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2" r:id="rId4"/>
    <p:sldId id="261" r:id="rId5"/>
    <p:sldId id="263" r:id="rId6"/>
    <p:sldId id="275" r:id="rId7"/>
    <p:sldId id="260" r:id="rId8"/>
    <p:sldId id="266" r:id="rId9"/>
    <p:sldId id="267" r:id="rId10"/>
    <p:sldId id="265" r:id="rId11"/>
    <p:sldId id="268" r:id="rId12"/>
    <p:sldId id="269" r:id="rId13"/>
    <p:sldId id="272" r:id="rId14"/>
    <p:sldId id="271" r:id="rId15"/>
    <p:sldId id="274" r:id="rId16"/>
    <p:sldId id="273" r:id="rId17"/>
    <p:sldId id="270"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16" autoAdjust="0"/>
  </p:normalViewPr>
  <p:slideViewPr>
    <p:cSldViewPr>
      <p:cViewPr>
        <p:scale>
          <a:sx n="60" d="100"/>
          <a:sy n="60" d="100"/>
        </p:scale>
        <p:origin x="-7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CCF24A0-26D6-4875-AAF3-41E67A7E5C9D}" type="datetimeFigureOut">
              <a:rPr lang="en-GB"/>
              <a:pPr>
                <a:defRPr/>
              </a:pPr>
              <a:t>22/10/2014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10CBC8-5337-4337-A8C5-17B7FA940195}" type="slidenum">
              <a:rPr lang="en-GB"/>
              <a:pPr>
                <a:defRPr/>
              </a:pPr>
              <a:t>‹#›</a:t>
            </a:fld>
            <a:endParaRPr lang="en-GB"/>
          </a:p>
        </p:txBody>
      </p:sp>
    </p:spTree>
    <p:extLst>
      <p:ext uri="{BB962C8B-B14F-4D97-AF65-F5344CB8AC3E}">
        <p14:creationId xmlns:p14="http://schemas.microsoft.com/office/powerpoint/2010/main" val="2322821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4EF34-7D82-4C12-85E7-C42010E298FB}"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Whenever a major accident occurs there are, not unreasonably, questions and comments directed to the regulatory body in relation to its role overseeing the safety of facilities. Often questions arise over the independence of the regulator, and the approach taken for individual regulatory decisions. </a:t>
            </a:r>
          </a:p>
          <a:p>
            <a:pPr>
              <a:spcBef>
                <a:spcPct val="0"/>
              </a:spcBef>
            </a:pPr>
            <a:endParaRPr lang="en-GB" smtClean="0"/>
          </a:p>
          <a:p>
            <a:pPr>
              <a:spcBef>
                <a:spcPct val="0"/>
              </a:spcBef>
            </a:pPr>
            <a:r>
              <a:rPr lang="en-GB" smtClean="0"/>
              <a:t>The concept of “intelligent customer” has developed in UK to ensure that organisations account for their legal duties for any work commissioned externally. </a:t>
            </a:r>
          </a:p>
          <a:p>
            <a:pPr>
              <a:spcBef>
                <a:spcPct val="0"/>
              </a:spcBef>
            </a:pPr>
            <a:endParaRPr lang="en-GB" smtClean="0"/>
          </a:p>
          <a:p>
            <a:pPr>
              <a:spcBef>
                <a:spcPct val="0"/>
              </a:spcBef>
            </a:pPr>
            <a:r>
              <a:rPr lang="en-US" smtClean="0"/>
              <a:t>This builds on the prinicple that the prime responsibility for safety must rest with the person or organization responsible for the facilities that give rise to radiation.</a:t>
            </a:r>
            <a:endParaRPr lang="en-GB" smtClean="0"/>
          </a:p>
          <a:p>
            <a:pPr>
              <a:spcBef>
                <a:spcPct val="0"/>
              </a:spcBef>
            </a:pPr>
            <a:endParaRPr lang="en-GB" smtClean="0"/>
          </a:p>
          <a:p>
            <a:pPr>
              <a:spcBef>
                <a:spcPct val="0"/>
              </a:spcBef>
            </a:pPr>
            <a:r>
              <a:rPr lang="en-GB" smtClean="0"/>
              <a:t>The term intelligent customer </a:t>
            </a:r>
            <a:r>
              <a:rPr lang="en-US" smtClean="0"/>
              <a:t>is defined by the IAEA as follows: </a:t>
            </a:r>
          </a:p>
          <a:p>
            <a:pPr>
              <a:spcBef>
                <a:spcPct val="0"/>
              </a:spcBef>
            </a:pPr>
            <a:endParaRPr lang="en-US" smtClean="0"/>
          </a:p>
          <a:p>
            <a:pPr>
              <a:spcBef>
                <a:spcPct val="0"/>
              </a:spcBef>
            </a:pPr>
            <a:r>
              <a:rPr lang="en-US" smtClean="0"/>
              <a:t>‘As an intelligent customer, in the context of nuclear safety, the management of the facility should know what is required, should fully understand the need for a contractor's services, should specify requirements, should supervise the work and should technically review the output before, during and after implementation. The concept of intelligent customer relates to the attributes of an organisation rather than the capabilities of individual post holders’. </a:t>
            </a:r>
          </a:p>
          <a:p>
            <a:pPr>
              <a:spcBef>
                <a:spcPct val="0"/>
              </a:spcBef>
            </a:pPr>
            <a:endParaRPr lang="en-GB" smtClean="0"/>
          </a:p>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2517F7-8E11-4A05-825A-CFBA150A85BA}" type="slidenum">
              <a:rPr lang="en-GB"/>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UK we do not have an standalone technical support </a:t>
            </a:r>
            <a:r>
              <a:rPr lang="en-US" dirty="0" err="1" smtClean="0"/>
              <a:t>organisation</a:t>
            </a:r>
            <a:r>
              <a:rPr lang="en-US" dirty="0" smtClean="0"/>
              <a:t> which we can call to undertake technical assessment. We employ experienced nuclear professional scientists, engineering, </a:t>
            </a:r>
            <a:r>
              <a:rPr lang="en-US" dirty="0" err="1" smtClean="0"/>
              <a:t>organisational</a:t>
            </a:r>
            <a:r>
              <a:rPr lang="en-US" dirty="0" smtClean="0"/>
              <a:t> safety specialists – undertaking a majority of assessment work ourselves. However, it some areas we rely on support provided by our Technical Support Contract framework to </a:t>
            </a:r>
          </a:p>
          <a:p>
            <a:pPr>
              <a:spcBef>
                <a:spcPct val="0"/>
              </a:spcBef>
            </a:pPr>
            <a:endParaRPr lang="en-US" dirty="0" smtClean="0"/>
          </a:p>
          <a:p>
            <a:pPr>
              <a:spcBef>
                <a:spcPct val="0"/>
              </a:spcBef>
            </a:pPr>
            <a:endParaRPr lang="en-US" dirty="0" smtClean="0"/>
          </a:p>
          <a:p>
            <a:pPr>
              <a:spcBef>
                <a:spcPct val="0"/>
              </a:spcBef>
            </a:pPr>
            <a:r>
              <a:rPr lang="en-GB" dirty="0" smtClean="0"/>
              <a:t>The ONR applies the “intelligent customer” approach to its technical support.</a:t>
            </a:r>
          </a:p>
          <a:p>
            <a:pPr>
              <a:spcBef>
                <a:spcPct val="0"/>
              </a:spcBef>
            </a:pPr>
            <a:endParaRPr lang="en-GB" dirty="0" smtClean="0"/>
          </a:p>
          <a:p>
            <a:pPr>
              <a:spcBef>
                <a:spcPct val="0"/>
              </a:spcBef>
            </a:pPr>
            <a:r>
              <a:rPr lang="en-GB" dirty="0" smtClean="0"/>
              <a:t>This requires ONR to have sufficient numbers of technically and managerially competent staff to retain control and oversight of work carried out on its behalf.  </a:t>
            </a:r>
          </a:p>
          <a:p>
            <a:pPr>
              <a:spcBef>
                <a:spcPct val="0"/>
              </a:spcBef>
            </a:pPr>
            <a:endParaRPr lang="en-GB" dirty="0" smtClean="0"/>
          </a:p>
          <a:p>
            <a:pPr>
              <a:spcBef>
                <a:spcPct val="0"/>
              </a:spcBef>
            </a:pPr>
            <a:r>
              <a:rPr lang="en-GB" dirty="0" smtClean="0"/>
              <a:t>An intelligent customer, ensures that it only lets contracts for assessment support, to organisations with sufficient competence, standards management systems, safety culture and resources.</a:t>
            </a:r>
          </a:p>
          <a:p>
            <a:pPr>
              <a:spcBef>
                <a:spcPct val="0"/>
              </a:spcBef>
            </a:pPr>
            <a:endParaRPr lang="en-GB" dirty="0" smtClean="0"/>
          </a:p>
          <a:p>
            <a:pPr>
              <a:spcBef>
                <a:spcPct val="0"/>
              </a:spcBef>
            </a:pPr>
            <a:r>
              <a:rPr lang="en-GB" dirty="0" smtClean="0"/>
              <a:t>The intelligent customer, ensures that TSO staff are familiar with the nuclear safety implications of the work and interact in a well coordinated manor.</a:t>
            </a:r>
          </a:p>
          <a:p>
            <a:pPr>
              <a:spcBef>
                <a:spcPct val="0"/>
              </a:spcBef>
            </a:pPr>
            <a:endParaRPr lang="en-GB" dirty="0" smtClean="0"/>
          </a:p>
          <a:p>
            <a:pPr>
              <a:spcBef>
                <a:spcPct val="0"/>
              </a:spcBef>
            </a:pPr>
            <a:r>
              <a:rPr lang="en-GB" dirty="0" smtClean="0"/>
              <a:t>Arrangements are in place to prevent any conflict of interest which may arise between the TSO’s commercial interests and the work they are undertaking for the Regulator.</a:t>
            </a:r>
          </a:p>
          <a:p>
            <a:pPr>
              <a:spcBef>
                <a:spcPct val="0"/>
              </a:spcBef>
            </a:pPr>
            <a:endParaRPr lang="en-GB" dirty="0" smtClean="0"/>
          </a:p>
          <a:p>
            <a:pPr>
              <a:spcBef>
                <a:spcPct val="0"/>
              </a:spcBef>
            </a:pPr>
            <a:endParaRPr lang="en-GB"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8C75D7-FB14-464A-BF1F-36C3DCB4492C}" type="slidenum">
              <a:rPr lang="en-GB"/>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Included all UK nuclear facilities</a:t>
            </a:r>
          </a:p>
          <a:p>
            <a:pPr>
              <a:spcBef>
                <a:spcPct val="0"/>
              </a:spcBef>
            </a:pPr>
            <a:endParaRPr lang="en-US" smtClean="0"/>
          </a:p>
          <a:p>
            <a:pPr>
              <a:spcBef>
                <a:spcPct val="0"/>
              </a:spcBef>
            </a:pPr>
            <a:r>
              <a:rPr lang="en-US" smtClean="0"/>
              <a:t>Total of 17 conclusions and 38 recommendations</a:t>
            </a:r>
          </a:p>
          <a:p>
            <a:pPr>
              <a:spcBef>
                <a:spcPct val="0"/>
              </a:spcBef>
            </a:pPr>
            <a:endParaRPr lang="en-GB"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B3A3B-509B-478D-B2F0-E366800D090D}" type="slidenum">
              <a:rPr lang="en-GB"/>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In the wake of events at Fukushima, every nuclear power generating country in Europe agreed to carry out safety 'stress tests'. The tests [completed in the UK, by licensees] involve a targeted reassessment of each NPP’s safety margins in light of extreme natural events, such as earthquake and tsunami.</a:t>
            </a:r>
          </a:p>
          <a:p>
            <a:pPr fontAlgn="auto">
              <a:spcBef>
                <a:spcPts val="0"/>
              </a:spcBef>
              <a:spcAft>
                <a:spcPts val="0"/>
              </a:spcAft>
              <a:defRPr/>
            </a:pPr>
            <a:endParaRPr lang="en-US" dirty="0" smtClean="0"/>
          </a:p>
          <a:p>
            <a:pPr fontAlgn="auto">
              <a:spcBef>
                <a:spcPts val="0"/>
              </a:spcBef>
              <a:spcAft>
                <a:spcPts val="0"/>
              </a:spcAft>
              <a:defRPr/>
            </a:pPr>
            <a:r>
              <a:rPr lang="en-US" dirty="0" smtClean="0"/>
              <a:t>The stress test can be </a:t>
            </a:r>
            <a:r>
              <a:rPr lang="en-US" dirty="0" err="1" smtClean="0"/>
              <a:t>summarised</a:t>
            </a:r>
            <a:r>
              <a:rPr lang="en-US" dirty="0" smtClean="0"/>
              <a:t> as the licensed nuclear installations targeted reassessment of the relevant safety margins in light of the events which occurred at Fukushima: Extreme natural events challenging the plant safety functions and leading to a severe accident. </a:t>
            </a:r>
          </a:p>
          <a:p>
            <a:pPr fontAlgn="auto">
              <a:spcBef>
                <a:spcPts val="0"/>
              </a:spcBef>
              <a:spcAft>
                <a:spcPts val="0"/>
              </a:spcAft>
              <a:defRPr/>
            </a:pPr>
            <a:endParaRPr lang="en-US" dirty="0" smtClean="0"/>
          </a:p>
          <a:p>
            <a:pPr fontAlgn="auto">
              <a:spcBef>
                <a:spcPts val="0"/>
              </a:spcBef>
              <a:spcAft>
                <a:spcPts val="0"/>
              </a:spcAft>
              <a:defRPr/>
            </a:pPr>
            <a:r>
              <a:rPr lang="en-US" u="sng" dirty="0" smtClean="0"/>
              <a:t>The 'stress tests' were a three step process:</a:t>
            </a:r>
          </a:p>
          <a:p>
            <a:pPr marL="171450" indent="-171450" fontAlgn="auto">
              <a:spcBef>
                <a:spcPts val="0"/>
              </a:spcBef>
              <a:spcAft>
                <a:spcPts val="0"/>
              </a:spcAft>
              <a:buFont typeface="Arial" panose="020B0604020202020204" pitchFamily="34" charset="0"/>
              <a:buChar char="•"/>
              <a:defRPr/>
            </a:pPr>
            <a:r>
              <a:rPr lang="en-US" dirty="0" smtClean="0"/>
              <a:t>Operator Assessment - all operators to perform an assessment and make proposals for safety improvements, following the ENSREG specifications. </a:t>
            </a:r>
          </a:p>
          <a:p>
            <a:pPr marL="171450" indent="-171450" fontAlgn="auto">
              <a:spcBef>
                <a:spcPts val="0"/>
              </a:spcBef>
              <a:spcAft>
                <a:spcPts val="0"/>
              </a:spcAft>
              <a:buFont typeface="Arial" panose="020B0604020202020204" pitchFamily="34" charset="0"/>
              <a:buChar char="•"/>
              <a:defRPr/>
            </a:pPr>
            <a:r>
              <a:rPr lang="en-US" dirty="0" smtClean="0"/>
              <a:t>Regulatory Review - national regulators performed an independent review of the operators assessments and issue requirements where appropriate. </a:t>
            </a:r>
          </a:p>
          <a:p>
            <a:pPr marL="171450" indent="-171450" fontAlgn="auto">
              <a:spcBef>
                <a:spcPts val="0"/>
              </a:spcBef>
              <a:spcAft>
                <a:spcPts val="0"/>
              </a:spcAft>
              <a:buFont typeface="Arial" panose="020B0604020202020204" pitchFamily="34" charset="0"/>
              <a:buChar char="•"/>
              <a:defRPr/>
            </a:pPr>
            <a:r>
              <a:rPr lang="en-US" dirty="0" smtClean="0"/>
              <a:t>a European peer review of all the national reports submitted by regulators.</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The stress tests were followed up by publication of National Action plans explaining the </a:t>
            </a:r>
            <a:r>
              <a:rPr lang="en-US" dirty="0" err="1" smtClean="0"/>
              <a:t>programme</a:t>
            </a:r>
            <a:r>
              <a:rPr lang="en-US" dirty="0" smtClean="0"/>
              <a:t> for implementation of actions identified from application of the stress tests. </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defRPr/>
            </a:pPr>
            <a:r>
              <a:rPr lang="en-US" dirty="0" smtClean="0"/>
              <a:t>ENSREG will host a National Action Plan Workshop to review progress against National Action Plans in April 2015. </a:t>
            </a:r>
          </a:p>
          <a:p>
            <a:pPr fontAlgn="auto">
              <a:spcBef>
                <a:spcPts val="0"/>
              </a:spcBef>
              <a:spcAft>
                <a:spcPts val="0"/>
              </a:spcAft>
              <a:defRPr/>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DC4D-069F-4C7B-B540-C7EC3F4D87BE}" type="slidenum">
              <a:rPr lang="en-GB"/>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tests, completed by licensees, involve a targeted reassessment of each stations safety margins in light of extreme natural events, such as earthquake and tsunami.</a:t>
            </a:r>
          </a:p>
          <a:p>
            <a:pPr>
              <a:spcBef>
                <a:spcPct val="0"/>
              </a:spcBef>
            </a:pPr>
            <a:endParaRPr lang="en-US" smtClean="0"/>
          </a:p>
          <a:p>
            <a:pPr>
              <a:spcBef>
                <a:spcPct val="0"/>
              </a:spcBef>
            </a:pPr>
            <a:r>
              <a:rPr lang="en-US" smtClean="0"/>
              <a:t>The UK National Final Report, published in December built on the Chief Inspector’s Reports and reported on licensees’ progress in implementing recommendations from these earlier reports.</a:t>
            </a:r>
          </a:p>
          <a:p>
            <a:pPr>
              <a:spcBef>
                <a:spcPct val="0"/>
              </a:spcBef>
            </a:pPr>
            <a:endParaRPr lang="en-US" smtClean="0"/>
          </a:p>
          <a:p>
            <a:pPr>
              <a:spcBef>
                <a:spcPct val="0"/>
              </a:spcBef>
            </a:pPr>
            <a:r>
              <a:rPr lang="en-US" smtClean="0"/>
              <a:t>Given that the European Council stress tests only focus on NPPs, ONR decided to extend the stress test process to all other licensed nuclear installations within the UK.</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E75694-3151-4939-AEB0-A761A6C77192}" type="slidenum">
              <a:rPr lang="en-GB"/>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smtClean="0"/>
              <a:t>When considering lessons learnt from Fukushima (particularly as regulators or TSOs) it is interesting to compare differing approaches to regulation and their relative benefits. </a:t>
            </a:r>
          </a:p>
          <a:p>
            <a:pPr algn="just">
              <a:spcBef>
                <a:spcPct val="0"/>
              </a:spcBef>
            </a:pPr>
            <a:endParaRPr lang="en-US" smtClean="0"/>
          </a:p>
          <a:p>
            <a:pPr algn="just">
              <a:spcBef>
                <a:spcPct val="0"/>
              </a:spcBef>
            </a:pPr>
            <a:r>
              <a:rPr lang="en-US" smtClean="0"/>
              <a:t>Many countries have adopted a rule-based approach in which the regulator prescribes the measures that designers and operators must take to assure safety. </a:t>
            </a:r>
          </a:p>
          <a:p>
            <a:pPr algn="just">
              <a:spcBef>
                <a:spcPct val="0"/>
              </a:spcBef>
            </a:pPr>
            <a:endParaRPr lang="en-US" smtClean="0"/>
          </a:p>
          <a:p>
            <a:pPr algn="just">
              <a:spcBef>
                <a:spcPct val="0"/>
              </a:spcBef>
            </a:pPr>
            <a:r>
              <a:rPr lang="en-US" smtClean="0"/>
              <a:t>The UK is different as it has a goal-setting approach to all aspects of safety regulation</a:t>
            </a:r>
          </a:p>
          <a:p>
            <a:pPr algn="just">
              <a:spcBef>
                <a:spcPct val="0"/>
              </a:spcBef>
            </a:pPr>
            <a:r>
              <a:rPr lang="en-US" smtClean="0"/>
              <a:t>Fundamental UK safety law is the HSWA 1974, which applies to all work activities</a:t>
            </a:r>
          </a:p>
          <a:p>
            <a:pPr algn="just">
              <a:spcBef>
                <a:spcPct val="0"/>
              </a:spcBef>
            </a:pPr>
            <a:r>
              <a:rPr lang="en-US" smtClean="0"/>
              <a:t>Enacted as a reaction to the ever growing number of prescriptive safety regulations from the time of the industrial revolution, which attempted to control hazards in the light of experience of incidents and accidents.</a:t>
            </a:r>
          </a:p>
          <a:p>
            <a:pPr algn="just">
              <a:spcBef>
                <a:spcPct val="0"/>
              </a:spcBef>
            </a:pPr>
            <a:endParaRPr lang="en-US" smtClean="0"/>
          </a:p>
          <a:p>
            <a:pPr algn="just">
              <a:spcBef>
                <a:spcPct val="0"/>
              </a:spcBef>
            </a:pPr>
            <a:r>
              <a:rPr lang="en-US" smtClean="0"/>
              <a:t>I am fully committed to (indeed my entire organization is fully committed to) the </a:t>
            </a:r>
            <a:r>
              <a:rPr lang="en-GB" smtClean="0"/>
              <a:t>principle of “continuous improvement.” I believe that this commitment is key to achieving high standards of nuclear safety. </a:t>
            </a:r>
          </a:p>
          <a:p>
            <a:pPr algn="just">
              <a:spcBef>
                <a:spcPct val="0"/>
              </a:spcBef>
            </a:pPr>
            <a:endParaRPr lang="en-GB" smtClean="0"/>
          </a:p>
          <a:p>
            <a:pPr algn="just">
              <a:spcBef>
                <a:spcPct val="0"/>
              </a:spcBef>
            </a:pPr>
            <a:r>
              <a:rPr lang="en-GB" smtClean="0"/>
              <a:t>The principle of  continuous improvement is embedded in UK law, where there is a requirement for nuclear designers and operators to reduced risks </a:t>
            </a:r>
            <a:r>
              <a:rPr lang="en-GB" i="1" smtClean="0"/>
              <a:t>so far as is reasonably practicable</a:t>
            </a:r>
            <a:r>
              <a:rPr lang="en-GB" smtClean="0"/>
              <a:t>. This means that, no matter how high the standards of nuclear design and subsequent operation are, the quest for improvement should never stop. Seeking to learn from events, new knowledge and experience, both nationally and internationally, is a fundamental feature of the safety culture in the UK nuclear industry.</a:t>
            </a:r>
          </a:p>
          <a:p>
            <a:pPr>
              <a:spcBef>
                <a:spcPct val="0"/>
              </a:spcBef>
            </a:pPr>
            <a:endParaRPr lang="en-US" smtClean="0"/>
          </a:p>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40A314-850A-4F62-ABD6-1EBEADFCA872}" type="slidenum">
              <a:rPr lang="en-GB"/>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dirty="0" smtClean="0">
                <a:latin typeface="Arial" charset="0"/>
              </a:rPr>
              <a:t>This difference is illustrated by the UK approach to identifying the design basis</a:t>
            </a:r>
          </a:p>
          <a:p>
            <a:pPr>
              <a:spcBef>
                <a:spcPct val="0"/>
              </a:spcBef>
            </a:pPr>
            <a:r>
              <a:rPr lang="en-GB" altLang="en-US" dirty="0" smtClean="0">
                <a:latin typeface="Arial" charset="0"/>
              </a:rPr>
              <a:t>In the UK, the operator rather than the nuclear safety regulator is required to demonstrate the safety of plant</a:t>
            </a:r>
          </a:p>
          <a:p>
            <a:pPr>
              <a:spcBef>
                <a:spcPct val="0"/>
              </a:spcBef>
            </a:pPr>
            <a:r>
              <a:rPr lang="en-GB" altLang="en-US" dirty="0" smtClean="0">
                <a:latin typeface="Arial" charset="0"/>
              </a:rPr>
              <a:t>We ask “why do you think it will operate safely?” If the answer is because it is designed to be robust against a list of anticipated events specified by X, we would then ask “why do you think that is sufficient?”</a:t>
            </a:r>
          </a:p>
          <a:p>
            <a:pPr>
              <a:spcBef>
                <a:spcPct val="0"/>
              </a:spcBef>
            </a:pPr>
            <a:r>
              <a:rPr lang="en-GB" altLang="en-US" dirty="0" smtClean="0">
                <a:latin typeface="Arial" charset="0"/>
              </a:rPr>
              <a:t>The approach the operator has to adopt is to start by identifying all possible events that could possibly lead to an accident – SAP FA.2</a:t>
            </a:r>
          </a:p>
          <a:p>
            <a:pPr>
              <a:spcBef>
                <a:spcPct val="0"/>
              </a:spcBef>
            </a:pPr>
            <a:endParaRPr lang="en-GB"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7712C3-DB45-412A-8E6E-75807E86A0B9}" type="slidenum">
              <a:rPr lang="en-GB"/>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smtClean="0">
                <a:latin typeface="Arial" charset="0"/>
              </a:rPr>
              <a:t>Over the years there have been significant development in standards which apply to nuclear plant. Consider developments in seismic design, consideration of internal and non-seismic external hazards, severe accident management following [TMI].</a:t>
            </a:r>
          </a:p>
          <a:p>
            <a:pPr>
              <a:spcBef>
                <a:spcPct val="0"/>
              </a:spcBef>
            </a:pPr>
            <a:endParaRPr lang="en-GB" altLang="en-US" smtClean="0">
              <a:latin typeface="Arial" charset="0"/>
            </a:endParaRPr>
          </a:p>
          <a:p>
            <a:pPr>
              <a:spcBef>
                <a:spcPct val="0"/>
              </a:spcBef>
            </a:pPr>
            <a:r>
              <a:rPr lang="en-GB" altLang="en-US" smtClean="0">
                <a:latin typeface="Arial" charset="0"/>
              </a:rPr>
              <a:t>These standards continue to evolve – only last month, WENRA issued its latest safety reference levels - incorporating learning from Fukushima. Many of the  all of the UK’s reactors entered service many years before these developments. The oldest currently operating reactor, Wylfa, entered service in 1971</a:t>
            </a:r>
          </a:p>
          <a:p>
            <a:pPr>
              <a:spcBef>
                <a:spcPct val="0"/>
              </a:spcBef>
            </a:pPr>
            <a:endParaRPr lang="en-GB" smtClean="0"/>
          </a:p>
          <a:p>
            <a:pPr>
              <a:spcBef>
                <a:spcPct val="0"/>
              </a:spcBef>
            </a:pPr>
            <a:r>
              <a:rPr lang="en-US" smtClean="0">
                <a:solidFill>
                  <a:schemeClr val="accent2"/>
                </a:solidFill>
              </a:rPr>
              <a:t>How can we ensure that older facilities benefit from these developments?</a:t>
            </a:r>
          </a:p>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171FF1-EE79-4080-BE5B-0568479355A1}" type="slidenum">
              <a:rPr lang="en-GB"/>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smtClean="0">
                <a:latin typeface="Arial" charset="0"/>
              </a:rPr>
              <a:t>The answer is by requiring operators to perform periodic safety reviews and implement any reasonably practicable improvements.</a:t>
            </a:r>
          </a:p>
          <a:p>
            <a:pPr>
              <a:spcBef>
                <a:spcPct val="0"/>
              </a:spcBef>
            </a:pPr>
            <a:endParaRPr lang="en-GB" altLang="en-US" smtClean="0">
              <a:latin typeface="Arial" charset="0"/>
            </a:endParaRPr>
          </a:p>
          <a:p>
            <a:pPr>
              <a:spcBef>
                <a:spcPct val="0"/>
              </a:spcBef>
            </a:pPr>
            <a:endParaRPr lang="en-GB" altLang="en-US" smtClean="0">
              <a:latin typeface="Arial" charset="0"/>
            </a:endParaRPr>
          </a:p>
          <a:p>
            <a:pPr>
              <a:spcBef>
                <a:spcPct val="0"/>
              </a:spcBef>
            </a:pPr>
            <a:r>
              <a:rPr lang="en-GB" altLang="en-US" smtClean="0">
                <a:latin typeface="Arial" charset="0"/>
              </a:rPr>
              <a:t>PSRs are a legal requirement under LC 15 in the UK and </a:t>
            </a:r>
            <a:r>
              <a:rPr lang="en-GB" smtClean="0"/>
              <a:t>underpin our commitment to “Continuous Improvement.”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9881BC-0304-4796-913B-83727801CFBE}" type="slidenum">
              <a:rPr lang="en-GB"/>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 would like to briefly say a few words about the importance of Regulatory Independence. </a:t>
            </a:r>
          </a:p>
          <a:p>
            <a:pPr>
              <a:spcBef>
                <a:spcPct val="0"/>
              </a:spcBef>
            </a:pPr>
            <a:endParaRPr lang="en-GB" dirty="0" smtClean="0"/>
          </a:p>
          <a:p>
            <a:pPr>
              <a:spcBef>
                <a:spcPct val="0"/>
              </a:spcBef>
            </a:pPr>
            <a:r>
              <a:rPr lang="en-GB" dirty="0" smtClean="0"/>
              <a:t>Whenever a major accident occurs there are, not unreasonably, questions and comments directed to the regulatory body in relation to its role overseeing the safety of facilities. Often questions arise over the independence of the regulator, and the approach taken for individual regulatory decisions. </a:t>
            </a:r>
          </a:p>
          <a:p>
            <a:pPr>
              <a:spcBef>
                <a:spcPct val="0"/>
              </a:spcBef>
            </a:pPr>
            <a:endParaRPr lang="en-GB" dirty="0" smtClean="0"/>
          </a:p>
          <a:p>
            <a:pPr>
              <a:spcBef>
                <a:spcPct val="0"/>
              </a:spcBef>
            </a:pPr>
            <a:r>
              <a:rPr lang="en-GB" dirty="0" smtClean="0"/>
              <a:t>We have all heard about how the </a:t>
            </a:r>
            <a:r>
              <a:rPr lang="en-GB" altLang="en-US" dirty="0" smtClean="0">
                <a:latin typeface="Arial" charset="0"/>
              </a:rPr>
              <a:t>Japanese regulator was criticised following the accident, for its lack of independence from those parts of government promoting nuclear energy. Changes have been made to address this issue with the formation of the NRA and further steps are being taken to make changes in this regard. </a:t>
            </a:r>
          </a:p>
          <a:p>
            <a:pPr>
              <a:spcBef>
                <a:spcPct val="0"/>
              </a:spcBef>
            </a:pPr>
            <a:endParaRPr lang="en-GB" u="sng" dirty="0" smtClean="0">
              <a:latin typeface="Arial" charset="0"/>
            </a:endParaRPr>
          </a:p>
          <a:p>
            <a:pPr>
              <a:spcBef>
                <a:spcPct val="0"/>
              </a:spcBef>
            </a:pPr>
            <a:r>
              <a:rPr lang="en-GB" dirty="0" smtClean="0">
                <a:latin typeface="Arial" charset="0"/>
              </a:rPr>
              <a:t>Given the audience here today, </a:t>
            </a:r>
            <a:r>
              <a:rPr lang="en-GB" u="sng" dirty="0" smtClean="0">
                <a:latin typeface="Arial" charset="0"/>
              </a:rPr>
              <a:t>I would like to talk about something different:</a:t>
            </a:r>
          </a:p>
          <a:p>
            <a:pPr>
              <a:spcBef>
                <a:spcPct val="0"/>
              </a:spcBef>
            </a:pPr>
            <a:endParaRPr lang="en-GB" dirty="0" smtClean="0">
              <a:latin typeface="Arial" charset="0"/>
            </a:endParaRPr>
          </a:p>
          <a:p>
            <a:pPr>
              <a:spcBef>
                <a:spcPct val="0"/>
              </a:spcBef>
            </a:pPr>
            <a:r>
              <a:rPr lang="en-GB" dirty="0" smtClean="0">
                <a:latin typeface="Arial" charset="0"/>
              </a:rPr>
              <a:t>I would like to talk about how regulators maintain their independence when employing technical support organisations and contracts.</a:t>
            </a:r>
          </a:p>
          <a:p>
            <a:pPr>
              <a:spcBef>
                <a:spcPct val="0"/>
              </a:spcBef>
            </a:pPr>
            <a:endParaRPr lang="en-GB" dirty="0" smtClean="0">
              <a:latin typeface="Arial" charset="0"/>
            </a:endParaRP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481E71-2349-4399-B3CF-EDBD93FE4AE5}" type="slidenum">
              <a:rPr lang="en-GB"/>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6858000"/>
            <a:chOff x="0" y="0"/>
            <a:chExt cx="5760" cy="4320"/>
          </a:xfrm>
        </p:grpSpPr>
        <p:pic>
          <p:nvPicPr>
            <p:cNvPr id="5" name="Picture 6" descr="ONRlogo-pp300dpi"/>
            <p:cNvPicPr>
              <a:picLocks noChangeAspect="1" noChangeArrowheads="1"/>
            </p:cNvPicPr>
            <p:nvPr/>
          </p:nvPicPr>
          <p:blipFill>
            <a:blip r:embed="rId2"/>
            <a:srcRect/>
            <a:stretch>
              <a:fillRect/>
            </a:stretch>
          </p:blipFill>
          <p:spPr bwMode="auto">
            <a:xfrm>
              <a:off x="0" y="0"/>
              <a:ext cx="5760" cy="4074"/>
            </a:xfrm>
            <a:prstGeom prst="rect">
              <a:avLst/>
            </a:prstGeom>
            <a:noFill/>
            <a:ln w="9525">
              <a:noFill/>
              <a:miter lim="800000"/>
              <a:headEnd/>
              <a:tailEnd/>
            </a:ln>
          </p:spPr>
        </p:pic>
        <p:sp>
          <p:nvSpPr>
            <p:cNvPr id="6" name="Rectangle 7"/>
            <p:cNvSpPr>
              <a:spLocks noChangeArrowheads="1"/>
            </p:cNvSpPr>
            <p:nvPr/>
          </p:nvSpPr>
          <p:spPr bwMode="auto">
            <a:xfrm>
              <a:off x="0" y="4065"/>
              <a:ext cx="5760" cy="255"/>
            </a:xfrm>
            <a:prstGeom prst="rect">
              <a:avLst/>
            </a:prstGeom>
            <a:solidFill>
              <a:schemeClr val="bg1"/>
            </a:solidFill>
            <a:ln>
              <a:noFill/>
            </a:ln>
            <a:effectLst/>
            <a:extLst/>
          </p:spPr>
          <p:txBody>
            <a:bodyPr wrap="none" anchor="ctr"/>
            <a:lstStyle/>
            <a:p>
              <a:pPr>
                <a:defRPr/>
              </a:pPr>
              <a:endParaRPr lang="en-GB"/>
            </a:p>
          </p:txBody>
        </p:sp>
      </p:grpSp>
      <p:pic>
        <p:nvPicPr>
          <p:cNvPr id="7" name="Picture 7" descr="ONRlogo-PP"/>
          <p:cNvPicPr>
            <a:picLocks noChangeAspect="1" noChangeArrowheads="1"/>
          </p:cNvPicPr>
          <p:nvPr/>
        </p:nvPicPr>
        <p:blipFill>
          <a:blip r:embed="rId3"/>
          <a:srcRect/>
          <a:stretch>
            <a:fillRect/>
          </a:stretch>
        </p:blipFill>
        <p:spPr bwMode="auto">
          <a:xfrm>
            <a:off x="0" y="6240463"/>
            <a:ext cx="1835150" cy="617537"/>
          </a:xfrm>
          <a:prstGeom prst="rect">
            <a:avLst/>
          </a:prstGeom>
          <a:noFill/>
          <a:ln w="9525">
            <a:noFill/>
            <a:miter lim="800000"/>
            <a:headEnd/>
            <a:tailEnd/>
          </a:ln>
        </p:spPr>
      </p:pic>
      <p:sp>
        <p:nvSpPr>
          <p:cNvPr id="19458" name="Rectangle 2"/>
          <p:cNvSpPr>
            <a:spLocks noGrp="1" noChangeArrowheads="1"/>
          </p:cNvSpPr>
          <p:nvPr>
            <p:ph type="ctrTitle"/>
          </p:nvPr>
        </p:nvSpPr>
        <p:spPr>
          <a:xfrm>
            <a:off x="971550" y="2130425"/>
            <a:ext cx="7848600" cy="1470025"/>
          </a:xfrm>
        </p:spPr>
        <p:txBody>
          <a:bodyPr/>
          <a:lstStyle>
            <a:lvl1pPr algn="l">
              <a:defRPr sz="4800" b="1" smtClean="0"/>
            </a:lvl1pPr>
          </a:lstStyle>
          <a:p>
            <a:pPr lvl="0"/>
            <a:r>
              <a:rPr lang="en-GB" altLang="en-US" noProof="0" smtClean="0"/>
              <a:t>Presentation title here in</a:t>
            </a:r>
            <a:br>
              <a:rPr lang="en-GB" altLang="en-US" noProof="0" smtClean="0"/>
            </a:br>
            <a:r>
              <a:rPr lang="en-GB" altLang="en-US" noProof="0" smtClean="0"/>
              <a:t>Arial Bold 48pt</a:t>
            </a:r>
          </a:p>
        </p:txBody>
      </p:sp>
      <p:sp>
        <p:nvSpPr>
          <p:cNvPr id="19459" name="Rectangle 3"/>
          <p:cNvSpPr>
            <a:spLocks noGrp="1" noChangeArrowheads="1"/>
          </p:cNvSpPr>
          <p:nvPr>
            <p:ph type="subTitle" idx="1"/>
          </p:nvPr>
        </p:nvSpPr>
        <p:spPr>
          <a:xfrm>
            <a:off x="971550" y="3886200"/>
            <a:ext cx="6800850" cy="1752600"/>
          </a:xfrm>
        </p:spPr>
        <p:txBody>
          <a:bodyPr/>
          <a:lstStyle>
            <a:lvl1pPr marL="0" indent="0">
              <a:buFontTx/>
              <a:buNone/>
              <a:defRPr sz="3200" smtClean="0"/>
            </a:lvl1pPr>
          </a:lstStyle>
          <a:p>
            <a:pPr lvl="0"/>
            <a:r>
              <a:rPr lang="en-GB" altLang="en-US" noProof="0" smtClean="0"/>
              <a:t>Presenters name here</a:t>
            </a:r>
          </a:p>
          <a:p>
            <a:pPr lvl="0"/>
            <a:r>
              <a:rPr lang="en-GB" altLang="en-US" noProof="0" smtClean="0"/>
              <a:t>in Arial Regular 32pt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4"/>
            <a:endParaRPr lang="en-GB" altLang="en-US" smtClean="0"/>
          </a:p>
        </p:txBody>
      </p:sp>
      <p:pic>
        <p:nvPicPr>
          <p:cNvPr id="1028" name="Picture 7" descr="ONRlogo-PP"/>
          <p:cNvPicPr>
            <a:picLocks noChangeAspect="1" noChangeArrowheads="1"/>
          </p:cNvPicPr>
          <p:nvPr/>
        </p:nvPicPr>
        <p:blipFill>
          <a:blip r:embed="rId16"/>
          <a:srcRect/>
          <a:stretch>
            <a:fillRect/>
          </a:stretch>
        </p:blipFill>
        <p:spPr bwMode="auto">
          <a:xfrm>
            <a:off x="0" y="6240463"/>
            <a:ext cx="1835150"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9"/>
          <p:cNvGrpSpPr>
            <a:grpSpLocks/>
          </p:cNvGrpSpPr>
          <p:nvPr/>
        </p:nvGrpSpPr>
        <p:grpSpPr bwMode="auto">
          <a:xfrm>
            <a:off x="0" y="0"/>
            <a:ext cx="9144000" cy="6858000"/>
            <a:chOff x="0" y="0"/>
            <a:chExt cx="5760" cy="4320"/>
          </a:xfrm>
        </p:grpSpPr>
        <p:pic>
          <p:nvPicPr>
            <p:cNvPr id="17413" name="Picture 7" descr="ONRlogo-pp300dpi"/>
            <p:cNvPicPr>
              <a:picLocks noChangeAspect="1" noChangeArrowheads="1"/>
            </p:cNvPicPr>
            <p:nvPr/>
          </p:nvPicPr>
          <p:blipFill>
            <a:blip r:embed="rId2"/>
            <a:srcRect/>
            <a:stretch>
              <a:fillRect/>
            </a:stretch>
          </p:blipFill>
          <p:spPr bwMode="auto">
            <a:xfrm>
              <a:off x="0" y="0"/>
              <a:ext cx="5760" cy="4074"/>
            </a:xfrm>
            <a:prstGeom prst="rect">
              <a:avLst/>
            </a:prstGeom>
            <a:noFill/>
            <a:ln w="9525">
              <a:noFill/>
              <a:miter lim="800000"/>
              <a:headEnd/>
              <a:tailEnd/>
            </a:ln>
          </p:spPr>
        </p:pic>
        <p:sp>
          <p:nvSpPr>
            <p:cNvPr id="17414" name="Rectangle 8"/>
            <p:cNvSpPr>
              <a:spLocks noChangeArrowheads="1"/>
            </p:cNvSpPr>
            <p:nvPr/>
          </p:nvSpPr>
          <p:spPr bwMode="auto">
            <a:xfrm>
              <a:off x="0" y="4065"/>
              <a:ext cx="5760" cy="255"/>
            </a:xfrm>
            <a:prstGeom prst="rect">
              <a:avLst/>
            </a:prstGeom>
            <a:solidFill>
              <a:schemeClr val="bg1"/>
            </a:solidFill>
            <a:ln w="9525">
              <a:noFill/>
              <a:miter lim="800000"/>
              <a:headEnd/>
              <a:tailEnd/>
            </a:ln>
          </p:spPr>
          <p:txBody>
            <a:bodyPr wrap="none" anchor="ctr"/>
            <a:lstStyle/>
            <a:p>
              <a:endParaRPr lang="en-US"/>
            </a:p>
          </p:txBody>
        </p:sp>
      </p:grpSp>
      <p:sp>
        <p:nvSpPr>
          <p:cNvPr id="17410" name="Rectangle 2"/>
          <p:cNvSpPr>
            <a:spLocks noGrp="1" noChangeArrowheads="1"/>
          </p:cNvSpPr>
          <p:nvPr>
            <p:ph type="ctrTitle"/>
          </p:nvPr>
        </p:nvSpPr>
        <p:spPr>
          <a:xfrm>
            <a:off x="900113" y="1484313"/>
            <a:ext cx="7488237" cy="1470025"/>
          </a:xfrm>
        </p:spPr>
        <p:txBody>
          <a:bodyPr/>
          <a:lstStyle/>
          <a:p>
            <a:r>
              <a:rPr lang="en-GB" sz="4800" b="1" dirty="0" smtClean="0"/>
              <a:t>The </a:t>
            </a:r>
            <a:r>
              <a:rPr lang="en-GB" sz="4800" b="1" smtClean="0"/>
              <a:t>UK </a:t>
            </a:r>
            <a:r>
              <a:rPr lang="en-GB" sz="4800" b="1" smtClean="0"/>
              <a:t>Response </a:t>
            </a:r>
            <a:r>
              <a:rPr lang="en-GB" sz="4800" b="1" dirty="0" smtClean="0"/>
              <a:t>to Fukushima</a:t>
            </a:r>
            <a:endParaRPr lang="en-GB" sz="4800" dirty="0" smtClean="0"/>
          </a:p>
        </p:txBody>
      </p:sp>
      <p:sp>
        <p:nvSpPr>
          <p:cNvPr id="17411" name="Rectangle 3"/>
          <p:cNvSpPr>
            <a:spLocks noGrp="1" noChangeArrowheads="1"/>
          </p:cNvSpPr>
          <p:nvPr>
            <p:ph type="subTitle" idx="1"/>
          </p:nvPr>
        </p:nvSpPr>
        <p:spPr>
          <a:xfrm>
            <a:off x="884238" y="3429000"/>
            <a:ext cx="6867525" cy="1295400"/>
          </a:xfrm>
        </p:spPr>
        <p:txBody>
          <a:bodyPr/>
          <a:lstStyle/>
          <a:p>
            <a:pPr algn="l" eaLnBrk="1" hangingPunct="1"/>
            <a:r>
              <a:rPr lang="en-GB" altLang="en-US" sz="3200" smtClean="0"/>
              <a:t>Dr Andy Hall</a:t>
            </a:r>
          </a:p>
          <a:p>
            <a:pPr algn="l" eaLnBrk="1" hangingPunct="1"/>
            <a:r>
              <a:rPr lang="en-GB" altLang="en-US" sz="3200" b="1" smtClean="0"/>
              <a:t>Chief Nuclear Inspector</a:t>
            </a:r>
          </a:p>
        </p:txBody>
      </p:sp>
      <p:pic>
        <p:nvPicPr>
          <p:cNvPr id="17412" name="Picture 10"/>
          <p:cNvPicPr>
            <a:picLocks noChangeAspect="1" noChangeArrowheads="1"/>
          </p:cNvPicPr>
          <p:nvPr/>
        </p:nvPicPr>
        <p:blipFill>
          <a:blip r:embed="rId3"/>
          <a:srcRect/>
          <a:stretch>
            <a:fillRect/>
          </a:stretch>
        </p:blipFill>
        <p:spPr bwMode="auto">
          <a:xfrm>
            <a:off x="900113" y="4724400"/>
            <a:ext cx="7772400" cy="162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95288" y="260350"/>
            <a:ext cx="8229600" cy="1143000"/>
          </a:xfrm>
        </p:spPr>
        <p:txBody>
          <a:bodyPr/>
          <a:lstStyle/>
          <a:p>
            <a:r>
              <a:rPr lang="en-GB" altLang="en-US" smtClean="0"/>
              <a:t>Application of standards to older plant</a:t>
            </a:r>
            <a:endParaRPr lang="en-GB" smtClean="0"/>
          </a:p>
        </p:txBody>
      </p:sp>
      <p:sp>
        <p:nvSpPr>
          <p:cNvPr id="3" name="Content Placeholder 2"/>
          <p:cNvSpPr>
            <a:spLocks noGrp="1"/>
          </p:cNvSpPr>
          <p:nvPr>
            <p:ph idx="1"/>
          </p:nvPr>
        </p:nvSpPr>
        <p:spPr/>
        <p:txBody>
          <a:bodyPr/>
          <a:lstStyle/>
          <a:p>
            <a:pPr>
              <a:defRPr/>
            </a:pPr>
            <a:r>
              <a:rPr lang="en-US" dirty="0" smtClean="0"/>
              <a:t>Fukushima Daiichi reactors entered service between 1971 and 1979</a:t>
            </a:r>
          </a:p>
          <a:p>
            <a:pPr>
              <a:defRPr/>
            </a:pPr>
            <a:r>
              <a:rPr lang="en-US" dirty="0" smtClean="0"/>
              <a:t>UK also has old nuclear facilities</a:t>
            </a:r>
          </a:p>
          <a:p>
            <a:pPr>
              <a:defRPr/>
            </a:pPr>
            <a:r>
              <a:rPr lang="en-US" dirty="0" smtClean="0"/>
              <a:t>National and International standards evolve over time.</a:t>
            </a:r>
          </a:p>
          <a:p>
            <a:pPr marL="0" indent="0" algn="just">
              <a:buFontTx/>
              <a:buNone/>
              <a:defRPr/>
            </a:pPr>
            <a:endParaRPr lang="en-US" i="1" dirty="0" smtClean="0"/>
          </a:p>
          <a:p>
            <a:pPr marL="0" indent="0" algn="just">
              <a:buFontTx/>
              <a:buNone/>
              <a:defRPr/>
            </a:pPr>
            <a:endParaRPr lang="en-US" i="1" dirty="0" smtClean="0"/>
          </a:p>
          <a:p>
            <a:pPr marL="0" indent="0" algn="just">
              <a:buFontTx/>
              <a:buNone/>
              <a:defRPr/>
            </a:pPr>
            <a:endParaRPr lang="en-US" i="1" dirty="0" smtClean="0"/>
          </a:p>
          <a:p>
            <a:pPr marL="0" indent="0" algn="just">
              <a:buFontTx/>
              <a:buNone/>
              <a:defRPr/>
            </a:pPr>
            <a:r>
              <a:rPr lang="en-US" sz="2400" dirty="0" smtClean="0">
                <a:solidFill>
                  <a:schemeClr val="accent2"/>
                </a:solidFill>
              </a:rPr>
              <a:t>How can regulators ensure that the safety standards achieved at older facilities move with the times?</a:t>
            </a:r>
          </a:p>
          <a:p>
            <a:pPr marL="0" indent="0">
              <a:buFontTx/>
              <a:buNone/>
              <a:defRPr/>
            </a:pPr>
            <a:endParaRPr lang="en-GB" dirty="0"/>
          </a:p>
        </p:txBody>
      </p:sp>
      <p:pic>
        <p:nvPicPr>
          <p:cNvPr id="32771" name="Picture 5" descr="C:\Work\wallpaper\ONR photos\2012 172209  Bradwell - inspector looking at the Pile cap area - small.JPG"/>
          <p:cNvPicPr>
            <a:picLocks noChangeAspect="1" noChangeArrowheads="1"/>
          </p:cNvPicPr>
          <p:nvPr/>
        </p:nvPicPr>
        <p:blipFill>
          <a:blip r:embed="rId3"/>
          <a:srcRect/>
          <a:stretch>
            <a:fillRect/>
          </a:stretch>
        </p:blipFill>
        <p:spPr bwMode="auto">
          <a:xfrm>
            <a:off x="3352800" y="3694113"/>
            <a:ext cx="2533650"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altLang="en-US" smtClean="0"/>
              <a:t>Periodic Safety Reviews </a:t>
            </a:r>
            <a:endParaRPr lang="en-GB" smtClean="0"/>
          </a:p>
        </p:txBody>
      </p:sp>
      <p:sp>
        <p:nvSpPr>
          <p:cNvPr id="3" name="Content Placeholder 2"/>
          <p:cNvSpPr>
            <a:spLocks noGrp="1"/>
          </p:cNvSpPr>
          <p:nvPr>
            <p:ph idx="1"/>
          </p:nvPr>
        </p:nvSpPr>
        <p:spPr/>
        <p:txBody>
          <a:bodyPr/>
          <a:lstStyle/>
          <a:p>
            <a:pPr marL="0" indent="0">
              <a:buFontTx/>
              <a:buNone/>
            </a:pPr>
            <a:r>
              <a:rPr lang="en-GB" altLang="en-US" smtClean="0"/>
              <a:t>UK operators must perform Periodic Safety Reviews (PSRs) every 10 years. They must:</a:t>
            </a:r>
          </a:p>
          <a:p>
            <a:pPr marL="0" indent="0"/>
            <a:r>
              <a:rPr lang="en-GB" altLang="en-US" smtClean="0"/>
              <a:t> demonstrate that the facility still meets its original design standards </a:t>
            </a:r>
          </a:p>
          <a:p>
            <a:pPr marL="0" indent="0"/>
            <a:r>
              <a:rPr lang="en-GB" altLang="en-US" smtClean="0"/>
              <a:t> identify any issues that might limit the future life of the facility or its components and explain how they will be managed</a:t>
            </a:r>
          </a:p>
          <a:p>
            <a:pPr marL="0" indent="0"/>
            <a:r>
              <a:rPr lang="en-GB" altLang="en-US" smtClean="0"/>
              <a:t> review the safety case against modern standards and identify any emerging gaps</a:t>
            </a:r>
          </a:p>
          <a:p>
            <a:pPr marL="0" indent="0"/>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tLang="en-US" smtClean="0"/>
              <a:t>Plant Improvements </a:t>
            </a:r>
            <a:endParaRPr lang="en-GB" smtClean="0"/>
          </a:p>
        </p:txBody>
      </p:sp>
      <p:sp>
        <p:nvSpPr>
          <p:cNvPr id="3" name="Content Placeholder 2"/>
          <p:cNvSpPr>
            <a:spLocks noGrp="1"/>
          </p:cNvSpPr>
          <p:nvPr>
            <p:ph idx="1"/>
          </p:nvPr>
        </p:nvSpPr>
        <p:spPr/>
        <p:txBody>
          <a:bodyPr/>
          <a:lstStyle/>
          <a:p>
            <a:pPr marL="0" indent="0">
              <a:buFontTx/>
              <a:buNone/>
              <a:defRPr/>
            </a:pPr>
            <a:r>
              <a:rPr lang="en-GB" altLang="en-US" dirty="0" smtClean="0"/>
              <a:t>Operators have a legal duty to identify and make plant improvements if “reasonably practicable”</a:t>
            </a:r>
          </a:p>
          <a:p>
            <a:pPr marL="0" indent="0">
              <a:buFontTx/>
              <a:buNone/>
              <a:defRPr/>
            </a:pPr>
            <a:r>
              <a:rPr lang="en-GB" altLang="en-US" dirty="0" smtClean="0"/>
              <a:t>ONR assesses the PSRs and does not allow operation to continue beyond the anniversary if not satisfied that this is being done</a:t>
            </a:r>
          </a:p>
          <a:p>
            <a:pPr marL="0" indent="0">
              <a:buFontTx/>
              <a:buNone/>
              <a:defRPr/>
            </a:pPr>
            <a:r>
              <a:rPr lang="en-GB" altLang="en-US" dirty="0" err="1" smtClean="0"/>
              <a:t>Magnox</a:t>
            </a:r>
            <a:r>
              <a:rPr lang="en-GB" altLang="en-US" dirty="0" smtClean="0"/>
              <a:t> improvements included improving shutdown reliability, installation of additional cooling systems, and improving their seismic resistance</a:t>
            </a:r>
          </a:p>
          <a:p>
            <a:pPr>
              <a:defRP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altLang="en-US" smtClean="0"/>
              <a:t>Use of new information </a:t>
            </a:r>
            <a:endParaRPr lang="en-GB" smtClean="0"/>
          </a:p>
        </p:txBody>
      </p:sp>
      <p:sp>
        <p:nvSpPr>
          <p:cNvPr id="3" name="Content Placeholder 2"/>
          <p:cNvSpPr>
            <a:spLocks noGrp="1"/>
          </p:cNvSpPr>
          <p:nvPr>
            <p:ph idx="1"/>
          </p:nvPr>
        </p:nvSpPr>
        <p:spPr/>
        <p:txBody>
          <a:bodyPr/>
          <a:lstStyle/>
          <a:p>
            <a:pPr marL="0" indent="0">
              <a:buFontTx/>
              <a:buNone/>
              <a:defRPr/>
            </a:pPr>
            <a:r>
              <a:rPr lang="en-GB" altLang="en-US" dirty="0" smtClean="0"/>
              <a:t>UK approach: if new information might undermine a safety case, the regulator may immediately require the operator to show that risk is still reduced “so far as is reasonably practicable” and to take action if it is not</a:t>
            </a:r>
          </a:p>
          <a:p>
            <a:pPr marL="0" indent="0">
              <a:buFontTx/>
              <a:buNone/>
              <a:defRPr/>
            </a:pPr>
            <a:r>
              <a:rPr lang="en-GB" altLang="en-US" dirty="0" smtClean="0"/>
              <a:t>Prescriptive regimes: time lag as operators are not required to take action until the regulators have developed and enacted new decrees or rules tailored to the specific findings</a:t>
            </a:r>
          </a:p>
          <a:p>
            <a:pPr>
              <a:defRPr/>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Regulatory Independence</a:t>
            </a:r>
          </a:p>
        </p:txBody>
      </p:sp>
      <p:sp>
        <p:nvSpPr>
          <p:cNvPr id="3" name="Content Placeholder 2"/>
          <p:cNvSpPr>
            <a:spLocks noGrp="1"/>
          </p:cNvSpPr>
          <p:nvPr>
            <p:ph idx="1"/>
          </p:nvPr>
        </p:nvSpPr>
        <p:spPr/>
        <p:txBody>
          <a:bodyPr/>
          <a:lstStyle/>
          <a:p>
            <a:r>
              <a:rPr lang="en-GB" altLang="en-US" dirty="0" smtClean="0"/>
              <a:t>Significant topic post-Fukushima</a:t>
            </a:r>
          </a:p>
          <a:p>
            <a:r>
              <a:rPr lang="en-GB" altLang="en-US" dirty="0" smtClean="0"/>
              <a:t>Japanese regulator was criticised and government has made major changes</a:t>
            </a:r>
          </a:p>
          <a:p>
            <a:r>
              <a:rPr lang="en-GB" altLang="en-US" dirty="0" smtClean="0"/>
              <a:t>Managing risk to regulatory independence from use o</a:t>
            </a:r>
            <a:r>
              <a:rPr lang="en-US" altLang="en-US" dirty="0" smtClean="0"/>
              <a:t>f</a:t>
            </a:r>
            <a:r>
              <a:rPr lang="en-GB" altLang="en-US" dirty="0" smtClean="0"/>
              <a:t> technical support organisations</a:t>
            </a:r>
          </a:p>
          <a:p>
            <a:pPr>
              <a:buFontTx/>
              <a:buNone/>
            </a:pP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Regulatory Independence &amp; Intelligent Customer Arrangements</a:t>
            </a:r>
          </a:p>
        </p:txBody>
      </p:sp>
      <p:sp>
        <p:nvSpPr>
          <p:cNvPr id="40962" name="Content Placeholder 2"/>
          <p:cNvSpPr>
            <a:spLocks noGrp="1"/>
          </p:cNvSpPr>
          <p:nvPr>
            <p:ph idx="1"/>
          </p:nvPr>
        </p:nvSpPr>
        <p:spPr/>
        <p:txBody>
          <a:bodyPr/>
          <a:lstStyle/>
          <a:p>
            <a:r>
              <a:rPr lang="en-GB" smtClean="0"/>
              <a:t>In the UK the concept of “Intelligent Customer” has developed.</a:t>
            </a:r>
          </a:p>
          <a:p>
            <a:r>
              <a:rPr lang="en-GB" smtClean="0"/>
              <a:t>Ensures nuclear licensees are able to meet legal reasonability for managing safety, even when commissioning work undertaken by external organisations.</a:t>
            </a:r>
          </a:p>
          <a:p>
            <a:r>
              <a:rPr lang="en-GB" smtClean="0"/>
              <a:t>ONR’s Guide to </a:t>
            </a:r>
            <a:r>
              <a:rPr lang="en-GB" smtClean="0">
                <a:solidFill>
                  <a:schemeClr val="accent2"/>
                </a:solidFill>
              </a:rPr>
              <a:t>“</a:t>
            </a:r>
            <a:r>
              <a:rPr lang="en-US" smtClean="0">
                <a:solidFill>
                  <a:schemeClr val="accent2"/>
                </a:solidFill>
              </a:rPr>
              <a:t>Licensee Core and Intelligent Customer Capabilities” </a:t>
            </a:r>
            <a:r>
              <a:rPr lang="en-US" smtClean="0"/>
              <a:t>outlines the concept </a:t>
            </a:r>
            <a:r>
              <a:rPr lang="en-US" sz="2400" smtClean="0"/>
              <a:t>(</a:t>
            </a:r>
            <a:r>
              <a:rPr lang="en-GB" sz="2400" smtClean="0"/>
              <a:t>http://www.onr.org.uk/operational/tech_asst_guides/ns-tast-gd-049.pdf).</a:t>
            </a:r>
          </a:p>
          <a:p>
            <a:endParaRPr lang="en-GB"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Regulatory Independence &amp; Intelligent Customer Arrangements</a:t>
            </a:r>
          </a:p>
        </p:txBody>
      </p:sp>
      <p:sp>
        <p:nvSpPr>
          <p:cNvPr id="43010" name="Content Placeholder 2"/>
          <p:cNvSpPr>
            <a:spLocks noGrp="1"/>
          </p:cNvSpPr>
          <p:nvPr>
            <p:ph idx="1"/>
          </p:nvPr>
        </p:nvSpPr>
        <p:spPr/>
        <p:txBody>
          <a:bodyPr/>
          <a:lstStyle/>
          <a:p>
            <a:r>
              <a:rPr lang="en-GB" smtClean="0"/>
              <a:t>Regulators should have to have sufficient  technically competent resource to:</a:t>
            </a:r>
          </a:p>
          <a:p>
            <a:pPr lvl="1"/>
            <a:r>
              <a:rPr lang="en-GB" smtClean="0"/>
              <a:t>Target areas for Assessment</a:t>
            </a:r>
          </a:p>
          <a:p>
            <a:pPr lvl="1"/>
            <a:r>
              <a:rPr lang="en-GB" smtClean="0"/>
              <a:t>Specify and communicate work let to TSO’s</a:t>
            </a:r>
          </a:p>
          <a:p>
            <a:pPr lvl="1"/>
            <a:r>
              <a:rPr lang="en-GB" smtClean="0"/>
              <a:t>Supervise the work</a:t>
            </a:r>
          </a:p>
          <a:p>
            <a:pPr lvl="1"/>
            <a:r>
              <a:rPr lang="en-GB" smtClean="0"/>
              <a:t>Evaluate and interpret findings</a:t>
            </a:r>
          </a:p>
          <a:p>
            <a:r>
              <a:rPr lang="en-GB" smtClean="0"/>
              <a:t>Regulatory decisions must be made by warranted inspectors to safeguard regulatory independence.</a:t>
            </a:r>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GB" altLang="en-US" smtClean="0"/>
              <a:t>Overall Conclusion</a:t>
            </a:r>
            <a:endParaRPr lang="en-GB" smtClean="0"/>
          </a:p>
        </p:txBody>
      </p:sp>
      <p:sp>
        <p:nvSpPr>
          <p:cNvPr id="3" name="Content Placeholder 2"/>
          <p:cNvSpPr>
            <a:spLocks noGrp="1"/>
          </p:cNvSpPr>
          <p:nvPr>
            <p:ph idx="1"/>
          </p:nvPr>
        </p:nvSpPr>
        <p:spPr/>
        <p:txBody>
          <a:bodyPr/>
          <a:lstStyle/>
          <a:p>
            <a:r>
              <a:rPr lang="en-GB" altLang="en-US" smtClean="0"/>
              <a:t>No fundamental weaknesses in UK nuclear facilities or systems</a:t>
            </a:r>
          </a:p>
          <a:p>
            <a:pPr>
              <a:buFontTx/>
              <a:buNone/>
            </a:pPr>
            <a:r>
              <a:rPr lang="en-GB" altLang="en-US" b="1" smtClean="0"/>
              <a:t>But…</a:t>
            </a:r>
          </a:p>
          <a:p>
            <a:r>
              <a:rPr lang="en-GB" altLang="en-US" smtClean="0"/>
              <a:t>No matter how high the standards, continuous challenge and questioning of standards is vital and all must seek to improve</a:t>
            </a:r>
          </a:p>
          <a:p>
            <a:r>
              <a:rPr lang="en-GB" altLang="en-US" smtClean="0"/>
              <a:t>This demands a vibrant and active safety culture</a:t>
            </a:r>
          </a:p>
          <a:p>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6"/>
          <p:cNvSpPr>
            <a:spLocks noGrp="1" noChangeArrowheads="1"/>
          </p:cNvSpPr>
          <p:nvPr>
            <p:ph type="title"/>
          </p:nvPr>
        </p:nvSpPr>
        <p:spPr/>
        <p:txBody>
          <a:bodyPr/>
          <a:lstStyle/>
          <a:p>
            <a:pPr eaLnBrk="1" hangingPunct="1"/>
            <a:r>
              <a:rPr lang="en-US" altLang="en-US" smtClean="0"/>
              <a:t>Contents</a:t>
            </a:r>
          </a:p>
        </p:txBody>
      </p:sp>
      <p:sp>
        <p:nvSpPr>
          <p:cNvPr id="18434" name="Rectangle 27"/>
          <p:cNvSpPr>
            <a:spLocks noGrp="1" noChangeArrowheads="1"/>
          </p:cNvSpPr>
          <p:nvPr>
            <p:ph type="body" idx="1"/>
          </p:nvPr>
        </p:nvSpPr>
        <p:spPr/>
        <p:txBody>
          <a:bodyPr/>
          <a:lstStyle/>
          <a:p>
            <a:pPr eaLnBrk="1" hangingPunct="1"/>
            <a:r>
              <a:rPr lang="en-US" altLang="en-US" smtClean="0"/>
              <a:t>UK Response to Fukushima</a:t>
            </a:r>
          </a:p>
          <a:p>
            <a:pPr eaLnBrk="1" hangingPunct="1"/>
            <a:r>
              <a:rPr lang="en-US" altLang="en-US" smtClean="0"/>
              <a:t>EC Stress Tests</a:t>
            </a:r>
          </a:p>
          <a:p>
            <a:pPr eaLnBrk="1" hangingPunct="1"/>
            <a:r>
              <a:rPr lang="en-US" altLang="en-US" smtClean="0"/>
              <a:t>Benefits of Goal Setting Regulation</a:t>
            </a:r>
          </a:p>
          <a:p>
            <a:pPr eaLnBrk="1" hangingPunct="1"/>
            <a:r>
              <a:rPr lang="en-US" altLang="en-US" smtClean="0"/>
              <a:t>Application of Modern Standards to Older Plant</a:t>
            </a:r>
          </a:p>
          <a:p>
            <a:pPr eaLnBrk="1" hangingPunct="1"/>
            <a:r>
              <a:rPr lang="en-US" altLang="en-US" smtClean="0"/>
              <a:t>“Intelligent Customer” Arrangements and their application to Technical Support</a:t>
            </a:r>
          </a:p>
          <a:p>
            <a:pPr eaLnBrk="1" hangingPunct="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altLang="en-US" smtClean="0">
                <a:solidFill>
                  <a:schemeClr val="tx1"/>
                </a:solidFill>
              </a:rPr>
              <a:t>ONR Response to Fukushima</a:t>
            </a:r>
            <a:endParaRPr lang="en-GB" smtClean="0"/>
          </a:p>
        </p:txBody>
      </p:sp>
      <p:sp>
        <p:nvSpPr>
          <p:cNvPr id="3" name="Content Placeholder 2"/>
          <p:cNvSpPr>
            <a:spLocks noGrp="1"/>
          </p:cNvSpPr>
          <p:nvPr>
            <p:ph idx="1"/>
          </p:nvPr>
        </p:nvSpPr>
        <p:spPr/>
        <p:txBody>
          <a:bodyPr/>
          <a:lstStyle/>
          <a:p>
            <a:pPr marL="268288" indent="-268288">
              <a:lnSpc>
                <a:spcPct val="80000"/>
              </a:lnSpc>
              <a:spcBef>
                <a:spcPts val="1200"/>
              </a:spcBef>
              <a:defRPr/>
            </a:pPr>
            <a:r>
              <a:rPr lang="en-GB" altLang="en-US" dirty="0" smtClean="0"/>
              <a:t>17000 UK nationals in Japan - securing the protection of people and society </a:t>
            </a:r>
          </a:p>
          <a:p>
            <a:pPr marL="268288" indent="-268288">
              <a:lnSpc>
                <a:spcPct val="80000"/>
              </a:lnSpc>
              <a:spcBef>
                <a:spcPts val="1200"/>
              </a:spcBef>
              <a:defRPr/>
            </a:pPr>
            <a:r>
              <a:rPr lang="en-GB" altLang="en-US" dirty="0" smtClean="0"/>
              <a:t>Incident Suite set up providing advice to Highest levels of UK Government</a:t>
            </a:r>
          </a:p>
          <a:p>
            <a:pPr marL="268288" indent="-268288">
              <a:lnSpc>
                <a:spcPct val="80000"/>
              </a:lnSpc>
              <a:spcBef>
                <a:spcPts val="1200"/>
              </a:spcBef>
              <a:defRPr/>
            </a:pPr>
            <a:r>
              <a:rPr lang="en-GB" altLang="en-US" dirty="0" smtClean="0"/>
              <a:t>Prompt assurance of UK fleet</a:t>
            </a:r>
          </a:p>
          <a:p>
            <a:pPr marL="268288" indent="-268288">
              <a:lnSpc>
                <a:spcPct val="80000"/>
              </a:lnSpc>
              <a:spcBef>
                <a:spcPts val="1200"/>
              </a:spcBef>
              <a:defRPr/>
            </a:pPr>
            <a:r>
              <a:rPr lang="en-GB" altLang="en-US" dirty="0" smtClean="0"/>
              <a:t>Chief Inspector’s Interim Report to Secretary of State – May 2011</a:t>
            </a:r>
          </a:p>
          <a:p>
            <a:pPr marL="268288" indent="-268288">
              <a:lnSpc>
                <a:spcPct val="80000"/>
              </a:lnSpc>
              <a:spcBef>
                <a:spcPts val="1200"/>
              </a:spcBef>
              <a:defRPr/>
            </a:pPr>
            <a:r>
              <a:rPr lang="en-GB" altLang="en-US" dirty="0" smtClean="0"/>
              <a:t>Chief Inspector’s Final Report to Secretary of State – September 2011</a:t>
            </a:r>
          </a:p>
          <a:p>
            <a:pPr>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Chief Inspector’s Final Report</a:t>
            </a:r>
          </a:p>
        </p:txBody>
      </p:sp>
      <p:sp>
        <p:nvSpPr>
          <p:cNvPr id="3" name="Content Placeholder 2"/>
          <p:cNvSpPr>
            <a:spLocks noGrp="1"/>
          </p:cNvSpPr>
          <p:nvPr>
            <p:ph idx="1"/>
          </p:nvPr>
        </p:nvSpPr>
        <p:spPr/>
        <p:txBody>
          <a:bodyPr/>
          <a:lstStyle/>
          <a:p>
            <a:pPr marL="0" indent="0">
              <a:buFontTx/>
              <a:buNone/>
            </a:pPr>
            <a:r>
              <a:rPr lang="en-GB" altLang="en-US" smtClean="0"/>
              <a:t>ONR’s review of the information available did not reveal any vulnerabilities with UK nuclear facilities or shortcomings in safety methodology that would require operations to be curtailed</a:t>
            </a:r>
          </a:p>
          <a:p>
            <a:pPr marL="0" indent="0"/>
            <a:r>
              <a:rPr lang="en-GB" altLang="en-US" smtClean="0"/>
              <a:t> Approach to design basis is sound.</a:t>
            </a:r>
          </a:p>
          <a:p>
            <a:pPr marL="0" indent="0"/>
            <a:r>
              <a:rPr lang="en-GB" altLang="en-US" smtClean="0"/>
              <a:t> No gaps were revealed in ONR’s safety assessment principles.</a:t>
            </a:r>
          </a:p>
          <a:p>
            <a:pPr marL="0" indent="0"/>
            <a:r>
              <a:rPr lang="en-GB" altLang="en-US" smtClean="0"/>
              <a:t> Periodic safety reviews robustly identify necessary improvements to facilities in the UK.</a:t>
            </a:r>
          </a:p>
          <a:p>
            <a:pPr marL="0" indent="0"/>
            <a:endParaRPr lang="en-US" smtClean="0"/>
          </a:p>
          <a:p>
            <a:pPr marL="0" indent="0"/>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altLang="en-US" smtClean="0"/>
              <a:t>Recommendations</a:t>
            </a:r>
            <a:endParaRPr lang="en-GB" smtClean="0"/>
          </a:p>
        </p:txBody>
      </p:sp>
      <p:sp>
        <p:nvSpPr>
          <p:cNvPr id="3" name="Content Placeholder 2"/>
          <p:cNvSpPr>
            <a:spLocks noGrp="1"/>
          </p:cNvSpPr>
          <p:nvPr>
            <p:ph idx="1"/>
          </p:nvPr>
        </p:nvSpPr>
        <p:spPr/>
        <p:txBody>
          <a:bodyPr/>
          <a:lstStyle/>
          <a:p>
            <a:pPr marL="0" indent="0">
              <a:buFontTx/>
              <a:buNone/>
              <a:defRPr/>
            </a:pPr>
            <a:r>
              <a:rPr lang="en-GB" altLang="en-US" i="1" dirty="0" smtClean="0"/>
              <a:t>General:</a:t>
            </a:r>
            <a:r>
              <a:rPr lang="en-GB" altLang="en-US" dirty="0" smtClean="0"/>
              <a:t> need for good </a:t>
            </a:r>
            <a:r>
              <a:rPr lang="en-GB" altLang="en-US" dirty="0" err="1" smtClean="0"/>
              <a:t>comms</a:t>
            </a:r>
            <a:r>
              <a:rPr lang="en-GB" altLang="en-US" dirty="0" smtClean="0"/>
              <a:t>, seek lessons for emergency preparedness &amp; enhance openness</a:t>
            </a:r>
          </a:p>
          <a:p>
            <a:pPr marL="0" indent="0">
              <a:buFontTx/>
              <a:buNone/>
              <a:defRPr/>
            </a:pPr>
            <a:r>
              <a:rPr lang="en-GB" altLang="en-US" i="1" dirty="0" smtClean="0"/>
              <a:t>For regulators:</a:t>
            </a:r>
            <a:r>
              <a:rPr lang="en-GB" altLang="en-US" dirty="0" smtClean="0"/>
              <a:t> review standards/guidance and emergency preparedness, particularly for severe accidents</a:t>
            </a:r>
          </a:p>
          <a:p>
            <a:pPr marL="0" indent="0">
              <a:buFontTx/>
              <a:buNone/>
              <a:defRPr/>
            </a:pPr>
            <a:r>
              <a:rPr lang="en-GB" altLang="en-US" i="1" dirty="0" smtClean="0"/>
              <a:t>For industry:</a:t>
            </a:r>
            <a:r>
              <a:rPr lang="en-GB" altLang="en-US" dirty="0" smtClean="0"/>
              <a:t> review aspects of accident for implications, e.g. resilience, natural hazards, AC supplies, cooling, site/plant layout, human performance, emergency preparedness, data </a:t>
            </a:r>
            <a:r>
              <a:rPr lang="en-GB" altLang="en-US" dirty="0" err="1" smtClean="0"/>
              <a:t>comms</a:t>
            </a:r>
            <a:r>
              <a:rPr lang="en-GB" altLang="en-US" dirty="0" smtClean="0"/>
              <a:t>.</a:t>
            </a:r>
          </a:p>
          <a:p>
            <a:pP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EC Stress Tests</a:t>
            </a:r>
          </a:p>
        </p:txBody>
      </p:sp>
      <p:sp>
        <p:nvSpPr>
          <p:cNvPr id="24578" name="Content Placeholder 2"/>
          <p:cNvSpPr>
            <a:spLocks noGrp="1"/>
          </p:cNvSpPr>
          <p:nvPr>
            <p:ph idx="1"/>
          </p:nvPr>
        </p:nvSpPr>
        <p:spPr/>
        <p:txBody>
          <a:bodyPr/>
          <a:lstStyle/>
          <a:p>
            <a:r>
              <a:rPr lang="en-GB" altLang="en-US" smtClean="0"/>
              <a:t>European Council 24/25 March – safety of all EU nuclear plants should be reviewed</a:t>
            </a:r>
          </a:p>
          <a:p>
            <a:r>
              <a:rPr lang="en-GB" altLang="en-US" smtClean="0"/>
              <a:t>WENRA developed, and ENSREG agreed a consistent approach applied across the EU</a:t>
            </a:r>
          </a:p>
          <a:p>
            <a:r>
              <a:rPr lang="en-GB" altLang="en-US" smtClean="0"/>
              <a:t>Stress Tests applied to EU countries operating NPPs. </a:t>
            </a:r>
          </a:p>
          <a:p>
            <a:r>
              <a:rPr lang="en-GB" altLang="en-US" smtClean="0"/>
              <a:t>Publication of National Action Plans delivering transparency of implementation programmes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altLang="en-US" smtClean="0">
                <a:solidFill>
                  <a:schemeClr val="tx1"/>
                </a:solidFill>
              </a:rPr>
              <a:t>UK Approach to Stress Tests</a:t>
            </a:r>
            <a:endParaRPr lang="en-GB" smtClean="0"/>
          </a:p>
        </p:txBody>
      </p:sp>
      <p:sp>
        <p:nvSpPr>
          <p:cNvPr id="3" name="Content Placeholder 2"/>
          <p:cNvSpPr>
            <a:spLocks noGrp="1"/>
          </p:cNvSpPr>
          <p:nvPr>
            <p:ph idx="1"/>
          </p:nvPr>
        </p:nvSpPr>
        <p:spPr/>
        <p:txBody>
          <a:bodyPr/>
          <a:lstStyle/>
          <a:p>
            <a:pPr>
              <a:defRPr/>
            </a:pPr>
            <a:r>
              <a:rPr lang="en-GB" altLang="en-US" dirty="0" smtClean="0"/>
              <a:t>Each UK licensee produced stress test reports. NPP reports published - October 2011 </a:t>
            </a:r>
          </a:p>
          <a:p>
            <a:pPr>
              <a:defRPr/>
            </a:pPr>
            <a:r>
              <a:rPr lang="en-GB" altLang="en-US" dirty="0" smtClean="0"/>
              <a:t>ONR issued “European Council Stress Tests for UK Nuclear Power Plants – National Final Report”, December 2011</a:t>
            </a:r>
          </a:p>
          <a:p>
            <a:pPr>
              <a:defRPr/>
            </a:pPr>
            <a:r>
              <a:rPr lang="en-GB" altLang="en-US" dirty="0" smtClean="0"/>
              <a:t>Raised 19 Stress Test Findings (STFs)</a:t>
            </a:r>
          </a:p>
          <a:p>
            <a:pPr marL="0" indent="0">
              <a:buFontTx/>
              <a:buNone/>
              <a:defRPr/>
            </a:pPr>
            <a:endParaRPr lang="en-GB" dirty="0"/>
          </a:p>
        </p:txBody>
      </p:sp>
      <p:pic>
        <p:nvPicPr>
          <p:cNvPr id="26627" name="Picture 3" descr="C:\Work\wallpaper\ONR photos\PWR High Pressure Pump on Zetros.jpg"/>
          <p:cNvPicPr>
            <a:picLocks noChangeAspect="1" noChangeArrowheads="1"/>
          </p:cNvPicPr>
          <p:nvPr/>
        </p:nvPicPr>
        <p:blipFill>
          <a:blip r:embed="rId3"/>
          <a:srcRect/>
          <a:stretch>
            <a:fillRect/>
          </a:stretch>
        </p:blipFill>
        <p:spPr bwMode="auto">
          <a:xfrm>
            <a:off x="6011863" y="4710113"/>
            <a:ext cx="2447925" cy="1635125"/>
          </a:xfrm>
          <a:prstGeom prst="rect">
            <a:avLst/>
          </a:prstGeom>
          <a:noFill/>
          <a:ln w="9525">
            <a:noFill/>
            <a:miter lim="800000"/>
            <a:headEnd/>
            <a:tailEnd/>
          </a:ln>
        </p:spPr>
      </p:pic>
      <p:pic>
        <p:nvPicPr>
          <p:cNvPr id="26628" name="Picture 4" descr="C:\Work\wallpaper\ONR photos\Sizewell ERC Opening Dec 13.JPG"/>
          <p:cNvPicPr>
            <a:picLocks noChangeAspect="1" noChangeArrowheads="1"/>
          </p:cNvPicPr>
          <p:nvPr/>
        </p:nvPicPr>
        <p:blipFill>
          <a:blip r:embed="rId4"/>
          <a:srcRect/>
          <a:stretch>
            <a:fillRect/>
          </a:stretch>
        </p:blipFill>
        <p:spPr bwMode="auto">
          <a:xfrm>
            <a:off x="3276600" y="4738688"/>
            <a:ext cx="2447925" cy="1622425"/>
          </a:xfrm>
          <a:prstGeom prst="rect">
            <a:avLst/>
          </a:prstGeom>
          <a:noFill/>
          <a:ln w="9525">
            <a:noFill/>
            <a:miter lim="800000"/>
            <a:headEnd/>
            <a:tailEnd/>
          </a:ln>
        </p:spPr>
      </p:pic>
      <p:pic>
        <p:nvPicPr>
          <p:cNvPr id="26629" name="Picture 5" descr="C:\Work\wallpaper\ONR photos\OSR Dam Boards.JPG"/>
          <p:cNvPicPr>
            <a:picLocks noChangeAspect="1" noChangeArrowheads="1"/>
          </p:cNvPicPr>
          <p:nvPr/>
        </p:nvPicPr>
        <p:blipFill>
          <a:blip r:embed="rId5"/>
          <a:srcRect/>
          <a:stretch>
            <a:fillRect/>
          </a:stretch>
        </p:blipFill>
        <p:spPr bwMode="auto">
          <a:xfrm>
            <a:off x="827088" y="4724400"/>
            <a:ext cx="21590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altLang="en-US" smtClean="0"/>
              <a:t>Approaches to Safety Regulation</a:t>
            </a:r>
            <a:endParaRPr lang="en-GB" smtClean="0"/>
          </a:p>
        </p:txBody>
      </p:sp>
      <p:sp>
        <p:nvSpPr>
          <p:cNvPr id="3" name="Content Placeholder 2"/>
          <p:cNvSpPr>
            <a:spLocks noGrp="1"/>
          </p:cNvSpPr>
          <p:nvPr>
            <p:ph idx="1"/>
          </p:nvPr>
        </p:nvSpPr>
        <p:spPr/>
        <p:txBody>
          <a:bodyPr/>
          <a:lstStyle/>
          <a:p>
            <a:pPr>
              <a:defRPr/>
            </a:pPr>
            <a:r>
              <a:rPr lang="en-GB" altLang="en-US" dirty="0" smtClean="0"/>
              <a:t>Many regulators set out rules telling operators how to ensure safety – a ‘prescriptive’ approach</a:t>
            </a:r>
          </a:p>
          <a:p>
            <a:pPr>
              <a:defRPr/>
            </a:pPr>
            <a:r>
              <a:rPr lang="en-GB" altLang="en-US" dirty="0" smtClean="0"/>
              <a:t>UK instead has a ‘goal-setting’ approach, which makes it a legal duty to meet the safety goals, but does not set out in detail how operators should meet this duty.</a:t>
            </a:r>
          </a:p>
          <a:p>
            <a:pPr>
              <a:defRPr/>
            </a:pPr>
            <a:r>
              <a:rPr lang="en-GB" altLang="en-US" dirty="0" smtClean="0"/>
              <a:t>Requirement to “</a:t>
            </a:r>
            <a:r>
              <a:rPr lang="en-GB" altLang="en-US" dirty="0" smtClean="0">
                <a:solidFill>
                  <a:srgbClr val="3366CC"/>
                </a:solidFill>
              </a:rPr>
              <a:t>reduce the risk to workers and the public so far as is reasonably practicable,” </a:t>
            </a:r>
            <a:r>
              <a:rPr lang="en-GB" altLang="en-US" dirty="0" smtClean="0"/>
              <a:t>places legal requirement to seek </a:t>
            </a:r>
            <a:r>
              <a:rPr lang="en-GB" kern="1200" dirty="0" smtClean="0"/>
              <a:t>continuous improvement.</a:t>
            </a:r>
            <a:endParaRPr lang="en-GB"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GB" altLang="en-US" smtClean="0"/>
              <a:t>UK Approach to Design Basis</a:t>
            </a:r>
            <a:endParaRPr lang="en-GB" smtClean="0"/>
          </a:p>
        </p:txBody>
      </p:sp>
      <p:sp>
        <p:nvSpPr>
          <p:cNvPr id="30722" name="Content Placeholder 2"/>
          <p:cNvSpPr>
            <a:spLocks noGrp="1"/>
          </p:cNvSpPr>
          <p:nvPr>
            <p:ph idx="1"/>
          </p:nvPr>
        </p:nvSpPr>
        <p:spPr/>
        <p:txBody>
          <a:bodyPr/>
          <a:lstStyle/>
          <a:p>
            <a:r>
              <a:rPr lang="en-GB" altLang="en-US" smtClean="0"/>
              <a:t>No prescribed lists of accidents to be considered in the design basis</a:t>
            </a:r>
          </a:p>
          <a:p>
            <a:r>
              <a:rPr lang="en-GB" altLang="en-US" smtClean="0"/>
              <a:t>Probabilistic identification of the faults must be combined with deterministic analyses of representative faults to demonstrate that the protection would be effective</a:t>
            </a:r>
          </a:p>
          <a:p>
            <a:r>
              <a:rPr lang="en-GB" altLang="en-US" smtClean="0"/>
              <a:t>Operator has initially to identify all events that could potentially lead to either a person receiving a significant radiation dose or a significant escape of radioactive material</a:t>
            </a:r>
          </a:p>
          <a:p>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TotalTime>
  <Words>2222</Words>
  <Application>Microsoft Office PowerPoint</Application>
  <PresentationFormat>On-screen Show (4:3)</PresentationFormat>
  <Paragraphs>168</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The UK Response to Fukushima</vt:lpstr>
      <vt:lpstr>Contents</vt:lpstr>
      <vt:lpstr>ONR Response to Fukushima</vt:lpstr>
      <vt:lpstr>Chief Inspector’s Final Report</vt:lpstr>
      <vt:lpstr>Recommendations</vt:lpstr>
      <vt:lpstr>EC Stress Tests</vt:lpstr>
      <vt:lpstr>UK Approach to Stress Tests</vt:lpstr>
      <vt:lpstr>Approaches to Safety Regulation</vt:lpstr>
      <vt:lpstr>UK Approach to Design Basis</vt:lpstr>
      <vt:lpstr>Application of standards to older plant</vt:lpstr>
      <vt:lpstr>Periodic Safety Reviews </vt:lpstr>
      <vt:lpstr>Plant Improvements </vt:lpstr>
      <vt:lpstr>Use of new information </vt:lpstr>
      <vt:lpstr>Regulatory Independence</vt:lpstr>
      <vt:lpstr>Regulatory Independence &amp; Intelligent Customer Arrangements</vt:lpstr>
      <vt:lpstr>Regulatory Independence &amp; Intelligent Customer Arrangements</vt:lpstr>
      <vt:lpstr>Overall Conclusion</vt:lpstr>
    </vt:vector>
  </TitlesOfParts>
  <Company>Health and Safety Executive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ONR PowerPoint Template Rev 1</dc:title>
  <dc:creator>Sean Jarman</dc:creator>
  <cp:lastModifiedBy>Name</cp:lastModifiedBy>
  <cp:revision>42</cp:revision>
  <dcterms:created xsi:type="dcterms:W3CDTF">2014-03-12T14:50:27Z</dcterms:created>
  <dcterms:modified xsi:type="dcterms:W3CDTF">2014-10-22T10:09:15Z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-49117931</vt:i4>
  </property>
  <property fmtid="{D5CDD505-2E9C-101B-9397-08002B2CF9AE}" pid="3" name="_NewReviewCycle">
    <vt:lpwstr/>
  </property>
  <property fmtid="{D5CDD505-2E9C-101B-9397-08002B2CF9AE}" pid="4" name="_EmailSubject">
    <vt:lpwstr>Andy Hall - presentation - China - UK response to Fukushima</vt:lpwstr>
  </property>
  <property fmtid="{D5CDD505-2E9C-101B-9397-08002B2CF9AE}" pid="5" name="_AuthorEmail">
    <vt:lpwstr>Lesley.Hughes@onr.gsi.gov.uk</vt:lpwstr>
  </property>
  <property fmtid="{D5CDD505-2E9C-101B-9397-08002B2CF9AE}" pid="6" name="_AuthorEmailDisplayName">
    <vt:lpwstr>Lesley Hughes</vt:lpwstr>
  </property>
  <property fmtid="{D5CDD505-2E9C-101B-9397-08002B2CF9AE}" pid="7" name="_PreviousAdHocReviewCycleID">
    <vt:i4>281240378</vt:i4>
  </property>
</Properties>
</file>