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charts/chart3.xml" ContentType="application/vnd.openxmlformats-officedocument.drawingml.char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 id="2147483757" r:id="rId2"/>
    <p:sldMasterId id="2147483741" r:id="rId3"/>
    <p:sldMasterId id="2147483725" r:id="rId4"/>
    <p:sldMasterId id="2147483749" r:id="rId5"/>
    <p:sldMasterId id="2147483733" r:id="rId6"/>
    <p:sldMasterId id="2147483765" r:id="rId7"/>
  </p:sldMasterIdLst>
  <p:handoutMasterIdLst>
    <p:handoutMasterId r:id="rId32"/>
  </p:handoutMasterIdLst>
  <p:sldIdLst>
    <p:sldId id="262" r:id="rId8"/>
    <p:sldId id="263" r:id="rId9"/>
    <p:sldId id="264" r:id="rId10"/>
    <p:sldId id="265" r:id="rId11"/>
    <p:sldId id="267" r:id="rId12"/>
    <p:sldId id="266" r:id="rId13"/>
    <p:sldId id="278" r:id="rId14"/>
    <p:sldId id="269" r:id="rId15"/>
    <p:sldId id="276" r:id="rId16"/>
    <p:sldId id="277" r:id="rId17"/>
    <p:sldId id="279" r:id="rId18"/>
    <p:sldId id="280" r:id="rId19"/>
    <p:sldId id="268" r:id="rId20"/>
    <p:sldId id="281" r:id="rId21"/>
    <p:sldId id="285" r:id="rId22"/>
    <p:sldId id="270" r:id="rId23"/>
    <p:sldId id="271" r:id="rId24"/>
    <p:sldId id="272" r:id="rId25"/>
    <p:sldId id="286" r:id="rId26"/>
    <p:sldId id="282" r:id="rId27"/>
    <p:sldId id="287" r:id="rId28"/>
    <p:sldId id="274" r:id="rId29"/>
    <p:sldId id="284" r:id="rId30"/>
    <p:sldId id="27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DA8C"/>
    <a:srgbClr val="3FCFD6"/>
    <a:srgbClr val="FF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487" autoAdjust="0"/>
    <p:restoredTop sz="94168" autoAdjust="0"/>
  </p:normalViewPr>
  <p:slideViewPr>
    <p:cSldViewPr showGuides="1">
      <p:cViewPr>
        <p:scale>
          <a:sx n="70" d="100"/>
          <a:sy n="70" d="100"/>
        </p:scale>
        <p:origin x="-612" y="-336"/>
      </p:cViewPr>
      <p:guideLst>
        <p:guide orient="horz" pos="3838"/>
        <p:guide orient="horz" pos="4110"/>
        <p:guide pos="5511"/>
        <p:guide pos="249"/>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0" d="100"/>
          <a:sy n="80" d="100"/>
        </p:scale>
        <p:origin x="-202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JHO\Documents\new%20in%20Vienna%202014%20June\Japanese%20%20reduction%20rates%20at%20each%20measurement%20point%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JHO\Documents\new%20in%20Vienna%202014%20June\Japanese%20%20reduction%20rates%20at%20each%20measurement%20point%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JHO\Documents\new%20in%20Vienna%202014%20June\Japanese%20%20reduction%20rates%20at%20each%20measurement%20point%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JHO\Documents\new%20in%20Vienna%202014%20June\Japanese%20%20reduction%20rates%20at%20each%20measurement%20point%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a:t>Residential Area</a:t>
            </a:r>
          </a:p>
        </c:rich>
      </c:tx>
      <c:layout/>
    </c:title>
    <c:view3D>
      <c:rAngAx val="1"/>
    </c:view3D>
    <c:plotArea>
      <c:layout/>
      <c:bar3DChart>
        <c:barDir val="col"/>
        <c:grouping val="clustered"/>
        <c:ser>
          <c:idx val="0"/>
          <c:order val="0"/>
          <c:tx>
            <c:strRef>
              <c:f>Sheet1!$F$2</c:f>
              <c:strCache>
                <c:ptCount val="1"/>
                <c:pt idx="0">
                  <c:v>25% Percentile</c:v>
                </c:pt>
              </c:strCache>
            </c:strRef>
          </c:tx>
          <c:cat>
            <c:strRef>
              <c:f>Sheet1!$B$3:$B$5</c:f>
              <c:strCache>
                <c:ptCount val="3"/>
                <c:pt idx="0">
                  <c:v>3.8 ~ 9.5</c:v>
                </c:pt>
                <c:pt idx="1">
                  <c:v>9.5 ~ 14.3 </c:v>
                </c:pt>
                <c:pt idx="2">
                  <c:v>&gt; 14.3</c:v>
                </c:pt>
              </c:strCache>
            </c:strRef>
          </c:cat>
          <c:val>
            <c:numRef>
              <c:f>Sheet1!$C$3:$C$5</c:f>
              <c:numCache>
                <c:formatCode>0.00</c:formatCode>
                <c:ptCount val="3"/>
                <c:pt idx="0">
                  <c:v>1.8148820326678765</c:v>
                </c:pt>
                <c:pt idx="1">
                  <c:v>2.0703933747412009</c:v>
                </c:pt>
                <c:pt idx="2">
                  <c:v>1.8552875695732918</c:v>
                </c:pt>
              </c:numCache>
            </c:numRef>
          </c:val>
        </c:ser>
        <c:ser>
          <c:idx val="1"/>
          <c:order val="1"/>
          <c:tx>
            <c:strRef>
              <c:f>Sheet1!$G$2</c:f>
              <c:strCache>
                <c:ptCount val="1"/>
                <c:pt idx="0">
                  <c:v>Median</c:v>
                </c:pt>
              </c:strCache>
            </c:strRef>
          </c:tx>
          <c:cat>
            <c:strRef>
              <c:f>Sheet1!$B$3:$B$5</c:f>
              <c:strCache>
                <c:ptCount val="3"/>
                <c:pt idx="0">
                  <c:v>3.8 ~ 9.5</c:v>
                </c:pt>
                <c:pt idx="1">
                  <c:v>9.5 ~ 14.3 </c:v>
                </c:pt>
                <c:pt idx="2">
                  <c:v>&gt; 14.3</c:v>
                </c:pt>
              </c:strCache>
            </c:strRef>
          </c:cat>
          <c:val>
            <c:numRef>
              <c:f>Sheet1!$D$3:$D$5</c:f>
              <c:numCache>
                <c:formatCode>0.00</c:formatCode>
                <c:ptCount val="3"/>
                <c:pt idx="0">
                  <c:v>2.444987775061132</c:v>
                </c:pt>
                <c:pt idx="1">
                  <c:v>2.9761904761904772</c:v>
                </c:pt>
                <c:pt idx="2">
                  <c:v>2.4813895781637751</c:v>
                </c:pt>
              </c:numCache>
            </c:numRef>
          </c:val>
        </c:ser>
        <c:ser>
          <c:idx val="2"/>
          <c:order val="2"/>
          <c:tx>
            <c:strRef>
              <c:f>Sheet1!$E$2</c:f>
              <c:strCache>
                <c:ptCount val="1"/>
                <c:pt idx="0">
                  <c:v>75% Percentile</c:v>
                </c:pt>
              </c:strCache>
            </c:strRef>
          </c:tx>
          <c:cat>
            <c:strRef>
              <c:f>Sheet1!$B$3:$B$5</c:f>
              <c:strCache>
                <c:ptCount val="3"/>
                <c:pt idx="0">
                  <c:v>3.8 ~ 9.5</c:v>
                </c:pt>
                <c:pt idx="1">
                  <c:v>9.5 ~ 14.3 </c:v>
                </c:pt>
                <c:pt idx="2">
                  <c:v>&gt; 14.3</c:v>
                </c:pt>
              </c:strCache>
            </c:strRef>
          </c:cat>
          <c:val>
            <c:numRef>
              <c:f>Sheet1!$E$3:$E$5</c:f>
              <c:numCache>
                <c:formatCode>0.00</c:formatCode>
                <c:ptCount val="3"/>
                <c:pt idx="0">
                  <c:v>3.2051282051282044</c:v>
                </c:pt>
                <c:pt idx="1">
                  <c:v>4.1152263374485605</c:v>
                </c:pt>
                <c:pt idx="2">
                  <c:v>3.3783783783783794</c:v>
                </c:pt>
              </c:numCache>
            </c:numRef>
          </c:val>
        </c:ser>
        <c:shape val="box"/>
        <c:axId val="57270656"/>
        <c:axId val="57669120"/>
        <c:axId val="0"/>
      </c:bar3DChart>
      <c:catAx>
        <c:axId val="57270656"/>
        <c:scaling>
          <c:orientation val="minMax"/>
        </c:scaling>
        <c:axPos val="b"/>
        <c:title>
          <c:tx>
            <c:rich>
              <a:bodyPr/>
              <a:lstStyle/>
              <a:p>
                <a:pPr>
                  <a:defRPr/>
                </a:pPr>
                <a:r>
                  <a:rPr lang="en-GB"/>
                  <a:t>Dose before decontamination</a:t>
                </a:r>
                <a:r>
                  <a:rPr lang="en-GB" baseline="0"/>
                  <a:t> (µSv/h)</a:t>
                </a:r>
                <a:endParaRPr lang="en-GB"/>
              </a:p>
            </c:rich>
          </c:tx>
          <c:layout/>
        </c:title>
        <c:majorTickMark val="none"/>
        <c:tickLblPos val="nextTo"/>
        <c:crossAx val="57669120"/>
        <c:crosses val="autoZero"/>
        <c:auto val="1"/>
        <c:lblAlgn val="ctr"/>
        <c:lblOffset val="100"/>
      </c:catAx>
      <c:valAx>
        <c:axId val="57669120"/>
        <c:scaling>
          <c:orientation val="minMax"/>
        </c:scaling>
        <c:axPos val="l"/>
        <c:majorGridlines/>
        <c:title>
          <c:tx>
            <c:rich>
              <a:bodyPr rot="-5400000" vert="horz"/>
              <a:lstStyle/>
              <a:p>
                <a:pPr>
                  <a:defRPr sz="900"/>
                </a:pPr>
                <a:r>
                  <a:rPr lang="en-GB" sz="1000"/>
                  <a:t>DS</a:t>
                </a:r>
                <a:r>
                  <a:rPr lang="en-GB" sz="1000" baseline="-25000"/>
                  <a:t>a</a:t>
                </a:r>
                <a:r>
                  <a:rPr lang="en-GB" sz="1000"/>
                  <a:t> Factor</a:t>
                </a:r>
              </a:p>
            </c:rich>
          </c:tx>
          <c:layout>
            <c:manualLayout>
              <c:xMode val="edge"/>
              <c:yMode val="edge"/>
              <c:x val="2.3183938910436849E-2"/>
              <c:y val="0.41351939646287783"/>
            </c:manualLayout>
          </c:layout>
        </c:title>
        <c:numFmt formatCode="0.00" sourceLinked="1"/>
        <c:majorTickMark val="none"/>
        <c:tickLblPos val="nextTo"/>
        <c:crossAx val="57270656"/>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a:t>Farmland</a:t>
            </a:r>
          </a:p>
        </c:rich>
      </c:tx>
      <c:layout/>
    </c:title>
    <c:view3D>
      <c:rAngAx val="1"/>
    </c:view3D>
    <c:plotArea>
      <c:layout/>
      <c:bar3DChart>
        <c:barDir val="col"/>
        <c:grouping val="clustered"/>
        <c:ser>
          <c:idx val="0"/>
          <c:order val="0"/>
          <c:tx>
            <c:strRef>
              <c:f>Sheet1!$F$2</c:f>
              <c:strCache>
                <c:ptCount val="1"/>
                <c:pt idx="0">
                  <c:v>25% Percentile</c:v>
                </c:pt>
              </c:strCache>
            </c:strRef>
          </c:tx>
          <c:cat>
            <c:strRef>
              <c:f>Sheet1!$B$3:$B$5</c:f>
              <c:strCache>
                <c:ptCount val="3"/>
                <c:pt idx="0">
                  <c:v>3.8 ~ 9.5</c:v>
                </c:pt>
                <c:pt idx="1">
                  <c:v>9.5 ~ 14.3 </c:v>
                </c:pt>
                <c:pt idx="2">
                  <c:v>&gt; 14.3</c:v>
                </c:pt>
              </c:strCache>
            </c:strRef>
          </c:cat>
          <c:val>
            <c:numRef>
              <c:f>Sheet1!$C$6:$C$8</c:f>
              <c:numCache>
                <c:formatCode>0.00</c:formatCode>
                <c:ptCount val="3"/>
                <c:pt idx="0">
                  <c:v>1.7921146953405018</c:v>
                </c:pt>
                <c:pt idx="1">
                  <c:v>2.2935779816513855</c:v>
                </c:pt>
                <c:pt idx="2">
                  <c:v>2.4213075060532687</c:v>
                </c:pt>
              </c:numCache>
            </c:numRef>
          </c:val>
        </c:ser>
        <c:ser>
          <c:idx val="1"/>
          <c:order val="1"/>
          <c:tx>
            <c:strRef>
              <c:f>Sheet1!$G$2</c:f>
              <c:strCache>
                <c:ptCount val="1"/>
                <c:pt idx="0">
                  <c:v>Median</c:v>
                </c:pt>
              </c:strCache>
            </c:strRef>
          </c:tx>
          <c:cat>
            <c:strRef>
              <c:f>Sheet1!$B$3:$B$5</c:f>
              <c:strCache>
                <c:ptCount val="3"/>
                <c:pt idx="0">
                  <c:v>3.8 ~ 9.5</c:v>
                </c:pt>
                <c:pt idx="1">
                  <c:v>9.5 ~ 14.3 </c:v>
                </c:pt>
                <c:pt idx="2">
                  <c:v>&gt; 14.3</c:v>
                </c:pt>
              </c:strCache>
            </c:strRef>
          </c:cat>
          <c:val>
            <c:numRef>
              <c:f>Sheet1!$D$6:$D$8</c:f>
              <c:numCache>
                <c:formatCode>0.00</c:formatCode>
                <c:ptCount val="3"/>
                <c:pt idx="0">
                  <c:v>2.4096385542168677</c:v>
                </c:pt>
                <c:pt idx="1">
                  <c:v>3.0581039755351678</c:v>
                </c:pt>
                <c:pt idx="2">
                  <c:v>3.759398496240602</c:v>
                </c:pt>
              </c:numCache>
            </c:numRef>
          </c:val>
        </c:ser>
        <c:ser>
          <c:idx val="2"/>
          <c:order val="2"/>
          <c:tx>
            <c:strRef>
              <c:f>Sheet1!$H$2</c:f>
              <c:strCache>
                <c:ptCount val="1"/>
                <c:pt idx="0">
                  <c:v>75% Percentile</c:v>
                </c:pt>
              </c:strCache>
            </c:strRef>
          </c:tx>
          <c:cat>
            <c:strRef>
              <c:f>Sheet1!$B$3:$B$5</c:f>
              <c:strCache>
                <c:ptCount val="3"/>
                <c:pt idx="0">
                  <c:v>3.8 ~ 9.5</c:v>
                </c:pt>
                <c:pt idx="1">
                  <c:v>9.5 ~ 14.3 </c:v>
                </c:pt>
                <c:pt idx="2">
                  <c:v>&gt; 14.3</c:v>
                </c:pt>
              </c:strCache>
            </c:strRef>
          </c:cat>
          <c:val>
            <c:numRef>
              <c:f>Sheet1!$E$6:$E$8</c:f>
              <c:numCache>
                <c:formatCode>0.00</c:formatCode>
                <c:ptCount val="3"/>
                <c:pt idx="0">
                  <c:v>3.2051282051282044</c:v>
                </c:pt>
                <c:pt idx="1">
                  <c:v>4.4642857142857055</c:v>
                </c:pt>
                <c:pt idx="2">
                  <c:v>5.3475935828876997</c:v>
                </c:pt>
              </c:numCache>
            </c:numRef>
          </c:val>
        </c:ser>
        <c:shape val="box"/>
        <c:axId val="119075200"/>
        <c:axId val="119077888"/>
        <c:axId val="0"/>
      </c:bar3DChart>
      <c:catAx>
        <c:axId val="119075200"/>
        <c:scaling>
          <c:orientation val="minMax"/>
        </c:scaling>
        <c:axPos val="b"/>
        <c:title>
          <c:tx>
            <c:rich>
              <a:bodyPr/>
              <a:lstStyle/>
              <a:p>
                <a:pPr>
                  <a:defRPr/>
                </a:pPr>
                <a:r>
                  <a:rPr lang="en-GB"/>
                  <a:t>Dose before decontamination</a:t>
                </a:r>
                <a:r>
                  <a:rPr lang="en-GB" baseline="0"/>
                  <a:t> (µSv/h)</a:t>
                </a:r>
                <a:endParaRPr lang="en-GB"/>
              </a:p>
            </c:rich>
          </c:tx>
          <c:layout/>
        </c:title>
        <c:majorTickMark val="none"/>
        <c:tickLblPos val="nextTo"/>
        <c:crossAx val="119077888"/>
        <c:crosses val="autoZero"/>
        <c:auto val="1"/>
        <c:lblAlgn val="ctr"/>
        <c:lblOffset val="100"/>
      </c:catAx>
      <c:valAx>
        <c:axId val="119077888"/>
        <c:scaling>
          <c:orientation val="minMax"/>
        </c:scaling>
        <c:axPos val="l"/>
        <c:majorGridlines/>
        <c:title>
          <c:tx>
            <c:rich>
              <a:bodyPr rot="-5400000" vert="horz"/>
              <a:lstStyle/>
              <a:p>
                <a:pPr>
                  <a:defRPr sz="900"/>
                </a:pPr>
                <a:r>
                  <a:rPr lang="en-GB" sz="1000"/>
                  <a:t>DS</a:t>
                </a:r>
                <a:r>
                  <a:rPr lang="en-GB" sz="1000" baseline="-25000"/>
                  <a:t>a</a:t>
                </a:r>
                <a:r>
                  <a:rPr lang="en-GB" sz="1000"/>
                  <a:t> Factor</a:t>
                </a:r>
              </a:p>
            </c:rich>
          </c:tx>
          <c:layout>
            <c:manualLayout>
              <c:xMode val="edge"/>
              <c:yMode val="edge"/>
              <c:x val="1.8790748355796548E-2"/>
              <c:y val="0.46587541740528532"/>
            </c:manualLayout>
          </c:layout>
        </c:title>
        <c:numFmt formatCode="0.00" sourceLinked="1"/>
        <c:majorTickMark val="none"/>
        <c:tickLblPos val="nextTo"/>
        <c:crossAx val="119075200"/>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a:t>Roads</a:t>
            </a:r>
          </a:p>
        </c:rich>
      </c:tx>
      <c:layout>
        <c:manualLayout>
          <c:xMode val="edge"/>
          <c:yMode val="edge"/>
          <c:x val="0.2643174881153556"/>
          <c:y val="3.7233002917371312E-2"/>
        </c:manualLayout>
      </c:layout>
    </c:title>
    <c:view3D>
      <c:rAngAx val="1"/>
    </c:view3D>
    <c:plotArea>
      <c:layout/>
      <c:bar3DChart>
        <c:barDir val="col"/>
        <c:grouping val="clustered"/>
        <c:ser>
          <c:idx val="0"/>
          <c:order val="0"/>
          <c:tx>
            <c:strRef>
              <c:f>Sheet1!$F$2</c:f>
              <c:strCache>
                <c:ptCount val="1"/>
                <c:pt idx="0">
                  <c:v>25% Percentile</c:v>
                </c:pt>
              </c:strCache>
            </c:strRef>
          </c:tx>
          <c:cat>
            <c:strRef>
              <c:f>Sheet1!$B$3:$B$5</c:f>
              <c:strCache>
                <c:ptCount val="3"/>
                <c:pt idx="0">
                  <c:v>3.8 ~ 9.5</c:v>
                </c:pt>
                <c:pt idx="1">
                  <c:v>9.5 ~ 14.3 </c:v>
                </c:pt>
                <c:pt idx="2">
                  <c:v>&gt; 14.3</c:v>
                </c:pt>
              </c:strCache>
            </c:strRef>
          </c:cat>
          <c:val>
            <c:numRef>
              <c:f>Sheet1!$C$9:$C$11</c:f>
              <c:numCache>
                <c:formatCode>0.00</c:formatCode>
                <c:ptCount val="3"/>
                <c:pt idx="0">
                  <c:v>1.9762845849802433</c:v>
                </c:pt>
                <c:pt idx="1">
                  <c:v>2.1834061135371181</c:v>
                </c:pt>
                <c:pt idx="2">
                  <c:v>2.1978021978021975</c:v>
                </c:pt>
              </c:numCache>
            </c:numRef>
          </c:val>
        </c:ser>
        <c:ser>
          <c:idx val="1"/>
          <c:order val="1"/>
          <c:tx>
            <c:strRef>
              <c:f>Sheet1!$G$2</c:f>
              <c:strCache>
                <c:ptCount val="1"/>
                <c:pt idx="0">
                  <c:v>Median</c:v>
                </c:pt>
              </c:strCache>
            </c:strRef>
          </c:tx>
          <c:cat>
            <c:strRef>
              <c:f>Sheet1!$B$3:$B$5</c:f>
              <c:strCache>
                <c:ptCount val="3"/>
                <c:pt idx="0">
                  <c:v>3.8 ~ 9.5</c:v>
                </c:pt>
                <c:pt idx="1">
                  <c:v>9.5 ~ 14.3 </c:v>
                </c:pt>
                <c:pt idx="2">
                  <c:v>&gt; 14.3</c:v>
                </c:pt>
              </c:strCache>
            </c:strRef>
          </c:cat>
          <c:val>
            <c:numRef>
              <c:f>Sheet1!$D$9:$D$11</c:f>
              <c:numCache>
                <c:formatCode>0.00</c:formatCode>
                <c:ptCount val="3"/>
                <c:pt idx="0">
                  <c:v>2.3809523809523809</c:v>
                </c:pt>
                <c:pt idx="1">
                  <c:v>2.6666666666666665</c:v>
                </c:pt>
                <c:pt idx="2">
                  <c:v>2.8169014084507027</c:v>
                </c:pt>
              </c:numCache>
            </c:numRef>
          </c:val>
        </c:ser>
        <c:ser>
          <c:idx val="2"/>
          <c:order val="2"/>
          <c:tx>
            <c:strRef>
              <c:f>Sheet1!$H$2</c:f>
              <c:strCache>
                <c:ptCount val="1"/>
                <c:pt idx="0">
                  <c:v>75% Percentile</c:v>
                </c:pt>
              </c:strCache>
            </c:strRef>
          </c:tx>
          <c:cat>
            <c:strRef>
              <c:f>Sheet1!$B$3:$B$5</c:f>
              <c:strCache>
                <c:ptCount val="3"/>
                <c:pt idx="0">
                  <c:v>3.8 ~ 9.5</c:v>
                </c:pt>
                <c:pt idx="1">
                  <c:v>9.5 ~ 14.3 </c:v>
                </c:pt>
                <c:pt idx="2">
                  <c:v>&gt; 14.3</c:v>
                </c:pt>
              </c:strCache>
            </c:strRef>
          </c:cat>
          <c:val>
            <c:numRef>
              <c:f>Sheet1!$E$9:$E$11</c:f>
              <c:numCache>
                <c:formatCode>0.00</c:formatCode>
                <c:ptCount val="3"/>
                <c:pt idx="0">
                  <c:v>2.8901734104046186</c:v>
                </c:pt>
                <c:pt idx="1">
                  <c:v>3.2258064516129052</c:v>
                </c:pt>
                <c:pt idx="2">
                  <c:v>3.5460992907801407</c:v>
                </c:pt>
              </c:numCache>
            </c:numRef>
          </c:val>
        </c:ser>
        <c:shape val="box"/>
        <c:axId val="119080064"/>
        <c:axId val="120929664"/>
        <c:axId val="0"/>
      </c:bar3DChart>
      <c:catAx>
        <c:axId val="119080064"/>
        <c:scaling>
          <c:orientation val="minMax"/>
        </c:scaling>
        <c:axPos val="b"/>
        <c:title>
          <c:tx>
            <c:rich>
              <a:bodyPr/>
              <a:lstStyle/>
              <a:p>
                <a:pPr>
                  <a:defRPr/>
                </a:pPr>
                <a:r>
                  <a:rPr lang="en-GB"/>
                  <a:t>Dose before decontamination</a:t>
                </a:r>
                <a:r>
                  <a:rPr lang="en-GB" baseline="0"/>
                  <a:t> (µSv/h)</a:t>
                </a:r>
                <a:endParaRPr lang="en-GB"/>
              </a:p>
            </c:rich>
          </c:tx>
          <c:layout/>
        </c:title>
        <c:majorTickMark val="none"/>
        <c:tickLblPos val="nextTo"/>
        <c:crossAx val="120929664"/>
        <c:crosses val="autoZero"/>
        <c:auto val="1"/>
        <c:lblAlgn val="ctr"/>
        <c:lblOffset val="100"/>
      </c:catAx>
      <c:valAx>
        <c:axId val="120929664"/>
        <c:scaling>
          <c:orientation val="minMax"/>
        </c:scaling>
        <c:axPos val="l"/>
        <c:majorGridlines/>
        <c:title>
          <c:tx>
            <c:rich>
              <a:bodyPr rot="-5400000" vert="horz"/>
              <a:lstStyle/>
              <a:p>
                <a:pPr>
                  <a:defRPr sz="900"/>
                </a:pPr>
                <a:r>
                  <a:rPr lang="en-GB" sz="1000" b="1" i="0" baseline="0"/>
                  <a:t>DS</a:t>
                </a:r>
                <a:r>
                  <a:rPr lang="en-GB" sz="1000" b="1" i="0" baseline="-25000"/>
                  <a:t>a</a:t>
                </a:r>
                <a:r>
                  <a:rPr lang="en-GB" sz="1000" b="1" i="0" baseline="0"/>
                  <a:t> Factor</a:t>
                </a:r>
                <a:endParaRPr lang="en-GB" sz="1000"/>
              </a:p>
            </c:rich>
          </c:tx>
          <c:layout>
            <c:manualLayout>
              <c:xMode val="edge"/>
              <c:yMode val="edge"/>
              <c:x val="1.8790748355796548E-2"/>
              <c:y val="0.45191381182064477"/>
            </c:manualLayout>
          </c:layout>
        </c:title>
        <c:numFmt formatCode="0.00" sourceLinked="1"/>
        <c:majorTickMark val="none"/>
        <c:tickLblPos val="nextTo"/>
        <c:crossAx val="119080064"/>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a:t>Forest</a:t>
            </a:r>
          </a:p>
        </c:rich>
      </c:tx>
      <c:layout/>
    </c:title>
    <c:view3D>
      <c:rAngAx val="1"/>
    </c:view3D>
    <c:plotArea>
      <c:layout/>
      <c:bar3DChart>
        <c:barDir val="col"/>
        <c:grouping val="clustered"/>
        <c:ser>
          <c:idx val="0"/>
          <c:order val="0"/>
          <c:tx>
            <c:strRef>
              <c:f>Sheet1!$F$2</c:f>
              <c:strCache>
                <c:ptCount val="1"/>
                <c:pt idx="0">
                  <c:v>25% Percentile</c:v>
                </c:pt>
              </c:strCache>
            </c:strRef>
          </c:tx>
          <c:cat>
            <c:strRef>
              <c:f>Sheet1!$B$3:$B$5</c:f>
              <c:strCache>
                <c:ptCount val="3"/>
                <c:pt idx="0">
                  <c:v>3.8 ~ 9.5</c:v>
                </c:pt>
                <c:pt idx="1">
                  <c:v>9.5 ~ 14.3 </c:v>
                </c:pt>
                <c:pt idx="2">
                  <c:v>&gt; 14.3</c:v>
                </c:pt>
              </c:strCache>
            </c:strRef>
          </c:cat>
          <c:val>
            <c:numRef>
              <c:f>Sheet1!$C$12:$C$14</c:f>
              <c:numCache>
                <c:formatCode>0.00</c:formatCode>
                <c:ptCount val="3"/>
                <c:pt idx="0">
                  <c:v>1.1074197120708738</c:v>
                </c:pt>
                <c:pt idx="1">
                  <c:v>1.1507479861910297</c:v>
                </c:pt>
                <c:pt idx="2">
                  <c:v>1.1286681715575653</c:v>
                </c:pt>
              </c:numCache>
            </c:numRef>
          </c:val>
        </c:ser>
        <c:ser>
          <c:idx val="1"/>
          <c:order val="1"/>
          <c:tx>
            <c:strRef>
              <c:f>Sheet1!$G$2</c:f>
              <c:strCache>
                <c:ptCount val="1"/>
                <c:pt idx="0">
                  <c:v>Median</c:v>
                </c:pt>
              </c:strCache>
            </c:strRef>
          </c:tx>
          <c:cat>
            <c:strRef>
              <c:f>Sheet1!$B$3:$B$5</c:f>
              <c:strCache>
                <c:ptCount val="3"/>
                <c:pt idx="0">
                  <c:v>3.8 ~ 9.5</c:v>
                </c:pt>
                <c:pt idx="1">
                  <c:v>9.5 ~ 14.3 </c:v>
                </c:pt>
                <c:pt idx="2">
                  <c:v>&gt; 14.3</c:v>
                </c:pt>
              </c:strCache>
            </c:strRef>
          </c:cat>
          <c:val>
            <c:numRef>
              <c:f>Sheet1!$D$12:$D$14</c:f>
              <c:numCache>
                <c:formatCode>0.00</c:formatCode>
                <c:ptCount val="3"/>
                <c:pt idx="0">
                  <c:v>1.1441647597253999</c:v>
                </c:pt>
                <c:pt idx="1">
                  <c:v>1.2315270935960578</c:v>
                </c:pt>
                <c:pt idx="2">
                  <c:v>1.2562814070351758</c:v>
                </c:pt>
              </c:numCache>
            </c:numRef>
          </c:val>
        </c:ser>
        <c:ser>
          <c:idx val="2"/>
          <c:order val="2"/>
          <c:tx>
            <c:strRef>
              <c:f>Sheet1!$H$2</c:f>
              <c:strCache>
                <c:ptCount val="1"/>
                <c:pt idx="0">
                  <c:v>75% Percentile</c:v>
                </c:pt>
              </c:strCache>
            </c:strRef>
          </c:tx>
          <c:cat>
            <c:strRef>
              <c:f>Sheet1!$B$3:$B$5</c:f>
              <c:strCache>
                <c:ptCount val="3"/>
                <c:pt idx="0">
                  <c:v>3.8 ~ 9.5</c:v>
                </c:pt>
                <c:pt idx="1">
                  <c:v>9.5 ~ 14.3 </c:v>
                </c:pt>
                <c:pt idx="2">
                  <c:v>&gt; 14.3</c:v>
                </c:pt>
              </c:strCache>
            </c:strRef>
          </c:cat>
          <c:val>
            <c:numRef>
              <c:f>Sheet1!$E$12:$E$14</c:f>
              <c:numCache>
                <c:formatCode>0.00</c:formatCode>
                <c:ptCount val="3"/>
                <c:pt idx="0">
                  <c:v>1.3210039630118922</c:v>
                </c:pt>
                <c:pt idx="1">
                  <c:v>1.3531799729364005</c:v>
                </c:pt>
                <c:pt idx="2">
                  <c:v>1.5576323987538938</c:v>
                </c:pt>
              </c:numCache>
            </c:numRef>
          </c:val>
        </c:ser>
        <c:shape val="box"/>
        <c:axId val="130296832"/>
        <c:axId val="130331776"/>
        <c:axId val="0"/>
      </c:bar3DChart>
      <c:catAx>
        <c:axId val="130296832"/>
        <c:scaling>
          <c:orientation val="minMax"/>
        </c:scaling>
        <c:axPos val="b"/>
        <c:title>
          <c:tx>
            <c:rich>
              <a:bodyPr/>
              <a:lstStyle/>
              <a:p>
                <a:pPr>
                  <a:defRPr/>
                </a:pPr>
                <a:r>
                  <a:rPr lang="en-GB"/>
                  <a:t>Dose before decontamination</a:t>
                </a:r>
                <a:r>
                  <a:rPr lang="en-GB" baseline="0"/>
                  <a:t> (µSv/h)</a:t>
                </a:r>
                <a:endParaRPr lang="en-GB"/>
              </a:p>
            </c:rich>
          </c:tx>
          <c:layout/>
        </c:title>
        <c:majorTickMark val="none"/>
        <c:tickLblPos val="nextTo"/>
        <c:crossAx val="130331776"/>
        <c:crosses val="autoZero"/>
        <c:auto val="1"/>
        <c:lblAlgn val="ctr"/>
        <c:lblOffset val="100"/>
      </c:catAx>
      <c:valAx>
        <c:axId val="130331776"/>
        <c:scaling>
          <c:orientation val="minMax"/>
        </c:scaling>
        <c:axPos val="l"/>
        <c:majorGridlines/>
        <c:title>
          <c:tx>
            <c:rich>
              <a:bodyPr rot="-5400000" vert="horz"/>
              <a:lstStyle/>
              <a:p>
                <a:pPr>
                  <a:defRPr sz="900"/>
                </a:pPr>
                <a:r>
                  <a:rPr lang="en-GB" sz="1000" b="1" i="0" baseline="0"/>
                  <a:t>DS</a:t>
                </a:r>
                <a:r>
                  <a:rPr lang="en-GB" sz="1000" b="1" i="0" baseline="-25000"/>
                  <a:t>a</a:t>
                </a:r>
                <a:r>
                  <a:rPr lang="en-GB" sz="1000" b="1" i="0" baseline="0"/>
                  <a:t> Factor</a:t>
                </a:r>
                <a:endParaRPr lang="en-GB" sz="1000"/>
              </a:p>
            </c:rich>
          </c:tx>
          <c:layout>
            <c:manualLayout>
              <c:xMode val="edge"/>
              <c:yMode val="edge"/>
              <c:x val="1.6594153078476399E-2"/>
              <c:y val="0.46936581880144673"/>
            </c:manualLayout>
          </c:layout>
        </c:title>
        <c:numFmt formatCode="0.00" sourceLinked="1"/>
        <c:majorTickMark val="none"/>
        <c:tickLblPos val="nextTo"/>
        <c:crossAx val="130296832"/>
        <c:crosses val="autoZero"/>
        <c:crossBetween val="between"/>
      </c:valAx>
    </c:plotArea>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1D3294-05EC-4D39-BBFF-8666B261E17A}" type="datetimeFigureOut">
              <a:rPr lang="en-GB" smtClean="0"/>
              <a:pPr/>
              <a:t>22/10/2014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AB52D8-2E21-4A98-A355-59730E181040}"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sz="3600" b="0" i="0" cap="none" baseline="0">
                <a:solidFill>
                  <a:schemeClr val="bg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here to type your title – Text heavy</a:t>
            </a:r>
          </a:p>
        </p:txBody>
      </p:sp>
      <p:sp>
        <p:nvSpPr>
          <p:cNvPr id="11" name="Text Placeholder 7"/>
          <p:cNvSpPr>
            <a:spLocks noGrp="1"/>
          </p:cNvSpPr>
          <p:nvPr>
            <p:ph type="body" sz="quarter" idx="12"/>
          </p:nvPr>
        </p:nvSpPr>
        <p:spPr>
          <a:xfrm>
            <a:off x="0" y="728663"/>
            <a:ext cx="9144000" cy="6129337"/>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lang="en-GB" sz="4000" b="1"/>
            </a:lvl1pPr>
          </a:lstStyle>
          <a:p>
            <a:pPr hangingPunct="0"/>
            <a:endParaRPr lang="en-GB" sz="1000" b="1" dirty="0">
              <a:latin typeface="Times"/>
              <a:ea typeface="MS Mincho"/>
              <a:cs typeface="Times New Roman"/>
            </a:endParaRPr>
          </a:p>
        </p:txBody>
      </p:sp>
      <p:sp>
        <p:nvSpPr>
          <p:cNvPr id="7" name="TextBox 6"/>
          <p:cNvSpPr txBox="1"/>
          <p:nvPr userDrawn="1"/>
        </p:nvSpPr>
        <p:spPr>
          <a:xfrm>
            <a:off x="179512" y="6597353"/>
            <a:ext cx="8784976" cy="461665"/>
          </a:xfrm>
          <a:prstGeom prst="rect">
            <a:avLst/>
          </a:prstGeom>
          <a:noFill/>
        </p:spPr>
        <p:txBody>
          <a:bodyPr wrap="square" rtlCol="0">
            <a:spAutoFit/>
          </a:bodyPr>
          <a:lstStyle/>
          <a:p>
            <a:pPr algn="ctr"/>
            <a:r>
              <a:rPr lang="en-GB" sz="1200" kern="1200" dirty="0" smtClean="0">
                <a:solidFill>
                  <a:schemeClr val="tx1"/>
                </a:solidFill>
                <a:latin typeface="+mn-lt"/>
                <a:ea typeface="+mn-ea"/>
                <a:cs typeface="+mn-cs"/>
              </a:rPr>
              <a:t>International Conference on Challenges Faced by TSOs in Enhancing Nuclear Safety and Security, October 2014,</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Beijing, China</a:t>
            </a:r>
          </a:p>
          <a:p>
            <a:pPr algn="ctr"/>
            <a:endParaRPr lang="en-GB" sz="1200" kern="1200" dirty="0">
              <a:solidFill>
                <a:schemeClr val="tx1"/>
              </a:solidFill>
              <a:latin typeface="+mn-lt"/>
              <a:ea typeface="+mn-ea"/>
              <a:cs typeface="+mn-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Bullets</a:t>
            </a:r>
            <a:endParaRPr lang="en-GB" dirty="0"/>
          </a:p>
        </p:txBody>
      </p:sp>
      <p:sp>
        <p:nvSpPr>
          <p:cNvPr id="11" name="Text Placeholder 7"/>
          <p:cNvSpPr>
            <a:spLocks noGrp="1"/>
          </p:cNvSpPr>
          <p:nvPr>
            <p:ph type="body" sz="quarter" idx="12" hasCustomPrompt="1"/>
          </p:nvPr>
        </p:nvSpPr>
        <p:spPr>
          <a:xfrm>
            <a:off x="0" y="728663"/>
            <a:ext cx="9144000" cy="6127750"/>
          </a:xfrm>
          <a:prstGeom prst="rect">
            <a:avLst/>
          </a:prstGeom>
          <a:noFill/>
        </p:spPr>
        <p:txBody>
          <a:bodyPr lIns="0" tIns="288000" rIns="360000" bIns="720000" anchor="t" anchorCtr="0">
            <a:normAutofit/>
          </a:bodyPr>
          <a:lstStyle>
            <a:lvl1pPr marL="712788" indent="-355600">
              <a:lnSpc>
                <a:spcPct val="100000"/>
              </a:lnSpc>
              <a:spcBef>
                <a:spcPts val="600"/>
              </a:spcBef>
              <a:spcAft>
                <a:spcPts val="600"/>
              </a:spcAft>
              <a:buFont typeface="Arial" pitchFamily="34" charset="0"/>
              <a:buChar char="•"/>
              <a:defRPr sz="3000" cap="none" baseline="0">
                <a:solidFill>
                  <a:schemeClr val="tx1"/>
                </a:solidFill>
                <a:latin typeface="Arial" pitchFamily="34" charset="0"/>
                <a:cs typeface="Arial" pitchFamily="34" charset="0"/>
              </a:defRPr>
            </a:lvl1pPr>
            <a:lvl2pPr marL="1074738" indent="-355600">
              <a:spcBef>
                <a:spcPts val="0"/>
              </a:spcBef>
              <a:buSzPct val="75000"/>
              <a:buFont typeface="Arial" pitchFamily="34" charset="0"/>
              <a:buChar char="•"/>
              <a:defRPr sz="2600" baseline="0">
                <a:latin typeface="Arial" pitchFamily="34" charset="0"/>
                <a:cs typeface="Arial" pitchFamily="34" charset="0"/>
              </a:defRPr>
            </a:lvl2pPr>
          </a:lstStyle>
          <a:p>
            <a:pPr lvl="0"/>
            <a:r>
              <a:rPr lang="en-GB" dirty="0" smtClean="0"/>
              <a:t>Click here to add bullets (Arial 30pt regular).</a:t>
            </a:r>
          </a:p>
          <a:p>
            <a:pPr lvl="1"/>
            <a:r>
              <a:rPr lang="en-GB" dirty="0" smtClean="0"/>
              <a:t>Next level bullet (Arial 26pt regular).</a:t>
            </a:r>
          </a:p>
          <a:p>
            <a:pPr lvl="0"/>
            <a:r>
              <a:rPr lang="en-GB" dirty="0" smtClean="0"/>
              <a:t>Please keep bullets short and to the point</a:t>
            </a:r>
          </a:p>
          <a:p>
            <a:pPr lvl="1"/>
            <a:r>
              <a:rPr lang="en-GB" dirty="0" smtClean="0"/>
              <a:t>Next level bullet</a:t>
            </a:r>
          </a:p>
          <a:p>
            <a:pPr lvl="0"/>
            <a:r>
              <a:rPr lang="en-GB" dirty="0" smtClean="0"/>
              <a:t>And try not to have more than 5 on a slide if at all possible</a:t>
            </a:r>
          </a:p>
          <a:p>
            <a:pPr lvl="0"/>
            <a:r>
              <a:rPr lang="en-GB" dirty="0" smtClean="0"/>
              <a:t>x</a:t>
            </a:r>
          </a:p>
          <a:p>
            <a:pPr lvl="0"/>
            <a:r>
              <a:rPr lang="en-GB" dirty="0" smtClean="0"/>
              <a:t>y </a:t>
            </a:r>
            <a:br>
              <a:rPr lang="en-GB" dirty="0" smtClean="0"/>
            </a:br>
            <a:r>
              <a:rPr lang="en-GB" dirty="0" smtClean="0"/>
              <a:t/>
            </a:r>
            <a:br>
              <a:rPr lang="en-GB" dirty="0" smtClean="0"/>
            </a:br>
            <a:endParaRPr lang="en-GB" dirty="0"/>
          </a:p>
        </p:txBody>
      </p:sp>
      <p:sp>
        <p:nvSpPr>
          <p:cNvPr id="5"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add object (graph, image etc.)">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6"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2400" cap="none" baseline="0">
                <a:solidFill>
                  <a:schemeClr val="tx1"/>
                </a:solidFill>
                <a:latin typeface="Arial" pitchFamily="34" charset="0"/>
                <a:cs typeface="Arial" pitchFamily="34" charset="0"/>
              </a:defRPr>
            </a:lvl1pPr>
          </a:lstStyle>
          <a:p>
            <a:pPr lvl="0"/>
            <a:r>
              <a:rPr lang="en-GB" dirty="0" smtClean="0"/>
              <a:t>Click here to type your text. Keep it as simple as possible.</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br>
              <a:rPr lang="en-GB" dirty="0" smtClean="0"/>
            </a:br>
            <a:endParaRPr lang="en-GB" dirty="0" smtClean="0"/>
          </a:p>
          <a:p>
            <a:pPr lvl="0"/>
            <a:r>
              <a:rPr lang="en-GB" dirty="0" smtClean="0"/>
              <a:t>Simple slides are much easier on the eye, and give the impression of confidence and clarity.</a:t>
            </a:r>
            <a:endParaRPr lang="en-GB" dirty="0"/>
          </a:p>
        </p:txBody>
      </p:sp>
      <p:sp>
        <p:nvSpPr>
          <p:cNvPr id="8"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7"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ed Text &amp; add object (graph, image etc.)">
    <p:spTree>
      <p:nvGrpSpPr>
        <p:cNvPr id="1" name=""/>
        <p:cNvGrpSpPr/>
        <p:nvPr/>
      </p:nvGrpSpPr>
      <p:grpSpPr>
        <a:xfrm>
          <a:off x="0" y="0"/>
          <a:ext cx="0" cy="0"/>
          <a:chOff x="0" y="0"/>
          <a:chExt cx="0" cy="0"/>
        </a:xfrm>
      </p:grpSpPr>
      <p:sp>
        <p:nvSpPr>
          <p:cNvPr id="3"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5"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273050" indent="-273050">
              <a:lnSpc>
                <a:spcPct val="100000"/>
              </a:lnSpc>
              <a:spcBef>
                <a:spcPts val="0"/>
              </a:spcBef>
              <a:spcAft>
                <a:spcPts val="0"/>
              </a:spcAft>
              <a:buFont typeface="Arial" pitchFamily="34" charset="0"/>
              <a:buChar char="•"/>
              <a:defRPr sz="2400" cap="none" baseline="0">
                <a:solidFill>
                  <a:schemeClr val="tx1"/>
                </a:solidFill>
                <a:latin typeface="Arial" pitchFamily="34" charset="0"/>
                <a:cs typeface="Arial" pitchFamily="34" charset="0"/>
              </a:defRPr>
            </a:lvl1pPr>
            <a:lvl2pPr marL="542925" indent="-271463">
              <a:spcBef>
                <a:spcPts val="600"/>
              </a:spcBef>
              <a:spcAft>
                <a:spcPts val="600"/>
              </a:spcAft>
              <a:buSzPct val="70000"/>
              <a:buFont typeface="Arial" pitchFamily="34" charset="0"/>
              <a:buChar char="•"/>
              <a:defRPr lang="en-GB" sz="2400" kern="1200" cap="none" baseline="0" dirty="0" smtClean="0">
                <a:solidFill>
                  <a:schemeClr val="tx1"/>
                </a:solidFill>
                <a:latin typeface="Arial" pitchFamily="34" charset="0"/>
                <a:ea typeface="+mn-ea"/>
                <a:cs typeface="Arial" pitchFamily="34" charset="0"/>
              </a:defRPr>
            </a:lvl2pPr>
          </a:lstStyle>
          <a:p>
            <a:pPr lvl="0"/>
            <a:r>
              <a:rPr lang="en-GB" dirty="0" smtClean="0"/>
              <a:t>Click here to type your bullet points. Use an appropriate font size &amp; avoid type overlapping the logo below.</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p>
          <a:p>
            <a:pPr lvl="1"/>
            <a:r>
              <a:rPr lang="en-GB" dirty="0" smtClean="0"/>
              <a:t>Next level bullet</a:t>
            </a:r>
            <a:br>
              <a:rPr lang="en-GB" dirty="0" smtClean="0"/>
            </a:br>
            <a:r>
              <a:rPr lang="en-GB" dirty="0" smtClean="0"/>
              <a:t/>
            </a:r>
            <a:br>
              <a:rPr lang="en-GB" dirty="0" smtClean="0"/>
            </a:br>
            <a:endParaRPr lang="en-GB" dirty="0"/>
          </a:p>
        </p:txBody>
      </p:sp>
      <p:sp>
        <p:nvSpPr>
          <p:cNvPr id="7"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Blank slide</a:t>
            </a:r>
            <a:endParaRPr lang="en-GB" dirty="0"/>
          </a:p>
        </p:txBody>
      </p:sp>
      <p:sp>
        <p:nvSpPr>
          <p:cNvPr id="4"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image credits here</a:t>
            </a:r>
            <a:endParaRPr lang="en-GB" dirty="0"/>
          </a:p>
        </p:txBody>
      </p:sp>
      <p:sp>
        <p:nvSpPr>
          <p:cNvPr id="6" name="Picture Placeholder 5"/>
          <p:cNvSpPr>
            <a:spLocks noGrp="1"/>
          </p:cNvSpPr>
          <p:nvPr>
            <p:ph type="pic" sz="quarter" idx="14" hasCustomPrompt="1"/>
          </p:nvPr>
        </p:nvSpPr>
        <p:spPr>
          <a:xfrm>
            <a:off x="395287" y="1071969"/>
            <a:ext cx="8353426" cy="4661287"/>
          </a:xfrm>
          <a:prstGeom prst="rect">
            <a:avLst/>
          </a:prstGeom>
        </p:spPr>
        <p:txBody>
          <a:bodyPr/>
          <a:lstStyle>
            <a:lvl1pPr>
              <a:defRPr sz="2800" baseline="0">
                <a:latin typeface="Arial" pitchFamily="34" charset="0"/>
                <a:cs typeface="Arial" pitchFamily="34" charset="0"/>
              </a:defRPr>
            </a:lvl1pPr>
          </a:lstStyle>
          <a:p>
            <a:r>
              <a:rPr lang="en-GB" dirty="0" smtClean="0"/>
              <a:t>Click on icon to insert your image here (Your image will look at its very best if it is already sized to 23.2 x 12.95 cm).</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Image slide</a:t>
            </a:r>
            <a:endParaRPr lang="en-GB"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sz="3600" b="0" i="0" cap="none" baseline="0">
                <a:solidFill>
                  <a:schemeClr val="tx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here to type your title – Text heavy</a:t>
            </a:r>
          </a:p>
        </p:txBody>
      </p:sp>
      <p:sp>
        <p:nvSpPr>
          <p:cNvPr id="11" name="Text Placeholder 7"/>
          <p:cNvSpPr>
            <a:spLocks noGrp="1"/>
          </p:cNvSpPr>
          <p:nvPr>
            <p:ph type="body" sz="quarter" idx="12" hasCustomPrompt="1"/>
          </p:nvPr>
        </p:nvSpPr>
        <p:spPr>
          <a:xfrm>
            <a:off x="0" y="728663"/>
            <a:ext cx="9144000" cy="6129337"/>
          </a:xfrm>
          <a:prstGeom prst="rect">
            <a:avLst/>
          </a:prstGeom>
          <a:noFill/>
        </p:spPr>
        <p:txBody>
          <a:bodyPr lIns="360000" tIns="288000" rIns="360000" bIns="720000" anchor="t" anchorCtr="0">
            <a:normAutofit/>
          </a:bodyPr>
          <a:lstStyle>
            <a:lvl1pPr marL="0" marR="0" indent="0" algn="l" defTabSz="914400" rtl="0" eaLnBrk="1" fontAlgn="auto" latinLnBrk="0" hangingPunct="1">
              <a:lnSpc>
                <a:spcPct val="100000"/>
              </a:lnSpc>
              <a:spcBef>
                <a:spcPts val="0"/>
              </a:spcBef>
              <a:spcAft>
                <a:spcPts val="0"/>
              </a:spcAft>
              <a:buClrTx/>
              <a:buSzTx/>
              <a:buFontTx/>
              <a:buNone/>
              <a:tabLst/>
              <a:defRPr sz="2400" cap="none" baseline="0">
                <a:solidFill>
                  <a:schemeClr val="tx1"/>
                </a:solidFill>
                <a:latin typeface="Arial" pitchFamily="34" charset="0"/>
                <a:cs typeface="Arial" pitchFamily="34" charset="0"/>
              </a:defRPr>
            </a:lvl1pPr>
          </a:lstStyle>
          <a:p>
            <a:pPr lvl="0"/>
            <a:r>
              <a:rPr lang="en-GB" dirty="0" smtClean="0"/>
              <a:t>Click here to type in this ‘text heavy slide’ (use Arial 30pt regular).</a:t>
            </a:r>
            <a:br>
              <a:rPr lang="en-GB" dirty="0" smtClean="0"/>
            </a:br>
            <a:r>
              <a:rPr lang="en-GB" dirty="0" smtClean="0"/>
              <a:t/>
            </a:r>
            <a:br>
              <a:rPr lang="en-GB" dirty="0" smtClean="0"/>
            </a:br>
            <a:r>
              <a:rPr lang="en-GB" dirty="0" smtClean="0"/>
              <a:t>If all your text won’t fit on a single slide at 30pt, you can use 24pt – PLEASE DON’T GO SMALLER. If your content still won’t fit, try to edit the copy – your slide has too much information for your audience to take in. As a last resort, you can run the copy over several slides – this isn’t ideal, but it’s better than being too small to read. </a:t>
            </a:r>
            <a:endParaRPr lang="en-GB" dirty="0"/>
          </a:p>
        </p:txBody>
      </p:sp>
      <p:sp>
        <p:nvSpPr>
          <p:cNvPr id="6"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Bullets</a:t>
            </a:r>
            <a:endParaRPr lang="en-GB" dirty="0"/>
          </a:p>
        </p:txBody>
      </p:sp>
      <p:sp>
        <p:nvSpPr>
          <p:cNvPr id="11" name="Text Placeholder 7"/>
          <p:cNvSpPr>
            <a:spLocks noGrp="1"/>
          </p:cNvSpPr>
          <p:nvPr>
            <p:ph type="body" sz="quarter" idx="12" hasCustomPrompt="1"/>
          </p:nvPr>
        </p:nvSpPr>
        <p:spPr>
          <a:xfrm>
            <a:off x="0" y="728663"/>
            <a:ext cx="9144000" cy="6127750"/>
          </a:xfrm>
          <a:prstGeom prst="rect">
            <a:avLst/>
          </a:prstGeom>
          <a:noFill/>
        </p:spPr>
        <p:txBody>
          <a:bodyPr lIns="0" tIns="288000" rIns="360000" bIns="720000" anchor="t" anchorCtr="0">
            <a:normAutofit/>
          </a:bodyPr>
          <a:lstStyle>
            <a:lvl1pPr marL="712788" indent="-355600">
              <a:lnSpc>
                <a:spcPct val="100000"/>
              </a:lnSpc>
              <a:spcBef>
                <a:spcPts val="600"/>
              </a:spcBef>
              <a:spcAft>
                <a:spcPts val="600"/>
              </a:spcAft>
              <a:buFont typeface="Arial" pitchFamily="34" charset="0"/>
              <a:buChar char="•"/>
              <a:defRPr sz="3000" cap="none" baseline="0">
                <a:solidFill>
                  <a:schemeClr val="tx1"/>
                </a:solidFill>
                <a:latin typeface="Arial" pitchFamily="34" charset="0"/>
                <a:cs typeface="Arial" pitchFamily="34" charset="0"/>
              </a:defRPr>
            </a:lvl1pPr>
            <a:lvl2pPr marL="1074738" indent="-355600" defTabSz="1074738">
              <a:spcBef>
                <a:spcPts val="0"/>
              </a:spcBef>
              <a:buSzPct val="75000"/>
              <a:buFont typeface="Arial" pitchFamily="34" charset="0"/>
              <a:buChar char="•"/>
              <a:defRPr sz="2600" baseline="0">
                <a:latin typeface="Arial" pitchFamily="34" charset="0"/>
                <a:cs typeface="Arial" pitchFamily="34" charset="0"/>
              </a:defRPr>
            </a:lvl2pPr>
          </a:lstStyle>
          <a:p>
            <a:pPr lvl="0"/>
            <a:r>
              <a:rPr lang="en-GB" dirty="0" smtClean="0"/>
              <a:t>Click here to add bullets (Arial 30pt regular).</a:t>
            </a:r>
          </a:p>
          <a:p>
            <a:pPr lvl="1"/>
            <a:r>
              <a:rPr lang="en-GB" dirty="0" smtClean="0"/>
              <a:t>Next level bullet (Arial 26pt regular).</a:t>
            </a:r>
          </a:p>
          <a:p>
            <a:pPr lvl="0"/>
            <a:r>
              <a:rPr lang="en-GB" dirty="0" smtClean="0"/>
              <a:t>Please keep bullets short and to the point</a:t>
            </a:r>
          </a:p>
          <a:p>
            <a:pPr lvl="1"/>
            <a:r>
              <a:rPr lang="en-GB" dirty="0" smtClean="0"/>
              <a:t>Next level bullet</a:t>
            </a:r>
          </a:p>
          <a:p>
            <a:pPr lvl="0"/>
            <a:r>
              <a:rPr lang="en-GB" dirty="0" smtClean="0"/>
              <a:t>And try not to have more than 5 on a slide if at all possible</a:t>
            </a:r>
          </a:p>
          <a:p>
            <a:pPr lvl="0"/>
            <a:r>
              <a:rPr lang="en-GB" dirty="0" smtClean="0"/>
              <a:t>x</a:t>
            </a:r>
          </a:p>
          <a:p>
            <a:pPr lvl="0"/>
            <a:r>
              <a:rPr lang="en-GB" dirty="0" smtClean="0"/>
              <a:t>y </a:t>
            </a:r>
            <a:br>
              <a:rPr lang="en-GB" dirty="0" smtClean="0"/>
            </a:br>
            <a:endParaRPr lang="en-GB" dirty="0"/>
          </a:p>
        </p:txBody>
      </p:sp>
      <p:sp>
        <p:nvSpPr>
          <p:cNvPr id="5"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mp; add object (graph, image etc.)">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6"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2400" cap="none" baseline="0">
                <a:solidFill>
                  <a:schemeClr val="tx1"/>
                </a:solidFill>
                <a:latin typeface="Arial" pitchFamily="34" charset="0"/>
                <a:cs typeface="Arial" pitchFamily="34" charset="0"/>
              </a:defRPr>
            </a:lvl1pPr>
          </a:lstStyle>
          <a:p>
            <a:pPr lvl="0"/>
            <a:r>
              <a:rPr lang="en-GB" dirty="0" smtClean="0"/>
              <a:t>Click here to type your text. Keep it as simple as possible.</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br>
              <a:rPr lang="en-GB" dirty="0" smtClean="0"/>
            </a:br>
            <a:endParaRPr lang="en-GB" dirty="0" smtClean="0"/>
          </a:p>
          <a:p>
            <a:pPr lvl="0"/>
            <a:r>
              <a:rPr lang="en-GB" dirty="0" smtClean="0"/>
              <a:t>Simple slides are much easier on the eye, and give the impression of confidence and clarity.</a:t>
            </a:r>
            <a:endParaRPr lang="en-GB" dirty="0"/>
          </a:p>
        </p:txBody>
      </p:sp>
      <p:sp>
        <p:nvSpPr>
          <p:cNvPr id="8"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7" name="Text Placeholder 4"/>
          <p:cNvSpPr>
            <a:spLocks noGrp="1"/>
          </p:cNvSpPr>
          <p:nvPr>
            <p:ph type="body" sz="quarter" idx="15"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ed Text &amp; add object (graph, image etc.)">
    <p:spTree>
      <p:nvGrpSpPr>
        <p:cNvPr id="1" name=""/>
        <p:cNvGrpSpPr/>
        <p:nvPr/>
      </p:nvGrpSpPr>
      <p:grpSpPr>
        <a:xfrm>
          <a:off x="0" y="0"/>
          <a:ext cx="0" cy="0"/>
          <a:chOff x="0" y="0"/>
          <a:chExt cx="0" cy="0"/>
        </a:xfrm>
      </p:grpSpPr>
      <p:sp>
        <p:nvSpPr>
          <p:cNvPr id="3"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5"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273050" indent="-273050">
              <a:lnSpc>
                <a:spcPct val="100000"/>
              </a:lnSpc>
              <a:spcBef>
                <a:spcPts val="0"/>
              </a:spcBef>
              <a:spcAft>
                <a:spcPts val="0"/>
              </a:spcAft>
              <a:buFont typeface="Arial" pitchFamily="34" charset="0"/>
              <a:buChar char="•"/>
              <a:defRPr sz="2400" cap="none" baseline="0">
                <a:solidFill>
                  <a:schemeClr val="tx1"/>
                </a:solidFill>
                <a:latin typeface="Arial" pitchFamily="34" charset="0"/>
                <a:cs typeface="Arial" pitchFamily="34" charset="0"/>
              </a:defRPr>
            </a:lvl1pPr>
            <a:lvl2pPr marL="542925" indent="-271463">
              <a:spcBef>
                <a:spcPts val="600"/>
              </a:spcBef>
              <a:spcAft>
                <a:spcPts val="600"/>
              </a:spcAft>
              <a:buSzPct val="70000"/>
              <a:buFont typeface="Arial" pitchFamily="34" charset="0"/>
              <a:buChar char="•"/>
              <a:defRPr lang="en-GB" sz="2400" kern="1200" cap="none" baseline="0" dirty="0" smtClean="0">
                <a:solidFill>
                  <a:schemeClr val="tx1"/>
                </a:solidFill>
                <a:latin typeface="Arial" pitchFamily="34" charset="0"/>
                <a:ea typeface="+mn-ea"/>
                <a:cs typeface="Arial" pitchFamily="34" charset="0"/>
              </a:defRPr>
            </a:lvl2pPr>
          </a:lstStyle>
          <a:p>
            <a:pPr lvl="0"/>
            <a:r>
              <a:rPr lang="en-GB" dirty="0" smtClean="0"/>
              <a:t>Click here to type your bullet points. Use an appropriate font size &amp; avoid type overlapping the logo below.</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p>
          <a:p>
            <a:pPr lvl="1"/>
            <a:r>
              <a:rPr lang="en-GB" dirty="0" smtClean="0"/>
              <a:t>Next level bullet</a:t>
            </a:r>
            <a:br>
              <a:rPr lang="en-GB" dirty="0" smtClean="0"/>
            </a:br>
            <a:r>
              <a:rPr lang="en-GB" dirty="0" smtClean="0"/>
              <a:t/>
            </a:r>
            <a:br>
              <a:rPr lang="en-GB" dirty="0" smtClean="0"/>
            </a:br>
            <a:endParaRPr lang="en-GB" dirty="0"/>
          </a:p>
        </p:txBody>
      </p:sp>
      <p:sp>
        <p:nvSpPr>
          <p:cNvPr id="7"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Blank slide</a:t>
            </a:r>
            <a:endParaRPr lang="en-GB" dirty="0"/>
          </a:p>
        </p:txBody>
      </p:sp>
      <p:sp>
        <p:nvSpPr>
          <p:cNvPr id="4"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Bullets</a:t>
            </a:r>
            <a:endParaRPr lang="en-GB" dirty="0"/>
          </a:p>
        </p:txBody>
      </p:sp>
      <p:sp>
        <p:nvSpPr>
          <p:cNvPr id="11" name="Text Placeholder 7"/>
          <p:cNvSpPr>
            <a:spLocks noGrp="1"/>
          </p:cNvSpPr>
          <p:nvPr>
            <p:ph type="body" sz="quarter" idx="12" hasCustomPrompt="1"/>
          </p:nvPr>
        </p:nvSpPr>
        <p:spPr>
          <a:xfrm>
            <a:off x="0" y="728663"/>
            <a:ext cx="9144000" cy="6127750"/>
          </a:xfrm>
          <a:prstGeom prst="rect">
            <a:avLst/>
          </a:prstGeom>
          <a:noFill/>
        </p:spPr>
        <p:txBody>
          <a:bodyPr lIns="0" tIns="288000" rIns="360000" bIns="720000" anchor="t" anchorCtr="0">
            <a:normAutofit/>
          </a:bodyPr>
          <a:lstStyle>
            <a:lvl1pPr marL="712788" indent="-355600">
              <a:lnSpc>
                <a:spcPct val="100000"/>
              </a:lnSpc>
              <a:spcBef>
                <a:spcPts val="600"/>
              </a:spcBef>
              <a:spcAft>
                <a:spcPts val="600"/>
              </a:spcAft>
              <a:buFont typeface="Arial" pitchFamily="34" charset="0"/>
              <a:buChar char="•"/>
              <a:defRPr sz="3000" cap="none" baseline="0">
                <a:solidFill>
                  <a:schemeClr val="tx1"/>
                </a:solidFill>
                <a:latin typeface="Arial" pitchFamily="34" charset="0"/>
                <a:cs typeface="Arial" pitchFamily="34" charset="0"/>
              </a:defRPr>
            </a:lvl1pPr>
            <a:lvl2pPr marL="1074738" indent="-361950">
              <a:spcBef>
                <a:spcPts val="0"/>
              </a:spcBef>
              <a:buSzPct val="75000"/>
              <a:buFont typeface="Arial" pitchFamily="34" charset="0"/>
              <a:buChar char="•"/>
              <a:defRPr sz="2600" baseline="0">
                <a:latin typeface="Arial" pitchFamily="34" charset="0"/>
                <a:cs typeface="Arial" pitchFamily="34" charset="0"/>
              </a:defRPr>
            </a:lvl2pPr>
          </a:lstStyle>
          <a:p>
            <a:pPr lvl="0"/>
            <a:r>
              <a:rPr lang="en-GB" dirty="0" smtClean="0"/>
              <a:t>Click here to add bullets (Arial 30pt regular).</a:t>
            </a:r>
          </a:p>
          <a:p>
            <a:pPr lvl="1"/>
            <a:r>
              <a:rPr lang="en-GB" dirty="0" smtClean="0"/>
              <a:t>Next level bullet (Arial 26pt regular).</a:t>
            </a:r>
          </a:p>
          <a:p>
            <a:pPr lvl="0"/>
            <a:r>
              <a:rPr lang="en-GB" dirty="0" smtClean="0"/>
              <a:t>Please keep bullets short and to the point</a:t>
            </a:r>
          </a:p>
          <a:p>
            <a:pPr lvl="1"/>
            <a:r>
              <a:rPr lang="en-GB" dirty="0" smtClean="0"/>
              <a:t>Next level bullet</a:t>
            </a:r>
          </a:p>
          <a:p>
            <a:pPr lvl="0"/>
            <a:r>
              <a:rPr lang="en-GB" dirty="0" smtClean="0"/>
              <a:t>And try not to have more than 5 on a slide if at all possible</a:t>
            </a:r>
          </a:p>
          <a:p>
            <a:pPr lvl="0"/>
            <a:r>
              <a:rPr lang="en-GB" dirty="0" smtClean="0"/>
              <a:t>x</a:t>
            </a:r>
          </a:p>
          <a:p>
            <a:pPr lvl="0"/>
            <a:r>
              <a:rPr lang="en-GB" dirty="0" smtClean="0"/>
              <a:t>y</a:t>
            </a:r>
            <a:br>
              <a:rPr lang="en-GB" dirty="0" smtClean="0"/>
            </a:br>
            <a:r>
              <a:rPr lang="en-GB" dirty="0" smtClean="0"/>
              <a:t/>
            </a:r>
            <a:br>
              <a:rPr lang="en-GB" dirty="0" smtClean="0"/>
            </a:br>
            <a:endParaRPr lang="en-GB" dirty="0"/>
          </a:p>
        </p:txBody>
      </p:sp>
      <p:sp>
        <p:nvSpPr>
          <p:cNvPr id="5"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image credits here</a:t>
            </a:r>
            <a:endParaRPr lang="en-GB" dirty="0"/>
          </a:p>
        </p:txBody>
      </p:sp>
      <p:sp>
        <p:nvSpPr>
          <p:cNvPr id="6" name="Picture Placeholder 5"/>
          <p:cNvSpPr>
            <a:spLocks noGrp="1"/>
          </p:cNvSpPr>
          <p:nvPr>
            <p:ph type="pic" sz="quarter" idx="14" hasCustomPrompt="1"/>
          </p:nvPr>
        </p:nvSpPr>
        <p:spPr>
          <a:xfrm>
            <a:off x="395287" y="1071969"/>
            <a:ext cx="8353426" cy="4661287"/>
          </a:xfrm>
          <a:prstGeom prst="rect">
            <a:avLst/>
          </a:prstGeom>
        </p:spPr>
        <p:txBody>
          <a:bodyPr/>
          <a:lstStyle>
            <a:lvl1pPr>
              <a:defRPr baseline="0"/>
            </a:lvl1pPr>
          </a:lstStyle>
          <a:p>
            <a:r>
              <a:rPr lang="en-GB" dirty="0" smtClean="0"/>
              <a:t>Click on icon to insert your image here (Your image will look at its very best if it is already sized to 23.2 x 12.95 cm).</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Image slide</a:t>
            </a:r>
            <a:endParaRPr lang="en-GB"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sz="3600" b="0" i="0" cap="none" baseline="0">
                <a:solidFill>
                  <a:schemeClr val="tx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here to type your title – Text heavy</a:t>
            </a:r>
          </a:p>
        </p:txBody>
      </p:sp>
      <p:sp>
        <p:nvSpPr>
          <p:cNvPr id="11" name="Text Placeholder 7"/>
          <p:cNvSpPr>
            <a:spLocks noGrp="1"/>
          </p:cNvSpPr>
          <p:nvPr>
            <p:ph type="body" sz="quarter" idx="12" hasCustomPrompt="1"/>
          </p:nvPr>
        </p:nvSpPr>
        <p:spPr>
          <a:xfrm>
            <a:off x="0" y="728663"/>
            <a:ext cx="9144000" cy="6129337"/>
          </a:xfrm>
          <a:prstGeom prst="rect">
            <a:avLst/>
          </a:prstGeom>
          <a:noFill/>
        </p:spPr>
        <p:txBody>
          <a:bodyPr lIns="360000" tIns="288000" rIns="360000" bIns="720000" anchor="t" anchorCtr="0">
            <a:normAutofit/>
          </a:bodyPr>
          <a:lstStyle>
            <a:lvl1pPr marL="0" marR="0" indent="0" algn="l" defTabSz="914400" rtl="0" eaLnBrk="1" fontAlgn="auto" latinLnBrk="0" hangingPunct="1">
              <a:lnSpc>
                <a:spcPct val="100000"/>
              </a:lnSpc>
              <a:spcBef>
                <a:spcPts val="0"/>
              </a:spcBef>
              <a:spcAft>
                <a:spcPts val="0"/>
              </a:spcAft>
              <a:buClrTx/>
              <a:buSzTx/>
              <a:buFontTx/>
              <a:buNone/>
              <a:tabLst/>
              <a:defRPr sz="2400" cap="none" baseline="0">
                <a:solidFill>
                  <a:schemeClr val="tx1"/>
                </a:solidFill>
                <a:latin typeface="Arial" pitchFamily="34" charset="0"/>
                <a:cs typeface="Arial" pitchFamily="34" charset="0"/>
              </a:defRPr>
            </a:lvl1pPr>
          </a:lstStyle>
          <a:p>
            <a:pPr lvl="0"/>
            <a:r>
              <a:rPr lang="en-GB" dirty="0" smtClean="0"/>
              <a:t>Click here to type in this ‘text heavy slide’ (use Arial 30pt regular).</a:t>
            </a:r>
            <a:br>
              <a:rPr lang="en-GB" dirty="0" smtClean="0"/>
            </a:br>
            <a:r>
              <a:rPr lang="en-GB" dirty="0" smtClean="0"/>
              <a:t/>
            </a:r>
            <a:br>
              <a:rPr lang="en-GB" dirty="0" smtClean="0"/>
            </a:br>
            <a:r>
              <a:rPr lang="en-GB" dirty="0" smtClean="0"/>
              <a:t>If all your text won’t fit on a single slide at 30pt, you can use 24pt – PLEASE DON’T GO SMALLER. If your content still won’t fit, try to edit the copy – your slide has too much information for your audience to take in. As a last resort, you can run the copy over several slides – this isn’t ideal, but it’s better than being too small to read. </a:t>
            </a:r>
            <a:endParaRPr lang="en-GB" dirty="0"/>
          </a:p>
        </p:txBody>
      </p:sp>
      <p:sp>
        <p:nvSpPr>
          <p:cNvPr id="6"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Bullets</a:t>
            </a:r>
            <a:endParaRPr lang="en-GB" dirty="0"/>
          </a:p>
        </p:txBody>
      </p:sp>
      <p:sp>
        <p:nvSpPr>
          <p:cNvPr id="11" name="Text Placeholder 7"/>
          <p:cNvSpPr>
            <a:spLocks noGrp="1"/>
          </p:cNvSpPr>
          <p:nvPr>
            <p:ph type="body" sz="quarter" idx="12" hasCustomPrompt="1"/>
          </p:nvPr>
        </p:nvSpPr>
        <p:spPr>
          <a:xfrm>
            <a:off x="0" y="728663"/>
            <a:ext cx="9144000" cy="6127750"/>
          </a:xfrm>
          <a:prstGeom prst="rect">
            <a:avLst/>
          </a:prstGeom>
          <a:noFill/>
        </p:spPr>
        <p:txBody>
          <a:bodyPr lIns="0" tIns="288000" rIns="360000" bIns="720000" anchor="t" anchorCtr="0">
            <a:normAutofit/>
          </a:bodyPr>
          <a:lstStyle>
            <a:lvl1pPr marL="712788" indent="-355600">
              <a:lnSpc>
                <a:spcPct val="100000"/>
              </a:lnSpc>
              <a:spcBef>
                <a:spcPts val="600"/>
              </a:spcBef>
              <a:spcAft>
                <a:spcPts val="600"/>
              </a:spcAft>
              <a:buFont typeface="Arial" pitchFamily="34" charset="0"/>
              <a:buChar char="•"/>
              <a:defRPr sz="3000" cap="none" baseline="0">
                <a:solidFill>
                  <a:schemeClr val="tx1"/>
                </a:solidFill>
                <a:latin typeface="Arial" pitchFamily="34" charset="0"/>
                <a:cs typeface="Arial" pitchFamily="34" charset="0"/>
              </a:defRPr>
            </a:lvl1pPr>
            <a:lvl2pPr marL="1074738" indent="-355600">
              <a:spcBef>
                <a:spcPts val="0"/>
              </a:spcBef>
              <a:buSzPct val="75000"/>
              <a:buFont typeface="Arial" pitchFamily="34" charset="0"/>
              <a:buChar char="•"/>
              <a:defRPr sz="2600" baseline="0">
                <a:latin typeface="Arial" pitchFamily="34" charset="0"/>
                <a:cs typeface="Arial" pitchFamily="34" charset="0"/>
              </a:defRPr>
            </a:lvl2pPr>
          </a:lstStyle>
          <a:p>
            <a:pPr lvl="0"/>
            <a:r>
              <a:rPr lang="en-GB" dirty="0" smtClean="0"/>
              <a:t>Click here to add bullets (Arial 30pt regular).</a:t>
            </a:r>
          </a:p>
          <a:p>
            <a:pPr lvl="1"/>
            <a:r>
              <a:rPr lang="en-GB" dirty="0" smtClean="0"/>
              <a:t>Next level bullet (Arial 26pt regular).</a:t>
            </a:r>
          </a:p>
          <a:p>
            <a:pPr lvl="0"/>
            <a:r>
              <a:rPr lang="en-GB" dirty="0" smtClean="0"/>
              <a:t>Please keep bullets short and to the point</a:t>
            </a:r>
          </a:p>
          <a:p>
            <a:pPr lvl="1"/>
            <a:r>
              <a:rPr lang="en-GB" dirty="0" smtClean="0"/>
              <a:t>Next level bullet</a:t>
            </a:r>
          </a:p>
          <a:p>
            <a:pPr lvl="0"/>
            <a:r>
              <a:rPr lang="en-GB" dirty="0" smtClean="0"/>
              <a:t>And try not to have more than 5 on a slide if at all possible</a:t>
            </a:r>
          </a:p>
          <a:p>
            <a:pPr lvl="0"/>
            <a:r>
              <a:rPr lang="en-GB" dirty="0" smtClean="0"/>
              <a:t>x</a:t>
            </a:r>
          </a:p>
          <a:p>
            <a:pPr lvl="0"/>
            <a:r>
              <a:rPr lang="en-GB" dirty="0" smtClean="0"/>
              <a:t>y </a:t>
            </a:r>
            <a:br>
              <a:rPr lang="en-GB" dirty="0" smtClean="0"/>
            </a:br>
            <a:r>
              <a:rPr lang="en-GB" dirty="0" smtClean="0"/>
              <a:t/>
            </a:r>
            <a:br>
              <a:rPr lang="en-GB" dirty="0" smtClean="0"/>
            </a:br>
            <a:endParaRPr lang="en-GB" dirty="0"/>
          </a:p>
        </p:txBody>
      </p:sp>
      <p:sp>
        <p:nvSpPr>
          <p:cNvPr id="6"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mp; add object (graph, image etc.)">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6"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2400" cap="none" baseline="0">
                <a:solidFill>
                  <a:schemeClr val="tx1"/>
                </a:solidFill>
                <a:latin typeface="Arial" pitchFamily="34" charset="0"/>
                <a:cs typeface="Arial" pitchFamily="34" charset="0"/>
              </a:defRPr>
            </a:lvl1pPr>
          </a:lstStyle>
          <a:p>
            <a:pPr lvl="0"/>
            <a:r>
              <a:rPr lang="en-GB" dirty="0" smtClean="0"/>
              <a:t>Click here to type your text. Keep it as simple as possible.</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br>
              <a:rPr lang="en-GB" dirty="0" smtClean="0"/>
            </a:br>
            <a:endParaRPr lang="en-GB" dirty="0" smtClean="0"/>
          </a:p>
          <a:p>
            <a:pPr lvl="0"/>
            <a:r>
              <a:rPr lang="en-GB" dirty="0" smtClean="0"/>
              <a:t>Simple slides are much easier on the eye, and give the impression of confidence and clarity.</a:t>
            </a:r>
            <a:endParaRPr lang="en-GB" dirty="0"/>
          </a:p>
        </p:txBody>
      </p:sp>
      <p:sp>
        <p:nvSpPr>
          <p:cNvPr id="8"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5"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ed Text &amp; add object (graph, image etc.)">
    <p:spTree>
      <p:nvGrpSpPr>
        <p:cNvPr id="1" name=""/>
        <p:cNvGrpSpPr/>
        <p:nvPr/>
      </p:nvGrpSpPr>
      <p:grpSpPr>
        <a:xfrm>
          <a:off x="0" y="0"/>
          <a:ext cx="0" cy="0"/>
          <a:chOff x="0" y="0"/>
          <a:chExt cx="0" cy="0"/>
        </a:xfrm>
      </p:grpSpPr>
      <p:sp>
        <p:nvSpPr>
          <p:cNvPr id="3"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5"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273050" indent="-273050">
              <a:lnSpc>
                <a:spcPct val="100000"/>
              </a:lnSpc>
              <a:spcBef>
                <a:spcPts val="0"/>
              </a:spcBef>
              <a:spcAft>
                <a:spcPts val="0"/>
              </a:spcAft>
              <a:buFont typeface="Arial" pitchFamily="34" charset="0"/>
              <a:buChar char="•"/>
              <a:defRPr sz="2400" cap="none" baseline="0">
                <a:solidFill>
                  <a:schemeClr val="tx1"/>
                </a:solidFill>
                <a:latin typeface="Arial" pitchFamily="34" charset="0"/>
                <a:cs typeface="Arial" pitchFamily="34" charset="0"/>
              </a:defRPr>
            </a:lvl1pPr>
            <a:lvl2pPr marL="542925" indent="-271463">
              <a:spcBef>
                <a:spcPts val="600"/>
              </a:spcBef>
              <a:spcAft>
                <a:spcPts val="600"/>
              </a:spcAft>
              <a:buSzPct val="70000"/>
              <a:buFont typeface="Arial" pitchFamily="34" charset="0"/>
              <a:buChar char="•"/>
              <a:defRPr lang="en-GB" sz="2400" kern="1200" cap="none" baseline="0" dirty="0" smtClean="0">
                <a:solidFill>
                  <a:schemeClr val="tx1"/>
                </a:solidFill>
                <a:latin typeface="Arial" pitchFamily="34" charset="0"/>
                <a:ea typeface="+mn-ea"/>
                <a:cs typeface="Arial" pitchFamily="34" charset="0"/>
              </a:defRPr>
            </a:lvl2pPr>
          </a:lstStyle>
          <a:p>
            <a:pPr lvl="0"/>
            <a:r>
              <a:rPr lang="en-GB" dirty="0" smtClean="0"/>
              <a:t>Click here to type your bullet points. Use an appropriate font size &amp; avoid type overlapping the logo below.</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p>
          <a:p>
            <a:pPr lvl="1"/>
            <a:r>
              <a:rPr lang="en-GB" dirty="0" smtClean="0"/>
              <a:t>Next level bullet</a:t>
            </a:r>
            <a:br>
              <a:rPr lang="en-GB" dirty="0" smtClean="0"/>
            </a:br>
            <a:r>
              <a:rPr lang="en-GB" dirty="0" smtClean="0"/>
              <a:t/>
            </a:r>
            <a:br>
              <a:rPr lang="en-GB" dirty="0" smtClean="0"/>
            </a:br>
            <a:endParaRPr lang="en-GB" dirty="0"/>
          </a:p>
        </p:txBody>
      </p:sp>
      <p:sp>
        <p:nvSpPr>
          <p:cNvPr id="7"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Blank slide</a:t>
            </a:r>
            <a:endParaRPr lang="en-GB" dirty="0"/>
          </a:p>
        </p:txBody>
      </p:sp>
      <p:sp>
        <p:nvSpPr>
          <p:cNvPr id="5"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image credits here</a:t>
            </a:r>
            <a:endParaRPr lang="en-GB" dirty="0"/>
          </a:p>
        </p:txBody>
      </p:sp>
      <p:sp>
        <p:nvSpPr>
          <p:cNvPr id="6" name="Picture Placeholder 5"/>
          <p:cNvSpPr>
            <a:spLocks noGrp="1"/>
          </p:cNvSpPr>
          <p:nvPr>
            <p:ph type="pic" sz="quarter" idx="14" hasCustomPrompt="1"/>
          </p:nvPr>
        </p:nvSpPr>
        <p:spPr>
          <a:xfrm>
            <a:off x="395287" y="1071969"/>
            <a:ext cx="8353426" cy="4661287"/>
          </a:xfrm>
          <a:prstGeom prst="rect">
            <a:avLst/>
          </a:prstGeom>
        </p:spPr>
        <p:txBody>
          <a:bodyPr/>
          <a:lstStyle>
            <a:lvl1pPr>
              <a:defRPr baseline="0"/>
            </a:lvl1pPr>
          </a:lstStyle>
          <a:p>
            <a:r>
              <a:rPr lang="en-GB" dirty="0" smtClean="0"/>
              <a:t>Click on icon to insert your image here.</a:t>
            </a:r>
            <a:br>
              <a:rPr lang="en-GB" dirty="0" smtClean="0"/>
            </a:br>
            <a:r>
              <a:rPr lang="en-GB" dirty="0" smtClean="0"/>
              <a:t>(Your image will look at its very best if it is already sized to 23.2 x 12.95 cm).</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Image slide</a:t>
            </a:r>
            <a:endParaRPr lang="en-GB"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sz="3600" b="0" i="0" cap="none" baseline="0">
                <a:solidFill>
                  <a:schemeClr val="tx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here to type your title – Text heavy</a:t>
            </a:r>
          </a:p>
        </p:txBody>
      </p:sp>
      <p:sp>
        <p:nvSpPr>
          <p:cNvPr id="11" name="Text Placeholder 7"/>
          <p:cNvSpPr>
            <a:spLocks noGrp="1"/>
          </p:cNvSpPr>
          <p:nvPr>
            <p:ph type="body" sz="quarter" idx="12" hasCustomPrompt="1"/>
          </p:nvPr>
        </p:nvSpPr>
        <p:spPr>
          <a:xfrm>
            <a:off x="0" y="728663"/>
            <a:ext cx="9144000" cy="6129337"/>
          </a:xfrm>
          <a:prstGeom prst="rect">
            <a:avLst/>
          </a:prstGeom>
          <a:noFill/>
        </p:spPr>
        <p:txBody>
          <a:bodyPr lIns="360000" tIns="288000" rIns="360000" bIns="720000" anchor="t" anchorCtr="0">
            <a:normAutofit/>
          </a:bodyPr>
          <a:lstStyle>
            <a:lvl1pPr marL="0" marR="0" indent="0" algn="l" defTabSz="914400" rtl="0" eaLnBrk="1" fontAlgn="auto" latinLnBrk="0" hangingPunct="1">
              <a:lnSpc>
                <a:spcPct val="100000"/>
              </a:lnSpc>
              <a:spcBef>
                <a:spcPts val="0"/>
              </a:spcBef>
              <a:spcAft>
                <a:spcPts val="0"/>
              </a:spcAft>
              <a:buClrTx/>
              <a:buSzTx/>
              <a:buFontTx/>
              <a:buNone/>
              <a:tabLst/>
              <a:defRPr sz="2400" cap="none" baseline="0">
                <a:solidFill>
                  <a:schemeClr val="tx1"/>
                </a:solidFill>
                <a:latin typeface="Arial" pitchFamily="34" charset="0"/>
                <a:cs typeface="Arial" pitchFamily="34" charset="0"/>
              </a:defRPr>
            </a:lvl1pPr>
          </a:lstStyle>
          <a:p>
            <a:pPr lvl="0"/>
            <a:r>
              <a:rPr lang="en-GB" dirty="0" smtClean="0"/>
              <a:t>Click here to type in this ‘text heavy slide’ (use Arial 30pt regular).</a:t>
            </a:r>
            <a:br>
              <a:rPr lang="en-GB" dirty="0" smtClean="0"/>
            </a:br>
            <a:r>
              <a:rPr lang="en-GB" dirty="0" smtClean="0"/>
              <a:t/>
            </a:r>
            <a:br>
              <a:rPr lang="en-GB" dirty="0" smtClean="0"/>
            </a:br>
            <a:r>
              <a:rPr lang="en-GB" dirty="0" smtClean="0"/>
              <a:t>If all your text won’t fit on a single slide at 30pt, you can use 24pt – PLEASE DON’T GO SMALLER. If your content still won’t fit, try to edit the copy – your slide has too much information for your audience to take in. As a last resort, you can run the copy over several slides – this isn’t ideal, but it’s better than being too small to read. </a:t>
            </a:r>
            <a:endParaRPr lang="en-GB" dirty="0"/>
          </a:p>
        </p:txBody>
      </p:sp>
      <p:sp>
        <p:nvSpPr>
          <p:cNvPr id="6"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Bullets</a:t>
            </a:r>
            <a:endParaRPr lang="en-GB" dirty="0"/>
          </a:p>
        </p:txBody>
      </p:sp>
      <p:sp>
        <p:nvSpPr>
          <p:cNvPr id="11" name="Text Placeholder 7"/>
          <p:cNvSpPr>
            <a:spLocks noGrp="1"/>
          </p:cNvSpPr>
          <p:nvPr>
            <p:ph type="body" sz="quarter" idx="12" hasCustomPrompt="1"/>
          </p:nvPr>
        </p:nvSpPr>
        <p:spPr>
          <a:xfrm>
            <a:off x="0" y="728663"/>
            <a:ext cx="9144000" cy="6127750"/>
          </a:xfrm>
          <a:prstGeom prst="rect">
            <a:avLst/>
          </a:prstGeom>
          <a:noFill/>
        </p:spPr>
        <p:txBody>
          <a:bodyPr lIns="0" tIns="288000" rIns="360000" bIns="720000" anchor="t" anchorCtr="0">
            <a:normAutofit/>
          </a:bodyPr>
          <a:lstStyle>
            <a:lvl1pPr marL="712788" indent="-355600">
              <a:lnSpc>
                <a:spcPct val="100000"/>
              </a:lnSpc>
              <a:spcBef>
                <a:spcPts val="600"/>
              </a:spcBef>
              <a:spcAft>
                <a:spcPts val="600"/>
              </a:spcAft>
              <a:buFont typeface="Arial" pitchFamily="34" charset="0"/>
              <a:buChar char="•"/>
              <a:defRPr sz="3000" cap="none" baseline="0">
                <a:solidFill>
                  <a:schemeClr val="tx1"/>
                </a:solidFill>
                <a:latin typeface="Arial" pitchFamily="34" charset="0"/>
                <a:cs typeface="Arial" pitchFamily="34" charset="0"/>
              </a:defRPr>
            </a:lvl1pPr>
            <a:lvl2pPr marL="1074738" indent="-361950">
              <a:spcBef>
                <a:spcPts val="0"/>
              </a:spcBef>
              <a:spcAft>
                <a:spcPts val="600"/>
              </a:spcAft>
              <a:buSzPct val="75000"/>
              <a:buFont typeface="Arial" pitchFamily="34" charset="0"/>
              <a:buChar char="•"/>
              <a:defRPr sz="2600" baseline="0">
                <a:latin typeface="Arial" pitchFamily="34" charset="0"/>
                <a:cs typeface="Arial" pitchFamily="34" charset="0"/>
              </a:defRPr>
            </a:lvl2pPr>
          </a:lstStyle>
          <a:p>
            <a:pPr lvl="0"/>
            <a:r>
              <a:rPr lang="en-GB" dirty="0" smtClean="0"/>
              <a:t>Click here to add bullets (Arial 30pt regular).</a:t>
            </a:r>
          </a:p>
          <a:p>
            <a:pPr lvl="1"/>
            <a:r>
              <a:rPr lang="en-GB" dirty="0" smtClean="0"/>
              <a:t>Next level bullet (Arial 26pt regular).</a:t>
            </a:r>
          </a:p>
          <a:p>
            <a:pPr lvl="0"/>
            <a:r>
              <a:rPr lang="en-GB" dirty="0" smtClean="0"/>
              <a:t>Please keep bullets short and to the point</a:t>
            </a:r>
          </a:p>
          <a:p>
            <a:pPr lvl="1"/>
            <a:r>
              <a:rPr lang="en-GB" dirty="0" smtClean="0"/>
              <a:t>Next level bullet</a:t>
            </a:r>
          </a:p>
          <a:p>
            <a:pPr lvl="0"/>
            <a:r>
              <a:rPr lang="en-GB" dirty="0" smtClean="0"/>
              <a:t>And try not to have more than 5 on a slide if at all possible</a:t>
            </a:r>
          </a:p>
          <a:p>
            <a:pPr lvl="0"/>
            <a:r>
              <a:rPr lang="en-GB" dirty="0" smtClean="0"/>
              <a:t>x</a:t>
            </a:r>
          </a:p>
          <a:p>
            <a:pPr lvl="0"/>
            <a:r>
              <a:rPr lang="en-GB" dirty="0" smtClean="0"/>
              <a:t>y </a:t>
            </a:r>
            <a:br>
              <a:rPr lang="en-GB" dirty="0" smtClean="0"/>
            </a:br>
            <a:r>
              <a:rPr lang="en-GB" dirty="0" smtClean="0"/>
              <a:t/>
            </a:r>
            <a:br>
              <a:rPr lang="en-GB" dirty="0" smtClean="0"/>
            </a:br>
            <a:endParaRPr lang="en-GB" dirty="0"/>
          </a:p>
        </p:txBody>
      </p:sp>
      <p:sp>
        <p:nvSpPr>
          <p:cNvPr id="5"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add object (graph, image etc.)">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6"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2400" cap="none" baseline="0">
                <a:solidFill>
                  <a:schemeClr val="tx1"/>
                </a:solidFill>
                <a:latin typeface="Arial" pitchFamily="34" charset="0"/>
                <a:cs typeface="Arial" pitchFamily="34" charset="0"/>
              </a:defRPr>
            </a:lvl1pPr>
          </a:lstStyle>
          <a:p>
            <a:pPr lvl="0"/>
            <a:r>
              <a:rPr lang="en-GB" dirty="0" smtClean="0"/>
              <a:t>Click here to type your text. Keep it as simple as possible.</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br>
              <a:rPr lang="en-GB" dirty="0" smtClean="0"/>
            </a:br>
            <a:endParaRPr lang="en-GB" dirty="0" smtClean="0"/>
          </a:p>
          <a:p>
            <a:pPr lvl="0"/>
            <a:r>
              <a:rPr lang="en-GB" dirty="0" smtClean="0"/>
              <a:t>Simple slides are much easier on the eye, and give the impression of confidence and clarity.</a:t>
            </a:r>
            <a:endParaRPr lang="en-GB" dirty="0"/>
          </a:p>
        </p:txBody>
      </p:sp>
      <p:sp>
        <p:nvSpPr>
          <p:cNvPr id="8"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7"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mp; add object (graph, image etc.)">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6"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2400" cap="none" baseline="0">
                <a:solidFill>
                  <a:schemeClr val="tx1"/>
                </a:solidFill>
                <a:latin typeface="Arial" pitchFamily="34" charset="0"/>
                <a:cs typeface="Arial" pitchFamily="34" charset="0"/>
              </a:defRPr>
            </a:lvl1pPr>
          </a:lstStyle>
          <a:p>
            <a:pPr lvl="0"/>
            <a:r>
              <a:rPr lang="en-GB" dirty="0" smtClean="0"/>
              <a:t>Click here to type your text. Keep it as simple as possible.</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br>
              <a:rPr lang="en-GB" dirty="0" smtClean="0"/>
            </a:br>
            <a:endParaRPr lang="en-GB" dirty="0" smtClean="0"/>
          </a:p>
          <a:p>
            <a:pPr lvl="0"/>
            <a:r>
              <a:rPr lang="en-GB" dirty="0" smtClean="0"/>
              <a:t>Simple slides are much easier on the eye, and give the impression of confidence and clarity.</a:t>
            </a:r>
            <a:endParaRPr lang="en-GB" dirty="0"/>
          </a:p>
        </p:txBody>
      </p:sp>
      <p:sp>
        <p:nvSpPr>
          <p:cNvPr id="8"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7"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ed Text &amp; add object (graph, image etc.)">
    <p:spTree>
      <p:nvGrpSpPr>
        <p:cNvPr id="1" name=""/>
        <p:cNvGrpSpPr/>
        <p:nvPr/>
      </p:nvGrpSpPr>
      <p:grpSpPr>
        <a:xfrm>
          <a:off x="0" y="0"/>
          <a:ext cx="0" cy="0"/>
          <a:chOff x="0" y="0"/>
          <a:chExt cx="0" cy="0"/>
        </a:xfrm>
      </p:grpSpPr>
      <p:sp>
        <p:nvSpPr>
          <p:cNvPr id="3"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5"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273050" indent="-273050">
              <a:lnSpc>
                <a:spcPct val="100000"/>
              </a:lnSpc>
              <a:spcBef>
                <a:spcPts val="0"/>
              </a:spcBef>
              <a:spcAft>
                <a:spcPts val="0"/>
              </a:spcAft>
              <a:buFont typeface="Arial" pitchFamily="34" charset="0"/>
              <a:buChar char="•"/>
              <a:defRPr sz="2400" cap="none" baseline="0">
                <a:solidFill>
                  <a:schemeClr val="tx1"/>
                </a:solidFill>
                <a:latin typeface="Arial" pitchFamily="34" charset="0"/>
                <a:cs typeface="Arial" pitchFamily="34" charset="0"/>
              </a:defRPr>
            </a:lvl1pPr>
            <a:lvl2pPr marL="542925" indent="-271463">
              <a:spcBef>
                <a:spcPts val="600"/>
              </a:spcBef>
              <a:spcAft>
                <a:spcPts val="600"/>
              </a:spcAft>
              <a:buSzPct val="70000"/>
              <a:buFont typeface="Arial" pitchFamily="34" charset="0"/>
              <a:buChar char="•"/>
              <a:defRPr lang="en-GB" sz="2400" kern="1200" cap="none" baseline="0" dirty="0" smtClean="0">
                <a:solidFill>
                  <a:schemeClr val="tx1"/>
                </a:solidFill>
                <a:latin typeface="Arial" pitchFamily="34" charset="0"/>
                <a:ea typeface="+mn-ea"/>
                <a:cs typeface="Arial" pitchFamily="34" charset="0"/>
              </a:defRPr>
            </a:lvl2pPr>
          </a:lstStyle>
          <a:p>
            <a:pPr lvl="0"/>
            <a:r>
              <a:rPr lang="en-GB" dirty="0" smtClean="0"/>
              <a:t>Click here to type your bullet points. Use an appropriate font size &amp; avoid type overlapping the logo below.</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p>
          <a:p>
            <a:pPr lvl="1"/>
            <a:r>
              <a:rPr lang="en-GB" dirty="0" smtClean="0"/>
              <a:t>Next level bullet</a:t>
            </a:r>
            <a:br>
              <a:rPr lang="en-GB" dirty="0" smtClean="0"/>
            </a:br>
            <a:r>
              <a:rPr lang="en-GB" dirty="0" smtClean="0"/>
              <a:t/>
            </a:r>
            <a:br>
              <a:rPr lang="en-GB" dirty="0" smtClean="0"/>
            </a:br>
            <a:endParaRPr lang="en-GB" dirty="0"/>
          </a:p>
        </p:txBody>
      </p:sp>
      <p:sp>
        <p:nvSpPr>
          <p:cNvPr id="7"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Blank slide</a:t>
            </a:r>
            <a:endParaRPr lang="en-GB" dirty="0"/>
          </a:p>
        </p:txBody>
      </p:sp>
      <p:sp>
        <p:nvSpPr>
          <p:cNvPr id="4"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image credits here</a:t>
            </a:r>
            <a:endParaRPr lang="en-GB" dirty="0"/>
          </a:p>
        </p:txBody>
      </p:sp>
      <p:sp>
        <p:nvSpPr>
          <p:cNvPr id="6" name="Picture Placeholder 5"/>
          <p:cNvSpPr>
            <a:spLocks noGrp="1"/>
          </p:cNvSpPr>
          <p:nvPr>
            <p:ph type="pic" sz="quarter" idx="14" hasCustomPrompt="1"/>
          </p:nvPr>
        </p:nvSpPr>
        <p:spPr>
          <a:xfrm>
            <a:off x="395287" y="1071969"/>
            <a:ext cx="8353426" cy="4661287"/>
          </a:xfrm>
          <a:prstGeom prst="rect">
            <a:avLst/>
          </a:prstGeom>
        </p:spPr>
        <p:txBody>
          <a:bodyPr/>
          <a:lstStyle>
            <a:lvl1pPr>
              <a:defRPr baseline="0"/>
            </a:lvl1pPr>
          </a:lstStyle>
          <a:p>
            <a:r>
              <a:rPr lang="en-GB" dirty="0" smtClean="0"/>
              <a:t>Click on icon to insert your image here (Your image will look at its very best if it is already sized to 23.2 x 12.95 cm).</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Image slide</a:t>
            </a:r>
            <a:endParaRPr lang="en-GB"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sz="3600" b="0" i="0" cap="none" baseline="0">
                <a:solidFill>
                  <a:schemeClr val="tx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here to type your title – Text heavy</a:t>
            </a:r>
          </a:p>
        </p:txBody>
      </p:sp>
      <p:sp>
        <p:nvSpPr>
          <p:cNvPr id="11" name="Text Placeholder 7"/>
          <p:cNvSpPr>
            <a:spLocks noGrp="1"/>
          </p:cNvSpPr>
          <p:nvPr>
            <p:ph type="body" sz="quarter" idx="12" hasCustomPrompt="1"/>
          </p:nvPr>
        </p:nvSpPr>
        <p:spPr>
          <a:xfrm>
            <a:off x="0" y="728663"/>
            <a:ext cx="9144000" cy="6129337"/>
          </a:xfrm>
          <a:prstGeom prst="rect">
            <a:avLst/>
          </a:prstGeom>
          <a:noFill/>
        </p:spPr>
        <p:txBody>
          <a:bodyPr lIns="360000" tIns="288000" rIns="360000" bIns="720000" anchor="t" anchorCtr="0">
            <a:normAutofit/>
          </a:bodyPr>
          <a:lstStyle>
            <a:lvl1pPr marL="0" marR="0" indent="0" algn="l" defTabSz="914400" rtl="0" eaLnBrk="1" fontAlgn="auto" latinLnBrk="0" hangingPunct="1">
              <a:lnSpc>
                <a:spcPct val="100000"/>
              </a:lnSpc>
              <a:spcBef>
                <a:spcPts val="0"/>
              </a:spcBef>
              <a:spcAft>
                <a:spcPts val="0"/>
              </a:spcAft>
              <a:buClrTx/>
              <a:buSzTx/>
              <a:buFontTx/>
              <a:buNone/>
              <a:tabLst/>
              <a:defRPr sz="2400" cap="none" baseline="0">
                <a:solidFill>
                  <a:schemeClr val="tx1"/>
                </a:solidFill>
                <a:latin typeface="Arial" pitchFamily="34" charset="0"/>
                <a:cs typeface="Arial" pitchFamily="34" charset="0"/>
              </a:defRPr>
            </a:lvl1pPr>
          </a:lstStyle>
          <a:p>
            <a:pPr lvl="0"/>
            <a:r>
              <a:rPr lang="en-GB" dirty="0" smtClean="0"/>
              <a:t>Click here to type in this ‘text heavy slide’ (use Arial 30pt regular).</a:t>
            </a:r>
            <a:br>
              <a:rPr lang="en-GB" dirty="0" smtClean="0"/>
            </a:br>
            <a:r>
              <a:rPr lang="en-GB" dirty="0" smtClean="0"/>
              <a:t/>
            </a:r>
            <a:br>
              <a:rPr lang="en-GB" dirty="0" smtClean="0"/>
            </a:br>
            <a:r>
              <a:rPr lang="en-GB" dirty="0" smtClean="0"/>
              <a:t>If all your text won’t fit on a single slide at 30pt, you can use 24pt – PLEASE DON’T GO SMALLER. If your content still won’t fit, try to edit the copy – your slide has too much information for your audience to take in. As a last resort, you can run the copy over several slides – this isn’t ideal, but it’s better than being too small to read. </a:t>
            </a:r>
            <a:endParaRPr lang="en-GB" dirty="0"/>
          </a:p>
        </p:txBody>
      </p:sp>
      <p:sp>
        <p:nvSpPr>
          <p:cNvPr id="6"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Bullets</a:t>
            </a:r>
            <a:endParaRPr lang="en-GB" dirty="0"/>
          </a:p>
        </p:txBody>
      </p:sp>
      <p:sp>
        <p:nvSpPr>
          <p:cNvPr id="11" name="Text Placeholder 7"/>
          <p:cNvSpPr>
            <a:spLocks noGrp="1"/>
          </p:cNvSpPr>
          <p:nvPr>
            <p:ph type="body" sz="quarter" idx="12" hasCustomPrompt="1"/>
          </p:nvPr>
        </p:nvSpPr>
        <p:spPr>
          <a:xfrm>
            <a:off x="0" y="728663"/>
            <a:ext cx="9144000" cy="6127750"/>
          </a:xfrm>
          <a:prstGeom prst="rect">
            <a:avLst/>
          </a:prstGeom>
          <a:noFill/>
        </p:spPr>
        <p:txBody>
          <a:bodyPr lIns="0" tIns="288000" rIns="360000" bIns="720000" anchor="t" anchorCtr="0">
            <a:normAutofit/>
          </a:bodyPr>
          <a:lstStyle>
            <a:lvl1pPr marL="712788" indent="-355600">
              <a:lnSpc>
                <a:spcPct val="100000"/>
              </a:lnSpc>
              <a:spcBef>
                <a:spcPts val="600"/>
              </a:spcBef>
              <a:spcAft>
                <a:spcPts val="600"/>
              </a:spcAft>
              <a:buFont typeface="Arial" pitchFamily="34" charset="0"/>
              <a:buChar char="•"/>
              <a:defRPr sz="3000" cap="none" baseline="0">
                <a:solidFill>
                  <a:schemeClr val="tx1"/>
                </a:solidFill>
                <a:latin typeface="Arial" pitchFamily="34" charset="0"/>
                <a:cs typeface="Arial" pitchFamily="34" charset="0"/>
              </a:defRPr>
            </a:lvl1pPr>
            <a:lvl2pPr marL="1074738" indent="-361950">
              <a:spcBef>
                <a:spcPts val="0"/>
              </a:spcBef>
              <a:spcAft>
                <a:spcPts val="600"/>
              </a:spcAft>
              <a:buSzPct val="75000"/>
              <a:buFont typeface="Arial" pitchFamily="34" charset="0"/>
              <a:buChar char="•"/>
              <a:defRPr sz="2600" baseline="0">
                <a:latin typeface="Arial" pitchFamily="34" charset="0"/>
                <a:cs typeface="Arial" pitchFamily="34" charset="0"/>
              </a:defRPr>
            </a:lvl2pPr>
          </a:lstStyle>
          <a:p>
            <a:pPr lvl="0"/>
            <a:r>
              <a:rPr lang="en-GB" dirty="0" smtClean="0"/>
              <a:t>Click here to add bullets (Arial 30pt regular).</a:t>
            </a:r>
          </a:p>
          <a:p>
            <a:pPr lvl="1"/>
            <a:r>
              <a:rPr lang="en-GB" dirty="0" smtClean="0"/>
              <a:t>Next level bullet (Arial 26pt regular).</a:t>
            </a:r>
          </a:p>
          <a:p>
            <a:pPr lvl="0"/>
            <a:r>
              <a:rPr lang="en-GB" dirty="0" smtClean="0"/>
              <a:t>Please keep bullets short and to the point</a:t>
            </a:r>
          </a:p>
          <a:p>
            <a:pPr lvl="1"/>
            <a:r>
              <a:rPr lang="en-GB" dirty="0" smtClean="0"/>
              <a:t>Next level bullet</a:t>
            </a:r>
          </a:p>
          <a:p>
            <a:pPr lvl="0"/>
            <a:r>
              <a:rPr lang="en-GB" dirty="0" smtClean="0"/>
              <a:t>And try not to have more than 5 on a slide if at all possible</a:t>
            </a:r>
          </a:p>
          <a:p>
            <a:pPr lvl="0"/>
            <a:r>
              <a:rPr lang="en-GB" dirty="0" smtClean="0"/>
              <a:t>x</a:t>
            </a:r>
          </a:p>
          <a:p>
            <a:pPr lvl="0"/>
            <a:r>
              <a:rPr lang="en-GB" dirty="0" smtClean="0"/>
              <a:t>y </a:t>
            </a:r>
            <a:br>
              <a:rPr lang="en-GB" dirty="0" smtClean="0"/>
            </a:br>
            <a:r>
              <a:rPr lang="en-GB" dirty="0" smtClean="0"/>
              <a:t/>
            </a:r>
            <a:br>
              <a:rPr lang="en-GB" dirty="0" smtClean="0"/>
            </a:br>
            <a:endParaRPr lang="en-GB" dirty="0"/>
          </a:p>
        </p:txBody>
      </p:sp>
      <p:sp>
        <p:nvSpPr>
          <p:cNvPr id="5"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add object (graph, image etc.)">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6"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2400" cap="none" baseline="0">
                <a:solidFill>
                  <a:schemeClr val="tx1"/>
                </a:solidFill>
                <a:latin typeface="Arial" pitchFamily="34" charset="0"/>
                <a:cs typeface="Arial" pitchFamily="34" charset="0"/>
              </a:defRPr>
            </a:lvl1pPr>
          </a:lstStyle>
          <a:p>
            <a:pPr lvl="0"/>
            <a:r>
              <a:rPr lang="en-GB" dirty="0" smtClean="0"/>
              <a:t>Click here to type your text. Keep it as simple as possible.</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br>
              <a:rPr lang="en-GB" dirty="0" smtClean="0"/>
            </a:br>
            <a:endParaRPr lang="en-GB" dirty="0" smtClean="0"/>
          </a:p>
          <a:p>
            <a:pPr lvl="0"/>
            <a:r>
              <a:rPr lang="en-GB" dirty="0" smtClean="0"/>
              <a:t>Simple slides are much easier on the eye, and give the impression of confidence and clarity.</a:t>
            </a:r>
            <a:endParaRPr lang="en-GB" dirty="0"/>
          </a:p>
        </p:txBody>
      </p:sp>
      <p:sp>
        <p:nvSpPr>
          <p:cNvPr id="8"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7"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ed Text &amp; add object (graph, image etc.)">
    <p:spTree>
      <p:nvGrpSpPr>
        <p:cNvPr id="1" name=""/>
        <p:cNvGrpSpPr/>
        <p:nvPr/>
      </p:nvGrpSpPr>
      <p:grpSpPr>
        <a:xfrm>
          <a:off x="0" y="0"/>
          <a:ext cx="0" cy="0"/>
          <a:chOff x="0" y="0"/>
          <a:chExt cx="0" cy="0"/>
        </a:xfrm>
      </p:grpSpPr>
      <p:sp>
        <p:nvSpPr>
          <p:cNvPr id="3"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5"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273050" indent="-273050">
              <a:lnSpc>
                <a:spcPct val="100000"/>
              </a:lnSpc>
              <a:spcBef>
                <a:spcPts val="0"/>
              </a:spcBef>
              <a:spcAft>
                <a:spcPts val="0"/>
              </a:spcAft>
              <a:buFont typeface="Arial" pitchFamily="34" charset="0"/>
              <a:buChar char="•"/>
              <a:defRPr sz="2400" cap="none" baseline="0">
                <a:solidFill>
                  <a:schemeClr val="tx1"/>
                </a:solidFill>
                <a:latin typeface="Arial" pitchFamily="34" charset="0"/>
                <a:cs typeface="Arial" pitchFamily="34" charset="0"/>
              </a:defRPr>
            </a:lvl1pPr>
            <a:lvl2pPr marL="542925" indent="-271463">
              <a:spcBef>
                <a:spcPts val="600"/>
              </a:spcBef>
              <a:spcAft>
                <a:spcPts val="600"/>
              </a:spcAft>
              <a:buSzPct val="70000"/>
              <a:buFont typeface="Arial" pitchFamily="34" charset="0"/>
              <a:buChar char="•"/>
              <a:defRPr lang="en-GB" sz="2400" kern="1200" cap="none" baseline="0" dirty="0" smtClean="0">
                <a:solidFill>
                  <a:schemeClr val="tx1"/>
                </a:solidFill>
                <a:latin typeface="Arial" pitchFamily="34" charset="0"/>
                <a:ea typeface="+mn-ea"/>
                <a:cs typeface="Arial" pitchFamily="34" charset="0"/>
              </a:defRPr>
            </a:lvl2pPr>
          </a:lstStyle>
          <a:p>
            <a:pPr lvl="0"/>
            <a:r>
              <a:rPr lang="en-GB" dirty="0" smtClean="0"/>
              <a:t>Click here to type your bullet points. Use an appropriate font size &amp; avoid type overlapping the logo below.</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p>
          <a:p>
            <a:pPr lvl="1"/>
            <a:r>
              <a:rPr lang="en-GB" dirty="0" smtClean="0"/>
              <a:t>Next level bullet</a:t>
            </a:r>
            <a:br>
              <a:rPr lang="en-GB" dirty="0" smtClean="0"/>
            </a:br>
            <a:r>
              <a:rPr lang="en-GB" dirty="0" smtClean="0"/>
              <a:t/>
            </a:r>
            <a:br>
              <a:rPr lang="en-GB" dirty="0" smtClean="0"/>
            </a:br>
            <a:endParaRPr lang="en-GB" dirty="0"/>
          </a:p>
        </p:txBody>
      </p:sp>
      <p:sp>
        <p:nvSpPr>
          <p:cNvPr id="7"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Blank slide</a:t>
            </a:r>
            <a:endParaRPr lang="en-GB" dirty="0"/>
          </a:p>
        </p:txBody>
      </p:sp>
      <p:sp>
        <p:nvSpPr>
          <p:cNvPr id="4"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image credits here</a:t>
            </a:r>
            <a:endParaRPr lang="en-GB" dirty="0"/>
          </a:p>
        </p:txBody>
      </p:sp>
      <p:sp>
        <p:nvSpPr>
          <p:cNvPr id="6" name="Picture Placeholder 5"/>
          <p:cNvSpPr>
            <a:spLocks noGrp="1"/>
          </p:cNvSpPr>
          <p:nvPr>
            <p:ph type="pic" sz="quarter" idx="14" hasCustomPrompt="1"/>
          </p:nvPr>
        </p:nvSpPr>
        <p:spPr>
          <a:xfrm>
            <a:off x="395287" y="1071969"/>
            <a:ext cx="8353426" cy="4661287"/>
          </a:xfrm>
          <a:prstGeom prst="rect">
            <a:avLst/>
          </a:prstGeom>
        </p:spPr>
        <p:txBody>
          <a:bodyPr/>
          <a:lstStyle>
            <a:lvl1pPr>
              <a:defRPr baseline="0"/>
            </a:lvl1pPr>
          </a:lstStyle>
          <a:p>
            <a:r>
              <a:rPr lang="en-GB" dirty="0" smtClean="0"/>
              <a:t>Click on icon to insert your image here.</a:t>
            </a:r>
            <a:br>
              <a:rPr lang="en-GB" dirty="0" smtClean="0"/>
            </a:br>
            <a:r>
              <a:rPr lang="en-GB" dirty="0" smtClean="0"/>
              <a:t>(Your image will look at its very best if it is already sized to 23.2 x 12.95 cm).</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Image slide</a:t>
            </a:r>
            <a:endParaRPr lang="en-GB"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27384"/>
            <a:ext cx="9144000" cy="728663"/>
          </a:xfrm>
          <a:prstGeom prst="rect">
            <a:avLst/>
          </a:prstGeom>
          <a:noFill/>
        </p:spPr>
        <p:txBody>
          <a:bodyPr lIns="360000" tIns="0" rIns="360000" bIns="0" anchor="ctr"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sz="3600" b="0" i="0" cap="none" baseline="0">
                <a:solidFill>
                  <a:schemeClr val="bg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here to type your title – Text heavy</a:t>
            </a:r>
          </a:p>
        </p:txBody>
      </p:sp>
      <p:sp>
        <p:nvSpPr>
          <p:cNvPr id="11" name="Text Placeholder 7"/>
          <p:cNvSpPr>
            <a:spLocks noGrp="1"/>
          </p:cNvSpPr>
          <p:nvPr>
            <p:ph type="body" sz="quarter" idx="12" hasCustomPrompt="1"/>
          </p:nvPr>
        </p:nvSpPr>
        <p:spPr>
          <a:xfrm>
            <a:off x="0" y="712792"/>
            <a:ext cx="9144000" cy="6129337"/>
          </a:xfrm>
          <a:prstGeom prst="rect">
            <a:avLst/>
          </a:prstGeom>
          <a:noFill/>
        </p:spPr>
        <p:txBody>
          <a:bodyPr lIns="360000" tIns="288000" rIns="360000" bIns="720000" anchor="t" anchorCtr="0">
            <a:normAutofit/>
          </a:bodyPr>
          <a:lstStyle>
            <a:lvl1pPr marL="0" marR="0" indent="0" algn="l" defTabSz="914400" rtl="0" eaLnBrk="1" fontAlgn="auto" latinLnBrk="0" hangingPunct="1">
              <a:lnSpc>
                <a:spcPct val="100000"/>
              </a:lnSpc>
              <a:spcBef>
                <a:spcPts val="0"/>
              </a:spcBef>
              <a:spcAft>
                <a:spcPts val="0"/>
              </a:spcAft>
              <a:buClrTx/>
              <a:buSzTx/>
              <a:buFontTx/>
              <a:buNone/>
              <a:tabLst/>
              <a:defRPr sz="2400" cap="none" baseline="0">
                <a:solidFill>
                  <a:schemeClr val="tx1"/>
                </a:solidFill>
                <a:latin typeface="Arial" pitchFamily="34" charset="0"/>
                <a:cs typeface="Arial" pitchFamily="34" charset="0"/>
              </a:defRPr>
            </a:lvl1pPr>
          </a:lstStyle>
          <a:p>
            <a:pPr lvl="0"/>
            <a:r>
              <a:rPr lang="en-GB" dirty="0" smtClean="0"/>
              <a:t>Click here to type in this ‘text heavy slide’ (use Arial 30pt regular).</a:t>
            </a:r>
            <a:br>
              <a:rPr lang="en-GB" dirty="0" smtClean="0"/>
            </a:br>
            <a:r>
              <a:rPr lang="en-GB" dirty="0" smtClean="0"/>
              <a:t/>
            </a:r>
            <a:br>
              <a:rPr lang="en-GB" dirty="0" smtClean="0"/>
            </a:br>
            <a:r>
              <a:rPr lang="en-GB" dirty="0" smtClean="0"/>
              <a:t>If all your text won’t fit on a single slide at 30pt, you can use 24pt – PLEASE DON’T GO SMALLER. If your content still won’t fit, try to edit the copy – your slide has too much information for your audience to take in. As a last resort, you can run the copy over several slides – this isn’t ideal, but it’s better than being too small to read. </a:t>
            </a:r>
            <a:endParaRPr lang="en-GB" dirty="0"/>
          </a:p>
        </p:txBody>
      </p:sp>
      <p:sp>
        <p:nvSpPr>
          <p:cNvPr id="6"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Text &amp; add object (graph, image etc.)">
    <p:spTree>
      <p:nvGrpSpPr>
        <p:cNvPr id="1" name=""/>
        <p:cNvGrpSpPr/>
        <p:nvPr/>
      </p:nvGrpSpPr>
      <p:grpSpPr>
        <a:xfrm>
          <a:off x="0" y="0"/>
          <a:ext cx="0" cy="0"/>
          <a:chOff x="0" y="0"/>
          <a:chExt cx="0" cy="0"/>
        </a:xfrm>
      </p:grpSpPr>
      <p:sp>
        <p:nvSpPr>
          <p:cNvPr id="3"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5"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273050" indent="-273050">
              <a:lnSpc>
                <a:spcPct val="100000"/>
              </a:lnSpc>
              <a:spcBef>
                <a:spcPts val="0"/>
              </a:spcBef>
              <a:spcAft>
                <a:spcPts val="0"/>
              </a:spcAft>
              <a:buFont typeface="Arial" pitchFamily="34" charset="0"/>
              <a:buChar char="•"/>
              <a:defRPr sz="2400" cap="none" baseline="0">
                <a:solidFill>
                  <a:schemeClr val="tx1"/>
                </a:solidFill>
                <a:latin typeface="Arial" pitchFamily="34" charset="0"/>
                <a:cs typeface="Arial" pitchFamily="34" charset="0"/>
              </a:defRPr>
            </a:lvl1pPr>
            <a:lvl2pPr marL="542925" indent="-271463">
              <a:spcBef>
                <a:spcPts val="600"/>
              </a:spcBef>
              <a:spcAft>
                <a:spcPts val="600"/>
              </a:spcAft>
              <a:buSzPct val="70000"/>
              <a:buFont typeface="Arial" pitchFamily="34" charset="0"/>
              <a:buChar char="•"/>
              <a:defRPr lang="en-GB" sz="2400" kern="1200" cap="none" baseline="0" dirty="0" smtClean="0">
                <a:solidFill>
                  <a:schemeClr val="tx1"/>
                </a:solidFill>
                <a:latin typeface="Arial" pitchFamily="34" charset="0"/>
                <a:ea typeface="+mn-ea"/>
                <a:cs typeface="Arial" pitchFamily="34" charset="0"/>
              </a:defRPr>
            </a:lvl2pPr>
          </a:lstStyle>
          <a:p>
            <a:pPr lvl="0"/>
            <a:r>
              <a:rPr lang="en-GB" dirty="0" smtClean="0"/>
              <a:t>Click here to type your bullet points. Use an appropriate font size &amp; avoid type overlapping the logo below.</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p>
          <a:p>
            <a:pPr lvl="1"/>
            <a:r>
              <a:rPr lang="en-GB" dirty="0" smtClean="0"/>
              <a:t>Next level bullet</a:t>
            </a:r>
            <a:br>
              <a:rPr lang="en-GB" dirty="0" smtClean="0"/>
            </a:br>
            <a:r>
              <a:rPr lang="en-GB" dirty="0" smtClean="0"/>
              <a:t/>
            </a:r>
            <a:br>
              <a:rPr lang="en-GB" dirty="0" smtClean="0"/>
            </a:br>
            <a:endParaRPr lang="en-GB" dirty="0"/>
          </a:p>
        </p:txBody>
      </p:sp>
      <p:sp>
        <p:nvSpPr>
          <p:cNvPr id="8"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27384"/>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Bullets</a:t>
            </a:r>
            <a:endParaRPr lang="en-GB" dirty="0"/>
          </a:p>
        </p:txBody>
      </p:sp>
      <p:sp>
        <p:nvSpPr>
          <p:cNvPr id="11" name="Text Placeholder 7"/>
          <p:cNvSpPr>
            <a:spLocks noGrp="1"/>
          </p:cNvSpPr>
          <p:nvPr>
            <p:ph type="body" sz="quarter" idx="12" hasCustomPrompt="1"/>
          </p:nvPr>
        </p:nvSpPr>
        <p:spPr>
          <a:xfrm>
            <a:off x="0" y="692696"/>
            <a:ext cx="9144000" cy="6127750"/>
          </a:xfrm>
          <a:prstGeom prst="rect">
            <a:avLst/>
          </a:prstGeom>
          <a:noFill/>
        </p:spPr>
        <p:txBody>
          <a:bodyPr lIns="0" tIns="288000" rIns="360000" bIns="720000" anchor="t" anchorCtr="0">
            <a:normAutofit/>
          </a:bodyPr>
          <a:lstStyle>
            <a:lvl1pPr marL="712788" indent="-355600">
              <a:lnSpc>
                <a:spcPct val="100000"/>
              </a:lnSpc>
              <a:spcBef>
                <a:spcPts val="600"/>
              </a:spcBef>
              <a:spcAft>
                <a:spcPts val="600"/>
              </a:spcAft>
              <a:buFont typeface="Arial" pitchFamily="34" charset="0"/>
              <a:buChar char="•"/>
              <a:defRPr sz="3000" cap="none" baseline="0">
                <a:solidFill>
                  <a:schemeClr val="tx1"/>
                </a:solidFill>
                <a:latin typeface="Arial" pitchFamily="34" charset="0"/>
                <a:cs typeface="Arial" pitchFamily="34" charset="0"/>
              </a:defRPr>
            </a:lvl1pPr>
            <a:lvl2pPr marL="1074738" indent="-361950">
              <a:spcBef>
                <a:spcPts val="0"/>
              </a:spcBef>
              <a:spcAft>
                <a:spcPts val="600"/>
              </a:spcAft>
              <a:buSzPct val="75000"/>
              <a:buFont typeface="Arial" pitchFamily="34" charset="0"/>
              <a:buChar char="•"/>
              <a:defRPr sz="2600" baseline="0">
                <a:latin typeface="Arial" pitchFamily="34" charset="0"/>
                <a:cs typeface="Arial" pitchFamily="34" charset="0"/>
              </a:defRPr>
            </a:lvl2pPr>
          </a:lstStyle>
          <a:p>
            <a:pPr lvl="0"/>
            <a:r>
              <a:rPr lang="en-GB" dirty="0" smtClean="0"/>
              <a:t>Click here to add bullets (Arial 30pt regular).</a:t>
            </a:r>
          </a:p>
          <a:p>
            <a:pPr lvl="1"/>
            <a:r>
              <a:rPr lang="en-GB" dirty="0" smtClean="0"/>
              <a:t>Next level bullet (Arial 26pt regular).</a:t>
            </a:r>
          </a:p>
          <a:p>
            <a:pPr lvl="0"/>
            <a:r>
              <a:rPr lang="en-GB" dirty="0" smtClean="0"/>
              <a:t>Please keep bullets short and to the point</a:t>
            </a:r>
          </a:p>
          <a:p>
            <a:pPr lvl="1"/>
            <a:r>
              <a:rPr lang="en-GB" dirty="0" smtClean="0"/>
              <a:t>Next level bullet</a:t>
            </a:r>
          </a:p>
          <a:p>
            <a:pPr lvl="0"/>
            <a:r>
              <a:rPr lang="en-GB" dirty="0" smtClean="0"/>
              <a:t>And try not to have more than 5 on a slide if at all possible</a:t>
            </a:r>
          </a:p>
          <a:p>
            <a:pPr lvl="0"/>
            <a:r>
              <a:rPr lang="en-GB" dirty="0" smtClean="0"/>
              <a:t>x</a:t>
            </a:r>
          </a:p>
          <a:p>
            <a:pPr lvl="0"/>
            <a:r>
              <a:rPr lang="en-GB" dirty="0" smtClean="0"/>
              <a:t>y </a:t>
            </a:r>
            <a:br>
              <a:rPr lang="en-GB" dirty="0" smtClean="0"/>
            </a:br>
            <a:r>
              <a:rPr lang="en-GB" dirty="0" smtClean="0"/>
              <a:t/>
            </a:r>
            <a:br>
              <a:rPr lang="en-GB" dirty="0" smtClean="0"/>
            </a:br>
            <a:endParaRPr lang="en-GB" dirty="0"/>
          </a:p>
        </p:txBody>
      </p:sp>
      <p:sp>
        <p:nvSpPr>
          <p:cNvPr id="5"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add object (graph, image etc.)">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6"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2400" cap="none" baseline="0">
                <a:solidFill>
                  <a:schemeClr val="tx1"/>
                </a:solidFill>
                <a:latin typeface="Arial" pitchFamily="34" charset="0"/>
                <a:cs typeface="Arial" pitchFamily="34" charset="0"/>
              </a:defRPr>
            </a:lvl1pPr>
          </a:lstStyle>
          <a:p>
            <a:pPr lvl="0"/>
            <a:r>
              <a:rPr lang="en-GB" dirty="0" smtClean="0"/>
              <a:t>Click here to type your text. Keep it as simple as possible.</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br>
              <a:rPr lang="en-GB" dirty="0" smtClean="0"/>
            </a:br>
            <a:endParaRPr lang="en-GB" dirty="0" smtClean="0"/>
          </a:p>
          <a:p>
            <a:pPr lvl="0"/>
            <a:r>
              <a:rPr lang="en-GB" dirty="0" smtClean="0"/>
              <a:t>Simple slides are much easier on the eye, and give the impression of confidence and clarity.</a:t>
            </a:r>
            <a:endParaRPr lang="en-GB" dirty="0"/>
          </a:p>
        </p:txBody>
      </p:sp>
      <p:sp>
        <p:nvSpPr>
          <p:cNvPr id="8"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7"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ed Text &amp; add object (graph, image etc.)">
    <p:spTree>
      <p:nvGrpSpPr>
        <p:cNvPr id="1" name=""/>
        <p:cNvGrpSpPr/>
        <p:nvPr/>
      </p:nvGrpSpPr>
      <p:grpSpPr>
        <a:xfrm>
          <a:off x="0" y="0"/>
          <a:ext cx="0" cy="0"/>
          <a:chOff x="0" y="0"/>
          <a:chExt cx="0" cy="0"/>
        </a:xfrm>
      </p:grpSpPr>
      <p:sp>
        <p:nvSpPr>
          <p:cNvPr id="3"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5"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273050" indent="-273050">
              <a:lnSpc>
                <a:spcPct val="100000"/>
              </a:lnSpc>
              <a:spcBef>
                <a:spcPts val="0"/>
              </a:spcBef>
              <a:spcAft>
                <a:spcPts val="0"/>
              </a:spcAft>
              <a:buFont typeface="Arial" pitchFamily="34" charset="0"/>
              <a:buChar char="•"/>
              <a:defRPr sz="2400" cap="none" baseline="0">
                <a:solidFill>
                  <a:schemeClr val="tx1"/>
                </a:solidFill>
                <a:latin typeface="Arial" pitchFamily="34" charset="0"/>
                <a:cs typeface="Arial" pitchFamily="34" charset="0"/>
              </a:defRPr>
            </a:lvl1pPr>
            <a:lvl2pPr marL="542925" indent="-271463">
              <a:spcBef>
                <a:spcPts val="600"/>
              </a:spcBef>
              <a:spcAft>
                <a:spcPts val="600"/>
              </a:spcAft>
              <a:buSzPct val="70000"/>
              <a:buFont typeface="Arial" pitchFamily="34" charset="0"/>
              <a:buChar char="•"/>
              <a:defRPr lang="en-GB" sz="2400" kern="1200" cap="none" baseline="0" dirty="0" smtClean="0">
                <a:solidFill>
                  <a:schemeClr val="tx1"/>
                </a:solidFill>
                <a:latin typeface="Arial" pitchFamily="34" charset="0"/>
                <a:ea typeface="+mn-ea"/>
                <a:cs typeface="Arial" pitchFamily="34" charset="0"/>
              </a:defRPr>
            </a:lvl2pPr>
          </a:lstStyle>
          <a:p>
            <a:pPr lvl="0"/>
            <a:r>
              <a:rPr lang="en-GB" dirty="0" smtClean="0"/>
              <a:t>Click here to type your bullet points. Use an appropriate font size &amp; avoid type overlapping the logo below.</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p>
          <a:p>
            <a:pPr lvl="1"/>
            <a:r>
              <a:rPr lang="en-GB" dirty="0" smtClean="0"/>
              <a:t>Next level bullet</a:t>
            </a:r>
            <a:br>
              <a:rPr lang="en-GB" dirty="0" smtClean="0"/>
            </a:br>
            <a:r>
              <a:rPr lang="en-GB" dirty="0" smtClean="0"/>
              <a:t/>
            </a:r>
            <a:br>
              <a:rPr lang="en-GB" dirty="0" smtClean="0"/>
            </a:br>
            <a:endParaRPr lang="en-GB" dirty="0"/>
          </a:p>
        </p:txBody>
      </p:sp>
      <p:sp>
        <p:nvSpPr>
          <p:cNvPr id="7"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27384"/>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Blank slide</a:t>
            </a:r>
            <a:endParaRPr lang="en-GB" dirty="0"/>
          </a:p>
        </p:txBody>
      </p:sp>
      <p:sp>
        <p:nvSpPr>
          <p:cNvPr id="4"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image credits here</a:t>
            </a:r>
            <a:endParaRPr lang="en-GB" dirty="0"/>
          </a:p>
        </p:txBody>
      </p:sp>
      <p:sp>
        <p:nvSpPr>
          <p:cNvPr id="6" name="Picture Placeholder 5"/>
          <p:cNvSpPr>
            <a:spLocks noGrp="1"/>
          </p:cNvSpPr>
          <p:nvPr>
            <p:ph type="pic" sz="quarter" idx="14" hasCustomPrompt="1"/>
          </p:nvPr>
        </p:nvSpPr>
        <p:spPr>
          <a:xfrm>
            <a:off x="395287" y="1071969"/>
            <a:ext cx="8353426" cy="4661287"/>
          </a:xfrm>
          <a:prstGeom prst="rect">
            <a:avLst/>
          </a:prstGeom>
        </p:spPr>
        <p:txBody>
          <a:bodyPr/>
          <a:lstStyle>
            <a:lvl1pPr>
              <a:buFont typeface="Arial" pitchFamily="34" charset="0"/>
              <a:buChar char="•"/>
              <a:defRPr baseline="0"/>
            </a:lvl1pPr>
          </a:lstStyle>
          <a:p>
            <a:r>
              <a:rPr lang="en-GB" dirty="0" smtClean="0"/>
              <a:t>Click on icon to insert your image here.</a:t>
            </a:r>
            <a:br>
              <a:rPr lang="en-GB" dirty="0" smtClean="0"/>
            </a:br>
            <a:r>
              <a:rPr lang="en-GB" dirty="0" smtClean="0"/>
              <a:t>(Your image will look at its very best if it is already sized to 23.2 x 12.95 cm).</a:t>
            </a:r>
            <a:endParaRPr lang="en-GB" dirty="0"/>
          </a:p>
        </p:txBody>
      </p:sp>
      <p:sp>
        <p:nvSpPr>
          <p:cNvPr id="4" name="Text Placeholder 7"/>
          <p:cNvSpPr>
            <a:spLocks noGrp="1"/>
          </p:cNvSpPr>
          <p:nvPr>
            <p:ph type="body" sz="quarter" idx="10" hasCustomPrompt="1"/>
          </p:nvPr>
        </p:nvSpPr>
        <p:spPr>
          <a:xfrm>
            <a:off x="0" y="-27384"/>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Image slide</a:t>
            </a:r>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Blank slide</a:t>
            </a:r>
            <a:endParaRPr lang="en-GB" dirty="0"/>
          </a:p>
        </p:txBody>
      </p:sp>
      <p:sp>
        <p:nvSpPr>
          <p:cNvPr id="4"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image credits here</a:t>
            </a:r>
            <a:endParaRPr lang="en-GB" dirty="0"/>
          </a:p>
        </p:txBody>
      </p:sp>
      <p:sp>
        <p:nvSpPr>
          <p:cNvPr id="6" name="Picture Placeholder 5"/>
          <p:cNvSpPr>
            <a:spLocks noGrp="1"/>
          </p:cNvSpPr>
          <p:nvPr>
            <p:ph type="pic" sz="quarter" idx="14" hasCustomPrompt="1"/>
          </p:nvPr>
        </p:nvSpPr>
        <p:spPr>
          <a:xfrm>
            <a:off x="395287" y="1071969"/>
            <a:ext cx="8353426" cy="4661287"/>
          </a:xfrm>
          <a:prstGeom prst="rect">
            <a:avLst/>
          </a:prstGeom>
        </p:spPr>
        <p:txBody>
          <a:bodyPr/>
          <a:lstStyle>
            <a:lvl1pPr>
              <a:defRPr sz="2800" b="0" baseline="0">
                <a:latin typeface="Arial" pitchFamily="34" charset="0"/>
                <a:cs typeface="Arial" pitchFamily="34" charset="0"/>
              </a:defRPr>
            </a:lvl1pPr>
          </a:lstStyle>
          <a:p>
            <a:r>
              <a:rPr lang="en-GB" dirty="0" smtClean="0"/>
              <a:t>Click on icon to insert your image here (Your image will look at its very best if it is already sized to 23.2 x 12.95 cm).</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Image slide</a:t>
            </a:r>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3A58643-EBD7-4FC4-AF05-9341FE588872}" type="datetimeFigureOut">
              <a:rPr lang="en-GB" smtClean="0"/>
              <a:pPr/>
              <a:t>22/10/2014</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C26918C-7BD2-4CE2-B03E-529194C2474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sz="3600" b="0" i="0" cap="none" baseline="0">
                <a:solidFill>
                  <a:schemeClr val="bg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here to type your title – Text heavy</a:t>
            </a:r>
          </a:p>
        </p:txBody>
      </p:sp>
      <p:sp>
        <p:nvSpPr>
          <p:cNvPr id="11" name="Text Placeholder 7"/>
          <p:cNvSpPr>
            <a:spLocks noGrp="1"/>
          </p:cNvSpPr>
          <p:nvPr>
            <p:ph type="body" sz="quarter" idx="12" hasCustomPrompt="1"/>
          </p:nvPr>
        </p:nvSpPr>
        <p:spPr>
          <a:xfrm>
            <a:off x="0" y="728663"/>
            <a:ext cx="9144000" cy="6129337"/>
          </a:xfrm>
          <a:prstGeom prst="rect">
            <a:avLst/>
          </a:prstGeom>
          <a:noFill/>
        </p:spPr>
        <p:txBody>
          <a:bodyPr lIns="360000" tIns="288000" rIns="360000" bIns="720000" anchor="t" anchorCtr="0">
            <a:normAutofit/>
          </a:bodyPr>
          <a:lstStyle>
            <a:lvl1pPr marL="0" marR="0" indent="0" algn="l" defTabSz="914400" rtl="0" eaLnBrk="1" fontAlgn="auto" latinLnBrk="0" hangingPunct="1">
              <a:lnSpc>
                <a:spcPct val="100000"/>
              </a:lnSpc>
              <a:spcBef>
                <a:spcPts val="0"/>
              </a:spcBef>
              <a:spcAft>
                <a:spcPts val="0"/>
              </a:spcAft>
              <a:buClrTx/>
              <a:buSzTx/>
              <a:buFontTx/>
              <a:buNone/>
              <a:tabLst/>
              <a:defRPr sz="2400" cap="none" baseline="0">
                <a:solidFill>
                  <a:schemeClr val="tx1"/>
                </a:solidFill>
                <a:latin typeface="Arial" pitchFamily="34" charset="0"/>
                <a:cs typeface="Arial" pitchFamily="34" charset="0"/>
              </a:defRPr>
            </a:lvl1pPr>
          </a:lstStyle>
          <a:p>
            <a:pPr lvl="0"/>
            <a:r>
              <a:rPr lang="en-GB" dirty="0" smtClean="0"/>
              <a:t>Click here to type in this ‘text heavy slide’ (use Arial 30pt regular).</a:t>
            </a:r>
            <a:br>
              <a:rPr lang="en-GB" dirty="0" smtClean="0"/>
            </a:br>
            <a:r>
              <a:rPr lang="en-GB" dirty="0" smtClean="0"/>
              <a:t/>
            </a:r>
            <a:br>
              <a:rPr lang="en-GB" dirty="0" smtClean="0"/>
            </a:br>
            <a:r>
              <a:rPr lang="en-GB" dirty="0" smtClean="0"/>
              <a:t>If all your text won’t fit on a single slide at 30pt, you can use 24pt – PLEASE DON’T GO SMALLER. If your content still won’t fit, try to edit the copy – your slide has too much information for your audience to take in. As a last resort, you can run the copy over several slides – this isn’t ideal, but it’s better than being too small to read. </a:t>
            </a:r>
            <a:endParaRPr lang="en-GB" dirty="0"/>
          </a:p>
        </p:txBody>
      </p:sp>
      <p:sp>
        <p:nvSpPr>
          <p:cNvPr id="7"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3.png"/><Relationship Id="rId4" Type="http://schemas.openxmlformats.org/officeDocument/2006/relationships/slideLayout" Target="../slideLayouts/slideLayout18.xml"/><Relationship Id="rId9"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3.png"/><Relationship Id="rId4" Type="http://schemas.openxmlformats.org/officeDocument/2006/relationships/slideLayout" Target="../slideLayouts/slideLayout24.xml"/><Relationship Id="rId9"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8.png"/><Relationship Id="rId4" Type="http://schemas.openxmlformats.org/officeDocument/2006/relationships/slideLayout" Target="../slideLayouts/slideLayout30.xml"/><Relationship Id="rId9"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8.png"/><Relationship Id="rId4" Type="http://schemas.openxmlformats.org/officeDocument/2006/relationships/slideLayout" Target="../slideLayouts/slideLayout36.xml"/><Relationship Id="rId9" Type="http://schemas.openxmlformats.org/officeDocument/2006/relationships/image" Target="../media/image9.jpe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theme" Target="../theme/theme7.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8.png"/><Relationship Id="rId4" Type="http://schemas.openxmlformats.org/officeDocument/2006/relationships/slideLayout" Target="../slideLayouts/slideLayout42.xml"/><Relationship Id="rId9"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CEH_PMS_RGB.png"/>
          <p:cNvPicPr>
            <a:picLocks noChangeAspect="1"/>
          </p:cNvPicPr>
          <p:nvPr/>
        </p:nvPicPr>
        <p:blipFill>
          <a:blip r:embed="rId10" cstate="print"/>
          <a:srcRect l="10868" t="32491" r="8698" b="39833"/>
          <a:stretch>
            <a:fillRect/>
          </a:stretch>
        </p:blipFill>
        <p:spPr>
          <a:xfrm>
            <a:off x="388221" y="6087483"/>
            <a:ext cx="1800000" cy="437861"/>
          </a:xfrm>
          <a:prstGeom prst="rect">
            <a:avLst/>
          </a:prstGeom>
        </p:spPr>
      </p:pic>
      <p:pic>
        <p:nvPicPr>
          <p:cNvPr id="4" name="Picture 3" descr="iStock_000004025886_PPbanner.jpg"/>
          <p:cNvPicPr>
            <a:picLocks noChangeAspect="1"/>
          </p:cNvPicPr>
          <p:nvPr/>
        </p:nvPicPr>
        <p:blipFill>
          <a:blip r:embed="rId11" cstate="print"/>
          <a:stretch>
            <a:fillRect/>
          </a:stretch>
        </p:blipFill>
        <p:spPr>
          <a:xfrm>
            <a:off x="-1587" y="0"/>
            <a:ext cx="9144000" cy="728472"/>
          </a:xfrm>
          <a:prstGeom prst="rect">
            <a:avLst/>
          </a:prstGeom>
        </p:spPr>
      </p:pic>
      <p:pic>
        <p:nvPicPr>
          <p:cNvPr id="5" name="Picture 4" descr="NERC_Logo_Landscape_RGB_2013.png"/>
          <p:cNvPicPr>
            <a:picLocks noChangeAspect="1"/>
          </p:cNvPicPr>
          <p:nvPr/>
        </p:nvPicPr>
        <p:blipFill>
          <a:blip r:embed="rId12" cstate="print"/>
          <a:stretch>
            <a:fillRect/>
          </a:stretch>
        </p:blipFill>
        <p:spPr>
          <a:xfrm>
            <a:off x="6948464" y="6114078"/>
            <a:ext cx="1800000" cy="390730"/>
          </a:xfrm>
          <a:prstGeom prst="rect">
            <a:avLst/>
          </a:prstGeom>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73" r:id="rId3"/>
    <p:sldLayoutId id="2147483780" r:id="rId4"/>
    <p:sldLayoutId id="2147483722" r:id="rId5"/>
    <p:sldLayoutId id="2147483723" r:id="rId6"/>
    <p:sldLayoutId id="2147483787" r:id="rId7"/>
    <p:sldLayoutId id="2147483788" r:id="rId8"/>
  </p:sldLayoutIdLst>
  <p:timing>
    <p:tnLst>
      <p:par>
        <p:cTn id="1" dur="indefinite" restart="never" nodeType="tmRoot"/>
      </p:par>
    </p:tnLst>
  </p:timing>
  <p:txStyles>
    <p:titleStyle>
      <a:lvl1pPr algn="l" defTabSz="914400" rtl="0" eaLnBrk="1" latinLnBrk="0" hangingPunct="1">
        <a:spcBef>
          <a:spcPct val="0"/>
        </a:spcBef>
        <a:buNone/>
        <a:defRPr sz="4400" kern="1200" cap="all"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CEH_PMS_RGB.png"/>
          <p:cNvPicPr>
            <a:picLocks noChangeAspect="1"/>
          </p:cNvPicPr>
          <p:nvPr/>
        </p:nvPicPr>
        <p:blipFill>
          <a:blip r:embed="rId8" cstate="print"/>
          <a:srcRect l="10868" t="32491" r="8698" b="39833"/>
          <a:stretch>
            <a:fillRect/>
          </a:stretch>
        </p:blipFill>
        <p:spPr>
          <a:xfrm>
            <a:off x="388221" y="6087483"/>
            <a:ext cx="1800000" cy="437861"/>
          </a:xfrm>
          <a:prstGeom prst="rect">
            <a:avLst/>
          </a:prstGeom>
        </p:spPr>
      </p:pic>
      <p:pic>
        <p:nvPicPr>
          <p:cNvPr id="5" name="Picture 4" descr="iStock_000009474263XLarge.jpg"/>
          <p:cNvPicPr>
            <a:picLocks noChangeAspect="1"/>
          </p:cNvPicPr>
          <p:nvPr/>
        </p:nvPicPr>
        <p:blipFill>
          <a:blip r:embed="rId9" cstate="print"/>
          <a:stretch>
            <a:fillRect/>
          </a:stretch>
        </p:blipFill>
        <p:spPr>
          <a:xfrm>
            <a:off x="0" y="0"/>
            <a:ext cx="9144000" cy="728472"/>
          </a:xfrm>
          <a:prstGeom prst="rect">
            <a:avLst/>
          </a:prstGeom>
        </p:spPr>
      </p:pic>
      <p:pic>
        <p:nvPicPr>
          <p:cNvPr id="7" name="Picture 6" descr="NERC_Logo_Landscape_RGB_2013.png"/>
          <p:cNvPicPr>
            <a:picLocks noChangeAspect="1"/>
          </p:cNvPicPr>
          <p:nvPr/>
        </p:nvPicPr>
        <p:blipFill>
          <a:blip r:embed="rId10" cstate="print"/>
          <a:stretch>
            <a:fillRect/>
          </a:stretch>
        </p:blipFill>
        <p:spPr>
          <a:xfrm>
            <a:off x="6948464" y="6123740"/>
            <a:ext cx="1800000" cy="390730"/>
          </a:xfrm>
          <a:prstGeom prst="rect">
            <a:avLst/>
          </a:prstGeom>
        </p:spPr>
      </p:pic>
    </p:spTree>
  </p:cSld>
  <p:clrMap bg1="lt1" tx1="dk1" bg2="lt2" tx2="dk2" accent1="accent1" accent2="accent2" accent3="accent3" accent4="accent4" accent5="accent5" accent6="accent6" hlink="hlink" folHlink="folHlink"/>
  <p:sldLayoutIdLst>
    <p:sldLayoutId id="2147483759" r:id="rId1"/>
    <p:sldLayoutId id="2147483760" r:id="rId2"/>
    <p:sldLayoutId id="2147483774" r:id="rId3"/>
    <p:sldLayoutId id="2147483781" r:id="rId4"/>
    <p:sldLayoutId id="2147483763" r:id="rId5"/>
    <p:sldLayoutId id="2147483764" r:id="rId6"/>
  </p:sldLayoutIdLst>
  <p:timing>
    <p:tnLst>
      <p:par>
        <p:cTn id="1" dur="indefinite" restart="never" nodeType="tmRoot"/>
      </p:par>
    </p:tnLst>
  </p:timing>
  <p:txStyles>
    <p:titleStyle>
      <a:lvl1pPr algn="l" defTabSz="914400" rtl="0" eaLnBrk="1" latinLnBrk="0" hangingPunct="1">
        <a:spcBef>
          <a:spcPct val="0"/>
        </a:spcBef>
        <a:buNone/>
        <a:defRPr sz="4400" kern="1200" cap="all"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CEH_PMS_RGB.png"/>
          <p:cNvPicPr>
            <a:picLocks noChangeAspect="1"/>
          </p:cNvPicPr>
          <p:nvPr/>
        </p:nvPicPr>
        <p:blipFill>
          <a:blip r:embed="rId8" cstate="print"/>
          <a:srcRect l="10868" t="32491" r="8698" b="39833"/>
          <a:stretch>
            <a:fillRect/>
          </a:stretch>
        </p:blipFill>
        <p:spPr>
          <a:xfrm>
            <a:off x="388221" y="6087483"/>
            <a:ext cx="1800000" cy="437861"/>
          </a:xfrm>
          <a:prstGeom prst="rect">
            <a:avLst/>
          </a:prstGeom>
        </p:spPr>
      </p:pic>
      <p:pic>
        <p:nvPicPr>
          <p:cNvPr id="5" name="Picture 4" descr="shutterstock_23073811.jpg"/>
          <p:cNvPicPr>
            <a:picLocks noChangeAspect="1"/>
          </p:cNvPicPr>
          <p:nvPr/>
        </p:nvPicPr>
        <p:blipFill>
          <a:blip r:embed="rId9" cstate="print"/>
          <a:stretch>
            <a:fillRect/>
          </a:stretch>
        </p:blipFill>
        <p:spPr>
          <a:xfrm>
            <a:off x="0" y="0"/>
            <a:ext cx="9144000" cy="728472"/>
          </a:xfrm>
          <a:prstGeom prst="rect">
            <a:avLst/>
          </a:prstGeom>
        </p:spPr>
      </p:pic>
      <p:pic>
        <p:nvPicPr>
          <p:cNvPr id="7" name="Picture 6" descr="NERC_Logo_Landscape_RGB_2013.png"/>
          <p:cNvPicPr>
            <a:picLocks noChangeAspect="1"/>
          </p:cNvPicPr>
          <p:nvPr/>
        </p:nvPicPr>
        <p:blipFill>
          <a:blip r:embed="rId10" cstate="print"/>
          <a:stretch>
            <a:fillRect/>
          </a:stretch>
        </p:blipFill>
        <p:spPr>
          <a:xfrm>
            <a:off x="6948464" y="6114078"/>
            <a:ext cx="1800000" cy="390730"/>
          </a:xfrm>
          <a:prstGeom prst="rect">
            <a:avLst/>
          </a:prstGeom>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75" r:id="rId3"/>
    <p:sldLayoutId id="2147483782" r:id="rId4"/>
    <p:sldLayoutId id="2147483747" r:id="rId5"/>
    <p:sldLayoutId id="2147483748" r:id="rId6"/>
  </p:sldLayoutIdLst>
  <p:timing>
    <p:tnLst>
      <p:par>
        <p:cTn id="1" dur="indefinite" restart="never" nodeType="tmRoot"/>
      </p:par>
    </p:tnLst>
  </p:timing>
  <p:txStyles>
    <p:titleStyle>
      <a:lvl1pPr algn="l" defTabSz="914400" rtl="0" eaLnBrk="1" latinLnBrk="0" hangingPunct="1">
        <a:spcBef>
          <a:spcPct val="0"/>
        </a:spcBef>
        <a:buNone/>
        <a:defRPr sz="4400" kern="1200" cap="all"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CEH_PMS_RGB.png"/>
          <p:cNvPicPr>
            <a:picLocks noChangeAspect="1"/>
          </p:cNvPicPr>
          <p:nvPr/>
        </p:nvPicPr>
        <p:blipFill>
          <a:blip r:embed="rId8" cstate="print"/>
          <a:srcRect l="10868" t="32491" r="8698" b="39833"/>
          <a:stretch>
            <a:fillRect/>
          </a:stretch>
        </p:blipFill>
        <p:spPr>
          <a:xfrm>
            <a:off x="388221" y="6087483"/>
            <a:ext cx="1800000" cy="437861"/>
          </a:xfrm>
          <a:prstGeom prst="rect">
            <a:avLst/>
          </a:prstGeom>
        </p:spPr>
      </p:pic>
      <p:pic>
        <p:nvPicPr>
          <p:cNvPr id="5" name="Picture 4" descr="TestTubes_shutterstock_22703251_green.jpg"/>
          <p:cNvPicPr>
            <a:picLocks noChangeAspect="1"/>
          </p:cNvPicPr>
          <p:nvPr/>
        </p:nvPicPr>
        <p:blipFill>
          <a:blip r:embed="rId9" cstate="print"/>
          <a:stretch>
            <a:fillRect/>
          </a:stretch>
        </p:blipFill>
        <p:spPr>
          <a:xfrm>
            <a:off x="0" y="0"/>
            <a:ext cx="9144000" cy="728472"/>
          </a:xfrm>
          <a:prstGeom prst="rect">
            <a:avLst/>
          </a:prstGeom>
        </p:spPr>
      </p:pic>
      <p:pic>
        <p:nvPicPr>
          <p:cNvPr id="7" name="Picture 6" descr="NERC_Logo_Landscape_RGB_2013.png"/>
          <p:cNvPicPr>
            <a:picLocks noChangeAspect="1"/>
          </p:cNvPicPr>
          <p:nvPr/>
        </p:nvPicPr>
        <p:blipFill>
          <a:blip r:embed="rId10" cstate="print"/>
          <a:stretch>
            <a:fillRect/>
          </a:stretch>
        </p:blipFill>
        <p:spPr>
          <a:xfrm>
            <a:off x="6876456" y="6113349"/>
            <a:ext cx="1800000" cy="390730"/>
          </a:xfrm>
          <a:prstGeom prst="rect">
            <a:avLst/>
          </a:prstGeom>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76" r:id="rId3"/>
    <p:sldLayoutId id="2147483783" r:id="rId4"/>
    <p:sldLayoutId id="2147483731" r:id="rId5"/>
    <p:sldLayoutId id="2147483732" r:id="rId6"/>
  </p:sldLayoutIdLst>
  <p:timing>
    <p:tnLst>
      <p:par>
        <p:cTn id="1" dur="indefinite" restart="never" nodeType="tmRoot"/>
      </p:par>
    </p:tnLst>
  </p:timing>
  <p:txStyles>
    <p:titleStyle>
      <a:lvl1pPr algn="l" defTabSz="914400" rtl="0" eaLnBrk="1" latinLnBrk="0" hangingPunct="1">
        <a:spcBef>
          <a:spcPct val="0"/>
        </a:spcBef>
        <a:buNone/>
        <a:defRPr sz="4400" kern="1200" cap="all"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CEH_PMS_RGB.png"/>
          <p:cNvPicPr>
            <a:picLocks noChangeAspect="1"/>
          </p:cNvPicPr>
          <p:nvPr/>
        </p:nvPicPr>
        <p:blipFill>
          <a:blip r:embed="rId8" cstate="print"/>
          <a:srcRect l="10868" t="32491" r="8698" b="39833"/>
          <a:stretch>
            <a:fillRect/>
          </a:stretch>
        </p:blipFill>
        <p:spPr>
          <a:xfrm>
            <a:off x="388221" y="6087483"/>
            <a:ext cx="1800000" cy="437861"/>
          </a:xfrm>
          <a:prstGeom prst="rect">
            <a:avLst/>
          </a:prstGeom>
        </p:spPr>
      </p:pic>
      <p:pic>
        <p:nvPicPr>
          <p:cNvPr id="4" name="Picture 3" descr="shutterstock_13776343.jpg"/>
          <p:cNvPicPr>
            <a:picLocks noChangeAspect="1"/>
          </p:cNvPicPr>
          <p:nvPr/>
        </p:nvPicPr>
        <p:blipFill>
          <a:blip r:embed="rId9" cstate="print"/>
          <a:stretch>
            <a:fillRect/>
          </a:stretch>
        </p:blipFill>
        <p:spPr>
          <a:xfrm>
            <a:off x="-1587" y="0"/>
            <a:ext cx="9144000" cy="728472"/>
          </a:xfrm>
          <a:prstGeom prst="rect">
            <a:avLst/>
          </a:prstGeom>
        </p:spPr>
      </p:pic>
      <p:pic>
        <p:nvPicPr>
          <p:cNvPr id="6" name="Picture 5" descr="NERC-logo-400px.png"/>
          <p:cNvPicPr>
            <a:picLocks noChangeAspect="1"/>
          </p:cNvPicPr>
          <p:nvPr/>
        </p:nvPicPr>
        <p:blipFill>
          <a:blip r:embed="rId10" cstate="print"/>
          <a:stretch>
            <a:fillRect/>
          </a:stretch>
        </p:blipFill>
        <p:spPr>
          <a:xfrm>
            <a:off x="7334680" y="6086561"/>
            <a:ext cx="1401387" cy="455451"/>
          </a:xfrm>
          <a:prstGeom prst="rect">
            <a:avLst/>
          </a:prstGeom>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77" r:id="rId3"/>
    <p:sldLayoutId id="2147483784" r:id="rId4"/>
    <p:sldLayoutId id="2147483755" r:id="rId5"/>
    <p:sldLayoutId id="2147483756" r:id="rId6"/>
  </p:sldLayoutIdLst>
  <p:timing>
    <p:tnLst>
      <p:par>
        <p:cTn id="1" dur="indefinite" restart="never" nodeType="tmRoot"/>
      </p:par>
    </p:tnLst>
  </p:timing>
  <p:txStyles>
    <p:titleStyle>
      <a:lvl1pPr algn="l" defTabSz="914400" rtl="0" eaLnBrk="1" latinLnBrk="0" hangingPunct="1">
        <a:spcBef>
          <a:spcPct val="0"/>
        </a:spcBef>
        <a:buNone/>
        <a:defRPr sz="4400" kern="1200" cap="all"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CEH_PMS_RGB.png"/>
          <p:cNvPicPr>
            <a:picLocks noChangeAspect="1"/>
          </p:cNvPicPr>
          <p:nvPr/>
        </p:nvPicPr>
        <p:blipFill>
          <a:blip r:embed="rId8" cstate="print"/>
          <a:srcRect l="10868" t="32491" r="8698" b="39833"/>
          <a:stretch>
            <a:fillRect/>
          </a:stretch>
        </p:blipFill>
        <p:spPr>
          <a:xfrm>
            <a:off x="388221" y="6087483"/>
            <a:ext cx="1800000" cy="437861"/>
          </a:xfrm>
          <a:prstGeom prst="rect">
            <a:avLst/>
          </a:prstGeom>
        </p:spPr>
      </p:pic>
      <p:pic>
        <p:nvPicPr>
          <p:cNvPr id="4" name="Picture 3" descr="TestTubes_shutterstock_22703251.jpg"/>
          <p:cNvPicPr>
            <a:picLocks noChangeAspect="1"/>
          </p:cNvPicPr>
          <p:nvPr/>
        </p:nvPicPr>
        <p:blipFill>
          <a:blip r:embed="rId9" cstate="print"/>
          <a:stretch>
            <a:fillRect/>
          </a:stretch>
        </p:blipFill>
        <p:spPr>
          <a:xfrm>
            <a:off x="-1587" y="0"/>
            <a:ext cx="9144000" cy="728472"/>
          </a:xfrm>
          <a:prstGeom prst="rect">
            <a:avLst/>
          </a:prstGeom>
        </p:spPr>
      </p:pic>
      <p:pic>
        <p:nvPicPr>
          <p:cNvPr id="6" name="Picture 5" descr="NERC-logo-400px.png"/>
          <p:cNvPicPr>
            <a:picLocks noChangeAspect="1"/>
          </p:cNvPicPr>
          <p:nvPr/>
        </p:nvPicPr>
        <p:blipFill>
          <a:blip r:embed="rId10" cstate="print"/>
          <a:stretch>
            <a:fillRect/>
          </a:stretch>
        </p:blipFill>
        <p:spPr>
          <a:xfrm>
            <a:off x="7334680" y="6086561"/>
            <a:ext cx="1401387" cy="455451"/>
          </a:xfrm>
          <a:prstGeom prst="rect">
            <a:avLst/>
          </a:prstGeom>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78" r:id="rId3"/>
    <p:sldLayoutId id="2147483785" r:id="rId4"/>
    <p:sldLayoutId id="2147483739" r:id="rId5"/>
    <p:sldLayoutId id="2147483740" r:id="rId6"/>
  </p:sldLayoutIdLst>
  <p:timing>
    <p:tnLst>
      <p:par>
        <p:cTn id="1" dur="indefinite" restart="never" nodeType="tmRoot"/>
      </p:par>
    </p:tnLst>
  </p:timing>
  <p:txStyles>
    <p:titleStyle>
      <a:lvl1pPr algn="l" defTabSz="914400" rtl="0" eaLnBrk="1" latinLnBrk="0" hangingPunct="1">
        <a:spcBef>
          <a:spcPct val="0"/>
        </a:spcBef>
        <a:buNone/>
        <a:defRPr sz="4400" kern="1200" cap="all"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CEH_PMS_RGB.png"/>
          <p:cNvPicPr>
            <a:picLocks noChangeAspect="1"/>
          </p:cNvPicPr>
          <p:nvPr/>
        </p:nvPicPr>
        <p:blipFill>
          <a:blip r:embed="rId8" cstate="print"/>
          <a:srcRect l="10868" t="32491" r="8698" b="39833"/>
          <a:stretch>
            <a:fillRect/>
          </a:stretch>
        </p:blipFill>
        <p:spPr>
          <a:xfrm>
            <a:off x="388221" y="6087483"/>
            <a:ext cx="1800000" cy="437861"/>
          </a:xfrm>
          <a:prstGeom prst="rect">
            <a:avLst/>
          </a:prstGeom>
        </p:spPr>
      </p:pic>
      <p:pic>
        <p:nvPicPr>
          <p:cNvPr id="6" name="Picture 5" descr="shutterstock_23818240.jpg"/>
          <p:cNvPicPr>
            <a:picLocks noChangeAspect="1"/>
          </p:cNvPicPr>
          <p:nvPr/>
        </p:nvPicPr>
        <p:blipFill>
          <a:blip r:embed="rId9" cstate="print"/>
          <a:stretch>
            <a:fillRect/>
          </a:stretch>
        </p:blipFill>
        <p:spPr>
          <a:xfrm>
            <a:off x="0" y="-27384"/>
            <a:ext cx="9144000" cy="728472"/>
          </a:xfrm>
          <a:prstGeom prst="rect">
            <a:avLst/>
          </a:prstGeom>
        </p:spPr>
      </p:pic>
      <p:pic>
        <p:nvPicPr>
          <p:cNvPr id="5" name="Picture 4" descr="NERC-logo-400px.png"/>
          <p:cNvPicPr>
            <a:picLocks noChangeAspect="1"/>
          </p:cNvPicPr>
          <p:nvPr/>
        </p:nvPicPr>
        <p:blipFill>
          <a:blip r:embed="rId10" cstate="print"/>
          <a:stretch>
            <a:fillRect/>
          </a:stretch>
        </p:blipFill>
        <p:spPr>
          <a:xfrm>
            <a:off x="7334680" y="6086561"/>
            <a:ext cx="1401387" cy="455451"/>
          </a:xfrm>
          <a:prstGeom prst="rect">
            <a:avLst/>
          </a:prstGeom>
        </p:spPr>
      </p:pic>
    </p:spTree>
  </p:cSld>
  <p:clrMap bg1="lt1" tx1="dk1" bg2="lt2" tx2="dk2" accent1="accent1" accent2="accent2" accent3="accent3" accent4="accent4" accent5="accent5" accent6="accent6" hlink="hlink" folHlink="folHlink"/>
  <p:sldLayoutIdLst>
    <p:sldLayoutId id="2147483767" r:id="rId1"/>
    <p:sldLayoutId id="2147483768" r:id="rId2"/>
    <p:sldLayoutId id="2147483779" r:id="rId3"/>
    <p:sldLayoutId id="2147483786" r:id="rId4"/>
    <p:sldLayoutId id="2147483771" r:id="rId5"/>
    <p:sldLayoutId id="2147483772" r:id="rId6"/>
  </p:sldLayoutIdLst>
  <p:timing>
    <p:tnLst>
      <p:par>
        <p:cTn id="1" dur="indefinite" restart="never" nodeType="tmRoot"/>
      </p:par>
    </p:tnLst>
  </p:timing>
  <p:txStyles>
    <p:titleStyle>
      <a:lvl1pPr algn="l" defTabSz="914400" rtl="0" eaLnBrk="1" latinLnBrk="0" hangingPunct="1">
        <a:spcBef>
          <a:spcPct val="0"/>
        </a:spcBef>
        <a:buNone/>
        <a:defRPr sz="4400" kern="1200" cap="all"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chart" Target="../charts/char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Text Placeholder 2"/>
          <p:cNvSpPr>
            <a:spLocks noGrp="1"/>
          </p:cNvSpPr>
          <p:nvPr>
            <p:ph type="body" sz="quarter" idx="12"/>
          </p:nvPr>
        </p:nvSpPr>
        <p:spPr/>
        <p:txBody>
          <a:bodyPr/>
          <a:lstStyle/>
          <a:p>
            <a:pPr algn="ctr">
              <a:spcBef>
                <a:spcPts val="1200"/>
              </a:spcBef>
            </a:pPr>
            <a:r>
              <a:rPr lang="en-GB" dirty="0" smtClean="0"/>
              <a:t>Off-site </a:t>
            </a:r>
            <a:r>
              <a:rPr lang="en-GB" dirty="0"/>
              <a:t>post-accident recovery after the Fukushima Daiichi accident: challenges and solutions</a:t>
            </a:r>
          </a:p>
          <a:p>
            <a:pPr algn="ctr">
              <a:spcBef>
                <a:spcPts val="2400"/>
              </a:spcBef>
            </a:pPr>
            <a:r>
              <a:rPr lang="en-GB" dirty="0" smtClean="0"/>
              <a:t>B.J </a:t>
            </a:r>
            <a:r>
              <a:rPr lang="en-GB" dirty="0" smtClean="0"/>
              <a:t>Howard</a:t>
            </a:r>
            <a:endParaRPr lang="en-GB" dirty="0"/>
          </a:p>
        </p:txBody>
      </p:sp>
      <p:pic>
        <p:nvPicPr>
          <p:cNvPr id="24577" name="Picture 1" descr="N:\Documents\WINWORD\IAEA Fukushima Comp Report\Fukushima  IAEA mission\pictures\100_PANA\P1000738.JPG"/>
          <p:cNvPicPr>
            <a:picLocks noChangeAspect="1" noChangeArrowheads="1"/>
          </p:cNvPicPr>
          <p:nvPr/>
        </p:nvPicPr>
        <p:blipFill>
          <a:blip r:embed="rId2" cstate="print"/>
          <a:srcRect/>
          <a:stretch>
            <a:fillRect/>
          </a:stretch>
        </p:blipFill>
        <p:spPr bwMode="auto">
          <a:xfrm>
            <a:off x="0" y="3573016"/>
            <a:ext cx="3168353" cy="2376264"/>
          </a:xfrm>
          <a:prstGeom prst="rect">
            <a:avLst/>
          </a:prstGeom>
          <a:noFill/>
          <a:ln>
            <a:solidFill>
              <a:srgbClr val="FF0000"/>
            </a:solidFill>
          </a:ln>
        </p:spPr>
      </p:pic>
      <p:pic>
        <p:nvPicPr>
          <p:cNvPr id="24578" name="Picture 2"/>
          <p:cNvPicPr>
            <a:picLocks noChangeAspect="1" noChangeArrowheads="1"/>
          </p:cNvPicPr>
          <p:nvPr/>
        </p:nvPicPr>
        <p:blipFill>
          <a:blip r:embed="rId3" cstate="print"/>
          <a:srcRect/>
          <a:stretch>
            <a:fillRect/>
          </a:stretch>
        </p:blipFill>
        <p:spPr bwMode="auto">
          <a:xfrm>
            <a:off x="5940152" y="3555014"/>
            <a:ext cx="3203848" cy="2402886"/>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78098"/>
          </a:xfrm>
        </p:spPr>
        <p:txBody>
          <a:bodyPr/>
          <a:lstStyle/>
          <a:p>
            <a:r>
              <a:rPr lang="en-GB" sz="3600" cap="none" dirty="0" smtClean="0">
                <a:solidFill>
                  <a:schemeClr val="bg1"/>
                </a:solidFill>
                <a:latin typeface="+mn-lt"/>
              </a:rPr>
              <a:t>Estimation Of Doses</a:t>
            </a:r>
            <a:r>
              <a:rPr lang="en-GB" sz="3600" cap="none" dirty="0" smtClean="0">
                <a:solidFill>
                  <a:schemeClr val="bg1"/>
                </a:solidFill>
              </a:rPr>
              <a:t/>
            </a:r>
            <a:br>
              <a:rPr lang="en-GB" sz="3600" cap="none" dirty="0" smtClean="0">
                <a:solidFill>
                  <a:schemeClr val="bg1"/>
                </a:solidFill>
              </a:rPr>
            </a:br>
            <a:endParaRPr lang="en-GB" sz="3600" cap="none" dirty="0">
              <a:solidFill>
                <a:schemeClr val="bg1"/>
              </a:solidFill>
            </a:endParaRPr>
          </a:p>
        </p:txBody>
      </p:sp>
      <p:sp>
        <p:nvSpPr>
          <p:cNvPr id="3" name="Content Placeholder 2"/>
          <p:cNvSpPr>
            <a:spLocks noGrp="1"/>
          </p:cNvSpPr>
          <p:nvPr>
            <p:ph idx="1"/>
          </p:nvPr>
        </p:nvSpPr>
        <p:spPr>
          <a:xfrm>
            <a:off x="395536" y="1196752"/>
            <a:ext cx="8229600" cy="4525963"/>
          </a:xfrm>
        </p:spPr>
        <p:txBody>
          <a:bodyPr/>
          <a:lstStyle/>
          <a:p>
            <a:r>
              <a:rPr lang="en-GB" dirty="0" smtClean="0"/>
              <a:t>Estimation of additional annual effective dose to individuals used to define the designated areas for remediation were deliberately conservative and based on the concept of the critical group</a:t>
            </a:r>
          </a:p>
          <a:p>
            <a:r>
              <a:rPr lang="en-GB" dirty="0" smtClean="0"/>
              <a:t>an air dose rate of 0.23 µ</a:t>
            </a:r>
            <a:r>
              <a:rPr lang="en-GB" dirty="0" err="1" smtClean="0"/>
              <a:t>Sv</a:t>
            </a:r>
            <a:r>
              <a:rPr lang="en-GB" dirty="0" smtClean="0"/>
              <a:t>/h assumed to correspond to an additional annual effective dose of 1 mSv.</a:t>
            </a:r>
            <a:endParaRPr lang="en-GB"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78098"/>
          </a:xfrm>
        </p:spPr>
        <p:txBody>
          <a:bodyPr/>
          <a:lstStyle/>
          <a:p>
            <a:r>
              <a:rPr lang="en-GB" sz="3600" cap="none" dirty="0" smtClean="0">
                <a:solidFill>
                  <a:schemeClr val="bg1"/>
                </a:solidFill>
                <a:latin typeface="+mn-lt"/>
              </a:rPr>
              <a:t>Estimation Of Doses</a:t>
            </a:r>
            <a:r>
              <a:rPr lang="en-GB" sz="3600" cap="none" dirty="0" smtClean="0">
                <a:solidFill>
                  <a:schemeClr val="bg1"/>
                </a:solidFill>
              </a:rPr>
              <a:t/>
            </a:r>
            <a:br>
              <a:rPr lang="en-GB" sz="3600" cap="none" dirty="0" smtClean="0">
                <a:solidFill>
                  <a:schemeClr val="bg1"/>
                </a:solidFill>
              </a:rPr>
            </a:br>
            <a:endParaRPr lang="en-GB" sz="3600" cap="none" dirty="0">
              <a:solidFill>
                <a:schemeClr val="bg1"/>
              </a:solidFill>
            </a:endParaRPr>
          </a:p>
        </p:txBody>
      </p:sp>
      <p:sp>
        <p:nvSpPr>
          <p:cNvPr id="3" name="Content Placeholder 2"/>
          <p:cNvSpPr>
            <a:spLocks noGrp="1"/>
          </p:cNvSpPr>
          <p:nvPr>
            <p:ph idx="1"/>
          </p:nvPr>
        </p:nvSpPr>
        <p:spPr>
          <a:xfrm>
            <a:off x="0" y="1052736"/>
            <a:ext cx="4355976" cy="4525963"/>
          </a:xfrm>
        </p:spPr>
        <p:txBody>
          <a:bodyPr/>
          <a:lstStyle/>
          <a:p>
            <a:r>
              <a:rPr lang="en-GB" sz="2600" dirty="0" smtClean="0">
                <a:cs typeface="Arial" pitchFamily="34" charset="0"/>
              </a:rPr>
              <a:t>ICRP /IAEA quantitatively defined the representative person as a virtual person receiving an average dose from the upper 10% of the population dose distribution</a:t>
            </a:r>
          </a:p>
          <a:p>
            <a:r>
              <a:rPr lang="en-GB" sz="2600" dirty="0" smtClean="0">
                <a:cs typeface="Arial" pitchFamily="34" charset="0"/>
              </a:rPr>
              <a:t>large areas of land (especially ICSA) designated for remediation where average additional annual effective doses are &lt; 1 mSv from 2012</a:t>
            </a:r>
            <a:endParaRPr lang="en-GB" sz="2600" dirty="0">
              <a:cs typeface="Arial" pitchFamily="34" charset="0"/>
            </a:endParaRPr>
          </a:p>
        </p:txBody>
      </p:sp>
      <p:pic>
        <p:nvPicPr>
          <p:cNvPr id="2050" name="Picture 2"/>
          <p:cNvPicPr>
            <a:picLocks noChangeAspect="1" noChangeArrowheads="1"/>
          </p:cNvPicPr>
          <p:nvPr/>
        </p:nvPicPr>
        <p:blipFill>
          <a:blip r:embed="rId2" cstate="print"/>
          <a:srcRect l="60919" t="25321" r="11557" b="21354"/>
          <a:stretch>
            <a:fillRect/>
          </a:stretch>
        </p:blipFill>
        <p:spPr bwMode="auto">
          <a:xfrm>
            <a:off x="4355976" y="1484784"/>
            <a:ext cx="4788024" cy="3710618"/>
          </a:xfrm>
          <a:prstGeom prst="rect">
            <a:avLst/>
          </a:prstGeom>
          <a:noFill/>
          <a:ln w="9525">
            <a:noFill/>
            <a:miter lim="800000"/>
            <a:headEnd/>
            <a:tailEnd/>
          </a:ln>
        </p:spPr>
      </p:pic>
      <p:sp>
        <p:nvSpPr>
          <p:cNvPr id="5" name="TextBox 4"/>
          <p:cNvSpPr txBox="1"/>
          <p:nvPr/>
        </p:nvSpPr>
        <p:spPr>
          <a:xfrm>
            <a:off x="4427984" y="5373216"/>
            <a:ext cx="4716016" cy="707886"/>
          </a:xfrm>
          <a:prstGeom prst="rect">
            <a:avLst/>
          </a:prstGeom>
          <a:noFill/>
        </p:spPr>
        <p:txBody>
          <a:bodyPr wrap="square" rtlCol="0">
            <a:spAutoFit/>
          </a:bodyPr>
          <a:lstStyle/>
          <a:p>
            <a:pPr algn="r"/>
            <a:r>
              <a:rPr lang="en-GB" sz="2000" b="1" dirty="0" smtClean="0"/>
              <a:t>Total effective doses (mSv) to infants in first year UNSCEAR 2014</a:t>
            </a:r>
            <a:endParaRPr lang="en-GB" sz="2000" b="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692696"/>
          </a:xfrm>
        </p:spPr>
        <p:txBody>
          <a:bodyPr/>
          <a:lstStyle/>
          <a:p>
            <a:r>
              <a:rPr lang="en-GB" sz="3600" cap="none" dirty="0" smtClean="0">
                <a:solidFill>
                  <a:schemeClr val="bg1"/>
                </a:solidFill>
                <a:latin typeface="+mn-lt"/>
              </a:rPr>
              <a:t>Challenge</a:t>
            </a:r>
            <a:r>
              <a:rPr lang="en-GB" sz="3600" cap="none" dirty="0" smtClean="0">
                <a:solidFill>
                  <a:schemeClr val="bg1"/>
                </a:solidFill>
              </a:rPr>
              <a:t> - Solution</a:t>
            </a:r>
            <a:endParaRPr lang="en-GB" sz="3600" cap="none" dirty="0">
              <a:solidFill>
                <a:schemeClr val="bg1"/>
              </a:solidFill>
            </a:endParaRPr>
          </a:p>
        </p:txBody>
      </p:sp>
      <p:sp>
        <p:nvSpPr>
          <p:cNvPr id="3" name="Content Placeholder 2"/>
          <p:cNvSpPr>
            <a:spLocks noGrp="1"/>
          </p:cNvSpPr>
          <p:nvPr>
            <p:ph idx="1"/>
          </p:nvPr>
        </p:nvSpPr>
        <p:spPr>
          <a:xfrm>
            <a:off x="467544" y="1052736"/>
            <a:ext cx="8229600" cy="4525963"/>
          </a:xfrm>
        </p:spPr>
        <p:txBody>
          <a:bodyPr/>
          <a:lstStyle/>
          <a:p>
            <a:r>
              <a:rPr lang="en-GB" dirty="0" smtClean="0">
                <a:solidFill>
                  <a:srgbClr val="FF0000"/>
                </a:solidFill>
              </a:rPr>
              <a:t>Reference levels often set in emergency phase</a:t>
            </a:r>
          </a:p>
          <a:p>
            <a:r>
              <a:rPr lang="en-GB" dirty="0" smtClean="0">
                <a:solidFill>
                  <a:srgbClr val="FF0000"/>
                </a:solidFill>
              </a:rPr>
              <a:t>Large uncertainty when initially estimating doses and insufficient site-specific info</a:t>
            </a:r>
          </a:p>
          <a:p>
            <a:pPr>
              <a:buNone/>
            </a:pPr>
            <a:r>
              <a:rPr lang="en-GB" dirty="0" smtClean="0">
                <a:solidFill>
                  <a:srgbClr val="FF0000"/>
                </a:solidFill>
              </a:rPr>
              <a:t>                               HIGHLY CONSERVATIVE</a:t>
            </a:r>
          </a:p>
          <a:p>
            <a:r>
              <a:rPr lang="en-US" dirty="0" smtClean="0">
                <a:solidFill>
                  <a:srgbClr val="002060"/>
                </a:solidFill>
              </a:rPr>
              <a:t>Develop </a:t>
            </a:r>
            <a:r>
              <a:rPr lang="en-US" dirty="0" smtClean="0">
                <a:solidFill>
                  <a:srgbClr val="002060"/>
                </a:solidFill>
              </a:rPr>
              <a:t>models for the estimation of internal and external dose using country-specific data as part of emergency preparedness. </a:t>
            </a:r>
          </a:p>
          <a:p>
            <a:r>
              <a:rPr lang="en-US" dirty="0" smtClean="0">
                <a:solidFill>
                  <a:srgbClr val="002060"/>
                </a:solidFill>
              </a:rPr>
              <a:t>Derivation </a:t>
            </a:r>
            <a:r>
              <a:rPr lang="en-US" dirty="0" smtClean="0">
                <a:solidFill>
                  <a:srgbClr val="002060"/>
                </a:solidFill>
              </a:rPr>
              <a:t>of reference </a:t>
            </a:r>
            <a:r>
              <a:rPr lang="en-US" dirty="0" smtClean="0">
                <a:solidFill>
                  <a:srgbClr val="002060"/>
                </a:solidFill>
              </a:rPr>
              <a:t>levels such as air dose rates before an accident</a:t>
            </a:r>
            <a:endParaRPr lang="en-GB" dirty="0">
              <a:solidFill>
                <a:srgbClr val="002060"/>
              </a:solidFill>
            </a:endParaRPr>
          </a:p>
        </p:txBody>
      </p:sp>
      <p:sp>
        <p:nvSpPr>
          <p:cNvPr id="4" name="Right Arrow 3"/>
          <p:cNvSpPr/>
          <p:nvPr/>
        </p:nvSpPr>
        <p:spPr>
          <a:xfrm>
            <a:off x="2195736" y="27809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97144" cy="692696"/>
          </a:xfrm>
        </p:spPr>
        <p:txBody>
          <a:bodyPr/>
          <a:lstStyle/>
          <a:p>
            <a:r>
              <a:rPr lang="en-GB" sz="3600" cap="none" dirty="0" smtClean="0">
                <a:solidFill>
                  <a:schemeClr val="bg1"/>
                </a:solidFill>
                <a:latin typeface="+mn-lt"/>
              </a:rPr>
              <a:t>Setting Derived Reference Levels</a:t>
            </a:r>
            <a:r>
              <a:rPr lang="en-GB" dirty="0" smtClean="0"/>
              <a:t/>
            </a:r>
            <a:br>
              <a:rPr lang="en-GB" dirty="0" smtClean="0"/>
            </a:br>
            <a:endParaRPr lang="en-GB" dirty="0"/>
          </a:p>
        </p:txBody>
      </p:sp>
      <p:sp>
        <p:nvSpPr>
          <p:cNvPr id="3" name="Content Placeholder 2"/>
          <p:cNvSpPr>
            <a:spLocks noGrp="1"/>
          </p:cNvSpPr>
          <p:nvPr>
            <p:ph idx="1"/>
          </p:nvPr>
        </p:nvSpPr>
        <p:spPr>
          <a:xfrm>
            <a:off x="395536" y="1052736"/>
            <a:ext cx="8208912" cy="4525963"/>
          </a:xfrm>
        </p:spPr>
        <p:txBody>
          <a:bodyPr/>
          <a:lstStyle/>
          <a:p>
            <a:r>
              <a:rPr lang="en-GB" dirty="0" smtClean="0">
                <a:solidFill>
                  <a:srgbClr val="FF0000"/>
                </a:solidFill>
              </a:rPr>
              <a:t>Many factors affect effective dose received - RADIONUCLIDE, ENVIRONMENT, LAND USE, LIVING HABITS – and are site specific</a:t>
            </a:r>
          </a:p>
          <a:p>
            <a:r>
              <a:rPr lang="en-GB" dirty="0" smtClean="0">
                <a:solidFill>
                  <a:srgbClr val="002060"/>
                </a:solidFill>
              </a:rPr>
              <a:t>Derived reference levels are a practical solution which should be site-specific and transparently derived</a:t>
            </a:r>
          </a:p>
        </p:txBody>
      </p:sp>
      <p:pic>
        <p:nvPicPr>
          <p:cNvPr id="11266" name="Picture 2" descr="http://www.1channel.it/wp-content/uploads/2014/02/Shiitake-Log.jpg"/>
          <p:cNvPicPr>
            <a:picLocks noChangeAspect="1" noChangeArrowheads="1"/>
          </p:cNvPicPr>
          <p:nvPr/>
        </p:nvPicPr>
        <p:blipFill>
          <a:blip r:embed="rId2" cstate="print"/>
          <a:srcRect/>
          <a:stretch>
            <a:fillRect/>
          </a:stretch>
        </p:blipFill>
        <p:spPr bwMode="auto">
          <a:xfrm>
            <a:off x="2123728" y="4221088"/>
            <a:ext cx="2232248" cy="1674186"/>
          </a:xfrm>
          <a:prstGeom prst="rect">
            <a:avLst/>
          </a:prstGeom>
          <a:noFill/>
        </p:spPr>
      </p:pic>
      <p:pic>
        <p:nvPicPr>
          <p:cNvPr id="5" name="Picture 4"/>
          <p:cNvPicPr>
            <a:picLocks noChangeAspect="1" noChangeArrowheads="1"/>
          </p:cNvPicPr>
          <p:nvPr/>
        </p:nvPicPr>
        <p:blipFill>
          <a:blip r:embed="rId3" cstate="print"/>
          <a:srcRect/>
          <a:stretch>
            <a:fillRect/>
          </a:stretch>
        </p:blipFill>
        <p:spPr>
          <a:xfrm>
            <a:off x="4860032" y="4221088"/>
            <a:ext cx="2462913" cy="1623839"/>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692696"/>
          </a:xfrm>
        </p:spPr>
        <p:txBody>
          <a:bodyPr/>
          <a:lstStyle/>
          <a:p>
            <a:r>
              <a:rPr lang="en-GB" sz="3600" cap="none" dirty="0" smtClean="0">
                <a:solidFill>
                  <a:schemeClr val="bg1"/>
                </a:solidFill>
                <a:latin typeface="+mn-lt"/>
              </a:rPr>
              <a:t>Identifying Key Pathways</a:t>
            </a:r>
            <a:endParaRPr lang="en-GB" sz="3600" cap="none" dirty="0">
              <a:solidFill>
                <a:schemeClr val="bg1"/>
              </a:solidFill>
              <a:latin typeface="+mn-lt"/>
            </a:endParaRPr>
          </a:p>
        </p:txBody>
      </p:sp>
      <p:sp>
        <p:nvSpPr>
          <p:cNvPr id="3" name="Content Placeholder 2"/>
          <p:cNvSpPr>
            <a:spLocks noGrp="1"/>
          </p:cNvSpPr>
          <p:nvPr>
            <p:ph idx="1"/>
          </p:nvPr>
        </p:nvSpPr>
        <p:spPr>
          <a:xfrm>
            <a:off x="457200" y="1412776"/>
            <a:ext cx="8229600" cy="5184576"/>
          </a:xfrm>
        </p:spPr>
        <p:txBody>
          <a:bodyPr/>
          <a:lstStyle/>
          <a:p>
            <a:r>
              <a:rPr lang="en-GB" sz="2400" dirty="0" smtClean="0">
                <a:solidFill>
                  <a:srgbClr val="FF0000"/>
                </a:solidFill>
                <a:cs typeface="Arial" pitchFamily="34" charset="0"/>
              </a:rPr>
              <a:t>In </a:t>
            </a:r>
            <a:r>
              <a:rPr lang="en-GB" sz="2400" dirty="0" smtClean="0">
                <a:solidFill>
                  <a:srgbClr val="FF0000"/>
                </a:solidFill>
                <a:cs typeface="Arial" pitchFamily="34" charset="0"/>
              </a:rPr>
              <a:t>post </a:t>
            </a:r>
            <a:r>
              <a:rPr lang="en-GB" sz="2400" dirty="0" smtClean="0">
                <a:solidFill>
                  <a:srgbClr val="FF0000"/>
                </a:solidFill>
                <a:cs typeface="Arial" pitchFamily="34" charset="0"/>
              </a:rPr>
              <a:t>accident phase BOTH deposition density and environmental characteristics </a:t>
            </a:r>
            <a:r>
              <a:rPr lang="en-GB" sz="2400" dirty="0" smtClean="0">
                <a:solidFill>
                  <a:srgbClr val="FF0000"/>
                </a:solidFill>
                <a:cs typeface="Arial" pitchFamily="34" charset="0"/>
              </a:rPr>
              <a:t>important </a:t>
            </a:r>
            <a:endParaRPr lang="en-GB" sz="2400" dirty="0" smtClean="0">
              <a:solidFill>
                <a:srgbClr val="FF0000"/>
              </a:solidFill>
              <a:cs typeface="Arial" pitchFamily="34" charset="0"/>
            </a:endParaRPr>
          </a:p>
          <a:p>
            <a:r>
              <a:rPr lang="en-GB" sz="2400" dirty="0" smtClean="0">
                <a:solidFill>
                  <a:srgbClr val="FF0000"/>
                </a:solidFill>
                <a:cs typeface="Arial" pitchFamily="34" charset="0"/>
              </a:rPr>
              <a:t>Most key exposure routes and areas giving higher doses will be identified quickly  BUT not all</a:t>
            </a:r>
          </a:p>
          <a:p>
            <a:pPr>
              <a:buNone/>
            </a:pPr>
            <a:r>
              <a:rPr lang="en-GB" sz="2400" dirty="0" smtClean="0">
                <a:solidFill>
                  <a:srgbClr val="FF0000"/>
                </a:solidFill>
                <a:cs typeface="Arial" pitchFamily="34" charset="0"/>
              </a:rPr>
              <a:t>                                LOSS OF </a:t>
            </a:r>
            <a:r>
              <a:rPr lang="en-GB" sz="2400" dirty="0" smtClean="0">
                <a:solidFill>
                  <a:srgbClr val="FF0000"/>
                </a:solidFill>
                <a:cs typeface="Arial" pitchFamily="34" charset="0"/>
              </a:rPr>
              <a:t>TRUST</a:t>
            </a:r>
            <a:endParaRPr lang="en-GB" sz="2400" dirty="0" smtClean="0">
              <a:solidFill>
                <a:srgbClr val="FF0000"/>
              </a:solidFill>
              <a:cs typeface="Arial" pitchFamily="34" charset="0"/>
            </a:endParaRPr>
          </a:p>
        </p:txBody>
      </p:sp>
      <p:sp>
        <p:nvSpPr>
          <p:cNvPr id="4" name="TextBox 3"/>
          <p:cNvSpPr txBox="1"/>
          <p:nvPr/>
        </p:nvSpPr>
        <p:spPr>
          <a:xfrm>
            <a:off x="539552" y="836712"/>
            <a:ext cx="8208912" cy="523220"/>
          </a:xfrm>
          <a:prstGeom prst="rect">
            <a:avLst/>
          </a:prstGeom>
          <a:noFill/>
        </p:spPr>
        <p:txBody>
          <a:bodyPr wrap="square" rtlCol="0">
            <a:spAutoFit/>
          </a:bodyPr>
          <a:lstStyle/>
          <a:p>
            <a:pPr algn="ctr"/>
            <a:r>
              <a:rPr lang="en-GB" sz="2800" b="1" dirty="0" smtClean="0">
                <a:solidFill>
                  <a:schemeClr val="accent4">
                    <a:lumMod val="75000"/>
                  </a:schemeClr>
                </a:solidFill>
                <a:cs typeface="Arial" pitchFamily="34" charset="0"/>
              </a:rPr>
              <a:t>Measurement and characterisation</a:t>
            </a:r>
            <a:endParaRPr lang="en-GB" sz="2800" b="1" dirty="0">
              <a:solidFill>
                <a:schemeClr val="accent4">
                  <a:lumMod val="75000"/>
                </a:schemeClr>
              </a:solidFill>
              <a:cs typeface="Arial" pitchFamily="34" charset="0"/>
            </a:endParaRPr>
          </a:p>
        </p:txBody>
      </p:sp>
      <p:sp>
        <p:nvSpPr>
          <p:cNvPr id="5" name="Right Arrow 4"/>
          <p:cNvSpPr/>
          <p:nvPr/>
        </p:nvSpPr>
        <p:spPr>
          <a:xfrm>
            <a:off x="1619672" y="3068960"/>
            <a:ext cx="978408" cy="412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110" descr="paddy field Tamura low res"/>
          <p:cNvPicPr>
            <a:picLocks noChangeAspect="1" noChangeArrowheads="1"/>
          </p:cNvPicPr>
          <p:nvPr/>
        </p:nvPicPr>
        <p:blipFill>
          <a:blip r:embed="rId2" cstate="print"/>
          <a:srcRect t="11539"/>
          <a:stretch>
            <a:fillRect/>
          </a:stretch>
        </p:blipFill>
        <p:spPr bwMode="auto">
          <a:xfrm>
            <a:off x="2411760" y="3645024"/>
            <a:ext cx="4320480" cy="26877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0" y="728663"/>
            <a:ext cx="5364088" cy="6129337"/>
          </a:xfrm>
        </p:spPr>
        <p:txBody>
          <a:bodyPr/>
          <a:lstStyle/>
          <a:p>
            <a:pPr algn="r"/>
            <a:r>
              <a:rPr lang="en-GB" dirty="0" smtClean="0">
                <a:latin typeface="+mn-lt"/>
              </a:rPr>
              <a:t>Availability / use of measurement devices critical for implementing policy and strategy</a:t>
            </a:r>
          </a:p>
          <a:p>
            <a:r>
              <a:rPr lang="en-GB" dirty="0" smtClean="0"/>
              <a:t> </a:t>
            </a:r>
            <a:r>
              <a:rPr lang="en-GB" dirty="0" smtClean="0"/>
              <a:t> </a:t>
            </a:r>
            <a:endParaRPr lang="en-GB" dirty="0"/>
          </a:p>
        </p:txBody>
      </p:sp>
      <p:pic>
        <p:nvPicPr>
          <p:cNvPr id="5" name="Picture 2" descr="http://41.media.tumblr.com/93657d825f000fb6d2aaa407a313c8d9/tumblr_msz19rNYxB1seun9to3_1280.jpg"/>
          <p:cNvPicPr>
            <a:picLocks noGrp="1" noChangeAspect="1" noChangeArrowheads="1"/>
          </p:cNvPicPr>
          <p:nvPr>
            <p:ph sz="quarter" idx="13"/>
          </p:nvPr>
        </p:nvPicPr>
        <p:blipFill>
          <a:blip r:embed="rId2" cstate="print"/>
          <a:stretch>
            <a:fillRect/>
          </a:stretch>
        </p:blipFill>
        <p:spPr bwMode="auto">
          <a:xfrm>
            <a:off x="539552" y="3140968"/>
            <a:ext cx="1872208" cy="1249911"/>
          </a:xfrm>
          <a:prstGeom prst="rect">
            <a:avLst/>
          </a:prstGeom>
          <a:noFill/>
        </p:spPr>
      </p:pic>
      <p:sp>
        <p:nvSpPr>
          <p:cNvPr id="9" name="Text Placeholder 8"/>
          <p:cNvSpPr>
            <a:spLocks noGrp="1"/>
          </p:cNvSpPr>
          <p:nvPr>
            <p:ph type="body" sz="quarter" idx="14"/>
          </p:nvPr>
        </p:nvSpPr>
        <p:spPr>
          <a:xfrm>
            <a:off x="2411760" y="3356992"/>
            <a:ext cx="1728192" cy="432048"/>
          </a:xfrm>
        </p:spPr>
        <p:txBody>
          <a:bodyPr>
            <a:normAutofit/>
          </a:bodyPr>
          <a:lstStyle/>
          <a:p>
            <a:pPr algn="l"/>
            <a:r>
              <a:rPr lang="en-GB" sz="2400" i="0" dirty="0" err="1" smtClean="0">
                <a:latin typeface="+mn-lt"/>
              </a:rPr>
              <a:t>Koshiabura</a:t>
            </a:r>
            <a:endParaRPr lang="en-GB" sz="2400" i="0" dirty="0">
              <a:latin typeface="+mn-lt"/>
            </a:endParaRPr>
          </a:p>
        </p:txBody>
      </p:sp>
      <p:sp>
        <p:nvSpPr>
          <p:cNvPr id="2" name="Title 1"/>
          <p:cNvSpPr>
            <a:spLocks noGrp="1"/>
          </p:cNvSpPr>
          <p:nvPr>
            <p:ph type="title" idx="4294967295"/>
          </p:nvPr>
        </p:nvSpPr>
        <p:spPr>
          <a:xfrm>
            <a:off x="0" y="0"/>
            <a:ext cx="9144000" cy="620688"/>
          </a:xfrm>
          <a:prstGeom prst="rect">
            <a:avLst/>
          </a:prstGeom>
        </p:spPr>
        <p:txBody>
          <a:bodyPr/>
          <a:lstStyle/>
          <a:p>
            <a:r>
              <a:rPr lang="en-GB" cap="none" dirty="0" smtClean="0">
                <a:solidFill>
                  <a:schemeClr val="bg1"/>
                </a:solidFill>
                <a:latin typeface="+mn-lt"/>
              </a:rPr>
              <a:t>Preparedness</a:t>
            </a:r>
            <a:endParaRPr lang="en-GB" cap="none" dirty="0">
              <a:solidFill>
                <a:schemeClr val="bg1"/>
              </a:solidFill>
              <a:latin typeface="+mn-lt"/>
            </a:endParaRPr>
          </a:p>
        </p:txBody>
      </p:sp>
      <p:sp>
        <p:nvSpPr>
          <p:cNvPr id="4" name="Rectangle 3"/>
          <p:cNvSpPr/>
          <p:nvPr/>
        </p:nvSpPr>
        <p:spPr>
          <a:xfrm>
            <a:off x="539552" y="1052736"/>
            <a:ext cx="8136904" cy="4062651"/>
          </a:xfrm>
          <a:prstGeom prst="rect">
            <a:avLst/>
          </a:prstGeom>
        </p:spPr>
        <p:txBody>
          <a:bodyPr wrap="square">
            <a:spAutoFit/>
          </a:bodyPr>
          <a:lstStyle/>
          <a:p>
            <a:endParaRPr lang="en-GB" sz="2400" dirty="0" smtClean="0">
              <a:solidFill>
                <a:srgbClr val="002060"/>
              </a:solidFill>
              <a:latin typeface="Arial" pitchFamily="34" charset="0"/>
              <a:cs typeface="Arial" pitchFamily="34" charset="0"/>
            </a:endParaRPr>
          </a:p>
          <a:p>
            <a:endParaRPr lang="en-GB" sz="2400" dirty="0" smtClean="0">
              <a:solidFill>
                <a:srgbClr val="002060"/>
              </a:solidFill>
              <a:latin typeface="Arial" pitchFamily="34" charset="0"/>
              <a:cs typeface="Arial" pitchFamily="34" charset="0"/>
            </a:endParaRPr>
          </a:p>
          <a:p>
            <a:endParaRPr lang="en-GB" sz="2400" dirty="0" smtClean="0">
              <a:solidFill>
                <a:srgbClr val="002060"/>
              </a:solidFill>
              <a:latin typeface="Arial" pitchFamily="34" charset="0"/>
              <a:cs typeface="Arial" pitchFamily="34" charset="0"/>
            </a:endParaRPr>
          </a:p>
          <a:p>
            <a:endParaRPr lang="en-GB" sz="2400" dirty="0" smtClean="0">
              <a:solidFill>
                <a:srgbClr val="002060"/>
              </a:solidFill>
              <a:latin typeface="Arial" pitchFamily="34" charset="0"/>
              <a:cs typeface="Arial" pitchFamily="34" charset="0"/>
            </a:endParaRPr>
          </a:p>
          <a:p>
            <a:endParaRPr lang="en-GB" sz="2400" dirty="0" smtClean="0">
              <a:latin typeface="Arial" pitchFamily="34" charset="0"/>
              <a:cs typeface="Arial" pitchFamily="34" charset="0"/>
            </a:endParaRPr>
          </a:p>
          <a:p>
            <a:endParaRPr lang="en-GB" sz="2400" dirty="0" smtClean="0">
              <a:latin typeface="Arial" pitchFamily="34" charset="0"/>
              <a:cs typeface="Arial" pitchFamily="34" charset="0"/>
            </a:endParaRPr>
          </a:p>
          <a:p>
            <a:endParaRPr lang="en-GB" sz="2400" dirty="0" smtClean="0">
              <a:latin typeface="Arial" pitchFamily="34" charset="0"/>
              <a:cs typeface="Arial" pitchFamily="34" charset="0"/>
            </a:endParaRPr>
          </a:p>
          <a:p>
            <a:endParaRPr lang="en-GB" sz="2400" dirty="0" smtClean="0">
              <a:latin typeface="Arial" pitchFamily="34" charset="0"/>
              <a:cs typeface="Arial" pitchFamily="34" charset="0"/>
            </a:endParaRPr>
          </a:p>
          <a:p>
            <a:endParaRPr lang="en-GB" sz="2400" dirty="0" smtClean="0">
              <a:latin typeface="Arial" pitchFamily="34" charset="0"/>
              <a:cs typeface="Arial" pitchFamily="34" charset="0"/>
            </a:endParaRPr>
          </a:p>
          <a:p>
            <a:endParaRPr lang="en-GB" sz="2400" dirty="0" smtClean="0">
              <a:latin typeface="Arial" pitchFamily="34" charset="0"/>
              <a:cs typeface="Arial" pitchFamily="34" charset="0"/>
            </a:endParaRPr>
          </a:p>
          <a:p>
            <a:r>
              <a:rPr lang="en-GB" dirty="0" smtClean="0">
                <a:latin typeface="Arial" pitchFamily="34" charset="0"/>
                <a:cs typeface="Arial" pitchFamily="34" charset="0"/>
              </a:rPr>
              <a:t> </a:t>
            </a:r>
            <a:endParaRPr lang="en-GB" dirty="0"/>
          </a:p>
        </p:txBody>
      </p:sp>
      <p:pic>
        <p:nvPicPr>
          <p:cNvPr id="1026" name="Picture 2" descr="N:\Documents\WINWORD\IAEA Fukushima Comp Report\Fukushima  IAEA mission\pictures\100_PANA\P1000714.JPG"/>
          <p:cNvPicPr>
            <a:picLocks noChangeAspect="1" noChangeArrowheads="1"/>
          </p:cNvPicPr>
          <p:nvPr/>
        </p:nvPicPr>
        <p:blipFill>
          <a:blip r:embed="rId3" cstate="print"/>
          <a:srcRect/>
          <a:stretch>
            <a:fillRect/>
          </a:stretch>
        </p:blipFill>
        <p:spPr bwMode="auto">
          <a:xfrm>
            <a:off x="5292080" y="908720"/>
            <a:ext cx="3310707" cy="2271323"/>
          </a:xfrm>
          <a:prstGeom prst="rect">
            <a:avLst/>
          </a:prstGeom>
          <a:noFill/>
        </p:spPr>
      </p:pic>
      <p:sp>
        <p:nvSpPr>
          <p:cNvPr id="10" name="TextBox 9"/>
          <p:cNvSpPr txBox="1"/>
          <p:nvPr/>
        </p:nvSpPr>
        <p:spPr>
          <a:xfrm>
            <a:off x="5148064" y="3717032"/>
            <a:ext cx="3168352" cy="1938992"/>
          </a:xfrm>
          <a:prstGeom prst="rect">
            <a:avLst/>
          </a:prstGeom>
          <a:noFill/>
        </p:spPr>
        <p:txBody>
          <a:bodyPr wrap="square" rtlCol="0">
            <a:spAutoFit/>
          </a:bodyPr>
          <a:lstStyle/>
          <a:p>
            <a:r>
              <a:rPr lang="en-GB" sz="2400" dirty="0" smtClean="0">
                <a:cs typeface="Arial" pitchFamily="34" charset="0"/>
              </a:rPr>
              <a:t>Identify </a:t>
            </a:r>
            <a:r>
              <a:rPr lang="en-GB" sz="2400" dirty="0" err="1" smtClean="0">
                <a:cs typeface="Arial" pitchFamily="34" charset="0"/>
              </a:rPr>
              <a:t>radioecologically</a:t>
            </a:r>
            <a:r>
              <a:rPr lang="en-GB" sz="2400" dirty="0" smtClean="0">
                <a:cs typeface="Arial" pitchFamily="34" charset="0"/>
              </a:rPr>
              <a:t> sensitive pathways / regions BEFORE an accident</a:t>
            </a:r>
          </a:p>
        </p:txBody>
      </p:sp>
      <p:sp>
        <p:nvSpPr>
          <p:cNvPr id="11" name="TextBox 10"/>
          <p:cNvSpPr txBox="1"/>
          <p:nvPr/>
        </p:nvSpPr>
        <p:spPr>
          <a:xfrm>
            <a:off x="539552" y="4725144"/>
            <a:ext cx="1800200" cy="1200329"/>
          </a:xfrm>
          <a:prstGeom prst="rect">
            <a:avLst/>
          </a:prstGeom>
          <a:noFill/>
        </p:spPr>
        <p:txBody>
          <a:bodyPr wrap="square" rtlCol="0">
            <a:spAutoFit/>
          </a:bodyPr>
          <a:lstStyle/>
          <a:p>
            <a:pPr algn="r"/>
            <a:r>
              <a:rPr lang="en-GB" sz="2400" dirty="0" smtClean="0">
                <a:cs typeface="Arial" pitchFamily="34" charset="0"/>
              </a:rPr>
              <a:t>Steep forested catchments </a:t>
            </a:r>
            <a:endParaRPr lang="en-GB" sz="2400" dirty="0" smtClean="0">
              <a:solidFill>
                <a:srgbClr val="002060"/>
              </a:solidFill>
              <a:cs typeface="Arial" pitchFamily="34" charset="0"/>
            </a:endParaRPr>
          </a:p>
        </p:txBody>
      </p:sp>
      <p:pic>
        <p:nvPicPr>
          <p:cNvPr id="1027" name="Picture 3"/>
          <p:cNvPicPr>
            <a:picLocks noChangeAspect="1" noChangeArrowheads="1"/>
          </p:cNvPicPr>
          <p:nvPr/>
        </p:nvPicPr>
        <p:blipFill>
          <a:blip r:embed="rId4" cstate="print"/>
          <a:srcRect l="34293" b="19356"/>
          <a:stretch>
            <a:fillRect/>
          </a:stretch>
        </p:blipFill>
        <p:spPr bwMode="auto">
          <a:xfrm>
            <a:off x="2411760" y="4149080"/>
            <a:ext cx="2483429" cy="2286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p:spPr>
        <p:txBody>
          <a:bodyPr/>
          <a:lstStyle/>
          <a:p>
            <a:pPr algn="ctr"/>
            <a:r>
              <a:rPr lang="en-US" sz="2800" b="1" cap="none" dirty="0" smtClean="0">
                <a:solidFill>
                  <a:schemeClr val="bg1"/>
                </a:solidFill>
                <a:latin typeface="+mn-lt"/>
              </a:rPr>
              <a:t>Identifying, evaluating, implementing Remediation</a:t>
            </a:r>
            <a:endParaRPr lang="en-GB" sz="2800" cap="none" dirty="0">
              <a:solidFill>
                <a:schemeClr val="bg1"/>
              </a:solidFill>
              <a:latin typeface="+mn-lt"/>
            </a:endParaRPr>
          </a:p>
        </p:txBody>
      </p:sp>
      <p:sp>
        <p:nvSpPr>
          <p:cNvPr id="3" name="Content Placeholder 2"/>
          <p:cNvSpPr>
            <a:spLocks noGrp="1"/>
          </p:cNvSpPr>
          <p:nvPr>
            <p:ph idx="1"/>
          </p:nvPr>
        </p:nvSpPr>
        <p:spPr>
          <a:xfrm>
            <a:off x="539552" y="1412776"/>
            <a:ext cx="8229600" cy="4525963"/>
          </a:xfrm>
        </p:spPr>
        <p:txBody>
          <a:bodyPr>
            <a:normAutofit lnSpcReduction="10000"/>
          </a:bodyPr>
          <a:lstStyle/>
          <a:p>
            <a:pPr algn="ctr"/>
            <a:r>
              <a:rPr lang="en-GB" dirty="0" smtClean="0">
                <a:cs typeface="Arial" pitchFamily="34" charset="0"/>
              </a:rPr>
              <a:t>Effectiveness</a:t>
            </a:r>
          </a:p>
          <a:p>
            <a:pPr algn="ctr"/>
            <a:r>
              <a:rPr lang="en-GB" dirty="0" smtClean="0">
                <a:cs typeface="Arial" pitchFamily="34" charset="0"/>
              </a:rPr>
              <a:t>Feasibility</a:t>
            </a:r>
          </a:p>
          <a:p>
            <a:pPr algn="ctr"/>
            <a:r>
              <a:rPr lang="en-GB" dirty="0" smtClean="0">
                <a:cs typeface="Arial" pitchFamily="34" charset="0"/>
              </a:rPr>
              <a:t>Practicality</a:t>
            </a:r>
          </a:p>
          <a:p>
            <a:pPr algn="ctr"/>
            <a:r>
              <a:rPr lang="en-GB" dirty="0" smtClean="0">
                <a:cs typeface="Arial" pitchFamily="34" charset="0"/>
              </a:rPr>
              <a:t>Costs</a:t>
            </a:r>
          </a:p>
          <a:p>
            <a:pPr algn="ctr"/>
            <a:r>
              <a:rPr lang="en-GB" dirty="0" smtClean="0">
                <a:cs typeface="Arial" pitchFamily="34" charset="0"/>
              </a:rPr>
              <a:t>Wastes</a:t>
            </a:r>
          </a:p>
          <a:p>
            <a:pPr algn="ctr"/>
            <a:r>
              <a:rPr lang="en-GB" dirty="0" smtClean="0">
                <a:cs typeface="Arial" pitchFamily="34" charset="0"/>
              </a:rPr>
              <a:t>Side effects</a:t>
            </a:r>
          </a:p>
          <a:p>
            <a:pPr algn="ctr"/>
            <a:r>
              <a:rPr lang="en-GB" dirty="0" smtClean="0">
                <a:cs typeface="Arial" pitchFamily="34" charset="0"/>
              </a:rPr>
              <a:t>Social aspects</a:t>
            </a:r>
          </a:p>
          <a:p>
            <a:pPr algn="ctr"/>
            <a:r>
              <a:rPr lang="en-GB" dirty="0" smtClean="0">
                <a:cs typeface="Arial" pitchFamily="34" charset="0"/>
              </a:rPr>
              <a:t>Experience</a:t>
            </a:r>
            <a:endParaRPr lang="en-GB" dirty="0">
              <a:cs typeface="Arial" pitchFamily="34" charset="0"/>
            </a:endParaRPr>
          </a:p>
        </p:txBody>
      </p:sp>
      <p:pic>
        <p:nvPicPr>
          <p:cNvPr id="47106" name="Picture 2"/>
          <p:cNvPicPr>
            <a:picLocks noChangeAspect="1" noChangeArrowheads="1"/>
          </p:cNvPicPr>
          <p:nvPr/>
        </p:nvPicPr>
        <p:blipFill>
          <a:blip r:embed="rId2" cstate="print"/>
          <a:srcRect/>
          <a:stretch>
            <a:fillRect/>
          </a:stretch>
        </p:blipFill>
        <p:spPr bwMode="auto">
          <a:xfrm>
            <a:off x="5940152" y="2348880"/>
            <a:ext cx="2667000" cy="1771650"/>
          </a:xfrm>
          <a:prstGeom prst="rect">
            <a:avLst/>
          </a:prstGeom>
          <a:noFill/>
          <a:ln w="9525">
            <a:no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a:off x="251520" y="1556792"/>
            <a:ext cx="2592288" cy="3456384"/>
          </a:xfrm>
          <a:prstGeom prst="rect">
            <a:avLst/>
          </a:prstGeom>
          <a:noFill/>
          <a:ln w="9525">
            <a:noFill/>
            <a:miter lim="800000"/>
            <a:headEnd/>
            <a:tailEnd/>
          </a:ln>
        </p:spPr>
      </p:pic>
      <p:sp>
        <p:nvSpPr>
          <p:cNvPr id="6" name="TextBox 5"/>
          <p:cNvSpPr txBox="1"/>
          <p:nvPr/>
        </p:nvSpPr>
        <p:spPr>
          <a:xfrm>
            <a:off x="539552" y="764704"/>
            <a:ext cx="6961201" cy="523220"/>
          </a:xfrm>
          <a:prstGeom prst="rect">
            <a:avLst/>
          </a:prstGeom>
          <a:noFill/>
        </p:spPr>
        <p:txBody>
          <a:bodyPr wrap="none" rtlCol="0">
            <a:spAutoFit/>
          </a:bodyPr>
          <a:lstStyle/>
          <a:p>
            <a:r>
              <a:rPr lang="en-GB" sz="2800" dirty="0" smtClean="0">
                <a:cs typeface="Arial" pitchFamily="34" charset="0"/>
              </a:rPr>
              <a:t>Remedial measures need to be considered for:</a:t>
            </a:r>
            <a:endParaRPr lang="en-GB" sz="2800" dirty="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96" name="Group 40"/>
          <p:cNvGraphicFramePr>
            <a:graphicFrameLocks noGrp="1"/>
          </p:cNvGraphicFramePr>
          <p:nvPr/>
        </p:nvGraphicFramePr>
        <p:xfrm>
          <a:off x="0" y="620713"/>
          <a:ext cx="9144000" cy="6229985"/>
        </p:xfrm>
        <a:graphic>
          <a:graphicData uri="http://schemas.openxmlformats.org/drawingml/2006/table">
            <a:tbl>
              <a:tblPr/>
              <a:tblGrid>
                <a:gridCol w="3995738"/>
                <a:gridCol w="5148262"/>
              </a:tblGrid>
              <a:tr h="3206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Times New Roman" pitchFamily="18" charset="0"/>
                          <a:cs typeface="Times New Roman" pitchFamily="18" charset="0"/>
                        </a:rPr>
                        <a:t>Name of measure</a:t>
                      </a:r>
                      <a:endParaRPr kumimoji="0" lang="en-GB"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GB"/>
                    </a:p>
                  </a:txBody>
                  <a:tcPr/>
                </a:tc>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Objective</a:t>
                      </a:r>
                      <a:endParaRPr kumimoji="0" lang="en-GB"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Specifying the aims of the action, e.g., reassurance, dose reduction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14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Other Benefits</a:t>
                      </a:r>
                      <a:endParaRPr kumimoji="0" lang="en-GB"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Secondary objectives e.g. social implications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14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Countermeasure description</a:t>
                      </a:r>
                      <a:endParaRPr kumimoji="0" lang="en-GB"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Short description of what the countermeasure 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Target</a:t>
                      </a:r>
                      <a:endParaRPr kumimoji="0" lang="en-GB"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On or to what target do you apply this countermeasure?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Targeted radionuclides</a:t>
                      </a:r>
                      <a:endParaRPr kumimoji="0" lang="en-GB"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Caesium, strontium, mixed deposit, Plutonium, Americium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Scale of application</a:t>
                      </a:r>
                      <a:endParaRPr kumimoji="0" lang="en-GB"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Large? Small? Generally applicable?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20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Contamination pathway</a:t>
                      </a:r>
                      <a:endParaRPr kumimoji="0" lang="en-GB"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root uptake, contaminated feed/standing water, re-suspension, plant- animal, irrigation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Exposure pathway</a:t>
                      </a:r>
                      <a:endParaRPr kumimoji="0" lang="en-GB"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Ingestion? Inhalation? External?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Time of application </a:t>
                      </a:r>
                      <a:endParaRPr kumimoji="0" lang="en-GB"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cs typeface="Times New Roman" pitchFamily="18" charset="0"/>
                        </a:rPr>
                        <a:t>Time after deposition (</a:t>
                      </a:r>
                      <a:r>
                        <a:rPr kumimoji="0" lang="en-GB" sz="2000" b="0" i="1" u="none" strike="noStrike" cap="none" normalizeH="0" baseline="0" dirty="0" smtClean="0">
                          <a:ln>
                            <a:noFill/>
                          </a:ln>
                          <a:solidFill>
                            <a:schemeClr val="tx1"/>
                          </a:solidFill>
                          <a:effectLst/>
                          <a:latin typeface="Times New Roman" pitchFamily="18" charset="0"/>
                          <a:cs typeface="Times New Roman" pitchFamily="18" charset="0"/>
                        </a:rPr>
                        <a:t>early – up to 6 weeks, medium – up to 2 years, late – more than two years</a:t>
                      </a:r>
                      <a:r>
                        <a:rPr kumimoji="0" lang="en-GB" sz="2000" b="0" i="0" u="none" strike="noStrike" cap="none" normalizeH="0" baseline="0" dirty="0" smtClean="0">
                          <a:ln>
                            <a:noFill/>
                          </a:ln>
                          <a:solidFill>
                            <a:schemeClr val="tx1"/>
                          </a:solidFill>
                          <a:effectLst/>
                          <a:latin typeface="Times New Roman" pitchFamily="18" charset="0"/>
                          <a:cs typeface="Times New Roman" pitchFamily="18" charset="0"/>
                        </a:rPr>
                        <a:t>), season, need for repetition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21894" name="Text Box 38"/>
          <p:cNvSpPr txBox="1">
            <a:spLocks noChangeArrowheads="1"/>
          </p:cNvSpPr>
          <p:nvPr/>
        </p:nvSpPr>
        <p:spPr bwMode="auto">
          <a:xfrm>
            <a:off x="900113" y="0"/>
            <a:ext cx="7488237" cy="641350"/>
          </a:xfrm>
          <a:prstGeom prst="rect">
            <a:avLst/>
          </a:prstGeom>
          <a:noFill/>
          <a:ln w="9525">
            <a:noFill/>
            <a:miter lim="800000"/>
            <a:headEnd/>
            <a:tailEnd/>
          </a:ln>
          <a:effectLst/>
        </p:spPr>
        <p:txBody>
          <a:bodyPr>
            <a:spAutoFit/>
          </a:bodyPr>
          <a:lstStyle/>
          <a:p>
            <a:pPr algn="ctr">
              <a:spcBef>
                <a:spcPct val="50000"/>
              </a:spcBef>
            </a:pPr>
            <a:r>
              <a:rPr lang="en-US" sz="3600" dirty="0" smtClean="0">
                <a:solidFill>
                  <a:schemeClr val="bg1"/>
                </a:solidFill>
              </a:rPr>
              <a:t>TEMPLATE</a:t>
            </a:r>
            <a:endParaRPr lang="en-US" sz="3600" dirty="0">
              <a:solidFill>
                <a:schemeClr val="bg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495" name="Group 615"/>
          <p:cNvGraphicFramePr>
            <a:graphicFrameLocks noGrp="1"/>
          </p:cNvGraphicFramePr>
          <p:nvPr/>
        </p:nvGraphicFramePr>
        <p:xfrm>
          <a:off x="0" y="260350"/>
          <a:ext cx="3492500" cy="6309360"/>
        </p:xfrm>
        <a:graphic>
          <a:graphicData uri="http://schemas.openxmlformats.org/drawingml/2006/table">
            <a:tbl>
              <a:tblPr/>
              <a:tblGrid>
                <a:gridCol w="3492500"/>
              </a:tblGrid>
              <a:tr h="153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Constraints: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Legal constraints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Social constraints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Environmental constraints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Communication constraints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Effectiveness: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Countermeasure effectiveness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Factors influencing effectiveness of procedure (Technical)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Factors influencing effectiveness of procedure (social)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Feasibility: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Required specific equipment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Required ancillary equipment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Required utilities and infrastructure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Required consumables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Required skills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123492" name="Group 612"/>
          <p:cNvGraphicFramePr>
            <a:graphicFrameLocks noGrp="1"/>
          </p:cNvGraphicFramePr>
          <p:nvPr/>
        </p:nvGraphicFramePr>
        <p:xfrm>
          <a:off x="3635375" y="260350"/>
          <a:ext cx="2952750" cy="6309360"/>
        </p:xfrm>
        <a:graphic>
          <a:graphicData uri="http://schemas.openxmlformats.org/drawingml/2006/table">
            <a:tbl>
              <a:tblPr/>
              <a:tblGrid>
                <a:gridCol w="2952750"/>
              </a:tblGrid>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Required safety precautions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Other limitations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Waste: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Amount and type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Possible transport, treatment and storage routes.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Factors influencing waste issues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chemeClr val="tx1"/>
                          </a:solidFill>
                          <a:effectLst/>
                          <a:latin typeface="Times New Roman" pitchFamily="18" charset="0"/>
                          <a:cs typeface="Times New Roman" pitchFamily="18" charset="0"/>
                        </a:rPr>
                        <a:t>Doses: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Averted dose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Factors influencing averted dose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Additional dose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Intervention costs: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Equipment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Consumables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Operator time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Factors influencing costs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123496" name="Group 616"/>
          <p:cNvGraphicFramePr>
            <a:graphicFrameLocks noGrp="1"/>
          </p:cNvGraphicFramePr>
          <p:nvPr/>
        </p:nvGraphicFramePr>
        <p:xfrm>
          <a:off x="6753225" y="260350"/>
          <a:ext cx="2390775" cy="5760720"/>
        </p:xfrm>
        <a:graphic>
          <a:graphicData uri="http://schemas.openxmlformats.org/drawingml/2006/table">
            <a:tbl>
              <a:tblPr/>
              <a:tblGrid>
                <a:gridCol w="2390775"/>
              </a:tblGrid>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dirty="0" smtClean="0">
                          <a:ln>
                            <a:noFill/>
                          </a:ln>
                          <a:solidFill>
                            <a:schemeClr val="tx1"/>
                          </a:solidFill>
                          <a:effectLst/>
                          <a:latin typeface="Times New Roman" pitchFamily="18" charset="0"/>
                          <a:cs typeface="Times New Roman" pitchFamily="18" charset="0"/>
                        </a:rPr>
                        <a:t>Communication costs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Compensation costs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Waste cost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Assumptions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Cost-effectiveness: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Side-effect evaluation: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34963">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Ethical considerations</a:t>
                      </a:r>
                      <a:endParaRPr kumimoji="0" lang="nb-NO"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dirty="0" smtClean="0">
                          <a:ln>
                            <a:noFill/>
                          </a:ln>
                          <a:solidFill>
                            <a:schemeClr val="tx1"/>
                          </a:solidFill>
                          <a:effectLst/>
                          <a:latin typeface="Times New Roman" pitchFamily="18" charset="0"/>
                          <a:cs typeface="Times New Roman" pitchFamily="18" charset="0"/>
                        </a:rPr>
                        <a:t>Environmental impact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Agricultural impact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Social impact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Other side effects, pos. or neg.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Stakeholder opinion</a:t>
                      </a:r>
                      <a:endParaRPr kumimoji="0" lang="en-GB"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Practical experience</a:t>
                      </a:r>
                      <a:endParaRPr kumimoji="0" lang="en-GB"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Key references</a:t>
                      </a:r>
                      <a:endParaRPr kumimoji="0" lang="en-GB"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GB" sz="1800" b="1" i="0" u="none" strike="noStrike" cap="none" normalizeH="0" baseline="0" dirty="0" smtClean="0">
                          <a:ln>
                            <a:noFill/>
                          </a:ln>
                          <a:solidFill>
                            <a:schemeClr val="tx1"/>
                          </a:solidFill>
                          <a:effectLst/>
                          <a:latin typeface="Times New Roman" pitchFamily="18" charset="0"/>
                          <a:cs typeface="Times New Roman" pitchFamily="18" charset="0"/>
                        </a:rPr>
                        <a:t>Comments</a:t>
                      </a:r>
                      <a:endParaRPr kumimoji="0" lang="en-GB"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764704"/>
          </a:xfrm>
          <a:prstGeom prst="rect">
            <a:avLst/>
          </a:prstGeo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ea typeface="+mj-ea"/>
                <a:cs typeface="+mj-cs"/>
              </a:rPr>
              <a:t>Relevance</a:t>
            </a:r>
            <a:r>
              <a:rPr kumimoji="0" lang="en-US" sz="3600" b="1" i="0" u="none" strike="noStrike" kern="1200" cap="none" spc="0" normalizeH="0" baseline="0" noProof="0" dirty="0" smtClean="0">
                <a:ln>
                  <a:noFill/>
                </a:ln>
                <a:solidFill>
                  <a:schemeClr val="bg1"/>
                </a:solidFill>
                <a:effectLst/>
                <a:uLnTx/>
                <a:uFillTx/>
                <a:latin typeface="Arial" pitchFamily="34" charset="0"/>
                <a:ea typeface="+mj-ea"/>
                <a:cs typeface="+mj-cs"/>
              </a:rPr>
              <a:t>?</a:t>
            </a:r>
            <a:r>
              <a:rPr kumimoji="0" lang="en-GB" sz="4400" b="1" i="0" u="none" strike="noStrike" kern="1200" cap="all" spc="0" normalizeH="0" baseline="0" noProof="0" dirty="0" smtClean="0">
                <a:ln>
                  <a:noFill/>
                </a:ln>
                <a:solidFill>
                  <a:schemeClr val="tx1"/>
                </a:solidFill>
                <a:effectLst/>
                <a:uLnTx/>
                <a:uFillTx/>
                <a:latin typeface="Arial" pitchFamily="34" charset="0"/>
                <a:ea typeface="+mj-ea"/>
                <a:cs typeface="+mj-cs"/>
              </a:rPr>
              <a:t/>
            </a:r>
            <a:br>
              <a:rPr kumimoji="0" lang="en-GB" sz="4400" b="1" i="0" u="none" strike="noStrike" kern="1200" cap="all" spc="0" normalizeH="0" baseline="0" noProof="0" dirty="0" smtClean="0">
                <a:ln>
                  <a:noFill/>
                </a:ln>
                <a:solidFill>
                  <a:schemeClr val="tx1"/>
                </a:solidFill>
                <a:effectLst/>
                <a:uLnTx/>
                <a:uFillTx/>
                <a:latin typeface="Arial" pitchFamily="34" charset="0"/>
                <a:ea typeface="+mj-ea"/>
                <a:cs typeface="+mj-cs"/>
              </a:rPr>
            </a:br>
            <a:endParaRPr kumimoji="0" lang="en-GB" sz="4400" b="0" i="0" u="none" strike="noStrike" kern="1200" cap="all" spc="0" normalizeH="0" baseline="0" noProof="0" dirty="0">
              <a:ln>
                <a:noFill/>
              </a:ln>
              <a:solidFill>
                <a:schemeClr val="tx1"/>
              </a:solidFill>
              <a:effectLst/>
              <a:uLnTx/>
              <a:uFillTx/>
              <a:latin typeface="Arial" pitchFamily="34" charset="0"/>
              <a:ea typeface="+mj-ea"/>
              <a:cs typeface="+mj-cs"/>
            </a:endParaRPr>
          </a:p>
        </p:txBody>
      </p:sp>
      <p:grpSp>
        <p:nvGrpSpPr>
          <p:cNvPr id="30" name="Group 29"/>
          <p:cNvGrpSpPr/>
          <p:nvPr/>
        </p:nvGrpSpPr>
        <p:grpSpPr>
          <a:xfrm>
            <a:off x="971600" y="1268760"/>
            <a:ext cx="7556103" cy="3960440"/>
            <a:chOff x="899592" y="1340768"/>
            <a:chExt cx="7556103" cy="3960440"/>
          </a:xfrm>
        </p:grpSpPr>
        <p:pic>
          <p:nvPicPr>
            <p:cNvPr id="6146" name="Picture 2" descr="http://media.web.britannica.com/eb-media/59/89959-004-732AD68F.gif"/>
            <p:cNvPicPr>
              <a:picLocks noChangeAspect="1" noChangeArrowheads="1"/>
            </p:cNvPicPr>
            <p:nvPr/>
          </p:nvPicPr>
          <p:blipFill>
            <a:blip r:embed="rId2" cstate="print"/>
            <a:srcRect/>
            <a:stretch>
              <a:fillRect/>
            </a:stretch>
          </p:blipFill>
          <p:spPr bwMode="auto">
            <a:xfrm>
              <a:off x="899592" y="1340768"/>
              <a:ext cx="7556103" cy="3960440"/>
            </a:xfrm>
            <a:prstGeom prst="rect">
              <a:avLst/>
            </a:prstGeom>
            <a:noFill/>
          </p:spPr>
        </p:pic>
        <p:sp>
          <p:nvSpPr>
            <p:cNvPr id="4" name="Oval 3"/>
            <p:cNvSpPr/>
            <p:nvPr/>
          </p:nvSpPr>
          <p:spPr>
            <a:xfrm>
              <a:off x="2195736" y="1700808"/>
              <a:ext cx="1440160" cy="1296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915816" y="3068960"/>
              <a:ext cx="1152128"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283968" y="2348880"/>
              <a:ext cx="1584176" cy="18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580112" y="1484784"/>
              <a:ext cx="2088232" cy="165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732240" y="3212976"/>
              <a:ext cx="1440160"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p:nvPr/>
          </p:nvCxnSpPr>
          <p:spPr>
            <a:xfrm flipH="1">
              <a:off x="3203848" y="2132856"/>
              <a:ext cx="1728192"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635896" y="2204864"/>
              <a:ext cx="1368152" cy="115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436096" y="2204864"/>
              <a:ext cx="792088" cy="720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076056" y="2204864"/>
              <a:ext cx="144016" cy="7200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292080" y="2204864"/>
              <a:ext cx="2160240" cy="15841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dirty="0" smtClean="0">
                <a:latin typeface="+mn-lt"/>
              </a:rPr>
              <a:t>Outline</a:t>
            </a:r>
            <a:endParaRPr lang="en-GB" dirty="0">
              <a:latin typeface="+mn-lt"/>
            </a:endParaRPr>
          </a:p>
        </p:txBody>
      </p:sp>
      <p:sp>
        <p:nvSpPr>
          <p:cNvPr id="6" name="Text Placeholder 5"/>
          <p:cNvSpPr>
            <a:spLocks noGrp="1"/>
          </p:cNvSpPr>
          <p:nvPr>
            <p:ph type="body" sz="quarter" idx="12"/>
          </p:nvPr>
        </p:nvSpPr>
        <p:spPr>
          <a:xfrm>
            <a:off x="0" y="728663"/>
            <a:ext cx="6804248" cy="6127750"/>
          </a:xfrm>
        </p:spPr>
        <p:txBody>
          <a:bodyPr/>
          <a:lstStyle/>
          <a:p>
            <a:r>
              <a:rPr lang="en-GB" dirty="0" smtClean="0">
                <a:latin typeface="+mn-lt"/>
              </a:rPr>
              <a:t>Remediation</a:t>
            </a:r>
          </a:p>
          <a:p>
            <a:r>
              <a:rPr lang="en-GB" dirty="0" smtClean="0">
                <a:latin typeface="+mn-lt"/>
              </a:rPr>
              <a:t>Remediation after the Fukushima accident</a:t>
            </a:r>
          </a:p>
          <a:p>
            <a:r>
              <a:rPr lang="en-GB" dirty="0" smtClean="0">
                <a:latin typeface="+mn-lt"/>
              </a:rPr>
              <a:t>Estimation of doses</a:t>
            </a:r>
          </a:p>
          <a:p>
            <a:r>
              <a:rPr lang="en-GB" dirty="0" smtClean="0">
                <a:latin typeface="+mn-lt"/>
              </a:rPr>
              <a:t>Setting derived reference levels</a:t>
            </a:r>
          </a:p>
          <a:p>
            <a:r>
              <a:rPr lang="en-GB" dirty="0" smtClean="0">
                <a:latin typeface="+mn-lt"/>
              </a:rPr>
              <a:t>Waste generation and management</a:t>
            </a:r>
          </a:p>
          <a:p>
            <a:r>
              <a:rPr lang="en-GB" dirty="0" smtClean="0">
                <a:latin typeface="+mn-lt"/>
              </a:rPr>
              <a:t>Summary</a:t>
            </a:r>
            <a:endParaRPr lang="en-GB" dirty="0">
              <a:latin typeface="+mn-lt"/>
            </a:endParaRPr>
          </a:p>
        </p:txBody>
      </p:sp>
      <p:pic>
        <p:nvPicPr>
          <p:cNvPr id="1026" name="Picture 2"/>
          <p:cNvPicPr>
            <a:picLocks noChangeAspect="1" noChangeArrowheads="1"/>
          </p:cNvPicPr>
          <p:nvPr/>
        </p:nvPicPr>
        <p:blipFill>
          <a:blip r:embed="rId2" cstate="print"/>
          <a:srcRect l="12253" t="14484" r="63827" b="7997"/>
          <a:stretch>
            <a:fillRect/>
          </a:stretch>
        </p:blipFill>
        <p:spPr bwMode="auto">
          <a:xfrm>
            <a:off x="6660232" y="764704"/>
            <a:ext cx="2232248" cy="296566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15153" t="17516" r="66833" b="18255"/>
          <a:stretch>
            <a:fillRect/>
          </a:stretch>
        </p:blipFill>
        <p:spPr bwMode="auto">
          <a:xfrm>
            <a:off x="6660232" y="3777002"/>
            <a:ext cx="2232248" cy="3080998"/>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lstStyle/>
          <a:p>
            <a:pPr>
              <a:spcBef>
                <a:spcPts val="600"/>
              </a:spcBef>
            </a:pPr>
            <a:r>
              <a:rPr lang="en-US" sz="3600" b="1" cap="none" dirty="0" smtClean="0">
                <a:solidFill>
                  <a:schemeClr val="bg1"/>
                </a:solidFill>
                <a:latin typeface="+mn-lt"/>
              </a:rPr>
              <a:t>Pilot demonstration projects</a:t>
            </a:r>
            <a:r>
              <a:rPr lang="en-GB" b="1" dirty="0" smtClean="0"/>
              <a:t/>
            </a:r>
            <a:br>
              <a:rPr lang="en-GB" b="1" dirty="0" smtClean="0"/>
            </a:br>
            <a:endParaRPr lang="en-GB" dirty="0"/>
          </a:p>
        </p:txBody>
      </p:sp>
      <p:graphicFrame>
        <p:nvGraphicFramePr>
          <p:cNvPr id="4" name="Chart 3"/>
          <p:cNvGraphicFramePr/>
          <p:nvPr/>
        </p:nvGraphicFramePr>
        <p:xfrm>
          <a:off x="3563888" y="980728"/>
          <a:ext cx="2745415" cy="20414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6351300" y="980728"/>
          <a:ext cx="2792700" cy="20414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3635896" y="3140968"/>
          <a:ext cx="2736304" cy="2160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6372092" y="3140968"/>
          <a:ext cx="2771908" cy="2118497"/>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4283968" y="5301208"/>
            <a:ext cx="4608512" cy="707886"/>
          </a:xfrm>
          <a:prstGeom prst="rect">
            <a:avLst/>
          </a:prstGeom>
          <a:noFill/>
        </p:spPr>
        <p:txBody>
          <a:bodyPr wrap="square" rtlCol="0">
            <a:spAutoFit/>
          </a:bodyPr>
          <a:lstStyle/>
          <a:p>
            <a:r>
              <a:rPr lang="en-GB" sz="2000" b="1" dirty="0" smtClean="0"/>
              <a:t>MOE Decontamination Model Evaluation Project in six SDA 3 </a:t>
            </a:r>
            <a:r>
              <a:rPr lang="en-GB" sz="2000" b="1" dirty="0" smtClean="0"/>
              <a:t>sites</a:t>
            </a:r>
            <a:endParaRPr lang="en-GB" sz="2000" b="1" dirty="0"/>
          </a:p>
        </p:txBody>
      </p:sp>
      <p:pic>
        <p:nvPicPr>
          <p:cNvPr id="5122" name="Picture 2"/>
          <p:cNvPicPr>
            <a:picLocks noChangeAspect="1" noChangeArrowheads="1"/>
          </p:cNvPicPr>
          <p:nvPr/>
        </p:nvPicPr>
        <p:blipFill>
          <a:blip r:embed="rId6" cstate="print"/>
          <a:srcRect l="13730" t="37090" r="75494" b="25258"/>
          <a:stretch>
            <a:fillRect/>
          </a:stretch>
        </p:blipFill>
        <p:spPr bwMode="auto">
          <a:xfrm>
            <a:off x="0" y="1124743"/>
            <a:ext cx="3419872" cy="4779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764704"/>
          </a:xfrm>
          <a:prstGeom prst="rect">
            <a:avLst/>
          </a:prstGeo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ea typeface="+mj-ea"/>
                <a:cs typeface="+mj-cs"/>
              </a:rPr>
              <a:t>Relevance?</a:t>
            </a:r>
            <a:r>
              <a:rPr kumimoji="0" lang="en-GB" sz="4400" b="1" i="0" u="none" strike="noStrike" kern="1200" cap="all" spc="0" normalizeH="0" baseline="0" noProof="0" dirty="0" smtClean="0">
                <a:ln>
                  <a:noFill/>
                </a:ln>
                <a:solidFill>
                  <a:schemeClr val="tx1"/>
                </a:solidFill>
                <a:effectLst/>
                <a:uLnTx/>
                <a:uFillTx/>
                <a:latin typeface="Arial" pitchFamily="34" charset="0"/>
                <a:ea typeface="+mj-ea"/>
                <a:cs typeface="+mj-cs"/>
              </a:rPr>
              <a:t/>
            </a:r>
            <a:br>
              <a:rPr kumimoji="0" lang="en-GB" sz="4400" b="1" i="0" u="none" strike="noStrike" kern="1200" cap="all" spc="0" normalizeH="0" baseline="0" noProof="0" dirty="0" smtClean="0">
                <a:ln>
                  <a:noFill/>
                </a:ln>
                <a:solidFill>
                  <a:schemeClr val="tx1"/>
                </a:solidFill>
                <a:effectLst/>
                <a:uLnTx/>
                <a:uFillTx/>
                <a:latin typeface="Arial" pitchFamily="34" charset="0"/>
                <a:ea typeface="+mj-ea"/>
                <a:cs typeface="+mj-cs"/>
              </a:rPr>
            </a:br>
            <a:endParaRPr kumimoji="0" lang="en-GB" sz="4400" b="0" i="0" u="none" strike="noStrike" kern="1200" cap="all" spc="0" normalizeH="0" baseline="0" noProof="0" dirty="0">
              <a:ln>
                <a:noFill/>
              </a:ln>
              <a:solidFill>
                <a:schemeClr val="tx1"/>
              </a:solidFill>
              <a:effectLst/>
              <a:uLnTx/>
              <a:uFillTx/>
              <a:latin typeface="Arial" pitchFamily="34" charset="0"/>
              <a:ea typeface="+mj-ea"/>
              <a:cs typeface="+mj-cs"/>
            </a:endParaRPr>
          </a:p>
        </p:txBody>
      </p:sp>
      <p:grpSp>
        <p:nvGrpSpPr>
          <p:cNvPr id="34" name="Group 33"/>
          <p:cNvGrpSpPr/>
          <p:nvPr/>
        </p:nvGrpSpPr>
        <p:grpSpPr>
          <a:xfrm>
            <a:off x="1043608" y="1268760"/>
            <a:ext cx="7556103" cy="3960440"/>
            <a:chOff x="755576" y="3717032"/>
            <a:chExt cx="7556103" cy="3960440"/>
          </a:xfrm>
        </p:grpSpPr>
        <p:grpSp>
          <p:nvGrpSpPr>
            <p:cNvPr id="2" name="Group 29"/>
            <p:cNvGrpSpPr/>
            <p:nvPr/>
          </p:nvGrpSpPr>
          <p:grpSpPr>
            <a:xfrm>
              <a:off x="755576" y="3717032"/>
              <a:ext cx="7556103" cy="3960440"/>
              <a:chOff x="899592" y="1340768"/>
              <a:chExt cx="7556103" cy="3960440"/>
            </a:xfrm>
          </p:grpSpPr>
          <p:pic>
            <p:nvPicPr>
              <p:cNvPr id="6146" name="Picture 2" descr="http://media.web.britannica.com/eb-media/59/89959-004-732AD68F.gif"/>
              <p:cNvPicPr>
                <a:picLocks noChangeAspect="1" noChangeArrowheads="1"/>
              </p:cNvPicPr>
              <p:nvPr/>
            </p:nvPicPr>
            <p:blipFill>
              <a:blip r:embed="rId2" cstate="print"/>
              <a:srcRect/>
              <a:stretch>
                <a:fillRect/>
              </a:stretch>
            </p:blipFill>
            <p:spPr bwMode="auto">
              <a:xfrm>
                <a:off x="899592" y="1340768"/>
                <a:ext cx="7556103" cy="3960440"/>
              </a:xfrm>
              <a:prstGeom prst="rect">
                <a:avLst/>
              </a:prstGeom>
              <a:noFill/>
            </p:spPr>
          </p:pic>
          <p:sp>
            <p:nvSpPr>
              <p:cNvPr id="4" name="Oval 3"/>
              <p:cNvSpPr/>
              <p:nvPr/>
            </p:nvSpPr>
            <p:spPr>
              <a:xfrm>
                <a:off x="2195736" y="1700808"/>
                <a:ext cx="1440160" cy="1296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915816" y="3068960"/>
                <a:ext cx="1152128"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283968" y="2348880"/>
                <a:ext cx="1584176" cy="18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580112" y="1484784"/>
                <a:ext cx="2088232" cy="165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732240" y="3212976"/>
                <a:ext cx="1440160"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p:nvPr/>
            </p:nvCxnSpPr>
            <p:spPr>
              <a:xfrm flipH="1">
                <a:off x="3131840" y="2420888"/>
                <a:ext cx="424847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580112" y="2060848"/>
                <a:ext cx="1800200" cy="36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436096" y="2420888"/>
                <a:ext cx="1944216" cy="7200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491880" y="2420888"/>
                <a:ext cx="3888432" cy="93610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380312" y="2420888"/>
                <a:ext cx="72008" cy="14401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6" name="Oval 15"/>
            <p:cNvSpPr/>
            <p:nvPr/>
          </p:nvSpPr>
          <p:spPr>
            <a:xfrm>
              <a:off x="4283968" y="3933056"/>
              <a:ext cx="1368152"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p:cNvCxnSpPr/>
            <p:nvPr/>
          </p:nvCxnSpPr>
          <p:spPr>
            <a:xfrm flipH="1" flipV="1">
              <a:off x="6444208" y="4725144"/>
              <a:ext cx="792088" cy="720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692696"/>
          </a:xfrm>
        </p:spPr>
        <p:txBody>
          <a:bodyPr/>
          <a:lstStyle/>
          <a:p>
            <a:r>
              <a:rPr lang="en-GB" sz="3600" cap="none" dirty="0" smtClean="0">
                <a:solidFill>
                  <a:schemeClr val="bg1"/>
                </a:solidFill>
              </a:rPr>
              <a:t>Waste </a:t>
            </a:r>
            <a:r>
              <a:rPr lang="en-GB" sz="3600" cap="none" dirty="0" smtClean="0">
                <a:solidFill>
                  <a:schemeClr val="bg1"/>
                </a:solidFill>
                <a:latin typeface="+mn-lt"/>
              </a:rPr>
              <a:t>Generation</a:t>
            </a:r>
            <a:r>
              <a:rPr lang="en-GB" sz="3600" cap="none" dirty="0" smtClean="0">
                <a:solidFill>
                  <a:schemeClr val="bg1"/>
                </a:solidFill>
              </a:rPr>
              <a:t> </a:t>
            </a:r>
            <a:r>
              <a:rPr lang="en-GB" sz="3600" cap="none" dirty="0" smtClean="0">
                <a:solidFill>
                  <a:schemeClr val="bg1"/>
                </a:solidFill>
              </a:rPr>
              <a:t>and </a:t>
            </a:r>
            <a:r>
              <a:rPr lang="en-GB" sz="3600" cap="none" dirty="0" smtClean="0">
                <a:solidFill>
                  <a:schemeClr val="bg1"/>
                </a:solidFill>
              </a:rPr>
              <a:t>Management</a:t>
            </a:r>
            <a:r>
              <a:rPr lang="en-GB" dirty="0" smtClean="0"/>
              <a:t/>
            </a:r>
            <a:br>
              <a:rPr lang="en-GB" dirty="0" smtClean="0"/>
            </a:br>
            <a:endParaRPr lang="en-GB" dirty="0"/>
          </a:p>
        </p:txBody>
      </p:sp>
      <p:sp>
        <p:nvSpPr>
          <p:cNvPr id="3" name="Content Placeholder 2"/>
          <p:cNvSpPr>
            <a:spLocks noGrp="1"/>
          </p:cNvSpPr>
          <p:nvPr>
            <p:ph idx="1"/>
          </p:nvPr>
        </p:nvSpPr>
        <p:spPr>
          <a:xfrm>
            <a:off x="0" y="1700808"/>
            <a:ext cx="4716016" cy="4525963"/>
          </a:xfrm>
        </p:spPr>
        <p:txBody>
          <a:bodyPr/>
          <a:lstStyle/>
          <a:p>
            <a:endParaRPr lang="en-GB" sz="2800" dirty="0" smtClean="0">
              <a:solidFill>
                <a:schemeClr val="accent1"/>
              </a:solidFill>
            </a:endParaRPr>
          </a:p>
          <a:p>
            <a:endParaRPr lang="en-GB" sz="2800" dirty="0" smtClean="0">
              <a:solidFill>
                <a:schemeClr val="accent1"/>
              </a:solidFill>
            </a:endParaRPr>
          </a:p>
          <a:p>
            <a:r>
              <a:rPr lang="en-GB" sz="2800" b="1" dirty="0" smtClean="0">
                <a:solidFill>
                  <a:schemeClr val="accent1"/>
                </a:solidFill>
              </a:rPr>
              <a:t>reduces external exposure</a:t>
            </a:r>
          </a:p>
          <a:p>
            <a:r>
              <a:rPr lang="en-GB" sz="2800" b="1" dirty="0" smtClean="0">
                <a:solidFill>
                  <a:schemeClr val="accent1"/>
                </a:solidFill>
              </a:rPr>
              <a:t>High acceptability and </a:t>
            </a:r>
            <a:r>
              <a:rPr lang="en-GB" sz="2800" b="1" dirty="0" smtClean="0">
                <a:solidFill>
                  <a:schemeClr val="accent1"/>
                </a:solidFill>
              </a:rPr>
              <a:t>feasibility</a:t>
            </a:r>
            <a:endParaRPr lang="en-GB" sz="2800" b="1" dirty="0" smtClean="0">
              <a:solidFill>
                <a:schemeClr val="accent1"/>
              </a:solidFill>
            </a:endParaRPr>
          </a:p>
          <a:p>
            <a:r>
              <a:rPr lang="en-GB" sz="2800" b="1" dirty="0" smtClean="0">
                <a:solidFill>
                  <a:schemeClr val="accent1"/>
                </a:solidFill>
              </a:rPr>
              <a:t>Protects economic value of residences and land</a:t>
            </a:r>
          </a:p>
          <a:p>
            <a:r>
              <a:rPr lang="en-GB" sz="2800" b="1" dirty="0" smtClean="0">
                <a:solidFill>
                  <a:schemeClr val="accent1"/>
                </a:solidFill>
              </a:rPr>
              <a:t>Well received by residents</a:t>
            </a:r>
          </a:p>
          <a:p>
            <a:endParaRPr lang="en-GB" dirty="0" smtClean="0"/>
          </a:p>
          <a:p>
            <a:endParaRPr lang="en-GB" dirty="0" smtClean="0"/>
          </a:p>
          <a:p>
            <a:endParaRPr lang="en-GB" dirty="0"/>
          </a:p>
        </p:txBody>
      </p:sp>
      <p:sp>
        <p:nvSpPr>
          <p:cNvPr id="4" name="Content Placeholder 2"/>
          <p:cNvSpPr txBox="1">
            <a:spLocks/>
          </p:cNvSpPr>
          <p:nvPr/>
        </p:nvSpPr>
        <p:spPr>
          <a:xfrm>
            <a:off x="4716016" y="1628800"/>
            <a:ext cx="4427984"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GB" sz="2800" b="1" i="0" u="none" strike="noStrike" kern="1200" cap="none" spc="0" normalizeH="0" baseline="0" noProof="0" dirty="0" smtClean="0">
                <a:ln>
                  <a:noFill/>
                </a:ln>
                <a:solidFill>
                  <a:srgbClr val="FF0000"/>
                </a:solidFill>
                <a:effectLst/>
                <a:uLnTx/>
                <a:uFillTx/>
                <a:latin typeface="+mn-lt"/>
                <a:ea typeface="+mn-ea"/>
                <a:cs typeface="+mn-cs"/>
              </a:rPr>
              <a:t>High logistical needs </a:t>
            </a:r>
          </a:p>
          <a:p>
            <a:pPr marL="342900" indent="-342900">
              <a:spcBef>
                <a:spcPct val="20000"/>
              </a:spcBef>
              <a:buFont typeface="Arial" pitchFamily="34" charset="0"/>
              <a:buChar char="•"/>
            </a:pPr>
            <a:r>
              <a:rPr lang="en-GB" sz="2800" b="1" dirty="0" smtClean="0">
                <a:solidFill>
                  <a:srgbClr val="FF0000"/>
                </a:solidFill>
              </a:rPr>
              <a:t>Large generation of waste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800" b="1" dirty="0" smtClean="0">
                <a:solidFill>
                  <a:srgbClr val="FF0000"/>
                </a:solidFill>
              </a:rPr>
              <a:t>High cost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1" i="0" u="none" strike="noStrike" kern="1200" cap="none" spc="0" normalizeH="0" baseline="0" noProof="0" dirty="0" smtClean="0">
                <a:ln>
                  <a:noFill/>
                </a:ln>
                <a:solidFill>
                  <a:srgbClr val="FF0000"/>
                </a:solidFill>
                <a:effectLst/>
                <a:uLnTx/>
                <a:uFillTx/>
                <a:latin typeface="+mn-lt"/>
                <a:ea typeface="+mn-ea"/>
                <a:cs typeface="+mn-cs"/>
              </a:rPr>
              <a:t>Averted dose less than air dose reduction at 1 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800" b="1" dirty="0" smtClean="0">
                <a:solidFill>
                  <a:srgbClr val="FF0000"/>
                </a:solidFill>
              </a:rPr>
              <a:t>Averted dose can be small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611560" y="764704"/>
            <a:ext cx="8064896" cy="584775"/>
          </a:xfrm>
          <a:prstGeom prst="rect">
            <a:avLst/>
          </a:prstGeom>
        </p:spPr>
        <p:txBody>
          <a:bodyPr wrap="square">
            <a:spAutoFit/>
          </a:bodyPr>
          <a:lstStyle/>
          <a:p>
            <a:pPr algn="ctr"/>
            <a:r>
              <a:rPr lang="en-GB" sz="3200" dirty="0" smtClean="0">
                <a:solidFill>
                  <a:prstClr val="black"/>
                </a:solidFill>
              </a:rPr>
              <a:t>Decontamination of surfaces and topsoil </a:t>
            </a:r>
            <a:endParaRPr lang="en-GB" dirty="0"/>
          </a:p>
        </p:txBody>
      </p:sp>
      <p:pic>
        <p:nvPicPr>
          <p:cNvPr id="4097" name="Picture 1" descr="C:\Users\BJHO\AppData\Local\Microsoft\Windows\Temporary Internet Files\Content.IE5\5OGBQ35O\MC900423153[1].wmf"/>
          <p:cNvPicPr>
            <a:picLocks noChangeAspect="1" noChangeArrowheads="1"/>
          </p:cNvPicPr>
          <p:nvPr/>
        </p:nvPicPr>
        <p:blipFill>
          <a:blip r:embed="rId2" cstate="print"/>
          <a:srcRect/>
          <a:stretch>
            <a:fillRect/>
          </a:stretch>
        </p:blipFill>
        <p:spPr bwMode="auto">
          <a:xfrm>
            <a:off x="5940152" y="1340768"/>
            <a:ext cx="1323830" cy="1323830"/>
          </a:xfrm>
          <a:prstGeom prst="rect">
            <a:avLst/>
          </a:prstGeom>
          <a:noFill/>
        </p:spPr>
      </p:pic>
      <p:pic>
        <p:nvPicPr>
          <p:cNvPr id="4098" name="Picture 2" descr="C:\Users\BJHO\AppData\Local\Microsoft\Windows\Temporary Internet Files\Content.IE5\PNG6UGHQ\MC900433817[1].png"/>
          <p:cNvPicPr>
            <a:picLocks noChangeAspect="1" noChangeArrowheads="1"/>
          </p:cNvPicPr>
          <p:nvPr/>
        </p:nvPicPr>
        <p:blipFill>
          <a:blip r:embed="rId3" cstate="print"/>
          <a:srcRect/>
          <a:stretch>
            <a:fillRect/>
          </a:stretch>
        </p:blipFill>
        <p:spPr bwMode="auto">
          <a:xfrm>
            <a:off x="1403648" y="1268760"/>
            <a:ext cx="1440160" cy="144016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blinds(horizontal)">
                                      <p:cBhvr>
                                        <p:cTn id="7" dur="500"/>
                                        <p:tgtEl>
                                          <p:spTgt spid="409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692696"/>
          </a:xfrm>
        </p:spPr>
        <p:txBody>
          <a:bodyPr/>
          <a:lstStyle/>
          <a:p>
            <a:r>
              <a:rPr lang="en-GB" sz="3600" cap="none" dirty="0" smtClean="0">
                <a:solidFill>
                  <a:schemeClr val="bg1"/>
                </a:solidFill>
                <a:latin typeface="+mn-lt"/>
              </a:rPr>
              <a:t>Waste </a:t>
            </a:r>
            <a:r>
              <a:rPr lang="en-GB" sz="3600" cap="none" dirty="0" smtClean="0">
                <a:solidFill>
                  <a:schemeClr val="bg1"/>
                </a:solidFill>
                <a:latin typeface="+mn-lt"/>
              </a:rPr>
              <a:t>generation and managemen</a:t>
            </a:r>
            <a:r>
              <a:rPr lang="en-GB" sz="3600" cap="none" dirty="0" smtClean="0">
                <a:solidFill>
                  <a:schemeClr val="bg1"/>
                </a:solidFill>
              </a:rPr>
              <a:t>t</a:t>
            </a:r>
            <a:r>
              <a:rPr lang="en-GB" dirty="0" smtClean="0"/>
              <a:t/>
            </a:r>
            <a:br>
              <a:rPr lang="en-GB" dirty="0" smtClean="0"/>
            </a:br>
            <a:endParaRPr lang="en-GB" dirty="0"/>
          </a:p>
        </p:txBody>
      </p:sp>
      <p:sp>
        <p:nvSpPr>
          <p:cNvPr id="3" name="Content Placeholder 2"/>
          <p:cNvSpPr>
            <a:spLocks noGrp="1"/>
          </p:cNvSpPr>
          <p:nvPr>
            <p:ph idx="1"/>
          </p:nvPr>
        </p:nvSpPr>
        <p:spPr>
          <a:xfrm>
            <a:off x="395536" y="1196752"/>
            <a:ext cx="7848872" cy="4525963"/>
          </a:xfrm>
        </p:spPr>
        <p:txBody>
          <a:bodyPr/>
          <a:lstStyle/>
          <a:p>
            <a:pPr>
              <a:buNone/>
            </a:pPr>
            <a:r>
              <a:rPr lang="en-GB" sz="2800" dirty="0" smtClean="0">
                <a:cs typeface="Arial" pitchFamily="34" charset="0"/>
              </a:rPr>
              <a:t>Prior thought to regulatory, management and practical application issues relevant to waste</a:t>
            </a:r>
          </a:p>
          <a:p>
            <a:pPr indent="285750"/>
            <a:r>
              <a:rPr lang="en-GB" sz="2800" dirty="0" smtClean="0">
                <a:cs typeface="Arial" pitchFamily="34" charset="0"/>
              </a:rPr>
              <a:t>Generation </a:t>
            </a:r>
          </a:p>
          <a:p>
            <a:pPr indent="285750"/>
            <a:r>
              <a:rPr lang="en-GB" sz="2800" dirty="0" smtClean="0">
                <a:cs typeface="Arial" pitchFamily="34" charset="0"/>
              </a:rPr>
              <a:t>Minimisation</a:t>
            </a:r>
          </a:p>
          <a:p>
            <a:pPr indent="285750"/>
            <a:r>
              <a:rPr lang="en-GB" sz="2800" dirty="0" smtClean="0">
                <a:cs typeface="Arial" pitchFamily="34" charset="0"/>
              </a:rPr>
              <a:t>Incineration</a:t>
            </a:r>
          </a:p>
          <a:p>
            <a:pPr indent="285750"/>
            <a:r>
              <a:rPr lang="en-GB" sz="2800" dirty="0" smtClean="0">
                <a:cs typeface="Arial" pitchFamily="34" charset="0"/>
              </a:rPr>
              <a:t>Disposal</a:t>
            </a:r>
          </a:p>
          <a:p>
            <a:pPr indent="285750"/>
            <a:r>
              <a:rPr lang="en-GB" sz="2800" dirty="0" smtClean="0">
                <a:cs typeface="Arial" pitchFamily="34" charset="0"/>
              </a:rPr>
              <a:t>Cost</a:t>
            </a:r>
          </a:p>
          <a:p>
            <a:endParaRPr lang="en-GB" sz="2800" dirty="0" smtClean="0">
              <a:solidFill>
                <a:schemeClr val="accent1"/>
              </a:solidFill>
            </a:endParaRPr>
          </a:p>
          <a:p>
            <a:endParaRPr lang="en-GB" sz="2800" dirty="0" smtClean="0">
              <a:solidFill>
                <a:schemeClr val="accent1"/>
              </a:solidFill>
            </a:endParaRPr>
          </a:p>
          <a:p>
            <a:endParaRPr lang="en-GB" dirty="0" smtClean="0"/>
          </a:p>
          <a:p>
            <a:endParaRPr lang="en-GB" dirty="0" smtClean="0"/>
          </a:p>
          <a:p>
            <a:endParaRPr lang="en-GB" dirty="0"/>
          </a:p>
        </p:txBody>
      </p:sp>
      <p:pic>
        <p:nvPicPr>
          <p:cNvPr id="4099" name="Picture 3"/>
          <p:cNvPicPr>
            <a:picLocks noChangeAspect="1" noChangeArrowheads="1"/>
          </p:cNvPicPr>
          <p:nvPr/>
        </p:nvPicPr>
        <p:blipFill>
          <a:blip r:embed="rId2" cstate="print"/>
          <a:srcRect l="12618"/>
          <a:stretch>
            <a:fillRect/>
          </a:stretch>
        </p:blipFill>
        <p:spPr bwMode="auto">
          <a:xfrm>
            <a:off x="6156176" y="2564904"/>
            <a:ext cx="2987824" cy="2564457"/>
          </a:xfrm>
          <a:prstGeom prst="rect">
            <a:avLst/>
          </a:prstGeom>
          <a:noFill/>
          <a:ln w="9525">
            <a:noFill/>
            <a:miter lim="800000"/>
            <a:headEnd/>
            <a:tailEnd/>
          </a:ln>
          <a:effectLst/>
        </p:spPr>
      </p:pic>
      <p:pic>
        <p:nvPicPr>
          <p:cNvPr id="4101" name="Picture 5" descr="N:\Documents\WINWORD\IAEA Fukushima Comp Report\Fukushima  IAEA mission\pictures\100_PANA\waste awaiting transit high res.jpg"/>
          <p:cNvPicPr>
            <a:picLocks noChangeAspect="1" noChangeArrowheads="1"/>
          </p:cNvPicPr>
          <p:nvPr/>
        </p:nvPicPr>
        <p:blipFill>
          <a:blip r:embed="rId3" cstate="print"/>
          <a:srcRect/>
          <a:stretch>
            <a:fillRect/>
          </a:stretch>
        </p:blipFill>
        <p:spPr bwMode="auto">
          <a:xfrm>
            <a:off x="2771800" y="3789040"/>
            <a:ext cx="3203848" cy="2414996"/>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92696"/>
          </a:xfrm>
        </p:spPr>
        <p:txBody>
          <a:bodyPr/>
          <a:lstStyle/>
          <a:p>
            <a:r>
              <a:rPr lang="en-GB" sz="3600" cap="none" dirty="0" smtClean="0">
                <a:solidFill>
                  <a:schemeClr val="bg1"/>
                </a:solidFill>
                <a:latin typeface="+mn-lt"/>
              </a:rPr>
              <a:t>Summary</a:t>
            </a:r>
            <a:endParaRPr lang="en-GB" sz="3600" cap="none" dirty="0">
              <a:solidFill>
                <a:schemeClr val="bg1"/>
              </a:solidFill>
              <a:latin typeface="+mn-lt"/>
            </a:endParaRPr>
          </a:p>
        </p:txBody>
      </p:sp>
      <p:sp>
        <p:nvSpPr>
          <p:cNvPr id="3" name="Content Placeholder 2"/>
          <p:cNvSpPr>
            <a:spLocks noGrp="1"/>
          </p:cNvSpPr>
          <p:nvPr>
            <p:ph idx="1"/>
          </p:nvPr>
        </p:nvSpPr>
        <p:spPr>
          <a:xfrm>
            <a:off x="395536" y="908720"/>
            <a:ext cx="8496944" cy="4525963"/>
          </a:xfrm>
        </p:spPr>
        <p:txBody>
          <a:bodyPr/>
          <a:lstStyle/>
          <a:p>
            <a:r>
              <a:rPr lang="en-GB" dirty="0" smtClean="0">
                <a:cs typeface="Arial" pitchFamily="34" charset="0"/>
              </a:rPr>
              <a:t>Broad objectives of remediation need to be addressed</a:t>
            </a:r>
          </a:p>
          <a:p>
            <a:r>
              <a:rPr lang="en-GB" dirty="0" smtClean="0">
                <a:cs typeface="Arial" pitchFamily="34" charset="0"/>
              </a:rPr>
              <a:t>Site specific </a:t>
            </a:r>
          </a:p>
          <a:p>
            <a:r>
              <a:rPr lang="en-GB" dirty="0" smtClean="0">
                <a:cs typeface="Arial" pitchFamily="34" charset="0"/>
              </a:rPr>
              <a:t>Emergency preparedness needs to include the post accident phase / remediation</a:t>
            </a:r>
          </a:p>
          <a:p>
            <a:r>
              <a:rPr lang="en-GB" dirty="0" smtClean="0">
                <a:cs typeface="Arial" pitchFamily="34" charset="0"/>
              </a:rPr>
              <a:t>Need to retain knowledge and expertise, and promote knowledge transfer from countries with practical experience</a:t>
            </a:r>
          </a:p>
          <a:p>
            <a:r>
              <a:rPr lang="en-GB" dirty="0" smtClean="0">
                <a:cs typeface="Arial" pitchFamily="34" charset="0"/>
              </a:rPr>
              <a:t>Revise international guidance</a:t>
            </a:r>
          </a:p>
          <a:p>
            <a:endParaRPr lang="en-GB" dirty="0" smtClean="0"/>
          </a:p>
          <a:p>
            <a:endParaRPr lang="en-GB"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latin typeface="+mn-lt"/>
              </a:rPr>
              <a:t>What is remediation</a:t>
            </a:r>
            <a:endParaRPr lang="en-GB" dirty="0">
              <a:latin typeface="+mn-lt"/>
            </a:endParaRPr>
          </a:p>
        </p:txBody>
      </p:sp>
      <p:sp>
        <p:nvSpPr>
          <p:cNvPr id="3" name="Text Placeholder 2"/>
          <p:cNvSpPr>
            <a:spLocks noGrp="1"/>
          </p:cNvSpPr>
          <p:nvPr>
            <p:ph type="body" sz="quarter" idx="12"/>
          </p:nvPr>
        </p:nvSpPr>
        <p:spPr/>
        <p:txBody>
          <a:bodyPr/>
          <a:lstStyle/>
          <a:p>
            <a:pPr>
              <a:buNone/>
            </a:pPr>
            <a:r>
              <a:rPr lang="en-GB" dirty="0" smtClean="0">
                <a:latin typeface="+mn-lt"/>
              </a:rPr>
              <a:t>IAEA Safety Glossary:</a:t>
            </a:r>
          </a:p>
          <a:p>
            <a:pPr>
              <a:buNone/>
            </a:pPr>
            <a:r>
              <a:rPr lang="en-GB" dirty="0" smtClean="0">
                <a:latin typeface="+mn-lt"/>
              </a:rPr>
              <a:t> “.. any measures that may be carried out to reduce the radiation exposure from existing contamination of land areas through actions applied to the contamination itself (the source) or to the exposure pathways to humans”. </a:t>
            </a:r>
          </a:p>
          <a:p>
            <a:pPr>
              <a:buNone/>
            </a:pPr>
            <a:r>
              <a:rPr lang="en-GB" dirty="0" smtClean="0">
                <a:latin typeface="+mn-lt"/>
              </a:rPr>
              <a:t>World Health Organization defines health as </a:t>
            </a:r>
          </a:p>
          <a:p>
            <a:pPr>
              <a:buFont typeface="Wingdings" pitchFamily="2" charset="2"/>
              <a:buChar char="§"/>
            </a:pPr>
            <a:r>
              <a:rPr lang="en-GB" dirty="0" smtClean="0">
                <a:latin typeface="+mn-lt"/>
              </a:rPr>
              <a:t>“… a state of physical, mental and social well-being”.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latin typeface="+mn-lt"/>
              </a:rPr>
              <a:t>Remediation and recovery objectives</a:t>
            </a:r>
            <a:endParaRPr lang="en-GB" dirty="0">
              <a:latin typeface="+mn-lt"/>
            </a:endParaRPr>
          </a:p>
        </p:txBody>
      </p:sp>
      <p:sp>
        <p:nvSpPr>
          <p:cNvPr id="3" name="Text Placeholder 2"/>
          <p:cNvSpPr>
            <a:spLocks noGrp="1"/>
          </p:cNvSpPr>
          <p:nvPr>
            <p:ph type="body" sz="quarter" idx="12"/>
          </p:nvPr>
        </p:nvSpPr>
        <p:spPr/>
        <p:txBody>
          <a:bodyPr/>
          <a:lstStyle/>
          <a:p>
            <a:r>
              <a:rPr lang="en-GB" dirty="0" smtClean="0">
                <a:latin typeface="+mn-lt"/>
              </a:rPr>
              <a:t>Reduction of dose</a:t>
            </a:r>
          </a:p>
          <a:p>
            <a:r>
              <a:rPr lang="en-GB" dirty="0" smtClean="0">
                <a:latin typeface="+mn-lt"/>
              </a:rPr>
              <a:t>A return to normal life and livelihoods</a:t>
            </a:r>
            <a:endParaRPr lang="en-GB" dirty="0">
              <a:latin typeface="+mn-lt"/>
            </a:endParaRPr>
          </a:p>
        </p:txBody>
      </p:sp>
      <p:pic>
        <p:nvPicPr>
          <p:cNvPr id="2050" name="Picture 2"/>
          <p:cNvPicPr>
            <a:picLocks noChangeAspect="1" noChangeArrowheads="1"/>
          </p:cNvPicPr>
          <p:nvPr/>
        </p:nvPicPr>
        <p:blipFill>
          <a:blip r:embed="rId2" cstate="print"/>
          <a:srcRect/>
          <a:stretch>
            <a:fillRect/>
          </a:stretch>
        </p:blipFill>
        <p:spPr bwMode="auto">
          <a:xfrm>
            <a:off x="4499992" y="2780928"/>
            <a:ext cx="3744416" cy="280831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395536" y="2780928"/>
            <a:ext cx="3648405" cy="27363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97144" cy="778098"/>
          </a:xfrm>
        </p:spPr>
        <p:txBody>
          <a:bodyPr/>
          <a:lstStyle/>
          <a:p>
            <a:r>
              <a:rPr lang="en-GB" sz="3600" cap="none" dirty="0" smtClean="0">
                <a:solidFill>
                  <a:schemeClr val="bg1"/>
                </a:solidFill>
                <a:latin typeface="+mn-lt"/>
              </a:rPr>
              <a:t>Principles For Remediation</a:t>
            </a:r>
            <a:endParaRPr lang="en-GB" sz="3600" cap="none" dirty="0">
              <a:solidFill>
                <a:schemeClr val="bg1"/>
              </a:solidFill>
              <a:latin typeface="+mn-lt"/>
            </a:endParaRPr>
          </a:p>
        </p:txBody>
      </p:sp>
      <p:sp>
        <p:nvSpPr>
          <p:cNvPr id="3" name="Content Placeholder 2"/>
          <p:cNvSpPr>
            <a:spLocks noGrp="1"/>
          </p:cNvSpPr>
          <p:nvPr>
            <p:ph idx="1"/>
          </p:nvPr>
        </p:nvSpPr>
        <p:spPr>
          <a:xfrm>
            <a:off x="395536" y="1196752"/>
            <a:ext cx="8229600" cy="4680520"/>
          </a:xfrm>
        </p:spPr>
        <p:txBody>
          <a:bodyPr>
            <a:normAutofit lnSpcReduction="10000"/>
          </a:bodyPr>
          <a:lstStyle/>
          <a:p>
            <a:pPr lvl="0"/>
            <a:r>
              <a:rPr lang="en-GB" dirty="0" smtClean="0">
                <a:solidFill>
                  <a:srgbClr val="FF0000"/>
                </a:solidFill>
                <a:cs typeface="Arial" pitchFamily="34" charset="0"/>
              </a:rPr>
              <a:t>Justification</a:t>
            </a:r>
            <a:r>
              <a:rPr lang="en-GB" dirty="0" smtClean="0">
                <a:cs typeface="Arial" pitchFamily="34" charset="0"/>
              </a:rPr>
              <a:t> for undertaking remediation </a:t>
            </a:r>
          </a:p>
          <a:p>
            <a:pPr lvl="0"/>
            <a:r>
              <a:rPr lang="en-GB" dirty="0" smtClean="0">
                <a:solidFill>
                  <a:srgbClr val="FF0000"/>
                </a:solidFill>
                <a:cs typeface="Arial" pitchFamily="34" charset="0"/>
              </a:rPr>
              <a:t>Optimisation</a:t>
            </a:r>
            <a:r>
              <a:rPr lang="en-GB" dirty="0" smtClean="0">
                <a:cs typeface="Arial" pitchFamily="34" charset="0"/>
              </a:rPr>
              <a:t> of protection through application of remedial actions </a:t>
            </a:r>
          </a:p>
          <a:p>
            <a:pPr lvl="0"/>
            <a:r>
              <a:rPr lang="en-GB" dirty="0" smtClean="0">
                <a:solidFill>
                  <a:srgbClr val="FF0000"/>
                </a:solidFill>
                <a:cs typeface="Arial" pitchFamily="34" charset="0"/>
              </a:rPr>
              <a:t>Limitation</a:t>
            </a:r>
            <a:r>
              <a:rPr lang="en-GB" dirty="0" smtClean="0">
                <a:cs typeface="Arial" pitchFamily="34" charset="0"/>
              </a:rPr>
              <a:t> of radiation </a:t>
            </a:r>
            <a:r>
              <a:rPr lang="en-GB" dirty="0" smtClean="0">
                <a:cs typeface="Arial" pitchFamily="34" charset="0"/>
              </a:rPr>
              <a:t>doses</a:t>
            </a:r>
            <a:endParaRPr lang="en-GB" dirty="0" smtClean="0">
              <a:cs typeface="Arial" pitchFamily="34" charset="0"/>
            </a:endParaRPr>
          </a:p>
          <a:p>
            <a:pPr lvl="0"/>
            <a:r>
              <a:rPr lang="en-GB" dirty="0" smtClean="0">
                <a:cs typeface="Arial" pitchFamily="34" charset="0"/>
              </a:rPr>
              <a:t>Providing appropriate protection of both </a:t>
            </a:r>
            <a:r>
              <a:rPr lang="en-GB" dirty="0" smtClean="0">
                <a:solidFill>
                  <a:srgbClr val="FF0000"/>
                </a:solidFill>
                <a:cs typeface="Arial" pitchFamily="34" charset="0"/>
              </a:rPr>
              <a:t>humans and the environment</a:t>
            </a:r>
            <a:endParaRPr lang="en-GB" dirty="0" smtClean="0">
              <a:cs typeface="Arial" pitchFamily="34" charset="0"/>
            </a:endParaRPr>
          </a:p>
          <a:p>
            <a:pPr lvl="0"/>
            <a:r>
              <a:rPr lang="en-GB" dirty="0" smtClean="0">
                <a:solidFill>
                  <a:srgbClr val="FF0000"/>
                </a:solidFill>
                <a:cs typeface="Arial" pitchFamily="34" charset="0"/>
              </a:rPr>
              <a:t>Targeting</a:t>
            </a:r>
            <a:r>
              <a:rPr lang="en-GB" dirty="0" smtClean="0">
                <a:cs typeface="Arial" pitchFamily="34" charset="0"/>
              </a:rPr>
              <a:t> use of resources efficiently</a:t>
            </a:r>
          </a:p>
          <a:p>
            <a:pPr lvl="0"/>
            <a:r>
              <a:rPr lang="en-GB" dirty="0" smtClean="0">
                <a:cs typeface="Arial" pitchFamily="34" charset="0"/>
              </a:rPr>
              <a:t>Ensuring open and transparent </a:t>
            </a:r>
            <a:r>
              <a:rPr lang="en-GB" dirty="0" smtClean="0">
                <a:solidFill>
                  <a:srgbClr val="FF0000"/>
                </a:solidFill>
                <a:cs typeface="Arial" pitchFamily="34" charset="0"/>
              </a:rPr>
              <a:t>communication</a:t>
            </a:r>
            <a:r>
              <a:rPr lang="en-GB" dirty="0" smtClean="0">
                <a:cs typeface="Arial" pitchFamily="34" charset="0"/>
              </a:rPr>
              <a:t> with </a:t>
            </a:r>
            <a:r>
              <a:rPr lang="en-GB" dirty="0" smtClean="0">
                <a:cs typeface="Arial" pitchFamily="34" charset="0"/>
              </a:rPr>
              <a:t>stakeholders</a:t>
            </a:r>
            <a:endParaRPr lang="en-GB" dirty="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48072"/>
          </a:xfrm>
        </p:spPr>
        <p:txBody>
          <a:bodyPr/>
          <a:lstStyle/>
          <a:p>
            <a:r>
              <a:rPr lang="en-GB" sz="3600" cap="none" dirty="0" smtClean="0">
                <a:solidFill>
                  <a:schemeClr val="bg1"/>
                </a:solidFill>
                <a:latin typeface="+mn-lt"/>
              </a:rPr>
              <a:t>Remediation Strategy</a:t>
            </a:r>
            <a:endParaRPr lang="en-GB" sz="3600" cap="none" dirty="0">
              <a:solidFill>
                <a:schemeClr val="bg1"/>
              </a:solidFill>
              <a:latin typeface="+mn-lt"/>
            </a:endParaRPr>
          </a:p>
        </p:txBody>
      </p:sp>
      <p:sp>
        <p:nvSpPr>
          <p:cNvPr id="3" name="Content Placeholder 2"/>
          <p:cNvSpPr>
            <a:spLocks noGrp="1"/>
          </p:cNvSpPr>
          <p:nvPr>
            <p:ph idx="1"/>
          </p:nvPr>
        </p:nvSpPr>
        <p:spPr>
          <a:xfrm>
            <a:off x="395536" y="1052737"/>
            <a:ext cx="8229600" cy="4176464"/>
          </a:xfrm>
        </p:spPr>
        <p:txBody>
          <a:bodyPr/>
          <a:lstStyle/>
          <a:p>
            <a:r>
              <a:rPr lang="en-US" dirty="0" smtClean="0">
                <a:cs typeface="Arial" pitchFamily="34" charset="0"/>
              </a:rPr>
              <a:t>Sets out the means for achieving the principles and requirements set out in the national </a:t>
            </a:r>
            <a:r>
              <a:rPr lang="en-US" dirty="0" smtClean="0">
                <a:cs typeface="Arial" pitchFamily="34" charset="0"/>
              </a:rPr>
              <a:t>policy </a:t>
            </a:r>
            <a:endParaRPr lang="en-US" dirty="0" smtClean="0">
              <a:cs typeface="Arial" pitchFamily="34" charset="0"/>
            </a:endParaRPr>
          </a:p>
          <a:p>
            <a:r>
              <a:rPr lang="en-US" dirty="0" smtClean="0">
                <a:cs typeface="Arial" pitchFamily="34" charset="0"/>
              </a:rPr>
              <a:t>Normally established by the relevant remediation implementer or by </a:t>
            </a:r>
            <a:r>
              <a:rPr lang="en-US" dirty="0" smtClean="0">
                <a:cs typeface="Arial" pitchFamily="34" charset="0"/>
              </a:rPr>
              <a:t>government </a:t>
            </a:r>
            <a:endParaRPr lang="en-GB" dirty="0" smtClean="0">
              <a:cs typeface="Arial" pitchFamily="34" charset="0"/>
            </a:endParaRPr>
          </a:p>
          <a:p>
            <a:endParaRPr lang="en-GB" dirty="0"/>
          </a:p>
        </p:txBody>
      </p:sp>
      <p:pic>
        <p:nvPicPr>
          <p:cNvPr id="4" name="Picture 2"/>
          <p:cNvPicPr>
            <a:picLocks noChangeAspect="1" noChangeArrowheads="1"/>
          </p:cNvPicPr>
          <p:nvPr/>
        </p:nvPicPr>
        <p:blipFill>
          <a:blip r:embed="rId2" cstate="print"/>
          <a:srcRect/>
          <a:stretch>
            <a:fillRect/>
          </a:stretch>
        </p:blipFill>
        <p:spPr bwMode="auto">
          <a:xfrm>
            <a:off x="3923928" y="3933056"/>
            <a:ext cx="2952328" cy="22100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p:spPr>
        <p:txBody>
          <a:bodyPr/>
          <a:lstStyle/>
          <a:p>
            <a:r>
              <a:rPr lang="en-GB" sz="3600" cap="none" dirty="0" smtClean="0">
                <a:solidFill>
                  <a:schemeClr val="bg1"/>
                </a:solidFill>
                <a:latin typeface="+mn-lt"/>
              </a:rPr>
              <a:t>Remediation After The Fukushima Accident</a:t>
            </a:r>
            <a:endParaRPr lang="en-GB" sz="3600" dirty="0">
              <a:latin typeface="+mn-lt"/>
            </a:endParaRPr>
          </a:p>
        </p:txBody>
      </p:sp>
      <p:sp>
        <p:nvSpPr>
          <p:cNvPr id="3" name="Content Placeholder 2"/>
          <p:cNvSpPr>
            <a:spLocks noGrp="1"/>
          </p:cNvSpPr>
          <p:nvPr>
            <p:ph idx="1"/>
          </p:nvPr>
        </p:nvSpPr>
        <p:spPr>
          <a:xfrm>
            <a:off x="0" y="836712"/>
            <a:ext cx="7416824" cy="4525963"/>
          </a:xfrm>
        </p:spPr>
        <p:txBody>
          <a:bodyPr/>
          <a:lstStyle/>
          <a:p>
            <a:pPr hangingPunct="0"/>
            <a:r>
              <a:rPr lang="en-GB" dirty="0" smtClean="0"/>
              <a:t>Strategy applied in Japan includes the ICRP and IAEA dose criterion [reference level of annual additional effective dose 1-20 mSv] </a:t>
            </a:r>
          </a:p>
          <a:p>
            <a:pPr hangingPunct="0"/>
            <a:r>
              <a:rPr lang="en-GB" dirty="0" smtClean="0"/>
              <a:t>stepwise and rapid reduction in total doses in residential areas and </a:t>
            </a:r>
            <a:r>
              <a:rPr lang="en-GB" dirty="0" smtClean="0"/>
              <a:t>farmland </a:t>
            </a:r>
            <a:endParaRPr lang="en-GB" dirty="0" smtClean="0"/>
          </a:p>
          <a:p>
            <a:pPr hangingPunct="0"/>
            <a:r>
              <a:rPr lang="en-US" dirty="0" smtClean="0"/>
              <a:t>Long term goal - additional annual effective dose shall be 1 mSv or </a:t>
            </a:r>
            <a:r>
              <a:rPr lang="en-US" dirty="0" smtClean="0"/>
              <a:t>less </a:t>
            </a:r>
            <a:endParaRPr lang="en-US" dirty="0" smtClean="0"/>
          </a:p>
          <a:p>
            <a:pPr hangingPunct="0"/>
            <a:r>
              <a:rPr lang="en-US" dirty="0" smtClean="0"/>
              <a:t>Most of the dose  from  external dose pathways from 2012 </a:t>
            </a:r>
            <a:r>
              <a:rPr lang="en-US" dirty="0" smtClean="0"/>
              <a:t>onwards</a:t>
            </a:r>
            <a:endParaRPr lang="en-GB" b="1" dirty="0" smtClean="0"/>
          </a:p>
          <a:p>
            <a:endParaRPr lang="en-GB" dirty="0"/>
          </a:p>
        </p:txBody>
      </p:sp>
      <p:pic>
        <p:nvPicPr>
          <p:cNvPr id="18433" name="Picture 1"/>
          <p:cNvPicPr>
            <a:picLocks noChangeAspect="1" noChangeArrowheads="1"/>
          </p:cNvPicPr>
          <p:nvPr/>
        </p:nvPicPr>
        <p:blipFill>
          <a:blip r:embed="rId2" cstate="print"/>
          <a:srcRect l="15100" t="19516" r="40035" b="21935"/>
          <a:stretch>
            <a:fillRect/>
          </a:stretch>
        </p:blipFill>
        <p:spPr bwMode="auto">
          <a:xfrm>
            <a:off x="6993361" y="3284984"/>
            <a:ext cx="2150639" cy="2304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p:spPr>
        <p:txBody>
          <a:bodyPr/>
          <a:lstStyle/>
          <a:p>
            <a:r>
              <a:rPr lang="en-GB" sz="3600" cap="none" dirty="0" smtClean="0">
                <a:solidFill>
                  <a:schemeClr val="bg1"/>
                </a:solidFill>
                <a:latin typeface="+mn-lt"/>
                <a:cs typeface="Arial" pitchFamily="34" charset="0"/>
              </a:rPr>
              <a:t>Special Decontamination Area (SDA)</a:t>
            </a:r>
            <a:r>
              <a:rPr lang="en-GB" sz="3600" dirty="0" smtClean="0">
                <a:cs typeface="Arial" pitchFamily="34" charset="0"/>
              </a:rPr>
              <a:t/>
            </a:r>
            <a:br>
              <a:rPr lang="en-GB" sz="3600" dirty="0" smtClean="0">
                <a:cs typeface="Arial" pitchFamily="34" charset="0"/>
              </a:rPr>
            </a:br>
            <a:endParaRPr lang="en-GB" sz="3600" cap="none" dirty="0">
              <a:solidFill>
                <a:schemeClr val="bg1"/>
              </a:solidFill>
            </a:endParaRPr>
          </a:p>
        </p:txBody>
      </p:sp>
      <p:sp>
        <p:nvSpPr>
          <p:cNvPr id="102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0241" name="Picture 122"/>
          <p:cNvPicPr>
            <a:picLocks noChangeAspect="1" noChangeArrowheads="1"/>
          </p:cNvPicPr>
          <p:nvPr/>
        </p:nvPicPr>
        <p:blipFill>
          <a:blip r:embed="rId2" cstate="print"/>
          <a:srcRect/>
          <a:stretch>
            <a:fillRect/>
          </a:stretch>
        </p:blipFill>
        <p:spPr bwMode="auto">
          <a:xfrm>
            <a:off x="0" y="767989"/>
            <a:ext cx="4139952" cy="5874954"/>
          </a:xfrm>
          <a:prstGeom prst="rect">
            <a:avLst/>
          </a:prstGeom>
          <a:noFill/>
        </p:spPr>
      </p:pic>
      <p:sp>
        <p:nvSpPr>
          <p:cNvPr id="10243" name="Rectangle 3"/>
          <p:cNvSpPr>
            <a:spLocks noChangeArrowheads="1"/>
          </p:cNvSpPr>
          <p:nvPr/>
        </p:nvSpPr>
        <p:spPr bwMode="auto">
          <a:xfrm>
            <a:off x="0" y="3714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4283968" y="764704"/>
            <a:ext cx="4464496" cy="5124480"/>
          </a:xfrm>
          <a:prstGeom prst="rect">
            <a:avLst/>
          </a:prstGeom>
          <a:noFill/>
        </p:spPr>
        <p:txBody>
          <a:bodyPr wrap="square" rtlCol="0">
            <a:spAutoFit/>
          </a:bodyPr>
          <a:lstStyle/>
          <a:p>
            <a:endParaRPr lang="en-GB" sz="2400" dirty="0" smtClean="0">
              <a:latin typeface="Arial" pitchFamily="34" charset="0"/>
              <a:cs typeface="Arial" pitchFamily="34" charset="0"/>
            </a:endParaRPr>
          </a:p>
          <a:p>
            <a:pPr>
              <a:spcAft>
                <a:spcPts val="600"/>
              </a:spcAft>
              <a:buFont typeface="Wingdings" pitchFamily="2" charset="2"/>
              <a:buChar char="§"/>
            </a:pPr>
            <a:r>
              <a:rPr lang="en-GB" sz="2800" dirty="0" smtClean="0">
                <a:cs typeface="Arial" pitchFamily="34" charset="0"/>
              </a:rPr>
              <a:t> previously restricted </a:t>
            </a:r>
            <a:r>
              <a:rPr lang="en-GB" sz="2800" dirty="0" smtClean="0">
                <a:cs typeface="Arial" pitchFamily="34" charset="0"/>
              </a:rPr>
              <a:t>areas</a:t>
            </a:r>
            <a:endParaRPr lang="en-GB" sz="2800" dirty="0" smtClean="0">
              <a:cs typeface="Arial" pitchFamily="34" charset="0"/>
            </a:endParaRPr>
          </a:p>
          <a:p>
            <a:pPr>
              <a:buFont typeface="Wingdings" pitchFamily="2" charset="2"/>
              <a:buChar char="§"/>
            </a:pPr>
            <a:r>
              <a:rPr lang="en-GB" sz="2800" dirty="0" smtClean="0">
                <a:cs typeface="Arial" pitchFamily="34" charset="0"/>
              </a:rPr>
              <a:t> deliberate evacuation </a:t>
            </a:r>
            <a:r>
              <a:rPr lang="en-GB" sz="2800" dirty="0" smtClean="0">
                <a:cs typeface="Arial" pitchFamily="34" charset="0"/>
              </a:rPr>
              <a:t>areas</a:t>
            </a:r>
          </a:p>
          <a:p>
            <a:pPr>
              <a:buFont typeface="Wingdings" pitchFamily="2" charset="2"/>
              <a:buChar char="§"/>
            </a:pPr>
            <a:endParaRPr lang="en-GB" sz="2800" dirty="0" smtClean="0">
              <a:cs typeface="Arial" pitchFamily="34" charset="0"/>
            </a:endParaRPr>
          </a:p>
          <a:p>
            <a:pPr>
              <a:buFont typeface="Wingdings" pitchFamily="2" charset="2"/>
              <a:buChar char="§"/>
            </a:pPr>
            <a:r>
              <a:rPr lang="en-GB" sz="2800" dirty="0" smtClean="0">
                <a:cs typeface="Arial" pitchFamily="34" charset="0"/>
              </a:rPr>
              <a:t> additional </a:t>
            </a:r>
            <a:r>
              <a:rPr lang="en-GB" sz="2800" dirty="0" smtClean="0">
                <a:cs typeface="Arial" pitchFamily="34" charset="0"/>
              </a:rPr>
              <a:t>annual effective dose for individuals </a:t>
            </a:r>
            <a:r>
              <a:rPr lang="en-GB" sz="2800" dirty="0" smtClean="0">
                <a:cs typeface="Arial" pitchFamily="34" charset="0"/>
              </a:rPr>
              <a:t>anticipated &gt;20 </a:t>
            </a:r>
            <a:r>
              <a:rPr lang="en-GB" sz="2800" dirty="0" smtClean="0">
                <a:cs typeface="Arial" pitchFamily="34" charset="0"/>
              </a:rPr>
              <a:t>mSv during the first </a:t>
            </a:r>
            <a:r>
              <a:rPr lang="en-GB" sz="2800" dirty="0" smtClean="0">
                <a:cs typeface="Arial" pitchFamily="34" charset="0"/>
              </a:rPr>
              <a:t>year</a:t>
            </a:r>
            <a:endParaRPr lang="en-GB" sz="2800" dirty="0" smtClean="0">
              <a:cs typeface="Arial" pitchFamily="34" charset="0"/>
            </a:endParaRPr>
          </a:p>
          <a:p>
            <a:pPr>
              <a:buFont typeface="Wingdings" pitchFamily="2" charset="2"/>
              <a:buChar char="§"/>
            </a:pPr>
            <a:endParaRPr lang="en-GB" sz="2800" dirty="0" smtClean="0">
              <a:cs typeface="Arial" pitchFamily="34" charset="0"/>
            </a:endParaRPr>
          </a:p>
          <a:p>
            <a:pPr>
              <a:buFont typeface="Wingdings" pitchFamily="2" charset="2"/>
              <a:buChar char="§"/>
            </a:pPr>
            <a:r>
              <a:rPr lang="en-GB" sz="2800" dirty="0" smtClean="0">
                <a:cs typeface="Arial" pitchFamily="34" charset="0"/>
              </a:rPr>
              <a:t> </a:t>
            </a:r>
            <a:r>
              <a:rPr lang="en-GB" sz="2800" dirty="0" smtClean="0">
                <a:cs typeface="Arial" pitchFamily="34" charset="0"/>
              </a:rPr>
              <a:t>National </a:t>
            </a:r>
            <a:r>
              <a:rPr lang="en-GB" sz="2800" dirty="0" smtClean="0">
                <a:cs typeface="Arial" pitchFamily="34" charset="0"/>
              </a:rPr>
              <a:t>government</a:t>
            </a:r>
          </a:p>
          <a:p>
            <a:endParaRPr lang="en-GB" sz="2800" dirty="0" smtClean="0"/>
          </a:p>
          <a:p>
            <a:endParaRPr lang="en-GB"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p:spPr>
        <p:txBody>
          <a:bodyPr/>
          <a:lstStyle/>
          <a:p>
            <a:r>
              <a:rPr lang="en-GB" sz="3600" cap="none" dirty="0" smtClean="0">
                <a:solidFill>
                  <a:schemeClr val="bg1"/>
                </a:solidFill>
                <a:latin typeface="+mn-lt"/>
                <a:cs typeface="Arial" pitchFamily="34" charset="0"/>
              </a:rPr>
              <a:t>Intensive Contamination Survey Area </a:t>
            </a:r>
            <a:r>
              <a:rPr lang="en-GB" sz="3600" dirty="0" smtClean="0">
                <a:solidFill>
                  <a:schemeClr val="bg1"/>
                </a:solidFill>
                <a:latin typeface="+mn-lt"/>
                <a:cs typeface="Arial" pitchFamily="34" charset="0"/>
              </a:rPr>
              <a:t>(ICSA</a:t>
            </a:r>
            <a:r>
              <a:rPr lang="en-GB" sz="3600" dirty="0" smtClean="0">
                <a:solidFill>
                  <a:schemeClr val="bg1"/>
                </a:solidFill>
                <a:latin typeface="+mn-lt"/>
                <a:cs typeface="Arial" pitchFamily="34" charset="0"/>
              </a:rPr>
              <a:t>) </a:t>
            </a:r>
          </a:p>
        </p:txBody>
      </p:sp>
      <p:sp>
        <p:nvSpPr>
          <p:cNvPr id="102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243" name="Rectangle 3"/>
          <p:cNvSpPr>
            <a:spLocks noChangeArrowheads="1"/>
          </p:cNvSpPr>
          <p:nvPr/>
        </p:nvSpPr>
        <p:spPr bwMode="auto">
          <a:xfrm>
            <a:off x="0" y="3714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44" name="Picture 121"/>
          <p:cNvPicPr>
            <a:picLocks noChangeAspect="1" noChangeArrowheads="1"/>
          </p:cNvPicPr>
          <p:nvPr/>
        </p:nvPicPr>
        <p:blipFill>
          <a:blip r:embed="rId2" cstate="print"/>
          <a:srcRect/>
          <a:stretch>
            <a:fillRect/>
          </a:stretch>
        </p:blipFill>
        <p:spPr bwMode="auto">
          <a:xfrm>
            <a:off x="4860032" y="836712"/>
            <a:ext cx="4028406" cy="5688632"/>
          </a:xfrm>
          <a:prstGeom prst="rect">
            <a:avLst/>
          </a:prstGeom>
          <a:noFill/>
          <a:ln w="9525">
            <a:noFill/>
            <a:miter lim="800000"/>
            <a:headEnd/>
            <a:tailEnd/>
          </a:ln>
        </p:spPr>
      </p:pic>
      <p:sp>
        <p:nvSpPr>
          <p:cNvPr id="7" name="TextBox 6"/>
          <p:cNvSpPr txBox="1"/>
          <p:nvPr/>
        </p:nvSpPr>
        <p:spPr>
          <a:xfrm>
            <a:off x="251520" y="908720"/>
            <a:ext cx="4536504" cy="4832092"/>
          </a:xfrm>
          <a:prstGeom prst="rect">
            <a:avLst/>
          </a:prstGeom>
          <a:noFill/>
        </p:spPr>
        <p:txBody>
          <a:bodyPr wrap="square" rtlCol="0">
            <a:spAutoFit/>
          </a:bodyPr>
          <a:lstStyle/>
          <a:p>
            <a:pPr indent="-180000">
              <a:buFont typeface="Arial" pitchFamily="34" charset="0"/>
              <a:buChar char="•"/>
            </a:pPr>
            <a:r>
              <a:rPr lang="en-GB" sz="2800" dirty="0" smtClean="0">
                <a:cs typeface="Arial" pitchFamily="34" charset="0"/>
              </a:rPr>
              <a:t>additional annual effective </a:t>
            </a:r>
            <a:r>
              <a:rPr lang="en-GB" sz="2800" dirty="0" smtClean="0">
                <a:cs typeface="Arial" pitchFamily="34" charset="0"/>
              </a:rPr>
              <a:t>  dose </a:t>
            </a:r>
            <a:r>
              <a:rPr lang="en-GB" sz="2800" dirty="0" smtClean="0">
                <a:cs typeface="Arial" pitchFamily="34" charset="0"/>
              </a:rPr>
              <a:t>between 1 -20 mSv estimated  in some parts of the municipality</a:t>
            </a:r>
          </a:p>
          <a:p>
            <a:pPr>
              <a:buFont typeface="Arial" pitchFamily="34" charset="0"/>
              <a:buChar char="•"/>
            </a:pPr>
            <a:endParaRPr lang="en-GB" sz="2800" dirty="0" smtClean="0">
              <a:cs typeface="Arial" pitchFamily="34" charset="0"/>
            </a:endParaRPr>
          </a:p>
          <a:p>
            <a:pPr>
              <a:buFont typeface="Arial" pitchFamily="34" charset="0"/>
              <a:buChar char="•"/>
            </a:pPr>
            <a:r>
              <a:rPr lang="en-GB" sz="2800" dirty="0" smtClean="0">
                <a:cs typeface="Arial" pitchFamily="34" charset="0"/>
              </a:rPr>
              <a:t> </a:t>
            </a:r>
            <a:r>
              <a:rPr lang="en-GB" sz="2800" dirty="0" smtClean="0">
                <a:cs typeface="Arial" pitchFamily="34" charset="0"/>
              </a:rPr>
              <a:t>areas </a:t>
            </a:r>
            <a:r>
              <a:rPr lang="en-GB" sz="2800" dirty="0" smtClean="0">
                <a:cs typeface="Arial" pitchFamily="34" charset="0"/>
              </a:rPr>
              <a:t>where air dose rate &gt; 0.23 µ</a:t>
            </a:r>
            <a:r>
              <a:rPr lang="en-GB" sz="2800" dirty="0" err="1" smtClean="0">
                <a:cs typeface="Arial" pitchFamily="34" charset="0"/>
              </a:rPr>
              <a:t>Sv</a:t>
            </a:r>
            <a:r>
              <a:rPr lang="en-GB" sz="2800" dirty="0" smtClean="0">
                <a:cs typeface="Arial" pitchFamily="34" charset="0"/>
              </a:rPr>
              <a:t>/h designated “Decontamination Implementation Areas”.</a:t>
            </a:r>
          </a:p>
          <a:p>
            <a:pPr>
              <a:buFont typeface="Arial" pitchFamily="34" charset="0"/>
              <a:buChar char="•"/>
            </a:pPr>
            <a:endParaRPr lang="en-GB" sz="2800" dirty="0" smtClean="0">
              <a:cs typeface="Arial" pitchFamily="34" charset="0"/>
            </a:endParaRPr>
          </a:p>
          <a:p>
            <a:pPr>
              <a:buFont typeface="Arial" pitchFamily="34" charset="0"/>
              <a:buChar char="•"/>
            </a:pPr>
            <a:r>
              <a:rPr lang="en-GB" sz="2800" dirty="0" smtClean="0">
                <a:cs typeface="Arial" pitchFamily="34" charset="0"/>
              </a:rPr>
              <a:t> </a:t>
            </a:r>
            <a:r>
              <a:rPr lang="en-GB" sz="2800" dirty="0" smtClean="0">
                <a:cs typeface="Arial" pitchFamily="34" charset="0"/>
              </a:rPr>
              <a:t>Municipalities</a:t>
            </a:r>
            <a:endParaRPr lang="en-GB" sz="2800" dirty="0">
              <a:cs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EH-PPT-presentation-template-MasterSlides_Extras-new-nerc-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_Image banner_green_wetlan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_Image banner_green_b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_Image banner_green_test tub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tent_Image banner_blue_wa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tent_Image banner_blue_test tub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ontent_Image banner_blue_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CEH-PPT-presentation-template-MasterSlides_Extras-new-nerc-logo</Template>
  <TotalTime>371</TotalTime>
  <Words>1032</Words>
  <Application>Microsoft Office PowerPoint</Application>
  <PresentationFormat>On-screen Show (4:3)</PresentationFormat>
  <Paragraphs>209</Paragraphs>
  <Slides>24</Slides>
  <Notes>0</Notes>
  <HiddenSlides>0</HiddenSlides>
  <MMClips>0</MMClips>
  <ScaleCrop>false</ScaleCrop>
  <HeadingPairs>
    <vt:vector size="4" baseType="variant">
      <vt:variant>
        <vt:lpstr>Theme</vt:lpstr>
      </vt:variant>
      <vt:variant>
        <vt:i4>7</vt:i4>
      </vt:variant>
      <vt:variant>
        <vt:lpstr>Slide Titles</vt:lpstr>
      </vt:variant>
      <vt:variant>
        <vt:i4>24</vt:i4>
      </vt:variant>
    </vt:vector>
  </HeadingPairs>
  <TitlesOfParts>
    <vt:vector size="31" baseType="lpstr">
      <vt:lpstr>CEH-PPT-presentation-template-MasterSlides_Extras-new-nerc-logo</vt:lpstr>
      <vt:lpstr>Content_Image banner_green_wetlands</vt:lpstr>
      <vt:lpstr>Content_Image banner_green_bees</vt:lpstr>
      <vt:lpstr>Content_Image banner_green_test tubes</vt:lpstr>
      <vt:lpstr>Content_Image banner_blue_water</vt:lpstr>
      <vt:lpstr>Content_Image banner_blue_test tubes</vt:lpstr>
      <vt:lpstr>Content_Image banner_blue_ice</vt:lpstr>
      <vt:lpstr>Slide 1</vt:lpstr>
      <vt:lpstr>Slide 2</vt:lpstr>
      <vt:lpstr>Slide 3</vt:lpstr>
      <vt:lpstr>Slide 4</vt:lpstr>
      <vt:lpstr>Principles For Remediation</vt:lpstr>
      <vt:lpstr>Remediation Strategy</vt:lpstr>
      <vt:lpstr>Remediation After The Fukushima Accident</vt:lpstr>
      <vt:lpstr>Special Decontamination Area (SDA) </vt:lpstr>
      <vt:lpstr>Intensive Contamination Survey Area (ICSA) </vt:lpstr>
      <vt:lpstr>Estimation Of Doses </vt:lpstr>
      <vt:lpstr>Estimation Of Doses </vt:lpstr>
      <vt:lpstr>Challenge - Solution</vt:lpstr>
      <vt:lpstr>Setting Derived Reference Levels </vt:lpstr>
      <vt:lpstr>Identifying Key Pathways</vt:lpstr>
      <vt:lpstr>Preparedness</vt:lpstr>
      <vt:lpstr>Identifying, evaluating, implementing Remediation</vt:lpstr>
      <vt:lpstr>Slide 17</vt:lpstr>
      <vt:lpstr>Slide 18</vt:lpstr>
      <vt:lpstr>Slide 19</vt:lpstr>
      <vt:lpstr>Pilot demonstration projects </vt:lpstr>
      <vt:lpstr>Slide 21</vt:lpstr>
      <vt:lpstr>Waste Generation and Management </vt:lpstr>
      <vt:lpstr>Waste generation and management </vt:lpstr>
      <vt:lpstr>Summary</vt:lpstr>
    </vt:vector>
  </TitlesOfParts>
  <Company>NERC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BJHO</dc:creator>
  <cp:lastModifiedBy>BJHO</cp:lastModifiedBy>
  <cp:revision>34</cp:revision>
  <dcterms:created xsi:type="dcterms:W3CDTF">2014-10-13T11:36:39Z</dcterms:created>
  <dcterms:modified xsi:type="dcterms:W3CDTF">2014-10-22T11:12:40Z</dcterms:modified>
</cp:coreProperties>
</file>