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4" r:id="rId3"/>
    <p:sldId id="275" r:id="rId4"/>
    <p:sldId id="258" r:id="rId5"/>
    <p:sldId id="276" r:id="rId6"/>
    <p:sldId id="277" r:id="rId7"/>
    <p:sldId id="282" r:id="rId8"/>
    <p:sldId id="281" r:id="rId9"/>
    <p:sldId id="280" r:id="rId10"/>
    <p:sldId id="279" r:id="rId11"/>
    <p:sldId id="269" r:id="rId12"/>
    <p:sldId id="270" r:id="rId13"/>
    <p:sldId id="271" r:id="rId14"/>
    <p:sldId id="283" r:id="rId15"/>
    <p:sldId id="263" r:id="rId16"/>
    <p:sldId id="284" r:id="rId17"/>
    <p:sldId id="285" r:id="rId18"/>
    <p:sldId id="286" r:id="rId19"/>
    <p:sldId id="272" r:id="rId20"/>
    <p:sldId id="273" r:id="rId21"/>
    <p:sldId id="264" r:id="rId22"/>
    <p:sldId id="287" r:id="rId23"/>
    <p:sldId id="28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068" autoAdjust="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A3BD6-761E-4B98-8266-5C8A452AA2BC}" type="doc">
      <dgm:prSet loTypeId="urn:microsoft.com/office/officeart/2005/8/layout/hierarchy6" loCatId="hierarchy" qsTypeId="urn:microsoft.com/office/officeart/2005/8/quickstyle/simple1#3" qsCatId="simple" csTypeId="urn:microsoft.com/office/officeart/2005/8/colors/accent1_2#3" csCatId="accent1" phldr="1"/>
      <dgm:spPr/>
      <dgm:t>
        <a:bodyPr/>
        <a:lstStyle/>
        <a:p>
          <a:endParaRPr lang="fr-FR"/>
        </a:p>
      </dgm:t>
    </dgm:pt>
    <dgm:pt modelId="{B83E7533-114C-4E62-80B5-A1166A18446F}">
      <dgm:prSet custT="1"/>
      <dgm:spPr/>
      <dgm:t>
        <a:bodyPr/>
        <a:lstStyle/>
        <a:p>
          <a:r>
            <a:rPr lang="fr-FR" sz="1400" dirty="0" smtClean="0"/>
            <a:t>Coordination</a:t>
          </a:r>
          <a:endParaRPr lang="fr-FR" sz="1400" dirty="0"/>
        </a:p>
      </dgm:t>
    </dgm:pt>
    <dgm:pt modelId="{39C59BEA-AB4D-49A0-A243-4BDC38791101}" type="parTrans" cxnId="{66D6CB26-7799-4065-9B7A-50BECE4015E3}">
      <dgm:prSet/>
      <dgm:spPr/>
      <dgm:t>
        <a:bodyPr/>
        <a:lstStyle/>
        <a:p>
          <a:endParaRPr lang="fr-FR"/>
        </a:p>
      </dgm:t>
    </dgm:pt>
    <dgm:pt modelId="{F9931478-F114-4E3C-88F6-BAD3538B66B4}" type="sibTrans" cxnId="{66D6CB26-7799-4065-9B7A-50BECE4015E3}">
      <dgm:prSet/>
      <dgm:spPr/>
      <dgm:t>
        <a:bodyPr/>
        <a:lstStyle/>
        <a:p>
          <a:endParaRPr lang="fr-FR"/>
        </a:p>
      </dgm:t>
    </dgm:pt>
    <dgm:pt modelId="{3D4F47C1-C9F8-4948-9712-75CBF7807247}">
      <dgm:prSet custT="1"/>
      <dgm:spPr/>
      <dgm:t>
        <a:bodyPr/>
        <a:lstStyle/>
        <a:p>
          <a:r>
            <a:rPr lang="en-US" sz="1400" noProof="0" dirty="0" smtClean="0"/>
            <a:t>Assessment</a:t>
          </a:r>
          <a:endParaRPr lang="en-US" sz="1400" noProof="0" dirty="0"/>
        </a:p>
      </dgm:t>
    </dgm:pt>
    <dgm:pt modelId="{E21871E0-3A5D-466C-AB98-909A16B87EAB}" type="parTrans" cxnId="{FC97D058-CBFE-4D31-B932-8844F9320173}">
      <dgm:prSet/>
      <dgm:spPr/>
      <dgm:t>
        <a:bodyPr/>
        <a:lstStyle/>
        <a:p>
          <a:endParaRPr lang="fr-FR"/>
        </a:p>
      </dgm:t>
    </dgm:pt>
    <dgm:pt modelId="{21C5EF5A-5CE5-4FDB-A4F1-016C16927EEB}" type="sibTrans" cxnId="{FC97D058-CBFE-4D31-B932-8844F9320173}">
      <dgm:prSet/>
      <dgm:spPr/>
      <dgm:t>
        <a:bodyPr/>
        <a:lstStyle/>
        <a:p>
          <a:endParaRPr lang="fr-FR"/>
        </a:p>
      </dgm:t>
    </dgm:pt>
    <dgm:pt modelId="{C8792B6D-24D9-464A-B986-0F52ECA425C9}">
      <dgm:prSet custT="1"/>
      <dgm:spPr/>
      <dgm:t>
        <a:bodyPr/>
        <a:lstStyle/>
        <a:p>
          <a:r>
            <a:rPr lang="fr-FR" sz="1400" dirty="0" smtClean="0"/>
            <a:t>Technique </a:t>
          </a:r>
          <a:endParaRPr lang="fr-FR" sz="1400" dirty="0"/>
        </a:p>
      </dgm:t>
    </dgm:pt>
    <dgm:pt modelId="{4AEFBBFC-014B-4F11-B70D-F0B03AAD0DD9}" type="parTrans" cxnId="{FA5C4CD1-6E6B-44C6-AB6C-14212BA387A1}">
      <dgm:prSet/>
      <dgm:spPr/>
      <dgm:t>
        <a:bodyPr/>
        <a:lstStyle/>
        <a:p>
          <a:endParaRPr lang="fr-FR"/>
        </a:p>
      </dgm:t>
    </dgm:pt>
    <dgm:pt modelId="{F0A6B70D-9FC0-4E13-8777-8BE2E6843D5C}" type="sibTrans" cxnId="{FA5C4CD1-6E6B-44C6-AB6C-14212BA387A1}">
      <dgm:prSet/>
      <dgm:spPr/>
      <dgm:t>
        <a:bodyPr/>
        <a:lstStyle/>
        <a:p>
          <a:endParaRPr lang="fr-FR"/>
        </a:p>
      </dgm:t>
    </dgm:pt>
    <dgm:pt modelId="{03A6CD3A-8935-4790-B91E-A469153981F2}">
      <dgm:prSet custT="1"/>
      <dgm:spPr/>
      <dgm:t>
        <a:bodyPr/>
        <a:lstStyle/>
        <a:p>
          <a:r>
            <a:rPr lang="fr-FR" sz="1400" dirty="0" smtClean="0"/>
            <a:t>NWP</a:t>
          </a:r>
          <a:endParaRPr lang="fr-FR" sz="1400" dirty="0"/>
        </a:p>
      </dgm:t>
    </dgm:pt>
    <dgm:pt modelId="{5FA7F2E9-7149-48AB-BCFD-EB8C4B5E2FCC}" type="parTrans" cxnId="{3CF5B7AB-4126-42DE-ADCD-392B05F957C0}">
      <dgm:prSet/>
      <dgm:spPr/>
      <dgm:t>
        <a:bodyPr/>
        <a:lstStyle/>
        <a:p>
          <a:endParaRPr lang="fr-FR"/>
        </a:p>
      </dgm:t>
    </dgm:pt>
    <dgm:pt modelId="{4CB925C7-D700-4835-9A47-B21BC208F7C5}" type="sibTrans" cxnId="{3CF5B7AB-4126-42DE-ADCD-392B05F957C0}">
      <dgm:prSet/>
      <dgm:spPr/>
      <dgm:t>
        <a:bodyPr/>
        <a:lstStyle/>
        <a:p>
          <a:endParaRPr lang="fr-FR"/>
        </a:p>
      </dgm:t>
    </dgm:pt>
    <dgm:pt modelId="{FD90B845-1CD2-4AA5-BDB0-61E1D0B554F2}">
      <dgm:prSet custT="1"/>
      <dgm:spPr/>
      <dgm:t>
        <a:bodyPr/>
        <a:lstStyle/>
        <a:p>
          <a:r>
            <a:rPr lang="fr-FR" sz="1400" dirty="0" smtClean="0"/>
            <a:t>Support</a:t>
          </a:r>
          <a:endParaRPr lang="fr-FR" sz="1400" dirty="0"/>
        </a:p>
      </dgm:t>
    </dgm:pt>
    <dgm:pt modelId="{6D0B6E2A-3AAB-4015-9044-39DB88B4595C}" type="parTrans" cxnId="{70865095-8DE5-4040-A127-164D1B684BD3}">
      <dgm:prSet/>
      <dgm:spPr/>
      <dgm:t>
        <a:bodyPr/>
        <a:lstStyle/>
        <a:p>
          <a:endParaRPr lang="fr-FR"/>
        </a:p>
      </dgm:t>
    </dgm:pt>
    <dgm:pt modelId="{A275A7C9-5F9F-4E4E-9088-B7BB9802A97B}" type="sibTrans" cxnId="{70865095-8DE5-4040-A127-164D1B684BD3}">
      <dgm:prSet/>
      <dgm:spPr/>
      <dgm:t>
        <a:bodyPr/>
        <a:lstStyle/>
        <a:p>
          <a:endParaRPr lang="fr-FR"/>
        </a:p>
      </dgm:t>
    </dgm:pt>
    <dgm:pt modelId="{0D000CDF-0294-41F8-A32D-3AF3582219E7}" type="pres">
      <dgm:prSet presAssocID="{259A3BD6-761E-4B98-8266-5C8A452AA2BC}" presName="mainComposite" presStyleCnt="0">
        <dgm:presLayoutVars>
          <dgm:chPref val="1"/>
          <dgm:dir/>
          <dgm:animOne val="branch"/>
          <dgm:animLvl val="lvl"/>
          <dgm:resizeHandles val="exact"/>
        </dgm:presLayoutVars>
      </dgm:prSet>
      <dgm:spPr/>
      <dgm:t>
        <a:bodyPr/>
        <a:lstStyle/>
        <a:p>
          <a:endParaRPr lang="fr-FR"/>
        </a:p>
      </dgm:t>
    </dgm:pt>
    <dgm:pt modelId="{900053FE-A390-4E52-83AA-E198988B6696}" type="pres">
      <dgm:prSet presAssocID="{259A3BD6-761E-4B98-8266-5C8A452AA2BC}" presName="hierFlow" presStyleCnt="0"/>
      <dgm:spPr/>
    </dgm:pt>
    <dgm:pt modelId="{BA56D157-7B56-4E0A-B8B7-99BF98EA7528}" type="pres">
      <dgm:prSet presAssocID="{259A3BD6-761E-4B98-8266-5C8A452AA2BC}" presName="hierChild1" presStyleCnt="0">
        <dgm:presLayoutVars>
          <dgm:chPref val="1"/>
          <dgm:animOne val="branch"/>
          <dgm:animLvl val="lvl"/>
        </dgm:presLayoutVars>
      </dgm:prSet>
      <dgm:spPr/>
    </dgm:pt>
    <dgm:pt modelId="{8944CCA6-56C4-4CA9-A9F5-B0B4A6E3A5BE}" type="pres">
      <dgm:prSet presAssocID="{B83E7533-114C-4E62-80B5-A1166A18446F}" presName="Name14" presStyleCnt="0"/>
      <dgm:spPr/>
    </dgm:pt>
    <dgm:pt modelId="{226B47D1-8697-49A0-A899-A3C4D8614071}" type="pres">
      <dgm:prSet presAssocID="{B83E7533-114C-4E62-80B5-A1166A18446F}" presName="level1Shape" presStyleLbl="node0" presStyleIdx="0" presStyleCnt="1" custScaleX="164767">
        <dgm:presLayoutVars>
          <dgm:chPref val="3"/>
        </dgm:presLayoutVars>
      </dgm:prSet>
      <dgm:spPr/>
      <dgm:t>
        <a:bodyPr/>
        <a:lstStyle/>
        <a:p>
          <a:endParaRPr lang="en-US"/>
        </a:p>
      </dgm:t>
    </dgm:pt>
    <dgm:pt modelId="{E1CA44D8-80FB-413E-86EF-61219E53CBDB}" type="pres">
      <dgm:prSet presAssocID="{B83E7533-114C-4E62-80B5-A1166A18446F}" presName="hierChild2" presStyleCnt="0"/>
      <dgm:spPr/>
    </dgm:pt>
    <dgm:pt modelId="{E40FA378-6273-4C43-B3BC-A3EF1F8220CC}" type="pres">
      <dgm:prSet presAssocID="{E21871E0-3A5D-466C-AB98-909A16B87EAB}" presName="Name19" presStyleLbl="parChTrans1D2" presStyleIdx="0" presStyleCnt="4"/>
      <dgm:spPr/>
      <dgm:t>
        <a:bodyPr/>
        <a:lstStyle/>
        <a:p>
          <a:endParaRPr lang="fr-FR"/>
        </a:p>
      </dgm:t>
    </dgm:pt>
    <dgm:pt modelId="{F3EE99C4-BEFF-4605-894C-A365093BECAE}" type="pres">
      <dgm:prSet presAssocID="{3D4F47C1-C9F8-4948-9712-75CBF7807247}" presName="Name21" presStyleCnt="0"/>
      <dgm:spPr/>
    </dgm:pt>
    <dgm:pt modelId="{BF460E18-0CE7-43A9-A30A-4D2A6CA2F190}" type="pres">
      <dgm:prSet presAssocID="{3D4F47C1-C9F8-4948-9712-75CBF7807247}" presName="level2Shape" presStyleLbl="node2" presStyleIdx="0" presStyleCnt="4" custScaleX="164546"/>
      <dgm:spPr/>
      <dgm:t>
        <a:bodyPr/>
        <a:lstStyle/>
        <a:p>
          <a:endParaRPr lang="fr-FR"/>
        </a:p>
      </dgm:t>
    </dgm:pt>
    <dgm:pt modelId="{83726588-B028-45F5-A02D-2E95B35BA5C8}" type="pres">
      <dgm:prSet presAssocID="{3D4F47C1-C9F8-4948-9712-75CBF7807247}" presName="hierChild3" presStyleCnt="0"/>
      <dgm:spPr/>
    </dgm:pt>
    <dgm:pt modelId="{22796DCC-6A0E-416C-B695-5D433F196ABE}" type="pres">
      <dgm:prSet presAssocID="{4AEFBBFC-014B-4F11-B70D-F0B03AAD0DD9}" presName="Name19" presStyleLbl="parChTrans1D2" presStyleIdx="1" presStyleCnt="4"/>
      <dgm:spPr/>
      <dgm:t>
        <a:bodyPr/>
        <a:lstStyle/>
        <a:p>
          <a:endParaRPr lang="fr-FR"/>
        </a:p>
      </dgm:t>
    </dgm:pt>
    <dgm:pt modelId="{11D72831-F76F-475F-90AB-3BC605943C90}" type="pres">
      <dgm:prSet presAssocID="{C8792B6D-24D9-464A-B986-0F52ECA425C9}" presName="Name21" presStyleCnt="0"/>
      <dgm:spPr/>
    </dgm:pt>
    <dgm:pt modelId="{194F3836-0AFF-4B8B-B80E-E1C5A1718938}" type="pres">
      <dgm:prSet presAssocID="{C8792B6D-24D9-464A-B986-0F52ECA425C9}" presName="level2Shape" presStyleLbl="node2" presStyleIdx="1" presStyleCnt="4" custScaleX="150812"/>
      <dgm:spPr/>
      <dgm:t>
        <a:bodyPr/>
        <a:lstStyle/>
        <a:p>
          <a:endParaRPr lang="fr-FR"/>
        </a:p>
      </dgm:t>
    </dgm:pt>
    <dgm:pt modelId="{DC8DE3A9-E509-433F-9114-730CFF3082C4}" type="pres">
      <dgm:prSet presAssocID="{C8792B6D-24D9-464A-B986-0F52ECA425C9}" presName="hierChild3" presStyleCnt="0"/>
      <dgm:spPr/>
    </dgm:pt>
    <dgm:pt modelId="{C8D50785-FE7D-4398-8851-5055F1493BF0}" type="pres">
      <dgm:prSet presAssocID="{6D0B6E2A-3AAB-4015-9044-39DB88B4595C}" presName="Name19" presStyleLbl="parChTrans1D2" presStyleIdx="2" presStyleCnt="4"/>
      <dgm:spPr/>
      <dgm:t>
        <a:bodyPr/>
        <a:lstStyle/>
        <a:p>
          <a:endParaRPr lang="fr-FR"/>
        </a:p>
      </dgm:t>
    </dgm:pt>
    <dgm:pt modelId="{71DE159E-7E36-4978-9DE9-DE484D093847}" type="pres">
      <dgm:prSet presAssocID="{FD90B845-1CD2-4AA5-BDB0-61E1D0B554F2}" presName="Name21" presStyleCnt="0"/>
      <dgm:spPr/>
    </dgm:pt>
    <dgm:pt modelId="{478505FA-3CB9-4ED0-9F20-0E45050D86B3}" type="pres">
      <dgm:prSet presAssocID="{FD90B845-1CD2-4AA5-BDB0-61E1D0B554F2}" presName="level2Shape" presStyleLbl="node2" presStyleIdx="2" presStyleCnt="4" custScaleX="126443"/>
      <dgm:spPr/>
      <dgm:t>
        <a:bodyPr/>
        <a:lstStyle/>
        <a:p>
          <a:endParaRPr lang="fr-FR"/>
        </a:p>
      </dgm:t>
    </dgm:pt>
    <dgm:pt modelId="{807D5CBD-865E-4A57-86B4-681BFEBAA714}" type="pres">
      <dgm:prSet presAssocID="{FD90B845-1CD2-4AA5-BDB0-61E1D0B554F2}" presName="hierChild3" presStyleCnt="0"/>
      <dgm:spPr/>
    </dgm:pt>
    <dgm:pt modelId="{D0EA4F80-47B3-448E-BA67-58607B143008}" type="pres">
      <dgm:prSet presAssocID="{5FA7F2E9-7149-48AB-BCFD-EB8C4B5E2FCC}" presName="Name19" presStyleLbl="parChTrans1D2" presStyleIdx="3" presStyleCnt="4"/>
      <dgm:spPr/>
      <dgm:t>
        <a:bodyPr/>
        <a:lstStyle/>
        <a:p>
          <a:endParaRPr lang="fr-FR"/>
        </a:p>
      </dgm:t>
    </dgm:pt>
    <dgm:pt modelId="{12A7E495-0A6F-4005-A015-3DD77BDE2339}" type="pres">
      <dgm:prSet presAssocID="{03A6CD3A-8935-4790-B91E-A469153981F2}" presName="Name21" presStyleCnt="0"/>
      <dgm:spPr/>
    </dgm:pt>
    <dgm:pt modelId="{D5F3F963-CD59-4ADF-8B1C-62C1036AE943}" type="pres">
      <dgm:prSet presAssocID="{03A6CD3A-8935-4790-B91E-A469153981F2}" presName="level2Shape" presStyleLbl="node2" presStyleIdx="3" presStyleCnt="4" custScaleX="109111"/>
      <dgm:spPr/>
      <dgm:t>
        <a:bodyPr/>
        <a:lstStyle/>
        <a:p>
          <a:endParaRPr lang="fr-FR"/>
        </a:p>
      </dgm:t>
    </dgm:pt>
    <dgm:pt modelId="{D93E8DF3-CDAB-4264-9D1E-6694AF618472}" type="pres">
      <dgm:prSet presAssocID="{03A6CD3A-8935-4790-B91E-A469153981F2}" presName="hierChild3" presStyleCnt="0"/>
      <dgm:spPr/>
    </dgm:pt>
    <dgm:pt modelId="{2865F777-D79B-4990-A49D-2573C06E42F7}" type="pres">
      <dgm:prSet presAssocID="{259A3BD6-761E-4B98-8266-5C8A452AA2BC}" presName="bgShapesFlow" presStyleCnt="0"/>
      <dgm:spPr/>
    </dgm:pt>
  </dgm:ptLst>
  <dgm:cxnLst>
    <dgm:cxn modelId="{1243C65F-6427-435D-BF86-9F370073CD29}" type="presOf" srcId="{4AEFBBFC-014B-4F11-B70D-F0B03AAD0DD9}" destId="{22796DCC-6A0E-416C-B695-5D433F196ABE}" srcOrd="0" destOrd="0" presId="urn:microsoft.com/office/officeart/2005/8/layout/hierarchy6"/>
    <dgm:cxn modelId="{76A8735B-60A0-4EC3-A7F8-D96A4265558D}" type="presOf" srcId="{6D0B6E2A-3AAB-4015-9044-39DB88B4595C}" destId="{C8D50785-FE7D-4398-8851-5055F1493BF0}" srcOrd="0" destOrd="0" presId="urn:microsoft.com/office/officeart/2005/8/layout/hierarchy6"/>
    <dgm:cxn modelId="{66D6CB26-7799-4065-9B7A-50BECE4015E3}" srcId="{259A3BD6-761E-4B98-8266-5C8A452AA2BC}" destId="{B83E7533-114C-4E62-80B5-A1166A18446F}" srcOrd="0" destOrd="0" parTransId="{39C59BEA-AB4D-49A0-A243-4BDC38791101}" sibTransId="{F9931478-F114-4E3C-88F6-BAD3538B66B4}"/>
    <dgm:cxn modelId="{780C35DA-4712-4399-8487-221894FBFA70}" type="presOf" srcId="{3D4F47C1-C9F8-4948-9712-75CBF7807247}" destId="{BF460E18-0CE7-43A9-A30A-4D2A6CA2F190}" srcOrd="0" destOrd="0" presId="urn:microsoft.com/office/officeart/2005/8/layout/hierarchy6"/>
    <dgm:cxn modelId="{1EBF4834-A6AE-4E2F-91FC-8FBCFCA933F4}" type="presOf" srcId="{FD90B845-1CD2-4AA5-BDB0-61E1D0B554F2}" destId="{478505FA-3CB9-4ED0-9F20-0E45050D86B3}" srcOrd="0" destOrd="0" presId="urn:microsoft.com/office/officeart/2005/8/layout/hierarchy6"/>
    <dgm:cxn modelId="{C991B585-00CA-44E6-8F0A-5956766D9BF7}" type="presOf" srcId="{259A3BD6-761E-4B98-8266-5C8A452AA2BC}" destId="{0D000CDF-0294-41F8-A32D-3AF3582219E7}" srcOrd="0" destOrd="0" presId="urn:microsoft.com/office/officeart/2005/8/layout/hierarchy6"/>
    <dgm:cxn modelId="{FC97D058-CBFE-4D31-B932-8844F9320173}" srcId="{B83E7533-114C-4E62-80B5-A1166A18446F}" destId="{3D4F47C1-C9F8-4948-9712-75CBF7807247}" srcOrd="0" destOrd="0" parTransId="{E21871E0-3A5D-466C-AB98-909A16B87EAB}" sibTransId="{21C5EF5A-5CE5-4FDB-A4F1-016C16927EEB}"/>
    <dgm:cxn modelId="{FA5C4CD1-6E6B-44C6-AB6C-14212BA387A1}" srcId="{B83E7533-114C-4E62-80B5-A1166A18446F}" destId="{C8792B6D-24D9-464A-B986-0F52ECA425C9}" srcOrd="1" destOrd="0" parTransId="{4AEFBBFC-014B-4F11-B70D-F0B03AAD0DD9}" sibTransId="{F0A6B70D-9FC0-4E13-8777-8BE2E6843D5C}"/>
    <dgm:cxn modelId="{F657DDE2-EB8D-4C01-ABF8-81F913991A5D}" type="presOf" srcId="{03A6CD3A-8935-4790-B91E-A469153981F2}" destId="{D5F3F963-CD59-4ADF-8B1C-62C1036AE943}" srcOrd="0" destOrd="0" presId="urn:microsoft.com/office/officeart/2005/8/layout/hierarchy6"/>
    <dgm:cxn modelId="{DD857A85-BB2B-4778-AE8D-F605E61F138E}" type="presOf" srcId="{E21871E0-3A5D-466C-AB98-909A16B87EAB}" destId="{E40FA378-6273-4C43-B3BC-A3EF1F8220CC}" srcOrd="0" destOrd="0" presId="urn:microsoft.com/office/officeart/2005/8/layout/hierarchy6"/>
    <dgm:cxn modelId="{70865095-8DE5-4040-A127-164D1B684BD3}" srcId="{B83E7533-114C-4E62-80B5-A1166A18446F}" destId="{FD90B845-1CD2-4AA5-BDB0-61E1D0B554F2}" srcOrd="2" destOrd="0" parTransId="{6D0B6E2A-3AAB-4015-9044-39DB88B4595C}" sibTransId="{A275A7C9-5F9F-4E4E-9088-B7BB9802A97B}"/>
    <dgm:cxn modelId="{54C4FF47-7876-492C-BA19-2170A81EF9FB}" type="presOf" srcId="{B83E7533-114C-4E62-80B5-A1166A18446F}" destId="{226B47D1-8697-49A0-A899-A3C4D8614071}" srcOrd="0" destOrd="0" presId="urn:microsoft.com/office/officeart/2005/8/layout/hierarchy6"/>
    <dgm:cxn modelId="{3CF5B7AB-4126-42DE-ADCD-392B05F957C0}" srcId="{B83E7533-114C-4E62-80B5-A1166A18446F}" destId="{03A6CD3A-8935-4790-B91E-A469153981F2}" srcOrd="3" destOrd="0" parTransId="{5FA7F2E9-7149-48AB-BCFD-EB8C4B5E2FCC}" sibTransId="{4CB925C7-D700-4835-9A47-B21BC208F7C5}"/>
    <dgm:cxn modelId="{F2C8DF85-EF99-42C2-AA7E-831A08C161C6}" type="presOf" srcId="{5FA7F2E9-7149-48AB-BCFD-EB8C4B5E2FCC}" destId="{D0EA4F80-47B3-448E-BA67-58607B143008}" srcOrd="0" destOrd="0" presId="urn:microsoft.com/office/officeart/2005/8/layout/hierarchy6"/>
    <dgm:cxn modelId="{79EC6F01-2BBE-4F1F-886B-F07D0FB2ABC5}" type="presOf" srcId="{C8792B6D-24D9-464A-B986-0F52ECA425C9}" destId="{194F3836-0AFF-4B8B-B80E-E1C5A1718938}" srcOrd="0" destOrd="0" presId="urn:microsoft.com/office/officeart/2005/8/layout/hierarchy6"/>
    <dgm:cxn modelId="{0711CD67-23AE-4938-850C-268713A77B31}" type="presParOf" srcId="{0D000CDF-0294-41F8-A32D-3AF3582219E7}" destId="{900053FE-A390-4E52-83AA-E198988B6696}" srcOrd="0" destOrd="0" presId="urn:microsoft.com/office/officeart/2005/8/layout/hierarchy6"/>
    <dgm:cxn modelId="{2508168B-BC53-4B7B-869E-5A100994B390}" type="presParOf" srcId="{900053FE-A390-4E52-83AA-E198988B6696}" destId="{BA56D157-7B56-4E0A-B8B7-99BF98EA7528}" srcOrd="0" destOrd="0" presId="urn:microsoft.com/office/officeart/2005/8/layout/hierarchy6"/>
    <dgm:cxn modelId="{94E52C2C-EFE7-46C9-91EB-A414278E3516}" type="presParOf" srcId="{BA56D157-7B56-4E0A-B8B7-99BF98EA7528}" destId="{8944CCA6-56C4-4CA9-A9F5-B0B4A6E3A5BE}" srcOrd="0" destOrd="0" presId="urn:microsoft.com/office/officeart/2005/8/layout/hierarchy6"/>
    <dgm:cxn modelId="{AE40E1FB-37FD-409F-8A82-3DDDB1E2190B}" type="presParOf" srcId="{8944CCA6-56C4-4CA9-A9F5-B0B4A6E3A5BE}" destId="{226B47D1-8697-49A0-A899-A3C4D8614071}" srcOrd="0" destOrd="0" presId="urn:microsoft.com/office/officeart/2005/8/layout/hierarchy6"/>
    <dgm:cxn modelId="{485D8CC3-A5D4-48B1-BAA6-DF9680867805}" type="presParOf" srcId="{8944CCA6-56C4-4CA9-A9F5-B0B4A6E3A5BE}" destId="{E1CA44D8-80FB-413E-86EF-61219E53CBDB}" srcOrd="1" destOrd="0" presId="urn:microsoft.com/office/officeart/2005/8/layout/hierarchy6"/>
    <dgm:cxn modelId="{16B489F1-2C14-4AA6-A9E1-AD5BF58784C5}" type="presParOf" srcId="{E1CA44D8-80FB-413E-86EF-61219E53CBDB}" destId="{E40FA378-6273-4C43-B3BC-A3EF1F8220CC}" srcOrd="0" destOrd="0" presId="urn:microsoft.com/office/officeart/2005/8/layout/hierarchy6"/>
    <dgm:cxn modelId="{78DE37B5-DDDD-4E77-8F55-0514AFB1FF75}" type="presParOf" srcId="{E1CA44D8-80FB-413E-86EF-61219E53CBDB}" destId="{F3EE99C4-BEFF-4605-894C-A365093BECAE}" srcOrd="1" destOrd="0" presId="urn:microsoft.com/office/officeart/2005/8/layout/hierarchy6"/>
    <dgm:cxn modelId="{27E66841-872B-4056-AFAE-CCC8F917D666}" type="presParOf" srcId="{F3EE99C4-BEFF-4605-894C-A365093BECAE}" destId="{BF460E18-0CE7-43A9-A30A-4D2A6CA2F190}" srcOrd="0" destOrd="0" presId="urn:microsoft.com/office/officeart/2005/8/layout/hierarchy6"/>
    <dgm:cxn modelId="{5782333D-DF6D-4BA8-B432-DC5AB070C000}" type="presParOf" srcId="{F3EE99C4-BEFF-4605-894C-A365093BECAE}" destId="{83726588-B028-45F5-A02D-2E95B35BA5C8}" srcOrd="1" destOrd="0" presId="urn:microsoft.com/office/officeart/2005/8/layout/hierarchy6"/>
    <dgm:cxn modelId="{3B4193F7-8841-45E7-8737-9BBCEC588FC0}" type="presParOf" srcId="{E1CA44D8-80FB-413E-86EF-61219E53CBDB}" destId="{22796DCC-6A0E-416C-B695-5D433F196ABE}" srcOrd="2" destOrd="0" presId="urn:microsoft.com/office/officeart/2005/8/layout/hierarchy6"/>
    <dgm:cxn modelId="{01481211-2B3E-4524-A46A-E55F4054BA5C}" type="presParOf" srcId="{E1CA44D8-80FB-413E-86EF-61219E53CBDB}" destId="{11D72831-F76F-475F-90AB-3BC605943C90}" srcOrd="3" destOrd="0" presId="urn:microsoft.com/office/officeart/2005/8/layout/hierarchy6"/>
    <dgm:cxn modelId="{9C66BF62-475A-4FBB-A708-9FC4D415A47A}" type="presParOf" srcId="{11D72831-F76F-475F-90AB-3BC605943C90}" destId="{194F3836-0AFF-4B8B-B80E-E1C5A1718938}" srcOrd="0" destOrd="0" presId="urn:microsoft.com/office/officeart/2005/8/layout/hierarchy6"/>
    <dgm:cxn modelId="{EF9A50D7-5FFA-4581-B74E-05A0FB1F5066}" type="presParOf" srcId="{11D72831-F76F-475F-90AB-3BC605943C90}" destId="{DC8DE3A9-E509-433F-9114-730CFF3082C4}" srcOrd="1" destOrd="0" presId="urn:microsoft.com/office/officeart/2005/8/layout/hierarchy6"/>
    <dgm:cxn modelId="{0868B539-CFDF-462B-9D83-B03145780AF1}" type="presParOf" srcId="{E1CA44D8-80FB-413E-86EF-61219E53CBDB}" destId="{C8D50785-FE7D-4398-8851-5055F1493BF0}" srcOrd="4" destOrd="0" presId="urn:microsoft.com/office/officeart/2005/8/layout/hierarchy6"/>
    <dgm:cxn modelId="{12190B1C-C2AD-4260-9BCA-8AFD72B1D908}" type="presParOf" srcId="{E1CA44D8-80FB-413E-86EF-61219E53CBDB}" destId="{71DE159E-7E36-4978-9DE9-DE484D093847}" srcOrd="5" destOrd="0" presId="urn:microsoft.com/office/officeart/2005/8/layout/hierarchy6"/>
    <dgm:cxn modelId="{117FF422-82F2-4D57-A8CD-8E1F4401E8B4}" type="presParOf" srcId="{71DE159E-7E36-4978-9DE9-DE484D093847}" destId="{478505FA-3CB9-4ED0-9F20-0E45050D86B3}" srcOrd="0" destOrd="0" presId="urn:microsoft.com/office/officeart/2005/8/layout/hierarchy6"/>
    <dgm:cxn modelId="{B37519B3-A72C-4634-AF7D-7E5CE95D08A6}" type="presParOf" srcId="{71DE159E-7E36-4978-9DE9-DE484D093847}" destId="{807D5CBD-865E-4A57-86B4-681BFEBAA714}" srcOrd="1" destOrd="0" presId="urn:microsoft.com/office/officeart/2005/8/layout/hierarchy6"/>
    <dgm:cxn modelId="{D6CFD64E-4B0B-4666-B546-40A9900AE874}" type="presParOf" srcId="{E1CA44D8-80FB-413E-86EF-61219E53CBDB}" destId="{D0EA4F80-47B3-448E-BA67-58607B143008}" srcOrd="6" destOrd="0" presId="urn:microsoft.com/office/officeart/2005/8/layout/hierarchy6"/>
    <dgm:cxn modelId="{19DDC529-226B-4C48-B9C4-76AA531A22ED}" type="presParOf" srcId="{E1CA44D8-80FB-413E-86EF-61219E53CBDB}" destId="{12A7E495-0A6F-4005-A015-3DD77BDE2339}" srcOrd="7" destOrd="0" presId="urn:microsoft.com/office/officeart/2005/8/layout/hierarchy6"/>
    <dgm:cxn modelId="{5AB732B5-A0C5-45BE-BC32-0477999ED868}" type="presParOf" srcId="{12A7E495-0A6F-4005-A015-3DD77BDE2339}" destId="{D5F3F963-CD59-4ADF-8B1C-62C1036AE943}" srcOrd="0" destOrd="0" presId="urn:microsoft.com/office/officeart/2005/8/layout/hierarchy6"/>
    <dgm:cxn modelId="{E8F599FB-1A80-445E-B347-B9B353BA6BEE}" type="presParOf" srcId="{12A7E495-0A6F-4005-A015-3DD77BDE2339}" destId="{D93E8DF3-CDAB-4264-9D1E-6694AF618472}" srcOrd="1" destOrd="0" presId="urn:microsoft.com/office/officeart/2005/8/layout/hierarchy6"/>
    <dgm:cxn modelId="{C73B0293-2C70-493C-86EA-F4A02096FD45}" type="presParOf" srcId="{0D000CDF-0294-41F8-A32D-3AF3582219E7}" destId="{2865F777-D79B-4990-A49D-2573C06E42F7}"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6B47D1-8697-49A0-A899-A3C4D8614071}">
      <dsp:nvSpPr>
        <dsp:cNvPr id="0" name=""/>
        <dsp:cNvSpPr/>
      </dsp:nvSpPr>
      <dsp:spPr>
        <a:xfrm>
          <a:off x="1692050" y="615327"/>
          <a:ext cx="1170826" cy="473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Coordination</a:t>
          </a:r>
          <a:endParaRPr lang="fr-FR" sz="1400" kern="1200" dirty="0"/>
        </a:p>
      </dsp:txBody>
      <dsp:txXfrm>
        <a:off x="1692050" y="615327"/>
        <a:ext cx="1170826" cy="473730"/>
      </dsp:txXfrm>
    </dsp:sp>
    <dsp:sp modelId="{E40FA378-6273-4C43-B3BC-A3EF1F8220CC}">
      <dsp:nvSpPr>
        <dsp:cNvPr id="0" name=""/>
        <dsp:cNvSpPr/>
      </dsp:nvSpPr>
      <dsp:spPr>
        <a:xfrm>
          <a:off x="584946" y="1089057"/>
          <a:ext cx="1692517" cy="189492"/>
        </a:xfrm>
        <a:custGeom>
          <a:avLst/>
          <a:gdLst/>
          <a:ahLst/>
          <a:cxnLst/>
          <a:rect l="0" t="0" r="0" b="0"/>
          <a:pathLst>
            <a:path>
              <a:moveTo>
                <a:pt x="1692517" y="0"/>
              </a:moveTo>
              <a:lnTo>
                <a:pt x="1692517" y="94746"/>
              </a:lnTo>
              <a:lnTo>
                <a:pt x="0" y="94746"/>
              </a:lnTo>
              <a:lnTo>
                <a:pt x="0" y="18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60E18-0CE7-43A9-A30A-4D2A6CA2F190}">
      <dsp:nvSpPr>
        <dsp:cNvPr id="0" name=""/>
        <dsp:cNvSpPr/>
      </dsp:nvSpPr>
      <dsp:spPr>
        <a:xfrm>
          <a:off x="318" y="1278550"/>
          <a:ext cx="1169256" cy="473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t>Assessment</a:t>
          </a:r>
          <a:endParaRPr lang="en-US" sz="1400" kern="1200" noProof="0" dirty="0"/>
        </a:p>
      </dsp:txBody>
      <dsp:txXfrm>
        <a:off x="318" y="1278550"/>
        <a:ext cx="1169256" cy="473730"/>
      </dsp:txXfrm>
    </dsp:sp>
    <dsp:sp modelId="{22796DCC-6A0E-416C-B695-5D433F196ABE}">
      <dsp:nvSpPr>
        <dsp:cNvPr id="0" name=""/>
        <dsp:cNvSpPr/>
      </dsp:nvSpPr>
      <dsp:spPr>
        <a:xfrm>
          <a:off x="1918584" y="1089057"/>
          <a:ext cx="358879" cy="189492"/>
        </a:xfrm>
        <a:custGeom>
          <a:avLst/>
          <a:gdLst/>
          <a:ahLst/>
          <a:cxnLst/>
          <a:rect l="0" t="0" r="0" b="0"/>
          <a:pathLst>
            <a:path>
              <a:moveTo>
                <a:pt x="358879" y="0"/>
              </a:moveTo>
              <a:lnTo>
                <a:pt x="358879" y="94746"/>
              </a:lnTo>
              <a:lnTo>
                <a:pt x="0" y="94746"/>
              </a:lnTo>
              <a:lnTo>
                <a:pt x="0" y="18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F3836-0AFF-4B8B-B80E-E1C5A1718938}">
      <dsp:nvSpPr>
        <dsp:cNvPr id="0" name=""/>
        <dsp:cNvSpPr/>
      </dsp:nvSpPr>
      <dsp:spPr>
        <a:xfrm>
          <a:off x="1382753" y="1278550"/>
          <a:ext cx="1071663" cy="473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Technique </a:t>
          </a:r>
          <a:endParaRPr lang="fr-FR" sz="1400" kern="1200" dirty="0"/>
        </a:p>
      </dsp:txBody>
      <dsp:txXfrm>
        <a:off x="1382753" y="1278550"/>
        <a:ext cx="1071663" cy="473730"/>
      </dsp:txXfrm>
    </dsp:sp>
    <dsp:sp modelId="{C8D50785-FE7D-4398-8851-5055F1493BF0}">
      <dsp:nvSpPr>
        <dsp:cNvPr id="0" name=""/>
        <dsp:cNvSpPr/>
      </dsp:nvSpPr>
      <dsp:spPr>
        <a:xfrm>
          <a:off x="2277464" y="1089057"/>
          <a:ext cx="839380" cy="189492"/>
        </a:xfrm>
        <a:custGeom>
          <a:avLst/>
          <a:gdLst/>
          <a:ahLst/>
          <a:cxnLst/>
          <a:rect l="0" t="0" r="0" b="0"/>
          <a:pathLst>
            <a:path>
              <a:moveTo>
                <a:pt x="0" y="0"/>
              </a:moveTo>
              <a:lnTo>
                <a:pt x="0" y="94746"/>
              </a:lnTo>
              <a:lnTo>
                <a:pt x="839380" y="94746"/>
              </a:lnTo>
              <a:lnTo>
                <a:pt x="839380" y="18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505FA-3CB9-4ED0-9F20-0E45050D86B3}">
      <dsp:nvSpPr>
        <dsp:cNvPr id="0" name=""/>
        <dsp:cNvSpPr/>
      </dsp:nvSpPr>
      <dsp:spPr>
        <a:xfrm>
          <a:off x="2667595" y="1278550"/>
          <a:ext cx="898498" cy="473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Support</a:t>
          </a:r>
          <a:endParaRPr lang="fr-FR" sz="1400" kern="1200" dirty="0"/>
        </a:p>
      </dsp:txBody>
      <dsp:txXfrm>
        <a:off x="2667595" y="1278550"/>
        <a:ext cx="898498" cy="473730"/>
      </dsp:txXfrm>
    </dsp:sp>
    <dsp:sp modelId="{D0EA4F80-47B3-448E-BA67-58607B143008}">
      <dsp:nvSpPr>
        <dsp:cNvPr id="0" name=""/>
        <dsp:cNvSpPr/>
      </dsp:nvSpPr>
      <dsp:spPr>
        <a:xfrm>
          <a:off x="2277464" y="1089057"/>
          <a:ext cx="1889476" cy="189492"/>
        </a:xfrm>
        <a:custGeom>
          <a:avLst/>
          <a:gdLst/>
          <a:ahLst/>
          <a:cxnLst/>
          <a:rect l="0" t="0" r="0" b="0"/>
          <a:pathLst>
            <a:path>
              <a:moveTo>
                <a:pt x="0" y="0"/>
              </a:moveTo>
              <a:lnTo>
                <a:pt x="0" y="94746"/>
              </a:lnTo>
              <a:lnTo>
                <a:pt x="1889476" y="94746"/>
              </a:lnTo>
              <a:lnTo>
                <a:pt x="1889476" y="189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3F963-CD59-4ADF-8B1C-62C1036AE943}">
      <dsp:nvSpPr>
        <dsp:cNvPr id="0" name=""/>
        <dsp:cNvSpPr/>
      </dsp:nvSpPr>
      <dsp:spPr>
        <a:xfrm>
          <a:off x="3779271" y="1278550"/>
          <a:ext cx="775337" cy="473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NWP</a:t>
          </a:r>
          <a:endParaRPr lang="fr-FR" sz="1400" kern="1200" dirty="0"/>
        </a:p>
      </dsp:txBody>
      <dsp:txXfrm>
        <a:off x="3779271" y="1278550"/>
        <a:ext cx="775337" cy="4737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3BEB5-5F12-416F-92EE-7C418EF1B359}" type="datetimeFigureOut">
              <a:rPr lang="fr-FR" smtClean="0"/>
              <a:pPr/>
              <a:t>24/10/2014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220AD-6D08-4AE7-BB27-B59D7611DA6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txBox="1">
            <a:spLocks noGrp="1"/>
          </p:cNvSpPr>
          <p:nvPr>
            <p:ph type="body" sz="quarter" idx="1"/>
          </p:nvPr>
        </p:nvSpPr>
        <p:spPr bwMode="auto">
          <a:noFill/>
        </p:spPr>
        <p:txBody>
          <a:bodyPr numCol="1">
            <a:prstTxWarp prst="textNoShape">
              <a:avLst/>
            </a:prstTxWarp>
          </a:bodyPr>
          <a:lstStyle/>
          <a:p>
            <a:pPr eaLnBrk="1"/>
            <a:endParaRPr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53FA2F9C-BA2C-41CE-B542-045607E506EA}"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3</a:t>
            </a:fld>
            <a:endParaRPr lang="fr-FR" sz="1200" kern="0">
              <a:solidFill>
                <a:srgbClr val="000000"/>
              </a:solidFill>
              <a:latin typeface="Calibri"/>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sz="quarter"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The response to the exercise events was led by the </a:t>
            </a:r>
            <a:r>
              <a:rPr lang="en-GB" b="1" dirty="0" smtClean="0"/>
              <a:t>National Emergency Centre (NEC),</a:t>
            </a:r>
            <a:r>
              <a:rPr lang="en-GB" dirty="0" smtClean="0"/>
              <a:t> under the coordination of the General Direction of Civil Protection (Ministry of Interior). NEC is tasked with the following functions: (1) decision making, coordination and resources provision at the national level; (2) coordination, assessment and follow up of the situation at the national level (national security and investigation, public health and protection, environment protection and logistical issues); (3) communication with the public and with the media; (4) international notification and coordination of the international assistance; and (5) returning to normal situation.</a:t>
            </a:r>
          </a:p>
          <a:p>
            <a:pPr eaLnBrk="1" hangingPunct="1">
              <a:spcBef>
                <a:spcPct val="0"/>
              </a:spcBef>
            </a:pPr>
            <a:endParaRPr lang="fr-FR" dirty="0" smtClean="0"/>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F7CA7554-FF34-4573-9CD3-42FB59311922}"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12</a:t>
            </a:fld>
            <a:endParaRPr lang="fr-FR" sz="1200" kern="0">
              <a:solidFill>
                <a:srgbClr val="000000"/>
              </a:solidFill>
              <a:latin typeface="Calibri"/>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sz="quarter" idx="1"/>
          </p:nvPr>
        </p:nvSpPr>
        <p:spPr bwMode="auto">
          <a:noFill/>
        </p:spPr>
        <p:txBody>
          <a:bodyPr wrap="square" numCol="1" anchor="t" anchorCtr="0" compatLnSpc="1">
            <a:prstTxWarp prst="textNoShape">
              <a:avLst/>
            </a:prstTxWarp>
          </a:bodyPr>
          <a:lstStyle/>
          <a:p>
            <a:r>
              <a:rPr lang="en-GB" dirty="0" smtClean="0"/>
              <a:t>The </a:t>
            </a:r>
            <a:r>
              <a:rPr lang="en-GB" b="1" dirty="0" smtClean="0"/>
              <a:t>Technical Crisis Centre (TCC)</a:t>
            </a:r>
            <a:r>
              <a:rPr lang="en-GB" dirty="0" smtClean="0"/>
              <a:t> is an entity based at the National </a:t>
            </a:r>
            <a:r>
              <a:rPr lang="en-GB" dirty="0" err="1" smtClean="0"/>
              <a:t>Center</a:t>
            </a:r>
            <a:r>
              <a:rPr lang="en-GB" dirty="0" smtClean="0"/>
              <a:t> for Nuclear Energy, Sciences and Techniques (CNESTEN), acting as Technical Support Organization. The TCC is in charge of the radiological risk assessment during radiation incident or emergency and recommends protective actions (public, emergency workers) to the NEC, based on the IAEA standards and guidelines. The TCC mainly performs: (1) plume modelling of radioactive material dispersion (IXP model, Hotspot, etc); (2) radiological risk assessment based on dose rates, contamination levels, radioactive source identification, etc; (3) radiological search and survey (aerial, on-route, pedestrian); (4) radiological environmental monitoring; and (5) radioactive waste management. </a:t>
            </a:r>
            <a:endParaRPr lang="fr-FR" dirty="0" smtClean="0"/>
          </a:p>
          <a:p>
            <a:r>
              <a:rPr lang="en-GB" dirty="0" smtClean="0"/>
              <a:t>The TCC has arrangements with the US DOE for support if needed </a:t>
            </a:r>
            <a:r>
              <a:rPr lang="en-US" dirty="0" smtClean="0"/>
              <a:t>(IXP, triage, etc.)</a:t>
            </a:r>
            <a:r>
              <a:rPr lang="en-GB" dirty="0" smtClean="0"/>
              <a:t>.</a:t>
            </a:r>
            <a:endParaRPr lang="fr-FR" dirty="0" smtClean="0"/>
          </a:p>
          <a:p>
            <a:pPr eaLnBrk="1" hangingPunct="1">
              <a:spcBef>
                <a:spcPct val="0"/>
              </a:spcBef>
            </a:pPr>
            <a:endParaRPr lang="fr-FR" dirty="0" smtClean="0"/>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6D921B59-07E5-4D8D-AC1D-C405BF08B550}" type="slidenum">
              <a:rPr kern="0">
                <a:solidFill>
                  <a:srgbClr val="000000"/>
                </a:solidFill>
                <a:latin typeface="+mn-lt"/>
                <a:cs typeface="Arial" charset="0"/>
              </a:rPr>
              <a:pPr algn="r" fontAlgn="auto">
                <a:spcBef>
                  <a:spcPts val="0"/>
                </a:spcBef>
                <a:spcAft>
                  <a:spcPts val="0"/>
                </a:spcAft>
                <a:defRPr sz="1800" b="0" i="0" u="none" strike="noStrike" kern="0" cap="none" spc="0" baseline="0">
                  <a:solidFill>
                    <a:srgbClr val="000000"/>
                  </a:solidFill>
                  <a:uFillTx/>
                </a:defRPr>
              </a:pPr>
              <a:t>13</a:t>
            </a:fld>
            <a:endParaRPr lang="fr-FR" sz="1200" kern="0">
              <a:solidFill>
                <a:srgbClr val="000000"/>
              </a:solidFill>
              <a:latin typeface="Calibri"/>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txBox="1">
            <a:spLocks noGrp="1"/>
          </p:cNvSpPr>
          <p:nvPr>
            <p:ph type="body" sz="quarter" idx="1"/>
          </p:nvPr>
        </p:nvSpPr>
        <p:spPr bwMode="auto">
          <a:noFill/>
        </p:spPr>
        <p:txBody>
          <a:bodyPr numCol="1">
            <a:prstTxWarp prst="textNoShape">
              <a:avLst/>
            </a:prstTxWarp>
          </a:bodyPr>
          <a:lstStyle/>
          <a:p>
            <a:pPr eaLnBrk="1"/>
            <a:endParaRPr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79891C21-28D2-4D08-ABF3-BFD3A8064E3C}"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14</a:t>
            </a:fld>
            <a:endParaRPr lang="fr-FR" sz="1200" kern="0">
              <a:solidFill>
                <a:srgbClr val="000000"/>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Protecting the public, the responders and mitigating the consequences require a clear view and understanding of the situation, the risks and the potential consequences. With this regard, beside the national organizations and authorities in charge of lifesaving, security, public protection, control command and coordination, several technical organizations (such as meteorology, aviation, maritime, health, regulatory body and TSO organizations) played an important role in assisting national authorities responsible for decision making and the protection of the public to have a better understanding of the risks and their potential consequences. </a:t>
            </a:r>
            <a:endParaRPr lang="fr-FR" dirty="0" smtClean="0"/>
          </a:p>
          <a:p>
            <a:r>
              <a:rPr lang="en-GB" dirty="0" smtClean="0"/>
              <a:t>For radiological emergencies, the main organizations having knowledge and expertise in nuclear and radiological safety are the Regulatory Bodies ( Ministry of Energy and Ministry of Health / National Radiation Protection </a:t>
            </a:r>
            <a:r>
              <a:rPr lang="en-GB" dirty="0" err="1" smtClean="0"/>
              <a:t>Center</a:t>
            </a:r>
            <a:r>
              <a:rPr lang="en-GB" dirty="0" smtClean="0"/>
              <a:t> ) and the National </a:t>
            </a:r>
            <a:r>
              <a:rPr lang="en-GB" dirty="0" err="1" smtClean="0"/>
              <a:t>Center</a:t>
            </a:r>
            <a:r>
              <a:rPr lang="en-GB" dirty="0" smtClean="0"/>
              <a:t> for Nuclear Energy, Sciences and techniques (CNESTEN), acting as Technical Support Organization (TSO). Other ministries or agencies, such as National Meteorological Directorate (DMN), provide specialized support as necessary.</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A7220AD-6D08-4AE7-BB27-B59D7611DA6A}"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Throughout the exercise preparation and conduct, the technical experts provide a substantial support, both at the preparation phase (in particular in terms of suggesting elements of the scenario, technical injects and expected response actions) and the response phase ( in supporting the national authorities through technical advices, expertise, means and response actions). </a:t>
            </a:r>
            <a:endParaRPr lang="fr-FR" dirty="0" smtClean="0"/>
          </a:p>
          <a:p>
            <a:r>
              <a:rPr lang="en-GB" dirty="0" smtClean="0"/>
              <a:t> In particular, CNESTEN as TSO supported both the exercise preparation, conduct and evaluation and the response. At the preparation phase, CNESTEN acted as Exercise deputy director and supported the whole preparation process, and in particular the exercise concept and documents. </a:t>
            </a:r>
            <a:endParaRPr lang="fr-FR" dirty="0" smtClean="0"/>
          </a:p>
          <a:p>
            <a:pPr lvl="0"/>
            <a:r>
              <a:rPr lang="en-GB" dirty="0" smtClean="0"/>
              <a:t>For the response, the Technical Crisis </a:t>
            </a:r>
            <a:r>
              <a:rPr lang="en-GB" dirty="0" err="1" smtClean="0"/>
              <a:t>Center</a:t>
            </a:r>
            <a:r>
              <a:rPr lang="en-GB" dirty="0" smtClean="0"/>
              <a:t> (TCC) located at CNESTEN site supported the National Emergency </a:t>
            </a:r>
            <a:r>
              <a:rPr lang="en-GB" dirty="0" err="1" smtClean="0"/>
              <a:t>Center</a:t>
            </a:r>
            <a:r>
              <a:rPr lang="en-GB" dirty="0" smtClean="0"/>
              <a:t> (NEC) for decision making regarding the protective actions. The main mission of the TCC was to support the NEC by performing radiological risk assessment and making recommendations on protective actions for the public and the emergency responders. Support and actions conducted were related mainly to plume modelling (</a:t>
            </a:r>
            <a:r>
              <a:rPr lang="en-US" dirty="0" smtClean="0"/>
              <a:t>calculations of radiological consequences ( IXP model, Hotspot, etc), </a:t>
            </a:r>
            <a:r>
              <a:rPr lang="en-GB" smtClean="0"/>
              <a:t>on scene radiation safety, radiological risk assessment (doses rates, contamination level, source identification, ), radiological search and survey, radiological environmental survey, radioactive waste management. </a:t>
            </a:r>
            <a:endParaRPr lang="fr-FR"/>
          </a:p>
        </p:txBody>
      </p:sp>
      <p:sp>
        <p:nvSpPr>
          <p:cNvPr id="4" name="Espace réservé du numéro de diapositive 3"/>
          <p:cNvSpPr>
            <a:spLocks noGrp="1"/>
          </p:cNvSpPr>
          <p:nvPr>
            <p:ph type="sldNum" sz="quarter" idx="10"/>
          </p:nvPr>
        </p:nvSpPr>
        <p:spPr/>
        <p:txBody>
          <a:bodyPr/>
          <a:lstStyle/>
          <a:p>
            <a:fld id="{1A7220AD-6D08-4AE7-BB27-B59D7611DA6A}"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Throughout the exercise preparation and conduct, the technical experts provide a substantial support, both at the preparation phase (in particular in terms of suggesting elements of the scenario, technical injects and expected response actions) and the response phase ( in supporting the national authorities through technical advices, expertise, means and response actions). </a:t>
            </a:r>
            <a:endParaRPr lang="fr-FR" dirty="0" smtClean="0"/>
          </a:p>
          <a:p>
            <a:r>
              <a:rPr lang="en-GB" dirty="0" smtClean="0"/>
              <a:t> In particular, CNESTEN as TSO supported both the exercise preparation, conduct and evaluation and the response. At the preparation phase, CNESTEN acted as Exercise deputy director and supported the whole preparation process, and in particular the exercise concept and documents. </a:t>
            </a:r>
            <a:endParaRPr lang="fr-FR" dirty="0" smtClean="0"/>
          </a:p>
          <a:p>
            <a:pPr lvl="0"/>
            <a:r>
              <a:rPr lang="en-GB" dirty="0" smtClean="0"/>
              <a:t>For the response, the Technical Crisis </a:t>
            </a:r>
            <a:r>
              <a:rPr lang="en-GB" dirty="0" err="1" smtClean="0"/>
              <a:t>Center</a:t>
            </a:r>
            <a:r>
              <a:rPr lang="en-GB" dirty="0" smtClean="0"/>
              <a:t> (TCC) located at CNESTEN site supported the National Emergency </a:t>
            </a:r>
            <a:r>
              <a:rPr lang="en-GB" dirty="0" err="1" smtClean="0"/>
              <a:t>Center</a:t>
            </a:r>
            <a:r>
              <a:rPr lang="en-GB" dirty="0" smtClean="0"/>
              <a:t> (NEC) for decision making regarding the protective actions. The main mission of the TCC was to support the NEC by performing radiological risk assessment and making recommendations on protective actions for the public and the emergency responders. Support and actions conducted were related mainly to plume modelling (</a:t>
            </a:r>
            <a:r>
              <a:rPr lang="en-US" dirty="0" smtClean="0"/>
              <a:t>calculations of radiological consequences ( IXP model, Hotspot, etc), </a:t>
            </a:r>
            <a:r>
              <a:rPr lang="en-GB" smtClean="0"/>
              <a:t>on scene radiation safety, radiological risk assessment (doses rates, contamination level, source identification, ), radiological search and survey, radiological environmental survey, radioactive waste management. </a:t>
            </a:r>
            <a:endParaRPr lang="fr-FR"/>
          </a:p>
        </p:txBody>
      </p:sp>
      <p:sp>
        <p:nvSpPr>
          <p:cNvPr id="4" name="Espace réservé du numéro de diapositive 3"/>
          <p:cNvSpPr>
            <a:spLocks noGrp="1"/>
          </p:cNvSpPr>
          <p:nvPr>
            <p:ph type="sldNum" sz="quarter" idx="10"/>
          </p:nvPr>
        </p:nvSpPr>
        <p:spPr/>
        <p:txBody>
          <a:bodyPr/>
          <a:lstStyle/>
          <a:p>
            <a:fld id="{1A7220AD-6D08-4AE7-BB27-B59D7611DA6A}" type="slidenum">
              <a:rPr lang="fr-FR" smtClean="0"/>
              <a:pPr/>
              <a:t>17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Morocco hosted on 20-21 November 2013 a </a:t>
            </a:r>
            <a:r>
              <a:rPr lang="en-US" dirty="0" err="1" smtClean="0"/>
              <a:t>ConvEx</a:t>
            </a:r>
            <a:r>
              <a:rPr lang="en-US" dirty="0" smtClean="0"/>
              <a:t> 3 Exercise, co named  </a:t>
            </a:r>
            <a:r>
              <a:rPr lang="en-US" dirty="0" err="1" smtClean="0"/>
              <a:t>Bab</a:t>
            </a:r>
            <a:r>
              <a:rPr lang="en-US" dirty="0" smtClean="0"/>
              <a:t> Al </a:t>
            </a:r>
            <a:r>
              <a:rPr lang="en-US" dirty="0" err="1" smtClean="0"/>
              <a:t>Maghrib</a:t>
            </a:r>
            <a:r>
              <a:rPr lang="en-US" dirty="0" smtClean="0"/>
              <a:t>, the fourth of the series initiated by the International Atomic Energy Agency (IAEA) and the relevant International Organizations under the Conventions of Early Notification and Assistance. The purpose of the ConvEx-3 exercises is to evaluate response to a major radiation emergency and in particular the exchange of information, provision of the international assistance and coordination of public information. </a:t>
            </a:r>
            <a:endParaRPr lang="fr-FR" dirty="0"/>
          </a:p>
        </p:txBody>
      </p:sp>
      <p:sp>
        <p:nvSpPr>
          <p:cNvPr id="4" name="Espace réservé du numéro de diapositive 3"/>
          <p:cNvSpPr>
            <a:spLocks noGrp="1"/>
          </p:cNvSpPr>
          <p:nvPr>
            <p:ph type="sldNum" sz="quarter" idx="10"/>
          </p:nvPr>
        </p:nvSpPr>
        <p:spPr/>
        <p:txBody>
          <a:bodyPr/>
          <a:lstStyle/>
          <a:p>
            <a:fld id="{1A7220AD-6D08-4AE7-BB27-B59D7611DA6A}"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txBox="1">
            <a:spLocks noGrp="1"/>
          </p:cNvSpPr>
          <p:nvPr>
            <p:ph type="body" sz="quarter" idx="1"/>
          </p:nvPr>
        </p:nvSpPr>
        <p:spPr bwMode="auto">
          <a:noFill/>
        </p:spPr>
        <p:txBody>
          <a:bodyPr numCol="1">
            <a:prstTxWarp prst="textNoShape">
              <a:avLst/>
            </a:prstTxWarp>
          </a:bodyPr>
          <a:lstStyle/>
          <a:p>
            <a:pPr eaLnBrk="1"/>
            <a:endParaRPr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22653DFF-5261-4C8D-8F9B-9D8D9A8E3289}"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5</a:t>
            </a:fld>
            <a:endParaRPr lang="fr-FR" sz="1200" kern="0">
              <a:solidFill>
                <a:srgbClr val="000000"/>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txBox="1">
            <a:spLocks noGrp="1"/>
          </p:cNvSpPr>
          <p:nvPr>
            <p:ph type="body" sz="quarter" idx="1"/>
          </p:nvPr>
        </p:nvSpPr>
        <p:spPr bwMode="auto">
          <a:noFill/>
        </p:spPr>
        <p:txBody>
          <a:bodyPr numCol="1">
            <a:prstTxWarp prst="textNoShape">
              <a:avLst/>
            </a:prstTxWarp>
          </a:bodyPr>
          <a:lstStyle/>
          <a:p>
            <a:pPr eaLnBrk="1"/>
            <a:endParaRPr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DBE25DF1-E335-4E22-82A8-2F4C94BBF7B5}"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6</a:t>
            </a:fld>
            <a:endParaRPr lang="fr-FR" sz="1200" kern="0">
              <a:solidFill>
                <a:srgbClr val="000000"/>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txBox="1">
            <a:spLocks noGrp="1"/>
          </p:cNvSpPr>
          <p:nvPr>
            <p:ph type="body" sz="quarter" idx="1"/>
          </p:nvPr>
        </p:nvSpPr>
        <p:spPr bwMode="auto">
          <a:noFill/>
        </p:spPr>
        <p:txBody>
          <a:bodyPr numCol="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players were Morocco as a host Accident State, other States and international organizations.  59 Member States   and 10 International Organizations participate to the exercise  (either with level A or level B participation).</a:t>
            </a:r>
            <a:r>
              <a:rPr lang="en-GB" dirty="0" err="1" smtClean="0"/>
              <a:t>Bab</a:t>
            </a:r>
            <a:r>
              <a:rPr lang="en-GB" dirty="0" smtClean="0"/>
              <a:t> Al </a:t>
            </a:r>
            <a:r>
              <a:rPr lang="en-GB" dirty="0" err="1" smtClean="0"/>
              <a:t>Maghrib</a:t>
            </a:r>
            <a:r>
              <a:rPr lang="en-GB" dirty="0" smtClean="0"/>
              <a:t> exercise allowed Member States and relevant International Organizations to evaluate the response in a severe radiological emergency triggered by a nuclear security event; and to identify good practices as well areas requiring improvement that cannot be identified in national exercises. </a:t>
            </a:r>
            <a:endParaRPr lang="fr-FR" dirty="0" smtClean="0"/>
          </a:p>
          <a:p>
            <a:pPr eaLnBrk="1"/>
            <a:endParaRPr dirty="0"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58FB1823-72B8-42BB-B37E-10302E3253C8}"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7</a:t>
            </a:fld>
            <a:endParaRPr lang="fr-FR" sz="1200" kern="0">
              <a:solidFill>
                <a:srgbClr val="000000"/>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txBox="1">
            <a:spLocks noGrp="1"/>
          </p:cNvSpPr>
          <p:nvPr>
            <p:ph type="body" sz="quarter" idx="1"/>
          </p:nvPr>
        </p:nvSpPr>
        <p:spPr bwMode="auto">
          <a:noFill/>
        </p:spPr>
        <p:txBody>
          <a:bodyPr numCol="1">
            <a:prstTxWarp prst="textNoShape">
              <a:avLst/>
            </a:prstTxWarp>
          </a:bodyPr>
          <a:lstStyle/>
          <a:p>
            <a:r>
              <a:rPr lang="en-GB" dirty="0" smtClean="0"/>
              <a:t>On 20 November 2013, a large explosion took place in the biggest port of Morocco, Tangier Med Port. At the time of the explosion, there was a large traffic of ships, including ferry boats and boats for goods and an important number of people in the </a:t>
            </a:r>
            <a:r>
              <a:rPr lang="en-GB" dirty="0" err="1" smtClean="0"/>
              <a:t>harbor</a:t>
            </a:r>
            <a:r>
              <a:rPr lang="en-GB" dirty="0" smtClean="0"/>
              <a:t> complex (around 3000 people, including staff, boat crews and passengers, among them a significant number of foreigners).  The deployment of first responders near the area of detonation revealed important damage to the buildings and vehicles, dozens of dead bodies and more than one hundred injured among the passengers, tourists and employees. In addition, many people not injured, but in shock, were wandering around the scene and some left the port immediately. Many ships and boats, that were waiting to be served, sailed away. The alarm of a radiation pager of one of the first responders triggered a suspicion that the explosion might have had a radiological component.</a:t>
            </a:r>
          </a:p>
          <a:p>
            <a:r>
              <a:rPr lang="en-GB" dirty="0" smtClean="0"/>
              <a:t>International media delivered ‘breaking news’ to the world about the event shortly after the explosion, including photos and videos from the scene.</a:t>
            </a:r>
          </a:p>
          <a:p>
            <a:r>
              <a:rPr lang="en-GB" dirty="0" smtClean="0"/>
              <a:t>Moroccan authorities promptly responded to the explosion according to the national emergency response plan. The exchange of information at the international level and the preliminary results from the ongoing criminal investigation supported a suspicion of an exploded RDD.</a:t>
            </a:r>
            <a:endParaRPr lang="fr-FR" dirty="0" smtClean="0"/>
          </a:p>
          <a:p>
            <a:r>
              <a:rPr lang="en-GB" dirty="0" smtClean="0"/>
              <a:t>The assessment of the credibility of new threats targeting other populated areas identified few other big cities in Morocco as likely future targets. Consequently, a large radiological search, investigations, preventive and protective actions were launched targeting, mainly, strategic locations in these cities. During an aerial survey, abnormal radiation levels were detected over the medina of Marrakech. Security forces and monitoring teams were deployed immediately, but all intended protective actions were thwarted by a new explosion. </a:t>
            </a:r>
            <a:endParaRPr lang="fr-FR" dirty="0" smtClean="0"/>
          </a:p>
          <a:p>
            <a:r>
              <a:rPr lang="en-GB" dirty="0" smtClean="0"/>
              <a:t>Following these events, Moroccan authorities received numerous requests for information from possibly affected States, businesses, media as well as from citizens. </a:t>
            </a:r>
            <a:endParaRPr lang="fr-FR" dirty="0" smtClean="0"/>
          </a:p>
          <a:p>
            <a:r>
              <a:rPr lang="en-GB" dirty="0" smtClean="0"/>
              <a:t>Both events caused consequences that exceeded Moroccan response capabilities and led Moroccan authorities to request international assistance through the IAEA.</a:t>
            </a:r>
            <a:endParaRPr lang="fr-FR" dirty="0" smtClean="0"/>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B26FC068-CAFB-454B-9795-6909357657B8}"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8</a:t>
            </a:fld>
            <a:endParaRPr lang="fr-FR" sz="1200" kern="0">
              <a:solidFill>
                <a:srgbClr val="000000"/>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sz="quarter" idx="1"/>
          </p:nvPr>
        </p:nvSpPr>
        <p:spPr bwMode="auto">
          <a:noFill/>
        </p:spPr>
        <p:txBody>
          <a:bodyPr numCol="1">
            <a:prstTxWarp prst="textNoShape">
              <a:avLst/>
            </a:prstTxWarp>
          </a:bodyPr>
          <a:lstStyle/>
          <a:p>
            <a:r>
              <a:rPr lang="en-GB" dirty="0" smtClean="0"/>
              <a:t>The Exercise Direction Committee led the exercise preparation, conduct and evaluation of the exercise. The Exercise Direction Committee was composed of the staff from various national stakeholders from the Ministries of Interior, Defence, Health, Energy, Foreign Affairs and Port Authority of Tangier Med. It was tasked to develop basic exercise elements (exercise scenario, list of events, injects, exercise control and exercise evaluation). </a:t>
            </a:r>
            <a:endParaRPr lang="fr-FR" dirty="0" smtClean="0"/>
          </a:p>
          <a:p>
            <a:pPr eaLnBrk="1"/>
            <a:endParaRPr lang="en-US" dirty="0"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54AE407E-0682-4753-82D4-0752780358E0}"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9</a:t>
            </a:fld>
            <a:endParaRPr lang="fr-FR" sz="1200" kern="0">
              <a:solidFill>
                <a:srgbClr val="000000"/>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txBox="1">
            <a:spLocks noGrp="1"/>
          </p:cNvSpPr>
          <p:nvPr>
            <p:ph type="body" sz="quarter" idx="1"/>
          </p:nvPr>
        </p:nvSpPr>
        <p:spPr bwMode="auto">
          <a:noFill/>
        </p:spPr>
        <p:txBody>
          <a:bodyPr numCol="1">
            <a:prstTxWarp prst="textNoShape">
              <a:avLst/>
            </a:prstTxWarp>
          </a:bodyPr>
          <a:lstStyle/>
          <a:p>
            <a:pPr eaLnBrk="1"/>
            <a:endParaRPr dirty="0" smtClean="0">
              <a:latin typeface="Calibri" pitchFamily="34" charset="0"/>
            </a:endParaRPr>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2B50243E-73D6-4DA7-ADF7-16431129299E}"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10</a:t>
            </a:fld>
            <a:endParaRPr lang="fr-FR" sz="1200" kern="0">
              <a:solidFill>
                <a:srgbClr val="000000"/>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sz="quarter" idx="1"/>
          </p:nvPr>
        </p:nvSpPr>
        <p:spPr bwMode="auto">
          <a:noFill/>
        </p:spPr>
        <p:txBody>
          <a:bodyPr wrap="square" numCol="1" anchor="t" anchorCtr="0" compatLnSpc="1">
            <a:prstTxWarp prst="textNoShape">
              <a:avLst/>
            </a:prstTxWarp>
          </a:bodyPr>
          <a:lstStyle/>
          <a:p>
            <a:r>
              <a:rPr lang="en-GB" dirty="0" smtClean="0"/>
              <a:t>The exercise was conducted for 25 hours on real time, with the activation of 3 emergency </a:t>
            </a:r>
            <a:r>
              <a:rPr lang="en-GB" dirty="0" err="1" smtClean="0"/>
              <a:t>centers</a:t>
            </a:r>
            <a:r>
              <a:rPr lang="en-GB" dirty="0" smtClean="0"/>
              <a:t> at the national level, managing the response from different but complementary perspectives: The National Emergency </a:t>
            </a:r>
            <a:r>
              <a:rPr lang="en-GB" dirty="0" err="1" smtClean="0"/>
              <a:t>Center</a:t>
            </a:r>
            <a:r>
              <a:rPr lang="en-GB" dirty="0" smtClean="0"/>
              <a:t> (national level), </a:t>
            </a:r>
            <a:r>
              <a:rPr lang="en-GB" dirty="0" err="1" smtClean="0"/>
              <a:t>Tanger</a:t>
            </a:r>
            <a:r>
              <a:rPr lang="en-GB" dirty="0" smtClean="0"/>
              <a:t> Med Port Authorities ( on scene level) and the Technical Crisis </a:t>
            </a:r>
            <a:r>
              <a:rPr lang="en-GB" dirty="0" err="1" smtClean="0"/>
              <a:t>Center</a:t>
            </a:r>
            <a:r>
              <a:rPr lang="en-GB" dirty="0" smtClean="0"/>
              <a:t> ( technical level). </a:t>
            </a:r>
            <a:endParaRPr lang="fr-FR"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During the exercise, the </a:t>
            </a:r>
            <a:r>
              <a:rPr lang="en-GB" b="1" dirty="0" smtClean="0"/>
              <a:t>Tangier Med Port Authority</a:t>
            </a:r>
            <a:r>
              <a:rPr lang="en-GB" dirty="0" smtClean="0"/>
              <a:t> (TMPA) acted at the local level, deploying first responders and managing the situation </a:t>
            </a:r>
            <a:r>
              <a:rPr lang="en-GB" b="1" dirty="0" smtClean="0"/>
              <a:t>at the scene</a:t>
            </a:r>
            <a:r>
              <a:rPr lang="en-GB" dirty="0" smtClean="0"/>
              <a:t> (Port Tangier Med). The TMPA’s main functions were: (1) assessment of the situation on the scene; (2) activation of emergency response plans based on the situation assessment; (3) first response (security, medical, radiological safety, communication, etc.); (4) decisions on port activities; (5) mobilization of necessary resources; and (6) informing and coordinating with the NEC.</a:t>
            </a:r>
            <a:endParaRPr lang="fr-FR" dirty="0" smtClean="0"/>
          </a:p>
          <a:p>
            <a:endParaRPr lang="fr-FR" dirty="0" smtClean="0"/>
          </a:p>
          <a:p>
            <a:pPr eaLnBrk="1" hangingPunct="1">
              <a:spcBef>
                <a:spcPct val="0"/>
              </a:spcBef>
            </a:pPr>
            <a:endParaRPr lang="fr-FR" dirty="0" smtClean="0"/>
          </a:p>
        </p:txBody>
      </p:sp>
      <p:sp>
        <p:nvSpPr>
          <p:cNvPr id="4" name="Espace réservé du numéro de diapositive 3"/>
          <p:cNvSpPr txBox="1"/>
          <p:nvPr/>
        </p:nvSpPr>
        <p:spPr>
          <a:xfrm>
            <a:off x="3884613" y="8685213"/>
            <a:ext cx="2971800" cy="457200"/>
          </a:xfrm>
          <a:prstGeom prst="rect">
            <a:avLst/>
          </a:prstGeom>
          <a:noFill/>
          <a:ln>
            <a:noFill/>
          </a:ln>
        </p:spPr>
        <p:txBody>
          <a:bodyPr anchor="b"/>
          <a:lstStyle/>
          <a:p>
            <a:pPr algn="r" fontAlgn="auto">
              <a:spcBef>
                <a:spcPts val="0"/>
              </a:spcBef>
              <a:spcAft>
                <a:spcPts val="0"/>
              </a:spcAft>
              <a:defRPr sz="1800" b="0" i="0" u="none" strike="noStrike" kern="0" cap="none" spc="0" baseline="0">
                <a:solidFill>
                  <a:srgbClr val="000000"/>
                </a:solidFill>
                <a:uFillTx/>
              </a:defRPr>
            </a:pPr>
            <a:fld id="{2025FCD8-3A4E-4A1A-9748-6ED05AA4F02E}" type="slidenum">
              <a:rPr kern="0">
                <a:solidFill>
                  <a:srgbClr val="000000"/>
                </a:solidFill>
                <a:latin typeface="+mn-lt"/>
                <a:cs typeface="+mn-cs"/>
              </a:rPr>
              <a:pPr algn="r" fontAlgn="auto">
                <a:spcBef>
                  <a:spcPts val="0"/>
                </a:spcBef>
                <a:spcAft>
                  <a:spcPts val="0"/>
                </a:spcAft>
                <a:defRPr sz="1800" b="0" i="0" u="none" strike="noStrike" kern="0" cap="none" spc="0" baseline="0">
                  <a:solidFill>
                    <a:srgbClr val="000000"/>
                  </a:solidFill>
                  <a:uFillTx/>
                </a:defRPr>
              </a:pPr>
              <a:t>11</a:t>
            </a:fld>
            <a:endParaRPr lang="fr-FR" sz="1200" kern="0">
              <a:solidFill>
                <a:srgbClr val="000000"/>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6B84494-F301-412D-8CC7-AD9CEB6082D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B84494-F301-412D-8CC7-AD9CEB6082D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B84494-F301-412D-8CC7-AD9CEB6082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8E9C590-35AF-422D-9006-056915C10AB2}" type="datetimeFigureOut">
              <a:rPr lang="fr-FR" smtClean="0"/>
              <a:pPr/>
              <a:t>24/10/2014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6B84494-F301-412D-8CC7-AD9CEB6082D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E9C590-35AF-422D-9006-056915C10AB2}" type="datetimeFigureOut">
              <a:rPr lang="fr-FR" smtClean="0"/>
              <a:pPr/>
              <a:t>24/10/2014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B84494-F301-412D-8CC7-AD9CEB6082D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Role of the Technical Experts in the </a:t>
            </a:r>
            <a:r>
              <a:rPr lang="en-US" dirty="0" err="1" smtClean="0"/>
              <a:t>ConvEx</a:t>
            </a:r>
            <a:r>
              <a:rPr lang="en-US" dirty="0" smtClean="0"/>
              <a:t> 3 </a:t>
            </a:r>
            <a:endParaRPr lang="en-US" dirty="0"/>
          </a:p>
        </p:txBody>
      </p:sp>
      <p:sp>
        <p:nvSpPr>
          <p:cNvPr id="3" name="Sous-titre 2"/>
          <p:cNvSpPr>
            <a:spLocks noGrp="1"/>
          </p:cNvSpPr>
          <p:nvPr>
            <p:ph type="subTitle" idx="1"/>
          </p:nvPr>
        </p:nvSpPr>
        <p:spPr>
          <a:xfrm>
            <a:off x="1115616" y="3200400"/>
            <a:ext cx="6912768" cy="1600200"/>
          </a:xfrm>
        </p:spPr>
        <p:txBody>
          <a:bodyPr>
            <a:normAutofit fontScale="92500" lnSpcReduction="10000"/>
          </a:bodyPr>
          <a:lstStyle/>
          <a:p>
            <a:r>
              <a:rPr lang="fr-FR" dirty="0" err="1" smtClean="0"/>
              <a:t>Itimad</a:t>
            </a:r>
            <a:r>
              <a:rPr lang="fr-FR" dirty="0" smtClean="0"/>
              <a:t> SOUFI</a:t>
            </a:r>
          </a:p>
          <a:p>
            <a:r>
              <a:rPr lang="fr-FR" dirty="0" smtClean="0"/>
              <a:t>National Center for </a:t>
            </a:r>
            <a:r>
              <a:rPr lang="fr-FR" dirty="0" err="1" smtClean="0"/>
              <a:t>Nuclear</a:t>
            </a:r>
            <a:r>
              <a:rPr lang="fr-FR" dirty="0" smtClean="0"/>
              <a:t> </a:t>
            </a:r>
            <a:r>
              <a:rPr lang="fr-FR" dirty="0" err="1" smtClean="0"/>
              <a:t>Energy</a:t>
            </a:r>
            <a:r>
              <a:rPr lang="fr-FR" dirty="0" smtClean="0"/>
              <a:t>, Sciences and Techniques</a:t>
            </a:r>
          </a:p>
          <a:p>
            <a:r>
              <a:rPr lang="fr-FR" dirty="0" err="1" smtClean="0"/>
              <a:t>Morocco</a:t>
            </a:r>
            <a:endParaRPr lang="fr-FR" dirty="0" smtClean="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49250" y="166688"/>
            <a:ext cx="8229600" cy="738187"/>
          </a:xfrm>
        </p:spPr>
        <p:txBody>
          <a:bodyPr>
            <a:noAutofit/>
          </a:bodyPr>
          <a:lstStyle/>
          <a:p>
            <a:pPr fontAlgn="auto">
              <a:spcAft>
                <a:spcPts val="0"/>
              </a:spcAft>
              <a:defRPr/>
            </a:pPr>
            <a:r>
              <a:rPr lang="en-GB" dirty="0" smtClean="0"/>
              <a:t>Preparation: Documents</a:t>
            </a:r>
            <a:endParaRPr lang="en-GB" dirty="0"/>
          </a:p>
        </p:txBody>
      </p:sp>
      <p:pic>
        <p:nvPicPr>
          <p:cNvPr id="3" name="Picture 2"/>
          <p:cNvPicPr>
            <a:picLocks noChangeAspect="1"/>
          </p:cNvPicPr>
          <p:nvPr/>
        </p:nvPicPr>
        <p:blipFill>
          <a:blip r:embed="rId3" cstate="print"/>
          <a:srcRect l="10788" t="23250" r="60433" b="7470"/>
          <a:stretch>
            <a:fillRect/>
          </a:stretch>
        </p:blipFill>
        <p:spPr>
          <a:xfrm>
            <a:off x="0" y="1312863"/>
            <a:ext cx="2339975" cy="3195637"/>
          </a:xfrm>
          <a:prstGeom prst="rect">
            <a:avLst/>
          </a:prstGeom>
          <a:noFill/>
          <a:ln w="38103">
            <a:solidFill>
              <a:srgbClr val="000000"/>
            </a:solidFill>
            <a:prstDash val="solid"/>
            <a:miter/>
          </a:ln>
          <a:effectLst>
            <a:outerShdw dist="38096" dir="2700000" algn="tl">
              <a:srgbClr val="000000">
                <a:alpha val="43000"/>
              </a:srgbClr>
            </a:outerShdw>
          </a:effectLst>
        </p:spPr>
      </p:pic>
      <p:pic>
        <p:nvPicPr>
          <p:cNvPr id="4" name="Picture 4"/>
          <p:cNvPicPr>
            <a:picLocks noChangeAspect="1"/>
          </p:cNvPicPr>
          <p:nvPr/>
        </p:nvPicPr>
        <p:blipFill>
          <a:blip r:embed="rId4" cstate="print"/>
          <a:srcRect l="3512" t="22438" r="73244" b="19485"/>
          <a:stretch>
            <a:fillRect/>
          </a:stretch>
        </p:blipFill>
        <p:spPr>
          <a:xfrm>
            <a:off x="4630738" y="2925763"/>
            <a:ext cx="2257425" cy="3095625"/>
          </a:xfrm>
          <a:prstGeom prst="rect">
            <a:avLst/>
          </a:prstGeom>
          <a:noFill/>
          <a:ln w="38103">
            <a:solidFill>
              <a:srgbClr val="000000"/>
            </a:solidFill>
            <a:prstDash val="solid"/>
            <a:miter/>
          </a:ln>
          <a:effectLst>
            <a:outerShdw dist="38096" dir="2700000" algn="tl">
              <a:srgbClr val="000000">
                <a:alpha val="43000"/>
              </a:srgbClr>
            </a:outerShdw>
          </a:effectLst>
        </p:spPr>
      </p:pic>
      <p:pic>
        <p:nvPicPr>
          <p:cNvPr id="5" name="Picture 2"/>
          <p:cNvPicPr>
            <a:picLocks noChangeAspect="1"/>
          </p:cNvPicPr>
          <p:nvPr/>
        </p:nvPicPr>
        <p:blipFill>
          <a:blip r:embed="rId5" cstate="print"/>
          <a:srcRect/>
          <a:stretch>
            <a:fillRect/>
          </a:stretch>
        </p:blipFill>
        <p:spPr>
          <a:xfrm>
            <a:off x="2339975" y="2060575"/>
            <a:ext cx="2235200" cy="3051175"/>
          </a:xfrm>
          <a:prstGeom prst="rect">
            <a:avLst/>
          </a:prstGeom>
          <a:noFill/>
          <a:ln w="38103">
            <a:solidFill>
              <a:srgbClr val="000000"/>
            </a:solidFill>
            <a:prstDash val="solid"/>
            <a:miter/>
          </a:ln>
          <a:effectLst>
            <a:outerShdw dist="38096" dir="2700000" algn="tl">
              <a:srgbClr val="000000">
                <a:alpha val="43000"/>
              </a:srgbClr>
            </a:outerShdw>
          </a:effectLst>
        </p:spPr>
      </p:pic>
      <p:pic>
        <p:nvPicPr>
          <p:cNvPr id="6" name="Picture 2"/>
          <p:cNvPicPr>
            <a:picLocks noChangeAspect="1"/>
          </p:cNvPicPr>
          <p:nvPr/>
        </p:nvPicPr>
        <p:blipFill>
          <a:blip r:embed="rId6" cstate="print"/>
          <a:srcRect/>
          <a:stretch>
            <a:fillRect/>
          </a:stretch>
        </p:blipFill>
        <p:spPr>
          <a:xfrm>
            <a:off x="6948488" y="3860800"/>
            <a:ext cx="2195512" cy="2952750"/>
          </a:xfrm>
          <a:prstGeom prst="rect">
            <a:avLst/>
          </a:prstGeom>
          <a:noFill/>
          <a:ln w="38103">
            <a:solidFill>
              <a:srgbClr val="000000"/>
            </a:solidFill>
            <a:prstDash val="solid"/>
            <a:miter/>
          </a:ln>
          <a:effectLst>
            <a:outerShdw dist="38096" dir="2700000" algn="tl">
              <a:srgbClr val="000000">
                <a:alpha val="43000"/>
              </a:srgbClr>
            </a:outerShdw>
          </a:effectLst>
        </p:spPr>
      </p:pic>
      <p:sp>
        <p:nvSpPr>
          <p:cNvPr id="11271" name="Titre 1"/>
          <p:cNvSpPr txBox="1">
            <a:spLocks noChangeArrowheads="1"/>
          </p:cNvSpPr>
          <p:nvPr/>
        </p:nvSpPr>
        <p:spPr bwMode="auto">
          <a:xfrm>
            <a:off x="323850" y="3959225"/>
            <a:ext cx="1906588" cy="360363"/>
          </a:xfrm>
          <a:prstGeom prst="rect">
            <a:avLst/>
          </a:prstGeom>
          <a:noFill/>
          <a:ln w="9525">
            <a:noFill/>
            <a:miter lim="800000"/>
            <a:headEnd/>
            <a:tailEnd/>
          </a:ln>
        </p:spPr>
        <p:txBody>
          <a:bodyPr lIns="0" rIns="0" bIns="0" anchor="b"/>
          <a:lstStyle/>
          <a:p>
            <a:r>
              <a:rPr lang="fr-FR" sz="1600" b="1" i="1">
                <a:solidFill>
                  <a:srgbClr val="000000"/>
                </a:solidFill>
                <a:latin typeface="Calibri" pitchFamily="34" charset="0"/>
              </a:rPr>
              <a:t>Manuel de l’Exercice</a:t>
            </a:r>
          </a:p>
        </p:txBody>
      </p:sp>
      <p:sp>
        <p:nvSpPr>
          <p:cNvPr id="11272" name="Titre 1"/>
          <p:cNvSpPr txBox="1">
            <a:spLocks noChangeArrowheads="1"/>
          </p:cNvSpPr>
          <p:nvPr/>
        </p:nvSpPr>
        <p:spPr bwMode="auto">
          <a:xfrm>
            <a:off x="2657475" y="4730750"/>
            <a:ext cx="1908175" cy="360363"/>
          </a:xfrm>
          <a:prstGeom prst="rect">
            <a:avLst/>
          </a:prstGeom>
          <a:noFill/>
          <a:ln w="9525">
            <a:noFill/>
            <a:miter lim="800000"/>
            <a:headEnd/>
            <a:tailEnd/>
          </a:ln>
        </p:spPr>
        <p:txBody>
          <a:bodyPr lIns="0" rIns="0" bIns="0" anchor="b"/>
          <a:lstStyle/>
          <a:p>
            <a:r>
              <a:rPr lang="fr-FR" sz="1600" b="1" i="1">
                <a:solidFill>
                  <a:srgbClr val="000000"/>
                </a:solidFill>
                <a:latin typeface="Calibri" pitchFamily="34" charset="0"/>
              </a:rPr>
              <a:t>Guide des Joueurs</a:t>
            </a:r>
          </a:p>
        </p:txBody>
      </p:sp>
      <p:sp>
        <p:nvSpPr>
          <p:cNvPr id="11273" name="Titre 1"/>
          <p:cNvSpPr txBox="1">
            <a:spLocks noChangeArrowheads="1"/>
          </p:cNvSpPr>
          <p:nvPr/>
        </p:nvSpPr>
        <p:spPr bwMode="auto">
          <a:xfrm>
            <a:off x="4932363" y="5654675"/>
            <a:ext cx="1906587" cy="360363"/>
          </a:xfrm>
          <a:prstGeom prst="rect">
            <a:avLst/>
          </a:prstGeom>
          <a:noFill/>
          <a:ln w="9525">
            <a:noFill/>
            <a:miter lim="800000"/>
            <a:headEnd/>
            <a:tailEnd/>
          </a:ln>
        </p:spPr>
        <p:txBody>
          <a:bodyPr lIns="0" rIns="0" bIns="0" anchor="b"/>
          <a:lstStyle/>
          <a:p>
            <a:r>
              <a:rPr lang="fr-FR" sz="1600" b="1" i="1">
                <a:solidFill>
                  <a:srgbClr val="000000"/>
                </a:solidFill>
                <a:latin typeface="Calibri" pitchFamily="34" charset="0"/>
              </a:rPr>
              <a:t>Guide des Contrôleurs</a:t>
            </a:r>
          </a:p>
        </p:txBody>
      </p:sp>
      <p:sp>
        <p:nvSpPr>
          <p:cNvPr id="11274" name="Titre 1"/>
          <p:cNvSpPr txBox="1">
            <a:spLocks noChangeArrowheads="1"/>
          </p:cNvSpPr>
          <p:nvPr/>
        </p:nvSpPr>
        <p:spPr bwMode="auto">
          <a:xfrm>
            <a:off x="7067550" y="6372225"/>
            <a:ext cx="2012950" cy="406400"/>
          </a:xfrm>
          <a:prstGeom prst="rect">
            <a:avLst/>
          </a:prstGeom>
          <a:noFill/>
          <a:ln w="9525">
            <a:noFill/>
            <a:miter lim="800000"/>
            <a:headEnd/>
            <a:tailEnd/>
          </a:ln>
        </p:spPr>
        <p:txBody>
          <a:bodyPr lIns="0" rIns="0" bIns="0" anchor="b"/>
          <a:lstStyle/>
          <a:p>
            <a:r>
              <a:rPr lang="fr-FR" sz="1600" b="1" i="1">
                <a:solidFill>
                  <a:srgbClr val="000000"/>
                </a:solidFill>
                <a:latin typeface="Calibri" pitchFamily="34" charset="0"/>
              </a:rPr>
              <a:t>Guide des  Evaluateurs</a:t>
            </a:r>
          </a:p>
        </p:txBody>
      </p:sp>
      <p:sp>
        <p:nvSpPr>
          <p:cNvPr id="11275"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14375" y="547688"/>
            <a:ext cx="7839075" cy="881062"/>
          </a:xfrm>
        </p:spPr>
        <p:txBody>
          <a:bodyPr>
            <a:normAutofit/>
          </a:bodyPr>
          <a:lstStyle/>
          <a:p>
            <a:pPr>
              <a:defRPr/>
            </a:pPr>
            <a:r>
              <a:rPr lang="en-US" dirty="0" smtClean="0"/>
              <a:t>Response Organization </a:t>
            </a:r>
            <a:endParaRPr lang="en-US" dirty="0"/>
          </a:p>
        </p:txBody>
      </p:sp>
      <p:grpSp>
        <p:nvGrpSpPr>
          <p:cNvPr id="3" name="Groupe 14"/>
          <p:cNvGrpSpPr>
            <a:grpSpLocks/>
          </p:cNvGrpSpPr>
          <p:nvPr/>
        </p:nvGrpSpPr>
        <p:grpSpPr bwMode="auto">
          <a:xfrm>
            <a:off x="0" y="1628775"/>
            <a:ext cx="8936038" cy="3946525"/>
            <a:chOff x="28059" y="1714494"/>
            <a:chExt cx="8936425" cy="3586714"/>
          </a:xfrm>
        </p:grpSpPr>
        <p:pic>
          <p:nvPicPr>
            <p:cNvPr id="12" name="Image 14" descr="DSC00256.jpg"/>
            <p:cNvPicPr>
              <a:picLocks noChangeAspect="1"/>
            </p:cNvPicPr>
            <p:nvPr/>
          </p:nvPicPr>
          <p:blipFill>
            <a:blip r:embed="rId3" cstate="print"/>
            <a:stretch>
              <a:fillRect/>
            </a:stretch>
          </p:blipFill>
          <p:spPr>
            <a:xfrm>
              <a:off x="6297368" y="3356361"/>
              <a:ext cx="2667116" cy="1872709"/>
            </a:xfrm>
            <a:prstGeom prst="rect">
              <a:avLst/>
            </a:prstGeom>
            <a:ln>
              <a:noFill/>
            </a:ln>
            <a:effectLst>
              <a:outerShdw blurRad="190500" algn="tl" rotWithShape="0">
                <a:srgbClr val="000000">
                  <a:alpha val="70000"/>
                </a:srgbClr>
              </a:outerShdw>
            </a:effectLst>
          </p:spPr>
        </p:pic>
        <p:sp>
          <p:nvSpPr>
            <p:cNvPr id="4" name="Rectangle 7"/>
            <p:cNvSpPr/>
            <p:nvPr/>
          </p:nvSpPr>
          <p:spPr>
            <a:xfrm>
              <a:off x="423612" y="2172617"/>
              <a:ext cx="2199296" cy="1112367"/>
            </a:xfrm>
            <a:prstGeom prst="rect">
              <a:avLst/>
            </a:prstGeom>
            <a:gradFill>
              <a:gsLst>
                <a:gs pos="0">
                  <a:srgbClr val="8BA8E3"/>
                </a:gs>
                <a:gs pos="100000">
                  <a:srgbClr val="BACBF3"/>
                </a:gs>
              </a:gsLst>
              <a:path path="circle">
                <a:fillToRect l="50000" t="130000" r="50000" b="-30000"/>
              </a:path>
            </a:gradFill>
            <a:ln w="9528">
              <a:solidFill>
                <a:srgbClr val="065093"/>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err="1">
                  <a:solidFill>
                    <a:srgbClr val="000000"/>
                  </a:solidFill>
                  <a:latin typeface="Bookman Old Style" pitchFamily="18"/>
                  <a:cs typeface="+mn-cs"/>
                </a:rPr>
                <a:t>Operational</a:t>
              </a:r>
              <a:r>
                <a:rPr lang="fr-FR" sz="1400" b="1" kern="0" dirty="0">
                  <a:solidFill>
                    <a:srgbClr val="000000"/>
                  </a:solidFill>
                  <a:latin typeface="Bookman Old Style" pitchFamily="18"/>
                  <a:cs typeface="+mn-cs"/>
                </a:rPr>
                <a:t> Command Post (Tanger Med Port </a:t>
              </a:r>
              <a:r>
                <a:rPr lang="fr-FR" sz="1400" b="1" kern="0" dirty="0" err="1">
                  <a:solidFill>
                    <a:srgbClr val="000000"/>
                  </a:solidFill>
                  <a:latin typeface="Bookman Old Style" pitchFamily="18"/>
                  <a:cs typeface="+mn-cs"/>
                </a:rPr>
                <a:t>Authority</a:t>
              </a:r>
              <a:r>
                <a:rPr lang="fr-FR" sz="1400" b="1" kern="0" dirty="0">
                  <a:solidFill>
                    <a:srgbClr val="000000"/>
                  </a:solidFill>
                  <a:latin typeface="Bookman Old Style" pitchFamily="18"/>
                  <a:cs typeface="+mn-cs"/>
                </a:rPr>
                <a:t> </a:t>
              </a:r>
              <a:r>
                <a:rPr lang="fr-FR" sz="1600" b="1" kern="0" dirty="0">
                  <a:solidFill>
                    <a:srgbClr val="000000"/>
                  </a:solidFill>
                  <a:latin typeface="Bookman Old Style" pitchFamily="18"/>
                  <a:cs typeface="+mn-cs"/>
                </a:rPr>
                <a:t>TMPA)</a:t>
              </a:r>
            </a:p>
          </p:txBody>
        </p:sp>
        <p:pic>
          <p:nvPicPr>
            <p:cNvPr id="5" name="Picture 4" descr="File:Tanger Med - 01.JPG"/>
            <p:cNvPicPr>
              <a:picLocks noChangeAspect="1"/>
            </p:cNvPicPr>
            <p:nvPr/>
          </p:nvPicPr>
          <p:blipFill>
            <a:blip r:embed="rId4" cstate="print"/>
            <a:srcRect/>
            <a:stretch>
              <a:fillRect/>
            </a:stretch>
          </p:blipFill>
          <p:spPr>
            <a:xfrm>
              <a:off x="28059" y="3429942"/>
              <a:ext cx="3025906" cy="1871266"/>
            </a:xfrm>
            <a:prstGeom prst="rect">
              <a:avLst/>
            </a:prstGeom>
            <a:ln>
              <a:noFill/>
            </a:ln>
            <a:effectLst>
              <a:outerShdw blurRad="190500" algn="tl" rotWithShape="0">
                <a:srgbClr val="000000">
                  <a:alpha val="70000"/>
                </a:srgbClr>
              </a:outerShdw>
            </a:effectLst>
          </p:spPr>
        </p:pic>
        <p:sp>
          <p:nvSpPr>
            <p:cNvPr id="6" name="Rectangle 4"/>
            <p:cNvSpPr/>
            <p:nvPr/>
          </p:nvSpPr>
          <p:spPr>
            <a:xfrm>
              <a:off x="3117468" y="3917597"/>
              <a:ext cx="3049720" cy="888743"/>
            </a:xfrm>
            <a:prstGeom prst="rect">
              <a:avLst/>
            </a:prstGeom>
            <a:solidFill>
              <a:srgbClr val="FF0000"/>
            </a:solidFill>
            <a:ln>
              <a:noFill/>
              <a:prstDash val="solid"/>
            </a:ln>
            <a:effectLst>
              <a:outerShdw dist="38103" dir="5400000" algn="tl">
                <a:srgbClr val="003148">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2000" b="1" kern="0" dirty="0">
                  <a:solidFill>
                    <a:srgbClr val="FFFFFF"/>
                  </a:solidFill>
                  <a:effectLst>
                    <a:outerShdw>
                      <a:srgbClr val="000000"/>
                    </a:outerShdw>
                  </a:effectLst>
                  <a:latin typeface="Bookman Old Style" pitchFamily="18"/>
                  <a:cs typeface="+mn-cs"/>
                </a:rPr>
                <a:t>National  Emergency Center (NEC)</a:t>
              </a:r>
            </a:p>
          </p:txBody>
        </p:sp>
        <p:sp>
          <p:nvSpPr>
            <p:cNvPr id="7" name="Rectangle 13"/>
            <p:cNvSpPr/>
            <p:nvPr/>
          </p:nvSpPr>
          <p:spPr>
            <a:xfrm>
              <a:off x="6662958" y="2132856"/>
              <a:ext cx="1865723" cy="1040358"/>
            </a:xfrm>
            <a:prstGeom prst="rect">
              <a:avLst/>
            </a:prstGeom>
            <a:gradFill>
              <a:gsLst>
                <a:gs pos="0">
                  <a:srgbClr val="C9DF97"/>
                </a:gs>
                <a:gs pos="100000">
                  <a:srgbClr val="E1F0C0"/>
                </a:gs>
              </a:gsLst>
              <a:path path="circle">
                <a:fillToRect l="50000" t="130000" r="50000" b="-30000"/>
              </a:path>
            </a:gradFill>
            <a:ln w="9528">
              <a:solidFill>
                <a:srgbClr val="798F32"/>
              </a:solidFill>
              <a:prstDash val="solid"/>
            </a:ln>
            <a:effectLst>
              <a:outerShdw dist="38103" dir="5400000" algn="tl">
                <a:srgbClr val="343F1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600" b="1" kern="0" dirty="0" err="1">
                  <a:solidFill>
                    <a:srgbClr val="000000"/>
                  </a:solidFill>
                  <a:latin typeface="Bookman Old Style" pitchFamily="18"/>
                  <a:cs typeface="+mn-cs"/>
                </a:rPr>
                <a:t>Technical</a:t>
              </a:r>
              <a:r>
                <a:rPr lang="fr-FR" sz="1600" b="1" kern="0" dirty="0">
                  <a:solidFill>
                    <a:srgbClr val="000000"/>
                  </a:solidFill>
                  <a:latin typeface="Bookman Old Style" pitchFamily="18"/>
                  <a:cs typeface="+mn-cs"/>
                </a:rPr>
                <a:t> </a:t>
              </a:r>
              <a:r>
                <a:rPr lang="fr-FR" sz="1600" b="1" kern="0" dirty="0" err="1">
                  <a:solidFill>
                    <a:srgbClr val="000000"/>
                  </a:solidFill>
                  <a:latin typeface="Bookman Old Style" pitchFamily="18"/>
                  <a:cs typeface="+mn-cs"/>
                </a:rPr>
                <a:t>Crisis</a:t>
              </a:r>
              <a:r>
                <a:rPr lang="fr-FR" sz="1600" b="1" kern="0" dirty="0">
                  <a:solidFill>
                    <a:srgbClr val="000000"/>
                  </a:solidFill>
                  <a:latin typeface="Bookman Old Style" pitchFamily="18"/>
                  <a:cs typeface="+mn-cs"/>
                </a:rPr>
                <a:t> Center  (TCC)</a:t>
              </a:r>
            </a:p>
          </p:txBody>
        </p:sp>
        <p:sp>
          <p:nvSpPr>
            <p:cNvPr id="15377" name="Double flèche horizontale 9"/>
            <p:cNvSpPr>
              <a:spLocks/>
            </p:cNvSpPr>
            <p:nvPr/>
          </p:nvSpPr>
          <p:spPr bwMode="auto">
            <a:xfrm rot="-2488603">
              <a:off x="5817230" y="3384377"/>
              <a:ext cx="1084258" cy="368302"/>
            </a:xfrm>
            <a:custGeom>
              <a:avLst/>
              <a:gdLst>
                <a:gd name="T0" fmla="*/ 542129 w 1084258"/>
                <a:gd name="T1" fmla="*/ 0 h 368302"/>
                <a:gd name="T2" fmla="*/ 1084258 w 1084258"/>
                <a:gd name="T3" fmla="*/ 184151 h 368302"/>
                <a:gd name="T4" fmla="*/ 542129 w 1084258"/>
                <a:gd name="T5" fmla="*/ 368302 h 368302"/>
                <a:gd name="T6" fmla="*/ 0 w 1084258"/>
                <a:gd name="T7" fmla="*/ 184151 h 368302"/>
                <a:gd name="T8" fmla="*/ 900107 w 1084258"/>
                <a:gd name="T9" fmla="*/ 0 h 368302"/>
                <a:gd name="T10" fmla="*/ 542129 w 1084258"/>
                <a:gd name="T11" fmla="*/ 124762 h 368302"/>
                <a:gd name="T12" fmla="*/ 184151 w 1084258"/>
                <a:gd name="T13" fmla="*/ 0 h 368302"/>
                <a:gd name="T14" fmla="*/ 184151 w 1084258"/>
                <a:gd name="T15" fmla="*/ 368302 h 368302"/>
                <a:gd name="T16" fmla="*/ 542129 w 1084258"/>
                <a:gd name="T17" fmla="*/ 243540 h 368302"/>
                <a:gd name="T18" fmla="*/ 900107 w 1084258"/>
                <a:gd name="T19" fmla="*/ 368302 h 368302"/>
                <a:gd name="T20" fmla="*/ 17694720 60000 65536"/>
                <a:gd name="T21" fmla="*/ 0 60000 65536"/>
                <a:gd name="T22" fmla="*/ 5898240 60000 65536"/>
                <a:gd name="T23" fmla="*/ 11796480 60000 65536"/>
                <a:gd name="T24" fmla="*/ 17694720 60000 65536"/>
                <a:gd name="T25" fmla="*/ 17694720 60000 65536"/>
                <a:gd name="T26" fmla="*/ 17694720 60000 65536"/>
                <a:gd name="T27" fmla="*/ 5898240 60000 65536"/>
                <a:gd name="T28" fmla="*/ 5898240 60000 65536"/>
                <a:gd name="T29" fmla="*/ 5898240 60000 65536"/>
                <a:gd name="T30" fmla="*/ 59389 w 1084258"/>
                <a:gd name="T31" fmla="*/ 124762 h 368302"/>
                <a:gd name="T32" fmla="*/ 1024869 w 1084258"/>
                <a:gd name="T33" fmla="*/ 243540 h 368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4258" h="368302">
                  <a:moveTo>
                    <a:pt x="0" y="184151"/>
                  </a:moveTo>
                  <a:lnTo>
                    <a:pt x="184151" y="0"/>
                  </a:lnTo>
                  <a:lnTo>
                    <a:pt x="184151" y="124762"/>
                  </a:lnTo>
                  <a:lnTo>
                    <a:pt x="900107" y="124762"/>
                  </a:lnTo>
                  <a:lnTo>
                    <a:pt x="900107" y="0"/>
                  </a:lnTo>
                  <a:lnTo>
                    <a:pt x="1084258" y="184151"/>
                  </a:lnTo>
                  <a:lnTo>
                    <a:pt x="900107" y="368302"/>
                  </a:lnTo>
                  <a:lnTo>
                    <a:pt x="900107" y="243540"/>
                  </a:lnTo>
                  <a:lnTo>
                    <a:pt x="184151" y="243540"/>
                  </a:lnTo>
                  <a:lnTo>
                    <a:pt x="184151" y="368302"/>
                  </a:lnTo>
                  <a:close/>
                </a:path>
              </a:pathLst>
            </a:custGeom>
            <a:solidFill>
              <a:srgbClr val="0F6FC6"/>
            </a:solidFill>
            <a:ln w="25402">
              <a:solidFill>
                <a:srgbClr val="085091"/>
              </a:solidFill>
              <a:round/>
              <a:headEnd/>
              <a:tailEnd/>
            </a:ln>
          </p:spPr>
          <p:txBody>
            <a:bodyPr anchor="ctr" anchorCtr="1"/>
            <a:lstStyle/>
            <a:p>
              <a:endParaRPr lang="en-US"/>
            </a:p>
          </p:txBody>
        </p:sp>
        <p:sp>
          <p:nvSpPr>
            <p:cNvPr id="15378" name="Double flèche horizontale 10"/>
            <p:cNvSpPr>
              <a:spLocks/>
            </p:cNvSpPr>
            <p:nvPr/>
          </p:nvSpPr>
          <p:spPr bwMode="auto">
            <a:xfrm rot="2488603" flipH="1">
              <a:off x="2369170" y="3379612"/>
              <a:ext cx="1084258" cy="404814"/>
            </a:xfrm>
            <a:custGeom>
              <a:avLst/>
              <a:gdLst>
                <a:gd name="T0" fmla="*/ 542129 w 1084258"/>
                <a:gd name="T1" fmla="*/ 0 h 404814"/>
                <a:gd name="T2" fmla="*/ 1084258 w 1084258"/>
                <a:gd name="T3" fmla="*/ 202407 h 404814"/>
                <a:gd name="T4" fmla="*/ 542129 w 1084258"/>
                <a:gd name="T5" fmla="*/ 404814 h 404814"/>
                <a:gd name="T6" fmla="*/ 0 w 1084258"/>
                <a:gd name="T7" fmla="*/ 202407 h 404814"/>
                <a:gd name="T8" fmla="*/ 881851 w 1084258"/>
                <a:gd name="T9" fmla="*/ 0 h 404814"/>
                <a:gd name="T10" fmla="*/ 542129 w 1084258"/>
                <a:gd name="T11" fmla="*/ 137131 h 404814"/>
                <a:gd name="T12" fmla="*/ 202407 w 1084258"/>
                <a:gd name="T13" fmla="*/ 0 h 404814"/>
                <a:gd name="T14" fmla="*/ 202407 w 1084258"/>
                <a:gd name="T15" fmla="*/ 404814 h 404814"/>
                <a:gd name="T16" fmla="*/ 542129 w 1084258"/>
                <a:gd name="T17" fmla="*/ 267683 h 404814"/>
                <a:gd name="T18" fmla="*/ 881851 w 1084258"/>
                <a:gd name="T19" fmla="*/ 404814 h 404814"/>
                <a:gd name="T20" fmla="*/ 17694720 60000 65536"/>
                <a:gd name="T21" fmla="*/ 0 60000 65536"/>
                <a:gd name="T22" fmla="*/ 5898240 60000 65536"/>
                <a:gd name="T23" fmla="*/ 11796480 60000 65536"/>
                <a:gd name="T24" fmla="*/ 17694720 60000 65536"/>
                <a:gd name="T25" fmla="*/ 17694720 60000 65536"/>
                <a:gd name="T26" fmla="*/ 17694720 60000 65536"/>
                <a:gd name="T27" fmla="*/ 5898240 60000 65536"/>
                <a:gd name="T28" fmla="*/ 5898240 60000 65536"/>
                <a:gd name="T29" fmla="*/ 5898240 60000 65536"/>
                <a:gd name="T30" fmla="*/ 65276 w 1084258"/>
                <a:gd name="T31" fmla="*/ 137131 h 404814"/>
                <a:gd name="T32" fmla="*/ 1018982 w 1084258"/>
                <a:gd name="T33" fmla="*/ 267683 h 404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4258" h="404814">
                  <a:moveTo>
                    <a:pt x="0" y="202407"/>
                  </a:moveTo>
                  <a:lnTo>
                    <a:pt x="202407" y="0"/>
                  </a:lnTo>
                  <a:lnTo>
                    <a:pt x="202407" y="137131"/>
                  </a:lnTo>
                  <a:lnTo>
                    <a:pt x="881851" y="137131"/>
                  </a:lnTo>
                  <a:lnTo>
                    <a:pt x="881851" y="0"/>
                  </a:lnTo>
                  <a:lnTo>
                    <a:pt x="1084258" y="202407"/>
                  </a:lnTo>
                  <a:lnTo>
                    <a:pt x="881851" y="404814"/>
                  </a:lnTo>
                  <a:lnTo>
                    <a:pt x="881851" y="267683"/>
                  </a:lnTo>
                  <a:lnTo>
                    <a:pt x="202407" y="267683"/>
                  </a:lnTo>
                  <a:lnTo>
                    <a:pt x="202407" y="404814"/>
                  </a:lnTo>
                  <a:close/>
                </a:path>
              </a:pathLst>
            </a:custGeom>
            <a:solidFill>
              <a:srgbClr val="0F6FC6"/>
            </a:solidFill>
            <a:ln w="25402">
              <a:solidFill>
                <a:srgbClr val="085091"/>
              </a:solidFill>
              <a:round/>
              <a:headEnd/>
              <a:tailEnd/>
            </a:ln>
          </p:spPr>
          <p:txBody>
            <a:bodyPr anchor="ctr" anchorCtr="1"/>
            <a:lstStyle/>
            <a:p>
              <a:endParaRPr lang="en-US"/>
            </a:p>
          </p:txBody>
        </p:sp>
        <p:sp>
          <p:nvSpPr>
            <p:cNvPr id="10" name="Rectangle 17"/>
            <p:cNvSpPr/>
            <p:nvPr/>
          </p:nvSpPr>
          <p:spPr>
            <a:xfrm>
              <a:off x="3785835" y="1714494"/>
              <a:ext cx="1625670" cy="807948"/>
            </a:xfrm>
            <a:prstGeom prst="rect">
              <a:avLst/>
            </a:prstGeom>
            <a:solidFill>
              <a:srgbClr val="0070C0"/>
            </a:solidFill>
            <a:ln w="9528">
              <a:solidFill>
                <a:srgbClr val="798F32"/>
              </a:solidFill>
              <a:prstDash val="solid"/>
            </a:ln>
            <a:effectLst>
              <a:outerShdw dist="38103" dir="5400000" algn="tl">
                <a:srgbClr val="343F1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2400" b="1" kern="0" dirty="0">
                  <a:solidFill>
                    <a:srgbClr val="FFFFFF"/>
                  </a:solidFill>
                  <a:effectLst>
                    <a:outerShdw dist="38096" dir="2700000">
                      <a:srgbClr val="000000"/>
                    </a:outerShdw>
                  </a:effectLst>
                  <a:latin typeface="Bookman Old Style" pitchFamily="18"/>
                  <a:cs typeface="+mn-cs"/>
                </a:rPr>
                <a:t>IAEA</a:t>
              </a:r>
            </a:p>
          </p:txBody>
        </p:sp>
        <p:sp>
          <p:nvSpPr>
            <p:cNvPr id="15380" name="Double flèche horizontale 18"/>
            <p:cNvSpPr>
              <a:spLocks/>
            </p:cNvSpPr>
            <p:nvPr/>
          </p:nvSpPr>
          <p:spPr bwMode="auto">
            <a:xfrm rot="-5399996">
              <a:off x="3960522" y="2956721"/>
              <a:ext cx="1296984" cy="368302"/>
            </a:xfrm>
            <a:custGeom>
              <a:avLst/>
              <a:gdLst>
                <a:gd name="T0" fmla="*/ 648492 w 1296984"/>
                <a:gd name="T1" fmla="*/ 0 h 368302"/>
                <a:gd name="T2" fmla="*/ 1296984 w 1296984"/>
                <a:gd name="T3" fmla="*/ 184151 h 368302"/>
                <a:gd name="T4" fmla="*/ 648492 w 1296984"/>
                <a:gd name="T5" fmla="*/ 368302 h 368302"/>
                <a:gd name="T6" fmla="*/ 0 w 1296984"/>
                <a:gd name="T7" fmla="*/ 184151 h 368302"/>
                <a:gd name="T8" fmla="*/ 1112833 w 1296984"/>
                <a:gd name="T9" fmla="*/ 0 h 368302"/>
                <a:gd name="T10" fmla="*/ 648492 w 1296984"/>
                <a:gd name="T11" fmla="*/ 124762 h 368302"/>
                <a:gd name="T12" fmla="*/ 184151 w 1296984"/>
                <a:gd name="T13" fmla="*/ 0 h 368302"/>
                <a:gd name="T14" fmla="*/ 184151 w 1296984"/>
                <a:gd name="T15" fmla="*/ 368302 h 368302"/>
                <a:gd name="T16" fmla="*/ 648492 w 1296984"/>
                <a:gd name="T17" fmla="*/ 243540 h 368302"/>
                <a:gd name="T18" fmla="*/ 1112833 w 1296984"/>
                <a:gd name="T19" fmla="*/ 368302 h 368302"/>
                <a:gd name="T20" fmla="*/ 17694720 60000 65536"/>
                <a:gd name="T21" fmla="*/ 0 60000 65536"/>
                <a:gd name="T22" fmla="*/ 5898240 60000 65536"/>
                <a:gd name="T23" fmla="*/ 11796480 60000 65536"/>
                <a:gd name="T24" fmla="*/ 17694720 60000 65536"/>
                <a:gd name="T25" fmla="*/ 17694720 60000 65536"/>
                <a:gd name="T26" fmla="*/ 17694720 60000 65536"/>
                <a:gd name="T27" fmla="*/ 5898240 60000 65536"/>
                <a:gd name="T28" fmla="*/ 5898240 60000 65536"/>
                <a:gd name="T29" fmla="*/ 5898240 60000 65536"/>
                <a:gd name="T30" fmla="*/ 59389 w 1296984"/>
                <a:gd name="T31" fmla="*/ 124762 h 368302"/>
                <a:gd name="T32" fmla="*/ 1237595 w 1296984"/>
                <a:gd name="T33" fmla="*/ 243540 h 368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984" h="368302">
                  <a:moveTo>
                    <a:pt x="0" y="184151"/>
                  </a:moveTo>
                  <a:lnTo>
                    <a:pt x="184151" y="0"/>
                  </a:lnTo>
                  <a:lnTo>
                    <a:pt x="184151" y="124762"/>
                  </a:lnTo>
                  <a:lnTo>
                    <a:pt x="1112833" y="124762"/>
                  </a:lnTo>
                  <a:lnTo>
                    <a:pt x="1112833" y="0"/>
                  </a:lnTo>
                  <a:lnTo>
                    <a:pt x="1296984" y="184151"/>
                  </a:lnTo>
                  <a:lnTo>
                    <a:pt x="1112833" y="368302"/>
                  </a:lnTo>
                  <a:lnTo>
                    <a:pt x="1112833" y="243540"/>
                  </a:lnTo>
                  <a:lnTo>
                    <a:pt x="184151" y="243540"/>
                  </a:lnTo>
                  <a:lnTo>
                    <a:pt x="184151" y="368302"/>
                  </a:lnTo>
                  <a:close/>
                </a:path>
              </a:pathLst>
            </a:custGeom>
            <a:solidFill>
              <a:srgbClr val="0F6FC6"/>
            </a:solidFill>
            <a:ln w="25402">
              <a:solidFill>
                <a:srgbClr val="085091"/>
              </a:solidFill>
              <a:round/>
              <a:headEnd/>
              <a:tailEnd/>
            </a:ln>
          </p:spPr>
          <p:txBody>
            <a:bodyPr anchor="ctr" anchorCtr="1"/>
            <a:lstStyle/>
            <a:p>
              <a:endParaRPr lang="en-US"/>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23850" y="404813"/>
            <a:ext cx="8229600" cy="666750"/>
          </a:xfrm>
        </p:spPr>
        <p:txBody>
          <a:bodyPr>
            <a:noAutofit/>
          </a:bodyPr>
          <a:lstStyle/>
          <a:p>
            <a:pPr>
              <a:defRPr/>
            </a:pPr>
            <a:r>
              <a:rPr lang="fr-FR" dirty="0" smtClean="0"/>
              <a:t>NEC </a:t>
            </a:r>
            <a:r>
              <a:rPr lang="fr-FR" dirty="0" err="1" smtClean="0"/>
              <a:t>Organization</a:t>
            </a:r>
            <a:endParaRPr lang="fr-FR" dirty="0"/>
          </a:p>
        </p:txBody>
      </p:sp>
      <p:sp>
        <p:nvSpPr>
          <p:cNvPr id="3" name="Rectangle 28"/>
          <p:cNvSpPr/>
          <p:nvPr/>
        </p:nvSpPr>
        <p:spPr>
          <a:xfrm>
            <a:off x="7380288" y="2924175"/>
            <a:ext cx="1584325" cy="1008063"/>
          </a:xfrm>
          <a:prstGeom prst="rect">
            <a:avLst/>
          </a:prstGeom>
          <a:gradFill>
            <a:gsLst>
              <a:gs pos="0">
                <a:srgbClr val="2787A0"/>
              </a:gs>
              <a:gs pos="100000">
                <a:srgbClr val="36B1D2"/>
              </a:gs>
            </a:gsLst>
            <a:lin ang="16200000"/>
          </a:gradFill>
          <a:ln>
            <a:no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a:solidFill>
                  <a:srgbClr val="FFFFFF"/>
                </a:solidFill>
                <a:effectLst>
                  <a:outerShdw dist="38096" dir="2700000">
                    <a:srgbClr val="000000"/>
                  </a:outerShdw>
                </a:effectLst>
                <a:latin typeface="Bookman Old Style" pitchFamily="18"/>
                <a:cs typeface="+mn-cs"/>
              </a:rPr>
              <a:t>Security </a:t>
            </a:r>
            <a:r>
              <a:rPr lang="fr-FR" sz="1400" b="1" kern="0" dirty="0" err="1">
                <a:solidFill>
                  <a:srgbClr val="FFFFFF"/>
                </a:solidFill>
                <a:effectLst>
                  <a:outerShdw dist="38096" dir="2700000">
                    <a:srgbClr val="000000"/>
                  </a:outerShdw>
                </a:effectLst>
                <a:latin typeface="Bookman Old Style" pitchFamily="18"/>
                <a:cs typeface="+mn-cs"/>
              </a:rPr>
              <a:t>Cell</a:t>
            </a:r>
            <a:r>
              <a:rPr lang="fr-FR" sz="1400" b="1" kern="0" dirty="0">
                <a:solidFill>
                  <a:srgbClr val="FFFFFF"/>
                </a:solidFill>
                <a:effectLst>
                  <a:outerShdw dist="38096" dir="2700000">
                    <a:srgbClr val="000000"/>
                  </a:outerShdw>
                </a:effectLst>
                <a:latin typeface="Bookman Old Style" pitchFamily="18"/>
                <a:cs typeface="+mn-cs"/>
              </a:rPr>
              <a:t> </a:t>
            </a:r>
          </a:p>
        </p:txBody>
      </p:sp>
      <p:sp>
        <p:nvSpPr>
          <p:cNvPr id="4" name="Rectangle 29"/>
          <p:cNvSpPr/>
          <p:nvPr/>
        </p:nvSpPr>
        <p:spPr>
          <a:xfrm>
            <a:off x="252413" y="2889250"/>
            <a:ext cx="1728787" cy="1042988"/>
          </a:xfrm>
          <a:prstGeom prst="rect">
            <a:avLst/>
          </a:prstGeom>
          <a:gradFill>
            <a:gsLst>
              <a:gs pos="0">
                <a:srgbClr val="2787A0">
                  <a:alpha val="54000"/>
                </a:srgbClr>
              </a:gs>
              <a:gs pos="100000">
                <a:srgbClr val="36B1D2"/>
              </a:gs>
            </a:gsLst>
            <a:lin ang="16200000"/>
          </a:gradFill>
          <a:ln>
            <a:no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a:solidFill>
                  <a:srgbClr val="FFFFFF"/>
                </a:solidFill>
                <a:effectLst>
                  <a:outerShdw dist="38096" dir="2700000">
                    <a:srgbClr val="000000"/>
                  </a:outerShdw>
                </a:effectLst>
                <a:latin typeface="Bookman Old Style" pitchFamily="18"/>
                <a:cs typeface="+mn-cs"/>
              </a:rPr>
              <a:t>International Communication </a:t>
            </a:r>
            <a:r>
              <a:rPr lang="fr-FR" sz="1400" b="1" kern="0" dirty="0" err="1">
                <a:solidFill>
                  <a:srgbClr val="FFFFFF"/>
                </a:solidFill>
                <a:effectLst>
                  <a:outerShdw dist="38096" dir="2700000">
                    <a:srgbClr val="000000"/>
                  </a:outerShdw>
                </a:effectLst>
                <a:latin typeface="Bookman Old Style" pitchFamily="18"/>
                <a:cs typeface="+mn-cs"/>
              </a:rPr>
              <a:t>Cell</a:t>
            </a:r>
            <a:r>
              <a:rPr lang="fr-FR" sz="1400" b="1" kern="0" dirty="0">
                <a:solidFill>
                  <a:srgbClr val="FFFFFF"/>
                </a:solidFill>
                <a:effectLst>
                  <a:outerShdw dist="38096" dir="2700000">
                    <a:srgbClr val="000000"/>
                  </a:outerShdw>
                </a:effectLst>
                <a:latin typeface="Bookman Old Style" pitchFamily="18"/>
                <a:cs typeface="+mn-cs"/>
              </a:rPr>
              <a:t> </a:t>
            </a:r>
          </a:p>
        </p:txBody>
      </p:sp>
      <p:sp>
        <p:nvSpPr>
          <p:cNvPr id="5" name="Rectangle 31"/>
          <p:cNvSpPr/>
          <p:nvPr/>
        </p:nvSpPr>
        <p:spPr>
          <a:xfrm>
            <a:off x="5651500" y="2924175"/>
            <a:ext cx="1584325" cy="1008063"/>
          </a:xfrm>
          <a:prstGeom prst="rect">
            <a:avLst/>
          </a:prstGeom>
          <a:gradFill>
            <a:gsLst>
              <a:gs pos="0">
                <a:srgbClr val="2787A0"/>
              </a:gs>
              <a:gs pos="100000">
                <a:srgbClr val="36B1D2"/>
              </a:gs>
            </a:gsLst>
            <a:lin ang="16200000"/>
          </a:gradFill>
          <a:ln>
            <a:no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a:solidFill>
                  <a:srgbClr val="FFFFFF"/>
                </a:solidFill>
                <a:effectLst>
                  <a:outerShdw dist="38096" dir="2700000">
                    <a:srgbClr val="000000"/>
                  </a:outerShdw>
                </a:effectLst>
                <a:latin typeface="Bookman Old Style" pitchFamily="18"/>
                <a:cs typeface="+mn-cs"/>
              </a:rPr>
              <a:t>Life </a:t>
            </a:r>
            <a:r>
              <a:rPr lang="fr-FR" sz="1400" b="1" kern="0" dirty="0" err="1">
                <a:solidFill>
                  <a:srgbClr val="FFFFFF"/>
                </a:solidFill>
                <a:effectLst>
                  <a:outerShdw dist="38096" dir="2700000">
                    <a:srgbClr val="000000"/>
                  </a:outerShdw>
                </a:effectLst>
                <a:latin typeface="Bookman Old Style" pitchFamily="18"/>
                <a:cs typeface="+mn-cs"/>
              </a:rPr>
              <a:t>Saving</a:t>
            </a:r>
            <a:r>
              <a:rPr lang="fr-FR" sz="1400" b="1" kern="0" dirty="0">
                <a:solidFill>
                  <a:srgbClr val="FFFFFF"/>
                </a:solidFill>
                <a:effectLst>
                  <a:outerShdw dist="38096" dir="2700000">
                    <a:srgbClr val="000000"/>
                  </a:outerShdw>
                </a:effectLst>
                <a:latin typeface="Bookman Old Style" pitchFamily="18"/>
                <a:cs typeface="+mn-cs"/>
              </a:rPr>
              <a:t> and Protection </a:t>
            </a:r>
            <a:r>
              <a:rPr lang="fr-FR" sz="1400" b="1" kern="0" dirty="0" err="1">
                <a:solidFill>
                  <a:srgbClr val="FFFFFF"/>
                </a:solidFill>
                <a:effectLst>
                  <a:outerShdw dist="38096" dir="2700000">
                    <a:srgbClr val="000000"/>
                  </a:outerShdw>
                </a:effectLst>
                <a:latin typeface="Bookman Old Style" pitchFamily="18"/>
                <a:cs typeface="+mn-cs"/>
              </a:rPr>
              <a:t>Cell</a:t>
            </a:r>
            <a:r>
              <a:rPr lang="fr-FR" sz="1400" b="1" kern="0" dirty="0">
                <a:solidFill>
                  <a:srgbClr val="FFFFFF"/>
                </a:solidFill>
                <a:effectLst>
                  <a:outerShdw dist="38096" dir="2700000">
                    <a:srgbClr val="000000"/>
                  </a:outerShdw>
                </a:effectLst>
                <a:latin typeface="Bookman Old Style" pitchFamily="18"/>
                <a:cs typeface="+mn-cs"/>
              </a:rPr>
              <a:t> </a:t>
            </a:r>
          </a:p>
        </p:txBody>
      </p:sp>
      <p:cxnSp>
        <p:nvCxnSpPr>
          <p:cNvPr id="16390" name="Connecteur droit 45"/>
          <p:cNvCxnSpPr>
            <a:cxnSpLocks noChangeShapeType="1"/>
          </p:cNvCxnSpPr>
          <p:nvPr/>
        </p:nvCxnSpPr>
        <p:spPr bwMode="auto">
          <a:xfrm>
            <a:off x="1042988" y="2636838"/>
            <a:ext cx="7058025" cy="0"/>
          </a:xfrm>
          <a:prstGeom prst="straightConnector1">
            <a:avLst/>
          </a:prstGeom>
          <a:noFill/>
          <a:ln w="38103">
            <a:solidFill>
              <a:srgbClr val="065093"/>
            </a:solidFill>
            <a:round/>
            <a:headEnd/>
            <a:tailEnd/>
          </a:ln>
        </p:spPr>
      </p:cxnSp>
      <p:cxnSp>
        <p:nvCxnSpPr>
          <p:cNvPr id="16391" name="Connecteur droit 46"/>
          <p:cNvCxnSpPr>
            <a:cxnSpLocks noChangeShapeType="1"/>
          </p:cNvCxnSpPr>
          <p:nvPr/>
        </p:nvCxnSpPr>
        <p:spPr bwMode="auto">
          <a:xfrm flipH="1">
            <a:off x="4572000" y="2132013"/>
            <a:ext cx="6350" cy="504825"/>
          </a:xfrm>
          <a:prstGeom prst="straightConnector1">
            <a:avLst/>
          </a:prstGeom>
          <a:noFill/>
          <a:ln w="28575">
            <a:solidFill>
              <a:srgbClr val="065093"/>
            </a:solidFill>
            <a:round/>
            <a:headEnd/>
            <a:tailEnd/>
          </a:ln>
        </p:spPr>
      </p:cxnSp>
      <p:cxnSp>
        <p:nvCxnSpPr>
          <p:cNvPr id="16392" name="Connecteur droit 47"/>
          <p:cNvCxnSpPr>
            <a:cxnSpLocks noChangeShapeType="1"/>
          </p:cNvCxnSpPr>
          <p:nvPr/>
        </p:nvCxnSpPr>
        <p:spPr bwMode="auto">
          <a:xfrm>
            <a:off x="1058863" y="2636838"/>
            <a:ext cx="0" cy="263525"/>
          </a:xfrm>
          <a:prstGeom prst="straightConnector1">
            <a:avLst/>
          </a:prstGeom>
          <a:noFill/>
          <a:ln w="28575">
            <a:solidFill>
              <a:srgbClr val="4A7EBB"/>
            </a:solidFill>
            <a:round/>
            <a:headEnd/>
            <a:tailEnd/>
          </a:ln>
        </p:spPr>
      </p:cxnSp>
      <p:sp>
        <p:nvSpPr>
          <p:cNvPr id="9" name="Rectangle 40"/>
          <p:cNvSpPr/>
          <p:nvPr/>
        </p:nvSpPr>
        <p:spPr>
          <a:xfrm>
            <a:off x="2987675" y="1125538"/>
            <a:ext cx="3240088" cy="1006475"/>
          </a:xfrm>
          <a:prstGeom prst="rect">
            <a:avLst/>
          </a:prstGeom>
          <a:gradFill>
            <a:gsLst>
              <a:gs pos="0">
                <a:srgbClr val="9EEAFF"/>
              </a:gs>
              <a:gs pos="100000">
                <a:srgbClr val="BBEFFF"/>
              </a:gs>
            </a:gsLst>
            <a:lin ang="16200000"/>
          </a:gradFill>
          <a:ln w="9528">
            <a:solidFill>
              <a:srgbClr val="46AAC5"/>
            </a:solidFill>
            <a:prstDash val="solid"/>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2000" b="1" kern="0" dirty="0">
                <a:solidFill>
                  <a:srgbClr val="000000"/>
                </a:solidFill>
                <a:effectLst>
                  <a:outerShdw dist="38096" dir="2700000">
                    <a:srgbClr val="000000"/>
                  </a:outerShdw>
                </a:effectLst>
                <a:latin typeface="Georgia" pitchFamily="18"/>
                <a:cs typeface="+mn-cs"/>
              </a:rPr>
              <a:t>National Emergency Center (NEC)</a:t>
            </a:r>
          </a:p>
        </p:txBody>
      </p:sp>
      <p:sp>
        <p:nvSpPr>
          <p:cNvPr id="10" name="Rectangle 25"/>
          <p:cNvSpPr/>
          <p:nvPr/>
        </p:nvSpPr>
        <p:spPr>
          <a:xfrm>
            <a:off x="2124075" y="2924175"/>
            <a:ext cx="1657350" cy="1008063"/>
          </a:xfrm>
          <a:prstGeom prst="rect">
            <a:avLst/>
          </a:prstGeom>
          <a:gradFill>
            <a:gsLst>
              <a:gs pos="0">
                <a:srgbClr val="2787A0"/>
              </a:gs>
              <a:gs pos="100000">
                <a:srgbClr val="36B1D2"/>
              </a:gs>
            </a:gsLst>
            <a:lin ang="16200000"/>
          </a:gradFill>
          <a:ln>
            <a:no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a:solidFill>
                  <a:srgbClr val="FFFFFF"/>
                </a:solidFill>
                <a:effectLst>
                  <a:outerShdw dist="38096" dir="2700000">
                    <a:srgbClr val="000000"/>
                  </a:outerShdw>
                </a:effectLst>
                <a:latin typeface="Bookman Old Style" pitchFamily="18"/>
                <a:cs typeface="+mn-cs"/>
              </a:rPr>
              <a:t>Support </a:t>
            </a:r>
            <a:r>
              <a:rPr lang="fr-FR" sz="1400" b="1" kern="0" dirty="0" err="1">
                <a:solidFill>
                  <a:srgbClr val="FFFFFF"/>
                </a:solidFill>
                <a:effectLst>
                  <a:outerShdw dist="38096" dir="2700000">
                    <a:srgbClr val="000000"/>
                  </a:outerShdw>
                </a:effectLst>
                <a:latin typeface="Bookman Old Style" pitchFamily="18"/>
                <a:cs typeface="+mn-cs"/>
              </a:rPr>
              <a:t>Cell</a:t>
            </a:r>
            <a:r>
              <a:rPr lang="fr-FR" sz="1400" b="1" kern="0" dirty="0">
                <a:solidFill>
                  <a:srgbClr val="FFFFFF"/>
                </a:solidFill>
                <a:effectLst>
                  <a:outerShdw dist="38096" dir="2700000">
                    <a:srgbClr val="000000"/>
                  </a:outerShdw>
                </a:effectLst>
                <a:latin typeface="Bookman Old Style" pitchFamily="18"/>
                <a:cs typeface="+mn-cs"/>
              </a:rPr>
              <a:t> </a:t>
            </a:r>
          </a:p>
        </p:txBody>
      </p:sp>
      <p:sp>
        <p:nvSpPr>
          <p:cNvPr id="11" name="Rectangle 26"/>
          <p:cNvSpPr/>
          <p:nvPr/>
        </p:nvSpPr>
        <p:spPr>
          <a:xfrm>
            <a:off x="3924300" y="2924175"/>
            <a:ext cx="1657350" cy="1008063"/>
          </a:xfrm>
          <a:prstGeom prst="rect">
            <a:avLst/>
          </a:prstGeom>
          <a:gradFill>
            <a:gsLst>
              <a:gs pos="0">
                <a:srgbClr val="2787A0"/>
              </a:gs>
              <a:gs pos="100000">
                <a:srgbClr val="36B1D2"/>
              </a:gs>
            </a:gsLst>
            <a:lin ang="16200000"/>
          </a:gradFill>
          <a:ln>
            <a:no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1400" b="1" kern="0" dirty="0" err="1">
                <a:solidFill>
                  <a:srgbClr val="FFFFFF"/>
                </a:solidFill>
                <a:effectLst>
                  <a:outerShdw dist="38096" dir="2700000">
                    <a:srgbClr val="000000"/>
                  </a:outerShdw>
                </a:effectLst>
                <a:latin typeface="Bookman Old Style" pitchFamily="18"/>
                <a:cs typeface="+mn-cs"/>
              </a:rPr>
              <a:t>Technical</a:t>
            </a:r>
            <a:r>
              <a:rPr lang="fr-FR" sz="1400" b="1" kern="0" dirty="0">
                <a:solidFill>
                  <a:srgbClr val="FFFFFF"/>
                </a:solidFill>
                <a:effectLst>
                  <a:outerShdw dist="38096" dir="2700000">
                    <a:srgbClr val="000000"/>
                  </a:outerShdw>
                </a:effectLst>
                <a:latin typeface="Bookman Old Style" pitchFamily="18"/>
                <a:cs typeface="+mn-cs"/>
              </a:rPr>
              <a:t> </a:t>
            </a:r>
            <a:r>
              <a:rPr lang="fr-FR" sz="1400" b="1" kern="0" dirty="0" err="1">
                <a:solidFill>
                  <a:srgbClr val="FFFFFF"/>
                </a:solidFill>
                <a:effectLst>
                  <a:outerShdw dist="38096" dir="2700000">
                    <a:srgbClr val="000000"/>
                  </a:outerShdw>
                </a:effectLst>
                <a:latin typeface="Bookman Old Style" pitchFamily="18"/>
                <a:cs typeface="+mn-cs"/>
              </a:rPr>
              <a:t>Cell</a:t>
            </a:r>
            <a:r>
              <a:rPr lang="fr-FR" sz="1400" b="1" kern="0" dirty="0">
                <a:solidFill>
                  <a:srgbClr val="FFFFFF"/>
                </a:solidFill>
                <a:effectLst>
                  <a:outerShdw dist="38096" dir="2700000">
                    <a:srgbClr val="000000"/>
                  </a:outerShdw>
                </a:effectLst>
                <a:latin typeface="Bookman Old Style" pitchFamily="18"/>
                <a:cs typeface="+mn-cs"/>
              </a:rPr>
              <a:t> </a:t>
            </a:r>
          </a:p>
        </p:txBody>
      </p:sp>
      <p:cxnSp>
        <p:nvCxnSpPr>
          <p:cNvPr id="16396" name="Connecteur droit 47"/>
          <p:cNvCxnSpPr>
            <a:cxnSpLocks noChangeShapeType="1"/>
          </p:cNvCxnSpPr>
          <p:nvPr/>
        </p:nvCxnSpPr>
        <p:spPr bwMode="auto">
          <a:xfrm>
            <a:off x="2843213" y="2662238"/>
            <a:ext cx="0" cy="263525"/>
          </a:xfrm>
          <a:prstGeom prst="straightConnector1">
            <a:avLst/>
          </a:prstGeom>
          <a:noFill/>
          <a:ln w="28575">
            <a:solidFill>
              <a:srgbClr val="4A7EBB"/>
            </a:solidFill>
            <a:round/>
            <a:headEnd/>
            <a:tailEnd/>
          </a:ln>
        </p:spPr>
      </p:cxnSp>
      <p:cxnSp>
        <p:nvCxnSpPr>
          <p:cNvPr id="16397" name="Connecteur droit 47"/>
          <p:cNvCxnSpPr>
            <a:cxnSpLocks noChangeShapeType="1"/>
          </p:cNvCxnSpPr>
          <p:nvPr/>
        </p:nvCxnSpPr>
        <p:spPr bwMode="auto">
          <a:xfrm>
            <a:off x="4572000" y="2662238"/>
            <a:ext cx="0" cy="263525"/>
          </a:xfrm>
          <a:prstGeom prst="straightConnector1">
            <a:avLst/>
          </a:prstGeom>
          <a:noFill/>
          <a:ln w="28575">
            <a:solidFill>
              <a:srgbClr val="4A7EBB"/>
            </a:solidFill>
            <a:round/>
            <a:headEnd/>
            <a:tailEnd/>
          </a:ln>
        </p:spPr>
      </p:cxnSp>
      <p:cxnSp>
        <p:nvCxnSpPr>
          <p:cNvPr id="16398" name="Connecteur droit 47"/>
          <p:cNvCxnSpPr>
            <a:cxnSpLocks noChangeShapeType="1"/>
          </p:cNvCxnSpPr>
          <p:nvPr/>
        </p:nvCxnSpPr>
        <p:spPr bwMode="auto">
          <a:xfrm>
            <a:off x="6443663" y="2662238"/>
            <a:ext cx="0" cy="263525"/>
          </a:xfrm>
          <a:prstGeom prst="straightConnector1">
            <a:avLst/>
          </a:prstGeom>
          <a:noFill/>
          <a:ln w="28575">
            <a:solidFill>
              <a:srgbClr val="4A7EBB"/>
            </a:solidFill>
            <a:round/>
            <a:headEnd/>
            <a:tailEnd/>
          </a:ln>
        </p:spPr>
      </p:cxnSp>
      <p:cxnSp>
        <p:nvCxnSpPr>
          <p:cNvPr id="16399" name="Connecteur droit 47"/>
          <p:cNvCxnSpPr>
            <a:cxnSpLocks noChangeShapeType="1"/>
          </p:cNvCxnSpPr>
          <p:nvPr/>
        </p:nvCxnSpPr>
        <p:spPr bwMode="auto">
          <a:xfrm>
            <a:off x="8101013" y="2662238"/>
            <a:ext cx="0" cy="263525"/>
          </a:xfrm>
          <a:prstGeom prst="straightConnector1">
            <a:avLst/>
          </a:prstGeom>
          <a:noFill/>
          <a:ln w="28575">
            <a:solidFill>
              <a:srgbClr val="4A7EBB"/>
            </a:solidFill>
            <a:round/>
            <a:headEnd/>
            <a:tailEnd/>
          </a:ln>
        </p:spPr>
      </p:cxnSp>
      <p:pic>
        <p:nvPicPr>
          <p:cNvPr id="2050" name="Picture 2" descr="C:\Users\LARATES-GR\Desktop\EXERCICES\CONVEX-3-MAROC\réunion_vienne2014\DSC_0913.JPG"/>
          <p:cNvPicPr>
            <a:picLocks noChangeAspect="1" noChangeArrowheads="1"/>
          </p:cNvPicPr>
          <p:nvPr/>
        </p:nvPicPr>
        <p:blipFill>
          <a:blip r:embed="rId3" cstate="print"/>
          <a:srcRect/>
          <a:stretch>
            <a:fillRect/>
          </a:stretch>
        </p:blipFill>
        <p:spPr bwMode="auto">
          <a:xfrm>
            <a:off x="827088" y="4113213"/>
            <a:ext cx="3168650" cy="2105025"/>
          </a:xfrm>
          <a:prstGeom prst="rect">
            <a:avLst/>
          </a:prstGeom>
          <a:ln>
            <a:noFill/>
          </a:ln>
          <a:effectLst>
            <a:outerShdw blurRad="190500" algn="tl" rotWithShape="0">
              <a:srgbClr val="000000">
                <a:alpha val="70000"/>
              </a:srgbClr>
            </a:outerShdw>
          </a:effectLst>
        </p:spPr>
      </p:pic>
      <p:pic>
        <p:nvPicPr>
          <p:cNvPr id="2051" name="Picture 3" descr="C:\Users\LARATES-GR\Desktop\EXERCICES\CONVEX-3-MAROC\réunion_vienne2014\DSC_0608.JPG"/>
          <p:cNvPicPr>
            <a:picLocks noChangeAspect="1" noChangeArrowheads="1"/>
          </p:cNvPicPr>
          <p:nvPr/>
        </p:nvPicPr>
        <p:blipFill>
          <a:blip r:embed="rId4" cstate="print"/>
          <a:srcRect/>
          <a:stretch>
            <a:fillRect/>
          </a:stretch>
        </p:blipFill>
        <p:spPr bwMode="auto">
          <a:xfrm>
            <a:off x="4684713" y="4132263"/>
            <a:ext cx="3168650" cy="2105025"/>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39552" y="188640"/>
            <a:ext cx="7848872" cy="1080120"/>
          </a:xfrm>
        </p:spPr>
        <p:txBody>
          <a:bodyPr>
            <a:noAutofit/>
          </a:bodyPr>
          <a:lstStyle/>
          <a:p>
            <a:pPr>
              <a:defRPr/>
            </a:pPr>
            <a:r>
              <a:rPr lang="en-US" dirty="0" smtClean="0"/>
              <a:t>Technical Crisis Center (TCC)</a:t>
            </a:r>
          </a:p>
        </p:txBody>
      </p:sp>
      <p:sp>
        <p:nvSpPr>
          <p:cNvPr id="3" name="Espace réservé du contenu 2"/>
          <p:cNvSpPr txBox="1">
            <a:spLocks noGrp="1"/>
          </p:cNvSpPr>
          <p:nvPr>
            <p:ph idx="1"/>
          </p:nvPr>
        </p:nvSpPr>
        <p:spPr>
          <a:xfrm>
            <a:off x="0" y="1341438"/>
            <a:ext cx="5435600" cy="5040312"/>
          </a:xfrm>
        </p:spPr>
        <p:txBody>
          <a:bodyPr>
            <a:normAutofit/>
          </a:bodyPr>
          <a:lstStyle/>
          <a:p>
            <a:pPr>
              <a:defRPr/>
            </a:pPr>
            <a:r>
              <a:rPr lang="fr-FR" sz="2400" dirty="0" err="1" smtClean="0"/>
              <a:t>Located</a:t>
            </a:r>
            <a:r>
              <a:rPr lang="fr-FR" sz="2400" dirty="0" smtClean="0"/>
              <a:t> </a:t>
            </a:r>
            <a:r>
              <a:rPr lang="fr-FR" sz="2400" dirty="0" err="1" smtClean="0"/>
              <a:t>at</a:t>
            </a:r>
            <a:r>
              <a:rPr lang="fr-FR" sz="2400" dirty="0" smtClean="0"/>
              <a:t> </a:t>
            </a:r>
            <a:r>
              <a:rPr lang="fr-FR" sz="2400" dirty="0" err="1" smtClean="0"/>
              <a:t>Maamora</a:t>
            </a:r>
            <a:r>
              <a:rPr lang="fr-FR" sz="2400" dirty="0" smtClean="0"/>
              <a:t> </a:t>
            </a:r>
            <a:r>
              <a:rPr lang="fr-FR" sz="2400" dirty="0" err="1" smtClean="0"/>
              <a:t>Nuclear</a:t>
            </a:r>
            <a:r>
              <a:rPr lang="fr-FR" sz="2400" dirty="0" smtClean="0"/>
              <a:t> Center;</a:t>
            </a:r>
          </a:p>
          <a:p>
            <a:pPr>
              <a:defRPr/>
            </a:pPr>
            <a:endParaRPr lang="fr-FR" sz="2400" dirty="0" smtClean="0"/>
          </a:p>
          <a:p>
            <a:pPr>
              <a:defRPr/>
            </a:pPr>
            <a:r>
              <a:rPr lang="fr-FR" sz="2400" dirty="0" smtClean="0"/>
              <a:t>Missions:</a:t>
            </a:r>
          </a:p>
          <a:p>
            <a:pPr marL="548640" lvl="2" indent="-274320">
              <a:buClr>
                <a:schemeClr val="accent3"/>
              </a:buClr>
              <a:buSzPct val="95000"/>
              <a:defRPr/>
            </a:pPr>
            <a:r>
              <a:rPr lang="en-US" dirty="0" smtClean="0"/>
              <a:t>Assessment of radiological consequences in case of emergency,</a:t>
            </a:r>
          </a:p>
          <a:p>
            <a:pPr marL="548640" lvl="2" indent="-274320">
              <a:buClr>
                <a:schemeClr val="accent3"/>
              </a:buClr>
              <a:buSzPct val="95000"/>
              <a:defRPr/>
            </a:pPr>
            <a:r>
              <a:rPr lang="en-US" dirty="0" smtClean="0"/>
              <a:t>Recommendations of protective actions,</a:t>
            </a:r>
          </a:p>
          <a:p>
            <a:pPr marL="548640" lvl="2" indent="-274320">
              <a:buClr>
                <a:schemeClr val="accent3"/>
              </a:buClr>
              <a:buSzPct val="95000"/>
              <a:defRPr/>
            </a:pPr>
            <a:r>
              <a:rPr lang="en-US" dirty="0" smtClean="0"/>
              <a:t>National Warning Point</a:t>
            </a:r>
          </a:p>
          <a:p>
            <a:pPr marL="274320" lvl="1" indent="-274320">
              <a:buClr>
                <a:schemeClr val="accent3"/>
              </a:buClr>
              <a:buSzPct val="95000"/>
              <a:defRPr/>
            </a:pPr>
            <a:endParaRPr lang="fr-FR" dirty="0" smtClean="0"/>
          </a:p>
          <a:p>
            <a:pPr>
              <a:defRPr/>
            </a:pPr>
            <a:r>
              <a:rPr lang="fr-FR" sz="2400" dirty="0" err="1" smtClean="0"/>
              <a:t>Organization</a:t>
            </a:r>
            <a:r>
              <a:rPr lang="fr-FR" sz="2400" dirty="0" smtClean="0"/>
              <a:t>: 4 </a:t>
            </a:r>
            <a:r>
              <a:rPr lang="fr-FR" sz="2400" dirty="0" err="1" smtClean="0"/>
              <a:t>units</a:t>
            </a:r>
            <a:endParaRPr lang="fr-FR" sz="2400" dirty="0" smtClean="0"/>
          </a:p>
        </p:txBody>
      </p:sp>
      <p:graphicFrame>
        <p:nvGraphicFramePr>
          <p:cNvPr id="4" name="Diagramme 3"/>
          <p:cNvGraphicFramePr/>
          <p:nvPr/>
        </p:nvGraphicFramePr>
        <p:xfrm>
          <a:off x="4355976" y="4490392"/>
          <a:ext cx="4554928" cy="2367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3" name="Image 9" descr="DSC01377"/>
          <p:cNvPicPr>
            <a:picLocks noChangeAspect="1" noChangeArrowheads="1"/>
          </p:cNvPicPr>
          <p:nvPr/>
        </p:nvPicPr>
        <p:blipFill>
          <a:blip r:embed="rId8" cstate="print"/>
          <a:srcRect/>
          <a:stretch>
            <a:fillRect/>
          </a:stretch>
        </p:blipFill>
        <p:spPr bwMode="auto">
          <a:xfrm>
            <a:off x="5435600" y="2205038"/>
            <a:ext cx="3452813" cy="2300287"/>
          </a:xfrm>
          <a:prstGeom prst="rect">
            <a:avLst/>
          </a:prstGeom>
          <a:noFill/>
          <a:ln w="9525" algn="in">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23850" y="260350"/>
            <a:ext cx="8229600" cy="595313"/>
          </a:xfrm>
        </p:spPr>
        <p:txBody>
          <a:bodyPr>
            <a:noAutofit/>
          </a:bodyPr>
          <a:lstStyle/>
          <a:p>
            <a:pPr fontAlgn="auto">
              <a:spcAft>
                <a:spcPts val="0"/>
              </a:spcAft>
              <a:defRPr/>
            </a:pPr>
            <a:r>
              <a:rPr lang="fr-FR" dirty="0" err="1" smtClean="0"/>
              <a:t>Response</a:t>
            </a:r>
            <a:r>
              <a:rPr lang="fr-FR" dirty="0" smtClean="0"/>
              <a:t> Components </a:t>
            </a:r>
            <a:endParaRPr lang="fr-FR" dirty="0"/>
          </a:p>
        </p:txBody>
      </p:sp>
      <p:sp>
        <p:nvSpPr>
          <p:cNvPr id="3" name="Espace réservé du contenu 2"/>
          <p:cNvSpPr txBox="1">
            <a:spLocks noGrp="1"/>
          </p:cNvSpPr>
          <p:nvPr>
            <p:ph idx="1"/>
          </p:nvPr>
        </p:nvSpPr>
        <p:spPr>
          <a:xfrm>
            <a:off x="179388" y="1916113"/>
            <a:ext cx="6264275" cy="4537075"/>
          </a:xfrm>
        </p:spPr>
        <p:txBody>
          <a:bodyPr>
            <a:normAutofit/>
          </a:bodyPr>
          <a:lstStyle/>
          <a:p>
            <a:pPr fontAlgn="auto">
              <a:spcAft>
                <a:spcPts val="0"/>
              </a:spcAft>
              <a:defRPr/>
            </a:pPr>
            <a:r>
              <a:rPr lang="fr-FR" sz="2400" dirty="0" smtClean="0"/>
              <a:t>In addition of information exchange </a:t>
            </a:r>
            <a:r>
              <a:rPr lang="fr-FR" sz="2400" dirty="0" err="1" smtClean="0"/>
              <a:t>at</a:t>
            </a:r>
            <a:r>
              <a:rPr lang="fr-FR" sz="2400" dirty="0" smtClean="0"/>
              <a:t> the national and international </a:t>
            </a:r>
            <a:r>
              <a:rPr lang="fr-FR" sz="2400" dirty="0" err="1" smtClean="0"/>
              <a:t>levels</a:t>
            </a:r>
            <a:r>
              <a:rPr lang="fr-FR" sz="2400" dirty="0" smtClean="0"/>
              <a:t>, </a:t>
            </a:r>
            <a:r>
              <a:rPr lang="fr-FR" sz="2400" dirty="0" err="1" smtClean="0"/>
              <a:t>other</a:t>
            </a:r>
            <a:r>
              <a:rPr lang="fr-FR" sz="2400" dirty="0" smtClean="0"/>
              <a:t> </a:t>
            </a:r>
            <a:r>
              <a:rPr lang="fr-FR" sz="2400" dirty="0" err="1" smtClean="0"/>
              <a:t>considerations</a:t>
            </a:r>
            <a:r>
              <a:rPr lang="fr-FR" sz="2400" dirty="0" smtClean="0"/>
              <a:t> : </a:t>
            </a:r>
            <a:endParaRPr lang="fr-FR" sz="2400" dirty="0" smtClean="0"/>
          </a:p>
          <a:p>
            <a:pPr marL="274320" indent="-274320" algn="just" eaLnBrk="1" fontAlgn="auto" hangingPunct="1">
              <a:spcAft>
                <a:spcPts val="0"/>
              </a:spcAft>
              <a:buFont typeface="Wingdings 2"/>
              <a:buChar char=""/>
              <a:defRPr/>
            </a:pPr>
            <a:endParaRPr sz="500" b="1" dirty="0">
              <a:effectLst>
                <a:outerShdw dist="38096" dir="2700000">
                  <a:srgbClr val="000000"/>
                </a:outerShdw>
              </a:effectLst>
              <a:latin typeface="Calibri"/>
            </a:endParaRPr>
          </a:p>
          <a:p>
            <a:pPr marL="548640" lvl="2" indent="-274320" fontAlgn="auto">
              <a:spcAft>
                <a:spcPts val="0"/>
              </a:spcAft>
              <a:buClr>
                <a:schemeClr val="accent3"/>
              </a:buClr>
              <a:buSzPct val="95000"/>
              <a:defRPr/>
            </a:pPr>
            <a:r>
              <a:rPr lang="en-US" dirty="0" smtClean="0"/>
              <a:t>1- Radioactive releases in the atmosphere </a:t>
            </a:r>
          </a:p>
          <a:p>
            <a:pPr marL="548640" lvl="2" indent="-274320" fontAlgn="auto">
              <a:spcAft>
                <a:spcPts val="0"/>
              </a:spcAft>
              <a:buClr>
                <a:schemeClr val="accent3"/>
              </a:buClr>
              <a:buSzPct val="95000"/>
              <a:defRPr/>
            </a:pPr>
            <a:r>
              <a:rPr lang="en-US" dirty="0" smtClean="0"/>
              <a:t>2- Safety/ Security Interface </a:t>
            </a:r>
          </a:p>
          <a:p>
            <a:pPr marL="548640" lvl="2" indent="-274320" fontAlgn="auto">
              <a:spcAft>
                <a:spcPts val="0"/>
              </a:spcAft>
              <a:buClr>
                <a:schemeClr val="accent3"/>
              </a:buClr>
              <a:buSzPct val="95000"/>
              <a:defRPr/>
            </a:pPr>
            <a:r>
              <a:rPr lang="en-US" dirty="0" smtClean="0"/>
              <a:t>3- Medical end Health </a:t>
            </a:r>
          </a:p>
          <a:p>
            <a:pPr marL="548640" lvl="2" indent="-274320" fontAlgn="auto">
              <a:spcAft>
                <a:spcPts val="0"/>
              </a:spcAft>
              <a:buClr>
                <a:schemeClr val="accent3"/>
              </a:buClr>
              <a:buSzPct val="95000"/>
              <a:defRPr/>
            </a:pPr>
            <a:r>
              <a:rPr lang="en-US" dirty="0" smtClean="0"/>
              <a:t>4- Commerce, industry , agriculture, tourism and aerial and maritime transport,</a:t>
            </a:r>
          </a:p>
          <a:p>
            <a:pPr marL="548640" lvl="2" indent="-274320" fontAlgn="auto">
              <a:spcAft>
                <a:spcPts val="0"/>
              </a:spcAft>
              <a:buClr>
                <a:schemeClr val="accent3"/>
              </a:buClr>
              <a:buSzPct val="95000"/>
              <a:defRPr/>
            </a:pPr>
            <a:r>
              <a:rPr lang="en-US" dirty="0" smtClean="0"/>
              <a:t>5- Contamination of products, of vehicles , ships, and infrastructure </a:t>
            </a:r>
          </a:p>
          <a:p>
            <a:pPr marL="548640" lvl="2" indent="-274320" fontAlgn="auto">
              <a:spcAft>
                <a:spcPts val="0"/>
              </a:spcAft>
              <a:buClr>
                <a:schemeClr val="accent3"/>
              </a:buClr>
              <a:buSzPct val="95000"/>
              <a:defRPr/>
            </a:pPr>
            <a:r>
              <a:rPr lang="en-US" dirty="0" smtClean="0"/>
              <a:t>6- Public Information</a:t>
            </a:r>
            <a:endParaRPr lang="en-US" dirty="0"/>
          </a:p>
        </p:txBody>
      </p:sp>
      <p:pic>
        <p:nvPicPr>
          <p:cNvPr id="4" name="Picture 3"/>
          <p:cNvPicPr>
            <a:picLocks noChangeAspect="1"/>
          </p:cNvPicPr>
          <p:nvPr/>
        </p:nvPicPr>
        <p:blipFill>
          <a:blip r:embed="rId3" cstate="print"/>
          <a:srcRect/>
          <a:stretch>
            <a:fillRect/>
          </a:stretch>
        </p:blipFill>
        <p:spPr>
          <a:xfrm>
            <a:off x="6564313" y="1652588"/>
            <a:ext cx="2484437" cy="1738312"/>
          </a:xfrm>
          <a:prstGeom prst="rect">
            <a:avLst/>
          </a:prstGeom>
          <a:ln>
            <a:noFill/>
          </a:ln>
          <a:effectLst>
            <a:outerShdw blurRad="190500" algn="tl" rotWithShape="0">
              <a:srgbClr val="000000">
                <a:alpha val="70000"/>
              </a:srgbClr>
            </a:outerShdw>
          </a:effectLst>
        </p:spPr>
      </p:pic>
      <p:pic>
        <p:nvPicPr>
          <p:cNvPr id="5" name="Picture 7"/>
          <p:cNvPicPr>
            <a:picLocks noChangeAspect="1"/>
          </p:cNvPicPr>
          <p:nvPr/>
        </p:nvPicPr>
        <p:blipFill>
          <a:blip r:embed="rId4" cstate="print"/>
          <a:srcRect/>
          <a:stretch>
            <a:fillRect/>
          </a:stretch>
        </p:blipFill>
        <p:spPr>
          <a:xfrm>
            <a:off x="6580188" y="5213350"/>
            <a:ext cx="2484437" cy="1630363"/>
          </a:xfrm>
          <a:prstGeom prst="rect">
            <a:avLst/>
          </a:prstGeom>
          <a:ln>
            <a:noFill/>
          </a:ln>
          <a:effectLst>
            <a:outerShdw blurRad="190500" algn="tl" rotWithShape="0">
              <a:srgbClr val="000000">
                <a:alpha val="70000"/>
              </a:srgbClr>
            </a:outerShdw>
          </a:effectLst>
        </p:spPr>
      </p:pic>
      <p:sp>
        <p:nvSpPr>
          <p:cNvPr id="17414" name="Rectangle 7"/>
          <p:cNvSpPr>
            <a:spLocks noChangeArrowheads="1"/>
          </p:cNvSpPr>
          <p:nvPr/>
        </p:nvSpPr>
        <p:spPr bwMode="auto">
          <a:xfrm>
            <a:off x="134938" y="981075"/>
            <a:ext cx="5832475" cy="904863"/>
          </a:xfrm>
          <a:prstGeom prst="rect">
            <a:avLst/>
          </a:prstGeom>
          <a:noFill/>
          <a:ln w="9525">
            <a:noFill/>
            <a:miter lim="800000"/>
            <a:headEnd/>
            <a:tailEnd/>
          </a:ln>
        </p:spPr>
        <p:txBody>
          <a:bodyPr>
            <a:spAutoFit/>
          </a:bodyPr>
          <a:lstStyle/>
          <a:p>
            <a:pPr marL="274320" indent="-274320">
              <a:spcBef>
                <a:spcPct val="20000"/>
              </a:spcBef>
              <a:buClr>
                <a:schemeClr val="accent3"/>
              </a:buClr>
              <a:buSzPct val="95000"/>
              <a:buFont typeface="Wingdings 2"/>
              <a:buChar char=""/>
              <a:defRPr/>
            </a:pPr>
            <a:r>
              <a:rPr lang="fr-FR" sz="2400" dirty="0" err="1"/>
              <a:t>Duration</a:t>
            </a:r>
            <a:r>
              <a:rPr lang="fr-FR" sz="2400" dirty="0"/>
              <a:t> : 25 </a:t>
            </a:r>
            <a:r>
              <a:rPr lang="fr-FR" sz="2400" dirty="0" err="1"/>
              <a:t>hours</a:t>
            </a:r>
            <a:r>
              <a:rPr lang="fr-FR" sz="2400" dirty="0"/>
              <a:t> minimum</a:t>
            </a:r>
          </a:p>
          <a:p>
            <a:pPr marL="274320" indent="-274320">
              <a:spcBef>
                <a:spcPct val="20000"/>
              </a:spcBef>
              <a:buClr>
                <a:schemeClr val="accent3"/>
              </a:buClr>
              <a:buSzPct val="95000"/>
              <a:buFont typeface="Wingdings 2"/>
              <a:buChar char=""/>
              <a:defRPr/>
            </a:pPr>
            <a:r>
              <a:rPr lang="fr-FR" sz="2400" dirty="0"/>
              <a:t>Real time </a:t>
            </a:r>
          </a:p>
        </p:txBody>
      </p:sp>
      <p:pic>
        <p:nvPicPr>
          <p:cNvPr id="7" name="Image 8" descr="Hélico.png"/>
          <p:cNvPicPr>
            <a:picLocks noChangeAspect="1"/>
          </p:cNvPicPr>
          <p:nvPr/>
        </p:nvPicPr>
        <p:blipFill>
          <a:blip r:embed="rId5" cstate="print"/>
          <a:stretch>
            <a:fillRect/>
          </a:stretch>
        </p:blipFill>
        <p:spPr>
          <a:xfrm>
            <a:off x="6575425" y="17463"/>
            <a:ext cx="2449513" cy="1568450"/>
          </a:xfrm>
          <a:prstGeom prst="rect">
            <a:avLst/>
          </a:prstGeom>
          <a:ln>
            <a:noFill/>
          </a:ln>
          <a:effectLst>
            <a:outerShdw blurRad="190500" algn="tl" rotWithShape="0">
              <a:srgbClr val="000000">
                <a:alpha val="70000"/>
              </a:srgbClr>
            </a:outerShdw>
          </a:effectLst>
        </p:spPr>
      </p:pic>
      <p:pic>
        <p:nvPicPr>
          <p:cNvPr id="8" name="Picture 2"/>
          <p:cNvPicPr>
            <a:picLocks noChangeAspect="1"/>
          </p:cNvPicPr>
          <p:nvPr/>
        </p:nvPicPr>
        <p:blipFill>
          <a:blip r:embed="rId6" cstate="print"/>
          <a:srcRect/>
          <a:stretch>
            <a:fillRect/>
          </a:stretch>
        </p:blipFill>
        <p:spPr>
          <a:xfrm>
            <a:off x="6580188" y="3460750"/>
            <a:ext cx="2482850" cy="1728788"/>
          </a:xfrm>
          <a:prstGeom prst="rect">
            <a:avLst/>
          </a:prstGeom>
          <a:ln>
            <a:noFill/>
          </a:ln>
          <a:effectLst>
            <a:outerShdw blurRad="190500" algn="tl" rotWithShape="0">
              <a:srgbClr val="000000">
                <a:alpha val="70000"/>
              </a:srgbClr>
            </a:outerShdw>
          </a:effectLst>
        </p:spPr>
      </p:pic>
      <p:sp>
        <p:nvSpPr>
          <p:cNvPr id="17417"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24712"/>
          </a:xfrm>
        </p:spPr>
        <p:txBody>
          <a:bodyPr/>
          <a:lstStyle/>
          <a:p>
            <a:r>
              <a:rPr lang="fr-FR" dirty="0" smtClean="0"/>
              <a:t>Rôle of the TSO</a:t>
            </a:r>
            <a:endParaRPr lang="fr-FR" dirty="0"/>
          </a:p>
        </p:txBody>
      </p:sp>
      <p:sp>
        <p:nvSpPr>
          <p:cNvPr id="3" name="Espace réservé du contenu 2"/>
          <p:cNvSpPr>
            <a:spLocks noGrp="1"/>
          </p:cNvSpPr>
          <p:nvPr>
            <p:ph idx="1"/>
          </p:nvPr>
        </p:nvSpPr>
        <p:spPr>
          <a:xfrm>
            <a:off x="457200" y="1700808"/>
            <a:ext cx="8229600" cy="4824536"/>
          </a:xfrm>
        </p:spPr>
        <p:txBody>
          <a:bodyPr>
            <a:normAutofit fontScale="92500"/>
          </a:bodyPr>
          <a:lstStyle/>
          <a:p>
            <a:r>
              <a:rPr lang="en-GB" dirty="0" smtClean="0"/>
              <a:t>Protecting the public, the responders and mitigating the consequences require a clear view and understanding of the situation, the risks and the potential consequences. </a:t>
            </a:r>
          </a:p>
          <a:p>
            <a:r>
              <a:rPr lang="en-GB" dirty="0" smtClean="0"/>
              <a:t>Beside the national agencies in charge of lifesaving, security, etc, several technical organizations played an important role in assisting national authorities responsible for decision making and the protection of the public</a:t>
            </a:r>
          </a:p>
          <a:p>
            <a:r>
              <a:rPr lang="en-GB" dirty="0" smtClean="0"/>
              <a:t>Specialized organizations with knowledge and expertise in nuclear and radiological safety: Regulatory Bodies and the Technical Support Organization (TSO). </a:t>
            </a:r>
          </a:p>
          <a:p>
            <a:r>
              <a:rPr lang="en-GB" dirty="0" smtClean="0"/>
              <a:t>Other agencies, such as (such as meteorology, aviation, maritime, health provide specialized support as necessary.</a:t>
            </a:r>
            <a:endParaRPr lang="fr-FR" dirty="0" smtClean="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Role of </a:t>
            </a:r>
            <a:r>
              <a:rPr lang="en-US" dirty="0" err="1" smtClean="0"/>
              <a:t>TSO:Prepation</a:t>
            </a:r>
            <a:r>
              <a:rPr lang="en-US" dirty="0" smtClean="0"/>
              <a:t> Phase</a:t>
            </a:r>
            <a:endParaRPr lang="en-US" dirty="0"/>
          </a:p>
        </p:txBody>
      </p:sp>
      <p:sp>
        <p:nvSpPr>
          <p:cNvPr id="3" name="Espace réservé du contenu 2"/>
          <p:cNvSpPr>
            <a:spLocks noGrp="1"/>
          </p:cNvSpPr>
          <p:nvPr>
            <p:ph idx="1"/>
          </p:nvPr>
        </p:nvSpPr>
        <p:spPr>
          <a:xfrm>
            <a:off x="323528" y="1935480"/>
            <a:ext cx="8496944" cy="4389120"/>
          </a:xfrm>
        </p:spPr>
        <p:txBody>
          <a:bodyPr>
            <a:normAutofit/>
          </a:bodyPr>
          <a:lstStyle/>
          <a:p>
            <a:r>
              <a:rPr lang="en-GB" dirty="0" smtClean="0"/>
              <a:t>The technical experts provide a substantial support, in particular in terms of suggesting elements of the scenario, technical injects and expected response actions</a:t>
            </a:r>
            <a:endParaRPr lang="fr-FR" dirty="0" smtClean="0"/>
          </a:p>
          <a:p>
            <a:r>
              <a:rPr lang="en-GB" dirty="0" smtClean="0"/>
              <a:t> In particular, CNESTEN as TSO:</a:t>
            </a:r>
          </a:p>
          <a:p>
            <a:pPr lvl="1"/>
            <a:r>
              <a:rPr lang="en-GB" dirty="0" smtClean="0"/>
              <a:t>support to the exercise preparation, conduct and evaluation, in particular the exercise concept and documents</a:t>
            </a:r>
          </a:p>
          <a:p>
            <a:pPr lvl="1"/>
            <a:r>
              <a:rPr lang="en-GB" dirty="0" smtClean="0"/>
              <a:t> acted as Exercise deputy director</a:t>
            </a:r>
          </a:p>
          <a:p>
            <a:pPr lvl="1"/>
            <a:r>
              <a:rPr lang="en-GB" dirty="0" smtClean="0"/>
              <a:t>Acted as contact point with IAEA </a:t>
            </a:r>
            <a:endParaRPr lang="fr-F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24712"/>
          </a:xfrm>
        </p:spPr>
        <p:txBody>
          <a:bodyPr>
            <a:normAutofit/>
          </a:bodyPr>
          <a:lstStyle/>
          <a:p>
            <a:r>
              <a:rPr lang="fr-FR" dirty="0" err="1" smtClean="0"/>
              <a:t>Role</a:t>
            </a:r>
            <a:r>
              <a:rPr lang="fr-FR" dirty="0" smtClean="0"/>
              <a:t> of TSO</a:t>
            </a:r>
            <a:r>
              <a:rPr lang="fr-FR" dirty="0" smtClean="0"/>
              <a:t>: </a:t>
            </a:r>
            <a:r>
              <a:rPr lang="fr-FR" dirty="0" err="1" smtClean="0"/>
              <a:t>Response</a:t>
            </a:r>
            <a:r>
              <a:rPr lang="fr-FR" dirty="0" smtClean="0"/>
              <a:t> Phase</a:t>
            </a:r>
            <a:endParaRPr lang="fr-FR" dirty="0"/>
          </a:p>
        </p:txBody>
      </p:sp>
      <p:sp>
        <p:nvSpPr>
          <p:cNvPr id="3" name="Espace réservé du contenu 2"/>
          <p:cNvSpPr>
            <a:spLocks noGrp="1"/>
          </p:cNvSpPr>
          <p:nvPr>
            <p:ph idx="1"/>
          </p:nvPr>
        </p:nvSpPr>
        <p:spPr>
          <a:xfrm>
            <a:off x="457200" y="1700808"/>
            <a:ext cx="8229600" cy="4623792"/>
          </a:xfrm>
        </p:spPr>
        <p:txBody>
          <a:bodyPr>
            <a:normAutofit lnSpcReduction="10000"/>
          </a:bodyPr>
          <a:lstStyle/>
          <a:p>
            <a:r>
              <a:rPr lang="en-GB" dirty="0" smtClean="0"/>
              <a:t>The technical experts provide a substantial </a:t>
            </a:r>
            <a:r>
              <a:rPr lang="en-GB" dirty="0" smtClean="0"/>
              <a:t>support for the </a:t>
            </a:r>
            <a:r>
              <a:rPr lang="en-GB" dirty="0" smtClean="0"/>
              <a:t>response phase </a:t>
            </a:r>
            <a:r>
              <a:rPr lang="en-GB" dirty="0" smtClean="0"/>
              <a:t> to the national </a:t>
            </a:r>
            <a:r>
              <a:rPr lang="en-GB" dirty="0" smtClean="0"/>
              <a:t>authorities through technical advices, expertise, means and response </a:t>
            </a:r>
            <a:r>
              <a:rPr lang="en-GB" dirty="0" smtClean="0"/>
              <a:t>actions</a:t>
            </a:r>
            <a:endParaRPr lang="fr-FR" dirty="0" smtClean="0"/>
          </a:p>
          <a:p>
            <a:pPr lvl="0"/>
            <a:r>
              <a:rPr lang="en-GB" dirty="0" smtClean="0"/>
              <a:t>The Technical </a:t>
            </a:r>
            <a:r>
              <a:rPr lang="en-GB" dirty="0" smtClean="0"/>
              <a:t>Crisis </a:t>
            </a:r>
            <a:r>
              <a:rPr lang="en-GB" dirty="0" err="1" smtClean="0"/>
              <a:t>Center</a:t>
            </a:r>
            <a:r>
              <a:rPr lang="en-GB" dirty="0" smtClean="0"/>
              <a:t> (TCC) located at CNESTEN site supported the National Emergency </a:t>
            </a:r>
            <a:r>
              <a:rPr lang="en-GB" dirty="0" err="1" smtClean="0"/>
              <a:t>Center</a:t>
            </a:r>
            <a:r>
              <a:rPr lang="en-GB" dirty="0" smtClean="0"/>
              <a:t> (NEC) for decision making regarding the protective </a:t>
            </a:r>
            <a:r>
              <a:rPr lang="en-GB" dirty="0" smtClean="0"/>
              <a:t>actions</a:t>
            </a:r>
          </a:p>
          <a:p>
            <a:r>
              <a:rPr lang="en-GB" dirty="0" smtClean="0"/>
              <a:t>Main </a:t>
            </a:r>
            <a:r>
              <a:rPr lang="en-GB" dirty="0" smtClean="0"/>
              <a:t>mission of the </a:t>
            </a:r>
            <a:r>
              <a:rPr lang="en-GB" dirty="0" smtClean="0"/>
              <a:t>TCC : support </a:t>
            </a:r>
            <a:r>
              <a:rPr lang="en-GB" dirty="0" smtClean="0"/>
              <a:t>the NEC by performing radiological risk assessment and making recommendations on protective actions for the public and the emergency </a:t>
            </a:r>
            <a:r>
              <a:rPr lang="en-GB" dirty="0" smtClean="0"/>
              <a:t>responders</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96720"/>
          </a:xfrm>
        </p:spPr>
        <p:txBody>
          <a:bodyPr>
            <a:normAutofit fontScale="90000"/>
          </a:bodyPr>
          <a:lstStyle/>
          <a:p>
            <a:r>
              <a:rPr lang="fr-FR" dirty="0" err="1" smtClean="0"/>
              <a:t>Role</a:t>
            </a:r>
            <a:r>
              <a:rPr lang="fr-FR" dirty="0" smtClean="0"/>
              <a:t> of the TSO: </a:t>
            </a:r>
            <a:r>
              <a:rPr lang="fr-FR" dirty="0" err="1" smtClean="0"/>
              <a:t>Response</a:t>
            </a:r>
            <a:r>
              <a:rPr lang="fr-FR" dirty="0" smtClean="0"/>
              <a:t> Phase</a:t>
            </a:r>
            <a:endParaRPr lang="fr-FR" dirty="0"/>
          </a:p>
        </p:txBody>
      </p:sp>
      <p:sp>
        <p:nvSpPr>
          <p:cNvPr id="3" name="Espace réservé du contenu 2"/>
          <p:cNvSpPr>
            <a:spLocks noGrp="1"/>
          </p:cNvSpPr>
          <p:nvPr>
            <p:ph idx="1"/>
          </p:nvPr>
        </p:nvSpPr>
        <p:spPr/>
        <p:txBody>
          <a:bodyPr/>
          <a:lstStyle/>
          <a:p>
            <a:r>
              <a:rPr lang="en-GB" dirty="0" smtClean="0"/>
              <a:t>Support and actions conducted related mainly to :</a:t>
            </a:r>
          </a:p>
          <a:p>
            <a:pPr lvl="1"/>
            <a:r>
              <a:rPr lang="en-GB" dirty="0" smtClean="0"/>
              <a:t>Plume </a:t>
            </a:r>
            <a:r>
              <a:rPr lang="en-GB" dirty="0" smtClean="0"/>
              <a:t>modelling (</a:t>
            </a:r>
            <a:r>
              <a:rPr lang="en-US" dirty="0" smtClean="0"/>
              <a:t>calculations of radiological consequences ( IXP model, Hotspot, etc), </a:t>
            </a:r>
          </a:p>
          <a:p>
            <a:pPr lvl="1"/>
            <a:r>
              <a:rPr lang="en-GB" dirty="0" smtClean="0"/>
              <a:t>On scene radiation safety, </a:t>
            </a:r>
          </a:p>
          <a:p>
            <a:pPr lvl="1"/>
            <a:r>
              <a:rPr lang="en-GB" dirty="0" smtClean="0"/>
              <a:t>Radiological </a:t>
            </a:r>
            <a:r>
              <a:rPr lang="en-GB" dirty="0" smtClean="0"/>
              <a:t>risk assessment (doses rates, contamination level, source </a:t>
            </a:r>
            <a:r>
              <a:rPr lang="en-GB" dirty="0" smtClean="0"/>
              <a:t>identification)</a:t>
            </a:r>
          </a:p>
          <a:p>
            <a:pPr lvl="1"/>
            <a:r>
              <a:rPr lang="en-GB" dirty="0" smtClean="0"/>
              <a:t>Radiological </a:t>
            </a:r>
            <a:r>
              <a:rPr lang="en-GB" dirty="0" smtClean="0"/>
              <a:t>search and survey, </a:t>
            </a:r>
            <a:endParaRPr lang="en-GB" dirty="0" smtClean="0"/>
          </a:p>
          <a:p>
            <a:pPr lvl="1"/>
            <a:r>
              <a:rPr lang="en-GB" dirty="0" smtClean="0"/>
              <a:t>Radiological </a:t>
            </a:r>
            <a:r>
              <a:rPr lang="en-GB" dirty="0" smtClean="0"/>
              <a:t>environmental survey, </a:t>
            </a:r>
            <a:endParaRPr lang="en-GB" dirty="0" smtClean="0"/>
          </a:p>
          <a:p>
            <a:pPr lvl="1"/>
            <a:r>
              <a:rPr lang="en-GB" dirty="0" smtClean="0"/>
              <a:t>Radioactive </a:t>
            </a:r>
            <a:r>
              <a:rPr lang="en-GB" dirty="0" smtClean="0"/>
              <a:t>waste management. </a:t>
            </a:r>
            <a:endParaRPr lang="fr-FR"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p:cNvSpPr>
          <p:nvPr/>
        </p:nvSpPr>
        <p:spPr bwMode="auto">
          <a:xfrm>
            <a:off x="0" y="1268760"/>
            <a:ext cx="5435600" cy="5286375"/>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Tools:</a:t>
            </a:r>
          </a:p>
          <a:p>
            <a:pPr marL="742950" lvl="1" indent="-285750">
              <a:spcBef>
                <a:spcPct val="20000"/>
              </a:spcBef>
              <a:buClr>
                <a:srgbClr val="FF0000"/>
              </a:buClr>
              <a:buSzPct val="119000"/>
              <a:buFont typeface="Wingdings" pitchFamily="2" charset="2"/>
              <a:buChar char="ü"/>
              <a:defRPr/>
            </a:pPr>
            <a:r>
              <a:rPr lang="en-US" b="1" dirty="0">
                <a:effectLst>
                  <a:outerShdw blurRad="38100" dist="38100" dir="2700000" algn="tl">
                    <a:srgbClr val="C0C0C0"/>
                  </a:outerShdw>
                </a:effectLst>
                <a:latin typeface="Book Antiqua" pitchFamily="18" charset="0"/>
                <a:cs typeface="Arial" charset="0"/>
              </a:rPr>
              <a:t>Calculation codes and map visualization</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IXP / GIS </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HOTSPOT </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MICROSHIELD</a:t>
            </a:r>
          </a:p>
          <a:p>
            <a:pPr marL="1143000" lvl="2" indent="-228600">
              <a:spcBef>
                <a:spcPct val="20000"/>
              </a:spcBef>
              <a:buClr>
                <a:schemeClr val="accent2"/>
              </a:buClr>
              <a:buSzPct val="70000"/>
              <a:buFont typeface="Wingdings 2" pitchFamily="18" charset="2"/>
              <a:buChar char=""/>
              <a:defRPr/>
            </a:pPr>
            <a:endParaRPr lang="en-US" sz="400"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19000"/>
              <a:buFont typeface="Wingdings" pitchFamily="2" charset="2"/>
              <a:buChar char="ü"/>
              <a:defRPr/>
            </a:pPr>
            <a:r>
              <a:rPr lang="en-US" b="1" dirty="0">
                <a:effectLst>
                  <a:outerShdw blurRad="38100" dist="38100" dir="2700000" algn="tl">
                    <a:srgbClr val="C0C0C0"/>
                  </a:outerShdw>
                </a:effectLst>
                <a:latin typeface="Book Antiqua" pitchFamily="18" charset="0"/>
                <a:cs typeface="Arial" charset="0"/>
              </a:rPr>
              <a:t>Detection  equipment and PPE</a:t>
            </a:r>
          </a:p>
          <a:p>
            <a:pPr marL="742950" lvl="1" indent="-285750">
              <a:spcBef>
                <a:spcPct val="20000"/>
              </a:spcBef>
              <a:buClr>
                <a:schemeClr val="accent1"/>
              </a:buClr>
              <a:buSzPct val="85000"/>
              <a:buFont typeface="Wingdings 2" pitchFamily="18" charset="2"/>
              <a:buChar char=""/>
              <a:defRPr/>
            </a:pPr>
            <a:endParaRPr lang="en-US" sz="400"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19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IAEA USIE interface for notification</a:t>
            </a:r>
          </a:p>
          <a:p>
            <a:pPr marL="742950" lvl="1" indent="-285750">
              <a:spcBef>
                <a:spcPct val="20000"/>
              </a:spcBef>
              <a:buClr>
                <a:srgbClr val="FF0000"/>
              </a:buClr>
              <a:buSzPct val="119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US/DOE online support</a:t>
            </a:r>
          </a:p>
          <a:p>
            <a:pPr marL="742950" lvl="1" indent="-285750">
              <a:spcBef>
                <a:spcPct val="20000"/>
              </a:spcBef>
              <a:buClr>
                <a:schemeClr val="accent1"/>
              </a:buClr>
              <a:buSzPct val="85000"/>
              <a:buFont typeface="Wingdings 2" pitchFamily="18" charset="2"/>
              <a:buChar char=""/>
              <a:defRPr/>
            </a:pPr>
            <a:endParaRPr lang="en-US" sz="400"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19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Environmental monitoring laboratory</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Sampling</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Gamma spectrometry</a:t>
            </a:r>
          </a:p>
          <a:p>
            <a:pPr marL="1143000" lvl="2" indent="-228600">
              <a:spcBef>
                <a:spcPct val="20000"/>
              </a:spcBef>
              <a:buClr>
                <a:schemeClr val="accent2"/>
              </a:buClr>
              <a:buSzPct val="70000"/>
              <a:buFont typeface="Wingdings 2" pitchFamily="18" charset="2"/>
              <a:buChar char=""/>
              <a:defRPr/>
            </a:pPr>
            <a:r>
              <a:rPr lang="en-US" sz="1400" b="1" dirty="0">
                <a:effectLst>
                  <a:outerShdw blurRad="38100" dist="38100" dir="2700000" algn="tl">
                    <a:srgbClr val="C0C0C0"/>
                  </a:outerShdw>
                </a:effectLst>
                <a:latin typeface="Book Antiqua" pitchFamily="18" charset="0"/>
                <a:cs typeface="Arial" charset="0"/>
              </a:rPr>
              <a:t>Gross alpha/</a:t>
            </a:r>
            <a:r>
              <a:rPr lang="en-US" sz="1400" b="1" dirty="0" err="1">
                <a:effectLst>
                  <a:outerShdw blurRad="38100" dist="38100" dir="2700000" algn="tl">
                    <a:srgbClr val="C0C0C0"/>
                  </a:outerShdw>
                </a:effectLst>
                <a:latin typeface="Book Antiqua" pitchFamily="18" charset="0"/>
                <a:cs typeface="Arial" charset="0"/>
              </a:rPr>
              <a:t>bêta</a:t>
            </a:r>
            <a:endParaRPr lang="en-US" sz="1400" b="1" dirty="0">
              <a:effectLst>
                <a:outerShdw blurRad="38100" dist="38100" dir="2700000" algn="tl">
                  <a:srgbClr val="C0C0C0"/>
                </a:outerShdw>
              </a:effectLst>
              <a:latin typeface="Book Antiqua" pitchFamily="18" charset="0"/>
              <a:cs typeface="Arial" charset="0"/>
            </a:endParaRPr>
          </a:p>
          <a:p>
            <a:pPr marL="1143000" lvl="2" indent="-228600">
              <a:spcBef>
                <a:spcPct val="20000"/>
              </a:spcBef>
              <a:buClr>
                <a:schemeClr val="accent2"/>
              </a:buClr>
              <a:buSzPct val="70000"/>
              <a:buFont typeface="Wingdings 2" pitchFamily="18" charset="2"/>
              <a:buChar char=""/>
              <a:defRPr/>
            </a:pPr>
            <a:endParaRPr lang="en-US" sz="400"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19000"/>
              <a:buFont typeface="Wingdings 2" pitchFamily="18" charset="2"/>
              <a:buChar char=""/>
              <a:defRPr/>
            </a:pPr>
            <a:r>
              <a:rPr lang="en-US" sz="1500" b="1" dirty="0">
                <a:effectLst>
                  <a:outerShdw blurRad="38100" dist="38100" dir="2700000" algn="tl">
                    <a:srgbClr val="C0C0C0"/>
                  </a:outerShdw>
                </a:effectLst>
                <a:latin typeface="Book Antiqua" pitchFamily="18" charset="0"/>
                <a:cs typeface="Arial" charset="0"/>
              </a:rPr>
              <a:t>Others: phone, fax, internet, Visio</a:t>
            </a:r>
          </a:p>
          <a:p>
            <a:pPr marL="1143000" lvl="2" indent="-228600">
              <a:spcBef>
                <a:spcPct val="20000"/>
              </a:spcBef>
              <a:buClr>
                <a:schemeClr val="accent2"/>
              </a:buClr>
              <a:buSzPct val="70000"/>
              <a:buFont typeface="Wingdings 2" pitchFamily="18" charset="2"/>
              <a:buChar char=""/>
              <a:defRPr/>
            </a:pPr>
            <a:endParaRPr lang="en-US" sz="1400" b="1" dirty="0">
              <a:effectLst>
                <a:outerShdw blurRad="38100" dist="38100" dir="2700000" algn="tl">
                  <a:srgbClr val="C0C0C0"/>
                </a:outerShdw>
              </a:effectLst>
              <a:latin typeface="Book Antiqua" pitchFamily="18" charset="0"/>
              <a:cs typeface="Arial" charset="0"/>
            </a:endParaRPr>
          </a:p>
        </p:txBody>
      </p:sp>
      <p:pic>
        <p:nvPicPr>
          <p:cNvPr id="19460" name="Image 4"/>
          <p:cNvPicPr>
            <a:picLocks noChangeAspect="1" noChangeArrowheads="1"/>
          </p:cNvPicPr>
          <p:nvPr/>
        </p:nvPicPr>
        <p:blipFill>
          <a:blip r:embed="rId2" cstate="print"/>
          <a:srcRect b="18547"/>
          <a:stretch>
            <a:fillRect/>
          </a:stretch>
        </p:blipFill>
        <p:spPr bwMode="auto">
          <a:xfrm>
            <a:off x="5683250" y="1125538"/>
            <a:ext cx="3109913" cy="1881187"/>
          </a:xfrm>
          <a:prstGeom prst="rect">
            <a:avLst/>
          </a:prstGeom>
          <a:ln>
            <a:noFill/>
          </a:ln>
          <a:effectLst>
            <a:outerShdw blurRad="292100" dist="139700" dir="2700000" algn="tl" rotWithShape="0">
              <a:srgbClr val="333333">
                <a:alpha val="65000"/>
              </a:srgbClr>
            </a:outerShdw>
          </a:effectLst>
        </p:spPr>
      </p:pic>
      <p:pic>
        <p:nvPicPr>
          <p:cNvPr id="19461" name="Picture 2"/>
          <p:cNvPicPr>
            <a:picLocks noChangeAspect="1" noChangeArrowheads="1"/>
          </p:cNvPicPr>
          <p:nvPr/>
        </p:nvPicPr>
        <p:blipFill>
          <a:blip r:embed="rId3" cstate="print"/>
          <a:srcRect/>
          <a:stretch>
            <a:fillRect/>
          </a:stretch>
        </p:blipFill>
        <p:spPr bwMode="auto">
          <a:xfrm>
            <a:off x="6084888" y="3141663"/>
            <a:ext cx="2087562" cy="1668462"/>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6084888" y="4941888"/>
            <a:ext cx="2206625" cy="1512887"/>
            <a:chOff x="3737" y="1070"/>
            <a:chExt cx="1708" cy="1180"/>
          </a:xfrm>
        </p:grpSpPr>
        <p:pic>
          <p:nvPicPr>
            <p:cNvPr id="4" name="Picture 8"/>
            <p:cNvPicPr>
              <a:picLocks noChangeAspect="1" noChangeArrowheads="1"/>
            </p:cNvPicPr>
            <p:nvPr/>
          </p:nvPicPr>
          <p:blipFill>
            <a:blip r:embed="rId4" cstate="print"/>
            <a:srcRect/>
            <a:stretch>
              <a:fillRect/>
            </a:stretch>
          </p:blipFill>
          <p:spPr bwMode="auto">
            <a:xfrm>
              <a:off x="3737" y="1070"/>
              <a:ext cx="1708" cy="655"/>
            </a:xfrm>
            <a:prstGeom prst="rect">
              <a:avLst/>
            </a:prstGeom>
            <a:ln>
              <a:noFill/>
            </a:ln>
            <a:effectLst>
              <a:outerShdw blurRad="292100" dist="139700" dir="2700000" algn="tl" rotWithShape="0">
                <a:srgbClr val="333333">
                  <a:alpha val="65000"/>
                </a:srgbClr>
              </a:outerShdw>
            </a:effectLst>
          </p:spPr>
        </p:pic>
        <p:pic>
          <p:nvPicPr>
            <p:cNvPr id="19464" name="Picture 9"/>
            <p:cNvPicPr>
              <a:picLocks noChangeAspect="1" noChangeArrowheads="1"/>
            </p:cNvPicPr>
            <p:nvPr/>
          </p:nvPicPr>
          <p:blipFill>
            <a:blip r:embed="rId5" cstate="print"/>
            <a:srcRect/>
            <a:stretch>
              <a:fillRect/>
            </a:stretch>
          </p:blipFill>
          <p:spPr bwMode="auto">
            <a:xfrm>
              <a:off x="3737" y="1609"/>
              <a:ext cx="1708" cy="641"/>
            </a:xfrm>
            <a:prstGeom prst="rect">
              <a:avLst/>
            </a:prstGeom>
            <a:ln>
              <a:noFill/>
            </a:ln>
            <a:effectLst>
              <a:outerShdw blurRad="292100" dist="139700" dir="2700000" algn="tl" rotWithShape="0">
                <a:srgbClr val="333333">
                  <a:alpha val="65000"/>
                </a:srgbClr>
              </a:outerShdw>
            </a:effectLst>
          </p:spPr>
        </p:pic>
      </p:grpSp>
      <p:sp>
        <p:nvSpPr>
          <p:cNvPr id="9" name="Titre 1"/>
          <p:cNvSpPr txBox="1">
            <a:spLocks noGrp="1"/>
          </p:cNvSpPr>
          <p:nvPr>
            <p:ph type="title"/>
          </p:nvPr>
        </p:nvSpPr>
        <p:spPr>
          <a:xfrm>
            <a:off x="611560" y="404664"/>
            <a:ext cx="7776864" cy="576064"/>
          </a:xfrm>
        </p:spPr>
        <p:txBody>
          <a:bodyPr>
            <a:noAutofit/>
          </a:bodyPr>
          <a:lstStyle/>
          <a:p>
            <a:pPr>
              <a:defRPr/>
            </a:pPr>
            <a:r>
              <a:rPr lang="en-US" dirty="0" smtClean="0"/>
              <a:t>Technical Center Crisis (TCC)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OUTLINE</a:t>
            </a:r>
            <a:endParaRPr lang="fr-FR" dirty="0"/>
          </a:p>
        </p:txBody>
      </p:sp>
      <p:sp>
        <p:nvSpPr>
          <p:cNvPr id="3" name="Espace réservé du texte 2"/>
          <p:cNvSpPr>
            <a:spLocks noGrp="1"/>
          </p:cNvSpPr>
          <p:nvPr>
            <p:ph type="body" idx="1"/>
          </p:nvPr>
        </p:nvSpPr>
        <p:spPr>
          <a:xfrm>
            <a:off x="457200" y="1855248"/>
            <a:ext cx="4040188" cy="349616"/>
          </a:xfrm>
        </p:spPr>
        <p:txBody>
          <a:bodyPr/>
          <a:lstStyle/>
          <a:p>
            <a:endParaRPr lang="fr-FR" dirty="0"/>
          </a:p>
        </p:txBody>
      </p:sp>
      <p:sp>
        <p:nvSpPr>
          <p:cNvPr id="4" name="Espace réservé du texte 3"/>
          <p:cNvSpPr>
            <a:spLocks noGrp="1"/>
          </p:cNvSpPr>
          <p:nvPr>
            <p:ph type="body" sz="half" idx="3"/>
          </p:nvPr>
        </p:nvSpPr>
        <p:spPr/>
        <p:txBody>
          <a:bodyPr/>
          <a:lstStyle/>
          <a:p>
            <a:endParaRPr lang="fr-FR"/>
          </a:p>
        </p:txBody>
      </p:sp>
      <p:sp>
        <p:nvSpPr>
          <p:cNvPr id="5" name="Espace réservé du contenu 4"/>
          <p:cNvSpPr>
            <a:spLocks noGrp="1"/>
          </p:cNvSpPr>
          <p:nvPr>
            <p:ph sz="quarter" idx="2"/>
          </p:nvPr>
        </p:nvSpPr>
        <p:spPr>
          <a:xfrm>
            <a:off x="457200" y="2276872"/>
            <a:ext cx="4040188" cy="4083448"/>
          </a:xfrm>
        </p:spPr>
        <p:txBody>
          <a:bodyPr/>
          <a:lstStyle/>
          <a:p>
            <a:r>
              <a:rPr lang="en-US" dirty="0" smtClean="0"/>
              <a:t>Context</a:t>
            </a:r>
          </a:p>
          <a:p>
            <a:r>
              <a:rPr lang="en-US" dirty="0" smtClean="0"/>
              <a:t>Exercise Purpose</a:t>
            </a:r>
          </a:p>
          <a:p>
            <a:r>
              <a:rPr lang="en-US" dirty="0" smtClean="0"/>
              <a:t>Exercise Objectives</a:t>
            </a:r>
          </a:p>
          <a:p>
            <a:r>
              <a:rPr lang="en-US" dirty="0" smtClean="0"/>
              <a:t>Exercise Players </a:t>
            </a:r>
          </a:p>
          <a:p>
            <a:r>
              <a:rPr lang="en-US" dirty="0" smtClean="0"/>
              <a:t>Exercise Scenario</a:t>
            </a:r>
          </a:p>
          <a:p>
            <a:r>
              <a:rPr lang="en-US" dirty="0" smtClean="0"/>
              <a:t>Exercise Preparation </a:t>
            </a:r>
          </a:p>
          <a:p>
            <a:r>
              <a:rPr lang="en-US" dirty="0" smtClean="0"/>
              <a:t>Exercise Response</a:t>
            </a:r>
          </a:p>
          <a:p>
            <a:r>
              <a:rPr lang="en-US" dirty="0" smtClean="0"/>
              <a:t>Role of the TSO</a:t>
            </a:r>
          </a:p>
          <a:p>
            <a:r>
              <a:rPr lang="en-US" dirty="0" smtClean="0"/>
              <a:t>Lessons Learned </a:t>
            </a:r>
            <a:endParaRPr lang="en-US" dirty="0"/>
          </a:p>
        </p:txBody>
      </p:sp>
      <p:grpSp>
        <p:nvGrpSpPr>
          <p:cNvPr id="7" name="Groupe 8"/>
          <p:cNvGrpSpPr>
            <a:grpSpLocks noGrp="1"/>
          </p:cNvGrpSpPr>
          <p:nvPr>
            <p:ph sz="quarter" idx="4"/>
          </p:nvPr>
        </p:nvGrpSpPr>
        <p:grpSpPr bwMode="auto">
          <a:xfrm>
            <a:off x="4283968" y="764704"/>
            <a:ext cx="4402832" cy="5760640"/>
            <a:chOff x="1403648" y="582905"/>
            <a:chExt cx="4032448" cy="5942439"/>
          </a:xfrm>
        </p:grpSpPr>
        <p:pic>
          <p:nvPicPr>
            <p:cNvPr id="8" name="Picture 6"/>
            <p:cNvPicPr>
              <a:picLocks noChangeAspect="1" noChangeArrowheads="1"/>
            </p:cNvPicPr>
            <p:nvPr/>
          </p:nvPicPr>
          <p:blipFill>
            <a:blip r:embed="rId2" cstate="print"/>
            <a:srcRect l="15306" t="17344" r="57403" b="11121"/>
            <a:stretch>
              <a:fillRect/>
            </a:stretch>
          </p:blipFill>
          <p:spPr bwMode="auto">
            <a:xfrm>
              <a:off x="1403648" y="582905"/>
              <a:ext cx="4032448" cy="5942439"/>
            </a:xfrm>
            <a:prstGeom prst="rect">
              <a:avLst/>
            </a:prstGeom>
            <a:ln>
              <a:noFill/>
            </a:ln>
            <a:effectLst>
              <a:outerShdw blurRad="292100" dist="139700" dir="2700000" algn="tl" rotWithShape="0">
                <a:srgbClr val="333333">
                  <a:alpha val="65000"/>
                </a:srgbClr>
              </a:outerShdw>
            </a:effectLst>
          </p:spPr>
        </p:pic>
        <p:pic>
          <p:nvPicPr>
            <p:cNvPr id="9" name="Picture 6"/>
            <p:cNvPicPr>
              <a:picLocks noChangeAspect="1" noChangeArrowheads="1"/>
            </p:cNvPicPr>
            <p:nvPr/>
          </p:nvPicPr>
          <p:blipFill>
            <a:blip r:embed="rId2" cstate="print"/>
            <a:srcRect l="24565" t="71954" r="72998" b="16777"/>
            <a:stretch>
              <a:fillRect/>
            </a:stretch>
          </p:blipFill>
          <p:spPr bwMode="auto">
            <a:xfrm>
              <a:off x="3492543" y="5171788"/>
              <a:ext cx="479317" cy="86385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2" cstate="print"/>
          <a:srcRect/>
          <a:stretch>
            <a:fillRect/>
          </a:stretch>
        </p:blipFill>
        <p:spPr bwMode="auto">
          <a:xfrm>
            <a:off x="6300788" y="2492375"/>
            <a:ext cx="2447925" cy="3529013"/>
          </a:xfrm>
          <a:prstGeom prst="rect">
            <a:avLst/>
          </a:prstGeom>
          <a:noFill/>
          <a:ln w="15875">
            <a:solidFill>
              <a:schemeClr val="tx1"/>
            </a:solidFill>
            <a:miter lim="800000"/>
            <a:headEnd/>
            <a:tailEnd/>
          </a:ln>
        </p:spPr>
      </p:pic>
      <p:sp>
        <p:nvSpPr>
          <p:cNvPr id="3" name="Espace réservé du contenu 2"/>
          <p:cNvSpPr>
            <a:spLocks/>
          </p:cNvSpPr>
          <p:nvPr/>
        </p:nvSpPr>
        <p:spPr bwMode="auto">
          <a:xfrm>
            <a:off x="0" y="1571625"/>
            <a:ext cx="3924300" cy="4233863"/>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Services provided</a:t>
            </a:r>
            <a:r>
              <a:rPr lang="en-US" sz="2000" b="1" dirty="0">
                <a:effectLst>
                  <a:outerShdw blurRad="38100" dist="38100" dir="2700000" algn="tl">
                    <a:srgbClr val="C0C0C0"/>
                  </a:outerShdw>
                </a:effectLst>
                <a:latin typeface="Book Antiqua" pitchFamily="18" charset="0"/>
                <a:cs typeface="Arial" charset="0"/>
              </a:rPr>
              <a:t>:</a:t>
            </a:r>
          </a:p>
          <a:p>
            <a:pPr marL="273050" indent="-273050">
              <a:spcBef>
                <a:spcPct val="20000"/>
              </a:spcBef>
              <a:buClr>
                <a:srgbClr val="0BD0D9"/>
              </a:buClr>
              <a:buSzPct val="95000"/>
              <a:buFont typeface="Wingdings 2" pitchFamily="18" charset="2"/>
              <a:buNone/>
              <a:defRPr/>
            </a:pPr>
            <a:endParaRPr lang="en-US" sz="2000"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26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Technical support for radiological safety</a:t>
            </a:r>
          </a:p>
          <a:p>
            <a:pPr marL="742950" lvl="1" indent="-285750">
              <a:spcBef>
                <a:spcPct val="20000"/>
              </a:spcBef>
              <a:buClr>
                <a:srgbClr val="FF0000"/>
              </a:buClr>
              <a:buSzPct val="126000"/>
              <a:buFont typeface="Wingdings 2" pitchFamily="18" charset="2"/>
              <a:buChar char=""/>
              <a:defRPr/>
            </a:pPr>
            <a:endParaRPr lang="en-US"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26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Radiological assessment and  Recommendations</a:t>
            </a:r>
          </a:p>
          <a:p>
            <a:pPr marL="742950" lvl="1" indent="-285750">
              <a:spcBef>
                <a:spcPct val="20000"/>
              </a:spcBef>
              <a:buClr>
                <a:srgbClr val="FF0000"/>
              </a:buClr>
              <a:buSzPct val="126000"/>
              <a:defRPr/>
            </a:pPr>
            <a:r>
              <a:rPr lang="en-US" b="1" dirty="0">
                <a:effectLst>
                  <a:outerShdw blurRad="38100" dist="38100" dir="2700000" algn="tl">
                    <a:srgbClr val="C0C0C0"/>
                  </a:outerShdw>
                </a:effectLst>
                <a:latin typeface="Book Antiqua" pitchFamily="18" charset="0"/>
                <a:cs typeface="Arial" charset="0"/>
              </a:rPr>
              <a:t> </a:t>
            </a:r>
          </a:p>
          <a:p>
            <a:pPr marL="742950" lvl="1" indent="-285750">
              <a:spcBef>
                <a:spcPct val="20000"/>
              </a:spcBef>
              <a:buClr>
                <a:srgbClr val="FF0000"/>
              </a:buClr>
              <a:buSzPct val="126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Reports to NEC</a:t>
            </a:r>
          </a:p>
          <a:p>
            <a:pPr marL="742950" lvl="1" indent="-285750">
              <a:spcBef>
                <a:spcPct val="20000"/>
              </a:spcBef>
              <a:buClr>
                <a:srgbClr val="FF0000"/>
              </a:buClr>
              <a:buSzPct val="126000"/>
              <a:buFont typeface="Wingdings 2" pitchFamily="18" charset="2"/>
              <a:buChar char=""/>
              <a:defRPr/>
            </a:pPr>
            <a:endParaRPr lang="en-US"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26000"/>
              <a:buFont typeface="Wingdings 2" pitchFamily="18" charset="2"/>
              <a:buChar char=""/>
              <a:defRPr/>
            </a:pPr>
            <a:r>
              <a:rPr lang="en-US" b="1" dirty="0">
                <a:effectLst>
                  <a:outerShdw blurRad="38100" dist="38100" dir="2700000" algn="tl">
                    <a:srgbClr val="C0C0C0"/>
                  </a:outerShdw>
                </a:effectLst>
                <a:latin typeface="Book Antiqua" pitchFamily="18" charset="0"/>
                <a:cs typeface="Arial" charset="0"/>
              </a:rPr>
              <a:t>NWP</a:t>
            </a:r>
          </a:p>
          <a:p>
            <a:pPr marL="742950" lvl="1" indent="-285750">
              <a:spcBef>
                <a:spcPct val="20000"/>
              </a:spcBef>
              <a:buClr>
                <a:srgbClr val="FF0000"/>
              </a:buClr>
              <a:buSzPct val="126000"/>
              <a:buFont typeface="Wingdings 2" pitchFamily="18" charset="2"/>
              <a:buChar char=""/>
              <a:defRPr/>
            </a:pPr>
            <a:endParaRPr lang="en-US" b="1" dirty="0">
              <a:effectLst>
                <a:outerShdw blurRad="38100" dist="38100" dir="2700000" algn="tl">
                  <a:srgbClr val="C0C0C0"/>
                </a:outerShdw>
              </a:effectLst>
              <a:latin typeface="Book Antiqua" pitchFamily="18" charset="0"/>
              <a:cs typeface="Arial" charset="0"/>
            </a:endParaRPr>
          </a:p>
          <a:p>
            <a:pPr marL="742950" lvl="1" indent="-285750">
              <a:spcBef>
                <a:spcPct val="20000"/>
              </a:spcBef>
              <a:buClr>
                <a:srgbClr val="FF0000"/>
              </a:buClr>
              <a:buSzPct val="126000"/>
              <a:buFont typeface="Wingdings 2" pitchFamily="18" charset="2"/>
              <a:buChar char=""/>
              <a:defRPr/>
            </a:pPr>
            <a:endParaRPr lang="en-US" b="1" dirty="0">
              <a:effectLst>
                <a:outerShdw blurRad="38100" dist="38100" dir="2700000" algn="tl">
                  <a:srgbClr val="C0C0C0"/>
                </a:outerShdw>
              </a:effectLst>
              <a:latin typeface="Book Antiqua" pitchFamily="18" charset="0"/>
              <a:cs typeface="Arial" charset="0"/>
            </a:endParaRPr>
          </a:p>
        </p:txBody>
      </p:sp>
      <p:pic>
        <p:nvPicPr>
          <p:cNvPr id="19460" name="Picture 8"/>
          <p:cNvPicPr>
            <a:picLocks noChangeAspect="1" noChangeArrowheads="1"/>
          </p:cNvPicPr>
          <p:nvPr/>
        </p:nvPicPr>
        <p:blipFill>
          <a:blip r:embed="rId3" cstate="print"/>
          <a:srcRect/>
          <a:stretch>
            <a:fillRect/>
          </a:stretch>
        </p:blipFill>
        <p:spPr bwMode="auto">
          <a:xfrm>
            <a:off x="3708400" y="2060575"/>
            <a:ext cx="2443163" cy="3529013"/>
          </a:xfrm>
          <a:prstGeom prst="rect">
            <a:avLst/>
          </a:prstGeom>
          <a:noFill/>
          <a:ln w="15875">
            <a:solidFill>
              <a:schemeClr val="tx1"/>
            </a:solidFill>
            <a:miter lim="800000"/>
            <a:headEnd/>
            <a:tailEnd/>
          </a:ln>
        </p:spPr>
      </p:pic>
      <p:sp>
        <p:nvSpPr>
          <p:cNvPr id="9" name="Titre 1"/>
          <p:cNvSpPr txBox="1">
            <a:spLocks/>
          </p:cNvSpPr>
          <p:nvPr/>
        </p:nvSpPr>
        <p:spPr bwMode="auto">
          <a:xfrm>
            <a:off x="1187624" y="188640"/>
            <a:ext cx="7344816" cy="1080120"/>
          </a:xfrm>
          <a:prstGeom prst="rect">
            <a:avLst/>
          </a:prstGeom>
          <a:noFill/>
          <a:ln w="9525">
            <a:noFill/>
            <a:miter lim="800000"/>
            <a:headEnd/>
            <a:tailEnd/>
          </a:ln>
        </p:spPr>
        <p:txBody>
          <a:bodyPr lIns="0" rIns="0" bIns="0" anchor="b">
            <a:noAutofit/>
          </a:bodyPr>
          <a:lstStyle/>
          <a:p>
            <a:pPr>
              <a:spcBef>
                <a:spcPct val="0"/>
              </a:spcBef>
              <a:defRPr/>
            </a:pPr>
            <a:r>
              <a:rPr lang="en-US" sz="5000" dirty="0">
                <a:solidFill>
                  <a:schemeClr val="tx2"/>
                </a:solidFill>
                <a:latin typeface="+mj-lt"/>
                <a:ea typeface="+mj-ea"/>
                <a:cs typeface="+mj-cs"/>
              </a:rPr>
              <a:t>Technical Crisis Center (TCC)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80696"/>
          </a:xfrm>
        </p:spPr>
        <p:txBody>
          <a:bodyPr>
            <a:normAutofit fontScale="90000"/>
          </a:bodyPr>
          <a:lstStyle/>
          <a:p>
            <a:r>
              <a:rPr lang="en-GB" sz="5600" dirty="0" smtClean="0"/>
              <a:t/>
            </a:r>
            <a:br>
              <a:rPr lang="en-GB" sz="5600" dirty="0" smtClean="0"/>
            </a:br>
            <a:r>
              <a:rPr lang="en-GB" sz="5600" dirty="0" smtClean="0"/>
              <a:t/>
            </a:r>
            <a:br>
              <a:rPr lang="en-GB" sz="5600" dirty="0" smtClean="0"/>
            </a:br>
            <a:r>
              <a:rPr lang="fr-FR" b="1" dirty="0"/>
              <a:t/>
            </a:r>
            <a:br>
              <a:rPr lang="fr-FR" b="1" dirty="0"/>
            </a:br>
            <a:r>
              <a:rPr lang="fr-FR" sz="5600" dirty="0" smtClean="0"/>
              <a:t>Conclusion </a:t>
            </a:r>
            <a:endParaRPr lang="fr-FR" sz="5600" dirty="0"/>
          </a:p>
        </p:txBody>
      </p:sp>
      <p:sp>
        <p:nvSpPr>
          <p:cNvPr id="3" name="Espace réservé du contenu 2"/>
          <p:cNvSpPr>
            <a:spLocks noGrp="1"/>
          </p:cNvSpPr>
          <p:nvPr>
            <p:ph idx="1"/>
          </p:nvPr>
        </p:nvSpPr>
        <p:spPr>
          <a:xfrm>
            <a:off x="323528" y="1412776"/>
            <a:ext cx="8568952" cy="5184576"/>
          </a:xfrm>
        </p:spPr>
        <p:txBody>
          <a:bodyPr>
            <a:noAutofit/>
          </a:bodyPr>
          <a:lstStyle/>
          <a:p>
            <a:pPr hangingPunct="0"/>
            <a:r>
              <a:rPr lang="en-GB" sz="2400" dirty="0" smtClean="0"/>
              <a:t>ConvEx-3 </a:t>
            </a:r>
            <a:r>
              <a:rPr lang="en-GB" sz="2400" dirty="0" smtClean="0"/>
              <a:t>exercise (2013) </a:t>
            </a:r>
            <a:r>
              <a:rPr lang="en-GB" sz="2400" dirty="0" smtClean="0"/>
              <a:t>: opportunity </a:t>
            </a:r>
            <a:r>
              <a:rPr lang="en-GB" sz="2400" dirty="0" smtClean="0"/>
              <a:t>to identify improvements needed </a:t>
            </a:r>
            <a:r>
              <a:rPr lang="en-GB" sz="2400" dirty="0" smtClean="0"/>
              <a:t>to </a:t>
            </a:r>
            <a:r>
              <a:rPr lang="en-GB" sz="2400" dirty="0" smtClean="0"/>
              <a:t>respond to radiological emergencies resulting from a nuclear security event and requiring </a:t>
            </a:r>
            <a:r>
              <a:rPr lang="en-GB" sz="2400" dirty="0" smtClean="0"/>
              <a:t>coordination </a:t>
            </a:r>
            <a:r>
              <a:rPr lang="en-GB" sz="2400" dirty="0" smtClean="0"/>
              <a:t>between safety and security </a:t>
            </a:r>
            <a:r>
              <a:rPr lang="en-GB" sz="2400" dirty="0" smtClean="0"/>
              <a:t>authorities </a:t>
            </a:r>
            <a:endParaRPr lang="fr-FR" sz="2400" dirty="0" smtClean="0"/>
          </a:p>
          <a:p>
            <a:pPr lvl="0"/>
            <a:r>
              <a:rPr lang="en-GB" sz="2400" dirty="0" smtClean="0"/>
              <a:t>The </a:t>
            </a:r>
            <a:r>
              <a:rPr lang="en-GB" sz="2400" dirty="0" smtClean="0"/>
              <a:t>preparation of the exercise requires the </a:t>
            </a:r>
            <a:r>
              <a:rPr lang="en-GB" sz="2400" dirty="0" smtClean="0"/>
              <a:t>support </a:t>
            </a:r>
            <a:r>
              <a:rPr lang="en-GB" sz="2400" dirty="0" smtClean="0"/>
              <a:t>of technical experts specialized in radiological safety </a:t>
            </a:r>
            <a:r>
              <a:rPr lang="en-GB" sz="2400" dirty="0" smtClean="0"/>
              <a:t>to </a:t>
            </a:r>
            <a:r>
              <a:rPr lang="en-GB" sz="2400" dirty="0" smtClean="0"/>
              <a:t>raise and address </a:t>
            </a:r>
            <a:r>
              <a:rPr lang="en-GB" sz="2400" dirty="0" smtClean="0"/>
              <a:t>the issues resulting </a:t>
            </a:r>
            <a:r>
              <a:rPr lang="en-GB" sz="2400" dirty="0" smtClean="0"/>
              <a:t>from  a radiological emergency </a:t>
            </a:r>
            <a:endParaRPr lang="fr-FR" sz="2400" dirty="0" smtClean="0"/>
          </a:p>
          <a:p>
            <a:pPr lvl="0"/>
            <a:r>
              <a:rPr lang="en-GB" sz="2400" dirty="0" smtClean="0"/>
              <a:t>Strong </a:t>
            </a:r>
            <a:r>
              <a:rPr lang="en-GB" sz="2400" dirty="0" smtClean="0"/>
              <a:t>participation of the experts </a:t>
            </a:r>
            <a:r>
              <a:rPr lang="en-GB" sz="2400" dirty="0" smtClean="0"/>
              <a:t>(mainly </a:t>
            </a:r>
            <a:r>
              <a:rPr lang="en-GB" sz="2400" dirty="0" smtClean="0"/>
              <a:t>the TSO)  in </a:t>
            </a:r>
            <a:r>
              <a:rPr lang="en-GB" sz="2400" dirty="0" smtClean="0"/>
              <a:t>the </a:t>
            </a:r>
            <a:r>
              <a:rPr lang="en-GB" sz="2400" dirty="0" smtClean="0"/>
              <a:t>preparation and the response phases </a:t>
            </a:r>
            <a:r>
              <a:rPr lang="en-GB" sz="2400" dirty="0" smtClean="0"/>
              <a:t>: two </a:t>
            </a:r>
            <a:r>
              <a:rPr lang="en-GB" sz="2400" dirty="0" smtClean="0"/>
              <a:t>different communities not used to work together </a:t>
            </a:r>
            <a:r>
              <a:rPr lang="en-GB" sz="2400" dirty="0" smtClean="0"/>
              <a:t> discussed, prepared </a:t>
            </a:r>
            <a:r>
              <a:rPr lang="en-GB" sz="2400" dirty="0" smtClean="0"/>
              <a:t>and </a:t>
            </a:r>
            <a:r>
              <a:rPr lang="en-GB" sz="2400" dirty="0" smtClean="0"/>
              <a:t>responded </a:t>
            </a:r>
            <a:r>
              <a:rPr lang="en-GB" sz="2400" dirty="0" smtClean="0"/>
              <a:t>to a radiological </a:t>
            </a:r>
            <a:r>
              <a:rPr lang="en-GB" sz="2400" dirty="0" smtClean="0"/>
              <a:t>event from </a:t>
            </a:r>
            <a:r>
              <a:rPr lang="en-GB" sz="2400" dirty="0" smtClean="0"/>
              <a:t>different perspectives, harmonizing their views and approaches, learning from and understanding each others. </a:t>
            </a:r>
            <a:endParaRPr lang="fr-FR" sz="2400" dirty="0" smtClean="0"/>
          </a:p>
          <a:p>
            <a:endParaRPr lang="fr-F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996720"/>
          </a:xfrm>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85000" lnSpcReduction="10000"/>
          </a:bodyPr>
          <a:lstStyle/>
          <a:p>
            <a:pPr lvl="0"/>
            <a:r>
              <a:rPr lang="en-GB" sz="2800" dirty="0" smtClean="0"/>
              <a:t>Response organization and protocols </a:t>
            </a:r>
            <a:r>
              <a:rPr lang="en-GB" sz="2800" dirty="0" smtClean="0"/>
              <a:t>( </a:t>
            </a:r>
            <a:r>
              <a:rPr lang="en-GB" sz="2800" dirty="0" smtClean="0"/>
              <a:t>safety, security, medical, public information, port activities, international cooperation, etc) </a:t>
            </a:r>
            <a:r>
              <a:rPr lang="en-GB" sz="2800" dirty="0" smtClean="0"/>
              <a:t>discussed </a:t>
            </a:r>
            <a:r>
              <a:rPr lang="en-GB" sz="2800" dirty="0" smtClean="0"/>
              <a:t>and agreed.  </a:t>
            </a:r>
            <a:endParaRPr lang="fr-FR" sz="2800" dirty="0" smtClean="0"/>
          </a:p>
          <a:p>
            <a:pPr lvl="0"/>
            <a:r>
              <a:rPr lang="en-GB" sz="2800" dirty="0" smtClean="0"/>
              <a:t>Main </a:t>
            </a:r>
            <a:r>
              <a:rPr lang="en-GB" sz="2800" dirty="0" smtClean="0"/>
              <a:t>role of the </a:t>
            </a:r>
            <a:r>
              <a:rPr lang="en-GB" sz="2800" dirty="0" smtClean="0"/>
              <a:t>TSO: provide </a:t>
            </a:r>
            <a:r>
              <a:rPr lang="en-GB" sz="2800" dirty="0" smtClean="0"/>
              <a:t>information on radiological risk assessment based on field measurements and calculations and propose protective actions. </a:t>
            </a:r>
            <a:endParaRPr lang="fr-FR" sz="2800" dirty="0" smtClean="0"/>
          </a:p>
          <a:p>
            <a:pPr lvl="0"/>
            <a:r>
              <a:rPr lang="en-GB" sz="2800" dirty="0" smtClean="0"/>
              <a:t>The TSO contributes to the safety response on the scene or in other locations (radiological search, radiation monitoring, radionuclide identification, ) </a:t>
            </a:r>
            <a:endParaRPr lang="en-GB" sz="2800" dirty="0" smtClean="0"/>
          </a:p>
          <a:p>
            <a:pPr lvl="0"/>
            <a:r>
              <a:rPr lang="en-GB" sz="2800" dirty="0" smtClean="0"/>
              <a:t>The TSO acted/ supported the  </a:t>
            </a:r>
            <a:r>
              <a:rPr lang="en-GB" sz="2800" dirty="0" smtClean="0"/>
              <a:t>interface with </a:t>
            </a:r>
            <a:r>
              <a:rPr lang="en-GB" sz="2800" dirty="0" smtClean="0"/>
              <a:t>technical </a:t>
            </a:r>
            <a:r>
              <a:rPr lang="en-GB" sz="2800" dirty="0" smtClean="0"/>
              <a:t>organizations outside the </a:t>
            </a:r>
            <a:r>
              <a:rPr lang="en-GB" sz="2800" dirty="0" smtClean="0"/>
              <a:t>country (IAEA, US DOE) </a:t>
            </a:r>
            <a:r>
              <a:rPr lang="en-GB" sz="2800" dirty="0" smtClean="0"/>
              <a:t>for </a:t>
            </a:r>
            <a:r>
              <a:rPr lang="en-GB" sz="2800" dirty="0" smtClean="0"/>
              <a:t>technical </a:t>
            </a:r>
            <a:r>
              <a:rPr lang="en-GB" sz="2800" dirty="0" smtClean="0"/>
              <a:t>advice or assistance request or </a:t>
            </a:r>
            <a:r>
              <a:rPr lang="en-GB" sz="2800" dirty="0" smtClean="0"/>
              <a:t>provision</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THANK YOU</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250825" y="476250"/>
            <a:ext cx="8229600" cy="952500"/>
          </a:xfrm>
        </p:spPr>
        <p:txBody>
          <a:bodyPr>
            <a:normAutofit/>
          </a:bodyPr>
          <a:lstStyle/>
          <a:p>
            <a:pPr fontAlgn="auto">
              <a:spcAft>
                <a:spcPts val="0"/>
              </a:spcAft>
              <a:defRPr/>
            </a:pPr>
            <a:r>
              <a:rPr lang="en-US" dirty="0" smtClean="0"/>
              <a:t>Context</a:t>
            </a:r>
          </a:p>
        </p:txBody>
      </p:sp>
      <p:sp>
        <p:nvSpPr>
          <p:cNvPr id="3" name="Espace réservé du contenu 2"/>
          <p:cNvSpPr txBox="1">
            <a:spLocks noGrp="1"/>
          </p:cNvSpPr>
          <p:nvPr>
            <p:ph idx="1"/>
          </p:nvPr>
        </p:nvSpPr>
        <p:spPr>
          <a:xfrm>
            <a:off x="0" y="1700807"/>
            <a:ext cx="5435600" cy="5157193"/>
          </a:xfrm>
        </p:spPr>
        <p:txBody>
          <a:bodyPr>
            <a:normAutofit/>
          </a:bodyPr>
          <a:lstStyle/>
          <a:p>
            <a:pPr marL="274320" indent="-274320" eaLnBrk="1" fontAlgn="auto" hangingPunct="1">
              <a:spcAft>
                <a:spcPts val="0"/>
              </a:spcAft>
              <a:buFont typeface="Wingdings 2"/>
              <a:buChar char=""/>
              <a:defRPr/>
            </a:pPr>
            <a:r>
              <a:rPr lang="fr-FR" dirty="0" smtClean="0"/>
              <a:t>IAEA Conventions</a:t>
            </a:r>
            <a:endParaRPr lang="en-US" dirty="0" smtClean="0"/>
          </a:p>
          <a:p>
            <a:pPr marL="274320" indent="-274320" algn="just" eaLnBrk="1" fontAlgn="auto" hangingPunct="1">
              <a:spcAft>
                <a:spcPts val="0"/>
              </a:spcAft>
              <a:buFont typeface="Wingdings 2"/>
              <a:buChar char=""/>
              <a:defRPr/>
            </a:pPr>
            <a:r>
              <a:rPr lang="en-US" dirty="0" smtClean="0"/>
              <a:t>Prepared by IACRNE (AIEA, International Organizations)</a:t>
            </a:r>
          </a:p>
          <a:p>
            <a:pPr marL="274320" indent="-274320" eaLnBrk="1" fontAlgn="auto" hangingPunct="1">
              <a:spcAft>
                <a:spcPts val="0"/>
              </a:spcAft>
              <a:buFont typeface="Wingdings 2"/>
              <a:buChar char=""/>
              <a:defRPr/>
            </a:pPr>
            <a:r>
              <a:rPr lang="en-US" dirty="0" err="1" smtClean="0"/>
              <a:t>Exerci</a:t>
            </a:r>
            <a:r>
              <a:rPr lang="fr-FR" dirty="0" smtClean="0"/>
              <a:t>s</a:t>
            </a:r>
            <a:r>
              <a:rPr lang="en-US" dirty="0" smtClean="0"/>
              <a:t>e organized </a:t>
            </a:r>
            <a:r>
              <a:rPr lang="en-US" dirty="0" err="1" smtClean="0"/>
              <a:t>ev</a:t>
            </a:r>
            <a:r>
              <a:rPr lang="fr-FR" dirty="0" smtClean="0"/>
              <a:t>e</a:t>
            </a:r>
            <a:r>
              <a:rPr lang="en-US" dirty="0" err="1" smtClean="0"/>
              <a:t>ry</a:t>
            </a:r>
            <a:r>
              <a:rPr lang="en-US" dirty="0" smtClean="0"/>
              <a:t> 3 </a:t>
            </a:r>
            <a:r>
              <a:rPr lang="fr-FR" dirty="0" smtClean="0"/>
              <a:t>-5 </a:t>
            </a:r>
            <a:r>
              <a:rPr lang="en-US" dirty="0" smtClean="0"/>
              <a:t>years (</a:t>
            </a:r>
            <a:r>
              <a:rPr lang="fr-FR" dirty="0" smtClean="0"/>
              <a:t>France, </a:t>
            </a:r>
            <a:r>
              <a:rPr lang="en-US" dirty="0" smtClean="0"/>
              <a:t>Romania, </a:t>
            </a:r>
            <a:r>
              <a:rPr lang="en-US" dirty="0" err="1" smtClean="0"/>
              <a:t>Mexi</a:t>
            </a:r>
            <a:r>
              <a:rPr lang="fr-FR" dirty="0" err="1" smtClean="0"/>
              <a:t>co</a:t>
            </a:r>
            <a:r>
              <a:rPr lang="en-US" dirty="0" smtClean="0"/>
              <a:t>)</a:t>
            </a:r>
          </a:p>
          <a:p>
            <a:pPr marL="274320" indent="-274320" eaLnBrk="1" fontAlgn="auto" hangingPunct="1">
              <a:spcAft>
                <a:spcPts val="0"/>
              </a:spcAft>
              <a:buFont typeface="Wingdings 2"/>
              <a:buChar char=""/>
              <a:defRPr/>
            </a:pPr>
            <a:r>
              <a:rPr lang="fr-FR" dirty="0" smtClean="0"/>
              <a:t>2</a:t>
            </a:r>
            <a:r>
              <a:rPr lang="en-US" dirty="0" smtClean="0"/>
              <a:t>013 </a:t>
            </a:r>
            <a:r>
              <a:rPr lang="en-US" dirty="0" err="1" smtClean="0"/>
              <a:t>ConVex</a:t>
            </a:r>
            <a:r>
              <a:rPr lang="en-US" dirty="0" smtClean="0"/>
              <a:t> 3 based on a national exercise</a:t>
            </a:r>
            <a:r>
              <a:rPr lang="fr-FR" dirty="0" smtClean="0"/>
              <a:t> </a:t>
            </a:r>
            <a:r>
              <a:rPr lang="fr-FR" dirty="0" err="1" smtClean="0"/>
              <a:t>hosted</a:t>
            </a:r>
            <a:r>
              <a:rPr lang="fr-FR" dirty="0" smtClean="0"/>
              <a:t> by </a:t>
            </a:r>
            <a:r>
              <a:rPr lang="fr-FR" dirty="0" err="1" smtClean="0"/>
              <a:t>Morocco</a:t>
            </a:r>
            <a:r>
              <a:rPr lang="fr-FR" dirty="0" smtClean="0"/>
              <a:t> </a:t>
            </a:r>
            <a:r>
              <a:rPr lang="en-US" dirty="0" smtClean="0"/>
              <a:t> </a:t>
            </a:r>
          </a:p>
          <a:p>
            <a:pPr marL="274320" indent="-274320" eaLnBrk="1" fontAlgn="auto" hangingPunct="1">
              <a:spcAft>
                <a:spcPts val="0"/>
              </a:spcAft>
              <a:buFont typeface="Wingdings 2"/>
              <a:buChar char=""/>
              <a:defRPr/>
            </a:pPr>
            <a:r>
              <a:rPr lang="en-US" dirty="0" smtClean="0"/>
              <a:t>Scenario based on a serious radiological emergency triggered by a criminal act </a:t>
            </a:r>
          </a:p>
        </p:txBody>
      </p:sp>
      <p:pic>
        <p:nvPicPr>
          <p:cNvPr id="5" name="Picture 2" descr="http://postedeveille.typepad.com/.a/6a01156fb0b420970c0147e23657c2970b-800wi"/>
          <p:cNvPicPr>
            <a:picLocks noChangeAspect="1"/>
          </p:cNvPicPr>
          <p:nvPr/>
        </p:nvPicPr>
        <p:blipFill>
          <a:blip r:embed="rId3" cstate="print"/>
          <a:srcRect/>
          <a:stretch>
            <a:fillRect/>
          </a:stretch>
        </p:blipFill>
        <p:spPr>
          <a:xfrm>
            <a:off x="5435600" y="3933825"/>
            <a:ext cx="3529013" cy="2327275"/>
          </a:xfrm>
          <a:prstGeom prst="rect">
            <a:avLst/>
          </a:prstGeom>
          <a:noFill/>
          <a:ln>
            <a:noFill/>
          </a:ln>
          <a:effectLst>
            <a:outerShdw dir="16200000" algn="tl">
              <a:srgbClr val="000000">
                <a:alpha val="70000"/>
              </a:srgbClr>
            </a:outerShdw>
          </a:effectLst>
        </p:spPr>
      </p:pic>
      <p:sp>
        <p:nvSpPr>
          <p:cNvPr id="6149"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pic>
        <p:nvPicPr>
          <p:cNvPr id="6150" name="Picture 7"/>
          <p:cNvPicPr>
            <a:picLocks noChangeAspect="1" noChangeArrowheads="1"/>
          </p:cNvPicPr>
          <p:nvPr/>
        </p:nvPicPr>
        <p:blipFill>
          <a:blip r:embed="rId4" cstate="print"/>
          <a:srcRect/>
          <a:stretch>
            <a:fillRect/>
          </a:stretch>
        </p:blipFill>
        <p:spPr bwMode="auto">
          <a:xfrm>
            <a:off x="5429250" y="928688"/>
            <a:ext cx="3500438" cy="2824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lstStyle/>
          <a:p>
            <a:r>
              <a:rPr lang="en-US" dirty="0" smtClean="0"/>
              <a:t>Exercise Purpose </a:t>
            </a:r>
            <a:endParaRPr lang="en-US" dirty="0"/>
          </a:p>
        </p:txBody>
      </p:sp>
      <p:sp>
        <p:nvSpPr>
          <p:cNvPr id="3" name="Espace réservé du contenu 2"/>
          <p:cNvSpPr>
            <a:spLocks noGrp="1"/>
          </p:cNvSpPr>
          <p:nvPr>
            <p:ph idx="1"/>
          </p:nvPr>
        </p:nvSpPr>
        <p:spPr/>
        <p:txBody>
          <a:bodyPr>
            <a:normAutofit/>
          </a:bodyPr>
          <a:lstStyle/>
          <a:p>
            <a:r>
              <a:rPr lang="en-GB" sz="2800" dirty="0" smtClean="0"/>
              <a:t>Large scale joint international exercise covering the early phase of a severe radiation emergency, based on a national exercise. </a:t>
            </a:r>
          </a:p>
          <a:p>
            <a:r>
              <a:rPr lang="en-US" sz="2800" dirty="0" smtClean="0"/>
              <a:t>Evaluate response to a major radiation emergency, in particular:</a:t>
            </a:r>
          </a:p>
          <a:p>
            <a:pPr lvl="1"/>
            <a:r>
              <a:rPr lang="en-US" dirty="0" smtClean="0"/>
              <a:t>Exchange of information,</a:t>
            </a:r>
          </a:p>
          <a:p>
            <a:pPr lvl="1"/>
            <a:r>
              <a:rPr lang="en-US" dirty="0" smtClean="0"/>
              <a:t>Provision of the international assistance </a:t>
            </a:r>
          </a:p>
          <a:p>
            <a:pPr lvl="1"/>
            <a:r>
              <a:rPr lang="en-US" dirty="0" smtClean="0"/>
              <a:t>Coordination of public information.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23850" y="188640"/>
            <a:ext cx="8229600" cy="1080120"/>
          </a:xfrm>
        </p:spPr>
        <p:txBody>
          <a:bodyPr>
            <a:normAutofit/>
          </a:bodyPr>
          <a:lstStyle/>
          <a:p>
            <a:pPr fontAlgn="auto">
              <a:spcAft>
                <a:spcPts val="0"/>
              </a:spcAft>
              <a:defRPr/>
            </a:pPr>
            <a:r>
              <a:rPr lang="en-US" dirty="0" smtClean="0"/>
              <a:t>Exercise Objectives </a:t>
            </a:r>
          </a:p>
        </p:txBody>
      </p:sp>
      <p:sp>
        <p:nvSpPr>
          <p:cNvPr id="3" name="Espace réservé du contenu 2"/>
          <p:cNvSpPr txBox="1">
            <a:spLocks noGrp="1"/>
          </p:cNvSpPr>
          <p:nvPr>
            <p:ph idx="1"/>
          </p:nvPr>
        </p:nvSpPr>
        <p:spPr>
          <a:xfrm>
            <a:off x="-60325" y="1143000"/>
            <a:ext cx="6372225" cy="5354638"/>
          </a:xfrm>
        </p:spPr>
        <p:txBody>
          <a:bodyPr>
            <a:normAutofit fontScale="92500"/>
          </a:bodyPr>
          <a:lstStyle/>
          <a:p>
            <a:pPr marL="274320" indent="-274320" eaLnBrk="1" fontAlgn="auto">
              <a:spcAft>
                <a:spcPts val="0"/>
              </a:spcAft>
              <a:buFont typeface="Wingdings 2"/>
              <a:buChar char=""/>
              <a:defRPr/>
            </a:pPr>
            <a:endParaRPr sz="2400" b="1" dirty="0">
              <a:effectLst>
                <a:outerShdw dist="38096" dir="2700000">
                  <a:srgbClr val="000000"/>
                </a:outerShdw>
              </a:effectLst>
              <a:latin typeface="Calibri"/>
            </a:endParaRPr>
          </a:p>
          <a:p>
            <a:pPr marL="274320" indent="-274320" eaLnBrk="1" fontAlgn="auto">
              <a:spcAft>
                <a:spcPts val="0"/>
              </a:spcAft>
              <a:buFont typeface="Wingdings 2"/>
              <a:buChar char=""/>
              <a:defRPr/>
            </a:pPr>
            <a:r>
              <a:rPr lang="en-US" dirty="0" smtClean="0"/>
              <a:t>Allow Member  </a:t>
            </a:r>
            <a:r>
              <a:rPr lang="en-US" dirty="0" err="1" smtClean="0"/>
              <a:t>Sta</a:t>
            </a:r>
            <a:r>
              <a:rPr lang="fr-FR" dirty="0" smtClean="0"/>
              <a:t>t</a:t>
            </a:r>
            <a:r>
              <a:rPr lang="en-US" dirty="0" err="1" smtClean="0"/>
              <a:t>es</a:t>
            </a:r>
            <a:r>
              <a:rPr lang="en-US" dirty="0" smtClean="0"/>
              <a:t>  and International Organizations to assess the response to a serious radiological emergency triggered by a criminal act </a:t>
            </a:r>
          </a:p>
          <a:p>
            <a:pPr marL="274320" indent="-274320" eaLnBrk="1" fontAlgn="auto">
              <a:spcAft>
                <a:spcPts val="0"/>
              </a:spcAft>
              <a:buFont typeface="Wingdings 2"/>
              <a:buChar char=""/>
              <a:defRPr/>
            </a:pPr>
            <a:endParaRPr lang="en-US" dirty="0" smtClean="0"/>
          </a:p>
          <a:p>
            <a:pPr marL="274320" indent="-274320" eaLnBrk="1" fontAlgn="auto">
              <a:spcAft>
                <a:spcPts val="0"/>
              </a:spcAft>
              <a:buFont typeface="Wingdings 2"/>
              <a:buChar char=""/>
              <a:defRPr/>
            </a:pPr>
            <a:r>
              <a:rPr lang="en-US" dirty="0" smtClean="0"/>
              <a:t>Assess the international system to respond to radiological emergencies ( arrangements) and the bilateral and multilateral communications between States</a:t>
            </a:r>
          </a:p>
          <a:p>
            <a:pPr marL="274320" indent="-274320" eaLnBrk="1" fontAlgn="auto">
              <a:spcAft>
                <a:spcPts val="0"/>
              </a:spcAft>
              <a:buFont typeface="Wingdings 2"/>
              <a:buChar char=""/>
              <a:defRPr/>
            </a:pPr>
            <a:endParaRPr lang="en-US" dirty="0" smtClean="0"/>
          </a:p>
          <a:p>
            <a:pPr marL="274320" indent="-274320" eaLnBrk="1" fontAlgn="auto">
              <a:spcAft>
                <a:spcPts val="0"/>
              </a:spcAft>
              <a:buFont typeface="Wingdings 2"/>
              <a:buChar char=""/>
              <a:defRPr/>
            </a:pPr>
            <a:r>
              <a:rPr lang="en-US" dirty="0" smtClean="0"/>
              <a:t>Identify good practices and improvements needed</a:t>
            </a:r>
          </a:p>
          <a:p>
            <a:pPr marL="274320" indent="-274320" eaLnBrk="1" fontAlgn="auto" hangingPunct="1">
              <a:spcBef>
                <a:spcPts val="500"/>
              </a:spcBef>
              <a:spcAft>
                <a:spcPts val="0"/>
              </a:spcAft>
              <a:buFont typeface="Wingdings 2"/>
              <a:buChar char=""/>
              <a:defRPr/>
            </a:pPr>
            <a:endParaRPr sz="2100" b="1" dirty="0">
              <a:effectLst>
                <a:outerShdw dist="38096" dir="2700000">
                  <a:srgbClr val="000000"/>
                </a:outerShdw>
              </a:effectLst>
            </a:endParaRPr>
          </a:p>
        </p:txBody>
      </p:sp>
      <p:pic>
        <p:nvPicPr>
          <p:cNvPr id="4" name="Picture 2" descr="WHA"/>
          <p:cNvPicPr>
            <a:picLocks noChangeAspect="1"/>
          </p:cNvPicPr>
          <p:nvPr/>
        </p:nvPicPr>
        <p:blipFill>
          <a:blip r:embed="rId3" cstate="print"/>
          <a:srcRect/>
          <a:stretch>
            <a:fillRect/>
          </a:stretch>
        </p:blipFill>
        <p:spPr>
          <a:xfrm>
            <a:off x="6245225" y="1196975"/>
            <a:ext cx="2771775" cy="2439988"/>
          </a:xfrm>
          <a:prstGeom prst="rect">
            <a:avLst/>
          </a:prstGeom>
          <a:noFill/>
          <a:ln>
            <a:noFill/>
          </a:ln>
          <a:effectLst>
            <a:outerShdw dir="16200000" algn="tl">
              <a:srgbClr val="000000">
                <a:alpha val="70000"/>
              </a:srgbClr>
            </a:outerShdw>
          </a:effectLst>
        </p:spPr>
      </p:pic>
      <p:pic>
        <p:nvPicPr>
          <p:cNvPr id="5" name="Picture 7"/>
          <p:cNvPicPr>
            <a:picLocks noChangeAspect="1"/>
          </p:cNvPicPr>
          <p:nvPr/>
        </p:nvPicPr>
        <p:blipFill>
          <a:blip r:embed="rId4" cstate="print"/>
          <a:srcRect/>
          <a:stretch>
            <a:fillRect/>
          </a:stretch>
        </p:blipFill>
        <p:spPr>
          <a:xfrm>
            <a:off x="6219825" y="4005263"/>
            <a:ext cx="2797175" cy="2379662"/>
          </a:xfrm>
          <a:prstGeom prst="rect">
            <a:avLst/>
          </a:prstGeom>
          <a:noFill/>
          <a:ln>
            <a:noFill/>
          </a:ln>
          <a:effectLst>
            <a:outerShdw dir="16200000" algn="tl">
              <a:srgbClr val="000000">
                <a:alpha val="70000"/>
              </a:srgbClr>
            </a:outerShdw>
          </a:effectLst>
        </p:spPr>
      </p:pic>
      <p:sp>
        <p:nvSpPr>
          <p:cNvPr id="7174"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95288" y="404664"/>
            <a:ext cx="8229600" cy="936104"/>
          </a:xfrm>
        </p:spPr>
        <p:txBody>
          <a:bodyPr>
            <a:normAutofit/>
          </a:bodyPr>
          <a:lstStyle/>
          <a:p>
            <a:pPr>
              <a:defRPr/>
            </a:pPr>
            <a:r>
              <a:rPr lang="en-US" dirty="0" smtClean="0"/>
              <a:t>Objectives of Morocco </a:t>
            </a:r>
          </a:p>
        </p:txBody>
      </p:sp>
      <p:sp>
        <p:nvSpPr>
          <p:cNvPr id="3" name="Espace réservé du contenu 2"/>
          <p:cNvSpPr txBox="1">
            <a:spLocks noGrp="1"/>
          </p:cNvSpPr>
          <p:nvPr>
            <p:ph idx="1"/>
          </p:nvPr>
        </p:nvSpPr>
        <p:spPr>
          <a:xfrm>
            <a:off x="0" y="1772815"/>
            <a:ext cx="6372225" cy="4535909"/>
          </a:xfrm>
        </p:spPr>
        <p:txBody>
          <a:bodyPr>
            <a:noAutofit/>
          </a:bodyPr>
          <a:lstStyle/>
          <a:p>
            <a:pPr marL="274320" indent="-274320" eaLnBrk="1" fontAlgn="auto">
              <a:spcAft>
                <a:spcPts val="0"/>
              </a:spcAft>
              <a:buFont typeface="Wingdings 2"/>
              <a:buChar char=""/>
              <a:defRPr/>
            </a:pPr>
            <a:r>
              <a:rPr lang="en-US" sz="2400" dirty="0" smtClean="0"/>
              <a:t>Assess the efficiency of the ORSEC Plan to respond to a serious radiological emergency triggered by a criminal act </a:t>
            </a:r>
          </a:p>
          <a:p>
            <a:pPr marL="274320" indent="-274320" eaLnBrk="1" fontAlgn="auto">
              <a:spcAft>
                <a:spcPts val="0"/>
              </a:spcAft>
              <a:buFont typeface="Wingdings 2"/>
              <a:buChar char=""/>
              <a:defRPr/>
            </a:pPr>
            <a:r>
              <a:rPr lang="en-US" sz="2400" dirty="0" smtClean="0"/>
              <a:t>Test  the notification and activation mechanisms </a:t>
            </a:r>
          </a:p>
          <a:p>
            <a:pPr marL="274320" indent="-274320" eaLnBrk="1" fontAlgn="auto">
              <a:spcAft>
                <a:spcPts val="0"/>
              </a:spcAft>
              <a:buFont typeface="Wingdings 2"/>
              <a:buChar char=""/>
              <a:defRPr/>
            </a:pPr>
            <a:r>
              <a:rPr lang="en-US" sz="2400" dirty="0" smtClean="0"/>
              <a:t>Assess the coordination between involved parties and </a:t>
            </a:r>
            <a:r>
              <a:rPr lang="en-US" sz="2400" dirty="0" err="1" smtClean="0"/>
              <a:t>emer</a:t>
            </a:r>
            <a:r>
              <a:rPr lang="fr-FR" sz="2400" dirty="0" err="1" smtClean="0"/>
              <a:t>ge</a:t>
            </a:r>
            <a:r>
              <a:rPr lang="en-US" sz="2400" dirty="0" err="1" smtClean="0"/>
              <a:t>ncy</a:t>
            </a:r>
            <a:r>
              <a:rPr lang="en-US" sz="2400" dirty="0" smtClean="0"/>
              <a:t> centers activated</a:t>
            </a:r>
          </a:p>
          <a:p>
            <a:pPr marL="274320" indent="-274320" eaLnBrk="1" fontAlgn="auto">
              <a:spcAft>
                <a:spcPts val="0"/>
              </a:spcAft>
              <a:buFont typeface="Wingdings 2"/>
              <a:buChar char=""/>
              <a:defRPr/>
            </a:pPr>
            <a:r>
              <a:rPr lang="en-US" sz="2400" dirty="0" smtClean="0"/>
              <a:t>Test the control command system </a:t>
            </a:r>
          </a:p>
          <a:p>
            <a:pPr marL="274320" indent="-274320" eaLnBrk="1" fontAlgn="auto">
              <a:spcAft>
                <a:spcPts val="0"/>
              </a:spcAft>
              <a:buFont typeface="Wingdings 2"/>
              <a:buChar char=""/>
              <a:defRPr/>
            </a:pPr>
            <a:r>
              <a:rPr lang="en-US" sz="2400" dirty="0" smtClean="0"/>
              <a:t>Test the arrangements for requesting assistance</a:t>
            </a:r>
          </a:p>
        </p:txBody>
      </p:sp>
      <p:pic>
        <p:nvPicPr>
          <p:cNvPr id="4" name="Picture 8" descr="HSN_0005"/>
          <p:cNvPicPr>
            <a:picLocks noChangeAspect="1"/>
          </p:cNvPicPr>
          <p:nvPr/>
        </p:nvPicPr>
        <p:blipFill>
          <a:blip r:embed="rId3" cstate="print"/>
          <a:srcRect/>
          <a:stretch>
            <a:fillRect/>
          </a:stretch>
        </p:blipFill>
        <p:spPr>
          <a:xfrm>
            <a:off x="6291263" y="520700"/>
            <a:ext cx="2771775" cy="1890713"/>
          </a:xfrm>
          <a:prstGeom prst="rect">
            <a:avLst/>
          </a:prstGeom>
          <a:ln>
            <a:noFill/>
          </a:ln>
          <a:effectLst>
            <a:outerShdw blurRad="190500" algn="tl" rotWithShape="0">
              <a:srgbClr val="000000">
                <a:alpha val="70000"/>
              </a:srgbClr>
            </a:outerShdw>
          </a:effectLst>
        </p:spPr>
      </p:pic>
      <p:pic>
        <p:nvPicPr>
          <p:cNvPr id="5" name="Picture 3" descr="I:\Photos Simuation\DSC_0635.JPG"/>
          <p:cNvPicPr>
            <a:picLocks noChangeAspect="1"/>
          </p:cNvPicPr>
          <p:nvPr/>
        </p:nvPicPr>
        <p:blipFill>
          <a:blip r:embed="rId4" cstate="print"/>
          <a:srcRect r="7258" b="8614"/>
          <a:stretch>
            <a:fillRect/>
          </a:stretch>
        </p:blipFill>
        <p:spPr>
          <a:xfrm>
            <a:off x="6254750" y="2536825"/>
            <a:ext cx="2808288" cy="1925638"/>
          </a:xfrm>
          <a:prstGeom prst="rect">
            <a:avLst/>
          </a:prstGeom>
          <a:ln>
            <a:noFill/>
          </a:ln>
          <a:effectLst>
            <a:outerShdw blurRad="190500" algn="tl" rotWithShape="0">
              <a:srgbClr val="000000">
                <a:alpha val="70000"/>
              </a:srgbClr>
            </a:outerShdw>
          </a:effectLst>
        </p:spPr>
      </p:pic>
      <p:pic>
        <p:nvPicPr>
          <p:cNvPr id="6" name="Picture 2" descr="I:\Photos Simuation\DSC_0719.JPG"/>
          <p:cNvPicPr>
            <a:picLocks noChangeAspect="1"/>
          </p:cNvPicPr>
          <p:nvPr/>
        </p:nvPicPr>
        <p:blipFill>
          <a:blip r:embed="rId5" cstate="print"/>
          <a:srcRect/>
          <a:stretch>
            <a:fillRect/>
          </a:stretch>
        </p:blipFill>
        <p:spPr>
          <a:xfrm>
            <a:off x="6257925" y="4622800"/>
            <a:ext cx="2817813" cy="2044700"/>
          </a:xfrm>
          <a:prstGeom prst="rect">
            <a:avLst/>
          </a:prstGeom>
          <a:ln>
            <a:noFill/>
          </a:ln>
          <a:effectLst>
            <a:outerShdw blurRad="190500" algn="tl" rotWithShape="0">
              <a:srgbClr val="000000">
                <a:alpha val="70000"/>
              </a:srgbClr>
            </a:outerShdw>
          </a:effectLst>
        </p:spPr>
      </p:pic>
      <p:sp>
        <p:nvSpPr>
          <p:cNvPr id="8199"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285750" y="333375"/>
            <a:ext cx="8429625" cy="650875"/>
          </a:xfrm>
        </p:spPr>
        <p:txBody>
          <a:bodyPr>
            <a:noAutofit/>
          </a:bodyPr>
          <a:lstStyle/>
          <a:p>
            <a:pPr fontAlgn="auto">
              <a:spcAft>
                <a:spcPts val="0"/>
              </a:spcAft>
              <a:defRPr/>
            </a:pPr>
            <a:r>
              <a:rPr lang="fr-FR" dirty="0" smtClean="0"/>
              <a:t>Participants to the </a:t>
            </a:r>
            <a:r>
              <a:rPr lang="fr-FR" dirty="0" err="1" smtClean="0"/>
              <a:t>Exercise</a:t>
            </a:r>
            <a:endParaRPr lang="fr-FR" dirty="0" smtClean="0"/>
          </a:p>
        </p:txBody>
      </p:sp>
      <p:sp>
        <p:nvSpPr>
          <p:cNvPr id="3" name="Espace réservé du contenu 2"/>
          <p:cNvSpPr txBox="1">
            <a:spLocks noGrp="1"/>
          </p:cNvSpPr>
          <p:nvPr>
            <p:ph idx="1"/>
          </p:nvPr>
        </p:nvSpPr>
        <p:spPr>
          <a:xfrm>
            <a:off x="179388" y="1052513"/>
            <a:ext cx="5076825" cy="701675"/>
          </a:xfrm>
        </p:spPr>
        <p:txBody>
          <a:bodyPr>
            <a:normAutofit/>
          </a:bodyPr>
          <a:lstStyle/>
          <a:p>
            <a:pPr marL="274320" indent="-274320" eaLnBrk="1" fontAlgn="auto" hangingPunct="1">
              <a:spcBef>
                <a:spcPts val="700"/>
              </a:spcBef>
              <a:spcAft>
                <a:spcPts val="0"/>
              </a:spcAft>
              <a:buFont typeface="Wingdings 2"/>
              <a:buChar char=""/>
              <a:defRPr/>
            </a:pPr>
            <a:r>
              <a:rPr lang="fr-FR" sz="3000" dirty="0" smtClean="0">
                <a:solidFill>
                  <a:srgbClr val="FF0000"/>
                </a:solidFill>
                <a:effectLst>
                  <a:outerShdw dist="38096" dir="2700000">
                    <a:srgbClr val="000000"/>
                  </a:outerShdw>
                </a:effectLst>
                <a:latin typeface="Calibri"/>
              </a:rPr>
              <a:t>International Organisations </a:t>
            </a:r>
            <a:endParaRPr sz="3000" dirty="0">
              <a:solidFill>
                <a:srgbClr val="FF0000"/>
              </a:solidFill>
              <a:effectLst>
                <a:outerShdw dist="38096" dir="2700000">
                  <a:srgbClr val="000000"/>
                </a:outerShdw>
              </a:effectLst>
              <a:latin typeface="Calibri"/>
            </a:endParaRPr>
          </a:p>
        </p:txBody>
      </p:sp>
      <p:sp>
        <p:nvSpPr>
          <p:cNvPr id="4" name="Espace réservé du contenu 2"/>
          <p:cNvSpPr txBox="1"/>
          <p:nvPr/>
        </p:nvSpPr>
        <p:spPr>
          <a:xfrm>
            <a:off x="179388" y="4581128"/>
            <a:ext cx="5364162" cy="720080"/>
          </a:xfrm>
          <a:prstGeom prst="rect">
            <a:avLst/>
          </a:prstGeom>
          <a:noFill/>
          <a:ln>
            <a:noFill/>
          </a:ln>
        </p:spPr>
        <p:txBody>
          <a:bodyPr/>
          <a:lstStyle/>
          <a:p>
            <a:pPr marL="274320" indent="-274320" fontAlgn="auto">
              <a:spcBef>
                <a:spcPts val="800"/>
              </a:spcBef>
              <a:spcAft>
                <a:spcPts val="0"/>
              </a:spcAft>
              <a:buClr>
                <a:srgbClr val="0BD0D9"/>
              </a:buClr>
              <a:buSzPct val="95000"/>
              <a:buFont typeface="Wingdings 2"/>
              <a:buChar char=""/>
              <a:defRPr sz="1800" b="0" i="0" u="none" strike="noStrike" kern="0" cap="none" spc="0" baseline="0">
                <a:solidFill>
                  <a:srgbClr val="000000"/>
                </a:solidFill>
                <a:uFillTx/>
              </a:defRPr>
            </a:pPr>
            <a:r>
              <a:rPr lang="fr-FR" sz="3200" kern="0" dirty="0" err="1">
                <a:solidFill>
                  <a:srgbClr val="FF0000"/>
                </a:solidFill>
                <a:effectLst>
                  <a:outerShdw dist="38096" dir="2700000">
                    <a:srgbClr val="000000"/>
                  </a:outerShdw>
                </a:effectLst>
                <a:latin typeface="Calibri"/>
                <a:cs typeface="+mn-cs"/>
              </a:rPr>
              <a:t>At</a:t>
            </a:r>
            <a:r>
              <a:rPr lang="fr-FR" sz="3200" kern="0" dirty="0">
                <a:solidFill>
                  <a:srgbClr val="FF0000"/>
                </a:solidFill>
                <a:effectLst>
                  <a:outerShdw dist="38096" dir="2700000">
                    <a:srgbClr val="000000"/>
                  </a:outerShdw>
                </a:effectLst>
                <a:latin typeface="Calibri"/>
                <a:cs typeface="+mn-cs"/>
              </a:rPr>
              <a:t> the national </a:t>
            </a:r>
            <a:r>
              <a:rPr lang="fr-FR" sz="3200" kern="0" dirty="0" err="1">
                <a:solidFill>
                  <a:srgbClr val="FF0000"/>
                </a:solidFill>
                <a:effectLst>
                  <a:outerShdw dist="38096" dir="2700000">
                    <a:srgbClr val="000000"/>
                  </a:outerShdw>
                </a:effectLst>
                <a:latin typeface="Calibri"/>
                <a:cs typeface="+mn-cs"/>
              </a:rPr>
              <a:t>level</a:t>
            </a:r>
            <a:r>
              <a:rPr lang="fr-FR" sz="3200" kern="0" dirty="0">
                <a:solidFill>
                  <a:srgbClr val="FF0000"/>
                </a:solidFill>
                <a:effectLst>
                  <a:outerShdw dist="38096" dir="2700000">
                    <a:srgbClr val="000000"/>
                  </a:outerShdw>
                </a:effectLst>
                <a:latin typeface="Calibri"/>
                <a:cs typeface="+mn-cs"/>
              </a:rPr>
              <a:t> </a:t>
            </a:r>
          </a:p>
        </p:txBody>
      </p:sp>
      <p:sp>
        <p:nvSpPr>
          <p:cNvPr id="5" name="Espace réservé du contenu 2"/>
          <p:cNvSpPr txBox="1"/>
          <p:nvPr/>
        </p:nvSpPr>
        <p:spPr>
          <a:xfrm>
            <a:off x="323850" y="5229200"/>
            <a:ext cx="8496622" cy="1152550"/>
          </a:xfrm>
          <a:prstGeom prst="rect">
            <a:avLst/>
          </a:prstGeom>
          <a:noFill/>
          <a:ln>
            <a:noFill/>
          </a:ln>
        </p:spPr>
        <p:txBody>
          <a:bodyPr/>
          <a:lstStyle/>
          <a:p>
            <a:pPr defTabSz="954084" fontAlgn="auto">
              <a:spcBef>
                <a:spcPts val="0"/>
              </a:spcBef>
              <a:spcAft>
                <a:spcPts val="0"/>
              </a:spcAft>
              <a:defRPr sz="1800" b="0" i="0" u="none" strike="noStrike" kern="0" cap="none" spc="0" baseline="0">
                <a:solidFill>
                  <a:srgbClr val="000000"/>
                </a:solidFill>
                <a:uFillTx/>
              </a:defRPr>
            </a:pPr>
            <a:r>
              <a:rPr lang="fr-FR" sz="2800" kern="0" dirty="0">
                <a:solidFill>
                  <a:srgbClr val="0070C0"/>
                </a:solidFill>
                <a:effectLst>
                  <a:outerShdw dist="38096" dir="2700000">
                    <a:srgbClr val="000000"/>
                  </a:outerShdw>
                </a:effectLst>
                <a:latin typeface="Calibri"/>
                <a:cs typeface="+mn-cs"/>
              </a:rPr>
              <a:t>DGPC, CNESTEN, TMPA, MAEC, GR, DGSN, FAR, DGED, DGST, MI, MJ, MEF, MET, MS, MEMEE, MCE,CNRP, DMN.</a:t>
            </a:r>
          </a:p>
          <a:p>
            <a:pPr defTabSz="954084" fontAlgn="auto">
              <a:spcBef>
                <a:spcPts val="0"/>
              </a:spcBef>
              <a:spcAft>
                <a:spcPts val="0"/>
              </a:spcAft>
              <a:defRPr sz="1800" b="0" i="0" u="none" strike="noStrike" kern="0" cap="none" spc="0" baseline="0">
                <a:solidFill>
                  <a:srgbClr val="000000"/>
                </a:solidFill>
                <a:uFillTx/>
              </a:defRPr>
            </a:pPr>
            <a:endParaRPr lang="fr-FR" sz="2800" kern="0" dirty="0">
              <a:solidFill>
                <a:srgbClr val="0070C0"/>
              </a:solidFill>
              <a:effectLst>
                <a:outerShdw dist="38096" dir="2700000">
                  <a:srgbClr val="000000"/>
                </a:outerShdw>
              </a:effectLst>
              <a:latin typeface="Calibri"/>
              <a:cs typeface="+mn-cs"/>
            </a:endParaRPr>
          </a:p>
          <a:p>
            <a:pPr defTabSz="954084" fontAlgn="auto">
              <a:spcBef>
                <a:spcPts val="0"/>
              </a:spcBef>
              <a:spcAft>
                <a:spcPts val="0"/>
              </a:spcAft>
              <a:defRPr sz="1800" b="0" i="0" u="none" strike="noStrike" kern="0" cap="none" spc="0" baseline="0">
                <a:solidFill>
                  <a:srgbClr val="000000"/>
                </a:solidFill>
                <a:uFillTx/>
              </a:defRPr>
            </a:pPr>
            <a:endParaRPr lang="fr-FR" sz="2800" kern="0" dirty="0">
              <a:solidFill>
                <a:srgbClr val="0070C0"/>
              </a:solidFill>
              <a:effectLst>
                <a:outerShdw dist="38096" dir="2700000">
                  <a:srgbClr val="000000"/>
                </a:outerShdw>
              </a:effectLst>
              <a:latin typeface="Calibri"/>
              <a:cs typeface="+mn-cs"/>
            </a:endParaRPr>
          </a:p>
        </p:txBody>
      </p:sp>
      <p:sp>
        <p:nvSpPr>
          <p:cNvPr id="6" name="Espace réservé du contenu 2"/>
          <p:cNvSpPr txBox="1"/>
          <p:nvPr/>
        </p:nvSpPr>
        <p:spPr>
          <a:xfrm>
            <a:off x="214313" y="3861048"/>
            <a:ext cx="6661150" cy="792088"/>
          </a:xfrm>
          <a:prstGeom prst="rect">
            <a:avLst/>
          </a:prstGeom>
          <a:noFill/>
          <a:ln>
            <a:noFill/>
          </a:ln>
        </p:spPr>
        <p:txBody>
          <a:bodyPr/>
          <a:lstStyle/>
          <a:p>
            <a:pPr marL="274320" indent="-274320" fontAlgn="auto">
              <a:spcBef>
                <a:spcPts val="800"/>
              </a:spcBef>
              <a:spcAft>
                <a:spcPts val="0"/>
              </a:spcAft>
              <a:buClr>
                <a:srgbClr val="0BD0D9"/>
              </a:buClr>
              <a:buSzPct val="95000"/>
              <a:buFont typeface="Wingdings 2"/>
              <a:buChar char=""/>
              <a:defRPr sz="1800" b="0" i="0" u="none" strike="noStrike" kern="0" cap="none" spc="0" baseline="0">
                <a:solidFill>
                  <a:srgbClr val="000000"/>
                </a:solidFill>
                <a:uFillTx/>
              </a:defRPr>
            </a:pPr>
            <a:r>
              <a:rPr lang="fr-FR" sz="3200" kern="0" dirty="0" smtClean="0">
                <a:solidFill>
                  <a:srgbClr val="FF0000"/>
                </a:solidFill>
                <a:effectLst>
                  <a:outerShdw dist="38096" dir="2700000">
                    <a:srgbClr val="000000"/>
                  </a:outerShdw>
                </a:effectLst>
                <a:latin typeface="Calibri"/>
                <a:cs typeface="+mn-cs"/>
              </a:rPr>
              <a:t>58 </a:t>
            </a:r>
            <a:r>
              <a:rPr lang="fr-FR" sz="3200" kern="0" dirty="0" err="1" smtClean="0">
                <a:solidFill>
                  <a:srgbClr val="FF0000"/>
                </a:solidFill>
                <a:effectLst>
                  <a:outerShdw dist="38096" dir="2700000">
                    <a:srgbClr val="000000"/>
                  </a:outerShdw>
                </a:effectLst>
                <a:latin typeface="Calibri"/>
                <a:cs typeface="+mn-cs"/>
              </a:rPr>
              <a:t>Member</a:t>
            </a:r>
            <a:r>
              <a:rPr lang="fr-FR" sz="3200" kern="0" dirty="0" smtClean="0">
                <a:solidFill>
                  <a:srgbClr val="FF0000"/>
                </a:solidFill>
                <a:effectLst>
                  <a:outerShdw dist="38096" dir="2700000">
                    <a:srgbClr val="000000"/>
                  </a:outerShdw>
                </a:effectLst>
                <a:latin typeface="Calibri"/>
                <a:cs typeface="+mn-cs"/>
              </a:rPr>
              <a:t> </a:t>
            </a:r>
            <a:r>
              <a:rPr lang="fr-FR" sz="3200" kern="0" dirty="0">
                <a:solidFill>
                  <a:srgbClr val="FF0000"/>
                </a:solidFill>
                <a:effectLst>
                  <a:outerShdw dist="38096" dir="2700000">
                    <a:srgbClr val="000000"/>
                  </a:outerShdw>
                </a:effectLst>
                <a:latin typeface="Calibri"/>
                <a:cs typeface="+mn-cs"/>
              </a:rPr>
              <a:t>States </a:t>
            </a:r>
          </a:p>
        </p:txBody>
      </p:sp>
      <p:pic>
        <p:nvPicPr>
          <p:cNvPr id="14343" name="Image 6" descr="EADRCC.jpg"/>
          <p:cNvPicPr>
            <a:picLocks noChangeAspect="1"/>
          </p:cNvPicPr>
          <p:nvPr/>
        </p:nvPicPr>
        <p:blipFill>
          <a:blip r:embed="rId3" cstate="print"/>
          <a:srcRect/>
          <a:stretch>
            <a:fillRect/>
          </a:stretch>
        </p:blipFill>
        <p:spPr bwMode="auto">
          <a:xfrm>
            <a:off x="1979613" y="1628775"/>
            <a:ext cx="1025525" cy="1008063"/>
          </a:xfrm>
          <a:prstGeom prst="rect">
            <a:avLst/>
          </a:prstGeom>
          <a:noFill/>
          <a:ln w="9525">
            <a:noFill/>
            <a:miter lim="800000"/>
            <a:headEnd/>
            <a:tailEnd/>
          </a:ln>
        </p:spPr>
      </p:pic>
      <p:pic>
        <p:nvPicPr>
          <p:cNvPr id="14344" name="Image 8" descr="Europol.bmp"/>
          <p:cNvPicPr>
            <a:picLocks noChangeAspect="1"/>
          </p:cNvPicPr>
          <p:nvPr/>
        </p:nvPicPr>
        <p:blipFill>
          <a:blip r:embed="rId4" cstate="print"/>
          <a:srcRect/>
          <a:stretch>
            <a:fillRect/>
          </a:stretch>
        </p:blipFill>
        <p:spPr bwMode="auto">
          <a:xfrm>
            <a:off x="5003800" y="2708275"/>
            <a:ext cx="1008063" cy="1081088"/>
          </a:xfrm>
          <a:prstGeom prst="rect">
            <a:avLst/>
          </a:prstGeom>
          <a:noFill/>
          <a:ln w="9525">
            <a:noFill/>
            <a:miter lim="800000"/>
            <a:headEnd/>
            <a:tailEnd/>
          </a:ln>
        </p:spPr>
      </p:pic>
      <p:pic>
        <p:nvPicPr>
          <p:cNvPr id="14345" name="Image 9" descr="Interpol.bmp"/>
          <p:cNvPicPr>
            <a:picLocks noChangeAspect="1"/>
          </p:cNvPicPr>
          <p:nvPr/>
        </p:nvPicPr>
        <p:blipFill>
          <a:blip r:embed="rId5" cstate="print"/>
          <a:srcRect/>
          <a:stretch>
            <a:fillRect/>
          </a:stretch>
        </p:blipFill>
        <p:spPr bwMode="auto">
          <a:xfrm>
            <a:off x="3419475" y="1604963"/>
            <a:ext cx="1081088" cy="990600"/>
          </a:xfrm>
          <a:prstGeom prst="rect">
            <a:avLst/>
          </a:prstGeom>
          <a:noFill/>
          <a:ln w="9525">
            <a:noFill/>
            <a:miter lim="800000"/>
            <a:headEnd/>
            <a:tailEnd/>
          </a:ln>
        </p:spPr>
      </p:pic>
      <p:pic>
        <p:nvPicPr>
          <p:cNvPr id="14346" name="Image 10" descr="WHO.bmp"/>
          <p:cNvPicPr>
            <a:picLocks noChangeAspect="1"/>
          </p:cNvPicPr>
          <p:nvPr/>
        </p:nvPicPr>
        <p:blipFill>
          <a:blip r:embed="rId6" cstate="print"/>
          <a:srcRect/>
          <a:stretch>
            <a:fillRect/>
          </a:stretch>
        </p:blipFill>
        <p:spPr bwMode="auto">
          <a:xfrm>
            <a:off x="5003800" y="1557338"/>
            <a:ext cx="1054100" cy="1079500"/>
          </a:xfrm>
          <a:prstGeom prst="rect">
            <a:avLst/>
          </a:prstGeom>
          <a:noFill/>
          <a:ln w="9525">
            <a:noFill/>
            <a:miter lim="800000"/>
            <a:headEnd/>
            <a:tailEnd/>
          </a:ln>
        </p:spPr>
      </p:pic>
      <p:pic>
        <p:nvPicPr>
          <p:cNvPr id="14347" name="Image 11" descr="WMO.bmp"/>
          <p:cNvPicPr>
            <a:picLocks noChangeAspect="1"/>
          </p:cNvPicPr>
          <p:nvPr/>
        </p:nvPicPr>
        <p:blipFill>
          <a:blip r:embed="rId7" cstate="print"/>
          <a:srcRect/>
          <a:stretch>
            <a:fillRect/>
          </a:stretch>
        </p:blipFill>
        <p:spPr bwMode="auto">
          <a:xfrm>
            <a:off x="6516688" y="1484313"/>
            <a:ext cx="1049337" cy="1152525"/>
          </a:xfrm>
          <a:prstGeom prst="rect">
            <a:avLst/>
          </a:prstGeom>
          <a:noFill/>
          <a:ln w="9525">
            <a:noFill/>
            <a:miter lim="800000"/>
            <a:headEnd/>
            <a:tailEnd/>
          </a:ln>
        </p:spPr>
      </p:pic>
      <p:pic>
        <p:nvPicPr>
          <p:cNvPr id="14348" name="Image 13" descr="FAO.bmp"/>
          <p:cNvPicPr>
            <a:picLocks noChangeAspect="1"/>
          </p:cNvPicPr>
          <p:nvPr/>
        </p:nvPicPr>
        <p:blipFill>
          <a:blip r:embed="rId8" cstate="print"/>
          <a:srcRect/>
          <a:stretch>
            <a:fillRect/>
          </a:stretch>
        </p:blipFill>
        <p:spPr bwMode="auto">
          <a:xfrm>
            <a:off x="3348038" y="2636838"/>
            <a:ext cx="1079500" cy="1079500"/>
          </a:xfrm>
          <a:prstGeom prst="rect">
            <a:avLst/>
          </a:prstGeom>
          <a:noFill/>
          <a:ln w="9525">
            <a:noFill/>
            <a:miter lim="800000"/>
            <a:headEnd/>
            <a:tailEnd/>
          </a:ln>
        </p:spPr>
      </p:pic>
      <p:pic>
        <p:nvPicPr>
          <p:cNvPr id="14349" name="Image 14" descr="IMO.bmp"/>
          <p:cNvPicPr>
            <a:picLocks noChangeAspect="1"/>
          </p:cNvPicPr>
          <p:nvPr/>
        </p:nvPicPr>
        <p:blipFill>
          <a:blip r:embed="rId9" cstate="print"/>
          <a:srcRect/>
          <a:stretch>
            <a:fillRect/>
          </a:stretch>
        </p:blipFill>
        <p:spPr bwMode="auto">
          <a:xfrm>
            <a:off x="611188" y="2636838"/>
            <a:ext cx="1081087" cy="1079500"/>
          </a:xfrm>
          <a:prstGeom prst="rect">
            <a:avLst/>
          </a:prstGeom>
          <a:noFill/>
          <a:ln w="9525">
            <a:noFill/>
            <a:miter lim="800000"/>
            <a:headEnd/>
            <a:tailEnd/>
          </a:ln>
        </p:spPr>
      </p:pic>
      <p:pic>
        <p:nvPicPr>
          <p:cNvPr id="14350" name="Image 15" descr="ICAO.bmp"/>
          <p:cNvPicPr>
            <a:picLocks noChangeAspect="1"/>
          </p:cNvPicPr>
          <p:nvPr/>
        </p:nvPicPr>
        <p:blipFill>
          <a:blip r:embed="rId10" cstate="print"/>
          <a:srcRect/>
          <a:stretch>
            <a:fillRect/>
          </a:stretch>
        </p:blipFill>
        <p:spPr bwMode="auto">
          <a:xfrm>
            <a:off x="1763688" y="2708920"/>
            <a:ext cx="1230312" cy="1008063"/>
          </a:xfrm>
          <a:prstGeom prst="rect">
            <a:avLst/>
          </a:prstGeom>
          <a:noFill/>
          <a:ln w="9525">
            <a:noFill/>
            <a:miter lim="800000"/>
            <a:headEnd/>
            <a:tailEnd/>
          </a:ln>
        </p:spPr>
      </p:pic>
      <p:pic>
        <p:nvPicPr>
          <p:cNvPr id="14351" name="Image 16" descr="IAEA.bmp"/>
          <p:cNvPicPr>
            <a:picLocks noChangeAspect="1"/>
          </p:cNvPicPr>
          <p:nvPr/>
        </p:nvPicPr>
        <p:blipFill>
          <a:blip r:embed="rId11" cstate="print"/>
          <a:srcRect/>
          <a:stretch>
            <a:fillRect/>
          </a:stretch>
        </p:blipFill>
        <p:spPr bwMode="auto">
          <a:xfrm>
            <a:off x="468313" y="1628775"/>
            <a:ext cx="1295400" cy="931863"/>
          </a:xfrm>
          <a:prstGeom prst="rect">
            <a:avLst/>
          </a:prstGeom>
          <a:noFill/>
          <a:ln w="9525">
            <a:noFill/>
            <a:miter lim="800000"/>
            <a:headEnd/>
            <a:tailEnd/>
          </a:ln>
        </p:spPr>
      </p:pic>
      <p:pic>
        <p:nvPicPr>
          <p:cNvPr id="14352" name="Image 17" descr="EC.bmp"/>
          <p:cNvPicPr>
            <a:picLocks noChangeAspect="1"/>
          </p:cNvPicPr>
          <p:nvPr/>
        </p:nvPicPr>
        <p:blipFill>
          <a:blip r:embed="rId12" cstate="print"/>
          <a:srcRect/>
          <a:stretch>
            <a:fillRect/>
          </a:stretch>
        </p:blipFill>
        <p:spPr bwMode="auto">
          <a:xfrm>
            <a:off x="6516688" y="2708275"/>
            <a:ext cx="935037" cy="968375"/>
          </a:xfrm>
          <a:prstGeom prst="rect">
            <a:avLst/>
          </a:prstGeom>
          <a:noFill/>
          <a:ln w="9525">
            <a:noFill/>
            <a:miter lim="800000"/>
            <a:headEnd/>
            <a:tailEnd/>
          </a:ln>
        </p:spPr>
      </p:pic>
      <p:sp>
        <p:nvSpPr>
          <p:cNvPr id="14353"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4"/>
          <p:cNvSpPr>
            <a:spLocks noChangeArrowheads="1"/>
          </p:cNvSpPr>
          <p:nvPr/>
        </p:nvSpPr>
        <p:spPr bwMode="auto">
          <a:xfrm>
            <a:off x="5364163" y="0"/>
            <a:ext cx="3779837" cy="6858000"/>
          </a:xfrm>
          <a:prstGeom prst="rect">
            <a:avLst/>
          </a:prstGeom>
          <a:solidFill>
            <a:srgbClr val="DCE6F2">
              <a:alpha val="32941"/>
            </a:srgbClr>
          </a:solidFill>
          <a:ln w="9525">
            <a:noFill/>
            <a:miter lim="800000"/>
            <a:headEnd/>
            <a:tailEnd/>
          </a:ln>
        </p:spPr>
        <p:txBody>
          <a:bodyPr anchor="ctr" anchorCtr="1"/>
          <a:lstStyle/>
          <a:p>
            <a:pPr algn="ctr"/>
            <a:endParaRPr lang="fr-FR">
              <a:solidFill>
                <a:srgbClr val="FFFFFF"/>
              </a:solidFill>
              <a:latin typeface="Calibri" pitchFamily="34" charset="0"/>
            </a:endParaRPr>
          </a:p>
        </p:txBody>
      </p:sp>
      <p:sp>
        <p:nvSpPr>
          <p:cNvPr id="3" name="Titre 1"/>
          <p:cNvSpPr txBox="1">
            <a:spLocks noGrp="1"/>
          </p:cNvSpPr>
          <p:nvPr>
            <p:ph type="title"/>
          </p:nvPr>
        </p:nvSpPr>
        <p:spPr>
          <a:xfrm>
            <a:off x="468313" y="404813"/>
            <a:ext cx="4823767" cy="577850"/>
          </a:xfrm>
        </p:spPr>
        <p:txBody>
          <a:bodyPr>
            <a:noAutofit/>
          </a:bodyPr>
          <a:lstStyle/>
          <a:p>
            <a:pPr fontAlgn="auto">
              <a:spcAft>
                <a:spcPts val="0"/>
              </a:spcAft>
              <a:defRPr/>
            </a:pPr>
            <a:r>
              <a:rPr lang="fr-FR" dirty="0" err="1" smtClean="0"/>
              <a:t>Exercise</a:t>
            </a:r>
            <a:r>
              <a:rPr lang="fr-FR" dirty="0" smtClean="0"/>
              <a:t> Scenario</a:t>
            </a:r>
          </a:p>
        </p:txBody>
      </p:sp>
      <p:sp>
        <p:nvSpPr>
          <p:cNvPr id="4" name="Rectangle 5"/>
          <p:cNvSpPr/>
          <p:nvPr/>
        </p:nvSpPr>
        <p:spPr>
          <a:xfrm>
            <a:off x="0" y="1137738"/>
            <a:ext cx="5868144" cy="5201424"/>
          </a:xfrm>
          <a:prstGeom prst="rect">
            <a:avLst/>
          </a:prstGeom>
          <a:noFill/>
          <a:ln>
            <a:noFill/>
            <a:prstDash val="solid"/>
          </a:ln>
        </p:spPr>
        <p:txBody>
          <a:bodyPr wrap="square" anchor="ctr">
            <a:spAutoFit/>
          </a:bodyPr>
          <a:lstStyle/>
          <a:p>
            <a:pPr marL="274320" indent="-274320">
              <a:lnSpc>
                <a:spcPct val="150000"/>
              </a:lnSpc>
              <a:spcBef>
                <a:spcPct val="20000"/>
              </a:spcBef>
              <a:buClr>
                <a:schemeClr val="accent3"/>
              </a:buClr>
              <a:buSzPct val="95000"/>
              <a:buFont typeface="Wingdings 2"/>
              <a:buChar char=""/>
              <a:defRPr/>
            </a:pPr>
            <a:r>
              <a:rPr lang="en-US" sz="2000" dirty="0"/>
              <a:t>20 November , 1° explosion at port Tangier Med.</a:t>
            </a:r>
          </a:p>
          <a:p>
            <a:pPr marL="274320" indent="-274320">
              <a:lnSpc>
                <a:spcPct val="150000"/>
              </a:lnSpc>
              <a:spcBef>
                <a:spcPct val="20000"/>
              </a:spcBef>
              <a:buClr>
                <a:schemeClr val="accent3"/>
              </a:buClr>
              <a:buSzPct val="95000"/>
              <a:buFont typeface="Wingdings 2"/>
              <a:buChar char=""/>
              <a:defRPr/>
            </a:pPr>
            <a:r>
              <a:rPr lang="en-US" sz="2000" dirty="0"/>
              <a:t>Dirty Bomb</a:t>
            </a:r>
          </a:p>
          <a:p>
            <a:pPr marL="274320" indent="-274320">
              <a:lnSpc>
                <a:spcPct val="150000"/>
              </a:lnSpc>
              <a:spcBef>
                <a:spcPct val="20000"/>
              </a:spcBef>
              <a:buClr>
                <a:schemeClr val="accent3"/>
              </a:buClr>
              <a:buSzPct val="95000"/>
              <a:buFont typeface="Wingdings 2"/>
              <a:buChar char=""/>
              <a:defRPr/>
            </a:pPr>
            <a:r>
              <a:rPr lang="en-US" sz="2000" dirty="0"/>
              <a:t>Many victims Moroccan </a:t>
            </a:r>
            <a:r>
              <a:rPr lang="en-US" sz="2000" dirty="0" smtClean="0"/>
              <a:t>§ </a:t>
            </a:r>
            <a:r>
              <a:rPr lang="en-US" sz="2000" dirty="0"/>
              <a:t>foreigners </a:t>
            </a:r>
          </a:p>
          <a:p>
            <a:pPr marL="274320" indent="-274320">
              <a:lnSpc>
                <a:spcPct val="150000"/>
              </a:lnSpc>
              <a:spcBef>
                <a:spcPct val="20000"/>
              </a:spcBef>
              <a:buClr>
                <a:schemeClr val="accent3"/>
              </a:buClr>
              <a:buSzPct val="95000"/>
              <a:buFont typeface="Wingdings 2"/>
              <a:buChar char=""/>
              <a:defRPr/>
            </a:pPr>
            <a:r>
              <a:rPr lang="en-US" sz="2000" dirty="0"/>
              <a:t>Social, economic, psychological Impacts</a:t>
            </a:r>
          </a:p>
          <a:p>
            <a:pPr marL="731520" lvl="1" indent="-274320">
              <a:lnSpc>
                <a:spcPct val="150000"/>
              </a:lnSpc>
              <a:spcBef>
                <a:spcPct val="20000"/>
              </a:spcBef>
              <a:buClr>
                <a:schemeClr val="accent3"/>
              </a:buClr>
              <a:buSzPct val="95000"/>
              <a:buFont typeface="Wingdings 2"/>
              <a:buChar char=""/>
              <a:defRPr/>
            </a:pPr>
            <a:r>
              <a:rPr lang="en-US" sz="2000" dirty="0" smtClean="0"/>
              <a:t>Maritime </a:t>
            </a:r>
            <a:r>
              <a:rPr lang="en-US" sz="2000" dirty="0"/>
              <a:t>and aerial traffics, agriculture, tourism</a:t>
            </a:r>
          </a:p>
          <a:p>
            <a:pPr marL="274320" indent="-274320">
              <a:lnSpc>
                <a:spcPct val="150000"/>
              </a:lnSpc>
              <a:spcBef>
                <a:spcPct val="20000"/>
              </a:spcBef>
              <a:buClr>
                <a:schemeClr val="accent3"/>
              </a:buClr>
              <a:buSzPct val="95000"/>
              <a:buFont typeface="Wingdings 2"/>
              <a:buChar char=""/>
              <a:defRPr/>
            </a:pPr>
            <a:r>
              <a:rPr lang="en-US" sz="2000" dirty="0"/>
              <a:t>Strong  pressure from the Media </a:t>
            </a:r>
          </a:p>
          <a:p>
            <a:pPr marL="274320" indent="-274320">
              <a:lnSpc>
                <a:spcPct val="150000"/>
              </a:lnSpc>
              <a:spcBef>
                <a:spcPct val="20000"/>
              </a:spcBef>
              <a:buClr>
                <a:schemeClr val="accent3"/>
              </a:buClr>
              <a:buSzPct val="95000"/>
              <a:buFont typeface="Wingdings 2"/>
              <a:buChar char=""/>
              <a:defRPr/>
            </a:pPr>
            <a:r>
              <a:rPr lang="en-US" sz="2000" dirty="0"/>
              <a:t>New  Threats </a:t>
            </a:r>
            <a:endParaRPr lang="en-US" sz="2000" dirty="0" smtClean="0"/>
          </a:p>
          <a:p>
            <a:pPr marL="274320" indent="-274320">
              <a:lnSpc>
                <a:spcPct val="150000"/>
              </a:lnSpc>
              <a:spcBef>
                <a:spcPct val="20000"/>
              </a:spcBef>
              <a:buClr>
                <a:schemeClr val="accent3"/>
              </a:buClr>
              <a:buSzPct val="95000"/>
              <a:buFont typeface="Wingdings 2"/>
              <a:buChar char=""/>
              <a:defRPr/>
            </a:pPr>
            <a:r>
              <a:rPr lang="en-US" sz="2000" dirty="0" smtClean="0"/>
              <a:t>2nd Explosion on Marrakech</a:t>
            </a:r>
          </a:p>
          <a:p>
            <a:pPr marL="274320" indent="-274320">
              <a:lnSpc>
                <a:spcPct val="150000"/>
              </a:lnSpc>
              <a:spcBef>
                <a:spcPct val="20000"/>
              </a:spcBef>
              <a:buClr>
                <a:schemeClr val="accent3"/>
              </a:buClr>
              <a:buSzPct val="95000"/>
              <a:buFont typeface="Wingdings 2"/>
              <a:buChar char=""/>
              <a:defRPr/>
            </a:pPr>
            <a:r>
              <a:rPr lang="en-US" sz="2000" dirty="0" smtClean="0"/>
              <a:t>Assistance Requests</a:t>
            </a:r>
          </a:p>
        </p:txBody>
      </p:sp>
      <p:pic>
        <p:nvPicPr>
          <p:cNvPr id="7" name="Image 4" descr="marrakech.jpg"/>
          <p:cNvPicPr>
            <a:picLocks noChangeAspect="1"/>
          </p:cNvPicPr>
          <p:nvPr/>
        </p:nvPicPr>
        <p:blipFill>
          <a:blip r:embed="rId3" cstate="print"/>
          <a:srcRect/>
          <a:stretch>
            <a:fillRect/>
          </a:stretch>
        </p:blipFill>
        <p:spPr>
          <a:xfrm>
            <a:off x="5868143" y="4642085"/>
            <a:ext cx="3037316" cy="2276874"/>
          </a:xfrm>
          <a:prstGeom prst="ellipse">
            <a:avLst/>
          </a:prstGeom>
          <a:ln>
            <a:noFill/>
          </a:ln>
          <a:effectLst>
            <a:softEdge rad="112500"/>
          </a:effectLst>
        </p:spPr>
      </p:pic>
      <p:pic>
        <p:nvPicPr>
          <p:cNvPr id="8" name="Image 3" descr="BAL_0067[1].JPG"/>
          <p:cNvPicPr>
            <a:picLocks noChangeAspect="1"/>
          </p:cNvPicPr>
          <p:nvPr/>
        </p:nvPicPr>
        <p:blipFill>
          <a:blip r:embed="rId4" cstate="print"/>
          <a:srcRect/>
          <a:stretch>
            <a:fillRect/>
          </a:stretch>
        </p:blipFill>
        <p:spPr>
          <a:xfrm>
            <a:off x="5761463" y="-92540"/>
            <a:ext cx="3059545" cy="2276874"/>
          </a:xfrm>
          <a:prstGeom prst="ellipse">
            <a:avLst/>
          </a:prstGeom>
          <a:ln>
            <a:noFill/>
          </a:ln>
          <a:effectLst>
            <a:softEdge rad="112500"/>
          </a:effectLst>
        </p:spPr>
      </p:pic>
      <p:sp>
        <p:nvSpPr>
          <p:cNvPr id="9" name="Titre 1"/>
          <p:cNvSpPr txBox="1"/>
          <p:nvPr/>
        </p:nvSpPr>
        <p:spPr>
          <a:xfrm>
            <a:off x="6372197" y="44624"/>
            <a:ext cx="1728188" cy="433827"/>
          </a:xfrm>
          <a:prstGeom prst="rect">
            <a:avLst/>
          </a:prstGeom>
          <a:noFill/>
          <a:ln>
            <a:noFill/>
          </a:ln>
        </p:spPr>
        <p:txBody>
          <a:bodyPr lIns="0" rIns="0" bIns="0" anchor="b" anchorCtr="1"/>
          <a:lstStyle/>
          <a:p>
            <a:pPr fontAlgn="auto">
              <a:spcBef>
                <a:spcPts val="0"/>
              </a:spcBef>
              <a:spcAft>
                <a:spcPts val="0"/>
              </a:spcAft>
              <a:defRPr sz="1800" b="0" i="0" u="none" strike="noStrike" kern="0" cap="none" spc="0" baseline="0">
                <a:solidFill>
                  <a:srgbClr val="000000"/>
                </a:solidFill>
                <a:uFillTx/>
              </a:defRPr>
            </a:pPr>
            <a:r>
              <a:rPr lang="fr-FR" sz="1600" b="1" kern="0" dirty="0">
                <a:ln>
                  <a:solidFill>
                    <a:sysClr val="windowText" lastClr="000000"/>
                  </a:solidFill>
                </a:ln>
                <a:solidFill>
                  <a:srgbClr val="FFFFFF"/>
                </a:solidFill>
                <a:effectLst>
                  <a:outerShdw dist="22998" dir="7020175">
                    <a:srgbClr val="000000"/>
                  </a:outerShdw>
                </a:effectLst>
                <a:latin typeface="Calibri"/>
                <a:cs typeface="+mn-cs"/>
              </a:rPr>
              <a:t>Port </a:t>
            </a:r>
          </a:p>
          <a:p>
            <a:pPr fontAlgn="auto">
              <a:spcBef>
                <a:spcPts val="0"/>
              </a:spcBef>
              <a:spcAft>
                <a:spcPts val="0"/>
              </a:spcAft>
              <a:defRPr sz="1800" b="0" i="0" u="none" strike="noStrike" kern="0" cap="none" spc="0" baseline="0">
                <a:solidFill>
                  <a:srgbClr val="000000"/>
                </a:solidFill>
                <a:uFillTx/>
              </a:defRPr>
            </a:pPr>
            <a:r>
              <a:rPr lang="fr-FR" sz="1600" b="1" kern="0" dirty="0">
                <a:ln>
                  <a:solidFill>
                    <a:sysClr val="windowText" lastClr="000000"/>
                  </a:solidFill>
                </a:ln>
                <a:solidFill>
                  <a:srgbClr val="FFFFFF"/>
                </a:solidFill>
                <a:effectLst>
                  <a:outerShdw dist="22998" dir="7020175">
                    <a:srgbClr val="000000"/>
                  </a:outerShdw>
                </a:effectLst>
                <a:latin typeface="Calibri"/>
                <a:cs typeface="+mn-cs"/>
              </a:rPr>
              <a:t>Tanger  Med</a:t>
            </a:r>
          </a:p>
        </p:txBody>
      </p:sp>
      <p:sp>
        <p:nvSpPr>
          <p:cNvPr id="10" name="Titre 1"/>
          <p:cNvSpPr txBox="1"/>
          <p:nvPr/>
        </p:nvSpPr>
        <p:spPr>
          <a:xfrm>
            <a:off x="5796134" y="5013179"/>
            <a:ext cx="1800197" cy="433827"/>
          </a:xfrm>
          <a:prstGeom prst="rect">
            <a:avLst/>
          </a:prstGeom>
          <a:noFill/>
          <a:ln>
            <a:noFill/>
          </a:ln>
        </p:spPr>
        <p:txBody>
          <a:bodyPr lIns="0" rIns="0" bIns="0" anchor="b" anchorCtr="1"/>
          <a:lstStyle/>
          <a:p>
            <a:pPr fontAlgn="auto">
              <a:spcBef>
                <a:spcPts val="0"/>
              </a:spcBef>
              <a:spcAft>
                <a:spcPts val="0"/>
              </a:spcAft>
              <a:defRPr sz="1800" b="0" i="0" u="none" strike="noStrike" kern="0" cap="none" spc="0" baseline="0">
                <a:solidFill>
                  <a:srgbClr val="000000"/>
                </a:solidFill>
                <a:uFillTx/>
              </a:defRPr>
            </a:pPr>
            <a:r>
              <a:rPr lang="fr-FR" sz="1600" b="1" kern="0" dirty="0">
                <a:ln>
                  <a:solidFill>
                    <a:sysClr val="windowText" lastClr="000000"/>
                  </a:solidFill>
                </a:ln>
                <a:solidFill>
                  <a:srgbClr val="FFFFFF"/>
                </a:solidFill>
                <a:effectLst>
                  <a:outerShdw dist="22998" dir="7020175">
                    <a:srgbClr val="000000"/>
                  </a:outerShdw>
                </a:effectLst>
                <a:latin typeface="Calibri"/>
                <a:cs typeface="+mn-cs"/>
              </a:rPr>
              <a:t>Place</a:t>
            </a:r>
          </a:p>
          <a:p>
            <a:pPr fontAlgn="auto">
              <a:spcBef>
                <a:spcPts val="0"/>
              </a:spcBef>
              <a:spcAft>
                <a:spcPts val="0"/>
              </a:spcAft>
              <a:defRPr sz="1800" b="0" i="0" u="none" strike="noStrike" kern="0" cap="none" spc="0" baseline="0">
                <a:solidFill>
                  <a:srgbClr val="000000"/>
                </a:solidFill>
                <a:uFillTx/>
              </a:defRPr>
            </a:pPr>
            <a:r>
              <a:rPr lang="fr-FR" sz="1600" b="1" kern="0" dirty="0">
                <a:ln>
                  <a:solidFill>
                    <a:sysClr val="windowText" lastClr="000000"/>
                  </a:solidFill>
                </a:ln>
                <a:solidFill>
                  <a:srgbClr val="FFFFFF"/>
                </a:solidFill>
                <a:effectLst>
                  <a:outerShdw dist="22998" dir="7020175">
                    <a:srgbClr val="000000"/>
                  </a:outerShdw>
                </a:effectLst>
                <a:latin typeface="Calibri"/>
                <a:cs typeface="+mn-cs"/>
              </a:rPr>
              <a:t>Djamaa al </a:t>
            </a:r>
            <a:r>
              <a:rPr lang="fr-FR" sz="1600" b="1" kern="0" dirty="0" err="1">
                <a:ln>
                  <a:solidFill>
                    <a:sysClr val="windowText" lastClr="000000"/>
                  </a:solidFill>
                </a:ln>
                <a:solidFill>
                  <a:srgbClr val="FFFFFF"/>
                </a:solidFill>
                <a:effectLst>
                  <a:outerShdw dist="22998" dir="7020175">
                    <a:srgbClr val="000000"/>
                  </a:outerShdw>
                </a:effectLst>
                <a:latin typeface="Calibri"/>
                <a:cs typeface="+mn-cs"/>
              </a:rPr>
              <a:t>Fnaa</a:t>
            </a:r>
            <a:endParaRPr lang="fr-FR" sz="1600" b="1" kern="0" dirty="0">
              <a:ln>
                <a:solidFill>
                  <a:sysClr val="windowText" lastClr="000000"/>
                </a:solidFill>
              </a:ln>
              <a:solidFill>
                <a:srgbClr val="FFFFFF"/>
              </a:solidFill>
              <a:effectLst>
                <a:outerShdw dist="22998" dir="7020175">
                  <a:srgbClr val="000000"/>
                </a:outerShdw>
              </a:effectLst>
              <a:latin typeface="Calibri"/>
              <a:cs typeface="+mn-cs"/>
            </a:endParaRPr>
          </a:p>
        </p:txBody>
      </p:sp>
      <p:pic>
        <p:nvPicPr>
          <p:cNvPr id="11" name="Picture 8" descr="http://www.cartograf.fr/img/maroc/carte_maroc_3D.jpg"/>
          <p:cNvPicPr>
            <a:picLocks noChangeAspect="1"/>
          </p:cNvPicPr>
          <p:nvPr/>
        </p:nvPicPr>
        <p:blipFill>
          <a:blip r:embed="rId5" cstate="print"/>
          <a:srcRect l="11942"/>
          <a:stretch>
            <a:fillRect/>
          </a:stretch>
        </p:blipFill>
        <p:spPr>
          <a:xfrm>
            <a:off x="5929313" y="1784350"/>
            <a:ext cx="2884487" cy="3013075"/>
          </a:xfrm>
          <a:prstGeom prst="rect">
            <a:avLst/>
          </a:prstGeom>
          <a:ln>
            <a:noFill/>
          </a:ln>
          <a:effectLst>
            <a:outerShdw blurRad="190500" algn="tl" rotWithShape="0">
              <a:srgbClr val="000000">
                <a:alpha val="70000"/>
              </a:srgbClr>
            </a:outerShdw>
          </a:effectLst>
        </p:spPr>
      </p:pic>
      <p:pic>
        <p:nvPicPr>
          <p:cNvPr id="13323" name="Picture 12" descr="http://upload.wikimedia.org/wikipedia/commons/thumb/e/e0/Explosion.svg/477px-Explosion.svg.png"/>
          <p:cNvPicPr>
            <a:picLocks noChangeAspect="1"/>
          </p:cNvPicPr>
          <p:nvPr/>
        </p:nvPicPr>
        <p:blipFill>
          <a:blip r:embed="rId6" cstate="print"/>
          <a:srcRect/>
          <a:stretch>
            <a:fillRect/>
          </a:stretch>
        </p:blipFill>
        <p:spPr bwMode="auto">
          <a:xfrm>
            <a:off x="7380288" y="2708275"/>
            <a:ext cx="576262" cy="649288"/>
          </a:xfrm>
          <a:prstGeom prst="rect">
            <a:avLst/>
          </a:prstGeom>
          <a:noFill/>
          <a:ln w="9525">
            <a:noFill/>
            <a:miter lim="800000"/>
            <a:headEnd/>
            <a:tailEnd/>
          </a:ln>
        </p:spPr>
      </p:pic>
      <p:grpSp>
        <p:nvGrpSpPr>
          <p:cNvPr id="2" name="Groupe 27"/>
          <p:cNvGrpSpPr>
            <a:grpSpLocks/>
          </p:cNvGrpSpPr>
          <p:nvPr/>
        </p:nvGrpSpPr>
        <p:grpSpPr bwMode="auto">
          <a:xfrm>
            <a:off x="7812088" y="1916113"/>
            <a:ext cx="576262" cy="649287"/>
            <a:chOff x="7812359" y="1916829"/>
            <a:chExt cx="576062" cy="648693"/>
          </a:xfrm>
        </p:grpSpPr>
        <p:pic>
          <p:nvPicPr>
            <p:cNvPr id="13329" name="Picture 12" descr="http://upload.wikimedia.org/wikipedia/commons/thumb/e/e0/Explosion.svg/477px-Explosion.svg.pn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7812359" y="1916829"/>
              <a:ext cx="576062" cy="648693"/>
            </a:xfrm>
            <a:prstGeom prst="rect">
              <a:avLst/>
            </a:prstGeom>
            <a:noFill/>
            <a:ln w="9525">
              <a:noFill/>
              <a:miter lim="800000"/>
              <a:headEnd/>
              <a:tailEnd/>
            </a:ln>
          </p:spPr>
        </p:pic>
        <p:pic>
          <p:nvPicPr>
            <p:cNvPr id="13330" name="Picture 2" descr="http://www.veteranstoday.com/wp-content/uploads/2011/02/ScreenHunter_05-Feb.-22-11.06.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932996" y="2037475"/>
              <a:ext cx="390009" cy="347792"/>
            </a:xfrm>
            <a:prstGeom prst="rect">
              <a:avLst/>
            </a:prstGeom>
            <a:noFill/>
            <a:ln w="9525">
              <a:noFill/>
              <a:miter lim="800000"/>
              <a:headEnd/>
              <a:tailEnd/>
            </a:ln>
          </p:spPr>
        </p:pic>
      </p:grpSp>
      <p:pic>
        <p:nvPicPr>
          <p:cNvPr id="13325" name="Picture 2" descr="http://www.veteranstoday.com/wp-content/uploads/2011/02/ScreenHunter_05-Feb.-22-11.06.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519988" y="2854325"/>
            <a:ext cx="390525" cy="347663"/>
          </a:xfrm>
          <a:prstGeom prst="rect">
            <a:avLst/>
          </a:prstGeom>
          <a:noFill/>
          <a:ln w="9525">
            <a:noFill/>
            <a:miter lim="800000"/>
            <a:headEnd/>
            <a:tailEnd/>
          </a:ln>
        </p:spPr>
      </p:pic>
      <p:cxnSp>
        <p:nvCxnSpPr>
          <p:cNvPr id="17" name="Connecteur droit avec flèche 26"/>
          <p:cNvCxnSpPr>
            <a:endCxn id="12" idx="2"/>
          </p:cNvCxnSpPr>
          <p:nvPr/>
        </p:nvCxnSpPr>
        <p:spPr>
          <a:xfrm flipV="1">
            <a:off x="7667625" y="3357563"/>
            <a:ext cx="1588" cy="1511300"/>
          </a:xfrm>
          <a:prstGeom prst="straightConnector1">
            <a:avLst/>
          </a:prstGeom>
          <a:noFill/>
          <a:ln w="25402">
            <a:solidFill>
              <a:srgbClr val="C0504D"/>
            </a:solidFill>
            <a:custDash>
              <a:ds d="300000" sp="300000"/>
            </a:custDash>
            <a:tailEnd type="arrow"/>
          </a:ln>
          <a:effectLst>
            <a:outerShdw dist="19997" dir="5400000" algn="tl">
              <a:srgbClr val="000000">
                <a:alpha val="38000"/>
              </a:srgbClr>
            </a:outerShdw>
          </a:effectLst>
        </p:spPr>
      </p:cxnSp>
      <p:cxnSp>
        <p:nvCxnSpPr>
          <p:cNvPr id="18" name="Connecteur droit avec flèche 26"/>
          <p:cNvCxnSpPr/>
          <p:nvPr/>
        </p:nvCxnSpPr>
        <p:spPr>
          <a:xfrm>
            <a:off x="7235825" y="1628775"/>
            <a:ext cx="649288" cy="504825"/>
          </a:xfrm>
          <a:prstGeom prst="straightConnector1">
            <a:avLst/>
          </a:prstGeom>
          <a:noFill/>
          <a:ln w="25402">
            <a:solidFill>
              <a:srgbClr val="C0504D"/>
            </a:solidFill>
            <a:custDash>
              <a:ds d="300000" sp="300000"/>
            </a:custDash>
            <a:tailEnd type="arrow"/>
          </a:ln>
          <a:effectLst>
            <a:outerShdw dist="19997" dir="5400000" algn="tl">
              <a:srgbClr val="000000">
                <a:alpha val="38000"/>
              </a:srgbClr>
            </a:outerShdw>
          </a:effectLst>
        </p:spPr>
      </p:cxnSp>
      <p:sp>
        <p:nvSpPr>
          <p:cNvPr id="13328"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5"/>
          <p:cNvSpPr/>
          <p:nvPr/>
        </p:nvSpPr>
        <p:spPr>
          <a:xfrm>
            <a:off x="3348038" y="1412875"/>
            <a:ext cx="2303462" cy="79216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9528">
            <a:solidFill>
              <a:srgbClr val="FF0000"/>
            </a:solidFill>
            <a:prstDash val="solid"/>
          </a:ln>
          <a:effectLst>
            <a:outerShdw dist="38103" dir="5400000" algn="tl">
              <a:srgbClr val="003148">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fr-FR" sz="3000" b="1" kern="0" dirty="0">
                <a:solidFill>
                  <a:srgbClr val="FFFFFF"/>
                </a:solidFill>
                <a:latin typeface="Calibri"/>
                <a:cs typeface="+mn-cs"/>
              </a:rPr>
              <a:t>IACRNE</a:t>
            </a:r>
          </a:p>
        </p:txBody>
      </p:sp>
      <p:cxnSp>
        <p:nvCxnSpPr>
          <p:cNvPr id="3" name="Connecteur droit 18"/>
          <p:cNvCxnSpPr/>
          <p:nvPr/>
        </p:nvCxnSpPr>
        <p:spPr>
          <a:xfrm>
            <a:off x="4500563" y="2205038"/>
            <a:ext cx="0" cy="574675"/>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4" name="Connecteur droit 23"/>
          <p:cNvCxnSpPr/>
          <p:nvPr/>
        </p:nvCxnSpPr>
        <p:spPr>
          <a:xfrm>
            <a:off x="4500563" y="3573463"/>
            <a:ext cx="0" cy="285750"/>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9221" name="Connecteur droit 27"/>
          <p:cNvCxnSpPr>
            <a:cxnSpLocks noChangeShapeType="1"/>
          </p:cNvCxnSpPr>
          <p:nvPr/>
        </p:nvCxnSpPr>
        <p:spPr bwMode="auto">
          <a:xfrm>
            <a:off x="2411413" y="3859213"/>
            <a:ext cx="0" cy="146050"/>
          </a:xfrm>
          <a:prstGeom prst="straightConnector1">
            <a:avLst/>
          </a:prstGeom>
          <a:noFill/>
          <a:ln w="9528">
            <a:solidFill>
              <a:srgbClr val="065093"/>
            </a:solidFill>
            <a:round/>
            <a:headEnd/>
            <a:tailEnd/>
          </a:ln>
        </p:spPr>
      </p:cxnSp>
      <p:grpSp>
        <p:nvGrpSpPr>
          <p:cNvPr id="5" name="Groupe 31"/>
          <p:cNvGrpSpPr>
            <a:grpSpLocks/>
          </p:cNvGrpSpPr>
          <p:nvPr/>
        </p:nvGrpSpPr>
        <p:grpSpPr bwMode="auto">
          <a:xfrm>
            <a:off x="2411413" y="3843338"/>
            <a:ext cx="4057650" cy="288925"/>
            <a:chOff x="2411409" y="3843342"/>
            <a:chExt cx="4057650" cy="288923"/>
          </a:xfrm>
        </p:grpSpPr>
        <p:cxnSp>
          <p:nvCxnSpPr>
            <p:cNvPr id="7" name="Connecteur droit 25"/>
            <p:cNvCxnSpPr/>
            <p:nvPr/>
          </p:nvCxnSpPr>
          <p:spPr>
            <a:xfrm>
              <a:off x="2411409" y="3859217"/>
              <a:ext cx="4032250" cy="0"/>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8" name="Connecteur droit 28"/>
            <p:cNvCxnSpPr/>
            <p:nvPr/>
          </p:nvCxnSpPr>
          <p:spPr>
            <a:xfrm>
              <a:off x="6469059" y="3843342"/>
              <a:ext cx="0" cy="288923"/>
            </a:xfrm>
            <a:prstGeom prst="straightConnector1">
              <a:avLst/>
            </a:prstGeom>
            <a:noFill/>
            <a:ln w="38103">
              <a:solidFill>
                <a:srgbClr val="0F6FC6"/>
              </a:solidFill>
              <a:prstDash val="solid"/>
            </a:ln>
            <a:effectLst>
              <a:outerShdw dist="38103" dir="5400000" algn="tl">
                <a:srgbClr val="002041">
                  <a:alpha val="48000"/>
                </a:srgbClr>
              </a:outerShdw>
            </a:effectLst>
          </p:spPr>
        </p:cxnSp>
      </p:grpSp>
      <p:cxnSp>
        <p:nvCxnSpPr>
          <p:cNvPr id="9" name="Connecteur droit 29"/>
          <p:cNvCxnSpPr/>
          <p:nvPr/>
        </p:nvCxnSpPr>
        <p:spPr>
          <a:xfrm>
            <a:off x="2411413" y="3843338"/>
            <a:ext cx="0" cy="288925"/>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10" name="Connecteur droit 33"/>
          <p:cNvCxnSpPr/>
          <p:nvPr/>
        </p:nvCxnSpPr>
        <p:spPr>
          <a:xfrm>
            <a:off x="4464050" y="5100638"/>
            <a:ext cx="2771775" cy="0"/>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11" name="Connecteur droit 34"/>
          <p:cNvCxnSpPr/>
          <p:nvPr/>
        </p:nvCxnSpPr>
        <p:spPr>
          <a:xfrm>
            <a:off x="7229475" y="5084763"/>
            <a:ext cx="0" cy="288925"/>
          </a:xfrm>
          <a:prstGeom prst="straightConnector1">
            <a:avLst/>
          </a:prstGeom>
          <a:noFill/>
          <a:ln w="38103">
            <a:solidFill>
              <a:srgbClr val="0F6FC6"/>
            </a:solidFill>
            <a:prstDash val="solid"/>
          </a:ln>
          <a:effectLst>
            <a:outerShdw dist="38103" dir="5400000" algn="tl">
              <a:srgbClr val="002041">
                <a:alpha val="48000"/>
              </a:srgbClr>
            </a:outerShdw>
          </a:effectLst>
        </p:spPr>
      </p:cxnSp>
      <p:grpSp>
        <p:nvGrpSpPr>
          <p:cNvPr id="6" name="Groupe 35"/>
          <p:cNvGrpSpPr>
            <a:grpSpLocks/>
          </p:cNvGrpSpPr>
          <p:nvPr/>
        </p:nvGrpSpPr>
        <p:grpSpPr bwMode="auto">
          <a:xfrm>
            <a:off x="1116013" y="5084763"/>
            <a:ext cx="3336925" cy="288925"/>
            <a:chOff x="1115613" y="5084283"/>
            <a:chExt cx="3336920" cy="288932"/>
          </a:xfrm>
        </p:grpSpPr>
        <p:cxnSp>
          <p:nvCxnSpPr>
            <p:cNvPr id="13" name="Connecteur droit 36"/>
            <p:cNvCxnSpPr/>
            <p:nvPr/>
          </p:nvCxnSpPr>
          <p:spPr>
            <a:xfrm>
              <a:off x="1115613" y="5085870"/>
              <a:ext cx="3314695" cy="14288"/>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14" name="Connecteur droit 37"/>
            <p:cNvCxnSpPr/>
            <p:nvPr/>
          </p:nvCxnSpPr>
          <p:spPr>
            <a:xfrm>
              <a:off x="4452533" y="5084283"/>
              <a:ext cx="0" cy="288932"/>
            </a:xfrm>
            <a:prstGeom prst="straightConnector1">
              <a:avLst/>
            </a:prstGeom>
            <a:noFill/>
            <a:ln w="38103">
              <a:solidFill>
                <a:srgbClr val="0F6FC6"/>
              </a:solidFill>
              <a:prstDash val="solid"/>
            </a:ln>
            <a:effectLst>
              <a:outerShdw dist="38103" dir="5400000" algn="tl">
                <a:srgbClr val="002041">
                  <a:alpha val="48000"/>
                </a:srgbClr>
              </a:outerShdw>
            </a:effectLst>
          </p:spPr>
        </p:cxnSp>
      </p:grpSp>
      <p:cxnSp>
        <p:nvCxnSpPr>
          <p:cNvPr id="15" name="Connecteur droit 39"/>
          <p:cNvCxnSpPr/>
          <p:nvPr/>
        </p:nvCxnSpPr>
        <p:spPr>
          <a:xfrm>
            <a:off x="1116013" y="5100638"/>
            <a:ext cx="0" cy="273050"/>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16" name="Connecteur droit 41"/>
          <p:cNvCxnSpPr/>
          <p:nvPr/>
        </p:nvCxnSpPr>
        <p:spPr>
          <a:xfrm>
            <a:off x="2555875" y="4795838"/>
            <a:ext cx="0" cy="288925"/>
          </a:xfrm>
          <a:prstGeom prst="straightConnector1">
            <a:avLst/>
          </a:prstGeom>
          <a:noFill/>
          <a:ln w="38103">
            <a:solidFill>
              <a:srgbClr val="0F6FC6"/>
            </a:solidFill>
            <a:prstDash val="solid"/>
          </a:ln>
          <a:effectLst>
            <a:outerShdw dist="38103" dir="5400000" algn="tl">
              <a:srgbClr val="002041">
                <a:alpha val="48000"/>
              </a:srgbClr>
            </a:outerShdw>
          </a:effectLst>
        </p:spPr>
      </p:cxnSp>
      <p:cxnSp>
        <p:nvCxnSpPr>
          <p:cNvPr id="17" name="Connecteur droit 42"/>
          <p:cNvCxnSpPr/>
          <p:nvPr/>
        </p:nvCxnSpPr>
        <p:spPr>
          <a:xfrm>
            <a:off x="5867400" y="4795838"/>
            <a:ext cx="0" cy="288925"/>
          </a:xfrm>
          <a:prstGeom prst="straightConnector1">
            <a:avLst/>
          </a:prstGeom>
          <a:noFill/>
          <a:ln w="38103">
            <a:solidFill>
              <a:srgbClr val="0F6FC6"/>
            </a:solidFill>
            <a:prstDash val="solid"/>
          </a:ln>
          <a:effectLst>
            <a:outerShdw dist="38103" dir="5400000" algn="tl">
              <a:srgbClr val="002041">
                <a:alpha val="48000"/>
              </a:srgbClr>
            </a:outerShdw>
          </a:effectLst>
        </p:spPr>
      </p:cxnSp>
      <p:sp>
        <p:nvSpPr>
          <p:cNvPr id="18" name="Rectangle à coins arrondis 10"/>
          <p:cNvSpPr/>
          <p:nvPr/>
        </p:nvSpPr>
        <p:spPr>
          <a:xfrm>
            <a:off x="1000125" y="4075113"/>
            <a:ext cx="2995613" cy="72072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EF0F7"/>
          </a:solidFill>
          <a:ln w="9528">
            <a:solidFill>
              <a:srgbClr val="0070C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n-US" sz="2400" b="1" kern="0" cap="small" dirty="0">
                <a:solidFill>
                  <a:srgbClr val="000000"/>
                </a:solidFill>
                <a:effectLst>
                  <a:outerShdw dist="38096" dir="2700000">
                    <a:srgbClr val="000000"/>
                  </a:outerShdw>
                </a:effectLst>
                <a:latin typeface="Calibri"/>
                <a:cs typeface="+mn-cs"/>
              </a:rPr>
              <a:t>Chief Controller </a:t>
            </a:r>
          </a:p>
          <a:p>
            <a:pPr algn="ctr" fontAlgn="auto">
              <a:spcBef>
                <a:spcPts val="0"/>
              </a:spcBef>
              <a:spcAft>
                <a:spcPts val="0"/>
              </a:spcAft>
              <a:defRPr sz="1800" b="0" i="0" u="none" strike="noStrike" kern="0" cap="none" spc="0" baseline="0">
                <a:solidFill>
                  <a:srgbClr val="000000"/>
                </a:solidFill>
                <a:uFillTx/>
              </a:defRPr>
            </a:pPr>
            <a:r>
              <a:rPr lang="en-US" sz="2400" b="1" kern="0" cap="small" dirty="0">
                <a:solidFill>
                  <a:srgbClr val="000000"/>
                </a:solidFill>
                <a:effectLst>
                  <a:outerShdw dist="38096" dir="2700000">
                    <a:srgbClr val="000000"/>
                  </a:outerShdw>
                </a:effectLst>
                <a:latin typeface="Calibri"/>
                <a:cs typeface="+mn-cs"/>
              </a:rPr>
              <a:t>Dep. Chief Controller </a:t>
            </a:r>
          </a:p>
        </p:txBody>
      </p:sp>
      <p:sp>
        <p:nvSpPr>
          <p:cNvPr id="19" name="Rectangle à coins arrondis 9"/>
          <p:cNvSpPr/>
          <p:nvPr/>
        </p:nvSpPr>
        <p:spPr>
          <a:xfrm>
            <a:off x="4500563" y="4075113"/>
            <a:ext cx="2928937" cy="72072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5EF0F7"/>
          </a:solidFill>
          <a:ln w="9528">
            <a:solidFill>
              <a:srgbClr val="0070C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n-US" sz="2400" b="1" kern="0" cap="small" dirty="0">
                <a:solidFill>
                  <a:srgbClr val="000000"/>
                </a:solidFill>
                <a:effectLst>
                  <a:outerShdw dist="38096" dir="2700000">
                    <a:srgbClr val="000000"/>
                  </a:outerShdw>
                </a:effectLst>
                <a:latin typeface="Calibri"/>
                <a:cs typeface="+mn-cs"/>
              </a:rPr>
              <a:t>Chief Evaluator en DEP. Chief Evaluator</a:t>
            </a:r>
          </a:p>
        </p:txBody>
      </p:sp>
      <p:sp>
        <p:nvSpPr>
          <p:cNvPr id="20" name="Rectangle à coins arrondis 11"/>
          <p:cNvSpPr/>
          <p:nvPr/>
        </p:nvSpPr>
        <p:spPr>
          <a:xfrm>
            <a:off x="3203575" y="5372100"/>
            <a:ext cx="2808288" cy="7937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FFFF"/>
          </a:solidFill>
          <a:ln w="9528">
            <a:solidFill>
              <a:srgbClr val="00B05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FFFFFF"/>
              </a:solidFill>
              <a:effectLst>
                <a:outerShdw dist="38096" dir="2700000">
                  <a:srgbClr val="000000"/>
                </a:outerShdw>
              </a:effectLst>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US" sz="2000" b="1" kern="0" cap="small" dirty="0">
                <a:solidFill>
                  <a:srgbClr val="000000"/>
                </a:solidFill>
                <a:effectLst>
                  <a:outerShdw dist="38096" dir="2700000">
                    <a:srgbClr val="000000"/>
                  </a:outerShdw>
                </a:effectLst>
                <a:latin typeface="Calibri"/>
                <a:cs typeface="+mn-cs"/>
              </a:rPr>
              <a:t>Controller / Evaluator (NEC)</a:t>
            </a:r>
          </a:p>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000000"/>
              </a:solidFill>
              <a:effectLst>
                <a:outerShdw dist="38096" dir="2700000">
                  <a:srgbClr val="000000"/>
                </a:outerShdw>
              </a:effectLst>
              <a:latin typeface="Calibri"/>
              <a:cs typeface="+mn-cs"/>
            </a:endParaRPr>
          </a:p>
        </p:txBody>
      </p:sp>
      <p:sp>
        <p:nvSpPr>
          <p:cNvPr id="21" name="Rectangle à coins arrondis 16"/>
          <p:cNvSpPr/>
          <p:nvPr/>
        </p:nvSpPr>
        <p:spPr>
          <a:xfrm>
            <a:off x="6156325" y="5372100"/>
            <a:ext cx="2808288" cy="7937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FFFF"/>
          </a:solidFill>
          <a:ln w="9528">
            <a:solidFill>
              <a:srgbClr val="00B05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FFFFFF"/>
              </a:solidFill>
              <a:effectLst>
                <a:outerShdw dist="38096" dir="2700000">
                  <a:srgbClr val="000000"/>
                </a:outerShdw>
              </a:effectLst>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en-US" sz="2000" b="1" kern="0" cap="small" dirty="0">
                <a:solidFill>
                  <a:srgbClr val="000000"/>
                </a:solidFill>
                <a:effectLst>
                  <a:outerShdw dist="38096" dir="2700000">
                    <a:srgbClr val="000000"/>
                  </a:outerShdw>
                </a:effectLst>
                <a:latin typeface="Calibri"/>
                <a:cs typeface="+mn-cs"/>
              </a:rPr>
              <a:t>Controller  / Evaluator (TCC)</a:t>
            </a:r>
          </a:p>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FFFFFF"/>
              </a:solidFill>
              <a:effectLst>
                <a:outerShdw dist="38096" dir="2700000">
                  <a:srgbClr val="000000"/>
                </a:outerShdw>
              </a:effectLst>
              <a:latin typeface="Calibri"/>
              <a:cs typeface="+mn-cs"/>
            </a:endParaRPr>
          </a:p>
        </p:txBody>
      </p:sp>
      <p:sp>
        <p:nvSpPr>
          <p:cNvPr id="22" name="Rectangle à coins arrondis 15"/>
          <p:cNvSpPr/>
          <p:nvPr/>
        </p:nvSpPr>
        <p:spPr>
          <a:xfrm>
            <a:off x="214313" y="5357813"/>
            <a:ext cx="2808287" cy="7937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FFFF"/>
          </a:solidFill>
          <a:ln w="9528">
            <a:solidFill>
              <a:srgbClr val="00B05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FFFFFF"/>
              </a:solidFill>
              <a:effectLst>
                <a:outerShdw dist="38096" dir="2700000">
                  <a:srgbClr val="000000"/>
                </a:outerShdw>
              </a:effectLst>
              <a:latin typeface="Calibri"/>
              <a:cs typeface="+mn-cs"/>
            </a:endParaRPr>
          </a:p>
          <a:p>
            <a:pPr algn="ctr" fontAlgn="auto">
              <a:spcBef>
                <a:spcPts val="0"/>
              </a:spcBef>
              <a:spcAft>
                <a:spcPts val="0"/>
              </a:spcAft>
              <a:defRPr sz="1800" b="0" i="0" u="none" strike="noStrike" kern="0" cap="none" spc="0" baseline="0">
                <a:solidFill>
                  <a:srgbClr val="000000"/>
                </a:solidFill>
                <a:uFillTx/>
              </a:defRPr>
            </a:pPr>
            <a:r>
              <a:rPr lang="fr-FR" b="1" kern="0" cap="small" dirty="0">
                <a:solidFill>
                  <a:srgbClr val="000000"/>
                </a:solidFill>
                <a:effectLst>
                  <a:outerShdw dist="38096" dir="2700000">
                    <a:srgbClr val="000000"/>
                  </a:outerShdw>
                </a:effectLst>
                <a:latin typeface="Calibri"/>
                <a:cs typeface="+mn-cs"/>
              </a:rPr>
              <a:t>Controller / </a:t>
            </a:r>
            <a:r>
              <a:rPr lang="fr-FR" b="1" kern="0" cap="small" dirty="0" err="1">
                <a:solidFill>
                  <a:srgbClr val="000000"/>
                </a:solidFill>
                <a:effectLst>
                  <a:outerShdw dist="38096" dir="2700000">
                    <a:srgbClr val="000000"/>
                  </a:outerShdw>
                </a:effectLst>
                <a:latin typeface="Calibri"/>
                <a:cs typeface="+mn-cs"/>
              </a:rPr>
              <a:t>Evaluator</a:t>
            </a:r>
            <a:r>
              <a:rPr lang="fr-FR" b="1" kern="0" cap="small" dirty="0">
                <a:solidFill>
                  <a:srgbClr val="000000"/>
                </a:solidFill>
                <a:effectLst>
                  <a:outerShdw dist="38096" dir="2700000">
                    <a:srgbClr val="000000"/>
                  </a:outerShdw>
                </a:effectLst>
                <a:latin typeface="Calibri"/>
                <a:cs typeface="+mn-cs"/>
              </a:rPr>
              <a:t> (TMPA)</a:t>
            </a:r>
          </a:p>
          <a:p>
            <a:pPr algn="ctr" fontAlgn="auto">
              <a:spcBef>
                <a:spcPts val="0"/>
              </a:spcBef>
              <a:spcAft>
                <a:spcPts val="0"/>
              </a:spcAft>
              <a:defRPr sz="1800" b="0" i="0" u="none" strike="noStrike" kern="0" cap="none" spc="0" baseline="0">
                <a:solidFill>
                  <a:srgbClr val="000000"/>
                </a:solidFill>
                <a:uFillTx/>
              </a:defRPr>
            </a:pPr>
            <a:endParaRPr lang="fr-FR" sz="2400" b="1" kern="0" cap="small" dirty="0">
              <a:solidFill>
                <a:srgbClr val="000000"/>
              </a:solidFill>
              <a:effectLst>
                <a:outerShdw dist="38096" dir="2700000">
                  <a:srgbClr val="000000"/>
                </a:outerShdw>
              </a:effectLst>
              <a:latin typeface="Calibri"/>
              <a:cs typeface="+mn-cs"/>
            </a:endParaRPr>
          </a:p>
        </p:txBody>
      </p:sp>
      <p:sp>
        <p:nvSpPr>
          <p:cNvPr id="23" name="Rectangle à coins arrondis 7"/>
          <p:cNvSpPr/>
          <p:nvPr/>
        </p:nvSpPr>
        <p:spPr>
          <a:xfrm>
            <a:off x="2987675" y="2779713"/>
            <a:ext cx="3024188" cy="79216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9528">
            <a:solidFill>
              <a:srgbClr val="FFC00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n-US" sz="2400" b="1" kern="0" cap="small" dirty="0">
                <a:solidFill>
                  <a:srgbClr val="FFFFFF"/>
                </a:solidFill>
                <a:effectLst>
                  <a:outerShdw dist="38096" dir="2700000">
                    <a:srgbClr val="000000"/>
                  </a:outerShdw>
                </a:effectLst>
                <a:latin typeface="Calibri"/>
                <a:cs typeface="+mn-cs"/>
              </a:rPr>
              <a:t>Exercise Director Exercise Dep. Director </a:t>
            </a:r>
          </a:p>
        </p:txBody>
      </p:sp>
      <p:sp>
        <p:nvSpPr>
          <p:cNvPr id="24" name="Titre 1"/>
          <p:cNvSpPr txBox="1">
            <a:spLocks noGrp="1"/>
          </p:cNvSpPr>
          <p:nvPr>
            <p:ph type="title"/>
          </p:nvPr>
        </p:nvSpPr>
        <p:spPr>
          <a:xfrm>
            <a:off x="158750" y="188912"/>
            <a:ext cx="8985250" cy="719807"/>
          </a:xfrm>
        </p:spPr>
        <p:txBody>
          <a:bodyPr>
            <a:noAutofit/>
          </a:bodyPr>
          <a:lstStyle/>
          <a:p>
            <a:pPr>
              <a:defRPr/>
            </a:pPr>
            <a:r>
              <a:rPr lang="en-GB" dirty="0" smtClean="0"/>
              <a:t>Exercise Preparation</a:t>
            </a:r>
            <a:endParaRPr lang="en-GB" dirty="0"/>
          </a:p>
        </p:txBody>
      </p:sp>
      <p:sp>
        <p:nvSpPr>
          <p:cNvPr id="25" name="ZoneTexte 60"/>
          <p:cNvSpPr txBox="1"/>
          <p:nvPr/>
        </p:nvSpPr>
        <p:spPr>
          <a:xfrm>
            <a:off x="539750" y="1268413"/>
            <a:ext cx="2520950" cy="923925"/>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fr-FR" b="1" kern="0">
                <a:solidFill>
                  <a:srgbClr val="FF0000"/>
                </a:solidFill>
                <a:effectLst>
                  <a:outerShdw dist="38096" dir="2700000">
                    <a:srgbClr val="000000"/>
                  </a:outerShdw>
                </a:effectLst>
                <a:latin typeface="Calibri"/>
                <a:cs typeface="Arial"/>
              </a:rPr>
              <a:t>EADRCC, EC, EUEOPOL, FAO, ICAO, IMO, INTERPOL, WHO, WMO</a:t>
            </a:r>
          </a:p>
        </p:txBody>
      </p:sp>
      <p:sp>
        <p:nvSpPr>
          <p:cNvPr id="26" name="Parenthèses 66"/>
          <p:cNvSpPr/>
          <p:nvPr/>
        </p:nvSpPr>
        <p:spPr>
          <a:xfrm>
            <a:off x="612775" y="1125538"/>
            <a:ext cx="2592388" cy="1368425"/>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9 1 100000"/>
              <a:gd name="f31" fmla="+- f21 0 f30"/>
              <a:gd name="f32" fmla="+- f22 0 f30"/>
              <a:gd name="f33" fmla="*/ f30 29289 1"/>
              <a:gd name="f34" fmla="*/ f30 f18 1"/>
              <a:gd name="f35" fmla="*/ f33 1 100000"/>
              <a:gd name="f36" fmla="*/ f31 f18 1"/>
              <a:gd name="f37" fmla="*/ f32 f18 1"/>
              <a:gd name="f38" fmla="+- f21 0 f35"/>
              <a:gd name="f39" fmla="+- f22 0 f35"/>
              <a:gd name="f40" fmla="*/ f35 f18 1"/>
              <a:gd name="f41" fmla="*/ f38 f18 1"/>
              <a:gd name="f42" fmla="*/ f39 f18 1"/>
            </a:gdLst>
            <a:ahLst/>
            <a:cxnLst>
              <a:cxn ang="3cd4">
                <a:pos x="hc" y="t"/>
              </a:cxn>
              <a:cxn ang="0">
                <a:pos x="r" y="vc"/>
              </a:cxn>
              <a:cxn ang="cd4">
                <a:pos x="hc" y="b"/>
              </a:cxn>
              <a:cxn ang="cd2">
                <a:pos x="l" y="vc"/>
              </a:cxn>
            </a:cxnLst>
            <a:rect l="f40" t="f40" r="f41" b="f42"/>
            <a:pathLst>
              <a:path stroke="0">
                <a:moveTo>
                  <a:pt x="f23" y="f34"/>
                </a:moveTo>
                <a:arcTo wR="f34" hR="f34" stAng="f0" swAng="f1"/>
                <a:lnTo>
                  <a:pt x="f36" y="f23"/>
                </a:lnTo>
                <a:arcTo wR="f34" hR="f34" stAng="f2" swAng="f1"/>
                <a:lnTo>
                  <a:pt x="f26" y="f37"/>
                </a:lnTo>
                <a:arcTo wR="f34" hR="f34" stAng="f6" swAng="f1"/>
                <a:lnTo>
                  <a:pt x="f34" y="f27"/>
                </a:lnTo>
                <a:arcTo wR="f34" hR="f34" stAng="f1" swAng="f1"/>
                <a:close/>
              </a:path>
              <a:path fill="none">
                <a:moveTo>
                  <a:pt x="f34" y="f27"/>
                </a:moveTo>
                <a:arcTo wR="f34" hR="f34" stAng="f1" swAng="f1"/>
                <a:lnTo>
                  <a:pt x="f23" y="f34"/>
                </a:lnTo>
                <a:arcTo wR="f34" hR="f34" stAng="f0" swAng="f1"/>
                <a:moveTo>
                  <a:pt x="f36" y="f23"/>
                </a:moveTo>
                <a:arcTo wR="f34" hR="f34" stAng="f2" swAng="f1"/>
                <a:lnTo>
                  <a:pt x="f26" y="f37"/>
                </a:lnTo>
                <a:arcTo wR="f34" hR="f34" stAng="f6" swAng="f1"/>
              </a:path>
            </a:pathLst>
          </a:custGeom>
          <a:noFill/>
          <a:ln w="38103">
            <a:solidFill>
              <a:srgbClr val="FF0000"/>
            </a:solidFill>
            <a:prstDash val="solid"/>
          </a:ln>
          <a:effectLst>
            <a:outerShdw dist="38103" dir="5400000" algn="tl">
              <a:srgbClr val="002041">
                <a:alpha val="4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fr-FR" kern="0">
              <a:solidFill>
                <a:srgbClr val="000000"/>
              </a:solidFill>
              <a:latin typeface="Constantia"/>
              <a:cs typeface="+mn-cs"/>
            </a:endParaRPr>
          </a:p>
        </p:txBody>
      </p:sp>
      <p:sp>
        <p:nvSpPr>
          <p:cNvPr id="9239" name="Espace réservé du pied de page 5"/>
          <p:cNvSpPr txBox="1">
            <a:spLocks noChangeArrowheads="1"/>
          </p:cNvSpPr>
          <p:nvPr/>
        </p:nvSpPr>
        <p:spPr bwMode="auto">
          <a:xfrm>
            <a:off x="2667000" y="6356350"/>
            <a:ext cx="3352800" cy="365125"/>
          </a:xfrm>
          <a:prstGeom prst="rect">
            <a:avLst/>
          </a:prstGeom>
          <a:noFill/>
          <a:ln w="9525">
            <a:noFill/>
            <a:miter lim="800000"/>
            <a:headEnd/>
            <a:tailEnd/>
          </a:ln>
        </p:spPr>
        <p:txBody>
          <a:bodyPr lIns="0" tIns="0" rIns="0" bIns="0" anchor="b"/>
          <a:lstStyle/>
          <a:p>
            <a:r>
              <a:rPr lang="fr-FR" sz="1200">
                <a:solidFill>
                  <a:srgbClr val="045C75"/>
                </a:solidFill>
                <a:latin typeface="Constantia" pitchFamily="18" charset="0"/>
              </a:rPr>
              <a:t>ConvEx-</a:t>
            </a:r>
            <a:r>
              <a:rPr lang="fr-FR" sz="1200">
                <a:solidFill>
                  <a:srgbClr val="045C75"/>
                </a:solidFill>
                <a:latin typeface="Times New Roman" pitchFamily="18" charset="0"/>
                <a:cs typeface="Times New Roman" pitchFamily="18" charset="0"/>
              </a:rPr>
              <a:t>3</a:t>
            </a:r>
            <a:r>
              <a:rPr lang="fr-FR" sz="1200">
                <a:solidFill>
                  <a:srgbClr val="045C75"/>
                </a:solidFill>
                <a:latin typeface="Constantia" pitchFamily="18" charset="0"/>
              </a:rPr>
              <a:t>, Rabat les 20 et 21 Novembre 2013</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699</TotalTime>
  <Words>2939</Words>
  <Application>Microsoft Office PowerPoint</Application>
  <PresentationFormat>Affichage à l'écran (4:3)</PresentationFormat>
  <Paragraphs>220</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Débit</vt:lpstr>
      <vt:lpstr>Role of the Technical Experts in the ConvEx 3 </vt:lpstr>
      <vt:lpstr>OUTLINE</vt:lpstr>
      <vt:lpstr>Context</vt:lpstr>
      <vt:lpstr>Exercise Purpose </vt:lpstr>
      <vt:lpstr>Exercise Objectives </vt:lpstr>
      <vt:lpstr>Objectives of Morocco </vt:lpstr>
      <vt:lpstr>Participants to the Exercise</vt:lpstr>
      <vt:lpstr>Exercise Scenario</vt:lpstr>
      <vt:lpstr>Exercise Preparation</vt:lpstr>
      <vt:lpstr>Preparation: Documents</vt:lpstr>
      <vt:lpstr>Response Organization </vt:lpstr>
      <vt:lpstr>NEC Organization</vt:lpstr>
      <vt:lpstr>Technical Crisis Center (TCC)</vt:lpstr>
      <vt:lpstr>Response Components </vt:lpstr>
      <vt:lpstr>Rôle of the TSO</vt:lpstr>
      <vt:lpstr>Role of TSO:Prepation Phase</vt:lpstr>
      <vt:lpstr>Role of TSO: Response Phase</vt:lpstr>
      <vt:lpstr>Role of the TSO: Response Phase</vt:lpstr>
      <vt:lpstr>Technical Center Crisis (TCC)</vt:lpstr>
      <vt:lpstr>Diapositive 20</vt:lpstr>
      <vt:lpstr>   Conclusion </vt:lpstr>
      <vt:lpstr>Conclusion</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38</cp:revision>
  <dcterms:created xsi:type="dcterms:W3CDTF">2014-09-24T14:44:42Z</dcterms:created>
  <dcterms:modified xsi:type="dcterms:W3CDTF">2014-10-24T18:06:16Z</dcterms:modified>
</cp:coreProperties>
</file>