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7102475" cy="10233025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1656" y="5294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5FD-8832-486E-8A08-DEDD4D1511E5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97E-169D-402E-B074-25AC1335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21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5FD-8832-486E-8A08-DEDD4D1511E5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97E-169D-402E-B074-25AC1335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44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5FD-8832-486E-8A08-DEDD4D1511E5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97E-169D-402E-B074-25AC1335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40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5FD-8832-486E-8A08-DEDD4D1511E5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97E-169D-402E-B074-25AC1335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19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5FD-8832-486E-8A08-DEDD4D1511E5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97E-169D-402E-B074-25AC1335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60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5FD-8832-486E-8A08-DEDD4D1511E5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97E-169D-402E-B074-25AC1335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73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5FD-8832-486E-8A08-DEDD4D1511E5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97E-169D-402E-B074-25AC1335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49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5FD-8832-486E-8A08-DEDD4D1511E5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97E-169D-402E-B074-25AC1335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12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5FD-8832-486E-8A08-DEDD4D1511E5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97E-169D-402E-B074-25AC1335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4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5FD-8832-486E-8A08-DEDD4D1511E5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97E-169D-402E-B074-25AC1335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03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5FD-8832-486E-8A08-DEDD4D1511E5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97E-169D-402E-B074-25AC1335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49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0F5FD-8832-486E-8A08-DEDD4D1511E5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8197E-169D-402E-B074-25AC1335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60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karim.benouaghrem@irsn.fr" TargetMode="Externa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1"/>
            <a:ext cx="30279974" cy="42808524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  <a:alpha val="8400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0427381" y="6380678"/>
            <a:ext cx="9690270" cy="359779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Picture 2" descr="D:\Users\ben-ouaghrem-kar\Desktop\Pour Karim Ben Ouaghrem\IRSN-DSR-004-054HAUTE DEFINI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382" y="34012862"/>
            <a:ext cx="9114673" cy="606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à coins arrondis 51"/>
          <p:cNvSpPr/>
          <p:nvPr/>
        </p:nvSpPr>
        <p:spPr>
          <a:xfrm>
            <a:off x="-10802" y="6436633"/>
            <a:ext cx="16287079" cy="35921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à coins arrondis 105"/>
          <p:cNvSpPr/>
          <p:nvPr/>
        </p:nvSpPr>
        <p:spPr>
          <a:xfrm>
            <a:off x="175175" y="30005467"/>
            <a:ext cx="15876174" cy="7024531"/>
          </a:xfrm>
          <a:prstGeom prst="round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à coins arrondis 106"/>
          <p:cNvSpPr/>
          <p:nvPr/>
        </p:nvSpPr>
        <p:spPr>
          <a:xfrm>
            <a:off x="182823" y="37441236"/>
            <a:ext cx="15899828" cy="3609899"/>
          </a:xfrm>
          <a:prstGeom prst="round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182823" y="17101075"/>
            <a:ext cx="15835210" cy="12656115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O:\DAI\5 _ Relations multilatérales\5 _ Organismes européens et internationaux\22 _ ETSON_ Réseau européen TSO\POSTERS ETSON\Logo Et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806" y="6809609"/>
            <a:ext cx="8497085" cy="192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764" y="6899620"/>
            <a:ext cx="3657338" cy="204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Rectangle 3"/>
          <p:cNvSpPr txBox="1">
            <a:spLocks noChangeArrowheads="1"/>
          </p:cNvSpPr>
          <p:nvPr/>
        </p:nvSpPr>
        <p:spPr bwMode="auto">
          <a:xfrm>
            <a:off x="711534" y="17162237"/>
            <a:ext cx="15153837" cy="59471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1950" indent="-361950" algn="l" defTabSz="449263" rtl="0" eaLnBrk="0" fontAlgn="base" hangingPunct="0">
              <a:lnSpc>
                <a:spcPct val="89000"/>
              </a:lnSpc>
              <a:spcBef>
                <a:spcPts val="16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 2" pitchFamily="18" charset="2"/>
              <a:buChar char="¢"/>
              <a:defRPr sz="1600" b="1">
                <a:solidFill>
                  <a:srgbClr val="547EB9"/>
                </a:solidFill>
                <a:latin typeface="+mn-lt"/>
                <a:ea typeface="+mn-ea"/>
                <a:cs typeface="+mn-cs"/>
              </a:defRPr>
            </a:lvl1pPr>
            <a:lvl2pPr marL="811213" indent="-268288" algn="l" defTabSz="449263" rtl="0" eaLnBrk="0" fontAlgn="base" hangingPunct="0">
              <a:lnSpc>
                <a:spcPct val="89000"/>
              </a:lnSpc>
              <a:spcBef>
                <a:spcPts val="400"/>
              </a:spcBef>
              <a:spcAft>
                <a:spcPct val="0"/>
              </a:spcAft>
              <a:buClr>
                <a:schemeClr val="folHlink"/>
              </a:buClr>
              <a:buSzPct val="67000"/>
              <a:buFont typeface="Wingdings 2" pitchFamily="18" charset="2"/>
              <a:buChar char="¢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66813" indent="-174625" algn="l" defTabSz="449263" rtl="0" eaLnBrk="0" fontAlgn="base" hangingPunct="0">
              <a:lnSpc>
                <a:spcPct val="89000"/>
              </a:lnSpc>
              <a:spcBef>
                <a:spcPts val="400"/>
              </a:spcBef>
              <a:spcAft>
                <a:spcPct val="0"/>
              </a:spcAft>
              <a:buClr>
                <a:srgbClr val="FF0F00"/>
              </a:buClr>
              <a:buSzPct val="100000"/>
              <a:buFont typeface="Wingdings" pitchFamily="2" charset="2"/>
              <a:buChar char="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31938" indent="-185738" algn="l" defTabSz="449263" rtl="0" eaLnBrk="0" fontAlgn="base" hangingPunct="0">
              <a:lnSpc>
                <a:spcPct val="89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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76438" indent="-263525" algn="l" defTabSz="449263" rtl="0" eaLnBrk="0" fontAlgn="base" hangingPunct="0">
              <a:lnSpc>
                <a:spcPct val="89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-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433638" indent="-263525" algn="l" defTabSz="449263" rtl="0" fontAlgn="base">
              <a:lnSpc>
                <a:spcPct val="89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-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890838" indent="-263525" algn="l" defTabSz="449263" rtl="0" fontAlgn="base">
              <a:lnSpc>
                <a:spcPct val="89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-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348038" indent="-263525" algn="l" defTabSz="449263" rtl="0" fontAlgn="base">
              <a:lnSpc>
                <a:spcPct val="89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-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05238" indent="-263525" algn="l" defTabSz="449263" rtl="0" fontAlgn="base">
              <a:lnSpc>
                <a:spcPct val="89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-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89000"/>
              </a:lnSpc>
              <a:spcBef>
                <a:spcPts val="1600"/>
              </a:spcBef>
              <a:spcAft>
                <a:spcPct val="0"/>
              </a:spcAft>
              <a:buClr>
                <a:srgbClr val="5793C9"/>
              </a:buClr>
              <a:buSzPct val="100000"/>
              <a:buNone/>
              <a:tabLst/>
              <a:defRPr/>
            </a:pPr>
            <a:r>
              <a:rPr kumimoji="0" lang="en-GB" altLang="fr-FR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547EB9"/>
                </a:solidFill>
                <a:effectLst/>
                <a:uLnTx/>
                <a:uFillTx/>
                <a:latin typeface="Trebuchet MS"/>
                <a:ea typeface="Arial Unicode MS"/>
                <a:cs typeface="Arial Unicode MS"/>
                <a:sym typeface="Arial" charset="0"/>
              </a:rPr>
              <a:t>Nuclear safety</a:t>
            </a:r>
          </a:p>
          <a:p>
            <a:pPr marL="0" marR="0" lvl="0" indent="0" defTabSz="449263" rtl="0" eaLnBrk="1" fontAlgn="base" latinLnBrk="0" hangingPunct="1">
              <a:lnSpc>
                <a:spcPct val="89000"/>
              </a:lnSpc>
              <a:spcBef>
                <a:spcPts val="1600"/>
              </a:spcBef>
              <a:spcAft>
                <a:spcPct val="0"/>
              </a:spcAft>
              <a:buClr>
                <a:srgbClr val="5793C9"/>
              </a:buClr>
              <a:buSzPct val="100000"/>
              <a:buNone/>
              <a:tabLst/>
              <a:defRPr/>
            </a:pPr>
            <a:r>
              <a:rPr lang="en-GB" altLang="fr-FR" sz="3000" kern="0" dirty="0" smtClean="0">
                <a:latin typeface="Trebuchet MS"/>
                <a:ea typeface="Arial Unicode MS"/>
                <a:cs typeface="Arial Unicode MS"/>
                <a:sym typeface="Arial" charset="0"/>
              </a:rPr>
              <a:t>Projects:</a:t>
            </a:r>
          </a:p>
          <a:p>
            <a:pPr marL="0" marR="0" lvl="0" indent="0" defTabSz="449263" rtl="0" eaLnBrk="1" fontAlgn="base" latinLnBrk="0" hangingPunct="1">
              <a:lnSpc>
                <a:spcPct val="89000"/>
              </a:lnSpc>
              <a:spcBef>
                <a:spcPts val="1600"/>
              </a:spcBef>
              <a:spcAft>
                <a:spcPct val="0"/>
              </a:spcAft>
              <a:buClr>
                <a:srgbClr val="5793C9"/>
              </a:buClr>
              <a:buSzPct val="100000"/>
              <a:buNone/>
              <a:tabLst/>
              <a:defRPr/>
            </a:pPr>
            <a:endParaRPr lang="en-GB" altLang="fr-FR" sz="3600" kern="0" dirty="0"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marR="0" lvl="0" indent="0" defTabSz="449263" rtl="0" eaLnBrk="1" fontAlgn="base" latinLnBrk="0" hangingPunct="1">
              <a:lnSpc>
                <a:spcPct val="89000"/>
              </a:lnSpc>
              <a:spcBef>
                <a:spcPts val="1600"/>
              </a:spcBef>
              <a:spcAft>
                <a:spcPct val="0"/>
              </a:spcAft>
              <a:buClr>
                <a:srgbClr val="5793C9"/>
              </a:buClr>
              <a:buSzPct val="100000"/>
              <a:buNone/>
              <a:tabLst/>
              <a:defRPr/>
            </a:pPr>
            <a:endParaRPr lang="en-GB" altLang="fr-FR" sz="3600" kern="0" dirty="0" smtClean="0"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marR="0" lvl="0" indent="0" defTabSz="449263" rtl="0" eaLnBrk="1" fontAlgn="base" latinLnBrk="0" hangingPunct="1">
              <a:lnSpc>
                <a:spcPct val="89000"/>
              </a:lnSpc>
              <a:spcBef>
                <a:spcPts val="1600"/>
              </a:spcBef>
              <a:spcAft>
                <a:spcPct val="0"/>
              </a:spcAft>
              <a:buClr>
                <a:srgbClr val="5793C9"/>
              </a:buClr>
              <a:buSzPct val="100000"/>
              <a:buNone/>
              <a:tabLst/>
              <a:defRPr/>
            </a:pPr>
            <a:endParaRPr lang="en-GB" altLang="fr-FR" sz="3600" kern="0" dirty="0"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marR="0" lvl="0" indent="0" defTabSz="449263" rtl="0" eaLnBrk="1" fontAlgn="base" latinLnBrk="0" hangingPunct="1">
              <a:lnSpc>
                <a:spcPct val="89000"/>
              </a:lnSpc>
              <a:spcBef>
                <a:spcPts val="1600"/>
              </a:spcBef>
              <a:spcAft>
                <a:spcPct val="0"/>
              </a:spcAft>
              <a:buClr>
                <a:srgbClr val="5793C9"/>
              </a:buClr>
              <a:buSzPct val="100000"/>
              <a:buNone/>
              <a:tabLst/>
              <a:defRPr/>
            </a:pPr>
            <a:endParaRPr lang="en-GB" altLang="fr-FR" sz="3600" kern="0" dirty="0" smtClean="0"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marR="0" lvl="0" indent="0" defTabSz="449263" rtl="0" eaLnBrk="1" fontAlgn="base" latinLnBrk="0" hangingPunct="1">
              <a:lnSpc>
                <a:spcPct val="89000"/>
              </a:lnSpc>
              <a:spcBef>
                <a:spcPts val="1600"/>
              </a:spcBef>
              <a:spcAft>
                <a:spcPct val="0"/>
              </a:spcAft>
              <a:buClr>
                <a:srgbClr val="5793C9"/>
              </a:buClr>
              <a:buSzPct val="100000"/>
              <a:buNone/>
              <a:tabLst/>
              <a:defRPr/>
            </a:pPr>
            <a:endParaRPr kumimoji="0" lang="en-GB" altLang="fr-FR" sz="3600" b="1" i="0" u="none" strike="noStrike" kern="0" cap="none" spc="0" normalizeH="0" baseline="0" noProof="0" dirty="0">
              <a:ln>
                <a:noFill/>
              </a:ln>
              <a:solidFill>
                <a:srgbClr val="547EB9"/>
              </a:solidFill>
              <a:effectLst/>
              <a:uLnTx/>
              <a:uFillTx/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marR="0" lvl="0" indent="0" defTabSz="449263" rtl="0" eaLnBrk="1" fontAlgn="base" latinLnBrk="0" hangingPunct="1">
              <a:lnSpc>
                <a:spcPct val="89000"/>
              </a:lnSpc>
              <a:spcBef>
                <a:spcPts val="1600"/>
              </a:spcBef>
              <a:spcAft>
                <a:spcPct val="0"/>
              </a:spcAft>
              <a:buClr>
                <a:srgbClr val="5793C9"/>
              </a:buClr>
              <a:buSzPct val="100000"/>
              <a:buNone/>
              <a:tabLst/>
              <a:defRPr/>
            </a:pPr>
            <a:endParaRPr lang="en-GB" altLang="fr-FR" sz="3600" kern="0" dirty="0" smtClean="0"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marR="0" lvl="0" indent="0" defTabSz="449263" rtl="0" eaLnBrk="1" fontAlgn="base" latinLnBrk="0" hangingPunct="1">
              <a:lnSpc>
                <a:spcPct val="89000"/>
              </a:lnSpc>
              <a:spcBef>
                <a:spcPts val="1600"/>
              </a:spcBef>
              <a:spcAft>
                <a:spcPct val="0"/>
              </a:spcAft>
              <a:buClr>
                <a:srgbClr val="5793C9"/>
              </a:buClr>
              <a:buSzPct val="100000"/>
              <a:buNone/>
              <a:tabLst/>
              <a:defRPr/>
            </a:pPr>
            <a:endParaRPr kumimoji="0" lang="en-GB" altLang="fr-FR" sz="3600" b="1" i="0" u="none" strike="noStrike" kern="0" cap="none" spc="0" normalizeH="0" baseline="0" noProof="0" dirty="0">
              <a:ln>
                <a:noFill/>
              </a:ln>
              <a:solidFill>
                <a:srgbClr val="547EB9"/>
              </a:solidFill>
              <a:effectLst/>
              <a:uLnTx/>
              <a:uFillTx/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marR="0" lvl="0" indent="0" defTabSz="449263" rtl="0" eaLnBrk="1" fontAlgn="base" latinLnBrk="0" hangingPunct="1">
              <a:lnSpc>
                <a:spcPct val="89000"/>
              </a:lnSpc>
              <a:spcBef>
                <a:spcPts val="1600"/>
              </a:spcBef>
              <a:spcAft>
                <a:spcPct val="0"/>
              </a:spcAft>
              <a:buClr>
                <a:srgbClr val="5793C9"/>
              </a:buClr>
              <a:buSzPct val="100000"/>
              <a:buNone/>
              <a:tabLst/>
              <a:defRPr/>
            </a:pPr>
            <a:endParaRPr lang="en-GB" altLang="fr-FR" sz="3600" kern="0" dirty="0" smtClean="0"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marR="0" lvl="0" indent="0" defTabSz="449263" rtl="0" eaLnBrk="1" fontAlgn="base" latinLnBrk="0" hangingPunct="1">
              <a:lnSpc>
                <a:spcPct val="89000"/>
              </a:lnSpc>
              <a:spcBef>
                <a:spcPts val="1600"/>
              </a:spcBef>
              <a:spcAft>
                <a:spcPct val="0"/>
              </a:spcAft>
              <a:buClr>
                <a:srgbClr val="5793C9"/>
              </a:buClr>
              <a:buSzPct val="100000"/>
              <a:buNone/>
              <a:tabLst/>
              <a:defRPr/>
            </a:pPr>
            <a:endParaRPr kumimoji="0" lang="en-GB" altLang="fr-FR" sz="3600" b="1" i="0" u="none" strike="noStrike" kern="0" cap="none" spc="0" normalizeH="0" baseline="0" noProof="0" dirty="0">
              <a:ln>
                <a:noFill/>
              </a:ln>
              <a:solidFill>
                <a:srgbClr val="547EB9"/>
              </a:solidFill>
              <a:effectLst/>
              <a:uLnTx/>
              <a:uFillTx/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marR="0" lvl="0" indent="0" defTabSz="449263" rtl="0" eaLnBrk="1" fontAlgn="base" latinLnBrk="0" hangingPunct="1">
              <a:lnSpc>
                <a:spcPct val="89000"/>
              </a:lnSpc>
              <a:spcBef>
                <a:spcPts val="1600"/>
              </a:spcBef>
              <a:spcAft>
                <a:spcPct val="0"/>
              </a:spcAft>
              <a:buClr>
                <a:srgbClr val="5793C9"/>
              </a:buClr>
              <a:buSzPct val="100000"/>
              <a:buNone/>
              <a:tabLst/>
              <a:defRPr/>
            </a:pPr>
            <a:endParaRPr lang="en-GB" altLang="fr-FR" sz="3600" kern="0" dirty="0" smtClean="0"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marR="0" lvl="0" indent="0" defTabSz="449263" rtl="0" eaLnBrk="1" fontAlgn="base" latinLnBrk="0" hangingPunct="1">
              <a:lnSpc>
                <a:spcPct val="89000"/>
              </a:lnSpc>
              <a:spcBef>
                <a:spcPts val="1600"/>
              </a:spcBef>
              <a:spcAft>
                <a:spcPct val="0"/>
              </a:spcAft>
              <a:buClr>
                <a:srgbClr val="5793C9"/>
              </a:buClr>
              <a:buSzPct val="100000"/>
              <a:buNone/>
              <a:tabLst/>
              <a:defRPr/>
            </a:pPr>
            <a:endParaRPr kumimoji="0" lang="en-GB" altLang="fr-FR" sz="3600" b="1" i="0" u="none" strike="noStrike" kern="0" cap="none" spc="0" normalizeH="0" baseline="0" noProof="0" dirty="0">
              <a:ln>
                <a:noFill/>
              </a:ln>
              <a:solidFill>
                <a:srgbClr val="547EB9"/>
              </a:solidFill>
              <a:effectLst/>
              <a:uLnTx/>
              <a:uFillTx/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indent="0" eaLnBrk="1" hangingPunct="1">
              <a:buClr>
                <a:srgbClr val="5793C9"/>
              </a:buClr>
              <a:buNone/>
              <a:defRPr/>
            </a:pPr>
            <a:endParaRPr lang="en-GB" altLang="fr-FR" sz="3600" kern="0" dirty="0" smtClean="0"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indent="0" eaLnBrk="1" hangingPunct="1">
              <a:buClr>
                <a:srgbClr val="5793C9"/>
              </a:buClr>
              <a:buNone/>
              <a:defRPr/>
            </a:pPr>
            <a:endParaRPr lang="en-GB" altLang="fr-FR" sz="3600" kern="0" dirty="0"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indent="0" eaLnBrk="1" hangingPunct="1">
              <a:buClr>
                <a:srgbClr val="5793C9"/>
              </a:buClr>
              <a:buNone/>
              <a:defRPr/>
            </a:pPr>
            <a:endParaRPr lang="en-GB" altLang="fr-FR" sz="3600" kern="0" dirty="0" smtClean="0"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indent="0" eaLnBrk="1" hangingPunct="1">
              <a:buClr>
                <a:srgbClr val="5793C9"/>
              </a:buClr>
              <a:buNone/>
              <a:defRPr/>
            </a:pPr>
            <a:endParaRPr lang="en-GB" altLang="fr-FR" sz="3000" kern="0" dirty="0" smtClean="0"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indent="0" eaLnBrk="1" hangingPunct="1">
              <a:buClr>
                <a:srgbClr val="5793C9"/>
              </a:buClr>
              <a:buNone/>
              <a:defRPr/>
            </a:pPr>
            <a:r>
              <a:rPr lang="en-GB" altLang="fr-FR" sz="3000" kern="0" dirty="0" smtClean="0">
                <a:latin typeface="Trebuchet MS"/>
                <a:ea typeface="Arial Unicode MS"/>
                <a:cs typeface="Arial Unicode MS"/>
                <a:sym typeface="Arial" charset="0"/>
              </a:rPr>
              <a:t> Dedicated platforms: </a:t>
            </a:r>
            <a:r>
              <a:rPr lang="en-US" altLang="fr-FR" sz="3000" b="0" kern="0" dirty="0" smtClean="0">
                <a:solidFill>
                  <a:srgbClr val="000000"/>
                </a:solidFill>
                <a:latin typeface="Trebuchet MS"/>
                <a:ea typeface="Arial Unicode MS"/>
                <a:cs typeface="Arial Unicode MS"/>
                <a:sym typeface="Arial" charset="0"/>
              </a:rPr>
              <a:t>SNETP (NUGENIA, ESNII, NC2I)</a:t>
            </a:r>
            <a:endParaRPr kumimoji="0" lang="en-GB" altLang="fr-FR" sz="3000" b="1" i="0" u="none" strike="noStrike" kern="0" cap="none" spc="0" normalizeH="0" baseline="0" noProof="0" dirty="0" smtClean="0">
              <a:ln>
                <a:noFill/>
              </a:ln>
              <a:solidFill>
                <a:srgbClr val="547EB9"/>
              </a:solidFill>
              <a:effectLst/>
              <a:uLnTx/>
              <a:uFillTx/>
              <a:latin typeface="Trebuchet MS"/>
              <a:ea typeface="Arial Unicode MS"/>
              <a:cs typeface="Arial Unicode MS"/>
              <a:sym typeface="Arial" charset="0"/>
            </a:endParaRPr>
          </a:p>
        </p:txBody>
      </p:sp>
      <p:sp>
        <p:nvSpPr>
          <p:cNvPr id="87" name="Rectangle 3"/>
          <p:cNvSpPr txBox="1">
            <a:spLocks noChangeArrowheads="1"/>
          </p:cNvSpPr>
          <p:nvPr/>
        </p:nvSpPr>
        <p:spPr bwMode="auto">
          <a:xfrm>
            <a:off x="711534" y="30005467"/>
            <a:ext cx="15306499" cy="569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1950" indent="-361950" algn="l" defTabSz="449263" rtl="0" eaLnBrk="0" fontAlgn="base" hangingPunct="0">
              <a:lnSpc>
                <a:spcPct val="89000"/>
              </a:lnSpc>
              <a:spcBef>
                <a:spcPts val="16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 2" pitchFamily="18" charset="2"/>
              <a:buChar char="¢"/>
              <a:defRPr sz="1600" b="1">
                <a:solidFill>
                  <a:srgbClr val="547EB9"/>
                </a:solidFill>
                <a:latin typeface="+mn-lt"/>
                <a:ea typeface="+mn-ea"/>
                <a:cs typeface="+mn-cs"/>
              </a:defRPr>
            </a:lvl1pPr>
            <a:lvl2pPr marL="811213" indent="-268288" algn="l" defTabSz="449263" rtl="0" eaLnBrk="0" fontAlgn="base" hangingPunct="0">
              <a:lnSpc>
                <a:spcPct val="89000"/>
              </a:lnSpc>
              <a:spcBef>
                <a:spcPts val="400"/>
              </a:spcBef>
              <a:spcAft>
                <a:spcPct val="0"/>
              </a:spcAft>
              <a:buClr>
                <a:schemeClr val="folHlink"/>
              </a:buClr>
              <a:buSzPct val="67000"/>
              <a:buFont typeface="Wingdings 2" pitchFamily="18" charset="2"/>
              <a:buChar char="¢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66813" indent="-174625" algn="l" defTabSz="449263" rtl="0" eaLnBrk="0" fontAlgn="base" hangingPunct="0">
              <a:lnSpc>
                <a:spcPct val="89000"/>
              </a:lnSpc>
              <a:spcBef>
                <a:spcPts val="400"/>
              </a:spcBef>
              <a:spcAft>
                <a:spcPct val="0"/>
              </a:spcAft>
              <a:buClr>
                <a:srgbClr val="FF0F00"/>
              </a:buClr>
              <a:buSzPct val="100000"/>
              <a:buFont typeface="Wingdings" pitchFamily="2" charset="2"/>
              <a:buChar char="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31938" indent="-185738" algn="l" defTabSz="449263" rtl="0" eaLnBrk="0" fontAlgn="base" hangingPunct="0">
              <a:lnSpc>
                <a:spcPct val="89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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76438" indent="-263525" algn="l" defTabSz="449263" rtl="0" eaLnBrk="0" fontAlgn="base" hangingPunct="0">
              <a:lnSpc>
                <a:spcPct val="89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-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433638" indent="-263525" algn="l" defTabSz="449263" rtl="0" fontAlgn="base">
              <a:lnSpc>
                <a:spcPct val="89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-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890838" indent="-263525" algn="l" defTabSz="449263" rtl="0" fontAlgn="base">
              <a:lnSpc>
                <a:spcPct val="89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-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348038" indent="-263525" algn="l" defTabSz="449263" rtl="0" fontAlgn="base">
              <a:lnSpc>
                <a:spcPct val="89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-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05238" indent="-263525" algn="l" defTabSz="449263" rtl="0" fontAlgn="base">
              <a:lnSpc>
                <a:spcPct val="89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-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89000"/>
              </a:lnSpc>
              <a:spcBef>
                <a:spcPts val="1600"/>
              </a:spcBef>
              <a:spcAft>
                <a:spcPct val="0"/>
              </a:spcAft>
              <a:buClr>
                <a:srgbClr val="5793C9"/>
              </a:buClr>
              <a:buSzPct val="100000"/>
              <a:buNone/>
              <a:tabLst/>
              <a:defRPr/>
            </a:pPr>
            <a:r>
              <a:rPr kumimoji="0" lang="en-GB" altLang="fr-FR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547EB9"/>
                </a:solidFill>
                <a:effectLst/>
                <a:uLnTx/>
                <a:uFillTx/>
                <a:latin typeface="Trebuchet MS"/>
                <a:ea typeface="Arial Unicode MS"/>
                <a:cs typeface="Arial Unicode MS"/>
                <a:sym typeface="Arial" charset="0"/>
              </a:rPr>
              <a:t>Radiation protection</a:t>
            </a:r>
            <a:endParaRPr kumimoji="0" lang="en-GB" altLang="fr-FR" sz="3000" b="1" i="0" u="none" strike="noStrike" kern="0" cap="none" spc="0" normalizeH="0" baseline="0" noProof="0" dirty="0" smtClean="0">
              <a:ln>
                <a:noFill/>
              </a:ln>
              <a:solidFill>
                <a:srgbClr val="547EB9"/>
              </a:solidFill>
              <a:effectLst/>
              <a:uLnTx/>
              <a:uFillTx/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indent="0" eaLnBrk="1" hangingPunct="1">
              <a:buClr>
                <a:srgbClr val="5793C9"/>
              </a:buClr>
              <a:buNone/>
              <a:defRPr/>
            </a:pPr>
            <a:r>
              <a:rPr lang="en-GB" altLang="fr-FR" sz="3000" kern="0" dirty="0" smtClean="0">
                <a:latin typeface="Trebuchet MS"/>
                <a:ea typeface="Arial Unicode MS"/>
                <a:cs typeface="Arial Unicode MS"/>
                <a:sym typeface="Arial" charset="0"/>
              </a:rPr>
              <a:t>Projects:</a:t>
            </a:r>
          </a:p>
          <a:p>
            <a:pPr marL="0" indent="0" eaLnBrk="1" hangingPunct="1">
              <a:buClr>
                <a:srgbClr val="5793C9"/>
              </a:buClr>
              <a:buNone/>
              <a:defRPr/>
            </a:pPr>
            <a:endParaRPr lang="en-GB" altLang="fr-FR" sz="3000" kern="0" dirty="0" smtClean="0"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indent="0" eaLnBrk="1" hangingPunct="1">
              <a:buClr>
                <a:srgbClr val="5793C9"/>
              </a:buClr>
              <a:buNone/>
              <a:defRPr/>
            </a:pPr>
            <a:endParaRPr lang="en-GB" altLang="fr-FR" sz="3000" kern="0" dirty="0" smtClean="0"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indent="0" eaLnBrk="1" hangingPunct="1">
              <a:buClr>
                <a:srgbClr val="5793C9"/>
              </a:buClr>
              <a:buNone/>
              <a:defRPr/>
            </a:pPr>
            <a:endParaRPr lang="en-GB" altLang="fr-FR" sz="3000" kern="0" dirty="0" smtClean="0"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indent="0" eaLnBrk="1" hangingPunct="1">
              <a:buClr>
                <a:srgbClr val="5793C9"/>
              </a:buClr>
              <a:buNone/>
              <a:defRPr/>
            </a:pPr>
            <a:endParaRPr kumimoji="0" lang="en-GB" altLang="fr-FR" sz="3000" b="1" i="0" u="none" strike="noStrike" kern="0" cap="none" spc="0" normalizeH="0" baseline="0" noProof="0" dirty="0" smtClean="0">
              <a:ln>
                <a:noFill/>
              </a:ln>
              <a:solidFill>
                <a:srgbClr val="547EB9"/>
              </a:solidFill>
              <a:effectLst/>
              <a:uLnTx/>
              <a:uFillTx/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indent="0" eaLnBrk="1" hangingPunct="1">
              <a:buClr>
                <a:srgbClr val="5793C9"/>
              </a:buClr>
              <a:buNone/>
              <a:defRPr/>
            </a:pPr>
            <a:endParaRPr kumimoji="0" lang="en-GB" altLang="fr-FR" sz="3000" b="1" i="0" u="none" strike="noStrike" kern="0" cap="none" spc="0" normalizeH="0" baseline="0" noProof="0" dirty="0" smtClean="0">
              <a:ln>
                <a:noFill/>
              </a:ln>
              <a:solidFill>
                <a:srgbClr val="547EB9"/>
              </a:solidFill>
              <a:effectLst/>
              <a:uLnTx/>
              <a:uFillTx/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indent="0" eaLnBrk="1" hangingPunct="1">
              <a:buClr>
                <a:srgbClr val="5793C9"/>
              </a:buClr>
              <a:buNone/>
              <a:defRPr/>
            </a:pPr>
            <a:endParaRPr kumimoji="0" lang="en-GB" altLang="fr-FR" sz="3000" b="1" i="0" u="none" strike="noStrike" kern="0" cap="none" spc="0" normalizeH="0" baseline="0" noProof="0" dirty="0">
              <a:ln>
                <a:noFill/>
              </a:ln>
              <a:solidFill>
                <a:srgbClr val="547EB9"/>
              </a:solidFill>
              <a:effectLst/>
              <a:uLnTx/>
              <a:uFillTx/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indent="0" eaLnBrk="1" hangingPunct="1">
              <a:buClr>
                <a:srgbClr val="5793C9"/>
              </a:buClr>
              <a:buNone/>
              <a:defRPr/>
            </a:pPr>
            <a:endParaRPr lang="en-GB" altLang="fr-FR" sz="3000" kern="0" dirty="0" smtClean="0"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indent="0" eaLnBrk="1" hangingPunct="1">
              <a:buClr>
                <a:srgbClr val="5793C9"/>
              </a:buClr>
              <a:buNone/>
              <a:defRPr/>
            </a:pPr>
            <a:endParaRPr lang="en-GB" altLang="fr-FR" sz="3000" kern="0" dirty="0" smtClean="0"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indent="0" eaLnBrk="1" hangingPunct="1">
              <a:buClr>
                <a:srgbClr val="5793C9"/>
              </a:buClr>
              <a:buNone/>
              <a:defRPr/>
            </a:pPr>
            <a:r>
              <a:rPr lang="en-GB" altLang="fr-FR" sz="3000" kern="0" dirty="0" smtClean="0">
                <a:latin typeface="Trebuchet MS"/>
                <a:ea typeface="Arial Unicode MS"/>
                <a:cs typeface="Arial Unicode MS"/>
                <a:sym typeface="Arial" charset="0"/>
              </a:rPr>
              <a:t>Dedicated platforms: </a:t>
            </a:r>
            <a:r>
              <a:rPr lang="en-US" altLang="fr-FR" sz="3000" b="0" kern="0" dirty="0" smtClean="0">
                <a:solidFill>
                  <a:srgbClr val="000000"/>
                </a:solidFill>
                <a:latin typeface="Trebuchet MS"/>
                <a:ea typeface="Arial Unicode MS"/>
                <a:cs typeface="Arial Unicode MS"/>
                <a:sym typeface="Arial" charset="0"/>
              </a:rPr>
              <a:t>MELODI (radiation protection), ALLIANCE (radioecology)</a:t>
            </a:r>
            <a:endParaRPr kumimoji="0" lang="en-GB" altLang="fr-FR" sz="3000" b="1" i="0" u="none" strike="noStrike" kern="0" cap="none" spc="0" normalizeH="0" baseline="0" noProof="0" dirty="0" smtClean="0">
              <a:ln>
                <a:noFill/>
              </a:ln>
              <a:solidFill>
                <a:srgbClr val="547EB9"/>
              </a:solidFill>
              <a:effectLst/>
              <a:uLnTx/>
              <a:uFillTx/>
              <a:latin typeface="Trebuchet MS"/>
              <a:ea typeface="Arial Unicode MS"/>
              <a:cs typeface="Arial Unicode MS"/>
              <a:sym typeface="Arial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"/>
          <a:stretch/>
        </p:blipFill>
        <p:spPr bwMode="auto">
          <a:xfrm>
            <a:off x="2226619" y="6594868"/>
            <a:ext cx="8424000" cy="235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Rectangle 3"/>
          <p:cNvSpPr txBox="1">
            <a:spLocks noChangeArrowheads="1"/>
          </p:cNvSpPr>
          <p:nvPr/>
        </p:nvSpPr>
        <p:spPr bwMode="auto">
          <a:xfrm>
            <a:off x="711534" y="37485149"/>
            <a:ext cx="14519202" cy="284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1950" indent="-361950" algn="l" defTabSz="449263" rtl="0" eaLnBrk="0" fontAlgn="base" hangingPunct="0">
              <a:lnSpc>
                <a:spcPct val="89000"/>
              </a:lnSpc>
              <a:spcBef>
                <a:spcPts val="16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 2" pitchFamily="18" charset="2"/>
              <a:buChar char="¢"/>
              <a:defRPr sz="1600" b="1">
                <a:solidFill>
                  <a:srgbClr val="547EB9"/>
                </a:solidFill>
                <a:latin typeface="+mn-lt"/>
                <a:ea typeface="+mn-ea"/>
                <a:cs typeface="+mn-cs"/>
              </a:defRPr>
            </a:lvl1pPr>
            <a:lvl2pPr marL="811213" indent="-268288" algn="l" defTabSz="449263" rtl="0" eaLnBrk="0" fontAlgn="base" hangingPunct="0">
              <a:lnSpc>
                <a:spcPct val="89000"/>
              </a:lnSpc>
              <a:spcBef>
                <a:spcPts val="400"/>
              </a:spcBef>
              <a:spcAft>
                <a:spcPct val="0"/>
              </a:spcAft>
              <a:buClr>
                <a:schemeClr val="folHlink"/>
              </a:buClr>
              <a:buSzPct val="67000"/>
              <a:buFont typeface="Wingdings 2" pitchFamily="18" charset="2"/>
              <a:buChar char="¢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66813" indent="-174625" algn="l" defTabSz="449263" rtl="0" eaLnBrk="0" fontAlgn="base" hangingPunct="0">
              <a:lnSpc>
                <a:spcPct val="89000"/>
              </a:lnSpc>
              <a:spcBef>
                <a:spcPts val="400"/>
              </a:spcBef>
              <a:spcAft>
                <a:spcPct val="0"/>
              </a:spcAft>
              <a:buClr>
                <a:srgbClr val="FF0F00"/>
              </a:buClr>
              <a:buSzPct val="100000"/>
              <a:buFont typeface="Wingdings" pitchFamily="2" charset="2"/>
              <a:buChar char="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31938" indent="-185738" algn="l" defTabSz="449263" rtl="0" eaLnBrk="0" fontAlgn="base" hangingPunct="0">
              <a:lnSpc>
                <a:spcPct val="89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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76438" indent="-263525" algn="l" defTabSz="449263" rtl="0" eaLnBrk="0" fontAlgn="base" hangingPunct="0">
              <a:lnSpc>
                <a:spcPct val="89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-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433638" indent="-263525" algn="l" defTabSz="449263" rtl="0" fontAlgn="base">
              <a:lnSpc>
                <a:spcPct val="89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-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890838" indent="-263525" algn="l" defTabSz="449263" rtl="0" fontAlgn="base">
              <a:lnSpc>
                <a:spcPct val="89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-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348038" indent="-263525" algn="l" defTabSz="449263" rtl="0" fontAlgn="base">
              <a:lnSpc>
                <a:spcPct val="89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-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05238" indent="-263525" algn="l" defTabSz="449263" rtl="0" fontAlgn="base">
              <a:lnSpc>
                <a:spcPct val="89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-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89000"/>
              </a:lnSpc>
              <a:spcBef>
                <a:spcPts val="1600"/>
              </a:spcBef>
              <a:spcAft>
                <a:spcPct val="0"/>
              </a:spcAft>
              <a:buClr>
                <a:srgbClr val="5793C9"/>
              </a:buClr>
              <a:buSzPct val="100000"/>
              <a:buNone/>
              <a:tabLst/>
              <a:defRPr/>
            </a:pPr>
            <a:r>
              <a:rPr kumimoji="0" lang="en-GB" altLang="fr-FR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547EB9"/>
                </a:solidFill>
                <a:effectLst/>
                <a:uLnTx/>
                <a:uFillTx/>
                <a:latin typeface="Trebuchet MS"/>
                <a:ea typeface="Arial Unicode MS"/>
                <a:cs typeface="Arial Unicode MS"/>
                <a:sym typeface="Arial" charset="0"/>
              </a:rPr>
              <a:t>Waste disposal</a:t>
            </a:r>
          </a:p>
          <a:p>
            <a:pPr marL="0" indent="0" eaLnBrk="1" hangingPunct="1">
              <a:buClr>
                <a:srgbClr val="5793C9"/>
              </a:buClr>
              <a:buNone/>
              <a:defRPr/>
            </a:pPr>
            <a:r>
              <a:rPr lang="en-GB" altLang="fr-FR" sz="3000" kern="0" dirty="0" smtClean="0">
                <a:latin typeface="Trebuchet MS"/>
                <a:ea typeface="Arial Unicode MS"/>
                <a:cs typeface="Arial Unicode MS"/>
                <a:sym typeface="Arial" charset="0"/>
              </a:rPr>
              <a:t> Projects:</a:t>
            </a:r>
          </a:p>
          <a:p>
            <a:pPr marL="0" indent="0" eaLnBrk="1" hangingPunct="1">
              <a:buClr>
                <a:srgbClr val="5793C9"/>
              </a:buClr>
              <a:buNone/>
              <a:defRPr/>
            </a:pPr>
            <a:endParaRPr kumimoji="0" lang="en-GB" altLang="fr-FR" sz="3000" b="1" i="0" u="none" strike="noStrike" kern="0" cap="none" spc="0" normalizeH="0" baseline="0" noProof="0" dirty="0" smtClean="0">
              <a:ln>
                <a:noFill/>
              </a:ln>
              <a:solidFill>
                <a:srgbClr val="547EB9"/>
              </a:solidFill>
              <a:effectLst/>
              <a:uLnTx/>
              <a:uFillTx/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indent="0" eaLnBrk="1" hangingPunct="1">
              <a:buClr>
                <a:srgbClr val="5793C9"/>
              </a:buClr>
              <a:buNone/>
              <a:defRPr/>
            </a:pPr>
            <a:endParaRPr kumimoji="0" lang="en-GB" altLang="fr-FR" sz="3000" b="1" i="0" u="none" strike="noStrike" kern="0" cap="none" spc="0" normalizeH="0" baseline="0" noProof="0" dirty="0" smtClean="0">
              <a:ln>
                <a:noFill/>
              </a:ln>
              <a:solidFill>
                <a:srgbClr val="547EB9"/>
              </a:solidFill>
              <a:effectLst/>
              <a:uLnTx/>
              <a:uFillTx/>
              <a:latin typeface="Trebuchet MS"/>
              <a:ea typeface="Arial Unicode MS"/>
              <a:cs typeface="Arial Unicode MS"/>
              <a:sym typeface="Arial" charset="0"/>
            </a:endParaRPr>
          </a:p>
          <a:p>
            <a:pPr marL="0" indent="0" eaLnBrk="1" hangingPunct="1">
              <a:buClr>
                <a:srgbClr val="5793C9"/>
              </a:buClr>
              <a:buNone/>
              <a:defRPr/>
            </a:pPr>
            <a:r>
              <a:rPr kumimoji="0" lang="en-GB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547EB9"/>
                </a:solidFill>
                <a:effectLst/>
                <a:uLnTx/>
                <a:uFillTx/>
                <a:latin typeface="Trebuchet MS"/>
                <a:ea typeface="Arial Unicode MS"/>
                <a:cs typeface="Arial Unicode MS"/>
                <a:sym typeface="Arial" charset="0"/>
              </a:rPr>
              <a:t>Dedicated platform:</a:t>
            </a:r>
            <a:r>
              <a:rPr kumimoji="0" lang="en-GB" altLang="fr-FR" sz="3000" b="1" i="0" u="none" strike="noStrike" kern="0" cap="none" spc="0" normalizeH="0" noProof="0" dirty="0" smtClean="0">
                <a:ln>
                  <a:noFill/>
                </a:ln>
                <a:solidFill>
                  <a:srgbClr val="547EB9"/>
                </a:solidFill>
                <a:effectLst/>
                <a:uLnTx/>
                <a:uFillTx/>
                <a:latin typeface="Trebuchet MS"/>
                <a:ea typeface="Arial Unicode MS"/>
                <a:cs typeface="Arial Unicode MS"/>
                <a:sym typeface="Arial" charset="0"/>
              </a:rPr>
              <a:t> </a:t>
            </a:r>
            <a:r>
              <a:rPr lang="en-US" altLang="fr-FR" sz="3000" b="0" kern="0" dirty="0" smtClean="0">
                <a:solidFill>
                  <a:srgbClr val="000000"/>
                </a:solidFill>
                <a:latin typeface="Trebuchet MS"/>
                <a:ea typeface="Arial Unicode MS"/>
                <a:cs typeface="Arial Unicode MS"/>
              </a:rPr>
              <a:t>IGDTP</a:t>
            </a:r>
            <a:endParaRPr kumimoji="0" lang="en-GB" altLang="fr-FR" sz="3000" b="1" i="0" u="none" strike="noStrike" kern="0" cap="none" spc="0" normalizeH="0" baseline="0" noProof="0" dirty="0" smtClean="0">
              <a:ln>
                <a:noFill/>
              </a:ln>
              <a:solidFill>
                <a:srgbClr val="547EB9"/>
              </a:solidFill>
              <a:effectLst/>
              <a:uLnTx/>
              <a:uFillTx/>
              <a:latin typeface="Trebuchet MS"/>
              <a:ea typeface="Arial Unicode MS"/>
              <a:cs typeface="Arial Unicode MS"/>
              <a:sym typeface="Arial" charset="0"/>
            </a:endParaRPr>
          </a:p>
        </p:txBody>
      </p:sp>
      <p:sp>
        <p:nvSpPr>
          <p:cNvPr id="116" name="Flèche droite 115"/>
          <p:cNvSpPr/>
          <p:nvPr/>
        </p:nvSpPr>
        <p:spPr>
          <a:xfrm rot="5400000">
            <a:off x="7150105" y="13626623"/>
            <a:ext cx="2853217" cy="3521626"/>
          </a:xfrm>
          <a:prstGeom prst="rightArrow">
            <a:avLst>
              <a:gd name="adj1" fmla="val 33124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</a:t>
            </a:r>
            <a:endParaRPr lang="fr-FR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36615"/>
              </p:ext>
            </p:extLst>
          </p:nvPr>
        </p:nvGraphicFramePr>
        <p:xfrm>
          <a:off x="711534" y="18520479"/>
          <a:ext cx="7626331" cy="10066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4830"/>
                <a:gridCol w="6171501"/>
              </a:tblGrid>
              <a:tr h="200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ADRIANA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ADvanced Reactor Initiative And Network Arrangement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ALLIANCE 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Preparation of ALLegro - Implementing Advanced Nuclear Fuel Cycle in Central Europe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ARCADIA 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Assessment of Regional </a:t>
                      </a:r>
                      <a:r>
                        <a:rPr lang="en-GB" sz="2000" dirty="0" err="1">
                          <a:effectLst/>
                        </a:rPr>
                        <a:t>CApabilities</a:t>
                      </a:r>
                      <a:r>
                        <a:rPr lang="en-GB" sz="2000" dirty="0">
                          <a:effectLst/>
                        </a:rPr>
                        <a:t> for new reactors Development through an Integrated Approach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ARCHER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Advanced High-Temperature Reactors for Cogeneration of Heat and Electricity R&amp;D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ASAMPSA_E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Advanced Safety Assessment : Extended PSA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ASAMPSA2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Advanced safety assessment methodologies : level 2 PSA (European best practices L2 PSA guidelines)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CESAM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Code for European Severe Accident Management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CP-ESFR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Collaborative project on European sodium fast reactor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ERCOSAM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Containment thermal-hydraulics of current and future LWRs for severe accident management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EUROPAIRS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End User Requirement </a:t>
                      </a:r>
                      <a:r>
                        <a:rPr lang="en-GB" sz="2000" dirty="0" err="1">
                          <a:effectLst/>
                        </a:rPr>
                        <a:t>fOr</a:t>
                      </a:r>
                      <a:r>
                        <a:rPr lang="en-GB" sz="2000" dirty="0">
                          <a:effectLst/>
                        </a:rPr>
                        <a:t> Process heat Applications with Innovative Reactors for Sustainable energy supply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GOFASTR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European Gas Cooled Fast Reactor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1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JASMIN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Joint Advanced Severe accidents Modelling and Integration for Na-cooled fast neutron reactors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NC2I-R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Nuclear Cogeneration Industrial Initiative - Research and Development Coordination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NUGENIA-PLUS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</a:rPr>
                        <a:t>Preparing</a:t>
                      </a:r>
                      <a:r>
                        <a:rPr lang="fr-FR" sz="2000" dirty="0">
                          <a:effectLst/>
                        </a:rPr>
                        <a:t> NUGENIA for HORIZON2020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NURESAFE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Nuclear Reactor Safety Simulation Platform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NURISP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Nuclear reactor integrated simulation project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PASSAM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Passive and Active Systems on Severe Accident source term Mitigation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SARGEN_IV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Proposal for a harmonized European methodology for the safety assessment of innovative reactors with fast neutron spectrum planned to be built in Europe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SARNET2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Severe accident research network of excellence 2 (confer Fig.2)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THINS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Thermal-hydraulics of Innovative Nuclear Systems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8" name="Tableau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40855"/>
              </p:ext>
            </p:extLst>
          </p:nvPr>
        </p:nvGraphicFramePr>
        <p:xfrm>
          <a:off x="735541" y="31560683"/>
          <a:ext cx="10252407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3988"/>
                <a:gridCol w="8828419"/>
              </a:tblGrid>
              <a:tr h="278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CARDIORISK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The mechanisms of cardiovascular risks after low radiation doses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COMET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COordination and iMplementation of a pan-European instrumenT for radioecology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DOREMI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Low Dose Research towards Multidisciplinary Integration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EAGLE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Enhancing </a:t>
                      </a:r>
                      <a:r>
                        <a:rPr lang="en-GB" sz="2000" dirty="0" err="1">
                          <a:effectLst/>
                        </a:rPr>
                        <a:t>educAtion</a:t>
                      </a:r>
                      <a:r>
                        <a:rPr lang="en-GB" sz="2000" dirty="0">
                          <a:effectLst/>
                        </a:rPr>
                        <a:t>, </a:t>
                      </a:r>
                      <a:r>
                        <a:rPr lang="en-GB" sz="2000" dirty="0" err="1">
                          <a:effectLst/>
                        </a:rPr>
                        <a:t>traininG</a:t>
                      </a:r>
                      <a:r>
                        <a:rPr lang="en-GB" sz="2000" dirty="0">
                          <a:effectLst/>
                        </a:rPr>
                        <a:t> and communication processes for informed behaviours and decision-making </a:t>
                      </a:r>
                      <a:r>
                        <a:rPr lang="en-GB" sz="2000" dirty="0" err="1">
                          <a:effectLst/>
                        </a:rPr>
                        <a:t>reLatEd</a:t>
                      </a:r>
                      <a:r>
                        <a:rPr lang="en-GB" sz="2000" dirty="0">
                          <a:effectLst/>
                        </a:rPr>
                        <a:t> to ionizing radiation risks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EPI-CT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Epidemiological study to quantify risks for paediatric computerized tomography and to optimise doses.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OPERRA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Open Project for the European Radiation Research Area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ORAMED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Optimization of radiation protection of medical staff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PREPARE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Innovative integrative tools and platforms to be prepared for radiological emergencies and post-accident response in Europe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RENEB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Realizing the European Network in Biodosimetry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STAR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Strategy for Allied Radioecology</a:t>
                      </a:r>
                      <a:endParaRPr lang="fr-FR" sz="20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TENEB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Towards a European network of excellence in biological </a:t>
                      </a:r>
                      <a:r>
                        <a:rPr lang="en-GB" sz="2000" dirty="0" err="1">
                          <a:effectLst/>
                        </a:rPr>
                        <a:t>dosimetry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2" name="Tableau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383077"/>
              </p:ext>
            </p:extLst>
          </p:nvPr>
        </p:nvGraphicFramePr>
        <p:xfrm>
          <a:off x="785038" y="38979274"/>
          <a:ext cx="10261971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5241"/>
                <a:gridCol w="9226730"/>
              </a:tblGrid>
              <a:tr h="60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FORGE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Fate of repository gases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SACSESS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Safety of </a:t>
                      </a:r>
                      <a:r>
                        <a:rPr lang="en-GB" sz="2000" dirty="0" err="1">
                          <a:effectLst/>
                        </a:rPr>
                        <a:t>ACtinide</a:t>
                      </a:r>
                      <a:r>
                        <a:rPr lang="en-GB" sz="2000" dirty="0">
                          <a:effectLst/>
                        </a:rPr>
                        <a:t> Separation </a:t>
                      </a:r>
                      <a:r>
                        <a:rPr lang="en-GB" sz="2000" dirty="0" err="1">
                          <a:effectLst/>
                        </a:rPr>
                        <a:t>proceSSes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SITEX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Sustainable network of Independent Technical </a:t>
                      </a:r>
                      <a:r>
                        <a:rPr lang="en-GB" sz="2000" dirty="0" err="1">
                          <a:effectLst/>
                        </a:rPr>
                        <a:t>EXpertise</a:t>
                      </a:r>
                      <a:r>
                        <a:rPr lang="en-GB" sz="2000" dirty="0">
                          <a:effectLst/>
                        </a:rPr>
                        <a:t> for radioactive waste disposal</a:t>
                      </a:r>
                      <a:endParaRPr lang="fr-FR" sz="2000" dirty="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0" name="Groupe 89"/>
          <p:cNvGrpSpPr/>
          <p:nvPr/>
        </p:nvGrpSpPr>
        <p:grpSpPr>
          <a:xfrm>
            <a:off x="2419135" y="9254916"/>
            <a:ext cx="12315156" cy="4392488"/>
            <a:chOff x="10701506" y="19199659"/>
            <a:chExt cx="9111004" cy="4392488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10701506" y="19199659"/>
              <a:ext cx="9111004" cy="439248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2"/>
            <p:cNvSpPr txBox="1">
              <a:spLocks noChangeArrowheads="1"/>
            </p:cNvSpPr>
            <p:nvPr/>
          </p:nvSpPr>
          <p:spPr bwMode="auto">
            <a:xfrm>
              <a:off x="10755232" y="19784140"/>
              <a:ext cx="7488237" cy="55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anchor="ctr" anchorCtr="0" compatLnSpc="1">
              <a:prstTxWarp prst="textNoShape">
                <a:avLst/>
              </a:prstTxWarp>
            </a:bodyPr>
            <a:lstStyle>
              <a:lvl1pPr algn="l" defTabSz="449263" rtl="0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rebuchet MS" pitchFamily="34" charset="0"/>
                <a:defRPr sz="2800">
                  <a:solidFill>
                    <a:srgbClr val="5C8ECA"/>
                  </a:solidFill>
                  <a:latin typeface="+mj-lt"/>
                  <a:ea typeface="+mj-ea"/>
                  <a:cs typeface="+mj-cs"/>
                </a:defRPr>
              </a:lvl1pPr>
              <a:lvl2pPr algn="l" defTabSz="449263" rtl="0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rebuchet MS" pitchFamily="34" charset="0"/>
                <a:defRPr sz="2800">
                  <a:solidFill>
                    <a:srgbClr val="5C8ECA"/>
                  </a:solidFill>
                  <a:latin typeface="Trebuchet M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algn="l" defTabSz="449263" rtl="0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rebuchet MS" pitchFamily="34" charset="0"/>
                <a:defRPr sz="2800">
                  <a:solidFill>
                    <a:srgbClr val="5C8ECA"/>
                  </a:solidFill>
                  <a:latin typeface="Trebuchet M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algn="l" defTabSz="449263" rtl="0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rebuchet MS" pitchFamily="34" charset="0"/>
                <a:defRPr sz="2800">
                  <a:solidFill>
                    <a:srgbClr val="5C8ECA"/>
                  </a:solidFill>
                  <a:latin typeface="Trebuchet M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algn="l" defTabSz="449263" rtl="0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rebuchet MS" pitchFamily="34" charset="0"/>
                <a:defRPr sz="2800">
                  <a:solidFill>
                    <a:srgbClr val="5C8ECA"/>
                  </a:solidFill>
                  <a:latin typeface="Trebuchet M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457200" algn="l" defTabSz="449263" rtl="0" fontAlgn="base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rebuchet MS" pitchFamily="34" charset="0"/>
                <a:defRPr sz="2400">
                  <a:solidFill>
                    <a:srgbClr val="000000"/>
                  </a:solidFill>
                  <a:latin typeface="Trebuchet M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914400" algn="l" defTabSz="449263" rtl="0" fontAlgn="base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rebuchet MS" pitchFamily="34" charset="0"/>
                <a:defRPr sz="2400">
                  <a:solidFill>
                    <a:srgbClr val="000000"/>
                  </a:solidFill>
                  <a:latin typeface="Trebuchet M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1371600" algn="l" defTabSz="449263" rtl="0" fontAlgn="base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rebuchet MS" pitchFamily="34" charset="0"/>
                <a:defRPr sz="2400">
                  <a:solidFill>
                    <a:srgbClr val="000000"/>
                  </a:solidFill>
                  <a:latin typeface="Trebuchet M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1828800" algn="l" defTabSz="449263" rtl="0" fontAlgn="base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rebuchet MS" pitchFamily="34" charset="0"/>
                <a:defRPr sz="2400">
                  <a:solidFill>
                    <a:srgbClr val="000000"/>
                  </a:solidFill>
                  <a:latin typeface="Trebuchet M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449263" rtl="0" eaLnBrk="1" fontAlgn="base" latinLnBrk="0" hangingPunct="1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charset="0"/>
                <a:buNone/>
                <a:tabLst/>
                <a:defRPr/>
              </a:pPr>
              <a:r>
                <a:rPr kumimoji="0" lang="en-GB" altLang="fr-FR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C8ECA"/>
                  </a:solidFill>
                  <a:effectLst/>
                  <a:uLnTx/>
                  <a:uFillTx/>
                  <a:latin typeface="Trebuchet MS"/>
                  <a:ea typeface="Arial Unicode MS"/>
                  <a:cs typeface="Arial Unicode MS"/>
                  <a:sym typeface="Arial" charset="0"/>
                </a:rPr>
                <a:t>Missions</a:t>
              </a:r>
            </a:p>
          </p:txBody>
        </p:sp>
        <p:sp>
          <p:nvSpPr>
            <p:cNvPr id="86" name="Rectangle 3"/>
            <p:cNvSpPr txBox="1">
              <a:spLocks noChangeArrowheads="1"/>
            </p:cNvSpPr>
            <p:nvPr/>
          </p:nvSpPr>
          <p:spPr bwMode="auto">
            <a:xfrm>
              <a:off x="10750196" y="20567067"/>
              <a:ext cx="8780702" cy="293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61950" indent="-361950" algn="l" defTabSz="449263" rtl="0" eaLnBrk="0" fontAlgn="base" hangingPunct="0">
                <a:lnSpc>
                  <a:spcPct val="89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 2" pitchFamily="18" charset="2"/>
                <a:buChar char="¢"/>
                <a:defRPr sz="1600" b="1">
                  <a:solidFill>
                    <a:srgbClr val="547EB9"/>
                  </a:solidFill>
                  <a:latin typeface="+mn-lt"/>
                  <a:ea typeface="+mn-ea"/>
                  <a:cs typeface="+mn-cs"/>
                </a:defRPr>
              </a:lvl1pPr>
              <a:lvl2pPr marL="811213" indent="-268288" algn="l" defTabSz="449263" rtl="0" eaLnBrk="0" fontAlgn="base" hangingPunct="0">
                <a:lnSpc>
                  <a:spcPct val="89000"/>
                </a:lnSpc>
                <a:spcBef>
                  <a:spcPts val="400"/>
                </a:spcBef>
                <a:spcAft>
                  <a:spcPct val="0"/>
                </a:spcAft>
                <a:buClr>
                  <a:schemeClr val="folHlink"/>
                </a:buClr>
                <a:buSzPct val="67000"/>
                <a:buFont typeface="Wingdings 2" pitchFamily="18" charset="2"/>
                <a:buChar char="¢"/>
                <a:defRPr sz="16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66813" indent="-174625" algn="l" defTabSz="449263" rtl="0" eaLnBrk="0" fontAlgn="base" hangingPunct="0">
                <a:lnSpc>
                  <a:spcPct val="89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FF0F00"/>
                </a:buClr>
                <a:buSzPct val="100000"/>
                <a:buFont typeface="Wingdings" pitchFamily="2" charset="2"/>
                <a:buChar char=""/>
                <a:defRPr sz="16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531938" indent="-185738" algn="l" defTabSz="449263" rtl="0" eaLnBrk="0" fontAlgn="base" hangingPunct="0">
                <a:lnSpc>
                  <a:spcPct val="89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Wingdings" pitchFamily="2" charset="2"/>
                <a:buChar char=""/>
                <a:defRPr sz="14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976438" indent="-263525" algn="l" defTabSz="449263" rtl="0" eaLnBrk="0" fontAlgn="base" hangingPunct="0">
                <a:lnSpc>
                  <a:spcPct val="89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rebuchet MS" pitchFamily="34" charset="0"/>
                <a:buChar char="-"/>
                <a:defRPr sz="14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433638" indent="-263525" algn="l" defTabSz="449263" rtl="0" fontAlgn="base">
                <a:lnSpc>
                  <a:spcPct val="89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rebuchet MS" pitchFamily="34" charset="0"/>
                <a:buChar char="-"/>
                <a:defRPr sz="14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890838" indent="-263525" algn="l" defTabSz="449263" rtl="0" fontAlgn="base">
                <a:lnSpc>
                  <a:spcPct val="89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rebuchet MS" pitchFamily="34" charset="0"/>
                <a:buChar char="-"/>
                <a:defRPr sz="14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348038" indent="-263525" algn="l" defTabSz="449263" rtl="0" fontAlgn="base">
                <a:lnSpc>
                  <a:spcPct val="89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rebuchet MS" pitchFamily="34" charset="0"/>
                <a:buChar char="-"/>
                <a:defRPr sz="14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805238" indent="-263525" algn="l" defTabSz="449263" rtl="0" fontAlgn="base">
                <a:lnSpc>
                  <a:spcPct val="89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rebuchet MS" pitchFamily="34" charset="0"/>
                <a:buChar char="-"/>
                <a:defRPr sz="14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1950" marR="0" lvl="0" indent="-361950" algn="l" defTabSz="44926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5793C9"/>
                </a:buClr>
                <a:buSzPct val="70000"/>
                <a:buFont typeface="Arial" charset="0"/>
                <a:buChar char="▌"/>
                <a:tabLst/>
                <a:defRPr/>
              </a:pPr>
              <a:r>
                <a:rPr kumimoji="0" lang="en-US" altLang="fr-FR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Arial Unicode MS"/>
                  <a:cs typeface="Arial Unicode MS"/>
                </a:rPr>
                <a:t>Manages</a:t>
              </a:r>
              <a:r>
                <a:rPr kumimoji="0" lang="en-US" altLang="fr-FR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Arial Unicode MS"/>
                  <a:cs typeface="Arial Unicode MS"/>
                </a:rPr>
                <a:t> the nuclear fission research through </a:t>
              </a:r>
              <a:r>
                <a:rPr kumimoji="0" lang="en-US" altLang="fr-FR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Arial Unicode MS"/>
                  <a:cs typeface="Arial Unicode MS"/>
                </a:rPr>
                <a:t>Euratom</a:t>
              </a:r>
              <a:r>
                <a:rPr kumimoji="0" lang="en-US" altLang="fr-FR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Arial Unicode MS"/>
                  <a:cs typeface="Arial Unicode MS"/>
                </a:rPr>
                <a:t> Framework </a:t>
              </a:r>
              <a:r>
                <a:rPr kumimoji="0" lang="en-US" altLang="fr-FR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Arial Unicode MS"/>
                  <a:cs typeface="Arial Unicode MS"/>
                </a:rPr>
                <a:t>Programmes</a:t>
              </a:r>
              <a:r>
                <a:rPr kumimoji="0" lang="en-US" altLang="fr-FR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Arial Unicode MS"/>
                  <a:cs typeface="Arial Unicode MS"/>
                </a:rPr>
                <a:t> (FP7 and now H2020)</a:t>
              </a:r>
              <a:r>
                <a:rPr kumimoji="0" lang="en-US" altLang="fr-FR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Arial Unicode MS"/>
                  <a:cs typeface="Arial Unicode MS"/>
                </a:rPr>
                <a:t>.</a:t>
              </a:r>
            </a:p>
            <a:p>
              <a:pPr marL="361950" marR="0" lvl="0" indent="-361950" algn="l" defTabSz="44926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5793C9"/>
                </a:buClr>
                <a:buSzPct val="70000"/>
                <a:buFont typeface="Arial" charset="0"/>
                <a:buChar char="▌"/>
                <a:tabLst/>
                <a:defRPr/>
              </a:pPr>
              <a:r>
                <a:rPr kumimoji="0" lang="en-US" altLang="fr-FR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Arial Unicode MS"/>
                  <a:cs typeface="Arial Unicode MS"/>
                </a:rPr>
                <a:t>Favors the emergence of networks</a:t>
              </a:r>
              <a:r>
                <a:rPr kumimoji="0" lang="en-US" altLang="fr-FR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Arial Unicode MS"/>
                  <a:cs typeface="Arial Unicode MS"/>
                </a:rPr>
                <a:t> of excellence (NULIFE on nuclear plant life prediction</a:t>
              </a:r>
              <a:r>
                <a:rPr kumimoji="0" lang="en-US" altLang="fr-FR" sz="3200" b="0" i="0" u="none" strike="noStrike" kern="0" cap="none" spc="0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Arial Unicode MS"/>
                  <a:cs typeface="Arial Unicode MS"/>
                </a:rPr>
                <a:t>, SARNET </a:t>
              </a:r>
              <a:r>
                <a:rPr kumimoji="0" lang="en-US" altLang="fr-FR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Arial Unicode MS"/>
                  <a:cs typeface="Arial Unicode MS"/>
                </a:rPr>
                <a:t>on severe accidents)</a:t>
              </a:r>
            </a:p>
            <a:p>
              <a:pPr marL="361950" marR="0" lvl="0" indent="-361950" algn="l" defTabSz="44926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5793C9"/>
                </a:buClr>
                <a:buSzPct val="70000"/>
                <a:buFont typeface="Arial" charset="0"/>
                <a:buChar char="▌"/>
                <a:tabLst/>
                <a:defRPr/>
              </a:pPr>
              <a:r>
                <a:rPr lang="en-US" altLang="fr-FR" sz="3200" b="0" kern="0" baseline="0" dirty="0" smtClean="0">
                  <a:solidFill>
                    <a:srgbClr val="000000"/>
                  </a:solidFill>
                  <a:latin typeface="Trebuchet MS"/>
                  <a:ea typeface="Arial Unicode MS"/>
                  <a:cs typeface="Arial Unicode MS"/>
                </a:rPr>
                <a:t>Supports the work done through research agendas of dedicated platforms</a:t>
              </a:r>
              <a:endParaRPr kumimoji="0" lang="en-GB" alt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Arial Unicode MS"/>
                <a:cs typeface="Arial Unicode MS"/>
              </a:endParaRPr>
            </a:p>
          </p:txBody>
        </p:sp>
      </p:grpSp>
      <p:grpSp>
        <p:nvGrpSpPr>
          <p:cNvPr id="114" name="Gruppieren 12"/>
          <p:cNvGrpSpPr>
            <a:grpSpLocks/>
          </p:cNvGrpSpPr>
          <p:nvPr/>
        </p:nvGrpSpPr>
        <p:grpSpPr bwMode="auto">
          <a:xfrm>
            <a:off x="8616260" y="23155645"/>
            <a:ext cx="6960842" cy="5016728"/>
            <a:chOff x="9716" y="22128"/>
            <a:chExt cx="79928" cy="43125"/>
          </a:xfrm>
        </p:grpSpPr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" y="22128"/>
              <a:ext cx="58966" cy="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Ellipse 118"/>
            <p:cNvSpPr>
              <a:spLocks noChangeArrowheads="1"/>
            </p:cNvSpPr>
            <p:nvPr/>
          </p:nvSpPr>
          <p:spPr bwMode="auto">
            <a:xfrm>
              <a:off x="67322" y="38610"/>
              <a:ext cx="22322" cy="864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39999">
                  <a:srgbClr val="FEFEFE"/>
                </a:gs>
                <a:gs pos="100000">
                  <a:srgbClr val="7C7C7C"/>
                </a:gs>
              </a:gsLst>
              <a:path path="shape">
                <a:fillToRect l="50000" t="-80000" r="50000" b="18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NC2I</a:t>
              </a:r>
              <a:endParaRPr lang="fr-FR" sz="1200">
                <a:effectLst/>
                <a:latin typeface="Times New Roman"/>
                <a:ea typeface="Times New Roman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Nuclear Cogeneration Industrial Initiative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0" name="Ellipse 119"/>
            <p:cNvSpPr>
              <a:spLocks noChangeArrowheads="1"/>
            </p:cNvSpPr>
            <p:nvPr/>
          </p:nvSpPr>
          <p:spPr bwMode="auto">
            <a:xfrm>
              <a:off x="61561" y="53619"/>
              <a:ext cx="22204" cy="1071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39999">
                  <a:srgbClr val="FEFEFE"/>
                </a:gs>
                <a:gs pos="100000">
                  <a:srgbClr val="7C7C7C"/>
                </a:gs>
              </a:gsLst>
              <a:path path="shape">
                <a:fillToRect l="50000" t="-80000" r="50000" b="18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US" sz="1200" b="1" kern="1200">
                  <a:solidFill>
                    <a:srgbClr val="0D0D0D"/>
                  </a:solidFill>
                  <a:effectLst/>
                  <a:latin typeface="Arial"/>
                  <a:ea typeface="Times New Roman"/>
                </a:rPr>
                <a:t>ESNII</a:t>
              </a:r>
              <a:endParaRPr lang="fr-FR" sz="1200">
                <a:effectLst/>
                <a:latin typeface="Times New Roman"/>
                <a:ea typeface="Times New Roman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en-US" sz="1050" kern="1200">
                  <a:solidFill>
                    <a:srgbClr val="0D0D0D"/>
                  </a:solidFill>
                  <a:effectLst/>
                  <a:latin typeface="Arial"/>
                  <a:ea typeface="Times New Roman"/>
                </a:rPr>
                <a:t>European Sustainable Nuclear Industrial Initiative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1" name="Flèche droite 120"/>
            <p:cNvSpPr>
              <a:spLocks noChangeArrowheads="1"/>
            </p:cNvSpPr>
            <p:nvPr/>
          </p:nvSpPr>
          <p:spPr bwMode="auto">
            <a:xfrm>
              <a:off x="56786" y="58052"/>
              <a:ext cx="6481" cy="1845"/>
            </a:xfrm>
            <a:prstGeom prst="rightArrow">
              <a:avLst>
                <a:gd name="adj1" fmla="val 50000"/>
                <a:gd name="adj2" fmla="val 49991"/>
              </a:avLst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>
              <a:solidFill>
                <a:srgbClr val="795D9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22" name="Flèche droite 121"/>
            <p:cNvSpPr>
              <a:spLocks noChangeArrowheads="1"/>
            </p:cNvSpPr>
            <p:nvPr/>
          </p:nvSpPr>
          <p:spPr bwMode="auto">
            <a:xfrm rot="3541255">
              <a:off x="73707" y="35979"/>
              <a:ext cx="6481" cy="1845"/>
            </a:xfrm>
            <a:prstGeom prst="rightArrow">
              <a:avLst>
                <a:gd name="adj1" fmla="val 50000"/>
                <a:gd name="adj2" fmla="val 49991"/>
              </a:avLst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>
              <a:solidFill>
                <a:srgbClr val="795D9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pic>
          <p:nvPicPr>
            <p:cNvPr id="12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" y="40770"/>
              <a:ext cx="19442" cy="8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Flèche vers le bas 123"/>
            <p:cNvSpPr>
              <a:spLocks noChangeArrowheads="1"/>
            </p:cNvSpPr>
            <p:nvPr/>
          </p:nvSpPr>
          <p:spPr bwMode="auto">
            <a:xfrm rot="1153197">
              <a:off x="22300" y="34723"/>
              <a:ext cx="2160" cy="7030"/>
            </a:xfrm>
            <a:prstGeom prst="downArrow">
              <a:avLst>
                <a:gd name="adj1" fmla="val 50000"/>
                <a:gd name="adj2" fmla="val 50010"/>
              </a:avLst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>
              <a:solidFill>
                <a:srgbClr val="795D9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20036" y="36403"/>
              <a:ext cx="7271" cy="25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 fontAlgn="base">
                <a:spcAft>
                  <a:spcPts val="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Mandate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03" name="Rectangle 8"/>
          <p:cNvSpPr>
            <a:spLocks noChangeArrowheads="1"/>
          </p:cNvSpPr>
          <p:nvPr/>
        </p:nvSpPr>
        <p:spPr bwMode="auto">
          <a:xfrm>
            <a:off x="0" y="0"/>
            <a:ext cx="3027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5" name="Rectangle 10"/>
          <p:cNvSpPr>
            <a:spLocks noChangeArrowheads="1"/>
          </p:cNvSpPr>
          <p:nvPr/>
        </p:nvSpPr>
        <p:spPr bwMode="auto">
          <a:xfrm>
            <a:off x="0" y="0"/>
            <a:ext cx="3027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0" name="Rectangle à coins arrondis 139"/>
          <p:cNvSpPr/>
          <p:nvPr/>
        </p:nvSpPr>
        <p:spPr>
          <a:xfrm>
            <a:off x="425611" y="228599"/>
            <a:ext cx="29158749" cy="29855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Contribution of the </a:t>
            </a:r>
            <a:r>
              <a:rPr lang="fr-FR" b="1" dirty="0" err="1" smtClean="0">
                <a:solidFill>
                  <a:schemeClr val="tx1"/>
                </a:solidFill>
              </a:rPr>
              <a:t>European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TSOs</a:t>
            </a:r>
            <a:r>
              <a:rPr lang="fr-FR" b="1" dirty="0" smtClean="0">
                <a:solidFill>
                  <a:schemeClr val="tx1"/>
                </a:solidFill>
              </a:rPr>
              <a:t> to </a:t>
            </a:r>
            <a:r>
              <a:rPr lang="fr-FR" b="1" dirty="0" err="1" smtClean="0">
                <a:solidFill>
                  <a:schemeClr val="tx1"/>
                </a:solidFill>
              </a:rPr>
              <a:t>research</a:t>
            </a:r>
            <a:r>
              <a:rPr lang="fr-FR" b="1" dirty="0" smtClean="0">
                <a:solidFill>
                  <a:schemeClr val="tx1"/>
                </a:solidFill>
              </a:rPr>
              <a:t> in </a:t>
            </a:r>
            <a:r>
              <a:rPr lang="fr-FR" b="1" dirty="0" err="1" smtClean="0">
                <a:solidFill>
                  <a:schemeClr val="tx1"/>
                </a:solidFill>
              </a:rPr>
              <a:t>nuclear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safety</a:t>
            </a:r>
            <a:r>
              <a:rPr lang="fr-FR" b="1" dirty="0" smtClean="0">
                <a:solidFill>
                  <a:schemeClr val="tx1"/>
                </a:solidFill>
              </a:rPr>
              <a:t>, radiation protection and </a:t>
            </a:r>
            <a:r>
              <a:rPr lang="fr-FR" b="1" dirty="0" err="1" smtClean="0">
                <a:solidFill>
                  <a:schemeClr val="tx1"/>
                </a:solidFill>
              </a:rPr>
              <a:t>waste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disposal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1" name="Rectangle à coins arrondis 140"/>
          <p:cNvSpPr/>
          <p:nvPr/>
        </p:nvSpPr>
        <p:spPr>
          <a:xfrm>
            <a:off x="16111263" y="24795622"/>
            <a:ext cx="4522120" cy="2699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Results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2" name="Rectangle à coins arrondis 141"/>
          <p:cNvSpPr/>
          <p:nvPr/>
        </p:nvSpPr>
        <p:spPr>
          <a:xfrm>
            <a:off x="16083283" y="15812421"/>
            <a:ext cx="4522120" cy="2699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Position </a:t>
            </a:r>
            <a:r>
              <a:rPr lang="fr-FR" dirty="0" err="1" smtClean="0">
                <a:solidFill>
                  <a:schemeClr val="tx1"/>
                </a:solidFill>
              </a:rPr>
              <a:t>paper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3" name="Rectangle à coins arrondis 142"/>
          <p:cNvSpPr/>
          <p:nvPr/>
        </p:nvSpPr>
        <p:spPr>
          <a:xfrm>
            <a:off x="182823" y="13960827"/>
            <a:ext cx="6680337" cy="2699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Call </a:t>
            </a:r>
            <a:r>
              <a:rPr lang="fr-FR" dirty="0" err="1" smtClean="0">
                <a:solidFill>
                  <a:schemeClr val="tx1"/>
                </a:solidFill>
              </a:rPr>
              <a:t>programming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6" name="Rectangle à coins arrondis 145"/>
          <p:cNvSpPr/>
          <p:nvPr/>
        </p:nvSpPr>
        <p:spPr>
          <a:xfrm>
            <a:off x="-142182" y="3214182"/>
            <a:ext cx="30039576" cy="3380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tx1"/>
                </a:solidFill>
              </a:rPr>
              <a:t>Karim Ben </a:t>
            </a:r>
            <a:r>
              <a:rPr lang="en-GB" sz="4000" dirty="0" err="1">
                <a:solidFill>
                  <a:schemeClr val="tx1"/>
                </a:solidFill>
              </a:rPr>
              <a:t>Ouaghrem</a:t>
            </a:r>
            <a:r>
              <a:rPr lang="en-GB" sz="4000" dirty="0">
                <a:solidFill>
                  <a:schemeClr val="tx1"/>
                </a:solidFill>
              </a:rPr>
              <a:t> (IRSN), Jean-Pierre Van </a:t>
            </a:r>
            <a:r>
              <a:rPr lang="en-GB" sz="4000" dirty="0" err="1">
                <a:solidFill>
                  <a:schemeClr val="tx1"/>
                </a:solidFill>
              </a:rPr>
              <a:t>Dorsselaere</a:t>
            </a:r>
            <a:r>
              <a:rPr lang="en-GB" sz="4000" dirty="0">
                <a:solidFill>
                  <a:schemeClr val="tx1"/>
                </a:solidFill>
              </a:rPr>
              <a:t> (IRSN), Philippe Volant (IRSN), </a:t>
            </a:r>
            <a:r>
              <a:rPr lang="en-GB" sz="4000" dirty="0" err="1">
                <a:solidFill>
                  <a:schemeClr val="tx1"/>
                </a:solidFill>
              </a:rPr>
              <a:t>Mathilde</a:t>
            </a:r>
            <a:r>
              <a:rPr lang="en-GB" sz="4000" dirty="0">
                <a:solidFill>
                  <a:schemeClr val="tx1"/>
                </a:solidFill>
              </a:rPr>
              <a:t> Prevost (IRSN), Vincent Deledicque (</a:t>
            </a:r>
            <a:r>
              <a:rPr lang="en-GB" sz="4000" dirty="0" err="1">
                <a:solidFill>
                  <a:schemeClr val="tx1"/>
                </a:solidFill>
              </a:rPr>
              <a:t>Bel</a:t>
            </a:r>
            <a:r>
              <a:rPr lang="en-GB" sz="4000" dirty="0">
                <a:solidFill>
                  <a:schemeClr val="tx1"/>
                </a:solidFill>
              </a:rPr>
              <a:t> V), </a:t>
            </a:r>
            <a:r>
              <a:rPr lang="en-GB" sz="4000" dirty="0" err="1">
                <a:solidFill>
                  <a:schemeClr val="tx1"/>
                </a:solidFill>
              </a:rPr>
              <a:t>Sigitas</a:t>
            </a:r>
            <a:r>
              <a:rPr lang="en-GB" sz="4000" dirty="0">
                <a:solidFill>
                  <a:schemeClr val="tx1"/>
                </a:solidFill>
              </a:rPr>
              <a:t> </a:t>
            </a:r>
            <a:r>
              <a:rPr lang="en-GB" sz="4000" dirty="0" err="1">
                <a:solidFill>
                  <a:schemeClr val="tx1"/>
                </a:solidFill>
              </a:rPr>
              <a:t>Rimkevicius</a:t>
            </a:r>
            <a:r>
              <a:rPr lang="en-GB" sz="4000" dirty="0">
                <a:solidFill>
                  <a:schemeClr val="tx1"/>
                </a:solidFill>
              </a:rPr>
              <a:t> (LEI), </a:t>
            </a:r>
            <a:r>
              <a:rPr lang="en-GB" sz="4000" dirty="0" err="1">
                <a:solidFill>
                  <a:schemeClr val="tx1"/>
                </a:solidFill>
              </a:rPr>
              <a:t>Eija</a:t>
            </a:r>
            <a:r>
              <a:rPr lang="en-GB" sz="4000" dirty="0">
                <a:solidFill>
                  <a:schemeClr val="tx1"/>
                </a:solidFill>
              </a:rPr>
              <a:t> </a:t>
            </a:r>
            <a:r>
              <a:rPr lang="en-GB" sz="4000" dirty="0" err="1">
                <a:solidFill>
                  <a:schemeClr val="tx1"/>
                </a:solidFill>
              </a:rPr>
              <a:t>Karita-Puska</a:t>
            </a:r>
            <a:r>
              <a:rPr lang="en-GB" sz="4000" dirty="0">
                <a:solidFill>
                  <a:schemeClr val="tx1"/>
                </a:solidFill>
              </a:rPr>
              <a:t> (VTT), </a:t>
            </a:r>
            <a:r>
              <a:rPr lang="en-GB" sz="4000" dirty="0" smtClean="0">
                <a:solidFill>
                  <a:schemeClr val="tx1"/>
                </a:solidFill>
              </a:rPr>
              <a:t>Wolfgang </a:t>
            </a:r>
            <a:r>
              <a:rPr lang="en-GB" sz="4000" dirty="0">
                <a:solidFill>
                  <a:schemeClr val="tx1"/>
                </a:solidFill>
              </a:rPr>
              <a:t>Luther (GRS), Walter Klein-</a:t>
            </a:r>
            <a:r>
              <a:rPr lang="en-GB" sz="4000" dirty="0" err="1">
                <a:solidFill>
                  <a:schemeClr val="tx1"/>
                </a:solidFill>
              </a:rPr>
              <a:t>Hessling</a:t>
            </a:r>
            <a:r>
              <a:rPr lang="en-GB" sz="4000" dirty="0">
                <a:solidFill>
                  <a:schemeClr val="tx1"/>
                </a:solidFill>
              </a:rPr>
              <a:t> (GRS), </a:t>
            </a:r>
            <a:r>
              <a:rPr lang="en-GB" sz="4000" dirty="0" err="1">
                <a:solidFill>
                  <a:schemeClr val="tx1"/>
                </a:solidFill>
              </a:rPr>
              <a:t>Miroslav</a:t>
            </a:r>
            <a:r>
              <a:rPr lang="en-GB" sz="4000" dirty="0">
                <a:solidFill>
                  <a:schemeClr val="tx1"/>
                </a:solidFill>
              </a:rPr>
              <a:t> </a:t>
            </a:r>
            <a:r>
              <a:rPr lang="en-GB" sz="4000" dirty="0" err="1">
                <a:solidFill>
                  <a:schemeClr val="tx1"/>
                </a:solidFill>
              </a:rPr>
              <a:t>Hrehor</a:t>
            </a:r>
            <a:r>
              <a:rPr lang="en-GB" sz="4000" dirty="0">
                <a:solidFill>
                  <a:schemeClr val="tx1"/>
                </a:solidFill>
              </a:rPr>
              <a:t> (CV </a:t>
            </a:r>
            <a:r>
              <a:rPr lang="en-GB" sz="4000" dirty="0" err="1">
                <a:solidFill>
                  <a:schemeClr val="tx1"/>
                </a:solidFill>
              </a:rPr>
              <a:t>Rez</a:t>
            </a:r>
            <a:r>
              <a:rPr lang="en-GB" sz="4000" dirty="0">
                <a:solidFill>
                  <a:schemeClr val="tx1"/>
                </a:solidFill>
              </a:rPr>
              <a:t>), Peter </a:t>
            </a:r>
            <a:r>
              <a:rPr lang="en-GB" sz="4000" dirty="0" err="1">
                <a:solidFill>
                  <a:schemeClr val="tx1"/>
                </a:solidFill>
              </a:rPr>
              <a:t>Liska</a:t>
            </a:r>
            <a:r>
              <a:rPr lang="en-GB" sz="4000" dirty="0">
                <a:solidFill>
                  <a:schemeClr val="tx1"/>
                </a:solidFill>
              </a:rPr>
              <a:t> (VUJE), </a:t>
            </a:r>
            <a:r>
              <a:rPr lang="en-GB" sz="4000" dirty="0" err="1">
                <a:solidFill>
                  <a:schemeClr val="tx1"/>
                </a:solidFill>
              </a:rPr>
              <a:t>Terttaliisa</a:t>
            </a:r>
            <a:r>
              <a:rPr lang="en-GB" sz="4000" dirty="0">
                <a:solidFill>
                  <a:schemeClr val="tx1"/>
                </a:solidFill>
              </a:rPr>
              <a:t> Lind (PSI), </a:t>
            </a:r>
            <a:r>
              <a:rPr lang="en-GB" sz="4000" dirty="0" smtClean="0">
                <a:solidFill>
                  <a:schemeClr val="tx1"/>
                </a:solidFill>
              </a:rPr>
              <a:t>Leon </a:t>
            </a:r>
            <a:r>
              <a:rPr lang="en-GB" sz="4000" dirty="0" err="1" smtClean="0">
                <a:solidFill>
                  <a:schemeClr val="tx1"/>
                </a:solidFill>
              </a:rPr>
              <a:t>Ciselj</a:t>
            </a:r>
            <a:r>
              <a:rPr lang="en-GB" sz="4000" dirty="0" smtClean="0">
                <a:solidFill>
                  <a:schemeClr val="tx1"/>
                </a:solidFill>
              </a:rPr>
              <a:t> </a:t>
            </a:r>
            <a:r>
              <a:rPr lang="en-GB" sz="4000" dirty="0">
                <a:solidFill>
                  <a:schemeClr val="tx1"/>
                </a:solidFill>
              </a:rPr>
              <a:t>(JSI), </a:t>
            </a:r>
            <a:r>
              <a:rPr lang="en-GB" sz="4000" dirty="0" err="1">
                <a:solidFill>
                  <a:schemeClr val="tx1"/>
                </a:solidFill>
              </a:rPr>
              <a:t>Anatolii</a:t>
            </a:r>
            <a:r>
              <a:rPr lang="en-GB" sz="4000" dirty="0">
                <a:solidFill>
                  <a:schemeClr val="tx1"/>
                </a:solidFill>
              </a:rPr>
              <a:t> </a:t>
            </a:r>
            <a:r>
              <a:rPr lang="en-GB" sz="4000" dirty="0" err="1">
                <a:solidFill>
                  <a:schemeClr val="tx1"/>
                </a:solidFill>
              </a:rPr>
              <a:t>Shanchuk</a:t>
            </a:r>
            <a:r>
              <a:rPr lang="en-GB" sz="4000" dirty="0">
                <a:solidFill>
                  <a:schemeClr val="tx1"/>
                </a:solidFill>
              </a:rPr>
              <a:t> (SSTC NRS), Natalia </a:t>
            </a:r>
            <a:r>
              <a:rPr lang="en-GB" sz="4000" dirty="0" err="1">
                <a:solidFill>
                  <a:schemeClr val="tx1"/>
                </a:solidFill>
              </a:rPr>
              <a:t>Istomina</a:t>
            </a:r>
            <a:r>
              <a:rPr lang="en-GB" sz="4000" dirty="0">
                <a:solidFill>
                  <a:schemeClr val="tx1"/>
                </a:solidFill>
              </a:rPr>
              <a:t> (SEC-NRS), Yoshio Yamamoto (NRA)</a:t>
            </a:r>
            <a:endParaRPr lang="fr-FR" sz="4000" dirty="0">
              <a:solidFill>
                <a:schemeClr val="tx1"/>
              </a:solidFill>
            </a:endParaRPr>
          </a:p>
          <a:p>
            <a:r>
              <a:rPr lang="en-GB" sz="4000" i="1" dirty="0">
                <a:solidFill>
                  <a:schemeClr val="tx1"/>
                </a:solidFill>
              </a:rPr>
              <a:t> </a:t>
            </a:r>
            <a:r>
              <a:rPr lang="en-GB" sz="4000" i="1" dirty="0" smtClean="0">
                <a:solidFill>
                  <a:schemeClr val="tx1"/>
                </a:solidFill>
              </a:rPr>
              <a:t>Email </a:t>
            </a:r>
            <a:r>
              <a:rPr lang="en-GB" sz="4000" i="1" dirty="0" err="1" smtClean="0">
                <a:solidFill>
                  <a:schemeClr val="tx1"/>
                </a:solidFill>
              </a:rPr>
              <a:t>conta</a:t>
            </a:r>
            <a:r>
              <a:rPr lang="en-US" sz="4000" i="1" dirty="0" err="1" smtClean="0">
                <a:solidFill>
                  <a:schemeClr val="tx1"/>
                </a:solidFill>
              </a:rPr>
              <a:t>ct</a:t>
            </a:r>
            <a:r>
              <a:rPr lang="en-US" sz="4000" i="1" dirty="0" smtClean="0">
                <a:solidFill>
                  <a:schemeClr val="tx1"/>
                </a:solidFill>
              </a:rPr>
              <a:t> of main author</a:t>
            </a:r>
            <a:r>
              <a:rPr lang="en-US" sz="4000" i="1" smtClean="0">
                <a:solidFill>
                  <a:schemeClr val="tx1"/>
                </a:solidFill>
              </a:rPr>
              <a:t>: </a:t>
            </a:r>
            <a:r>
              <a:rPr lang="en-US" sz="4000" i="1" smtClean="0">
                <a:solidFill>
                  <a:schemeClr val="tx1"/>
                </a:solidFill>
                <a:hlinkClick r:id="rId8"/>
              </a:rPr>
              <a:t>karim.benouaghrem@irsn.fr</a:t>
            </a:r>
            <a:r>
              <a:rPr lang="en-US" sz="4000" i="1" smtClean="0">
                <a:solidFill>
                  <a:schemeClr val="tx1"/>
                </a:solidFill>
              </a:rPr>
              <a:t> IAEA-CN-214-paper34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48" name="Flèche droite 47"/>
          <p:cNvSpPr/>
          <p:nvPr/>
        </p:nvSpPr>
        <p:spPr>
          <a:xfrm flipH="1">
            <a:off x="16383831" y="12350214"/>
            <a:ext cx="3307515" cy="3259727"/>
          </a:xfrm>
          <a:prstGeom prst="rightArrow">
            <a:avLst>
              <a:gd name="adj1" fmla="val 33124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33383" y="21569098"/>
            <a:ext cx="3264728" cy="3789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Double flèche horizontale 1"/>
          <p:cNvSpPr/>
          <p:nvPr/>
        </p:nvSpPr>
        <p:spPr>
          <a:xfrm>
            <a:off x="16508139" y="22294899"/>
            <a:ext cx="3672408" cy="2500723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3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379032" y="40452591"/>
            <a:ext cx="3921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i="1" dirty="0" smtClean="0"/>
              <a:t>Fig. Tournemire </a:t>
            </a:r>
            <a:r>
              <a:rPr lang="fr-FR" sz="1800" i="1" dirty="0" err="1" smtClean="0"/>
              <a:t>facilities</a:t>
            </a:r>
            <a:r>
              <a:rPr lang="fr-FR" sz="1800" i="1" dirty="0" smtClean="0"/>
              <a:t> </a:t>
            </a:r>
            <a:endParaRPr lang="fr-FR" sz="1800" i="1" dirty="0" smtClean="0"/>
          </a:p>
          <a:p>
            <a:pPr algn="ctr"/>
            <a:r>
              <a:rPr lang="fr-FR" sz="1400" i="1" dirty="0"/>
              <a:t>(© </a:t>
            </a:r>
            <a:r>
              <a:rPr lang="fr-FR" sz="1400" i="1" dirty="0" smtClean="0"/>
              <a:t>Olivier </a:t>
            </a:r>
            <a:r>
              <a:rPr lang="fr-FR" sz="1400" i="1" dirty="0" err="1"/>
              <a:t>Seignette</a:t>
            </a:r>
            <a:r>
              <a:rPr lang="fr-FR" sz="1400" i="1" dirty="0"/>
              <a:t>/Mikaël </a:t>
            </a:r>
            <a:r>
              <a:rPr lang="fr-FR" sz="1400" i="1" dirty="0" err="1" smtClean="0"/>
              <a:t>Lafontan</a:t>
            </a:r>
            <a:r>
              <a:rPr lang="fr-FR" sz="1400" i="1" dirty="0" smtClean="0"/>
              <a:t>/IRSN</a:t>
            </a:r>
            <a:r>
              <a:rPr lang="fr-FR" sz="1400" i="1" dirty="0" smtClean="0"/>
              <a:t>)</a:t>
            </a:r>
            <a:endParaRPr lang="fr-FR" sz="1400" i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11241888" y="34770172"/>
            <a:ext cx="4656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i="1" dirty="0" smtClean="0"/>
              <a:t>Fig. </a:t>
            </a:r>
            <a:r>
              <a:rPr lang="fr-FR" sz="1800" i="1" dirty="0" err="1" smtClean="0"/>
              <a:t>Personal</a:t>
            </a:r>
            <a:r>
              <a:rPr lang="fr-FR" sz="1800" i="1" dirty="0" smtClean="0"/>
              <a:t> dose </a:t>
            </a:r>
            <a:r>
              <a:rPr lang="fr-FR" sz="1800" i="1" dirty="0" err="1" smtClean="0"/>
              <a:t>measurement</a:t>
            </a:r>
            <a:r>
              <a:rPr lang="fr-FR" sz="1800" i="1" dirty="0" smtClean="0"/>
              <a:t> </a:t>
            </a:r>
            <a:endParaRPr lang="fr-FR" sz="1800" i="1" dirty="0" smtClean="0"/>
          </a:p>
          <a:p>
            <a:pPr algn="ctr"/>
            <a:r>
              <a:rPr lang="fr-FR" sz="1400" i="1" dirty="0" smtClean="0"/>
              <a:t>(© </a:t>
            </a:r>
            <a:r>
              <a:rPr lang="fr-FR" sz="1400" i="1" dirty="0" smtClean="0"/>
              <a:t>Olivier </a:t>
            </a:r>
            <a:r>
              <a:rPr lang="fr-FR" sz="1400" i="1" dirty="0" err="1"/>
              <a:t>Seignette</a:t>
            </a:r>
            <a:r>
              <a:rPr lang="fr-FR" sz="1400" i="1" dirty="0"/>
              <a:t>/Mikaël </a:t>
            </a:r>
            <a:r>
              <a:rPr lang="fr-FR" sz="1400" i="1" dirty="0" err="1"/>
              <a:t>Lafontan</a:t>
            </a:r>
            <a:r>
              <a:rPr lang="fr-FR" sz="1400" i="1" dirty="0"/>
              <a:t>/IRSN</a:t>
            </a:r>
            <a:r>
              <a:rPr lang="fr-FR" sz="1800" i="1" dirty="0" smtClean="0"/>
              <a:t>)</a:t>
            </a:r>
            <a:endParaRPr lang="fr-FR" sz="1800" i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8972762" y="22113163"/>
            <a:ext cx="6268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i="1" dirty="0" smtClean="0"/>
              <a:t>Fig. </a:t>
            </a:r>
            <a:r>
              <a:rPr lang="fr-FR" sz="1800" i="1" dirty="0" err="1" smtClean="0"/>
              <a:t>Phenomenology</a:t>
            </a:r>
            <a:r>
              <a:rPr lang="fr-FR" sz="1800" i="1" dirty="0" smtClean="0"/>
              <a:t> of </a:t>
            </a:r>
            <a:r>
              <a:rPr lang="fr-FR" sz="1800" i="1" dirty="0" err="1" smtClean="0"/>
              <a:t>severe</a:t>
            </a:r>
            <a:r>
              <a:rPr lang="fr-FR" sz="1800" i="1" dirty="0" smtClean="0"/>
              <a:t> accidents</a:t>
            </a:r>
            <a:r>
              <a:rPr lang="fr-FR" sz="1400" i="1" dirty="0" smtClean="0"/>
              <a:t> </a:t>
            </a:r>
            <a:endParaRPr lang="fr-FR" sz="1400" i="1" dirty="0" smtClean="0"/>
          </a:p>
          <a:p>
            <a:pPr algn="ctr"/>
            <a:r>
              <a:rPr lang="fr-FR" sz="1400" i="1" dirty="0"/>
              <a:t>(© </a:t>
            </a:r>
            <a:r>
              <a:rPr lang="fr-FR" sz="1400" i="1" dirty="0" smtClean="0"/>
              <a:t>Stéphane </a:t>
            </a:r>
            <a:r>
              <a:rPr lang="fr-FR" sz="1400" i="1" dirty="0" err="1"/>
              <a:t>Jungers</a:t>
            </a:r>
            <a:r>
              <a:rPr lang="fr-FR" sz="1400" i="1" dirty="0"/>
              <a:t>/IRSN-Source </a:t>
            </a:r>
            <a:r>
              <a:rPr lang="fr-FR" sz="1400" i="1" dirty="0" smtClean="0"/>
              <a:t>IRSN</a:t>
            </a:r>
            <a:r>
              <a:rPr lang="fr-FR" sz="1400" i="1" dirty="0" smtClean="0"/>
              <a:t>)</a:t>
            </a:r>
            <a:endParaRPr lang="fr-FR" sz="1400" i="1" dirty="0"/>
          </a:p>
        </p:txBody>
      </p:sp>
      <p:sp>
        <p:nvSpPr>
          <p:cNvPr id="58" name="Flèche droite 57"/>
          <p:cNvSpPr/>
          <p:nvPr/>
        </p:nvSpPr>
        <p:spPr>
          <a:xfrm rot="5400000">
            <a:off x="23599116" y="28151870"/>
            <a:ext cx="2853217" cy="3521626"/>
          </a:xfrm>
          <a:prstGeom prst="rightArrow">
            <a:avLst>
              <a:gd name="adj1" fmla="val 33124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4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9" name="Rectangle à coins arrondis 58"/>
          <p:cNvSpPr/>
          <p:nvPr/>
        </p:nvSpPr>
        <p:spPr>
          <a:xfrm>
            <a:off x="20500269" y="31339291"/>
            <a:ext cx="9247787" cy="2699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Safety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assessment</a:t>
            </a:r>
            <a:r>
              <a:rPr lang="fr-FR" dirty="0" smtClean="0">
                <a:solidFill>
                  <a:schemeClr val="tx1"/>
                </a:solidFill>
              </a:rPr>
              <a:t> guidelines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Users\ben-ouaghrem-kar\Desktop\Pour Karim Ben Ouaghrem\IRSN-R04-111HAUTE DEFINITI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888" y="31485382"/>
            <a:ext cx="4731064" cy="315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Users\ben-ouaghrem-kar\Desktop\Pour Karim Ben Ouaghrem\RA_5.3_FIGURE2_ENHAUTE DEFINITIO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33" y="18131271"/>
            <a:ext cx="6412154" cy="390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ben-ouaghrem-kar\Desktop\Pour Karim Ben Ouaghrem\IRSN-R09-118HAUTE DEFINITIO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612" y="37622188"/>
            <a:ext cx="4245605" cy="283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ZoneTexte 63"/>
          <p:cNvSpPr txBox="1"/>
          <p:nvPr/>
        </p:nvSpPr>
        <p:spPr>
          <a:xfrm>
            <a:off x="20937155" y="41629218"/>
            <a:ext cx="4656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Fig. </a:t>
            </a:r>
            <a:r>
              <a:rPr lang="fr-FR" sz="1400" i="1" dirty="0"/>
              <a:t>Experts (© </a:t>
            </a:r>
            <a:r>
              <a:rPr lang="fr-FR" sz="1400" dirty="0" smtClean="0"/>
              <a:t>Grégoire Maisonneuve/IRSN</a:t>
            </a:r>
            <a:r>
              <a:rPr lang="fr-FR" sz="1400" i="1" dirty="0" smtClean="0"/>
              <a:t>)</a:t>
            </a:r>
            <a:endParaRPr lang="fr-FR" sz="1400" i="1" dirty="0"/>
          </a:p>
        </p:txBody>
      </p:sp>
      <p:pic>
        <p:nvPicPr>
          <p:cNvPr id="11" name="Picture 7" descr="D:\Users\ben-ouaghrem-kar\AppData\Local\Microsoft\Windows\Temporary Internet Files\Content.Outlook\U02YVRFJ\1862_00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383" y="12808527"/>
            <a:ext cx="4780890" cy="67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318" y="13960827"/>
            <a:ext cx="5128056" cy="69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http://www.etson.eu/SiteCollectionImages/eurosafe%20big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3713" y="9742502"/>
            <a:ext cx="8025248" cy="234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147" y="36048967"/>
            <a:ext cx="2259315" cy="33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550" y="36833064"/>
            <a:ext cx="2304256" cy="334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184" y="37670864"/>
            <a:ext cx="2304256" cy="336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032" y="38511990"/>
            <a:ext cx="2089001" cy="308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447" y="37691705"/>
            <a:ext cx="2539875" cy="380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ZoneTexte 72"/>
          <p:cNvSpPr txBox="1"/>
          <p:nvPr/>
        </p:nvSpPr>
        <p:spPr>
          <a:xfrm>
            <a:off x="8694565" y="28352424"/>
            <a:ext cx="668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i="1" dirty="0" smtClean="0"/>
              <a:t>Fig. </a:t>
            </a:r>
            <a:r>
              <a:rPr lang="fr-FR" sz="1800" i="1" dirty="0" err="1" smtClean="0"/>
              <a:t>Pillars</a:t>
            </a:r>
            <a:r>
              <a:rPr lang="fr-FR" sz="1800" i="1" dirty="0" smtClean="0"/>
              <a:t> of SNETP - </a:t>
            </a:r>
            <a:r>
              <a:rPr lang="fr-FR" sz="1800" i="1" dirty="0" err="1" smtClean="0"/>
              <a:t>Sustainable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Nuclear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Energy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Technology</a:t>
            </a:r>
            <a:r>
              <a:rPr lang="fr-FR" sz="1800" i="1" dirty="0" smtClean="0"/>
              <a:t> Platform</a:t>
            </a:r>
            <a:r>
              <a:rPr lang="fr-FR" sz="1400" i="1" dirty="0" smtClean="0"/>
              <a:t>  </a:t>
            </a:r>
            <a:r>
              <a:rPr lang="fr-FR" sz="1400" i="1" dirty="0" smtClean="0"/>
              <a:t>(© SNETP)</a:t>
            </a:r>
            <a:endParaRPr lang="fr-FR" sz="1400" i="1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369" y="21107870"/>
            <a:ext cx="705802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ZoneTexte 74"/>
          <p:cNvSpPr txBox="1"/>
          <p:nvPr/>
        </p:nvSpPr>
        <p:spPr>
          <a:xfrm>
            <a:off x="20611550" y="21150029"/>
            <a:ext cx="2227819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200" dirty="0" err="1" smtClean="0"/>
              <a:t>TSOs</a:t>
            </a:r>
            <a:r>
              <a:rPr lang="fr-FR" sz="2200" dirty="0" smtClean="0"/>
              <a:t> </a:t>
            </a:r>
            <a:r>
              <a:rPr lang="fr-FR" sz="2200" dirty="0" err="1" smtClean="0"/>
              <a:t>demonstrate</a:t>
            </a:r>
            <a:r>
              <a:rPr lang="fr-FR" sz="2200" dirty="0" smtClean="0"/>
              <a:t> </a:t>
            </a:r>
            <a:r>
              <a:rPr lang="fr-FR" sz="2200" dirty="0" err="1" smtClean="0"/>
              <a:t>independancy</a:t>
            </a:r>
            <a:r>
              <a:rPr lang="fr-FR" sz="2200" dirty="0" smtClean="0"/>
              <a:t> </a:t>
            </a:r>
            <a:r>
              <a:rPr lang="fr-FR" sz="2200" dirty="0" err="1" smtClean="0"/>
              <a:t>from</a:t>
            </a:r>
            <a:r>
              <a:rPr lang="fr-FR" sz="2200" dirty="0" smtClean="0"/>
              <a:t> </a:t>
            </a:r>
            <a:r>
              <a:rPr lang="fr-FR" sz="2200" dirty="0" err="1" smtClean="0"/>
              <a:t>licensees</a:t>
            </a:r>
            <a:r>
              <a:rPr lang="fr-FR" sz="2200" dirty="0" smtClean="0"/>
              <a:t> </a:t>
            </a:r>
            <a:r>
              <a:rPr lang="fr-FR" sz="2200" dirty="0" err="1" smtClean="0"/>
              <a:t>through</a:t>
            </a:r>
            <a:r>
              <a:rPr lang="fr-FR" sz="2200" dirty="0" smtClean="0"/>
              <a:t> </a:t>
            </a:r>
            <a:r>
              <a:rPr lang="fr-FR" sz="2200" dirty="0" err="1" smtClean="0"/>
              <a:t>separating</a:t>
            </a:r>
            <a:r>
              <a:rPr lang="fr-FR" sz="2200" dirty="0" smtClean="0"/>
              <a:t> </a:t>
            </a:r>
            <a:r>
              <a:rPr lang="fr-FR" sz="2200" dirty="0" err="1" smtClean="0"/>
              <a:t>safety</a:t>
            </a:r>
            <a:r>
              <a:rPr lang="fr-FR" sz="2200" dirty="0" smtClean="0"/>
              <a:t> </a:t>
            </a:r>
            <a:r>
              <a:rPr lang="fr-FR" sz="2200" dirty="0" err="1" smtClean="0"/>
              <a:t>assessment</a:t>
            </a:r>
            <a:r>
              <a:rPr lang="fr-FR" sz="2200" dirty="0" smtClean="0"/>
              <a:t> </a:t>
            </a:r>
            <a:r>
              <a:rPr lang="fr-FR" sz="2200" dirty="0" err="1" smtClean="0"/>
              <a:t>activities</a:t>
            </a:r>
            <a:r>
              <a:rPr lang="fr-FR" sz="2200" dirty="0" smtClean="0"/>
              <a:t> </a:t>
            </a:r>
            <a:r>
              <a:rPr lang="fr-FR" sz="2200" dirty="0" err="1" smtClean="0"/>
              <a:t>from</a:t>
            </a:r>
            <a:r>
              <a:rPr lang="fr-FR" sz="2200" dirty="0" smtClean="0"/>
              <a:t> </a:t>
            </a:r>
            <a:r>
              <a:rPr lang="fr-FR" sz="2200" dirty="0" err="1" smtClean="0"/>
              <a:t>safety</a:t>
            </a:r>
            <a:r>
              <a:rPr lang="fr-FR" sz="2200" dirty="0" smtClean="0"/>
              <a:t> </a:t>
            </a:r>
            <a:r>
              <a:rPr lang="fr-FR" sz="2200" dirty="0" err="1" smtClean="0"/>
              <a:t>demonstration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6140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623</Words>
  <Application>Microsoft Office PowerPoint</Application>
  <PresentationFormat>Personnalisé</PresentationFormat>
  <Paragraphs>134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IRSN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 OUAGHREM Karim</dc:creator>
  <cp:lastModifiedBy>BEN OUAGHREM Karim</cp:lastModifiedBy>
  <cp:revision>63</cp:revision>
  <cp:lastPrinted>2014-09-19T12:32:25Z</cp:lastPrinted>
  <dcterms:created xsi:type="dcterms:W3CDTF">2014-09-17T09:42:03Z</dcterms:created>
  <dcterms:modified xsi:type="dcterms:W3CDTF">2014-10-09T14:53:38Z</dcterms:modified>
</cp:coreProperties>
</file>