
<file path=[Content_Types].xml><?xml version="1.0" encoding="utf-8"?>
<Types xmlns="http://schemas.openxmlformats.org/package/2006/content-types">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5213" cy="42803763"/>
  <p:notesSz cx="6715125" cy="9239250"/>
  <p:defaultTextStyle>
    <a:defPPr>
      <a:defRPr lang="en-US"/>
    </a:defPPr>
    <a:lvl1pPr algn="ctr" rtl="0" fontAlgn="base">
      <a:spcBef>
        <a:spcPct val="0"/>
      </a:spcBef>
      <a:spcAft>
        <a:spcPct val="0"/>
      </a:spcAft>
      <a:defRPr sz="8200" kern="1200">
        <a:solidFill>
          <a:schemeClr val="tx1"/>
        </a:solidFill>
        <a:latin typeface="Arial" charset="0"/>
        <a:ea typeface="+mn-ea"/>
        <a:cs typeface="+mn-cs"/>
      </a:defRPr>
    </a:lvl1pPr>
    <a:lvl2pPr marL="434980" algn="ctr" rtl="0" fontAlgn="base">
      <a:spcBef>
        <a:spcPct val="0"/>
      </a:spcBef>
      <a:spcAft>
        <a:spcPct val="0"/>
      </a:spcAft>
      <a:defRPr sz="8200" kern="1200">
        <a:solidFill>
          <a:schemeClr val="tx1"/>
        </a:solidFill>
        <a:latin typeface="Arial" charset="0"/>
        <a:ea typeface="+mn-ea"/>
        <a:cs typeface="+mn-cs"/>
      </a:defRPr>
    </a:lvl2pPr>
    <a:lvl3pPr marL="869960" algn="ctr" rtl="0" fontAlgn="base">
      <a:spcBef>
        <a:spcPct val="0"/>
      </a:spcBef>
      <a:spcAft>
        <a:spcPct val="0"/>
      </a:spcAft>
      <a:defRPr sz="8200" kern="1200">
        <a:solidFill>
          <a:schemeClr val="tx1"/>
        </a:solidFill>
        <a:latin typeface="Arial" charset="0"/>
        <a:ea typeface="+mn-ea"/>
        <a:cs typeface="+mn-cs"/>
      </a:defRPr>
    </a:lvl3pPr>
    <a:lvl4pPr marL="1304940" algn="ctr" rtl="0" fontAlgn="base">
      <a:spcBef>
        <a:spcPct val="0"/>
      </a:spcBef>
      <a:spcAft>
        <a:spcPct val="0"/>
      </a:spcAft>
      <a:defRPr sz="8200" kern="1200">
        <a:solidFill>
          <a:schemeClr val="tx1"/>
        </a:solidFill>
        <a:latin typeface="Arial" charset="0"/>
        <a:ea typeface="+mn-ea"/>
        <a:cs typeface="+mn-cs"/>
      </a:defRPr>
    </a:lvl4pPr>
    <a:lvl5pPr marL="1739920" algn="ctr" rtl="0" fontAlgn="base">
      <a:spcBef>
        <a:spcPct val="0"/>
      </a:spcBef>
      <a:spcAft>
        <a:spcPct val="0"/>
      </a:spcAft>
      <a:defRPr sz="8200" kern="1200">
        <a:solidFill>
          <a:schemeClr val="tx1"/>
        </a:solidFill>
        <a:latin typeface="Arial" charset="0"/>
        <a:ea typeface="+mn-ea"/>
        <a:cs typeface="+mn-cs"/>
      </a:defRPr>
    </a:lvl5pPr>
    <a:lvl6pPr marL="2174900" algn="l" defTabSz="869960" rtl="0" eaLnBrk="1" latinLnBrk="0" hangingPunct="1">
      <a:defRPr sz="8200" kern="1200">
        <a:solidFill>
          <a:schemeClr val="tx1"/>
        </a:solidFill>
        <a:latin typeface="Arial" charset="0"/>
        <a:ea typeface="+mn-ea"/>
        <a:cs typeface="+mn-cs"/>
      </a:defRPr>
    </a:lvl6pPr>
    <a:lvl7pPr marL="2609880" algn="l" defTabSz="869960" rtl="0" eaLnBrk="1" latinLnBrk="0" hangingPunct="1">
      <a:defRPr sz="8200" kern="1200">
        <a:solidFill>
          <a:schemeClr val="tx1"/>
        </a:solidFill>
        <a:latin typeface="Arial" charset="0"/>
        <a:ea typeface="+mn-ea"/>
        <a:cs typeface="+mn-cs"/>
      </a:defRPr>
    </a:lvl7pPr>
    <a:lvl8pPr marL="3044861" algn="l" defTabSz="869960" rtl="0" eaLnBrk="1" latinLnBrk="0" hangingPunct="1">
      <a:defRPr sz="8200" kern="1200">
        <a:solidFill>
          <a:schemeClr val="tx1"/>
        </a:solidFill>
        <a:latin typeface="Arial" charset="0"/>
        <a:ea typeface="+mn-ea"/>
        <a:cs typeface="+mn-cs"/>
      </a:defRPr>
    </a:lvl8pPr>
    <a:lvl9pPr marL="3479841" algn="l" defTabSz="869960" rtl="0" eaLnBrk="1" latinLnBrk="0" hangingPunct="1">
      <a:defRPr sz="8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4660"/>
  </p:normalViewPr>
  <p:slideViewPr>
    <p:cSldViewPr snapToGrid="0">
      <p:cViewPr>
        <p:scale>
          <a:sx n="33" d="100"/>
          <a:sy n="33" d="100"/>
        </p:scale>
        <p:origin x="-1074" y="2196"/>
      </p:cViewPr>
      <p:guideLst>
        <p:guide orient="horz" pos="6288"/>
        <p:guide orient="horz" pos="26261"/>
        <p:guide orient="horz" pos="2793"/>
        <p:guide pos="953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dirty="0"/>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2132013" y="692150"/>
            <a:ext cx="245268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dirty="0"/>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645BAB7-E9F9-435A-B8BD-F70ADBBCBAF6}" type="slidenum">
              <a:rPr lang="en-US"/>
              <a:pPr/>
              <a:t>‹N°›</a:t>
            </a:fld>
            <a:endParaRPr lang="en-US" dirty="0"/>
          </a:p>
        </p:txBody>
      </p:sp>
    </p:spTree>
    <p:extLst>
      <p:ext uri="{BB962C8B-B14F-4D97-AF65-F5344CB8AC3E}">
        <p14:creationId xmlns="" xmlns:p14="http://schemas.microsoft.com/office/powerpoint/2010/main" val="544284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charset="0"/>
        <a:ea typeface="+mn-ea"/>
        <a:cs typeface="+mn-cs"/>
      </a:defRPr>
    </a:lvl1pPr>
    <a:lvl2pPr marL="434980" algn="l" rtl="0" fontAlgn="base">
      <a:spcBef>
        <a:spcPct val="30000"/>
      </a:spcBef>
      <a:spcAft>
        <a:spcPct val="0"/>
      </a:spcAft>
      <a:defRPr sz="1100" kern="1200">
        <a:solidFill>
          <a:schemeClr val="tx1"/>
        </a:solidFill>
        <a:latin typeface="Arial" charset="0"/>
        <a:ea typeface="+mn-ea"/>
        <a:cs typeface="+mn-cs"/>
      </a:defRPr>
    </a:lvl2pPr>
    <a:lvl3pPr marL="869960" algn="l" rtl="0" fontAlgn="base">
      <a:spcBef>
        <a:spcPct val="30000"/>
      </a:spcBef>
      <a:spcAft>
        <a:spcPct val="0"/>
      </a:spcAft>
      <a:defRPr sz="1100" kern="1200">
        <a:solidFill>
          <a:schemeClr val="tx1"/>
        </a:solidFill>
        <a:latin typeface="Arial" charset="0"/>
        <a:ea typeface="+mn-ea"/>
        <a:cs typeface="+mn-cs"/>
      </a:defRPr>
    </a:lvl3pPr>
    <a:lvl4pPr marL="1304940" algn="l" rtl="0" fontAlgn="base">
      <a:spcBef>
        <a:spcPct val="30000"/>
      </a:spcBef>
      <a:spcAft>
        <a:spcPct val="0"/>
      </a:spcAft>
      <a:defRPr sz="1100" kern="1200">
        <a:solidFill>
          <a:schemeClr val="tx1"/>
        </a:solidFill>
        <a:latin typeface="Arial" charset="0"/>
        <a:ea typeface="+mn-ea"/>
        <a:cs typeface="+mn-cs"/>
      </a:defRPr>
    </a:lvl4pPr>
    <a:lvl5pPr marL="1739920" algn="l" rtl="0" fontAlgn="base">
      <a:spcBef>
        <a:spcPct val="30000"/>
      </a:spcBef>
      <a:spcAft>
        <a:spcPct val="0"/>
      </a:spcAft>
      <a:defRPr sz="1100" kern="1200">
        <a:solidFill>
          <a:schemeClr val="tx1"/>
        </a:solidFill>
        <a:latin typeface="Arial" charset="0"/>
        <a:ea typeface="+mn-ea"/>
        <a:cs typeface="+mn-cs"/>
      </a:defRPr>
    </a:lvl5pPr>
    <a:lvl6pPr marL="2174900" algn="l" defTabSz="869960" rtl="0" eaLnBrk="1" latinLnBrk="0" hangingPunct="1">
      <a:defRPr sz="1100" kern="1200">
        <a:solidFill>
          <a:schemeClr val="tx1"/>
        </a:solidFill>
        <a:latin typeface="+mn-lt"/>
        <a:ea typeface="+mn-ea"/>
        <a:cs typeface="+mn-cs"/>
      </a:defRPr>
    </a:lvl6pPr>
    <a:lvl7pPr marL="2609880" algn="l" defTabSz="869960" rtl="0" eaLnBrk="1" latinLnBrk="0" hangingPunct="1">
      <a:defRPr sz="1100" kern="1200">
        <a:solidFill>
          <a:schemeClr val="tx1"/>
        </a:solidFill>
        <a:latin typeface="+mn-lt"/>
        <a:ea typeface="+mn-ea"/>
        <a:cs typeface="+mn-cs"/>
      </a:defRPr>
    </a:lvl7pPr>
    <a:lvl8pPr marL="3044861" algn="l" defTabSz="869960" rtl="0" eaLnBrk="1" latinLnBrk="0" hangingPunct="1">
      <a:defRPr sz="1100" kern="1200">
        <a:solidFill>
          <a:schemeClr val="tx1"/>
        </a:solidFill>
        <a:latin typeface="+mn-lt"/>
        <a:ea typeface="+mn-ea"/>
        <a:cs typeface="+mn-cs"/>
      </a:defRPr>
    </a:lvl8pPr>
    <a:lvl9pPr marL="3479841" algn="l" defTabSz="869960"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2C7B9C-DA46-4FE0-B590-97F24EE1DB0E}" type="slidenum">
              <a:rPr lang="en-US"/>
              <a:pPr/>
              <a:t>1</a:t>
            </a:fld>
            <a:endParaRPr lang="en-US" dirty="0"/>
          </a:p>
        </p:txBody>
      </p:sp>
      <p:sp>
        <p:nvSpPr>
          <p:cNvPr id="4098" name="Rectangle 2"/>
          <p:cNvSpPr>
            <a:spLocks noGrp="1" noRot="1" noChangeAspect="1" noChangeArrowheads="1" noTextEdit="1"/>
          </p:cNvSpPr>
          <p:nvPr>
            <p:ph type="sldImg"/>
          </p:nvPr>
        </p:nvSpPr>
        <p:spPr>
          <a:xfrm>
            <a:off x="2132013" y="692150"/>
            <a:ext cx="2452687" cy="3465513"/>
          </a:xfrm>
          <a:ln/>
        </p:spPr>
      </p:sp>
      <p:sp>
        <p:nvSpPr>
          <p:cNvPr id="409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ostersession.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extBox 1"/>
          <p:cNvSpPr txBox="1"/>
          <p:nvPr userDrawn="1"/>
        </p:nvSpPr>
        <p:spPr>
          <a:xfrm rot="16200000">
            <a:off x="24748747" y="42184203"/>
            <a:ext cx="388281" cy="103234"/>
          </a:xfrm>
          <a:prstGeom prst="rect">
            <a:avLst/>
          </a:prstGeom>
          <a:noFill/>
        </p:spPr>
        <p:txBody>
          <a:bodyPr wrap="square" lIns="86996" tIns="43498" rIns="86996" bIns="43498" rtlCol="0">
            <a:spAutoFit/>
          </a:bodyPr>
          <a:lstStyle/>
          <a:p>
            <a:pPr marL="0" marR="0" indent="0" algn="ctr" defTabSz="869960" rtl="0" eaLnBrk="1" fontAlgn="base" latinLnBrk="0" hangingPunct="1">
              <a:lnSpc>
                <a:spcPct val="100000"/>
              </a:lnSpc>
              <a:spcBef>
                <a:spcPct val="0"/>
              </a:spcBef>
              <a:spcAft>
                <a:spcPct val="0"/>
              </a:spcAft>
              <a:buClrTx/>
              <a:buSzTx/>
              <a:buFontTx/>
              <a:buNone/>
              <a:tabLst/>
              <a:defRPr/>
            </a:pPr>
            <a:r>
              <a:rPr lang="en-US" sz="100" dirty="0" smtClean="0">
                <a:effectLst/>
                <a:hlinkClick r:id="rId3"/>
              </a:rPr>
              <a:t>www.postersession.com</a:t>
            </a:r>
            <a:endParaRPr lang="en-US" sz="100" dirty="0" smtClean="0">
              <a:effectLst/>
            </a:endParaRPr>
          </a:p>
        </p:txBody>
      </p:sp>
      <p:pic>
        <p:nvPicPr>
          <p:cNvPr id="4" name="Picture 3"/>
          <p:cNvPicPr>
            <a:picLocks noChangeAspect="1" noChangeArrowheads="1"/>
          </p:cNvPicPr>
          <p:nvPr userDrawn="1"/>
        </p:nvPicPr>
        <p:blipFill>
          <a:blip r:embed="rId4" cstate="print">
            <a:extLst>
              <a:ext uri="{28A0092B-C50C-407E-A947-70E740481C1C}">
                <a14:useLocalDpi xmlns="" xmlns:a14="http://schemas.microsoft.com/office/drawing/2010/main" val="0"/>
              </a:ext>
            </a:extLst>
          </a:blip>
          <a:srcRect r="38727"/>
          <a:stretch>
            <a:fillRect/>
          </a:stretch>
        </p:blipFill>
        <p:spPr bwMode="auto">
          <a:xfrm>
            <a:off x="22904336" y="42144693"/>
            <a:ext cx="3809222" cy="20745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TextBox 1"/>
          <p:cNvSpPr txBox="1"/>
          <p:nvPr userDrawn="1"/>
        </p:nvSpPr>
        <p:spPr>
          <a:xfrm>
            <a:off x="26713557" y="42062330"/>
            <a:ext cx="2242539" cy="318678"/>
          </a:xfrm>
          <a:prstGeom prst="rect">
            <a:avLst/>
          </a:prstGeom>
          <a:noFill/>
        </p:spPr>
        <p:txBody>
          <a:bodyPr wrap="none" lIns="86996" tIns="43498" rIns="86996" bIns="43498"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500" dirty="0" smtClean="0">
                <a:solidFill>
                  <a:schemeClr val="bg1"/>
                </a:solidFill>
              </a:rPr>
              <a:t>www.postersession.com</a:t>
            </a:r>
            <a:endParaRPr lang="en-US" sz="15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176111" rtl="0" fontAlgn="base">
        <a:spcBef>
          <a:spcPct val="0"/>
        </a:spcBef>
        <a:spcAft>
          <a:spcPct val="0"/>
        </a:spcAft>
        <a:defRPr sz="20100">
          <a:solidFill>
            <a:schemeClr val="tx2"/>
          </a:solidFill>
          <a:latin typeface="+mj-lt"/>
          <a:ea typeface="+mj-ea"/>
          <a:cs typeface="+mj-cs"/>
        </a:defRPr>
      </a:lvl1pPr>
      <a:lvl2pPr algn="ctr" defTabSz="4176111" rtl="0" fontAlgn="base">
        <a:spcBef>
          <a:spcPct val="0"/>
        </a:spcBef>
        <a:spcAft>
          <a:spcPct val="0"/>
        </a:spcAft>
        <a:defRPr sz="20100">
          <a:solidFill>
            <a:schemeClr val="tx2"/>
          </a:solidFill>
          <a:latin typeface="Arial" charset="0"/>
        </a:defRPr>
      </a:lvl2pPr>
      <a:lvl3pPr algn="ctr" defTabSz="4176111" rtl="0" fontAlgn="base">
        <a:spcBef>
          <a:spcPct val="0"/>
        </a:spcBef>
        <a:spcAft>
          <a:spcPct val="0"/>
        </a:spcAft>
        <a:defRPr sz="20100">
          <a:solidFill>
            <a:schemeClr val="tx2"/>
          </a:solidFill>
          <a:latin typeface="Arial" charset="0"/>
        </a:defRPr>
      </a:lvl3pPr>
      <a:lvl4pPr algn="ctr" defTabSz="4176111" rtl="0" fontAlgn="base">
        <a:spcBef>
          <a:spcPct val="0"/>
        </a:spcBef>
        <a:spcAft>
          <a:spcPct val="0"/>
        </a:spcAft>
        <a:defRPr sz="20100">
          <a:solidFill>
            <a:schemeClr val="tx2"/>
          </a:solidFill>
          <a:latin typeface="Arial" charset="0"/>
        </a:defRPr>
      </a:lvl4pPr>
      <a:lvl5pPr algn="ctr" defTabSz="4176111" rtl="0" fontAlgn="base">
        <a:spcBef>
          <a:spcPct val="0"/>
        </a:spcBef>
        <a:spcAft>
          <a:spcPct val="0"/>
        </a:spcAft>
        <a:defRPr sz="20100">
          <a:solidFill>
            <a:schemeClr val="tx2"/>
          </a:solidFill>
          <a:latin typeface="Arial" charset="0"/>
        </a:defRPr>
      </a:lvl5pPr>
      <a:lvl6pPr marL="434980" algn="ctr" defTabSz="4176111" rtl="0" fontAlgn="base">
        <a:spcBef>
          <a:spcPct val="0"/>
        </a:spcBef>
        <a:spcAft>
          <a:spcPct val="0"/>
        </a:spcAft>
        <a:defRPr sz="20100">
          <a:solidFill>
            <a:schemeClr val="tx2"/>
          </a:solidFill>
          <a:latin typeface="Arial" charset="0"/>
        </a:defRPr>
      </a:lvl6pPr>
      <a:lvl7pPr marL="869960" algn="ctr" defTabSz="4176111" rtl="0" fontAlgn="base">
        <a:spcBef>
          <a:spcPct val="0"/>
        </a:spcBef>
        <a:spcAft>
          <a:spcPct val="0"/>
        </a:spcAft>
        <a:defRPr sz="20100">
          <a:solidFill>
            <a:schemeClr val="tx2"/>
          </a:solidFill>
          <a:latin typeface="Arial" charset="0"/>
        </a:defRPr>
      </a:lvl7pPr>
      <a:lvl8pPr marL="1304940" algn="ctr" defTabSz="4176111" rtl="0" fontAlgn="base">
        <a:spcBef>
          <a:spcPct val="0"/>
        </a:spcBef>
        <a:spcAft>
          <a:spcPct val="0"/>
        </a:spcAft>
        <a:defRPr sz="20100">
          <a:solidFill>
            <a:schemeClr val="tx2"/>
          </a:solidFill>
          <a:latin typeface="Arial" charset="0"/>
        </a:defRPr>
      </a:lvl8pPr>
      <a:lvl9pPr marL="1739920" algn="ctr" defTabSz="4176111" rtl="0" fontAlgn="base">
        <a:spcBef>
          <a:spcPct val="0"/>
        </a:spcBef>
        <a:spcAft>
          <a:spcPct val="0"/>
        </a:spcAft>
        <a:defRPr sz="20100">
          <a:solidFill>
            <a:schemeClr val="tx2"/>
          </a:solidFill>
          <a:latin typeface="Arial" charset="0"/>
        </a:defRPr>
      </a:lvl9pPr>
    </p:titleStyle>
    <p:bodyStyle>
      <a:lvl1pPr marL="1566231" indent="-1566231" algn="l" defTabSz="4176111" rtl="0" fontAlgn="base">
        <a:spcBef>
          <a:spcPct val="20000"/>
        </a:spcBef>
        <a:spcAft>
          <a:spcPct val="0"/>
        </a:spcAft>
        <a:buChar char="•"/>
        <a:defRPr sz="14700">
          <a:solidFill>
            <a:schemeClr val="tx1"/>
          </a:solidFill>
          <a:latin typeface="+mn-lt"/>
          <a:ea typeface="+mn-ea"/>
          <a:cs typeface="+mn-cs"/>
        </a:defRPr>
      </a:lvl1pPr>
      <a:lvl2pPr marL="3392240" indent="-1304940" algn="l" defTabSz="4176111" rtl="0" fontAlgn="base">
        <a:spcBef>
          <a:spcPct val="20000"/>
        </a:spcBef>
        <a:spcAft>
          <a:spcPct val="0"/>
        </a:spcAft>
        <a:buChar char="–"/>
        <a:defRPr sz="12700">
          <a:solidFill>
            <a:schemeClr val="tx1"/>
          </a:solidFill>
          <a:latin typeface="+mn-lt"/>
        </a:defRPr>
      </a:lvl2pPr>
      <a:lvl3pPr marL="5219761" indent="-1043651" algn="l" defTabSz="4176111" rtl="0" fontAlgn="base">
        <a:spcBef>
          <a:spcPct val="20000"/>
        </a:spcBef>
        <a:spcAft>
          <a:spcPct val="0"/>
        </a:spcAft>
        <a:buChar char="•"/>
        <a:defRPr sz="10900">
          <a:solidFill>
            <a:schemeClr val="tx1"/>
          </a:solidFill>
          <a:latin typeface="+mn-lt"/>
        </a:defRPr>
      </a:lvl3pPr>
      <a:lvl4pPr marL="7307061" indent="-1043651" algn="l" defTabSz="4176111" rtl="0" fontAlgn="base">
        <a:spcBef>
          <a:spcPct val="20000"/>
        </a:spcBef>
        <a:spcAft>
          <a:spcPct val="0"/>
        </a:spcAft>
        <a:buChar char="–"/>
        <a:defRPr sz="9100">
          <a:solidFill>
            <a:schemeClr val="tx1"/>
          </a:solidFill>
          <a:latin typeface="+mn-lt"/>
        </a:defRPr>
      </a:lvl4pPr>
      <a:lvl5pPr marL="9395872" indent="-1043651" algn="l" defTabSz="4176111" rtl="0" fontAlgn="base">
        <a:spcBef>
          <a:spcPct val="20000"/>
        </a:spcBef>
        <a:spcAft>
          <a:spcPct val="0"/>
        </a:spcAft>
        <a:buChar char="»"/>
        <a:defRPr sz="9100">
          <a:solidFill>
            <a:schemeClr val="tx1"/>
          </a:solidFill>
          <a:latin typeface="+mn-lt"/>
        </a:defRPr>
      </a:lvl5pPr>
      <a:lvl6pPr marL="9830852" indent="-1043651" algn="l" defTabSz="4176111" rtl="0" fontAlgn="base">
        <a:spcBef>
          <a:spcPct val="20000"/>
        </a:spcBef>
        <a:spcAft>
          <a:spcPct val="0"/>
        </a:spcAft>
        <a:buChar char="»"/>
        <a:defRPr sz="9100">
          <a:solidFill>
            <a:schemeClr val="tx1"/>
          </a:solidFill>
          <a:latin typeface="+mn-lt"/>
        </a:defRPr>
      </a:lvl6pPr>
      <a:lvl7pPr marL="10265832" indent="-1043651" algn="l" defTabSz="4176111" rtl="0" fontAlgn="base">
        <a:spcBef>
          <a:spcPct val="20000"/>
        </a:spcBef>
        <a:spcAft>
          <a:spcPct val="0"/>
        </a:spcAft>
        <a:buChar char="»"/>
        <a:defRPr sz="9100">
          <a:solidFill>
            <a:schemeClr val="tx1"/>
          </a:solidFill>
          <a:latin typeface="+mn-lt"/>
        </a:defRPr>
      </a:lvl7pPr>
      <a:lvl8pPr marL="10700813" indent="-1043651" algn="l" defTabSz="4176111" rtl="0" fontAlgn="base">
        <a:spcBef>
          <a:spcPct val="20000"/>
        </a:spcBef>
        <a:spcAft>
          <a:spcPct val="0"/>
        </a:spcAft>
        <a:buChar char="»"/>
        <a:defRPr sz="9100">
          <a:solidFill>
            <a:schemeClr val="tx1"/>
          </a:solidFill>
          <a:latin typeface="+mn-lt"/>
        </a:defRPr>
      </a:lvl8pPr>
      <a:lvl9pPr marL="11135793" indent="-1043651" algn="l" defTabSz="4176111" rtl="0" fontAlgn="base">
        <a:spcBef>
          <a:spcPct val="20000"/>
        </a:spcBef>
        <a:spcAft>
          <a:spcPct val="0"/>
        </a:spcAft>
        <a:buChar char="»"/>
        <a:defRPr sz="9100">
          <a:solidFill>
            <a:schemeClr val="tx1"/>
          </a:solidFill>
          <a:latin typeface="+mn-lt"/>
        </a:defRPr>
      </a:lvl9pPr>
    </p:bodyStyle>
    <p:otherStyle>
      <a:defPPr>
        <a:defRPr lang="en-US"/>
      </a:defPPr>
      <a:lvl1pPr marL="0" algn="l" defTabSz="869960" rtl="0" eaLnBrk="1" latinLnBrk="0" hangingPunct="1">
        <a:defRPr sz="1700" kern="1200">
          <a:solidFill>
            <a:schemeClr val="tx1"/>
          </a:solidFill>
          <a:latin typeface="+mn-lt"/>
          <a:ea typeface="+mn-ea"/>
          <a:cs typeface="+mn-cs"/>
        </a:defRPr>
      </a:lvl1pPr>
      <a:lvl2pPr marL="434980" algn="l" defTabSz="869960" rtl="0" eaLnBrk="1" latinLnBrk="0" hangingPunct="1">
        <a:defRPr sz="1700" kern="1200">
          <a:solidFill>
            <a:schemeClr val="tx1"/>
          </a:solidFill>
          <a:latin typeface="+mn-lt"/>
          <a:ea typeface="+mn-ea"/>
          <a:cs typeface="+mn-cs"/>
        </a:defRPr>
      </a:lvl2pPr>
      <a:lvl3pPr marL="869960" algn="l" defTabSz="869960" rtl="0" eaLnBrk="1" latinLnBrk="0" hangingPunct="1">
        <a:defRPr sz="1700" kern="1200">
          <a:solidFill>
            <a:schemeClr val="tx1"/>
          </a:solidFill>
          <a:latin typeface="+mn-lt"/>
          <a:ea typeface="+mn-ea"/>
          <a:cs typeface="+mn-cs"/>
        </a:defRPr>
      </a:lvl3pPr>
      <a:lvl4pPr marL="1304940" algn="l" defTabSz="869960" rtl="0" eaLnBrk="1" latinLnBrk="0" hangingPunct="1">
        <a:defRPr sz="1700" kern="1200">
          <a:solidFill>
            <a:schemeClr val="tx1"/>
          </a:solidFill>
          <a:latin typeface="+mn-lt"/>
          <a:ea typeface="+mn-ea"/>
          <a:cs typeface="+mn-cs"/>
        </a:defRPr>
      </a:lvl4pPr>
      <a:lvl5pPr marL="1739920" algn="l" defTabSz="869960" rtl="0" eaLnBrk="1" latinLnBrk="0" hangingPunct="1">
        <a:defRPr sz="1700" kern="1200">
          <a:solidFill>
            <a:schemeClr val="tx1"/>
          </a:solidFill>
          <a:latin typeface="+mn-lt"/>
          <a:ea typeface="+mn-ea"/>
          <a:cs typeface="+mn-cs"/>
        </a:defRPr>
      </a:lvl5pPr>
      <a:lvl6pPr marL="2174900" algn="l" defTabSz="869960" rtl="0" eaLnBrk="1" latinLnBrk="0" hangingPunct="1">
        <a:defRPr sz="1700" kern="1200">
          <a:solidFill>
            <a:schemeClr val="tx1"/>
          </a:solidFill>
          <a:latin typeface="+mn-lt"/>
          <a:ea typeface="+mn-ea"/>
          <a:cs typeface="+mn-cs"/>
        </a:defRPr>
      </a:lvl6pPr>
      <a:lvl7pPr marL="2609880" algn="l" defTabSz="869960" rtl="0" eaLnBrk="1" latinLnBrk="0" hangingPunct="1">
        <a:defRPr sz="1700" kern="1200">
          <a:solidFill>
            <a:schemeClr val="tx1"/>
          </a:solidFill>
          <a:latin typeface="+mn-lt"/>
          <a:ea typeface="+mn-ea"/>
          <a:cs typeface="+mn-cs"/>
        </a:defRPr>
      </a:lvl7pPr>
      <a:lvl8pPr marL="3044861" algn="l" defTabSz="869960" rtl="0" eaLnBrk="1" latinLnBrk="0" hangingPunct="1">
        <a:defRPr sz="1700" kern="1200">
          <a:solidFill>
            <a:schemeClr val="tx1"/>
          </a:solidFill>
          <a:latin typeface="+mn-lt"/>
          <a:ea typeface="+mn-ea"/>
          <a:cs typeface="+mn-cs"/>
        </a:defRPr>
      </a:lvl8pPr>
      <a:lvl9pPr marL="3479841" algn="l" defTabSz="869960"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mailto:aaea@aaea.org.tn" TargetMode="Externa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2" name="AutoShape 50"/>
          <p:cNvSpPr>
            <a:spLocks noChangeArrowheads="1"/>
          </p:cNvSpPr>
          <p:nvPr/>
        </p:nvSpPr>
        <p:spPr bwMode="auto">
          <a:xfrm>
            <a:off x="15544800" y="8166100"/>
            <a:ext cx="14173200" cy="33523238"/>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3" name="AutoShape 4"/>
          <p:cNvSpPr>
            <a:spLocks noChangeArrowheads="1"/>
          </p:cNvSpPr>
          <p:nvPr/>
        </p:nvSpPr>
        <p:spPr bwMode="auto">
          <a:xfrm>
            <a:off x="571500" y="8128000"/>
            <a:ext cx="14058900" cy="33561338"/>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4" name="Text Box 9"/>
          <p:cNvSpPr txBox="1">
            <a:spLocks noChangeArrowheads="1"/>
          </p:cNvSpPr>
          <p:nvPr/>
        </p:nvSpPr>
        <p:spPr bwMode="auto">
          <a:xfrm>
            <a:off x="1085850" y="10006013"/>
            <a:ext cx="13087350" cy="5241435"/>
          </a:xfrm>
          <a:prstGeom prst="rect">
            <a:avLst/>
          </a:prstGeom>
          <a:noFill/>
          <a:ln w="9525">
            <a:noFill/>
            <a:miter lim="800000"/>
            <a:headEnd/>
            <a:tailEnd/>
          </a:ln>
          <a:effectLst/>
        </p:spPr>
        <p:txBody>
          <a:bodyPr wrap="square">
            <a:spAutoFit/>
          </a:bodyPr>
          <a:lstStyle/>
          <a:p>
            <a:pPr algn="just"/>
            <a:r>
              <a:rPr lang="en-US" sz="2800" dirty="0" smtClean="0">
                <a:latin typeface="Times New Roman" pitchFamily="18" charset="0"/>
                <a:cs typeface="Times New Roman" pitchFamily="18" charset="0"/>
              </a:rPr>
              <a:t>The uses of atomic energy in Arab countries have significantly increased in the last decades in many aspects of life. All Arab countries demonstrated need for capacity building to initiate and sustain a safe and secure utilization of nuclear technologies. AAEA plays a major role, as a TSO, for Arab countries to develop the infrastructures and capabilities needed for nuclear and radiological safety and security. The AAEA undergoes many activities to achieve its objectives. These activities contribute to build and develop the human resources needed for national nuclear programs. Its main mission is to utilize nuclear energy in Arab countries in a safe and secure manner. The present members of the AAEA are 15 states they are: Egypt, Libya, Sudan, Tunisia, Jordan, Iraq, Kuwait, Bahrain, Lebanon, Saudi Arabia, Syria, Palestine, Yemen, Morocco and Mauritania.</a:t>
            </a:r>
            <a:endParaRPr lang="fr-FR" sz="2800" dirty="0" smtClean="0">
              <a:latin typeface="Times New Roman" pitchFamily="18" charset="0"/>
              <a:cs typeface="Times New Roman" pitchFamily="18" charset="0"/>
            </a:endParaRPr>
          </a:p>
          <a:p>
            <a:r>
              <a:rPr lang="en-US" sz="2800" dirty="0" smtClean="0"/>
              <a:t> </a:t>
            </a:r>
            <a:endParaRPr lang="fr-FR" sz="2800" dirty="0" smtClean="0"/>
          </a:p>
          <a:p>
            <a:pPr algn="l" defTabSz="4389438" eaLnBrk="0" hangingPunct="0">
              <a:lnSpc>
                <a:spcPct val="95000"/>
              </a:lnSpc>
            </a:pPr>
            <a:endParaRPr lang="en-US" sz="2800" dirty="0" smtClean="0">
              <a:latin typeface="Times New Roman" pitchFamily="18" charset="0"/>
            </a:endParaRPr>
          </a:p>
        </p:txBody>
      </p:sp>
      <p:sp>
        <p:nvSpPr>
          <p:cNvPr id="25" name="Text Box 10"/>
          <p:cNvSpPr txBox="1">
            <a:spLocks noChangeArrowheads="1"/>
          </p:cNvSpPr>
          <p:nvPr/>
        </p:nvSpPr>
        <p:spPr bwMode="auto">
          <a:xfrm>
            <a:off x="4114800" y="20867875"/>
            <a:ext cx="7372350" cy="1403350"/>
          </a:xfrm>
          <a:prstGeom prst="rect">
            <a:avLst/>
          </a:prstGeom>
          <a:noFill/>
          <a:ln w="9525">
            <a:noFill/>
            <a:miter lim="800000"/>
            <a:headEnd/>
            <a:tailEnd/>
          </a:ln>
          <a:effectLst/>
        </p:spPr>
        <p:txBody>
          <a:bodyPr>
            <a:spAutoFit/>
          </a:bodyPr>
          <a:lstStyle/>
          <a:p>
            <a:pPr defTabSz="4389438">
              <a:spcBef>
                <a:spcPct val="50000"/>
              </a:spcBef>
            </a:pPr>
            <a:r>
              <a:rPr lang="en-US" b="1" dirty="0" smtClean="0"/>
              <a:t>Method</a:t>
            </a:r>
            <a:endParaRPr lang="en-US" b="1" dirty="0"/>
          </a:p>
        </p:txBody>
      </p:sp>
      <p:sp>
        <p:nvSpPr>
          <p:cNvPr id="26" name="Text Box 11"/>
          <p:cNvSpPr txBox="1">
            <a:spLocks noChangeArrowheads="1"/>
          </p:cNvSpPr>
          <p:nvPr/>
        </p:nvSpPr>
        <p:spPr bwMode="auto">
          <a:xfrm>
            <a:off x="18859500" y="36805135"/>
            <a:ext cx="7372350" cy="1403350"/>
          </a:xfrm>
          <a:prstGeom prst="rect">
            <a:avLst/>
          </a:prstGeom>
          <a:noFill/>
          <a:ln w="9525">
            <a:noFill/>
            <a:miter lim="800000"/>
            <a:headEnd/>
            <a:tailEnd/>
          </a:ln>
          <a:effectLst/>
        </p:spPr>
        <p:txBody>
          <a:bodyPr>
            <a:spAutoFit/>
          </a:bodyPr>
          <a:lstStyle/>
          <a:p>
            <a:pPr defTabSz="4389438">
              <a:spcBef>
                <a:spcPct val="50000"/>
              </a:spcBef>
            </a:pPr>
            <a:r>
              <a:rPr lang="en-US" b="1" dirty="0"/>
              <a:t>Conclusions</a:t>
            </a:r>
          </a:p>
        </p:txBody>
      </p:sp>
      <p:sp>
        <p:nvSpPr>
          <p:cNvPr id="27" name="AutoShape 13"/>
          <p:cNvSpPr>
            <a:spLocks noChangeArrowheads="1"/>
          </p:cNvSpPr>
          <p:nvPr/>
        </p:nvSpPr>
        <p:spPr bwMode="auto">
          <a:xfrm>
            <a:off x="514350" y="508000"/>
            <a:ext cx="29203650" cy="70104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dirty="0">
              <a:solidFill>
                <a:schemeClr val="bg1"/>
              </a:solidFill>
            </a:endParaRPr>
          </a:p>
        </p:txBody>
      </p:sp>
      <p:sp>
        <p:nvSpPr>
          <p:cNvPr id="28" name="Text Box 14"/>
          <p:cNvSpPr txBox="1">
            <a:spLocks noChangeArrowheads="1"/>
          </p:cNvSpPr>
          <p:nvPr/>
        </p:nvSpPr>
        <p:spPr bwMode="auto">
          <a:xfrm>
            <a:off x="1085850" y="1263650"/>
            <a:ext cx="28060650" cy="5770811"/>
          </a:xfrm>
          <a:prstGeom prst="rect">
            <a:avLst/>
          </a:prstGeom>
          <a:noFill/>
          <a:ln w="9525">
            <a:noFill/>
            <a:miter lim="800000"/>
            <a:headEnd/>
            <a:tailEnd/>
          </a:ln>
          <a:effectLst/>
        </p:spPr>
        <p:txBody>
          <a:bodyPr wrap="square">
            <a:spAutoFit/>
          </a:bodyPr>
          <a:lstStyle/>
          <a:p>
            <a:pPr defTabSz="4389438">
              <a:lnSpc>
                <a:spcPts val="9000"/>
              </a:lnSpc>
              <a:spcBef>
                <a:spcPts val="0"/>
              </a:spcBef>
            </a:pPr>
            <a:r>
              <a:rPr lang="en-US" sz="9600" b="1" dirty="0" smtClean="0"/>
              <a:t>AAEA Contribution and </a:t>
            </a:r>
            <a:r>
              <a:rPr lang="en-US" sz="9600" b="1" dirty="0" err="1" smtClean="0"/>
              <a:t>Programme</a:t>
            </a:r>
            <a:endParaRPr lang="en-US" sz="9600" b="1" dirty="0" smtClean="0"/>
          </a:p>
          <a:p>
            <a:pPr defTabSz="4389438">
              <a:lnSpc>
                <a:spcPts val="9000"/>
              </a:lnSpc>
              <a:spcBef>
                <a:spcPts val="0"/>
              </a:spcBef>
            </a:pPr>
            <a:r>
              <a:rPr lang="en-US" sz="9600" b="1" dirty="0" smtClean="0"/>
              <a:t>of Action towards Safety and Security Strengthening in the Arab Countries</a:t>
            </a:r>
            <a:endParaRPr lang="en-US" b="1" dirty="0"/>
          </a:p>
          <a:p>
            <a:r>
              <a:rPr lang="en-US" sz="4800" dirty="0" err="1" smtClean="0">
                <a:latin typeface="Times New Roman" pitchFamily="18" charset="0"/>
                <a:cs typeface="Times New Roman" pitchFamily="18" charset="0"/>
              </a:rPr>
              <a:t>Abdelmajid</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Mahjoub</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Daw</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Mosbah</a:t>
            </a:r>
            <a:r>
              <a:rPr lang="en-US" sz="4800" baseline="30000" dirty="0" smtClean="0">
                <a:latin typeface="Times New Roman" pitchFamily="18" charset="0"/>
                <a:cs typeface="Times New Roman" pitchFamily="18" charset="0"/>
              </a:rPr>
              <a:t> </a:t>
            </a:r>
            <a:r>
              <a:rPr lang="en-US" sz="4800" dirty="0" smtClean="0">
                <a:latin typeface="Times New Roman" pitchFamily="18" charset="0"/>
                <a:cs typeface="Times New Roman" pitchFamily="18" charset="0"/>
              </a:rPr>
              <a:t>and </a:t>
            </a:r>
            <a:r>
              <a:rPr lang="en-US" sz="4800" dirty="0" err="1" smtClean="0">
                <a:latin typeface="Times New Roman" pitchFamily="18" charset="0"/>
                <a:cs typeface="Times New Roman" pitchFamily="18" charset="0"/>
              </a:rPr>
              <a:t>Nahla</a:t>
            </a:r>
            <a:r>
              <a:rPr lang="en-US" sz="4800" dirty="0" smtClean="0">
                <a:latin typeface="Times New Roman" pitchFamily="18" charset="0"/>
                <a:cs typeface="Times New Roman" pitchFamily="18" charset="0"/>
              </a:rPr>
              <a:t> Nasr</a:t>
            </a:r>
            <a:endParaRPr lang="fr-FR" sz="4800" dirty="0" smtClean="0">
              <a:latin typeface="Times New Roman" pitchFamily="18" charset="0"/>
              <a:cs typeface="Times New Roman" pitchFamily="18" charset="0"/>
            </a:endParaRPr>
          </a:p>
          <a:p>
            <a:r>
              <a:rPr lang="en-US" sz="4800" dirty="0" smtClean="0">
                <a:latin typeface="Times New Roman" pitchFamily="18" charset="0"/>
                <a:cs typeface="Times New Roman" pitchFamily="18" charset="0"/>
              </a:rPr>
              <a:t>The Arab Atomic Energy Agency, Tunis, Tunisia </a:t>
            </a:r>
            <a:endParaRPr lang="fr-FR" sz="4800" dirty="0" smtClean="0">
              <a:latin typeface="Times New Roman" pitchFamily="18" charset="0"/>
              <a:cs typeface="Times New Roman" pitchFamily="18" charset="0"/>
            </a:endParaRPr>
          </a:p>
          <a:p>
            <a:r>
              <a:rPr lang="en-US" sz="4800" dirty="0" smtClean="0">
                <a:latin typeface="Times New Roman" pitchFamily="18" charset="0"/>
                <a:cs typeface="Times New Roman" pitchFamily="18" charset="0"/>
                <a:hlinkClick r:id="rId3"/>
              </a:rPr>
              <a:t>aaea@aaea.org.tn</a:t>
            </a:r>
            <a:r>
              <a:rPr lang="en-US" sz="4800" dirty="0" smtClean="0">
                <a:latin typeface="Times New Roman" pitchFamily="18" charset="0"/>
                <a:cs typeface="Times New Roman" pitchFamily="18" charset="0"/>
              </a:rPr>
              <a:t>  </a:t>
            </a:r>
            <a:endParaRPr lang="fr-FR" sz="4800" dirty="0">
              <a:latin typeface="Times New Roman" pitchFamily="18" charset="0"/>
              <a:cs typeface="Times New Roman" pitchFamily="18" charset="0"/>
            </a:endParaRPr>
          </a:p>
        </p:txBody>
      </p:sp>
      <p:sp>
        <p:nvSpPr>
          <p:cNvPr id="35" name="Text Box 36"/>
          <p:cNvSpPr txBox="1">
            <a:spLocks noChangeArrowheads="1"/>
          </p:cNvSpPr>
          <p:nvPr/>
        </p:nvSpPr>
        <p:spPr bwMode="auto">
          <a:xfrm>
            <a:off x="1085850" y="22345650"/>
            <a:ext cx="13087350" cy="7940845"/>
          </a:xfrm>
          <a:prstGeom prst="rect">
            <a:avLst/>
          </a:prstGeom>
          <a:noFill/>
          <a:ln w="57150" cmpd="thinThick">
            <a:noFill/>
            <a:miter lim="800000"/>
            <a:headEnd/>
            <a:tailEnd/>
          </a:ln>
          <a:effectLst/>
        </p:spPr>
        <p:txBody>
          <a:bodyPr wrap="square" lIns="61170" tIns="30584" rIns="61170" bIns="30584">
            <a:spAutoFit/>
          </a:bodyPr>
          <a:lstStyle/>
          <a:p>
            <a:pPr algn="just"/>
            <a:r>
              <a:rPr lang="en-US" sz="3200" dirty="0" smtClean="0">
                <a:latin typeface="Times New Roman" pitchFamily="18" charset="0"/>
                <a:cs typeface="Times New Roman" pitchFamily="18" charset="0"/>
              </a:rPr>
              <a:t>AAEA has established the Arab Network of Nuclear Regulators (</a:t>
            </a:r>
            <a:r>
              <a:rPr lang="en-US" sz="3200" dirty="0" err="1" smtClean="0">
                <a:latin typeface="Times New Roman" pitchFamily="18" charset="0"/>
                <a:cs typeface="Times New Roman" pitchFamily="18" charset="0"/>
              </a:rPr>
              <a:t>ANNuR</a:t>
            </a:r>
            <a:r>
              <a:rPr lang="en-US" sz="3200" dirty="0" smtClean="0">
                <a:latin typeface="Times New Roman" pitchFamily="18" charset="0"/>
                <a:cs typeface="Times New Roman" pitchFamily="18" charset="0"/>
              </a:rPr>
              <a:t>)  to foster enhancement, strengthening and harmonization of the radiation protection, nuclear safety and security regulatory infrastructure and framework among the members of </a:t>
            </a:r>
            <a:r>
              <a:rPr lang="en-US" sz="3200" dirty="0" err="1" smtClean="0">
                <a:latin typeface="Times New Roman" pitchFamily="18" charset="0"/>
                <a:cs typeface="Times New Roman" pitchFamily="18" charset="0"/>
              </a:rPr>
              <a:t>ANNuR</a:t>
            </a:r>
            <a:r>
              <a:rPr lang="en-US" sz="3200" dirty="0" smtClean="0">
                <a:latin typeface="Times New Roman" pitchFamily="18" charset="0"/>
                <a:cs typeface="Times New Roman" pitchFamily="18" charset="0"/>
              </a:rPr>
              <a:t>; and to provide mechanisms for the </a:t>
            </a:r>
            <a:r>
              <a:rPr lang="en-US" sz="3200" dirty="0" err="1" smtClean="0">
                <a:latin typeface="Times New Roman" pitchFamily="18" charset="0"/>
                <a:cs typeface="Times New Roman" pitchFamily="18" charset="0"/>
              </a:rPr>
              <a:t>ANNuR</a:t>
            </a:r>
            <a:r>
              <a:rPr lang="en-US" sz="3200" dirty="0" smtClean="0">
                <a:latin typeface="Times New Roman" pitchFamily="18" charset="0"/>
                <a:cs typeface="Times New Roman" pitchFamily="18" charset="0"/>
              </a:rPr>
              <a:t> to be an effective and efficient internationally recognized forum for the exchange of regulatory experiences and practices among the radiation and nuclear regulatory bodies in Arab countries. </a:t>
            </a:r>
            <a:r>
              <a:rPr lang="en-US" sz="3200" dirty="0" err="1" smtClean="0">
                <a:latin typeface="Times New Roman" pitchFamily="18" charset="0"/>
                <a:cs typeface="Times New Roman" pitchFamily="18" charset="0"/>
              </a:rPr>
              <a:t>ANNuR</a:t>
            </a:r>
            <a:r>
              <a:rPr lang="en-US" sz="3200" dirty="0" smtClean="0">
                <a:latin typeface="Times New Roman" pitchFamily="18" charset="0"/>
                <a:cs typeface="Times New Roman" pitchFamily="18" charset="0"/>
              </a:rPr>
              <a:t> has 6 thematic working groups. These working groups include: strengthening infrastructure and capacity building for regulatory bodies; Legislation and Regulation frameworks; Emergency preparedness and response; Radioactive waste management and disposal of spent fuel; Safety, Security and Safeguards and Information technology. Each working group has its own action plan including training </a:t>
            </a:r>
            <a:r>
              <a:rPr lang="en-US" sz="3200" dirty="0" err="1" smtClean="0">
                <a:latin typeface="Times New Roman" pitchFamily="18" charset="0"/>
                <a:cs typeface="Times New Roman" pitchFamily="18" charset="0"/>
              </a:rPr>
              <a:t>programmes</a:t>
            </a:r>
            <a:r>
              <a:rPr lang="en-US" sz="3200" dirty="0" smtClean="0">
                <a:latin typeface="Times New Roman" pitchFamily="18" charset="0"/>
                <a:cs typeface="Times New Roman" pitchFamily="18" charset="0"/>
              </a:rPr>
              <a:t> and technical meetings. All thematic working groups get assistance and support from IAEA, KINS, US-NRC, US-</a:t>
            </a:r>
            <a:r>
              <a:rPr lang="en-US" sz="3200" dirty="0" err="1" smtClean="0">
                <a:latin typeface="Times New Roman" pitchFamily="18" charset="0"/>
                <a:cs typeface="Times New Roman" pitchFamily="18" charset="0"/>
              </a:rPr>
              <a:t>DoE</a:t>
            </a:r>
            <a:r>
              <a:rPr lang="en-US" sz="3200" dirty="0" smtClean="0">
                <a:latin typeface="Times New Roman" pitchFamily="18" charset="0"/>
                <a:cs typeface="Times New Roman" pitchFamily="18" charset="0"/>
              </a:rPr>
              <a:t>, EU and CNNC. Many training activities and technical meetings have been conducted since the establishment of </a:t>
            </a:r>
            <a:r>
              <a:rPr lang="en-US" sz="3200" dirty="0" err="1" smtClean="0">
                <a:latin typeface="Times New Roman" pitchFamily="18" charset="0"/>
                <a:cs typeface="Times New Roman" pitchFamily="18" charset="0"/>
              </a:rPr>
              <a:t>ANNuR</a:t>
            </a:r>
            <a:r>
              <a:rPr lang="en-US" sz="3200" dirty="0" smtClean="0">
                <a:latin typeface="Times New Roman" pitchFamily="18" charset="0"/>
                <a:cs typeface="Times New Roman" pitchFamily="18" charset="0"/>
              </a:rPr>
              <a:t>.</a:t>
            </a:r>
            <a:endParaRPr lang="fr-FR" sz="3200" dirty="0" smtClean="0">
              <a:latin typeface="Times New Roman" pitchFamily="18" charset="0"/>
              <a:cs typeface="Times New Roman" pitchFamily="18" charset="0"/>
            </a:endParaRPr>
          </a:p>
        </p:txBody>
      </p:sp>
      <p:sp>
        <p:nvSpPr>
          <p:cNvPr id="38" name="Text Box 40"/>
          <p:cNvSpPr txBox="1">
            <a:spLocks noChangeArrowheads="1"/>
          </p:cNvSpPr>
          <p:nvPr/>
        </p:nvSpPr>
        <p:spPr bwMode="auto">
          <a:xfrm>
            <a:off x="16135351" y="38336013"/>
            <a:ext cx="13011150" cy="3219553"/>
          </a:xfrm>
          <a:prstGeom prst="rect">
            <a:avLst/>
          </a:prstGeom>
          <a:noFill/>
          <a:ln w="57150" cmpd="thinThick">
            <a:noFill/>
            <a:miter lim="800000"/>
            <a:headEnd/>
            <a:tailEnd/>
          </a:ln>
          <a:effectLst/>
        </p:spPr>
        <p:txBody>
          <a:bodyPr wrap="square" lIns="61170" tIns="30584" rIns="61170" bIns="30584">
            <a:spAutoFit/>
          </a:bodyPr>
          <a:lstStyle/>
          <a:p>
            <a:pPr algn="just" defTabSz="612775" eaLnBrk="0" hangingPunct="0">
              <a:lnSpc>
                <a:spcPct val="95000"/>
              </a:lnSpc>
            </a:pPr>
            <a:r>
              <a:rPr lang="en-US" sz="2800" dirty="0" smtClean="0">
                <a:latin typeface="Times New Roman" pitchFamily="18" charset="0"/>
                <a:cs typeface="Times New Roman" pitchFamily="18" charset="0"/>
              </a:rPr>
              <a:t>The Arab Atomic Energy Agency works hard to enhance the economical and social development in the Arab countries by promoting the peaceful applications of atomic energy in many aspects of life. </a:t>
            </a:r>
            <a:r>
              <a:rPr lang="fr-FR" sz="2800" dirty="0" smtClean="0">
                <a:latin typeface="Times New Roman" pitchFamily="18" charset="0"/>
                <a:cs typeface="Times New Roman" pitchFamily="18" charset="0"/>
              </a:rPr>
              <a:t>AAEA </a:t>
            </a:r>
            <a:r>
              <a:rPr lang="fr-FR" sz="2800" dirty="0" err="1" smtClean="0">
                <a:latin typeface="Times New Roman" pitchFamily="18" charset="0"/>
                <a:cs typeface="Times New Roman" pitchFamily="18" charset="0"/>
              </a:rPr>
              <a:t>coordinates</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between</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member</a:t>
            </a:r>
            <a:r>
              <a:rPr lang="fr-FR" sz="2800" dirty="0" smtClean="0">
                <a:latin typeface="Times New Roman" pitchFamily="18" charset="0"/>
                <a:cs typeface="Times New Roman" pitchFamily="18" charset="0"/>
              </a:rPr>
              <a:t> states to </a:t>
            </a:r>
            <a:r>
              <a:rPr lang="fr-FR" sz="2800" dirty="0" err="1" smtClean="0">
                <a:latin typeface="Times New Roman" pitchFamily="18" charset="0"/>
                <a:cs typeface="Times New Roman" pitchFamily="18" charset="0"/>
              </a:rPr>
              <a:t>achieve</a:t>
            </a:r>
            <a:r>
              <a:rPr lang="fr-FR" sz="2800" dirty="0" smtClean="0">
                <a:latin typeface="Times New Roman" pitchFamily="18" charset="0"/>
                <a:cs typeface="Times New Roman" pitchFamily="18" charset="0"/>
              </a:rPr>
              <a:t> the objective of </a:t>
            </a:r>
            <a:r>
              <a:rPr lang="fr-FR" sz="2800" dirty="0" err="1" smtClean="0">
                <a:latin typeface="Times New Roman" pitchFamily="18" charset="0"/>
                <a:cs typeface="Times New Roman" pitchFamily="18" charset="0"/>
              </a:rPr>
              <a:t>strengthening</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their</a:t>
            </a:r>
            <a:r>
              <a:rPr lang="fr-FR" sz="2800" dirty="0" smtClean="0">
                <a:latin typeface="Times New Roman" pitchFamily="18" charset="0"/>
                <a:cs typeface="Times New Roman" pitchFamily="18" charset="0"/>
              </a:rPr>
              <a:t> basic </a:t>
            </a:r>
            <a:r>
              <a:rPr lang="fr-FR" sz="2800" dirty="0" err="1" smtClean="0">
                <a:latin typeface="Times New Roman" pitchFamily="18" charset="0"/>
                <a:cs typeface="Times New Roman" pitchFamily="18" charset="0"/>
              </a:rPr>
              <a:t>nuclear</a:t>
            </a:r>
            <a:r>
              <a:rPr lang="fr-FR" sz="2800" dirty="0" smtClean="0">
                <a:latin typeface="Times New Roman" pitchFamily="18" charset="0"/>
                <a:cs typeface="Times New Roman" pitchFamily="18" charset="0"/>
              </a:rPr>
              <a:t> infrastructure and to </a:t>
            </a:r>
            <a:r>
              <a:rPr lang="fr-FR" sz="2800" dirty="0" err="1" smtClean="0">
                <a:latin typeface="Times New Roman" pitchFamily="18" charset="0"/>
                <a:cs typeface="Times New Roman" pitchFamily="18" charset="0"/>
              </a:rPr>
              <a:t>assist</a:t>
            </a:r>
            <a:r>
              <a:rPr lang="fr-FR" sz="2800" dirty="0" smtClean="0">
                <a:latin typeface="Times New Roman" pitchFamily="18" charset="0"/>
                <a:cs typeface="Times New Roman" pitchFamily="18" charset="0"/>
              </a:rPr>
              <a:t> in </a:t>
            </a:r>
            <a:r>
              <a:rPr lang="fr-FR" sz="2800" dirty="0" err="1" smtClean="0">
                <a:latin typeface="Times New Roman" pitchFamily="18" charset="0"/>
                <a:cs typeface="Times New Roman" pitchFamily="18" charset="0"/>
              </a:rPr>
              <a:t>manpower</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development</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technology</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transfer</a:t>
            </a:r>
            <a:r>
              <a:rPr lang="fr-FR" sz="2800" dirty="0" smtClean="0">
                <a:latin typeface="Times New Roman" pitchFamily="18" charset="0"/>
                <a:cs typeface="Times New Roman" pitchFamily="18" charset="0"/>
              </a:rPr>
              <a:t> and effective </a:t>
            </a:r>
            <a:r>
              <a:rPr lang="fr-FR" sz="2800" dirty="0" err="1" smtClean="0">
                <a:latin typeface="Times New Roman" pitchFamily="18" charset="0"/>
                <a:cs typeface="Times New Roman" pitchFamily="18" charset="0"/>
              </a:rPr>
              <a:t>cooperation</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with</a:t>
            </a:r>
            <a:r>
              <a:rPr lang="fr-FR" sz="2800" dirty="0" smtClean="0">
                <a:latin typeface="Times New Roman" pitchFamily="18" charset="0"/>
                <a:cs typeface="Times New Roman" pitchFamily="18" charset="0"/>
              </a:rPr>
              <a:t> IAEA and relevant </a:t>
            </a:r>
            <a:r>
              <a:rPr lang="fr-FR" sz="2800" dirty="0" err="1" smtClean="0">
                <a:latin typeface="Times New Roman" pitchFamily="18" charset="0"/>
                <a:cs typeface="Times New Roman" pitchFamily="18" charset="0"/>
              </a:rPr>
              <a:t>regional</a:t>
            </a:r>
            <a:r>
              <a:rPr lang="fr-FR" sz="2800" dirty="0" smtClean="0">
                <a:latin typeface="Times New Roman" pitchFamily="18" charset="0"/>
                <a:cs typeface="Times New Roman" pitchFamily="18" charset="0"/>
              </a:rPr>
              <a:t> and international </a:t>
            </a:r>
            <a:r>
              <a:rPr lang="fr-FR" sz="2800" dirty="0" err="1" smtClean="0">
                <a:latin typeface="Times New Roman" pitchFamily="18" charset="0"/>
                <a:cs typeface="Times New Roman" pitchFamily="18" charset="0"/>
              </a:rPr>
              <a:t>organizations</a:t>
            </a:r>
            <a:r>
              <a:rPr lang="fr-F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AAEA provides all these services to Arab countries sharing the same aspirations and goals with IAEA.</a:t>
            </a:r>
            <a:endParaRPr lang="en-US" sz="2800" dirty="0">
              <a:latin typeface="Times New Roman" pitchFamily="18" charset="0"/>
              <a:cs typeface="Times New Roman" pitchFamily="18" charset="0"/>
            </a:endParaRPr>
          </a:p>
          <a:p>
            <a:pPr algn="l" defTabSz="612775" eaLnBrk="0" hangingPunct="0">
              <a:lnSpc>
                <a:spcPct val="95000"/>
              </a:lnSpc>
            </a:pPr>
            <a:endParaRPr lang="en-US" sz="2000" dirty="0">
              <a:latin typeface="Times New Roman" pitchFamily="18" charset="0"/>
            </a:endParaRPr>
          </a:p>
        </p:txBody>
      </p:sp>
      <p:sp>
        <p:nvSpPr>
          <p:cNvPr id="39" name="Text Box 42"/>
          <p:cNvSpPr txBox="1">
            <a:spLocks noChangeArrowheads="1"/>
          </p:cNvSpPr>
          <p:nvPr/>
        </p:nvSpPr>
        <p:spPr bwMode="auto">
          <a:xfrm>
            <a:off x="3829050" y="8451850"/>
            <a:ext cx="7372350" cy="1403350"/>
          </a:xfrm>
          <a:prstGeom prst="rect">
            <a:avLst/>
          </a:prstGeom>
          <a:noFill/>
          <a:ln w="9525">
            <a:noFill/>
            <a:miter lim="800000"/>
            <a:headEnd/>
            <a:tailEnd/>
          </a:ln>
          <a:effectLst/>
        </p:spPr>
        <p:txBody>
          <a:bodyPr>
            <a:spAutoFit/>
          </a:bodyPr>
          <a:lstStyle/>
          <a:p>
            <a:pPr defTabSz="4389438">
              <a:spcBef>
                <a:spcPct val="50000"/>
              </a:spcBef>
            </a:pPr>
            <a:r>
              <a:rPr lang="en-US" b="1" dirty="0"/>
              <a:t>Introduction</a:t>
            </a:r>
          </a:p>
        </p:txBody>
      </p:sp>
      <p:sp>
        <p:nvSpPr>
          <p:cNvPr id="40" name="Text Box 43"/>
          <p:cNvSpPr txBox="1">
            <a:spLocks noChangeArrowheads="1"/>
          </p:cNvSpPr>
          <p:nvPr/>
        </p:nvSpPr>
        <p:spPr bwMode="auto">
          <a:xfrm>
            <a:off x="18716625" y="8447094"/>
            <a:ext cx="7372350" cy="1403350"/>
          </a:xfrm>
          <a:prstGeom prst="rect">
            <a:avLst/>
          </a:prstGeom>
          <a:noFill/>
          <a:ln w="9525">
            <a:noFill/>
            <a:miter lim="800000"/>
            <a:headEnd/>
            <a:tailEnd/>
          </a:ln>
          <a:effectLst/>
        </p:spPr>
        <p:txBody>
          <a:bodyPr>
            <a:spAutoFit/>
          </a:bodyPr>
          <a:lstStyle/>
          <a:p>
            <a:pPr defTabSz="4389438">
              <a:spcBef>
                <a:spcPct val="50000"/>
              </a:spcBef>
            </a:pPr>
            <a:r>
              <a:rPr lang="en-US" b="1" dirty="0"/>
              <a:t>Results</a:t>
            </a:r>
          </a:p>
        </p:txBody>
      </p:sp>
      <p:sp>
        <p:nvSpPr>
          <p:cNvPr id="42" name="Rectangle 41"/>
          <p:cNvSpPr/>
          <p:nvPr/>
        </p:nvSpPr>
        <p:spPr>
          <a:xfrm>
            <a:off x="16773526" y="27386063"/>
            <a:ext cx="11830049" cy="584775"/>
          </a:xfrm>
          <a:prstGeom prst="rect">
            <a:avLst/>
          </a:prstGeom>
        </p:spPr>
        <p:txBody>
          <a:bodyPr wrap="square">
            <a:spAutoFit/>
          </a:bodyPr>
          <a:lstStyle/>
          <a:p>
            <a:r>
              <a:rPr lang="en-US" sz="3200" dirty="0" smtClean="0">
                <a:latin typeface="Times New Roman" pitchFamily="18" charset="0"/>
                <a:cs typeface="Times New Roman" pitchFamily="18" charset="0"/>
              </a:rPr>
              <a:t> * Year 2014 from January to July only</a:t>
            </a:r>
            <a:r>
              <a:rPr lang="fr-FR"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Diagram 1</a:t>
            </a:r>
            <a:endParaRPr lang="fr-FR" sz="3200" dirty="0">
              <a:latin typeface="Times New Roman" pitchFamily="18" charset="0"/>
              <a:cs typeface="Times New Roman" pitchFamily="18" charset="0"/>
            </a:endParaRPr>
          </a:p>
        </p:txBody>
      </p:sp>
      <p:pic>
        <p:nvPicPr>
          <p:cNvPr id="1029" name="Chart 1"/>
          <p:cNvPicPr>
            <a:picLocks noChangeArrowheads="1"/>
          </p:cNvPicPr>
          <p:nvPr/>
        </p:nvPicPr>
        <p:blipFill>
          <a:blip r:embed="rId4"/>
          <a:srcRect/>
          <a:stretch>
            <a:fillRect/>
          </a:stretch>
        </p:blipFill>
        <p:spPr bwMode="auto">
          <a:xfrm>
            <a:off x="17087849" y="28174951"/>
            <a:ext cx="11258551" cy="3829049"/>
          </a:xfrm>
          <a:prstGeom prst="rect">
            <a:avLst/>
          </a:prstGeom>
          <a:noFill/>
          <a:ln w="9525">
            <a:noFill/>
            <a:miter lim="800000"/>
            <a:headEnd/>
            <a:tailEnd/>
          </a:ln>
        </p:spPr>
      </p:pic>
      <p:sp>
        <p:nvSpPr>
          <p:cNvPr id="43" name="Rectangle 42"/>
          <p:cNvSpPr/>
          <p:nvPr/>
        </p:nvSpPr>
        <p:spPr>
          <a:xfrm>
            <a:off x="17097376" y="31996163"/>
            <a:ext cx="11220449" cy="584775"/>
          </a:xfrm>
          <a:prstGeom prst="rect">
            <a:avLst/>
          </a:prstGeom>
        </p:spPr>
        <p:txBody>
          <a:bodyPr wrap="square">
            <a:spAutoFit/>
          </a:bodyPr>
          <a:lstStyle/>
          <a:p>
            <a:r>
              <a:rPr lang="en-US" sz="3200" dirty="0" smtClean="0">
                <a:latin typeface="Times New Roman" pitchFamily="18" charset="0"/>
                <a:cs typeface="Times New Roman" pitchFamily="18" charset="0"/>
              </a:rPr>
              <a:t>* Year 2014 from January to July only</a:t>
            </a:r>
            <a:r>
              <a:rPr lang="fr-FR"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Diagram 2</a:t>
            </a:r>
            <a:endParaRPr lang="fr-FR" sz="3200" dirty="0">
              <a:latin typeface="Times New Roman" pitchFamily="18" charset="0"/>
              <a:cs typeface="Times New Roman" pitchFamily="18" charset="0"/>
            </a:endParaRPr>
          </a:p>
        </p:txBody>
      </p:sp>
      <p:sp>
        <p:nvSpPr>
          <p:cNvPr id="1031" name="Rectangle 7"/>
          <p:cNvSpPr>
            <a:spLocks noChangeArrowheads="1"/>
          </p:cNvSpPr>
          <p:nvPr/>
        </p:nvSpPr>
        <p:spPr bwMode="auto">
          <a:xfrm>
            <a:off x="0" y="0"/>
            <a:ext cx="3027521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30" name="Image 5"/>
          <p:cNvPicPr>
            <a:picLocks noChangeAspect="1" noChangeArrowheads="1"/>
          </p:cNvPicPr>
          <p:nvPr/>
        </p:nvPicPr>
        <p:blipFill>
          <a:blip r:embed="rId5"/>
          <a:srcRect/>
          <a:stretch>
            <a:fillRect/>
          </a:stretch>
        </p:blipFill>
        <p:spPr bwMode="auto">
          <a:xfrm>
            <a:off x="1114425" y="30632400"/>
            <a:ext cx="12973050" cy="9486900"/>
          </a:xfrm>
          <a:prstGeom prst="rect">
            <a:avLst/>
          </a:prstGeom>
          <a:noFill/>
        </p:spPr>
      </p:pic>
      <p:sp>
        <p:nvSpPr>
          <p:cNvPr id="1033" name="Rectangle 9"/>
          <p:cNvSpPr>
            <a:spLocks noChangeArrowheads="1"/>
          </p:cNvSpPr>
          <p:nvPr/>
        </p:nvSpPr>
        <p:spPr bwMode="auto">
          <a:xfrm>
            <a:off x="0" y="0"/>
            <a:ext cx="3027521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ANNuR Site on IAEA Global Nuclear Safety and Security Network (GNSSN)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43"/>
          <p:cNvSpPr/>
          <p:nvPr/>
        </p:nvSpPr>
        <p:spPr>
          <a:xfrm>
            <a:off x="1047750" y="40391932"/>
            <a:ext cx="13030199" cy="584775"/>
          </a:xfrm>
          <a:prstGeom prst="rect">
            <a:avLst/>
          </a:prstGeom>
        </p:spPr>
        <p:txBody>
          <a:bodyPr wrap="square">
            <a:spAutoFit/>
          </a:bodyPr>
          <a:lstStyle/>
          <a:p>
            <a:r>
              <a:rPr lang="en-US" sz="3200" dirty="0" err="1" smtClean="0">
                <a:latin typeface="Times New Roman" pitchFamily="18" charset="0"/>
                <a:cs typeface="Times New Roman" pitchFamily="18" charset="0"/>
              </a:rPr>
              <a:t>ANNuR</a:t>
            </a:r>
            <a:r>
              <a:rPr lang="en-US" sz="3200" dirty="0" smtClean="0">
                <a:latin typeface="Times New Roman" pitchFamily="18" charset="0"/>
                <a:cs typeface="Times New Roman" pitchFamily="18" charset="0"/>
              </a:rPr>
              <a:t> Site on IAEA Global Nuclear Safety and Security Network (GNSSN)</a:t>
            </a:r>
            <a:endParaRPr lang="fr-FR" sz="3200" dirty="0">
              <a:latin typeface="Times New Roman" pitchFamily="18" charset="0"/>
              <a:cs typeface="Times New Roman" pitchFamily="18" charset="0"/>
            </a:endParaRPr>
          </a:p>
        </p:txBody>
      </p:sp>
      <p:pic>
        <p:nvPicPr>
          <p:cNvPr id="34" name="Picture 4"/>
          <p:cNvPicPr>
            <a:picLocks noChangeAspect="1" noChangeArrowheads="1"/>
          </p:cNvPicPr>
          <p:nvPr/>
        </p:nvPicPr>
        <p:blipFill>
          <a:blip r:embed="rId6"/>
          <a:srcRect/>
          <a:stretch>
            <a:fillRect/>
          </a:stretch>
        </p:blipFill>
        <p:spPr bwMode="auto">
          <a:xfrm>
            <a:off x="1400174" y="2312989"/>
            <a:ext cx="1919915" cy="1924107"/>
          </a:xfrm>
          <a:prstGeom prst="rect">
            <a:avLst/>
          </a:prstGeom>
          <a:noFill/>
          <a:ln w="9525">
            <a:noFill/>
            <a:miter lim="800000"/>
            <a:headEnd/>
            <a:tailEnd/>
          </a:ln>
          <a:effectLst/>
        </p:spPr>
      </p:pic>
      <p:pic>
        <p:nvPicPr>
          <p:cNvPr id="46" name="Picture 7"/>
          <p:cNvPicPr>
            <a:picLocks noChangeAspect="1" noChangeArrowheads="1"/>
          </p:cNvPicPr>
          <p:nvPr/>
        </p:nvPicPr>
        <p:blipFill>
          <a:blip r:embed="rId7"/>
          <a:srcRect/>
          <a:stretch>
            <a:fillRect/>
          </a:stretch>
        </p:blipFill>
        <p:spPr bwMode="auto">
          <a:xfrm>
            <a:off x="26917648" y="2627313"/>
            <a:ext cx="1885952" cy="1658937"/>
          </a:xfrm>
          <a:prstGeom prst="rect">
            <a:avLst/>
          </a:prstGeom>
          <a:noFill/>
          <a:ln w="9525">
            <a:noFill/>
            <a:miter lim="800000"/>
            <a:headEnd/>
            <a:tailEnd/>
          </a:ln>
          <a:effectLst/>
        </p:spPr>
      </p:pic>
      <p:sp>
        <p:nvSpPr>
          <p:cNvPr id="30" name="Text Box 39"/>
          <p:cNvSpPr txBox="1">
            <a:spLocks noChangeArrowheads="1"/>
          </p:cNvSpPr>
          <p:nvPr/>
        </p:nvSpPr>
        <p:spPr bwMode="auto">
          <a:xfrm>
            <a:off x="16049625" y="10096506"/>
            <a:ext cx="13096875" cy="13357713"/>
          </a:xfrm>
          <a:prstGeom prst="rect">
            <a:avLst/>
          </a:prstGeom>
          <a:noFill/>
          <a:ln w="57150" cmpd="thinThick">
            <a:noFill/>
            <a:miter lim="800000"/>
            <a:headEnd/>
            <a:tailEnd/>
          </a:ln>
          <a:effectLst/>
        </p:spPr>
        <p:txBody>
          <a:bodyPr wrap="square" lIns="61170" tIns="30584" rIns="61170" bIns="30584">
            <a:spAutoFit/>
          </a:bodyPr>
          <a:lstStyle/>
          <a:p>
            <a:pPr algn="just"/>
            <a:r>
              <a:rPr lang="en-US" sz="3200" dirty="0" smtClean="0">
                <a:latin typeface="Times New Roman" pitchFamily="18" charset="0"/>
                <a:cs typeface="Times New Roman" pitchFamily="18" charset="0"/>
              </a:rPr>
              <a:t>Many activities have been undertaken by AAEA related to the development of manpower. These activities cover a wide range of subjects related to nuclear applications and regulatory aspects. As part of implementing the “Arab Strategy for Peaceful use of Atomic Energy up to 2020”, AAEA invited experts to put the fundamentals and outlines of Arab Cooperative Technical Programs (ACTPs) and include them in its action plans. These ACTPs, which are proposed by the experts, related to the Arab nuclear safety and security are as follows:</a:t>
            </a:r>
            <a:endParaRPr lang="fr-FR" sz="3200" dirty="0" smtClean="0">
              <a:latin typeface="Times New Roman" pitchFamily="18" charset="0"/>
              <a:cs typeface="Times New Roman" pitchFamily="18" charset="0"/>
            </a:endParaRPr>
          </a:p>
          <a:p>
            <a:pPr lvl="0" algn="just"/>
            <a:r>
              <a:rPr lang="en-US" sz="3200" dirty="0" smtClean="0">
                <a:latin typeface="Times New Roman" pitchFamily="18" charset="0"/>
                <a:cs typeface="Times New Roman" pitchFamily="18" charset="0"/>
              </a:rPr>
              <a:t>1.Strengthening the regulatory and legislative frameworks for nuclear and radiation activities in Arab countries.</a:t>
            </a:r>
            <a:endParaRPr lang="fr-FR" sz="3200" dirty="0" smtClean="0">
              <a:latin typeface="Times New Roman" pitchFamily="18" charset="0"/>
              <a:cs typeface="Times New Roman" pitchFamily="18" charset="0"/>
            </a:endParaRPr>
          </a:p>
          <a:p>
            <a:pPr lvl="0" algn="just"/>
            <a:r>
              <a:rPr lang="en-US" sz="3200" dirty="0" smtClean="0">
                <a:latin typeface="Times New Roman" pitchFamily="18" charset="0"/>
                <a:cs typeface="Times New Roman" pitchFamily="18" charset="0"/>
              </a:rPr>
              <a:t>2.Strengthening the Arab and national capabilities for response to nuclear and radiation emergency.</a:t>
            </a:r>
            <a:endParaRPr lang="fr-FR" sz="3200" dirty="0" smtClean="0">
              <a:latin typeface="Times New Roman" pitchFamily="18" charset="0"/>
              <a:cs typeface="Times New Roman" pitchFamily="18" charset="0"/>
            </a:endParaRPr>
          </a:p>
          <a:p>
            <a:pPr lvl="0" algn="just"/>
            <a:r>
              <a:rPr lang="en-US" sz="3200" dirty="0" smtClean="0">
                <a:latin typeface="Times New Roman" pitchFamily="18" charset="0"/>
                <a:cs typeface="Times New Roman" pitchFamily="18" charset="0"/>
              </a:rPr>
              <a:t>3.Establishment an Arab network for radiation monitoring, early warning, combating illicit trafficking.</a:t>
            </a:r>
            <a:endParaRPr lang="fr-FR" sz="3200" dirty="0" smtClean="0">
              <a:latin typeface="Times New Roman" pitchFamily="18" charset="0"/>
              <a:cs typeface="Times New Roman" pitchFamily="18" charset="0"/>
            </a:endParaRPr>
          </a:p>
          <a:p>
            <a:pPr lvl="0" algn="just"/>
            <a:r>
              <a:rPr lang="en-US" sz="3200" dirty="0" smtClean="0">
                <a:latin typeface="Times New Roman" pitchFamily="18" charset="0"/>
                <a:cs typeface="Times New Roman" pitchFamily="18" charset="0"/>
              </a:rPr>
              <a:t>4.Building capacity of radioactive waste management in Arab countries.</a:t>
            </a:r>
            <a:endParaRPr lang="fr-FR" sz="3200" dirty="0" smtClean="0">
              <a:latin typeface="Times New Roman" pitchFamily="18" charset="0"/>
              <a:cs typeface="Times New Roman" pitchFamily="18" charset="0"/>
            </a:endParaRPr>
          </a:p>
          <a:p>
            <a:pPr lvl="0" algn="just"/>
            <a:r>
              <a:rPr lang="en-US" sz="3200" dirty="0" smtClean="0">
                <a:latin typeface="Times New Roman" pitchFamily="18" charset="0"/>
                <a:cs typeface="Times New Roman" pitchFamily="18" charset="0"/>
              </a:rPr>
              <a:t>5.Introduction of nuclear sciences and technologies in Arab education systems.</a:t>
            </a:r>
            <a:endParaRPr lang="fr-FR" sz="3200" dirty="0" smtClean="0">
              <a:latin typeface="Times New Roman" pitchFamily="18" charset="0"/>
              <a:cs typeface="Times New Roman" pitchFamily="18" charset="0"/>
            </a:endParaRPr>
          </a:p>
          <a:p>
            <a:pPr lvl="0" algn="just"/>
            <a:r>
              <a:rPr lang="en-US" sz="3200" dirty="0" smtClean="0">
                <a:latin typeface="Times New Roman" pitchFamily="18" charset="0"/>
                <a:cs typeface="Times New Roman" pitchFamily="18" charset="0"/>
              </a:rPr>
              <a:t>6.Enhancement of infrastructure for NPP building in Arab countries; energy planning and feasibility study as a first stage.</a:t>
            </a:r>
            <a:endParaRPr lang="fr-FR"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AAEA contributes also in knowledge and technology transfer in nuclear field by providing the universities and colleges with proper curricula and syllabus to insure the proper training of qualified personnel needed for the nuclear power program. Member states are encouraged to establish nuclear engineering and sciences departments or faculties in view of a comprehensive development of nuclear engineering curriculum for the relevant educational institution.</a:t>
            </a:r>
            <a:endParaRPr lang="ar-TN"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The diagrams 1 and 2  below show the development of AAEA training events and trainee’s numbers per year in the field of nuclear safety and security:</a:t>
            </a:r>
          </a:p>
          <a:p>
            <a:pPr algn="just"/>
            <a:r>
              <a:rPr lang="en-US" sz="3200" dirty="0" smtClean="0">
                <a:latin typeface="Times New Roman" pitchFamily="18" charset="0"/>
                <a:cs typeface="Times New Roman" pitchFamily="18" charset="0"/>
              </a:rPr>
              <a:t> </a:t>
            </a:r>
            <a:endParaRPr lang="fr-FR" sz="3200" dirty="0" smtClean="0">
              <a:latin typeface="Times New Roman" pitchFamily="18" charset="0"/>
              <a:cs typeface="Times New Roman" pitchFamily="18" charset="0"/>
            </a:endParaRPr>
          </a:p>
        </p:txBody>
      </p:sp>
      <p:sp>
        <p:nvSpPr>
          <p:cNvPr id="31" name="Text Box 39"/>
          <p:cNvSpPr txBox="1">
            <a:spLocks noChangeArrowheads="1"/>
          </p:cNvSpPr>
          <p:nvPr/>
        </p:nvSpPr>
        <p:spPr bwMode="auto">
          <a:xfrm>
            <a:off x="16030575" y="32708856"/>
            <a:ext cx="13096875" cy="4001305"/>
          </a:xfrm>
          <a:prstGeom prst="rect">
            <a:avLst/>
          </a:prstGeom>
          <a:noFill/>
          <a:ln w="57150" cmpd="thinThick">
            <a:noFill/>
            <a:miter lim="800000"/>
            <a:headEnd/>
            <a:tailEnd/>
          </a:ln>
          <a:effectLst/>
        </p:spPr>
        <p:txBody>
          <a:bodyPr wrap="square" lIns="61170" tIns="30584" rIns="61170" bIns="30584">
            <a:spAutoFit/>
          </a:bodyPr>
          <a:lstStyle/>
          <a:p>
            <a:pPr algn="just"/>
            <a:r>
              <a:rPr lang="en-US" sz="3200" dirty="0" smtClean="0">
                <a:latin typeface="Times New Roman" pitchFamily="18" charset="0"/>
                <a:cs typeface="Times New Roman" pitchFamily="18" charset="0"/>
              </a:rPr>
              <a:t>AAEA also publishes many relevant books and translate IAEA documents and guidelines to Arabic in order to reach a wide range of trainees and spread the culture of safety and security of nuclear energy applications.</a:t>
            </a:r>
            <a:endParaRPr lang="fr-FR"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The AAEA promotes effective coordination and cooperation among Arab and international organizations, governments, and industry and academic communities needed to ensure synergies and avoid overlapping in the efforts to establish, maintain and evaluate sustainable capacity building that will contribute to the global nuclear safety and security regime.</a:t>
            </a:r>
          </a:p>
        </p:txBody>
      </p:sp>
      <p:pic>
        <p:nvPicPr>
          <p:cNvPr id="33" name="Chart 1"/>
          <p:cNvPicPr>
            <a:picLocks noChangeArrowheads="1"/>
          </p:cNvPicPr>
          <p:nvPr/>
        </p:nvPicPr>
        <p:blipFill>
          <a:blip r:embed="rId8"/>
          <a:srcRect/>
          <a:stretch>
            <a:fillRect/>
          </a:stretch>
        </p:blipFill>
        <p:spPr bwMode="auto">
          <a:xfrm>
            <a:off x="16787812" y="23088600"/>
            <a:ext cx="11887200" cy="4286250"/>
          </a:xfrm>
          <a:prstGeom prst="rect">
            <a:avLst/>
          </a:prstGeom>
          <a:noFill/>
          <a:ln w="9525">
            <a:noFill/>
            <a:miter lim="800000"/>
            <a:headEnd/>
            <a:tailEnd/>
          </a:ln>
        </p:spPr>
      </p:pic>
      <p:pic>
        <p:nvPicPr>
          <p:cNvPr id="29" name="Picture 2"/>
          <p:cNvPicPr>
            <a:picLocks noChangeAspect="1" noChangeArrowheads="1"/>
          </p:cNvPicPr>
          <p:nvPr/>
        </p:nvPicPr>
        <p:blipFill>
          <a:blip r:embed="rId9"/>
          <a:srcRect/>
          <a:stretch>
            <a:fillRect/>
          </a:stretch>
        </p:blipFill>
        <p:spPr bwMode="auto">
          <a:xfrm>
            <a:off x="1600200" y="14916151"/>
            <a:ext cx="11788775" cy="561975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Default Design">
  <a:themeElements>
    <a:clrScheme name="Custom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864</Words>
  <Application>Microsoft Office PowerPoint</Application>
  <PresentationFormat>Personnalisé</PresentationFormat>
  <Paragraphs>30</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Default Design</vt:lpstr>
      <vt:lpstr>Diapositive 1</vt:lpstr>
    </vt:vector>
  </TitlesOfParts>
  <Company>MegaPrint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dc:creator>
  <dc:description>©MegaPrint Inc. 2009</dc:description>
  <cp:lastModifiedBy>aaea</cp:lastModifiedBy>
  <cp:revision>57</cp:revision>
  <dcterms:created xsi:type="dcterms:W3CDTF">2008-12-04T00:20:37Z</dcterms:created>
  <dcterms:modified xsi:type="dcterms:W3CDTF">2014-09-19T11:42:51Z</dcterms:modified>
  <cp:category>Research Poster</cp:category>
</cp:coreProperties>
</file>