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50" r:id="rId1"/>
  </p:sldMasterIdLst>
  <p:notesMasterIdLst>
    <p:notesMasterId r:id="rId24"/>
  </p:notesMasterIdLst>
  <p:sldIdLst>
    <p:sldId id="256" r:id="rId2"/>
    <p:sldId id="257" r:id="rId3"/>
    <p:sldId id="259" r:id="rId4"/>
    <p:sldId id="260" r:id="rId5"/>
    <p:sldId id="267" r:id="rId6"/>
    <p:sldId id="270" r:id="rId7"/>
    <p:sldId id="261" r:id="rId8"/>
    <p:sldId id="262" r:id="rId9"/>
    <p:sldId id="272" r:id="rId10"/>
    <p:sldId id="271" r:id="rId11"/>
    <p:sldId id="269" r:id="rId12"/>
    <p:sldId id="273" r:id="rId13"/>
    <p:sldId id="274" r:id="rId14"/>
    <p:sldId id="279" r:id="rId15"/>
    <p:sldId id="275" r:id="rId16"/>
    <p:sldId id="263" r:id="rId17"/>
    <p:sldId id="276" r:id="rId18"/>
    <p:sldId id="277" r:id="rId19"/>
    <p:sldId id="278" r:id="rId20"/>
    <p:sldId id="264" r:id="rId21"/>
    <p:sldId id="265" r:id="rId22"/>
    <p:sldId id="258" r:id="rId2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879" autoAdjust="0"/>
    <p:restoredTop sz="86447" autoAdjust="0"/>
  </p:normalViewPr>
  <p:slideViewPr>
    <p:cSldViewPr>
      <p:cViewPr>
        <p:scale>
          <a:sx n="66" d="100"/>
          <a:sy n="66" d="100"/>
        </p:scale>
        <p:origin x="-1014" y="-7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269530-D3A3-4EA2-B08E-B12EC175066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832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69530-D3A3-4EA2-B08E-B12EC175066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341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IAEA TSO Conference (Beijing, October 27-31, 2014)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049ED6-CB23-4A5A-8443-149C25AB609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533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IAEA TSO Conference (Beijing, October 27-31, 2014)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D33ED2-842F-4CF1-81F0-B89F94EE701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081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- lev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6732240" y="6319392"/>
            <a:ext cx="431800" cy="274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fld id="{F8F59A15-231F-47BE-8E50-869EF6CDDEC7}" type="slidenum">
              <a:rPr lang="en-US" sz="120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6" name="Gerade Verbindung 6"/>
          <p:cNvCxnSpPr/>
          <p:nvPr userDrawn="1"/>
        </p:nvCxnSpPr>
        <p:spPr>
          <a:xfrm>
            <a:off x="366713" y="6137275"/>
            <a:ext cx="8496300" cy="1588"/>
          </a:xfrm>
          <a:prstGeom prst="line">
            <a:avLst/>
          </a:prstGeom>
          <a:ln w="19050">
            <a:solidFill>
              <a:srgbClr val="37B5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3"/>
          <p:cNvSpPr>
            <a:spLocks noGrp="1" noChangeArrowheads="1"/>
          </p:cNvSpPr>
          <p:nvPr>
            <p:ph type="body" idx="10"/>
          </p:nvPr>
        </p:nvSpPr>
        <p:spPr>
          <a:xfrm>
            <a:off x="428625" y="1268760"/>
            <a:ext cx="8429625" cy="4752528"/>
          </a:xfrm>
        </p:spPr>
        <p:txBody>
          <a:bodyPr/>
          <a:lstStyle>
            <a:lvl1pPr algn="l">
              <a:buFont typeface="Arial" pitchFamily="34" charset="0"/>
              <a:buNone/>
              <a:defRPr sz="2000" b="0" baseline="0"/>
            </a:lvl1pPr>
            <a:lvl2pPr marL="342000" indent="-342000">
              <a:buClr>
                <a:srgbClr val="009999"/>
              </a:buClr>
              <a:buFont typeface="Arial" pitchFamily="34" charset="0"/>
              <a:buChar char="•"/>
              <a:defRPr sz="2000" b="0" baseline="0">
                <a:latin typeface="Arial" pitchFamily="34" charset="0"/>
              </a:defRPr>
            </a:lvl2pPr>
            <a:lvl3pPr marL="684000" indent="-342000">
              <a:buClr>
                <a:srgbClr val="009999"/>
              </a:buClr>
              <a:buFont typeface="Arial" pitchFamily="34" charset="0"/>
              <a:buChar char="-"/>
              <a:tabLst>
                <a:tab pos="684000" algn="l"/>
              </a:tabLst>
              <a:defRPr sz="1800" baseline="0"/>
            </a:lvl3pPr>
            <a:lvl4pPr>
              <a:buNone/>
              <a:defRPr sz="32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21672" cy="576064"/>
          </a:xfrm>
          <a:prstGeom prst="rect">
            <a:avLst/>
          </a:prstGeom>
        </p:spPr>
        <p:txBody>
          <a:bodyPr/>
          <a:lstStyle>
            <a:lvl1pPr algn="r">
              <a:spcBef>
                <a:spcPts val="4800"/>
              </a:spcBef>
              <a:defRPr sz="2200" b="1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1907704" y="6396335"/>
            <a:ext cx="3888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Belgium HRM and </a:t>
            </a:r>
            <a:r>
              <a:rPr lang="en-US" sz="1200" dirty="0" err="1" smtClean="0">
                <a:solidFill>
                  <a:schemeClr val="bg1"/>
                </a:solidFill>
              </a:rPr>
              <a:t>SARCoN</a:t>
            </a:r>
            <a:r>
              <a:rPr lang="en-US" sz="1200" dirty="0" smtClean="0">
                <a:solidFill>
                  <a:schemeClr val="bg1"/>
                </a:solidFill>
              </a:rPr>
              <a:t> Tool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3526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0" y="6324600"/>
            <a:ext cx="7162800" cy="533400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BE" dirty="0"/>
          </a:p>
        </p:txBody>
      </p:sp>
      <p:pic>
        <p:nvPicPr>
          <p:cNvPr id="30728" name="Picture 8" descr="belv_nobase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67600" y="6172200"/>
            <a:ext cx="14478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0" y="6551613"/>
            <a:ext cx="140335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  <a:latin typeface="Tahoma" pitchFamily="34" charset="0"/>
              </a:rPr>
              <a:t>www.belv.be</a:t>
            </a:r>
            <a:endParaRPr lang="en-US" dirty="0">
              <a:latin typeface="Tahoma" pitchFamily="34" charset="0"/>
            </a:endParaRP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0" y="6324600"/>
            <a:ext cx="1116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chemeClr val="bg1"/>
                </a:solidFill>
                <a:latin typeface="Tahoma" pitchFamily="34" charset="0"/>
              </a:rPr>
              <a:t>info@belv.be</a:t>
            </a:r>
            <a:endParaRPr lang="en-US" dirty="0">
              <a:latin typeface="Tahoma" pitchFamily="34" charset="0"/>
            </a:endParaRPr>
          </a:p>
        </p:txBody>
      </p:sp>
      <p:sp>
        <p:nvSpPr>
          <p:cNvPr id="307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03350" y="6308725"/>
            <a:ext cx="4897438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IAEA TSO Conference (Beijing, October 27-31, 2014)</a:t>
            </a:r>
            <a:endParaRPr lang="en-US" dirty="0"/>
          </a:p>
        </p:txBody>
      </p:sp>
      <p:sp>
        <p:nvSpPr>
          <p:cNvPr id="307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08725"/>
            <a:ext cx="611188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793E472A-DA62-4C3F-93DC-8B17E81210A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012160" y="6599238"/>
            <a:ext cx="1152128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fr-BE" sz="1000" smtClean="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endParaRPr lang="fr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7" r:id="rId2"/>
    <p:sldLayoutId id="2147483658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2"/>
          </a:solidFill>
          <a:latin typeface="Tahoma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2"/>
          </a:solidFill>
          <a:latin typeface="Tahoma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2"/>
          </a:solidFill>
          <a:latin typeface="Tahoma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2"/>
          </a:solidFill>
          <a:latin typeface="Tahoma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2"/>
          </a:solidFill>
          <a:latin typeface="Tahoma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2"/>
          </a:solidFill>
          <a:latin typeface="Tahoma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2"/>
          </a:solidFill>
          <a:latin typeface="Tahoma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2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2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2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7" name="Text Box 11"/>
          <p:cNvSpPr txBox="1">
            <a:spLocks noChangeAspect="1" noChangeArrowheads="1"/>
          </p:cNvSpPr>
          <p:nvPr/>
        </p:nvSpPr>
        <p:spPr bwMode="auto">
          <a:xfrm>
            <a:off x="1295400" y="2132856"/>
            <a:ext cx="6780213" cy="2664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3000" b="1" dirty="0">
                <a:solidFill>
                  <a:schemeClr val="bg2"/>
                </a:solidFill>
                <a:latin typeface="Tahoma" pitchFamily="34" charset="0"/>
              </a:rPr>
              <a:t>“Bridging required capabilities and </a:t>
            </a:r>
            <a:r>
              <a:rPr lang="en-US" sz="3000" b="1" dirty="0" smtClean="0">
                <a:solidFill>
                  <a:schemeClr val="bg2"/>
                </a:solidFill>
                <a:latin typeface="Tahoma" pitchFamily="34" charset="0"/>
              </a:rPr>
              <a:t>training”</a:t>
            </a:r>
          </a:p>
          <a:p>
            <a:endParaRPr lang="en-US" sz="3000" b="1" dirty="0">
              <a:solidFill>
                <a:schemeClr val="bg2"/>
              </a:solidFill>
              <a:latin typeface="Tahoma" pitchFamily="34" charset="0"/>
            </a:endParaRPr>
          </a:p>
          <a:p>
            <a:r>
              <a:rPr lang="en-US" b="1" dirty="0">
                <a:solidFill>
                  <a:schemeClr val="bg2"/>
                </a:solidFill>
              </a:rPr>
              <a:t/>
            </a:r>
            <a:br>
              <a:rPr lang="en-US" b="1" dirty="0">
                <a:solidFill>
                  <a:schemeClr val="bg2"/>
                </a:solidFill>
              </a:rPr>
            </a:br>
            <a:r>
              <a:rPr lang="en-US" b="1" dirty="0">
                <a:solidFill>
                  <a:schemeClr val="bg2"/>
                </a:solidFill>
              </a:rPr>
              <a:t>P. De Gelder, B. Bernard, P. Mignot, M. Roobaert (Bel V, Belgium)</a:t>
            </a:r>
          </a:p>
          <a:p>
            <a:endParaRPr lang="en-US" sz="1400" b="1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IAEA TSO Conference (Beijing, October 27-31, 2014)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D33ED2-842F-4CF1-81F0-B89F94EE701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Knowledge Management aspects (2/2)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noProof="0" dirty="0" smtClean="0"/>
              <a:t>On TRC scale:</a:t>
            </a:r>
          </a:p>
          <a:p>
            <a:pPr lvl="1"/>
            <a:r>
              <a:rPr lang="en-GB" sz="2400" noProof="0" dirty="0" smtClean="0"/>
              <a:t>Recently: development of Knowledge Critical Grid</a:t>
            </a:r>
          </a:p>
          <a:p>
            <a:pPr lvl="1"/>
            <a:r>
              <a:rPr lang="en-GB" sz="2400" noProof="0" dirty="0" smtClean="0"/>
              <a:t>Applied in conjunction to TRC Annual Reports</a:t>
            </a:r>
          </a:p>
          <a:p>
            <a:pPr lvl="1"/>
            <a:r>
              <a:rPr lang="en-GB" sz="2400" noProof="0" dirty="0" smtClean="0"/>
              <a:t>Evaluation of knowledge and expertise with respect to:</a:t>
            </a:r>
          </a:p>
          <a:p>
            <a:pPr lvl="2"/>
            <a:r>
              <a:rPr lang="en-GB" sz="2000" noProof="0" dirty="0" smtClean="0"/>
              <a:t>Volatility issues</a:t>
            </a:r>
          </a:p>
          <a:p>
            <a:pPr lvl="2"/>
            <a:r>
              <a:rPr lang="en-GB" sz="2000" dirty="0" smtClean="0"/>
              <a:t>Vulnerability issues</a:t>
            </a:r>
            <a:endParaRPr lang="en-GB" sz="2000" noProof="0" dirty="0" smtClean="0"/>
          </a:p>
          <a:p>
            <a:pPr lvl="1"/>
            <a:r>
              <a:rPr lang="en-GB" sz="2400" noProof="0" dirty="0" smtClean="0"/>
              <a:t>Decision matrix</a:t>
            </a:r>
          </a:p>
          <a:p>
            <a:pPr lvl="2"/>
            <a:r>
              <a:rPr lang="en-GB" sz="2000" noProof="0" dirty="0" smtClean="0"/>
              <a:t>Suggestions for staffing, training, R&amp;D, ...; to be approved by Bel V Steering Committee</a:t>
            </a:r>
          </a:p>
          <a:p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IAEA TSO Conference (Beijing, October 27-31, 2014)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049ED6-CB23-4A5A-8443-149C25AB609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71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Knowledge</a:t>
            </a:r>
            <a:r>
              <a:rPr lang="fr-BE" dirty="0" smtClean="0"/>
              <a:t> Critical </a:t>
            </a:r>
            <a:r>
              <a:rPr lang="fr-BE" dirty="0" err="1" smtClean="0"/>
              <a:t>Grid</a:t>
            </a:r>
            <a:r>
              <a:rPr lang="fr-BE" dirty="0" smtClean="0"/>
              <a:t> – Evaluation </a:t>
            </a:r>
            <a:r>
              <a:rPr lang="fr-BE" dirty="0" err="1" smtClean="0"/>
              <a:t>form</a:t>
            </a:r>
            <a:endParaRPr lang="fr-B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IAEA TSO Conference (Beijing, October 27-31, 2014)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75839"/>
            <a:ext cx="8229600" cy="3374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049ED6-CB23-4A5A-8443-149C25AB609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79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Knowledge</a:t>
            </a:r>
            <a:r>
              <a:rPr lang="fr-BE" dirty="0" smtClean="0"/>
              <a:t> </a:t>
            </a:r>
            <a:r>
              <a:rPr lang="fr-BE" dirty="0" smtClean="0"/>
              <a:t>Critical </a:t>
            </a:r>
            <a:r>
              <a:rPr lang="fr-BE" dirty="0" err="1" smtClean="0"/>
              <a:t>Grid</a:t>
            </a:r>
            <a:r>
              <a:rPr lang="fr-BE" dirty="0" smtClean="0"/>
              <a:t> – </a:t>
            </a:r>
            <a:r>
              <a:rPr lang="fr-BE" dirty="0" err="1" smtClean="0"/>
              <a:t>Decision</a:t>
            </a:r>
            <a:r>
              <a:rPr lang="fr-BE" dirty="0" smtClean="0"/>
              <a:t> matrix</a:t>
            </a:r>
            <a:endParaRPr lang="fr-B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6115567"/>
              </p:ext>
            </p:extLst>
          </p:nvPr>
        </p:nvGraphicFramePr>
        <p:xfrm>
          <a:off x="1547664" y="1916832"/>
          <a:ext cx="5835019" cy="3393637"/>
        </p:xfrm>
        <a:graphic>
          <a:graphicData uri="http://schemas.openxmlformats.org/drawingml/2006/table">
            <a:tbl>
              <a:tblPr firstRow="1" firstCol="1" bandRow="1"/>
              <a:tblGrid>
                <a:gridCol w="552361"/>
                <a:gridCol w="1066946"/>
                <a:gridCol w="1066946"/>
                <a:gridCol w="1066946"/>
                <a:gridCol w="1053672"/>
                <a:gridCol w="1028148"/>
              </a:tblGrid>
              <a:tr h="659072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Volatility</a:t>
                      </a:r>
                      <a:r>
                        <a:rPr lang="fr-BE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fr-B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fr-B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Action </a:t>
                      </a:r>
                      <a:endParaRPr lang="fr-B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Action</a:t>
                      </a:r>
                      <a:endParaRPr lang="fr-B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Priority Action</a:t>
                      </a:r>
                      <a:endParaRPr lang="fr-B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677115"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fr-B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Monitor</a:t>
                      </a:r>
                      <a:endParaRPr lang="fr-B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Action</a:t>
                      </a:r>
                      <a:endParaRPr lang="fr-B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622986"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fr-B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 action Recommendations possible</a:t>
                      </a:r>
                      <a:endParaRPr lang="fr-B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Action</a:t>
                      </a:r>
                      <a:endParaRPr lang="fr-B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Action</a:t>
                      </a:r>
                      <a:endParaRPr lang="fr-B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77115"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fr-B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Monitor</a:t>
                      </a:r>
                      <a:endParaRPr lang="fr-B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Action</a:t>
                      </a:r>
                      <a:endParaRPr lang="fr-B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222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fr-B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fr-B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fr-B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fr-B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fr-B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fr-B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4351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fr-B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fr-B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Vulnerability</a:t>
                      </a:r>
                      <a:r>
                        <a:rPr lang="fr-BE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fr-B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IAEA TSO Conference (Beijing, October 27-31, 2014)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049ED6-CB23-4A5A-8443-149C25AB609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25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Application of </a:t>
            </a:r>
            <a:r>
              <a:rPr lang="en-GB" noProof="0" dirty="0" err="1" smtClean="0"/>
              <a:t>SARCoN</a:t>
            </a:r>
            <a:r>
              <a:rPr lang="en-GB" noProof="0" dirty="0" smtClean="0"/>
              <a:t> tool (1/6)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noProof="0" dirty="0" smtClean="0"/>
              <a:t>Process A08 on Human Resource Management</a:t>
            </a:r>
          </a:p>
          <a:p>
            <a:pPr lvl="1"/>
            <a:r>
              <a:rPr lang="en-GB" sz="2400" dirty="0" smtClean="0"/>
              <a:t>A08.02.01: Describe roles and qualification </a:t>
            </a:r>
            <a:r>
              <a:rPr lang="en-GB" sz="2400" dirty="0"/>
              <a:t>requirements with associated tasks</a:t>
            </a:r>
            <a:endParaRPr lang="en-GB" sz="2400" dirty="0" smtClean="0"/>
          </a:p>
          <a:p>
            <a:pPr lvl="1"/>
            <a:r>
              <a:rPr lang="en-GB" sz="2400" noProof="0" dirty="0" smtClean="0"/>
              <a:t>A08.02.02: Competence Gap Analysis</a:t>
            </a:r>
          </a:p>
          <a:p>
            <a:pPr lvl="1"/>
            <a:r>
              <a:rPr lang="en-GB" sz="2400" noProof="0" dirty="0" smtClean="0"/>
              <a:t>… and subsequent </a:t>
            </a:r>
            <a:r>
              <a:rPr lang="en-GB" sz="2400" noProof="0" dirty="0" err="1" smtClean="0"/>
              <a:t>subprocesses</a:t>
            </a:r>
            <a:r>
              <a:rPr lang="en-GB" sz="2400" noProof="0" dirty="0" smtClean="0"/>
              <a:t> (training, …)</a:t>
            </a:r>
          </a:p>
          <a:p>
            <a:r>
              <a:rPr lang="en-GB" sz="2800" noProof="0" dirty="0" smtClean="0"/>
              <a:t>For Competence Gap Analysis: Application of the </a:t>
            </a:r>
            <a:r>
              <a:rPr lang="en-GB" sz="2800" noProof="0" dirty="0" err="1" smtClean="0"/>
              <a:t>SARCoN</a:t>
            </a:r>
            <a:r>
              <a:rPr lang="en-GB" sz="2800" noProof="0" dirty="0" smtClean="0"/>
              <a:t> approach</a:t>
            </a:r>
          </a:p>
          <a:p>
            <a:pPr lvl="1"/>
            <a:r>
              <a:rPr lang="en-GB" sz="2400" dirty="0" err="1" smtClean="0"/>
              <a:t>SARCoN</a:t>
            </a:r>
            <a:r>
              <a:rPr lang="en-GB" sz="2400" dirty="0" smtClean="0"/>
              <a:t> = </a:t>
            </a:r>
            <a:r>
              <a:rPr lang="en-GB" sz="2400" dirty="0" smtClean="0">
                <a:solidFill>
                  <a:srgbClr val="FF0000"/>
                </a:solidFill>
              </a:rPr>
              <a:t>S</a:t>
            </a:r>
            <a:r>
              <a:rPr lang="en-GB" sz="2400" dirty="0" smtClean="0"/>
              <a:t>ystematic </a:t>
            </a:r>
            <a:r>
              <a:rPr lang="en-GB" sz="2400" dirty="0" smtClean="0">
                <a:solidFill>
                  <a:srgbClr val="FF0000"/>
                </a:solidFill>
              </a:rPr>
              <a:t>A</a:t>
            </a:r>
            <a:r>
              <a:rPr lang="en-GB" sz="2400" dirty="0" smtClean="0"/>
              <a:t>ssessment of the </a:t>
            </a:r>
            <a:r>
              <a:rPr lang="en-GB" sz="2400" dirty="0" smtClean="0">
                <a:solidFill>
                  <a:srgbClr val="FF0000"/>
                </a:solidFill>
              </a:rPr>
              <a:t>R</a:t>
            </a:r>
            <a:r>
              <a:rPr lang="en-GB" sz="2400" dirty="0" smtClean="0"/>
              <a:t>egulatory </a:t>
            </a:r>
            <a:r>
              <a:rPr lang="en-GB" sz="2400" dirty="0" smtClean="0">
                <a:solidFill>
                  <a:srgbClr val="FF0000"/>
                </a:solidFill>
              </a:rPr>
              <a:t>Co</a:t>
            </a:r>
            <a:r>
              <a:rPr lang="en-GB" sz="2400" dirty="0" smtClean="0"/>
              <a:t>mpetence </a:t>
            </a:r>
            <a:r>
              <a:rPr lang="en-GB" sz="2400" dirty="0" smtClean="0">
                <a:solidFill>
                  <a:srgbClr val="FF0000"/>
                </a:solidFill>
              </a:rPr>
              <a:t>N</a:t>
            </a:r>
            <a:r>
              <a:rPr lang="en-GB" sz="2400" dirty="0" smtClean="0"/>
              <a:t>eeds</a:t>
            </a:r>
          </a:p>
          <a:p>
            <a:pPr lvl="1"/>
            <a:r>
              <a:rPr lang="en-GB" sz="2400" noProof="0" dirty="0" smtClean="0"/>
              <a:t>Developed by IAEA</a:t>
            </a:r>
          </a:p>
          <a:p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IAEA TSO Conference (Beijing, October 27-31, 2014)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049ED6-CB23-4A5A-8443-149C25AB609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99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IAEA TSO Conference (Beijing, October 27-31, 2014)</a:t>
            </a:r>
            <a:endParaRPr lang="en-US" dirty="0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1295400" y="1334861"/>
            <a:ext cx="7467600" cy="304800"/>
          </a:xfrm>
          <a:prstGeom prst="homePlate">
            <a:avLst>
              <a:gd name="adj" fmla="val 44009"/>
            </a:avLst>
          </a:prstGeom>
          <a:solidFill>
            <a:srgbClr val="33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1800" dirty="0">
                <a:solidFill>
                  <a:srgbClr val="FFFF99"/>
                </a:solidFill>
                <a:latin typeface="Arial Unicode MS" pitchFamily="34" charset="-128"/>
              </a:rPr>
              <a:t>A</a:t>
            </a:r>
            <a:r>
              <a:rPr lang="en-US" sz="1800" dirty="0">
                <a:solidFill>
                  <a:srgbClr val="FFFF00"/>
                </a:solidFill>
                <a:latin typeface="Arial Unicode MS" pitchFamily="34" charset="-128"/>
              </a:rPr>
              <a:t>08</a:t>
            </a:r>
            <a:r>
              <a:rPr lang="en-US" sz="1800" dirty="0">
                <a:solidFill>
                  <a:schemeClr val="bg1"/>
                </a:solidFill>
                <a:latin typeface="Arial Unicode MS" pitchFamily="34" charset="-128"/>
              </a:rPr>
              <a:t> </a:t>
            </a:r>
            <a:r>
              <a:rPr lang="en-US" sz="1800" dirty="0" smtClean="0">
                <a:solidFill>
                  <a:schemeClr val="bg1"/>
                </a:solidFill>
                <a:latin typeface="Arial Unicode MS" pitchFamily="34" charset="-128"/>
              </a:rPr>
              <a:t>Human Resources Management</a:t>
            </a:r>
            <a:endParaRPr lang="en-US" sz="1800" dirty="0">
              <a:solidFill>
                <a:schemeClr val="bg1"/>
              </a:solidFill>
              <a:latin typeface="Arial Unicode MS" pitchFamily="34" charset="-128"/>
            </a:endParaRP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468313" y="4437063"/>
            <a:ext cx="8153400" cy="1295400"/>
            <a:chOff x="336" y="2736"/>
            <a:chExt cx="5136" cy="816"/>
          </a:xfrm>
        </p:grpSpPr>
        <p:sp>
          <p:nvSpPr>
            <p:cNvPr id="21509" name="Text Box 5"/>
            <p:cNvSpPr txBox="1">
              <a:spLocks noChangeArrowheads="1"/>
            </p:cNvSpPr>
            <p:nvPr/>
          </p:nvSpPr>
          <p:spPr bwMode="auto">
            <a:xfrm>
              <a:off x="336" y="2736"/>
              <a:ext cx="2609" cy="816"/>
            </a:xfrm>
            <a:prstGeom prst="rect">
              <a:avLst/>
            </a:prstGeom>
            <a:solidFill>
              <a:srgbClr val="4C4CD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>
                <a:spcBef>
                  <a:spcPct val="10000"/>
                </a:spcBef>
              </a:pPr>
              <a:r>
                <a:rPr lang="en-US" sz="1800" dirty="0" smtClean="0">
                  <a:solidFill>
                    <a:schemeClr val="bg1"/>
                  </a:solidFill>
                  <a:latin typeface="Arial Unicode MS" pitchFamily="34" charset="-128"/>
                </a:rPr>
                <a:t>A08.02.</a:t>
              </a:r>
              <a:r>
                <a:rPr lang="en-US" sz="1800" dirty="0" smtClean="0">
                  <a:solidFill>
                    <a:srgbClr val="FFFF00"/>
                  </a:solidFill>
                  <a:latin typeface="Arial Unicode MS" pitchFamily="34" charset="-128"/>
                </a:rPr>
                <a:t>01</a:t>
              </a:r>
              <a:r>
                <a:rPr lang="en-US" sz="1800" dirty="0">
                  <a:solidFill>
                    <a:schemeClr val="bg1"/>
                  </a:solidFill>
                  <a:latin typeface="Arial Unicode MS" pitchFamily="34" charset="-128"/>
                </a:rPr>
                <a:t>: </a:t>
              </a:r>
              <a:r>
                <a:rPr lang="en-US" sz="1800" dirty="0" smtClean="0">
                  <a:solidFill>
                    <a:schemeClr val="bg1"/>
                  </a:solidFill>
                  <a:latin typeface="Arial Unicode MS" pitchFamily="34" charset="-128"/>
                </a:rPr>
                <a:t>Description of roles</a:t>
              </a:r>
              <a:endParaRPr lang="en-US" sz="1800" dirty="0">
                <a:solidFill>
                  <a:schemeClr val="bg1"/>
                </a:solidFill>
                <a:latin typeface="Arial Unicode MS" pitchFamily="34" charset="-128"/>
              </a:endParaRPr>
            </a:p>
            <a:p>
              <a:pPr algn="l">
                <a:spcBef>
                  <a:spcPct val="10000"/>
                </a:spcBef>
              </a:pPr>
              <a:r>
                <a:rPr lang="en-US" sz="1800" dirty="0" smtClean="0">
                  <a:solidFill>
                    <a:schemeClr val="bg1"/>
                  </a:solidFill>
                  <a:latin typeface="Arial Unicode MS" pitchFamily="34" charset="-128"/>
                </a:rPr>
                <a:t>A08.02.</a:t>
              </a:r>
              <a:r>
                <a:rPr lang="en-US" sz="1800" dirty="0" smtClean="0">
                  <a:solidFill>
                    <a:srgbClr val="FFFF00"/>
                  </a:solidFill>
                  <a:latin typeface="Arial Unicode MS" pitchFamily="34" charset="-128"/>
                </a:rPr>
                <a:t>02</a:t>
              </a:r>
              <a:r>
                <a:rPr lang="en-US" sz="1800" dirty="0" smtClean="0">
                  <a:solidFill>
                    <a:schemeClr val="bg1"/>
                  </a:solidFill>
                  <a:latin typeface="Arial Unicode MS" pitchFamily="34" charset="-128"/>
                </a:rPr>
                <a:t>: Competence gap analysis </a:t>
              </a:r>
              <a:endParaRPr lang="en-US" sz="1800" dirty="0">
                <a:solidFill>
                  <a:schemeClr val="bg1"/>
                </a:solidFill>
                <a:latin typeface="Arial Unicode MS" pitchFamily="34" charset="-128"/>
              </a:endParaRPr>
            </a:p>
            <a:p>
              <a:pPr algn="l">
                <a:spcBef>
                  <a:spcPct val="10000"/>
                </a:spcBef>
              </a:pPr>
              <a:r>
                <a:rPr lang="en-US" sz="1800" dirty="0" smtClean="0">
                  <a:solidFill>
                    <a:schemeClr val="bg1"/>
                  </a:solidFill>
                  <a:latin typeface="Arial Unicode MS" pitchFamily="34" charset="-128"/>
                </a:rPr>
                <a:t>A08.02.</a:t>
              </a:r>
              <a:r>
                <a:rPr lang="en-US" sz="1800" dirty="0" smtClean="0">
                  <a:solidFill>
                    <a:srgbClr val="FFFF00"/>
                  </a:solidFill>
                  <a:latin typeface="Arial Unicode MS" pitchFamily="34" charset="-128"/>
                </a:rPr>
                <a:t>03</a:t>
              </a:r>
              <a:r>
                <a:rPr lang="en-US" sz="1800" dirty="0" smtClean="0">
                  <a:solidFill>
                    <a:schemeClr val="bg1"/>
                  </a:solidFill>
                  <a:latin typeface="Arial Unicode MS" pitchFamily="34" charset="-128"/>
                </a:rPr>
                <a:t>: Training </a:t>
              </a:r>
              <a:r>
                <a:rPr lang="en-US" sz="1800" dirty="0" err="1" smtClean="0">
                  <a:solidFill>
                    <a:schemeClr val="bg1"/>
                  </a:solidFill>
                  <a:latin typeface="Arial Unicode MS" pitchFamily="34" charset="-128"/>
                </a:rPr>
                <a:t>programmes</a:t>
              </a:r>
              <a:endParaRPr lang="en-US" sz="1800" dirty="0">
                <a:solidFill>
                  <a:schemeClr val="bg1"/>
                </a:solidFill>
                <a:latin typeface="Arial Unicode MS" pitchFamily="34" charset="-128"/>
              </a:endParaRPr>
            </a:p>
          </p:txBody>
        </p:sp>
        <p:sp>
          <p:nvSpPr>
            <p:cNvPr id="21510" name="Text Box 6"/>
            <p:cNvSpPr txBox="1">
              <a:spLocks noChangeArrowheads="1"/>
            </p:cNvSpPr>
            <p:nvPr/>
          </p:nvSpPr>
          <p:spPr bwMode="auto">
            <a:xfrm>
              <a:off x="2945" y="2736"/>
              <a:ext cx="2527" cy="816"/>
            </a:xfrm>
            <a:prstGeom prst="rect">
              <a:avLst/>
            </a:prstGeom>
            <a:solidFill>
              <a:srgbClr val="4C4CD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>
                <a:spcBef>
                  <a:spcPct val="10000"/>
                </a:spcBef>
              </a:pPr>
              <a:r>
                <a:rPr lang="en-US" sz="1800" dirty="0" smtClean="0">
                  <a:solidFill>
                    <a:schemeClr val="bg1"/>
                  </a:solidFill>
                  <a:latin typeface="Arial Unicode MS" pitchFamily="34" charset="-128"/>
                </a:rPr>
                <a:t>A08.02.</a:t>
              </a:r>
              <a:r>
                <a:rPr lang="en-US" sz="1800" dirty="0" smtClean="0">
                  <a:solidFill>
                    <a:srgbClr val="FFFF00"/>
                  </a:solidFill>
                  <a:latin typeface="Arial Unicode MS" pitchFamily="34" charset="-128"/>
                </a:rPr>
                <a:t>04</a:t>
              </a:r>
              <a:r>
                <a:rPr lang="en-US" sz="1800" dirty="0" smtClean="0">
                  <a:solidFill>
                    <a:schemeClr val="bg1"/>
                  </a:solidFill>
                  <a:latin typeface="Arial Unicode MS" pitchFamily="34" charset="-128"/>
                </a:rPr>
                <a:t>: Implementation of training</a:t>
              </a:r>
              <a:endParaRPr lang="en-US" sz="1800" dirty="0">
                <a:solidFill>
                  <a:schemeClr val="bg1"/>
                </a:solidFill>
                <a:latin typeface="Arial Unicode MS" pitchFamily="34" charset="-128"/>
              </a:endParaRPr>
            </a:p>
            <a:p>
              <a:pPr algn="l">
                <a:spcBef>
                  <a:spcPct val="10000"/>
                </a:spcBef>
              </a:pPr>
              <a:r>
                <a:rPr lang="en-US" sz="1800" dirty="0" smtClean="0">
                  <a:solidFill>
                    <a:schemeClr val="bg1"/>
                  </a:solidFill>
                  <a:latin typeface="Arial Unicode MS" pitchFamily="34" charset="-128"/>
                </a:rPr>
                <a:t>A08.02.</a:t>
              </a:r>
              <a:r>
                <a:rPr lang="en-US" sz="1800" dirty="0" smtClean="0">
                  <a:solidFill>
                    <a:srgbClr val="FFFF00"/>
                  </a:solidFill>
                </a:rPr>
                <a:t>05: </a:t>
              </a:r>
              <a:r>
                <a:rPr lang="en-US" sz="1800" dirty="0" smtClean="0">
                  <a:solidFill>
                    <a:schemeClr val="bg1"/>
                  </a:solidFill>
                </a:rPr>
                <a:t>Individual development plans</a:t>
              </a:r>
              <a:endParaRPr lang="en-US" sz="1800" dirty="0">
                <a:solidFill>
                  <a:schemeClr val="bg1"/>
                </a:solidFill>
                <a:latin typeface="Arial Unicode MS" pitchFamily="34" charset="-128"/>
              </a:endParaRPr>
            </a:p>
            <a:p>
              <a:pPr algn="l">
                <a:spcBef>
                  <a:spcPct val="10000"/>
                </a:spcBef>
              </a:pPr>
              <a:endParaRPr lang="en-US" dirty="0">
                <a:solidFill>
                  <a:schemeClr val="bg1"/>
                </a:solidFill>
                <a:latin typeface="Arial Unicode MS" pitchFamily="34" charset="-128"/>
              </a:endParaRPr>
            </a:p>
          </p:txBody>
        </p:sp>
      </p:grpSp>
      <p:grpSp>
        <p:nvGrpSpPr>
          <p:cNvPr id="21511" name="Group 7"/>
          <p:cNvGrpSpPr>
            <a:grpSpLocks/>
          </p:cNvGrpSpPr>
          <p:nvPr/>
        </p:nvGrpSpPr>
        <p:grpSpPr bwMode="auto">
          <a:xfrm>
            <a:off x="304800" y="942975"/>
            <a:ext cx="8610600" cy="762000"/>
            <a:chOff x="192" y="624"/>
            <a:chExt cx="5424" cy="480"/>
          </a:xfrm>
        </p:grpSpPr>
        <p:sp>
          <p:nvSpPr>
            <p:cNvPr id="21512" name="Text Box 8"/>
            <p:cNvSpPr txBox="1">
              <a:spLocks noChangeArrowheads="1"/>
            </p:cNvSpPr>
            <p:nvPr/>
          </p:nvSpPr>
          <p:spPr bwMode="auto">
            <a:xfrm>
              <a:off x="240" y="624"/>
              <a:ext cx="76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990000"/>
                  </a:solidFill>
                  <a:latin typeface="Arial Unicode MS" pitchFamily="34" charset="-128"/>
                </a:rPr>
                <a:t>Level 1</a:t>
              </a:r>
            </a:p>
          </p:txBody>
        </p:sp>
        <p:sp>
          <p:nvSpPr>
            <p:cNvPr id="21513" name="Rectangle 9"/>
            <p:cNvSpPr>
              <a:spLocks noChangeArrowheads="1"/>
            </p:cNvSpPr>
            <p:nvPr/>
          </p:nvSpPr>
          <p:spPr bwMode="auto">
            <a:xfrm>
              <a:off x="192" y="624"/>
              <a:ext cx="5424" cy="480"/>
            </a:xfrm>
            <a:prstGeom prst="rect">
              <a:avLst/>
            </a:prstGeom>
            <a:noFill/>
            <a:ln w="25400">
              <a:solidFill>
                <a:srgbClr val="99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14" name="Group 10"/>
          <p:cNvGrpSpPr>
            <a:grpSpLocks/>
          </p:cNvGrpSpPr>
          <p:nvPr/>
        </p:nvGrpSpPr>
        <p:grpSpPr bwMode="auto">
          <a:xfrm>
            <a:off x="468313" y="2368082"/>
            <a:ext cx="7786688" cy="1228725"/>
            <a:chOff x="312" y="1482"/>
            <a:chExt cx="4905" cy="774"/>
          </a:xfrm>
        </p:grpSpPr>
        <p:sp>
          <p:nvSpPr>
            <p:cNvPr id="21515" name="AutoShape 11"/>
            <p:cNvSpPr>
              <a:spLocks noChangeArrowheads="1"/>
            </p:cNvSpPr>
            <p:nvPr/>
          </p:nvSpPr>
          <p:spPr bwMode="auto">
            <a:xfrm>
              <a:off x="312" y="1482"/>
              <a:ext cx="1008" cy="768"/>
            </a:xfrm>
            <a:prstGeom prst="homePlate">
              <a:avLst>
                <a:gd name="adj" fmla="val 18357"/>
              </a:avLst>
            </a:prstGeom>
            <a:solidFill>
              <a:srgbClr val="4C4CD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r>
                <a:rPr lang="en-US" sz="1800" dirty="0" smtClean="0">
                  <a:solidFill>
                    <a:schemeClr val="bg1"/>
                  </a:solidFill>
                  <a:latin typeface="Arial Unicode MS" pitchFamily="34" charset="-128"/>
                </a:rPr>
                <a:t>A08.</a:t>
              </a:r>
              <a:r>
                <a:rPr lang="en-US" sz="1800" dirty="0" smtClean="0">
                  <a:solidFill>
                    <a:srgbClr val="FFFF00"/>
                  </a:solidFill>
                  <a:latin typeface="Arial Unicode MS" pitchFamily="34" charset="-128"/>
                </a:rPr>
                <a:t>00</a:t>
              </a:r>
              <a:r>
                <a:rPr lang="en-US" sz="1800" dirty="0" smtClean="0">
                  <a:solidFill>
                    <a:schemeClr val="bg1"/>
                  </a:solidFill>
                  <a:latin typeface="Arial Unicode MS" pitchFamily="34" charset="-128"/>
                </a:rPr>
                <a:t>: Manage Human Resources</a:t>
              </a:r>
              <a:endParaRPr lang="en-US" sz="1800" dirty="0">
                <a:solidFill>
                  <a:schemeClr val="bg1"/>
                </a:solidFill>
                <a:latin typeface="Arial Unicode MS" pitchFamily="34" charset="-128"/>
              </a:endParaRPr>
            </a:p>
          </p:txBody>
        </p:sp>
        <p:sp>
          <p:nvSpPr>
            <p:cNvPr id="21517" name="AutoShape 13"/>
            <p:cNvSpPr>
              <a:spLocks noChangeArrowheads="1"/>
            </p:cNvSpPr>
            <p:nvPr/>
          </p:nvSpPr>
          <p:spPr bwMode="auto">
            <a:xfrm>
              <a:off x="1573" y="1488"/>
              <a:ext cx="1143" cy="768"/>
            </a:xfrm>
            <a:prstGeom prst="homePlate">
              <a:avLst>
                <a:gd name="adj" fmla="val 18357"/>
              </a:avLst>
            </a:prstGeom>
            <a:solidFill>
              <a:srgbClr val="4C4CD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/>
              <a:r>
                <a:rPr lang="en-US" sz="1800" dirty="0" smtClean="0">
                  <a:solidFill>
                    <a:schemeClr val="bg1"/>
                  </a:solidFill>
                  <a:latin typeface="Arial Unicode MS" pitchFamily="34" charset="-128"/>
                </a:rPr>
                <a:t>A08.</a:t>
              </a:r>
              <a:r>
                <a:rPr lang="en-US" sz="1800" dirty="0" smtClean="0">
                  <a:solidFill>
                    <a:srgbClr val="FFFF00"/>
                  </a:solidFill>
                  <a:latin typeface="Arial Unicode MS" pitchFamily="34" charset="-128"/>
                </a:rPr>
                <a:t>01</a:t>
              </a:r>
              <a:r>
                <a:rPr lang="en-US" sz="1800" dirty="0" smtClean="0">
                  <a:solidFill>
                    <a:schemeClr val="bg1"/>
                  </a:solidFill>
                  <a:latin typeface="Arial Unicode MS" pitchFamily="34" charset="-128"/>
                </a:rPr>
                <a:t>:</a:t>
              </a:r>
            </a:p>
            <a:p>
              <a:pPr algn="l"/>
              <a:r>
                <a:rPr lang="en-US" sz="1800" dirty="0" smtClean="0">
                  <a:solidFill>
                    <a:schemeClr val="bg1"/>
                  </a:solidFill>
                  <a:latin typeface="Arial Unicode MS" pitchFamily="34" charset="-128"/>
                </a:rPr>
                <a:t>Administrative and Social HRM</a:t>
              </a:r>
              <a:endParaRPr lang="en-US" sz="1800" dirty="0">
                <a:solidFill>
                  <a:schemeClr val="bg1"/>
                </a:solidFill>
                <a:latin typeface="Arial Unicode MS" pitchFamily="34" charset="-128"/>
              </a:endParaRPr>
            </a:p>
          </p:txBody>
        </p:sp>
        <p:sp>
          <p:nvSpPr>
            <p:cNvPr id="21518" name="AutoShape 14"/>
            <p:cNvSpPr>
              <a:spLocks noChangeArrowheads="1"/>
            </p:cNvSpPr>
            <p:nvPr/>
          </p:nvSpPr>
          <p:spPr bwMode="auto">
            <a:xfrm>
              <a:off x="4209" y="1488"/>
              <a:ext cx="1008" cy="768"/>
            </a:xfrm>
            <a:prstGeom prst="homePlate">
              <a:avLst>
                <a:gd name="adj" fmla="val 18357"/>
              </a:avLst>
            </a:prstGeom>
            <a:solidFill>
              <a:srgbClr val="4C4CD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en-US" sz="1800" dirty="0" smtClean="0">
                  <a:solidFill>
                    <a:schemeClr val="bg1"/>
                  </a:solidFill>
                  <a:latin typeface="Arial Unicode MS" pitchFamily="34" charset="-128"/>
                </a:rPr>
                <a:t>A08.</a:t>
              </a:r>
              <a:r>
                <a:rPr lang="en-US" sz="1800" dirty="0" smtClean="0">
                  <a:solidFill>
                    <a:srgbClr val="FFFF00"/>
                  </a:solidFill>
                  <a:latin typeface="Arial Unicode MS" pitchFamily="34" charset="-128"/>
                </a:rPr>
                <a:t>03</a:t>
              </a:r>
              <a:r>
                <a:rPr lang="en-US" sz="1800" dirty="0" smtClean="0">
                  <a:solidFill>
                    <a:schemeClr val="bg1"/>
                  </a:solidFill>
                  <a:latin typeface="Arial Unicode MS" pitchFamily="34" charset="-128"/>
                </a:rPr>
                <a:t>: Assess the HRM Process</a:t>
              </a:r>
              <a:endParaRPr lang="en-US" sz="1800" dirty="0">
                <a:solidFill>
                  <a:schemeClr val="bg1"/>
                </a:solidFill>
                <a:latin typeface="Arial Unicode MS" pitchFamily="34" charset="-128"/>
              </a:endParaRPr>
            </a:p>
          </p:txBody>
        </p:sp>
      </p:grpSp>
      <p:grpSp>
        <p:nvGrpSpPr>
          <p:cNvPr id="21521" name="Group 17"/>
          <p:cNvGrpSpPr>
            <a:grpSpLocks/>
          </p:cNvGrpSpPr>
          <p:nvPr/>
        </p:nvGrpSpPr>
        <p:grpSpPr bwMode="auto">
          <a:xfrm>
            <a:off x="304800" y="1524000"/>
            <a:ext cx="8610600" cy="2438400"/>
            <a:chOff x="192" y="960"/>
            <a:chExt cx="5424" cy="1536"/>
          </a:xfrm>
        </p:grpSpPr>
        <p:sp>
          <p:nvSpPr>
            <p:cNvPr id="21522" name="Text Box 18"/>
            <p:cNvSpPr txBox="1">
              <a:spLocks noChangeArrowheads="1"/>
            </p:cNvSpPr>
            <p:nvPr/>
          </p:nvSpPr>
          <p:spPr bwMode="auto">
            <a:xfrm>
              <a:off x="240" y="1232"/>
              <a:ext cx="76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990000"/>
                  </a:solidFill>
                  <a:latin typeface="Arial Unicode MS" pitchFamily="34" charset="-128"/>
                </a:rPr>
                <a:t>Level 2</a:t>
              </a:r>
            </a:p>
          </p:txBody>
        </p:sp>
        <p:sp>
          <p:nvSpPr>
            <p:cNvPr id="21523" name="Rectangle 19"/>
            <p:cNvSpPr>
              <a:spLocks noChangeArrowheads="1"/>
            </p:cNvSpPr>
            <p:nvPr/>
          </p:nvSpPr>
          <p:spPr bwMode="auto">
            <a:xfrm>
              <a:off x="192" y="1248"/>
              <a:ext cx="5424" cy="1248"/>
            </a:xfrm>
            <a:prstGeom prst="rect">
              <a:avLst/>
            </a:prstGeom>
            <a:noFill/>
            <a:ln w="25400">
              <a:solidFill>
                <a:srgbClr val="99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4" name="Line 20"/>
            <p:cNvSpPr>
              <a:spLocks noChangeShapeType="1"/>
            </p:cNvSpPr>
            <p:nvPr/>
          </p:nvSpPr>
          <p:spPr bwMode="auto">
            <a:xfrm flipH="1">
              <a:off x="192" y="960"/>
              <a:ext cx="624" cy="288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5" name="Line 21"/>
            <p:cNvSpPr>
              <a:spLocks noChangeShapeType="1"/>
            </p:cNvSpPr>
            <p:nvPr/>
          </p:nvSpPr>
          <p:spPr bwMode="auto">
            <a:xfrm>
              <a:off x="5520" y="960"/>
              <a:ext cx="96" cy="288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31" name="AutoShape 27"/>
          <p:cNvSpPr>
            <a:spLocks noChangeArrowheads="1"/>
          </p:cNvSpPr>
          <p:nvPr/>
        </p:nvSpPr>
        <p:spPr bwMode="auto">
          <a:xfrm>
            <a:off x="4656223" y="2400243"/>
            <a:ext cx="1719208" cy="1219200"/>
          </a:xfrm>
          <a:prstGeom prst="homePlate">
            <a:avLst>
              <a:gd name="adj" fmla="val 18357"/>
            </a:avLst>
          </a:prstGeom>
          <a:solidFill>
            <a:srgbClr val="CCCCF2"/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l"/>
            <a:r>
              <a:rPr lang="en-US" sz="1800" dirty="0" smtClean="0">
                <a:solidFill>
                  <a:srgbClr val="3333CC"/>
                </a:solidFill>
                <a:latin typeface="Arial Unicode MS" pitchFamily="34" charset="-128"/>
              </a:rPr>
              <a:t>A08.02:</a:t>
            </a:r>
          </a:p>
          <a:p>
            <a:pPr algn="l"/>
            <a:r>
              <a:rPr lang="en-US" sz="1800" dirty="0" smtClean="0">
                <a:solidFill>
                  <a:srgbClr val="3333CC"/>
                </a:solidFill>
                <a:latin typeface="Arial Unicode MS" pitchFamily="34" charset="-128"/>
              </a:rPr>
              <a:t>HRM &amp; HRD by competences</a:t>
            </a:r>
            <a:endParaRPr lang="en-US" sz="1800" dirty="0">
              <a:solidFill>
                <a:srgbClr val="3333CC"/>
              </a:solidFill>
              <a:latin typeface="Arial Unicode MS" pitchFamily="34" charset="-128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04800" y="2877912"/>
            <a:ext cx="8610600" cy="2895600"/>
            <a:chOff x="304800" y="2877912"/>
            <a:chExt cx="8610600" cy="2895600"/>
          </a:xfrm>
        </p:grpSpPr>
        <p:grpSp>
          <p:nvGrpSpPr>
            <p:cNvPr id="21526" name="Group 22"/>
            <p:cNvGrpSpPr>
              <a:grpSpLocks/>
            </p:cNvGrpSpPr>
            <p:nvPr/>
          </p:nvGrpSpPr>
          <p:grpSpPr bwMode="auto">
            <a:xfrm>
              <a:off x="304800" y="2877912"/>
              <a:ext cx="8610600" cy="2895600"/>
              <a:chOff x="192" y="1824"/>
              <a:chExt cx="5424" cy="1824"/>
            </a:xfrm>
          </p:grpSpPr>
          <p:sp>
            <p:nvSpPr>
              <p:cNvPr id="21527" name="Text Box 23"/>
              <p:cNvSpPr txBox="1">
                <a:spLocks noChangeArrowheads="1"/>
              </p:cNvSpPr>
              <p:nvPr/>
            </p:nvSpPr>
            <p:spPr bwMode="auto">
              <a:xfrm>
                <a:off x="240" y="2582"/>
                <a:ext cx="76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990000"/>
                    </a:solidFill>
                    <a:latin typeface="Arial Unicode MS" pitchFamily="34" charset="-128"/>
                  </a:rPr>
                  <a:t>Level 3</a:t>
                </a:r>
              </a:p>
            </p:txBody>
          </p:sp>
          <p:sp>
            <p:nvSpPr>
              <p:cNvPr id="21528" name="Rectangle 24"/>
              <p:cNvSpPr>
                <a:spLocks noChangeArrowheads="1"/>
              </p:cNvSpPr>
              <p:nvPr/>
            </p:nvSpPr>
            <p:spPr bwMode="auto">
              <a:xfrm>
                <a:off x="192" y="2592"/>
                <a:ext cx="5424" cy="1056"/>
              </a:xfrm>
              <a:prstGeom prst="rect">
                <a:avLst/>
              </a:prstGeom>
              <a:noFill/>
              <a:ln w="25400">
                <a:solidFill>
                  <a:srgbClr val="9900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9" name="Line 25"/>
              <p:cNvSpPr>
                <a:spLocks noChangeShapeType="1"/>
              </p:cNvSpPr>
              <p:nvPr/>
            </p:nvSpPr>
            <p:spPr bwMode="auto">
              <a:xfrm flipH="1">
                <a:off x="192" y="2582"/>
                <a:ext cx="72" cy="10"/>
              </a:xfrm>
              <a:prstGeom prst="line">
                <a:avLst/>
              </a:prstGeom>
              <a:noFill/>
              <a:ln w="38100">
                <a:solidFill>
                  <a:srgbClr val="A5002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0" name="Line 26"/>
              <p:cNvSpPr>
                <a:spLocks noChangeShapeType="1"/>
              </p:cNvSpPr>
              <p:nvPr/>
            </p:nvSpPr>
            <p:spPr bwMode="auto">
              <a:xfrm>
                <a:off x="2352" y="1824"/>
                <a:ext cx="0" cy="0"/>
              </a:xfrm>
              <a:prstGeom prst="line">
                <a:avLst/>
              </a:prstGeom>
              <a:noFill/>
              <a:ln w="38100">
                <a:solidFill>
                  <a:srgbClr val="A5002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" name="Straight Arrow Connector 4"/>
            <p:cNvCxnSpPr/>
            <p:nvPr/>
          </p:nvCxnSpPr>
          <p:spPr bwMode="auto">
            <a:xfrm flipH="1">
              <a:off x="304800" y="2971800"/>
              <a:ext cx="4332288" cy="112871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Straight Arrow Connector 36"/>
            <p:cNvCxnSpPr>
              <a:stCxn id="21531" idx="3"/>
            </p:cNvCxnSpPr>
            <p:nvPr/>
          </p:nvCxnSpPr>
          <p:spPr bwMode="auto">
            <a:xfrm>
              <a:off x="6375431" y="3009843"/>
              <a:ext cx="2408168" cy="109403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D33ED2-842F-4CF1-81F0-B89F94EE701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08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 autoUpdateAnimBg="0"/>
      <p:bldP spid="21531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Application of </a:t>
            </a:r>
            <a:r>
              <a:rPr lang="en-GB" dirty="0" err="1"/>
              <a:t>SARCoN</a:t>
            </a:r>
            <a:r>
              <a:rPr lang="en-GB" dirty="0"/>
              <a:t> tool </a:t>
            </a:r>
            <a:r>
              <a:rPr lang="en-GB" dirty="0" smtClean="0"/>
              <a:t>(2/6) : Quadrant model</a:t>
            </a:r>
            <a:endParaRPr lang="fr-B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IAEA TSO Conference (Beijing, October 27-31, 2014)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714" y="1600200"/>
            <a:ext cx="713657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049ED6-CB23-4A5A-8443-149C25AB6092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0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Application of </a:t>
            </a:r>
            <a:r>
              <a:rPr lang="en-GB" noProof="0" dirty="0" err="1" smtClean="0"/>
              <a:t>SARCoN</a:t>
            </a:r>
            <a:r>
              <a:rPr lang="en-GB" noProof="0" dirty="0" smtClean="0"/>
              <a:t> tool (3/6)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noProof="0" dirty="0" smtClean="0"/>
              <a:t>use of </a:t>
            </a:r>
            <a:r>
              <a:rPr lang="en-GB" sz="2800" noProof="0" dirty="0" err="1" smtClean="0"/>
              <a:t>SARCoN</a:t>
            </a:r>
            <a:r>
              <a:rPr lang="en-GB" sz="2800" noProof="0" dirty="0" smtClean="0"/>
              <a:t> quadrant model</a:t>
            </a:r>
          </a:p>
          <a:p>
            <a:r>
              <a:rPr lang="en-GB" sz="2800" noProof="0" dirty="0" smtClean="0"/>
              <a:t>For each of the 18 quadrant areas: </a:t>
            </a:r>
          </a:p>
          <a:p>
            <a:pPr lvl="1"/>
            <a:r>
              <a:rPr lang="en-GB" sz="2400" noProof="0" dirty="0" smtClean="0"/>
              <a:t>development of list of KSA (Knowledge, Skills, Attitudes)</a:t>
            </a:r>
          </a:p>
          <a:p>
            <a:pPr lvl="1"/>
            <a:r>
              <a:rPr lang="en-GB" sz="2400" noProof="0" dirty="0" smtClean="0"/>
              <a:t>In Bel V, a specific reference list of KSAs tailored to the individual characteristics of the organization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IAEA TSO Conference (Beijing, October 27-31, 2014)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049ED6-CB23-4A5A-8443-149C25AB6092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43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Application of </a:t>
            </a:r>
            <a:r>
              <a:rPr lang="en-GB" noProof="0" dirty="0" err="1" smtClean="0"/>
              <a:t>SARCoN</a:t>
            </a:r>
            <a:r>
              <a:rPr lang="en-GB" noProof="0" dirty="0" smtClean="0"/>
              <a:t> tool (4/6) – Pilot application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By using </a:t>
            </a:r>
            <a:r>
              <a:rPr lang="en-GB" sz="2800" dirty="0" err="1" smtClean="0"/>
              <a:t>SARCoN</a:t>
            </a:r>
            <a:r>
              <a:rPr lang="en-GB" sz="2800" dirty="0" smtClean="0"/>
              <a:t> tool</a:t>
            </a:r>
          </a:p>
          <a:p>
            <a:r>
              <a:rPr lang="en-GB" sz="2800" dirty="0" smtClean="0"/>
              <a:t>For 9 staff members, mostly recently recruited</a:t>
            </a:r>
          </a:p>
          <a:p>
            <a:r>
              <a:rPr lang="en-GB" sz="2800" noProof="0" dirty="0" smtClean="0"/>
              <a:t>With following steps:</a:t>
            </a:r>
          </a:p>
          <a:p>
            <a:pPr lvl="1"/>
            <a:r>
              <a:rPr lang="en-US" sz="2400" dirty="0"/>
              <a:t>Determine the </a:t>
            </a:r>
            <a:r>
              <a:rPr lang="en-US" sz="2400" dirty="0" smtClean="0"/>
              <a:t>existing KSA levels (</a:t>
            </a:r>
            <a:r>
              <a:rPr lang="en-US" sz="2400" dirty="0"/>
              <a:t>self-assessment</a:t>
            </a:r>
            <a:r>
              <a:rPr lang="en-US" sz="2400" dirty="0" smtClean="0"/>
              <a:t>) (not for Quadrant 4)</a:t>
            </a:r>
          </a:p>
          <a:p>
            <a:pPr lvl="1"/>
            <a:r>
              <a:rPr lang="en-US" sz="2400" noProof="0" dirty="0" smtClean="0"/>
              <a:t>Review with coach/supervisor</a:t>
            </a:r>
          </a:p>
          <a:p>
            <a:pPr lvl="1"/>
            <a:r>
              <a:rPr lang="en-US" sz="2400" dirty="0" smtClean="0"/>
              <a:t>Competence Gap Analysis</a:t>
            </a:r>
          </a:p>
          <a:p>
            <a:pPr lvl="1"/>
            <a:r>
              <a:rPr lang="en-US" sz="2400" dirty="0" smtClean="0"/>
              <a:t>Prioritize of gaps</a:t>
            </a:r>
          </a:p>
          <a:p>
            <a:pPr lvl="1"/>
            <a:r>
              <a:rPr lang="en-US" sz="2400" dirty="0" smtClean="0"/>
              <a:t>Define actions to fill gaps</a:t>
            </a:r>
          </a:p>
          <a:p>
            <a:pPr lvl="1"/>
            <a:endParaRPr lang="en-GB" noProof="0" dirty="0" smtClean="0"/>
          </a:p>
          <a:p>
            <a:endParaRPr lang="en-GB" noProof="0" dirty="0" smtClean="0"/>
          </a:p>
          <a:p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IAEA TSO Conference (Beijing, October 27-31, 2014)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049ED6-CB23-4A5A-8443-149C25AB6092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1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Application of </a:t>
            </a:r>
            <a:r>
              <a:rPr lang="en-GB" noProof="0" dirty="0" err="1" smtClean="0"/>
              <a:t>SARCoN</a:t>
            </a:r>
            <a:r>
              <a:rPr lang="en-GB" noProof="0" dirty="0" smtClean="0"/>
              <a:t> tool (5/6) – Shortlist from first feedback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Use of </a:t>
            </a:r>
            <a:r>
              <a:rPr lang="en-GB" sz="2800" dirty="0" err="1" smtClean="0"/>
              <a:t>SARCoN</a:t>
            </a:r>
            <a:r>
              <a:rPr lang="en-GB" sz="2800" dirty="0" smtClean="0"/>
              <a:t> tool: OK</a:t>
            </a:r>
          </a:p>
          <a:p>
            <a:r>
              <a:rPr lang="en-GB" sz="2800" noProof="0" dirty="0" smtClean="0"/>
              <a:t>Understanding of KSAs: some divergent interpretations</a:t>
            </a:r>
          </a:p>
          <a:p>
            <a:r>
              <a:rPr lang="en-GB" sz="2800" dirty="0" smtClean="0"/>
              <a:t>Some people have the feeling that they are evaluated (which is not the objective)</a:t>
            </a:r>
          </a:p>
          <a:p>
            <a:r>
              <a:rPr lang="en-GB" sz="2800" noProof="0" dirty="0" smtClean="0"/>
              <a:t>Review with coach/supervisor should be well done (takes time !)</a:t>
            </a:r>
          </a:p>
          <a:p>
            <a:endParaRPr lang="en-GB" noProof="0" dirty="0" smtClean="0"/>
          </a:p>
          <a:p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IAEA TSO Conference (Beijing, October 27-31, 2014)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049ED6-CB23-4A5A-8443-149C25AB6092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33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Application of </a:t>
            </a:r>
            <a:r>
              <a:rPr lang="en-GB" noProof="0" dirty="0" err="1" smtClean="0"/>
              <a:t>SARCoN</a:t>
            </a:r>
            <a:r>
              <a:rPr lang="en-GB" noProof="0" dirty="0" smtClean="0"/>
              <a:t> tool (6/6) – Planned actions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Based on Pilot Project:</a:t>
            </a:r>
          </a:p>
          <a:p>
            <a:pPr lvl="1"/>
            <a:r>
              <a:rPr lang="en-GB" sz="2400" dirty="0" smtClean="0"/>
              <a:t>Revise list of KSAs (for Quadrant 1, 2 and 3) to reflect even better Bel V needs</a:t>
            </a:r>
          </a:p>
          <a:p>
            <a:pPr lvl="1"/>
            <a:r>
              <a:rPr lang="en-GB" sz="2400" dirty="0" smtClean="0"/>
              <a:t>Develop guidance for coaches and supervisors (for instance to “harmonise” ratings concerning “high-medium-basic”)</a:t>
            </a:r>
          </a:p>
          <a:p>
            <a:pPr lvl="1"/>
            <a:r>
              <a:rPr lang="en-GB" sz="2400" dirty="0" smtClean="0"/>
              <a:t>New evaluation (2015) and decision on further steps</a:t>
            </a:r>
          </a:p>
          <a:p>
            <a:endParaRPr lang="en-GB" noProof="0" dirty="0" smtClean="0"/>
          </a:p>
          <a:p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IAEA TSO Conference (Beijing, October 27-31, 2014)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049ED6-CB23-4A5A-8443-149C25AB6092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0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Content</a:t>
            </a:r>
            <a:endParaRPr lang="en-GB" noProof="0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 smtClean="0"/>
              <a:t>Introduction concerning Bel V</a:t>
            </a:r>
          </a:p>
          <a:p>
            <a:r>
              <a:rPr lang="en-GB" noProof="0" dirty="0" smtClean="0"/>
              <a:t>Organisation of Bel V</a:t>
            </a:r>
          </a:p>
          <a:p>
            <a:r>
              <a:rPr lang="en-GB" noProof="0" dirty="0" smtClean="0"/>
              <a:t>Important aspects for bridging required capabilities and training</a:t>
            </a:r>
          </a:p>
          <a:p>
            <a:pPr lvl="1"/>
            <a:r>
              <a:rPr lang="en-GB" noProof="0" dirty="0" smtClean="0"/>
              <a:t>Knowledge management</a:t>
            </a:r>
          </a:p>
          <a:p>
            <a:pPr lvl="1"/>
            <a:r>
              <a:rPr lang="en-GB" noProof="0" dirty="0" smtClean="0"/>
              <a:t>Application of </a:t>
            </a:r>
            <a:r>
              <a:rPr lang="en-GB" noProof="0" dirty="0" err="1" smtClean="0"/>
              <a:t>SARCoN</a:t>
            </a:r>
            <a:r>
              <a:rPr lang="en-GB" noProof="0" dirty="0" smtClean="0"/>
              <a:t> tool</a:t>
            </a:r>
          </a:p>
          <a:p>
            <a:pPr lvl="1"/>
            <a:r>
              <a:rPr lang="en-GB" noProof="0" dirty="0" smtClean="0"/>
              <a:t>Investment in non-technical skills</a:t>
            </a:r>
          </a:p>
          <a:p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IAEA TSO Conference (Beijing, October 27-31, 2014)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049ED6-CB23-4A5A-8443-149C25AB6092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Non-technical skills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noProof="0" dirty="0" smtClean="0"/>
              <a:t>With the help of external consultant, important effort was started: “Interpersonal Effectiveness Development Path”</a:t>
            </a:r>
          </a:p>
          <a:p>
            <a:pPr lvl="1" hangingPunct="0"/>
            <a:r>
              <a:rPr lang="en-GB" sz="2400" noProof="0" dirty="0" smtClean="0"/>
              <a:t>Knowing my-self</a:t>
            </a:r>
          </a:p>
          <a:p>
            <a:pPr lvl="1" hangingPunct="0"/>
            <a:r>
              <a:rPr lang="en-GB" sz="2400" noProof="0" dirty="0" smtClean="0"/>
              <a:t>Knowing my leadership style</a:t>
            </a:r>
          </a:p>
          <a:p>
            <a:pPr lvl="1" hangingPunct="0"/>
            <a:r>
              <a:rPr lang="en-GB" sz="2400" noProof="0" dirty="0" smtClean="0"/>
              <a:t>Communicating with others</a:t>
            </a:r>
          </a:p>
          <a:p>
            <a:pPr lvl="1" hangingPunct="0"/>
            <a:r>
              <a:rPr lang="en-GB" sz="2400" noProof="0" dirty="0" smtClean="0"/>
              <a:t>Integrating the generations</a:t>
            </a:r>
          </a:p>
          <a:p>
            <a:pPr lvl="1" hangingPunct="0"/>
            <a:r>
              <a:rPr lang="en-GB" sz="2400" noProof="0" dirty="0" smtClean="0"/>
              <a:t>Motivating and leading my team</a:t>
            </a:r>
          </a:p>
          <a:p>
            <a:r>
              <a:rPr lang="en-GB" sz="2800" noProof="0" dirty="0" smtClean="0"/>
              <a:t>+/- 3000 man-hours, spread over 15 months</a:t>
            </a:r>
          </a:p>
          <a:p>
            <a:endParaRPr lang="en-GB" noProof="0" dirty="0" smtClean="0"/>
          </a:p>
          <a:p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IAEA TSO Conference (Beijing, October 27-31, 2014)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049ED6-CB23-4A5A-8443-149C25AB6092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19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Conclusions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noProof="0" dirty="0" smtClean="0"/>
              <a:t>Bel V: compared to others, a relatively “small” TSO</a:t>
            </a:r>
          </a:p>
          <a:p>
            <a:r>
              <a:rPr lang="en-GB" sz="2800" noProof="0" dirty="0" smtClean="0"/>
              <a:t>Flexibility of utmost importance for effectiveness and efficiency</a:t>
            </a:r>
          </a:p>
          <a:p>
            <a:r>
              <a:rPr lang="en-GB" sz="2800" noProof="0" dirty="0" smtClean="0"/>
              <a:t>Continuous challenge for applying and developing tools and methods for Knowledge Management, Competence Gap Analysis, and related training</a:t>
            </a:r>
          </a:p>
          <a:p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IAEA TSO Conference (Beijing, October 27-31, 2014)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049ED6-CB23-4A5A-8443-149C25AB6092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29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IAEA TSO Conference (Beijing, October 27-31, 2014)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75656" y="1464953"/>
            <a:ext cx="5976665" cy="428989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15616" y="476672"/>
            <a:ext cx="6840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kern="0" dirty="0" smtClean="0">
                <a:solidFill>
                  <a:srgbClr val="808080"/>
                </a:solidFill>
                <a:latin typeface="Tahoma"/>
                <a:ea typeface="+mj-ea"/>
              </a:rPr>
              <a:t>Any questions?</a:t>
            </a:r>
            <a:endParaRPr lang="fr-B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D33ED2-842F-4CF1-81F0-B89F94EE701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66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Introduction concerning Bel V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noProof="0" dirty="0" smtClean="0"/>
              <a:t>Since September 2001, FANC fulfils the role of Safety Authority</a:t>
            </a:r>
          </a:p>
          <a:p>
            <a:r>
              <a:rPr lang="en-GB" sz="2800" noProof="0" dirty="0" smtClean="0"/>
              <a:t>FANC created Bel V in September 2007, as a subsidiary</a:t>
            </a:r>
          </a:p>
          <a:p>
            <a:r>
              <a:rPr lang="en-GB" sz="2800" noProof="0" dirty="0" smtClean="0"/>
              <a:t>Since April 2008, Bel V is operational as Technical Safety Organisation of FANC</a:t>
            </a:r>
          </a:p>
          <a:p>
            <a:pPr lvl="1"/>
            <a:r>
              <a:rPr lang="en-GB" sz="2400" noProof="0" dirty="0" smtClean="0"/>
              <a:t>But large part of the staff has a (very) longstanding experience in NS &amp; RP</a:t>
            </a:r>
          </a:p>
          <a:p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IAEA TSO Conference (Beijing, October 27-31, 2014)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049ED6-CB23-4A5A-8443-149C25AB609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21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GB" noProof="0" dirty="0" smtClean="0"/>
              <a:t>Organisation Bel V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GB" sz="2800" noProof="0" dirty="0" smtClean="0"/>
              <a:t>Hierarchical structure</a:t>
            </a:r>
          </a:p>
          <a:p>
            <a:pPr lvl="1"/>
            <a:r>
              <a:rPr lang="en-GB" sz="2400" noProof="0" dirty="0" smtClean="0"/>
              <a:t>With 3 technical departments (with Areas or Branches)</a:t>
            </a:r>
          </a:p>
          <a:p>
            <a:r>
              <a:rPr lang="en-GB" sz="2800" noProof="0" dirty="0" smtClean="0"/>
              <a:t>Transversal organisation by means of TRCs (Technical Responsibility Centres)</a:t>
            </a:r>
          </a:p>
          <a:p>
            <a:pPr lvl="1"/>
            <a:r>
              <a:rPr lang="en-GB" sz="2400" noProof="0" dirty="0" smtClean="0"/>
              <a:t>Cf. Centres of Competence; Communities of Practice</a:t>
            </a:r>
          </a:p>
          <a:p>
            <a:pPr lvl="1"/>
            <a:r>
              <a:rPr lang="en-GB" sz="2400" noProof="0" dirty="0" smtClean="0"/>
              <a:t>About 20 TRCs (see separate slide)</a:t>
            </a:r>
          </a:p>
          <a:p>
            <a:pPr lvl="1"/>
            <a:r>
              <a:rPr lang="en-GB" sz="2400" noProof="0" dirty="0" smtClean="0"/>
              <a:t>Non-hierarchical, but with a coordinator</a:t>
            </a:r>
          </a:p>
          <a:p>
            <a:pPr lvl="1"/>
            <a:r>
              <a:rPr lang="en-GB" sz="2400" noProof="0" dirty="0" smtClean="0"/>
              <a:t>Typically 4 to 8 persons involved</a:t>
            </a:r>
          </a:p>
          <a:p>
            <a:pPr lvl="1"/>
            <a:r>
              <a:rPr lang="en-GB" sz="2400" noProof="0" dirty="0" smtClean="0"/>
              <a:t>Members can be anywhere in Bel V; only condition is having expertise</a:t>
            </a:r>
          </a:p>
          <a:p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IAEA TSO Conference (Beijing, October 27-31, 2014)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049ED6-CB23-4A5A-8443-149C25AB609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16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IAEA TSO Conference (Beijing, October 27-31, 2014)</a:t>
            </a:r>
            <a:endParaRPr lang="en-US" dirty="0"/>
          </a:p>
        </p:txBody>
      </p:sp>
      <p:pic>
        <p:nvPicPr>
          <p:cNvPr id="2150" name="Picture 1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275" y="566738"/>
            <a:ext cx="7791450" cy="57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D33ED2-842F-4CF1-81F0-B89F94EE701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42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BE" dirty="0" smtClean="0"/>
              <a:t>List of </a:t>
            </a:r>
            <a:r>
              <a:rPr lang="fr-BE" dirty="0" err="1" smtClean="0"/>
              <a:t>TRCs</a:t>
            </a:r>
            <a:endParaRPr lang="fr-B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IAEA TSO Conference (Beijing, October 27-31, 2014)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96752"/>
            <a:ext cx="7164098" cy="4949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049ED6-CB23-4A5A-8443-149C25AB609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1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Role of Bel V Management System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hangingPunct="0"/>
            <a:r>
              <a:rPr lang="en-GB" sz="2800" noProof="0" dirty="0" smtClean="0"/>
              <a:t>Bel V’s Management System is certified ISO </a:t>
            </a:r>
            <a:r>
              <a:rPr lang="en-GB" sz="2800" dirty="0" smtClean="0"/>
              <a:t>9001</a:t>
            </a:r>
          </a:p>
          <a:p>
            <a:pPr lvl="1" hangingPunct="0"/>
            <a:r>
              <a:rPr lang="en-GB" sz="2000" dirty="0" smtClean="0"/>
              <a:t>goes beyond </a:t>
            </a:r>
            <a:r>
              <a:rPr lang="en-GB" sz="2000" dirty="0"/>
              <a:t>the requirements of ISO </a:t>
            </a:r>
            <a:r>
              <a:rPr lang="en-GB" sz="2000" dirty="0" smtClean="0"/>
              <a:t>9001 </a:t>
            </a:r>
            <a:r>
              <a:rPr lang="en-GB" sz="2000" dirty="0" smtClean="0">
                <a:sym typeface="Symbol"/>
              </a:rPr>
              <a:t> </a:t>
            </a:r>
            <a:r>
              <a:rPr lang="en-GB" sz="2000" dirty="0" smtClean="0"/>
              <a:t>IMS </a:t>
            </a:r>
            <a:r>
              <a:rPr lang="en-GB" sz="2000" dirty="0"/>
              <a:t>(Integrated Management System</a:t>
            </a:r>
            <a:r>
              <a:rPr lang="en-GB" sz="2400" dirty="0"/>
              <a:t>)</a:t>
            </a:r>
            <a:endParaRPr lang="en-GB" sz="2400" noProof="0" dirty="0" smtClean="0"/>
          </a:p>
          <a:p>
            <a:pPr lvl="0" hangingPunct="0"/>
            <a:r>
              <a:rPr lang="en-GB" sz="2800" noProof="0" dirty="0" smtClean="0"/>
              <a:t>Following three processes are important for bridging required capabilities and training: </a:t>
            </a:r>
          </a:p>
          <a:p>
            <a:pPr lvl="1" hangingPunct="0"/>
            <a:r>
              <a:rPr lang="en-GB" sz="2400" noProof="0" dirty="0" smtClean="0"/>
              <a:t>Deliver expert services in nuclear safety and radiation protection (Process A06);</a:t>
            </a:r>
          </a:p>
          <a:p>
            <a:pPr lvl="1" hangingPunct="0"/>
            <a:r>
              <a:rPr lang="en-GB" sz="2400" noProof="0" dirty="0" smtClean="0"/>
              <a:t>Manage expertise and technical quality (Process A07);</a:t>
            </a:r>
          </a:p>
          <a:p>
            <a:pPr lvl="1" hangingPunct="0"/>
            <a:r>
              <a:rPr lang="en-GB" sz="2400" noProof="0" dirty="0" smtClean="0"/>
              <a:t>Manage Human Resources (Process A08);</a:t>
            </a:r>
          </a:p>
          <a:p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IAEA TSO Conference (Beijing, October 27-31, 2014)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049ED6-CB23-4A5A-8443-149C25AB609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43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Knowledge Management aspects (1/2)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noProof="0" dirty="0" smtClean="0"/>
              <a:t>On individual scale:</a:t>
            </a:r>
          </a:p>
          <a:p>
            <a:pPr lvl="1"/>
            <a:r>
              <a:rPr lang="en-GB" sz="2400" noProof="0" dirty="0" smtClean="0"/>
              <a:t>Knowledge Transfer Form (part of Process A07)</a:t>
            </a:r>
          </a:p>
          <a:p>
            <a:pPr lvl="2"/>
            <a:r>
              <a:rPr lang="en-GB" sz="2000" noProof="0" dirty="0" smtClean="0"/>
              <a:t>Typically for people leaving or retiring</a:t>
            </a:r>
          </a:p>
          <a:p>
            <a:pPr lvl="2"/>
            <a:r>
              <a:rPr lang="en-GB" sz="2000" noProof="0" dirty="0" smtClean="0"/>
              <a:t>Starting from functions and roles</a:t>
            </a:r>
          </a:p>
          <a:p>
            <a:pPr lvl="2"/>
            <a:r>
              <a:rPr lang="en-GB" sz="2000" noProof="0" dirty="0" smtClean="0"/>
              <a:t>Inventory of knowledge, skills and attitudes</a:t>
            </a:r>
          </a:p>
          <a:p>
            <a:pPr lvl="2"/>
            <a:r>
              <a:rPr lang="en-GB" sz="2000" noProof="0" dirty="0" smtClean="0"/>
              <a:t>Technical and non-technical:</a:t>
            </a:r>
          </a:p>
          <a:p>
            <a:pPr lvl="3"/>
            <a:r>
              <a:rPr lang="en-GB" sz="1600" dirty="0" smtClean="0"/>
              <a:t>Legal bases and regulatory documents</a:t>
            </a:r>
          </a:p>
          <a:p>
            <a:pPr lvl="3"/>
            <a:r>
              <a:rPr lang="en-GB" sz="1600" noProof="0" dirty="0" smtClean="0"/>
              <a:t>Technical disciplines</a:t>
            </a:r>
          </a:p>
          <a:p>
            <a:pPr lvl="3"/>
            <a:r>
              <a:rPr lang="en-GB" sz="1600" dirty="0" smtClean="0"/>
              <a:t>Regulatory practices</a:t>
            </a:r>
          </a:p>
          <a:p>
            <a:pPr lvl="3"/>
            <a:r>
              <a:rPr lang="en-GB" sz="1600" noProof="0" dirty="0" smtClean="0"/>
              <a:t>Personal and interpersonal effectiveness</a:t>
            </a:r>
          </a:p>
          <a:p>
            <a:pPr lvl="2"/>
            <a:r>
              <a:rPr lang="en-GB" sz="2000" noProof="0" dirty="0" smtClean="0"/>
              <a:t>Candidates to take over</a:t>
            </a:r>
          </a:p>
          <a:p>
            <a:pPr lvl="2"/>
            <a:r>
              <a:rPr lang="en-GB" sz="2000" dirty="0" smtClean="0"/>
              <a:t>Tools for transfer</a:t>
            </a:r>
            <a:endParaRPr lang="en-GB" sz="2000" noProof="0" dirty="0" smtClean="0"/>
          </a:p>
          <a:p>
            <a:pPr lvl="3"/>
            <a:endParaRPr lang="en-GB" sz="1600" noProof="0" dirty="0" smtClean="0"/>
          </a:p>
          <a:p>
            <a:pPr lvl="3"/>
            <a:endParaRPr lang="en-GB" sz="1600" noProof="0" dirty="0" smtClean="0"/>
          </a:p>
          <a:p>
            <a:pPr lvl="2"/>
            <a:endParaRPr lang="en-GB" sz="2000" noProof="0" dirty="0" smtClean="0"/>
          </a:p>
          <a:p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IAEA TSO Conference (Beijing, October 27-31, 2014)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049ED6-CB23-4A5A-8443-149C25AB609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76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Knowledge</a:t>
            </a:r>
            <a:r>
              <a:rPr lang="fr-BE" dirty="0" smtClean="0"/>
              <a:t> Transfer </a:t>
            </a:r>
            <a:r>
              <a:rPr lang="fr-BE" dirty="0" err="1" smtClean="0"/>
              <a:t>Form</a:t>
            </a:r>
            <a:endParaRPr lang="fr-B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0314356"/>
              </p:ext>
            </p:extLst>
          </p:nvPr>
        </p:nvGraphicFramePr>
        <p:xfrm>
          <a:off x="467544" y="1340768"/>
          <a:ext cx="8229600" cy="3855085"/>
        </p:xfrm>
        <a:graphic>
          <a:graphicData uri="http://schemas.openxmlformats.org/drawingml/2006/table">
            <a:tbl>
              <a:tblPr/>
              <a:tblGrid>
                <a:gridCol w="1053389"/>
                <a:gridCol w="413126"/>
                <a:gridCol w="824606"/>
                <a:gridCol w="495422"/>
                <a:gridCol w="612282"/>
                <a:gridCol w="460858"/>
                <a:gridCol w="564551"/>
                <a:gridCol w="506943"/>
                <a:gridCol w="689640"/>
                <a:gridCol w="475671"/>
                <a:gridCol w="888288"/>
                <a:gridCol w="917286"/>
                <a:gridCol w="327538"/>
              </a:tblGrid>
              <a:tr h="447675">
                <a:tc rowSpan="2"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 b="1" cap="small" dirty="0">
                          <a:effectLst/>
                          <a:latin typeface="Times New Roman"/>
                          <a:ea typeface="Times New Roman"/>
                        </a:rPr>
                        <a:t>Functions  and Tasks</a:t>
                      </a:r>
                      <a:endParaRPr lang="fr-BE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 cap="small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cap="small" dirty="0">
                          <a:effectLst/>
                          <a:latin typeface="Times New Roman"/>
                          <a:ea typeface="Times New Roman"/>
                        </a:rPr>
                        <a:t>Knowledge – Skills – Attitudes</a:t>
                      </a:r>
                      <a:endParaRPr lang="fr-B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000" b="1" cap="small" dirty="0" smtClean="0">
                          <a:effectLst/>
                          <a:latin typeface="Times New Roman"/>
                          <a:ea typeface="Times New Roman"/>
                        </a:rPr>
                        <a:t>Candidates </a:t>
                      </a:r>
                      <a:r>
                        <a:rPr lang="en-GB" sz="1000" b="1" cap="small" dirty="0">
                          <a:effectLst/>
                          <a:latin typeface="Times New Roman"/>
                          <a:ea typeface="Times New Roman"/>
                        </a:rPr>
                        <a:t>to take over</a:t>
                      </a:r>
                      <a:endParaRPr lang="fr-BE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 b="1" cap="small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 b="1" cap="small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 b="1" cap="small">
                          <a:effectLst/>
                          <a:latin typeface="Times New Roman"/>
                          <a:ea typeface="Times New Roman"/>
                        </a:rPr>
                        <a:t>Tools for transfer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 b="1" cap="small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796290">
                <a:tc gridSpan="2"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 i="1">
                          <a:effectLst/>
                          <a:latin typeface="Times New Roman"/>
                          <a:ea typeface="Times New Roman"/>
                        </a:rPr>
                        <a:t>Legal Basis and Regulatory Guides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 i="1">
                          <a:effectLst/>
                          <a:latin typeface="Times New Roman"/>
                          <a:ea typeface="Times New Roman"/>
                        </a:rPr>
                        <a:t>Technical disciplines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 i="1">
                          <a:effectLst/>
                          <a:latin typeface="Times New Roman"/>
                          <a:ea typeface="Times New Roman"/>
                        </a:rPr>
                        <a:t>Regulatory Practices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 i="1">
                          <a:effectLst/>
                          <a:latin typeface="Times New Roman"/>
                          <a:ea typeface="Times New Roman"/>
                        </a:rPr>
                        <a:t>Personnal and Interpersonnal Effectiveness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292735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H-M-L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E-G-B-NA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E-G-B-NA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E-G-B-NA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E-G-B-NA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/>
                          <a:ea typeface="Times New Roman"/>
                        </a:rPr>
                        <a:t>M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fr-B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IAEA TSO Conference (Beijing, October 27-31, 2014)</a:t>
            </a:r>
            <a:endParaRPr lang="en-U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5456257"/>
            <a:ext cx="532389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fr-FR" sz="1000" b="0" i="0" u="none" strike="noStrike" cap="none" normalizeH="0" baseline="0" dirty="0" smtClean="0" bmk="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H-M-L: Importance for Bel V: High – Medium – Low</a:t>
            </a:r>
            <a:endParaRPr kumimoji="0" lang="fr-BE" altLang="fr-FR" sz="900" b="0" i="0" u="none" strike="noStrike" cap="none" normalizeH="0" baseline="0" dirty="0" smtClean="0" bmk="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fr-FR" sz="1000" b="0" i="0" u="none" strike="noStrike" cap="none" normalizeH="0" baseline="0" dirty="0" smtClean="0" bmk="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E-G-B-NA: Expertise level of the leaving expert : Expert – General – Basic – Not-applicable</a:t>
            </a:r>
            <a:endParaRPr kumimoji="0" lang="fr-BE" altLang="fr-FR" sz="900" b="0" i="0" u="none" strike="noStrike" cap="none" normalizeH="0" baseline="0" dirty="0" smtClean="0" bmk="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fr-FR" sz="1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 = </a:t>
            </a:r>
            <a:r>
              <a:rPr kumimoji="0" lang="nl-BE" altLang="fr-FR" sz="1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Months</a:t>
            </a:r>
            <a:r>
              <a:rPr kumimoji="0" lang="nl-BE" altLang="fr-FR" sz="1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nl-BE" altLang="fr-FR" sz="1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needed</a:t>
            </a:r>
            <a:r>
              <a:rPr kumimoji="0" lang="nl-BE" altLang="fr-FR" sz="1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nl-BE" altLang="fr-FR" sz="1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</a:t>
            </a:r>
            <a:r>
              <a:rPr kumimoji="0" lang="nl-BE" altLang="fr-FR" sz="1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nl-BE" altLang="fr-FR" sz="1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acquisition</a:t>
            </a:r>
            <a:endParaRPr kumimoji="0" lang="nl-BE" altLang="fr-FR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049ED6-CB23-4A5A-8443-149C25AB609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15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l V Presentation 2010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Bel V Presentation 2010</Template>
  <TotalTime>361</TotalTime>
  <Words>1134</Words>
  <Application>Microsoft Office PowerPoint</Application>
  <PresentationFormat>On-screen Show (4:3)</PresentationFormat>
  <Paragraphs>329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Bel V Presentation 2010</vt:lpstr>
      <vt:lpstr>PowerPoint Presentation</vt:lpstr>
      <vt:lpstr>Content</vt:lpstr>
      <vt:lpstr>Introduction concerning Bel V</vt:lpstr>
      <vt:lpstr>Organisation Bel V</vt:lpstr>
      <vt:lpstr>PowerPoint Presentation</vt:lpstr>
      <vt:lpstr>List of TRCs</vt:lpstr>
      <vt:lpstr>Role of Bel V Management System</vt:lpstr>
      <vt:lpstr>Knowledge Management aspects (1/2)</vt:lpstr>
      <vt:lpstr>Knowledge Transfer Form</vt:lpstr>
      <vt:lpstr>Knowledge Management aspects (2/2)</vt:lpstr>
      <vt:lpstr>Knowledge Critical Grid – Evaluation form</vt:lpstr>
      <vt:lpstr>Knowledge Critical Grid – Decision matrix</vt:lpstr>
      <vt:lpstr>Application of SARCoN tool (1/6)</vt:lpstr>
      <vt:lpstr>PowerPoint Presentation</vt:lpstr>
      <vt:lpstr>Application of SARCoN tool (2/6) : Quadrant model</vt:lpstr>
      <vt:lpstr>Application of SARCoN tool (3/6)</vt:lpstr>
      <vt:lpstr>Application of SARCoN tool (4/6) – Pilot application</vt:lpstr>
      <vt:lpstr>Application of SARCoN tool (5/6) – Shortlist from first feedback</vt:lpstr>
      <vt:lpstr>Application of SARCoN tool (6/6) – Planned actions</vt:lpstr>
      <vt:lpstr>Non-technical skills</vt:lpstr>
      <vt:lpstr>Conclusions</vt:lpstr>
      <vt:lpstr>PowerPoint Presentation</vt:lpstr>
    </vt:vector>
  </TitlesOfParts>
  <Company>Bel 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 Gelder Pieter</dc:creator>
  <cp:lastModifiedBy>De Gelder Pieter</cp:lastModifiedBy>
  <cp:revision>30</cp:revision>
  <dcterms:created xsi:type="dcterms:W3CDTF">2014-09-25T10:20:57Z</dcterms:created>
  <dcterms:modified xsi:type="dcterms:W3CDTF">2014-10-10T10:02:44Z</dcterms:modified>
</cp:coreProperties>
</file>