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1" r:id="rId3"/>
    <p:sldId id="355" r:id="rId4"/>
    <p:sldId id="354" r:id="rId5"/>
    <p:sldId id="344" r:id="rId6"/>
    <p:sldId id="359" r:id="rId7"/>
    <p:sldId id="361" r:id="rId8"/>
    <p:sldId id="276" r:id="rId9"/>
    <p:sldId id="345" r:id="rId10"/>
    <p:sldId id="263" r:id="rId11"/>
    <p:sldId id="280" r:id="rId12"/>
    <p:sldId id="285" r:id="rId13"/>
    <p:sldId id="358" r:id="rId14"/>
    <p:sldId id="357" r:id="rId15"/>
    <p:sldId id="346" r:id="rId16"/>
    <p:sldId id="348" r:id="rId17"/>
    <p:sldId id="349" r:id="rId18"/>
    <p:sldId id="287" r:id="rId19"/>
    <p:sldId id="351" r:id="rId20"/>
    <p:sldId id="353" r:id="rId21"/>
    <p:sldId id="352" r:id="rId22"/>
    <p:sldId id="363" r:id="rId23"/>
    <p:sldId id="290" r:id="rId24"/>
    <p:sldId id="291" r:id="rId25"/>
    <p:sldId id="259" r:id="rId26"/>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88639" autoAdjust="0"/>
  </p:normalViewPr>
  <p:slideViewPr>
    <p:cSldViewPr>
      <p:cViewPr varScale="1">
        <p:scale>
          <a:sx n="80" d="100"/>
          <a:sy n="80" d="100"/>
        </p:scale>
        <p:origin x="-98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U.S. NRC </a:t>
            </a:r>
            <a:r>
              <a:rPr lang="en-US" dirty="0"/>
              <a:t>Technical </a:t>
            </a:r>
            <a:r>
              <a:rPr lang="en-US" dirty="0" smtClean="0"/>
              <a:t>Support </a:t>
            </a:r>
            <a:r>
              <a:rPr lang="en-US" sz="1400" b="0" dirty="0" smtClean="0"/>
              <a:t>*</a:t>
            </a:r>
            <a:endParaRPr lang="en-US" sz="1400" b="0" dirty="0"/>
          </a:p>
        </c:rich>
      </c:tx>
      <c:layout/>
      <c:overlay val="0"/>
    </c:title>
    <c:autoTitleDeleted val="0"/>
    <c:plotArea>
      <c:layout>
        <c:manualLayout>
          <c:layoutTarget val="inner"/>
          <c:xMode val="edge"/>
          <c:yMode val="edge"/>
          <c:x val="3.4463993325337644E-2"/>
          <c:y val="6.1557435432095187E-2"/>
          <c:w val="0.92315189925993013"/>
          <c:h val="0.87282170147743465"/>
        </c:manualLayout>
      </c:layout>
      <c:ofPieChart>
        <c:ofPieType val="pie"/>
        <c:varyColors val="1"/>
        <c:ser>
          <c:idx val="0"/>
          <c:order val="0"/>
          <c:dLbls>
            <c:dLbl>
              <c:idx val="0"/>
              <c:layout>
                <c:manualLayout>
                  <c:x val="0.11556125251785393"/>
                  <c:y val="8.0242313460817394E-3"/>
                </c:manualLayout>
              </c:layout>
              <c:dLblPos val="bestFit"/>
              <c:showLegendKey val="0"/>
              <c:showVal val="0"/>
              <c:showCatName val="1"/>
              <c:showSerName val="0"/>
              <c:showPercent val="1"/>
              <c:showBubbleSize val="0"/>
            </c:dLbl>
            <c:dLbl>
              <c:idx val="1"/>
              <c:layout>
                <c:manualLayout>
                  <c:x val="7.1749661285778296E-2"/>
                  <c:y val="9.0494992596793795E-3"/>
                </c:manualLayout>
              </c:layout>
              <c:tx>
                <c:rich>
                  <a:bodyPr/>
                  <a:lstStyle/>
                  <a:p>
                    <a:r>
                      <a:rPr lang="en-US"/>
                      <a:t>Inter-Agency Agreements
2%</a:t>
                    </a:r>
                  </a:p>
                </c:rich>
              </c:tx>
              <c:dLblPos val="bestFit"/>
              <c:showLegendKey val="0"/>
              <c:showVal val="0"/>
              <c:showCatName val="1"/>
              <c:showSerName val="0"/>
              <c:showPercent val="1"/>
              <c:showBubbleSize val="0"/>
            </c:dLbl>
            <c:dLbl>
              <c:idx val="2"/>
              <c:layout>
                <c:manualLayout>
                  <c:x val="-8.2209674858258336E-3"/>
                  <c:y val="1.1105298584664868E-2"/>
                </c:manualLayout>
              </c:layout>
              <c:tx>
                <c:rich>
                  <a:bodyPr/>
                  <a:lstStyle/>
                  <a:p>
                    <a:pPr>
                      <a:defRPr sz="1100" b="1" i="0" baseline="0"/>
                    </a:pPr>
                    <a:r>
                      <a:rPr lang="en-US"/>
                      <a:t>International
1%</a:t>
                    </a:r>
                  </a:p>
                </c:rich>
              </c:tx>
              <c:numFmt formatCode="0.0%" sourceLinked="0"/>
              <c:spPr/>
              <c:dLblPos val="bestFit"/>
              <c:showLegendKey val="0"/>
              <c:showVal val="0"/>
              <c:showCatName val="1"/>
              <c:showSerName val="0"/>
              <c:showPercent val="1"/>
              <c:showBubbleSize val="0"/>
            </c:dLbl>
            <c:dLbl>
              <c:idx val="3"/>
              <c:layout>
                <c:manualLayout>
                  <c:x val="-8.3178094731041236E-2"/>
                  <c:y val="0"/>
                </c:manualLayout>
              </c:layout>
              <c:dLblPos val="bestFit"/>
              <c:showLegendKey val="0"/>
              <c:showVal val="0"/>
              <c:showCatName val="1"/>
              <c:showSerName val="0"/>
              <c:showPercent val="1"/>
              <c:showBubbleSize val="0"/>
            </c:dLbl>
            <c:dLbl>
              <c:idx val="4"/>
              <c:layout>
                <c:manualLayout>
                  <c:x val="-7.3350718890692015E-2"/>
                  <c:y val="-0.16294877202849656"/>
                </c:manualLayout>
              </c:layout>
              <c:tx>
                <c:rich>
                  <a:bodyPr/>
                  <a:lstStyle/>
                  <a:p>
                    <a:r>
                      <a:rPr lang="en-US"/>
                      <a:t>Center for Nuclear  Waste Regulatory</a:t>
                    </a:r>
                    <a:r>
                      <a:rPr lang="en-US" baseline="0"/>
                      <a:t> Analyses</a:t>
                    </a:r>
                    <a:r>
                      <a:rPr lang="en-US"/>
                      <a:t>
4%</a:t>
                    </a:r>
                  </a:p>
                </c:rich>
              </c:tx>
              <c:dLblPos val="bestFit"/>
              <c:showLegendKey val="0"/>
              <c:showVal val="0"/>
              <c:showCatName val="1"/>
              <c:showSerName val="0"/>
              <c:showPercent val="1"/>
              <c:showBubbleSize val="0"/>
            </c:dLbl>
            <c:dLbl>
              <c:idx val="5"/>
              <c:layout>
                <c:manualLayout>
                  <c:x val="-1.9502355574809241E-2"/>
                  <c:y val="-5.3193816560185354E-2"/>
                </c:manualLayout>
              </c:layout>
              <c:dLblPos val="bestFit"/>
              <c:showLegendKey val="0"/>
              <c:showVal val="0"/>
              <c:showCatName val="1"/>
              <c:showSerName val="0"/>
              <c:showPercent val="1"/>
              <c:showBubbleSize val="0"/>
            </c:dLbl>
            <c:dLbl>
              <c:idx val="6"/>
              <c:layout>
                <c:manualLayout>
                  <c:x val="-4.6123238153949689E-4"/>
                  <c:y val="-0.19720919081576574"/>
                </c:manualLayout>
              </c:layout>
              <c:tx>
                <c:rich>
                  <a:bodyPr/>
                  <a:lstStyle/>
                  <a:p>
                    <a:r>
                      <a:rPr lang="en-US"/>
                      <a:t>U.S.</a:t>
                    </a:r>
                    <a:r>
                      <a:rPr lang="en-US" baseline="0"/>
                      <a:t> Department of Energy</a:t>
                    </a:r>
                    <a:r>
                      <a:rPr lang="en-US"/>
                      <a:t>
18%</a:t>
                    </a:r>
                  </a:p>
                </c:rich>
              </c:tx>
              <c:dLblPos val="bestFit"/>
              <c:showLegendKey val="0"/>
              <c:showVal val="0"/>
              <c:showCatName val="1"/>
              <c:showSerName val="0"/>
              <c:showPercent val="1"/>
              <c:showBubbleSize val="0"/>
            </c:dLbl>
            <c:dLbl>
              <c:idx val="7"/>
              <c:layout>
                <c:manualLayout>
                  <c:x val="-0.11362312068649805"/>
                  <c:y val="-7.194413198350208E-3"/>
                </c:manualLayout>
              </c:layout>
              <c:dLblPos val="bestFit"/>
              <c:showLegendKey val="0"/>
              <c:showVal val="0"/>
              <c:showCatName val="1"/>
              <c:showSerName val="0"/>
              <c:showPercent val="1"/>
              <c:showBubbleSize val="0"/>
            </c:dLbl>
            <c:dLbl>
              <c:idx val="8"/>
              <c:layout>
                <c:manualLayout>
                  <c:x val="-0.11235938727997986"/>
                  <c:y val="-2.8210546558529162E-3"/>
                </c:manualLayout>
              </c:layout>
              <c:dLblPos val="bestFit"/>
              <c:showLegendKey val="0"/>
              <c:showVal val="0"/>
              <c:showCatName val="1"/>
              <c:showSerName val="0"/>
              <c:showPercent val="1"/>
              <c:showBubbleSize val="0"/>
            </c:dLbl>
            <c:txPr>
              <a:bodyPr/>
              <a:lstStyle/>
              <a:p>
                <a:pPr>
                  <a:defRPr sz="1100" b="1" i="0" baseline="0"/>
                </a:pPr>
                <a:endParaRPr lang="en-US"/>
              </a:p>
            </c:txPr>
            <c:dLblPos val="bestFit"/>
            <c:showLegendKey val="0"/>
            <c:showVal val="0"/>
            <c:showCatName val="1"/>
            <c:showSerName val="0"/>
            <c:showPercent val="1"/>
            <c:showBubbleSize val="0"/>
            <c:showLeaderLines val="1"/>
          </c:dLbls>
          <c:cat>
            <c:strRef>
              <c:f>'Contract Support'!$B$1:$H$1</c:f>
              <c:strCache>
                <c:ptCount val="7"/>
                <c:pt idx="0">
                  <c:v>NRC</c:v>
                </c:pt>
                <c:pt idx="1">
                  <c:v>IAA</c:v>
                </c:pt>
                <c:pt idx="2">
                  <c:v>International</c:v>
                </c:pt>
                <c:pt idx="3">
                  <c:v>Grants and Cooperative Agreements</c:v>
                </c:pt>
                <c:pt idx="4">
                  <c:v>CNWRA</c:v>
                </c:pt>
                <c:pt idx="5">
                  <c:v>Commercial</c:v>
                </c:pt>
                <c:pt idx="6">
                  <c:v>DOE</c:v>
                </c:pt>
              </c:strCache>
            </c:strRef>
          </c:cat>
          <c:val>
            <c:numRef>
              <c:f>'Contract Support'!$B$2:$H$2</c:f>
              <c:numCache>
                <c:formatCode>_("$"* #,##0_);_("$"* \(#,##0\);_("$"* "-"??_);_(@_)</c:formatCode>
                <c:ptCount val="7"/>
                <c:pt idx="0">
                  <c:v>306016600</c:v>
                </c:pt>
                <c:pt idx="1">
                  <c:v>9283471.8599999994</c:v>
                </c:pt>
                <c:pt idx="2">
                  <c:v>5258258.17</c:v>
                </c:pt>
                <c:pt idx="3">
                  <c:v>4408298.49</c:v>
                </c:pt>
                <c:pt idx="4">
                  <c:v>18551578</c:v>
                </c:pt>
                <c:pt idx="5">
                  <c:v>40589501</c:v>
                </c:pt>
                <c:pt idx="6">
                  <c:v>82209363.740000024</c:v>
                </c:pt>
              </c:numCache>
            </c:numRef>
          </c:val>
        </c:ser>
        <c:dLbls>
          <c:showLegendKey val="0"/>
          <c:showVal val="0"/>
          <c:showCatName val="1"/>
          <c:showSerName val="0"/>
          <c:showPercent val="1"/>
          <c:showBubbleSize val="0"/>
          <c:showLeaderLines val="1"/>
        </c:dLbls>
        <c:gapWidth val="100"/>
        <c:splitType val="pos"/>
        <c:splitPos val="6"/>
        <c:secondPieSize val="100"/>
        <c:serLines/>
      </c:ofPieChart>
      <c:spPr>
        <a:ln>
          <a:noFill/>
        </a:ln>
      </c:spPr>
    </c:plotArea>
    <c:plotVisOnly val="1"/>
    <c:dispBlanksAs val="gap"/>
    <c:showDLblsOverMax val="0"/>
  </c:chart>
  <c:spPr>
    <a:ln>
      <a:solidFill>
        <a:schemeClr val="accent1"/>
      </a:solid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26833" cy="464185"/>
          </a:xfrm>
          <a:prstGeom prst="rect">
            <a:avLst/>
          </a:prstGeom>
        </p:spPr>
        <p:txBody>
          <a:bodyPr vert="horz" lIns="92955" tIns="46477" rIns="92955" bIns="46477" rtlCol="0"/>
          <a:lstStyle>
            <a:lvl1pPr algn="l">
              <a:defRPr sz="1200"/>
            </a:lvl1pPr>
          </a:lstStyle>
          <a:p>
            <a:endParaRPr lang="en-US"/>
          </a:p>
        </p:txBody>
      </p:sp>
      <p:sp>
        <p:nvSpPr>
          <p:cNvPr id="3" name="Date Placeholder 2"/>
          <p:cNvSpPr>
            <a:spLocks noGrp="1"/>
          </p:cNvSpPr>
          <p:nvPr>
            <p:ph type="dt" idx="1"/>
          </p:nvPr>
        </p:nvSpPr>
        <p:spPr>
          <a:xfrm>
            <a:off x="3956553" y="1"/>
            <a:ext cx="3026833" cy="464185"/>
          </a:xfrm>
          <a:prstGeom prst="rect">
            <a:avLst/>
          </a:prstGeom>
        </p:spPr>
        <p:txBody>
          <a:bodyPr vert="horz" lIns="92955" tIns="46477" rIns="92955" bIns="46477" rtlCol="0"/>
          <a:lstStyle>
            <a:lvl1pPr algn="r">
              <a:defRPr sz="1200"/>
            </a:lvl1pPr>
          </a:lstStyle>
          <a:p>
            <a:fld id="{07C742FF-0FC3-4A59-BDE0-CBF7845B1C26}" type="datetimeFigureOut">
              <a:rPr lang="en-US" smtClean="0"/>
              <a:t>10/24/2014</a:t>
            </a:fld>
            <a:endParaRPr lang="en-US"/>
          </a:p>
        </p:txBody>
      </p:sp>
      <p:sp>
        <p:nvSpPr>
          <p:cNvPr id="4" name="Slide Image Placeholder 3"/>
          <p:cNvSpPr>
            <a:spLocks noGrp="1" noRot="1" noChangeAspect="1"/>
          </p:cNvSpPr>
          <p:nvPr>
            <p:ph type="sldImg" idx="2"/>
          </p:nvPr>
        </p:nvSpPr>
        <p:spPr>
          <a:xfrm>
            <a:off x="1171575" y="696913"/>
            <a:ext cx="4641850" cy="3482975"/>
          </a:xfrm>
          <a:prstGeom prst="rect">
            <a:avLst/>
          </a:prstGeom>
          <a:noFill/>
          <a:ln w="12700">
            <a:solidFill>
              <a:prstClr val="black"/>
            </a:solidFill>
          </a:ln>
        </p:spPr>
        <p:txBody>
          <a:bodyPr vert="horz" lIns="92955" tIns="46477" rIns="92955" bIns="46477" rtlCol="0" anchor="ctr"/>
          <a:lstStyle/>
          <a:p>
            <a:endParaRPr lang="en-US"/>
          </a:p>
        </p:txBody>
      </p:sp>
      <p:sp>
        <p:nvSpPr>
          <p:cNvPr id="5" name="Notes Placeholder 4"/>
          <p:cNvSpPr>
            <a:spLocks noGrp="1"/>
          </p:cNvSpPr>
          <p:nvPr>
            <p:ph type="body" sz="quarter" idx="3"/>
          </p:nvPr>
        </p:nvSpPr>
        <p:spPr>
          <a:xfrm>
            <a:off x="698501" y="4409758"/>
            <a:ext cx="5588000" cy="4177665"/>
          </a:xfrm>
          <a:prstGeom prst="rect">
            <a:avLst/>
          </a:prstGeom>
        </p:spPr>
        <p:txBody>
          <a:bodyPr vert="horz" lIns="92955" tIns="46477" rIns="92955" bIns="4647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817904"/>
            <a:ext cx="3026833" cy="464185"/>
          </a:xfrm>
          <a:prstGeom prst="rect">
            <a:avLst/>
          </a:prstGeom>
        </p:spPr>
        <p:txBody>
          <a:bodyPr vert="horz" lIns="92955" tIns="46477" rIns="92955" bIns="46477" rtlCol="0" anchor="b"/>
          <a:lstStyle>
            <a:lvl1pPr algn="l">
              <a:defRPr sz="1200"/>
            </a:lvl1pPr>
          </a:lstStyle>
          <a:p>
            <a:endParaRPr lang="en-US"/>
          </a:p>
        </p:txBody>
      </p:sp>
      <p:sp>
        <p:nvSpPr>
          <p:cNvPr id="7" name="Slide Number Placeholder 6"/>
          <p:cNvSpPr>
            <a:spLocks noGrp="1"/>
          </p:cNvSpPr>
          <p:nvPr>
            <p:ph type="sldNum" sz="quarter" idx="5"/>
          </p:nvPr>
        </p:nvSpPr>
        <p:spPr>
          <a:xfrm>
            <a:off x="3956553" y="8817904"/>
            <a:ext cx="3026833" cy="464185"/>
          </a:xfrm>
          <a:prstGeom prst="rect">
            <a:avLst/>
          </a:prstGeom>
        </p:spPr>
        <p:txBody>
          <a:bodyPr vert="horz" lIns="92955" tIns="46477" rIns="92955" bIns="46477" rtlCol="0" anchor="b"/>
          <a:lstStyle>
            <a:lvl1pPr algn="r">
              <a:defRPr sz="1200"/>
            </a:lvl1pPr>
          </a:lstStyle>
          <a:p>
            <a:fld id="{4E5A6E57-7960-4E9A-B664-4BE1F3F40B77}" type="slidenum">
              <a:rPr lang="en-US" smtClean="0"/>
              <a:t>‹#›</a:t>
            </a:fld>
            <a:endParaRPr lang="en-US"/>
          </a:p>
        </p:txBody>
      </p:sp>
    </p:spTree>
    <p:extLst>
      <p:ext uri="{BB962C8B-B14F-4D97-AF65-F5344CB8AC3E}">
        <p14:creationId xmlns:p14="http://schemas.microsoft.com/office/powerpoint/2010/main" val="2496170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5A6E57-7960-4E9A-B664-4BE1F3F40B77}" type="slidenum">
              <a:rPr lang="en-US" smtClean="0"/>
              <a:t>1</a:t>
            </a:fld>
            <a:endParaRPr lang="en-US"/>
          </a:p>
        </p:txBody>
      </p:sp>
    </p:spTree>
    <p:extLst>
      <p:ext uri="{BB962C8B-B14F-4D97-AF65-F5344CB8AC3E}">
        <p14:creationId xmlns:p14="http://schemas.microsoft.com/office/powerpoint/2010/main" val="970081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5A6E57-7960-4E9A-B664-4BE1F3F40B77}" type="slidenum">
              <a:rPr lang="en-US" smtClean="0"/>
              <a:t>10</a:t>
            </a:fld>
            <a:endParaRPr lang="en-US"/>
          </a:p>
        </p:txBody>
      </p:sp>
    </p:spTree>
    <p:extLst>
      <p:ext uri="{BB962C8B-B14F-4D97-AF65-F5344CB8AC3E}">
        <p14:creationId xmlns:p14="http://schemas.microsoft.com/office/powerpoint/2010/main" val="328847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6B41FD11-466A-46DF-ABF1-09751F79FE5C}" type="slidenum">
              <a:rPr lang="en-US" smtClean="0">
                <a:solidFill>
                  <a:prstClr val="black"/>
                </a:solidFill>
              </a:rPr>
              <a:pPr/>
              <a:t>11</a:t>
            </a:fld>
            <a:endParaRPr lang="en-US" dirty="0" smtClean="0">
              <a:solidFill>
                <a:prstClr val="black"/>
              </a:solidFill>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3A9F15-0188-4220-8071-7DDCB04E85AA}"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765938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3A9F15-0188-4220-8071-7DDCB04E85AA}"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765938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6B41FD11-466A-46DF-ABF1-09751F79FE5C}" type="slidenum">
              <a:rPr lang="en-US" smtClean="0">
                <a:solidFill>
                  <a:prstClr val="black"/>
                </a:solidFill>
              </a:rPr>
              <a:pPr/>
              <a:t>14</a:t>
            </a:fld>
            <a:endParaRPr lang="en-US" dirty="0" smtClean="0">
              <a:solidFill>
                <a:prstClr val="black"/>
              </a:solidFill>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defTabSz="918972">
              <a:defRPr/>
            </a:pPr>
            <a:endParaRPr lang="en-US" dirty="0"/>
          </a:p>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6B41FD11-466A-46DF-ABF1-09751F79FE5C}" type="slidenum">
              <a:rPr lang="en-US" smtClean="0">
                <a:solidFill>
                  <a:prstClr val="black"/>
                </a:solidFill>
              </a:rPr>
              <a:pPr/>
              <a:t>15</a:t>
            </a:fld>
            <a:endParaRPr lang="en-US" dirty="0" smtClean="0">
              <a:solidFill>
                <a:prstClr val="black"/>
              </a:solidFill>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6B41FD11-466A-46DF-ABF1-09751F79FE5C}" type="slidenum">
              <a:rPr lang="en-US" smtClean="0">
                <a:solidFill>
                  <a:prstClr val="black"/>
                </a:solidFill>
              </a:rPr>
              <a:pPr/>
              <a:t>16</a:t>
            </a:fld>
            <a:endParaRPr lang="en-US" dirty="0" smtClean="0">
              <a:solidFill>
                <a:prstClr val="black"/>
              </a:solidFill>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C3AA5E-61B9-4CC0-85CF-B2AF367FCDCF}" type="slidenum">
              <a:rPr lang="en-US" smtClean="0"/>
              <a:t>17</a:t>
            </a:fld>
            <a:endParaRPr lang="en-US"/>
          </a:p>
        </p:txBody>
      </p:sp>
    </p:spTree>
    <p:extLst>
      <p:ext uri="{BB962C8B-B14F-4D97-AF65-F5344CB8AC3E}">
        <p14:creationId xmlns:p14="http://schemas.microsoft.com/office/powerpoint/2010/main" val="1444636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C3AA5E-61B9-4CC0-85CF-B2AF367FCDCF}" type="slidenum">
              <a:rPr lang="en-US" smtClean="0"/>
              <a:t>18</a:t>
            </a:fld>
            <a:endParaRPr lang="en-US"/>
          </a:p>
        </p:txBody>
      </p:sp>
    </p:spTree>
    <p:extLst>
      <p:ext uri="{BB962C8B-B14F-4D97-AF65-F5344CB8AC3E}">
        <p14:creationId xmlns:p14="http://schemas.microsoft.com/office/powerpoint/2010/main" val="1444636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C3AA5E-61B9-4CC0-85CF-B2AF367FCDCF}" type="slidenum">
              <a:rPr lang="en-US" smtClean="0"/>
              <a:t>19</a:t>
            </a:fld>
            <a:endParaRPr lang="en-US"/>
          </a:p>
        </p:txBody>
      </p:sp>
    </p:spTree>
    <p:extLst>
      <p:ext uri="{BB962C8B-B14F-4D97-AF65-F5344CB8AC3E}">
        <p14:creationId xmlns:p14="http://schemas.microsoft.com/office/powerpoint/2010/main" val="1444636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5A6E57-7960-4E9A-B664-4BE1F3F40B77}" type="slidenum">
              <a:rPr lang="en-US" smtClean="0"/>
              <a:t>2</a:t>
            </a:fld>
            <a:endParaRPr lang="en-US"/>
          </a:p>
        </p:txBody>
      </p:sp>
    </p:spTree>
    <p:extLst>
      <p:ext uri="{BB962C8B-B14F-4D97-AF65-F5344CB8AC3E}">
        <p14:creationId xmlns:p14="http://schemas.microsoft.com/office/powerpoint/2010/main" val="305528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C3AA5E-61B9-4CC0-85CF-B2AF367FCDCF}" type="slidenum">
              <a:rPr lang="en-US" smtClean="0"/>
              <a:t>20</a:t>
            </a:fld>
            <a:endParaRPr lang="en-US"/>
          </a:p>
        </p:txBody>
      </p:sp>
    </p:spTree>
    <p:extLst>
      <p:ext uri="{BB962C8B-B14F-4D97-AF65-F5344CB8AC3E}">
        <p14:creationId xmlns:p14="http://schemas.microsoft.com/office/powerpoint/2010/main" val="1444636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C3AA5E-61B9-4CC0-85CF-B2AF367FCDCF}" type="slidenum">
              <a:rPr lang="en-US" smtClean="0"/>
              <a:t>21</a:t>
            </a:fld>
            <a:endParaRPr lang="en-US"/>
          </a:p>
        </p:txBody>
      </p:sp>
    </p:spTree>
    <p:extLst>
      <p:ext uri="{BB962C8B-B14F-4D97-AF65-F5344CB8AC3E}">
        <p14:creationId xmlns:p14="http://schemas.microsoft.com/office/powerpoint/2010/main" val="1444636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C3AA5E-61B9-4CC0-85CF-B2AF367FCDCF}" type="slidenum">
              <a:rPr lang="en-US" smtClean="0"/>
              <a:t>22</a:t>
            </a:fld>
            <a:endParaRPr lang="en-US"/>
          </a:p>
        </p:txBody>
      </p:sp>
    </p:spTree>
    <p:extLst>
      <p:ext uri="{BB962C8B-B14F-4D97-AF65-F5344CB8AC3E}">
        <p14:creationId xmlns:p14="http://schemas.microsoft.com/office/powerpoint/2010/main" val="1444636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5A6E57-7960-4E9A-B664-4BE1F3F40B77}" type="slidenum">
              <a:rPr lang="en-US" smtClean="0"/>
              <a:t>23</a:t>
            </a:fld>
            <a:endParaRPr lang="en-US"/>
          </a:p>
        </p:txBody>
      </p:sp>
    </p:spTree>
    <p:extLst>
      <p:ext uri="{BB962C8B-B14F-4D97-AF65-F5344CB8AC3E}">
        <p14:creationId xmlns:p14="http://schemas.microsoft.com/office/powerpoint/2010/main" val="82965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5A6E57-7960-4E9A-B664-4BE1F3F40B77}" type="slidenum">
              <a:rPr lang="en-US" smtClean="0"/>
              <a:t>24</a:t>
            </a:fld>
            <a:endParaRPr lang="en-US"/>
          </a:p>
        </p:txBody>
      </p:sp>
    </p:spTree>
    <p:extLst>
      <p:ext uri="{BB962C8B-B14F-4D97-AF65-F5344CB8AC3E}">
        <p14:creationId xmlns:p14="http://schemas.microsoft.com/office/powerpoint/2010/main" val="4042562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5A6E57-7960-4E9A-B664-4BE1F3F40B77}" type="slidenum">
              <a:rPr lang="en-US" smtClean="0"/>
              <a:t>25</a:t>
            </a:fld>
            <a:endParaRPr lang="en-US"/>
          </a:p>
        </p:txBody>
      </p:sp>
    </p:spTree>
    <p:extLst>
      <p:ext uri="{BB962C8B-B14F-4D97-AF65-F5344CB8AC3E}">
        <p14:creationId xmlns:p14="http://schemas.microsoft.com/office/powerpoint/2010/main" val="3825321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5A6E57-7960-4E9A-B664-4BE1F3F40B77}" type="slidenum">
              <a:rPr lang="en-US" smtClean="0"/>
              <a:t>3</a:t>
            </a:fld>
            <a:endParaRPr lang="en-US"/>
          </a:p>
        </p:txBody>
      </p:sp>
    </p:spTree>
    <p:extLst>
      <p:ext uri="{BB962C8B-B14F-4D97-AF65-F5344CB8AC3E}">
        <p14:creationId xmlns:p14="http://schemas.microsoft.com/office/powerpoint/2010/main" val="1583449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5A6E57-7960-4E9A-B664-4BE1F3F40B77}" type="slidenum">
              <a:rPr lang="en-US" smtClean="0"/>
              <a:t>4</a:t>
            </a:fld>
            <a:endParaRPr lang="en-US"/>
          </a:p>
        </p:txBody>
      </p:sp>
    </p:spTree>
    <p:extLst>
      <p:ext uri="{BB962C8B-B14F-4D97-AF65-F5344CB8AC3E}">
        <p14:creationId xmlns:p14="http://schemas.microsoft.com/office/powerpoint/2010/main" val="984923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0018" indent="-230018">
              <a:buAutoNum type="arabicPlain"/>
            </a:pPr>
            <a:endParaRPr lang="en-US" dirty="0"/>
          </a:p>
        </p:txBody>
      </p:sp>
      <p:sp>
        <p:nvSpPr>
          <p:cNvPr id="4" name="Slide Number Placeholder 3"/>
          <p:cNvSpPr>
            <a:spLocks noGrp="1"/>
          </p:cNvSpPr>
          <p:nvPr>
            <p:ph type="sldNum" sz="quarter" idx="10"/>
          </p:nvPr>
        </p:nvSpPr>
        <p:spPr/>
        <p:txBody>
          <a:bodyPr/>
          <a:lstStyle/>
          <a:p>
            <a:fld id="{4E5A6E57-7960-4E9A-B664-4BE1F3F40B77}" type="slidenum">
              <a:rPr lang="en-US" smtClean="0"/>
              <a:t>5</a:t>
            </a:fld>
            <a:endParaRPr lang="en-US"/>
          </a:p>
        </p:txBody>
      </p:sp>
    </p:spTree>
    <p:extLst>
      <p:ext uri="{BB962C8B-B14F-4D97-AF65-F5344CB8AC3E}">
        <p14:creationId xmlns:p14="http://schemas.microsoft.com/office/powerpoint/2010/main" val="44728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E5A6E57-7960-4E9A-B664-4BE1F3F40B77}" type="slidenum">
              <a:rPr lang="en-US" smtClean="0"/>
              <a:t>6</a:t>
            </a:fld>
            <a:endParaRPr lang="en-US"/>
          </a:p>
        </p:txBody>
      </p:sp>
    </p:spTree>
    <p:extLst>
      <p:ext uri="{BB962C8B-B14F-4D97-AF65-F5344CB8AC3E}">
        <p14:creationId xmlns:p14="http://schemas.microsoft.com/office/powerpoint/2010/main" val="44728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NRC</a:t>
            </a:r>
            <a:r>
              <a:rPr lang="en-US" b="0" baseline="0" dirty="0" smtClean="0"/>
              <a:t> performs a majority of its technical support activities in-house by maintaining a highly skilled and competent workforce</a:t>
            </a:r>
          </a:p>
          <a:p>
            <a:r>
              <a:rPr lang="en-US" b="0" baseline="0" dirty="0" smtClean="0"/>
              <a:t>NRC has salutatory authority to contract work to meet it’s the needs of the Commission but is not solely reliant upon contractors </a:t>
            </a:r>
          </a:p>
          <a:p>
            <a:endParaRPr lang="en-US" b="0" baseline="0" dirty="0" smtClean="0"/>
          </a:p>
          <a:p>
            <a:r>
              <a:rPr lang="en-US" b="0" baseline="0" dirty="0" smtClean="0"/>
              <a:t>Need correlation between NRC and other regulatory offices and their TSOs (may be of assistance to provide a contrast in how we operate but be wary of condemning someone like France who relies on external TSO )</a:t>
            </a:r>
            <a:endParaRPr lang="en-US" b="0" dirty="0"/>
          </a:p>
        </p:txBody>
      </p:sp>
      <p:sp>
        <p:nvSpPr>
          <p:cNvPr id="4" name="Slide Number Placeholder 3"/>
          <p:cNvSpPr>
            <a:spLocks noGrp="1"/>
          </p:cNvSpPr>
          <p:nvPr>
            <p:ph type="sldNum" sz="quarter" idx="10"/>
          </p:nvPr>
        </p:nvSpPr>
        <p:spPr/>
        <p:txBody>
          <a:bodyPr/>
          <a:lstStyle/>
          <a:p>
            <a:fld id="{4E5A6E57-7960-4E9A-B664-4BE1F3F40B77}" type="slidenum">
              <a:rPr lang="en-US" smtClean="0"/>
              <a:t>7</a:t>
            </a:fld>
            <a:endParaRPr lang="en-US"/>
          </a:p>
        </p:txBody>
      </p:sp>
    </p:spTree>
    <p:extLst>
      <p:ext uri="{BB962C8B-B14F-4D97-AF65-F5344CB8AC3E}">
        <p14:creationId xmlns:p14="http://schemas.microsoft.com/office/powerpoint/2010/main" val="44728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6B41FD11-466A-46DF-ABF1-09751F79FE5C}" type="slidenum">
              <a:rPr lang="en-US" smtClean="0">
                <a:solidFill>
                  <a:prstClr val="black"/>
                </a:solidFill>
              </a:rPr>
              <a:pPr/>
              <a:t>8</a:t>
            </a:fld>
            <a:endParaRPr lang="en-US" dirty="0" smtClean="0">
              <a:solidFill>
                <a:prstClr val="black"/>
              </a:solidFill>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r>
              <a:rPr lang="en-US" dirty="0"/>
              <a:t>RES houses and develops expertise in a variety of fields to ensure high quality products and maintain credibility as experts capable of resolving complex technical issues</a:t>
            </a:r>
          </a:p>
          <a:p>
            <a:endParaRPr lang="en-US" dirty="0"/>
          </a:p>
          <a:p>
            <a:r>
              <a:rPr lang="en-US" dirty="0"/>
              <a:t>Engineers, scientists, analysts, support staff</a:t>
            </a:r>
          </a:p>
          <a:p>
            <a:pPr lvl="1"/>
            <a:r>
              <a:rPr lang="en-US" dirty="0"/>
              <a:t>~ 30% Master’s and 30% PhDs.</a:t>
            </a:r>
          </a:p>
          <a:p>
            <a:pPr lvl="1"/>
            <a:r>
              <a:rPr lang="en-US" dirty="0"/>
              <a:t>Graduate Fellowship Program</a:t>
            </a:r>
          </a:p>
          <a:p>
            <a:pPr lvl="1"/>
            <a:r>
              <a:rPr lang="en-US" dirty="0"/>
              <a:t>NSPDP, Summer Hires</a:t>
            </a:r>
          </a:p>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0074"/>
            <a:endParaRPr lang="en-US" dirty="0" smtClean="0"/>
          </a:p>
          <a:p>
            <a:pPr marL="0" lvl="1" defTabSz="920074"/>
            <a:endParaRPr lang="en-US" dirty="0" smtClean="0"/>
          </a:p>
          <a:p>
            <a:endParaRPr lang="en-US" dirty="0"/>
          </a:p>
        </p:txBody>
      </p:sp>
      <p:sp>
        <p:nvSpPr>
          <p:cNvPr id="4" name="Slide Number Placeholder 3"/>
          <p:cNvSpPr>
            <a:spLocks noGrp="1"/>
          </p:cNvSpPr>
          <p:nvPr>
            <p:ph type="sldNum" sz="quarter" idx="10"/>
          </p:nvPr>
        </p:nvSpPr>
        <p:spPr/>
        <p:txBody>
          <a:bodyPr/>
          <a:lstStyle/>
          <a:p>
            <a:fld id="{4E5A6E57-7960-4E9A-B664-4BE1F3F40B77}" type="slidenum">
              <a:rPr lang="en-US" smtClean="0"/>
              <a:t>9</a:t>
            </a:fld>
            <a:endParaRPr lang="en-US"/>
          </a:p>
        </p:txBody>
      </p:sp>
    </p:spTree>
    <p:extLst>
      <p:ext uri="{BB962C8B-B14F-4D97-AF65-F5344CB8AC3E}">
        <p14:creationId xmlns:p14="http://schemas.microsoft.com/office/powerpoint/2010/main" val="3685043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3BB78C0-2FFD-4A4B-A161-64C04194CFF9}" type="slidenum">
              <a:rPr lang="en-US" altLang="en-US"/>
              <a:pPr/>
              <a:t>‹#›</a:t>
            </a:fld>
            <a:endParaRPr lang="en-US" altLang="en-US"/>
          </a:p>
        </p:txBody>
      </p:sp>
    </p:spTree>
    <p:extLst>
      <p:ext uri="{BB962C8B-B14F-4D97-AF65-F5344CB8AC3E}">
        <p14:creationId xmlns:p14="http://schemas.microsoft.com/office/powerpoint/2010/main" val="9865492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chemeClr val="accent1">
              <a:lumMod val="90000"/>
              <a:alpha val="30000"/>
            </a:schemeClr>
          </a:solidFill>
          <a:ln>
            <a:solidFill>
              <a:schemeClr val="accent1"/>
            </a:solidFill>
          </a:ln>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8F5F458-2290-4CAE-BB8D-9143DEB26FAD}" type="slidenum">
              <a:rPr lang="en-US" altLang="en-US"/>
              <a:pPr/>
              <a:t>‹#›</a:t>
            </a:fld>
            <a:endParaRPr lang="en-US" altLang="en-US"/>
          </a:p>
        </p:txBody>
      </p:sp>
    </p:spTree>
    <p:extLst>
      <p:ext uri="{BB962C8B-B14F-4D97-AF65-F5344CB8AC3E}">
        <p14:creationId xmlns:p14="http://schemas.microsoft.com/office/powerpoint/2010/main" val="42521958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79B9B25-9648-4AA7-B0B5-96F330786E4D}" type="slidenum">
              <a:rPr lang="en-US" altLang="en-US"/>
              <a:pPr/>
              <a:t>‹#›</a:t>
            </a:fld>
            <a:endParaRPr lang="en-US" altLang="en-US"/>
          </a:p>
        </p:txBody>
      </p:sp>
    </p:spTree>
    <p:extLst>
      <p:ext uri="{BB962C8B-B14F-4D97-AF65-F5344CB8AC3E}">
        <p14:creationId xmlns:p14="http://schemas.microsoft.com/office/powerpoint/2010/main" val="17602623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2267F53A-A93A-4673-9C97-AB3DE57669CE}" type="slidenum">
              <a:rPr lang="en-US" altLang="en-US"/>
              <a:pPr/>
              <a:t>‹#›</a:t>
            </a:fld>
            <a:endParaRPr lang="en-US" altLang="en-US"/>
          </a:p>
        </p:txBody>
      </p:sp>
    </p:spTree>
    <p:extLst>
      <p:ext uri="{BB962C8B-B14F-4D97-AF65-F5344CB8AC3E}">
        <p14:creationId xmlns:p14="http://schemas.microsoft.com/office/powerpoint/2010/main" val="48228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5E28DE0C-D6D6-4A0C-B64F-6545290AFA3C}" type="slidenum">
              <a:rPr lang="en-US" altLang="en-US"/>
              <a:pPr/>
              <a:t>‹#›</a:t>
            </a:fld>
            <a:endParaRPr lang="en-US" altLang="en-US"/>
          </a:p>
        </p:txBody>
      </p:sp>
    </p:spTree>
    <p:extLst>
      <p:ext uri="{BB962C8B-B14F-4D97-AF65-F5344CB8AC3E}">
        <p14:creationId xmlns:p14="http://schemas.microsoft.com/office/powerpoint/2010/main" val="3359985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AC1FE57-C827-4B3E-8620-3C34DF05E67F}" type="slidenum">
              <a:rPr lang="en-US" altLang="en-US"/>
              <a:pPr/>
              <a:t>‹#›</a:t>
            </a:fld>
            <a:endParaRPr lang="en-US" altLang="en-US"/>
          </a:p>
        </p:txBody>
      </p:sp>
    </p:spTree>
    <p:extLst>
      <p:ext uri="{BB962C8B-B14F-4D97-AF65-F5344CB8AC3E}">
        <p14:creationId xmlns:p14="http://schemas.microsoft.com/office/powerpoint/2010/main" val="4251953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1C70268-9386-48D3-8B1F-1F77AF1B8805}" type="slidenum">
              <a:rPr lang="en-US" altLang="en-US"/>
              <a:pPr/>
              <a:t>‹#›</a:t>
            </a:fld>
            <a:endParaRPr lang="en-US" altLang="en-US"/>
          </a:p>
        </p:txBody>
      </p:sp>
    </p:spTree>
    <p:extLst>
      <p:ext uri="{BB962C8B-B14F-4D97-AF65-F5344CB8AC3E}">
        <p14:creationId xmlns:p14="http://schemas.microsoft.com/office/powerpoint/2010/main" val="2732020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EB4EBD7-ADA7-42B3-AD78-B1751E670AB1}" type="slidenum">
              <a:rPr lang="en-US" altLang="en-US"/>
              <a:pPr/>
              <a:t>‹#›</a:t>
            </a:fld>
            <a:endParaRPr lang="en-US" altLang="en-US"/>
          </a:p>
        </p:txBody>
      </p:sp>
    </p:spTree>
    <p:extLst>
      <p:ext uri="{BB962C8B-B14F-4D97-AF65-F5344CB8AC3E}">
        <p14:creationId xmlns:p14="http://schemas.microsoft.com/office/powerpoint/2010/main" val="2431439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3A689FB-2215-47A9-A807-B41101CB7CF7}" type="slidenum">
              <a:rPr lang="en-US" altLang="en-US"/>
              <a:pPr/>
              <a:t>‹#›</a:t>
            </a:fld>
            <a:endParaRPr lang="en-US" altLang="en-US"/>
          </a:p>
        </p:txBody>
      </p:sp>
    </p:spTree>
    <p:extLst>
      <p:ext uri="{BB962C8B-B14F-4D97-AF65-F5344CB8AC3E}">
        <p14:creationId xmlns:p14="http://schemas.microsoft.com/office/powerpoint/2010/main" val="38128368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2449530-A823-4CEE-B366-8EE20E0FEFE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 id="2147483658" r:id="rId8"/>
    <p:sldLayoutId id="2147483659" r:id="rId9"/>
  </p:sldLayoutIdLst>
  <p:timing>
    <p:tnLst>
      <p:par>
        <p:cTn id="1" dur="indefinite" restart="never" nodeType="tmRoot"/>
      </p:par>
    </p:tnLst>
  </p:timing>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nrc.gov/reading-rm/doc-collections/nuregs/staff/sr1925/"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8000"/>
          </a:schemeClr>
        </a:solidFill>
        <a:effectLst/>
      </p:bgPr>
    </p:bg>
    <p:spTree>
      <p:nvGrpSpPr>
        <p:cNvPr id="1" name=""/>
        <p:cNvGrpSpPr/>
        <p:nvPr/>
      </p:nvGrpSpPr>
      <p:grpSpPr>
        <a:xfrm>
          <a:off x="0" y="0"/>
          <a:ext cx="0" cy="0"/>
          <a:chOff x="0" y="0"/>
          <a:chExt cx="0" cy="0"/>
        </a:xfrm>
      </p:grpSpPr>
      <p:pic>
        <p:nvPicPr>
          <p:cNvPr id="2079" name="Picture 31" descr="presentation2a"/>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85489" y="0"/>
            <a:ext cx="9342971"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82" name="Rectangle 34"/>
          <p:cNvSpPr>
            <a:spLocks noGrp="1" noChangeArrowheads="1"/>
          </p:cNvSpPr>
          <p:nvPr>
            <p:ph type="title"/>
          </p:nvPr>
        </p:nvSpPr>
        <p:spPr>
          <a:xfrm>
            <a:off x="0" y="4525962"/>
            <a:ext cx="9144000" cy="579438"/>
          </a:xfrm>
        </p:spPr>
        <p:txBody>
          <a:bodyPr/>
          <a:lstStyle/>
          <a:p>
            <a:pPr algn="r"/>
            <a:r>
              <a:rPr lang="en-US" altLang="en-US" sz="2000" b="1" dirty="0" smtClean="0">
                <a:solidFill>
                  <a:schemeClr val="tx1">
                    <a:lumMod val="95000"/>
                    <a:lumOff val="5000"/>
                  </a:schemeClr>
                </a:solidFill>
              </a:rPr>
              <a:t>K. Steven West and Brian Thomas</a:t>
            </a:r>
            <a:r>
              <a:rPr lang="en-US" altLang="en-US" sz="2000" b="1" dirty="0" smtClean="0">
                <a:solidFill>
                  <a:schemeClr val="tx1">
                    <a:lumMod val="95000"/>
                    <a:lumOff val="5000"/>
                  </a:schemeClr>
                </a:solidFill>
                <a:latin typeface="Arial Black" pitchFamily="34" charset="0"/>
              </a:rPr>
              <a:t/>
            </a:r>
            <a:br>
              <a:rPr lang="en-US" altLang="en-US" sz="2000" b="1" dirty="0" smtClean="0">
                <a:solidFill>
                  <a:schemeClr val="tx1">
                    <a:lumMod val="95000"/>
                    <a:lumOff val="5000"/>
                  </a:schemeClr>
                </a:solidFill>
                <a:latin typeface="Arial Black" pitchFamily="34" charset="0"/>
              </a:rPr>
            </a:br>
            <a:r>
              <a:rPr lang="en-US" sz="1600" b="1" dirty="0">
                <a:solidFill>
                  <a:schemeClr val="tx1">
                    <a:lumMod val="95000"/>
                    <a:lumOff val="5000"/>
                  </a:schemeClr>
                </a:solidFill>
              </a:rPr>
              <a:t>U.S. Nuclear Regulatory </a:t>
            </a:r>
            <a:r>
              <a:rPr lang="en-US" sz="1600" b="1" dirty="0" smtClean="0">
                <a:solidFill>
                  <a:schemeClr val="tx1">
                    <a:lumMod val="95000"/>
                    <a:lumOff val="5000"/>
                  </a:schemeClr>
                </a:solidFill>
              </a:rPr>
              <a:t>Commission</a:t>
            </a:r>
            <a:r>
              <a:rPr lang="en-US" altLang="en-US" sz="2000" dirty="0" smtClean="0">
                <a:solidFill>
                  <a:schemeClr val="tx1">
                    <a:lumMod val="95000"/>
                    <a:lumOff val="5000"/>
                  </a:schemeClr>
                </a:solidFill>
                <a:latin typeface="Arial Black" pitchFamily="34" charset="0"/>
              </a:rPr>
              <a:t/>
            </a:r>
            <a:br>
              <a:rPr lang="en-US" altLang="en-US" sz="2000" dirty="0" smtClean="0">
                <a:solidFill>
                  <a:schemeClr val="tx1">
                    <a:lumMod val="95000"/>
                    <a:lumOff val="5000"/>
                  </a:schemeClr>
                </a:solidFill>
                <a:latin typeface="Arial Black" pitchFamily="34" charset="0"/>
              </a:rPr>
            </a:br>
            <a:endParaRPr lang="en-US" altLang="en-US" sz="2000" dirty="0">
              <a:solidFill>
                <a:schemeClr val="tx1">
                  <a:lumMod val="95000"/>
                  <a:lumOff val="5000"/>
                </a:schemeClr>
              </a:solidFill>
              <a:latin typeface="Arial Black" pitchFamily="34" charset="0"/>
            </a:endParaRPr>
          </a:p>
        </p:txBody>
      </p:sp>
      <p:sp>
        <p:nvSpPr>
          <p:cNvPr id="8" name="Rectangle 2"/>
          <p:cNvSpPr txBox="1">
            <a:spLocks noChangeArrowheads="1"/>
          </p:cNvSpPr>
          <p:nvPr/>
        </p:nvSpPr>
        <p:spPr bwMode="auto">
          <a:xfrm>
            <a:off x="2971800" y="533400"/>
            <a:ext cx="61722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97500"/>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2400" b="1" kern="0" dirty="0" smtClean="0">
                <a:solidFill>
                  <a:schemeClr val="bg1"/>
                </a:solidFill>
              </a:rPr>
              <a:t>A Strong and Viable </a:t>
            </a:r>
          </a:p>
          <a:p>
            <a:pPr>
              <a:defRPr/>
            </a:pPr>
            <a:r>
              <a:rPr lang="en-US" sz="2400" b="1" kern="0" dirty="0" smtClean="0">
                <a:solidFill>
                  <a:schemeClr val="bg1"/>
                </a:solidFill>
              </a:rPr>
              <a:t>Technical Service Organization to </a:t>
            </a:r>
          </a:p>
          <a:p>
            <a:pPr>
              <a:defRPr/>
            </a:pPr>
            <a:r>
              <a:rPr lang="en-US" sz="2400" b="1" kern="0" dirty="0" smtClean="0">
                <a:solidFill>
                  <a:schemeClr val="bg1"/>
                </a:solidFill>
              </a:rPr>
              <a:t>Meet Current and Future Regulatory Challenges:</a:t>
            </a:r>
          </a:p>
          <a:p>
            <a:pPr>
              <a:defRPr/>
            </a:pPr>
            <a:r>
              <a:rPr lang="en-US" sz="2400" b="1" kern="0" dirty="0" smtClean="0">
                <a:solidFill>
                  <a:schemeClr val="bg1"/>
                </a:solidFill>
              </a:rPr>
              <a:t/>
            </a:r>
            <a:br>
              <a:rPr lang="en-US" sz="2400" b="1" kern="0" dirty="0" smtClean="0">
                <a:solidFill>
                  <a:schemeClr val="bg1"/>
                </a:solidFill>
              </a:rPr>
            </a:br>
            <a:r>
              <a:rPr lang="en-US" sz="2400" b="1" kern="0" dirty="0" smtClean="0">
                <a:solidFill>
                  <a:schemeClr val="bg1"/>
                </a:solidFill>
              </a:rPr>
              <a:t>The U.S. Nuclear Regulatory Commission’s Vision and Perspectives</a:t>
            </a:r>
          </a:p>
          <a:p>
            <a:pPr>
              <a:defRPr/>
            </a:pPr>
            <a:endParaRPr lang="en-US" sz="2400" b="1" kern="0" dirty="0" smtClean="0">
              <a:solidFill>
                <a:schemeClr val="bg1"/>
              </a:solidFill>
            </a:endParaRPr>
          </a:p>
          <a:p>
            <a:pPr>
              <a:defRPr/>
            </a:pPr>
            <a:r>
              <a:rPr lang="en-US" sz="2400" b="1" kern="0" dirty="0">
                <a:solidFill>
                  <a:schemeClr val="bg1"/>
                </a:solidFill>
              </a:rPr>
              <a:t>October 27-31, 2014, </a:t>
            </a:r>
            <a:r>
              <a:rPr lang="en-US" sz="2400" b="1" kern="0" dirty="0" smtClean="0">
                <a:solidFill>
                  <a:schemeClr val="bg1"/>
                </a:solidFill>
              </a:rPr>
              <a:t> </a:t>
            </a:r>
            <a:r>
              <a:rPr lang="en-US" sz="2400" b="1" kern="0" dirty="0">
                <a:solidFill>
                  <a:schemeClr val="bg1"/>
                </a:solidFill>
              </a:rPr>
              <a:t>Beijing, CPR </a:t>
            </a:r>
          </a:p>
          <a:p>
            <a:pPr>
              <a:defRPr/>
            </a:pPr>
            <a:endParaRPr lang="en-US" sz="2400" b="1" kern="0" dirty="0">
              <a:solidFill>
                <a:schemeClr val="bg1"/>
              </a:solidFill>
            </a:endParaRPr>
          </a:p>
        </p:txBody>
      </p:sp>
      <p:sp>
        <p:nvSpPr>
          <p:cNvPr id="2" name="TextBox 1"/>
          <p:cNvSpPr txBox="1"/>
          <p:nvPr/>
        </p:nvSpPr>
        <p:spPr>
          <a:xfrm>
            <a:off x="2590799" y="5105400"/>
            <a:ext cx="6440487" cy="830997"/>
          </a:xfrm>
          <a:prstGeom prst="rect">
            <a:avLst/>
          </a:prstGeom>
          <a:noFill/>
        </p:spPr>
        <p:txBody>
          <a:bodyPr wrap="square" rtlCol="0">
            <a:spAutoFit/>
          </a:bodyPr>
          <a:lstStyle/>
          <a:p>
            <a:endParaRPr lang="en-US" sz="1200" b="1" dirty="0"/>
          </a:p>
          <a:p>
            <a:r>
              <a:rPr lang="en-US" sz="1200" b="1" dirty="0"/>
              <a:t> </a:t>
            </a:r>
            <a:r>
              <a:rPr lang="en-US" sz="1200" b="1" dirty="0" smtClean="0"/>
              <a:t>IAEA Symposium on “Challenges </a:t>
            </a:r>
            <a:r>
              <a:rPr lang="en-US" sz="1200" b="1" dirty="0"/>
              <a:t>Faced By Technical and Scientific Support Organizations (TSOs) in Enhancing Nuclear Safety and Security: Strengthening Cooperation and Improving </a:t>
            </a:r>
            <a:r>
              <a:rPr lang="en-US" sz="1200" b="1" dirty="0" smtClean="0"/>
              <a:t>Capabilities”</a:t>
            </a:r>
            <a:endParaRPr lang="en-US" sz="1200" b="1" dirty="0"/>
          </a:p>
        </p:txBody>
      </p:sp>
      <p:pic>
        <p:nvPicPr>
          <p:cNvPr id="9" name="Picture 37" descr="nrc_logo_bla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8735" y="6040438"/>
            <a:ext cx="2173286" cy="817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noAutofit/>
          </a:bodyPr>
          <a:lstStyle/>
          <a:p>
            <a:pPr eaLnBrk="1" hangingPunct="1">
              <a:defRPr/>
            </a:pPr>
            <a:r>
              <a:rPr lang="en-US" sz="3600" dirty="0" smtClean="0"/>
              <a:t>Focus of RES</a:t>
            </a:r>
          </a:p>
        </p:txBody>
      </p:sp>
      <p:sp>
        <p:nvSpPr>
          <p:cNvPr id="148483" name="Rectangle 3"/>
          <p:cNvSpPr>
            <a:spLocks noGrp="1" noChangeArrowheads="1"/>
          </p:cNvSpPr>
          <p:nvPr>
            <p:ph type="body" idx="1"/>
          </p:nvPr>
        </p:nvSpPr>
        <p:spPr>
          <a:xfrm>
            <a:off x="445325" y="1600200"/>
            <a:ext cx="8229600" cy="4525963"/>
          </a:xfrm>
        </p:spPr>
        <p:txBody>
          <a:bodyPr/>
          <a:lstStyle/>
          <a:p>
            <a:pPr>
              <a:defRPr/>
            </a:pPr>
            <a:r>
              <a:rPr lang="en-US" sz="2400" dirty="0" smtClean="0"/>
              <a:t>Unlike technical programs in some TSOs, the NRC research program aims to improve the knowledge where     </a:t>
            </a:r>
          </a:p>
          <a:p>
            <a:pPr lvl="1">
              <a:defRPr/>
            </a:pPr>
            <a:r>
              <a:rPr lang="en-US" sz="2000" dirty="0" smtClean="0"/>
              <a:t> uncertainties exist</a:t>
            </a:r>
          </a:p>
          <a:p>
            <a:pPr lvl="1">
              <a:defRPr/>
            </a:pPr>
            <a:r>
              <a:rPr lang="en-US" sz="2000" dirty="0" smtClean="0"/>
              <a:t>safety margins not well characterized</a:t>
            </a:r>
          </a:p>
          <a:p>
            <a:pPr lvl="1">
              <a:defRPr/>
            </a:pPr>
            <a:r>
              <a:rPr lang="en-US" sz="2000" dirty="0" smtClean="0"/>
              <a:t>resolution of technical issues needed to support regulatory decisions</a:t>
            </a:r>
          </a:p>
          <a:p>
            <a:pPr eaLnBrk="1" hangingPunct="1">
              <a:defRPr/>
            </a:pPr>
            <a:r>
              <a:rPr lang="en-US" sz="2400" dirty="0" smtClean="0"/>
              <a:t>Confirming the technical basis for regulatory decisions</a:t>
            </a:r>
          </a:p>
          <a:p>
            <a:pPr eaLnBrk="1" hangingPunct="1">
              <a:defRPr/>
            </a:pPr>
            <a:r>
              <a:rPr lang="en-US" sz="2400" dirty="0" smtClean="0"/>
              <a:t>Assessing technical issues</a:t>
            </a:r>
          </a:p>
          <a:p>
            <a:pPr eaLnBrk="1" hangingPunct="1">
              <a:defRPr/>
            </a:pPr>
            <a:r>
              <a:rPr lang="en-US" sz="2400" dirty="0" smtClean="0"/>
              <a:t>Developing methods and tools</a:t>
            </a:r>
          </a:p>
          <a:p>
            <a:pPr eaLnBrk="1" hangingPunct="1">
              <a:defRPr/>
            </a:pPr>
            <a:r>
              <a:rPr lang="en-US" sz="2400" dirty="0" smtClean="0"/>
              <a:t>Looking for emerging technologies and issues</a:t>
            </a:r>
          </a:p>
          <a:p>
            <a:pPr eaLnBrk="1" hangingPunct="1">
              <a:defRPr/>
            </a:pPr>
            <a:r>
              <a:rPr lang="en-US" sz="2400" dirty="0" smtClean="0"/>
              <a:t>Translating technical information into regulatory guidance</a:t>
            </a:r>
          </a:p>
        </p:txBody>
      </p:sp>
      <p:sp>
        <p:nvSpPr>
          <p:cNvPr id="2" name="Slide Number Placeholder 1"/>
          <p:cNvSpPr>
            <a:spLocks noGrp="1"/>
          </p:cNvSpPr>
          <p:nvPr>
            <p:ph type="sldNum" sz="quarter" idx="12"/>
          </p:nvPr>
        </p:nvSpPr>
        <p:spPr/>
        <p:txBody>
          <a:bodyPr/>
          <a:lstStyle/>
          <a:p>
            <a:fld id="{D8F5F458-2290-4CAE-BB8D-9143DEB26FAD}" type="slidenum">
              <a:rPr lang="en-US" altLang="en-US" smtClean="0"/>
              <a:pPr/>
              <a:t>10</a:t>
            </a:fld>
            <a:endParaRPr lang="en-US" altLang="en-US"/>
          </a:p>
        </p:txBody>
      </p:sp>
    </p:spTree>
    <p:extLst>
      <p:ext uri="{BB962C8B-B14F-4D97-AF65-F5344CB8AC3E}">
        <p14:creationId xmlns:p14="http://schemas.microsoft.com/office/powerpoint/2010/main" val="3790213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457200" y="1600200"/>
            <a:ext cx="8229600" cy="5105400"/>
          </a:xfrm>
        </p:spPr>
        <p:txBody>
          <a:bodyPr>
            <a:normAutofit lnSpcReduction="10000"/>
          </a:bodyPr>
          <a:lstStyle/>
          <a:p>
            <a:r>
              <a:rPr lang="en-US" sz="2600" dirty="0" smtClean="0"/>
              <a:t>Confirmatory</a:t>
            </a:r>
          </a:p>
          <a:p>
            <a:endParaRPr lang="en-US" sz="900" b="1" dirty="0" smtClean="0"/>
          </a:p>
          <a:p>
            <a:pPr lvl="1"/>
            <a:r>
              <a:rPr lang="en-US" sz="2000" dirty="0" smtClean="0"/>
              <a:t>Request by NRC’s regulatory offices to satisfy  regulatory need</a:t>
            </a:r>
          </a:p>
          <a:p>
            <a:pPr lvl="1"/>
            <a:endParaRPr lang="en-US" sz="900" dirty="0" smtClean="0"/>
          </a:p>
          <a:p>
            <a:pPr lvl="1"/>
            <a:r>
              <a:rPr lang="en-US" sz="2000" dirty="0" smtClean="0"/>
              <a:t>Coordinated well-defined product </a:t>
            </a:r>
          </a:p>
          <a:p>
            <a:pPr lvl="1"/>
            <a:endParaRPr lang="en-US" sz="900" dirty="0" smtClean="0"/>
          </a:p>
          <a:p>
            <a:pPr lvl="1"/>
            <a:r>
              <a:rPr lang="en-US" sz="2000" dirty="0"/>
              <a:t>A</a:t>
            </a:r>
            <a:r>
              <a:rPr lang="en-US" sz="2000" dirty="0" smtClean="0"/>
              <a:t>ctivities involve performing experiments or developing analytical tools to independently confirm licensee’s analyses</a:t>
            </a:r>
          </a:p>
          <a:p>
            <a:pPr lvl="1"/>
            <a:endParaRPr lang="en-US" sz="900" dirty="0" smtClean="0"/>
          </a:p>
          <a:p>
            <a:pPr lvl="1"/>
            <a:r>
              <a:rPr lang="en-US" sz="2000" dirty="0" smtClean="0"/>
              <a:t>Shorter-duration (1-3 years)</a:t>
            </a:r>
          </a:p>
          <a:p>
            <a:pPr lvl="1"/>
            <a:endParaRPr lang="en-US" sz="800" b="1" dirty="0"/>
          </a:p>
          <a:p>
            <a:r>
              <a:rPr lang="en-US" sz="2400" dirty="0" smtClean="0"/>
              <a:t>Forward Looking</a:t>
            </a:r>
          </a:p>
          <a:p>
            <a:endParaRPr lang="en-US" sz="900" b="1" dirty="0" smtClean="0"/>
          </a:p>
          <a:p>
            <a:pPr lvl="1"/>
            <a:r>
              <a:rPr lang="en-US" sz="1900" dirty="0"/>
              <a:t>A</a:t>
            </a:r>
            <a:r>
              <a:rPr lang="en-US" sz="1900" dirty="0" smtClean="0">
                <a:solidFill>
                  <a:schemeClr val="tx1"/>
                </a:solidFill>
              </a:rPr>
              <a:t>nticipated </a:t>
            </a:r>
            <a:r>
              <a:rPr lang="en-US" sz="1900" dirty="0">
                <a:solidFill>
                  <a:schemeClr val="tx1"/>
                </a:solidFill>
              </a:rPr>
              <a:t>regulatory needs within the next </a:t>
            </a:r>
            <a:r>
              <a:rPr lang="en-US" sz="1900" dirty="0" smtClean="0"/>
              <a:t>3-5 </a:t>
            </a:r>
            <a:r>
              <a:rPr lang="en-US" sz="1900" dirty="0" smtClean="0">
                <a:solidFill>
                  <a:schemeClr val="tx1"/>
                </a:solidFill>
              </a:rPr>
              <a:t>years</a:t>
            </a:r>
          </a:p>
          <a:p>
            <a:pPr lvl="1"/>
            <a:endParaRPr lang="en-US" sz="800" dirty="0" smtClean="0"/>
          </a:p>
          <a:p>
            <a:r>
              <a:rPr lang="en-US" sz="2400" dirty="0" smtClean="0"/>
              <a:t>Long Term </a:t>
            </a:r>
          </a:p>
          <a:p>
            <a:endParaRPr lang="en-US" sz="900" b="1" dirty="0" smtClean="0"/>
          </a:p>
          <a:p>
            <a:pPr lvl="1"/>
            <a:r>
              <a:rPr lang="en-US" sz="1900" dirty="0" smtClean="0"/>
              <a:t>Scope out potential future (&gt;5 years) regulatory needs </a:t>
            </a:r>
          </a:p>
          <a:p>
            <a:pPr marL="457200" lvl="1" indent="0">
              <a:buNone/>
            </a:pPr>
            <a:r>
              <a:rPr lang="en-US" sz="2400" dirty="0" smtClean="0"/>
              <a:t> </a:t>
            </a:r>
          </a:p>
        </p:txBody>
      </p:sp>
      <p:sp>
        <p:nvSpPr>
          <p:cNvPr id="232450" name="Rectangle 2"/>
          <p:cNvSpPr>
            <a:spLocks noGrp="1" noChangeArrowheads="1"/>
          </p:cNvSpPr>
          <p:nvPr>
            <p:ph type="title"/>
          </p:nvPr>
        </p:nvSpPr>
        <p:spPr/>
        <p:txBody>
          <a:bodyPr/>
          <a:lstStyle/>
          <a:p>
            <a:r>
              <a:rPr lang="en-US" sz="3600" dirty="0" smtClean="0"/>
              <a:t>Types of Research</a:t>
            </a:r>
          </a:p>
        </p:txBody>
      </p:sp>
      <p:sp>
        <p:nvSpPr>
          <p:cNvPr id="2" name="Slide Number Placeholder 1"/>
          <p:cNvSpPr>
            <a:spLocks noGrp="1"/>
          </p:cNvSpPr>
          <p:nvPr>
            <p:ph type="sldNum" sz="quarter" idx="12"/>
          </p:nvPr>
        </p:nvSpPr>
        <p:spPr/>
        <p:txBody>
          <a:bodyPr/>
          <a:lstStyle/>
          <a:p>
            <a:fld id="{D8F5F458-2290-4CAE-BB8D-9143DEB26FAD}" type="slidenum">
              <a:rPr lang="en-US" altLang="en-US" smtClean="0"/>
              <a:pPr/>
              <a:t>11</a:t>
            </a:fld>
            <a:endParaRPr lang="en-US" altLang="en-US"/>
          </a:p>
        </p:txBody>
      </p:sp>
    </p:spTree>
    <p:extLst>
      <p:ext uri="{BB962C8B-B14F-4D97-AF65-F5344CB8AC3E}">
        <p14:creationId xmlns:p14="http://schemas.microsoft.com/office/powerpoint/2010/main" val="3945419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05800" y="6324600"/>
            <a:ext cx="533400" cy="276999"/>
          </a:xfrm>
          <a:prstGeom prst="rect">
            <a:avLst/>
          </a:prstGeom>
          <a:noFill/>
        </p:spPr>
        <p:txBody>
          <a:bodyPr wrap="square" rtlCol="0">
            <a:spAutoFit/>
          </a:bodyPr>
          <a:lstStyle/>
          <a:p>
            <a:fld id="{F87935CD-C370-4059-83CA-DAAFFC2BDE82}" type="slidenum">
              <a:rPr lang="en-US" sz="1200" b="1" smtClean="0">
                <a:solidFill>
                  <a:srgbClr val="FFFFFF"/>
                </a:solidFill>
              </a:rPr>
              <a:pPr/>
              <a:t>12</a:t>
            </a:fld>
            <a:endParaRPr lang="en-US" sz="1200" b="1" dirty="0">
              <a:solidFill>
                <a:srgbClr val="FFFFFF"/>
              </a:solidFill>
            </a:endParaRPr>
          </a:p>
        </p:txBody>
      </p:sp>
      <p:sp>
        <p:nvSpPr>
          <p:cNvPr id="3" name="Content Placeholder 2"/>
          <p:cNvSpPr>
            <a:spLocks noGrp="1"/>
          </p:cNvSpPr>
          <p:nvPr>
            <p:ph idx="1"/>
          </p:nvPr>
        </p:nvSpPr>
        <p:spPr>
          <a:xfrm>
            <a:off x="457200" y="1600200"/>
            <a:ext cx="8229600" cy="4862899"/>
          </a:xfrm>
        </p:spPr>
        <p:txBody>
          <a:bodyPr>
            <a:normAutofit/>
          </a:bodyPr>
          <a:lstStyle/>
          <a:p>
            <a:r>
              <a:rPr lang="en-US" sz="2400" dirty="0" smtClean="0"/>
              <a:t>RES provides the technical basis to support the Agency’s regulatory decisions</a:t>
            </a:r>
          </a:p>
          <a:p>
            <a:endParaRPr lang="en-US" sz="1000" dirty="0" smtClean="0"/>
          </a:p>
          <a:p>
            <a:pPr lvl="1"/>
            <a:r>
              <a:rPr lang="en-US" sz="1900" dirty="0" smtClean="0"/>
              <a:t>Enables determination of acceptance criteria</a:t>
            </a:r>
          </a:p>
          <a:p>
            <a:pPr lvl="1"/>
            <a:r>
              <a:rPr lang="en-US" sz="1900" dirty="0" smtClean="0"/>
              <a:t>Provides recommendations to the Commission</a:t>
            </a:r>
          </a:p>
          <a:p>
            <a:pPr marL="0" indent="0">
              <a:buNone/>
            </a:pPr>
            <a:endParaRPr lang="en-US" sz="2800" dirty="0"/>
          </a:p>
          <a:p>
            <a:r>
              <a:rPr lang="en-US" sz="2400" dirty="0"/>
              <a:t>S</a:t>
            </a:r>
            <a:r>
              <a:rPr lang="en-US" sz="2400" dirty="0" smtClean="0"/>
              <a:t>upport is typically documented in the following products</a:t>
            </a:r>
          </a:p>
          <a:p>
            <a:endParaRPr lang="en-US" sz="1000" dirty="0" smtClean="0"/>
          </a:p>
          <a:p>
            <a:pPr lvl="1"/>
            <a:r>
              <a:rPr lang="en-US" sz="1900" dirty="0" smtClean="0"/>
              <a:t>NUREGS</a:t>
            </a:r>
          </a:p>
          <a:p>
            <a:pPr lvl="1"/>
            <a:r>
              <a:rPr lang="en-US" sz="1900" dirty="0" smtClean="0"/>
              <a:t>Technical Reports</a:t>
            </a:r>
          </a:p>
          <a:p>
            <a:pPr lvl="1"/>
            <a:r>
              <a:rPr lang="en-US" sz="1900" dirty="0" smtClean="0"/>
              <a:t>Regulatory Guides</a:t>
            </a:r>
          </a:p>
          <a:p>
            <a:endParaRPr lang="en-US" dirty="0"/>
          </a:p>
        </p:txBody>
      </p:sp>
      <p:sp>
        <p:nvSpPr>
          <p:cNvPr id="11" name="Title 10"/>
          <p:cNvSpPr>
            <a:spLocks noGrp="1"/>
          </p:cNvSpPr>
          <p:nvPr>
            <p:ph type="title"/>
          </p:nvPr>
        </p:nvSpPr>
        <p:spPr/>
        <p:txBody>
          <a:bodyPr/>
          <a:lstStyle/>
          <a:p>
            <a:r>
              <a:rPr lang="en-US" sz="3600" dirty="0" smtClean="0"/>
              <a:t>RES Products</a:t>
            </a:r>
            <a:endParaRPr lang="en-US" sz="3600" dirty="0"/>
          </a:p>
        </p:txBody>
      </p:sp>
      <p:sp>
        <p:nvSpPr>
          <p:cNvPr id="2" name="Slide Number Placeholder 1"/>
          <p:cNvSpPr>
            <a:spLocks noGrp="1"/>
          </p:cNvSpPr>
          <p:nvPr>
            <p:ph type="sldNum" sz="quarter" idx="12"/>
          </p:nvPr>
        </p:nvSpPr>
        <p:spPr/>
        <p:txBody>
          <a:bodyPr/>
          <a:lstStyle/>
          <a:p>
            <a:fld id="{D8F5F458-2290-4CAE-BB8D-9143DEB26FAD}" type="slidenum">
              <a:rPr lang="en-US" altLang="en-US" smtClean="0"/>
              <a:pPr/>
              <a:t>12</a:t>
            </a:fld>
            <a:endParaRPr lang="en-US" altLang="en-US"/>
          </a:p>
        </p:txBody>
      </p:sp>
    </p:spTree>
    <p:extLst>
      <p:ext uri="{BB962C8B-B14F-4D97-AF65-F5344CB8AC3E}">
        <p14:creationId xmlns:p14="http://schemas.microsoft.com/office/powerpoint/2010/main" val="1140821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6324600"/>
            <a:ext cx="5029200" cy="461665"/>
          </a:xfrm>
          <a:prstGeom prst="rect">
            <a:avLst/>
          </a:prstGeom>
          <a:noFill/>
        </p:spPr>
        <p:txBody>
          <a:bodyPr wrap="square" rtlCol="0">
            <a:spAutoFit/>
          </a:bodyPr>
          <a:lstStyle/>
          <a:p>
            <a:r>
              <a:rPr lang="en-US" sz="1200" b="1" dirty="0">
                <a:solidFill>
                  <a:srgbClr val="FFFFFF"/>
                </a:solidFill>
              </a:rPr>
              <a:t>DOE NE-7 FY 2014 Nuclear Reactor Technologies Program Review</a:t>
            </a:r>
            <a:br>
              <a:rPr lang="en-US" sz="1200" b="1" dirty="0">
                <a:solidFill>
                  <a:srgbClr val="FFFFFF"/>
                </a:solidFill>
              </a:rPr>
            </a:br>
            <a:r>
              <a:rPr lang="en-US" sz="1200" b="1" dirty="0">
                <a:solidFill>
                  <a:srgbClr val="FFFFFF"/>
                </a:solidFill>
              </a:rPr>
              <a:t>Germantown, MD. U.S.A. March 26, 2014</a:t>
            </a:r>
          </a:p>
        </p:txBody>
      </p:sp>
      <p:sp>
        <p:nvSpPr>
          <p:cNvPr id="7" name="TextBox 6"/>
          <p:cNvSpPr txBox="1"/>
          <p:nvPr/>
        </p:nvSpPr>
        <p:spPr>
          <a:xfrm>
            <a:off x="8305800" y="6324600"/>
            <a:ext cx="533400" cy="276999"/>
          </a:xfrm>
          <a:prstGeom prst="rect">
            <a:avLst/>
          </a:prstGeom>
          <a:noFill/>
        </p:spPr>
        <p:txBody>
          <a:bodyPr wrap="square" rtlCol="0">
            <a:spAutoFit/>
          </a:bodyPr>
          <a:lstStyle/>
          <a:p>
            <a:fld id="{F87935CD-C370-4059-83CA-DAAFFC2BDE82}" type="slidenum">
              <a:rPr lang="en-US" sz="1200" b="1" smtClean="0">
                <a:solidFill>
                  <a:srgbClr val="FFFFFF"/>
                </a:solidFill>
              </a:rPr>
              <a:pPr/>
              <a:t>13</a:t>
            </a:fld>
            <a:endParaRPr lang="en-US" sz="1200" b="1" dirty="0">
              <a:solidFill>
                <a:srgbClr val="FFFFFF"/>
              </a:solidFill>
            </a:endParaRPr>
          </a:p>
        </p:txBody>
      </p:sp>
      <p:sp>
        <p:nvSpPr>
          <p:cNvPr id="3" name="Content Placeholder 2"/>
          <p:cNvSpPr>
            <a:spLocks noGrp="1"/>
          </p:cNvSpPr>
          <p:nvPr>
            <p:ph idx="1"/>
          </p:nvPr>
        </p:nvSpPr>
        <p:spPr>
          <a:xfrm>
            <a:off x="457200" y="1600200"/>
            <a:ext cx="8229600" cy="4525963"/>
          </a:xfrm>
        </p:spPr>
        <p:txBody>
          <a:bodyPr>
            <a:normAutofit/>
          </a:bodyPr>
          <a:lstStyle/>
          <a:p>
            <a:r>
              <a:rPr lang="en-US" sz="2400" dirty="0" smtClean="0"/>
              <a:t>Internal </a:t>
            </a:r>
            <a:r>
              <a:rPr lang="en-US" sz="2400" dirty="0"/>
              <a:t>Evaluations</a:t>
            </a:r>
          </a:p>
          <a:p>
            <a:pPr lvl="1"/>
            <a:r>
              <a:rPr lang="en-US" sz="1900" dirty="0" smtClean="0"/>
              <a:t>Staff coordinates </a:t>
            </a:r>
            <a:r>
              <a:rPr lang="en-US" sz="1900" dirty="0"/>
              <a:t>work with </a:t>
            </a:r>
            <a:r>
              <a:rPr lang="en-US" sz="1900" dirty="0" smtClean="0"/>
              <a:t>Regulatory </a:t>
            </a:r>
            <a:r>
              <a:rPr lang="en-US" sz="1900" dirty="0"/>
              <a:t>office</a:t>
            </a:r>
          </a:p>
          <a:p>
            <a:pPr lvl="1"/>
            <a:r>
              <a:rPr lang="en-US" sz="1900" dirty="0" smtClean="0"/>
              <a:t>Staff obtain peer </a:t>
            </a:r>
            <a:r>
              <a:rPr lang="en-US" sz="1900" dirty="0"/>
              <a:t>reviews</a:t>
            </a:r>
          </a:p>
          <a:p>
            <a:pPr lvl="1"/>
            <a:r>
              <a:rPr lang="en-US" sz="1900" dirty="0" smtClean="0"/>
              <a:t>Staff conducts quality survey of RES products</a:t>
            </a:r>
          </a:p>
          <a:p>
            <a:pPr lvl="1"/>
            <a:r>
              <a:rPr lang="en-US" sz="1900" dirty="0" smtClean="0"/>
              <a:t>Open to non-concurrence and differing professional opinions</a:t>
            </a:r>
            <a:endParaRPr lang="en-US" sz="1900" dirty="0"/>
          </a:p>
          <a:p>
            <a:pPr lvl="1"/>
            <a:endParaRPr lang="en-US" sz="2000" dirty="0"/>
          </a:p>
          <a:p>
            <a:r>
              <a:rPr lang="en-US" sz="2400" dirty="0"/>
              <a:t>External Evaluations</a:t>
            </a:r>
          </a:p>
          <a:p>
            <a:pPr lvl="1"/>
            <a:r>
              <a:rPr lang="en-US" sz="1900" dirty="0" smtClean="0"/>
              <a:t>Obtained from Advisory </a:t>
            </a:r>
            <a:r>
              <a:rPr lang="en-US" sz="1900" dirty="0"/>
              <a:t>Committee for Reactor Safeguards (ACRS)</a:t>
            </a:r>
          </a:p>
          <a:p>
            <a:pPr lvl="1"/>
            <a:r>
              <a:rPr lang="en-US" sz="1900" dirty="0" smtClean="0"/>
              <a:t>Subjects work products to external </a:t>
            </a:r>
            <a:r>
              <a:rPr lang="en-US" sz="1900" dirty="0"/>
              <a:t>peer reviews</a:t>
            </a:r>
          </a:p>
          <a:p>
            <a:endParaRPr lang="en-US" dirty="0"/>
          </a:p>
        </p:txBody>
      </p:sp>
      <p:sp>
        <p:nvSpPr>
          <p:cNvPr id="11" name="Title 10"/>
          <p:cNvSpPr>
            <a:spLocks noGrp="1"/>
          </p:cNvSpPr>
          <p:nvPr>
            <p:ph type="title"/>
          </p:nvPr>
        </p:nvSpPr>
        <p:spPr/>
        <p:txBody>
          <a:bodyPr/>
          <a:lstStyle/>
          <a:p>
            <a:r>
              <a:rPr lang="en-US" sz="3600" dirty="0" smtClean="0"/>
              <a:t>Quality </a:t>
            </a:r>
            <a:r>
              <a:rPr lang="en-US" sz="3600" dirty="0"/>
              <a:t>Assurance</a:t>
            </a:r>
          </a:p>
        </p:txBody>
      </p:sp>
      <p:sp>
        <p:nvSpPr>
          <p:cNvPr id="2" name="Slide Number Placeholder 1"/>
          <p:cNvSpPr>
            <a:spLocks noGrp="1"/>
          </p:cNvSpPr>
          <p:nvPr>
            <p:ph type="sldNum" sz="quarter" idx="12"/>
          </p:nvPr>
        </p:nvSpPr>
        <p:spPr/>
        <p:txBody>
          <a:bodyPr/>
          <a:lstStyle/>
          <a:p>
            <a:fld id="{D8F5F458-2290-4CAE-BB8D-9143DEB26FAD}" type="slidenum">
              <a:rPr lang="en-US" altLang="en-US" smtClean="0"/>
              <a:pPr/>
              <a:t>13</a:t>
            </a:fld>
            <a:endParaRPr lang="en-US" altLang="en-US"/>
          </a:p>
        </p:txBody>
      </p:sp>
    </p:spTree>
    <p:extLst>
      <p:ext uri="{BB962C8B-B14F-4D97-AF65-F5344CB8AC3E}">
        <p14:creationId xmlns:p14="http://schemas.microsoft.com/office/powerpoint/2010/main" val="39556778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421575" y="1600200"/>
            <a:ext cx="8305800" cy="4526280"/>
          </a:xfrm>
        </p:spPr>
        <p:txBody>
          <a:bodyPr>
            <a:normAutofit/>
          </a:bodyPr>
          <a:lstStyle/>
          <a:p>
            <a:r>
              <a:rPr lang="en-US" sz="2400" dirty="0" smtClean="0"/>
              <a:t>Leverage </a:t>
            </a:r>
            <a:r>
              <a:rPr lang="en-US" sz="2400" dirty="0"/>
              <a:t>expertise and resources on key topics of common interest </a:t>
            </a:r>
            <a:endParaRPr lang="en-US" sz="2400" dirty="0" smtClean="0"/>
          </a:p>
          <a:p>
            <a:endParaRPr lang="en-US" sz="1600" dirty="0"/>
          </a:p>
          <a:p>
            <a:pPr>
              <a:defRPr/>
            </a:pPr>
            <a:r>
              <a:rPr lang="en-US" sz="2400" dirty="0" smtClean="0">
                <a:solidFill>
                  <a:prstClr val="black"/>
                </a:solidFill>
                <a:cs typeface="Calibri" pitchFamily="34" charset="0"/>
              </a:rPr>
              <a:t>Performed under shared </a:t>
            </a:r>
            <a:r>
              <a:rPr lang="en-US" sz="2400" dirty="0">
                <a:solidFill>
                  <a:prstClr val="black"/>
                </a:solidFill>
                <a:cs typeface="Calibri" pitchFamily="34" charset="0"/>
              </a:rPr>
              <a:t>financial </a:t>
            </a:r>
            <a:r>
              <a:rPr lang="en-US" sz="2400" dirty="0" smtClean="0">
                <a:solidFill>
                  <a:prstClr val="black"/>
                </a:solidFill>
                <a:cs typeface="Calibri" pitchFamily="34" charset="0"/>
              </a:rPr>
              <a:t>responsibility</a:t>
            </a:r>
          </a:p>
          <a:p>
            <a:pPr>
              <a:defRPr/>
            </a:pPr>
            <a:endParaRPr lang="en-US" sz="1600" dirty="0">
              <a:solidFill>
                <a:prstClr val="black"/>
              </a:solidFill>
              <a:cs typeface="Calibri" pitchFamily="34" charset="0"/>
            </a:endParaRPr>
          </a:p>
          <a:p>
            <a:pPr>
              <a:defRPr/>
            </a:pPr>
            <a:r>
              <a:rPr lang="en-US" sz="2400" dirty="0" smtClean="0">
                <a:solidFill>
                  <a:prstClr val="black"/>
                </a:solidFill>
              </a:rPr>
              <a:t>Includes a wide </a:t>
            </a:r>
            <a:r>
              <a:rPr lang="en-US" sz="2400" dirty="0">
                <a:solidFill>
                  <a:prstClr val="black"/>
                </a:solidFill>
              </a:rPr>
              <a:t>range of technical </a:t>
            </a:r>
            <a:r>
              <a:rPr lang="en-US" sz="2400" dirty="0" smtClean="0">
                <a:solidFill>
                  <a:prstClr val="black"/>
                </a:solidFill>
              </a:rPr>
              <a:t>activities</a:t>
            </a:r>
            <a:endParaRPr lang="en-US" sz="2400" dirty="0">
              <a:solidFill>
                <a:prstClr val="black"/>
              </a:solidFill>
            </a:endParaRPr>
          </a:p>
          <a:p>
            <a:pPr marL="800100" lvl="1" indent="-342900">
              <a:buFont typeface="Calibri" panose="020F0502020204030204" pitchFamily="34" charset="0"/>
              <a:buChar char="–"/>
              <a:defRPr/>
            </a:pPr>
            <a:r>
              <a:rPr lang="en-US" sz="2000" dirty="0">
                <a:solidFill>
                  <a:prstClr val="black"/>
                </a:solidFill>
              </a:rPr>
              <a:t>Fukushima Activities</a:t>
            </a:r>
          </a:p>
          <a:p>
            <a:pPr marL="800100" lvl="1" indent="-342900">
              <a:buFont typeface="Calibri" panose="020F0502020204030204" pitchFamily="34" charset="0"/>
              <a:buChar char="–"/>
              <a:defRPr/>
            </a:pPr>
            <a:r>
              <a:rPr lang="en-US" sz="2000" dirty="0" err="1">
                <a:solidFill>
                  <a:prstClr val="black"/>
                </a:solidFill>
              </a:rPr>
              <a:t>Halden</a:t>
            </a:r>
            <a:r>
              <a:rPr lang="en-US" sz="2000" dirty="0">
                <a:solidFill>
                  <a:prstClr val="black"/>
                </a:solidFill>
              </a:rPr>
              <a:t> Reactor Project</a:t>
            </a:r>
          </a:p>
          <a:p>
            <a:pPr marL="800100" lvl="1" indent="-342900">
              <a:buFont typeface="Calibri" panose="020F0502020204030204" pitchFamily="34" charset="0"/>
              <a:buChar char="–"/>
              <a:defRPr/>
            </a:pPr>
            <a:r>
              <a:rPr lang="en-US" sz="2000" dirty="0">
                <a:solidFill>
                  <a:prstClr val="black"/>
                </a:solidFill>
              </a:rPr>
              <a:t>Zirconium Fire during Loss-of-coolant Accident</a:t>
            </a:r>
          </a:p>
          <a:p>
            <a:pPr marL="800100" lvl="1" indent="-342900">
              <a:buFont typeface="Calibri" panose="020F0502020204030204" pitchFamily="34" charset="0"/>
              <a:buChar char="–"/>
              <a:defRPr/>
            </a:pPr>
            <a:r>
              <a:rPr lang="en-US" sz="2000" dirty="0" smtClean="0">
                <a:solidFill>
                  <a:prstClr val="black"/>
                </a:solidFill>
              </a:rPr>
              <a:t>Fire Safety </a:t>
            </a:r>
            <a:r>
              <a:rPr lang="en-US" sz="2000" dirty="0">
                <a:solidFill>
                  <a:prstClr val="black"/>
                </a:solidFill>
              </a:rPr>
              <a:t>Research</a:t>
            </a:r>
          </a:p>
        </p:txBody>
      </p:sp>
      <p:sp>
        <p:nvSpPr>
          <p:cNvPr id="232450" name="Rectangle 2"/>
          <p:cNvSpPr>
            <a:spLocks noGrp="1" noChangeArrowheads="1"/>
          </p:cNvSpPr>
          <p:nvPr>
            <p:ph type="title"/>
          </p:nvPr>
        </p:nvSpPr>
        <p:spPr/>
        <p:txBody>
          <a:bodyPr/>
          <a:lstStyle/>
          <a:p>
            <a:r>
              <a:rPr lang="en-US" sz="3600" dirty="0" smtClean="0"/>
              <a:t>Domestic &amp; International Collaborations</a:t>
            </a:r>
          </a:p>
        </p:txBody>
      </p:sp>
      <p:sp>
        <p:nvSpPr>
          <p:cNvPr id="2" name="Slide Number Placeholder 1"/>
          <p:cNvSpPr>
            <a:spLocks noGrp="1"/>
          </p:cNvSpPr>
          <p:nvPr>
            <p:ph type="sldNum" sz="quarter" idx="12"/>
          </p:nvPr>
        </p:nvSpPr>
        <p:spPr/>
        <p:txBody>
          <a:bodyPr/>
          <a:lstStyle/>
          <a:p>
            <a:fld id="{D8F5F458-2290-4CAE-BB8D-9143DEB26FAD}" type="slidenum">
              <a:rPr lang="en-US" altLang="en-US" smtClean="0"/>
              <a:pPr/>
              <a:t>14</a:t>
            </a:fld>
            <a:endParaRPr lang="en-US" altLang="en-US"/>
          </a:p>
        </p:txBody>
      </p:sp>
    </p:spTree>
    <p:extLst>
      <p:ext uri="{BB962C8B-B14F-4D97-AF65-F5344CB8AC3E}">
        <p14:creationId xmlns:p14="http://schemas.microsoft.com/office/powerpoint/2010/main" val="289665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421575" y="1600200"/>
            <a:ext cx="8305800" cy="5029200"/>
          </a:xfrm>
        </p:spPr>
        <p:txBody>
          <a:bodyPr>
            <a:normAutofit/>
          </a:bodyPr>
          <a:lstStyle/>
          <a:p>
            <a:pPr marL="0" indent="0">
              <a:buNone/>
            </a:pPr>
            <a:r>
              <a:rPr lang="en-US" sz="2400" dirty="0" smtClean="0"/>
              <a:t>Domestic Collaborations</a:t>
            </a:r>
          </a:p>
          <a:p>
            <a:r>
              <a:rPr lang="en-US" sz="2400" dirty="0" smtClean="0"/>
              <a:t>US Department of Energy (Memorandum of Understanding (MOU))</a:t>
            </a:r>
          </a:p>
          <a:p>
            <a:pPr lvl="1"/>
            <a:r>
              <a:rPr lang="en-US" sz="1900" dirty="0" smtClean="0"/>
              <a:t> Long term operation of light water reactors</a:t>
            </a:r>
          </a:p>
          <a:p>
            <a:pPr lvl="1"/>
            <a:r>
              <a:rPr lang="en-US" sz="1900" dirty="0" smtClean="0"/>
              <a:t>Center for Radiation Protection Knowledge</a:t>
            </a:r>
          </a:p>
          <a:p>
            <a:r>
              <a:rPr lang="en-US" sz="2400" dirty="0" smtClean="0"/>
              <a:t>Electric Power Research Institute, Inc. (EPRI)</a:t>
            </a:r>
          </a:p>
          <a:p>
            <a:pPr lvl="1"/>
            <a:r>
              <a:rPr lang="en-US" sz="1900" dirty="0" smtClean="0"/>
              <a:t>advanced computational tools for assessing reactor component safety</a:t>
            </a:r>
          </a:p>
          <a:p>
            <a:pPr lvl="1"/>
            <a:r>
              <a:rPr lang="en-US" sz="1900" dirty="0" smtClean="0"/>
              <a:t>aging and qualification of electrical cables</a:t>
            </a:r>
          </a:p>
          <a:p>
            <a:pPr lvl="1"/>
            <a:r>
              <a:rPr lang="en-US" sz="1900" dirty="0" smtClean="0"/>
              <a:t>interface of digital instrumentation &amp; controls and human factors</a:t>
            </a:r>
          </a:p>
          <a:p>
            <a:pPr lvl="1"/>
            <a:r>
              <a:rPr lang="en-US" sz="1900" dirty="0" smtClean="0"/>
              <a:t>probabilistic research assessment</a:t>
            </a:r>
          </a:p>
          <a:p>
            <a:pPr lvl="1"/>
            <a:r>
              <a:rPr lang="en-US" sz="1900" dirty="0" smtClean="0"/>
              <a:t>non destructive examination</a:t>
            </a:r>
          </a:p>
        </p:txBody>
      </p:sp>
      <p:sp>
        <p:nvSpPr>
          <p:cNvPr id="232450" name="Rectangle 2"/>
          <p:cNvSpPr>
            <a:spLocks noGrp="1" noChangeArrowheads="1"/>
          </p:cNvSpPr>
          <p:nvPr>
            <p:ph type="title"/>
          </p:nvPr>
        </p:nvSpPr>
        <p:spPr/>
        <p:txBody>
          <a:bodyPr/>
          <a:lstStyle/>
          <a:p>
            <a:r>
              <a:rPr lang="en-US" sz="3600" dirty="0" smtClean="0"/>
              <a:t>Domestic &amp; International Collaborations</a:t>
            </a:r>
          </a:p>
        </p:txBody>
      </p:sp>
      <p:sp>
        <p:nvSpPr>
          <p:cNvPr id="2" name="Slide Number Placeholder 1"/>
          <p:cNvSpPr>
            <a:spLocks noGrp="1"/>
          </p:cNvSpPr>
          <p:nvPr>
            <p:ph type="sldNum" sz="quarter" idx="12"/>
          </p:nvPr>
        </p:nvSpPr>
        <p:spPr/>
        <p:txBody>
          <a:bodyPr/>
          <a:lstStyle/>
          <a:p>
            <a:fld id="{D8F5F458-2290-4CAE-BB8D-9143DEB26FAD}" type="slidenum">
              <a:rPr lang="en-US" altLang="en-US" smtClean="0"/>
              <a:pPr/>
              <a:t>15</a:t>
            </a:fld>
            <a:endParaRPr lang="en-US" altLang="en-US"/>
          </a:p>
        </p:txBody>
      </p:sp>
    </p:spTree>
    <p:extLst>
      <p:ext uri="{BB962C8B-B14F-4D97-AF65-F5344CB8AC3E}">
        <p14:creationId xmlns:p14="http://schemas.microsoft.com/office/powerpoint/2010/main" val="10805525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1263" y="1185863"/>
            <a:ext cx="2852737" cy="361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0" name="Rectangle 3"/>
          <p:cNvSpPr>
            <a:spLocks noGrp="1" noChangeArrowheads="1"/>
          </p:cNvSpPr>
          <p:nvPr>
            <p:ph idx="1"/>
          </p:nvPr>
        </p:nvSpPr>
        <p:spPr>
          <a:xfrm>
            <a:off x="564075" y="1945575"/>
            <a:ext cx="5815670" cy="3005136"/>
          </a:xfrm>
        </p:spPr>
        <p:txBody>
          <a:bodyPr>
            <a:normAutofit/>
          </a:bodyPr>
          <a:lstStyle/>
          <a:p>
            <a:pPr marL="0" lvl="0" indent="0">
              <a:buNone/>
            </a:pPr>
            <a:r>
              <a:rPr lang="en-US" sz="2400" dirty="0" smtClean="0">
                <a:solidFill>
                  <a:srgbClr val="000000"/>
                </a:solidFill>
              </a:rPr>
              <a:t>International Collaborations</a:t>
            </a:r>
            <a:endParaRPr lang="en-US" sz="2400" dirty="0" smtClean="0">
              <a:solidFill>
                <a:prstClr val="black"/>
              </a:solidFill>
              <a:cs typeface="Calibri" pitchFamily="34" charset="0"/>
            </a:endParaRPr>
          </a:p>
          <a:p>
            <a:pPr>
              <a:defRPr/>
            </a:pPr>
            <a:r>
              <a:rPr lang="en-US" sz="2400" dirty="0" smtClean="0">
                <a:solidFill>
                  <a:prstClr val="black"/>
                </a:solidFill>
                <a:cs typeface="Calibri" pitchFamily="34" charset="0"/>
              </a:rPr>
              <a:t>Multilateral engagement</a:t>
            </a:r>
          </a:p>
          <a:p>
            <a:pPr lvl="1">
              <a:defRPr/>
            </a:pPr>
            <a:r>
              <a:rPr lang="en-US" sz="2000" dirty="0" smtClean="0">
                <a:solidFill>
                  <a:prstClr val="black"/>
                </a:solidFill>
                <a:cs typeface="Calibri" pitchFamily="34" charset="0"/>
              </a:rPr>
              <a:t>IAEA and NEA</a:t>
            </a:r>
            <a:endParaRPr lang="en-US" sz="2000" dirty="0">
              <a:solidFill>
                <a:prstClr val="black"/>
              </a:solidFill>
              <a:cs typeface="Calibri" pitchFamily="34" charset="0"/>
            </a:endParaRPr>
          </a:p>
          <a:p>
            <a:pPr>
              <a:defRPr/>
            </a:pPr>
            <a:r>
              <a:rPr lang="en-US" sz="2400" dirty="0">
                <a:solidFill>
                  <a:prstClr val="black"/>
                </a:solidFill>
                <a:cs typeface="Calibri" pitchFamily="34" charset="0"/>
              </a:rPr>
              <a:t>Bilateral technical exchanges</a:t>
            </a:r>
          </a:p>
          <a:p>
            <a:pPr lvl="1">
              <a:defRPr/>
            </a:pPr>
            <a:r>
              <a:rPr lang="en-US" sz="2000" dirty="0">
                <a:solidFill>
                  <a:prstClr val="black"/>
                </a:solidFill>
                <a:cs typeface="Calibri" pitchFamily="34" charset="0"/>
              </a:rPr>
              <a:t>40+ International Agreements</a:t>
            </a:r>
          </a:p>
          <a:p>
            <a:pPr lvl="1">
              <a:defRPr/>
            </a:pPr>
            <a:r>
              <a:rPr lang="en-US" sz="2000" dirty="0">
                <a:solidFill>
                  <a:prstClr val="black"/>
                </a:solidFill>
                <a:cs typeface="Calibri" pitchFamily="34" charset="0"/>
              </a:rPr>
              <a:t>100+ International Research </a:t>
            </a:r>
            <a:r>
              <a:rPr lang="en-US" sz="2000" dirty="0" smtClean="0">
                <a:solidFill>
                  <a:prstClr val="black"/>
                </a:solidFill>
                <a:cs typeface="Calibri" pitchFamily="34" charset="0"/>
              </a:rPr>
              <a:t>Agreements</a:t>
            </a:r>
          </a:p>
        </p:txBody>
      </p:sp>
      <p:sp>
        <p:nvSpPr>
          <p:cNvPr id="232450" name="Rectangle 2"/>
          <p:cNvSpPr>
            <a:spLocks noGrp="1" noChangeArrowheads="1"/>
          </p:cNvSpPr>
          <p:nvPr>
            <p:ph type="title"/>
          </p:nvPr>
        </p:nvSpPr>
        <p:spPr/>
        <p:txBody>
          <a:bodyPr/>
          <a:lstStyle/>
          <a:p>
            <a:r>
              <a:rPr lang="en-US" sz="3600" dirty="0"/>
              <a:t>Domestic &amp; International Collaborations</a:t>
            </a:r>
            <a:endParaRPr lang="en-US" sz="3600" dirty="0" smtClean="0"/>
          </a:p>
        </p:txBody>
      </p:sp>
      <p:sp>
        <p:nvSpPr>
          <p:cNvPr id="2" name="Slide Number Placeholder 1"/>
          <p:cNvSpPr>
            <a:spLocks noGrp="1"/>
          </p:cNvSpPr>
          <p:nvPr>
            <p:ph type="sldNum" sz="quarter" idx="12"/>
          </p:nvPr>
        </p:nvSpPr>
        <p:spPr/>
        <p:txBody>
          <a:bodyPr/>
          <a:lstStyle/>
          <a:p>
            <a:fld id="{D8F5F458-2290-4CAE-BB8D-9143DEB26FAD}" type="slidenum">
              <a:rPr lang="en-US" altLang="en-US" smtClean="0"/>
              <a:pPr/>
              <a:t>16</a:t>
            </a:fld>
            <a:endParaRPr lang="en-US" altLang="en-US" dirty="0"/>
          </a:p>
        </p:txBody>
      </p:sp>
      <p:pic>
        <p:nvPicPr>
          <p:cNvPr id="6" name="Picture 2" descr="http://farm9.staticflickr.com/8316/8003801772_d20a85f082_z.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7207" y="4343400"/>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551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Key Research Areas</a:t>
            </a:r>
            <a:endParaRPr lang="en-US" sz="3600" dirty="0"/>
          </a:p>
        </p:txBody>
      </p:sp>
      <p:sp>
        <p:nvSpPr>
          <p:cNvPr id="7" name="Content Placeholder 5"/>
          <p:cNvSpPr>
            <a:spLocks noGrp="1"/>
          </p:cNvSpPr>
          <p:nvPr>
            <p:ph sz="quarter" idx="4294967295"/>
          </p:nvPr>
        </p:nvSpPr>
        <p:spPr>
          <a:xfrm>
            <a:off x="292925" y="1380500"/>
            <a:ext cx="4876800" cy="4786750"/>
          </a:xfrm>
          <a:prstGeom prst="rect">
            <a:avLst/>
          </a:prstGeom>
        </p:spPr>
        <p:txBody>
          <a:bodyPr/>
          <a:lstStyle/>
          <a:p>
            <a:r>
              <a:rPr lang="en-US" sz="2000" dirty="0" smtClean="0"/>
              <a:t>Reactor Safety Codes and Analysis</a:t>
            </a:r>
          </a:p>
          <a:p>
            <a:r>
              <a:rPr lang="en-US" sz="2000" dirty="0" smtClean="0"/>
              <a:t>Severe Accident Research and Consequence Analysis</a:t>
            </a:r>
          </a:p>
          <a:p>
            <a:r>
              <a:rPr lang="en-US" sz="2000" dirty="0" smtClean="0"/>
              <a:t>Radiation Protection, Health Effects, and Environmental </a:t>
            </a:r>
            <a:r>
              <a:rPr lang="en-US" sz="2000" dirty="0"/>
              <a:t>T</a:t>
            </a:r>
            <a:r>
              <a:rPr lang="en-US" sz="2000" dirty="0" smtClean="0"/>
              <a:t>ransport</a:t>
            </a:r>
          </a:p>
          <a:p>
            <a:r>
              <a:rPr lang="en-US" sz="2000" dirty="0" smtClean="0"/>
              <a:t>Probabilistic Risk Analysis</a:t>
            </a:r>
          </a:p>
          <a:p>
            <a:r>
              <a:rPr lang="en-US" sz="2000" dirty="0" smtClean="0"/>
              <a:t>Human Factors and Human Reliability</a:t>
            </a:r>
          </a:p>
          <a:p>
            <a:r>
              <a:rPr lang="en-US" sz="2000" dirty="0" smtClean="0"/>
              <a:t>Fire Safety Research</a:t>
            </a:r>
          </a:p>
          <a:p>
            <a:r>
              <a:rPr lang="en-US" sz="2000" dirty="0" smtClean="0"/>
              <a:t>Seismic and Structural Research</a:t>
            </a:r>
          </a:p>
          <a:p>
            <a:r>
              <a:rPr lang="en-US" sz="2000" dirty="0" smtClean="0"/>
              <a:t>Materials Performance Research</a:t>
            </a:r>
          </a:p>
          <a:p>
            <a:r>
              <a:rPr lang="en-US" sz="2000" dirty="0" smtClean="0"/>
              <a:t>Digital Instrumentation and Control and Electrical Research</a:t>
            </a:r>
          </a:p>
          <a:p>
            <a:r>
              <a:rPr lang="en-US" sz="2000" dirty="0" smtClean="0"/>
              <a:t>Flooding Research</a:t>
            </a:r>
          </a:p>
          <a:p>
            <a:pPr marL="0" indent="0">
              <a:buNone/>
            </a:pPr>
            <a:endParaRPr lang="en-US" sz="2000" dirty="0"/>
          </a:p>
        </p:txBody>
      </p:sp>
      <p:grpSp>
        <p:nvGrpSpPr>
          <p:cNvPr id="8" name="Group 7"/>
          <p:cNvGrpSpPr/>
          <p:nvPr/>
        </p:nvGrpSpPr>
        <p:grpSpPr>
          <a:xfrm>
            <a:off x="4876800" y="1524000"/>
            <a:ext cx="4191000" cy="4346180"/>
            <a:chOff x="4495800" y="1524000"/>
            <a:chExt cx="4191000" cy="434618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4425" y="1524000"/>
              <a:ext cx="3311375" cy="4346180"/>
            </a:xfrm>
            <a:prstGeom prst="rect">
              <a:avLst/>
            </a:prstGeom>
          </p:spPr>
        </p:pic>
        <p:sp>
          <p:nvSpPr>
            <p:cNvPr id="10" name="TextBox 9"/>
            <p:cNvSpPr txBox="1"/>
            <p:nvPr/>
          </p:nvSpPr>
          <p:spPr>
            <a:xfrm>
              <a:off x="4495800" y="4671536"/>
              <a:ext cx="4191000" cy="738664"/>
            </a:xfrm>
            <a:prstGeom prst="rect">
              <a:avLst/>
            </a:prstGeom>
            <a:noFill/>
          </p:spPr>
          <p:txBody>
            <a:bodyPr wrap="square" rtlCol="0">
              <a:spAutoFit/>
            </a:bodyPr>
            <a:lstStyle/>
            <a:p>
              <a:pPr algn="ctr"/>
              <a:r>
                <a:rPr lang="en-US" sz="1400" dirty="0" smtClean="0">
                  <a:effectLst/>
                  <a:hlinkClick r:id="rId4"/>
                </a:rPr>
                <a:t>http</a:t>
              </a:r>
              <a:r>
                <a:rPr lang="en-US" sz="1400" dirty="0">
                  <a:effectLst/>
                  <a:hlinkClick r:id="rId4"/>
                </a:rPr>
                <a:t>://www.nrc.gov/reading-rm/doc-collections/nuregs/staff/sr1925</a:t>
              </a:r>
              <a:r>
                <a:rPr lang="en-US" sz="1400" dirty="0" smtClean="0">
                  <a:effectLst/>
                  <a:hlinkClick r:id="rId4"/>
                </a:rPr>
                <a:t>/</a:t>
              </a:r>
              <a:endParaRPr lang="en-US" sz="1400" dirty="0">
                <a:effectLst/>
              </a:endParaRPr>
            </a:p>
            <a:p>
              <a:endParaRPr lang="en-US" sz="1400" dirty="0"/>
            </a:p>
          </p:txBody>
        </p:sp>
      </p:grpSp>
      <p:sp>
        <p:nvSpPr>
          <p:cNvPr id="3" name="Slide Number Placeholder 2"/>
          <p:cNvSpPr>
            <a:spLocks noGrp="1"/>
          </p:cNvSpPr>
          <p:nvPr>
            <p:ph type="sldNum" sz="quarter" idx="12"/>
          </p:nvPr>
        </p:nvSpPr>
        <p:spPr/>
        <p:txBody>
          <a:bodyPr/>
          <a:lstStyle/>
          <a:p>
            <a:fld id="{D8F5F458-2290-4CAE-BB8D-9143DEB26FAD}" type="slidenum">
              <a:rPr lang="en-US" altLang="en-US" smtClean="0"/>
              <a:pPr/>
              <a:t>17</a:t>
            </a:fld>
            <a:endParaRPr lang="en-US" altLang="en-US"/>
          </a:p>
        </p:txBody>
      </p:sp>
    </p:spTree>
    <p:extLst>
      <p:ext uri="{BB962C8B-B14F-4D97-AF65-F5344CB8AC3E}">
        <p14:creationId xmlns:p14="http://schemas.microsoft.com/office/powerpoint/2010/main" val="3879294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8325"/>
            <a:ext cx="8229600" cy="4648200"/>
          </a:xfrm>
        </p:spPr>
        <p:txBody>
          <a:bodyPr>
            <a:normAutofit/>
          </a:bodyPr>
          <a:lstStyle/>
          <a:p>
            <a:pPr>
              <a:lnSpc>
                <a:spcPct val="120000"/>
              </a:lnSpc>
            </a:pPr>
            <a:r>
              <a:rPr lang="en-US" sz="2000" dirty="0" smtClean="0"/>
              <a:t>Staff understand knowledge </a:t>
            </a:r>
            <a:r>
              <a:rPr lang="en-US" sz="2000" dirty="0"/>
              <a:t>management </a:t>
            </a:r>
            <a:r>
              <a:rPr lang="en-US" sz="2000" dirty="0" smtClean="0"/>
              <a:t>is a fundamental part of the </a:t>
            </a:r>
            <a:r>
              <a:rPr lang="en-US" sz="2000" dirty="0"/>
              <a:t>RES </a:t>
            </a:r>
            <a:r>
              <a:rPr lang="en-US" sz="2000" dirty="0" smtClean="0"/>
              <a:t>mission</a:t>
            </a:r>
          </a:p>
          <a:p>
            <a:pPr lvl="1">
              <a:lnSpc>
                <a:spcPct val="120000"/>
              </a:lnSpc>
            </a:pPr>
            <a:r>
              <a:rPr lang="en-US" sz="1800" dirty="0" smtClean="0"/>
              <a:t>The NRC knowledge base requires continuing maintenance and extension</a:t>
            </a:r>
          </a:p>
          <a:p>
            <a:pPr lvl="1">
              <a:lnSpc>
                <a:spcPct val="120000"/>
              </a:lnSpc>
            </a:pPr>
            <a:r>
              <a:rPr lang="en-US" sz="1800" dirty="0" smtClean="0"/>
              <a:t>Qualified staff are the key to maintaining the NRC knowledge base</a:t>
            </a:r>
          </a:p>
          <a:p>
            <a:pPr lvl="1">
              <a:lnSpc>
                <a:spcPct val="120000"/>
              </a:lnSpc>
            </a:pPr>
            <a:r>
              <a:rPr lang="en-US" sz="1800" dirty="0" smtClean="0"/>
              <a:t>Transferring knowledge into regulatory practice is a desired outcome of research</a:t>
            </a:r>
            <a:endParaRPr lang="en-US" sz="900" dirty="0" smtClean="0"/>
          </a:p>
          <a:p>
            <a:pPr>
              <a:lnSpc>
                <a:spcPct val="120000"/>
              </a:lnSpc>
            </a:pPr>
            <a:r>
              <a:rPr lang="en-US" sz="2000" dirty="0" smtClean="0"/>
              <a:t>Develops </a:t>
            </a:r>
            <a:r>
              <a:rPr lang="en-US" sz="2000" dirty="0"/>
              <a:t>NUREG/KM-series documents </a:t>
            </a:r>
            <a:r>
              <a:rPr lang="en-US" sz="2000" dirty="0" smtClean="0"/>
              <a:t>that capture </a:t>
            </a:r>
            <a:r>
              <a:rPr lang="en-US" sz="2000" dirty="0"/>
              <a:t>historical events and highly significant technical and safety </a:t>
            </a:r>
            <a:r>
              <a:rPr lang="en-US" sz="2000" dirty="0" smtClean="0"/>
              <a:t>information</a:t>
            </a:r>
          </a:p>
          <a:p>
            <a:pPr>
              <a:lnSpc>
                <a:spcPct val="120000"/>
              </a:lnSpc>
            </a:pPr>
            <a:endParaRPr lang="en-US" sz="900" dirty="0" smtClean="0"/>
          </a:p>
          <a:p>
            <a:pPr>
              <a:lnSpc>
                <a:spcPct val="120000"/>
              </a:lnSpc>
            </a:pPr>
            <a:r>
              <a:rPr lang="en-US" sz="2000" dirty="0" smtClean="0"/>
              <a:t>Holds technical </a:t>
            </a:r>
            <a:r>
              <a:rPr lang="en-US" sz="2000" dirty="0"/>
              <a:t>exchanges through </a:t>
            </a:r>
            <a:r>
              <a:rPr lang="en-US" sz="2000" dirty="0" smtClean="0"/>
              <a:t>seminars and </a:t>
            </a:r>
            <a:r>
              <a:rPr lang="en-US" sz="2000" dirty="0"/>
              <a:t>dissemination of technical information </a:t>
            </a:r>
            <a:r>
              <a:rPr lang="en-US" sz="2000" dirty="0" smtClean="0"/>
              <a:t>to stakeholders</a:t>
            </a:r>
            <a:endParaRPr lang="en-US" sz="2000" dirty="0"/>
          </a:p>
        </p:txBody>
      </p:sp>
      <p:sp>
        <p:nvSpPr>
          <p:cNvPr id="2" name="Title 1"/>
          <p:cNvSpPr>
            <a:spLocks noGrp="1"/>
          </p:cNvSpPr>
          <p:nvPr>
            <p:ph type="title"/>
          </p:nvPr>
        </p:nvSpPr>
        <p:spPr/>
        <p:txBody>
          <a:bodyPr/>
          <a:lstStyle/>
          <a:p>
            <a:r>
              <a:rPr lang="en-US" sz="3600" dirty="0" smtClean="0"/>
              <a:t>Knowledge Management</a:t>
            </a:r>
            <a:endParaRPr lang="en-US" sz="3600" dirty="0"/>
          </a:p>
        </p:txBody>
      </p:sp>
      <p:sp>
        <p:nvSpPr>
          <p:cNvPr id="4" name="Slide Number Placeholder 3"/>
          <p:cNvSpPr>
            <a:spLocks noGrp="1"/>
          </p:cNvSpPr>
          <p:nvPr>
            <p:ph type="sldNum" sz="quarter" idx="12"/>
          </p:nvPr>
        </p:nvSpPr>
        <p:spPr/>
        <p:txBody>
          <a:bodyPr/>
          <a:lstStyle/>
          <a:p>
            <a:fld id="{D8F5F458-2290-4CAE-BB8D-9143DEB26FAD}" type="slidenum">
              <a:rPr lang="en-US" altLang="en-US" smtClean="0"/>
              <a:pPr/>
              <a:t>18</a:t>
            </a:fld>
            <a:endParaRPr lang="en-US" altLang="en-US"/>
          </a:p>
        </p:txBody>
      </p:sp>
    </p:spTree>
    <p:extLst>
      <p:ext uri="{BB962C8B-B14F-4D97-AF65-F5344CB8AC3E}">
        <p14:creationId xmlns:p14="http://schemas.microsoft.com/office/powerpoint/2010/main" val="3442357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Future Challenges</a:t>
            </a:r>
            <a:endParaRPr lang="en-US" sz="3600" dirty="0"/>
          </a:p>
        </p:txBody>
      </p:sp>
      <p:sp>
        <p:nvSpPr>
          <p:cNvPr id="7" name="Rectangle 6"/>
          <p:cNvSpPr/>
          <p:nvPr/>
        </p:nvSpPr>
        <p:spPr>
          <a:xfrm>
            <a:off x="374075" y="1776948"/>
            <a:ext cx="8382000" cy="3785652"/>
          </a:xfrm>
          <a:prstGeom prst="rect">
            <a:avLst/>
          </a:prstGeom>
        </p:spPr>
        <p:txBody>
          <a:bodyPr wrap="square">
            <a:spAutoFit/>
          </a:bodyPr>
          <a:lstStyle/>
          <a:p>
            <a:pPr marL="342900" indent="-342900">
              <a:buFont typeface="Arial" panose="020B0604020202020204" pitchFamily="34" charset="0"/>
              <a:buChar char="•"/>
            </a:pPr>
            <a:r>
              <a:rPr lang="en-US" sz="2400" dirty="0" smtClean="0"/>
              <a:t>Enhancements based on lessons learned from the Fukushima </a:t>
            </a:r>
            <a:r>
              <a:rPr lang="en-US" sz="2400" dirty="0" err="1" smtClean="0"/>
              <a:t>Dai-ichi</a:t>
            </a:r>
            <a:r>
              <a:rPr lang="en-US" sz="2400" dirty="0" smtClean="0"/>
              <a:t> accident</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Review of applications involving new technologies such as small modular reactors and advanced reactors </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Improved understanding of rapidly evolving digital instrumentation and control systems</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Materials degradation issues with aging </a:t>
            </a:r>
            <a:r>
              <a:rPr lang="en-US" sz="2400" dirty="0"/>
              <a:t>n</a:t>
            </a:r>
            <a:r>
              <a:rPr lang="en-US" sz="2400" dirty="0" smtClean="0"/>
              <a:t>uclear fleet</a:t>
            </a:r>
            <a:endParaRPr lang="en-US" sz="2400" dirty="0"/>
          </a:p>
        </p:txBody>
      </p:sp>
      <p:sp>
        <p:nvSpPr>
          <p:cNvPr id="3" name="Slide Number Placeholder 2"/>
          <p:cNvSpPr>
            <a:spLocks noGrp="1"/>
          </p:cNvSpPr>
          <p:nvPr>
            <p:ph type="sldNum" sz="quarter" idx="12"/>
          </p:nvPr>
        </p:nvSpPr>
        <p:spPr/>
        <p:txBody>
          <a:bodyPr/>
          <a:lstStyle/>
          <a:p>
            <a:fld id="{D8F5F458-2290-4CAE-BB8D-9143DEB26FAD}" type="slidenum">
              <a:rPr lang="en-US" altLang="en-US" smtClean="0"/>
              <a:pPr/>
              <a:t>19</a:t>
            </a:fld>
            <a:endParaRPr lang="en-US" altLang="en-US"/>
          </a:p>
        </p:txBody>
      </p:sp>
    </p:spTree>
    <p:extLst>
      <p:ext uri="{BB962C8B-B14F-4D97-AF65-F5344CB8AC3E}">
        <p14:creationId xmlns:p14="http://schemas.microsoft.com/office/powerpoint/2010/main" val="3627426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5374" y="1905000"/>
            <a:ext cx="8448675" cy="3046988"/>
          </a:xfrm>
          <a:prstGeom prst="rect">
            <a:avLst/>
          </a:prstGeom>
        </p:spPr>
        <p:txBody>
          <a:bodyPr wrap="square">
            <a:spAutoFit/>
          </a:bodyPr>
          <a:lstStyle/>
          <a:p>
            <a:pPr marL="285750" indent="-285750">
              <a:buFont typeface="Arial" panose="020B0604020202020204" pitchFamily="34" charset="0"/>
              <a:buChar char="•"/>
            </a:pPr>
            <a:r>
              <a:rPr lang="en-US" sz="2400" dirty="0"/>
              <a:t>D</a:t>
            </a:r>
            <a:r>
              <a:rPr lang="en-US" sz="2400" dirty="0" smtClean="0"/>
              <a:t>iscuss the USNRC Office of Nuclear Regulatory Research (RES) in its role as a TSO-like Organization</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Discuss RES functions; expertise and capabilities;</a:t>
            </a:r>
            <a:r>
              <a:rPr lang="en-US" sz="2400" dirty="0"/>
              <a:t> </a:t>
            </a:r>
            <a:r>
              <a:rPr lang="en-US" sz="2400" dirty="0" smtClean="0"/>
              <a:t>maintenance of these expertise and capabilities; knowledge management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Discuss future challenges envisioned for RES</a:t>
            </a:r>
            <a:endParaRPr lang="en-US" sz="2400" b="1" i="1" dirty="0"/>
          </a:p>
        </p:txBody>
      </p:sp>
      <p:sp>
        <p:nvSpPr>
          <p:cNvPr id="5" name="Title 4"/>
          <p:cNvSpPr>
            <a:spLocks noGrp="1"/>
          </p:cNvSpPr>
          <p:nvPr>
            <p:ph type="title"/>
          </p:nvPr>
        </p:nvSpPr>
        <p:spPr/>
        <p:txBody>
          <a:bodyPr/>
          <a:lstStyle/>
          <a:p>
            <a:r>
              <a:rPr lang="en-US" sz="3600" dirty="0" smtClean="0"/>
              <a:t>Purpose</a:t>
            </a:r>
            <a:endParaRPr lang="en-US" sz="3600" dirty="0"/>
          </a:p>
        </p:txBody>
      </p:sp>
      <p:sp>
        <p:nvSpPr>
          <p:cNvPr id="2" name="Slide Number Placeholder 1"/>
          <p:cNvSpPr>
            <a:spLocks noGrp="1"/>
          </p:cNvSpPr>
          <p:nvPr>
            <p:ph type="sldNum" sz="quarter" idx="12"/>
          </p:nvPr>
        </p:nvSpPr>
        <p:spPr/>
        <p:txBody>
          <a:bodyPr/>
          <a:lstStyle/>
          <a:p>
            <a:fld id="{D8F5F458-2290-4CAE-BB8D-9143DEB26FAD}" type="slidenum">
              <a:rPr lang="en-US" altLang="en-US" smtClean="0"/>
              <a:pPr/>
              <a:t>2</a:t>
            </a:fld>
            <a:endParaRPr lang="en-US" altLang="en-US"/>
          </a:p>
        </p:txBody>
      </p:sp>
      <p:sp>
        <p:nvSpPr>
          <p:cNvPr id="3" name="Rectangle 2"/>
          <p:cNvSpPr/>
          <p:nvPr/>
        </p:nvSpPr>
        <p:spPr>
          <a:xfrm>
            <a:off x="799604" y="5889344"/>
            <a:ext cx="7543800" cy="261610"/>
          </a:xfrm>
          <a:prstGeom prst="rect">
            <a:avLst/>
          </a:prstGeom>
        </p:spPr>
        <p:txBody>
          <a:bodyPr wrap="square">
            <a:spAutoFit/>
          </a:bodyPr>
          <a:lstStyle/>
          <a:p>
            <a:r>
              <a:rPr lang="en-US" sz="1100" i="1" dirty="0"/>
              <a:t>The views expressed herein are those of the author. They do not constitute an official position of the USNRC</a:t>
            </a:r>
            <a:r>
              <a:rPr lang="en-US" sz="1100" i="1" dirty="0" smtClean="0"/>
              <a:t>.</a:t>
            </a:r>
            <a:endParaRPr lang="en-US" sz="1100" i="1" dirty="0"/>
          </a:p>
        </p:txBody>
      </p:sp>
    </p:spTree>
    <p:extLst>
      <p:ext uri="{BB962C8B-B14F-4D97-AF65-F5344CB8AC3E}">
        <p14:creationId xmlns:p14="http://schemas.microsoft.com/office/powerpoint/2010/main" val="25268306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Digital Instrumentation &amp; Controls</a:t>
            </a:r>
            <a:endParaRPr lang="en-US" sz="3600" dirty="0"/>
          </a:p>
        </p:txBody>
      </p:sp>
      <p:sp>
        <p:nvSpPr>
          <p:cNvPr id="5" name="Rectangle 4"/>
          <p:cNvSpPr>
            <a:spLocks noChangeArrowheads="1"/>
          </p:cNvSpPr>
          <p:nvPr/>
        </p:nvSpPr>
        <p:spPr bwMode="auto">
          <a:xfrm>
            <a:off x="228600" y="1600200"/>
            <a:ext cx="5410200" cy="4800600"/>
          </a:xfrm>
          <a:prstGeom prst="rect">
            <a:avLst/>
          </a:prstGeom>
          <a:noFill/>
          <a:ln w="9525">
            <a:noFill/>
            <a:miter lim="800000"/>
            <a:headEnd/>
            <a:tailEnd/>
          </a:ln>
        </p:spPr>
        <p:txBody>
          <a:bodyPr/>
          <a:lstStyle/>
          <a:p>
            <a:pPr marL="342900" indent="-342900" fontAlgn="base">
              <a:lnSpc>
                <a:spcPct val="75000"/>
              </a:lnSpc>
              <a:spcBef>
                <a:spcPct val="25000"/>
              </a:spcBef>
              <a:spcAft>
                <a:spcPct val="0"/>
              </a:spcAft>
              <a:buFontTx/>
              <a:buChar char="•"/>
            </a:pPr>
            <a:r>
              <a:rPr lang="en-US" sz="2400" dirty="0"/>
              <a:t>Safety Aspects of Digital Systems</a:t>
            </a:r>
          </a:p>
          <a:p>
            <a:pPr marL="742950" lvl="1" indent="-285750" fontAlgn="base">
              <a:lnSpc>
                <a:spcPct val="75000"/>
              </a:lnSpc>
              <a:spcBef>
                <a:spcPct val="25000"/>
              </a:spcBef>
              <a:spcAft>
                <a:spcPct val="0"/>
              </a:spcAft>
              <a:buFontTx/>
              <a:buChar char="–"/>
            </a:pPr>
            <a:r>
              <a:rPr lang="en-US" sz="2000" dirty="0"/>
              <a:t>Communications among digital systems</a:t>
            </a:r>
          </a:p>
          <a:p>
            <a:pPr marL="742950" lvl="1" indent="-285750" fontAlgn="base">
              <a:lnSpc>
                <a:spcPct val="75000"/>
              </a:lnSpc>
              <a:spcBef>
                <a:spcPct val="25000"/>
              </a:spcBef>
              <a:spcAft>
                <a:spcPct val="0"/>
              </a:spcAft>
              <a:buFontTx/>
              <a:buChar char="–"/>
            </a:pPr>
            <a:r>
              <a:rPr lang="en-US" sz="2000" dirty="0"/>
              <a:t>Safety assessment of software tools</a:t>
            </a:r>
          </a:p>
          <a:p>
            <a:pPr marL="742950" lvl="1" indent="-285750" fontAlgn="base">
              <a:lnSpc>
                <a:spcPct val="75000"/>
              </a:lnSpc>
              <a:spcBef>
                <a:spcPct val="25000"/>
              </a:spcBef>
              <a:spcAft>
                <a:spcPct val="0"/>
              </a:spcAft>
              <a:buFontTx/>
              <a:buChar char="–"/>
            </a:pPr>
            <a:r>
              <a:rPr lang="en-US" sz="2000" dirty="0"/>
              <a:t>Analytical assessment of Digital systems</a:t>
            </a:r>
          </a:p>
          <a:p>
            <a:pPr marL="742950" lvl="1" indent="-285750" fontAlgn="base">
              <a:lnSpc>
                <a:spcPct val="75000"/>
              </a:lnSpc>
              <a:spcBef>
                <a:spcPct val="25000"/>
              </a:spcBef>
              <a:spcAft>
                <a:spcPct val="0"/>
              </a:spcAft>
              <a:buFontTx/>
              <a:buChar char="–"/>
            </a:pPr>
            <a:r>
              <a:rPr lang="en-US" sz="2000" dirty="0"/>
              <a:t>Digital system reliability</a:t>
            </a:r>
          </a:p>
          <a:p>
            <a:pPr marL="742950" lvl="1" indent="-285750" fontAlgn="base">
              <a:lnSpc>
                <a:spcPct val="75000"/>
              </a:lnSpc>
              <a:spcBef>
                <a:spcPct val="25000"/>
              </a:spcBef>
              <a:spcAft>
                <a:spcPct val="0"/>
              </a:spcAft>
              <a:buFontTx/>
              <a:buChar char="–"/>
            </a:pPr>
            <a:r>
              <a:rPr lang="en-US" sz="2000" dirty="0"/>
              <a:t>Digital system </a:t>
            </a:r>
            <a:r>
              <a:rPr lang="en-US" sz="2000" dirty="0" smtClean="0"/>
              <a:t>risk analysis</a:t>
            </a:r>
          </a:p>
          <a:p>
            <a:pPr marL="742950" lvl="1" indent="-285750" fontAlgn="base">
              <a:lnSpc>
                <a:spcPct val="75000"/>
              </a:lnSpc>
              <a:spcBef>
                <a:spcPct val="25000"/>
              </a:spcBef>
              <a:spcAft>
                <a:spcPct val="0"/>
              </a:spcAft>
              <a:buFontTx/>
              <a:buChar char="–"/>
            </a:pPr>
            <a:endParaRPr lang="en-US" sz="800" dirty="0"/>
          </a:p>
          <a:p>
            <a:pPr marL="342900" indent="-342900" fontAlgn="base">
              <a:lnSpc>
                <a:spcPct val="75000"/>
              </a:lnSpc>
              <a:spcBef>
                <a:spcPct val="25000"/>
              </a:spcBef>
              <a:spcAft>
                <a:spcPct val="0"/>
              </a:spcAft>
              <a:buFontTx/>
              <a:buChar char="•"/>
            </a:pPr>
            <a:r>
              <a:rPr lang="en-US" sz="2400" dirty="0"/>
              <a:t>Security Aspects of Digital </a:t>
            </a:r>
            <a:r>
              <a:rPr lang="en-US" sz="2400" dirty="0" smtClean="0"/>
              <a:t>Systems</a:t>
            </a:r>
          </a:p>
          <a:p>
            <a:pPr marL="342900" indent="-342900" fontAlgn="base">
              <a:lnSpc>
                <a:spcPct val="75000"/>
              </a:lnSpc>
              <a:spcBef>
                <a:spcPct val="25000"/>
              </a:spcBef>
              <a:spcAft>
                <a:spcPct val="0"/>
              </a:spcAft>
              <a:buFontTx/>
              <a:buChar char="•"/>
            </a:pPr>
            <a:endParaRPr lang="en-US" sz="800" dirty="0"/>
          </a:p>
          <a:p>
            <a:pPr marL="342900" indent="-342900" fontAlgn="base">
              <a:lnSpc>
                <a:spcPct val="75000"/>
              </a:lnSpc>
              <a:spcBef>
                <a:spcPct val="25000"/>
              </a:spcBef>
              <a:spcAft>
                <a:spcPct val="0"/>
              </a:spcAft>
              <a:buFontTx/>
              <a:buChar char="•"/>
            </a:pPr>
            <a:r>
              <a:rPr lang="en-US" sz="2400" dirty="0"/>
              <a:t>Advanced Nuclear Power </a:t>
            </a:r>
            <a:r>
              <a:rPr lang="en-US" sz="2400" dirty="0" smtClean="0"/>
              <a:t>Concepts</a:t>
            </a:r>
          </a:p>
          <a:p>
            <a:pPr marL="342900" indent="-342900" fontAlgn="base">
              <a:lnSpc>
                <a:spcPct val="75000"/>
              </a:lnSpc>
              <a:spcBef>
                <a:spcPct val="25000"/>
              </a:spcBef>
              <a:spcAft>
                <a:spcPct val="0"/>
              </a:spcAft>
              <a:buFontTx/>
              <a:buChar char="•"/>
            </a:pPr>
            <a:endParaRPr lang="en-US" sz="800" dirty="0"/>
          </a:p>
          <a:p>
            <a:pPr marL="342900" indent="-342900" fontAlgn="base">
              <a:lnSpc>
                <a:spcPct val="75000"/>
              </a:lnSpc>
              <a:spcBef>
                <a:spcPct val="25000"/>
              </a:spcBef>
              <a:spcAft>
                <a:spcPct val="0"/>
              </a:spcAft>
              <a:buFontTx/>
              <a:buChar char="•"/>
            </a:pPr>
            <a:r>
              <a:rPr lang="en-US" sz="2400" dirty="0"/>
              <a:t>Knowledge Management and </a:t>
            </a:r>
          </a:p>
          <a:p>
            <a:pPr marL="342900" indent="-342900" fontAlgn="base">
              <a:lnSpc>
                <a:spcPct val="75000"/>
              </a:lnSpc>
              <a:spcBef>
                <a:spcPct val="25000"/>
              </a:spcBef>
              <a:spcAft>
                <a:spcPct val="0"/>
              </a:spcAft>
            </a:pPr>
            <a:r>
              <a:rPr lang="en-US" sz="2400" dirty="0"/>
              <a:t>	Research Collaboration</a:t>
            </a:r>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712" y="3903663"/>
            <a:ext cx="3279775" cy="226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D8F5F458-2290-4CAE-BB8D-9143DEB26FAD}" type="slidenum">
              <a:rPr lang="en-US" altLang="en-US" smtClean="0"/>
              <a:pPr/>
              <a:t>20</a:t>
            </a:fld>
            <a:endParaRPr lang="en-US" altLang="en-US"/>
          </a:p>
        </p:txBody>
      </p:sp>
    </p:spTree>
    <p:extLst>
      <p:ext uri="{BB962C8B-B14F-4D97-AF65-F5344CB8AC3E}">
        <p14:creationId xmlns:p14="http://schemas.microsoft.com/office/powerpoint/2010/main" val="6791471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Materials Degradation Issues</a:t>
            </a:r>
          </a:p>
        </p:txBody>
      </p:sp>
      <p:sp>
        <p:nvSpPr>
          <p:cNvPr id="5" name="Rectangle 4"/>
          <p:cNvSpPr/>
          <p:nvPr/>
        </p:nvSpPr>
        <p:spPr>
          <a:xfrm>
            <a:off x="228600" y="1447800"/>
            <a:ext cx="8686800" cy="4939814"/>
          </a:xfrm>
          <a:prstGeom prst="rect">
            <a:avLst/>
          </a:prstGeom>
        </p:spPr>
        <p:txBody>
          <a:bodyPr wrap="square">
            <a:spAutoFit/>
          </a:bodyPr>
          <a:lstStyle/>
          <a:p>
            <a:pPr marL="285750" indent="-285750">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Understanding of materials degradation enables sound technical basis for regulatory decisions</a:t>
            </a:r>
          </a:p>
          <a:p>
            <a:pPr marL="742950" lvl="1" indent="-285750">
              <a:spcBef>
                <a:spcPts val="600"/>
              </a:spcBef>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NRC has approved renewed license for 73 U.S. plants to operate 20 years beyond the initial 40 year </a:t>
            </a:r>
            <a:r>
              <a:rPr lang="en-US" dirty="0" smtClean="0">
                <a:solidFill>
                  <a:srgbClr val="000000"/>
                </a:solidFill>
                <a:latin typeface="Arial" panose="020B0604020202020204" pitchFamily="34" charset="0"/>
                <a:cs typeface="Arial" panose="020B0604020202020204" pitchFamily="34" charset="0"/>
              </a:rPr>
              <a:t>operation</a:t>
            </a:r>
          </a:p>
          <a:p>
            <a:pPr marL="742950" lvl="1" indent="-285750">
              <a:spcBef>
                <a:spcPts val="600"/>
              </a:spcBef>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NRC </a:t>
            </a:r>
            <a:r>
              <a:rPr lang="en-US" dirty="0">
                <a:solidFill>
                  <a:srgbClr val="000000"/>
                </a:solidFill>
                <a:latin typeface="Arial" panose="020B0604020202020204" pitchFamily="34" charset="0"/>
                <a:cs typeface="Arial" panose="020B0604020202020204" pitchFamily="34" charset="0"/>
              </a:rPr>
              <a:t>is reviewing additional 11 applications for 19 </a:t>
            </a:r>
            <a:r>
              <a:rPr lang="en-US" dirty="0" smtClean="0">
                <a:solidFill>
                  <a:srgbClr val="000000"/>
                </a:solidFill>
                <a:latin typeface="Arial" panose="020B0604020202020204" pitchFamily="34" charset="0"/>
                <a:cs typeface="Arial" panose="020B0604020202020204" pitchFamily="34" charset="0"/>
              </a:rPr>
              <a:t>units</a:t>
            </a:r>
          </a:p>
          <a:p>
            <a:pPr marL="742950" lvl="1" indent="-285750">
              <a:spcBef>
                <a:spcPts val="600"/>
              </a:spcBef>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34 </a:t>
            </a:r>
            <a:r>
              <a:rPr lang="en-US" dirty="0">
                <a:solidFill>
                  <a:srgbClr val="000000"/>
                </a:solidFill>
                <a:latin typeface="Arial" panose="020B0604020202020204" pitchFamily="34" charset="0"/>
                <a:cs typeface="Arial" panose="020B0604020202020204" pitchFamily="34" charset="0"/>
              </a:rPr>
              <a:t>units have entered the operating period beyond 40 </a:t>
            </a:r>
            <a:r>
              <a:rPr lang="en-US" dirty="0" smtClean="0">
                <a:solidFill>
                  <a:srgbClr val="000000"/>
                </a:solidFill>
                <a:latin typeface="Arial" panose="020B0604020202020204" pitchFamily="34" charset="0"/>
                <a:cs typeface="Arial" panose="020B0604020202020204" pitchFamily="34" charset="0"/>
              </a:rPr>
              <a:t>years</a:t>
            </a:r>
          </a:p>
          <a:p>
            <a:pPr marL="742950" lvl="1" indent="-285750">
              <a:spcBef>
                <a:spcPts val="600"/>
              </a:spcBef>
              <a:buFont typeface="Arial" panose="020B0604020202020204" pitchFamily="34" charset="0"/>
              <a:buChar char="–"/>
            </a:pPr>
            <a:endParaRPr lang="en-US" sz="800" dirty="0" smtClean="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Research focus  (metallic):</a:t>
            </a:r>
          </a:p>
          <a:p>
            <a:pPr marL="742950" lvl="1" indent="-285750">
              <a:spcBef>
                <a:spcPts val="600"/>
              </a:spcBef>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Environmentally-assisted degradation and cracking (EAC)</a:t>
            </a:r>
          </a:p>
          <a:p>
            <a:pPr marL="1200150" lvl="2" indent="-285750">
              <a:spcBef>
                <a:spcPts val="600"/>
              </a:spcBef>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Primary water stress corrosion cracking (PWSCC)</a:t>
            </a:r>
          </a:p>
          <a:p>
            <a:pPr marL="1200150" lvl="2" indent="-285750">
              <a:spcBef>
                <a:spcPts val="600"/>
              </a:spcBef>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Irradiation-assisted stress corrosion cracking (IASCC)</a:t>
            </a:r>
          </a:p>
          <a:p>
            <a:pPr marL="1200150" lvl="2" indent="-285750">
              <a:spcBef>
                <a:spcPts val="600"/>
              </a:spcBef>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Fatigue cracking</a:t>
            </a:r>
          </a:p>
          <a:p>
            <a:pPr marL="1200150" lvl="2" indent="-285750">
              <a:spcBef>
                <a:spcPts val="600"/>
              </a:spcBef>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Thermal and radiation-induced </a:t>
            </a:r>
            <a:r>
              <a:rPr lang="en-US" sz="1600" dirty="0" err="1">
                <a:solidFill>
                  <a:srgbClr val="000000"/>
                </a:solidFill>
                <a:latin typeface="Arial" panose="020B0604020202020204" pitchFamily="34" charset="0"/>
                <a:cs typeface="Arial" panose="020B0604020202020204" pitchFamily="34" charset="0"/>
              </a:rPr>
              <a:t>embrittlement</a:t>
            </a:r>
            <a:r>
              <a:rPr lang="en-US" sz="1600" dirty="0">
                <a:solidFill>
                  <a:srgbClr val="000000"/>
                </a:solidFill>
                <a:latin typeface="Arial" panose="020B0604020202020204" pitchFamily="34" charset="0"/>
                <a:cs typeface="Arial" panose="020B0604020202020204" pitchFamily="34" charset="0"/>
              </a:rPr>
              <a:t> </a:t>
            </a:r>
            <a:endParaRPr lang="en-US" sz="1600" dirty="0" smtClean="0">
              <a:solidFill>
                <a:srgbClr val="000000"/>
              </a:solidFill>
              <a:latin typeface="Arial" panose="020B0604020202020204" pitchFamily="34" charset="0"/>
              <a:cs typeface="Arial" panose="020B0604020202020204" pitchFamily="34" charset="0"/>
            </a:endParaRPr>
          </a:p>
          <a:p>
            <a:pPr marL="1200150" lvl="2" indent="-285750">
              <a:spcBef>
                <a:spcPts val="600"/>
              </a:spcBef>
              <a:buFont typeface="Arial" panose="020B0604020202020204" pitchFamily="34" charset="0"/>
              <a:buChar char="–"/>
            </a:pPr>
            <a:r>
              <a:rPr lang="en-US" sz="1600" dirty="0" smtClean="0">
                <a:solidFill>
                  <a:srgbClr val="000000"/>
                </a:solidFill>
                <a:latin typeface="Arial" panose="020B0604020202020204" pitchFamily="34" charset="0"/>
                <a:cs typeface="Arial" panose="020B0604020202020204" pitchFamily="34" charset="0"/>
              </a:rPr>
              <a:t>Steam </a:t>
            </a:r>
            <a:r>
              <a:rPr lang="en-US" sz="1600" dirty="0">
                <a:solidFill>
                  <a:srgbClr val="000000"/>
                </a:solidFill>
                <a:latin typeface="Arial" panose="020B0604020202020204" pitchFamily="34" charset="0"/>
                <a:cs typeface="Arial" panose="020B0604020202020204" pitchFamily="34" charset="0"/>
              </a:rPr>
              <a:t>generator tube degradation and integrity assessment</a:t>
            </a:r>
          </a:p>
          <a:p>
            <a:pPr marL="742950" lvl="1" indent="-285750">
              <a:spcBef>
                <a:spcPts val="600"/>
              </a:spcBef>
              <a:buFont typeface="Arial" panose="020B0604020202020204" pitchFamily="34" charset="0"/>
              <a:buChar char="•"/>
            </a:pPr>
            <a:r>
              <a:rPr lang="en-US" dirty="0" smtClean="0">
                <a:solidFill>
                  <a:srgbClr val="000000"/>
                </a:solidFill>
                <a:latin typeface="Arial" panose="020B0604020202020204" pitchFamily="34" charset="0"/>
                <a:cs typeface="Arial" panose="020B0604020202020204" pitchFamily="34" charset="0"/>
              </a:rPr>
              <a:t>Flaw </a:t>
            </a:r>
            <a:r>
              <a:rPr lang="en-US" dirty="0">
                <a:solidFill>
                  <a:srgbClr val="000000"/>
                </a:solidFill>
                <a:latin typeface="Arial" panose="020B0604020202020204" pitchFamily="34" charset="0"/>
                <a:cs typeface="Arial" panose="020B0604020202020204" pitchFamily="34" charset="0"/>
              </a:rPr>
              <a:t>Evaluation and Structural Integrity </a:t>
            </a:r>
            <a:r>
              <a:rPr lang="en-US" dirty="0" smtClean="0">
                <a:solidFill>
                  <a:srgbClr val="000000"/>
                </a:solidFill>
                <a:latin typeface="Arial" panose="020B0604020202020204" pitchFamily="34" charset="0"/>
                <a:cs typeface="Arial" panose="020B0604020202020204" pitchFamily="34" charset="0"/>
              </a:rPr>
              <a:t>Assessment</a:t>
            </a:r>
            <a:endParaRPr lang="en-US" dirty="0">
              <a:solidFill>
                <a:srgbClr val="0000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8F5F458-2290-4CAE-BB8D-9143DEB26FAD}" type="slidenum">
              <a:rPr lang="en-US" altLang="en-US" smtClean="0"/>
              <a:pPr/>
              <a:t>21</a:t>
            </a:fld>
            <a:endParaRPr lang="en-US" altLang="en-US"/>
          </a:p>
        </p:txBody>
      </p:sp>
    </p:spTree>
    <p:extLst>
      <p:ext uri="{BB962C8B-B14F-4D97-AF65-F5344CB8AC3E}">
        <p14:creationId xmlns:p14="http://schemas.microsoft.com/office/powerpoint/2010/main" val="26003084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Materials Degradation Issues</a:t>
            </a:r>
          </a:p>
        </p:txBody>
      </p:sp>
      <p:sp>
        <p:nvSpPr>
          <p:cNvPr id="5" name="Rectangle 4"/>
          <p:cNvSpPr/>
          <p:nvPr/>
        </p:nvSpPr>
        <p:spPr>
          <a:xfrm>
            <a:off x="228600" y="1371600"/>
            <a:ext cx="8686800" cy="5124480"/>
          </a:xfrm>
          <a:prstGeom prst="rect">
            <a:avLst/>
          </a:prstGeom>
        </p:spPr>
        <p:txBody>
          <a:bodyPr wrap="square">
            <a:spAutoFit/>
          </a:bodyPr>
          <a:lstStyle/>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Ongoing research areas (concrete) </a:t>
            </a:r>
          </a:p>
          <a:p>
            <a:pPr marL="742950" lvl="1" indent="-285750">
              <a:spcBef>
                <a:spcPts val="600"/>
              </a:spcBef>
              <a:buFontTx/>
              <a:buChar char="–"/>
            </a:pPr>
            <a:r>
              <a:rPr lang="en-US" dirty="0">
                <a:latin typeface="Arial" panose="020B0604020202020204" pitchFamily="34" charset="0"/>
                <a:cs typeface="Arial" panose="020B0604020202020204" pitchFamily="34" charset="0"/>
              </a:rPr>
              <a:t>Irradiation effects on concrete strength</a:t>
            </a:r>
          </a:p>
          <a:p>
            <a:pPr marL="742950" lvl="1" indent="-285750">
              <a:spcBef>
                <a:spcPts val="600"/>
              </a:spcBef>
              <a:buFontTx/>
              <a:buChar char="–"/>
            </a:pPr>
            <a:r>
              <a:rPr lang="en-US" dirty="0">
                <a:latin typeface="Arial" panose="020B0604020202020204" pitchFamily="34" charset="0"/>
                <a:cs typeface="Arial" panose="020B0604020202020204" pitchFamily="34" charset="0"/>
              </a:rPr>
              <a:t>Concrete degradation due to alkali-silicate reaction (ASR)</a:t>
            </a:r>
          </a:p>
          <a:p>
            <a:pPr marL="742950" lvl="1" indent="-285750">
              <a:spcBef>
                <a:spcPts val="600"/>
              </a:spcBef>
              <a:buFontTx/>
              <a:buChar char="–"/>
            </a:pPr>
            <a:r>
              <a:rPr lang="en-US" dirty="0">
                <a:latin typeface="Arial" panose="020B0604020202020204" pitchFamily="34" charset="0"/>
                <a:cs typeface="Arial" panose="020B0604020202020204" pitchFamily="34" charset="0"/>
              </a:rPr>
              <a:t>Corrosion of liner plate on the concrete side</a:t>
            </a:r>
          </a:p>
          <a:p>
            <a:pPr marL="742950" lvl="1" indent="-285750">
              <a:spcBef>
                <a:spcPts val="600"/>
              </a:spcBef>
              <a:buFontTx/>
              <a:buChar char="–"/>
            </a:pPr>
            <a:r>
              <a:rPr lang="en-US" dirty="0">
                <a:latin typeface="Arial (Body)"/>
              </a:rPr>
              <a:t>Boric acid attack on concrete in PWRs in Spent Fuel Pool and transfer canal</a:t>
            </a:r>
          </a:p>
          <a:p>
            <a:pPr marL="742950" lvl="1" indent="-285750">
              <a:spcBef>
                <a:spcPts val="600"/>
              </a:spcBef>
              <a:buFontTx/>
              <a:buChar char="–"/>
            </a:pPr>
            <a:r>
              <a:rPr lang="en-US" dirty="0">
                <a:latin typeface="Arial (Body)"/>
              </a:rPr>
              <a:t>Corrosion of reinforcement in cooling tower</a:t>
            </a:r>
          </a:p>
          <a:p>
            <a:pPr marL="742950" lvl="1" indent="-285750">
              <a:spcBef>
                <a:spcPts val="600"/>
              </a:spcBef>
              <a:buFontTx/>
              <a:buChar char="–"/>
            </a:pPr>
            <a:r>
              <a:rPr lang="en-US" dirty="0">
                <a:latin typeface="Arial (Body)"/>
              </a:rPr>
              <a:t>Creep of the post-tensioned concrete containment</a:t>
            </a:r>
            <a:endParaRPr lang="en-US" dirty="0">
              <a:latin typeface="Arial" panose="020B0604020202020204" pitchFamily="34" charset="0"/>
              <a:cs typeface="Arial" panose="020B0604020202020204" pitchFamily="34" charset="0"/>
            </a:endParaRPr>
          </a:p>
          <a:p>
            <a:pPr marL="742950" lvl="1" indent="-285750">
              <a:spcBef>
                <a:spcPts val="600"/>
              </a:spcBef>
              <a:buFontTx/>
              <a:buChar char="–"/>
            </a:pPr>
            <a:r>
              <a:rPr lang="en-US" dirty="0">
                <a:latin typeface="Arial" panose="020B0604020202020204" pitchFamily="34" charset="0"/>
                <a:cs typeface="Arial" panose="020B0604020202020204" pitchFamily="34" charset="0"/>
              </a:rPr>
              <a:t>Non-invasive and nondestructive evaluation of concrete</a:t>
            </a:r>
          </a:p>
          <a:p>
            <a:pPr lvl="1">
              <a:spcBef>
                <a:spcPts val="600"/>
              </a:spcBef>
            </a:pPr>
            <a:endParaRPr lang="en-US" sz="1200" dirty="0" smtClean="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t>Ongoing research areas (cable) </a:t>
            </a:r>
          </a:p>
          <a:p>
            <a:pPr marL="741363" lvl="2" indent="-339725">
              <a:spcBef>
                <a:spcPts val="600"/>
              </a:spcBef>
              <a:buFont typeface="Arial" panose="020B0604020202020204" pitchFamily="34" charset="0"/>
              <a:buChar char="–"/>
            </a:pPr>
            <a:r>
              <a:rPr lang="en-US" dirty="0"/>
              <a:t>Degradation mechanisms by better estimation of activation energy for specific cable materials in specific environment</a:t>
            </a:r>
          </a:p>
          <a:p>
            <a:pPr marL="741363" lvl="2" indent="-339725">
              <a:spcBef>
                <a:spcPts val="600"/>
              </a:spcBef>
              <a:buFont typeface="Arial" panose="020B0604020202020204" pitchFamily="34" charset="0"/>
              <a:buChar char="–"/>
            </a:pPr>
            <a:r>
              <a:rPr lang="en-US" dirty="0"/>
              <a:t>Consequences of long-term wetting of both low- and medium-voltage cables</a:t>
            </a:r>
          </a:p>
          <a:p>
            <a:pPr marL="741363" lvl="2" indent="-339725">
              <a:spcBef>
                <a:spcPts val="600"/>
              </a:spcBef>
              <a:buFont typeface="Arial" panose="020B0604020202020204" pitchFamily="34" charset="0"/>
              <a:buChar char="–"/>
            </a:pPr>
            <a:r>
              <a:rPr lang="en-US" dirty="0"/>
              <a:t>Effects of oxygen concentration in the atmosphere during a loss-of-coolant accident</a:t>
            </a:r>
          </a:p>
        </p:txBody>
      </p:sp>
      <p:sp>
        <p:nvSpPr>
          <p:cNvPr id="3" name="Slide Number Placeholder 2"/>
          <p:cNvSpPr>
            <a:spLocks noGrp="1"/>
          </p:cNvSpPr>
          <p:nvPr>
            <p:ph type="sldNum" sz="quarter" idx="12"/>
          </p:nvPr>
        </p:nvSpPr>
        <p:spPr/>
        <p:txBody>
          <a:bodyPr/>
          <a:lstStyle/>
          <a:p>
            <a:fld id="{D8F5F458-2290-4CAE-BB8D-9143DEB26FAD}" type="slidenum">
              <a:rPr lang="en-US" altLang="en-US" smtClean="0"/>
              <a:pPr/>
              <a:t>22</a:t>
            </a:fld>
            <a:endParaRPr lang="en-US" altLang="en-US"/>
          </a:p>
        </p:txBody>
      </p:sp>
    </p:spTree>
    <p:extLst>
      <p:ext uri="{BB962C8B-B14F-4D97-AF65-F5344CB8AC3E}">
        <p14:creationId xmlns:p14="http://schemas.microsoft.com/office/powerpoint/2010/main" val="3852343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648200"/>
          </a:xfrm>
        </p:spPr>
        <p:txBody>
          <a:bodyPr>
            <a:noAutofit/>
          </a:bodyPr>
          <a:lstStyle/>
          <a:p>
            <a:pPr marL="0" indent="0">
              <a:buNone/>
            </a:pPr>
            <a:r>
              <a:rPr lang="en-US" sz="2400" dirty="0" smtClean="0"/>
              <a:t>NRC’s Office of Regulatory Research functions as follows:</a:t>
            </a:r>
          </a:p>
          <a:p>
            <a:pPr marL="0" indent="0">
              <a:buNone/>
            </a:pPr>
            <a:endParaRPr lang="en-US" sz="800" dirty="0" smtClean="0"/>
          </a:p>
          <a:p>
            <a:r>
              <a:rPr lang="en-US" sz="2400" dirty="0" smtClean="0"/>
              <a:t>Is a </a:t>
            </a:r>
            <a:r>
              <a:rPr lang="en-US" sz="2400" dirty="0"/>
              <a:t>TSO-like </a:t>
            </a:r>
            <a:r>
              <a:rPr lang="en-US" sz="2400" dirty="0" smtClean="0"/>
              <a:t>organization with authorities and responsibilities </a:t>
            </a:r>
            <a:r>
              <a:rPr lang="en-US" sz="2400" dirty="0"/>
              <a:t>mandated by the U.S. </a:t>
            </a:r>
            <a:r>
              <a:rPr lang="en-US" sz="2400" dirty="0" smtClean="0"/>
              <a:t>law</a:t>
            </a:r>
          </a:p>
          <a:p>
            <a:endParaRPr lang="en-US" sz="800" dirty="0" smtClean="0"/>
          </a:p>
          <a:p>
            <a:r>
              <a:rPr lang="en-US" sz="2400" dirty="0" smtClean="0"/>
              <a:t>Is fully </a:t>
            </a:r>
            <a:r>
              <a:rPr lang="en-US" sz="2400" dirty="0"/>
              <a:t>integrated within </a:t>
            </a:r>
            <a:r>
              <a:rPr lang="en-US" sz="2400" dirty="0" smtClean="0"/>
              <a:t>NRC and </a:t>
            </a:r>
            <a:r>
              <a:rPr lang="en-US" sz="2400" dirty="0"/>
              <a:t>operates like a TSO </a:t>
            </a:r>
            <a:r>
              <a:rPr lang="en-US" sz="2400" dirty="0" smtClean="0"/>
              <a:t>for </a:t>
            </a:r>
            <a:r>
              <a:rPr lang="en-US" sz="2400" dirty="0"/>
              <a:t>the regulatory offices and the Commission </a:t>
            </a:r>
            <a:endParaRPr lang="en-US" sz="2400" dirty="0" smtClean="0"/>
          </a:p>
          <a:p>
            <a:endParaRPr lang="en-US" sz="800" dirty="0" smtClean="0"/>
          </a:p>
          <a:p>
            <a:r>
              <a:rPr lang="en-US" sz="2400" dirty="0"/>
              <a:t>P</a:t>
            </a:r>
            <a:r>
              <a:rPr lang="en-US" sz="2400" dirty="0" smtClean="0"/>
              <a:t>rovides independent </a:t>
            </a:r>
            <a:r>
              <a:rPr lang="en-US" sz="2400" dirty="0"/>
              <a:t>information and expertise needed to support NRC’s regulatory </a:t>
            </a:r>
            <a:r>
              <a:rPr lang="en-US" sz="2400" dirty="0" smtClean="0"/>
              <a:t>decision making process. Identifies and characterizes </a:t>
            </a:r>
            <a:r>
              <a:rPr lang="en-US" sz="2400" dirty="0"/>
              <a:t>technical questions in anticipation of potential future </a:t>
            </a:r>
            <a:r>
              <a:rPr lang="en-US" sz="2400" dirty="0" smtClean="0"/>
              <a:t>safety </a:t>
            </a:r>
            <a:r>
              <a:rPr lang="en-US" sz="2400" dirty="0"/>
              <a:t>issues </a:t>
            </a:r>
            <a:endParaRPr lang="en-US" sz="2400" dirty="0" smtClean="0"/>
          </a:p>
          <a:p>
            <a:endParaRPr lang="en-US" sz="800" dirty="0" smtClean="0"/>
          </a:p>
        </p:txBody>
      </p:sp>
      <p:sp>
        <p:nvSpPr>
          <p:cNvPr id="2" name="Title 1"/>
          <p:cNvSpPr>
            <a:spLocks noGrp="1"/>
          </p:cNvSpPr>
          <p:nvPr>
            <p:ph type="title"/>
          </p:nvPr>
        </p:nvSpPr>
        <p:spPr/>
        <p:txBody>
          <a:bodyPr/>
          <a:lstStyle/>
          <a:p>
            <a:r>
              <a:rPr lang="en-US" dirty="0" smtClean="0"/>
              <a:t>Summary</a:t>
            </a:r>
            <a:endParaRPr lang="en-US" dirty="0"/>
          </a:p>
        </p:txBody>
      </p:sp>
      <p:sp>
        <p:nvSpPr>
          <p:cNvPr id="4" name="Slide Number Placeholder 3"/>
          <p:cNvSpPr>
            <a:spLocks noGrp="1"/>
          </p:cNvSpPr>
          <p:nvPr>
            <p:ph type="sldNum" sz="quarter" idx="12"/>
          </p:nvPr>
        </p:nvSpPr>
        <p:spPr/>
        <p:txBody>
          <a:bodyPr/>
          <a:lstStyle/>
          <a:p>
            <a:fld id="{D8F5F458-2290-4CAE-BB8D-9143DEB26FAD}" type="slidenum">
              <a:rPr lang="en-US" altLang="en-US" smtClean="0"/>
              <a:pPr/>
              <a:t>23</a:t>
            </a:fld>
            <a:endParaRPr lang="en-US" altLang="en-US"/>
          </a:p>
        </p:txBody>
      </p:sp>
    </p:spTree>
    <p:extLst>
      <p:ext uri="{BB962C8B-B14F-4D97-AF65-F5344CB8AC3E}">
        <p14:creationId xmlns:p14="http://schemas.microsoft.com/office/powerpoint/2010/main" val="19282500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400" dirty="0"/>
              <a:t>Establishes appropriate mechanisms and processes to initiate and drive research to fulfill the needs of regulatory offices and meet high quality standards</a:t>
            </a:r>
          </a:p>
          <a:p>
            <a:endParaRPr lang="en-US" sz="800" dirty="0" smtClean="0"/>
          </a:p>
          <a:p>
            <a:r>
              <a:rPr lang="en-US" sz="2400" dirty="0" smtClean="0"/>
              <a:t>Maintains technical </a:t>
            </a:r>
            <a:r>
              <a:rPr lang="en-US" sz="2400" dirty="0"/>
              <a:t>expertise and core capabilities </a:t>
            </a:r>
            <a:r>
              <a:rPr lang="en-US" sz="2400" dirty="0" smtClean="0"/>
              <a:t>for </a:t>
            </a:r>
            <a:r>
              <a:rPr lang="en-US" sz="2400" dirty="0"/>
              <a:t>the conduct of research to meet the expectations of the regulatory offices and the </a:t>
            </a:r>
            <a:r>
              <a:rPr lang="en-US" sz="2400" dirty="0" smtClean="0"/>
              <a:t>Commission</a:t>
            </a:r>
          </a:p>
          <a:p>
            <a:endParaRPr lang="en-US" sz="800" dirty="0" smtClean="0"/>
          </a:p>
          <a:p>
            <a:r>
              <a:rPr lang="en-US" sz="2400" dirty="0"/>
              <a:t>I</a:t>
            </a:r>
            <a:r>
              <a:rPr lang="en-US" sz="2400" dirty="0" smtClean="0"/>
              <a:t>n </a:t>
            </a:r>
            <a:r>
              <a:rPr lang="en-US" sz="2400" dirty="0"/>
              <a:t>addition to maintaining in-house expertise, </a:t>
            </a:r>
            <a:r>
              <a:rPr lang="en-US" sz="2400" dirty="0" smtClean="0"/>
              <a:t>utilizes services </a:t>
            </a:r>
            <a:r>
              <a:rPr lang="en-US" sz="2400" dirty="0"/>
              <a:t>provided by DOE laboratories and commercial contractors to extend its </a:t>
            </a:r>
            <a:r>
              <a:rPr lang="en-US" sz="2400" dirty="0" smtClean="0"/>
              <a:t>capabilities</a:t>
            </a:r>
          </a:p>
          <a:p>
            <a:endParaRPr lang="en-US" sz="800" dirty="0" smtClean="0"/>
          </a:p>
          <a:p>
            <a:r>
              <a:rPr lang="en-US" sz="2400" dirty="0" smtClean="0"/>
              <a:t>Leverages </a:t>
            </a:r>
            <a:r>
              <a:rPr lang="en-US" sz="2400" dirty="0"/>
              <a:t>support from various domestic and international collaborations </a:t>
            </a:r>
            <a:r>
              <a:rPr lang="en-US" sz="2400" dirty="0" smtClean="0"/>
              <a:t>to </a:t>
            </a:r>
            <a:r>
              <a:rPr lang="en-US" sz="2400" dirty="0"/>
              <a:t>fulfill its </a:t>
            </a:r>
            <a:r>
              <a:rPr lang="en-US" sz="2400" dirty="0" smtClean="0"/>
              <a:t>mission</a:t>
            </a:r>
            <a:endParaRPr lang="en-US" sz="2400" dirty="0"/>
          </a:p>
        </p:txBody>
      </p:sp>
      <p:sp>
        <p:nvSpPr>
          <p:cNvPr id="2" name="Title 1"/>
          <p:cNvSpPr>
            <a:spLocks noGrp="1"/>
          </p:cNvSpPr>
          <p:nvPr>
            <p:ph type="title"/>
          </p:nvPr>
        </p:nvSpPr>
        <p:spPr/>
        <p:txBody>
          <a:bodyPr/>
          <a:lstStyle/>
          <a:p>
            <a:r>
              <a:rPr lang="en-US" dirty="0" smtClean="0"/>
              <a:t>Summary cont’d</a:t>
            </a:r>
            <a:endParaRPr lang="en-US" dirty="0"/>
          </a:p>
        </p:txBody>
      </p:sp>
      <p:sp>
        <p:nvSpPr>
          <p:cNvPr id="4" name="Slide Number Placeholder 3"/>
          <p:cNvSpPr>
            <a:spLocks noGrp="1"/>
          </p:cNvSpPr>
          <p:nvPr>
            <p:ph type="sldNum" sz="quarter" idx="12"/>
          </p:nvPr>
        </p:nvSpPr>
        <p:spPr/>
        <p:txBody>
          <a:bodyPr/>
          <a:lstStyle/>
          <a:p>
            <a:fld id="{D8F5F458-2290-4CAE-BB8D-9143DEB26FAD}" type="slidenum">
              <a:rPr lang="en-US" altLang="en-US" smtClean="0"/>
              <a:pPr/>
              <a:t>24</a:t>
            </a:fld>
            <a:endParaRPr lang="en-US" altLang="en-US"/>
          </a:p>
        </p:txBody>
      </p:sp>
    </p:spTree>
    <p:extLst>
      <p:ext uri="{BB962C8B-B14F-4D97-AF65-F5344CB8AC3E}">
        <p14:creationId xmlns:p14="http://schemas.microsoft.com/office/powerpoint/2010/main" val="1179342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0" name="Rectangle 12"/>
          <p:cNvSpPr>
            <a:spLocks noGrp="1" noChangeArrowheads="1"/>
          </p:cNvSpPr>
          <p:nvPr>
            <p:ph type="title"/>
          </p:nvPr>
        </p:nvSpPr>
        <p:spPr>
          <a:ln/>
        </p:spPr>
        <p:txBody>
          <a:bodyPr/>
          <a:lstStyle/>
          <a:p>
            <a:endParaRPr lang="en-US" altLang="en-US"/>
          </a:p>
        </p:txBody>
      </p:sp>
      <p:pic>
        <p:nvPicPr>
          <p:cNvPr id="22541" name="Picture 13" descr="presentation2a"/>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0" y="0"/>
            <a:ext cx="9144000" cy="671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44" name="Text Box 16"/>
          <p:cNvSpPr txBox="1">
            <a:spLocks noChangeArrowheads="1"/>
          </p:cNvSpPr>
          <p:nvPr/>
        </p:nvSpPr>
        <p:spPr bwMode="auto">
          <a:xfrm>
            <a:off x="4572000" y="1828800"/>
            <a:ext cx="41148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dirty="0">
                <a:solidFill>
                  <a:schemeClr val="bg1"/>
                </a:solidFill>
                <a:latin typeface="Arial Black" pitchFamily="34" charset="0"/>
              </a:rPr>
              <a:t>Thank </a:t>
            </a:r>
            <a:r>
              <a:rPr lang="en-US" altLang="en-US" sz="4000" dirty="0" smtClean="0">
                <a:solidFill>
                  <a:schemeClr val="bg1"/>
                </a:solidFill>
                <a:latin typeface="Arial Black" pitchFamily="34" charset="0"/>
              </a:rPr>
              <a:t>You</a:t>
            </a:r>
          </a:p>
          <a:p>
            <a:pPr>
              <a:spcBef>
                <a:spcPct val="50000"/>
              </a:spcBef>
            </a:pPr>
            <a:r>
              <a:rPr lang="en-US" altLang="en-US" sz="4000" dirty="0" smtClean="0">
                <a:solidFill>
                  <a:schemeClr val="bg1"/>
                </a:solidFill>
                <a:latin typeface="Arial Black" pitchFamily="34" charset="0"/>
              </a:rPr>
              <a:t>Questions?</a:t>
            </a:r>
            <a:endParaRPr lang="en-US" altLang="en-US" sz="4000" dirty="0">
              <a:solidFill>
                <a:schemeClr val="bg1"/>
              </a:solidFill>
              <a:latin typeface="Arial Black" pitchFamily="34" charset="0"/>
            </a:endParaRPr>
          </a:p>
        </p:txBody>
      </p:sp>
      <p:pic>
        <p:nvPicPr>
          <p:cNvPr id="22546" name="Picture 18" descr="nrc_logo_bla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9713" y="5659438"/>
            <a:ext cx="2173287" cy="817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600200"/>
            <a:ext cx="8448675" cy="4708981"/>
          </a:xfrm>
          <a:prstGeom prst="rect">
            <a:avLst/>
          </a:prstGeom>
        </p:spPr>
        <p:txBody>
          <a:bodyPr wrap="square">
            <a:spAutoFit/>
          </a:bodyPr>
          <a:lstStyle/>
          <a:p>
            <a:pPr marL="285750" indent="-285750">
              <a:buFont typeface="Arial" panose="020B0604020202020204" pitchFamily="34" charset="0"/>
              <a:buChar char="•"/>
            </a:pPr>
            <a:r>
              <a:rPr lang="en-US" sz="2000" dirty="0" smtClean="0"/>
              <a:t>NRC’s Authorities and Responsibilities as Provided by Statute</a:t>
            </a:r>
          </a:p>
          <a:p>
            <a:pPr marL="285750" indent="-285750">
              <a:buFont typeface="Arial" panose="020B0604020202020204" pitchFamily="34" charset="0"/>
              <a:buChar char="•"/>
            </a:pPr>
            <a:endParaRPr lang="en-US" sz="800" b="1" i="1" dirty="0"/>
          </a:p>
          <a:p>
            <a:pPr marL="285750" indent="-285750">
              <a:buFont typeface="Arial" panose="020B0604020202020204" pitchFamily="34" charset="0"/>
              <a:buChar char="•"/>
            </a:pPr>
            <a:r>
              <a:rPr lang="en-US" sz="2000" dirty="0" smtClean="0"/>
              <a:t>NRC’s Mission</a:t>
            </a:r>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sz="2000" dirty="0" smtClean="0"/>
              <a:t>RES Organization</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000" dirty="0" smtClean="0"/>
              <a:t>Role of RES and Focus</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000" dirty="0" smtClean="0"/>
              <a:t>Types of Research</a:t>
            </a:r>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sz="2000" dirty="0" smtClean="0"/>
              <a:t>RES Products and Quality Assurance</a:t>
            </a:r>
            <a:endParaRPr lang="en-US" sz="2000" dirty="0"/>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sz="2000" dirty="0" smtClean="0"/>
              <a:t>Domestic and International Collaboration</a:t>
            </a:r>
            <a:endParaRPr lang="en-US" sz="2000" dirty="0"/>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sz="2000" dirty="0" smtClean="0"/>
              <a:t>Key Research</a:t>
            </a:r>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sz="2000" dirty="0" smtClean="0"/>
              <a:t>Knowledge Management</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000" dirty="0" smtClean="0"/>
              <a:t>Future Challenges</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000" dirty="0" smtClean="0"/>
              <a:t>Summary</a:t>
            </a:r>
          </a:p>
        </p:txBody>
      </p:sp>
      <p:sp>
        <p:nvSpPr>
          <p:cNvPr id="5" name="Title 4"/>
          <p:cNvSpPr>
            <a:spLocks noGrp="1"/>
          </p:cNvSpPr>
          <p:nvPr>
            <p:ph type="title"/>
          </p:nvPr>
        </p:nvSpPr>
        <p:spPr/>
        <p:txBody>
          <a:bodyPr/>
          <a:lstStyle/>
          <a:p>
            <a:r>
              <a:rPr lang="en-US" sz="3600" dirty="0" smtClean="0"/>
              <a:t>Topics</a:t>
            </a:r>
            <a:endParaRPr lang="en-US" sz="3600" dirty="0"/>
          </a:p>
        </p:txBody>
      </p:sp>
      <p:sp>
        <p:nvSpPr>
          <p:cNvPr id="2" name="Slide Number Placeholder 1"/>
          <p:cNvSpPr>
            <a:spLocks noGrp="1"/>
          </p:cNvSpPr>
          <p:nvPr>
            <p:ph type="sldNum" sz="quarter" idx="12"/>
          </p:nvPr>
        </p:nvSpPr>
        <p:spPr/>
        <p:txBody>
          <a:bodyPr/>
          <a:lstStyle/>
          <a:p>
            <a:fld id="{D8F5F458-2290-4CAE-BB8D-9143DEB26FAD}" type="slidenum">
              <a:rPr lang="en-US" altLang="en-US" smtClean="0"/>
              <a:pPr/>
              <a:t>3</a:t>
            </a:fld>
            <a:endParaRPr lang="en-US" altLang="en-US"/>
          </a:p>
        </p:txBody>
      </p:sp>
    </p:spTree>
    <p:extLst>
      <p:ext uri="{BB962C8B-B14F-4D97-AF65-F5344CB8AC3E}">
        <p14:creationId xmlns:p14="http://schemas.microsoft.com/office/powerpoint/2010/main" val="2213292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3025" y="1264725"/>
            <a:ext cx="8448675" cy="5078313"/>
          </a:xfrm>
          <a:prstGeom prst="rect">
            <a:avLst/>
          </a:prstGeom>
        </p:spPr>
        <p:txBody>
          <a:bodyPr wrap="square">
            <a:spAutoFit/>
          </a:bodyPr>
          <a:lstStyle/>
          <a:p>
            <a:pPr marL="285750" indent="-285750">
              <a:buFont typeface="Arial" panose="020B0604020202020204" pitchFamily="34" charset="0"/>
              <a:buChar char="•"/>
            </a:pPr>
            <a:r>
              <a:rPr lang="en-US" sz="2000" dirty="0" smtClean="0"/>
              <a:t>The </a:t>
            </a:r>
            <a:r>
              <a:rPr lang="en-US" sz="2000" dirty="0"/>
              <a:t>Energy Reorganization Act of 1974 established </a:t>
            </a:r>
            <a:r>
              <a:rPr lang="en-US" sz="2000" dirty="0" smtClean="0"/>
              <a:t>an independent regulatory commission </a:t>
            </a:r>
            <a:r>
              <a:rPr lang="en-US" sz="2000" dirty="0"/>
              <a:t>to regulate commercial uses of nuclear </a:t>
            </a:r>
            <a:r>
              <a:rPr lang="en-US" sz="2000" dirty="0" smtClean="0"/>
              <a:t>material</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000" dirty="0" smtClean="0"/>
              <a:t>Recognized the necessity for continuous improvement in our knowledge of a complex technology and technically challenging endeavor</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000" b="1" dirty="0"/>
              <a:t>42 USC </a:t>
            </a:r>
            <a:r>
              <a:rPr lang="en-US" sz="2000" b="1" dirty="0" smtClean="0"/>
              <a:t>§ 5845 </a:t>
            </a:r>
            <a:r>
              <a:rPr lang="en-US" sz="2000" dirty="0" smtClean="0"/>
              <a:t>Established the Office of Nuclear Regulatory Research within the NRC and established the following requirements</a:t>
            </a:r>
          </a:p>
          <a:p>
            <a:pPr marL="285750" indent="-285750">
              <a:buFont typeface="Arial" panose="020B0604020202020204" pitchFamily="34" charset="0"/>
              <a:buChar char="•"/>
            </a:pPr>
            <a:endParaRPr lang="en-US" sz="800" dirty="0"/>
          </a:p>
          <a:p>
            <a:pPr marL="800100" lvl="1" indent="-342900">
              <a:buFont typeface="Arial" panose="020B0604020202020204" pitchFamily="34" charset="0"/>
              <a:buChar char="–"/>
            </a:pPr>
            <a:r>
              <a:rPr lang="en-US" dirty="0" smtClean="0"/>
              <a:t>Developing </a:t>
            </a:r>
            <a:r>
              <a:rPr lang="en-US" dirty="0"/>
              <a:t>recommendations for research deemed necessary for performance by the Commission of its licensing and related regulatory </a:t>
            </a:r>
            <a:r>
              <a:rPr lang="en-US" dirty="0" smtClean="0"/>
              <a:t>functions</a:t>
            </a:r>
          </a:p>
          <a:p>
            <a:pPr marL="800100" lvl="1" indent="-342900">
              <a:buFont typeface="Arial" panose="020B0604020202020204" pitchFamily="34" charset="0"/>
              <a:buChar char="–"/>
            </a:pPr>
            <a:endParaRPr lang="en-US" sz="800" dirty="0" smtClean="0"/>
          </a:p>
          <a:p>
            <a:pPr marL="800100" lvl="1" indent="-342900">
              <a:buFont typeface="Arial" panose="020B0604020202020204" pitchFamily="34" charset="0"/>
              <a:buChar char="–"/>
            </a:pPr>
            <a:r>
              <a:rPr lang="en-US" dirty="0" smtClean="0"/>
              <a:t>Engaging </a:t>
            </a:r>
            <a:r>
              <a:rPr lang="en-US" dirty="0"/>
              <a:t>in or contracting for research which the Commission deems necessary for the performance of its licensing and related regulatory </a:t>
            </a:r>
            <a:r>
              <a:rPr lang="en-US" dirty="0" smtClean="0"/>
              <a:t>functions</a:t>
            </a:r>
          </a:p>
          <a:p>
            <a:pPr lvl="1"/>
            <a:endParaRPr lang="en-US" sz="800" dirty="0" smtClean="0"/>
          </a:p>
          <a:p>
            <a:pPr marL="800100" lvl="1" indent="-342900">
              <a:buFont typeface="Arial" panose="020B0604020202020204" pitchFamily="34" charset="0"/>
              <a:buChar char="–"/>
            </a:pPr>
            <a:r>
              <a:rPr lang="en-US" dirty="0" smtClean="0"/>
              <a:t>The </a:t>
            </a:r>
            <a:r>
              <a:rPr lang="en-US" dirty="0"/>
              <a:t>Commission shall develop a long-term plan for projects for the development of new or improved safety systems for nuclear </a:t>
            </a:r>
            <a:r>
              <a:rPr lang="en-US" dirty="0" smtClean="0"/>
              <a:t>power plants</a:t>
            </a:r>
            <a:endParaRPr lang="en-US" dirty="0"/>
          </a:p>
        </p:txBody>
      </p:sp>
      <p:sp>
        <p:nvSpPr>
          <p:cNvPr id="5" name="Title 4"/>
          <p:cNvSpPr>
            <a:spLocks noGrp="1"/>
          </p:cNvSpPr>
          <p:nvPr>
            <p:ph type="title"/>
          </p:nvPr>
        </p:nvSpPr>
        <p:spPr/>
        <p:txBody>
          <a:bodyPr/>
          <a:lstStyle/>
          <a:p>
            <a:pPr marL="285750" indent="-285750"/>
            <a:r>
              <a:rPr lang="en-US" sz="3600" dirty="0"/>
              <a:t>NRC’s Authorities and Responsibilities as Provided by Statute</a:t>
            </a:r>
          </a:p>
        </p:txBody>
      </p:sp>
      <p:sp>
        <p:nvSpPr>
          <p:cNvPr id="2" name="Slide Number Placeholder 1"/>
          <p:cNvSpPr>
            <a:spLocks noGrp="1"/>
          </p:cNvSpPr>
          <p:nvPr>
            <p:ph type="sldNum" sz="quarter" idx="12"/>
          </p:nvPr>
        </p:nvSpPr>
        <p:spPr/>
        <p:txBody>
          <a:bodyPr/>
          <a:lstStyle/>
          <a:p>
            <a:fld id="{D8F5F458-2290-4CAE-BB8D-9143DEB26FAD}" type="slidenum">
              <a:rPr lang="en-US" altLang="en-US" smtClean="0"/>
              <a:pPr/>
              <a:t>4</a:t>
            </a:fld>
            <a:endParaRPr lang="en-US" altLang="en-US"/>
          </a:p>
        </p:txBody>
      </p:sp>
    </p:spTree>
    <p:extLst>
      <p:ext uri="{BB962C8B-B14F-4D97-AF65-F5344CB8AC3E}">
        <p14:creationId xmlns:p14="http://schemas.microsoft.com/office/powerpoint/2010/main" val="1416094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30710" y="1098880"/>
            <a:ext cx="9113290" cy="5759119"/>
          </a:xfrm>
          <a:prstGeom prst="rect">
            <a:avLst/>
          </a:prstGeom>
        </p:spPr>
      </p:pic>
      <p:sp>
        <p:nvSpPr>
          <p:cNvPr id="148482" name="Rectangle 2"/>
          <p:cNvSpPr>
            <a:spLocks noGrp="1" noChangeArrowheads="1"/>
          </p:cNvSpPr>
          <p:nvPr>
            <p:ph type="title"/>
          </p:nvPr>
        </p:nvSpPr>
        <p:spPr/>
        <p:txBody>
          <a:bodyPr>
            <a:noAutofit/>
          </a:bodyPr>
          <a:lstStyle/>
          <a:p>
            <a:pPr eaLnBrk="1" hangingPunct="1">
              <a:defRPr/>
            </a:pPr>
            <a:r>
              <a:rPr lang="en-US" sz="3600" dirty="0" smtClean="0"/>
              <a:t>The NRC’s </a:t>
            </a:r>
            <a:r>
              <a:rPr lang="en-US" sz="3600" dirty="0"/>
              <a:t>Mission</a:t>
            </a:r>
            <a:endParaRPr lang="en-US" sz="3600" dirty="0" smtClean="0"/>
          </a:p>
        </p:txBody>
      </p:sp>
      <p:sp>
        <p:nvSpPr>
          <p:cNvPr id="2" name="Rectangle 1"/>
          <p:cNvSpPr/>
          <p:nvPr/>
        </p:nvSpPr>
        <p:spPr>
          <a:xfrm>
            <a:off x="65313" y="2128650"/>
            <a:ext cx="6188034" cy="3108543"/>
          </a:xfrm>
          <a:prstGeom prst="rect">
            <a:avLst/>
          </a:prstGeom>
          <a:solidFill>
            <a:schemeClr val="accent1">
              <a:alpha val="24000"/>
            </a:schemeClr>
          </a:solidFill>
        </p:spPr>
        <p:txBody>
          <a:bodyPr wrap="square">
            <a:spAutoFit/>
          </a:bodyPr>
          <a:lstStyle/>
          <a:p>
            <a:r>
              <a:rPr lang="en-US" sz="2800" b="1" i="1" dirty="0" smtClean="0"/>
              <a:t>To </a:t>
            </a:r>
            <a:r>
              <a:rPr lang="en-US" sz="2800" b="1" i="1" dirty="0"/>
              <a:t>regulate the nation's civilian use of byproduct, source, and special nuclear materials to ensure adequate protection of public health and safety, to promote the common defense and security, and to protect the environment.</a:t>
            </a:r>
          </a:p>
        </p:txBody>
      </p:sp>
      <p:sp>
        <p:nvSpPr>
          <p:cNvPr id="3" name="Slide Number Placeholder 2"/>
          <p:cNvSpPr>
            <a:spLocks noGrp="1"/>
          </p:cNvSpPr>
          <p:nvPr>
            <p:ph type="sldNum" sz="quarter" idx="12"/>
          </p:nvPr>
        </p:nvSpPr>
        <p:spPr/>
        <p:txBody>
          <a:bodyPr/>
          <a:lstStyle/>
          <a:p>
            <a:fld id="{D8F5F458-2290-4CAE-BB8D-9143DEB26FAD}" type="slidenum">
              <a:rPr lang="en-US" altLang="en-US" smtClean="0"/>
              <a:pPr/>
              <a:t>5</a:t>
            </a:fld>
            <a:endParaRPr lang="en-US" altLang="en-US"/>
          </a:p>
        </p:txBody>
      </p:sp>
    </p:spTree>
    <p:extLst>
      <p:ext uri="{BB962C8B-B14F-4D97-AF65-F5344CB8AC3E}">
        <p14:creationId xmlns:p14="http://schemas.microsoft.com/office/powerpoint/2010/main" val="2754599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noAutofit/>
          </a:bodyPr>
          <a:lstStyle/>
          <a:p>
            <a:pPr eaLnBrk="1" hangingPunct="1">
              <a:defRPr/>
            </a:pPr>
            <a:r>
              <a:rPr lang="en-US" sz="3600" dirty="0" smtClean="0"/>
              <a:t>How We Regulate</a:t>
            </a: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066800"/>
            <a:ext cx="6865993" cy="579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8F5F458-2290-4CAE-BB8D-9143DEB26FAD}" type="slidenum">
              <a:rPr lang="en-US" altLang="en-US" smtClean="0"/>
              <a:pPr/>
              <a:t>6</a:t>
            </a:fld>
            <a:endParaRPr lang="en-US" altLang="en-US"/>
          </a:p>
        </p:txBody>
      </p:sp>
    </p:spTree>
    <p:extLst>
      <p:ext uri="{BB962C8B-B14F-4D97-AF65-F5344CB8AC3E}">
        <p14:creationId xmlns:p14="http://schemas.microsoft.com/office/powerpoint/2010/main" val="3377350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noAutofit/>
          </a:bodyPr>
          <a:lstStyle/>
          <a:p>
            <a:pPr eaLnBrk="1" hangingPunct="1">
              <a:defRPr/>
            </a:pPr>
            <a:r>
              <a:rPr lang="en-US" sz="3600" dirty="0" smtClean="0"/>
              <a:t>NRC Technical Capabilities</a:t>
            </a:r>
          </a:p>
        </p:txBody>
      </p:sp>
      <p:graphicFrame>
        <p:nvGraphicFramePr>
          <p:cNvPr id="5" name="Chart 4"/>
          <p:cNvGraphicFramePr/>
          <p:nvPr>
            <p:extLst>
              <p:ext uri="{D42A27DB-BD31-4B8C-83A1-F6EECF244321}">
                <p14:modId xmlns:p14="http://schemas.microsoft.com/office/powerpoint/2010/main" val="2771180741"/>
              </p:ext>
            </p:extLst>
          </p:nvPr>
        </p:nvGraphicFramePr>
        <p:xfrm>
          <a:off x="533400" y="1600200"/>
          <a:ext cx="791845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33400" y="6553200"/>
            <a:ext cx="3657600" cy="246221"/>
          </a:xfrm>
          <a:prstGeom prst="rect">
            <a:avLst/>
          </a:prstGeom>
          <a:noFill/>
        </p:spPr>
        <p:txBody>
          <a:bodyPr wrap="square" rtlCol="0">
            <a:spAutoFit/>
          </a:bodyPr>
          <a:lstStyle/>
          <a:p>
            <a:r>
              <a:rPr lang="en-US" sz="1000" dirty="0" smtClean="0"/>
              <a:t>*Per data available as of 2010</a:t>
            </a:r>
            <a:endParaRPr lang="en-US" sz="1000" dirty="0"/>
          </a:p>
        </p:txBody>
      </p:sp>
      <p:sp>
        <p:nvSpPr>
          <p:cNvPr id="3" name="Slide Number Placeholder 2"/>
          <p:cNvSpPr>
            <a:spLocks noGrp="1"/>
          </p:cNvSpPr>
          <p:nvPr>
            <p:ph type="sldNum" sz="quarter" idx="12"/>
          </p:nvPr>
        </p:nvSpPr>
        <p:spPr/>
        <p:txBody>
          <a:bodyPr/>
          <a:lstStyle/>
          <a:p>
            <a:fld id="{D8F5F458-2290-4CAE-BB8D-9143DEB26FAD}" type="slidenum">
              <a:rPr lang="en-US" altLang="en-US" smtClean="0"/>
              <a:pPr/>
              <a:t>7</a:t>
            </a:fld>
            <a:endParaRPr lang="en-US" altLang="en-US"/>
          </a:p>
        </p:txBody>
      </p:sp>
    </p:spTree>
    <p:extLst>
      <p:ext uri="{BB962C8B-B14F-4D97-AF65-F5344CB8AC3E}">
        <p14:creationId xmlns:p14="http://schemas.microsoft.com/office/powerpoint/2010/main" val="483687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US" sz="3600" dirty="0" smtClean="0"/>
              <a:t>RES Organization</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380" y="1126175"/>
            <a:ext cx="7893270" cy="202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3200400"/>
            <a:ext cx="8534400" cy="3293209"/>
          </a:xfrm>
          <a:prstGeom prst="rect">
            <a:avLst/>
          </a:prstGeom>
        </p:spPr>
        <p:txBody>
          <a:bodyPr wrap="square">
            <a:spAutoFit/>
          </a:bodyPr>
          <a:lstStyle/>
          <a:p>
            <a:r>
              <a:rPr lang="en-US" sz="1600" b="1" dirty="0"/>
              <a:t>Division of Engineering (</a:t>
            </a:r>
            <a:r>
              <a:rPr lang="en-US" sz="1600" b="1" dirty="0" smtClean="0"/>
              <a:t>DE)</a:t>
            </a:r>
          </a:p>
          <a:p>
            <a:pPr marL="285750" indent="-285750">
              <a:buFont typeface="Arial" panose="020B0604020202020204" pitchFamily="34" charset="0"/>
              <a:buChar char="•"/>
            </a:pPr>
            <a:r>
              <a:rPr lang="en-US" sz="1600" dirty="0" smtClean="0"/>
              <a:t>material performance, natural hazards, digital instrumentation and controls (digital I&amp;C), seismic and structural issues, reactor component integrity</a:t>
            </a:r>
          </a:p>
          <a:p>
            <a:r>
              <a:rPr lang="en-US" sz="1600" b="1" dirty="0" smtClean="0"/>
              <a:t>Division of Systems Analysis (DSA)</a:t>
            </a:r>
          </a:p>
          <a:p>
            <a:pPr marL="285750" indent="-285750">
              <a:buFont typeface="Arial" panose="020B0604020202020204" pitchFamily="34" charset="0"/>
              <a:buChar char="•"/>
            </a:pPr>
            <a:r>
              <a:rPr lang="en-US" sz="1600" dirty="0" smtClean="0"/>
              <a:t>criticality safety, thermal hydraulic and severe accident phenomenology, accident source terms, and accident sequences, quantifying margins, and reducing uncertainties for areas of potentially high risk or safety significance</a:t>
            </a:r>
            <a:endParaRPr lang="en-US" sz="1600" dirty="0"/>
          </a:p>
          <a:p>
            <a:r>
              <a:rPr lang="en-US" sz="1600" b="1" dirty="0" smtClean="0"/>
              <a:t>Division of Risk Analysis (DRA)</a:t>
            </a:r>
          </a:p>
          <a:p>
            <a:pPr marL="285750" indent="-285750">
              <a:buFont typeface="Arial" panose="020B0604020202020204" pitchFamily="34" charset="0"/>
              <a:buChar char="•"/>
            </a:pPr>
            <a:r>
              <a:rPr lang="en-US" sz="1600" dirty="0" smtClean="0"/>
              <a:t>probabilistic risk assessments (PRA), human factors and human reliability analysis, performance and reliability analysis, movement of radionuclides through environmental systems, operating experience, and fire safety</a:t>
            </a:r>
          </a:p>
          <a:p>
            <a:r>
              <a:rPr lang="en-US" sz="1600" b="1" dirty="0"/>
              <a:t>P</a:t>
            </a:r>
            <a:r>
              <a:rPr lang="en-US" sz="1600" b="1" dirty="0" smtClean="0"/>
              <a:t>rogram </a:t>
            </a:r>
            <a:r>
              <a:rPr lang="en-US" sz="1600" b="1" dirty="0"/>
              <a:t>M</a:t>
            </a:r>
            <a:r>
              <a:rPr lang="en-US" sz="1600" b="1" dirty="0" smtClean="0"/>
              <a:t>anagement and Policy </a:t>
            </a:r>
            <a:r>
              <a:rPr lang="en-US" sz="1600" b="1" dirty="0"/>
              <a:t>D</a:t>
            </a:r>
            <a:r>
              <a:rPr lang="en-US" sz="1600" b="1" dirty="0" smtClean="0"/>
              <a:t>evelopment and Analysis (PMDA)</a:t>
            </a:r>
          </a:p>
          <a:p>
            <a:pPr marL="285750" indent="-285750">
              <a:buFont typeface="Arial" panose="020B0604020202020204" pitchFamily="34" charset="0"/>
              <a:buChar char="•"/>
            </a:pPr>
            <a:r>
              <a:rPr lang="en-US" sz="1600" dirty="0" smtClean="0"/>
              <a:t>budget planning &amp; execution</a:t>
            </a:r>
            <a:r>
              <a:rPr lang="en-US" sz="1600" dirty="0"/>
              <a:t>, </a:t>
            </a:r>
            <a:r>
              <a:rPr lang="en-US" sz="1600" dirty="0" smtClean="0"/>
              <a:t>information </a:t>
            </a:r>
            <a:r>
              <a:rPr lang="en-US" sz="1600" dirty="0"/>
              <a:t>technology needs, </a:t>
            </a:r>
            <a:r>
              <a:rPr lang="en-US" sz="1600" dirty="0" smtClean="0"/>
              <a:t>staff &amp; resource planning</a:t>
            </a:r>
            <a:endParaRPr lang="en-US" sz="1600" b="1" dirty="0"/>
          </a:p>
        </p:txBody>
      </p:sp>
      <p:sp>
        <p:nvSpPr>
          <p:cNvPr id="2" name="Slide Number Placeholder 1"/>
          <p:cNvSpPr>
            <a:spLocks noGrp="1"/>
          </p:cNvSpPr>
          <p:nvPr>
            <p:ph type="sldNum" sz="quarter" idx="12"/>
          </p:nvPr>
        </p:nvSpPr>
        <p:spPr/>
        <p:txBody>
          <a:bodyPr/>
          <a:lstStyle/>
          <a:p>
            <a:fld id="{D8F5F458-2290-4CAE-BB8D-9143DEB26FAD}" type="slidenum">
              <a:rPr lang="en-US" altLang="en-US" smtClean="0"/>
              <a:pPr/>
              <a:t>8</a:t>
            </a:fld>
            <a:endParaRPr lang="en-US" altLang="en-US"/>
          </a:p>
        </p:txBody>
      </p:sp>
    </p:spTree>
    <p:extLst>
      <p:ext uri="{BB962C8B-B14F-4D97-AF65-F5344CB8AC3E}">
        <p14:creationId xmlns:p14="http://schemas.microsoft.com/office/powerpoint/2010/main" val="1013592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solidFill>
                  <a:schemeClr val="tx1"/>
                </a:solidFill>
              </a:rPr>
              <a:t>Role of RES</a:t>
            </a:r>
            <a:endParaRPr lang="en-US" sz="3600" dirty="0">
              <a:solidFill>
                <a:schemeClr val="tx1"/>
              </a:solidFill>
            </a:endParaRPr>
          </a:p>
        </p:txBody>
      </p:sp>
      <p:sp>
        <p:nvSpPr>
          <p:cNvPr id="2" name="Content Placeholder 1"/>
          <p:cNvSpPr>
            <a:spLocks noGrp="1"/>
          </p:cNvSpPr>
          <p:nvPr>
            <p:ph idx="1"/>
          </p:nvPr>
        </p:nvSpPr>
        <p:spPr>
          <a:xfrm>
            <a:off x="457200" y="1600200"/>
            <a:ext cx="8229600" cy="5181600"/>
          </a:xfrm>
        </p:spPr>
        <p:txBody>
          <a:bodyPr/>
          <a:lstStyle/>
          <a:p>
            <a:r>
              <a:rPr lang="en-US" sz="2400" dirty="0" smtClean="0"/>
              <a:t>Plans, recommends, and implements research programs </a:t>
            </a:r>
          </a:p>
          <a:p>
            <a:pPr lvl="1"/>
            <a:r>
              <a:rPr lang="en-US" sz="1800" dirty="0" smtClean="0"/>
              <a:t>NRC performs confirmatory research to support decisions about the adequacy of safety or security of a regulated function</a:t>
            </a:r>
          </a:p>
          <a:p>
            <a:pPr lvl="1"/>
            <a:r>
              <a:rPr lang="en-US" sz="1800" dirty="0" smtClean="0"/>
              <a:t>Licensees </a:t>
            </a:r>
            <a:r>
              <a:rPr lang="en-US" sz="1800" dirty="0"/>
              <a:t>and applicants have the primary responsibility to develop data to support their safety analyses and </a:t>
            </a:r>
            <a:r>
              <a:rPr lang="en-US" sz="1800" dirty="0" smtClean="0"/>
              <a:t>applications</a:t>
            </a:r>
            <a:endParaRPr lang="en-US" sz="1800" dirty="0"/>
          </a:p>
          <a:p>
            <a:pPr lvl="1"/>
            <a:r>
              <a:rPr lang="en-US" sz="1800" dirty="0"/>
              <a:t>NRC does not conduct development research designed to improve plant </a:t>
            </a:r>
            <a:r>
              <a:rPr lang="en-US" sz="1800" dirty="0" smtClean="0"/>
              <a:t>performance</a:t>
            </a:r>
            <a:endParaRPr lang="en-US" sz="1800" dirty="0"/>
          </a:p>
          <a:p>
            <a:r>
              <a:rPr lang="en-US" sz="2400" dirty="0"/>
              <a:t>Standards </a:t>
            </a:r>
            <a:r>
              <a:rPr lang="en-US" sz="2400" dirty="0" smtClean="0"/>
              <a:t>development</a:t>
            </a:r>
            <a:endParaRPr lang="en-US" sz="2400" dirty="0"/>
          </a:p>
          <a:p>
            <a:pPr marL="857250" lvl="2" indent="-457200">
              <a:buFont typeface="Arial" panose="020B0604020202020204" pitchFamily="34" charset="0"/>
              <a:buChar char="–"/>
            </a:pPr>
            <a:r>
              <a:rPr lang="en-US" sz="1800" dirty="0"/>
              <a:t>Coordinates NRC Participation international standards and national standards, including appointment of staff to </a:t>
            </a:r>
            <a:r>
              <a:rPr lang="en-US" sz="1800" dirty="0" smtClean="0"/>
              <a:t>committees</a:t>
            </a:r>
            <a:endParaRPr lang="en-US" sz="800" dirty="0"/>
          </a:p>
          <a:p>
            <a:r>
              <a:rPr lang="en-US" sz="2400" dirty="0"/>
              <a:t>Resolution of generic safety issues</a:t>
            </a:r>
          </a:p>
          <a:p>
            <a:pPr lvl="1"/>
            <a:r>
              <a:rPr lang="en-US" sz="1800" dirty="0"/>
              <a:t>NRC does research to determine if a safety issue exists</a:t>
            </a:r>
          </a:p>
          <a:p>
            <a:pPr lvl="1"/>
            <a:r>
              <a:rPr lang="en-US" sz="1800" dirty="0"/>
              <a:t>NRC conducts confirmatory research to independently verify licensee or applicant’s data, determine safety margins, and explore uncertainties</a:t>
            </a:r>
          </a:p>
          <a:p>
            <a:pPr marL="0" indent="0">
              <a:buNone/>
            </a:pPr>
            <a:endParaRPr lang="en-US" dirty="0" smtClean="0"/>
          </a:p>
        </p:txBody>
      </p:sp>
      <p:sp>
        <p:nvSpPr>
          <p:cNvPr id="3" name="Slide Number Placeholder 2"/>
          <p:cNvSpPr>
            <a:spLocks noGrp="1"/>
          </p:cNvSpPr>
          <p:nvPr>
            <p:ph type="sldNum" sz="quarter" idx="12"/>
          </p:nvPr>
        </p:nvSpPr>
        <p:spPr/>
        <p:txBody>
          <a:bodyPr/>
          <a:lstStyle/>
          <a:p>
            <a:fld id="{D8F5F458-2290-4CAE-BB8D-9143DEB26FAD}" type="slidenum">
              <a:rPr lang="en-US" altLang="en-US" smtClean="0"/>
              <a:pPr/>
              <a:t>9</a:t>
            </a:fld>
            <a:endParaRPr lang="en-US" altLang="en-US"/>
          </a:p>
        </p:txBody>
      </p:sp>
    </p:spTree>
    <p:extLst>
      <p:ext uri="{BB962C8B-B14F-4D97-AF65-F5344CB8AC3E}">
        <p14:creationId xmlns:p14="http://schemas.microsoft.com/office/powerpoint/2010/main" val="14389783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presentation2">
  <a:themeElements>
    <a:clrScheme name="presentat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presentation2</Template>
  <TotalTime>1421</TotalTime>
  <Words>1679</Words>
  <Application>Microsoft Office PowerPoint</Application>
  <PresentationFormat>On-screen Show (4:3)</PresentationFormat>
  <Paragraphs>311</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presentation2</vt:lpstr>
      <vt:lpstr>K. Steven West and Brian Thomas U.S. Nuclear Regulatory Commission </vt:lpstr>
      <vt:lpstr>Purpose</vt:lpstr>
      <vt:lpstr>Topics</vt:lpstr>
      <vt:lpstr>NRC’s Authorities and Responsibilities as Provided by Statute</vt:lpstr>
      <vt:lpstr>The NRC’s Mission</vt:lpstr>
      <vt:lpstr>How We Regulate</vt:lpstr>
      <vt:lpstr>NRC Technical Capabilities</vt:lpstr>
      <vt:lpstr>RES Organization</vt:lpstr>
      <vt:lpstr>Role of RES</vt:lpstr>
      <vt:lpstr>Focus of RES</vt:lpstr>
      <vt:lpstr>Types of Research</vt:lpstr>
      <vt:lpstr>RES Products</vt:lpstr>
      <vt:lpstr>Quality Assurance</vt:lpstr>
      <vt:lpstr>Domestic &amp; International Collaborations</vt:lpstr>
      <vt:lpstr>Domestic &amp; International Collaborations</vt:lpstr>
      <vt:lpstr>Domestic &amp; International Collaborations</vt:lpstr>
      <vt:lpstr>Key Research Areas</vt:lpstr>
      <vt:lpstr>Knowledge Management</vt:lpstr>
      <vt:lpstr>Future Challenges</vt:lpstr>
      <vt:lpstr>Digital Instrumentation &amp; Controls</vt:lpstr>
      <vt:lpstr>Materials Degradation Issues</vt:lpstr>
      <vt:lpstr>Materials Degradation Issues</vt:lpstr>
      <vt:lpstr>Summary</vt:lpstr>
      <vt:lpstr>Summary cont’d</vt:lpstr>
      <vt:lpstr>PowerPoint Presentation</vt:lpstr>
    </vt:vector>
  </TitlesOfParts>
  <Company>At-Large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Jordan</dc:creator>
  <cp:lastModifiedBy>rmi</cp:lastModifiedBy>
  <cp:revision>116</cp:revision>
  <cp:lastPrinted>2014-10-24T14:21:46Z</cp:lastPrinted>
  <dcterms:created xsi:type="dcterms:W3CDTF">2007-07-24T20:07:53Z</dcterms:created>
  <dcterms:modified xsi:type="dcterms:W3CDTF">2014-10-24T16:37:49Z</dcterms:modified>
</cp:coreProperties>
</file>