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2.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56" r:id="rId1"/>
  </p:sldMasterIdLst>
  <p:notesMasterIdLst>
    <p:notesMasterId r:id="rId28"/>
  </p:notesMasterIdLst>
  <p:handoutMasterIdLst>
    <p:handoutMasterId r:id="rId29"/>
  </p:handoutMasterIdLst>
  <p:sldIdLst>
    <p:sldId id="308" r:id="rId2"/>
    <p:sldId id="331" r:id="rId3"/>
    <p:sldId id="480" r:id="rId4"/>
    <p:sldId id="457" r:id="rId5"/>
    <p:sldId id="454" r:id="rId6"/>
    <p:sldId id="482" r:id="rId7"/>
    <p:sldId id="479" r:id="rId8"/>
    <p:sldId id="481" r:id="rId9"/>
    <p:sldId id="470" r:id="rId10"/>
    <p:sldId id="462" r:id="rId11"/>
    <p:sldId id="460" r:id="rId12"/>
    <p:sldId id="463" r:id="rId13"/>
    <p:sldId id="461" r:id="rId14"/>
    <p:sldId id="458" r:id="rId15"/>
    <p:sldId id="459" r:id="rId16"/>
    <p:sldId id="473" r:id="rId17"/>
    <p:sldId id="474" r:id="rId18"/>
    <p:sldId id="469" r:id="rId19"/>
    <p:sldId id="468" r:id="rId20"/>
    <p:sldId id="476" r:id="rId21"/>
    <p:sldId id="477" r:id="rId22"/>
    <p:sldId id="466" r:id="rId23"/>
    <p:sldId id="478" r:id="rId24"/>
    <p:sldId id="483" r:id="rId25"/>
    <p:sldId id="350" r:id="rId26"/>
    <p:sldId id="354" r:id="rId27"/>
  </p:sldIdLst>
  <p:sldSz cx="9144000" cy="6858000" type="letter"/>
  <p:notesSz cx="6807200"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 initials="" lastIdx="1" clrIdx="0"/>
  <p:cmAuthor id="1" name="K-ABE" initials="K"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7C80"/>
    <a:srgbClr val="FFCCFF"/>
    <a:srgbClr val="FFFF99"/>
    <a:srgbClr val="000066"/>
    <a:srgbClr val="FF9999"/>
    <a:srgbClr val="777777"/>
    <a:srgbClr val="292929"/>
    <a:srgbClr val="CC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94" autoAdjust="0"/>
    <p:restoredTop sz="61786" autoAdjust="0"/>
  </p:normalViewPr>
  <p:slideViewPr>
    <p:cSldViewPr>
      <p:cViewPr varScale="1">
        <p:scale>
          <a:sx n="92" d="100"/>
          <a:sy n="92" d="100"/>
        </p:scale>
        <p:origin x="-1986" y="-96"/>
      </p:cViewPr>
      <p:guideLst>
        <p:guide orient="horz" pos="2160"/>
        <p:guide pos="2880"/>
      </p:guideLst>
    </p:cSldViewPr>
  </p:slideViewPr>
  <p:outlineViewPr>
    <p:cViewPr>
      <p:scale>
        <a:sx n="33" d="100"/>
        <a:sy n="33" d="100"/>
      </p:scale>
      <p:origin x="0" y="1642"/>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02" d="100"/>
          <a:sy n="102" d="100"/>
        </p:scale>
        <p:origin x="-3174" y="-102"/>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516" tIns="45758" rIns="91516" bIns="45758"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sz="quarter" idx="1"/>
          </p:nvPr>
        </p:nvSpPr>
        <p:spPr>
          <a:xfrm>
            <a:off x="3855351" y="2"/>
            <a:ext cx="2950263" cy="496888"/>
          </a:xfrm>
          <a:prstGeom prst="rect">
            <a:avLst/>
          </a:prstGeom>
        </p:spPr>
        <p:txBody>
          <a:bodyPr vert="horz" lIns="91516" tIns="45758" rIns="91516" bIns="45758" rtlCol="0"/>
          <a:lstStyle>
            <a:lvl1pPr algn="r" fontAlgn="auto">
              <a:spcBef>
                <a:spcPts val="0"/>
              </a:spcBef>
              <a:spcAft>
                <a:spcPts val="0"/>
              </a:spcAft>
              <a:defRPr sz="1200" smtClean="0">
                <a:latin typeface="+mn-lt"/>
                <a:ea typeface="+mn-ea"/>
              </a:defRPr>
            </a:lvl1pPr>
          </a:lstStyle>
          <a:p>
            <a:pPr>
              <a:defRPr/>
            </a:pPr>
            <a:fld id="{2D9C35F6-66B5-4993-B6A4-7589E7ADA755}" type="datetimeFigureOut">
              <a:rPr lang="ja-JP" altLang="en-US"/>
              <a:pPr>
                <a:defRPr/>
              </a:pPr>
              <a:t>2014/10/24</a:t>
            </a:fld>
            <a:endParaRPr lang="ja-JP" altLang="en-US" dirty="0"/>
          </a:p>
        </p:txBody>
      </p:sp>
      <p:sp>
        <p:nvSpPr>
          <p:cNvPr id="4" name="フッター プレースホルダー 3"/>
          <p:cNvSpPr>
            <a:spLocks noGrp="1"/>
          </p:cNvSpPr>
          <p:nvPr>
            <p:ph type="ftr" sz="quarter" idx="2"/>
          </p:nvPr>
        </p:nvSpPr>
        <p:spPr>
          <a:xfrm>
            <a:off x="2" y="9440865"/>
            <a:ext cx="2950263" cy="496887"/>
          </a:xfrm>
          <a:prstGeom prst="rect">
            <a:avLst/>
          </a:prstGeom>
        </p:spPr>
        <p:txBody>
          <a:bodyPr vert="horz" lIns="91516" tIns="45758" rIns="91516" bIns="45758"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5" name="スライド番号プレースホルダー 4"/>
          <p:cNvSpPr>
            <a:spLocks noGrp="1"/>
          </p:cNvSpPr>
          <p:nvPr>
            <p:ph type="sldNum" sz="quarter" idx="3"/>
          </p:nvPr>
        </p:nvSpPr>
        <p:spPr>
          <a:xfrm>
            <a:off x="3855351" y="9440865"/>
            <a:ext cx="2950263" cy="496887"/>
          </a:xfrm>
          <a:prstGeom prst="rect">
            <a:avLst/>
          </a:prstGeom>
        </p:spPr>
        <p:txBody>
          <a:bodyPr vert="horz" lIns="91516" tIns="45758" rIns="91516" bIns="45758" rtlCol="0" anchor="b"/>
          <a:lstStyle>
            <a:lvl1pPr algn="r" fontAlgn="auto">
              <a:spcBef>
                <a:spcPts val="0"/>
              </a:spcBef>
              <a:spcAft>
                <a:spcPts val="0"/>
              </a:spcAft>
              <a:defRPr sz="1200" smtClean="0">
                <a:latin typeface="+mn-lt"/>
                <a:ea typeface="+mn-ea"/>
              </a:defRPr>
            </a:lvl1pPr>
          </a:lstStyle>
          <a:p>
            <a:pPr>
              <a:defRPr/>
            </a:pPr>
            <a:fld id="{C1379949-C3DB-4AED-9997-E78897BD35EA}" type="slidenum">
              <a:rPr lang="ja-JP" altLang="en-US"/>
              <a:pPr>
                <a:defRPr/>
              </a:pPr>
              <a:t>‹#›</a:t>
            </a:fld>
            <a:endParaRPr lang="ja-JP" altLang="en-US" dirty="0"/>
          </a:p>
        </p:txBody>
      </p:sp>
    </p:spTree>
    <p:extLst>
      <p:ext uri="{BB962C8B-B14F-4D97-AF65-F5344CB8AC3E}">
        <p14:creationId xmlns:p14="http://schemas.microsoft.com/office/powerpoint/2010/main" val="208377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50263" cy="496888"/>
          </a:xfrm>
          <a:prstGeom prst="rect">
            <a:avLst/>
          </a:prstGeom>
        </p:spPr>
        <p:txBody>
          <a:bodyPr vert="horz" lIns="91516" tIns="45758" rIns="91516" bIns="45758" rtlCol="0"/>
          <a:lstStyle>
            <a:lvl1pPr algn="l" fontAlgn="auto">
              <a:spcBef>
                <a:spcPts val="0"/>
              </a:spcBef>
              <a:spcAft>
                <a:spcPts val="0"/>
              </a:spcAft>
              <a:defRPr sz="1200">
                <a:latin typeface="+mn-lt"/>
                <a:ea typeface="+mn-ea"/>
              </a:defRPr>
            </a:lvl1pPr>
          </a:lstStyle>
          <a:p>
            <a:pPr>
              <a:defRPr/>
            </a:pPr>
            <a:endParaRPr lang="ja-JP" altLang="en-US" dirty="0"/>
          </a:p>
        </p:txBody>
      </p:sp>
      <p:sp>
        <p:nvSpPr>
          <p:cNvPr id="3" name="日付プレースホルダー 2"/>
          <p:cNvSpPr>
            <a:spLocks noGrp="1"/>
          </p:cNvSpPr>
          <p:nvPr>
            <p:ph type="dt" idx="1"/>
          </p:nvPr>
        </p:nvSpPr>
        <p:spPr>
          <a:xfrm>
            <a:off x="3855351" y="2"/>
            <a:ext cx="2950263" cy="496888"/>
          </a:xfrm>
          <a:prstGeom prst="rect">
            <a:avLst/>
          </a:prstGeom>
        </p:spPr>
        <p:txBody>
          <a:bodyPr vert="horz" lIns="91516" tIns="45758" rIns="91516" bIns="45758" rtlCol="0"/>
          <a:lstStyle>
            <a:lvl1pPr algn="r" fontAlgn="auto">
              <a:spcBef>
                <a:spcPts val="0"/>
              </a:spcBef>
              <a:spcAft>
                <a:spcPts val="0"/>
              </a:spcAft>
              <a:defRPr sz="1200" smtClean="0">
                <a:latin typeface="+mn-lt"/>
                <a:ea typeface="+mn-ea"/>
              </a:defRPr>
            </a:lvl1pPr>
          </a:lstStyle>
          <a:p>
            <a:pPr>
              <a:defRPr/>
            </a:pPr>
            <a:fld id="{9E301A7A-3FA7-4784-A9CB-AF94B81724EE}" type="datetimeFigureOut">
              <a:rPr lang="ja-JP" altLang="en-US"/>
              <a:pPr>
                <a:defRPr/>
              </a:pPr>
              <a:t>2014/10/24</a:t>
            </a:fld>
            <a:endParaRPr lang="ja-JP" altLang="en-US" dirty="0"/>
          </a:p>
        </p:txBody>
      </p:sp>
      <p:sp>
        <p:nvSpPr>
          <p:cNvPr id="4" name="スライド イメージ プレースホルダー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516" tIns="45758" rIns="91516" bIns="45758" rtlCol="0" anchor="ctr"/>
          <a:lstStyle/>
          <a:p>
            <a:pPr lvl="0"/>
            <a:endParaRPr lang="ja-JP" altLang="en-US" noProof="0" dirty="0"/>
          </a:p>
        </p:txBody>
      </p:sp>
      <p:sp>
        <p:nvSpPr>
          <p:cNvPr id="5" name="ノート プレースホルダー 4"/>
          <p:cNvSpPr>
            <a:spLocks noGrp="1"/>
          </p:cNvSpPr>
          <p:nvPr>
            <p:ph type="body" sz="quarter" idx="3"/>
          </p:nvPr>
        </p:nvSpPr>
        <p:spPr>
          <a:xfrm>
            <a:off x="681200" y="4721225"/>
            <a:ext cx="5444806" cy="4471988"/>
          </a:xfrm>
          <a:prstGeom prst="rect">
            <a:avLst/>
          </a:prstGeom>
        </p:spPr>
        <p:txBody>
          <a:bodyPr vert="horz" lIns="91516" tIns="45758" rIns="91516" bIns="45758"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endParaRPr lang="ja-JP" altLang="en-US" noProof="0"/>
          </a:p>
        </p:txBody>
      </p:sp>
      <p:sp>
        <p:nvSpPr>
          <p:cNvPr id="6" name="フッター プレースホルダー 5"/>
          <p:cNvSpPr>
            <a:spLocks noGrp="1"/>
          </p:cNvSpPr>
          <p:nvPr>
            <p:ph type="ftr" sz="quarter" idx="4"/>
          </p:nvPr>
        </p:nvSpPr>
        <p:spPr>
          <a:xfrm>
            <a:off x="2" y="9440865"/>
            <a:ext cx="2950263" cy="496887"/>
          </a:xfrm>
          <a:prstGeom prst="rect">
            <a:avLst/>
          </a:prstGeom>
        </p:spPr>
        <p:txBody>
          <a:bodyPr vert="horz" lIns="91516" tIns="45758" rIns="91516" bIns="45758" rtlCol="0" anchor="b"/>
          <a:lstStyle>
            <a:lvl1pPr algn="l" fontAlgn="auto">
              <a:spcBef>
                <a:spcPts val="0"/>
              </a:spcBef>
              <a:spcAft>
                <a:spcPts val="0"/>
              </a:spcAft>
              <a:defRPr sz="1200">
                <a:latin typeface="+mn-lt"/>
                <a:ea typeface="+mn-ea"/>
              </a:defRPr>
            </a:lvl1pPr>
          </a:lstStyle>
          <a:p>
            <a:pPr>
              <a:defRPr/>
            </a:pPr>
            <a:endParaRPr lang="ja-JP" altLang="en-US" dirty="0"/>
          </a:p>
        </p:txBody>
      </p:sp>
      <p:sp>
        <p:nvSpPr>
          <p:cNvPr id="7" name="スライド番号プレースホルダー 6"/>
          <p:cNvSpPr>
            <a:spLocks noGrp="1"/>
          </p:cNvSpPr>
          <p:nvPr>
            <p:ph type="sldNum" sz="quarter" idx="5"/>
          </p:nvPr>
        </p:nvSpPr>
        <p:spPr>
          <a:xfrm>
            <a:off x="3855351" y="9440865"/>
            <a:ext cx="2950263" cy="496887"/>
          </a:xfrm>
          <a:prstGeom prst="rect">
            <a:avLst/>
          </a:prstGeom>
        </p:spPr>
        <p:txBody>
          <a:bodyPr vert="horz" lIns="91516" tIns="45758" rIns="91516" bIns="45758" rtlCol="0" anchor="b"/>
          <a:lstStyle>
            <a:lvl1pPr algn="r" fontAlgn="auto">
              <a:spcBef>
                <a:spcPts val="0"/>
              </a:spcBef>
              <a:spcAft>
                <a:spcPts val="0"/>
              </a:spcAft>
              <a:defRPr sz="1200" smtClean="0">
                <a:latin typeface="+mn-lt"/>
                <a:ea typeface="+mn-ea"/>
              </a:defRPr>
            </a:lvl1pPr>
          </a:lstStyle>
          <a:p>
            <a:pPr>
              <a:defRPr/>
            </a:pPr>
            <a:fld id="{80B926D9-AA5E-4563-B6C1-0099FCA284C8}" type="slidenum">
              <a:rPr lang="ja-JP" altLang="en-US"/>
              <a:pPr>
                <a:defRPr/>
              </a:pPr>
              <a:t>‹#›</a:t>
            </a:fld>
            <a:endParaRPr lang="ja-JP" altLang="en-US" dirty="0"/>
          </a:p>
        </p:txBody>
      </p:sp>
    </p:spTree>
    <p:extLst>
      <p:ext uri="{BB962C8B-B14F-4D97-AF65-F5344CB8AC3E}">
        <p14:creationId xmlns:p14="http://schemas.microsoft.com/office/powerpoint/2010/main" val="7594175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mn-lt"/>
        <a:ea typeface="+mn-ea"/>
        <a:cs typeface="+mn-cs"/>
      </a:defRPr>
    </a:lvl1pPr>
    <a:lvl2pPr marL="457200" algn="l" rtl="0" fontAlgn="base">
      <a:spcBef>
        <a:spcPct val="30000"/>
      </a:spcBef>
      <a:spcAft>
        <a:spcPct val="0"/>
      </a:spcAft>
      <a:defRPr kumimoji="1" sz="1200" kern="1200">
        <a:solidFill>
          <a:schemeClr val="tx1"/>
        </a:solidFill>
        <a:latin typeface="+mn-lt"/>
        <a:ea typeface="+mn-ea"/>
        <a:cs typeface="+mn-cs"/>
      </a:defRPr>
    </a:lvl2pPr>
    <a:lvl3pPr marL="914400" algn="l" rtl="0" fontAlgn="base">
      <a:spcBef>
        <a:spcPct val="30000"/>
      </a:spcBef>
      <a:spcAft>
        <a:spcPct val="0"/>
      </a:spcAft>
      <a:defRPr kumimoji="1" sz="1200" kern="1200">
        <a:solidFill>
          <a:schemeClr val="tx1"/>
        </a:solidFill>
        <a:latin typeface="+mn-lt"/>
        <a:ea typeface="+mn-ea"/>
        <a:cs typeface="+mn-cs"/>
      </a:defRPr>
    </a:lvl3pPr>
    <a:lvl4pPr marL="1371600" algn="l" rtl="0" fontAlgn="base">
      <a:spcBef>
        <a:spcPct val="30000"/>
      </a:spcBef>
      <a:spcAft>
        <a:spcPct val="0"/>
      </a:spcAft>
      <a:defRPr kumimoji="1" sz="1200" kern="1200">
        <a:solidFill>
          <a:schemeClr val="tx1"/>
        </a:solidFill>
        <a:latin typeface="+mn-lt"/>
        <a:ea typeface="+mn-ea"/>
        <a:cs typeface="+mn-cs"/>
      </a:defRPr>
    </a:lvl4pPr>
    <a:lvl5pPr marL="1828800" algn="l" rtl="0" fontAlgn="base">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1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altLang="ja-JP" dirty="0" smtClean="0">
                <a:ea typeface="ＭＳ Ｐ明朝" charset="-128"/>
              </a:rPr>
              <a:t>I appreciate to have an opportunity to talk about our recent</a:t>
            </a:r>
            <a:r>
              <a:rPr lang="en-US" altLang="ja-JP" baseline="0" dirty="0" smtClean="0">
                <a:ea typeface="ＭＳ Ｐ明朝" charset="-128"/>
              </a:rPr>
              <a:t> progress in Japan</a:t>
            </a:r>
            <a:r>
              <a:rPr lang="en-US" altLang="ja-JP" dirty="0" smtClean="0">
                <a:ea typeface="ＭＳ Ｐ明朝" charset="-128"/>
              </a:rPr>
              <a:t>.</a:t>
            </a:r>
          </a:p>
          <a:p>
            <a:pPr eaLnBrk="1" hangingPunct="1"/>
            <a:r>
              <a:rPr lang="en-US" altLang="ja-JP" dirty="0" smtClean="0">
                <a:ea typeface="ＭＳ Ｐ明朝" charset="-128"/>
              </a:rPr>
              <a:t>I’d like to thank the organizer of this conference for preparing this session. </a:t>
            </a:r>
          </a:p>
          <a:p>
            <a:pPr eaLnBrk="1" hangingPunct="1"/>
            <a:r>
              <a:rPr lang="en-US" altLang="ja-JP" dirty="0" smtClean="0">
                <a:ea typeface="ＭＳ Ｐ明朝" charset="-128"/>
              </a:rPr>
              <a:t>I also</a:t>
            </a:r>
            <a:r>
              <a:rPr lang="en-US" altLang="ja-JP" baseline="0" dirty="0" smtClean="0">
                <a:ea typeface="ＭＳ Ｐ明朝" charset="-128"/>
              </a:rPr>
              <a:t> </a:t>
            </a:r>
            <a:r>
              <a:rPr lang="en-US" altLang="ja-JP" dirty="0" smtClean="0">
                <a:ea typeface="ＭＳ Ｐ明朝" charset="-128"/>
              </a:rPr>
              <a:t>appreciate all the</a:t>
            </a:r>
            <a:r>
              <a:rPr lang="en-US" altLang="ja-JP" baseline="0" dirty="0" smtClean="0">
                <a:ea typeface="ＭＳ Ｐ明朝" charset="-128"/>
              </a:rPr>
              <a:t> support form international colleagues since </a:t>
            </a:r>
            <a:r>
              <a:rPr lang="en-US" altLang="ja-JP" dirty="0" smtClean="0">
                <a:ea typeface="ＭＳ Ｐ明朝" charset="-128"/>
              </a:rPr>
              <a:t>Tohoku-Pacific Ocean Earthquake. </a:t>
            </a:r>
          </a:p>
          <a:p>
            <a:pPr eaLnBrk="1" hangingPunct="1"/>
            <a:r>
              <a:rPr lang="en-US" altLang="ja-JP" dirty="0" smtClean="0">
                <a:ea typeface="ＭＳ Ｐ明朝" charset="-128"/>
              </a:rPr>
              <a:t>However, still, a lot of people have to evacuate from Fukushima prefecture. We need further effort</a:t>
            </a:r>
            <a:r>
              <a:rPr lang="en-US" altLang="ja-JP" baseline="0" dirty="0" smtClean="0">
                <a:ea typeface="ＭＳ Ｐ明朝" charset="-128"/>
              </a:rPr>
              <a:t> for revival.</a:t>
            </a:r>
            <a:r>
              <a:rPr lang="en-US" altLang="ja-JP" dirty="0" smtClean="0">
                <a:ea typeface="ＭＳ Ｐ明朝" charset="-128"/>
              </a:rPr>
              <a:t> </a:t>
            </a:r>
          </a:p>
          <a:p>
            <a:pPr eaLnBrk="1" hangingPunct="1"/>
            <a:r>
              <a:rPr lang="en-US" altLang="ja-JP" dirty="0" smtClean="0">
                <a:ea typeface="ＭＳ Ｐ明朝" charset="-128"/>
              </a:rPr>
              <a:t>But, I believe our activities will contribute to enhancement</a:t>
            </a:r>
            <a:r>
              <a:rPr lang="en-US" altLang="ja-JP" baseline="0" dirty="0" smtClean="0">
                <a:ea typeface="ＭＳ Ｐ明朝" charset="-128"/>
              </a:rPr>
              <a:t> of nuclear safety</a:t>
            </a:r>
            <a:r>
              <a:rPr lang="en-US" altLang="ja-JP" dirty="0" smtClean="0">
                <a:ea typeface="ＭＳ Ｐ明朝" charset="-128"/>
              </a:rPr>
              <a:t> and a recovery of Fukushima.</a:t>
            </a:r>
          </a:p>
          <a:p>
            <a:pPr eaLnBrk="1" hangingPunct="1"/>
            <a:r>
              <a:rPr lang="en-US" altLang="ja-JP" dirty="0" smtClean="0">
                <a:ea typeface="ＭＳ Ｐ明朝" charset="-128"/>
              </a:rPr>
              <a:t> </a:t>
            </a:r>
          </a:p>
          <a:p>
            <a:pPr eaLnBrk="1" hangingPunct="1"/>
            <a:r>
              <a:rPr lang="en-US" altLang="ja-JP" dirty="0" smtClean="0">
                <a:ea typeface="ＭＳ Ｐ明朝" charset="-128"/>
              </a:rPr>
              <a:t>Today, I’d like to talk about “New Regulatory Framework and Requirements for NPPs and Other Nuclear Facilities after Fukushima Dai-ichi NPP Accident ”</a:t>
            </a:r>
            <a:endParaRPr lang="ja-JP" altLang="ja-JP" dirty="0" smtClean="0">
              <a:ea typeface="ＭＳ Ｐ明朝" charset="-128"/>
            </a:endParaRPr>
          </a:p>
        </p:txBody>
      </p:sp>
      <p:sp>
        <p:nvSpPr>
          <p:cNvPr id="81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00" fontAlgn="base">
              <a:spcBef>
                <a:spcPct val="0"/>
              </a:spcBef>
              <a:spcAft>
                <a:spcPct val="0"/>
              </a:spcAft>
            </a:pPr>
            <a:fld id="{B55F9A96-8D4D-4B51-B53F-7F9637C191A1}" type="slidenum">
              <a:rPr lang="ja-JP" altLang="en-US">
                <a:solidFill>
                  <a:srgbClr val="000000"/>
                </a:solidFill>
              </a:rPr>
              <a:pPr defTabSz="944200" fontAlgn="base">
                <a:spcBef>
                  <a:spcPct val="0"/>
                </a:spcBef>
                <a:spcAft>
                  <a:spcPct val="0"/>
                </a:spcAft>
              </a:pPr>
              <a:t>0</a:t>
            </a:fld>
            <a:endParaRPr lang="en-US" altLang="ja-JP"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6626" name="スライド イメージ プレースホルダー 1"/>
          <p:cNvSpPr>
            <a:spLocks noGrp="1" noRot="1" noChangeAspect="1" noTextEdit="1"/>
          </p:cNvSpPr>
          <p:nvPr>
            <p:ph type="sldImg"/>
          </p:nvPr>
        </p:nvSpPr>
        <p:spPr/>
      </p:sp>
      <p:sp>
        <p:nvSpPr>
          <p:cNvPr id="26627" name="ノート プレースホルダー 2"/>
          <p:cNvSpPr>
            <a:spLocks noGrp="1"/>
          </p:cNvSpPr>
          <p:nvPr>
            <p:ph type="body" idx="1"/>
          </p:nvPr>
        </p:nvSpPr>
        <p:spPr>
          <a:noFill/>
        </p:spPr>
        <p:txBody>
          <a:bodyPr/>
          <a:lstStyle/>
          <a:p>
            <a:r>
              <a:rPr lang="ja-JP" altLang="en-US" sz="1600" dirty="0"/>
              <a:t>I</a:t>
            </a:r>
            <a:r>
              <a:rPr lang="en-US" altLang="ja-JP" sz="1600" dirty="0"/>
              <a:t>t </a:t>
            </a:r>
            <a:r>
              <a:rPr lang="en-US" altLang="ja-JP" sz="1600" dirty="0" smtClean="0"/>
              <a:t>was </a:t>
            </a:r>
            <a:r>
              <a:rPr lang="ja-JP" altLang="en-US" sz="1600" dirty="0"/>
              <a:t>possible</a:t>
            </a:r>
            <a:r>
              <a:rPr lang="en-US" altLang="ja-JP" sz="1600" dirty="0"/>
              <a:t> that Thermal </a:t>
            </a:r>
            <a:r>
              <a:rPr lang="en-US" altLang="ja-JP" sz="1600" dirty="0" smtClean="0"/>
              <a:t>Stratification </a:t>
            </a:r>
            <a:r>
              <a:rPr lang="en-US" altLang="ja-JP" sz="1600" dirty="0"/>
              <a:t>occurred in Unit</a:t>
            </a:r>
            <a:r>
              <a:rPr lang="ja-JP" altLang="en-US" sz="1600" dirty="0"/>
              <a:t>s </a:t>
            </a:r>
            <a:r>
              <a:rPr lang="en-US" altLang="ja-JP" sz="1600" dirty="0"/>
              <a:t>2 and 3.</a:t>
            </a:r>
          </a:p>
          <a:p>
            <a:r>
              <a:rPr lang="en-US" altLang="ja-JP" sz="1600" dirty="0" smtClean="0"/>
              <a:t>Thermal </a:t>
            </a:r>
            <a:r>
              <a:rPr lang="en-US" altLang="ja-JP" sz="1600" dirty="0"/>
              <a:t>stratification </a:t>
            </a:r>
            <a:r>
              <a:rPr lang="en-US" altLang="ja-JP" sz="1600" dirty="0" smtClean="0"/>
              <a:t>could </a:t>
            </a:r>
            <a:r>
              <a:rPr lang="en-US" altLang="ja-JP" sz="1600" dirty="0"/>
              <a:t>be formed </a:t>
            </a:r>
            <a:r>
              <a:rPr lang="ja-JP" altLang="en-US" sz="1600" dirty="0"/>
              <a:t> by d</a:t>
            </a:r>
            <a:r>
              <a:rPr lang="en-US" altLang="ja-JP" sz="1600" dirty="0"/>
              <a:t>ischarging steam</a:t>
            </a:r>
            <a:r>
              <a:rPr lang="ja-JP" altLang="en-US" sz="1600" dirty="0"/>
              <a:t> which </a:t>
            </a:r>
            <a:r>
              <a:rPr lang="ja-JP" altLang="en-US" sz="1600" dirty="0" err="1" smtClean="0"/>
              <a:t>d</a:t>
            </a:r>
            <a:r>
              <a:rPr lang="en-US" altLang="ja-JP" sz="1600" dirty="0" smtClean="0"/>
              <a:t>id</a:t>
            </a:r>
            <a:r>
              <a:rPr lang="ja-JP" altLang="en-US" sz="1600" dirty="0" smtClean="0"/>
              <a:t>n't </a:t>
            </a:r>
            <a:r>
              <a:rPr lang="ja-JP" altLang="en-US" sz="1600" dirty="0"/>
              <a:t>contain</a:t>
            </a:r>
            <a:r>
              <a:rPr lang="en-US" altLang="ja-JP" sz="1600" dirty="0"/>
              <a:t> non condensable gases</a:t>
            </a:r>
            <a:r>
              <a:rPr lang="ja-JP" altLang="en-US" sz="1600" dirty="0"/>
              <a:t> such as Hydrogen.</a:t>
            </a:r>
            <a:endParaRPr lang="en-US" altLang="ja-JP" sz="1600" dirty="0"/>
          </a:p>
          <a:p>
            <a:endParaRPr lang="en-US" altLang="ja-JP"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ja-JP" sz="1600" dirty="0" smtClean="0"/>
              <a:t>In Unit2, HPCI was operated. In Unit3, RCIC and HPCI were operated.</a:t>
            </a:r>
            <a:endParaRPr lang="en-US" altLang="ja-JP" sz="1600" dirty="0"/>
          </a:p>
          <a:p>
            <a:r>
              <a:rPr lang="ja-JP" altLang="en-US" sz="1600" dirty="0"/>
              <a:t>Then,it </a:t>
            </a:r>
            <a:r>
              <a:rPr lang="en-US" altLang="ja-JP" sz="1600" dirty="0" smtClean="0"/>
              <a:t>was</a:t>
            </a:r>
            <a:r>
              <a:rPr lang="ja-JP" altLang="en-US" sz="1600" dirty="0" smtClean="0"/>
              <a:t> </a:t>
            </a:r>
            <a:r>
              <a:rPr lang="ja-JP" altLang="en-US" sz="1600" dirty="0"/>
              <a:t>assumed that </a:t>
            </a:r>
            <a:r>
              <a:rPr lang="en-US" altLang="ja-JP" sz="1600" dirty="0" smtClean="0"/>
              <a:t>gases </a:t>
            </a:r>
            <a:r>
              <a:rPr lang="en-US" altLang="ja-JP" sz="1600" dirty="0"/>
              <a:t>which </a:t>
            </a:r>
            <a:r>
              <a:rPr lang="en-US" altLang="ja-JP" sz="1600" dirty="0" smtClean="0"/>
              <a:t>we</a:t>
            </a:r>
            <a:r>
              <a:rPr lang="ja-JP" altLang="en-US" sz="1600" dirty="0" smtClean="0"/>
              <a:t>re</a:t>
            </a:r>
            <a:r>
              <a:rPr lang="en-US" altLang="ja-JP" sz="1600" dirty="0" smtClean="0"/>
              <a:t> </a:t>
            </a:r>
            <a:r>
              <a:rPr lang="en-US" altLang="ja-JP" sz="1600" dirty="0"/>
              <a:t>discharged </a:t>
            </a:r>
            <a:r>
              <a:rPr lang="en-US" altLang="ja-JP" sz="1600" dirty="0" smtClean="0"/>
              <a:t>from </a:t>
            </a:r>
            <a:r>
              <a:rPr lang="en-US" altLang="ja-JP" sz="1600" dirty="0"/>
              <a:t>RCIC or HPCI </a:t>
            </a:r>
            <a:r>
              <a:rPr lang="en-US" altLang="ja-JP" sz="1600" dirty="0" smtClean="0"/>
              <a:t>to</a:t>
            </a:r>
            <a:r>
              <a:rPr lang="en-US" altLang="ja-JP" sz="1600" baseline="0" dirty="0" smtClean="0"/>
              <a:t> S/C</a:t>
            </a:r>
            <a:r>
              <a:rPr lang="en-US" altLang="ja-JP" sz="1600" dirty="0" smtClean="0"/>
              <a:t> we</a:t>
            </a:r>
            <a:r>
              <a:rPr lang="ja-JP" altLang="en-US" sz="1600" dirty="0" smtClean="0"/>
              <a:t>re </a:t>
            </a:r>
            <a:r>
              <a:rPr lang="en-US" altLang="ja-JP" sz="1600" dirty="0"/>
              <a:t>almost steam</a:t>
            </a:r>
            <a:r>
              <a:rPr lang="ja-JP" altLang="en-US" sz="1600" dirty="0"/>
              <a:t>.</a:t>
            </a:r>
            <a:endParaRPr lang="en-US" altLang="ja-JP" sz="1600" dirty="0"/>
          </a:p>
          <a:p>
            <a:r>
              <a:rPr lang="en-US" altLang="ja-JP" sz="1600" dirty="0" smtClean="0"/>
              <a:t>Steam </a:t>
            </a:r>
            <a:r>
              <a:rPr lang="en-US" altLang="ja-JP" sz="1600" dirty="0"/>
              <a:t>are condensed by pool water.</a:t>
            </a:r>
          </a:p>
          <a:p>
            <a:endParaRPr lang="en-US" altLang="ja-JP" sz="1200" dirty="0" smtClean="0"/>
          </a:p>
          <a:p>
            <a:r>
              <a:rPr lang="en-US" altLang="ja-JP" sz="1600" dirty="0" smtClean="0"/>
              <a:t>Then</a:t>
            </a:r>
            <a:r>
              <a:rPr lang="en-US" altLang="ja-JP" sz="1600" dirty="0"/>
              <a:t>, High temperature water spread</a:t>
            </a:r>
            <a:r>
              <a:rPr lang="ja-JP" altLang="en-US" sz="1600" dirty="0"/>
              <a:t>, not only vertical direction but radial </a:t>
            </a:r>
            <a:r>
              <a:rPr lang="ja-JP" altLang="en-US" sz="1600" dirty="0" smtClean="0"/>
              <a:t>di</a:t>
            </a:r>
            <a:r>
              <a:rPr lang="en-US" altLang="ja-JP" sz="1600" dirty="0" smtClean="0"/>
              <a:t>re</a:t>
            </a:r>
            <a:r>
              <a:rPr lang="ja-JP" altLang="en-US" sz="1600" dirty="0" smtClean="0"/>
              <a:t>ction</a:t>
            </a:r>
            <a:r>
              <a:rPr lang="ja-JP" altLang="en-US" sz="1600" dirty="0"/>
              <a:t>.</a:t>
            </a:r>
            <a:endParaRPr lang="en-US" altLang="ja-JP" sz="1600" dirty="0"/>
          </a:p>
          <a:p>
            <a:r>
              <a:rPr lang="en-US" altLang="ja-JP" sz="1600" dirty="0"/>
              <a:t>I</a:t>
            </a:r>
            <a:r>
              <a:rPr lang="ja-JP" altLang="en-US" sz="1600" dirty="0"/>
              <a:t>n</a:t>
            </a:r>
            <a:r>
              <a:rPr lang="en-US" altLang="ja-JP" sz="1600" dirty="0"/>
              <a:t> this way, temperature distribution may</a:t>
            </a:r>
            <a:r>
              <a:rPr lang="ja-JP" altLang="en-US" sz="1600" dirty="0"/>
              <a:t> also</a:t>
            </a:r>
            <a:r>
              <a:rPr lang="en-US" altLang="ja-JP" sz="1600" dirty="0"/>
              <a:t> be formed for radial direction in S/C.</a:t>
            </a:r>
          </a:p>
        </p:txBody>
      </p:sp>
      <p:sp>
        <p:nvSpPr>
          <p:cNvPr id="26628" name="スライド番号プレースホルダー 3"/>
          <p:cNvSpPr txBox="1">
            <a:spLocks noGrp="1" noChangeArrowheads="1"/>
          </p:cNvSpPr>
          <p:nvPr/>
        </p:nvSpPr>
        <p:spPr bwMode="auto">
          <a:xfrm>
            <a:off x="3854450" y="9440863"/>
            <a:ext cx="2951163"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7" rIns="91436" bIns="45717" anchor="b"/>
          <a:lstStyle>
            <a:lvl1pPr defTabSz="912813" eaLnBrk="0" fontAlgn="base" hangingPunct="0">
              <a:spcBef>
                <a:spcPct val="30000"/>
              </a:spcBef>
              <a:defRPr sz="1200">
                <a:solidFill>
                  <a:schemeClr val="tx1"/>
                </a:solidFill>
                <a:latin typeface="Times New Roman" pitchFamily="18" charset="0"/>
                <a:ea typeface="ＭＳ Ｐ明朝" pitchFamily="18" charset="-128"/>
              </a:defRPr>
            </a:lvl1pPr>
            <a:lvl2pPr marL="742950" indent="-285750" defTabSz="912813" eaLnBrk="0" fontAlgn="base" hangingPunct="0">
              <a:spcBef>
                <a:spcPct val="30000"/>
              </a:spcBef>
              <a:defRPr sz="1200">
                <a:solidFill>
                  <a:schemeClr val="tx1"/>
                </a:solidFill>
                <a:latin typeface="Times New Roman" pitchFamily="18" charset="0"/>
                <a:ea typeface="ＭＳ Ｐ明朝" pitchFamily="18" charset="-128"/>
              </a:defRPr>
            </a:lvl2pPr>
            <a:lvl3pPr marL="1143000" indent="-228600" defTabSz="912813" eaLnBrk="0" fontAlgn="base" hangingPunct="0">
              <a:spcBef>
                <a:spcPct val="30000"/>
              </a:spcBef>
              <a:defRPr sz="1200">
                <a:solidFill>
                  <a:schemeClr val="tx1"/>
                </a:solidFill>
                <a:latin typeface="Times New Roman" pitchFamily="18" charset="0"/>
                <a:ea typeface="ＭＳ Ｐ明朝" pitchFamily="18" charset="-128"/>
              </a:defRPr>
            </a:lvl3pPr>
            <a:lvl4pPr marL="1600200" indent="-228600" defTabSz="912813" eaLnBrk="0" fontAlgn="base" hangingPunct="0">
              <a:spcBef>
                <a:spcPct val="30000"/>
              </a:spcBef>
              <a:defRPr sz="1200">
                <a:solidFill>
                  <a:schemeClr val="tx1"/>
                </a:solidFill>
                <a:latin typeface="Times New Roman" pitchFamily="18" charset="0"/>
                <a:ea typeface="ＭＳ Ｐ明朝" pitchFamily="18" charset="-128"/>
              </a:defRPr>
            </a:lvl4pPr>
            <a:lvl5pPr marL="2057400" indent="-228600" defTabSz="912813" eaLnBrk="0" fontAlgn="base" hangingPunct="0">
              <a:spcBef>
                <a:spcPct val="30000"/>
              </a:spcBef>
              <a:defRPr sz="1200">
                <a:solidFill>
                  <a:schemeClr val="tx1"/>
                </a:solidFill>
                <a:latin typeface="Times New Roman" pitchFamily="18" charset="0"/>
                <a:ea typeface="ＭＳ Ｐ明朝" pitchFamily="18" charset="-128"/>
              </a:defRPr>
            </a:lvl5pPr>
            <a:lvl6pPr marL="2514600" indent="-228600" defTabSz="912813" eaLnBrk="0" fontAlgn="base" hangingPunct="0">
              <a:spcBef>
                <a:spcPct val="30000"/>
              </a:spcBef>
              <a:spcAft>
                <a:spcPct val="0"/>
              </a:spcAft>
              <a:defRPr sz="1200">
                <a:solidFill>
                  <a:schemeClr val="tx1"/>
                </a:solidFill>
                <a:latin typeface="Times New Roman" pitchFamily="18" charset="0"/>
                <a:ea typeface="ＭＳ Ｐ明朝" pitchFamily="18" charset="-128"/>
              </a:defRPr>
            </a:lvl6pPr>
            <a:lvl7pPr marL="2971800" indent="-228600" defTabSz="912813" eaLnBrk="0" fontAlgn="base" hangingPunct="0">
              <a:spcBef>
                <a:spcPct val="30000"/>
              </a:spcBef>
              <a:spcAft>
                <a:spcPct val="0"/>
              </a:spcAft>
              <a:defRPr sz="1200">
                <a:solidFill>
                  <a:schemeClr val="tx1"/>
                </a:solidFill>
                <a:latin typeface="Times New Roman" pitchFamily="18" charset="0"/>
                <a:ea typeface="ＭＳ Ｐ明朝" pitchFamily="18" charset="-128"/>
              </a:defRPr>
            </a:lvl7pPr>
            <a:lvl8pPr marL="3429000" indent="-228600" defTabSz="912813" eaLnBrk="0" fontAlgn="base" hangingPunct="0">
              <a:spcBef>
                <a:spcPct val="30000"/>
              </a:spcBef>
              <a:spcAft>
                <a:spcPct val="0"/>
              </a:spcAft>
              <a:defRPr sz="1200">
                <a:solidFill>
                  <a:schemeClr val="tx1"/>
                </a:solidFill>
                <a:latin typeface="Times New Roman" pitchFamily="18" charset="0"/>
                <a:ea typeface="ＭＳ Ｐ明朝" pitchFamily="18" charset="-128"/>
              </a:defRPr>
            </a:lvl8pPr>
            <a:lvl9pPr marL="3886200" indent="-228600" defTabSz="912813" eaLnBrk="0" fontAlgn="base" hangingPunct="0">
              <a:spcBef>
                <a:spcPct val="30000"/>
              </a:spcBef>
              <a:spcAft>
                <a:spcPct val="0"/>
              </a:spcAft>
              <a:defRPr sz="1200">
                <a:solidFill>
                  <a:schemeClr val="tx1"/>
                </a:solidFill>
                <a:latin typeface="Times New Roman" pitchFamily="18" charset="0"/>
                <a:ea typeface="ＭＳ Ｐ明朝" pitchFamily="18" charset="-128"/>
              </a:defRPr>
            </a:lvl9pPr>
          </a:lstStyle>
          <a:p>
            <a:pPr algn="r" eaLnBrk="1" hangingPunct="1">
              <a:spcBef>
                <a:spcPct val="0"/>
              </a:spcBef>
            </a:pPr>
            <a:fld id="{13FD768A-65C3-4394-8380-700CE0A631C4}" type="slidenum">
              <a:rPr lang="en-US" altLang="ja-JP" b="0">
                <a:ea typeface="ＭＳ Ｐゴシック" pitchFamily="50" charset="-128"/>
              </a:rPr>
              <a:pPr algn="r" eaLnBrk="1" hangingPunct="1">
                <a:spcBef>
                  <a:spcPct val="0"/>
                </a:spcBef>
              </a:pPr>
              <a:t>9</a:t>
            </a:fld>
            <a:endParaRPr lang="en-US" altLang="ja-JP" b="0" dirty="0">
              <a:ea typeface="ＭＳ Ｐゴシック" pitchFamily="50" charset="-128"/>
            </a:endParaRPr>
          </a:p>
        </p:txBody>
      </p:sp>
    </p:spTree>
  </p:cSld>
  <p:clrMapOvr>
    <a:overrideClrMapping bg1="lt1" tx1="dk1" bg2="lt2" tx2="dk2" accent1="accent1" accent2="accent2" accent3="accent3" accent4="accent4" accent5="accent5" accent6="accent6" hlink="hlink" folHlink="folHlink"/>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US" altLang="ja-JP" b="1" dirty="0" smtClean="0">
                <a:latin typeface="Verdana"/>
                <a:ea typeface="Verdana"/>
                <a:cs typeface="Verdana"/>
                <a:sym typeface="Verdana"/>
              </a:rPr>
              <a:t>Depressurization of W/W due to activation of spray system</a:t>
            </a:r>
          </a:p>
          <a:p>
            <a:pPr marL="285750" indent="-285750">
              <a:buFont typeface="Arial" panose="020B0604020202020204" pitchFamily="34" charset="0"/>
              <a:buChar char="•"/>
            </a:pPr>
            <a:r>
              <a:rPr lang="en-US" altLang="ja-JP" b="1" dirty="0" smtClean="0">
                <a:latin typeface="Verdana"/>
                <a:ea typeface="Verdana"/>
                <a:cs typeface="Verdana"/>
                <a:sym typeface="Verdana"/>
              </a:rPr>
              <a:t>Discharge from D/W to W/W through vent pipe</a:t>
            </a:r>
          </a:p>
          <a:p>
            <a:pPr marL="285750" indent="-285750">
              <a:buFont typeface="Arial" panose="020B0604020202020204" pitchFamily="34" charset="0"/>
              <a:buChar char="•"/>
            </a:pPr>
            <a:r>
              <a:rPr kumimoji="1" lang="en-US" altLang="ja-JP" b="1" dirty="0" smtClean="0">
                <a:latin typeface="Verdana"/>
                <a:ea typeface="Verdana"/>
                <a:cs typeface="Verdana"/>
                <a:sym typeface="Verdana"/>
              </a:rPr>
              <a:t>Enhance mixing of S/P and break thermal stratification</a:t>
            </a:r>
            <a:endParaRPr kumimoji="1" lang="ja-JP" altLang="en-US" b="1" dirty="0" smtClean="0">
              <a:latin typeface="Verdana"/>
              <a:cs typeface="Verdana"/>
              <a:sym typeface="Verdana"/>
            </a:endParaRPr>
          </a:p>
          <a:p>
            <a:endParaRPr kumimoji="1" lang="en-US" altLang="ja-JP" dirty="0" smtClean="0"/>
          </a:p>
          <a:p>
            <a:pPr marL="85725" indent="-85725">
              <a:buFont typeface="Arial" panose="020B0604020202020204" pitchFamily="34" charset="0"/>
              <a:buChar char="•"/>
            </a:pPr>
            <a:r>
              <a:rPr kumimoji="1" lang="en-US" altLang="ja-JP" b="1" dirty="0" smtClean="0">
                <a:latin typeface="Verdana"/>
                <a:ea typeface="Verdana"/>
                <a:cs typeface="Verdana"/>
                <a:sym typeface="Verdana"/>
              </a:rPr>
              <a:t>Spray activation</a:t>
            </a:r>
          </a:p>
          <a:p>
            <a:pPr marL="85725" indent="-85725">
              <a:buFont typeface="Arial" panose="020B0604020202020204" pitchFamily="34" charset="0"/>
              <a:buChar char="•"/>
            </a:pPr>
            <a:r>
              <a:rPr lang="en-US" altLang="ja-JP" b="1" dirty="0" smtClean="0">
                <a:latin typeface="Verdana"/>
                <a:ea typeface="Verdana"/>
                <a:cs typeface="Verdana"/>
                <a:sym typeface="Verdana"/>
              </a:rPr>
              <a:t>Steam condensation</a:t>
            </a:r>
          </a:p>
          <a:p>
            <a:pPr marL="85725" indent="-85725">
              <a:buFont typeface="Arial" panose="020B0604020202020204" pitchFamily="34" charset="0"/>
              <a:buChar char="•"/>
            </a:pPr>
            <a:r>
              <a:rPr kumimoji="1" lang="en-US" altLang="ja-JP" b="1" dirty="0" smtClean="0">
                <a:latin typeface="Verdana"/>
                <a:ea typeface="Verdana"/>
                <a:cs typeface="Verdana"/>
                <a:sym typeface="Verdana"/>
              </a:rPr>
              <a:t>Depressurization</a:t>
            </a:r>
            <a:endParaRPr kumimoji="1" lang="ja-JP" altLang="en-US" b="1" dirty="0" smtClean="0">
              <a:latin typeface="Verdana"/>
              <a:cs typeface="Verdana"/>
              <a:sym typeface="Verdana"/>
            </a:endParaRPr>
          </a:p>
          <a:p>
            <a:endParaRPr kumimoji="1" lang="en-US" altLang="ja-JP" dirty="0" smtClean="0"/>
          </a:p>
          <a:p>
            <a:pPr marL="85725" indent="-85725">
              <a:buFont typeface="Arial" panose="020B0604020202020204" pitchFamily="34" charset="0"/>
              <a:buChar char="•"/>
            </a:pPr>
            <a:r>
              <a:rPr kumimoji="1" lang="en-US" altLang="ja-JP" b="1" dirty="0" smtClean="0">
                <a:latin typeface="Verdana"/>
                <a:ea typeface="Verdana"/>
                <a:cs typeface="Verdana"/>
                <a:sym typeface="Verdana"/>
              </a:rPr>
              <a:t>Discharge from D/W to W/W through </a:t>
            </a:r>
            <a:r>
              <a:rPr lang="en-US" altLang="ja-JP" b="1" dirty="0" smtClean="0">
                <a:latin typeface="Verdana"/>
                <a:ea typeface="Verdana"/>
                <a:cs typeface="Verdana"/>
                <a:sym typeface="Verdana"/>
              </a:rPr>
              <a:t>vent pipe</a:t>
            </a:r>
          </a:p>
          <a:p>
            <a:pPr marL="85725" indent="-85725">
              <a:buFont typeface="Arial" panose="020B0604020202020204" pitchFamily="34" charset="0"/>
              <a:buChar char="•"/>
            </a:pPr>
            <a:r>
              <a:rPr kumimoji="1" lang="en-US" altLang="ja-JP" b="1" dirty="0" smtClean="0">
                <a:latin typeface="Verdana"/>
                <a:ea typeface="Verdana"/>
                <a:cs typeface="Verdana"/>
                <a:sym typeface="Verdana"/>
              </a:rPr>
              <a:t>Mixing of S/P</a:t>
            </a:r>
            <a:endParaRPr kumimoji="1" lang="ja-JP" altLang="en-US" b="1" dirty="0" smtClean="0">
              <a:latin typeface="Verdana"/>
              <a:cs typeface="Verdana"/>
              <a:sym typeface="Verdana"/>
            </a:endParaRPr>
          </a:p>
          <a:p>
            <a:endParaRPr kumimoji="1" lang="en-US" altLang="ja-JP"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b="1" dirty="0" smtClean="0">
                <a:latin typeface="Verdana"/>
                <a:ea typeface="Verdana"/>
                <a:cs typeface="Verdana"/>
                <a:sym typeface="Verdana"/>
              </a:rPr>
              <a:t>Break of thermal stratification of S/P</a:t>
            </a:r>
            <a:endParaRPr kumimoji="1" lang="ja-JP" altLang="en-US" b="1" dirty="0" smtClean="0">
              <a:latin typeface="Verdana"/>
              <a:cs typeface="Verdana"/>
              <a:sym typeface="Verdana"/>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10</a:t>
            </a:fld>
            <a:endParaRPr lang="ja-JP" altLang="en-US" dirty="0"/>
          </a:p>
        </p:txBody>
      </p:sp>
    </p:spTree>
    <p:extLst>
      <p:ext uri="{BB962C8B-B14F-4D97-AF65-F5344CB8AC3E}">
        <p14:creationId xmlns:p14="http://schemas.microsoft.com/office/powerpoint/2010/main" val="16667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32770" name="スライド イメージ プレースホルダー 1"/>
          <p:cNvSpPr>
            <a:spLocks noGrp="1" noRot="1" noChangeAspect="1" noTextEdit="1"/>
          </p:cNvSpPr>
          <p:nvPr>
            <p:ph type="sldImg"/>
          </p:nvPr>
        </p:nvSpPr>
        <p:spPr/>
      </p:sp>
      <p:sp>
        <p:nvSpPr>
          <p:cNvPr id="32771" name="ノート プレースホルダー 2"/>
          <p:cNvSpPr>
            <a:spLocks noGrp="1"/>
          </p:cNvSpPr>
          <p:nvPr>
            <p:ph type="body" idx="1"/>
          </p:nvPr>
        </p:nvSpPr>
        <p:spPr>
          <a:noFill/>
        </p:spPr>
        <p:txBody>
          <a:bodyPr/>
          <a:lstStyle/>
          <a:p>
            <a:r>
              <a:rPr lang="en-US" altLang="ja-JP" sz="1600" dirty="0" smtClean="0"/>
              <a:t>In order to take</a:t>
            </a:r>
            <a:r>
              <a:rPr lang="en-US" altLang="ja-JP" sz="1600" baseline="0" dirty="0" smtClean="0"/>
              <a:t> thermal stratification and radial thermal distribution in S/P into consideration</a:t>
            </a:r>
            <a:r>
              <a:rPr lang="en-US" altLang="ja-JP" sz="1600" dirty="0" smtClean="0"/>
              <a:t>, </a:t>
            </a:r>
          </a:p>
          <a:p>
            <a:r>
              <a:rPr lang="en-US" altLang="ja-JP" sz="1600" dirty="0" smtClean="0"/>
              <a:t>we divided </a:t>
            </a:r>
            <a:r>
              <a:rPr lang="en-US" altLang="ja-JP" sz="1600" dirty="0"/>
              <a:t>S/C into </a:t>
            </a:r>
            <a:r>
              <a:rPr lang="en-US" altLang="ja-JP" sz="1600" dirty="0" smtClean="0"/>
              <a:t>18 volumes</a:t>
            </a:r>
            <a:r>
              <a:rPr lang="ja-JP" altLang="en-US" sz="1600" dirty="0" smtClean="0"/>
              <a:t>.</a:t>
            </a:r>
            <a:endParaRPr lang="en-US" altLang="ja-JP" sz="1600" dirty="0"/>
          </a:p>
          <a:p>
            <a:endParaRPr lang="en-US" altLang="ja-JP" sz="1600" dirty="0" smtClean="0"/>
          </a:p>
          <a:p>
            <a:r>
              <a:rPr lang="en-US" altLang="ja-JP" sz="1600" dirty="0" smtClean="0"/>
              <a:t>S/C were </a:t>
            </a:r>
            <a:r>
              <a:rPr lang="en-US" altLang="ja-JP" sz="1600" dirty="0"/>
              <a:t>divided </a:t>
            </a:r>
            <a:r>
              <a:rPr lang="en-US" altLang="ja-JP" sz="1600" dirty="0" smtClean="0"/>
              <a:t>into </a:t>
            </a:r>
            <a:r>
              <a:rPr lang="en-US" altLang="ja-JP" sz="1600" dirty="0"/>
              <a:t>10 </a:t>
            </a:r>
            <a:r>
              <a:rPr lang="en-US" altLang="ja-JP" sz="1600" dirty="0" smtClean="0"/>
              <a:t>volumes </a:t>
            </a:r>
            <a:r>
              <a:rPr lang="en-US" altLang="ja-JP" sz="1600" dirty="0"/>
              <a:t>in </a:t>
            </a:r>
            <a:r>
              <a:rPr lang="en-US" altLang="ja-JP" sz="1600" dirty="0" smtClean="0"/>
              <a:t>the radial </a:t>
            </a:r>
            <a:r>
              <a:rPr lang="en-US" altLang="ja-JP" sz="1600" dirty="0"/>
              <a:t>direction </a:t>
            </a:r>
            <a:endParaRPr lang="en-US" altLang="ja-JP" sz="1600" dirty="0" smtClean="0"/>
          </a:p>
          <a:p>
            <a:r>
              <a:rPr lang="en-US" altLang="ja-JP" sz="1600" dirty="0" smtClean="0"/>
              <a:t>in </a:t>
            </a:r>
            <a:r>
              <a:rPr lang="en-US" altLang="ja-JP" sz="1600" dirty="0"/>
              <a:t>order to consider formation of </a:t>
            </a:r>
            <a:r>
              <a:rPr lang="en-US" altLang="ja-JP" sz="1600" dirty="0" smtClean="0"/>
              <a:t>radial thermal </a:t>
            </a:r>
            <a:r>
              <a:rPr lang="en-US" altLang="ja-JP" sz="1600" dirty="0"/>
              <a:t>distribution.</a:t>
            </a:r>
          </a:p>
          <a:p>
            <a:endParaRPr lang="en-US" altLang="ja-JP" sz="1600" dirty="0" smtClean="0"/>
          </a:p>
          <a:p>
            <a:r>
              <a:rPr lang="en-US" altLang="ja-JP" sz="1600" dirty="0" smtClean="0"/>
              <a:t>Then</a:t>
            </a:r>
            <a:r>
              <a:rPr lang="en-US" altLang="ja-JP" sz="1600" dirty="0"/>
              <a:t>, we </a:t>
            </a:r>
            <a:r>
              <a:rPr lang="en-US" altLang="ja-JP" sz="1600" dirty="0" smtClean="0"/>
              <a:t>divided </a:t>
            </a:r>
            <a:r>
              <a:rPr lang="en-US" altLang="ja-JP" sz="1600" dirty="0"/>
              <a:t>each volumes into 2 volumes for </a:t>
            </a:r>
            <a:r>
              <a:rPr lang="en-US" altLang="ja-JP" sz="1600" dirty="0" smtClean="0"/>
              <a:t>the vertical </a:t>
            </a:r>
            <a:r>
              <a:rPr lang="en-US" altLang="ja-JP" sz="1600" dirty="0"/>
              <a:t>direction </a:t>
            </a:r>
            <a:endParaRPr lang="en-US" altLang="ja-JP" sz="1600" dirty="0" smtClean="0"/>
          </a:p>
          <a:p>
            <a:r>
              <a:rPr lang="en-US" altLang="ja-JP" sz="1600" dirty="0" smtClean="0"/>
              <a:t>in </a:t>
            </a:r>
            <a:r>
              <a:rPr lang="en-US" altLang="ja-JP" sz="1600" dirty="0"/>
              <a:t>order to consider </a:t>
            </a:r>
            <a:r>
              <a:rPr lang="en-US" altLang="ja-JP" sz="1600" dirty="0" smtClean="0"/>
              <a:t>thermal stratification,</a:t>
            </a:r>
            <a:r>
              <a:rPr lang="en-US" altLang="ja-JP" sz="1600" baseline="0" dirty="0" smtClean="0"/>
              <a:t> e</a:t>
            </a:r>
            <a:r>
              <a:rPr lang="en-US" altLang="ja-JP" sz="1600" dirty="0" smtClean="0"/>
              <a:t>xcept for RCIC steam</a:t>
            </a:r>
            <a:r>
              <a:rPr lang="en-US" altLang="ja-JP" sz="1600" baseline="0" dirty="0" smtClean="0"/>
              <a:t> outlet region and HPCI steam outlet region.</a:t>
            </a:r>
            <a:endParaRPr lang="en-US" altLang="ja-JP" sz="1600" dirty="0"/>
          </a:p>
        </p:txBody>
      </p:sp>
    </p:spTree>
  </p:cSld>
  <p:clrMapOvr>
    <a:overrideClrMapping bg1="lt1" tx1="dk1" bg2="lt2" tx2="dk2" accent1="accent1" accent2="accent2" accent3="accent3" accent4="accent4" accent5="accent5" accent6="accent6" hlink="hlink" folHlink="folHlink"/>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As you can see, TEPCO recently found actual</a:t>
            </a:r>
            <a:r>
              <a:rPr kumimoji="1" lang="en-US" altLang="ja-JP" baseline="0" dirty="0" smtClean="0"/>
              <a:t> leak location in Unit 1.</a:t>
            </a:r>
          </a:p>
          <a:p>
            <a:r>
              <a:rPr kumimoji="1" lang="en-US" altLang="ja-JP" baseline="0" dirty="0" smtClean="0"/>
              <a:t>Water is leaked at bellows  of vacuum breaker.</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12</a:t>
            </a:fld>
            <a:endParaRPr lang="ja-JP" altLang="en-US" dirty="0"/>
          </a:p>
        </p:txBody>
      </p:sp>
    </p:spTree>
    <p:extLst>
      <p:ext uri="{BB962C8B-B14F-4D97-AF65-F5344CB8AC3E}">
        <p14:creationId xmlns:p14="http://schemas.microsoft.com/office/powerpoint/2010/main" val="925233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These</a:t>
            </a:r>
            <a:r>
              <a:rPr kumimoji="1" lang="en-US" altLang="ja-JP" baseline="0" dirty="0" smtClean="0"/>
              <a:t> photos show leakage in Unit 3.</a:t>
            </a:r>
          </a:p>
          <a:p>
            <a:r>
              <a:rPr kumimoji="1" lang="en-US" altLang="ja-JP" baseline="0" dirty="0" smtClean="0"/>
              <a:t>This figure shows the leak location, right side is PCV and left is turbine building.</a:t>
            </a:r>
          </a:p>
          <a:p>
            <a:r>
              <a:rPr kumimoji="1" lang="en-US" altLang="ja-JP" baseline="0" dirty="0" smtClean="0"/>
              <a:t>This photo seems that water leaked from main steam line, but it is unclear whether water is leaked from main steam line or </a:t>
            </a:r>
            <a:r>
              <a:rPr kumimoji="1" lang="en-US" altLang="ja-JP" baseline="0" dirty="0" err="1" smtClean="0"/>
              <a:t>leaed</a:t>
            </a:r>
            <a:r>
              <a:rPr kumimoji="1" lang="en-US" altLang="ja-JP" baseline="0" dirty="0" smtClean="0"/>
              <a:t> through penetration around the main steam line.</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13</a:t>
            </a:fld>
            <a:endParaRPr lang="ja-JP" altLang="en-US" dirty="0"/>
          </a:p>
        </p:txBody>
      </p:sp>
    </p:spTree>
    <p:extLst>
      <p:ext uri="{BB962C8B-B14F-4D97-AF65-F5344CB8AC3E}">
        <p14:creationId xmlns:p14="http://schemas.microsoft.com/office/powerpoint/2010/main" val="3147137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To identify</a:t>
            </a:r>
            <a:r>
              <a:rPr kumimoji="1" lang="en-US" altLang="ja-JP" baseline="0" dirty="0" smtClean="0"/>
              <a:t> leak location of PCV due to overtemperature, we apply computational fluid dynamics (CFD). These figures show example of calculation results.</a:t>
            </a:r>
          </a:p>
          <a:p>
            <a:r>
              <a:rPr kumimoji="1" lang="en-US" altLang="ja-JP" baseline="0" dirty="0" smtClean="0"/>
              <a:t>Here, we assumed leakage from RPV to D/W at SRV gasket. As you can see, temperature of upper region of D/W is very high. This calculation suggests possibility of leakage due to overtemperature.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14</a:t>
            </a:fld>
            <a:endParaRPr lang="ja-JP" altLang="en-US" dirty="0"/>
          </a:p>
        </p:txBody>
      </p:sp>
    </p:spTree>
    <p:extLst>
      <p:ext uri="{BB962C8B-B14F-4D97-AF65-F5344CB8AC3E}">
        <p14:creationId xmlns:p14="http://schemas.microsoft.com/office/powerpoint/2010/main" val="94332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In this accident,</a:t>
            </a:r>
            <a:r>
              <a:rPr lang="en-US" altLang="ja-JP" baseline="0" dirty="0" smtClean="0"/>
              <a:t> sea water was injected to the core.</a:t>
            </a:r>
          </a:p>
          <a:p>
            <a:r>
              <a:rPr lang="en-US" altLang="ja-JP" dirty="0" smtClean="0"/>
              <a:t>Estimation of e</a:t>
            </a:r>
            <a:r>
              <a:rPr kumimoji="1" lang="en-US" altLang="ja-JP" dirty="0" smtClean="0"/>
              <a:t>xternal water injection is very</a:t>
            </a:r>
            <a:r>
              <a:rPr kumimoji="1" lang="en-US" altLang="ja-JP" baseline="0" dirty="0" smtClean="0"/>
              <a:t> important for accident progression analyses.</a:t>
            </a:r>
          </a:p>
          <a:p>
            <a:r>
              <a:rPr kumimoji="1" lang="en-US" altLang="ja-JP" baseline="0" dirty="0" smtClean="0"/>
              <a:t>However, actual amount of external water, which is exactly injected to the core, is unknown.</a:t>
            </a:r>
          </a:p>
          <a:p>
            <a:r>
              <a:rPr kumimoji="1" lang="en-US" altLang="ja-JP" baseline="0" dirty="0" smtClean="0"/>
              <a:t>On the contrary, observation of </a:t>
            </a:r>
            <a:r>
              <a:rPr lang="en-US" altLang="ja-JP" dirty="0" smtClean="0"/>
              <a:t>MCCI is important to estimate amount of external water injected to the core</a:t>
            </a:r>
          </a:p>
          <a:p>
            <a:r>
              <a:rPr lang="en-US" altLang="ja-JP" dirty="0" smtClean="0"/>
              <a:t>Core status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15</a:t>
            </a:fld>
            <a:endParaRPr lang="ja-JP" altLang="en-US" dirty="0"/>
          </a:p>
        </p:txBody>
      </p:sp>
    </p:spTree>
    <p:extLst>
      <p:ext uri="{BB962C8B-B14F-4D97-AF65-F5344CB8AC3E}">
        <p14:creationId xmlns:p14="http://schemas.microsoft.com/office/powerpoint/2010/main" val="35631435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If whole external water, fed by fire engine, was injected to the core, core ought to have been cooled. </a:t>
            </a:r>
          </a:p>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But, actually, lower</a:t>
            </a:r>
            <a:r>
              <a:rPr kumimoji="1" lang="en-US" altLang="ja-JP" sz="1000" b="0" kern="1200" baseline="0" dirty="0" smtClean="0">
                <a:solidFill>
                  <a:schemeClr val="tx1"/>
                </a:solidFill>
                <a:latin typeface="+mn-lt"/>
                <a:ea typeface="+mn-ea"/>
                <a:cs typeface="+mn-cs"/>
              </a:rPr>
              <a:t> part of RPV is damaged, </a:t>
            </a:r>
            <a:r>
              <a:rPr kumimoji="1" lang="en-US" altLang="ja-JP" sz="1000" b="0" kern="1200" dirty="0" smtClean="0">
                <a:solidFill>
                  <a:schemeClr val="tx1"/>
                </a:solidFill>
                <a:latin typeface="+mn-lt"/>
                <a:ea typeface="+mn-ea"/>
                <a:cs typeface="+mn-cs"/>
              </a:rPr>
              <a:t>because</a:t>
            </a:r>
            <a:r>
              <a:rPr kumimoji="1" lang="en-US" altLang="ja-JP" sz="1000" b="0" kern="1200" baseline="0" dirty="0" smtClean="0">
                <a:solidFill>
                  <a:schemeClr val="tx1"/>
                </a:solidFill>
                <a:latin typeface="+mn-lt"/>
                <a:ea typeface="+mn-ea"/>
                <a:cs typeface="+mn-cs"/>
              </a:rPr>
              <a:t> </a:t>
            </a:r>
            <a:r>
              <a:rPr kumimoji="1" lang="en-US" altLang="ja-JP" sz="1000" b="0" kern="1200" dirty="0" smtClean="0">
                <a:solidFill>
                  <a:schemeClr val="tx1"/>
                </a:solidFill>
                <a:latin typeface="+mn-lt"/>
                <a:ea typeface="+mn-ea"/>
                <a:cs typeface="+mn-cs"/>
              </a:rPr>
              <a:t>RPV is not filled with water.</a:t>
            </a:r>
          </a:p>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So, external water injection, to the core, is less than the record</a:t>
            </a:r>
          </a:p>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Recently, TEPCO identified potential bypass path</a:t>
            </a:r>
            <a:br>
              <a:rPr kumimoji="1" lang="en-US" altLang="ja-JP" sz="1000" b="0" kern="1200" dirty="0" smtClean="0">
                <a:solidFill>
                  <a:schemeClr val="tx1"/>
                </a:solidFill>
                <a:latin typeface="+mn-lt"/>
                <a:ea typeface="+mn-ea"/>
                <a:cs typeface="+mn-cs"/>
              </a:rPr>
            </a:br>
            <a:r>
              <a:rPr kumimoji="1" lang="en-US" altLang="ja-JP" sz="1000" b="0" kern="1200" dirty="0" smtClean="0">
                <a:solidFill>
                  <a:schemeClr val="tx1"/>
                </a:solidFill>
                <a:latin typeface="+mn-lt"/>
                <a:ea typeface="+mn-ea"/>
                <a:cs typeface="+mn-cs"/>
              </a:rPr>
              <a:t>e.g. 10 paths for unit 1,</a:t>
            </a:r>
            <a:r>
              <a:rPr kumimoji="1" lang="en-US" altLang="ja-JP" sz="1000" b="0" kern="1200" baseline="0" dirty="0" smtClean="0">
                <a:solidFill>
                  <a:schemeClr val="tx1"/>
                </a:solidFill>
                <a:latin typeface="+mn-lt"/>
                <a:ea typeface="+mn-ea"/>
                <a:cs typeface="+mn-cs"/>
              </a:rPr>
              <a:t> listed here with pipe diameter</a:t>
            </a:r>
            <a:endParaRPr kumimoji="1" lang="en-US" altLang="ja-JP" sz="1000" b="0" kern="1200" dirty="0" smtClean="0">
              <a:solidFill>
                <a:schemeClr val="tx1"/>
              </a:solidFill>
              <a:latin typeface="+mn-lt"/>
              <a:ea typeface="+mn-ea"/>
              <a:cs typeface="+mn-cs"/>
            </a:endParaRPr>
          </a:p>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Actual amount injected to the core significantly affects core status, hydrogen generation, MCCI, etc.</a:t>
            </a:r>
          </a:p>
          <a:p>
            <a:pPr marL="0" indent="0">
              <a:buFont typeface="Arial" panose="020B0604020202020204" pitchFamily="34" charset="0"/>
              <a:buNone/>
            </a:pPr>
            <a:r>
              <a:rPr kumimoji="1" lang="en-US" altLang="ja-JP" sz="1000" b="0" kern="1200" dirty="0" smtClean="0">
                <a:solidFill>
                  <a:schemeClr val="tx1"/>
                </a:solidFill>
                <a:latin typeface="+mn-lt"/>
                <a:ea typeface="+mn-ea"/>
                <a:cs typeface="+mn-cs"/>
              </a:rPr>
              <a:t> </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16</a:t>
            </a:fld>
            <a:endParaRPr lang="ja-JP" altLang="en-US" dirty="0"/>
          </a:p>
        </p:txBody>
      </p:sp>
    </p:spTree>
    <p:extLst>
      <p:ext uri="{BB962C8B-B14F-4D97-AF65-F5344CB8AC3E}">
        <p14:creationId xmlns:p14="http://schemas.microsoft.com/office/powerpoint/2010/main" val="16362830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r>
              <a:rPr kumimoji="1" lang="en-US" altLang="ja-JP" sz="1000" b="1" kern="1200" dirty="0" smtClean="0">
                <a:solidFill>
                  <a:schemeClr val="tx1"/>
                </a:solidFill>
                <a:latin typeface="+mn-lt"/>
                <a:ea typeface="+mn-ea"/>
                <a:cs typeface="+mn-cs"/>
              </a:rPr>
              <a:t>After severe core degradation, molten core is dropped</a:t>
            </a:r>
            <a:r>
              <a:rPr kumimoji="1" lang="en-US" altLang="ja-JP" sz="1000" b="1" kern="1200" baseline="0" dirty="0" smtClean="0">
                <a:solidFill>
                  <a:schemeClr val="tx1"/>
                </a:solidFill>
                <a:latin typeface="+mn-lt"/>
                <a:ea typeface="+mn-ea"/>
                <a:cs typeface="+mn-cs"/>
              </a:rPr>
              <a:t> to the pedestal and spread to the D/W floor.</a:t>
            </a:r>
          </a:p>
          <a:p>
            <a:pPr marL="0" indent="0">
              <a:buFont typeface="Arial" panose="020B0604020202020204" pitchFamily="34" charset="0"/>
              <a:buNone/>
            </a:pPr>
            <a:r>
              <a:rPr kumimoji="1" lang="en-US" altLang="ja-JP" sz="1000" b="1" kern="1200" baseline="0" dirty="0" smtClean="0">
                <a:solidFill>
                  <a:schemeClr val="tx1"/>
                </a:solidFill>
                <a:latin typeface="+mn-lt"/>
                <a:ea typeface="+mn-ea"/>
                <a:cs typeface="+mn-cs"/>
              </a:rPr>
              <a:t>As shown hire, s</a:t>
            </a:r>
            <a:r>
              <a:rPr kumimoji="1" lang="en-US" altLang="ja-JP" sz="1000" b="1" kern="1200" dirty="0" smtClean="0">
                <a:solidFill>
                  <a:schemeClr val="tx1"/>
                </a:solidFill>
                <a:latin typeface="+mn-lt"/>
                <a:ea typeface="+mn-ea"/>
                <a:cs typeface="+mn-cs"/>
              </a:rPr>
              <a:t>hell attack, direct melt-attack of the liner, is identified as one of the important PCV failure modes for Mark-I containment in NUREG report.</a:t>
            </a:r>
          </a:p>
          <a:p>
            <a:pPr marL="0" indent="0">
              <a:buFont typeface="Arial" panose="020B0604020202020204" pitchFamily="34" charset="0"/>
              <a:buNone/>
            </a:pPr>
            <a:r>
              <a:rPr kumimoji="1" lang="en-US" altLang="ja-JP" sz="1000" b="1" kern="1200" dirty="0" smtClean="0">
                <a:solidFill>
                  <a:schemeClr val="tx1"/>
                </a:solidFill>
                <a:latin typeface="+mn-lt"/>
                <a:ea typeface="+mn-ea"/>
                <a:cs typeface="+mn-cs"/>
              </a:rPr>
              <a:t>Investigation of inside PCV is in progress by TEPCO. </a:t>
            </a:r>
          </a:p>
          <a:p>
            <a:pPr marL="0" indent="0">
              <a:buFont typeface="Arial" panose="020B0604020202020204" pitchFamily="34" charset="0"/>
              <a:buNone/>
            </a:pPr>
            <a:r>
              <a:rPr kumimoji="1" lang="en-US" altLang="ja-JP" sz="1000" b="1" kern="1200" dirty="0" smtClean="0">
                <a:solidFill>
                  <a:schemeClr val="tx1"/>
                </a:solidFill>
                <a:latin typeface="+mn-lt"/>
                <a:ea typeface="+mn-ea"/>
                <a:cs typeface="+mn-cs"/>
              </a:rPr>
              <a:t>By CCD camera inspection, debris was not found</a:t>
            </a:r>
            <a:r>
              <a:rPr kumimoji="1" lang="en-US" altLang="ja-JP" sz="1000" b="1" kern="1200" baseline="0" dirty="0" smtClean="0">
                <a:solidFill>
                  <a:schemeClr val="tx1"/>
                </a:solidFill>
                <a:latin typeface="+mn-lt"/>
                <a:ea typeface="+mn-ea"/>
                <a:cs typeface="+mn-cs"/>
              </a:rPr>
              <a:t> around ,here, the opposite side of the opening.</a:t>
            </a:r>
            <a:endParaRPr kumimoji="1" lang="ja-JP" altLang="en-US" sz="1000" b="1"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17</a:t>
            </a:fld>
            <a:endParaRPr lang="ja-JP" altLang="en-US" dirty="0"/>
          </a:p>
        </p:txBody>
      </p:sp>
    </p:spTree>
    <p:extLst>
      <p:ext uri="{BB962C8B-B14F-4D97-AF65-F5344CB8AC3E}">
        <p14:creationId xmlns:p14="http://schemas.microsoft.com/office/powerpoint/2010/main" val="3820790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スライド イメージ プレースホルダー 1"/>
          <p:cNvSpPr>
            <a:spLocks noGrp="1" noRot="1" noChangeAspect="1" noTextEdit="1"/>
          </p:cNvSpPr>
          <p:nvPr>
            <p:ph type="sldImg"/>
          </p:nvPr>
        </p:nvSpPr>
        <p:spPr/>
      </p:sp>
      <p:sp>
        <p:nvSpPr>
          <p:cNvPr id="22531" name="ノート プレースホルダー 2"/>
          <p:cNvSpPr>
            <a:spLocks noGrp="1"/>
          </p:cNvSpPr>
          <p:nvPr>
            <p:ph type="body" idx="1"/>
          </p:nvPr>
        </p:nvSpPr>
        <p:spPr>
          <a:noFill/>
        </p:spPr>
        <p:txBody>
          <a:bodyPr/>
          <a:lstStyle/>
          <a:p>
            <a:r>
              <a:rPr lang="en-US" altLang="ja-JP" sz="1800" dirty="0" smtClean="0"/>
              <a:t>To study</a:t>
            </a:r>
            <a:r>
              <a:rPr lang="en-US" altLang="ja-JP" sz="1800" baseline="0" dirty="0" smtClean="0"/>
              <a:t> melt spread from pedestal to the D/W floor, we modified nodalization.</a:t>
            </a:r>
            <a:endParaRPr lang="en-US" altLang="ja-JP" sz="1800" dirty="0" smtClean="0"/>
          </a:p>
          <a:p>
            <a:r>
              <a:rPr lang="ja-JP" altLang="en-US" sz="1800" dirty="0" smtClean="0"/>
              <a:t>This </a:t>
            </a:r>
            <a:r>
              <a:rPr lang="ja-JP" altLang="en-US" sz="1800" dirty="0"/>
              <a:t>slide shows </a:t>
            </a:r>
            <a:r>
              <a:rPr lang="en-US" altLang="ja-JP" sz="1800" dirty="0" smtClean="0"/>
              <a:t>n</a:t>
            </a:r>
            <a:r>
              <a:rPr lang="ja-JP" altLang="en-US" sz="1800" dirty="0" smtClean="0"/>
              <a:t>odalization </a:t>
            </a:r>
            <a:r>
              <a:rPr lang="ja-JP" altLang="en-US" sz="1800" dirty="0"/>
              <a:t>of lower region of DW and Pedestal</a:t>
            </a:r>
            <a:r>
              <a:rPr lang="ja-JP" altLang="en-US" sz="1800" dirty="0" smtClean="0"/>
              <a:t>.</a:t>
            </a:r>
            <a:endParaRPr lang="en-US" altLang="ja-JP" sz="1800" dirty="0" smtClean="0"/>
          </a:p>
          <a:p>
            <a:r>
              <a:rPr lang="en-US" altLang="ja-JP" sz="1800" dirty="0" smtClean="0"/>
              <a:t>Pedestal </a:t>
            </a:r>
            <a:r>
              <a:rPr lang="en-US" altLang="ja-JP" sz="1800" dirty="0"/>
              <a:t>region </a:t>
            </a:r>
            <a:r>
              <a:rPr lang="en-US" altLang="ja-JP" sz="1800" dirty="0" smtClean="0"/>
              <a:t>is </a:t>
            </a:r>
            <a:r>
              <a:rPr lang="en-US" altLang="ja-JP" sz="1800" dirty="0"/>
              <a:t>connected with drywell by pedestal CRD pipe opening or </a:t>
            </a:r>
            <a:r>
              <a:rPr lang="en-US" altLang="ja-JP" sz="1800" dirty="0" smtClean="0"/>
              <a:t>pedestal </a:t>
            </a:r>
            <a:r>
              <a:rPr lang="en-US" altLang="ja-JP" sz="1800" dirty="0"/>
              <a:t>d</a:t>
            </a:r>
            <a:r>
              <a:rPr lang="en-US" altLang="ja-JP" sz="1800" dirty="0" smtClean="0"/>
              <a:t>oorway</a:t>
            </a:r>
            <a:r>
              <a:rPr lang="en-US" altLang="ja-JP" sz="1800" dirty="0"/>
              <a:t>.</a:t>
            </a:r>
          </a:p>
          <a:p>
            <a:endParaRPr lang="en-US" altLang="ja-JP" sz="1800" dirty="0" smtClean="0"/>
          </a:p>
          <a:p>
            <a:r>
              <a:rPr lang="en-US" altLang="ja-JP" sz="1800" dirty="0" smtClean="0"/>
              <a:t>After lower </a:t>
            </a:r>
            <a:r>
              <a:rPr lang="en-US" altLang="ja-JP" sz="1800" dirty="0"/>
              <a:t>head failure of RPV, melt </a:t>
            </a:r>
            <a:r>
              <a:rPr lang="en-US" altLang="ja-JP" sz="1800" dirty="0" smtClean="0"/>
              <a:t>drops </a:t>
            </a:r>
            <a:r>
              <a:rPr lang="en-US" altLang="ja-JP" sz="1800" dirty="0"/>
              <a:t>and </a:t>
            </a:r>
            <a:r>
              <a:rPr lang="en-US" altLang="ja-JP" sz="1800" dirty="0" smtClean="0"/>
              <a:t>spreads </a:t>
            </a:r>
            <a:r>
              <a:rPr lang="en-US" altLang="ja-JP" sz="1800" dirty="0"/>
              <a:t>to Pedestal region. </a:t>
            </a:r>
          </a:p>
          <a:p>
            <a:r>
              <a:rPr lang="en-US" altLang="ja-JP" sz="1800" dirty="0" smtClean="0"/>
              <a:t>Then melt spreads </a:t>
            </a:r>
            <a:r>
              <a:rPr lang="en-US" altLang="ja-JP" sz="1800" dirty="0"/>
              <a:t>to drywell region thorough </a:t>
            </a:r>
            <a:r>
              <a:rPr lang="en-US" altLang="ja-JP" sz="1800" dirty="0" smtClean="0"/>
              <a:t>pedestal </a:t>
            </a:r>
            <a:r>
              <a:rPr lang="en-US" altLang="ja-JP" sz="1800" dirty="0"/>
              <a:t>d</a:t>
            </a:r>
            <a:r>
              <a:rPr lang="en-US" altLang="ja-JP" sz="1800" dirty="0" smtClean="0"/>
              <a:t>oorway</a:t>
            </a:r>
            <a:r>
              <a:rPr lang="ja-JP" altLang="en-US" sz="1800" dirty="0" smtClean="0"/>
              <a:t>. </a:t>
            </a:r>
            <a:r>
              <a:rPr lang="en-US" altLang="ja-JP" sz="1800" dirty="0" smtClean="0"/>
              <a:t>(</a:t>
            </a:r>
            <a:r>
              <a:rPr lang="ja-JP" altLang="en-US" sz="1800" dirty="0" smtClean="0"/>
              <a:t>一般的な事項なので、現在形</a:t>
            </a:r>
            <a:r>
              <a:rPr lang="en-US" altLang="ja-JP" sz="1800" dirty="0" smtClean="0"/>
              <a:t>)</a:t>
            </a:r>
            <a:endParaRPr lang="ja-JP" altLang="en-US" sz="1800" dirty="0"/>
          </a:p>
          <a:p>
            <a:endParaRPr lang="en-US" altLang="ja-JP" sz="1800" dirty="0" smtClean="0"/>
          </a:p>
          <a:p>
            <a:r>
              <a:rPr lang="ja-JP" altLang="en-US" sz="1800" dirty="0" smtClean="0"/>
              <a:t>Therefore</a:t>
            </a:r>
            <a:r>
              <a:rPr lang="ja-JP" altLang="en-US" sz="1800" dirty="0"/>
              <a:t>, w</a:t>
            </a:r>
            <a:r>
              <a:rPr lang="en-US" altLang="ja-JP" sz="1800" dirty="0"/>
              <a:t>e </a:t>
            </a:r>
            <a:r>
              <a:rPr lang="en-US" altLang="ja-JP" sz="1800" dirty="0" smtClean="0"/>
              <a:t>divided </a:t>
            </a:r>
            <a:r>
              <a:rPr lang="en-US" altLang="ja-JP" sz="1800" dirty="0"/>
              <a:t>drywell </a:t>
            </a:r>
            <a:r>
              <a:rPr lang="en-US" altLang="ja-JP" sz="1800" dirty="0" smtClean="0"/>
              <a:t>floor into </a:t>
            </a:r>
            <a:r>
              <a:rPr lang="en-US" altLang="ja-JP" sz="1800" dirty="0"/>
              <a:t>2 regions for the purpose </a:t>
            </a:r>
            <a:r>
              <a:rPr lang="ja-JP" altLang="en-US" sz="1800" dirty="0"/>
              <a:t>to </a:t>
            </a:r>
            <a:r>
              <a:rPr lang="en-US" altLang="ja-JP" sz="1800" dirty="0"/>
              <a:t>model</a:t>
            </a:r>
            <a:r>
              <a:rPr lang="ja-JP" altLang="en-US" sz="1800" dirty="0"/>
              <a:t> </a:t>
            </a:r>
            <a:r>
              <a:rPr lang="en-US" altLang="ja-JP" sz="1800" dirty="0"/>
              <a:t> melt spread</a:t>
            </a:r>
            <a:r>
              <a:rPr lang="ja-JP" altLang="en-US" sz="1800" dirty="0"/>
              <a:t>.</a:t>
            </a:r>
            <a:endParaRPr lang="en-US" altLang="ja-JP" sz="1800" dirty="0"/>
          </a:p>
        </p:txBody>
      </p:sp>
    </p:spTree>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1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This</a:t>
            </a:r>
            <a:r>
              <a:rPr lang="en-US" altLang="ja-JP" baseline="0" dirty="0" smtClean="0"/>
              <a:t> is contents of my talk.</a:t>
            </a:r>
          </a:p>
          <a:p>
            <a:pPr>
              <a:spcBef>
                <a:spcPct val="0"/>
              </a:spcBef>
            </a:pPr>
            <a:r>
              <a:rPr lang="en-US" altLang="ja-JP" dirty="0" smtClean="0"/>
              <a:t>First, I briefly explain regulatory reform in Japan</a:t>
            </a:r>
          </a:p>
          <a:p>
            <a:pPr>
              <a:spcBef>
                <a:spcPct val="0"/>
              </a:spcBef>
            </a:pPr>
            <a:r>
              <a:rPr lang="en-US" altLang="ja-JP" dirty="0" smtClean="0"/>
              <a:t>Second,</a:t>
            </a:r>
            <a:r>
              <a:rPr lang="en-US" altLang="ja-JP" baseline="0" dirty="0" smtClean="0"/>
              <a:t> I’ll focus on New Regulatory Requirements after Fukushima Dai-ichi NPP Accident</a:t>
            </a:r>
          </a:p>
          <a:p>
            <a:pPr>
              <a:spcBef>
                <a:spcPct val="0"/>
              </a:spcBef>
            </a:pPr>
            <a:r>
              <a:rPr lang="en-US" altLang="ja-JP" dirty="0" smtClean="0"/>
              <a:t>Third, I’ll show you Safety Review of NPPs and Other Nuclear Facilities </a:t>
            </a:r>
          </a:p>
          <a:p>
            <a:pPr>
              <a:spcBef>
                <a:spcPct val="0"/>
              </a:spcBef>
            </a:pPr>
            <a:r>
              <a:rPr lang="en-US" altLang="ja-JP" dirty="0" smtClean="0"/>
              <a:t>Finally, I’ll summarize</a:t>
            </a:r>
            <a:r>
              <a:rPr lang="en-US" altLang="ja-JP" baseline="0" dirty="0" smtClean="0"/>
              <a:t> my talk.</a:t>
            </a:r>
            <a:endParaRPr lang="ja-JP" altLang="en-US" dirty="0" smtClean="0"/>
          </a:p>
        </p:txBody>
      </p:sp>
      <p:sp>
        <p:nvSpPr>
          <p:cNvPr id="81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00" fontAlgn="base">
              <a:spcBef>
                <a:spcPct val="0"/>
              </a:spcBef>
              <a:spcAft>
                <a:spcPct val="0"/>
              </a:spcAft>
            </a:pPr>
            <a:fld id="{B55F9A96-8D4D-4B51-B53F-7F9637C191A1}" type="slidenum">
              <a:rPr lang="ja-JP" altLang="en-US">
                <a:solidFill>
                  <a:srgbClr val="000000"/>
                </a:solidFill>
              </a:rPr>
              <a:pPr defTabSz="944200" fontAlgn="base">
                <a:spcBef>
                  <a:spcPct val="0"/>
                </a:spcBef>
                <a:spcAft>
                  <a:spcPct val="0"/>
                </a:spcAft>
              </a:pPr>
              <a:t>1</a:t>
            </a:fld>
            <a:endParaRPr lang="en-US" altLang="ja-JP"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Source terms suggest core degradation &amp; PCV leakage</a:t>
            </a:r>
          </a:p>
          <a:p>
            <a:r>
              <a:rPr lang="en-US" altLang="ja-JP" dirty="0" smtClean="0"/>
              <a:t>Isotope ratio is finger print of radionuclide source &amp; leak paths</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19</a:t>
            </a:fld>
            <a:endParaRPr lang="ja-JP" altLang="en-US" dirty="0"/>
          </a:p>
        </p:txBody>
      </p:sp>
    </p:spTree>
    <p:extLst>
      <p:ext uri="{BB962C8B-B14F-4D97-AF65-F5344CB8AC3E}">
        <p14:creationId xmlns:p14="http://schemas.microsoft.com/office/powerpoint/2010/main" val="40100562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285750" indent="-285750">
              <a:buFont typeface="Arial" panose="020B0604020202020204" pitchFamily="34" charset="0"/>
              <a:buChar char="•"/>
            </a:pPr>
            <a:r>
              <a:rPr kumimoji="1" lang="en-US" altLang="ja-JP" sz="1000" b="1" kern="1200" dirty="0" smtClean="0">
                <a:solidFill>
                  <a:schemeClr val="tx1"/>
                </a:solidFill>
                <a:latin typeface="+mn-lt"/>
                <a:ea typeface="+mn-ea"/>
                <a:cs typeface="+mn-cs"/>
              </a:rPr>
              <a:t>FP release, which corresponds to pressure peak of Unit2, was measured*</a:t>
            </a:r>
          </a:p>
          <a:p>
            <a:pPr marL="285750" indent="-285750">
              <a:buFont typeface="Arial" panose="020B0604020202020204" pitchFamily="34" charset="0"/>
              <a:buChar char="•"/>
            </a:pPr>
            <a:r>
              <a:rPr kumimoji="1" lang="en-US" altLang="ja-JP" sz="1000" b="1" kern="1200" dirty="0" smtClean="0">
                <a:solidFill>
                  <a:schemeClr val="tx1"/>
                </a:solidFill>
                <a:latin typeface="+mn-lt"/>
                <a:ea typeface="+mn-ea"/>
                <a:cs typeface="+mn-cs"/>
              </a:rPr>
              <a:t>Aerosol, discharged from RPV to D/W, was released to the environment without pool scrubbing</a:t>
            </a:r>
            <a:endParaRPr kumimoji="1" lang="ja-JP" altLang="en-US" sz="1000" b="1"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20</a:t>
            </a:fld>
            <a:endParaRPr lang="ja-JP" altLang="en-US" dirty="0"/>
          </a:p>
        </p:txBody>
      </p:sp>
    </p:spTree>
    <p:extLst>
      <p:ext uri="{BB962C8B-B14F-4D97-AF65-F5344CB8AC3E}">
        <p14:creationId xmlns:p14="http://schemas.microsoft.com/office/powerpoint/2010/main" val="1155473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dirty="0" smtClean="0">
                <a:latin typeface="Tahoma" panose="020B0604030504040204" pitchFamily="34" charset="0"/>
                <a:cs typeface="Tahoma" panose="020B0604030504040204" pitchFamily="34" charset="0"/>
              </a:rPr>
              <a:t>In order to compare the </a:t>
            </a:r>
            <a:r>
              <a:rPr lang="en-US" altLang="ja-JP" b="1" dirty="0" smtClean="0">
                <a:solidFill>
                  <a:srgbClr val="006896"/>
                </a:solidFill>
                <a:latin typeface="Tahoma" panose="020B0604030504040204" pitchFamily="34" charset="0"/>
                <a:cs typeface="Tahoma" panose="020B0604030504040204" pitchFamily="34" charset="0"/>
              </a:rPr>
              <a:t>source terms </a:t>
            </a:r>
            <a:r>
              <a:rPr lang="en-US" altLang="ja-JP" dirty="0" smtClean="0">
                <a:latin typeface="Tahoma" panose="020B0604030504040204" pitchFamily="34" charset="0"/>
                <a:cs typeface="Tahoma" panose="020B0604030504040204" pitchFamily="34" charset="0"/>
              </a:rPr>
              <a:t>obtained by</a:t>
            </a:r>
            <a:r>
              <a:rPr lang="en-US" altLang="ja-JP" b="1" dirty="0" smtClean="0">
                <a:solidFill>
                  <a:srgbClr val="006896"/>
                </a:solidFill>
                <a:latin typeface="Tahoma" panose="020B0604030504040204" pitchFamily="34" charset="0"/>
                <a:cs typeface="Tahoma" panose="020B0604030504040204" pitchFamily="34" charset="0"/>
              </a:rPr>
              <a:t> MELCOR </a:t>
            </a:r>
            <a:r>
              <a:rPr lang="en-US" altLang="ja-JP" dirty="0" smtClean="0">
                <a:latin typeface="Tahoma" panose="020B0604030504040204" pitchFamily="34" charset="0"/>
                <a:cs typeface="Tahoma" panose="020B0604030504040204" pitchFamily="34" charset="0"/>
              </a:rPr>
              <a:t>with the </a:t>
            </a:r>
            <a:r>
              <a:rPr lang="en-US" altLang="ja-JP" b="1" dirty="0" smtClean="0">
                <a:solidFill>
                  <a:srgbClr val="006896"/>
                </a:solidFill>
                <a:latin typeface="Tahoma" panose="020B0604030504040204" pitchFamily="34" charset="0"/>
                <a:cs typeface="Tahoma" panose="020B0604030504040204" pitchFamily="34" charset="0"/>
              </a:rPr>
              <a:t>monitoring data </a:t>
            </a:r>
            <a:r>
              <a:rPr lang="en-US" altLang="ja-JP" dirty="0" smtClean="0">
                <a:latin typeface="Tahoma" panose="020B0604030504040204" pitchFamily="34" charset="0"/>
                <a:cs typeface="Tahoma" panose="020B0604030504040204" pitchFamily="34" charset="0"/>
              </a:rPr>
              <a:t>at the </a:t>
            </a:r>
            <a:r>
              <a:rPr lang="en-US" altLang="ja-JP" b="1" dirty="0" smtClean="0">
                <a:solidFill>
                  <a:srgbClr val="006896"/>
                </a:solidFill>
                <a:latin typeface="Tahoma" panose="020B0604030504040204" pitchFamily="34" charset="0"/>
                <a:cs typeface="Tahoma" panose="020B0604030504040204" pitchFamily="34" charset="0"/>
              </a:rPr>
              <a:t>main gate</a:t>
            </a:r>
            <a:r>
              <a:rPr lang="en-US" altLang="ja-JP" dirty="0" smtClean="0">
                <a:latin typeface="Tahoma" panose="020B0604030504040204" pitchFamily="34" charset="0"/>
                <a:cs typeface="Tahoma" panose="020B0604030504040204" pitchFamily="34" charset="0"/>
              </a:rPr>
              <a:t>, CFD calculations are being done for </a:t>
            </a:r>
            <a:r>
              <a:rPr lang="en-US" altLang="ja-JP" b="1" dirty="0" smtClean="0">
                <a:solidFill>
                  <a:srgbClr val="006896"/>
                </a:solidFill>
                <a:latin typeface="Tahoma" panose="020B0604030504040204" pitchFamily="34" charset="0"/>
                <a:cs typeface="Tahoma" panose="020B0604030504040204" pitchFamily="34" charset="0"/>
              </a:rPr>
              <a:t>airstream around the site </a:t>
            </a:r>
            <a:r>
              <a:rPr lang="en-US" altLang="ja-JP" dirty="0" smtClean="0">
                <a:latin typeface="Tahoma" panose="020B0604030504040204" pitchFamily="34" charset="0"/>
                <a:cs typeface="Tahoma" panose="020B0604030504040204" pitchFamily="34" charset="0"/>
              </a:rPr>
              <a:t>by using the terrain data and GPV meteorological data </a:t>
            </a:r>
            <a:r>
              <a:rPr lang="en-US" altLang="ja-JP" sz="1050" dirty="0" smtClean="0">
                <a:latin typeface="Tahoma" panose="020B0604030504040204" pitchFamily="34" charset="0"/>
                <a:cs typeface="Tahoma" panose="020B0604030504040204" pitchFamily="34" charset="0"/>
              </a:rPr>
              <a:t>(140km x 140 km).</a:t>
            </a:r>
            <a:endParaRPr lang="en-US" altLang="ja-JP" dirty="0" smtClean="0">
              <a:latin typeface="Tahoma" panose="020B0604030504040204" pitchFamily="34" charset="0"/>
              <a:cs typeface="Tahoma" panose="020B0604030504040204" pitchFamily="34"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21</a:t>
            </a:fld>
            <a:endParaRPr lang="ja-JP" altLang="en-US" dirty="0"/>
          </a:p>
        </p:txBody>
      </p:sp>
    </p:spTree>
    <p:extLst>
      <p:ext uri="{BB962C8B-B14F-4D97-AF65-F5344CB8AC3E}">
        <p14:creationId xmlns:p14="http://schemas.microsoft.com/office/powerpoint/2010/main" val="2209309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From the observation of hydrogen explosion, source terms, or PCV integrity, severe accident phenomena</a:t>
            </a:r>
            <a:r>
              <a:rPr kumimoji="1" lang="en-US" altLang="ja-JP" baseline="0" dirty="0" smtClean="0"/>
              <a:t> inside the PCV, e.g. MCCI, hydrogen generation, core degradation, will be estimated.</a:t>
            </a:r>
          </a:p>
          <a:p>
            <a:r>
              <a:rPr kumimoji="1" lang="en-US" altLang="ja-JP" baseline="0" dirty="0" smtClean="0"/>
              <a:t>From the inverse estimation like this, external water injection will be estimated quantitatively.</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22</a:t>
            </a:fld>
            <a:endParaRPr lang="ja-JP" altLang="en-US" dirty="0"/>
          </a:p>
        </p:txBody>
      </p:sp>
    </p:spTree>
    <p:extLst>
      <p:ext uri="{BB962C8B-B14F-4D97-AF65-F5344CB8AC3E}">
        <p14:creationId xmlns:p14="http://schemas.microsoft.com/office/powerpoint/2010/main" val="14694080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the inverse estimation, forward calculation</a:t>
            </a:r>
            <a:r>
              <a:rPr kumimoji="1" lang="en-US" altLang="ja-JP" baseline="0" dirty="0" smtClean="0"/>
              <a:t> to estimate source terms will be conducted.</a:t>
            </a:r>
          </a:p>
          <a:p>
            <a:r>
              <a:rPr kumimoji="1" lang="en-US" altLang="ja-JP" baseline="0" dirty="0" smtClean="0"/>
              <a:t>To reduce uncertainties of forward estimation, these process will be repeated. </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23</a:t>
            </a:fld>
            <a:endParaRPr lang="ja-JP" altLang="en-US" dirty="0"/>
          </a:p>
        </p:txBody>
      </p:sp>
    </p:spTree>
    <p:extLst>
      <p:ext uri="{BB962C8B-B14F-4D97-AF65-F5344CB8AC3E}">
        <p14:creationId xmlns:p14="http://schemas.microsoft.com/office/powerpoint/2010/main" val="37806067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1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ja-JP" dirty="0" smtClean="0"/>
              <a:t>Finally, I summarize my talk.</a:t>
            </a:r>
          </a:p>
          <a:p>
            <a:pPr>
              <a:spcBef>
                <a:spcPct val="0"/>
              </a:spcBef>
            </a:pPr>
            <a:r>
              <a:rPr lang="en-US" altLang="ja-JP" dirty="0" smtClean="0"/>
              <a:t>Regulatory body has been reinforced with integration of JNES into NRA.</a:t>
            </a:r>
          </a:p>
          <a:p>
            <a:pPr>
              <a:spcBef>
                <a:spcPct val="0"/>
              </a:spcBef>
            </a:pPr>
            <a:r>
              <a:rPr lang="en-US" altLang="ja-JP" dirty="0" smtClean="0"/>
              <a:t>In the light of Fukushima Dai-ichi NPP accident, the NRA developed the new design requirements and establish the new regulatory framework to ensure the safety of NPPs and other nuclear facilities.</a:t>
            </a:r>
          </a:p>
          <a:p>
            <a:pPr>
              <a:spcBef>
                <a:spcPct val="0"/>
              </a:spcBef>
            </a:pPr>
            <a:r>
              <a:rPr lang="en-US" altLang="ja-JP" dirty="0" smtClean="0"/>
              <a:t>Safety review on conformity to new regulatory requirements for NPPs and other nuclear facilities has been intensively conducted by NRA.</a:t>
            </a:r>
          </a:p>
          <a:p>
            <a:pPr>
              <a:spcBef>
                <a:spcPct val="0"/>
              </a:spcBef>
            </a:pPr>
            <a:r>
              <a:rPr lang="en-US" altLang="ja-JP" dirty="0" smtClean="0"/>
              <a:t>Sendai-1, 2 were selected for Model ‘Evaluation Report’ development</a:t>
            </a:r>
          </a:p>
          <a:p>
            <a:pPr>
              <a:spcBef>
                <a:spcPct val="0"/>
              </a:spcBef>
            </a:pPr>
            <a:endParaRPr lang="ja-JP" altLang="en-US" dirty="0" smtClean="0"/>
          </a:p>
        </p:txBody>
      </p:sp>
      <p:sp>
        <p:nvSpPr>
          <p:cNvPr id="81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00" fontAlgn="base">
              <a:spcBef>
                <a:spcPct val="0"/>
              </a:spcBef>
              <a:spcAft>
                <a:spcPct val="0"/>
              </a:spcAft>
            </a:pPr>
            <a:fld id="{B55F9A96-8D4D-4B51-B53F-7F9637C191A1}" type="slidenum">
              <a:rPr lang="ja-JP" altLang="en-US">
                <a:solidFill>
                  <a:srgbClr val="000000"/>
                </a:solidFill>
              </a:rPr>
              <a:pPr defTabSz="944200" fontAlgn="base">
                <a:spcBef>
                  <a:spcPct val="0"/>
                </a:spcBef>
                <a:spcAft>
                  <a:spcPct val="0"/>
                </a:spcAft>
              </a:pPr>
              <a:t>24</a:t>
            </a:fld>
            <a:endParaRPr lang="en-US" altLang="ja-JP" dirty="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スライド イメージ プレースホルダ 1"/>
          <p:cNvSpPr>
            <a:spLocks noGrp="1" noRot="1" noChangeAspect="1" noTextEdit="1"/>
          </p:cNvSpPr>
          <p:nvPr>
            <p:ph type="sldImg"/>
          </p:nvPr>
        </p:nvSpPr>
        <p:spPr bwMode="auto">
          <a:xfrm>
            <a:off x="920750" y="746125"/>
            <a:ext cx="4967288" cy="3725863"/>
          </a:xfrm>
          <a:noFill/>
          <a:ln>
            <a:solidFill>
              <a:srgbClr val="000000"/>
            </a:solidFill>
            <a:miter lim="800000"/>
            <a:headEnd/>
            <a:tailEnd/>
          </a:ln>
        </p:spPr>
      </p:sp>
      <p:sp>
        <p:nvSpPr>
          <p:cNvPr id="8194"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dirty="0" smtClean="0"/>
          </a:p>
        </p:txBody>
      </p:sp>
      <p:sp>
        <p:nvSpPr>
          <p:cNvPr id="8195"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44200" fontAlgn="base">
              <a:spcBef>
                <a:spcPct val="0"/>
              </a:spcBef>
              <a:spcAft>
                <a:spcPct val="0"/>
              </a:spcAft>
            </a:pPr>
            <a:fld id="{B55F9A96-8D4D-4B51-B53F-7F9637C191A1}" type="slidenum">
              <a:rPr lang="ja-JP" altLang="en-US">
                <a:solidFill>
                  <a:srgbClr val="000000"/>
                </a:solidFill>
              </a:rPr>
              <a:pPr defTabSz="944200" fontAlgn="base">
                <a:spcBef>
                  <a:spcPct val="0"/>
                </a:spcBef>
                <a:spcAft>
                  <a:spcPct val="0"/>
                </a:spcAft>
              </a:pPr>
              <a:t>25</a:t>
            </a:fld>
            <a:endParaRPr lang="en-US" altLang="ja-JP" dirty="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After Fukushima Daiichi accident, several investigation reports were published</a:t>
            </a:r>
          </a:p>
          <a:p>
            <a:r>
              <a:rPr lang="en-US" altLang="ja-JP" dirty="0" smtClean="0"/>
              <a:t>These reports pointed out lessons learned from the accident</a:t>
            </a:r>
          </a:p>
          <a:p>
            <a:r>
              <a:rPr kumimoji="1" lang="en-US" altLang="ja-JP" dirty="0" smtClean="0"/>
              <a:t>New regulation, </a:t>
            </a:r>
            <a:r>
              <a:rPr lang="en-US" altLang="ja-JP" dirty="0" smtClean="0"/>
              <a:t>reflecting the lessons, </a:t>
            </a:r>
            <a:r>
              <a:rPr kumimoji="1" lang="en-US" altLang="ja-JP" dirty="0" smtClean="0"/>
              <a:t>was enacted last year. Reviewing process is in progress</a:t>
            </a:r>
            <a:r>
              <a:rPr kumimoji="1" lang="en-US" altLang="ja-JP" baseline="0" dirty="0" smtClean="0"/>
              <a:t> for both PWR and BWR plants. First evaluation report was published last month.</a:t>
            </a:r>
            <a:endParaRPr kumimoji="1" lang="en-US" altLang="ja-JP" dirty="0" smtClean="0"/>
          </a:p>
          <a:p>
            <a:r>
              <a:rPr lang="en-US" altLang="ja-JP" dirty="0" smtClean="0"/>
              <a:t>Due</a:t>
            </a:r>
            <a:r>
              <a:rPr lang="en-US" altLang="ja-JP" baseline="0" dirty="0" smtClean="0"/>
              <a:t> to lack of instrumentation or measurement, accident progression is still not clear. So, </a:t>
            </a:r>
            <a:r>
              <a:rPr lang="en-US" altLang="ja-JP" dirty="0" smtClean="0"/>
              <a:t>NRA launched new committee to investigate unsolved issues. </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2</a:t>
            </a:fld>
            <a:endParaRPr lang="ja-JP" altLang="en-US" dirty="0"/>
          </a:p>
        </p:txBody>
      </p:sp>
    </p:spTree>
    <p:extLst>
      <p:ext uri="{BB962C8B-B14F-4D97-AF65-F5344CB8AC3E}">
        <p14:creationId xmlns:p14="http://schemas.microsoft.com/office/powerpoint/2010/main" val="2449341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In the new</a:t>
            </a:r>
            <a:r>
              <a:rPr kumimoji="1" lang="en-US" altLang="ja-JP" baseline="0" dirty="0" smtClean="0"/>
              <a:t> investigation committee, unsolved issues are studied by computational analyses and onsite investigation.</a:t>
            </a:r>
          </a:p>
          <a:p>
            <a:r>
              <a:rPr kumimoji="1" lang="en-US" altLang="ja-JP" baseline="0" dirty="0" smtClean="0"/>
              <a:t>These are examples already discussed in the committee.</a:t>
            </a: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3</a:t>
            </a:fld>
            <a:endParaRPr lang="ja-JP" altLang="en-US" dirty="0"/>
          </a:p>
        </p:txBody>
      </p:sp>
    </p:spTree>
    <p:extLst>
      <p:ext uri="{BB962C8B-B14F-4D97-AF65-F5344CB8AC3E}">
        <p14:creationId xmlns:p14="http://schemas.microsoft.com/office/powerpoint/2010/main" val="2004192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kumimoji="1" lang="en-US" altLang="ja-JP" sz="1200" dirty="0" smtClean="0">
                <a:latin typeface="Verdana"/>
                <a:ea typeface="Verdana"/>
                <a:cs typeface="Verdana"/>
                <a:sym typeface="Verdana"/>
              </a:rPr>
              <a:t>Diet </a:t>
            </a:r>
            <a:r>
              <a:rPr lang="en-US" altLang="ja-JP" sz="1200" dirty="0" smtClean="0">
                <a:latin typeface="Verdana"/>
                <a:ea typeface="Verdana"/>
                <a:cs typeface="Verdana"/>
                <a:sym typeface="Verdana"/>
              </a:rPr>
              <a:t>investigation report pointed out possibility of small break LOCA and S/RV was not activated</a:t>
            </a:r>
            <a:endParaRPr kumimoji="1" lang="ja-JP" altLang="en-US" sz="1200" dirty="0" smtClean="0">
              <a:latin typeface="Verdana"/>
              <a:cs typeface="Verdana"/>
              <a:sym typeface="Verdana"/>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altLang="ja-JP" sz="1200" dirty="0" smtClean="0">
                <a:latin typeface="Verdana"/>
                <a:ea typeface="Verdana"/>
                <a:cs typeface="Verdana"/>
                <a:sym typeface="Verdana"/>
              </a:rPr>
              <a:t>If SBLOCA occurs, RPV pressure decreases rapidly and is inconsistent with observed data</a:t>
            </a:r>
            <a:endParaRPr lang="ja-JP" altLang="en-US" sz="1200" dirty="0" smtClean="0">
              <a:latin typeface="Verdana"/>
              <a:cs typeface="Verdana"/>
              <a:sym typeface="Verdana"/>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4</a:t>
            </a:fld>
            <a:endParaRPr lang="ja-JP" altLang="en-US" dirty="0"/>
          </a:p>
        </p:txBody>
      </p:sp>
    </p:spTree>
    <p:extLst>
      <p:ext uri="{BB962C8B-B14F-4D97-AF65-F5344CB8AC3E}">
        <p14:creationId xmlns:p14="http://schemas.microsoft.com/office/powerpoint/2010/main" val="213211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2800" dirty="0" smtClean="0"/>
              <a:t>NRA/Res calculated sloshing of SFP (Unit 1) and structure</a:t>
            </a:r>
          </a:p>
          <a:p>
            <a:r>
              <a:rPr lang="en-US" altLang="ja-JP" sz="2800" dirty="0" smtClean="0"/>
              <a:t>Analyses suggest below</a:t>
            </a:r>
          </a:p>
          <a:p>
            <a:pPr lvl="1"/>
            <a:r>
              <a:rPr kumimoji="1" lang="en-US" altLang="ja-JP" sz="2400" dirty="0" smtClean="0"/>
              <a:t>Water flooded from SFP to duct due to sloshing</a:t>
            </a:r>
          </a:p>
          <a:p>
            <a:pPr lvl="1"/>
            <a:r>
              <a:rPr lang="en-US" altLang="ja-JP" sz="2400" dirty="0" smtClean="0"/>
              <a:t>Water leaked from duct due to break by dynamic loading</a:t>
            </a: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5</a:t>
            </a:fld>
            <a:endParaRPr lang="ja-JP" altLang="en-US" dirty="0"/>
          </a:p>
        </p:txBody>
      </p:sp>
    </p:spTree>
    <p:extLst>
      <p:ext uri="{BB962C8B-B14F-4D97-AF65-F5344CB8AC3E}">
        <p14:creationId xmlns:p14="http://schemas.microsoft.com/office/powerpoint/2010/main" val="25374647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1" kern="1200" dirty="0" smtClean="0">
                <a:solidFill>
                  <a:schemeClr val="tx1"/>
                </a:solidFill>
                <a:latin typeface="+mn-lt"/>
                <a:ea typeface="+mn-ea"/>
                <a:cs typeface="+mn-cs"/>
              </a:rPr>
              <a:t>CFD calculations suggest hydrogen flow from Unit 3 to Unit 4 through common stack</a:t>
            </a:r>
          </a:p>
          <a:p>
            <a:r>
              <a:rPr kumimoji="1" lang="en-US" altLang="ja-JP" sz="1200" kern="1200" dirty="0" smtClean="0">
                <a:solidFill>
                  <a:schemeClr val="tx1"/>
                </a:solidFill>
                <a:latin typeface="+mn-lt"/>
                <a:ea typeface="+mn-ea"/>
                <a:cs typeface="+mn-cs"/>
              </a:rPr>
              <a:t>Outlet of STGS (Unit 4) was contaminated higher than inlet </a:t>
            </a:r>
            <a:endParaRPr kumimoji="1" lang="en-US" altLang="ja-JP" sz="1200" b="1" kern="1200" dirty="0" smtClean="0">
              <a:solidFill>
                <a:schemeClr val="tx1"/>
              </a:solidFill>
              <a:latin typeface="+mn-lt"/>
              <a:ea typeface="+mn-ea"/>
              <a:cs typeface="+mn-cs"/>
            </a:endParaRPr>
          </a:p>
          <a:p>
            <a:r>
              <a:rPr kumimoji="1" lang="en-US" altLang="ja-JP" sz="1200" kern="1200" dirty="0" smtClean="0">
                <a:solidFill>
                  <a:schemeClr val="tx1"/>
                </a:solidFill>
                <a:latin typeface="+mn-lt"/>
                <a:ea typeface="+mn-ea"/>
                <a:cs typeface="+mn-cs"/>
              </a:rPr>
              <a:t>NRA investigated R/B of Unit 4 and found ducts were significantly damaged</a:t>
            </a:r>
            <a:endParaRPr kumimoji="1" lang="ja-JP" altLang="en-US" sz="1200" b="1" kern="1200" dirty="0" smtClean="0">
              <a:solidFill>
                <a:schemeClr val="tx1"/>
              </a:solidFill>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6</a:t>
            </a:fld>
            <a:endParaRPr lang="ja-JP" altLang="en-US" dirty="0"/>
          </a:p>
        </p:txBody>
      </p:sp>
    </p:spTree>
    <p:extLst>
      <p:ext uri="{BB962C8B-B14F-4D97-AF65-F5344CB8AC3E}">
        <p14:creationId xmlns:p14="http://schemas.microsoft.com/office/powerpoint/2010/main" val="252916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Experimental programs</a:t>
            </a:r>
          </a:p>
          <a:p>
            <a:pPr lvl="1"/>
            <a:r>
              <a:rPr lang="en-US" altLang="ja-JP" dirty="0" smtClean="0"/>
              <a:t>Pool scrubbing test </a:t>
            </a:r>
          </a:p>
          <a:p>
            <a:pPr lvl="1"/>
            <a:r>
              <a:rPr lang="en-US" altLang="ja-JP" dirty="0" smtClean="0"/>
              <a:t>Sea water injection </a:t>
            </a:r>
          </a:p>
          <a:p>
            <a:r>
              <a:rPr lang="en-US" altLang="ja-JP" dirty="0" smtClean="0"/>
              <a:t>Computational analyses</a:t>
            </a:r>
          </a:p>
          <a:p>
            <a:pPr lvl="1"/>
            <a:r>
              <a:rPr kumimoji="1" lang="en-US" altLang="ja-JP" dirty="0" smtClean="0"/>
              <a:t>Accident progression (lumped parameter code)</a:t>
            </a:r>
          </a:p>
          <a:p>
            <a:pPr lvl="1"/>
            <a:r>
              <a:rPr lang="en-US" altLang="ja-JP" dirty="0" smtClean="0"/>
              <a:t>CFD approach</a:t>
            </a:r>
          </a:p>
          <a:p>
            <a:pPr lvl="2"/>
            <a:r>
              <a:rPr lang="en-US" altLang="ja-JP" dirty="0" smtClean="0"/>
              <a:t>Containment integrity</a:t>
            </a:r>
          </a:p>
          <a:p>
            <a:pPr lvl="2"/>
            <a:r>
              <a:rPr kumimoji="1" lang="en-US" altLang="ja-JP" dirty="0" smtClean="0"/>
              <a:t>Hydrogen distribution</a:t>
            </a:r>
          </a:p>
          <a:p>
            <a:pPr lvl="2"/>
            <a:r>
              <a:rPr lang="en-US" altLang="ja-JP" dirty="0" smtClean="0"/>
              <a:t>Diffusion of fission products</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7</a:t>
            </a:fld>
            <a:endParaRPr lang="ja-JP" altLang="en-US" dirty="0"/>
          </a:p>
        </p:txBody>
      </p:sp>
    </p:spTree>
    <p:extLst>
      <p:ext uri="{BB962C8B-B14F-4D97-AF65-F5344CB8AC3E}">
        <p14:creationId xmlns:p14="http://schemas.microsoft.com/office/powerpoint/2010/main" val="3972270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200" dirty="0" smtClean="0"/>
              <a:t>Calculations of lumped S/P model (uniform temperature distribution) show significant difference from actual measurement</a:t>
            </a:r>
          </a:p>
          <a:p>
            <a:r>
              <a:rPr lang="en-US" altLang="ja-JP" sz="1200" dirty="0" smtClean="0"/>
              <a:t>These calculations imply thermal stratification of S/P under long term SBO</a:t>
            </a:r>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80B926D9-AA5E-4563-B6C1-0099FCA284C8}" type="slidenum">
              <a:rPr lang="ja-JP" altLang="en-US" smtClean="0"/>
              <a:pPr>
                <a:defRPr/>
              </a:pPr>
              <a:t>8</a:t>
            </a:fld>
            <a:endParaRPr lang="ja-JP" altLang="en-US" dirty="0"/>
          </a:p>
        </p:txBody>
      </p:sp>
    </p:spTree>
    <p:extLst>
      <p:ext uri="{BB962C8B-B14F-4D97-AF65-F5344CB8AC3E}">
        <p14:creationId xmlns:p14="http://schemas.microsoft.com/office/powerpoint/2010/main" val="3500730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4664"/>
            <a:ext cx="9144000" cy="576064"/>
          </a:xfrm>
          <a:prstGeom prst="rect">
            <a:avLst/>
          </a:prstGeom>
        </p:spPr>
        <p:txBody>
          <a:bodyPr lIns="18000" rIns="18000" anchor="ctr" anchorCtr="0">
            <a:normAutofit/>
          </a:bodyPr>
          <a:lstStyle>
            <a:lvl1pPr>
              <a:defRPr b="1">
                <a:solidFill>
                  <a:srgbClr val="002060"/>
                </a:solidFill>
              </a:defRPr>
            </a:lvl1pPr>
          </a:lstStyle>
          <a:p>
            <a:r>
              <a:rPr lang="ja-JP" altLang="en-US" dirty="0"/>
              <a:t>マスター タイトルの書式設定</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　タイトル+箇条書き">
    <p:spTree>
      <p:nvGrpSpPr>
        <p:cNvPr id="1" name=""/>
        <p:cNvGrpSpPr/>
        <p:nvPr/>
      </p:nvGrpSpPr>
      <p:grpSpPr>
        <a:xfrm>
          <a:off x="0" y="0"/>
          <a:ext cx="0" cy="0"/>
          <a:chOff x="0" y="0"/>
          <a:chExt cx="0" cy="0"/>
        </a:xfrm>
      </p:grpSpPr>
      <p:sp>
        <p:nvSpPr>
          <p:cNvPr id="2" name="タイトル 1"/>
          <p:cNvSpPr>
            <a:spLocks noGrp="1"/>
          </p:cNvSpPr>
          <p:nvPr>
            <p:ph type="title"/>
          </p:nvPr>
        </p:nvSpPr>
        <p:spPr>
          <a:xfrm>
            <a:off x="0" y="404664"/>
            <a:ext cx="9144000" cy="576064"/>
          </a:xfrm>
          <a:prstGeom prst="rect">
            <a:avLst/>
          </a:prstGeom>
        </p:spPr>
        <p:txBody>
          <a:bodyPr lIns="18000" rIns="18000" anchor="ctr" anchorCtr="0">
            <a:normAutofit/>
          </a:bodyPr>
          <a:lstStyle>
            <a:lvl1pPr>
              <a:defRPr b="1">
                <a:solidFill>
                  <a:srgbClr val="002060"/>
                </a:solidFill>
              </a:defRPr>
            </a:lvl1pPr>
          </a:lstStyle>
          <a:p>
            <a:r>
              <a:rPr lang="ja-JP" altLang="en-US" dirty="0"/>
              <a:t>マスター タイトルの書式設定</a:t>
            </a:r>
          </a:p>
        </p:txBody>
      </p:sp>
      <p:sp>
        <p:nvSpPr>
          <p:cNvPr id="4" name="テキスト プレースホルダー 3"/>
          <p:cNvSpPr>
            <a:spLocks noGrp="1"/>
          </p:cNvSpPr>
          <p:nvPr>
            <p:ph type="body" sz="quarter" idx="10"/>
          </p:nvPr>
        </p:nvSpPr>
        <p:spPr>
          <a:xfrm>
            <a:off x="250825" y="1196975"/>
            <a:ext cx="8641655" cy="5184353"/>
          </a:xfrm>
          <a:prstGeom prst="rect">
            <a:avLst/>
          </a:prstGeom>
        </p:spPr>
        <p:txBody>
          <a:bodyPr/>
          <a:lstStyle>
            <a:lvl1pPr>
              <a:defRPr b="1">
                <a:latin typeface="+mj-ea"/>
                <a:ea typeface="+mj-ea"/>
              </a:defRPr>
            </a:lvl1pPr>
            <a:lvl2pPr>
              <a:defRPr b="1">
                <a:latin typeface="+mj-ea"/>
                <a:ea typeface="+mj-ea"/>
              </a:defRPr>
            </a:lvl2pPr>
            <a:lvl3pPr>
              <a:defRPr b="1">
                <a:latin typeface="+mj-ea"/>
                <a:ea typeface="+mj-ea"/>
              </a:defRPr>
            </a:lvl3pPr>
            <a:lvl4pPr>
              <a:defRPr b="1">
                <a:latin typeface="+mj-ea"/>
                <a:ea typeface="+mj-ea"/>
              </a:defRPr>
            </a:lvl4pPr>
            <a:lvl5pPr>
              <a:defRPr b="1">
                <a:latin typeface="+mj-ea"/>
                <a:ea typeface="+mj-ea"/>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Tree>
    <p:extLst>
      <p:ext uri="{BB962C8B-B14F-4D97-AF65-F5344CB8AC3E}">
        <p14:creationId xmlns:p14="http://schemas.microsoft.com/office/powerpoint/2010/main" val="35053378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ltLang="ja-JP" dirty="0"/>
          </a:p>
        </p:txBody>
      </p:sp>
      <p:sp>
        <p:nvSpPr>
          <p:cNvPr id="4" name="Rectangle 5"/>
          <p:cNvSpPr>
            <a:spLocks noGrp="1" noChangeArrowheads="1"/>
          </p:cNvSpPr>
          <p:nvPr>
            <p:ph type="ftr" sz="quarter" idx="11"/>
          </p:nvPr>
        </p:nvSpPr>
        <p:spPr>
          <a:xfrm>
            <a:off x="3124200" y="6248400"/>
            <a:ext cx="2895600" cy="457200"/>
          </a:xfrm>
          <a:prstGeom prst="rect">
            <a:avLst/>
          </a:prstGeom>
        </p:spPr>
        <p:txBody>
          <a:bodyPr/>
          <a:lstStyle>
            <a:lvl1pPr>
              <a:defRPr/>
            </a:lvl1pPr>
          </a:lstStyle>
          <a:p>
            <a:pPr>
              <a:defRPr/>
            </a:pPr>
            <a:endParaRPr lang="en-US" altLang="ja-JP" dirty="0"/>
          </a:p>
        </p:txBody>
      </p:sp>
      <p:sp>
        <p:nvSpPr>
          <p:cNvPr id="5" name="Rectangle 6"/>
          <p:cNvSpPr>
            <a:spLocks noGrp="1" noChangeArrowheads="1"/>
          </p:cNvSpPr>
          <p:nvPr>
            <p:ph type="sldNum" sz="quarter" idx="12"/>
          </p:nvPr>
        </p:nvSpPr>
        <p:spPr>
          <a:xfrm>
            <a:off x="7019925" y="6400800"/>
            <a:ext cx="1905000" cy="457200"/>
          </a:xfrm>
          <a:prstGeom prst="rect">
            <a:avLst/>
          </a:prstGeom>
        </p:spPr>
        <p:txBody>
          <a:bodyPr/>
          <a:lstStyle>
            <a:lvl1pPr>
              <a:defRPr/>
            </a:lvl1pPr>
          </a:lstStyle>
          <a:p>
            <a:pPr>
              <a:defRPr/>
            </a:pPr>
            <a:fld id="{72DFE178-B5AB-4C4E-8B3F-B079E02D0034}" type="slidenum">
              <a:rPr lang="en-US" altLang="ja-JP"/>
              <a:pPr>
                <a:defRPr/>
              </a:pPr>
              <a:t>‹#›</a:t>
            </a:fld>
            <a:endParaRPr lang="en-US" altLang="ja-JP" dirty="0"/>
          </a:p>
        </p:txBody>
      </p:sp>
    </p:spTree>
    <p:extLst>
      <p:ext uri="{BB962C8B-B14F-4D97-AF65-F5344CB8AC3E}">
        <p14:creationId xmlns:p14="http://schemas.microsoft.com/office/powerpoint/2010/main" val="42319946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preferRelativeResize="0">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881009" y="44624"/>
            <a:ext cx="1227495" cy="2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 Box 34"/>
          <p:cNvSpPr txBox="1">
            <a:spLocks noChangeArrowheads="1"/>
          </p:cNvSpPr>
          <p:nvPr userDrawn="1"/>
        </p:nvSpPr>
        <p:spPr bwMode="auto">
          <a:xfrm>
            <a:off x="0" y="404728"/>
            <a:ext cx="9144000" cy="576000"/>
          </a:xfrm>
          <a:prstGeom prst="rect">
            <a:avLst/>
          </a:prstGeom>
          <a:gradFill rotWithShape="1">
            <a:gsLst>
              <a:gs pos="0">
                <a:srgbClr val="009900"/>
              </a:gs>
              <a:gs pos="50000">
                <a:schemeClr val="bg1"/>
              </a:gs>
              <a:gs pos="100000">
                <a:srgbClr val="009900"/>
              </a:gs>
            </a:gsLst>
            <a:lin ang="5400000" scaled="1"/>
          </a:gradFill>
          <a:ln w="9525">
            <a:noFill/>
            <a:miter lim="800000"/>
            <a:headEnd/>
            <a:tailEnd/>
          </a:ln>
          <a:effectLst/>
        </p:spPr>
        <p:txBody>
          <a:bodyPr anchor="ctr">
            <a:normAutofit lnSpcReduction="10000"/>
          </a:bodyPr>
          <a:lstStyle>
            <a:lvl1pPr eaLnBrk="0" hangingPunct="0">
              <a:defRPr kumimoji="1">
                <a:solidFill>
                  <a:schemeClr val="tx1"/>
                </a:solidFill>
                <a:latin typeface="Arial" charset="0"/>
                <a:ea typeface="MS PGothic" pitchFamily="34" charset="-128"/>
              </a:defRPr>
            </a:lvl1pPr>
            <a:lvl2pPr marL="742950" indent="-285750" eaLnBrk="0" hangingPunct="0">
              <a:defRPr kumimoji="1">
                <a:solidFill>
                  <a:schemeClr val="tx1"/>
                </a:solidFill>
                <a:latin typeface="Arial" charset="0"/>
                <a:ea typeface="MS PGothic" pitchFamily="34" charset="-128"/>
              </a:defRPr>
            </a:lvl2pPr>
            <a:lvl3pPr marL="1143000" indent="-228600" eaLnBrk="0" hangingPunct="0">
              <a:defRPr kumimoji="1">
                <a:solidFill>
                  <a:schemeClr val="tx1"/>
                </a:solidFill>
                <a:latin typeface="Arial" charset="0"/>
                <a:ea typeface="MS PGothic" pitchFamily="34" charset="-128"/>
              </a:defRPr>
            </a:lvl3pPr>
            <a:lvl4pPr marL="1600200" indent="-228600" eaLnBrk="0" hangingPunct="0">
              <a:defRPr kumimoji="1">
                <a:solidFill>
                  <a:schemeClr val="tx1"/>
                </a:solidFill>
                <a:latin typeface="Arial" charset="0"/>
                <a:ea typeface="MS PGothic" pitchFamily="34" charset="-128"/>
              </a:defRPr>
            </a:lvl4pPr>
            <a:lvl5pPr marL="2057400" indent="-228600" eaLnBrk="0" hangingPunct="0">
              <a:defRPr kumimoji="1">
                <a:solidFill>
                  <a:schemeClr val="tx1"/>
                </a:solidFill>
                <a:latin typeface="Arial" charset="0"/>
                <a:ea typeface="MS PGothic" pitchFamily="34" charset="-128"/>
              </a:defRPr>
            </a:lvl5pPr>
            <a:lvl6pPr marL="2514600" indent="-228600" eaLnBrk="0" fontAlgn="base" hangingPunct="0">
              <a:spcBef>
                <a:spcPct val="0"/>
              </a:spcBef>
              <a:spcAft>
                <a:spcPct val="0"/>
              </a:spcAft>
              <a:defRPr kumimoji="1">
                <a:solidFill>
                  <a:schemeClr val="tx1"/>
                </a:solidFill>
                <a:latin typeface="Arial" charset="0"/>
                <a:ea typeface="MS PGothic" pitchFamily="34" charset="-128"/>
              </a:defRPr>
            </a:lvl6pPr>
            <a:lvl7pPr marL="2971800" indent="-228600" eaLnBrk="0" fontAlgn="base" hangingPunct="0">
              <a:spcBef>
                <a:spcPct val="0"/>
              </a:spcBef>
              <a:spcAft>
                <a:spcPct val="0"/>
              </a:spcAft>
              <a:defRPr kumimoji="1">
                <a:solidFill>
                  <a:schemeClr val="tx1"/>
                </a:solidFill>
                <a:latin typeface="Arial" charset="0"/>
                <a:ea typeface="MS PGothic" pitchFamily="34" charset="-128"/>
              </a:defRPr>
            </a:lvl7pPr>
            <a:lvl8pPr marL="3429000" indent="-228600" eaLnBrk="0" fontAlgn="base" hangingPunct="0">
              <a:spcBef>
                <a:spcPct val="0"/>
              </a:spcBef>
              <a:spcAft>
                <a:spcPct val="0"/>
              </a:spcAft>
              <a:defRPr kumimoji="1">
                <a:solidFill>
                  <a:schemeClr val="tx1"/>
                </a:solidFill>
                <a:latin typeface="Arial" charset="0"/>
                <a:ea typeface="MS PGothic" pitchFamily="34" charset="-128"/>
              </a:defRPr>
            </a:lvl8pPr>
            <a:lvl9pPr marL="3886200" indent="-228600" eaLnBrk="0" fontAlgn="base" hangingPunct="0">
              <a:spcBef>
                <a:spcPct val="0"/>
              </a:spcBef>
              <a:spcAft>
                <a:spcPct val="0"/>
              </a:spcAft>
              <a:defRPr kumimoji="1">
                <a:solidFill>
                  <a:schemeClr val="tx1"/>
                </a:solidFill>
                <a:latin typeface="Arial" charset="0"/>
                <a:ea typeface="MS PGothic" pitchFamily="34" charset="-128"/>
              </a:defRPr>
            </a:lvl9pPr>
          </a:lstStyle>
          <a:p>
            <a:pPr algn="ctr" eaLnBrk="1" fontAlgn="ctr" hangingPunct="1">
              <a:spcBef>
                <a:spcPts val="1200"/>
              </a:spcBef>
              <a:buClr>
                <a:srgbClr val="C00000"/>
              </a:buClr>
            </a:pPr>
            <a:r>
              <a:rPr lang="en-US" altLang="ja-JP" sz="3200" b="1" dirty="0">
                <a:solidFill>
                  <a:srgbClr val="002060"/>
                </a:solidFill>
                <a:latin typeface="+mj-lt"/>
                <a:ea typeface="Tahoma" panose="020B0604030504040204" pitchFamily="34" charset="0"/>
                <a:cs typeface="Arial" panose="020B0604020202020204" pitchFamily="34" charset="0"/>
              </a:rPr>
              <a:t> </a:t>
            </a:r>
          </a:p>
        </p:txBody>
      </p:sp>
      <p:sp>
        <p:nvSpPr>
          <p:cNvPr id="5" name="Oval 8"/>
          <p:cNvSpPr>
            <a:spLocks noChangeArrowheads="1"/>
          </p:cNvSpPr>
          <p:nvPr userDrawn="1"/>
        </p:nvSpPr>
        <p:spPr bwMode="gray">
          <a:xfrm>
            <a:off x="8744208" y="6517731"/>
            <a:ext cx="309825" cy="276078"/>
          </a:xfrm>
          <a:prstGeom prst="ellipse">
            <a:avLst/>
          </a:prstGeom>
          <a:solidFill>
            <a:srgbClr val="FFFFCC"/>
          </a:solidFill>
          <a:ln w="15875">
            <a:solidFill>
              <a:srgbClr val="000000"/>
            </a:solidFill>
            <a:round/>
            <a:headEnd/>
            <a:tailEnd/>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fld id="{31BACF74-D7DE-4346-8405-24C6EC8E73B4}" type="slidenum">
              <a:rPr kumimoji="0" lang="en-US" altLang="ja-JP" sz="1200">
                <a:solidFill>
                  <a:srgbClr val="000000"/>
                </a:solidFill>
                <a:cs typeface="Arial" pitchFamily="34" charset="0"/>
              </a:rPr>
              <a:pPr algn="ctr" eaLnBrk="1" hangingPunct="1"/>
              <a:t>‹#›</a:t>
            </a:fld>
            <a:endParaRPr kumimoji="0" lang="en-US" altLang="ja-JP" sz="1200" dirty="0">
              <a:solidFill>
                <a:srgbClr val="000000"/>
              </a:solidFill>
              <a:cs typeface="Arial" pitchFamily="34" charset="0"/>
            </a:endParaRPr>
          </a:p>
        </p:txBody>
      </p:sp>
      <p:sp>
        <p:nvSpPr>
          <p:cNvPr id="4" name="テキスト ボックス 3"/>
          <p:cNvSpPr txBox="1"/>
          <p:nvPr userDrawn="1"/>
        </p:nvSpPr>
        <p:spPr>
          <a:xfrm>
            <a:off x="1259632" y="-5898"/>
            <a:ext cx="6336704" cy="338554"/>
          </a:xfrm>
          <a:prstGeom prst="rect">
            <a:avLst/>
          </a:prstGeom>
          <a:noFill/>
        </p:spPr>
        <p:txBody>
          <a:bodyPr wrap="square" rtlCol="0">
            <a:spAutoFit/>
          </a:bodyPr>
          <a:lstStyle/>
          <a:p>
            <a:r>
              <a:rPr kumimoji="1" lang="en-US" altLang="ja-JP" sz="800" b="1" dirty="0" smtClean="0">
                <a:latin typeface="+mj-ea"/>
                <a:ea typeface="+mj-ea"/>
              </a:rPr>
              <a:t>International Conference on Challenges Faced by Technical and Scientiﬁc Support Organizations (TSOs) in Enhancing Nuclear Safety and Security, 27–31 October, 2014, Beijing, China</a:t>
            </a:r>
            <a:endParaRPr kumimoji="1" lang="ja-JP" altLang="en-US" sz="800" b="1" dirty="0">
              <a:latin typeface="+mj-ea"/>
              <a:ea typeface="+mj-ea"/>
            </a:endParaRPr>
          </a:p>
        </p:txBody>
      </p:sp>
      <p:pic>
        <p:nvPicPr>
          <p:cNvPr id="1026" name="Picture 2"/>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35496" y="44625"/>
            <a:ext cx="1224000" cy="283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0" r:id="rId1"/>
    <p:sldLayoutId id="2147483762" r:id="rId2"/>
    <p:sldLayoutId id="2147483763" r:id="rId3"/>
  </p:sldLayoutIdLst>
  <p:timing>
    <p:tnLst>
      <p:par>
        <p:cTn id="1" dur="indefinite" restart="never" nodeType="tmRoot"/>
      </p:par>
    </p:tnLst>
  </p:timing>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charset="-128"/>
        </a:defRPr>
      </a:lvl2pPr>
      <a:lvl3pPr algn="ctr" rtl="0" fontAlgn="base">
        <a:spcBef>
          <a:spcPct val="0"/>
        </a:spcBef>
        <a:spcAft>
          <a:spcPct val="0"/>
        </a:spcAft>
        <a:defRPr kumimoji="1" sz="4400">
          <a:solidFill>
            <a:schemeClr val="tx1"/>
          </a:solidFill>
          <a:latin typeface="Calibri" pitchFamily="34" charset="0"/>
          <a:ea typeface="ＭＳ Ｐゴシック" charset="-128"/>
        </a:defRPr>
      </a:lvl3pPr>
      <a:lvl4pPr algn="ctr" rtl="0" fontAlgn="base">
        <a:spcBef>
          <a:spcPct val="0"/>
        </a:spcBef>
        <a:spcAft>
          <a:spcPct val="0"/>
        </a:spcAft>
        <a:defRPr kumimoji="1" sz="4400">
          <a:solidFill>
            <a:schemeClr val="tx1"/>
          </a:solidFill>
          <a:latin typeface="Calibri" pitchFamily="34" charset="0"/>
          <a:ea typeface="ＭＳ Ｐゴシック" charset="-128"/>
        </a:defRPr>
      </a:lvl4pPr>
      <a:lvl5pPr algn="ctr" rtl="0" fontAlgn="base">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emf"/></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3.emf"/><Relationship Id="rId4" Type="http://schemas.openxmlformats.org/officeDocument/2006/relationships/image" Target="../media/image42.emf"/></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2"/>
          <p:cNvSpPr>
            <a:spLocks noChangeArrowheads="1"/>
          </p:cNvSpPr>
          <p:nvPr/>
        </p:nvSpPr>
        <p:spPr bwMode="auto">
          <a:xfrm>
            <a:off x="476053" y="5151060"/>
            <a:ext cx="8474726" cy="1502976"/>
          </a:xfrm>
          <a:prstGeom prst="rect">
            <a:avLst/>
          </a:prstGeom>
          <a:noFill/>
          <a:ln w="9525">
            <a:noFill/>
            <a:miter lim="800000"/>
            <a:headEnd/>
            <a:tailEnd/>
          </a:ln>
        </p:spPr>
        <p:txBody>
          <a:bodyPr wrap="square" lIns="12700" tIns="12700" rIns="12700" bIns="12700" anchor="t" anchorCtr="1">
            <a:spAutoFit/>
          </a:bodyPr>
          <a:lstStyle/>
          <a:p>
            <a:pPr marL="342900" indent="-342900" algn="ctr"/>
            <a:r>
              <a:rPr lang="en-US" altLang="ja-JP" sz="2400" b="1" dirty="0" smtClean="0">
                <a:solidFill>
                  <a:srgbClr val="000000"/>
                </a:solidFill>
                <a:latin typeface="Verdana"/>
                <a:ea typeface="Verdana"/>
                <a:cs typeface="Verdana"/>
                <a:sym typeface="Verdana"/>
              </a:rPr>
              <a:t>H</a:t>
            </a:r>
            <a:r>
              <a:rPr lang="en-US" altLang="ja-JP" sz="2400" b="1" dirty="0">
                <a:solidFill>
                  <a:srgbClr val="000000"/>
                </a:solidFill>
                <a:latin typeface="Verdana"/>
                <a:ea typeface="Verdana"/>
                <a:cs typeface="Verdana"/>
                <a:sym typeface="Verdana"/>
              </a:rPr>
              <a:t>. </a:t>
            </a:r>
            <a:r>
              <a:rPr lang="en-US" altLang="ja-JP" sz="2400" b="1" dirty="0" smtClean="0">
                <a:solidFill>
                  <a:srgbClr val="000000"/>
                </a:solidFill>
                <a:latin typeface="Verdana"/>
                <a:ea typeface="Verdana"/>
                <a:cs typeface="Verdana"/>
                <a:sym typeface="Verdana"/>
              </a:rPr>
              <a:t>Hoshi, R. </a:t>
            </a:r>
            <a:r>
              <a:rPr lang="en-US" altLang="ja-JP" sz="2400" b="1" dirty="0" err="1" smtClean="0">
                <a:solidFill>
                  <a:srgbClr val="000000"/>
                </a:solidFill>
                <a:latin typeface="Verdana"/>
                <a:ea typeface="Verdana"/>
                <a:cs typeface="Verdana"/>
                <a:sym typeface="Verdana"/>
              </a:rPr>
              <a:t>Kojo</a:t>
            </a:r>
            <a:r>
              <a:rPr lang="en-US" altLang="ja-JP" sz="2400" b="1" dirty="0" smtClean="0">
                <a:solidFill>
                  <a:srgbClr val="000000"/>
                </a:solidFill>
                <a:latin typeface="Verdana"/>
                <a:ea typeface="Verdana"/>
                <a:cs typeface="Verdana"/>
                <a:sym typeface="Verdana"/>
              </a:rPr>
              <a:t>, A. </a:t>
            </a:r>
            <a:r>
              <a:rPr lang="en-US" altLang="ja-JP" sz="2400" b="1" dirty="0" err="1" smtClean="0">
                <a:solidFill>
                  <a:srgbClr val="000000"/>
                </a:solidFill>
                <a:latin typeface="Verdana"/>
                <a:ea typeface="Verdana"/>
                <a:cs typeface="Verdana"/>
                <a:sym typeface="Verdana"/>
              </a:rPr>
              <a:t>Hotta</a:t>
            </a:r>
            <a:r>
              <a:rPr lang="en-US" altLang="ja-JP" sz="2400" b="1" dirty="0" smtClean="0">
                <a:solidFill>
                  <a:srgbClr val="000000"/>
                </a:solidFill>
                <a:latin typeface="Verdana"/>
                <a:ea typeface="Verdana"/>
                <a:cs typeface="Verdana"/>
                <a:sym typeface="Verdana"/>
              </a:rPr>
              <a:t>, M. Hirano</a:t>
            </a:r>
          </a:p>
          <a:p>
            <a:pPr marL="342900" indent="-342900" algn="ctr"/>
            <a:r>
              <a:rPr lang="en-US" altLang="ja-JP" sz="2400" b="1" dirty="0" smtClean="0">
                <a:solidFill>
                  <a:srgbClr val="000000"/>
                </a:solidFill>
                <a:latin typeface="Verdana"/>
                <a:ea typeface="Verdana"/>
                <a:cs typeface="Verdana"/>
                <a:sym typeface="Verdana"/>
              </a:rPr>
              <a:t>Regulatory </a:t>
            </a:r>
            <a:r>
              <a:rPr lang="en-US" altLang="ja-JP" sz="2400" b="1" dirty="0">
                <a:solidFill>
                  <a:srgbClr val="000000"/>
                </a:solidFill>
                <a:latin typeface="Verdana"/>
                <a:ea typeface="Verdana"/>
                <a:cs typeface="Verdana"/>
                <a:sym typeface="Verdana"/>
              </a:rPr>
              <a:t>Standard and Research Department,</a:t>
            </a:r>
          </a:p>
          <a:p>
            <a:pPr marL="342900" indent="-342900" algn="ctr"/>
            <a:r>
              <a:rPr lang="en-US" altLang="ja-JP" sz="2400" b="1" dirty="0">
                <a:solidFill>
                  <a:srgbClr val="000000"/>
                </a:solidFill>
                <a:latin typeface="Verdana"/>
                <a:ea typeface="Verdana"/>
                <a:cs typeface="Verdana"/>
                <a:sym typeface="Verdana"/>
              </a:rPr>
              <a:t>Secretariat of Nuclear Regulation Authority (S/NRA/R</a:t>
            </a:r>
            <a:r>
              <a:rPr lang="en-US" altLang="ja-JP" sz="2400" b="1" dirty="0" smtClean="0">
                <a:solidFill>
                  <a:srgbClr val="000000"/>
                </a:solidFill>
                <a:latin typeface="Verdana"/>
                <a:ea typeface="Verdana"/>
                <a:cs typeface="Verdana"/>
                <a:sym typeface="Verdana"/>
              </a:rPr>
              <a:t>)</a:t>
            </a:r>
            <a:endParaRPr lang="en-US" altLang="ja-JP" sz="2400" b="1" dirty="0">
              <a:solidFill>
                <a:srgbClr val="000000"/>
              </a:solidFill>
              <a:latin typeface="Verdana"/>
              <a:ea typeface="Verdana"/>
              <a:cs typeface="Verdana"/>
              <a:sym typeface="Verdana"/>
            </a:endParaRPr>
          </a:p>
        </p:txBody>
      </p:sp>
      <p:sp>
        <p:nvSpPr>
          <p:cNvPr id="17" name="タイトル 1"/>
          <p:cNvSpPr txBox="1">
            <a:spLocks/>
          </p:cNvSpPr>
          <p:nvPr/>
        </p:nvSpPr>
        <p:spPr bwMode="auto">
          <a:xfrm>
            <a:off x="0" y="1844824"/>
            <a:ext cx="9129823" cy="1673087"/>
          </a:xfrm>
          <a:prstGeom prst="rect">
            <a:avLst/>
          </a:prstGeom>
          <a:noFill/>
          <a:ln w="9525">
            <a:noFill/>
            <a:miter lim="800000"/>
            <a:headEnd/>
            <a:tailEnd/>
          </a:ln>
        </p:spPr>
        <p:txBody>
          <a:bodyPr wrap="square" lIns="12700" tIns="12700" rIns="12700" bIns="12700" anchor="t" anchorCtr="1">
            <a:spAutoFit/>
          </a:bodyPr>
          <a:lstStyle/>
          <a:p>
            <a:pPr algn="ctr">
              <a:lnSpc>
                <a:spcPts val="4400"/>
              </a:lnSpc>
            </a:pPr>
            <a:r>
              <a:rPr lang="en-US" altLang="ja-JP" sz="3600" b="1" dirty="0">
                <a:solidFill>
                  <a:srgbClr val="002060"/>
                </a:solidFill>
                <a:latin typeface="Verdana"/>
                <a:ea typeface="Verdana"/>
                <a:cs typeface="Verdana"/>
                <a:sym typeface="Verdana"/>
              </a:rPr>
              <a:t>Study on Severe Accident Progression and Source Terms in</a:t>
            </a:r>
          </a:p>
          <a:p>
            <a:pPr algn="ctr">
              <a:lnSpc>
                <a:spcPts val="4400"/>
              </a:lnSpc>
            </a:pPr>
            <a:r>
              <a:rPr lang="en-US" altLang="ja-JP" sz="3600" b="1" dirty="0">
                <a:solidFill>
                  <a:srgbClr val="002060"/>
                </a:solidFill>
                <a:latin typeface="Verdana"/>
                <a:ea typeface="Verdana"/>
                <a:cs typeface="Verdana"/>
                <a:sym typeface="Verdana"/>
              </a:rPr>
              <a:t>Fukushima Dai-ichi </a:t>
            </a:r>
            <a:r>
              <a:rPr lang="en-US" altLang="ja-JP" sz="3600" b="1" dirty="0" smtClean="0">
                <a:solidFill>
                  <a:srgbClr val="002060"/>
                </a:solidFill>
                <a:latin typeface="Verdana"/>
                <a:ea typeface="Verdana"/>
                <a:cs typeface="Verdana"/>
                <a:sym typeface="Verdana"/>
              </a:rPr>
              <a:t>NPPs</a:t>
            </a:r>
            <a:endParaRPr lang="en-US" altLang="ja-JP" sz="3600" b="1" dirty="0">
              <a:solidFill>
                <a:srgbClr val="002060"/>
              </a:solidFill>
              <a:latin typeface="Verdana"/>
              <a:ea typeface="Verdana"/>
              <a:cs typeface="Verdana"/>
              <a:sym typeface="Verdana"/>
            </a:endParaRPr>
          </a:p>
        </p:txBody>
      </p:sp>
      <p:sp>
        <p:nvSpPr>
          <p:cNvPr id="18" name="サブタイトル 2"/>
          <p:cNvSpPr txBox="1">
            <a:spLocks/>
          </p:cNvSpPr>
          <p:nvPr/>
        </p:nvSpPr>
        <p:spPr bwMode="auto">
          <a:xfrm>
            <a:off x="1497375" y="3284984"/>
            <a:ext cx="6502690" cy="1256754"/>
          </a:xfrm>
          <a:prstGeom prst="rect">
            <a:avLst/>
          </a:prstGeom>
          <a:noFill/>
          <a:ln>
            <a:miter lim="800000"/>
            <a:headEnd/>
            <a:tailEnd/>
          </a:ln>
        </p:spPr>
        <p:txBody>
          <a:bodyPr wrap="square" lIns="12700" tIns="12700" rIns="12700" bIns="12700" anchor="t" anchorCtr="1">
            <a:spAutoFit/>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lnSpc>
                <a:spcPts val="3200"/>
              </a:lnSpc>
              <a:spcBef>
                <a:spcPct val="0"/>
              </a:spcBef>
              <a:buNone/>
            </a:pPr>
            <a:endParaRPr lang="en-US" altLang="ja-JP" sz="2800" b="1" dirty="0" smtClean="0">
              <a:latin typeface="Verdana"/>
              <a:ea typeface="Verdana"/>
              <a:cs typeface="Verdana"/>
              <a:sym typeface="Verdana"/>
            </a:endParaRPr>
          </a:p>
          <a:p>
            <a:pPr marL="0" indent="0" algn="ctr">
              <a:lnSpc>
                <a:spcPts val="3200"/>
              </a:lnSpc>
              <a:spcBef>
                <a:spcPct val="0"/>
              </a:spcBef>
              <a:buNone/>
            </a:pPr>
            <a:endParaRPr lang="en-US" altLang="ja-JP" sz="2800" b="1" dirty="0" smtClean="0">
              <a:latin typeface="Verdana"/>
              <a:ea typeface="Verdana"/>
              <a:cs typeface="Verdana"/>
              <a:sym typeface="Verdana"/>
            </a:endParaRPr>
          </a:p>
          <a:p>
            <a:pPr marL="0" indent="0" algn="ctr">
              <a:lnSpc>
                <a:spcPts val="3200"/>
              </a:lnSpc>
              <a:spcBef>
                <a:spcPct val="0"/>
              </a:spcBef>
              <a:buNone/>
            </a:pPr>
            <a:r>
              <a:rPr lang="en-US" altLang="ja-JP" sz="2800" b="1" dirty="0" smtClean="0">
                <a:latin typeface="Verdana"/>
                <a:ea typeface="Verdana"/>
                <a:cs typeface="Verdana"/>
                <a:sym typeface="Verdana"/>
              </a:rPr>
              <a:t>October 27, 2014</a:t>
            </a:r>
          </a:p>
        </p:txBody>
      </p:sp>
      <p:sp>
        <p:nvSpPr>
          <p:cNvPr id="3" name="正方形/長方形 2"/>
          <p:cNvSpPr/>
          <p:nvPr/>
        </p:nvSpPr>
        <p:spPr>
          <a:xfrm>
            <a:off x="8676456" y="6381328"/>
            <a:ext cx="453367"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700" tIns="12700" rIns="12700" bIns="12700" rtlCol="0" anchor="ctr"/>
          <a:lstStyle/>
          <a:p>
            <a:pPr algn="ctr"/>
            <a:endParaRPr kumimoji="1" lang="ja-JP" altLang="en-US" dirty="0">
              <a:latin typeface="Verdana"/>
              <a:cs typeface="Verdana"/>
              <a:sym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03848" y="1724566"/>
            <a:ext cx="2079998" cy="426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771" name="Text Box 180"/>
          <p:cNvSpPr txBox="1">
            <a:spLocks noChangeArrowheads="1"/>
          </p:cNvSpPr>
          <p:nvPr/>
        </p:nvSpPr>
        <p:spPr bwMode="auto">
          <a:xfrm>
            <a:off x="395536" y="1124744"/>
            <a:ext cx="8208912" cy="579646"/>
          </a:xfrm>
          <a:prstGeom prst="rect">
            <a:avLst/>
          </a:prstGeom>
          <a:solidFill>
            <a:srgbClr val="FFFF99"/>
          </a:solidFill>
          <a:ln w="12700" cmpd="sng">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algn="just" eaLnBrk="1" fontAlgn="ctr" hangingPunct="1">
              <a:spcBef>
                <a:spcPct val="0"/>
              </a:spcBef>
              <a:buFontTx/>
              <a:buNone/>
            </a:pPr>
            <a:r>
              <a:rPr lang="en-US" altLang="ja-JP" sz="1800" b="1" dirty="0" smtClean="0">
                <a:latin typeface="Verdana"/>
                <a:ea typeface="Verdana"/>
                <a:cs typeface="Verdana"/>
                <a:sym typeface="Verdana"/>
              </a:rPr>
              <a:t>PCV is pressurized due to thermal stratification </a:t>
            </a:r>
            <a:r>
              <a:rPr lang="en-US" altLang="ja-JP" sz="1800" b="1" dirty="0">
                <a:latin typeface="Verdana"/>
                <a:ea typeface="Verdana"/>
                <a:cs typeface="Verdana"/>
                <a:sym typeface="Verdana"/>
              </a:rPr>
              <a:t>of S/P </a:t>
            </a:r>
            <a:r>
              <a:rPr lang="en-US" altLang="ja-JP" sz="1800" b="1" dirty="0" smtClean="0">
                <a:latin typeface="Verdana"/>
                <a:ea typeface="Verdana"/>
                <a:cs typeface="Verdana"/>
                <a:sym typeface="Verdana"/>
              </a:rPr>
              <a:t>during </a:t>
            </a:r>
            <a:r>
              <a:rPr lang="en-US" altLang="ja-JP" sz="1800" b="1" dirty="0">
                <a:latin typeface="Verdana"/>
                <a:ea typeface="Verdana"/>
                <a:cs typeface="Verdana"/>
                <a:sym typeface="Verdana"/>
              </a:rPr>
              <a:t>RCIC operation</a:t>
            </a:r>
          </a:p>
        </p:txBody>
      </p:sp>
      <p:sp>
        <p:nvSpPr>
          <p:cNvPr id="2" name="タイトル 1"/>
          <p:cNvSpPr>
            <a:spLocks noGrp="1"/>
          </p:cNvSpPr>
          <p:nvPr>
            <p:ph type="title"/>
          </p:nvPr>
        </p:nvSpPr>
        <p:spPr/>
        <p:txBody>
          <a:bodyPr>
            <a:noAutofit/>
          </a:bodyPr>
          <a:lstStyle/>
          <a:p>
            <a:r>
              <a:rPr lang="en-US" altLang="ja-JP" sz="3200" dirty="0" smtClean="0"/>
              <a:t>Early Pressurization of PCV</a:t>
            </a:r>
            <a:endParaRPr kumimoji="1" lang="ja-JP" altLang="en-US" sz="3200" dirty="0"/>
          </a:p>
        </p:txBody>
      </p:sp>
      <p:sp>
        <p:nvSpPr>
          <p:cNvPr id="180" name="Text Box 7"/>
          <p:cNvSpPr txBox="1">
            <a:spLocks noChangeArrowheads="1"/>
          </p:cNvSpPr>
          <p:nvPr/>
        </p:nvSpPr>
        <p:spPr bwMode="auto">
          <a:xfrm>
            <a:off x="2152022" y="2659258"/>
            <a:ext cx="1368152" cy="276999"/>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1200" b="1" dirty="0">
                <a:latin typeface="+mj-lt"/>
              </a:rPr>
              <a:t>RCIC </a:t>
            </a:r>
            <a:r>
              <a:rPr lang="en-US" altLang="ja-JP" sz="1200" b="1" dirty="0" smtClean="0">
                <a:latin typeface="+mj-lt"/>
              </a:rPr>
              <a:t>exhaust</a:t>
            </a:r>
            <a:endParaRPr lang="en-US" altLang="ja-JP" sz="1200" b="1" dirty="0">
              <a:latin typeface="+mj-lt"/>
            </a:endParaRPr>
          </a:p>
        </p:txBody>
      </p:sp>
      <p:pic>
        <p:nvPicPr>
          <p:cNvPr id="3074"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07504" y="1811189"/>
            <a:ext cx="2005429"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22152" y="4036580"/>
            <a:ext cx="2938276" cy="2431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44158" y="1794093"/>
            <a:ext cx="3480942" cy="226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0" y="6377553"/>
            <a:ext cx="8735920" cy="507831"/>
          </a:xfrm>
          <a:prstGeom prst="rect">
            <a:avLst/>
          </a:prstGeom>
          <a:noFill/>
        </p:spPr>
        <p:txBody>
          <a:bodyPr wrap="square" rtlCol="0">
            <a:spAutoFit/>
          </a:bodyPr>
          <a:lstStyle/>
          <a:p>
            <a:r>
              <a:rPr lang="en-US" altLang="ja-JP" sz="900" b="1" dirty="0" smtClean="0">
                <a:latin typeface="+mj-lt"/>
              </a:rPr>
              <a:t>Ref.: M. Pellegrini, et al., “Suppression </a:t>
            </a:r>
            <a:r>
              <a:rPr lang="en-US" altLang="ja-JP" sz="900" b="1" dirty="0">
                <a:latin typeface="+mj-lt"/>
              </a:rPr>
              <a:t>pool testing at the SIET labs (</a:t>
            </a:r>
            <a:r>
              <a:rPr lang="en-US" altLang="ja-JP" sz="900" b="1" dirty="0" smtClean="0">
                <a:latin typeface="+mj-lt"/>
              </a:rPr>
              <a:t>3) Experiments </a:t>
            </a:r>
            <a:r>
              <a:rPr lang="en-US" altLang="ja-JP" sz="900" b="1" dirty="0">
                <a:latin typeface="+mj-lt"/>
              </a:rPr>
              <a:t>on Steam Direct Contact Condensation in a Vertical Multi-holes </a:t>
            </a:r>
            <a:r>
              <a:rPr lang="en-US" altLang="ja-JP" sz="900" b="1" dirty="0" smtClean="0">
                <a:latin typeface="+mj-lt"/>
              </a:rPr>
              <a:t>Sparger,” Proc. of </a:t>
            </a:r>
            <a:r>
              <a:rPr lang="en-US" altLang="ja-JP" sz="900" b="1" dirty="0" smtClean="0"/>
              <a:t>The 10</a:t>
            </a:r>
            <a:r>
              <a:rPr lang="en-US" altLang="ja-JP" sz="900" b="1" baseline="30000" dirty="0" smtClean="0"/>
              <a:t>th</a:t>
            </a:r>
            <a:r>
              <a:rPr lang="en-US" altLang="ja-JP" sz="900" b="1" dirty="0" smtClean="0"/>
              <a:t>   </a:t>
            </a:r>
            <a:r>
              <a:rPr lang="en-US" altLang="ja-JP" sz="900" b="1" dirty="0"/>
              <a:t>International Topical  Meeting  on  Nuclear Thermal-Hydraulics, Operation and Safety </a:t>
            </a:r>
            <a:r>
              <a:rPr lang="en-US" altLang="ja-JP" sz="900" b="1" dirty="0" smtClean="0"/>
              <a:t>(</a:t>
            </a:r>
            <a:r>
              <a:rPr lang="en-US" altLang="ja-JP" sz="900" b="1" dirty="0"/>
              <a:t>NUTHOS-10</a:t>
            </a:r>
            <a:r>
              <a:rPr lang="en-US" altLang="ja-JP" sz="900" b="1" dirty="0" smtClean="0"/>
              <a:t>), Okinawa</a:t>
            </a:r>
            <a:r>
              <a:rPr lang="en-US" altLang="ja-JP" sz="900" b="1" dirty="0"/>
              <a:t>, Japan, December 14-18, </a:t>
            </a:r>
            <a:r>
              <a:rPr lang="en-US" altLang="ja-JP" sz="900" b="1" dirty="0" smtClean="0"/>
              <a:t>2014 (provided by the senior author)  </a:t>
            </a:r>
            <a:endParaRPr kumimoji="1" lang="ja-JP" altLang="en-US" sz="900" b="1" dirty="0" smtClean="0">
              <a:latin typeface="+mj-lt"/>
            </a:endParaRPr>
          </a:p>
        </p:txBody>
      </p:sp>
      <p:sp>
        <p:nvSpPr>
          <p:cNvPr id="4" name="正方形/長方形 3"/>
          <p:cNvSpPr/>
          <p:nvPr/>
        </p:nvSpPr>
        <p:spPr>
          <a:xfrm>
            <a:off x="25172" y="2132856"/>
            <a:ext cx="1950042" cy="523220"/>
          </a:xfrm>
          <a:prstGeom prst="rect">
            <a:avLst/>
          </a:prstGeom>
        </p:spPr>
        <p:txBody>
          <a:bodyPr wrap="square">
            <a:spAutoFit/>
          </a:bodyPr>
          <a:lstStyle/>
          <a:p>
            <a:r>
              <a:rPr lang="en-US" altLang="ja-JP" sz="1400" b="1" dirty="0" smtClean="0">
                <a:latin typeface="+mj-lt"/>
              </a:rPr>
              <a:t>Horizontal steam discharge</a:t>
            </a:r>
            <a:endParaRPr lang="en-US" altLang="ja-JP" sz="1400" b="1" dirty="0">
              <a:latin typeface="+mj-lt"/>
            </a:endParaRPr>
          </a:p>
        </p:txBody>
      </p:sp>
      <p:sp>
        <p:nvSpPr>
          <p:cNvPr id="5" name="右矢印 4"/>
          <p:cNvSpPr/>
          <p:nvPr/>
        </p:nvSpPr>
        <p:spPr>
          <a:xfrm flipH="1">
            <a:off x="179512" y="3412182"/>
            <a:ext cx="432048"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右矢印 12"/>
          <p:cNvSpPr/>
          <p:nvPr/>
        </p:nvSpPr>
        <p:spPr>
          <a:xfrm>
            <a:off x="971600" y="3412182"/>
            <a:ext cx="432048" cy="360040"/>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p:cNvSpPr txBox="1"/>
          <p:nvPr/>
        </p:nvSpPr>
        <p:spPr>
          <a:xfrm>
            <a:off x="107504" y="5197842"/>
            <a:ext cx="3487349" cy="923330"/>
          </a:xfrm>
          <a:prstGeom prst="rect">
            <a:avLst/>
          </a:prstGeom>
          <a:noFill/>
        </p:spPr>
        <p:txBody>
          <a:bodyPr wrap="square" rtlCol="0">
            <a:spAutoFit/>
          </a:bodyPr>
          <a:lstStyle/>
          <a:p>
            <a:r>
              <a:rPr kumimoji="1" lang="en-US" altLang="ja-JP" b="1" dirty="0" smtClean="0">
                <a:latin typeface="+mj-lt"/>
              </a:rPr>
              <a:t>Experimental results show </a:t>
            </a:r>
            <a:r>
              <a:rPr lang="en-US" altLang="ja-JP" b="1" dirty="0" smtClean="0">
                <a:latin typeface="+mj-lt"/>
              </a:rPr>
              <a:t>non</a:t>
            </a:r>
            <a:r>
              <a:rPr kumimoji="1" lang="en-US" altLang="ja-JP" b="1" dirty="0" smtClean="0">
                <a:latin typeface="+mj-lt"/>
              </a:rPr>
              <a:t>uniform temperature distribution</a:t>
            </a:r>
            <a:endParaRPr kumimoji="1" lang="ja-JP" altLang="en-US" b="1" dirty="0" smtClean="0">
              <a:latin typeface="+mj-lt"/>
            </a:endParaRPr>
          </a:p>
        </p:txBody>
      </p:sp>
    </p:spTree>
    <p:extLst>
      <p:ext uri="{BB962C8B-B14F-4D97-AF65-F5344CB8AC3E}">
        <p14:creationId xmlns:p14="http://schemas.microsoft.com/office/powerpoint/2010/main" val="4094782113"/>
      </p:ext>
    </p:extLst>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lIns="12700" tIns="12700" rIns="12700" bIns="12700">
            <a:normAutofit fontScale="90000"/>
          </a:bodyPr>
          <a:lstStyle/>
          <a:p>
            <a:r>
              <a:rPr kumimoji="1" lang="en-US" altLang="ja-JP" dirty="0" smtClean="0">
                <a:latin typeface="Verdana"/>
                <a:ea typeface="Verdana"/>
                <a:cs typeface="Verdana"/>
                <a:sym typeface="Verdana"/>
              </a:rPr>
              <a:t>Depressurization of W/W</a:t>
            </a:r>
            <a:endParaRPr kumimoji="1" lang="ja-JP" altLang="en-US" dirty="0">
              <a:latin typeface="Verdana"/>
              <a:cs typeface="Verdana"/>
              <a:sym typeface="Verdana"/>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36245" y="3645024"/>
            <a:ext cx="197978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9103" y="3645024"/>
            <a:ext cx="1981329" cy="21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317666" y="1268760"/>
            <a:ext cx="8019824" cy="856645"/>
          </a:xfrm>
          <a:prstGeom prst="rect">
            <a:avLst/>
          </a:prstGeom>
          <a:noFill/>
        </p:spPr>
        <p:txBody>
          <a:bodyPr wrap="none" lIns="12700" tIns="12700" rIns="12700" bIns="12700" rtlCol="0">
            <a:spAutoFit/>
          </a:bodyPr>
          <a:lstStyle/>
          <a:p>
            <a:pPr marL="285750" indent="-285750">
              <a:buFont typeface="Arial" panose="020B0604020202020204" pitchFamily="34" charset="0"/>
              <a:buChar char="•"/>
            </a:pPr>
            <a:r>
              <a:rPr kumimoji="1" lang="en-US" altLang="ja-JP" b="1" dirty="0" smtClean="0">
                <a:latin typeface="Verdana"/>
                <a:ea typeface="Verdana"/>
                <a:cs typeface="Verdana"/>
                <a:sym typeface="Verdana"/>
              </a:rPr>
              <a:t>Depressurization of W/W due to activation of spray system</a:t>
            </a:r>
          </a:p>
          <a:p>
            <a:pPr marL="285750" indent="-285750">
              <a:buFont typeface="Arial" panose="020B0604020202020204" pitchFamily="34" charset="0"/>
              <a:buChar char="•"/>
            </a:pPr>
            <a:r>
              <a:rPr lang="en-US" altLang="ja-JP" b="1" dirty="0" smtClean="0">
                <a:latin typeface="Verdana"/>
                <a:ea typeface="Verdana"/>
                <a:cs typeface="Verdana"/>
                <a:sym typeface="Verdana"/>
              </a:rPr>
              <a:t>Discharge from D/W to W/W through vent pipe</a:t>
            </a:r>
          </a:p>
          <a:p>
            <a:pPr marL="285750" indent="-285750">
              <a:buFont typeface="Arial" panose="020B0604020202020204" pitchFamily="34" charset="0"/>
              <a:buChar char="•"/>
            </a:pPr>
            <a:r>
              <a:rPr kumimoji="1" lang="en-US" altLang="ja-JP" b="1" dirty="0" smtClean="0">
                <a:latin typeface="Verdana"/>
                <a:ea typeface="Verdana"/>
                <a:cs typeface="Verdana"/>
                <a:sym typeface="Verdana"/>
              </a:rPr>
              <a:t>Enhance mixing of S/P and break thermal stratification</a:t>
            </a:r>
            <a:endParaRPr kumimoji="1" lang="ja-JP" altLang="en-US" b="1" dirty="0">
              <a:latin typeface="Verdana"/>
              <a:cs typeface="Verdana"/>
              <a:sym typeface="Verdana"/>
            </a:endParaRPr>
          </a:p>
        </p:txBody>
      </p:sp>
      <p:sp>
        <p:nvSpPr>
          <p:cNvPr id="6" name="右矢印 5"/>
          <p:cNvSpPr/>
          <p:nvPr/>
        </p:nvSpPr>
        <p:spPr>
          <a:xfrm>
            <a:off x="5508104" y="4328980"/>
            <a:ext cx="86409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700" tIns="12700" rIns="12700" bIns="12700" rtlCol="0" anchor="ctr"/>
          <a:lstStyle/>
          <a:p>
            <a:pPr algn="ctr"/>
            <a:endParaRPr kumimoji="1" lang="ja-JP" altLang="en-US">
              <a:latin typeface="Verdana"/>
              <a:cs typeface="Verdana"/>
              <a:sym typeface="Verdana"/>
            </a:endParaRPr>
          </a:p>
        </p:txBody>
      </p:sp>
      <p:pic>
        <p:nvPicPr>
          <p:cNvPr id="205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4936" y="3645024"/>
            <a:ext cx="1978239"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右矢印 8"/>
          <p:cNvSpPr/>
          <p:nvPr/>
        </p:nvSpPr>
        <p:spPr>
          <a:xfrm>
            <a:off x="2483768" y="4328980"/>
            <a:ext cx="864096"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lIns="12700" tIns="12700" rIns="12700" bIns="12700" rtlCol="0" anchor="ctr"/>
          <a:lstStyle/>
          <a:p>
            <a:pPr algn="ctr"/>
            <a:endParaRPr kumimoji="1" lang="ja-JP" altLang="en-US">
              <a:latin typeface="Verdana"/>
              <a:cs typeface="Verdana"/>
              <a:sym typeface="Verdana"/>
            </a:endParaRPr>
          </a:p>
        </p:txBody>
      </p:sp>
      <p:sp>
        <p:nvSpPr>
          <p:cNvPr id="10" name="テキスト ボックス 9"/>
          <p:cNvSpPr txBox="1"/>
          <p:nvPr/>
        </p:nvSpPr>
        <p:spPr>
          <a:xfrm>
            <a:off x="107504" y="5877272"/>
            <a:ext cx="3024336" cy="856645"/>
          </a:xfrm>
          <a:prstGeom prst="rect">
            <a:avLst/>
          </a:prstGeom>
          <a:noFill/>
        </p:spPr>
        <p:txBody>
          <a:bodyPr wrap="square" lIns="12700" tIns="12700" rIns="12700" bIns="12700" rtlCol="0">
            <a:spAutoFit/>
          </a:bodyPr>
          <a:lstStyle/>
          <a:p>
            <a:pPr marL="85725" indent="-85725">
              <a:buFont typeface="Arial" panose="020B0604020202020204" pitchFamily="34" charset="0"/>
              <a:buChar char="•"/>
            </a:pPr>
            <a:r>
              <a:rPr kumimoji="1" lang="en-US" altLang="ja-JP" b="1" dirty="0" smtClean="0">
                <a:latin typeface="Verdana"/>
                <a:ea typeface="Verdana"/>
                <a:cs typeface="Verdana"/>
                <a:sym typeface="Verdana"/>
              </a:rPr>
              <a:t>Spray activation</a:t>
            </a:r>
          </a:p>
          <a:p>
            <a:pPr marL="85725" indent="-85725">
              <a:buFont typeface="Arial" panose="020B0604020202020204" pitchFamily="34" charset="0"/>
              <a:buChar char="•"/>
            </a:pPr>
            <a:r>
              <a:rPr lang="en-US" altLang="ja-JP" b="1" dirty="0" smtClean="0">
                <a:latin typeface="Verdana"/>
                <a:ea typeface="Verdana"/>
                <a:cs typeface="Verdana"/>
                <a:sym typeface="Verdana"/>
              </a:rPr>
              <a:t>Steam condensation</a:t>
            </a:r>
          </a:p>
          <a:p>
            <a:pPr marL="85725" indent="-85725">
              <a:buFont typeface="Arial" panose="020B0604020202020204" pitchFamily="34" charset="0"/>
              <a:buChar char="•"/>
            </a:pPr>
            <a:r>
              <a:rPr kumimoji="1" lang="en-US" altLang="ja-JP" b="1" dirty="0" smtClean="0">
                <a:latin typeface="Verdana"/>
                <a:ea typeface="Verdana"/>
                <a:cs typeface="Verdana"/>
                <a:sym typeface="Verdana"/>
              </a:rPr>
              <a:t>Depressurization</a:t>
            </a:r>
            <a:endParaRPr kumimoji="1" lang="ja-JP" altLang="en-US" b="1" dirty="0">
              <a:latin typeface="Verdana"/>
              <a:cs typeface="Verdana"/>
              <a:sym typeface="Verdana"/>
            </a:endParaRPr>
          </a:p>
        </p:txBody>
      </p:sp>
      <p:sp>
        <p:nvSpPr>
          <p:cNvPr id="11" name="テキスト ボックス 10"/>
          <p:cNvSpPr txBox="1"/>
          <p:nvPr/>
        </p:nvSpPr>
        <p:spPr>
          <a:xfrm>
            <a:off x="3131840" y="5877272"/>
            <a:ext cx="3384376" cy="856645"/>
          </a:xfrm>
          <a:prstGeom prst="rect">
            <a:avLst/>
          </a:prstGeom>
          <a:noFill/>
        </p:spPr>
        <p:txBody>
          <a:bodyPr wrap="square" lIns="12700" tIns="12700" rIns="12700" bIns="12700" rtlCol="0">
            <a:spAutoFit/>
          </a:bodyPr>
          <a:lstStyle/>
          <a:p>
            <a:pPr marL="85725" indent="-85725">
              <a:buFont typeface="Arial" panose="020B0604020202020204" pitchFamily="34" charset="0"/>
              <a:buChar char="•"/>
            </a:pPr>
            <a:r>
              <a:rPr kumimoji="1" lang="en-US" altLang="ja-JP" b="1" dirty="0" smtClean="0">
                <a:latin typeface="Verdana"/>
                <a:ea typeface="Verdana"/>
                <a:cs typeface="Verdana"/>
                <a:sym typeface="Verdana"/>
              </a:rPr>
              <a:t>Discharge from D/W to W/W through </a:t>
            </a:r>
            <a:r>
              <a:rPr lang="en-US" altLang="ja-JP" b="1" dirty="0" smtClean="0">
                <a:latin typeface="Verdana"/>
                <a:ea typeface="Verdana"/>
                <a:cs typeface="Verdana"/>
                <a:sym typeface="Verdana"/>
              </a:rPr>
              <a:t>vent pipe</a:t>
            </a:r>
          </a:p>
          <a:p>
            <a:pPr marL="85725" indent="-85725">
              <a:buFont typeface="Arial" panose="020B0604020202020204" pitchFamily="34" charset="0"/>
              <a:buChar char="•"/>
            </a:pPr>
            <a:r>
              <a:rPr kumimoji="1" lang="en-US" altLang="ja-JP" b="1" dirty="0" smtClean="0">
                <a:latin typeface="Verdana"/>
                <a:ea typeface="Verdana"/>
                <a:cs typeface="Verdana"/>
                <a:sym typeface="Verdana"/>
              </a:rPr>
              <a:t>Mixing of S/P</a:t>
            </a:r>
            <a:endParaRPr kumimoji="1" lang="ja-JP" altLang="en-US" b="1" dirty="0">
              <a:latin typeface="Verdana"/>
              <a:cs typeface="Verdana"/>
              <a:sym typeface="Verdana"/>
            </a:endParaRPr>
          </a:p>
        </p:txBody>
      </p:sp>
      <p:sp>
        <p:nvSpPr>
          <p:cNvPr id="12" name="テキスト ボックス 11"/>
          <p:cNvSpPr txBox="1"/>
          <p:nvPr/>
        </p:nvSpPr>
        <p:spPr>
          <a:xfrm>
            <a:off x="6516216" y="5880544"/>
            <a:ext cx="2483768" cy="856645"/>
          </a:xfrm>
          <a:prstGeom prst="rect">
            <a:avLst/>
          </a:prstGeom>
          <a:noFill/>
        </p:spPr>
        <p:txBody>
          <a:bodyPr wrap="square" lIns="12700" tIns="12700" rIns="12700" bIns="12700" rtlCol="0">
            <a:spAutoFit/>
          </a:bodyPr>
          <a:lstStyle/>
          <a:p>
            <a:pPr marL="85725" indent="-85725">
              <a:buFont typeface="Arial" panose="020B0604020202020204" pitchFamily="34" charset="0"/>
              <a:buChar char="•"/>
            </a:pPr>
            <a:r>
              <a:rPr kumimoji="1" lang="en-US" altLang="ja-JP" b="1" dirty="0" smtClean="0">
                <a:latin typeface="Verdana"/>
                <a:ea typeface="Verdana"/>
                <a:cs typeface="Verdana"/>
                <a:sym typeface="Verdana"/>
              </a:rPr>
              <a:t>Break of thermal stratification of S/P</a:t>
            </a:r>
            <a:endParaRPr kumimoji="1" lang="ja-JP" altLang="en-US" b="1" dirty="0">
              <a:latin typeface="Verdana"/>
              <a:cs typeface="Verdana"/>
              <a:sym typeface="Verdana"/>
            </a:endParaRPr>
          </a:p>
        </p:txBody>
      </p:sp>
      <p:pic>
        <p:nvPicPr>
          <p:cNvPr id="1031" name="Picture 7" descr="D:\MyDocuments\gnuplot\3D\test2.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5292080" y="2394598"/>
            <a:ext cx="3744416" cy="146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1219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prstGeom prst="rect">
            <a:avLst/>
          </a:prstGeom>
        </p:spPr>
        <p:txBody>
          <a:bodyPr lIns="12700" tIns="12700" rIns="12700" bIns="12700">
            <a:normAutofit/>
          </a:bodyPr>
          <a:lstStyle/>
          <a:p>
            <a:r>
              <a:rPr lang="en-US" altLang="ja-JP" sz="2800" b="1" dirty="0" smtClean="0">
                <a:latin typeface="Verdana"/>
                <a:ea typeface="Verdana"/>
                <a:cs typeface="Verdana"/>
                <a:sym typeface="Verdana"/>
              </a:rPr>
              <a:t>New </a:t>
            </a:r>
            <a:r>
              <a:rPr lang="en-US" altLang="ja-JP" sz="2800" dirty="0" smtClean="0">
                <a:latin typeface="Verdana"/>
                <a:ea typeface="Verdana"/>
                <a:cs typeface="Verdana"/>
                <a:sym typeface="Verdana"/>
              </a:rPr>
              <a:t>Attempt of S/C</a:t>
            </a:r>
            <a:r>
              <a:rPr lang="en-US" altLang="ja-JP" sz="2800" b="1" dirty="0" smtClean="0">
                <a:latin typeface="Verdana"/>
                <a:ea typeface="Verdana"/>
                <a:cs typeface="Verdana"/>
                <a:sym typeface="Verdana"/>
              </a:rPr>
              <a:t> </a:t>
            </a:r>
            <a:r>
              <a:rPr lang="ja-JP" altLang="en-US" sz="2800" b="1" dirty="0" smtClean="0">
                <a:latin typeface="Verdana"/>
                <a:cs typeface="Verdana"/>
                <a:sym typeface="Verdana"/>
              </a:rPr>
              <a:t>Nodalization</a:t>
            </a:r>
            <a:endParaRPr lang="ja-JP" altLang="en-US" sz="2800" b="1" dirty="0">
              <a:latin typeface="Verdana"/>
              <a:cs typeface="Verdana"/>
              <a:sym typeface="Verdana"/>
            </a:endParaRPr>
          </a:p>
        </p:txBody>
      </p:sp>
      <p:sp>
        <p:nvSpPr>
          <p:cNvPr id="31747" name="正方形/長方形 27"/>
          <p:cNvSpPr>
            <a:spLocks noChangeArrowheads="1"/>
          </p:cNvSpPr>
          <p:nvPr/>
        </p:nvSpPr>
        <p:spPr bwMode="auto">
          <a:xfrm>
            <a:off x="5940425" y="2097088"/>
            <a:ext cx="1779588" cy="1277937"/>
          </a:xfrm>
          <a:prstGeom prst="rect">
            <a:avLst/>
          </a:prstGeom>
          <a:solidFill>
            <a:srgbClr val="EEF9F4"/>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748" name="正方形/長方形 42"/>
          <p:cNvSpPr>
            <a:spLocks noChangeArrowheads="1"/>
          </p:cNvSpPr>
          <p:nvPr/>
        </p:nvSpPr>
        <p:spPr bwMode="auto">
          <a:xfrm>
            <a:off x="5940425" y="3436938"/>
            <a:ext cx="1779588" cy="1279525"/>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749" name="正方形/長方形 56"/>
          <p:cNvSpPr>
            <a:spLocks noChangeArrowheads="1"/>
          </p:cNvSpPr>
          <p:nvPr/>
        </p:nvSpPr>
        <p:spPr bwMode="auto">
          <a:xfrm>
            <a:off x="5940425" y="3043238"/>
            <a:ext cx="1779588" cy="331787"/>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grpSp>
        <p:nvGrpSpPr>
          <p:cNvPr id="31751" name="Group 7"/>
          <p:cNvGrpSpPr>
            <a:grpSpLocks/>
          </p:cNvGrpSpPr>
          <p:nvPr/>
        </p:nvGrpSpPr>
        <p:grpSpPr bwMode="auto">
          <a:xfrm>
            <a:off x="611188" y="1844675"/>
            <a:ext cx="3839466" cy="3729258"/>
            <a:chOff x="0" y="0"/>
            <a:chExt cx="3839116" cy="3729458"/>
          </a:xfrm>
        </p:grpSpPr>
        <p:grpSp>
          <p:nvGrpSpPr>
            <p:cNvPr id="31752" name="Group 8"/>
            <p:cNvGrpSpPr>
              <a:grpSpLocks/>
            </p:cNvGrpSpPr>
            <p:nvPr/>
          </p:nvGrpSpPr>
          <p:grpSpPr bwMode="auto">
            <a:xfrm>
              <a:off x="0" y="0"/>
              <a:ext cx="3839116" cy="3729458"/>
              <a:chOff x="0" y="0"/>
              <a:chExt cx="3888432" cy="3672408"/>
            </a:xfrm>
          </p:grpSpPr>
          <p:sp>
            <p:nvSpPr>
              <p:cNvPr id="31753" name="星 8 3590"/>
              <p:cNvSpPr>
                <a:spLocks noChangeArrowheads="1"/>
              </p:cNvSpPr>
              <p:nvPr/>
            </p:nvSpPr>
            <p:spPr bwMode="auto">
              <a:xfrm>
                <a:off x="0" y="0"/>
                <a:ext cx="3888083" cy="3672408"/>
              </a:xfrm>
              <a:prstGeom prst="star8">
                <a:avLst>
                  <a:gd name="adj" fmla="val 50000"/>
                </a:avLst>
              </a:prstGeom>
              <a:solidFill>
                <a:schemeClr val="accent1"/>
              </a:solidFill>
              <a:ln w="25400" cmpd="sng">
                <a:solidFill>
                  <a:schemeClr val="tx2"/>
                </a:solidFill>
                <a:miter lim="800000"/>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mn-lt"/>
                </a:endParaRPr>
              </a:p>
            </p:txBody>
          </p:sp>
          <p:sp>
            <p:nvSpPr>
              <p:cNvPr id="31754" name="星 8 647"/>
              <p:cNvSpPr>
                <a:spLocks noChangeArrowheads="1"/>
              </p:cNvSpPr>
              <p:nvPr/>
            </p:nvSpPr>
            <p:spPr bwMode="auto">
              <a:xfrm>
                <a:off x="767003" y="730104"/>
                <a:ext cx="2354075" cy="2212199"/>
              </a:xfrm>
              <a:prstGeom prst="star8">
                <a:avLst>
                  <a:gd name="adj" fmla="val 50000"/>
                </a:avLst>
              </a:prstGeom>
              <a:solidFill>
                <a:schemeClr val="bg1"/>
              </a:solidFill>
              <a:ln w="25400" cmpd="sng">
                <a:solidFill>
                  <a:schemeClr val="tx2"/>
                </a:solidFill>
                <a:miter lim="800000"/>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latin typeface="+mn-lt"/>
                </a:endParaRPr>
              </a:p>
            </p:txBody>
          </p:sp>
          <p:cxnSp>
            <p:nvCxnSpPr>
              <p:cNvPr id="31755" name="直線コネクタ 3592"/>
              <p:cNvCxnSpPr>
                <a:cxnSpLocks noChangeShapeType="1"/>
                <a:stCxn id="31753" idx="1"/>
                <a:endCxn id="31754" idx="1"/>
              </p:cNvCxnSpPr>
              <p:nvPr/>
            </p:nvCxnSpPr>
            <p:spPr bwMode="auto">
              <a:xfrm>
                <a:off x="1944041" y="0"/>
                <a:ext cx="0" cy="730104"/>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56" name="直線コネクタ 650"/>
              <p:cNvCxnSpPr>
                <a:cxnSpLocks noChangeShapeType="1"/>
                <a:stCxn id="31753" idx="1"/>
                <a:endCxn id="31754" idx="1"/>
              </p:cNvCxnSpPr>
              <p:nvPr/>
            </p:nvCxnSpPr>
            <p:spPr bwMode="auto">
              <a:xfrm>
                <a:off x="569223" y="537807"/>
                <a:ext cx="543495" cy="515919"/>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57" name="直線コネクタ 651"/>
              <p:cNvCxnSpPr>
                <a:cxnSpLocks noChangeShapeType="1"/>
                <a:stCxn id="31753" idx="2"/>
                <a:endCxn id="31754" idx="2"/>
              </p:cNvCxnSpPr>
              <p:nvPr/>
            </p:nvCxnSpPr>
            <p:spPr bwMode="auto">
              <a:xfrm>
                <a:off x="0" y="1836986"/>
                <a:ext cx="767003" cy="0"/>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58" name="直線コネクタ 652"/>
              <p:cNvCxnSpPr>
                <a:cxnSpLocks noChangeShapeType="1"/>
                <a:stCxn id="31754" idx="2"/>
                <a:endCxn id="31753" idx="2"/>
              </p:cNvCxnSpPr>
              <p:nvPr/>
            </p:nvCxnSpPr>
            <p:spPr bwMode="auto">
              <a:xfrm flipH="1">
                <a:off x="569223" y="2618682"/>
                <a:ext cx="543495" cy="515919"/>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59" name="直線コネクタ 653"/>
              <p:cNvCxnSpPr>
                <a:cxnSpLocks noChangeShapeType="1"/>
                <a:stCxn id="31754" idx="2"/>
                <a:endCxn id="31753" idx="2"/>
              </p:cNvCxnSpPr>
              <p:nvPr/>
            </p:nvCxnSpPr>
            <p:spPr bwMode="auto">
              <a:xfrm>
                <a:off x="1944041" y="2942304"/>
                <a:ext cx="0" cy="730104"/>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60" name="直線コネクタ 663"/>
              <p:cNvCxnSpPr>
                <a:cxnSpLocks noChangeShapeType="1"/>
                <a:stCxn id="31754" idx="2"/>
              </p:cNvCxnSpPr>
              <p:nvPr/>
            </p:nvCxnSpPr>
            <p:spPr bwMode="auto">
              <a:xfrm>
                <a:off x="2775364" y="2618682"/>
                <a:ext cx="580478" cy="515919"/>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61" name="直線コネクタ 666"/>
              <p:cNvCxnSpPr>
                <a:cxnSpLocks noChangeShapeType="1"/>
                <a:stCxn id="31754" idx="2"/>
              </p:cNvCxnSpPr>
              <p:nvPr/>
            </p:nvCxnSpPr>
            <p:spPr bwMode="auto">
              <a:xfrm>
                <a:off x="3121078" y="1836986"/>
                <a:ext cx="767004" cy="0"/>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62" name="直線コネクタ 669"/>
              <p:cNvCxnSpPr>
                <a:cxnSpLocks noChangeShapeType="1"/>
                <a:stCxn id="31754" idx="2"/>
                <a:endCxn id="31753" idx="2"/>
              </p:cNvCxnSpPr>
              <p:nvPr/>
            </p:nvCxnSpPr>
            <p:spPr bwMode="auto">
              <a:xfrm flipV="1">
                <a:off x="2775364" y="537807"/>
                <a:ext cx="543495" cy="515919"/>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763" name="直線矢印コネクタ 2"/>
              <p:cNvCxnSpPr>
                <a:cxnSpLocks noChangeShapeType="1"/>
              </p:cNvCxnSpPr>
              <p:nvPr/>
            </p:nvCxnSpPr>
            <p:spPr bwMode="auto">
              <a:xfrm>
                <a:off x="1794500" y="364271"/>
                <a:ext cx="287827" cy="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4" name="直線矢印コネクタ 16"/>
              <p:cNvCxnSpPr>
                <a:cxnSpLocks noChangeShapeType="1"/>
              </p:cNvCxnSpPr>
              <p:nvPr/>
            </p:nvCxnSpPr>
            <p:spPr bwMode="auto">
              <a:xfrm flipV="1">
                <a:off x="1818619" y="3305010"/>
                <a:ext cx="233157" cy="15634"/>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5" name="直線矢印コネクタ 17"/>
              <p:cNvCxnSpPr>
                <a:cxnSpLocks noChangeShapeType="1"/>
              </p:cNvCxnSpPr>
              <p:nvPr/>
            </p:nvCxnSpPr>
            <p:spPr bwMode="auto">
              <a:xfrm flipV="1">
                <a:off x="411641" y="1672829"/>
                <a:ext cx="0" cy="326749"/>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6" name="直線矢印コネクタ 19"/>
              <p:cNvCxnSpPr>
                <a:cxnSpLocks noChangeShapeType="1"/>
              </p:cNvCxnSpPr>
              <p:nvPr/>
            </p:nvCxnSpPr>
            <p:spPr bwMode="auto">
              <a:xfrm flipV="1">
                <a:off x="3503776" y="1661886"/>
                <a:ext cx="0" cy="32674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7" name="直線矢印コネクタ 20"/>
              <p:cNvCxnSpPr>
                <a:cxnSpLocks noChangeShapeType="1"/>
              </p:cNvCxnSpPr>
              <p:nvPr/>
            </p:nvCxnSpPr>
            <p:spPr bwMode="auto">
              <a:xfrm flipH="1" flipV="1">
                <a:off x="767003" y="2712485"/>
                <a:ext cx="213861" cy="22981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8" name="直線矢印コネクタ 22"/>
              <p:cNvCxnSpPr>
                <a:cxnSpLocks noChangeShapeType="1"/>
              </p:cNvCxnSpPr>
              <p:nvPr/>
            </p:nvCxnSpPr>
            <p:spPr bwMode="auto">
              <a:xfrm flipH="1" flipV="1">
                <a:off x="2916866" y="614413"/>
                <a:ext cx="212253" cy="22981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69" name="直線矢印コネクタ 23"/>
              <p:cNvCxnSpPr>
                <a:cxnSpLocks noChangeShapeType="1"/>
              </p:cNvCxnSpPr>
              <p:nvPr/>
            </p:nvCxnSpPr>
            <p:spPr bwMode="auto">
              <a:xfrm flipH="1">
                <a:off x="2066247" y="3220587"/>
                <a:ext cx="233157" cy="7348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70" name="直線矢印コネクタ 24"/>
              <p:cNvCxnSpPr>
                <a:cxnSpLocks noChangeShapeType="1"/>
              </p:cNvCxnSpPr>
              <p:nvPr/>
            </p:nvCxnSpPr>
            <p:spPr bwMode="auto">
              <a:xfrm flipV="1">
                <a:off x="767003" y="698837"/>
                <a:ext cx="213861" cy="22981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71" name="直線矢印コネクタ 28"/>
              <p:cNvCxnSpPr>
                <a:cxnSpLocks noChangeShapeType="1"/>
              </p:cNvCxnSpPr>
              <p:nvPr/>
            </p:nvCxnSpPr>
            <p:spPr bwMode="auto">
              <a:xfrm flipV="1">
                <a:off x="3022992" y="2807852"/>
                <a:ext cx="130245" cy="181353"/>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grpSp>
        <p:sp>
          <p:nvSpPr>
            <p:cNvPr id="31772" name="正方形/長方形 674"/>
            <p:cNvSpPr>
              <a:spLocks noChangeArrowheads="1"/>
            </p:cNvSpPr>
            <p:nvPr/>
          </p:nvSpPr>
          <p:spPr bwMode="auto">
            <a:xfrm rot="1520520">
              <a:off x="2081318" y="714455"/>
              <a:ext cx="341330" cy="676351"/>
            </a:xfrm>
            <a:prstGeom prst="rect">
              <a:avLst/>
            </a:prstGeom>
            <a:solidFill>
              <a:srgbClr val="00B050"/>
            </a:solidFill>
            <a:ln w="25400" cmpd="sng">
              <a:solidFill>
                <a:schemeClr val="tx1"/>
              </a:solidFill>
              <a:miter lim="800000"/>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mn-lt"/>
              </a:endParaRPr>
            </a:p>
          </p:txBody>
        </p:sp>
        <p:sp>
          <p:nvSpPr>
            <p:cNvPr id="31773" name="正方形/長方形 47"/>
            <p:cNvSpPr>
              <a:spLocks noChangeArrowheads="1"/>
            </p:cNvSpPr>
            <p:nvPr/>
          </p:nvSpPr>
          <p:spPr bwMode="auto">
            <a:xfrm rot="1520520">
              <a:off x="1406597" y="2291021"/>
              <a:ext cx="341329" cy="676351"/>
            </a:xfrm>
            <a:prstGeom prst="rect">
              <a:avLst/>
            </a:prstGeom>
            <a:solidFill>
              <a:srgbClr val="00FF00"/>
            </a:solidFill>
            <a:ln w="25400" cmpd="sng">
              <a:solidFill>
                <a:schemeClr val="tx1"/>
              </a:solidFill>
              <a:miter lim="800000"/>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mn-lt"/>
              </a:endParaRPr>
            </a:p>
          </p:txBody>
        </p:sp>
        <p:pic>
          <p:nvPicPr>
            <p:cNvPr id="31774" name="正方形/長方形 49"/>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2818" y="1800935"/>
              <a:ext cx="816906" cy="65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5" name="正方形/長方形 50"/>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54355" y="1160783"/>
              <a:ext cx="816906" cy="658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6" name="正方形/長方形 51"/>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72541" y="642565"/>
              <a:ext cx="609631" cy="810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7" name="正方形/長方形 52"/>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967520" y="2227703"/>
              <a:ext cx="615727" cy="8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8" name="正方形/長方形 53"/>
            <p:cNvPicPr>
              <a:picLocks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93391" y="1788742"/>
              <a:ext cx="810809" cy="61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79" name="正方形/長方形 54"/>
            <p:cNvPicPr>
              <a:picLocks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302818" y="1203460"/>
              <a:ext cx="810809" cy="60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0" name="円/楕円 671"/>
            <p:cNvSpPr>
              <a:spLocks noChangeArrowheads="1"/>
            </p:cNvSpPr>
            <p:nvPr/>
          </p:nvSpPr>
          <p:spPr bwMode="auto">
            <a:xfrm>
              <a:off x="1319279" y="1257442"/>
              <a:ext cx="1184335" cy="1211399"/>
            </a:xfrm>
            <a:prstGeom prst="ellipse">
              <a:avLst/>
            </a:prstGeom>
            <a:solidFill>
              <a:schemeClr val="accent1"/>
            </a:solidFill>
            <a:ln w="25400" cmpd="sng">
              <a:solidFill>
                <a:schemeClr val="tx1"/>
              </a:solidFill>
              <a:round/>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mn-lt"/>
              </a:endParaRPr>
            </a:p>
          </p:txBody>
        </p:sp>
        <p:sp>
          <p:nvSpPr>
            <p:cNvPr id="31781" name="パイ 30"/>
            <p:cNvSpPr>
              <a:spLocks/>
            </p:cNvSpPr>
            <p:nvPr/>
          </p:nvSpPr>
          <p:spPr bwMode="auto">
            <a:xfrm>
              <a:off x="1306579" y="1249504"/>
              <a:ext cx="1192274" cy="1219337"/>
            </a:xfrm>
            <a:custGeom>
              <a:avLst/>
              <a:gdLst>
                <a:gd name="T0" fmla="*/ 1192274 w 1192274"/>
                <a:gd name="T1" fmla="*/ 609669 h 1219337"/>
                <a:gd name="T2" fmla="*/ 596137 w 1192274"/>
                <a:gd name="T3" fmla="*/ 1219338 h 1219337"/>
                <a:gd name="T4" fmla="*/ 0 w 1192274"/>
                <a:gd name="T5" fmla="*/ 609669 h 1219337"/>
                <a:gd name="T6" fmla="*/ 596137 w 1192274"/>
                <a:gd name="T7" fmla="*/ 0 h 1219337"/>
                <a:gd name="T8" fmla="*/ 596137 w 1192274"/>
                <a:gd name="T9" fmla="*/ 609669 h 1219337"/>
                <a:gd name="T10" fmla="*/ 1192274 w 1192274"/>
                <a:gd name="T11" fmla="*/ 609669 h 1219337"/>
              </a:gdLst>
              <a:ahLst/>
              <a:cxnLst>
                <a:cxn ang="0">
                  <a:pos x="T0" y="T1"/>
                </a:cxn>
                <a:cxn ang="0">
                  <a:pos x="T2" y="T3"/>
                </a:cxn>
                <a:cxn ang="0">
                  <a:pos x="T4" y="T5"/>
                </a:cxn>
                <a:cxn ang="0">
                  <a:pos x="T6" y="T7"/>
                </a:cxn>
                <a:cxn ang="0">
                  <a:pos x="T8" y="T9"/>
                </a:cxn>
                <a:cxn ang="0">
                  <a:pos x="T10" y="T11"/>
                </a:cxn>
              </a:cxnLst>
              <a:rect l="0" t="0" r="r" b="b"/>
              <a:pathLst>
                <a:path w="1192274" h="1219337">
                  <a:moveTo>
                    <a:pt x="1192274" y="609669"/>
                  </a:moveTo>
                  <a:cubicBezTo>
                    <a:pt x="1192274" y="946380"/>
                    <a:pt x="925374" y="1219338"/>
                    <a:pt x="596137" y="1219338"/>
                  </a:cubicBezTo>
                  <a:cubicBezTo>
                    <a:pt x="266900" y="1219338"/>
                    <a:pt x="0" y="946380"/>
                    <a:pt x="0" y="609669"/>
                  </a:cubicBezTo>
                  <a:cubicBezTo>
                    <a:pt x="0" y="272958"/>
                    <a:pt x="266900" y="0"/>
                    <a:pt x="596137" y="0"/>
                  </a:cubicBezTo>
                  <a:lnTo>
                    <a:pt x="596137" y="609669"/>
                  </a:lnTo>
                  <a:lnTo>
                    <a:pt x="1192274" y="609669"/>
                  </a:lnTo>
                  <a:close/>
                </a:path>
              </a:pathLst>
            </a:custGeom>
            <a:solidFill>
              <a:schemeClr val="accent1"/>
            </a:solidFill>
            <a:ln w="25400" cap="flat" cmpd="sng">
              <a:solidFill>
                <a:schemeClr val="tx1"/>
              </a:solidFill>
              <a:round/>
              <a:headEnd/>
              <a:tailEnd/>
            </a:ln>
          </p:spPr>
          <p:txBody>
            <a:bodyPr anchor="ctr"/>
            <a:lstStyle/>
            <a:p>
              <a:endParaRPr lang="ja-JP" altLang="en-US" dirty="0">
                <a:latin typeface="+mn-lt"/>
              </a:endParaRPr>
            </a:p>
          </p:txBody>
        </p:sp>
        <p:sp>
          <p:nvSpPr>
            <p:cNvPr id="31782" name="円/楕円 673"/>
            <p:cNvSpPr>
              <a:spLocks noChangeArrowheads="1"/>
            </p:cNvSpPr>
            <p:nvPr/>
          </p:nvSpPr>
          <p:spPr bwMode="auto">
            <a:xfrm>
              <a:off x="1666960" y="1586092"/>
              <a:ext cx="503263" cy="487417"/>
            </a:xfrm>
            <a:prstGeom prst="ellipse">
              <a:avLst/>
            </a:prstGeom>
            <a:solidFill>
              <a:schemeClr val="accent1"/>
            </a:solidFill>
            <a:ln w="25400" cmpd="sng">
              <a:solidFill>
                <a:schemeClr val="tx1"/>
              </a:solidFill>
              <a:round/>
              <a:headEnd/>
              <a:tailEnd/>
            </a:ln>
          </p:spPr>
          <p:txBody>
            <a:bodyPr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mn-lt"/>
              </a:endParaRPr>
            </a:p>
          </p:txBody>
        </p:sp>
      </p:grpSp>
      <p:cxnSp>
        <p:nvCxnSpPr>
          <p:cNvPr id="31783" name="直線矢印コネクタ 57"/>
          <p:cNvCxnSpPr>
            <a:cxnSpLocks noChangeShapeType="1"/>
          </p:cNvCxnSpPr>
          <p:nvPr/>
        </p:nvCxnSpPr>
        <p:spPr bwMode="auto">
          <a:xfrm flipV="1">
            <a:off x="2022676" y="4656305"/>
            <a:ext cx="106378" cy="233376"/>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4" name="直線矢印コネクタ 59"/>
          <p:cNvCxnSpPr>
            <a:cxnSpLocks noChangeShapeType="1"/>
          </p:cNvCxnSpPr>
          <p:nvPr/>
        </p:nvCxnSpPr>
        <p:spPr bwMode="auto">
          <a:xfrm flipV="1">
            <a:off x="2927679" y="2468600"/>
            <a:ext cx="104790" cy="233376"/>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5" name="直線矢印コネクタ 60"/>
          <p:cNvCxnSpPr>
            <a:cxnSpLocks noChangeShapeType="1"/>
            <a:stCxn id="31775" idx="1"/>
          </p:cNvCxnSpPr>
          <p:nvPr/>
        </p:nvCxnSpPr>
        <p:spPr bwMode="auto">
          <a:xfrm flipH="1" flipV="1">
            <a:off x="1368533" y="3102050"/>
            <a:ext cx="250861" cy="15876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6" name="直線矢印コネクタ 62"/>
          <p:cNvCxnSpPr>
            <a:cxnSpLocks noChangeShapeType="1"/>
          </p:cNvCxnSpPr>
          <p:nvPr/>
        </p:nvCxnSpPr>
        <p:spPr bwMode="auto">
          <a:xfrm flipH="1" flipV="1">
            <a:off x="3515138" y="4070482"/>
            <a:ext cx="249274" cy="16669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7" name="直線矢印コネクタ 63"/>
          <p:cNvCxnSpPr>
            <a:cxnSpLocks noChangeShapeType="1"/>
          </p:cNvCxnSpPr>
          <p:nvPr/>
        </p:nvCxnSpPr>
        <p:spPr bwMode="auto">
          <a:xfrm flipH="1" flipV="1">
            <a:off x="2967373" y="4694406"/>
            <a:ext cx="92088" cy="203212"/>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8" name="直線矢印コネクタ 66"/>
          <p:cNvCxnSpPr>
            <a:cxnSpLocks noChangeShapeType="1"/>
          </p:cNvCxnSpPr>
          <p:nvPr/>
        </p:nvCxnSpPr>
        <p:spPr bwMode="auto">
          <a:xfrm flipH="1" flipV="1">
            <a:off x="2022676" y="2484476"/>
            <a:ext cx="92088" cy="203212"/>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89" name="直線矢印コネクタ 67"/>
          <p:cNvCxnSpPr>
            <a:cxnSpLocks noChangeShapeType="1"/>
          </p:cNvCxnSpPr>
          <p:nvPr/>
        </p:nvCxnSpPr>
        <p:spPr bwMode="auto">
          <a:xfrm flipV="1">
            <a:off x="1301848" y="3992690"/>
            <a:ext cx="192116" cy="115894"/>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0" name="直線矢印コネクタ 70"/>
          <p:cNvCxnSpPr>
            <a:cxnSpLocks noChangeShapeType="1"/>
          </p:cNvCxnSpPr>
          <p:nvPr/>
        </p:nvCxnSpPr>
        <p:spPr bwMode="auto">
          <a:xfrm flipV="1">
            <a:off x="3515138" y="3159203"/>
            <a:ext cx="192116" cy="115895"/>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1" name="直線矢印コネクタ 71"/>
          <p:cNvCxnSpPr>
            <a:cxnSpLocks noChangeShapeType="1"/>
          </p:cNvCxnSpPr>
          <p:nvPr/>
        </p:nvCxnSpPr>
        <p:spPr bwMode="auto">
          <a:xfrm flipV="1">
            <a:off x="1833737" y="3799003"/>
            <a:ext cx="193703" cy="117482"/>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2" name="直線矢印コネクタ 72"/>
          <p:cNvCxnSpPr>
            <a:cxnSpLocks noChangeShapeType="1"/>
          </p:cNvCxnSpPr>
          <p:nvPr/>
        </p:nvCxnSpPr>
        <p:spPr bwMode="auto">
          <a:xfrm flipV="1">
            <a:off x="2937206" y="3343364"/>
            <a:ext cx="192116" cy="115895"/>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3" name="直線矢印コネクタ 73"/>
          <p:cNvCxnSpPr>
            <a:cxnSpLocks noChangeShapeType="1"/>
          </p:cNvCxnSpPr>
          <p:nvPr/>
        </p:nvCxnSpPr>
        <p:spPr bwMode="auto">
          <a:xfrm flipH="1" flipV="1">
            <a:off x="2278300" y="3056009"/>
            <a:ext cx="92088" cy="203212"/>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4" name="直線矢印コネクタ 74"/>
          <p:cNvCxnSpPr>
            <a:cxnSpLocks noChangeShapeType="1"/>
          </p:cNvCxnSpPr>
          <p:nvPr/>
        </p:nvCxnSpPr>
        <p:spPr bwMode="auto">
          <a:xfrm flipH="1" flipV="1">
            <a:off x="2735565" y="4135573"/>
            <a:ext cx="92088" cy="203212"/>
          </a:xfrm>
          <a:prstGeom prst="straightConnector1">
            <a:avLst/>
          </a:prstGeom>
          <a:noFill/>
          <a:ln w="9525" cmpd="sng">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5" name="直線矢印コネクタ 80"/>
          <p:cNvCxnSpPr>
            <a:cxnSpLocks noChangeShapeType="1"/>
          </p:cNvCxnSpPr>
          <p:nvPr/>
        </p:nvCxnSpPr>
        <p:spPr bwMode="auto">
          <a:xfrm flipV="1">
            <a:off x="2710161" y="3022670"/>
            <a:ext cx="104790" cy="233377"/>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6" name="直線矢印コネクタ 81"/>
          <p:cNvCxnSpPr>
            <a:cxnSpLocks noChangeShapeType="1"/>
          </p:cNvCxnSpPr>
          <p:nvPr/>
        </p:nvCxnSpPr>
        <p:spPr bwMode="auto">
          <a:xfrm flipV="1">
            <a:off x="2252897" y="4129223"/>
            <a:ext cx="106377" cy="233376"/>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7" name="直線矢印コネクタ 85"/>
          <p:cNvCxnSpPr>
            <a:cxnSpLocks noChangeShapeType="1"/>
          </p:cNvCxnSpPr>
          <p:nvPr/>
        </p:nvCxnSpPr>
        <p:spPr bwMode="auto">
          <a:xfrm flipH="1" flipV="1">
            <a:off x="1878194" y="3335426"/>
            <a:ext cx="250861" cy="15876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798" name="直線矢印コネクタ 86"/>
          <p:cNvCxnSpPr>
            <a:cxnSpLocks noChangeShapeType="1"/>
          </p:cNvCxnSpPr>
          <p:nvPr/>
        </p:nvCxnSpPr>
        <p:spPr bwMode="auto">
          <a:xfrm flipH="1" flipV="1">
            <a:off x="2953083" y="3784714"/>
            <a:ext cx="250861" cy="15876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1799" name="テキスト ボックス 688"/>
          <p:cNvSpPr txBox="1">
            <a:spLocks noChangeArrowheads="1"/>
          </p:cNvSpPr>
          <p:nvPr/>
        </p:nvSpPr>
        <p:spPr bwMode="auto">
          <a:xfrm>
            <a:off x="3643684" y="2955714"/>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#2</a:t>
            </a:r>
            <a:endParaRPr lang="ja-JP" altLang="en-US" sz="1400" dirty="0">
              <a:latin typeface="Verdana"/>
              <a:cs typeface="Verdana"/>
              <a:sym typeface="Verdana"/>
            </a:endParaRPr>
          </a:p>
        </p:txBody>
      </p:sp>
      <p:sp>
        <p:nvSpPr>
          <p:cNvPr id="31800" name="テキスト ボックス 88"/>
          <p:cNvSpPr txBox="1">
            <a:spLocks noChangeArrowheads="1"/>
          </p:cNvSpPr>
          <p:nvPr/>
        </p:nvSpPr>
        <p:spPr bwMode="auto">
          <a:xfrm>
            <a:off x="2804782" y="2176715"/>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#1</a:t>
            </a:r>
            <a:endParaRPr lang="ja-JP" altLang="en-US" sz="1400" dirty="0">
              <a:latin typeface="Verdana"/>
              <a:cs typeface="Verdana"/>
              <a:sym typeface="Verdana"/>
            </a:endParaRPr>
          </a:p>
        </p:txBody>
      </p:sp>
      <p:sp>
        <p:nvSpPr>
          <p:cNvPr id="31801" name="テキスト ボックス 89"/>
          <p:cNvSpPr txBox="1">
            <a:spLocks noChangeArrowheads="1"/>
          </p:cNvSpPr>
          <p:nvPr/>
        </p:nvSpPr>
        <p:spPr bwMode="auto">
          <a:xfrm>
            <a:off x="3707620" y="3999951"/>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#3</a:t>
            </a:r>
            <a:endParaRPr lang="ja-JP" altLang="en-US" sz="1400" dirty="0">
              <a:latin typeface="Verdana"/>
              <a:cs typeface="Verdana"/>
              <a:sym typeface="Verdana"/>
            </a:endParaRPr>
          </a:p>
        </p:txBody>
      </p:sp>
      <p:sp>
        <p:nvSpPr>
          <p:cNvPr id="31802" name="テキスト ボックス 90"/>
          <p:cNvSpPr txBox="1">
            <a:spLocks noChangeArrowheads="1"/>
          </p:cNvSpPr>
          <p:nvPr/>
        </p:nvSpPr>
        <p:spPr bwMode="auto">
          <a:xfrm>
            <a:off x="3998666" y="4716463"/>
            <a:ext cx="909720"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#4</a:t>
            </a:r>
            <a:endParaRPr lang="ja-JP" altLang="en-US" sz="1400" dirty="0">
              <a:latin typeface="Verdana"/>
              <a:cs typeface="Verdana"/>
              <a:sym typeface="Verdana"/>
            </a:endParaRPr>
          </a:p>
        </p:txBody>
      </p:sp>
      <p:sp>
        <p:nvSpPr>
          <p:cNvPr id="31803" name="テキスト ボックス 91"/>
          <p:cNvSpPr txBox="1">
            <a:spLocks noChangeArrowheads="1"/>
          </p:cNvSpPr>
          <p:nvPr/>
        </p:nvSpPr>
        <p:spPr bwMode="auto">
          <a:xfrm>
            <a:off x="2868812" y="4908964"/>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#5</a:t>
            </a:r>
            <a:endParaRPr lang="ja-JP" altLang="en-US" sz="1400" dirty="0">
              <a:latin typeface="Verdana"/>
              <a:cs typeface="Verdana"/>
              <a:sym typeface="Verdana"/>
            </a:endParaRPr>
          </a:p>
        </p:txBody>
      </p:sp>
      <p:sp>
        <p:nvSpPr>
          <p:cNvPr id="31804" name="テキスト ボックス 92"/>
          <p:cNvSpPr txBox="1">
            <a:spLocks noChangeArrowheads="1"/>
          </p:cNvSpPr>
          <p:nvPr/>
        </p:nvSpPr>
        <p:spPr bwMode="auto">
          <a:xfrm>
            <a:off x="2673350" y="5516268"/>
            <a:ext cx="888561"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#6</a:t>
            </a:r>
            <a:endParaRPr lang="ja-JP" altLang="en-US" sz="1400" dirty="0">
              <a:latin typeface="Verdana"/>
              <a:cs typeface="Verdana"/>
              <a:sym typeface="Verdana"/>
            </a:endParaRPr>
          </a:p>
        </p:txBody>
      </p:sp>
      <p:sp>
        <p:nvSpPr>
          <p:cNvPr id="31805" name="テキスト ボックス 93"/>
          <p:cNvSpPr txBox="1">
            <a:spLocks noChangeArrowheads="1"/>
          </p:cNvSpPr>
          <p:nvPr/>
        </p:nvSpPr>
        <p:spPr bwMode="auto">
          <a:xfrm>
            <a:off x="1643855" y="4950742"/>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#7</a:t>
            </a:r>
            <a:endParaRPr lang="ja-JP" altLang="en-US" sz="1400" dirty="0">
              <a:latin typeface="Verdana"/>
              <a:cs typeface="Verdana"/>
              <a:sym typeface="Verdana"/>
            </a:endParaRPr>
          </a:p>
        </p:txBody>
      </p:sp>
      <p:sp>
        <p:nvSpPr>
          <p:cNvPr id="31806" name="テキスト ボックス 94"/>
          <p:cNvSpPr txBox="1">
            <a:spLocks noChangeArrowheads="1"/>
          </p:cNvSpPr>
          <p:nvPr/>
        </p:nvSpPr>
        <p:spPr bwMode="auto">
          <a:xfrm>
            <a:off x="809824" y="4122628"/>
            <a:ext cx="103649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#8</a:t>
            </a:r>
            <a:endParaRPr lang="ja-JP" altLang="en-US" sz="1400" dirty="0">
              <a:latin typeface="Verdana"/>
              <a:cs typeface="Verdana"/>
              <a:sym typeface="Verdana"/>
            </a:endParaRPr>
          </a:p>
        </p:txBody>
      </p:sp>
      <p:sp>
        <p:nvSpPr>
          <p:cNvPr id="31807" name="正方形/長方形 690"/>
          <p:cNvSpPr>
            <a:spLocks noChangeArrowheads="1"/>
          </p:cNvSpPr>
          <p:nvPr/>
        </p:nvSpPr>
        <p:spPr bwMode="auto">
          <a:xfrm>
            <a:off x="146786" y="1699315"/>
            <a:ext cx="1073564" cy="5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b="0" dirty="0">
                <a:latin typeface="Verdana"/>
                <a:ea typeface="Verdana"/>
                <a:cs typeface="Verdana"/>
                <a:sym typeface="Verdana"/>
              </a:rPr>
              <a:t>10</a:t>
            </a:r>
            <a:r>
              <a:rPr lang="ja-JP" altLang="en-US" sz="1800" b="0" dirty="0">
                <a:latin typeface="Verdana"/>
                <a:cs typeface="Verdana"/>
                <a:sym typeface="Verdana"/>
              </a:rPr>
              <a:t> </a:t>
            </a:r>
            <a:r>
              <a:rPr lang="en-US" altLang="ja-JP" sz="1800" b="0" dirty="0" smtClean="0">
                <a:latin typeface="Verdana"/>
                <a:ea typeface="Verdana"/>
                <a:cs typeface="Verdana"/>
                <a:sym typeface="Verdana"/>
              </a:rPr>
              <a:t>radial</a:t>
            </a:r>
          </a:p>
          <a:p>
            <a:pPr eaLnBrk="1" fontAlgn="ctr" hangingPunct="1">
              <a:spcBef>
                <a:spcPct val="0"/>
              </a:spcBef>
              <a:buFontTx/>
              <a:buNone/>
            </a:pPr>
            <a:r>
              <a:rPr lang="en-US" altLang="ja-JP" sz="1800" b="0" dirty="0" smtClean="0">
                <a:latin typeface="Verdana"/>
                <a:ea typeface="Verdana"/>
                <a:cs typeface="Verdana"/>
                <a:sym typeface="Verdana"/>
              </a:rPr>
              <a:t>volumes</a:t>
            </a:r>
            <a:r>
              <a:rPr lang="ja-JP" altLang="en-US" sz="1800" b="0" dirty="0" smtClean="0">
                <a:latin typeface="Verdana"/>
                <a:cs typeface="Verdana"/>
                <a:sym typeface="Verdana"/>
              </a:rPr>
              <a:t> </a:t>
            </a:r>
            <a:endParaRPr lang="ja-JP" altLang="en-US" sz="1800" b="0" dirty="0">
              <a:latin typeface="Verdana"/>
              <a:cs typeface="Verdana"/>
              <a:sym typeface="Verdana"/>
            </a:endParaRPr>
          </a:p>
        </p:txBody>
      </p:sp>
      <p:sp>
        <p:nvSpPr>
          <p:cNvPr id="31808" name="正方形/長方形 691"/>
          <p:cNvSpPr>
            <a:spLocks noChangeArrowheads="1"/>
          </p:cNvSpPr>
          <p:nvPr/>
        </p:nvSpPr>
        <p:spPr bwMode="auto">
          <a:xfrm>
            <a:off x="5364089" y="4829175"/>
            <a:ext cx="3483050" cy="856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dirty="0" smtClean="0">
                <a:latin typeface="Verdana"/>
                <a:ea typeface="Verdana"/>
                <a:cs typeface="Verdana"/>
                <a:sym typeface="Verdana"/>
              </a:rPr>
              <a:t>Each</a:t>
            </a:r>
            <a:r>
              <a:rPr lang="ja-JP" altLang="en-US" sz="1800" dirty="0" smtClean="0">
                <a:latin typeface="Verdana"/>
                <a:cs typeface="Verdana"/>
                <a:sym typeface="Verdana"/>
              </a:rPr>
              <a:t> </a:t>
            </a:r>
            <a:r>
              <a:rPr lang="en-US" altLang="ja-JP" sz="1800" dirty="0" smtClean="0">
                <a:latin typeface="Verdana"/>
                <a:ea typeface="Verdana"/>
                <a:cs typeface="Verdana"/>
                <a:sym typeface="Verdana"/>
              </a:rPr>
              <a:t>radial volume</a:t>
            </a:r>
            <a:r>
              <a:rPr lang="ja-JP" altLang="en-US" sz="1800" dirty="0" smtClean="0">
                <a:latin typeface="Verdana"/>
                <a:cs typeface="Verdana"/>
                <a:sym typeface="Verdana"/>
              </a:rPr>
              <a:t> </a:t>
            </a:r>
            <a:r>
              <a:rPr lang="en-US" altLang="ja-JP" sz="1800" dirty="0" smtClean="0">
                <a:latin typeface="Verdana"/>
                <a:ea typeface="Verdana"/>
                <a:cs typeface="Verdana"/>
                <a:sym typeface="Verdana"/>
              </a:rPr>
              <a:t>is divided</a:t>
            </a:r>
            <a:r>
              <a:rPr lang="ja-JP" altLang="en-US" sz="1800" dirty="0" smtClean="0">
                <a:latin typeface="Verdana"/>
                <a:cs typeface="Verdana"/>
                <a:sym typeface="Verdana"/>
              </a:rPr>
              <a:t> </a:t>
            </a:r>
            <a:r>
              <a:rPr lang="en-US" altLang="ja-JP" sz="1800" dirty="0">
                <a:latin typeface="Verdana"/>
                <a:ea typeface="Verdana"/>
                <a:cs typeface="Verdana"/>
                <a:sym typeface="Verdana"/>
              </a:rPr>
              <a:t>into</a:t>
            </a:r>
            <a:r>
              <a:rPr lang="ja-JP" altLang="en-US" sz="1800" dirty="0">
                <a:latin typeface="Verdana"/>
                <a:cs typeface="Verdana"/>
                <a:sym typeface="Verdana"/>
              </a:rPr>
              <a:t> </a:t>
            </a:r>
            <a:r>
              <a:rPr lang="en-US" altLang="ja-JP" sz="1800" dirty="0">
                <a:latin typeface="Verdana"/>
                <a:ea typeface="Verdana"/>
                <a:cs typeface="Verdana"/>
                <a:sym typeface="Verdana"/>
              </a:rPr>
              <a:t>2</a:t>
            </a:r>
            <a:r>
              <a:rPr lang="ja-JP" altLang="en-US" sz="1800" dirty="0">
                <a:latin typeface="Verdana"/>
                <a:cs typeface="Verdana"/>
                <a:sym typeface="Verdana"/>
              </a:rPr>
              <a:t> </a:t>
            </a:r>
            <a:r>
              <a:rPr lang="en-US" altLang="ja-JP" sz="1800" dirty="0">
                <a:latin typeface="Verdana"/>
                <a:ea typeface="Verdana"/>
                <a:cs typeface="Verdana"/>
                <a:sym typeface="Verdana"/>
              </a:rPr>
              <a:t>volumes</a:t>
            </a:r>
            <a:r>
              <a:rPr lang="ja-JP" altLang="en-US" sz="1800" dirty="0">
                <a:latin typeface="Verdana"/>
                <a:cs typeface="Verdana"/>
                <a:sym typeface="Verdana"/>
              </a:rPr>
              <a:t> </a:t>
            </a:r>
            <a:r>
              <a:rPr lang="en-US" altLang="ja-JP" sz="1800" dirty="0">
                <a:latin typeface="Verdana"/>
                <a:ea typeface="Verdana"/>
                <a:cs typeface="Verdana"/>
                <a:sym typeface="Verdana"/>
              </a:rPr>
              <a:t>for</a:t>
            </a:r>
            <a:r>
              <a:rPr lang="ja-JP" altLang="en-US" sz="1800" dirty="0">
                <a:latin typeface="Verdana"/>
                <a:cs typeface="Verdana"/>
                <a:sym typeface="Verdana"/>
              </a:rPr>
              <a:t> </a:t>
            </a:r>
            <a:r>
              <a:rPr lang="en-US" altLang="ja-JP" sz="1800" dirty="0" smtClean="0">
                <a:latin typeface="Verdana"/>
                <a:ea typeface="Verdana"/>
                <a:cs typeface="Verdana"/>
                <a:sym typeface="Verdana"/>
              </a:rPr>
              <a:t>the vertical</a:t>
            </a:r>
            <a:r>
              <a:rPr lang="ja-JP" altLang="en-US" sz="1800" dirty="0" smtClean="0">
                <a:latin typeface="Verdana"/>
                <a:cs typeface="Verdana"/>
                <a:sym typeface="Verdana"/>
              </a:rPr>
              <a:t> </a:t>
            </a:r>
            <a:r>
              <a:rPr lang="en-US" altLang="ja-JP" sz="1800" dirty="0" smtClean="0">
                <a:latin typeface="Verdana"/>
                <a:ea typeface="Verdana"/>
                <a:cs typeface="Verdana"/>
                <a:sym typeface="Verdana"/>
              </a:rPr>
              <a:t>direction.</a:t>
            </a:r>
            <a:r>
              <a:rPr lang="ja-JP" altLang="en-US" sz="1800" dirty="0" smtClean="0">
                <a:latin typeface="Verdana"/>
                <a:cs typeface="Verdana"/>
                <a:sym typeface="Verdana"/>
              </a:rPr>
              <a:t> </a:t>
            </a:r>
            <a:endParaRPr lang="en-US" altLang="ja-JP" sz="1800" dirty="0">
              <a:latin typeface="Verdana"/>
              <a:ea typeface="Verdana"/>
              <a:cs typeface="Verdana"/>
              <a:sym typeface="Verdana"/>
            </a:endParaRPr>
          </a:p>
        </p:txBody>
      </p:sp>
      <p:sp>
        <p:nvSpPr>
          <p:cNvPr id="31809" name="正方形/長方形 99"/>
          <p:cNvSpPr>
            <a:spLocks noChangeArrowheads="1"/>
          </p:cNvSpPr>
          <p:nvPr/>
        </p:nvSpPr>
        <p:spPr bwMode="auto">
          <a:xfrm>
            <a:off x="7788275" y="2097088"/>
            <a:ext cx="744538" cy="1244600"/>
          </a:xfrm>
          <a:prstGeom prst="rect">
            <a:avLst/>
          </a:prstGeom>
          <a:solidFill>
            <a:srgbClr val="EEF9F4"/>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0" name="正方形/長方形 100"/>
          <p:cNvSpPr>
            <a:spLocks noChangeArrowheads="1"/>
          </p:cNvSpPr>
          <p:nvPr/>
        </p:nvSpPr>
        <p:spPr bwMode="auto">
          <a:xfrm>
            <a:off x="7788275" y="3436938"/>
            <a:ext cx="744538" cy="1279525"/>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1" name="正方形/長方形 101"/>
          <p:cNvSpPr>
            <a:spLocks noChangeArrowheads="1"/>
          </p:cNvSpPr>
          <p:nvPr/>
        </p:nvSpPr>
        <p:spPr bwMode="auto">
          <a:xfrm>
            <a:off x="7788275" y="3055938"/>
            <a:ext cx="744538" cy="319087"/>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2" name="正方形/長方形 102"/>
          <p:cNvSpPr>
            <a:spLocks noChangeArrowheads="1"/>
          </p:cNvSpPr>
          <p:nvPr/>
        </p:nvSpPr>
        <p:spPr bwMode="auto">
          <a:xfrm>
            <a:off x="5194300" y="2097088"/>
            <a:ext cx="676275" cy="1265237"/>
          </a:xfrm>
          <a:prstGeom prst="rect">
            <a:avLst/>
          </a:prstGeom>
          <a:solidFill>
            <a:srgbClr val="EEF9F4"/>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3" name="正方形/長方形 103"/>
          <p:cNvSpPr>
            <a:spLocks noChangeArrowheads="1"/>
          </p:cNvSpPr>
          <p:nvPr/>
        </p:nvSpPr>
        <p:spPr bwMode="auto">
          <a:xfrm>
            <a:off x="5194300" y="3436938"/>
            <a:ext cx="676275" cy="1279525"/>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4" name="正方形/長方形 104"/>
          <p:cNvSpPr>
            <a:spLocks noChangeArrowheads="1"/>
          </p:cNvSpPr>
          <p:nvPr/>
        </p:nvSpPr>
        <p:spPr bwMode="auto">
          <a:xfrm>
            <a:off x="5194300" y="3043238"/>
            <a:ext cx="676275" cy="331787"/>
          </a:xfrm>
          <a:prstGeom prst="rect">
            <a:avLst/>
          </a:prstGeom>
          <a:solidFill>
            <a:schemeClr val="accent1"/>
          </a:solidFill>
          <a:ln w="25400" cmpd="sng">
            <a:solidFill>
              <a:schemeClr val="tx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31815" name="テキスト ボックス 105"/>
          <p:cNvSpPr txBox="1">
            <a:spLocks noChangeArrowheads="1"/>
          </p:cNvSpPr>
          <p:nvPr/>
        </p:nvSpPr>
        <p:spPr bwMode="auto">
          <a:xfrm>
            <a:off x="6156176" y="2162175"/>
            <a:ext cx="1482874"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#2_Upper</a:t>
            </a:r>
            <a:endParaRPr lang="ja-JP" altLang="en-US" sz="1400" dirty="0">
              <a:latin typeface="Verdana"/>
              <a:cs typeface="Verdana"/>
              <a:sym typeface="Verdana"/>
            </a:endParaRPr>
          </a:p>
        </p:txBody>
      </p:sp>
      <p:sp>
        <p:nvSpPr>
          <p:cNvPr id="31816" name="テキスト ボックス 106"/>
          <p:cNvSpPr txBox="1">
            <a:spLocks noChangeArrowheads="1"/>
          </p:cNvSpPr>
          <p:nvPr/>
        </p:nvSpPr>
        <p:spPr bwMode="auto">
          <a:xfrm>
            <a:off x="6120358" y="4231644"/>
            <a:ext cx="1487487"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#2_Lower</a:t>
            </a:r>
            <a:endParaRPr lang="ja-JP" altLang="en-US" sz="1400" dirty="0">
              <a:latin typeface="Verdana"/>
              <a:cs typeface="Verdana"/>
              <a:sym typeface="Verdana"/>
            </a:endParaRPr>
          </a:p>
        </p:txBody>
      </p:sp>
      <p:sp>
        <p:nvSpPr>
          <p:cNvPr id="31817" name="テキスト ボックス 107"/>
          <p:cNvSpPr txBox="1">
            <a:spLocks noChangeArrowheads="1"/>
          </p:cNvSpPr>
          <p:nvPr/>
        </p:nvSpPr>
        <p:spPr bwMode="auto">
          <a:xfrm>
            <a:off x="5230664" y="2109788"/>
            <a:ext cx="925512"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#1</a:t>
            </a:r>
          </a:p>
          <a:p>
            <a:pPr eaLnBrk="1" fontAlgn="ctr" hangingPunct="1">
              <a:spcBef>
                <a:spcPct val="0"/>
              </a:spcBef>
              <a:buFontTx/>
              <a:buNone/>
            </a:pPr>
            <a:r>
              <a:rPr lang="en-US" altLang="ja-JP" sz="1400" dirty="0">
                <a:latin typeface="Verdana"/>
                <a:ea typeface="Verdana"/>
                <a:cs typeface="Verdana"/>
                <a:sym typeface="Verdana"/>
              </a:rPr>
              <a:t>Upper</a:t>
            </a:r>
            <a:endParaRPr lang="ja-JP" altLang="en-US" sz="1400" dirty="0">
              <a:latin typeface="Verdana"/>
              <a:cs typeface="Verdana"/>
              <a:sym typeface="Verdana"/>
            </a:endParaRPr>
          </a:p>
        </p:txBody>
      </p:sp>
      <p:sp>
        <p:nvSpPr>
          <p:cNvPr id="31818" name="テキスト ボックス 108"/>
          <p:cNvSpPr txBox="1">
            <a:spLocks noChangeArrowheads="1"/>
          </p:cNvSpPr>
          <p:nvPr/>
        </p:nvSpPr>
        <p:spPr bwMode="auto">
          <a:xfrm>
            <a:off x="5192713" y="4076700"/>
            <a:ext cx="1495425"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#1</a:t>
            </a:r>
          </a:p>
          <a:p>
            <a:pPr eaLnBrk="1" fontAlgn="ctr" hangingPunct="1">
              <a:spcBef>
                <a:spcPct val="0"/>
              </a:spcBef>
              <a:buFontTx/>
              <a:buNone/>
            </a:pPr>
            <a:r>
              <a:rPr lang="en-US" altLang="ja-JP" sz="1400" dirty="0">
                <a:latin typeface="Verdana"/>
                <a:ea typeface="Verdana"/>
                <a:cs typeface="Verdana"/>
                <a:sym typeface="Verdana"/>
              </a:rPr>
              <a:t>Lower</a:t>
            </a:r>
          </a:p>
        </p:txBody>
      </p:sp>
      <p:sp>
        <p:nvSpPr>
          <p:cNvPr id="31819" name="テキスト ボックス 109"/>
          <p:cNvSpPr txBox="1">
            <a:spLocks noChangeArrowheads="1"/>
          </p:cNvSpPr>
          <p:nvPr/>
        </p:nvSpPr>
        <p:spPr bwMode="auto">
          <a:xfrm>
            <a:off x="7781925" y="2111375"/>
            <a:ext cx="817563"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#3</a:t>
            </a:r>
          </a:p>
          <a:p>
            <a:pPr eaLnBrk="1" fontAlgn="ctr" hangingPunct="1">
              <a:spcBef>
                <a:spcPct val="0"/>
              </a:spcBef>
              <a:buFontTx/>
              <a:buNone/>
            </a:pPr>
            <a:r>
              <a:rPr lang="en-US" altLang="ja-JP" sz="1400" dirty="0">
                <a:latin typeface="Verdana"/>
                <a:ea typeface="Verdana"/>
                <a:cs typeface="Verdana"/>
                <a:sym typeface="Verdana"/>
              </a:rPr>
              <a:t>Upper</a:t>
            </a:r>
            <a:endParaRPr lang="ja-JP" altLang="en-US" sz="1400" dirty="0">
              <a:latin typeface="Verdana"/>
              <a:cs typeface="Verdana"/>
              <a:sym typeface="Verdana"/>
            </a:endParaRPr>
          </a:p>
        </p:txBody>
      </p:sp>
      <p:sp>
        <p:nvSpPr>
          <p:cNvPr id="31820" name="テキスト ボックス 110"/>
          <p:cNvSpPr txBox="1">
            <a:spLocks noChangeArrowheads="1"/>
          </p:cNvSpPr>
          <p:nvPr/>
        </p:nvSpPr>
        <p:spPr bwMode="auto">
          <a:xfrm>
            <a:off x="7817320" y="4129916"/>
            <a:ext cx="859136" cy="45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#3</a:t>
            </a:r>
          </a:p>
          <a:p>
            <a:pPr eaLnBrk="1" fontAlgn="ctr" hangingPunct="1">
              <a:spcBef>
                <a:spcPct val="0"/>
              </a:spcBef>
              <a:buFontTx/>
              <a:buNone/>
            </a:pPr>
            <a:r>
              <a:rPr lang="en-US" altLang="ja-JP" sz="1400" dirty="0">
                <a:latin typeface="Verdana"/>
                <a:ea typeface="Verdana"/>
                <a:cs typeface="Verdana"/>
                <a:sym typeface="Verdana"/>
              </a:rPr>
              <a:t>Lower</a:t>
            </a:r>
          </a:p>
        </p:txBody>
      </p:sp>
      <p:cxnSp>
        <p:nvCxnSpPr>
          <p:cNvPr id="31821" name="直線矢印コネクタ 111"/>
          <p:cNvCxnSpPr>
            <a:cxnSpLocks noChangeShapeType="1"/>
          </p:cNvCxnSpPr>
          <p:nvPr/>
        </p:nvCxnSpPr>
        <p:spPr bwMode="auto">
          <a:xfrm flipV="1">
            <a:off x="6831013" y="3249613"/>
            <a:ext cx="0" cy="250825"/>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22" name="直線矢印コネクタ 115"/>
          <p:cNvCxnSpPr>
            <a:cxnSpLocks noChangeShapeType="1"/>
          </p:cNvCxnSpPr>
          <p:nvPr/>
        </p:nvCxnSpPr>
        <p:spPr bwMode="auto">
          <a:xfrm flipV="1">
            <a:off x="8161338" y="3267075"/>
            <a:ext cx="0" cy="252413"/>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23" name="直線矢印コネクタ 116"/>
          <p:cNvCxnSpPr>
            <a:cxnSpLocks noChangeShapeType="1"/>
          </p:cNvCxnSpPr>
          <p:nvPr/>
        </p:nvCxnSpPr>
        <p:spPr bwMode="auto">
          <a:xfrm flipV="1">
            <a:off x="5532438" y="3255963"/>
            <a:ext cx="0" cy="252412"/>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1824" name="正方形/長方形 83"/>
          <p:cNvSpPr>
            <a:spLocks noChangeArrowheads="1"/>
          </p:cNvSpPr>
          <p:nvPr/>
        </p:nvSpPr>
        <p:spPr bwMode="auto">
          <a:xfrm>
            <a:off x="507213" y="1184275"/>
            <a:ext cx="7718417"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b="0" dirty="0">
                <a:latin typeface="Verdana"/>
                <a:ea typeface="Verdana"/>
                <a:cs typeface="Verdana"/>
                <a:sym typeface="Verdana"/>
              </a:rPr>
              <a:t>Divide S</a:t>
            </a:r>
            <a:r>
              <a:rPr lang="ja-JP" altLang="en-US" sz="1800" b="0" dirty="0">
                <a:latin typeface="Verdana"/>
                <a:cs typeface="Verdana"/>
                <a:sym typeface="Verdana"/>
              </a:rPr>
              <a:t>uppression chamber</a:t>
            </a:r>
            <a:r>
              <a:rPr lang="en-US" altLang="ja-JP" sz="1800" b="0" dirty="0">
                <a:latin typeface="Verdana"/>
                <a:ea typeface="Verdana"/>
                <a:cs typeface="Verdana"/>
                <a:sym typeface="Verdana"/>
              </a:rPr>
              <a:t> volume into </a:t>
            </a:r>
            <a:r>
              <a:rPr lang="en-US" altLang="ja-JP" sz="1800" b="0" dirty="0" smtClean="0">
                <a:latin typeface="Verdana"/>
                <a:ea typeface="Verdana"/>
                <a:cs typeface="Verdana"/>
                <a:sym typeface="Verdana"/>
              </a:rPr>
              <a:t>20</a:t>
            </a:r>
            <a:r>
              <a:rPr lang="ja-JP" altLang="en-US" sz="1800" b="0" dirty="0" smtClean="0">
                <a:latin typeface="Verdana"/>
                <a:cs typeface="Verdana"/>
                <a:sym typeface="Verdana"/>
              </a:rPr>
              <a:t> </a:t>
            </a:r>
            <a:r>
              <a:rPr lang="en-US" altLang="ja-JP" sz="1800" b="0" dirty="0">
                <a:latin typeface="Verdana"/>
                <a:ea typeface="Verdana"/>
                <a:cs typeface="Verdana"/>
                <a:sym typeface="Verdana"/>
              </a:rPr>
              <a:t>volumes</a:t>
            </a:r>
            <a:r>
              <a:rPr lang="ja-JP" altLang="en-US" sz="1800" b="0" dirty="0">
                <a:latin typeface="Verdana"/>
                <a:cs typeface="Verdana"/>
                <a:sym typeface="Verdana"/>
              </a:rPr>
              <a:t> </a:t>
            </a:r>
            <a:r>
              <a:rPr lang="en-US" altLang="ja-JP" sz="1800" b="0" dirty="0">
                <a:latin typeface="Verdana"/>
                <a:ea typeface="Verdana"/>
                <a:cs typeface="Verdana"/>
                <a:sym typeface="Verdana"/>
              </a:rPr>
              <a:t>for </a:t>
            </a:r>
            <a:r>
              <a:rPr lang="en-US" altLang="ja-JP" sz="1800" b="0" u="sng" dirty="0">
                <a:latin typeface="Verdana"/>
                <a:ea typeface="Verdana"/>
                <a:cs typeface="Verdana"/>
                <a:sym typeface="Verdana"/>
              </a:rPr>
              <a:t>Unit 2,3.</a:t>
            </a:r>
          </a:p>
        </p:txBody>
      </p:sp>
      <p:cxnSp>
        <p:nvCxnSpPr>
          <p:cNvPr id="31825" name="直線コネクタ 84"/>
          <p:cNvCxnSpPr>
            <a:cxnSpLocks noChangeShapeType="1"/>
          </p:cNvCxnSpPr>
          <p:nvPr/>
        </p:nvCxnSpPr>
        <p:spPr bwMode="auto">
          <a:xfrm>
            <a:off x="2673350" y="4795838"/>
            <a:ext cx="214313" cy="720725"/>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cxnSp>
        <p:nvCxnSpPr>
          <p:cNvPr id="31826" name="直線コネクタ 87"/>
          <p:cNvCxnSpPr>
            <a:cxnSpLocks noChangeShapeType="1"/>
          </p:cNvCxnSpPr>
          <p:nvPr/>
        </p:nvCxnSpPr>
        <p:spPr bwMode="auto">
          <a:xfrm>
            <a:off x="3484563" y="4330700"/>
            <a:ext cx="642937" cy="327025"/>
          </a:xfrm>
          <a:prstGeom prst="line">
            <a:avLst/>
          </a:prstGeom>
          <a:noFill/>
          <a:ln w="19050" cmpd="sng">
            <a:solidFill>
              <a:schemeClr val="tx2"/>
            </a:solidFill>
            <a:round/>
            <a:headEnd/>
            <a:tailEnd/>
          </a:ln>
          <a:extLst>
            <a:ext uri="{909E8E84-426E-40DD-AFC4-6F175D3DCCD1}">
              <a14:hiddenFill xmlns:a14="http://schemas.microsoft.com/office/drawing/2010/main">
                <a:noFill/>
              </a14:hiddenFill>
            </a:ext>
          </a:extLst>
        </p:spPr>
      </p:cxnSp>
      <p:sp>
        <p:nvSpPr>
          <p:cNvPr id="31827" name="テキスト ボックス 96"/>
          <p:cNvSpPr txBox="1">
            <a:spLocks noChangeArrowheads="1"/>
          </p:cNvSpPr>
          <p:nvPr/>
        </p:nvSpPr>
        <p:spPr bwMode="auto">
          <a:xfrm>
            <a:off x="683568" y="3144133"/>
            <a:ext cx="78912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#9</a:t>
            </a:r>
            <a:endParaRPr lang="ja-JP" altLang="en-US" sz="1400" dirty="0">
              <a:latin typeface="Verdana"/>
              <a:cs typeface="Verdana"/>
              <a:sym typeface="Verdana"/>
            </a:endParaRPr>
          </a:p>
        </p:txBody>
      </p:sp>
      <p:sp>
        <p:nvSpPr>
          <p:cNvPr id="31828" name="テキスト ボックス 97"/>
          <p:cNvSpPr txBox="1">
            <a:spLocks noChangeArrowheads="1"/>
          </p:cNvSpPr>
          <p:nvPr/>
        </p:nvSpPr>
        <p:spPr bwMode="auto">
          <a:xfrm>
            <a:off x="1503363" y="2162175"/>
            <a:ext cx="1036637"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SC</a:t>
            </a:r>
            <a:r>
              <a:rPr lang="ja-JP" altLang="en-US" sz="1400" dirty="0">
                <a:latin typeface="Verdana"/>
                <a:cs typeface="Verdana"/>
                <a:sym typeface="Verdana"/>
              </a:rPr>
              <a:t> </a:t>
            </a:r>
            <a:r>
              <a:rPr lang="en-US" altLang="ja-JP" sz="1400" dirty="0">
                <a:latin typeface="Verdana"/>
                <a:ea typeface="Verdana"/>
                <a:cs typeface="Verdana"/>
                <a:sym typeface="Verdana"/>
              </a:rPr>
              <a:t>#10</a:t>
            </a:r>
            <a:endParaRPr lang="ja-JP" altLang="en-US" sz="1400" dirty="0">
              <a:latin typeface="Verdana"/>
              <a:cs typeface="Verdana"/>
              <a:sym typeface="Verdana"/>
            </a:endParaRPr>
          </a:p>
        </p:txBody>
      </p:sp>
      <p:cxnSp>
        <p:nvCxnSpPr>
          <p:cNvPr id="31829" name="直線矢印コネクタ 112"/>
          <p:cNvCxnSpPr>
            <a:cxnSpLocks noChangeShapeType="1"/>
          </p:cNvCxnSpPr>
          <p:nvPr/>
        </p:nvCxnSpPr>
        <p:spPr bwMode="auto">
          <a:xfrm flipV="1">
            <a:off x="3775075" y="4408488"/>
            <a:ext cx="128588" cy="18415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30" name="直線矢印コネクタ 113"/>
          <p:cNvCxnSpPr>
            <a:cxnSpLocks noChangeShapeType="1"/>
          </p:cNvCxnSpPr>
          <p:nvPr/>
        </p:nvCxnSpPr>
        <p:spPr bwMode="auto">
          <a:xfrm flipH="1">
            <a:off x="5764213" y="2709863"/>
            <a:ext cx="284162" cy="635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31" name="直線矢印コネクタ 114"/>
          <p:cNvCxnSpPr>
            <a:cxnSpLocks noChangeShapeType="1"/>
          </p:cNvCxnSpPr>
          <p:nvPr/>
        </p:nvCxnSpPr>
        <p:spPr bwMode="auto">
          <a:xfrm flipH="1">
            <a:off x="7578725" y="2709863"/>
            <a:ext cx="284163" cy="635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32" name="直線矢印コネクタ 117"/>
          <p:cNvCxnSpPr>
            <a:cxnSpLocks noChangeShapeType="1"/>
          </p:cNvCxnSpPr>
          <p:nvPr/>
        </p:nvCxnSpPr>
        <p:spPr bwMode="auto">
          <a:xfrm flipH="1">
            <a:off x="5761038" y="4060825"/>
            <a:ext cx="284162" cy="7938"/>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31833" name="直線矢印コネクタ 118"/>
          <p:cNvCxnSpPr>
            <a:cxnSpLocks noChangeShapeType="1"/>
          </p:cNvCxnSpPr>
          <p:nvPr/>
        </p:nvCxnSpPr>
        <p:spPr bwMode="auto">
          <a:xfrm flipH="1">
            <a:off x="7639050" y="4087813"/>
            <a:ext cx="284163" cy="7937"/>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1834" name="正方形/長方形 119"/>
          <p:cNvSpPr>
            <a:spLocks noChangeArrowheads="1"/>
          </p:cNvSpPr>
          <p:nvPr/>
        </p:nvSpPr>
        <p:spPr bwMode="auto">
          <a:xfrm>
            <a:off x="672691" y="6165304"/>
            <a:ext cx="7487853" cy="579646"/>
          </a:xfrm>
          <a:prstGeom prst="rect">
            <a:avLst/>
          </a:prstGeom>
          <a:solidFill>
            <a:srgbClr val="FFFF99"/>
          </a:solidFill>
          <a:ln>
            <a:solidFill>
              <a:schemeClr val="tx1"/>
            </a:solidFill>
          </a:ln>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b="1" dirty="0" smtClean="0">
                <a:latin typeface="Verdana"/>
                <a:ea typeface="Verdana"/>
                <a:cs typeface="Verdana"/>
                <a:sym typeface="Verdana"/>
              </a:rPr>
              <a:t>Consider </a:t>
            </a:r>
            <a:r>
              <a:rPr lang="en-US" altLang="ja-JP" sz="1800" b="1" dirty="0">
                <a:latin typeface="Verdana"/>
                <a:ea typeface="Verdana"/>
                <a:cs typeface="Verdana"/>
                <a:sym typeface="Verdana"/>
              </a:rPr>
              <a:t>radial thermal distribution and </a:t>
            </a:r>
            <a:r>
              <a:rPr lang="en-US" altLang="ja-JP" sz="1800" b="1" dirty="0" smtClean="0">
                <a:latin typeface="Verdana"/>
                <a:ea typeface="Verdana"/>
                <a:cs typeface="Verdana"/>
                <a:sym typeface="Verdana"/>
              </a:rPr>
              <a:t>vertical thermal </a:t>
            </a:r>
            <a:r>
              <a:rPr lang="en-US" altLang="ja-JP" sz="1800" b="1" dirty="0">
                <a:latin typeface="Verdana"/>
                <a:ea typeface="Verdana"/>
                <a:cs typeface="Verdana"/>
                <a:sym typeface="Verdana"/>
              </a:rPr>
              <a:t>stratification </a:t>
            </a:r>
          </a:p>
        </p:txBody>
      </p:sp>
      <p:sp>
        <p:nvSpPr>
          <p:cNvPr id="31835" name="正方形/長方形 90"/>
          <p:cNvSpPr>
            <a:spLocks noChangeArrowheads="1"/>
          </p:cNvSpPr>
          <p:nvPr/>
        </p:nvSpPr>
        <p:spPr bwMode="auto">
          <a:xfrm>
            <a:off x="5153025" y="1989138"/>
            <a:ext cx="71438" cy="2755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cxnSp>
        <p:nvCxnSpPr>
          <p:cNvPr id="31836" name="直線コネクタ 91"/>
          <p:cNvCxnSpPr>
            <a:cxnSpLocks noChangeShapeType="1"/>
          </p:cNvCxnSpPr>
          <p:nvPr/>
        </p:nvCxnSpPr>
        <p:spPr bwMode="auto">
          <a:xfrm>
            <a:off x="5192713" y="1844675"/>
            <a:ext cx="1587" cy="3048000"/>
          </a:xfrm>
          <a:prstGeom prst="line">
            <a:avLst/>
          </a:prstGeom>
          <a:noFill/>
          <a:ln w="38100" cmpd="sng">
            <a:solidFill>
              <a:srgbClr val="00CC98"/>
            </a:solidFill>
            <a:prstDash val="sysDash"/>
            <a:round/>
            <a:headEnd/>
            <a:tailEnd/>
          </a:ln>
          <a:extLst>
            <a:ext uri="{909E8E84-426E-40DD-AFC4-6F175D3DCCD1}">
              <a14:hiddenFill xmlns:a14="http://schemas.microsoft.com/office/drawing/2010/main">
                <a:noFill/>
              </a14:hiddenFill>
            </a:ext>
          </a:extLst>
        </p:spPr>
      </p:cxnSp>
      <p:sp>
        <p:nvSpPr>
          <p:cNvPr id="31837" name="正方形/長方形 92"/>
          <p:cNvSpPr>
            <a:spLocks noChangeArrowheads="1"/>
          </p:cNvSpPr>
          <p:nvPr/>
        </p:nvSpPr>
        <p:spPr bwMode="auto">
          <a:xfrm>
            <a:off x="8496300" y="1844675"/>
            <a:ext cx="103188" cy="2921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cxnSp>
        <p:nvCxnSpPr>
          <p:cNvPr id="31838" name="直線コネクタ 93"/>
          <p:cNvCxnSpPr>
            <a:cxnSpLocks noChangeShapeType="1"/>
          </p:cNvCxnSpPr>
          <p:nvPr/>
        </p:nvCxnSpPr>
        <p:spPr bwMode="auto">
          <a:xfrm>
            <a:off x="8535988" y="1844675"/>
            <a:ext cx="3175" cy="3048000"/>
          </a:xfrm>
          <a:prstGeom prst="line">
            <a:avLst/>
          </a:prstGeom>
          <a:noFill/>
          <a:ln w="38100" cmpd="sng">
            <a:solidFill>
              <a:srgbClr val="00CC98"/>
            </a:solidFill>
            <a:prstDash val="sysDash"/>
            <a:round/>
            <a:headEnd/>
            <a:tailEnd/>
          </a:ln>
          <a:extLst>
            <a:ext uri="{909E8E84-426E-40DD-AFC4-6F175D3DCCD1}">
              <a14:hiddenFill xmlns:a14="http://schemas.microsoft.com/office/drawing/2010/main">
                <a:noFill/>
              </a14:hiddenFill>
            </a:ext>
          </a:extLst>
        </p:spPr>
      </p:cxnSp>
      <p:sp>
        <p:nvSpPr>
          <p:cNvPr id="98" name="テキスト ボックス 92"/>
          <p:cNvSpPr txBox="1">
            <a:spLocks noChangeArrowheads="1"/>
          </p:cNvSpPr>
          <p:nvPr/>
        </p:nvSpPr>
        <p:spPr bwMode="auto">
          <a:xfrm>
            <a:off x="90873" y="5640603"/>
            <a:ext cx="1437902"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RCIC exhaust</a:t>
            </a:r>
            <a:endParaRPr lang="ja-JP" altLang="en-US" sz="1400" dirty="0">
              <a:latin typeface="Verdana"/>
              <a:cs typeface="Verdana"/>
              <a:sym typeface="Verdana"/>
            </a:endParaRPr>
          </a:p>
        </p:txBody>
      </p:sp>
      <p:sp>
        <p:nvSpPr>
          <p:cNvPr id="2" name="フリーフォーム 1"/>
          <p:cNvSpPr/>
          <p:nvPr/>
        </p:nvSpPr>
        <p:spPr>
          <a:xfrm>
            <a:off x="1454400" y="5378400"/>
            <a:ext cx="1188000" cy="446400"/>
          </a:xfrm>
          <a:custGeom>
            <a:avLst/>
            <a:gdLst>
              <a:gd name="connsiteX0" fmla="*/ 0 w 1188000"/>
              <a:gd name="connsiteY0" fmla="*/ 446400 h 446400"/>
              <a:gd name="connsiteX1" fmla="*/ 1188000 w 1188000"/>
              <a:gd name="connsiteY1" fmla="*/ 446400 h 446400"/>
              <a:gd name="connsiteX2" fmla="*/ 1188000 w 1188000"/>
              <a:gd name="connsiteY2" fmla="*/ 0 h 446400"/>
              <a:gd name="connsiteX3" fmla="*/ 1173600 w 1188000"/>
              <a:gd name="connsiteY3" fmla="*/ 7200 h 446400"/>
            </a:gdLst>
            <a:ahLst/>
            <a:cxnLst>
              <a:cxn ang="0">
                <a:pos x="connsiteX0" y="connsiteY0"/>
              </a:cxn>
              <a:cxn ang="0">
                <a:pos x="connsiteX1" y="connsiteY1"/>
              </a:cxn>
              <a:cxn ang="0">
                <a:pos x="connsiteX2" y="connsiteY2"/>
              </a:cxn>
              <a:cxn ang="0">
                <a:pos x="connsiteX3" y="connsiteY3"/>
              </a:cxn>
            </a:cxnLst>
            <a:rect l="l" t="t" r="r" b="b"/>
            <a:pathLst>
              <a:path w="1188000" h="446400">
                <a:moveTo>
                  <a:pt x="0" y="446400"/>
                </a:moveTo>
                <a:lnTo>
                  <a:pt x="1188000" y="446400"/>
                </a:lnTo>
                <a:lnTo>
                  <a:pt x="1188000" y="0"/>
                </a:lnTo>
                <a:lnTo>
                  <a:pt x="1173600" y="7200"/>
                </a:lnTo>
              </a:path>
            </a:pathLst>
          </a:cu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lIns="12700" tIns="12700" rIns="12700" bIns="12700" rtlCol="0" anchor="ctr"/>
          <a:lstStyle/>
          <a:p>
            <a:pPr algn="ctr"/>
            <a:endParaRPr kumimoji="1" lang="ja-JP" altLang="en-US">
              <a:latin typeface="Verdana"/>
              <a:cs typeface="Verdana"/>
              <a:sym typeface="Verdana"/>
            </a:endParaRPr>
          </a:p>
        </p:txBody>
      </p:sp>
      <p:sp>
        <p:nvSpPr>
          <p:cNvPr id="101" name="テキスト ボックス 92"/>
          <p:cNvSpPr txBox="1">
            <a:spLocks noChangeArrowheads="1"/>
          </p:cNvSpPr>
          <p:nvPr/>
        </p:nvSpPr>
        <p:spPr bwMode="auto">
          <a:xfrm>
            <a:off x="3700903" y="5496294"/>
            <a:ext cx="1437902"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HPCI exhaust</a:t>
            </a:r>
            <a:endParaRPr lang="ja-JP" altLang="en-US" sz="1400" dirty="0">
              <a:latin typeface="Verdana"/>
              <a:cs typeface="Verdana"/>
              <a:sym typeface="Verdana"/>
            </a:endParaRPr>
          </a:p>
        </p:txBody>
      </p:sp>
      <p:cxnSp>
        <p:nvCxnSpPr>
          <p:cNvPr id="4" name="直線矢印コネクタ 3"/>
          <p:cNvCxnSpPr/>
          <p:nvPr/>
        </p:nvCxnSpPr>
        <p:spPr>
          <a:xfrm flipH="1" flipV="1">
            <a:off x="3888254" y="4745038"/>
            <a:ext cx="395714" cy="77123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3304041"/>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lIns="12700" tIns="12700" rIns="12700" bIns="12700">
            <a:normAutofit fontScale="90000"/>
          </a:bodyPr>
          <a:lstStyle/>
          <a:p>
            <a:r>
              <a:rPr lang="en-US" altLang="ja-JP" dirty="0">
                <a:latin typeface="Verdana"/>
                <a:ea typeface="Verdana"/>
                <a:cs typeface="Verdana"/>
                <a:sym typeface="Verdana"/>
              </a:rPr>
              <a:t>Leakage from </a:t>
            </a:r>
            <a:r>
              <a:rPr lang="en-US" altLang="ja-JP" dirty="0" smtClean="0">
                <a:latin typeface="Verdana"/>
                <a:ea typeface="Verdana"/>
                <a:cs typeface="Verdana"/>
                <a:sym typeface="Verdana"/>
              </a:rPr>
              <a:t>PCV (1/2)</a:t>
            </a:r>
            <a:endParaRPr kumimoji="1" lang="ja-JP" altLang="en-US" dirty="0">
              <a:latin typeface="Verdana"/>
              <a:cs typeface="Verdana"/>
              <a:sym typeface="Verdana"/>
            </a:endParaRPr>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052736"/>
            <a:ext cx="8597848"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35496" y="6473279"/>
            <a:ext cx="8686329" cy="369332"/>
          </a:xfrm>
          <a:prstGeom prst="rect">
            <a:avLst/>
          </a:prstGeom>
          <a:noFill/>
        </p:spPr>
        <p:txBody>
          <a:bodyPr wrap="square" rtlCol="0">
            <a:spAutoFit/>
          </a:bodyPr>
          <a:lstStyle/>
          <a:p>
            <a:pPr algn="just"/>
            <a:r>
              <a:rPr kumimoji="1" lang="en-US" altLang="ja-JP" sz="900" b="1" dirty="0" smtClean="0">
                <a:latin typeface="+mj-lt"/>
              </a:rPr>
              <a:t>Ref.: TEPCO, </a:t>
            </a:r>
            <a:r>
              <a:rPr lang="en-US" altLang="ja-JP" sz="900" b="1" dirty="0">
                <a:latin typeface="+mj-lt"/>
              </a:rPr>
              <a:t>“Evaluation of the situation of </a:t>
            </a:r>
            <a:r>
              <a:rPr lang="en-US" altLang="ja-JP" sz="900" b="1" dirty="0" smtClean="0">
                <a:latin typeface="+mj-lt"/>
              </a:rPr>
              <a:t>cores </a:t>
            </a:r>
            <a:r>
              <a:rPr lang="en-US" altLang="ja-JP" sz="900" b="1" dirty="0">
                <a:latin typeface="+mj-lt"/>
              </a:rPr>
              <a:t>and containment vessels of </a:t>
            </a:r>
            <a:r>
              <a:rPr lang="en-US" altLang="ja-JP" sz="900" b="1" dirty="0" smtClean="0">
                <a:latin typeface="+mj-lt"/>
              </a:rPr>
              <a:t>Fukushima </a:t>
            </a:r>
            <a:r>
              <a:rPr lang="en-US" altLang="ja-JP" sz="900" b="1" dirty="0">
                <a:latin typeface="+mj-lt"/>
              </a:rPr>
              <a:t>Daiichi Nuclear Power Station </a:t>
            </a:r>
            <a:r>
              <a:rPr lang="en-US" altLang="ja-JP" sz="900" b="1" dirty="0" smtClean="0">
                <a:latin typeface="+mj-lt"/>
              </a:rPr>
              <a:t>Units-1 </a:t>
            </a:r>
            <a:r>
              <a:rPr lang="en-US" altLang="ja-JP" sz="900" b="1" dirty="0">
                <a:latin typeface="+mj-lt"/>
              </a:rPr>
              <a:t>to 3 and examination into unsolved </a:t>
            </a:r>
            <a:r>
              <a:rPr lang="en-US" altLang="ja-JP" sz="900" b="1" dirty="0" smtClean="0">
                <a:latin typeface="+mj-lt"/>
              </a:rPr>
              <a:t>issues </a:t>
            </a:r>
            <a:r>
              <a:rPr lang="en-US" altLang="ja-JP" sz="900" b="1" dirty="0">
                <a:latin typeface="+mj-lt"/>
              </a:rPr>
              <a:t>in the accident progression </a:t>
            </a:r>
            <a:r>
              <a:rPr lang="en-US" altLang="ja-JP" sz="900" b="1" dirty="0" smtClean="0">
                <a:latin typeface="+mj-lt"/>
              </a:rPr>
              <a:t> Progress </a:t>
            </a:r>
            <a:r>
              <a:rPr lang="en-US" altLang="ja-JP" sz="900" b="1" dirty="0">
                <a:latin typeface="+mj-lt"/>
              </a:rPr>
              <a:t>Report No. </a:t>
            </a:r>
            <a:r>
              <a:rPr lang="en-US" altLang="ja-JP" sz="900" b="1" dirty="0" smtClean="0">
                <a:latin typeface="+mj-lt"/>
              </a:rPr>
              <a:t>2,” Aug. </a:t>
            </a:r>
            <a:r>
              <a:rPr lang="en-US" altLang="ja-JP" sz="900" b="1" dirty="0">
                <a:latin typeface="+mj-lt"/>
              </a:rPr>
              <a:t>6, </a:t>
            </a:r>
            <a:r>
              <a:rPr lang="en-US" altLang="ja-JP" sz="900" b="1" dirty="0" smtClean="0">
                <a:latin typeface="+mj-lt"/>
              </a:rPr>
              <a:t>2014</a:t>
            </a:r>
            <a:endParaRPr kumimoji="1" lang="ja-JP" altLang="en-US" sz="900" b="1" dirty="0" smtClean="0">
              <a:latin typeface="+mj-lt"/>
            </a:endParaRPr>
          </a:p>
        </p:txBody>
      </p:sp>
    </p:spTree>
    <p:extLst>
      <p:ext uri="{BB962C8B-B14F-4D97-AF65-F5344CB8AC3E}">
        <p14:creationId xmlns:p14="http://schemas.microsoft.com/office/powerpoint/2010/main" val="25226405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lIns="12700" tIns="12700" rIns="12700" bIns="12700">
            <a:normAutofit fontScale="90000"/>
          </a:bodyPr>
          <a:lstStyle/>
          <a:p>
            <a:r>
              <a:rPr kumimoji="1" lang="en-US" altLang="ja-JP" dirty="0" smtClean="0">
                <a:latin typeface="Verdana"/>
                <a:ea typeface="Verdana"/>
                <a:cs typeface="Verdana"/>
                <a:sym typeface="Verdana"/>
              </a:rPr>
              <a:t>Leakage from PCV (2/2)</a:t>
            </a:r>
            <a:endParaRPr kumimoji="1" lang="ja-JP" altLang="en-US" dirty="0">
              <a:latin typeface="Verdana"/>
              <a:cs typeface="Verdana"/>
              <a:sym typeface="Verdana"/>
            </a:endParaRPr>
          </a:p>
        </p:txBody>
      </p:sp>
      <p:sp>
        <p:nvSpPr>
          <p:cNvPr id="5" name="正方形/長方形 4"/>
          <p:cNvSpPr/>
          <p:nvPr/>
        </p:nvSpPr>
        <p:spPr>
          <a:xfrm>
            <a:off x="34592" y="6590278"/>
            <a:ext cx="6193592" cy="179536"/>
          </a:xfrm>
          <a:prstGeom prst="rect">
            <a:avLst/>
          </a:prstGeom>
        </p:spPr>
        <p:txBody>
          <a:bodyPr wrap="square" lIns="12700" tIns="12700" rIns="12700" bIns="12700">
            <a:spAutoFit/>
          </a:bodyPr>
          <a:lstStyle/>
          <a:p>
            <a:r>
              <a:rPr lang="en-US" altLang="ja-JP" sz="1000" dirty="0" smtClean="0">
                <a:latin typeface="Verdana"/>
                <a:ea typeface="Verdana"/>
                <a:cs typeface="Verdana"/>
                <a:sym typeface="Verdana"/>
              </a:rPr>
              <a:t>Ref</a:t>
            </a:r>
            <a:r>
              <a:rPr lang="en-US" altLang="ja-JP" sz="1000" dirty="0">
                <a:latin typeface="Verdana"/>
                <a:ea typeface="Verdana"/>
                <a:cs typeface="Verdana"/>
                <a:sym typeface="Verdana"/>
              </a:rPr>
              <a:t>: http://</a:t>
            </a:r>
            <a:r>
              <a:rPr lang="en-US" altLang="ja-JP" sz="1000" dirty="0" smtClean="0">
                <a:latin typeface="Verdana"/>
                <a:ea typeface="Verdana"/>
                <a:cs typeface="Verdana"/>
                <a:sym typeface="Verdana"/>
              </a:rPr>
              <a:t>www.tepco.co.jp/en/press/corp-com/release/2014/1240140_5892.html</a:t>
            </a:r>
            <a:endParaRPr lang="ja-JP" altLang="en-US" sz="1000" dirty="0">
              <a:latin typeface="Verdana"/>
              <a:cs typeface="Verdana"/>
              <a:sym typeface="Verdana"/>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5536" y="1268760"/>
            <a:ext cx="8199768"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0716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lIns="12700" tIns="12700" rIns="12700" bIns="12700">
            <a:normAutofit fontScale="90000"/>
          </a:bodyPr>
          <a:lstStyle/>
          <a:p>
            <a:r>
              <a:rPr kumimoji="1" lang="en-US" altLang="ja-JP" dirty="0" smtClean="0">
                <a:latin typeface="Verdana"/>
                <a:ea typeface="Verdana"/>
                <a:cs typeface="Verdana"/>
                <a:sym typeface="Verdana"/>
              </a:rPr>
              <a:t>Leakage from PCV (Analysis)</a:t>
            </a:r>
            <a:endParaRPr kumimoji="1" lang="ja-JP" altLang="en-US" dirty="0">
              <a:latin typeface="Verdana"/>
              <a:cs typeface="Verdana"/>
              <a:sym typeface="Verdana"/>
            </a:endParaRPr>
          </a:p>
        </p:txBody>
      </p:sp>
      <p:pic>
        <p:nvPicPr>
          <p:cNvPr id="4" name="Picture 7" descr="BWR3-frange-Case5_H25_poly-16-600"/>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45943" t="6297" r="28181" b="28569"/>
          <a:stretch/>
        </p:blipFill>
        <p:spPr bwMode="auto">
          <a:xfrm>
            <a:off x="323528" y="1988840"/>
            <a:ext cx="2866060" cy="428158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テキスト ボックス 1"/>
          <p:cNvSpPr txBox="1"/>
          <p:nvPr/>
        </p:nvSpPr>
        <p:spPr>
          <a:xfrm>
            <a:off x="683568" y="1619508"/>
            <a:ext cx="1890261" cy="369332"/>
          </a:xfrm>
          <a:prstGeom prst="rect">
            <a:avLst/>
          </a:prstGeom>
          <a:noFill/>
        </p:spPr>
        <p:txBody>
          <a:bodyPr wrap="none" rtlCol="0">
            <a:spAutoFit/>
          </a:bodyPr>
          <a:lstStyle/>
          <a:p>
            <a:r>
              <a:rPr kumimoji="1" lang="en-US" altLang="ja-JP" b="1" dirty="0" smtClean="0">
                <a:latin typeface="+mj-lt"/>
              </a:rPr>
              <a:t>Flow velocity</a:t>
            </a:r>
            <a:endParaRPr kumimoji="1" lang="ja-JP" altLang="en-US" b="1" dirty="0">
              <a:latin typeface="+mj-lt"/>
            </a:endParaRPr>
          </a:p>
        </p:txBody>
      </p:sp>
      <p:pic>
        <p:nvPicPr>
          <p:cNvPr id="8" name="図 2597"/>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46785" r="27867" b="23823"/>
          <a:stretch/>
        </p:blipFill>
        <p:spPr bwMode="auto">
          <a:xfrm>
            <a:off x="3117836" y="1619508"/>
            <a:ext cx="3054362" cy="49778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 name="テキスト ボックス 8"/>
          <p:cNvSpPr txBox="1"/>
          <p:nvPr/>
        </p:nvSpPr>
        <p:spPr>
          <a:xfrm>
            <a:off x="851785" y="6297434"/>
            <a:ext cx="4920735" cy="369332"/>
          </a:xfrm>
          <a:prstGeom prst="rect">
            <a:avLst/>
          </a:prstGeom>
          <a:noFill/>
        </p:spPr>
        <p:txBody>
          <a:bodyPr wrap="square" rtlCol="0">
            <a:spAutoFit/>
          </a:bodyPr>
          <a:lstStyle/>
          <a:p>
            <a:r>
              <a:rPr lang="en-US" altLang="ja-JP" b="1" dirty="0" smtClean="0"/>
              <a:t>18</a:t>
            </a:r>
            <a:r>
              <a:rPr kumimoji="1" lang="en-US" altLang="ja-JP" b="1" dirty="0" smtClean="0"/>
              <a:t>00 sec after leakage from S/RV gasket</a:t>
            </a:r>
            <a:endParaRPr kumimoji="1" lang="ja-JP" altLang="en-US" b="1" dirty="0"/>
          </a:p>
        </p:txBody>
      </p:sp>
      <p:sp>
        <p:nvSpPr>
          <p:cNvPr id="10" name="テキスト ボックス 1"/>
          <p:cNvSpPr txBox="1">
            <a:spLocks noChangeArrowheads="1"/>
          </p:cNvSpPr>
          <p:nvPr/>
        </p:nvSpPr>
        <p:spPr bwMode="auto">
          <a:xfrm>
            <a:off x="6025205" y="4030456"/>
            <a:ext cx="217223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600" b="1" dirty="0">
                <a:latin typeface="+mj-lt"/>
              </a:rPr>
              <a:t>Leakage from </a:t>
            </a:r>
            <a:r>
              <a:rPr lang="en-US" altLang="ja-JP" sz="1600" b="1" dirty="0" smtClean="0">
                <a:latin typeface="+mj-lt"/>
              </a:rPr>
              <a:t>SRV gasket</a:t>
            </a:r>
            <a:endParaRPr lang="ja-JP" altLang="en-US" sz="1600" b="1" dirty="0">
              <a:latin typeface="+mj-lt"/>
            </a:endParaRPr>
          </a:p>
        </p:txBody>
      </p:sp>
      <p:cxnSp>
        <p:nvCxnSpPr>
          <p:cNvPr id="11" name="直線矢印コネクタ 10"/>
          <p:cNvCxnSpPr/>
          <p:nvPr/>
        </p:nvCxnSpPr>
        <p:spPr>
          <a:xfrm flipH="1">
            <a:off x="5681147" y="4400175"/>
            <a:ext cx="344058" cy="20198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テキスト ボックス 1"/>
          <p:cNvSpPr txBox="1">
            <a:spLocks noChangeArrowheads="1"/>
          </p:cNvSpPr>
          <p:nvPr/>
        </p:nvSpPr>
        <p:spPr bwMode="auto">
          <a:xfrm>
            <a:off x="5500508" y="2492896"/>
            <a:ext cx="27439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altLang="ja-JP" sz="1600" b="1" dirty="0" smtClean="0">
                <a:latin typeface="+mj-lt"/>
              </a:rPr>
              <a:t>PCV top head flange</a:t>
            </a:r>
            <a:endParaRPr lang="ja-JP" altLang="en-US" sz="1600" b="1" dirty="0">
              <a:latin typeface="+mj-lt"/>
            </a:endParaRPr>
          </a:p>
        </p:txBody>
      </p:sp>
      <p:sp>
        <p:nvSpPr>
          <p:cNvPr id="13" name="上矢印 12"/>
          <p:cNvSpPr/>
          <p:nvPr/>
        </p:nvSpPr>
        <p:spPr>
          <a:xfrm>
            <a:off x="5622437" y="3283471"/>
            <a:ext cx="299695" cy="530506"/>
          </a:xfrm>
          <a:prstGeom prst="up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テキスト ボックス 13"/>
          <p:cNvSpPr txBox="1"/>
          <p:nvPr/>
        </p:nvSpPr>
        <p:spPr>
          <a:xfrm>
            <a:off x="3635896" y="1632248"/>
            <a:ext cx="1864613" cy="369332"/>
          </a:xfrm>
          <a:prstGeom prst="rect">
            <a:avLst/>
          </a:prstGeom>
          <a:noFill/>
        </p:spPr>
        <p:txBody>
          <a:bodyPr wrap="none" rtlCol="0">
            <a:spAutoFit/>
          </a:bodyPr>
          <a:lstStyle/>
          <a:p>
            <a:r>
              <a:rPr lang="en-US" altLang="ja-JP" b="1" dirty="0" smtClean="0">
                <a:latin typeface="+mj-lt"/>
              </a:rPr>
              <a:t>Temperature</a:t>
            </a:r>
            <a:endParaRPr kumimoji="1" lang="ja-JP" altLang="en-US" b="1" dirty="0">
              <a:latin typeface="+mj-lt"/>
            </a:endParaRPr>
          </a:p>
        </p:txBody>
      </p:sp>
    </p:spTree>
    <p:extLst>
      <p:ext uri="{BB962C8B-B14F-4D97-AF65-F5344CB8AC3E}">
        <p14:creationId xmlns:p14="http://schemas.microsoft.com/office/powerpoint/2010/main" val="21995024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External Water Injection</a:t>
            </a:r>
            <a:endParaRPr kumimoji="1" lang="ja-JP" altLang="en-US" dirty="0"/>
          </a:p>
        </p:txBody>
      </p:sp>
      <p:sp>
        <p:nvSpPr>
          <p:cNvPr id="3" name="テキスト プレースホルダー 2"/>
          <p:cNvSpPr>
            <a:spLocks noGrp="1"/>
          </p:cNvSpPr>
          <p:nvPr>
            <p:ph type="body" sz="quarter" idx="10"/>
          </p:nvPr>
        </p:nvSpPr>
        <p:spPr/>
        <p:txBody>
          <a:bodyPr/>
          <a:lstStyle/>
          <a:p>
            <a:r>
              <a:rPr lang="en-US" altLang="ja-JP" dirty="0"/>
              <a:t>E</a:t>
            </a:r>
            <a:r>
              <a:rPr kumimoji="1" lang="en-US" altLang="ja-JP" dirty="0" smtClean="0"/>
              <a:t>xternal water injection</a:t>
            </a:r>
          </a:p>
          <a:p>
            <a:r>
              <a:rPr lang="en-US" altLang="ja-JP" dirty="0" smtClean="0"/>
              <a:t>MCCI is important to estimate amount of external water injected to the core</a:t>
            </a:r>
          </a:p>
          <a:p>
            <a:r>
              <a:rPr lang="en-US" altLang="ja-JP" dirty="0" smtClean="0"/>
              <a:t>Core status</a:t>
            </a:r>
            <a:endParaRPr kumimoji="1" lang="ja-JP" altLang="en-US" dirty="0"/>
          </a:p>
        </p:txBody>
      </p:sp>
    </p:spTree>
    <p:extLst>
      <p:ext uri="{BB962C8B-B14F-4D97-AF65-F5344CB8AC3E}">
        <p14:creationId xmlns:p14="http://schemas.microsoft.com/office/powerpoint/2010/main" val="30105652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r>
              <a:rPr kumimoji="1" lang="en-US" altLang="ja-JP" sz="3200" dirty="0" smtClean="0"/>
              <a:t>Bypass of External Water Injection</a:t>
            </a:r>
            <a:endParaRPr kumimoji="1" lang="ja-JP" altLang="en-US" sz="3200"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83968" y="1052736"/>
            <a:ext cx="4770437" cy="329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55976" y="4509120"/>
            <a:ext cx="3910546" cy="222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179513" y="1331476"/>
            <a:ext cx="4104456" cy="4524315"/>
          </a:xfrm>
          <a:prstGeom prst="rect">
            <a:avLst/>
          </a:prstGeom>
          <a:noFill/>
        </p:spPr>
        <p:txBody>
          <a:bodyPr wrap="square" rtlCol="0">
            <a:spAutoFit/>
          </a:bodyPr>
          <a:lstStyle/>
          <a:p>
            <a:pPr marL="285750" indent="-285750">
              <a:buFont typeface="Arial" panose="020B0604020202020204" pitchFamily="34" charset="0"/>
              <a:buChar char="•"/>
            </a:pPr>
            <a:r>
              <a:rPr lang="en-US" altLang="ja-JP" b="1" dirty="0">
                <a:latin typeface="+mj-lt"/>
              </a:rPr>
              <a:t>I</a:t>
            </a:r>
            <a:r>
              <a:rPr kumimoji="1" lang="en-US" altLang="ja-JP" b="1" dirty="0" smtClean="0">
                <a:latin typeface="+mj-lt"/>
              </a:rPr>
              <a:t>f whole external water, fed by fire engine, was injected to the core, core ought to have been cooled. </a:t>
            </a:r>
          </a:p>
          <a:p>
            <a:pPr marL="285750" indent="-285750">
              <a:buFont typeface="Arial" panose="020B0604020202020204" pitchFamily="34" charset="0"/>
              <a:buChar char="•"/>
            </a:pPr>
            <a:r>
              <a:rPr lang="en-US" altLang="ja-JP" b="1" dirty="0">
                <a:latin typeface="+mj-lt"/>
              </a:rPr>
              <a:t>External water injection, to the core, is less than the record</a:t>
            </a:r>
          </a:p>
          <a:p>
            <a:pPr marL="285750" indent="-285750">
              <a:buFont typeface="Arial" panose="020B0604020202020204" pitchFamily="34" charset="0"/>
              <a:buChar char="•"/>
            </a:pPr>
            <a:r>
              <a:rPr kumimoji="1" lang="en-US" altLang="ja-JP" b="1" dirty="0" smtClean="0">
                <a:latin typeface="+mj-lt"/>
              </a:rPr>
              <a:t>TEPCO identified potential bypass path</a:t>
            </a:r>
            <a:br>
              <a:rPr kumimoji="1" lang="en-US" altLang="ja-JP" b="1" dirty="0" smtClean="0">
                <a:latin typeface="+mj-lt"/>
              </a:rPr>
            </a:br>
            <a:r>
              <a:rPr lang="en-US" altLang="ja-JP" b="1" dirty="0" smtClean="0">
                <a:latin typeface="+mj-lt"/>
              </a:rPr>
              <a:t>e.g. 10 paths for unit 1</a:t>
            </a:r>
          </a:p>
          <a:p>
            <a:pPr marL="285750" indent="-285750">
              <a:buFont typeface="Arial" panose="020B0604020202020204" pitchFamily="34" charset="0"/>
              <a:buChar char="•"/>
            </a:pPr>
            <a:r>
              <a:rPr lang="en-US" altLang="ja-JP" b="1" dirty="0" smtClean="0">
                <a:latin typeface="+mj-lt"/>
              </a:rPr>
              <a:t>Actual amount injected to the </a:t>
            </a:r>
            <a:r>
              <a:rPr lang="en-US" altLang="ja-JP" b="1" dirty="0">
                <a:latin typeface="+mj-lt"/>
              </a:rPr>
              <a:t>core </a:t>
            </a:r>
            <a:r>
              <a:rPr lang="en-US" altLang="ja-JP" b="1" dirty="0" smtClean="0">
                <a:latin typeface="+mj-lt"/>
              </a:rPr>
              <a:t>significantly affects core status, hydrogen generation, MCCI, etc. </a:t>
            </a:r>
          </a:p>
          <a:p>
            <a:pPr marL="285750" indent="-285750">
              <a:buFont typeface="Arial" panose="020B0604020202020204" pitchFamily="34" charset="0"/>
              <a:buChar char="•"/>
            </a:pPr>
            <a:endParaRPr kumimoji="1" lang="ja-JP" altLang="en-US" b="1" dirty="0" smtClean="0">
              <a:latin typeface="+mj-lt"/>
            </a:endParaRPr>
          </a:p>
        </p:txBody>
      </p:sp>
      <p:sp>
        <p:nvSpPr>
          <p:cNvPr id="6" name="テキスト ボックス 5"/>
          <p:cNvSpPr txBox="1"/>
          <p:nvPr/>
        </p:nvSpPr>
        <p:spPr>
          <a:xfrm>
            <a:off x="24288" y="6210627"/>
            <a:ext cx="4259681" cy="646331"/>
          </a:xfrm>
          <a:prstGeom prst="rect">
            <a:avLst/>
          </a:prstGeom>
          <a:noFill/>
        </p:spPr>
        <p:txBody>
          <a:bodyPr wrap="square" rtlCol="0">
            <a:spAutoFit/>
          </a:bodyPr>
          <a:lstStyle/>
          <a:p>
            <a:pPr algn="just"/>
            <a:r>
              <a:rPr kumimoji="1" lang="en-US" altLang="ja-JP" sz="900" b="1" dirty="0" smtClean="0">
                <a:latin typeface="+mj-lt"/>
              </a:rPr>
              <a:t>Ref.: TEPCO, </a:t>
            </a:r>
            <a:r>
              <a:rPr lang="en-US" altLang="ja-JP" sz="900" b="1" dirty="0">
                <a:latin typeface="+mj-lt"/>
              </a:rPr>
              <a:t>“Evaluation of the situation of </a:t>
            </a:r>
            <a:r>
              <a:rPr lang="en-US" altLang="ja-JP" sz="900" b="1" dirty="0" smtClean="0">
                <a:latin typeface="+mj-lt"/>
              </a:rPr>
              <a:t>cores </a:t>
            </a:r>
            <a:r>
              <a:rPr lang="en-US" altLang="ja-JP" sz="900" b="1" dirty="0">
                <a:latin typeface="+mj-lt"/>
              </a:rPr>
              <a:t>and containment vessels of </a:t>
            </a:r>
            <a:r>
              <a:rPr lang="en-US" altLang="ja-JP" sz="900" b="1" dirty="0" smtClean="0">
                <a:latin typeface="+mj-lt"/>
              </a:rPr>
              <a:t>Fukushima </a:t>
            </a:r>
            <a:r>
              <a:rPr lang="en-US" altLang="ja-JP" sz="900" b="1" dirty="0">
                <a:latin typeface="+mj-lt"/>
              </a:rPr>
              <a:t>Daiichi Nuclear Power Station </a:t>
            </a:r>
            <a:r>
              <a:rPr lang="en-US" altLang="ja-JP" sz="900" b="1" dirty="0" smtClean="0">
                <a:latin typeface="+mj-lt"/>
              </a:rPr>
              <a:t>Units-1 </a:t>
            </a:r>
            <a:r>
              <a:rPr lang="en-US" altLang="ja-JP" sz="900" b="1" dirty="0">
                <a:latin typeface="+mj-lt"/>
              </a:rPr>
              <a:t>to 3 and examination into unsolved </a:t>
            </a:r>
            <a:r>
              <a:rPr lang="en-US" altLang="ja-JP" sz="900" b="1" dirty="0" smtClean="0">
                <a:latin typeface="+mj-lt"/>
              </a:rPr>
              <a:t>issues </a:t>
            </a:r>
            <a:r>
              <a:rPr lang="en-US" altLang="ja-JP" sz="900" b="1" dirty="0">
                <a:latin typeface="+mj-lt"/>
              </a:rPr>
              <a:t>in the accident progression </a:t>
            </a:r>
            <a:r>
              <a:rPr lang="en-US" altLang="ja-JP" sz="900" b="1" dirty="0" smtClean="0">
                <a:latin typeface="+mj-lt"/>
              </a:rPr>
              <a:t> Progress </a:t>
            </a:r>
            <a:r>
              <a:rPr lang="en-US" altLang="ja-JP" sz="900" b="1" dirty="0">
                <a:latin typeface="+mj-lt"/>
              </a:rPr>
              <a:t>Report No. </a:t>
            </a:r>
            <a:r>
              <a:rPr lang="en-US" altLang="ja-JP" sz="900" b="1" dirty="0" smtClean="0">
                <a:latin typeface="+mj-lt"/>
              </a:rPr>
              <a:t>2,” Aug. </a:t>
            </a:r>
            <a:r>
              <a:rPr lang="en-US" altLang="ja-JP" sz="900" b="1" dirty="0">
                <a:latin typeface="+mj-lt"/>
              </a:rPr>
              <a:t>6, </a:t>
            </a:r>
            <a:r>
              <a:rPr lang="en-US" altLang="ja-JP" sz="900" b="1" dirty="0" smtClean="0">
                <a:latin typeface="+mj-lt"/>
              </a:rPr>
              <a:t>2014</a:t>
            </a:r>
            <a:endParaRPr kumimoji="1" lang="ja-JP" altLang="en-US" sz="900" b="1" dirty="0" smtClean="0">
              <a:latin typeface="+mj-lt"/>
            </a:endParaRPr>
          </a:p>
        </p:txBody>
      </p:sp>
    </p:spTree>
    <p:extLst>
      <p:ext uri="{BB962C8B-B14F-4D97-AF65-F5344CB8AC3E}">
        <p14:creationId xmlns:p14="http://schemas.microsoft.com/office/powerpoint/2010/main" val="345662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Melt Spread in PCV</a:t>
            </a:r>
            <a:endParaRPr kumimoji="1" lang="ja-JP" altLang="en-US"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520" y="4509120"/>
            <a:ext cx="2973189" cy="1867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テキスト ボックス 2"/>
          <p:cNvSpPr txBox="1"/>
          <p:nvPr/>
        </p:nvSpPr>
        <p:spPr>
          <a:xfrm>
            <a:off x="0" y="6457890"/>
            <a:ext cx="4499992" cy="400110"/>
          </a:xfrm>
          <a:prstGeom prst="rect">
            <a:avLst/>
          </a:prstGeom>
          <a:noFill/>
        </p:spPr>
        <p:txBody>
          <a:bodyPr wrap="square" rtlCol="0">
            <a:spAutoFit/>
          </a:bodyPr>
          <a:lstStyle/>
          <a:p>
            <a:r>
              <a:rPr kumimoji="1" lang="en-US" altLang="ja-JP" sz="1000" b="1" dirty="0" smtClean="0">
                <a:latin typeface="+mj-lt"/>
              </a:rPr>
              <a:t>Ref.: U. S. NRC, “Probability of Mark-I Containment Failure by Melt-Attack of the Liner,” NUREG/CR-6025, 1993</a:t>
            </a:r>
            <a:endParaRPr kumimoji="1" lang="ja-JP" altLang="en-US" sz="1000" b="1" dirty="0" smtClean="0">
              <a:latin typeface="+mj-lt"/>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4875" y="3117710"/>
            <a:ext cx="4338534" cy="290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正方形/長方形 3"/>
          <p:cNvSpPr/>
          <p:nvPr/>
        </p:nvSpPr>
        <p:spPr>
          <a:xfrm>
            <a:off x="4295968" y="2765056"/>
            <a:ext cx="4812536" cy="369332"/>
          </a:xfrm>
          <a:prstGeom prst="rect">
            <a:avLst/>
          </a:prstGeom>
        </p:spPr>
        <p:txBody>
          <a:bodyPr wrap="none">
            <a:spAutoFit/>
          </a:bodyPr>
          <a:lstStyle/>
          <a:p>
            <a:r>
              <a:rPr lang="en-US" altLang="ja-JP" b="1" dirty="0">
                <a:latin typeface="+mj-lt"/>
              </a:rPr>
              <a:t>Investigation inside of </a:t>
            </a:r>
            <a:r>
              <a:rPr lang="en-US" altLang="ja-JP" b="1" dirty="0" smtClean="0">
                <a:latin typeface="+mj-lt"/>
              </a:rPr>
              <a:t>PCV (Unit 2)</a:t>
            </a:r>
            <a:endParaRPr lang="ja-JP" altLang="en-US" b="1" dirty="0">
              <a:latin typeface="+mj-lt"/>
            </a:endParaRPr>
          </a:p>
        </p:txBody>
      </p:sp>
      <p:sp>
        <p:nvSpPr>
          <p:cNvPr id="7" name="テキスト ボックス 6"/>
          <p:cNvSpPr txBox="1"/>
          <p:nvPr/>
        </p:nvSpPr>
        <p:spPr>
          <a:xfrm>
            <a:off x="4488783" y="6103947"/>
            <a:ext cx="4259681" cy="646331"/>
          </a:xfrm>
          <a:prstGeom prst="rect">
            <a:avLst/>
          </a:prstGeom>
          <a:noFill/>
        </p:spPr>
        <p:txBody>
          <a:bodyPr wrap="square" rtlCol="0">
            <a:spAutoFit/>
          </a:bodyPr>
          <a:lstStyle/>
          <a:p>
            <a:pPr algn="just"/>
            <a:r>
              <a:rPr kumimoji="1" lang="en-US" altLang="ja-JP" sz="900" b="1" dirty="0" smtClean="0">
                <a:latin typeface="+mj-lt"/>
              </a:rPr>
              <a:t>Ref.: TEPCO, </a:t>
            </a:r>
            <a:r>
              <a:rPr lang="en-US" altLang="ja-JP" sz="900" b="1" dirty="0">
                <a:latin typeface="+mj-lt"/>
              </a:rPr>
              <a:t>“Evaluation of the situation of </a:t>
            </a:r>
            <a:r>
              <a:rPr lang="en-US" altLang="ja-JP" sz="900" b="1" dirty="0" smtClean="0">
                <a:latin typeface="+mj-lt"/>
              </a:rPr>
              <a:t>cores </a:t>
            </a:r>
            <a:r>
              <a:rPr lang="en-US" altLang="ja-JP" sz="900" b="1" dirty="0">
                <a:latin typeface="+mj-lt"/>
              </a:rPr>
              <a:t>and containment vessels of </a:t>
            </a:r>
            <a:r>
              <a:rPr lang="en-US" altLang="ja-JP" sz="900" b="1" dirty="0" smtClean="0">
                <a:latin typeface="+mj-lt"/>
              </a:rPr>
              <a:t>Fukushima </a:t>
            </a:r>
            <a:r>
              <a:rPr lang="en-US" altLang="ja-JP" sz="900" b="1" dirty="0">
                <a:latin typeface="+mj-lt"/>
              </a:rPr>
              <a:t>Daiichi Nuclear Power Station </a:t>
            </a:r>
            <a:r>
              <a:rPr lang="en-US" altLang="ja-JP" sz="900" b="1" dirty="0" smtClean="0">
                <a:latin typeface="+mj-lt"/>
              </a:rPr>
              <a:t>Units-1 </a:t>
            </a:r>
            <a:r>
              <a:rPr lang="en-US" altLang="ja-JP" sz="900" b="1" dirty="0">
                <a:latin typeface="+mj-lt"/>
              </a:rPr>
              <a:t>to 3 and examination into unsolved </a:t>
            </a:r>
            <a:r>
              <a:rPr lang="en-US" altLang="ja-JP" sz="900" b="1" dirty="0" smtClean="0">
                <a:latin typeface="+mj-lt"/>
              </a:rPr>
              <a:t>issues </a:t>
            </a:r>
            <a:r>
              <a:rPr lang="en-US" altLang="ja-JP" sz="900" b="1" dirty="0">
                <a:latin typeface="+mj-lt"/>
              </a:rPr>
              <a:t>in the accident progression </a:t>
            </a:r>
            <a:r>
              <a:rPr lang="en-US" altLang="ja-JP" sz="900" b="1" dirty="0" smtClean="0">
                <a:latin typeface="+mj-lt"/>
              </a:rPr>
              <a:t> Progress </a:t>
            </a:r>
            <a:r>
              <a:rPr lang="en-US" altLang="ja-JP" sz="900" b="1" dirty="0">
                <a:latin typeface="+mj-lt"/>
              </a:rPr>
              <a:t>Report No. </a:t>
            </a:r>
            <a:r>
              <a:rPr lang="en-US" altLang="ja-JP" sz="900" b="1" dirty="0" smtClean="0">
                <a:latin typeface="+mj-lt"/>
              </a:rPr>
              <a:t>2,” Aug. </a:t>
            </a:r>
            <a:r>
              <a:rPr lang="en-US" altLang="ja-JP" sz="900" b="1" dirty="0">
                <a:latin typeface="+mj-lt"/>
              </a:rPr>
              <a:t>6, </a:t>
            </a:r>
            <a:r>
              <a:rPr lang="en-US" altLang="ja-JP" sz="900" b="1" dirty="0" smtClean="0">
                <a:latin typeface="+mj-lt"/>
              </a:rPr>
              <a:t>2014</a:t>
            </a:r>
            <a:endParaRPr kumimoji="1" lang="ja-JP" altLang="en-US" sz="900" b="1" dirty="0" smtClean="0">
              <a:latin typeface="+mj-lt"/>
            </a:endParaRPr>
          </a:p>
        </p:txBody>
      </p:sp>
      <p:sp>
        <p:nvSpPr>
          <p:cNvPr id="6" name="テキスト ボックス 5"/>
          <p:cNvSpPr txBox="1"/>
          <p:nvPr/>
        </p:nvSpPr>
        <p:spPr>
          <a:xfrm>
            <a:off x="179513" y="1196752"/>
            <a:ext cx="8784976" cy="923330"/>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1" dirty="0" smtClean="0">
                <a:latin typeface="+mj-lt"/>
              </a:rPr>
              <a:t>Shell attack, direct melt-attack of the liner, is identified as one of the important PCV failure modes for Mark-I containment</a:t>
            </a:r>
          </a:p>
          <a:p>
            <a:pPr marL="285750" indent="-285750">
              <a:buFont typeface="Arial" panose="020B0604020202020204" pitchFamily="34" charset="0"/>
              <a:buChar char="•"/>
            </a:pPr>
            <a:r>
              <a:rPr lang="en-US" altLang="ja-JP" b="1" dirty="0" smtClean="0">
                <a:latin typeface="+mj-lt"/>
              </a:rPr>
              <a:t>Investigation of inside PCV is in progress by TEPCO</a:t>
            </a:r>
            <a:endParaRPr kumimoji="1" lang="ja-JP" altLang="en-US" b="1" dirty="0" smtClean="0">
              <a:latin typeface="+mj-lt"/>
            </a:endParaRPr>
          </a:p>
        </p:txBody>
      </p:sp>
    </p:spTree>
    <p:extLst>
      <p:ext uri="{BB962C8B-B14F-4D97-AF65-F5344CB8AC3E}">
        <p14:creationId xmlns:p14="http://schemas.microsoft.com/office/powerpoint/2010/main" val="13331283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円/楕円 100"/>
          <p:cNvSpPr>
            <a:spLocks noChangeArrowheads="1"/>
          </p:cNvSpPr>
          <p:nvPr/>
        </p:nvSpPr>
        <p:spPr bwMode="auto">
          <a:xfrm>
            <a:off x="6410325" y="3138958"/>
            <a:ext cx="2087563" cy="1997075"/>
          </a:xfrm>
          <a:prstGeom prst="ellipse">
            <a:avLst/>
          </a:prstGeom>
          <a:solidFill>
            <a:srgbClr val="D2D2F4"/>
          </a:solidFill>
          <a:ln w="25400" cmpd="sng">
            <a:solidFill>
              <a:srgbClr val="2D2DB9"/>
            </a:solidFill>
            <a:round/>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07" name="正方形/長方形 101"/>
          <p:cNvSpPr>
            <a:spLocks noChangeArrowheads="1"/>
          </p:cNvSpPr>
          <p:nvPr/>
        </p:nvSpPr>
        <p:spPr bwMode="auto">
          <a:xfrm>
            <a:off x="6789738" y="3008783"/>
            <a:ext cx="1382712" cy="298450"/>
          </a:xfrm>
          <a:prstGeom prst="rect">
            <a:avLst/>
          </a:prstGeom>
          <a:solidFill>
            <a:schemeClr val="bg1"/>
          </a:solidFill>
          <a:ln w="25400" cmpd="sng">
            <a:solidFill>
              <a:schemeClr val="bg1"/>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08" name="フローチャート : 論理積ゲート 103"/>
          <p:cNvSpPr>
            <a:spLocks noChangeArrowheads="1"/>
          </p:cNvSpPr>
          <p:nvPr/>
        </p:nvSpPr>
        <p:spPr bwMode="auto">
          <a:xfrm rot="16200000">
            <a:off x="7215188" y="916458"/>
            <a:ext cx="479425" cy="1241425"/>
          </a:xfrm>
          <a:prstGeom prst="flowChartDelay">
            <a:avLst/>
          </a:prstGeom>
          <a:solidFill>
            <a:srgbClr val="D2D2F4"/>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09" name="正方形/長方形 104"/>
          <p:cNvSpPr>
            <a:spLocks noChangeArrowheads="1"/>
          </p:cNvSpPr>
          <p:nvPr/>
        </p:nvSpPr>
        <p:spPr bwMode="auto">
          <a:xfrm>
            <a:off x="6834188" y="1834033"/>
            <a:ext cx="1241425" cy="1454150"/>
          </a:xfrm>
          <a:prstGeom prst="rect">
            <a:avLst/>
          </a:prstGeom>
          <a:solidFill>
            <a:srgbClr val="D2D2F4"/>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cxnSp>
        <p:nvCxnSpPr>
          <p:cNvPr id="21510" name="直線コネクタ 105"/>
          <p:cNvCxnSpPr>
            <a:cxnSpLocks noChangeShapeType="1"/>
          </p:cNvCxnSpPr>
          <p:nvPr/>
        </p:nvCxnSpPr>
        <p:spPr bwMode="auto">
          <a:xfrm>
            <a:off x="6834188" y="3329458"/>
            <a:ext cx="1241425" cy="0"/>
          </a:xfrm>
          <a:prstGeom prst="line">
            <a:avLst/>
          </a:prstGeom>
          <a:noFill/>
          <a:ln w="19050" cmpd="sng">
            <a:solidFill>
              <a:srgbClr val="2D2DB9"/>
            </a:solidFill>
            <a:round/>
            <a:headEnd/>
            <a:tailEnd/>
          </a:ln>
          <a:extLst>
            <a:ext uri="{909E8E84-426E-40DD-AFC4-6F175D3DCCD1}">
              <a14:hiddenFill xmlns:a14="http://schemas.microsoft.com/office/drawing/2010/main">
                <a:noFill/>
              </a14:hiddenFill>
            </a:ext>
          </a:extLst>
        </p:spPr>
      </p:cxnSp>
      <p:sp>
        <p:nvSpPr>
          <p:cNvPr id="21511" name="テキスト ボックス 54"/>
          <p:cNvSpPr txBox="1">
            <a:spLocks noChangeArrowheads="1"/>
          </p:cNvSpPr>
          <p:nvPr/>
        </p:nvSpPr>
        <p:spPr bwMode="auto">
          <a:xfrm>
            <a:off x="8045450" y="3135783"/>
            <a:ext cx="798513" cy="2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200" dirty="0">
                <a:latin typeface="Verdana"/>
                <a:ea typeface="Verdana"/>
                <a:cs typeface="Verdana"/>
                <a:sym typeface="Verdana"/>
              </a:rPr>
              <a:t>Drywell1</a:t>
            </a:r>
            <a:endParaRPr lang="ja-JP" altLang="en-US" sz="1200" dirty="0">
              <a:latin typeface="Verdana"/>
              <a:cs typeface="Verdana"/>
              <a:sym typeface="Verdana"/>
            </a:endParaRPr>
          </a:p>
        </p:txBody>
      </p:sp>
      <p:sp>
        <p:nvSpPr>
          <p:cNvPr id="21512" name="テキスト ボックス 55"/>
          <p:cNvSpPr txBox="1">
            <a:spLocks noChangeArrowheads="1"/>
          </p:cNvSpPr>
          <p:nvPr/>
        </p:nvSpPr>
        <p:spPr bwMode="auto">
          <a:xfrm>
            <a:off x="6834188" y="2110258"/>
            <a:ext cx="1382712"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200" dirty="0">
                <a:latin typeface="Verdana"/>
                <a:ea typeface="Verdana"/>
                <a:cs typeface="Verdana"/>
                <a:sym typeface="Verdana"/>
              </a:rPr>
              <a:t>Drywell</a:t>
            </a:r>
            <a:br>
              <a:rPr lang="en-US" altLang="ja-JP" sz="1200" dirty="0">
                <a:latin typeface="Verdana"/>
                <a:ea typeface="Verdana"/>
                <a:cs typeface="Verdana"/>
                <a:sym typeface="Verdana"/>
              </a:rPr>
            </a:br>
            <a:r>
              <a:rPr lang="en-US" altLang="ja-JP" sz="1200" dirty="0">
                <a:latin typeface="Verdana"/>
                <a:ea typeface="Verdana"/>
                <a:cs typeface="Verdana"/>
                <a:sym typeface="Verdana"/>
              </a:rPr>
              <a:t>Upper Region</a:t>
            </a:r>
            <a:endParaRPr lang="ja-JP" altLang="en-US" sz="1200" dirty="0">
              <a:latin typeface="Verdana"/>
              <a:cs typeface="Verdana"/>
              <a:sym typeface="Verdana"/>
            </a:endParaRPr>
          </a:p>
        </p:txBody>
      </p:sp>
      <p:sp>
        <p:nvSpPr>
          <p:cNvPr id="21513" name="テキスト ボックス 56"/>
          <p:cNvSpPr txBox="1">
            <a:spLocks noChangeArrowheads="1"/>
          </p:cNvSpPr>
          <p:nvPr/>
        </p:nvSpPr>
        <p:spPr bwMode="auto">
          <a:xfrm>
            <a:off x="6837363" y="1497483"/>
            <a:ext cx="1381125" cy="2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200" dirty="0">
                <a:latin typeface="Verdana"/>
                <a:ea typeface="Verdana"/>
                <a:cs typeface="Verdana"/>
                <a:sym typeface="Verdana"/>
              </a:rPr>
              <a:t>Drywell Head</a:t>
            </a:r>
            <a:endParaRPr lang="ja-JP" altLang="en-US" sz="1200" dirty="0">
              <a:latin typeface="Verdana"/>
              <a:cs typeface="Verdana"/>
              <a:sym typeface="Verdana"/>
            </a:endParaRPr>
          </a:p>
        </p:txBody>
      </p:sp>
      <p:cxnSp>
        <p:nvCxnSpPr>
          <p:cNvPr id="21514" name="直線矢印コネクタ 111"/>
          <p:cNvCxnSpPr>
            <a:cxnSpLocks noChangeShapeType="1"/>
          </p:cNvCxnSpPr>
          <p:nvPr/>
        </p:nvCxnSpPr>
        <p:spPr bwMode="auto">
          <a:xfrm flipH="1" flipV="1">
            <a:off x="7473950" y="1697508"/>
            <a:ext cx="0" cy="24765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15" name="直線矢印コネクタ 112"/>
          <p:cNvCxnSpPr>
            <a:cxnSpLocks noChangeShapeType="1"/>
          </p:cNvCxnSpPr>
          <p:nvPr/>
        </p:nvCxnSpPr>
        <p:spPr bwMode="auto">
          <a:xfrm flipV="1">
            <a:off x="7454900" y="3173883"/>
            <a:ext cx="0" cy="257175"/>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16" name="直線矢印コネクタ 116"/>
          <p:cNvCxnSpPr>
            <a:cxnSpLocks noChangeShapeType="1"/>
          </p:cNvCxnSpPr>
          <p:nvPr/>
        </p:nvCxnSpPr>
        <p:spPr bwMode="auto">
          <a:xfrm flipV="1">
            <a:off x="7970838" y="3189758"/>
            <a:ext cx="9525" cy="23495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17" name="直線矢印コネクタ 117"/>
          <p:cNvCxnSpPr>
            <a:cxnSpLocks noChangeShapeType="1"/>
          </p:cNvCxnSpPr>
          <p:nvPr/>
        </p:nvCxnSpPr>
        <p:spPr bwMode="auto">
          <a:xfrm flipH="1">
            <a:off x="7672388" y="3491383"/>
            <a:ext cx="322262" cy="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18" name="円/楕円 3"/>
          <p:cNvSpPr>
            <a:spLocks noChangeArrowheads="1"/>
          </p:cNvSpPr>
          <p:nvPr/>
        </p:nvSpPr>
        <p:spPr bwMode="auto">
          <a:xfrm>
            <a:off x="4340225" y="1584796"/>
            <a:ext cx="1800225" cy="1871662"/>
          </a:xfrm>
          <a:prstGeom prst="ellipse">
            <a:avLst/>
          </a:prstGeom>
          <a:solidFill>
            <a:schemeClr val="bg1"/>
          </a:solidFill>
          <a:ln w="9525" cmpd="sng">
            <a:solidFill>
              <a:schemeClr val="tx1"/>
            </a:solidFill>
            <a:round/>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19" name="円/楕円 5"/>
          <p:cNvSpPr>
            <a:spLocks noChangeArrowheads="1"/>
          </p:cNvSpPr>
          <p:nvPr/>
        </p:nvSpPr>
        <p:spPr bwMode="auto">
          <a:xfrm>
            <a:off x="4811713" y="2091208"/>
            <a:ext cx="858837" cy="858838"/>
          </a:xfrm>
          <a:prstGeom prst="ellipse">
            <a:avLst/>
          </a:prstGeom>
          <a:solidFill>
            <a:schemeClr val="bg1"/>
          </a:solidFill>
          <a:ln w="9525" cmpd="sng">
            <a:solidFill>
              <a:schemeClr val="tx1"/>
            </a:solidFill>
            <a:round/>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cxnSp>
        <p:nvCxnSpPr>
          <p:cNvPr id="21520" name="直線コネクタ 6"/>
          <p:cNvCxnSpPr>
            <a:cxnSpLocks noChangeShapeType="1"/>
            <a:stCxn id="21519" idx="0"/>
            <a:endCxn id="21518" idx="0"/>
          </p:cNvCxnSpPr>
          <p:nvPr/>
        </p:nvCxnSpPr>
        <p:spPr bwMode="auto">
          <a:xfrm flipV="1">
            <a:off x="5240338" y="1584796"/>
            <a:ext cx="0" cy="506412"/>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21" name="直線コネクタ 8"/>
          <p:cNvCxnSpPr>
            <a:cxnSpLocks noChangeShapeType="1"/>
            <a:stCxn id="21518" idx="6"/>
            <a:endCxn id="21519" idx="6"/>
          </p:cNvCxnSpPr>
          <p:nvPr/>
        </p:nvCxnSpPr>
        <p:spPr bwMode="auto">
          <a:xfrm flipH="1">
            <a:off x="5670550" y="2519833"/>
            <a:ext cx="469900" cy="0"/>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sp>
        <p:nvSpPr>
          <p:cNvPr id="21522" name="テキスト ボックス 9"/>
          <p:cNvSpPr txBox="1">
            <a:spLocks noChangeArrowheads="1"/>
          </p:cNvSpPr>
          <p:nvPr/>
        </p:nvSpPr>
        <p:spPr bwMode="auto">
          <a:xfrm>
            <a:off x="4737100" y="2335683"/>
            <a:ext cx="1008063" cy="27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600" dirty="0">
                <a:latin typeface="Verdana"/>
                <a:ea typeface="Verdana"/>
                <a:cs typeface="Verdana"/>
                <a:sym typeface="Verdana"/>
              </a:rPr>
              <a:t>Pedestal</a:t>
            </a:r>
            <a:endParaRPr lang="ja-JP" altLang="en-US" sz="1600" dirty="0">
              <a:latin typeface="Verdana"/>
              <a:cs typeface="Verdana"/>
              <a:sym typeface="Verdana"/>
            </a:endParaRPr>
          </a:p>
        </p:txBody>
      </p:sp>
      <p:sp>
        <p:nvSpPr>
          <p:cNvPr id="21523" name="テキスト ボックス 11"/>
          <p:cNvSpPr txBox="1">
            <a:spLocks noChangeArrowheads="1"/>
          </p:cNvSpPr>
          <p:nvPr/>
        </p:nvSpPr>
        <p:spPr bwMode="auto">
          <a:xfrm rot="3113407">
            <a:off x="5234781" y="1989891"/>
            <a:ext cx="1236663"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dirty="0">
                <a:latin typeface="Verdana"/>
                <a:ea typeface="Verdana"/>
                <a:cs typeface="Verdana"/>
                <a:sym typeface="Verdana"/>
              </a:rPr>
              <a:t>Drywell1</a:t>
            </a:r>
            <a:endParaRPr lang="ja-JP" altLang="en-US" sz="1800" dirty="0">
              <a:latin typeface="Verdana"/>
              <a:cs typeface="Verdana"/>
              <a:sym typeface="Verdana"/>
            </a:endParaRPr>
          </a:p>
        </p:txBody>
      </p:sp>
      <p:sp>
        <p:nvSpPr>
          <p:cNvPr id="21524" name="テキスト ボックス 12"/>
          <p:cNvSpPr txBox="1">
            <a:spLocks noChangeArrowheads="1"/>
          </p:cNvSpPr>
          <p:nvPr/>
        </p:nvSpPr>
        <p:spPr bwMode="auto">
          <a:xfrm rot="3113407">
            <a:off x="4236243" y="2888416"/>
            <a:ext cx="1236663"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dirty="0">
                <a:latin typeface="Verdana"/>
                <a:ea typeface="Verdana"/>
                <a:cs typeface="Verdana"/>
                <a:sym typeface="Verdana"/>
              </a:rPr>
              <a:t>Drywell2</a:t>
            </a:r>
            <a:endParaRPr lang="ja-JP" altLang="en-US" sz="1800" dirty="0">
              <a:latin typeface="Verdana"/>
              <a:cs typeface="Verdana"/>
              <a:sym typeface="Verdana"/>
            </a:endParaRPr>
          </a:p>
        </p:txBody>
      </p:sp>
      <p:cxnSp>
        <p:nvCxnSpPr>
          <p:cNvPr id="21525" name="直線矢印コネクタ 22"/>
          <p:cNvCxnSpPr>
            <a:cxnSpLocks noChangeShapeType="1"/>
          </p:cNvCxnSpPr>
          <p:nvPr/>
        </p:nvCxnSpPr>
        <p:spPr bwMode="auto">
          <a:xfrm flipV="1">
            <a:off x="5472113" y="2208683"/>
            <a:ext cx="249237" cy="176213"/>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sp>
        <p:nvSpPr>
          <p:cNvPr id="21526" name="テキスト ボックス 41"/>
          <p:cNvSpPr txBox="1">
            <a:spLocks noChangeArrowheads="1"/>
          </p:cNvSpPr>
          <p:nvPr/>
        </p:nvSpPr>
        <p:spPr bwMode="auto">
          <a:xfrm>
            <a:off x="4537075" y="1327818"/>
            <a:ext cx="1492250"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CV Nodalization</a:t>
            </a:r>
            <a:endParaRPr lang="ja-JP" altLang="en-US" sz="1400" dirty="0">
              <a:latin typeface="Verdana"/>
              <a:cs typeface="Verdana"/>
              <a:sym typeface="Verdana"/>
            </a:endParaRPr>
          </a:p>
        </p:txBody>
      </p:sp>
      <p:cxnSp>
        <p:nvCxnSpPr>
          <p:cNvPr id="21527" name="直線矢印コネクタ 23"/>
          <p:cNvCxnSpPr>
            <a:cxnSpLocks noChangeShapeType="1"/>
          </p:cNvCxnSpPr>
          <p:nvPr/>
        </p:nvCxnSpPr>
        <p:spPr bwMode="auto">
          <a:xfrm flipV="1">
            <a:off x="4811713" y="2705571"/>
            <a:ext cx="249237" cy="174625"/>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28" name="直線矢印コネクタ 24"/>
          <p:cNvCxnSpPr>
            <a:cxnSpLocks noChangeShapeType="1"/>
          </p:cNvCxnSpPr>
          <p:nvPr/>
        </p:nvCxnSpPr>
        <p:spPr bwMode="auto">
          <a:xfrm flipV="1">
            <a:off x="5324475" y="2076921"/>
            <a:ext cx="271463" cy="258762"/>
          </a:xfrm>
          <a:prstGeom prst="straightConnector1">
            <a:avLst/>
          </a:prstGeom>
          <a:noFill/>
          <a:ln w="38100" cmpd="sng">
            <a:solidFill>
              <a:schemeClr val="accent2"/>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29" name="直線矢印コネクタ 35"/>
          <p:cNvCxnSpPr>
            <a:cxnSpLocks noChangeShapeType="1"/>
          </p:cNvCxnSpPr>
          <p:nvPr/>
        </p:nvCxnSpPr>
        <p:spPr bwMode="auto">
          <a:xfrm>
            <a:off x="611560" y="6476806"/>
            <a:ext cx="360362" cy="0"/>
          </a:xfrm>
          <a:prstGeom prst="straightConnector1">
            <a:avLst/>
          </a:prstGeom>
          <a:noFill/>
          <a:ln w="38100" cmpd="sng">
            <a:solidFill>
              <a:schemeClr val="accent2"/>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30" name="直線矢印コネクタ 36"/>
          <p:cNvCxnSpPr>
            <a:cxnSpLocks noChangeShapeType="1"/>
          </p:cNvCxnSpPr>
          <p:nvPr/>
        </p:nvCxnSpPr>
        <p:spPr bwMode="auto">
          <a:xfrm flipV="1">
            <a:off x="625053" y="6176576"/>
            <a:ext cx="333375" cy="9525"/>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pic>
        <p:nvPicPr>
          <p:cNvPr id="21531"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469787">
            <a:off x="1864246" y="4604947"/>
            <a:ext cx="1225550" cy="1255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32" name="直線矢印コネクタ 42"/>
          <p:cNvCxnSpPr>
            <a:cxnSpLocks noChangeShapeType="1"/>
          </p:cNvCxnSpPr>
          <p:nvPr/>
        </p:nvCxnSpPr>
        <p:spPr bwMode="auto">
          <a:xfrm flipV="1">
            <a:off x="2651646" y="4787509"/>
            <a:ext cx="231775" cy="204788"/>
          </a:xfrm>
          <a:prstGeom prst="straightConnector1">
            <a:avLst/>
          </a:prstGeom>
          <a:noFill/>
          <a:ln w="38100" cmpd="sng">
            <a:solidFill>
              <a:schemeClr val="accent2"/>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grpSp>
        <p:nvGrpSpPr>
          <p:cNvPr id="21533" name="Group 29"/>
          <p:cNvGrpSpPr>
            <a:grpSpLocks/>
          </p:cNvGrpSpPr>
          <p:nvPr/>
        </p:nvGrpSpPr>
        <p:grpSpPr bwMode="auto">
          <a:xfrm rot="2786777">
            <a:off x="1831605" y="2688354"/>
            <a:ext cx="1347788" cy="1463675"/>
            <a:chOff x="0" y="0"/>
            <a:chExt cx="1348420" cy="1463467"/>
          </a:xfrm>
        </p:grpSpPr>
        <p:pic>
          <p:nvPicPr>
            <p:cNvPr id="2153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0"/>
              <a:ext cx="1348420" cy="1463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35" name="直線矢印コネクタ 43"/>
            <p:cNvCxnSpPr>
              <a:cxnSpLocks noChangeShapeType="1"/>
            </p:cNvCxnSpPr>
            <p:nvPr/>
          </p:nvCxnSpPr>
          <p:spPr bwMode="auto">
            <a:xfrm rot="19019050" flipV="1">
              <a:off x="342857" y="1068244"/>
              <a:ext cx="360531" cy="166663"/>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36" name="直線矢印コネクタ 48"/>
            <p:cNvCxnSpPr>
              <a:cxnSpLocks noChangeShapeType="1"/>
            </p:cNvCxnSpPr>
            <p:nvPr/>
          </p:nvCxnSpPr>
          <p:spPr bwMode="auto">
            <a:xfrm rot="19019050" flipV="1">
              <a:off x="653752" y="180870"/>
              <a:ext cx="351002" cy="163490"/>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37" name="直線矢印コネクタ 49"/>
            <p:cNvCxnSpPr>
              <a:cxnSpLocks noChangeShapeType="1"/>
            </p:cNvCxnSpPr>
            <p:nvPr/>
          </p:nvCxnSpPr>
          <p:spPr bwMode="auto">
            <a:xfrm flipH="1" flipV="1">
              <a:off x="407648" y="123250"/>
              <a:ext cx="150883" cy="314280"/>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cxnSp>
          <p:nvCxnSpPr>
            <p:cNvPr id="21538" name="直線矢印コネクタ 51"/>
            <p:cNvCxnSpPr>
              <a:cxnSpLocks noChangeShapeType="1"/>
            </p:cNvCxnSpPr>
            <p:nvPr/>
          </p:nvCxnSpPr>
          <p:spPr bwMode="auto">
            <a:xfrm flipH="1" flipV="1">
              <a:off x="792392" y="979445"/>
              <a:ext cx="152471" cy="314280"/>
            </a:xfrm>
            <a:prstGeom prst="straightConnector1">
              <a:avLst/>
            </a:prstGeom>
            <a:noFill/>
            <a:ln w="25400" cmpd="sng">
              <a:solidFill>
                <a:schemeClr val="accent1"/>
              </a:solidFill>
              <a:round/>
              <a:headEnd type="triangle" w="med" len="med"/>
              <a:tailEnd type="triangle" w="med" len="med"/>
            </a:ln>
            <a:effectLst>
              <a:outerShdw dist="20000" dir="5400000" algn="ctr" rotWithShape="0">
                <a:srgbClr val="000000">
                  <a:alpha val="35999"/>
                </a:srgbClr>
              </a:outerShdw>
            </a:effectLst>
            <a:extLst>
              <a:ext uri="{909E8E84-426E-40DD-AFC4-6F175D3DCCD1}">
                <a14:hiddenFill xmlns:a14="http://schemas.microsoft.com/office/drawing/2010/main">
                  <a:noFill/>
                </a14:hiddenFill>
              </a:ext>
            </a:extLst>
          </p:spPr>
        </p:cxnSp>
      </p:grpSp>
      <p:sp>
        <p:nvSpPr>
          <p:cNvPr id="21539" name="円/楕円 28"/>
          <p:cNvSpPr>
            <a:spLocks noChangeArrowheads="1"/>
          </p:cNvSpPr>
          <p:nvPr/>
        </p:nvSpPr>
        <p:spPr bwMode="auto">
          <a:xfrm>
            <a:off x="4457700" y="4000971"/>
            <a:ext cx="1698625" cy="1800225"/>
          </a:xfrm>
          <a:prstGeom prst="ellipse">
            <a:avLst/>
          </a:prstGeom>
          <a:solidFill>
            <a:srgbClr val="BFBFBF"/>
          </a:solidFill>
          <a:ln w="9525" cmpd="sng">
            <a:solidFill>
              <a:schemeClr val="tx1"/>
            </a:solidFill>
            <a:round/>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40" name="円/楕円 29"/>
          <p:cNvSpPr>
            <a:spLocks noChangeArrowheads="1"/>
          </p:cNvSpPr>
          <p:nvPr/>
        </p:nvSpPr>
        <p:spPr bwMode="auto">
          <a:xfrm>
            <a:off x="4881563" y="4469283"/>
            <a:ext cx="858837" cy="858838"/>
          </a:xfrm>
          <a:prstGeom prst="ellipse">
            <a:avLst/>
          </a:prstGeom>
          <a:solidFill>
            <a:srgbClr val="BFBFBF"/>
          </a:solidFill>
          <a:ln w="9525" cmpd="sng">
            <a:solidFill>
              <a:schemeClr val="tx1"/>
            </a:solidFill>
            <a:round/>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41" name="テキスト ボックス 31"/>
          <p:cNvSpPr txBox="1">
            <a:spLocks noChangeArrowheads="1"/>
          </p:cNvSpPr>
          <p:nvPr/>
        </p:nvSpPr>
        <p:spPr bwMode="auto">
          <a:xfrm>
            <a:off x="4465003" y="3729607"/>
            <a:ext cx="1897062"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CAV* Nodalization</a:t>
            </a:r>
            <a:endParaRPr lang="ja-JP" altLang="en-US" sz="1400" dirty="0">
              <a:latin typeface="Verdana"/>
              <a:cs typeface="Verdana"/>
              <a:sym typeface="Verdana"/>
            </a:endParaRPr>
          </a:p>
        </p:txBody>
      </p:sp>
      <p:pic>
        <p:nvPicPr>
          <p:cNvPr id="2154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67" y="2892034"/>
            <a:ext cx="1651000" cy="248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546" name="直線コネクタ 55"/>
          <p:cNvCxnSpPr>
            <a:cxnSpLocks noChangeShapeType="1"/>
          </p:cNvCxnSpPr>
          <p:nvPr/>
        </p:nvCxnSpPr>
        <p:spPr bwMode="auto">
          <a:xfrm flipV="1">
            <a:off x="1438771" y="3731423"/>
            <a:ext cx="576737" cy="115095"/>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47" name="直線コネクタ 53"/>
          <p:cNvCxnSpPr>
            <a:cxnSpLocks noChangeShapeType="1"/>
          </p:cNvCxnSpPr>
          <p:nvPr/>
        </p:nvCxnSpPr>
        <p:spPr bwMode="auto">
          <a:xfrm flipV="1">
            <a:off x="1345133" y="5101834"/>
            <a:ext cx="541338" cy="65088"/>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sp>
        <p:nvSpPr>
          <p:cNvPr id="21548" name="正方形/長方形 16"/>
          <p:cNvSpPr>
            <a:spLocks noChangeArrowheads="1"/>
          </p:cNvSpPr>
          <p:nvPr/>
        </p:nvSpPr>
        <p:spPr bwMode="auto">
          <a:xfrm>
            <a:off x="3806825" y="1092671"/>
            <a:ext cx="5037138" cy="5360665"/>
          </a:xfrm>
          <a:prstGeom prst="rect">
            <a:avLst/>
          </a:prstGeom>
          <a:noFill/>
          <a:ln w="38100" cmpd="sng">
            <a:solidFill>
              <a:srgbClr val="2D2DB9"/>
            </a:solidFill>
            <a:miter lim="800000"/>
            <a:headEnd/>
            <a:tailEnd/>
          </a:ln>
          <a:extLst>
            <a:ext uri="{909E8E84-426E-40DD-AFC4-6F175D3DCCD1}">
              <a14:hiddenFill xmlns:a14="http://schemas.microsoft.com/office/drawing/2010/main">
                <a:solidFill>
                  <a:srgbClr val="FFFFFF"/>
                </a:solidFill>
              </a14:hiddenFill>
            </a:ext>
          </a:extLst>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latin typeface="Verdana"/>
              <a:cs typeface="Verdana"/>
              <a:sym typeface="Verdana"/>
            </a:endParaRPr>
          </a:p>
        </p:txBody>
      </p:sp>
      <p:sp>
        <p:nvSpPr>
          <p:cNvPr id="21549" name="右矢印 18"/>
          <p:cNvSpPr>
            <a:spLocks noChangeArrowheads="1"/>
          </p:cNvSpPr>
          <p:nvPr/>
        </p:nvSpPr>
        <p:spPr bwMode="auto">
          <a:xfrm>
            <a:off x="3277227" y="3807119"/>
            <a:ext cx="433388" cy="670818"/>
          </a:xfrm>
          <a:prstGeom prst="rightArrow">
            <a:avLst>
              <a:gd name="adj1" fmla="val 50000"/>
              <a:gd name="adj2" fmla="val 50000"/>
            </a:avLst>
          </a:prstGeom>
          <a:solidFill>
            <a:schemeClr val="accent1"/>
          </a:solidFill>
          <a:ln w="25400" cmpd="sng">
            <a:solidFill>
              <a:srgbClr val="00956F"/>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50" name="テキスト ボックス 19"/>
          <p:cNvSpPr txBox="1">
            <a:spLocks noChangeArrowheads="1"/>
          </p:cNvSpPr>
          <p:nvPr/>
        </p:nvSpPr>
        <p:spPr bwMode="auto">
          <a:xfrm>
            <a:off x="1150739" y="2470801"/>
            <a:ext cx="2359409"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b="1" dirty="0">
                <a:latin typeface="Verdana"/>
                <a:ea typeface="Verdana"/>
                <a:cs typeface="Verdana"/>
                <a:sym typeface="Verdana"/>
              </a:rPr>
              <a:t>Control Rod Opening</a:t>
            </a:r>
            <a:endParaRPr lang="ja-JP" altLang="en-US" sz="1400" b="1" dirty="0">
              <a:latin typeface="Verdana"/>
              <a:cs typeface="Verdana"/>
              <a:sym typeface="Verdana"/>
            </a:endParaRPr>
          </a:p>
        </p:txBody>
      </p:sp>
      <p:sp>
        <p:nvSpPr>
          <p:cNvPr id="21551" name="テキスト ボックス 64"/>
          <p:cNvSpPr txBox="1">
            <a:spLocks noChangeArrowheads="1"/>
          </p:cNvSpPr>
          <p:nvPr/>
        </p:nvSpPr>
        <p:spPr bwMode="auto">
          <a:xfrm>
            <a:off x="1523236" y="4406707"/>
            <a:ext cx="183091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b="1" dirty="0">
                <a:latin typeface="Verdana"/>
                <a:ea typeface="Verdana"/>
                <a:cs typeface="Verdana"/>
                <a:sym typeface="Verdana"/>
              </a:rPr>
              <a:t>Pedestal Doorway</a:t>
            </a:r>
            <a:endParaRPr lang="ja-JP" altLang="en-US" sz="1400" b="1" dirty="0">
              <a:latin typeface="Verdana"/>
              <a:cs typeface="Verdana"/>
              <a:sym typeface="Verdana"/>
            </a:endParaRPr>
          </a:p>
        </p:txBody>
      </p:sp>
      <p:sp>
        <p:nvSpPr>
          <p:cNvPr id="21552" name="テキスト ボックス 80"/>
          <p:cNvSpPr txBox="1">
            <a:spLocks noChangeArrowheads="1"/>
          </p:cNvSpPr>
          <p:nvPr/>
        </p:nvSpPr>
        <p:spPr bwMode="auto">
          <a:xfrm>
            <a:off x="1076952" y="6041935"/>
            <a:ext cx="2465388"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b="1" dirty="0">
                <a:latin typeface="Verdana"/>
                <a:ea typeface="Verdana"/>
                <a:cs typeface="Verdana"/>
                <a:sym typeface="Verdana"/>
              </a:rPr>
              <a:t>Control Rod Opening</a:t>
            </a:r>
            <a:endParaRPr lang="ja-JP" altLang="en-US" sz="1400" b="1" dirty="0">
              <a:latin typeface="Verdana"/>
              <a:cs typeface="Verdana"/>
              <a:sym typeface="Verdana"/>
            </a:endParaRPr>
          </a:p>
        </p:txBody>
      </p:sp>
      <p:sp>
        <p:nvSpPr>
          <p:cNvPr id="21553" name="テキスト ボックス 81"/>
          <p:cNvSpPr txBox="1">
            <a:spLocks noChangeArrowheads="1"/>
          </p:cNvSpPr>
          <p:nvPr/>
        </p:nvSpPr>
        <p:spPr bwMode="auto">
          <a:xfrm>
            <a:off x="1064252" y="6356260"/>
            <a:ext cx="2212975"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b="1" dirty="0">
                <a:latin typeface="Verdana"/>
                <a:ea typeface="Verdana"/>
                <a:cs typeface="Verdana"/>
                <a:sym typeface="Verdana"/>
              </a:rPr>
              <a:t>Pedestal Doorway</a:t>
            </a:r>
            <a:endParaRPr lang="ja-JP" altLang="en-US" sz="1400" b="1" dirty="0">
              <a:latin typeface="Verdana"/>
              <a:cs typeface="Verdana"/>
              <a:sym typeface="Verdana"/>
            </a:endParaRPr>
          </a:p>
        </p:txBody>
      </p:sp>
      <p:sp>
        <p:nvSpPr>
          <p:cNvPr id="21554" name="弦 96"/>
          <p:cNvSpPr>
            <a:spLocks/>
          </p:cNvSpPr>
          <p:nvPr/>
        </p:nvSpPr>
        <p:spPr bwMode="auto">
          <a:xfrm>
            <a:off x="6334125" y="2696046"/>
            <a:ext cx="2230438" cy="2451100"/>
          </a:xfrm>
          <a:custGeom>
            <a:avLst/>
            <a:gdLst>
              <a:gd name="T0" fmla="*/ 2125173 w 2311818"/>
              <a:gd name="T1" fmla="*/ 1974228 h 2555875"/>
              <a:gd name="T2" fmla="*/ 1141966 w 2311818"/>
              <a:gd name="T3" fmla="*/ 2555782 h 2555875"/>
              <a:gd name="T4" fmla="*/ 173634 w 2311818"/>
              <a:gd name="T5" fmla="*/ 1951575 h 2555875"/>
              <a:gd name="T6" fmla="*/ 2125173 w 2311818"/>
              <a:gd name="T7" fmla="*/ 1974228 h 2555875"/>
            </a:gdLst>
            <a:ahLst/>
            <a:cxnLst>
              <a:cxn ang="0">
                <a:pos x="T0" y="T1"/>
              </a:cxn>
              <a:cxn ang="0">
                <a:pos x="T2" y="T3"/>
              </a:cxn>
              <a:cxn ang="0">
                <a:pos x="T4" y="T5"/>
              </a:cxn>
              <a:cxn ang="0">
                <a:pos x="T6" y="T7"/>
              </a:cxn>
            </a:cxnLst>
            <a:rect l="0" t="0" r="r" b="b"/>
            <a:pathLst>
              <a:path w="2311818" h="2555875">
                <a:moveTo>
                  <a:pt x="2125173" y="1974228"/>
                </a:moveTo>
                <a:cubicBezTo>
                  <a:pt x="1909267" y="2341585"/>
                  <a:pt x="1538201" y="2561066"/>
                  <a:pt x="1141966" y="2555782"/>
                </a:cubicBezTo>
                <a:cubicBezTo>
                  <a:pt x="747015" y="2550515"/>
                  <a:pt x="381839" y="2322657"/>
                  <a:pt x="173634" y="1951575"/>
                </a:cubicBezTo>
                <a:lnTo>
                  <a:pt x="2125173" y="1974228"/>
                </a:lnTo>
                <a:close/>
              </a:path>
            </a:pathLst>
          </a:custGeom>
          <a:solidFill>
            <a:srgbClr val="BFBFBF"/>
          </a:solidFill>
          <a:ln w="25400" cap="flat" cmpd="sng">
            <a:solidFill>
              <a:srgbClr val="2D2DB9"/>
            </a:solidFill>
            <a:round/>
            <a:headEnd/>
            <a:tailEnd/>
          </a:ln>
        </p:spPr>
        <p:txBody>
          <a:bodyPr lIns="12700" tIns="12700" rIns="12700" bIns="12700" anchor="ctr"/>
          <a:lstStyle/>
          <a:p>
            <a:endParaRPr lang="ja-JP" altLang="en-US" dirty="0">
              <a:latin typeface="Verdana"/>
              <a:cs typeface="Verdana"/>
              <a:sym typeface="Verdana"/>
            </a:endParaRPr>
          </a:p>
        </p:txBody>
      </p:sp>
      <p:sp>
        <p:nvSpPr>
          <p:cNvPr id="21555" name="テキスト ボックス 79"/>
          <p:cNvSpPr txBox="1">
            <a:spLocks noChangeArrowheads="1"/>
          </p:cNvSpPr>
          <p:nvPr/>
        </p:nvSpPr>
        <p:spPr bwMode="auto">
          <a:xfrm>
            <a:off x="6534150" y="5259510"/>
            <a:ext cx="100806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DW Floor2</a:t>
            </a:r>
            <a:endParaRPr lang="ja-JP" altLang="en-US" sz="1400" dirty="0">
              <a:latin typeface="Verdana"/>
              <a:cs typeface="Verdana"/>
              <a:sym typeface="Verdana"/>
            </a:endParaRPr>
          </a:p>
        </p:txBody>
      </p:sp>
      <p:sp>
        <p:nvSpPr>
          <p:cNvPr id="21556" name="テキスト ボックス 53"/>
          <p:cNvSpPr txBox="1">
            <a:spLocks noChangeArrowheads="1"/>
          </p:cNvSpPr>
          <p:nvPr/>
        </p:nvSpPr>
        <p:spPr bwMode="auto">
          <a:xfrm>
            <a:off x="5948362" y="3175744"/>
            <a:ext cx="798513" cy="2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200" dirty="0">
                <a:latin typeface="Verdana"/>
                <a:ea typeface="Verdana"/>
                <a:cs typeface="Verdana"/>
                <a:sym typeface="Verdana"/>
              </a:rPr>
              <a:t>Drywell2</a:t>
            </a:r>
            <a:endParaRPr lang="ja-JP" altLang="en-US" sz="1200" dirty="0">
              <a:latin typeface="Verdana"/>
              <a:cs typeface="Verdana"/>
              <a:sym typeface="Verdana"/>
            </a:endParaRPr>
          </a:p>
        </p:txBody>
      </p:sp>
      <p:cxnSp>
        <p:nvCxnSpPr>
          <p:cNvPr id="21557" name="直線コネクタ 13"/>
          <p:cNvCxnSpPr>
            <a:cxnSpLocks noChangeShapeType="1"/>
          </p:cNvCxnSpPr>
          <p:nvPr/>
        </p:nvCxnSpPr>
        <p:spPr bwMode="auto">
          <a:xfrm>
            <a:off x="6410325" y="3424708"/>
            <a:ext cx="379413" cy="193675"/>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58" name="直線コネクタ 122"/>
          <p:cNvCxnSpPr>
            <a:cxnSpLocks noChangeShapeType="1"/>
            <a:endCxn id="21511" idx="2"/>
          </p:cNvCxnSpPr>
          <p:nvPr/>
        </p:nvCxnSpPr>
        <p:spPr bwMode="auto">
          <a:xfrm flipV="1">
            <a:off x="8075613" y="3346097"/>
            <a:ext cx="369094" cy="345312"/>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60" name="直線コネクタ 124"/>
          <p:cNvCxnSpPr>
            <a:cxnSpLocks noChangeShapeType="1"/>
            <a:stCxn id="21540" idx="0"/>
            <a:endCxn id="21539" idx="0"/>
          </p:cNvCxnSpPr>
          <p:nvPr/>
        </p:nvCxnSpPr>
        <p:spPr bwMode="auto">
          <a:xfrm flipH="1" flipV="1">
            <a:off x="5307013" y="4000971"/>
            <a:ext cx="4762" cy="468312"/>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61" name="直線コネクタ 125"/>
          <p:cNvCxnSpPr>
            <a:cxnSpLocks noChangeShapeType="1"/>
            <a:stCxn id="21539" idx="6"/>
            <a:endCxn id="21540" idx="6"/>
          </p:cNvCxnSpPr>
          <p:nvPr/>
        </p:nvCxnSpPr>
        <p:spPr bwMode="auto">
          <a:xfrm flipH="1" flipV="1">
            <a:off x="5740400" y="4897908"/>
            <a:ext cx="415925" cy="3175"/>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sp>
        <p:nvSpPr>
          <p:cNvPr id="21562" name="テキスト ボックス 9"/>
          <p:cNvSpPr txBox="1">
            <a:spLocks noChangeArrowheads="1"/>
          </p:cNvSpPr>
          <p:nvPr/>
        </p:nvSpPr>
        <p:spPr bwMode="auto">
          <a:xfrm>
            <a:off x="4808538" y="4713758"/>
            <a:ext cx="1008062" cy="302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dirty="0">
                <a:latin typeface="Verdana"/>
                <a:ea typeface="Verdana"/>
                <a:cs typeface="Verdana"/>
                <a:sym typeface="Verdana"/>
              </a:rPr>
              <a:t>Pedestal</a:t>
            </a:r>
            <a:endParaRPr lang="ja-JP" altLang="en-US" sz="1800" dirty="0">
              <a:latin typeface="Verdana"/>
              <a:cs typeface="Verdana"/>
              <a:sym typeface="Verdana"/>
            </a:endParaRPr>
          </a:p>
        </p:txBody>
      </p:sp>
      <p:sp>
        <p:nvSpPr>
          <p:cNvPr id="21563" name="正方形/長方形 102"/>
          <p:cNvSpPr>
            <a:spLocks noChangeArrowheads="1"/>
          </p:cNvSpPr>
          <p:nvPr/>
        </p:nvSpPr>
        <p:spPr bwMode="auto">
          <a:xfrm>
            <a:off x="7099300" y="3602508"/>
            <a:ext cx="709613" cy="1114425"/>
          </a:xfrm>
          <a:prstGeom prst="rect">
            <a:avLst/>
          </a:prstGeom>
          <a:solidFill>
            <a:srgbClr val="D2D2F4"/>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dirty="0">
              <a:solidFill>
                <a:srgbClr val="FFFFFF"/>
              </a:solidFill>
              <a:latin typeface="Verdana"/>
              <a:cs typeface="Verdana"/>
              <a:sym typeface="Verdana"/>
            </a:endParaRPr>
          </a:p>
        </p:txBody>
      </p:sp>
      <p:sp>
        <p:nvSpPr>
          <p:cNvPr id="21564" name="テキスト ボックス 52"/>
          <p:cNvSpPr txBox="1">
            <a:spLocks noChangeArrowheads="1"/>
          </p:cNvSpPr>
          <p:nvPr/>
        </p:nvSpPr>
        <p:spPr bwMode="auto">
          <a:xfrm>
            <a:off x="7102475" y="4062883"/>
            <a:ext cx="806450" cy="210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200" dirty="0">
                <a:latin typeface="Verdana"/>
                <a:ea typeface="Verdana"/>
                <a:cs typeface="Verdana"/>
                <a:sym typeface="Verdana"/>
              </a:rPr>
              <a:t>Pedestal</a:t>
            </a:r>
            <a:endParaRPr lang="ja-JP" altLang="en-US" sz="1200" dirty="0">
              <a:latin typeface="Verdana"/>
              <a:cs typeface="Verdana"/>
              <a:sym typeface="Verdana"/>
            </a:endParaRPr>
          </a:p>
        </p:txBody>
      </p:sp>
      <p:sp>
        <p:nvSpPr>
          <p:cNvPr id="21565" name="正方形/長方形 97"/>
          <p:cNvSpPr>
            <a:spLocks noChangeArrowheads="1"/>
          </p:cNvSpPr>
          <p:nvPr/>
        </p:nvSpPr>
        <p:spPr bwMode="auto">
          <a:xfrm>
            <a:off x="6997700" y="4716933"/>
            <a:ext cx="879475" cy="184150"/>
          </a:xfrm>
          <a:prstGeom prst="rect">
            <a:avLst/>
          </a:prstGeom>
          <a:solidFill>
            <a:srgbClr val="A6A6A6"/>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sz="1600" dirty="0">
              <a:latin typeface="Verdana"/>
              <a:cs typeface="Verdana"/>
              <a:sym typeface="Verdana"/>
            </a:endParaRPr>
          </a:p>
        </p:txBody>
      </p:sp>
      <p:sp>
        <p:nvSpPr>
          <p:cNvPr id="21566" name="正方形/長方形 118"/>
          <p:cNvSpPr>
            <a:spLocks noChangeArrowheads="1"/>
          </p:cNvSpPr>
          <p:nvPr/>
        </p:nvSpPr>
        <p:spPr bwMode="auto">
          <a:xfrm>
            <a:off x="6992938" y="3602508"/>
            <a:ext cx="101600" cy="1193800"/>
          </a:xfrm>
          <a:prstGeom prst="rect">
            <a:avLst/>
          </a:prstGeom>
          <a:solidFill>
            <a:srgbClr val="A6A6A6"/>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sz="1600" dirty="0">
              <a:latin typeface="Verdana"/>
              <a:cs typeface="Verdana"/>
              <a:sym typeface="Verdana"/>
            </a:endParaRPr>
          </a:p>
        </p:txBody>
      </p:sp>
      <p:cxnSp>
        <p:nvCxnSpPr>
          <p:cNvPr id="21567" name="直線矢印コネクタ 115"/>
          <p:cNvCxnSpPr>
            <a:cxnSpLocks noChangeShapeType="1"/>
          </p:cNvCxnSpPr>
          <p:nvPr/>
        </p:nvCxnSpPr>
        <p:spPr bwMode="auto">
          <a:xfrm flipH="1">
            <a:off x="6918325" y="3802533"/>
            <a:ext cx="263525" cy="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21568" name="正方形/長方形 119"/>
          <p:cNvSpPr>
            <a:spLocks noChangeArrowheads="1"/>
          </p:cNvSpPr>
          <p:nvPr/>
        </p:nvSpPr>
        <p:spPr bwMode="auto">
          <a:xfrm>
            <a:off x="7775575" y="3602508"/>
            <a:ext cx="98425" cy="1193800"/>
          </a:xfrm>
          <a:prstGeom prst="rect">
            <a:avLst/>
          </a:prstGeom>
          <a:solidFill>
            <a:srgbClr val="A6A6A6"/>
          </a:solidFill>
          <a:ln w="25400" cmpd="sng">
            <a:solidFill>
              <a:srgbClr val="2D2DB9"/>
            </a:solidFill>
            <a:miter lim="800000"/>
            <a:headEnd/>
            <a:tailEnd/>
          </a:ln>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sz="1600" dirty="0">
              <a:latin typeface="Verdana"/>
              <a:cs typeface="Verdana"/>
              <a:sym typeface="Verdana"/>
            </a:endParaRPr>
          </a:p>
        </p:txBody>
      </p:sp>
      <p:cxnSp>
        <p:nvCxnSpPr>
          <p:cNvPr id="21569" name="直線矢印コネクタ 114"/>
          <p:cNvCxnSpPr>
            <a:cxnSpLocks noChangeShapeType="1"/>
          </p:cNvCxnSpPr>
          <p:nvPr/>
        </p:nvCxnSpPr>
        <p:spPr bwMode="auto">
          <a:xfrm>
            <a:off x="7626350" y="4488333"/>
            <a:ext cx="354013" cy="0"/>
          </a:xfrm>
          <a:prstGeom prst="straightConnector1">
            <a:avLst/>
          </a:prstGeom>
          <a:noFill/>
          <a:ln w="9525" cmpd="sng">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570" name="直線矢印コネクタ 113"/>
          <p:cNvCxnSpPr>
            <a:cxnSpLocks noChangeShapeType="1"/>
          </p:cNvCxnSpPr>
          <p:nvPr/>
        </p:nvCxnSpPr>
        <p:spPr bwMode="auto">
          <a:xfrm flipV="1">
            <a:off x="7900988" y="3313583"/>
            <a:ext cx="0" cy="1733550"/>
          </a:xfrm>
          <a:prstGeom prst="straightConnector1">
            <a:avLst/>
          </a:prstGeom>
          <a:noFill/>
          <a:ln w="28575" cmpd="sng">
            <a:solidFill>
              <a:srgbClr val="2D2DB9"/>
            </a:solidFill>
            <a:prstDash val="dash"/>
            <a:round/>
            <a:headEnd/>
            <a:tailEnd/>
          </a:ln>
          <a:extLst>
            <a:ext uri="{909E8E84-426E-40DD-AFC4-6F175D3DCCD1}">
              <a14:hiddenFill xmlns:a14="http://schemas.microsoft.com/office/drawing/2010/main">
                <a:noFill/>
              </a14:hiddenFill>
            </a:ext>
          </a:extLst>
        </p:spPr>
      </p:cxnSp>
      <p:sp>
        <p:nvSpPr>
          <p:cNvPr id="21571" name="正方形/長方形 38"/>
          <p:cNvSpPr>
            <a:spLocks noChangeArrowheads="1"/>
          </p:cNvSpPr>
          <p:nvPr/>
        </p:nvSpPr>
        <p:spPr bwMode="auto">
          <a:xfrm>
            <a:off x="7577993" y="5328121"/>
            <a:ext cx="118891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r>
              <a:rPr lang="en-US" altLang="ja-JP" sz="1400" dirty="0" smtClean="0">
                <a:latin typeface="Verdana"/>
                <a:ea typeface="Verdana"/>
                <a:cs typeface="Verdana"/>
                <a:sym typeface="Verdana"/>
              </a:rPr>
              <a:t>DW Floor 1</a:t>
            </a:r>
            <a:endParaRPr lang="ja-JP" altLang="en-US" sz="1600" dirty="0">
              <a:latin typeface="Verdana"/>
              <a:cs typeface="Verdana"/>
              <a:sym typeface="Verdana"/>
            </a:endParaRPr>
          </a:p>
        </p:txBody>
      </p:sp>
      <p:sp>
        <p:nvSpPr>
          <p:cNvPr id="21572" name="正方形/長方形 139"/>
          <p:cNvSpPr>
            <a:spLocks noChangeArrowheads="1"/>
          </p:cNvSpPr>
          <p:nvPr/>
        </p:nvSpPr>
        <p:spPr bwMode="auto">
          <a:xfrm>
            <a:off x="7343775" y="4723283"/>
            <a:ext cx="515938" cy="139700"/>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sz="1600" dirty="0">
              <a:latin typeface="Verdana"/>
              <a:cs typeface="Verdana"/>
              <a:sym typeface="Verdana"/>
            </a:endParaRPr>
          </a:p>
        </p:txBody>
      </p:sp>
      <p:sp>
        <p:nvSpPr>
          <p:cNvPr id="21573" name="正方形/長方形 140"/>
          <p:cNvSpPr>
            <a:spLocks noChangeArrowheads="1"/>
          </p:cNvSpPr>
          <p:nvPr/>
        </p:nvSpPr>
        <p:spPr bwMode="auto">
          <a:xfrm>
            <a:off x="7011988" y="4723283"/>
            <a:ext cx="482600" cy="13652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nchor="ctr"/>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algn="ctr" eaLnBrk="1" hangingPunct="1"/>
            <a:endParaRPr lang="ja-JP" altLang="en-US" sz="1600" dirty="0">
              <a:latin typeface="Verdana"/>
              <a:cs typeface="Verdana"/>
              <a:sym typeface="Verdana"/>
            </a:endParaRPr>
          </a:p>
        </p:txBody>
      </p:sp>
      <p:cxnSp>
        <p:nvCxnSpPr>
          <p:cNvPr id="21574" name="直線コネクタ 40"/>
          <p:cNvCxnSpPr>
            <a:cxnSpLocks noChangeShapeType="1"/>
          </p:cNvCxnSpPr>
          <p:nvPr/>
        </p:nvCxnSpPr>
        <p:spPr bwMode="auto">
          <a:xfrm flipH="1">
            <a:off x="6732588" y="4656608"/>
            <a:ext cx="123174" cy="492134"/>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75" name="直線コネクタ 143"/>
          <p:cNvCxnSpPr>
            <a:cxnSpLocks noChangeShapeType="1"/>
            <a:endCxn id="21571" idx="0"/>
          </p:cNvCxnSpPr>
          <p:nvPr/>
        </p:nvCxnSpPr>
        <p:spPr bwMode="auto">
          <a:xfrm>
            <a:off x="7973281" y="4755033"/>
            <a:ext cx="199169" cy="573088"/>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cxnSp>
        <p:nvCxnSpPr>
          <p:cNvPr id="21576" name="直線コネクタ 145"/>
          <p:cNvCxnSpPr>
            <a:cxnSpLocks noChangeShapeType="1"/>
          </p:cNvCxnSpPr>
          <p:nvPr/>
        </p:nvCxnSpPr>
        <p:spPr bwMode="auto">
          <a:xfrm>
            <a:off x="7469188" y="4812183"/>
            <a:ext cx="56356" cy="757030"/>
          </a:xfrm>
          <a:prstGeom prst="line">
            <a:avLst/>
          </a:prstGeom>
          <a:noFill/>
          <a:ln w="9525" cmpd="sng">
            <a:solidFill>
              <a:srgbClr val="000000"/>
            </a:solidFill>
            <a:round/>
            <a:headEnd/>
            <a:tailEnd/>
          </a:ln>
          <a:extLst>
            <a:ext uri="{909E8E84-426E-40DD-AFC4-6F175D3DCCD1}">
              <a14:hiddenFill xmlns:a14="http://schemas.microsoft.com/office/drawing/2010/main">
                <a:noFill/>
              </a14:hiddenFill>
            </a:ext>
          </a:extLst>
        </p:spPr>
      </p:cxnSp>
      <p:sp>
        <p:nvSpPr>
          <p:cNvPr id="21577" name="テキスト ボックス 52"/>
          <p:cNvSpPr txBox="1">
            <a:spLocks noChangeArrowheads="1"/>
          </p:cNvSpPr>
          <p:nvPr/>
        </p:nvSpPr>
        <p:spPr bwMode="auto">
          <a:xfrm>
            <a:off x="7159570" y="5500602"/>
            <a:ext cx="896938"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a:latin typeface="Verdana"/>
                <a:ea typeface="Verdana"/>
                <a:cs typeface="Verdana"/>
                <a:sym typeface="Verdana"/>
              </a:rPr>
              <a:t>Pedestal</a:t>
            </a:r>
            <a:endParaRPr lang="ja-JP" altLang="en-US" sz="1400" dirty="0">
              <a:latin typeface="Verdana"/>
              <a:cs typeface="Verdana"/>
              <a:sym typeface="Verdana"/>
            </a:endParaRPr>
          </a:p>
        </p:txBody>
      </p:sp>
      <p:cxnSp>
        <p:nvCxnSpPr>
          <p:cNvPr id="21578" name="直線矢印コネクタ 46"/>
          <p:cNvCxnSpPr>
            <a:cxnSpLocks noChangeShapeType="1"/>
          </p:cNvCxnSpPr>
          <p:nvPr/>
        </p:nvCxnSpPr>
        <p:spPr bwMode="auto">
          <a:xfrm flipV="1">
            <a:off x="5495925" y="4483571"/>
            <a:ext cx="123825" cy="160337"/>
          </a:xfrm>
          <a:prstGeom prst="straightConnector1">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79" name="直線矢印コネクタ 152"/>
          <p:cNvCxnSpPr>
            <a:cxnSpLocks noChangeShapeType="1"/>
          </p:cNvCxnSpPr>
          <p:nvPr/>
        </p:nvCxnSpPr>
        <p:spPr bwMode="auto">
          <a:xfrm flipH="1">
            <a:off x="5141913" y="4274021"/>
            <a:ext cx="282575" cy="0"/>
          </a:xfrm>
          <a:prstGeom prst="straightConnector1">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80" name="直線矢印コネクタ 156"/>
          <p:cNvCxnSpPr>
            <a:cxnSpLocks noChangeShapeType="1"/>
          </p:cNvCxnSpPr>
          <p:nvPr/>
        </p:nvCxnSpPr>
        <p:spPr bwMode="auto">
          <a:xfrm flipH="1">
            <a:off x="5929313" y="4826471"/>
            <a:ext cx="4762" cy="274637"/>
          </a:xfrm>
          <a:prstGeom prst="straightConnector1">
            <a:avLst/>
          </a:prstGeom>
          <a:noFill/>
          <a:ln w="28575"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81" name="テキスト ボックス 30"/>
          <p:cNvSpPr txBox="1">
            <a:spLocks noChangeArrowheads="1"/>
          </p:cNvSpPr>
          <p:nvPr/>
        </p:nvSpPr>
        <p:spPr bwMode="auto">
          <a:xfrm rot="2447012">
            <a:off x="5275094" y="4462412"/>
            <a:ext cx="137556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DW Floor1</a:t>
            </a:r>
            <a:endParaRPr lang="ja-JP" altLang="en-US" sz="1400" dirty="0">
              <a:latin typeface="Verdana"/>
              <a:cs typeface="Verdana"/>
              <a:sym typeface="Verdana"/>
            </a:endParaRPr>
          </a:p>
        </p:txBody>
      </p:sp>
      <p:sp>
        <p:nvSpPr>
          <p:cNvPr id="21582" name="正方形/長方形 58"/>
          <p:cNvSpPr>
            <a:spLocks noChangeArrowheads="1"/>
          </p:cNvSpPr>
          <p:nvPr/>
        </p:nvSpPr>
        <p:spPr bwMode="auto">
          <a:xfrm>
            <a:off x="6516688" y="5265860"/>
            <a:ext cx="2235200" cy="746051"/>
          </a:xfrm>
          <a:prstGeom prst="rect">
            <a:avLst/>
          </a:prstGeom>
          <a:noFill/>
          <a:ln w="28575" cmpd="sng">
            <a:solidFill>
              <a:srgbClr val="A6A6A6"/>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00" tIns="12700" rIns="12700" bIns="12700"/>
          <a:lstStyle>
            <a:lvl1pPr eaLnBrk="0" hangingPunct="0">
              <a:defRPr b="1">
                <a:solidFill>
                  <a:schemeClr val="tx1"/>
                </a:solidFill>
                <a:latin typeface="Times New Roman" pitchFamily="18" charset="0"/>
                <a:ea typeface="ＭＳ Ｐゴシック" pitchFamily="50" charset="-128"/>
              </a:defRPr>
            </a:lvl1pPr>
            <a:lvl2pPr marL="742950" indent="-285750" eaLnBrk="0" hangingPunct="0">
              <a:defRPr b="1">
                <a:solidFill>
                  <a:schemeClr val="tx1"/>
                </a:solidFill>
                <a:latin typeface="Times New Roman" pitchFamily="18" charset="0"/>
                <a:ea typeface="ＭＳ Ｐゴシック" pitchFamily="50" charset="-128"/>
              </a:defRPr>
            </a:lvl2pPr>
            <a:lvl3pPr marL="1143000" indent="-228600" eaLnBrk="0" hangingPunct="0">
              <a:defRPr b="1">
                <a:solidFill>
                  <a:schemeClr val="tx1"/>
                </a:solidFill>
                <a:latin typeface="Times New Roman" pitchFamily="18" charset="0"/>
                <a:ea typeface="ＭＳ Ｐゴシック" pitchFamily="50" charset="-128"/>
              </a:defRPr>
            </a:lvl3pPr>
            <a:lvl4pPr marL="1600200" indent="-228600" eaLnBrk="0" hangingPunct="0">
              <a:defRPr b="1">
                <a:solidFill>
                  <a:schemeClr val="tx1"/>
                </a:solidFill>
                <a:latin typeface="Times New Roman" pitchFamily="18" charset="0"/>
                <a:ea typeface="ＭＳ Ｐゴシック" pitchFamily="50" charset="-128"/>
              </a:defRPr>
            </a:lvl4pPr>
            <a:lvl5pPr marL="2057400" indent="-228600" eaLnBrk="0" hangingPunct="0">
              <a:defRPr b="1">
                <a:solidFill>
                  <a:schemeClr val="tx1"/>
                </a:solidFill>
                <a:latin typeface="Times New Roman" pitchFamily="18" charset="0"/>
                <a:ea typeface="ＭＳ Ｐゴシック" pitchFamily="50" charset="-128"/>
              </a:defRPr>
            </a:lvl5pPr>
            <a:lvl6pPr marL="25146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6pPr>
            <a:lvl7pPr marL="29718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7pPr>
            <a:lvl8pPr marL="34290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8pPr>
            <a:lvl9pPr marL="3886200" indent="-228600" eaLnBrk="0" fontAlgn="ctr" hangingPunct="0">
              <a:spcBef>
                <a:spcPct val="0"/>
              </a:spcBef>
              <a:spcAft>
                <a:spcPct val="0"/>
              </a:spcAft>
              <a:defRPr b="1">
                <a:solidFill>
                  <a:schemeClr val="tx1"/>
                </a:solidFill>
                <a:latin typeface="Times New Roman" pitchFamily="18" charset="0"/>
                <a:ea typeface="ＭＳ Ｐゴシック" pitchFamily="50" charset="-128"/>
              </a:defRPr>
            </a:lvl9pPr>
          </a:lstStyle>
          <a:p>
            <a:pPr eaLnBrk="1" hangingPunct="1"/>
            <a:endParaRPr lang="ja-JP" altLang="en-US" dirty="0">
              <a:latin typeface="Verdana"/>
              <a:cs typeface="Verdana"/>
              <a:sym typeface="Verdana"/>
            </a:endParaRPr>
          </a:p>
        </p:txBody>
      </p:sp>
      <p:sp>
        <p:nvSpPr>
          <p:cNvPr id="21583" name="テキスト ボックス 31"/>
          <p:cNvSpPr txBox="1">
            <a:spLocks noChangeArrowheads="1"/>
          </p:cNvSpPr>
          <p:nvPr/>
        </p:nvSpPr>
        <p:spPr bwMode="auto">
          <a:xfrm>
            <a:off x="6927850" y="5707111"/>
            <a:ext cx="149066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ja-JP" altLang="en-US" sz="1400" dirty="0">
                <a:latin typeface="Verdana"/>
                <a:cs typeface="Verdana"/>
                <a:sym typeface="Verdana"/>
              </a:rPr>
              <a:t>(</a:t>
            </a:r>
            <a:r>
              <a:rPr lang="en-US" altLang="ja-JP" sz="1400" dirty="0">
                <a:latin typeface="Verdana"/>
                <a:ea typeface="Verdana"/>
                <a:cs typeface="Verdana"/>
                <a:sym typeface="Verdana"/>
              </a:rPr>
              <a:t>CAV package</a:t>
            </a:r>
            <a:r>
              <a:rPr lang="ja-JP" altLang="en-US" sz="1400" dirty="0">
                <a:latin typeface="Verdana"/>
                <a:cs typeface="Verdana"/>
                <a:sym typeface="Verdana"/>
              </a:rPr>
              <a:t>)</a:t>
            </a:r>
          </a:p>
        </p:txBody>
      </p:sp>
      <p:cxnSp>
        <p:nvCxnSpPr>
          <p:cNvPr id="21584" name="直線矢印コネクタ 152"/>
          <p:cNvCxnSpPr>
            <a:cxnSpLocks noChangeShapeType="1"/>
          </p:cNvCxnSpPr>
          <p:nvPr/>
        </p:nvCxnSpPr>
        <p:spPr bwMode="auto">
          <a:xfrm flipH="1">
            <a:off x="3984187" y="6064875"/>
            <a:ext cx="282575" cy="0"/>
          </a:xfrm>
          <a:prstGeom prst="straightConnector1">
            <a:avLst/>
          </a:prstGeom>
          <a:noFill/>
          <a:ln w="28575" cap="flat" cmpd="sng">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85" name="テキスト ボックス 81"/>
          <p:cNvSpPr txBox="1">
            <a:spLocks noChangeArrowheads="1"/>
          </p:cNvSpPr>
          <p:nvPr/>
        </p:nvSpPr>
        <p:spPr bwMode="auto">
          <a:xfrm>
            <a:off x="3984187" y="6165304"/>
            <a:ext cx="3065900" cy="2410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ja-JP" altLang="ja-JP" sz="1400" b="1" dirty="0">
                <a:solidFill>
                  <a:srgbClr val="FF0000"/>
                </a:solidFill>
                <a:latin typeface="+mj-lt"/>
                <a:cs typeface="Verdana"/>
                <a:sym typeface="Verdana"/>
              </a:rPr>
              <a:t>Tr</a:t>
            </a:r>
            <a:r>
              <a:rPr lang="ja-JP" altLang="ja-JP" sz="1400" b="1" dirty="0">
                <a:solidFill>
                  <a:srgbClr val="FF0000"/>
                </a:solidFill>
                <a:latin typeface="+mj-lt"/>
                <a:ea typeface="+mj-ea"/>
                <a:cs typeface="Verdana"/>
                <a:sym typeface="Verdana"/>
              </a:rPr>
              <a:t>ansp</a:t>
            </a:r>
            <a:r>
              <a:rPr lang="ja-JP" altLang="ja-JP" sz="1400" b="1" dirty="0">
                <a:solidFill>
                  <a:srgbClr val="FF0000"/>
                </a:solidFill>
                <a:latin typeface="+mj-lt"/>
                <a:cs typeface="Verdana"/>
                <a:sym typeface="Verdana"/>
              </a:rPr>
              <a:t>ort Direction </a:t>
            </a:r>
            <a:r>
              <a:rPr lang="ja-JP" altLang="ja-JP" sz="1400" b="1" dirty="0">
                <a:solidFill>
                  <a:srgbClr val="FF0000"/>
                </a:solidFill>
                <a:latin typeface="Verdana"/>
                <a:cs typeface="Verdana"/>
                <a:sym typeface="Verdana"/>
              </a:rPr>
              <a:t>of </a:t>
            </a:r>
            <a:r>
              <a:rPr lang="ja-JP" altLang="ja-JP" sz="1400" b="1" dirty="0" smtClean="0">
                <a:solidFill>
                  <a:srgbClr val="FF0000"/>
                </a:solidFill>
                <a:latin typeface="Verdana"/>
                <a:cs typeface="Verdana"/>
                <a:sym typeface="Verdana"/>
              </a:rPr>
              <a:t>Debris</a:t>
            </a:r>
            <a:endParaRPr lang="ja-JP" altLang="ja-JP" sz="1400" b="1" dirty="0">
              <a:latin typeface="Verdana"/>
              <a:cs typeface="Verdana"/>
              <a:sym typeface="Verdana"/>
            </a:endParaRPr>
          </a:p>
        </p:txBody>
      </p:sp>
      <p:cxnSp>
        <p:nvCxnSpPr>
          <p:cNvPr id="83" name="直線矢印コネクタ 113"/>
          <p:cNvCxnSpPr>
            <a:cxnSpLocks noChangeShapeType="1"/>
          </p:cNvCxnSpPr>
          <p:nvPr/>
        </p:nvCxnSpPr>
        <p:spPr bwMode="auto">
          <a:xfrm flipV="1">
            <a:off x="7900988" y="1838002"/>
            <a:ext cx="0" cy="1450181"/>
          </a:xfrm>
          <a:prstGeom prst="straightConnector1">
            <a:avLst/>
          </a:prstGeom>
          <a:noFill/>
          <a:ln w="28575" cmpd="sng">
            <a:solidFill>
              <a:srgbClr val="2D2DB9"/>
            </a:solidFill>
            <a:prstDash val="dash"/>
            <a:round/>
            <a:headEnd/>
            <a:tailEnd/>
          </a:ln>
          <a:extLst>
            <a:ext uri="{909E8E84-426E-40DD-AFC4-6F175D3DCCD1}">
              <a14:hiddenFill xmlns:a14="http://schemas.microsoft.com/office/drawing/2010/main">
                <a:noFill/>
              </a14:hiddenFill>
            </a:ext>
          </a:extLst>
        </p:spPr>
      </p:cxnSp>
      <p:sp>
        <p:nvSpPr>
          <p:cNvPr id="2" name="タイトル 1"/>
          <p:cNvSpPr>
            <a:spLocks noGrp="1"/>
          </p:cNvSpPr>
          <p:nvPr>
            <p:ph type="title"/>
          </p:nvPr>
        </p:nvSpPr>
        <p:spPr/>
        <p:txBody>
          <a:bodyPr lIns="12700" tIns="12700" rIns="12700" bIns="12700">
            <a:noAutofit/>
          </a:bodyPr>
          <a:lstStyle/>
          <a:p>
            <a:r>
              <a:rPr kumimoji="1" lang="en-US" altLang="ja-JP" sz="3200" dirty="0" smtClean="0">
                <a:latin typeface="Verdana"/>
                <a:ea typeface="Verdana"/>
                <a:cs typeface="Verdana"/>
                <a:sym typeface="Verdana"/>
              </a:rPr>
              <a:t>Nodalization to estimate melt spread</a:t>
            </a:r>
            <a:endParaRPr kumimoji="1" lang="ja-JP" altLang="en-US" sz="3200" dirty="0">
              <a:latin typeface="Verdana"/>
              <a:cs typeface="Verdana"/>
              <a:sym typeface="Verdana"/>
            </a:endParaRPr>
          </a:p>
        </p:txBody>
      </p:sp>
      <p:sp>
        <p:nvSpPr>
          <p:cNvPr id="86" name="テキスト ボックス 30"/>
          <p:cNvSpPr txBox="1">
            <a:spLocks noChangeArrowheads="1"/>
          </p:cNvSpPr>
          <p:nvPr/>
        </p:nvSpPr>
        <p:spPr bwMode="auto">
          <a:xfrm rot="2447012">
            <a:off x="4361471" y="5403792"/>
            <a:ext cx="1375563" cy="241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400" dirty="0" smtClean="0">
                <a:latin typeface="Verdana"/>
                <a:ea typeface="Verdana"/>
                <a:cs typeface="Verdana"/>
                <a:sym typeface="Verdana"/>
              </a:rPr>
              <a:t>DW Floor</a:t>
            </a:r>
            <a:r>
              <a:rPr lang="en-US" altLang="ja-JP" sz="1400" dirty="0">
                <a:latin typeface="Verdana"/>
                <a:ea typeface="Verdana"/>
                <a:cs typeface="Verdana"/>
                <a:sym typeface="Verdana"/>
              </a:rPr>
              <a:t>2</a:t>
            </a:r>
            <a:endParaRPr lang="ja-JP" altLang="en-US" sz="1400" dirty="0">
              <a:latin typeface="Verdana"/>
              <a:cs typeface="Verdana"/>
              <a:sym typeface="Verdana"/>
            </a:endParaRPr>
          </a:p>
        </p:txBody>
      </p:sp>
      <p:sp>
        <p:nvSpPr>
          <p:cNvPr id="3" name="テキスト ボックス 2"/>
          <p:cNvSpPr txBox="1"/>
          <p:nvPr/>
        </p:nvSpPr>
        <p:spPr>
          <a:xfrm>
            <a:off x="108246" y="1124744"/>
            <a:ext cx="3556449" cy="923330"/>
          </a:xfrm>
          <a:prstGeom prst="rect">
            <a:avLst/>
          </a:prstGeom>
          <a:noFill/>
        </p:spPr>
        <p:txBody>
          <a:bodyPr wrap="square" rtlCol="0">
            <a:spAutoFit/>
          </a:bodyPr>
          <a:lstStyle/>
          <a:p>
            <a:r>
              <a:rPr kumimoji="1" lang="en-US" altLang="ja-JP" b="1" dirty="0" smtClean="0">
                <a:latin typeface="+mj-lt"/>
              </a:rPr>
              <a:t>MELCOR nodalization is modified to estimate melt spread and MCCI </a:t>
            </a:r>
            <a:endParaRPr kumimoji="1" lang="ja-JP" altLang="en-US" b="1" dirty="0" smtClean="0">
              <a:latin typeface="+mj-lt"/>
            </a:endParaRPr>
          </a:p>
        </p:txBody>
      </p:sp>
    </p:spTree>
    <p:extLst>
      <p:ext uri="{BB962C8B-B14F-4D97-AF65-F5344CB8AC3E}">
        <p14:creationId xmlns:p14="http://schemas.microsoft.com/office/powerpoint/2010/main" val="2524281268"/>
      </p:ext>
    </p:extLst>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サブタイトル 2"/>
          <p:cNvSpPr txBox="1">
            <a:spLocks/>
          </p:cNvSpPr>
          <p:nvPr/>
        </p:nvSpPr>
        <p:spPr bwMode="auto">
          <a:xfrm>
            <a:off x="1344975" y="2780928"/>
            <a:ext cx="6502690" cy="394980"/>
          </a:xfrm>
          <a:prstGeom prst="rect">
            <a:avLst/>
          </a:prstGeom>
          <a:noFill/>
          <a:ln>
            <a:miter lim="800000"/>
            <a:headEnd/>
            <a:tailEnd/>
          </a:ln>
        </p:spPr>
        <p:txBody>
          <a:bodyPr wrap="square" lIns="12700" tIns="12700" rIns="12700" bIns="12700" anchor="t" anchorCtr="1">
            <a:spAutoFit/>
          </a:bodyPr>
          <a:lst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spcBef>
                <a:spcPct val="0"/>
              </a:spcBef>
              <a:buNone/>
            </a:pPr>
            <a:endParaRPr lang="en-US" altLang="ja-JP" sz="2400" b="1" dirty="0" smtClean="0">
              <a:latin typeface="Verdana"/>
              <a:ea typeface="Verdana"/>
              <a:cs typeface="Verdana"/>
              <a:sym typeface="Verdana"/>
            </a:endParaRPr>
          </a:p>
        </p:txBody>
      </p:sp>
      <p:sp>
        <p:nvSpPr>
          <p:cNvPr id="10" name="テキスト ボックス 4"/>
          <p:cNvSpPr txBox="1">
            <a:spLocks noChangeArrowheads="1"/>
          </p:cNvSpPr>
          <p:nvPr/>
        </p:nvSpPr>
        <p:spPr bwMode="auto">
          <a:xfrm>
            <a:off x="419856" y="1929898"/>
            <a:ext cx="8352928" cy="365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514350" indent="-514350" eaLnBrk="1" fontAlgn="ctr" hangingPunct="1">
              <a:spcBef>
                <a:spcPts val="1200"/>
              </a:spcBef>
              <a:buClr>
                <a:srgbClr val="002060"/>
              </a:buClr>
              <a:buFont typeface="+mj-lt"/>
              <a:buAutoNum type="arabicPeriod"/>
            </a:pPr>
            <a:r>
              <a:rPr lang="en-US" altLang="ja-JP" sz="2800" b="1" dirty="0" smtClean="0">
                <a:solidFill>
                  <a:srgbClr val="002060"/>
                </a:solidFill>
                <a:latin typeface="Verdana"/>
                <a:ea typeface="Verdana"/>
                <a:cs typeface="Verdana"/>
                <a:sym typeface="Verdana"/>
              </a:rPr>
              <a:t>The Committee on Accident Analysis of Fukushima Daiichi Nuclear Power Station</a:t>
            </a:r>
          </a:p>
          <a:p>
            <a:pPr marL="514350" indent="-514350" eaLnBrk="1" fontAlgn="ctr" hangingPunct="1">
              <a:spcBef>
                <a:spcPts val="1200"/>
              </a:spcBef>
              <a:buClr>
                <a:srgbClr val="002060"/>
              </a:buClr>
              <a:buFont typeface="+mj-lt"/>
              <a:buAutoNum type="arabicPeriod"/>
            </a:pPr>
            <a:r>
              <a:rPr lang="en-US" altLang="ja-JP" sz="2800" b="1" dirty="0" smtClean="0">
                <a:solidFill>
                  <a:srgbClr val="002060"/>
                </a:solidFill>
                <a:latin typeface="Verdana"/>
                <a:ea typeface="Verdana"/>
                <a:cs typeface="Verdana"/>
                <a:sym typeface="Verdana"/>
              </a:rPr>
              <a:t>Research Activities of S/NRA/R</a:t>
            </a:r>
          </a:p>
          <a:p>
            <a:pPr marL="514350" indent="-514350" eaLnBrk="1" fontAlgn="ctr" hangingPunct="1">
              <a:spcBef>
                <a:spcPts val="1200"/>
              </a:spcBef>
              <a:buClr>
                <a:srgbClr val="002060"/>
              </a:buClr>
              <a:buFont typeface="+mj-lt"/>
              <a:buAutoNum type="arabicPeriod"/>
            </a:pPr>
            <a:r>
              <a:rPr lang="en-US" altLang="ja-JP" sz="2800" b="1" dirty="0" smtClean="0">
                <a:solidFill>
                  <a:srgbClr val="002060"/>
                </a:solidFill>
                <a:latin typeface="Verdana"/>
                <a:ea typeface="Verdana"/>
                <a:cs typeface="Verdana"/>
                <a:sym typeface="Verdana"/>
              </a:rPr>
              <a:t>Source Terms</a:t>
            </a:r>
          </a:p>
          <a:p>
            <a:pPr marL="514350" indent="-514350" eaLnBrk="1" fontAlgn="ctr" hangingPunct="1">
              <a:spcBef>
                <a:spcPts val="1200"/>
              </a:spcBef>
              <a:buClr>
                <a:srgbClr val="002060"/>
              </a:buClr>
              <a:buFont typeface="+mj-lt"/>
              <a:buAutoNum type="arabicPeriod"/>
            </a:pPr>
            <a:r>
              <a:rPr lang="en-US" altLang="ja-JP" sz="2800" b="1" dirty="0" smtClean="0">
                <a:solidFill>
                  <a:srgbClr val="002060"/>
                </a:solidFill>
                <a:latin typeface="Verdana"/>
                <a:ea typeface="Verdana"/>
                <a:cs typeface="Verdana"/>
                <a:sym typeface="Verdana"/>
              </a:rPr>
              <a:t>Further Investigation</a:t>
            </a:r>
          </a:p>
          <a:p>
            <a:pPr marL="514350" indent="-514350" eaLnBrk="1" fontAlgn="ctr" hangingPunct="1">
              <a:spcBef>
                <a:spcPts val="1200"/>
              </a:spcBef>
              <a:buClr>
                <a:srgbClr val="002060"/>
              </a:buClr>
              <a:buFont typeface="+mj-lt"/>
              <a:buAutoNum type="arabicPeriod"/>
            </a:pPr>
            <a:r>
              <a:rPr lang="en-US" altLang="ja-JP" sz="2800" b="1" dirty="0" smtClean="0">
                <a:solidFill>
                  <a:srgbClr val="002060"/>
                </a:solidFill>
                <a:latin typeface="Verdana"/>
                <a:ea typeface="Verdana"/>
                <a:cs typeface="Verdana"/>
                <a:sym typeface="Verdana"/>
              </a:rPr>
              <a:t>Conclusion </a:t>
            </a:r>
            <a:endParaRPr lang="en-US" altLang="ja-JP" sz="2800" b="1" dirty="0">
              <a:solidFill>
                <a:srgbClr val="002060"/>
              </a:solidFill>
              <a:latin typeface="Verdana"/>
              <a:ea typeface="Verdana"/>
              <a:cs typeface="Verdana"/>
              <a:sym typeface="Verdana"/>
            </a:endParaRPr>
          </a:p>
        </p:txBody>
      </p:sp>
      <p:sp>
        <p:nvSpPr>
          <p:cNvPr id="2" name="タイトル 1"/>
          <p:cNvSpPr>
            <a:spLocks noGrp="1"/>
          </p:cNvSpPr>
          <p:nvPr>
            <p:ph type="title"/>
          </p:nvPr>
        </p:nvSpPr>
        <p:spPr/>
        <p:txBody>
          <a:bodyPr>
            <a:normAutofit fontScale="90000"/>
          </a:bodyPr>
          <a:lstStyle/>
          <a:p>
            <a:r>
              <a:rPr kumimoji="1" lang="en-US" altLang="ja-JP" dirty="0" smtClean="0"/>
              <a:t>Contents</a:t>
            </a:r>
            <a:endParaRPr kumimoji="1" lang="ja-JP" altLang="en-US" dirty="0"/>
          </a:p>
        </p:txBody>
      </p:sp>
    </p:spTree>
    <p:extLst>
      <p:ext uri="{BB962C8B-B14F-4D97-AF65-F5344CB8AC3E}">
        <p14:creationId xmlns:p14="http://schemas.microsoft.com/office/powerpoint/2010/main" val="29309738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3. Estimation </a:t>
            </a:r>
            <a:r>
              <a:rPr lang="en-US" altLang="ja-JP" dirty="0" smtClean="0"/>
              <a:t>of </a:t>
            </a:r>
            <a:r>
              <a:rPr kumimoji="1" lang="en-US" altLang="ja-JP" dirty="0" smtClean="0"/>
              <a:t>Source Terms</a:t>
            </a:r>
            <a:endParaRPr kumimoji="1" lang="ja-JP" altLang="en-US" dirty="0"/>
          </a:p>
        </p:txBody>
      </p:sp>
      <p:sp>
        <p:nvSpPr>
          <p:cNvPr id="3" name="テキスト プレースホルダー 2"/>
          <p:cNvSpPr>
            <a:spLocks noGrp="1"/>
          </p:cNvSpPr>
          <p:nvPr>
            <p:ph type="body" sz="quarter" idx="10"/>
          </p:nvPr>
        </p:nvSpPr>
        <p:spPr/>
        <p:txBody>
          <a:bodyPr/>
          <a:lstStyle/>
          <a:p>
            <a:r>
              <a:rPr kumimoji="1" lang="en-US" altLang="ja-JP" dirty="0" smtClean="0"/>
              <a:t>Source terms suggest core degradation &amp; PCV leakage</a:t>
            </a:r>
          </a:p>
          <a:p>
            <a:r>
              <a:rPr lang="en-US" altLang="ja-JP" dirty="0"/>
              <a:t>I</a:t>
            </a:r>
            <a:r>
              <a:rPr lang="en-US" altLang="ja-JP" dirty="0" smtClean="0"/>
              <a:t>sotope ratio is finger print of radionuclide source &amp; leak paths</a:t>
            </a:r>
          </a:p>
          <a:p>
            <a:endParaRPr kumimoji="1" lang="ja-JP" altLang="en-US" dirty="0"/>
          </a:p>
        </p:txBody>
      </p:sp>
    </p:spTree>
    <p:extLst>
      <p:ext uri="{BB962C8B-B14F-4D97-AF65-F5344CB8AC3E}">
        <p14:creationId xmlns:p14="http://schemas.microsoft.com/office/powerpoint/2010/main" val="30414048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Possible Release from Unit 2</a:t>
            </a:r>
            <a:endParaRPr kumimoji="1" lang="ja-JP" altLang="en-US" dirty="0"/>
          </a:p>
        </p:txBody>
      </p:sp>
      <p:sp>
        <p:nvSpPr>
          <p:cNvPr id="3" name="正方形/長方形 2"/>
          <p:cNvSpPr/>
          <p:nvPr/>
        </p:nvSpPr>
        <p:spPr>
          <a:xfrm>
            <a:off x="0" y="6280919"/>
            <a:ext cx="8532440" cy="577081"/>
          </a:xfrm>
          <a:prstGeom prst="rect">
            <a:avLst/>
          </a:prstGeom>
        </p:spPr>
        <p:txBody>
          <a:bodyPr wrap="square">
            <a:spAutoFit/>
          </a:bodyPr>
          <a:lstStyle/>
          <a:p>
            <a:r>
              <a:rPr lang="en-US" altLang="ja-JP" sz="1050" dirty="0" smtClean="0"/>
              <a:t>*G</a:t>
            </a:r>
            <a:r>
              <a:rPr lang="en-US" altLang="ja-JP" sz="1050" dirty="0"/>
              <a:t>. </a:t>
            </a:r>
            <a:r>
              <a:rPr lang="en-US" altLang="ja-JP" sz="1050" dirty="0" err="1" smtClean="0"/>
              <a:t>Katata</a:t>
            </a:r>
            <a:r>
              <a:rPr lang="en-US" altLang="ja-JP" sz="1050" dirty="0" smtClean="0"/>
              <a:t>, et </a:t>
            </a:r>
            <a:r>
              <a:rPr lang="en-US" altLang="ja-JP" sz="1050" dirty="0"/>
              <a:t>al., </a:t>
            </a:r>
            <a:r>
              <a:rPr lang="en-US" altLang="ja-JP" sz="1050" dirty="0" smtClean="0"/>
              <a:t>“</a:t>
            </a:r>
            <a:r>
              <a:rPr lang="en-US" altLang="ja-JP" sz="1050" dirty="0"/>
              <a:t>Detailed source term estimation of the atmospheric release for the Fukushima Daiichi Nuclear Power Station accident by coupling simulations of atmospheric dispersion model with improved deposition scheme and oceanic dispersion model</a:t>
            </a:r>
            <a:r>
              <a:rPr lang="en-US" altLang="ja-JP" sz="1050" dirty="0" smtClean="0"/>
              <a:t>,” </a:t>
            </a:r>
            <a:r>
              <a:rPr lang="en-US" altLang="ja-JP" sz="1050" dirty="0"/>
              <a:t>Atmos. Chem. Phys. Discuss., 14, 14725–14832, </a:t>
            </a:r>
            <a:r>
              <a:rPr lang="en-US" altLang="ja-JP" sz="1050" dirty="0" smtClean="0"/>
              <a:t>2014</a:t>
            </a:r>
            <a:endParaRPr lang="en-US" altLang="ja-JP" sz="1050" dirty="0"/>
          </a:p>
        </p:txBody>
      </p:sp>
      <p:sp>
        <p:nvSpPr>
          <p:cNvPr id="5" name="テキスト ボックス 4"/>
          <p:cNvSpPr txBox="1"/>
          <p:nvPr/>
        </p:nvSpPr>
        <p:spPr>
          <a:xfrm>
            <a:off x="179512" y="2850552"/>
            <a:ext cx="3384376" cy="646331"/>
          </a:xfrm>
          <a:prstGeom prst="rect">
            <a:avLst/>
          </a:prstGeom>
          <a:solidFill>
            <a:srgbClr val="FFCCFF"/>
          </a:solidFill>
          <a:ln>
            <a:solidFill>
              <a:schemeClr val="tx1"/>
            </a:solidFill>
          </a:ln>
        </p:spPr>
        <p:txBody>
          <a:bodyPr wrap="square" rtlCol="0">
            <a:spAutoFit/>
          </a:bodyPr>
          <a:lstStyle/>
          <a:p>
            <a:r>
              <a:rPr lang="en-US" altLang="ja-JP" b="1" dirty="0" smtClean="0">
                <a:latin typeface="+mj-lt"/>
              </a:rPr>
              <a:t>FP Release corresponds to RPV pressure peak*</a:t>
            </a:r>
            <a:endParaRPr kumimoji="1" lang="ja-JP" altLang="en-US" b="1" dirty="0" smtClean="0">
              <a:latin typeface="+mj-lt"/>
            </a:endParaRP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30454" y="1124745"/>
            <a:ext cx="1601986" cy="1758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683568" y="5445224"/>
            <a:ext cx="524503" cy="276999"/>
          </a:xfrm>
          <a:prstGeom prst="rect">
            <a:avLst/>
          </a:prstGeom>
          <a:noFill/>
        </p:spPr>
        <p:txBody>
          <a:bodyPr wrap="none" rtlCol="0">
            <a:spAutoFit/>
          </a:bodyPr>
          <a:lstStyle/>
          <a:p>
            <a:r>
              <a:rPr kumimoji="1" lang="en-US" altLang="ja-JP" sz="1200" b="1" dirty="0" smtClean="0">
                <a:solidFill>
                  <a:srgbClr val="0033CC"/>
                </a:solidFill>
                <a:latin typeface="+mj-lt"/>
              </a:rPr>
              <a:t>PCV</a:t>
            </a:r>
            <a:endParaRPr kumimoji="1" lang="ja-JP" altLang="en-US" sz="1200" b="1" dirty="0" smtClean="0">
              <a:solidFill>
                <a:srgbClr val="0033CC"/>
              </a:solidFill>
              <a:latin typeface="+mj-lt"/>
            </a:endParaRPr>
          </a:p>
        </p:txBody>
      </p:sp>
      <p:sp>
        <p:nvSpPr>
          <p:cNvPr id="7" name="フリーフォーム 6"/>
          <p:cNvSpPr/>
          <p:nvPr/>
        </p:nvSpPr>
        <p:spPr>
          <a:xfrm>
            <a:off x="828000" y="5270400"/>
            <a:ext cx="396000" cy="223200"/>
          </a:xfrm>
          <a:custGeom>
            <a:avLst/>
            <a:gdLst>
              <a:gd name="connsiteX0" fmla="*/ 0 w 396000"/>
              <a:gd name="connsiteY0" fmla="*/ 0 h 223200"/>
              <a:gd name="connsiteX1" fmla="*/ 0 w 396000"/>
              <a:gd name="connsiteY1" fmla="*/ 223200 h 223200"/>
              <a:gd name="connsiteX2" fmla="*/ 396000 w 396000"/>
              <a:gd name="connsiteY2" fmla="*/ 223200 h 223200"/>
              <a:gd name="connsiteX3" fmla="*/ 396000 w 396000"/>
              <a:gd name="connsiteY3" fmla="*/ 223200 h 223200"/>
              <a:gd name="connsiteX4" fmla="*/ 367200 w 396000"/>
              <a:gd name="connsiteY4" fmla="*/ 223200 h 2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 h="223200">
                <a:moveTo>
                  <a:pt x="0" y="0"/>
                </a:moveTo>
                <a:lnTo>
                  <a:pt x="0" y="223200"/>
                </a:lnTo>
                <a:lnTo>
                  <a:pt x="396000" y="223200"/>
                </a:lnTo>
                <a:lnTo>
                  <a:pt x="396000" y="223200"/>
                </a:lnTo>
                <a:lnTo>
                  <a:pt x="367200" y="223200"/>
                </a:lnTo>
              </a:path>
            </a:pathLst>
          </a:custGeom>
          <a:noFill/>
          <a:ln w="19050">
            <a:solidFill>
              <a:srgbClr val="000066"/>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999761" y="4304129"/>
            <a:ext cx="534121" cy="276999"/>
          </a:xfrm>
          <a:prstGeom prst="rect">
            <a:avLst/>
          </a:prstGeom>
          <a:noFill/>
        </p:spPr>
        <p:txBody>
          <a:bodyPr wrap="none" rtlCol="0">
            <a:spAutoFit/>
          </a:bodyPr>
          <a:lstStyle/>
          <a:p>
            <a:r>
              <a:rPr lang="en-US" altLang="ja-JP" sz="1200" b="1" dirty="0" smtClean="0">
                <a:solidFill>
                  <a:srgbClr val="FF0000"/>
                </a:solidFill>
                <a:latin typeface="+mj-lt"/>
              </a:rPr>
              <a:t>PR</a:t>
            </a:r>
            <a:r>
              <a:rPr kumimoji="1" lang="en-US" altLang="ja-JP" sz="1200" b="1" dirty="0" smtClean="0">
                <a:solidFill>
                  <a:srgbClr val="FF0000"/>
                </a:solidFill>
                <a:latin typeface="+mj-lt"/>
              </a:rPr>
              <a:t>V</a:t>
            </a:r>
            <a:endParaRPr kumimoji="1" lang="ja-JP" altLang="en-US" sz="1200" b="1" dirty="0" smtClean="0">
              <a:solidFill>
                <a:srgbClr val="FF0000"/>
              </a:solidFill>
              <a:latin typeface="+mj-lt"/>
            </a:endParaRPr>
          </a:p>
        </p:txBody>
      </p:sp>
      <p:cxnSp>
        <p:nvCxnSpPr>
          <p:cNvPr id="9" name="直線矢印コネクタ 8"/>
          <p:cNvCxnSpPr/>
          <p:nvPr/>
        </p:nvCxnSpPr>
        <p:spPr>
          <a:xfrm flipH="1">
            <a:off x="945819" y="4581128"/>
            <a:ext cx="604684" cy="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52404" y="3511004"/>
            <a:ext cx="43561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3501008"/>
            <a:ext cx="477520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円/楕円 10"/>
          <p:cNvSpPr/>
          <p:nvPr/>
        </p:nvSpPr>
        <p:spPr>
          <a:xfrm>
            <a:off x="2555776" y="3933056"/>
            <a:ext cx="1296144" cy="509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6948264" y="4187842"/>
            <a:ext cx="1296144" cy="5095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4499992" y="3039343"/>
            <a:ext cx="4552849" cy="369332"/>
          </a:xfrm>
          <a:prstGeom prst="rect">
            <a:avLst/>
          </a:prstGeom>
          <a:solidFill>
            <a:srgbClr val="FFFF99"/>
          </a:solidFill>
          <a:ln>
            <a:solidFill>
              <a:schemeClr val="tx1"/>
            </a:solidFill>
          </a:ln>
        </p:spPr>
        <p:txBody>
          <a:bodyPr wrap="none" rtlCol="0">
            <a:spAutoFit/>
          </a:bodyPr>
          <a:lstStyle/>
          <a:p>
            <a:r>
              <a:rPr kumimoji="1" lang="en-US" altLang="ja-JP" b="1" dirty="0" smtClean="0">
                <a:latin typeface="+mj-lt"/>
              </a:rPr>
              <a:t>Steam/H</a:t>
            </a:r>
            <a:r>
              <a:rPr kumimoji="1" lang="en-US" altLang="ja-JP" b="1" baseline="-25000" dirty="0" smtClean="0">
                <a:latin typeface="+mj-lt"/>
              </a:rPr>
              <a:t>2</a:t>
            </a:r>
            <a:r>
              <a:rPr kumimoji="1" lang="en-US" altLang="ja-JP" b="1" dirty="0" smtClean="0">
                <a:latin typeface="+mj-lt"/>
              </a:rPr>
              <a:t> generation </a:t>
            </a:r>
            <a:r>
              <a:rPr lang="en-US" altLang="ja-JP" b="1" dirty="0" smtClean="0">
                <a:latin typeface="+mj-lt"/>
                <a:ea typeface="Verdana"/>
                <a:cs typeface="Verdana"/>
              </a:rPr>
              <a:t>≈ </a:t>
            </a:r>
            <a:r>
              <a:rPr kumimoji="1" lang="en-US" altLang="ja-JP" b="1" dirty="0" smtClean="0">
                <a:latin typeface="+mj-lt"/>
              </a:rPr>
              <a:t>Leakage</a:t>
            </a:r>
            <a:endParaRPr kumimoji="1" lang="ja-JP" altLang="en-US" b="1" dirty="0" smtClean="0">
              <a:latin typeface="+mj-lt"/>
            </a:endParaRPr>
          </a:p>
        </p:txBody>
      </p:sp>
      <p:cxnSp>
        <p:nvCxnSpPr>
          <p:cNvPr id="16" name="直線コネクタ 15"/>
          <p:cNvCxnSpPr/>
          <p:nvPr/>
        </p:nvCxnSpPr>
        <p:spPr>
          <a:xfrm flipH="1">
            <a:off x="3851920" y="3408675"/>
            <a:ext cx="648072" cy="668397"/>
          </a:xfrm>
          <a:prstGeom prst="line">
            <a:avLst/>
          </a:prstGeom>
          <a:ln w="19050">
            <a:solidFill>
              <a:srgbClr val="FF0000"/>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H="1">
            <a:off x="7407411" y="3408675"/>
            <a:ext cx="260933" cy="795415"/>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508104" y="4204090"/>
            <a:ext cx="615874" cy="246221"/>
          </a:xfrm>
          <a:prstGeom prst="rect">
            <a:avLst/>
          </a:prstGeom>
          <a:solidFill>
            <a:schemeClr val="bg1"/>
          </a:solidFill>
          <a:ln>
            <a:solidFill>
              <a:schemeClr val="tx1"/>
            </a:solidFill>
          </a:ln>
        </p:spPr>
        <p:txBody>
          <a:bodyPr wrap="none" rtlCol="0">
            <a:spAutoFit/>
          </a:bodyPr>
          <a:lstStyle/>
          <a:p>
            <a:r>
              <a:rPr kumimoji="1" lang="en-US" altLang="ja-JP" sz="1000" b="1" dirty="0" smtClean="0">
                <a:latin typeface="+mj-lt"/>
              </a:rPr>
              <a:t>Unit 1</a:t>
            </a:r>
            <a:endParaRPr kumimoji="1" lang="ja-JP" altLang="en-US" sz="1000" b="1" dirty="0" smtClean="0">
              <a:latin typeface="+mj-lt"/>
            </a:endParaRPr>
          </a:p>
        </p:txBody>
      </p:sp>
      <p:sp>
        <p:nvSpPr>
          <p:cNvPr id="29" name="テキスト ボックス 28"/>
          <p:cNvSpPr txBox="1"/>
          <p:nvPr/>
        </p:nvSpPr>
        <p:spPr>
          <a:xfrm>
            <a:off x="654055" y="4007508"/>
            <a:ext cx="615874" cy="246221"/>
          </a:xfrm>
          <a:prstGeom prst="rect">
            <a:avLst/>
          </a:prstGeom>
          <a:solidFill>
            <a:schemeClr val="bg1"/>
          </a:solidFill>
          <a:ln>
            <a:solidFill>
              <a:schemeClr val="tx1"/>
            </a:solidFill>
          </a:ln>
        </p:spPr>
        <p:txBody>
          <a:bodyPr wrap="none" rtlCol="0">
            <a:spAutoFit/>
          </a:bodyPr>
          <a:lstStyle/>
          <a:p>
            <a:r>
              <a:rPr kumimoji="1" lang="en-US" altLang="ja-JP" sz="1000" b="1" dirty="0" smtClean="0">
                <a:latin typeface="+mj-lt"/>
              </a:rPr>
              <a:t>Unit 2</a:t>
            </a:r>
            <a:endParaRPr kumimoji="1" lang="ja-JP" altLang="en-US" sz="1000" b="1" dirty="0" smtClean="0">
              <a:latin typeface="+mj-lt"/>
            </a:endParaRPr>
          </a:p>
        </p:txBody>
      </p:sp>
      <p:sp>
        <p:nvSpPr>
          <p:cNvPr id="30" name="テキスト ボックス 29"/>
          <p:cNvSpPr txBox="1"/>
          <p:nvPr/>
        </p:nvSpPr>
        <p:spPr>
          <a:xfrm>
            <a:off x="7812360" y="2236802"/>
            <a:ext cx="1072730" cy="400110"/>
          </a:xfrm>
          <a:prstGeom prst="rect">
            <a:avLst/>
          </a:prstGeom>
          <a:solidFill>
            <a:schemeClr val="bg1"/>
          </a:solidFill>
          <a:ln>
            <a:solidFill>
              <a:schemeClr val="tx1"/>
            </a:solidFill>
          </a:ln>
        </p:spPr>
        <p:txBody>
          <a:bodyPr wrap="none" rtlCol="0">
            <a:spAutoFit/>
          </a:bodyPr>
          <a:lstStyle/>
          <a:p>
            <a:r>
              <a:rPr lang="en-US" altLang="ja-JP" sz="1000" b="1" dirty="0" smtClean="0">
                <a:latin typeface="+mj-lt"/>
              </a:rPr>
              <a:t>PCV Top </a:t>
            </a:r>
          </a:p>
          <a:p>
            <a:r>
              <a:rPr lang="en-US" altLang="ja-JP" sz="1000" b="1" dirty="0" smtClean="0">
                <a:latin typeface="+mj-lt"/>
              </a:rPr>
              <a:t>Head Flange</a:t>
            </a:r>
            <a:endParaRPr kumimoji="1" lang="ja-JP" altLang="en-US" sz="1000" b="1" dirty="0" smtClean="0">
              <a:latin typeface="+mj-lt"/>
            </a:endParaRPr>
          </a:p>
        </p:txBody>
      </p:sp>
      <p:cxnSp>
        <p:nvCxnSpPr>
          <p:cNvPr id="31" name="直線コネクタ 30"/>
          <p:cNvCxnSpPr/>
          <p:nvPr/>
        </p:nvCxnSpPr>
        <p:spPr>
          <a:xfrm>
            <a:off x="1871700" y="3496883"/>
            <a:ext cx="515900" cy="1156253"/>
          </a:xfrm>
          <a:prstGeom prst="line">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179513" y="1268760"/>
            <a:ext cx="6408712"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1" dirty="0" smtClean="0">
                <a:latin typeface="+mj-lt"/>
              </a:rPr>
              <a:t>FP release, which corresponds to pressure peak of Unit2, was measured*</a:t>
            </a:r>
          </a:p>
          <a:p>
            <a:pPr marL="285750" indent="-285750">
              <a:buFont typeface="Arial" panose="020B0604020202020204" pitchFamily="34" charset="0"/>
              <a:buChar char="•"/>
            </a:pPr>
            <a:r>
              <a:rPr kumimoji="1" lang="en-US" altLang="ja-JP" b="1" dirty="0" smtClean="0">
                <a:latin typeface="+mj-lt"/>
              </a:rPr>
              <a:t>Aerosol, discharged from RPV to D/W, was released to the environment without pool scrubbing</a:t>
            </a:r>
            <a:endParaRPr kumimoji="1" lang="ja-JP" altLang="en-US" b="1" dirty="0" smtClean="0">
              <a:latin typeface="+mj-lt"/>
            </a:endParaRPr>
          </a:p>
        </p:txBody>
      </p:sp>
    </p:spTree>
    <p:extLst>
      <p:ext uri="{BB962C8B-B14F-4D97-AF65-F5344CB8AC3E}">
        <p14:creationId xmlns:p14="http://schemas.microsoft.com/office/powerpoint/2010/main" val="4315492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lIns="12700" tIns="12700" rIns="12700" bIns="12700">
            <a:normAutofit fontScale="90000"/>
          </a:bodyPr>
          <a:lstStyle/>
          <a:p>
            <a:r>
              <a:rPr lang="en-US" altLang="ja-JP" sz="3600" dirty="0" smtClean="0">
                <a:latin typeface="Verdana"/>
                <a:cs typeface="Verdana"/>
                <a:sym typeface="Verdana"/>
              </a:rPr>
              <a:t>New Development for Source Terms</a:t>
            </a:r>
            <a:endParaRPr kumimoji="1" lang="ja-JP" altLang="en-US" sz="3600" dirty="0">
              <a:latin typeface="Verdana"/>
              <a:cs typeface="Verdana"/>
              <a:sym typeface="Verdana"/>
            </a:endParaRPr>
          </a:p>
        </p:txBody>
      </p:sp>
      <p:sp>
        <p:nvSpPr>
          <p:cNvPr id="9" name="Rectangle 59"/>
          <p:cNvSpPr>
            <a:spLocks noChangeArrowheads="1"/>
          </p:cNvSpPr>
          <p:nvPr/>
        </p:nvSpPr>
        <p:spPr bwMode="auto">
          <a:xfrm>
            <a:off x="5889050" y="5741600"/>
            <a:ext cx="419100"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 name="Rectangle 61"/>
          <p:cNvSpPr>
            <a:spLocks noChangeArrowheads="1"/>
          </p:cNvSpPr>
          <p:nvPr/>
        </p:nvSpPr>
        <p:spPr bwMode="auto">
          <a:xfrm>
            <a:off x="5449376" y="4549552"/>
            <a:ext cx="419100" cy="12382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pic>
        <p:nvPicPr>
          <p:cNvPr id="1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12987" y="3138391"/>
            <a:ext cx="3495517" cy="2226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15500" y="1111261"/>
            <a:ext cx="3411123" cy="235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113" y="3204023"/>
            <a:ext cx="5485325" cy="2771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4"/>
          <p:cNvSpPr>
            <a:spLocks noChangeArrowheads="1"/>
          </p:cNvSpPr>
          <p:nvPr/>
        </p:nvSpPr>
        <p:spPr bwMode="auto">
          <a:xfrm>
            <a:off x="135095" y="1111261"/>
            <a:ext cx="5480405" cy="174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spcAft>
                <a:spcPts val="0"/>
              </a:spcAft>
              <a:buClr>
                <a:srgbClr val="006896"/>
              </a:buClr>
            </a:pPr>
            <a:r>
              <a:rPr lang="en-US" altLang="ja-JP" b="1" dirty="0" smtClean="0">
                <a:latin typeface="Tahoma" panose="020B0604030504040204" pitchFamily="34" charset="0"/>
                <a:cs typeface="Tahoma" panose="020B0604030504040204" pitchFamily="34" charset="0"/>
              </a:rPr>
              <a:t>New development:</a:t>
            </a:r>
          </a:p>
          <a:p>
            <a:pPr marL="266700" indent="-266700">
              <a:lnSpc>
                <a:spcPct val="90000"/>
              </a:lnSpc>
              <a:spcAft>
                <a:spcPts val="600"/>
              </a:spcAft>
              <a:buClr>
                <a:srgbClr val="006896"/>
              </a:buClr>
              <a:buFont typeface="Wingdings" pitchFamily="2" charset="2"/>
              <a:buChar char="n"/>
            </a:pPr>
            <a:r>
              <a:rPr lang="en-US" altLang="ja-JP" dirty="0" smtClean="0">
                <a:latin typeface="Tahoma" panose="020B0604030504040204" pitchFamily="34" charset="0"/>
                <a:cs typeface="Tahoma" panose="020B0604030504040204" pitchFamily="34" charset="0"/>
              </a:rPr>
              <a:t>In order to compare the </a:t>
            </a:r>
            <a:r>
              <a:rPr lang="en-US" altLang="ja-JP" b="1" dirty="0" smtClean="0">
                <a:solidFill>
                  <a:srgbClr val="006896"/>
                </a:solidFill>
                <a:latin typeface="Tahoma" panose="020B0604030504040204" pitchFamily="34" charset="0"/>
                <a:cs typeface="Tahoma" panose="020B0604030504040204" pitchFamily="34" charset="0"/>
              </a:rPr>
              <a:t>source terms </a:t>
            </a:r>
            <a:r>
              <a:rPr lang="en-US" altLang="ja-JP" dirty="0" smtClean="0">
                <a:latin typeface="Tahoma" panose="020B0604030504040204" pitchFamily="34" charset="0"/>
                <a:cs typeface="Tahoma" panose="020B0604030504040204" pitchFamily="34" charset="0"/>
              </a:rPr>
              <a:t>obtained by</a:t>
            </a:r>
            <a:r>
              <a:rPr lang="en-US" altLang="ja-JP" b="1" dirty="0" smtClean="0">
                <a:solidFill>
                  <a:srgbClr val="006896"/>
                </a:solidFill>
                <a:latin typeface="Tahoma" panose="020B0604030504040204" pitchFamily="34" charset="0"/>
                <a:cs typeface="Tahoma" panose="020B0604030504040204" pitchFamily="34" charset="0"/>
              </a:rPr>
              <a:t> MELCOR </a:t>
            </a:r>
            <a:r>
              <a:rPr lang="en-US" altLang="ja-JP" dirty="0" smtClean="0">
                <a:latin typeface="Tahoma" panose="020B0604030504040204" pitchFamily="34" charset="0"/>
                <a:cs typeface="Tahoma" panose="020B0604030504040204" pitchFamily="34" charset="0"/>
              </a:rPr>
              <a:t>with the </a:t>
            </a:r>
            <a:r>
              <a:rPr lang="en-US" altLang="ja-JP" b="1" dirty="0" smtClean="0">
                <a:solidFill>
                  <a:srgbClr val="006896"/>
                </a:solidFill>
                <a:latin typeface="Tahoma" panose="020B0604030504040204" pitchFamily="34" charset="0"/>
                <a:cs typeface="Tahoma" panose="020B0604030504040204" pitchFamily="34" charset="0"/>
              </a:rPr>
              <a:t>monitoring data </a:t>
            </a:r>
            <a:r>
              <a:rPr lang="en-US" altLang="ja-JP" dirty="0" smtClean="0">
                <a:latin typeface="Tahoma" panose="020B0604030504040204" pitchFamily="34" charset="0"/>
                <a:cs typeface="Tahoma" panose="020B0604030504040204" pitchFamily="34" charset="0"/>
              </a:rPr>
              <a:t>at the </a:t>
            </a:r>
            <a:r>
              <a:rPr lang="en-US" altLang="ja-JP" b="1" dirty="0" smtClean="0">
                <a:solidFill>
                  <a:srgbClr val="006896"/>
                </a:solidFill>
                <a:latin typeface="Tahoma" panose="020B0604030504040204" pitchFamily="34" charset="0"/>
                <a:cs typeface="Tahoma" panose="020B0604030504040204" pitchFamily="34" charset="0"/>
              </a:rPr>
              <a:t>main gate</a:t>
            </a:r>
            <a:r>
              <a:rPr lang="en-US" altLang="ja-JP" dirty="0" smtClean="0">
                <a:latin typeface="Tahoma" panose="020B0604030504040204" pitchFamily="34" charset="0"/>
                <a:cs typeface="Tahoma" panose="020B0604030504040204" pitchFamily="34" charset="0"/>
              </a:rPr>
              <a:t>, CFD calculations </a:t>
            </a:r>
            <a:r>
              <a:rPr lang="en-US" altLang="ja-JP" dirty="0">
                <a:latin typeface="Tahoma" panose="020B0604030504040204" pitchFamily="34" charset="0"/>
                <a:cs typeface="Tahoma" panose="020B0604030504040204" pitchFamily="34" charset="0"/>
              </a:rPr>
              <a:t>are being done for </a:t>
            </a:r>
            <a:r>
              <a:rPr lang="en-US" altLang="ja-JP" b="1" dirty="0">
                <a:solidFill>
                  <a:srgbClr val="006896"/>
                </a:solidFill>
                <a:latin typeface="Tahoma" panose="020B0604030504040204" pitchFamily="34" charset="0"/>
                <a:cs typeface="Tahoma" panose="020B0604030504040204" pitchFamily="34" charset="0"/>
              </a:rPr>
              <a:t>airstream </a:t>
            </a:r>
            <a:r>
              <a:rPr lang="en-US" altLang="ja-JP" b="1" dirty="0" smtClean="0">
                <a:solidFill>
                  <a:srgbClr val="006896"/>
                </a:solidFill>
                <a:latin typeface="Tahoma" panose="020B0604030504040204" pitchFamily="34" charset="0"/>
                <a:cs typeface="Tahoma" panose="020B0604030504040204" pitchFamily="34" charset="0"/>
              </a:rPr>
              <a:t>around the site </a:t>
            </a:r>
            <a:r>
              <a:rPr lang="en-US" altLang="ja-JP" dirty="0" smtClean="0">
                <a:latin typeface="Tahoma" panose="020B0604030504040204" pitchFamily="34" charset="0"/>
                <a:cs typeface="Tahoma" panose="020B0604030504040204" pitchFamily="34" charset="0"/>
              </a:rPr>
              <a:t>by using the terrain </a:t>
            </a:r>
            <a:r>
              <a:rPr lang="en-US" altLang="ja-JP" dirty="0">
                <a:latin typeface="Tahoma" panose="020B0604030504040204" pitchFamily="34" charset="0"/>
                <a:cs typeface="Tahoma" panose="020B0604030504040204" pitchFamily="34" charset="0"/>
              </a:rPr>
              <a:t>data and </a:t>
            </a:r>
            <a:r>
              <a:rPr lang="en-US" altLang="ja-JP" dirty="0" smtClean="0">
                <a:latin typeface="Tahoma" panose="020B0604030504040204" pitchFamily="34" charset="0"/>
                <a:cs typeface="Tahoma" panose="020B0604030504040204" pitchFamily="34" charset="0"/>
              </a:rPr>
              <a:t>GPV meteorological </a:t>
            </a:r>
            <a:r>
              <a:rPr lang="en-US" altLang="ja-JP" dirty="0">
                <a:latin typeface="Tahoma" panose="020B0604030504040204" pitchFamily="34" charset="0"/>
                <a:cs typeface="Tahoma" panose="020B0604030504040204" pitchFamily="34" charset="0"/>
              </a:rPr>
              <a:t>data </a:t>
            </a:r>
            <a:r>
              <a:rPr lang="en-US" altLang="ja-JP" sz="1400" dirty="0" smtClean="0">
                <a:latin typeface="Tahoma" panose="020B0604030504040204" pitchFamily="34" charset="0"/>
                <a:cs typeface="Tahoma" panose="020B0604030504040204" pitchFamily="34" charset="0"/>
              </a:rPr>
              <a:t>(140km </a:t>
            </a:r>
            <a:r>
              <a:rPr lang="en-US" altLang="ja-JP" sz="1400" dirty="0">
                <a:latin typeface="Tahoma" panose="020B0604030504040204" pitchFamily="34" charset="0"/>
                <a:cs typeface="Tahoma" panose="020B0604030504040204" pitchFamily="34" charset="0"/>
              </a:rPr>
              <a:t>x 140 </a:t>
            </a:r>
            <a:r>
              <a:rPr lang="en-US" altLang="ja-JP" sz="1400" dirty="0" smtClean="0">
                <a:latin typeface="Tahoma" panose="020B0604030504040204" pitchFamily="34" charset="0"/>
                <a:cs typeface="Tahoma" panose="020B0604030504040204" pitchFamily="34" charset="0"/>
              </a:rPr>
              <a:t>km).</a:t>
            </a:r>
            <a:endParaRPr lang="en-US" altLang="ja-JP" dirty="0">
              <a:latin typeface="Tahoma" panose="020B0604030504040204" pitchFamily="34" charset="0"/>
              <a:cs typeface="Tahoma" panose="020B0604030504040204" pitchFamily="34" charset="0"/>
            </a:endParaRPr>
          </a:p>
        </p:txBody>
      </p:sp>
      <p:pic>
        <p:nvPicPr>
          <p:cNvPr id="16" name="Picture 5"/>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9752" y="4671145"/>
            <a:ext cx="3265466" cy="1523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p:cNvSpPr/>
          <p:nvPr/>
        </p:nvSpPr>
        <p:spPr>
          <a:xfrm>
            <a:off x="3895798" y="4334823"/>
            <a:ext cx="1511952" cy="338554"/>
          </a:xfrm>
          <a:prstGeom prst="rect">
            <a:avLst/>
          </a:prstGeom>
          <a:solidFill>
            <a:schemeClr val="bg1"/>
          </a:solidFill>
        </p:spPr>
        <p:txBody>
          <a:bodyPr wrap="none">
            <a:spAutoFit/>
          </a:bodyPr>
          <a:lstStyle/>
          <a:p>
            <a:r>
              <a:rPr lang="en-US" altLang="ja-JP" sz="1600" b="1" dirty="0" smtClean="0">
                <a:latin typeface="Tahoma" panose="020B0604030504040204" pitchFamily="34" charset="0"/>
                <a:cs typeface="Tahoma" panose="020B0604030504040204" pitchFamily="34" charset="0"/>
              </a:rPr>
              <a:t>Terrain </a:t>
            </a:r>
            <a:r>
              <a:rPr lang="en-US" altLang="ja-JP" sz="1600" b="1" dirty="0">
                <a:latin typeface="Tahoma" panose="020B0604030504040204" pitchFamily="34" charset="0"/>
                <a:cs typeface="Tahoma" panose="020B0604030504040204" pitchFamily="34" charset="0"/>
              </a:rPr>
              <a:t>data </a:t>
            </a:r>
            <a:endParaRPr lang="ja-JP" altLang="en-US" sz="1600" b="1" dirty="0">
              <a:latin typeface="Tahoma" panose="020B0604030504040204" pitchFamily="34" charset="0"/>
              <a:cs typeface="Tahoma" panose="020B0604030504040204" pitchFamily="34" charset="0"/>
            </a:endParaRPr>
          </a:p>
        </p:txBody>
      </p:sp>
      <p:sp>
        <p:nvSpPr>
          <p:cNvPr id="18" name="正方形/長方形 17"/>
          <p:cNvSpPr/>
          <p:nvPr/>
        </p:nvSpPr>
        <p:spPr>
          <a:xfrm>
            <a:off x="3711055" y="2709508"/>
            <a:ext cx="1205779" cy="338554"/>
          </a:xfrm>
          <a:prstGeom prst="rect">
            <a:avLst/>
          </a:prstGeom>
          <a:solidFill>
            <a:schemeClr val="bg1"/>
          </a:solidFill>
        </p:spPr>
        <p:txBody>
          <a:bodyPr wrap="none">
            <a:spAutoFit/>
          </a:bodyPr>
          <a:lstStyle/>
          <a:p>
            <a:r>
              <a:rPr lang="en-US" altLang="ja-JP" sz="1600" b="1" dirty="0" smtClean="0">
                <a:latin typeface="Tahoma" panose="020B0604030504040204" pitchFamily="34" charset="0"/>
                <a:cs typeface="Tahoma" panose="020B0604030504040204" pitchFamily="34" charset="0"/>
              </a:rPr>
              <a:t>Main gate</a:t>
            </a:r>
            <a:endParaRPr lang="ja-JP" altLang="en-US" sz="1600" b="1" dirty="0">
              <a:latin typeface="Tahoma" panose="020B0604030504040204" pitchFamily="34" charset="0"/>
              <a:cs typeface="Tahoma" panose="020B0604030504040204" pitchFamily="34" charset="0"/>
            </a:endParaRPr>
          </a:p>
        </p:txBody>
      </p:sp>
      <p:cxnSp>
        <p:nvCxnSpPr>
          <p:cNvPr id="19" name="直線矢印コネクタ 18"/>
          <p:cNvCxnSpPr>
            <a:endCxn id="26" idx="0"/>
          </p:cNvCxnSpPr>
          <p:nvPr/>
        </p:nvCxnSpPr>
        <p:spPr>
          <a:xfrm flipH="1">
            <a:off x="960878" y="3048062"/>
            <a:ext cx="3179074" cy="2014887"/>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107504" y="2708920"/>
            <a:ext cx="2952328" cy="486287"/>
          </a:xfrm>
          <a:prstGeom prst="rect">
            <a:avLst/>
          </a:prstGeom>
          <a:solidFill>
            <a:schemeClr val="bg1"/>
          </a:solidFill>
        </p:spPr>
        <p:txBody>
          <a:bodyPr wrap="square">
            <a:spAutoFit/>
          </a:bodyPr>
          <a:lstStyle/>
          <a:p>
            <a:pPr>
              <a:lnSpc>
                <a:spcPct val="80000"/>
              </a:lnSpc>
            </a:pPr>
            <a:r>
              <a:rPr lang="en-US" altLang="ja-JP" sz="1600" b="1" dirty="0" smtClean="0">
                <a:latin typeface="Tahoma" panose="020B0604030504040204" pitchFamily="34" charset="0"/>
                <a:cs typeface="Tahoma" panose="020B0604030504040204" pitchFamily="34" charset="0"/>
              </a:rPr>
              <a:t>Preliminary results of airstream around the site</a:t>
            </a:r>
            <a:endParaRPr lang="ja-JP" altLang="en-US" sz="1600" b="1" dirty="0">
              <a:latin typeface="Tahoma" panose="020B0604030504040204" pitchFamily="34" charset="0"/>
              <a:cs typeface="Tahoma" panose="020B0604030504040204" pitchFamily="34" charset="0"/>
            </a:endParaRPr>
          </a:p>
        </p:txBody>
      </p:sp>
      <p:sp>
        <p:nvSpPr>
          <p:cNvPr id="21" name="直方体 20"/>
          <p:cNvSpPr/>
          <p:nvPr/>
        </p:nvSpPr>
        <p:spPr>
          <a:xfrm>
            <a:off x="6057273" y="5748380"/>
            <a:ext cx="767889" cy="296885"/>
          </a:xfrm>
          <a:prstGeom prst="cube">
            <a:avLst>
              <a:gd name="adj" fmla="val 653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6038679" y="5373216"/>
            <a:ext cx="1564852" cy="307777"/>
          </a:xfrm>
          <a:prstGeom prst="rect">
            <a:avLst/>
          </a:prstGeom>
          <a:noFill/>
        </p:spPr>
        <p:txBody>
          <a:bodyPr wrap="none">
            <a:spAutoFit/>
          </a:bodyPr>
          <a:lstStyle/>
          <a:p>
            <a:r>
              <a:rPr lang="en-US" altLang="ja-JP" sz="1400" b="1" dirty="0" smtClean="0">
                <a:latin typeface="Tahoma" panose="020B0604030504040204" pitchFamily="34" charset="0"/>
                <a:cs typeface="Tahoma" panose="020B0604030504040204" pitchFamily="34" charset="0"/>
              </a:rPr>
              <a:t>CFD resolution</a:t>
            </a:r>
            <a:endParaRPr lang="ja-JP" altLang="en-US" sz="1400" b="1" dirty="0">
              <a:latin typeface="Tahoma" panose="020B0604030504040204" pitchFamily="34" charset="0"/>
              <a:cs typeface="Tahoma" panose="020B0604030504040204" pitchFamily="34" charset="0"/>
            </a:endParaRPr>
          </a:p>
        </p:txBody>
      </p:sp>
      <p:sp>
        <p:nvSpPr>
          <p:cNvPr id="23" name="直方体 22"/>
          <p:cNvSpPr/>
          <p:nvPr/>
        </p:nvSpPr>
        <p:spPr>
          <a:xfrm>
            <a:off x="5652120" y="6103636"/>
            <a:ext cx="1179512" cy="508340"/>
          </a:xfrm>
          <a:prstGeom prst="cube">
            <a:avLst>
              <a:gd name="adj" fmla="val 772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6825162" y="5608324"/>
            <a:ext cx="1628972" cy="523220"/>
          </a:xfrm>
          <a:prstGeom prst="rect">
            <a:avLst/>
          </a:prstGeom>
          <a:noFill/>
        </p:spPr>
        <p:txBody>
          <a:bodyPr wrap="none">
            <a:spAutoFit/>
          </a:bodyPr>
          <a:lstStyle/>
          <a:p>
            <a:r>
              <a:rPr lang="en-US" altLang="ja-JP" sz="1400" b="1" dirty="0" smtClean="0">
                <a:latin typeface="Tahoma" panose="020B0604030504040204" pitchFamily="34" charset="0"/>
                <a:cs typeface="Tahoma" panose="020B0604030504040204" pitchFamily="34" charset="0"/>
              </a:rPr>
              <a:t>5 m x 5 m x 1 m</a:t>
            </a:r>
          </a:p>
          <a:p>
            <a:r>
              <a:rPr lang="en-US" altLang="ja-JP" sz="1400" b="1" dirty="0" smtClean="0">
                <a:latin typeface="Tahoma" panose="020B0604030504040204" pitchFamily="34" charset="0"/>
                <a:cs typeface="Tahoma" panose="020B0604030504040204" pitchFamily="34" charset="0"/>
              </a:rPr>
              <a:t>(by the bldg.)</a:t>
            </a:r>
            <a:endParaRPr lang="ja-JP" altLang="en-US" sz="1400" b="1" dirty="0">
              <a:latin typeface="Tahoma" panose="020B0604030504040204" pitchFamily="34" charset="0"/>
              <a:cs typeface="Tahoma" panose="020B0604030504040204" pitchFamily="34" charset="0"/>
            </a:endParaRPr>
          </a:p>
        </p:txBody>
      </p:sp>
      <p:sp>
        <p:nvSpPr>
          <p:cNvPr id="25" name="正方形/長方形 24"/>
          <p:cNvSpPr/>
          <p:nvPr/>
        </p:nvSpPr>
        <p:spPr>
          <a:xfrm>
            <a:off x="6744510" y="6242799"/>
            <a:ext cx="1856598" cy="523220"/>
          </a:xfrm>
          <a:prstGeom prst="rect">
            <a:avLst/>
          </a:prstGeom>
          <a:noFill/>
        </p:spPr>
        <p:txBody>
          <a:bodyPr wrap="none">
            <a:spAutoFit/>
          </a:bodyPr>
          <a:lstStyle/>
          <a:p>
            <a:r>
              <a:rPr lang="en-US" altLang="ja-JP" sz="1400" b="1" dirty="0" smtClean="0">
                <a:latin typeface="Tahoma" panose="020B0604030504040204" pitchFamily="34" charset="0"/>
                <a:cs typeface="Tahoma" panose="020B0604030504040204" pitchFamily="34" charset="0"/>
              </a:rPr>
              <a:t>10 m x 10 m x 1 m</a:t>
            </a:r>
          </a:p>
          <a:p>
            <a:r>
              <a:rPr lang="en-US" altLang="ja-JP" sz="1400" b="1" dirty="0" smtClean="0">
                <a:latin typeface="Tahoma" panose="020B0604030504040204" pitchFamily="34" charset="0"/>
                <a:cs typeface="Tahoma" panose="020B0604030504040204" pitchFamily="34" charset="0"/>
              </a:rPr>
              <a:t>(other region)</a:t>
            </a:r>
            <a:endParaRPr lang="ja-JP" altLang="en-US" sz="1400" b="1" dirty="0">
              <a:latin typeface="Tahoma" panose="020B0604030504040204" pitchFamily="34" charset="0"/>
              <a:cs typeface="Tahoma" panose="020B0604030504040204" pitchFamily="34" charset="0"/>
            </a:endParaRPr>
          </a:p>
        </p:txBody>
      </p:sp>
      <p:sp>
        <p:nvSpPr>
          <p:cNvPr id="26" name="円/楕円 25"/>
          <p:cNvSpPr/>
          <p:nvPr/>
        </p:nvSpPr>
        <p:spPr>
          <a:xfrm>
            <a:off x="877058" y="5062949"/>
            <a:ext cx="167640" cy="1676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7014634" y="5085184"/>
            <a:ext cx="293670" cy="276999"/>
          </a:xfrm>
          <a:prstGeom prst="rect">
            <a:avLst/>
          </a:prstGeom>
          <a:noFill/>
        </p:spPr>
        <p:txBody>
          <a:bodyPr wrap="none" rtlCol="0">
            <a:spAutoFit/>
          </a:bodyPr>
          <a:lstStyle/>
          <a:p>
            <a:r>
              <a:rPr kumimoji="1" lang="en-US" altLang="ja-JP" sz="1200" b="1" dirty="0" smtClean="0">
                <a:latin typeface="+mj-lt"/>
              </a:rPr>
              <a:t>*</a:t>
            </a:r>
            <a:endParaRPr kumimoji="1" lang="ja-JP" altLang="en-US" sz="1200" b="1" dirty="0" smtClean="0">
              <a:latin typeface="+mj-lt"/>
            </a:endParaRPr>
          </a:p>
        </p:txBody>
      </p:sp>
      <p:sp>
        <p:nvSpPr>
          <p:cNvPr id="27" name="テキスト ボックス 26"/>
          <p:cNvSpPr txBox="1"/>
          <p:nvPr/>
        </p:nvSpPr>
        <p:spPr>
          <a:xfrm>
            <a:off x="-11740" y="6309320"/>
            <a:ext cx="5627240" cy="507831"/>
          </a:xfrm>
          <a:prstGeom prst="rect">
            <a:avLst/>
          </a:prstGeom>
          <a:noFill/>
        </p:spPr>
        <p:txBody>
          <a:bodyPr wrap="square" rtlCol="0">
            <a:spAutoFit/>
          </a:bodyPr>
          <a:lstStyle/>
          <a:p>
            <a:r>
              <a:rPr lang="en-US" altLang="ja-JP" sz="900" b="1" dirty="0" smtClean="0">
                <a:latin typeface="+mj-lt"/>
              </a:rPr>
              <a:t>*H. Hoshi, et al., “Severe </a:t>
            </a:r>
            <a:r>
              <a:rPr lang="en-US" altLang="ja-JP" sz="900" b="1" dirty="0">
                <a:latin typeface="+mj-lt"/>
              </a:rPr>
              <a:t>Accident Analyses of </a:t>
            </a:r>
            <a:r>
              <a:rPr lang="en-US" altLang="ja-JP" sz="900" b="1" dirty="0" smtClean="0">
                <a:latin typeface="+mj-lt"/>
              </a:rPr>
              <a:t>Fukushima-Daiichi </a:t>
            </a:r>
            <a:r>
              <a:rPr lang="en-US" altLang="ja-JP" sz="900" b="1" dirty="0">
                <a:latin typeface="+mj-lt"/>
              </a:rPr>
              <a:t>Units 1 to 3,” Side Event “Updated activities about TEPCO’s Fukushima Dai-ichi NPS accident”</a:t>
            </a:r>
          </a:p>
          <a:p>
            <a:r>
              <a:rPr lang="en-US" altLang="ja-JP" sz="900" b="1" dirty="0">
                <a:latin typeface="+mj-lt"/>
              </a:rPr>
              <a:t>At Fukushima Ministerial Conference on Nuclear </a:t>
            </a:r>
            <a:r>
              <a:rPr lang="en-US" altLang="ja-JP" sz="900" b="1" dirty="0" smtClean="0">
                <a:latin typeface="+mj-lt"/>
              </a:rPr>
              <a:t>Safety, Dec. 16,  2012</a:t>
            </a:r>
            <a:endParaRPr kumimoji="1" lang="ja-JP" altLang="en-US" sz="900" b="1" dirty="0" smtClean="0">
              <a:latin typeface="+mj-lt"/>
            </a:endParaRPr>
          </a:p>
        </p:txBody>
      </p:sp>
    </p:spTree>
    <p:extLst>
      <p:ext uri="{BB962C8B-B14F-4D97-AF65-F5344CB8AC3E}">
        <p14:creationId xmlns:p14="http://schemas.microsoft.com/office/powerpoint/2010/main" val="13519035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smtClean="0"/>
              <a:t>4. Further Investigation</a:t>
            </a:r>
            <a:endParaRPr kumimoji="1" lang="ja-JP" altLang="en-US" dirty="0"/>
          </a:p>
        </p:txBody>
      </p:sp>
      <p:sp>
        <p:nvSpPr>
          <p:cNvPr id="5" name="円/楕円 4"/>
          <p:cNvSpPr/>
          <p:nvPr/>
        </p:nvSpPr>
        <p:spPr>
          <a:xfrm>
            <a:off x="1619672" y="3212976"/>
            <a:ext cx="2448272" cy="1152128"/>
          </a:xfrm>
          <a:prstGeom prst="ellipse">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smtClean="0"/>
              <a:t>Core Degradation</a:t>
            </a:r>
            <a:endParaRPr kumimoji="1" lang="ja-JP" altLang="en-US" b="1" dirty="0"/>
          </a:p>
        </p:txBody>
      </p:sp>
      <p:sp>
        <p:nvSpPr>
          <p:cNvPr id="6" name="円/楕円 5"/>
          <p:cNvSpPr/>
          <p:nvPr/>
        </p:nvSpPr>
        <p:spPr>
          <a:xfrm>
            <a:off x="3923928" y="2060848"/>
            <a:ext cx="2160240" cy="1152128"/>
          </a:xfrm>
          <a:prstGeom prst="ellipse">
            <a:avLst/>
          </a:prstGeom>
          <a:solidFill>
            <a:schemeClr val="bg1">
              <a:lumMod val="5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MCCI</a:t>
            </a:r>
            <a:endParaRPr kumimoji="1" lang="ja-JP" altLang="en-US" b="1" dirty="0"/>
          </a:p>
        </p:txBody>
      </p:sp>
      <p:sp>
        <p:nvSpPr>
          <p:cNvPr id="7" name="円/楕円 6"/>
          <p:cNvSpPr/>
          <p:nvPr/>
        </p:nvSpPr>
        <p:spPr>
          <a:xfrm>
            <a:off x="3707904" y="4725144"/>
            <a:ext cx="2160240" cy="1152128"/>
          </a:xfrm>
          <a:prstGeom prst="ellipse">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Hydrogen</a:t>
            </a:r>
            <a:r>
              <a:rPr kumimoji="1" lang="en-US" altLang="ja-JP" b="1" dirty="0" smtClean="0"/>
              <a:t> Generation</a:t>
            </a:r>
            <a:endParaRPr kumimoji="1" lang="ja-JP" altLang="en-US" b="1" dirty="0"/>
          </a:p>
        </p:txBody>
      </p:sp>
      <p:sp>
        <p:nvSpPr>
          <p:cNvPr id="8" name="円/楕円 7"/>
          <p:cNvSpPr/>
          <p:nvPr/>
        </p:nvSpPr>
        <p:spPr>
          <a:xfrm>
            <a:off x="611560" y="5229200"/>
            <a:ext cx="2160240" cy="115212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solidFill>
                  <a:srgbClr val="FF0000"/>
                </a:solidFill>
              </a:rPr>
              <a:t>Explosion</a:t>
            </a:r>
            <a:endParaRPr kumimoji="1" lang="ja-JP" altLang="en-US" b="1" dirty="0">
              <a:solidFill>
                <a:srgbClr val="FF0000"/>
              </a:solidFill>
            </a:endParaRPr>
          </a:p>
        </p:txBody>
      </p:sp>
      <p:sp>
        <p:nvSpPr>
          <p:cNvPr id="9" name="円/楕円 8"/>
          <p:cNvSpPr/>
          <p:nvPr/>
        </p:nvSpPr>
        <p:spPr>
          <a:xfrm>
            <a:off x="6278606" y="2726384"/>
            <a:ext cx="2160240" cy="115212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solidFill>
                  <a:schemeClr val="tx1"/>
                </a:solidFill>
              </a:rPr>
              <a:t>PCV</a:t>
            </a:r>
            <a:r>
              <a:rPr kumimoji="1" lang="en-US" altLang="ja-JP" b="1" dirty="0" smtClean="0">
                <a:solidFill>
                  <a:schemeClr val="tx1"/>
                </a:solidFill>
              </a:rPr>
              <a:t> Integrity</a:t>
            </a:r>
            <a:endParaRPr kumimoji="1" lang="ja-JP" altLang="en-US" b="1" dirty="0">
              <a:solidFill>
                <a:schemeClr val="tx1"/>
              </a:solidFill>
            </a:endParaRPr>
          </a:p>
        </p:txBody>
      </p:sp>
      <p:sp>
        <p:nvSpPr>
          <p:cNvPr id="10" name="円/楕円 9"/>
          <p:cNvSpPr/>
          <p:nvPr/>
        </p:nvSpPr>
        <p:spPr>
          <a:xfrm>
            <a:off x="6559752" y="5085184"/>
            <a:ext cx="2160240"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smtClean="0"/>
              <a:t>Source Terms</a:t>
            </a:r>
            <a:endParaRPr kumimoji="1" lang="ja-JP" altLang="en-US" b="1" dirty="0"/>
          </a:p>
        </p:txBody>
      </p:sp>
      <p:sp>
        <p:nvSpPr>
          <p:cNvPr id="11" name="円/楕円 10"/>
          <p:cNvSpPr/>
          <p:nvPr/>
        </p:nvSpPr>
        <p:spPr>
          <a:xfrm>
            <a:off x="323528" y="1574256"/>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External Water Injection</a:t>
            </a:r>
            <a:endParaRPr kumimoji="1" lang="ja-JP" altLang="en-US" b="1" dirty="0"/>
          </a:p>
        </p:txBody>
      </p:sp>
      <p:sp>
        <p:nvSpPr>
          <p:cNvPr id="2" name="テキスト ボックス 1"/>
          <p:cNvSpPr txBox="1"/>
          <p:nvPr/>
        </p:nvSpPr>
        <p:spPr>
          <a:xfrm>
            <a:off x="3635896" y="1115980"/>
            <a:ext cx="5285421" cy="830997"/>
          </a:xfrm>
          <a:prstGeom prst="rect">
            <a:avLst/>
          </a:prstGeom>
          <a:noFill/>
        </p:spPr>
        <p:txBody>
          <a:bodyPr wrap="none" rtlCol="0">
            <a:spAutoFit/>
          </a:bodyPr>
          <a:lstStyle/>
          <a:p>
            <a:r>
              <a:rPr kumimoji="1" lang="en-US" altLang="ja-JP" sz="2400" b="1" dirty="0" smtClean="0">
                <a:latin typeface="+mj-lt"/>
              </a:rPr>
              <a:t>Information from Onsite R&amp;D</a:t>
            </a:r>
          </a:p>
          <a:p>
            <a:r>
              <a:rPr lang="en-US" altLang="ja-JP" sz="2400" b="1" dirty="0">
                <a:latin typeface="+mj-lt"/>
              </a:rPr>
              <a:t> </a:t>
            </a:r>
            <a:r>
              <a:rPr lang="en-US" altLang="ja-JP" sz="2400" b="1" dirty="0" smtClean="0">
                <a:latin typeface="+mj-lt"/>
              </a:rPr>
              <a:t>       partially               future</a:t>
            </a:r>
            <a:endParaRPr kumimoji="1" lang="ja-JP" altLang="en-US" sz="2400" b="1" dirty="0" smtClean="0">
              <a:latin typeface="+mj-lt"/>
            </a:endParaRPr>
          </a:p>
        </p:txBody>
      </p:sp>
      <p:cxnSp>
        <p:nvCxnSpPr>
          <p:cNvPr id="12" name="直線コネクタ 11"/>
          <p:cNvCxnSpPr/>
          <p:nvPr/>
        </p:nvCxnSpPr>
        <p:spPr>
          <a:xfrm>
            <a:off x="3779912" y="1772816"/>
            <a:ext cx="5760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660232" y="1772816"/>
            <a:ext cx="576064"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rot="20870308">
            <a:off x="2913114" y="533539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13604625">
            <a:off x="3850144" y="411307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16200000">
            <a:off x="4359705" y="3749307"/>
            <a:ext cx="128868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15179151">
            <a:off x="1459395" y="2888940"/>
            <a:ext cx="52375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11111390">
            <a:off x="2629321" y="1898292"/>
            <a:ext cx="127442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14201343">
            <a:off x="5228166" y="3929853"/>
            <a:ext cx="21008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2019718">
            <a:off x="3410553" y="4706510"/>
            <a:ext cx="3110653"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rot="16200000">
            <a:off x="7236723" y="4217786"/>
            <a:ext cx="107926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2172858">
            <a:off x="6145143" y="2270479"/>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913658" y="6309320"/>
            <a:ext cx="2645276" cy="369332"/>
          </a:xfrm>
          <a:prstGeom prst="rect">
            <a:avLst/>
          </a:prstGeom>
          <a:noFill/>
        </p:spPr>
        <p:txBody>
          <a:bodyPr wrap="none" rtlCol="0">
            <a:spAutoFit/>
          </a:bodyPr>
          <a:lstStyle/>
          <a:p>
            <a:r>
              <a:rPr kumimoji="1" lang="en-US" altLang="ja-JP" b="1" dirty="0" smtClean="0">
                <a:latin typeface="+mj-lt"/>
              </a:rPr>
              <a:t>Inverse estimation</a:t>
            </a:r>
            <a:endParaRPr kumimoji="1" lang="ja-JP" altLang="en-US" b="1" dirty="0" smtClean="0">
              <a:latin typeface="+mj-lt"/>
            </a:endParaRPr>
          </a:p>
        </p:txBody>
      </p:sp>
    </p:spTree>
    <p:extLst>
      <p:ext uri="{BB962C8B-B14F-4D97-AF65-F5344CB8AC3E}">
        <p14:creationId xmlns:p14="http://schemas.microsoft.com/office/powerpoint/2010/main" val="10158413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fontScale="90000"/>
          </a:bodyPr>
          <a:lstStyle/>
          <a:p>
            <a:r>
              <a:rPr kumimoji="1" lang="en-US" altLang="ja-JP" dirty="0" smtClean="0"/>
              <a:t>4. Further Investigation</a:t>
            </a:r>
            <a:endParaRPr kumimoji="1" lang="ja-JP" altLang="en-US" dirty="0"/>
          </a:p>
        </p:txBody>
      </p:sp>
      <p:sp>
        <p:nvSpPr>
          <p:cNvPr id="5" name="円/楕円 4"/>
          <p:cNvSpPr/>
          <p:nvPr/>
        </p:nvSpPr>
        <p:spPr>
          <a:xfrm>
            <a:off x="1619672" y="3212976"/>
            <a:ext cx="2448272" cy="1152128"/>
          </a:xfrm>
          <a:prstGeom prst="ellipse">
            <a:avLst/>
          </a:prstGeom>
          <a:solidFill>
            <a:srgbClr val="FF7C8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smtClean="0"/>
              <a:t>Core Degradation</a:t>
            </a:r>
            <a:endParaRPr kumimoji="1" lang="ja-JP" altLang="en-US" b="1" dirty="0"/>
          </a:p>
        </p:txBody>
      </p:sp>
      <p:sp>
        <p:nvSpPr>
          <p:cNvPr id="6" name="円/楕円 5"/>
          <p:cNvSpPr/>
          <p:nvPr/>
        </p:nvSpPr>
        <p:spPr>
          <a:xfrm>
            <a:off x="3923928" y="2060848"/>
            <a:ext cx="2160240" cy="1152128"/>
          </a:xfrm>
          <a:prstGeom prst="ellipse">
            <a:avLst/>
          </a:prstGeom>
          <a:solidFill>
            <a:schemeClr val="bg1">
              <a:lumMod val="50000"/>
            </a:schemeClr>
          </a:solid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MCCI</a:t>
            </a:r>
            <a:endParaRPr kumimoji="1" lang="ja-JP" altLang="en-US" b="1" dirty="0"/>
          </a:p>
        </p:txBody>
      </p:sp>
      <p:sp>
        <p:nvSpPr>
          <p:cNvPr id="7" name="円/楕円 6"/>
          <p:cNvSpPr/>
          <p:nvPr/>
        </p:nvSpPr>
        <p:spPr>
          <a:xfrm>
            <a:off x="3707904" y="4725144"/>
            <a:ext cx="2160240" cy="1152128"/>
          </a:xfrm>
          <a:prstGeom prst="ellipse">
            <a:avLst/>
          </a:prstGeom>
          <a:solidFill>
            <a:srgbClr val="FFC000"/>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Hydrogen</a:t>
            </a:r>
            <a:r>
              <a:rPr kumimoji="1" lang="en-US" altLang="ja-JP" b="1" dirty="0" smtClean="0"/>
              <a:t> Generation</a:t>
            </a:r>
            <a:endParaRPr kumimoji="1" lang="ja-JP" altLang="en-US" b="1" dirty="0"/>
          </a:p>
        </p:txBody>
      </p:sp>
      <p:sp>
        <p:nvSpPr>
          <p:cNvPr id="8" name="円/楕円 7"/>
          <p:cNvSpPr/>
          <p:nvPr/>
        </p:nvSpPr>
        <p:spPr>
          <a:xfrm>
            <a:off x="611560" y="5229200"/>
            <a:ext cx="2160240" cy="1152128"/>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solidFill>
                  <a:srgbClr val="FF0000"/>
                </a:solidFill>
              </a:rPr>
              <a:t>Explosion</a:t>
            </a:r>
            <a:endParaRPr kumimoji="1" lang="ja-JP" altLang="en-US" b="1" dirty="0">
              <a:solidFill>
                <a:srgbClr val="FF0000"/>
              </a:solidFill>
            </a:endParaRPr>
          </a:p>
        </p:txBody>
      </p:sp>
      <p:sp>
        <p:nvSpPr>
          <p:cNvPr id="9" name="円/楕円 8"/>
          <p:cNvSpPr/>
          <p:nvPr/>
        </p:nvSpPr>
        <p:spPr>
          <a:xfrm>
            <a:off x="6278606" y="2726384"/>
            <a:ext cx="2160240" cy="115212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solidFill>
                  <a:schemeClr val="tx1"/>
                </a:solidFill>
              </a:rPr>
              <a:t>PCV</a:t>
            </a:r>
            <a:r>
              <a:rPr kumimoji="1" lang="en-US" altLang="ja-JP" b="1" dirty="0" smtClean="0">
                <a:solidFill>
                  <a:schemeClr val="tx1"/>
                </a:solidFill>
              </a:rPr>
              <a:t> Integrity</a:t>
            </a:r>
            <a:endParaRPr kumimoji="1" lang="ja-JP" altLang="en-US" b="1" dirty="0">
              <a:solidFill>
                <a:schemeClr val="tx1"/>
              </a:solidFill>
            </a:endParaRPr>
          </a:p>
        </p:txBody>
      </p:sp>
      <p:sp>
        <p:nvSpPr>
          <p:cNvPr id="10" name="円/楕円 9"/>
          <p:cNvSpPr/>
          <p:nvPr/>
        </p:nvSpPr>
        <p:spPr>
          <a:xfrm>
            <a:off x="6559752" y="5085184"/>
            <a:ext cx="2160240" cy="115212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en-US" altLang="ja-JP" b="1" dirty="0" smtClean="0"/>
              <a:t>Source Terms</a:t>
            </a:r>
            <a:endParaRPr kumimoji="1" lang="ja-JP" altLang="en-US" b="1" dirty="0"/>
          </a:p>
        </p:txBody>
      </p:sp>
      <p:sp>
        <p:nvSpPr>
          <p:cNvPr id="11" name="円/楕円 10"/>
          <p:cNvSpPr/>
          <p:nvPr/>
        </p:nvSpPr>
        <p:spPr>
          <a:xfrm>
            <a:off x="323528" y="1574256"/>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ja-JP" b="1" dirty="0" smtClean="0"/>
              <a:t>External Water Injection</a:t>
            </a:r>
            <a:endParaRPr kumimoji="1" lang="ja-JP" altLang="en-US" b="1" dirty="0"/>
          </a:p>
        </p:txBody>
      </p:sp>
      <p:sp>
        <p:nvSpPr>
          <p:cNvPr id="2" name="テキスト ボックス 1"/>
          <p:cNvSpPr txBox="1"/>
          <p:nvPr/>
        </p:nvSpPr>
        <p:spPr>
          <a:xfrm>
            <a:off x="3635896" y="1115980"/>
            <a:ext cx="5285421" cy="830997"/>
          </a:xfrm>
          <a:prstGeom prst="rect">
            <a:avLst/>
          </a:prstGeom>
          <a:noFill/>
        </p:spPr>
        <p:txBody>
          <a:bodyPr wrap="none" rtlCol="0">
            <a:spAutoFit/>
          </a:bodyPr>
          <a:lstStyle/>
          <a:p>
            <a:r>
              <a:rPr kumimoji="1" lang="en-US" altLang="ja-JP" sz="2400" b="1" dirty="0" smtClean="0">
                <a:latin typeface="+mj-lt"/>
              </a:rPr>
              <a:t>Information from Onsite R&amp;D</a:t>
            </a:r>
          </a:p>
          <a:p>
            <a:r>
              <a:rPr lang="en-US" altLang="ja-JP" sz="2400" b="1" dirty="0">
                <a:latin typeface="+mj-lt"/>
              </a:rPr>
              <a:t> </a:t>
            </a:r>
            <a:r>
              <a:rPr lang="en-US" altLang="ja-JP" sz="2400" b="1" dirty="0" smtClean="0">
                <a:latin typeface="+mj-lt"/>
              </a:rPr>
              <a:t>       partially               future</a:t>
            </a:r>
            <a:endParaRPr kumimoji="1" lang="ja-JP" altLang="en-US" sz="2400" b="1" dirty="0" smtClean="0">
              <a:latin typeface="+mj-lt"/>
            </a:endParaRPr>
          </a:p>
        </p:txBody>
      </p:sp>
      <p:cxnSp>
        <p:nvCxnSpPr>
          <p:cNvPr id="12" name="直線コネクタ 11"/>
          <p:cNvCxnSpPr/>
          <p:nvPr/>
        </p:nvCxnSpPr>
        <p:spPr>
          <a:xfrm>
            <a:off x="3779912" y="1772816"/>
            <a:ext cx="576064" cy="0"/>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660232" y="1772816"/>
            <a:ext cx="576064" cy="0"/>
          </a:xfrm>
          <a:prstGeom prst="line">
            <a:avLst/>
          </a:prstGeom>
          <a:ln w="508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 name="右矢印 2"/>
          <p:cNvSpPr/>
          <p:nvPr/>
        </p:nvSpPr>
        <p:spPr>
          <a:xfrm rot="9791614">
            <a:off x="2913114" y="533539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3600933">
            <a:off x="3850144" y="4113076"/>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右矢印 14"/>
          <p:cNvSpPr/>
          <p:nvPr/>
        </p:nvSpPr>
        <p:spPr>
          <a:xfrm rot="5603021">
            <a:off x="4359705" y="3749307"/>
            <a:ext cx="1288686"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右矢印 15"/>
          <p:cNvSpPr/>
          <p:nvPr/>
        </p:nvSpPr>
        <p:spPr>
          <a:xfrm rot="4303860">
            <a:off x="1459395" y="2888940"/>
            <a:ext cx="52375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右矢印 16"/>
          <p:cNvSpPr/>
          <p:nvPr/>
        </p:nvSpPr>
        <p:spPr>
          <a:xfrm rot="900000">
            <a:off x="2629321" y="1898292"/>
            <a:ext cx="127442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3617353">
            <a:off x="5228166" y="3929853"/>
            <a:ext cx="2100881"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265050">
            <a:off x="3410553" y="4706510"/>
            <a:ext cx="3110653"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右矢印 19"/>
          <p:cNvSpPr/>
          <p:nvPr/>
        </p:nvSpPr>
        <p:spPr>
          <a:xfrm rot="5211428">
            <a:off x="7236723" y="4217786"/>
            <a:ext cx="1079265"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右矢印 20"/>
          <p:cNvSpPr/>
          <p:nvPr/>
        </p:nvSpPr>
        <p:spPr>
          <a:xfrm rot="1894308">
            <a:off x="6145143" y="2270479"/>
            <a:ext cx="720080" cy="5040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2210381" y="6407720"/>
            <a:ext cx="5830442" cy="369332"/>
          </a:xfrm>
          <a:prstGeom prst="rect">
            <a:avLst/>
          </a:prstGeom>
          <a:noFill/>
        </p:spPr>
        <p:txBody>
          <a:bodyPr wrap="none" rtlCol="0">
            <a:spAutoFit/>
          </a:bodyPr>
          <a:lstStyle/>
          <a:p>
            <a:r>
              <a:rPr kumimoji="1" lang="en-US" altLang="ja-JP" b="1" dirty="0" smtClean="0">
                <a:latin typeface="+mj-lt"/>
              </a:rPr>
              <a:t>Reduce uncertainties of forward estimation</a:t>
            </a:r>
            <a:endParaRPr kumimoji="1" lang="ja-JP" altLang="en-US" b="1" dirty="0" smtClean="0">
              <a:latin typeface="+mj-lt"/>
            </a:endParaRPr>
          </a:p>
        </p:txBody>
      </p:sp>
    </p:spTree>
    <p:extLst>
      <p:ext uri="{BB962C8B-B14F-4D97-AF65-F5344CB8AC3E}">
        <p14:creationId xmlns:p14="http://schemas.microsoft.com/office/powerpoint/2010/main" val="35761498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97598" y="2276872"/>
            <a:ext cx="8001000" cy="1440453"/>
          </a:xfrm>
          <a:prstGeom prst="rect">
            <a:avLst/>
          </a:prstGeom>
          <a:noFill/>
          <a:ln w="9525">
            <a:noFill/>
            <a:miter lim="800000"/>
            <a:headEnd/>
            <a:tailEnd/>
          </a:ln>
        </p:spPr>
        <p:txBody>
          <a:bodyPr lIns="12700" tIns="12700" rIns="12700" bIns="12700"/>
          <a:lstStyle/>
          <a:p>
            <a:pPr marL="342900" indent="-342900">
              <a:lnSpc>
                <a:spcPct val="90000"/>
              </a:lnSpc>
              <a:spcBef>
                <a:spcPct val="20000"/>
              </a:spcBef>
              <a:buClr>
                <a:schemeClr val="tx2"/>
              </a:buClr>
              <a:buSzPct val="70000"/>
              <a:buFont typeface="Wingdings" pitchFamily="2" charset="2"/>
              <a:buChar char="¡"/>
            </a:pPr>
            <a:endParaRPr lang="en-US" sz="800" dirty="0">
              <a:solidFill>
                <a:schemeClr val="tx2"/>
              </a:solidFill>
              <a:latin typeface="Verdana"/>
              <a:ea typeface="Verdana"/>
              <a:cs typeface="Verdana"/>
              <a:sym typeface="Verdana"/>
            </a:endParaRPr>
          </a:p>
          <a:p>
            <a:pPr marL="342900" indent="-342900">
              <a:lnSpc>
                <a:spcPct val="90000"/>
              </a:lnSpc>
              <a:spcBef>
                <a:spcPct val="20000"/>
              </a:spcBef>
              <a:buClr>
                <a:schemeClr val="tx2"/>
              </a:buClr>
              <a:buSzPct val="100000"/>
              <a:buFont typeface="Courier New" pitchFamily="49" charset="0"/>
              <a:buChar char="o"/>
            </a:pPr>
            <a:endParaRPr lang="en-US" sz="800" dirty="0">
              <a:solidFill>
                <a:schemeClr val="tx2"/>
              </a:solidFill>
              <a:latin typeface="Verdana"/>
              <a:ea typeface="Verdana"/>
              <a:cs typeface="Verdana"/>
              <a:sym typeface="Verdana"/>
            </a:endParaRPr>
          </a:p>
          <a:p>
            <a:pPr>
              <a:lnSpc>
                <a:spcPct val="90000"/>
              </a:lnSpc>
              <a:spcBef>
                <a:spcPct val="20000"/>
              </a:spcBef>
              <a:buClr>
                <a:schemeClr val="tx2"/>
              </a:buClr>
              <a:buSzPct val="100000"/>
            </a:pPr>
            <a:endParaRPr lang="en-US" sz="2000" dirty="0" smtClean="0">
              <a:solidFill>
                <a:srgbClr val="FF0000"/>
              </a:solidFill>
              <a:latin typeface="Verdana"/>
              <a:ea typeface="Verdana"/>
              <a:cs typeface="Verdana"/>
              <a:sym typeface="Verdana"/>
            </a:endParaRPr>
          </a:p>
        </p:txBody>
      </p:sp>
      <p:sp>
        <p:nvSpPr>
          <p:cNvPr id="10" name="テキスト ボックス 4"/>
          <p:cNvSpPr txBox="1">
            <a:spLocks noChangeArrowheads="1"/>
          </p:cNvSpPr>
          <p:nvPr/>
        </p:nvSpPr>
        <p:spPr bwMode="auto">
          <a:xfrm>
            <a:off x="323528" y="950426"/>
            <a:ext cx="8424936" cy="5934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361950" lvl="1" indent="-361950" algn="just" eaLnBrk="1" hangingPunct="1">
              <a:spcBef>
                <a:spcPts val="0"/>
              </a:spcBef>
              <a:buClr>
                <a:srgbClr val="FF6D4B"/>
              </a:buClr>
              <a:buFont typeface="Wingdings" pitchFamily="2" charset="2"/>
              <a:buChar char="n"/>
            </a:pPr>
            <a:r>
              <a:rPr lang="en-US" altLang="ja-JP" sz="2400" b="1" dirty="0">
                <a:solidFill>
                  <a:srgbClr val="000000"/>
                </a:solidFill>
                <a:latin typeface="Verdana"/>
                <a:ea typeface="Verdana"/>
                <a:cs typeface="Verdana"/>
                <a:sym typeface="Verdana"/>
              </a:rPr>
              <a:t>In the light of Fukushima Dai-ichi NPP accident, the NRA developed the new design requirements and </a:t>
            </a:r>
            <a:r>
              <a:rPr lang="en-US" altLang="ja-JP" sz="2400" b="1" dirty="0" smtClean="0">
                <a:solidFill>
                  <a:srgbClr val="000000"/>
                </a:solidFill>
                <a:latin typeface="Verdana"/>
                <a:ea typeface="Verdana"/>
                <a:cs typeface="Verdana"/>
                <a:sym typeface="Verdana"/>
              </a:rPr>
              <a:t>established </a:t>
            </a:r>
            <a:r>
              <a:rPr lang="en-US" altLang="ja-JP" sz="2400" b="1" dirty="0">
                <a:solidFill>
                  <a:srgbClr val="000000"/>
                </a:solidFill>
                <a:latin typeface="Verdana"/>
                <a:ea typeface="Verdana"/>
                <a:cs typeface="Verdana"/>
                <a:sym typeface="Verdana"/>
              </a:rPr>
              <a:t>the new regulatory framework to ensure the safety of NPPs and other nuclear facilities.</a:t>
            </a:r>
          </a:p>
          <a:p>
            <a:pPr marL="361950" lvl="1" indent="-361950" algn="just" eaLnBrk="1" hangingPunct="1">
              <a:spcBef>
                <a:spcPts val="0"/>
              </a:spcBef>
              <a:buClr>
                <a:srgbClr val="FF6D4B"/>
              </a:buClr>
              <a:buFont typeface="Wingdings" pitchFamily="2" charset="2"/>
              <a:buChar char="n"/>
            </a:pPr>
            <a:r>
              <a:rPr lang="en-US" altLang="ja-JP" sz="2400" b="1" dirty="0" smtClean="0">
                <a:solidFill>
                  <a:srgbClr val="000000"/>
                </a:solidFill>
                <a:latin typeface="Verdana"/>
                <a:ea typeface="Verdana"/>
                <a:cs typeface="Verdana"/>
                <a:sym typeface="Verdana"/>
              </a:rPr>
              <a:t>NRA launched new investigation committee for Fukushima Daiichi accident.</a:t>
            </a:r>
          </a:p>
          <a:p>
            <a:pPr marL="361950" lvl="1" indent="-361950" algn="just" eaLnBrk="1" hangingPunct="1">
              <a:spcBef>
                <a:spcPts val="0"/>
              </a:spcBef>
              <a:buClr>
                <a:srgbClr val="FF6D4B"/>
              </a:buClr>
              <a:buFont typeface="Wingdings" pitchFamily="2" charset="2"/>
              <a:buChar char="n"/>
            </a:pPr>
            <a:r>
              <a:rPr lang="en-US" altLang="ja-JP" sz="2400" b="1" dirty="0" smtClean="0">
                <a:solidFill>
                  <a:srgbClr val="000000"/>
                </a:solidFill>
                <a:latin typeface="Verdana"/>
                <a:ea typeface="Verdana"/>
                <a:cs typeface="Verdana"/>
                <a:sym typeface="Verdana"/>
              </a:rPr>
              <a:t>NRA examined R/B to investigate impact of tsunami, hydrogen explosion, etc. </a:t>
            </a:r>
          </a:p>
          <a:p>
            <a:pPr marL="361950" lvl="1" indent="-361950" algn="just" eaLnBrk="1" hangingPunct="1">
              <a:spcBef>
                <a:spcPts val="0"/>
              </a:spcBef>
              <a:buClr>
                <a:srgbClr val="FF6D4B"/>
              </a:buClr>
              <a:buFont typeface="Wingdings" pitchFamily="2" charset="2"/>
              <a:buChar char="n"/>
            </a:pPr>
            <a:r>
              <a:rPr lang="en-US" altLang="ja-JP" sz="2400" b="1" dirty="0" smtClean="0">
                <a:solidFill>
                  <a:srgbClr val="000000"/>
                </a:solidFill>
                <a:latin typeface="Verdana"/>
                <a:ea typeface="Verdana"/>
                <a:cs typeface="Verdana"/>
                <a:sym typeface="Verdana"/>
              </a:rPr>
              <a:t>Various analyses are in progress to estimate core status, PCV integrity, source terms, etc.</a:t>
            </a:r>
            <a:endParaRPr lang="en-US" altLang="ja-JP" sz="2400" b="1" dirty="0">
              <a:solidFill>
                <a:srgbClr val="000000"/>
              </a:solidFill>
              <a:latin typeface="Verdana"/>
              <a:ea typeface="Verdana"/>
              <a:cs typeface="Verdana"/>
              <a:sym typeface="Verdana"/>
            </a:endParaRPr>
          </a:p>
          <a:p>
            <a:pPr marL="361950" lvl="1" indent="-361950" eaLnBrk="1" hangingPunct="1">
              <a:spcBef>
                <a:spcPts val="0"/>
              </a:spcBef>
              <a:buClr>
                <a:srgbClr val="FF6D4B"/>
              </a:buClr>
              <a:buFont typeface="Wingdings" pitchFamily="2" charset="2"/>
              <a:buChar char="n"/>
            </a:pPr>
            <a:r>
              <a:rPr lang="en-US" altLang="ja-JP" sz="2400" b="1" dirty="0" smtClean="0">
                <a:solidFill>
                  <a:srgbClr val="000000"/>
                </a:solidFill>
                <a:latin typeface="Verdana"/>
                <a:ea typeface="Verdana"/>
                <a:cs typeface="Verdana"/>
                <a:sym typeface="Verdana"/>
              </a:rPr>
              <a:t>TEPCO continues investigation with decommissioning</a:t>
            </a:r>
          </a:p>
          <a:p>
            <a:pPr marL="361950" lvl="1" indent="-361950" eaLnBrk="1" hangingPunct="1">
              <a:spcBef>
                <a:spcPts val="0"/>
              </a:spcBef>
              <a:buClr>
                <a:srgbClr val="FF6D4B"/>
              </a:buClr>
              <a:buFont typeface="Wingdings" pitchFamily="2" charset="2"/>
              <a:buChar char="n"/>
            </a:pPr>
            <a:r>
              <a:rPr lang="en-US" altLang="ja-JP" sz="2400" b="1" dirty="0" smtClean="0">
                <a:solidFill>
                  <a:srgbClr val="000000"/>
                </a:solidFill>
                <a:latin typeface="Verdana"/>
                <a:ea typeface="Verdana"/>
                <a:cs typeface="Verdana"/>
                <a:sym typeface="Verdana"/>
              </a:rPr>
              <a:t>Further investigation is still needed. However, multiple approaches are applied to reduce uncertainty.</a:t>
            </a:r>
          </a:p>
        </p:txBody>
      </p:sp>
      <p:sp>
        <p:nvSpPr>
          <p:cNvPr id="3" name="タイトル 2"/>
          <p:cNvSpPr>
            <a:spLocks noGrp="1"/>
          </p:cNvSpPr>
          <p:nvPr>
            <p:ph type="title"/>
          </p:nvPr>
        </p:nvSpPr>
        <p:spPr/>
        <p:txBody>
          <a:bodyPr lIns="12700" tIns="12700" rIns="12700" bIns="12700">
            <a:normAutofit fontScale="90000"/>
          </a:bodyPr>
          <a:lstStyle/>
          <a:p>
            <a:r>
              <a:rPr lang="en-US" altLang="ja-JP" dirty="0" smtClean="0">
                <a:latin typeface="Verdana"/>
                <a:ea typeface="Verdana"/>
                <a:cs typeface="Verdana"/>
                <a:sym typeface="Verdana"/>
              </a:rPr>
              <a:t>5. Conclusion</a:t>
            </a:r>
            <a:endParaRPr kumimoji="1" lang="ja-JP" altLang="en-US" dirty="0">
              <a:latin typeface="Verdana"/>
              <a:cs typeface="Verdana"/>
              <a:sym typeface="Verdana"/>
            </a:endParaRPr>
          </a:p>
        </p:txBody>
      </p:sp>
    </p:spTree>
    <p:extLst>
      <p:ext uri="{BB962C8B-B14F-4D97-AF65-F5344CB8AC3E}">
        <p14:creationId xmlns:p14="http://schemas.microsoft.com/office/powerpoint/2010/main" val="428082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4"/>
          <p:cNvSpPr txBox="1">
            <a:spLocks noChangeArrowheads="1"/>
          </p:cNvSpPr>
          <p:nvPr/>
        </p:nvSpPr>
        <p:spPr bwMode="auto">
          <a:xfrm>
            <a:off x="518882" y="2719616"/>
            <a:ext cx="8160933" cy="153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700" tIns="12700" rIns="12700" bIns="12700" anchor="ctr">
            <a:spAutoFit/>
          </a:bodyPr>
          <a:lstStyle>
            <a:lvl1pPr eaLnBrk="0" hangingPunct="0">
              <a:defRPr kumimoji="1">
                <a:solidFill>
                  <a:schemeClr val="tx1"/>
                </a:solidFill>
                <a:latin typeface="Calibri" pitchFamily="34" charset="0"/>
                <a:ea typeface="ＭＳ Ｐゴシック" pitchFamily="50" charset="-128"/>
              </a:defRPr>
            </a:lvl1pPr>
            <a:lvl2pPr marL="742950" indent="-285750" eaLnBrk="0" hangingPunct="0">
              <a:defRPr kumimoji="1">
                <a:solidFill>
                  <a:schemeClr val="tx1"/>
                </a:solidFill>
                <a:latin typeface="Calibri" pitchFamily="34" charset="0"/>
                <a:ea typeface="ＭＳ Ｐゴシック" pitchFamily="50" charset="-128"/>
              </a:defRPr>
            </a:lvl2pPr>
            <a:lvl3pPr marL="1143000" indent="-228600" eaLnBrk="0" hangingPunct="0">
              <a:defRPr kumimoji="1">
                <a:solidFill>
                  <a:schemeClr val="tx1"/>
                </a:solidFill>
                <a:latin typeface="Calibri" pitchFamily="34" charset="0"/>
                <a:ea typeface="ＭＳ Ｐゴシック" pitchFamily="50" charset="-128"/>
              </a:defRPr>
            </a:lvl3pPr>
            <a:lvl4pPr marL="1600200" indent="-228600" eaLnBrk="0" hangingPunct="0">
              <a:defRPr kumimoji="1">
                <a:solidFill>
                  <a:schemeClr val="tx1"/>
                </a:solidFill>
                <a:latin typeface="Calibri" pitchFamily="34" charset="0"/>
                <a:ea typeface="ＭＳ Ｐゴシック" pitchFamily="50" charset="-128"/>
              </a:defRPr>
            </a:lvl4pPr>
            <a:lvl5pPr marL="2057400" indent="-228600" eaLnBrk="0" hangingPunct="0">
              <a:defRPr kumimoji="1">
                <a:solidFill>
                  <a:schemeClr val="tx1"/>
                </a:solidFill>
                <a:latin typeface="Calibri"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pitchFamily="50" charset="-128"/>
              </a:defRPr>
            </a:lvl9pPr>
          </a:lstStyle>
          <a:p>
            <a:pPr marL="0" lvl="1" indent="0" algn="ctr" eaLnBrk="1" fontAlgn="ctr" hangingPunct="1">
              <a:spcBef>
                <a:spcPts val="1200"/>
              </a:spcBef>
              <a:buClr>
                <a:srgbClr val="C00000"/>
              </a:buClr>
            </a:pPr>
            <a:r>
              <a:rPr lang="en-US" altLang="ja-JP" sz="4400" b="1" i="1" dirty="0" smtClean="0">
                <a:solidFill>
                  <a:srgbClr val="002060"/>
                </a:solidFill>
                <a:latin typeface="Verdana"/>
                <a:ea typeface="Verdana"/>
                <a:cs typeface="Verdana"/>
                <a:sym typeface="Verdana"/>
              </a:rPr>
              <a:t>Thank you for </a:t>
            </a:r>
          </a:p>
          <a:p>
            <a:pPr marL="0" lvl="1" indent="0" algn="ctr" eaLnBrk="1" fontAlgn="ctr" hangingPunct="1">
              <a:spcBef>
                <a:spcPts val="1200"/>
              </a:spcBef>
              <a:buClr>
                <a:srgbClr val="C00000"/>
              </a:buClr>
            </a:pPr>
            <a:r>
              <a:rPr lang="en-US" altLang="ja-JP" sz="4400" b="1" i="1" dirty="0" smtClean="0">
                <a:solidFill>
                  <a:srgbClr val="002060"/>
                </a:solidFill>
                <a:latin typeface="Verdana"/>
                <a:ea typeface="Verdana"/>
                <a:cs typeface="Verdana"/>
                <a:sym typeface="Verdana"/>
              </a:rPr>
              <a:t>your kind  attention</a:t>
            </a:r>
            <a:endParaRPr lang="en-US" altLang="ja-JP" sz="4400" b="1" i="1" dirty="0">
              <a:solidFill>
                <a:srgbClr val="002060"/>
              </a:solidFill>
              <a:latin typeface="Verdana"/>
              <a:ea typeface="Verdana"/>
              <a:cs typeface="Verdana"/>
              <a:sym typeface="Verdana"/>
            </a:endParaRPr>
          </a:p>
        </p:txBody>
      </p:sp>
      <p:sp>
        <p:nvSpPr>
          <p:cNvPr id="7" name="Rectangle 4"/>
          <p:cNvSpPr>
            <a:spLocks noChangeArrowheads="1"/>
          </p:cNvSpPr>
          <p:nvPr/>
        </p:nvSpPr>
        <p:spPr bwMode="auto">
          <a:xfrm>
            <a:off x="597598" y="2276872"/>
            <a:ext cx="8001000" cy="1440453"/>
          </a:xfrm>
          <a:prstGeom prst="rect">
            <a:avLst/>
          </a:prstGeom>
          <a:noFill/>
          <a:ln w="9525">
            <a:noFill/>
            <a:miter lim="800000"/>
            <a:headEnd/>
            <a:tailEnd/>
          </a:ln>
        </p:spPr>
        <p:txBody>
          <a:bodyPr lIns="12700" tIns="12700" rIns="12700" bIns="12700"/>
          <a:lstStyle/>
          <a:p>
            <a:pPr marL="342900" indent="-342900">
              <a:lnSpc>
                <a:spcPct val="90000"/>
              </a:lnSpc>
              <a:spcBef>
                <a:spcPct val="20000"/>
              </a:spcBef>
              <a:buClr>
                <a:schemeClr val="tx2"/>
              </a:buClr>
              <a:buSzPct val="70000"/>
              <a:buFont typeface="Wingdings" pitchFamily="2" charset="2"/>
              <a:buChar char="¡"/>
            </a:pPr>
            <a:endParaRPr lang="en-US" sz="800" dirty="0">
              <a:solidFill>
                <a:schemeClr val="tx2"/>
              </a:solidFill>
              <a:latin typeface="Verdana"/>
              <a:ea typeface="Verdana"/>
              <a:cs typeface="Verdana"/>
              <a:sym typeface="Verdana"/>
            </a:endParaRPr>
          </a:p>
          <a:p>
            <a:pPr marL="342900" indent="-342900">
              <a:lnSpc>
                <a:spcPct val="90000"/>
              </a:lnSpc>
              <a:spcBef>
                <a:spcPct val="20000"/>
              </a:spcBef>
              <a:buClr>
                <a:schemeClr val="tx2"/>
              </a:buClr>
              <a:buSzPct val="100000"/>
              <a:buFont typeface="Courier New" pitchFamily="49" charset="0"/>
              <a:buChar char="o"/>
            </a:pPr>
            <a:endParaRPr lang="en-US" sz="800" dirty="0">
              <a:solidFill>
                <a:schemeClr val="tx2"/>
              </a:solidFill>
              <a:latin typeface="Verdana"/>
              <a:ea typeface="Verdana"/>
              <a:cs typeface="Verdana"/>
              <a:sym typeface="Verdana"/>
            </a:endParaRPr>
          </a:p>
          <a:p>
            <a:pPr>
              <a:lnSpc>
                <a:spcPct val="90000"/>
              </a:lnSpc>
              <a:spcBef>
                <a:spcPct val="20000"/>
              </a:spcBef>
              <a:buClr>
                <a:schemeClr val="tx2"/>
              </a:buClr>
              <a:buSzPct val="100000"/>
            </a:pPr>
            <a:endParaRPr lang="en-US" sz="2000" dirty="0" smtClean="0">
              <a:solidFill>
                <a:srgbClr val="FF0000"/>
              </a:solidFill>
              <a:latin typeface="Verdana"/>
              <a:ea typeface="Verdana"/>
              <a:cs typeface="Verdana"/>
              <a:sym typeface="Verdana"/>
            </a:endParaRPr>
          </a:p>
        </p:txBody>
      </p:sp>
    </p:spTree>
    <p:extLst>
      <p:ext uri="{BB962C8B-B14F-4D97-AF65-F5344CB8AC3E}">
        <p14:creationId xmlns:p14="http://schemas.microsoft.com/office/powerpoint/2010/main" val="33950114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1. Investigation Reports</a:t>
            </a:r>
            <a:endParaRPr kumimoji="1" lang="ja-JP" altLang="en-US" dirty="0"/>
          </a:p>
        </p:txBody>
      </p:sp>
      <p:sp>
        <p:nvSpPr>
          <p:cNvPr id="3" name="テキスト プレースホルダー 2"/>
          <p:cNvSpPr>
            <a:spLocks noGrp="1"/>
          </p:cNvSpPr>
          <p:nvPr>
            <p:ph type="body" sz="quarter" idx="10"/>
          </p:nvPr>
        </p:nvSpPr>
        <p:spPr>
          <a:xfrm>
            <a:off x="250825" y="1196975"/>
            <a:ext cx="7849567" cy="5184353"/>
          </a:xfrm>
        </p:spPr>
        <p:txBody>
          <a:bodyPr/>
          <a:lstStyle/>
          <a:p>
            <a:r>
              <a:rPr kumimoji="1" lang="en-US" altLang="ja-JP" dirty="0" smtClean="0"/>
              <a:t>After Fukushima Daiichi accident, several investigation reports were published</a:t>
            </a:r>
          </a:p>
          <a:p>
            <a:r>
              <a:rPr lang="en-US" altLang="ja-JP" dirty="0" smtClean="0"/>
              <a:t>These reports pointed out lessons learned from the accident</a:t>
            </a:r>
          </a:p>
          <a:p>
            <a:r>
              <a:rPr kumimoji="1" lang="en-US" altLang="ja-JP" dirty="0" smtClean="0"/>
              <a:t>New regulation, </a:t>
            </a:r>
            <a:r>
              <a:rPr lang="en-US" altLang="ja-JP" dirty="0"/>
              <a:t>reflecting the </a:t>
            </a:r>
            <a:r>
              <a:rPr lang="en-US" altLang="ja-JP" dirty="0" smtClean="0"/>
              <a:t>lessons, </a:t>
            </a:r>
            <a:r>
              <a:rPr kumimoji="1" lang="en-US" altLang="ja-JP" dirty="0" smtClean="0"/>
              <a:t>was enacted last year</a:t>
            </a:r>
          </a:p>
          <a:p>
            <a:r>
              <a:rPr lang="en-US" altLang="ja-JP" dirty="0" smtClean="0"/>
              <a:t>NRA launched new committee to investigate unsolved issues</a:t>
            </a:r>
            <a:endParaRPr kumimoji="1" lang="en-US" altLang="ja-JP" dirty="0" smtClean="0"/>
          </a:p>
          <a:p>
            <a:endParaRPr kumimoji="1" lang="ja-JP" altLang="en-US" dirty="0"/>
          </a:p>
        </p:txBody>
      </p:sp>
      <p:pic>
        <p:nvPicPr>
          <p:cNvPr id="1026" name="Picture 2" descr="D:\MyDocuments\業務\2014-H26\14.1027_IAEA_TSO\05_参考資料\個書き事故調.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54280" y="1196752"/>
            <a:ext cx="1000968" cy="140786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MyDocuments\業務\2014-H26\14.1027_IAEA_TSO\05_参考資料\政府事故調.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625680" y="2852936"/>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2956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lIns="12700" tIns="12700" rIns="12700" bIns="12700">
            <a:normAutofit fontScale="90000"/>
          </a:bodyPr>
          <a:lstStyle/>
          <a:p>
            <a:r>
              <a:rPr kumimoji="1" lang="en-US" altLang="ja-JP" dirty="0" smtClean="0">
                <a:latin typeface="Verdana"/>
                <a:ea typeface="Verdana"/>
                <a:cs typeface="Verdana"/>
                <a:sym typeface="Verdana"/>
              </a:rPr>
              <a:t>New Investigation Committee</a:t>
            </a:r>
            <a:endParaRPr kumimoji="1" lang="ja-JP" altLang="en-US" dirty="0">
              <a:latin typeface="Verdana"/>
              <a:cs typeface="Verdana"/>
              <a:sym typeface="Verdana"/>
            </a:endParaRPr>
          </a:p>
        </p:txBody>
      </p:sp>
      <p:sp>
        <p:nvSpPr>
          <p:cNvPr id="4" name="テキスト プレースホルダー 3"/>
          <p:cNvSpPr>
            <a:spLocks noGrp="1"/>
          </p:cNvSpPr>
          <p:nvPr>
            <p:ph type="body" sz="quarter" idx="10"/>
          </p:nvPr>
        </p:nvSpPr>
        <p:spPr/>
        <p:txBody>
          <a:bodyPr lIns="12700" tIns="12700" rIns="12700" bIns="12700"/>
          <a:lstStyle/>
          <a:p>
            <a:r>
              <a:rPr kumimoji="1" lang="en-US" altLang="ja-JP" dirty="0" smtClean="0">
                <a:latin typeface="Verdana"/>
                <a:ea typeface="Verdana"/>
                <a:cs typeface="Verdana"/>
                <a:sym typeface="Verdana"/>
              </a:rPr>
              <a:t>Possibility of small break LOCA at Unit 1</a:t>
            </a:r>
          </a:p>
          <a:p>
            <a:r>
              <a:rPr lang="en-US" altLang="ja-JP" dirty="0" smtClean="0">
                <a:latin typeface="Verdana"/>
                <a:ea typeface="Verdana"/>
                <a:cs typeface="Verdana"/>
                <a:sym typeface="Verdana"/>
              </a:rPr>
              <a:t>Activation of S/RV at Unit 1</a:t>
            </a:r>
            <a:endParaRPr kumimoji="1" lang="en-US" altLang="ja-JP" dirty="0" smtClean="0">
              <a:latin typeface="Verdana"/>
              <a:ea typeface="Verdana"/>
              <a:cs typeface="Verdana"/>
              <a:sym typeface="Verdana"/>
            </a:endParaRPr>
          </a:p>
          <a:p>
            <a:r>
              <a:rPr lang="en-US" altLang="ja-JP" dirty="0" smtClean="0">
                <a:latin typeface="Verdana"/>
                <a:ea typeface="Verdana"/>
                <a:cs typeface="Verdana"/>
                <a:sym typeface="Verdana"/>
              </a:rPr>
              <a:t>Flooding on 4</a:t>
            </a:r>
            <a:r>
              <a:rPr lang="en-US" altLang="ja-JP" baseline="30000" dirty="0" smtClean="0">
                <a:latin typeface="Verdana"/>
                <a:ea typeface="Verdana"/>
                <a:cs typeface="Verdana"/>
                <a:sym typeface="Verdana"/>
              </a:rPr>
              <a:t>th</a:t>
            </a:r>
            <a:r>
              <a:rPr lang="en-US" altLang="ja-JP" dirty="0" smtClean="0">
                <a:latin typeface="Verdana"/>
                <a:ea typeface="Verdana"/>
                <a:cs typeface="Verdana"/>
                <a:sym typeface="Verdana"/>
              </a:rPr>
              <a:t> floor of Unit 1</a:t>
            </a:r>
          </a:p>
          <a:p>
            <a:r>
              <a:rPr kumimoji="1" lang="en-US" altLang="ja-JP" dirty="0" smtClean="0">
                <a:latin typeface="Verdana"/>
                <a:ea typeface="Verdana"/>
                <a:cs typeface="Verdana"/>
                <a:sym typeface="Verdana"/>
              </a:rPr>
              <a:t>Isolation condensers of Unit 1</a:t>
            </a:r>
          </a:p>
          <a:p>
            <a:r>
              <a:rPr lang="en-US" altLang="ja-JP" dirty="0" smtClean="0">
                <a:latin typeface="Verdana"/>
                <a:ea typeface="Verdana"/>
                <a:cs typeface="Verdana"/>
                <a:sym typeface="Verdana"/>
              </a:rPr>
              <a:t>SFP of Unit 3</a:t>
            </a:r>
          </a:p>
          <a:p>
            <a:r>
              <a:rPr kumimoji="1" lang="en-US" altLang="ja-JP" dirty="0" smtClean="0">
                <a:latin typeface="Verdana"/>
                <a:ea typeface="Verdana"/>
                <a:cs typeface="Verdana"/>
                <a:sym typeface="Verdana"/>
              </a:rPr>
              <a:t>Hydrogen explosion at R/B of Unit 4</a:t>
            </a:r>
          </a:p>
          <a:p>
            <a:endParaRPr kumimoji="1" lang="ja-JP" altLang="en-US" dirty="0">
              <a:latin typeface="Verdana"/>
              <a:cs typeface="Verdana"/>
              <a:sym typeface="Verdana"/>
            </a:endParaRPr>
          </a:p>
        </p:txBody>
      </p:sp>
    </p:spTree>
    <p:extLst>
      <p:ext uri="{BB962C8B-B14F-4D97-AF65-F5344CB8AC3E}">
        <p14:creationId xmlns:p14="http://schemas.microsoft.com/office/powerpoint/2010/main" val="2033167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1920" y="2275768"/>
            <a:ext cx="51181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p:txBody>
          <a:bodyPr lIns="12700" tIns="12700" rIns="12700" bIns="12700">
            <a:normAutofit fontScale="90000"/>
          </a:bodyPr>
          <a:lstStyle/>
          <a:p>
            <a:r>
              <a:rPr lang="en-US" altLang="ja-JP" dirty="0">
                <a:cs typeface="Verdana"/>
                <a:sym typeface="Verdana"/>
              </a:rPr>
              <a:t>Possibility </a:t>
            </a:r>
            <a:r>
              <a:rPr lang="en-US" altLang="ja-JP" dirty="0" smtClean="0">
                <a:cs typeface="Verdana"/>
                <a:sym typeface="Verdana"/>
              </a:rPr>
              <a:t>of SBLOCA at Unit 1</a:t>
            </a:r>
            <a:endParaRPr kumimoji="1" lang="ja-JP" altLang="en-US" dirty="0">
              <a:latin typeface="Verdana"/>
              <a:cs typeface="Verdana"/>
              <a:sym typeface="Verdana"/>
            </a:endParaRPr>
          </a:p>
        </p:txBody>
      </p:sp>
      <p:sp>
        <p:nvSpPr>
          <p:cNvPr id="3" name="テキスト プレースホルダー 2"/>
          <p:cNvSpPr>
            <a:spLocks noGrp="1"/>
          </p:cNvSpPr>
          <p:nvPr>
            <p:ph type="body" sz="quarter" idx="10"/>
          </p:nvPr>
        </p:nvSpPr>
        <p:spPr>
          <a:xfrm>
            <a:off x="250825" y="1196975"/>
            <a:ext cx="8641655" cy="1295921"/>
          </a:xfrm>
        </p:spPr>
        <p:txBody>
          <a:bodyPr lIns="12700" tIns="12700" rIns="12700" bIns="12700"/>
          <a:lstStyle/>
          <a:p>
            <a:r>
              <a:rPr kumimoji="1" lang="en-US" altLang="ja-JP" sz="2400" dirty="0" smtClean="0">
                <a:latin typeface="Verdana"/>
                <a:ea typeface="Verdana"/>
                <a:cs typeface="Verdana"/>
                <a:sym typeface="Verdana"/>
              </a:rPr>
              <a:t>Diet </a:t>
            </a:r>
            <a:r>
              <a:rPr lang="en-US" altLang="ja-JP" sz="2400" dirty="0" smtClean="0">
                <a:latin typeface="Verdana"/>
                <a:ea typeface="Verdana"/>
                <a:cs typeface="Verdana"/>
                <a:sym typeface="Verdana"/>
              </a:rPr>
              <a:t>investigation report pointed out possibility of small break LOCA and S/RV was not activated</a:t>
            </a:r>
            <a:endParaRPr kumimoji="1" lang="ja-JP" altLang="en-US" sz="2400" dirty="0">
              <a:latin typeface="Verdana"/>
              <a:cs typeface="Verdana"/>
              <a:sym typeface="Verdana"/>
            </a:endParaRPr>
          </a:p>
        </p:txBody>
      </p:sp>
      <p:sp>
        <p:nvSpPr>
          <p:cNvPr id="5" name="テキスト ボックス 4"/>
          <p:cNvSpPr txBox="1"/>
          <p:nvPr/>
        </p:nvSpPr>
        <p:spPr>
          <a:xfrm>
            <a:off x="0" y="6597352"/>
            <a:ext cx="6012160" cy="230832"/>
          </a:xfrm>
          <a:prstGeom prst="rect">
            <a:avLst/>
          </a:prstGeom>
          <a:noFill/>
        </p:spPr>
        <p:txBody>
          <a:bodyPr wrap="square" rtlCol="0">
            <a:spAutoFit/>
          </a:bodyPr>
          <a:lstStyle/>
          <a:p>
            <a:r>
              <a:rPr kumimoji="1" lang="en-US" altLang="ja-JP" sz="900" b="1" dirty="0" smtClean="0">
                <a:latin typeface="+mj-lt"/>
              </a:rPr>
              <a:t>Ref.: WWW.nsr.go.jp/comittee/yuushikisha/jiko_bunseki/data/004_05.pdf</a:t>
            </a:r>
            <a:r>
              <a:rPr lang="en-US" altLang="ja-JP" sz="900" b="1" dirty="0" smtClean="0">
                <a:latin typeface="+mj-lt"/>
              </a:rPr>
              <a:t> (in Japanese)</a:t>
            </a:r>
            <a:endParaRPr kumimoji="1" lang="ja-JP" altLang="en-US" sz="900" b="1" dirty="0" smtClean="0">
              <a:latin typeface="+mj-lt"/>
            </a:endParaRPr>
          </a:p>
        </p:txBody>
      </p:sp>
      <p:sp>
        <p:nvSpPr>
          <p:cNvPr id="6" name="テキスト プレースホルダー 2"/>
          <p:cNvSpPr txBox="1">
            <a:spLocks/>
          </p:cNvSpPr>
          <p:nvPr/>
        </p:nvSpPr>
        <p:spPr>
          <a:xfrm>
            <a:off x="250825" y="2420888"/>
            <a:ext cx="3601095" cy="3240360"/>
          </a:xfrm>
          <a:prstGeom prst="rect">
            <a:avLst/>
          </a:prstGeom>
        </p:spPr>
        <p:txBody>
          <a:bodyPr lIns="12700" tIns="12700" rIns="12700" bIns="12700"/>
          <a:lstStyle>
            <a:lvl1pPr marL="342900" indent="-342900" algn="l" rtl="0" fontAlgn="base">
              <a:spcBef>
                <a:spcPct val="20000"/>
              </a:spcBef>
              <a:spcAft>
                <a:spcPct val="0"/>
              </a:spcAft>
              <a:buFont typeface="Arial" charset="0"/>
              <a:buChar char="•"/>
              <a:defRPr kumimoji="1" sz="3200" b="1" kern="1200">
                <a:solidFill>
                  <a:schemeClr val="tx1"/>
                </a:solidFill>
                <a:latin typeface="+mj-ea"/>
                <a:ea typeface="+mj-ea"/>
                <a:cs typeface="+mn-cs"/>
              </a:defRPr>
            </a:lvl1pPr>
            <a:lvl2pPr marL="742950" indent="-285750" algn="l" rtl="0" fontAlgn="base">
              <a:spcBef>
                <a:spcPct val="20000"/>
              </a:spcBef>
              <a:spcAft>
                <a:spcPct val="0"/>
              </a:spcAft>
              <a:buFont typeface="Arial" charset="0"/>
              <a:buChar char="–"/>
              <a:defRPr kumimoji="1" sz="2800" b="1" kern="1200">
                <a:solidFill>
                  <a:schemeClr val="tx1"/>
                </a:solidFill>
                <a:latin typeface="+mj-ea"/>
                <a:ea typeface="+mj-ea"/>
                <a:cs typeface="+mn-cs"/>
              </a:defRPr>
            </a:lvl2pPr>
            <a:lvl3pPr marL="1143000" indent="-228600" algn="l" rtl="0" fontAlgn="base">
              <a:spcBef>
                <a:spcPct val="20000"/>
              </a:spcBef>
              <a:spcAft>
                <a:spcPct val="0"/>
              </a:spcAft>
              <a:buFont typeface="Arial" charset="0"/>
              <a:buChar char="•"/>
              <a:defRPr kumimoji="1" sz="2400" b="1" kern="1200">
                <a:solidFill>
                  <a:schemeClr val="tx1"/>
                </a:solidFill>
                <a:latin typeface="+mj-ea"/>
                <a:ea typeface="+mj-ea"/>
                <a:cs typeface="+mn-cs"/>
              </a:defRPr>
            </a:lvl3pPr>
            <a:lvl4pPr marL="1600200" indent="-228600" algn="l" rtl="0" fontAlgn="base">
              <a:spcBef>
                <a:spcPct val="20000"/>
              </a:spcBef>
              <a:spcAft>
                <a:spcPct val="0"/>
              </a:spcAft>
              <a:buFont typeface="Arial" charset="0"/>
              <a:buChar char="–"/>
              <a:defRPr kumimoji="1" sz="2000" b="1" kern="1200">
                <a:solidFill>
                  <a:schemeClr val="tx1"/>
                </a:solidFill>
                <a:latin typeface="+mj-ea"/>
                <a:ea typeface="+mj-ea"/>
                <a:cs typeface="+mn-cs"/>
              </a:defRPr>
            </a:lvl4pPr>
            <a:lvl5pPr marL="2057400" indent="-228600" algn="l" rtl="0" fontAlgn="base">
              <a:spcBef>
                <a:spcPct val="20000"/>
              </a:spcBef>
              <a:spcAft>
                <a:spcPct val="0"/>
              </a:spcAft>
              <a:buFont typeface="Arial" charset="0"/>
              <a:buChar char="»"/>
              <a:defRPr kumimoji="1" sz="2000" b="1" kern="1200">
                <a:solidFill>
                  <a:schemeClr val="tx1"/>
                </a:solidFill>
                <a:latin typeface="+mj-ea"/>
                <a:ea typeface="+mj-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400" dirty="0" smtClean="0">
                <a:latin typeface="Verdana"/>
                <a:ea typeface="Verdana"/>
                <a:cs typeface="Verdana"/>
                <a:sym typeface="Verdana"/>
              </a:rPr>
              <a:t>If SBLOCA occurs, RPV pressure decreases rapidly and is inconsistent with observed data</a:t>
            </a:r>
            <a:endParaRPr lang="ja-JP" altLang="en-US" sz="2400" dirty="0">
              <a:latin typeface="Verdana"/>
              <a:cs typeface="Verdana"/>
              <a:sym typeface="Verdana"/>
            </a:endParaRPr>
          </a:p>
        </p:txBody>
      </p:sp>
      <p:sp>
        <p:nvSpPr>
          <p:cNvPr id="4" name="テキスト ボックス 3"/>
          <p:cNvSpPr txBox="1"/>
          <p:nvPr/>
        </p:nvSpPr>
        <p:spPr>
          <a:xfrm>
            <a:off x="7740352" y="2852171"/>
            <a:ext cx="941283" cy="276999"/>
          </a:xfrm>
          <a:prstGeom prst="rect">
            <a:avLst/>
          </a:prstGeom>
          <a:solidFill>
            <a:schemeClr val="bg1"/>
          </a:solidFill>
          <a:ln>
            <a:solidFill>
              <a:schemeClr val="tx1"/>
            </a:solidFill>
          </a:ln>
        </p:spPr>
        <p:txBody>
          <a:bodyPr wrap="none" rtlCol="0">
            <a:spAutoFit/>
          </a:bodyPr>
          <a:lstStyle/>
          <a:p>
            <a:r>
              <a:rPr kumimoji="1" lang="en-US" altLang="ja-JP" sz="1200" b="1" dirty="0" smtClean="0">
                <a:latin typeface="MS Mincho"/>
                <a:ea typeface="MS Mincho"/>
              </a:rPr>
              <a:t>○</a:t>
            </a:r>
            <a:r>
              <a:rPr kumimoji="1" lang="en-US" altLang="ja-JP" sz="1200" b="1" dirty="0" smtClean="0">
                <a:latin typeface="+mj-lt"/>
              </a:rPr>
              <a:t>Record</a:t>
            </a:r>
            <a:endParaRPr kumimoji="1" lang="ja-JP" altLang="en-US" sz="1200" b="1" dirty="0" smtClean="0">
              <a:latin typeface="+mj-lt"/>
            </a:endParaRPr>
          </a:p>
        </p:txBody>
      </p:sp>
      <p:sp>
        <p:nvSpPr>
          <p:cNvPr id="7" name="テキスト ボックス 6"/>
          <p:cNvSpPr txBox="1"/>
          <p:nvPr/>
        </p:nvSpPr>
        <p:spPr>
          <a:xfrm>
            <a:off x="6759955" y="3412331"/>
            <a:ext cx="1027845" cy="646331"/>
          </a:xfrm>
          <a:prstGeom prst="rect">
            <a:avLst/>
          </a:prstGeom>
          <a:noFill/>
        </p:spPr>
        <p:txBody>
          <a:bodyPr wrap="none" rtlCol="0">
            <a:spAutoFit/>
          </a:bodyPr>
          <a:lstStyle/>
          <a:p>
            <a:r>
              <a:rPr kumimoji="1" lang="en-US" altLang="ja-JP" sz="1200" b="1" dirty="0" smtClean="0">
                <a:latin typeface="+mj-lt"/>
              </a:rPr>
              <a:t>Leak area</a:t>
            </a:r>
          </a:p>
          <a:p>
            <a:r>
              <a:rPr kumimoji="1" lang="en-US" altLang="ja-JP" sz="1200" b="1" dirty="0" smtClean="0">
                <a:latin typeface="+mj-lt"/>
              </a:rPr>
              <a:t>800 mm</a:t>
            </a:r>
            <a:r>
              <a:rPr kumimoji="1" lang="en-US" altLang="ja-JP" sz="1200" b="1" baseline="30000" dirty="0" smtClean="0">
                <a:latin typeface="+mj-lt"/>
              </a:rPr>
              <a:t>2</a:t>
            </a:r>
          </a:p>
          <a:p>
            <a:r>
              <a:rPr lang="en-US" altLang="ja-JP" sz="1200" b="1" dirty="0" smtClean="0">
                <a:latin typeface="+mj-lt"/>
              </a:rPr>
              <a:t>900 mm</a:t>
            </a:r>
            <a:r>
              <a:rPr lang="en-US" altLang="ja-JP" sz="1200" b="1" baseline="30000" dirty="0" smtClean="0">
                <a:latin typeface="+mj-lt"/>
              </a:rPr>
              <a:t>2</a:t>
            </a:r>
            <a:endParaRPr kumimoji="1" lang="ja-JP" altLang="en-US" sz="1200" b="1" baseline="30000" dirty="0" smtClean="0">
              <a:latin typeface="+mj-lt"/>
            </a:endParaRPr>
          </a:p>
        </p:txBody>
      </p:sp>
      <p:cxnSp>
        <p:nvCxnSpPr>
          <p:cNvPr id="9" name="直線矢印コネクタ 8"/>
          <p:cNvCxnSpPr>
            <a:stCxn id="7" idx="1"/>
          </p:cNvCxnSpPr>
          <p:nvPr/>
        </p:nvCxnSpPr>
        <p:spPr>
          <a:xfrm flipH="1" flipV="1">
            <a:off x="5724128" y="3412331"/>
            <a:ext cx="1035827" cy="3231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H="1">
            <a:off x="5724128" y="3887897"/>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0013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Flooding on </a:t>
            </a:r>
            <a:r>
              <a:rPr lang="en-US" altLang="ja-JP" dirty="0" smtClean="0"/>
              <a:t>4</a:t>
            </a:r>
            <a:r>
              <a:rPr lang="en-US" altLang="ja-JP" baseline="30000" dirty="0" smtClean="0"/>
              <a:t>th</a:t>
            </a:r>
            <a:r>
              <a:rPr lang="en-US" altLang="ja-JP" dirty="0" smtClean="0"/>
              <a:t> floor </a:t>
            </a:r>
            <a:r>
              <a:rPr lang="en-US" altLang="ja-JP" dirty="0"/>
              <a:t>of Unit </a:t>
            </a:r>
            <a:r>
              <a:rPr lang="en-US" altLang="ja-JP" dirty="0" smtClean="0"/>
              <a:t>1</a:t>
            </a:r>
            <a:endParaRPr kumimoji="1" lang="ja-JP" altLang="en-US" dirty="0"/>
          </a:p>
        </p:txBody>
      </p:sp>
      <p:sp>
        <p:nvSpPr>
          <p:cNvPr id="3" name="テキスト プレースホルダー 2"/>
          <p:cNvSpPr>
            <a:spLocks noGrp="1"/>
          </p:cNvSpPr>
          <p:nvPr>
            <p:ph type="body" sz="quarter" idx="10"/>
          </p:nvPr>
        </p:nvSpPr>
        <p:spPr>
          <a:xfrm>
            <a:off x="179512" y="1196975"/>
            <a:ext cx="5113263" cy="5184353"/>
          </a:xfrm>
        </p:spPr>
        <p:txBody>
          <a:bodyPr/>
          <a:lstStyle/>
          <a:p>
            <a:r>
              <a:rPr lang="en-US" altLang="ja-JP" sz="2800" dirty="0" smtClean="0"/>
              <a:t>S/NRA/R calculated sloshing of SFP (Unit 1) and structure</a:t>
            </a:r>
          </a:p>
          <a:p>
            <a:r>
              <a:rPr lang="en-US" altLang="ja-JP" sz="2800" dirty="0" smtClean="0"/>
              <a:t>Analyses suggest below</a:t>
            </a:r>
          </a:p>
          <a:p>
            <a:pPr lvl="1"/>
            <a:r>
              <a:rPr kumimoji="1" lang="en-US" altLang="ja-JP" sz="2400" dirty="0" smtClean="0"/>
              <a:t>Water flooded from SFP to duct due to sloshing</a:t>
            </a:r>
          </a:p>
          <a:p>
            <a:pPr lvl="1"/>
            <a:r>
              <a:rPr lang="en-US" altLang="ja-JP" sz="2400" dirty="0" smtClean="0"/>
              <a:t>Water leaked from duct due to break by dynamic loading</a:t>
            </a:r>
          </a:p>
          <a:p>
            <a:pPr lvl="1"/>
            <a:endParaRPr kumimoji="1" lang="ja-JP" altLang="en-US" sz="2400"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36096" y="1268760"/>
            <a:ext cx="3498280" cy="1621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0" y="6597352"/>
            <a:ext cx="6012160" cy="230832"/>
          </a:xfrm>
          <a:prstGeom prst="rect">
            <a:avLst/>
          </a:prstGeom>
          <a:noFill/>
        </p:spPr>
        <p:txBody>
          <a:bodyPr wrap="square" rtlCol="0">
            <a:spAutoFit/>
          </a:bodyPr>
          <a:lstStyle/>
          <a:p>
            <a:r>
              <a:rPr kumimoji="1" lang="en-US" altLang="ja-JP" sz="900" b="1" dirty="0" smtClean="0">
                <a:latin typeface="+mj-lt"/>
              </a:rPr>
              <a:t>Ref.: WWW.nsr.go.jp/comittee/yuushikisha/jiko_bunseki/data/003_01.pdf</a:t>
            </a:r>
            <a:r>
              <a:rPr lang="en-US" altLang="ja-JP" sz="900" b="1" dirty="0">
                <a:latin typeface="+mj-lt"/>
              </a:rPr>
              <a:t> </a:t>
            </a:r>
            <a:r>
              <a:rPr lang="en-US" altLang="ja-JP" sz="900" b="1" dirty="0" smtClean="0">
                <a:latin typeface="+mj-lt"/>
              </a:rPr>
              <a:t>(in Japanese)</a:t>
            </a:r>
            <a:endParaRPr kumimoji="1" lang="ja-JP" altLang="en-US" sz="900" b="1" dirty="0" smtClean="0">
              <a:latin typeface="+mj-lt"/>
            </a:endParaRPr>
          </a:p>
        </p:txBody>
      </p:sp>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91240" y="3754002"/>
            <a:ext cx="2314004" cy="276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439122" y="2996952"/>
            <a:ext cx="158115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579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Hydrogen Explosion</a:t>
            </a:r>
            <a:r>
              <a:rPr lang="ja-JP" altLang="en-US" dirty="0"/>
              <a:t> </a:t>
            </a:r>
            <a:r>
              <a:rPr lang="en-US" altLang="ja-JP" dirty="0" smtClean="0"/>
              <a:t>at Unit 4</a:t>
            </a:r>
            <a:endParaRPr kumimoji="1" lang="ja-JP" alt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95465" y="4561345"/>
            <a:ext cx="2520280" cy="18028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70588" y="4572451"/>
            <a:ext cx="2481375" cy="1791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テキスト プレースホルダー 7"/>
          <p:cNvSpPr txBox="1">
            <a:spLocks noGrp="1"/>
          </p:cNvSpPr>
          <p:nvPr>
            <p:ph type="body" sz="quarter" idx="10"/>
          </p:nvPr>
        </p:nvSpPr>
        <p:spPr>
          <a:xfrm>
            <a:off x="107504" y="1196975"/>
            <a:ext cx="6294761" cy="2369880"/>
          </a:xfrm>
          <a:prstGeom prst="rect">
            <a:avLst/>
          </a:prstGeom>
          <a:noFill/>
        </p:spPr>
        <p:txBody>
          <a:bodyPr wrap="square" rtlCol="0">
            <a:spAutoFit/>
          </a:bodyPr>
          <a:lstStyle/>
          <a:p>
            <a:r>
              <a:rPr kumimoji="1" lang="en-US" altLang="ja-JP" sz="2000" b="1" dirty="0" smtClean="0">
                <a:latin typeface="+mj-lt"/>
              </a:rPr>
              <a:t>CFD calculations suggest hydrogen flow from Unit 3 to Unit 4 through common stack</a:t>
            </a:r>
          </a:p>
          <a:p>
            <a:r>
              <a:rPr lang="en-US" altLang="ja-JP" sz="2000" dirty="0" smtClean="0">
                <a:latin typeface="+mj-lt"/>
              </a:rPr>
              <a:t>Outlet of STGS (Unit 4) was contaminated higher than inlet </a:t>
            </a:r>
            <a:endParaRPr kumimoji="1" lang="en-US" altLang="ja-JP" sz="2000" b="1" dirty="0" smtClean="0">
              <a:latin typeface="+mj-lt"/>
            </a:endParaRPr>
          </a:p>
          <a:p>
            <a:r>
              <a:rPr lang="en-US" altLang="ja-JP" sz="2000" dirty="0" smtClean="0">
                <a:latin typeface="+mj-lt"/>
              </a:rPr>
              <a:t>NRA investigated R/B of Unit 4 and found ducts were significantly damaged</a:t>
            </a:r>
            <a:endParaRPr kumimoji="1" lang="ja-JP" altLang="en-US" sz="2000" b="1" dirty="0" smtClean="0">
              <a:latin typeface="+mj-lt"/>
            </a:endParaRPr>
          </a:p>
        </p:txBody>
      </p:sp>
      <p:sp>
        <p:nvSpPr>
          <p:cNvPr id="9" name="テキスト ボックス 8"/>
          <p:cNvSpPr txBox="1"/>
          <p:nvPr/>
        </p:nvSpPr>
        <p:spPr>
          <a:xfrm>
            <a:off x="3224233" y="4283804"/>
            <a:ext cx="1215397" cy="369332"/>
          </a:xfrm>
          <a:prstGeom prst="rect">
            <a:avLst/>
          </a:prstGeom>
          <a:noFill/>
        </p:spPr>
        <p:txBody>
          <a:bodyPr wrap="none" rtlCol="0">
            <a:spAutoFit/>
          </a:bodyPr>
          <a:lstStyle/>
          <a:p>
            <a:r>
              <a:rPr lang="en-US" altLang="ja-JP" b="1" dirty="0" smtClean="0">
                <a:latin typeface="+mj-lt"/>
              </a:rPr>
              <a:t>4</a:t>
            </a:r>
            <a:r>
              <a:rPr lang="en-US" altLang="ja-JP" b="1" baseline="30000" dirty="0" smtClean="0">
                <a:latin typeface="+mj-lt"/>
              </a:rPr>
              <a:t>th</a:t>
            </a:r>
            <a:r>
              <a:rPr lang="en-US" altLang="ja-JP" b="1" dirty="0" smtClean="0">
                <a:latin typeface="+mj-lt"/>
              </a:rPr>
              <a:t> floor</a:t>
            </a:r>
            <a:endParaRPr kumimoji="1" lang="ja-JP" altLang="en-US" b="1" dirty="0" smtClean="0">
              <a:latin typeface="+mj-lt"/>
            </a:endParaRPr>
          </a:p>
        </p:txBody>
      </p:sp>
      <p:sp>
        <p:nvSpPr>
          <p:cNvPr id="10" name="テキスト ボックス 9"/>
          <p:cNvSpPr txBox="1"/>
          <p:nvPr/>
        </p:nvSpPr>
        <p:spPr>
          <a:xfrm>
            <a:off x="6010412" y="4283804"/>
            <a:ext cx="1252266" cy="369332"/>
          </a:xfrm>
          <a:prstGeom prst="rect">
            <a:avLst/>
          </a:prstGeom>
          <a:noFill/>
        </p:spPr>
        <p:txBody>
          <a:bodyPr wrap="none" rtlCol="0">
            <a:spAutoFit/>
          </a:bodyPr>
          <a:lstStyle/>
          <a:p>
            <a:r>
              <a:rPr lang="en-US" altLang="ja-JP" b="1" dirty="0" smtClean="0">
                <a:latin typeface="+mj-lt"/>
              </a:rPr>
              <a:t>2</a:t>
            </a:r>
            <a:r>
              <a:rPr lang="en-US" altLang="ja-JP" b="1" baseline="30000" dirty="0" smtClean="0">
                <a:latin typeface="+mj-lt"/>
              </a:rPr>
              <a:t>nd</a:t>
            </a:r>
            <a:r>
              <a:rPr lang="en-US" altLang="ja-JP" b="1" dirty="0" smtClean="0">
                <a:latin typeface="+mj-lt"/>
              </a:rPr>
              <a:t> floor</a:t>
            </a:r>
            <a:endParaRPr kumimoji="1" lang="ja-JP" altLang="en-US" b="1" dirty="0" smtClean="0">
              <a:latin typeface="+mj-lt"/>
            </a:endParaRPr>
          </a:p>
        </p:txBody>
      </p:sp>
      <p:sp>
        <p:nvSpPr>
          <p:cNvPr id="3" name="テキスト ボックス 2"/>
          <p:cNvSpPr txBox="1"/>
          <p:nvPr/>
        </p:nvSpPr>
        <p:spPr>
          <a:xfrm>
            <a:off x="0" y="6525344"/>
            <a:ext cx="5868144" cy="369332"/>
          </a:xfrm>
          <a:prstGeom prst="rect">
            <a:avLst/>
          </a:prstGeom>
          <a:noFill/>
        </p:spPr>
        <p:txBody>
          <a:bodyPr wrap="square" rtlCol="0">
            <a:spAutoFit/>
          </a:bodyPr>
          <a:lstStyle/>
          <a:p>
            <a:r>
              <a:rPr kumimoji="1" lang="en-US" altLang="ja-JP" sz="900" b="1" dirty="0" smtClean="0">
                <a:latin typeface="+mj-lt"/>
              </a:rPr>
              <a:t>Ref.1</a:t>
            </a:r>
            <a:r>
              <a:rPr lang="en-US" altLang="ja-JP" sz="900" b="1" dirty="0">
                <a:latin typeface="+mj-lt"/>
              </a:rPr>
              <a:t>: </a:t>
            </a:r>
            <a:r>
              <a:rPr lang="en-US" altLang="ja-JP" sz="900" b="1" dirty="0" smtClean="0">
                <a:latin typeface="+mj-lt"/>
              </a:rPr>
              <a:t>WWW.nsr.go.jp/archive/jnes/content/000125907.pdf</a:t>
            </a:r>
            <a:endParaRPr kumimoji="1" lang="en-US" altLang="ja-JP" sz="900" b="1" dirty="0" smtClean="0">
              <a:latin typeface="+mj-lt"/>
            </a:endParaRPr>
          </a:p>
          <a:p>
            <a:r>
              <a:rPr lang="en-US" altLang="ja-JP" sz="900" b="1" dirty="0" smtClean="0">
                <a:latin typeface="+mj-lt"/>
              </a:rPr>
              <a:t>Ref.2: </a:t>
            </a:r>
            <a:r>
              <a:rPr kumimoji="1" lang="en-US" altLang="ja-JP" sz="900" b="1" dirty="0" smtClean="0">
                <a:latin typeface="+mj-lt"/>
              </a:rPr>
              <a:t>WWW.nsr.go.jp/comittee/yuushikisha/jiko_bunseki/data/004_01.pdf</a:t>
            </a:r>
            <a:endParaRPr kumimoji="1" lang="ja-JP" altLang="en-US" sz="900" b="1" dirty="0" smtClean="0">
              <a:latin typeface="+mj-lt"/>
            </a:endParaRPr>
          </a:p>
        </p:txBody>
      </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18289" y="1211239"/>
            <a:ext cx="2228403" cy="1995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96336" y="3331169"/>
            <a:ext cx="1040116" cy="827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テキスト ボックス 12"/>
          <p:cNvSpPr txBox="1"/>
          <p:nvPr/>
        </p:nvSpPr>
        <p:spPr>
          <a:xfrm>
            <a:off x="7180329" y="3606389"/>
            <a:ext cx="704039" cy="276999"/>
          </a:xfrm>
          <a:prstGeom prst="rect">
            <a:avLst/>
          </a:prstGeom>
          <a:noFill/>
        </p:spPr>
        <p:txBody>
          <a:bodyPr wrap="none" rtlCol="0">
            <a:spAutoFit/>
          </a:bodyPr>
          <a:lstStyle/>
          <a:p>
            <a:r>
              <a:rPr lang="en-US" altLang="ja-JP" sz="1200" b="1" dirty="0" smtClean="0">
                <a:latin typeface="+mj-lt"/>
              </a:rPr>
              <a:t>Unit 4</a:t>
            </a:r>
            <a:endParaRPr kumimoji="1" lang="ja-JP" altLang="en-US" sz="1200" b="1" dirty="0" smtClean="0">
              <a:latin typeface="+mj-lt"/>
            </a:endParaRPr>
          </a:p>
        </p:txBody>
      </p:sp>
      <p:sp>
        <p:nvSpPr>
          <p:cNvPr id="14" name="テキスト ボックス 13"/>
          <p:cNvSpPr txBox="1"/>
          <p:nvPr/>
        </p:nvSpPr>
        <p:spPr>
          <a:xfrm>
            <a:off x="8417331" y="3606388"/>
            <a:ext cx="704039" cy="276999"/>
          </a:xfrm>
          <a:prstGeom prst="rect">
            <a:avLst/>
          </a:prstGeom>
          <a:noFill/>
        </p:spPr>
        <p:txBody>
          <a:bodyPr wrap="none" rtlCol="0">
            <a:spAutoFit/>
          </a:bodyPr>
          <a:lstStyle/>
          <a:p>
            <a:r>
              <a:rPr lang="en-US" altLang="ja-JP" sz="1200" b="1" dirty="0" smtClean="0">
                <a:latin typeface="+mj-lt"/>
              </a:rPr>
              <a:t>Unit 3</a:t>
            </a:r>
            <a:endParaRPr kumimoji="1" lang="ja-JP" altLang="en-US" sz="1200" b="1" dirty="0" smtClean="0">
              <a:latin typeface="+mj-lt"/>
            </a:endParaRPr>
          </a:p>
        </p:txBody>
      </p:sp>
      <p:cxnSp>
        <p:nvCxnSpPr>
          <p:cNvPr id="7" name="直線矢印コネクタ 6"/>
          <p:cNvCxnSpPr/>
          <p:nvPr/>
        </p:nvCxnSpPr>
        <p:spPr>
          <a:xfrm flipH="1">
            <a:off x="7336446" y="3997916"/>
            <a:ext cx="3960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8571329" y="3975056"/>
            <a:ext cx="396044"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flipH="1" flipV="1">
            <a:off x="8116394" y="3140968"/>
            <a:ext cx="12140"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8405335" y="1211239"/>
            <a:ext cx="410937" cy="230832"/>
          </a:xfrm>
          <a:prstGeom prst="rect">
            <a:avLst/>
          </a:prstGeom>
          <a:noFill/>
        </p:spPr>
        <p:txBody>
          <a:bodyPr wrap="none" lIns="36000" rIns="36000" rtlCol="0">
            <a:spAutoFit/>
          </a:bodyPr>
          <a:lstStyle/>
          <a:p>
            <a:r>
              <a:rPr kumimoji="1" lang="en-US" altLang="ja-JP" sz="900" b="1" dirty="0" smtClean="0">
                <a:latin typeface="+mj-lt"/>
              </a:rPr>
              <a:t>Ref.1</a:t>
            </a:r>
            <a:endParaRPr kumimoji="1" lang="ja-JP" altLang="en-US" sz="900" b="1" dirty="0" smtClean="0">
              <a:latin typeface="+mj-lt"/>
            </a:endParaRPr>
          </a:p>
        </p:txBody>
      </p:sp>
      <p:sp>
        <p:nvSpPr>
          <p:cNvPr id="22" name="テキスト ボックス 21"/>
          <p:cNvSpPr txBox="1"/>
          <p:nvPr/>
        </p:nvSpPr>
        <p:spPr>
          <a:xfrm>
            <a:off x="8246495" y="6360263"/>
            <a:ext cx="410937" cy="230832"/>
          </a:xfrm>
          <a:prstGeom prst="rect">
            <a:avLst/>
          </a:prstGeom>
          <a:noFill/>
        </p:spPr>
        <p:txBody>
          <a:bodyPr wrap="none" lIns="36000" rIns="36000" rtlCol="0">
            <a:spAutoFit/>
          </a:bodyPr>
          <a:lstStyle/>
          <a:p>
            <a:r>
              <a:rPr kumimoji="1" lang="en-US" altLang="ja-JP" sz="900" b="1" dirty="0" smtClean="0">
                <a:latin typeface="+mj-lt"/>
              </a:rPr>
              <a:t>Ref.2</a:t>
            </a:r>
            <a:endParaRPr kumimoji="1" lang="ja-JP" altLang="en-US" sz="900" b="1" dirty="0" smtClean="0">
              <a:latin typeface="+mj-lt"/>
            </a:endParaRPr>
          </a:p>
        </p:txBody>
      </p:sp>
      <p:pic>
        <p:nvPicPr>
          <p:cNvPr id="6" name="図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9512" y="5127407"/>
            <a:ext cx="2992741" cy="1181913"/>
          </a:xfrm>
          <a:prstGeom prst="rect">
            <a:avLst/>
          </a:prstGeom>
        </p:spPr>
      </p:pic>
      <p:sp>
        <p:nvSpPr>
          <p:cNvPr id="4" name="テキスト ボックス 3"/>
          <p:cNvSpPr txBox="1"/>
          <p:nvPr/>
        </p:nvSpPr>
        <p:spPr>
          <a:xfrm>
            <a:off x="179512" y="4077072"/>
            <a:ext cx="2776717" cy="923330"/>
          </a:xfrm>
          <a:prstGeom prst="rect">
            <a:avLst/>
          </a:prstGeom>
          <a:noFill/>
          <a:ln>
            <a:solidFill>
              <a:schemeClr val="tx1"/>
            </a:solidFill>
          </a:ln>
        </p:spPr>
        <p:txBody>
          <a:bodyPr wrap="square" rtlCol="0">
            <a:spAutoFit/>
          </a:bodyPr>
          <a:lstStyle/>
          <a:p>
            <a:r>
              <a:rPr lang="en-US" altLang="ja-JP" b="1" dirty="0" smtClean="0">
                <a:latin typeface="+mj-lt"/>
              </a:rPr>
              <a:t>Dose rate of filters in Unit 4 were measured</a:t>
            </a:r>
            <a:endParaRPr kumimoji="1" lang="ja-JP" altLang="en-US" b="1" dirty="0" smtClean="0">
              <a:latin typeface="+mj-lt"/>
            </a:endParaRPr>
          </a:p>
        </p:txBody>
      </p:sp>
      <p:sp>
        <p:nvSpPr>
          <p:cNvPr id="20" name="テキスト ボックス 19"/>
          <p:cNvSpPr txBox="1"/>
          <p:nvPr/>
        </p:nvSpPr>
        <p:spPr>
          <a:xfrm>
            <a:off x="3491880" y="3943925"/>
            <a:ext cx="3381712" cy="369332"/>
          </a:xfrm>
          <a:prstGeom prst="rect">
            <a:avLst/>
          </a:prstGeom>
          <a:noFill/>
          <a:ln>
            <a:solidFill>
              <a:schemeClr val="tx1"/>
            </a:solidFill>
          </a:ln>
        </p:spPr>
        <p:txBody>
          <a:bodyPr wrap="square" rtlCol="0">
            <a:spAutoFit/>
          </a:bodyPr>
          <a:lstStyle/>
          <a:p>
            <a:r>
              <a:rPr lang="en-US" altLang="ja-JP" b="1" dirty="0" smtClean="0">
                <a:latin typeface="+mj-lt"/>
              </a:rPr>
              <a:t>Damaged ducts in Unit 4</a:t>
            </a:r>
            <a:endParaRPr kumimoji="1" lang="ja-JP" altLang="en-US" b="1" dirty="0" smtClean="0">
              <a:latin typeface="+mj-lt"/>
            </a:endParaRPr>
          </a:p>
        </p:txBody>
      </p:sp>
    </p:spTree>
    <p:extLst>
      <p:ext uri="{BB962C8B-B14F-4D97-AF65-F5344CB8AC3E}">
        <p14:creationId xmlns:p14="http://schemas.microsoft.com/office/powerpoint/2010/main" val="2183188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en-US" altLang="ja-JP" sz="2800" dirty="0" smtClean="0"/>
              <a:t>2. Research on Fukushima in S/NRA/R</a:t>
            </a:r>
            <a:endParaRPr kumimoji="1" lang="ja-JP" altLang="en-US" sz="2800" dirty="0"/>
          </a:p>
        </p:txBody>
      </p:sp>
      <p:sp>
        <p:nvSpPr>
          <p:cNvPr id="3" name="テキスト プレースホルダー 2"/>
          <p:cNvSpPr>
            <a:spLocks noGrp="1"/>
          </p:cNvSpPr>
          <p:nvPr>
            <p:ph type="body" sz="quarter" idx="10"/>
          </p:nvPr>
        </p:nvSpPr>
        <p:spPr/>
        <p:txBody>
          <a:bodyPr/>
          <a:lstStyle/>
          <a:p>
            <a:r>
              <a:rPr lang="en-US" altLang="ja-JP" dirty="0" smtClean="0"/>
              <a:t>Experimental programs</a:t>
            </a:r>
          </a:p>
          <a:p>
            <a:pPr lvl="1"/>
            <a:r>
              <a:rPr lang="en-US" altLang="ja-JP" dirty="0" smtClean="0"/>
              <a:t>Pool scrubbing test </a:t>
            </a:r>
          </a:p>
          <a:p>
            <a:pPr lvl="1"/>
            <a:r>
              <a:rPr lang="en-US" altLang="ja-JP" dirty="0" smtClean="0"/>
              <a:t>Sea water injection </a:t>
            </a:r>
          </a:p>
          <a:p>
            <a:r>
              <a:rPr lang="en-US" altLang="ja-JP" dirty="0" smtClean="0"/>
              <a:t>Computational analyses</a:t>
            </a:r>
          </a:p>
          <a:p>
            <a:pPr lvl="1"/>
            <a:r>
              <a:rPr kumimoji="1" lang="en-US" altLang="ja-JP" dirty="0" smtClean="0"/>
              <a:t>Accident progression (lumped parameter code)</a:t>
            </a:r>
          </a:p>
          <a:p>
            <a:pPr lvl="1"/>
            <a:r>
              <a:rPr lang="en-US" altLang="ja-JP" dirty="0" smtClean="0"/>
              <a:t>CFD approach</a:t>
            </a:r>
          </a:p>
          <a:p>
            <a:pPr lvl="2"/>
            <a:r>
              <a:rPr lang="en-US" altLang="ja-JP" dirty="0" smtClean="0"/>
              <a:t>Containment integrity</a:t>
            </a:r>
          </a:p>
          <a:p>
            <a:pPr lvl="2"/>
            <a:r>
              <a:rPr kumimoji="1" lang="en-US" altLang="ja-JP" dirty="0" smtClean="0"/>
              <a:t>Hydrogen distribution</a:t>
            </a:r>
          </a:p>
          <a:p>
            <a:pPr lvl="2"/>
            <a:r>
              <a:rPr lang="en-US" altLang="ja-JP" dirty="0" smtClean="0"/>
              <a:t>Diffusion of fission products</a:t>
            </a:r>
            <a:endParaRPr kumimoji="1" lang="ja-JP" altLang="en-US" dirty="0"/>
          </a:p>
        </p:txBody>
      </p:sp>
    </p:spTree>
    <p:extLst>
      <p:ext uri="{BB962C8B-B14F-4D97-AF65-F5344CB8AC3E}">
        <p14:creationId xmlns:p14="http://schemas.microsoft.com/office/powerpoint/2010/main" val="140834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dirty="0" smtClean="0"/>
              <a:t>Thermal Stratification of S/P</a:t>
            </a:r>
            <a:endParaRPr kumimoji="1" lang="ja-JP" altLang="en-US" dirty="0"/>
          </a:p>
        </p:txBody>
      </p:sp>
      <p:sp>
        <p:nvSpPr>
          <p:cNvPr id="20" name="テキスト プレースホルダー 19"/>
          <p:cNvSpPr>
            <a:spLocks noGrp="1"/>
          </p:cNvSpPr>
          <p:nvPr>
            <p:ph type="body" sz="quarter" idx="10"/>
          </p:nvPr>
        </p:nvSpPr>
        <p:spPr>
          <a:xfrm>
            <a:off x="150573" y="980728"/>
            <a:ext cx="8741908" cy="1512168"/>
          </a:xfrm>
        </p:spPr>
        <p:txBody>
          <a:bodyPr/>
          <a:lstStyle/>
          <a:p>
            <a:r>
              <a:rPr lang="en-US" altLang="ja-JP" sz="1800" dirty="0" smtClean="0"/>
              <a:t>Calculations </a:t>
            </a:r>
            <a:r>
              <a:rPr lang="en-US" altLang="ja-JP" sz="1800" dirty="0"/>
              <a:t>of lumped S/P </a:t>
            </a:r>
            <a:r>
              <a:rPr lang="en-US" altLang="ja-JP" sz="1800" dirty="0" smtClean="0"/>
              <a:t>model (uniform </a:t>
            </a:r>
            <a:r>
              <a:rPr lang="en-US" altLang="ja-JP" sz="1800" dirty="0"/>
              <a:t>temperature </a:t>
            </a:r>
            <a:r>
              <a:rPr lang="en-US" altLang="ja-JP" sz="1800" dirty="0" smtClean="0"/>
              <a:t>distribution) show </a:t>
            </a:r>
            <a:r>
              <a:rPr lang="en-US" altLang="ja-JP" sz="1800" dirty="0"/>
              <a:t>significant difference from actual measurement</a:t>
            </a:r>
          </a:p>
          <a:p>
            <a:r>
              <a:rPr lang="en-US" altLang="ja-JP" sz="1800" dirty="0"/>
              <a:t>These </a:t>
            </a:r>
            <a:r>
              <a:rPr lang="en-US" altLang="ja-JP" sz="1800" dirty="0" smtClean="0"/>
              <a:t>calculations imply </a:t>
            </a:r>
            <a:r>
              <a:rPr lang="en-US" altLang="ja-JP" sz="1800" dirty="0"/>
              <a:t>thermal stratification of S/P under long term </a:t>
            </a:r>
            <a:r>
              <a:rPr lang="en-US" altLang="ja-JP" sz="1800" dirty="0" smtClean="0"/>
              <a:t>SBO</a:t>
            </a:r>
            <a:endParaRPr lang="ja-JP" altLang="en-US" sz="1800" dirty="0"/>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0572" y="2492896"/>
            <a:ext cx="44069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827584" y="3603158"/>
            <a:ext cx="2156360" cy="369332"/>
          </a:xfrm>
          <a:prstGeom prst="rect">
            <a:avLst/>
          </a:prstGeom>
          <a:noFill/>
        </p:spPr>
        <p:txBody>
          <a:bodyPr wrap="none" rtlCol="0">
            <a:spAutoFit/>
          </a:bodyPr>
          <a:lstStyle/>
          <a:p>
            <a:r>
              <a:rPr kumimoji="1" lang="en-US" altLang="ja-JP" b="1" dirty="0" smtClean="0">
                <a:latin typeface="+mj-lt"/>
              </a:rPr>
              <a:t>RCIC operation</a:t>
            </a:r>
            <a:endParaRPr kumimoji="1" lang="ja-JP" altLang="en-US" b="1" dirty="0" smtClean="0">
              <a:latin typeface="+mj-lt"/>
            </a:endParaRPr>
          </a:p>
        </p:txBody>
      </p:sp>
      <p:cxnSp>
        <p:nvCxnSpPr>
          <p:cNvPr id="12" name="直線矢印コネクタ 11"/>
          <p:cNvCxnSpPr/>
          <p:nvPr/>
        </p:nvCxnSpPr>
        <p:spPr>
          <a:xfrm>
            <a:off x="971600" y="4077072"/>
            <a:ext cx="1152128" cy="0"/>
          </a:xfrm>
          <a:prstGeom prst="straightConnector1">
            <a:avLst/>
          </a:prstGeom>
          <a:ln w="19050">
            <a:solidFill>
              <a:srgbClr val="FF000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971600" y="2996952"/>
            <a:ext cx="787395" cy="276999"/>
          </a:xfrm>
          <a:prstGeom prst="rect">
            <a:avLst/>
          </a:prstGeom>
          <a:noFill/>
        </p:spPr>
        <p:txBody>
          <a:bodyPr wrap="none" rtlCol="0">
            <a:spAutoFit/>
          </a:bodyPr>
          <a:lstStyle/>
          <a:p>
            <a:r>
              <a:rPr lang="en-US" altLang="ja-JP" sz="1200" b="1" dirty="0" smtClean="0">
                <a:latin typeface="+mj-lt"/>
              </a:rPr>
              <a:t>Record</a:t>
            </a:r>
            <a:endParaRPr kumimoji="1" lang="ja-JP" altLang="en-US" sz="1200" b="1" dirty="0" smtClean="0">
              <a:latin typeface="+mj-lt"/>
            </a:endParaRPr>
          </a:p>
        </p:txBody>
      </p:sp>
      <p:sp>
        <p:nvSpPr>
          <p:cNvPr id="13" name="円/楕円 12"/>
          <p:cNvSpPr/>
          <p:nvPr/>
        </p:nvSpPr>
        <p:spPr>
          <a:xfrm>
            <a:off x="949592" y="3099447"/>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196549" y="4941168"/>
            <a:ext cx="596638" cy="276999"/>
          </a:xfrm>
          <a:prstGeom prst="rect">
            <a:avLst/>
          </a:prstGeom>
          <a:noFill/>
        </p:spPr>
        <p:txBody>
          <a:bodyPr wrap="none" rtlCol="0">
            <a:spAutoFit/>
          </a:bodyPr>
          <a:lstStyle/>
          <a:p>
            <a:r>
              <a:rPr lang="en-US" altLang="ja-JP" sz="1200" b="1" dirty="0" smtClean="0">
                <a:solidFill>
                  <a:srgbClr val="FF0000"/>
                </a:solidFill>
                <a:latin typeface="+mj-lt"/>
              </a:rPr>
              <a:t>Calc.</a:t>
            </a:r>
            <a:endParaRPr kumimoji="1" lang="ja-JP" altLang="en-US" sz="1200" b="1" dirty="0" smtClean="0">
              <a:solidFill>
                <a:srgbClr val="FF0000"/>
              </a:solidFill>
              <a:latin typeface="+mj-lt"/>
            </a:endParaRPr>
          </a:p>
        </p:txBody>
      </p:sp>
      <p:sp>
        <p:nvSpPr>
          <p:cNvPr id="14" name="円/楕円 13"/>
          <p:cNvSpPr/>
          <p:nvPr/>
        </p:nvSpPr>
        <p:spPr>
          <a:xfrm rot="20219037">
            <a:off x="733506" y="4247492"/>
            <a:ext cx="2160240" cy="901204"/>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38792" y="2276872"/>
            <a:ext cx="4000500" cy="356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20"/>
          <p:cNvSpPr txBox="1"/>
          <p:nvPr/>
        </p:nvSpPr>
        <p:spPr>
          <a:xfrm>
            <a:off x="409680" y="2508007"/>
            <a:ext cx="615874" cy="246221"/>
          </a:xfrm>
          <a:prstGeom prst="rect">
            <a:avLst/>
          </a:prstGeom>
          <a:solidFill>
            <a:schemeClr val="bg1"/>
          </a:solidFill>
          <a:ln>
            <a:solidFill>
              <a:schemeClr val="tx1"/>
            </a:solidFill>
          </a:ln>
        </p:spPr>
        <p:txBody>
          <a:bodyPr wrap="none" rtlCol="0">
            <a:spAutoFit/>
          </a:bodyPr>
          <a:lstStyle/>
          <a:p>
            <a:r>
              <a:rPr kumimoji="1" lang="en-US" altLang="ja-JP" sz="1000" b="1" dirty="0" smtClean="0">
                <a:latin typeface="+mj-lt"/>
              </a:rPr>
              <a:t>Unit 3</a:t>
            </a:r>
            <a:endParaRPr kumimoji="1" lang="ja-JP" altLang="en-US" sz="1000" b="1" dirty="0" smtClean="0">
              <a:latin typeface="+mj-lt"/>
            </a:endParaRPr>
          </a:p>
        </p:txBody>
      </p:sp>
      <p:sp>
        <p:nvSpPr>
          <p:cNvPr id="22" name="テキスト ボックス 21"/>
          <p:cNvSpPr txBox="1"/>
          <p:nvPr/>
        </p:nvSpPr>
        <p:spPr>
          <a:xfrm>
            <a:off x="5076056" y="2276872"/>
            <a:ext cx="615874" cy="246221"/>
          </a:xfrm>
          <a:prstGeom prst="rect">
            <a:avLst/>
          </a:prstGeom>
          <a:solidFill>
            <a:schemeClr val="bg1"/>
          </a:solidFill>
          <a:ln>
            <a:solidFill>
              <a:schemeClr val="tx1"/>
            </a:solidFill>
          </a:ln>
        </p:spPr>
        <p:txBody>
          <a:bodyPr wrap="none" rtlCol="0">
            <a:spAutoFit/>
          </a:bodyPr>
          <a:lstStyle/>
          <a:p>
            <a:r>
              <a:rPr kumimoji="1" lang="en-US" altLang="ja-JP" sz="1000" b="1" dirty="0" smtClean="0">
                <a:latin typeface="+mj-lt"/>
              </a:rPr>
              <a:t>Unit 2</a:t>
            </a:r>
            <a:endParaRPr kumimoji="1" lang="ja-JP" altLang="en-US" sz="1000" b="1" dirty="0" smtClean="0">
              <a:latin typeface="+mj-lt"/>
            </a:endParaRPr>
          </a:p>
        </p:txBody>
      </p:sp>
      <p:sp>
        <p:nvSpPr>
          <p:cNvPr id="23" name="テキスト ボックス 22"/>
          <p:cNvSpPr txBox="1"/>
          <p:nvPr/>
        </p:nvSpPr>
        <p:spPr>
          <a:xfrm>
            <a:off x="5497634" y="4784809"/>
            <a:ext cx="524503" cy="276999"/>
          </a:xfrm>
          <a:prstGeom prst="rect">
            <a:avLst/>
          </a:prstGeom>
          <a:noFill/>
        </p:spPr>
        <p:txBody>
          <a:bodyPr wrap="none" rtlCol="0">
            <a:spAutoFit/>
          </a:bodyPr>
          <a:lstStyle/>
          <a:p>
            <a:r>
              <a:rPr kumimoji="1" lang="en-US" altLang="ja-JP" sz="1200" b="1" dirty="0" smtClean="0">
                <a:solidFill>
                  <a:srgbClr val="0033CC"/>
                </a:solidFill>
                <a:latin typeface="+mj-lt"/>
              </a:rPr>
              <a:t>PCV</a:t>
            </a:r>
            <a:endParaRPr kumimoji="1" lang="ja-JP" altLang="en-US" sz="1200" b="1" dirty="0" smtClean="0">
              <a:solidFill>
                <a:srgbClr val="0033CC"/>
              </a:solidFill>
              <a:latin typeface="+mj-lt"/>
            </a:endParaRPr>
          </a:p>
        </p:txBody>
      </p:sp>
      <p:sp>
        <p:nvSpPr>
          <p:cNvPr id="24" name="フリーフォーム 23"/>
          <p:cNvSpPr/>
          <p:nvPr/>
        </p:nvSpPr>
        <p:spPr>
          <a:xfrm>
            <a:off x="5699493" y="4541536"/>
            <a:ext cx="396000" cy="223200"/>
          </a:xfrm>
          <a:custGeom>
            <a:avLst/>
            <a:gdLst>
              <a:gd name="connsiteX0" fmla="*/ 0 w 396000"/>
              <a:gd name="connsiteY0" fmla="*/ 0 h 223200"/>
              <a:gd name="connsiteX1" fmla="*/ 0 w 396000"/>
              <a:gd name="connsiteY1" fmla="*/ 223200 h 223200"/>
              <a:gd name="connsiteX2" fmla="*/ 396000 w 396000"/>
              <a:gd name="connsiteY2" fmla="*/ 223200 h 223200"/>
              <a:gd name="connsiteX3" fmla="*/ 396000 w 396000"/>
              <a:gd name="connsiteY3" fmla="*/ 223200 h 223200"/>
              <a:gd name="connsiteX4" fmla="*/ 367200 w 396000"/>
              <a:gd name="connsiteY4" fmla="*/ 223200 h 2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 h="223200">
                <a:moveTo>
                  <a:pt x="0" y="0"/>
                </a:moveTo>
                <a:lnTo>
                  <a:pt x="0" y="223200"/>
                </a:lnTo>
                <a:lnTo>
                  <a:pt x="396000" y="223200"/>
                </a:lnTo>
                <a:lnTo>
                  <a:pt x="396000" y="223200"/>
                </a:lnTo>
                <a:lnTo>
                  <a:pt x="367200" y="223200"/>
                </a:lnTo>
              </a:path>
            </a:pathLst>
          </a:custGeom>
          <a:noFill/>
          <a:ln w="19050">
            <a:solidFill>
              <a:srgbClr val="000066"/>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7236296" y="5060655"/>
            <a:ext cx="534121" cy="276999"/>
          </a:xfrm>
          <a:prstGeom prst="rect">
            <a:avLst/>
          </a:prstGeom>
          <a:noFill/>
        </p:spPr>
        <p:txBody>
          <a:bodyPr wrap="none" rtlCol="0">
            <a:spAutoFit/>
          </a:bodyPr>
          <a:lstStyle/>
          <a:p>
            <a:r>
              <a:rPr lang="en-US" altLang="ja-JP" sz="1200" b="1" dirty="0" smtClean="0">
                <a:solidFill>
                  <a:srgbClr val="FF0000"/>
                </a:solidFill>
                <a:latin typeface="+mj-lt"/>
              </a:rPr>
              <a:t>PR</a:t>
            </a:r>
            <a:r>
              <a:rPr kumimoji="1" lang="en-US" altLang="ja-JP" sz="1200" b="1" dirty="0" smtClean="0">
                <a:solidFill>
                  <a:srgbClr val="FF0000"/>
                </a:solidFill>
                <a:latin typeface="+mj-lt"/>
              </a:rPr>
              <a:t>V</a:t>
            </a:r>
            <a:endParaRPr kumimoji="1" lang="ja-JP" altLang="en-US" sz="1200" b="1" dirty="0" smtClean="0">
              <a:solidFill>
                <a:srgbClr val="FF0000"/>
              </a:solidFill>
              <a:latin typeface="+mj-lt"/>
            </a:endParaRPr>
          </a:p>
        </p:txBody>
      </p:sp>
      <p:cxnSp>
        <p:nvCxnSpPr>
          <p:cNvPr id="26" name="直線矢印コネクタ 25"/>
          <p:cNvCxnSpPr/>
          <p:nvPr/>
        </p:nvCxnSpPr>
        <p:spPr>
          <a:xfrm>
            <a:off x="6228184" y="2883423"/>
            <a:ext cx="72007" cy="977625"/>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フリーフォーム 26"/>
          <p:cNvSpPr/>
          <p:nvPr/>
        </p:nvSpPr>
        <p:spPr>
          <a:xfrm flipH="1">
            <a:off x="7662449" y="4982722"/>
            <a:ext cx="396000" cy="223200"/>
          </a:xfrm>
          <a:custGeom>
            <a:avLst/>
            <a:gdLst>
              <a:gd name="connsiteX0" fmla="*/ 0 w 396000"/>
              <a:gd name="connsiteY0" fmla="*/ 0 h 223200"/>
              <a:gd name="connsiteX1" fmla="*/ 0 w 396000"/>
              <a:gd name="connsiteY1" fmla="*/ 223200 h 223200"/>
              <a:gd name="connsiteX2" fmla="*/ 396000 w 396000"/>
              <a:gd name="connsiteY2" fmla="*/ 223200 h 223200"/>
              <a:gd name="connsiteX3" fmla="*/ 396000 w 396000"/>
              <a:gd name="connsiteY3" fmla="*/ 223200 h 223200"/>
              <a:gd name="connsiteX4" fmla="*/ 367200 w 396000"/>
              <a:gd name="connsiteY4" fmla="*/ 223200 h 22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000" h="223200">
                <a:moveTo>
                  <a:pt x="0" y="0"/>
                </a:moveTo>
                <a:lnTo>
                  <a:pt x="0" y="223200"/>
                </a:lnTo>
                <a:lnTo>
                  <a:pt x="396000" y="223200"/>
                </a:lnTo>
                <a:lnTo>
                  <a:pt x="396000" y="223200"/>
                </a:lnTo>
                <a:lnTo>
                  <a:pt x="367200" y="223200"/>
                </a:lnTo>
              </a:path>
            </a:pathLst>
          </a:custGeom>
          <a:noFill/>
          <a:ln w="19050">
            <a:solidFill>
              <a:srgbClr val="000066"/>
            </a:solidFill>
            <a:tailEnd type="triangle"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7538943" y="2985919"/>
            <a:ext cx="596638" cy="276999"/>
          </a:xfrm>
          <a:prstGeom prst="rect">
            <a:avLst/>
          </a:prstGeom>
          <a:noFill/>
        </p:spPr>
        <p:txBody>
          <a:bodyPr wrap="none" rtlCol="0">
            <a:spAutoFit/>
          </a:bodyPr>
          <a:lstStyle/>
          <a:p>
            <a:r>
              <a:rPr lang="en-US" altLang="ja-JP" sz="1200" b="1" dirty="0" smtClean="0">
                <a:solidFill>
                  <a:srgbClr val="00B050"/>
                </a:solidFill>
                <a:latin typeface="+mj-lt"/>
              </a:rPr>
              <a:t>Calc.</a:t>
            </a:r>
            <a:endParaRPr kumimoji="1" lang="ja-JP" altLang="en-US" sz="1200" b="1" dirty="0" smtClean="0">
              <a:solidFill>
                <a:srgbClr val="00B050"/>
              </a:solidFill>
              <a:latin typeface="+mj-lt"/>
            </a:endParaRPr>
          </a:p>
        </p:txBody>
      </p:sp>
      <p:sp>
        <p:nvSpPr>
          <p:cNvPr id="31" name="テキスト ボックス 30"/>
          <p:cNvSpPr txBox="1"/>
          <p:nvPr/>
        </p:nvSpPr>
        <p:spPr>
          <a:xfrm>
            <a:off x="5340289" y="2636912"/>
            <a:ext cx="1114408" cy="276999"/>
          </a:xfrm>
          <a:prstGeom prst="rect">
            <a:avLst/>
          </a:prstGeom>
          <a:noFill/>
        </p:spPr>
        <p:txBody>
          <a:bodyPr wrap="none" rtlCol="0">
            <a:spAutoFit/>
          </a:bodyPr>
          <a:lstStyle/>
          <a:p>
            <a:r>
              <a:rPr lang="en-US" altLang="ja-JP" sz="1200" b="1" dirty="0" smtClean="0">
                <a:latin typeface="+mj-lt"/>
              </a:rPr>
              <a:t>S/RV</a:t>
            </a:r>
            <a:r>
              <a:rPr kumimoji="1" lang="en-US" altLang="ja-JP" sz="1200" b="1" dirty="0" smtClean="0">
                <a:latin typeface="+mj-lt"/>
              </a:rPr>
              <a:t> open</a:t>
            </a:r>
            <a:endParaRPr kumimoji="1" lang="ja-JP" altLang="en-US" sz="1200" b="1" dirty="0" smtClean="0">
              <a:latin typeface="+mj-lt"/>
            </a:endParaRPr>
          </a:p>
        </p:txBody>
      </p:sp>
      <p:sp>
        <p:nvSpPr>
          <p:cNvPr id="32" name="正方形/長方形 119"/>
          <p:cNvSpPr>
            <a:spLocks noChangeArrowheads="1"/>
          </p:cNvSpPr>
          <p:nvPr/>
        </p:nvSpPr>
        <p:spPr bwMode="auto">
          <a:xfrm>
            <a:off x="51091" y="6165304"/>
            <a:ext cx="4376894" cy="302647"/>
          </a:xfrm>
          <a:prstGeom prst="rect">
            <a:avLst/>
          </a:prstGeom>
          <a:solidFill>
            <a:schemeClr val="tx2">
              <a:lumMod val="20000"/>
              <a:lumOff val="80000"/>
            </a:schemeClr>
          </a:solidFill>
          <a:ln>
            <a:solidFill>
              <a:schemeClr val="tx1"/>
            </a:solidFill>
          </a:ln>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b="1" dirty="0" smtClean="0">
                <a:latin typeface="Verdana"/>
                <a:ea typeface="Verdana"/>
                <a:cs typeface="Verdana"/>
                <a:sym typeface="Verdana"/>
              </a:rPr>
              <a:t>Calc. shows slow pressurization</a:t>
            </a:r>
            <a:endParaRPr lang="en-US" altLang="ja-JP" sz="1800" b="1" dirty="0">
              <a:latin typeface="Verdana"/>
              <a:ea typeface="Verdana"/>
              <a:cs typeface="Verdana"/>
              <a:sym typeface="Verdana"/>
            </a:endParaRPr>
          </a:p>
        </p:txBody>
      </p:sp>
      <p:sp>
        <p:nvSpPr>
          <p:cNvPr id="33" name="正方形/長方形 119"/>
          <p:cNvSpPr>
            <a:spLocks noChangeArrowheads="1"/>
          </p:cNvSpPr>
          <p:nvPr/>
        </p:nvSpPr>
        <p:spPr bwMode="auto">
          <a:xfrm>
            <a:off x="4847799" y="5878348"/>
            <a:ext cx="3684641" cy="579646"/>
          </a:xfrm>
          <a:prstGeom prst="rect">
            <a:avLst/>
          </a:prstGeom>
          <a:solidFill>
            <a:schemeClr val="tx2">
              <a:lumMod val="20000"/>
              <a:lumOff val="80000"/>
            </a:schemeClr>
          </a:solidFill>
          <a:ln>
            <a:solidFill>
              <a:schemeClr val="tx1"/>
            </a:solidFill>
          </a:ln>
          <a:extLst/>
        </p:spPr>
        <p:txBody>
          <a:bodyPr wrap="square" lIns="12700" tIns="12700" rIns="12700" bIns="12700">
            <a:spAutoFit/>
          </a:bodyPr>
          <a:lstStyle>
            <a:lvl1pPr eaLnBrk="0" fontAlgn="base" hangingPunct="0">
              <a:spcBef>
                <a:spcPct val="20000"/>
              </a:spcBef>
              <a:buChar char="•"/>
              <a:defRPr sz="3200">
                <a:solidFill>
                  <a:schemeClr val="tx1"/>
                </a:solidFill>
                <a:latin typeface="Times New Roman" pitchFamily="18" charset="0"/>
                <a:ea typeface="ＭＳ Ｐゴシック" pitchFamily="50" charset="-128"/>
              </a:defRPr>
            </a:lvl1pPr>
            <a:lvl2pPr marL="742950" indent="-285750" eaLnBrk="0" fontAlgn="base" hangingPunct="0">
              <a:spcBef>
                <a:spcPct val="20000"/>
              </a:spcBef>
              <a:buChar char="–"/>
              <a:defRPr sz="2800">
                <a:solidFill>
                  <a:schemeClr val="tx1"/>
                </a:solidFill>
                <a:latin typeface="Times New Roman" pitchFamily="18" charset="0"/>
                <a:ea typeface="ＭＳ Ｐゴシック" pitchFamily="50" charset="-128"/>
              </a:defRPr>
            </a:lvl2pPr>
            <a:lvl3pPr marL="1143000" indent="-228600" eaLnBrk="0" fontAlgn="base" hangingPunct="0">
              <a:spcBef>
                <a:spcPct val="20000"/>
              </a:spcBef>
              <a:buChar char="•"/>
              <a:defRPr sz="2400">
                <a:solidFill>
                  <a:schemeClr val="tx1"/>
                </a:solidFill>
                <a:latin typeface="Times New Roman" pitchFamily="18" charset="0"/>
                <a:ea typeface="ＭＳ Ｐゴシック" pitchFamily="50" charset="-128"/>
              </a:defRPr>
            </a:lvl3pPr>
            <a:lvl4pPr marL="1600200" indent="-228600" eaLnBrk="0" fontAlgn="base" hangingPunct="0">
              <a:spcBef>
                <a:spcPct val="20000"/>
              </a:spcBef>
              <a:buChar char="–"/>
              <a:defRPr sz="2000">
                <a:solidFill>
                  <a:schemeClr val="tx1"/>
                </a:solidFill>
                <a:latin typeface="Times New Roman" pitchFamily="18" charset="0"/>
                <a:ea typeface="ＭＳ Ｐゴシック" pitchFamily="50" charset="-128"/>
              </a:defRPr>
            </a:lvl4pPr>
            <a:lvl5pPr marL="2057400" indent="-228600" eaLnBrk="0" fontAlgn="base" hangingPunct="0">
              <a:spcBef>
                <a:spcPct val="20000"/>
              </a:spcBef>
              <a:buChar char="»"/>
              <a:defRPr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sz="2000">
                <a:solidFill>
                  <a:schemeClr val="tx1"/>
                </a:solidFill>
                <a:latin typeface="Times New Roman" pitchFamily="18" charset="0"/>
                <a:ea typeface="ＭＳ Ｐゴシック" pitchFamily="50" charset="-128"/>
              </a:defRPr>
            </a:lvl9pPr>
          </a:lstStyle>
          <a:p>
            <a:pPr eaLnBrk="1" fontAlgn="ctr" hangingPunct="1">
              <a:spcBef>
                <a:spcPct val="0"/>
              </a:spcBef>
              <a:buFontTx/>
              <a:buNone/>
            </a:pPr>
            <a:r>
              <a:rPr lang="en-US" altLang="ja-JP" sz="1800" b="1" dirty="0" smtClean="0">
                <a:latin typeface="Verdana"/>
                <a:ea typeface="Verdana"/>
                <a:cs typeface="Verdana"/>
                <a:sym typeface="Verdana"/>
              </a:rPr>
              <a:t>Calc. shows D/W pressure quickly increases</a:t>
            </a:r>
            <a:endParaRPr lang="en-US" altLang="ja-JP" sz="1800" b="1" dirty="0">
              <a:latin typeface="Verdana"/>
              <a:ea typeface="Verdana"/>
              <a:cs typeface="Verdana"/>
              <a:sym typeface="Verdana"/>
            </a:endParaRPr>
          </a:p>
        </p:txBody>
      </p:sp>
      <p:sp>
        <p:nvSpPr>
          <p:cNvPr id="3" name="正方形/長方形 2"/>
          <p:cNvSpPr/>
          <p:nvPr/>
        </p:nvSpPr>
        <p:spPr>
          <a:xfrm>
            <a:off x="33680" y="6492276"/>
            <a:ext cx="8642775" cy="369332"/>
          </a:xfrm>
          <a:prstGeom prst="rect">
            <a:avLst/>
          </a:prstGeom>
        </p:spPr>
        <p:txBody>
          <a:bodyPr wrap="square">
            <a:spAutoFit/>
          </a:bodyPr>
          <a:lstStyle/>
          <a:p>
            <a:r>
              <a:rPr lang="en-US" altLang="ja-JP" sz="900" dirty="0" smtClean="0">
                <a:latin typeface="+mj-lt"/>
              </a:rPr>
              <a:t>Ref.: </a:t>
            </a:r>
            <a:r>
              <a:rPr lang="en-US" altLang="ja-JP" sz="900" dirty="0">
                <a:latin typeface="+mj-lt"/>
              </a:rPr>
              <a:t>Nuclear Emergency Response Headquarters Government of Japan, "Report of Japanese Government to the IAEA Ministerial Conference on Nuclear Safety - The Accident at TEPCO's Fukushima Nuclear Power Stations - ," June 2011</a:t>
            </a:r>
          </a:p>
        </p:txBody>
      </p:sp>
    </p:spTree>
    <p:extLst>
      <p:ext uri="{BB962C8B-B14F-4D97-AF65-F5344CB8AC3E}">
        <p14:creationId xmlns:p14="http://schemas.microsoft.com/office/powerpoint/2010/main" val="999330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andard s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英語">
      <a:majorFont>
        <a:latin typeface="Verdana"/>
        <a:ea typeface="Verdana"/>
        <a:cs typeface=""/>
      </a:majorFont>
      <a:minorFont>
        <a:latin typeface="Verdana"/>
        <a:ea typeface="Verdan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b="1" dirty="0" smtClean="0">
            <a:latin typeface="+mj-lt"/>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16990</TotalTime>
  <Words>2852</Words>
  <Application>Microsoft Office PowerPoint</Application>
  <PresentationFormat>レター サイズ 8.5x11 インチ</PresentationFormat>
  <Paragraphs>370</Paragraphs>
  <Slides>26</Slides>
  <Notes>26</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Standard set</vt:lpstr>
      <vt:lpstr>PowerPoint プレゼンテーション</vt:lpstr>
      <vt:lpstr>Contents</vt:lpstr>
      <vt:lpstr>1. Investigation Reports</vt:lpstr>
      <vt:lpstr>New Investigation Committee</vt:lpstr>
      <vt:lpstr>Possibility of SBLOCA at Unit 1</vt:lpstr>
      <vt:lpstr>Flooding on 4th floor of Unit 1</vt:lpstr>
      <vt:lpstr>Hydrogen Explosion at Unit 4</vt:lpstr>
      <vt:lpstr>2. Research on Fukushima in S/NRA/R</vt:lpstr>
      <vt:lpstr>Thermal Stratification of S/P</vt:lpstr>
      <vt:lpstr>Early Pressurization of PCV</vt:lpstr>
      <vt:lpstr>Depressurization of W/W</vt:lpstr>
      <vt:lpstr>New Attempt of S/C Nodalization</vt:lpstr>
      <vt:lpstr>Leakage from PCV (1/2)</vt:lpstr>
      <vt:lpstr>Leakage from PCV (2/2)</vt:lpstr>
      <vt:lpstr>Leakage from PCV (Analysis)</vt:lpstr>
      <vt:lpstr>External Water Injection</vt:lpstr>
      <vt:lpstr>Bypass of External Water Injection</vt:lpstr>
      <vt:lpstr>Melt Spread in PCV</vt:lpstr>
      <vt:lpstr>Nodalization to estimate melt spread</vt:lpstr>
      <vt:lpstr>3. Estimation of Source Terms</vt:lpstr>
      <vt:lpstr>Possible Release from Unit 2</vt:lpstr>
      <vt:lpstr>New Development for Source Terms</vt:lpstr>
      <vt:lpstr>4. Further Investigation</vt:lpstr>
      <vt:lpstr>4. Further Investigation</vt:lpstr>
      <vt:lpstr>5. Conclusion</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PSA results are to be utilized in new nuclear regulation in Japan"  or "How PSA results are to be utilized  by Nuclear Regulation Authority (NRA)“ or  "Utilization of PSA results in new regulation in Japan"</dc:title>
  <dc:creator>小多 基矢;FUKETA Toyoshi</dc:creator>
  <cp:lastModifiedBy>星　陽崇</cp:lastModifiedBy>
  <cp:revision>977</cp:revision>
  <cp:lastPrinted>2014-10-06T09:06:06Z</cp:lastPrinted>
  <dcterms:created xsi:type="dcterms:W3CDTF">2013-03-12T09:20:14Z</dcterms:created>
  <dcterms:modified xsi:type="dcterms:W3CDTF">2014-10-24T02:58:42Z</dcterms:modified>
</cp:coreProperties>
</file>