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350" r:id="rId2"/>
    <p:sldId id="1066" r:id="rId3"/>
    <p:sldId id="1067" r:id="rId4"/>
    <p:sldId id="1068" r:id="rId5"/>
    <p:sldId id="1069" r:id="rId6"/>
    <p:sldId id="1070" r:id="rId7"/>
    <p:sldId id="1071" r:id="rId8"/>
    <p:sldId id="1073" r:id="rId9"/>
    <p:sldId id="1074" r:id="rId10"/>
    <p:sldId id="1075" r:id="rId11"/>
    <p:sldId id="1072" r:id="rId12"/>
    <p:sldId id="291" r:id="rId13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40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40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40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40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POTE NOY, Roberto Mario" initials="CNRM" lastIdx="1" clrIdx="0">
    <p:extLst>
      <p:ext uri="{19B8F6BF-5375-455C-9EA6-DF929625EA0E}">
        <p15:presenceInfo xmlns:p15="http://schemas.microsoft.com/office/powerpoint/2012/main" userId="S-1-5-21-42344331-1018566265-2102726425-22547" providerId="AD"/>
      </p:ext>
    </p:extLst>
  </p:cmAuthor>
  <p:cmAuthor id="2" name="CAPOTE NOY, Roberto Mario" initials="CNRM [2]" lastIdx="11" clrIdx="1">
    <p:extLst>
      <p:ext uri="{19B8F6BF-5375-455C-9EA6-DF929625EA0E}">
        <p15:presenceInfo xmlns:p15="http://schemas.microsoft.com/office/powerpoint/2012/main" userId="S::ROBERTO.CAPOTENOY@iaea.org::00493373-f3c7-4a20-ad1a-1b901b156c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92402"/>
    <a:srgbClr val="81FFFF"/>
    <a:srgbClr val="FF3399"/>
    <a:srgbClr val="FFFFFF"/>
    <a:srgbClr val="00FF00"/>
    <a:srgbClr val="0066FF"/>
    <a:srgbClr val="FF33CC"/>
    <a:srgbClr val="AEFAFC"/>
    <a:srgbClr val="1B37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POTE NOY, Roberto Mario" userId="00493373-f3c7-4a20-ad1a-1b901b156c55" providerId="ADAL" clId="{F91B33B4-3B62-4C94-B1BD-D162B690CC35}"/>
    <pc:docChg chg="custSel addSld modSld">
      <pc:chgData name="CAPOTE NOY, Roberto Mario" userId="00493373-f3c7-4a20-ad1a-1b901b156c55" providerId="ADAL" clId="{F91B33B4-3B62-4C94-B1BD-D162B690CC35}" dt="2026-01-26T00:56:52.111" v="265" actId="1076"/>
      <pc:docMkLst>
        <pc:docMk/>
      </pc:docMkLst>
      <pc:sldChg chg="modSp mod">
        <pc:chgData name="CAPOTE NOY, Roberto Mario" userId="00493373-f3c7-4a20-ad1a-1b901b156c55" providerId="ADAL" clId="{F91B33B4-3B62-4C94-B1BD-D162B690CC35}" dt="2026-01-26T00:19:17.592" v="47" actId="20577"/>
        <pc:sldMkLst>
          <pc:docMk/>
          <pc:sldMk cId="3140628660" sldId="350"/>
        </pc:sldMkLst>
        <pc:spChg chg="mod">
          <ac:chgData name="CAPOTE NOY, Roberto Mario" userId="00493373-f3c7-4a20-ad1a-1b901b156c55" providerId="ADAL" clId="{F91B33B4-3B62-4C94-B1BD-D162B690CC35}" dt="2026-01-26T00:19:17.592" v="47" actId="20577"/>
          <ac:spMkLst>
            <pc:docMk/>
            <pc:sldMk cId="3140628660" sldId="350"/>
            <ac:spMk id="114691" creationId="{00000000-0000-0000-0000-000000000000}"/>
          </ac:spMkLst>
        </pc:spChg>
      </pc:sldChg>
      <pc:sldChg chg="modSp mod">
        <pc:chgData name="CAPOTE NOY, Roberto Mario" userId="00493373-f3c7-4a20-ad1a-1b901b156c55" providerId="ADAL" clId="{F91B33B4-3B62-4C94-B1BD-D162B690CC35}" dt="2026-01-26T00:30:26.380" v="246" actId="20577"/>
        <pc:sldMkLst>
          <pc:docMk/>
          <pc:sldMk cId="2174361835" sldId="1072"/>
        </pc:sldMkLst>
        <pc:spChg chg="mod">
          <ac:chgData name="CAPOTE NOY, Roberto Mario" userId="00493373-f3c7-4a20-ad1a-1b901b156c55" providerId="ADAL" clId="{F91B33B4-3B62-4C94-B1BD-D162B690CC35}" dt="2026-01-26T00:30:26.380" v="246" actId="20577"/>
          <ac:spMkLst>
            <pc:docMk/>
            <pc:sldMk cId="2174361835" sldId="1072"/>
            <ac:spMk id="3" creationId="{ABC858D1-B1C1-D744-1B23-55B495FE0138}"/>
          </ac:spMkLst>
        </pc:spChg>
      </pc:sldChg>
      <pc:sldChg chg="addSp delSp modSp add mod">
        <pc:chgData name="CAPOTE NOY, Roberto Mario" userId="00493373-f3c7-4a20-ad1a-1b901b156c55" providerId="ADAL" clId="{F91B33B4-3B62-4C94-B1BD-D162B690CC35}" dt="2026-01-26T00:54:47.033" v="257" actId="14100"/>
        <pc:sldMkLst>
          <pc:docMk/>
          <pc:sldMk cId="1728525613" sldId="1074"/>
        </pc:sldMkLst>
        <pc:spChg chg="mod">
          <ac:chgData name="CAPOTE NOY, Roberto Mario" userId="00493373-f3c7-4a20-ad1a-1b901b156c55" providerId="ADAL" clId="{F91B33B4-3B62-4C94-B1BD-D162B690CC35}" dt="2026-01-26T00:54:40.891" v="255" actId="1076"/>
          <ac:spMkLst>
            <pc:docMk/>
            <pc:sldMk cId="1728525613" sldId="1074"/>
            <ac:spMk id="2" creationId="{64688C9C-A4FD-24B6-018F-4CA0AEB18E30}"/>
          </ac:spMkLst>
        </pc:spChg>
        <pc:spChg chg="mod">
          <ac:chgData name="CAPOTE NOY, Roberto Mario" userId="00493373-f3c7-4a20-ad1a-1b901b156c55" providerId="ADAL" clId="{F91B33B4-3B62-4C94-B1BD-D162B690CC35}" dt="2026-01-26T00:54:14.389" v="247" actId="1076"/>
          <ac:spMkLst>
            <pc:docMk/>
            <pc:sldMk cId="1728525613" sldId="1074"/>
            <ac:spMk id="136" creationId="{8ECB569D-40E0-EE4A-39CF-1949D00B37D9}"/>
          </ac:spMkLst>
        </pc:spChg>
        <pc:picChg chg="del">
          <ac:chgData name="CAPOTE NOY, Roberto Mario" userId="00493373-f3c7-4a20-ad1a-1b901b156c55" providerId="ADAL" clId="{F91B33B4-3B62-4C94-B1BD-D162B690CC35}" dt="2026-01-26T00:28:38.466" v="98" actId="478"/>
          <ac:picMkLst>
            <pc:docMk/>
            <pc:sldMk cId="1728525613" sldId="1074"/>
            <ac:picMk id="4" creationId="{4D0EFC9D-98C6-FBA1-E7AC-46C1CA0980B2}"/>
          </ac:picMkLst>
        </pc:picChg>
        <pc:picChg chg="add mod">
          <ac:chgData name="CAPOTE NOY, Roberto Mario" userId="00493373-f3c7-4a20-ad1a-1b901b156c55" providerId="ADAL" clId="{F91B33B4-3B62-4C94-B1BD-D162B690CC35}" dt="2026-01-26T00:54:47.033" v="257" actId="14100"/>
          <ac:picMkLst>
            <pc:docMk/>
            <pc:sldMk cId="1728525613" sldId="1074"/>
            <ac:picMk id="4" creationId="{88C36757-9B45-2B8C-FF0C-F1EA19E18F51}"/>
          </ac:picMkLst>
        </pc:picChg>
      </pc:sldChg>
      <pc:sldChg chg="addSp delSp modSp add mod">
        <pc:chgData name="CAPOTE NOY, Roberto Mario" userId="00493373-f3c7-4a20-ad1a-1b901b156c55" providerId="ADAL" clId="{F91B33B4-3B62-4C94-B1BD-D162B690CC35}" dt="2026-01-26T00:56:52.111" v="265" actId="1076"/>
        <pc:sldMkLst>
          <pc:docMk/>
          <pc:sldMk cId="1126962037" sldId="1075"/>
        </pc:sldMkLst>
        <pc:spChg chg="del">
          <ac:chgData name="CAPOTE NOY, Roberto Mario" userId="00493373-f3c7-4a20-ad1a-1b901b156c55" providerId="ADAL" clId="{F91B33B4-3B62-4C94-B1BD-D162B690CC35}" dt="2026-01-26T00:55:03.949" v="259" actId="478"/>
          <ac:spMkLst>
            <pc:docMk/>
            <pc:sldMk cId="1126962037" sldId="1075"/>
            <ac:spMk id="2" creationId="{94EF3CE4-8A00-2019-7AA6-4327713E75DA}"/>
          </ac:spMkLst>
        </pc:spChg>
        <pc:picChg chg="del">
          <ac:chgData name="CAPOTE NOY, Roberto Mario" userId="00493373-f3c7-4a20-ad1a-1b901b156c55" providerId="ADAL" clId="{F91B33B4-3B62-4C94-B1BD-D162B690CC35}" dt="2026-01-26T00:55:05.842" v="260" actId="478"/>
          <ac:picMkLst>
            <pc:docMk/>
            <pc:sldMk cId="1126962037" sldId="1075"/>
            <ac:picMk id="4" creationId="{2A0B7C95-DAB8-3D10-4F96-86B44EBA8E36}"/>
          </ac:picMkLst>
        </pc:picChg>
        <pc:picChg chg="add mod">
          <ac:chgData name="CAPOTE NOY, Roberto Mario" userId="00493373-f3c7-4a20-ad1a-1b901b156c55" providerId="ADAL" clId="{F91B33B4-3B62-4C94-B1BD-D162B690CC35}" dt="2026-01-26T00:56:52.111" v="265" actId="1076"/>
          <ac:picMkLst>
            <pc:docMk/>
            <pc:sldMk cId="1126962037" sldId="1075"/>
            <ac:picMk id="5" creationId="{C19A289A-D4B9-5419-D3A4-B0DA6435DC6A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c:style val="2"/>
  <c:chart>
    <c:autoTitleDeleted val="1"/>
    <c:view3D>
      <c:rotX val="80"/>
      <c:hPercent val="55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98750000000000004"/>
        </c:manualLayout>
      </c:layout>
      <c:pie3D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c:style val="2"/>
  <c:chart>
    <c:autoTitleDeleted val="1"/>
    <c:view3D>
      <c:rotX val="80"/>
      <c:hPercent val="55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98750000000000004"/>
        </c:manualLayout>
      </c:layout>
      <c:pie3D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5806" cy="51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t" anchorCtr="0" compatLnSpc="1">
            <a:prstTxWarp prst="textNoShape">
              <a:avLst/>
            </a:prstTxWarp>
          </a:bodyPr>
          <a:lstStyle>
            <a:lvl1pPr algn="l">
              <a:defRPr sz="13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496" y="1"/>
            <a:ext cx="3075805" cy="51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t" anchorCtr="0" compatLnSpc="1">
            <a:prstTxWarp prst="textNoShape">
              <a:avLst/>
            </a:prstTxWarp>
          </a:bodyPr>
          <a:lstStyle>
            <a:lvl1pPr algn="r">
              <a:defRPr sz="13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2554"/>
            <a:ext cx="3075806" cy="512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b" anchorCtr="0" compatLnSpc="1">
            <a:prstTxWarp prst="textNoShape">
              <a:avLst/>
            </a:prstTxWarp>
          </a:bodyPr>
          <a:lstStyle>
            <a:lvl1pPr algn="l">
              <a:defRPr sz="13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496" y="9722554"/>
            <a:ext cx="3075805" cy="512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b" anchorCtr="0" compatLnSpc="1">
            <a:prstTxWarp prst="textNoShape">
              <a:avLst/>
            </a:prstTxWarp>
          </a:bodyPr>
          <a:lstStyle>
            <a:lvl1pPr algn="r">
              <a:defRPr sz="13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E3720D0A-A361-4B4F-807F-5894B9007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349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4038" cy="474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t" anchorCtr="0" compatLnSpc="1">
            <a:prstTxWarp prst="textNoShape">
              <a:avLst/>
            </a:prstTxWarp>
          </a:bodyPr>
          <a:lstStyle>
            <a:lvl1pPr algn="l">
              <a:defRPr sz="13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8472" y="0"/>
            <a:ext cx="3054038" cy="474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t" anchorCtr="0" compatLnSpc="1">
            <a:prstTxWarp prst="textNoShape">
              <a:avLst/>
            </a:prstTxWarp>
          </a:bodyPr>
          <a:lstStyle>
            <a:lvl1pPr algn="r">
              <a:defRPr sz="13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7750" y="790575"/>
            <a:ext cx="5057775" cy="3792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4433" y="4899969"/>
            <a:ext cx="5224013" cy="4583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906"/>
            <a:ext cx="3054038" cy="474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b" anchorCtr="0" compatLnSpc="1">
            <a:prstTxWarp prst="textNoShape">
              <a:avLst/>
            </a:prstTxWarp>
          </a:bodyPr>
          <a:lstStyle>
            <a:lvl1pPr algn="l">
              <a:defRPr sz="13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8472" y="9720906"/>
            <a:ext cx="3054038" cy="474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b" anchorCtr="0" compatLnSpc="1">
            <a:prstTxWarp prst="textNoShape">
              <a:avLst/>
            </a:prstTxWarp>
          </a:bodyPr>
          <a:lstStyle>
            <a:lvl1pPr algn="r">
              <a:defRPr sz="13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CAF85348-0EAA-4D40-BAFD-B72245B78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7762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Thank you!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0A1E1-C8D9-4447-9192-37BA973CD27A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169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7" y="1772816"/>
            <a:ext cx="8568953" cy="108012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7" y="3573016"/>
            <a:ext cx="8568953" cy="16085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 b="1">
                <a:solidFill>
                  <a:schemeClr val="accent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704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725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://www-nds.iaea.org/" TargetMode="External"/><Relationship Id="rId3" Type="http://schemas.openxmlformats.org/officeDocument/2006/relationships/slideLayout" Target="../slideLayouts/slideLayout3.xml"/><Relationship Id="rId7" Type="http://schemas.openxmlformats.org/officeDocument/2006/relationships/hyperlink" Target="mailto:R.CapoteNoy@iaea.or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rotWithShape="1">
          <a:gsLst>
            <a:gs pos="0">
              <a:srgbClr val="80C2D9"/>
            </a:gs>
            <a:gs pos="50000">
              <a:srgbClr val="DDECC7"/>
            </a:gs>
            <a:gs pos="100000">
              <a:srgbClr val="EEF5E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12"/>
          <p:cNvSpPr>
            <a:spLocks noChangeShapeType="1"/>
          </p:cNvSpPr>
          <p:nvPr userDrawn="1"/>
        </p:nvSpPr>
        <p:spPr bwMode="ltGray">
          <a:xfrm flipV="1">
            <a:off x="0" y="6248400"/>
            <a:ext cx="9144000" cy="4763"/>
          </a:xfrm>
          <a:prstGeom prst="line">
            <a:avLst/>
          </a:prstGeom>
          <a:noFill/>
          <a:ln w="698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5"/>
          <p:cNvSpPr txBox="1">
            <a:spLocks noChangeArrowheads="1"/>
          </p:cNvSpPr>
          <p:nvPr userDrawn="1"/>
        </p:nvSpPr>
        <p:spPr bwMode="auto">
          <a:xfrm>
            <a:off x="0" y="6308725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defRPr/>
            </a:pPr>
            <a:fld id="{0A26A835-422F-47D2-8141-29F36A3410DB}" type="slidenum">
              <a:rPr lang="es-ES" sz="2000" smtClean="0">
                <a:solidFill>
                  <a:schemeClr val="tx1"/>
                </a:solidFill>
              </a:rPr>
              <a:pPr eaLnBrk="1" hangingPunct="1">
                <a:defRPr/>
              </a:pPr>
              <a:t>‹#›</a:t>
            </a:fld>
            <a:endParaRPr lang="es-ES" sz="2000">
              <a:solidFill>
                <a:schemeClr val="tx1"/>
              </a:solidFill>
            </a:endParaRPr>
          </a:p>
        </p:txBody>
      </p:sp>
      <p:sp>
        <p:nvSpPr>
          <p:cNvPr id="9" name="Rectangle 9"/>
          <p:cNvSpPr txBox="1">
            <a:spLocks noChangeArrowheads="1"/>
          </p:cNvSpPr>
          <p:nvPr userDrawn="1"/>
        </p:nvSpPr>
        <p:spPr bwMode="auto">
          <a:xfrm>
            <a:off x="5524500" y="6248400"/>
            <a:ext cx="3162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0" kern="1200">
                <a:solidFill>
                  <a:srgbClr val="0000FF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en-US">
                <a:solidFill>
                  <a:srgbClr val="0000FF"/>
                </a:solidFill>
              </a:rPr>
              <a:t>Roberto Capote, IAEA Nuclear Data Section</a:t>
            </a:r>
          </a:p>
          <a:p>
            <a:pPr>
              <a:defRPr/>
            </a:pPr>
            <a:r>
              <a:rPr lang="en-US">
                <a:solidFill>
                  <a:srgbClr val="0000FF"/>
                </a:solidFill>
              </a:rPr>
              <a:t>e-mail: </a:t>
            </a:r>
            <a:r>
              <a:rPr lang="en-US" b="1" u="sng">
                <a:solidFill>
                  <a:srgbClr val="0000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R.CapoteNoy@iaea.org</a:t>
            </a:r>
            <a:endParaRPr lang="en-US" b="1" u="sng">
              <a:solidFill>
                <a:srgbClr val="0000FF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FF"/>
                </a:solidFill>
              </a:rPr>
              <a:t> Web:    </a:t>
            </a:r>
            <a:r>
              <a:rPr lang="en-US" b="1" u="sng">
                <a:solidFill>
                  <a:srgbClr val="0000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http://www-nds.iaea.org</a:t>
            </a:r>
            <a:r>
              <a:rPr lang="en-US" b="1" u="sng">
                <a:solidFill>
                  <a:srgbClr val="0000FF"/>
                </a:solidFill>
              </a:rPr>
              <a:t> </a:t>
            </a:r>
            <a:endParaRPr lang="en-US">
              <a:solidFill>
                <a:srgbClr val="0000FF"/>
              </a:solidFill>
            </a:endParaRPr>
          </a:p>
        </p:txBody>
      </p:sp>
      <p:pic>
        <p:nvPicPr>
          <p:cNvPr id="11" name="Picture 13">
            <a:hlinkHover r:id="" action="ppaction://noaction" highlightClick="1"/>
          </p:cNvPr>
          <p:cNvPicPr preferRelativeResize="0"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583613" y="6340475"/>
            <a:ext cx="560387" cy="517525"/>
          </a:xfrm>
          <a:prstGeom prst="rect">
            <a:avLst/>
          </a:prstGeom>
          <a:noFill/>
          <a:ln w="69850">
            <a:noFill/>
            <a:miter lim="800000"/>
            <a:headEnd/>
            <a:tailEnd/>
          </a:ln>
        </p:spPr>
      </p:pic>
      <p:sp>
        <p:nvSpPr>
          <p:cNvPr id="8" name="Rectangle 9">
            <a:extLst>
              <a:ext uri="{FF2B5EF4-FFF2-40B4-BE49-F238E27FC236}">
                <a16:creationId xmlns:a16="http://schemas.microsoft.com/office/drawing/2014/main" id="{1C175D44-DA0E-4BF1-A434-7F239BBE9ED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57200" y="63246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0" kern="1200">
                <a:solidFill>
                  <a:srgbClr val="0000FF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FF"/>
                </a:solidFill>
              </a:rPr>
              <a:t>IAEA STD meeting, Vienna, Austria</a:t>
            </a:r>
          </a:p>
          <a:p>
            <a:pPr>
              <a:defRPr/>
            </a:pPr>
            <a:r>
              <a:rPr lang="en-GB" dirty="0">
                <a:solidFill>
                  <a:srgbClr val="0000FF"/>
                </a:solidFill>
              </a:rPr>
              <a:t>January 26-30, 2024</a:t>
            </a:r>
            <a:endParaRPr lang="fr-FR" dirty="0">
              <a:solidFill>
                <a:srgbClr val="0000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7175" y="241092"/>
            <a:ext cx="8621712" cy="1900238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Neutron Data Standards DDEP</a:t>
            </a:r>
            <a:br>
              <a:rPr lang="en-GB" dirty="0"/>
            </a:br>
            <a:br>
              <a:rPr lang="en-GB" dirty="0"/>
            </a:br>
            <a:r>
              <a:rPr lang="en-GB" dirty="0"/>
              <a:t>Roadmap for the next standard release (December 2026?)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sz="4000" dirty="0"/>
              <a:t> </a:t>
            </a:r>
            <a:endParaRPr lang="en-US" sz="400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175" y="3717033"/>
            <a:ext cx="8624888" cy="207416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sz="2800" dirty="0">
                <a:solidFill>
                  <a:srgbClr val="FF0000"/>
                </a:solidFill>
              </a:rPr>
              <a:t>			</a:t>
            </a:r>
            <a:r>
              <a:rPr lang="en-GB" sz="2800" u="sng" dirty="0">
                <a:solidFill>
                  <a:schemeClr val="bg1"/>
                </a:solidFill>
              </a:rPr>
              <a:t>Roberto Capote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GB" sz="2800">
                <a:solidFill>
                  <a:schemeClr val="bg1"/>
                </a:solidFill>
              </a:rPr>
              <a:t>          Deputy </a:t>
            </a:r>
            <a:r>
              <a:rPr lang="en-GB" sz="2800" dirty="0">
                <a:solidFill>
                  <a:schemeClr val="bg1"/>
                </a:solidFill>
              </a:rPr>
              <a:t>Section Head Nuclear Data Section</a:t>
            </a:r>
          </a:p>
          <a:p>
            <a:pPr>
              <a:lnSpc>
                <a:spcPct val="90000"/>
              </a:lnSpc>
            </a:pPr>
            <a:r>
              <a:rPr lang="en-GB" dirty="0">
                <a:solidFill>
                  <a:schemeClr val="bg1"/>
                </a:solidFill>
              </a:rPr>
              <a:t>				</a:t>
            </a:r>
            <a:br>
              <a:rPr lang="en-GB" sz="2800" dirty="0">
                <a:solidFill>
                  <a:schemeClr val="bg1"/>
                </a:solidFill>
              </a:rPr>
            </a:br>
            <a:endParaRPr lang="en-GB" sz="28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GB" sz="1700" dirty="0">
                <a:solidFill>
                  <a:schemeClr val="bg1"/>
                </a:solidFill>
              </a:rPr>
              <a:t>	       STD meeting, 26-30 January 2026, IAEA HQ, Vienna, Austria</a:t>
            </a:r>
            <a:endParaRPr lang="en-US" sz="1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628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C5517-CAF4-257E-1106-01997CBAB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ummary of Cr evaluations">
            <a:extLst>
              <a:ext uri="{FF2B5EF4-FFF2-40B4-BE49-F238E27FC236}">
                <a16:creationId xmlns:a16="http://schemas.microsoft.com/office/drawing/2014/main" id="{E0FE1370-4D4F-04F3-7D7F-E7525C7AE7C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51480" y="-99764"/>
            <a:ext cx="9246960" cy="1143000"/>
          </a:xfrm>
          <a:prstGeom prst="rect">
            <a:avLst/>
          </a:prstGeo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Do we trust TPC data? </a:t>
            </a:r>
            <a:br>
              <a:rPr lang="en-US" b="1" dirty="0">
                <a:solidFill>
                  <a:srgbClr val="0000FF"/>
                </a:solidFill>
              </a:rPr>
            </a:br>
            <a:r>
              <a:rPr lang="en-US" b="1" dirty="0">
                <a:solidFill>
                  <a:srgbClr val="0000FF"/>
                </a:solidFill>
              </a:rPr>
              <a:t>(see Neudecker, Carlson)</a:t>
            </a:r>
            <a:endParaRPr b="1" dirty="0">
              <a:solidFill>
                <a:srgbClr val="0000FF"/>
              </a:solidFill>
            </a:endParaRPr>
          </a:p>
        </p:txBody>
      </p:sp>
      <p:sp>
        <p:nvSpPr>
          <p:cNvPr id="7" name="Isotope and reactions to update?…">
            <a:extLst>
              <a:ext uri="{FF2B5EF4-FFF2-40B4-BE49-F238E27FC236}">
                <a16:creationId xmlns:a16="http://schemas.microsoft.com/office/drawing/2014/main" id="{03305E84-6033-4057-2522-B84ED3777065}"/>
              </a:ext>
            </a:extLst>
          </p:cNvPr>
          <p:cNvSpPr txBox="1">
            <a:spLocks noGrp="1"/>
          </p:cNvSpPr>
          <p:nvPr/>
        </p:nvSpPr>
        <p:spPr>
          <a:xfrm>
            <a:off x="652272" y="973252"/>
            <a:ext cx="8839200" cy="233577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429768">
              <a:spcBef>
                <a:spcPts val="400"/>
              </a:spcBef>
              <a:buNone/>
              <a:defRPr sz="1504"/>
            </a:pPr>
            <a:endParaRPr lang="en-US" sz="2000" b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9A289A-D4B9-5419-D3A4-B0DA6435DC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356" y="1235276"/>
            <a:ext cx="8887436" cy="4818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962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5CC738-8ECB-3BF7-F83C-99307CBF9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F09D6D-7A47-4A58-AD62-6B728FFE6370}"/>
              </a:ext>
            </a:extLst>
          </p:cNvPr>
          <p:cNvSpPr txBox="1"/>
          <p:nvPr/>
        </p:nvSpPr>
        <p:spPr>
          <a:xfrm>
            <a:off x="282999" y="278519"/>
            <a:ext cx="8366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dirty="0">
                <a:solidFill>
                  <a:srgbClr val="0000FF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Proposed roadmap to release in 2026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BC858D1-B1C1-D744-1B23-55B495FE0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999" y="1009441"/>
            <a:ext cx="9034272" cy="2667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Char char="Ø"/>
              <a:defRPr/>
            </a:pPr>
            <a:r>
              <a:rPr lang="en-GB" altLang="en-US" sz="2800" b="0" kern="0" dirty="0"/>
              <a:t>Select minimization method(s): GLSQ, Chi</a:t>
            </a:r>
            <a:r>
              <a:rPr lang="en-GB" altLang="en-US" sz="2800" b="0" kern="0" baseline="30000" dirty="0"/>
              <a:t>2</a:t>
            </a:r>
            <a:r>
              <a:rPr lang="en-GB" altLang="en-US" sz="2800" b="0" kern="0" dirty="0"/>
              <a:t> minim., MLE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GB" altLang="en-US" sz="2800" b="0" kern="0" dirty="0"/>
              <a:t>Study UQ: USU, cut-posterior, Bayesian method mix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GB" altLang="en-US" sz="2800" b="0" kern="0" dirty="0"/>
              <a:t>Decide on TNC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GB" altLang="en-US" sz="2800" b="0" kern="0" dirty="0"/>
              <a:t>Finish revision of experimental data (new H, etc)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GB" altLang="en-US" sz="2800" b="0" kern="0" dirty="0"/>
              <a:t>Finish compilation of new experimental data (cut-off March </a:t>
            </a:r>
            <a:r>
              <a:rPr lang="en-GB" altLang="en-US" sz="2800" b="0" kern="0"/>
              <a:t>2026?)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GB" altLang="en-US" sz="2800" b="0" kern="0"/>
              <a:t>Distribute </a:t>
            </a:r>
            <a:r>
              <a:rPr lang="en-GB" altLang="en-US" sz="2800" b="0" kern="0" dirty="0"/>
              <a:t>draft results in August 2026 for testing/validation (31 August)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GB" altLang="en-US" sz="2800" b="0" kern="0" dirty="0"/>
              <a:t>RELEASE: November 2026</a:t>
            </a:r>
          </a:p>
          <a:p>
            <a:pPr marL="0" indent="0" eaLnBrk="1" hangingPunct="1">
              <a:buNone/>
              <a:defRPr/>
            </a:pPr>
            <a:endParaRPr lang="en-GB" altLang="en-US" sz="2800" b="0" kern="0" dirty="0"/>
          </a:p>
        </p:txBody>
      </p:sp>
    </p:spTree>
    <p:extLst>
      <p:ext uri="{BB962C8B-B14F-4D97-AF65-F5344CB8AC3E}">
        <p14:creationId xmlns:p14="http://schemas.microsoft.com/office/powerpoint/2010/main" val="21743618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23527" y="4365104"/>
            <a:ext cx="8568953" cy="1080120"/>
          </a:xfrm>
        </p:spPr>
        <p:txBody>
          <a:bodyPr>
            <a:normAutofit/>
          </a:bodyPr>
          <a:lstStyle/>
          <a:p>
            <a:r>
              <a:rPr lang="en-GB" sz="4400" b="0" i="1">
                <a:latin typeface="Times" panose="02020603050405020304" pitchFamily="18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51185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08E07F-13AE-11E7-3F08-69FA29848671}"/>
              </a:ext>
            </a:extLst>
          </p:cNvPr>
          <p:cNvSpPr txBox="1"/>
          <p:nvPr/>
        </p:nvSpPr>
        <p:spPr>
          <a:xfrm>
            <a:off x="133350" y="205367"/>
            <a:ext cx="19287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>
                <a:solidFill>
                  <a:srgbClr val="0000FF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>Outlook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2979EA8-8F7A-2AFC-87BF-F55490B71E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018585"/>
            <a:ext cx="9034272" cy="2667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Char char="Ø"/>
              <a:defRPr/>
            </a:pPr>
            <a:r>
              <a:rPr lang="en-GB" altLang="en-US" sz="2800" b="0" kern="0" dirty="0"/>
              <a:t>Minimization methods: GLSQ, Chi</a:t>
            </a:r>
            <a:r>
              <a:rPr lang="en-GB" altLang="en-US" sz="2800" b="0" kern="0" baseline="30000" dirty="0"/>
              <a:t>2</a:t>
            </a:r>
            <a:r>
              <a:rPr lang="en-GB" altLang="en-US" sz="2800" b="0" kern="0" dirty="0"/>
              <a:t> minim., MLE, MCMC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GB" altLang="en-US" sz="2800" b="0" kern="0" dirty="0"/>
              <a:t>UQ: USU, cut-posterior, Bayesian method mix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GB" altLang="en-US" sz="2800" b="0" kern="0" dirty="0"/>
              <a:t>R-matrix and GMA: Li-6(</a:t>
            </a:r>
            <a:r>
              <a:rPr lang="en-GB" altLang="en-US" sz="2800" b="0" kern="0" dirty="0" err="1"/>
              <a:t>n,t</a:t>
            </a:r>
            <a:r>
              <a:rPr lang="en-GB" altLang="en-US" sz="2800" b="0" kern="0" dirty="0"/>
              <a:t>), C, 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GB" altLang="en-US" sz="2800" b="0" kern="0" dirty="0"/>
              <a:t>TNC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GB" altLang="en-US" sz="2800" b="0" kern="0" dirty="0"/>
              <a:t>Revision/compilation of experimental data (see Pronyaev, Carlson, new data presented from CSNS) </a:t>
            </a:r>
          </a:p>
        </p:txBody>
      </p:sp>
    </p:spTree>
    <p:extLst>
      <p:ext uri="{BB962C8B-B14F-4D97-AF65-F5344CB8AC3E}">
        <p14:creationId xmlns:p14="http://schemas.microsoft.com/office/powerpoint/2010/main" val="3462302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8D898-7B57-67A9-BD59-E2324130D6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ummary of Cr evaluations">
            <a:extLst>
              <a:ext uri="{FF2B5EF4-FFF2-40B4-BE49-F238E27FC236}">
                <a16:creationId xmlns:a16="http://schemas.microsoft.com/office/drawing/2014/main" id="{E932338E-66C1-D3BA-216E-7C69FB15FDF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84805" y="141047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Minimization methods</a:t>
            </a:r>
            <a:endParaRPr b="1" dirty="0">
              <a:solidFill>
                <a:srgbClr val="0000FF"/>
              </a:solidFill>
            </a:endParaRPr>
          </a:p>
        </p:txBody>
      </p:sp>
      <p:graphicFrame>
        <p:nvGraphicFramePr>
          <p:cNvPr id="138" name="3D Pie Chart">
            <a:extLst>
              <a:ext uri="{FF2B5EF4-FFF2-40B4-BE49-F238E27FC236}">
                <a16:creationId xmlns:a16="http://schemas.microsoft.com/office/drawing/2014/main" id="{4AC5E8CD-6084-C691-2B32-5F5CFEBA7D8A}"/>
              </a:ext>
            </a:extLst>
          </p:cNvPr>
          <p:cNvGraphicFramePr/>
          <p:nvPr/>
        </p:nvGraphicFramePr>
        <p:xfrm>
          <a:off x="6969478" y="172564"/>
          <a:ext cx="2167754" cy="2222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Isotope and reactions to update?…">
            <a:extLst>
              <a:ext uri="{FF2B5EF4-FFF2-40B4-BE49-F238E27FC236}">
                <a16:creationId xmlns:a16="http://schemas.microsoft.com/office/drawing/2014/main" id="{633B5B87-A11B-FA1B-6E70-268D5A6B448A}"/>
              </a:ext>
            </a:extLst>
          </p:cNvPr>
          <p:cNvSpPr txBox="1">
            <a:spLocks noGrp="1"/>
          </p:cNvSpPr>
          <p:nvPr/>
        </p:nvSpPr>
        <p:spPr>
          <a:xfrm>
            <a:off x="487680" y="979288"/>
            <a:ext cx="8839200" cy="233577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429768">
              <a:spcBef>
                <a:spcPts val="400"/>
              </a:spcBef>
              <a:buNone/>
              <a:defRPr sz="1504"/>
            </a:pPr>
            <a:r>
              <a:rPr lang="en-US" sz="2000" b="0" dirty="0"/>
              <a:t>Four minimization methods have been implemented in </a:t>
            </a:r>
            <a:r>
              <a:rPr lang="en-US" sz="2000" b="0" dirty="0" err="1"/>
              <a:t>gmapy</a:t>
            </a:r>
            <a:r>
              <a:rPr lang="en-US" sz="2000" b="0" dirty="0"/>
              <a:t> (see Georg </a:t>
            </a:r>
            <a:r>
              <a:rPr lang="en-US" sz="2000" b="0" dirty="0" err="1"/>
              <a:t>pres</a:t>
            </a:r>
            <a:r>
              <a:rPr lang="en-US" sz="2000" b="0" dirty="0"/>
              <a:t>) </a:t>
            </a:r>
            <a:r>
              <a:rPr lang="en-US" sz="2000" dirty="0"/>
              <a:t>GLSQ</a:t>
            </a:r>
          </a:p>
          <a:p>
            <a:pPr marL="0" indent="0" defTabSz="429768">
              <a:spcBef>
                <a:spcPts val="400"/>
              </a:spcBef>
              <a:buNone/>
              <a:defRPr sz="1504"/>
            </a:pPr>
            <a:r>
              <a:rPr lang="en-US" sz="2000" dirty="0"/>
              <a:t>Chi-2</a:t>
            </a:r>
          </a:p>
          <a:p>
            <a:pPr marL="0" indent="0" defTabSz="429768">
              <a:spcBef>
                <a:spcPts val="400"/>
              </a:spcBef>
              <a:buNone/>
              <a:defRPr sz="1504"/>
            </a:pPr>
            <a:r>
              <a:rPr lang="en-US" sz="2000" dirty="0"/>
              <a:t>MLE</a:t>
            </a:r>
          </a:p>
          <a:p>
            <a:pPr marL="0" indent="0" defTabSz="429768">
              <a:spcBef>
                <a:spcPts val="400"/>
              </a:spcBef>
              <a:buNone/>
              <a:defRPr sz="1504"/>
            </a:pPr>
            <a:r>
              <a:rPr lang="en-US" sz="2000" dirty="0"/>
              <a:t>MCMC</a:t>
            </a:r>
            <a:endParaRPr lang="en-US" sz="2000" b="0" dirty="0"/>
          </a:p>
          <a:p>
            <a:pPr marL="0" indent="0" defTabSz="429768">
              <a:spcBef>
                <a:spcPts val="400"/>
              </a:spcBef>
              <a:buNone/>
              <a:defRPr sz="1504"/>
            </a:pPr>
            <a:endParaRPr lang="en-US" sz="2000" b="0" dirty="0"/>
          </a:p>
          <a:p>
            <a:pPr marL="0" indent="0" defTabSz="429768">
              <a:spcBef>
                <a:spcPts val="400"/>
              </a:spcBef>
              <a:buNone/>
              <a:defRPr sz="1504"/>
            </a:pPr>
            <a:r>
              <a:rPr lang="en-US" sz="2000" b="0" dirty="0"/>
              <a:t>GLSQ was used in previous standards</a:t>
            </a:r>
          </a:p>
          <a:p>
            <a:pPr marL="0" indent="0" defTabSz="429768">
              <a:spcBef>
                <a:spcPts val="400"/>
              </a:spcBef>
              <a:buNone/>
              <a:defRPr sz="1504"/>
            </a:pPr>
            <a:endParaRPr lang="en-US" sz="2000" b="1" dirty="0"/>
          </a:p>
          <a:p>
            <a:pPr marL="0" indent="0" defTabSz="429768">
              <a:spcBef>
                <a:spcPts val="400"/>
              </a:spcBef>
              <a:buNone/>
              <a:defRPr sz="1504"/>
            </a:pPr>
            <a:r>
              <a:rPr lang="en-US" sz="2000" b="1" dirty="0"/>
              <a:t>We could use results from different methods to estimate uncertainties</a:t>
            </a:r>
          </a:p>
        </p:txBody>
      </p:sp>
    </p:spTree>
    <p:extLst>
      <p:ext uri="{BB962C8B-B14F-4D97-AF65-F5344CB8AC3E}">
        <p14:creationId xmlns:p14="http://schemas.microsoft.com/office/powerpoint/2010/main" val="635538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AF8FF-4B1E-A148-E6FF-5F10504B7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ummary of Cr evaluations">
            <a:extLst>
              <a:ext uri="{FF2B5EF4-FFF2-40B4-BE49-F238E27FC236}">
                <a16:creationId xmlns:a16="http://schemas.microsoft.com/office/drawing/2014/main" id="{B0AF4689-B0C8-2D3C-12C8-73520279A8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84805" y="34718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R-matrix and GMA</a:t>
            </a:r>
            <a:endParaRPr b="1" dirty="0">
              <a:solidFill>
                <a:srgbClr val="0000FF"/>
              </a:solidFill>
            </a:endParaRPr>
          </a:p>
        </p:txBody>
      </p:sp>
      <p:graphicFrame>
        <p:nvGraphicFramePr>
          <p:cNvPr id="138" name="3D Pie Chart">
            <a:extLst>
              <a:ext uri="{FF2B5EF4-FFF2-40B4-BE49-F238E27FC236}">
                <a16:creationId xmlns:a16="http://schemas.microsoft.com/office/drawing/2014/main" id="{9839B207-3B38-0316-5836-814D94ACFD81}"/>
              </a:ext>
            </a:extLst>
          </p:cNvPr>
          <p:cNvGraphicFramePr/>
          <p:nvPr/>
        </p:nvGraphicFramePr>
        <p:xfrm>
          <a:off x="6969478" y="172564"/>
          <a:ext cx="2167754" cy="2222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Isotope and reactions to update?…">
            <a:extLst>
              <a:ext uri="{FF2B5EF4-FFF2-40B4-BE49-F238E27FC236}">
                <a16:creationId xmlns:a16="http://schemas.microsoft.com/office/drawing/2014/main" id="{2E8CC2E7-A0C9-D30D-9C13-13A4383C1F5E}"/>
              </a:ext>
            </a:extLst>
          </p:cNvPr>
          <p:cNvSpPr txBox="1">
            <a:spLocks noGrp="1"/>
          </p:cNvSpPr>
          <p:nvPr/>
        </p:nvSpPr>
        <p:spPr>
          <a:xfrm>
            <a:off x="542544" y="1436488"/>
            <a:ext cx="8839200" cy="233577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429768">
              <a:spcBef>
                <a:spcPts val="400"/>
              </a:spcBef>
              <a:buNone/>
              <a:defRPr sz="1504"/>
            </a:pPr>
            <a:r>
              <a:rPr lang="en-US" sz="2000" b="0" dirty="0"/>
              <a:t>R-matrix fit undertaken for </a:t>
            </a:r>
            <a:r>
              <a:rPr lang="en-US" sz="2000" b="0" dirty="0" err="1"/>
              <a:t>n+H</a:t>
            </a:r>
            <a:r>
              <a:rPr lang="en-US" sz="2000" b="0" dirty="0"/>
              <a:t> up to 100 MeV (see Mark Paris </a:t>
            </a:r>
            <a:r>
              <a:rPr lang="en-US" sz="2000" b="0" dirty="0" err="1"/>
              <a:t>pres</a:t>
            </a:r>
            <a:r>
              <a:rPr lang="en-US" sz="2000" b="0" dirty="0"/>
              <a:t>)</a:t>
            </a:r>
          </a:p>
          <a:p>
            <a:pPr marL="0" indent="0" defTabSz="429768">
              <a:spcBef>
                <a:spcPts val="400"/>
              </a:spcBef>
              <a:buNone/>
              <a:defRPr sz="1504"/>
            </a:pPr>
            <a:r>
              <a:rPr lang="en-US" sz="2000" b="0" dirty="0"/>
              <a:t>Requires update of the data measured relative to H (</a:t>
            </a:r>
            <a:r>
              <a:rPr lang="en-US" sz="2000" b="0" dirty="0" err="1"/>
              <a:t>eg</a:t>
            </a:r>
            <a:r>
              <a:rPr lang="en-US" sz="2000" b="0" dirty="0"/>
              <a:t> Lisowski).</a:t>
            </a:r>
          </a:p>
          <a:p>
            <a:pPr marL="0" indent="0" defTabSz="429768">
              <a:spcBef>
                <a:spcPts val="400"/>
              </a:spcBef>
              <a:buNone/>
              <a:defRPr sz="1504"/>
            </a:pPr>
            <a:endParaRPr lang="en-US" sz="2000" b="0" dirty="0"/>
          </a:p>
          <a:p>
            <a:pPr marL="0" indent="0" defTabSz="429768">
              <a:spcBef>
                <a:spcPts val="400"/>
              </a:spcBef>
              <a:buNone/>
              <a:defRPr sz="1504"/>
            </a:pPr>
            <a:r>
              <a:rPr lang="en-US" sz="2000" b="0" dirty="0"/>
              <a:t>R-matrix fit undertaken for Li-7 and C-13 compound nuclei (see Mark Paris </a:t>
            </a:r>
            <a:r>
              <a:rPr lang="en-US" sz="2000" b="0" dirty="0" err="1"/>
              <a:t>pres</a:t>
            </a:r>
            <a:r>
              <a:rPr lang="en-US" sz="2000" b="0" dirty="0"/>
              <a:t>)</a:t>
            </a:r>
            <a:endParaRPr lang="en-US" sz="2000" dirty="0"/>
          </a:p>
          <a:p>
            <a:pPr marL="0" indent="0" defTabSz="429768">
              <a:spcBef>
                <a:spcPts val="400"/>
              </a:spcBef>
              <a:buNone/>
              <a:defRPr sz="1504"/>
            </a:pPr>
            <a:endParaRPr lang="en-US" sz="2000" dirty="0"/>
          </a:p>
          <a:p>
            <a:pPr marL="0" indent="0" defTabSz="429768">
              <a:spcBef>
                <a:spcPts val="400"/>
              </a:spcBef>
              <a:buNone/>
              <a:defRPr sz="1504"/>
            </a:pPr>
            <a:r>
              <a:rPr lang="en-US" sz="2000" dirty="0"/>
              <a:t>Two different R-matrix fits were combined in previous evaluations</a:t>
            </a:r>
          </a:p>
          <a:p>
            <a:pPr marL="0" indent="0" defTabSz="429768">
              <a:spcBef>
                <a:spcPts val="400"/>
              </a:spcBef>
              <a:buNone/>
              <a:defRPr sz="1504"/>
            </a:pP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4150646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3AAC5-2F7A-4E4E-03C9-874669AE9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tope and reactions to update?…">
            <a:extLst>
              <a:ext uri="{FF2B5EF4-FFF2-40B4-BE49-F238E27FC236}">
                <a16:creationId xmlns:a16="http://schemas.microsoft.com/office/drawing/2014/main" id="{118854D7-F41A-CF15-7953-8B6C12143AF2}"/>
              </a:ext>
            </a:extLst>
          </p:cNvPr>
          <p:cNvSpPr txBox="1">
            <a:spLocks noGrp="1"/>
          </p:cNvSpPr>
          <p:nvPr/>
        </p:nvSpPr>
        <p:spPr>
          <a:xfrm>
            <a:off x="652272" y="973252"/>
            <a:ext cx="8839200" cy="233577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429768">
              <a:spcBef>
                <a:spcPts val="400"/>
              </a:spcBef>
              <a:buNone/>
              <a:defRPr sz="1504"/>
            </a:pPr>
            <a:endParaRPr lang="en-US" sz="2000" b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E426E1-F890-7B6E-A8BF-8BBD71D1B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8" y="960120"/>
            <a:ext cx="6384888" cy="373934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7FA1ACF-A62F-30A8-3336-9CD370812A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0347" y="1704737"/>
            <a:ext cx="2672279" cy="339587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38A0D42-B91C-43FC-F8BB-E5021EFDCE9B}"/>
              </a:ext>
            </a:extLst>
          </p:cNvPr>
          <p:cNvSpPr txBox="1"/>
          <p:nvPr/>
        </p:nvSpPr>
        <p:spPr>
          <a:xfrm>
            <a:off x="6806235" y="904964"/>
            <a:ext cx="18614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NDST2025</a:t>
            </a:r>
          </a:p>
          <a:p>
            <a:pPr algn="ctr"/>
            <a:r>
              <a:rPr lang="en-US" sz="2400" dirty="0"/>
              <a:t>revised</a:t>
            </a:r>
            <a:endParaRPr lang="en-GB" sz="24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2C8AB6C-7E64-8B06-0C96-7C7DEB451F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128" y="4610294"/>
            <a:ext cx="5464321" cy="56346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5BFE1A3-0EED-4880-7BCB-E5367E84F936}"/>
              </a:ext>
            </a:extLst>
          </p:cNvPr>
          <p:cNvSpPr txBox="1"/>
          <p:nvPr/>
        </p:nvSpPr>
        <p:spPr>
          <a:xfrm>
            <a:off x="358218" y="5135442"/>
            <a:ext cx="562359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I1 is the integral from 20 to 60 </a:t>
            </a:r>
            <a:r>
              <a:rPr lang="en-US" sz="2800" dirty="0" err="1"/>
              <a:t>meV</a:t>
            </a:r>
            <a:endParaRPr lang="en-US" sz="2800" dirty="0"/>
          </a:p>
          <a:p>
            <a:r>
              <a:rPr lang="en-US" sz="2800" dirty="0">
                <a:sym typeface="Symbol" panose="05050102010706020507" pitchFamily="18" charset="2"/>
              </a:rPr>
              <a:t></a:t>
            </a:r>
            <a:r>
              <a:rPr lang="en-US" sz="2800" baseline="-25000" dirty="0">
                <a:sym typeface="Symbol" panose="05050102010706020507" pitchFamily="18" charset="2"/>
              </a:rPr>
              <a:t>0</a:t>
            </a:r>
            <a:r>
              <a:rPr lang="en-US" sz="2800" dirty="0"/>
              <a:t>/I1 is independent of the flux</a:t>
            </a:r>
            <a:endParaRPr lang="en-GB" sz="28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8E7707A-AF9A-6E79-C8C7-A6F2D53CFFC1}"/>
              </a:ext>
            </a:extLst>
          </p:cNvPr>
          <p:cNvSpPr txBox="1"/>
          <p:nvPr/>
        </p:nvSpPr>
        <p:spPr>
          <a:xfrm>
            <a:off x="6382512" y="960120"/>
            <a:ext cx="2752344" cy="4213641"/>
          </a:xfrm>
          <a:prstGeom prst="rect">
            <a:avLst/>
          </a:prstGeom>
          <a:noFill/>
          <a:ln w="5715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8" name="Summary of Cr evaluations">
            <a:extLst>
              <a:ext uri="{FF2B5EF4-FFF2-40B4-BE49-F238E27FC236}">
                <a16:creationId xmlns:a16="http://schemas.microsoft.com/office/drawing/2014/main" id="{CDF6D73E-C337-C472-D084-8DC78D6B0CF1}"/>
              </a:ext>
            </a:extLst>
          </p:cNvPr>
          <p:cNvSpPr txBox="1">
            <a:spLocks/>
          </p:cNvSpPr>
          <p:nvPr/>
        </p:nvSpPr>
        <p:spPr>
          <a:xfrm>
            <a:off x="72282" y="73972"/>
            <a:ext cx="8715102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fr-FR" b="1" kern="0" dirty="0">
                <a:solidFill>
                  <a:srgbClr val="0000FF"/>
                </a:solidFill>
              </a:rPr>
              <a:t>Duran et al, new </a:t>
            </a:r>
            <a:r>
              <a:rPr lang="fr-FR" b="1" kern="0" dirty="0" err="1">
                <a:solidFill>
                  <a:srgbClr val="0000FF"/>
                </a:solidFill>
              </a:rPr>
              <a:t>n,f</a:t>
            </a:r>
            <a:r>
              <a:rPr lang="fr-FR" b="1" kern="0" dirty="0">
                <a:solidFill>
                  <a:srgbClr val="0000FF"/>
                </a:solidFill>
              </a:rPr>
              <a:t> </a:t>
            </a:r>
            <a:r>
              <a:rPr lang="fr-FR" b="1" kern="0" dirty="0" err="1">
                <a:solidFill>
                  <a:srgbClr val="0000FF"/>
                </a:solidFill>
              </a:rPr>
              <a:t>reference</a:t>
            </a:r>
            <a:r>
              <a:rPr lang="fr-FR" b="1" kern="0" dirty="0">
                <a:solidFill>
                  <a:srgbClr val="0000FF"/>
                </a:solidFill>
              </a:rPr>
              <a:t> values?</a:t>
            </a:r>
          </a:p>
        </p:txBody>
      </p:sp>
    </p:spTree>
    <p:extLst>
      <p:ext uri="{BB962C8B-B14F-4D97-AF65-F5344CB8AC3E}">
        <p14:creationId xmlns:p14="http://schemas.microsoft.com/office/powerpoint/2010/main" val="741841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F05CA-B3F2-F8D8-9F46-B34D94B25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ummary of Cr evaluations">
            <a:extLst>
              <a:ext uri="{FF2B5EF4-FFF2-40B4-BE49-F238E27FC236}">
                <a16:creationId xmlns:a16="http://schemas.microsoft.com/office/drawing/2014/main" id="{289112EA-FD6C-CDE7-8660-BFB21BAC88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68" y="73972"/>
            <a:ext cx="9246960" cy="1143000"/>
          </a:xfrm>
          <a:prstGeom prst="rect">
            <a:avLst/>
          </a:prstGeo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Duran et al, new </a:t>
            </a:r>
            <a:r>
              <a:rPr lang="en-US" b="1" dirty="0" err="1">
                <a:solidFill>
                  <a:srgbClr val="0000FF"/>
                </a:solidFill>
              </a:rPr>
              <a:t>n,tot</a:t>
            </a:r>
            <a:r>
              <a:rPr lang="en-US" b="1" dirty="0">
                <a:solidFill>
                  <a:srgbClr val="0000FF"/>
                </a:solidFill>
              </a:rPr>
              <a:t> reference values?</a:t>
            </a:r>
            <a:endParaRPr b="1" dirty="0">
              <a:solidFill>
                <a:srgbClr val="0000FF"/>
              </a:solidFill>
            </a:endParaRPr>
          </a:p>
        </p:txBody>
      </p:sp>
      <p:sp>
        <p:nvSpPr>
          <p:cNvPr id="7" name="Isotope and reactions to update?…">
            <a:extLst>
              <a:ext uri="{FF2B5EF4-FFF2-40B4-BE49-F238E27FC236}">
                <a16:creationId xmlns:a16="http://schemas.microsoft.com/office/drawing/2014/main" id="{DAD12807-D398-275A-634E-51D461F5F000}"/>
              </a:ext>
            </a:extLst>
          </p:cNvPr>
          <p:cNvSpPr txBox="1">
            <a:spLocks noGrp="1"/>
          </p:cNvSpPr>
          <p:nvPr/>
        </p:nvSpPr>
        <p:spPr>
          <a:xfrm>
            <a:off x="652272" y="973252"/>
            <a:ext cx="8839200" cy="233577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429768">
              <a:spcBef>
                <a:spcPts val="400"/>
              </a:spcBef>
              <a:buNone/>
              <a:defRPr sz="1504"/>
            </a:pPr>
            <a:endParaRPr lang="en-US" sz="2000" b="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1005589-348F-9B6C-FAEE-0E5A9EB5DA04}"/>
              </a:ext>
            </a:extLst>
          </p:cNvPr>
          <p:cNvSpPr txBox="1"/>
          <p:nvPr/>
        </p:nvSpPr>
        <p:spPr>
          <a:xfrm>
            <a:off x="1410084" y="5213369"/>
            <a:ext cx="562359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I1 is the integral from 20 to 60 </a:t>
            </a:r>
            <a:r>
              <a:rPr lang="en-US" sz="2800" dirty="0" err="1"/>
              <a:t>meV</a:t>
            </a:r>
            <a:endParaRPr lang="en-US" sz="2800" dirty="0"/>
          </a:p>
          <a:p>
            <a:r>
              <a:rPr lang="en-US" sz="2800" dirty="0">
                <a:sym typeface="Symbol" panose="05050102010706020507" pitchFamily="18" charset="2"/>
              </a:rPr>
              <a:t></a:t>
            </a:r>
            <a:r>
              <a:rPr lang="en-US" sz="2800" baseline="-25000" dirty="0">
                <a:sym typeface="Symbol" panose="05050102010706020507" pitchFamily="18" charset="2"/>
              </a:rPr>
              <a:t>0</a:t>
            </a:r>
            <a:r>
              <a:rPr lang="en-US" sz="2800" dirty="0"/>
              <a:t>/I1 is independent of the flux</a:t>
            </a:r>
            <a:endParaRPr lang="en-GB" sz="2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74BB8E-0630-0825-8F9B-2647A178F5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6980" y="1293030"/>
            <a:ext cx="5668166" cy="397247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09D87E8-918D-69F8-F3EA-83217672D364}"/>
              </a:ext>
            </a:extLst>
          </p:cNvPr>
          <p:cNvSpPr txBox="1"/>
          <p:nvPr/>
        </p:nvSpPr>
        <p:spPr>
          <a:xfrm>
            <a:off x="1206358" y="809187"/>
            <a:ext cx="5889409" cy="4404182"/>
          </a:xfrm>
          <a:prstGeom prst="rect">
            <a:avLst/>
          </a:prstGeom>
          <a:noFill/>
          <a:ln w="5715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1415C9-5934-C734-D785-840D34525C14}"/>
              </a:ext>
            </a:extLst>
          </p:cNvPr>
          <p:cNvSpPr txBox="1"/>
          <p:nvPr/>
        </p:nvSpPr>
        <p:spPr>
          <a:xfrm>
            <a:off x="1383792" y="861327"/>
            <a:ext cx="5819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Duran et al, NDST2025 (to be submitted)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21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D3CE6-C108-C710-D74E-291C89685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ummary of Cr evaluations">
            <a:extLst>
              <a:ext uri="{FF2B5EF4-FFF2-40B4-BE49-F238E27FC236}">
                <a16:creationId xmlns:a16="http://schemas.microsoft.com/office/drawing/2014/main" id="{C0409429-92B7-D170-9D2B-C13E2FFC63C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68" y="73972"/>
            <a:ext cx="9246960" cy="1143000"/>
          </a:xfrm>
          <a:prstGeom prst="rect">
            <a:avLst/>
          </a:prstGeo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TNC, new fit </a:t>
            </a:r>
            <a:endParaRPr b="1" dirty="0">
              <a:solidFill>
                <a:srgbClr val="0000FF"/>
              </a:solidFill>
            </a:endParaRPr>
          </a:p>
        </p:txBody>
      </p:sp>
      <p:sp>
        <p:nvSpPr>
          <p:cNvPr id="7" name="Isotope and reactions to update?…">
            <a:extLst>
              <a:ext uri="{FF2B5EF4-FFF2-40B4-BE49-F238E27FC236}">
                <a16:creationId xmlns:a16="http://schemas.microsoft.com/office/drawing/2014/main" id="{A9C8B6FE-7C23-03FB-806D-4610802DEEFF}"/>
              </a:ext>
            </a:extLst>
          </p:cNvPr>
          <p:cNvSpPr txBox="1">
            <a:spLocks noGrp="1"/>
          </p:cNvSpPr>
          <p:nvPr/>
        </p:nvSpPr>
        <p:spPr>
          <a:xfrm>
            <a:off x="652272" y="973252"/>
            <a:ext cx="8839200" cy="233577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429768">
              <a:spcBef>
                <a:spcPts val="400"/>
              </a:spcBef>
              <a:buNone/>
              <a:defRPr sz="1504"/>
            </a:pPr>
            <a:endParaRPr lang="en-US" sz="2000" b="0" dirty="0"/>
          </a:p>
        </p:txBody>
      </p:sp>
      <p:sp>
        <p:nvSpPr>
          <p:cNvPr id="2" name="Isotope and reactions to update?…">
            <a:extLst>
              <a:ext uri="{FF2B5EF4-FFF2-40B4-BE49-F238E27FC236}">
                <a16:creationId xmlns:a16="http://schemas.microsoft.com/office/drawing/2014/main" id="{60863799-4452-62AA-73A6-5F214F02DEE6}"/>
              </a:ext>
            </a:extLst>
          </p:cNvPr>
          <p:cNvSpPr txBox="1">
            <a:spLocks noGrp="1"/>
          </p:cNvSpPr>
          <p:nvPr/>
        </p:nvSpPr>
        <p:spPr>
          <a:xfrm>
            <a:off x="533400" y="796408"/>
            <a:ext cx="8839200" cy="233577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429768">
              <a:spcBef>
                <a:spcPts val="400"/>
              </a:spcBef>
              <a:buNone/>
              <a:defRPr sz="1504"/>
            </a:pPr>
            <a:r>
              <a:rPr lang="en-US" sz="2000" b="0" dirty="0"/>
              <a:t>TNC input database revised, two independent fits (see Georg &amp; Gilles pres.)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76C83CE-F60C-07A5-C6CC-D093CB111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721" y="1649324"/>
            <a:ext cx="6382927" cy="415299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FD0E7B4-5C70-CBAB-FF51-D9CF4B318BC8}"/>
              </a:ext>
            </a:extLst>
          </p:cNvPr>
          <p:cNvSpPr txBox="1"/>
          <p:nvPr/>
        </p:nvSpPr>
        <p:spPr>
          <a:xfrm>
            <a:off x="973421" y="1236231"/>
            <a:ext cx="6597811" cy="4648517"/>
          </a:xfrm>
          <a:prstGeom prst="rect">
            <a:avLst/>
          </a:prstGeom>
          <a:noFill/>
          <a:ln w="5715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E76963-8736-0075-1C5B-65ACAAEF6556}"/>
              </a:ext>
            </a:extLst>
          </p:cNvPr>
          <p:cNvSpPr txBox="1"/>
          <p:nvPr/>
        </p:nvSpPr>
        <p:spPr>
          <a:xfrm>
            <a:off x="1383792" y="1236231"/>
            <a:ext cx="5819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Duran et al, NDST2025 (to be submitted)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46930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C3B73-7F55-351C-2DB0-442A8AF12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ummary of Cr evaluations">
            <a:extLst>
              <a:ext uri="{FF2B5EF4-FFF2-40B4-BE49-F238E27FC236}">
                <a16:creationId xmlns:a16="http://schemas.microsoft.com/office/drawing/2014/main" id="{2FE701A8-D243-4409-9451-27F1BDF4E32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68" y="73972"/>
            <a:ext cx="9246960" cy="1143000"/>
          </a:xfrm>
          <a:prstGeom prst="rect">
            <a:avLst/>
          </a:prstGeo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Study UQ method; SACS</a:t>
            </a:r>
            <a:endParaRPr b="1" dirty="0">
              <a:solidFill>
                <a:srgbClr val="0000FF"/>
              </a:solidFill>
            </a:endParaRPr>
          </a:p>
        </p:txBody>
      </p:sp>
      <p:sp>
        <p:nvSpPr>
          <p:cNvPr id="7" name="Isotope and reactions to update?…">
            <a:extLst>
              <a:ext uri="{FF2B5EF4-FFF2-40B4-BE49-F238E27FC236}">
                <a16:creationId xmlns:a16="http://schemas.microsoft.com/office/drawing/2014/main" id="{47F282A1-C772-33AC-B8F3-F4D569BA0593}"/>
              </a:ext>
            </a:extLst>
          </p:cNvPr>
          <p:cNvSpPr txBox="1">
            <a:spLocks noGrp="1"/>
          </p:cNvSpPr>
          <p:nvPr/>
        </p:nvSpPr>
        <p:spPr>
          <a:xfrm>
            <a:off x="652272" y="973252"/>
            <a:ext cx="8839200" cy="233577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429768">
              <a:spcBef>
                <a:spcPts val="400"/>
              </a:spcBef>
              <a:buNone/>
              <a:defRPr sz="1504"/>
            </a:pPr>
            <a:endParaRPr lang="en-US" sz="2000" b="0" dirty="0"/>
          </a:p>
        </p:txBody>
      </p:sp>
      <p:sp>
        <p:nvSpPr>
          <p:cNvPr id="2" name="Isotope and reactions to update?…">
            <a:extLst>
              <a:ext uri="{FF2B5EF4-FFF2-40B4-BE49-F238E27FC236}">
                <a16:creationId xmlns:a16="http://schemas.microsoft.com/office/drawing/2014/main" id="{652B581F-1828-1E7B-B0BA-2871AD79F0E7}"/>
              </a:ext>
            </a:extLst>
          </p:cNvPr>
          <p:cNvSpPr txBox="1">
            <a:spLocks noGrp="1"/>
          </p:cNvSpPr>
          <p:nvPr/>
        </p:nvSpPr>
        <p:spPr>
          <a:xfrm>
            <a:off x="652272" y="1020414"/>
            <a:ext cx="8839200" cy="233577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429768">
              <a:spcBef>
                <a:spcPts val="400"/>
              </a:spcBef>
              <a:buNone/>
              <a:defRPr sz="1504"/>
            </a:pPr>
            <a:r>
              <a:rPr lang="en-US" sz="2800" dirty="0">
                <a:solidFill>
                  <a:srgbClr val="FF0000"/>
                </a:solidFill>
              </a:rPr>
              <a:t>SACS uncertainties too low due to weak correlations</a:t>
            </a:r>
          </a:p>
          <a:p>
            <a:pPr marL="0" indent="0" defTabSz="429768">
              <a:spcBef>
                <a:spcPts val="400"/>
              </a:spcBef>
              <a:buNone/>
              <a:defRPr sz="1504"/>
            </a:pPr>
            <a:r>
              <a:rPr lang="en-US" sz="2800" dirty="0">
                <a:solidFill>
                  <a:srgbClr val="FF0000"/>
                </a:solidFill>
              </a:rPr>
              <a:t>With USU: ~1.2% uncertainty which is reasonable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3B29DE-A2BB-A98F-C7D6-E52566BB33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274" y="2116252"/>
            <a:ext cx="6805074" cy="3442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823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186E36-0D03-DCA9-61FE-FFB2E1E4F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ummary of Cr evaluations">
            <a:extLst>
              <a:ext uri="{FF2B5EF4-FFF2-40B4-BE49-F238E27FC236}">
                <a16:creationId xmlns:a16="http://schemas.microsoft.com/office/drawing/2014/main" id="{8ECB569D-40E0-EE4A-39CF-1949D00B3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51480" y="-99764"/>
            <a:ext cx="9246960" cy="1143000"/>
          </a:xfrm>
          <a:prstGeom prst="rect">
            <a:avLst/>
          </a:prstGeo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Do we trust TPC data? </a:t>
            </a:r>
            <a:br>
              <a:rPr lang="en-US" b="1" dirty="0">
                <a:solidFill>
                  <a:srgbClr val="0000FF"/>
                </a:solidFill>
              </a:rPr>
            </a:br>
            <a:r>
              <a:rPr lang="en-US" b="1" dirty="0">
                <a:solidFill>
                  <a:srgbClr val="0000FF"/>
                </a:solidFill>
              </a:rPr>
              <a:t>(see Neudecker, Carlson)</a:t>
            </a:r>
            <a:endParaRPr b="1" dirty="0">
              <a:solidFill>
                <a:srgbClr val="0000FF"/>
              </a:solidFill>
            </a:endParaRPr>
          </a:p>
        </p:txBody>
      </p:sp>
      <p:sp>
        <p:nvSpPr>
          <p:cNvPr id="7" name="Isotope and reactions to update?…">
            <a:extLst>
              <a:ext uri="{FF2B5EF4-FFF2-40B4-BE49-F238E27FC236}">
                <a16:creationId xmlns:a16="http://schemas.microsoft.com/office/drawing/2014/main" id="{CD0072D2-E2C3-198B-9F94-9E5216E5E4BF}"/>
              </a:ext>
            </a:extLst>
          </p:cNvPr>
          <p:cNvSpPr txBox="1">
            <a:spLocks noGrp="1"/>
          </p:cNvSpPr>
          <p:nvPr/>
        </p:nvSpPr>
        <p:spPr>
          <a:xfrm>
            <a:off x="652272" y="973252"/>
            <a:ext cx="8839200" cy="233577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429768">
              <a:spcBef>
                <a:spcPts val="400"/>
              </a:spcBef>
              <a:buNone/>
              <a:defRPr sz="1504"/>
            </a:pPr>
            <a:endParaRPr lang="en-US" sz="2000" b="0" dirty="0"/>
          </a:p>
        </p:txBody>
      </p:sp>
      <p:sp>
        <p:nvSpPr>
          <p:cNvPr id="2" name="Isotope and reactions to update?…">
            <a:extLst>
              <a:ext uri="{FF2B5EF4-FFF2-40B4-BE49-F238E27FC236}">
                <a16:creationId xmlns:a16="http://schemas.microsoft.com/office/drawing/2014/main" id="{64688C9C-A4FD-24B6-018F-4CA0AEB18E30}"/>
              </a:ext>
            </a:extLst>
          </p:cNvPr>
          <p:cNvSpPr txBox="1">
            <a:spLocks noGrp="1"/>
          </p:cNvSpPr>
          <p:nvPr/>
        </p:nvSpPr>
        <p:spPr>
          <a:xfrm>
            <a:off x="405384" y="1213205"/>
            <a:ext cx="7933944" cy="233577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defTabSz="429768">
              <a:spcBef>
                <a:spcPts val="400"/>
              </a:spcBef>
              <a:buFont typeface="Wingdings" panose="05000000000000000000" pitchFamily="2" charset="2"/>
              <a:buChar char="Ø"/>
              <a:defRPr sz="1504"/>
            </a:pPr>
            <a:r>
              <a:rPr lang="en-US" sz="2000" dirty="0">
                <a:solidFill>
                  <a:srgbClr val="FF0000"/>
                </a:solidFill>
              </a:rPr>
              <a:t>Questions about the thermal background raised</a:t>
            </a:r>
          </a:p>
          <a:p>
            <a:pPr defTabSz="429768">
              <a:spcBef>
                <a:spcPts val="400"/>
              </a:spcBef>
              <a:buFont typeface="Wingdings" panose="05000000000000000000" pitchFamily="2" charset="2"/>
              <a:buChar char="Ø"/>
              <a:defRPr sz="1504"/>
            </a:pPr>
            <a:r>
              <a:rPr lang="en-US" sz="2000" dirty="0">
                <a:solidFill>
                  <a:srgbClr val="FF0000"/>
                </a:solidFill>
              </a:rPr>
              <a:t>Silano (TUNL) data in contradiction</a:t>
            </a:r>
          </a:p>
          <a:p>
            <a:pPr defTabSz="429768">
              <a:spcBef>
                <a:spcPts val="400"/>
              </a:spcBef>
              <a:buFont typeface="Wingdings" panose="05000000000000000000" pitchFamily="2" charset="2"/>
              <a:buChar char="Ø"/>
              <a:defRPr sz="1504"/>
            </a:pPr>
            <a:r>
              <a:rPr lang="en-US" sz="2000" dirty="0">
                <a:solidFill>
                  <a:srgbClr val="FF0000"/>
                </a:solidFill>
              </a:rPr>
              <a:t>n_TOF data support STD 2017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C36757-9B45-2B8C-FF0C-F1EA19E18F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351" y="2381090"/>
            <a:ext cx="7158445" cy="3772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525613"/>
      </p:ext>
    </p:extLst>
  </p:cSld>
  <p:clrMapOvr>
    <a:masterClrMapping/>
  </p:clrMapOvr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2f21493-a4d1-4b7f-ad07-819c824f5c4a}" enabled="0" method="" siteId="{a2f21493-a4d1-4b7f-ad07-819c824f5c4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</TotalTime>
  <Words>442</Words>
  <Application>Microsoft Office PowerPoint</Application>
  <PresentationFormat>On-screen Show (4:3)</PresentationFormat>
  <Paragraphs>58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Symbol</vt:lpstr>
      <vt:lpstr>Times</vt:lpstr>
      <vt:lpstr>Times New Roman</vt:lpstr>
      <vt:lpstr>Wingdings</vt:lpstr>
      <vt:lpstr>Notebook</vt:lpstr>
      <vt:lpstr>Neutron Data Standards DDEP  Roadmap for the next standard release (December 2026?)    </vt:lpstr>
      <vt:lpstr>PowerPoint Presentation</vt:lpstr>
      <vt:lpstr>Minimization methods</vt:lpstr>
      <vt:lpstr>R-matrix and GMA</vt:lpstr>
      <vt:lpstr>PowerPoint Presentation</vt:lpstr>
      <vt:lpstr>Duran et al, new n,tot reference values?</vt:lpstr>
      <vt:lpstr>TNC, new fit </vt:lpstr>
      <vt:lpstr>Study UQ method; SACS</vt:lpstr>
      <vt:lpstr>Do we trust TPC data?  (see Neudecker, Carlson)</vt:lpstr>
      <vt:lpstr>Do we trust TPC data?  (see Neudecker, Carlson)</vt:lpstr>
      <vt:lpstr>PowerPoint Presentation</vt:lpstr>
      <vt:lpstr>Thank you!</vt:lpstr>
    </vt:vector>
  </TitlesOfParts>
  <Company>IAEA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CAPOTE NOY, Roberto</dc:creator>
  <cp:lastModifiedBy>CAPOTE NOY, Roberto Mario</cp:lastModifiedBy>
  <cp:revision>5</cp:revision>
  <cp:lastPrinted>2014-10-29T14:15:06Z</cp:lastPrinted>
  <dcterms:created xsi:type="dcterms:W3CDTF">2004-06-28T13:44:54Z</dcterms:created>
  <dcterms:modified xsi:type="dcterms:W3CDTF">2026-01-26T00:56:54Z</dcterms:modified>
</cp:coreProperties>
</file>