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76" r:id="rId2"/>
    <p:sldId id="258" r:id="rId3"/>
    <p:sldId id="779" r:id="rId4"/>
    <p:sldId id="791" r:id="rId5"/>
    <p:sldId id="259" r:id="rId6"/>
    <p:sldId id="792" r:id="rId7"/>
    <p:sldId id="794" r:id="rId8"/>
    <p:sldId id="795" r:id="rId9"/>
    <p:sldId id="796" r:id="rId10"/>
    <p:sldId id="797" r:id="rId11"/>
    <p:sldId id="799" r:id="rId12"/>
    <p:sldId id="801" r:id="rId13"/>
    <p:sldId id="802" r:id="rId14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>
        <p:scale>
          <a:sx n="70" d="100"/>
          <a:sy n="70" d="100"/>
        </p:scale>
        <p:origin x="490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74B3-9A13-437D-A6FC-7FDA1D316E1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1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74B3-9A13-437D-A6FC-7FDA1D316E1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039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74B3-9A13-437D-A6FC-7FDA1D316E1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458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74B3-9A13-437D-A6FC-7FDA1D316E1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19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74B3-9A13-437D-A6FC-7FDA1D316E1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309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74B3-9A13-437D-A6FC-7FDA1D316E1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20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74B3-9A13-437D-A6FC-7FDA1D316E1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147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74B3-9A13-437D-A6FC-7FDA1D316E1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104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74B3-9A13-437D-A6FC-7FDA1D316E1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317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74B3-9A13-437D-A6FC-7FDA1D316E1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342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C74B3-9A13-437D-A6FC-7FDA1D316E1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984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C74B3-9A13-437D-A6FC-7FDA1D316E1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7916D-B778-4BA8-82BE-A6BBB0AB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00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C00DA6E-43E0-D9F1-3834-081B4A761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899" y="1200150"/>
            <a:ext cx="6543675" cy="383181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sz="2400" b="1" dirty="0">
                <a:solidFill>
                  <a:srgbClr val="0070C0"/>
                </a:solidFill>
                <a:latin typeface="+mn-lt"/>
              </a:rPr>
              <a:t>Neutron Standards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sz="2400" b="1" dirty="0">
                <a:solidFill>
                  <a:srgbClr val="0070C0"/>
                </a:solidFill>
                <a:latin typeface="+mn-lt"/>
              </a:rPr>
              <a:t>The Evolution of Methods with Time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US" altLang="en-US" sz="1800" b="1" dirty="0">
              <a:solidFill>
                <a:schemeClr val="accent2"/>
              </a:solidFill>
              <a:latin typeface="+mn-lt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2100" b="1" dirty="0">
                <a:latin typeface="+mn-lt"/>
              </a:rPr>
              <a:t>Allan D. Carlson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2100" b="1" dirty="0">
                <a:latin typeface="+mn-lt"/>
              </a:rPr>
              <a:t>NIST Associate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US" altLang="en-US" sz="1500" b="1" dirty="0">
              <a:latin typeface="+mn-lt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2100" b="1" dirty="0">
                <a:latin typeface="+mn-lt"/>
              </a:rPr>
              <a:t>Presented at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US" altLang="en-US" sz="2100" b="1" dirty="0">
              <a:latin typeface="+mn-lt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2100" b="1" dirty="0">
                <a:latin typeface="+mn-lt"/>
              </a:rPr>
              <a:t>The </a:t>
            </a:r>
            <a:r>
              <a:rPr lang="en-US" altLang="en-US" sz="2100" b="1">
                <a:latin typeface="+mn-lt"/>
              </a:rPr>
              <a:t>IAEA Standards Meeting</a:t>
            </a:r>
            <a:endParaRPr lang="en-US" altLang="en-US" sz="2100" b="1" dirty="0">
              <a:latin typeface="+mn-lt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US" altLang="en-US" sz="2100" b="1" dirty="0">
              <a:latin typeface="+mn-lt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2100" b="1" dirty="0">
                <a:latin typeface="+mn-lt"/>
              </a:rPr>
              <a:t>Jan. 26 2026</a:t>
            </a:r>
            <a:r>
              <a:rPr lang="en-US" altLang="en-US" sz="1800" b="1" dirty="0"/>
              <a:t> 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US" altLang="en-US" sz="1500" b="1" dirty="0"/>
          </a:p>
        </p:txBody>
      </p:sp>
    </p:spTree>
  </p:cSld>
  <p:clrMapOvr>
    <a:masterClrMapping/>
  </p:clrMapOvr>
  <p:transition spd="slow" advTm="10378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C52C8D-F297-6673-8C47-73A2F20E4D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935F6C-81D0-C8B0-FBBF-F57495AC7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069" y="160362"/>
            <a:ext cx="10515600" cy="547688"/>
          </a:xfrm>
        </p:spPr>
        <p:txBody>
          <a:bodyPr>
            <a:normAutofit/>
          </a:bodyPr>
          <a:lstStyle/>
          <a:p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Leading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New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endParaRPr lang="es-E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92AD6D-1F1C-4F72-20D1-7641899922B2}"/>
              </a:ext>
            </a:extLst>
          </p:cNvPr>
          <p:cNvSpPr txBox="1"/>
          <p:nvPr/>
        </p:nvSpPr>
        <p:spPr>
          <a:xfrm>
            <a:off x="0" y="658008"/>
            <a:ext cx="11828060" cy="53655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en-US" altLang="en-US" sz="1000" b="1" baseline="30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 work was done so that ratios of SACS, that are known very well, could be used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GMAP can not use that data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Georg Schnabel has produced a Python based code that is in agreement with GMAP but can use ratios of SACS. It is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GMAPy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714500" lvl="3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number of different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GMAPY minimization procedures are being examined with this code</a:t>
            </a:r>
          </a:p>
          <a:p>
            <a:pPr marL="2171700" lvl="4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Maximum Likelihood Estimation (MLE) and Markov Chain Monte Carlo (MCMC) have been investigated.</a:t>
            </a:r>
          </a:p>
          <a:p>
            <a:pPr marL="2628900" lvl="5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both valid and sound statistical approaches. The differences between them may provide as an estimate of the uncertainty due to the evaluation methods.</a:t>
            </a:r>
          </a:p>
          <a:p>
            <a:pPr marL="2628900" lvl="5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GMAPy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will be investigated for possible estimates of energy dependent USU as well as the cross section evaluations 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GMAPy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was possible to determine the accuracy of the PPP correction used for the 2017 standards. </a:t>
            </a:r>
          </a:p>
          <a:p>
            <a:pPr marL="1714500" lvl="3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 it was understood that the correction was minimized, not determined exactly, for previous standards evaluations.</a:t>
            </a:r>
          </a:p>
          <a:p>
            <a:pPr marL="2171700" lvl="4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difference is in almost all cases less than 0.4%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674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26DD6-CF5B-AF35-5F43-899D87E8C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39CD7E-E234-D958-9135-4D11698F7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069" y="160362"/>
            <a:ext cx="10515600" cy="547688"/>
          </a:xfrm>
        </p:spPr>
        <p:txBody>
          <a:bodyPr>
            <a:normAutofit/>
          </a:bodyPr>
          <a:lstStyle/>
          <a:p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Leading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New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(cont.)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739B64-C4C0-F7E9-4827-6DB9370CF74F}"/>
              </a:ext>
            </a:extLst>
          </p:cNvPr>
          <p:cNvSpPr txBox="1"/>
          <p:nvPr/>
        </p:nvSpPr>
        <p:spPr>
          <a:xfrm>
            <a:off x="0" y="658008"/>
            <a:ext cx="11828060" cy="88126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en-US" altLang="en-US" sz="1000" b="1" baseline="30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Denise Neudecker may discuss the AIACHNE collaboration work on the evaluation of the 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Cf(sf) PFNS, I will only emphasize the importance of having that standard updated, agreeing with the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Mannhart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result and in a form that can conveniently updated in the future. </a:t>
            </a:r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1000" dirty="0"/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updated evaluation of the thermal constants (TNC) is underway.</a:t>
            </a:r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Noguere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made improvements to the TNC database established by Axton, including new measurements.</a:t>
            </a:r>
          </a:p>
          <a:p>
            <a:pPr marL="1200150" lvl="2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present TNC database supports all quantity types and correlations that were in Axton’s work. </a:t>
            </a:r>
          </a:p>
          <a:p>
            <a:pPr marL="1200150" lvl="2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TNC evaluation will use GMAPY with the TNC database and the existing GMAPY database.</a:t>
            </a:r>
          </a:p>
          <a:p>
            <a:pPr marL="1200150" lvl="2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7350" lvl="3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should lead to consistent results for 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235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and 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239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 cross sections over a wide range of neutron energies.</a:t>
            </a:r>
          </a:p>
          <a:p>
            <a:pPr marL="1200150" lvl="2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Previously, rather than including the entire TNC database, the results of evaluations with the associated variance-covariance data, were used as a second independent data input subset to the analysis.</a:t>
            </a:r>
          </a:p>
          <a:p>
            <a:pPr marL="1200150" lvl="2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still concerns about whether high energy cross sections should impact the TNC.</a:t>
            </a:r>
          </a:p>
          <a:p>
            <a:pPr marL="1200150" lvl="2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status of the TNC results is still under discussion.</a:t>
            </a:r>
          </a:p>
          <a:p>
            <a:pPr marL="1200150" lvl="2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will be the first time we use </a:t>
            </a:r>
            <a:r>
              <a:rPr lang="en-US" sz="2000" dirty="0"/>
              <a:t>IAEA Data Development Project focused on the </a:t>
            </a:r>
            <a:r>
              <a:rPr lang="en-US" sz="2000" dirty="0" err="1"/>
              <a:t>maintenacce</a:t>
            </a:r>
            <a:r>
              <a:rPr lang="en-US" sz="2000" dirty="0"/>
              <a:t> of the neutron cross section standards. 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sz="2000" dirty="0"/>
              <a:t>There will not be an ENDF/B-IX evaluation immediately associated with this evaluation.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the standards from this evaluation requires associating the resulting cross sections with this process.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081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06930-891A-D166-C38C-EB581A1101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82FC58-78CB-76AB-4860-1DE860091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069" y="160362"/>
            <a:ext cx="10515600" cy="547688"/>
          </a:xfrm>
        </p:spPr>
        <p:txBody>
          <a:bodyPr>
            <a:normAutofit/>
          </a:bodyPr>
          <a:lstStyle/>
          <a:p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Leading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New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(cont.)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DB349C-1253-7740-CEEF-FA13636FD661}"/>
              </a:ext>
            </a:extLst>
          </p:cNvPr>
          <p:cNvSpPr txBox="1"/>
          <p:nvPr/>
        </p:nvSpPr>
        <p:spPr>
          <a:xfrm>
            <a:off x="0" y="658008"/>
            <a:ext cx="11828060" cy="48115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en-US" altLang="en-US" sz="1000" b="1" baseline="30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An R-matrix analysis is underway for the hydrogen standard, that has been limited to 20 MeV.</a:t>
            </a:r>
          </a:p>
          <a:p>
            <a:pPr marL="742950" lvl="1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A database being developed by Paris and Hale at LANL will allow an evaluation with an extended energy range to be produced. </a:t>
            </a:r>
          </a:p>
          <a:p>
            <a:pPr marL="1200150" lvl="2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The present results are up to 100 MeV with the objective of extending the evaluation to 250 MeV.</a:t>
            </a:r>
          </a:p>
          <a:p>
            <a:pPr marL="1714500" lvl="3" indent="-34290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cs typeface="Times New Roman" panose="02020603050405020304" pitchFamily="18" charset="0"/>
              </a:rPr>
              <a:t>Consideration must be given to a possible hydrogen “composite evaluation” that will allow data to as high as 1 GeV for use by experimenters.</a:t>
            </a:r>
          </a:p>
          <a:p>
            <a:pPr marL="742950" lvl="1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1000" dirty="0"/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Work continues on an R-matrix analysis for the </a:t>
            </a:r>
            <a:r>
              <a:rPr lang="en-US" sz="2000" baseline="30000" dirty="0"/>
              <a:t>6</a:t>
            </a:r>
            <a:r>
              <a:rPr lang="en-US" sz="2000" dirty="0"/>
              <a:t>Li(</a:t>
            </a:r>
            <a:r>
              <a:rPr lang="en-US" sz="2000" dirty="0" err="1"/>
              <a:t>n,t</a:t>
            </a:r>
            <a:r>
              <a:rPr lang="en-US" sz="2000" dirty="0"/>
              <a:t>) standard </a:t>
            </a:r>
          </a:p>
          <a:p>
            <a:pPr marL="742950" lvl="1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Paris and Hale did an evaluation for ENDF/B-VIII.1 that extended beyond the standards energy region.</a:t>
            </a:r>
          </a:p>
          <a:p>
            <a:pPr marL="1200150" lvl="2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In the standards energy region, It agreed with the standard. </a:t>
            </a:r>
          </a:p>
          <a:p>
            <a:pPr marL="742950" lvl="1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Initial efforts for an independent </a:t>
            </a:r>
            <a:r>
              <a:rPr lang="en-US" sz="2000" baseline="30000" dirty="0"/>
              <a:t>6</a:t>
            </a:r>
            <a:r>
              <a:rPr lang="en-US" sz="2000" dirty="0"/>
              <a:t>Li(</a:t>
            </a:r>
            <a:r>
              <a:rPr lang="en-US" sz="2000" dirty="0" err="1"/>
              <a:t>n,t</a:t>
            </a:r>
            <a:r>
              <a:rPr lang="en-US" sz="2000" dirty="0"/>
              <a:t>) evaluation at LLNL by Thompson are underway. </a:t>
            </a:r>
          </a:p>
          <a:p>
            <a:pPr marL="742950" lvl="1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It is hoped that the </a:t>
            </a:r>
            <a:r>
              <a:rPr lang="en-US" sz="2000" baseline="30000" dirty="0"/>
              <a:t>6</a:t>
            </a:r>
            <a:r>
              <a:rPr lang="en-US" sz="2000" dirty="0"/>
              <a:t>Li(</a:t>
            </a:r>
            <a:r>
              <a:rPr lang="en-US" sz="2000" dirty="0" err="1"/>
              <a:t>n,t</a:t>
            </a:r>
            <a:r>
              <a:rPr lang="en-US" sz="2000" dirty="0"/>
              <a:t>) standard can be extended to above 1 MeV, the present maximum energy.</a:t>
            </a:r>
          </a:p>
          <a:p>
            <a:pPr marL="742950" lvl="1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Additional R-matrix work is being considered.</a:t>
            </a:r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1000" dirty="0"/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258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E96FD-1AEE-1804-7B01-30B3167EBE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3C3E9-98AB-B0C5-CCE9-3DC7F8FFB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069" y="160362"/>
            <a:ext cx="10515600" cy="547688"/>
          </a:xfrm>
        </p:spPr>
        <p:txBody>
          <a:bodyPr>
            <a:normAutofit/>
          </a:bodyPr>
          <a:lstStyle/>
          <a:p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Leading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New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(cont.)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2DE490-2288-DB3F-3C83-9C7D3A41C6B3}"/>
              </a:ext>
            </a:extLst>
          </p:cNvPr>
          <p:cNvSpPr txBox="1"/>
          <p:nvPr/>
        </p:nvSpPr>
        <p:spPr>
          <a:xfrm>
            <a:off x="0" y="658008"/>
            <a:ext cx="11828060" cy="36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en-US" altLang="en-US" sz="1000" b="1" baseline="30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1000" dirty="0"/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An evaluation of the standards will be done by combining the results of R-matrix and GMAPY analyses. </a:t>
            </a:r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800" dirty="0"/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new R-matrix evaluation of the boron standards will not be done.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changes in that cross section may come from ratio data in the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GMAPy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fit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will be the first time we will use the </a:t>
            </a:r>
            <a:r>
              <a:rPr lang="en-US" sz="2000" dirty="0"/>
              <a:t>IAEA Data Development Project focused on the </a:t>
            </a:r>
            <a:r>
              <a:rPr lang="en-US" sz="2000" dirty="0" err="1"/>
              <a:t>maintenacce</a:t>
            </a:r>
            <a:r>
              <a:rPr lang="en-US" sz="2000" dirty="0"/>
              <a:t> of the neutron cross section standards. 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sz="2000" dirty="0"/>
              <a:t>There will not be an ENDF/B-IX evaluation immediately associated with this evaluation.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the standards from this evaluation requires associating the resulting cross sections with this process.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551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9CD9E-3F83-0818-F3A3-8E868ADBE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F0E0E0-E40A-F431-F433-1B349B660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412" y="0"/>
            <a:ext cx="10515600" cy="1325563"/>
          </a:xfrm>
        </p:spPr>
        <p:txBody>
          <a:bodyPr>
            <a:normAutofit/>
          </a:bodyPr>
          <a:lstStyle/>
          <a:p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ENDF/B-IV</a:t>
            </a: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2610E0EB-69ED-2B80-81A8-60188B038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137" y="905239"/>
            <a:ext cx="11427725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800100" lvl="1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altLang="en-US" sz="2200" b="1" dirty="0">
                <a:solidFill>
                  <a:srgbClr val="0070C0"/>
                </a:solidFill>
                <a:cs typeface="Times New Roman" panose="02020603050405020304" pitchFamily="18" charset="0"/>
              </a:rPr>
              <a:t>    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The evaluations were done by drawing smooth curves through plots </a:t>
            </a:r>
            <a:r>
              <a:rPr lang="en-US" sz="2000" dirty="0" err="1">
                <a:solidFill>
                  <a:srgbClr val="131413"/>
                </a:solidFill>
                <a:cs typeface="Times New Roman" panose="02020603050405020304" pitchFamily="18" charset="0"/>
              </a:rPr>
              <a:t>contating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 the measured values. </a:t>
            </a:r>
          </a:p>
          <a:p>
            <a:pPr marL="1485900" lvl="2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Uncertainties were obtained in an approximate manner </a:t>
            </a:r>
          </a:p>
          <a:p>
            <a:pPr marL="1485900" lvl="2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there was no thought of covariances.</a:t>
            </a:r>
            <a:endParaRPr lang="en-US" altLang="en-US" sz="2000" dirty="0">
              <a:cs typeface="Times New Roman" panose="02020603050405020304" pitchFamily="18" charset="0"/>
            </a:endParaRPr>
          </a:p>
          <a:p>
            <a:r>
              <a:rPr lang="en-US" altLang="en-US" sz="2200" b="1" dirty="0">
                <a:solidFill>
                  <a:srgbClr val="0070C0"/>
                </a:solidFill>
                <a:cs typeface="Times New Roman" panose="02020603050405020304" pitchFamily="18" charset="0"/>
              </a:rPr>
              <a:t>      </a:t>
            </a:r>
            <a:endParaRPr lang="en-US" sz="1800" dirty="0">
              <a:cs typeface="Times New Roman" panose="02020603050405020304" pitchFamily="18" charset="0"/>
            </a:endParaRPr>
          </a:p>
          <a:p>
            <a:pPr marL="1485900" lvl="2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en-US" sz="800" dirty="0">
              <a:solidFill>
                <a:srgbClr val="131413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279AC1-ABA6-AB18-3FA4-66E79F3C5483}"/>
              </a:ext>
            </a:extLst>
          </p:cNvPr>
          <p:cNvSpPr txBox="1"/>
          <p:nvPr/>
        </p:nvSpPr>
        <p:spPr>
          <a:xfrm>
            <a:off x="432178" y="2044005"/>
            <a:ext cx="10476932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ENDF/B-V</a:t>
            </a:r>
          </a:p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Generalized Least Square was used for the </a:t>
            </a:r>
            <a:r>
              <a:rPr lang="en-US" sz="2000" baseline="30000" dirty="0">
                <a:solidFill>
                  <a:srgbClr val="131413"/>
                </a:solidFill>
                <a:cs typeface="Times New Roman" panose="02020603050405020304" pitchFamily="18" charset="0"/>
              </a:rPr>
              <a:t>235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U(</a:t>
            </a:r>
            <a:r>
              <a:rPr lang="en-US" sz="2000" dirty="0" err="1">
                <a:solidFill>
                  <a:srgbClr val="131413"/>
                </a:solidFill>
                <a:cs typeface="Times New Roman" panose="02020603050405020304" pitchFamily="18" charset="0"/>
              </a:rPr>
              <a:t>n,f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) evaluation for the energy range from 100keV to 20 MeV -</a:t>
            </a:r>
            <a:r>
              <a:rPr lang="en-US" sz="2000" dirty="0" err="1">
                <a:solidFill>
                  <a:srgbClr val="131413"/>
                </a:solidFill>
                <a:cs typeface="Times New Roman" panose="02020603050405020304" pitchFamily="18" charset="0"/>
              </a:rPr>
              <a:t>Poenitz</a:t>
            </a:r>
            <a:endParaRPr lang="en-US" sz="2000" dirty="0">
              <a:solidFill>
                <a:srgbClr val="131413"/>
              </a:solidFill>
              <a:cs typeface="Times New Roman" panose="02020603050405020304" pitchFamily="18" charset="0"/>
            </a:endParaRPr>
          </a:p>
          <a:p>
            <a:r>
              <a:rPr lang="en-US" altLang="en-US" sz="2200" b="1" dirty="0">
                <a:solidFill>
                  <a:srgbClr val="0070C0"/>
                </a:solidFill>
                <a:cs typeface="Times New Roman" panose="02020603050405020304" pitchFamily="18" charset="0"/>
              </a:rPr>
              <a:t>     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C798E5-A22F-928D-D373-0C1545DE10D6}"/>
              </a:ext>
            </a:extLst>
          </p:cNvPr>
          <p:cNvSpPr txBox="1"/>
          <p:nvPr/>
        </p:nvSpPr>
        <p:spPr>
          <a:xfrm>
            <a:off x="715370" y="3318583"/>
            <a:ext cx="9767247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ENDF/B-VI</a:t>
            </a:r>
          </a:p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The Generalized Least Square method was applied for all the standard cross section data except the </a:t>
            </a:r>
            <a:r>
              <a:rPr lang="en-US" sz="2000" baseline="30000" dirty="0">
                <a:solidFill>
                  <a:srgbClr val="131413"/>
                </a:solidFill>
                <a:cs typeface="Times New Roman" panose="02020603050405020304" pitchFamily="18" charset="0"/>
              </a:rPr>
              <a:t>1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H(</a:t>
            </a:r>
            <a:r>
              <a:rPr lang="en-US" sz="2000" dirty="0" err="1">
                <a:solidFill>
                  <a:srgbClr val="131413"/>
                </a:solidFill>
                <a:cs typeface="Times New Roman" panose="02020603050405020304" pitchFamily="18" charset="0"/>
              </a:rPr>
              <a:t>n.n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) and </a:t>
            </a:r>
            <a:r>
              <a:rPr lang="en-US" sz="2000" baseline="30000" dirty="0">
                <a:solidFill>
                  <a:srgbClr val="131413"/>
                </a:solidFill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He(</a:t>
            </a:r>
            <a:r>
              <a:rPr lang="en-US" sz="2000" dirty="0" err="1">
                <a:solidFill>
                  <a:srgbClr val="131413"/>
                </a:solidFill>
                <a:cs typeface="Times New Roman" panose="02020603050405020304" pitchFamily="18" charset="0"/>
              </a:rPr>
              <a:t>n,p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) standard.  The code used is GMA by </a:t>
            </a:r>
            <a:r>
              <a:rPr lang="en-US" sz="2000" dirty="0" err="1">
                <a:solidFill>
                  <a:srgbClr val="131413"/>
                </a:solidFill>
                <a:cs typeface="Times New Roman" panose="02020603050405020304" pitchFamily="18" charset="0"/>
              </a:rPr>
              <a:t>Poenitz</a:t>
            </a:r>
            <a:endParaRPr lang="en-US" sz="2000" dirty="0">
              <a:solidFill>
                <a:srgbClr val="131413"/>
              </a:solidFill>
              <a:cs typeface="Times New Roman" panose="02020603050405020304" pitchFamily="18" charset="0"/>
            </a:endParaRPr>
          </a:p>
          <a:p>
            <a:pPr marL="1028700" lvl="1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A rather complete set of measurement types were possible.</a:t>
            </a:r>
          </a:p>
          <a:p>
            <a:pPr marL="1028700" lvl="1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en-US" sz="800" dirty="0">
              <a:solidFill>
                <a:srgbClr val="131413"/>
              </a:solidFill>
              <a:cs typeface="Times New Roman" panose="02020603050405020304" pitchFamily="18" charset="0"/>
            </a:endParaRPr>
          </a:p>
          <a:p>
            <a:pPr marL="571500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R-matrix evaluations were done for the </a:t>
            </a:r>
            <a:r>
              <a:rPr lang="en-US" sz="2000" baseline="30000" dirty="0">
                <a:solidFill>
                  <a:srgbClr val="131413"/>
                </a:solidFill>
                <a:cs typeface="Times New Roman" panose="02020603050405020304" pitchFamily="18" charset="0"/>
              </a:rPr>
              <a:t>7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Li and </a:t>
            </a:r>
            <a:r>
              <a:rPr lang="en-US" sz="2000" baseline="30000" dirty="0">
                <a:solidFill>
                  <a:srgbClr val="131413"/>
                </a:solidFill>
                <a:cs typeface="Times New Roman" panose="02020603050405020304" pitchFamily="18" charset="0"/>
              </a:rPr>
              <a:t>11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B compound nuclei yielding </a:t>
            </a:r>
            <a:r>
              <a:rPr lang="en-US" sz="2000" baseline="30000" dirty="0">
                <a:solidFill>
                  <a:srgbClr val="131413"/>
                </a:solidFill>
                <a:cs typeface="Times New Roman" panose="02020603050405020304" pitchFamily="18" charset="0"/>
              </a:rPr>
              <a:t>6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Li(</a:t>
            </a:r>
            <a:r>
              <a:rPr lang="en-US" sz="2000" dirty="0" err="1">
                <a:solidFill>
                  <a:srgbClr val="131413"/>
                </a:solidFill>
                <a:cs typeface="Times New Roman" panose="02020603050405020304" pitchFamily="18" charset="0"/>
              </a:rPr>
              <a:t>n,t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), the </a:t>
            </a:r>
            <a:r>
              <a:rPr lang="en-US" sz="2000" baseline="30000" dirty="0">
                <a:solidFill>
                  <a:srgbClr val="131413"/>
                </a:solidFill>
                <a:cs typeface="Times New Roman" panose="02020603050405020304" pitchFamily="18" charset="0"/>
              </a:rPr>
              <a:t>10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B(</a:t>
            </a:r>
            <a:r>
              <a:rPr lang="en-US" sz="2000" dirty="0" err="1">
                <a:solidFill>
                  <a:srgbClr val="131413"/>
                </a:solidFill>
                <a:cs typeface="Times New Roman" panose="02020603050405020304" pitchFamily="18" charset="0"/>
              </a:rPr>
              <a:t>n,</a:t>
            </a:r>
            <a:r>
              <a:rPr lang="en-US" altLang="en-US" sz="2000" dirty="0" err="1">
                <a:latin typeface="Symbol" panose="05050102010706020507" pitchFamily="18" charset="2"/>
              </a:rPr>
              <a:t>a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) and </a:t>
            </a:r>
            <a:r>
              <a:rPr lang="en-US" altLang="en-US" sz="2000" baseline="30000" dirty="0"/>
              <a:t>10</a:t>
            </a:r>
            <a:r>
              <a:rPr lang="en-US" altLang="en-US" sz="2000" dirty="0"/>
              <a:t>B(n,</a:t>
            </a:r>
            <a:r>
              <a:rPr lang="en-US" altLang="en-US" sz="2000" dirty="0">
                <a:latin typeface="Symbol" panose="05050102010706020507" pitchFamily="18" charset="2"/>
              </a:rPr>
              <a:t>a</a:t>
            </a:r>
            <a:r>
              <a:rPr lang="en-US" altLang="en-US" sz="2000" baseline="-25000" dirty="0"/>
              <a:t>1</a:t>
            </a:r>
            <a:r>
              <a:rPr lang="en-US" altLang="en-US" sz="2000" dirty="0">
                <a:latin typeface="Symbol" panose="05050102010706020507" pitchFamily="18" charset="2"/>
              </a:rPr>
              <a:t>g</a:t>
            </a:r>
            <a:r>
              <a:rPr lang="en-US" altLang="en-US" sz="2000" dirty="0"/>
              <a:t>) 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standard cross sections-Hale</a:t>
            </a:r>
          </a:p>
          <a:p>
            <a:pPr marL="571500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en-US" sz="800" dirty="0">
              <a:solidFill>
                <a:srgbClr val="131413"/>
              </a:solidFill>
              <a:cs typeface="Times New Roman" panose="02020603050405020304" pitchFamily="18" charset="0"/>
            </a:endParaRPr>
          </a:p>
          <a:p>
            <a:pPr marL="571500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A method was established to combine the GMA and R-matrix results</a:t>
            </a:r>
          </a:p>
          <a:p>
            <a:pPr marL="571500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en-US" sz="800" dirty="0">
              <a:solidFill>
                <a:srgbClr val="131413"/>
              </a:solidFill>
              <a:cs typeface="Times New Roman" panose="02020603050405020304" pitchFamily="18" charset="0"/>
            </a:endParaRPr>
          </a:p>
          <a:p>
            <a:pPr marL="571500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Also R-matrix evaluations were done for the </a:t>
            </a:r>
            <a:r>
              <a:rPr lang="en-US" sz="2000" baseline="30000" dirty="0">
                <a:solidFill>
                  <a:srgbClr val="131413"/>
                </a:solidFill>
                <a:cs typeface="Times New Roman" panose="02020603050405020304" pitchFamily="18" charset="0"/>
              </a:rPr>
              <a:t>1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H(</a:t>
            </a:r>
            <a:r>
              <a:rPr lang="en-US" sz="2000" dirty="0" err="1">
                <a:solidFill>
                  <a:srgbClr val="131413"/>
                </a:solidFill>
                <a:cs typeface="Times New Roman" panose="02020603050405020304" pitchFamily="18" charset="0"/>
              </a:rPr>
              <a:t>n,n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), </a:t>
            </a:r>
            <a:r>
              <a:rPr lang="en-US" sz="2000" baseline="30000" dirty="0">
                <a:solidFill>
                  <a:srgbClr val="131413"/>
                </a:solidFill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He(</a:t>
            </a:r>
            <a:r>
              <a:rPr lang="en-US" sz="2000" dirty="0" err="1">
                <a:solidFill>
                  <a:srgbClr val="131413"/>
                </a:solidFill>
                <a:cs typeface="Times New Roman" panose="02020603050405020304" pitchFamily="18" charset="0"/>
              </a:rPr>
              <a:t>n,t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) and C(</a:t>
            </a:r>
            <a:r>
              <a:rPr lang="en-US" sz="2000" dirty="0" err="1">
                <a:solidFill>
                  <a:srgbClr val="131413"/>
                </a:solidFill>
                <a:cs typeface="Times New Roman" panose="02020603050405020304" pitchFamily="18" charset="0"/>
              </a:rPr>
              <a:t>n,c</a:t>
            </a:r>
            <a:r>
              <a:rPr lang="en-US" sz="2000" dirty="0">
                <a:solidFill>
                  <a:srgbClr val="131413"/>
                </a:solidFill>
                <a:cs typeface="Times New Roman" panose="02020603050405020304" pitchFamily="18" charset="0"/>
              </a:rPr>
              <a:t>) standards  </a:t>
            </a:r>
          </a:p>
          <a:p>
            <a:pPr marL="1485900" lvl="2" indent="-342900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en-US" altLang="en-US" sz="2000" dirty="0">
              <a:cs typeface="Times New Roman" panose="02020603050405020304" pitchFamily="18" charset="0"/>
            </a:endParaRPr>
          </a:p>
          <a:p>
            <a:r>
              <a:rPr lang="en-US" altLang="en-US" sz="2200" b="1" dirty="0">
                <a:solidFill>
                  <a:srgbClr val="0070C0"/>
                </a:solidFill>
                <a:cs typeface="Times New Roman" panose="02020603050405020304" pitchFamily="18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3062787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1D780-B588-708F-2CE4-140CC8095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672BCD8-03C2-3E0F-2579-E2C931F8A8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5" y="959893"/>
            <a:ext cx="11464117" cy="474942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8D555E8-AB32-85BF-F8B7-69E4ABD45CBF}"/>
              </a:ext>
            </a:extLst>
          </p:cNvPr>
          <p:cNvSpPr txBox="1"/>
          <p:nvPr/>
        </p:nvSpPr>
        <p:spPr>
          <a:xfrm>
            <a:off x="918949" y="400334"/>
            <a:ext cx="10663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 types used with GMA </a:t>
            </a:r>
          </a:p>
        </p:txBody>
      </p:sp>
    </p:spTree>
    <p:extLst>
      <p:ext uri="{BB962C8B-B14F-4D97-AF65-F5344CB8AC3E}">
        <p14:creationId xmlns:p14="http://schemas.microsoft.com/office/powerpoint/2010/main" val="140112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424E20-D618-686D-9D2A-758A4CBDE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B491627-345F-9814-235B-78E90C477F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929" y="873457"/>
            <a:ext cx="6135964" cy="586924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DFAEB35-EC25-FE4F-9B46-958010ACDDD1}"/>
              </a:ext>
            </a:extLst>
          </p:cNvPr>
          <p:cNvSpPr txBox="1"/>
          <p:nvPr/>
        </p:nvSpPr>
        <p:spPr>
          <a:xfrm>
            <a:off x="3612108" y="288682"/>
            <a:ext cx="6082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Evaluation Procedure</a:t>
            </a:r>
          </a:p>
        </p:txBody>
      </p:sp>
    </p:spTree>
    <p:extLst>
      <p:ext uri="{BB962C8B-B14F-4D97-AF65-F5344CB8AC3E}">
        <p14:creationId xmlns:p14="http://schemas.microsoft.com/office/powerpoint/2010/main" val="1326404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C11C55-F49F-EDAA-3521-CD121158B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0C180A-F925-A0B2-89FC-BBB56DD92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069" y="160362"/>
            <a:ext cx="10515600" cy="547688"/>
          </a:xfrm>
        </p:spPr>
        <p:txBody>
          <a:bodyPr>
            <a:normAutofit/>
          </a:bodyPr>
          <a:lstStyle/>
          <a:p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ENDF/B-VII –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2006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endParaRPr lang="es-E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D2BF38-6A49-6239-C7E9-2FB218F62AD6}"/>
              </a:ext>
            </a:extLst>
          </p:cNvPr>
          <p:cNvSpPr txBox="1"/>
          <p:nvPr/>
        </p:nvSpPr>
        <p:spPr>
          <a:xfrm>
            <a:off x="0" y="658008"/>
            <a:ext cx="11828060" cy="64735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en-US" altLang="en-US" sz="1000" b="1" baseline="30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ENDF/B-VII evaluation was done realizing it was important to have 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involvement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provide improved evaluations. 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sz="2000" dirty="0"/>
              <a:t>To make this happen, an IAEA Data Development Project was initiated focused on the </a:t>
            </a:r>
            <a:r>
              <a:rPr lang="en-US" sz="2000" dirty="0" err="1"/>
              <a:t>maintenacce</a:t>
            </a:r>
            <a:r>
              <a:rPr lang="en-US" sz="2000" dirty="0"/>
              <a:t> of the neutron cross section standards. This project should provide a method for obtaining standards evaluations that are up-to-date whenever they are needed  by any nuclear data evaluation project, not just the ENDF/B files.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sz="2000" dirty="0"/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IAEA provided a Coordinated Research Project with participants from several countries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obtained mostly experimental support from the NEANDC WPEC.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Subgroup on Neutron Standards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CSEWG supported the effort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Measurements Committee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Committee 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IAEA support was very important in actually producing the ENDF/B-VII standards evaluations. 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methodology was very similar to that used for the ENDF/B-VI evaluations but two independent R-matrix codes were used.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591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E568A-D1EB-C861-F4D3-AA08C2E1D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E0C6CA6-65B2-2593-C272-F6F6B499C0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390" y="1268446"/>
            <a:ext cx="9107424" cy="534924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C9A0A0E-B6D8-16C3-D205-95D3DF6AF67E}"/>
              </a:ext>
            </a:extLst>
          </p:cNvPr>
          <p:cNvSpPr txBox="1"/>
          <p:nvPr/>
        </p:nvSpPr>
        <p:spPr>
          <a:xfrm>
            <a:off x="1019033" y="341194"/>
            <a:ext cx="10308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International Collaboration for the Standards Evaluation</a:t>
            </a:r>
          </a:p>
        </p:txBody>
      </p:sp>
    </p:spTree>
    <p:extLst>
      <p:ext uri="{BB962C8B-B14F-4D97-AF65-F5344CB8AC3E}">
        <p14:creationId xmlns:p14="http://schemas.microsoft.com/office/powerpoint/2010/main" val="2908932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83F39-B429-A67C-E512-7DC5266155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33F3DA-9516-4ADF-0A5B-EDACFF06D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069" y="160362"/>
            <a:ext cx="10515600" cy="547688"/>
          </a:xfrm>
        </p:spPr>
        <p:txBody>
          <a:bodyPr>
            <a:normAutofit/>
          </a:bodyPr>
          <a:lstStyle/>
          <a:p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ENDF/B-VII –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2006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(cont.)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D8E423-001F-176B-3D9E-BC70E489BF25}"/>
              </a:ext>
            </a:extLst>
          </p:cNvPr>
          <p:cNvSpPr txBox="1"/>
          <p:nvPr/>
        </p:nvSpPr>
        <p:spPr>
          <a:xfrm>
            <a:off x="0" y="658008"/>
            <a:ext cx="11828060" cy="4565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en-US" altLang="en-US" sz="1000" b="1" baseline="30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this evaluation (ENDF/B-VII), many comparisons of codes were  made to show consistency. 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two codes used for the R-matrix analyses, EDA and RAC, the results for a simple 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Li+n </a:t>
            </a:r>
          </a:p>
          <a:p>
            <a:pPr lvl="1">
              <a:buClr>
                <a:srgbClr val="189BD2"/>
              </a:buClr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database were in agreement. The SAMMY code was instrumental in making some comparisons.</a:t>
            </a:r>
          </a:p>
          <a:p>
            <a:pPr lvl="1">
              <a:buClr>
                <a:srgbClr val="189BD2"/>
              </a:buClr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full database, the R-matrix codes gave slightly different results  due to different forms of chi-square expression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ENDF/B-VI evaluations there were problems with unusual results combining inconsistent data that were highly correlated. In that case uncertainties were increased to remove the problem. 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ENDF/B-VII, the problem of inconsistent data that were highly correlated was looked at in detail leading to studies of different ways of treating the PPP effect. 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was decided to accept the Chiba-Smith method to minimize the effect (using percentage uncertainties )  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evaluation process produced results for all the standards except 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n,n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which was an evaluation by Hale, and 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n,p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and C(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n,n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that were not evaluated (but brought over from the previous evaluation).</a:t>
            </a:r>
          </a:p>
        </p:txBody>
      </p:sp>
    </p:spTree>
    <p:extLst>
      <p:ext uri="{BB962C8B-B14F-4D97-AF65-F5344CB8AC3E}">
        <p14:creationId xmlns:p14="http://schemas.microsoft.com/office/powerpoint/2010/main" val="3520436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E891C-1868-2A01-A19D-D1776FF43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AAAB9E-2F48-CE7C-1613-F2189DDA1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069" y="160362"/>
            <a:ext cx="10515600" cy="547688"/>
          </a:xfrm>
        </p:spPr>
        <p:txBody>
          <a:bodyPr>
            <a:normAutofit/>
          </a:bodyPr>
          <a:lstStyle/>
          <a:p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ENDF/B-VIII (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2017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77E4AC-9FA8-3C35-5DCB-75D4AD98DA8E}"/>
              </a:ext>
            </a:extLst>
          </p:cNvPr>
          <p:cNvSpPr txBox="1"/>
          <p:nvPr/>
        </p:nvSpPr>
        <p:spPr>
          <a:xfrm>
            <a:off x="0" y="639811"/>
            <a:ext cx="11828060" cy="65351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en-US" altLang="en-US" sz="1000" b="1" baseline="30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methodology was very similar to that used for the ENDF/B-VI evaluations.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evaluiations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were obtained for all the standards except 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n,p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which was carried over from the last evaluation.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was noted that the 30 keV Maxwellian average cross section from this evaluation differed from the value used by the astrophysics community. 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led to an investigation that showed there were problems with the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Ratyuski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Kaeppeler measurement that was the basis of the astrophysics result. 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astrophysics community now has accepted a value consistent with that obtained from our work. 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30 keV Au(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</a:t>
            </a:r>
            <a:r>
              <a:rPr lang="en-US" altLang="en-US" sz="2000" dirty="0" err="1">
                <a:latin typeface="Symbol" panose="05050102010706020507" pitchFamily="18" charset="2"/>
              </a:rPr>
              <a:t>g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MACS of our data is now a neutron cross section standard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 was done on reference cross sections, that are not known as well as the standards but measurements can be made relative to them.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energy reference fission cross section-up to 1 GeV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235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n,f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238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n,f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and 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239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n,f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Prompt gamma –ray production reference cross sections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baseline="30000" dirty="0"/>
              <a:t>10</a:t>
            </a:r>
            <a:r>
              <a:rPr lang="en-US" altLang="en-US" sz="2000" dirty="0"/>
              <a:t>B(n,</a:t>
            </a:r>
            <a:r>
              <a:rPr lang="en-US" altLang="en-US" sz="2000" dirty="0">
                <a:latin typeface="Symbol" panose="05050102010706020507" pitchFamily="18" charset="2"/>
              </a:rPr>
              <a:t>a</a:t>
            </a:r>
            <a:r>
              <a:rPr lang="en-US" altLang="en-US" sz="2000" baseline="-25000" dirty="0"/>
              <a:t>1</a:t>
            </a:r>
            <a:r>
              <a:rPr lang="en-US" altLang="en-US" sz="2000" dirty="0">
                <a:latin typeface="Symbol" panose="05050102010706020507" pitchFamily="18" charset="2"/>
              </a:rPr>
              <a:t>g</a:t>
            </a:r>
            <a:r>
              <a:rPr lang="en-US" altLang="en-US" sz="2000" dirty="0"/>
              <a:t>)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thermal to 1 MeV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n,n’</a:t>
            </a:r>
            <a:r>
              <a:rPr lang="en-US" altLang="en-US" sz="2000" dirty="0" err="1">
                <a:latin typeface="Symbol" panose="05050102010706020507" pitchFamily="18" charset="2"/>
              </a:rPr>
              <a:t>g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 0.8 MeV to 8 MeV</a:t>
            </a:r>
          </a:p>
          <a:p>
            <a:pPr marL="1257300" lvl="2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n,n’</a:t>
            </a:r>
            <a:r>
              <a:rPr lang="en-US" altLang="en-US" sz="2000" dirty="0" err="1">
                <a:latin typeface="Symbol" panose="05050102010706020507" pitchFamily="18" charset="2"/>
              </a:rPr>
              <a:t>g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3 to 16 MeV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77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55D961-89AC-1294-3BDB-B93941BD1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9912D6-A82C-AAD8-3966-4340896AA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069" y="160362"/>
            <a:ext cx="10515600" cy="547688"/>
          </a:xfrm>
        </p:spPr>
        <p:txBody>
          <a:bodyPr>
            <a:normAutofit/>
          </a:bodyPr>
          <a:lstStyle/>
          <a:p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ENDF/B-VIII (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2017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(cont.)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CDA462-B5E3-E974-B523-F90011AF8878}"/>
              </a:ext>
            </a:extLst>
          </p:cNvPr>
          <p:cNvSpPr txBox="1"/>
          <p:nvPr/>
        </p:nvSpPr>
        <p:spPr>
          <a:xfrm>
            <a:off x="0" y="658008"/>
            <a:ext cx="11828060" cy="4196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en-US" altLang="en-US" sz="1000" b="1" baseline="30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Fission Neutron Spectra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235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,f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PFNS,  an evaluation was produced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252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Cf(sf) PFNS several measurements were investigated but no changes were suggested to the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Mannhart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evaluation. 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Initial work on unrecognized systematic uncertainty (unidentified systematic uncertainty) was done (USU) 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Assumed no energy dependence ( ok for Nu bar 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252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Cf)</a:t>
            </a:r>
          </a:p>
          <a:p>
            <a:pPr marL="800100" lvl="1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thermal constants evaluation using only microscopic data except a Maxwellian experiment by Lounsbury.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new C(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n,n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cross section evaluation by Hale was used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new 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n,n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cross section evaluation by Hale that extends to 20 MeV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He(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n,p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cross section evaluation was carried over from the previous evaluation.</a:t>
            </a:r>
          </a:p>
          <a:p>
            <a:pPr marL="342900" indent="-342900">
              <a:buClr>
                <a:srgbClr val="189BD2"/>
              </a:buClr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020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73614</TotalTime>
  <Words>1704</Words>
  <Application>Microsoft Office PowerPoint</Application>
  <PresentationFormat>Widescreen</PresentationFormat>
  <Paragraphs>163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PowerPoint Presentation</vt:lpstr>
      <vt:lpstr>ENDF/B-IV</vt:lpstr>
      <vt:lpstr>PowerPoint Presentation</vt:lpstr>
      <vt:lpstr>PowerPoint Presentation</vt:lpstr>
      <vt:lpstr>ENDF/B-VII – the 2006 Standards Evaluation</vt:lpstr>
      <vt:lpstr>PowerPoint Presentation</vt:lpstr>
      <vt:lpstr>ENDF/B-VII – the 2006 Standards Evaluation (cont.)</vt:lpstr>
      <vt:lpstr>ENDF/B-VIII (the 2017 Standards Evaluation)</vt:lpstr>
      <vt:lpstr>ENDF/B-VIII (the 2017 Standards) (cont.)</vt:lpstr>
      <vt:lpstr>Work Leading to a New Standards Evaluation</vt:lpstr>
      <vt:lpstr>Work Leading to a New Standards Evaluation (cont.)</vt:lpstr>
      <vt:lpstr>Work Leading to a New Standards Evaluation (cont.)</vt:lpstr>
      <vt:lpstr>Work Leading to a New Standards Evaluation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Allan Carlson</dc:creator>
  <cp:lastModifiedBy>Allan Carlson</cp:lastModifiedBy>
  <cp:revision>166</cp:revision>
  <cp:lastPrinted>2026-01-06T16:28:28Z</cp:lastPrinted>
  <dcterms:created xsi:type="dcterms:W3CDTF">2019-04-26T00:26:23Z</dcterms:created>
  <dcterms:modified xsi:type="dcterms:W3CDTF">2026-01-25T07:30:18Z</dcterms:modified>
</cp:coreProperties>
</file>