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40" r:id="rId3"/>
    <p:sldId id="379" r:id="rId4"/>
    <p:sldId id="312" r:id="rId5"/>
    <p:sldId id="361" r:id="rId6"/>
    <p:sldId id="331" r:id="rId7"/>
    <p:sldId id="374" r:id="rId8"/>
    <p:sldId id="347" r:id="rId9"/>
    <p:sldId id="348" r:id="rId10"/>
    <p:sldId id="349" r:id="rId11"/>
    <p:sldId id="350" r:id="rId12"/>
    <p:sldId id="371" r:id="rId13"/>
    <p:sldId id="376" r:id="rId14"/>
    <p:sldId id="364" r:id="rId15"/>
    <p:sldId id="370" r:id="rId16"/>
    <p:sldId id="380" r:id="rId17"/>
    <p:sldId id="365" r:id="rId18"/>
    <p:sldId id="366" r:id="rId19"/>
    <p:sldId id="337" r:id="rId20"/>
    <p:sldId id="378" r:id="rId21"/>
    <p:sldId id="377" r:id="rId22"/>
    <p:sldId id="372" r:id="rId23"/>
    <p:sldId id="373" r:id="rId24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kadi Kret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CC00FF"/>
    <a:srgbClr val="0000CC"/>
    <a:srgbClr val="3333FF"/>
    <a:srgbClr val="008080"/>
    <a:srgbClr val="6600FF"/>
    <a:srgbClr val="CC00CC"/>
    <a:srgbClr val="D60093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1" autoAdjust="0"/>
    <p:restoredTop sz="82047" autoAdjust="0"/>
  </p:normalViewPr>
  <p:slideViewPr>
    <p:cSldViewPr snapToGrid="0">
      <p:cViewPr varScale="1">
        <p:scale>
          <a:sx n="52" d="100"/>
          <a:sy n="52" d="100"/>
        </p:scale>
        <p:origin x="-1147" y="-91"/>
      </p:cViewPr>
      <p:guideLst>
        <p:guide orient="horz" pos="4176"/>
        <p:guide orient="horz" pos="1392"/>
        <p:guide orient="horz" pos="144"/>
        <p:guide orient="horz"/>
        <p:guide orient="horz" pos="672"/>
        <p:guide pos="5759"/>
        <p:guide pos="480"/>
        <p:guide pos="470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-912" y="-58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752EB6-C500-46B8-814C-F971C1B0862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511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D74997-20B2-4796-B551-2631FFC4176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115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69BFB-0A2C-4836-8B43-37ECE75C964B}" type="slidenum">
              <a:rPr lang="de-DE"/>
              <a:pPr/>
              <a:t>1</a:t>
            </a:fld>
            <a:endParaRPr lang="de-DE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10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11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12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13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14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15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16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17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18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19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BC0D5-96C1-43FB-B84D-133D70C13E52}" type="slidenum">
              <a:rPr lang="de-DE"/>
              <a:pPr/>
              <a:t>2</a:t>
            </a:fld>
            <a:endParaRPr lang="de-DE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BC0D5-96C1-43FB-B84D-133D70C13E52}" type="slidenum">
              <a:rPr lang="de-DE"/>
              <a:pPr/>
              <a:t>20</a:t>
            </a:fld>
            <a:endParaRPr lang="de-DE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21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22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23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BC0D5-96C1-43FB-B84D-133D70C13E52}" type="slidenum">
              <a:rPr lang="de-DE"/>
              <a:pPr/>
              <a:t>3</a:t>
            </a:fld>
            <a:endParaRPr lang="de-DE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8A94D9-C880-4482-803C-CE201B1B7B59}" type="slidenum">
              <a:rPr lang="de-DE"/>
              <a:pPr/>
              <a:t>4</a:t>
            </a:fld>
            <a:endParaRPr lang="de-DE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5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6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7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8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1ACD4-974D-4F42-963F-CB103DA2BAAE}" type="slidenum">
              <a:rPr lang="de-DE"/>
              <a:pPr/>
              <a:t>9</a:t>
            </a:fld>
            <a:endParaRPr lang="de-DE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Rectangle 89"/>
          <p:cNvSpPr>
            <a:spLocks noChangeArrowheads="1"/>
          </p:cNvSpPr>
          <p:nvPr userDrawn="1"/>
        </p:nvSpPr>
        <p:spPr bwMode="auto">
          <a:xfrm>
            <a:off x="-1588" y="2130425"/>
            <a:ext cx="9145588" cy="4727575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3A6F8A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rgbClr val="005B82"/>
              </a:solidFill>
              <a:ea typeface="ＭＳ Ｐゴシック" charset="-128"/>
            </a:endParaRPr>
          </a:p>
        </p:txBody>
      </p:sp>
      <p:sp>
        <p:nvSpPr>
          <p:cNvPr id="3162" name="Rectangle 90"/>
          <p:cNvSpPr>
            <a:spLocks noChangeArrowheads="1"/>
          </p:cNvSpPr>
          <p:nvPr userDrawn="1"/>
        </p:nvSpPr>
        <p:spPr bwMode="auto">
          <a:xfrm>
            <a:off x="0" y="2205038"/>
            <a:ext cx="125413" cy="2366962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63" name="Rectangle 91"/>
          <p:cNvSpPr>
            <a:spLocks noChangeArrowheads="1"/>
          </p:cNvSpPr>
          <p:nvPr userDrawn="1"/>
        </p:nvSpPr>
        <p:spPr bwMode="auto">
          <a:xfrm>
            <a:off x="0" y="4491038"/>
            <a:ext cx="125413" cy="2366962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64" name="Rectangle 92"/>
          <p:cNvSpPr>
            <a:spLocks noChangeArrowheads="1"/>
          </p:cNvSpPr>
          <p:nvPr userDrawn="1"/>
        </p:nvSpPr>
        <p:spPr bwMode="auto">
          <a:xfrm>
            <a:off x="115888" y="0"/>
            <a:ext cx="125412" cy="2105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65" name="Rectangle 93"/>
          <p:cNvSpPr>
            <a:spLocks noChangeArrowheads="1"/>
          </p:cNvSpPr>
          <p:nvPr userDrawn="1"/>
        </p:nvSpPr>
        <p:spPr bwMode="auto">
          <a:xfrm>
            <a:off x="114300" y="2133600"/>
            <a:ext cx="125413" cy="2366963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66" name="Rectangle 94"/>
          <p:cNvSpPr>
            <a:spLocks noChangeArrowheads="1"/>
          </p:cNvSpPr>
          <p:nvPr userDrawn="1"/>
        </p:nvSpPr>
        <p:spPr bwMode="auto">
          <a:xfrm>
            <a:off x="114300" y="4491038"/>
            <a:ext cx="125413" cy="2366962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67" name="Text Box 95"/>
          <p:cNvSpPr txBox="1">
            <a:spLocks noChangeArrowheads="1"/>
          </p:cNvSpPr>
          <p:nvPr userDrawn="1"/>
        </p:nvSpPr>
        <p:spPr bwMode="auto">
          <a:xfrm rot="-5400000">
            <a:off x="-1079500" y="806450"/>
            <a:ext cx="2476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Member of the Helmholtz Association</a:t>
            </a:r>
          </a:p>
        </p:txBody>
      </p:sp>
      <p:pic>
        <p:nvPicPr>
          <p:cNvPr id="3168" name="Picture 96" descr="TEC-Logo für PPT mit Schriftzug Jülich Blu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31763"/>
            <a:ext cx="1166812" cy="5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1" name="Picture 99" descr="Logo_FZ_Juelich_NEU_rgb_kreter_smal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134938"/>
            <a:ext cx="1593850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33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-4763"/>
            <a:ext cx="2057400" cy="613092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-4763"/>
            <a:ext cx="6019800" cy="6130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0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828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76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588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5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00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345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5864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2329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Rectangle 91"/>
          <p:cNvSpPr>
            <a:spLocks noChangeArrowheads="1"/>
          </p:cNvSpPr>
          <p:nvPr userDrawn="1"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116" name="Rectangle 92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117" name="Rectangle 93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118" name="Rectangle 94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119" name="Rectangle 95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120" name="Line 96"/>
          <p:cNvSpPr>
            <a:spLocks noChangeShapeType="1"/>
          </p:cNvSpPr>
          <p:nvPr userDrawn="1"/>
        </p:nvSpPr>
        <p:spPr bwMode="auto">
          <a:xfrm>
            <a:off x="352425" y="6669088"/>
            <a:ext cx="8640763" cy="0"/>
          </a:xfrm>
          <a:prstGeom prst="line">
            <a:avLst/>
          </a:prstGeom>
          <a:noFill/>
          <a:ln w="9525">
            <a:solidFill>
              <a:srgbClr val="3A6F8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121" name="Picture 97" descr="Logo_FZ_Juelich_NEU_rgb_kreter_small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119063"/>
            <a:ext cx="145415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TEC-Logo für PPT ohne Schriftzug Jülich Blue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27000"/>
            <a:ext cx="471487" cy="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3" name="Rectangle 99"/>
          <p:cNvSpPr>
            <a:spLocks noChangeArrowheads="1"/>
          </p:cNvSpPr>
          <p:nvPr userDrawn="1"/>
        </p:nvSpPr>
        <p:spPr bwMode="auto">
          <a:xfrm>
            <a:off x="-3175" y="6664325"/>
            <a:ext cx="914717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0" rIns="18000" bIns="46800" anchorCtr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5B82"/>
                </a:solidFill>
                <a:latin typeface="Times New Roman" pitchFamily="18" charset="0"/>
              </a:rPr>
              <a:t>      Arkadi Kreter et al.   “Metallic Plasma-Facing Materials under Influence of Impurities"    FEC 2014, St. Petersburg, 15 October 2014     </a:t>
            </a:r>
            <a:fld id="{3EECA4F1-B22F-4B3D-B8D8-14E0BA6B750D}" type="slidenum">
              <a:rPr lang="en-GB" sz="1200" smtClean="0">
                <a:solidFill>
                  <a:srgbClr val="005B82"/>
                </a:solidFill>
                <a:latin typeface="Times New Roman" pitchFamily="18" charset="0"/>
              </a:rPr>
              <a:pPr algn="ctr"/>
              <a:t>‹Nr.›</a:t>
            </a:fld>
            <a:endParaRPr lang="en-GB" sz="1200" dirty="0">
              <a:solidFill>
                <a:srgbClr val="005B82"/>
              </a:solidFill>
              <a:latin typeface="Times New Roman" pitchFamily="18" charset="0"/>
            </a:endParaRPr>
          </a:p>
        </p:txBody>
      </p:sp>
      <p:sp>
        <p:nvSpPr>
          <p:cNvPr id="1125" name="Line 101"/>
          <p:cNvSpPr>
            <a:spLocks noChangeShapeType="1"/>
          </p:cNvSpPr>
          <p:nvPr userDrawn="1"/>
        </p:nvSpPr>
        <p:spPr bwMode="auto">
          <a:xfrm>
            <a:off x="179388" y="692150"/>
            <a:ext cx="8964612" cy="0"/>
          </a:xfrm>
          <a:prstGeom prst="line">
            <a:avLst/>
          </a:prstGeom>
          <a:noFill/>
          <a:ln w="9525">
            <a:solidFill>
              <a:srgbClr val="3A6F8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" name="Rectangle 10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-4763"/>
            <a:ext cx="6796087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18000" rIns="18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oleObject" Target="../embeddings/Microsoft_Word_97_-_2003_Document1.doc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tiff"/><Relationship Id="rId10" Type="http://schemas.openxmlformats.org/officeDocument/2006/relationships/image" Target="../media/image25.png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539750" y="806159"/>
            <a:ext cx="8112125" cy="131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5B82"/>
                </a:solidFill>
              </a:rPr>
              <a:t>Fuel Retention and Erosion of Metallic </a:t>
            </a:r>
            <a:r>
              <a:rPr lang="en-US" sz="2800" b="1" dirty="0" smtClean="0">
                <a:solidFill>
                  <a:srgbClr val="005B82"/>
                </a:solidFill>
              </a:rPr>
              <a:t/>
            </a:r>
            <a:br>
              <a:rPr lang="en-US" sz="2800" b="1" dirty="0" smtClean="0">
                <a:solidFill>
                  <a:srgbClr val="005B82"/>
                </a:solidFill>
              </a:rPr>
            </a:br>
            <a:r>
              <a:rPr lang="en-US" sz="2800" b="1" dirty="0" smtClean="0">
                <a:solidFill>
                  <a:srgbClr val="005B82"/>
                </a:solidFill>
              </a:rPr>
              <a:t>Plasma-Facing Materials </a:t>
            </a:r>
            <a:r>
              <a:rPr lang="en-US" sz="2800" b="1" dirty="0">
                <a:solidFill>
                  <a:srgbClr val="005B82"/>
                </a:solidFill>
              </a:rPr>
              <a:t>under </a:t>
            </a:r>
            <a:r>
              <a:rPr lang="en-US" sz="2800" b="1" dirty="0" smtClean="0">
                <a:solidFill>
                  <a:srgbClr val="005B82"/>
                </a:solidFill>
              </a:rPr>
              <a:t/>
            </a:r>
            <a:br>
              <a:rPr lang="en-US" sz="2800" b="1" dirty="0" smtClean="0">
                <a:solidFill>
                  <a:srgbClr val="005B82"/>
                </a:solidFill>
              </a:rPr>
            </a:br>
            <a:r>
              <a:rPr lang="en-US" sz="2800" b="1" dirty="0" smtClean="0">
                <a:solidFill>
                  <a:srgbClr val="005B82"/>
                </a:solidFill>
              </a:rPr>
              <a:t>the </a:t>
            </a:r>
            <a:r>
              <a:rPr lang="en-US" sz="2800" b="1" dirty="0">
                <a:solidFill>
                  <a:srgbClr val="005B82"/>
                </a:solidFill>
              </a:rPr>
              <a:t>Influence of Plasma Impurities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536575" y="2430145"/>
            <a:ext cx="8186738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A. </a:t>
            </a:r>
            <a:r>
              <a:rPr lang="en-US" b="1" dirty="0" smtClean="0">
                <a:solidFill>
                  <a:schemeClr val="bg1"/>
                </a:solidFill>
              </a:rPr>
              <a:t>Kreter</a:t>
            </a:r>
            <a:r>
              <a:rPr lang="en-US" b="1" baseline="30000" dirty="0" smtClean="0">
                <a:solidFill>
                  <a:schemeClr val="bg1"/>
                </a:solidFill>
              </a:rPr>
              <a:t>1</a:t>
            </a:r>
            <a:r>
              <a:rPr lang="en-US" b="1" dirty="0" smtClean="0">
                <a:solidFill>
                  <a:schemeClr val="bg1"/>
                </a:solidFill>
              </a:rPr>
              <a:t>, L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smtClean="0">
                <a:solidFill>
                  <a:schemeClr val="bg1"/>
                </a:solidFill>
              </a:rPr>
              <a:t>Buzi</a:t>
            </a:r>
            <a:r>
              <a:rPr lang="en-US" b="1" baseline="30000" dirty="0" smtClean="0">
                <a:solidFill>
                  <a:schemeClr val="bg1"/>
                </a:solidFill>
              </a:rPr>
              <a:t>1,2,3</a:t>
            </a:r>
            <a:r>
              <a:rPr lang="en-US" b="1" dirty="0" smtClean="0">
                <a:solidFill>
                  <a:schemeClr val="bg1"/>
                </a:solidFill>
              </a:rPr>
              <a:t>, G. </a:t>
            </a:r>
            <a:r>
              <a:rPr lang="en-US" b="1" dirty="0">
                <a:solidFill>
                  <a:schemeClr val="bg1"/>
                </a:solidFill>
              </a:rPr>
              <a:t>De </a:t>
            </a:r>
            <a:r>
              <a:rPr lang="en-US" b="1" dirty="0" smtClean="0">
                <a:solidFill>
                  <a:schemeClr val="bg1"/>
                </a:solidFill>
              </a:rPr>
              <a:t>Temmerman</a:t>
            </a:r>
            <a:r>
              <a:rPr lang="en-US" b="1" baseline="30000" dirty="0" smtClean="0">
                <a:solidFill>
                  <a:schemeClr val="bg1"/>
                </a:solidFill>
              </a:rPr>
              <a:t>2,4</a:t>
            </a:r>
            <a:r>
              <a:rPr lang="en-US" b="1" dirty="0" smtClean="0">
                <a:solidFill>
                  <a:schemeClr val="bg1"/>
                </a:solidFill>
              </a:rPr>
              <a:t>, T</a:t>
            </a:r>
            <a:r>
              <a:rPr lang="en-US" b="1" dirty="0">
                <a:solidFill>
                  <a:schemeClr val="bg1"/>
                </a:solidFill>
              </a:rPr>
              <a:t>. Dittmar</a:t>
            </a:r>
            <a:r>
              <a:rPr lang="en-US" b="1" baseline="30000" dirty="0">
                <a:solidFill>
                  <a:schemeClr val="bg1"/>
                </a:solidFill>
              </a:rPr>
              <a:t>1</a:t>
            </a:r>
            <a:r>
              <a:rPr lang="en-US" b="1" dirty="0">
                <a:solidFill>
                  <a:schemeClr val="bg1"/>
                </a:solidFill>
              </a:rPr>
              <a:t>, R.P. </a:t>
            </a:r>
            <a:r>
              <a:rPr lang="en-US" b="1" dirty="0" smtClean="0">
                <a:solidFill>
                  <a:schemeClr val="bg1"/>
                </a:solidFill>
              </a:rPr>
              <a:t>Doerner</a:t>
            </a:r>
            <a:r>
              <a:rPr lang="en-US" b="1" baseline="30000" dirty="0" smtClean="0">
                <a:solidFill>
                  <a:schemeClr val="bg1"/>
                </a:solidFill>
              </a:rPr>
              <a:t>5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Ch. Linsmeier</a:t>
            </a:r>
            <a:r>
              <a:rPr lang="en-US" b="1" baseline="30000" dirty="0" smtClean="0">
                <a:solidFill>
                  <a:schemeClr val="bg1"/>
                </a:solidFill>
              </a:rPr>
              <a:t>1</a:t>
            </a:r>
            <a:r>
              <a:rPr lang="en-US" b="1" dirty="0" smtClean="0">
                <a:solidFill>
                  <a:schemeClr val="bg1"/>
                </a:solidFill>
              </a:rPr>
              <a:t>, D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smtClean="0">
                <a:solidFill>
                  <a:schemeClr val="bg1"/>
                </a:solidFill>
              </a:rPr>
              <a:t>Nishijima</a:t>
            </a:r>
            <a:r>
              <a:rPr lang="en-US" b="1" baseline="30000" dirty="0" smtClean="0">
                <a:solidFill>
                  <a:schemeClr val="bg1"/>
                </a:solidFill>
              </a:rPr>
              <a:t>5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M. </a:t>
            </a:r>
            <a:r>
              <a:rPr lang="en-US" b="1" dirty="0" smtClean="0">
                <a:solidFill>
                  <a:schemeClr val="bg1"/>
                </a:solidFill>
              </a:rPr>
              <a:t>Reinhart</a:t>
            </a:r>
            <a:r>
              <a:rPr lang="en-US" b="1" baseline="30000" dirty="0" smtClean="0">
                <a:solidFill>
                  <a:schemeClr val="bg1"/>
                </a:solidFill>
              </a:rPr>
              <a:t>1</a:t>
            </a:r>
            <a:r>
              <a:rPr lang="en-US" b="1" dirty="0" smtClean="0">
                <a:solidFill>
                  <a:schemeClr val="bg1"/>
                </a:solidFill>
              </a:rPr>
              <a:t> and B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smtClean="0">
                <a:solidFill>
                  <a:schemeClr val="bg1"/>
                </a:solidFill>
              </a:rPr>
              <a:t>Unterberg</a:t>
            </a:r>
            <a:r>
              <a:rPr lang="en-US" b="1" baseline="30000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altLang="ja-JP" b="1" dirty="0" smtClean="0">
              <a:solidFill>
                <a:schemeClr val="bg1"/>
              </a:solidFill>
              <a:ea typeface="ＭＳ Ｐゴシック" charset="-128"/>
            </a:endParaRPr>
          </a:p>
          <a:p>
            <a:pPr algn="ctr">
              <a:spcBef>
                <a:spcPts val="600"/>
              </a:spcBef>
            </a:pPr>
            <a:r>
              <a:rPr lang="en-US" altLang="ja-JP" sz="1400" b="1" i="1" baseline="30000" dirty="0" smtClean="0">
                <a:solidFill>
                  <a:schemeClr val="bg1"/>
                </a:solidFill>
                <a:ea typeface="ＭＳ Ｐゴシック" charset="-128"/>
              </a:rPr>
              <a:t>1 </a:t>
            </a: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>Forschungszentrum </a:t>
            </a:r>
            <a:r>
              <a:rPr lang="de-DE" altLang="ja-JP" sz="1400" b="1" i="1" dirty="0">
                <a:solidFill>
                  <a:schemeClr val="bg1"/>
                </a:solidFill>
                <a:ea typeface="ＭＳ Ｐゴシック" charset="-128"/>
              </a:rPr>
              <a:t>Jülich GmbH, Institut für Energie- und Klimaforschung – Plasmaphysik, Partner in </a:t>
            </a:r>
            <a:r>
              <a:rPr lang="de-DE" altLang="ja-JP" sz="1400" b="1" i="1" dirty="0" err="1">
                <a:solidFill>
                  <a:schemeClr val="bg1"/>
                </a:solidFill>
                <a:ea typeface="ＭＳ Ｐゴシック" charset="-128"/>
              </a:rPr>
              <a:t>the</a:t>
            </a:r>
            <a:r>
              <a:rPr lang="de-DE" altLang="ja-JP" sz="1400" b="1" i="1" dirty="0">
                <a:solidFill>
                  <a:schemeClr val="bg1"/>
                </a:solidFill>
                <a:ea typeface="ＭＳ Ｐゴシック" charset="-128"/>
              </a:rPr>
              <a:t> Trilateral Euregio Cluster (TEC), 52425 Jülich, Germany</a:t>
            </a:r>
            <a:endParaRPr lang="en-US" altLang="ja-JP" sz="1400" b="1" i="1" dirty="0" smtClean="0">
              <a:solidFill>
                <a:schemeClr val="bg1"/>
              </a:solidFill>
              <a:ea typeface="ＭＳ Ｐゴシック" charset="-128"/>
            </a:endParaRPr>
          </a:p>
          <a:p>
            <a:pPr algn="ctr">
              <a:spcBef>
                <a:spcPts val="600"/>
              </a:spcBef>
            </a:pPr>
            <a:r>
              <a:rPr lang="en-US" altLang="ja-JP" sz="1400" b="1" i="1" baseline="30000" dirty="0" smtClean="0">
                <a:solidFill>
                  <a:schemeClr val="bg1"/>
                </a:solidFill>
                <a:ea typeface="ＭＳ Ｐゴシック" charset="-128"/>
              </a:rPr>
              <a:t>2 </a:t>
            </a: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>FOM </a:t>
            </a:r>
            <a:r>
              <a:rPr lang="en-US" altLang="ja-JP" sz="1400" b="1" i="1" dirty="0">
                <a:solidFill>
                  <a:schemeClr val="bg1"/>
                </a:solidFill>
                <a:ea typeface="ＭＳ Ｐゴシック" charset="-128"/>
              </a:rPr>
              <a:t>Institute </a:t>
            </a: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>DIFFER - Dutch </a:t>
            </a:r>
            <a:r>
              <a:rPr lang="en-US" altLang="ja-JP" sz="1400" b="1" i="1" dirty="0">
                <a:solidFill>
                  <a:schemeClr val="bg1"/>
                </a:solidFill>
                <a:ea typeface="ＭＳ Ｐゴシック" charset="-128"/>
              </a:rPr>
              <a:t>Institute for Fundamental Energy Research, </a:t>
            </a: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/>
            </a:r>
            <a:b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</a:br>
            <a:r>
              <a:rPr lang="en-US" altLang="ja-JP" sz="1400" b="1" i="1" dirty="0" err="1" smtClean="0">
                <a:solidFill>
                  <a:schemeClr val="bg1"/>
                </a:solidFill>
                <a:ea typeface="ＭＳ Ｐゴシック" charset="-128"/>
              </a:rPr>
              <a:t>Edisonbaan</a:t>
            </a: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altLang="ja-JP" sz="1400" b="1" i="1" dirty="0">
                <a:solidFill>
                  <a:schemeClr val="bg1"/>
                </a:solidFill>
                <a:ea typeface="ＭＳ Ｐゴシック" charset="-128"/>
              </a:rPr>
              <a:t>14, 3439 MN, PO Box 1207, 3430 BE </a:t>
            </a:r>
            <a:r>
              <a:rPr lang="en-US" altLang="ja-JP" sz="1400" b="1" i="1" dirty="0" err="1">
                <a:solidFill>
                  <a:schemeClr val="bg1"/>
                </a:solidFill>
                <a:ea typeface="ＭＳ Ｐゴシック" charset="-128"/>
              </a:rPr>
              <a:t>Nieuwegein</a:t>
            </a:r>
            <a:r>
              <a:rPr lang="en-US" altLang="ja-JP" sz="1400" b="1" i="1" dirty="0">
                <a:solidFill>
                  <a:schemeClr val="bg1"/>
                </a:solidFill>
                <a:ea typeface="ＭＳ Ｐゴシック" charset="-128"/>
              </a:rPr>
              <a:t>, The Netherlands</a:t>
            </a:r>
          </a:p>
          <a:p>
            <a:pPr algn="ctr">
              <a:spcBef>
                <a:spcPts val="600"/>
              </a:spcBef>
            </a:pPr>
            <a:r>
              <a:rPr lang="en-US" altLang="ja-JP" sz="1400" b="1" i="1" baseline="30000" dirty="0" smtClean="0">
                <a:solidFill>
                  <a:schemeClr val="bg1"/>
                </a:solidFill>
                <a:ea typeface="ＭＳ Ｐゴシック" charset="-128"/>
              </a:rPr>
              <a:t>3 </a:t>
            </a: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>Gent </a:t>
            </a:r>
            <a:r>
              <a:rPr lang="en-US" altLang="ja-JP" sz="1400" b="1" i="1" dirty="0">
                <a:solidFill>
                  <a:schemeClr val="bg1"/>
                </a:solidFill>
                <a:ea typeface="ＭＳ Ｐゴシック" charset="-128"/>
              </a:rPr>
              <a:t>University, </a:t>
            </a:r>
            <a:r>
              <a:rPr lang="en-US" altLang="ja-JP" sz="1400" b="1" i="1" dirty="0" err="1">
                <a:solidFill>
                  <a:schemeClr val="bg1"/>
                </a:solidFill>
                <a:ea typeface="ＭＳ Ｐゴシック" charset="-128"/>
              </a:rPr>
              <a:t>Sint-Pietersnieuwstraat</a:t>
            </a:r>
            <a:r>
              <a:rPr lang="en-US" altLang="ja-JP" sz="1400" b="1" i="1" dirty="0">
                <a:solidFill>
                  <a:schemeClr val="bg1"/>
                </a:solidFill>
                <a:ea typeface="ＭＳ Ｐゴシック" charset="-128"/>
              </a:rPr>
              <a:t> 41, B-9000, Gent, </a:t>
            </a: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>Belgium</a:t>
            </a:r>
          </a:p>
          <a:p>
            <a:pPr algn="ctr">
              <a:spcBef>
                <a:spcPts val="600"/>
              </a:spcBef>
            </a:pPr>
            <a:r>
              <a:rPr lang="fr-FR" altLang="ja-JP" sz="1400" b="1" i="1" baseline="30000" dirty="0" smtClean="0">
                <a:solidFill>
                  <a:schemeClr val="bg1"/>
                </a:solidFill>
                <a:ea typeface="ＭＳ Ｐゴシック" charset="-128"/>
              </a:rPr>
              <a:t>4 </a:t>
            </a:r>
            <a:r>
              <a:rPr lang="fr-FR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>ITER </a:t>
            </a:r>
            <a:r>
              <a:rPr lang="fr-FR" altLang="ja-JP" sz="1400" b="1" i="1" dirty="0" err="1">
                <a:solidFill>
                  <a:schemeClr val="bg1"/>
                </a:solidFill>
                <a:ea typeface="ＭＳ Ｐゴシック" charset="-128"/>
              </a:rPr>
              <a:t>Organization</a:t>
            </a:r>
            <a:r>
              <a:rPr lang="fr-FR" altLang="ja-JP" sz="1400" b="1" i="1" dirty="0">
                <a:solidFill>
                  <a:schemeClr val="bg1"/>
                </a:solidFill>
                <a:ea typeface="ＭＳ Ｐゴシック" charset="-128"/>
              </a:rPr>
              <a:t>, Route de </a:t>
            </a:r>
            <a:r>
              <a:rPr lang="fr-FR" altLang="ja-JP" sz="1400" b="1" i="1" dirty="0" err="1">
                <a:solidFill>
                  <a:schemeClr val="bg1"/>
                </a:solidFill>
                <a:ea typeface="ＭＳ Ｐゴシック" charset="-128"/>
              </a:rPr>
              <a:t>Vinon</a:t>
            </a:r>
            <a:r>
              <a:rPr lang="fr-FR" altLang="ja-JP" sz="1400" b="1" i="1" dirty="0">
                <a:solidFill>
                  <a:schemeClr val="bg1"/>
                </a:solidFill>
                <a:ea typeface="ＭＳ Ｐゴシック" charset="-128"/>
              </a:rPr>
              <a:t> sur Verdon, 13115 Saint Paul Lez Durance, France</a:t>
            </a:r>
            <a:endParaRPr lang="en-US" altLang="ja-JP" sz="1400" b="1" i="1" dirty="0">
              <a:solidFill>
                <a:schemeClr val="bg1"/>
              </a:solidFill>
              <a:ea typeface="ＭＳ Ｐゴシック" charset="-128"/>
            </a:endParaRPr>
          </a:p>
          <a:p>
            <a:pPr algn="ctr">
              <a:spcBef>
                <a:spcPts val="600"/>
              </a:spcBef>
            </a:pPr>
            <a:r>
              <a:rPr lang="en-US" altLang="ja-JP" sz="1400" b="1" i="1" baseline="30000" dirty="0" smtClean="0">
                <a:solidFill>
                  <a:schemeClr val="bg1"/>
                </a:solidFill>
                <a:ea typeface="ＭＳ Ｐゴシック" charset="-128"/>
              </a:rPr>
              <a:t>5 </a:t>
            </a: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>Center </a:t>
            </a:r>
            <a:r>
              <a:rPr lang="en-US" altLang="ja-JP" sz="1400" b="1" i="1" dirty="0">
                <a:solidFill>
                  <a:schemeClr val="bg1"/>
                </a:solidFill>
                <a:ea typeface="ＭＳ Ｐゴシック" charset="-128"/>
              </a:rPr>
              <a:t>for Energy Research, University of California at San Diego, 9500 Gilman Drive, </a:t>
            </a: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/>
            </a:r>
            <a:b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</a:br>
            <a:r>
              <a:rPr lang="en-US" altLang="ja-JP" sz="1400" b="1" i="1" dirty="0" smtClean="0">
                <a:solidFill>
                  <a:schemeClr val="bg1"/>
                </a:solidFill>
                <a:ea typeface="ＭＳ Ｐゴシック" charset="-128"/>
              </a:rPr>
              <a:t>La </a:t>
            </a:r>
            <a:r>
              <a:rPr lang="en-US" altLang="ja-JP" sz="1400" b="1" i="1" dirty="0">
                <a:solidFill>
                  <a:schemeClr val="bg1"/>
                </a:solidFill>
                <a:ea typeface="ＭＳ Ｐゴシック" charset="-128"/>
              </a:rPr>
              <a:t>Jolla, CA 92093-0417, USA</a:t>
            </a:r>
          </a:p>
          <a:p>
            <a:pPr algn="ctr"/>
            <a:endParaRPr lang="en-US" altLang="ja-JP" sz="1400" b="1" i="1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0" algn="ctr">
              <a:spcBef>
                <a:spcPts val="600"/>
              </a:spcBef>
            </a:pPr>
            <a:r>
              <a:rPr lang="en-US" b="1" i="1" dirty="0" smtClean="0">
                <a:solidFill>
                  <a:srgbClr val="FFFFFF"/>
                </a:solidFill>
                <a:ea typeface="ＭＳ Ｐゴシック" charset="-128"/>
              </a:rPr>
              <a:t>25th </a:t>
            </a:r>
            <a:r>
              <a:rPr lang="en-US" b="1" i="1" dirty="0">
                <a:solidFill>
                  <a:srgbClr val="FFFFFF"/>
                </a:solidFill>
                <a:ea typeface="ＭＳ Ｐゴシック" charset="-128"/>
              </a:rPr>
              <a:t>Fusion Energy Conference </a:t>
            </a:r>
            <a:r>
              <a:rPr lang="en-US" b="1" i="1" dirty="0" smtClean="0">
                <a:solidFill>
                  <a:srgbClr val="FFFFFF"/>
                </a:solidFill>
                <a:ea typeface="ＭＳ Ｐゴシック" charset="-128"/>
              </a:rPr>
              <a:t>(FEC </a:t>
            </a:r>
            <a:r>
              <a:rPr lang="en-US" b="1" i="1" dirty="0">
                <a:solidFill>
                  <a:srgbClr val="FFFFFF"/>
                </a:solidFill>
                <a:ea typeface="ＭＳ Ｐゴシック" charset="-128"/>
              </a:rPr>
              <a:t>2014)  </a:t>
            </a:r>
          </a:p>
          <a:p>
            <a:pPr lvl="0" algn="ctr">
              <a:spcBef>
                <a:spcPts val="600"/>
              </a:spcBef>
            </a:pPr>
            <a:r>
              <a:rPr lang="en-US" b="1" i="1" dirty="0">
                <a:solidFill>
                  <a:srgbClr val="FFFFFF"/>
                </a:solidFill>
                <a:ea typeface="ＭＳ Ｐゴシック" charset="-128"/>
              </a:rPr>
              <a:t>Saint Petersburg, Russia</a:t>
            </a:r>
          </a:p>
          <a:p>
            <a:pPr lvl="0" algn="ctr">
              <a:spcBef>
                <a:spcPts val="600"/>
              </a:spcBef>
            </a:pPr>
            <a:r>
              <a:rPr lang="en-US" b="1" i="1" dirty="0" smtClean="0">
                <a:solidFill>
                  <a:srgbClr val="FFFFFF"/>
                </a:solidFill>
                <a:ea typeface="ＭＳ Ｐゴシック" charset="-128"/>
              </a:rPr>
              <a:t>15 </a:t>
            </a:r>
            <a:r>
              <a:rPr lang="en-US" b="1" i="1" dirty="0">
                <a:solidFill>
                  <a:srgbClr val="FFFFFF"/>
                </a:solidFill>
                <a:ea typeface="ＭＳ Ｐゴシック" charset="-128"/>
              </a:rPr>
              <a:t>October 2014</a:t>
            </a:r>
            <a:endParaRPr lang="en-US" b="1" i="1" dirty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85" y="124416"/>
            <a:ext cx="1915795" cy="52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09" y="147878"/>
            <a:ext cx="612119" cy="479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Surface morphology of Be and Al </a:t>
            </a:r>
            <a:br>
              <a:rPr lang="en-US" sz="2200" dirty="0"/>
            </a:br>
            <a:r>
              <a:rPr lang="en-US" sz="2200" dirty="0"/>
              <a:t>after exposure to </a:t>
            </a:r>
            <a:r>
              <a:rPr lang="en-US" sz="2200" dirty="0" smtClean="0"/>
              <a:t>D/He </a:t>
            </a:r>
            <a:r>
              <a:rPr lang="en-US" sz="2200" dirty="0"/>
              <a:t>plasma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3074134" y="5264868"/>
            <a:ext cx="5911857" cy="51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 smtClean="0">
                <a:solidFill>
                  <a:srgbClr val="CC0000"/>
                </a:solidFill>
              </a:rPr>
              <a:t>Helium does not suppress formation </a:t>
            </a:r>
          </a:p>
          <a:p>
            <a:pPr algn="ctr">
              <a:spcBef>
                <a:spcPts val="200"/>
              </a:spcBef>
            </a:pPr>
            <a:r>
              <a:rPr lang="en-US" sz="1600" b="1" dirty="0" smtClean="0">
                <a:solidFill>
                  <a:srgbClr val="CC0000"/>
                </a:solidFill>
              </a:rPr>
              <a:t>of grass-like structure, unlike argon </a:t>
            </a:r>
            <a:endParaRPr lang="en-US" sz="1600" b="1" dirty="0">
              <a:solidFill>
                <a:srgbClr val="CC0000"/>
              </a:solidFill>
            </a:endParaRPr>
          </a:p>
        </p:txBody>
      </p:sp>
      <p:sp>
        <p:nvSpPr>
          <p:cNvPr id="41" name="Rechteck 40"/>
          <p:cNvSpPr/>
          <p:nvPr/>
        </p:nvSpPr>
        <p:spPr bwMode="auto">
          <a:xfrm rot="10800000">
            <a:off x="365363" y="1192074"/>
            <a:ext cx="8528554" cy="4320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1000"/>
                </a:schemeClr>
              </a:gs>
              <a:gs pos="80000">
                <a:srgbClr val="FFC000"/>
              </a:gs>
            </a:gsLst>
            <a:lin ang="108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46967" y="1254235"/>
            <a:ext cx="85062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		        1 %		     	       15 %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665033" y="1261904"/>
            <a:ext cx="2601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He fraction</a:t>
            </a:r>
            <a:r>
              <a:rPr lang="en-US" sz="1300" b="1" dirty="0" smtClean="0">
                <a:solidFill>
                  <a:schemeClr val="bg1"/>
                </a:solidFill>
              </a:rPr>
              <a:t>           100 %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6694759" y="256307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…</a:t>
            </a:r>
          </a:p>
        </p:txBody>
      </p:sp>
      <p:cxnSp>
        <p:nvCxnSpPr>
          <p:cNvPr id="45" name="Gerade Verbindung mit Pfeil 44"/>
          <p:cNvCxnSpPr/>
          <p:nvPr/>
        </p:nvCxnSpPr>
        <p:spPr bwMode="auto">
          <a:xfrm>
            <a:off x="8985991" y="1710056"/>
            <a:ext cx="0" cy="20179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6" name="Textfeld 45"/>
          <p:cNvSpPr txBox="1"/>
          <p:nvPr/>
        </p:nvSpPr>
        <p:spPr>
          <a:xfrm>
            <a:off x="472345" y="1258531"/>
            <a:ext cx="26017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0 %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9" r="7421"/>
          <a:stretch/>
        </p:blipFill>
        <p:spPr bwMode="auto">
          <a:xfrm rot="5400000">
            <a:off x="2168157" y="1696442"/>
            <a:ext cx="2007331" cy="205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212"/>
          <a:stretch/>
        </p:blipFill>
        <p:spPr bwMode="auto">
          <a:xfrm rot="10800000">
            <a:off x="4449486" y="1720657"/>
            <a:ext cx="2142771" cy="202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-402" r="-428" b="886"/>
          <a:stretch/>
        </p:blipFill>
        <p:spPr bwMode="auto">
          <a:xfrm rot="5400000">
            <a:off x="6988765" y="1837609"/>
            <a:ext cx="2023393" cy="178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65" y="1720657"/>
            <a:ext cx="1529509" cy="200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418217" y="881912"/>
            <a:ext cx="3036203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Aluminium in PSI-2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8368653" y="3800690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 µm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3" y="4672063"/>
            <a:ext cx="2490897" cy="1925502"/>
          </a:xfrm>
          <a:prstGeom prst="rect">
            <a:avLst/>
          </a:prstGeom>
        </p:spPr>
      </p:pic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279984" y="3947107"/>
            <a:ext cx="2891838" cy="64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Beryllium in PISCES-B</a:t>
            </a:r>
          </a:p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in pure helium plasma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da-DK" sz="1200" b="1" dirty="0"/>
              <a:t>[R. Doerner et al., JNM 455 (2014) </a:t>
            </a:r>
            <a:r>
              <a:rPr lang="da-DK" sz="1200" b="1" dirty="0" smtClean="0"/>
              <a:t>1]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131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Measured and calculated sputtering </a:t>
            </a:r>
            <a:r>
              <a:rPr lang="en-US" sz="2200" dirty="0" smtClean="0"/>
              <a:t>yields </a:t>
            </a:r>
            <a:br>
              <a:rPr lang="en-US" sz="2200" dirty="0" smtClean="0"/>
            </a:br>
            <a:r>
              <a:rPr lang="en-US" sz="2200" dirty="0" smtClean="0"/>
              <a:t>in deuterium-argon plasma</a:t>
            </a:r>
            <a:endParaRPr lang="en-US" sz="22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5787596" y="1221518"/>
            <a:ext cx="2465388" cy="2443163"/>
            <a:chOff x="1652588" y="2181225"/>
            <a:chExt cx="2465388" cy="2443163"/>
          </a:xfrm>
        </p:grpSpPr>
        <p:sp>
          <p:nvSpPr>
            <p:cNvPr id="19" name="Freeform 43"/>
            <p:cNvSpPr>
              <a:spLocks noEditPoints="1"/>
            </p:cNvSpPr>
            <p:nvPr/>
          </p:nvSpPr>
          <p:spPr bwMode="auto">
            <a:xfrm>
              <a:off x="1700213" y="2181225"/>
              <a:ext cx="2370138" cy="1925638"/>
            </a:xfrm>
            <a:custGeom>
              <a:avLst/>
              <a:gdLst>
                <a:gd name="T0" fmla="*/ 0 w 4480"/>
                <a:gd name="T1" fmla="*/ 3632 h 3640"/>
                <a:gd name="T2" fmla="*/ 4480 w 4480"/>
                <a:gd name="T3" fmla="*/ 3632 h 3640"/>
                <a:gd name="T4" fmla="*/ 4480 w 4480"/>
                <a:gd name="T5" fmla="*/ 3640 h 3640"/>
                <a:gd name="T6" fmla="*/ 0 w 4480"/>
                <a:gd name="T7" fmla="*/ 3640 h 3640"/>
                <a:gd name="T8" fmla="*/ 0 w 4480"/>
                <a:gd name="T9" fmla="*/ 3632 h 3640"/>
                <a:gd name="T10" fmla="*/ 0 w 4480"/>
                <a:gd name="T11" fmla="*/ 2724 h 3640"/>
                <a:gd name="T12" fmla="*/ 4480 w 4480"/>
                <a:gd name="T13" fmla="*/ 2724 h 3640"/>
                <a:gd name="T14" fmla="*/ 4480 w 4480"/>
                <a:gd name="T15" fmla="*/ 2733 h 3640"/>
                <a:gd name="T16" fmla="*/ 0 w 4480"/>
                <a:gd name="T17" fmla="*/ 2733 h 3640"/>
                <a:gd name="T18" fmla="*/ 0 w 4480"/>
                <a:gd name="T19" fmla="*/ 2724 h 3640"/>
                <a:gd name="T20" fmla="*/ 0 w 4480"/>
                <a:gd name="T21" fmla="*/ 1815 h 3640"/>
                <a:gd name="T22" fmla="*/ 4480 w 4480"/>
                <a:gd name="T23" fmla="*/ 1815 h 3640"/>
                <a:gd name="T24" fmla="*/ 4480 w 4480"/>
                <a:gd name="T25" fmla="*/ 1824 h 3640"/>
                <a:gd name="T26" fmla="*/ 0 w 4480"/>
                <a:gd name="T27" fmla="*/ 1824 h 3640"/>
                <a:gd name="T28" fmla="*/ 0 w 4480"/>
                <a:gd name="T29" fmla="*/ 1815 h 3640"/>
                <a:gd name="T30" fmla="*/ 0 w 4480"/>
                <a:gd name="T31" fmla="*/ 907 h 3640"/>
                <a:gd name="T32" fmla="*/ 4480 w 4480"/>
                <a:gd name="T33" fmla="*/ 907 h 3640"/>
                <a:gd name="T34" fmla="*/ 4480 w 4480"/>
                <a:gd name="T35" fmla="*/ 916 h 3640"/>
                <a:gd name="T36" fmla="*/ 0 w 4480"/>
                <a:gd name="T37" fmla="*/ 916 h 3640"/>
                <a:gd name="T38" fmla="*/ 0 w 4480"/>
                <a:gd name="T39" fmla="*/ 907 h 3640"/>
                <a:gd name="T40" fmla="*/ 0 w 4480"/>
                <a:gd name="T41" fmla="*/ 0 h 3640"/>
                <a:gd name="T42" fmla="*/ 4480 w 4480"/>
                <a:gd name="T43" fmla="*/ 0 h 3640"/>
                <a:gd name="T44" fmla="*/ 4480 w 4480"/>
                <a:gd name="T45" fmla="*/ 9 h 3640"/>
                <a:gd name="T46" fmla="*/ 0 w 4480"/>
                <a:gd name="T47" fmla="*/ 9 h 3640"/>
                <a:gd name="T48" fmla="*/ 0 w 4480"/>
                <a:gd name="T49" fmla="*/ 0 h 3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80" h="3640">
                  <a:moveTo>
                    <a:pt x="0" y="3632"/>
                  </a:moveTo>
                  <a:lnTo>
                    <a:pt x="4480" y="3632"/>
                  </a:lnTo>
                  <a:lnTo>
                    <a:pt x="4480" y="3640"/>
                  </a:lnTo>
                  <a:lnTo>
                    <a:pt x="0" y="3640"/>
                  </a:lnTo>
                  <a:lnTo>
                    <a:pt x="0" y="3632"/>
                  </a:lnTo>
                  <a:close/>
                  <a:moveTo>
                    <a:pt x="0" y="2724"/>
                  </a:moveTo>
                  <a:lnTo>
                    <a:pt x="4480" y="2724"/>
                  </a:lnTo>
                  <a:lnTo>
                    <a:pt x="4480" y="2733"/>
                  </a:lnTo>
                  <a:lnTo>
                    <a:pt x="0" y="2733"/>
                  </a:lnTo>
                  <a:lnTo>
                    <a:pt x="0" y="2724"/>
                  </a:lnTo>
                  <a:close/>
                  <a:moveTo>
                    <a:pt x="0" y="1815"/>
                  </a:moveTo>
                  <a:lnTo>
                    <a:pt x="4480" y="1815"/>
                  </a:lnTo>
                  <a:lnTo>
                    <a:pt x="4480" y="1824"/>
                  </a:lnTo>
                  <a:lnTo>
                    <a:pt x="0" y="1824"/>
                  </a:lnTo>
                  <a:lnTo>
                    <a:pt x="0" y="1815"/>
                  </a:lnTo>
                  <a:close/>
                  <a:moveTo>
                    <a:pt x="0" y="907"/>
                  </a:moveTo>
                  <a:lnTo>
                    <a:pt x="4480" y="907"/>
                  </a:lnTo>
                  <a:lnTo>
                    <a:pt x="4480" y="916"/>
                  </a:lnTo>
                  <a:lnTo>
                    <a:pt x="0" y="916"/>
                  </a:lnTo>
                  <a:lnTo>
                    <a:pt x="0" y="907"/>
                  </a:lnTo>
                  <a:close/>
                  <a:moveTo>
                    <a:pt x="0" y="0"/>
                  </a:moveTo>
                  <a:lnTo>
                    <a:pt x="4480" y="0"/>
                  </a:lnTo>
                  <a:lnTo>
                    <a:pt x="4480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44"/>
            <p:cNvSpPr>
              <a:spLocks noEditPoints="1"/>
            </p:cNvSpPr>
            <p:nvPr/>
          </p:nvSpPr>
          <p:spPr bwMode="auto">
            <a:xfrm>
              <a:off x="1697038" y="2181225"/>
              <a:ext cx="2376488" cy="2406650"/>
            </a:xfrm>
            <a:custGeom>
              <a:avLst/>
              <a:gdLst>
                <a:gd name="T0" fmla="*/ 0 w 4489"/>
                <a:gd name="T1" fmla="*/ 4 h 4548"/>
                <a:gd name="T2" fmla="*/ 0 w 4489"/>
                <a:gd name="T3" fmla="*/ 0 h 4548"/>
                <a:gd name="T4" fmla="*/ 4 w 4489"/>
                <a:gd name="T5" fmla="*/ 0 h 4548"/>
                <a:gd name="T6" fmla="*/ 4484 w 4489"/>
                <a:gd name="T7" fmla="*/ 0 h 4548"/>
                <a:gd name="T8" fmla="*/ 4487 w 4489"/>
                <a:gd name="T9" fmla="*/ 0 h 4548"/>
                <a:gd name="T10" fmla="*/ 4489 w 4489"/>
                <a:gd name="T11" fmla="*/ 4 h 4548"/>
                <a:gd name="T12" fmla="*/ 4489 w 4489"/>
                <a:gd name="T13" fmla="*/ 4543 h 4548"/>
                <a:gd name="T14" fmla="*/ 4487 w 4489"/>
                <a:gd name="T15" fmla="*/ 4546 h 4548"/>
                <a:gd name="T16" fmla="*/ 4484 w 4489"/>
                <a:gd name="T17" fmla="*/ 4548 h 4548"/>
                <a:gd name="T18" fmla="*/ 4 w 4489"/>
                <a:gd name="T19" fmla="*/ 4548 h 4548"/>
                <a:gd name="T20" fmla="*/ 0 w 4489"/>
                <a:gd name="T21" fmla="*/ 4546 h 4548"/>
                <a:gd name="T22" fmla="*/ 0 w 4489"/>
                <a:gd name="T23" fmla="*/ 4543 h 4548"/>
                <a:gd name="T24" fmla="*/ 0 w 4489"/>
                <a:gd name="T25" fmla="*/ 4 h 4548"/>
                <a:gd name="T26" fmla="*/ 9 w 4489"/>
                <a:gd name="T27" fmla="*/ 4543 h 4548"/>
                <a:gd name="T28" fmla="*/ 4 w 4489"/>
                <a:gd name="T29" fmla="*/ 4539 h 4548"/>
                <a:gd name="T30" fmla="*/ 4484 w 4489"/>
                <a:gd name="T31" fmla="*/ 4539 h 4548"/>
                <a:gd name="T32" fmla="*/ 4480 w 4489"/>
                <a:gd name="T33" fmla="*/ 4543 h 4548"/>
                <a:gd name="T34" fmla="*/ 4480 w 4489"/>
                <a:gd name="T35" fmla="*/ 4 h 4548"/>
                <a:gd name="T36" fmla="*/ 4484 w 4489"/>
                <a:gd name="T37" fmla="*/ 9 h 4548"/>
                <a:gd name="T38" fmla="*/ 4 w 4489"/>
                <a:gd name="T39" fmla="*/ 9 h 4548"/>
                <a:gd name="T40" fmla="*/ 9 w 4489"/>
                <a:gd name="T41" fmla="*/ 4 h 4548"/>
                <a:gd name="T42" fmla="*/ 9 w 4489"/>
                <a:gd name="T43" fmla="*/ 4543 h 4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89" h="4548">
                  <a:moveTo>
                    <a:pt x="0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484" y="0"/>
                  </a:lnTo>
                  <a:lnTo>
                    <a:pt x="4487" y="0"/>
                  </a:lnTo>
                  <a:lnTo>
                    <a:pt x="4489" y="4"/>
                  </a:lnTo>
                  <a:lnTo>
                    <a:pt x="4489" y="4543"/>
                  </a:lnTo>
                  <a:lnTo>
                    <a:pt x="4487" y="4546"/>
                  </a:lnTo>
                  <a:lnTo>
                    <a:pt x="4484" y="4548"/>
                  </a:lnTo>
                  <a:lnTo>
                    <a:pt x="4" y="4548"/>
                  </a:lnTo>
                  <a:lnTo>
                    <a:pt x="0" y="4546"/>
                  </a:lnTo>
                  <a:lnTo>
                    <a:pt x="0" y="4543"/>
                  </a:lnTo>
                  <a:lnTo>
                    <a:pt x="0" y="4"/>
                  </a:lnTo>
                  <a:close/>
                  <a:moveTo>
                    <a:pt x="9" y="4543"/>
                  </a:moveTo>
                  <a:lnTo>
                    <a:pt x="4" y="4539"/>
                  </a:lnTo>
                  <a:lnTo>
                    <a:pt x="4484" y="4539"/>
                  </a:lnTo>
                  <a:lnTo>
                    <a:pt x="4480" y="4543"/>
                  </a:lnTo>
                  <a:lnTo>
                    <a:pt x="4480" y="4"/>
                  </a:lnTo>
                  <a:lnTo>
                    <a:pt x="4484" y="9"/>
                  </a:lnTo>
                  <a:lnTo>
                    <a:pt x="4" y="9"/>
                  </a:lnTo>
                  <a:lnTo>
                    <a:pt x="9" y="4"/>
                  </a:lnTo>
                  <a:lnTo>
                    <a:pt x="9" y="45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45"/>
            <p:cNvSpPr>
              <a:spLocks noChangeArrowheads="1"/>
            </p:cNvSpPr>
            <p:nvPr/>
          </p:nvSpPr>
          <p:spPr bwMode="auto">
            <a:xfrm>
              <a:off x="1697038" y="2182813"/>
              <a:ext cx="4763" cy="240188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46"/>
            <p:cNvSpPr>
              <a:spLocks noEditPoints="1"/>
            </p:cNvSpPr>
            <p:nvPr/>
          </p:nvSpPr>
          <p:spPr bwMode="auto">
            <a:xfrm>
              <a:off x="1662113" y="2181225"/>
              <a:ext cx="38100" cy="2406650"/>
            </a:xfrm>
            <a:custGeom>
              <a:avLst/>
              <a:gdLst>
                <a:gd name="T0" fmla="*/ 0 w 72"/>
                <a:gd name="T1" fmla="*/ 4539 h 4548"/>
                <a:gd name="T2" fmla="*/ 72 w 72"/>
                <a:gd name="T3" fmla="*/ 4539 h 4548"/>
                <a:gd name="T4" fmla="*/ 72 w 72"/>
                <a:gd name="T5" fmla="*/ 4548 h 4548"/>
                <a:gd name="T6" fmla="*/ 0 w 72"/>
                <a:gd name="T7" fmla="*/ 4548 h 4548"/>
                <a:gd name="T8" fmla="*/ 0 w 72"/>
                <a:gd name="T9" fmla="*/ 4539 h 4548"/>
                <a:gd name="T10" fmla="*/ 0 w 72"/>
                <a:gd name="T11" fmla="*/ 3632 h 4548"/>
                <a:gd name="T12" fmla="*/ 72 w 72"/>
                <a:gd name="T13" fmla="*/ 3632 h 4548"/>
                <a:gd name="T14" fmla="*/ 72 w 72"/>
                <a:gd name="T15" fmla="*/ 3640 h 4548"/>
                <a:gd name="T16" fmla="*/ 0 w 72"/>
                <a:gd name="T17" fmla="*/ 3640 h 4548"/>
                <a:gd name="T18" fmla="*/ 0 w 72"/>
                <a:gd name="T19" fmla="*/ 3632 h 4548"/>
                <a:gd name="T20" fmla="*/ 0 w 72"/>
                <a:gd name="T21" fmla="*/ 2724 h 4548"/>
                <a:gd name="T22" fmla="*/ 72 w 72"/>
                <a:gd name="T23" fmla="*/ 2724 h 4548"/>
                <a:gd name="T24" fmla="*/ 72 w 72"/>
                <a:gd name="T25" fmla="*/ 2733 h 4548"/>
                <a:gd name="T26" fmla="*/ 0 w 72"/>
                <a:gd name="T27" fmla="*/ 2733 h 4548"/>
                <a:gd name="T28" fmla="*/ 0 w 72"/>
                <a:gd name="T29" fmla="*/ 2724 h 4548"/>
                <a:gd name="T30" fmla="*/ 0 w 72"/>
                <a:gd name="T31" fmla="*/ 1815 h 4548"/>
                <a:gd name="T32" fmla="*/ 72 w 72"/>
                <a:gd name="T33" fmla="*/ 1815 h 4548"/>
                <a:gd name="T34" fmla="*/ 72 w 72"/>
                <a:gd name="T35" fmla="*/ 1824 h 4548"/>
                <a:gd name="T36" fmla="*/ 0 w 72"/>
                <a:gd name="T37" fmla="*/ 1824 h 4548"/>
                <a:gd name="T38" fmla="*/ 0 w 72"/>
                <a:gd name="T39" fmla="*/ 1815 h 4548"/>
                <a:gd name="T40" fmla="*/ 0 w 72"/>
                <a:gd name="T41" fmla="*/ 907 h 4548"/>
                <a:gd name="T42" fmla="*/ 72 w 72"/>
                <a:gd name="T43" fmla="*/ 907 h 4548"/>
                <a:gd name="T44" fmla="*/ 72 w 72"/>
                <a:gd name="T45" fmla="*/ 916 h 4548"/>
                <a:gd name="T46" fmla="*/ 0 w 72"/>
                <a:gd name="T47" fmla="*/ 916 h 4548"/>
                <a:gd name="T48" fmla="*/ 0 w 72"/>
                <a:gd name="T49" fmla="*/ 907 h 4548"/>
                <a:gd name="T50" fmla="*/ 0 w 72"/>
                <a:gd name="T51" fmla="*/ 0 h 4548"/>
                <a:gd name="T52" fmla="*/ 72 w 72"/>
                <a:gd name="T53" fmla="*/ 0 h 4548"/>
                <a:gd name="T54" fmla="*/ 72 w 72"/>
                <a:gd name="T55" fmla="*/ 9 h 4548"/>
                <a:gd name="T56" fmla="*/ 0 w 72"/>
                <a:gd name="T57" fmla="*/ 9 h 4548"/>
                <a:gd name="T58" fmla="*/ 0 w 72"/>
                <a:gd name="T59" fmla="*/ 0 h 4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4548">
                  <a:moveTo>
                    <a:pt x="0" y="4539"/>
                  </a:moveTo>
                  <a:lnTo>
                    <a:pt x="72" y="4539"/>
                  </a:lnTo>
                  <a:lnTo>
                    <a:pt x="72" y="4548"/>
                  </a:lnTo>
                  <a:lnTo>
                    <a:pt x="0" y="4548"/>
                  </a:lnTo>
                  <a:lnTo>
                    <a:pt x="0" y="4539"/>
                  </a:lnTo>
                  <a:close/>
                  <a:moveTo>
                    <a:pt x="0" y="3632"/>
                  </a:moveTo>
                  <a:lnTo>
                    <a:pt x="72" y="3632"/>
                  </a:lnTo>
                  <a:lnTo>
                    <a:pt x="72" y="3640"/>
                  </a:lnTo>
                  <a:lnTo>
                    <a:pt x="0" y="3640"/>
                  </a:lnTo>
                  <a:lnTo>
                    <a:pt x="0" y="3632"/>
                  </a:lnTo>
                  <a:close/>
                  <a:moveTo>
                    <a:pt x="0" y="2724"/>
                  </a:moveTo>
                  <a:lnTo>
                    <a:pt x="72" y="2724"/>
                  </a:lnTo>
                  <a:lnTo>
                    <a:pt x="72" y="2733"/>
                  </a:lnTo>
                  <a:lnTo>
                    <a:pt x="0" y="2733"/>
                  </a:lnTo>
                  <a:lnTo>
                    <a:pt x="0" y="2724"/>
                  </a:lnTo>
                  <a:close/>
                  <a:moveTo>
                    <a:pt x="0" y="1815"/>
                  </a:moveTo>
                  <a:lnTo>
                    <a:pt x="72" y="1815"/>
                  </a:lnTo>
                  <a:lnTo>
                    <a:pt x="72" y="1824"/>
                  </a:lnTo>
                  <a:lnTo>
                    <a:pt x="0" y="1824"/>
                  </a:lnTo>
                  <a:lnTo>
                    <a:pt x="0" y="1815"/>
                  </a:lnTo>
                  <a:close/>
                  <a:moveTo>
                    <a:pt x="0" y="907"/>
                  </a:moveTo>
                  <a:lnTo>
                    <a:pt x="72" y="907"/>
                  </a:lnTo>
                  <a:lnTo>
                    <a:pt x="72" y="916"/>
                  </a:lnTo>
                  <a:lnTo>
                    <a:pt x="0" y="916"/>
                  </a:lnTo>
                  <a:lnTo>
                    <a:pt x="0" y="907"/>
                  </a:lnTo>
                  <a:close/>
                  <a:moveTo>
                    <a:pt x="0" y="0"/>
                  </a:moveTo>
                  <a:lnTo>
                    <a:pt x="72" y="0"/>
                  </a:lnTo>
                  <a:lnTo>
                    <a:pt x="72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Rectangle 47"/>
            <p:cNvSpPr>
              <a:spLocks noChangeArrowheads="1"/>
            </p:cNvSpPr>
            <p:nvPr/>
          </p:nvSpPr>
          <p:spPr bwMode="auto">
            <a:xfrm>
              <a:off x="1700213" y="4583113"/>
              <a:ext cx="2370138" cy="476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48"/>
            <p:cNvSpPr>
              <a:spLocks noEditPoints="1"/>
            </p:cNvSpPr>
            <p:nvPr/>
          </p:nvSpPr>
          <p:spPr bwMode="auto">
            <a:xfrm>
              <a:off x="1697038" y="4584700"/>
              <a:ext cx="2376488" cy="39688"/>
            </a:xfrm>
            <a:custGeom>
              <a:avLst/>
              <a:gdLst>
                <a:gd name="T0" fmla="*/ 9 w 4489"/>
                <a:gd name="T1" fmla="*/ 0 h 74"/>
                <a:gd name="T2" fmla="*/ 9 w 4489"/>
                <a:gd name="T3" fmla="*/ 74 h 74"/>
                <a:gd name="T4" fmla="*/ 0 w 4489"/>
                <a:gd name="T5" fmla="*/ 74 h 74"/>
                <a:gd name="T6" fmla="*/ 0 w 4489"/>
                <a:gd name="T7" fmla="*/ 0 h 74"/>
                <a:gd name="T8" fmla="*/ 9 w 4489"/>
                <a:gd name="T9" fmla="*/ 0 h 74"/>
                <a:gd name="T10" fmla="*/ 904 w 4489"/>
                <a:gd name="T11" fmla="*/ 0 h 74"/>
                <a:gd name="T12" fmla="*/ 904 w 4489"/>
                <a:gd name="T13" fmla="*/ 74 h 74"/>
                <a:gd name="T14" fmla="*/ 896 w 4489"/>
                <a:gd name="T15" fmla="*/ 74 h 74"/>
                <a:gd name="T16" fmla="*/ 896 w 4489"/>
                <a:gd name="T17" fmla="*/ 0 h 74"/>
                <a:gd name="T18" fmla="*/ 904 w 4489"/>
                <a:gd name="T19" fmla="*/ 0 h 74"/>
                <a:gd name="T20" fmla="*/ 1802 w 4489"/>
                <a:gd name="T21" fmla="*/ 0 h 74"/>
                <a:gd name="T22" fmla="*/ 1802 w 4489"/>
                <a:gd name="T23" fmla="*/ 74 h 74"/>
                <a:gd name="T24" fmla="*/ 1793 w 4489"/>
                <a:gd name="T25" fmla="*/ 74 h 74"/>
                <a:gd name="T26" fmla="*/ 1793 w 4489"/>
                <a:gd name="T27" fmla="*/ 0 h 74"/>
                <a:gd name="T28" fmla="*/ 1802 w 4489"/>
                <a:gd name="T29" fmla="*/ 0 h 74"/>
                <a:gd name="T30" fmla="*/ 2697 w 4489"/>
                <a:gd name="T31" fmla="*/ 0 h 74"/>
                <a:gd name="T32" fmla="*/ 2697 w 4489"/>
                <a:gd name="T33" fmla="*/ 74 h 74"/>
                <a:gd name="T34" fmla="*/ 2689 w 4489"/>
                <a:gd name="T35" fmla="*/ 74 h 74"/>
                <a:gd name="T36" fmla="*/ 2689 w 4489"/>
                <a:gd name="T37" fmla="*/ 0 h 74"/>
                <a:gd name="T38" fmla="*/ 2697 w 4489"/>
                <a:gd name="T39" fmla="*/ 0 h 74"/>
                <a:gd name="T40" fmla="*/ 3593 w 4489"/>
                <a:gd name="T41" fmla="*/ 0 h 74"/>
                <a:gd name="T42" fmla="*/ 3593 w 4489"/>
                <a:gd name="T43" fmla="*/ 74 h 74"/>
                <a:gd name="T44" fmla="*/ 3584 w 4489"/>
                <a:gd name="T45" fmla="*/ 74 h 74"/>
                <a:gd name="T46" fmla="*/ 3584 w 4489"/>
                <a:gd name="T47" fmla="*/ 0 h 74"/>
                <a:gd name="T48" fmla="*/ 3593 w 4489"/>
                <a:gd name="T49" fmla="*/ 0 h 74"/>
                <a:gd name="T50" fmla="*/ 4489 w 4489"/>
                <a:gd name="T51" fmla="*/ 0 h 74"/>
                <a:gd name="T52" fmla="*/ 4489 w 4489"/>
                <a:gd name="T53" fmla="*/ 74 h 74"/>
                <a:gd name="T54" fmla="*/ 4480 w 4489"/>
                <a:gd name="T55" fmla="*/ 74 h 74"/>
                <a:gd name="T56" fmla="*/ 4480 w 4489"/>
                <a:gd name="T57" fmla="*/ 0 h 74"/>
                <a:gd name="T58" fmla="*/ 4489 w 4489"/>
                <a:gd name="T5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89" h="74">
                  <a:moveTo>
                    <a:pt x="9" y="0"/>
                  </a:moveTo>
                  <a:lnTo>
                    <a:pt x="9" y="74"/>
                  </a:lnTo>
                  <a:lnTo>
                    <a:pt x="0" y="74"/>
                  </a:lnTo>
                  <a:lnTo>
                    <a:pt x="0" y="0"/>
                  </a:lnTo>
                  <a:lnTo>
                    <a:pt x="9" y="0"/>
                  </a:lnTo>
                  <a:close/>
                  <a:moveTo>
                    <a:pt x="904" y="0"/>
                  </a:moveTo>
                  <a:lnTo>
                    <a:pt x="904" y="74"/>
                  </a:lnTo>
                  <a:lnTo>
                    <a:pt x="896" y="74"/>
                  </a:lnTo>
                  <a:lnTo>
                    <a:pt x="896" y="0"/>
                  </a:lnTo>
                  <a:lnTo>
                    <a:pt x="904" y="0"/>
                  </a:lnTo>
                  <a:close/>
                  <a:moveTo>
                    <a:pt x="1802" y="0"/>
                  </a:moveTo>
                  <a:lnTo>
                    <a:pt x="1802" y="74"/>
                  </a:lnTo>
                  <a:lnTo>
                    <a:pt x="1793" y="74"/>
                  </a:lnTo>
                  <a:lnTo>
                    <a:pt x="1793" y="0"/>
                  </a:lnTo>
                  <a:lnTo>
                    <a:pt x="1802" y="0"/>
                  </a:lnTo>
                  <a:close/>
                  <a:moveTo>
                    <a:pt x="2697" y="0"/>
                  </a:moveTo>
                  <a:lnTo>
                    <a:pt x="2697" y="74"/>
                  </a:lnTo>
                  <a:lnTo>
                    <a:pt x="2689" y="74"/>
                  </a:lnTo>
                  <a:lnTo>
                    <a:pt x="2689" y="0"/>
                  </a:lnTo>
                  <a:lnTo>
                    <a:pt x="2697" y="0"/>
                  </a:lnTo>
                  <a:close/>
                  <a:moveTo>
                    <a:pt x="3593" y="0"/>
                  </a:moveTo>
                  <a:lnTo>
                    <a:pt x="3593" y="74"/>
                  </a:lnTo>
                  <a:lnTo>
                    <a:pt x="3584" y="74"/>
                  </a:lnTo>
                  <a:lnTo>
                    <a:pt x="3584" y="0"/>
                  </a:lnTo>
                  <a:lnTo>
                    <a:pt x="3593" y="0"/>
                  </a:lnTo>
                  <a:close/>
                  <a:moveTo>
                    <a:pt x="4489" y="0"/>
                  </a:moveTo>
                  <a:lnTo>
                    <a:pt x="4489" y="74"/>
                  </a:lnTo>
                  <a:lnTo>
                    <a:pt x="4480" y="74"/>
                  </a:lnTo>
                  <a:lnTo>
                    <a:pt x="4480" y="0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49"/>
            <p:cNvSpPr>
              <a:spLocks/>
            </p:cNvSpPr>
            <p:nvPr/>
          </p:nvSpPr>
          <p:spPr bwMode="auto">
            <a:xfrm>
              <a:off x="1692275" y="3282950"/>
              <a:ext cx="2384425" cy="1081088"/>
            </a:xfrm>
            <a:custGeom>
              <a:avLst/>
              <a:gdLst>
                <a:gd name="T0" fmla="*/ 0 w 4506"/>
                <a:gd name="T1" fmla="*/ 2026 h 2042"/>
                <a:gd name="T2" fmla="*/ 91 w 4506"/>
                <a:gd name="T3" fmla="*/ 1618 h 2042"/>
                <a:gd name="T4" fmla="*/ 270 w 4506"/>
                <a:gd name="T5" fmla="*/ 12 h 2042"/>
                <a:gd name="T6" fmla="*/ 271 w 4506"/>
                <a:gd name="T7" fmla="*/ 6 h 2042"/>
                <a:gd name="T8" fmla="*/ 274 w 4506"/>
                <a:gd name="T9" fmla="*/ 3 h 2042"/>
                <a:gd name="T10" fmla="*/ 278 w 4506"/>
                <a:gd name="T11" fmla="*/ 0 h 2042"/>
                <a:gd name="T12" fmla="*/ 283 w 4506"/>
                <a:gd name="T13" fmla="*/ 0 h 2042"/>
                <a:gd name="T14" fmla="*/ 686 w 4506"/>
                <a:gd name="T15" fmla="*/ 39 h 2042"/>
                <a:gd name="T16" fmla="*/ 692 w 4506"/>
                <a:gd name="T17" fmla="*/ 41 h 2042"/>
                <a:gd name="T18" fmla="*/ 1587 w 4506"/>
                <a:gd name="T19" fmla="*/ 532 h 2042"/>
                <a:gd name="T20" fmla="*/ 1585 w 4506"/>
                <a:gd name="T21" fmla="*/ 531 h 2042"/>
                <a:gd name="T22" fmla="*/ 4496 w 4506"/>
                <a:gd name="T23" fmla="*/ 1408 h 2042"/>
                <a:gd name="T24" fmla="*/ 4501 w 4506"/>
                <a:gd name="T25" fmla="*/ 1411 h 2042"/>
                <a:gd name="T26" fmla="*/ 4505 w 4506"/>
                <a:gd name="T27" fmla="*/ 1414 h 2042"/>
                <a:gd name="T28" fmla="*/ 4506 w 4506"/>
                <a:gd name="T29" fmla="*/ 1419 h 2042"/>
                <a:gd name="T30" fmla="*/ 4505 w 4506"/>
                <a:gd name="T31" fmla="*/ 1424 h 2042"/>
                <a:gd name="T32" fmla="*/ 4503 w 4506"/>
                <a:gd name="T33" fmla="*/ 1428 h 2042"/>
                <a:gd name="T34" fmla="*/ 4499 w 4506"/>
                <a:gd name="T35" fmla="*/ 1432 h 2042"/>
                <a:gd name="T36" fmla="*/ 4495 w 4506"/>
                <a:gd name="T37" fmla="*/ 1434 h 2042"/>
                <a:gd name="T38" fmla="*/ 4489 w 4506"/>
                <a:gd name="T39" fmla="*/ 1432 h 2042"/>
                <a:gd name="T40" fmla="*/ 1577 w 4506"/>
                <a:gd name="T41" fmla="*/ 555 h 2042"/>
                <a:gd name="T42" fmla="*/ 1574 w 4506"/>
                <a:gd name="T43" fmla="*/ 555 h 2042"/>
                <a:gd name="T44" fmla="*/ 679 w 4506"/>
                <a:gd name="T45" fmla="*/ 64 h 2042"/>
                <a:gd name="T46" fmla="*/ 684 w 4506"/>
                <a:gd name="T47" fmla="*/ 65 h 2042"/>
                <a:gd name="T48" fmla="*/ 281 w 4506"/>
                <a:gd name="T49" fmla="*/ 26 h 2042"/>
                <a:gd name="T50" fmla="*/ 296 w 4506"/>
                <a:gd name="T51" fmla="*/ 15 h 2042"/>
                <a:gd name="T52" fmla="*/ 116 w 4506"/>
                <a:gd name="T53" fmla="*/ 1624 h 2042"/>
                <a:gd name="T54" fmla="*/ 25 w 4506"/>
                <a:gd name="T55" fmla="*/ 2032 h 2042"/>
                <a:gd name="T56" fmla="*/ 24 w 4506"/>
                <a:gd name="T57" fmla="*/ 2036 h 2042"/>
                <a:gd name="T58" fmla="*/ 21 w 4506"/>
                <a:gd name="T59" fmla="*/ 2039 h 2042"/>
                <a:gd name="T60" fmla="*/ 15 w 4506"/>
                <a:gd name="T61" fmla="*/ 2042 h 2042"/>
                <a:gd name="T62" fmla="*/ 11 w 4506"/>
                <a:gd name="T63" fmla="*/ 2040 h 2042"/>
                <a:gd name="T64" fmla="*/ 5 w 4506"/>
                <a:gd name="T65" fmla="*/ 2039 h 2042"/>
                <a:gd name="T66" fmla="*/ 2 w 4506"/>
                <a:gd name="T67" fmla="*/ 2036 h 2042"/>
                <a:gd name="T68" fmla="*/ 0 w 4506"/>
                <a:gd name="T69" fmla="*/ 2030 h 2042"/>
                <a:gd name="T70" fmla="*/ 0 w 4506"/>
                <a:gd name="T71" fmla="*/ 2026 h 2042"/>
                <a:gd name="T72" fmla="*/ 0 w 4506"/>
                <a:gd name="T73" fmla="*/ 2026 h 2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06" h="2042">
                  <a:moveTo>
                    <a:pt x="0" y="2026"/>
                  </a:moveTo>
                  <a:lnTo>
                    <a:pt x="91" y="1618"/>
                  </a:lnTo>
                  <a:lnTo>
                    <a:pt x="270" y="12"/>
                  </a:lnTo>
                  <a:lnTo>
                    <a:pt x="271" y="6"/>
                  </a:lnTo>
                  <a:lnTo>
                    <a:pt x="274" y="3"/>
                  </a:lnTo>
                  <a:lnTo>
                    <a:pt x="278" y="0"/>
                  </a:lnTo>
                  <a:lnTo>
                    <a:pt x="283" y="0"/>
                  </a:lnTo>
                  <a:lnTo>
                    <a:pt x="686" y="39"/>
                  </a:lnTo>
                  <a:lnTo>
                    <a:pt x="692" y="41"/>
                  </a:lnTo>
                  <a:lnTo>
                    <a:pt x="1587" y="532"/>
                  </a:lnTo>
                  <a:lnTo>
                    <a:pt x="1585" y="531"/>
                  </a:lnTo>
                  <a:lnTo>
                    <a:pt x="4496" y="1408"/>
                  </a:lnTo>
                  <a:lnTo>
                    <a:pt x="4501" y="1411"/>
                  </a:lnTo>
                  <a:lnTo>
                    <a:pt x="4505" y="1414"/>
                  </a:lnTo>
                  <a:lnTo>
                    <a:pt x="4506" y="1419"/>
                  </a:lnTo>
                  <a:lnTo>
                    <a:pt x="4505" y="1424"/>
                  </a:lnTo>
                  <a:lnTo>
                    <a:pt x="4503" y="1428"/>
                  </a:lnTo>
                  <a:lnTo>
                    <a:pt x="4499" y="1432"/>
                  </a:lnTo>
                  <a:lnTo>
                    <a:pt x="4495" y="1434"/>
                  </a:lnTo>
                  <a:lnTo>
                    <a:pt x="4489" y="1432"/>
                  </a:lnTo>
                  <a:lnTo>
                    <a:pt x="1577" y="555"/>
                  </a:lnTo>
                  <a:lnTo>
                    <a:pt x="1574" y="555"/>
                  </a:lnTo>
                  <a:lnTo>
                    <a:pt x="679" y="64"/>
                  </a:lnTo>
                  <a:lnTo>
                    <a:pt x="684" y="65"/>
                  </a:lnTo>
                  <a:lnTo>
                    <a:pt x="281" y="26"/>
                  </a:lnTo>
                  <a:lnTo>
                    <a:pt x="296" y="15"/>
                  </a:lnTo>
                  <a:lnTo>
                    <a:pt x="116" y="1624"/>
                  </a:lnTo>
                  <a:lnTo>
                    <a:pt x="25" y="2032"/>
                  </a:lnTo>
                  <a:lnTo>
                    <a:pt x="24" y="2036"/>
                  </a:lnTo>
                  <a:lnTo>
                    <a:pt x="21" y="2039"/>
                  </a:lnTo>
                  <a:lnTo>
                    <a:pt x="15" y="2042"/>
                  </a:lnTo>
                  <a:lnTo>
                    <a:pt x="11" y="2040"/>
                  </a:lnTo>
                  <a:lnTo>
                    <a:pt x="5" y="2039"/>
                  </a:lnTo>
                  <a:lnTo>
                    <a:pt x="2" y="2036"/>
                  </a:lnTo>
                  <a:lnTo>
                    <a:pt x="0" y="2030"/>
                  </a:lnTo>
                  <a:lnTo>
                    <a:pt x="0" y="2026"/>
                  </a:lnTo>
                  <a:lnTo>
                    <a:pt x="0" y="2026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>
              <a:off x="1652588" y="4308475"/>
              <a:ext cx="95250" cy="95250"/>
            </a:xfrm>
            <a:custGeom>
              <a:avLst/>
              <a:gdLst>
                <a:gd name="T0" fmla="*/ 90 w 181"/>
                <a:gd name="T1" fmla="*/ 0 h 182"/>
                <a:gd name="T2" fmla="*/ 90 w 181"/>
                <a:gd name="T3" fmla="*/ 0 h 182"/>
                <a:gd name="T4" fmla="*/ 90 w 181"/>
                <a:gd name="T5" fmla="*/ 0 h 182"/>
                <a:gd name="T6" fmla="*/ 180 w 181"/>
                <a:gd name="T7" fmla="*/ 91 h 182"/>
                <a:gd name="T8" fmla="*/ 181 w 181"/>
                <a:gd name="T9" fmla="*/ 91 h 182"/>
                <a:gd name="T10" fmla="*/ 180 w 181"/>
                <a:gd name="T11" fmla="*/ 91 h 182"/>
                <a:gd name="T12" fmla="*/ 90 w 181"/>
                <a:gd name="T13" fmla="*/ 181 h 182"/>
                <a:gd name="T14" fmla="*/ 90 w 181"/>
                <a:gd name="T15" fmla="*/ 182 h 182"/>
                <a:gd name="T16" fmla="*/ 90 w 181"/>
                <a:gd name="T17" fmla="*/ 181 h 182"/>
                <a:gd name="T18" fmla="*/ 0 w 181"/>
                <a:gd name="T19" fmla="*/ 91 h 182"/>
                <a:gd name="T20" fmla="*/ 0 w 181"/>
                <a:gd name="T21" fmla="*/ 91 h 182"/>
                <a:gd name="T22" fmla="*/ 0 w 181"/>
                <a:gd name="T23" fmla="*/ 91 h 182"/>
                <a:gd name="T24" fmla="*/ 90 w 181"/>
                <a:gd name="T2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2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80" y="91"/>
                  </a:lnTo>
                  <a:lnTo>
                    <a:pt x="181" y="91"/>
                  </a:lnTo>
                  <a:lnTo>
                    <a:pt x="180" y="91"/>
                  </a:lnTo>
                  <a:lnTo>
                    <a:pt x="90" y="181"/>
                  </a:lnTo>
                  <a:lnTo>
                    <a:pt x="90" y="182"/>
                  </a:lnTo>
                  <a:lnTo>
                    <a:pt x="90" y="18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1698625" y="4092575"/>
              <a:ext cx="96838" cy="95250"/>
            </a:xfrm>
            <a:custGeom>
              <a:avLst/>
              <a:gdLst>
                <a:gd name="T0" fmla="*/ 91 w 181"/>
                <a:gd name="T1" fmla="*/ 0 h 181"/>
                <a:gd name="T2" fmla="*/ 91 w 181"/>
                <a:gd name="T3" fmla="*/ 0 h 181"/>
                <a:gd name="T4" fmla="*/ 91 w 181"/>
                <a:gd name="T5" fmla="*/ 0 h 181"/>
                <a:gd name="T6" fmla="*/ 180 w 181"/>
                <a:gd name="T7" fmla="*/ 91 h 181"/>
                <a:gd name="T8" fmla="*/ 181 w 181"/>
                <a:gd name="T9" fmla="*/ 91 h 181"/>
                <a:gd name="T10" fmla="*/ 180 w 181"/>
                <a:gd name="T11" fmla="*/ 91 h 181"/>
                <a:gd name="T12" fmla="*/ 91 w 181"/>
                <a:gd name="T13" fmla="*/ 180 h 181"/>
                <a:gd name="T14" fmla="*/ 91 w 181"/>
                <a:gd name="T15" fmla="*/ 181 h 181"/>
                <a:gd name="T16" fmla="*/ 91 w 181"/>
                <a:gd name="T17" fmla="*/ 180 h 181"/>
                <a:gd name="T18" fmla="*/ 0 w 181"/>
                <a:gd name="T19" fmla="*/ 91 h 181"/>
                <a:gd name="T20" fmla="*/ 0 w 181"/>
                <a:gd name="T21" fmla="*/ 91 h 181"/>
                <a:gd name="T22" fmla="*/ 0 w 181"/>
                <a:gd name="T23" fmla="*/ 91 h 181"/>
                <a:gd name="T24" fmla="*/ 91 w 181"/>
                <a:gd name="T2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1">
                  <a:moveTo>
                    <a:pt x="91" y="0"/>
                  </a:moveTo>
                  <a:lnTo>
                    <a:pt x="91" y="0"/>
                  </a:lnTo>
                  <a:lnTo>
                    <a:pt x="91" y="0"/>
                  </a:lnTo>
                  <a:lnTo>
                    <a:pt x="180" y="91"/>
                  </a:lnTo>
                  <a:lnTo>
                    <a:pt x="181" y="91"/>
                  </a:lnTo>
                  <a:lnTo>
                    <a:pt x="180" y="91"/>
                  </a:lnTo>
                  <a:lnTo>
                    <a:pt x="91" y="180"/>
                  </a:lnTo>
                  <a:lnTo>
                    <a:pt x="91" y="181"/>
                  </a:lnTo>
                  <a:lnTo>
                    <a:pt x="91" y="18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52"/>
            <p:cNvSpPr>
              <a:spLocks/>
            </p:cNvSpPr>
            <p:nvPr/>
          </p:nvSpPr>
          <p:spPr bwMode="auto">
            <a:xfrm>
              <a:off x="1793875" y="3243263"/>
              <a:ext cx="95250" cy="95250"/>
            </a:xfrm>
            <a:custGeom>
              <a:avLst/>
              <a:gdLst>
                <a:gd name="T0" fmla="*/ 90 w 181"/>
                <a:gd name="T1" fmla="*/ 0 h 181"/>
                <a:gd name="T2" fmla="*/ 90 w 181"/>
                <a:gd name="T3" fmla="*/ 0 h 181"/>
                <a:gd name="T4" fmla="*/ 90 w 181"/>
                <a:gd name="T5" fmla="*/ 0 h 181"/>
                <a:gd name="T6" fmla="*/ 180 w 181"/>
                <a:gd name="T7" fmla="*/ 90 h 181"/>
                <a:gd name="T8" fmla="*/ 181 w 181"/>
                <a:gd name="T9" fmla="*/ 90 h 181"/>
                <a:gd name="T10" fmla="*/ 180 w 181"/>
                <a:gd name="T11" fmla="*/ 90 h 181"/>
                <a:gd name="T12" fmla="*/ 90 w 181"/>
                <a:gd name="T13" fmla="*/ 180 h 181"/>
                <a:gd name="T14" fmla="*/ 90 w 181"/>
                <a:gd name="T15" fmla="*/ 181 h 181"/>
                <a:gd name="T16" fmla="*/ 90 w 181"/>
                <a:gd name="T17" fmla="*/ 180 h 181"/>
                <a:gd name="T18" fmla="*/ 0 w 181"/>
                <a:gd name="T19" fmla="*/ 90 h 181"/>
                <a:gd name="T20" fmla="*/ 0 w 181"/>
                <a:gd name="T21" fmla="*/ 90 h 181"/>
                <a:gd name="T22" fmla="*/ 0 w 181"/>
                <a:gd name="T23" fmla="*/ 90 h 181"/>
                <a:gd name="T24" fmla="*/ 90 w 181"/>
                <a:gd name="T2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1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80" y="90"/>
                  </a:lnTo>
                  <a:lnTo>
                    <a:pt x="181" y="90"/>
                  </a:lnTo>
                  <a:lnTo>
                    <a:pt x="180" y="90"/>
                  </a:lnTo>
                  <a:lnTo>
                    <a:pt x="90" y="180"/>
                  </a:lnTo>
                  <a:lnTo>
                    <a:pt x="90" y="181"/>
                  </a:lnTo>
                  <a:lnTo>
                    <a:pt x="90" y="1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53"/>
            <p:cNvSpPr>
              <a:spLocks/>
            </p:cNvSpPr>
            <p:nvPr/>
          </p:nvSpPr>
          <p:spPr bwMode="auto">
            <a:xfrm>
              <a:off x="2006600" y="3263900"/>
              <a:ext cx="96838" cy="95250"/>
            </a:xfrm>
            <a:custGeom>
              <a:avLst/>
              <a:gdLst>
                <a:gd name="T0" fmla="*/ 90 w 181"/>
                <a:gd name="T1" fmla="*/ 0 h 181"/>
                <a:gd name="T2" fmla="*/ 90 w 181"/>
                <a:gd name="T3" fmla="*/ 0 h 181"/>
                <a:gd name="T4" fmla="*/ 90 w 181"/>
                <a:gd name="T5" fmla="*/ 0 h 181"/>
                <a:gd name="T6" fmla="*/ 180 w 181"/>
                <a:gd name="T7" fmla="*/ 90 h 181"/>
                <a:gd name="T8" fmla="*/ 181 w 181"/>
                <a:gd name="T9" fmla="*/ 90 h 181"/>
                <a:gd name="T10" fmla="*/ 180 w 181"/>
                <a:gd name="T11" fmla="*/ 90 h 181"/>
                <a:gd name="T12" fmla="*/ 90 w 181"/>
                <a:gd name="T13" fmla="*/ 180 h 181"/>
                <a:gd name="T14" fmla="*/ 90 w 181"/>
                <a:gd name="T15" fmla="*/ 181 h 181"/>
                <a:gd name="T16" fmla="*/ 90 w 181"/>
                <a:gd name="T17" fmla="*/ 180 h 181"/>
                <a:gd name="T18" fmla="*/ 0 w 181"/>
                <a:gd name="T19" fmla="*/ 90 h 181"/>
                <a:gd name="T20" fmla="*/ 0 w 181"/>
                <a:gd name="T21" fmla="*/ 90 h 181"/>
                <a:gd name="T22" fmla="*/ 0 w 181"/>
                <a:gd name="T23" fmla="*/ 90 h 181"/>
                <a:gd name="T24" fmla="*/ 90 w 181"/>
                <a:gd name="T2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1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80" y="90"/>
                  </a:lnTo>
                  <a:lnTo>
                    <a:pt x="181" y="90"/>
                  </a:lnTo>
                  <a:lnTo>
                    <a:pt x="180" y="90"/>
                  </a:lnTo>
                  <a:lnTo>
                    <a:pt x="90" y="180"/>
                  </a:lnTo>
                  <a:lnTo>
                    <a:pt x="90" y="181"/>
                  </a:lnTo>
                  <a:lnTo>
                    <a:pt x="90" y="1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54"/>
            <p:cNvSpPr>
              <a:spLocks/>
            </p:cNvSpPr>
            <p:nvPr/>
          </p:nvSpPr>
          <p:spPr bwMode="auto">
            <a:xfrm>
              <a:off x="2481263" y="3522663"/>
              <a:ext cx="95250" cy="95250"/>
            </a:xfrm>
            <a:custGeom>
              <a:avLst/>
              <a:gdLst>
                <a:gd name="T0" fmla="*/ 91 w 182"/>
                <a:gd name="T1" fmla="*/ 0 h 182"/>
                <a:gd name="T2" fmla="*/ 91 w 182"/>
                <a:gd name="T3" fmla="*/ 0 h 182"/>
                <a:gd name="T4" fmla="*/ 91 w 182"/>
                <a:gd name="T5" fmla="*/ 0 h 182"/>
                <a:gd name="T6" fmla="*/ 180 w 182"/>
                <a:gd name="T7" fmla="*/ 91 h 182"/>
                <a:gd name="T8" fmla="*/ 182 w 182"/>
                <a:gd name="T9" fmla="*/ 91 h 182"/>
                <a:gd name="T10" fmla="*/ 180 w 182"/>
                <a:gd name="T11" fmla="*/ 91 h 182"/>
                <a:gd name="T12" fmla="*/ 91 w 182"/>
                <a:gd name="T13" fmla="*/ 180 h 182"/>
                <a:gd name="T14" fmla="*/ 91 w 182"/>
                <a:gd name="T15" fmla="*/ 182 h 182"/>
                <a:gd name="T16" fmla="*/ 91 w 182"/>
                <a:gd name="T17" fmla="*/ 180 h 182"/>
                <a:gd name="T18" fmla="*/ 0 w 182"/>
                <a:gd name="T19" fmla="*/ 91 h 182"/>
                <a:gd name="T20" fmla="*/ 0 w 182"/>
                <a:gd name="T21" fmla="*/ 91 h 182"/>
                <a:gd name="T22" fmla="*/ 0 w 182"/>
                <a:gd name="T23" fmla="*/ 91 h 182"/>
                <a:gd name="T24" fmla="*/ 91 w 182"/>
                <a:gd name="T2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lnTo>
                    <a:pt x="91" y="0"/>
                  </a:lnTo>
                  <a:lnTo>
                    <a:pt x="91" y="0"/>
                  </a:lnTo>
                  <a:lnTo>
                    <a:pt x="180" y="91"/>
                  </a:lnTo>
                  <a:lnTo>
                    <a:pt x="182" y="91"/>
                  </a:lnTo>
                  <a:lnTo>
                    <a:pt x="180" y="91"/>
                  </a:lnTo>
                  <a:lnTo>
                    <a:pt x="91" y="180"/>
                  </a:lnTo>
                  <a:lnTo>
                    <a:pt x="91" y="182"/>
                  </a:lnTo>
                  <a:lnTo>
                    <a:pt x="91" y="18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55"/>
            <p:cNvSpPr>
              <a:spLocks/>
            </p:cNvSpPr>
            <p:nvPr/>
          </p:nvSpPr>
          <p:spPr bwMode="auto">
            <a:xfrm>
              <a:off x="4021138" y="3986213"/>
              <a:ext cx="96838" cy="96838"/>
            </a:xfrm>
            <a:custGeom>
              <a:avLst/>
              <a:gdLst>
                <a:gd name="T0" fmla="*/ 91 w 182"/>
                <a:gd name="T1" fmla="*/ 0 h 181"/>
                <a:gd name="T2" fmla="*/ 91 w 182"/>
                <a:gd name="T3" fmla="*/ 0 h 181"/>
                <a:gd name="T4" fmla="*/ 91 w 182"/>
                <a:gd name="T5" fmla="*/ 0 h 181"/>
                <a:gd name="T6" fmla="*/ 180 w 182"/>
                <a:gd name="T7" fmla="*/ 90 h 181"/>
                <a:gd name="T8" fmla="*/ 182 w 182"/>
                <a:gd name="T9" fmla="*/ 90 h 181"/>
                <a:gd name="T10" fmla="*/ 180 w 182"/>
                <a:gd name="T11" fmla="*/ 90 h 181"/>
                <a:gd name="T12" fmla="*/ 91 w 182"/>
                <a:gd name="T13" fmla="*/ 180 h 181"/>
                <a:gd name="T14" fmla="*/ 91 w 182"/>
                <a:gd name="T15" fmla="*/ 181 h 181"/>
                <a:gd name="T16" fmla="*/ 91 w 182"/>
                <a:gd name="T17" fmla="*/ 180 h 181"/>
                <a:gd name="T18" fmla="*/ 0 w 182"/>
                <a:gd name="T19" fmla="*/ 90 h 181"/>
                <a:gd name="T20" fmla="*/ 0 w 182"/>
                <a:gd name="T21" fmla="*/ 90 h 181"/>
                <a:gd name="T22" fmla="*/ 0 w 182"/>
                <a:gd name="T23" fmla="*/ 90 h 181"/>
                <a:gd name="T24" fmla="*/ 91 w 182"/>
                <a:gd name="T2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181">
                  <a:moveTo>
                    <a:pt x="91" y="0"/>
                  </a:moveTo>
                  <a:lnTo>
                    <a:pt x="91" y="0"/>
                  </a:lnTo>
                  <a:lnTo>
                    <a:pt x="91" y="0"/>
                  </a:lnTo>
                  <a:lnTo>
                    <a:pt x="180" y="90"/>
                  </a:lnTo>
                  <a:lnTo>
                    <a:pt x="182" y="90"/>
                  </a:lnTo>
                  <a:lnTo>
                    <a:pt x="180" y="90"/>
                  </a:lnTo>
                  <a:lnTo>
                    <a:pt x="91" y="180"/>
                  </a:lnTo>
                  <a:lnTo>
                    <a:pt x="91" y="181"/>
                  </a:lnTo>
                  <a:lnTo>
                    <a:pt x="91" y="1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1120934" y="1231306"/>
            <a:ext cx="2465387" cy="2441574"/>
            <a:chOff x="1827213" y="2341563"/>
            <a:chExt cx="2465387" cy="2441574"/>
          </a:xfrm>
        </p:grpSpPr>
        <p:sp>
          <p:nvSpPr>
            <p:cNvPr id="41" name="Freeform 8"/>
            <p:cNvSpPr>
              <a:spLocks noEditPoints="1"/>
            </p:cNvSpPr>
            <p:nvPr/>
          </p:nvSpPr>
          <p:spPr bwMode="auto">
            <a:xfrm>
              <a:off x="1874838" y="2341563"/>
              <a:ext cx="2370138" cy="1924050"/>
            </a:xfrm>
            <a:custGeom>
              <a:avLst/>
              <a:gdLst>
                <a:gd name="T0" fmla="*/ 0 w 4480"/>
                <a:gd name="T1" fmla="*/ 3629 h 3638"/>
                <a:gd name="T2" fmla="*/ 4480 w 4480"/>
                <a:gd name="T3" fmla="*/ 3629 h 3638"/>
                <a:gd name="T4" fmla="*/ 4480 w 4480"/>
                <a:gd name="T5" fmla="*/ 3638 h 3638"/>
                <a:gd name="T6" fmla="*/ 0 w 4480"/>
                <a:gd name="T7" fmla="*/ 3638 h 3638"/>
                <a:gd name="T8" fmla="*/ 0 w 4480"/>
                <a:gd name="T9" fmla="*/ 3629 h 3638"/>
                <a:gd name="T10" fmla="*/ 0 w 4480"/>
                <a:gd name="T11" fmla="*/ 2722 h 3638"/>
                <a:gd name="T12" fmla="*/ 4480 w 4480"/>
                <a:gd name="T13" fmla="*/ 2722 h 3638"/>
                <a:gd name="T14" fmla="*/ 4480 w 4480"/>
                <a:gd name="T15" fmla="*/ 2731 h 3638"/>
                <a:gd name="T16" fmla="*/ 0 w 4480"/>
                <a:gd name="T17" fmla="*/ 2731 h 3638"/>
                <a:gd name="T18" fmla="*/ 0 w 4480"/>
                <a:gd name="T19" fmla="*/ 2722 h 3638"/>
                <a:gd name="T20" fmla="*/ 0 w 4480"/>
                <a:gd name="T21" fmla="*/ 1814 h 3638"/>
                <a:gd name="T22" fmla="*/ 4480 w 4480"/>
                <a:gd name="T23" fmla="*/ 1814 h 3638"/>
                <a:gd name="T24" fmla="*/ 4480 w 4480"/>
                <a:gd name="T25" fmla="*/ 1823 h 3638"/>
                <a:gd name="T26" fmla="*/ 0 w 4480"/>
                <a:gd name="T27" fmla="*/ 1823 h 3638"/>
                <a:gd name="T28" fmla="*/ 0 w 4480"/>
                <a:gd name="T29" fmla="*/ 1814 h 3638"/>
                <a:gd name="T30" fmla="*/ 0 w 4480"/>
                <a:gd name="T31" fmla="*/ 907 h 3638"/>
                <a:gd name="T32" fmla="*/ 4480 w 4480"/>
                <a:gd name="T33" fmla="*/ 907 h 3638"/>
                <a:gd name="T34" fmla="*/ 4480 w 4480"/>
                <a:gd name="T35" fmla="*/ 915 h 3638"/>
                <a:gd name="T36" fmla="*/ 0 w 4480"/>
                <a:gd name="T37" fmla="*/ 915 h 3638"/>
                <a:gd name="T38" fmla="*/ 0 w 4480"/>
                <a:gd name="T39" fmla="*/ 907 h 3638"/>
                <a:gd name="T40" fmla="*/ 0 w 4480"/>
                <a:gd name="T41" fmla="*/ 0 h 3638"/>
                <a:gd name="T42" fmla="*/ 4480 w 4480"/>
                <a:gd name="T43" fmla="*/ 0 h 3638"/>
                <a:gd name="T44" fmla="*/ 4480 w 4480"/>
                <a:gd name="T45" fmla="*/ 8 h 3638"/>
                <a:gd name="T46" fmla="*/ 0 w 4480"/>
                <a:gd name="T47" fmla="*/ 8 h 3638"/>
                <a:gd name="T48" fmla="*/ 0 w 4480"/>
                <a:gd name="T49" fmla="*/ 0 h 3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80" h="3638">
                  <a:moveTo>
                    <a:pt x="0" y="3629"/>
                  </a:moveTo>
                  <a:lnTo>
                    <a:pt x="4480" y="3629"/>
                  </a:lnTo>
                  <a:lnTo>
                    <a:pt x="4480" y="3638"/>
                  </a:lnTo>
                  <a:lnTo>
                    <a:pt x="0" y="3638"/>
                  </a:lnTo>
                  <a:lnTo>
                    <a:pt x="0" y="3629"/>
                  </a:lnTo>
                  <a:close/>
                  <a:moveTo>
                    <a:pt x="0" y="2722"/>
                  </a:moveTo>
                  <a:lnTo>
                    <a:pt x="4480" y="2722"/>
                  </a:lnTo>
                  <a:lnTo>
                    <a:pt x="4480" y="2731"/>
                  </a:lnTo>
                  <a:lnTo>
                    <a:pt x="0" y="2731"/>
                  </a:lnTo>
                  <a:lnTo>
                    <a:pt x="0" y="2722"/>
                  </a:lnTo>
                  <a:close/>
                  <a:moveTo>
                    <a:pt x="0" y="1814"/>
                  </a:moveTo>
                  <a:lnTo>
                    <a:pt x="4480" y="1814"/>
                  </a:lnTo>
                  <a:lnTo>
                    <a:pt x="4480" y="1823"/>
                  </a:lnTo>
                  <a:lnTo>
                    <a:pt x="0" y="1823"/>
                  </a:lnTo>
                  <a:lnTo>
                    <a:pt x="0" y="1814"/>
                  </a:lnTo>
                  <a:close/>
                  <a:moveTo>
                    <a:pt x="0" y="907"/>
                  </a:moveTo>
                  <a:lnTo>
                    <a:pt x="4480" y="907"/>
                  </a:lnTo>
                  <a:lnTo>
                    <a:pt x="4480" y="915"/>
                  </a:lnTo>
                  <a:lnTo>
                    <a:pt x="0" y="915"/>
                  </a:lnTo>
                  <a:lnTo>
                    <a:pt x="0" y="907"/>
                  </a:lnTo>
                  <a:close/>
                  <a:moveTo>
                    <a:pt x="0" y="0"/>
                  </a:moveTo>
                  <a:lnTo>
                    <a:pt x="4480" y="0"/>
                  </a:lnTo>
                  <a:lnTo>
                    <a:pt x="4480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9"/>
            <p:cNvSpPr>
              <a:spLocks noEditPoints="1"/>
            </p:cNvSpPr>
            <p:nvPr/>
          </p:nvSpPr>
          <p:spPr bwMode="auto">
            <a:xfrm>
              <a:off x="1871663" y="2341563"/>
              <a:ext cx="2376488" cy="2405062"/>
            </a:xfrm>
            <a:custGeom>
              <a:avLst/>
              <a:gdLst>
                <a:gd name="T0" fmla="*/ 0 w 4489"/>
                <a:gd name="T1" fmla="*/ 4 h 4545"/>
                <a:gd name="T2" fmla="*/ 0 w 4489"/>
                <a:gd name="T3" fmla="*/ 0 h 4545"/>
                <a:gd name="T4" fmla="*/ 4 w 4489"/>
                <a:gd name="T5" fmla="*/ 0 h 4545"/>
                <a:gd name="T6" fmla="*/ 4484 w 4489"/>
                <a:gd name="T7" fmla="*/ 0 h 4545"/>
                <a:gd name="T8" fmla="*/ 4487 w 4489"/>
                <a:gd name="T9" fmla="*/ 0 h 4545"/>
                <a:gd name="T10" fmla="*/ 4489 w 4489"/>
                <a:gd name="T11" fmla="*/ 4 h 4545"/>
                <a:gd name="T12" fmla="*/ 4489 w 4489"/>
                <a:gd name="T13" fmla="*/ 4541 h 4545"/>
                <a:gd name="T14" fmla="*/ 4487 w 4489"/>
                <a:gd name="T15" fmla="*/ 4544 h 4545"/>
                <a:gd name="T16" fmla="*/ 4484 w 4489"/>
                <a:gd name="T17" fmla="*/ 4545 h 4545"/>
                <a:gd name="T18" fmla="*/ 4 w 4489"/>
                <a:gd name="T19" fmla="*/ 4545 h 4545"/>
                <a:gd name="T20" fmla="*/ 0 w 4489"/>
                <a:gd name="T21" fmla="*/ 4544 h 4545"/>
                <a:gd name="T22" fmla="*/ 0 w 4489"/>
                <a:gd name="T23" fmla="*/ 4541 h 4545"/>
                <a:gd name="T24" fmla="*/ 0 w 4489"/>
                <a:gd name="T25" fmla="*/ 4 h 4545"/>
                <a:gd name="T26" fmla="*/ 9 w 4489"/>
                <a:gd name="T27" fmla="*/ 4541 h 4545"/>
                <a:gd name="T28" fmla="*/ 4 w 4489"/>
                <a:gd name="T29" fmla="*/ 4537 h 4545"/>
                <a:gd name="T30" fmla="*/ 4484 w 4489"/>
                <a:gd name="T31" fmla="*/ 4537 h 4545"/>
                <a:gd name="T32" fmla="*/ 4480 w 4489"/>
                <a:gd name="T33" fmla="*/ 4541 h 4545"/>
                <a:gd name="T34" fmla="*/ 4480 w 4489"/>
                <a:gd name="T35" fmla="*/ 4 h 4545"/>
                <a:gd name="T36" fmla="*/ 4484 w 4489"/>
                <a:gd name="T37" fmla="*/ 8 h 4545"/>
                <a:gd name="T38" fmla="*/ 4 w 4489"/>
                <a:gd name="T39" fmla="*/ 8 h 4545"/>
                <a:gd name="T40" fmla="*/ 9 w 4489"/>
                <a:gd name="T41" fmla="*/ 4 h 4545"/>
                <a:gd name="T42" fmla="*/ 9 w 4489"/>
                <a:gd name="T43" fmla="*/ 4541 h 4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89" h="4545">
                  <a:moveTo>
                    <a:pt x="0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484" y="0"/>
                  </a:lnTo>
                  <a:lnTo>
                    <a:pt x="4487" y="0"/>
                  </a:lnTo>
                  <a:lnTo>
                    <a:pt x="4489" y="4"/>
                  </a:lnTo>
                  <a:lnTo>
                    <a:pt x="4489" y="4541"/>
                  </a:lnTo>
                  <a:lnTo>
                    <a:pt x="4487" y="4544"/>
                  </a:lnTo>
                  <a:lnTo>
                    <a:pt x="4484" y="4545"/>
                  </a:lnTo>
                  <a:lnTo>
                    <a:pt x="4" y="4545"/>
                  </a:lnTo>
                  <a:lnTo>
                    <a:pt x="0" y="4544"/>
                  </a:lnTo>
                  <a:lnTo>
                    <a:pt x="0" y="4541"/>
                  </a:lnTo>
                  <a:lnTo>
                    <a:pt x="0" y="4"/>
                  </a:lnTo>
                  <a:close/>
                  <a:moveTo>
                    <a:pt x="9" y="4541"/>
                  </a:moveTo>
                  <a:lnTo>
                    <a:pt x="4" y="4537"/>
                  </a:lnTo>
                  <a:lnTo>
                    <a:pt x="4484" y="4537"/>
                  </a:lnTo>
                  <a:lnTo>
                    <a:pt x="4480" y="4541"/>
                  </a:lnTo>
                  <a:lnTo>
                    <a:pt x="4480" y="4"/>
                  </a:lnTo>
                  <a:lnTo>
                    <a:pt x="4484" y="8"/>
                  </a:lnTo>
                  <a:lnTo>
                    <a:pt x="4" y="8"/>
                  </a:lnTo>
                  <a:lnTo>
                    <a:pt x="9" y="4"/>
                  </a:lnTo>
                  <a:lnTo>
                    <a:pt x="9" y="45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Rectangle 10"/>
            <p:cNvSpPr>
              <a:spLocks noChangeArrowheads="1"/>
            </p:cNvSpPr>
            <p:nvPr/>
          </p:nvSpPr>
          <p:spPr bwMode="auto">
            <a:xfrm>
              <a:off x="1871663" y="2343150"/>
              <a:ext cx="4763" cy="24003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1"/>
            <p:cNvSpPr>
              <a:spLocks noEditPoints="1"/>
            </p:cNvSpPr>
            <p:nvPr/>
          </p:nvSpPr>
          <p:spPr bwMode="auto">
            <a:xfrm>
              <a:off x="1836738" y="2341563"/>
              <a:ext cx="38100" cy="2405062"/>
            </a:xfrm>
            <a:custGeom>
              <a:avLst/>
              <a:gdLst>
                <a:gd name="T0" fmla="*/ 0 w 72"/>
                <a:gd name="T1" fmla="*/ 4537 h 4545"/>
                <a:gd name="T2" fmla="*/ 72 w 72"/>
                <a:gd name="T3" fmla="*/ 4537 h 4545"/>
                <a:gd name="T4" fmla="*/ 72 w 72"/>
                <a:gd name="T5" fmla="*/ 4545 h 4545"/>
                <a:gd name="T6" fmla="*/ 0 w 72"/>
                <a:gd name="T7" fmla="*/ 4545 h 4545"/>
                <a:gd name="T8" fmla="*/ 0 w 72"/>
                <a:gd name="T9" fmla="*/ 4537 h 4545"/>
                <a:gd name="T10" fmla="*/ 0 w 72"/>
                <a:gd name="T11" fmla="*/ 3629 h 4545"/>
                <a:gd name="T12" fmla="*/ 72 w 72"/>
                <a:gd name="T13" fmla="*/ 3629 h 4545"/>
                <a:gd name="T14" fmla="*/ 72 w 72"/>
                <a:gd name="T15" fmla="*/ 3638 h 4545"/>
                <a:gd name="T16" fmla="*/ 0 w 72"/>
                <a:gd name="T17" fmla="*/ 3638 h 4545"/>
                <a:gd name="T18" fmla="*/ 0 w 72"/>
                <a:gd name="T19" fmla="*/ 3629 h 4545"/>
                <a:gd name="T20" fmla="*/ 0 w 72"/>
                <a:gd name="T21" fmla="*/ 2722 h 4545"/>
                <a:gd name="T22" fmla="*/ 72 w 72"/>
                <a:gd name="T23" fmla="*/ 2722 h 4545"/>
                <a:gd name="T24" fmla="*/ 72 w 72"/>
                <a:gd name="T25" fmla="*/ 2731 h 4545"/>
                <a:gd name="T26" fmla="*/ 0 w 72"/>
                <a:gd name="T27" fmla="*/ 2731 h 4545"/>
                <a:gd name="T28" fmla="*/ 0 w 72"/>
                <a:gd name="T29" fmla="*/ 2722 h 4545"/>
                <a:gd name="T30" fmla="*/ 0 w 72"/>
                <a:gd name="T31" fmla="*/ 1814 h 4545"/>
                <a:gd name="T32" fmla="*/ 72 w 72"/>
                <a:gd name="T33" fmla="*/ 1814 h 4545"/>
                <a:gd name="T34" fmla="*/ 72 w 72"/>
                <a:gd name="T35" fmla="*/ 1823 h 4545"/>
                <a:gd name="T36" fmla="*/ 0 w 72"/>
                <a:gd name="T37" fmla="*/ 1823 h 4545"/>
                <a:gd name="T38" fmla="*/ 0 w 72"/>
                <a:gd name="T39" fmla="*/ 1814 h 4545"/>
                <a:gd name="T40" fmla="*/ 0 w 72"/>
                <a:gd name="T41" fmla="*/ 907 h 4545"/>
                <a:gd name="T42" fmla="*/ 72 w 72"/>
                <a:gd name="T43" fmla="*/ 907 h 4545"/>
                <a:gd name="T44" fmla="*/ 72 w 72"/>
                <a:gd name="T45" fmla="*/ 915 h 4545"/>
                <a:gd name="T46" fmla="*/ 0 w 72"/>
                <a:gd name="T47" fmla="*/ 915 h 4545"/>
                <a:gd name="T48" fmla="*/ 0 w 72"/>
                <a:gd name="T49" fmla="*/ 907 h 4545"/>
                <a:gd name="T50" fmla="*/ 0 w 72"/>
                <a:gd name="T51" fmla="*/ 0 h 4545"/>
                <a:gd name="T52" fmla="*/ 72 w 72"/>
                <a:gd name="T53" fmla="*/ 0 h 4545"/>
                <a:gd name="T54" fmla="*/ 72 w 72"/>
                <a:gd name="T55" fmla="*/ 8 h 4545"/>
                <a:gd name="T56" fmla="*/ 0 w 72"/>
                <a:gd name="T57" fmla="*/ 8 h 4545"/>
                <a:gd name="T58" fmla="*/ 0 w 72"/>
                <a:gd name="T59" fmla="*/ 0 h 4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4545">
                  <a:moveTo>
                    <a:pt x="0" y="4537"/>
                  </a:moveTo>
                  <a:lnTo>
                    <a:pt x="72" y="4537"/>
                  </a:lnTo>
                  <a:lnTo>
                    <a:pt x="72" y="4545"/>
                  </a:lnTo>
                  <a:lnTo>
                    <a:pt x="0" y="4545"/>
                  </a:lnTo>
                  <a:lnTo>
                    <a:pt x="0" y="4537"/>
                  </a:lnTo>
                  <a:close/>
                  <a:moveTo>
                    <a:pt x="0" y="3629"/>
                  </a:moveTo>
                  <a:lnTo>
                    <a:pt x="72" y="3629"/>
                  </a:lnTo>
                  <a:lnTo>
                    <a:pt x="72" y="3638"/>
                  </a:lnTo>
                  <a:lnTo>
                    <a:pt x="0" y="3638"/>
                  </a:lnTo>
                  <a:lnTo>
                    <a:pt x="0" y="3629"/>
                  </a:lnTo>
                  <a:close/>
                  <a:moveTo>
                    <a:pt x="0" y="2722"/>
                  </a:moveTo>
                  <a:lnTo>
                    <a:pt x="72" y="2722"/>
                  </a:lnTo>
                  <a:lnTo>
                    <a:pt x="72" y="2731"/>
                  </a:lnTo>
                  <a:lnTo>
                    <a:pt x="0" y="2731"/>
                  </a:lnTo>
                  <a:lnTo>
                    <a:pt x="0" y="2722"/>
                  </a:lnTo>
                  <a:close/>
                  <a:moveTo>
                    <a:pt x="0" y="1814"/>
                  </a:moveTo>
                  <a:lnTo>
                    <a:pt x="72" y="1814"/>
                  </a:lnTo>
                  <a:lnTo>
                    <a:pt x="72" y="1823"/>
                  </a:lnTo>
                  <a:lnTo>
                    <a:pt x="0" y="1823"/>
                  </a:lnTo>
                  <a:lnTo>
                    <a:pt x="0" y="1814"/>
                  </a:lnTo>
                  <a:close/>
                  <a:moveTo>
                    <a:pt x="0" y="907"/>
                  </a:moveTo>
                  <a:lnTo>
                    <a:pt x="72" y="907"/>
                  </a:lnTo>
                  <a:lnTo>
                    <a:pt x="72" y="915"/>
                  </a:lnTo>
                  <a:lnTo>
                    <a:pt x="0" y="915"/>
                  </a:lnTo>
                  <a:lnTo>
                    <a:pt x="0" y="907"/>
                  </a:lnTo>
                  <a:close/>
                  <a:moveTo>
                    <a:pt x="0" y="0"/>
                  </a:moveTo>
                  <a:lnTo>
                    <a:pt x="72" y="0"/>
                  </a:lnTo>
                  <a:lnTo>
                    <a:pt x="72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Rectangle 12"/>
            <p:cNvSpPr>
              <a:spLocks noChangeArrowheads="1"/>
            </p:cNvSpPr>
            <p:nvPr/>
          </p:nvSpPr>
          <p:spPr bwMode="auto">
            <a:xfrm>
              <a:off x="1874838" y="4741863"/>
              <a:ext cx="2370138" cy="4762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13"/>
            <p:cNvSpPr>
              <a:spLocks noEditPoints="1"/>
            </p:cNvSpPr>
            <p:nvPr/>
          </p:nvSpPr>
          <p:spPr bwMode="auto">
            <a:xfrm>
              <a:off x="1871663" y="4743450"/>
              <a:ext cx="2376488" cy="39687"/>
            </a:xfrm>
            <a:custGeom>
              <a:avLst/>
              <a:gdLst>
                <a:gd name="T0" fmla="*/ 9 w 4489"/>
                <a:gd name="T1" fmla="*/ 0 h 73"/>
                <a:gd name="T2" fmla="*/ 9 w 4489"/>
                <a:gd name="T3" fmla="*/ 73 h 73"/>
                <a:gd name="T4" fmla="*/ 0 w 4489"/>
                <a:gd name="T5" fmla="*/ 73 h 73"/>
                <a:gd name="T6" fmla="*/ 0 w 4489"/>
                <a:gd name="T7" fmla="*/ 0 h 73"/>
                <a:gd name="T8" fmla="*/ 9 w 4489"/>
                <a:gd name="T9" fmla="*/ 0 h 73"/>
                <a:gd name="T10" fmla="*/ 904 w 4489"/>
                <a:gd name="T11" fmla="*/ 0 h 73"/>
                <a:gd name="T12" fmla="*/ 904 w 4489"/>
                <a:gd name="T13" fmla="*/ 73 h 73"/>
                <a:gd name="T14" fmla="*/ 896 w 4489"/>
                <a:gd name="T15" fmla="*/ 73 h 73"/>
                <a:gd name="T16" fmla="*/ 896 w 4489"/>
                <a:gd name="T17" fmla="*/ 0 h 73"/>
                <a:gd name="T18" fmla="*/ 904 w 4489"/>
                <a:gd name="T19" fmla="*/ 0 h 73"/>
                <a:gd name="T20" fmla="*/ 1802 w 4489"/>
                <a:gd name="T21" fmla="*/ 0 h 73"/>
                <a:gd name="T22" fmla="*/ 1802 w 4489"/>
                <a:gd name="T23" fmla="*/ 73 h 73"/>
                <a:gd name="T24" fmla="*/ 1793 w 4489"/>
                <a:gd name="T25" fmla="*/ 73 h 73"/>
                <a:gd name="T26" fmla="*/ 1793 w 4489"/>
                <a:gd name="T27" fmla="*/ 0 h 73"/>
                <a:gd name="T28" fmla="*/ 1802 w 4489"/>
                <a:gd name="T29" fmla="*/ 0 h 73"/>
                <a:gd name="T30" fmla="*/ 2697 w 4489"/>
                <a:gd name="T31" fmla="*/ 0 h 73"/>
                <a:gd name="T32" fmla="*/ 2697 w 4489"/>
                <a:gd name="T33" fmla="*/ 73 h 73"/>
                <a:gd name="T34" fmla="*/ 2689 w 4489"/>
                <a:gd name="T35" fmla="*/ 73 h 73"/>
                <a:gd name="T36" fmla="*/ 2689 w 4489"/>
                <a:gd name="T37" fmla="*/ 0 h 73"/>
                <a:gd name="T38" fmla="*/ 2697 w 4489"/>
                <a:gd name="T39" fmla="*/ 0 h 73"/>
                <a:gd name="T40" fmla="*/ 3593 w 4489"/>
                <a:gd name="T41" fmla="*/ 0 h 73"/>
                <a:gd name="T42" fmla="*/ 3593 w 4489"/>
                <a:gd name="T43" fmla="*/ 73 h 73"/>
                <a:gd name="T44" fmla="*/ 3584 w 4489"/>
                <a:gd name="T45" fmla="*/ 73 h 73"/>
                <a:gd name="T46" fmla="*/ 3584 w 4489"/>
                <a:gd name="T47" fmla="*/ 0 h 73"/>
                <a:gd name="T48" fmla="*/ 3593 w 4489"/>
                <a:gd name="T49" fmla="*/ 0 h 73"/>
                <a:gd name="T50" fmla="*/ 4489 w 4489"/>
                <a:gd name="T51" fmla="*/ 0 h 73"/>
                <a:gd name="T52" fmla="*/ 4489 w 4489"/>
                <a:gd name="T53" fmla="*/ 73 h 73"/>
                <a:gd name="T54" fmla="*/ 4480 w 4489"/>
                <a:gd name="T55" fmla="*/ 73 h 73"/>
                <a:gd name="T56" fmla="*/ 4480 w 4489"/>
                <a:gd name="T57" fmla="*/ 0 h 73"/>
                <a:gd name="T58" fmla="*/ 4489 w 4489"/>
                <a:gd name="T5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89" h="73">
                  <a:moveTo>
                    <a:pt x="9" y="0"/>
                  </a:moveTo>
                  <a:lnTo>
                    <a:pt x="9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9" y="0"/>
                  </a:lnTo>
                  <a:close/>
                  <a:moveTo>
                    <a:pt x="904" y="0"/>
                  </a:moveTo>
                  <a:lnTo>
                    <a:pt x="904" y="73"/>
                  </a:lnTo>
                  <a:lnTo>
                    <a:pt x="896" y="73"/>
                  </a:lnTo>
                  <a:lnTo>
                    <a:pt x="896" y="0"/>
                  </a:lnTo>
                  <a:lnTo>
                    <a:pt x="904" y="0"/>
                  </a:lnTo>
                  <a:close/>
                  <a:moveTo>
                    <a:pt x="1802" y="0"/>
                  </a:moveTo>
                  <a:lnTo>
                    <a:pt x="1802" y="73"/>
                  </a:lnTo>
                  <a:lnTo>
                    <a:pt x="1793" y="73"/>
                  </a:lnTo>
                  <a:lnTo>
                    <a:pt x="1793" y="0"/>
                  </a:lnTo>
                  <a:lnTo>
                    <a:pt x="1802" y="0"/>
                  </a:lnTo>
                  <a:close/>
                  <a:moveTo>
                    <a:pt x="2697" y="0"/>
                  </a:moveTo>
                  <a:lnTo>
                    <a:pt x="2697" y="73"/>
                  </a:lnTo>
                  <a:lnTo>
                    <a:pt x="2689" y="73"/>
                  </a:lnTo>
                  <a:lnTo>
                    <a:pt x="2689" y="0"/>
                  </a:lnTo>
                  <a:lnTo>
                    <a:pt x="2697" y="0"/>
                  </a:lnTo>
                  <a:close/>
                  <a:moveTo>
                    <a:pt x="3593" y="0"/>
                  </a:moveTo>
                  <a:lnTo>
                    <a:pt x="3593" y="73"/>
                  </a:lnTo>
                  <a:lnTo>
                    <a:pt x="3584" y="73"/>
                  </a:lnTo>
                  <a:lnTo>
                    <a:pt x="3584" y="0"/>
                  </a:lnTo>
                  <a:lnTo>
                    <a:pt x="3593" y="0"/>
                  </a:lnTo>
                  <a:close/>
                  <a:moveTo>
                    <a:pt x="4489" y="0"/>
                  </a:moveTo>
                  <a:lnTo>
                    <a:pt x="4489" y="73"/>
                  </a:lnTo>
                  <a:lnTo>
                    <a:pt x="4480" y="73"/>
                  </a:lnTo>
                  <a:lnTo>
                    <a:pt x="4480" y="0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1866900" y="2768600"/>
              <a:ext cx="2384425" cy="1914525"/>
            </a:xfrm>
            <a:custGeom>
              <a:avLst/>
              <a:gdLst>
                <a:gd name="T0" fmla="*/ 3 w 4506"/>
                <a:gd name="T1" fmla="*/ 3597 h 3619"/>
                <a:gd name="T2" fmla="*/ 139 w 4506"/>
                <a:gd name="T3" fmla="*/ 3442 h 3619"/>
                <a:gd name="T4" fmla="*/ 137 w 4506"/>
                <a:gd name="T5" fmla="*/ 3443 h 3619"/>
                <a:gd name="T6" fmla="*/ 450 w 4506"/>
                <a:gd name="T7" fmla="*/ 2890 h 3619"/>
                <a:gd name="T8" fmla="*/ 453 w 4506"/>
                <a:gd name="T9" fmla="*/ 2886 h 3619"/>
                <a:gd name="T10" fmla="*/ 4485 w 4506"/>
                <a:gd name="T11" fmla="*/ 2 h 3619"/>
                <a:gd name="T12" fmla="*/ 4491 w 4506"/>
                <a:gd name="T13" fmla="*/ 0 h 3619"/>
                <a:gd name="T14" fmla="*/ 4495 w 4506"/>
                <a:gd name="T15" fmla="*/ 0 h 3619"/>
                <a:gd name="T16" fmla="*/ 4499 w 4506"/>
                <a:gd name="T17" fmla="*/ 2 h 3619"/>
                <a:gd name="T18" fmla="*/ 4503 w 4506"/>
                <a:gd name="T19" fmla="*/ 5 h 3619"/>
                <a:gd name="T20" fmla="*/ 4505 w 4506"/>
                <a:gd name="T21" fmla="*/ 11 h 3619"/>
                <a:gd name="T22" fmla="*/ 4506 w 4506"/>
                <a:gd name="T23" fmla="*/ 15 h 3619"/>
                <a:gd name="T24" fmla="*/ 4503 w 4506"/>
                <a:gd name="T25" fmla="*/ 19 h 3619"/>
                <a:gd name="T26" fmla="*/ 4501 w 4506"/>
                <a:gd name="T27" fmla="*/ 24 h 3619"/>
                <a:gd name="T28" fmla="*/ 468 w 4506"/>
                <a:gd name="T29" fmla="*/ 2907 h 3619"/>
                <a:gd name="T30" fmla="*/ 471 w 4506"/>
                <a:gd name="T31" fmla="*/ 2903 h 3619"/>
                <a:gd name="T32" fmla="*/ 159 w 4506"/>
                <a:gd name="T33" fmla="*/ 3456 h 3619"/>
                <a:gd name="T34" fmla="*/ 157 w 4506"/>
                <a:gd name="T35" fmla="*/ 3459 h 3619"/>
                <a:gd name="T36" fmla="*/ 22 w 4506"/>
                <a:gd name="T37" fmla="*/ 3614 h 3619"/>
                <a:gd name="T38" fmla="*/ 19 w 4506"/>
                <a:gd name="T39" fmla="*/ 3617 h 3619"/>
                <a:gd name="T40" fmla="*/ 13 w 4506"/>
                <a:gd name="T41" fmla="*/ 3619 h 3619"/>
                <a:gd name="T42" fmla="*/ 9 w 4506"/>
                <a:gd name="T43" fmla="*/ 3617 h 3619"/>
                <a:gd name="T44" fmla="*/ 5 w 4506"/>
                <a:gd name="T45" fmla="*/ 3614 h 3619"/>
                <a:gd name="T46" fmla="*/ 2 w 4506"/>
                <a:gd name="T47" fmla="*/ 3611 h 3619"/>
                <a:gd name="T48" fmla="*/ 0 w 4506"/>
                <a:gd name="T49" fmla="*/ 3606 h 3619"/>
                <a:gd name="T50" fmla="*/ 0 w 4506"/>
                <a:gd name="T51" fmla="*/ 3601 h 3619"/>
                <a:gd name="T52" fmla="*/ 3 w 4506"/>
                <a:gd name="T53" fmla="*/ 3597 h 3619"/>
                <a:gd name="T54" fmla="*/ 3 w 4506"/>
                <a:gd name="T55" fmla="*/ 3597 h 3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06" h="3619">
                  <a:moveTo>
                    <a:pt x="3" y="3597"/>
                  </a:moveTo>
                  <a:lnTo>
                    <a:pt x="139" y="3442"/>
                  </a:lnTo>
                  <a:lnTo>
                    <a:pt x="137" y="3443"/>
                  </a:lnTo>
                  <a:lnTo>
                    <a:pt x="450" y="2890"/>
                  </a:lnTo>
                  <a:lnTo>
                    <a:pt x="453" y="2886"/>
                  </a:lnTo>
                  <a:lnTo>
                    <a:pt x="4485" y="2"/>
                  </a:lnTo>
                  <a:lnTo>
                    <a:pt x="4491" y="0"/>
                  </a:lnTo>
                  <a:lnTo>
                    <a:pt x="4495" y="0"/>
                  </a:lnTo>
                  <a:lnTo>
                    <a:pt x="4499" y="2"/>
                  </a:lnTo>
                  <a:lnTo>
                    <a:pt x="4503" y="5"/>
                  </a:lnTo>
                  <a:lnTo>
                    <a:pt x="4505" y="11"/>
                  </a:lnTo>
                  <a:lnTo>
                    <a:pt x="4506" y="15"/>
                  </a:lnTo>
                  <a:lnTo>
                    <a:pt x="4503" y="19"/>
                  </a:lnTo>
                  <a:lnTo>
                    <a:pt x="4501" y="24"/>
                  </a:lnTo>
                  <a:lnTo>
                    <a:pt x="468" y="2907"/>
                  </a:lnTo>
                  <a:lnTo>
                    <a:pt x="471" y="2903"/>
                  </a:lnTo>
                  <a:lnTo>
                    <a:pt x="159" y="3456"/>
                  </a:lnTo>
                  <a:lnTo>
                    <a:pt x="157" y="3459"/>
                  </a:lnTo>
                  <a:lnTo>
                    <a:pt x="22" y="3614"/>
                  </a:lnTo>
                  <a:lnTo>
                    <a:pt x="19" y="3617"/>
                  </a:lnTo>
                  <a:lnTo>
                    <a:pt x="13" y="3619"/>
                  </a:lnTo>
                  <a:lnTo>
                    <a:pt x="9" y="3617"/>
                  </a:lnTo>
                  <a:lnTo>
                    <a:pt x="5" y="3614"/>
                  </a:lnTo>
                  <a:lnTo>
                    <a:pt x="2" y="3611"/>
                  </a:lnTo>
                  <a:lnTo>
                    <a:pt x="0" y="3606"/>
                  </a:lnTo>
                  <a:lnTo>
                    <a:pt x="0" y="3601"/>
                  </a:lnTo>
                  <a:lnTo>
                    <a:pt x="3" y="3597"/>
                  </a:lnTo>
                  <a:lnTo>
                    <a:pt x="3" y="3597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1827213" y="4627563"/>
              <a:ext cx="95250" cy="95250"/>
            </a:xfrm>
            <a:custGeom>
              <a:avLst/>
              <a:gdLst>
                <a:gd name="T0" fmla="*/ 90 w 181"/>
                <a:gd name="T1" fmla="*/ 0 h 181"/>
                <a:gd name="T2" fmla="*/ 90 w 181"/>
                <a:gd name="T3" fmla="*/ 0 h 181"/>
                <a:gd name="T4" fmla="*/ 90 w 181"/>
                <a:gd name="T5" fmla="*/ 0 h 181"/>
                <a:gd name="T6" fmla="*/ 180 w 181"/>
                <a:gd name="T7" fmla="*/ 90 h 181"/>
                <a:gd name="T8" fmla="*/ 181 w 181"/>
                <a:gd name="T9" fmla="*/ 90 h 181"/>
                <a:gd name="T10" fmla="*/ 180 w 181"/>
                <a:gd name="T11" fmla="*/ 90 h 181"/>
                <a:gd name="T12" fmla="*/ 90 w 181"/>
                <a:gd name="T13" fmla="*/ 180 h 181"/>
                <a:gd name="T14" fmla="*/ 90 w 181"/>
                <a:gd name="T15" fmla="*/ 181 h 181"/>
                <a:gd name="T16" fmla="*/ 90 w 181"/>
                <a:gd name="T17" fmla="*/ 180 h 181"/>
                <a:gd name="T18" fmla="*/ 0 w 181"/>
                <a:gd name="T19" fmla="*/ 90 h 181"/>
                <a:gd name="T20" fmla="*/ 0 w 181"/>
                <a:gd name="T21" fmla="*/ 90 h 181"/>
                <a:gd name="T22" fmla="*/ 0 w 181"/>
                <a:gd name="T23" fmla="*/ 90 h 181"/>
                <a:gd name="T24" fmla="*/ 90 w 181"/>
                <a:gd name="T2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1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80" y="90"/>
                  </a:lnTo>
                  <a:lnTo>
                    <a:pt x="181" y="90"/>
                  </a:lnTo>
                  <a:lnTo>
                    <a:pt x="180" y="90"/>
                  </a:lnTo>
                  <a:lnTo>
                    <a:pt x="90" y="180"/>
                  </a:lnTo>
                  <a:lnTo>
                    <a:pt x="90" y="181"/>
                  </a:lnTo>
                  <a:lnTo>
                    <a:pt x="90" y="1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>
              <a:off x="1827213" y="4627563"/>
              <a:ext cx="95250" cy="95250"/>
            </a:xfrm>
            <a:custGeom>
              <a:avLst/>
              <a:gdLst>
                <a:gd name="T0" fmla="*/ 90 w 181"/>
                <a:gd name="T1" fmla="*/ 0 h 181"/>
                <a:gd name="T2" fmla="*/ 90 w 181"/>
                <a:gd name="T3" fmla="*/ 0 h 181"/>
                <a:gd name="T4" fmla="*/ 90 w 181"/>
                <a:gd name="T5" fmla="*/ 0 h 181"/>
                <a:gd name="T6" fmla="*/ 180 w 181"/>
                <a:gd name="T7" fmla="*/ 90 h 181"/>
                <a:gd name="T8" fmla="*/ 181 w 181"/>
                <a:gd name="T9" fmla="*/ 90 h 181"/>
                <a:gd name="T10" fmla="*/ 180 w 181"/>
                <a:gd name="T11" fmla="*/ 90 h 181"/>
                <a:gd name="T12" fmla="*/ 90 w 181"/>
                <a:gd name="T13" fmla="*/ 180 h 181"/>
                <a:gd name="T14" fmla="*/ 90 w 181"/>
                <a:gd name="T15" fmla="*/ 181 h 181"/>
                <a:gd name="T16" fmla="*/ 90 w 181"/>
                <a:gd name="T17" fmla="*/ 180 h 181"/>
                <a:gd name="T18" fmla="*/ 0 w 181"/>
                <a:gd name="T19" fmla="*/ 90 h 181"/>
                <a:gd name="T20" fmla="*/ 0 w 181"/>
                <a:gd name="T21" fmla="*/ 90 h 181"/>
                <a:gd name="T22" fmla="*/ 0 w 181"/>
                <a:gd name="T23" fmla="*/ 90 h 181"/>
                <a:gd name="T24" fmla="*/ 90 w 181"/>
                <a:gd name="T2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1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80" y="90"/>
                  </a:lnTo>
                  <a:lnTo>
                    <a:pt x="181" y="90"/>
                  </a:lnTo>
                  <a:lnTo>
                    <a:pt x="180" y="90"/>
                  </a:lnTo>
                  <a:lnTo>
                    <a:pt x="90" y="180"/>
                  </a:lnTo>
                  <a:lnTo>
                    <a:pt x="90" y="181"/>
                  </a:lnTo>
                  <a:lnTo>
                    <a:pt x="90" y="1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4763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1897063" y="4545013"/>
              <a:ext cx="96838" cy="96837"/>
            </a:xfrm>
            <a:custGeom>
              <a:avLst/>
              <a:gdLst>
                <a:gd name="T0" fmla="*/ 90 w 181"/>
                <a:gd name="T1" fmla="*/ 0 h 182"/>
                <a:gd name="T2" fmla="*/ 90 w 181"/>
                <a:gd name="T3" fmla="*/ 0 h 182"/>
                <a:gd name="T4" fmla="*/ 90 w 181"/>
                <a:gd name="T5" fmla="*/ 0 h 182"/>
                <a:gd name="T6" fmla="*/ 180 w 181"/>
                <a:gd name="T7" fmla="*/ 91 h 182"/>
                <a:gd name="T8" fmla="*/ 181 w 181"/>
                <a:gd name="T9" fmla="*/ 91 h 182"/>
                <a:gd name="T10" fmla="*/ 180 w 181"/>
                <a:gd name="T11" fmla="*/ 91 h 182"/>
                <a:gd name="T12" fmla="*/ 90 w 181"/>
                <a:gd name="T13" fmla="*/ 180 h 182"/>
                <a:gd name="T14" fmla="*/ 90 w 181"/>
                <a:gd name="T15" fmla="*/ 182 h 182"/>
                <a:gd name="T16" fmla="*/ 90 w 181"/>
                <a:gd name="T17" fmla="*/ 180 h 182"/>
                <a:gd name="T18" fmla="*/ 0 w 181"/>
                <a:gd name="T19" fmla="*/ 91 h 182"/>
                <a:gd name="T20" fmla="*/ 0 w 181"/>
                <a:gd name="T21" fmla="*/ 91 h 182"/>
                <a:gd name="T22" fmla="*/ 0 w 181"/>
                <a:gd name="T23" fmla="*/ 91 h 182"/>
                <a:gd name="T24" fmla="*/ 90 w 181"/>
                <a:gd name="T2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2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80" y="91"/>
                  </a:lnTo>
                  <a:lnTo>
                    <a:pt x="181" y="91"/>
                  </a:lnTo>
                  <a:lnTo>
                    <a:pt x="180" y="91"/>
                  </a:lnTo>
                  <a:lnTo>
                    <a:pt x="90" y="180"/>
                  </a:lnTo>
                  <a:lnTo>
                    <a:pt x="90" y="182"/>
                  </a:lnTo>
                  <a:lnTo>
                    <a:pt x="90" y="18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1897063" y="4545013"/>
              <a:ext cx="96838" cy="96837"/>
            </a:xfrm>
            <a:custGeom>
              <a:avLst/>
              <a:gdLst>
                <a:gd name="T0" fmla="*/ 90 w 181"/>
                <a:gd name="T1" fmla="*/ 0 h 182"/>
                <a:gd name="T2" fmla="*/ 90 w 181"/>
                <a:gd name="T3" fmla="*/ 0 h 182"/>
                <a:gd name="T4" fmla="*/ 90 w 181"/>
                <a:gd name="T5" fmla="*/ 0 h 182"/>
                <a:gd name="T6" fmla="*/ 180 w 181"/>
                <a:gd name="T7" fmla="*/ 91 h 182"/>
                <a:gd name="T8" fmla="*/ 181 w 181"/>
                <a:gd name="T9" fmla="*/ 91 h 182"/>
                <a:gd name="T10" fmla="*/ 180 w 181"/>
                <a:gd name="T11" fmla="*/ 91 h 182"/>
                <a:gd name="T12" fmla="*/ 90 w 181"/>
                <a:gd name="T13" fmla="*/ 180 h 182"/>
                <a:gd name="T14" fmla="*/ 90 w 181"/>
                <a:gd name="T15" fmla="*/ 182 h 182"/>
                <a:gd name="T16" fmla="*/ 90 w 181"/>
                <a:gd name="T17" fmla="*/ 180 h 182"/>
                <a:gd name="T18" fmla="*/ 0 w 181"/>
                <a:gd name="T19" fmla="*/ 91 h 182"/>
                <a:gd name="T20" fmla="*/ 0 w 181"/>
                <a:gd name="T21" fmla="*/ 91 h 182"/>
                <a:gd name="T22" fmla="*/ 0 w 181"/>
                <a:gd name="T23" fmla="*/ 91 h 182"/>
                <a:gd name="T24" fmla="*/ 90 w 181"/>
                <a:gd name="T2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2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80" y="91"/>
                  </a:lnTo>
                  <a:lnTo>
                    <a:pt x="181" y="91"/>
                  </a:lnTo>
                  <a:lnTo>
                    <a:pt x="180" y="91"/>
                  </a:lnTo>
                  <a:lnTo>
                    <a:pt x="90" y="180"/>
                  </a:lnTo>
                  <a:lnTo>
                    <a:pt x="90" y="182"/>
                  </a:lnTo>
                  <a:lnTo>
                    <a:pt x="90" y="18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4763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19"/>
            <p:cNvSpPr>
              <a:spLocks/>
            </p:cNvSpPr>
            <p:nvPr/>
          </p:nvSpPr>
          <p:spPr bwMode="auto">
            <a:xfrm>
              <a:off x="2063750" y="4252913"/>
              <a:ext cx="95250" cy="95250"/>
            </a:xfrm>
            <a:custGeom>
              <a:avLst/>
              <a:gdLst>
                <a:gd name="T0" fmla="*/ 90 w 181"/>
                <a:gd name="T1" fmla="*/ 0 h 182"/>
                <a:gd name="T2" fmla="*/ 90 w 181"/>
                <a:gd name="T3" fmla="*/ 0 h 182"/>
                <a:gd name="T4" fmla="*/ 90 w 181"/>
                <a:gd name="T5" fmla="*/ 0 h 182"/>
                <a:gd name="T6" fmla="*/ 180 w 181"/>
                <a:gd name="T7" fmla="*/ 91 h 182"/>
                <a:gd name="T8" fmla="*/ 181 w 181"/>
                <a:gd name="T9" fmla="*/ 91 h 182"/>
                <a:gd name="T10" fmla="*/ 180 w 181"/>
                <a:gd name="T11" fmla="*/ 91 h 182"/>
                <a:gd name="T12" fmla="*/ 90 w 181"/>
                <a:gd name="T13" fmla="*/ 180 h 182"/>
                <a:gd name="T14" fmla="*/ 90 w 181"/>
                <a:gd name="T15" fmla="*/ 182 h 182"/>
                <a:gd name="T16" fmla="*/ 90 w 181"/>
                <a:gd name="T17" fmla="*/ 180 h 182"/>
                <a:gd name="T18" fmla="*/ 0 w 181"/>
                <a:gd name="T19" fmla="*/ 91 h 182"/>
                <a:gd name="T20" fmla="*/ 0 w 181"/>
                <a:gd name="T21" fmla="*/ 91 h 182"/>
                <a:gd name="T22" fmla="*/ 0 w 181"/>
                <a:gd name="T23" fmla="*/ 91 h 182"/>
                <a:gd name="T24" fmla="*/ 90 w 181"/>
                <a:gd name="T2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2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80" y="91"/>
                  </a:lnTo>
                  <a:lnTo>
                    <a:pt x="181" y="91"/>
                  </a:lnTo>
                  <a:lnTo>
                    <a:pt x="180" y="91"/>
                  </a:lnTo>
                  <a:lnTo>
                    <a:pt x="90" y="180"/>
                  </a:lnTo>
                  <a:lnTo>
                    <a:pt x="90" y="182"/>
                  </a:lnTo>
                  <a:lnTo>
                    <a:pt x="90" y="18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2063750" y="4252913"/>
              <a:ext cx="95250" cy="95250"/>
            </a:xfrm>
            <a:custGeom>
              <a:avLst/>
              <a:gdLst>
                <a:gd name="T0" fmla="*/ 90 w 181"/>
                <a:gd name="T1" fmla="*/ 0 h 182"/>
                <a:gd name="T2" fmla="*/ 90 w 181"/>
                <a:gd name="T3" fmla="*/ 0 h 182"/>
                <a:gd name="T4" fmla="*/ 90 w 181"/>
                <a:gd name="T5" fmla="*/ 0 h 182"/>
                <a:gd name="T6" fmla="*/ 180 w 181"/>
                <a:gd name="T7" fmla="*/ 91 h 182"/>
                <a:gd name="T8" fmla="*/ 181 w 181"/>
                <a:gd name="T9" fmla="*/ 91 h 182"/>
                <a:gd name="T10" fmla="*/ 180 w 181"/>
                <a:gd name="T11" fmla="*/ 91 h 182"/>
                <a:gd name="T12" fmla="*/ 90 w 181"/>
                <a:gd name="T13" fmla="*/ 180 h 182"/>
                <a:gd name="T14" fmla="*/ 90 w 181"/>
                <a:gd name="T15" fmla="*/ 182 h 182"/>
                <a:gd name="T16" fmla="*/ 90 w 181"/>
                <a:gd name="T17" fmla="*/ 180 h 182"/>
                <a:gd name="T18" fmla="*/ 0 w 181"/>
                <a:gd name="T19" fmla="*/ 91 h 182"/>
                <a:gd name="T20" fmla="*/ 0 w 181"/>
                <a:gd name="T21" fmla="*/ 91 h 182"/>
                <a:gd name="T22" fmla="*/ 0 w 181"/>
                <a:gd name="T23" fmla="*/ 91 h 182"/>
                <a:gd name="T24" fmla="*/ 90 w 181"/>
                <a:gd name="T2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" h="182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80" y="91"/>
                  </a:lnTo>
                  <a:lnTo>
                    <a:pt x="181" y="91"/>
                  </a:lnTo>
                  <a:lnTo>
                    <a:pt x="180" y="91"/>
                  </a:lnTo>
                  <a:lnTo>
                    <a:pt x="90" y="180"/>
                  </a:lnTo>
                  <a:lnTo>
                    <a:pt x="90" y="182"/>
                  </a:lnTo>
                  <a:lnTo>
                    <a:pt x="90" y="18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4763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21"/>
            <p:cNvSpPr>
              <a:spLocks/>
            </p:cNvSpPr>
            <p:nvPr/>
          </p:nvSpPr>
          <p:spPr bwMode="auto">
            <a:xfrm>
              <a:off x="4197350" y="2727325"/>
              <a:ext cx="95250" cy="95250"/>
            </a:xfrm>
            <a:custGeom>
              <a:avLst/>
              <a:gdLst>
                <a:gd name="T0" fmla="*/ 89 w 180"/>
                <a:gd name="T1" fmla="*/ 0 h 180"/>
                <a:gd name="T2" fmla="*/ 180 w 180"/>
                <a:gd name="T3" fmla="*/ 90 h 180"/>
                <a:gd name="T4" fmla="*/ 89 w 180"/>
                <a:gd name="T5" fmla="*/ 180 h 180"/>
                <a:gd name="T6" fmla="*/ 0 w 180"/>
                <a:gd name="T7" fmla="*/ 90 h 180"/>
                <a:gd name="T8" fmla="*/ 89 w 180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80">
                  <a:moveTo>
                    <a:pt x="89" y="0"/>
                  </a:moveTo>
                  <a:lnTo>
                    <a:pt x="180" y="90"/>
                  </a:lnTo>
                  <a:lnTo>
                    <a:pt x="89" y="180"/>
                  </a:lnTo>
                  <a:lnTo>
                    <a:pt x="0" y="9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Freeform 22"/>
            <p:cNvSpPr>
              <a:spLocks/>
            </p:cNvSpPr>
            <p:nvPr/>
          </p:nvSpPr>
          <p:spPr bwMode="auto">
            <a:xfrm>
              <a:off x="1866900" y="2463800"/>
              <a:ext cx="2384425" cy="568325"/>
            </a:xfrm>
            <a:custGeom>
              <a:avLst/>
              <a:gdLst>
                <a:gd name="T0" fmla="*/ 11 w 4506"/>
                <a:gd name="T1" fmla="*/ 1048 h 1074"/>
                <a:gd name="T2" fmla="*/ 4491 w 4506"/>
                <a:gd name="T3" fmla="*/ 0 h 1074"/>
                <a:gd name="T4" fmla="*/ 4495 w 4506"/>
                <a:gd name="T5" fmla="*/ 0 h 1074"/>
                <a:gd name="T6" fmla="*/ 4499 w 4506"/>
                <a:gd name="T7" fmla="*/ 1 h 1074"/>
                <a:gd name="T8" fmla="*/ 4503 w 4506"/>
                <a:gd name="T9" fmla="*/ 4 h 1074"/>
                <a:gd name="T10" fmla="*/ 4505 w 4506"/>
                <a:gd name="T11" fmla="*/ 10 h 1074"/>
                <a:gd name="T12" fmla="*/ 4506 w 4506"/>
                <a:gd name="T13" fmla="*/ 14 h 1074"/>
                <a:gd name="T14" fmla="*/ 4503 w 4506"/>
                <a:gd name="T15" fmla="*/ 18 h 1074"/>
                <a:gd name="T16" fmla="*/ 4501 w 4506"/>
                <a:gd name="T17" fmla="*/ 23 h 1074"/>
                <a:gd name="T18" fmla="*/ 4496 w 4506"/>
                <a:gd name="T19" fmla="*/ 24 h 1074"/>
                <a:gd name="T20" fmla="*/ 16 w 4506"/>
                <a:gd name="T21" fmla="*/ 1072 h 1074"/>
                <a:gd name="T22" fmla="*/ 11 w 4506"/>
                <a:gd name="T23" fmla="*/ 1074 h 1074"/>
                <a:gd name="T24" fmla="*/ 6 w 4506"/>
                <a:gd name="T25" fmla="*/ 1071 h 1074"/>
                <a:gd name="T26" fmla="*/ 2 w 4506"/>
                <a:gd name="T27" fmla="*/ 1068 h 1074"/>
                <a:gd name="T28" fmla="*/ 0 w 4506"/>
                <a:gd name="T29" fmla="*/ 1064 h 1074"/>
                <a:gd name="T30" fmla="*/ 0 w 4506"/>
                <a:gd name="T31" fmla="*/ 1058 h 1074"/>
                <a:gd name="T32" fmla="*/ 2 w 4506"/>
                <a:gd name="T33" fmla="*/ 1053 h 1074"/>
                <a:gd name="T34" fmla="*/ 5 w 4506"/>
                <a:gd name="T35" fmla="*/ 1049 h 1074"/>
                <a:gd name="T36" fmla="*/ 11 w 4506"/>
                <a:gd name="T37" fmla="*/ 1048 h 1074"/>
                <a:gd name="T38" fmla="*/ 11 w 4506"/>
                <a:gd name="T39" fmla="*/ 104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06" h="1074">
                  <a:moveTo>
                    <a:pt x="11" y="1048"/>
                  </a:moveTo>
                  <a:lnTo>
                    <a:pt x="4491" y="0"/>
                  </a:lnTo>
                  <a:lnTo>
                    <a:pt x="4495" y="0"/>
                  </a:lnTo>
                  <a:lnTo>
                    <a:pt x="4499" y="1"/>
                  </a:lnTo>
                  <a:lnTo>
                    <a:pt x="4503" y="4"/>
                  </a:lnTo>
                  <a:lnTo>
                    <a:pt x="4505" y="10"/>
                  </a:lnTo>
                  <a:lnTo>
                    <a:pt x="4506" y="14"/>
                  </a:lnTo>
                  <a:lnTo>
                    <a:pt x="4503" y="18"/>
                  </a:lnTo>
                  <a:lnTo>
                    <a:pt x="4501" y="23"/>
                  </a:lnTo>
                  <a:lnTo>
                    <a:pt x="4496" y="24"/>
                  </a:lnTo>
                  <a:lnTo>
                    <a:pt x="16" y="1072"/>
                  </a:lnTo>
                  <a:lnTo>
                    <a:pt x="11" y="1074"/>
                  </a:lnTo>
                  <a:lnTo>
                    <a:pt x="6" y="1071"/>
                  </a:lnTo>
                  <a:lnTo>
                    <a:pt x="2" y="1068"/>
                  </a:lnTo>
                  <a:lnTo>
                    <a:pt x="0" y="1064"/>
                  </a:lnTo>
                  <a:lnTo>
                    <a:pt x="0" y="1058"/>
                  </a:lnTo>
                  <a:lnTo>
                    <a:pt x="2" y="1053"/>
                  </a:lnTo>
                  <a:lnTo>
                    <a:pt x="5" y="1049"/>
                  </a:lnTo>
                  <a:lnTo>
                    <a:pt x="11" y="1048"/>
                  </a:lnTo>
                  <a:lnTo>
                    <a:pt x="11" y="1048"/>
                  </a:lnTo>
                  <a:close/>
                </a:path>
              </a:pathLst>
            </a:custGeom>
            <a:solidFill>
              <a:srgbClr val="CC00CC"/>
            </a:solidFill>
            <a:ln w="0">
              <a:solidFill>
                <a:srgbClr val="CC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63" name="Text Box 23"/>
          <p:cNvSpPr txBox="1">
            <a:spLocks noChangeArrowheads="1"/>
          </p:cNvSpPr>
          <p:nvPr/>
        </p:nvSpPr>
        <p:spPr bwMode="auto">
          <a:xfrm>
            <a:off x="396875" y="705344"/>
            <a:ext cx="3893185" cy="5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Beryllium erosion by argon 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en-US" sz="1600" b="1" dirty="0" smtClean="0">
                <a:solidFill>
                  <a:srgbClr val="005B82"/>
                </a:solidFill>
              </a:rPr>
              <a:t>studied in PISCES-B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5009670" y="711852"/>
            <a:ext cx="3782287" cy="5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Aluminium erosion by argon 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en-US" sz="1600" b="1" dirty="0" smtClean="0">
                <a:solidFill>
                  <a:srgbClr val="005B82"/>
                </a:solidFill>
              </a:rPr>
              <a:t>studied in PSI-2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66" name="Text Box 187"/>
          <p:cNvSpPr txBox="1">
            <a:spLocks noChangeArrowheads="1"/>
          </p:cNvSpPr>
          <p:nvPr/>
        </p:nvSpPr>
        <p:spPr bwMode="auto">
          <a:xfrm>
            <a:off x="396875" y="5878668"/>
            <a:ext cx="8411845" cy="81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C00000"/>
                </a:solidFill>
              </a:rPr>
              <a:t>Reduced erosion of Be and Al in pure D plasma due to rough grass-like surface 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and dilution of subsurface layer by deuterium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C00000"/>
                </a:solidFill>
              </a:rPr>
              <a:t>Admixture of </a:t>
            </a:r>
            <a:r>
              <a:rPr lang="en-US" sz="1600" b="1" dirty="0" err="1" smtClean="0">
                <a:solidFill>
                  <a:srgbClr val="C00000"/>
                </a:solidFill>
              </a:rPr>
              <a:t>Ar</a:t>
            </a:r>
            <a:r>
              <a:rPr lang="en-US" sz="1600" b="1" dirty="0" smtClean="0">
                <a:solidFill>
                  <a:srgbClr val="C00000"/>
                </a:solidFill>
              </a:rPr>
              <a:t> to D plasma recovers erosion to expected values  </a:t>
            </a:r>
          </a:p>
        </p:txBody>
      </p:sp>
      <p:sp>
        <p:nvSpPr>
          <p:cNvPr id="67" name="Text Box 187"/>
          <p:cNvSpPr txBox="1">
            <a:spLocks noChangeArrowheads="1"/>
          </p:cNvSpPr>
          <p:nvPr/>
        </p:nvSpPr>
        <p:spPr bwMode="auto">
          <a:xfrm>
            <a:off x="556895" y="4165437"/>
            <a:ext cx="1590358" cy="3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ts val="1400"/>
              </a:lnSpc>
              <a:spcBef>
                <a:spcPts val="0"/>
              </a:spcBef>
            </a:pPr>
            <a:r>
              <a:rPr lang="en-US" sz="1300" b="1" dirty="0" smtClean="0">
                <a:solidFill>
                  <a:srgbClr val="005B82"/>
                </a:solidFill>
              </a:rPr>
              <a:t>Pure D:</a:t>
            </a:r>
            <a:br>
              <a:rPr lang="en-US" sz="1300" b="1" dirty="0" smtClean="0">
                <a:solidFill>
                  <a:srgbClr val="005B82"/>
                </a:solidFill>
              </a:rPr>
            </a:br>
            <a:r>
              <a:rPr lang="en-US" sz="1300" b="1" dirty="0" smtClean="0">
                <a:solidFill>
                  <a:srgbClr val="005B82"/>
                </a:solidFill>
              </a:rPr>
              <a:t>Rough Be surface </a:t>
            </a:r>
          </a:p>
        </p:txBody>
      </p:sp>
      <p:cxnSp>
        <p:nvCxnSpPr>
          <p:cNvPr id="68" name="Gerade Verbindung 67"/>
          <p:cNvCxnSpPr/>
          <p:nvPr/>
        </p:nvCxnSpPr>
        <p:spPr>
          <a:xfrm>
            <a:off x="4602797" y="1216220"/>
            <a:ext cx="0" cy="45931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Box 187"/>
          <p:cNvSpPr txBox="1">
            <a:spLocks noChangeArrowheads="1"/>
          </p:cNvSpPr>
          <p:nvPr/>
        </p:nvSpPr>
        <p:spPr bwMode="auto">
          <a:xfrm>
            <a:off x="2520316" y="4165437"/>
            <a:ext cx="1693544" cy="3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ts val="1400"/>
              </a:lnSpc>
              <a:spcBef>
                <a:spcPts val="0"/>
              </a:spcBef>
            </a:pPr>
            <a:r>
              <a:rPr lang="en-US" sz="1300" b="1" dirty="0" smtClean="0">
                <a:solidFill>
                  <a:srgbClr val="005B82"/>
                </a:solidFill>
              </a:rPr>
              <a:t>Pure </a:t>
            </a:r>
            <a:r>
              <a:rPr lang="en-US" sz="1300" b="1" dirty="0" err="1" smtClean="0">
                <a:solidFill>
                  <a:srgbClr val="005B82"/>
                </a:solidFill>
              </a:rPr>
              <a:t>Ar</a:t>
            </a:r>
            <a:r>
              <a:rPr lang="en-US" sz="1300" b="1" dirty="0" smtClean="0">
                <a:solidFill>
                  <a:srgbClr val="005B82"/>
                </a:solidFill>
              </a:rPr>
              <a:t>:</a:t>
            </a:r>
            <a:br>
              <a:rPr lang="en-US" sz="1300" b="1" dirty="0" smtClean="0">
                <a:solidFill>
                  <a:srgbClr val="005B82"/>
                </a:solidFill>
              </a:rPr>
            </a:br>
            <a:r>
              <a:rPr lang="en-US" sz="1300" b="1" dirty="0" smtClean="0">
                <a:solidFill>
                  <a:srgbClr val="005B82"/>
                </a:solidFill>
              </a:rPr>
              <a:t>Smooth Be surface </a:t>
            </a:r>
          </a:p>
        </p:txBody>
      </p:sp>
      <p:sp>
        <p:nvSpPr>
          <p:cNvPr id="71" name="Pfeil nach rechts 70"/>
          <p:cNvSpPr/>
          <p:nvPr/>
        </p:nvSpPr>
        <p:spPr>
          <a:xfrm>
            <a:off x="2170112" y="4838259"/>
            <a:ext cx="339725" cy="6400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750470" y="4545607"/>
            <a:ext cx="1167631" cy="1217853"/>
            <a:chOff x="750470" y="4545607"/>
            <a:chExt cx="1167631" cy="1217853"/>
          </a:xfrm>
        </p:grpSpPr>
        <p:pic>
          <p:nvPicPr>
            <p:cNvPr id="65" name="Grafik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8" t="21489" r="35721" b="14963"/>
            <a:stretch/>
          </p:blipFill>
          <p:spPr>
            <a:xfrm>
              <a:off x="750470" y="4545607"/>
              <a:ext cx="1167631" cy="1217853"/>
            </a:xfrm>
            <a:prstGeom prst="rect">
              <a:avLst/>
            </a:prstGeom>
          </p:spPr>
        </p:pic>
        <p:grpSp>
          <p:nvGrpSpPr>
            <p:cNvPr id="72" name="Gruppieren 71"/>
            <p:cNvGrpSpPr/>
            <p:nvPr/>
          </p:nvGrpSpPr>
          <p:grpSpPr>
            <a:xfrm>
              <a:off x="1192531" y="5395478"/>
              <a:ext cx="658802" cy="307022"/>
              <a:chOff x="7246931" y="1731329"/>
              <a:chExt cx="658802" cy="307022"/>
            </a:xfrm>
          </p:grpSpPr>
          <p:sp>
            <p:nvSpPr>
              <p:cNvPr id="73" name="Rechteck 72"/>
              <p:cNvSpPr/>
              <p:nvPr/>
            </p:nvSpPr>
            <p:spPr>
              <a:xfrm>
                <a:off x="7246932" y="1731329"/>
                <a:ext cx="658801" cy="30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4" name="Gerade Verbindung mit Pfeil 73"/>
              <p:cNvCxnSpPr/>
              <p:nvPr/>
            </p:nvCxnSpPr>
            <p:spPr bwMode="auto">
              <a:xfrm>
                <a:off x="7246933" y="1985855"/>
                <a:ext cx="6588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5" name="Text Box 187"/>
              <p:cNvSpPr txBox="1">
                <a:spLocks noChangeArrowheads="1"/>
              </p:cNvSpPr>
              <p:nvPr/>
            </p:nvSpPr>
            <p:spPr bwMode="auto">
              <a:xfrm>
                <a:off x="7246931" y="1731329"/>
                <a:ext cx="658801" cy="251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8000" tIns="18000" rIns="18000" bIns="18000">
                <a:spAutoFit/>
              </a:bodyPr>
              <a:lstStyle>
                <a:lvl1pPr marL="180975" indent="-18097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ctr">
                  <a:spcBef>
                    <a:spcPts val="600"/>
                  </a:spcBef>
                </a:pPr>
                <a:r>
                  <a:rPr lang="en-US" sz="1400" b="1" dirty="0" smtClean="0"/>
                  <a:t>5 </a:t>
                </a:r>
                <a:r>
                  <a:rPr lang="en-US" sz="1400" b="1" dirty="0" smtClean="0">
                    <a:sym typeface="Symbol"/>
                  </a:rPr>
                  <a:t></a:t>
                </a:r>
                <a:r>
                  <a:rPr lang="en-US" sz="1400" b="1" dirty="0" smtClean="0"/>
                  <a:t>m</a:t>
                </a:r>
              </a:p>
            </p:txBody>
          </p:sp>
        </p:grpSp>
      </p:grpSp>
      <p:grpSp>
        <p:nvGrpSpPr>
          <p:cNvPr id="3" name="Gruppieren 2"/>
          <p:cNvGrpSpPr/>
          <p:nvPr/>
        </p:nvGrpSpPr>
        <p:grpSpPr>
          <a:xfrm>
            <a:off x="2753996" y="4545607"/>
            <a:ext cx="1171403" cy="1225385"/>
            <a:chOff x="2753996" y="4545607"/>
            <a:chExt cx="1171403" cy="1225385"/>
          </a:xfrm>
        </p:grpSpPr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94"/>
            <a:stretch/>
          </p:blipFill>
          <p:spPr bwMode="auto">
            <a:xfrm>
              <a:off x="2753996" y="4545607"/>
              <a:ext cx="1171403" cy="1225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6" name="Gruppieren 75"/>
            <p:cNvGrpSpPr/>
            <p:nvPr/>
          </p:nvGrpSpPr>
          <p:grpSpPr>
            <a:xfrm>
              <a:off x="3201200" y="5395478"/>
              <a:ext cx="658802" cy="307022"/>
              <a:chOff x="7246931" y="1731329"/>
              <a:chExt cx="658802" cy="307022"/>
            </a:xfrm>
          </p:grpSpPr>
          <p:sp>
            <p:nvSpPr>
              <p:cNvPr id="77" name="Rechteck 76"/>
              <p:cNvSpPr/>
              <p:nvPr/>
            </p:nvSpPr>
            <p:spPr>
              <a:xfrm>
                <a:off x="7246932" y="1731329"/>
                <a:ext cx="658801" cy="30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8" name="Gerade Verbindung mit Pfeil 77"/>
              <p:cNvCxnSpPr/>
              <p:nvPr/>
            </p:nvCxnSpPr>
            <p:spPr bwMode="auto">
              <a:xfrm>
                <a:off x="7246933" y="1985855"/>
                <a:ext cx="6588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9" name="Text Box 187"/>
              <p:cNvSpPr txBox="1">
                <a:spLocks noChangeArrowheads="1"/>
              </p:cNvSpPr>
              <p:nvPr/>
            </p:nvSpPr>
            <p:spPr bwMode="auto">
              <a:xfrm>
                <a:off x="7246931" y="1731329"/>
                <a:ext cx="658801" cy="251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8000" tIns="18000" rIns="18000" bIns="18000">
                <a:spAutoFit/>
              </a:bodyPr>
              <a:lstStyle>
                <a:lvl1pPr marL="180975" indent="-18097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ctr">
                  <a:spcBef>
                    <a:spcPts val="600"/>
                  </a:spcBef>
                </a:pPr>
                <a:r>
                  <a:rPr lang="en-US" sz="1400" b="1" dirty="0" smtClean="0"/>
                  <a:t>5 </a:t>
                </a:r>
                <a:r>
                  <a:rPr lang="en-US" sz="1400" b="1" dirty="0" smtClean="0">
                    <a:sym typeface="Symbol"/>
                  </a:rPr>
                  <a:t></a:t>
                </a:r>
                <a:r>
                  <a:rPr lang="en-US" sz="1400" b="1" dirty="0" smtClean="0"/>
                  <a:t>m</a:t>
                </a:r>
              </a:p>
            </p:txBody>
          </p:sp>
        </p:grpSp>
      </p:grpSp>
      <p:sp>
        <p:nvSpPr>
          <p:cNvPr id="82" name="Text Box 187"/>
          <p:cNvSpPr txBox="1">
            <a:spLocks noChangeArrowheads="1"/>
          </p:cNvSpPr>
          <p:nvPr/>
        </p:nvSpPr>
        <p:spPr bwMode="auto">
          <a:xfrm>
            <a:off x="5083174" y="4165437"/>
            <a:ext cx="1590358" cy="3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ts val="1400"/>
              </a:lnSpc>
              <a:spcBef>
                <a:spcPts val="0"/>
              </a:spcBef>
            </a:pPr>
            <a:r>
              <a:rPr lang="en-US" sz="1300" b="1" dirty="0" smtClean="0">
                <a:solidFill>
                  <a:srgbClr val="005B82"/>
                </a:solidFill>
              </a:rPr>
              <a:t>Pure D:</a:t>
            </a:r>
            <a:br>
              <a:rPr lang="en-US" sz="1300" b="1" dirty="0" smtClean="0">
                <a:solidFill>
                  <a:srgbClr val="005B82"/>
                </a:solidFill>
              </a:rPr>
            </a:br>
            <a:r>
              <a:rPr lang="en-US" sz="1300" b="1" dirty="0" smtClean="0">
                <a:solidFill>
                  <a:srgbClr val="005B82"/>
                </a:solidFill>
              </a:rPr>
              <a:t>Rough Al surface </a:t>
            </a:r>
          </a:p>
        </p:txBody>
      </p:sp>
      <p:sp>
        <p:nvSpPr>
          <p:cNvPr id="83" name="Text Box 187"/>
          <p:cNvSpPr txBox="1">
            <a:spLocks noChangeArrowheads="1"/>
          </p:cNvSpPr>
          <p:nvPr/>
        </p:nvSpPr>
        <p:spPr bwMode="auto">
          <a:xfrm>
            <a:off x="6970395" y="4165437"/>
            <a:ext cx="1693544" cy="3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ts val="1400"/>
              </a:lnSpc>
              <a:spcBef>
                <a:spcPts val="0"/>
              </a:spcBef>
            </a:pPr>
            <a:r>
              <a:rPr lang="en-US" sz="1300" b="1" dirty="0" smtClean="0">
                <a:solidFill>
                  <a:srgbClr val="005B82"/>
                </a:solidFill>
              </a:rPr>
              <a:t>Pure </a:t>
            </a:r>
            <a:r>
              <a:rPr lang="en-US" sz="1300" b="1" dirty="0" err="1" smtClean="0">
                <a:solidFill>
                  <a:srgbClr val="005B82"/>
                </a:solidFill>
              </a:rPr>
              <a:t>Ar</a:t>
            </a:r>
            <a:r>
              <a:rPr lang="en-US" sz="1300" b="1" dirty="0" smtClean="0">
                <a:solidFill>
                  <a:srgbClr val="005B82"/>
                </a:solidFill>
              </a:rPr>
              <a:t>:</a:t>
            </a:r>
            <a:br>
              <a:rPr lang="en-US" sz="1300" b="1" dirty="0" smtClean="0">
                <a:solidFill>
                  <a:srgbClr val="005B82"/>
                </a:solidFill>
              </a:rPr>
            </a:br>
            <a:r>
              <a:rPr lang="en-US" sz="1300" b="1" dirty="0" smtClean="0">
                <a:solidFill>
                  <a:srgbClr val="005B82"/>
                </a:solidFill>
              </a:rPr>
              <a:t>Smooth Al surface </a:t>
            </a:r>
          </a:p>
        </p:txBody>
      </p:sp>
      <p:sp>
        <p:nvSpPr>
          <p:cNvPr id="84" name="Pfeil nach rechts 83"/>
          <p:cNvSpPr/>
          <p:nvPr/>
        </p:nvSpPr>
        <p:spPr>
          <a:xfrm>
            <a:off x="6679883" y="4860074"/>
            <a:ext cx="339725" cy="6400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426013" y="4551365"/>
            <a:ext cx="892702" cy="1257499"/>
            <a:chOff x="5426013" y="4551365"/>
            <a:chExt cx="892702" cy="1257499"/>
          </a:xfrm>
        </p:grpSpPr>
        <p:pic>
          <p:nvPicPr>
            <p:cNvPr id="80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013" y="4551365"/>
              <a:ext cx="892702" cy="1257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5" name="Gruppieren 84"/>
            <p:cNvGrpSpPr/>
            <p:nvPr/>
          </p:nvGrpSpPr>
          <p:grpSpPr>
            <a:xfrm>
              <a:off x="5555462" y="5447859"/>
              <a:ext cx="658802" cy="307022"/>
              <a:chOff x="7246931" y="1731329"/>
              <a:chExt cx="658802" cy="307022"/>
            </a:xfrm>
          </p:grpSpPr>
          <p:sp>
            <p:nvSpPr>
              <p:cNvPr id="86" name="Rechteck 85"/>
              <p:cNvSpPr/>
              <p:nvPr/>
            </p:nvSpPr>
            <p:spPr>
              <a:xfrm>
                <a:off x="7246932" y="1731329"/>
                <a:ext cx="658801" cy="30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7" name="Gerade Verbindung mit Pfeil 86"/>
              <p:cNvCxnSpPr/>
              <p:nvPr/>
            </p:nvCxnSpPr>
            <p:spPr bwMode="auto">
              <a:xfrm>
                <a:off x="7246933" y="1985855"/>
                <a:ext cx="6588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88" name="Text Box 187"/>
              <p:cNvSpPr txBox="1">
                <a:spLocks noChangeArrowheads="1"/>
              </p:cNvSpPr>
              <p:nvPr/>
            </p:nvSpPr>
            <p:spPr bwMode="auto">
              <a:xfrm>
                <a:off x="7246931" y="1731329"/>
                <a:ext cx="658801" cy="251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8000" tIns="18000" rIns="18000" bIns="18000">
                <a:spAutoFit/>
              </a:bodyPr>
              <a:lstStyle>
                <a:lvl1pPr marL="180975" indent="-18097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ctr">
                  <a:spcBef>
                    <a:spcPts val="600"/>
                  </a:spcBef>
                </a:pPr>
                <a:r>
                  <a:rPr lang="en-US" sz="1400" b="1" dirty="0" smtClean="0"/>
                  <a:t>5 </a:t>
                </a:r>
                <a:r>
                  <a:rPr lang="en-US" sz="1400" b="1" dirty="0" smtClean="0">
                    <a:sym typeface="Symbol"/>
                  </a:rPr>
                  <a:t></a:t>
                </a:r>
                <a:r>
                  <a:rPr lang="en-US" sz="1400" b="1" dirty="0" smtClean="0"/>
                  <a:t>m</a:t>
                </a:r>
              </a:p>
            </p:txBody>
          </p:sp>
        </p:grpSp>
      </p:grpSp>
      <p:grpSp>
        <p:nvGrpSpPr>
          <p:cNvPr id="5" name="Gruppieren 4"/>
          <p:cNvGrpSpPr/>
          <p:nvPr/>
        </p:nvGrpSpPr>
        <p:grpSpPr>
          <a:xfrm>
            <a:off x="7362760" y="4600557"/>
            <a:ext cx="879542" cy="1115483"/>
            <a:chOff x="7362760" y="4600557"/>
            <a:chExt cx="879542" cy="1115483"/>
          </a:xfrm>
        </p:grpSpPr>
        <p:pic>
          <p:nvPicPr>
            <p:cNvPr id="81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" t="19371" r="8625" b="2377"/>
            <a:stretch/>
          </p:blipFill>
          <p:spPr bwMode="auto">
            <a:xfrm rot="5400000">
              <a:off x="7244789" y="4718528"/>
              <a:ext cx="1115483" cy="87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9" name="Gruppieren 88"/>
            <p:cNvGrpSpPr/>
            <p:nvPr/>
          </p:nvGrpSpPr>
          <p:grpSpPr>
            <a:xfrm>
              <a:off x="7480749" y="5364883"/>
              <a:ext cx="658802" cy="307022"/>
              <a:chOff x="7246931" y="1731329"/>
              <a:chExt cx="658802" cy="307022"/>
            </a:xfrm>
          </p:grpSpPr>
          <p:sp>
            <p:nvSpPr>
              <p:cNvPr id="90" name="Rechteck 89"/>
              <p:cNvSpPr/>
              <p:nvPr/>
            </p:nvSpPr>
            <p:spPr>
              <a:xfrm>
                <a:off x="7246932" y="1731329"/>
                <a:ext cx="658801" cy="30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1" name="Gerade Verbindung mit Pfeil 90"/>
              <p:cNvCxnSpPr/>
              <p:nvPr/>
            </p:nvCxnSpPr>
            <p:spPr bwMode="auto">
              <a:xfrm>
                <a:off x="7246933" y="1985855"/>
                <a:ext cx="6588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2" name="Text Box 187"/>
              <p:cNvSpPr txBox="1">
                <a:spLocks noChangeArrowheads="1"/>
              </p:cNvSpPr>
              <p:nvPr/>
            </p:nvSpPr>
            <p:spPr bwMode="auto">
              <a:xfrm>
                <a:off x="7246931" y="1731329"/>
                <a:ext cx="658801" cy="251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8000" tIns="18000" rIns="18000" bIns="18000">
                <a:spAutoFit/>
              </a:bodyPr>
              <a:lstStyle>
                <a:lvl1pPr marL="180975" indent="-18097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ctr">
                  <a:spcBef>
                    <a:spcPts val="600"/>
                  </a:spcBef>
                </a:pPr>
                <a:r>
                  <a:rPr lang="en-US" sz="1400" b="1" dirty="0" smtClean="0"/>
                  <a:t>5 </a:t>
                </a:r>
                <a:r>
                  <a:rPr lang="en-US" sz="1400" b="1" dirty="0" smtClean="0">
                    <a:sym typeface="Symbol"/>
                  </a:rPr>
                  <a:t></a:t>
                </a:r>
                <a:r>
                  <a:rPr lang="en-US" sz="1400" b="1" dirty="0" smtClean="0"/>
                  <a:t>m</a:t>
                </a:r>
              </a:p>
            </p:txBody>
          </p:sp>
        </p:grpSp>
      </p:grpSp>
      <p:sp>
        <p:nvSpPr>
          <p:cNvPr id="93" name="Rectangle 58"/>
          <p:cNvSpPr>
            <a:spLocks noChangeArrowheads="1"/>
          </p:cNvSpPr>
          <p:nvPr/>
        </p:nvSpPr>
        <p:spPr bwMode="auto">
          <a:xfrm rot="16200000">
            <a:off x="-25806" y="2326323"/>
            <a:ext cx="13513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400" b="1" dirty="0" smtClean="0">
                <a:solidFill>
                  <a:srgbClr val="000000"/>
                </a:solidFill>
              </a:rPr>
              <a:t>Sputtering yield</a:t>
            </a: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4" name="Rectangle 26"/>
          <p:cNvSpPr>
            <a:spLocks noChangeArrowheads="1"/>
          </p:cNvSpPr>
          <p:nvPr/>
        </p:nvSpPr>
        <p:spPr bwMode="auto">
          <a:xfrm>
            <a:off x="987426" y="3558789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812166" y="3077777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0.01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ectangle 28"/>
          <p:cNvSpPr>
            <a:spLocks noChangeArrowheads="1"/>
          </p:cNvSpPr>
          <p:nvPr/>
        </p:nvSpPr>
        <p:spPr bwMode="auto">
          <a:xfrm>
            <a:off x="812166" y="2596764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0.02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29"/>
          <p:cNvSpPr>
            <a:spLocks noChangeArrowheads="1"/>
          </p:cNvSpPr>
          <p:nvPr/>
        </p:nvSpPr>
        <p:spPr bwMode="auto">
          <a:xfrm>
            <a:off x="812166" y="2115752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0.03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Rectangle 30"/>
          <p:cNvSpPr>
            <a:spLocks noChangeArrowheads="1"/>
          </p:cNvSpPr>
          <p:nvPr/>
        </p:nvSpPr>
        <p:spPr bwMode="auto">
          <a:xfrm>
            <a:off x="812166" y="1634739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0.04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Rectangle 31"/>
          <p:cNvSpPr>
            <a:spLocks noChangeArrowheads="1"/>
          </p:cNvSpPr>
          <p:nvPr/>
        </p:nvSpPr>
        <p:spPr bwMode="auto">
          <a:xfrm>
            <a:off x="812166" y="1161347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0.05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Rectangle 32"/>
          <p:cNvSpPr>
            <a:spLocks noChangeArrowheads="1"/>
          </p:cNvSpPr>
          <p:nvPr/>
        </p:nvSpPr>
        <p:spPr bwMode="auto">
          <a:xfrm>
            <a:off x="1132841" y="3694362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Rectangle 34"/>
          <p:cNvSpPr>
            <a:spLocks noChangeArrowheads="1"/>
          </p:cNvSpPr>
          <p:nvPr/>
        </p:nvSpPr>
        <p:spPr bwMode="auto">
          <a:xfrm>
            <a:off x="1557338" y="369436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36"/>
          <p:cNvSpPr>
            <a:spLocks noChangeArrowheads="1"/>
          </p:cNvSpPr>
          <p:nvPr/>
        </p:nvSpPr>
        <p:spPr bwMode="auto">
          <a:xfrm>
            <a:off x="2030413" y="369436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40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38"/>
          <p:cNvSpPr>
            <a:spLocks noChangeArrowheads="1"/>
          </p:cNvSpPr>
          <p:nvPr/>
        </p:nvSpPr>
        <p:spPr bwMode="auto">
          <a:xfrm>
            <a:off x="2505076" y="369436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Rectangle 40"/>
          <p:cNvSpPr>
            <a:spLocks noChangeArrowheads="1"/>
          </p:cNvSpPr>
          <p:nvPr/>
        </p:nvSpPr>
        <p:spPr bwMode="auto">
          <a:xfrm>
            <a:off x="2979738" y="369436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Rectangle 42"/>
          <p:cNvSpPr>
            <a:spLocks noChangeArrowheads="1"/>
          </p:cNvSpPr>
          <p:nvPr/>
        </p:nvSpPr>
        <p:spPr bwMode="auto">
          <a:xfrm>
            <a:off x="3417888" y="3694362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100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Rectangle 43"/>
          <p:cNvSpPr>
            <a:spLocks noChangeArrowheads="1"/>
          </p:cNvSpPr>
          <p:nvPr/>
        </p:nvSpPr>
        <p:spPr bwMode="auto">
          <a:xfrm>
            <a:off x="755651" y="3860414"/>
            <a:ext cx="33550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Ar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fraction of incident </a:t>
            </a:r>
            <a:r>
              <a:rPr kumimoji="0" lang="en-US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D+Ar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ion flux [%]</a:t>
            </a: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 Box 23"/>
          <p:cNvSpPr txBox="1">
            <a:spLocks noChangeArrowheads="1"/>
          </p:cNvSpPr>
          <p:nvPr/>
        </p:nvSpPr>
        <p:spPr bwMode="auto">
          <a:xfrm rot="20815007">
            <a:off x="1344211" y="1609066"/>
            <a:ext cx="2224069" cy="4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dirty="0" smtClean="0">
                <a:solidFill>
                  <a:srgbClr val="CC00CC"/>
                </a:solidFill>
              </a:rPr>
              <a:t>Calculation (TRIM code)</a:t>
            </a:r>
          </a:p>
          <a:p>
            <a:pPr>
              <a:lnSpc>
                <a:spcPct val="95000"/>
              </a:lnSpc>
            </a:pPr>
            <a:r>
              <a:rPr lang="en-US" sz="1400" b="1" dirty="0" smtClean="0">
                <a:solidFill>
                  <a:srgbClr val="CC00CC"/>
                </a:solidFill>
              </a:rPr>
              <a:t> for flat surface</a:t>
            </a:r>
            <a:endParaRPr lang="en-US" sz="1400" b="1" dirty="0">
              <a:solidFill>
                <a:srgbClr val="CC00CC"/>
              </a:solidFill>
            </a:endParaRPr>
          </a:p>
        </p:txBody>
      </p:sp>
      <p:sp>
        <p:nvSpPr>
          <p:cNvPr id="108" name="Text Box 23"/>
          <p:cNvSpPr txBox="1">
            <a:spLocks noChangeArrowheads="1"/>
          </p:cNvSpPr>
          <p:nvPr/>
        </p:nvSpPr>
        <p:spPr bwMode="auto">
          <a:xfrm>
            <a:off x="1264604" y="3274904"/>
            <a:ext cx="1187054" cy="24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 smtClean="0">
                <a:solidFill>
                  <a:srgbClr val="4A7EBB"/>
                </a:solidFill>
              </a:rPr>
              <a:t>Experiment</a:t>
            </a:r>
            <a:endParaRPr lang="en-US" sz="1400" b="1" dirty="0">
              <a:solidFill>
                <a:srgbClr val="4A7EBB"/>
              </a:solidFill>
            </a:endParaRPr>
          </a:p>
        </p:txBody>
      </p:sp>
      <p:sp>
        <p:nvSpPr>
          <p:cNvPr id="109" name="Rectangle 58"/>
          <p:cNvSpPr>
            <a:spLocks noChangeArrowheads="1"/>
          </p:cNvSpPr>
          <p:nvPr/>
        </p:nvSpPr>
        <p:spPr bwMode="auto">
          <a:xfrm rot="16200000">
            <a:off x="843769" y="2472828"/>
            <a:ext cx="89607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200" b="1" dirty="0" smtClean="0">
                <a:solidFill>
                  <a:srgbClr val="C00000"/>
                </a:solidFill>
              </a:rPr>
              <a:t>discrepancy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cxnSp>
        <p:nvCxnSpPr>
          <p:cNvPr id="110" name="Gerade Verbindung mit Pfeil 109"/>
          <p:cNvCxnSpPr/>
          <p:nvPr/>
        </p:nvCxnSpPr>
        <p:spPr>
          <a:xfrm>
            <a:off x="1166706" y="1906743"/>
            <a:ext cx="4235" cy="1679485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58"/>
          <p:cNvSpPr>
            <a:spLocks noChangeArrowheads="1"/>
          </p:cNvSpPr>
          <p:nvPr/>
        </p:nvSpPr>
        <p:spPr bwMode="auto">
          <a:xfrm rot="16200000">
            <a:off x="3348638" y="1526345"/>
            <a:ext cx="77585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</a:rPr>
              <a:t>agreement</a:t>
            </a:r>
          </a:p>
        </p:txBody>
      </p:sp>
      <p:sp>
        <p:nvSpPr>
          <p:cNvPr id="112" name="Freeform 68"/>
          <p:cNvSpPr>
            <a:spLocks/>
          </p:cNvSpPr>
          <p:nvPr/>
        </p:nvSpPr>
        <p:spPr bwMode="auto">
          <a:xfrm>
            <a:off x="8173721" y="3043487"/>
            <a:ext cx="63500" cy="63500"/>
          </a:xfrm>
          <a:custGeom>
            <a:avLst/>
            <a:gdLst>
              <a:gd name="T0" fmla="*/ 60 w 120"/>
              <a:gd name="T1" fmla="*/ 0 h 121"/>
              <a:gd name="T2" fmla="*/ 60 w 120"/>
              <a:gd name="T3" fmla="*/ 0 h 121"/>
              <a:gd name="T4" fmla="*/ 60 w 120"/>
              <a:gd name="T5" fmla="*/ 0 h 121"/>
              <a:gd name="T6" fmla="*/ 119 w 120"/>
              <a:gd name="T7" fmla="*/ 61 h 121"/>
              <a:gd name="T8" fmla="*/ 120 w 120"/>
              <a:gd name="T9" fmla="*/ 61 h 121"/>
              <a:gd name="T10" fmla="*/ 119 w 120"/>
              <a:gd name="T11" fmla="*/ 61 h 121"/>
              <a:gd name="T12" fmla="*/ 60 w 120"/>
              <a:gd name="T13" fmla="*/ 120 h 121"/>
              <a:gd name="T14" fmla="*/ 60 w 120"/>
              <a:gd name="T15" fmla="*/ 121 h 121"/>
              <a:gd name="T16" fmla="*/ 60 w 120"/>
              <a:gd name="T17" fmla="*/ 120 h 121"/>
              <a:gd name="T18" fmla="*/ 0 w 120"/>
              <a:gd name="T19" fmla="*/ 61 h 121"/>
              <a:gd name="T20" fmla="*/ 0 w 120"/>
              <a:gd name="T21" fmla="*/ 61 h 121"/>
              <a:gd name="T22" fmla="*/ 0 w 120"/>
              <a:gd name="T23" fmla="*/ 61 h 121"/>
              <a:gd name="T24" fmla="*/ 60 w 120"/>
              <a:gd name="T25" fmla="*/ 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0" h="121">
                <a:moveTo>
                  <a:pt x="60" y="0"/>
                </a:moveTo>
                <a:lnTo>
                  <a:pt x="60" y="0"/>
                </a:lnTo>
                <a:lnTo>
                  <a:pt x="60" y="0"/>
                </a:lnTo>
                <a:lnTo>
                  <a:pt x="119" y="61"/>
                </a:lnTo>
                <a:lnTo>
                  <a:pt x="120" y="61"/>
                </a:lnTo>
                <a:lnTo>
                  <a:pt x="119" y="61"/>
                </a:lnTo>
                <a:lnTo>
                  <a:pt x="60" y="120"/>
                </a:lnTo>
                <a:lnTo>
                  <a:pt x="60" y="121"/>
                </a:lnTo>
                <a:lnTo>
                  <a:pt x="60" y="120"/>
                </a:lnTo>
                <a:lnTo>
                  <a:pt x="0" y="61"/>
                </a:lnTo>
                <a:lnTo>
                  <a:pt x="0" y="61"/>
                </a:lnTo>
                <a:lnTo>
                  <a:pt x="0" y="61"/>
                </a:lnTo>
                <a:lnTo>
                  <a:pt x="60" y="0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3" name="Freeform 69"/>
          <p:cNvSpPr>
            <a:spLocks/>
          </p:cNvSpPr>
          <p:nvPr/>
        </p:nvSpPr>
        <p:spPr bwMode="auto">
          <a:xfrm>
            <a:off x="8173721" y="3043487"/>
            <a:ext cx="63500" cy="63500"/>
          </a:xfrm>
          <a:custGeom>
            <a:avLst/>
            <a:gdLst>
              <a:gd name="T0" fmla="*/ 60 w 120"/>
              <a:gd name="T1" fmla="*/ 0 h 121"/>
              <a:gd name="T2" fmla="*/ 60 w 120"/>
              <a:gd name="T3" fmla="*/ 0 h 121"/>
              <a:gd name="T4" fmla="*/ 60 w 120"/>
              <a:gd name="T5" fmla="*/ 0 h 121"/>
              <a:gd name="T6" fmla="*/ 119 w 120"/>
              <a:gd name="T7" fmla="*/ 61 h 121"/>
              <a:gd name="T8" fmla="*/ 120 w 120"/>
              <a:gd name="T9" fmla="*/ 61 h 121"/>
              <a:gd name="T10" fmla="*/ 119 w 120"/>
              <a:gd name="T11" fmla="*/ 61 h 121"/>
              <a:gd name="T12" fmla="*/ 60 w 120"/>
              <a:gd name="T13" fmla="*/ 120 h 121"/>
              <a:gd name="T14" fmla="*/ 60 w 120"/>
              <a:gd name="T15" fmla="*/ 121 h 121"/>
              <a:gd name="T16" fmla="*/ 60 w 120"/>
              <a:gd name="T17" fmla="*/ 120 h 121"/>
              <a:gd name="T18" fmla="*/ 0 w 120"/>
              <a:gd name="T19" fmla="*/ 61 h 121"/>
              <a:gd name="T20" fmla="*/ 0 w 120"/>
              <a:gd name="T21" fmla="*/ 61 h 121"/>
              <a:gd name="T22" fmla="*/ 0 w 120"/>
              <a:gd name="T23" fmla="*/ 61 h 121"/>
              <a:gd name="T24" fmla="*/ 60 w 120"/>
              <a:gd name="T25" fmla="*/ 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0" h="121">
                <a:moveTo>
                  <a:pt x="60" y="0"/>
                </a:moveTo>
                <a:lnTo>
                  <a:pt x="60" y="0"/>
                </a:lnTo>
                <a:lnTo>
                  <a:pt x="60" y="0"/>
                </a:lnTo>
                <a:lnTo>
                  <a:pt x="119" y="61"/>
                </a:lnTo>
                <a:lnTo>
                  <a:pt x="120" y="61"/>
                </a:lnTo>
                <a:lnTo>
                  <a:pt x="119" y="61"/>
                </a:lnTo>
                <a:lnTo>
                  <a:pt x="60" y="120"/>
                </a:lnTo>
                <a:lnTo>
                  <a:pt x="60" y="121"/>
                </a:lnTo>
                <a:lnTo>
                  <a:pt x="60" y="120"/>
                </a:lnTo>
                <a:lnTo>
                  <a:pt x="0" y="61"/>
                </a:lnTo>
                <a:lnTo>
                  <a:pt x="0" y="61"/>
                </a:lnTo>
                <a:lnTo>
                  <a:pt x="0" y="61"/>
                </a:lnTo>
                <a:lnTo>
                  <a:pt x="60" y="0"/>
                </a:lnTo>
                <a:close/>
              </a:path>
            </a:pathLst>
          </a:custGeom>
          <a:noFill/>
          <a:ln w="4763">
            <a:solidFill>
              <a:srgbClr val="4A7EB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4" name="Freeform 70"/>
          <p:cNvSpPr>
            <a:spLocks/>
          </p:cNvSpPr>
          <p:nvPr/>
        </p:nvSpPr>
        <p:spPr bwMode="auto">
          <a:xfrm>
            <a:off x="5827396" y="1659187"/>
            <a:ext cx="2384425" cy="1231900"/>
          </a:xfrm>
          <a:custGeom>
            <a:avLst/>
            <a:gdLst>
              <a:gd name="T0" fmla="*/ 18 w 4507"/>
              <a:gd name="T1" fmla="*/ 1 h 2328"/>
              <a:gd name="T2" fmla="*/ 4500 w 4507"/>
              <a:gd name="T3" fmla="*/ 2303 h 2328"/>
              <a:gd name="T4" fmla="*/ 4504 w 4507"/>
              <a:gd name="T5" fmla="*/ 2306 h 2328"/>
              <a:gd name="T6" fmla="*/ 4506 w 4507"/>
              <a:gd name="T7" fmla="*/ 2311 h 2328"/>
              <a:gd name="T8" fmla="*/ 4507 w 4507"/>
              <a:gd name="T9" fmla="*/ 2315 h 2328"/>
              <a:gd name="T10" fmla="*/ 4506 w 4507"/>
              <a:gd name="T11" fmla="*/ 2321 h 2328"/>
              <a:gd name="T12" fmla="*/ 4501 w 4507"/>
              <a:gd name="T13" fmla="*/ 2325 h 2328"/>
              <a:gd name="T14" fmla="*/ 4497 w 4507"/>
              <a:gd name="T15" fmla="*/ 2326 h 2328"/>
              <a:gd name="T16" fmla="*/ 4493 w 4507"/>
              <a:gd name="T17" fmla="*/ 2328 h 2328"/>
              <a:gd name="T18" fmla="*/ 4488 w 4507"/>
              <a:gd name="T19" fmla="*/ 2326 h 2328"/>
              <a:gd name="T20" fmla="*/ 7 w 4507"/>
              <a:gd name="T21" fmla="*/ 24 h 2328"/>
              <a:gd name="T22" fmla="*/ 2 w 4507"/>
              <a:gd name="T23" fmla="*/ 20 h 2328"/>
              <a:gd name="T24" fmla="*/ 0 w 4507"/>
              <a:gd name="T25" fmla="*/ 16 h 2328"/>
              <a:gd name="T26" fmla="*/ 0 w 4507"/>
              <a:gd name="T27" fmla="*/ 11 h 2328"/>
              <a:gd name="T28" fmla="*/ 1 w 4507"/>
              <a:gd name="T29" fmla="*/ 7 h 2328"/>
              <a:gd name="T30" fmla="*/ 4 w 4507"/>
              <a:gd name="T31" fmla="*/ 3 h 2328"/>
              <a:gd name="T32" fmla="*/ 8 w 4507"/>
              <a:gd name="T33" fmla="*/ 0 h 2328"/>
              <a:gd name="T34" fmla="*/ 13 w 4507"/>
              <a:gd name="T35" fmla="*/ 0 h 2328"/>
              <a:gd name="T36" fmla="*/ 18 w 4507"/>
              <a:gd name="T37" fmla="*/ 1 h 2328"/>
              <a:gd name="T38" fmla="*/ 18 w 4507"/>
              <a:gd name="T39" fmla="*/ 1 h 2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07" h="2328">
                <a:moveTo>
                  <a:pt x="18" y="1"/>
                </a:moveTo>
                <a:lnTo>
                  <a:pt x="4500" y="2303"/>
                </a:lnTo>
                <a:lnTo>
                  <a:pt x="4504" y="2306"/>
                </a:lnTo>
                <a:lnTo>
                  <a:pt x="4506" y="2311"/>
                </a:lnTo>
                <a:lnTo>
                  <a:pt x="4507" y="2315"/>
                </a:lnTo>
                <a:lnTo>
                  <a:pt x="4506" y="2321"/>
                </a:lnTo>
                <a:lnTo>
                  <a:pt x="4501" y="2325"/>
                </a:lnTo>
                <a:lnTo>
                  <a:pt x="4497" y="2326"/>
                </a:lnTo>
                <a:lnTo>
                  <a:pt x="4493" y="2328"/>
                </a:lnTo>
                <a:lnTo>
                  <a:pt x="4488" y="2326"/>
                </a:lnTo>
                <a:lnTo>
                  <a:pt x="7" y="24"/>
                </a:lnTo>
                <a:lnTo>
                  <a:pt x="2" y="20"/>
                </a:lnTo>
                <a:lnTo>
                  <a:pt x="0" y="16"/>
                </a:lnTo>
                <a:lnTo>
                  <a:pt x="0" y="11"/>
                </a:lnTo>
                <a:lnTo>
                  <a:pt x="1" y="7"/>
                </a:lnTo>
                <a:lnTo>
                  <a:pt x="4" y="3"/>
                </a:lnTo>
                <a:lnTo>
                  <a:pt x="8" y="0"/>
                </a:lnTo>
                <a:lnTo>
                  <a:pt x="13" y="0"/>
                </a:lnTo>
                <a:lnTo>
                  <a:pt x="18" y="1"/>
                </a:lnTo>
                <a:lnTo>
                  <a:pt x="18" y="1"/>
                </a:lnTo>
                <a:close/>
              </a:path>
            </a:pathLst>
          </a:custGeom>
          <a:solidFill>
            <a:srgbClr val="CC00CC"/>
          </a:solidFill>
          <a:ln w="0">
            <a:solidFill>
              <a:srgbClr val="CC00CC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5" name="Rectangle 71"/>
          <p:cNvSpPr>
            <a:spLocks noChangeArrowheads="1"/>
          </p:cNvSpPr>
          <p:nvPr/>
        </p:nvSpPr>
        <p:spPr bwMode="auto">
          <a:xfrm>
            <a:off x="5482908" y="3549899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Rectangle 72"/>
          <p:cNvSpPr>
            <a:spLocks noChangeArrowheads="1"/>
          </p:cNvSpPr>
          <p:nvPr/>
        </p:nvSpPr>
        <p:spPr bwMode="auto">
          <a:xfrm>
            <a:off x="5254308" y="3068887"/>
            <a:ext cx="3831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0.002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Rectangle 73"/>
          <p:cNvSpPr>
            <a:spLocks noChangeArrowheads="1"/>
          </p:cNvSpPr>
          <p:nvPr/>
        </p:nvSpPr>
        <p:spPr bwMode="auto">
          <a:xfrm>
            <a:off x="5254308" y="2587874"/>
            <a:ext cx="3831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0.004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ectangle 74"/>
          <p:cNvSpPr>
            <a:spLocks noChangeArrowheads="1"/>
          </p:cNvSpPr>
          <p:nvPr/>
        </p:nvSpPr>
        <p:spPr bwMode="auto">
          <a:xfrm>
            <a:off x="5254308" y="2106862"/>
            <a:ext cx="3831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0.006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Rectangle 75"/>
          <p:cNvSpPr>
            <a:spLocks noChangeArrowheads="1"/>
          </p:cNvSpPr>
          <p:nvPr/>
        </p:nvSpPr>
        <p:spPr bwMode="auto">
          <a:xfrm>
            <a:off x="5254308" y="1625849"/>
            <a:ext cx="3831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0.008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76"/>
          <p:cNvSpPr>
            <a:spLocks noChangeArrowheads="1"/>
          </p:cNvSpPr>
          <p:nvPr/>
        </p:nvSpPr>
        <p:spPr bwMode="auto">
          <a:xfrm>
            <a:off x="5254308" y="1152457"/>
            <a:ext cx="3831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0.010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Rectangle 77"/>
          <p:cNvSpPr>
            <a:spLocks noChangeArrowheads="1"/>
          </p:cNvSpPr>
          <p:nvPr/>
        </p:nvSpPr>
        <p:spPr bwMode="auto">
          <a:xfrm>
            <a:off x="5798821" y="3677852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Rectangle 79"/>
          <p:cNvSpPr>
            <a:spLocks noChangeArrowheads="1"/>
          </p:cNvSpPr>
          <p:nvPr/>
        </p:nvSpPr>
        <p:spPr bwMode="auto">
          <a:xfrm>
            <a:off x="6223318" y="367785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Rectangle 81"/>
          <p:cNvSpPr>
            <a:spLocks noChangeArrowheads="1"/>
          </p:cNvSpPr>
          <p:nvPr/>
        </p:nvSpPr>
        <p:spPr bwMode="auto">
          <a:xfrm>
            <a:off x="6696393" y="367785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40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83"/>
          <p:cNvSpPr>
            <a:spLocks noChangeArrowheads="1"/>
          </p:cNvSpPr>
          <p:nvPr/>
        </p:nvSpPr>
        <p:spPr bwMode="auto">
          <a:xfrm>
            <a:off x="7171056" y="367785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Rectangle 85"/>
          <p:cNvSpPr>
            <a:spLocks noChangeArrowheads="1"/>
          </p:cNvSpPr>
          <p:nvPr/>
        </p:nvSpPr>
        <p:spPr bwMode="auto">
          <a:xfrm>
            <a:off x="7645718" y="3677852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87"/>
          <p:cNvSpPr>
            <a:spLocks noChangeArrowheads="1"/>
          </p:cNvSpPr>
          <p:nvPr/>
        </p:nvSpPr>
        <p:spPr bwMode="auto">
          <a:xfrm>
            <a:off x="8083868" y="3677852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100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Rectangle 88"/>
          <p:cNvSpPr>
            <a:spLocks noChangeArrowheads="1"/>
          </p:cNvSpPr>
          <p:nvPr/>
        </p:nvSpPr>
        <p:spPr bwMode="auto">
          <a:xfrm>
            <a:off x="5436871" y="3836284"/>
            <a:ext cx="33550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Ar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fraction of incident </a:t>
            </a:r>
            <a:r>
              <a:rPr kumimoji="0" lang="en-US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D+Ar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ion flux [%]</a:t>
            </a: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Rectangle 58"/>
          <p:cNvSpPr>
            <a:spLocks noChangeArrowheads="1"/>
          </p:cNvSpPr>
          <p:nvPr/>
        </p:nvSpPr>
        <p:spPr bwMode="auto">
          <a:xfrm rot="16200000">
            <a:off x="4401414" y="2387363"/>
            <a:ext cx="13513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400" b="1" dirty="0" smtClean="0">
                <a:solidFill>
                  <a:srgbClr val="000000"/>
                </a:solidFill>
              </a:rPr>
              <a:t>Sputtering yield</a:t>
            </a: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9" name="Text Box 23"/>
          <p:cNvSpPr txBox="1">
            <a:spLocks noChangeArrowheads="1"/>
          </p:cNvSpPr>
          <p:nvPr/>
        </p:nvSpPr>
        <p:spPr bwMode="auto">
          <a:xfrm rot="1622537">
            <a:off x="5991833" y="1818154"/>
            <a:ext cx="2053737" cy="4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dirty="0" smtClean="0">
                <a:solidFill>
                  <a:srgbClr val="CC00CC"/>
                </a:solidFill>
              </a:rPr>
              <a:t>Calculation (TRIM code)</a:t>
            </a:r>
            <a:br>
              <a:rPr lang="en-US" sz="1400" b="1" dirty="0" smtClean="0">
                <a:solidFill>
                  <a:srgbClr val="CC00CC"/>
                </a:solidFill>
              </a:rPr>
            </a:br>
            <a:r>
              <a:rPr lang="en-US" sz="1400" b="1" dirty="0" smtClean="0">
                <a:solidFill>
                  <a:srgbClr val="CC00CC"/>
                </a:solidFill>
              </a:rPr>
              <a:t>for flat surface</a:t>
            </a:r>
            <a:endParaRPr lang="en-US" sz="1400" b="1" dirty="0">
              <a:solidFill>
                <a:srgbClr val="CC00CC"/>
              </a:solidFill>
            </a:endParaRPr>
          </a:p>
        </p:txBody>
      </p:sp>
      <p:sp>
        <p:nvSpPr>
          <p:cNvPr id="130" name="Text Box 23"/>
          <p:cNvSpPr txBox="1">
            <a:spLocks noChangeArrowheads="1"/>
          </p:cNvSpPr>
          <p:nvPr/>
        </p:nvSpPr>
        <p:spPr bwMode="auto">
          <a:xfrm>
            <a:off x="5939155" y="3251053"/>
            <a:ext cx="1187054" cy="24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 smtClean="0">
                <a:solidFill>
                  <a:srgbClr val="4A7EBB"/>
                </a:solidFill>
              </a:rPr>
              <a:t>Experiment</a:t>
            </a:r>
            <a:endParaRPr lang="en-US" sz="1400" b="1" dirty="0">
              <a:solidFill>
                <a:srgbClr val="4A7EBB"/>
              </a:solidFill>
            </a:endParaRPr>
          </a:p>
        </p:txBody>
      </p:sp>
      <p:sp>
        <p:nvSpPr>
          <p:cNvPr id="131" name="Rectangle 58"/>
          <p:cNvSpPr>
            <a:spLocks noChangeArrowheads="1"/>
          </p:cNvSpPr>
          <p:nvPr/>
        </p:nvSpPr>
        <p:spPr bwMode="auto">
          <a:xfrm rot="16200000">
            <a:off x="5278611" y="2397434"/>
            <a:ext cx="89607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200" b="1" dirty="0" smtClean="0">
                <a:solidFill>
                  <a:srgbClr val="C00000"/>
                </a:solidFill>
              </a:rPr>
              <a:t>discrepancy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cxnSp>
        <p:nvCxnSpPr>
          <p:cNvPr id="132" name="Gerade Verbindung mit Pfeil 131"/>
          <p:cNvCxnSpPr>
            <a:stCxn id="114" idx="0"/>
          </p:cNvCxnSpPr>
          <p:nvPr/>
        </p:nvCxnSpPr>
        <p:spPr>
          <a:xfrm flipH="1">
            <a:off x="5834009" y="1659716"/>
            <a:ext cx="2910" cy="1753768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/>
          <p:cNvSpPr/>
          <p:nvPr/>
        </p:nvSpPr>
        <p:spPr>
          <a:xfrm>
            <a:off x="8099105" y="2755148"/>
            <a:ext cx="211596" cy="455710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Rectangle 58"/>
          <p:cNvSpPr>
            <a:spLocks noChangeArrowheads="1"/>
          </p:cNvSpPr>
          <p:nvPr/>
        </p:nvSpPr>
        <p:spPr bwMode="auto">
          <a:xfrm rot="16200000">
            <a:off x="8029855" y="2898948"/>
            <a:ext cx="77585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</a:rPr>
              <a:t>agreement</a:t>
            </a:r>
          </a:p>
        </p:txBody>
      </p:sp>
      <p:sp>
        <p:nvSpPr>
          <p:cNvPr id="135" name="Ellipse 134"/>
          <p:cNvSpPr/>
          <p:nvPr/>
        </p:nvSpPr>
        <p:spPr>
          <a:xfrm>
            <a:off x="3433128" y="1306345"/>
            <a:ext cx="211596" cy="455710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88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  <p:bldP spid="67" grpId="0"/>
      <p:bldP spid="70" grpId="0"/>
      <p:bldP spid="71" grpId="0" animBg="1"/>
      <p:bldP spid="82" grpId="0"/>
      <p:bldP spid="83" grpId="0"/>
      <p:bldP spid="84" grpId="0" animBg="1"/>
      <p:bldP spid="109" grpId="0"/>
      <p:bldP spid="111" grpId="0"/>
      <p:bldP spid="112" grpId="0" animBg="1"/>
      <p:bldP spid="113" grpId="0" animBg="1"/>
      <p:bldP spid="114" grpId="0" animBg="1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3" grpId="0" animBg="1"/>
      <p:bldP spid="134" grpId="0"/>
      <p:bldP spid="1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Measured and calculated sputtering </a:t>
            </a:r>
            <a:r>
              <a:rPr lang="en-US" sz="2200" dirty="0" smtClean="0"/>
              <a:t>yields</a:t>
            </a:r>
            <a:br>
              <a:rPr lang="en-US" sz="2200" dirty="0" smtClean="0"/>
            </a:br>
            <a:r>
              <a:rPr lang="en-US" sz="2200" dirty="0" smtClean="0"/>
              <a:t>in deuterium-helium plasma</a:t>
            </a:r>
            <a:endParaRPr lang="en-US" sz="2200" dirty="0"/>
          </a:p>
        </p:txBody>
      </p:sp>
      <p:sp>
        <p:nvSpPr>
          <p:cNvPr id="63" name="Text Box 23"/>
          <p:cNvSpPr txBox="1">
            <a:spLocks noChangeArrowheads="1"/>
          </p:cNvSpPr>
          <p:nvPr/>
        </p:nvSpPr>
        <p:spPr bwMode="auto">
          <a:xfrm>
            <a:off x="396875" y="762244"/>
            <a:ext cx="3893185" cy="5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Aluminium erosion by helium 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en-US" sz="1600" b="1" dirty="0" smtClean="0">
                <a:solidFill>
                  <a:srgbClr val="005B82"/>
                </a:solidFill>
              </a:rPr>
              <a:t>studied in PSI-2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224274" name="Freeform 39"/>
          <p:cNvSpPr>
            <a:spLocks noEditPoints="1"/>
          </p:cNvSpPr>
          <p:nvPr/>
        </p:nvSpPr>
        <p:spPr bwMode="auto">
          <a:xfrm>
            <a:off x="1211576" y="1297940"/>
            <a:ext cx="2370138" cy="1604963"/>
          </a:xfrm>
          <a:custGeom>
            <a:avLst/>
            <a:gdLst>
              <a:gd name="T0" fmla="*/ 0 w 4479"/>
              <a:gd name="T1" fmla="*/ 3026 h 3035"/>
              <a:gd name="T2" fmla="*/ 4479 w 4479"/>
              <a:gd name="T3" fmla="*/ 3026 h 3035"/>
              <a:gd name="T4" fmla="*/ 4479 w 4479"/>
              <a:gd name="T5" fmla="*/ 3035 h 3035"/>
              <a:gd name="T6" fmla="*/ 0 w 4479"/>
              <a:gd name="T7" fmla="*/ 3035 h 3035"/>
              <a:gd name="T8" fmla="*/ 0 w 4479"/>
              <a:gd name="T9" fmla="*/ 3026 h 3035"/>
              <a:gd name="T10" fmla="*/ 0 w 4479"/>
              <a:gd name="T11" fmla="*/ 1513 h 3035"/>
              <a:gd name="T12" fmla="*/ 4479 w 4479"/>
              <a:gd name="T13" fmla="*/ 1513 h 3035"/>
              <a:gd name="T14" fmla="*/ 4479 w 4479"/>
              <a:gd name="T15" fmla="*/ 1522 h 3035"/>
              <a:gd name="T16" fmla="*/ 0 w 4479"/>
              <a:gd name="T17" fmla="*/ 1522 h 3035"/>
              <a:gd name="T18" fmla="*/ 0 w 4479"/>
              <a:gd name="T19" fmla="*/ 1513 h 3035"/>
              <a:gd name="T20" fmla="*/ 0 w 4479"/>
              <a:gd name="T21" fmla="*/ 0 h 3035"/>
              <a:gd name="T22" fmla="*/ 4479 w 4479"/>
              <a:gd name="T23" fmla="*/ 0 h 3035"/>
              <a:gd name="T24" fmla="*/ 4479 w 4479"/>
              <a:gd name="T25" fmla="*/ 8 h 3035"/>
              <a:gd name="T26" fmla="*/ 0 w 4479"/>
              <a:gd name="T27" fmla="*/ 8 h 3035"/>
              <a:gd name="T28" fmla="*/ 0 w 4479"/>
              <a:gd name="T29" fmla="*/ 0 h 3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79" h="3035">
                <a:moveTo>
                  <a:pt x="0" y="3026"/>
                </a:moveTo>
                <a:lnTo>
                  <a:pt x="4479" y="3026"/>
                </a:lnTo>
                <a:lnTo>
                  <a:pt x="4479" y="3035"/>
                </a:lnTo>
                <a:lnTo>
                  <a:pt x="0" y="3035"/>
                </a:lnTo>
                <a:lnTo>
                  <a:pt x="0" y="3026"/>
                </a:lnTo>
                <a:close/>
                <a:moveTo>
                  <a:pt x="0" y="1513"/>
                </a:moveTo>
                <a:lnTo>
                  <a:pt x="4479" y="1513"/>
                </a:lnTo>
                <a:lnTo>
                  <a:pt x="4479" y="1522"/>
                </a:lnTo>
                <a:lnTo>
                  <a:pt x="0" y="1522"/>
                </a:lnTo>
                <a:lnTo>
                  <a:pt x="0" y="1513"/>
                </a:lnTo>
                <a:close/>
                <a:moveTo>
                  <a:pt x="0" y="0"/>
                </a:moveTo>
                <a:lnTo>
                  <a:pt x="4479" y="0"/>
                </a:lnTo>
                <a:lnTo>
                  <a:pt x="4479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5" name="Freeform 40"/>
          <p:cNvSpPr>
            <a:spLocks noEditPoints="1"/>
          </p:cNvSpPr>
          <p:nvPr/>
        </p:nvSpPr>
        <p:spPr bwMode="auto">
          <a:xfrm>
            <a:off x="1208401" y="1297940"/>
            <a:ext cx="2374900" cy="2406650"/>
          </a:xfrm>
          <a:custGeom>
            <a:avLst/>
            <a:gdLst>
              <a:gd name="T0" fmla="*/ 0 w 4488"/>
              <a:gd name="T1" fmla="*/ 4 h 4548"/>
              <a:gd name="T2" fmla="*/ 0 w 4488"/>
              <a:gd name="T3" fmla="*/ 0 h 4548"/>
              <a:gd name="T4" fmla="*/ 4 w 4488"/>
              <a:gd name="T5" fmla="*/ 0 h 4548"/>
              <a:gd name="T6" fmla="*/ 4483 w 4488"/>
              <a:gd name="T7" fmla="*/ 0 h 4548"/>
              <a:gd name="T8" fmla="*/ 4486 w 4488"/>
              <a:gd name="T9" fmla="*/ 0 h 4548"/>
              <a:gd name="T10" fmla="*/ 4488 w 4488"/>
              <a:gd name="T11" fmla="*/ 4 h 4548"/>
              <a:gd name="T12" fmla="*/ 4488 w 4488"/>
              <a:gd name="T13" fmla="*/ 4544 h 4548"/>
              <a:gd name="T14" fmla="*/ 4486 w 4488"/>
              <a:gd name="T15" fmla="*/ 4547 h 4548"/>
              <a:gd name="T16" fmla="*/ 4483 w 4488"/>
              <a:gd name="T17" fmla="*/ 4548 h 4548"/>
              <a:gd name="T18" fmla="*/ 4 w 4488"/>
              <a:gd name="T19" fmla="*/ 4548 h 4548"/>
              <a:gd name="T20" fmla="*/ 0 w 4488"/>
              <a:gd name="T21" fmla="*/ 4547 h 4548"/>
              <a:gd name="T22" fmla="*/ 0 w 4488"/>
              <a:gd name="T23" fmla="*/ 4544 h 4548"/>
              <a:gd name="T24" fmla="*/ 0 w 4488"/>
              <a:gd name="T25" fmla="*/ 4 h 4548"/>
              <a:gd name="T26" fmla="*/ 9 w 4488"/>
              <a:gd name="T27" fmla="*/ 4544 h 4548"/>
              <a:gd name="T28" fmla="*/ 4 w 4488"/>
              <a:gd name="T29" fmla="*/ 4540 h 4548"/>
              <a:gd name="T30" fmla="*/ 4483 w 4488"/>
              <a:gd name="T31" fmla="*/ 4540 h 4548"/>
              <a:gd name="T32" fmla="*/ 4479 w 4488"/>
              <a:gd name="T33" fmla="*/ 4544 h 4548"/>
              <a:gd name="T34" fmla="*/ 4479 w 4488"/>
              <a:gd name="T35" fmla="*/ 4 h 4548"/>
              <a:gd name="T36" fmla="*/ 4483 w 4488"/>
              <a:gd name="T37" fmla="*/ 8 h 4548"/>
              <a:gd name="T38" fmla="*/ 4 w 4488"/>
              <a:gd name="T39" fmla="*/ 8 h 4548"/>
              <a:gd name="T40" fmla="*/ 9 w 4488"/>
              <a:gd name="T41" fmla="*/ 4 h 4548"/>
              <a:gd name="T42" fmla="*/ 9 w 4488"/>
              <a:gd name="T43" fmla="*/ 4544 h 4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88" h="4548">
                <a:moveTo>
                  <a:pt x="0" y="4"/>
                </a:moveTo>
                <a:lnTo>
                  <a:pt x="0" y="0"/>
                </a:lnTo>
                <a:lnTo>
                  <a:pt x="4" y="0"/>
                </a:lnTo>
                <a:lnTo>
                  <a:pt x="4483" y="0"/>
                </a:lnTo>
                <a:lnTo>
                  <a:pt x="4486" y="0"/>
                </a:lnTo>
                <a:lnTo>
                  <a:pt x="4488" y="4"/>
                </a:lnTo>
                <a:lnTo>
                  <a:pt x="4488" y="4544"/>
                </a:lnTo>
                <a:lnTo>
                  <a:pt x="4486" y="4547"/>
                </a:lnTo>
                <a:lnTo>
                  <a:pt x="4483" y="4548"/>
                </a:lnTo>
                <a:lnTo>
                  <a:pt x="4" y="4548"/>
                </a:lnTo>
                <a:lnTo>
                  <a:pt x="0" y="4547"/>
                </a:lnTo>
                <a:lnTo>
                  <a:pt x="0" y="4544"/>
                </a:lnTo>
                <a:lnTo>
                  <a:pt x="0" y="4"/>
                </a:lnTo>
                <a:close/>
                <a:moveTo>
                  <a:pt x="9" y="4544"/>
                </a:moveTo>
                <a:lnTo>
                  <a:pt x="4" y="4540"/>
                </a:lnTo>
                <a:lnTo>
                  <a:pt x="4483" y="4540"/>
                </a:lnTo>
                <a:lnTo>
                  <a:pt x="4479" y="4544"/>
                </a:lnTo>
                <a:lnTo>
                  <a:pt x="4479" y="4"/>
                </a:lnTo>
                <a:lnTo>
                  <a:pt x="4483" y="8"/>
                </a:lnTo>
                <a:lnTo>
                  <a:pt x="4" y="8"/>
                </a:lnTo>
                <a:lnTo>
                  <a:pt x="9" y="4"/>
                </a:lnTo>
                <a:lnTo>
                  <a:pt x="9" y="454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6" name="Rectangle 41"/>
          <p:cNvSpPr>
            <a:spLocks noChangeArrowheads="1"/>
          </p:cNvSpPr>
          <p:nvPr/>
        </p:nvSpPr>
        <p:spPr bwMode="auto">
          <a:xfrm>
            <a:off x="1208401" y="1299528"/>
            <a:ext cx="4763" cy="24018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7" name="Freeform 42"/>
          <p:cNvSpPr>
            <a:spLocks noEditPoints="1"/>
          </p:cNvSpPr>
          <p:nvPr/>
        </p:nvSpPr>
        <p:spPr bwMode="auto">
          <a:xfrm>
            <a:off x="1173476" y="1297940"/>
            <a:ext cx="38100" cy="2406650"/>
          </a:xfrm>
          <a:custGeom>
            <a:avLst/>
            <a:gdLst>
              <a:gd name="T0" fmla="*/ 0 w 72"/>
              <a:gd name="T1" fmla="*/ 4540 h 4548"/>
              <a:gd name="T2" fmla="*/ 72 w 72"/>
              <a:gd name="T3" fmla="*/ 4540 h 4548"/>
              <a:gd name="T4" fmla="*/ 72 w 72"/>
              <a:gd name="T5" fmla="*/ 4548 h 4548"/>
              <a:gd name="T6" fmla="*/ 0 w 72"/>
              <a:gd name="T7" fmla="*/ 4548 h 4548"/>
              <a:gd name="T8" fmla="*/ 0 w 72"/>
              <a:gd name="T9" fmla="*/ 4540 h 4548"/>
              <a:gd name="T10" fmla="*/ 0 w 72"/>
              <a:gd name="T11" fmla="*/ 3026 h 4548"/>
              <a:gd name="T12" fmla="*/ 72 w 72"/>
              <a:gd name="T13" fmla="*/ 3026 h 4548"/>
              <a:gd name="T14" fmla="*/ 72 w 72"/>
              <a:gd name="T15" fmla="*/ 3035 h 4548"/>
              <a:gd name="T16" fmla="*/ 0 w 72"/>
              <a:gd name="T17" fmla="*/ 3035 h 4548"/>
              <a:gd name="T18" fmla="*/ 0 w 72"/>
              <a:gd name="T19" fmla="*/ 3026 h 4548"/>
              <a:gd name="T20" fmla="*/ 0 w 72"/>
              <a:gd name="T21" fmla="*/ 1513 h 4548"/>
              <a:gd name="T22" fmla="*/ 72 w 72"/>
              <a:gd name="T23" fmla="*/ 1513 h 4548"/>
              <a:gd name="T24" fmla="*/ 72 w 72"/>
              <a:gd name="T25" fmla="*/ 1522 h 4548"/>
              <a:gd name="T26" fmla="*/ 0 w 72"/>
              <a:gd name="T27" fmla="*/ 1522 h 4548"/>
              <a:gd name="T28" fmla="*/ 0 w 72"/>
              <a:gd name="T29" fmla="*/ 1513 h 4548"/>
              <a:gd name="T30" fmla="*/ 0 w 72"/>
              <a:gd name="T31" fmla="*/ 0 h 4548"/>
              <a:gd name="T32" fmla="*/ 72 w 72"/>
              <a:gd name="T33" fmla="*/ 0 h 4548"/>
              <a:gd name="T34" fmla="*/ 72 w 72"/>
              <a:gd name="T35" fmla="*/ 8 h 4548"/>
              <a:gd name="T36" fmla="*/ 0 w 72"/>
              <a:gd name="T37" fmla="*/ 8 h 4548"/>
              <a:gd name="T38" fmla="*/ 0 w 72"/>
              <a:gd name="T39" fmla="*/ 0 h 4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4548">
                <a:moveTo>
                  <a:pt x="0" y="4540"/>
                </a:moveTo>
                <a:lnTo>
                  <a:pt x="72" y="4540"/>
                </a:lnTo>
                <a:lnTo>
                  <a:pt x="72" y="4548"/>
                </a:lnTo>
                <a:lnTo>
                  <a:pt x="0" y="4548"/>
                </a:lnTo>
                <a:lnTo>
                  <a:pt x="0" y="4540"/>
                </a:lnTo>
                <a:close/>
                <a:moveTo>
                  <a:pt x="0" y="3026"/>
                </a:moveTo>
                <a:lnTo>
                  <a:pt x="72" y="3026"/>
                </a:lnTo>
                <a:lnTo>
                  <a:pt x="72" y="3035"/>
                </a:lnTo>
                <a:lnTo>
                  <a:pt x="0" y="3035"/>
                </a:lnTo>
                <a:lnTo>
                  <a:pt x="0" y="3026"/>
                </a:lnTo>
                <a:close/>
                <a:moveTo>
                  <a:pt x="0" y="1513"/>
                </a:moveTo>
                <a:lnTo>
                  <a:pt x="72" y="1513"/>
                </a:lnTo>
                <a:lnTo>
                  <a:pt x="72" y="1522"/>
                </a:lnTo>
                <a:lnTo>
                  <a:pt x="0" y="1522"/>
                </a:lnTo>
                <a:lnTo>
                  <a:pt x="0" y="1513"/>
                </a:lnTo>
                <a:close/>
                <a:moveTo>
                  <a:pt x="0" y="0"/>
                </a:moveTo>
                <a:lnTo>
                  <a:pt x="72" y="0"/>
                </a:lnTo>
                <a:lnTo>
                  <a:pt x="72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8" name="Rectangle 43"/>
          <p:cNvSpPr>
            <a:spLocks noChangeArrowheads="1"/>
          </p:cNvSpPr>
          <p:nvPr/>
        </p:nvSpPr>
        <p:spPr bwMode="auto">
          <a:xfrm>
            <a:off x="1211576" y="3699828"/>
            <a:ext cx="2370138" cy="476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9" name="Freeform 44"/>
          <p:cNvSpPr>
            <a:spLocks noEditPoints="1"/>
          </p:cNvSpPr>
          <p:nvPr/>
        </p:nvSpPr>
        <p:spPr bwMode="auto">
          <a:xfrm>
            <a:off x="1208401" y="3701415"/>
            <a:ext cx="2374900" cy="38100"/>
          </a:xfrm>
          <a:custGeom>
            <a:avLst/>
            <a:gdLst>
              <a:gd name="T0" fmla="*/ 9 w 4488"/>
              <a:gd name="T1" fmla="*/ 0 h 72"/>
              <a:gd name="T2" fmla="*/ 9 w 4488"/>
              <a:gd name="T3" fmla="*/ 72 h 72"/>
              <a:gd name="T4" fmla="*/ 0 w 4488"/>
              <a:gd name="T5" fmla="*/ 72 h 72"/>
              <a:gd name="T6" fmla="*/ 0 w 4488"/>
              <a:gd name="T7" fmla="*/ 0 h 72"/>
              <a:gd name="T8" fmla="*/ 9 w 4488"/>
              <a:gd name="T9" fmla="*/ 0 h 72"/>
              <a:gd name="T10" fmla="*/ 906 w 4488"/>
              <a:gd name="T11" fmla="*/ 0 h 72"/>
              <a:gd name="T12" fmla="*/ 906 w 4488"/>
              <a:gd name="T13" fmla="*/ 72 h 72"/>
              <a:gd name="T14" fmla="*/ 897 w 4488"/>
              <a:gd name="T15" fmla="*/ 72 h 72"/>
              <a:gd name="T16" fmla="*/ 897 w 4488"/>
              <a:gd name="T17" fmla="*/ 0 h 72"/>
              <a:gd name="T18" fmla="*/ 906 w 4488"/>
              <a:gd name="T19" fmla="*/ 0 h 72"/>
              <a:gd name="T20" fmla="*/ 1801 w 4488"/>
              <a:gd name="T21" fmla="*/ 0 h 72"/>
              <a:gd name="T22" fmla="*/ 1801 w 4488"/>
              <a:gd name="T23" fmla="*/ 72 h 72"/>
              <a:gd name="T24" fmla="*/ 1792 w 4488"/>
              <a:gd name="T25" fmla="*/ 72 h 72"/>
              <a:gd name="T26" fmla="*/ 1792 w 4488"/>
              <a:gd name="T27" fmla="*/ 0 h 72"/>
              <a:gd name="T28" fmla="*/ 1801 w 4488"/>
              <a:gd name="T29" fmla="*/ 0 h 72"/>
              <a:gd name="T30" fmla="*/ 2697 w 4488"/>
              <a:gd name="T31" fmla="*/ 0 h 72"/>
              <a:gd name="T32" fmla="*/ 2697 w 4488"/>
              <a:gd name="T33" fmla="*/ 72 h 72"/>
              <a:gd name="T34" fmla="*/ 2688 w 4488"/>
              <a:gd name="T35" fmla="*/ 72 h 72"/>
              <a:gd name="T36" fmla="*/ 2688 w 4488"/>
              <a:gd name="T37" fmla="*/ 0 h 72"/>
              <a:gd name="T38" fmla="*/ 2697 w 4488"/>
              <a:gd name="T39" fmla="*/ 0 h 72"/>
              <a:gd name="T40" fmla="*/ 3592 w 4488"/>
              <a:gd name="T41" fmla="*/ 0 h 72"/>
              <a:gd name="T42" fmla="*/ 3592 w 4488"/>
              <a:gd name="T43" fmla="*/ 72 h 72"/>
              <a:gd name="T44" fmla="*/ 3584 w 4488"/>
              <a:gd name="T45" fmla="*/ 72 h 72"/>
              <a:gd name="T46" fmla="*/ 3584 w 4488"/>
              <a:gd name="T47" fmla="*/ 0 h 72"/>
              <a:gd name="T48" fmla="*/ 3592 w 4488"/>
              <a:gd name="T49" fmla="*/ 0 h 72"/>
              <a:gd name="T50" fmla="*/ 4488 w 4488"/>
              <a:gd name="T51" fmla="*/ 0 h 72"/>
              <a:gd name="T52" fmla="*/ 4488 w 4488"/>
              <a:gd name="T53" fmla="*/ 72 h 72"/>
              <a:gd name="T54" fmla="*/ 4479 w 4488"/>
              <a:gd name="T55" fmla="*/ 72 h 72"/>
              <a:gd name="T56" fmla="*/ 4479 w 4488"/>
              <a:gd name="T57" fmla="*/ 0 h 72"/>
              <a:gd name="T58" fmla="*/ 4488 w 4488"/>
              <a:gd name="T59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488" h="72">
                <a:moveTo>
                  <a:pt x="9" y="0"/>
                </a:moveTo>
                <a:lnTo>
                  <a:pt x="9" y="72"/>
                </a:lnTo>
                <a:lnTo>
                  <a:pt x="0" y="72"/>
                </a:lnTo>
                <a:lnTo>
                  <a:pt x="0" y="0"/>
                </a:lnTo>
                <a:lnTo>
                  <a:pt x="9" y="0"/>
                </a:lnTo>
                <a:close/>
                <a:moveTo>
                  <a:pt x="906" y="0"/>
                </a:moveTo>
                <a:lnTo>
                  <a:pt x="906" y="72"/>
                </a:lnTo>
                <a:lnTo>
                  <a:pt x="897" y="72"/>
                </a:lnTo>
                <a:lnTo>
                  <a:pt x="897" y="0"/>
                </a:lnTo>
                <a:lnTo>
                  <a:pt x="906" y="0"/>
                </a:lnTo>
                <a:close/>
                <a:moveTo>
                  <a:pt x="1801" y="0"/>
                </a:moveTo>
                <a:lnTo>
                  <a:pt x="1801" y="72"/>
                </a:lnTo>
                <a:lnTo>
                  <a:pt x="1792" y="72"/>
                </a:lnTo>
                <a:lnTo>
                  <a:pt x="1792" y="0"/>
                </a:lnTo>
                <a:lnTo>
                  <a:pt x="1801" y="0"/>
                </a:lnTo>
                <a:close/>
                <a:moveTo>
                  <a:pt x="2697" y="0"/>
                </a:moveTo>
                <a:lnTo>
                  <a:pt x="2697" y="72"/>
                </a:lnTo>
                <a:lnTo>
                  <a:pt x="2688" y="72"/>
                </a:lnTo>
                <a:lnTo>
                  <a:pt x="2688" y="0"/>
                </a:lnTo>
                <a:lnTo>
                  <a:pt x="2697" y="0"/>
                </a:lnTo>
                <a:close/>
                <a:moveTo>
                  <a:pt x="3592" y="0"/>
                </a:moveTo>
                <a:lnTo>
                  <a:pt x="3592" y="72"/>
                </a:lnTo>
                <a:lnTo>
                  <a:pt x="3584" y="72"/>
                </a:lnTo>
                <a:lnTo>
                  <a:pt x="3584" y="0"/>
                </a:lnTo>
                <a:lnTo>
                  <a:pt x="3592" y="0"/>
                </a:lnTo>
                <a:close/>
                <a:moveTo>
                  <a:pt x="4488" y="0"/>
                </a:moveTo>
                <a:lnTo>
                  <a:pt x="4488" y="72"/>
                </a:lnTo>
                <a:lnTo>
                  <a:pt x="4479" y="72"/>
                </a:lnTo>
                <a:lnTo>
                  <a:pt x="4479" y="0"/>
                </a:lnTo>
                <a:lnTo>
                  <a:pt x="448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0" name="Freeform 45"/>
          <p:cNvSpPr>
            <a:spLocks/>
          </p:cNvSpPr>
          <p:nvPr/>
        </p:nvSpPr>
        <p:spPr bwMode="auto">
          <a:xfrm>
            <a:off x="1203638" y="2237740"/>
            <a:ext cx="2384425" cy="1422400"/>
          </a:xfrm>
          <a:custGeom>
            <a:avLst/>
            <a:gdLst>
              <a:gd name="T0" fmla="*/ 22 w 4504"/>
              <a:gd name="T1" fmla="*/ 2613 h 2687"/>
              <a:gd name="T2" fmla="*/ 68 w 4504"/>
              <a:gd name="T3" fmla="*/ 2665 h 2687"/>
              <a:gd name="T4" fmla="*/ 58 w 4504"/>
              <a:gd name="T5" fmla="*/ 2661 h 2687"/>
              <a:gd name="T6" fmla="*/ 236 w 4504"/>
              <a:gd name="T7" fmla="*/ 2645 h 2687"/>
              <a:gd name="T8" fmla="*/ 234 w 4504"/>
              <a:gd name="T9" fmla="*/ 2645 h 2687"/>
              <a:gd name="T10" fmla="*/ 681 w 4504"/>
              <a:gd name="T11" fmla="*/ 2520 h 2687"/>
              <a:gd name="T12" fmla="*/ 678 w 4504"/>
              <a:gd name="T13" fmla="*/ 2521 h 2687"/>
              <a:gd name="T14" fmla="*/ 4485 w 4504"/>
              <a:gd name="T15" fmla="*/ 1 h 2687"/>
              <a:gd name="T16" fmla="*/ 4490 w 4504"/>
              <a:gd name="T17" fmla="*/ 0 h 2687"/>
              <a:gd name="T18" fmla="*/ 4494 w 4504"/>
              <a:gd name="T19" fmla="*/ 0 h 2687"/>
              <a:gd name="T20" fmla="*/ 4500 w 4504"/>
              <a:gd name="T21" fmla="*/ 1 h 2687"/>
              <a:gd name="T22" fmla="*/ 4503 w 4504"/>
              <a:gd name="T23" fmla="*/ 6 h 2687"/>
              <a:gd name="T24" fmla="*/ 4504 w 4504"/>
              <a:gd name="T25" fmla="*/ 10 h 2687"/>
              <a:gd name="T26" fmla="*/ 4504 w 4504"/>
              <a:gd name="T27" fmla="*/ 14 h 2687"/>
              <a:gd name="T28" fmla="*/ 4503 w 4504"/>
              <a:gd name="T29" fmla="*/ 20 h 2687"/>
              <a:gd name="T30" fmla="*/ 4500 w 4504"/>
              <a:gd name="T31" fmla="*/ 23 h 2687"/>
              <a:gd name="T32" fmla="*/ 693 w 4504"/>
              <a:gd name="T33" fmla="*/ 2543 h 2687"/>
              <a:gd name="T34" fmla="*/ 689 w 4504"/>
              <a:gd name="T35" fmla="*/ 2544 h 2687"/>
              <a:gd name="T36" fmla="*/ 241 w 4504"/>
              <a:gd name="T37" fmla="*/ 2669 h 2687"/>
              <a:gd name="T38" fmla="*/ 238 w 4504"/>
              <a:gd name="T39" fmla="*/ 2671 h 2687"/>
              <a:gd name="T40" fmla="*/ 59 w 4504"/>
              <a:gd name="T41" fmla="*/ 2687 h 2687"/>
              <a:gd name="T42" fmla="*/ 54 w 4504"/>
              <a:gd name="T43" fmla="*/ 2685 h 2687"/>
              <a:gd name="T44" fmla="*/ 49 w 4504"/>
              <a:gd name="T45" fmla="*/ 2682 h 2687"/>
              <a:gd name="T46" fmla="*/ 3 w 4504"/>
              <a:gd name="T47" fmla="*/ 2630 h 2687"/>
              <a:gd name="T48" fmla="*/ 0 w 4504"/>
              <a:gd name="T49" fmla="*/ 2626 h 2687"/>
              <a:gd name="T50" fmla="*/ 0 w 4504"/>
              <a:gd name="T51" fmla="*/ 2620 h 2687"/>
              <a:gd name="T52" fmla="*/ 2 w 4504"/>
              <a:gd name="T53" fmla="*/ 2616 h 2687"/>
              <a:gd name="T54" fmla="*/ 5 w 4504"/>
              <a:gd name="T55" fmla="*/ 2612 h 2687"/>
              <a:gd name="T56" fmla="*/ 9 w 4504"/>
              <a:gd name="T57" fmla="*/ 2609 h 2687"/>
              <a:gd name="T58" fmla="*/ 13 w 4504"/>
              <a:gd name="T59" fmla="*/ 2609 h 2687"/>
              <a:gd name="T60" fmla="*/ 19 w 4504"/>
              <a:gd name="T61" fmla="*/ 2610 h 2687"/>
              <a:gd name="T62" fmla="*/ 22 w 4504"/>
              <a:gd name="T63" fmla="*/ 2613 h 2687"/>
              <a:gd name="T64" fmla="*/ 22 w 4504"/>
              <a:gd name="T65" fmla="*/ 2613 h 2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04" h="2687">
                <a:moveTo>
                  <a:pt x="22" y="2613"/>
                </a:moveTo>
                <a:lnTo>
                  <a:pt x="68" y="2665"/>
                </a:lnTo>
                <a:lnTo>
                  <a:pt x="58" y="2661"/>
                </a:lnTo>
                <a:lnTo>
                  <a:pt x="236" y="2645"/>
                </a:lnTo>
                <a:lnTo>
                  <a:pt x="234" y="2645"/>
                </a:lnTo>
                <a:lnTo>
                  <a:pt x="681" y="2520"/>
                </a:lnTo>
                <a:lnTo>
                  <a:pt x="678" y="2521"/>
                </a:lnTo>
                <a:lnTo>
                  <a:pt x="4485" y="1"/>
                </a:lnTo>
                <a:lnTo>
                  <a:pt x="4490" y="0"/>
                </a:lnTo>
                <a:lnTo>
                  <a:pt x="4494" y="0"/>
                </a:lnTo>
                <a:lnTo>
                  <a:pt x="4500" y="1"/>
                </a:lnTo>
                <a:lnTo>
                  <a:pt x="4503" y="6"/>
                </a:lnTo>
                <a:lnTo>
                  <a:pt x="4504" y="10"/>
                </a:lnTo>
                <a:lnTo>
                  <a:pt x="4504" y="14"/>
                </a:lnTo>
                <a:lnTo>
                  <a:pt x="4503" y="20"/>
                </a:lnTo>
                <a:lnTo>
                  <a:pt x="4500" y="23"/>
                </a:lnTo>
                <a:lnTo>
                  <a:pt x="693" y="2543"/>
                </a:lnTo>
                <a:lnTo>
                  <a:pt x="689" y="2544"/>
                </a:lnTo>
                <a:lnTo>
                  <a:pt x="241" y="2669"/>
                </a:lnTo>
                <a:lnTo>
                  <a:pt x="238" y="2671"/>
                </a:lnTo>
                <a:lnTo>
                  <a:pt x="59" y="2687"/>
                </a:lnTo>
                <a:lnTo>
                  <a:pt x="54" y="2685"/>
                </a:lnTo>
                <a:lnTo>
                  <a:pt x="49" y="2682"/>
                </a:lnTo>
                <a:lnTo>
                  <a:pt x="3" y="2630"/>
                </a:lnTo>
                <a:lnTo>
                  <a:pt x="0" y="2626"/>
                </a:lnTo>
                <a:lnTo>
                  <a:pt x="0" y="2620"/>
                </a:lnTo>
                <a:lnTo>
                  <a:pt x="2" y="2616"/>
                </a:lnTo>
                <a:lnTo>
                  <a:pt x="5" y="2612"/>
                </a:lnTo>
                <a:lnTo>
                  <a:pt x="9" y="2609"/>
                </a:lnTo>
                <a:lnTo>
                  <a:pt x="13" y="2609"/>
                </a:lnTo>
                <a:lnTo>
                  <a:pt x="19" y="2610"/>
                </a:lnTo>
                <a:lnTo>
                  <a:pt x="22" y="2613"/>
                </a:lnTo>
                <a:lnTo>
                  <a:pt x="22" y="2613"/>
                </a:lnTo>
                <a:close/>
              </a:path>
            </a:pathLst>
          </a:custGeom>
          <a:solidFill>
            <a:srgbClr val="4A7EBB"/>
          </a:solidFill>
          <a:ln w="0">
            <a:solidFill>
              <a:srgbClr val="4A7EB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1" name="Freeform 46"/>
          <p:cNvSpPr>
            <a:spLocks/>
          </p:cNvSpPr>
          <p:nvPr/>
        </p:nvSpPr>
        <p:spPr bwMode="auto">
          <a:xfrm>
            <a:off x="1163951" y="3577590"/>
            <a:ext cx="95250" cy="96838"/>
          </a:xfrm>
          <a:custGeom>
            <a:avLst/>
            <a:gdLst>
              <a:gd name="T0" fmla="*/ 90 w 181"/>
              <a:gd name="T1" fmla="*/ 2 h 182"/>
              <a:gd name="T2" fmla="*/ 90 w 181"/>
              <a:gd name="T3" fmla="*/ 0 h 182"/>
              <a:gd name="T4" fmla="*/ 90 w 181"/>
              <a:gd name="T5" fmla="*/ 2 h 182"/>
              <a:gd name="T6" fmla="*/ 181 w 181"/>
              <a:gd name="T7" fmla="*/ 91 h 182"/>
              <a:gd name="T8" fmla="*/ 181 w 181"/>
              <a:gd name="T9" fmla="*/ 91 h 182"/>
              <a:gd name="T10" fmla="*/ 181 w 181"/>
              <a:gd name="T11" fmla="*/ 91 h 182"/>
              <a:gd name="T12" fmla="*/ 90 w 181"/>
              <a:gd name="T13" fmla="*/ 182 h 182"/>
              <a:gd name="T14" fmla="*/ 90 w 181"/>
              <a:gd name="T15" fmla="*/ 182 h 182"/>
              <a:gd name="T16" fmla="*/ 90 w 181"/>
              <a:gd name="T17" fmla="*/ 182 h 182"/>
              <a:gd name="T18" fmla="*/ 1 w 181"/>
              <a:gd name="T19" fmla="*/ 91 h 182"/>
              <a:gd name="T20" fmla="*/ 0 w 181"/>
              <a:gd name="T21" fmla="*/ 91 h 182"/>
              <a:gd name="T22" fmla="*/ 1 w 181"/>
              <a:gd name="T23" fmla="*/ 91 h 182"/>
              <a:gd name="T24" fmla="*/ 90 w 181"/>
              <a:gd name="T25" fmla="*/ 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" h="182">
                <a:moveTo>
                  <a:pt x="90" y="2"/>
                </a:moveTo>
                <a:lnTo>
                  <a:pt x="90" y="0"/>
                </a:lnTo>
                <a:lnTo>
                  <a:pt x="90" y="2"/>
                </a:lnTo>
                <a:lnTo>
                  <a:pt x="181" y="91"/>
                </a:lnTo>
                <a:lnTo>
                  <a:pt x="181" y="91"/>
                </a:lnTo>
                <a:lnTo>
                  <a:pt x="181" y="91"/>
                </a:lnTo>
                <a:lnTo>
                  <a:pt x="90" y="182"/>
                </a:lnTo>
                <a:lnTo>
                  <a:pt x="90" y="182"/>
                </a:lnTo>
                <a:lnTo>
                  <a:pt x="90" y="182"/>
                </a:lnTo>
                <a:lnTo>
                  <a:pt x="1" y="91"/>
                </a:lnTo>
                <a:lnTo>
                  <a:pt x="0" y="91"/>
                </a:lnTo>
                <a:lnTo>
                  <a:pt x="1" y="91"/>
                </a:lnTo>
                <a:lnTo>
                  <a:pt x="90" y="2"/>
                </a:lnTo>
                <a:close/>
              </a:path>
            </a:pathLst>
          </a:custGeom>
          <a:noFill/>
          <a:ln w="19050">
            <a:solidFill>
              <a:srgbClr val="4A7EB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2" name="Freeform 47"/>
          <p:cNvSpPr>
            <a:spLocks/>
          </p:cNvSpPr>
          <p:nvPr/>
        </p:nvSpPr>
        <p:spPr bwMode="auto">
          <a:xfrm>
            <a:off x="1186176" y="3604578"/>
            <a:ext cx="96838" cy="96838"/>
          </a:xfrm>
          <a:custGeom>
            <a:avLst/>
            <a:gdLst>
              <a:gd name="T0" fmla="*/ 91 w 182"/>
              <a:gd name="T1" fmla="*/ 1 h 181"/>
              <a:gd name="T2" fmla="*/ 91 w 182"/>
              <a:gd name="T3" fmla="*/ 0 h 181"/>
              <a:gd name="T4" fmla="*/ 91 w 182"/>
              <a:gd name="T5" fmla="*/ 1 h 181"/>
              <a:gd name="T6" fmla="*/ 182 w 182"/>
              <a:gd name="T7" fmla="*/ 91 h 181"/>
              <a:gd name="T8" fmla="*/ 182 w 182"/>
              <a:gd name="T9" fmla="*/ 91 h 181"/>
              <a:gd name="T10" fmla="*/ 182 w 182"/>
              <a:gd name="T11" fmla="*/ 91 h 181"/>
              <a:gd name="T12" fmla="*/ 91 w 182"/>
              <a:gd name="T13" fmla="*/ 181 h 181"/>
              <a:gd name="T14" fmla="*/ 91 w 182"/>
              <a:gd name="T15" fmla="*/ 181 h 181"/>
              <a:gd name="T16" fmla="*/ 91 w 182"/>
              <a:gd name="T17" fmla="*/ 181 h 181"/>
              <a:gd name="T18" fmla="*/ 2 w 182"/>
              <a:gd name="T19" fmla="*/ 91 h 181"/>
              <a:gd name="T20" fmla="*/ 0 w 182"/>
              <a:gd name="T21" fmla="*/ 91 h 181"/>
              <a:gd name="T22" fmla="*/ 2 w 182"/>
              <a:gd name="T23" fmla="*/ 91 h 181"/>
              <a:gd name="T24" fmla="*/ 91 w 182"/>
              <a:gd name="T25" fmla="*/ 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2" h="181">
                <a:moveTo>
                  <a:pt x="91" y="1"/>
                </a:moveTo>
                <a:lnTo>
                  <a:pt x="91" y="0"/>
                </a:lnTo>
                <a:lnTo>
                  <a:pt x="91" y="1"/>
                </a:lnTo>
                <a:lnTo>
                  <a:pt x="182" y="91"/>
                </a:lnTo>
                <a:lnTo>
                  <a:pt x="182" y="91"/>
                </a:lnTo>
                <a:lnTo>
                  <a:pt x="182" y="91"/>
                </a:lnTo>
                <a:lnTo>
                  <a:pt x="91" y="181"/>
                </a:lnTo>
                <a:lnTo>
                  <a:pt x="91" y="181"/>
                </a:lnTo>
                <a:lnTo>
                  <a:pt x="91" y="181"/>
                </a:lnTo>
                <a:lnTo>
                  <a:pt x="2" y="91"/>
                </a:lnTo>
                <a:lnTo>
                  <a:pt x="0" y="91"/>
                </a:lnTo>
                <a:lnTo>
                  <a:pt x="2" y="91"/>
                </a:lnTo>
                <a:lnTo>
                  <a:pt x="91" y="1"/>
                </a:lnTo>
                <a:close/>
              </a:path>
            </a:pathLst>
          </a:custGeom>
          <a:noFill/>
          <a:ln w="19050">
            <a:solidFill>
              <a:srgbClr val="4A7EB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3" name="Freeform 48"/>
          <p:cNvSpPr>
            <a:spLocks/>
          </p:cNvSpPr>
          <p:nvPr/>
        </p:nvSpPr>
        <p:spPr bwMode="auto">
          <a:xfrm>
            <a:off x="1281426" y="3596640"/>
            <a:ext cx="96838" cy="96838"/>
          </a:xfrm>
          <a:custGeom>
            <a:avLst/>
            <a:gdLst>
              <a:gd name="T0" fmla="*/ 91 w 182"/>
              <a:gd name="T1" fmla="*/ 2 h 182"/>
              <a:gd name="T2" fmla="*/ 91 w 182"/>
              <a:gd name="T3" fmla="*/ 0 h 182"/>
              <a:gd name="T4" fmla="*/ 91 w 182"/>
              <a:gd name="T5" fmla="*/ 2 h 182"/>
              <a:gd name="T6" fmla="*/ 182 w 182"/>
              <a:gd name="T7" fmla="*/ 91 h 182"/>
              <a:gd name="T8" fmla="*/ 182 w 182"/>
              <a:gd name="T9" fmla="*/ 91 h 182"/>
              <a:gd name="T10" fmla="*/ 182 w 182"/>
              <a:gd name="T11" fmla="*/ 91 h 182"/>
              <a:gd name="T12" fmla="*/ 91 w 182"/>
              <a:gd name="T13" fmla="*/ 182 h 182"/>
              <a:gd name="T14" fmla="*/ 91 w 182"/>
              <a:gd name="T15" fmla="*/ 182 h 182"/>
              <a:gd name="T16" fmla="*/ 91 w 182"/>
              <a:gd name="T17" fmla="*/ 182 h 182"/>
              <a:gd name="T18" fmla="*/ 2 w 182"/>
              <a:gd name="T19" fmla="*/ 91 h 182"/>
              <a:gd name="T20" fmla="*/ 0 w 182"/>
              <a:gd name="T21" fmla="*/ 91 h 182"/>
              <a:gd name="T22" fmla="*/ 2 w 182"/>
              <a:gd name="T23" fmla="*/ 91 h 182"/>
              <a:gd name="T24" fmla="*/ 91 w 182"/>
              <a:gd name="T25" fmla="*/ 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2" h="182">
                <a:moveTo>
                  <a:pt x="91" y="2"/>
                </a:moveTo>
                <a:lnTo>
                  <a:pt x="91" y="0"/>
                </a:lnTo>
                <a:lnTo>
                  <a:pt x="91" y="2"/>
                </a:lnTo>
                <a:lnTo>
                  <a:pt x="182" y="91"/>
                </a:lnTo>
                <a:lnTo>
                  <a:pt x="182" y="91"/>
                </a:lnTo>
                <a:lnTo>
                  <a:pt x="182" y="91"/>
                </a:lnTo>
                <a:lnTo>
                  <a:pt x="91" y="182"/>
                </a:lnTo>
                <a:lnTo>
                  <a:pt x="91" y="182"/>
                </a:lnTo>
                <a:lnTo>
                  <a:pt x="91" y="182"/>
                </a:lnTo>
                <a:lnTo>
                  <a:pt x="2" y="91"/>
                </a:lnTo>
                <a:lnTo>
                  <a:pt x="0" y="91"/>
                </a:lnTo>
                <a:lnTo>
                  <a:pt x="2" y="91"/>
                </a:lnTo>
                <a:lnTo>
                  <a:pt x="91" y="2"/>
                </a:lnTo>
                <a:close/>
              </a:path>
            </a:pathLst>
          </a:custGeom>
          <a:noFill/>
          <a:ln w="19050">
            <a:solidFill>
              <a:srgbClr val="4A7EB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4" name="Freeform 49"/>
          <p:cNvSpPr>
            <a:spLocks/>
          </p:cNvSpPr>
          <p:nvPr/>
        </p:nvSpPr>
        <p:spPr bwMode="auto">
          <a:xfrm>
            <a:off x="1519551" y="3529965"/>
            <a:ext cx="95250" cy="96838"/>
          </a:xfrm>
          <a:custGeom>
            <a:avLst/>
            <a:gdLst>
              <a:gd name="T0" fmla="*/ 91 w 181"/>
              <a:gd name="T1" fmla="*/ 1 h 181"/>
              <a:gd name="T2" fmla="*/ 91 w 181"/>
              <a:gd name="T3" fmla="*/ 0 h 181"/>
              <a:gd name="T4" fmla="*/ 91 w 181"/>
              <a:gd name="T5" fmla="*/ 1 h 181"/>
              <a:gd name="T6" fmla="*/ 181 w 181"/>
              <a:gd name="T7" fmla="*/ 91 h 181"/>
              <a:gd name="T8" fmla="*/ 181 w 181"/>
              <a:gd name="T9" fmla="*/ 91 h 181"/>
              <a:gd name="T10" fmla="*/ 181 w 181"/>
              <a:gd name="T11" fmla="*/ 91 h 181"/>
              <a:gd name="T12" fmla="*/ 91 w 181"/>
              <a:gd name="T13" fmla="*/ 181 h 181"/>
              <a:gd name="T14" fmla="*/ 91 w 181"/>
              <a:gd name="T15" fmla="*/ 181 h 181"/>
              <a:gd name="T16" fmla="*/ 91 w 181"/>
              <a:gd name="T17" fmla="*/ 181 h 181"/>
              <a:gd name="T18" fmla="*/ 1 w 181"/>
              <a:gd name="T19" fmla="*/ 91 h 181"/>
              <a:gd name="T20" fmla="*/ 0 w 181"/>
              <a:gd name="T21" fmla="*/ 91 h 181"/>
              <a:gd name="T22" fmla="*/ 1 w 181"/>
              <a:gd name="T23" fmla="*/ 91 h 181"/>
              <a:gd name="T24" fmla="*/ 91 w 181"/>
              <a:gd name="T25" fmla="*/ 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" h="181">
                <a:moveTo>
                  <a:pt x="91" y="1"/>
                </a:moveTo>
                <a:lnTo>
                  <a:pt x="91" y="0"/>
                </a:lnTo>
                <a:lnTo>
                  <a:pt x="91" y="1"/>
                </a:lnTo>
                <a:lnTo>
                  <a:pt x="181" y="91"/>
                </a:lnTo>
                <a:lnTo>
                  <a:pt x="181" y="91"/>
                </a:lnTo>
                <a:lnTo>
                  <a:pt x="181" y="91"/>
                </a:lnTo>
                <a:lnTo>
                  <a:pt x="91" y="181"/>
                </a:lnTo>
                <a:lnTo>
                  <a:pt x="91" y="181"/>
                </a:lnTo>
                <a:lnTo>
                  <a:pt x="91" y="181"/>
                </a:lnTo>
                <a:lnTo>
                  <a:pt x="1" y="91"/>
                </a:lnTo>
                <a:lnTo>
                  <a:pt x="0" y="91"/>
                </a:lnTo>
                <a:lnTo>
                  <a:pt x="1" y="91"/>
                </a:lnTo>
                <a:lnTo>
                  <a:pt x="91" y="1"/>
                </a:lnTo>
                <a:close/>
              </a:path>
            </a:pathLst>
          </a:custGeom>
          <a:noFill/>
          <a:ln w="19050">
            <a:solidFill>
              <a:srgbClr val="4A7EB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5" name="Freeform 50"/>
          <p:cNvSpPr>
            <a:spLocks/>
          </p:cNvSpPr>
          <p:nvPr/>
        </p:nvSpPr>
        <p:spPr bwMode="auto">
          <a:xfrm>
            <a:off x="3534088" y="2196465"/>
            <a:ext cx="95250" cy="96838"/>
          </a:xfrm>
          <a:custGeom>
            <a:avLst/>
            <a:gdLst>
              <a:gd name="T0" fmla="*/ 90 w 181"/>
              <a:gd name="T1" fmla="*/ 2 h 182"/>
              <a:gd name="T2" fmla="*/ 90 w 181"/>
              <a:gd name="T3" fmla="*/ 0 h 182"/>
              <a:gd name="T4" fmla="*/ 90 w 181"/>
              <a:gd name="T5" fmla="*/ 2 h 182"/>
              <a:gd name="T6" fmla="*/ 181 w 181"/>
              <a:gd name="T7" fmla="*/ 91 h 182"/>
              <a:gd name="T8" fmla="*/ 181 w 181"/>
              <a:gd name="T9" fmla="*/ 91 h 182"/>
              <a:gd name="T10" fmla="*/ 181 w 181"/>
              <a:gd name="T11" fmla="*/ 91 h 182"/>
              <a:gd name="T12" fmla="*/ 90 w 181"/>
              <a:gd name="T13" fmla="*/ 182 h 182"/>
              <a:gd name="T14" fmla="*/ 90 w 181"/>
              <a:gd name="T15" fmla="*/ 182 h 182"/>
              <a:gd name="T16" fmla="*/ 90 w 181"/>
              <a:gd name="T17" fmla="*/ 182 h 182"/>
              <a:gd name="T18" fmla="*/ 1 w 181"/>
              <a:gd name="T19" fmla="*/ 91 h 182"/>
              <a:gd name="T20" fmla="*/ 0 w 181"/>
              <a:gd name="T21" fmla="*/ 91 h 182"/>
              <a:gd name="T22" fmla="*/ 1 w 181"/>
              <a:gd name="T23" fmla="*/ 91 h 182"/>
              <a:gd name="T24" fmla="*/ 90 w 181"/>
              <a:gd name="T25" fmla="*/ 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" h="182">
                <a:moveTo>
                  <a:pt x="90" y="2"/>
                </a:moveTo>
                <a:lnTo>
                  <a:pt x="90" y="0"/>
                </a:lnTo>
                <a:lnTo>
                  <a:pt x="90" y="2"/>
                </a:lnTo>
                <a:lnTo>
                  <a:pt x="181" y="91"/>
                </a:lnTo>
                <a:lnTo>
                  <a:pt x="181" y="91"/>
                </a:lnTo>
                <a:lnTo>
                  <a:pt x="181" y="91"/>
                </a:lnTo>
                <a:lnTo>
                  <a:pt x="90" y="182"/>
                </a:lnTo>
                <a:lnTo>
                  <a:pt x="90" y="182"/>
                </a:lnTo>
                <a:lnTo>
                  <a:pt x="90" y="182"/>
                </a:lnTo>
                <a:lnTo>
                  <a:pt x="1" y="91"/>
                </a:lnTo>
                <a:lnTo>
                  <a:pt x="0" y="91"/>
                </a:lnTo>
                <a:lnTo>
                  <a:pt x="1" y="91"/>
                </a:lnTo>
                <a:lnTo>
                  <a:pt x="90" y="2"/>
                </a:lnTo>
                <a:close/>
              </a:path>
            </a:pathLst>
          </a:custGeom>
          <a:noFill/>
          <a:ln w="19050">
            <a:solidFill>
              <a:srgbClr val="4A7EB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6" name="Freeform 51"/>
          <p:cNvSpPr>
            <a:spLocks/>
          </p:cNvSpPr>
          <p:nvPr/>
        </p:nvSpPr>
        <p:spPr bwMode="auto">
          <a:xfrm>
            <a:off x="1203638" y="1324928"/>
            <a:ext cx="2384425" cy="1730375"/>
          </a:xfrm>
          <a:custGeom>
            <a:avLst/>
            <a:gdLst>
              <a:gd name="T0" fmla="*/ 5 w 4505"/>
              <a:gd name="T1" fmla="*/ 3246 h 3271"/>
              <a:gd name="T2" fmla="*/ 4484 w 4505"/>
              <a:gd name="T3" fmla="*/ 1 h 3271"/>
              <a:gd name="T4" fmla="*/ 4490 w 4505"/>
              <a:gd name="T5" fmla="*/ 0 h 3271"/>
              <a:gd name="T6" fmla="*/ 4494 w 4505"/>
              <a:gd name="T7" fmla="*/ 0 h 3271"/>
              <a:gd name="T8" fmla="*/ 4498 w 4505"/>
              <a:gd name="T9" fmla="*/ 1 h 3271"/>
              <a:gd name="T10" fmla="*/ 4503 w 4505"/>
              <a:gd name="T11" fmla="*/ 4 h 3271"/>
              <a:gd name="T12" fmla="*/ 4504 w 4505"/>
              <a:gd name="T13" fmla="*/ 10 h 3271"/>
              <a:gd name="T14" fmla="*/ 4505 w 4505"/>
              <a:gd name="T15" fmla="*/ 14 h 3271"/>
              <a:gd name="T16" fmla="*/ 4503 w 4505"/>
              <a:gd name="T17" fmla="*/ 18 h 3271"/>
              <a:gd name="T18" fmla="*/ 4500 w 4505"/>
              <a:gd name="T19" fmla="*/ 23 h 3271"/>
              <a:gd name="T20" fmla="*/ 20 w 4505"/>
              <a:gd name="T21" fmla="*/ 3268 h 3271"/>
              <a:gd name="T22" fmla="*/ 16 w 4505"/>
              <a:gd name="T23" fmla="*/ 3269 h 3271"/>
              <a:gd name="T24" fmla="*/ 10 w 4505"/>
              <a:gd name="T25" fmla="*/ 3271 h 3271"/>
              <a:gd name="T26" fmla="*/ 6 w 4505"/>
              <a:gd name="T27" fmla="*/ 3268 h 3271"/>
              <a:gd name="T28" fmla="*/ 2 w 4505"/>
              <a:gd name="T29" fmla="*/ 3265 h 3271"/>
              <a:gd name="T30" fmla="*/ 0 w 4505"/>
              <a:gd name="T31" fmla="*/ 3261 h 3271"/>
              <a:gd name="T32" fmla="*/ 0 w 4505"/>
              <a:gd name="T33" fmla="*/ 3255 h 3271"/>
              <a:gd name="T34" fmla="*/ 2 w 4505"/>
              <a:gd name="T35" fmla="*/ 3251 h 3271"/>
              <a:gd name="T36" fmla="*/ 5 w 4505"/>
              <a:gd name="T37" fmla="*/ 3246 h 3271"/>
              <a:gd name="T38" fmla="*/ 5 w 4505"/>
              <a:gd name="T39" fmla="*/ 3246 h 3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05" h="3271">
                <a:moveTo>
                  <a:pt x="5" y="3246"/>
                </a:moveTo>
                <a:lnTo>
                  <a:pt x="4484" y="1"/>
                </a:lnTo>
                <a:lnTo>
                  <a:pt x="4490" y="0"/>
                </a:lnTo>
                <a:lnTo>
                  <a:pt x="4494" y="0"/>
                </a:lnTo>
                <a:lnTo>
                  <a:pt x="4498" y="1"/>
                </a:lnTo>
                <a:lnTo>
                  <a:pt x="4503" y="4"/>
                </a:lnTo>
                <a:lnTo>
                  <a:pt x="4504" y="10"/>
                </a:lnTo>
                <a:lnTo>
                  <a:pt x="4505" y="14"/>
                </a:lnTo>
                <a:lnTo>
                  <a:pt x="4503" y="18"/>
                </a:lnTo>
                <a:lnTo>
                  <a:pt x="4500" y="23"/>
                </a:lnTo>
                <a:lnTo>
                  <a:pt x="20" y="3268"/>
                </a:lnTo>
                <a:lnTo>
                  <a:pt x="16" y="3269"/>
                </a:lnTo>
                <a:lnTo>
                  <a:pt x="10" y="3271"/>
                </a:lnTo>
                <a:lnTo>
                  <a:pt x="6" y="3268"/>
                </a:lnTo>
                <a:lnTo>
                  <a:pt x="2" y="3265"/>
                </a:lnTo>
                <a:lnTo>
                  <a:pt x="0" y="3261"/>
                </a:lnTo>
                <a:lnTo>
                  <a:pt x="0" y="3255"/>
                </a:lnTo>
                <a:lnTo>
                  <a:pt x="2" y="3251"/>
                </a:lnTo>
                <a:lnTo>
                  <a:pt x="5" y="3246"/>
                </a:lnTo>
                <a:lnTo>
                  <a:pt x="5" y="3246"/>
                </a:lnTo>
                <a:close/>
              </a:path>
            </a:pathLst>
          </a:custGeom>
          <a:solidFill>
            <a:srgbClr val="CC00FF"/>
          </a:solidFill>
          <a:ln w="0">
            <a:solidFill>
              <a:srgbClr val="CC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7" name="Rectangle 52"/>
          <p:cNvSpPr>
            <a:spLocks noChangeArrowheads="1"/>
          </p:cNvSpPr>
          <p:nvPr/>
        </p:nvSpPr>
        <p:spPr bwMode="auto">
          <a:xfrm>
            <a:off x="1054096" y="3625215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53"/>
          <p:cNvSpPr>
            <a:spLocks noChangeArrowheads="1"/>
          </p:cNvSpPr>
          <p:nvPr/>
        </p:nvSpPr>
        <p:spPr bwMode="auto">
          <a:xfrm>
            <a:off x="848356" y="2823528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0.01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848356" y="2023428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0.02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848356" y="1221740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0.03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1176651" y="3753168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57"/>
          <p:cNvSpPr>
            <a:spLocks noChangeArrowheads="1"/>
          </p:cNvSpPr>
          <p:nvPr/>
        </p:nvSpPr>
        <p:spPr bwMode="auto">
          <a:xfrm>
            <a:off x="1599561" y="375316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58"/>
          <p:cNvSpPr>
            <a:spLocks noChangeArrowheads="1"/>
          </p:cNvSpPr>
          <p:nvPr/>
        </p:nvSpPr>
        <p:spPr bwMode="auto">
          <a:xfrm>
            <a:off x="2074223" y="375316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40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59"/>
          <p:cNvSpPr>
            <a:spLocks noChangeArrowheads="1"/>
          </p:cNvSpPr>
          <p:nvPr/>
        </p:nvSpPr>
        <p:spPr bwMode="auto">
          <a:xfrm>
            <a:off x="2547298" y="375316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60"/>
          <p:cNvSpPr>
            <a:spLocks noChangeArrowheads="1"/>
          </p:cNvSpPr>
          <p:nvPr/>
        </p:nvSpPr>
        <p:spPr bwMode="auto">
          <a:xfrm>
            <a:off x="3021961" y="375316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61"/>
          <p:cNvSpPr>
            <a:spLocks noChangeArrowheads="1"/>
          </p:cNvSpPr>
          <p:nvPr/>
        </p:nvSpPr>
        <p:spPr bwMode="auto">
          <a:xfrm>
            <a:off x="3460111" y="3753168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100</a:t>
            </a:r>
            <a:endParaRPr kumimoji="0" lang="en-US" alt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62"/>
          <p:cNvSpPr>
            <a:spLocks noChangeArrowheads="1"/>
          </p:cNvSpPr>
          <p:nvPr/>
        </p:nvSpPr>
        <p:spPr bwMode="auto">
          <a:xfrm>
            <a:off x="1651401" y="3919220"/>
            <a:ext cx="15805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He ion fraction [%]</a:t>
            </a: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Rectangle 58"/>
          <p:cNvSpPr>
            <a:spLocks noChangeArrowheads="1"/>
          </p:cNvSpPr>
          <p:nvPr/>
        </p:nvSpPr>
        <p:spPr bwMode="auto">
          <a:xfrm rot="16200000">
            <a:off x="-10873" y="2393543"/>
            <a:ext cx="13513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400" b="1" dirty="0" smtClean="0">
                <a:solidFill>
                  <a:srgbClr val="000000"/>
                </a:solidFill>
              </a:rPr>
              <a:t>Sputtering yield</a:t>
            </a: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8" name="Text Box 187"/>
          <p:cNvSpPr txBox="1">
            <a:spLocks noChangeArrowheads="1"/>
          </p:cNvSpPr>
          <p:nvPr/>
        </p:nvSpPr>
        <p:spPr bwMode="auto">
          <a:xfrm>
            <a:off x="355566" y="5877214"/>
            <a:ext cx="3874193" cy="77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C00000"/>
                </a:solidFill>
              </a:rPr>
              <a:t>Discrepancy also for pure He plasma </a:t>
            </a:r>
            <a:r>
              <a:rPr lang="en-US" sz="1600" b="1" dirty="0" smtClean="0">
                <a:solidFill>
                  <a:srgbClr val="C00000"/>
                </a:solidFill>
                <a:sym typeface="Symbol"/>
              </a:rPr>
              <a:t></a:t>
            </a:r>
            <a:r>
              <a:rPr lang="en-US" sz="1600" b="1" dirty="0" smtClean="0">
                <a:solidFill>
                  <a:srgbClr val="C00000"/>
                </a:solidFill>
              </a:rPr>
              <a:t> rough grass-like surface still present  </a:t>
            </a:r>
          </a:p>
        </p:txBody>
      </p:sp>
      <p:sp>
        <p:nvSpPr>
          <p:cNvPr id="169" name="Gleichschenkliges Dreieck 168"/>
          <p:cNvSpPr/>
          <p:nvPr/>
        </p:nvSpPr>
        <p:spPr bwMode="auto">
          <a:xfrm>
            <a:off x="4925640" y="2534469"/>
            <a:ext cx="720080" cy="2016224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0" name="Gleichschenkliges Dreieck 169"/>
          <p:cNvSpPr/>
          <p:nvPr/>
        </p:nvSpPr>
        <p:spPr bwMode="auto">
          <a:xfrm>
            <a:off x="5643020" y="2534469"/>
            <a:ext cx="720080" cy="2016224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1" name="Gleichschenkliges Dreieck 170"/>
          <p:cNvSpPr/>
          <p:nvPr/>
        </p:nvSpPr>
        <p:spPr bwMode="auto">
          <a:xfrm>
            <a:off x="6363100" y="2534469"/>
            <a:ext cx="720080" cy="2016224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2" name="Gleichschenkliges Dreieck 171"/>
          <p:cNvSpPr/>
          <p:nvPr/>
        </p:nvSpPr>
        <p:spPr bwMode="auto">
          <a:xfrm>
            <a:off x="7083180" y="2534469"/>
            <a:ext cx="720080" cy="2016224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3" name="Rechteck 172"/>
          <p:cNvSpPr/>
          <p:nvPr/>
        </p:nvSpPr>
        <p:spPr bwMode="auto">
          <a:xfrm>
            <a:off x="4925640" y="4550693"/>
            <a:ext cx="2877620" cy="3690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74" name="Gerade Verbindung mit Pfeil 173"/>
          <p:cNvCxnSpPr>
            <a:stCxn id="170" idx="5"/>
          </p:cNvCxnSpPr>
          <p:nvPr/>
        </p:nvCxnSpPr>
        <p:spPr bwMode="auto">
          <a:xfrm flipV="1">
            <a:off x="6183080" y="2111412"/>
            <a:ext cx="181370" cy="14311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" name="Gerade Verbindung mit Pfeil 174"/>
          <p:cNvCxnSpPr>
            <a:stCxn id="170" idx="5"/>
          </p:cNvCxnSpPr>
          <p:nvPr/>
        </p:nvCxnSpPr>
        <p:spPr bwMode="auto">
          <a:xfrm flipV="1">
            <a:off x="6183080" y="3335548"/>
            <a:ext cx="398744" cy="207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6" name="Gerade Verbindung mit Pfeil 175"/>
          <p:cNvCxnSpPr>
            <a:stCxn id="170" idx="5"/>
          </p:cNvCxnSpPr>
          <p:nvPr/>
        </p:nvCxnSpPr>
        <p:spPr bwMode="auto">
          <a:xfrm>
            <a:off x="6183080" y="3542581"/>
            <a:ext cx="275572" cy="4410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7" name="Gerade Verbindung mit Pfeil 176"/>
          <p:cNvCxnSpPr/>
          <p:nvPr/>
        </p:nvCxnSpPr>
        <p:spPr bwMode="auto">
          <a:xfrm flipV="1">
            <a:off x="6815540" y="2039404"/>
            <a:ext cx="558372" cy="1038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8" name="Gerade Verbindung mit Pfeil 177"/>
          <p:cNvCxnSpPr>
            <a:endCxn id="190" idx="2"/>
          </p:cNvCxnSpPr>
          <p:nvPr/>
        </p:nvCxnSpPr>
        <p:spPr bwMode="auto">
          <a:xfrm flipV="1">
            <a:off x="6815540" y="3021420"/>
            <a:ext cx="555184" cy="56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9" name="Gerade Verbindung mit Pfeil 178"/>
          <p:cNvCxnSpPr/>
          <p:nvPr/>
        </p:nvCxnSpPr>
        <p:spPr bwMode="auto">
          <a:xfrm>
            <a:off x="6815540" y="3077761"/>
            <a:ext cx="486364" cy="2577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0" name="Gerade Verbindung mit Pfeil 179"/>
          <p:cNvCxnSpPr/>
          <p:nvPr/>
        </p:nvCxnSpPr>
        <p:spPr bwMode="auto">
          <a:xfrm flipH="1" flipV="1">
            <a:off x="5573712" y="2183420"/>
            <a:ext cx="213128" cy="15229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1" name="Gerade Verbindung mit Pfeil 180"/>
          <p:cNvCxnSpPr/>
          <p:nvPr/>
        </p:nvCxnSpPr>
        <p:spPr bwMode="auto">
          <a:xfrm flipH="1" flipV="1">
            <a:off x="5429696" y="3335548"/>
            <a:ext cx="357144" cy="3708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2" name="Gerade Verbindung mit Pfeil 181"/>
          <p:cNvCxnSpPr/>
          <p:nvPr/>
        </p:nvCxnSpPr>
        <p:spPr bwMode="auto">
          <a:xfrm flipH="1">
            <a:off x="5501704" y="3706411"/>
            <a:ext cx="285136" cy="1331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3" name="Ellipse 182"/>
          <p:cNvSpPr/>
          <p:nvPr/>
        </p:nvSpPr>
        <p:spPr bwMode="auto">
          <a:xfrm>
            <a:off x="5480902" y="2032701"/>
            <a:ext cx="144016" cy="153007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4" name="Ellipse 183"/>
          <p:cNvSpPr/>
          <p:nvPr/>
        </p:nvSpPr>
        <p:spPr bwMode="auto">
          <a:xfrm>
            <a:off x="6298985" y="1965645"/>
            <a:ext cx="144016" cy="153007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5" name="Ellipse 184"/>
          <p:cNvSpPr/>
          <p:nvPr/>
        </p:nvSpPr>
        <p:spPr bwMode="auto">
          <a:xfrm>
            <a:off x="7343840" y="1913219"/>
            <a:ext cx="144016" cy="153007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6" name="Ellipse 185"/>
          <p:cNvSpPr/>
          <p:nvPr/>
        </p:nvSpPr>
        <p:spPr bwMode="auto">
          <a:xfrm>
            <a:off x="5285680" y="3225784"/>
            <a:ext cx="144016" cy="153007"/>
          </a:xfrm>
          <a:prstGeom prst="ellipse">
            <a:avLst/>
          </a:prstGeom>
          <a:solidFill>
            <a:srgbClr val="0066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7" name="Ellipse 186"/>
          <p:cNvSpPr/>
          <p:nvPr/>
        </p:nvSpPr>
        <p:spPr bwMode="auto">
          <a:xfrm>
            <a:off x="5366072" y="3777656"/>
            <a:ext cx="144016" cy="153007"/>
          </a:xfrm>
          <a:prstGeom prst="ellipse">
            <a:avLst/>
          </a:prstGeom>
          <a:solidFill>
            <a:srgbClr val="0066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8" name="Ellipse 187"/>
          <p:cNvSpPr/>
          <p:nvPr/>
        </p:nvSpPr>
        <p:spPr bwMode="auto">
          <a:xfrm>
            <a:off x="6458652" y="3933700"/>
            <a:ext cx="144016" cy="153007"/>
          </a:xfrm>
          <a:prstGeom prst="ellipse">
            <a:avLst/>
          </a:prstGeom>
          <a:solidFill>
            <a:srgbClr val="0066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9" name="Ellipse 188"/>
          <p:cNvSpPr/>
          <p:nvPr/>
        </p:nvSpPr>
        <p:spPr bwMode="auto">
          <a:xfrm>
            <a:off x="6579124" y="3254022"/>
            <a:ext cx="144016" cy="153007"/>
          </a:xfrm>
          <a:prstGeom prst="ellipse">
            <a:avLst/>
          </a:prstGeom>
          <a:solidFill>
            <a:srgbClr val="0066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0" name="Ellipse 189"/>
          <p:cNvSpPr/>
          <p:nvPr/>
        </p:nvSpPr>
        <p:spPr bwMode="auto">
          <a:xfrm>
            <a:off x="7370724" y="2944916"/>
            <a:ext cx="144016" cy="153007"/>
          </a:xfrm>
          <a:prstGeom prst="ellipse">
            <a:avLst/>
          </a:prstGeom>
          <a:solidFill>
            <a:srgbClr val="0066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1" name="Ellipse 190"/>
          <p:cNvSpPr/>
          <p:nvPr/>
        </p:nvSpPr>
        <p:spPr bwMode="auto">
          <a:xfrm>
            <a:off x="7289743" y="3302287"/>
            <a:ext cx="144016" cy="153007"/>
          </a:xfrm>
          <a:prstGeom prst="ellipse">
            <a:avLst/>
          </a:prstGeom>
          <a:solidFill>
            <a:srgbClr val="006600"/>
          </a:solidFill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4939517" y="4600077"/>
            <a:ext cx="2863744" cy="2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/>
              <a:t>rough grass-like structure</a:t>
            </a:r>
            <a:endParaRPr lang="en-US" sz="1600" b="1" dirty="0"/>
          </a:p>
        </p:txBody>
      </p:sp>
      <p:sp>
        <p:nvSpPr>
          <p:cNvPr id="192" name="Text Box 23"/>
          <p:cNvSpPr txBox="1">
            <a:spLocks noChangeArrowheads="1"/>
          </p:cNvSpPr>
          <p:nvPr/>
        </p:nvSpPr>
        <p:spPr bwMode="auto">
          <a:xfrm rot="19466099">
            <a:off x="1163633" y="1790158"/>
            <a:ext cx="2224069" cy="4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dirty="0" smtClean="0">
                <a:solidFill>
                  <a:srgbClr val="CC00CC"/>
                </a:solidFill>
              </a:rPr>
              <a:t>Calculation (TRIM code)</a:t>
            </a:r>
          </a:p>
          <a:p>
            <a:pPr>
              <a:lnSpc>
                <a:spcPct val="95000"/>
              </a:lnSpc>
            </a:pPr>
            <a:r>
              <a:rPr lang="en-US" sz="1400" b="1" dirty="0" smtClean="0">
                <a:solidFill>
                  <a:srgbClr val="CC00CC"/>
                </a:solidFill>
              </a:rPr>
              <a:t>for flat surface</a:t>
            </a:r>
            <a:endParaRPr lang="en-US" sz="1400" b="1" dirty="0">
              <a:solidFill>
                <a:srgbClr val="CC00CC"/>
              </a:solidFill>
            </a:endParaRPr>
          </a:p>
        </p:txBody>
      </p:sp>
      <p:sp>
        <p:nvSpPr>
          <p:cNvPr id="193" name="Text Box 23"/>
          <p:cNvSpPr txBox="1">
            <a:spLocks noChangeArrowheads="1"/>
          </p:cNvSpPr>
          <p:nvPr/>
        </p:nvSpPr>
        <p:spPr bwMode="auto">
          <a:xfrm>
            <a:off x="1838386" y="3392673"/>
            <a:ext cx="1187054" cy="24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b="1" dirty="0" smtClean="0">
                <a:solidFill>
                  <a:srgbClr val="4A7EBB"/>
                </a:solidFill>
              </a:rPr>
              <a:t>Experiment</a:t>
            </a:r>
            <a:endParaRPr lang="en-US" sz="1400" b="1" dirty="0">
              <a:solidFill>
                <a:srgbClr val="4A7EBB"/>
              </a:solidFill>
            </a:endParaRP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5098788" y="1629375"/>
            <a:ext cx="2863744" cy="2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C00000"/>
                </a:solidFill>
              </a:rPr>
              <a:t>escaping sputtered particles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58" name="Text Box 23"/>
          <p:cNvSpPr txBox="1">
            <a:spLocks noChangeArrowheads="1"/>
          </p:cNvSpPr>
          <p:nvPr/>
        </p:nvSpPr>
        <p:spPr bwMode="auto">
          <a:xfrm>
            <a:off x="7803260" y="2710781"/>
            <a:ext cx="1096900" cy="73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dirty="0" smtClean="0">
                <a:solidFill>
                  <a:srgbClr val="006600"/>
                </a:solidFill>
              </a:rPr>
              <a:t>trapped </a:t>
            </a:r>
          </a:p>
          <a:p>
            <a:pPr>
              <a:lnSpc>
                <a:spcPct val="95000"/>
              </a:lnSpc>
            </a:pPr>
            <a:r>
              <a:rPr lang="en-US" sz="1600" b="1" dirty="0" smtClean="0">
                <a:solidFill>
                  <a:srgbClr val="006600"/>
                </a:solidFill>
              </a:rPr>
              <a:t>sputtered </a:t>
            </a:r>
          </a:p>
          <a:p>
            <a:pPr>
              <a:lnSpc>
                <a:spcPct val="95000"/>
              </a:lnSpc>
            </a:pPr>
            <a:r>
              <a:rPr lang="en-US" sz="1600" b="1" dirty="0" smtClean="0">
                <a:solidFill>
                  <a:srgbClr val="006600"/>
                </a:solidFill>
              </a:rPr>
              <a:t>particles</a:t>
            </a:r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59" name="Text Box 23"/>
          <p:cNvSpPr txBox="1">
            <a:spLocks noChangeArrowheads="1"/>
          </p:cNvSpPr>
          <p:nvPr/>
        </p:nvSpPr>
        <p:spPr bwMode="auto">
          <a:xfrm>
            <a:off x="4512623" y="785104"/>
            <a:ext cx="4071959" cy="5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Influence of surface roughness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en-US" sz="1600" b="1" dirty="0" smtClean="0">
                <a:solidFill>
                  <a:srgbClr val="005B82"/>
                </a:solidFill>
              </a:rPr>
              <a:t>on effective sputtering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61" name="Text Box 187"/>
          <p:cNvSpPr txBox="1">
            <a:spLocks noChangeArrowheads="1"/>
          </p:cNvSpPr>
          <p:nvPr/>
        </p:nvSpPr>
        <p:spPr bwMode="auto">
          <a:xfrm>
            <a:off x="477516" y="4185341"/>
            <a:ext cx="1590358" cy="3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ts val="1400"/>
              </a:lnSpc>
              <a:spcBef>
                <a:spcPts val="0"/>
              </a:spcBef>
            </a:pPr>
            <a:r>
              <a:rPr lang="en-US" sz="1300" b="1" dirty="0" smtClean="0">
                <a:solidFill>
                  <a:srgbClr val="005B82"/>
                </a:solidFill>
              </a:rPr>
              <a:t>Pure D:</a:t>
            </a:r>
            <a:br>
              <a:rPr lang="en-US" sz="1300" b="1" dirty="0" smtClean="0">
                <a:solidFill>
                  <a:srgbClr val="005B82"/>
                </a:solidFill>
              </a:rPr>
            </a:br>
            <a:r>
              <a:rPr lang="en-US" sz="1300" b="1" dirty="0" smtClean="0">
                <a:solidFill>
                  <a:srgbClr val="005B82"/>
                </a:solidFill>
              </a:rPr>
              <a:t>Rough Al surface </a:t>
            </a:r>
          </a:p>
        </p:txBody>
      </p:sp>
      <p:sp>
        <p:nvSpPr>
          <p:cNvPr id="62" name="Pfeil nach rechts 61"/>
          <p:cNvSpPr/>
          <p:nvPr/>
        </p:nvSpPr>
        <p:spPr>
          <a:xfrm>
            <a:off x="2150425" y="4879978"/>
            <a:ext cx="339725" cy="6400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55" y="4571269"/>
            <a:ext cx="892702" cy="125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uppieren 65"/>
          <p:cNvGrpSpPr/>
          <p:nvPr/>
        </p:nvGrpSpPr>
        <p:grpSpPr>
          <a:xfrm>
            <a:off x="949804" y="5467763"/>
            <a:ext cx="658802" cy="307022"/>
            <a:chOff x="7246931" y="1731329"/>
            <a:chExt cx="658802" cy="307022"/>
          </a:xfrm>
        </p:grpSpPr>
        <p:sp>
          <p:nvSpPr>
            <p:cNvPr id="67" name="Rechteck 66"/>
            <p:cNvSpPr/>
            <p:nvPr/>
          </p:nvSpPr>
          <p:spPr>
            <a:xfrm>
              <a:off x="7246932" y="1731329"/>
              <a:ext cx="658801" cy="307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8" name="Gerade Verbindung mit Pfeil 67"/>
            <p:cNvCxnSpPr/>
            <p:nvPr/>
          </p:nvCxnSpPr>
          <p:spPr bwMode="auto">
            <a:xfrm>
              <a:off x="7246933" y="1985855"/>
              <a:ext cx="6588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9" name="Text Box 187"/>
            <p:cNvSpPr txBox="1">
              <a:spLocks noChangeArrowheads="1"/>
            </p:cNvSpPr>
            <p:nvPr/>
          </p:nvSpPr>
          <p:spPr bwMode="auto">
            <a:xfrm>
              <a:off x="7246931" y="1731329"/>
              <a:ext cx="658801" cy="251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8000" tIns="18000" rIns="18000" bIns="18000">
              <a:spAutoFit/>
            </a:bodyPr>
            <a:lstStyle>
              <a:lvl1pPr marL="180975" indent="-180975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>
                <a:spcBef>
                  <a:spcPts val="600"/>
                </a:spcBef>
              </a:pPr>
              <a:r>
                <a:rPr lang="en-US" sz="1400" b="1" dirty="0" smtClean="0"/>
                <a:t>5 </a:t>
              </a:r>
              <a:r>
                <a:rPr lang="en-US" sz="1400" b="1" dirty="0" smtClean="0">
                  <a:sym typeface="Symbol"/>
                </a:rPr>
                <a:t></a:t>
              </a:r>
              <a:r>
                <a:rPr lang="en-US" sz="1400" b="1" dirty="0" smtClean="0"/>
                <a:t>m</a:t>
              </a:r>
            </a:p>
          </p:txBody>
        </p:sp>
      </p:grpSp>
      <p:sp>
        <p:nvSpPr>
          <p:cNvPr id="70" name="Text Box 187"/>
          <p:cNvSpPr txBox="1">
            <a:spLocks noChangeArrowheads="1"/>
          </p:cNvSpPr>
          <p:nvPr/>
        </p:nvSpPr>
        <p:spPr bwMode="auto">
          <a:xfrm>
            <a:off x="2588573" y="4185341"/>
            <a:ext cx="1590358" cy="3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ts val="1400"/>
              </a:lnSpc>
              <a:spcBef>
                <a:spcPts val="0"/>
              </a:spcBef>
            </a:pPr>
            <a:r>
              <a:rPr lang="en-US" sz="1300" b="1" dirty="0" smtClean="0">
                <a:solidFill>
                  <a:srgbClr val="005B82"/>
                </a:solidFill>
              </a:rPr>
              <a:t>Pure He:</a:t>
            </a:r>
            <a:br>
              <a:rPr lang="en-US" sz="1300" b="1" dirty="0" smtClean="0">
                <a:solidFill>
                  <a:srgbClr val="005B82"/>
                </a:solidFill>
              </a:rPr>
            </a:br>
            <a:r>
              <a:rPr lang="en-US" sz="1300" b="1" dirty="0" smtClean="0">
                <a:solidFill>
                  <a:srgbClr val="005B82"/>
                </a:solidFill>
              </a:rPr>
              <a:t>Rough Al surface 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2886608" y="4603829"/>
            <a:ext cx="943805" cy="1224939"/>
            <a:chOff x="2806598" y="4626689"/>
            <a:chExt cx="943805" cy="1224939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598" y="4626689"/>
              <a:ext cx="943805" cy="1224939"/>
            </a:xfrm>
            <a:prstGeom prst="rect">
              <a:avLst/>
            </a:prstGeom>
          </p:spPr>
        </p:pic>
        <p:grpSp>
          <p:nvGrpSpPr>
            <p:cNvPr id="72" name="Gruppieren 71"/>
            <p:cNvGrpSpPr/>
            <p:nvPr/>
          </p:nvGrpSpPr>
          <p:grpSpPr>
            <a:xfrm>
              <a:off x="2959106" y="5490623"/>
              <a:ext cx="658802" cy="307022"/>
              <a:chOff x="7246931" y="1731329"/>
              <a:chExt cx="658802" cy="307022"/>
            </a:xfrm>
          </p:grpSpPr>
          <p:sp>
            <p:nvSpPr>
              <p:cNvPr id="73" name="Rechteck 72"/>
              <p:cNvSpPr/>
              <p:nvPr/>
            </p:nvSpPr>
            <p:spPr>
              <a:xfrm>
                <a:off x="7246932" y="1731329"/>
                <a:ext cx="658801" cy="30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4" name="Gerade Verbindung mit Pfeil 73"/>
              <p:cNvCxnSpPr/>
              <p:nvPr/>
            </p:nvCxnSpPr>
            <p:spPr bwMode="auto">
              <a:xfrm>
                <a:off x="7246933" y="1985855"/>
                <a:ext cx="6588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5" name="Text Box 187"/>
              <p:cNvSpPr txBox="1">
                <a:spLocks noChangeArrowheads="1"/>
              </p:cNvSpPr>
              <p:nvPr/>
            </p:nvSpPr>
            <p:spPr bwMode="auto">
              <a:xfrm>
                <a:off x="7246931" y="1731329"/>
                <a:ext cx="658801" cy="251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8000" tIns="18000" rIns="18000" bIns="18000">
                <a:spAutoFit/>
              </a:bodyPr>
              <a:lstStyle>
                <a:lvl1pPr marL="180975" indent="-18097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 algn="ctr">
                  <a:spcBef>
                    <a:spcPts val="600"/>
                  </a:spcBef>
                </a:pPr>
                <a:r>
                  <a:rPr lang="en-US" sz="1400" b="1" dirty="0" smtClean="0"/>
                  <a:t>5 </a:t>
                </a:r>
                <a:r>
                  <a:rPr lang="en-US" sz="1400" b="1" dirty="0" smtClean="0">
                    <a:sym typeface="Symbol"/>
                  </a:rPr>
                  <a:t></a:t>
                </a:r>
                <a:r>
                  <a:rPr lang="en-US" sz="1400" b="1" dirty="0" smtClean="0"/>
                  <a:t>m</a:t>
                </a:r>
              </a:p>
            </p:txBody>
          </p:sp>
        </p:grpSp>
      </p:grpSp>
      <p:sp>
        <p:nvSpPr>
          <p:cNvPr id="76" name="Text Box 187"/>
          <p:cNvSpPr txBox="1">
            <a:spLocks noChangeArrowheads="1"/>
          </p:cNvSpPr>
          <p:nvPr/>
        </p:nvSpPr>
        <p:spPr bwMode="auto">
          <a:xfrm>
            <a:off x="4952153" y="5256626"/>
            <a:ext cx="3874193" cy="77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C00000"/>
                </a:solidFill>
              </a:rPr>
              <a:t>Rough grass-like structures can significantly reduce effective sputtering yield </a:t>
            </a:r>
          </a:p>
        </p:txBody>
      </p:sp>
    </p:spTree>
    <p:extLst>
      <p:ext uri="{BB962C8B-B14F-4D97-AF65-F5344CB8AC3E}">
        <p14:creationId xmlns:p14="http://schemas.microsoft.com/office/powerpoint/2010/main" val="164815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 animBg="1"/>
      <p:bldP spid="172" grpId="0" animBg="1"/>
      <p:bldP spid="173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64" grpId="0"/>
      <p:bldP spid="57" grpId="0"/>
      <p:bldP spid="58" grpId="0"/>
      <p:bldP spid="59" grpId="0"/>
      <p:bldP spid="61" grpId="0"/>
      <p:bldP spid="62" grpId="0" animBg="1"/>
      <p:bldP spid="70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Deuterium retention in </a:t>
            </a:r>
            <a:r>
              <a:rPr lang="en-US" sz="2200" dirty="0"/>
              <a:t>Be and Al </a:t>
            </a:r>
            <a:br>
              <a:rPr lang="en-US" sz="2200" dirty="0"/>
            </a:br>
            <a:r>
              <a:rPr lang="en-US" sz="2200" dirty="0" smtClean="0"/>
              <a:t>under influence of argon and helium</a:t>
            </a:r>
            <a:endParaRPr lang="en-US" sz="2200" dirty="0"/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346967" y="5018317"/>
            <a:ext cx="8690156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1600" b="1" dirty="0" smtClean="0"/>
              <a:t>Different TDS </a:t>
            </a:r>
            <a:r>
              <a:rPr lang="en-US" sz="1600" b="1" dirty="0"/>
              <a:t>spectra of Al and </a:t>
            </a:r>
            <a:r>
              <a:rPr lang="en-US" sz="1600" b="1" dirty="0" smtClean="0"/>
              <a:t>Be</a:t>
            </a:r>
          </a:p>
          <a:p>
            <a:pPr marL="450850" lvl="1" indent="-177800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en-US" sz="1600" b="1" dirty="0" smtClean="0"/>
              <a:t>Typical </a:t>
            </a:r>
            <a:r>
              <a:rPr lang="en-US" sz="1600" b="1" dirty="0"/>
              <a:t>several-peak structure for </a:t>
            </a:r>
            <a:r>
              <a:rPr lang="en-US" sz="1600" b="1" dirty="0" smtClean="0"/>
              <a:t>beryllium incl. low-temperature supersaturation peak </a:t>
            </a:r>
          </a:p>
          <a:p>
            <a:pPr marL="273050" lvl="1" indent="184150">
              <a:spcBef>
                <a:spcPts val="200"/>
              </a:spcBef>
              <a:buFont typeface="Courier New" panose="02070309020205020404" pitchFamily="49" charset="0"/>
              <a:buChar char="o"/>
            </a:pPr>
            <a:r>
              <a:rPr lang="en-US" sz="1600" b="1" dirty="0" smtClean="0"/>
              <a:t>Single broad peak </a:t>
            </a:r>
            <a:r>
              <a:rPr lang="en-US" sz="1600" b="1" dirty="0"/>
              <a:t>for </a:t>
            </a:r>
            <a:r>
              <a:rPr lang="en-US" sz="1600" b="1" dirty="0" smtClean="0"/>
              <a:t>aluminium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en-US" sz="1600" b="1" dirty="0" smtClean="0"/>
              <a:t>Different </a:t>
            </a:r>
            <a:r>
              <a:rPr lang="en-US" sz="1600" b="1" dirty="0" err="1" smtClean="0"/>
              <a:t>behaviour</a:t>
            </a:r>
            <a:r>
              <a:rPr lang="en-US" sz="1600" b="1" dirty="0" smtClean="0"/>
              <a:t> of retention Al and Be under influence of argon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CC0000"/>
                </a:solidFill>
              </a:rPr>
              <a:t>Aluminium cannot be used as beryllium surrogate for fuel retention studies</a:t>
            </a:r>
            <a:endParaRPr lang="en-US" sz="1600" b="1" dirty="0">
              <a:solidFill>
                <a:srgbClr val="CC0000"/>
              </a:solidFill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396875" y="812219"/>
            <a:ext cx="3893185" cy="5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Deuterium retention in beryllium studied in PISCES-B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5009670" y="818727"/>
            <a:ext cx="3654269" cy="5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rgbClr val="005B82"/>
                </a:solidFill>
              </a:rPr>
              <a:t>Deuterium retention in </a:t>
            </a:r>
            <a:r>
              <a:rPr lang="en-US" sz="1600" b="1" dirty="0" smtClean="0">
                <a:solidFill>
                  <a:srgbClr val="005B82"/>
                </a:solidFill>
              </a:rPr>
              <a:t>aluminium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en-US" sz="1600" b="1" dirty="0" smtClean="0">
                <a:solidFill>
                  <a:srgbClr val="005B82"/>
                </a:solidFill>
              </a:rPr>
              <a:t>studied in PSI-2</a:t>
            </a:r>
            <a:endParaRPr lang="en-US" sz="1600" b="1" dirty="0">
              <a:solidFill>
                <a:srgbClr val="005B82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4" y="1279754"/>
            <a:ext cx="8467409" cy="366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236220" y="2737561"/>
            <a:ext cx="8747759" cy="13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5B82"/>
                </a:solidFill>
              </a:rPr>
              <a:t>Deuterium retention in tungsten </a:t>
            </a:r>
            <a:br>
              <a:rPr lang="en-US" sz="2800" b="1" dirty="0">
                <a:solidFill>
                  <a:srgbClr val="005B82"/>
                </a:solidFill>
              </a:rPr>
            </a:br>
            <a:r>
              <a:rPr lang="en-US" sz="2800" b="1" dirty="0" smtClean="0">
                <a:solidFill>
                  <a:srgbClr val="005B82"/>
                </a:solidFill>
              </a:rPr>
              <a:t>as function of incident ion flux</a:t>
            </a:r>
            <a:endParaRPr lang="en-US" sz="2800" b="1" dirty="0">
              <a:solidFill>
                <a:srgbClr val="005B82"/>
              </a:solidFill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2941676" y="4739684"/>
            <a:ext cx="3336845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/>
              <a:t>Incident ion flux for this study: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/>
              <a:t>Magnum-PSI	</a:t>
            </a:r>
            <a:r>
              <a:rPr lang="en-US" altLang="de-DE" sz="1600" b="1" dirty="0" smtClean="0">
                <a:sym typeface="Symbol"/>
              </a:rPr>
              <a:t> </a:t>
            </a:r>
            <a:r>
              <a:rPr lang="en-US" altLang="de-DE" sz="1600" b="1" dirty="0" smtClean="0"/>
              <a:t>5</a:t>
            </a:r>
            <a:r>
              <a:rPr lang="en-US" altLang="de-DE" sz="1600" b="1" dirty="0" smtClean="0">
                <a:sym typeface="Symbol"/>
              </a:rPr>
              <a:t></a:t>
            </a:r>
            <a:r>
              <a:rPr lang="en-US" altLang="de-DE" sz="1600" b="1" dirty="0" smtClean="0"/>
              <a:t>10</a:t>
            </a:r>
            <a:r>
              <a:rPr lang="en-US" altLang="de-DE" sz="1600" b="1" baseline="30000" dirty="0" smtClean="0"/>
              <a:t>23 </a:t>
            </a:r>
            <a:r>
              <a:rPr lang="en-US" altLang="de-DE" sz="1600" b="1" dirty="0" smtClean="0"/>
              <a:t>m</a:t>
            </a:r>
            <a:r>
              <a:rPr lang="en-US" altLang="de-DE" sz="1600" b="1" baseline="30000" dirty="0" smtClean="0"/>
              <a:t>-2</a:t>
            </a:r>
            <a:r>
              <a:rPr lang="en-US" altLang="de-DE" sz="1600" b="1" dirty="0" smtClean="0"/>
              <a:t>s</a:t>
            </a:r>
            <a:r>
              <a:rPr lang="en-US" altLang="de-DE" sz="1600" b="1" baseline="30000" dirty="0" smtClean="0"/>
              <a:t>-1</a:t>
            </a:r>
            <a:r>
              <a:rPr lang="en-US" sz="1600" b="1" dirty="0" smtClean="0"/>
              <a:t>  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/>
              <a:t>PSI-2 </a:t>
            </a:r>
            <a:r>
              <a:rPr lang="en-US" altLang="de-DE" sz="1600" b="1" dirty="0" smtClean="0"/>
              <a:t>		</a:t>
            </a:r>
            <a:r>
              <a:rPr lang="en-US" altLang="de-DE" sz="1600" b="1" dirty="0" smtClean="0">
                <a:sym typeface="Symbol"/>
              </a:rPr>
              <a:t> </a:t>
            </a:r>
            <a:r>
              <a:rPr lang="en-US" altLang="de-DE" sz="1600" b="1" dirty="0" smtClean="0"/>
              <a:t>1</a:t>
            </a:r>
            <a:r>
              <a:rPr lang="en-US" altLang="de-DE" sz="1600" b="1" dirty="0" smtClean="0">
                <a:sym typeface="Symbol"/>
              </a:rPr>
              <a:t></a:t>
            </a:r>
            <a:r>
              <a:rPr lang="en-US" altLang="de-DE" sz="1600" b="1" dirty="0" smtClean="0"/>
              <a:t>10</a:t>
            </a:r>
            <a:r>
              <a:rPr lang="en-US" altLang="de-DE" sz="1600" b="1" baseline="30000" dirty="0" smtClean="0"/>
              <a:t>22 </a:t>
            </a:r>
            <a:r>
              <a:rPr lang="en-US" altLang="de-DE" sz="1600" b="1" dirty="0" smtClean="0"/>
              <a:t>m</a:t>
            </a:r>
            <a:r>
              <a:rPr lang="en-US" altLang="de-DE" sz="1600" b="1" baseline="30000" dirty="0" smtClean="0"/>
              <a:t>-2</a:t>
            </a:r>
            <a:r>
              <a:rPr lang="en-US" altLang="de-DE" sz="1600" b="1" dirty="0" smtClean="0"/>
              <a:t>s</a:t>
            </a:r>
            <a:r>
              <a:rPr lang="en-US" altLang="de-DE" sz="1600" b="1" baseline="30000" dirty="0" smtClean="0"/>
              <a:t>-1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/>
              <a:t>Incident ion fluence kept constant by longer exposures in PSI-2 !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087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Blister formation in tungsten by deuterium irradiation at high surface temperatures</a:t>
            </a:r>
            <a:endParaRPr lang="en-US" sz="2200" dirty="0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4720305" y="6344505"/>
            <a:ext cx="4089445" cy="20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400" b="1" dirty="0" smtClean="0"/>
              <a:t>[L. Buzi et al</a:t>
            </a:r>
            <a:r>
              <a:rPr lang="en-US" sz="1400" b="1" dirty="0"/>
              <a:t>., </a:t>
            </a:r>
            <a:r>
              <a:rPr lang="en-US" sz="1400" b="1" dirty="0" smtClean="0"/>
              <a:t>J. </a:t>
            </a:r>
            <a:r>
              <a:rPr lang="en-US" sz="1400" b="1" dirty="0" err="1" smtClean="0"/>
              <a:t>Nucl</a:t>
            </a:r>
            <a:r>
              <a:rPr lang="en-US" sz="1400" b="1" dirty="0" smtClean="0"/>
              <a:t>. Mater. 455 </a:t>
            </a:r>
            <a:r>
              <a:rPr lang="en-US" sz="1400" b="1" dirty="0"/>
              <a:t>(2014) </a:t>
            </a:r>
            <a:r>
              <a:rPr lang="en-US" sz="1400" b="1" dirty="0" smtClean="0"/>
              <a:t>316]</a:t>
            </a:r>
            <a:endParaRPr lang="en-US" sz="1400" b="1" dirty="0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03563" y="841619"/>
            <a:ext cx="8015598" cy="2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SEM images of tungsten exposed to 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48471" y="1192139"/>
            <a:ext cx="4137023" cy="2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u="sng" dirty="0" smtClean="0">
                <a:solidFill>
                  <a:srgbClr val="005B82"/>
                </a:solidFill>
              </a:rPr>
              <a:t>low flux</a:t>
            </a:r>
            <a:r>
              <a:rPr lang="en-US" sz="1600" b="1" dirty="0" smtClean="0">
                <a:solidFill>
                  <a:srgbClr val="005B82"/>
                </a:solidFill>
              </a:rPr>
              <a:t> in PSI-2 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744115" y="1192139"/>
            <a:ext cx="4137023" cy="2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u="sng" dirty="0" smtClean="0">
                <a:solidFill>
                  <a:srgbClr val="005B82"/>
                </a:solidFill>
              </a:rPr>
              <a:t>high flux</a:t>
            </a:r>
            <a:r>
              <a:rPr lang="en-US" sz="1600" b="1" dirty="0" smtClean="0">
                <a:solidFill>
                  <a:srgbClr val="005B82"/>
                </a:solidFill>
              </a:rPr>
              <a:t> in Magnum-PSI </a:t>
            </a:r>
            <a:endParaRPr lang="en-US" sz="1600" b="1" dirty="0">
              <a:solidFill>
                <a:srgbClr val="005B8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60" y="1511303"/>
            <a:ext cx="3790592" cy="263550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1" y="1511303"/>
            <a:ext cx="3752339" cy="2667557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88" y="3402661"/>
            <a:ext cx="2544762" cy="205395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1745623" y="3912899"/>
            <a:ext cx="2552058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No blisters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448471" y="5801340"/>
            <a:ext cx="8487757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>
                <a:solidFill>
                  <a:srgbClr val="C00000"/>
                </a:solidFill>
              </a:rPr>
              <a:t>At high flux, blistering occurred for </a:t>
            </a:r>
            <a:r>
              <a:rPr lang="en-US" sz="1600" b="1" dirty="0" err="1" smtClean="0">
                <a:solidFill>
                  <a:srgbClr val="C00000"/>
                </a:solidFill>
              </a:rPr>
              <a:t>T</a:t>
            </a:r>
            <a:r>
              <a:rPr lang="en-US" sz="1600" b="1" baseline="-25000" dirty="0" err="1" smtClean="0">
                <a:solidFill>
                  <a:srgbClr val="C00000"/>
                </a:solidFill>
              </a:rPr>
              <a:t>s</a:t>
            </a:r>
            <a:r>
              <a:rPr lang="en-US" sz="1600" b="1" dirty="0" smtClean="0">
                <a:solidFill>
                  <a:srgbClr val="C00000"/>
                </a:solidFill>
              </a:rPr>
              <a:t> &gt; 800 K !</a:t>
            </a:r>
          </a:p>
        </p:txBody>
      </p:sp>
    </p:spTree>
    <p:extLst>
      <p:ext uri="{BB962C8B-B14F-4D97-AF65-F5344CB8AC3E}">
        <p14:creationId xmlns:p14="http://schemas.microsoft.com/office/powerpoint/2010/main" val="752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119" name="Gruppieren 275118"/>
          <p:cNvGrpSpPr/>
          <p:nvPr/>
        </p:nvGrpSpPr>
        <p:grpSpPr>
          <a:xfrm>
            <a:off x="4457315" y="1541463"/>
            <a:ext cx="4159636" cy="3139619"/>
            <a:chOff x="4457315" y="1541463"/>
            <a:chExt cx="4159636" cy="3139619"/>
          </a:xfrm>
        </p:grpSpPr>
        <p:sp>
          <p:nvSpPr>
            <p:cNvPr id="4" name="Line 5"/>
            <p:cNvSpPr>
              <a:spLocks noChangeShapeType="1"/>
            </p:cNvSpPr>
            <p:nvPr/>
          </p:nvSpPr>
          <p:spPr bwMode="auto">
            <a:xfrm>
              <a:off x="5080001" y="3536951"/>
              <a:ext cx="353695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5080001" y="2668588"/>
              <a:ext cx="353695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5080001" y="1801813"/>
              <a:ext cx="353695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310189" y="4206876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018214" y="4206876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726239" y="4206876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700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7434264" y="4206876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8142289" y="4206876"/>
              <a:ext cx="2789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900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4733926" y="3454401"/>
              <a:ext cx="18594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4895851" y="3425826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4733926" y="2587626"/>
              <a:ext cx="18594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4895851" y="2559051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21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4733926" y="1719263"/>
              <a:ext cx="18594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4895851" y="1690688"/>
              <a:ext cx="11541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22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 flipV="1">
              <a:off x="5080001" y="4141788"/>
              <a:ext cx="0" cy="269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V="1">
              <a:off x="5432426" y="4141788"/>
              <a:ext cx="0" cy="523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 flipV="1">
              <a:off x="5788026" y="4141788"/>
              <a:ext cx="0" cy="269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Line 22"/>
            <p:cNvSpPr>
              <a:spLocks noChangeShapeType="1"/>
            </p:cNvSpPr>
            <p:nvPr/>
          </p:nvSpPr>
          <p:spPr bwMode="auto">
            <a:xfrm flipV="1">
              <a:off x="6140451" y="4141788"/>
              <a:ext cx="0" cy="523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56" name="Line 23"/>
            <p:cNvSpPr>
              <a:spLocks noChangeShapeType="1"/>
            </p:cNvSpPr>
            <p:nvPr/>
          </p:nvSpPr>
          <p:spPr bwMode="auto">
            <a:xfrm flipV="1">
              <a:off x="6494464" y="4141788"/>
              <a:ext cx="0" cy="269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57" name="Line 24"/>
            <p:cNvSpPr>
              <a:spLocks noChangeShapeType="1"/>
            </p:cNvSpPr>
            <p:nvPr/>
          </p:nvSpPr>
          <p:spPr bwMode="auto">
            <a:xfrm flipV="1">
              <a:off x="6848476" y="4141788"/>
              <a:ext cx="0" cy="523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59" name="Line 25"/>
            <p:cNvSpPr>
              <a:spLocks noChangeShapeType="1"/>
            </p:cNvSpPr>
            <p:nvPr/>
          </p:nvSpPr>
          <p:spPr bwMode="auto">
            <a:xfrm flipV="1">
              <a:off x="7200901" y="4141788"/>
              <a:ext cx="0" cy="269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0" name="Line 26"/>
            <p:cNvSpPr>
              <a:spLocks noChangeShapeType="1"/>
            </p:cNvSpPr>
            <p:nvPr/>
          </p:nvSpPr>
          <p:spPr bwMode="auto">
            <a:xfrm flipV="1">
              <a:off x="7554914" y="4141788"/>
              <a:ext cx="0" cy="523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1" name="Line 27"/>
            <p:cNvSpPr>
              <a:spLocks noChangeShapeType="1"/>
            </p:cNvSpPr>
            <p:nvPr/>
          </p:nvSpPr>
          <p:spPr bwMode="auto">
            <a:xfrm flipV="1">
              <a:off x="7908926" y="4141788"/>
              <a:ext cx="0" cy="269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2" name="Line 28"/>
            <p:cNvSpPr>
              <a:spLocks noChangeShapeType="1"/>
            </p:cNvSpPr>
            <p:nvPr/>
          </p:nvSpPr>
          <p:spPr bwMode="auto">
            <a:xfrm flipV="1">
              <a:off x="8262939" y="4141788"/>
              <a:ext cx="0" cy="523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3" name="Line 29"/>
            <p:cNvSpPr>
              <a:spLocks noChangeShapeType="1"/>
            </p:cNvSpPr>
            <p:nvPr/>
          </p:nvSpPr>
          <p:spPr bwMode="auto">
            <a:xfrm flipV="1">
              <a:off x="8616951" y="4141788"/>
              <a:ext cx="0" cy="269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4" name="Line 30"/>
            <p:cNvSpPr>
              <a:spLocks noChangeShapeType="1"/>
            </p:cNvSpPr>
            <p:nvPr/>
          </p:nvSpPr>
          <p:spPr bwMode="auto">
            <a:xfrm>
              <a:off x="5080001" y="4141788"/>
              <a:ext cx="353695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5" name="Line 31"/>
            <p:cNvSpPr>
              <a:spLocks noChangeShapeType="1"/>
            </p:cNvSpPr>
            <p:nvPr/>
          </p:nvSpPr>
          <p:spPr bwMode="auto">
            <a:xfrm>
              <a:off x="5080001" y="1541463"/>
              <a:ext cx="353695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6" name="Line 32"/>
            <p:cNvSpPr>
              <a:spLocks noChangeShapeType="1"/>
            </p:cNvSpPr>
            <p:nvPr/>
          </p:nvSpPr>
          <p:spPr bwMode="auto">
            <a:xfrm>
              <a:off x="5053014" y="4141788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7" name="Line 33"/>
            <p:cNvSpPr>
              <a:spLocks noChangeShapeType="1"/>
            </p:cNvSpPr>
            <p:nvPr/>
          </p:nvSpPr>
          <p:spPr bwMode="auto">
            <a:xfrm>
              <a:off x="5053014" y="3989388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8" name="Line 34"/>
            <p:cNvSpPr>
              <a:spLocks noChangeShapeType="1"/>
            </p:cNvSpPr>
            <p:nvPr/>
          </p:nvSpPr>
          <p:spPr bwMode="auto">
            <a:xfrm>
              <a:off x="5053014" y="3881438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69" name="Line 35"/>
            <p:cNvSpPr>
              <a:spLocks noChangeShapeType="1"/>
            </p:cNvSpPr>
            <p:nvPr/>
          </p:nvSpPr>
          <p:spPr bwMode="auto">
            <a:xfrm>
              <a:off x="5053014" y="379730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0" name="Line 36"/>
            <p:cNvSpPr>
              <a:spLocks noChangeShapeType="1"/>
            </p:cNvSpPr>
            <p:nvPr/>
          </p:nvSpPr>
          <p:spPr bwMode="auto">
            <a:xfrm>
              <a:off x="5053014" y="372745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1" name="Line 37"/>
            <p:cNvSpPr>
              <a:spLocks noChangeShapeType="1"/>
            </p:cNvSpPr>
            <p:nvPr/>
          </p:nvSpPr>
          <p:spPr bwMode="auto">
            <a:xfrm>
              <a:off x="5053014" y="367030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2" name="Line 38"/>
            <p:cNvSpPr>
              <a:spLocks noChangeShapeType="1"/>
            </p:cNvSpPr>
            <p:nvPr/>
          </p:nvSpPr>
          <p:spPr bwMode="auto">
            <a:xfrm>
              <a:off x="5053014" y="361950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3" name="Line 39"/>
            <p:cNvSpPr>
              <a:spLocks noChangeShapeType="1"/>
            </p:cNvSpPr>
            <p:nvPr/>
          </p:nvSpPr>
          <p:spPr bwMode="auto">
            <a:xfrm>
              <a:off x="5053014" y="3576638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4" name="Line 40"/>
            <p:cNvSpPr>
              <a:spLocks noChangeShapeType="1"/>
            </p:cNvSpPr>
            <p:nvPr/>
          </p:nvSpPr>
          <p:spPr bwMode="auto">
            <a:xfrm>
              <a:off x="5027614" y="3536951"/>
              <a:ext cx="523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5" name="Line 41"/>
            <p:cNvSpPr>
              <a:spLocks noChangeShapeType="1"/>
            </p:cNvSpPr>
            <p:nvPr/>
          </p:nvSpPr>
          <p:spPr bwMode="auto">
            <a:xfrm>
              <a:off x="5053014" y="3275013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6" name="Line 42"/>
            <p:cNvSpPr>
              <a:spLocks noChangeShapeType="1"/>
            </p:cNvSpPr>
            <p:nvPr/>
          </p:nvSpPr>
          <p:spPr bwMode="auto">
            <a:xfrm>
              <a:off x="5053014" y="3122613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7" name="Line 43"/>
            <p:cNvSpPr>
              <a:spLocks noChangeShapeType="1"/>
            </p:cNvSpPr>
            <p:nvPr/>
          </p:nvSpPr>
          <p:spPr bwMode="auto">
            <a:xfrm>
              <a:off x="5053014" y="3014663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8" name="Line 44"/>
            <p:cNvSpPr>
              <a:spLocks noChangeShapeType="1"/>
            </p:cNvSpPr>
            <p:nvPr/>
          </p:nvSpPr>
          <p:spPr bwMode="auto">
            <a:xfrm>
              <a:off x="5053014" y="2930526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79" name="Line 45"/>
            <p:cNvSpPr>
              <a:spLocks noChangeShapeType="1"/>
            </p:cNvSpPr>
            <p:nvPr/>
          </p:nvSpPr>
          <p:spPr bwMode="auto">
            <a:xfrm>
              <a:off x="5053014" y="2862263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80" name="Line 46"/>
            <p:cNvSpPr>
              <a:spLocks noChangeShapeType="1"/>
            </p:cNvSpPr>
            <p:nvPr/>
          </p:nvSpPr>
          <p:spPr bwMode="auto">
            <a:xfrm>
              <a:off x="5053014" y="2803526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81" name="Line 47"/>
            <p:cNvSpPr>
              <a:spLocks noChangeShapeType="1"/>
            </p:cNvSpPr>
            <p:nvPr/>
          </p:nvSpPr>
          <p:spPr bwMode="auto">
            <a:xfrm>
              <a:off x="5053014" y="2752726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82" name="Line 48"/>
            <p:cNvSpPr>
              <a:spLocks noChangeShapeType="1"/>
            </p:cNvSpPr>
            <p:nvPr/>
          </p:nvSpPr>
          <p:spPr bwMode="auto">
            <a:xfrm>
              <a:off x="5053014" y="2708276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83" name="Line 49"/>
            <p:cNvSpPr>
              <a:spLocks noChangeShapeType="1"/>
            </p:cNvSpPr>
            <p:nvPr/>
          </p:nvSpPr>
          <p:spPr bwMode="auto">
            <a:xfrm>
              <a:off x="5027614" y="2668588"/>
              <a:ext cx="523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84" name="Line 50"/>
            <p:cNvSpPr>
              <a:spLocks noChangeShapeType="1"/>
            </p:cNvSpPr>
            <p:nvPr/>
          </p:nvSpPr>
          <p:spPr bwMode="auto">
            <a:xfrm>
              <a:off x="5053014" y="2408238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85" name="Line 51"/>
            <p:cNvSpPr>
              <a:spLocks noChangeShapeType="1"/>
            </p:cNvSpPr>
            <p:nvPr/>
          </p:nvSpPr>
          <p:spPr bwMode="auto">
            <a:xfrm>
              <a:off x="5053014" y="225425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86" name="Line 52"/>
            <p:cNvSpPr>
              <a:spLocks noChangeShapeType="1"/>
            </p:cNvSpPr>
            <p:nvPr/>
          </p:nvSpPr>
          <p:spPr bwMode="auto">
            <a:xfrm>
              <a:off x="5053014" y="214630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87" name="Line 53"/>
            <p:cNvSpPr>
              <a:spLocks noChangeShapeType="1"/>
            </p:cNvSpPr>
            <p:nvPr/>
          </p:nvSpPr>
          <p:spPr bwMode="auto">
            <a:xfrm>
              <a:off x="5053014" y="206375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0" name="Line 54"/>
            <p:cNvSpPr>
              <a:spLocks noChangeShapeType="1"/>
            </p:cNvSpPr>
            <p:nvPr/>
          </p:nvSpPr>
          <p:spPr bwMode="auto">
            <a:xfrm>
              <a:off x="5053014" y="199390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1" name="Line 55"/>
            <p:cNvSpPr>
              <a:spLocks noChangeShapeType="1"/>
            </p:cNvSpPr>
            <p:nvPr/>
          </p:nvSpPr>
          <p:spPr bwMode="auto">
            <a:xfrm>
              <a:off x="5053014" y="193675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2" name="Line 56"/>
            <p:cNvSpPr>
              <a:spLocks noChangeShapeType="1"/>
            </p:cNvSpPr>
            <p:nvPr/>
          </p:nvSpPr>
          <p:spPr bwMode="auto">
            <a:xfrm>
              <a:off x="5053014" y="188595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3" name="Line 57"/>
            <p:cNvSpPr>
              <a:spLocks noChangeShapeType="1"/>
            </p:cNvSpPr>
            <p:nvPr/>
          </p:nvSpPr>
          <p:spPr bwMode="auto">
            <a:xfrm>
              <a:off x="5053014" y="1841501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4" name="Line 58"/>
            <p:cNvSpPr>
              <a:spLocks noChangeShapeType="1"/>
            </p:cNvSpPr>
            <p:nvPr/>
          </p:nvSpPr>
          <p:spPr bwMode="auto">
            <a:xfrm>
              <a:off x="5027614" y="1801813"/>
              <a:ext cx="523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5" name="Line 59"/>
            <p:cNvSpPr>
              <a:spLocks noChangeShapeType="1"/>
            </p:cNvSpPr>
            <p:nvPr/>
          </p:nvSpPr>
          <p:spPr bwMode="auto">
            <a:xfrm>
              <a:off x="5053014" y="1541463"/>
              <a:ext cx="269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6" name="Line 60"/>
            <p:cNvSpPr>
              <a:spLocks noChangeShapeType="1"/>
            </p:cNvSpPr>
            <p:nvPr/>
          </p:nvSpPr>
          <p:spPr bwMode="auto">
            <a:xfrm flipV="1">
              <a:off x="5080001" y="1541463"/>
              <a:ext cx="0" cy="260032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7" name="Line 61"/>
            <p:cNvSpPr>
              <a:spLocks noChangeShapeType="1"/>
            </p:cNvSpPr>
            <p:nvPr/>
          </p:nvSpPr>
          <p:spPr bwMode="auto">
            <a:xfrm flipV="1">
              <a:off x="8616951" y="1541463"/>
              <a:ext cx="0" cy="260032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8" name="Line 62"/>
            <p:cNvSpPr>
              <a:spLocks noChangeShapeType="1"/>
            </p:cNvSpPr>
            <p:nvPr/>
          </p:nvSpPr>
          <p:spPr bwMode="auto">
            <a:xfrm flipH="1">
              <a:off x="5713414" y="2174876"/>
              <a:ext cx="109538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49" name="Line 63"/>
            <p:cNvSpPr>
              <a:spLocks noChangeShapeType="1"/>
            </p:cNvSpPr>
            <p:nvPr/>
          </p:nvSpPr>
          <p:spPr bwMode="auto">
            <a:xfrm flipV="1">
              <a:off x="5822951" y="2149476"/>
              <a:ext cx="0" cy="52388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50" name="Line 64"/>
            <p:cNvSpPr>
              <a:spLocks noChangeShapeType="1"/>
            </p:cNvSpPr>
            <p:nvPr/>
          </p:nvSpPr>
          <p:spPr bwMode="auto">
            <a:xfrm>
              <a:off x="5468939" y="2174876"/>
              <a:ext cx="109538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51" name="Line 65"/>
            <p:cNvSpPr>
              <a:spLocks noChangeShapeType="1"/>
            </p:cNvSpPr>
            <p:nvPr/>
          </p:nvSpPr>
          <p:spPr bwMode="auto">
            <a:xfrm flipV="1">
              <a:off x="5468939" y="2149476"/>
              <a:ext cx="0" cy="52388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52" name="Line 66"/>
            <p:cNvSpPr>
              <a:spLocks noChangeShapeType="1"/>
            </p:cNvSpPr>
            <p:nvPr/>
          </p:nvSpPr>
          <p:spPr bwMode="auto">
            <a:xfrm flipH="1">
              <a:off x="6419851" y="2027238"/>
              <a:ext cx="109538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53" name="Line 67"/>
            <p:cNvSpPr>
              <a:spLocks noChangeShapeType="1"/>
            </p:cNvSpPr>
            <p:nvPr/>
          </p:nvSpPr>
          <p:spPr bwMode="auto">
            <a:xfrm flipV="1">
              <a:off x="6529389" y="2000251"/>
              <a:ext cx="0" cy="52388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55" name="Line 68"/>
            <p:cNvSpPr>
              <a:spLocks noChangeShapeType="1"/>
            </p:cNvSpPr>
            <p:nvPr/>
          </p:nvSpPr>
          <p:spPr bwMode="auto">
            <a:xfrm>
              <a:off x="6175376" y="2027238"/>
              <a:ext cx="111125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56" name="Line 69"/>
            <p:cNvSpPr>
              <a:spLocks noChangeShapeType="1"/>
            </p:cNvSpPr>
            <p:nvPr/>
          </p:nvSpPr>
          <p:spPr bwMode="auto">
            <a:xfrm flipV="1">
              <a:off x="6175376" y="2000251"/>
              <a:ext cx="0" cy="52388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57" name="Line 70"/>
            <p:cNvSpPr>
              <a:spLocks noChangeShapeType="1"/>
            </p:cNvSpPr>
            <p:nvPr/>
          </p:nvSpPr>
          <p:spPr bwMode="auto">
            <a:xfrm flipH="1">
              <a:off x="8116889" y="3505201"/>
              <a:ext cx="109538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58" name="Line 71"/>
            <p:cNvSpPr>
              <a:spLocks noChangeShapeType="1"/>
            </p:cNvSpPr>
            <p:nvPr/>
          </p:nvSpPr>
          <p:spPr bwMode="auto">
            <a:xfrm flipV="1">
              <a:off x="8226426" y="3478213"/>
              <a:ext cx="0" cy="52388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59" name="Line 72"/>
            <p:cNvSpPr>
              <a:spLocks noChangeShapeType="1"/>
            </p:cNvSpPr>
            <p:nvPr/>
          </p:nvSpPr>
          <p:spPr bwMode="auto">
            <a:xfrm>
              <a:off x="7874001" y="3505201"/>
              <a:ext cx="109538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0" name="Line 73"/>
            <p:cNvSpPr>
              <a:spLocks noChangeShapeType="1"/>
            </p:cNvSpPr>
            <p:nvPr/>
          </p:nvSpPr>
          <p:spPr bwMode="auto">
            <a:xfrm flipV="1">
              <a:off x="7874001" y="3478213"/>
              <a:ext cx="0" cy="52388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1" name="Line 74"/>
            <p:cNvSpPr>
              <a:spLocks noChangeShapeType="1"/>
            </p:cNvSpPr>
            <p:nvPr/>
          </p:nvSpPr>
          <p:spPr bwMode="auto">
            <a:xfrm flipH="1">
              <a:off x="5645151" y="2027238"/>
              <a:ext cx="708025" cy="147638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2" name="Line 75"/>
            <p:cNvSpPr>
              <a:spLocks noChangeShapeType="1"/>
            </p:cNvSpPr>
            <p:nvPr/>
          </p:nvSpPr>
          <p:spPr bwMode="auto">
            <a:xfrm flipH="1" flipV="1">
              <a:off x="6353176" y="2027238"/>
              <a:ext cx="1697038" cy="1477963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3" name="Freeform 76"/>
            <p:cNvSpPr>
              <a:spLocks/>
            </p:cNvSpPr>
            <p:nvPr/>
          </p:nvSpPr>
          <p:spPr bwMode="auto">
            <a:xfrm>
              <a:off x="5586414" y="2106613"/>
              <a:ext cx="117475" cy="138113"/>
            </a:xfrm>
            <a:custGeom>
              <a:avLst/>
              <a:gdLst>
                <a:gd name="T0" fmla="*/ 75 w 148"/>
                <a:gd name="T1" fmla="*/ 172 h 172"/>
                <a:gd name="T2" fmla="*/ 148 w 148"/>
                <a:gd name="T3" fmla="*/ 128 h 172"/>
                <a:gd name="T4" fmla="*/ 148 w 148"/>
                <a:gd name="T5" fmla="*/ 44 h 172"/>
                <a:gd name="T6" fmla="*/ 75 w 148"/>
                <a:gd name="T7" fmla="*/ 0 h 172"/>
                <a:gd name="T8" fmla="*/ 0 w 148"/>
                <a:gd name="T9" fmla="*/ 44 h 172"/>
                <a:gd name="T10" fmla="*/ 0 w 148"/>
                <a:gd name="T11" fmla="*/ 128 h 172"/>
                <a:gd name="T12" fmla="*/ 75 w 148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72">
                  <a:moveTo>
                    <a:pt x="75" y="172"/>
                  </a:moveTo>
                  <a:lnTo>
                    <a:pt x="148" y="128"/>
                  </a:lnTo>
                  <a:lnTo>
                    <a:pt x="148" y="44"/>
                  </a:lnTo>
                  <a:lnTo>
                    <a:pt x="75" y="0"/>
                  </a:lnTo>
                  <a:lnTo>
                    <a:pt x="0" y="44"/>
                  </a:lnTo>
                  <a:lnTo>
                    <a:pt x="0" y="128"/>
                  </a:lnTo>
                  <a:lnTo>
                    <a:pt x="75" y="1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4" name="Line 77"/>
            <p:cNvSpPr>
              <a:spLocks noChangeShapeType="1"/>
            </p:cNvSpPr>
            <p:nvPr/>
          </p:nvSpPr>
          <p:spPr bwMode="auto">
            <a:xfrm>
              <a:off x="5643564" y="2174876"/>
              <a:ext cx="317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5" name="Freeform 78"/>
            <p:cNvSpPr>
              <a:spLocks/>
            </p:cNvSpPr>
            <p:nvPr/>
          </p:nvSpPr>
          <p:spPr bwMode="auto">
            <a:xfrm>
              <a:off x="6294439" y="1957388"/>
              <a:ext cx="117475" cy="138113"/>
            </a:xfrm>
            <a:custGeom>
              <a:avLst/>
              <a:gdLst>
                <a:gd name="T0" fmla="*/ 75 w 148"/>
                <a:gd name="T1" fmla="*/ 172 h 172"/>
                <a:gd name="T2" fmla="*/ 148 w 148"/>
                <a:gd name="T3" fmla="*/ 128 h 172"/>
                <a:gd name="T4" fmla="*/ 148 w 148"/>
                <a:gd name="T5" fmla="*/ 44 h 172"/>
                <a:gd name="T6" fmla="*/ 75 w 148"/>
                <a:gd name="T7" fmla="*/ 0 h 172"/>
                <a:gd name="T8" fmla="*/ 0 w 148"/>
                <a:gd name="T9" fmla="*/ 44 h 172"/>
                <a:gd name="T10" fmla="*/ 0 w 148"/>
                <a:gd name="T11" fmla="*/ 128 h 172"/>
                <a:gd name="T12" fmla="*/ 75 w 148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72">
                  <a:moveTo>
                    <a:pt x="75" y="172"/>
                  </a:moveTo>
                  <a:lnTo>
                    <a:pt x="148" y="128"/>
                  </a:lnTo>
                  <a:lnTo>
                    <a:pt x="148" y="44"/>
                  </a:lnTo>
                  <a:lnTo>
                    <a:pt x="75" y="0"/>
                  </a:lnTo>
                  <a:lnTo>
                    <a:pt x="0" y="44"/>
                  </a:lnTo>
                  <a:lnTo>
                    <a:pt x="0" y="128"/>
                  </a:lnTo>
                  <a:lnTo>
                    <a:pt x="75" y="1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6" name="Line 79"/>
            <p:cNvSpPr>
              <a:spLocks noChangeShapeType="1"/>
            </p:cNvSpPr>
            <p:nvPr/>
          </p:nvSpPr>
          <p:spPr bwMode="auto">
            <a:xfrm>
              <a:off x="6351589" y="2027238"/>
              <a:ext cx="317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7" name="Freeform 80"/>
            <p:cNvSpPr>
              <a:spLocks/>
            </p:cNvSpPr>
            <p:nvPr/>
          </p:nvSpPr>
          <p:spPr bwMode="auto">
            <a:xfrm>
              <a:off x="7991476" y="3435351"/>
              <a:ext cx="115888" cy="138113"/>
            </a:xfrm>
            <a:custGeom>
              <a:avLst/>
              <a:gdLst>
                <a:gd name="T0" fmla="*/ 75 w 148"/>
                <a:gd name="T1" fmla="*/ 172 h 172"/>
                <a:gd name="T2" fmla="*/ 148 w 148"/>
                <a:gd name="T3" fmla="*/ 128 h 172"/>
                <a:gd name="T4" fmla="*/ 148 w 148"/>
                <a:gd name="T5" fmla="*/ 44 h 172"/>
                <a:gd name="T6" fmla="*/ 75 w 148"/>
                <a:gd name="T7" fmla="*/ 0 h 172"/>
                <a:gd name="T8" fmla="*/ 0 w 148"/>
                <a:gd name="T9" fmla="*/ 44 h 172"/>
                <a:gd name="T10" fmla="*/ 0 w 148"/>
                <a:gd name="T11" fmla="*/ 128 h 172"/>
                <a:gd name="T12" fmla="*/ 75 w 148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72">
                  <a:moveTo>
                    <a:pt x="75" y="172"/>
                  </a:moveTo>
                  <a:lnTo>
                    <a:pt x="148" y="128"/>
                  </a:lnTo>
                  <a:lnTo>
                    <a:pt x="148" y="44"/>
                  </a:lnTo>
                  <a:lnTo>
                    <a:pt x="75" y="0"/>
                  </a:lnTo>
                  <a:lnTo>
                    <a:pt x="0" y="44"/>
                  </a:lnTo>
                  <a:lnTo>
                    <a:pt x="0" y="128"/>
                  </a:lnTo>
                  <a:lnTo>
                    <a:pt x="75" y="1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8" name="Line 81"/>
            <p:cNvSpPr>
              <a:spLocks noChangeShapeType="1"/>
            </p:cNvSpPr>
            <p:nvPr/>
          </p:nvSpPr>
          <p:spPr bwMode="auto">
            <a:xfrm>
              <a:off x="8048626" y="3505201"/>
              <a:ext cx="317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69" name="Line 82"/>
            <p:cNvSpPr>
              <a:spLocks noChangeShapeType="1"/>
            </p:cNvSpPr>
            <p:nvPr/>
          </p:nvSpPr>
          <p:spPr bwMode="auto">
            <a:xfrm flipH="1" flipV="1">
              <a:off x="5645151" y="3086101"/>
              <a:ext cx="708025" cy="360363"/>
            </a:xfrm>
            <a:prstGeom prst="line">
              <a:avLst/>
            </a:pr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0" name="Line 83"/>
            <p:cNvSpPr>
              <a:spLocks noChangeShapeType="1"/>
            </p:cNvSpPr>
            <p:nvPr/>
          </p:nvSpPr>
          <p:spPr bwMode="auto">
            <a:xfrm flipH="1">
              <a:off x="6353176" y="3101976"/>
              <a:ext cx="1697038" cy="344488"/>
            </a:xfrm>
            <a:prstGeom prst="line">
              <a:avLst/>
            </a:pr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1" name="Freeform 84"/>
            <p:cNvSpPr>
              <a:spLocks/>
            </p:cNvSpPr>
            <p:nvPr/>
          </p:nvSpPr>
          <p:spPr bwMode="auto">
            <a:xfrm>
              <a:off x="5586414" y="3017838"/>
              <a:ext cx="117475" cy="136525"/>
            </a:xfrm>
            <a:custGeom>
              <a:avLst/>
              <a:gdLst>
                <a:gd name="T0" fmla="*/ 75 w 148"/>
                <a:gd name="T1" fmla="*/ 173 h 173"/>
                <a:gd name="T2" fmla="*/ 148 w 148"/>
                <a:gd name="T3" fmla="*/ 129 h 173"/>
                <a:gd name="T4" fmla="*/ 148 w 148"/>
                <a:gd name="T5" fmla="*/ 44 h 173"/>
                <a:gd name="T6" fmla="*/ 75 w 148"/>
                <a:gd name="T7" fmla="*/ 0 h 173"/>
                <a:gd name="T8" fmla="*/ 0 w 148"/>
                <a:gd name="T9" fmla="*/ 44 h 173"/>
                <a:gd name="T10" fmla="*/ 0 w 148"/>
                <a:gd name="T11" fmla="*/ 129 h 173"/>
                <a:gd name="T12" fmla="*/ 75 w 148"/>
                <a:gd name="T1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73">
                  <a:moveTo>
                    <a:pt x="75" y="173"/>
                  </a:moveTo>
                  <a:lnTo>
                    <a:pt x="148" y="129"/>
                  </a:lnTo>
                  <a:lnTo>
                    <a:pt x="148" y="44"/>
                  </a:lnTo>
                  <a:lnTo>
                    <a:pt x="75" y="0"/>
                  </a:lnTo>
                  <a:lnTo>
                    <a:pt x="0" y="44"/>
                  </a:lnTo>
                  <a:lnTo>
                    <a:pt x="0" y="129"/>
                  </a:lnTo>
                  <a:lnTo>
                    <a:pt x="75" y="1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2" name="Line 85"/>
            <p:cNvSpPr>
              <a:spLocks noChangeShapeType="1"/>
            </p:cNvSpPr>
            <p:nvPr/>
          </p:nvSpPr>
          <p:spPr bwMode="auto">
            <a:xfrm>
              <a:off x="5643564" y="3086101"/>
              <a:ext cx="317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3" name="Freeform 86"/>
            <p:cNvSpPr>
              <a:spLocks/>
            </p:cNvSpPr>
            <p:nvPr/>
          </p:nvSpPr>
          <p:spPr bwMode="auto">
            <a:xfrm>
              <a:off x="6294439" y="3378201"/>
              <a:ext cx="117475" cy="136525"/>
            </a:xfrm>
            <a:custGeom>
              <a:avLst/>
              <a:gdLst>
                <a:gd name="T0" fmla="*/ 75 w 148"/>
                <a:gd name="T1" fmla="*/ 172 h 172"/>
                <a:gd name="T2" fmla="*/ 148 w 148"/>
                <a:gd name="T3" fmla="*/ 128 h 172"/>
                <a:gd name="T4" fmla="*/ 148 w 148"/>
                <a:gd name="T5" fmla="*/ 44 h 172"/>
                <a:gd name="T6" fmla="*/ 75 w 148"/>
                <a:gd name="T7" fmla="*/ 0 h 172"/>
                <a:gd name="T8" fmla="*/ 0 w 148"/>
                <a:gd name="T9" fmla="*/ 44 h 172"/>
                <a:gd name="T10" fmla="*/ 0 w 148"/>
                <a:gd name="T11" fmla="*/ 128 h 172"/>
                <a:gd name="T12" fmla="*/ 75 w 148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72">
                  <a:moveTo>
                    <a:pt x="75" y="172"/>
                  </a:moveTo>
                  <a:lnTo>
                    <a:pt x="148" y="128"/>
                  </a:lnTo>
                  <a:lnTo>
                    <a:pt x="148" y="44"/>
                  </a:lnTo>
                  <a:lnTo>
                    <a:pt x="75" y="0"/>
                  </a:lnTo>
                  <a:lnTo>
                    <a:pt x="0" y="44"/>
                  </a:lnTo>
                  <a:lnTo>
                    <a:pt x="0" y="128"/>
                  </a:lnTo>
                  <a:lnTo>
                    <a:pt x="75" y="1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4" name="Line 87"/>
            <p:cNvSpPr>
              <a:spLocks noChangeShapeType="1"/>
            </p:cNvSpPr>
            <p:nvPr/>
          </p:nvSpPr>
          <p:spPr bwMode="auto">
            <a:xfrm>
              <a:off x="6351589" y="3446463"/>
              <a:ext cx="317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5" name="Freeform 88"/>
            <p:cNvSpPr>
              <a:spLocks/>
            </p:cNvSpPr>
            <p:nvPr/>
          </p:nvSpPr>
          <p:spPr bwMode="auto">
            <a:xfrm>
              <a:off x="7991476" y="3033713"/>
              <a:ext cx="115888" cy="138113"/>
            </a:xfrm>
            <a:custGeom>
              <a:avLst/>
              <a:gdLst>
                <a:gd name="T0" fmla="*/ 75 w 148"/>
                <a:gd name="T1" fmla="*/ 173 h 173"/>
                <a:gd name="T2" fmla="*/ 148 w 148"/>
                <a:gd name="T3" fmla="*/ 129 h 173"/>
                <a:gd name="T4" fmla="*/ 148 w 148"/>
                <a:gd name="T5" fmla="*/ 45 h 173"/>
                <a:gd name="T6" fmla="*/ 75 w 148"/>
                <a:gd name="T7" fmla="*/ 0 h 173"/>
                <a:gd name="T8" fmla="*/ 0 w 148"/>
                <a:gd name="T9" fmla="*/ 45 h 173"/>
                <a:gd name="T10" fmla="*/ 0 w 148"/>
                <a:gd name="T11" fmla="*/ 129 h 173"/>
                <a:gd name="T12" fmla="*/ 75 w 148"/>
                <a:gd name="T1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73">
                  <a:moveTo>
                    <a:pt x="75" y="173"/>
                  </a:moveTo>
                  <a:lnTo>
                    <a:pt x="148" y="129"/>
                  </a:lnTo>
                  <a:lnTo>
                    <a:pt x="148" y="45"/>
                  </a:lnTo>
                  <a:lnTo>
                    <a:pt x="75" y="0"/>
                  </a:lnTo>
                  <a:lnTo>
                    <a:pt x="0" y="45"/>
                  </a:lnTo>
                  <a:lnTo>
                    <a:pt x="0" y="129"/>
                  </a:lnTo>
                  <a:lnTo>
                    <a:pt x="75" y="1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6" name="Line 89"/>
            <p:cNvSpPr>
              <a:spLocks noChangeShapeType="1"/>
            </p:cNvSpPr>
            <p:nvPr/>
          </p:nvSpPr>
          <p:spPr bwMode="auto">
            <a:xfrm>
              <a:off x="8048626" y="3101976"/>
              <a:ext cx="317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7" name="Line 90"/>
            <p:cNvSpPr>
              <a:spLocks noChangeShapeType="1"/>
            </p:cNvSpPr>
            <p:nvPr/>
          </p:nvSpPr>
          <p:spPr bwMode="auto">
            <a:xfrm flipH="1">
              <a:off x="5713414" y="3086101"/>
              <a:ext cx="109538" cy="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8" name="Line 91"/>
            <p:cNvSpPr>
              <a:spLocks noChangeShapeType="1"/>
            </p:cNvSpPr>
            <p:nvPr/>
          </p:nvSpPr>
          <p:spPr bwMode="auto">
            <a:xfrm flipV="1">
              <a:off x="5822951" y="3060701"/>
              <a:ext cx="0" cy="5080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79" name="Line 92"/>
            <p:cNvSpPr>
              <a:spLocks noChangeShapeType="1"/>
            </p:cNvSpPr>
            <p:nvPr/>
          </p:nvSpPr>
          <p:spPr bwMode="auto">
            <a:xfrm>
              <a:off x="5468939" y="3086101"/>
              <a:ext cx="109538" cy="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0" name="Line 93"/>
            <p:cNvSpPr>
              <a:spLocks noChangeShapeType="1"/>
            </p:cNvSpPr>
            <p:nvPr/>
          </p:nvSpPr>
          <p:spPr bwMode="auto">
            <a:xfrm flipV="1">
              <a:off x="5468939" y="3060701"/>
              <a:ext cx="0" cy="5080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1" name="Line 94"/>
            <p:cNvSpPr>
              <a:spLocks noChangeShapeType="1"/>
            </p:cNvSpPr>
            <p:nvPr/>
          </p:nvSpPr>
          <p:spPr bwMode="auto">
            <a:xfrm flipH="1">
              <a:off x="6419851" y="3446463"/>
              <a:ext cx="109538" cy="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2" name="Line 95"/>
            <p:cNvSpPr>
              <a:spLocks noChangeShapeType="1"/>
            </p:cNvSpPr>
            <p:nvPr/>
          </p:nvSpPr>
          <p:spPr bwMode="auto">
            <a:xfrm flipV="1">
              <a:off x="6529389" y="3421063"/>
              <a:ext cx="0" cy="5080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3" name="Line 96"/>
            <p:cNvSpPr>
              <a:spLocks noChangeShapeType="1"/>
            </p:cNvSpPr>
            <p:nvPr/>
          </p:nvSpPr>
          <p:spPr bwMode="auto">
            <a:xfrm>
              <a:off x="6175376" y="3446463"/>
              <a:ext cx="111125" cy="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4" name="Line 97"/>
            <p:cNvSpPr>
              <a:spLocks noChangeShapeType="1"/>
            </p:cNvSpPr>
            <p:nvPr/>
          </p:nvSpPr>
          <p:spPr bwMode="auto">
            <a:xfrm flipV="1">
              <a:off x="6175376" y="3421063"/>
              <a:ext cx="0" cy="5080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5" name="Line 98"/>
            <p:cNvSpPr>
              <a:spLocks noChangeShapeType="1"/>
            </p:cNvSpPr>
            <p:nvPr/>
          </p:nvSpPr>
          <p:spPr bwMode="auto">
            <a:xfrm flipH="1">
              <a:off x="8116889" y="3101976"/>
              <a:ext cx="109538" cy="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6" name="Line 99"/>
            <p:cNvSpPr>
              <a:spLocks noChangeShapeType="1"/>
            </p:cNvSpPr>
            <p:nvPr/>
          </p:nvSpPr>
          <p:spPr bwMode="auto">
            <a:xfrm flipV="1">
              <a:off x="8226426" y="3076576"/>
              <a:ext cx="0" cy="52388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7" name="Line 100"/>
            <p:cNvSpPr>
              <a:spLocks noChangeShapeType="1"/>
            </p:cNvSpPr>
            <p:nvPr/>
          </p:nvSpPr>
          <p:spPr bwMode="auto">
            <a:xfrm>
              <a:off x="7874001" y="3101976"/>
              <a:ext cx="109538" cy="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8" name="Line 101"/>
            <p:cNvSpPr>
              <a:spLocks noChangeShapeType="1"/>
            </p:cNvSpPr>
            <p:nvPr/>
          </p:nvSpPr>
          <p:spPr bwMode="auto">
            <a:xfrm flipV="1">
              <a:off x="7874001" y="3076576"/>
              <a:ext cx="0" cy="52388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89" name="Line 102"/>
            <p:cNvSpPr>
              <a:spLocks noChangeShapeType="1"/>
            </p:cNvSpPr>
            <p:nvPr/>
          </p:nvSpPr>
          <p:spPr bwMode="auto">
            <a:xfrm flipV="1">
              <a:off x="5645151" y="3019426"/>
              <a:ext cx="0" cy="14288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0" name="Line 103"/>
            <p:cNvSpPr>
              <a:spLocks noChangeShapeType="1"/>
            </p:cNvSpPr>
            <p:nvPr/>
          </p:nvSpPr>
          <p:spPr bwMode="auto">
            <a:xfrm>
              <a:off x="5619751" y="3033713"/>
              <a:ext cx="52388" cy="0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1" name="Line 104"/>
            <p:cNvSpPr>
              <a:spLocks noChangeShapeType="1"/>
            </p:cNvSpPr>
            <p:nvPr/>
          </p:nvSpPr>
          <p:spPr bwMode="auto">
            <a:xfrm>
              <a:off x="5645151" y="3148013"/>
              <a:ext cx="0" cy="4763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2" name="Line 105"/>
            <p:cNvSpPr>
              <a:spLocks noChangeShapeType="1"/>
            </p:cNvSpPr>
            <p:nvPr/>
          </p:nvSpPr>
          <p:spPr bwMode="auto">
            <a:xfrm>
              <a:off x="5619751" y="3148013"/>
              <a:ext cx="52388" cy="0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3" name="Line 106"/>
            <p:cNvSpPr>
              <a:spLocks noChangeShapeType="1"/>
            </p:cNvSpPr>
            <p:nvPr/>
          </p:nvSpPr>
          <p:spPr bwMode="auto">
            <a:xfrm flipV="1">
              <a:off x="6353176" y="3379788"/>
              <a:ext cx="0" cy="14288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4" name="Line 107"/>
            <p:cNvSpPr>
              <a:spLocks noChangeShapeType="1"/>
            </p:cNvSpPr>
            <p:nvPr/>
          </p:nvSpPr>
          <p:spPr bwMode="auto">
            <a:xfrm>
              <a:off x="6327776" y="3394076"/>
              <a:ext cx="50800" cy="0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5" name="Line 108"/>
            <p:cNvSpPr>
              <a:spLocks noChangeShapeType="1"/>
            </p:cNvSpPr>
            <p:nvPr/>
          </p:nvSpPr>
          <p:spPr bwMode="auto">
            <a:xfrm>
              <a:off x="6353176" y="3506788"/>
              <a:ext cx="0" cy="6350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6" name="Line 109"/>
            <p:cNvSpPr>
              <a:spLocks noChangeShapeType="1"/>
            </p:cNvSpPr>
            <p:nvPr/>
          </p:nvSpPr>
          <p:spPr bwMode="auto">
            <a:xfrm>
              <a:off x="6327776" y="3506788"/>
              <a:ext cx="50800" cy="0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7" name="Line 110"/>
            <p:cNvSpPr>
              <a:spLocks noChangeShapeType="1"/>
            </p:cNvSpPr>
            <p:nvPr/>
          </p:nvSpPr>
          <p:spPr bwMode="auto">
            <a:xfrm flipV="1">
              <a:off x="8050214" y="3035301"/>
              <a:ext cx="0" cy="14288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8" name="Line 111"/>
            <p:cNvSpPr>
              <a:spLocks noChangeShapeType="1"/>
            </p:cNvSpPr>
            <p:nvPr/>
          </p:nvSpPr>
          <p:spPr bwMode="auto">
            <a:xfrm>
              <a:off x="8024814" y="3049588"/>
              <a:ext cx="50800" cy="0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099" name="Line 112"/>
            <p:cNvSpPr>
              <a:spLocks noChangeShapeType="1"/>
            </p:cNvSpPr>
            <p:nvPr/>
          </p:nvSpPr>
          <p:spPr bwMode="auto">
            <a:xfrm>
              <a:off x="8050214" y="3163888"/>
              <a:ext cx="0" cy="6350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0" name="Line 113"/>
            <p:cNvSpPr>
              <a:spLocks noChangeShapeType="1"/>
            </p:cNvSpPr>
            <p:nvPr/>
          </p:nvSpPr>
          <p:spPr bwMode="auto">
            <a:xfrm>
              <a:off x="8024814" y="3163888"/>
              <a:ext cx="50800" cy="0"/>
            </a:xfrm>
            <a:prstGeom prst="line">
              <a:avLst/>
            </a:prstGeom>
            <a:noFill/>
            <a:ln w="476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1" name="Line 114"/>
            <p:cNvSpPr>
              <a:spLocks noChangeShapeType="1"/>
            </p:cNvSpPr>
            <p:nvPr/>
          </p:nvSpPr>
          <p:spPr bwMode="auto">
            <a:xfrm flipV="1">
              <a:off x="5645151" y="2108201"/>
              <a:ext cx="0" cy="15875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2" name="Line 115"/>
            <p:cNvSpPr>
              <a:spLocks noChangeShapeType="1"/>
            </p:cNvSpPr>
            <p:nvPr/>
          </p:nvSpPr>
          <p:spPr bwMode="auto">
            <a:xfrm>
              <a:off x="5619751" y="2124076"/>
              <a:ext cx="52388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3" name="Line 116"/>
            <p:cNvSpPr>
              <a:spLocks noChangeShapeType="1"/>
            </p:cNvSpPr>
            <p:nvPr/>
          </p:nvSpPr>
          <p:spPr bwMode="auto">
            <a:xfrm>
              <a:off x="5645151" y="2236788"/>
              <a:ext cx="0" cy="635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4" name="Line 117"/>
            <p:cNvSpPr>
              <a:spLocks noChangeShapeType="1"/>
            </p:cNvSpPr>
            <p:nvPr/>
          </p:nvSpPr>
          <p:spPr bwMode="auto">
            <a:xfrm>
              <a:off x="5619751" y="2236788"/>
              <a:ext cx="52388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5" name="Line 118"/>
            <p:cNvSpPr>
              <a:spLocks noChangeShapeType="1"/>
            </p:cNvSpPr>
            <p:nvPr/>
          </p:nvSpPr>
          <p:spPr bwMode="auto">
            <a:xfrm flipV="1">
              <a:off x="6353176" y="1958976"/>
              <a:ext cx="0" cy="15875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6" name="Line 119"/>
            <p:cNvSpPr>
              <a:spLocks noChangeShapeType="1"/>
            </p:cNvSpPr>
            <p:nvPr/>
          </p:nvSpPr>
          <p:spPr bwMode="auto">
            <a:xfrm>
              <a:off x="6327776" y="1974851"/>
              <a:ext cx="50800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7" name="Line 120"/>
            <p:cNvSpPr>
              <a:spLocks noChangeShapeType="1"/>
            </p:cNvSpPr>
            <p:nvPr/>
          </p:nvSpPr>
          <p:spPr bwMode="auto">
            <a:xfrm>
              <a:off x="6353176" y="2089151"/>
              <a:ext cx="0" cy="4763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8" name="Line 121"/>
            <p:cNvSpPr>
              <a:spLocks noChangeShapeType="1"/>
            </p:cNvSpPr>
            <p:nvPr/>
          </p:nvSpPr>
          <p:spPr bwMode="auto">
            <a:xfrm>
              <a:off x="6327776" y="2089151"/>
              <a:ext cx="50800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09" name="Line 122"/>
            <p:cNvSpPr>
              <a:spLocks noChangeShapeType="1"/>
            </p:cNvSpPr>
            <p:nvPr/>
          </p:nvSpPr>
          <p:spPr bwMode="auto">
            <a:xfrm flipV="1">
              <a:off x="8050214" y="3436938"/>
              <a:ext cx="0" cy="15875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10" name="Line 123"/>
            <p:cNvSpPr>
              <a:spLocks noChangeShapeType="1"/>
            </p:cNvSpPr>
            <p:nvPr/>
          </p:nvSpPr>
          <p:spPr bwMode="auto">
            <a:xfrm>
              <a:off x="8024814" y="3452813"/>
              <a:ext cx="50800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11" name="Line 124"/>
            <p:cNvSpPr>
              <a:spLocks noChangeShapeType="1"/>
            </p:cNvSpPr>
            <p:nvPr/>
          </p:nvSpPr>
          <p:spPr bwMode="auto">
            <a:xfrm>
              <a:off x="8050214" y="3565526"/>
              <a:ext cx="0" cy="635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12" name="Line 125"/>
            <p:cNvSpPr>
              <a:spLocks noChangeShapeType="1"/>
            </p:cNvSpPr>
            <p:nvPr/>
          </p:nvSpPr>
          <p:spPr bwMode="auto">
            <a:xfrm>
              <a:off x="8024814" y="3565526"/>
              <a:ext cx="50800" cy="0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113" name="Rectangle 126"/>
            <p:cNvSpPr>
              <a:spLocks noChangeArrowheads="1"/>
            </p:cNvSpPr>
            <p:nvPr/>
          </p:nvSpPr>
          <p:spPr bwMode="auto">
            <a:xfrm rot="16200000">
              <a:off x="3529000" y="2711520"/>
              <a:ext cx="213680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Deuterium retention [m</a:t>
              </a:r>
              <a:r>
                <a:rPr kumimoji="0" lang="en-US" altLang="de-DE" sz="1400" b="1" i="0" u="none" strike="noStrike" cap="none" normalizeH="0" baseline="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-2</a:t>
              </a:r>
              <a:r>
                <a:rPr kumimoji="0" lang="en-US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]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5115" name="Rectangle 128"/>
            <p:cNvSpPr>
              <a:spLocks noChangeArrowheads="1"/>
            </p:cNvSpPr>
            <p:nvPr/>
          </p:nvSpPr>
          <p:spPr bwMode="auto">
            <a:xfrm rot="16200000">
              <a:off x="4595782" y="2014151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5118" name="Rectangle 131"/>
            <p:cNvSpPr>
              <a:spLocks noChangeArrowheads="1"/>
            </p:cNvSpPr>
            <p:nvPr/>
          </p:nvSpPr>
          <p:spPr bwMode="auto">
            <a:xfrm>
              <a:off x="5954714" y="4465638"/>
              <a:ext cx="202138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Sample temperature [K]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Blistering and deuterium retention in tungsten</a:t>
            </a:r>
            <a:br>
              <a:rPr lang="en-US" sz="2200" dirty="0" smtClean="0"/>
            </a:br>
            <a:r>
              <a:rPr lang="en-US" sz="2200" dirty="0" smtClean="0"/>
              <a:t>exposed to different ion fluxes </a:t>
            </a:r>
            <a:endParaRPr lang="en-US" sz="2200" dirty="0"/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40972" y="1113123"/>
            <a:ext cx="4872513" cy="3654385"/>
            <a:chOff x="0" y="76200"/>
            <a:chExt cx="9144000" cy="6857999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0555838"/>
                </p:ext>
              </p:extLst>
            </p:nvPr>
          </p:nvGraphicFramePr>
          <p:xfrm>
            <a:off x="0" y="76200"/>
            <a:ext cx="9144000" cy="6857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611" name="Graph" r:id="rId4" imgW="4154400" imgH="2901600" progId="Origin50.Graph">
                    <p:embed/>
                  </p:oleObj>
                </mc:Choice>
                <mc:Fallback>
                  <p:oleObj name="Graph" r:id="rId4" imgW="4154400" imgH="2901600" progId="Origin50.Graph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76200"/>
                          <a:ext cx="9144000" cy="68579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4"/>
            <p:cNvSpPr/>
            <p:nvPr/>
          </p:nvSpPr>
          <p:spPr>
            <a:xfrm rot="21109803">
              <a:off x="3929045" y="1341578"/>
              <a:ext cx="3962400" cy="133431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6"/>
            <p:cNvCxnSpPr/>
            <p:nvPr/>
          </p:nvCxnSpPr>
          <p:spPr>
            <a:xfrm>
              <a:off x="1752600" y="4114800"/>
              <a:ext cx="198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572143" y="1035301"/>
            <a:ext cx="3649337" cy="2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Domain of blister formation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4556760" y="736197"/>
            <a:ext cx="4564380" cy="73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Deuterium retention for different ion fluxes and sample temperatures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en-US" sz="1600" b="1" dirty="0" smtClean="0">
                <a:solidFill>
                  <a:srgbClr val="005B82"/>
                </a:solidFill>
              </a:rPr>
              <a:t>(total fluence kept constant!)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5203427" y="3564256"/>
            <a:ext cx="3197307" cy="46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>
                <a:solidFill>
                  <a:srgbClr val="FF0000"/>
                </a:solidFill>
              </a:rPr>
              <a:t>Magnum-PSI: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flux 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5</a:t>
            </a:r>
            <a:r>
              <a:rPr lang="en-US" sz="1600" b="1" dirty="0" smtClean="0">
                <a:solidFill>
                  <a:srgbClr val="FF0000"/>
                </a:solidFill>
              </a:rPr>
              <a:t>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23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m</a:t>
            </a:r>
            <a:r>
              <a:rPr lang="en-US" sz="1600" b="1" baseline="30000" dirty="0">
                <a:solidFill>
                  <a:srgbClr val="FF0000"/>
                </a:solidFill>
              </a:rPr>
              <a:t>-2</a:t>
            </a:r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en-US" sz="1600" b="1" baseline="30000" dirty="0">
                <a:solidFill>
                  <a:srgbClr val="FF0000"/>
                </a:solidFill>
              </a:rPr>
              <a:t>-1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5562045" y="1685408"/>
            <a:ext cx="2553809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>
                <a:solidFill>
                  <a:srgbClr val="0000FF"/>
                </a:solidFill>
              </a:rPr>
              <a:t>PSI-2: flux </a:t>
            </a:r>
            <a:r>
              <a:rPr lang="en-US" sz="1600" b="1" dirty="0" smtClean="0">
                <a:solidFill>
                  <a:srgbClr val="0000FF"/>
                </a:solidFill>
                <a:sym typeface="Symbol"/>
              </a:rPr>
              <a:t></a:t>
            </a:r>
            <a:r>
              <a:rPr lang="en-US" sz="1600" b="1" dirty="0" smtClean="0">
                <a:solidFill>
                  <a:srgbClr val="0000FF"/>
                </a:solidFill>
              </a:rPr>
              <a:t>10</a:t>
            </a:r>
            <a:r>
              <a:rPr lang="en-US" sz="1600" b="1" baseline="30000" dirty="0" smtClean="0">
                <a:solidFill>
                  <a:srgbClr val="0000FF"/>
                </a:solidFill>
              </a:rPr>
              <a:t>22</a:t>
            </a:r>
            <a:r>
              <a:rPr lang="en-US" sz="1600" b="1" dirty="0" smtClean="0">
                <a:solidFill>
                  <a:srgbClr val="0000FF"/>
                </a:solidFill>
              </a:rPr>
              <a:t> m</a:t>
            </a:r>
            <a:r>
              <a:rPr lang="en-US" sz="1600" b="1" baseline="30000" dirty="0" smtClean="0">
                <a:solidFill>
                  <a:srgbClr val="0000FF"/>
                </a:solidFill>
              </a:rPr>
              <a:t>-2</a:t>
            </a:r>
            <a:r>
              <a:rPr lang="en-US" sz="1600" b="1" dirty="0" smtClean="0">
                <a:solidFill>
                  <a:srgbClr val="0000FF"/>
                </a:solidFill>
              </a:rPr>
              <a:t>s</a:t>
            </a:r>
            <a:r>
              <a:rPr lang="en-US" sz="1600" b="1" baseline="30000" dirty="0" smtClean="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350518" y="4856460"/>
            <a:ext cx="4359688" cy="46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/>
              <a:t>The </a:t>
            </a:r>
            <a:r>
              <a:rPr lang="en-US" sz="1600" b="1" dirty="0"/>
              <a:t>presence of blisters </a:t>
            </a:r>
            <a:r>
              <a:rPr lang="en-US" sz="1600" b="1" dirty="0" smtClean="0"/>
              <a:t>correlates </a:t>
            </a:r>
            <a:r>
              <a:rPr lang="en-US" sz="1600" b="1" dirty="0"/>
              <a:t>with the total amount of retained </a:t>
            </a:r>
            <a:r>
              <a:rPr lang="en-US" sz="1600" b="1" dirty="0" smtClean="0"/>
              <a:t>deuterium</a:t>
            </a: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4884418" y="4856460"/>
            <a:ext cx="4089445" cy="152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/>
              <a:t>At </a:t>
            </a:r>
            <a:r>
              <a:rPr lang="en-US" sz="1600" b="1" dirty="0"/>
              <a:t>low and moderate </a:t>
            </a:r>
            <a:r>
              <a:rPr lang="en-US" sz="1600" b="1" dirty="0" smtClean="0"/>
              <a:t>exposure temperatures: higher retention for lower flux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/>
              <a:t>At high</a:t>
            </a:r>
            <a:r>
              <a:rPr lang="en-US" sz="1600" b="1" dirty="0"/>
              <a:t> exposure temperatures: </a:t>
            </a:r>
            <a:r>
              <a:rPr lang="en-US" sz="1600" b="1" dirty="0" smtClean="0"/>
              <a:t>higher retention </a:t>
            </a:r>
            <a:r>
              <a:rPr lang="en-US" sz="1600" b="1" dirty="0"/>
              <a:t>for </a:t>
            </a:r>
            <a:r>
              <a:rPr lang="en-US" sz="1600" b="1" dirty="0" smtClean="0"/>
              <a:t>higher flux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400" b="1" dirty="0"/>
              <a:t>[L. Buzi et al., J. </a:t>
            </a:r>
            <a:r>
              <a:rPr lang="en-US" sz="1400" b="1" dirty="0" err="1"/>
              <a:t>Nucl</a:t>
            </a:r>
            <a:r>
              <a:rPr lang="en-US" sz="1400" b="1" dirty="0"/>
              <a:t>. Mater. 455 (2014) 316]</a:t>
            </a:r>
          </a:p>
        </p:txBody>
      </p:sp>
    </p:spTree>
    <p:extLst>
      <p:ext uri="{BB962C8B-B14F-4D97-AF65-F5344CB8AC3E}">
        <p14:creationId xmlns:p14="http://schemas.microsoft.com/office/powerpoint/2010/main" val="28966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236220" y="2737561"/>
            <a:ext cx="8747759" cy="13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5B82"/>
                </a:solidFill>
              </a:rPr>
              <a:t>Deuterium retention in tungsten </a:t>
            </a:r>
            <a:br>
              <a:rPr lang="en-US" sz="2800" b="1" dirty="0">
                <a:solidFill>
                  <a:srgbClr val="005B82"/>
                </a:solidFill>
              </a:rPr>
            </a:br>
            <a:r>
              <a:rPr lang="en-US" sz="2800" b="1" dirty="0">
                <a:solidFill>
                  <a:srgbClr val="005B82"/>
                </a:solidFill>
              </a:rPr>
              <a:t>under influence of helium and argon</a:t>
            </a:r>
          </a:p>
        </p:txBody>
      </p:sp>
    </p:spTree>
    <p:extLst>
      <p:ext uri="{BB962C8B-B14F-4D97-AF65-F5344CB8AC3E}">
        <p14:creationId xmlns:p14="http://schemas.microsoft.com/office/powerpoint/2010/main" val="191144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ruppieren 782"/>
          <p:cNvGrpSpPr/>
          <p:nvPr/>
        </p:nvGrpSpPr>
        <p:grpSpPr>
          <a:xfrm>
            <a:off x="847091" y="958691"/>
            <a:ext cx="3117140" cy="2402404"/>
            <a:chOff x="1727201" y="3792539"/>
            <a:chExt cx="3117140" cy="2402404"/>
          </a:xfrm>
        </p:grpSpPr>
        <p:sp>
          <p:nvSpPr>
            <p:cNvPr id="784" name="Rectangle 255"/>
            <p:cNvSpPr>
              <a:spLocks noChangeArrowheads="1"/>
            </p:cNvSpPr>
            <p:nvPr/>
          </p:nvSpPr>
          <p:spPr bwMode="auto">
            <a:xfrm>
              <a:off x="1835151" y="6010277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5" name="Rectangle 256"/>
            <p:cNvSpPr>
              <a:spLocks noChangeArrowheads="1"/>
            </p:cNvSpPr>
            <p:nvPr/>
          </p:nvSpPr>
          <p:spPr bwMode="auto">
            <a:xfrm>
              <a:off x="2466976" y="6010277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6" name="Rectangle 257"/>
            <p:cNvSpPr>
              <a:spLocks noChangeArrowheads="1"/>
            </p:cNvSpPr>
            <p:nvPr/>
          </p:nvSpPr>
          <p:spPr bwMode="auto">
            <a:xfrm>
              <a:off x="3175001" y="6010277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7" name="Rectangle 258"/>
            <p:cNvSpPr>
              <a:spLocks noChangeArrowheads="1"/>
            </p:cNvSpPr>
            <p:nvPr/>
          </p:nvSpPr>
          <p:spPr bwMode="auto">
            <a:xfrm>
              <a:off x="3883026" y="6010277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8" name="Rectangle 259"/>
            <p:cNvSpPr>
              <a:spLocks noChangeArrowheads="1"/>
            </p:cNvSpPr>
            <p:nvPr/>
          </p:nvSpPr>
          <p:spPr bwMode="auto">
            <a:xfrm>
              <a:off x="4589463" y="6010277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9" name="Rectangle 260"/>
            <p:cNvSpPr>
              <a:spLocks noChangeArrowheads="1"/>
            </p:cNvSpPr>
            <p:nvPr/>
          </p:nvSpPr>
          <p:spPr bwMode="auto">
            <a:xfrm>
              <a:off x="1727201" y="5873752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0" name="Rectangle 261"/>
            <p:cNvSpPr>
              <a:spLocks noChangeArrowheads="1"/>
            </p:cNvSpPr>
            <p:nvPr/>
          </p:nvSpPr>
          <p:spPr bwMode="auto">
            <a:xfrm>
              <a:off x="1727201" y="5613402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1" name="Rectangle 262"/>
            <p:cNvSpPr>
              <a:spLocks noChangeArrowheads="1"/>
            </p:cNvSpPr>
            <p:nvPr/>
          </p:nvSpPr>
          <p:spPr bwMode="auto">
            <a:xfrm>
              <a:off x="1727201" y="5353052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2" name="Rectangle 263"/>
            <p:cNvSpPr>
              <a:spLocks noChangeArrowheads="1"/>
            </p:cNvSpPr>
            <p:nvPr/>
          </p:nvSpPr>
          <p:spPr bwMode="auto">
            <a:xfrm>
              <a:off x="1727201" y="5092702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3" name="Rectangle 264"/>
            <p:cNvSpPr>
              <a:spLocks noChangeArrowheads="1"/>
            </p:cNvSpPr>
            <p:nvPr/>
          </p:nvSpPr>
          <p:spPr bwMode="auto">
            <a:xfrm>
              <a:off x="1727201" y="483393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4" name="Rectangle 265"/>
            <p:cNvSpPr>
              <a:spLocks noChangeArrowheads="1"/>
            </p:cNvSpPr>
            <p:nvPr/>
          </p:nvSpPr>
          <p:spPr bwMode="auto">
            <a:xfrm>
              <a:off x="1727201" y="4572002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5" name="Rectangle 266"/>
            <p:cNvSpPr>
              <a:spLocks noChangeArrowheads="1"/>
            </p:cNvSpPr>
            <p:nvPr/>
          </p:nvSpPr>
          <p:spPr bwMode="auto">
            <a:xfrm>
              <a:off x="1727201" y="431323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6" name="Rectangle 267"/>
            <p:cNvSpPr>
              <a:spLocks noChangeArrowheads="1"/>
            </p:cNvSpPr>
            <p:nvPr/>
          </p:nvSpPr>
          <p:spPr bwMode="auto">
            <a:xfrm>
              <a:off x="1727201" y="4051302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7" name="Rectangle 268"/>
            <p:cNvSpPr>
              <a:spLocks noChangeArrowheads="1"/>
            </p:cNvSpPr>
            <p:nvPr/>
          </p:nvSpPr>
          <p:spPr bwMode="auto">
            <a:xfrm>
              <a:off x="1727201" y="379253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8" name="Line 269"/>
            <p:cNvSpPr>
              <a:spLocks noChangeShapeType="1"/>
            </p:cNvSpPr>
            <p:nvPr/>
          </p:nvSpPr>
          <p:spPr bwMode="auto">
            <a:xfrm flipV="1">
              <a:off x="1873251" y="5962652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9" name="Line 270"/>
            <p:cNvSpPr>
              <a:spLocks noChangeShapeType="1"/>
            </p:cNvSpPr>
            <p:nvPr/>
          </p:nvSpPr>
          <p:spPr bwMode="auto">
            <a:xfrm flipV="1">
              <a:off x="2225676" y="5962652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0" name="Line 271"/>
            <p:cNvSpPr>
              <a:spLocks noChangeShapeType="1"/>
            </p:cNvSpPr>
            <p:nvPr/>
          </p:nvSpPr>
          <p:spPr bwMode="auto">
            <a:xfrm flipV="1">
              <a:off x="2581276" y="5962652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1" name="Line 272"/>
            <p:cNvSpPr>
              <a:spLocks noChangeShapeType="1"/>
            </p:cNvSpPr>
            <p:nvPr/>
          </p:nvSpPr>
          <p:spPr bwMode="auto">
            <a:xfrm flipV="1">
              <a:off x="2935288" y="5962652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2" name="Line 273"/>
            <p:cNvSpPr>
              <a:spLocks noChangeShapeType="1"/>
            </p:cNvSpPr>
            <p:nvPr/>
          </p:nvSpPr>
          <p:spPr bwMode="auto">
            <a:xfrm flipV="1">
              <a:off x="3287713" y="5962652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3" name="Line 274"/>
            <p:cNvSpPr>
              <a:spLocks noChangeShapeType="1"/>
            </p:cNvSpPr>
            <p:nvPr/>
          </p:nvSpPr>
          <p:spPr bwMode="auto">
            <a:xfrm flipV="1">
              <a:off x="3641726" y="5962652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4" name="Line 275"/>
            <p:cNvSpPr>
              <a:spLocks noChangeShapeType="1"/>
            </p:cNvSpPr>
            <p:nvPr/>
          </p:nvSpPr>
          <p:spPr bwMode="auto">
            <a:xfrm flipV="1">
              <a:off x="3995738" y="5962652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5" name="Line 276"/>
            <p:cNvSpPr>
              <a:spLocks noChangeShapeType="1"/>
            </p:cNvSpPr>
            <p:nvPr/>
          </p:nvSpPr>
          <p:spPr bwMode="auto">
            <a:xfrm flipV="1">
              <a:off x="4349751" y="5962652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6" name="Line 277"/>
            <p:cNvSpPr>
              <a:spLocks noChangeShapeType="1"/>
            </p:cNvSpPr>
            <p:nvPr/>
          </p:nvSpPr>
          <p:spPr bwMode="auto">
            <a:xfrm flipV="1">
              <a:off x="4703763" y="5962652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7" name="Line 278"/>
            <p:cNvSpPr>
              <a:spLocks noChangeShapeType="1"/>
            </p:cNvSpPr>
            <p:nvPr/>
          </p:nvSpPr>
          <p:spPr bwMode="auto">
            <a:xfrm>
              <a:off x="1873251" y="5962652"/>
              <a:ext cx="28305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8" name="Line 279"/>
            <p:cNvSpPr>
              <a:spLocks noChangeShapeType="1"/>
            </p:cNvSpPr>
            <p:nvPr/>
          </p:nvSpPr>
          <p:spPr bwMode="auto">
            <a:xfrm>
              <a:off x="1831976" y="596265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9" name="Line 280"/>
            <p:cNvSpPr>
              <a:spLocks noChangeShapeType="1"/>
            </p:cNvSpPr>
            <p:nvPr/>
          </p:nvSpPr>
          <p:spPr bwMode="auto">
            <a:xfrm>
              <a:off x="1852613" y="5832477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0" name="Line 281"/>
            <p:cNvSpPr>
              <a:spLocks noChangeShapeType="1"/>
            </p:cNvSpPr>
            <p:nvPr/>
          </p:nvSpPr>
          <p:spPr bwMode="auto">
            <a:xfrm>
              <a:off x="1831976" y="570230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1" name="Line 282"/>
            <p:cNvSpPr>
              <a:spLocks noChangeShapeType="1"/>
            </p:cNvSpPr>
            <p:nvPr/>
          </p:nvSpPr>
          <p:spPr bwMode="auto">
            <a:xfrm>
              <a:off x="1852613" y="5572127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2" name="Line 283"/>
            <p:cNvSpPr>
              <a:spLocks noChangeShapeType="1"/>
            </p:cNvSpPr>
            <p:nvPr/>
          </p:nvSpPr>
          <p:spPr bwMode="auto">
            <a:xfrm>
              <a:off x="1831976" y="544195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3" name="Line 284"/>
            <p:cNvSpPr>
              <a:spLocks noChangeShapeType="1"/>
            </p:cNvSpPr>
            <p:nvPr/>
          </p:nvSpPr>
          <p:spPr bwMode="auto">
            <a:xfrm>
              <a:off x="1852613" y="5313364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4" name="Line 285"/>
            <p:cNvSpPr>
              <a:spLocks noChangeShapeType="1"/>
            </p:cNvSpPr>
            <p:nvPr/>
          </p:nvSpPr>
          <p:spPr bwMode="auto">
            <a:xfrm>
              <a:off x="1831976" y="518160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5" name="Line 286"/>
            <p:cNvSpPr>
              <a:spLocks noChangeShapeType="1"/>
            </p:cNvSpPr>
            <p:nvPr/>
          </p:nvSpPr>
          <p:spPr bwMode="auto">
            <a:xfrm>
              <a:off x="1852613" y="5051427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6" name="Line 287"/>
            <p:cNvSpPr>
              <a:spLocks noChangeShapeType="1"/>
            </p:cNvSpPr>
            <p:nvPr/>
          </p:nvSpPr>
          <p:spPr bwMode="auto">
            <a:xfrm>
              <a:off x="1831976" y="4922839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7" name="Line 288"/>
            <p:cNvSpPr>
              <a:spLocks noChangeShapeType="1"/>
            </p:cNvSpPr>
            <p:nvPr/>
          </p:nvSpPr>
          <p:spPr bwMode="auto">
            <a:xfrm>
              <a:off x="1852613" y="4792664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8" name="Line 289"/>
            <p:cNvSpPr>
              <a:spLocks noChangeShapeType="1"/>
            </p:cNvSpPr>
            <p:nvPr/>
          </p:nvSpPr>
          <p:spPr bwMode="auto">
            <a:xfrm>
              <a:off x="1831976" y="466090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9" name="Line 290"/>
            <p:cNvSpPr>
              <a:spLocks noChangeShapeType="1"/>
            </p:cNvSpPr>
            <p:nvPr/>
          </p:nvSpPr>
          <p:spPr bwMode="auto">
            <a:xfrm>
              <a:off x="1852613" y="4530727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0" name="Line 291"/>
            <p:cNvSpPr>
              <a:spLocks noChangeShapeType="1"/>
            </p:cNvSpPr>
            <p:nvPr/>
          </p:nvSpPr>
          <p:spPr bwMode="auto">
            <a:xfrm>
              <a:off x="1831976" y="4402139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1" name="Line 292"/>
            <p:cNvSpPr>
              <a:spLocks noChangeShapeType="1"/>
            </p:cNvSpPr>
            <p:nvPr/>
          </p:nvSpPr>
          <p:spPr bwMode="auto">
            <a:xfrm>
              <a:off x="1852613" y="4271964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2" name="Line 293"/>
            <p:cNvSpPr>
              <a:spLocks noChangeShapeType="1"/>
            </p:cNvSpPr>
            <p:nvPr/>
          </p:nvSpPr>
          <p:spPr bwMode="auto">
            <a:xfrm>
              <a:off x="1831976" y="4141789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3" name="Line 294"/>
            <p:cNvSpPr>
              <a:spLocks noChangeShapeType="1"/>
            </p:cNvSpPr>
            <p:nvPr/>
          </p:nvSpPr>
          <p:spPr bwMode="auto">
            <a:xfrm>
              <a:off x="1852613" y="4011614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4" name="Line 295"/>
            <p:cNvSpPr>
              <a:spLocks noChangeShapeType="1"/>
            </p:cNvSpPr>
            <p:nvPr/>
          </p:nvSpPr>
          <p:spPr bwMode="auto">
            <a:xfrm>
              <a:off x="1831976" y="3881439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5" name="Freeform 296"/>
            <p:cNvSpPr>
              <a:spLocks/>
            </p:cNvSpPr>
            <p:nvPr/>
          </p:nvSpPr>
          <p:spPr bwMode="auto">
            <a:xfrm>
              <a:off x="1873251" y="3881439"/>
              <a:ext cx="0" cy="2081213"/>
            </a:xfrm>
            <a:custGeom>
              <a:avLst/>
              <a:gdLst>
                <a:gd name="T0" fmla="*/ 1707 h 1707"/>
                <a:gd name="T1" fmla="*/ 0 h 1707"/>
                <a:gd name="T2" fmla="*/ 34 h 170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07">
                  <a:moveTo>
                    <a:pt x="0" y="1707"/>
                  </a:moveTo>
                  <a:lnTo>
                    <a:pt x="0" y="0"/>
                  </a:lnTo>
                  <a:lnTo>
                    <a:pt x="0" y="3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6" name="Line 297"/>
            <p:cNvSpPr>
              <a:spLocks noChangeShapeType="1"/>
            </p:cNvSpPr>
            <p:nvPr/>
          </p:nvSpPr>
          <p:spPr bwMode="auto">
            <a:xfrm>
              <a:off x="2225676" y="3881439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7" name="Line 298"/>
            <p:cNvSpPr>
              <a:spLocks noChangeShapeType="1"/>
            </p:cNvSpPr>
            <p:nvPr/>
          </p:nvSpPr>
          <p:spPr bwMode="auto">
            <a:xfrm>
              <a:off x="2581276" y="3881439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8" name="Line 299"/>
            <p:cNvSpPr>
              <a:spLocks noChangeShapeType="1"/>
            </p:cNvSpPr>
            <p:nvPr/>
          </p:nvSpPr>
          <p:spPr bwMode="auto">
            <a:xfrm>
              <a:off x="2935288" y="3881439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9" name="Line 300"/>
            <p:cNvSpPr>
              <a:spLocks noChangeShapeType="1"/>
            </p:cNvSpPr>
            <p:nvPr/>
          </p:nvSpPr>
          <p:spPr bwMode="auto">
            <a:xfrm>
              <a:off x="3287713" y="3881439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0" name="Line 301"/>
            <p:cNvSpPr>
              <a:spLocks noChangeShapeType="1"/>
            </p:cNvSpPr>
            <p:nvPr/>
          </p:nvSpPr>
          <p:spPr bwMode="auto">
            <a:xfrm>
              <a:off x="3641726" y="3881439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1" name="Line 302"/>
            <p:cNvSpPr>
              <a:spLocks noChangeShapeType="1"/>
            </p:cNvSpPr>
            <p:nvPr/>
          </p:nvSpPr>
          <p:spPr bwMode="auto">
            <a:xfrm>
              <a:off x="3995738" y="3881439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2" name="Line 303"/>
            <p:cNvSpPr>
              <a:spLocks noChangeShapeType="1"/>
            </p:cNvSpPr>
            <p:nvPr/>
          </p:nvSpPr>
          <p:spPr bwMode="auto">
            <a:xfrm>
              <a:off x="4349751" y="3881439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3" name="Line 304"/>
            <p:cNvSpPr>
              <a:spLocks noChangeShapeType="1"/>
            </p:cNvSpPr>
            <p:nvPr/>
          </p:nvSpPr>
          <p:spPr bwMode="auto">
            <a:xfrm>
              <a:off x="4703763" y="3881439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4" name="Line 305"/>
            <p:cNvSpPr>
              <a:spLocks noChangeShapeType="1"/>
            </p:cNvSpPr>
            <p:nvPr/>
          </p:nvSpPr>
          <p:spPr bwMode="auto">
            <a:xfrm>
              <a:off x="1873251" y="3881439"/>
              <a:ext cx="28305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5" name="Line 306"/>
            <p:cNvSpPr>
              <a:spLocks noChangeShapeType="1"/>
            </p:cNvSpPr>
            <p:nvPr/>
          </p:nvSpPr>
          <p:spPr bwMode="auto">
            <a:xfrm flipH="1">
              <a:off x="4662488" y="596265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6" name="Line 307"/>
            <p:cNvSpPr>
              <a:spLocks noChangeShapeType="1"/>
            </p:cNvSpPr>
            <p:nvPr/>
          </p:nvSpPr>
          <p:spPr bwMode="auto">
            <a:xfrm flipH="1">
              <a:off x="4683126" y="5832477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7" name="Line 308"/>
            <p:cNvSpPr>
              <a:spLocks noChangeShapeType="1"/>
            </p:cNvSpPr>
            <p:nvPr/>
          </p:nvSpPr>
          <p:spPr bwMode="auto">
            <a:xfrm flipH="1">
              <a:off x="4662488" y="570230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8" name="Line 309"/>
            <p:cNvSpPr>
              <a:spLocks noChangeShapeType="1"/>
            </p:cNvSpPr>
            <p:nvPr/>
          </p:nvSpPr>
          <p:spPr bwMode="auto">
            <a:xfrm flipH="1">
              <a:off x="4683126" y="5572127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9" name="Line 310"/>
            <p:cNvSpPr>
              <a:spLocks noChangeShapeType="1"/>
            </p:cNvSpPr>
            <p:nvPr/>
          </p:nvSpPr>
          <p:spPr bwMode="auto">
            <a:xfrm flipH="1">
              <a:off x="4662488" y="544195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0" name="Line 311"/>
            <p:cNvSpPr>
              <a:spLocks noChangeShapeType="1"/>
            </p:cNvSpPr>
            <p:nvPr/>
          </p:nvSpPr>
          <p:spPr bwMode="auto">
            <a:xfrm flipH="1">
              <a:off x="4683126" y="5313364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1" name="Line 312"/>
            <p:cNvSpPr>
              <a:spLocks noChangeShapeType="1"/>
            </p:cNvSpPr>
            <p:nvPr/>
          </p:nvSpPr>
          <p:spPr bwMode="auto">
            <a:xfrm flipH="1">
              <a:off x="4662488" y="518160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2" name="Line 313"/>
            <p:cNvSpPr>
              <a:spLocks noChangeShapeType="1"/>
            </p:cNvSpPr>
            <p:nvPr/>
          </p:nvSpPr>
          <p:spPr bwMode="auto">
            <a:xfrm flipH="1">
              <a:off x="4683126" y="5051427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3" name="Line 314"/>
            <p:cNvSpPr>
              <a:spLocks noChangeShapeType="1"/>
            </p:cNvSpPr>
            <p:nvPr/>
          </p:nvSpPr>
          <p:spPr bwMode="auto">
            <a:xfrm flipH="1">
              <a:off x="4662488" y="4922839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4" name="Line 315"/>
            <p:cNvSpPr>
              <a:spLocks noChangeShapeType="1"/>
            </p:cNvSpPr>
            <p:nvPr/>
          </p:nvSpPr>
          <p:spPr bwMode="auto">
            <a:xfrm flipH="1">
              <a:off x="4683126" y="4792664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5" name="Line 316"/>
            <p:cNvSpPr>
              <a:spLocks noChangeShapeType="1"/>
            </p:cNvSpPr>
            <p:nvPr/>
          </p:nvSpPr>
          <p:spPr bwMode="auto">
            <a:xfrm flipH="1">
              <a:off x="4662488" y="4660902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6" name="Line 317"/>
            <p:cNvSpPr>
              <a:spLocks noChangeShapeType="1"/>
            </p:cNvSpPr>
            <p:nvPr/>
          </p:nvSpPr>
          <p:spPr bwMode="auto">
            <a:xfrm flipH="1">
              <a:off x="4683126" y="4530727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7" name="Line 318"/>
            <p:cNvSpPr>
              <a:spLocks noChangeShapeType="1"/>
            </p:cNvSpPr>
            <p:nvPr/>
          </p:nvSpPr>
          <p:spPr bwMode="auto">
            <a:xfrm flipH="1">
              <a:off x="4662488" y="4402139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8" name="Line 319"/>
            <p:cNvSpPr>
              <a:spLocks noChangeShapeType="1"/>
            </p:cNvSpPr>
            <p:nvPr/>
          </p:nvSpPr>
          <p:spPr bwMode="auto">
            <a:xfrm flipH="1">
              <a:off x="4683126" y="4271964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9" name="Line 320"/>
            <p:cNvSpPr>
              <a:spLocks noChangeShapeType="1"/>
            </p:cNvSpPr>
            <p:nvPr/>
          </p:nvSpPr>
          <p:spPr bwMode="auto">
            <a:xfrm flipH="1">
              <a:off x="4662488" y="4141789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0" name="Line 321"/>
            <p:cNvSpPr>
              <a:spLocks noChangeShapeType="1"/>
            </p:cNvSpPr>
            <p:nvPr/>
          </p:nvSpPr>
          <p:spPr bwMode="auto">
            <a:xfrm flipH="1">
              <a:off x="4683126" y="4011614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1" name="Line 322"/>
            <p:cNvSpPr>
              <a:spLocks noChangeShapeType="1"/>
            </p:cNvSpPr>
            <p:nvPr/>
          </p:nvSpPr>
          <p:spPr bwMode="auto">
            <a:xfrm flipH="1">
              <a:off x="4662488" y="3881439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2" name="Line 323"/>
            <p:cNvSpPr>
              <a:spLocks noChangeShapeType="1"/>
            </p:cNvSpPr>
            <p:nvPr/>
          </p:nvSpPr>
          <p:spPr bwMode="auto">
            <a:xfrm flipV="1">
              <a:off x="4703763" y="3881439"/>
              <a:ext cx="0" cy="20812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3" name="Freeform 324"/>
            <p:cNvSpPr>
              <a:spLocks/>
            </p:cNvSpPr>
            <p:nvPr/>
          </p:nvSpPr>
          <p:spPr bwMode="auto">
            <a:xfrm>
              <a:off x="1973263" y="5954714"/>
              <a:ext cx="300038" cy="7938"/>
            </a:xfrm>
            <a:custGeom>
              <a:avLst/>
              <a:gdLst>
                <a:gd name="T0" fmla="*/ 3 w 378"/>
                <a:gd name="T1" fmla="*/ 3 h 9"/>
                <a:gd name="T2" fmla="*/ 6 w 378"/>
                <a:gd name="T3" fmla="*/ 3 h 9"/>
                <a:gd name="T4" fmla="*/ 9 w 378"/>
                <a:gd name="T5" fmla="*/ 3 h 9"/>
                <a:gd name="T6" fmla="*/ 14 w 378"/>
                <a:gd name="T7" fmla="*/ 4 h 9"/>
                <a:gd name="T8" fmla="*/ 19 w 378"/>
                <a:gd name="T9" fmla="*/ 6 h 9"/>
                <a:gd name="T10" fmla="*/ 23 w 378"/>
                <a:gd name="T11" fmla="*/ 7 h 9"/>
                <a:gd name="T12" fmla="*/ 28 w 378"/>
                <a:gd name="T13" fmla="*/ 9 h 9"/>
                <a:gd name="T14" fmla="*/ 34 w 378"/>
                <a:gd name="T15" fmla="*/ 9 h 9"/>
                <a:gd name="T16" fmla="*/ 40 w 378"/>
                <a:gd name="T17" fmla="*/ 7 h 9"/>
                <a:gd name="T18" fmla="*/ 46 w 378"/>
                <a:gd name="T19" fmla="*/ 4 h 9"/>
                <a:gd name="T20" fmla="*/ 52 w 378"/>
                <a:gd name="T21" fmla="*/ 3 h 9"/>
                <a:gd name="T22" fmla="*/ 60 w 378"/>
                <a:gd name="T23" fmla="*/ 3 h 9"/>
                <a:gd name="T24" fmla="*/ 66 w 378"/>
                <a:gd name="T25" fmla="*/ 4 h 9"/>
                <a:gd name="T26" fmla="*/ 74 w 378"/>
                <a:gd name="T27" fmla="*/ 7 h 9"/>
                <a:gd name="T28" fmla="*/ 82 w 378"/>
                <a:gd name="T29" fmla="*/ 7 h 9"/>
                <a:gd name="T30" fmla="*/ 88 w 378"/>
                <a:gd name="T31" fmla="*/ 9 h 9"/>
                <a:gd name="T32" fmla="*/ 94 w 378"/>
                <a:gd name="T33" fmla="*/ 7 h 9"/>
                <a:gd name="T34" fmla="*/ 100 w 378"/>
                <a:gd name="T35" fmla="*/ 7 h 9"/>
                <a:gd name="T36" fmla="*/ 106 w 378"/>
                <a:gd name="T37" fmla="*/ 6 h 9"/>
                <a:gd name="T38" fmla="*/ 112 w 378"/>
                <a:gd name="T39" fmla="*/ 4 h 9"/>
                <a:gd name="T40" fmla="*/ 119 w 378"/>
                <a:gd name="T41" fmla="*/ 3 h 9"/>
                <a:gd name="T42" fmla="*/ 123 w 378"/>
                <a:gd name="T43" fmla="*/ 3 h 9"/>
                <a:gd name="T44" fmla="*/ 129 w 378"/>
                <a:gd name="T45" fmla="*/ 3 h 9"/>
                <a:gd name="T46" fmla="*/ 135 w 378"/>
                <a:gd name="T47" fmla="*/ 4 h 9"/>
                <a:gd name="T48" fmla="*/ 140 w 378"/>
                <a:gd name="T49" fmla="*/ 6 h 9"/>
                <a:gd name="T50" fmla="*/ 145 w 378"/>
                <a:gd name="T51" fmla="*/ 7 h 9"/>
                <a:gd name="T52" fmla="*/ 149 w 378"/>
                <a:gd name="T53" fmla="*/ 9 h 9"/>
                <a:gd name="T54" fmla="*/ 154 w 378"/>
                <a:gd name="T55" fmla="*/ 7 h 9"/>
                <a:gd name="T56" fmla="*/ 157 w 378"/>
                <a:gd name="T57" fmla="*/ 4 h 9"/>
                <a:gd name="T58" fmla="*/ 162 w 378"/>
                <a:gd name="T59" fmla="*/ 3 h 9"/>
                <a:gd name="T60" fmla="*/ 166 w 378"/>
                <a:gd name="T61" fmla="*/ 4 h 9"/>
                <a:gd name="T62" fmla="*/ 171 w 378"/>
                <a:gd name="T63" fmla="*/ 6 h 9"/>
                <a:gd name="T64" fmla="*/ 174 w 378"/>
                <a:gd name="T65" fmla="*/ 7 h 9"/>
                <a:gd name="T66" fmla="*/ 178 w 378"/>
                <a:gd name="T67" fmla="*/ 6 h 9"/>
                <a:gd name="T68" fmla="*/ 183 w 378"/>
                <a:gd name="T69" fmla="*/ 4 h 9"/>
                <a:gd name="T70" fmla="*/ 186 w 378"/>
                <a:gd name="T71" fmla="*/ 3 h 9"/>
                <a:gd name="T72" fmla="*/ 191 w 378"/>
                <a:gd name="T73" fmla="*/ 3 h 9"/>
                <a:gd name="T74" fmla="*/ 194 w 378"/>
                <a:gd name="T75" fmla="*/ 3 h 9"/>
                <a:gd name="T76" fmla="*/ 198 w 378"/>
                <a:gd name="T77" fmla="*/ 1 h 9"/>
                <a:gd name="T78" fmla="*/ 201 w 378"/>
                <a:gd name="T79" fmla="*/ 1 h 9"/>
                <a:gd name="T80" fmla="*/ 206 w 378"/>
                <a:gd name="T81" fmla="*/ 0 h 9"/>
                <a:gd name="T82" fmla="*/ 211 w 378"/>
                <a:gd name="T83" fmla="*/ 0 h 9"/>
                <a:gd name="T84" fmla="*/ 214 w 378"/>
                <a:gd name="T85" fmla="*/ 1 h 9"/>
                <a:gd name="T86" fmla="*/ 218 w 378"/>
                <a:gd name="T87" fmla="*/ 3 h 9"/>
                <a:gd name="T88" fmla="*/ 223 w 378"/>
                <a:gd name="T89" fmla="*/ 6 h 9"/>
                <a:gd name="T90" fmla="*/ 228 w 378"/>
                <a:gd name="T91" fmla="*/ 9 h 9"/>
                <a:gd name="T92" fmla="*/ 232 w 378"/>
                <a:gd name="T93" fmla="*/ 9 h 9"/>
                <a:gd name="T94" fmla="*/ 237 w 378"/>
                <a:gd name="T95" fmla="*/ 7 h 9"/>
                <a:gd name="T96" fmla="*/ 243 w 378"/>
                <a:gd name="T97" fmla="*/ 6 h 9"/>
                <a:gd name="T98" fmla="*/ 249 w 378"/>
                <a:gd name="T99" fmla="*/ 4 h 9"/>
                <a:gd name="T100" fmla="*/ 255 w 378"/>
                <a:gd name="T101" fmla="*/ 4 h 9"/>
                <a:gd name="T102" fmla="*/ 263 w 378"/>
                <a:gd name="T103" fmla="*/ 4 h 9"/>
                <a:gd name="T104" fmla="*/ 271 w 378"/>
                <a:gd name="T105" fmla="*/ 4 h 9"/>
                <a:gd name="T106" fmla="*/ 278 w 378"/>
                <a:gd name="T107" fmla="*/ 3 h 9"/>
                <a:gd name="T108" fmla="*/ 287 w 378"/>
                <a:gd name="T109" fmla="*/ 3 h 9"/>
                <a:gd name="T110" fmla="*/ 297 w 378"/>
                <a:gd name="T111" fmla="*/ 3 h 9"/>
                <a:gd name="T112" fmla="*/ 306 w 378"/>
                <a:gd name="T113" fmla="*/ 3 h 9"/>
                <a:gd name="T114" fmla="*/ 317 w 378"/>
                <a:gd name="T115" fmla="*/ 3 h 9"/>
                <a:gd name="T116" fmla="*/ 326 w 378"/>
                <a:gd name="T117" fmla="*/ 4 h 9"/>
                <a:gd name="T118" fmla="*/ 338 w 378"/>
                <a:gd name="T119" fmla="*/ 4 h 9"/>
                <a:gd name="T120" fmla="*/ 349 w 378"/>
                <a:gd name="T121" fmla="*/ 4 h 9"/>
                <a:gd name="T122" fmla="*/ 360 w 378"/>
                <a:gd name="T123" fmla="*/ 3 h 9"/>
                <a:gd name="T124" fmla="*/ 370 w 378"/>
                <a:gd name="T12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8" h="9">
                  <a:moveTo>
                    <a:pt x="0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91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3" y="7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9" y="6"/>
                  </a:lnTo>
                  <a:lnTo>
                    <a:pt x="109" y="6"/>
                  </a:lnTo>
                  <a:lnTo>
                    <a:pt x="109" y="4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9" y="3"/>
                  </a:lnTo>
                  <a:lnTo>
                    <a:pt x="119" y="3"/>
                  </a:lnTo>
                  <a:lnTo>
                    <a:pt x="119" y="3"/>
                  </a:lnTo>
                  <a:lnTo>
                    <a:pt x="120" y="3"/>
                  </a:lnTo>
                  <a:lnTo>
                    <a:pt x="120" y="3"/>
                  </a:lnTo>
                  <a:lnTo>
                    <a:pt x="120" y="3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9" y="3"/>
                  </a:lnTo>
                  <a:lnTo>
                    <a:pt x="129" y="3"/>
                  </a:lnTo>
                  <a:lnTo>
                    <a:pt x="129" y="3"/>
                  </a:lnTo>
                  <a:lnTo>
                    <a:pt x="131" y="4"/>
                  </a:lnTo>
                  <a:lnTo>
                    <a:pt x="131" y="4"/>
                  </a:lnTo>
                  <a:lnTo>
                    <a:pt x="131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4" y="4"/>
                  </a:lnTo>
                  <a:lnTo>
                    <a:pt x="134" y="4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0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9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9" y="9"/>
                  </a:lnTo>
                  <a:lnTo>
                    <a:pt x="149" y="9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8" y="4"/>
                  </a:lnTo>
                  <a:lnTo>
                    <a:pt x="158" y="4"/>
                  </a:lnTo>
                  <a:lnTo>
                    <a:pt x="158" y="4"/>
                  </a:lnTo>
                  <a:lnTo>
                    <a:pt x="158" y="4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60" y="3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3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8" y="4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5" y="7"/>
                  </a:lnTo>
                  <a:lnTo>
                    <a:pt x="175" y="7"/>
                  </a:lnTo>
                  <a:lnTo>
                    <a:pt x="175" y="7"/>
                  </a:lnTo>
                  <a:lnTo>
                    <a:pt x="175" y="7"/>
                  </a:lnTo>
                  <a:lnTo>
                    <a:pt x="177" y="7"/>
                  </a:lnTo>
                  <a:lnTo>
                    <a:pt x="177" y="7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0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9" y="3"/>
                  </a:lnTo>
                  <a:lnTo>
                    <a:pt x="189" y="3"/>
                  </a:lnTo>
                  <a:lnTo>
                    <a:pt x="189" y="3"/>
                  </a:lnTo>
                  <a:lnTo>
                    <a:pt x="189" y="3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2" y="3"/>
                  </a:lnTo>
                  <a:lnTo>
                    <a:pt x="192" y="3"/>
                  </a:lnTo>
                  <a:lnTo>
                    <a:pt x="192" y="3"/>
                  </a:lnTo>
                  <a:lnTo>
                    <a:pt x="192" y="3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5" y="3"/>
                  </a:lnTo>
                  <a:lnTo>
                    <a:pt x="195" y="3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3"/>
                  </a:lnTo>
                  <a:lnTo>
                    <a:pt x="217" y="3"/>
                  </a:lnTo>
                  <a:lnTo>
                    <a:pt x="218" y="3"/>
                  </a:lnTo>
                  <a:lnTo>
                    <a:pt x="218" y="3"/>
                  </a:lnTo>
                  <a:lnTo>
                    <a:pt x="218" y="3"/>
                  </a:lnTo>
                  <a:lnTo>
                    <a:pt x="218" y="3"/>
                  </a:lnTo>
                  <a:lnTo>
                    <a:pt x="220" y="4"/>
                  </a:lnTo>
                  <a:lnTo>
                    <a:pt x="220" y="4"/>
                  </a:lnTo>
                  <a:lnTo>
                    <a:pt x="220" y="4"/>
                  </a:lnTo>
                  <a:lnTo>
                    <a:pt x="220" y="4"/>
                  </a:lnTo>
                  <a:lnTo>
                    <a:pt x="221" y="4"/>
                  </a:lnTo>
                  <a:lnTo>
                    <a:pt x="221" y="6"/>
                  </a:lnTo>
                  <a:lnTo>
                    <a:pt x="221" y="6"/>
                  </a:lnTo>
                  <a:lnTo>
                    <a:pt x="223" y="6"/>
                  </a:lnTo>
                  <a:lnTo>
                    <a:pt x="223" y="6"/>
                  </a:lnTo>
                  <a:lnTo>
                    <a:pt x="223" y="6"/>
                  </a:lnTo>
                  <a:lnTo>
                    <a:pt x="223" y="7"/>
                  </a:lnTo>
                  <a:lnTo>
                    <a:pt x="224" y="7"/>
                  </a:lnTo>
                  <a:lnTo>
                    <a:pt x="224" y="7"/>
                  </a:lnTo>
                  <a:lnTo>
                    <a:pt x="224" y="7"/>
                  </a:lnTo>
                  <a:lnTo>
                    <a:pt x="224" y="7"/>
                  </a:lnTo>
                  <a:lnTo>
                    <a:pt x="226" y="7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31" y="9"/>
                  </a:lnTo>
                  <a:lnTo>
                    <a:pt x="231" y="9"/>
                  </a:lnTo>
                  <a:lnTo>
                    <a:pt x="231" y="9"/>
                  </a:lnTo>
                  <a:lnTo>
                    <a:pt x="232" y="9"/>
                  </a:lnTo>
                  <a:lnTo>
                    <a:pt x="232" y="9"/>
                  </a:lnTo>
                  <a:lnTo>
                    <a:pt x="232" y="9"/>
                  </a:lnTo>
                  <a:lnTo>
                    <a:pt x="232" y="9"/>
                  </a:lnTo>
                  <a:lnTo>
                    <a:pt x="234" y="9"/>
                  </a:lnTo>
                  <a:lnTo>
                    <a:pt x="234" y="9"/>
                  </a:lnTo>
                  <a:lnTo>
                    <a:pt x="234" y="9"/>
                  </a:lnTo>
                  <a:lnTo>
                    <a:pt x="235" y="9"/>
                  </a:lnTo>
                  <a:lnTo>
                    <a:pt x="235" y="9"/>
                  </a:lnTo>
                  <a:lnTo>
                    <a:pt x="235" y="7"/>
                  </a:lnTo>
                  <a:lnTo>
                    <a:pt x="237" y="7"/>
                  </a:lnTo>
                  <a:lnTo>
                    <a:pt x="237" y="7"/>
                  </a:lnTo>
                  <a:lnTo>
                    <a:pt x="237" y="7"/>
                  </a:lnTo>
                  <a:lnTo>
                    <a:pt x="238" y="7"/>
                  </a:lnTo>
                  <a:lnTo>
                    <a:pt x="238" y="7"/>
                  </a:lnTo>
                  <a:lnTo>
                    <a:pt x="238" y="7"/>
                  </a:lnTo>
                  <a:lnTo>
                    <a:pt x="238" y="6"/>
                  </a:lnTo>
                  <a:lnTo>
                    <a:pt x="240" y="6"/>
                  </a:lnTo>
                  <a:lnTo>
                    <a:pt x="240" y="6"/>
                  </a:lnTo>
                  <a:lnTo>
                    <a:pt x="240" y="6"/>
                  </a:lnTo>
                  <a:lnTo>
                    <a:pt x="241" y="6"/>
                  </a:lnTo>
                  <a:lnTo>
                    <a:pt x="241" y="6"/>
                  </a:lnTo>
                  <a:lnTo>
                    <a:pt x="241" y="6"/>
                  </a:lnTo>
                  <a:lnTo>
                    <a:pt x="243" y="6"/>
                  </a:lnTo>
                  <a:lnTo>
                    <a:pt x="243" y="4"/>
                  </a:lnTo>
                  <a:lnTo>
                    <a:pt x="244" y="4"/>
                  </a:lnTo>
                  <a:lnTo>
                    <a:pt x="244" y="4"/>
                  </a:lnTo>
                  <a:lnTo>
                    <a:pt x="244" y="4"/>
                  </a:lnTo>
                  <a:lnTo>
                    <a:pt x="246" y="4"/>
                  </a:lnTo>
                  <a:lnTo>
                    <a:pt x="246" y="4"/>
                  </a:lnTo>
                  <a:lnTo>
                    <a:pt x="246" y="4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9" y="4"/>
                  </a:lnTo>
                  <a:lnTo>
                    <a:pt x="249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2" y="4"/>
                  </a:lnTo>
                  <a:lnTo>
                    <a:pt x="252" y="4"/>
                  </a:lnTo>
                  <a:lnTo>
                    <a:pt x="254" y="4"/>
                  </a:lnTo>
                  <a:lnTo>
                    <a:pt x="254" y="4"/>
                  </a:lnTo>
                  <a:lnTo>
                    <a:pt x="254" y="4"/>
                  </a:lnTo>
                  <a:lnTo>
                    <a:pt x="255" y="4"/>
                  </a:lnTo>
                  <a:lnTo>
                    <a:pt x="255" y="4"/>
                  </a:lnTo>
                  <a:lnTo>
                    <a:pt x="257" y="4"/>
                  </a:lnTo>
                  <a:lnTo>
                    <a:pt x="257" y="4"/>
                  </a:lnTo>
                  <a:lnTo>
                    <a:pt x="257" y="4"/>
                  </a:lnTo>
                  <a:lnTo>
                    <a:pt x="258" y="4"/>
                  </a:lnTo>
                  <a:lnTo>
                    <a:pt x="258" y="4"/>
                  </a:lnTo>
                  <a:lnTo>
                    <a:pt x="260" y="4"/>
                  </a:lnTo>
                  <a:lnTo>
                    <a:pt x="260" y="4"/>
                  </a:lnTo>
                  <a:lnTo>
                    <a:pt x="260" y="4"/>
                  </a:lnTo>
                  <a:lnTo>
                    <a:pt x="261" y="4"/>
                  </a:lnTo>
                  <a:lnTo>
                    <a:pt x="261" y="4"/>
                  </a:lnTo>
                  <a:lnTo>
                    <a:pt x="263" y="4"/>
                  </a:lnTo>
                  <a:lnTo>
                    <a:pt x="263" y="4"/>
                  </a:lnTo>
                  <a:lnTo>
                    <a:pt x="264" y="4"/>
                  </a:lnTo>
                  <a:lnTo>
                    <a:pt x="264" y="4"/>
                  </a:lnTo>
                  <a:lnTo>
                    <a:pt x="266" y="4"/>
                  </a:lnTo>
                  <a:lnTo>
                    <a:pt x="266" y="4"/>
                  </a:lnTo>
                  <a:lnTo>
                    <a:pt x="266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9" y="4"/>
                  </a:lnTo>
                  <a:lnTo>
                    <a:pt x="269" y="4"/>
                  </a:lnTo>
                  <a:lnTo>
                    <a:pt x="271" y="4"/>
                  </a:lnTo>
                  <a:lnTo>
                    <a:pt x="271" y="4"/>
                  </a:lnTo>
                  <a:lnTo>
                    <a:pt x="272" y="3"/>
                  </a:lnTo>
                  <a:lnTo>
                    <a:pt x="272" y="3"/>
                  </a:lnTo>
                  <a:lnTo>
                    <a:pt x="274" y="3"/>
                  </a:lnTo>
                  <a:lnTo>
                    <a:pt x="274" y="3"/>
                  </a:lnTo>
                  <a:lnTo>
                    <a:pt x="275" y="3"/>
                  </a:lnTo>
                  <a:lnTo>
                    <a:pt x="275" y="3"/>
                  </a:lnTo>
                  <a:lnTo>
                    <a:pt x="275" y="3"/>
                  </a:lnTo>
                  <a:lnTo>
                    <a:pt x="277" y="3"/>
                  </a:lnTo>
                  <a:lnTo>
                    <a:pt x="277" y="3"/>
                  </a:lnTo>
                  <a:lnTo>
                    <a:pt x="278" y="3"/>
                  </a:lnTo>
                  <a:lnTo>
                    <a:pt x="278" y="3"/>
                  </a:lnTo>
                  <a:lnTo>
                    <a:pt x="280" y="3"/>
                  </a:lnTo>
                  <a:lnTo>
                    <a:pt x="280" y="3"/>
                  </a:lnTo>
                  <a:lnTo>
                    <a:pt x="281" y="3"/>
                  </a:lnTo>
                  <a:lnTo>
                    <a:pt x="281" y="3"/>
                  </a:lnTo>
                  <a:lnTo>
                    <a:pt x="283" y="3"/>
                  </a:lnTo>
                  <a:lnTo>
                    <a:pt x="283" y="3"/>
                  </a:lnTo>
                  <a:lnTo>
                    <a:pt x="284" y="3"/>
                  </a:lnTo>
                  <a:lnTo>
                    <a:pt x="286" y="3"/>
                  </a:lnTo>
                  <a:lnTo>
                    <a:pt x="286" y="3"/>
                  </a:lnTo>
                  <a:lnTo>
                    <a:pt x="287" y="3"/>
                  </a:lnTo>
                  <a:lnTo>
                    <a:pt x="287" y="3"/>
                  </a:lnTo>
                  <a:lnTo>
                    <a:pt x="289" y="3"/>
                  </a:lnTo>
                  <a:lnTo>
                    <a:pt x="289" y="3"/>
                  </a:lnTo>
                  <a:lnTo>
                    <a:pt x="291" y="3"/>
                  </a:lnTo>
                  <a:lnTo>
                    <a:pt x="291" y="3"/>
                  </a:lnTo>
                  <a:lnTo>
                    <a:pt x="292" y="3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4" y="3"/>
                  </a:lnTo>
                  <a:lnTo>
                    <a:pt x="295" y="3"/>
                  </a:lnTo>
                  <a:lnTo>
                    <a:pt x="297" y="3"/>
                  </a:lnTo>
                  <a:lnTo>
                    <a:pt x="297" y="3"/>
                  </a:lnTo>
                  <a:lnTo>
                    <a:pt x="298" y="3"/>
                  </a:lnTo>
                  <a:lnTo>
                    <a:pt x="298" y="3"/>
                  </a:lnTo>
                  <a:lnTo>
                    <a:pt x="300" y="3"/>
                  </a:lnTo>
                  <a:lnTo>
                    <a:pt x="300" y="3"/>
                  </a:lnTo>
                  <a:lnTo>
                    <a:pt x="301" y="3"/>
                  </a:lnTo>
                  <a:lnTo>
                    <a:pt x="303" y="3"/>
                  </a:lnTo>
                  <a:lnTo>
                    <a:pt x="303" y="3"/>
                  </a:lnTo>
                  <a:lnTo>
                    <a:pt x="304" y="3"/>
                  </a:lnTo>
                  <a:lnTo>
                    <a:pt x="304" y="3"/>
                  </a:lnTo>
                  <a:lnTo>
                    <a:pt x="306" y="3"/>
                  </a:lnTo>
                  <a:lnTo>
                    <a:pt x="307" y="3"/>
                  </a:lnTo>
                  <a:lnTo>
                    <a:pt x="307" y="3"/>
                  </a:lnTo>
                  <a:lnTo>
                    <a:pt x="309" y="3"/>
                  </a:lnTo>
                  <a:lnTo>
                    <a:pt x="309" y="3"/>
                  </a:lnTo>
                  <a:lnTo>
                    <a:pt x="311" y="3"/>
                  </a:lnTo>
                  <a:lnTo>
                    <a:pt x="312" y="3"/>
                  </a:lnTo>
                  <a:lnTo>
                    <a:pt x="312" y="3"/>
                  </a:lnTo>
                  <a:lnTo>
                    <a:pt x="314" y="3"/>
                  </a:lnTo>
                  <a:lnTo>
                    <a:pt x="314" y="3"/>
                  </a:lnTo>
                  <a:lnTo>
                    <a:pt x="315" y="3"/>
                  </a:lnTo>
                  <a:lnTo>
                    <a:pt x="317" y="3"/>
                  </a:lnTo>
                  <a:lnTo>
                    <a:pt x="317" y="3"/>
                  </a:lnTo>
                  <a:lnTo>
                    <a:pt x="318" y="3"/>
                  </a:lnTo>
                  <a:lnTo>
                    <a:pt x="318" y="3"/>
                  </a:lnTo>
                  <a:lnTo>
                    <a:pt x="320" y="3"/>
                  </a:lnTo>
                  <a:lnTo>
                    <a:pt x="321" y="3"/>
                  </a:lnTo>
                  <a:lnTo>
                    <a:pt x="321" y="3"/>
                  </a:lnTo>
                  <a:lnTo>
                    <a:pt x="323" y="3"/>
                  </a:lnTo>
                  <a:lnTo>
                    <a:pt x="324" y="3"/>
                  </a:lnTo>
                  <a:lnTo>
                    <a:pt x="324" y="3"/>
                  </a:lnTo>
                  <a:lnTo>
                    <a:pt x="326" y="4"/>
                  </a:lnTo>
                  <a:lnTo>
                    <a:pt x="326" y="4"/>
                  </a:lnTo>
                  <a:lnTo>
                    <a:pt x="327" y="4"/>
                  </a:lnTo>
                  <a:lnTo>
                    <a:pt x="329" y="4"/>
                  </a:lnTo>
                  <a:lnTo>
                    <a:pt x="329" y="4"/>
                  </a:lnTo>
                  <a:lnTo>
                    <a:pt x="330" y="4"/>
                  </a:lnTo>
                  <a:lnTo>
                    <a:pt x="332" y="4"/>
                  </a:lnTo>
                  <a:lnTo>
                    <a:pt x="332" y="4"/>
                  </a:lnTo>
                  <a:lnTo>
                    <a:pt x="334" y="4"/>
                  </a:lnTo>
                  <a:lnTo>
                    <a:pt x="335" y="4"/>
                  </a:lnTo>
                  <a:lnTo>
                    <a:pt x="335" y="4"/>
                  </a:lnTo>
                  <a:lnTo>
                    <a:pt x="337" y="4"/>
                  </a:lnTo>
                  <a:lnTo>
                    <a:pt x="338" y="4"/>
                  </a:lnTo>
                  <a:lnTo>
                    <a:pt x="338" y="4"/>
                  </a:lnTo>
                  <a:lnTo>
                    <a:pt x="340" y="4"/>
                  </a:lnTo>
                  <a:lnTo>
                    <a:pt x="340" y="4"/>
                  </a:lnTo>
                  <a:lnTo>
                    <a:pt x="341" y="4"/>
                  </a:lnTo>
                  <a:lnTo>
                    <a:pt x="343" y="4"/>
                  </a:lnTo>
                  <a:lnTo>
                    <a:pt x="343" y="4"/>
                  </a:lnTo>
                  <a:lnTo>
                    <a:pt x="344" y="4"/>
                  </a:lnTo>
                  <a:lnTo>
                    <a:pt x="346" y="4"/>
                  </a:lnTo>
                  <a:lnTo>
                    <a:pt x="346" y="4"/>
                  </a:lnTo>
                  <a:lnTo>
                    <a:pt x="347" y="4"/>
                  </a:lnTo>
                  <a:lnTo>
                    <a:pt x="349" y="4"/>
                  </a:lnTo>
                  <a:lnTo>
                    <a:pt x="349" y="4"/>
                  </a:lnTo>
                  <a:lnTo>
                    <a:pt x="350" y="3"/>
                  </a:lnTo>
                  <a:lnTo>
                    <a:pt x="352" y="3"/>
                  </a:lnTo>
                  <a:lnTo>
                    <a:pt x="352" y="3"/>
                  </a:lnTo>
                  <a:lnTo>
                    <a:pt x="354" y="3"/>
                  </a:lnTo>
                  <a:lnTo>
                    <a:pt x="355" y="3"/>
                  </a:lnTo>
                  <a:lnTo>
                    <a:pt x="355" y="3"/>
                  </a:lnTo>
                  <a:lnTo>
                    <a:pt x="357" y="3"/>
                  </a:lnTo>
                  <a:lnTo>
                    <a:pt x="358" y="3"/>
                  </a:lnTo>
                  <a:lnTo>
                    <a:pt x="358" y="3"/>
                  </a:lnTo>
                  <a:lnTo>
                    <a:pt x="360" y="3"/>
                  </a:lnTo>
                  <a:lnTo>
                    <a:pt x="361" y="3"/>
                  </a:lnTo>
                  <a:lnTo>
                    <a:pt x="361" y="3"/>
                  </a:lnTo>
                  <a:lnTo>
                    <a:pt x="363" y="3"/>
                  </a:lnTo>
                  <a:lnTo>
                    <a:pt x="364" y="3"/>
                  </a:lnTo>
                  <a:lnTo>
                    <a:pt x="364" y="3"/>
                  </a:lnTo>
                  <a:lnTo>
                    <a:pt x="366" y="3"/>
                  </a:lnTo>
                  <a:lnTo>
                    <a:pt x="367" y="3"/>
                  </a:lnTo>
                  <a:lnTo>
                    <a:pt x="367" y="1"/>
                  </a:lnTo>
                  <a:lnTo>
                    <a:pt x="369" y="1"/>
                  </a:lnTo>
                  <a:lnTo>
                    <a:pt x="370" y="1"/>
                  </a:lnTo>
                  <a:lnTo>
                    <a:pt x="370" y="1"/>
                  </a:lnTo>
                  <a:lnTo>
                    <a:pt x="372" y="1"/>
                  </a:lnTo>
                  <a:lnTo>
                    <a:pt x="373" y="1"/>
                  </a:lnTo>
                  <a:lnTo>
                    <a:pt x="373" y="1"/>
                  </a:lnTo>
                  <a:lnTo>
                    <a:pt x="375" y="1"/>
                  </a:lnTo>
                  <a:lnTo>
                    <a:pt x="377" y="1"/>
                  </a:lnTo>
                  <a:lnTo>
                    <a:pt x="377" y="0"/>
                  </a:lnTo>
                  <a:lnTo>
                    <a:pt x="378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4" name="Freeform 325"/>
            <p:cNvSpPr>
              <a:spLocks/>
            </p:cNvSpPr>
            <p:nvPr/>
          </p:nvSpPr>
          <p:spPr bwMode="auto">
            <a:xfrm>
              <a:off x="2273301" y="4860927"/>
              <a:ext cx="598488" cy="1098550"/>
            </a:xfrm>
            <a:custGeom>
              <a:avLst/>
              <a:gdLst>
                <a:gd name="T0" fmla="*/ 11 w 756"/>
                <a:gd name="T1" fmla="*/ 1376 h 1384"/>
                <a:gd name="T2" fmla="*/ 22 w 756"/>
                <a:gd name="T3" fmla="*/ 1378 h 1384"/>
                <a:gd name="T4" fmla="*/ 32 w 756"/>
                <a:gd name="T5" fmla="*/ 1379 h 1384"/>
                <a:gd name="T6" fmla="*/ 45 w 756"/>
                <a:gd name="T7" fmla="*/ 1382 h 1384"/>
                <a:gd name="T8" fmla="*/ 55 w 756"/>
                <a:gd name="T9" fmla="*/ 1384 h 1384"/>
                <a:gd name="T10" fmla="*/ 66 w 756"/>
                <a:gd name="T11" fmla="*/ 1382 h 1384"/>
                <a:gd name="T12" fmla="*/ 77 w 756"/>
                <a:gd name="T13" fmla="*/ 1381 h 1384"/>
                <a:gd name="T14" fmla="*/ 88 w 756"/>
                <a:gd name="T15" fmla="*/ 1378 h 1384"/>
                <a:gd name="T16" fmla="*/ 97 w 756"/>
                <a:gd name="T17" fmla="*/ 1376 h 1384"/>
                <a:gd name="T18" fmla="*/ 106 w 756"/>
                <a:gd name="T19" fmla="*/ 1374 h 1384"/>
                <a:gd name="T20" fmla="*/ 115 w 756"/>
                <a:gd name="T21" fmla="*/ 1373 h 1384"/>
                <a:gd name="T22" fmla="*/ 124 w 756"/>
                <a:gd name="T23" fmla="*/ 1373 h 1384"/>
                <a:gd name="T24" fmla="*/ 132 w 756"/>
                <a:gd name="T25" fmla="*/ 1371 h 1384"/>
                <a:gd name="T26" fmla="*/ 141 w 756"/>
                <a:gd name="T27" fmla="*/ 1371 h 1384"/>
                <a:gd name="T28" fmla="*/ 149 w 756"/>
                <a:gd name="T29" fmla="*/ 1371 h 1384"/>
                <a:gd name="T30" fmla="*/ 157 w 756"/>
                <a:gd name="T31" fmla="*/ 1368 h 1384"/>
                <a:gd name="T32" fmla="*/ 166 w 756"/>
                <a:gd name="T33" fmla="*/ 1365 h 1384"/>
                <a:gd name="T34" fmla="*/ 174 w 756"/>
                <a:gd name="T35" fmla="*/ 1364 h 1384"/>
                <a:gd name="T36" fmla="*/ 183 w 756"/>
                <a:gd name="T37" fmla="*/ 1365 h 1384"/>
                <a:gd name="T38" fmla="*/ 192 w 756"/>
                <a:gd name="T39" fmla="*/ 1368 h 1384"/>
                <a:gd name="T40" fmla="*/ 201 w 756"/>
                <a:gd name="T41" fmla="*/ 1371 h 1384"/>
                <a:gd name="T42" fmla="*/ 210 w 756"/>
                <a:gd name="T43" fmla="*/ 1370 h 1384"/>
                <a:gd name="T44" fmla="*/ 221 w 756"/>
                <a:gd name="T45" fmla="*/ 1365 h 1384"/>
                <a:gd name="T46" fmla="*/ 232 w 756"/>
                <a:gd name="T47" fmla="*/ 1359 h 1384"/>
                <a:gd name="T48" fmla="*/ 244 w 756"/>
                <a:gd name="T49" fmla="*/ 1353 h 1384"/>
                <a:gd name="T50" fmla="*/ 257 w 756"/>
                <a:gd name="T51" fmla="*/ 1348 h 1384"/>
                <a:gd name="T52" fmla="*/ 269 w 756"/>
                <a:gd name="T53" fmla="*/ 1341 h 1384"/>
                <a:gd name="T54" fmla="*/ 283 w 756"/>
                <a:gd name="T55" fmla="*/ 1330 h 1384"/>
                <a:gd name="T56" fmla="*/ 296 w 756"/>
                <a:gd name="T57" fmla="*/ 1319 h 1384"/>
                <a:gd name="T58" fmla="*/ 310 w 756"/>
                <a:gd name="T59" fmla="*/ 1307 h 1384"/>
                <a:gd name="T60" fmla="*/ 324 w 756"/>
                <a:gd name="T61" fmla="*/ 1295 h 1384"/>
                <a:gd name="T62" fmla="*/ 340 w 756"/>
                <a:gd name="T63" fmla="*/ 1279 h 1384"/>
                <a:gd name="T64" fmla="*/ 355 w 756"/>
                <a:gd name="T65" fmla="*/ 1262 h 1384"/>
                <a:gd name="T66" fmla="*/ 369 w 756"/>
                <a:gd name="T67" fmla="*/ 1242 h 1384"/>
                <a:gd name="T68" fmla="*/ 384 w 756"/>
                <a:gd name="T69" fmla="*/ 1221 h 1384"/>
                <a:gd name="T70" fmla="*/ 398 w 756"/>
                <a:gd name="T71" fmla="*/ 1196 h 1384"/>
                <a:gd name="T72" fmla="*/ 412 w 756"/>
                <a:gd name="T73" fmla="*/ 1170 h 1384"/>
                <a:gd name="T74" fmla="*/ 427 w 756"/>
                <a:gd name="T75" fmla="*/ 1146 h 1384"/>
                <a:gd name="T76" fmla="*/ 441 w 756"/>
                <a:gd name="T77" fmla="*/ 1120 h 1384"/>
                <a:gd name="T78" fmla="*/ 453 w 756"/>
                <a:gd name="T79" fmla="*/ 1093 h 1384"/>
                <a:gd name="T80" fmla="*/ 465 w 756"/>
                <a:gd name="T81" fmla="*/ 1066 h 1384"/>
                <a:gd name="T82" fmla="*/ 479 w 756"/>
                <a:gd name="T83" fmla="*/ 1037 h 1384"/>
                <a:gd name="T84" fmla="*/ 490 w 756"/>
                <a:gd name="T85" fmla="*/ 1009 h 1384"/>
                <a:gd name="T86" fmla="*/ 502 w 756"/>
                <a:gd name="T87" fmla="*/ 983 h 1384"/>
                <a:gd name="T88" fmla="*/ 513 w 756"/>
                <a:gd name="T89" fmla="*/ 957 h 1384"/>
                <a:gd name="T90" fmla="*/ 525 w 756"/>
                <a:gd name="T91" fmla="*/ 931 h 1384"/>
                <a:gd name="T92" fmla="*/ 536 w 756"/>
                <a:gd name="T93" fmla="*/ 901 h 1384"/>
                <a:gd name="T94" fmla="*/ 547 w 756"/>
                <a:gd name="T95" fmla="*/ 871 h 1384"/>
                <a:gd name="T96" fmla="*/ 559 w 756"/>
                <a:gd name="T97" fmla="*/ 837 h 1384"/>
                <a:gd name="T98" fmla="*/ 570 w 756"/>
                <a:gd name="T99" fmla="*/ 802 h 1384"/>
                <a:gd name="T100" fmla="*/ 581 w 756"/>
                <a:gd name="T101" fmla="*/ 766 h 1384"/>
                <a:gd name="T102" fmla="*/ 593 w 756"/>
                <a:gd name="T103" fmla="*/ 728 h 1384"/>
                <a:gd name="T104" fmla="*/ 605 w 756"/>
                <a:gd name="T105" fmla="*/ 688 h 1384"/>
                <a:gd name="T106" fmla="*/ 617 w 756"/>
                <a:gd name="T107" fmla="*/ 643 h 1384"/>
                <a:gd name="T108" fmla="*/ 631 w 756"/>
                <a:gd name="T109" fmla="*/ 593 h 1384"/>
                <a:gd name="T110" fmla="*/ 644 w 756"/>
                <a:gd name="T111" fmla="*/ 534 h 1384"/>
                <a:gd name="T112" fmla="*/ 657 w 756"/>
                <a:gd name="T113" fmla="*/ 465 h 1384"/>
                <a:gd name="T114" fmla="*/ 671 w 756"/>
                <a:gd name="T115" fmla="*/ 388 h 1384"/>
                <a:gd name="T116" fmla="*/ 687 w 756"/>
                <a:gd name="T117" fmla="*/ 310 h 1384"/>
                <a:gd name="T118" fmla="*/ 700 w 756"/>
                <a:gd name="T119" fmla="*/ 235 h 1384"/>
                <a:gd name="T120" fmla="*/ 716 w 756"/>
                <a:gd name="T121" fmla="*/ 164 h 1384"/>
                <a:gd name="T122" fmla="*/ 731 w 756"/>
                <a:gd name="T123" fmla="*/ 98 h 1384"/>
                <a:gd name="T124" fmla="*/ 747 w 756"/>
                <a:gd name="T125" fmla="*/ 37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56" h="1384">
                  <a:moveTo>
                    <a:pt x="0" y="1378"/>
                  </a:moveTo>
                  <a:lnTo>
                    <a:pt x="2" y="1378"/>
                  </a:lnTo>
                  <a:lnTo>
                    <a:pt x="2" y="1378"/>
                  </a:lnTo>
                  <a:lnTo>
                    <a:pt x="3" y="1378"/>
                  </a:lnTo>
                  <a:lnTo>
                    <a:pt x="5" y="1378"/>
                  </a:lnTo>
                  <a:lnTo>
                    <a:pt x="5" y="1378"/>
                  </a:lnTo>
                  <a:lnTo>
                    <a:pt x="6" y="1378"/>
                  </a:lnTo>
                  <a:lnTo>
                    <a:pt x="8" y="1378"/>
                  </a:lnTo>
                  <a:lnTo>
                    <a:pt x="8" y="1378"/>
                  </a:lnTo>
                  <a:lnTo>
                    <a:pt x="9" y="1376"/>
                  </a:lnTo>
                  <a:lnTo>
                    <a:pt x="11" y="1376"/>
                  </a:lnTo>
                  <a:lnTo>
                    <a:pt x="11" y="1376"/>
                  </a:lnTo>
                  <a:lnTo>
                    <a:pt x="12" y="1376"/>
                  </a:lnTo>
                  <a:lnTo>
                    <a:pt x="14" y="1376"/>
                  </a:lnTo>
                  <a:lnTo>
                    <a:pt x="14" y="1376"/>
                  </a:lnTo>
                  <a:lnTo>
                    <a:pt x="15" y="1376"/>
                  </a:lnTo>
                  <a:lnTo>
                    <a:pt x="17" y="1376"/>
                  </a:lnTo>
                  <a:lnTo>
                    <a:pt x="17" y="1376"/>
                  </a:lnTo>
                  <a:lnTo>
                    <a:pt x="19" y="1376"/>
                  </a:lnTo>
                  <a:lnTo>
                    <a:pt x="20" y="1376"/>
                  </a:lnTo>
                  <a:lnTo>
                    <a:pt x="20" y="1376"/>
                  </a:lnTo>
                  <a:lnTo>
                    <a:pt x="22" y="1378"/>
                  </a:lnTo>
                  <a:lnTo>
                    <a:pt x="23" y="1378"/>
                  </a:lnTo>
                  <a:lnTo>
                    <a:pt x="23" y="1378"/>
                  </a:lnTo>
                  <a:lnTo>
                    <a:pt x="25" y="1378"/>
                  </a:lnTo>
                  <a:lnTo>
                    <a:pt x="26" y="1378"/>
                  </a:lnTo>
                  <a:lnTo>
                    <a:pt x="26" y="1378"/>
                  </a:lnTo>
                  <a:lnTo>
                    <a:pt x="28" y="1378"/>
                  </a:lnTo>
                  <a:lnTo>
                    <a:pt x="29" y="1378"/>
                  </a:lnTo>
                  <a:lnTo>
                    <a:pt x="29" y="1379"/>
                  </a:lnTo>
                  <a:lnTo>
                    <a:pt x="31" y="1379"/>
                  </a:lnTo>
                  <a:lnTo>
                    <a:pt x="32" y="1379"/>
                  </a:lnTo>
                  <a:lnTo>
                    <a:pt x="32" y="1379"/>
                  </a:lnTo>
                  <a:lnTo>
                    <a:pt x="34" y="1379"/>
                  </a:lnTo>
                  <a:lnTo>
                    <a:pt x="35" y="1381"/>
                  </a:lnTo>
                  <a:lnTo>
                    <a:pt x="35" y="1381"/>
                  </a:lnTo>
                  <a:lnTo>
                    <a:pt x="37" y="1381"/>
                  </a:lnTo>
                  <a:lnTo>
                    <a:pt x="38" y="1381"/>
                  </a:lnTo>
                  <a:lnTo>
                    <a:pt x="38" y="1381"/>
                  </a:lnTo>
                  <a:lnTo>
                    <a:pt x="40" y="1382"/>
                  </a:lnTo>
                  <a:lnTo>
                    <a:pt x="42" y="1382"/>
                  </a:lnTo>
                  <a:lnTo>
                    <a:pt x="42" y="1382"/>
                  </a:lnTo>
                  <a:lnTo>
                    <a:pt x="43" y="1382"/>
                  </a:lnTo>
                  <a:lnTo>
                    <a:pt x="45" y="1382"/>
                  </a:lnTo>
                  <a:lnTo>
                    <a:pt x="45" y="1382"/>
                  </a:lnTo>
                  <a:lnTo>
                    <a:pt x="46" y="1384"/>
                  </a:lnTo>
                  <a:lnTo>
                    <a:pt x="48" y="1384"/>
                  </a:lnTo>
                  <a:lnTo>
                    <a:pt x="48" y="1384"/>
                  </a:lnTo>
                  <a:lnTo>
                    <a:pt x="49" y="1384"/>
                  </a:lnTo>
                  <a:lnTo>
                    <a:pt x="51" y="1384"/>
                  </a:lnTo>
                  <a:lnTo>
                    <a:pt x="51" y="1384"/>
                  </a:lnTo>
                  <a:lnTo>
                    <a:pt x="52" y="1384"/>
                  </a:lnTo>
                  <a:lnTo>
                    <a:pt x="52" y="1384"/>
                  </a:lnTo>
                  <a:lnTo>
                    <a:pt x="54" y="1384"/>
                  </a:lnTo>
                  <a:lnTo>
                    <a:pt x="55" y="1384"/>
                  </a:lnTo>
                  <a:lnTo>
                    <a:pt x="55" y="1384"/>
                  </a:lnTo>
                  <a:lnTo>
                    <a:pt x="57" y="1384"/>
                  </a:lnTo>
                  <a:lnTo>
                    <a:pt x="58" y="1384"/>
                  </a:lnTo>
                  <a:lnTo>
                    <a:pt x="58" y="1384"/>
                  </a:lnTo>
                  <a:lnTo>
                    <a:pt x="60" y="1384"/>
                  </a:lnTo>
                  <a:lnTo>
                    <a:pt x="62" y="1384"/>
                  </a:lnTo>
                  <a:lnTo>
                    <a:pt x="62" y="1384"/>
                  </a:lnTo>
                  <a:lnTo>
                    <a:pt x="63" y="1384"/>
                  </a:lnTo>
                  <a:lnTo>
                    <a:pt x="65" y="1384"/>
                  </a:lnTo>
                  <a:lnTo>
                    <a:pt x="65" y="1384"/>
                  </a:lnTo>
                  <a:lnTo>
                    <a:pt x="66" y="1382"/>
                  </a:lnTo>
                  <a:lnTo>
                    <a:pt x="66" y="1382"/>
                  </a:lnTo>
                  <a:lnTo>
                    <a:pt x="68" y="1382"/>
                  </a:lnTo>
                  <a:lnTo>
                    <a:pt x="69" y="1382"/>
                  </a:lnTo>
                  <a:lnTo>
                    <a:pt x="69" y="1382"/>
                  </a:lnTo>
                  <a:lnTo>
                    <a:pt x="71" y="1382"/>
                  </a:lnTo>
                  <a:lnTo>
                    <a:pt x="72" y="1381"/>
                  </a:lnTo>
                  <a:lnTo>
                    <a:pt x="72" y="1381"/>
                  </a:lnTo>
                  <a:lnTo>
                    <a:pt x="74" y="1381"/>
                  </a:lnTo>
                  <a:lnTo>
                    <a:pt x="74" y="1381"/>
                  </a:lnTo>
                  <a:lnTo>
                    <a:pt x="75" y="1381"/>
                  </a:lnTo>
                  <a:lnTo>
                    <a:pt x="77" y="1381"/>
                  </a:lnTo>
                  <a:lnTo>
                    <a:pt x="77" y="1379"/>
                  </a:lnTo>
                  <a:lnTo>
                    <a:pt x="78" y="1379"/>
                  </a:lnTo>
                  <a:lnTo>
                    <a:pt x="80" y="1379"/>
                  </a:lnTo>
                  <a:lnTo>
                    <a:pt x="80" y="1379"/>
                  </a:lnTo>
                  <a:lnTo>
                    <a:pt x="81" y="1379"/>
                  </a:lnTo>
                  <a:lnTo>
                    <a:pt x="81" y="1379"/>
                  </a:lnTo>
                  <a:lnTo>
                    <a:pt x="83" y="1379"/>
                  </a:lnTo>
                  <a:lnTo>
                    <a:pt x="85" y="1378"/>
                  </a:lnTo>
                  <a:lnTo>
                    <a:pt x="85" y="1378"/>
                  </a:lnTo>
                  <a:lnTo>
                    <a:pt x="86" y="1378"/>
                  </a:lnTo>
                  <a:lnTo>
                    <a:pt x="88" y="1378"/>
                  </a:lnTo>
                  <a:lnTo>
                    <a:pt x="88" y="1378"/>
                  </a:lnTo>
                  <a:lnTo>
                    <a:pt x="89" y="1378"/>
                  </a:lnTo>
                  <a:lnTo>
                    <a:pt x="89" y="1378"/>
                  </a:lnTo>
                  <a:lnTo>
                    <a:pt x="91" y="1378"/>
                  </a:lnTo>
                  <a:lnTo>
                    <a:pt x="92" y="1376"/>
                  </a:lnTo>
                  <a:lnTo>
                    <a:pt x="92" y="1376"/>
                  </a:lnTo>
                  <a:lnTo>
                    <a:pt x="94" y="1376"/>
                  </a:lnTo>
                  <a:lnTo>
                    <a:pt x="94" y="1376"/>
                  </a:lnTo>
                  <a:lnTo>
                    <a:pt x="95" y="1376"/>
                  </a:lnTo>
                  <a:lnTo>
                    <a:pt x="97" y="1376"/>
                  </a:lnTo>
                  <a:lnTo>
                    <a:pt x="97" y="1376"/>
                  </a:lnTo>
                  <a:lnTo>
                    <a:pt x="98" y="1376"/>
                  </a:lnTo>
                  <a:lnTo>
                    <a:pt x="98" y="1376"/>
                  </a:lnTo>
                  <a:lnTo>
                    <a:pt x="100" y="1376"/>
                  </a:lnTo>
                  <a:lnTo>
                    <a:pt x="100" y="1376"/>
                  </a:lnTo>
                  <a:lnTo>
                    <a:pt x="101" y="1376"/>
                  </a:lnTo>
                  <a:lnTo>
                    <a:pt x="103" y="1374"/>
                  </a:lnTo>
                  <a:lnTo>
                    <a:pt x="103" y="1374"/>
                  </a:lnTo>
                  <a:lnTo>
                    <a:pt x="105" y="1374"/>
                  </a:lnTo>
                  <a:lnTo>
                    <a:pt x="105" y="1374"/>
                  </a:lnTo>
                  <a:lnTo>
                    <a:pt x="106" y="1374"/>
                  </a:lnTo>
                  <a:lnTo>
                    <a:pt x="106" y="1374"/>
                  </a:lnTo>
                  <a:lnTo>
                    <a:pt x="108" y="1374"/>
                  </a:lnTo>
                  <a:lnTo>
                    <a:pt x="108" y="1374"/>
                  </a:lnTo>
                  <a:lnTo>
                    <a:pt x="109" y="1374"/>
                  </a:lnTo>
                  <a:lnTo>
                    <a:pt x="111" y="1374"/>
                  </a:lnTo>
                  <a:lnTo>
                    <a:pt x="111" y="1374"/>
                  </a:lnTo>
                  <a:lnTo>
                    <a:pt x="112" y="1374"/>
                  </a:lnTo>
                  <a:lnTo>
                    <a:pt x="112" y="1374"/>
                  </a:lnTo>
                  <a:lnTo>
                    <a:pt x="114" y="1374"/>
                  </a:lnTo>
                  <a:lnTo>
                    <a:pt x="114" y="1374"/>
                  </a:lnTo>
                  <a:lnTo>
                    <a:pt x="115" y="1373"/>
                  </a:lnTo>
                  <a:lnTo>
                    <a:pt x="115" y="1373"/>
                  </a:lnTo>
                  <a:lnTo>
                    <a:pt x="117" y="1373"/>
                  </a:lnTo>
                  <a:lnTo>
                    <a:pt x="117" y="1373"/>
                  </a:lnTo>
                  <a:lnTo>
                    <a:pt x="118" y="1373"/>
                  </a:lnTo>
                  <a:lnTo>
                    <a:pt x="118" y="1373"/>
                  </a:lnTo>
                  <a:lnTo>
                    <a:pt x="120" y="1373"/>
                  </a:lnTo>
                  <a:lnTo>
                    <a:pt x="120" y="1373"/>
                  </a:lnTo>
                  <a:lnTo>
                    <a:pt x="121" y="1373"/>
                  </a:lnTo>
                  <a:lnTo>
                    <a:pt x="121" y="1373"/>
                  </a:lnTo>
                  <a:lnTo>
                    <a:pt x="123" y="1373"/>
                  </a:lnTo>
                  <a:lnTo>
                    <a:pt x="123" y="1373"/>
                  </a:lnTo>
                  <a:lnTo>
                    <a:pt x="124" y="1373"/>
                  </a:lnTo>
                  <a:lnTo>
                    <a:pt x="124" y="1373"/>
                  </a:lnTo>
                  <a:lnTo>
                    <a:pt x="126" y="1373"/>
                  </a:lnTo>
                  <a:lnTo>
                    <a:pt x="126" y="1373"/>
                  </a:lnTo>
                  <a:lnTo>
                    <a:pt x="128" y="1373"/>
                  </a:lnTo>
                  <a:lnTo>
                    <a:pt x="128" y="1373"/>
                  </a:lnTo>
                  <a:lnTo>
                    <a:pt x="129" y="1373"/>
                  </a:lnTo>
                  <a:lnTo>
                    <a:pt x="129" y="1373"/>
                  </a:lnTo>
                  <a:lnTo>
                    <a:pt x="131" y="1373"/>
                  </a:lnTo>
                  <a:lnTo>
                    <a:pt x="131" y="1373"/>
                  </a:lnTo>
                  <a:lnTo>
                    <a:pt x="132" y="1373"/>
                  </a:lnTo>
                  <a:lnTo>
                    <a:pt x="132" y="1371"/>
                  </a:lnTo>
                  <a:lnTo>
                    <a:pt x="134" y="1371"/>
                  </a:lnTo>
                  <a:lnTo>
                    <a:pt x="134" y="1371"/>
                  </a:lnTo>
                  <a:lnTo>
                    <a:pt x="135" y="1371"/>
                  </a:lnTo>
                  <a:lnTo>
                    <a:pt x="135" y="1371"/>
                  </a:lnTo>
                  <a:lnTo>
                    <a:pt x="137" y="1371"/>
                  </a:lnTo>
                  <a:lnTo>
                    <a:pt x="137" y="1371"/>
                  </a:lnTo>
                  <a:lnTo>
                    <a:pt x="138" y="1371"/>
                  </a:lnTo>
                  <a:lnTo>
                    <a:pt x="138" y="1371"/>
                  </a:lnTo>
                  <a:lnTo>
                    <a:pt x="140" y="1371"/>
                  </a:lnTo>
                  <a:lnTo>
                    <a:pt x="140" y="1371"/>
                  </a:lnTo>
                  <a:lnTo>
                    <a:pt x="141" y="1371"/>
                  </a:lnTo>
                  <a:lnTo>
                    <a:pt x="141" y="1371"/>
                  </a:lnTo>
                  <a:lnTo>
                    <a:pt x="143" y="1371"/>
                  </a:lnTo>
                  <a:lnTo>
                    <a:pt x="143" y="1371"/>
                  </a:lnTo>
                  <a:lnTo>
                    <a:pt x="143" y="1371"/>
                  </a:lnTo>
                  <a:lnTo>
                    <a:pt x="144" y="1371"/>
                  </a:lnTo>
                  <a:lnTo>
                    <a:pt x="144" y="1371"/>
                  </a:lnTo>
                  <a:lnTo>
                    <a:pt x="146" y="1371"/>
                  </a:lnTo>
                  <a:lnTo>
                    <a:pt x="146" y="1371"/>
                  </a:lnTo>
                  <a:lnTo>
                    <a:pt x="148" y="1371"/>
                  </a:lnTo>
                  <a:lnTo>
                    <a:pt x="148" y="1371"/>
                  </a:lnTo>
                  <a:lnTo>
                    <a:pt x="149" y="1371"/>
                  </a:lnTo>
                  <a:lnTo>
                    <a:pt x="149" y="1371"/>
                  </a:lnTo>
                  <a:lnTo>
                    <a:pt x="151" y="1371"/>
                  </a:lnTo>
                  <a:lnTo>
                    <a:pt x="151" y="1371"/>
                  </a:lnTo>
                  <a:lnTo>
                    <a:pt x="152" y="1371"/>
                  </a:lnTo>
                  <a:lnTo>
                    <a:pt x="152" y="1370"/>
                  </a:lnTo>
                  <a:lnTo>
                    <a:pt x="154" y="1370"/>
                  </a:lnTo>
                  <a:lnTo>
                    <a:pt x="154" y="1370"/>
                  </a:lnTo>
                  <a:lnTo>
                    <a:pt x="155" y="1370"/>
                  </a:lnTo>
                  <a:lnTo>
                    <a:pt x="155" y="1370"/>
                  </a:lnTo>
                  <a:lnTo>
                    <a:pt x="157" y="1370"/>
                  </a:lnTo>
                  <a:lnTo>
                    <a:pt x="157" y="1368"/>
                  </a:lnTo>
                  <a:lnTo>
                    <a:pt x="158" y="1368"/>
                  </a:lnTo>
                  <a:lnTo>
                    <a:pt x="158" y="1368"/>
                  </a:lnTo>
                  <a:lnTo>
                    <a:pt x="160" y="1368"/>
                  </a:lnTo>
                  <a:lnTo>
                    <a:pt x="160" y="1368"/>
                  </a:lnTo>
                  <a:lnTo>
                    <a:pt x="161" y="1367"/>
                  </a:lnTo>
                  <a:lnTo>
                    <a:pt x="161" y="1367"/>
                  </a:lnTo>
                  <a:lnTo>
                    <a:pt x="163" y="1367"/>
                  </a:lnTo>
                  <a:lnTo>
                    <a:pt x="163" y="1367"/>
                  </a:lnTo>
                  <a:lnTo>
                    <a:pt x="164" y="1367"/>
                  </a:lnTo>
                  <a:lnTo>
                    <a:pt x="164" y="1365"/>
                  </a:lnTo>
                  <a:lnTo>
                    <a:pt x="166" y="1365"/>
                  </a:lnTo>
                  <a:lnTo>
                    <a:pt x="166" y="1365"/>
                  </a:lnTo>
                  <a:lnTo>
                    <a:pt x="167" y="1365"/>
                  </a:lnTo>
                  <a:lnTo>
                    <a:pt x="167" y="1365"/>
                  </a:lnTo>
                  <a:lnTo>
                    <a:pt x="169" y="1365"/>
                  </a:lnTo>
                  <a:lnTo>
                    <a:pt x="169" y="1364"/>
                  </a:lnTo>
                  <a:lnTo>
                    <a:pt x="171" y="1364"/>
                  </a:lnTo>
                  <a:lnTo>
                    <a:pt x="171" y="1364"/>
                  </a:lnTo>
                  <a:lnTo>
                    <a:pt x="172" y="1364"/>
                  </a:lnTo>
                  <a:lnTo>
                    <a:pt x="172" y="1364"/>
                  </a:lnTo>
                  <a:lnTo>
                    <a:pt x="174" y="1364"/>
                  </a:lnTo>
                  <a:lnTo>
                    <a:pt x="174" y="1364"/>
                  </a:lnTo>
                  <a:lnTo>
                    <a:pt x="175" y="1364"/>
                  </a:lnTo>
                  <a:lnTo>
                    <a:pt x="175" y="1364"/>
                  </a:lnTo>
                  <a:lnTo>
                    <a:pt x="177" y="1364"/>
                  </a:lnTo>
                  <a:lnTo>
                    <a:pt x="177" y="1364"/>
                  </a:lnTo>
                  <a:lnTo>
                    <a:pt x="178" y="1364"/>
                  </a:lnTo>
                  <a:lnTo>
                    <a:pt x="178" y="1364"/>
                  </a:lnTo>
                  <a:lnTo>
                    <a:pt x="180" y="1364"/>
                  </a:lnTo>
                  <a:lnTo>
                    <a:pt x="180" y="1364"/>
                  </a:lnTo>
                  <a:lnTo>
                    <a:pt x="181" y="1364"/>
                  </a:lnTo>
                  <a:lnTo>
                    <a:pt x="181" y="1365"/>
                  </a:lnTo>
                  <a:lnTo>
                    <a:pt x="183" y="1365"/>
                  </a:lnTo>
                  <a:lnTo>
                    <a:pt x="183" y="1365"/>
                  </a:lnTo>
                  <a:lnTo>
                    <a:pt x="184" y="1365"/>
                  </a:lnTo>
                  <a:lnTo>
                    <a:pt x="184" y="1365"/>
                  </a:lnTo>
                  <a:lnTo>
                    <a:pt x="186" y="1367"/>
                  </a:lnTo>
                  <a:lnTo>
                    <a:pt x="186" y="1367"/>
                  </a:lnTo>
                  <a:lnTo>
                    <a:pt x="187" y="1367"/>
                  </a:lnTo>
                  <a:lnTo>
                    <a:pt x="189" y="1367"/>
                  </a:lnTo>
                  <a:lnTo>
                    <a:pt x="189" y="1367"/>
                  </a:lnTo>
                  <a:lnTo>
                    <a:pt x="191" y="1368"/>
                  </a:lnTo>
                  <a:lnTo>
                    <a:pt x="191" y="1368"/>
                  </a:lnTo>
                  <a:lnTo>
                    <a:pt x="192" y="1368"/>
                  </a:lnTo>
                  <a:lnTo>
                    <a:pt x="192" y="1368"/>
                  </a:lnTo>
                  <a:lnTo>
                    <a:pt x="194" y="1370"/>
                  </a:lnTo>
                  <a:lnTo>
                    <a:pt x="194" y="1370"/>
                  </a:lnTo>
                  <a:lnTo>
                    <a:pt x="195" y="1370"/>
                  </a:lnTo>
                  <a:lnTo>
                    <a:pt x="195" y="1370"/>
                  </a:lnTo>
                  <a:lnTo>
                    <a:pt x="197" y="1370"/>
                  </a:lnTo>
                  <a:lnTo>
                    <a:pt x="198" y="1370"/>
                  </a:lnTo>
                  <a:lnTo>
                    <a:pt x="198" y="1371"/>
                  </a:lnTo>
                  <a:lnTo>
                    <a:pt x="200" y="1371"/>
                  </a:lnTo>
                  <a:lnTo>
                    <a:pt x="200" y="1371"/>
                  </a:lnTo>
                  <a:lnTo>
                    <a:pt x="201" y="1371"/>
                  </a:lnTo>
                  <a:lnTo>
                    <a:pt x="201" y="1371"/>
                  </a:lnTo>
                  <a:lnTo>
                    <a:pt x="203" y="1371"/>
                  </a:lnTo>
                  <a:lnTo>
                    <a:pt x="203" y="1371"/>
                  </a:lnTo>
                  <a:lnTo>
                    <a:pt x="204" y="1371"/>
                  </a:lnTo>
                  <a:lnTo>
                    <a:pt x="206" y="1371"/>
                  </a:lnTo>
                  <a:lnTo>
                    <a:pt x="206" y="1371"/>
                  </a:lnTo>
                  <a:lnTo>
                    <a:pt x="207" y="1370"/>
                  </a:lnTo>
                  <a:lnTo>
                    <a:pt x="207" y="1370"/>
                  </a:lnTo>
                  <a:lnTo>
                    <a:pt x="209" y="1370"/>
                  </a:lnTo>
                  <a:lnTo>
                    <a:pt x="210" y="1370"/>
                  </a:lnTo>
                  <a:lnTo>
                    <a:pt x="210" y="1370"/>
                  </a:lnTo>
                  <a:lnTo>
                    <a:pt x="212" y="1370"/>
                  </a:lnTo>
                  <a:lnTo>
                    <a:pt x="212" y="1368"/>
                  </a:lnTo>
                  <a:lnTo>
                    <a:pt x="214" y="1368"/>
                  </a:lnTo>
                  <a:lnTo>
                    <a:pt x="215" y="1368"/>
                  </a:lnTo>
                  <a:lnTo>
                    <a:pt x="215" y="1368"/>
                  </a:lnTo>
                  <a:lnTo>
                    <a:pt x="217" y="1367"/>
                  </a:lnTo>
                  <a:lnTo>
                    <a:pt x="217" y="1367"/>
                  </a:lnTo>
                  <a:lnTo>
                    <a:pt x="218" y="1367"/>
                  </a:lnTo>
                  <a:lnTo>
                    <a:pt x="220" y="1365"/>
                  </a:lnTo>
                  <a:lnTo>
                    <a:pt x="220" y="1365"/>
                  </a:lnTo>
                  <a:lnTo>
                    <a:pt x="221" y="1365"/>
                  </a:lnTo>
                  <a:lnTo>
                    <a:pt x="221" y="1364"/>
                  </a:lnTo>
                  <a:lnTo>
                    <a:pt x="223" y="1364"/>
                  </a:lnTo>
                  <a:lnTo>
                    <a:pt x="224" y="1364"/>
                  </a:lnTo>
                  <a:lnTo>
                    <a:pt x="224" y="1362"/>
                  </a:lnTo>
                  <a:lnTo>
                    <a:pt x="226" y="1362"/>
                  </a:lnTo>
                  <a:lnTo>
                    <a:pt x="227" y="1362"/>
                  </a:lnTo>
                  <a:lnTo>
                    <a:pt x="227" y="1361"/>
                  </a:lnTo>
                  <a:lnTo>
                    <a:pt x="229" y="1361"/>
                  </a:lnTo>
                  <a:lnTo>
                    <a:pt x="230" y="1361"/>
                  </a:lnTo>
                  <a:lnTo>
                    <a:pt x="230" y="1359"/>
                  </a:lnTo>
                  <a:lnTo>
                    <a:pt x="232" y="1359"/>
                  </a:lnTo>
                  <a:lnTo>
                    <a:pt x="234" y="1359"/>
                  </a:lnTo>
                  <a:lnTo>
                    <a:pt x="234" y="1358"/>
                  </a:lnTo>
                  <a:lnTo>
                    <a:pt x="235" y="1358"/>
                  </a:lnTo>
                  <a:lnTo>
                    <a:pt x="237" y="1358"/>
                  </a:lnTo>
                  <a:lnTo>
                    <a:pt x="237" y="1356"/>
                  </a:lnTo>
                  <a:lnTo>
                    <a:pt x="238" y="1356"/>
                  </a:lnTo>
                  <a:lnTo>
                    <a:pt x="240" y="1356"/>
                  </a:lnTo>
                  <a:lnTo>
                    <a:pt x="241" y="1355"/>
                  </a:lnTo>
                  <a:lnTo>
                    <a:pt x="241" y="1355"/>
                  </a:lnTo>
                  <a:lnTo>
                    <a:pt x="243" y="1355"/>
                  </a:lnTo>
                  <a:lnTo>
                    <a:pt x="244" y="1353"/>
                  </a:lnTo>
                  <a:lnTo>
                    <a:pt x="244" y="1353"/>
                  </a:lnTo>
                  <a:lnTo>
                    <a:pt x="246" y="1353"/>
                  </a:lnTo>
                  <a:lnTo>
                    <a:pt x="247" y="1351"/>
                  </a:lnTo>
                  <a:lnTo>
                    <a:pt x="249" y="1351"/>
                  </a:lnTo>
                  <a:lnTo>
                    <a:pt x="249" y="1351"/>
                  </a:lnTo>
                  <a:lnTo>
                    <a:pt x="250" y="1350"/>
                  </a:lnTo>
                  <a:lnTo>
                    <a:pt x="252" y="1350"/>
                  </a:lnTo>
                  <a:lnTo>
                    <a:pt x="253" y="1350"/>
                  </a:lnTo>
                  <a:lnTo>
                    <a:pt x="253" y="1348"/>
                  </a:lnTo>
                  <a:lnTo>
                    <a:pt x="255" y="1348"/>
                  </a:lnTo>
                  <a:lnTo>
                    <a:pt x="257" y="1348"/>
                  </a:lnTo>
                  <a:lnTo>
                    <a:pt x="258" y="1347"/>
                  </a:lnTo>
                  <a:lnTo>
                    <a:pt x="258" y="1347"/>
                  </a:lnTo>
                  <a:lnTo>
                    <a:pt x="260" y="1345"/>
                  </a:lnTo>
                  <a:lnTo>
                    <a:pt x="261" y="1345"/>
                  </a:lnTo>
                  <a:lnTo>
                    <a:pt x="263" y="1344"/>
                  </a:lnTo>
                  <a:lnTo>
                    <a:pt x="263" y="1344"/>
                  </a:lnTo>
                  <a:lnTo>
                    <a:pt x="264" y="1344"/>
                  </a:lnTo>
                  <a:lnTo>
                    <a:pt x="266" y="1342"/>
                  </a:lnTo>
                  <a:lnTo>
                    <a:pt x="267" y="1342"/>
                  </a:lnTo>
                  <a:lnTo>
                    <a:pt x="267" y="1341"/>
                  </a:lnTo>
                  <a:lnTo>
                    <a:pt x="269" y="1341"/>
                  </a:lnTo>
                  <a:lnTo>
                    <a:pt x="270" y="1339"/>
                  </a:lnTo>
                  <a:lnTo>
                    <a:pt x="272" y="1338"/>
                  </a:lnTo>
                  <a:lnTo>
                    <a:pt x="273" y="1338"/>
                  </a:lnTo>
                  <a:lnTo>
                    <a:pt x="273" y="1336"/>
                  </a:lnTo>
                  <a:lnTo>
                    <a:pt x="275" y="1336"/>
                  </a:lnTo>
                  <a:lnTo>
                    <a:pt x="277" y="1335"/>
                  </a:lnTo>
                  <a:lnTo>
                    <a:pt x="278" y="1335"/>
                  </a:lnTo>
                  <a:lnTo>
                    <a:pt x="278" y="1333"/>
                  </a:lnTo>
                  <a:lnTo>
                    <a:pt x="280" y="1331"/>
                  </a:lnTo>
                  <a:lnTo>
                    <a:pt x="281" y="1331"/>
                  </a:lnTo>
                  <a:lnTo>
                    <a:pt x="283" y="1330"/>
                  </a:lnTo>
                  <a:lnTo>
                    <a:pt x="284" y="1328"/>
                  </a:lnTo>
                  <a:lnTo>
                    <a:pt x="284" y="1328"/>
                  </a:lnTo>
                  <a:lnTo>
                    <a:pt x="286" y="1327"/>
                  </a:lnTo>
                  <a:lnTo>
                    <a:pt x="287" y="1325"/>
                  </a:lnTo>
                  <a:lnTo>
                    <a:pt x="289" y="1325"/>
                  </a:lnTo>
                  <a:lnTo>
                    <a:pt x="290" y="1324"/>
                  </a:lnTo>
                  <a:lnTo>
                    <a:pt x="292" y="1322"/>
                  </a:lnTo>
                  <a:lnTo>
                    <a:pt x="292" y="1322"/>
                  </a:lnTo>
                  <a:lnTo>
                    <a:pt x="293" y="1321"/>
                  </a:lnTo>
                  <a:lnTo>
                    <a:pt x="295" y="1319"/>
                  </a:lnTo>
                  <a:lnTo>
                    <a:pt x="296" y="1319"/>
                  </a:lnTo>
                  <a:lnTo>
                    <a:pt x="298" y="1318"/>
                  </a:lnTo>
                  <a:lnTo>
                    <a:pt x="300" y="1316"/>
                  </a:lnTo>
                  <a:lnTo>
                    <a:pt x="300" y="1316"/>
                  </a:lnTo>
                  <a:lnTo>
                    <a:pt x="301" y="1315"/>
                  </a:lnTo>
                  <a:lnTo>
                    <a:pt x="303" y="1313"/>
                  </a:lnTo>
                  <a:lnTo>
                    <a:pt x="304" y="1313"/>
                  </a:lnTo>
                  <a:lnTo>
                    <a:pt x="306" y="1312"/>
                  </a:lnTo>
                  <a:lnTo>
                    <a:pt x="307" y="1310"/>
                  </a:lnTo>
                  <a:lnTo>
                    <a:pt x="307" y="1308"/>
                  </a:lnTo>
                  <a:lnTo>
                    <a:pt x="309" y="1308"/>
                  </a:lnTo>
                  <a:lnTo>
                    <a:pt x="310" y="1307"/>
                  </a:lnTo>
                  <a:lnTo>
                    <a:pt x="312" y="1305"/>
                  </a:lnTo>
                  <a:lnTo>
                    <a:pt x="313" y="1304"/>
                  </a:lnTo>
                  <a:lnTo>
                    <a:pt x="315" y="1304"/>
                  </a:lnTo>
                  <a:lnTo>
                    <a:pt x="315" y="1302"/>
                  </a:lnTo>
                  <a:lnTo>
                    <a:pt x="316" y="1301"/>
                  </a:lnTo>
                  <a:lnTo>
                    <a:pt x="318" y="1299"/>
                  </a:lnTo>
                  <a:lnTo>
                    <a:pt x="320" y="1299"/>
                  </a:lnTo>
                  <a:lnTo>
                    <a:pt x="321" y="1298"/>
                  </a:lnTo>
                  <a:lnTo>
                    <a:pt x="323" y="1296"/>
                  </a:lnTo>
                  <a:lnTo>
                    <a:pt x="324" y="1295"/>
                  </a:lnTo>
                  <a:lnTo>
                    <a:pt x="324" y="1295"/>
                  </a:lnTo>
                  <a:lnTo>
                    <a:pt x="326" y="1293"/>
                  </a:lnTo>
                  <a:lnTo>
                    <a:pt x="327" y="1292"/>
                  </a:lnTo>
                  <a:lnTo>
                    <a:pt x="329" y="1290"/>
                  </a:lnTo>
                  <a:lnTo>
                    <a:pt x="330" y="1288"/>
                  </a:lnTo>
                  <a:lnTo>
                    <a:pt x="332" y="1287"/>
                  </a:lnTo>
                  <a:lnTo>
                    <a:pt x="333" y="1287"/>
                  </a:lnTo>
                  <a:lnTo>
                    <a:pt x="335" y="1285"/>
                  </a:lnTo>
                  <a:lnTo>
                    <a:pt x="335" y="1284"/>
                  </a:lnTo>
                  <a:lnTo>
                    <a:pt x="336" y="1282"/>
                  </a:lnTo>
                  <a:lnTo>
                    <a:pt x="338" y="1281"/>
                  </a:lnTo>
                  <a:lnTo>
                    <a:pt x="340" y="1279"/>
                  </a:lnTo>
                  <a:lnTo>
                    <a:pt x="341" y="1278"/>
                  </a:lnTo>
                  <a:lnTo>
                    <a:pt x="343" y="1276"/>
                  </a:lnTo>
                  <a:lnTo>
                    <a:pt x="344" y="1275"/>
                  </a:lnTo>
                  <a:lnTo>
                    <a:pt x="344" y="1273"/>
                  </a:lnTo>
                  <a:lnTo>
                    <a:pt x="346" y="1272"/>
                  </a:lnTo>
                  <a:lnTo>
                    <a:pt x="347" y="1270"/>
                  </a:lnTo>
                  <a:lnTo>
                    <a:pt x="349" y="1269"/>
                  </a:lnTo>
                  <a:lnTo>
                    <a:pt x="350" y="1267"/>
                  </a:lnTo>
                  <a:lnTo>
                    <a:pt x="352" y="1265"/>
                  </a:lnTo>
                  <a:lnTo>
                    <a:pt x="353" y="1264"/>
                  </a:lnTo>
                  <a:lnTo>
                    <a:pt x="355" y="1262"/>
                  </a:lnTo>
                  <a:lnTo>
                    <a:pt x="355" y="1261"/>
                  </a:lnTo>
                  <a:lnTo>
                    <a:pt x="356" y="1259"/>
                  </a:lnTo>
                  <a:lnTo>
                    <a:pt x="358" y="1258"/>
                  </a:lnTo>
                  <a:lnTo>
                    <a:pt x="359" y="1255"/>
                  </a:lnTo>
                  <a:lnTo>
                    <a:pt x="361" y="1253"/>
                  </a:lnTo>
                  <a:lnTo>
                    <a:pt x="363" y="1252"/>
                  </a:lnTo>
                  <a:lnTo>
                    <a:pt x="364" y="1250"/>
                  </a:lnTo>
                  <a:lnTo>
                    <a:pt x="364" y="1249"/>
                  </a:lnTo>
                  <a:lnTo>
                    <a:pt x="366" y="1247"/>
                  </a:lnTo>
                  <a:lnTo>
                    <a:pt x="367" y="1244"/>
                  </a:lnTo>
                  <a:lnTo>
                    <a:pt x="369" y="1242"/>
                  </a:lnTo>
                  <a:lnTo>
                    <a:pt x="370" y="1241"/>
                  </a:lnTo>
                  <a:lnTo>
                    <a:pt x="372" y="1239"/>
                  </a:lnTo>
                  <a:lnTo>
                    <a:pt x="373" y="1236"/>
                  </a:lnTo>
                  <a:lnTo>
                    <a:pt x="375" y="1235"/>
                  </a:lnTo>
                  <a:lnTo>
                    <a:pt x="375" y="1233"/>
                  </a:lnTo>
                  <a:lnTo>
                    <a:pt x="376" y="1232"/>
                  </a:lnTo>
                  <a:lnTo>
                    <a:pt x="378" y="1229"/>
                  </a:lnTo>
                  <a:lnTo>
                    <a:pt x="379" y="1227"/>
                  </a:lnTo>
                  <a:lnTo>
                    <a:pt x="381" y="1224"/>
                  </a:lnTo>
                  <a:lnTo>
                    <a:pt x="383" y="1222"/>
                  </a:lnTo>
                  <a:lnTo>
                    <a:pt x="384" y="1221"/>
                  </a:lnTo>
                  <a:lnTo>
                    <a:pt x="384" y="1218"/>
                  </a:lnTo>
                  <a:lnTo>
                    <a:pt x="386" y="1216"/>
                  </a:lnTo>
                  <a:lnTo>
                    <a:pt x="387" y="1213"/>
                  </a:lnTo>
                  <a:lnTo>
                    <a:pt x="389" y="1212"/>
                  </a:lnTo>
                  <a:lnTo>
                    <a:pt x="390" y="1210"/>
                  </a:lnTo>
                  <a:lnTo>
                    <a:pt x="392" y="1207"/>
                  </a:lnTo>
                  <a:lnTo>
                    <a:pt x="393" y="1206"/>
                  </a:lnTo>
                  <a:lnTo>
                    <a:pt x="395" y="1202"/>
                  </a:lnTo>
                  <a:lnTo>
                    <a:pt x="395" y="1201"/>
                  </a:lnTo>
                  <a:lnTo>
                    <a:pt x="396" y="1198"/>
                  </a:lnTo>
                  <a:lnTo>
                    <a:pt x="398" y="1196"/>
                  </a:lnTo>
                  <a:lnTo>
                    <a:pt x="399" y="1193"/>
                  </a:lnTo>
                  <a:lnTo>
                    <a:pt x="401" y="1192"/>
                  </a:lnTo>
                  <a:lnTo>
                    <a:pt x="402" y="1189"/>
                  </a:lnTo>
                  <a:lnTo>
                    <a:pt x="404" y="1187"/>
                  </a:lnTo>
                  <a:lnTo>
                    <a:pt x="404" y="1184"/>
                  </a:lnTo>
                  <a:lnTo>
                    <a:pt x="406" y="1182"/>
                  </a:lnTo>
                  <a:lnTo>
                    <a:pt x="407" y="1179"/>
                  </a:lnTo>
                  <a:lnTo>
                    <a:pt x="409" y="1178"/>
                  </a:lnTo>
                  <a:lnTo>
                    <a:pt x="410" y="1175"/>
                  </a:lnTo>
                  <a:lnTo>
                    <a:pt x="412" y="1173"/>
                  </a:lnTo>
                  <a:lnTo>
                    <a:pt x="412" y="1170"/>
                  </a:lnTo>
                  <a:lnTo>
                    <a:pt x="413" y="1169"/>
                  </a:lnTo>
                  <a:lnTo>
                    <a:pt x="415" y="1166"/>
                  </a:lnTo>
                  <a:lnTo>
                    <a:pt x="416" y="1164"/>
                  </a:lnTo>
                  <a:lnTo>
                    <a:pt x="418" y="1161"/>
                  </a:lnTo>
                  <a:lnTo>
                    <a:pt x="419" y="1159"/>
                  </a:lnTo>
                  <a:lnTo>
                    <a:pt x="419" y="1156"/>
                  </a:lnTo>
                  <a:lnTo>
                    <a:pt x="421" y="1155"/>
                  </a:lnTo>
                  <a:lnTo>
                    <a:pt x="422" y="1152"/>
                  </a:lnTo>
                  <a:lnTo>
                    <a:pt x="424" y="1150"/>
                  </a:lnTo>
                  <a:lnTo>
                    <a:pt x="426" y="1147"/>
                  </a:lnTo>
                  <a:lnTo>
                    <a:pt x="427" y="1146"/>
                  </a:lnTo>
                  <a:lnTo>
                    <a:pt x="427" y="1143"/>
                  </a:lnTo>
                  <a:lnTo>
                    <a:pt x="429" y="1141"/>
                  </a:lnTo>
                  <a:lnTo>
                    <a:pt x="430" y="1138"/>
                  </a:lnTo>
                  <a:lnTo>
                    <a:pt x="432" y="1136"/>
                  </a:lnTo>
                  <a:lnTo>
                    <a:pt x="433" y="1133"/>
                  </a:lnTo>
                  <a:lnTo>
                    <a:pt x="435" y="1132"/>
                  </a:lnTo>
                  <a:lnTo>
                    <a:pt x="435" y="1129"/>
                  </a:lnTo>
                  <a:lnTo>
                    <a:pt x="436" y="1127"/>
                  </a:lnTo>
                  <a:lnTo>
                    <a:pt x="438" y="1124"/>
                  </a:lnTo>
                  <a:lnTo>
                    <a:pt x="439" y="1123"/>
                  </a:lnTo>
                  <a:lnTo>
                    <a:pt x="441" y="1120"/>
                  </a:lnTo>
                  <a:lnTo>
                    <a:pt x="441" y="1118"/>
                  </a:lnTo>
                  <a:lnTo>
                    <a:pt x="442" y="1115"/>
                  </a:lnTo>
                  <a:lnTo>
                    <a:pt x="444" y="1113"/>
                  </a:lnTo>
                  <a:lnTo>
                    <a:pt x="445" y="1110"/>
                  </a:lnTo>
                  <a:lnTo>
                    <a:pt x="445" y="1109"/>
                  </a:lnTo>
                  <a:lnTo>
                    <a:pt x="447" y="1106"/>
                  </a:lnTo>
                  <a:lnTo>
                    <a:pt x="449" y="1104"/>
                  </a:lnTo>
                  <a:lnTo>
                    <a:pt x="450" y="1101"/>
                  </a:lnTo>
                  <a:lnTo>
                    <a:pt x="452" y="1100"/>
                  </a:lnTo>
                  <a:lnTo>
                    <a:pt x="452" y="1096"/>
                  </a:lnTo>
                  <a:lnTo>
                    <a:pt x="453" y="1093"/>
                  </a:lnTo>
                  <a:lnTo>
                    <a:pt x="455" y="1092"/>
                  </a:lnTo>
                  <a:lnTo>
                    <a:pt x="456" y="1089"/>
                  </a:lnTo>
                  <a:lnTo>
                    <a:pt x="456" y="1087"/>
                  </a:lnTo>
                  <a:lnTo>
                    <a:pt x="458" y="1084"/>
                  </a:lnTo>
                  <a:lnTo>
                    <a:pt x="459" y="1081"/>
                  </a:lnTo>
                  <a:lnTo>
                    <a:pt x="461" y="1080"/>
                  </a:lnTo>
                  <a:lnTo>
                    <a:pt x="461" y="1077"/>
                  </a:lnTo>
                  <a:lnTo>
                    <a:pt x="462" y="1073"/>
                  </a:lnTo>
                  <a:lnTo>
                    <a:pt x="464" y="1072"/>
                  </a:lnTo>
                  <a:lnTo>
                    <a:pt x="465" y="1069"/>
                  </a:lnTo>
                  <a:lnTo>
                    <a:pt x="465" y="1066"/>
                  </a:lnTo>
                  <a:lnTo>
                    <a:pt x="467" y="1064"/>
                  </a:lnTo>
                  <a:lnTo>
                    <a:pt x="469" y="1061"/>
                  </a:lnTo>
                  <a:lnTo>
                    <a:pt x="470" y="1058"/>
                  </a:lnTo>
                  <a:lnTo>
                    <a:pt x="470" y="1055"/>
                  </a:lnTo>
                  <a:lnTo>
                    <a:pt x="472" y="1053"/>
                  </a:lnTo>
                  <a:lnTo>
                    <a:pt x="473" y="1050"/>
                  </a:lnTo>
                  <a:lnTo>
                    <a:pt x="475" y="1047"/>
                  </a:lnTo>
                  <a:lnTo>
                    <a:pt x="475" y="1046"/>
                  </a:lnTo>
                  <a:lnTo>
                    <a:pt x="476" y="1043"/>
                  </a:lnTo>
                  <a:lnTo>
                    <a:pt x="478" y="1040"/>
                  </a:lnTo>
                  <a:lnTo>
                    <a:pt x="479" y="1037"/>
                  </a:lnTo>
                  <a:lnTo>
                    <a:pt x="479" y="1035"/>
                  </a:lnTo>
                  <a:lnTo>
                    <a:pt x="481" y="1032"/>
                  </a:lnTo>
                  <a:lnTo>
                    <a:pt x="482" y="1029"/>
                  </a:lnTo>
                  <a:lnTo>
                    <a:pt x="482" y="1027"/>
                  </a:lnTo>
                  <a:lnTo>
                    <a:pt x="484" y="1024"/>
                  </a:lnTo>
                  <a:lnTo>
                    <a:pt x="485" y="1021"/>
                  </a:lnTo>
                  <a:lnTo>
                    <a:pt x="487" y="1020"/>
                  </a:lnTo>
                  <a:lnTo>
                    <a:pt x="487" y="1017"/>
                  </a:lnTo>
                  <a:lnTo>
                    <a:pt x="488" y="1014"/>
                  </a:lnTo>
                  <a:lnTo>
                    <a:pt x="490" y="1012"/>
                  </a:lnTo>
                  <a:lnTo>
                    <a:pt x="490" y="1009"/>
                  </a:lnTo>
                  <a:lnTo>
                    <a:pt x="492" y="1007"/>
                  </a:lnTo>
                  <a:lnTo>
                    <a:pt x="493" y="1004"/>
                  </a:lnTo>
                  <a:lnTo>
                    <a:pt x="493" y="1001"/>
                  </a:lnTo>
                  <a:lnTo>
                    <a:pt x="495" y="1000"/>
                  </a:lnTo>
                  <a:lnTo>
                    <a:pt x="496" y="997"/>
                  </a:lnTo>
                  <a:lnTo>
                    <a:pt x="498" y="995"/>
                  </a:lnTo>
                  <a:lnTo>
                    <a:pt x="498" y="992"/>
                  </a:lnTo>
                  <a:lnTo>
                    <a:pt x="499" y="990"/>
                  </a:lnTo>
                  <a:lnTo>
                    <a:pt x="501" y="987"/>
                  </a:lnTo>
                  <a:lnTo>
                    <a:pt x="501" y="986"/>
                  </a:lnTo>
                  <a:lnTo>
                    <a:pt x="502" y="983"/>
                  </a:lnTo>
                  <a:lnTo>
                    <a:pt x="504" y="981"/>
                  </a:lnTo>
                  <a:lnTo>
                    <a:pt x="504" y="978"/>
                  </a:lnTo>
                  <a:lnTo>
                    <a:pt x="505" y="977"/>
                  </a:lnTo>
                  <a:lnTo>
                    <a:pt x="507" y="974"/>
                  </a:lnTo>
                  <a:lnTo>
                    <a:pt x="507" y="971"/>
                  </a:lnTo>
                  <a:lnTo>
                    <a:pt x="508" y="969"/>
                  </a:lnTo>
                  <a:lnTo>
                    <a:pt x="510" y="966"/>
                  </a:lnTo>
                  <a:lnTo>
                    <a:pt x="510" y="964"/>
                  </a:lnTo>
                  <a:lnTo>
                    <a:pt x="512" y="961"/>
                  </a:lnTo>
                  <a:lnTo>
                    <a:pt x="513" y="960"/>
                  </a:lnTo>
                  <a:lnTo>
                    <a:pt x="513" y="957"/>
                  </a:lnTo>
                  <a:lnTo>
                    <a:pt x="515" y="955"/>
                  </a:lnTo>
                  <a:lnTo>
                    <a:pt x="516" y="952"/>
                  </a:lnTo>
                  <a:lnTo>
                    <a:pt x="516" y="951"/>
                  </a:lnTo>
                  <a:lnTo>
                    <a:pt x="518" y="947"/>
                  </a:lnTo>
                  <a:lnTo>
                    <a:pt x="519" y="946"/>
                  </a:lnTo>
                  <a:lnTo>
                    <a:pt x="519" y="943"/>
                  </a:lnTo>
                  <a:lnTo>
                    <a:pt x="521" y="940"/>
                  </a:lnTo>
                  <a:lnTo>
                    <a:pt x="522" y="938"/>
                  </a:lnTo>
                  <a:lnTo>
                    <a:pt x="522" y="935"/>
                  </a:lnTo>
                  <a:lnTo>
                    <a:pt x="524" y="932"/>
                  </a:lnTo>
                  <a:lnTo>
                    <a:pt x="525" y="931"/>
                  </a:lnTo>
                  <a:lnTo>
                    <a:pt x="525" y="928"/>
                  </a:lnTo>
                  <a:lnTo>
                    <a:pt x="527" y="926"/>
                  </a:lnTo>
                  <a:lnTo>
                    <a:pt x="528" y="923"/>
                  </a:lnTo>
                  <a:lnTo>
                    <a:pt x="528" y="920"/>
                  </a:lnTo>
                  <a:lnTo>
                    <a:pt x="530" y="917"/>
                  </a:lnTo>
                  <a:lnTo>
                    <a:pt x="531" y="915"/>
                  </a:lnTo>
                  <a:lnTo>
                    <a:pt x="531" y="912"/>
                  </a:lnTo>
                  <a:lnTo>
                    <a:pt x="533" y="909"/>
                  </a:lnTo>
                  <a:lnTo>
                    <a:pt x="535" y="908"/>
                  </a:lnTo>
                  <a:lnTo>
                    <a:pt x="535" y="904"/>
                  </a:lnTo>
                  <a:lnTo>
                    <a:pt x="536" y="901"/>
                  </a:lnTo>
                  <a:lnTo>
                    <a:pt x="538" y="898"/>
                  </a:lnTo>
                  <a:lnTo>
                    <a:pt x="538" y="895"/>
                  </a:lnTo>
                  <a:lnTo>
                    <a:pt x="539" y="894"/>
                  </a:lnTo>
                  <a:lnTo>
                    <a:pt x="541" y="891"/>
                  </a:lnTo>
                  <a:lnTo>
                    <a:pt x="541" y="888"/>
                  </a:lnTo>
                  <a:lnTo>
                    <a:pt x="542" y="885"/>
                  </a:lnTo>
                  <a:lnTo>
                    <a:pt x="544" y="881"/>
                  </a:lnTo>
                  <a:lnTo>
                    <a:pt x="544" y="880"/>
                  </a:lnTo>
                  <a:lnTo>
                    <a:pt x="545" y="877"/>
                  </a:lnTo>
                  <a:lnTo>
                    <a:pt x="547" y="874"/>
                  </a:lnTo>
                  <a:lnTo>
                    <a:pt x="547" y="871"/>
                  </a:lnTo>
                  <a:lnTo>
                    <a:pt x="548" y="868"/>
                  </a:lnTo>
                  <a:lnTo>
                    <a:pt x="550" y="865"/>
                  </a:lnTo>
                  <a:lnTo>
                    <a:pt x="550" y="861"/>
                  </a:lnTo>
                  <a:lnTo>
                    <a:pt x="551" y="858"/>
                  </a:lnTo>
                  <a:lnTo>
                    <a:pt x="553" y="855"/>
                  </a:lnTo>
                  <a:lnTo>
                    <a:pt x="553" y="852"/>
                  </a:lnTo>
                  <a:lnTo>
                    <a:pt x="555" y="849"/>
                  </a:lnTo>
                  <a:lnTo>
                    <a:pt x="556" y="846"/>
                  </a:lnTo>
                  <a:lnTo>
                    <a:pt x="556" y="843"/>
                  </a:lnTo>
                  <a:lnTo>
                    <a:pt x="558" y="840"/>
                  </a:lnTo>
                  <a:lnTo>
                    <a:pt x="559" y="837"/>
                  </a:lnTo>
                  <a:lnTo>
                    <a:pt x="559" y="834"/>
                  </a:lnTo>
                  <a:lnTo>
                    <a:pt x="561" y="831"/>
                  </a:lnTo>
                  <a:lnTo>
                    <a:pt x="562" y="828"/>
                  </a:lnTo>
                  <a:lnTo>
                    <a:pt x="562" y="825"/>
                  </a:lnTo>
                  <a:lnTo>
                    <a:pt x="564" y="822"/>
                  </a:lnTo>
                  <a:lnTo>
                    <a:pt x="565" y="818"/>
                  </a:lnTo>
                  <a:lnTo>
                    <a:pt x="565" y="815"/>
                  </a:lnTo>
                  <a:lnTo>
                    <a:pt x="567" y="812"/>
                  </a:lnTo>
                  <a:lnTo>
                    <a:pt x="568" y="809"/>
                  </a:lnTo>
                  <a:lnTo>
                    <a:pt x="568" y="805"/>
                  </a:lnTo>
                  <a:lnTo>
                    <a:pt x="570" y="802"/>
                  </a:lnTo>
                  <a:lnTo>
                    <a:pt x="571" y="799"/>
                  </a:lnTo>
                  <a:lnTo>
                    <a:pt x="571" y="795"/>
                  </a:lnTo>
                  <a:lnTo>
                    <a:pt x="573" y="792"/>
                  </a:lnTo>
                  <a:lnTo>
                    <a:pt x="574" y="789"/>
                  </a:lnTo>
                  <a:lnTo>
                    <a:pt x="574" y="786"/>
                  </a:lnTo>
                  <a:lnTo>
                    <a:pt x="576" y="782"/>
                  </a:lnTo>
                  <a:lnTo>
                    <a:pt x="578" y="779"/>
                  </a:lnTo>
                  <a:lnTo>
                    <a:pt x="578" y="775"/>
                  </a:lnTo>
                  <a:lnTo>
                    <a:pt x="579" y="772"/>
                  </a:lnTo>
                  <a:lnTo>
                    <a:pt x="581" y="769"/>
                  </a:lnTo>
                  <a:lnTo>
                    <a:pt x="581" y="766"/>
                  </a:lnTo>
                  <a:lnTo>
                    <a:pt x="582" y="762"/>
                  </a:lnTo>
                  <a:lnTo>
                    <a:pt x="584" y="759"/>
                  </a:lnTo>
                  <a:lnTo>
                    <a:pt x="585" y="755"/>
                  </a:lnTo>
                  <a:lnTo>
                    <a:pt x="585" y="752"/>
                  </a:lnTo>
                  <a:lnTo>
                    <a:pt x="587" y="748"/>
                  </a:lnTo>
                  <a:lnTo>
                    <a:pt x="588" y="745"/>
                  </a:lnTo>
                  <a:lnTo>
                    <a:pt x="588" y="742"/>
                  </a:lnTo>
                  <a:lnTo>
                    <a:pt x="590" y="739"/>
                  </a:lnTo>
                  <a:lnTo>
                    <a:pt x="591" y="736"/>
                  </a:lnTo>
                  <a:lnTo>
                    <a:pt x="591" y="731"/>
                  </a:lnTo>
                  <a:lnTo>
                    <a:pt x="593" y="728"/>
                  </a:lnTo>
                  <a:lnTo>
                    <a:pt x="594" y="725"/>
                  </a:lnTo>
                  <a:lnTo>
                    <a:pt x="594" y="720"/>
                  </a:lnTo>
                  <a:lnTo>
                    <a:pt x="596" y="717"/>
                  </a:lnTo>
                  <a:lnTo>
                    <a:pt x="598" y="714"/>
                  </a:lnTo>
                  <a:lnTo>
                    <a:pt x="599" y="709"/>
                  </a:lnTo>
                  <a:lnTo>
                    <a:pt x="599" y="706"/>
                  </a:lnTo>
                  <a:lnTo>
                    <a:pt x="601" y="703"/>
                  </a:lnTo>
                  <a:lnTo>
                    <a:pt x="602" y="699"/>
                  </a:lnTo>
                  <a:lnTo>
                    <a:pt x="602" y="696"/>
                  </a:lnTo>
                  <a:lnTo>
                    <a:pt x="604" y="691"/>
                  </a:lnTo>
                  <a:lnTo>
                    <a:pt x="605" y="688"/>
                  </a:lnTo>
                  <a:lnTo>
                    <a:pt x="607" y="683"/>
                  </a:lnTo>
                  <a:lnTo>
                    <a:pt x="607" y="680"/>
                  </a:lnTo>
                  <a:lnTo>
                    <a:pt x="608" y="676"/>
                  </a:lnTo>
                  <a:lnTo>
                    <a:pt x="610" y="673"/>
                  </a:lnTo>
                  <a:lnTo>
                    <a:pt x="611" y="668"/>
                  </a:lnTo>
                  <a:lnTo>
                    <a:pt x="611" y="663"/>
                  </a:lnTo>
                  <a:lnTo>
                    <a:pt x="613" y="660"/>
                  </a:lnTo>
                  <a:lnTo>
                    <a:pt x="614" y="656"/>
                  </a:lnTo>
                  <a:lnTo>
                    <a:pt x="614" y="651"/>
                  </a:lnTo>
                  <a:lnTo>
                    <a:pt x="616" y="648"/>
                  </a:lnTo>
                  <a:lnTo>
                    <a:pt x="617" y="643"/>
                  </a:lnTo>
                  <a:lnTo>
                    <a:pt x="619" y="639"/>
                  </a:lnTo>
                  <a:lnTo>
                    <a:pt x="621" y="634"/>
                  </a:lnTo>
                  <a:lnTo>
                    <a:pt x="621" y="630"/>
                  </a:lnTo>
                  <a:lnTo>
                    <a:pt x="622" y="625"/>
                  </a:lnTo>
                  <a:lnTo>
                    <a:pt x="624" y="620"/>
                  </a:lnTo>
                  <a:lnTo>
                    <a:pt x="625" y="616"/>
                  </a:lnTo>
                  <a:lnTo>
                    <a:pt x="625" y="611"/>
                  </a:lnTo>
                  <a:lnTo>
                    <a:pt x="627" y="607"/>
                  </a:lnTo>
                  <a:lnTo>
                    <a:pt x="628" y="602"/>
                  </a:lnTo>
                  <a:lnTo>
                    <a:pt x="630" y="597"/>
                  </a:lnTo>
                  <a:lnTo>
                    <a:pt x="631" y="593"/>
                  </a:lnTo>
                  <a:lnTo>
                    <a:pt x="631" y="588"/>
                  </a:lnTo>
                  <a:lnTo>
                    <a:pt x="633" y="582"/>
                  </a:lnTo>
                  <a:lnTo>
                    <a:pt x="634" y="577"/>
                  </a:lnTo>
                  <a:lnTo>
                    <a:pt x="636" y="573"/>
                  </a:lnTo>
                  <a:lnTo>
                    <a:pt x="636" y="567"/>
                  </a:lnTo>
                  <a:lnTo>
                    <a:pt x="637" y="562"/>
                  </a:lnTo>
                  <a:lnTo>
                    <a:pt x="639" y="556"/>
                  </a:lnTo>
                  <a:lnTo>
                    <a:pt x="641" y="551"/>
                  </a:lnTo>
                  <a:lnTo>
                    <a:pt x="642" y="545"/>
                  </a:lnTo>
                  <a:lnTo>
                    <a:pt x="642" y="539"/>
                  </a:lnTo>
                  <a:lnTo>
                    <a:pt x="644" y="534"/>
                  </a:lnTo>
                  <a:lnTo>
                    <a:pt x="645" y="528"/>
                  </a:lnTo>
                  <a:lnTo>
                    <a:pt x="647" y="522"/>
                  </a:lnTo>
                  <a:lnTo>
                    <a:pt x="648" y="516"/>
                  </a:lnTo>
                  <a:lnTo>
                    <a:pt x="650" y="510"/>
                  </a:lnTo>
                  <a:lnTo>
                    <a:pt x="650" y="504"/>
                  </a:lnTo>
                  <a:lnTo>
                    <a:pt x="651" y="497"/>
                  </a:lnTo>
                  <a:lnTo>
                    <a:pt x="653" y="491"/>
                  </a:lnTo>
                  <a:lnTo>
                    <a:pt x="654" y="485"/>
                  </a:lnTo>
                  <a:lnTo>
                    <a:pt x="656" y="479"/>
                  </a:lnTo>
                  <a:lnTo>
                    <a:pt x="656" y="471"/>
                  </a:lnTo>
                  <a:lnTo>
                    <a:pt x="657" y="465"/>
                  </a:lnTo>
                  <a:lnTo>
                    <a:pt x="659" y="459"/>
                  </a:lnTo>
                  <a:lnTo>
                    <a:pt x="660" y="451"/>
                  </a:lnTo>
                  <a:lnTo>
                    <a:pt x="662" y="445"/>
                  </a:lnTo>
                  <a:lnTo>
                    <a:pt x="664" y="438"/>
                  </a:lnTo>
                  <a:lnTo>
                    <a:pt x="664" y="431"/>
                  </a:lnTo>
                  <a:lnTo>
                    <a:pt x="665" y="424"/>
                  </a:lnTo>
                  <a:lnTo>
                    <a:pt x="667" y="418"/>
                  </a:lnTo>
                  <a:lnTo>
                    <a:pt x="668" y="410"/>
                  </a:lnTo>
                  <a:lnTo>
                    <a:pt x="670" y="404"/>
                  </a:lnTo>
                  <a:lnTo>
                    <a:pt x="671" y="396"/>
                  </a:lnTo>
                  <a:lnTo>
                    <a:pt x="671" y="388"/>
                  </a:lnTo>
                  <a:lnTo>
                    <a:pt x="673" y="382"/>
                  </a:lnTo>
                  <a:lnTo>
                    <a:pt x="674" y="375"/>
                  </a:lnTo>
                  <a:lnTo>
                    <a:pt x="676" y="367"/>
                  </a:lnTo>
                  <a:lnTo>
                    <a:pt x="677" y="361"/>
                  </a:lnTo>
                  <a:lnTo>
                    <a:pt x="679" y="353"/>
                  </a:lnTo>
                  <a:lnTo>
                    <a:pt x="679" y="345"/>
                  </a:lnTo>
                  <a:lnTo>
                    <a:pt x="680" y="339"/>
                  </a:lnTo>
                  <a:lnTo>
                    <a:pt x="682" y="332"/>
                  </a:lnTo>
                  <a:lnTo>
                    <a:pt x="684" y="324"/>
                  </a:lnTo>
                  <a:lnTo>
                    <a:pt x="685" y="318"/>
                  </a:lnTo>
                  <a:lnTo>
                    <a:pt x="687" y="310"/>
                  </a:lnTo>
                  <a:lnTo>
                    <a:pt x="688" y="302"/>
                  </a:lnTo>
                  <a:lnTo>
                    <a:pt x="688" y="296"/>
                  </a:lnTo>
                  <a:lnTo>
                    <a:pt x="690" y="289"/>
                  </a:lnTo>
                  <a:lnTo>
                    <a:pt x="691" y="282"/>
                  </a:lnTo>
                  <a:lnTo>
                    <a:pt x="693" y="275"/>
                  </a:lnTo>
                  <a:lnTo>
                    <a:pt x="694" y="269"/>
                  </a:lnTo>
                  <a:lnTo>
                    <a:pt x="696" y="261"/>
                  </a:lnTo>
                  <a:lnTo>
                    <a:pt x="697" y="255"/>
                  </a:lnTo>
                  <a:lnTo>
                    <a:pt x="699" y="249"/>
                  </a:lnTo>
                  <a:lnTo>
                    <a:pt x="699" y="241"/>
                  </a:lnTo>
                  <a:lnTo>
                    <a:pt x="700" y="235"/>
                  </a:lnTo>
                  <a:lnTo>
                    <a:pt x="702" y="229"/>
                  </a:lnTo>
                  <a:lnTo>
                    <a:pt x="703" y="221"/>
                  </a:lnTo>
                  <a:lnTo>
                    <a:pt x="705" y="215"/>
                  </a:lnTo>
                  <a:lnTo>
                    <a:pt x="707" y="209"/>
                  </a:lnTo>
                  <a:lnTo>
                    <a:pt x="708" y="203"/>
                  </a:lnTo>
                  <a:lnTo>
                    <a:pt x="710" y="196"/>
                  </a:lnTo>
                  <a:lnTo>
                    <a:pt x="711" y="189"/>
                  </a:lnTo>
                  <a:lnTo>
                    <a:pt x="711" y="183"/>
                  </a:lnTo>
                  <a:lnTo>
                    <a:pt x="713" y="176"/>
                  </a:lnTo>
                  <a:lnTo>
                    <a:pt x="714" y="170"/>
                  </a:lnTo>
                  <a:lnTo>
                    <a:pt x="716" y="164"/>
                  </a:lnTo>
                  <a:lnTo>
                    <a:pt x="717" y="158"/>
                  </a:lnTo>
                  <a:lnTo>
                    <a:pt x="719" y="152"/>
                  </a:lnTo>
                  <a:lnTo>
                    <a:pt x="720" y="146"/>
                  </a:lnTo>
                  <a:lnTo>
                    <a:pt x="722" y="140"/>
                  </a:lnTo>
                  <a:lnTo>
                    <a:pt x="723" y="133"/>
                  </a:lnTo>
                  <a:lnTo>
                    <a:pt x="725" y="127"/>
                  </a:lnTo>
                  <a:lnTo>
                    <a:pt x="725" y="121"/>
                  </a:lnTo>
                  <a:lnTo>
                    <a:pt x="727" y="117"/>
                  </a:lnTo>
                  <a:lnTo>
                    <a:pt x="728" y="110"/>
                  </a:lnTo>
                  <a:lnTo>
                    <a:pt x="730" y="104"/>
                  </a:lnTo>
                  <a:lnTo>
                    <a:pt x="731" y="98"/>
                  </a:lnTo>
                  <a:lnTo>
                    <a:pt x="733" y="92"/>
                  </a:lnTo>
                  <a:lnTo>
                    <a:pt x="734" y="87"/>
                  </a:lnTo>
                  <a:lnTo>
                    <a:pt x="736" y="81"/>
                  </a:lnTo>
                  <a:lnTo>
                    <a:pt x="737" y="75"/>
                  </a:lnTo>
                  <a:lnTo>
                    <a:pt x="737" y="70"/>
                  </a:lnTo>
                  <a:lnTo>
                    <a:pt x="739" y="64"/>
                  </a:lnTo>
                  <a:lnTo>
                    <a:pt x="740" y="58"/>
                  </a:lnTo>
                  <a:lnTo>
                    <a:pt x="742" y="54"/>
                  </a:lnTo>
                  <a:lnTo>
                    <a:pt x="743" y="47"/>
                  </a:lnTo>
                  <a:lnTo>
                    <a:pt x="745" y="41"/>
                  </a:lnTo>
                  <a:lnTo>
                    <a:pt x="747" y="37"/>
                  </a:lnTo>
                  <a:lnTo>
                    <a:pt x="748" y="31"/>
                  </a:lnTo>
                  <a:lnTo>
                    <a:pt x="750" y="26"/>
                  </a:lnTo>
                  <a:lnTo>
                    <a:pt x="751" y="20"/>
                  </a:lnTo>
                  <a:lnTo>
                    <a:pt x="751" y="15"/>
                  </a:lnTo>
                  <a:lnTo>
                    <a:pt x="753" y="9"/>
                  </a:lnTo>
                  <a:lnTo>
                    <a:pt x="754" y="4"/>
                  </a:lnTo>
                  <a:lnTo>
                    <a:pt x="756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5" name="Freeform 326"/>
            <p:cNvSpPr>
              <a:spLocks/>
            </p:cNvSpPr>
            <p:nvPr/>
          </p:nvSpPr>
          <p:spPr bwMode="auto">
            <a:xfrm>
              <a:off x="2871788" y="4127502"/>
              <a:ext cx="579438" cy="1300163"/>
            </a:xfrm>
            <a:custGeom>
              <a:avLst/>
              <a:gdLst>
                <a:gd name="T0" fmla="*/ 14 w 729"/>
                <a:gd name="T1" fmla="*/ 874 h 1637"/>
                <a:gd name="T2" fmla="*/ 27 w 729"/>
                <a:gd name="T3" fmla="*/ 823 h 1637"/>
                <a:gd name="T4" fmla="*/ 43 w 729"/>
                <a:gd name="T5" fmla="*/ 779 h 1637"/>
                <a:gd name="T6" fmla="*/ 57 w 729"/>
                <a:gd name="T7" fmla="*/ 741 h 1637"/>
                <a:gd name="T8" fmla="*/ 70 w 729"/>
                <a:gd name="T9" fmla="*/ 711 h 1637"/>
                <a:gd name="T10" fmla="*/ 83 w 729"/>
                <a:gd name="T11" fmla="*/ 685 h 1637"/>
                <a:gd name="T12" fmla="*/ 96 w 729"/>
                <a:gd name="T13" fmla="*/ 659 h 1637"/>
                <a:gd name="T14" fmla="*/ 109 w 729"/>
                <a:gd name="T15" fmla="*/ 635 h 1637"/>
                <a:gd name="T16" fmla="*/ 121 w 729"/>
                <a:gd name="T17" fmla="*/ 610 h 1637"/>
                <a:gd name="T18" fmla="*/ 133 w 729"/>
                <a:gd name="T19" fmla="*/ 588 h 1637"/>
                <a:gd name="T20" fmla="*/ 146 w 729"/>
                <a:gd name="T21" fmla="*/ 568 h 1637"/>
                <a:gd name="T22" fmla="*/ 156 w 729"/>
                <a:gd name="T23" fmla="*/ 550 h 1637"/>
                <a:gd name="T24" fmla="*/ 167 w 729"/>
                <a:gd name="T25" fmla="*/ 535 h 1637"/>
                <a:gd name="T26" fmla="*/ 178 w 729"/>
                <a:gd name="T27" fmla="*/ 518 h 1637"/>
                <a:gd name="T28" fmla="*/ 189 w 729"/>
                <a:gd name="T29" fmla="*/ 496 h 1637"/>
                <a:gd name="T30" fmla="*/ 201 w 729"/>
                <a:gd name="T31" fmla="*/ 466 h 1637"/>
                <a:gd name="T32" fmla="*/ 212 w 729"/>
                <a:gd name="T33" fmla="*/ 432 h 1637"/>
                <a:gd name="T34" fmla="*/ 222 w 729"/>
                <a:gd name="T35" fmla="*/ 396 h 1637"/>
                <a:gd name="T36" fmla="*/ 235 w 729"/>
                <a:gd name="T37" fmla="*/ 361 h 1637"/>
                <a:gd name="T38" fmla="*/ 245 w 729"/>
                <a:gd name="T39" fmla="*/ 327 h 1637"/>
                <a:gd name="T40" fmla="*/ 258 w 729"/>
                <a:gd name="T41" fmla="*/ 294 h 1637"/>
                <a:gd name="T42" fmla="*/ 270 w 729"/>
                <a:gd name="T43" fmla="*/ 260 h 1637"/>
                <a:gd name="T44" fmla="*/ 282 w 729"/>
                <a:gd name="T45" fmla="*/ 224 h 1637"/>
                <a:gd name="T46" fmla="*/ 295 w 729"/>
                <a:gd name="T47" fmla="*/ 186 h 1637"/>
                <a:gd name="T48" fmla="*/ 307 w 729"/>
                <a:gd name="T49" fmla="*/ 148 h 1637"/>
                <a:gd name="T50" fmla="*/ 319 w 729"/>
                <a:gd name="T51" fmla="*/ 108 h 1637"/>
                <a:gd name="T52" fmla="*/ 333 w 729"/>
                <a:gd name="T53" fmla="*/ 68 h 1637"/>
                <a:gd name="T54" fmla="*/ 345 w 729"/>
                <a:gd name="T55" fmla="*/ 36 h 1637"/>
                <a:gd name="T56" fmla="*/ 359 w 729"/>
                <a:gd name="T57" fmla="*/ 12 h 1637"/>
                <a:gd name="T58" fmla="*/ 371 w 729"/>
                <a:gd name="T59" fmla="*/ 2 h 1637"/>
                <a:gd name="T60" fmla="*/ 384 w 729"/>
                <a:gd name="T61" fmla="*/ 2 h 1637"/>
                <a:gd name="T62" fmla="*/ 397 w 729"/>
                <a:gd name="T63" fmla="*/ 12 h 1637"/>
                <a:gd name="T64" fmla="*/ 410 w 729"/>
                <a:gd name="T65" fmla="*/ 37 h 1637"/>
                <a:gd name="T66" fmla="*/ 421 w 729"/>
                <a:gd name="T67" fmla="*/ 75 h 1637"/>
                <a:gd name="T68" fmla="*/ 433 w 729"/>
                <a:gd name="T69" fmla="*/ 131 h 1637"/>
                <a:gd name="T70" fmla="*/ 444 w 729"/>
                <a:gd name="T71" fmla="*/ 191 h 1637"/>
                <a:gd name="T72" fmla="*/ 454 w 729"/>
                <a:gd name="T73" fmla="*/ 246 h 1637"/>
                <a:gd name="T74" fmla="*/ 465 w 729"/>
                <a:gd name="T75" fmla="*/ 292 h 1637"/>
                <a:gd name="T76" fmla="*/ 476 w 729"/>
                <a:gd name="T77" fmla="*/ 337 h 1637"/>
                <a:gd name="T78" fmla="*/ 487 w 729"/>
                <a:gd name="T79" fmla="*/ 383 h 1637"/>
                <a:gd name="T80" fmla="*/ 497 w 729"/>
                <a:gd name="T81" fmla="*/ 436 h 1637"/>
                <a:gd name="T82" fmla="*/ 508 w 729"/>
                <a:gd name="T83" fmla="*/ 495 h 1637"/>
                <a:gd name="T84" fmla="*/ 519 w 729"/>
                <a:gd name="T85" fmla="*/ 556 h 1637"/>
                <a:gd name="T86" fmla="*/ 528 w 729"/>
                <a:gd name="T87" fmla="*/ 622 h 1637"/>
                <a:gd name="T88" fmla="*/ 537 w 729"/>
                <a:gd name="T89" fmla="*/ 687 h 1637"/>
                <a:gd name="T90" fmla="*/ 548 w 729"/>
                <a:gd name="T91" fmla="*/ 753 h 1637"/>
                <a:gd name="T92" fmla="*/ 557 w 729"/>
                <a:gd name="T93" fmla="*/ 819 h 1637"/>
                <a:gd name="T94" fmla="*/ 568 w 729"/>
                <a:gd name="T95" fmla="*/ 883 h 1637"/>
                <a:gd name="T96" fmla="*/ 579 w 729"/>
                <a:gd name="T97" fmla="*/ 946 h 1637"/>
                <a:gd name="T98" fmla="*/ 588 w 729"/>
                <a:gd name="T99" fmla="*/ 1009 h 1637"/>
                <a:gd name="T100" fmla="*/ 599 w 729"/>
                <a:gd name="T101" fmla="*/ 1068 h 1637"/>
                <a:gd name="T102" fmla="*/ 608 w 729"/>
                <a:gd name="T103" fmla="*/ 1121 h 1637"/>
                <a:gd name="T104" fmla="*/ 619 w 729"/>
                <a:gd name="T105" fmla="*/ 1172 h 1637"/>
                <a:gd name="T106" fmla="*/ 629 w 729"/>
                <a:gd name="T107" fmla="*/ 1218 h 1637"/>
                <a:gd name="T108" fmla="*/ 640 w 729"/>
                <a:gd name="T109" fmla="*/ 1261 h 1637"/>
                <a:gd name="T110" fmla="*/ 651 w 729"/>
                <a:gd name="T111" fmla="*/ 1304 h 1637"/>
                <a:gd name="T112" fmla="*/ 662 w 729"/>
                <a:gd name="T113" fmla="*/ 1347 h 1637"/>
                <a:gd name="T114" fmla="*/ 672 w 729"/>
                <a:gd name="T115" fmla="*/ 1392 h 1637"/>
                <a:gd name="T116" fmla="*/ 683 w 729"/>
                <a:gd name="T117" fmla="*/ 1438 h 1637"/>
                <a:gd name="T118" fmla="*/ 692 w 729"/>
                <a:gd name="T119" fmla="*/ 1485 h 1637"/>
                <a:gd name="T120" fmla="*/ 703 w 729"/>
                <a:gd name="T121" fmla="*/ 1532 h 1637"/>
                <a:gd name="T122" fmla="*/ 712 w 729"/>
                <a:gd name="T123" fmla="*/ 1575 h 1637"/>
                <a:gd name="T124" fmla="*/ 723 w 729"/>
                <a:gd name="T125" fmla="*/ 1613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9" h="1637">
                  <a:moveTo>
                    <a:pt x="0" y="925"/>
                  </a:moveTo>
                  <a:lnTo>
                    <a:pt x="1" y="919"/>
                  </a:lnTo>
                  <a:lnTo>
                    <a:pt x="3" y="914"/>
                  </a:lnTo>
                  <a:lnTo>
                    <a:pt x="4" y="909"/>
                  </a:lnTo>
                  <a:lnTo>
                    <a:pt x="6" y="903"/>
                  </a:lnTo>
                  <a:lnTo>
                    <a:pt x="7" y="899"/>
                  </a:lnTo>
                  <a:lnTo>
                    <a:pt x="7" y="894"/>
                  </a:lnTo>
                  <a:lnTo>
                    <a:pt x="9" y="889"/>
                  </a:lnTo>
                  <a:lnTo>
                    <a:pt x="10" y="883"/>
                  </a:lnTo>
                  <a:lnTo>
                    <a:pt x="12" y="879"/>
                  </a:lnTo>
                  <a:lnTo>
                    <a:pt x="14" y="874"/>
                  </a:lnTo>
                  <a:lnTo>
                    <a:pt x="15" y="870"/>
                  </a:lnTo>
                  <a:lnTo>
                    <a:pt x="17" y="865"/>
                  </a:lnTo>
                  <a:lnTo>
                    <a:pt x="18" y="860"/>
                  </a:lnTo>
                  <a:lnTo>
                    <a:pt x="18" y="856"/>
                  </a:lnTo>
                  <a:lnTo>
                    <a:pt x="20" y="851"/>
                  </a:lnTo>
                  <a:lnTo>
                    <a:pt x="21" y="846"/>
                  </a:lnTo>
                  <a:lnTo>
                    <a:pt x="23" y="842"/>
                  </a:lnTo>
                  <a:lnTo>
                    <a:pt x="24" y="837"/>
                  </a:lnTo>
                  <a:lnTo>
                    <a:pt x="26" y="833"/>
                  </a:lnTo>
                  <a:lnTo>
                    <a:pt x="27" y="828"/>
                  </a:lnTo>
                  <a:lnTo>
                    <a:pt x="27" y="823"/>
                  </a:lnTo>
                  <a:lnTo>
                    <a:pt x="29" y="819"/>
                  </a:lnTo>
                  <a:lnTo>
                    <a:pt x="30" y="816"/>
                  </a:lnTo>
                  <a:lnTo>
                    <a:pt x="32" y="811"/>
                  </a:lnTo>
                  <a:lnTo>
                    <a:pt x="34" y="807"/>
                  </a:lnTo>
                  <a:lnTo>
                    <a:pt x="35" y="802"/>
                  </a:lnTo>
                  <a:lnTo>
                    <a:pt x="35" y="799"/>
                  </a:lnTo>
                  <a:lnTo>
                    <a:pt x="37" y="794"/>
                  </a:lnTo>
                  <a:lnTo>
                    <a:pt x="38" y="791"/>
                  </a:lnTo>
                  <a:lnTo>
                    <a:pt x="40" y="787"/>
                  </a:lnTo>
                  <a:lnTo>
                    <a:pt x="41" y="784"/>
                  </a:lnTo>
                  <a:lnTo>
                    <a:pt x="43" y="779"/>
                  </a:lnTo>
                  <a:lnTo>
                    <a:pt x="43" y="776"/>
                  </a:lnTo>
                  <a:lnTo>
                    <a:pt x="44" y="771"/>
                  </a:lnTo>
                  <a:lnTo>
                    <a:pt x="46" y="768"/>
                  </a:lnTo>
                  <a:lnTo>
                    <a:pt x="47" y="765"/>
                  </a:lnTo>
                  <a:lnTo>
                    <a:pt x="49" y="760"/>
                  </a:lnTo>
                  <a:lnTo>
                    <a:pt x="50" y="757"/>
                  </a:lnTo>
                  <a:lnTo>
                    <a:pt x="50" y="754"/>
                  </a:lnTo>
                  <a:lnTo>
                    <a:pt x="52" y="751"/>
                  </a:lnTo>
                  <a:lnTo>
                    <a:pt x="53" y="748"/>
                  </a:lnTo>
                  <a:lnTo>
                    <a:pt x="55" y="744"/>
                  </a:lnTo>
                  <a:lnTo>
                    <a:pt x="57" y="741"/>
                  </a:lnTo>
                  <a:lnTo>
                    <a:pt x="57" y="737"/>
                  </a:lnTo>
                  <a:lnTo>
                    <a:pt x="58" y="736"/>
                  </a:lnTo>
                  <a:lnTo>
                    <a:pt x="60" y="733"/>
                  </a:lnTo>
                  <a:lnTo>
                    <a:pt x="61" y="730"/>
                  </a:lnTo>
                  <a:lnTo>
                    <a:pt x="63" y="727"/>
                  </a:lnTo>
                  <a:lnTo>
                    <a:pt x="64" y="724"/>
                  </a:lnTo>
                  <a:lnTo>
                    <a:pt x="64" y="721"/>
                  </a:lnTo>
                  <a:lnTo>
                    <a:pt x="66" y="719"/>
                  </a:lnTo>
                  <a:lnTo>
                    <a:pt x="67" y="716"/>
                  </a:lnTo>
                  <a:lnTo>
                    <a:pt x="69" y="713"/>
                  </a:lnTo>
                  <a:lnTo>
                    <a:pt x="70" y="711"/>
                  </a:lnTo>
                  <a:lnTo>
                    <a:pt x="70" y="708"/>
                  </a:lnTo>
                  <a:lnTo>
                    <a:pt x="72" y="705"/>
                  </a:lnTo>
                  <a:lnTo>
                    <a:pt x="73" y="704"/>
                  </a:lnTo>
                  <a:lnTo>
                    <a:pt x="75" y="701"/>
                  </a:lnTo>
                  <a:lnTo>
                    <a:pt x="77" y="699"/>
                  </a:lnTo>
                  <a:lnTo>
                    <a:pt x="77" y="696"/>
                  </a:lnTo>
                  <a:lnTo>
                    <a:pt x="78" y="694"/>
                  </a:lnTo>
                  <a:lnTo>
                    <a:pt x="80" y="691"/>
                  </a:lnTo>
                  <a:lnTo>
                    <a:pt x="81" y="690"/>
                  </a:lnTo>
                  <a:lnTo>
                    <a:pt x="81" y="687"/>
                  </a:lnTo>
                  <a:lnTo>
                    <a:pt x="83" y="685"/>
                  </a:lnTo>
                  <a:lnTo>
                    <a:pt x="84" y="682"/>
                  </a:lnTo>
                  <a:lnTo>
                    <a:pt x="86" y="681"/>
                  </a:lnTo>
                  <a:lnTo>
                    <a:pt x="87" y="678"/>
                  </a:lnTo>
                  <a:lnTo>
                    <a:pt x="87" y="676"/>
                  </a:lnTo>
                  <a:lnTo>
                    <a:pt x="89" y="673"/>
                  </a:lnTo>
                  <a:lnTo>
                    <a:pt x="90" y="671"/>
                  </a:lnTo>
                  <a:lnTo>
                    <a:pt x="92" y="668"/>
                  </a:lnTo>
                  <a:lnTo>
                    <a:pt x="92" y="667"/>
                  </a:lnTo>
                  <a:lnTo>
                    <a:pt x="93" y="664"/>
                  </a:lnTo>
                  <a:lnTo>
                    <a:pt x="95" y="662"/>
                  </a:lnTo>
                  <a:lnTo>
                    <a:pt x="96" y="659"/>
                  </a:lnTo>
                  <a:lnTo>
                    <a:pt x="96" y="658"/>
                  </a:lnTo>
                  <a:lnTo>
                    <a:pt x="98" y="654"/>
                  </a:lnTo>
                  <a:lnTo>
                    <a:pt x="100" y="653"/>
                  </a:lnTo>
                  <a:lnTo>
                    <a:pt x="101" y="651"/>
                  </a:lnTo>
                  <a:lnTo>
                    <a:pt x="101" y="648"/>
                  </a:lnTo>
                  <a:lnTo>
                    <a:pt x="103" y="647"/>
                  </a:lnTo>
                  <a:lnTo>
                    <a:pt x="104" y="644"/>
                  </a:lnTo>
                  <a:lnTo>
                    <a:pt x="106" y="642"/>
                  </a:lnTo>
                  <a:lnTo>
                    <a:pt x="106" y="639"/>
                  </a:lnTo>
                  <a:lnTo>
                    <a:pt x="107" y="638"/>
                  </a:lnTo>
                  <a:lnTo>
                    <a:pt x="109" y="635"/>
                  </a:lnTo>
                  <a:lnTo>
                    <a:pt x="110" y="633"/>
                  </a:lnTo>
                  <a:lnTo>
                    <a:pt x="110" y="630"/>
                  </a:lnTo>
                  <a:lnTo>
                    <a:pt x="112" y="628"/>
                  </a:lnTo>
                  <a:lnTo>
                    <a:pt x="113" y="625"/>
                  </a:lnTo>
                  <a:lnTo>
                    <a:pt x="115" y="624"/>
                  </a:lnTo>
                  <a:lnTo>
                    <a:pt x="115" y="621"/>
                  </a:lnTo>
                  <a:lnTo>
                    <a:pt x="116" y="619"/>
                  </a:lnTo>
                  <a:lnTo>
                    <a:pt x="118" y="618"/>
                  </a:lnTo>
                  <a:lnTo>
                    <a:pt x="120" y="615"/>
                  </a:lnTo>
                  <a:lnTo>
                    <a:pt x="120" y="613"/>
                  </a:lnTo>
                  <a:lnTo>
                    <a:pt x="121" y="610"/>
                  </a:lnTo>
                  <a:lnTo>
                    <a:pt x="123" y="608"/>
                  </a:lnTo>
                  <a:lnTo>
                    <a:pt x="123" y="607"/>
                  </a:lnTo>
                  <a:lnTo>
                    <a:pt x="124" y="604"/>
                  </a:lnTo>
                  <a:lnTo>
                    <a:pt x="126" y="602"/>
                  </a:lnTo>
                  <a:lnTo>
                    <a:pt x="127" y="599"/>
                  </a:lnTo>
                  <a:lnTo>
                    <a:pt x="127" y="598"/>
                  </a:lnTo>
                  <a:lnTo>
                    <a:pt x="129" y="596"/>
                  </a:lnTo>
                  <a:lnTo>
                    <a:pt x="130" y="595"/>
                  </a:lnTo>
                  <a:lnTo>
                    <a:pt x="130" y="592"/>
                  </a:lnTo>
                  <a:lnTo>
                    <a:pt x="132" y="590"/>
                  </a:lnTo>
                  <a:lnTo>
                    <a:pt x="133" y="588"/>
                  </a:lnTo>
                  <a:lnTo>
                    <a:pt x="135" y="585"/>
                  </a:lnTo>
                  <a:lnTo>
                    <a:pt x="135" y="584"/>
                  </a:lnTo>
                  <a:lnTo>
                    <a:pt x="136" y="582"/>
                  </a:lnTo>
                  <a:lnTo>
                    <a:pt x="138" y="581"/>
                  </a:lnTo>
                  <a:lnTo>
                    <a:pt x="138" y="579"/>
                  </a:lnTo>
                  <a:lnTo>
                    <a:pt x="139" y="576"/>
                  </a:lnTo>
                  <a:lnTo>
                    <a:pt x="141" y="575"/>
                  </a:lnTo>
                  <a:lnTo>
                    <a:pt x="141" y="573"/>
                  </a:lnTo>
                  <a:lnTo>
                    <a:pt x="143" y="572"/>
                  </a:lnTo>
                  <a:lnTo>
                    <a:pt x="144" y="570"/>
                  </a:lnTo>
                  <a:lnTo>
                    <a:pt x="146" y="568"/>
                  </a:lnTo>
                  <a:lnTo>
                    <a:pt x="146" y="565"/>
                  </a:lnTo>
                  <a:lnTo>
                    <a:pt x="147" y="564"/>
                  </a:lnTo>
                  <a:lnTo>
                    <a:pt x="149" y="562"/>
                  </a:lnTo>
                  <a:lnTo>
                    <a:pt x="149" y="561"/>
                  </a:lnTo>
                  <a:lnTo>
                    <a:pt x="150" y="559"/>
                  </a:lnTo>
                  <a:lnTo>
                    <a:pt x="152" y="558"/>
                  </a:lnTo>
                  <a:lnTo>
                    <a:pt x="152" y="556"/>
                  </a:lnTo>
                  <a:lnTo>
                    <a:pt x="153" y="555"/>
                  </a:lnTo>
                  <a:lnTo>
                    <a:pt x="155" y="553"/>
                  </a:lnTo>
                  <a:lnTo>
                    <a:pt x="155" y="552"/>
                  </a:lnTo>
                  <a:lnTo>
                    <a:pt x="156" y="550"/>
                  </a:lnTo>
                  <a:lnTo>
                    <a:pt x="158" y="549"/>
                  </a:lnTo>
                  <a:lnTo>
                    <a:pt x="158" y="547"/>
                  </a:lnTo>
                  <a:lnTo>
                    <a:pt x="159" y="545"/>
                  </a:lnTo>
                  <a:lnTo>
                    <a:pt x="161" y="544"/>
                  </a:lnTo>
                  <a:lnTo>
                    <a:pt x="161" y="542"/>
                  </a:lnTo>
                  <a:lnTo>
                    <a:pt x="163" y="542"/>
                  </a:lnTo>
                  <a:lnTo>
                    <a:pt x="164" y="541"/>
                  </a:lnTo>
                  <a:lnTo>
                    <a:pt x="164" y="539"/>
                  </a:lnTo>
                  <a:lnTo>
                    <a:pt x="166" y="538"/>
                  </a:lnTo>
                  <a:lnTo>
                    <a:pt x="167" y="536"/>
                  </a:lnTo>
                  <a:lnTo>
                    <a:pt x="167" y="535"/>
                  </a:lnTo>
                  <a:lnTo>
                    <a:pt x="169" y="533"/>
                  </a:lnTo>
                  <a:lnTo>
                    <a:pt x="170" y="532"/>
                  </a:lnTo>
                  <a:lnTo>
                    <a:pt x="170" y="530"/>
                  </a:lnTo>
                  <a:lnTo>
                    <a:pt x="172" y="529"/>
                  </a:lnTo>
                  <a:lnTo>
                    <a:pt x="172" y="527"/>
                  </a:lnTo>
                  <a:lnTo>
                    <a:pt x="173" y="525"/>
                  </a:lnTo>
                  <a:lnTo>
                    <a:pt x="175" y="524"/>
                  </a:lnTo>
                  <a:lnTo>
                    <a:pt x="175" y="522"/>
                  </a:lnTo>
                  <a:lnTo>
                    <a:pt x="176" y="521"/>
                  </a:lnTo>
                  <a:lnTo>
                    <a:pt x="178" y="519"/>
                  </a:lnTo>
                  <a:lnTo>
                    <a:pt x="178" y="518"/>
                  </a:lnTo>
                  <a:lnTo>
                    <a:pt x="179" y="516"/>
                  </a:lnTo>
                  <a:lnTo>
                    <a:pt x="181" y="515"/>
                  </a:lnTo>
                  <a:lnTo>
                    <a:pt x="181" y="513"/>
                  </a:lnTo>
                  <a:lnTo>
                    <a:pt x="182" y="510"/>
                  </a:lnTo>
                  <a:lnTo>
                    <a:pt x="184" y="509"/>
                  </a:lnTo>
                  <a:lnTo>
                    <a:pt x="184" y="507"/>
                  </a:lnTo>
                  <a:lnTo>
                    <a:pt x="186" y="506"/>
                  </a:lnTo>
                  <a:lnTo>
                    <a:pt x="187" y="502"/>
                  </a:lnTo>
                  <a:lnTo>
                    <a:pt x="187" y="501"/>
                  </a:lnTo>
                  <a:lnTo>
                    <a:pt x="189" y="498"/>
                  </a:lnTo>
                  <a:lnTo>
                    <a:pt x="189" y="496"/>
                  </a:lnTo>
                  <a:lnTo>
                    <a:pt x="190" y="493"/>
                  </a:lnTo>
                  <a:lnTo>
                    <a:pt x="192" y="490"/>
                  </a:lnTo>
                  <a:lnTo>
                    <a:pt x="192" y="489"/>
                  </a:lnTo>
                  <a:lnTo>
                    <a:pt x="193" y="486"/>
                  </a:lnTo>
                  <a:lnTo>
                    <a:pt x="195" y="482"/>
                  </a:lnTo>
                  <a:lnTo>
                    <a:pt x="195" y="481"/>
                  </a:lnTo>
                  <a:lnTo>
                    <a:pt x="196" y="478"/>
                  </a:lnTo>
                  <a:lnTo>
                    <a:pt x="198" y="475"/>
                  </a:lnTo>
                  <a:lnTo>
                    <a:pt x="198" y="472"/>
                  </a:lnTo>
                  <a:lnTo>
                    <a:pt x="199" y="469"/>
                  </a:lnTo>
                  <a:lnTo>
                    <a:pt x="201" y="466"/>
                  </a:lnTo>
                  <a:lnTo>
                    <a:pt x="201" y="462"/>
                  </a:lnTo>
                  <a:lnTo>
                    <a:pt x="202" y="459"/>
                  </a:lnTo>
                  <a:lnTo>
                    <a:pt x="204" y="456"/>
                  </a:lnTo>
                  <a:lnTo>
                    <a:pt x="204" y="453"/>
                  </a:lnTo>
                  <a:lnTo>
                    <a:pt x="206" y="450"/>
                  </a:lnTo>
                  <a:lnTo>
                    <a:pt x="207" y="447"/>
                  </a:lnTo>
                  <a:lnTo>
                    <a:pt x="207" y="444"/>
                  </a:lnTo>
                  <a:lnTo>
                    <a:pt x="209" y="441"/>
                  </a:lnTo>
                  <a:lnTo>
                    <a:pt x="210" y="438"/>
                  </a:lnTo>
                  <a:lnTo>
                    <a:pt x="210" y="435"/>
                  </a:lnTo>
                  <a:lnTo>
                    <a:pt x="212" y="432"/>
                  </a:lnTo>
                  <a:lnTo>
                    <a:pt x="213" y="429"/>
                  </a:lnTo>
                  <a:lnTo>
                    <a:pt x="213" y="424"/>
                  </a:lnTo>
                  <a:lnTo>
                    <a:pt x="215" y="421"/>
                  </a:lnTo>
                  <a:lnTo>
                    <a:pt x="216" y="418"/>
                  </a:lnTo>
                  <a:lnTo>
                    <a:pt x="216" y="415"/>
                  </a:lnTo>
                  <a:lnTo>
                    <a:pt x="218" y="412"/>
                  </a:lnTo>
                  <a:lnTo>
                    <a:pt x="219" y="409"/>
                  </a:lnTo>
                  <a:lnTo>
                    <a:pt x="219" y="406"/>
                  </a:lnTo>
                  <a:lnTo>
                    <a:pt x="221" y="403"/>
                  </a:lnTo>
                  <a:lnTo>
                    <a:pt x="222" y="400"/>
                  </a:lnTo>
                  <a:lnTo>
                    <a:pt x="222" y="396"/>
                  </a:lnTo>
                  <a:lnTo>
                    <a:pt x="224" y="393"/>
                  </a:lnTo>
                  <a:lnTo>
                    <a:pt x="225" y="389"/>
                  </a:lnTo>
                  <a:lnTo>
                    <a:pt x="225" y="386"/>
                  </a:lnTo>
                  <a:lnTo>
                    <a:pt x="227" y="383"/>
                  </a:lnTo>
                  <a:lnTo>
                    <a:pt x="229" y="380"/>
                  </a:lnTo>
                  <a:lnTo>
                    <a:pt x="229" y="376"/>
                  </a:lnTo>
                  <a:lnTo>
                    <a:pt x="230" y="373"/>
                  </a:lnTo>
                  <a:lnTo>
                    <a:pt x="232" y="370"/>
                  </a:lnTo>
                  <a:lnTo>
                    <a:pt x="232" y="367"/>
                  </a:lnTo>
                  <a:lnTo>
                    <a:pt x="233" y="364"/>
                  </a:lnTo>
                  <a:lnTo>
                    <a:pt x="235" y="361"/>
                  </a:lnTo>
                  <a:lnTo>
                    <a:pt x="235" y="358"/>
                  </a:lnTo>
                  <a:lnTo>
                    <a:pt x="236" y="355"/>
                  </a:lnTo>
                  <a:lnTo>
                    <a:pt x="238" y="352"/>
                  </a:lnTo>
                  <a:lnTo>
                    <a:pt x="238" y="349"/>
                  </a:lnTo>
                  <a:lnTo>
                    <a:pt x="239" y="346"/>
                  </a:lnTo>
                  <a:lnTo>
                    <a:pt x="241" y="343"/>
                  </a:lnTo>
                  <a:lnTo>
                    <a:pt x="241" y="340"/>
                  </a:lnTo>
                  <a:lnTo>
                    <a:pt x="242" y="337"/>
                  </a:lnTo>
                  <a:lnTo>
                    <a:pt x="244" y="333"/>
                  </a:lnTo>
                  <a:lnTo>
                    <a:pt x="245" y="330"/>
                  </a:lnTo>
                  <a:lnTo>
                    <a:pt x="245" y="327"/>
                  </a:lnTo>
                  <a:lnTo>
                    <a:pt x="247" y="324"/>
                  </a:lnTo>
                  <a:lnTo>
                    <a:pt x="249" y="321"/>
                  </a:lnTo>
                  <a:lnTo>
                    <a:pt x="249" y="318"/>
                  </a:lnTo>
                  <a:lnTo>
                    <a:pt x="250" y="315"/>
                  </a:lnTo>
                  <a:lnTo>
                    <a:pt x="252" y="312"/>
                  </a:lnTo>
                  <a:lnTo>
                    <a:pt x="252" y="309"/>
                  </a:lnTo>
                  <a:lnTo>
                    <a:pt x="253" y="306"/>
                  </a:lnTo>
                  <a:lnTo>
                    <a:pt x="255" y="303"/>
                  </a:lnTo>
                  <a:lnTo>
                    <a:pt x="256" y="300"/>
                  </a:lnTo>
                  <a:lnTo>
                    <a:pt x="256" y="297"/>
                  </a:lnTo>
                  <a:lnTo>
                    <a:pt x="258" y="294"/>
                  </a:lnTo>
                  <a:lnTo>
                    <a:pt x="259" y="290"/>
                  </a:lnTo>
                  <a:lnTo>
                    <a:pt x="259" y="287"/>
                  </a:lnTo>
                  <a:lnTo>
                    <a:pt x="261" y="284"/>
                  </a:lnTo>
                  <a:lnTo>
                    <a:pt x="262" y="281"/>
                  </a:lnTo>
                  <a:lnTo>
                    <a:pt x="264" y="278"/>
                  </a:lnTo>
                  <a:lnTo>
                    <a:pt x="264" y="275"/>
                  </a:lnTo>
                  <a:lnTo>
                    <a:pt x="265" y="272"/>
                  </a:lnTo>
                  <a:lnTo>
                    <a:pt x="267" y="269"/>
                  </a:lnTo>
                  <a:lnTo>
                    <a:pt x="267" y="266"/>
                  </a:lnTo>
                  <a:lnTo>
                    <a:pt x="268" y="263"/>
                  </a:lnTo>
                  <a:lnTo>
                    <a:pt x="270" y="260"/>
                  </a:lnTo>
                  <a:lnTo>
                    <a:pt x="272" y="257"/>
                  </a:lnTo>
                  <a:lnTo>
                    <a:pt x="272" y="254"/>
                  </a:lnTo>
                  <a:lnTo>
                    <a:pt x="273" y="251"/>
                  </a:lnTo>
                  <a:lnTo>
                    <a:pt x="275" y="247"/>
                  </a:lnTo>
                  <a:lnTo>
                    <a:pt x="276" y="244"/>
                  </a:lnTo>
                  <a:lnTo>
                    <a:pt x="276" y="241"/>
                  </a:lnTo>
                  <a:lnTo>
                    <a:pt x="278" y="238"/>
                  </a:lnTo>
                  <a:lnTo>
                    <a:pt x="279" y="234"/>
                  </a:lnTo>
                  <a:lnTo>
                    <a:pt x="281" y="231"/>
                  </a:lnTo>
                  <a:lnTo>
                    <a:pt x="281" y="227"/>
                  </a:lnTo>
                  <a:lnTo>
                    <a:pt x="282" y="224"/>
                  </a:lnTo>
                  <a:lnTo>
                    <a:pt x="284" y="221"/>
                  </a:lnTo>
                  <a:lnTo>
                    <a:pt x="284" y="218"/>
                  </a:lnTo>
                  <a:lnTo>
                    <a:pt x="285" y="214"/>
                  </a:lnTo>
                  <a:lnTo>
                    <a:pt x="287" y="211"/>
                  </a:lnTo>
                  <a:lnTo>
                    <a:pt x="288" y="208"/>
                  </a:lnTo>
                  <a:lnTo>
                    <a:pt x="288" y="204"/>
                  </a:lnTo>
                  <a:lnTo>
                    <a:pt x="290" y="201"/>
                  </a:lnTo>
                  <a:lnTo>
                    <a:pt x="292" y="197"/>
                  </a:lnTo>
                  <a:lnTo>
                    <a:pt x="293" y="194"/>
                  </a:lnTo>
                  <a:lnTo>
                    <a:pt x="293" y="191"/>
                  </a:lnTo>
                  <a:lnTo>
                    <a:pt x="295" y="186"/>
                  </a:lnTo>
                  <a:lnTo>
                    <a:pt x="296" y="183"/>
                  </a:lnTo>
                  <a:lnTo>
                    <a:pt x="298" y="180"/>
                  </a:lnTo>
                  <a:lnTo>
                    <a:pt x="298" y="177"/>
                  </a:lnTo>
                  <a:lnTo>
                    <a:pt x="299" y="172"/>
                  </a:lnTo>
                  <a:lnTo>
                    <a:pt x="301" y="169"/>
                  </a:lnTo>
                  <a:lnTo>
                    <a:pt x="301" y="166"/>
                  </a:lnTo>
                  <a:lnTo>
                    <a:pt x="302" y="161"/>
                  </a:lnTo>
                  <a:lnTo>
                    <a:pt x="304" y="158"/>
                  </a:lnTo>
                  <a:lnTo>
                    <a:pt x="305" y="155"/>
                  </a:lnTo>
                  <a:lnTo>
                    <a:pt x="305" y="151"/>
                  </a:lnTo>
                  <a:lnTo>
                    <a:pt x="307" y="148"/>
                  </a:lnTo>
                  <a:lnTo>
                    <a:pt x="308" y="143"/>
                  </a:lnTo>
                  <a:lnTo>
                    <a:pt x="310" y="140"/>
                  </a:lnTo>
                  <a:lnTo>
                    <a:pt x="310" y="137"/>
                  </a:lnTo>
                  <a:lnTo>
                    <a:pt x="311" y="132"/>
                  </a:lnTo>
                  <a:lnTo>
                    <a:pt x="313" y="129"/>
                  </a:lnTo>
                  <a:lnTo>
                    <a:pt x="315" y="126"/>
                  </a:lnTo>
                  <a:lnTo>
                    <a:pt x="315" y="122"/>
                  </a:lnTo>
                  <a:lnTo>
                    <a:pt x="316" y="118"/>
                  </a:lnTo>
                  <a:lnTo>
                    <a:pt x="318" y="114"/>
                  </a:lnTo>
                  <a:lnTo>
                    <a:pt x="319" y="111"/>
                  </a:lnTo>
                  <a:lnTo>
                    <a:pt x="319" y="108"/>
                  </a:lnTo>
                  <a:lnTo>
                    <a:pt x="321" y="103"/>
                  </a:lnTo>
                  <a:lnTo>
                    <a:pt x="322" y="100"/>
                  </a:lnTo>
                  <a:lnTo>
                    <a:pt x="324" y="97"/>
                  </a:lnTo>
                  <a:lnTo>
                    <a:pt x="324" y="92"/>
                  </a:lnTo>
                  <a:lnTo>
                    <a:pt x="325" y="89"/>
                  </a:lnTo>
                  <a:lnTo>
                    <a:pt x="327" y="86"/>
                  </a:lnTo>
                  <a:lnTo>
                    <a:pt x="328" y="82"/>
                  </a:lnTo>
                  <a:lnTo>
                    <a:pt x="328" y="79"/>
                  </a:lnTo>
                  <a:lnTo>
                    <a:pt x="330" y="75"/>
                  </a:lnTo>
                  <a:lnTo>
                    <a:pt x="331" y="72"/>
                  </a:lnTo>
                  <a:lnTo>
                    <a:pt x="333" y="68"/>
                  </a:lnTo>
                  <a:lnTo>
                    <a:pt x="335" y="65"/>
                  </a:lnTo>
                  <a:lnTo>
                    <a:pt x="335" y="62"/>
                  </a:lnTo>
                  <a:lnTo>
                    <a:pt x="336" y="59"/>
                  </a:lnTo>
                  <a:lnTo>
                    <a:pt x="338" y="55"/>
                  </a:lnTo>
                  <a:lnTo>
                    <a:pt x="339" y="52"/>
                  </a:lnTo>
                  <a:lnTo>
                    <a:pt x="339" y="49"/>
                  </a:lnTo>
                  <a:lnTo>
                    <a:pt x="341" y="46"/>
                  </a:lnTo>
                  <a:lnTo>
                    <a:pt x="342" y="43"/>
                  </a:lnTo>
                  <a:lnTo>
                    <a:pt x="344" y="40"/>
                  </a:lnTo>
                  <a:lnTo>
                    <a:pt x="344" y="39"/>
                  </a:lnTo>
                  <a:lnTo>
                    <a:pt x="345" y="36"/>
                  </a:lnTo>
                  <a:lnTo>
                    <a:pt x="347" y="32"/>
                  </a:lnTo>
                  <a:lnTo>
                    <a:pt x="348" y="29"/>
                  </a:lnTo>
                  <a:lnTo>
                    <a:pt x="348" y="28"/>
                  </a:lnTo>
                  <a:lnTo>
                    <a:pt x="350" y="25"/>
                  </a:lnTo>
                  <a:lnTo>
                    <a:pt x="351" y="23"/>
                  </a:lnTo>
                  <a:lnTo>
                    <a:pt x="353" y="22"/>
                  </a:lnTo>
                  <a:lnTo>
                    <a:pt x="354" y="19"/>
                  </a:lnTo>
                  <a:lnTo>
                    <a:pt x="354" y="17"/>
                  </a:lnTo>
                  <a:lnTo>
                    <a:pt x="356" y="16"/>
                  </a:lnTo>
                  <a:lnTo>
                    <a:pt x="358" y="14"/>
                  </a:lnTo>
                  <a:lnTo>
                    <a:pt x="359" y="12"/>
                  </a:lnTo>
                  <a:lnTo>
                    <a:pt x="359" y="11"/>
                  </a:lnTo>
                  <a:lnTo>
                    <a:pt x="361" y="9"/>
                  </a:lnTo>
                  <a:lnTo>
                    <a:pt x="362" y="8"/>
                  </a:lnTo>
                  <a:lnTo>
                    <a:pt x="364" y="6"/>
                  </a:lnTo>
                  <a:lnTo>
                    <a:pt x="364" y="6"/>
                  </a:lnTo>
                  <a:lnTo>
                    <a:pt x="365" y="5"/>
                  </a:lnTo>
                  <a:lnTo>
                    <a:pt x="367" y="3"/>
                  </a:lnTo>
                  <a:lnTo>
                    <a:pt x="368" y="3"/>
                  </a:lnTo>
                  <a:lnTo>
                    <a:pt x="368" y="2"/>
                  </a:lnTo>
                  <a:lnTo>
                    <a:pt x="370" y="2"/>
                  </a:lnTo>
                  <a:lnTo>
                    <a:pt x="371" y="2"/>
                  </a:lnTo>
                  <a:lnTo>
                    <a:pt x="373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76" y="0"/>
                  </a:lnTo>
                  <a:lnTo>
                    <a:pt x="378" y="0"/>
                  </a:lnTo>
                  <a:lnTo>
                    <a:pt x="379" y="0"/>
                  </a:lnTo>
                  <a:lnTo>
                    <a:pt x="379" y="0"/>
                  </a:lnTo>
                  <a:lnTo>
                    <a:pt x="381" y="0"/>
                  </a:lnTo>
                  <a:lnTo>
                    <a:pt x="382" y="0"/>
                  </a:lnTo>
                  <a:lnTo>
                    <a:pt x="384" y="0"/>
                  </a:lnTo>
                  <a:lnTo>
                    <a:pt x="384" y="2"/>
                  </a:lnTo>
                  <a:lnTo>
                    <a:pt x="385" y="2"/>
                  </a:lnTo>
                  <a:lnTo>
                    <a:pt x="387" y="3"/>
                  </a:lnTo>
                  <a:lnTo>
                    <a:pt x="388" y="3"/>
                  </a:lnTo>
                  <a:lnTo>
                    <a:pt x="388" y="5"/>
                  </a:lnTo>
                  <a:lnTo>
                    <a:pt x="390" y="5"/>
                  </a:lnTo>
                  <a:lnTo>
                    <a:pt x="391" y="6"/>
                  </a:lnTo>
                  <a:lnTo>
                    <a:pt x="393" y="6"/>
                  </a:lnTo>
                  <a:lnTo>
                    <a:pt x="393" y="8"/>
                  </a:lnTo>
                  <a:lnTo>
                    <a:pt x="394" y="9"/>
                  </a:lnTo>
                  <a:lnTo>
                    <a:pt x="396" y="11"/>
                  </a:lnTo>
                  <a:lnTo>
                    <a:pt x="397" y="12"/>
                  </a:lnTo>
                  <a:lnTo>
                    <a:pt x="397" y="14"/>
                  </a:lnTo>
                  <a:lnTo>
                    <a:pt x="399" y="16"/>
                  </a:lnTo>
                  <a:lnTo>
                    <a:pt x="401" y="17"/>
                  </a:lnTo>
                  <a:lnTo>
                    <a:pt x="401" y="20"/>
                  </a:lnTo>
                  <a:lnTo>
                    <a:pt x="402" y="22"/>
                  </a:lnTo>
                  <a:lnTo>
                    <a:pt x="404" y="23"/>
                  </a:lnTo>
                  <a:lnTo>
                    <a:pt x="405" y="26"/>
                  </a:lnTo>
                  <a:lnTo>
                    <a:pt x="405" y="28"/>
                  </a:lnTo>
                  <a:lnTo>
                    <a:pt x="407" y="31"/>
                  </a:lnTo>
                  <a:lnTo>
                    <a:pt x="408" y="34"/>
                  </a:lnTo>
                  <a:lnTo>
                    <a:pt x="410" y="37"/>
                  </a:lnTo>
                  <a:lnTo>
                    <a:pt x="410" y="40"/>
                  </a:lnTo>
                  <a:lnTo>
                    <a:pt x="411" y="42"/>
                  </a:lnTo>
                  <a:lnTo>
                    <a:pt x="413" y="46"/>
                  </a:lnTo>
                  <a:lnTo>
                    <a:pt x="413" y="49"/>
                  </a:lnTo>
                  <a:lnTo>
                    <a:pt x="414" y="52"/>
                  </a:lnTo>
                  <a:lnTo>
                    <a:pt x="416" y="55"/>
                  </a:lnTo>
                  <a:lnTo>
                    <a:pt x="417" y="60"/>
                  </a:lnTo>
                  <a:lnTo>
                    <a:pt x="417" y="63"/>
                  </a:lnTo>
                  <a:lnTo>
                    <a:pt x="419" y="68"/>
                  </a:lnTo>
                  <a:lnTo>
                    <a:pt x="421" y="72"/>
                  </a:lnTo>
                  <a:lnTo>
                    <a:pt x="421" y="75"/>
                  </a:lnTo>
                  <a:lnTo>
                    <a:pt x="422" y="80"/>
                  </a:lnTo>
                  <a:lnTo>
                    <a:pt x="424" y="85"/>
                  </a:lnTo>
                  <a:lnTo>
                    <a:pt x="424" y="89"/>
                  </a:lnTo>
                  <a:lnTo>
                    <a:pt x="425" y="94"/>
                  </a:lnTo>
                  <a:lnTo>
                    <a:pt x="427" y="100"/>
                  </a:lnTo>
                  <a:lnTo>
                    <a:pt x="428" y="105"/>
                  </a:lnTo>
                  <a:lnTo>
                    <a:pt x="428" y="109"/>
                  </a:lnTo>
                  <a:lnTo>
                    <a:pt x="430" y="115"/>
                  </a:lnTo>
                  <a:lnTo>
                    <a:pt x="431" y="120"/>
                  </a:lnTo>
                  <a:lnTo>
                    <a:pt x="431" y="125"/>
                  </a:lnTo>
                  <a:lnTo>
                    <a:pt x="433" y="131"/>
                  </a:lnTo>
                  <a:lnTo>
                    <a:pt x="434" y="135"/>
                  </a:lnTo>
                  <a:lnTo>
                    <a:pt x="434" y="141"/>
                  </a:lnTo>
                  <a:lnTo>
                    <a:pt x="436" y="148"/>
                  </a:lnTo>
                  <a:lnTo>
                    <a:pt x="437" y="152"/>
                  </a:lnTo>
                  <a:lnTo>
                    <a:pt x="437" y="158"/>
                  </a:lnTo>
                  <a:lnTo>
                    <a:pt x="439" y="163"/>
                  </a:lnTo>
                  <a:lnTo>
                    <a:pt x="441" y="169"/>
                  </a:lnTo>
                  <a:lnTo>
                    <a:pt x="441" y="175"/>
                  </a:lnTo>
                  <a:lnTo>
                    <a:pt x="442" y="180"/>
                  </a:lnTo>
                  <a:lnTo>
                    <a:pt x="444" y="186"/>
                  </a:lnTo>
                  <a:lnTo>
                    <a:pt x="444" y="191"/>
                  </a:lnTo>
                  <a:lnTo>
                    <a:pt x="445" y="197"/>
                  </a:lnTo>
                  <a:lnTo>
                    <a:pt x="447" y="201"/>
                  </a:lnTo>
                  <a:lnTo>
                    <a:pt x="447" y="208"/>
                  </a:lnTo>
                  <a:lnTo>
                    <a:pt x="448" y="212"/>
                  </a:lnTo>
                  <a:lnTo>
                    <a:pt x="450" y="217"/>
                  </a:lnTo>
                  <a:lnTo>
                    <a:pt x="450" y="223"/>
                  </a:lnTo>
                  <a:lnTo>
                    <a:pt x="451" y="227"/>
                  </a:lnTo>
                  <a:lnTo>
                    <a:pt x="451" y="232"/>
                  </a:lnTo>
                  <a:lnTo>
                    <a:pt x="453" y="237"/>
                  </a:lnTo>
                  <a:lnTo>
                    <a:pt x="454" y="241"/>
                  </a:lnTo>
                  <a:lnTo>
                    <a:pt x="454" y="246"/>
                  </a:lnTo>
                  <a:lnTo>
                    <a:pt x="456" y="251"/>
                  </a:lnTo>
                  <a:lnTo>
                    <a:pt x="457" y="255"/>
                  </a:lnTo>
                  <a:lnTo>
                    <a:pt x="457" y="260"/>
                  </a:lnTo>
                  <a:lnTo>
                    <a:pt x="459" y="264"/>
                  </a:lnTo>
                  <a:lnTo>
                    <a:pt x="460" y="269"/>
                  </a:lnTo>
                  <a:lnTo>
                    <a:pt x="460" y="272"/>
                  </a:lnTo>
                  <a:lnTo>
                    <a:pt x="462" y="277"/>
                  </a:lnTo>
                  <a:lnTo>
                    <a:pt x="464" y="281"/>
                  </a:lnTo>
                  <a:lnTo>
                    <a:pt x="464" y="284"/>
                  </a:lnTo>
                  <a:lnTo>
                    <a:pt x="465" y="289"/>
                  </a:lnTo>
                  <a:lnTo>
                    <a:pt x="465" y="292"/>
                  </a:lnTo>
                  <a:lnTo>
                    <a:pt x="467" y="297"/>
                  </a:lnTo>
                  <a:lnTo>
                    <a:pt x="468" y="301"/>
                  </a:lnTo>
                  <a:lnTo>
                    <a:pt x="468" y="304"/>
                  </a:lnTo>
                  <a:lnTo>
                    <a:pt x="470" y="309"/>
                  </a:lnTo>
                  <a:lnTo>
                    <a:pt x="471" y="312"/>
                  </a:lnTo>
                  <a:lnTo>
                    <a:pt x="471" y="317"/>
                  </a:lnTo>
                  <a:lnTo>
                    <a:pt x="473" y="320"/>
                  </a:lnTo>
                  <a:lnTo>
                    <a:pt x="474" y="324"/>
                  </a:lnTo>
                  <a:lnTo>
                    <a:pt x="474" y="327"/>
                  </a:lnTo>
                  <a:lnTo>
                    <a:pt x="476" y="332"/>
                  </a:lnTo>
                  <a:lnTo>
                    <a:pt x="476" y="337"/>
                  </a:lnTo>
                  <a:lnTo>
                    <a:pt x="477" y="340"/>
                  </a:lnTo>
                  <a:lnTo>
                    <a:pt x="479" y="344"/>
                  </a:lnTo>
                  <a:lnTo>
                    <a:pt x="479" y="349"/>
                  </a:lnTo>
                  <a:lnTo>
                    <a:pt x="480" y="352"/>
                  </a:lnTo>
                  <a:lnTo>
                    <a:pt x="482" y="357"/>
                  </a:lnTo>
                  <a:lnTo>
                    <a:pt x="482" y="361"/>
                  </a:lnTo>
                  <a:lnTo>
                    <a:pt x="484" y="366"/>
                  </a:lnTo>
                  <a:lnTo>
                    <a:pt x="485" y="370"/>
                  </a:lnTo>
                  <a:lnTo>
                    <a:pt x="485" y="373"/>
                  </a:lnTo>
                  <a:lnTo>
                    <a:pt x="487" y="378"/>
                  </a:lnTo>
                  <a:lnTo>
                    <a:pt x="487" y="383"/>
                  </a:lnTo>
                  <a:lnTo>
                    <a:pt x="488" y="387"/>
                  </a:lnTo>
                  <a:lnTo>
                    <a:pt x="490" y="392"/>
                  </a:lnTo>
                  <a:lnTo>
                    <a:pt x="490" y="396"/>
                  </a:lnTo>
                  <a:lnTo>
                    <a:pt x="491" y="401"/>
                  </a:lnTo>
                  <a:lnTo>
                    <a:pt x="493" y="407"/>
                  </a:lnTo>
                  <a:lnTo>
                    <a:pt x="493" y="412"/>
                  </a:lnTo>
                  <a:lnTo>
                    <a:pt x="494" y="416"/>
                  </a:lnTo>
                  <a:lnTo>
                    <a:pt x="494" y="421"/>
                  </a:lnTo>
                  <a:lnTo>
                    <a:pt x="496" y="426"/>
                  </a:lnTo>
                  <a:lnTo>
                    <a:pt x="497" y="432"/>
                  </a:lnTo>
                  <a:lnTo>
                    <a:pt x="497" y="436"/>
                  </a:lnTo>
                  <a:lnTo>
                    <a:pt x="499" y="441"/>
                  </a:lnTo>
                  <a:lnTo>
                    <a:pt x="500" y="447"/>
                  </a:lnTo>
                  <a:lnTo>
                    <a:pt x="500" y="452"/>
                  </a:lnTo>
                  <a:lnTo>
                    <a:pt x="502" y="456"/>
                  </a:lnTo>
                  <a:lnTo>
                    <a:pt x="502" y="462"/>
                  </a:lnTo>
                  <a:lnTo>
                    <a:pt x="503" y="467"/>
                  </a:lnTo>
                  <a:lnTo>
                    <a:pt x="505" y="473"/>
                  </a:lnTo>
                  <a:lnTo>
                    <a:pt x="505" y="478"/>
                  </a:lnTo>
                  <a:lnTo>
                    <a:pt x="507" y="484"/>
                  </a:lnTo>
                  <a:lnTo>
                    <a:pt x="507" y="489"/>
                  </a:lnTo>
                  <a:lnTo>
                    <a:pt x="508" y="495"/>
                  </a:lnTo>
                  <a:lnTo>
                    <a:pt x="510" y="499"/>
                  </a:lnTo>
                  <a:lnTo>
                    <a:pt x="510" y="506"/>
                  </a:lnTo>
                  <a:lnTo>
                    <a:pt x="511" y="512"/>
                  </a:lnTo>
                  <a:lnTo>
                    <a:pt x="511" y="516"/>
                  </a:lnTo>
                  <a:lnTo>
                    <a:pt x="513" y="522"/>
                  </a:lnTo>
                  <a:lnTo>
                    <a:pt x="514" y="529"/>
                  </a:lnTo>
                  <a:lnTo>
                    <a:pt x="514" y="533"/>
                  </a:lnTo>
                  <a:lnTo>
                    <a:pt x="516" y="539"/>
                  </a:lnTo>
                  <a:lnTo>
                    <a:pt x="516" y="545"/>
                  </a:lnTo>
                  <a:lnTo>
                    <a:pt x="517" y="552"/>
                  </a:lnTo>
                  <a:lnTo>
                    <a:pt x="519" y="556"/>
                  </a:lnTo>
                  <a:lnTo>
                    <a:pt x="519" y="562"/>
                  </a:lnTo>
                  <a:lnTo>
                    <a:pt x="520" y="568"/>
                  </a:lnTo>
                  <a:lnTo>
                    <a:pt x="520" y="575"/>
                  </a:lnTo>
                  <a:lnTo>
                    <a:pt x="522" y="581"/>
                  </a:lnTo>
                  <a:lnTo>
                    <a:pt x="522" y="585"/>
                  </a:lnTo>
                  <a:lnTo>
                    <a:pt x="523" y="592"/>
                  </a:lnTo>
                  <a:lnTo>
                    <a:pt x="525" y="598"/>
                  </a:lnTo>
                  <a:lnTo>
                    <a:pt x="525" y="604"/>
                  </a:lnTo>
                  <a:lnTo>
                    <a:pt x="527" y="610"/>
                  </a:lnTo>
                  <a:lnTo>
                    <a:pt x="527" y="616"/>
                  </a:lnTo>
                  <a:lnTo>
                    <a:pt x="528" y="622"/>
                  </a:lnTo>
                  <a:lnTo>
                    <a:pt x="530" y="627"/>
                  </a:lnTo>
                  <a:lnTo>
                    <a:pt x="530" y="633"/>
                  </a:lnTo>
                  <a:lnTo>
                    <a:pt x="531" y="639"/>
                  </a:lnTo>
                  <a:lnTo>
                    <a:pt x="531" y="645"/>
                  </a:lnTo>
                  <a:lnTo>
                    <a:pt x="533" y="651"/>
                  </a:lnTo>
                  <a:lnTo>
                    <a:pt x="533" y="658"/>
                  </a:lnTo>
                  <a:lnTo>
                    <a:pt x="534" y="664"/>
                  </a:lnTo>
                  <a:lnTo>
                    <a:pt x="536" y="670"/>
                  </a:lnTo>
                  <a:lnTo>
                    <a:pt x="536" y="676"/>
                  </a:lnTo>
                  <a:lnTo>
                    <a:pt x="537" y="682"/>
                  </a:lnTo>
                  <a:lnTo>
                    <a:pt x="537" y="687"/>
                  </a:lnTo>
                  <a:lnTo>
                    <a:pt x="539" y="693"/>
                  </a:lnTo>
                  <a:lnTo>
                    <a:pt x="540" y="699"/>
                  </a:lnTo>
                  <a:lnTo>
                    <a:pt x="540" y="705"/>
                  </a:lnTo>
                  <a:lnTo>
                    <a:pt x="542" y="711"/>
                  </a:lnTo>
                  <a:lnTo>
                    <a:pt x="542" y="717"/>
                  </a:lnTo>
                  <a:lnTo>
                    <a:pt x="543" y="724"/>
                  </a:lnTo>
                  <a:lnTo>
                    <a:pt x="543" y="730"/>
                  </a:lnTo>
                  <a:lnTo>
                    <a:pt x="545" y="736"/>
                  </a:lnTo>
                  <a:lnTo>
                    <a:pt x="546" y="741"/>
                  </a:lnTo>
                  <a:lnTo>
                    <a:pt x="546" y="747"/>
                  </a:lnTo>
                  <a:lnTo>
                    <a:pt x="548" y="753"/>
                  </a:lnTo>
                  <a:lnTo>
                    <a:pt x="548" y="759"/>
                  </a:lnTo>
                  <a:lnTo>
                    <a:pt x="550" y="765"/>
                  </a:lnTo>
                  <a:lnTo>
                    <a:pt x="551" y="771"/>
                  </a:lnTo>
                  <a:lnTo>
                    <a:pt x="551" y="777"/>
                  </a:lnTo>
                  <a:lnTo>
                    <a:pt x="553" y="784"/>
                  </a:lnTo>
                  <a:lnTo>
                    <a:pt x="553" y="788"/>
                  </a:lnTo>
                  <a:lnTo>
                    <a:pt x="554" y="794"/>
                  </a:lnTo>
                  <a:lnTo>
                    <a:pt x="556" y="800"/>
                  </a:lnTo>
                  <a:lnTo>
                    <a:pt x="556" y="807"/>
                  </a:lnTo>
                  <a:lnTo>
                    <a:pt x="557" y="813"/>
                  </a:lnTo>
                  <a:lnTo>
                    <a:pt x="557" y="819"/>
                  </a:lnTo>
                  <a:lnTo>
                    <a:pt x="559" y="823"/>
                  </a:lnTo>
                  <a:lnTo>
                    <a:pt x="560" y="830"/>
                  </a:lnTo>
                  <a:lnTo>
                    <a:pt x="560" y="836"/>
                  </a:lnTo>
                  <a:lnTo>
                    <a:pt x="562" y="842"/>
                  </a:lnTo>
                  <a:lnTo>
                    <a:pt x="562" y="848"/>
                  </a:lnTo>
                  <a:lnTo>
                    <a:pt x="563" y="854"/>
                  </a:lnTo>
                  <a:lnTo>
                    <a:pt x="565" y="859"/>
                  </a:lnTo>
                  <a:lnTo>
                    <a:pt x="565" y="865"/>
                  </a:lnTo>
                  <a:lnTo>
                    <a:pt x="566" y="871"/>
                  </a:lnTo>
                  <a:lnTo>
                    <a:pt x="566" y="877"/>
                  </a:lnTo>
                  <a:lnTo>
                    <a:pt x="568" y="883"/>
                  </a:lnTo>
                  <a:lnTo>
                    <a:pt x="570" y="889"/>
                  </a:lnTo>
                  <a:lnTo>
                    <a:pt x="570" y="894"/>
                  </a:lnTo>
                  <a:lnTo>
                    <a:pt x="571" y="900"/>
                  </a:lnTo>
                  <a:lnTo>
                    <a:pt x="571" y="906"/>
                  </a:lnTo>
                  <a:lnTo>
                    <a:pt x="573" y="913"/>
                  </a:lnTo>
                  <a:lnTo>
                    <a:pt x="574" y="919"/>
                  </a:lnTo>
                  <a:lnTo>
                    <a:pt x="574" y="923"/>
                  </a:lnTo>
                  <a:lnTo>
                    <a:pt x="576" y="929"/>
                  </a:lnTo>
                  <a:lnTo>
                    <a:pt x="576" y="936"/>
                  </a:lnTo>
                  <a:lnTo>
                    <a:pt x="577" y="942"/>
                  </a:lnTo>
                  <a:lnTo>
                    <a:pt x="579" y="946"/>
                  </a:lnTo>
                  <a:lnTo>
                    <a:pt x="579" y="952"/>
                  </a:lnTo>
                  <a:lnTo>
                    <a:pt x="580" y="959"/>
                  </a:lnTo>
                  <a:lnTo>
                    <a:pt x="580" y="963"/>
                  </a:lnTo>
                  <a:lnTo>
                    <a:pt x="582" y="969"/>
                  </a:lnTo>
                  <a:lnTo>
                    <a:pt x="583" y="976"/>
                  </a:lnTo>
                  <a:lnTo>
                    <a:pt x="583" y="980"/>
                  </a:lnTo>
                  <a:lnTo>
                    <a:pt x="585" y="986"/>
                  </a:lnTo>
                  <a:lnTo>
                    <a:pt x="585" y="992"/>
                  </a:lnTo>
                  <a:lnTo>
                    <a:pt x="586" y="997"/>
                  </a:lnTo>
                  <a:lnTo>
                    <a:pt x="588" y="1003"/>
                  </a:lnTo>
                  <a:lnTo>
                    <a:pt x="588" y="1009"/>
                  </a:lnTo>
                  <a:lnTo>
                    <a:pt x="589" y="1014"/>
                  </a:lnTo>
                  <a:lnTo>
                    <a:pt x="589" y="1020"/>
                  </a:lnTo>
                  <a:lnTo>
                    <a:pt x="591" y="1025"/>
                  </a:lnTo>
                  <a:lnTo>
                    <a:pt x="593" y="1031"/>
                  </a:lnTo>
                  <a:lnTo>
                    <a:pt x="593" y="1035"/>
                  </a:lnTo>
                  <a:lnTo>
                    <a:pt x="594" y="1042"/>
                  </a:lnTo>
                  <a:lnTo>
                    <a:pt x="594" y="1046"/>
                  </a:lnTo>
                  <a:lnTo>
                    <a:pt x="596" y="1052"/>
                  </a:lnTo>
                  <a:lnTo>
                    <a:pt x="597" y="1057"/>
                  </a:lnTo>
                  <a:lnTo>
                    <a:pt x="597" y="1062"/>
                  </a:lnTo>
                  <a:lnTo>
                    <a:pt x="599" y="1068"/>
                  </a:lnTo>
                  <a:lnTo>
                    <a:pt x="599" y="1072"/>
                  </a:lnTo>
                  <a:lnTo>
                    <a:pt x="600" y="1077"/>
                  </a:lnTo>
                  <a:lnTo>
                    <a:pt x="602" y="1083"/>
                  </a:lnTo>
                  <a:lnTo>
                    <a:pt x="602" y="1088"/>
                  </a:lnTo>
                  <a:lnTo>
                    <a:pt x="603" y="1092"/>
                  </a:lnTo>
                  <a:lnTo>
                    <a:pt x="603" y="1097"/>
                  </a:lnTo>
                  <a:lnTo>
                    <a:pt x="605" y="1103"/>
                  </a:lnTo>
                  <a:lnTo>
                    <a:pt x="606" y="1108"/>
                  </a:lnTo>
                  <a:lnTo>
                    <a:pt x="606" y="1112"/>
                  </a:lnTo>
                  <a:lnTo>
                    <a:pt x="608" y="1117"/>
                  </a:lnTo>
                  <a:lnTo>
                    <a:pt x="608" y="1121"/>
                  </a:lnTo>
                  <a:lnTo>
                    <a:pt x="609" y="1126"/>
                  </a:lnTo>
                  <a:lnTo>
                    <a:pt x="611" y="1132"/>
                  </a:lnTo>
                  <a:lnTo>
                    <a:pt x="611" y="1137"/>
                  </a:lnTo>
                  <a:lnTo>
                    <a:pt x="613" y="1141"/>
                  </a:lnTo>
                  <a:lnTo>
                    <a:pt x="613" y="1146"/>
                  </a:lnTo>
                  <a:lnTo>
                    <a:pt x="614" y="1151"/>
                  </a:lnTo>
                  <a:lnTo>
                    <a:pt x="616" y="1155"/>
                  </a:lnTo>
                  <a:lnTo>
                    <a:pt x="616" y="1160"/>
                  </a:lnTo>
                  <a:lnTo>
                    <a:pt x="617" y="1163"/>
                  </a:lnTo>
                  <a:lnTo>
                    <a:pt x="619" y="1167"/>
                  </a:lnTo>
                  <a:lnTo>
                    <a:pt x="619" y="1172"/>
                  </a:lnTo>
                  <a:lnTo>
                    <a:pt x="620" y="1177"/>
                  </a:lnTo>
                  <a:lnTo>
                    <a:pt x="620" y="1181"/>
                  </a:lnTo>
                  <a:lnTo>
                    <a:pt x="622" y="1186"/>
                  </a:lnTo>
                  <a:lnTo>
                    <a:pt x="623" y="1189"/>
                  </a:lnTo>
                  <a:lnTo>
                    <a:pt x="623" y="1194"/>
                  </a:lnTo>
                  <a:lnTo>
                    <a:pt x="625" y="1198"/>
                  </a:lnTo>
                  <a:lnTo>
                    <a:pt x="626" y="1203"/>
                  </a:lnTo>
                  <a:lnTo>
                    <a:pt x="626" y="1206"/>
                  </a:lnTo>
                  <a:lnTo>
                    <a:pt x="628" y="1210"/>
                  </a:lnTo>
                  <a:lnTo>
                    <a:pt x="628" y="1215"/>
                  </a:lnTo>
                  <a:lnTo>
                    <a:pt x="629" y="1218"/>
                  </a:lnTo>
                  <a:lnTo>
                    <a:pt x="631" y="1223"/>
                  </a:lnTo>
                  <a:lnTo>
                    <a:pt x="631" y="1226"/>
                  </a:lnTo>
                  <a:lnTo>
                    <a:pt x="632" y="1230"/>
                  </a:lnTo>
                  <a:lnTo>
                    <a:pt x="634" y="1235"/>
                  </a:lnTo>
                  <a:lnTo>
                    <a:pt x="634" y="1238"/>
                  </a:lnTo>
                  <a:lnTo>
                    <a:pt x="636" y="1243"/>
                  </a:lnTo>
                  <a:lnTo>
                    <a:pt x="636" y="1246"/>
                  </a:lnTo>
                  <a:lnTo>
                    <a:pt x="637" y="1250"/>
                  </a:lnTo>
                  <a:lnTo>
                    <a:pt x="639" y="1254"/>
                  </a:lnTo>
                  <a:lnTo>
                    <a:pt x="639" y="1258"/>
                  </a:lnTo>
                  <a:lnTo>
                    <a:pt x="640" y="1261"/>
                  </a:lnTo>
                  <a:lnTo>
                    <a:pt x="642" y="1266"/>
                  </a:lnTo>
                  <a:lnTo>
                    <a:pt x="642" y="1269"/>
                  </a:lnTo>
                  <a:lnTo>
                    <a:pt x="643" y="1273"/>
                  </a:lnTo>
                  <a:lnTo>
                    <a:pt x="643" y="1277"/>
                  </a:lnTo>
                  <a:lnTo>
                    <a:pt x="645" y="1281"/>
                  </a:lnTo>
                  <a:lnTo>
                    <a:pt x="646" y="1284"/>
                  </a:lnTo>
                  <a:lnTo>
                    <a:pt x="646" y="1289"/>
                  </a:lnTo>
                  <a:lnTo>
                    <a:pt x="648" y="1292"/>
                  </a:lnTo>
                  <a:lnTo>
                    <a:pt x="649" y="1297"/>
                  </a:lnTo>
                  <a:lnTo>
                    <a:pt x="649" y="1300"/>
                  </a:lnTo>
                  <a:lnTo>
                    <a:pt x="651" y="1304"/>
                  </a:lnTo>
                  <a:lnTo>
                    <a:pt x="652" y="1307"/>
                  </a:lnTo>
                  <a:lnTo>
                    <a:pt x="652" y="1312"/>
                  </a:lnTo>
                  <a:lnTo>
                    <a:pt x="654" y="1315"/>
                  </a:lnTo>
                  <a:lnTo>
                    <a:pt x="654" y="1320"/>
                  </a:lnTo>
                  <a:lnTo>
                    <a:pt x="656" y="1323"/>
                  </a:lnTo>
                  <a:lnTo>
                    <a:pt x="657" y="1327"/>
                  </a:lnTo>
                  <a:lnTo>
                    <a:pt x="657" y="1332"/>
                  </a:lnTo>
                  <a:lnTo>
                    <a:pt x="659" y="1335"/>
                  </a:lnTo>
                  <a:lnTo>
                    <a:pt x="660" y="1340"/>
                  </a:lnTo>
                  <a:lnTo>
                    <a:pt x="660" y="1343"/>
                  </a:lnTo>
                  <a:lnTo>
                    <a:pt x="662" y="1347"/>
                  </a:lnTo>
                  <a:lnTo>
                    <a:pt x="662" y="1350"/>
                  </a:lnTo>
                  <a:lnTo>
                    <a:pt x="663" y="1355"/>
                  </a:lnTo>
                  <a:lnTo>
                    <a:pt x="665" y="1358"/>
                  </a:lnTo>
                  <a:lnTo>
                    <a:pt x="665" y="1363"/>
                  </a:lnTo>
                  <a:lnTo>
                    <a:pt x="666" y="1367"/>
                  </a:lnTo>
                  <a:lnTo>
                    <a:pt x="668" y="1370"/>
                  </a:lnTo>
                  <a:lnTo>
                    <a:pt x="668" y="1375"/>
                  </a:lnTo>
                  <a:lnTo>
                    <a:pt x="669" y="1379"/>
                  </a:lnTo>
                  <a:lnTo>
                    <a:pt x="669" y="1383"/>
                  </a:lnTo>
                  <a:lnTo>
                    <a:pt x="671" y="1387"/>
                  </a:lnTo>
                  <a:lnTo>
                    <a:pt x="672" y="1392"/>
                  </a:lnTo>
                  <a:lnTo>
                    <a:pt x="672" y="1395"/>
                  </a:lnTo>
                  <a:lnTo>
                    <a:pt x="674" y="1399"/>
                  </a:lnTo>
                  <a:lnTo>
                    <a:pt x="675" y="1404"/>
                  </a:lnTo>
                  <a:lnTo>
                    <a:pt x="675" y="1407"/>
                  </a:lnTo>
                  <a:lnTo>
                    <a:pt x="677" y="1412"/>
                  </a:lnTo>
                  <a:lnTo>
                    <a:pt x="677" y="1416"/>
                  </a:lnTo>
                  <a:lnTo>
                    <a:pt x="679" y="1421"/>
                  </a:lnTo>
                  <a:lnTo>
                    <a:pt x="680" y="1424"/>
                  </a:lnTo>
                  <a:lnTo>
                    <a:pt x="680" y="1429"/>
                  </a:lnTo>
                  <a:lnTo>
                    <a:pt x="682" y="1433"/>
                  </a:lnTo>
                  <a:lnTo>
                    <a:pt x="683" y="1438"/>
                  </a:lnTo>
                  <a:lnTo>
                    <a:pt x="683" y="1442"/>
                  </a:lnTo>
                  <a:lnTo>
                    <a:pt x="685" y="1447"/>
                  </a:lnTo>
                  <a:lnTo>
                    <a:pt x="685" y="1450"/>
                  </a:lnTo>
                  <a:lnTo>
                    <a:pt x="686" y="1455"/>
                  </a:lnTo>
                  <a:lnTo>
                    <a:pt x="688" y="1459"/>
                  </a:lnTo>
                  <a:lnTo>
                    <a:pt x="688" y="1464"/>
                  </a:lnTo>
                  <a:lnTo>
                    <a:pt x="689" y="1469"/>
                  </a:lnTo>
                  <a:lnTo>
                    <a:pt x="689" y="1472"/>
                  </a:lnTo>
                  <a:lnTo>
                    <a:pt x="691" y="1476"/>
                  </a:lnTo>
                  <a:lnTo>
                    <a:pt x="692" y="1481"/>
                  </a:lnTo>
                  <a:lnTo>
                    <a:pt x="692" y="1485"/>
                  </a:lnTo>
                  <a:lnTo>
                    <a:pt x="694" y="1490"/>
                  </a:lnTo>
                  <a:lnTo>
                    <a:pt x="694" y="1495"/>
                  </a:lnTo>
                  <a:lnTo>
                    <a:pt x="695" y="1498"/>
                  </a:lnTo>
                  <a:lnTo>
                    <a:pt x="697" y="1502"/>
                  </a:lnTo>
                  <a:lnTo>
                    <a:pt x="697" y="1507"/>
                  </a:lnTo>
                  <a:lnTo>
                    <a:pt x="699" y="1512"/>
                  </a:lnTo>
                  <a:lnTo>
                    <a:pt x="699" y="1515"/>
                  </a:lnTo>
                  <a:lnTo>
                    <a:pt x="700" y="1519"/>
                  </a:lnTo>
                  <a:lnTo>
                    <a:pt x="702" y="1524"/>
                  </a:lnTo>
                  <a:lnTo>
                    <a:pt x="702" y="1527"/>
                  </a:lnTo>
                  <a:lnTo>
                    <a:pt x="703" y="1532"/>
                  </a:lnTo>
                  <a:lnTo>
                    <a:pt x="703" y="1536"/>
                  </a:lnTo>
                  <a:lnTo>
                    <a:pt x="705" y="1539"/>
                  </a:lnTo>
                  <a:lnTo>
                    <a:pt x="706" y="1544"/>
                  </a:lnTo>
                  <a:lnTo>
                    <a:pt x="706" y="1547"/>
                  </a:lnTo>
                  <a:lnTo>
                    <a:pt x="708" y="1551"/>
                  </a:lnTo>
                  <a:lnTo>
                    <a:pt x="708" y="1556"/>
                  </a:lnTo>
                  <a:lnTo>
                    <a:pt x="709" y="1559"/>
                  </a:lnTo>
                  <a:lnTo>
                    <a:pt x="711" y="1564"/>
                  </a:lnTo>
                  <a:lnTo>
                    <a:pt x="711" y="1567"/>
                  </a:lnTo>
                  <a:lnTo>
                    <a:pt x="712" y="1570"/>
                  </a:lnTo>
                  <a:lnTo>
                    <a:pt x="712" y="1575"/>
                  </a:lnTo>
                  <a:lnTo>
                    <a:pt x="714" y="1578"/>
                  </a:lnTo>
                  <a:lnTo>
                    <a:pt x="715" y="1582"/>
                  </a:lnTo>
                  <a:lnTo>
                    <a:pt x="715" y="1585"/>
                  </a:lnTo>
                  <a:lnTo>
                    <a:pt x="717" y="1588"/>
                  </a:lnTo>
                  <a:lnTo>
                    <a:pt x="717" y="1593"/>
                  </a:lnTo>
                  <a:lnTo>
                    <a:pt x="718" y="1596"/>
                  </a:lnTo>
                  <a:lnTo>
                    <a:pt x="720" y="1599"/>
                  </a:lnTo>
                  <a:lnTo>
                    <a:pt x="720" y="1602"/>
                  </a:lnTo>
                  <a:lnTo>
                    <a:pt x="722" y="1607"/>
                  </a:lnTo>
                  <a:lnTo>
                    <a:pt x="722" y="1610"/>
                  </a:lnTo>
                  <a:lnTo>
                    <a:pt x="723" y="1613"/>
                  </a:lnTo>
                  <a:lnTo>
                    <a:pt x="725" y="1616"/>
                  </a:lnTo>
                  <a:lnTo>
                    <a:pt x="725" y="1621"/>
                  </a:lnTo>
                  <a:lnTo>
                    <a:pt x="726" y="1624"/>
                  </a:lnTo>
                  <a:lnTo>
                    <a:pt x="726" y="1627"/>
                  </a:lnTo>
                  <a:lnTo>
                    <a:pt x="728" y="1630"/>
                  </a:lnTo>
                  <a:lnTo>
                    <a:pt x="729" y="1633"/>
                  </a:lnTo>
                  <a:lnTo>
                    <a:pt x="729" y="1637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6" name="Freeform 327"/>
            <p:cNvSpPr>
              <a:spLocks/>
            </p:cNvSpPr>
            <p:nvPr/>
          </p:nvSpPr>
          <p:spPr bwMode="auto">
            <a:xfrm>
              <a:off x="3451226" y="5427664"/>
              <a:ext cx="471488" cy="504825"/>
            </a:xfrm>
            <a:custGeom>
              <a:avLst/>
              <a:gdLst>
                <a:gd name="T0" fmla="*/ 9 w 593"/>
                <a:gd name="T1" fmla="*/ 33 h 638"/>
                <a:gd name="T2" fmla="*/ 20 w 593"/>
                <a:gd name="T3" fmla="*/ 67 h 638"/>
                <a:gd name="T4" fmla="*/ 29 w 593"/>
                <a:gd name="T5" fmla="*/ 99 h 638"/>
                <a:gd name="T6" fmla="*/ 40 w 593"/>
                <a:gd name="T7" fmla="*/ 130 h 638"/>
                <a:gd name="T8" fmla="*/ 51 w 593"/>
                <a:gd name="T9" fmla="*/ 157 h 638"/>
                <a:gd name="T10" fmla="*/ 60 w 593"/>
                <a:gd name="T11" fmla="*/ 186 h 638"/>
                <a:gd name="T12" fmla="*/ 69 w 593"/>
                <a:gd name="T13" fmla="*/ 214 h 638"/>
                <a:gd name="T14" fmla="*/ 80 w 593"/>
                <a:gd name="T15" fmla="*/ 240 h 638"/>
                <a:gd name="T16" fmla="*/ 89 w 593"/>
                <a:gd name="T17" fmla="*/ 265 h 638"/>
                <a:gd name="T18" fmla="*/ 99 w 593"/>
                <a:gd name="T19" fmla="*/ 286 h 638"/>
                <a:gd name="T20" fmla="*/ 108 w 593"/>
                <a:gd name="T21" fmla="*/ 303 h 638"/>
                <a:gd name="T22" fmla="*/ 118 w 593"/>
                <a:gd name="T23" fmla="*/ 315 h 638"/>
                <a:gd name="T24" fmla="*/ 128 w 593"/>
                <a:gd name="T25" fmla="*/ 325 h 638"/>
                <a:gd name="T26" fmla="*/ 137 w 593"/>
                <a:gd name="T27" fmla="*/ 334 h 638"/>
                <a:gd name="T28" fmla="*/ 146 w 593"/>
                <a:gd name="T29" fmla="*/ 346 h 638"/>
                <a:gd name="T30" fmla="*/ 155 w 593"/>
                <a:gd name="T31" fmla="*/ 357 h 638"/>
                <a:gd name="T32" fmla="*/ 166 w 593"/>
                <a:gd name="T33" fmla="*/ 368 h 638"/>
                <a:gd name="T34" fmla="*/ 175 w 593"/>
                <a:gd name="T35" fmla="*/ 375 h 638"/>
                <a:gd name="T36" fmla="*/ 185 w 593"/>
                <a:gd name="T37" fmla="*/ 383 h 638"/>
                <a:gd name="T38" fmla="*/ 194 w 593"/>
                <a:gd name="T39" fmla="*/ 394 h 638"/>
                <a:gd name="T40" fmla="*/ 205 w 593"/>
                <a:gd name="T41" fmla="*/ 406 h 638"/>
                <a:gd name="T42" fmla="*/ 214 w 593"/>
                <a:gd name="T43" fmla="*/ 420 h 638"/>
                <a:gd name="T44" fmla="*/ 223 w 593"/>
                <a:gd name="T45" fmla="*/ 431 h 638"/>
                <a:gd name="T46" fmla="*/ 232 w 593"/>
                <a:gd name="T47" fmla="*/ 441 h 638"/>
                <a:gd name="T48" fmla="*/ 241 w 593"/>
                <a:gd name="T49" fmla="*/ 454 h 638"/>
                <a:gd name="T50" fmla="*/ 251 w 593"/>
                <a:gd name="T51" fmla="*/ 469 h 638"/>
                <a:gd name="T52" fmla="*/ 260 w 593"/>
                <a:gd name="T53" fmla="*/ 483 h 638"/>
                <a:gd name="T54" fmla="*/ 269 w 593"/>
                <a:gd name="T55" fmla="*/ 494 h 638"/>
                <a:gd name="T56" fmla="*/ 278 w 593"/>
                <a:gd name="T57" fmla="*/ 500 h 638"/>
                <a:gd name="T58" fmla="*/ 289 w 593"/>
                <a:gd name="T59" fmla="*/ 504 h 638"/>
                <a:gd name="T60" fmla="*/ 298 w 593"/>
                <a:gd name="T61" fmla="*/ 512 h 638"/>
                <a:gd name="T62" fmla="*/ 307 w 593"/>
                <a:gd name="T63" fmla="*/ 523 h 638"/>
                <a:gd name="T64" fmla="*/ 317 w 593"/>
                <a:gd name="T65" fmla="*/ 533 h 638"/>
                <a:gd name="T66" fmla="*/ 326 w 593"/>
                <a:gd name="T67" fmla="*/ 543 h 638"/>
                <a:gd name="T68" fmla="*/ 335 w 593"/>
                <a:gd name="T69" fmla="*/ 550 h 638"/>
                <a:gd name="T70" fmla="*/ 344 w 593"/>
                <a:gd name="T71" fmla="*/ 557 h 638"/>
                <a:gd name="T72" fmla="*/ 353 w 593"/>
                <a:gd name="T73" fmla="*/ 561 h 638"/>
                <a:gd name="T74" fmla="*/ 363 w 593"/>
                <a:gd name="T75" fmla="*/ 566 h 638"/>
                <a:gd name="T76" fmla="*/ 372 w 593"/>
                <a:gd name="T77" fmla="*/ 570 h 638"/>
                <a:gd name="T78" fmla="*/ 381 w 593"/>
                <a:gd name="T79" fmla="*/ 575 h 638"/>
                <a:gd name="T80" fmla="*/ 390 w 593"/>
                <a:gd name="T81" fmla="*/ 580 h 638"/>
                <a:gd name="T82" fmla="*/ 400 w 593"/>
                <a:gd name="T83" fmla="*/ 584 h 638"/>
                <a:gd name="T84" fmla="*/ 409 w 593"/>
                <a:gd name="T85" fmla="*/ 589 h 638"/>
                <a:gd name="T86" fmla="*/ 418 w 593"/>
                <a:gd name="T87" fmla="*/ 596 h 638"/>
                <a:gd name="T88" fmla="*/ 427 w 593"/>
                <a:gd name="T89" fmla="*/ 604 h 638"/>
                <a:gd name="T90" fmla="*/ 436 w 593"/>
                <a:gd name="T91" fmla="*/ 612 h 638"/>
                <a:gd name="T92" fmla="*/ 446 w 593"/>
                <a:gd name="T93" fmla="*/ 616 h 638"/>
                <a:gd name="T94" fmla="*/ 453 w 593"/>
                <a:gd name="T95" fmla="*/ 616 h 638"/>
                <a:gd name="T96" fmla="*/ 463 w 593"/>
                <a:gd name="T97" fmla="*/ 616 h 638"/>
                <a:gd name="T98" fmla="*/ 472 w 593"/>
                <a:gd name="T99" fmla="*/ 616 h 638"/>
                <a:gd name="T100" fmla="*/ 481 w 593"/>
                <a:gd name="T101" fmla="*/ 619 h 638"/>
                <a:gd name="T102" fmla="*/ 490 w 593"/>
                <a:gd name="T103" fmla="*/ 621 h 638"/>
                <a:gd name="T104" fmla="*/ 499 w 593"/>
                <a:gd name="T105" fmla="*/ 623 h 638"/>
                <a:gd name="T106" fmla="*/ 509 w 593"/>
                <a:gd name="T107" fmla="*/ 623 h 638"/>
                <a:gd name="T108" fmla="*/ 518 w 593"/>
                <a:gd name="T109" fmla="*/ 624 h 638"/>
                <a:gd name="T110" fmla="*/ 525 w 593"/>
                <a:gd name="T111" fmla="*/ 624 h 638"/>
                <a:gd name="T112" fmla="*/ 535 w 593"/>
                <a:gd name="T113" fmla="*/ 626 h 638"/>
                <a:gd name="T114" fmla="*/ 544 w 593"/>
                <a:gd name="T115" fmla="*/ 629 h 638"/>
                <a:gd name="T116" fmla="*/ 553 w 593"/>
                <a:gd name="T117" fmla="*/ 633 h 638"/>
                <a:gd name="T118" fmla="*/ 562 w 593"/>
                <a:gd name="T119" fmla="*/ 636 h 638"/>
                <a:gd name="T120" fmla="*/ 570 w 593"/>
                <a:gd name="T121" fmla="*/ 638 h 638"/>
                <a:gd name="T122" fmla="*/ 579 w 593"/>
                <a:gd name="T123" fmla="*/ 635 h 638"/>
                <a:gd name="T124" fmla="*/ 588 w 593"/>
                <a:gd name="T125" fmla="*/ 63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3" h="638">
                  <a:moveTo>
                    <a:pt x="0" y="0"/>
                  </a:moveTo>
                  <a:lnTo>
                    <a:pt x="2" y="4"/>
                  </a:lnTo>
                  <a:lnTo>
                    <a:pt x="2" y="7"/>
                  </a:lnTo>
                  <a:lnTo>
                    <a:pt x="3" y="10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19"/>
                  </a:lnTo>
                  <a:lnTo>
                    <a:pt x="6" y="22"/>
                  </a:lnTo>
                  <a:lnTo>
                    <a:pt x="8" y="27"/>
                  </a:lnTo>
                  <a:lnTo>
                    <a:pt x="9" y="30"/>
                  </a:lnTo>
                  <a:lnTo>
                    <a:pt x="9" y="33"/>
                  </a:lnTo>
                  <a:lnTo>
                    <a:pt x="11" y="36"/>
                  </a:lnTo>
                  <a:lnTo>
                    <a:pt x="11" y="39"/>
                  </a:lnTo>
                  <a:lnTo>
                    <a:pt x="13" y="42"/>
                  </a:lnTo>
                  <a:lnTo>
                    <a:pt x="14" y="45"/>
                  </a:lnTo>
                  <a:lnTo>
                    <a:pt x="14" y="48"/>
                  </a:lnTo>
                  <a:lnTo>
                    <a:pt x="16" y="51"/>
                  </a:lnTo>
                  <a:lnTo>
                    <a:pt x="16" y="54"/>
                  </a:lnTo>
                  <a:lnTo>
                    <a:pt x="17" y="57"/>
                  </a:lnTo>
                  <a:lnTo>
                    <a:pt x="19" y="60"/>
                  </a:lnTo>
                  <a:lnTo>
                    <a:pt x="19" y="63"/>
                  </a:lnTo>
                  <a:lnTo>
                    <a:pt x="20" y="67"/>
                  </a:lnTo>
                  <a:lnTo>
                    <a:pt x="20" y="70"/>
                  </a:lnTo>
                  <a:lnTo>
                    <a:pt x="22" y="73"/>
                  </a:lnTo>
                  <a:lnTo>
                    <a:pt x="23" y="76"/>
                  </a:lnTo>
                  <a:lnTo>
                    <a:pt x="23" y="79"/>
                  </a:lnTo>
                  <a:lnTo>
                    <a:pt x="25" y="82"/>
                  </a:lnTo>
                  <a:lnTo>
                    <a:pt x="25" y="85"/>
                  </a:lnTo>
                  <a:lnTo>
                    <a:pt x="26" y="88"/>
                  </a:lnTo>
                  <a:lnTo>
                    <a:pt x="28" y="91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29" y="99"/>
                  </a:lnTo>
                  <a:lnTo>
                    <a:pt x="31" y="102"/>
                  </a:lnTo>
                  <a:lnTo>
                    <a:pt x="32" y="105"/>
                  </a:lnTo>
                  <a:lnTo>
                    <a:pt x="32" y="108"/>
                  </a:lnTo>
                  <a:lnTo>
                    <a:pt x="34" y="110"/>
                  </a:lnTo>
                  <a:lnTo>
                    <a:pt x="34" y="113"/>
                  </a:lnTo>
                  <a:lnTo>
                    <a:pt x="36" y="116"/>
                  </a:lnTo>
                  <a:lnTo>
                    <a:pt x="37" y="119"/>
                  </a:lnTo>
                  <a:lnTo>
                    <a:pt x="37" y="122"/>
                  </a:lnTo>
                  <a:lnTo>
                    <a:pt x="39" y="123"/>
                  </a:lnTo>
                  <a:lnTo>
                    <a:pt x="39" y="126"/>
                  </a:lnTo>
                  <a:lnTo>
                    <a:pt x="40" y="130"/>
                  </a:lnTo>
                  <a:lnTo>
                    <a:pt x="42" y="131"/>
                  </a:lnTo>
                  <a:lnTo>
                    <a:pt x="42" y="134"/>
                  </a:lnTo>
                  <a:lnTo>
                    <a:pt x="43" y="137"/>
                  </a:lnTo>
                  <a:lnTo>
                    <a:pt x="43" y="140"/>
                  </a:lnTo>
                  <a:lnTo>
                    <a:pt x="45" y="142"/>
                  </a:lnTo>
                  <a:lnTo>
                    <a:pt x="46" y="145"/>
                  </a:lnTo>
                  <a:lnTo>
                    <a:pt x="46" y="148"/>
                  </a:lnTo>
                  <a:lnTo>
                    <a:pt x="48" y="149"/>
                  </a:lnTo>
                  <a:lnTo>
                    <a:pt x="48" y="153"/>
                  </a:lnTo>
                  <a:lnTo>
                    <a:pt x="49" y="156"/>
                  </a:lnTo>
                  <a:lnTo>
                    <a:pt x="51" y="157"/>
                  </a:lnTo>
                  <a:lnTo>
                    <a:pt x="51" y="160"/>
                  </a:lnTo>
                  <a:lnTo>
                    <a:pt x="52" y="163"/>
                  </a:lnTo>
                  <a:lnTo>
                    <a:pt x="52" y="165"/>
                  </a:lnTo>
                  <a:lnTo>
                    <a:pt x="54" y="168"/>
                  </a:lnTo>
                  <a:lnTo>
                    <a:pt x="54" y="171"/>
                  </a:lnTo>
                  <a:lnTo>
                    <a:pt x="56" y="173"/>
                  </a:lnTo>
                  <a:lnTo>
                    <a:pt x="57" y="176"/>
                  </a:lnTo>
                  <a:lnTo>
                    <a:pt x="57" y="179"/>
                  </a:lnTo>
                  <a:lnTo>
                    <a:pt x="59" y="180"/>
                  </a:lnTo>
                  <a:lnTo>
                    <a:pt x="59" y="183"/>
                  </a:lnTo>
                  <a:lnTo>
                    <a:pt x="60" y="186"/>
                  </a:lnTo>
                  <a:lnTo>
                    <a:pt x="62" y="188"/>
                  </a:lnTo>
                  <a:lnTo>
                    <a:pt x="62" y="191"/>
                  </a:lnTo>
                  <a:lnTo>
                    <a:pt x="63" y="194"/>
                  </a:lnTo>
                  <a:lnTo>
                    <a:pt x="63" y="196"/>
                  </a:lnTo>
                  <a:lnTo>
                    <a:pt x="65" y="199"/>
                  </a:lnTo>
                  <a:lnTo>
                    <a:pt x="65" y="202"/>
                  </a:lnTo>
                  <a:lnTo>
                    <a:pt x="66" y="203"/>
                  </a:lnTo>
                  <a:lnTo>
                    <a:pt x="68" y="206"/>
                  </a:lnTo>
                  <a:lnTo>
                    <a:pt x="68" y="209"/>
                  </a:lnTo>
                  <a:lnTo>
                    <a:pt x="69" y="211"/>
                  </a:lnTo>
                  <a:lnTo>
                    <a:pt x="69" y="214"/>
                  </a:lnTo>
                  <a:lnTo>
                    <a:pt x="71" y="217"/>
                  </a:lnTo>
                  <a:lnTo>
                    <a:pt x="71" y="219"/>
                  </a:lnTo>
                  <a:lnTo>
                    <a:pt x="72" y="222"/>
                  </a:lnTo>
                  <a:lnTo>
                    <a:pt x="74" y="223"/>
                  </a:lnTo>
                  <a:lnTo>
                    <a:pt x="74" y="226"/>
                  </a:lnTo>
                  <a:lnTo>
                    <a:pt x="75" y="229"/>
                  </a:lnTo>
                  <a:lnTo>
                    <a:pt x="75" y="231"/>
                  </a:lnTo>
                  <a:lnTo>
                    <a:pt x="77" y="234"/>
                  </a:lnTo>
                  <a:lnTo>
                    <a:pt x="77" y="235"/>
                  </a:lnTo>
                  <a:lnTo>
                    <a:pt x="79" y="239"/>
                  </a:lnTo>
                  <a:lnTo>
                    <a:pt x="80" y="240"/>
                  </a:lnTo>
                  <a:lnTo>
                    <a:pt x="80" y="243"/>
                  </a:lnTo>
                  <a:lnTo>
                    <a:pt x="82" y="245"/>
                  </a:lnTo>
                  <a:lnTo>
                    <a:pt x="82" y="248"/>
                  </a:lnTo>
                  <a:lnTo>
                    <a:pt x="83" y="249"/>
                  </a:lnTo>
                  <a:lnTo>
                    <a:pt x="83" y="252"/>
                  </a:lnTo>
                  <a:lnTo>
                    <a:pt x="85" y="254"/>
                  </a:lnTo>
                  <a:lnTo>
                    <a:pt x="86" y="257"/>
                  </a:lnTo>
                  <a:lnTo>
                    <a:pt x="86" y="259"/>
                  </a:lnTo>
                  <a:lnTo>
                    <a:pt x="88" y="262"/>
                  </a:lnTo>
                  <a:lnTo>
                    <a:pt x="88" y="263"/>
                  </a:lnTo>
                  <a:lnTo>
                    <a:pt x="89" y="265"/>
                  </a:lnTo>
                  <a:lnTo>
                    <a:pt x="89" y="268"/>
                  </a:lnTo>
                  <a:lnTo>
                    <a:pt x="91" y="269"/>
                  </a:lnTo>
                  <a:lnTo>
                    <a:pt x="92" y="271"/>
                  </a:lnTo>
                  <a:lnTo>
                    <a:pt x="92" y="272"/>
                  </a:lnTo>
                  <a:lnTo>
                    <a:pt x="94" y="275"/>
                  </a:lnTo>
                  <a:lnTo>
                    <a:pt x="94" y="277"/>
                  </a:lnTo>
                  <a:lnTo>
                    <a:pt x="95" y="278"/>
                  </a:lnTo>
                  <a:lnTo>
                    <a:pt x="95" y="280"/>
                  </a:lnTo>
                  <a:lnTo>
                    <a:pt x="97" y="283"/>
                  </a:lnTo>
                  <a:lnTo>
                    <a:pt x="99" y="285"/>
                  </a:lnTo>
                  <a:lnTo>
                    <a:pt x="99" y="286"/>
                  </a:lnTo>
                  <a:lnTo>
                    <a:pt x="100" y="288"/>
                  </a:lnTo>
                  <a:lnTo>
                    <a:pt x="100" y="289"/>
                  </a:lnTo>
                  <a:lnTo>
                    <a:pt x="102" y="291"/>
                  </a:lnTo>
                  <a:lnTo>
                    <a:pt x="102" y="292"/>
                  </a:lnTo>
                  <a:lnTo>
                    <a:pt x="103" y="294"/>
                  </a:lnTo>
                  <a:lnTo>
                    <a:pt x="103" y="295"/>
                  </a:lnTo>
                  <a:lnTo>
                    <a:pt x="105" y="297"/>
                  </a:lnTo>
                  <a:lnTo>
                    <a:pt x="106" y="298"/>
                  </a:lnTo>
                  <a:lnTo>
                    <a:pt x="106" y="300"/>
                  </a:lnTo>
                  <a:lnTo>
                    <a:pt x="108" y="302"/>
                  </a:lnTo>
                  <a:lnTo>
                    <a:pt x="108" y="303"/>
                  </a:lnTo>
                  <a:lnTo>
                    <a:pt x="109" y="305"/>
                  </a:lnTo>
                  <a:lnTo>
                    <a:pt x="109" y="305"/>
                  </a:lnTo>
                  <a:lnTo>
                    <a:pt x="111" y="306"/>
                  </a:lnTo>
                  <a:lnTo>
                    <a:pt x="112" y="308"/>
                  </a:lnTo>
                  <a:lnTo>
                    <a:pt x="112" y="309"/>
                  </a:lnTo>
                  <a:lnTo>
                    <a:pt x="114" y="309"/>
                  </a:lnTo>
                  <a:lnTo>
                    <a:pt x="114" y="311"/>
                  </a:lnTo>
                  <a:lnTo>
                    <a:pt x="115" y="312"/>
                  </a:lnTo>
                  <a:lnTo>
                    <a:pt x="115" y="312"/>
                  </a:lnTo>
                  <a:lnTo>
                    <a:pt x="117" y="314"/>
                  </a:lnTo>
                  <a:lnTo>
                    <a:pt x="118" y="315"/>
                  </a:lnTo>
                  <a:lnTo>
                    <a:pt x="118" y="315"/>
                  </a:lnTo>
                  <a:lnTo>
                    <a:pt x="120" y="317"/>
                  </a:lnTo>
                  <a:lnTo>
                    <a:pt x="120" y="318"/>
                  </a:lnTo>
                  <a:lnTo>
                    <a:pt x="122" y="318"/>
                  </a:lnTo>
                  <a:lnTo>
                    <a:pt x="122" y="320"/>
                  </a:lnTo>
                  <a:lnTo>
                    <a:pt x="123" y="320"/>
                  </a:lnTo>
                  <a:lnTo>
                    <a:pt x="125" y="322"/>
                  </a:lnTo>
                  <a:lnTo>
                    <a:pt x="125" y="322"/>
                  </a:lnTo>
                  <a:lnTo>
                    <a:pt x="126" y="323"/>
                  </a:lnTo>
                  <a:lnTo>
                    <a:pt x="126" y="323"/>
                  </a:lnTo>
                  <a:lnTo>
                    <a:pt x="128" y="325"/>
                  </a:lnTo>
                  <a:lnTo>
                    <a:pt x="128" y="325"/>
                  </a:lnTo>
                  <a:lnTo>
                    <a:pt x="129" y="326"/>
                  </a:lnTo>
                  <a:lnTo>
                    <a:pt x="129" y="328"/>
                  </a:lnTo>
                  <a:lnTo>
                    <a:pt x="131" y="328"/>
                  </a:lnTo>
                  <a:lnTo>
                    <a:pt x="132" y="329"/>
                  </a:lnTo>
                  <a:lnTo>
                    <a:pt x="132" y="329"/>
                  </a:lnTo>
                  <a:lnTo>
                    <a:pt x="134" y="331"/>
                  </a:lnTo>
                  <a:lnTo>
                    <a:pt x="134" y="331"/>
                  </a:lnTo>
                  <a:lnTo>
                    <a:pt x="135" y="332"/>
                  </a:lnTo>
                  <a:lnTo>
                    <a:pt x="135" y="334"/>
                  </a:lnTo>
                  <a:lnTo>
                    <a:pt x="137" y="334"/>
                  </a:lnTo>
                  <a:lnTo>
                    <a:pt x="138" y="335"/>
                  </a:lnTo>
                  <a:lnTo>
                    <a:pt x="138" y="335"/>
                  </a:lnTo>
                  <a:lnTo>
                    <a:pt x="140" y="337"/>
                  </a:lnTo>
                  <a:lnTo>
                    <a:pt x="140" y="338"/>
                  </a:lnTo>
                  <a:lnTo>
                    <a:pt x="142" y="338"/>
                  </a:lnTo>
                  <a:lnTo>
                    <a:pt x="142" y="340"/>
                  </a:lnTo>
                  <a:lnTo>
                    <a:pt x="143" y="341"/>
                  </a:lnTo>
                  <a:lnTo>
                    <a:pt x="145" y="341"/>
                  </a:lnTo>
                  <a:lnTo>
                    <a:pt x="145" y="343"/>
                  </a:lnTo>
                  <a:lnTo>
                    <a:pt x="146" y="345"/>
                  </a:lnTo>
                  <a:lnTo>
                    <a:pt x="146" y="346"/>
                  </a:lnTo>
                  <a:lnTo>
                    <a:pt x="148" y="346"/>
                  </a:lnTo>
                  <a:lnTo>
                    <a:pt x="148" y="348"/>
                  </a:lnTo>
                  <a:lnTo>
                    <a:pt x="149" y="349"/>
                  </a:lnTo>
                  <a:lnTo>
                    <a:pt x="151" y="349"/>
                  </a:lnTo>
                  <a:lnTo>
                    <a:pt x="151" y="351"/>
                  </a:lnTo>
                  <a:lnTo>
                    <a:pt x="152" y="352"/>
                  </a:lnTo>
                  <a:lnTo>
                    <a:pt x="152" y="354"/>
                  </a:lnTo>
                  <a:lnTo>
                    <a:pt x="154" y="354"/>
                  </a:lnTo>
                  <a:lnTo>
                    <a:pt x="154" y="355"/>
                  </a:lnTo>
                  <a:lnTo>
                    <a:pt x="155" y="357"/>
                  </a:lnTo>
                  <a:lnTo>
                    <a:pt x="155" y="357"/>
                  </a:lnTo>
                  <a:lnTo>
                    <a:pt x="157" y="358"/>
                  </a:lnTo>
                  <a:lnTo>
                    <a:pt x="158" y="360"/>
                  </a:lnTo>
                  <a:lnTo>
                    <a:pt x="158" y="360"/>
                  </a:lnTo>
                  <a:lnTo>
                    <a:pt x="160" y="361"/>
                  </a:lnTo>
                  <a:lnTo>
                    <a:pt x="160" y="361"/>
                  </a:lnTo>
                  <a:lnTo>
                    <a:pt x="162" y="363"/>
                  </a:lnTo>
                  <a:lnTo>
                    <a:pt x="162" y="365"/>
                  </a:lnTo>
                  <a:lnTo>
                    <a:pt x="163" y="365"/>
                  </a:lnTo>
                  <a:lnTo>
                    <a:pt x="165" y="366"/>
                  </a:lnTo>
                  <a:lnTo>
                    <a:pt x="165" y="366"/>
                  </a:lnTo>
                  <a:lnTo>
                    <a:pt x="166" y="368"/>
                  </a:lnTo>
                  <a:lnTo>
                    <a:pt x="166" y="368"/>
                  </a:lnTo>
                  <a:lnTo>
                    <a:pt x="168" y="369"/>
                  </a:lnTo>
                  <a:lnTo>
                    <a:pt x="168" y="369"/>
                  </a:lnTo>
                  <a:lnTo>
                    <a:pt x="169" y="371"/>
                  </a:lnTo>
                  <a:lnTo>
                    <a:pt x="171" y="371"/>
                  </a:lnTo>
                  <a:lnTo>
                    <a:pt x="171" y="372"/>
                  </a:lnTo>
                  <a:lnTo>
                    <a:pt x="172" y="372"/>
                  </a:lnTo>
                  <a:lnTo>
                    <a:pt x="172" y="372"/>
                  </a:lnTo>
                  <a:lnTo>
                    <a:pt x="174" y="374"/>
                  </a:lnTo>
                  <a:lnTo>
                    <a:pt x="174" y="374"/>
                  </a:lnTo>
                  <a:lnTo>
                    <a:pt x="175" y="375"/>
                  </a:lnTo>
                  <a:lnTo>
                    <a:pt x="177" y="375"/>
                  </a:lnTo>
                  <a:lnTo>
                    <a:pt x="177" y="377"/>
                  </a:lnTo>
                  <a:lnTo>
                    <a:pt x="178" y="377"/>
                  </a:lnTo>
                  <a:lnTo>
                    <a:pt x="178" y="377"/>
                  </a:lnTo>
                  <a:lnTo>
                    <a:pt x="180" y="378"/>
                  </a:lnTo>
                  <a:lnTo>
                    <a:pt x="180" y="378"/>
                  </a:lnTo>
                  <a:lnTo>
                    <a:pt x="181" y="380"/>
                  </a:lnTo>
                  <a:lnTo>
                    <a:pt x="181" y="380"/>
                  </a:lnTo>
                  <a:lnTo>
                    <a:pt x="183" y="381"/>
                  </a:lnTo>
                  <a:lnTo>
                    <a:pt x="185" y="381"/>
                  </a:lnTo>
                  <a:lnTo>
                    <a:pt x="185" y="383"/>
                  </a:lnTo>
                  <a:lnTo>
                    <a:pt x="186" y="383"/>
                  </a:lnTo>
                  <a:lnTo>
                    <a:pt x="186" y="384"/>
                  </a:lnTo>
                  <a:lnTo>
                    <a:pt x="188" y="384"/>
                  </a:lnTo>
                  <a:lnTo>
                    <a:pt x="188" y="386"/>
                  </a:lnTo>
                  <a:lnTo>
                    <a:pt x="189" y="386"/>
                  </a:lnTo>
                  <a:lnTo>
                    <a:pt x="191" y="388"/>
                  </a:lnTo>
                  <a:lnTo>
                    <a:pt x="191" y="389"/>
                  </a:lnTo>
                  <a:lnTo>
                    <a:pt x="192" y="389"/>
                  </a:lnTo>
                  <a:lnTo>
                    <a:pt x="192" y="391"/>
                  </a:lnTo>
                  <a:lnTo>
                    <a:pt x="194" y="392"/>
                  </a:lnTo>
                  <a:lnTo>
                    <a:pt x="194" y="394"/>
                  </a:lnTo>
                  <a:lnTo>
                    <a:pt x="195" y="394"/>
                  </a:lnTo>
                  <a:lnTo>
                    <a:pt x="197" y="395"/>
                  </a:lnTo>
                  <a:lnTo>
                    <a:pt x="197" y="397"/>
                  </a:lnTo>
                  <a:lnTo>
                    <a:pt x="198" y="398"/>
                  </a:lnTo>
                  <a:lnTo>
                    <a:pt x="198" y="398"/>
                  </a:lnTo>
                  <a:lnTo>
                    <a:pt x="200" y="400"/>
                  </a:lnTo>
                  <a:lnTo>
                    <a:pt x="200" y="401"/>
                  </a:lnTo>
                  <a:lnTo>
                    <a:pt x="201" y="403"/>
                  </a:lnTo>
                  <a:lnTo>
                    <a:pt x="201" y="404"/>
                  </a:lnTo>
                  <a:lnTo>
                    <a:pt x="203" y="404"/>
                  </a:lnTo>
                  <a:lnTo>
                    <a:pt x="205" y="406"/>
                  </a:lnTo>
                  <a:lnTo>
                    <a:pt x="205" y="408"/>
                  </a:lnTo>
                  <a:lnTo>
                    <a:pt x="206" y="409"/>
                  </a:lnTo>
                  <a:lnTo>
                    <a:pt x="206" y="411"/>
                  </a:lnTo>
                  <a:lnTo>
                    <a:pt x="208" y="412"/>
                  </a:lnTo>
                  <a:lnTo>
                    <a:pt x="208" y="412"/>
                  </a:lnTo>
                  <a:lnTo>
                    <a:pt x="209" y="414"/>
                  </a:lnTo>
                  <a:lnTo>
                    <a:pt x="211" y="415"/>
                  </a:lnTo>
                  <a:lnTo>
                    <a:pt x="211" y="417"/>
                  </a:lnTo>
                  <a:lnTo>
                    <a:pt x="212" y="418"/>
                  </a:lnTo>
                  <a:lnTo>
                    <a:pt x="212" y="418"/>
                  </a:lnTo>
                  <a:lnTo>
                    <a:pt x="214" y="420"/>
                  </a:lnTo>
                  <a:lnTo>
                    <a:pt x="214" y="421"/>
                  </a:lnTo>
                  <a:lnTo>
                    <a:pt x="215" y="423"/>
                  </a:lnTo>
                  <a:lnTo>
                    <a:pt x="215" y="423"/>
                  </a:lnTo>
                  <a:lnTo>
                    <a:pt x="217" y="424"/>
                  </a:lnTo>
                  <a:lnTo>
                    <a:pt x="217" y="426"/>
                  </a:lnTo>
                  <a:lnTo>
                    <a:pt x="218" y="426"/>
                  </a:lnTo>
                  <a:lnTo>
                    <a:pt x="220" y="427"/>
                  </a:lnTo>
                  <a:lnTo>
                    <a:pt x="220" y="429"/>
                  </a:lnTo>
                  <a:lnTo>
                    <a:pt x="221" y="429"/>
                  </a:lnTo>
                  <a:lnTo>
                    <a:pt x="221" y="431"/>
                  </a:lnTo>
                  <a:lnTo>
                    <a:pt x="223" y="431"/>
                  </a:lnTo>
                  <a:lnTo>
                    <a:pt x="223" y="432"/>
                  </a:lnTo>
                  <a:lnTo>
                    <a:pt x="224" y="434"/>
                  </a:lnTo>
                  <a:lnTo>
                    <a:pt x="224" y="434"/>
                  </a:lnTo>
                  <a:lnTo>
                    <a:pt x="226" y="435"/>
                  </a:lnTo>
                  <a:lnTo>
                    <a:pt x="226" y="435"/>
                  </a:lnTo>
                  <a:lnTo>
                    <a:pt x="228" y="437"/>
                  </a:lnTo>
                  <a:lnTo>
                    <a:pt x="229" y="438"/>
                  </a:lnTo>
                  <a:lnTo>
                    <a:pt x="229" y="438"/>
                  </a:lnTo>
                  <a:lnTo>
                    <a:pt x="231" y="440"/>
                  </a:lnTo>
                  <a:lnTo>
                    <a:pt x="231" y="441"/>
                  </a:lnTo>
                  <a:lnTo>
                    <a:pt x="232" y="441"/>
                  </a:lnTo>
                  <a:lnTo>
                    <a:pt x="232" y="443"/>
                  </a:lnTo>
                  <a:lnTo>
                    <a:pt x="234" y="443"/>
                  </a:lnTo>
                  <a:lnTo>
                    <a:pt x="234" y="444"/>
                  </a:lnTo>
                  <a:lnTo>
                    <a:pt x="235" y="446"/>
                  </a:lnTo>
                  <a:lnTo>
                    <a:pt x="235" y="446"/>
                  </a:lnTo>
                  <a:lnTo>
                    <a:pt x="237" y="447"/>
                  </a:lnTo>
                  <a:lnTo>
                    <a:pt x="238" y="449"/>
                  </a:lnTo>
                  <a:lnTo>
                    <a:pt x="238" y="451"/>
                  </a:lnTo>
                  <a:lnTo>
                    <a:pt x="240" y="451"/>
                  </a:lnTo>
                  <a:lnTo>
                    <a:pt x="240" y="452"/>
                  </a:lnTo>
                  <a:lnTo>
                    <a:pt x="241" y="454"/>
                  </a:lnTo>
                  <a:lnTo>
                    <a:pt x="241" y="455"/>
                  </a:lnTo>
                  <a:lnTo>
                    <a:pt x="243" y="457"/>
                  </a:lnTo>
                  <a:lnTo>
                    <a:pt x="243" y="457"/>
                  </a:lnTo>
                  <a:lnTo>
                    <a:pt x="244" y="458"/>
                  </a:lnTo>
                  <a:lnTo>
                    <a:pt x="244" y="460"/>
                  </a:lnTo>
                  <a:lnTo>
                    <a:pt x="246" y="461"/>
                  </a:lnTo>
                  <a:lnTo>
                    <a:pt x="248" y="463"/>
                  </a:lnTo>
                  <a:lnTo>
                    <a:pt x="248" y="464"/>
                  </a:lnTo>
                  <a:lnTo>
                    <a:pt x="249" y="466"/>
                  </a:lnTo>
                  <a:lnTo>
                    <a:pt x="249" y="467"/>
                  </a:lnTo>
                  <a:lnTo>
                    <a:pt x="251" y="469"/>
                  </a:lnTo>
                  <a:lnTo>
                    <a:pt x="251" y="469"/>
                  </a:lnTo>
                  <a:lnTo>
                    <a:pt x="252" y="470"/>
                  </a:lnTo>
                  <a:lnTo>
                    <a:pt x="254" y="472"/>
                  </a:lnTo>
                  <a:lnTo>
                    <a:pt x="254" y="474"/>
                  </a:lnTo>
                  <a:lnTo>
                    <a:pt x="255" y="475"/>
                  </a:lnTo>
                  <a:lnTo>
                    <a:pt x="255" y="477"/>
                  </a:lnTo>
                  <a:lnTo>
                    <a:pt x="257" y="478"/>
                  </a:lnTo>
                  <a:lnTo>
                    <a:pt x="257" y="480"/>
                  </a:lnTo>
                  <a:lnTo>
                    <a:pt x="258" y="480"/>
                  </a:lnTo>
                  <a:lnTo>
                    <a:pt x="258" y="481"/>
                  </a:lnTo>
                  <a:lnTo>
                    <a:pt x="260" y="483"/>
                  </a:lnTo>
                  <a:lnTo>
                    <a:pt x="261" y="484"/>
                  </a:lnTo>
                  <a:lnTo>
                    <a:pt x="261" y="486"/>
                  </a:lnTo>
                  <a:lnTo>
                    <a:pt x="263" y="486"/>
                  </a:lnTo>
                  <a:lnTo>
                    <a:pt x="263" y="487"/>
                  </a:lnTo>
                  <a:lnTo>
                    <a:pt x="264" y="489"/>
                  </a:lnTo>
                  <a:lnTo>
                    <a:pt x="264" y="489"/>
                  </a:lnTo>
                  <a:lnTo>
                    <a:pt x="266" y="490"/>
                  </a:lnTo>
                  <a:lnTo>
                    <a:pt x="267" y="490"/>
                  </a:lnTo>
                  <a:lnTo>
                    <a:pt x="267" y="492"/>
                  </a:lnTo>
                  <a:lnTo>
                    <a:pt x="269" y="492"/>
                  </a:lnTo>
                  <a:lnTo>
                    <a:pt x="269" y="494"/>
                  </a:lnTo>
                  <a:lnTo>
                    <a:pt x="271" y="494"/>
                  </a:lnTo>
                  <a:lnTo>
                    <a:pt x="271" y="495"/>
                  </a:lnTo>
                  <a:lnTo>
                    <a:pt x="272" y="495"/>
                  </a:lnTo>
                  <a:lnTo>
                    <a:pt x="274" y="497"/>
                  </a:lnTo>
                  <a:lnTo>
                    <a:pt x="274" y="497"/>
                  </a:lnTo>
                  <a:lnTo>
                    <a:pt x="275" y="497"/>
                  </a:lnTo>
                  <a:lnTo>
                    <a:pt x="275" y="498"/>
                  </a:lnTo>
                  <a:lnTo>
                    <a:pt x="277" y="498"/>
                  </a:lnTo>
                  <a:lnTo>
                    <a:pt x="277" y="498"/>
                  </a:lnTo>
                  <a:lnTo>
                    <a:pt x="278" y="500"/>
                  </a:lnTo>
                  <a:lnTo>
                    <a:pt x="278" y="500"/>
                  </a:lnTo>
                  <a:lnTo>
                    <a:pt x="280" y="500"/>
                  </a:lnTo>
                  <a:lnTo>
                    <a:pt x="281" y="500"/>
                  </a:lnTo>
                  <a:lnTo>
                    <a:pt x="281" y="501"/>
                  </a:lnTo>
                  <a:lnTo>
                    <a:pt x="283" y="501"/>
                  </a:lnTo>
                  <a:lnTo>
                    <a:pt x="283" y="501"/>
                  </a:lnTo>
                  <a:lnTo>
                    <a:pt x="284" y="501"/>
                  </a:lnTo>
                  <a:lnTo>
                    <a:pt x="284" y="503"/>
                  </a:lnTo>
                  <a:lnTo>
                    <a:pt x="286" y="503"/>
                  </a:lnTo>
                  <a:lnTo>
                    <a:pt x="287" y="503"/>
                  </a:lnTo>
                  <a:lnTo>
                    <a:pt x="287" y="504"/>
                  </a:lnTo>
                  <a:lnTo>
                    <a:pt x="289" y="504"/>
                  </a:lnTo>
                  <a:lnTo>
                    <a:pt x="289" y="504"/>
                  </a:lnTo>
                  <a:lnTo>
                    <a:pt x="291" y="506"/>
                  </a:lnTo>
                  <a:lnTo>
                    <a:pt x="291" y="506"/>
                  </a:lnTo>
                  <a:lnTo>
                    <a:pt x="292" y="507"/>
                  </a:lnTo>
                  <a:lnTo>
                    <a:pt x="292" y="507"/>
                  </a:lnTo>
                  <a:lnTo>
                    <a:pt x="294" y="507"/>
                  </a:lnTo>
                  <a:lnTo>
                    <a:pt x="294" y="509"/>
                  </a:lnTo>
                  <a:lnTo>
                    <a:pt x="295" y="509"/>
                  </a:lnTo>
                  <a:lnTo>
                    <a:pt x="297" y="510"/>
                  </a:lnTo>
                  <a:lnTo>
                    <a:pt x="297" y="510"/>
                  </a:lnTo>
                  <a:lnTo>
                    <a:pt x="298" y="512"/>
                  </a:lnTo>
                  <a:lnTo>
                    <a:pt x="298" y="512"/>
                  </a:lnTo>
                  <a:lnTo>
                    <a:pt x="300" y="513"/>
                  </a:lnTo>
                  <a:lnTo>
                    <a:pt x="300" y="515"/>
                  </a:lnTo>
                  <a:lnTo>
                    <a:pt x="301" y="515"/>
                  </a:lnTo>
                  <a:lnTo>
                    <a:pt x="301" y="517"/>
                  </a:lnTo>
                  <a:lnTo>
                    <a:pt x="303" y="517"/>
                  </a:lnTo>
                  <a:lnTo>
                    <a:pt x="303" y="518"/>
                  </a:lnTo>
                  <a:lnTo>
                    <a:pt x="304" y="520"/>
                  </a:lnTo>
                  <a:lnTo>
                    <a:pt x="306" y="520"/>
                  </a:lnTo>
                  <a:lnTo>
                    <a:pt x="306" y="521"/>
                  </a:lnTo>
                  <a:lnTo>
                    <a:pt x="307" y="523"/>
                  </a:lnTo>
                  <a:lnTo>
                    <a:pt x="307" y="523"/>
                  </a:lnTo>
                  <a:lnTo>
                    <a:pt x="309" y="524"/>
                  </a:lnTo>
                  <a:lnTo>
                    <a:pt x="309" y="526"/>
                  </a:lnTo>
                  <a:lnTo>
                    <a:pt x="310" y="526"/>
                  </a:lnTo>
                  <a:lnTo>
                    <a:pt x="310" y="527"/>
                  </a:lnTo>
                  <a:lnTo>
                    <a:pt x="312" y="529"/>
                  </a:lnTo>
                  <a:lnTo>
                    <a:pt x="312" y="529"/>
                  </a:lnTo>
                  <a:lnTo>
                    <a:pt x="314" y="530"/>
                  </a:lnTo>
                  <a:lnTo>
                    <a:pt x="315" y="530"/>
                  </a:lnTo>
                  <a:lnTo>
                    <a:pt x="315" y="532"/>
                  </a:lnTo>
                  <a:lnTo>
                    <a:pt x="317" y="533"/>
                  </a:lnTo>
                  <a:lnTo>
                    <a:pt x="317" y="533"/>
                  </a:lnTo>
                  <a:lnTo>
                    <a:pt x="318" y="535"/>
                  </a:lnTo>
                  <a:lnTo>
                    <a:pt x="318" y="537"/>
                  </a:lnTo>
                  <a:lnTo>
                    <a:pt x="320" y="537"/>
                  </a:lnTo>
                  <a:lnTo>
                    <a:pt x="320" y="538"/>
                  </a:lnTo>
                  <a:lnTo>
                    <a:pt x="321" y="538"/>
                  </a:lnTo>
                  <a:lnTo>
                    <a:pt x="321" y="540"/>
                  </a:lnTo>
                  <a:lnTo>
                    <a:pt x="323" y="540"/>
                  </a:lnTo>
                  <a:lnTo>
                    <a:pt x="324" y="541"/>
                  </a:lnTo>
                  <a:lnTo>
                    <a:pt x="324" y="541"/>
                  </a:lnTo>
                  <a:lnTo>
                    <a:pt x="326" y="543"/>
                  </a:lnTo>
                  <a:lnTo>
                    <a:pt x="326" y="543"/>
                  </a:lnTo>
                  <a:lnTo>
                    <a:pt x="327" y="544"/>
                  </a:lnTo>
                  <a:lnTo>
                    <a:pt x="327" y="544"/>
                  </a:lnTo>
                  <a:lnTo>
                    <a:pt x="329" y="546"/>
                  </a:lnTo>
                  <a:lnTo>
                    <a:pt x="330" y="546"/>
                  </a:lnTo>
                  <a:lnTo>
                    <a:pt x="330" y="547"/>
                  </a:lnTo>
                  <a:lnTo>
                    <a:pt x="332" y="547"/>
                  </a:lnTo>
                  <a:lnTo>
                    <a:pt x="332" y="549"/>
                  </a:lnTo>
                  <a:lnTo>
                    <a:pt x="334" y="549"/>
                  </a:lnTo>
                  <a:lnTo>
                    <a:pt x="334" y="549"/>
                  </a:lnTo>
                  <a:lnTo>
                    <a:pt x="335" y="550"/>
                  </a:lnTo>
                  <a:lnTo>
                    <a:pt x="335" y="550"/>
                  </a:lnTo>
                  <a:lnTo>
                    <a:pt x="337" y="552"/>
                  </a:lnTo>
                  <a:lnTo>
                    <a:pt x="338" y="552"/>
                  </a:lnTo>
                  <a:lnTo>
                    <a:pt x="338" y="552"/>
                  </a:lnTo>
                  <a:lnTo>
                    <a:pt x="340" y="553"/>
                  </a:lnTo>
                  <a:lnTo>
                    <a:pt x="340" y="553"/>
                  </a:lnTo>
                  <a:lnTo>
                    <a:pt x="341" y="553"/>
                  </a:lnTo>
                  <a:lnTo>
                    <a:pt x="341" y="555"/>
                  </a:lnTo>
                  <a:lnTo>
                    <a:pt x="343" y="555"/>
                  </a:lnTo>
                  <a:lnTo>
                    <a:pt x="343" y="557"/>
                  </a:lnTo>
                  <a:lnTo>
                    <a:pt x="344" y="557"/>
                  </a:lnTo>
                  <a:lnTo>
                    <a:pt x="344" y="557"/>
                  </a:lnTo>
                  <a:lnTo>
                    <a:pt x="346" y="558"/>
                  </a:lnTo>
                  <a:lnTo>
                    <a:pt x="347" y="558"/>
                  </a:lnTo>
                  <a:lnTo>
                    <a:pt x="347" y="558"/>
                  </a:lnTo>
                  <a:lnTo>
                    <a:pt x="349" y="558"/>
                  </a:lnTo>
                  <a:lnTo>
                    <a:pt x="349" y="560"/>
                  </a:lnTo>
                  <a:lnTo>
                    <a:pt x="350" y="560"/>
                  </a:lnTo>
                  <a:lnTo>
                    <a:pt x="350" y="560"/>
                  </a:lnTo>
                  <a:lnTo>
                    <a:pt x="352" y="561"/>
                  </a:lnTo>
                  <a:lnTo>
                    <a:pt x="352" y="561"/>
                  </a:lnTo>
                  <a:lnTo>
                    <a:pt x="353" y="561"/>
                  </a:lnTo>
                  <a:lnTo>
                    <a:pt x="353" y="563"/>
                  </a:lnTo>
                  <a:lnTo>
                    <a:pt x="355" y="563"/>
                  </a:lnTo>
                  <a:lnTo>
                    <a:pt x="357" y="563"/>
                  </a:lnTo>
                  <a:lnTo>
                    <a:pt x="357" y="563"/>
                  </a:lnTo>
                  <a:lnTo>
                    <a:pt x="358" y="564"/>
                  </a:lnTo>
                  <a:lnTo>
                    <a:pt x="358" y="564"/>
                  </a:lnTo>
                  <a:lnTo>
                    <a:pt x="360" y="564"/>
                  </a:lnTo>
                  <a:lnTo>
                    <a:pt x="360" y="566"/>
                  </a:lnTo>
                  <a:lnTo>
                    <a:pt x="361" y="566"/>
                  </a:lnTo>
                  <a:lnTo>
                    <a:pt x="361" y="566"/>
                  </a:lnTo>
                  <a:lnTo>
                    <a:pt x="363" y="566"/>
                  </a:lnTo>
                  <a:lnTo>
                    <a:pt x="363" y="567"/>
                  </a:lnTo>
                  <a:lnTo>
                    <a:pt x="364" y="567"/>
                  </a:lnTo>
                  <a:lnTo>
                    <a:pt x="366" y="567"/>
                  </a:lnTo>
                  <a:lnTo>
                    <a:pt x="366" y="567"/>
                  </a:lnTo>
                  <a:lnTo>
                    <a:pt x="367" y="569"/>
                  </a:lnTo>
                  <a:lnTo>
                    <a:pt x="367" y="569"/>
                  </a:lnTo>
                  <a:lnTo>
                    <a:pt x="369" y="569"/>
                  </a:lnTo>
                  <a:lnTo>
                    <a:pt x="369" y="570"/>
                  </a:lnTo>
                  <a:lnTo>
                    <a:pt x="370" y="570"/>
                  </a:lnTo>
                  <a:lnTo>
                    <a:pt x="370" y="570"/>
                  </a:lnTo>
                  <a:lnTo>
                    <a:pt x="372" y="570"/>
                  </a:lnTo>
                  <a:lnTo>
                    <a:pt x="372" y="572"/>
                  </a:lnTo>
                  <a:lnTo>
                    <a:pt x="373" y="572"/>
                  </a:lnTo>
                  <a:lnTo>
                    <a:pt x="375" y="572"/>
                  </a:lnTo>
                  <a:lnTo>
                    <a:pt x="375" y="572"/>
                  </a:lnTo>
                  <a:lnTo>
                    <a:pt x="377" y="573"/>
                  </a:lnTo>
                  <a:lnTo>
                    <a:pt x="377" y="573"/>
                  </a:lnTo>
                  <a:lnTo>
                    <a:pt x="378" y="573"/>
                  </a:lnTo>
                  <a:lnTo>
                    <a:pt x="378" y="573"/>
                  </a:lnTo>
                  <a:lnTo>
                    <a:pt x="380" y="575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3" y="576"/>
                  </a:lnTo>
                  <a:lnTo>
                    <a:pt x="383" y="576"/>
                  </a:lnTo>
                  <a:lnTo>
                    <a:pt x="384" y="576"/>
                  </a:lnTo>
                  <a:lnTo>
                    <a:pt x="384" y="576"/>
                  </a:lnTo>
                  <a:lnTo>
                    <a:pt x="386" y="578"/>
                  </a:lnTo>
                  <a:lnTo>
                    <a:pt x="386" y="578"/>
                  </a:lnTo>
                  <a:lnTo>
                    <a:pt x="387" y="578"/>
                  </a:lnTo>
                  <a:lnTo>
                    <a:pt x="389" y="578"/>
                  </a:lnTo>
                  <a:lnTo>
                    <a:pt x="389" y="580"/>
                  </a:lnTo>
                  <a:lnTo>
                    <a:pt x="390" y="580"/>
                  </a:lnTo>
                  <a:lnTo>
                    <a:pt x="390" y="580"/>
                  </a:lnTo>
                  <a:lnTo>
                    <a:pt x="392" y="580"/>
                  </a:lnTo>
                  <a:lnTo>
                    <a:pt x="392" y="581"/>
                  </a:lnTo>
                  <a:lnTo>
                    <a:pt x="393" y="581"/>
                  </a:lnTo>
                  <a:lnTo>
                    <a:pt x="393" y="581"/>
                  </a:lnTo>
                  <a:lnTo>
                    <a:pt x="395" y="583"/>
                  </a:lnTo>
                  <a:lnTo>
                    <a:pt x="395" y="583"/>
                  </a:lnTo>
                  <a:lnTo>
                    <a:pt x="396" y="583"/>
                  </a:lnTo>
                  <a:lnTo>
                    <a:pt x="398" y="583"/>
                  </a:lnTo>
                  <a:lnTo>
                    <a:pt x="398" y="584"/>
                  </a:lnTo>
                  <a:lnTo>
                    <a:pt x="400" y="584"/>
                  </a:lnTo>
                  <a:lnTo>
                    <a:pt x="400" y="584"/>
                  </a:lnTo>
                  <a:lnTo>
                    <a:pt x="401" y="584"/>
                  </a:lnTo>
                  <a:lnTo>
                    <a:pt x="401" y="586"/>
                  </a:lnTo>
                  <a:lnTo>
                    <a:pt x="403" y="586"/>
                  </a:lnTo>
                  <a:lnTo>
                    <a:pt x="403" y="586"/>
                  </a:lnTo>
                  <a:lnTo>
                    <a:pt x="404" y="587"/>
                  </a:lnTo>
                  <a:lnTo>
                    <a:pt x="404" y="587"/>
                  </a:lnTo>
                  <a:lnTo>
                    <a:pt x="406" y="587"/>
                  </a:lnTo>
                  <a:lnTo>
                    <a:pt x="407" y="589"/>
                  </a:lnTo>
                  <a:lnTo>
                    <a:pt x="407" y="589"/>
                  </a:lnTo>
                  <a:lnTo>
                    <a:pt x="409" y="589"/>
                  </a:lnTo>
                  <a:lnTo>
                    <a:pt x="409" y="589"/>
                  </a:lnTo>
                  <a:lnTo>
                    <a:pt x="410" y="590"/>
                  </a:lnTo>
                  <a:lnTo>
                    <a:pt x="410" y="590"/>
                  </a:lnTo>
                  <a:lnTo>
                    <a:pt x="412" y="592"/>
                  </a:lnTo>
                  <a:lnTo>
                    <a:pt x="412" y="592"/>
                  </a:lnTo>
                  <a:lnTo>
                    <a:pt x="413" y="592"/>
                  </a:lnTo>
                  <a:lnTo>
                    <a:pt x="413" y="593"/>
                  </a:lnTo>
                  <a:lnTo>
                    <a:pt x="415" y="593"/>
                  </a:lnTo>
                  <a:lnTo>
                    <a:pt x="415" y="593"/>
                  </a:lnTo>
                  <a:lnTo>
                    <a:pt x="416" y="595"/>
                  </a:lnTo>
                  <a:lnTo>
                    <a:pt x="416" y="595"/>
                  </a:lnTo>
                  <a:lnTo>
                    <a:pt x="418" y="596"/>
                  </a:lnTo>
                  <a:lnTo>
                    <a:pt x="420" y="596"/>
                  </a:lnTo>
                  <a:lnTo>
                    <a:pt x="420" y="598"/>
                  </a:lnTo>
                  <a:lnTo>
                    <a:pt x="421" y="598"/>
                  </a:lnTo>
                  <a:lnTo>
                    <a:pt x="421" y="598"/>
                  </a:lnTo>
                  <a:lnTo>
                    <a:pt x="423" y="600"/>
                  </a:lnTo>
                  <a:lnTo>
                    <a:pt x="423" y="600"/>
                  </a:lnTo>
                  <a:lnTo>
                    <a:pt x="424" y="601"/>
                  </a:lnTo>
                  <a:lnTo>
                    <a:pt x="424" y="601"/>
                  </a:lnTo>
                  <a:lnTo>
                    <a:pt x="426" y="603"/>
                  </a:lnTo>
                  <a:lnTo>
                    <a:pt x="426" y="603"/>
                  </a:lnTo>
                  <a:lnTo>
                    <a:pt x="427" y="604"/>
                  </a:lnTo>
                  <a:lnTo>
                    <a:pt x="427" y="604"/>
                  </a:lnTo>
                  <a:lnTo>
                    <a:pt x="429" y="606"/>
                  </a:lnTo>
                  <a:lnTo>
                    <a:pt x="429" y="606"/>
                  </a:lnTo>
                  <a:lnTo>
                    <a:pt x="430" y="607"/>
                  </a:lnTo>
                  <a:lnTo>
                    <a:pt x="432" y="607"/>
                  </a:lnTo>
                  <a:lnTo>
                    <a:pt x="432" y="609"/>
                  </a:lnTo>
                  <a:lnTo>
                    <a:pt x="433" y="609"/>
                  </a:lnTo>
                  <a:lnTo>
                    <a:pt x="433" y="610"/>
                  </a:lnTo>
                  <a:lnTo>
                    <a:pt x="435" y="610"/>
                  </a:lnTo>
                  <a:lnTo>
                    <a:pt x="435" y="610"/>
                  </a:lnTo>
                  <a:lnTo>
                    <a:pt x="436" y="612"/>
                  </a:lnTo>
                  <a:lnTo>
                    <a:pt x="436" y="612"/>
                  </a:lnTo>
                  <a:lnTo>
                    <a:pt x="438" y="612"/>
                  </a:lnTo>
                  <a:lnTo>
                    <a:pt x="438" y="613"/>
                  </a:lnTo>
                  <a:lnTo>
                    <a:pt x="439" y="613"/>
                  </a:lnTo>
                  <a:lnTo>
                    <a:pt x="439" y="613"/>
                  </a:lnTo>
                  <a:lnTo>
                    <a:pt x="441" y="615"/>
                  </a:lnTo>
                  <a:lnTo>
                    <a:pt x="441" y="615"/>
                  </a:lnTo>
                  <a:lnTo>
                    <a:pt x="443" y="615"/>
                  </a:lnTo>
                  <a:lnTo>
                    <a:pt x="444" y="615"/>
                  </a:lnTo>
                  <a:lnTo>
                    <a:pt x="444" y="616"/>
                  </a:lnTo>
                  <a:lnTo>
                    <a:pt x="446" y="616"/>
                  </a:lnTo>
                  <a:lnTo>
                    <a:pt x="446" y="616"/>
                  </a:lnTo>
                  <a:lnTo>
                    <a:pt x="447" y="616"/>
                  </a:lnTo>
                  <a:lnTo>
                    <a:pt x="447" y="616"/>
                  </a:lnTo>
                  <a:lnTo>
                    <a:pt x="449" y="616"/>
                  </a:lnTo>
                  <a:lnTo>
                    <a:pt x="449" y="616"/>
                  </a:lnTo>
                  <a:lnTo>
                    <a:pt x="450" y="616"/>
                  </a:lnTo>
                  <a:lnTo>
                    <a:pt x="450" y="616"/>
                  </a:lnTo>
                  <a:lnTo>
                    <a:pt x="452" y="616"/>
                  </a:lnTo>
                  <a:lnTo>
                    <a:pt x="452" y="616"/>
                  </a:lnTo>
                  <a:lnTo>
                    <a:pt x="453" y="616"/>
                  </a:lnTo>
                  <a:lnTo>
                    <a:pt x="453" y="616"/>
                  </a:lnTo>
                  <a:lnTo>
                    <a:pt x="455" y="616"/>
                  </a:lnTo>
                  <a:lnTo>
                    <a:pt x="456" y="616"/>
                  </a:lnTo>
                  <a:lnTo>
                    <a:pt x="456" y="616"/>
                  </a:lnTo>
                  <a:lnTo>
                    <a:pt x="458" y="616"/>
                  </a:lnTo>
                  <a:lnTo>
                    <a:pt x="458" y="616"/>
                  </a:lnTo>
                  <a:lnTo>
                    <a:pt x="459" y="616"/>
                  </a:lnTo>
                  <a:lnTo>
                    <a:pt x="459" y="616"/>
                  </a:lnTo>
                  <a:lnTo>
                    <a:pt x="461" y="616"/>
                  </a:lnTo>
                  <a:lnTo>
                    <a:pt x="461" y="616"/>
                  </a:lnTo>
                  <a:lnTo>
                    <a:pt x="463" y="616"/>
                  </a:lnTo>
                  <a:lnTo>
                    <a:pt x="463" y="616"/>
                  </a:lnTo>
                  <a:lnTo>
                    <a:pt x="464" y="616"/>
                  </a:lnTo>
                  <a:lnTo>
                    <a:pt x="464" y="616"/>
                  </a:lnTo>
                  <a:lnTo>
                    <a:pt x="466" y="616"/>
                  </a:lnTo>
                  <a:lnTo>
                    <a:pt x="466" y="616"/>
                  </a:lnTo>
                  <a:lnTo>
                    <a:pt x="467" y="616"/>
                  </a:lnTo>
                  <a:lnTo>
                    <a:pt x="469" y="616"/>
                  </a:lnTo>
                  <a:lnTo>
                    <a:pt x="469" y="616"/>
                  </a:lnTo>
                  <a:lnTo>
                    <a:pt x="470" y="616"/>
                  </a:lnTo>
                  <a:lnTo>
                    <a:pt x="470" y="616"/>
                  </a:lnTo>
                  <a:lnTo>
                    <a:pt x="472" y="616"/>
                  </a:lnTo>
                  <a:lnTo>
                    <a:pt x="472" y="616"/>
                  </a:lnTo>
                  <a:lnTo>
                    <a:pt x="473" y="618"/>
                  </a:lnTo>
                  <a:lnTo>
                    <a:pt x="473" y="618"/>
                  </a:lnTo>
                  <a:lnTo>
                    <a:pt x="475" y="618"/>
                  </a:lnTo>
                  <a:lnTo>
                    <a:pt x="475" y="618"/>
                  </a:lnTo>
                  <a:lnTo>
                    <a:pt x="476" y="618"/>
                  </a:lnTo>
                  <a:lnTo>
                    <a:pt x="476" y="618"/>
                  </a:lnTo>
                  <a:lnTo>
                    <a:pt x="478" y="618"/>
                  </a:lnTo>
                  <a:lnTo>
                    <a:pt x="478" y="618"/>
                  </a:lnTo>
                  <a:lnTo>
                    <a:pt x="479" y="619"/>
                  </a:lnTo>
                  <a:lnTo>
                    <a:pt x="481" y="619"/>
                  </a:lnTo>
                  <a:lnTo>
                    <a:pt x="481" y="619"/>
                  </a:lnTo>
                  <a:lnTo>
                    <a:pt x="482" y="619"/>
                  </a:lnTo>
                  <a:lnTo>
                    <a:pt x="482" y="619"/>
                  </a:lnTo>
                  <a:lnTo>
                    <a:pt x="484" y="619"/>
                  </a:lnTo>
                  <a:lnTo>
                    <a:pt x="484" y="619"/>
                  </a:lnTo>
                  <a:lnTo>
                    <a:pt x="486" y="621"/>
                  </a:lnTo>
                  <a:lnTo>
                    <a:pt x="486" y="621"/>
                  </a:lnTo>
                  <a:lnTo>
                    <a:pt x="487" y="621"/>
                  </a:lnTo>
                  <a:lnTo>
                    <a:pt x="487" y="621"/>
                  </a:lnTo>
                  <a:lnTo>
                    <a:pt x="489" y="621"/>
                  </a:lnTo>
                  <a:lnTo>
                    <a:pt x="489" y="621"/>
                  </a:lnTo>
                  <a:lnTo>
                    <a:pt x="490" y="621"/>
                  </a:lnTo>
                  <a:lnTo>
                    <a:pt x="490" y="623"/>
                  </a:lnTo>
                  <a:lnTo>
                    <a:pt x="492" y="623"/>
                  </a:lnTo>
                  <a:lnTo>
                    <a:pt x="493" y="623"/>
                  </a:lnTo>
                  <a:lnTo>
                    <a:pt x="493" y="623"/>
                  </a:lnTo>
                  <a:lnTo>
                    <a:pt x="495" y="623"/>
                  </a:lnTo>
                  <a:lnTo>
                    <a:pt x="495" y="623"/>
                  </a:lnTo>
                  <a:lnTo>
                    <a:pt x="496" y="623"/>
                  </a:lnTo>
                  <a:lnTo>
                    <a:pt x="496" y="623"/>
                  </a:lnTo>
                  <a:lnTo>
                    <a:pt x="498" y="623"/>
                  </a:lnTo>
                  <a:lnTo>
                    <a:pt x="498" y="623"/>
                  </a:lnTo>
                  <a:lnTo>
                    <a:pt x="499" y="623"/>
                  </a:lnTo>
                  <a:lnTo>
                    <a:pt x="499" y="623"/>
                  </a:lnTo>
                  <a:lnTo>
                    <a:pt x="501" y="623"/>
                  </a:lnTo>
                  <a:lnTo>
                    <a:pt x="501" y="623"/>
                  </a:lnTo>
                  <a:lnTo>
                    <a:pt x="502" y="623"/>
                  </a:lnTo>
                  <a:lnTo>
                    <a:pt x="502" y="623"/>
                  </a:lnTo>
                  <a:lnTo>
                    <a:pt x="504" y="623"/>
                  </a:lnTo>
                  <a:lnTo>
                    <a:pt x="506" y="623"/>
                  </a:lnTo>
                  <a:lnTo>
                    <a:pt x="506" y="623"/>
                  </a:lnTo>
                  <a:lnTo>
                    <a:pt x="507" y="623"/>
                  </a:lnTo>
                  <a:lnTo>
                    <a:pt x="507" y="623"/>
                  </a:lnTo>
                  <a:lnTo>
                    <a:pt x="509" y="623"/>
                  </a:lnTo>
                  <a:lnTo>
                    <a:pt x="509" y="623"/>
                  </a:lnTo>
                  <a:lnTo>
                    <a:pt x="510" y="623"/>
                  </a:lnTo>
                  <a:lnTo>
                    <a:pt x="510" y="623"/>
                  </a:lnTo>
                  <a:lnTo>
                    <a:pt x="512" y="623"/>
                  </a:lnTo>
                  <a:lnTo>
                    <a:pt x="512" y="623"/>
                  </a:lnTo>
                  <a:lnTo>
                    <a:pt x="513" y="623"/>
                  </a:lnTo>
                  <a:lnTo>
                    <a:pt x="513" y="623"/>
                  </a:lnTo>
                  <a:lnTo>
                    <a:pt x="515" y="623"/>
                  </a:lnTo>
                  <a:lnTo>
                    <a:pt x="515" y="623"/>
                  </a:lnTo>
                  <a:lnTo>
                    <a:pt x="516" y="623"/>
                  </a:lnTo>
                  <a:lnTo>
                    <a:pt x="518" y="624"/>
                  </a:lnTo>
                  <a:lnTo>
                    <a:pt x="518" y="624"/>
                  </a:lnTo>
                  <a:lnTo>
                    <a:pt x="519" y="624"/>
                  </a:lnTo>
                  <a:lnTo>
                    <a:pt x="519" y="624"/>
                  </a:lnTo>
                  <a:lnTo>
                    <a:pt x="521" y="624"/>
                  </a:lnTo>
                  <a:lnTo>
                    <a:pt x="521" y="624"/>
                  </a:lnTo>
                  <a:lnTo>
                    <a:pt x="522" y="624"/>
                  </a:lnTo>
                  <a:lnTo>
                    <a:pt x="522" y="624"/>
                  </a:lnTo>
                  <a:lnTo>
                    <a:pt x="524" y="624"/>
                  </a:lnTo>
                  <a:lnTo>
                    <a:pt x="524" y="624"/>
                  </a:lnTo>
                  <a:lnTo>
                    <a:pt x="525" y="624"/>
                  </a:lnTo>
                  <a:lnTo>
                    <a:pt x="525" y="624"/>
                  </a:lnTo>
                  <a:lnTo>
                    <a:pt x="527" y="624"/>
                  </a:lnTo>
                  <a:lnTo>
                    <a:pt x="527" y="624"/>
                  </a:lnTo>
                  <a:lnTo>
                    <a:pt x="529" y="624"/>
                  </a:lnTo>
                  <a:lnTo>
                    <a:pt x="530" y="624"/>
                  </a:lnTo>
                  <a:lnTo>
                    <a:pt x="530" y="624"/>
                  </a:lnTo>
                  <a:lnTo>
                    <a:pt x="532" y="626"/>
                  </a:lnTo>
                  <a:lnTo>
                    <a:pt x="532" y="626"/>
                  </a:lnTo>
                  <a:lnTo>
                    <a:pt x="533" y="626"/>
                  </a:lnTo>
                  <a:lnTo>
                    <a:pt x="533" y="626"/>
                  </a:lnTo>
                  <a:lnTo>
                    <a:pt x="535" y="626"/>
                  </a:lnTo>
                  <a:lnTo>
                    <a:pt x="535" y="626"/>
                  </a:lnTo>
                  <a:lnTo>
                    <a:pt x="536" y="626"/>
                  </a:lnTo>
                  <a:lnTo>
                    <a:pt x="536" y="627"/>
                  </a:lnTo>
                  <a:lnTo>
                    <a:pt x="538" y="627"/>
                  </a:lnTo>
                  <a:lnTo>
                    <a:pt x="538" y="627"/>
                  </a:lnTo>
                  <a:lnTo>
                    <a:pt x="539" y="627"/>
                  </a:lnTo>
                  <a:lnTo>
                    <a:pt x="539" y="627"/>
                  </a:lnTo>
                  <a:lnTo>
                    <a:pt x="541" y="629"/>
                  </a:lnTo>
                  <a:lnTo>
                    <a:pt x="542" y="629"/>
                  </a:lnTo>
                  <a:lnTo>
                    <a:pt x="542" y="629"/>
                  </a:lnTo>
                  <a:lnTo>
                    <a:pt x="544" y="629"/>
                  </a:lnTo>
                  <a:lnTo>
                    <a:pt x="544" y="629"/>
                  </a:lnTo>
                  <a:lnTo>
                    <a:pt x="545" y="630"/>
                  </a:lnTo>
                  <a:lnTo>
                    <a:pt x="545" y="630"/>
                  </a:lnTo>
                  <a:lnTo>
                    <a:pt x="547" y="630"/>
                  </a:lnTo>
                  <a:lnTo>
                    <a:pt x="547" y="630"/>
                  </a:lnTo>
                  <a:lnTo>
                    <a:pt x="549" y="632"/>
                  </a:lnTo>
                  <a:lnTo>
                    <a:pt x="549" y="632"/>
                  </a:lnTo>
                  <a:lnTo>
                    <a:pt x="550" y="632"/>
                  </a:lnTo>
                  <a:lnTo>
                    <a:pt x="550" y="633"/>
                  </a:lnTo>
                  <a:lnTo>
                    <a:pt x="552" y="633"/>
                  </a:lnTo>
                  <a:lnTo>
                    <a:pt x="552" y="633"/>
                  </a:lnTo>
                  <a:lnTo>
                    <a:pt x="553" y="633"/>
                  </a:lnTo>
                  <a:lnTo>
                    <a:pt x="555" y="635"/>
                  </a:lnTo>
                  <a:lnTo>
                    <a:pt x="555" y="635"/>
                  </a:lnTo>
                  <a:lnTo>
                    <a:pt x="556" y="635"/>
                  </a:lnTo>
                  <a:lnTo>
                    <a:pt x="556" y="635"/>
                  </a:lnTo>
                  <a:lnTo>
                    <a:pt x="558" y="635"/>
                  </a:lnTo>
                  <a:lnTo>
                    <a:pt x="558" y="636"/>
                  </a:lnTo>
                  <a:lnTo>
                    <a:pt x="559" y="636"/>
                  </a:lnTo>
                  <a:lnTo>
                    <a:pt x="559" y="636"/>
                  </a:lnTo>
                  <a:lnTo>
                    <a:pt x="561" y="636"/>
                  </a:lnTo>
                  <a:lnTo>
                    <a:pt x="561" y="636"/>
                  </a:lnTo>
                  <a:lnTo>
                    <a:pt x="562" y="636"/>
                  </a:lnTo>
                  <a:lnTo>
                    <a:pt x="562" y="638"/>
                  </a:lnTo>
                  <a:lnTo>
                    <a:pt x="564" y="638"/>
                  </a:lnTo>
                  <a:lnTo>
                    <a:pt x="564" y="638"/>
                  </a:lnTo>
                  <a:lnTo>
                    <a:pt x="565" y="638"/>
                  </a:lnTo>
                  <a:lnTo>
                    <a:pt x="565" y="638"/>
                  </a:lnTo>
                  <a:lnTo>
                    <a:pt x="567" y="638"/>
                  </a:lnTo>
                  <a:lnTo>
                    <a:pt x="567" y="638"/>
                  </a:lnTo>
                  <a:lnTo>
                    <a:pt x="569" y="638"/>
                  </a:lnTo>
                  <a:lnTo>
                    <a:pt x="569" y="638"/>
                  </a:lnTo>
                  <a:lnTo>
                    <a:pt x="570" y="638"/>
                  </a:lnTo>
                  <a:lnTo>
                    <a:pt x="570" y="638"/>
                  </a:lnTo>
                  <a:lnTo>
                    <a:pt x="572" y="638"/>
                  </a:lnTo>
                  <a:lnTo>
                    <a:pt x="572" y="638"/>
                  </a:lnTo>
                  <a:lnTo>
                    <a:pt x="573" y="636"/>
                  </a:lnTo>
                  <a:lnTo>
                    <a:pt x="573" y="636"/>
                  </a:lnTo>
                  <a:lnTo>
                    <a:pt x="575" y="636"/>
                  </a:lnTo>
                  <a:lnTo>
                    <a:pt x="575" y="636"/>
                  </a:lnTo>
                  <a:lnTo>
                    <a:pt x="576" y="636"/>
                  </a:lnTo>
                  <a:lnTo>
                    <a:pt x="576" y="636"/>
                  </a:lnTo>
                  <a:lnTo>
                    <a:pt x="578" y="636"/>
                  </a:lnTo>
                  <a:lnTo>
                    <a:pt x="579" y="635"/>
                  </a:lnTo>
                  <a:lnTo>
                    <a:pt x="579" y="635"/>
                  </a:lnTo>
                  <a:lnTo>
                    <a:pt x="581" y="635"/>
                  </a:lnTo>
                  <a:lnTo>
                    <a:pt x="581" y="635"/>
                  </a:lnTo>
                  <a:lnTo>
                    <a:pt x="582" y="635"/>
                  </a:lnTo>
                  <a:lnTo>
                    <a:pt x="582" y="635"/>
                  </a:lnTo>
                  <a:lnTo>
                    <a:pt x="584" y="633"/>
                  </a:lnTo>
                  <a:lnTo>
                    <a:pt x="584" y="633"/>
                  </a:lnTo>
                  <a:lnTo>
                    <a:pt x="585" y="633"/>
                  </a:lnTo>
                  <a:lnTo>
                    <a:pt x="585" y="633"/>
                  </a:lnTo>
                  <a:lnTo>
                    <a:pt x="587" y="633"/>
                  </a:lnTo>
                  <a:lnTo>
                    <a:pt x="587" y="633"/>
                  </a:lnTo>
                  <a:lnTo>
                    <a:pt x="588" y="632"/>
                  </a:lnTo>
                  <a:lnTo>
                    <a:pt x="588" y="632"/>
                  </a:lnTo>
                  <a:lnTo>
                    <a:pt x="590" y="632"/>
                  </a:lnTo>
                  <a:lnTo>
                    <a:pt x="590" y="632"/>
                  </a:lnTo>
                  <a:lnTo>
                    <a:pt x="592" y="632"/>
                  </a:lnTo>
                  <a:lnTo>
                    <a:pt x="592" y="632"/>
                  </a:lnTo>
                  <a:lnTo>
                    <a:pt x="593" y="632"/>
                  </a:lnTo>
                  <a:lnTo>
                    <a:pt x="593" y="63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7" name="Freeform 328"/>
            <p:cNvSpPr>
              <a:spLocks/>
            </p:cNvSpPr>
            <p:nvPr/>
          </p:nvSpPr>
          <p:spPr bwMode="auto">
            <a:xfrm>
              <a:off x="3922713" y="5927727"/>
              <a:ext cx="441325" cy="31750"/>
            </a:xfrm>
            <a:custGeom>
              <a:avLst/>
              <a:gdLst>
                <a:gd name="T0" fmla="*/ 9 w 558"/>
                <a:gd name="T1" fmla="*/ 0 h 42"/>
                <a:gd name="T2" fmla="*/ 17 w 558"/>
                <a:gd name="T3" fmla="*/ 0 h 42"/>
                <a:gd name="T4" fmla="*/ 26 w 558"/>
                <a:gd name="T5" fmla="*/ 2 h 42"/>
                <a:gd name="T6" fmla="*/ 35 w 558"/>
                <a:gd name="T7" fmla="*/ 5 h 42"/>
                <a:gd name="T8" fmla="*/ 43 w 558"/>
                <a:gd name="T9" fmla="*/ 8 h 42"/>
                <a:gd name="T10" fmla="*/ 52 w 558"/>
                <a:gd name="T11" fmla="*/ 14 h 42"/>
                <a:gd name="T12" fmla="*/ 62 w 558"/>
                <a:gd name="T13" fmla="*/ 19 h 42"/>
                <a:gd name="T14" fmla="*/ 71 w 558"/>
                <a:gd name="T15" fmla="*/ 22 h 42"/>
                <a:gd name="T16" fmla="*/ 78 w 558"/>
                <a:gd name="T17" fmla="*/ 20 h 42"/>
                <a:gd name="T18" fmla="*/ 88 w 558"/>
                <a:gd name="T19" fmla="*/ 17 h 42"/>
                <a:gd name="T20" fmla="*/ 97 w 558"/>
                <a:gd name="T21" fmla="*/ 16 h 42"/>
                <a:gd name="T22" fmla="*/ 106 w 558"/>
                <a:gd name="T23" fmla="*/ 14 h 42"/>
                <a:gd name="T24" fmla="*/ 115 w 558"/>
                <a:gd name="T25" fmla="*/ 16 h 42"/>
                <a:gd name="T26" fmla="*/ 124 w 558"/>
                <a:gd name="T27" fmla="*/ 17 h 42"/>
                <a:gd name="T28" fmla="*/ 134 w 558"/>
                <a:gd name="T29" fmla="*/ 19 h 42"/>
                <a:gd name="T30" fmla="*/ 143 w 558"/>
                <a:gd name="T31" fmla="*/ 19 h 42"/>
                <a:gd name="T32" fmla="*/ 151 w 558"/>
                <a:gd name="T33" fmla="*/ 16 h 42"/>
                <a:gd name="T34" fmla="*/ 160 w 558"/>
                <a:gd name="T35" fmla="*/ 13 h 42"/>
                <a:gd name="T36" fmla="*/ 169 w 558"/>
                <a:gd name="T37" fmla="*/ 11 h 42"/>
                <a:gd name="T38" fmla="*/ 178 w 558"/>
                <a:gd name="T39" fmla="*/ 13 h 42"/>
                <a:gd name="T40" fmla="*/ 187 w 558"/>
                <a:gd name="T41" fmla="*/ 14 h 42"/>
                <a:gd name="T42" fmla="*/ 197 w 558"/>
                <a:gd name="T43" fmla="*/ 14 h 42"/>
                <a:gd name="T44" fmla="*/ 206 w 558"/>
                <a:gd name="T45" fmla="*/ 14 h 42"/>
                <a:gd name="T46" fmla="*/ 214 w 558"/>
                <a:gd name="T47" fmla="*/ 16 h 42"/>
                <a:gd name="T48" fmla="*/ 223 w 558"/>
                <a:gd name="T49" fmla="*/ 17 h 42"/>
                <a:gd name="T50" fmla="*/ 232 w 558"/>
                <a:gd name="T51" fmla="*/ 20 h 42"/>
                <a:gd name="T52" fmla="*/ 240 w 558"/>
                <a:gd name="T53" fmla="*/ 20 h 42"/>
                <a:gd name="T54" fmla="*/ 249 w 558"/>
                <a:gd name="T55" fmla="*/ 17 h 42"/>
                <a:gd name="T56" fmla="*/ 258 w 558"/>
                <a:gd name="T57" fmla="*/ 16 h 42"/>
                <a:gd name="T58" fmla="*/ 267 w 558"/>
                <a:gd name="T59" fmla="*/ 17 h 42"/>
                <a:gd name="T60" fmla="*/ 277 w 558"/>
                <a:gd name="T61" fmla="*/ 23 h 42"/>
                <a:gd name="T62" fmla="*/ 284 w 558"/>
                <a:gd name="T63" fmla="*/ 28 h 42"/>
                <a:gd name="T64" fmla="*/ 293 w 558"/>
                <a:gd name="T65" fmla="*/ 31 h 42"/>
                <a:gd name="T66" fmla="*/ 303 w 558"/>
                <a:gd name="T67" fmla="*/ 31 h 42"/>
                <a:gd name="T68" fmla="*/ 312 w 558"/>
                <a:gd name="T69" fmla="*/ 29 h 42"/>
                <a:gd name="T70" fmla="*/ 320 w 558"/>
                <a:gd name="T71" fmla="*/ 29 h 42"/>
                <a:gd name="T72" fmla="*/ 329 w 558"/>
                <a:gd name="T73" fmla="*/ 29 h 42"/>
                <a:gd name="T74" fmla="*/ 338 w 558"/>
                <a:gd name="T75" fmla="*/ 28 h 42"/>
                <a:gd name="T76" fmla="*/ 346 w 558"/>
                <a:gd name="T77" fmla="*/ 28 h 42"/>
                <a:gd name="T78" fmla="*/ 355 w 558"/>
                <a:gd name="T79" fmla="*/ 28 h 42"/>
                <a:gd name="T80" fmla="*/ 363 w 558"/>
                <a:gd name="T81" fmla="*/ 28 h 42"/>
                <a:gd name="T82" fmla="*/ 372 w 558"/>
                <a:gd name="T83" fmla="*/ 29 h 42"/>
                <a:gd name="T84" fmla="*/ 379 w 558"/>
                <a:gd name="T85" fmla="*/ 29 h 42"/>
                <a:gd name="T86" fmla="*/ 389 w 558"/>
                <a:gd name="T87" fmla="*/ 28 h 42"/>
                <a:gd name="T88" fmla="*/ 396 w 558"/>
                <a:gd name="T89" fmla="*/ 26 h 42"/>
                <a:gd name="T90" fmla="*/ 406 w 558"/>
                <a:gd name="T91" fmla="*/ 26 h 42"/>
                <a:gd name="T92" fmla="*/ 413 w 558"/>
                <a:gd name="T93" fmla="*/ 28 h 42"/>
                <a:gd name="T94" fmla="*/ 422 w 558"/>
                <a:gd name="T95" fmla="*/ 31 h 42"/>
                <a:gd name="T96" fmla="*/ 430 w 558"/>
                <a:gd name="T97" fmla="*/ 32 h 42"/>
                <a:gd name="T98" fmla="*/ 439 w 558"/>
                <a:gd name="T99" fmla="*/ 31 h 42"/>
                <a:gd name="T100" fmla="*/ 447 w 558"/>
                <a:gd name="T101" fmla="*/ 31 h 42"/>
                <a:gd name="T102" fmla="*/ 456 w 558"/>
                <a:gd name="T103" fmla="*/ 31 h 42"/>
                <a:gd name="T104" fmla="*/ 465 w 558"/>
                <a:gd name="T105" fmla="*/ 32 h 42"/>
                <a:gd name="T106" fmla="*/ 473 w 558"/>
                <a:gd name="T107" fmla="*/ 32 h 42"/>
                <a:gd name="T108" fmla="*/ 482 w 558"/>
                <a:gd name="T109" fmla="*/ 32 h 42"/>
                <a:gd name="T110" fmla="*/ 492 w 558"/>
                <a:gd name="T111" fmla="*/ 29 h 42"/>
                <a:gd name="T112" fmla="*/ 499 w 558"/>
                <a:gd name="T113" fmla="*/ 28 h 42"/>
                <a:gd name="T114" fmla="*/ 508 w 558"/>
                <a:gd name="T115" fmla="*/ 29 h 42"/>
                <a:gd name="T116" fmla="*/ 518 w 558"/>
                <a:gd name="T117" fmla="*/ 31 h 42"/>
                <a:gd name="T118" fmla="*/ 525 w 558"/>
                <a:gd name="T119" fmla="*/ 34 h 42"/>
                <a:gd name="T120" fmla="*/ 535 w 558"/>
                <a:gd name="T121" fmla="*/ 37 h 42"/>
                <a:gd name="T122" fmla="*/ 542 w 558"/>
                <a:gd name="T123" fmla="*/ 39 h 42"/>
                <a:gd name="T124" fmla="*/ 551 w 558"/>
                <a:gd name="T1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8" h="42">
                  <a:moveTo>
                    <a:pt x="0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6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80" y="20"/>
                  </a:lnTo>
                  <a:lnTo>
                    <a:pt x="81" y="20"/>
                  </a:lnTo>
                  <a:lnTo>
                    <a:pt x="81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6" y="19"/>
                  </a:lnTo>
                  <a:lnTo>
                    <a:pt x="86" y="17"/>
                  </a:lnTo>
                  <a:lnTo>
                    <a:pt x="88" y="17"/>
                  </a:lnTo>
                  <a:lnTo>
                    <a:pt x="88" y="17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91" y="17"/>
                  </a:lnTo>
                  <a:lnTo>
                    <a:pt x="91" y="16"/>
                  </a:lnTo>
                  <a:lnTo>
                    <a:pt x="92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5" y="14"/>
                  </a:lnTo>
                  <a:lnTo>
                    <a:pt x="106" y="14"/>
                  </a:lnTo>
                  <a:lnTo>
                    <a:pt x="106" y="14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7" y="16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6" y="17"/>
                  </a:lnTo>
                  <a:lnTo>
                    <a:pt x="126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9" y="17"/>
                  </a:lnTo>
                  <a:lnTo>
                    <a:pt x="131" y="17"/>
                  </a:lnTo>
                  <a:lnTo>
                    <a:pt x="131" y="17"/>
                  </a:lnTo>
                  <a:lnTo>
                    <a:pt x="132" y="19"/>
                  </a:lnTo>
                  <a:lnTo>
                    <a:pt x="132" y="19"/>
                  </a:lnTo>
                  <a:lnTo>
                    <a:pt x="134" y="19"/>
                  </a:lnTo>
                  <a:lnTo>
                    <a:pt x="134" y="19"/>
                  </a:lnTo>
                  <a:lnTo>
                    <a:pt x="135" y="19"/>
                  </a:lnTo>
                  <a:lnTo>
                    <a:pt x="135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40" y="19"/>
                  </a:lnTo>
                  <a:lnTo>
                    <a:pt x="140" y="19"/>
                  </a:lnTo>
                  <a:lnTo>
                    <a:pt x="141" y="19"/>
                  </a:lnTo>
                  <a:lnTo>
                    <a:pt x="143" y="19"/>
                  </a:lnTo>
                  <a:lnTo>
                    <a:pt x="143" y="19"/>
                  </a:lnTo>
                  <a:lnTo>
                    <a:pt x="144" y="17"/>
                  </a:lnTo>
                  <a:lnTo>
                    <a:pt x="144" y="17"/>
                  </a:lnTo>
                  <a:lnTo>
                    <a:pt x="146" y="17"/>
                  </a:lnTo>
                  <a:lnTo>
                    <a:pt x="146" y="17"/>
                  </a:lnTo>
                  <a:lnTo>
                    <a:pt x="148" y="17"/>
                  </a:lnTo>
                  <a:lnTo>
                    <a:pt x="148" y="17"/>
                  </a:lnTo>
                  <a:lnTo>
                    <a:pt x="149" y="17"/>
                  </a:lnTo>
                  <a:lnTo>
                    <a:pt x="149" y="16"/>
                  </a:lnTo>
                  <a:lnTo>
                    <a:pt x="151" y="16"/>
                  </a:lnTo>
                  <a:lnTo>
                    <a:pt x="151" y="16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54" y="14"/>
                  </a:lnTo>
                  <a:lnTo>
                    <a:pt x="155" y="14"/>
                  </a:lnTo>
                  <a:lnTo>
                    <a:pt x="155" y="14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8" y="14"/>
                  </a:lnTo>
                  <a:lnTo>
                    <a:pt x="158" y="13"/>
                  </a:lnTo>
                  <a:lnTo>
                    <a:pt x="160" y="13"/>
                  </a:lnTo>
                  <a:lnTo>
                    <a:pt x="160" y="13"/>
                  </a:lnTo>
                  <a:lnTo>
                    <a:pt x="161" y="13"/>
                  </a:lnTo>
                  <a:lnTo>
                    <a:pt x="161" y="13"/>
                  </a:lnTo>
                  <a:lnTo>
                    <a:pt x="163" y="13"/>
                  </a:lnTo>
                  <a:lnTo>
                    <a:pt x="163" y="13"/>
                  </a:lnTo>
                  <a:lnTo>
                    <a:pt x="164" y="11"/>
                  </a:lnTo>
                  <a:lnTo>
                    <a:pt x="164" y="11"/>
                  </a:lnTo>
                  <a:lnTo>
                    <a:pt x="166" y="11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9" y="11"/>
                  </a:lnTo>
                  <a:lnTo>
                    <a:pt x="169" y="11"/>
                  </a:lnTo>
                  <a:lnTo>
                    <a:pt x="171" y="11"/>
                  </a:lnTo>
                  <a:lnTo>
                    <a:pt x="171" y="11"/>
                  </a:lnTo>
                  <a:lnTo>
                    <a:pt x="172" y="11"/>
                  </a:lnTo>
                  <a:lnTo>
                    <a:pt x="172" y="11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5" y="11"/>
                  </a:lnTo>
                  <a:lnTo>
                    <a:pt x="175" y="11"/>
                  </a:lnTo>
                  <a:lnTo>
                    <a:pt x="177" y="11"/>
                  </a:lnTo>
                  <a:lnTo>
                    <a:pt x="177" y="13"/>
                  </a:lnTo>
                  <a:lnTo>
                    <a:pt x="178" y="13"/>
                  </a:lnTo>
                  <a:lnTo>
                    <a:pt x="180" y="13"/>
                  </a:lnTo>
                  <a:lnTo>
                    <a:pt x="180" y="13"/>
                  </a:lnTo>
                  <a:lnTo>
                    <a:pt x="181" y="13"/>
                  </a:lnTo>
                  <a:lnTo>
                    <a:pt x="181" y="13"/>
                  </a:lnTo>
                  <a:lnTo>
                    <a:pt x="183" y="13"/>
                  </a:lnTo>
                  <a:lnTo>
                    <a:pt x="183" y="13"/>
                  </a:lnTo>
                  <a:lnTo>
                    <a:pt x="184" y="13"/>
                  </a:lnTo>
                  <a:lnTo>
                    <a:pt x="184" y="13"/>
                  </a:lnTo>
                  <a:lnTo>
                    <a:pt x="186" y="13"/>
                  </a:lnTo>
                  <a:lnTo>
                    <a:pt x="186" y="14"/>
                  </a:lnTo>
                  <a:lnTo>
                    <a:pt x="187" y="14"/>
                  </a:lnTo>
                  <a:lnTo>
                    <a:pt x="187" y="14"/>
                  </a:lnTo>
                  <a:lnTo>
                    <a:pt x="189" y="14"/>
                  </a:lnTo>
                  <a:lnTo>
                    <a:pt x="189" y="14"/>
                  </a:lnTo>
                  <a:lnTo>
                    <a:pt x="191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4" y="14"/>
                  </a:lnTo>
                  <a:lnTo>
                    <a:pt x="194" y="14"/>
                  </a:lnTo>
                  <a:lnTo>
                    <a:pt x="195" y="14"/>
                  </a:lnTo>
                  <a:lnTo>
                    <a:pt x="195" y="14"/>
                  </a:lnTo>
                  <a:lnTo>
                    <a:pt x="197" y="14"/>
                  </a:lnTo>
                  <a:lnTo>
                    <a:pt x="197" y="14"/>
                  </a:lnTo>
                  <a:lnTo>
                    <a:pt x="198" y="14"/>
                  </a:lnTo>
                  <a:lnTo>
                    <a:pt x="198" y="14"/>
                  </a:lnTo>
                  <a:lnTo>
                    <a:pt x="200" y="14"/>
                  </a:lnTo>
                  <a:lnTo>
                    <a:pt x="200" y="14"/>
                  </a:lnTo>
                  <a:lnTo>
                    <a:pt x="201" y="14"/>
                  </a:lnTo>
                  <a:lnTo>
                    <a:pt x="201" y="14"/>
                  </a:lnTo>
                  <a:lnTo>
                    <a:pt x="203" y="14"/>
                  </a:lnTo>
                  <a:lnTo>
                    <a:pt x="204" y="14"/>
                  </a:lnTo>
                  <a:lnTo>
                    <a:pt x="204" y="14"/>
                  </a:lnTo>
                  <a:lnTo>
                    <a:pt x="206" y="14"/>
                  </a:lnTo>
                  <a:lnTo>
                    <a:pt x="206" y="14"/>
                  </a:lnTo>
                  <a:lnTo>
                    <a:pt x="207" y="14"/>
                  </a:lnTo>
                  <a:lnTo>
                    <a:pt x="207" y="14"/>
                  </a:lnTo>
                  <a:lnTo>
                    <a:pt x="209" y="14"/>
                  </a:lnTo>
                  <a:lnTo>
                    <a:pt x="209" y="14"/>
                  </a:lnTo>
                  <a:lnTo>
                    <a:pt x="210" y="14"/>
                  </a:lnTo>
                  <a:lnTo>
                    <a:pt x="210" y="14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4" y="14"/>
                  </a:lnTo>
                  <a:lnTo>
                    <a:pt x="214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7" y="16"/>
                  </a:lnTo>
                  <a:lnTo>
                    <a:pt x="217" y="16"/>
                  </a:lnTo>
                  <a:lnTo>
                    <a:pt x="218" y="16"/>
                  </a:lnTo>
                  <a:lnTo>
                    <a:pt x="218" y="16"/>
                  </a:lnTo>
                  <a:lnTo>
                    <a:pt x="220" y="16"/>
                  </a:lnTo>
                  <a:lnTo>
                    <a:pt x="220" y="17"/>
                  </a:lnTo>
                  <a:lnTo>
                    <a:pt x="221" y="17"/>
                  </a:lnTo>
                  <a:lnTo>
                    <a:pt x="221" y="17"/>
                  </a:lnTo>
                  <a:lnTo>
                    <a:pt x="223" y="17"/>
                  </a:lnTo>
                  <a:lnTo>
                    <a:pt x="223" y="17"/>
                  </a:lnTo>
                  <a:lnTo>
                    <a:pt x="224" y="17"/>
                  </a:lnTo>
                  <a:lnTo>
                    <a:pt x="224" y="19"/>
                  </a:lnTo>
                  <a:lnTo>
                    <a:pt x="226" y="19"/>
                  </a:lnTo>
                  <a:lnTo>
                    <a:pt x="226" y="19"/>
                  </a:lnTo>
                  <a:lnTo>
                    <a:pt x="227" y="19"/>
                  </a:lnTo>
                  <a:lnTo>
                    <a:pt x="229" y="19"/>
                  </a:lnTo>
                  <a:lnTo>
                    <a:pt x="229" y="19"/>
                  </a:lnTo>
                  <a:lnTo>
                    <a:pt x="230" y="19"/>
                  </a:lnTo>
                  <a:lnTo>
                    <a:pt x="230" y="19"/>
                  </a:lnTo>
                  <a:lnTo>
                    <a:pt x="232" y="20"/>
                  </a:lnTo>
                  <a:lnTo>
                    <a:pt x="232" y="20"/>
                  </a:lnTo>
                  <a:lnTo>
                    <a:pt x="234" y="20"/>
                  </a:lnTo>
                  <a:lnTo>
                    <a:pt x="234" y="20"/>
                  </a:lnTo>
                  <a:lnTo>
                    <a:pt x="235" y="20"/>
                  </a:lnTo>
                  <a:lnTo>
                    <a:pt x="235" y="20"/>
                  </a:lnTo>
                  <a:lnTo>
                    <a:pt x="237" y="20"/>
                  </a:lnTo>
                  <a:lnTo>
                    <a:pt x="237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40" y="20"/>
                  </a:lnTo>
                  <a:lnTo>
                    <a:pt x="240" y="20"/>
                  </a:lnTo>
                  <a:lnTo>
                    <a:pt x="241" y="20"/>
                  </a:lnTo>
                  <a:lnTo>
                    <a:pt x="241" y="19"/>
                  </a:lnTo>
                  <a:lnTo>
                    <a:pt x="243" y="19"/>
                  </a:lnTo>
                  <a:lnTo>
                    <a:pt x="243" y="19"/>
                  </a:lnTo>
                  <a:lnTo>
                    <a:pt x="244" y="19"/>
                  </a:lnTo>
                  <a:lnTo>
                    <a:pt x="244" y="19"/>
                  </a:lnTo>
                  <a:lnTo>
                    <a:pt x="246" y="19"/>
                  </a:lnTo>
                  <a:lnTo>
                    <a:pt x="246" y="19"/>
                  </a:lnTo>
                  <a:lnTo>
                    <a:pt x="247" y="17"/>
                  </a:lnTo>
                  <a:lnTo>
                    <a:pt x="247" y="17"/>
                  </a:lnTo>
                  <a:lnTo>
                    <a:pt x="249" y="17"/>
                  </a:lnTo>
                  <a:lnTo>
                    <a:pt x="249" y="17"/>
                  </a:lnTo>
                  <a:lnTo>
                    <a:pt x="250" y="17"/>
                  </a:lnTo>
                  <a:lnTo>
                    <a:pt x="252" y="17"/>
                  </a:lnTo>
                  <a:lnTo>
                    <a:pt x="252" y="16"/>
                  </a:lnTo>
                  <a:lnTo>
                    <a:pt x="253" y="16"/>
                  </a:lnTo>
                  <a:lnTo>
                    <a:pt x="253" y="16"/>
                  </a:lnTo>
                  <a:lnTo>
                    <a:pt x="255" y="16"/>
                  </a:lnTo>
                  <a:lnTo>
                    <a:pt x="255" y="16"/>
                  </a:lnTo>
                  <a:lnTo>
                    <a:pt x="257" y="16"/>
                  </a:lnTo>
                  <a:lnTo>
                    <a:pt x="257" y="16"/>
                  </a:lnTo>
                  <a:lnTo>
                    <a:pt x="258" y="16"/>
                  </a:lnTo>
                  <a:lnTo>
                    <a:pt x="258" y="16"/>
                  </a:lnTo>
                  <a:lnTo>
                    <a:pt x="260" y="16"/>
                  </a:lnTo>
                  <a:lnTo>
                    <a:pt x="260" y="16"/>
                  </a:lnTo>
                  <a:lnTo>
                    <a:pt x="261" y="16"/>
                  </a:lnTo>
                  <a:lnTo>
                    <a:pt x="261" y="16"/>
                  </a:lnTo>
                  <a:lnTo>
                    <a:pt x="263" y="16"/>
                  </a:lnTo>
                  <a:lnTo>
                    <a:pt x="264" y="16"/>
                  </a:lnTo>
                  <a:lnTo>
                    <a:pt x="264" y="16"/>
                  </a:lnTo>
                  <a:lnTo>
                    <a:pt x="266" y="16"/>
                  </a:lnTo>
                  <a:lnTo>
                    <a:pt x="266" y="17"/>
                  </a:lnTo>
                  <a:lnTo>
                    <a:pt x="267" y="17"/>
                  </a:lnTo>
                  <a:lnTo>
                    <a:pt x="267" y="17"/>
                  </a:lnTo>
                  <a:lnTo>
                    <a:pt x="269" y="17"/>
                  </a:lnTo>
                  <a:lnTo>
                    <a:pt x="269" y="19"/>
                  </a:lnTo>
                  <a:lnTo>
                    <a:pt x="270" y="19"/>
                  </a:lnTo>
                  <a:lnTo>
                    <a:pt x="270" y="19"/>
                  </a:lnTo>
                  <a:lnTo>
                    <a:pt x="272" y="20"/>
                  </a:lnTo>
                  <a:lnTo>
                    <a:pt x="272" y="20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5" y="22"/>
                  </a:lnTo>
                  <a:lnTo>
                    <a:pt x="277" y="23"/>
                  </a:lnTo>
                  <a:lnTo>
                    <a:pt x="277" y="23"/>
                  </a:lnTo>
                  <a:lnTo>
                    <a:pt x="278" y="23"/>
                  </a:lnTo>
                  <a:lnTo>
                    <a:pt x="278" y="25"/>
                  </a:lnTo>
                  <a:lnTo>
                    <a:pt x="280" y="25"/>
                  </a:lnTo>
                  <a:lnTo>
                    <a:pt x="280" y="25"/>
                  </a:lnTo>
                  <a:lnTo>
                    <a:pt x="281" y="26"/>
                  </a:lnTo>
                  <a:lnTo>
                    <a:pt x="281" y="26"/>
                  </a:lnTo>
                  <a:lnTo>
                    <a:pt x="283" y="26"/>
                  </a:lnTo>
                  <a:lnTo>
                    <a:pt x="283" y="28"/>
                  </a:lnTo>
                  <a:lnTo>
                    <a:pt x="284" y="28"/>
                  </a:lnTo>
                  <a:lnTo>
                    <a:pt x="284" y="28"/>
                  </a:lnTo>
                  <a:lnTo>
                    <a:pt x="286" y="29"/>
                  </a:lnTo>
                  <a:lnTo>
                    <a:pt x="286" y="29"/>
                  </a:lnTo>
                  <a:lnTo>
                    <a:pt x="287" y="29"/>
                  </a:lnTo>
                  <a:lnTo>
                    <a:pt x="289" y="29"/>
                  </a:lnTo>
                  <a:lnTo>
                    <a:pt x="289" y="31"/>
                  </a:lnTo>
                  <a:lnTo>
                    <a:pt x="290" y="31"/>
                  </a:lnTo>
                  <a:lnTo>
                    <a:pt x="290" y="31"/>
                  </a:lnTo>
                  <a:lnTo>
                    <a:pt x="292" y="31"/>
                  </a:lnTo>
                  <a:lnTo>
                    <a:pt x="292" y="31"/>
                  </a:lnTo>
                  <a:lnTo>
                    <a:pt x="293" y="31"/>
                  </a:lnTo>
                  <a:lnTo>
                    <a:pt x="293" y="31"/>
                  </a:lnTo>
                  <a:lnTo>
                    <a:pt x="295" y="31"/>
                  </a:lnTo>
                  <a:lnTo>
                    <a:pt x="295" y="31"/>
                  </a:lnTo>
                  <a:lnTo>
                    <a:pt x="296" y="31"/>
                  </a:lnTo>
                  <a:lnTo>
                    <a:pt x="296" y="31"/>
                  </a:lnTo>
                  <a:lnTo>
                    <a:pt x="298" y="31"/>
                  </a:lnTo>
                  <a:lnTo>
                    <a:pt x="298" y="31"/>
                  </a:lnTo>
                  <a:lnTo>
                    <a:pt x="300" y="31"/>
                  </a:lnTo>
                  <a:lnTo>
                    <a:pt x="301" y="31"/>
                  </a:lnTo>
                  <a:lnTo>
                    <a:pt x="301" y="31"/>
                  </a:lnTo>
                  <a:lnTo>
                    <a:pt x="303" y="31"/>
                  </a:lnTo>
                  <a:lnTo>
                    <a:pt x="303" y="31"/>
                  </a:lnTo>
                  <a:lnTo>
                    <a:pt x="304" y="31"/>
                  </a:lnTo>
                  <a:lnTo>
                    <a:pt x="304" y="31"/>
                  </a:lnTo>
                  <a:lnTo>
                    <a:pt x="306" y="31"/>
                  </a:lnTo>
                  <a:lnTo>
                    <a:pt x="306" y="31"/>
                  </a:lnTo>
                  <a:lnTo>
                    <a:pt x="307" y="29"/>
                  </a:lnTo>
                  <a:lnTo>
                    <a:pt x="307" y="29"/>
                  </a:lnTo>
                  <a:lnTo>
                    <a:pt x="309" y="29"/>
                  </a:lnTo>
                  <a:lnTo>
                    <a:pt x="309" y="29"/>
                  </a:lnTo>
                  <a:lnTo>
                    <a:pt x="310" y="29"/>
                  </a:lnTo>
                  <a:lnTo>
                    <a:pt x="310" y="29"/>
                  </a:lnTo>
                  <a:lnTo>
                    <a:pt x="312" y="29"/>
                  </a:lnTo>
                  <a:lnTo>
                    <a:pt x="312" y="29"/>
                  </a:lnTo>
                  <a:lnTo>
                    <a:pt x="313" y="29"/>
                  </a:lnTo>
                  <a:lnTo>
                    <a:pt x="313" y="29"/>
                  </a:lnTo>
                  <a:lnTo>
                    <a:pt x="315" y="29"/>
                  </a:lnTo>
                  <a:lnTo>
                    <a:pt x="315" y="29"/>
                  </a:lnTo>
                  <a:lnTo>
                    <a:pt x="316" y="29"/>
                  </a:lnTo>
                  <a:lnTo>
                    <a:pt x="316" y="29"/>
                  </a:lnTo>
                  <a:lnTo>
                    <a:pt x="318" y="29"/>
                  </a:lnTo>
                  <a:lnTo>
                    <a:pt x="318" y="29"/>
                  </a:lnTo>
                  <a:lnTo>
                    <a:pt x="320" y="29"/>
                  </a:lnTo>
                  <a:lnTo>
                    <a:pt x="320" y="29"/>
                  </a:lnTo>
                  <a:lnTo>
                    <a:pt x="321" y="29"/>
                  </a:lnTo>
                  <a:lnTo>
                    <a:pt x="321" y="29"/>
                  </a:lnTo>
                  <a:lnTo>
                    <a:pt x="323" y="29"/>
                  </a:lnTo>
                  <a:lnTo>
                    <a:pt x="323" y="29"/>
                  </a:lnTo>
                  <a:lnTo>
                    <a:pt x="324" y="29"/>
                  </a:lnTo>
                  <a:lnTo>
                    <a:pt x="324" y="29"/>
                  </a:lnTo>
                  <a:lnTo>
                    <a:pt x="326" y="29"/>
                  </a:lnTo>
                  <a:lnTo>
                    <a:pt x="326" y="29"/>
                  </a:lnTo>
                  <a:lnTo>
                    <a:pt x="327" y="29"/>
                  </a:lnTo>
                  <a:lnTo>
                    <a:pt x="327" y="29"/>
                  </a:lnTo>
                  <a:lnTo>
                    <a:pt x="329" y="29"/>
                  </a:lnTo>
                  <a:lnTo>
                    <a:pt x="329" y="29"/>
                  </a:lnTo>
                  <a:lnTo>
                    <a:pt x="330" y="29"/>
                  </a:lnTo>
                  <a:lnTo>
                    <a:pt x="330" y="29"/>
                  </a:lnTo>
                  <a:lnTo>
                    <a:pt x="332" y="29"/>
                  </a:lnTo>
                  <a:lnTo>
                    <a:pt x="332" y="29"/>
                  </a:lnTo>
                  <a:lnTo>
                    <a:pt x="333" y="29"/>
                  </a:lnTo>
                  <a:lnTo>
                    <a:pt x="333" y="29"/>
                  </a:lnTo>
                  <a:lnTo>
                    <a:pt x="335" y="29"/>
                  </a:lnTo>
                  <a:lnTo>
                    <a:pt x="336" y="28"/>
                  </a:lnTo>
                  <a:lnTo>
                    <a:pt x="336" y="28"/>
                  </a:lnTo>
                  <a:lnTo>
                    <a:pt x="338" y="28"/>
                  </a:lnTo>
                  <a:lnTo>
                    <a:pt x="338" y="28"/>
                  </a:lnTo>
                  <a:lnTo>
                    <a:pt x="339" y="28"/>
                  </a:lnTo>
                  <a:lnTo>
                    <a:pt x="339" y="28"/>
                  </a:lnTo>
                  <a:lnTo>
                    <a:pt x="341" y="28"/>
                  </a:lnTo>
                  <a:lnTo>
                    <a:pt x="341" y="28"/>
                  </a:lnTo>
                  <a:lnTo>
                    <a:pt x="343" y="28"/>
                  </a:lnTo>
                  <a:lnTo>
                    <a:pt x="343" y="28"/>
                  </a:lnTo>
                  <a:lnTo>
                    <a:pt x="344" y="28"/>
                  </a:lnTo>
                  <a:lnTo>
                    <a:pt x="344" y="28"/>
                  </a:lnTo>
                  <a:lnTo>
                    <a:pt x="346" y="28"/>
                  </a:lnTo>
                  <a:lnTo>
                    <a:pt x="346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9" y="28"/>
                  </a:lnTo>
                  <a:lnTo>
                    <a:pt x="349" y="28"/>
                  </a:lnTo>
                  <a:lnTo>
                    <a:pt x="350" y="28"/>
                  </a:lnTo>
                  <a:lnTo>
                    <a:pt x="350" y="28"/>
                  </a:lnTo>
                  <a:lnTo>
                    <a:pt x="352" y="28"/>
                  </a:lnTo>
                  <a:lnTo>
                    <a:pt x="352" y="28"/>
                  </a:lnTo>
                  <a:lnTo>
                    <a:pt x="353" y="28"/>
                  </a:lnTo>
                  <a:lnTo>
                    <a:pt x="353" y="28"/>
                  </a:lnTo>
                  <a:lnTo>
                    <a:pt x="355" y="28"/>
                  </a:lnTo>
                  <a:lnTo>
                    <a:pt x="355" y="28"/>
                  </a:lnTo>
                  <a:lnTo>
                    <a:pt x="356" y="28"/>
                  </a:lnTo>
                  <a:lnTo>
                    <a:pt x="356" y="28"/>
                  </a:lnTo>
                  <a:lnTo>
                    <a:pt x="358" y="28"/>
                  </a:lnTo>
                  <a:lnTo>
                    <a:pt x="358" y="28"/>
                  </a:lnTo>
                  <a:lnTo>
                    <a:pt x="359" y="28"/>
                  </a:lnTo>
                  <a:lnTo>
                    <a:pt x="359" y="28"/>
                  </a:lnTo>
                  <a:lnTo>
                    <a:pt x="361" y="28"/>
                  </a:lnTo>
                  <a:lnTo>
                    <a:pt x="361" y="28"/>
                  </a:lnTo>
                  <a:lnTo>
                    <a:pt x="363" y="28"/>
                  </a:lnTo>
                  <a:lnTo>
                    <a:pt x="363" y="28"/>
                  </a:lnTo>
                  <a:lnTo>
                    <a:pt x="364" y="28"/>
                  </a:lnTo>
                  <a:lnTo>
                    <a:pt x="364" y="28"/>
                  </a:lnTo>
                  <a:lnTo>
                    <a:pt x="366" y="28"/>
                  </a:lnTo>
                  <a:lnTo>
                    <a:pt x="366" y="28"/>
                  </a:lnTo>
                  <a:lnTo>
                    <a:pt x="367" y="28"/>
                  </a:lnTo>
                  <a:lnTo>
                    <a:pt x="367" y="28"/>
                  </a:lnTo>
                  <a:lnTo>
                    <a:pt x="369" y="28"/>
                  </a:lnTo>
                  <a:lnTo>
                    <a:pt x="369" y="28"/>
                  </a:lnTo>
                  <a:lnTo>
                    <a:pt x="370" y="28"/>
                  </a:lnTo>
                  <a:lnTo>
                    <a:pt x="370" y="28"/>
                  </a:lnTo>
                  <a:lnTo>
                    <a:pt x="372" y="29"/>
                  </a:lnTo>
                  <a:lnTo>
                    <a:pt x="372" y="29"/>
                  </a:lnTo>
                  <a:lnTo>
                    <a:pt x="373" y="29"/>
                  </a:lnTo>
                  <a:lnTo>
                    <a:pt x="373" y="29"/>
                  </a:lnTo>
                  <a:lnTo>
                    <a:pt x="375" y="29"/>
                  </a:lnTo>
                  <a:lnTo>
                    <a:pt x="375" y="29"/>
                  </a:lnTo>
                  <a:lnTo>
                    <a:pt x="376" y="29"/>
                  </a:lnTo>
                  <a:lnTo>
                    <a:pt x="376" y="29"/>
                  </a:lnTo>
                  <a:lnTo>
                    <a:pt x="378" y="29"/>
                  </a:lnTo>
                  <a:lnTo>
                    <a:pt x="378" y="29"/>
                  </a:lnTo>
                  <a:lnTo>
                    <a:pt x="379" y="29"/>
                  </a:lnTo>
                  <a:lnTo>
                    <a:pt x="379" y="29"/>
                  </a:lnTo>
                  <a:lnTo>
                    <a:pt x="381" y="29"/>
                  </a:lnTo>
                  <a:lnTo>
                    <a:pt x="381" y="29"/>
                  </a:lnTo>
                  <a:lnTo>
                    <a:pt x="382" y="29"/>
                  </a:lnTo>
                  <a:lnTo>
                    <a:pt x="382" y="29"/>
                  </a:lnTo>
                  <a:lnTo>
                    <a:pt x="384" y="29"/>
                  </a:lnTo>
                  <a:lnTo>
                    <a:pt x="384" y="28"/>
                  </a:lnTo>
                  <a:lnTo>
                    <a:pt x="386" y="28"/>
                  </a:lnTo>
                  <a:lnTo>
                    <a:pt x="386" y="28"/>
                  </a:lnTo>
                  <a:lnTo>
                    <a:pt x="387" y="28"/>
                  </a:lnTo>
                  <a:lnTo>
                    <a:pt x="387" y="28"/>
                  </a:lnTo>
                  <a:lnTo>
                    <a:pt x="389" y="28"/>
                  </a:lnTo>
                  <a:lnTo>
                    <a:pt x="389" y="28"/>
                  </a:lnTo>
                  <a:lnTo>
                    <a:pt x="390" y="28"/>
                  </a:lnTo>
                  <a:lnTo>
                    <a:pt x="390" y="28"/>
                  </a:lnTo>
                  <a:lnTo>
                    <a:pt x="392" y="28"/>
                  </a:lnTo>
                  <a:lnTo>
                    <a:pt x="392" y="28"/>
                  </a:lnTo>
                  <a:lnTo>
                    <a:pt x="393" y="28"/>
                  </a:lnTo>
                  <a:lnTo>
                    <a:pt x="393" y="28"/>
                  </a:lnTo>
                  <a:lnTo>
                    <a:pt x="395" y="26"/>
                  </a:lnTo>
                  <a:lnTo>
                    <a:pt x="395" y="26"/>
                  </a:lnTo>
                  <a:lnTo>
                    <a:pt x="396" y="26"/>
                  </a:lnTo>
                  <a:lnTo>
                    <a:pt x="396" y="26"/>
                  </a:lnTo>
                  <a:lnTo>
                    <a:pt x="398" y="26"/>
                  </a:lnTo>
                  <a:lnTo>
                    <a:pt x="398" y="26"/>
                  </a:lnTo>
                  <a:lnTo>
                    <a:pt x="399" y="26"/>
                  </a:lnTo>
                  <a:lnTo>
                    <a:pt x="399" y="26"/>
                  </a:lnTo>
                  <a:lnTo>
                    <a:pt x="401" y="26"/>
                  </a:lnTo>
                  <a:lnTo>
                    <a:pt x="401" y="26"/>
                  </a:lnTo>
                  <a:lnTo>
                    <a:pt x="402" y="26"/>
                  </a:lnTo>
                  <a:lnTo>
                    <a:pt x="402" y="26"/>
                  </a:lnTo>
                  <a:lnTo>
                    <a:pt x="404" y="26"/>
                  </a:lnTo>
                  <a:lnTo>
                    <a:pt x="404" y="26"/>
                  </a:lnTo>
                  <a:lnTo>
                    <a:pt x="406" y="26"/>
                  </a:lnTo>
                  <a:lnTo>
                    <a:pt x="406" y="26"/>
                  </a:lnTo>
                  <a:lnTo>
                    <a:pt x="407" y="26"/>
                  </a:lnTo>
                  <a:lnTo>
                    <a:pt x="407" y="26"/>
                  </a:lnTo>
                  <a:lnTo>
                    <a:pt x="409" y="26"/>
                  </a:lnTo>
                  <a:lnTo>
                    <a:pt x="409" y="26"/>
                  </a:lnTo>
                  <a:lnTo>
                    <a:pt x="410" y="28"/>
                  </a:lnTo>
                  <a:lnTo>
                    <a:pt x="410" y="28"/>
                  </a:lnTo>
                  <a:lnTo>
                    <a:pt x="412" y="28"/>
                  </a:lnTo>
                  <a:lnTo>
                    <a:pt x="412" y="28"/>
                  </a:lnTo>
                  <a:lnTo>
                    <a:pt x="413" y="28"/>
                  </a:lnTo>
                  <a:lnTo>
                    <a:pt x="413" y="28"/>
                  </a:lnTo>
                  <a:lnTo>
                    <a:pt x="415" y="28"/>
                  </a:lnTo>
                  <a:lnTo>
                    <a:pt x="415" y="28"/>
                  </a:lnTo>
                  <a:lnTo>
                    <a:pt x="416" y="29"/>
                  </a:lnTo>
                  <a:lnTo>
                    <a:pt x="416" y="29"/>
                  </a:lnTo>
                  <a:lnTo>
                    <a:pt x="418" y="29"/>
                  </a:lnTo>
                  <a:lnTo>
                    <a:pt x="418" y="29"/>
                  </a:lnTo>
                  <a:lnTo>
                    <a:pt x="419" y="29"/>
                  </a:lnTo>
                  <a:lnTo>
                    <a:pt x="419" y="29"/>
                  </a:lnTo>
                  <a:lnTo>
                    <a:pt x="421" y="29"/>
                  </a:lnTo>
                  <a:lnTo>
                    <a:pt x="421" y="31"/>
                  </a:lnTo>
                  <a:lnTo>
                    <a:pt x="422" y="31"/>
                  </a:lnTo>
                  <a:lnTo>
                    <a:pt x="422" y="31"/>
                  </a:lnTo>
                  <a:lnTo>
                    <a:pt x="424" y="31"/>
                  </a:lnTo>
                  <a:lnTo>
                    <a:pt x="424" y="31"/>
                  </a:lnTo>
                  <a:lnTo>
                    <a:pt x="426" y="31"/>
                  </a:lnTo>
                  <a:lnTo>
                    <a:pt x="426" y="31"/>
                  </a:lnTo>
                  <a:lnTo>
                    <a:pt x="427" y="31"/>
                  </a:lnTo>
                  <a:lnTo>
                    <a:pt x="427" y="31"/>
                  </a:lnTo>
                  <a:lnTo>
                    <a:pt x="429" y="31"/>
                  </a:lnTo>
                  <a:lnTo>
                    <a:pt x="429" y="31"/>
                  </a:lnTo>
                  <a:lnTo>
                    <a:pt x="430" y="31"/>
                  </a:lnTo>
                  <a:lnTo>
                    <a:pt x="430" y="32"/>
                  </a:lnTo>
                  <a:lnTo>
                    <a:pt x="432" y="32"/>
                  </a:lnTo>
                  <a:lnTo>
                    <a:pt x="432" y="32"/>
                  </a:lnTo>
                  <a:lnTo>
                    <a:pt x="433" y="32"/>
                  </a:lnTo>
                  <a:lnTo>
                    <a:pt x="433" y="32"/>
                  </a:lnTo>
                  <a:lnTo>
                    <a:pt x="435" y="32"/>
                  </a:lnTo>
                  <a:lnTo>
                    <a:pt x="435" y="32"/>
                  </a:lnTo>
                  <a:lnTo>
                    <a:pt x="436" y="32"/>
                  </a:lnTo>
                  <a:lnTo>
                    <a:pt x="436" y="32"/>
                  </a:lnTo>
                  <a:lnTo>
                    <a:pt x="438" y="31"/>
                  </a:lnTo>
                  <a:lnTo>
                    <a:pt x="438" y="31"/>
                  </a:lnTo>
                  <a:lnTo>
                    <a:pt x="439" y="31"/>
                  </a:lnTo>
                  <a:lnTo>
                    <a:pt x="439" y="31"/>
                  </a:lnTo>
                  <a:lnTo>
                    <a:pt x="441" y="31"/>
                  </a:lnTo>
                  <a:lnTo>
                    <a:pt x="441" y="31"/>
                  </a:lnTo>
                  <a:lnTo>
                    <a:pt x="442" y="31"/>
                  </a:lnTo>
                  <a:lnTo>
                    <a:pt x="442" y="31"/>
                  </a:lnTo>
                  <a:lnTo>
                    <a:pt x="444" y="31"/>
                  </a:lnTo>
                  <a:lnTo>
                    <a:pt x="444" y="31"/>
                  </a:lnTo>
                  <a:lnTo>
                    <a:pt x="445" y="31"/>
                  </a:lnTo>
                  <a:lnTo>
                    <a:pt x="445" y="31"/>
                  </a:lnTo>
                  <a:lnTo>
                    <a:pt x="447" y="31"/>
                  </a:lnTo>
                  <a:lnTo>
                    <a:pt x="447" y="31"/>
                  </a:lnTo>
                  <a:lnTo>
                    <a:pt x="449" y="31"/>
                  </a:lnTo>
                  <a:lnTo>
                    <a:pt x="449" y="31"/>
                  </a:lnTo>
                  <a:lnTo>
                    <a:pt x="450" y="31"/>
                  </a:lnTo>
                  <a:lnTo>
                    <a:pt x="450" y="31"/>
                  </a:lnTo>
                  <a:lnTo>
                    <a:pt x="452" y="31"/>
                  </a:lnTo>
                  <a:lnTo>
                    <a:pt x="452" y="31"/>
                  </a:lnTo>
                  <a:lnTo>
                    <a:pt x="453" y="31"/>
                  </a:lnTo>
                  <a:lnTo>
                    <a:pt x="453" y="31"/>
                  </a:lnTo>
                  <a:lnTo>
                    <a:pt x="455" y="31"/>
                  </a:lnTo>
                  <a:lnTo>
                    <a:pt x="455" y="31"/>
                  </a:lnTo>
                  <a:lnTo>
                    <a:pt x="456" y="31"/>
                  </a:lnTo>
                  <a:lnTo>
                    <a:pt x="456" y="31"/>
                  </a:lnTo>
                  <a:lnTo>
                    <a:pt x="458" y="32"/>
                  </a:lnTo>
                  <a:lnTo>
                    <a:pt x="458" y="32"/>
                  </a:lnTo>
                  <a:lnTo>
                    <a:pt x="459" y="32"/>
                  </a:lnTo>
                  <a:lnTo>
                    <a:pt x="459" y="32"/>
                  </a:lnTo>
                  <a:lnTo>
                    <a:pt x="461" y="32"/>
                  </a:lnTo>
                  <a:lnTo>
                    <a:pt x="461" y="32"/>
                  </a:lnTo>
                  <a:lnTo>
                    <a:pt x="462" y="32"/>
                  </a:lnTo>
                  <a:lnTo>
                    <a:pt x="464" y="32"/>
                  </a:lnTo>
                  <a:lnTo>
                    <a:pt x="464" y="32"/>
                  </a:lnTo>
                  <a:lnTo>
                    <a:pt x="465" y="32"/>
                  </a:lnTo>
                  <a:lnTo>
                    <a:pt x="465" y="32"/>
                  </a:lnTo>
                  <a:lnTo>
                    <a:pt x="467" y="32"/>
                  </a:lnTo>
                  <a:lnTo>
                    <a:pt x="467" y="32"/>
                  </a:lnTo>
                  <a:lnTo>
                    <a:pt x="469" y="32"/>
                  </a:lnTo>
                  <a:lnTo>
                    <a:pt x="469" y="32"/>
                  </a:lnTo>
                  <a:lnTo>
                    <a:pt x="470" y="32"/>
                  </a:lnTo>
                  <a:lnTo>
                    <a:pt x="470" y="32"/>
                  </a:lnTo>
                  <a:lnTo>
                    <a:pt x="472" y="32"/>
                  </a:lnTo>
                  <a:lnTo>
                    <a:pt x="472" y="32"/>
                  </a:lnTo>
                  <a:lnTo>
                    <a:pt x="473" y="32"/>
                  </a:lnTo>
                  <a:lnTo>
                    <a:pt x="473" y="32"/>
                  </a:lnTo>
                  <a:lnTo>
                    <a:pt x="475" y="32"/>
                  </a:lnTo>
                  <a:lnTo>
                    <a:pt x="475" y="32"/>
                  </a:lnTo>
                  <a:lnTo>
                    <a:pt x="476" y="32"/>
                  </a:lnTo>
                  <a:lnTo>
                    <a:pt x="476" y="32"/>
                  </a:lnTo>
                  <a:lnTo>
                    <a:pt x="478" y="32"/>
                  </a:lnTo>
                  <a:lnTo>
                    <a:pt x="478" y="32"/>
                  </a:lnTo>
                  <a:lnTo>
                    <a:pt x="479" y="32"/>
                  </a:lnTo>
                  <a:lnTo>
                    <a:pt x="479" y="32"/>
                  </a:lnTo>
                  <a:lnTo>
                    <a:pt x="481" y="32"/>
                  </a:lnTo>
                  <a:lnTo>
                    <a:pt x="481" y="32"/>
                  </a:lnTo>
                  <a:lnTo>
                    <a:pt x="482" y="32"/>
                  </a:lnTo>
                  <a:lnTo>
                    <a:pt x="482" y="31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485" y="31"/>
                  </a:lnTo>
                  <a:lnTo>
                    <a:pt x="485" y="31"/>
                  </a:lnTo>
                  <a:lnTo>
                    <a:pt x="487" y="31"/>
                  </a:lnTo>
                  <a:lnTo>
                    <a:pt x="488" y="31"/>
                  </a:lnTo>
                  <a:lnTo>
                    <a:pt x="488" y="31"/>
                  </a:lnTo>
                  <a:lnTo>
                    <a:pt x="490" y="29"/>
                  </a:lnTo>
                  <a:lnTo>
                    <a:pt x="490" y="29"/>
                  </a:lnTo>
                  <a:lnTo>
                    <a:pt x="492" y="29"/>
                  </a:lnTo>
                  <a:lnTo>
                    <a:pt x="492" y="29"/>
                  </a:lnTo>
                  <a:lnTo>
                    <a:pt x="493" y="29"/>
                  </a:lnTo>
                  <a:lnTo>
                    <a:pt x="493" y="29"/>
                  </a:lnTo>
                  <a:lnTo>
                    <a:pt x="495" y="29"/>
                  </a:lnTo>
                  <a:lnTo>
                    <a:pt x="495" y="29"/>
                  </a:lnTo>
                  <a:lnTo>
                    <a:pt x="496" y="29"/>
                  </a:lnTo>
                  <a:lnTo>
                    <a:pt x="496" y="29"/>
                  </a:lnTo>
                  <a:lnTo>
                    <a:pt x="498" y="29"/>
                  </a:lnTo>
                  <a:lnTo>
                    <a:pt x="498" y="29"/>
                  </a:lnTo>
                  <a:lnTo>
                    <a:pt x="499" y="28"/>
                  </a:lnTo>
                  <a:lnTo>
                    <a:pt x="499" y="28"/>
                  </a:lnTo>
                  <a:lnTo>
                    <a:pt x="501" y="28"/>
                  </a:lnTo>
                  <a:lnTo>
                    <a:pt x="501" y="28"/>
                  </a:lnTo>
                  <a:lnTo>
                    <a:pt x="502" y="28"/>
                  </a:lnTo>
                  <a:lnTo>
                    <a:pt x="502" y="28"/>
                  </a:lnTo>
                  <a:lnTo>
                    <a:pt x="504" y="28"/>
                  </a:lnTo>
                  <a:lnTo>
                    <a:pt x="504" y="28"/>
                  </a:lnTo>
                  <a:lnTo>
                    <a:pt x="505" y="28"/>
                  </a:lnTo>
                  <a:lnTo>
                    <a:pt x="505" y="28"/>
                  </a:lnTo>
                  <a:lnTo>
                    <a:pt x="507" y="29"/>
                  </a:lnTo>
                  <a:lnTo>
                    <a:pt x="507" y="29"/>
                  </a:lnTo>
                  <a:lnTo>
                    <a:pt x="508" y="29"/>
                  </a:lnTo>
                  <a:lnTo>
                    <a:pt x="508" y="29"/>
                  </a:lnTo>
                  <a:lnTo>
                    <a:pt x="510" y="29"/>
                  </a:lnTo>
                  <a:lnTo>
                    <a:pt x="512" y="29"/>
                  </a:lnTo>
                  <a:lnTo>
                    <a:pt x="512" y="29"/>
                  </a:lnTo>
                  <a:lnTo>
                    <a:pt x="513" y="29"/>
                  </a:lnTo>
                  <a:lnTo>
                    <a:pt x="513" y="29"/>
                  </a:lnTo>
                  <a:lnTo>
                    <a:pt x="515" y="29"/>
                  </a:lnTo>
                  <a:lnTo>
                    <a:pt x="515" y="29"/>
                  </a:lnTo>
                  <a:lnTo>
                    <a:pt x="516" y="29"/>
                  </a:lnTo>
                  <a:lnTo>
                    <a:pt x="516" y="31"/>
                  </a:lnTo>
                  <a:lnTo>
                    <a:pt x="518" y="31"/>
                  </a:lnTo>
                  <a:lnTo>
                    <a:pt x="518" y="31"/>
                  </a:lnTo>
                  <a:lnTo>
                    <a:pt x="519" y="31"/>
                  </a:lnTo>
                  <a:lnTo>
                    <a:pt x="519" y="31"/>
                  </a:lnTo>
                  <a:lnTo>
                    <a:pt x="521" y="31"/>
                  </a:lnTo>
                  <a:lnTo>
                    <a:pt x="521" y="32"/>
                  </a:lnTo>
                  <a:lnTo>
                    <a:pt x="522" y="32"/>
                  </a:lnTo>
                  <a:lnTo>
                    <a:pt x="522" y="32"/>
                  </a:lnTo>
                  <a:lnTo>
                    <a:pt x="524" y="32"/>
                  </a:lnTo>
                  <a:lnTo>
                    <a:pt x="524" y="32"/>
                  </a:lnTo>
                  <a:lnTo>
                    <a:pt x="525" y="32"/>
                  </a:lnTo>
                  <a:lnTo>
                    <a:pt x="525" y="34"/>
                  </a:lnTo>
                  <a:lnTo>
                    <a:pt x="527" y="34"/>
                  </a:lnTo>
                  <a:lnTo>
                    <a:pt x="527" y="34"/>
                  </a:lnTo>
                  <a:lnTo>
                    <a:pt x="528" y="34"/>
                  </a:lnTo>
                  <a:lnTo>
                    <a:pt x="528" y="34"/>
                  </a:lnTo>
                  <a:lnTo>
                    <a:pt x="530" y="34"/>
                  </a:lnTo>
                  <a:lnTo>
                    <a:pt x="530" y="36"/>
                  </a:lnTo>
                  <a:lnTo>
                    <a:pt x="531" y="36"/>
                  </a:lnTo>
                  <a:lnTo>
                    <a:pt x="531" y="36"/>
                  </a:lnTo>
                  <a:lnTo>
                    <a:pt x="533" y="36"/>
                  </a:lnTo>
                  <a:lnTo>
                    <a:pt x="533" y="36"/>
                  </a:lnTo>
                  <a:lnTo>
                    <a:pt x="535" y="37"/>
                  </a:lnTo>
                  <a:lnTo>
                    <a:pt x="535" y="37"/>
                  </a:lnTo>
                  <a:lnTo>
                    <a:pt x="536" y="37"/>
                  </a:lnTo>
                  <a:lnTo>
                    <a:pt x="536" y="37"/>
                  </a:lnTo>
                  <a:lnTo>
                    <a:pt x="538" y="37"/>
                  </a:lnTo>
                  <a:lnTo>
                    <a:pt x="538" y="39"/>
                  </a:lnTo>
                  <a:lnTo>
                    <a:pt x="539" y="39"/>
                  </a:lnTo>
                  <a:lnTo>
                    <a:pt x="539" y="39"/>
                  </a:lnTo>
                  <a:lnTo>
                    <a:pt x="541" y="39"/>
                  </a:lnTo>
                  <a:lnTo>
                    <a:pt x="541" y="39"/>
                  </a:lnTo>
                  <a:lnTo>
                    <a:pt x="542" y="39"/>
                  </a:lnTo>
                  <a:lnTo>
                    <a:pt x="542" y="39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5" y="40"/>
                  </a:lnTo>
                  <a:lnTo>
                    <a:pt x="547" y="40"/>
                  </a:lnTo>
                  <a:lnTo>
                    <a:pt x="547" y="40"/>
                  </a:lnTo>
                  <a:lnTo>
                    <a:pt x="548" y="40"/>
                  </a:lnTo>
                  <a:lnTo>
                    <a:pt x="548" y="40"/>
                  </a:lnTo>
                  <a:lnTo>
                    <a:pt x="550" y="40"/>
                  </a:lnTo>
                  <a:lnTo>
                    <a:pt x="550" y="40"/>
                  </a:lnTo>
                  <a:lnTo>
                    <a:pt x="551" y="40"/>
                  </a:lnTo>
                  <a:lnTo>
                    <a:pt x="551" y="42"/>
                  </a:lnTo>
                  <a:lnTo>
                    <a:pt x="553" y="42"/>
                  </a:lnTo>
                  <a:lnTo>
                    <a:pt x="553" y="42"/>
                  </a:lnTo>
                  <a:lnTo>
                    <a:pt x="555" y="42"/>
                  </a:lnTo>
                  <a:lnTo>
                    <a:pt x="555" y="42"/>
                  </a:lnTo>
                  <a:lnTo>
                    <a:pt x="556" y="42"/>
                  </a:lnTo>
                  <a:lnTo>
                    <a:pt x="556" y="42"/>
                  </a:lnTo>
                  <a:lnTo>
                    <a:pt x="558" y="4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8" name="Freeform 329"/>
            <p:cNvSpPr>
              <a:spLocks/>
            </p:cNvSpPr>
            <p:nvPr/>
          </p:nvSpPr>
          <p:spPr bwMode="auto">
            <a:xfrm>
              <a:off x="4364038" y="5949952"/>
              <a:ext cx="357188" cy="11113"/>
            </a:xfrm>
            <a:custGeom>
              <a:avLst/>
              <a:gdLst>
                <a:gd name="T0" fmla="*/ 6 w 448"/>
                <a:gd name="T1" fmla="*/ 13 h 14"/>
                <a:gd name="T2" fmla="*/ 13 w 448"/>
                <a:gd name="T3" fmla="*/ 11 h 14"/>
                <a:gd name="T4" fmla="*/ 21 w 448"/>
                <a:gd name="T5" fmla="*/ 10 h 14"/>
                <a:gd name="T6" fmla="*/ 29 w 448"/>
                <a:gd name="T7" fmla="*/ 8 h 14"/>
                <a:gd name="T8" fmla="*/ 36 w 448"/>
                <a:gd name="T9" fmla="*/ 7 h 14"/>
                <a:gd name="T10" fmla="*/ 44 w 448"/>
                <a:gd name="T11" fmla="*/ 8 h 14"/>
                <a:gd name="T12" fmla="*/ 52 w 448"/>
                <a:gd name="T13" fmla="*/ 8 h 14"/>
                <a:gd name="T14" fmla="*/ 59 w 448"/>
                <a:gd name="T15" fmla="*/ 10 h 14"/>
                <a:gd name="T16" fmla="*/ 67 w 448"/>
                <a:gd name="T17" fmla="*/ 11 h 14"/>
                <a:gd name="T18" fmla="*/ 75 w 448"/>
                <a:gd name="T19" fmla="*/ 11 h 14"/>
                <a:gd name="T20" fmla="*/ 83 w 448"/>
                <a:gd name="T21" fmla="*/ 10 h 14"/>
                <a:gd name="T22" fmla="*/ 90 w 448"/>
                <a:gd name="T23" fmla="*/ 7 h 14"/>
                <a:gd name="T24" fmla="*/ 98 w 448"/>
                <a:gd name="T25" fmla="*/ 3 h 14"/>
                <a:gd name="T26" fmla="*/ 106 w 448"/>
                <a:gd name="T27" fmla="*/ 3 h 14"/>
                <a:gd name="T28" fmla="*/ 113 w 448"/>
                <a:gd name="T29" fmla="*/ 5 h 14"/>
                <a:gd name="T30" fmla="*/ 121 w 448"/>
                <a:gd name="T31" fmla="*/ 10 h 14"/>
                <a:gd name="T32" fmla="*/ 129 w 448"/>
                <a:gd name="T33" fmla="*/ 11 h 14"/>
                <a:gd name="T34" fmla="*/ 136 w 448"/>
                <a:gd name="T35" fmla="*/ 11 h 14"/>
                <a:gd name="T36" fmla="*/ 144 w 448"/>
                <a:gd name="T37" fmla="*/ 10 h 14"/>
                <a:gd name="T38" fmla="*/ 152 w 448"/>
                <a:gd name="T39" fmla="*/ 8 h 14"/>
                <a:gd name="T40" fmla="*/ 159 w 448"/>
                <a:gd name="T41" fmla="*/ 8 h 14"/>
                <a:gd name="T42" fmla="*/ 167 w 448"/>
                <a:gd name="T43" fmla="*/ 8 h 14"/>
                <a:gd name="T44" fmla="*/ 175 w 448"/>
                <a:gd name="T45" fmla="*/ 8 h 14"/>
                <a:gd name="T46" fmla="*/ 182 w 448"/>
                <a:gd name="T47" fmla="*/ 7 h 14"/>
                <a:gd name="T48" fmla="*/ 190 w 448"/>
                <a:gd name="T49" fmla="*/ 7 h 14"/>
                <a:gd name="T50" fmla="*/ 198 w 448"/>
                <a:gd name="T51" fmla="*/ 7 h 14"/>
                <a:gd name="T52" fmla="*/ 205 w 448"/>
                <a:gd name="T53" fmla="*/ 8 h 14"/>
                <a:gd name="T54" fmla="*/ 213 w 448"/>
                <a:gd name="T55" fmla="*/ 8 h 14"/>
                <a:gd name="T56" fmla="*/ 221 w 448"/>
                <a:gd name="T57" fmla="*/ 10 h 14"/>
                <a:gd name="T58" fmla="*/ 228 w 448"/>
                <a:gd name="T59" fmla="*/ 11 h 14"/>
                <a:gd name="T60" fmla="*/ 236 w 448"/>
                <a:gd name="T61" fmla="*/ 11 h 14"/>
                <a:gd name="T62" fmla="*/ 244 w 448"/>
                <a:gd name="T63" fmla="*/ 10 h 14"/>
                <a:gd name="T64" fmla="*/ 251 w 448"/>
                <a:gd name="T65" fmla="*/ 8 h 14"/>
                <a:gd name="T66" fmla="*/ 258 w 448"/>
                <a:gd name="T67" fmla="*/ 5 h 14"/>
                <a:gd name="T68" fmla="*/ 265 w 448"/>
                <a:gd name="T69" fmla="*/ 2 h 14"/>
                <a:gd name="T70" fmla="*/ 273 w 448"/>
                <a:gd name="T71" fmla="*/ 0 h 14"/>
                <a:gd name="T72" fmla="*/ 281 w 448"/>
                <a:gd name="T73" fmla="*/ 0 h 14"/>
                <a:gd name="T74" fmla="*/ 288 w 448"/>
                <a:gd name="T75" fmla="*/ 0 h 14"/>
                <a:gd name="T76" fmla="*/ 296 w 448"/>
                <a:gd name="T77" fmla="*/ 0 h 14"/>
                <a:gd name="T78" fmla="*/ 304 w 448"/>
                <a:gd name="T79" fmla="*/ 2 h 14"/>
                <a:gd name="T80" fmla="*/ 311 w 448"/>
                <a:gd name="T81" fmla="*/ 5 h 14"/>
                <a:gd name="T82" fmla="*/ 319 w 448"/>
                <a:gd name="T83" fmla="*/ 10 h 14"/>
                <a:gd name="T84" fmla="*/ 327 w 448"/>
                <a:gd name="T85" fmla="*/ 13 h 14"/>
                <a:gd name="T86" fmla="*/ 334 w 448"/>
                <a:gd name="T87" fmla="*/ 14 h 14"/>
                <a:gd name="T88" fmla="*/ 342 w 448"/>
                <a:gd name="T89" fmla="*/ 14 h 14"/>
                <a:gd name="T90" fmla="*/ 350 w 448"/>
                <a:gd name="T91" fmla="*/ 13 h 14"/>
                <a:gd name="T92" fmla="*/ 357 w 448"/>
                <a:gd name="T93" fmla="*/ 10 h 14"/>
                <a:gd name="T94" fmla="*/ 365 w 448"/>
                <a:gd name="T95" fmla="*/ 7 h 14"/>
                <a:gd name="T96" fmla="*/ 373 w 448"/>
                <a:gd name="T97" fmla="*/ 5 h 14"/>
                <a:gd name="T98" fmla="*/ 380 w 448"/>
                <a:gd name="T99" fmla="*/ 7 h 14"/>
                <a:gd name="T100" fmla="*/ 388 w 448"/>
                <a:gd name="T101" fmla="*/ 8 h 14"/>
                <a:gd name="T102" fmla="*/ 396 w 448"/>
                <a:gd name="T103" fmla="*/ 11 h 14"/>
                <a:gd name="T104" fmla="*/ 404 w 448"/>
                <a:gd name="T105" fmla="*/ 13 h 14"/>
                <a:gd name="T106" fmla="*/ 411 w 448"/>
                <a:gd name="T107" fmla="*/ 11 h 14"/>
                <a:gd name="T108" fmla="*/ 419 w 448"/>
                <a:gd name="T109" fmla="*/ 8 h 14"/>
                <a:gd name="T110" fmla="*/ 427 w 448"/>
                <a:gd name="T111" fmla="*/ 7 h 14"/>
                <a:gd name="T112" fmla="*/ 434 w 448"/>
                <a:gd name="T113" fmla="*/ 7 h 14"/>
                <a:gd name="T114" fmla="*/ 440 w 448"/>
                <a:gd name="T115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8" h="14">
                  <a:moveTo>
                    <a:pt x="0" y="13"/>
                  </a:moveTo>
                  <a:lnTo>
                    <a:pt x="0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1" y="10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1" y="10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9" y="8"/>
                  </a:lnTo>
                  <a:lnTo>
                    <a:pt x="89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2" y="7"/>
                  </a:lnTo>
                  <a:lnTo>
                    <a:pt x="92" y="5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6" y="3"/>
                  </a:lnTo>
                  <a:lnTo>
                    <a:pt x="106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10" y="3"/>
                  </a:lnTo>
                  <a:lnTo>
                    <a:pt x="110" y="5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9" y="8"/>
                  </a:lnTo>
                  <a:lnTo>
                    <a:pt x="119" y="8"/>
                  </a:lnTo>
                  <a:lnTo>
                    <a:pt x="121" y="8"/>
                  </a:lnTo>
                  <a:lnTo>
                    <a:pt x="121" y="10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4" y="10"/>
                  </a:lnTo>
                  <a:lnTo>
                    <a:pt x="124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7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5" y="11"/>
                  </a:lnTo>
                  <a:lnTo>
                    <a:pt x="135" y="11"/>
                  </a:lnTo>
                  <a:lnTo>
                    <a:pt x="136" y="11"/>
                  </a:lnTo>
                  <a:lnTo>
                    <a:pt x="136" y="11"/>
                  </a:lnTo>
                  <a:lnTo>
                    <a:pt x="138" y="11"/>
                  </a:lnTo>
                  <a:lnTo>
                    <a:pt x="138" y="11"/>
                  </a:lnTo>
                  <a:lnTo>
                    <a:pt x="139" y="11"/>
                  </a:lnTo>
                  <a:lnTo>
                    <a:pt x="139" y="11"/>
                  </a:lnTo>
                  <a:lnTo>
                    <a:pt x="141" y="11"/>
                  </a:lnTo>
                  <a:lnTo>
                    <a:pt x="141" y="10"/>
                  </a:lnTo>
                  <a:lnTo>
                    <a:pt x="142" y="10"/>
                  </a:lnTo>
                  <a:lnTo>
                    <a:pt x="142" y="1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45" y="10"/>
                  </a:lnTo>
                  <a:lnTo>
                    <a:pt x="145" y="10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9" y="10"/>
                  </a:lnTo>
                  <a:lnTo>
                    <a:pt x="149" y="10"/>
                  </a:lnTo>
                  <a:lnTo>
                    <a:pt x="150" y="10"/>
                  </a:lnTo>
                  <a:lnTo>
                    <a:pt x="150" y="10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3" y="8"/>
                  </a:lnTo>
                  <a:lnTo>
                    <a:pt x="153" y="8"/>
                  </a:lnTo>
                  <a:lnTo>
                    <a:pt x="155" y="8"/>
                  </a:lnTo>
                  <a:lnTo>
                    <a:pt x="155" y="8"/>
                  </a:lnTo>
                  <a:lnTo>
                    <a:pt x="156" y="8"/>
                  </a:lnTo>
                  <a:lnTo>
                    <a:pt x="156" y="8"/>
                  </a:lnTo>
                  <a:lnTo>
                    <a:pt x="158" y="8"/>
                  </a:lnTo>
                  <a:lnTo>
                    <a:pt x="158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5" y="8"/>
                  </a:lnTo>
                  <a:lnTo>
                    <a:pt x="165" y="8"/>
                  </a:lnTo>
                  <a:lnTo>
                    <a:pt x="167" y="8"/>
                  </a:lnTo>
                  <a:lnTo>
                    <a:pt x="167" y="8"/>
                  </a:lnTo>
                  <a:lnTo>
                    <a:pt x="169" y="8"/>
                  </a:lnTo>
                  <a:lnTo>
                    <a:pt x="169" y="8"/>
                  </a:lnTo>
                  <a:lnTo>
                    <a:pt x="170" y="8"/>
                  </a:lnTo>
                  <a:lnTo>
                    <a:pt x="170" y="8"/>
                  </a:lnTo>
                  <a:lnTo>
                    <a:pt x="172" y="8"/>
                  </a:lnTo>
                  <a:lnTo>
                    <a:pt x="172" y="8"/>
                  </a:lnTo>
                  <a:lnTo>
                    <a:pt x="173" y="8"/>
                  </a:lnTo>
                  <a:lnTo>
                    <a:pt x="173" y="8"/>
                  </a:lnTo>
                  <a:lnTo>
                    <a:pt x="175" y="8"/>
                  </a:lnTo>
                  <a:lnTo>
                    <a:pt x="175" y="8"/>
                  </a:lnTo>
                  <a:lnTo>
                    <a:pt x="176" y="7"/>
                  </a:lnTo>
                  <a:lnTo>
                    <a:pt x="176" y="7"/>
                  </a:lnTo>
                  <a:lnTo>
                    <a:pt x="178" y="7"/>
                  </a:lnTo>
                  <a:lnTo>
                    <a:pt x="178" y="7"/>
                  </a:lnTo>
                  <a:lnTo>
                    <a:pt x="179" y="7"/>
                  </a:lnTo>
                  <a:lnTo>
                    <a:pt x="179" y="7"/>
                  </a:lnTo>
                  <a:lnTo>
                    <a:pt x="181" y="7"/>
                  </a:lnTo>
                  <a:lnTo>
                    <a:pt x="181" y="7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84" y="7"/>
                  </a:lnTo>
                  <a:lnTo>
                    <a:pt x="184" y="7"/>
                  </a:lnTo>
                  <a:lnTo>
                    <a:pt x="185" y="7"/>
                  </a:lnTo>
                  <a:lnTo>
                    <a:pt x="185" y="7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88" y="7"/>
                  </a:lnTo>
                  <a:lnTo>
                    <a:pt x="188" y="7"/>
                  </a:lnTo>
                  <a:lnTo>
                    <a:pt x="190" y="7"/>
                  </a:lnTo>
                  <a:lnTo>
                    <a:pt x="190" y="7"/>
                  </a:lnTo>
                  <a:lnTo>
                    <a:pt x="192" y="7"/>
                  </a:lnTo>
                  <a:lnTo>
                    <a:pt x="192" y="7"/>
                  </a:lnTo>
                  <a:lnTo>
                    <a:pt x="193" y="7"/>
                  </a:lnTo>
                  <a:lnTo>
                    <a:pt x="193" y="7"/>
                  </a:lnTo>
                  <a:lnTo>
                    <a:pt x="195" y="7"/>
                  </a:lnTo>
                  <a:lnTo>
                    <a:pt x="195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198" y="7"/>
                  </a:lnTo>
                  <a:lnTo>
                    <a:pt x="198" y="7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201" y="7"/>
                  </a:lnTo>
                  <a:lnTo>
                    <a:pt x="201" y="7"/>
                  </a:lnTo>
                  <a:lnTo>
                    <a:pt x="202" y="7"/>
                  </a:lnTo>
                  <a:lnTo>
                    <a:pt x="202" y="7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05" y="7"/>
                  </a:lnTo>
                  <a:lnTo>
                    <a:pt x="205" y="8"/>
                  </a:lnTo>
                  <a:lnTo>
                    <a:pt x="207" y="8"/>
                  </a:lnTo>
                  <a:lnTo>
                    <a:pt x="207" y="8"/>
                  </a:lnTo>
                  <a:lnTo>
                    <a:pt x="208" y="8"/>
                  </a:lnTo>
                  <a:lnTo>
                    <a:pt x="208" y="8"/>
                  </a:lnTo>
                  <a:lnTo>
                    <a:pt x="210" y="8"/>
                  </a:lnTo>
                  <a:lnTo>
                    <a:pt x="210" y="8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13" y="8"/>
                  </a:lnTo>
                  <a:lnTo>
                    <a:pt x="213" y="8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6" y="10"/>
                  </a:lnTo>
                  <a:lnTo>
                    <a:pt x="216" y="10"/>
                  </a:lnTo>
                  <a:lnTo>
                    <a:pt x="218" y="10"/>
                  </a:lnTo>
                  <a:lnTo>
                    <a:pt x="218" y="10"/>
                  </a:lnTo>
                  <a:lnTo>
                    <a:pt x="218" y="10"/>
                  </a:lnTo>
                  <a:lnTo>
                    <a:pt x="219" y="10"/>
                  </a:lnTo>
                  <a:lnTo>
                    <a:pt x="219" y="10"/>
                  </a:lnTo>
                  <a:lnTo>
                    <a:pt x="221" y="10"/>
                  </a:lnTo>
                  <a:lnTo>
                    <a:pt x="221" y="10"/>
                  </a:lnTo>
                  <a:lnTo>
                    <a:pt x="222" y="10"/>
                  </a:lnTo>
                  <a:lnTo>
                    <a:pt x="222" y="10"/>
                  </a:lnTo>
                  <a:lnTo>
                    <a:pt x="224" y="10"/>
                  </a:lnTo>
                  <a:lnTo>
                    <a:pt x="224" y="11"/>
                  </a:lnTo>
                  <a:lnTo>
                    <a:pt x="225" y="11"/>
                  </a:lnTo>
                  <a:lnTo>
                    <a:pt x="225" y="11"/>
                  </a:lnTo>
                  <a:lnTo>
                    <a:pt x="227" y="11"/>
                  </a:lnTo>
                  <a:lnTo>
                    <a:pt x="227" y="11"/>
                  </a:lnTo>
                  <a:lnTo>
                    <a:pt x="228" y="11"/>
                  </a:lnTo>
                  <a:lnTo>
                    <a:pt x="228" y="11"/>
                  </a:lnTo>
                  <a:lnTo>
                    <a:pt x="230" y="11"/>
                  </a:lnTo>
                  <a:lnTo>
                    <a:pt x="230" y="11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35" y="11"/>
                  </a:lnTo>
                  <a:lnTo>
                    <a:pt x="235" y="11"/>
                  </a:lnTo>
                  <a:lnTo>
                    <a:pt x="236" y="11"/>
                  </a:lnTo>
                  <a:lnTo>
                    <a:pt x="236" y="11"/>
                  </a:lnTo>
                  <a:lnTo>
                    <a:pt x="238" y="11"/>
                  </a:lnTo>
                  <a:lnTo>
                    <a:pt x="238" y="11"/>
                  </a:lnTo>
                  <a:lnTo>
                    <a:pt x="239" y="11"/>
                  </a:lnTo>
                  <a:lnTo>
                    <a:pt x="239" y="11"/>
                  </a:lnTo>
                  <a:lnTo>
                    <a:pt x="241" y="11"/>
                  </a:lnTo>
                  <a:lnTo>
                    <a:pt x="241" y="10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44" y="10"/>
                  </a:lnTo>
                  <a:lnTo>
                    <a:pt x="244" y="10"/>
                  </a:lnTo>
                  <a:lnTo>
                    <a:pt x="245" y="10"/>
                  </a:lnTo>
                  <a:lnTo>
                    <a:pt x="245" y="10"/>
                  </a:lnTo>
                  <a:lnTo>
                    <a:pt x="247" y="10"/>
                  </a:lnTo>
                  <a:lnTo>
                    <a:pt x="247" y="8"/>
                  </a:lnTo>
                  <a:lnTo>
                    <a:pt x="248" y="8"/>
                  </a:lnTo>
                  <a:lnTo>
                    <a:pt x="248" y="8"/>
                  </a:lnTo>
                  <a:lnTo>
                    <a:pt x="250" y="8"/>
                  </a:lnTo>
                  <a:lnTo>
                    <a:pt x="250" y="8"/>
                  </a:lnTo>
                  <a:lnTo>
                    <a:pt x="251" y="8"/>
                  </a:lnTo>
                  <a:lnTo>
                    <a:pt x="251" y="7"/>
                  </a:lnTo>
                  <a:lnTo>
                    <a:pt x="251" y="7"/>
                  </a:lnTo>
                  <a:lnTo>
                    <a:pt x="253" y="7"/>
                  </a:lnTo>
                  <a:lnTo>
                    <a:pt x="253" y="7"/>
                  </a:lnTo>
                  <a:lnTo>
                    <a:pt x="255" y="7"/>
                  </a:lnTo>
                  <a:lnTo>
                    <a:pt x="255" y="7"/>
                  </a:lnTo>
                  <a:lnTo>
                    <a:pt x="256" y="5"/>
                  </a:lnTo>
                  <a:lnTo>
                    <a:pt x="256" y="5"/>
                  </a:lnTo>
                  <a:lnTo>
                    <a:pt x="258" y="5"/>
                  </a:lnTo>
                  <a:lnTo>
                    <a:pt x="258" y="5"/>
                  </a:lnTo>
                  <a:lnTo>
                    <a:pt x="259" y="5"/>
                  </a:lnTo>
                  <a:lnTo>
                    <a:pt x="259" y="3"/>
                  </a:lnTo>
                  <a:lnTo>
                    <a:pt x="261" y="3"/>
                  </a:lnTo>
                  <a:lnTo>
                    <a:pt x="261" y="3"/>
                  </a:lnTo>
                  <a:lnTo>
                    <a:pt x="262" y="3"/>
                  </a:lnTo>
                  <a:lnTo>
                    <a:pt x="262" y="3"/>
                  </a:lnTo>
                  <a:lnTo>
                    <a:pt x="264" y="3"/>
                  </a:lnTo>
                  <a:lnTo>
                    <a:pt x="264" y="3"/>
                  </a:lnTo>
                  <a:lnTo>
                    <a:pt x="265" y="2"/>
                  </a:lnTo>
                  <a:lnTo>
                    <a:pt x="265" y="2"/>
                  </a:lnTo>
                  <a:lnTo>
                    <a:pt x="267" y="2"/>
                  </a:lnTo>
                  <a:lnTo>
                    <a:pt x="267" y="2"/>
                  </a:lnTo>
                  <a:lnTo>
                    <a:pt x="268" y="2"/>
                  </a:lnTo>
                  <a:lnTo>
                    <a:pt x="268" y="2"/>
                  </a:lnTo>
                  <a:lnTo>
                    <a:pt x="270" y="2"/>
                  </a:lnTo>
                  <a:lnTo>
                    <a:pt x="270" y="2"/>
                  </a:lnTo>
                  <a:lnTo>
                    <a:pt x="271" y="2"/>
                  </a:lnTo>
                  <a:lnTo>
                    <a:pt x="271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8" y="0"/>
                  </a:lnTo>
                  <a:lnTo>
                    <a:pt x="278" y="0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85" y="0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291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299" y="0"/>
                  </a:lnTo>
                  <a:lnTo>
                    <a:pt x="299" y="2"/>
                  </a:lnTo>
                  <a:lnTo>
                    <a:pt x="301" y="2"/>
                  </a:lnTo>
                  <a:lnTo>
                    <a:pt x="301" y="2"/>
                  </a:lnTo>
                  <a:lnTo>
                    <a:pt x="302" y="2"/>
                  </a:lnTo>
                  <a:lnTo>
                    <a:pt x="302" y="2"/>
                  </a:lnTo>
                  <a:lnTo>
                    <a:pt x="304" y="2"/>
                  </a:lnTo>
                  <a:lnTo>
                    <a:pt x="304" y="2"/>
                  </a:lnTo>
                  <a:lnTo>
                    <a:pt x="305" y="2"/>
                  </a:lnTo>
                  <a:lnTo>
                    <a:pt x="305" y="3"/>
                  </a:lnTo>
                  <a:lnTo>
                    <a:pt x="307" y="3"/>
                  </a:lnTo>
                  <a:lnTo>
                    <a:pt x="307" y="3"/>
                  </a:lnTo>
                  <a:lnTo>
                    <a:pt x="308" y="3"/>
                  </a:lnTo>
                  <a:lnTo>
                    <a:pt x="308" y="3"/>
                  </a:lnTo>
                  <a:lnTo>
                    <a:pt x="310" y="5"/>
                  </a:lnTo>
                  <a:lnTo>
                    <a:pt x="310" y="5"/>
                  </a:lnTo>
                  <a:lnTo>
                    <a:pt x="311" y="5"/>
                  </a:lnTo>
                  <a:lnTo>
                    <a:pt x="311" y="5"/>
                  </a:lnTo>
                  <a:lnTo>
                    <a:pt x="313" y="5"/>
                  </a:lnTo>
                  <a:lnTo>
                    <a:pt x="313" y="7"/>
                  </a:lnTo>
                  <a:lnTo>
                    <a:pt x="314" y="7"/>
                  </a:lnTo>
                  <a:lnTo>
                    <a:pt x="314" y="7"/>
                  </a:lnTo>
                  <a:lnTo>
                    <a:pt x="316" y="7"/>
                  </a:lnTo>
                  <a:lnTo>
                    <a:pt x="316" y="8"/>
                  </a:lnTo>
                  <a:lnTo>
                    <a:pt x="318" y="8"/>
                  </a:lnTo>
                  <a:lnTo>
                    <a:pt x="318" y="8"/>
                  </a:lnTo>
                  <a:lnTo>
                    <a:pt x="319" y="8"/>
                  </a:lnTo>
                  <a:lnTo>
                    <a:pt x="319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2" y="10"/>
                  </a:lnTo>
                  <a:lnTo>
                    <a:pt x="322" y="11"/>
                  </a:lnTo>
                  <a:lnTo>
                    <a:pt x="324" y="11"/>
                  </a:lnTo>
                  <a:lnTo>
                    <a:pt x="324" y="11"/>
                  </a:lnTo>
                  <a:lnTo>
                    <a:pt x="325" y="11"/>
                  </a:lnTo>
                  <a:lnTo>
                    <a:pt x="325" y="13"/>
                  </a:lnTo>
                  <a:lnTo>
                    <a:pt x="327" y="13"/>
                  </a:lnTo>
                  <a:lnTo>
                    <a:pt x="327" y="13"/>
                  </a:lnTo>
                  <a:lnTo>
                    <a:pt x="328" y="13"/>
                  </a:lnTo>
                  <a:lnTo>
                    <a:pt x="328" y="13"/>
                  </a:lnTo>
                  <a:lnTo>
                    <a:pt x="330" y="13"/>
                  </a:lnTo>
                  <a:lnTo>
                    <a:pt x="330" y="14"/>
                  </a:lnTo>
                  <a:lnTo>
                    <a:pt x="331" y="14"/>
                  </a:lnTo>
                  <a:lnTo>
                    <a:pt x="331" y="14"/>
                  </a:lnTo>
                  <a:lnTo>
                    <a:pt x="333" y="14"/>
                  </a:lnTo>
                  <a:lnTo>
                    <a:pt x="333" y="14"/>
                  </a:lnTo>
                  <a:lnTo>
                    <a:pt x="334" y="14"/>
                  </a:lnTo>
                  <a:lnTo>
                    <a:pt x="334" y="14"/>
                  </a:lnTo>
                  <a:lnTo>
                    <a:pt x="336" y="14"/>
                  </a:lnTo>
                  <a:lnTo>
                    <a:pt x="336" y="14"/>
                  </a:lnTo>
                  <a:lnTo>
                    <a:pt x="337" y="14"/>
                  </a:lnTo>
                  <a:lnTo>
                    <a:pt x="337" y="14"/>
                  </a:lnTo>
                  <a:lnTo>
                    <a:pt x="339" y="14"/>
                  </a:lnTo>
                  <a:lnTo>
                    <a:pt x="339" y="14"/>
                  </a:lnTo>
                  <a:lnTo>
                    <a:pt x="341" y="14"/>
                  </a:lnTo>
                  <a:lnTo>
                    <a:pt x="341" y="14"/>
                  </a:lnTo>
                  <a:lnTo>
                    <a:pt x="342" y="14"/>
                  </a:lnTo>
                  <a:lnTo>
                    <a:pt x="342" y="14"/>
                  </a:lnTo>
                  <a:lnTo>
                    <a:pt x="344" y="14"/>
                  </a:lnTo>
                  <a:lnTo>
                    <a:pt x="344" y="14"/>
                  </a:lnTo>
                  <a:lnTo>
                    <a:pt x="345" y="14"/>
                  </a:lnTo>
                  <a:lnTo>
                    <a:pt x="345" y="14"/>
                  </a:lnTo>
                  <a:lnTo>
                    <a:pt x="347" y="14"/>
                  </a:lnTo>
                  <a:lnTo>
                    <a:pt x="347" y="14"/>
                  </a:lnTo>
                  <a:lnTo>
                    <a:pt x="348" y="14"/>
                  </a:lnTo>
                  <a:lnTo>
                    <a:pt x="348" y="13"/>
                  </a:lnTo>
                  <a:lnTo>
                    <a:pt x="350" y="13"/>
                  </a:lnTo>
                  <a:lnTo>
                    <a:pt x="350" y="13"/>
                  </a:lnTo>
                  <a:lnTo>
                    <a:pt x="351" y="13"/>
                  </a:lnTo>
                  <a:lnTo>
                    <a:pt x="351" y="13"/>
                  </a:lnTo>
                  <a:lnTo>
                    <a:pt x="353" y="13"/>
                  </a:lnTo>
                  <a:lnTo>
                    <a:pt x="353" y="13"/>
                  </a:lnTo>
                  <a:lnTo>
                    <a:pt x="354" y="11"/>
                  </a:lnTo>
                  <a:lnTo>
                    <a:pt x="354" y="11"/>
                  </a:lnTo>
                  <a:lnTo>
                    <a:pt x="356" y="11"/>
                  </a:lnTo>
                  <a:lnTo>
                    <a:pt x="356" y="11"/>
                  </a:lnTo>
                  <a:lnTo>
                    <a:pt x="357" y="11"/>
                  </a:lnTo>
                  <a:lnTo>
                    <a:pt x="357" y="10"/>
                  </a:lnTo>
                  <a:lnTo>
                    <a:pt x="359" y="10"/>
                  </a:lnTo>
                  <a:lnTo>
                    <a:pt x="359" y="10"/>
                  </a:lnTo>
                  <a:lnTo>
                    <a:pt x="361" y="10"/>
                  </a:lnTo>
                  <a:lnTo>
                    <a:pt x="361" y="10"/>
                  </a:lnTo>
                  <a:lnTo>
                    <a:pt x="362" y="8"/>
                  </a:lnTo>
                  <a:lnTo>
                    <a:pt x="362" y="8"/>
                  </a:lnTo>
                  <a:lnTo>
                    <a:pt x="364" y="8"/>
                  </a:lnTo>
                  <a:lnTo>
                    <a:pt x="364" y="8"/>
                  </a:lnTo>
                  <a:lnTo>
                    <a:pt x="365" y="8"/>
                  </a:lnTo>
                  <a:lnTo>
                    <a:pt x="365" y="7"/>
                  </a:lnTo>
                  <a:lnTo>
                    <a:pt x="367" y="7"/>
                  </a:lnTo>
                  <a:lnTo>
                    <a:pt x="367" y="7"/>
                  </a:lnTo>
                  <a:lnTo>
                    <a:pt x="368" y="7"/>
                  </a:lnTo>
                  <a:lnTo>
                    <a:pt x="368" y="7"/>
                  </a:lnTo>
                  <a:lnTo>
                    <a:pt x="370" y="7"/>
                  </a:lnTo>
                  <a:lnTo>
                    <a:pt x="370" y="7"/>
                  </a:lnTo>
                  <a:lnTo>
                    <a:pt x="371" y="5"/>
                  </a:lnTo>
                  <a:lnTo>
                    <a:pt x="371" y="5"/>
                  </a:lnTo>
                  <a:lnTo>
                    <a:pt x="373" y="5"/>
                  </a:lnTo>
                  <a:lnTo>
                    <a:pt x="373" y="5"/>
                  </a:lnTo>
                  <a:lnTo>
                    <a:pt x="374" y="5"/>
                  </a:lnTo>
                  <a:lnTo>
                    <a:pt x="374" y="5"/>
                  </a:lnTo>
                  <a:lnTo>
                    <a:pt x="376" y="5"/>
                  </a:lnTo>
                  <a:lnTo>
                    <a:pt x="376" y="5"/>
                  </a:lnTo>
                  <a:lnTo>
                    <a:pt x="377" y="5"/>
                  </a:lnTo>
                  <a:lnTo>
                    <a:pt x="377" y="5"/>
                  </a:lnTo>
                  <a:lnTo>
                    <a:pt x="379" y="5"/>
                  </a:lnTo>
                  <a:lnTo>
                    <a:pt x="379" y="5"/>
                  </a:lnTo>
                  <a:lnTo>
                    <a:pt x="380" y="5"/>
                  </a:lnTo>
                  <a:lnTo>
                    <a:pt x="380" y="7"/>
                  </a:lnTo>
                  <a:lnTo>
                    <a:pt x="382" y="7"/>
                  </a:lnTo>
                  <a:lnTo>
                    <a:pt x="382" y="7"/>
                  </a:lnTo>
                  <a:lnTo>
                    <a:pt x="384" y="7"/>
                  </a:lnTo>
                  <a:lnTo>
                    <a:pt x="384" y="7"/>
                  </a:lnTo>
                  <a:lnTo>
                    <a:pt x="385" y="7"/>
                  </a:lnTo>
                  <a:lnTo>
                    <a:pt x="385" y="7"/>
                  </a:lnTo>
                  <a:lnTo>
                    <a:pt x="387" y="8"/>
                  </a:lnTo>
                  <a:lnTo>
                    <a:pt x="387" y="8"/>
                  </a:lnTo>
                  <a:lnTo>
                    <a:pt x="388" y="8"/>
                  </a:lnTo>
                  <a:lnTo>
                    <a:pt x="388" y="8"/>
                  </a:lnTo>
                  <a:lnTo>
                    <a:pt x="390" y="8"/>
                  </a:lnTo>
                  <a:lnTo>
                    <a:pt x="390" y="10"/>
                  </a:lnTo>
                  <a:lnTo>
                    <a:pt x="391" y="10"/>
                  </a:lnTo>
                  <a:lnTo>
                    <a:pt x="391" y="10"/>
                  </a:lnTo>
                  <a:lnTo>
                    <a:pt x="393" y="10"/>
                  </a:lnTo>
                  <a:lnTo>
                    <a:pt x="393" y="11"/>
                  </a:lnTo>
                  <a:lnTo>
                    <a:pt x="394" y="11"/>
                  </a:lnTo>
                  <a:lnTo>
                    <a:pt x="394" y="11"/>
                  </a:lnTo>
                  <a:lnTo>
                    <a:pt x="396" y="11"/>
                  </a:lnTo>
                  <a:lnTo>
                    <a:pt x="396" y="11"/>
                  </a:lnTo>
                  <a:lnTo>
                    <a:pt x="397" y="11"/>
                  </a:lnTo>
                  <a:lnTo>
                    <a:pt x="397" y="11"/>
                  </a:lnTo>
                  <a:lnTo>
                    <a:pt x="399" y="13"/>
                  </a:lnTo>
                  <a:lnTo>
                    <a:pt x="399" y="13"/>
                  </a:lnTo>
                  <a:lnTo>
                    <a:pt x="400" y="13"/>
                  </a:lnTo>
                  <a:lnTo>
                    <a:pt x="400" y="13"/>
                  </a:lnTo>
                  <a:lnTo>
                    <a:pt x="402" y="13"/>
                  </a:lnTo>
                  <a:lnTo>
                    <a:pt x="402" y="13"/>
                  </a:lnTo>
                  <a:lnTo>
                    <a:pt x="404" y="13"/>
                  </a:lnTo>
                  <a:lnTo>
                    <a:pt x="404" y="13"/>
                  </a:lnTo>
                  <a:lnTo>
                    <a:pt x="405" y="13"/>
                  </a:lnTo>
                  <a:lnTo>
                    <a:pt x="405" y="13"/>
                  </a:lnTo>
                  <a:lnTo>
                    <a:pt x="407" y="13"/>
                  </a:lnTo>
                  <a:lnTo>
                    <a:pt x="407" y="13"/>
                  </a:lnTo>
                  <a:lnTo>
                    <a:pt x="408" y="13"/>
                  </a:lnTo>
                  <a:lnTo>
                    <a:pt x="408" y="11"/>
                  </a:lnTo>
                  <a:lnTo>
                    <a:pt x="410" y="11"/>
                  </a:lnTo>
                  <a:lnTo>
                    <a:pt x="410" y="11"/>
                  </a:lnTo>
                  <a:lnTo>
                    <a:pt x="411" y="11"/>
                  </a:lnTo>
                  <a:lnTo>
                    <a:pt x="411" y="11"/>
                  </a:lnTo>
                  <a:lnTo>
                    <a:pt x="413" y="11"/>
                  </a:lnTo>
                  <a:lnTo>
                    <a:pt x="413" y="11"/>
                  </a:lnTo>
                  <a:lnTo>
                    <a:pt x="414" y="11"/>
                  </a:lnTo>
                  <a:lnTo>
                    <a:pt x="414" y="10"/>
                  </a:lnTo>
                  <a:lnTo>
                    <a:pt x="416" y="10"/>
                  </a:lnTo>
                  <a:lnTo>
                    <a:pt x="416" y="10"/>
                  </a:lnTo>
                  <a:lnTo>
                    <a:pt x="417" y="10"/>
                  </a:lnTo>
                  <a:lnTo>
                    <a:pt x="417" y="10"/>
                  </a:lnTo>
                  <a:lnTo>
                    <a:pt x="419" y="10"/>
                  </a:lnTo>
                  <a:lnTo>
                    <a:pt x="419" y="8"/>
                  </a:lnTo>
                  <a:lnTo>
                    <a:pt x="420" y="8"/>
                  </a:lnTo>
                  <a:lnTo>
                    <a:pt x="420" y="8"/>
                  </a:lnTo>
                  <a:lnTo>
                    <a:pt x="422" y="8"/>
                  </a:lnTo>
                  <a:lnTo>
                    <a:pt x="422" y="8"/>
                  </a:lnTo>
                  <a:lnTo>
                    <a:pt x="423" y="8"/>
                  </a:lnTo>
                  <a:lnTo>
                    <a:pt x="423" y="8"/>
                  </a:lnTo>
                  <a:lnTo>
                    <a:pt x="425" y="8"/>
                  </a:lnTo>
                  <a:lnTo>
                    <a:pt x="425" y="7"/>
                  </a:lnTo>
                  <a:lnTo>
                    <a:pt x="427" y="7"/>
                  </a:lnTo>
                  <a:lnTo>
                    <a:pt x="427" y="7"/>
                  </a:lnTo>
                  <a:lnTo>
                    <a:pt x="428" y="7"/>
                  </a:lnTo>
                  <a:lnTo>
                    <a:pt x="428" y="7"/>
                  </a:lnTo>
                  <a:lnTo>
                    <a:pt x="430" y="7"/>
                  </a:lnTo>
                  <a:lnTo>
                    <a:pt x="430" y="7"/>
                  </a:lnTo>
                  <a:lnTo>
                    <a:pt x="431" y="7"/>
                  </a:lnTo>
                  <a:lnTo>
                    <a:pt x="431" y="7"/>
                  </a:lnTo>
                  <a:lnTo>
                    <a:pt x="433" y="7"/>
                  </a:lnTo>
                  <a:lnTo>
                    <a:pt x="433" y="7"/>
                  </a:lnTo>
                  <a:lnTo>
                    <a:pt x="434" y="7"/>
                  </a:lnTo>
                  <a:lnTo>
                    <a:pt x="434" y="7"/>
                  </a:lnTo>
                  <a:lnTo>
                    <a:pt x="436" y="7"/>
                  </a:lnTo>
                  <a:lnTo>
                    <a:pt x="436" y="7"/>
                  </a:lnTo>
                  <a:lnTo>
                    <a:pt x="437" y="7"/>
                  </a:lnTo>
                  <a:lnTo>
                    <a:pt x="437" y="7"/>
                  </a:lnTo>
                  <a:lnTo>
                    <a:pt x="437" y="7"/>
                  </a:lnTo>
                  <a:lnTo>
                    <a:pt x="439" y="7"/>
                  </a:lnTo>
                  <a:lnTo>
                    <a:pt x="439" y="7"/>
                  </a:lnTo>
                  <a:lnTo>
                    <a:pt x="440" y="7"/>
                  </a:lnTo>
                  <a:lnTo>
                    <a:pt x="440" y="7"/>
                  </a:lnTo>
                  <a:lnTo>
                    <a:pt x="440" y="7"/>
                  </a:lnTo>
                  <a:lnTo>
                    <a:pt x="442" y="7"/>
                  </a:lnTo>
                  <a:lnTo>
                    <a:pt x="442" y="8"/>
                  </a:lnTo>
                  <a:lnTo>
                    <a:pt x="442" y="8"/>
                  </a:lnTo>
                  <a:lnTo>
                    <a:pt x="443" y="8"/>
                  </a:lnTo>
                  <a:lnTo>
                    <a:pt x="443" y="8"/>
                  </a:lnTo>
                  <a:lnTo>
                    <a:pt x="443" y="8"/>
                  </a:lnTo>
                  <a:lnTo>
                    <a:pt x="448" y="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9" name="Freeform 330"/>
            <p:cNvSpPr>
              <a:spLocks/>
            </p:cNvSpPr>
            <p:nvPr/>
          </p:nvSpPr>
          <p:spPr bwMode="auto">
            <a:xfrm>
              <a:off x="1968501" y="5962652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  <a:gd name="T9" fmla="*/ 1 w 1"/>
                <a:gd name="T10" fmla="*/ 1 w 1"/>
                <a:gd name="T11" fmla="*/ 1 w 1"/>
                <a:gd name="T12" fmla="*/ 1 w 1"/>
                <a:gd name="T13" fmla="*/ 1 w 1"/>
                <a:gd name="T14" fmla="*/ 1 w 1"/>
                <a:gd name="T15" fmla="*/ 1 w 1"/>
                <a:gd name="T16" fmla="*/ 1 w 1"/>
                <a:gd name="T17" fmla="*/ 1 w 1"/>
                <a:gd name="T18" fmla="*/ 1 w 1"/>
                <a:gd name="T19" fmla="*/ 1 w 1"/>
                <a:gd name="T20" fmla="*/ 1 w 1"/>
                <a:gd name="T21" fmla="*/ 1 w 1"/>
                <a:gd name="T22" fmla="*/ 0 w 1"/>
                <a:gd name="T23" fmla="*/ 0 w 1"/>
                <a:gd name="T24" fmla="*/ 0 w 1"/>
                <a:gd name="T25" fmla="*/ 0 w 1"/>
                <a:gd name="T26" fmla="*/ 0 w 1"/>
                <a:gd name="T27" fmla="*/ 0 w 1"/>
                <a:gd name="T28" fmla="*/ 0 w 1"/>
                <a:gd name="T29" fmla="*/ 0 w 1"/>
                <a:gd name="T30" fmla="*/ 0 w 1"/>
                <a:gd name="T31" fmla="*/ 0 w 1"/>
                <a:gd name="T32" fmla="*/ 0 w 1"/>
                <a:gd name="T33" fmla="*/ 0 w 1"/>
                <a:gd name="T34" fmla="*/ 0 w 1"/>
                <a:gd name="T35" fmla="*/ 0 w 1"/>
                <a:gd name="T36" fmla="*/ 0 w 1"/>
                <a:gd name="T37" fmla="*/ 0 w 1"/>
                <a:gd name="T38" fmla="*/ 0 w 1"/>
                <a:gd name="T39" fmla="*/ 0 w 1"/>
                <a:gd name="T40" fmla="*/ 0 w 1"/>
                <a:gd name="T41" fmla="*/ 0 w 1"/>
                <a:gd name="T42" fmla="*/ 0 w 1"/>
                <a:gd name="T43" fmla="*/ 0 w 1"/>
                <a:gd name="T44" fmla="*/ 0 w 1"/>
                <a:gd name="T45" fmla="*/ 0 w 1"/>
                <a:gd name="T46" fmla="*/ 0 w 1"/>
                <a:gd name="T47" fmla="*/ 0 w 1"/>
                <a:gd name="T48" fmla="*/ 1 w 1"/>
                <a:gd name="T49" fmla="*/ 1 w 1"/>
                <a:gd name="T50" fmla="*/ 1 w 1"/>
                <a:gd name="T51" fmla="*/ 1 w 1"/>
                <a:gd name="T52" fmla="*/ 1 w 1"/>
                <a:gd name="T53" fmla="*/ 1 w 1"/>
                <a:gd name="T54" fmla="*/ 1 w 1"/>
                <a:gd name="T55" fmla="*/ 1 w 1"/>
                <a:gd name="T56" fmla="*/ 1 w 1"/>
                <a:gd name="T57" fmla="*/ 1 w 1"/>
                <a:gd name="T5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0" name="Freeform 331"/>
            <p:cNvSpPr>
              <a:spLocks/>
            </p:cNvSpPr>
            <p:nvPr/>
          </p:nvSpPr>
          <p:spPr bwMode="auto">
            <a:xfrm>
              <a:off x="1965326" y="5962652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2 w 2"/>
                <a:gd name="T4" fmla="*/ 2 w 2"/>
                <a:gd name="T5" fmla="*/ 2 w 2"/>
                <a:gd name="T6" fmla="*/ 2 w 2"/>
                <a:gd name="T7" fmla="*/ 2 w 2"/>
                <a:gd name="T8" fmla="*/ 1 w 2"/>
                <a:gd name="T9" fmla="*/ 1 w 2"/>
                <a:gd name="T10" fmla="*/ 1 w 2"/>
                <a:gd name="T11" fmla="*/ 1 w 2"/>
                <a:gd name="T12" fmla="*/ 1 w 2"/>
                <a:gd name="T13" fmla="*/ 1 w 2"/>
                <a:gd name="T14" fmla="*/ 1 w 2"/>
                <a:gd name="T15" fmla="*/ 1 w 2"/>
                <a:gd name="T16" fmla="*/ 0 w 2"/>
                <a:gd name="T17" fmla="*/ 0 w 2"/>
                <a:gd name="T18" fmla="*/ 0 w 2"/>
                <a:gd name="T19" fmla="*/ 0 w 2"/>
                <a:gd name="T20" fmla="*/ 0 w 2"/>
                <a:gd name="T21" fmla="*/ 0 w 2"/>
                <a:gd name="T22" fmla="*/ 0 w 2"/>
                <a:gd name="T23" fmla="*/ 0 w 2"/>
                <a:gd name="T24" fmla="*/ 1 w 2"/>
                <a:gd name="T25" fmla="*/ 1 w 2"/>
                <a:gd name="T26" fmla="*/ 1 w 2"/>
                <a:gd name="T27" fmla="*/ 1 w 2"/>
                <a:gd name="T28" fmla="*/ 1 w 2"/>
                <a:gd name="T29" fmla="*/ 1 w 2"/>
                <a:gd name="T30" fmla="*/ 1 w 2"/>
                <a:gd name="T31" fmla="*/ 1 w 2"/>
                <a:gd name="T32" fmla="*/ 1 w 2"/>
                <a:gd name="T33" fmla="*/ 1 w 2"/>
                <a:gd name="T34" fmla="*/ 1 w 2"/>
                <a:gd name="T35" fmla="*/ 1 w 2"/>
                <a:gd name="T36" fmla="*/ 1 w 2"/>
                <a:gd name="T37" fmla="*/ 1 w 2"/>
                <a:gd name="T38" fmla="*/ 2 w 2"/>
                <a:gd name="T39" fmla="*/ 2 w 2"/>
                <a:gd name="T40" fmla="*/ 2 w 2"/>
                <a:gd name="T41" fmla="*/ 2 w 2"/>
                <a:gd name="T42" fmla="*/ 2 w 2"/>
                <a:gd name="T43" fmla="*/ 1 w 2"/>
                <a:gd name="T44" fmla="*/ 1 w 2"/>
                <a:gd name="T45" fmla="*/ 1 w 2"/>
                <a:gd name="T46" fmla="*/ 1 w 2"/>
                <a:gd name="T47" fmla="*/ 1 w 2"/>
                <a:gd name="T48" fmla="*/ 1 w 2"/>
                <a:gd name="T49" fmla="*/ 1 w 2"/>
                <a:gd name="T50" fmla="*/ 1 w 2"/>
                <a:gd name="T51" fmla="*/ 0 w 2"/>
                <a:gd name="T52" fmla="*/ 0 w 2"/>
                <a:gd name="T53" fmla="*/ 0 w 2"/>
                <a:gd name="T54" fmla="*/ 0 w 2"/>
                <a:gd name="T55" fmla="*/ 0 w 2"/>
                <a:gd name="T56" fmla="*/ 0 w 2"/>
                <a:gd name="T57" fmla="*/ 0 w 2"/>
                <a:gd name="T58" fmla="*/ 0 w 2"/>
                <a:gd name="T59" fmla="*/ 0 w 2"/>
                <a:gd name="T60" fmla="*/ 0 w 2"/>
                <a:gd name="T61" fmla="*/ 0 w 2"/>
                <a:gd name="T6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  <a:cxn ang="0">
                  <a:pos x="T6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1" name="Freeform 332"/>
            <p:cNvSpPr>
              <a:spLocks/>
            </p:cNvSpPr>
            <p:nvPr/>
          </p:nvSpPr>
          <p:spPr bwMode="auto">
            <a:xfrm>
              <a:off x="1963738" y="5962652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2 w 2"/>
                <a:gd name="T4" fmla="*/ 2 w 2"/>
                <a:gd name="T5" fmla="*/ 1 w 2"/>
                <a:gd name="T6" fmla="*/ 1 w 2"/>
                <a:gd name="T7" fmla="*/ 1 w 2"/>
                <a:gd name="T8" fmla="*/ 1 w 2"/>
                <a:gd name="T9" fmla="*/ 1 w 2"/>
                <a:gd name="T10" fmla="*/ 1 w 2"/>
                <a:gd name="T11" fmla="*/ 1 w 2"/>
                <a:gd name="T12" fmla="*/ 1 w 2"/>
                <a:gd name="T13" fmla="*/ 1 w 2"/>
                <a:gd name="T14" fmla="*/ 1 w 2"/>
                <a:gd name="T15" fmla="*/ 1 w 2"/>
                <a:gd name="T16" fmla="*/ 1 w 2"/>
                <a:gd name="T17" fmla="*/ 1 w 2"/>
                <a:gd name="T18" fmla="*/ 1 w 2"/>
                <a:gd name="T19" fmla="*/ 1 w 2"/>
                <a:gd name="T20" fmla="*/ 1 w 2"/>
                <a:gd name="T21" fmla="*/ 1 w 2"/>
                <a:gd name="T22" fmla="*/ 1 w 2"/>
                <a:gd name="T23" fmla="*/ 1 w 2"/>
                <a:gd name="T24" fmla="*/ 1 w 2"/>
                <a:gd name="T25" fmla="*/ 1 w 2"/>
                <a:gd name="T26" fmla="*/ 1 w 2"/>
                <a:gd name="T27" fmla="*/ 0 w 2"/>
                <a:gd name="T28" fmla="*/ 0 w 2"/>
                <a:gd name="T29" fmla="*/ 0 w 2"/>
                <a:gd name="T30" fmla="*/ 0 w 2"/>
                <a:gd name="T31" fmla="*/ 0 w 2"/>
                <a:gd name="T32" fmla="*/ 0 w 2"/>
                <a:gd name="T33" fmla="*/ 0 w 2"/>
                <a:gd name="T34" fmla="*/ 0 w 2"/>
                <a:gd name="T35" fmla="*/ 0 w 2"/>
                <a:gd name="T36" fmla="*/ 0 w 2"/>
                <a:gd name="T37" fmla="*/ 0 w 2"/>
                <a:gd name="T38" fmla="*/ 1 w 2"/>
                <a:gd name="T39" fmla="*/ 1 w 2"/>
                <a:gd name="T40" fmla="*/ 1 w 2"/>
                <a:gd name="T41" fmla="*/ 1 w 2"/>
                <a:gd name="T42" fmla="*/ 1 w 2"/>
                <a:gd name="T43" fmla="*/ 1 w 2"/>
                <a:gd name="T44" fmla="*/ 1 w 2"/>
                <a:gd name="T45" fmla="*/ 1 w 2"/>
                <a:gd name="T46" fmla="*/ 1 w 2"/>
                <a:gd name="T47" fmla="*/ 1 w 2"/>
                <a:gd name="T48" fmla="*/ 1 w 2"/>
                <a:gd name="T49" fmla="*/ 1 w 2"/>
                <a:gd name="T50" fmla="*/ 1 w 2"/>
                <a:gd name="T51" fmla="*/ 1 w 2"/>
                <a:gd name="T52" fmla="*/ 1 w 2"/>
                <a:gd name="T53" fmla="*/ 1 w 2"/>
                <a:gd name="T54" fmla="*/ 0 w 2"/>
                <a:gd name="T55" fmla="*/ 0 w 2"/>
                <a:gd name="T56" fmla="*/ 0 w 2"/>
                <a:gd name="T57" fmla="*/ 0 w 2"/>
                <a:gd name="T58" fmla="*/ 0 w 2"/>
                <a:gd name="T59" fmla="*/ 0 w 2"/>
                <a:gd name="T60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2" name="Freeform 333"/>
            <p:cNvSpPr>
              <a:spLocks/>
            </p:cNvSpPr>
            <p:nvPr/>
          </p:nvSpPr>
          <p:spPr bwMode="auto">
            <a:xfrm>
              <a:off x="1963738" y="5962652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  <a:gd name="T9" fmla="*/ 1 w 1"/>
                <a:gd name="T10" fmla="*/ 1 w 1"/>
                <a:gd name="T11" fmla="*/ 1 w 1"/>
                <a:gd name="T12" fmla="*/ 1 w 1"/>
                <a:gd name="T13" fmla="*/ 1 w 1"/>
                <a:gd name="T14" fmla="*/ 1 w 1"/>
                <a:gd name="T15" fmla="*/ 1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  <a:gd name="T24" fmla="*/ 0 w 1"/>
                <a:gd name="T25" fmla="*/ 0 w 1"/>
                <a:gd name="T26" fmla="*/ 0 w 1"/>
                <a:gd name="T27" fmla="*/ 0 w 1"/>
                <a:gd name="T28" fmla="*/ 0 w 1"/>
                <a:gd name="T29" fmla="*/ 0 w 1"/>
                <a:gd name="T30" fmla="*/ 0 w 1"/>
                <a:gd name="T31" fmla="*/ 0 w 1"/>
                <a:gd name="T32" fmla="*/ 0 w 1"/>
                <a:gd name="T33" fmla="*/ 0 w 1"/>
                <a:gd name="T34" fmla="*/ 0 w 1"/>
                <a:gd name="T35" fmla="*/ 0 w 1"/>
                <a:gd name="T36" fmla="*/ 0 w 1"/>
                <a:gd name="T37" fmla="*/ 0 w 1"/>
                <a:gd name="T38" fmla="*/ 0 w 1"/>
                <a:gd name="T39" fmla="*/ 0 w 1"/>
                <a:gd name="T40" fmla="*/ 0 w 1"/>
                <a:gd name="T41" fmla="*/ 0 w 1"/>
                <a:gd name="T42" fmla="*/ 0 w 1"/>
                <a:gd name="T43" fmla="*/ 0 w 1"/>
                <a:gd name="T44" fmla="*/ 0 w 1"/>
                <a:gd name="T45" fmla="*/ 0 w 1"/>
                <a:gd name="T46" fmla="*/ 0 w 1"/>
                <a:gd name="T47" fmla="*/ 0 w 1"/>
                <a:gd name="T48" fmla="*/ 0 w 1"/>
                <a:gd name="T49" fmla="*/ 0 w 1"/>
                <a:gd name="T50" fmla="*/ 0 w 1"/>
                <a:gd name="T51" fmla="*/ 0 w 1"/>
                <a:gd name="T52" fmla="*/ 0 w 1"/>
                <a:gd name="T53" fmla="*/ 0 w 1"/>
                <a:gd name="T54" fmla="*/ 1 w 1"/>
                <a:gd name="T55" fmla="*/ 1 w 1"/>
                <a:gd name="T56" fmla="*/ 1 w 1"/>
                <a:gd name="T57" fmla="*/ 1 w 1"/>
                <a:gd name="T5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3" name="Freeform 334"/>
            <p:cNvSpPr>
              <a:spLocks/>
            </p:cNvSpPr>
            <p:nvPr/>
          </p:nvSpPr>
          <p:spPr bwMode="auto">
            <a:xfrm>
              <a:off x="1962151" y="5962652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  <a:gd name="T9" fmla="*/ 1 w 1"/>
                <a:gd name="T10" fmla="*/ 1 w 1"/>
                <a:gd name="T11" fmla="*/ 1 w 1"/>
                <a:gd name="T12" fmla="*/ 1 w 1"/>
                <a:gd name="T13" fmla="*/ 1 w 1"/>
                <a:gd name="T14" fmla="*/ 1 w 1"/>
                <a:gd name="T15" fmla="*/ 1 w 1"/>
                <a:gd name="T16" fmla="*/ 1 w 1"/>
                <a:gd name="T17" fmla="*/ 1 w 1"/>
                <a:gd name="T18" fmla="*/ 1 w 1"/>
                <a:gd name="T19" fmla="*/ 1 w 1"/>
                <a:gd name="T20" fmla="*/ 0 w 1"/>
                <a:gd name="T21" fmla="*/ 0 w 1"/>
                <a:gd name="T22" fmla="*/ 0 w 1"/>
                <a:gd name="T23" fmla="*/ 0 w 1"/>
                <a:gd name="T24" fmla="*/ 0 w 1"/>
                <a:gd name="T25" fmla="*/ 0 w 1"/>
                <a:gd name="T26" fmla="*/ 0 w 1"/>
                <a:gd name="T27" fmla="*/ 0 w 1"/>
                <a:gd name="T28" fmla="*/ 0 w 1"/>
                <a:gd name="T29" fmla="*/ 0 w 1"/>
                <a:gd name="T30" fmla="*/ 0 w 1"/>
                <a:gd name="T31" fmla="*/ 0 w 1"/>
                <a:gd name="T32" fmla="*/ 0 w 1"/>
                <a:gd name="T33" fmla="*/ 0 w 1"/>
                <a:gd name="T34" fmla="*/ 0 w 1"/>
                <a:gd name="T35" fmla="*/ 0 w 1"/>
                <a:gd name="T36" fmla="*/ 1 w 1"/>
                <a:gd name="T37" fmla="*/ 1 w 1"/>
                <a:gd name="T38" fmla="*/ 1 w 1"/>
                <a:gd name="T39" fmla="*/ 1 w 1"/>
                <a:gd name="T40" fmla="*/ 1 w 1"/>
                <a:gd name="T41" fmla="*/ 1 w 1"/>
                <a:gd name="T42" fmla="*/ 1 w 1"/>
                <a:gd name="T43" fmla="*/ 1 w 1"/>
                <a:gd name="T44" fmla="*/ 1 w 1"/>
                <a:gd name="T45" fmla="*/ 1 w 1"/>
                <a:gd name="T46" fmla="*/ 1 w 1"/>
                <a:gd name="T47" fmla="*/ 1 w 1"/>
                <a:gd name="T48" fmla="*/ 1 w 1"/>
                <a:gd name="T49" fmla="*/ 1 w 1"/>
                <a:gd name="T50" fmla="*/ 1 w 1"/>
                <a:gd name="T51" fmla="*/ 1 w 1"/>
                <a:gd name="T52" fmla="*/ 1 w 1"/>
                <a:gd name="T53" fmla="*/ 1 w 1"/>
                <a:gd name="T54" fmla="*/ 1 w 1"/>
                <a:gd name="T55" fmla="*/ 1 w 1"/>
                <a:gd name="T56" fmla="*/ 1 w 1"/>
                <a:gd name="T57" fmla="*/ 1 w 1"/>
                <a:gd name="T58" fmla="*/ 1 w 1"/>
                <a:gd name="T59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4" name="Freeform 335"/>
            <p:cNvSpPr>
              <a:spLocks/>
            </p:cNvSpPr>
            <p:nvPr/>
          </p:nvSpPr>
          <p:spPr bwMode="auto">
            <a:xfrm>
              <a:off x="1962151" y="5962652"/>
              <a:ext cx="1588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2 w 2"/>
                <a:gd name="T4" fmla="*/ 2 w 2"/>
                <a:gd name="T5" fmla="*/ 2 w 2"/>
                <a:gd name="T6" fmla="*/ 2 w 2"/>
                <a:gd name="T7" fmla="*/ 2 w 2"/>
                <a:gd name="T8" fmla="*/ 2 w 2"/>
                <a:gd name="T9" fmla="*/ 2 w 2"/>
                <a:gd name="T10" fmla="*/ 2 w 2"/>
                <a:gd name="T11" fmla="*/ 2 w 2"/>
                <a:gd name="T12" fmla="*/ 2 w 2"/>
                <a:gd name="T13" fmla="*/ 2 w 2"/>
                <a:gd name="T14" fmla="*/ 2 w 2"/>
                <a:gd name="T15" fmla="*/ 2 w 2"/>
                <a:gd name="T16" fmla="*/ 2 w 2"/>
                <a:gd name="T17" fmla="*/ 2 w 2"/>
                <a:gd name="T18" fmla="*/ 2 w 2"/>
                <a:gd name="T19" fmla="*/ 2 w 2"/>
                <a:gd name="T20" fmla="*/ 2 w 2"/>
                <a:gd name="T21" fmla="*/ 2 w 2"/>
                <a:gd name="T22" fmla="*/ 1 w 2"/>
                <a:gd name="T23" fmla="*/ 1 w 2"/>
                <a:gd name="T24" fmla="*/ 1 w 2"/>
                <a:gd name="T25" fmla="*/ 1 w 2"/>
                <a:gd name="T26" fmla="*/ 1 w 2"/>
                <a:gd name="T27" fmla="*/ 1 w 2"/>
                <a:gd name="T28" fmla="*/ 1 w 2"/>
                <a:gd name="T29" fmla="*/ 1 w 2"/>
                <a:gd name="T30" fmla="*/ 1 w 2"/>
                <a:gd name="T31" fmla="*/ 1 w 2"/>
                <a:gd name="T32" fmla="*/ 1 w 2"/>
                <a:gd name="T33" fmla="*/ 1 w 2"/>
                <a:gd name="T34" fmla="*/ 1 w 2"/>
                <a:gd name="T35" fmla="*/ 1 w 2"/>
                <a:gd name="T36" fmla="*/ 1 w 2"/>
                <a:gd name="T37" fmla="*/ 1 w 2"/>
                <a:gd name="T38" fmla="*/ 1 w 2"/>
                <a:gd name="T39" fmla="*/ 1 w 2"/>
                <a:gd name="T40" fmla="*/ 1 w 2"/>
                <a:gd name="T41" fmla="*/ 1 w 2"/>
                <a:gd name="T42" fmla="*/ 1 w 2"/>
                <a:gd name="T43" fmla="*/ 1 w 2"/>
                <a:gd name="T44" fmla="*/ 1 w 2"/>
                <a:gd name="T45" fmla="*/ 1 w 2"/>
                <a:gd name="T46" fmla="*/ 1 w 2"/>
                <a:gd name="T47" fmla="*/ 1 w 2"/>
                <a:gd name="T48" fmla="*/ 1 w 2"/>
                <a:gd name="T49" fmla="*/ 1 w 2"/>
                <a:gd name="T50" fmla="*/ 1 w 2"/>
                <a:gd name="T51" fmla="*/ 1 w 2"/>
                <a:gd name="T52" fmla="*/ 1 w 2"/>
                <a:gd name="T53" fmla="*/ 1 w 2"/>
                <a:gd name="T54" fmla="*/ 1 w 2"/>
                <a:gd name="T55" fmla="*/ 1 w 2"/>
                <a:gd name="T56" fmla="*/ 1 w 2"/>
                <a:gd name="T57" fmla="*/ 1 w 2"/>
                <a:gd name="T58" fmla="*/ 1 w 2"/>
                <a:gd name="T59" fmla="*/ 1 w 2"/>
                <a:gd name="T60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5" name="Freeform 336"/>
            <p:cNvSpPr>
              <a:spLocks/>
            </p:cNvSpPr>
            <p:nvPr/>
          </p:nvSpPr>
          <p:spPr bwMode="auto">
            <a:xfrm>
              <a:off x="1958976" y="5962652"/>
              <a:ext cx="3175" cy="0"/>
            </a:xfrm>
            <a:custGeom>
              <a:avLst/>
              <a:gdLst>
                <a:gd name="T0" fmla="*/ 1 w 2"/>
                <a:gd name="T1" fmla="*/ 1 w 2"/>
                <a:gd name="T2" fmla="*/ 0 w 2"/>
                <a:gd name="T3" fmla="*/ 0 w 2"/>
                <a:gd name="T4" fmla="*/ 0 w 2"/>
                <a:gd name="T5" fmla="*/ 0 w 2"/>
                <a:gd name="T6" fmla="*/ 0 w 2"/>
                <a:gd name="T7" fmla="*/ 0 w 2"/>
                <a:gd name="T8" fmla="*/ 0 w 2"/>
                <a:gd name="T9" fmla="*/ 0 w 2"/>
                <a:gd name="T10" fmla="*/ 0 w 2"/>
                <a:gd name="T11" fmla="*/ 0 w 2"/>
                <a:gd name="T12" fmla="*/ 0 w 2"/>
                <a:gd name="T13" fmla="*/ 0 w 2"/>
                <a:gd name="T14" fmla="*/ 1 w 2"/>
                <a:gd name="T15" fmla="*/ 1 w 2"/>
                <a:gd name="T16" fmla="*/ 1 w 2"/>
                <a:gd name="T17" fmla="*/ 1 w 2"/>
                <a:gd name="T18" fmla="*/ 1 w 2"/>
                <a:gd name="T19" fmla="*/ 1 w 2"/>
                <a:gd name="T20" fmla="*/ 2 w 2"/>
                <a:gd name="T21" fmla="*/ 2 w 2"/>
                <a:gd name="T22" fmla="*/ 2 w 2"/>
                <a:gd name="T23" fmla="*/ 2 w 2"/>
                <a:gd name="T24" fmla="*/ 2 w 2"/>
                <a:gd name="T25" fmla="*/ 2 w 2"/>
                <a:gd name="T26" fmla="*/ 2 w 2"/>
                <a:gd name="T27" fmla="*/ 2 w 2"/>
                <a:gd name="T28" fmla="*/ 2 w 2"/>
                <a:gd name="T29" fmla="*/ 2 w 2"/>
                <a:gd name="T30" fmla="*/ 2 w 2"/>
                <a:gd name="T31" fmla="*/ 2 w 2"/>
                <a:gd name="T32" fmla="*/ 2 w 2"/>
                <a:gd name="T33" fmla="*/ 2 w 2"/>
                <a:gd name="T34" fmla="*/ 2 w 2"/>
                <a:gd name="T35" fmla="*/ 2 w 2"/>
                <a:gd name="T36" fmla="*/ 2 w 2"/>
                <a:gd name="T37" fmla="*/ 2 w 2"/>
                <a:gd name="T38" fmla="*/ 1 w 2"/>
                <a:gd name="T39" fmla="*/ 1 w 2"/>
                <a:gd name="T40" fmla="*/ 1 w 2"/>
                <a:gd name="T41" fmla="*/ 1 w 2"/>
                <a:gd name="T42" fmla="*/ 1 w 2"/>
                <a:gd name="T43" fmla="*/ 1 w 2"/>
                <a:gd name="T44" fmla="*/ 1 w 2"/>
                <a:gd name="T45" fmla="*/ 1 w 2"/>
                <a:gd name="T46" fmla="*/ 1 w 2"/>
                <a:gd name="T47" fmla="*/ 1 w 2"/>
                <a:gd name="T48" fmla="*/ 1 w 2"/>
                <a:gd name="T49" fmla="*/ 1 w 2"/>
                <a:gd name="T50" fmla="*/ 1 w 2"/>
                <a:gd name="T51" fmla="*/ 1 w 2"/>
                <a:gd name="T52" fmla="*/ 1 w 2"/>
                <a:gd name="T53" fmla="*/ 1 w 2"/>
                <a:gd name="T54" fmla="*/ 1 w 2"/>
                <a:gd name="T55" fmla="*/ 1 w 2"/>
                <a:gd name="T56" fmla="*/ 1 w 2"/>
                <a:gd name="T57" fmla="*/ 1 w 2"/>
                <a:gd name="T58" fmla="*/ 1 w 2"/>
                <a:gd name="T59" fmla="*/ 2 w 2"/>
                <a:gd name="T60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6" name="Freeform 337"/>
            <p:cNvSpPr>
              <a:spLocks/>
            </p:cNvSpPr>
            <p:nvPr/>
          </p:nvSpPr>
          <p:spPr bwMode="auto">
            <a:xfrm>
              <a:off x="1958976" y="5962652"/>
              <a:ext cx="20638" cy="0"/>
            </a:xfrm>
            <a:custGeom>
              <a:avLst/>
              <a:gdLst>
                <a:gd name="T0" fmla="*/ 1 w 17"/>
                <a:gd name="T1" fmla="*/ 1 w 17"/>
                <a:gd name="T2" fmla="*/ 1 w 17"/>
                <a:gd name="T3" fmla="*/ 1 w 17"/>
                <a:gd name="T4" fmla="*/ 1 w 17"/>
                <a:gd name="T5" fmla="*/ 1 w 17"/>
                <a:gd name="T6" fmla="*/ 1 w 17"/>
                <a:gd name="T7" fmla="*/ 1 w 17"/>
                <a:gd name="T8" fmla="*/ 1 w 17"/>
                <a:gd name="T9" fmla="*/ 1 w 17"/>
                <a:gd name="T10" fmla="*/ 1 w 17"/>
                <a:gd name="T11" fmla="*/ 1 w 17"/>
                <a:gd name="T12" fmla="*/ 1 w 17"/>
                <a:gd name="T13" fmla="*/ 1 w 17"/>
                <a:gd name="T14" fmla="*/ 1 w 17"/>
                <a:gd name="T15" fmla="*/ 1 w 17"/>
                <a:gd name="T16" fmla="*/ 1 w 17"/>
                <a:gd name="T17" fmla="*/ 1 w 17"/>
                <a:gd name="T18" fmla="*/ 1 w 17"/>
                <a:gd name="T19" fmla="*/ 1 w 17"/>
                <a:gd name="T20" fmla="*/ 1 w 17"/>
                <a:gd name="T21" fmla="*/ 0 w 17"/>
                <a:gd name="T22" fmla="*/ 0 w 17"/>
                <a:gd name="T23" fmla="*/ 0 w 17"/>
                <a:gd name="T24" fmla="*/ 0 w 17"/>
                <a:gd name="T25" fmla="*/ 0 w 17"/>
                <a:gd name="T26" fmla="*/ 0 w 17"/>
                <a:gd name="T27" fmla="*/ 0 w 17"/>
                <a:gd name="T28" fmla="*/ 0 w 17"/>
                <a:gd name="T29" fmla="*/ 0 w 17"/>
                <a:gd name="T30" fmla="*/ 1 w 17"/>
                <a:gd name="T31" fmla="*/ 1 w 17"/>
                <a:gd name="T32" fmla="*/ 1 w 17"/>
                <a:gd name="T33" fmla="*/ 1 w 17"/>
                <a:gd name="T34" fmla="*/ 1 w 17"/>
                <a:gd name="T35" fmla="*/ 1 w 17"/>
                <a:gd name="T36" fmla="*/ 2 w 17"/>
                <a:gd name="T37" fmla="*/ 2 w 17"/>
                <a:gd name="T38" fmla="*/ 2 w 17"/>
                <a:gd name="T39" fmla="*/ 2 w 17"/>
                <a:gd name="T40" fmla="*/ 2 w 17"/>
                <a:gd name="T41" fmla="*/ 2 w 17"/>
                <a:gd name="T42" fmla="*/ 3 w 17"/>
                <a:gd name="T43" fmla="*/ 3 w 17"/>
                <a:gd name="T44" fmla="*/ 3 w 17"/>
                <a:gd name="T45" fmla="*/ 3 w 17"/>
                <a:gd name="T46" fmla="*/ 3 w 17"/>
                <a:gd name="T47" fmla="*/ 3 w 17"/>
                <a:gd name="T48" fmla="*/ 3 w 17"/>
                <a:gd name="T49" fmla="*/ 3 w 17"/>
                <a:gd name="T50" fmla="*/ 3 w 17"/>
                <a:gd name="T51" fmla="*/ 3 w 17"/>
                <a:gd name="T52" fmla="*/ 3 w 17"/>
                <a:gd name="T53" fmla="*/ 4 w 17"/>
                <a:gd name="T54" fmla="*/ 5 w 17"/>
                <a:gd name="T55" fmla="*/ 6 w 17"/>
                <a:gd name="T56" fmla="*/ 7 w 17"/>
                <a:gd name="T57" fmla="*/ 8 w 17"/>
                <a:gd name="T58" fmla="*/ 10 w 17"/>
                <a:gd name="T59" fmla="*/ 11 w 17"/>
                <a:gd name="T60" fmla="*/ 13 w 17"/>
                <a:gd name="T61" fmla="*/ 15 w 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</a:cxnLst>
              <a:rect l="0" t="0" r="r" b="b"/>
              <a:pathLst>
                <a:path w="17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7" name="Freeform 338"/>
            <p:cNvSpPr>
              <a:spLocks/>
            </p:cNvSpPr>
            <p:nvPr/>
          </p:nvSpPr>
          <p:spPr bwMode="auto">
            <a:xfrm>
              <a:off x="1981201" y="5962652"/>
              <a:ext cx="69850" cy="0"/>
            </a:xfrm>
            <a:custGeom>
              <a:avLst/>
              <a:gdLst>
                <a:gd name="T0" fmla="*/ 0 w 57"/>
                <a:gd name="T1" fmla="*/ 1 w 57"/>
                <a:gd name="T2" fmla="*/ 2 w 57"/>
                <a:gd name="T3" fmla="*/ 2 w 57"/>
                <a:gd name="T4" fmla="*/ 3 w 57"/>
                <a:gd name="T5" fmla="*/ 4 w 57"/>
                <a:gd name="T6" fmla="*/ 5 w 57"/>
                <a:gd name="T7" fmla="*/ 6 w 57"/>
                <a:gd name="T8" fmla="*/ 7 w 57"/>
                <a:gd name="T9" fmla="*/ 8 w 57"/>
                <a:gd name="T10" fmla="*/ 9 w 57"/>
                <a:gd name="T11" fmla="*/ 10 w 57"/>
                <a:gd name="T12" fmla="*/ 11 w 57"/>
                <a:gd name="T13" fmla="*/ 12 w 57"/>
                <a:gd name="T14" fmla="*/ 14 w 57"/>
                <a:gd name="T15" fmla="*/ 15 w 57"/>
                <a:gd name="T16" fmla="*/ 16 w 57"/>
                <a:gd name="T17" fmla="*/ 17 w 57"/>
                <a:gd name="T18" fmla="*/ 18 w 57"/>
                <a:gd name="T19" fmla="*/ 19 w 57"/>
                <a:gd name="T20" fmla="*/ 20 w 57"/>
                <a:gd name="T21" fmla="*/ 21 w 57"/>
                <a:gd name="T22" fmla="*/ 22 w 57"/>
                <a:gd name="T23" fmla="*/ 24 w 57"/>
                <a:gd name="T24" fmla="*/ 25 w 57"/>
                <a:gd name="T25" fmla="*/ 26 w 57"/>
                <a:gd name="T26" fmla="*/ 27 w 57"/>
                <a:gd name="T27" fmla="*/ 28 w 57"/>
                <a:gd name="T28" fmla="*/ 30 w 57"/>
                <a:gd name="T29" fmla="*/ 31 w 57"/>
                <a:gd name="T30" fmla="*/ 32 w 57"/>
                <a:gd name="T31" fmla="*/ 33 w 57"/>
                <a:gd name="T32" fmla="*/ 35 w 57"/>
                <a:gd name="T33" fmla="*/ 36 w 57"/>
                <a:gd name="T34" fmla="*/ 37 w 57"/>
                <a:gd name="T35" fmla="*/ 38 w 57"/>
                <a:gd name="T36" fmla="*/ 40 w 57"/>
                <a:gd name="T37" fmla="*/ 41 w 57"/>
                <a:gd name="T38" fmla="*/ 42 w 57"/>
                <a:gd name="T39" fmla="*/ 43 w 57"/>
                <a:gd name="T40" fmla="*/ 45 w 57"/>
                <a:gd name="T41" fmla="*/ 46 w 57"/>
                <a:gd name="T42" fmla="*/ 47 w 57"/>
                <a:gd name="T43" fmla="*/ 48 w 57"/>
                <a:gd name="T44" fmla="*/ 49 w 57"/>
                <a:gd name="T45" fmla="*/ 50 w 57"/>
                <a:gd name="T46" fmla="*/ 52 w 57"/>
                <a:gd name="T47" fmla="*/ 53 w 57"/>
                <a:gd name="T48" fmla="*/ 54 w 57"/>
                <a:gd name="T49" fmla="*/ 55 w 57"/>
                <a:gd name="T50" fmla="*/ 56 w 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</a:cxnLst>
              <a:rect l="0" t="0" r="r" b="b"/>
              <a:pathLst>
                <a:path w="5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8" name="Freeform 339"/>
            <p:cNvSpPr>
              <a:spLocks/>
            </p:cNvSpPr>
            <p:nvPr/>
          </p:nvSpPr>
          <p:spPr bwMode="auto">
            <a:xfrm>
              <a:off x="2093913" y="5962652"/>
              <a:ext cx="11113" cy="0"/>
            </a:xfrm>
            <a:custGeom>
              <a:avLst/>
              <a:gdLst>
                <a:gd name="T0" fmla="*/ 0 w 8"/>
                <a:gd name="T1" fmla="*/ 0 w 8"/>
                <a:gd name="T2" fmla="*/ 0 w 8"/>
                <a:gd name="T3" fmla="*/ 0 w 8"/>
                <a:gd name="T4" fmla="*/ 1 w 8"/>
                <a:gd name="T5" fmla="*/ 1 w 8"/>
                <a:gd name="T6" fmla="*/ 1 w 8"/>
                <a:gd name="T7" fmla="*/ 1 w 8"/>
                <a:gd name="T8" fmla="*/ 2 w 8"/>
                <a:gd name="T9" fmla="*/ 2 w 8"/>
                <a:gd name="T10" fmla="*/ 2 w 8"/>
                <a:gd name="T11" fmla="*/ 2 w 8"/>
                <a:gd name="T12" fmla="*/ 3 w 8"/>
                <a:gd name="T13" fmla="*/ 3 w 8"/>
                <a:gd name="T14" fmla="*/ 3 w 8"/>
                <a:gd name="T15" fmla="*/ 3 w 8"/>
                <a:gd name="T16" fmla="*/ 4 w 8"/>
                <a:gd name="T17" fmla="*/ 4 w 8"/>
                <a:gd name="T18" fmla="*/ 4 w 8"/>
                <a:gd name="T19" fmla="*/ 4 w 8"/>
                <a:gd name="T20" fmla="*/ 5 w 8"/>
                <a:gd name="T21" fmla="*/ 5 w 8"/>
                <a:gd name="T22" fmla="*/ 5 w 8"/>
                <a:gd name="T23" fmla="*/ 5 w 8"/>
                <a:gd name="T24" fmla="*/ 6 w 8"/>
                <a:gd name="T25" fmla="*/ 6 w 8"/>
                <a:gd name="T26" fmla="*/ 6 w 8"/>
                <a:gd name="T27" fmla="*/ 6 w 8"/>
                <a:gd name="T28" fmla="*/ 7 w 8"/>
                <a:gd name="T29" fmla="*/ 7 w 8"/>
                <a:gd name="T30" fmla="*/ 7 w 8"/>
                <a:gd name="T31" fmla="*/ 7 w 8"/>
                <a:gd name="T32" fmla="*/ 7 w 8"/>
                <a:gd name="T3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9" name="Freeform 340"/>
            <p:cNvSpPr>
              <a:spLocks/>
            </p:cNvSpPr>
            <p:nvPr/>
          </p:nvSpPr>
          <p:spPr bwMode="auto">
            <a:xfrm>
              <a:off x="2149476" y="5962652"/>
              <a:ext cx="69850" cy="0"/>
            </a:xfrm>
            <a:custGeom>
              <a:avLst/>
              <a:gdLst>
                <a:gd name="T0" fmla="*/ 0 w 57"/>
                <a:gd name="T1" fmla="*/ 1 w 57"/>
                <a:gd name="T2" fmla="*/ 2 w 57"/>
                <a:gd name="T3" fmla="*/ 3 w 57"/>
                <a:gd name="T4" fmla="*/ 3 w 57"/>
                <a:gd name="T5" fmla="*/ 4 w 57"/>
                <a:gd name="T6" fmla="*/ 5 w 57"/>
                <a:gd name="T7" fmla="*/ 6 w 57"/>
                <a:gd name="T8" fmla="*/ 7 w 57"/>
                <a:gd name="T9" fmla="*/ 8 w 57"/>
                <a:gd name="T10" fmla="*/ 9 w 57"/>
                <a:gd name="T11" fmla="*/ 10 w 57"/>
                <a:gd name="T12" fmla="*/ 11 w 57"/>
                <a:gd name="T13" fmla="*/ 12 w 57"/>
                <a:gd name="T14" fmla="*/ 13 w 57"/>
                <a:gd name="T15" fmla="*/ 15 w 57"/>
                <a:gd name="T16" fmla="*/ 16 w 57"/>
                <a:gd name="T17" fmla="*/ 17 w 57"/>
                <a:gd name="T18" fmla="*/ 18 w 57"/>
                <a:gd name="T19" fmla="*/ 19 w 57"/>
                <a:gd name="T20" fmla="*/ 21 w 57"/>
                <a:gd name="T21" fmla="*/ 22 w 57"/>
                <a:gd name="T22" fmla="*/ 23 w 57"/>
                <a:gd name="T23" fmla="*/ 25 w 57"/>
                <a:gd name="T24" fmla="*/ 26 w 57"/>
                <a:gd name="T25" fmla="*/ 27 w 57"/>
                <a:gd name="T26" fmla="*/ 29 w 57"/>
                <a:gd name="T27" fmla="*/ 30 w 57"/>
                <a:gd name="T28" fmla="*/ 31 w 57"/>
                <a:gd name="T29" fmla="*/ 33 w 57"/>
                <a:gd name="T30" fmla="*/ 34 w 57"/>
                <a:gd name="T31" fmla="*/ 36 w 57"/>
                <a:gd name="T32" fmla="*/ 38 w 57"/>
                <a:gd name="T33" fmla="*/ 39 w 57"/>
                <a:gd name="T34" fmla="*/ 41 w 57"/>
                <a:gd name="T35" fmla="*/ 42 w 57"/>
                <a:gd name="T36" fmla="*/ 44 w 57"/>
                <a:gd name="T37" fmla="*/ 46 w 57"/>
                <a:gd name="T38" fmla="*/ 47 w 57"/>
                <a:gd name="T39" fmla="*/ 49 w 57"/>
                <a:gd name="T40" fmla="*/ 51 w 57"/>
                <a:gd name="T41" fmla="*/ 53 w 57"/>
                <a:gd name="T42" fmla="*/ 55 w 57"/>
                <a:gd name="T43" fmla="*/ 56 w 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</a:cxnLst>
              <a:rect l="0" t="0" r="r" b="b"/>
              <a:pathLst>
                <a:path w="5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0" name="Freeform 341"/>
            <p:cNvSpPr>
              <a:spLocks/>
            </p:cNvSpPr>
            <p:nvPr/>
          </p:nvSpPr>
          <p:spPr bwMode="auto">
            <a:xfrm>
              <a:off x="2262188" y="5962652"/>
              <a:ext cx="11113" cy="0"/>
            </a:xfrm>
            <a:custGeom>
              <a:avLst/>
              <a:gdLst>
                <a:gd name="T0" fmla="*/ 0 w 8"/>
                <a:gd name="T1" fmla="*/ 0 w 8"/>
                <a:gd name="T2" fmla="*/ 0 w 8"/>
                <a:gd name="T3" fmla="*/ 1 w 8"/>
                <a:gd name="T4" fmla="*/ 2 w 8"/>
                <a:gd name="T5" fmla="*/ 2 w 8"/>
                <a:gd name="T6" fmla="*/ 3 w 8"/>
                <a:gd name="T7" fmla="*/ 4 w 8"/>
                <a:gd name="T8" fmla="*/ 4 w 8"/>
                <a:gd name="T9" fmla="*/ 5 w 8"/>
                <a:gd name="T10" fmla="*/ 6 w 8"/>
                <a:gd name="T11" fmla="*/ 6 w 8"/>
                <a:gd name="T12" fmla="*/ 7 w 8"/>
                <a:gd name="T1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1" name="Freeform 342"/>
            <p:cNvSpPr>
              <a:spLocks/>
            </p:cNvSpPr>
            <p:nvPr/>
          </p:nvSpPr>
          <p:spPr bwMode="auto">
            <a:xfrm>
              <a:off x="2305051" y="5962652"/>
              <a:ext cx="68263" cy="0"/>
            </a:xfrm>
            <a:custGeom>
              <a:avLst/>
              <a:gdLst>
                <a:gd name="T0" fmla="*/ 0 w 57"/>
                <a:gd name="T1" fmla="*/ 1 w 57"/>
                <a:gd name="T2" fmla="*/ 2 w 57"/>
                <a:gd name="T3" fmla="*/ 3 w 57"/>
                <a:gd name="T4" fmla="*/ 5 w 57"/>
                <a:gd name="T5" fmla="*/ 6 w 57"/>
                <a:gd name="T6" fmla="*/ 7 w 57"/>
                <a:gd name="T7" fmla="*/ 8 w 57"/>
                <a:gd name="T8" fmla="*/ 10 w 57"/>
                <a:gd name="T9" fmla="*/ 11 w 57"/>
                <a:gd name="T10" fmla="*/ 12 w 57"/>
                <a:gd name="T11" fmla="*/ 13 w 57"/>
                <a:gd name="T12" fmla="*/ 15 w 57"/>
                <a:gd name="T13" fmla="*/ 16 w 57"/>
                <a:gd name="T14" fmla="*/ 17 w 57"/>
                <a:gd name="T15" fmla="*/ 18 w 57"/>
                <a:gd name="T16" fmla="*/ 19 w 57"/>
                <a:gd name="T17" fmla="*/ 20 w 57"/>
                <a:gd name="T18" fmla="*/ 22 w 57"/>
                <a:gd name="T19" fmla="*/ 23 w 57"/>
                <a:gd name="T20" fmla="*/ 24 w 57"/>
                <a:gd name="T21" fmla="*/ 25 w 57"/>
                <a:gd name="T22" fmla="*/ 26 w 57"/>
                <a:gd name="T23" fmla="*/ 27 w 57"/>
                <a:gd name="T24" fmla="*/ 28 w 57"/>
                <a:gd name="T25" fmla="*/ 29 w 57"/>
                <a:gd name="T26" fmla="*/ 30 w 57"/>
                <a:gd name="T27" fmla="*/ 31 w 57"/>
                <a:gd name="T28" fmla="*/ 33 w 57"/>
                <a:gd name="T29" fmla="*/ 34 w 57"/>
                <a:gd name="T30" fmla="*/ 35 w 57"/>
                <a:gd name="T31" fmla="*/ 36 w 57"/>
                <a:gd name="T32" fmla="*/ 37 w 57"/>
                <a:gd name="T33" fmla="*/ 38 w 57"/>
                <a:gd name="T34" fmla="*/ 39 w 57"/>
                <a:gd name="T35" fmla="*/ 40 w 57"/>
                <a:gd name="T36" fmla="*/ 41 w 57"/>
                <a:gd name="T37" fmla="*/ 42 w 57"/>
                <a:gd name="T38" fmla="*/ 43 w 57"/>
                <a:gd name="T39" fmla="*/ 44 w 57"/>
                <a:gd name="T40" fmla="*/ 45 w 57"/>
                <a:gd name="T41" fmla="*/ 46 w 57"/>
                <a:gd name="T42" fmla="*/ 47 w 57"/>
                <a:gd name="T43" fmla="*/ 48 w 57"/>
                <a:gd name="T44" fmla="*/ 49 w 57"/>
                <a:gd name="T45" fmla="*/ 50 w 57"/>
                <a:gd name="T46" fmla="*/ 51 w 57"/>
                <a:gd name="T47" fmla="*/ 52 w 57"/>
                <a:gd name="T48" fmla="*/ 53 w 57"/>
                <a:gd name="T49" fmla="*/ 54 w 57"/>
                <a:gd name="T50" fmla="*/ 55 w 57"/>
                <a:gd name="T51" fmla="*/ 56 w 57"/>
                <a:gd name="T52" fmla="*/ 57 w 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</a:cxnLst>
              <a:rect l="0" t="0" r="r" b="b"/>
              <a:pathLst>
                <a:path w="5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2" name="Freeform 343"/>
            <p:cNvSpPr>
              <a:spLocks/>
            </p:cNvSpPr>
            <p:nvPr/>
          </p:nvSpPr>
          <p:spPr bwMode="auto">
            <a:xfrm>
              <a:off x="2417763" y="5962652"/>
              <a:ext cx="9525" cy="0"/>
            </a:xfrm>
            <a:custGeom>
              <a:avLst/>
              <a:gdLst>
                <a:gd name="T0" fmla="*/ 0 w 8"/>
                <a:gd name="T1" fmla="*/ 0 w 8"/>
                <a:gd name="T2" fmla="*/ 0 w 8"/>
                <a:gd name="T3" fmla="*/ 1 w 8"/>
                <a:gd name="T4" fmla="*/ 1 w 8"/>
                <a:gd name="T5" fmla="*/ 2 w 8"/>
                <a:gd name="T6" fmla="*/ 2 w 8"/>
                <a:gd name="T7" fmla="*/ 3 w 8"/>
                <a:gd name="T8" fmla="*/ 4 w 8"/>
                <a:gd name="T9" fmla="*/ 4 w 8"/>
                <a:gd name="T10" fmla="*/ 5 w 8"/>
                <a:gd name="T11" fmla="*/ 5 w 8"/>
                <a:gd name="T12" fmla="*/ 6 w 8"/>
                <a:gd name="T13" fmla="*/ 6 w 8"/>
                <a:gd name="T14" fmla="*/ 7 w 8"/>
                <a:gd name="T15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3" name="Freeform 344"/>
            <p:cNvSpPr>
              <a:spLocks/>
            </p:cNvSpPr>
            <p:nvPr/>
          </p:nvSpPr>
          <p:spPr bwMode="auto">
            <a:xfrm>
              <a:off x="2471738" y="5957889"/>
              <a:ext cx="69850" cy="4763"/>
            </a:xfrm>
            <a:custGeom>
              <a:avLst/>
              <a:gdLst>
                <a:gd name="T0" fmla="*/ 0 w 57"/>
                <a:gd name="T1" fmla="*/ 4 h 4"/>
                <a:gd name="T2" fmla="*/ 2 w 57"/>
                <a:gd name="T3" fmla="*/ 4 h 4"/>
                <a:gd name="T4" fmla="*/ 3 w 57"/>
                <a:gd name="T5" fmla="*/ 4 h 4"/>
                <a:gd name="T6" fmla="*/ 5 w 57"/>
                <a:gd name="T7" fmla="*/ 4 h 4"/>
                <a:gd name="T8" fmla="*/ 6 w 57"/>
                <a:gd name="T9" fmla="*/ 4 h 4"/>
                <a:gd name="T10" fmla="*/ 8 w 57"/>
                <a:gd name="T11" fmla="*/ 4 h 4"/>
                <a:gd name="T12" fmla="*/ 10 w 57"/>
                <a:gd name="T13" fmla="*/ 4 h 4"/>
                <a:gd name="T14" fmla="*/ 11 w 57"/>
                <a:gd name="T15" fmla="*/ 4 h 4"/>
                <a:gd name="T16" fmla="*/ 13 w 57"/>
                <a:gd name="T17" fmla="*/ 4 h 4"/>
                <a:gd name="T18" fmla="*/ 15 w 57"/>
                <a:gd name="T19" fmla="*/ 4 h 4"/>
                <a:gd name="T20" fmla="*/ 16 w 57"/>
                <a:gd name="T21" fmla="*/ 4 h 4"/>
                <a:gd name="T22" fmla="*/ 18 w 57"/>
                <a:gd name="T23" fmla="*/ 4 h 4"/>
                <a:gd name="T24" fmla="*/ 20 w 57"/>
                <a:gd name="T25" fmla="*/ 4 h 4"/>
                <a:gd name="T26" fmla="*/ 21 w 57"/>
                <a:gd name="T27" fmla="*/ 4 h 4"/>
                <a:gd name="T28" fmla="*/ 23 w 57"/>
                <a:gd name="T29" fmla="*/ 4 h 4"/>
                <a:gd name="T30" fmla="*/ 25 w 57"/>
                <a:gd name="T31" fmla="*/ 4 h 4"/>
                <a:gd name="T32" fmla="*/ 26 w 57"/>
                <a:gd name="T33" fmla="*/ 4 h 4"/>
                <a:gd name="T34" fmla="*/ 28 w 57"/>
                <a:gd name="T35" fmla="*/ 4 h 4"/>
                <a:gd name="T36" fmla="*/ 30 w 57"/>
                <a:gd name="T37" fmla="*/ 4 h 4"/>
                <a:gd name="T38" fmla="*/ 31 w 57"/>
                <a:gd name="T39" fmla="*/ 4 h 4"/>
                <a:gd name="T40" fmla="*/ 33 w 57"/>
                <a:gd name="T41" fmla="*/ 4 h 4"/>
                <a:gd name="T42" fmla="*/ 35 w 57"/>
                <a:gd name="T43" fmla="*/ 4 h 4"/>
                <a:gd name="T44" fmla="*/ 36 w 57"/>
                <a:gd name="T45" fmla="*/ 4 h 4"/>
                <a:gd name="T46" fmla="*/ 38 w 57"/>
                <a:gd name="T47" fmla="*/ 4 h 4"/>
                <a:gd name="T48" fmla="*/ 40 w 57"/>
                <a:gd name="T49" fmla="*/ 4 h 4"/>
                <a:gd name="T50" fmla="*/ 41 w 57"/>
                <a:gd name="T51" fmla="*/ 4 h 4"/>
                <a:gd name="T52" fmla="*/ 43 w 57"/>
                <a:gd name="T53" fmla="*/ 3 h 4"/>
                <a:gd name="T54" fmla="*/ 45 w 57"/>
                <a:gd name="T55" fmla="*/ 3 h 4"/>
                <a:gd name="T56" fmla="*/ 46 w 57"/>
                <a:gd name="T57" fmla="*/ 3 h 4"/>
                <a:gd name="T58" fmla="*/ 48 w 57"/>
                <a:gd name="T59" fmla="*/ 3 h 4"/>
                <a:gd name="T60" fmla="*/ 50 w 57"/>
                <a:gd name="T61" fmla="*/ 2 h 4"/>
                <a:gd name="T62" fmla="*/ 51 w 57"/>
                <a:gd name="T63" fmla="*/ 2 h 4"/>
                <a:gd name="T64" fmla="*/ 53 w 57"/>
                <a:gd name="T65" fmla="*/ 1 h 4"/>
                <a:gd name="T66" fmla="*/ 55 w 57"/>
                <a:gd name="T67" fmla="*/ 1 h 4"/>
                <a:gd name="T68" fmla="*/ 57 w 57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4">
                  <a:moveTo>
                    <a:pt x="0" y="4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4" name="Freeform 345"/>
            <p:cNvSpPr>
              <a:spLocks/>
            </p:cNvSpPr>
            <p:nvPr/>
          </p:nvSpPr>
          <p:spPr bwMode="auto">
            <a:xfrm>
              <a:off x="2582863" y="5929314"/>
              <a:ext cx="9525" cy="6350"/>
            </a:xfrm>
            <a:custGeom>
              <a:avLst/>
              <a:gdLst>
                <a:gd name="T0" fmla="*/ 0 w 8"/>
                <a:gd name="T1" fmla="*/ 5 h 5"/>
                <a:gd name="T2" fmla="*/ 0 w 8"/>
                <a:gd name="T3" fmla="*/ 5 h 5"/>
                <a:gd name="T4" fmla="*/ 1 w 8"/>
                <a:gd name="T5" fmla="*/ 5 h 5"/>
                <a:gd name="T6" fmla="*/ 1 w 8"/>
                <a:gd name="T7" fmla="*/ 5 h 5"/>
                <a:gd name="T8" fmla="*/ 2 w 8"/>
                <a:gd name="T9" fmla="*/ 4 h 5"/>
                <a:gd name="T10" fmla="*/ 3 w 8"/>
                <a:gd name="T11" fmla="*/ 3 h 5"/>
                <a:gd name="T12" fmla="*/ 4 w 8"/>
                <a:gd name="T13" fmla="*/ 3 h 5"/>
                <a:gd name="T14" fmla="*/ 5 w 8"/>
                <a:gd name="T15" fmla="*/ 2 h 5"/>
                <a:gd name="T16" fmla="*/ 6 w 8"/>
                <a:gd name="T17" fmla="*/ 2 h 5"/>
                <a:gd name="T18" fmla="*/ 6 w 8"/>
                <a:gd name="T19" fmla="*/ 2 h 5"/>
                <a:gd name="T20" fmla="*/ 7 w 8"/>
                <a:gd name="T21" fmla="*/ 1 h 5"/>
                <a:gd name="T22" fmla="*/ 8 w 8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">
                  <a:moveTo>
                    <a:pt x="0" y="5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5" name="Freeform 346"/>
            <p:cNvSpPr>
              <a:spLocks/>
            </p:cNvSpPr>
            <p:nvPr/>
          </p:nvSpPr>
          <p:spPr bwMode="auto">
            <a:xfrm>
              <a:off x="2630488" y="5835652"/>
              <a:ext cx="46038" cy="60325"/>
            </a:xfrm>
            <a:custGeom>
              <a:avLst/>
              <a:gdLst>
                <a:gd name="T0" fmla="*/ 0 w 38"/>
                <a:gd name="T1" fmla="*/ 49 h 49"/>
                <a:gd name="T2" fmla="*/ 0 w 38"/>
                <a:gd name="T3" fmla="*/ 49 h 49"/>
                <a:gd name="T4" fmla="*/ 1 w 38"/>
                <a:gd name="T5" fmla="*/ 48 h 49"/>
                <a:gd name="T6" fmla="*/ 2 w 38"/>
                <a:gd name="T7" fmla="*/ 48 h 49"/>
                <a:gd name="T8" fmla="*/ 2 w 38"/>
                <a:gd name="T9" fmla="*/ 47 h 49"/>
                <a:gd name="T10" fmla="*/ 3 w 38"/>
                <a:gd name="T11" fmla="*/ 46 h 49"/>
                <a:gd name="T12" fmla="*/ 4 w 38"/>
                <a:gd name="T13" fmla="*/ 46 h 49"/>
                <a:gd name="T14" fmla="*/ 4 w 38"/>
                <a:gd name="T15" fmla="*/ 45 h 49"/>
                <a:gd name="T16" fmla="*/ 5 w 38"/>
                <a:gd name="T17" fmla="*/ 44 h 49"/>
                <a:gd name="T18" fmla="*/ 6 w 38"/>
                <a:gd name="T19" fmla="*/ 44 h 49"/>
                <a:gd name="T20" fmla="*/ 7 w 38"/>
                <a:gd name="T21" fmla="*/ 43 h 49"/>
                <a:gd name="T22" fmla="*/ 7 w 38"/>
                <a:gd name="T23" fmla="*/ 42 h 49"/>
                <a:gd name="T24" fmla="*/ 8 w 38"/>
                <a:gd name="T25" fmla="*/ 42 h 49"/>
                <a:gd name="T26" fmla="*/ 9 w 38"/>
                <a:gd name="T27" fmla="*/ 41 h 49"/>
                <a:gd name="T28" fmla="*/ 9 w 38"/>
                <a:gd name="T29" fmla="*/ 40 h 49"/>
                <a:gd name="T30" fmla="*/ 10 w 38"/>
                <a:gd name="T31" fmla="*/ 40 h 49"/>
                <a:gd name="T32" fmla="*/ 11 w 38"/>
                <a:gd name="T33" fmla="*/ 39 h 49"/>
                <a:gd name="T34" fmla="*/ 12 w 38"/>
                <a:gd name="T35" fmla="*/ 38 h 49"/>
                <a:gd name="T36" fmla="*/ 12 w 38"/>
                <a:gd name="T37" fmla="*/ 37 h 49"/>
                <a:gd name="T38" fmla="*/ 13 w 38"/>
                <a:gd name="T39" fmla="*/ 37 h 49"/>
                <a:gd name="T40" fmla="*/ 14 w 38"/>
                <a:gd name="T41" fmla="*/ 36 h 49"/>
                <a:gd name="T42" fmla="*/ 14 w 38"/>
                <a:gd name="T43" fmla="*/ 35 h 49"/>
                <a:gd name="T44" fmla="*/ 15 w 38"/>
                <a:gd name="T45" fmla="*/ 34 h 49"/>
                <a:gd name="T46" fmla="*/ 16 w 38"/>
                <a:gd name="T47" fmla="*/ 34 h 49"/>
                <a:gd name="T48" fmla="*/ 16 w 38"/>
                <a:gd name="T49" fmla="*/ 33 h 49"/>
                <a:gd name="T50" fmla="*/ 17 w 38"/>
                <a:gd name="T51" fmla="*/ 32 h 49"/>
                <a:gd name="T52" fmla="*/ 18 w 38"/>
                <a:gd name="T53" fmla="*/ 31 h 49"/>
                <a:gd name="T54" fmla="*/ 18 w 38"/>
                <a:gd name="T55" fmla="*/ 30 h 49"/>
                <a:gd name="T56" fmla="*/ 19 w 38"/>
                <a:gd name="T57" fmla="*/ 29 h 49"/>
                <a:gd name="T58" fmla="*/ 20 w 38"/>
                <a:gd name="T59" fmla="*/ 29 h 49"/>
                <a:gd name="T60" fmla="*/ 21 w 38"/>
                <a:gd name="T61" fmla="*/ 28 h 49"/>
                <a:gd name="T62" fmla="*/ 21 w 38"/>
                <a:gd name="T63" fmla="*/ 27 h 49"/>
                <a:gd name="T64" fmla="*/ 22 w 38"/>
                <a:gd name="T65" fmla="*/ 26 h 49"/>
                <a:gd name="T66" fmla="*/ 23 w 38"/>
                <a:gd name="T67" fmla="*/ 25 h 49"/>
                <a:gd name="T68" fmla="*/ 23 w 38"/>
                <a:gd name="T69" fmla="*/ 24 h 49"/>
                <a:gd name="T70" fmla="*/ 24 w 38"/>
                <a:gd name="T71" fmla="*/ 23 h 49"/>
                <a:gd name="T72" fmla="*/ 25 w 38"/>
                <a:gd name="T73" fmla="*/ 22 h 49"/>
                <a:gd name="T74" fmla="*/ 25 w 38"/>
                <a:gd name="T75" fmla="*/ 20 h 49"/>
                <a:gd name="T76" fmla="*/ 26 w 38"/>
                <a:gd name="T77" fmla="*/ 19 h 49"/>
                <a:gd name="T78" fmla="*/ 27 w 38"/>
                <a:gd name="T79" fmla="*/ 18 h 49"/>
                <a:gd name="T80" fmla="*/ 27 w 38"/>
                <a:gd name="T81" fmla="*/ 17 h 49"/>
                <a:gd name="T82" fmla="*/ 28 w 38"/>
                <a:gd name="T83" fmla="*/ 16 h 49"/>
                <a:gd name="T84" fmla="*/ 29 w 38"/>
                <a:gd name="T85" fmla="*/ 15 h 49"/>
                <a:gd name="T86" fmla="*/ 29 w 38"/>
                <a:gd name="T87" fmla="*/ 14 h 49"/>
                <a:gd name="T88" fmla="*/ 30 w 38"/>
                <a:gd name="T89" fmla="*/ 13 h 49"/>
                <a:gd name="T90" fmla="*/ 31 w 38"/>
                <a:gd name="T91" fmla="*/ 12 h 49"/>
                <a:gd name="T92" fmla="*/ 31 w 38"/>
                <a:gd name="T93" fmla="*/ 11 h 49"/>
                <a:gd name="T94" fmla="*/ 32 w 38"/>
                <a:gd name="T95" fmla="*/ 10 h 49"/>
                <a:gd name="T96" fmla="*/ 33 w 38"/>
                <a:gd name="T97" fmla="*/ 9 h 49"/>
                <a:gd name="T98" fmla="*/ 33 w 38"/>
                <a:gd name="T99" fmla="*/ 8 h 49"/>
                <a:gd name="T100" fmla="*/ 34 w 38"/>
                <a:gd name="T101" fmla="*/ 6 h 49"/>
                <a:gd name="T102" fmla="*/ 35 w 38"/>
                <a:gd name="T103" fmla="*/ 5 h 49"/>
                <a:gd name="T104" fmla="*/ 35 w 38"/>
                <a:gd name="T105" fmla="*/ 4 h 49"/>
                <a:gd name="T106" fmla="*/ 36 w 38"/>
                <a:gd name="T107" fmla="*/ 3 h 49"/>
                <a:gd name="T108" fmla="*/ 37 w 38"/>
                <a:gd name="T109" fmla="*/ 2 h 49"/>
                <a:gd name="T110" fmla="*/ 37 w 38"/>
                <a:gd name="T111" fmla="*/ 1 h 49"/>
                <a:gd name="T112" fmla="*/ 38 w 38"/>
                <a:gd name="T1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" h="49">
                  <a:moveTo>
                    <a:pt x="0" y="49"/>
                  </a:moveTo>
                  <a:lnTo>
                    <a:pt x="0" y="49"/>
                  </a:lnTo>
                  <a:lnTo>
                    <a:pt x="1" y="48"/>
                  </a:lnTo>
                  <a:lnTo>
                    <a:pt x="2" y="48"/>
                  </a:lnTo>
                  <a:lnTo>
                    <a:pt x="2" y="47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5" y="44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7" y="42"/>
                  </a:lnTo>
                  <a:lnTo>
                    <a:pt x="8" y="42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1" y="39"/>
                  </a:lnTo>
                  <a:lnTo>
                    <a:pt x="12" y="38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4" y="36"/>
                  </a:lnTo>
                  <a:lnTo>
                    <a:pt x="14" y="35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3"/>
                  </a:lnTo>
                  <a:lnTo>
                    <a:pt x="17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4" y="23"/>
                  </a:lnTo>
                  <a:lnTo>
                    <a:pt x="25" y="22"/>
                  </a:lnTo>
                  <a:lnTo>
                    <a:pt x="25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7"/>
                  </a:lnTo>
                  <a:lnTo>
                    <a:pt x="28" y="16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30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2" y="10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6" y="3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6" name="Freeform 347"/>
            <p:cNvSpPr>
              <a:spLocks/>
            </p:cNvSpPr>
            <p:nvPr/>
          </p:nvSpPr>
          <p:spPr bwMode="auto">
            <a:xfrm>
              <a:off x="2711451" y="5802314"/>
              <a:ext cx="7938" cy="4763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1 w 6"/>
                <a:gd name="T5" fmla="*/ 4 h 4"/>
                <a:gd name="T6" fmla="*/ 1 w 6"/>
                <a:gd name="T7" fmla="*/ 3 h 4"/>
                <a:gd name="T8" fmla="*/ 2 w 6"/>
                <a:gd name="T9" fmla="*/ 3 h 4"/>
                <a:gd name="T10" fmla="*/ 3 w 6"/>
                <a:gd name="T11" fmla="*/ 3 h 4"/>
                <a:gd name="T12" fmla="*/ 3 w 6"/>
                <a:gd name="T13" fmla="*/ 3 h 4"/>
                <a:gd name="T14" fmla="*/ 4 w 6"/>
                <a:gd name="T15" fmla="*/ 2 h 4"/>
                <a:gd name="T16" fmla="*/ 5 w 6"/>
                <a:gd name="T17" fmla="*/ 1 h 4"/>
                <a:gd name="T18" fmla="*/ 6 w 6"/>
                <a:gd name="T19" fmla="*/ 1 h 4"/>
                <a:gd name="T20" fmla="*/ 6 w 6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7" name="Freeform 348"/>
            <p:cNvSpPr>
              <a:spLocks/>
            </p:cNvSpPr>
            <p:nvPr/>
          </p:nvSpPr>
          <p:spPr bwMode="auto">
            <a:xfrm>
              <a:off x="2741613" y="5689602"/>
              <a:ext cx="22225" cy="69850"/>
            </a:xfrm>
            <a:custGeom>
              <a:avLst/>
              <a:gdLst>
                <a:gd name="T0" fmla="*/ 0 w 18"/>
                <a:gd name="T1" fmla="*/ 57 h 57"/>
                <a:gd name="T2" fmla="*/ 0 w 18"/>
                <a:gd name="T3" fmla="*/ 56 h 57"/>
                <a:gd name="T4" fmla="*/ 1 w 18"/>
                <a:gd name="T5" fmla="*/ 54 h 57"/>
                <a:gd name="T6" fmla="*/ 2 w 18"/>
                <a:gd name="T7" fmla="*/ 51 h 57"/>
                <a:gd name="T8" fmla="*/ 2 w 18"/>
                <a:gd name="T9" fmla="*/ 49 h 57"/>
                <a:gd name="T10" fmla="*/ 3 w 18"/>
                <a:gd name="T11" fmla="*/ 47 h 57"/>
                <a:gd name="T12" fmla="*/ 5 w 18"/>
                <a:gd name="T13" fmla="*/ 44 h 57"/>
                <a:gd name="T14" fmla="*/ 5 w 18"/>
                <a:gd name="T15" fmla="*/ 42 h 57"/>
                <a:gd name="T16" fmla="*/ 6 w 18"/>
                <a:gd name="T17" fmla="*/ 39 h 57"/>
                <a:gd name="T18" fmla="*/ 6 w 18"/>
                <a:gd name="T19" fmla="*/ 37 h 57"/>
                <a:gd name="T20" fmla="*/ 8 w 18"/>
                <a:gd name="T21" fmla="*/ 34 h 57"/>
                <a:gd name="T22" fmla="*/ 8 w 18"/>
                <a:gd name="T23" fmla="*/ 32 h 57"/>
                <a:gd name="T24" fmla="*/ 9 w 18"/>
                <a:gd name="T25" fmla="*/ 29 h 57"/>
                <a:gd name="T26" fmla="*/ 9 w 18"/>
                <a:gd name="T27" fmla="*/ 27 h 57"/>
                <a:gd name="T28" fmla="*/ 11 w 18"/>
                <a:gd name="T29" fmla="*/ 24 h 57"/>
                <a:gd name="T30" fmla="*/ 11 w 18"/>
                <a:gd name="T31" fmla="*/ 22 h 57"/>
                <a:gd name="T32" fmla="*/ 12 w 18"/>
                <a:gd name="T33" fmla="*/ 19 h 57"/>
                <a:gd name="T34" fmla="*/ 13 w 18"/>
                <a:gd name="T35" fmla="*/ 16 h 57"/>
                <a:gd name="T36" fmla="*/ 13 w 18"/>
                <a:gd name="T37" fmla="*/ 14 h 57"/>
                <a:gd name="T38" fmla="*/ 15 w 18"/>
                <a:gd name="T39" fmla="*/ 11 h 57"/>
                <a:gd name="T40" fmla="*/ 15 w 18"/>
                <a:gd name="T41" fmla="*/ 8 h 57"/>
                <a:gd name="T42" fmla="*/ 15 w 18"/>
                <a:gd name="T43" fmla="*/ 6 h 57"/>
                <a:gd name="T44" fmla="*/ 17 w 18"/>
                <a:gd name="T45" fmla="*/ 3 h 57"/>
                <a:gd name="T46" fmla="*/ 18 w 18"/>
                <a:gd name="T4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57">
                  <a:moveTo>
                    <a:pt x="0" y="57"/>
                  </a:moveTo>
                  <a:lnTo>
                    <a:pt x="0" y="56"/>
                  </a:lnTo>
                  <a:lnTo>
                    <a:pt x="1" y="54"/>
                  </a:lnTo>
                  <a:lnTo>
                    <a:pt x="2" y="51"/>
                  </a:lnTo>
                  <a:lnTo>
                    <a:pt x="2" y="49"/>
                  </a:lnTo>
                  <a:lnTo>
                    <a:pt x="3" y="47"/>
                  </a:lnTo>
                  <a:lnTo>
                    <a:pt x="5" y="44"/>
                  </a:lnTo>
                  <a:lnTo>
                    <a:pt x="5" y="42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8" y="34"/>
                  </a:lnTo>
                  <a:lnTo>
                    <a:pt x="8" y="32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22"/>
                  </a:lnTo>
                  <a:lnTo>
                    <a:pt x="12" y="19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7" y="3"/>
                  </a:lnTo>
                  <a:lnTo>
                    <a:pt x="1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8" name="Freeform 349"/>
            <p:cNvSpPr>
              <a:spLocks/>
            </p:cNvSpPr>
            <p:nvPr/>
          </p:nvSpPr>
          <p:spPr bwMode="auto">
            <a:xfrm>
              <a:off x="2776538" y="5635627"/>
              <a:ext cx="1588" cy="9525"/>
            </a:xfrm>
            <a:custGeom>
              <a:avLst/>
              <a:gdLst>
                <a:gd name="T0" fmla="*/ 0 w 1"/>
                <a:gd name="T1" fmla="*/ 8 h 8"/>
                <a:gd name="T2" fmla="*/ 0 w 1"/>
                <a:gd name="T3" fmla="*/ 8 h 8"/>
                <a:gd name="T4" fmla="*/ 0 w 1"/>
                <a:gd name="T5" fmla="*/ 5 h 8"/>
                <a:gd name="T6" fmla="*/ 1 w 1"/>
                <a:gd name="T7" fmla="*/ 2 h 8"/>
                <a:gd name="T8" fmla="*/ 1 w 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8">
                  <a:moveTo>
                    <a:pt x="0" y="8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9" name="Freeform 350"/>
            <p:cNvSpPr>
              <a:spLocks/>
            </p:cNvSpPr>
            <p:nvPr/>
          </p:nvSpPr>
          <p:spPr bwMode="auto">
            <a:xfrm>
              <a:off x="2792413" y="5521327"/>
              <a:ext cx="19050" cy="69850"/>
            </a:xfrm>
            <a:custGeom>
              <a:avLst/>
              <a:gdLst>
                <a:gd name="T0" fmla="*/ 0 w 15"/>
                <a:gd name="T1" fmla="*/ 57 h 57"/>
                <a:gd name="T2" fmla="*/ 0 w 15"/>
                <a:gd name="T3" fmla="*/ 57 h 57"/>
                <a:gd name="T4" fmla="*/ 0 w 15"/>
                <a:gd name="T5" fmla="*/ 54 h 57"/>
                <a:gd name="T6" fmla="*/ 1 w 15"/>
                <a:gd name="T7" fmla="*/ 51 h 57"/>
                <a:gd name="T8" fmla="*/ 2 w 15"/>
                <a:gd name="T9" fmla="*/ 48 h 57"/>
                <a:gd name="T10" fmla="*/ 3 w 15"/>
                <a:gd name="T11" fmla="*/ 45 h 57"/>
                <a:gd name="T12" fmla="*/ 4 w 15"/>
                <a:gd name="T13" fmla="*/ 42 h 57"/>
                <a:gd name="T14" fmla="*/ 5 w 15"/>
                <a:gd name="T15" fmla="*/ 38 h 57"/>
                <a:gd name="T16" fmla="*/ 6 w 15"/>
                <a:gd name="T17" fmla="*/ 35 h 57"/>
                <a:gd name="T18" fmla="*/ 7 w 15"/>
                <a:gd name="T19" fmla="*/ 32 h 57"/>
                <a:gd name="T20" fmla="*/ 8 w 15"/>
                <a:gd name="T21" fmla="*/ 29 h 57"/>
                <a:gd name="T22" fmla="*/ 8 w 15"/>
                <a:gd name="T23" fmla="*/ 25 h 57"/>
                <a:gd name="T24" fmla="*/ 9 w 15"/>
                <a:gd name="T25" fmla="*/ 22 h 57"/>
                <a:gd name="T26" fmla="*/ 10 w 15"/>
                <a:gd name="T27" fmla="*/ 18 h 57"/>
                <a:gd name="T28" fmla="*/ 11 w 15"/>
                <a:gd name="T29" fmla="*/ 15 h 57"/>
                <a:gd name="T30" fmla="*/ 12 w 15"/>
                <a:gd name="T31" fmla="*/ 12 h 57"/>
                <a:gd name="T32" fmla="*/ 13 w 15"/>
                <a:gd name="T33" fmla="*/ 8 h 57"/>
                <a:gd name="T34" fmla="*/ 14 w 15"/>
                <a:gd name="T35" fmla="*/ 5 h 57"/>
                <a:gd name="T36" fmla="*/ 15 w 15"/>
                <a:gd name="T37" fmla="*/ 1 h 57"/>
                <a:gd name="T38" fmla="*/ 15 w 15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57">
                  <a:moveTo>
                    <a:pt x="0" y="57"/>
                  </a:moveTo>
                  <a:lnTo>
                    <a:pt x="0" y="57"/>
                  </a:lnTo>
                  <a:lnTo>
                    <a:pt x="0" y="54"/>
                  </a:lnTo>
                  <a:lnTo>
                    <a:pt x="1" y="51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4" y="42"/>
                  </a:lnTo>
                  <a:lnTo>
                    <a:pt x="5" y="38"/>
                  </a:lnTo>
                  <a:lnTo>
                    <a:pt x="6" y="35"/>
                  </a:lnTo>
                  <a:lnTo>
                    <a:pt x="7" y="32"/>
                  </a:lnTo>
                  <a:lnTo>
                    <a:pt x="8" y="29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15"/>
                  </a:lnTo>
                  <a:lnTo>
                    <a:pt x="12" y="12"/>
                  </a:lnTo>
                  <a:lnTo>
                    <a:pt x="13" y="8"/>
                  </a:lnTo>
                  <a:lnTo>
                    <a:pt x="14" y="5"/>
                  </a:lnTo>
                  <a:lnTo>
                    <a:pt x="15" y="1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0" name="Freeform 351"/>
            <p:cNvSpPr>
              <a:spLocks/>
            </p:cNvSpPr>
            <p:nvPr/>
          </p:nvSpPr>
          <p:spPr bwMode="auto">
            <a:xfrm>
              <a:off x="2822576" y="5467352"/>
              <a:ext cx="1588" cy="9525"/>
            </a:xfrm>
            <a:custGeom>
              <a:avLst/>
              <a:gdLst>
                <a:gd name="T0" fmla="*/ 0 w 2"/>
                <a:gd name="T1" fmla="*/ 8 h 8"/>
                <a:gd name="T2" fmla="*/ 0 w 2"/>
                <a:gd name="T3" fmla="*/ 8 h 8"/>
                <a:gd name="T4" fmla="*/ 1 w 2"/>
                <a:gd name="T5" fmla="*/ 4 h 8"/>
                <a:gd name="T6" fmla="*/ 2 w 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0" y="8"/>
                  </a:ln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1" name="Freeform 352"/>
            <p:cNvSpPr>
              <a:spLocks/>
            </p:cNvSpPr>
            <p:nvPr/>
          </p:nvSpPr>
          <p:spPr bwMode="auto">
            <a:xfrm>
              <a:off x="2835276" y="5353052"/>
              <a:ext cx="14288" cy="69850"/>
            </a:xfrm>
            <a:custGeom>
              <a:avLst/>
              <a:gdLst>
                <a:gd name="T0" fmla="*/ 0 w 12"/>
                <a:gd name="T1" fmla="*/ 57 h 57"/>
                <a:gd name="T2" fmla="*/ 1 w 12"/>
                <a:gd name="T3" fmla="*/ 54 h 57"/>
                <a:gd name="T4" fmla="*/ 1 w 12"/>
                <a:gd name="T5" fmla="*/ 50 h 57"/>
                <a:gd name="T6" fmla="*/ 2 w 12"/>
                <a:gd name="T7" fmla="*/ 46 h 57"/>
                <a:gd name="T8" fmla="*/ 3 w 12"/>
                <a:gd name="T9" fmla="*/ 42 h 57"/>
                <a:gd name="T10" fmla="*/ 4 w 12"/>
                <a:gd name="T11" fmla="*/ 38 h 57"/>
                <a:gd name="T12" fmla="*/ 5 w 12"/>
                <a:gd name="T13" fmla="*/ 34 h 57"/>
                <a:gd name="T14" fmla="*/ 6 w 12"/>
                <a:gd name="T15" fmla="*/ 30 h 57"/>
                <a:gd name="T16" fmla="*/ 7 w 12"/>
                <a:gd name="T17" fmla="*/ 26 h 57"/>
                <a:gd name="T18" fmla="*/ 8 w 12"/>
                <a:gd name="T19" fmla="*/ 22 h 57"/>
                <a:gd name="T20" fmla="*/ 9 w 12"/>
                <a:gd name="T21" fmla="*/ 18 h 57"/>
                <a:gd name="T22" fmla="*/ 10 w 12"/>
                <a:gd name="T23" fmla="*/ 14 h 57"/>
                <a:gd name="T24" fmla="*/ 10 w 12"/>
                <a:gd name="T25" fmla="*/ 10 h 57"/>
                <a:gd name="T26" fmla="*/ 11 w 12"/>
                <a:gd name="T27" fmla="*/ 6 h 57"/>
                <a:gd name="T28" fmla="*/ 12 w 12"/>
                <a:gd name="T29" fmla="*/ 2 h 57"/>
                <a:gd name="T30" fmla="*/ 12 w 12"/>
                <a:gd name="T3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57">
                  <a:moveTo>
                    <a:pt x="0" y="57"/>
                  </a:moveTo>
                  <a:lnTo>
                    <a:pt x="1" y="54"/>
                  </a:lnTo>
                  <a:lnTo>
                    <a:pt x="1" y="50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4" y="38"/>
                  </a:lnTo>
                  <a:lnTo>
                    <a:pt x="5" y="34"/>
                  </a:lnTo>
                  <a:lnTo>
                    <a:pt x="6" y="30"/>
                  </a:lnTo>
                  <a:lnTo>
                    <a:pt x="7" y="26"/>
                  </a:lnTo>
                  <a:lnTo>
                    <a:pt x="8" y="22"/>
                  </a:lnTo>
                  <a:lnTo>
                    <a:pt x="9" y="18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11" y="6"/>
                  </a:lnTo>
                  <a:lnTo>
                    <a:pt x="12" y="2"/>
                  </a:lnTo>
                  <a:lnTo>
                    <a:pt x="1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2" name="Freeform 353"/>
            <p:cNvSpPr>
              <a:spLocks/>
            </p:cNvSpPr>
            <p:nvPr/>
          </p:nvSpPr>
          <p:spPr bwMode="auto">
            <a:xfrm>
              <a:off x="2860676" y="5299077"/>
              <a:ext cx="1588" cy="9525"/>
            </a:xfrm>
            <a:custGeom>
              <a:avLst/>
              <a:gdLst>
                <a:gd name="T0" fmla="*/ 0 w 2"/>
                <a:gd name="T1" fmla="*/ 8 h 8"/>
                <a:gd name="T2" fmla="*/ 0 w 2"/>
                <a:gd name="T3" fmla="*/ 8 h 8"/>
                <a:gd name="T4" fmla="*/ 1 w 2"/>
                <a:gd name="T5" fmla="*/ 4 h 8"/>
                <a:gd name="T6" fmla="*/ 2 w 2"/>
                <a:gd name="T7" fmla="*/ 1 h 8"/>
                <a:gd name="T8" fmla="*/ 2 w 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0" y="8"/>
                  </a:lnTo>
                  <a:lnTo>
                    <a:pt x="1" y="4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3" name="Freeform 354"/>
            <p:cNvSpPr>
              <a:spLocks/>
            </p:cNvSpPr>
            <p:nvPr/>
          </p:nvSpPr>
          <p:spPr bwMode="auto">
            <a:xfrm>
              <a:off x="2874963" y="5184777"/>
              <a:ext cx="17463" cy="69850"/>
            </a:xfrm>
            <a:custGeom>
              <a:avLst/>
              <a:gdLst>
                <a:gd name="T0" fmla="*/ 0 w 15"/>
                <a:gd name="T1" fmla="*/ 57 h 57"/>
                <a:gd name="T2" fmla="*/ 0 w 15"/>
                <a:gd name="T3" fmla="*/ 57 h 57"/>
                <a:gd name="T4" fmla="*/ 1 w 15"/>
                <a:gd name="T5" fmla="*/ 54 h 57"/>
                <a:gd name="T6" fmla="*/ 2 w 15"/>
                <a:gd name="T7" fmla="*/ 50 h 57"/>
                <a:gd name="T8" fmla="*/ 2 w 15"/>
                <a:gd name="T9" fmla="*/ 47 h 57"/>
                <a:gd name="T10" fmla="*/ 3 w 15"/>
                <a:gd name="T11" fmla="*/ 44 h 57"/>
                <a:gd name="T12" fmla="*/ 4 w 15"/>
                <a:gd name="T13" fmla="*/ 41 h 57"/>
                <a:gd name="T14" fmla="*/ 5 w 15"/>
                <a:gd name="T15" fmla="*/ 38 h 57"/>
                <a:gd name="T16" fmla="*/ 6 w 15"/>
                <a:gd name="T17" fmla="*/ 35 h 57"/>
                <a:gd name="T18" fmla="*/ 7 w 15"/>
                <a:gd name="T19" fmla="*/ 32 h 57"/>
                <a:gd name="T20" fmla="*/ 8 w 15"/>
                <a:gd name="T21" fmla="*/ 28 h 57"/>
                <a:gd name="T22" fmla="*/ 9 w 15"/>
                <a:gd name="T23" fmla="*/ 25 h 57"/>
                <a:gd name="T24" fmla="*/ 9 w 15"/>
                <a:gd name="T25" fmla="*/ 23 h 57"/>
                <a:gd name="T26" fmla="*/ 10 w 15"/>
                <a:gd name="T27" fmla="*/ 20 h 57"/>
                <a:gd name="T28" fmla="*/ 11 w 15"/>
                <a:gd name="T29" fmla="*/ 17 h 57"/>
                <a:gd name="T30" fmla="*/ 12 w 15"/>
                <a:gd name="T31" fmla="*/ 14 h 57"/>
                <a:gd name="T32" fmla="*/ 13 w 15"/>
                <a:gd name="T33" fmla="*/ 11 h 57"/>
                <a:gd name="T34" fmla="*/ 14 w 15"/>
                <a:gd name="T35" fmla="*/ 8 h 57"/>
                <a:gd name="T36" fmla="*/ 15 w 15"/>
                <a:gd name="T37" fmla="*/ 5 h 57"/>
                <a:gd name="T38" fmla="*/ 15 w 15"/>
                <a:gd name="T39" fmla="*/ 2 h 57"/>
                <a:gd name="T40" fmla="*/ 15 w 15"/>
                <a:gd name="T4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57">
                  <a:moveTo>
                    <a:pt x="0" y="57"/>
                  </a:moveTo>
                  <a:lnTo>
                    <a:pt x="0" y="57"/>
                  </a:lnTo>
                  <a:lnTo>
                    <a:pt x="1" y="54"/>
                  </a:lnTo>
                  <a:lnTo>
                    <a:pt x="2" y="50"/>
                  </a:lnTo>
                  <a:lnTo>
                    <a:pt x="2" y="47"/>
                  </a:lnTo>
                  <a:lnTo>
                    <a:pt x="3" y="44"/>
                  </a:lnTo>
                  <a:lnTo>
                    <a:pt x="4" y="41"/>
                  </a:lnTo>
                  <a:lnTo>
                    <a:pt x="5" y="38"/>
                  </a:lnTo>
                  <a:lnTo>
                    <a:pt x="6" y="35"/>
                  </a:lnTo>
                  <a:lnTo>
                    <a:pt x="7" y="32"/>
                  </a:lnTo>
                  <a:lnTo>
                    <a:pt x="8" y="28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10" y="20"/>
                  </a:lnTo>
                  <a:lnTo>
                    <a:pt x="11" y="17"/>
                  </a:lnTo>
                  <a:lnTo>
                    <a:pt x="12" y="14"/>
                  </a:lnTo>
                  <a:lnTo>
                    <a:pt x="13" y="11"/>
                  </a:lnTo>
                  <a:lnTo>
                    <a:pt x="14" y="8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4" name="Freeform 355"/>
            <p:cNvSpPr>
              <a:spLocks/>
            </p:cNvSpPr>
            <p:nvPr/>
          </p:nvSpPr>
          <p:spPr bwMode="auto">
            <a:xfrm>
              <a:off x="2906713" y="5130802"/>
              <a:ext cx="1588" cy="9525"/>
            </a:xfrm>
            <a:custGeom>
              <a:avLst/>
              <a:gdLst>
                <a:gd name="T0" fmla="*/ 0 w 2"/>
                <a:gd name="T1" fmla="*/ 8 h 8"/>
                <a:gd name="T2" fmla="*/ 0 w 2"/>
                <a:gd name="T3" fmla="*/ 8 h 8"/>
                <a:gd name="T4" fmla="*/ 1 w 2"/>
                <a:gd name="T5" fmla="*/ 5 h 8"/>
                <a:gd name="T6" fmla="*/ 2 w 2"/>
                <a:gd name="T7" fmla="*/ 2 h 8"/>
                <a:gd name="T8" fmla="*/ 2 w 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5" name="Freeform 356"/>
            <p:cNvSpPr>
              <a:spLocks/>
            </p:cNvSpPr>
            <p:nvPr/>
          </p:nvSpPr>
          <p:spPr bwMode="auto">
            <a:xfrm>
              <a:off x="2914651" y="5040314"/>
              <a:ext cx="15875" cy="68263"/>
            </a:xfrm>
            <a:custGeom>
              <a:avLst/>
              <a:gdLst>
                <a:gd name="T0" fmla="*/ 0 w 13"/>
                <a:gd name="T1" fmla="*/ 57 h 57"/>
                <a:gd name="T2" fmla="*/ 1 w 13"/>
                <a:gd name="T3" fmla="*/ 55 h 57"/>
                <a:gd name="T4" fmla="*/ 1 w 13"/>
                <a:gd name="T5" fmla="*/ 51 h 57"/>
                <a:gd name="T6" fmla="*/ 2 w 13"/>
                <a:gd name="T7" fmla="*/ 48 h 57"/>
                <a:gd name="T8" fmla="*/ 3 w 13"/>
                <a:gd name="T9" fmla="*/ 44 h 57"/>
                <a:gd name="T10" fmla="*/ 4 w 13"/>
                <a:gd name="T11" fmla="*/ 41 h 57"/>
                <a:gd name="T12" fmla="*/ 5 w 13"/>
                <a:gd name="T13" fmla="*/ 37 h 57"/>
                <a:gd name="T14" fmla="*/ 6 w 13"/>
                <a:gd name="T15" fmla="*/ 33 h 57"/>
                <a:gd name="T16" fmla="*/ 6 w 13"/>
                <a:gd name="T17" fmla="*/ 30 h 57"/>
                <a:gd name="T18" fmla="*/ 7 w 13"/>
                <a:gd name="T19" fmla="*/ 26 h 57"/>
                <a:gd name="T20" fmla="*/ 8 w 13"/>
                <a:gd name="T21" fmla="*/ 23 h 57"/>
                <a:gd name="T22" fmla="*/ 9 w 13"/>
                <a:gd name="T23" fmla="*/ 19 h 57"/>
                <a:gd name="T24" fmla="*/ 10 w 13"/>
                <a:gd name="T25" fmla="*/ 15 h 57"/>
                <a:gd name="T26" fmla="*/ 10 w 13"/>
                <a:gd name="T27" fmla="*/ 12 h 57"/>
                <a:gd name="T28" fmla="*/ 11 w 13"/>
                <a:gd name="T29" fmla="*/ 8 h 57"/>
                <a:gd name="T30" fmla="*/ 12 w 13"/>
                <a:gd name="T31" fmla="*/ 5 h 57"/>
                <a:gd name="T32" fmla="*/ 13 w 13"/>
                <a:gd name="T33" fmla="*/ 1 h 57"/>
                <a:gd name="T34" fmla="*/ 13 w 13"/>
                <a:gd name="T3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57">
                  <a:moveTo>
                    <a:pt x="0" y="57"/>
                  </a:moveTo>
                  <a:lnTo>
                    <a:pt x="1" y="55"/>
                  </a:lnTo>
                  <a:lnTo>
                    <a:pt x="1" y="51"/>
                  </a:lnTo>
                  <a:lnTo>
                    <a:pt x="2" y="48"/>
                  </a:lnTo>
                  <a:lnTo>
                    <a:pt x="3" y="44"/>
                  </a:lnTo>
                  <a:lnTo>
                    <a:pt x="4" y="41"/>
                  </a:lnTo>
                  <a:lnTo>
                    <a:pt x="5" y="37"/>
                  </a:lnTo>
                  <a:lnTo>
                    <a:pt x="6" y="33"/>
                  </a:lnTo>
                  <a:lnTo>
                    <a:pt x="6" y="30"/>
                  </a:lnTo>
                  <a:lnTo>
                    <a:pt x="7" y="26"/>
                  </a:lnTo>
                  <a:lnTo>
                    <a:pt x="8" y="23"/>
                  </a:lnTo>
                  <a:lnTo>
                    <a:pt x="9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8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3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6" name="Freeform 357"/>
            <p:cNvSpPr>
              <a:spLocks/>
            </p:cNvSpPr>
            <p:nvPr/>
          </p:nvSpPr>
          <p:spPr bwMode="auto">
            <a:xfrm>
              <a:off x="2941638" y="4986339"/>
              <a:ext cx="3175" cy="9525"/>
            </a:xfrm>
            <a:custGeom>
              <a:avLst/>
              <a:gdLst>
                <a:gd name="T0" fmla="*/ 0 w 2"/>
                <a:gd name="T1" fmla="*/ 8 h 8"/>
                <a:gd name="T2" fmla="*/ 0 w 2"/>
                <a:gd name="T3" fmla="*/ 8 h 8"/>
                <a:gd name="T4" fmla="*/ 0 w 2"/>
                <a:gd name="T5" fmla="*/ 6 h 8"/>
                <a:gd name="T6" fmla="*/ 1 w 2"/>
                <a:gd name="T7" fmla="*/ 4 h 8"/>
                <a:gd name="T8" fmla="*/ 2 w 2"/>
                <a:gd name="T9" fmla="*/ 1 h 8"/>
                <a:gd name="T10" fmla="*/ 2 w 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7" name="Freeform 358"/>
            <p:cNvSpPr>
              <a:spLocks/>
            </p:cNvSpPr>
            <p:nvPr/>
          </p:nvSpPr>
          <p:spPr bwMode="auto">
            <a:xfrm>
              <a:off x="2971801" y="4872039"/>
              <a:ext cx="33338" cy="68263"/>
            </a:xfrm>
            <a:custGeom>
              <a:avLst/>
              <a:gdLst>
                <a:gd name="T0" fmla="*/ 0 w 28"/>
                <a:gd name="T1" fmla="*/ 57 h 57"/>
                <a:gd name="T2" fmla="*/ 0 w 28"/>
                <a:gd name="T3" fmla="*/ 57 h 57"/>
                <a:gd name="T4" fmla="*/ 1 w 28"/>
                <a:gd name="T5" fmla="*/ 56 h 57"/>
                <a:gd name="T6" fmla="*/ 2 w 28"/>
                <a:gd name="T7" fmla="*/ 55 h 57"/>
                <a:gd name="T8" fmla="*/ 2 w 28"/>
                <a:gd name="T9" fmla="*/ 54 h 57"/>
                <a:gd name="T10" fmla="*/ 3 w 28"/>
                <a:gd name="T11" fmla="*/ 53 h 57"/>
                <a:gd name="T12" fmla="*/ 4 w 28"/>
                <a:gd name="T13" fmla="*/ 52 h 57"/>
                <a:gd name="T14" fmla="*/ 4 w 28"/>
                <a:gd name="T15" fmla="*/ 50 h 57"/>
                <a:gd name="T16" fmla="*/ 5 w 28"/>
                <a:gd name="T17" fmla="*/ 49 h 57"/>
                <a:gd name="T18" fmla="*/ 6 w 28"/>
                <a:gd name="T19" fmla="*/ 48 h 57"/>
                <a:gd name="T20" fmla="*/ 6 w 28"/>
                <a:gd name="T21" fmla="*/ 47 h 57"/>
                <a:gd name="T22" fmla="*/ 7 w 28"/>
                <a:gd name="T23" fmla="*/ 45 h 57"/>
                <a:gd name="T24" fmla="*/ 8 w 28"/>
                <a:gd name="T25" fmla="*/ 44 h 57"/>
                <a:gd name="T26" fmla="*/ 8 w 28"/>
                <a:gd name="T27" fmla="*/ 43 h 57"/>
                <a:gd name="T28" fmla="*/ 9 w 28"/>
                <a:gd name="T29" fmla="*/ 42 h 57"/>
                <a:gd name="T30" fmla="*/ 10 w 28"/>
                <a:gd name="T31" fmla="*/ 40 h 57"/>
                <a:gd name="T32" fmla="*/ 10 w 28"/>
                <a:gd name="T33" fmla="*/ 39 h 57"/>
                <a:gd name="T34" fmla="*/ 11 w 28"/>
                <a:gd name="T35" fmla="*/ 37 h 57"/>
                <a:gd name="T36" fmla="*/ 12 w 28"/>
                <a:gd name="T37" fmla="*/ 36 h 57"/>
                <a:gd name="T38" fmla="*/ 12 w 28"/>
                <a:gd name="T39" fmla="*/ 35 h 57"/>
                <a:gd name="T40" fmla="*/ 13 w 28"/>
                <a:gd name="T41" fmla="*/ 33 h 57"/>
                <a:gd name="T42" fmla="*/ 14 w 28"/>
                <a:gd name="T43" fmla="*/ 32 h 57"/>
                <a:gd name="T44" fmla="*/ 14 w 28"/>
                <a:gd name="T45" fmla="*/ 30 h 57"/>
                <a:gd name="T46" fmla="*/ 15 w 28"/>
                <a:gd name="T47" fmla="*/ 29 h 57"/>
                <a:gd name="T48" fmla="*/ 16 w 28"/>
                <a:gd name="T49" fmla="*/ 28 h 57"/>
                <a:gd name="T50" fmla="*/ 16 w 28"/>
                <a:gd name="T51" fmla="*/ 26 h 57"/>
                <a:gd name="T52" fmla="*/ 17 w 28"/>
                <a:gd name="T53" fmla="*/ 25 h 57"/>
                <a:gd name="T54" fmla="*/ 18 w 28"/>
                <a:gd name="T55" fmla="*/ 23 h 57"/>
                <a:gd name="T56" fmla="*/ 18 w 28"/>
                <a:gd name="T57" fmla="*/ 22 h 57"/>
                <a:gd name="T58" fmla="*/ 19 w 28"/>
                <a:gd name="T59" fmla="*/ 20 h 57"/>
                <a:gd name="T60" fmla="*/ 20 w 28"/>
                <a:gd name="T61" fmla="*/ 19 h 57"/>
                <a:gd name="T62" fmla="*/ 20 w 28"/>
                <a:gd name="T63" fmla="*/ 17 h 57"/>
                <a:gd name="T64" fmla="*/ 21 w 28"/>
                <a:gd name="T65" fmla="*/ 16 h 57"/>
                <a:gd name="T66" fmla="*/ 22 w 28"/>
                <a:gd name="T67" fmla="*/ 15 h 57"/>
                <a:gd name="T68" fmla="*/ 22 w 28"/>
                <a:gd name="T69" fmla="*/ 13 h 57"/>
                <a:gd name="T70" fmla="*/ 23 w 28"/>
                <a:gd name="T71" fmla="*/ 12 h 57"/>
                <a:gd name="T72" fmla="*/ 24 w 28"/>
                <a:gd name="T73" fmla="*/ 10 h 57"/>
                <a:gd name="T74" fmla="*/ 24 w 28"/>
                <a:gd name="T75" fmla="*/ 9 h 57"/>
                <a:gd name="T76" fmla="*/ 25 w 28"/>
                <a:gd name="T77" fmla="*/ 7 h 57"/>
                <a:gd name="T78" fmla="*/ 26 w 28"/>
                <a:gd name="T79" fmla="*/ 6 h 57"/>
                <a:gd name="T80" fmla="*/ 26 w 28"/>
                <a:gd name="T81" fmla="*/ 4 h 57"/>
                <a:gd name="T82" fmla="*/ 27 w 28"/>
                <a:gd name="T83" fmla="*/ 3 h 57"/>
                <a:gd name="T84" fmla="*/ 28 w 28"/>
                <a:gd name="T85" fmla="*/ 1 h 57"/>
                <a:gd name="T86" fmla="*/ 28 w 28"/>
                <a:gd name="T8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57">
                  <a:moveTo>
                    <a:pt x="0" y="57"/>
                  </a:moveTo>
                  <a:lnTo>
                    <a:pt x="0" y="57"/>
                  </a:lnTo>
                  <a:lnTo>
                    <a:pt x="1" y="56"/>
                  </a:lnTo>
                  <a:lnTo>
                    <a:pt x="2" y="55"/>
                  </a:lnTo>
                  <a:lnTo>
                    <a:pt x="2" y="54"/>
                  </a:lnTo>
                  <a:lnTo>
                    <a:pt x="3" y="53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5" y="49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9"/>
                  </a:lnTo>
                  <a:lnTo>
                    <a:pt x="11" y="37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15" y="29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7" y="25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5" y="7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7" y="3"/>
                  </a:lnTo>
                  <a:lnTo>
                    <a:pt x="28" y="1"/>
                  </a:lnTo>
                  <a:lnTo>
                    <a:pt x="2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8" name="Freeform 359"/>
            <p:cNvSpPr>
              <a:spLocks/>
            </p:cNvSpPr>
            <p:nvPr/>
          </p:nvSpPr>
          <p:spPr bwMode="auto">
            <a:xfrm>
              <a:off x="3024188" y="4818064"/>
              <a:ext cx="4763" cy="9525"/>
            </a:xfrm>
            <a:custGeom>
              <a:avLst/>
              <a:gdLst>
                <a:gd name="T0" fmla="*/ 0 w 3"/>
                <a:gd name="T1" fmla="*/ 8 h 8"/>
                <a:gd name="T2" fmla="*/ 0 w 3"/>
                <a:gd name="T3" fmla="*/ 8 h 8"/>
                <a:gd name="T4" fmla="*/ 0 w 3"/>
                <a:gd name="T5" fmla="*/ 6 h 8"/>
                <a:gd name="T6" fmla="*/ 1 w 3"/>
                <a:gd name="T7" fmla="*/ 4 h 8"/>
                <a:gd name="T8" fmla="*/ 2 w 3"/>
                <a:gd name="T9" fmla="*/ 3 h 8"/>
                <a:gd name="T10" fmla="*/ 2 w 3"/>
                <a:gd name="T11" fmla="*/ 1 h 8"/>
                <a:gd name="T12" fmla="*/ 3 w 3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3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9" name="Freeform 360"/>
            <p:cNvSpPr>
              <a:spLocks/>
            </p:cNvSpPr>
            <p:nvPr/>
          </p:nvSpPr>
          <p:spPr bwMode="auto">
            <a:xfrm>
              <a:off x="3043238" y="4703764"/>
              <a:ext cx="17463" cy="68263"/>
            </a:xfrm>
            <a:custGeom>
              <a:avLst/>
              <a:gdLst>
                <a:gd name="T0" fmla="*/ 0 w 15"/>
                <a:gd name="T1" fmla="*/ 57 h 57"/>
                <a:gd name="T2" fmla="*/ 0 w 15"/>
                <a:gd name="T3" fmla="*/ 57 h 57"/>
                <a:gd name="T4" fmla="*/ 1 w 15"/>
                <a:gd name="T5" fmla="*/ 55 h 57"/>
                <a:gd name="T6" fmla="*/ 2 w 15"/>
                <a:gd name="T7" fmla="*/ 52 h 57"/>
                <a:gd name="T8" fmla="*/ 2 w 15"/>
                <a:gd name="T9" fmla="*/ 50 h 57"/>
                <a:gd name="T10" fmla="*/ 4 w 15"/>
                <a:gd name="T11" fmla="*/ 47 h 57"/>
                <a:gd name="T12" fmla="*/ 4 w 15"/>
                <a:gd name="T13" fmla="*/ 45 h 57"/>
                <a:gd name="T14" fmla="*/ 5 w 15"/>
                <a:gd name="T15" fmla="*/ 42 h 57"/>
                <a:gd name="T16" fmla="*/ 5 w 15"/>
                <a:gd name="T17" fmla="*/ 40 h 57"/>
                <a:gd name="T18" fmla="*/ 6 w 15"/>
                <a:gd name="T19" fmla="*/ 37 h 57"/>
                <a:gd name="T20" fmla="*/ 6 w 15"/>
                <a:gd name="T21" fmla="*/ 35 h 57"/>
                <a:gd name="T22" fmla="*/ 8 w 15"/>
                <a:gd name="T23" fmla="*/ 32 h 57"/>
                <a:gd name="T24" fmla="*/ 8 w 15"/>
                <a:gd name="T25" fmla="*/ 29 h 57"/>
                <a:gd name="T26" fmla="*/ 8 w 15"/>
                <a:gd name="T27" fmla="*/ 27 h 57"/>
                <a:gd name="T28" fmla="*/ 10 w 15"/>
                <a:gd name="T29" fmla="*/ 24 h 57"/>
                <a:gd name="T30" fmla="*/ 11 w 15"/>
                <a:gd name="T31" fmla="*/ 21 h 57"/>
                <a:gd name="T32" fmla="*/ 11 w 15"/>
                <a:gd name="T33" fmla="*/ 19 h 57"/>
                <a:gd name="T34" fmla="*/ 12 w 15"/>
                <a:gd name="T35" fmla="*/ 16 h 57"/>
                <a:gd name="T36" fmla="*/ 13 w 15"/>
                <a:gd name="T37" fmla="*/ 13 h 57"/>
                <a:gd name="T38" fmla="*/ 13 w 15"/>
                <a:gd name="T39" fmla="*/ 10 h 57"/>
                <a:gd name="T40" fmla="*/ 13 w 15"/>
                <a:gd name="T41" fmla="*/ 8 h 57"/>
                <a:gd name="T42" fmla="*/ 15 w 15"/>
                <a:gd name="T43" fmla="*/ 5 h 57"/>
                <a:gd name="T44" fmla="*/ 15 w 15"/>
                <a:gd name="T45" fmla="*/ 2 h 57"/>
                <a:gd name="T46" fmla="*/ 15 w 15"/>
                <a:gd name="T4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57">
                  <a:moveTo>
                    <a:pt x="0" y="57"/>
                  </a:moveTo>
                  <a:lnTo>
                    <a:pt x="0" y="57"/>
                  </a:lnTo>
                  <a:lnTo>
                    <a:pt x="1" y="55"/>
                  </a:lnTo>
                  <a:lnTo>
                    <a:pt x="2" y="52"/>
                  </a:lnTo>
                  <a:lnTo>
                    <a:pt x="2" y="50"/>
                  </a:lnTo>
                  <a:lnTo>
                    <a:pt x="4" y="47"/>
                  </a:lnTo>
                  <a:lnTo>
                    <a:pt x="4" y="45"/>
                  </a:lnTo>
                  <a:lnTo>
                    <a:pt x="5" y="42"/>
                  </a:lnTo>
                  <a:lnTo>
                    <a:pt x="5" y="40"/>
                  </a:lnTo>
                  <a:lnTo>
                    <a:pt x="6" y="37"/>
                  </a:lnTo>
                  <a:lnTo>
                    <a:pt x="6" y="35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10" y="24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2" y="16"/>
                  </a:lnTo>
                  <a:lnTo>
                    <a:pt x="13" y="13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5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0" name="Freeform 361"/>
            <p:cNvSpPr>
              <a:spLocks/>
            </p:cNvSpPr>
            <p:nvPr/>
          </p:nvSpPr>
          <p:spPr bwMode="auto">
            <a:xfrm>
              <a:off x="3073401" y="4649789"/>
              <a:ext cx="3175" cy="9525"/>
            </a:xfrm>
            <a:custGeom>
              <a:avLst/>
              <a:gdLst>
                <a:gd name="T0" fmla="*/ 0 w 2"/>
                <a:gd name="T1" fmla="*/ 8 h 8"/>
                <a:gd name="T2" fmla="*/ 0 w 2"/>
                <a:gd name="T3" fmla="*/ 6 h 8"/>
                <a:gd name="T4" fmla="*/ 0 w 2"/>
                <a:gd name="T5" fmla="*/ 4 h 8"/>
                <a:gd name="T6" fmla="*/ 2 w 2"/>
                <a:gd name="T7" fmla="*/ 1 h 8"/>
                <a:gd name="T8" fmla="*/ 2 w 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1" name="Freeform 362"/>
            <p:cNvSpPr>
              <a:spLocks/>
            </p:cNvSpPr>
            <p:nvPr/>
          </p:nvSpPr>
          <p:spPr bwMode="auto">
            <a:xfrm>
              <a:off x="3089276" y="4540252"/>
              <a:ext cx="47625" cy="63500"/>
            </a:xfrm>
            <a:custGeom>
              <a:avLst/>
              <a:gdLst>
                <a:gd name="T0" fmla="*/ 0 w 39"/>
                <a:gd name="T1" fmla="*/ 52 h 52"/>
                <a:gd name="T2" fmla="*/ 0 w 39"/>
                <a:gd name="T3" fmla="*/ 51 h 52"/>
                <a:gd name="T4" fmla="*/ 1 w 39"/>
                <a:gd name="T5" fmla="*/ 49 h 52"/>
                <a:gd name="T6" fmla="*/ 1 w 39"/>
                <a:gd name="T7" fmla="*/ 47 h 52"/>
                <a:gd name="T8" fmla="*/ 2 w 39"/>
                <a:gd name="T9" fmla="*/ 46 h 52"/>
                <a:gd name="T10" fmla="*/ 3 w 39"/>
                <a:gd name="T11" fmla="*/ 44 h 52"/>
                <a:gd name="T12" fmla="*/ 4 w 39"/>
                <a:gd name="T13" fmla="*/ 42 h 52"/>
                <a:gd name="T14" fmla="*/ 4 w 39"/>
                <a:gd name="T15" fmla="*/ 40 h 52"/>
                <a:gd name="T16" fmla="*/ 5 w 39"/>
                <a:gd name="T17" fmla="*/ 39 h 52"/>
                <a:gd name="T18" fmla="*/ 6 w 39"/>
                <a:gd name="T19" fmla="*/ 38 h 52"/>
                <a:gd name="T20" fmla="*/ 7 w 39"/>
                <a:gd name="T21" fmla="*/ 36 h 52"/>
                <a:gd name="T22" fmla="*/ 7 w 39"/>
                <a:gd name="T23" fmla="*/ 35 h 52"/>
                <a:gd name="T24" fmla="*/ 8 w 39"/>
                <a:gd name="T25" fmla="*/ 34 h 52"/>
                <a:gd name="T26" fmla="*/ 9 w 39"/>
                <a:gd name="T27" fmla="*/ 33 h 52"/>
                <a:gd name="T28" fmla="*/ 10 w 39"/>
                <a:gd name="T29" fmla="*/ 31 h 52"/>
                <a:gd name="T30" fmla="*/ 10 w 39"/>
                <a:gd name="T31" fmla="*/ 30 h 52"/>
                <a:gd name="T32" fmla="*/ 11 w 39"/>
                <a:gd name="T33" fmla="*/ 29 h 52"/>
                <a:gd name="T34" fmla="*/ 12 w 39"/>
                <a:gd name="T35" fmla="*/ 28 h 52"/>
                <a:gd name="T36" fmla="*/ 13 w 39"/>
                <a:gd name="T37" fmla="*/ 28 h 52"/>
                <a:gd name="T38" fmla="*/ 13 w 39"/>
                <a:gd name="T39" fmla="*/ 27 h 52"/>
                <a:gd name="T40" fmla="*/ 14 w 39"/>
                <a:gd name="T41" fmla="*/ 26 h 52"/>
                <a:gd name="T42" fmla="*/ 15 w 39"/>
                <a:gd name="T43" fmla="*/ 25 h 52"/>
                <a:gd name="T44" fmla="*/ 16 w 39"/>
                <a:gd name="T45" fmla="*/ 24 h 52"/>
                <a:gd name="T46" fmla="*/ 16 w 39"/>
                <a:gd name="T47" fmla="*/ 24 h 52"/>
                <a:gd name="T48" fmla="*/ 17 w 39"/>
                <a:gd name="T49" fmla="*/ 23 h 52"/>
                <a:gd name="T50" fmla="*/ 18 w 39"/>
                <a:gd name="T51" fmla="*/ 22 h 52"/>
                <a:gd name="T52" fmla="*/ 19 w 39"/>
                <a:gd name="T53" fmla="*/ 21 h 52"/>
                <a:gd name="T54" fmla="*/ 20 w 39"/>
                <a:gd name="T55" fmla="*/ 21 h 52"/>
                <a:gd name="T56" fmla="*/ 20 w 39"/>
                <a:gd name="T57" fmla="*/ 20 h 52"/>
                <a:gd name="T58" fmla="*/ 21 w 39"/>
                <a:gd name="T59" fmla="*/ 19 h 52"/>
                <a:gd name="T60" fmla="*/ 22 w 39"/>
                <a:gd name="T61" fmla="*/ 19 h 52"/>
                <a:gd name="T62" fmla="*/ 23 w 39"/>
                <a:gd name="T63" fmla="*/ 18 h 52"/>
                <a:gd name="T64" fmla="*/ 23 w 39"/>
                <a:gd name="T65" fmla="*/ 17 h 52"/>
                <a:gd name="T66" fmla="*/ 24 w 39"/>
                <a:gd name="T67" fmla="*/ 17 h 52"/>
                <a:gd name="T68" fmla="*/ 25 w 39"/>
                <a:gd name="T69" fmla="*/ 16 h 52"/>
                <a:gd name="T70" fmla="*/ 25 w 39"/>
                <a:gd name="T71" fmla="*/ 16 h 52"/>
                <a:gd name="T72" fmla="*/ 26 w 39"/>
                <a:gd name="T73" fmla="*/ 15 h 52"/>
                <a:gd name="T74" fmla="*/ 27 w 39"/>
                <a:gd name="T75" fmla="*/ 14 h 52"/>
                <a:gd name="T76" fmla="*/ 28 w 39"/>
                <a:gd name="T77" fmla="*/ 13 h 52"/>
                <a:gd name="T78" fmla="*/ 29 w 39"/>
                <a:gd name="T79" fmla="*/ 12 h 52"/>
                <a:gd name="T80" fmla="*/ 30 w 39"/>
                <a:gd name="T81" fmla="*/ 12 h 52"/>
                <a:gd name="T82" fmla="*/ 30 w 39"/>
                <a:gd name="T83" fmla="*/ 11 h 52"/>
                <a:gd name="T84" fmla="*/ 31 w 39"/>
                <a:gd name="T85" fmla="*/ 10 h 52"/>
                <a:gd name="T86" fmla="*/ 32 w 39"/>
                <a:gd name="T87" fmla="*/ 9 h 52"/>
                <a:gd name="T88" fmla="*/ 33 w 39"/>
                <a:gd name="T89" fmla="*/ 8 h 52"/>
                <a:gd name="T90" fmla="*/ 33 w 39"/>
                <a:gd name="T91" fmla="*/ 7 h 52"/>
                <a:gd name="T92" fmla="*/ 34 w 39"/>
                <a:gd name="T93" fmla="*/ 6 h 52"/>
                <a:gd name="T94" fmla="*/ 35 w 39"/>
                <a:gd name="T95" fmla="*/ 5 h 52"/>
                <a:gd name="T96" fmla="*/ 36 w 39"/>
                <a:gd name="T97" fmla="*/ 4 h 52"/>
                <a:gd name="T98" fmla="*/ 36 w 39"/>
                <a:gd name="T99" fmla="*/ 3 h 52"/>
                <a:gd name="T100" fmla="*/ 37 w 39"/>
                <a:gd name="T101" fmla="*/ 2 h 52"/>
                <a:gd name="T102" fmla="*/ 38 w 39"/>
                <a:gd name="T103" fmla="*/ 1 h 52"/>
                <a:gd name="T104" fmla="*/ 39 w 39"/>
                <a:gd name="T10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" h="52">
                  <a:moveTo>
                    <a:pt x="0" y="52"/>
                  </a:moveTo>
                  <a:lnTo>
                    <a:pt x="0" y="51"/>
                  </a:lnTo>
                  <a:lnTo>
                    <a:pt x="1" y="49"/>
                  </a:lnTo>
                  <a:lnTo>
                    <a:pt x="1" y="47"/>
                  </a:lnTo>
                  <a:lnTo>
                    <a:pt x="2" y="46"/>
                  </a:lnTo>
                  <a:lnTo>
                    <a:pt x="3" y="44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5" y="39"/>
                  </a:lnTo>
                  <a:lnTo>
                    <a:pt x="6" y="38"/>
                  </a:lnTo>
                  <a:lnTo>
                    <a:pt x="7" y="36"/>
                  </a:lnTo>
                  <a:lnTo>
                    <a:pt x="7" y="35"/>
                  </a:lnTo>
                  <a:lnTo>
                    <a:pt x="8" y="34"/>
                  </a:lnTo>
                  <a:lnTo>
                    <a:pt x="9" y="33"/>
                  </a:lnTo>
                  <a:lnTo>
                    <a:pt x="10" y="31"/>
                  </a:lnTo>
                  <a:lnTo>
                    <a:pt x="10" y="30"/>
                  </a:lnTo>
                  <a:lnTo>
                    <a:pt x="11" y="29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7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7" y="23"/>
                  </a:lnTo>
                  <a:lnTo>
                    <a:pt x="18" y="22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3" y="18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6" y="15"/>
                  </a:lnTo>
                  <a:lnTo>
                    <a:pt x="27" y="14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1" y="10"/>
                  </a:lnTo>
                  <a:lnTo>
                    <a:pt x="32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7" y="2"/>
                  </a:lnTo>
                  <a:lnTo>
                    <a:pt x="38" y="1"/>
                  </a:lnTo>
                  <a:lnTo>
                    <a:pt x="39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2" name="Freeform 363"/>
            <p:cNvSpPr>
              <a:spLocks/>
            </p:cNvSpPr>
            <p:nvPr/>
          </p:nvSpPr>
          <p:spPr bwMode="auto">
            <a:xfrm>
              <a:off x="3171826" y="4513264"/>
              <a:ext cx="7938" cy="7938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0 h 7"/>
                <a:gd name="T6" fmla="*/ 1 w 6"/>
                <a:gd name="T7" fmla="*/ 1 h 7"/>
                <a:gd name="T8" fmla="*/ 2 w 6"/>
                <a:gd name="T9" fmla="*/ 2 h 7"/>
                <a:gd name="T10" fmla="*/ 3 w 6"/>
                <a:gd name="T11" fmla="*/ 2 h 7"/>
                <a:gd name="T12" fmla="*/ 3 w 6"/>
                <a:gd name="T13" fmla="*/ 3 h 7"/>
                <a:gd name="T14" fmla="*/ 4 w 6"/>
                <a:gd name="T15" fmla="*/ 4 h 7"/>
                <a:gd name="T16" fmla="*/ 5 w 6"/>
                <a:gd name="T17" fmla="*/ 5 h 7"/>
                <a:gd name="T18" fmla="*/ 6 w 6"/>
                <a:gd name="T19" fmla="*/ 6 h 7"/>
                <a:gd name="T20" fmla="*/ 6 w 6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5" y="5"/>
                  </a:lnTo>
                  <a:lnTo>
                    <a:pt x="6" y="6"/>
                  </a:lnTo>
                  <a:lnTo>
                    <a:pt x="6" y="7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3" name="Freeform 364"/>
            <p:cNvSpPr>
              <a:spLocks/>
            </p:cNvSpPr>
            <p:nvPr/>
          </p:nvSpPr>
          <p:spPr bwMode="auto">
            <a:xfrm>
              <a:off x="3197226" y="4567239"/>
              <a:ext cx="26988" cy="68263"/>
            </a:xfrm>
            <a:custGeom>
              <a:avLst/>
              <a:gdLst>
                <a:gd name="T0" fmla="*/ 0 w 21"/>
                <a:gd name="T1" fmla="*/ 0 h 57"/>
                <a:gd name="T2" fmla="*/ 0 w 21"/>
                <a:gd name="T3" fmla="*/ 0 h 57"/>
                <a:gd name="T4" fmla="*/ 1 w 21"/>
                <a:gd name="T5" fmla="*/ 2 h 57"/>
                <a:gd name="T6" fmla="*/ 1 w 21"/>
                <a:gd name="T7" fmla="*/ 4 h 57"/>
                <a:gd name="T8" fmla="*/ 2 w 21"/>
                <a:gd name="T9" fmla="*/ 6 h 57"/>
                <a:gd name="T10" fmla="*/ 3 w 21"/>
                <a:gd name="T11" fmla="*/ 8 h 57"/>
                <a:gd name="T12" fmla="*/ 3 w 21"/>
                <a:gd name="T13" fmla="*/ 10 h 57"/>
                <a:gd name="T14" fmla="*/ 4 w 21"/>
                <a:gd name="T15" fmla="*/ 12 h 57"/>
                <a:gd name="T16" fmla="*/ 5 w 21"/>
                <a:gd name="T17" fmla="*/ 13 h 57"/>
                <a:gd name="T18" fmla="*/ 5 w 21"/>
                <a:gd name="T19" fmla="*/ 15 h 57"/>
                <a:gd name="T20" fmla="*/ 6 w 21"/>
                <a:gd name="T21" fmla="*/ 17 h 57"/>
                <a:gd name="T22" fmla="*/ 7 w 21"/>
                <a:gd name="T23" fmla="*/ 18 h 57"/>
                <a:gd name="T24" fmla="*/ 7 w 21"/>
                <a:gd name="T25" fmla="*/ 20 h 57"/>
                <a:gd name="T26" fmla="*/ 8 w 21"/>
                <a:gd name="T27" fmla="*/ 22 h 57"/>
                <a:gd name="T28" fmla="*/ 9 w 21"/>
                <a:gd name="T29" fmla="*/ 23 h 57"/>
                <a:gd name="T30" fmla="*/ 9 w 21"/>
                <a:gd name="T31" fmla="*/ 25 h 57"/>
                <a:gd name="T32" fmla="*/ 10 w 21"/>
                <a:gd name="T33" fmla="*/ 26 h 57"/>
                <a:gd name="T34" fmla="*/ 11 w 21"/>
                <a:gd name="T35" fmla="*/ 28 h 57"/>
                <a:gd name="T36" fmla="*/ 11 w 21"/>
                <a:gd name="T37" fmla="*/ 29 h 57"/>
                <a:gd name="T38" fmla="*/ 12 w 21"/>
                <a:gd name="T39" fmla="*/ 31 h 57"/>
                <a:gd name="T40" fmla="*/ 13 w 21"/>
                <a:gd name="T41" fmla="*/ 33 h 57"/>
                <a:gd name="T42" fmla="*/ 13 w 21"/>
                <a:gd name="T43" fmla="*/ 34 h 57"/>
                <a:gd name="T44" fmla="*/ 14 w 21"/>
                <a:gd name="T45" fmla="*/ 36 h 57"/>
                <a:gd name="T46" fmla="*/ 14 w 21"/>
                <a:gd name="T47" fmla="*/ 37 h 57"/>
                <a:gd name="T48" fmla="*/ 15 w 21"/>
                <a:gd name="T49" fmla="*/ 39 h 57"/>
                <a:gd name="T50" fmla="*/ 16 w 21"/>
                <a:gd name="T51" fmla="*/ 41 h 57"/>
                <a:gd name="T52" fmla="*/ 16 w 21"/>
                <a:gd name="T53" fmla="*/ 42 h 57"/>
                <a:gd name="T54" fmla="*/ 17 w 21"/>
                <a:gd name="T55" fmla="*/ 44 h 57"/>
                <a:gd name="T56" fmla="*/ 18 w 21"/>
                <a:gd name="T57" fmla="*/ 46 h 57"/>
                <a:gd name="T58" fmla="*/ 18 w 21"/>
                <a:gd name="T59" fmla="*/ 48 h 57"/>
                <a:gd name="T60" fmla="*/ 19 w 21"/>
                <a:gd name="T61" fmla="*/ 49 h 57"/>
                <a:gd name="T62" fmla="*/ 20 w 21"/>
                <a:gd name="T63" fmla="*/ 51 h 57"/>
                <a:gd name="T64" fmla="*/ 20 w 21"/>
                <a:gd name="T65" fmla="*/ 53 h 57"/>
                <a:gd name="T66" fmla="*/ 21 w 21"/>
                <a:gd name="T67" fmla="*/ 55 h 57"/>
                <a:gd name="T68" fmla="*/ 21 w 21"/>
                <a:gd name="T6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57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2" y="6"/>
                  </a:lnTo>
                  <a:lnTo>
                    <a:pt x="3" y="8"/>
                  </a:lnTo>
                  <a:lnTo>
                    <a:pt x="3" y="10"/>
                  </a:lnTo>
                  <a:lnTo>
                    <a:pt x="4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8" y="22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10" y="26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2" y="31"/>
                  </a:lnTo>
                  <a:lnTo>
                    <a:pt x="13" y="33"/>
                  </a:lnTo>
                  <a:lnTo>
                    <a:pt x="13" y="34"/>
                  </a:lnTo>
                  <a:lnTo>
                    <a:pt x="14" y="36"/>
                  </a:lnTo>
                  <a:lnTo>
                    <a:pt x="14" y="37"/>
                  </a:lnTo>
                  <a:lnTo>
                    <a:pt x="15" y="39"/>
                  </a:lnTo>
                  <a:lnTo>
                    <a:pt x="16" y="41"/>
                  </a:lnTo>
                  <a:lnTo>
                    <a:pt x="16" y="42"/>
                  </a:lnTo>
                  <a:lnTo>
                    <a:pt x="17" y="44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9" y="49"/>
                  </a:lnTo>
                  <a:lnTo>
                    <a:pt x="20" y="51"/>
                  </a:lnTo>
                  <a:lnTo>
                    <a:pt x="20" y="53"/>
                  </a:lnTo>
                  <a:lnTo>
                    <a:pt x="21" y="55"/>
                  </a:lnTo>
                  <a:lnTo>
                    <a:pt x="21" y="57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4" name="Freeform 365"/>
            <p:cNvSpPr>
              <a:spLocks/>
            </p:cNvSpPr>
            <p:nvPr/>
          </p:nvSpPr>
          <p:spPr bwMode="auto">
            <a:xfrm>
              <a:off x="3233738" y="4679952"/>
              <a:ext cx="3175" cy="9525"/>
            </a:xfrm>
            <a:custGeom>
              <a:avLst/>
              <a:gdLst>
                <a:gd name="T0" fmla="*/ 0 w 2"/>
                <a:gd name="T1" fmla="*/ 0 h 8"/>
                <a:gd name="T2" fmla="*/ 1 w 2"/>
                <a:gd name="T3" fmla="*/ 2 h 8"/>
                <a:gd name="T4" fmla="*/ 2 w 2"/>
                <a:gd name="T5" fmla="*/ 5 h 8"/>
                <a:gd name="T6" fmla="*/ 2 w 2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1" y="2"/>
                  </a:lnTo>
                  <a:lnTo>
                    <a:pt x="2" y="5"/>
                  </a:lnTo>
                  <a:lnTo>
                    <a:pt x="2" y="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5" name="Freeform 366"/>
            <p:cNvSpPr>
              <a:spLocks/>
            </p:cNvSpPr>
            <p:nvPr/>
          </p:nvSpPr>
          <p:spPr bwMode="auto">
            <a:xfrm>
              <a:off x="3244851" y="4735514"/>
              <a:ext cx="9525" cy="68263"/>
            </a:xfrm>
            <a:custGeom>
              <a:avLst/>
              <a:gdLst>
                <a:gd name="T0" fmla="*/ 0 w 9"/>
                <a:gd name="T1" fmla="*/ 0 h 57"/>
                <a:gd name="T2" fmla="*/ 1 w 9"/>
                <a:gd name="T3" fmla="*/ 2 h 57"/>
                <a:gd name="T4" fmla="*/ 2 w 9"/>
                <a:gd name="T5" fmla="*/ 6 h 57"/>
                <a:gd name="T6" fmla="*/ 2 w 9"/>
                <a:gd name="T7" fmla="*/ 10 h 57"/>
                <a:gd name="T8" fmla="*/ 3 w 9"/>
                <a:gd name="T9" fmla="*/ 14 h 57"/>
                <a:gd name="T10" fmla="*/ 3 w 9"/>
                <a:gd name="T11" fmla="*/ 18 h 57"/>
                <a:gd name="T12" fmla="*/ 4 w 9"/>
                <a:gd name="T13" fmla="*/ 21 h 57"/>
                <a:gd name="T14" fmla="*/ 5 w 9"/>
                <a:gd name="T15" fmla="*/ 26 h 57"/>
                <a:gd name="T16" fmla="*/ 5 w 9"/>
                <a:gd name="T17" fmla="*/ 30 h 57"/>
                <a:gd name="T18" fmla="*/ 6 w 9"/>
                <a:gd name="T19" fmla="*/ 34 h 57"/>
                <a:gd name="T20" fmla="*/ 6 w 9"/>
                <a:gd name="T21" fmla="*/ 38 h 57"/>
                <a:gd name="T22" fmla="*/ 7 w 9"/>
                <a:gd name="T23" fmla="*/ 42 h 57"/>
                <a:gd name="T24" fmla="*/ 8 w 9"/>
                <a:gd name="T25" fmla="*/ 46 h 57"/>
                <a:gd name="T26" fmla="*/ 8 w 9"/>
                <a:gd name="T27" fmla="*/ 50 h 57"/>
                <a:gd name="T28" fmla="*/ 9 w 9"/>
                <a:gd name="T29" fmla="*/ 54 h 57"/>
                <a:gd name="T30" fmla="*/ 9 w 9"/>
                <a:gd name="T3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57">
                  <a:moveTo>
                    <a:pt x="0" y="0"/>
                  </a:moveTo>
                  <a:lnTo>
                    <a:pt x="1" y="2"/>
                  </a:lnTo>
                  <a:lnTo>
                    <a:pt x="2" y="6"/>
                  </a:lnTo>
                  <a:lnTo>
                    <a:pt x="2" y="10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5" y="30"/>
                  </a:lnTo>
                  <a:lnTo>
                    <a:pt x="6" y="34"/>
                  </a:lnTo>
                  <a:lnTo>
                    <a:pt x="6" y="38"/>
                  </a:lnTo>
                  <a:lnTo>
                    <a:pt x="7" y="42"/>
                  </a:lnTo>
                  <a:lnTo>
                    <a:pt x="8" y="46"/>
                  </a:lnTo>
                  <a:lnTo>
                    <a:pt x="8" y="50"/>
                  </a:lnTo>
                  <a:lnTo>
                    <a:pt x="9" y="54"/>
                  </a:lnTo>
                  <a:lnTo>
                    <a:pt x="9" y="57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6" name="Freeform 367"/>
            <p:cNvSpPr>
              <a:spLocks/>
            </p:cNvSpPr>
            <p:nvPr/>
          </p:nvSpPr>
          <p:spPr bwMode="auto">
            <a:xfrm>
              <a:off x="3260726" y="4848227"/>
              <a:ext cx="1588" cy="9525"/>
            </a:xfrm>
            <a:custGeom>
              <a:avLst/>
              <a:gdLst>
                <a:gd name="T0" fmla="*/ 0 w 2"/>
                <a:gd name="T1" fmla="*/ 0 h 8"/>
                <a:gd name="T2" fmla="*/ 1 w 2"/>
                <a:gd name="T3" fmla="*/ 2 h 8"/>
                <a:gd name="T4" fmla="*/ 2 w 2"/>
                <a:gd name="T5" fmla="*/ 6 h 8"/>
                <a:gd name="T6" fmla="*/ 2 w 2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1" y="2"/>
                  </a:lnTo>
                  <a:lnTo>
                    <a:pt x="2" y="6"/>
                  </a:lnTo>
                  <a:lnTo>
                    <a:pt x="2" y="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7" name="Freeform 368"/>
            <p:cNvSpPr>
              <a:spLocks/>
            </p:cNvSpPr>
            <p:nvPr/>
          </p:nvSpPr>
          <p:spPr bwMode="auto">
            <a:xfrm>
              <a:off x="3267076" y="4903789"/>
              <a:ext cx="7938" cy="68263"/>
            </a:xfrm>
            <a:custGeom>
              <a:avLst/>
              <a:gdLst>
                <a:gd name="T0" fmla="*/ 0 w 6"/>
                <a:gd name="T1" fmla="*/ 0 h 57"/>
                <a:gd name="T2" fmla="*/ 0 w 6"/>
                <a:gd name="T3" fmla="*/ 1 h 57"/>
                <a:gd name="T4" fmla="*/ 1 w 6"/>
                <a:gd name="T5" fmla="*/ 6 h 57"/>
                <a:gd name="T6" fmla="*/ 1 w 6"/>
                <a:gd name="T7" fmla="*/ 12 h 57"/>
                <a:gd name="T8" fmla="*/ 2 w 6"/>
                <a:gd name="T9" fmla="*/ 17 h 57"/>
                <a:gd name="T10" fmla="*/ 3 w 6"/>
                <a:gd name="T11" fmla="*/ 22 h 57"/>
                <a:gd name="T12" fmla="*/ 3 w 6"/>
                <a:gd name="T13" fmla="*/ 28 h 57"/>
                <a:gd name="T14" fmla="*/ 4 w 6"/>
                <a:gd name="T15" fmla="*/ 33 h 57"/>
                <a:gd name="T16" fmla="*/ 4 w 6"/>
                <a:gd name="T17" fmla="*/ 39 h 57"/>
                <a:gd name="T18" fmla="*/ 5 w 6"/>
                <a:gd name="T19" fmla="*/ 45 h 57"/>
                <a:gd name="T20" fmla="*/ 6 w 6"/>
                <a:gd name="T21" fmla="*/ 51 h 57"/>
                <a:gd name="T22" fmla="*/ 6 w 6"/>
                <a:gd name="T23" fmla="*/ 56 h 57"/>
                <a:gd name="T24" fmla="*/ 6 w 6"/>
                <a:gd name="T2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7">
                  <a:moveTo>
                    <a:pt x="0" y="0"/>
                  </a:moveTo>
                  <a:lnTo>
                    <a:pt x="0" y="1"/>
                  </a:lnTo>
                  <a:lnTo>
                    <a:pt x="1" y="6"/>
                  </a:lnTo>
                  <a:lnTo>
                    <a:pt x="1" y="12"/>
                  </a:lnTo>
                  <a:lnTo>
                    <a:pt x="2" y="17"/>
                  </a:lnTo>
                  <a:lnTo>
                    <a:pt x="3" y="22"/>
                  </a:lnTo>
                  <a:lnTo>
                    <a:pt x="3" y="28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5" y="45"/>
                  </a:lnTo>
                  <a:lnTo>
                    <a:pt x="6" y="51"/>
                  </a:lnTo>
                  <a:lnTo>
                    <a:pt x="6" y="56"/>
                  </a:lnTo>
                  <a:lnTo>
                    <a:pt x="6" y="57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8" name="Freeform 369"/>
            <p:cNvSpPr>
              <a:spLocks/>
            </p:cNvSpPr>
            <p:nvPr/>
          </p:nvSpPr>
          <p:spPr bwMode="auto">
            <a:xfrm>
              <a:off x="3279776" y="5016502"/>
              <a:ext cx="0" cy="9525"/>
            </a:xfrm>
            <a:custGeom>
              <a:avLst/>
              <a:gdLst>
                <a:gd name="T0" fmla="*/ 0 h 8"/>
                <a:gd name="T1" fmla="*/ 5 h 8"/>
                <a:gd name="T2" fmla="*/ 8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5"/>
                  </a:lnTo>
                  <a:lnTo>
                    <a:pt x="0" y="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9" name="Freeform 370"/>
            <p:cNvSpPr>
              <a:spLocks/>
            </p:cNvSpPr>
            <p:nvPr/>
          </p:nvSpPr>
          <p:spPr bwMode="auto">
            <a:xfrm>
              <a:off x="3284538" y="5070477"/>
              <a:ext cx="7938" cy="69850"/>
            </a:xfrm>
            <a:custGeom>
              <a:avLst/>
              <a:gdLst>
                <a:gd name="T0" fmla="*/ 0 w 6"/>
                <a:gd name="T1" fmla="*/ 0 h 57"/>
                <a:gd name="T2" fmla="*/ 0 w 6"/>
                <a:gd name="T3" fmla="*/ 3 h 57"/>
                <a:gd name="T4" fmla="*/ 1 w 6"/>
                <a:gd name="T5" fmla="*/ 9 h 57"/>
                <a:gd name="T6" fmla="*/ 2 w 6"/>
                <a:gd name="T7" fmla="*/ 15 h 57"/>
                <a:gd name="T8" fmla="*/ 2 w 6"/>
                <a:gd name="T9" fmla="*/ 21 h 57"/>
                <a:gd name="T10" fmla="*/ 3 w 6"/>
                <a:gd name="T11" fmla="*/ 27 h 57"/>
                <a:gd name="T12" fmla="*/ 3 w 6"/>
                <a:gd name="T13" fmla="*/ 32 h 57"/>
                <a:gd name="T14" fmla="*/ 4 w 6"/>
                <a:gd name="T15" fmla="*/ 38 h 57"/>
                <a:gd name="T16" fmla="*/ 5 w 6"/>
                <a:gd name="T17" fmla="*/ 44 h 57"/>
                <a:gd name="T18" fmla="*/ 5 w 6"/>
                <a:gd name="T19" fmla="*/ 50 h 57"/>
                <a:gd name="T20" fmla="*/ 6 w 6"/>
                <a:gd name="T21" fmla="*/ 56 h 57"/>
                <a:gd name="T22" fmla="*/ 6 w 6"/>
                <a:gd name="T2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7">
                  <a:moveTo>
                    <a:pt x="0" y="0"/>
                  </a:moveTo>
                  <a:lnTo>
                    <a:pt x="0" y="3"/>
                  </a:lnTo>
                  <a:lnTo>
                    <a:pt x="1" y="9"/>
                  </a:lnTo>
                  <a:lnTo>
                    <a:pt x="2" y="15"/>
                  </a:lnTo>
                  <a:lnTo>
                    <a:pt x="2" y="21"/>
                  </a:lnTo>
                  <a:lnTo>
                    <a:pt x="3" y="27"/>
                  </a:lnTo>
                  <a:lnTo>
                    <a:pt x="3" y="32"/>
                  </a:lnTo>
                  <a:lnTo>
                    <a:pt x="4" y="38"/>
                  </a:lnTo>
                  <a:lnTo>
                    <a:pt x="5" y="44"/>
                  </a:lnTo>
                  <a:lnTo>
                    <a:pt x="5" y="50"/>
                  </a:lnTo>
                  <a:lnTo>
                    <a:pt x="6" y="56"/>
                  </a:lnTo>
                  <a:lnTo>
                    <a:pt x="6" y="57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0" name="Freeform 371"/>
            <p:cNvSpPr>
              <a:spLocks/>
            </p:cNvSpPr>
            <p:nvPr/>
          </p:nvSpPr>
          <p:spPr bwMode="auto">
            <a:xfrm>
              <a:off x="3297238" y="5184777"/>
              <a:ext cx="0" cy="9525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1 w 1"/>
                <a:gd name="T5" fmla="*/ 5 h 8"/>
                <a:gd name="T6" fmla="*/ 1 w 1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1" y="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1" name="Freeform 372"/>
            <p:cNvSpPr>
              <a:spLocks/>
            </p:cNvSpPr>
            <p:nvPr/>
          </p:nvSpPr>
          <p:spPr bwMode="auto">
            <a:xfrm>
              <a:off x="3302001" y="5238752"/>
              <a:ext cx="11113" cy="69850"/>
            </a:xfrm>
            <a:custGeom>
              <a:avLst/>
              <a:gdLst>
                <a:gd name="T0" fmla="*/ 0 w 9"/>
                <a:gd name="T1" fmla="*/ 0 h 57"/>
                <a:gd name="T2" fmla="*/ 1 w 9"/>
                <a:gd name="T3" fmla="*/ 3 h 57"/>
                <a:gd name="T4" fmla="*/ 2 w 9"/>
                <a:gd name="T5" fmla="*/ 7 h 57"/>
                <a:gd name="T6" fmla="*/ 2 w 9"/>
                <a:gd name="T7" fmla="*/ 11 h 57"/>
                <a:gd name="T8" fmla="*/ 3 w 9"/>
                <a:gd name="T9" fmla="*/ 16 h 57"/>
                <a:gd name="T10" fmla="*/ 3 w 9"/>
                <a:gd name="T11" fmla="*/ 20 h 57"/>
                <a:gd name="T12" fmla="*/ 4 w 9"/>
                <a:gd name="T13" fmla="*/ 24 h 57"/>
                <a:gd name="T14" fmla="*/ 5 w 9"/>
                <a:gd name="T15" fmla="*/ 28 h 57"/>
                <a:gd name="T16" fmla="*/ 5 w 9"/>
                <a:gd name="T17" fmla="*/ 32 h 57"/>
                <a:gd name="T18" fmla="*/ 6 w 9"/>
                <a:gd name="T19" fmla="*/ 35 h 57"/>
                <a:gd name="T20" fmla="*/ 6 w 9"/>
                <a:gd name="T21" fmla="*/ 39 h 57"/>
                <a:gd name="T22" fmla="*/ 7 w 9"/>
                <a:gd name="T23" fmla="*/ 43 h 57"/>
                <a:gd name="T24" fmla="*/ 8 w 9"/>
                <a:gd name="T25" fmla="*/ 47 h 57"/>
                <a:gd name="T26" fmla="*/ 8 w 9"/>
                <a:gd name="T27" fmla="*/ 50 h 57"/>
                <a:gd name="T28" fmla="*/ 9 w 9"/>
                <a:gd name="T29" fmla="*/ 54 h 57"/>
                <a:gd name="T30" fmla="*/ 9 w 9"/>
                <a:gd name="T3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57">
                  <a:moveTo>
                    <a:pt x="0" y="0"/>
                  </a:moveTo>
                  <a:lnTo>
                    <a:pt x="1" y="3"/>
                  </a:lnTo>
                  <a:lnTo>
                    <a:pt x="2" y="7"/>
                  </a:lnTo>
                  <a:lnTo>
                    <a:pt x="2" y="11"/>
                  </a:lnTo>
                  <a:lnTo>
                    <a:pt x="3" y="16"/>
                  </a:lnTo>
                  <a:lnTo>
                    <a:pt x="3" y="20"/>
                  </a:lnTo>
                  <a:lnTo>
                    <a:pt x="4" y="24"/>
                  </a:lnTo>
                  <a:lnTo>
                    <a:pt x="5" y="28"/>
                  </a:lnTo>
                  <a:lnTo>
                    <a:pt x="5" y="32"/>
                  </a:lnTo>
                  <a:lnTo>
                    <a:pt x="6" y="35"/>
                  </a:lnTo>
                  <a:lnTo>
                    <a:pt x="6" y="39"/>
                  </a:lnTo>
                  <a:lnTo>
                    <a:pt x="7" y="43"/>
                  </a:lnTo>
                  <a:lnTo>
                    <a:pt x="8" y="47"/>
                  </a:lnTo>
                  <a:lnTo>
                    <a:pt x="8" y="50"/>
                  </a:lnTo>
                  <a:lnTo>
                    <a:pt x="9" y="54"/>
                  </a:lnTo>
                  <a:lnTo>
                    <a:pt x="9" y="57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2" name="Freeform 373"/>
            <p:cNvSpPr>
              <a:spLocks/>
            </p:cNvSpPr>
            <p:nvPr/>
          </p:nvSpPr>
          <p:spPr bwMode="auto">
            <a:xfrm>
              <a:off x="3322638" y="5353052"/>
              <a:ext cx="1588" cy="9525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0 h 8"/>
                <a:gd name="T4" fmla="*/ 1 w 2"/>
                <a:gd name="T5" fmla="*/ 3 h 8"/>
                <a:gd name="T6" fmla="*/ 2 w 2"/>
                <a:gd name="T7" fmla="*/ 6 h 8"/>
                <a:gd name="T8" fmla="*/ 2 w 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6"/>
                  </a:lnTo>
                  <a:lnTo>
                    <a:pt x="2" y="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3" name="Freeform 374"/>
            <p:cNvSpPr>
              <a:spLocks/>
            </p:cNvSpPr>
            <p:nvPr/>
          </p:nvSpPr>
          <p:spPr bwMode="auto">
            <a:xfrm>
              <a:off x="3333751" y="5407027"/>
              <a:ext cx="12700" cy="69850"/>
            </a:xfrm>
            <a:custGeom>
              <a:avLst/>
              <a:gdLst>
                <a:gd name="T0" fmla="*/ 0 w 10"/>
                <a:gd name="T1" fmla="*/ 0 h 57"/>
                <a:gd name="T2" fmla="*/ 0 w 10"/>
                <a:gd name="T3" fmla="*/ 1 h 57"/>
                <a:gd name="T4" fmla="*/ 1 w 10"/>
                <a:gd name="T5" fmla="*/ 5 h 57"/>
                <a:gd name="T6" fmla="*/ 2 w 10"/>
                <a:gd name="T7" fmla="*/ 8 h 57"/>
                <a:gd name="T8" fmla="*/ 2 w 10"/>
                <a:gd name="T9" fmla="*/ 11 h 57"/>
                <a:gd name="T10" fmla="*/ 3 w 10"/>
                <a:gd name="T11" fmla="*/ 15 h 57"/>
                <a:gd name="T12" fmla="*/ 3 w 10"/>
                <a:gd name="T13" fmla="*/ 18 h 57"/>
                <a:gd name="T14" fmla="*/ 4 w 10"/>
                <a:gd name="T15" fmla="*/ 22 h 57"/>
                <a:gd name="T16" fmla="*/ 5 w 10"/>
                <a:gd name="T17" fmla="*/ 25 h 57"/>
                <a:gd name="T18" fmla="*/ 5 w 10"/>
                <a:gd name="T19" fmla="*/ 29 h 57"/>
                <a:gd name="T20" fmla="*/ 6 w 10"/>
                <a:gd name="T21" fmla="*/ 32 h 57"/>
                <a:gd name="T22" fmla="*/ 7 w 10"/>
                <a:gd name="T23" fmla="*/ 36 h 57"/>
                <a:gd name="T24" fmla="*/ 7 w 10"/>
                <a:gd name="T25" fmla="*/ 40 h 57"/>
                <a:gd name="T26" fmla="*/ 8 w 10"/>
                <a:gd name="T27" fmla="*/ 44 h 57"/>
                <a:gd name="T28" fmla="*/ 8 w 10"/>
                <a:gd name="T29" fmla="*/ 48 h 57"/>
                <a:gd name="T30" fmla="*/ 9 w 10"/>
                <a:gd name="T31" fmla="*/ 51 h 57"/>
                <a:gd name="T32" fmla="*/ 10 w 10"/>
                <a:gd name="T33" fmla="*/ 55 h 57"/>
                <a:gd name="T34" fmla="*/ 10 w 10"/>
                <a:gd name="T3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57">
                  <a:moveTo>
                    <a:pt x="0" y="0"/>
                  </a:moveTo>
                  <a:lnTo>
                    <a:pt x="0" y="1"/>
                  </a:lnTo>
                  <a:lnTo>
                    <a:pt x="1" y="5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5"/>
                  </a:lnTo>
                  <a:lnTo>
                    <a:pt x="3" y="18"/>
                  </a:lnTo>
                  <a:lnTo>
                    <a:pt x="4" y="22"/>
                  </a:lnTo>
                  <a:lnTo>
                    <a:pt x="5" y="25"/>
                  </a:lnTo>
                  <a:lnTo>
                    <a:pt x="5" y="29"/>
                  </a:lnTo>
                  <a:lnTo>
                    <a:pt x="6" y="32"/>
                  </a:lnTo>
                  <a:lnTo>
                    <a:pt x="7" y="36"/>
                  </a:lnTo>
                  <a:lnTo>
                    <a:pt x="7" y="40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9" y="51"/>
                  </a:lnTo>
                  <a:lnTo>
                    <a:pt x="10" y="55"/>
                  </a:lnTo>
                  <a:lnTo>
                    <a:pt x="10" y="57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4" name="Freeform 375"/>
            <p:cNvSpPr>
              <a:spLocks/>
            </p:cNvSpPr>
            <p:nvPr/>
          </p:nvSpPr>
          <p:spPr bwMode="auto">
            <a:xfrm>
              <a:off x="3352801" y="5521327"/>
              <a:ext cx="1588" cy="9525"/>
            </a:xfrm>
            <a:custGeom>
              <a:avLst/>
              <a:gdLst>
                <a:gd name="T0" fmla="*/ 0 w 2"/>
                <a:gd name="T1" fmla="*/ 0 h 8"/>
                <a:gd name="T2" fmla="*/ 1 w 2"/>
                <a:gd name="T3" fmla="*/ 1 h 8"/>
                <a:gd name="T4" fmla="*/ 2 w 2"/>
                <a:gd name="T5" fmla="*/ 5 h 8"/>
                <a:gd name="T6" fmla="*/ 2 w 2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1" y="1"/>
                  </a:lnTo>
                  <a:lnTo>
                    <a:pt x="2" y="5"/>
                  </a:lnTo>
                  <a:lnTo>
                    <a:pt x="2" y="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5" name="Freeform 376"/>
            <p:cNvSpPr>
              <a:spLocks/>
            </p:cNvSpPr>
            <p:nvPr/>
          </p:nvSpPr>
          <p:spPr bwMode="auto">
            <a:xfrm>
              <a:off x="3363913" y="5575302"/>
              <a:ext cx="17463" cy="69850"/>
            </a:xfrm>
            <a:custGeom>
              <a:avLst/>
              <a:gdLst>
                <a:gd name="T0" fmla="*/ 0 w 14"/>
                <a:gd name="T1" fmla="*/ 0 h 57"/>
                <a:gd name="T2" fmla="*/ 0 w 14"/>
                <a:gd name="T3" fmla="*/ 2 h 57"/>
                <a:gd name="T4" fmla="*/ 1 w 14"/>
                <a:gd name="T5" fmla="*/ 5 h 57"/>
                <a:gd name="T6" fmla="*/ 2 w 14"/>
                <a:gd name="T7" fmla="*/ 8 h 57"/>
                <a:gd name="T8" fmla="*/ 2 w 14"/>
                <a:gd name="T9" fmla="*/ 11 h 57"/>
                <a:gd name="T10" fmla="*/ 3 w 14"/>
                <a:gd name="T11" fmla="*/ 14 h 57"/>
                <a:gd name="T12" fmla="*/ 4 w 14"/>
                <a:gd name="T13" fmla="*/ 17 h 57"/>
                <a:gd name="T14" fmla="*/ 4 w 14"/>
                <a:gd name="T15" fmla="*/ 19 h 57"/>
                <a:gd name="T16" fmla="*/ 5 w 14"/>
                <a:gd name="T17" fmla="*/ 22 h 57"/>
                <a:gd name="T18" fmla="*/ 6 w 14"/>
                <a:gd name="T19" fmla="*/ 25 h 57"/>
                <a:gd name="T20" fmla="*/ 6 w 14"/>
                <a:gd name="T21" fmla="*/ 28 h 57"/>
                <a:gd name="T22" fmla="*/ 6 w 14"/>
                <a:gd name="T23" fmla="*/ 30 h 57"/>
                <a:gd name="T24" fmla="*/ 8 w 14"/>
                <a:gd name="T25" fmla="*/ 33 h 57"/>
                <a:gd name="T26" fmla="*/ 8 w 14"/>
                <a:gd name="T27" fmla="*/ 36 h 57"/>
                <a:gd name="T28" fmla="*/ 8 w 14"/>
                <a:gd name="T29" fmla="*/ 38 h 57"/>
                <a:gd name="T30" fmla="*/ 10 w 14"/>
                <a:gd name="T31" fmla="*/ 41 h 57"/>
                <a:gd name="T32" fmla="*/ 10 w 14"/>
                <a:gd name="T33" fmla="*/ 43 h 57"/>
                <a:gd name="T34" fmla="*/ 11 w 14"/>
                <a:gd name="T35" fmla="*/ 46 h 57"/>
                <a:gd name="T36" fmla="*/ 11 w 14"/>
                <a:gd name="T37" fmla="*/ 48 h 57"/>
                <a:gd name="T38" fmla="*/ 12 w 14"/>
                <a:gd name="T39" fmla="*/ 51 h 57"/>
                <a:gd name="T40" fmla="*/ 12 w 14"/>
                <a:gd name="T41" fmla="*/ 53 h 57"/>
                <a:gd name="T42" fmla="*/ 14 w 14"/>
                <a:gd name="T43" fmla="*/ 56 h 57"/>
                <a:gd name="T44" fmla="*/ 14 w 14"/>
                <a:gd name="T4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57">
                  <a:moveTo>
                    <a:pt x="0" y="0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5" y="22"/>
                  </a:lnTo>
                  <a:lnTo>
                    <a:pt x="6" y="25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3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1" y="46"/>
                  </a:lnTo>
                  <a:lnTo>
                    <a:pt x="11" y="48"/>
                  </a:lnTo>
                  <a:lnTo>
                    <a:pt x="12" y="51"/>
                  </a:lnTo>
                  <a:lnTo>
                    <a:pt x="12" y="53"/>
                  </a:lnTo>
                  <a:lnTo>
                    <a:pt x="14" y="56"/>
                  </a:lnTo>
                  <a:lnTo>
                    <a:pt x="14" y="57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6" name="Freeform 377"/>
            <p:cNvSpPr>
              <a:spLocks/>
            </p:cNvSpPr>
            <p:nvPr/>
          </p:nvSpPr>
          <p:spPr bwMode="auto">
            <a:xfrm>
              <a:off x="3390901" y="5689602"/>
              <a:ext cx="3175" cy="9525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1 h 8"/>
                <a:gd name="T4" fmla="*/ 2 w 2"/>
                <a:gd name="T5" fmla="*/ 4 h 8"/>
                <a:gd name="T6" fmla="*/ 2 w 2"/>
                <a:gd name="T7" fmla="*/ 6 h 8"/>
                <a:gd name="T8" fmla="*/ 2 w 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7" name="Freeform 378"/>
            <p:cNvSpPr>
              <a:spLocks/>
            </p:cNvSpPr>
            <p:nvPr/>
          </p:nvSpPr>
          <p:spPr bwMode="auto">
            <a:xfrm>
              <a:off x="3411538" y="5743577"/>
              <a:ext cx="50800" cy="52388"/>
            </a:xfrm>
            <a:custGeom>
              <a:avLst/>
              <a:gdLst>
                <a:gd name="T0" fmla="*/ 0 w 42"/>
                <a:gd name="T1" fmla="*/ 0 h 42"/>
                <a:gd name="T2" fmla="*/ 1 w 42"/>
                <a:gd name="T3" fmla="*/ 2 h 42"/>
                <a:gd name="T4" fmla="*/ 2 w 42"/>
                <a:gd name="T5" fmla="*/ 3 h 42"/>
                <a:gd name="T6" fmla="*/ 4 w 42"/>
                <a:gd name="T7" fmla="*/ 5 h 42"/>
                <a:gd name="T8" fmla="*/ 5 w 42"/>
                <a:gd name="T9" fmla="*/ 6 h 42"/>
                <a:gd name="T10" fmla="*/ 6 w 42"/>
                <a:gd name="T11" fmla="*/ 7 h 42"/>
                <a:gd name="T12" fmla="*/ 8 w 42"/>
                <a:gd name="T13" fmla="*/ 8 h 42"/>
                <a:gd name="T14" fmla="*/ 9 w 42"/>
                <a:gd name="T15" fmla="*/ 9 h 42"/>
                <a:gd name="T16" fmla="*/ 10 w 42"/>
                <a:gd name="T17" fmla="*/ 10 h 42"/>
                <a:gd name="T18" fmla="*/ 11 w 42"/>
                <a:gd name="T19" fmla="*/ 11 h 42"/>
                <a:gd name="T20" fmla="*/ 12 w 42"/>
                <a:gd name="T21" fmla="*/ 12 h 42"/>
                <a:gd name="T22" fmla="*/ 14 w 42"/>
                <a:gd name="T23" fmla="*/ 13 h 42"/>
                <a:gd name="T24" fmla="*/ 15 w 42"/>
                <a:gd name="T25" fmla="*/ 14 h 42"/>
                <a:gd name="T26" fmla="*/ 16 w 42"/>
                <a:gd name="T27" fmla="*/ 15 h 42"/>
                <a:gd name="T28" fmla="*/ 17 w 42"/>
                <a:gd name="T29" fmla="*/ 15 h 42"/>
                <a:gd name="T30" fmla="*/ 19 w 42"/>
                <a:gd name="T31" fmla="*/ 17 h 42"/>
                <a:gd name="T32" fmla="*/ 20 w 42"/>
                <a:gd name="T33" fmla="*/ 18 h 42"/>
                <a:gd name="T34" fmla="*/ 21 w 42"/>
                <a:gd name="T35" fmla="*/ 19 h 42"/>
                <a:gd name="T36" fmla="*/ 22 w 42"/>
                <a:gd name="T37" fmla="*/ 20 h 42"/>
                <a:gd name="T38" fmla="*/ 24 w 42"/>
                <a:gd name="T39" fmla="*/ 22 h 42"/>
                <a:gd name="T40" fmla="*/ 25 w 42"/>
                <a:gd name="T41" fmla="*/ 23 h 42"/>
                <a:gd name="T42" fmla="*/ 26 w 42"/>
                <a:gd name="T43" fmla="*/ 25 h 42"/>
                <a:gd name="T44" fmla="*/ 27 w 42"/>
                <a:gd name="T45" fmla="*/ 26 h 42"/>
                <a:gd name="T46" fmla="*/ 29 w 42"/>
                <a:gd name="T47" fmla="*/ 27 h 42"/>
                <a:gd name="T48" fmla="*/ 30 w 42"/>
                <a:gd name="T49" fmla="*/ 29 h 42"/>
                <a:gd name="T50" fmla="*/ 31 w 42"/>
                <a:gd name="T51" fmla="*/ 30 h 42"/>
                <a:gd name="T52" fmla="*/ 32 w 42"/>
                <a:gd name="T53" fmla="*/ 32 h 42"/>
                <a:gd name="T54" fmla="*/ 33 w 42"/>
                <a:gd name="T55" fmla="*/ 33 h 42"/>
                <a:gd name="T56" fmla="*/ 34 w 42"/>
                <a:gd name="T57" fmla="*/ 34 h 42"/>
                <a:gd name="T58" fmla="*/ 36 w 42"/>
                <a:gd name="T59" fmla="*/ 36 h 42"/>
                <a:gd name="T60" fmla="*/ 37 w 42"/>
                <a:gd name="T61" fmla="*/ 37 h 42"/>
                <a:gd name="T62" fmla="*/ 38 w 42"/>
                <a:gd name="T63" fmla="*/ 38 h 42"/>
                <a:gd name="T64" fmla="*/ 39 w 42"/>
                <a:gd name="T65" fmla="*/ 40 h 42"/>
                <a:gd name="T66" fmla="*/ 41 w 42"/>
                <a:gd name="T67" fmla="*/ 41 h 42"/>
                <a:gd name="T68" fmla="*/ 42 w 42"/>
                <a:gd name="T6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" h="42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7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8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1" y="19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1"/>
                  </a:lnTo>
                  <a:lnTo>
                    <a:pt x="24" y="22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7" y="26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30" y="29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33" y="32"/>
                  </a:lnTo>
                  <a:lnTo>
                    <a:pt x="33" y="33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5" y="35"/>
                  </a:lnTo>
                  <a:lnTo>
                    <a:pt x="36" y="36"/>
                  </a:lnTo>
                  <a:lnTo>
                    <a:pt x="36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8" y="38"/>
                  </a:lnTo>
                  <a:lnTo>
                    <a:pt x="39" y="39"/>
                  </a:lnTo>
                  <a:lnTo>
                    <a:pt x="39" y="40"/>
                  </a:lnTo>
                  <a:lnTo>
                    <a:pt x="40" y="40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42" y="42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8" name="Freeform 379"/>
            <p:cNvSpPr>
              <a:spLocks/>
            </p:cNvSpPr>
            <p:nvPr/>
          </p:nvSpPr>
          <p:spPr bwMode="auto">
            <a:xfrm>
              <a:off x="3481388" y="5818189"/>
              <a:ext cx="46038" cy="55563"/>
            </a:xfrm>
            <a:custGeom>
              <a:avLst/>
              <a:gdLst>
                <a:gd name="T0" fmla="*/ 0 w 38"/>
                <a:gd name="T1" fmla="*/ 0 h 45"/>
                <a:gd name="T2" fmla="*/ 1 w 38"/>
                <a:gd name="T3" fmla="*/ 2 h 45"/>
                <a:gd name="T4" fmla="*/ 2 w 38"/>
                <a:gd name="T5" fmla="*/ 3 h 45"/>
                <a:gd name="T6" fmla="*/ 3 w 38"/>
                <a:gd name="T7" fmla="*/ 5 h 45"/>
                <a:gd name="T8" fmla="*/ 5 w 38"/>
                <a:gd name="T9" fmla="*/ 6 h 45"/>
                <a:gd name="T10" fmla="*/ 6 w 38"/>
                <a:gd name="T11" fmla="*/ 8 h 45"/>
                <a:gd name="T12" fmla="*/ 6 w 38"/>
                <a:gd name="T13" fmla="*/ 9 h 45"/>
                <a:gd name="T14" fmla="*/ 8 w 38"/>
                <a:gd name="T15" fmla="*/ 11 h 45"/>
                <a:gd name="T16" fmla="*/ 9 w 38"/>
                <a:gd name="T17" fmla="*/ 13 h 45"/>
                <a:gd name="T18" fmla="*/ 10 w 38"/>
                <a:gd name="T19" fmla="*/ 14 h 45"/>
                <a:gd name="T20" fmla="*/ 11 w 38"/>
                <a:gd name="T21" fmla="*/ 15 h 45"/>
                <a:gd name="T22" fmla="*/ 12 w 38"/>
                <a:gd name="T23" fmla="*/ 16 h 45"/>
                <a:gd name="T24" fmla="*/ 13 w 38"/>
                <a:gd name="T25" fmla="*/ 17 h 45"/>
                <a:gd name="T26" fmla="*/ 14 w 38"/>
                <a:gd name="T27" fmla="*/ 18 h 45"/>
                <a:gd name="T28" fmla="*/ 16 w 38"/>
                <a:gd name="T29" fmla="*/ 20 h 45"/>
                <a:gd name="T30" fmla="*/ 17 w 38"/>
                <a:gd name="T31" fmla="*/ 21 h 45"/>
                <a:gd name="T32" fmla="*/ 18 w 38"/>
                <a:gd name="T33" fmla="*/ 22 h 45"/>
                <a:gd name="T34" fmla="*/ 19 w 38"/>
                <a:gd name="T35" fmla="*/ 23 h 45"/>
                <a:gd name="T36" fmla="*/ 21 w 38"/>
                <a:gd name="T37" fmla="*/ 24 h 45"/>
                <a:gd name="T38" fmla="*/ 22 w 38"/>
                <a:gd name="T39" fmla="*/ 25 h 45"/>
                <a:gd name="T40" fmla="*/ 23 w 38"/>
                <a:gd name="T41" fmla="*/ 26 h 45"/>
                <a:gd name="T42" fmla="*/ 24 w 38"/>
                <a:gd name="T43" fmla="*/ 27 h 45"/>
                <a:gd name="T44" fmla="*/ 25 w 38"/>
                <a:gd name="T45" fmla="*/ 28 h 45"/>
                <a:gd name="T46" fmla="*/ 26 w 38"/>
                <a:gd name="T47" fmla="*/ 29 h 45"/>
                <a:gd name="T48" fmla="*/ 27 w 38"/>
                <a:gd name="T49" fmla="*/ 31 h 45"/>
                <a:gd name="T50" fmla="*/ 28 w 38"/>
                <a:gd name="T51" fmla="*/ 32 h 45"/>
                <a:gd name="T52" fmla="*/ 30 w 38"/>
                <a:gd name="T53" fmla="*/ 33 h 45"/>
                <a:gd name="T54" fmla="*/ 31 w 38"/>
                <a:gd name="T55" fmla="*/ 35 h 45"/>
                <a:gd name="T56" fmla="*/ 32 w 38"/>
                <a:gd name="T57" fmla="*/ 36 h 45"/>
                <a:gd name="T58" fmla="*/ 33 w 38"/>
                <a:gd name="T59" fmla="*/ 38 h 45"/>
                <a:gd name="T60" fmla="*/ 34 w 38"/>
                <a:gd name="T61" fmla="*/ 40 h 45"/>
                <a:gd name="T62" fmla="*/ 35 w 38"/>
                <a:gd name="T63" fmla="*/ 41 h 45"/>
                <a:gd name="T64" fmla="*/ 36 w 38"/>
                <a:gd name="T65" fmla="*/ 43 h 45"/>
                <a:gd name="T66" fmla="*/ 37 w 38"/>
                <a:gd name="T6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" h="45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5" y="19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9" y="23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3" y="27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9"/>
                  </a:lnTo>
                  <a:lnTo>
                    <a:pt x="27" y="30"/>
                  </a:lnTo>
                  <a:lnTo>
                    <a:pt x="27" y="31"/>
                  </a:lnTo>
                  <a:lnTo>
                    <a:pt x="28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0" y="34"/>
                  </a:lnTo>
                  <a:lnTo>
                    <a:pt x="31" y="35"/>
                  </a:lnTo>
                  <a:lnTo>
                    <a:pt x="31" y="36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3" y="38"/>
                  </a:lnTo>
                  <a:lnTo>
                    <a:pt x="34" y="39"/>
                  </a:lnTo>
                  <a:lnTo>
                    <a:pt x="34" y="40"/>
                  </a:lnTo>
                  <a:lnTo>
                    <a:pt x="35" y="40"/>
                  </a:lnTo>
                  <a:lnTo>
                    <a:pt x="35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5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9" name="Freeform 380"/>
            <p:cNvSpPr>
              <a:spLocks/>
            </p:cNvSpPr>
            <p:nvPr/>
          </p:nvSpPr>
          <p:spPr bwMode="auto">
            <a:xfrm>
              <a:off x="3560763" y="5892802"/>
              <a:ext cx="7938" cy="7938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1 w 6"/>
                <a:gd name="T5" fmla="*/ 1 h 6"/>
                <a:gd name="T6" fmla="*/ 2 w 6"/>
                <a:gd name="T7" fmla="*/ 1 h 6"/>
                <a:gd name="T8" fmla="*/ 2 w 6"/>
                <a:gd name="T9" fmla="*/ 2 h 6"/>
                <a:gd name="T10" fmla="*/ 3 w 6"/>
                <a:gd name="T11" fmla="*/ 2 h 6"/>
                <a:gd name="T12" fmla="*/ 3 w 6"/>
                <a:gd name="T13" fmla="*/ 3 h 6"/>
                <a:gd name="T14" fmla="*/ 3 w 6"/>
                <a:gd name="T15" fmla="*/ 3 h 6"/>
                <a:gd name="T16" fmla="*/ 4 w 6"/>
                <a:gd name="T17" fmla="*/ 4 h 6"/>
                <a:gd name="T18" fmla="*/ 5 w 6"/>
                <a:gd name="T19" fmla="*/ 5 h 6"/>
                <a:gd name="T20" fmla="*/ 6 w 6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4"/>
                  </a:lnTo>
                  <a:lnTo>
                    <a:pt x="5" y="5"/>
                  </a:lnTo>
                  <a:lnTo>
                    <a:pt x="6" y="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0" name="Freeform 381"/>
            <p:cNvSpPr>
              <a:spLocks/>
            </p:cNvSpPr>
            <p:nvPr/>
          </p:nvSpPr>
          <p:spPr bwMode="auto">
            <a:xfrm>
              <a:off x="3597276" y="5926139"/>
              <a:ext cx="60325" cy="17463"/>
            </a:xfrm>
            <a:custGeom>
              <a:avLst/>
              <a:gdLst>
                <a:gd name="T0" fmla="*/ 0 w 49"/>
                <a:gd name="T1" fmla="*/ 0 h 14"/>
                <a:gd name="T2" fmla="*/ 1 w 49"/>
                <a:gd name="T3" fmla="*/ 1 h 14"/>
                <a:gd name="T4" fmla="*/ 2 w 49"/>
                <a:gd name="T5" fmla="*/ 2 h 14"/>
                <a:gd name="T6" fmla="*/ 3 w 49"/>
                <a:gd name="T7" fmla="*/ 2 h 14"/>
                <a:gd name="T8" fmla="*/ 4 w 49"/>
                <a:gd name="T9" fmla="*/ 3 h 14"/>
                <a:gd name="T10" fmla="*/ 5 w 49"/>
                <a:gd name="T11" fmla="*/ 3 h 14"/>
                <a:gd name="T12" fmla="*/ 6 w 49"/>
                <a:gd name="T13" fmla="*/ 3 h 14"/>
                <a:gd name="T14" fmla="*/ 7 w 49"/>
                <a:gd name="T15" fmla="*/ 4 h 14"/>
                <a:gd name="T16" fmla="*/ 9 w 49"/>
                <a:gd name="T17" fmla="*/ 5 h 14"/>
                <a:gd name="T18" fmla="*/ 10 w 49"/>
                <a:gd name="T19" fmla="*/ 5 h 14"/>
                <a:gd name="T20" fmla="*/ 11 w 49"/>
                <a:gd name="T21" fmla="*/ 6 h 14"/>
                <a:gd name="T22" fmla="*/ 12 w 49"/>
                <a:gd name="T23" fmla="*/ 6 h 14"/>
                <a:gd name="T24" fmla="*/ 13 w 49"/>
                <a:gd name="T25" fmla="*/ 7 h 14"/>
                <a:gd name="T26" fmla="*/ 14 w 49"/>
                <a:gd name="T27" fmla="*/ 7 h 14"/>
                <a:gd name="T28" fmla="*/ 16 w 49"/>
                <a:gd name="T29" fmla="*/ 7 h 14"/>
                <a:gd name="T30" fmla="*/ 16 w 49"/>
                <a:gd name="T31" fmla="*/ 8 h 14"/>
                <a:gd name="T32" fmla="*/ 18 w 49"/>
                <a:gd name="T33" fmla="*/ 8 h 14"/>
                <a:gd name="T34" fmla="*/ 19 w 49"/>
                <a:gd name="T35" fmla="*/ 9 h 14"/>
                <a:gd name="T36" fmla="*/ 20 w 49"/>
                <a:gd name="T37" fmla="*/ 9 h 14"/>
                <a:gd name="T38" fmla="*/ 21 w 49"/>
                <a:gd name="T39" fmla="*/ 9 h 14"/>
                <a:gd name="T40" fmla="*/ 22 w 49"/>
                <a:gd name="T41" fmla="*/ 10 h 14"/>
                <a:gd name="T42" fmla="*/ 23 w 49"/>
                <a:gd name="T43" fmla="*/ 10 h 14"/>
                <a:gd name="T44" fmla="*/ 25 w 49"/>
                <a:gd name="T45" fmla="*/ 10 h 14"/>
                <a:gd name="T46" fmla="*/ 25 w 49"/>
                <a:gd name="T47" fmla="*/ 11 h 14"/>
                <a:gd name="T48" fmla="*/ 27 w 49"/>
                <a:gd name="T49" fmla="*/ 11 h 14"/>
                <a:gd name="T50" fmla="*/ 28 w 49"/>
                <a:gd name="T51" fmla="*/ 11 h 14"/>
                <a:gd name="T52" fmla="*/ 29 w 49"/>
                <a:gd name="T53" fmla="*/ 11 h 14"/>
                <a:gd name="T54" fmla="*/ 30 w 49"/>
                <a:gd name="T55" fmla="*/ 12 h 14"/>
                <a:gd name="T56" fmla="*/ 31 w 49"/>
                <a:gd name="T57" fmla="*/ 12 h 14"/>
                <a:gd name="T58" fmla="*/ 32 w 49"/>
                <a:gd name="T59" fmla="*/ 12 h 14"/>
                <a:gd name="T60" fmla="*/ 33 w 49"/>
                <a:gd name="T61" fmla="*/ 12 h 14"/>
                <a:gd name="T62" fmla="*/ 34 w 49"/>
                <a:gd name="T63" fmla="*/ 12 h 14"/>
                <a:gd name="T64" fmla="*/ 36 w 49"/>
                <a:gd name="T65" fmla="*/ 12 h 14"/>
                <a:gd name="T66" fmla="*/ 37 w 49"/>
                <a:gd name="T67" fmla="*/ 13 h 14"/>
                <a:gd name="T68" fmla="*/ 38 w 49"/>
                <a:gd name="T69" fmla="*/ 13 h 14"/>
                <a:gd name="T70" fmla="*/ 39 w 49"/>
                <a:gd name="T71" fmla="*/ 13 h 14"/>
                <a:gd name="T72" fmla="*/ 40 w 49"/>
                <a:gd name="T73" fmla="*/ 13 h 14"/>
                <a:gd name="T74" fmla="*/ 41 w 49"/>
                <a:gd name="T75" fmla="*/ 13 h 14"/>
                <a:gd name="T76" fmla="*/ 42 w 49"/>
                <a:gd name="T77" fmla="*/ 13 h 14"/>
                <a:gd name="T78" fmla="*/ 43 w 49"/>
                <a:gd name="T79" fmla="*/ 13 h 14"/>
                <a:gd name="T80" fmla="*/ 44 w 49"/>
                <a:gd name="T81" fmla="*/ 13 h 14"/>
                <a:gd name="T82" fmla="*/ 45 w 49"/>
                <a:gd name="T83" fmla="*/ 13 h 14"/>
                <a:gd name="T84" fmla="*/ 46 w 49"/>
                <a:gd name="T85" fmla="*/ 13 h 14"/>
                <a:gd name="T86" fmla="*/ 47 w 49"/>
                <a:gd name="T87" fmla="*/ 13 h 14"/>
                <a:gd name="T88" fmla="*/ 49 w 49"/>
                <a:gd name="T8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" h="14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2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8" y="13"/>
                  </a:lnTo>
                  <a:lnTo>
                    <a:pt x="49" y="1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1" name="Freeform 382"/>
            <p:cNvSpPr>
              <a:spLocks/>
            </p:cNvSpPr>
            <p:nvPr/>
          </p:nvSpPr>
          <p:spPr bwMode="auto">
            <a:xfrm>
              <a:off x="3700463" y="5948364"/>
              <a:ext cx="9525" cy="1588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0 w 8"/>
                <a:gd name="T5" fmla="*/ 0 h 1"/>
                <a:gd name="T6" fmla="*/ 1 w 8"/>
                <a:gd name="T7" fmla="*/ 0 h 1"/>
                <a:gd name="T8" fmla="*/ 1 w 8"/>
                <a:gd name="T9" fmla="*/ 0 h 1"/>
                <a:gd name="T10" fmla="*/ 2 w 8"/>
                <a:gd name="T11" fmla="*/ 0 h 1"/>
                <a:gd name="T12" fmla="*/ 2 w 8"/>
                <a:gd name="T13" fmla="*/ 0 h 1"/>
                <a:gd name="T14" fmla="*/ 3 w 8"/>
                <a:gd name="T15" fmla="*/ 0 h 1"/>
                <a:gd name="T16" fmla="*/ 3 w 8"/>
                <a:gd name="T17" fmla="*/ 0 h 1"/>
                <a:gd name="T18" fmla="*/ 4 w 8"/>
                <a:gd name="T19" fmla="*/ 1 h 1"/>
                <a:gd name="T20" fmla="*/ 4 w 8"/>
                <a:gd name="T21" fmla="*/ 1 h 1"/>
                <a:gd name="T22" fmla="*/ 5 w 8"/>
                <a:gd name="T23" fmla="*/ 1 h 1"/>
                <a:gd name="T24" fmla="*/ 5 w 8"/>
                <a:gd name="T25" fmla="*/ 1 h 1"/>
                <a:gd name="T26" fmla="*/ 6 w 8"/>
                <a:gd name="T27" fmla="*/ 1 h 1"/>
                <a:gd name="T28" fmla="*/ 6 w 8"/>
                <a:gd name="T29" fmla="*/ 1 h 1"/>
                <a:gd name="T30" fmla="*/ 7 w 8"/>
                <a:gd name="T31" fmla="*/ 1 h 1"/>
                <a:gd name="T32" fmla="*/ 8 w 8"/>
                <a:gd name="T3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2" name="Freeform 383"/>
            <p:cNvSpPr>
              <a:spLocks/>
            </p:cNvSpPr>
            <p:nvPr/>
          </p:nvSpPr>
          <p:spPr bwMode="auto">
            <a:xfrm>
              <a:off x="3754438" y="5951539"/>
              <a:ext cx="65088" cy="7938"/>
            </a:xfrm>
            <a:custGeom>
              <a:avLst/>
              <a:gdLst>
                <a:gd name="T0" fmla="*/ 0 w 54"/>
                <a:gd name="T1" fmla="*/ 0 h 6"/>
                <a:gd name="T2" fmla="*/ 1 w 54"/>
                <a:gd name="T3" fmla="*/ 1 h 6"/>
                <a:gd name="T4" fmla="*/ 2 w 54"/>
                <a:gd name="T5" fmla="*/ 1 h 6"/>
                <a:gd name="T6" fmla="*/ 3 w 54"/>
                <a:gd name="T7" fmla="*/ 1 h 6"/>
                <a:gd name="T8" fmla="*/ 4 w 54"/>
                <a:gd name="T9" fmla="*/ 1 h 6"/>
                <a:gd name="T10" fmla="*/ 5 w 54"/>
                <a:gd name="T11" fmla="*/ 2 h 6"/>
                <a:gd name="T12" fmla="*/ 6 w 54"/>
                <a:gd name="T13" fmla="*/ 2 h 6"/>
                <a:gd name="T14" fmla="*/ 7 w 54"/>
                <a:gd name="T15" fmla="*/ 2 h 6"/>
                <a:gd name="T16" fmla="*/ 8 w 54"/>
                <a:gd name="T17" fmla="*/ 3 h 6"/>
                <a:gd name="T18" fmla="*/ 10 w 54"/>
                <a:gd name="T19" fmla="*/ 3 h 6"/>
                <a:gd name="T20" fmla="*/ 10 w 54"/>
                <a:gd name="T21" fmla="*/ 4 h 6"/>
                <a:gd name="T22" fmla="*/ 12 w 54"/>
                <a:gd name="T23" fmla="*/ 4 h 6"/>
                <a:gd name="T24" fmla="*/ 13 w 54"/>
                <a:gd name="T25" fmla="*/ 5 h 6"/>
                <a:gd name="T26" fmla="*/ 14 w 54"/>
                <a:gd name="T27" fmla="*/ 5 h 6"/>
                <a:gd name="T28" fmla="*/ 15 w 54"/>
                <a:gd name="T29" fmla="*/ 5 h 6"/>
                <a:gd name="T30" fmla="*/ 16 w 54"/>
                <a:gd name="T31" fmla="*/ 6 h 6"/>
                <a:gd name="T32" fmla="*/ 17 w 54"/>
                <a:gd name="T33" fmla="*/ 6 h 6"/>
                <a:gd name="T34" fmla="*/ 18 w 54"/>
                <a:gd name="T35" fmla="*/ 6 h 6"/>
                <a:gd name="T36" fmla="*/ 19 w 54"/>
                <a:gd name="T37" fmla="*/ 6 h 6"/>
                <a:gd name="T38" fmla="*/ 20 w 54"/>
                <a:gd name="T39" fmla="*/ 6 h 6"/>
                <a:gd name="T40" fmla="*/ 21 w 54"/>
                <a:gd name="T41" fmla="*/ 6 h 6"/>
                <a:gd name="T42" fmla="*/ 22 w 54"/>
                <a:gd name="T43" fmla="*/ 6 h 6"/>
                <a:gd name="T44" fmla="*/ 23 w 54"/>
                <a:gd name="T45" fmla="*/ 6 h 6"/>
                <a:gd name="T46" fmla="*/ 24 w 54"/>
                <a:gd name="T47" fmla="*/ 6 h 6"/>
                <a:gd name="T48" fmla="*/ 25 w 54"/>
                <a:gd name="T49" fmla="*/ 6 h 6"/>
                <a:gd name="T50" fmla="*/ 26 w 54"/>
                <a:gd name="T51" fmla="*/ 5 h 6"/>
                <a:gd name="T52" fmla="*/ 28 w 54"/>
                <a:gd name="T53" fmla="*/ 5 h 6"/>
                <a:gd name="T54" fmla="*/ 29 w 54"/>
                <a:gd name="T55" fmla="*/ 5 h 6"/>
                <a:gd name="T56" fmla="*/ 30 w 54"/>
                <a:gd name="T57" fmla="*/ 4 h 6"/>
                <a:gd name="T58" fmla="*/ 31 w 54"/>
                <a:gd name="T59" fmla="*/ 4 h 6"/>
                <a:gd name="T60" fmla="*/ 32 w 54"/>
                <a:gd name="T61" fmla="*/ 4 h 6"/>
                <a:gd name="T62" fmla="*/ 33 w 54"/>
                <a:gd name="T63" fmla="*/ 3 h 6"/>
                <a:gd name="T64" fmla="*/ 34 w 54"/>
                <a:gd name="T65" fmla="*/ 3 h 6"/>
                <a:gd name="T66" fmla="*/ 35 w 54"/>
                <a:gd name="T67" fmla="*/ 3 h 6"/>
                <a:gd name="T68" fmla="*/ 37 w 54"/>
                <a:gd name="T69" fmla="*/ 3 h 6"/>
                <a:gd name="T70" fmla="*/ 37 w 54"/>
                <a:gd name="T71" fmla="*/ 2 h 6"/>
                <a:gd name="T72" fmla="*/ 38 w 54"/>
                <a:gd name="T73" fmla="*/ 2 h 6"/>
                <a:gd name="T74" fmla="*/ 40 w 54"/>
                <a:gd name="T75" fmla="*/ 2 h 6"/>
                <a:gd name="T76" fmla="*/ 41 w 54"/>
                <a:gd name="T77" fmla="*/ 2 h 6"/>
                <a:gd name="T78" fmla="*/ 42 w 54"/>
                <a:gd name="T79" fmla="*/ 2 h 6"/>
                <a:gd name="T80" fmla="*/ 43 w 54"/>
                <a:gd name="T81" fmla="*/ 2 h 6"/>
                <a:gd name="T82" fmla="*/ 44 w 54"/>
                <a:gd name="T83" fmla="*/ 2 h 6"/>
                <a:gd name="T84" fmla="*/ 45 w 54"/>
                <a:gd name="T85" fmla="*/ 2 h 6"/>
                <a:gd name="T86" fmla="*/ 46 w 54"/>
                <a:gd name="T87" fmla="*/ 2 h 6"/>
                <a:gd name="T88" fmla="*/ 47 w 54"/>
                <a:gd name="T89" fmla="*/ 2 h 6"/>
                <a:gd name="T90" fmla="*/ 49 w 54"/>
                <a:gd name="T91" fmla="*/ 3 h 6"/>
                <a:gd name="T92" fmla="*/ 50 w 54"/>
                <a:gd name="T93" fmla="*/ 3 h 6"/>
                <a:gd name="T94" fmla="*/ 51 w 54"/>
                <a:gd name="T95" fmla="*/ 3 h 6"/>
                <a:gd name="T96" fmla="*/ 52 w 54"/>
                <a:gd name="T97" fmla="*/ 3 h 6"/>
                <a:gd name="T98" fmla="*/ 53 w 54"/>
                <a:gd name="T99" fmla="*/ 3 h 6"/>
                <a:gd name="T100" fmla="*/ 54 w 54"/>
                <a:gd name="T10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4" y="3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3" name="Freeform 384"/>
            <p:cNvSpPr>
              <a:spLocks/>
            </p:cNvSpPr>
            <p:nvPr/>
          </p:nvSpPr>
          <p:spPr bwMode="auto">
            <a:xfrm>
              <a:off x="3862388" y="5956302"/>
              <a:ext cx="9525" cy="0"/>
            </a:xfrm>
            <a:custGeom>
              <a:avLst/>
              <a:gdLst>
                <a:gd name="T0" fmla="*/ 0 w 8"/>
                <a:gd name="T1" fmla="*/ 0 w 8"/>
                <a:gd name="T2" fmla="*/ 0 w 8"/>
                <a:gd name="T3" fmla="*/ 1 w 8"/>
                <a:gd name="T4" fmla="*/ 1 w 8"/>
                <a:gd name="T5" fmla="*/ 2 w 8"/>
                <a:gd name="T6" fmla="*/ 2 w 8"/>
                <a:gd name="T7" fmla="*/ 3 w 8"/>
                <a:gd name="T8" fmla="*/ 4 w 8"/>
                <a:gd name="T9" fmla="*/ 4 w 8"/>
                <a:gd name="T10" fmla="*/ 5 w 8"/>
                <a:gd name="T11" fmla="*/ 5 w 8"/>
                <a:gd name="T12" fmla="*/ 6 w 8"/>
                <a:gd name="T13" fmla="*/ 6 w 8"/>
                <a:gd name="T14" fmla="*/ 7 w 8"/>
                <a:gd name="T15" fmla="*/ 7 w 8"/>
                <a:gd name="T16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4" name="Freeform 385"/>
            <p:cNvSpPr>
              <a:spLocks/>
            </p:cNvSpPr>
            <p:nvPr/>
          </p:nvSpPr>
          <p:spPr bwMode="auto">
            <a:xfrm>
              <a:off x="3916363" y="5959477"/>
              <a:ext cx="28575" cy="3175"/>
            </a:xfrm>
            <a:custGeom>
              <a:avLst/>
              <a:gdLst>
                <a:gd name="T0" fmla="*/ 0 w 23"/>
                <a:gd name="T1" fmla="*/ 0 h 3"/>
                <a:gd name="T2" fmla="*/ 0 w 23"/>
                <a:gd name="T3" fmla="*/ 0 h 3"/>
                <a:gd name="T4" fmla="*/ 0 w 23"/>
                <a:gd name="T5" fmla="*/ 0 h 3"/>
                <a:gd name="T6" fmla="*/ 1 w 23"/>
                <a:gd name="T7" fmla="*/ 0 h 3"/>
                <a:gd name="T8" fmla="*/ 1 w 23"/>
                <a:gd name="T9" fmla="*/ 0 h 3"/>
                <a:gd name="T10" fmla="*/ 2 w 23"/>
                <a:gd name="T11" fmla="*/ 0 h 3"/>
                <a:gd name="T12" fmla="*/ 3 w 23"/>
                <a:gd name="T13" fmla="*/ 0 h 3"/>
                <a:gd name="T14" fmla="*/ 3 w 23"/>
                <a:gd name="T15" fmla="*/ 1 h 3"/>
                <a:gd name="T16" fmla="*/ 3 w 23"/>
                <a:gd name="T17" fmla="*/ 1 h 3"/>
                <a:gd name="T18" fmla="*/ 4 w 23"/>
                <a:gd name="T19" fmla="*/ 1 h 3"/>
                <a:gd name="T20" fmla="*/ 4 w 23"/>
                <a:gd name="T21" fmla="*/ 1 h 3"/>
                <a:gd name="T22" fmla="*/ 5 w 23"/>
                <a:gd name="T23" fmla="*/ 1 h 3"/>
                <a:gd name="T24" fmla="*/ 6 w 23"/>
                <a:gd name="T25" fmla="*/ 1 h 3"/>
                <a:gd name="T26" fmla="*/ 6 w 23"/>
                <a:gd name="T27" fmla="*/ 1 h 3"/>
                <a:gd name="T28" fmla="*/ 7 w 23"/>
                <a:gd name="T29" fmla="*/ 1 h 3"/>
                <a:gd name="T30" fmla="*/ 7 w 23"/>
                <a:gd name="T31" fmla="*/ 1 h 3"/>
                <a:gd name="T32" fmla="*/ 8 w 23"/>
                <a:gd name="T33" fmla="*/ 1 h 3"/>
                <a:gd name="T34" fmla="*/ 8 w 23"/>
                <a:gd name="T35" fmla="*/ 1 h 3"/>
                <a:gd name="T36" fmla="*/ 9 w 23"/>
                <a:gd name="T37" fmla="*/ 2 h 3"/>
                <a:gd name="T38" fmla="*/ 9 w 23"/>
                <a:gd name="T39" fmla="*/ 2 h 3"/>
                <a:gd name="T40" fmla="*/ 10 w 23"/>
                <a:gd name="T41" fmla="*/ 2 h 3"/>
                <a:gd name="T42" fmla="*/ 10 w 23"/>
                <a:gd name="T43" fmla="*/ 2 h 3"/>
                <a:gd name="T44" fmla="*/ 11 w 23"/>
                <a:gd name="T45" fmla="*/ 2 h 3"/>
                <a:gd name="T46" fmla="*/ 11 w 23"/>
                <a:gd name="T47" fmla="*/ 2 h 3"/>
                <a:gd name="T48" fmla="*/ 12 w 23"/>
                <a:gd name="T49" fmla="*/ 2 h 3"/>
                <a:gd name="T50" fmla="*/ 12 w 23"/>
                <a:gd name="T51" fmla="*/ 2 h 3"/>
                <a:gd name="T52" fmla="*/ 13 w 23"/>
                <a:gd name="T53" fmla="*/ 2 h 3"/>
                <a:gd name="T54" fmla="*/ 14 w 23"/>
                <a:gd name="T55" fmla="*/ 2 h 3"/>
                <a:gd name="T56" fmla="*/ 14 w 23"/>
                <a:gd name="T57" fmla="*/ 2 h 3"/>
                <a:gd name="T58" fmla="*/ 15 w 23"/>
                <a:gd name="T59" fmla="*/ 2 h 3"/>
                <a:gd name="T60" fmla="*/ 15 w 23"/>
                <a:gd name="T61" fmla="*/ 2 h 3"/>
                <a:gd name="T62" fmla="*/ 16 w 23"/>
                <a:gd name="T63" fmla="*/ 3 h 3"/>
                <a:gd name="T64" fmla="*/ 16 w 23"/>
                <a:gd name="T65" fmla="*/ 3 h 3"/>
                <a:gd name="T66" fmla="*/ 17 w 23"/>
                <a:gd name="T67" fmla="*/ 3 h 3"/>
                <a:gd name="T68" fmla="*/ 17 w 23"/>
                <a:gd name="T69" fmla="*/ 3 h 3"/>
                <a:gd name="T70" fmla="*/ 18 w 23"/>
                <a:gd name="T71" fmla="*/ 3 h 3"/>
                <a:gd name="T72" fmla="*/ 18 w 23"/>
                <a:gd name="T73" fmla="*/ 3 h 3"/>
                <a:gd name="T74" fmla="*/ 19 w 23"/>
                <a:gd name="T75" fmla="*/ 3 h 3"/>
                <a:gd name="T76" fmla="*/ 19 w 23"/>
                <a:gd name="T77" fmla="*/ 3 h 3"/>
                <a:gd name="T78" fmla="*/ 20 w 23"/>
                <a:gd name="T79" fmla="*/ 3 h 3"/>
                <a:gd name="T80" fmla="*/ 20 w 23"/>
                <a:gd name="T81" fmla="*/ 3 h 3"/>
                <a:gd name="T82" fmla="*/ 21 w 23"/>
                <a:gd name="T83" fmla="*/ 3 h 3"/>
                <a:gd name="T84" fmla="*/ 22 w 23"/>
                <a:gd name="T85" fmla="*/ 3 h 3"/>
                <a:gd name="T86" fmla="*/ 22 w 23"/>
                <a:gd name="T87" fmla="*/ 3 h 3"/>
                <a:gd name="T88" fmla="*/ 23 w 23"/>
                <a:gd name="T8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3" y="3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5" name="Freeform 386"/>
            <p:cNvSpPr>
              <a:spLocks/>
            </p:cNvSpPr>
            <p:nvPr/>
          </p:nvSpPr>
          <p:spPr bwMode="auto">
            <a:xfrm>
              <a:off x="3946526" y="5962652"/>
              <a:ext cx="69850" cy="0"/>
            </a:xfrm>
            <a:custGeom>
              <a:avLst/>
              <a:gdLst>
                <a:gd name="T0" fmla="*/ 0 w 57"/>
                <a:gd name="T1" fmla="*/ 1 w 57"/>
                <a:gd name="T2" fmla="*/ 2 w 57"/>
                <a:gd name="T3" fmla="*/ 3 w 57"/>
                <a:gd name="T4" fmla="*/ 4 w 57"/>
                <a:gd name="T5" fmla="*/ 5 w 57"/>
                <a:gd name="T6" fmla="*/ 6 w 57"/>
                <a:gd name="T7" fmla="*/ 7 w 57"/>
                <a:gd name="T8" fmla="*/ 8 w 57"/>
                <a:gd name="T9" fmla="*/ 9 w 57"/>
                <a:gd name="T10" fmla="*/ 10 w 57"/>
                <a:gd name="T11" fmla="*/ 11 w 57"/>
                <a:gd name="T12" fmla="*/ 12 w 57"/>
                <a:gd name="T13" fmla="*/ 14 w 57"/>
                <a:gd name="T14" fmla="*/ 15 w 57"/>
                <a:gd name="T15" fmla="*/ 16 w 57"/>
                <a:gd name="T16" fmla="*/ 17 w 57"/>
                <a:gd name="T17" fmla="*/ 18 w 57"/>
                <a:gd name="T18" fmla="*/ 19 w 57"/>
                <a:gd name="T19" fmla="*/ 20 w 57"/>
                <a:gd name="T20" fmla="*/ 21 w 57"/>
                <a:gd name="T21" fmla="*/ 22 w 57"/>
                <a:gd name="T22" fmla="*/ 23 w 57"/>
                <a:gd name="T23" fmla="*/ 24 w 57"/>
                <a:gd name="T24" fmla="*/ 25 w 57"/>
                <a:gd name="T25" fmla="*/ 26 w 57"/>
                <a:gd name="T26" fmla="*/ 27 w 57"/>
                <a:gd name="T27" fmla="*/ 28 w 57"/>
                <a:gd name="T28" fmla="*/ 30 w 57"/>
                <a:gd name="T29" fmla="*/ 31 w 57"/>
                <a:gd name="T30" fmla="*/ 32 w 57"/>
                <a:gd name="T31" fmla="*/ 33 w 57"/>
                <a:gd name="T32" fmla="*/ 34 w 57"/>
                <a:gd name="T33" fmla="*/ 35 w 57"/>
                <a:gd name="T34" fmla="*/ 36 w 57"/>
                <a:gd name="T35" fmla="*/ 37 w 57"/>
                <a:gd name="T36" fmla="*/ 38 w 57"/>
                <a:gd name="T37" fmla="*/ 39 w 57"/>
                <a:gd name="T38" fmla="*/ 40 w 57"/>
                <a:gd name="T39" fmla="*/ 41 w 57"/>
                <a:gd name="T40" fmla="*/ 42 w 57"/>
                <a:gd name="T41" fmla="*/ 43 w 57"/>
                <a:gd name="T42" fmla="*/ 44 w 57"/>
                <a:gd name="T43" fmla="*/ 46 w 57"/>
                <a:gd name="T44" fmla="*/ 47 w 57"/>
                <a:gd name="T45" fmla="*/ 48 w 57"/>
                <a:gd name="T46" fmla="*/ 49 w 57"/>
                <a:gd name="T47" fmla="*/ 50 w 57"/>
                <a:gd name="T48" fmla="*/ 51 w 57"/>
                <a:gd name="T49" fmla="*/ 52 w 57"/>
                <a:gd name="T50" fmla="*/ 53 w 57"/>
                <a:gd name="T51" fmla="*/ 54 w 57"/>
                <a:gd name="T52" fmla="*/ 55 w 57"/>
                <a:gd name="T53" fmla="*/ 56 w 57"/>
                <a:gd name="T54" fmla="*/ 57 w 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</a:cxnLst>
              <a:rect l="0" t="0" r="r" b="b"/>
              <a:pathLst>
                <a:path w="5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6" name="Freeform 387"/>
            <p:cNvSpPr>
              <a:spLocks/>
            </p:cNvSpPr>
            <p:nvPr/>
          </p:nvSpPr>
          <p:spPr bwMode="auto">
            <a:xfrm>
              <a:off x="4059238" y="5962652"/>
              <a:ext cx="9525" cy="0"/>
            </a:xfrm>
            <a:custGeom>
              <a:avLst/>
              <a:gdLst>
                <a:gd name="T0" fmla="*/ 0 w 8"/>
                <a:gd name="T1" fmla="*/ 0 w 8"/>
                <a:gd name="T2" fmla="*/ 0 w 8"/>
                <a:gd name="T3" fmla="*/ 1 w 8"/>
                <a:gd name="T4" fmla="*/ 1 w 8"/>
                <a:gd name="T5" fmla="*/ 2 w 8"/>
                <a:gd name="T6" fmla="*/ 2 w 8"/>
                <a:gd name="T7" fmla="*/ 3 w 8"/>
                <a:gd name="T8" fmla="*/ 3 w 8"/>
                <a:gd name="T9" fmla="*/ 4 w 8"/>
                <a:gd name="T10" fmla="*/ 4 w 8"/>
                <a:gd name="T11" fmla="*/ 5 w 8"/>
                <a:gd name="T12" fmla="*/ 5 w 8"/>
                <a:gd name="T13" fmla="*/ 6 w 8"/>
                <a:gd name="T14" fmla="*/ 7 w 8"/>
                <a:gd name="T15" fmla="*/ 7 w 8"/>
                <a:gd name="T16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7" name="Freeform 388"/>
            <p:cNvSpPr>
              <a:spLocks/>
            </p:cNvSpPr>
            <p:nvPr/>
          </p:nvSpPr>
          <p:spPr bwMode="auto">
            <a:xfrm>
              <a:off x="4114801" y="5962652"/>
              <a:ext cx="69850" cy="0"/>
            </a:xfrm>
            <a:custGeom>
              <a:avLst/>
              <a:gdLst>
                <a:gd name="T0" fmla="*/ 0 w 57"/>
                <a:gd name="T1" fmla="*/ 1 w 57"/>
                <a:gd name="T2" fmla="*/ 2 w 57"/>
                <a:gd name="T3" fmla="*/ 3 w 57"/>
                <a:gd name="T4" fmla="*/ 4 w 57"/>
                <a:gd name="T5" fmla="*/ 5 w 57"/>
                <a:gd name="T6" fmla="*/ 6 w 57"/>
                <a:gd name="T7" fmla="*/ 7 w 57"/>
                <a:gd name="T8" fmla="*/ 9 w 57"/>
                <a:gd name="T9" fmla="*/ 10 w 57"/>
                <a:gd name="T10" fmla="*/ 11 w 57"/>
                <a:gd name="T11" fmla="*/ 12 w 57"/>
                <a:gd name="T12" fmla="*/ 13 w 57"/>
                <a:gd name="T13" fmla="*/ 14 w 57"/>
                <a:gd name="T14" fmla="*/ 15 w 57"/>
                <a:gd name="T15" fmla="*/ 16 w 57"/>
                <a:gd name="T16" fmla="*/ 17 w 57"/>
                <a:gd name="T17" fmla="*/ 18 w 57"/>
                <a:gd name="T18" fmla="*/ 19 w 57"/>
                <a:gd name="T19" fmla="*/ 20 w 57"/>
                <a:gd name="T20" fmla="*/ 21 w 57"/>
                <a:gd name="T21" fmla="*/ 22 w 57"/>
                <a:gd name="T22" fmla="*/ 23 w 57"/>
                <a:gd name="T23" fmla="*/ 25 w 57"/>
                <a:gd name="T24" fmla="*/ 26 w 57"/>
                <a:gd name="T25" fmla="*/ 27 w 57"/>
                <a:gd name="T26" fmla="*/ 28 w 57"/>
                <a:gd name="T27" fmla="*/ 29 w 57"/>
                <a:gd name="T28" fmla="*/ 30 w 57"/>
                <a:gd name="T29" fmla="*/ 31 w 57"/>
                <a:gd name="T30" fmla="*/ 32 w 57"/>
                <a:gd name="T31" fmla="*/ 33 w 57"/>
                <a:gd name="T32" fmla="*/ 34 w 57"/>
                <a:gd name="T33" fmla="*/ 35 w 57"/>
                <a:gd name="T34" fmla="*/ 36 w 57"/>
                <a:gd name="T35" fmla="*/ 37 w 57"/>
                <a:gd name="T36" fmla="*/ 38 w 57"/>
                <a:gd name="T37" fmla="*/ 39 w 57"/>
                <a:gd name="T38" fmla="*/ 41 w 57"/>
                <a:gd name="T39" fmla="*/ 42 w 57"/>
                <a:gd name="T40" fmla="*/ 43 w 57"/>
                <a:gd name="T41" fmla="*/ 44 w 57"/>
                <a:gd name="T42" fmla="*/ 45 w 57"/>
                <a:gd name="T43" fmla="*/ 46 w 57"/>
                <a:gd name="T44" fmla="*/ 47 w 57"/>
                <a:gd name="T45" fmla="*/ 48 w 57"/>
                <a:gd name="T46" fmla="*/ 49 w 57"/>
                <a:gd name="T47" fmla="*/ 50 w 57"/>
                <a:gd name="T48" fmla="*/ 51 w 57"/>
                <a:gd name="T49" fmla="*/ 52 w 57"/>
                <a:gd name="T50" fmla="*/ 53 w 57"/>
                <a:gd name="T51" fmla="*/ 54 w 57"/>
                <a:gd name="T52" fmla="*/ 55 w 57"/>
                <a:gd name="T53" fmla="*/ 57 w 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</a:cxnLst>
              <a:rect l="0" t="0" r="r" b="b"/>
              <a:pathLst>
                <a:path w="57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8" name="Freeform 389"/>
            <p:cNvSpPr>
              <a:spLocks/>
            </p:cNvSpPr>
            <p:nvPr/>
          </p:nvSpPr>
          <p:spPr bwMode="auto">
            <a:xfrm>
              <a:off x="4227513" y="5962652"/>
              <a:ext cx="9525" cy="0"/>
            </a:xfrm>
            <a:custGeom>
              <a:avLst/>
              <a:gdLst>
                <a:gd name="T0" fmla="*/ 0 w 8"/>
                <a:gd name="T1" fmla="*/ 0 w 8"/>
                <a:gd name="T2" fmla="*/ 0 w 8"/>
                <a:gd name="T3" fmla="*/ 1 w 8"/>
                <a:gd name="T4" fmla="*/ 1 w 8"/>
                <a:gd name="T5" fmla="*/ 2 w 8"/>
                <a:gd name="T6" fmla="*/ 2 w 8"/>
                <a:gd name="T7" fmla="*/ 3 w 8"/>
                <a:gd name="T8" fmla="*/ 3 w 8"/>
                <a:gd name="T9" fmla="*/ 4 w 8"/>
                <a:gd name="T10" fmla="*/ 4 w 8"/>
                <a:gd name="T11" fmla="*/ 5 w 8"/>
                <a:gd name="T12" fmla="*/ 5 w 8"/>
                <a:gd name="T13" fmla="*/ 6 w 8"/>
                <a:gd name="T14" fmla="*/ 6 w 8"/>
                <a:gd name="T15" fmla="*/ 7 w 8"/>
                <a:gd name="T16" fmla="*/ 7 w 8"/>
                <a:gd name="T17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9" name="Freeform 390"/>
            <p:cNvSpPr>
              <a:spLocks/>
            </p:cNvSpPr>
            <p:nvPr/>
          </p:nvSpPr>
          <p:spPr bwMode="auto">
            <a:xfrm>
              <a:off x="4283076" y="5962652"/>
              <a:ext cx="69850" cy="0"/>
            </a:xfrm>
            <a:custGeom>
              <a:avLst/>
              <a:gdLst>
                <a:gd name="T0" fmla="*/ 0 w 57"/>
                <a:gd name="T1" fmla="*/ 1 w 57"/>
                <a:gd name="T2" fmla="*/ 2 w 57"/>
                <a:gd name="T3" fmla="*/ 3 w 57"/>
                <a:gd name="T4" fmla="*/ 4 w 57"/>
                <a:gd name="T5" fmla="*/ 5 w 57"/>
                <a:gd name="T6" fmla="*/ 6 w 57"/>
                <a:gd name="T7" fmla="*/ 7 w 57"/>
                <a:gd name="T8" fmla="*/ 8 w 57"/>
                <a:gd name="T9" fmla="*/ 9 w 57"/>
                <a:gd name="T10" fmla="*/ 10 w 57"/>
                <a:gd name="T11" fmla="*/ 11 w 57"/>
                <a:gd name="T12" fmla="*/ 12 w 57"/>
                <a:gd name="T13" fmla="*/ 13 w 57"/>
                <a:gd name="T14" fmla="*/ 14 w 57"/>
                <a:gd name="T15" fmla="*/ 15 w 57"/>
                <a:gd name="T16" fmla="*/ 16 w 57"/>
                <a:gd name="T17" fmla="*/ 17 w 57"/>
                <a:gd name="T18" fmla="*/ 18 w 57"/>
                <a:gd name="T19" fmla="*/ 19 w 57"/>
                <a:gd name="T20" fmla="*/ 20 w 57"/>
                <a:gd name="T21" fmla="*/ 21 w 57"/>
                <a:gd name="T22" fmla="*/ 22 w 57"/>
                <a:gd name="T23" fmla="*/ 23 w 57"/>
                <a:gd name="T24" fmla="*/ 24 w 57"/>
                <a:gd name="T25" fmla="*/ 25 w 57"/>
                <a:gd name="T26" fmla="*/ 26 w 57"/>
                <a:gd name="T27" fmla="*/ 27 w 57"/>
                <a:gd name="T28" fmla="*/ 28 w 57"/>
                <a:gd name="T29" fmla="*/ 29 w 57"/>
                <a:gd name="T30" fmla="*/ 30 w 57"/>
                <a:gd name="T31" fmla="*/ 31 w 57"/>
                <a:gd name="T32" fmla="*/ 32 w 57"/>
                <a:gd name="T33" fmla="*/ 33 w 57"/>
                <a:gd name="T34" fmla="*/ 34 w 57"/>
                <a:gd name="T35" fmla="*/ 35 w 57"/>
                <a:gd name="T36" fmla="*/ 36 w 57"/>
                <a:gd name="T37" fmla="*/ 37 w 57"/>
                <a:gd name="T38" fmla="*/ 38 w 57"/>
                <a:gd name="T39" fmla="*/ 39 w 57"/>
                <a:gd name="T40" fmla="*/ 40 w 57"/>
                <a:gd name="T41" fmla="*/ 41 w 57"/>
                <a:gd name="T42" fmla="*/ 42 w 57"/>
                <a:gd name="T43" fmla="*/ 43 w 57"/>
                <a:gd name="T44" fmla="*/ 44 w 57"/>
                <a:gd name="T45" fmla="*/ 45 w 57"/>
                <a:gd name="T46" fmla="*/ 46 w 57"/>
                <a:gd name="T47" fmla="*/ 47 w 57"/>
                <a:gd name="T48" fmla="*/ 49 w 57"/>
                <a:gd name="T49" fmla="*/ 50 w 57"/>
                <a:gd name="T50" fmla="*/ 51 w 57"/>
                <a:gd name="T51" fmla="*/ 52 w 57"/>
                <a:gd name="T52" fmla="*/ 53 w 57"/>
                <a:gd name="T53" fmla="*/ 54 w 57"/>
                <a:gd name="T54" fmla="*/ 55 w 57"/>
                <a:gd name="T55" fmla="*/ 56 w 57"/>
                <a:gd name="T56" fmla="*/ 57 w 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</a:cxnLst>
              <a:rect l="0" t="0" r="r" b="b"/>
              <a:pathLst>
                <a:path w="5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0" name="Freeform 391"/>
            <p:cNvSpPr>
              <a:spLocks/>
            </p:cNvSpPr>
            <p:nvPr/>
          </p:nvSpPr>
          <p:spPr bwMode="auto">
            <a:xfrm>
              <a:off x="4387851" y="5962652"/>
              <a:ext cx="69850" cy="0"/>
            </a:xfrm>
            <a:custGeom>
              <a:avLst/>
              <a:gdLst>
                <a:gd name="T0" fmla="*/ 0 w 57"/>
                <a:gd name="T1" fmla="*/ 1 w 57"/>
                <a:gd name="T2" fmla="*/ 2 w 57"/>
                <a:gd name="T3" fmla="*/ 3 w 57"/>
                <a:gd name="T4" fmla="*/ 4 w 57"/>
                <a:gd name="T5" fmla="*/ 5 w 57"/>
                <a:gd name="T6" fmla="*/ 6 w 57"/>
                <a:gd name="T7" fmla="*/ 7 w 57"/>
                <a:gd name="T8" fmla="*/ 8 w 57"/>
                <a:gd name="T9" fmla="*/ 9 w 57"/>
                <a:gd name="T10" fmla="*/ 10 w 57"/>
                <a:gd name="T11" fmla="*/ 11 w 57"/>
                <a:gd name="T12" fmla="*/ 12 w 57"/>
                <a:gd name="T13" fmla="*/ 13 w 57"/>
                <a:gd name="T14" fmla="*/ 14 w 57"/>
                <a:gd name="T15" fmla="*/ 15 w 57"/>
                <a:gd name="T16" fmla="*/ 16 w 57"/>
                <a:gd name="T17" fmla="*/ 17 w 57"/>
                <a:gd name="T18" fmla="*/ 18 w 57"/>
                <a:gd name="T19" fmla="*/ 19 w 57"/>
                <a:gd name="T20" fmla="*/ 20 w 57"/>
                <a:gd name="T21" fmla="*/ 21 w 57"/>
                <a:gd name="T22" fmla="*/ 22 w 57"/>
                <a:gd name="T23" fmla="*/ 23 w 57"/>
                <a:gd name="T24" fmla="*/ 24 w 57"/>
                <a:gd name="T25" fmla="*/ 25 w 57"/>
                <a:gd name="T26" fmla="*/ 26 w 57"/>
                <a:gd name="T27" fmla="*/ 27 w 57"/>
                <a:gd name="T28" fmla="*/ 28 w 57"/>
                <a:gd name="T29" fmla="*/ 29 w 57"/>
                <a:gd name="T30" fmla="*/ 30 w 57"/>
                <a:gd name="T31" fmla="*/ 31 w 57"/>
                <a:gd name="T32" fmla="*/ 32 w 57"/>
                <a:gd name="T33" fmla="*/ 33 w 57"/>
                <a:gd name="T34" fmla="*/ 34 w 57"/>
                <a:gd name="T35" fmla="*/ 35 w 57"/>
                <a:gd name="T36" fmla="*/ 36 w 57"/>
                <a:gd name="T37" fmla="*/ 37 w 57"/>
                <a:gd name="T38" fmla="*/ 38 w 57"/>
                <a:gd name="T39" fmla="*/ 39 w 57"/>
                <a:gd name="T40" fmla="*/ 40 w 57"/>
                <a:gd name="T41" fmla="*/ 41 w 57"/>
                <a:gd name="T42" fmla="*/ 42 w 57"/>
                <a:gd name="T43" fmla="*/ 43 w 57"/>
                <a:gd name="T44" fmla="*/ 44 w 57"/>
                <a:gd name="T45" fmla="*/ 45 w 57"/>
                <a:gd name="T46" fmla="*/ 46 w 57"/>
                <a:gd name="T47" fmla="*/ 47 w 57"/>
                <a:gd name="T48" fmla="*/ 48 w 57"/>
                <a:gd name="T49" fmla="*/ 49 w 57"/>
                <a:gd name="T50" fmla="*/ 50 w 57"/>
                <a:gd name="T51" fmla="*/ 51 w 57"/>
                <a:gd name="T52" fmla="*/ 52 w 57"/>
                <a:gd name="T53" fmla="*/ 53 w 57"/>
                <a:gd name="T54" fmla="*/ 54 w 57"/>
                <a:gd name="T55" fmla="*/ 55 w 57"/>
                <a:gd name="T56" fmla="*/ 56 w 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</a:cxnLst>
              <a:rect l="0" t="0" r="r" b="b"/>
              <a:pathLst>
                <a:path w="5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1" name="Freeform 392"/>
            <p:cNvSpPr>
              <a:spLocks/>
            </p:cNvSpPr>
            <p:nvPr/>
          </p:nvSpPr>
          <p:spPr bwMode="auto">
            <a:xfrm>
              <a:off x="4500563" y="5962652"/>
              <a:ext cx="9525" cy="0"/>
            </a:xfrm>
            <a:custGeom>
              <a:avLst/>
              <a:gdLst>
                <a:gd name="T0" fmla="*/ 0 w 8"/>
                <a:gd name="T1" fmla="*/ 0 w 8"/>
                <a:gd name="T2" fmla="*/ 0 w 8"/>
                <a:gd name="T3" fmla="*/ 1 w 8"/>
                <a:gd name="T4" fmla="*/ 1 w 8"/>
                <a:gd name="T5" fmla="*/ 2 w 8"/>
                <a:gd name="T6" fmla="*/ 2 w 8"/>
                <a:gd name="T7" fmla="*/ 3 w 8"/>
                <a:gd name="T8" fmla="*/ 3 w 8"/>
                <a:gd name="T9" fmla="*/ 4 w 8"/>
                <a:gd name="T10" fmla="*/ 4 w 8"/>
                <a:gd name="T11" fmla="*/ 5 w 8"/>
                <a:gd name="T12" fmla="*/ 5 w 8"/>
                <a:gd name="T13" fmla="*/ 6 w 8"/>
                <a:gd name="T14" fmla="*/ 6 w 8"/>
                <a:gd name="T15" fmla="*/ 7 w 8"/>
                <a:gd name="T16" fmla="*/ 7 w 8"/>
                <a:gd name="T17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2" name="Freeform 393"/>
            <p:cNvSpPr>
              <a:spLocks/>
            </p:cNvSpPr>
            <p:nvPr/>
          </p:nvSpPr>
          <p:spPr bwMode="auto">
            <a:xfrm>
              <a:off x="4556126" y="5962652"/>
              <a:ext cx="69850" cy="0"/>
            </a:xfrm>
            <a:custGeom>
              <a:avLst/>
              <a:gdLst>
                <a:gd name="T0" fmla="*/ 0 w 57"/>
                <a:gd name="T1" fmla="*/ 1 w 57"/>
                <a:gd name="T2" fmla="*/ 2 w 57"/>
                <a:gd name="T3" fmla="*/ 3 w 57"/>
                <a:gd name="T4" fmla="*/ 4 w 57"/>
                <a:gd name="T5" fmla="*/ 5 w 57"/>
                <a:gd name="T6" fmla="*/ 5 w 57"/>
                <a:gd name="T7" fmla="*/ 6 w 57"/>
                <a:gd name="T8" fmla="*/ 7 w 57"/>
                <a:gd name="T9" fmla="*/ 8 w 57"/>
                <a:gd name="T10" fmla="*/ 9 w 57"/>
                <a:gd name="T11" fmla="*/ 10 w 57"/>
                <a:gd name="T12" fmla="*/ 11 w 57"/>
                <a:gd name="T13" fmla="*/ 12 w 57"/>
                <a:gd name="T14" fmla="*/ 13 w 57"/>
                <a:gd name="T15" fmla="*/ 14 w 57"/>
                <a:gd name="T16" fmla="*/ 15 w 57"/>
                <a:gd name="T17" fmla="*/ 16 w 57"/>
                <a:gd name="T18" fmla="*/ 17 w 57"/>
                <a:gd name="T19" fmla="*/ 18 w 57"/>
                <a:gd name="T20" fmla="*/ 19 w 57"/>
                <a:gd name="T21" fmla="*/ 20 w 57"/>
                <a:gd name="T22" fmla="*/ 21 w 57"/>
                <a:gd name="T23" fmla="*/ 22 w 57"/>
                <a:gd name="T24" fmla="*/ 23 w 57"/>
                <a:gd name="T25" fmla="*/ 24 w 57"/>
                <a:gd name="T26" fmla="*/ 25 w 57"/>
                <a:gd name="T27" fmla="*/ 26 w 57"/>
                <a:gd name="T28" fmla="*/ 27 w 57"/>
                <a:gd name="T29" fmla="*/ 28 w 57"/>
                <a:gd name="T30" fmla="*/ 29 w 57"/>
                <a:gd name="T31" fmla="*/ 30 w 57"/>
                <a:gd name="T32" fmla="*/ 31 w 57"/>
                <a:gd name="T33" fmla="*/ 32 w 57"/>
                <a:gd name="T34" fmla="*/ 33 w 57"/>
                <a:gd name="T35" fmla="*/ 34 w 57"/>
                <a:gd name="T36" fmla="*/ 34 w 57"/>
                <a:gd name="T37" fmla="*/ 35 w 57"/>
                <a:gd name="T38" fmla="*/ 36 w 57"/>
                <a:gd name="T39" fmla="*/ 37 w 57"/>
                <a:gd name="T40" fmla="*/ 38 w 57"/>
                <a:gd name="T41" fmla="*/ 39 w 57"/>
                <a:gd name="T42" fmla="*/ 40 w 57"/>
                <a:gd name="T43" fmla="*/ 41 w 57"/>
                <a:gd name="T44" fmla="*/ 42 w 57"/>
                <a:gd name="T45" fmla="*/ 43 w 57"/>
                <a:gd name="T46" fmla="*/ 44 w 57"/>
                <a:gd name="T47" fmla="*/ 45 w 57"/>
                <a:gd name="T48" fmla="*/ 46 w 57"/>
                <a:gd name="T49" fmla="*/ 47 w 57"/>
                <a:gd name="T50" fmla="*/ 48 w 57"/>
                <a:gd name="T51" fmla="*/ 49 w 57"/>
                <a:gd name="T52" fmla="*/ 50 w 57"/>
                <a:gd name="T53" fmla="*/ 51 w 57"/>
                <a:gd name="T54" fmla="*/ 52 w 57"/>
                <a:gd name="T55" fmla="*/ 53 w 57"/>
                <a:gd name="T56" fmla="*/ 54 w 57"/>
                <a:gd name="T57" fmla="*/ 55 w 57"/>
                <a:gd name="T58" fmla="*/ 56 w 57"/>
                <a:gd name="T59" fmla="*/ 57 w 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</a:cxnLst>
              <a:rect l="0" t="0" r="r" b="b"/>
              <a:pathLst>
                <a:path w="5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3" name="Freeform 394"/>
            <p:cNvSpPr>
              <a:spLocks/>
            </p:cNvSpPr>
            <p:nvPr/>
          </p:nvSpPr>
          <p:spPr bwMode="auto">
            <a:xfrm>
              <a:off x="4668838" y="5962652"/>
              <a:ext cx="9525" cy="0"/>
            </a:xfrm>
            <a:custGeom>
              <a:avLst/>
              <a:gdLst>
                <a:gd name="T0" fmla="*/ 0 w 8"/>
                <a:gd name="T1" fmla="*/ 0 w 8"/>
                <a:gd name="T2" fmla="*/ 0 w 8"/>
                <a:gd name="T3" fmla="*/ 1 w 8"/>
                <a:gd name="T4" fmla="*/ 1 w 8"/>
                <a:gd name="T5" fmla="*/ 2 w 8"/>
                <a:gd name="T6" fmla="*/ 2 w 8"/>
                <a:gd name="T7" fmla="*/ 3 w 8"/>
                <a:gd name="T8" fmla="*/ 3 w 8"/>
                <a:gd name="T9" fmla="*/ 4 w 8"/>
                <a:gd name="T10" fmla="*/ 4 w 8"/>
                <a:gd name="T11" fmla="*/ 5 w 8"/>
                <a:gd name="T12" fmla="*/ 5 w 8"/>
                <a:gd name="T13" fmla="*/ 6 w 8"/>
                <a:gd name="T14" fmla="*/ 6 w 8"/>
                <a:gd name="T15" fmla="*/ 7 w 8"/>
                <a:gd name="T16" fmla="*/ 7 w 8"/>
                <a:gd name="T17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4" name="Freeform 395"/>
            <p:cNvSpPr>
              <a:spLocks/>
            </p:cNvSpPr>
            <p:nvPr/>
          </p:nvSpPr>
          <p:spPr bwMode="auto">
            <a:xfrm>
              <a:off x="1903413" y="5962652"/>
              <a:ext cx="57150" cy="0"/>
            </a:xfrm>
            <a:custGeom>
              <a:avLst/>
              <a:gdLst>
                <a:gd name="T0" fmla="*/ 2 w 47"/>
                <a:gd name="T1" fmla="*/ 2 w 47"/>
                <a:gd name="T2" fmla="*/ 3 w 47"/>
                <a:gd name="T3" fmla="*/ 4 w 47"/>
                <a:gd name="T4" fmla="*/ 5 w 47"/>
                <a:gd name="T5" fmla="*/ 7 w 47"/>
                <a:gd name="T6" fmla="*/ 8 w 47"/>
                <a:gd name="T7" fmla="*/ 9 w 47"/>
                <a:gd name="T8" fmla="*/ 10 w 47"/>
                <a:gd name="T9" fmla="*/ 12 w 47"/>
                <a:gd name="T10" fmla="*/ 13 w 47"/>
                <a:gd name="T11" fmla="*/ 14 w 47"/>
                <a:gd name="T12" fmla="*/ 15 w 47"/>
                <a:gd name="T13" fmla="*/ 17 w 47"/>
                <a:gd name="T14" fmla="*/ 18 w 47"/>
                <a:gd name="T15" fmla="*/ 19 w 47"/>
                <a:gd name="T16" fmla="*/ 21 w 47"/>
                <a:gd name="T17" fmla="*/ 22 w 47"/>
                <a:gd name="T18" fmla="*/ 23 w 47"/>
                <a:gd name="T19" fmla="*/ 24 w 47"/>
                <a:gd name="T20" fmla="*/ 25 w 47"/>
                <a:gd name="T21" fmla="*/ 27 w 47"/>
                <a:gd name="T22" fmla="*/ 28 w 47"/>
                <a:gd name="T23" fmla="*/ 29 w 47"/>
                <a:gd name="T24" fmla="*/ 30 w 47"/>
                <a:gd name="T25" fmla="*/ 31 w 47"/>
                <a:gd name="T26" fmla="*/ 32 w 47"/>
                <a:gd name="T27" fmla="*/ 33 w 47"/>
                <a:gd name="T28" fmla="*/ 34 w 47"/>
                <a:gd name="T29" fmla="*/ 35 w 47"/>
                <a:gd name="T30" fmla="*/ 36 w 47"/>
                <a:gd name="T31" fmla="*/ 37 w 47"/>
                <a:gd name="T32" fmla="*/ 38 w 47"/>
                <a:gd name="T33" fmla="*/ 39 w 47"/>
                <a:gd name="T34" fmla="*/ 40 w 47"/>
                <a:gd name="T35" fmla="*/ 41 w 47"/>
                <a:gd name="T36" fmla="*/ 42 w 47"/>
                <a:gd name="T37" fmla="*/ 43 w 47"/>
                <a:gd name="T38" fmla="*/ 43 w 47"/>
                <a:gd name="T39" fmla="*/ 44 w 47"/>
                <a:gd name="T40" fmla="*/ 45 w 47"/>
                <a:gd name="T41" fmla="*/ 46 w 47"/>
                <a:gd name="T42" fmla="*/ 46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5" name="Freeform 396"/>
            <p:cNvSpPr>
              <a:spLocks/>
            </p:cNvSpPr>
            <p:nvPr/>
          </p:nvSpPr>
          <p:spPr bwMode="auto">
            <a:xfrm>
              <a:off x="1968501" y="5962652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  <a:gd name="T24" fmla="*/ 0 w 1"/>
                <a:gd name="T25" fmla="*/ 0 w 1"/>
                <a:gd name="T26" fmla="*/ 0 w 1"/>
                <a:gd name="T27" fmla="*/ 0 w 1"/>
                <a:gd name="T28" fmla="*/ 0 w 1"/>
                <a:gd name="T29" fmla="*/ 0 w 1"/>
                <a:gd name="T30" fmla="*/ 0 w 1"/>
                <a:gd name="T31" fmla="*/ 0 w 1"/>
                <a:gd name="T32" fmla="*/ 0 w 1"/>
                <a:gd name="T33" fmla="*/ 0 w 1"/>
                <a:gd name="T34" fmla="*/ 0 w 1"/>
                <a:gd name="T35" fmla="*/ 0 w 1"/>
                <a:gd name="T36" fmla="*/ 0 w 1"/>
                <a:gd name="T37" fmla="*/ 0 w 1"/>
                <a:gd name="T38" fmla="*/ 0 w 1"/>
                <a:gd name="T39" fmla="*/ 0 w 1"/>
                <a:gd name="T40" fmla="*/ 0 w 1"/>
                <a:gd name="T41" fmla="*/ 0 w 1"/>
                <a:gd name="T42" fmla="*/ 0 w 1"/>
                <a:gd name="T43" fmla="*/ 0 w 1"/>
                <a:gd name="T44" fmla="*/ 0 w 1"/>
                <a:gd name="T45" fmla="*/ 0 w 1"/>
                <a:gd name="T46" fmla="*/ 0 w 1"/>
                <a:gd name="T47" fmla="*/ 0 w 1"/>
                <a:gd name="T48" fmla="*/ 0 w 1"/>
                <a:gd name="T49" fmla="*/ 0 w 1"/>
                <a:gd name="T50" fmla="*/ 0 w 1"/>
                <a:gd name="T51" fmla="*/ 0 w 1"/>
                <a:gd name="T52" fmla="*/ 0 w 1"/>
                <a:gd name="T53" fmla="*/ 1 w 1"/>
                <a:gd name="T54" fmla="*/ 1 w 1"/>
                <a:gd name="T55" fmla="*/ 1 w 1"/>
                <a:gd name="T56" fmla="*/ 1 w 1"/>
                <a:gd name="T57" fmla="*/ 1 w 1"/>
                <a:gd name="T58" fmla="*/ 1 w 1"/>
                <a:gd name="T59" fmla="*/ 1 w 1"/>
                <a:gd name="T60" fmla="*/ 1 w 1"/>
                <a:gd name="T61" fmla="*/ 1 w 1"/>
                <a:gd name="T6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  <a:cxn ang="0">
                  <a:pos x="T6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6" name="Freeform 397"/>
            <p:cNvSpPr>
              <a:spLocks/>
            </p:cNvSpPr>
            <p:nvPr/>
          </p:nvSpPr>
          <p:spPr bwMode="auto">
            <a:xfrm>
              <a:off x="1963738" y="5962652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4 w 4"/>
                <a:gd name="T3" fmla="*/ 4 w 4"/>
                <a:gd name="T4" fmla="*/ 4 w 4"/>
                <a:gd name="T5" fmla="*/ 4 w 4"/>
                <a:gd name="T6" fmla="*/ 4 w 4"/>
                <a:gd name="T7" fmla="*/ 3 w 4"/>
                <a:gd name="T8" fmla="*/ 3 w 4"/>
                <a:gd name="T9" fmla="*/ 3 w 4"/>
                <a:gd name="T10" fmla="*/ 3 w 4"/>
                <a:gd name="T11" fmla="*/ 3 w 4"/>
                <a:gd name="T12" fmla="*/ 3 w 4"/>
                <a:gd name="T13" fmla="*/ 3 w 4"/>
                <a:gd name="T14" fmla="*/ 3 w 4"/>
                <a:gd name="T15" fmla="*/ 3 w 4"/>
                <a:gd name="T16" fmla="*/ 3 w 4"/>
                <a:gd name="T17" fmla="*/ 3 w 4"/>
                <a:gd name="T18" fmla="*/ 3 w 4"/>
                <a:gd name="T19" fmla="*/ 3 w 4"/>
                <a:gd name="T20" fmla="*/ 3 w 4"/>
                <a:gd name="T21" fmla="*/ 3 w 4"/>
                <a:gd name="T22" fmla="*/ 3 w 4"/>
                <a:gd name="T23" fmla="*/ 3 w 4"/>
                <a:gd name="T24" fmla="*/ 3 w 4"/>
                <a:gd name="T25" fmla="*/ 3 w 4"/>
                <a:gd name="T26" fmla="*/ 3 w 4"/>
                <a:gd name="T27" fmla="*/ 3 w 4"/>
                <a:gd name="T28" fmla="*/ 3 w 4"/>
                <a:gd name="T29" fmla="*/ 3 w 4"/>
                <a:gd name="T30" fmla="*/ 3 w 4"/>
                <a:gd name="T31" fmla="*/ 3 w 4"/>
                <a:gd name="T32" fmla="*/ 3 w 4"/>
                <a:gd name="T33" fmla="*/ 3 w 4"/>
                <a:gd name="T34" fmla="*/ 3 w 4"/>
                <a:gd name="T35" fmla="*/ 3 w 4"/>
                <a:gd name="T36" fmla="*/ 3 w 4"/>
                <a:gd name="T37" fmla="*/ 3 w 4"/>
                <a:gd name="T38" fmla="*/ 3 w 4"/>
                <a:gd name="T39" fmla="*/ 3 w 4"/>
                <a:gd name="T40" fmla="*/ 3 w 4"/>
                <a:gd name="T41" fmla="*/ 2 w 4"/>
                <a:gd name="T42" fmla="*/ 2 w 4"/>
                <a:gd name="T43" fmla="*/ 2 w 4"/>
                <a:gd name="T44" fmla="*/ 2 w 4"/>
                <a:gd name="T45" fmla="*/ 2 w 4"/>
                <a:gd name="T46" fmla="*/ 2 w 4"/>
                <a:gd name="T47" fmla="*/ 2 w 4"/>
                <a:gd name="T48" fmla="*/ 1 w 4"/>
                <a:gd name="T49" fmla="*/ 1 w 4"/>
                <a:gd name="T50" fmla="*/ 1 w 4"/>
                <a:gd name="T51" fmla="*/ 1 w 4"/>
                <a:gd name="T52" fmla="*/ 1 w 4"/>
                <a:gd name="T53" fmla="*/ 1 w 4"/>
                <a:gd name="T54" fmla="*/ 1 w 4"/>
                <a:gd name="T55" fmla="*/ 1 w 4"/>
                <a:gd name="T56" fmla="*/ 0 w 4"/>
                <a:gd name="T57" fmla="*/ 0 w 4"/>
                <a:gd name="T58" fmla="*/ 0 w 4"/>
                <a:gd name="T59" fmla="*/ 0 w 4"/>
                <a:gd name="T60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7" name="Freeform 398"/>
            <p:cNvSpPr>
              <a:spLocks/>
            </p:cNvSpPr>
            <p:nvPr/>
          </p:nvSpPr>
          <p:spPr bwMode="auto">
            <a:xfrm>
              <a:off x="1962151" y="5962652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1 w 1"/>
                <a:gd name="T19" fmla="*/ 1 w 1"/>
                <a:gd name="T20" fmla="*/ 1 w 1"/>
                <a:gd name="T21" fmla="*/ 1 w 1"/>
                <a:gd name="T22" fmla="*/ 1 w 1"/>
                <a:gd name="T23" fmla="*/ 1 w 1"/>
                <a:gd name="T24" fmla="*/ 1 w 1"/>
                <a:gd name="T25" fmla="*/ 1 w 1"/>
                <a:gd name="T26" fmla="*/ 1 w 1"/>
                <a:gd name="T27" fmla="*/ 1 w 1"/>
                <a:gd name="T28" fmla="*/ 1 w 1"/>
                <a:gd name="T29" fmla="*/ 1 w 1"/>
                <a:gd name="T30" fmla="*/ 1 w 1"/>
                <a:gd name="T31" fmla="*/ 1 w 1"/>
                <a:gd name="T32" fmla="*/ 1 w 1"/>
                <a:gd name="T33" fmla="*/ 1 w 1"/>
                <a:gd name="T34" fmla="*/ 1 w 1"/>
                <a:gd name="T35" fmla="*/ 1 w 1"/>
                <a:gd name="T36" fmla="*/ 1 w 1"/>
                <a:gd name="T37" fmla="*/ 1 w 1"/>
                <a:gd name="T38" fmla="*/ 1 w 1"/>
                <a:gd name="T39" fmla="*/ 1 w 1"/>
                <a:gd name="T40" fmla="*/ 1 w 1"/>
                <a:gd name="T41" fmla="*/ 1 w 1"/>
                <a:gd name="T42" fmla="*/ 1 w 1"/>
                <a:gd name="T43" fmla="*/ 1 w 1"/>
                <a:gd name="T44" fmla="*/ 1 w 1"/>
                <a:gd name="T45" fmla="*/ 1 w 1"/>
                <a:gd name="T46" fmla="*/ 1 w 1"/>
                <a:gd name="T47" fmla="*/ 1 w 1"/>
                <a:gd name="T48" fmla="*/ 1 w 1"/>
                <a:gd name="T49" fmla="*/ 1 w 1"/>
                <a:gd name="T50" fmla="*/ 1 w 1"/>
                <a:gd name="T51" fmla="*/ 1 w 1"/>
                <a:gd name="T52" fmla="*/ 1 w 1"/>
                <a:gd name="T53" fmla="*/ 1 w 1"/>
                <a:gd name="T54" fmla="*/ 1 w 1"/>
                <a:gd name="T55" fmla="*/ 1 w 1"/>
                <a:gd name="T56" fmla="*/ 1 w 1"/>
                <a:gd name="T57" fmla="*/ 1 w 1"/>
                <a:gd name="T5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8" name="Freeform 399"/>
            <p:cNvSpPr>
              <a:spLocks/>
            </p:cNvSpPr>
            <p:nvPr/>
          </p:nvSpPr>
          <p:spPr bwMode="auto">
            <a:xfrm>
              <a:off x="1965326" y="5962652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1 w 1"/>
                <a:gd name="T19" fmla="*/ 1 w 1"/>
                <a:gd name="T20" fmla="*/ 1 w 1"/>
                <a:gd name="T21" fmla="*/ 1 w 1"/>
                <a:gd name="T22" fmla="*/ 1 w 1"/>
                <a:gd name="T23" fmla="*/ 1 w 1"/>
                <a:gd name="T24" fmla="*/ 1 w 1"/>
                <a:gd name="T25" fmla="*/ 1 w 1"/>
                <a:gd name="T26" fmla="*/ 1 w 1"/>
                <a:gd name="T27" fmla="*/ 1 w 1"/>
                <a:gd name="T28" fmla="*/ 1 w 1"/>
                <a:gd name="T29" fmla="*/ 1 w 1"/>
                <a:gd name="T30" fmla="*/ 1 w 1"/>
                <a:gd name="T31" fmla="*/ 1 w 1"/>
                <a:gd name="T32" fmla="*/ 1 w 1"/>
                <a:gd name="T33" fmla="*/ 1 w 1"/>
                <a:gd name="T34" fmla="*/ 1 w 1"/>
                <a:gd name="T35" fmla="*/ 1 w 1"/>
                <a:gd name="T36" fmla="*/ 1 w 1"/>
                <a:gd name="T37" fmla="*/ 1 w 1"/>
                <a:gd name="T38" fmla="*/ 1 w 1"/>
                <a:gd name="T39" fmla="*/ 1 w 1"/>
                <a:gd name="T40" fmla="*/ 1 w 1"/>
                <a:gd name="T41" fmla="*/ 1 w 1"/>
                <a:gd name="T42" fmla="*/ 1 w 1"/>
                <a:gd name="T43" fmla="*/ 1 w 1"/>
                <a:gd name="T44" fmla="*/ 1 w 1"/>
                <a:gd name="T45" fmla="*/ 1 w 1"/>
                <a:gd name="T46" fmla="*/ 1 w 1"/>
                <a:gd name="T47" fmla="*/ 1 w 1"/>
                <a:gd name="T48" fmla="*/ 1 w 1"/>
                <a:gd name="T49" fmla="*/ 1 w 1"/>
                <a:gd name="T50" fmla="*/ 1 w 1"/>
                <a:gd name="T51" fmla="*/ 1 w 1"/>
                <a:gd name="T52" fmla="*/ 1 w 1"/>
                <a:gd name="T53" fmla="*/ 1 w 1"/>
                <a:gd name="T54" fmla="*/ 1 w 1"/>
                <a:gd name="T55" fmla="*/ 1 w 1"/>
                <a:gd name="T56" fmla="*/ 1 w 1"/>
                <a:gd name="T57" fmla="*/ 1 w 1"/>
                <a:gd name="T58" fmla="*/ 1 w 1"/>
                <a:gd name="T59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9" name="Freeform 400"/>
            <p:cNvSpPr>
              <a:spLocks/>
            </p:cNvSpPr>
            <p:nvPr/>
          </p:nvSpPr>
          <p:spPr bwMode="auto">
            <a:xfrm>
              <a:off x="1963738" y="5962652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  <a:gd name="T9" fmla="*/ 1 w 1"/>
                <a:gd name="T10" fmla="*/ 1 w 1"/>
                <a:gd name="T11" fmla="*/ 1 w 1"/>
                <a:gd name="T12" fmla="*/ 1 w 1"/>
                <a:gd name="T13" fmla="*/ 1 w 1"/>
                <a:gd name="T14" fmla="*/ 1 w 1"/>
                <a:gd name="T15" fmla="*/ 1 w 1"/>
                <a:gd name="T16" fmla="*/ 1 w 1"/>
                <a:gd name="T17" fmla="*/ 1 w 1"/>
                <a:gd name="T18" fmla="*/ 1 w 1"/>
                <a:gd name="T19" fmla="*/ 1 w 1"/>
                <a:gd name="T20" fmla="*/ 1 w 1"/>
                <a:gd name="T21" fmla="*/ 1 w 1"/>
                <a:gd name="T22" fmla="*/ 1 w 1"/>
                <a:gd name="T23" fmla="*/ 1 w 1"/>
                <a:gd name="T24" fmla="*/ 1 w 1"/>
                <a:gd name="T25" fmla="*/ 1 w 1"/>
                <a:gd name="T26" fmla="*/ 1 w 1"/>
                <a:gd name="T27" fmla="*/ 0 w 1"/>
                <a:gd name="T28" fmla="*/ 0 w 1"/>
                <a:gd name="T29" fmla="*/ 0 w 1"/>
                <a:gd name="T30" fmla="*/ 0 w 1"/>
                <a:gd name="T31" fmla="*/ 0 w 1"/>
                <a:gd name="T32" fmla="*/ 0 w 1"/>
                <a:gd name="T33" fmla="*/ 0 w 1"/>
                <a:gd name="T34" fmla="*/ 0 w 1"/>
                <a:gd name="T35" fmla="*/ 0 w 1"/>
                <a:gd name="T36" fmla="*/ 0 w 1"/>
                <a:gd name="T37" fmla="*/ 0 w 1"/>
                <a:gd name="T38" fmla="*/ 0 w 1"/>
                <a:gd name="T39" fmla="*/ 0 w 1"/>
                <a:gd name="T40" fmla="*/ 0 w 1"/>
                <a:gd name="T41" fmla="*/ 0 w 1"/>
                <a:gd name="T42" fmla="*/ 1 w 1"/>
                <a:gd name="T43" fmla="*/ 1 w 1"/>
                <a:gd name="T44" fmla="*/ 1 w 1"/>
                <a:gd name="T45" fmla="*/ 1 w 1"/>
                <a:gd name="T46" fmla="*/ 1 w 1"/>
                <a:gd name="T47" fmla="*/ 1 w 1"/>
                <a:gd name="T48" fmla="*/ 1 w 1"/>
                <a:gd name="T49" fmla="*/ 1 w 1"/>
                <a:gd name="T50" fmla="*/ 1 w 1"/>
                <a:gd name="T51" fmla="*/ 0 w 1"/>
                <a:gd name="T52" fmla="*/ 0 w 1"/>
                <a:gd name="T53" fmla="*/ 0 w 1"/>
                <a:gd name="T54" fmla="*/ 0 w 1"/>
                <a:gd name="T55" fmla="*/ 0 w 1"/>
                <a:gd name="T56" fmla="*/ 0 w 1"/>
                <a:gd name="T57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0" name="Freeform 401"/>
            <p:cNvSpPr>
              <a:spLocks/>
            </p:cNvSpPr>
            <p:nvPr/>
          </p:nvSpPr>
          <p:spPr bwMode="auto">
            <a:xfrm>
              <a:off x="1965326" y="5962652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  <a:gd name="T24" fmla="*/ 1 w 1"/>
                <a:gd name="T25" fmla="*/ 1 w 1"/>
                <a:gd name="T26" fmla="*/ 1 w 1"/>
                <a:gd name="T27" fmla="*/ 1 w 1"/>
                <a:gd name="T28" fmla="*/ 1 w 1"/>
                <a:gd name="T29" fmla="*/ 1 w 1"/>
                <a:gd name="T30" fmla="*/ 1 w 1"/>
                <a:gd name="T31" fmla="*/ 1 w 1"/>
                <a:gd name="T32" fmla="*/ 1 w 1"/>
                <a:gd name="T33" fmla="*/ 1 w 1"/>
                <a:gd name="T34" fmla="*/ 1 w 1"/>
                <a:gd name="T35" fmla="*/ 1 w 1"/>
                <a:gd name="T36" fmla="*/ 1 w 1"/>
                <a:gd name="T37" fmla="*/ 1 w 1"/>
                <a:gd name="T38" fmla="*/ 1 w 1"/>
                <a:gd name="T39" fmla="*/ 1 w 1"/>
                <a:gd name="T40" fmla="*/ 1 w 1"/>
                <a:gd name="T41" fmla="*/ 1 w 1"/>
                <a:gd name="T42" fmla="*/ 1 w 1"/>
                <a:gd name="T43" fmla="*/ 1 w 1"/>
                <a:gd name="T44" fmla="*/ 1 w 1"/>
                <a:gd name="T45" fmla="*/ 1 w 1"/>
                <a:gd name="T46" fmla="*/ 0 w 1"/>
                <a:gd name="T47" fmla="*/ 0 w 1"/>
                <a:gd name="T48" fmla="*/ 0 w 1"/>
                <a:gd name="T49" fmla="*/ 0 w 1"/>
                <a:gd name="T50" fmla="*/ 0 w 1"/>
                <a:gd name="T51" fmla="*/ 0 w 1"/>
                <a:gd name="T52" fmla="*/ 0 w 1"/>
                <a:gd name="T53" fmla="*/ 0 w 1"/>
                <a:gd name="T54" fmla="*/ 0 w 1"/>
                <a:gd name="T55" fmla="*/ 0 w 1"/>
                <a:gd name="T56" fmla="*/ 0 w 1"/>
                <a:gd name="T57" fmla="*/ 0 w 1"/>
                <a:gd name="T58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1" name="Freeform 402"/>
            <p:cNvSpPr>
              <a:spLocks/>
            </p:cNvSpPr>
            <p:nvPr/>
          </p:nvSpPr>
          <p:spPr bwMode="auto">
            <a:xfrm>
              <a:off x="1963738" y="5962652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2 w 2"/>
                <a:gd name="T4" fmla="*/ 2 w 2"/>
                <a:gd name="T5" fmla="*/ 2 w 2"/>
                <a:gd name="T6" fmla="*/ 2 w 2"/>
                <a:gd name="T7" fmla="*/ 2 w 2"/>
                <a:gd name="T8" fmla="*/ 1 w 2"/>
                <a:gd name="T9" fmla="*/ 1 w 2"/>
                <a:gd name="T10" fmla="*/ 1 w 2"/>
                <a:gd name="T11" fmla="*/ 1 w 2"/>
                <a:gd name="T12" fmla="*/ 1 w 2"/>
                <a:gd name="T13" fmla="*/ 1 w 2"/>
                <a:gd name="T14" fmla="*/ 1 w 2"/>
                <a:gd name="T15" fmla="*/ 1 w 2"/>
                <a:gd name="T16" fmla="*/ 1 w 2"/>
                <a:gd name="T17" fmla="*/ 1 w 2"/>
                <a:gd name="T18" fmla="*/ 1 w 2"/>
                <a:gd name="T19" fmla="*/ 1 w 2"/>
                <a:gd name="T20" fmla="*/ 1 w 2"/>
                <a:gd name="T21" fmla="*/ 1 w 2"/>
                <a:gd name="T22" fmla="*/ 1 w 2"/>
                <a:gd name="T23" fmla="*/ 1 w 2"/>
                <a:gd name="T24" fmla="*/ 1 w 2"/>
                <a:gd name="T25" fmla="*/ 1 w 2"/>
                <a:gd name="T26" fmla="*/ 1 w 2"/>
                <a:gd name="T27" fmla="*/ 0 w 2"/>
                <a:gd name="T28" fmla="*/ 0 w 2"/>
                <a:gd name="T29" fmla="*/ 0 w 2"/>
                <a:gd name="T30" fmla="*/ 0 w 2"/>
                <a:gd name="T31" fmla="*/ 0 w 2"/>
                <a:gd name="T32" fmla="*/ 0 w 2"/>
                <a:gd name="T33" fmla="*/ 0 w 2"/>
                <a:gd name="T34" fmla="*/ 0 w 2"/>
                <a:gd name="T35" fmla="*/ 1 w 2"/>
                <a:gd name="T36" fmla="*/ 1 w 2"/>
                <a:gd name="T37" fmla="*/ 1 w 2"/>
                <a:gd name="T38" fmla="*/ 1 w 2"/>
                <a:gd name="T39" fmla="*/ 1 w 2"/>
                <a:gd name="T40" fmla="*/ 1 w 2"/>
                <a:gd name="T41" fmla="*/ 1 w 2"/>
                <a:gd name="T42" fmla="*/ 1 w 2"/>
                <a:gd name="T43" fmla="*/ 1 w 2"/>
                <a:gd name="T44" fmla="*/ 1 w 2"/>
                <a:gd name="T45" fmla="*/ 1 w 2"/>
                <a:gd name="T46" fmla="*/ 1 w 2"/>
                <a:gd name="T47" fmla="*/ 1 w 2"/>
                <a:gd name="T48" fmla="*/ 1 w 2"/>
                <a:gd name="T49" fmla="*/ 1 w 2"/>
                <a:gd name="T50" fmla="*/ 1 w 2"/>
                <a:gd name="T51" fmla="*/ 1 w 2"/>
                <a:gd name="T52" fmla="*/ 1 w 2"/>
                <a:gd name="T53" fmla="*/ 1 w 2"/>
                <a:gd name="T54" fmla="*/ 1 w 2"/>
                <a:gd name="T55" fmla="*/ 1 w 2"/>
                <a:gd name="T56" fmla="*/ 1 w 2"/>
                <a:gd name="T57" fmla="*/ 1 w 2"/>
                <a:gd name="T58" fmla="*/ 1 w 2"/>
                <a:gd name="T59" fmla="*/ 1 w 2"/>
                <a:gd name="T60" fmla="*/ 1 w 2"/>
                <a:gd name="T61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2" name="Freeform 403"/>
            <p:cNvSpPr>
              <a:spLocks/>
            </p:cNvSpPr>
            <p:nvPr/>
          </p:nvSpPr>
          <p:spPr bwMode="auto">
            <a:xfrm>
              <a:off x="1966913" y="5962652"/>
              <a:ext cx="158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0 w 2"/>
                <a:gd name="T4" fmla="*/ 0 w 2"/>
                <a:gd name="T5" fmla="*/ 0 w 2"/>
                <a:gd name="T6" fmla="*/ 0 w 2"/>
                <a:gd name="T7" fmla="*/ 0 w 2"/>
                <a:gd name="T8" fmla="*/ 0 w 2"/>
                <a:gd name="T9" fmla="*/ 0 w 2"/>
                <a:gd name="T10" fmla="*/ 0 w 2"/>
                <a:gd name="T11" fmla="*/ 0 w 2"/>
                <a:gd name="T12" fmla="*/ 0 w 2"/>
                <a:gd name="T13" fmla="*/ 0 w 2"/>
                <a:gd name="T14" fmla="*/ 0 w 2"/>
                <a:gd name="T15" fmla="*/ 0 w 2"/>
                <a:gd name="T16" fmla="*/ 0 w 2"/>
                <a:gd name="T17" fmla="*/ 0 w 2"/>
                <a:gd name="T18" fmla="*/ 0 w 2"/>
                <a:gd name="T19" fmla="*/ 0 w 2"/>
                <a:gd name="T20" fmla="*/ 0 w 2"/>
                <a:gd name="T21" fmla="*/ 0 w 2"/>
                <a:gd name="T22" fmla="*/ 0 w 2"/>
                <a:gd name="T23" fmla="*/ 0 w 2"/>
                <a:gd name="T24" fmla="*/ 0 w 2"/>
                <a:gd name="T25" fmla="*/ 0 w 2"/>
                <a:gd name="T26" fmla="*/ 0 w 2"/>
                <a:gd name="T27" fmla="*/ 0 w 2"/>
                <a:gd name="T28" fmla="*/ 0 w 2"/>
                <a:gd name="T29" fmla="*/ 0 w 2"/>
                <a:gd name="T30" fmla="*/ 1 w 2"/>
                <a:gd name="T31" fmla="*/ 1 w 2"/>
                <a:gd name="T32" fmla="*/ 1 w 2"/>
                <a:gd name="T33" fmla="*/ 1 w 2"/>
                <a:gd name="T34" fmla="*/ 1 w 2"/>
                <a:gd name="T35" fmla="*/ 1 w 2"/>
                <a:gd name="T36" fmla="*/ 1 w 2"/>
                <a:gd name="T37" fmla="*/ 1 w 2"/>
                <a:gd name="T38" fmla="*/ 1 w 2"/>
                <a:gd name="T39" fmla="*/ 1 w 2"/>
                <a:gd name="T40" fmla="*/ 1 w 2"/>
                <a:gd name="T41" fmla="*/ 1 w 2"/>
                <a:gd name="T42" fmla="*/ 1 w 2"/>
                <a:gd name="T43" fmla="*/ 1 w 2"/>
                <a:gd name="T44" fmla="*/ 1 w 2"/>
                <a:gd name="T45" fmla="*/ 1 w 2"/>
                <a:gd name="T46" fmla="*/ 2 w 2"/>
                <a:gd name="T47" fmla="*/ 2 w 2"/>
                <a:gd name="T48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3" name="Freeform 404"/>
            <p:cNvSpPr>
              <a:spLocks/>
            </p:cNvSpPr>
            <p:nvPr/>
          </p:nvSpPr>
          <p:spPr bwMode="auto">
            <a:xfrm>
              <a:off x="1970088" y="5962652"/>
              <a:ext cx="52388" cy="0"/>
            </a:xfrm>
            <a:custGeom>
              <a:avLst/>
              <a:gdLst>
                <a:gd name="T0" fmla="*/ 0 w 43"/>
                <a:gd name="T1" fmla="*/ 0 w 43"/>
                <a:gd name="T2" fmla="*/ 0 w 43"/>
                <a:gd name="T3" fmla="*/ 0 w 43"/>
                <a:gd name="T4" fmla="*/ 1 w 43"/>
                <a:gd name="T5" fmla="*/ 1 w 43"/>
                <a:gd name="T6" fmla="*/ 1 w 43"/>
                <a:gd name="T7" fmla="*/ 1 w 43"/>
                <a:gd name="T8" fmla="*/ 2 w 43"/>
                <a:gd name="T9" fmla="*/ 2 w 43"/>
                <a:gd name="T10" fmla="*/ 2 w 43"/>
                <a:gd name="T11" fmla="*/ 2 w 43"/>
                <a:gd name="T12" fmla="*/ 2 w 43"/>
                <a:gd name="T13" fmla="*/ 2 w 43"/>
                <a:gd name="T14" fmla="*/ 2 w 43"/>
                <a:gd name="T15" fmla="*/ 2 w 43"/>
                <a:gd name="T16" fmla="*/ 2 w 43"/>
                <a:gd name="T17" fmla="*/ 2 w 43"/>
                <a:gd name="T18" fmla="*/ 2 w 43"/>
                <a:gd name="T19" fmla="*/ 2 w 43"/>
                <a:gd name="T20" fmla="*/ 2 w 43"/>
                <a:gd name="T21" fmla="*/ 3 w 43"/>
                <a:gd name="T22" fmla="*/ 3 w 43"/>
                <a:gd name="T23" fmla="*/ 3 w 43"/>
                <a:gd name="T24" fmla="*/ 3 w 43"/>
                <a:gd name="T25" fmla="*/ 3 w 43"/>
                <a:gd name="T26" fmla="*/ 3 w 43"/>
                <a:gd name="T27" fmla="*/ 3 w 43"/>
                <a:gd name="T28" fmla="*/ 3 w 43"/>
                <a:gd name="T29" fmla="*/ 3 w 43"/>
                <a:gd name="T30" fmla="*/ 2 w 43"/>
                <a:gd name="T31" fmla="*/ 2 w 43"/>
                <a:gd name="T32" fmla="*/ 2 w 43"/>
                <a:gd name="T33" fmla="*/ 2 w 43"/>
                <a:gd name="T34" fmla="*/ 2 w 43"/>
                <a:gd name="T35" fmla="*/ 2 w 43"/>
                <a:gd name="T36" fmla="*/ 2 w 43"/>
                <a:gd name="T37" fmla="*/ 1 w 43"/>
                <a:gd name="T38" fmla="*/ 1 w 43"/>
                <a:gd name="T39" fmla="*/ 2 w 43"/>
                <a:gd name="T40" fmla="*/ 2 w 43"/>
                <a:gd name="T41" fmla="*/ 3 w 43"/>
                <a:gd name="T42" fmla="*/ 4 w 43"/>
                <a:gd name="T43" fmla="*/ 5 w 43"/>
                <a:gd name="T44" fmla="*/ 6 w 43"/>
                <a:gd name="T45" fmla="*/ 7 w 43"/>
                <a:gd name="T46" fmla="*/ 9 w 43"/>
                <a:gd name="T47" fmla="*/ 10 w 43"/>
                <a:gd name="T48" fmla="*/ 12 w 43"/>
                <a:gd name="T49" fmla="*/ 13 w 43"/>
                <a:gd name="T50" fmla="*/ 15 w 43"/>
                <a:gd name="T51" fmla="*/ 17 w 43"/>
                <a:gd name="T52" fmla="*/ 19 w 43"/>
                <a:gd name="T53" fmla="*/ 21 w 43"/>
                <a:gd name="T54" fmla="*/ 24 w 43"/>
                <a:gd name="T55" fmla="*/ 26 w 43"/>
                <a:gd name="T56" fmla="*/ 28 w 43"/>
                <a:gd name="T57" fmla="*/ 31 w 43"/>
                <a:gd name="T58" fmla="*/ 33 w 43"/>
                <a:gd name="T59" fmla="*/ 36 w 43"/>
                <a:gd name="T60" fmla="*/ 38 w 43"/>
                <a:gd name="T61" fmla="*/ 41 w 4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</a:cxnLst>
              <a:rect l="0" t="0" r="r" b="b"/>
              <a:pathLst>
                <a:path w="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4" name="Freeform 405"/>
            <p:cNvSpPr>
              <a:spLocks/>
            </p:cNvSpPr>
            <p:nvPr/>
          </p:nvSpPr>
          <p:spPr bwMode="auto">
            <a:xfrm>
              <a:off x="2098676" y="5962652"/>
              <a:ext cx="6350" cy="0"/>
            </a:xfrm>
            <a:custGeom>
              <a:avLst/>
              <a:gdLst>
                <a:gd name="T0" fmla="*/ 0 w 5"/>
                <a:gd name="T1" fmla="*/ 0 w 5"/>
                <a:gd name="T2" fmla="*/ 0 w 5"/>
                <a:gd name="T3" fmla="*/ 0 w 5"/>
                <a:gd name="T4" fmla="*/ 0 w 5"/>
                <a:gd name="T5" fmla="*/ 1 w 5"/>
                <a:gd name="T6" fmla="*/ 1 w 5"/>
                <a:gd name="T7" fmla="*/ 1 w 5"/>
                <a:gd name="T8" fmla="*/ 1 w 5"/>
                <a:gd name="T9" fmla="*/ 1 w 5"/>
                <a:gd name="T10" fmla="*/ 2 w 5"/>
                <a:gd name="T11" fmla="*/ 2 w 5"/>
                <a:gd name="T12" fmla="*/ 2 w 5"/>
                <a:gd name="T13" fmla="*/ 2 w 5"/>
                <a:gd name="T14" fmla="*/ 3 w 5"/>
                <a:gd name="T15" fmla="*/ 3 w 5"/>
                <a:gd name="T16" fmla="*/ 3 w 5"/>
                <a:gd name="T17" fmla="*/ 3 w 5"/>
                <a:gd name="T18" fmla="*/ 4 w 5"/>
                <a:gd name="T19" fmla="*/ 4 w 5"/>
                <a:gd name="T20" fmla="*/ 4 w 5"/>
                <a:gd name="T21" fmla="*/ 4 w 5"/>
                <a:gd name="T22" fmla="*/ 5 w 5"/>
                <a:gd name="T23" fmla="*/ 5 w 5"/>
                <a:gd name="T2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5" name="Freeform 406"/>
            <p:cNvSpPr>
              <a:spLocks/>
            </p:cNvSpPr>
            <p:nvPr/>
          </p:nvSpPr>
          <p:spPr bwMode="auto">
            <a:xfrm>
              <a:off x="2106613" y="5962652"/>
              <a:ext cx="57150" cy="0"/>
            </a:xfrm>
            <a:custGeom>
              <a:avLst/>
              <a:gdLst>
                <a:gd name="T0" fmla="*/ 0 w 47"/>
                <a:gd name="T1" fmla="*/ 1 w 47"/>
                <a:gd name="T2" fmla="*/ 1 w 47"/>
                <a:gd name="T3" fmla="*/ 2 w 47"/>
                <a:gd name="T4" fmla="*/ 3 w 47"/>
                <a:gd name="T5" fmla="*/ 3 w 47"/>
                <a:gd name="T6" fmla="*/ 4 w 47"/>
                <a:gd name="T7" fmla="*/ 5 w 47"/>
                <a:gd name="T8" fmla="*/ 6 w 47"/>
                <a:gd name="T9" fmla="*/ 6 w 47"/>
                <a:gd name="T10" fmla="*/ 7 w 47"/>
                <a:gd name="T11" fmla="*/ 8 w 47"/>
                <a:gd name="T12" fmla="*/ 8 w 47"/>
                <a:gd name="T13" fmla="*/ 9 w 47"/>
                <a:gd name="T14" fmla="*/ 10 w 47"/>
                <a:gd name="T15" fmla="*/ 10 w 47"/>
                <a:gd name="T16" fmla="*/ 11 w 47"/>
                <a:gd name="T17" fmla="*/ 12 w 47"/>
                <a:gd name="T18" fmla="*/ 13 w 47"/>
                <a:gd name="T19" fmla="*/ 13 w 47"/>
                <a:gd name="T20" fmla="*/ 14 w 47"/>
                <a:gd name="T21" fmla="*/ 15 w 47"/>
                <a:gd name="T22" fmla="*/ 15 w 47"/>
                <a:gd name="T23" fmla="*/ 16 w 47"/>
                <a:gd name="T24" fmla="*/ 17 w 47"/>
                <a:gd name="T25" fmla="*/ 17 w 47"/>
                <a:gd name="T26" fmla="*/ 18 w 47"/>
                <a:gd name="T27" fmla="*/ 19 w 47"/>
                <a:gd name="T28" fmla="*/ 20 w 47"/>
                <a:gd name="T29" fmla="*/ 20 w 47"/>
                <a:gd name="T30" fmla="*/ 21 w 47"/>
                <a:gd name="T31" fmla="*/ 22 w 47"/>
                <a:gd name="T32" fmla="*/ 22 w 47"/>
                <a:gd name="T33" fmla="*/ 23 w 47"/>
                <a:gd name="T34" fmla="*/ 24 w 47"/>
                <a:gd name="T35" fmla="*/ 24 w 47"/>
                <a:gd name="T36" fmla="*/ 25 w 47"/>
                <a:gd name="T37" fmla="*/ 26 w 47"/>
                <a:gd name="T38" fmla="*/ 27 w 47"/>
                <a:gd name="T39" fmla="*/ 27 w 47"/>
                <a:gd name="T40" fmla="*/ 28 w 47"/>
                <a:gd name="T41" fmla="*/ 29 w 47"/>
                <a:gd name="T42" fmla="*/ 29 w 47"/>
                <a:gd name="T43" fmla="*/ 30 w 47"/>
                <a:gd name="T44" fmla="*/ 31 w 47"/>
                <a:gd name="T45" fmla="*/ 32 w 47"/>
                <a:gd name="T46" fmla="*/ 32 w 47"/>
                <a:gd name="T47" fmla="*/ 33 w 47"/>
                <a:gd name="T48" fmla="*/ 34 w 47"/>
                <a:gd name="T49" fmla="*/ 35 w 47"/>
                <a:gd name="T50" fmla="*/ 35 w 47"/>
                <a:gd name="T51" fmla="*/ 36 w 47"/>
                <a:gd name="T52" fmla="*/ 37 w 47"/>
                <a:gd name="T53" fmla="*/ 38 w 47"/>
                <a:gd name="T54" fmla="*/ 39 w 47"/>
                <a:gd name="T55" fmla="*/ 40 w 47"/>
                <a:gd name="T56" fmla="*/ 41 w 47"/>
                <a:gd name="T57" fmla="*/ 42 w 47"/>
                <a:gd name="T58" fmla="*/ 43 w 47"/>
                <a:gd name="T59" fmla="*/ 43 w 47"/>
                <a:gd name="T60" fmla="*/ 44 w 47"/>
                <a:gd name="T61" fmla="*/ 45 w 47"/>
                <a:gd name="T62" fmla="*/ 46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  <a:cxn ang="0">
                  <a:pos x="T62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6" name="Freeform 407"/>
            <p:cNvSpPr>
              <a:spLocks/>
            </p:cNvSpPr>
            <p:nvPr/>
          </p:nvSpPr>
          <p:spPr bwMode="auto">
            <a:xfrm>
              <a:off x="2241551" y="5962652"/>
              <a:ext cx="57150" cy="0"/>
            </a:xfrm>
            <a:custGeom>
              <a:avLst/>
              <a:gdLst>
                <a:gd name="T0" fmla="*/ 0 w 47"/>
                <a:gd name="T1" fmla="*/ 1 w 47"/>
                <a:gd name="T2" fmla="*/ 2 w 47"/>
                <a:gd name="T3" fmla="*/ 4 w 47"/>
                <a:gd name="T4" fmla="*/ 5 w 47"/>
                <a:gd name="T5" fmla="*/ 6 w 47"/>
                <a:gd name="T6" fmla="*/ 8 w 47"/>
                <a:gd name="T7" fmla="*/ 9 w 47"/>
                <a:gd name="T8" fmla="*/ 10 w 47"/>
                <a:gd name="T9" fmla="*/ 11 w 47"/>
                <a:gd name="T10" fmla="*/ 13 w 47"/>
                <a:gd name="T11" fmla="*/ 14 w 47"/>
                <a:gd name="T12" fmla="*/ 15 w 47"/>
                <a:gd name="T13" fmla="*/ 17 w 47"/>
                <a:gd name="T14" fmla="*/ 18 w 47"/>
                <a:gd name="T15" fmla="*/ 19 w 47"/>
                <a:gd name="T16" fmla="*/ 21 w 47"/>
                <a:gd name="T17" fmla="*/ 22 w 47"/>
                <a:gd name="T18" fmla="*/ 23 w 47"/>
                <a:gd name="T19" fmla="*/ 25 w 47"/>
                <a:gd name="T20" fmla="*/ 26 w 47"/>
                <a:gd name="T21" fmla="*/ 27 w 47"/>
                <a:gd name="T22" fmla="*/ 29 w 47"/>
                <a:gd name="T23" fmla="*/ 30 w 47"/>
                <a:gd name="T24" fmla="*/ 32 w 47"/>
                <a:gd name="T25" fmla="*/ 33 w 47"/>
                <a:gd name="T26" fmla="*/ 34 w 47"/>
                <a:gd name="T27" fmla="*/ 36 w 47"/>
                <a:gd name="T28" fmla="*/ 37 w 47"/>
                <a:gd name="T29" fmla="*/ 38 w 47"/>
                <a:gd name="T30" fmla="*/ 40 w 47"/>
                <a:gd name="T31" fmla="*/ 41 w 47"/>
                <a:gd name="T32" fmla="*/ 43 w 47"/>
                <a:gd name="T33" fmla="*/ 44 w 47"/>
                <a:gd name="T34" fmla="*/ 45 w 47"/>
                <a:gd name="T35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7" name="Freeform 408"/>
            <p:cNvSpPr>
              <a:spLocks/>
            </p:cNvSpPr>
            <p:nvPr/>
          </p:nvSpPr>
          <p:spPr bwMode="auto">
            <a:xfrm>
              <a:off x="2374901" y="5962652"/>
              <a:ext cx="57150" cy="0"/>
            </a:xfrm>
            <a:custGeom>
              <a:avLst/>
              <a:gdLst>
                <a:gd name="T0" fmla="*/ 0 w 47"/>
                <a:gd name="T1" fmla="*/ 1 w 47"/>
                <a:gd name="T2" fmla="*/ 2 w 47"/>
                <a:gd name="T3" fmla="*/ 3 w 47"/>
                <a:gd name="T4" fmla="*/ 4 w 47"/>
                <a:gd name="T5" fmla="*/ 5 w 47"/>
                <a:gd name="T6" fmla="*/ 6 w 47"/>
                <a:gd name="T7" fmla="*/ 7 w 47"/>
                <a:gd name="T8" fmla="*/ 8 w 47"/>
                <a:gd name="T9" fmla="*/ 9 w 47"/>
                <a:gd name="T10" fmla="*/ 10 w 47"/>
                <a:gd name="T11" fmla="*/ 11 w 47"/>
                <a:gd name="T12" fmla="*/ 12 w 47"/>
                <a:gd name="T13" fmla="*/ 13 w 47"/>
                <a:gd name="T14" fmla="*/ 14 w 47"/>
                <a:gd name="T15" fmla="*/ 15 w 47"/>
                <a:gd name="T16" fmla="*/ 15 w 47"/>
                <a:gd name="T17" fmla="*/ 16 w 47"/>
                <a:gd name="T18" fmla="*/ 17 w 47"/>
                <a:gd name="T19" fmla="*/ 18 w 47"/>
                <a:gd name="T20" fmla="*/ 19 w 47"/>
                <a:gd name="T21" fmla="*/ 20 w 47"/>
                <a:gd name="T22" fmla="*/ 21 w 47"/>
                <a:gd name="T23" fmla="*/ 22 w 47"/>
                <a:gd name="T24" fmla="*/ 23 w 47"/>
                <a:gd name="T25" fmla="*/ 24 w 47"/>
                <a:gd name="T26" fmla="*/ 25 w 47"/>
                <a:gd name="T27" fmla="*/ 26 w 47"/>
                <a:gd name="T28" fmla="*/ 27 w 47"/>
                <a:gd name="T29" fmla="*/ 29 w 47"/>
                <a:gd name="T30" fmla="*/ 30 w 47"/>
                <a:gd name="T31" fmla="*/ 31 w 47"/>
                <a:gd name="T32" fmla="*/ 32 w 47"/>
                <a:gd name="T33" fmla="*/ 33 w 47"/>
                <a:gd name="T34" fmla="*/ 34 w 47"/>
                <a:gd name="T35" fmla="*/ 35 w 47"/>
                <a:gd name="T36" fmla="*/ 36 w 47"/>
                <a:gd name="T37" fmla="*/ 37 w 47"/>
                <a:gd name="T38" fmla="*/ 38 w 47"/>
                <a:gd name="T39" fmla="*/ 39 w 47"/>
                <a:gd name="T40" fmla="*/ 40 w 47"/>
                <a:gd name="T41" fmla="*/ 42 w 47"/>
                <a:gd name="T42" fmla="*/ 43 w 47"/>
                <a:gd name="T43" fmla="*/ 44 w 47"/>
                <a:gd name="T44" fmla="*/ 45 w 47"/>
                <a:gd name="T45" fmla="*/ 46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8" name="Freeform 409"/>
            <p:cNvSpPr>
              <a:spLocks/>
            </p:cNvSpPr>
            <p:nvPr/>
          </p:nvSpPr>
          <p:spPr bwMode="auto">
            <a:xfrm>
              <a:off x="2509838" y="5962652"/>
              <a:ext cx="22225" cy="0"/>
            </a:xfrm>
            <a:custGeom>
              <a:avLst/>
              <a:gdLst>
                <a:gd name="T0" fmla="*/ 0 w 19"/>
                <a:gd name="T1" fmla="*/ 0 w 19"/>
                <a:gd name="T2" fmla="*/ 1 w 19"/>
                <a:gd name="T3" fmla="*/ 1 w 19"/>
                <a:gd name="T4" fmla="*/ 2 w 19"/>
                <a:gd name="T5" fmla="*/ 3 w 19"/>
                <a:gd name="T6" fmla="*/ 4 w 19"/>
                <a:gd name="T7" fmla="*/ 5 w 19"/>
                <a:gd name="T8" fmla="*/ 6 w 19"/>
                <a:gd name="T9" fmla="*/ 6 w 19"/>
                <a:gd name="T10" fmla="*/ 7 w 19"/>
                <a:gd name="T11" fmla="*/ 8 w 19"/>
                <a:gd name="T12" fmla="*/ 9 w 19"/>
                <a:gd name="T13" fmla="*/ 10 w 19"/>
                <a:gd name="T14" fmla="*/ 11 w 19"/>
                <a:gd name="T15" fmla="*/ 11 w 19"/>
                <a:gd name="T16" fmla="*/ 12 w 19"/>
                <a:gd name="T17" fmla="*/ 13 w 19"/>
                <a:gd name="T18" fmla="*/ 14 w 19"/>
                <a:gd name="T19" fmla="*/ 15 w 19"/>
                <a:gd name="T20" fmla="*/ 16 w 19"/>
                <a:gd name="T21" fmla="*/ 16 w 19"/>
                <a:gd name="T22" fmla="*/ 17 w 19"/>
                <a:gd name="T23" fmla="*/ 18 w 19"/>
                <a:gd name="T24" fmla="*/ 19 w 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</a:cxnLst>
              <a:rect l="0" t="0" r="r" b="b"/>
              <a:pathLst>
                <a:path w="19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9" name="Freeform 410"/>
            <p:cNvSpPr>
              <a:spLocks/>
            </p:cNvSpPr>
            <p:nvPr/>
          </p:nvSpPr>
          <p:spPr bwMode="auto">
            <a:xfrm>
              <a:off x="2533651" y="5956302"/>
              <a:ext cx="57150" cy="6350"/>
            </a:xfrm>
            <a:custGeom>
              <a:avLst/>
              <a:gdLst>
                <a:gd name="T0" fmla="*/ 0 w 47"/>
                <a:gd name="T1" fmla="*/ 5 h 5"/>
                <a:gd name="T2" fmla="*/ 0 w 47"/>
                <a:gd name="T3" fmla="*/ 5 h 5"/>
                <a:gd name="T4" fmla="*/ 1 w 47"/>
                <a:gd name="T5" fmla="*/ 5 h 5"/>
                <a:gd name="T6" fmla="*/ 1 w 47"/>
                <a:gd name="T7" fmla="*/ 5 h 5"/>
                <a:gd name="T8" fmla="*/ 2 w 47"/>
                <a:gd name="T9" fmla="*/ 5 h 5"/>
                <a:gd name="T10" fmla="*/ 3 w 47"/>
                <a:gd name="T11" fmla="*/ 5 h 5"/>
                <a:gd name="T12" fmla="*/ 4 w 47"/>
                <a:gd name="T13" fmla="*/ 5 h 5"/>
                <a:gd name="T14" fmla="*/ 5 w 47"/>
                <a:gd name="T15" fmla="*/ 5 h 5"/>
                <a:gd name="T16" fmla="*/ 6 w 47"/>
                <a:gd name="T17" fmla="*/ 5 h 5"/>
                <a:gd name="T18" fmla="*/ 7 w 47"/>
                <a:gd name="T19" fmla="*/ 5 h 5"/>
                <a:gd name="T20" fmla="*/ 7 w 47"/>
                <a:gd name="T21" fmla="*/ 5 h 5"/>
                <a:gd name="T22" fmla="*/ 8 w 47"/>
                <a:gd name="T23" fmla="*/ 5 h 5"/>
                <a:gd name="T24" fmla="*/ 9 w 47"/>
                <a:gd name="T25" fmla="*/ 5 h 5"/>
                <a:gd name="T26" fmla="*/ 10 w 47"/>
                <a:gd name="T27" fmla="*/ 5 h 5"/>
                <a:gd name="T28" fmla="*/ 11 w 47"/>
                <a:gd name="T29" fmla="*/ 5 h 5"/>
                <a:gd name="T30" fmla="*/ 12 w 47"/>
                <a:gd name="T31" fmla="*/ 5 h 5"/>
                <a:gd name="T32" fmla="*/ 13 w 47"/>
                <a:gd name="T33" fmla="*/ 5 h 5"/>
                <a:gd name="T34" fmla="*/ 14 w 47"/>
                <a:gd name="T35" fmla="*/ 5 h 5"/>
                <a:gd name="T36" fmla="*/ 14 w 47"/>
                <a:gd name="T37" fmla="*/ 5 h 5"/>
                <a:gd name="T38" fmla="*/ 15 w 47"/>
                <a:gd name="T39" fmla="*/ 5 h 5"/>
                <a:gd name="T40" fmla="*/ 16 w 47"/>
                <a:gd name="T41" fmla="*/ 5 h 5"/>
                <a:gd name="T42" fmla="*/ 17 w 47"/>
                <a:gd name="T43" fmla="*/ 5 h 5"/>
                <a:gd name="T44" fmla="*/ 18 w 47"/>
                <a:gd name="T45" fmla="*/ 5 h 5"/>
                <a:gd name="T46" fmla="*/ 19 w 47"/>
                <a:gd name="T47" fmla="*/ 5 h 5"/>
                <a:gd name="T48" fmla="*/ 20 w 47"/>
                <a:gd name="T49" fmla="*/ 5 h 5"/>
                <a:gd name="T50" fmla="*/ 20 w 47"/>
                <a:gd name="T51" fmla="*/ 5 h 5"/>
                <a:gd name="T52" fmla="*/ 21 w 47"/>
                <a:gd name="T53" fmla="*/ 5 h 5"/>
                <a:gd name="T54" fmla="*/ 22 w 47"/>
                <a:gd name="T55" fmla="*/ 5 h 5"/>
                <a:gd name="T56" fmla="*/ 23 w 47"/>
                <a:gd name="T57" fmla="*/ 5 h 5"/>
                <a:gd name="T58" fmla="*/ 24 w 47"/>
                <a:gd name="T59" fmla="*/ 5 h 5"/>
                <a:gd name="T60" fmla="*/ 25 w 47"/>
                <a:gd name="T61" fmla="*/ 5 h 5"/>
                <a:gd name="T62" fmla="*/ 26 w 47"/>
                <a:gd name="T63" fmla="*/ 5 h 5"/>
                <a:gd name="T64" fmla="*/ 27 w 47"/>
                <a:gd name="T65" fmla="*/ 5 h 5"/>
                <a:gd name="T66" fmla="*/ 27 w 47"/>
                <a:gd name="T67" fmla="*/ 5 h 5"/>
                <a:gd name="T68" fmla="*/ 28 w 47"/>
                <a:gd name="T69" fmla="*/ 5 h 5"/>
                <a:gd name="T70" fmla="*/ 29 w 47"/>
                <a:gd name="T71" fmla="*/ 5 h 5"/>
                <a:gd name="T72" fmla="*/ 30 w 47"/>
                <a:gd name="T73" fmla="*/ 5 h 5"/>
                <a:gd name="T74" fmla="*/ 31 w 47"/>
                <a:gd name="T75" fmla="*/ 5 h 5"/>
                <a:gd name="T76" fmla="*/ 32 w 47"/>
                <a:gd name="T77" fmla="*/ 5 h 5"/>
                <a:gd name="T78" fmla="*/ 33 w 47"/>
                <a:gd name="T79" fmla="*/ 4 h 5"/>
                <a:gd name="T80" fmla="*/ 33 w 47"/>
                <a:gd name="T81" fmla="*/ 4 h 5"/>
                <a:gd name="T82" fmla="*/ 34 w 47"/>
                <a:gd name="T83" fmla="*/ 4 h 5"/>
                <a:gd name="T84" fmla="*/ 35 w 47"/>
                <a:gd name="T85" fmla="*/ 4 h 5"/>
                <a:gd name="T86" fmla="*/ 36 w 47"/>
                <a:gd name="T87" fmla="*/ 4 h 5"/>
                <a:gd name="T88" fmla="*/ 37 w 47"/>
                <a:gd name="T89" fmla="*/ 4 h 5"/>
                <a:gd name="T90" fmla="*/ 38 w 47"/>
                <a:gd name="T91" fmla="*/ 4 h 5"/>
                <a:gd name="T92" fmla="*/ 38 w 47"/>
                <a:gd name="T93" fmla="*/ 4 h 5"/>
                <a:gd name="T94" fmla="*/ 39 w 47"/>
                <a:gd name="T95" fmla="*/ 3 h 5"/>
                <a:gd name="T96" fmla="*/ 40 w 47"/>
                <a:gd name="T97" fmla="*/ 3 h 5"/>
                <a:gd name="T98" fmla="*/ 41 w 47"/>
                <a:gd name="T99" fmla="*/ 3 h 5"/>
                <a:gd name="T100" fmla="*/ 42 w 47"/>
                <a:gd name="T101" fmla="*/ 2 h 5"/>
                <a:gd name="T102" fmla="*/ 43 w 47"/>
                <a:gd name="T103" fmla="*/ 2 h 5"/>
                <a:gd name="T104" fmla="*/ 43 w 47"/>
                <a:gd name="T105" fmla="*/ 2 h 5"/>
                <a:gd name="T106" fmla="*/ 44 w 47"/>
                <a:gd name="T107" fmla="*/ 2 h 5"/>
                <a:gd name="T108" fmla="*/ 45 w 47"/>
                <a:gd name="T109" fmla="*/ 1 h 5"/>
                <a:gd name="T110" fmla="*/ 46 w 47"/>
                <a:gd name="T111" fmla="*/ 1 h 5"/>
                <a:gd name="T112" fmla="*/ 47 w 47"/>
                <a:gd name="T1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7" h="5">
                  <a:moveTo>
                    <a:pt x="0" y="5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0" name="Freeform 411"/>
            <p:cNvSpPr>
              <a:spLocks/>
            </p:cNvSpPr>
            <p:nvPr/>
          </p:nvSpPr>
          <p:spPr bwMode="auto">
            <a:xfrm>
              <a:off x="2655888" y="5875339"/>
              <a:ext cx="39688" cy="39688"/>
            </a:xfrm>
            <a:custGeom>
              <a:avLst/>
              <a:gdLst>
                <a:gd name="T0" fmla="*/ 0 w 33"/>
                <a:gd name="T1" fmla="*/ 32 h 32"/>
                <a:gd name="T2" fmla="*/ 0 w 33"/>
                <a:gd name="T3" fmla="*/ 32 h 32"/>
                <a:gd name="T4" fmla="*/ 0 w 33"/>
                <a:gd name="T5" fmla="*/ 31 h 32"/>
                <a:gd name="T6" fmla="*/ 1 w 33"/>
                <a:gd name="T7" fmla="*/ 30 h 32"/>
                <a:gd name="T8" fmla="*/ 2 w 33"/>
                <a:gd name="T9" fmla="*/ 30 h 32"/>
                <a:gd name="T10" fmla="*/ 3 w 33"/>
                <a:gd name="T11" fmla="*/ 29 h 32"/>
                <a:gd name="T12" fmla="*/ 3 w 33"/>
                <a:gd name="T13" fmla="*/ 28 h 32"/>
                <a:gd name="T14" fmla="*/ 4 w 33"/>
                <a:gd name="T15" fmla="*/ 28 h 32"/>
                <a:gd name="T16" fmla="*/ 5 w 33"/>
                <a:gd name="T17" fmla="*/ 27 h 32"/>
                <a:gd name="T18" fmla="*/ 5 w 33"/>
                <a:gd name="T19" fmla="*/ 26 h 32"/>
                <a:gd name="T20" fmla="*/ 6 w 33"/>
                <a:gd name="T21" fmla="*/ 26 h 32"/>
                <a:gd name="T22" fmla="*/ 7 w 33"/>
                <a:gd name="T23" fmla="*/ 25 h 32"/>
                <a:gd name="T24" fmla="*/ 7 w 33"/>
                <a:gd name="T25" fmla="*/ 24 h 32"/>
                <a:gd name="T26" fmla="*/ 8 w 33"/>
                <a:gd name="T27" fmla="*/ 24 h 32"/>
                <a:gd name="T28" fmla="*/ 9 w 33"/>
                <a:gd name="T29" fmla="*/ 23 h 32"/>
                <a:gd name="T30" fmla="*/ 9 w 33"/>
                <a:gd name="T31" fmla="*/ 22 h 32"/>
                <a:gd name="T32" fmla="*/ 10 w 33"/>
                <a:gd name="T33" fmla="*/ 22 h 32"/>
                <a:gd name="T34" fmla="*/ 10 w 33"/>
                <a:gd name="T35" fmla="*/ 22 h 32"/>
                <a:gd name="T36" fmla="*/ 11 w 33"/>
                <a:gd name="T37" fmla="*/ 21 h 32"/>
                <a:gd name="T38" fmla="*/ 12 w 33"/>
                <a:gd name="T39" fmla="*/ 20 h 32"/>
                <a:gd name="T40" fmla="*/ 12 w 33"/>
                <a:gd name="T41" fmla="*/ 20 h 32"/>
                <a:gd name="T42" fmla="*/ 13 w 33"/>
                <a:gd name="T43" fmla="*/ 19 h 32"/>
                <a:gd name="T44" fmla="*/ 14 w 33"/>
                <a:gd name="T45" fmla="*/ 18 h 32"/>
                <a:gd name="T46" fmla="*/ 15 w 33"/>
                <a:gd name="T47" fmla="*/ 18 h 32"/>
                <a:gd name="T48" fmla="*/ 15 w 33"/>
                <a:gd name="T49" fmla="*/ 17 h 32"/>
                <a:gd name="T50" fmla="*/ 16 w 33"/>
                <a:gd name="T51" fmla="*/ 16 h 32"/>
                <a:gd name="T52" fmla="*/ 17 w 33"/>
                <a:gd name="T53" fmla="*/ 16 h 32"/>
                <a:gd name="T54" fmla="*/ 17 w 33"/>
                <a:gd name="T55" fmla="*/ 15 h 32"/>
                <a:gd name="T56" fmla="*/ 18 w 33"/>
                <a:gd name="T57" fmla="*/ 15 h 32"/>
                <a:gd name="T58" fmla="*/ 18 w 33"/>
                <a:gd name="T59" fmla="*/ 15 h 32"/>
                <a:gd name="T60" fmla="*/ 19 w 33"/>
                <a:gd name="T61" fmla="*/ 14 h 32"/>
                <a:gd name="T62" fmla="*/ 20 w 33"/>
                <a:gd name="T63" fmla="*/ 13 h 32"/>
                <a:gd name="T64" fmla="*/ 20 w 33"/>
                <a:gd name="T65" fmla="*/ 12 h 32"/>
                <a:gd name="T66" fmla="*/ 21 w 33"/>
                <a:gd name="T67" fmla="*/ 12 h 32"/>
                <a:gd name="T68" fmla="*/ 21 w 33"/>
                <a:gd name="T69" fmla="*/ 12 h 32"/>
                <a:gd name="T70" fmla="*/ 22 w 33"/>
                <a:gd name="T71" fmla="*/ 11 h 32"/>
                <a:gd name="T72" fmla="*/ 23 w 33"/>
                <a:gd name="T73" fmla="*/ 10 h 32"/>
                <a:gd name="T74" fmla="*/ 24 w 33"/>
                <a:gd name="T75" fmla="*/ 10 h 32"/>
                <a:gd name="T76" fmla="*/ 24 w 33"/>
                <a:gd name="T77" fmla="*/ 9 h 32"/>
                <a:gd name="T78" fmla="*/ 25 w 33"/>
                <a:gd name="T79" fmla="*/ 8 h 32"/>
                <a:gd name="T80" fmla="*/ 26 w 33"/>
                <a:gd name="T81" fmla="*/ 8 h 32"/>
                <a:gd name="T82" fmla="*/ 26 w 33"/>
                <a:gd name="T83" fmla="*/ 7 h 32"/>
                <a:gd name="T84" fmla="*/ 27 w 33"/>
                <a:gd name="T85" fmla="*/ 7 h 32"/>
                <a:gd name="T86" fmla="*/ 28 w 33"/>
                <a:gd name="T87" fmla="*/ 6 h 32"/>
                <a:gd name="T88" fmla="*/ 28 w 33"/>
                <a:gd name="T89" fmla="*/ 5 h 32"/>
                <a:gd name="T90" fmla="*/ 29 w 33"/>
                <a:gd name="T91" fmla="*/ 5 h 32"/>
                <a:gd name="T92" fmla="*/ 30 w 33"/>
                <a:gd name="T93" fmla="*/ 4 h 32"/>
                <a:gd name="T94" fmla="*/ 30 w 33"/>
                <a:gd name="T95" fmla="*/ 3 h 32"/>
                <a:gd name="T96" fmla="*/ 31 w 33"/>
                <a:gd name="T97" fmla="*/ 3 h 32"/>
                <a:gd name="T98" fmla="*/ 31 w 33"/>
                <a:gd name="T99" fmla="*/ 2 h 32"/>
                <a:gd name="T100" fmla="*/ 32 w 33"/>
                <a:gd name="T101" fmla="*/ 1 h 32"/>
                <a:gd name="T102" fmla="*/ 33 w 33"/>
                <a:gd name="T103" fmla="*/ 1 h 32"/>
                <a:gd name="T104" fmla="*/ 33 w 33"/>
                <a:gd name="T10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0" y="32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2" y="30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19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1" name="Freeform 412"/>
            <p:cNvSpPr>
              <a:spLocks/>
            </p:cNvSpPr>
            <p:nvPr/>
          </p:nvSpPr>
          <p:spPr bwMode="auto">
            <a:xfrm>
              <a:off x="2754313" y="5754689"/>
              <a:ext cx="42863" cy="55563"/>
            </a:xfrm>
            <a:custGeom>
              <a:avLst/>
              <a:gdLst>
                <a:gd name="T0" fmla="*/ 0 w 35"/>
                <a:gd name="T1" fmla="*/ 45 h 45"/>
                <a:gd name="T2" fmla="*/ 0 w 35"/>
                <a:gd name="T3" fmla="*/ 45 h 45"/>
                <a:gd name="T4" fmla="*/ 1 w 35"/>
                <a:gd name="T5" fmla="*/ 44 h 45"/>
                <a:gd name="T6" fmla="*/ 1 w 35"/>
                <a:gd name="T7" fmla="*/ 43 h 45"/>
                <a:gd name="T8" fmla="*/ 2 w 35"/>
                <a:gd name="T9" fmla="*/ 42 h 45"/>
                <a:gd name="T10" fmla="*/ 3 w 35"/>
                <a:gd name="T11" fmla="*/ 41 h 45"/>
                <a:gd name="T12" fmla="*/ 4 w 35"/>
                <a:gd name="T13" fmla="*/ 41 h 45"/>
                <a:gd name="T14" fmla="*/ 4 w 35"/>
                <a:gd name="T15" fmla="*/ 40 h 45"/>
                <a:gd name="T16" fmla="*/ 5 w 35"/>
                <a:gd name="T17" fmla="*/ 39 h 45"/>
                <a:gd name="T18" fmla="*/ 6 w 35"/>
                <a:gd name="T19" fmla="*/ 38 h 45"/>
                <a:gd name="T20" fmla="*/ 7 w 35"/>
                <a:gd name="T21" fmla="*/ 37 h 45"/>
                <a:gd name="T22" fmla="*/ 8 w 35"/>
                <a:gd name="T23" fmla="*/ 36 h 45"/>
                <a:gd name="T24" fmla="*/ 8 w 35"/>
                <a:gd name="T25" fmla="*/ 35 h 45"/>
                <a:gd name="T26" fmla="*/ 9 w 35"/>
                <a:gd name="T27" fmla="*/ 34 h 45"/>
                <a:gd name="T28" fmla="*/ 10 w 35"/>
                <a:gd name="T29" fmla="*/ 33 h 45"/>
                <a:gd name="T30" fmla="*/ 11 w 35"/>
                <a:gd name="T31" fmla="*/ 32 h 45"/>
                <a:gd name="T32" fmla="*/ 12 w 35"/>
                <a:gd name="T33" fmla="*/ 31 h 45"/>
                <a:gd name="T34" fmla="*/ 13 w 35"/>
                <a:gd name="T35" fmla="*/ 30 h 45"/>
                <a:gd name="T36" fmla="*/ 13 w 35"/>
                <a:gd name="T37" fmla="*/ 29 h 45"/>
                <a:gd name="T38" fmla="*/ 14 w 35"/>
                <a:gd name="T39" fmla="*/ 29 h 45"/>
                <a:gd name="T40" fmla="*/ 15 w 35"/>
                <a:gd name="T41" fmla="*/ 28 h 45"/>
                <a:gd name="T42" fmla="*/ 16 w 35"/>
                <a:gd name="T43" fmla="*/ 27 h 45"/>
                <a:gd name="T44" fmla="*/ 17 w 35"/>
                <a:gd name="T45" fmla="*/ 26 h 45"/>
                <a:gd name="T46" fmla="*/ 17 w 35"/>
                <a:gd name="T47" fmla="*/ 25 h 45"/>
                <a:gd name="T48" fmla="*/ 18 w 35"/>
                <a:gd name="T49" fmla="*/ 24 h 45"/>
                <a:gd name="T50" fmla="*/ 19 w 35"/>
                <a:gd name="T51" fmla="*/ 23 h 45"/>
                <a:gd name="T52" fmla="*/ 20 w 35"/>
                <a:gd name="T53" fmla="*/ 22 h 45"/>
                <a:gd name="T54" fmla="*/ 21 w 35"/>
                <a:gd name="T55" fmla="*/ 21 h 45"/>
                <a:gd name="T56" fmla="*/ 22 w 35"/>
                <a:gd name="T57" fmla="*/ 20 h 45"/>
                <a:gd name="T58" fmla="*/ 22 w 35"/>
                <a:gd name="T59" fmla="*/ 19 h 45"/>
                <a:gd name="T60" fmla="*/ 23 w 35"/>
                <a:gd name="T61" fmla="*/ 18 h 45"/>
                <a:gd name="T62" fmla="*/ 24 w 35"/>
                <a:gd name="T63" fmla="*/ 16 h 45"/>
                <a:gd name="T64" fmla="*/ 25 w 35"/>
                <a:gd name="T65" fmla="*/ 15 h 45"/>
                <a:gd name="T66" fmla="*/ 26 w 35"/>
                <a:gd name="T67" fmla="*/ 14 h 45"/>
                <a:gd name="T68" fmla="*/ 27 w 35"/>
                <a:gd name="T69" fmla="*/ 13 h 45"/>
                <a:gd name="T70" fmla="*/ 27 w 35"/>
                <a:gd name="T71" fmla="*/ 12 h 45"/>
                <a:gd name="T72" fmla="*/ 28 w 35"/>
                <a:gd name="T73" fmla="*/ 11 h 45"/>
                <a:gd name="T74" fmla="*/ 29 w 35"/>
                <a:gd name="T75" fmla="*/ 10 h 45"/>
                <a:gd name="T76" fmla="*/ 30 w 35"/>
                <a:gd name="T77" fmla="*/ 8 h 45"/>
                <a:gd name="T78" fmla="*/ 31 w 35"/>
                <a:gd name="T79" fmla="*/ 7 h 45"/>
                <a:gd name="T80" fmla="*/ 32 w 35"/>
                <a:gd name="T81" fmla="*/ 6 h 45"/>
                <a:gd name="T82" fmla="*/ 32 w 35"/>
                <a:gd name="T83" fmla="*/ 4 h 45"/>
                <a:gd name="T84" fmla="*/ 33 w 35"/>
                <a:gd name="T85" fmla="*/ 3 h 45"/>
                <a:gd name="T86" fmla="*/ 34 w 35"/>
                <a:gd name="T87" fmla="*/ 2 h 45"/>
                <a:gd name="T88" fmla="*/ 35 w 35"/>
                <a:gd name="T8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" h="45">
                  <a:moveTo>
                    <a:pt x="0" y="45"/>
                  </a:moveTo>
                  <a:lnTo>
                    <a:pt x="0" y="45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2" y="42"/>
                  </a:lnTo>
                  <a:lnTo>
                    <a:pt x="3" y="41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5" y="39"/>
                  </a:lnTo>
                  <a:lnTo>
                    <a:pt x="6" y="38"/>
                  </a:lnTo>
                  <a:lnTo>
                    <a:pt x="7" y="37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9" y="34"/>
                  </a:lnTo>
                  <a:lnTo>
                    <a:pt x="10" y="33"/>
                  </a:lnTo>
                  <a:lnTo>
                    <a:pt x="11" y="32"/>
                  </a:lnTo>
                  <a:lnTo>
                    <a:pt x="12" y="31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8" y="24"/>
                  </a:lnTo>
                  <a:lnTo>
                    <a:pt x="19" y="23"/>
                  </a:lnTo>
                  <a:lnTo>
                    <a:pt x="20" y="22"/>
                  </a:lnTo>
                  <a:lnTo>
                    <a:pt x="21" y="21"/>
                  </a:lnTo>
                  <a:lnTo>
                    <a:pt x="22" y="20"/>
                  </a:lnTo>
                  <a:lnTo>
                    <a:pt x="22" y="19"/>
                  </a:lnTo>
                  <a:lnTo>
                    <a:pt x="23" y="18"/>
                  </a:lnTo>
                  <a:lnTo>
                    <a:pt x="24" y="16"/>
                  </a:lnTo>
                  <a:lnTo>
                    <a:pt x="25" y="15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30" y="8"/>
                  </a:lnTo>
                  <a:lnTo>
                    <a:pt x="31" y="7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2" name="Freeform 413"/>
            <p:cNvSpPr>
              <a:spLocks/>
            </p:cNvSpPr>
            <p:nvPr/>
          </p:nvSpPr>
          <p:spPr bwMode="auto">
            <a:xfrm>
              <a:off x="2833688" y="5621339"/>
              <a:ext cx="26988" cy="57150"/>
            </a:xfrm>
            <a:custGeom>
              <a:avLst/>
              <a:gdLst>
                <a:gd name="T0" fmla="*/ 0 w 22"/>
                <a:gd name="T1" fmla="*/ 47 h 47"/>
                <a:gd name="T2" fmla="*/ 0 w 22"/>
                <a:gd name="T3" fmla="*/ 47 h 47"/>
                <a:gd name="T4" fmla="*/ 1 w 22"/>
                <a:gd name="T5" fmla="*/ 45 h 47"/>
                <a:gd name="T6" fmla="*/ 2 w 22"/>
                <a:gd name="T7" fmla="*/ 43 h 47"/>
                <a:gd name="T8" fmla="*/ 3 w 22"/>
                <a:gd name="T9" fmla="*/ 41 h 47"/>
                <a:gd name="T10" fmla="*/ 4 w 22"/>
                <a:gd name="T11" fmla="*/ 39 h 47"/>
                <a:gd name="T12" fmla="*/ 5 w 22"/>
                <a:gd name="T13" fmla="*/ 37 h 47"/>
                <a:gd name="T14" fmla="*/ 6 w 22"/>
                <a:gd name="T15" fmla="*/ 35 h 47"/>
                <a:gd name="T16" fmla="*/ 6 w 22"/>
                <a:gd name="T17" fmla="*/ 33 h 47"/>
                <a:gd name="T18" fmla="*/ 7 w 22"/>
                <a:gd name="T19" fmla="*/ 32 h 47"/>
                <a:gd name="T20" fmla="*/ 8 w 22"/>
                <a:gd name="T21" fmla="*/ 30 h 47"/>
                <a:gd name="T22" fmla="*/ 9 w 22"/>
                <a:gd name="T23" fmla="*/ 28 h 47"/>
                <a:gd name="T24" fmla="*/ 10 w 22"/>
                <a:gd name="T25" fmla="*/ 26 h 47"/>
                <a:gd name="T26" fmla="*/ 11 w 22"/>
                <a:gd name="T27" fmla="*/ 24 h 47"/>
                <a:gd name="T28" fmla="*/ 12 w 22"/>
                <a:gd name="T29" fmla="*/ 22 h 47"/>
                <a:gd name="T30" fmla="*/ 13 w 22"/>
                <a:gd name="T31" fmla="*/ 20 h 47"/>
                <a:gd name="T32" fmla="*/ 14 w 22"/>
                <a:gd name="T33" fmla="*/ 18 h 47"/>
                <a:gd name="T34" fmla="*/ 15 w 22"/>
                <a:gd name="T35" fmla="*/ 16 h 47"/>
                <a:gd name="T36" fmla="*/ 15 w 22"/>
                <a:gd name="T37" fmla="*/ 14 h 47"/>
                <a:gd name="T38" fmla="*/ 16 w 22"/>
                <a:gd name="T39" fmla="*/ 12 h 47"/>
                <a:gd name="T40" fmla="*/ 17 w 22"/>
                <a:gd name="T41" fmla="*/ 10 h 47"/>
                <a:gd name="T42" fmla="*/ 18 w 22"/>
                <a:gd name="T43" fmla="*/ 8 h 47"/>
                <a:gd name="T44" fmla="*/ 19 w 22"/>
                <a:gd name="T45" fmla="*/ 6 h 47"/>
                <a:gd name="T46" fmla="*/ 21 w 22"/>
                <a:gd name="T47" fmla="*/ 3 h 47"/>
                <a:gd name="T48" fmla="*/ 21 w 22"/>
                <a:gd name="T49" fmla="*/ 1 h 47"/>
                <a:gd name="T50" fmla="*/ 22 w 22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47">
                  <a:moveTo>
                    <a:pt x="0" y="47"/>
                  </a:moveTo>
                  <a:lnTo>
                    <a:pt x="0" y="47"/>
                  </a:lnTo>
                  <a:lnTo>
                    <a:pt x="1" y="45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4" y="39"/>
                  </a:lnTo>
                  <a:lnTo>
                    <a:pt x="5" y="37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7" y="32"/>
                  </a:lnTo>
                  <a:lnTo>
                    <a:pt x="8" y="30"/>
                  </a:lnTo>
                  <a:lnTo>
                    <a:pt x="9" y="28"/>
                  </a:lnTo>
                  <a:lnTo>
                    <a:pt x="10" y="26"/>
                  </a:lnTo>
                  <a:lnTo>
                    <a:pt x="11" y="24"/>
                  </a:lnTo>
                  <a:lnTo>
                    <a:pt x="12" y="22"/>
                  </a:lnTo>
                  <a:lnTo>
                    <a:pt x="13" y="20"/>
                  </a:lnTo>
                  <a:lnTo>
                    <a:pt x="14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7" y="10"/>
                  </a:lnTo>
                  <a:lnTo>
                    <a:pt x="18" y="8"/>
                  </a:lnTo>
                  <a:lnTo>
                    <a:pt x="19" y="6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2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3" name="Freeform 414"/>
            <p:cNvSpPr>
              <a:spLocks/>
            </p:cNvSpPr>
            <p:nvPr/>
          </p:nvSpPr>
          <p:spPr bwMode="auto">
            <a:xfrm>
              <a:off x="2889251" y="5486402"/>
              <a:ext cx="20638" cy="57150"/>
            </a:xfrm>
            <a:custGeom>
              <a:avLst/>
              <a:gdLst>
                <a:gd name="T0" fmla="*/ 0 w 17"/>
                <a:gd name="T1" fmla="*/ 47 h 47"/>
                <a:gd name="T2" fmla="*/ 1 w 17"/>
                <a:gd name="T3" fmla="*/ 45 h 47"/>
                <a:gd name="T4" fmla="*/ 1 w 17"/>
                <a:gd name="T5" fmla="*/ 43 h 47"/>
                <a:gd name="T6" fmla="*/ 2 w 17"/>
                <a:gd name="T7" fmla="*/ 41 h 47"/>
                <a:gd name="T8" fmla="*/ 3 w 17"/>
                <a:gd name="T9" fmla="*/ 38 h 47"/>
                <a:gd name="T10" fmla="*/ 3 w 17"/>
                <a:gd name="T11" fmla="*/ 36 h 47"/>
                <a:gd name="T12" fmla="*/ 5 w 17"/>
                <a:gd name="T13" fmla="*/ 33 h 47"/>
                <a:gd name="T14" fmla="*/ 5 w 17"/>
                <a:gd name="T15" fmla="*/ 31 h 47"/>
                <a:gd name="T16" fmla="*/ 7 w 17"/>
                <a:gd name="T17" fmla="*/ 28 h 47"/>
                <a:gd name="T18" fmla="*/ 7 w 17"/>
                <a:gd name="T19" fmla="*/ 26 h 47"/>
                <a:gd name="T20" fmla="*/ 9 w 17"/>
                <a:gd name="T21" fmla="*/ 23 h 47"/>
                <a:gd name="T22" fmla="*/ 9 w 17"/>
                <a:gd name="T23" fmla="*/ 21 h 47"/>
                <a:gd name="T24" fmla="*/ 9 w 17"/>
                <a:gd name="T25" fmla="*/ 19 h 47"/>
                <a:gd name="T26" fmla="*/ 11 w 17"/>
                <a:gd name="T27" fmla="*/ 16 h 47"/>
                <a:gd name="T28" fmla="*/ 11 w 17"/>
                <a:gd name="T29" fmla="*/ 14 h 47"/>
                <a:gd name="T30" fmla="*/ 12 w 17"/>
                <a:gd name="T31" fmla="*/ 12 h 47"/>
                <a:gd name="T32" fmla="*/ 14 w 17"/>
                <a:gd name="T33" fmla="*/ 9 h 47"/>
                <a:gd name="T34" fmla="*/ 14 w 17"/>
                <a:gd name="T35" fmla="*/ 7 h 47"/>
                <a:gd name="T36" fmla="*/ 14 w 17"/>
                <a:gd name="T37" fmla="*/ 5 h 47"/>
                <a:gd name="T38" fmla="*/ 15 w 17"/>
                <a:gd name="T39" fmla="*/ 3 h 47"/>
                <a:gd name="T40" fmla="*/ 17 w 17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47">
                  <a:moveTo>
                    <a:pt x="0" y="47"/>
                  </a:moveTo>
                  <a:lnTo>
                    <a:pt x="1" y="45"/>
                  </a:lnTo>
                  <a:lnTo>
                    <a:pt x="1" y="43"/>
                  </a:lnTo>
                  <a:lnTo>
                    <a:pt x="2" y="41"/>
                  </a:lnTo>
                  <a:lnTo>
                    <a:pt x="3" y="38"/>
                  </a:lnTo>
                  <a:lnTo>
                    <a:pt x="3" y="36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2" y="12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5" y="3"/>
                  </a:lnTo>
                  <a:lnTo>
                    <a:pt x="1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4" name="Freeform 415"/>
            <p:cNvSpPr>
              <a:spLocks/>
            </p:cNvSpPr>
            <p:nvPr/>
          </p:nvSpPr>
          <p:spPr bwMode="auto">
            <a:xfrm>
              <a:off x="2936876" y="5353052"/>
              <a:ext cx="23813" cy="57150"/>
            </a:xfrm>
            <a:custGeom>
              <a:avLst/>
              <a:gdLst>
                <a:gd name="T0" fmla="*/ 0 w 19"/>
                <a:gd name="T1" fmla="*/ 47 h 47"/>
                <a:gd name="T2" fmla="*/ 0 w 19"/>
                <a:gd name="T3" fmla="*/ 46 h 47"/>
                <a:gd name="T4" fmla="*/ 1 w 19"/>
                <a:gd name="T5" fmla="*/ 44 h 47"/>
                <a:gd name="T6" fmla="*/ 2 w 19"/>
                <a:gd name="T7" fmla="*/ 42 h 47"/>
                <a:gd name="T8" fmla="*/ 3 w 19"/>
                <a:gd name="T9" fmla="*/ 40 h 47"/>
                <a:gd name="T10" fmla="*/ 3 w 19"/>
                <a:gd name="T11" fmla="*/ 38 h 47"/>
                <a:gd name="T12" fmla="*/ 4 w 19"/>
                <a:gd name="T13" fmla="*/ 36 h 47"/>
                <a:gd name="T14" fmla="*/ 5 w 19"/>
                <a:gd name="T15" fmla="*/ 34 h 47"/>
                <a:gd name="T16" fmla="*/ 6 w 19"/>
                <a:gd name="T17" fmla="*/ 32 h 47"/>
                <a:gd name="T18" fmla="*/ 6 w 19"/>
                <a:gd name="T19" fmla="*/ 30 h 47"/>
                <a:gd name="T20" fmla="*/ 7 w 19"/>
                <a:gd name="T21" fmla="*/ 28 h 47"/>
                <a:gd name="T22" fmla="*/ 8 w 19"/>
                <a:gd name="T23" fmla="*/ 26 h 47"/>
                <a:gd name="T24" fmla="*/ 9 w 19"/>
                <a:gd name="T25" fmla="*/ 24 h 47"/>
                <a:gd name="T26" fmla="*/ 9 w 19"/>
                <a:gd name="T27" fmla="*/ 22 h 47"/>
                <a:gd name="T28" fmla="*/ 10 w 19"/>
                <a:gd name="T29" fmla="*/ 20 h 47"/>
                <a:gd name="T30" fmla="*/ 11 w 19"/>
                <a:gd name="T31" fmla="*/ 18 h 47"/>
                <a:gd name="T32" fmla="*/ 12 w 19"/>
                <a:gd name="T33" fmla="*/ 17 h 47"/>
                <a:gd name="T34" fmla="*/ 12 w 19"/>
                <a:gd name="T35" fmla="*/ 15 h 47"/>
                <a:gd name="T36" fmla="*/ 13 w 19"/>
                <a:gd name="T37" fmla="*/ 13 h 47"/>
                <a:gd name="T38" fmla="*/ 14 w 19"/>
                <a:gd name="T39" fmla="*/ 11 h 47"/>
                <a:gd name="T40" fmla="*/ 14 w 19"/>
                <a:gd name="T41" fmla="*/ 10 h 47"/>
                <a:gd name="T42" fmla="*/ 15 w 19"/>
                <a:gd name="T43" fmla="*/ 8 h 47"/>
                <a:gd name="T44" fmla="*/ 16 w 19"/>
                <a:gd name="T45" fmla="*/ 7 h 47"/>
                <a:gd name="T46" fmla="*/ 17 w 19"/>
                <a:gd name="T47" fmla="*/ 5 h 47"/>
                <a:gd name="T48" fmla="*/ 17 w 19"/>
                <a:gd name="T49" fmla="*/ 3 h 47"/>
                <a:gd name="T50" fmla="*/ 18 w 19"/>
                <a:gd name="T51" fmla="*/ 2 h 47"/>
                <a:gd name="T52" fmla="*/ 19 w 19"/>
                <a:gd name="T5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47">
                  <a:moveTo>
                    <a:pt x="0" y="47"/>
                  </a:moveTo>
                  <a:lnTo>
                    <a:pt x="0" y="46"/>
                  </a:lnTo>
                  <a:lnTo>
                    <a:pt x="1" y="44"/>
                  </a:lnTo>
                  <a:lnTo>
                    <a:pt x="2" y="42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4" y="36"/>
                  </a:lnTo>
                  <a:lnTo>
                    <a:pt x="5" y="34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7" y="28"/>
                  </a:lnTo>
                  <a:lnTo>
                    <a:pt x="8" y="26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0" y="20"/>
                  </a:lnTo>
                  <a:lnTo>
                    <a:pt x="11" y="18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9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5" name="Freeform 416"/>
            <p:cNvSpPr>
              <a:spLocks/>
            </p:cNvSpPr>
            <p:nvPr/>
          </p:nvSpPr>
          <p:spPr bwMode="auto">
            <a:xfrm>
              <a:off x="3006726" y="5232402"/>
              <a:ext cx="38100" cy="47625"/>
            </a:xfrm>
            <a:custGeom>
              <a:avLst/>
              <a:gdLst>
                <a:gd name="T0" fmla="*/ 0 w 31"/>
                <a:gd name="T1" fmla="*/ 39 h 39"/>
                <a:gd name="T2" fmla="*/ 0 w 31"/>
                <a:gd name="T3" fmla="*/ 39 h 39"/>
                <a:gd name="T4" fmla="*/ 0 w 31"/>
                <a:gd name="T5" fmla="*/ 38 h 39"/>
                <a:gd name="T6" fmla="*/ 1 w 31"/>
                <a:gd name="T7" fmla="*/ 37 h 39"/>
                <a:gd name="T8" fmla="*/ 2 w 31"/>
                <a:gd name="T9" fmla="*/ 37 h 39"/>
                <a:gd name="T10" fmla="*/ 2 w 31"/>
                <a:gd name="T11" fmla="*/ 36 h 39"/>
                <a:gd name="T12" fmla="*/ 3 w 31"/>
                <a:gd name="T13" fmla="*/ 36 h 39"/>
                <a:gd name="T14" fmla="*/ 3 w 31"/>
                <a:gd name="T15" fmla="*/ 35 h 39"/>
                <a:gd name="T16" fmla="*/ 4 w 31"/>
                <a:gd name="T17" fmla="*/ 35 h 39"/>
                <a:gd name="T18" fmla="*/ 4 w 31"/>
                <a:gd name="T19" fmla="*/ 35 h 39"/>
                <a:gd name="T20" fmla="*/ 5 w 31"/>
                <a:gd name="T21" fmla="*/ 34 h 39"/>
                <a:gd name="T22" fmla="*/ 6 w 31"/>
                <a:gd name="T23" fmla="*/ 33 h 39"/>
                <a:gd name="T24" fmla="*/ 7 w 31"/>
                <a:gd name="T25" fmla="*/ 33 h 39"/>
                <a:gd name="T26" fmla="*/ 7 w 31"/>
                <a:gd name="T27" fmla="*/ 32 h 39"/>
                <a:gd name="T28" fmla="*/ 8 w 31"/>
                <a:gd name="T29" fmla="*/ 32 h 39"/>
                <a:gd name="T30" fmla="*/ 8 w 31"/>
                <a:gd name="T31" fmla="*/ 32 h 39"/>
                <a:gd name="T32" fmla="*/ 9 w 31"/>
                <a:gd name="T33" fmla="*/ 31 h 39"/>
                <a:gd name="T34" fmla="*/ 9 w 31"/>
                <a:gd name="T35" fmla="*/ 31 h 39"/>
                <a:gd name="T36" fmla="*/ 10 w 31"/>
                <a:gd name="T37" fmla="*/ 30 h 39"/>
                <a:gd name="T38" fmla="*/ 11 w 31"/>
                <a:gd name="T39" fmla="*/ 29 h 39"/>
                <a:gd name="T40" fmla="*/ 12 w 31"/>
                <a:gd name="T41" fmla="*/ 29 h 39"/>
                <a:gd name="T42" fmla="*/ 12 w 31"/>
                <a:gd name="T43" fmla="*/ 28 h 39"/>
                <a:gd name="T44" fmla="*/ 13 w 31"/>
                <a:gd name="T45" fmla="*/ 28 h 39"/>
                <a:gd name="T46" fmla="*/ 13 w 31"/>
                <a:gd name="T47" fmla="*/ 28 h 39"/>
                <a:gd name="T48" fmla="*/ 14 w 31"/>
                <a:gd name="T49" fmla="*/ 27 h 39"/>
                <a:gd name="T50" fmla="*/ 15 w 31"/>
                <a:gd name="T51" fmla="*/ 26 h 39"/>
                <a:gd name="T52" fmla="*/ 15 w 31"/>
                <a:gd name="T53" fmla="*/ 26 h 39"/>
                <a:gd name="T54" fmla="*/ 16 w 31"/>
                <a:gd name="T55" fmla="*/ 25 h 39"/>
                <a:gd name="T56" fmla="*/ 17 w 31"/>
                <a:gd name="T57" fmla="*/ 24 h 39"/>
                <a:gd name="T58" fmla="*/ 18 w 31"/>
                <a:gd name="T59" fmla="*/ 23 h 39"/>
                <a:gd name="T60" fmla="*/ 18 w 31"/>
                <a:gd name="T61" fmla="*/ 22 h 39"/>
                <a:gd name="T62" fmla="*/ 19 w 31"/>
                <a:gd name="T63" fmla="*/ 22 h 39"/>
                <a:gd name="T64" fmla="*/ 19 w 31"/>
                <a:gd name="T65" fmla="*/ 21 h 39"/>
                <a:gd name="T66" fmla="*/ 20 w 31"/>
                <a:gd name="T67" fmla="*/ 20 h 39"/>
                <a:gd name="T68" fmla="*/ 21 w 31"/>
                <a:gd name="T69" fmla="*/ 19 h 39"/>
                <a:gd name="T70" fmla="*/ 21 w 31"/>
                <a:gd name="T71" fmla="*/ 18 h 39"/>
                <a:gd name="T72" fmla="*/ 22 w 31"/>
                <a:gd name="T73" fmla="*/ 17 h 39"/>
                <a:gd name="T74" fmla="*/ 23 w 31"/>
                <a:gd name="T75" fmla="*/ 16 h 39"/>
                <a:gd name="T76" fmla="*/ 23 w 31"/>
                <a:gd name="T77" fmla="*/ 15 h 39"/>
                <a:gd name="T78" fmla="*/ 24 w 31"/>
                <a:gd name="T79" fmla="*/ 14 h 39"/>
                <a:gd name="T80" fmla="*/ 25 w 31"/>
                <a:gd name="T81" fmla="*/ 12 h 39"/>
                <a:gd name="T82" fmla="*/ 25 w 31"/>
                <a:gd name="T83" fmla="*/ 11 h 39"/>
                <a:gd name="T84" fmla="*/ 26 w 31"/>
                <a:gd name="T85" fmla="*/ 10 h 39"/>
                <a:gd name="T86" fmla="*/ 27 w 31"/>
                <a:gd name="T87" fmla="*/ 9 h 39"/>
                <a:gd name="T88" fmla="*/ 27 w 31"/>
                <a:gd name="T89" fmla="*/ 7 h 39"/>
                <a:gd name="T90" fmla="*/ 28 w 31"/>
                <a:gd name="T91" fmla="*/ 6 h 39"/>
                <a:gd name="T92" fmla="*/ 29 w 31"/>
                <a:gd name="T93" fmla="*/ 5 h 39"/>
                <a:gd name="T94" fmla="*/ 29 w 31"/>
                <a:gd name="T95" fmla="*/ 3 h 39"/>
                <a:gd name="T96" fmla="*/ 30 w 31"/>
                <a:gd name="T97" fmla="*/ 2 h 39"/>
                <a:gd name="T98" fmla="*/ 31 w 31"/>
                <a:gd name="T99" fmla="*/ 1 h 39"/>
                <a:gd name="T100" fmla="*/ 31 w 31"/>
                <a:gd name="T10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" h="39">
                  <a:moveTo>
                    <a:pt x="0" y="39"/>
                  </a:moveTo>
                  <a:lnTo>
                    <a:pt x="0" y="39"/>
                  </a:lnTo>
                  <a:lnTo>
                    <a:pt x="0" y="38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5" y="34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4" y="27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6" y="25"/>
                  </a:lnTo>
                  <a:lnTo>
                    <a:pt x="17" y="24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20" y="20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2" y="17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24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6" y="10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29" y="5"/>
                  </a:lnTo>
                  <a:lnTo>
                    <a:pt x="29" y="3"/>
                  </a:lnTo>
                  <a:lnTo>
                    <a:pt x="30" y="2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6" name="Freeform 417"/>
            <p:cNvSpPr>
              <a:spLocks/>
            </p:cNvSpPr>
            <p:nvPr/>
          </p:nvSpPr>
          <p:spPr bwMode="auto">
            <a:xfrm>
              <a:off x="3074988" y="5097464"/>
              <a:ext cx="17463" cy="57150"/>
            </a:xfrm>
            <a:custGeom>
              <a:avLst/>
              <a:gdLst>
                <a:gd name="T0" fmla="*/ 0 w 14"/>
                <a:gd name="T1" fmla="*/ 47 h 47"/>
                <a:gd name="T2" fmla="*/ 0 w 14"/>
                <a:gd name="T3" fmla="*/ 46 h 47"/>
                <a:gd name="T4" fmla="*/ 0 w 14"/>
                <a:gd name="T5" fmla="*/ 44 h 47"/>
                <a:gd name="T6" fmla="*/ 1 w 14"/>
                <a:gd name="T7" fmla="*/ 42 h 47"/>
                <a:gd name="T8" fmla="*/ 3 w 14"/>
                <a:gd name="T9" fmla="*/ 39 h 47"/>
                <a:gd name="T10" fmla="*/ 3 w 14"/>
                <a:gd name="T11" fmla="*/ 37 h 47"/>
                <a:gd name="T12" fmla="*/ 3 w 14"/>
                <a:gd name="T13" fmla="*/ 35 h 47"/>
                <a:gd name="T14" fmla="*/ 4 w 14"/>
                <a:gd name="T15" fmla="*/ 33 h 47"/>
                <a:gd name="T16" fmla="*/ 5 w 14"/>
                <a:gd name="T17" fmla="*/ 30 h 47"/>
                <a:gd name="T18" fmla="*/ 5 w 14"/>
                <a:gd name="T19" fmla="*/ 28 h 47"/>
                <a:gd name="T20" fmla="*/ 7 w 14"/>
                <a:gd name="T21" fmla="*/ 25 h 47"/>
                <a:gd name="T22" fmla="*/ 7 w 14"/>
                <a:gd name="T23" fmla="*/ 23 h 47"/>
                <a:gd name="T24" fmla="*/ 8 w 14"/>
                <a:gd name="T25" fmla="*/ 21 h 47"/>
                <a:gd name="T26" fmla="*/ 9 w 14"/>
                <a:gd name="T27" fmla="*/ 18 h 47"/>
                <a:gd name="T28" fmla="*/ 9 w 14"/>
                <a:gd name="T29" fmla="*/ 16 h 47"/>
                <a:gd name="T30" fmla="*/ 11 w 14"/>
                <a:gd name="T31" fmla="*/ 13 h 47"/>
                <a:gd name="T32" fmla="*/ 11 w 14"/>
                <a:gd name="T33" fmla="*/ 11 h 47"/>
                <a:gd name="T34" fmla="*/ 12 w 14"/>
                <a:gd name="T35" fmla="*/ 8 h 47"/>
                <a:gd name="T36" fmla="*/ 12 w 14"/>
                <a:gd name="T37" fmla="*/ 6 h 47"/>
                <a:gd name="T38" fmla="*/ 14 w 14"/>
                <a:gd name="T39" fmla="*/ 3 h 47"/>
                <a:gd name="T40" fmla="*/ 14 w 14"/>
                <a:gd name="T41" fmla="*/ 1 h 47"/>
                <a:gd name="T42" fmla="*/ 14 w 14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47">
                  <a:moveTo>
                    <a:pt x="0" y="47"/>
                  </a:moveTo>
                  <a:lnTo>
                    <a:pt x="0" y="46"/>
                  </a:lnTo>
                  <a:lnTo>
                    <a:pt x="0" y="44"/>
                  </a:lnTo>
                  <a:lnTo>
                    <a:pt x="1" y="42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3" y="35"/>
                  </a:lnTo>
                  <a:lnTo>
                    <a:pt x="4" y="33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8" y="21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11" y="13"/>
                  </a:lnTo>
                  <a:lnTo>
                    <a:pt x="11" y="11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4" y="3"/>
                  </a:lnTo>
                  <a:lnTo>
                    <a:pt x="14" y="1"/>
                  </a:lnTo>
                  <a:lnTo>
                    <a:pt x="14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7" name="Freeform 418"/>
            <p:cNvSpPr>
              <a:spLocks/>
            </p:cNvSpPr>
            <p:nvPr/>
          </p:nvSpPr>
          <p:spPr bwMode="auto">
            <a:xfrm>
              <a:off x="3116263" y="4964114"/>
              <a:ext cx="20638" cy="57150"/>
            </a:xfrm>
            <a:custGeom>
              <a:avLst/>
              <a:gdLst>
                <a:gd name="T0" fmla="*/ 0 w 17"/>
                <a:gd name="T1" fmla="*/ 47 h 47"/>
                <a:gd name="T2" fmla="*/ 0 w 17"/>
                <a:gd name="T3" fmla="*/ 47 h 47"/>
                <a:gd name="T4" fmla="*/ 0 w 17"/>
                <a:gd name="T5" fmla="*/ 45 h 47"/>
                <a:gd name="T6" fmla="*/ 1 w 17"/>
                <a:gd name="T7" fmla="*/ 43 h 47"/>
                <a:gd name="T8" fmla="*/ 3 w 17"/>
                <a:gd name="T9" fmla="*/ 40 h 47"/>
                <a:gd name="T10" fmla="*/ 3 w 17"/>
                <a:gd name="T11" fmla="*/ 38 h 47"/>
                <a:gd name="T12" fmla="*/ 4 w 17"/>
                <a:gd name="T13" fmla="*/ 36 h 47"/>
                <a:gd name="T14" fmla="*/ 4 w 17"/>
                <a:gd name="T15" fmla="*/ 34 h 47"/>
                <a:gd name="T16" fmla="*/ 5 w 17"/>
                <a:gd name="T17" fmla="*/ 32 h 47"/>
                <a:gd name="T18" fmla="*/ 6 w 17"/>
                <a:gd name="T19" fmla="*/ 30 h 47"/>
                <a:gd name="T20" fmla="*/ 7 w 17"/>
                <a:gd name="T21" fmla="*/ 28 h 47"/>
                <a:gd name="T22" fmla="*/ 7 w 17"/>
                <a:gd name="T23" fmla="*/ 26 h 47"/>
                <a:gd name="T24" fmla="*/ 8 w 17"/>
                <a:gd name="T25" fmla="*/ 24 h 47"/>
                <a:gd name="T26" fmla="*/ 9 w 17"/>
                <a:gd name="T27" fmla="*/ 22 h 47"/>
                <a:gd name="T28" fmla="*/ 10 w 17"/>
                <a:gd name="T29" fmla="*/ 19 h 47"/>
                <a:gd name="T30" fmla="*/ 10 w 17"/>
                <a:gd name="T31" fmla="*/ 17 h 47"/>
                <a:gd name="T32" fmla="*/ 11 w 17"/>
                <a:gd name="T33" fmla="*/ 15 h 47"/>
                <a:gd name="T34" fmla="*/ 12 w 17"/>
                <a:gd name="T35" fmla="*/ 13 h 47"/>
                <a:gd name="T36" fmla="*/ 13 w 17"/>
                <a:gd name="T37" fmla="*/ 11 h 47"/>
                <a:gd name="T38" fmla="*/ 13 w 17"/>
                <a:gd name="T39" fmla="*/ 9 h 47"/>
                <a:gd name="T40" fmla="*/ 14 w 17"/>
                <a:gd name="T41" fmla="*/ 7 h 47"/>
                <a:gd name="T42" fmla="*/ 15 w 17"/>
                <a:gd name="T43" fmla="*/ 5 h 47"/>
                <a:gd name="T44" fmla="*/ 16 w 17"/>
                <a:gd name="T45" fmla="*/ 3 h 47"/>
                <a:gd name="T46" fmla="*/ 17 w 17"/>
                <a:gd name="T47" fmla="*/ 1 h 47"/>
                <a:gd name="T48" fmla="*/ 17 w 17"/>
                <a:gd name="T4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47">
                  <a:moveTo>
                    <a:pt x="0" y="47"/>
                  </a:moveTo>
                  <a:lnTo>
                    <a:pt x="0" y="47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5" y="32"/>
                  </a:lnTo>
                  <a:lnTo>
                    <a:pt x="6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2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5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5" y="5"/>
                  </a:lnTo>
                  <a:lnTo>
                    <a:pt x="16" y="3"/>
                  </a:lnTo>
                  <a:lnTo>
                    <a:pt x="17" y="1"/>
                  </a:lnTo>
                  <a:lnTo>
                    <a:pt x="1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8" name="Freeform 419"/>
            <p:cNvSpPr>
              <a:spLocks/>
            </p:cNvSpPr>
            <p:nvPr/>
          </p:nvSpPr>
          <p:spPr bwMode="auto">
            <a:xfrm>
              <a:off x="3178176" y="4945064"/>
              <a:ext cx="26988" cy="57150"/>
            </a:xfrm>
            <a:custGeom>
              <a:avLst/>
              <a:gdLst>
                <a:gd name="T0" fmla="*/ 0 w 22"/>
                <a:gd name="T1" fmla="*/ 0 h 47"/>
                <a:gd name="T2" fmla="*/ 0 w 22"/>
                <a:gd name="T3" fmla="*/ 1 h 47"/>
                <a:gd name="T4" fmla="*/ 1 w 22"/>
                <a:gd name="T5" fmla="*/ 3 h 47"/>
                <a:gd name="T6" fmla="*/ 2 w 22"/>
                <a:gd name="T7" fmla="*/ 4 h 47"/>
                <a:gd name="T8" fmla="*/ 2 w 22"/>
                <a:gd name="T9" fmla="*/ 6 h 47"/>
                <a:gd name="T10" fmla="*/ 3 w 22"/>
                <a:gd name="T11" fmla="*/ 8 h 47"/>
                <a:gd name="T12" fmla="*/ 4 w 22"/>
                <a:gd name="T13" fmla="*/ 10 h 47"/>
                <a:gd name="T14" fmla="*/ 5 w 22"/>
                <a:gd name="T15" fmla="*/ 12 h 47"/>
                <a:gd name="T16" fmla="*/ 5 w 22"/>
                <a:gd name="T17" fmla="*/ 13 h 47"/>
                <a:gd name="T18" fmla="*/ 6 w 22"/>
                <a:gd name="T19" fmla="*/ 15 h 47"/>
                <a:gd name="T20" fmla="*/ 7 w 22"/>
                <a:gd name="T21" fmla="*/ 17 h 47"/>
                <a:gd name="T22" fmla="*/ 7 w 22"/>
                <a:gd name="T23" fmla="*/ 18 h 47"/>
                <a:gd name="T24" fmla="*/ 8 w 22"/>
                <a:gd name="T25" fmla="*/ 20 h 47"/>
                <a:gd name="T26" fmla="*/ 9 w 22"/>
                <a:gd name="T27" fmla="*/ 22 h 47"/>
                <a:gd name="T28" fmla="*/ 10 w 22"/>
                <a:gd name="T29" fmla="*/ 23 h 47"/>
                <a:gd name="T30" fmla="*/ 10 w 22"/>
                <a:gd name="T31" fmla="*/ 25 h 47"/>
                <a:gd name="T32" fmla="*/ 11 w 22"/>
                <a:gd name="T33" fmla="*/ 26 h 47"/>
                <a:gd name="T34" fmla="*/ 12 w 22"/>
                <a:gd name="T35" fmla="*/ 28 h 47"/>
                <a:gd name="T36" fmla="*/ 12 w 22"/>
                <a:gd name="T37" fmla="*/ 29 h 47"/>
                <a:gd name="T38" fmla="*/ 13 w 22"/>
                <a:gd name="T39" fmla="*/ 31 h 47"/>
                <a:gd name="T40" fmla="*/ 14 w 22"/>
                <a:gd name="T41" fmla="*/ 32 h 47"/>
                <a:gd name="T42" fmla="*/ 15 w 22"/>
                <a:gd name="T43" fmla="*/ 34 h 47"/>
                <a:gd name="T44" fmla="*/ 15 w 22"/>
                <a:gd name="T45" fmla="*/ 35 h 47"/>
                <a:gd name="T46" fmla="*/ 16 w 22"/>
                <a:gd name="T47" fmla="*/ 36 h 47"/>
                <a:gd name="T48" fmla="*/ 17 w 22"/>
                <a:gd name="T49" fmla="*/ 38 h 47"/>
                <a:gd name="T50" fmla="*/ 17 w 22"/>
                <a:gd name="T51" fmla="*/ 39 h 47"/>
                <a:gd name="T52" fmla="*/ 18 w 22"/>
                <a:gd name="T53" fmla="*/ 40 h 47"/>
                <a:gd name="T54" fmla="*/ 19 w 22"/>
                <a:gd name="T55" fmla="*/ 42 h 47"/>
                <a:gd name="T56" fmla="*/ 19 w 22"/>
                <a:gd name="T57" fmla="*/ 43 h 47"/>
                <a:gd name="T58" fmla="*/ 20 w 22"/>
                <a:gd name="T59" fmla="*/ 44 h 47"/>
                <a:gd name="T60" fmla="*/ 21 w 22"/>
                <a:gd name="T61" fmla="*/ 46 h 47"/>
                <a:gd name="T62" fmla="*/ 22 w 22"/>
                <a:gd name="T6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" h="47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8"/>
                  </a:lnTo>
                  <a:lnTo>
                    <a:pt x="4" y="10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6" y="15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8" y="20"/>
                  </a:lnTo>
                  <a:lnTo>
                    <a:pt x="9" y="22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6" y="36"/>
                  </a:lnTo>
                  <a:lnTo>
                    <a:pt x="17" y="38"/>
                  </a:lnTo>
                  <a:lnTo>
                    <a:pt x="17" y="39"/>
                  </a:lnTo>
                  <a:lnTo>
                    <a:pt x="18" y="40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4"/>
                  </a:lnTo>
                  <a:lnTo>
                    <a:pt x="21" y="46"/>
                  </a:lnTo>
                  <a:lnTo>
                    <a:pt x="22" y="47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9" name="Freeform 420"/>
            <p:cNvSpPr>
              <a:spLocks/>
            </p:cNvSpPr>
            <p:nvPr/>
          </p:nvSpPr>
          <p:spPr bwMode="auto">
            <a:xfrm>
              <a:off x="3233738" y="5078414"/>
              <a:ext cx="14288" cy="57150"/>
            </a:xfrm>
            <a:custGeom>
              <a:avLst/>
              <a:gdLst>
                <a:gd name="T0" fmla="*/ 0 w 11"/>
                <a:gd name="T1" fmla="*/ 0 h 47"/>
                <a:gd name="T2" fmla="*/ 0 w 11"/>
                <a:gd name="T3" fmla="*/ 2 h 47"/>
                <a:gd name="T4" fmla="*/ 0 w 11"/>
                <a:gd name="T5" fmla="*/ 4 h 47"/>
                <a:gd name="T6" fmla="*/ 1 w 11"/>
                <a:gd name="T7" fmla="*/ 6 h 47"/>
                <a:gd name="T8" fmla="*/ 2 w 11"/>
                <a:gd name="T9" fmla="*/ 9 h 47"/>
                <a:gd name="T10" fmla="*/ 2 w 11"/>
                <a:gd name="T11" fmla="*/ 11 h 47"/>
                <a:gd name="T12" fmla="*/ 3 w 11"/>
                <a:gd name="T13" fmla="*/ 13 h 47"/>
                <a:gd name="T14" fmla="*/ 4 w 11"/>
                <a:gd name="T15" fmla="*/ 16 h 47"/>
                <a:gd name="T16" fmla="*/ 4 w 11"/>
                <a:gd name="T17" fmla="*/ 18 h 47"/>
                <a:gd name="T18" fmla="*/ 6 w 11"/>
                <a:gd name="T19" fmla="*/ 21 h 47"/>
                <a:gd name="T20" fmla="*/ 6 w 11"/>
                <a:gd name="T21" fmla="*/ 24 h 47"/>
                <a:gd name="T22" fmla="*/ 6 w 11"/>
                <a:gd name="T23" fmla="*/ 26 h 47"/>
                <a:gd name="T24" fmla="*/ 7 w 11"/>
                <a:gd name="T25" fmla="*/ 29 h 47"/>
                <a:gd name="T26" fmla="*/ 7 w 11"/>
                <a:gd name="T27" fmla="*/ 31 h 47"/>
                <a:gd name="T28" fmla="*/ 9 w 11"/>
                <a:gd name="T29" fmla="*/ 34 h 47"/>
                <a:gd name="T30" fmla="*/ 9 w 11"/>
                <a:gd name="T31" fmla="*/ 37 h 47"/>
                <a:gd name="T32" fmla="*/ 10 w 11"/>
                <a:gd name="T33" fmla="*/ 40 h 47"/>
                <a:gd name="T34" fmla="*/ 10 w 11"/>
                <a:gd name="T35" fmla="*/ 42 h 47"/>
                <a:gd name="T36" fmla="*/ 11 w 11"/>
                <a:gd name="T37" fmla="*/ 45 h 47"/>
                <a:gd name="T38" fmla="*/ 11 w 11"/>
                <a:gd name="T3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47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9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6" y="21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7" y="29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9" y="37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11" y="45"/>
                  </a:lnTo>
                  <a:lnTo>
                    <a:pt x="11" y="47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0" name="Freeform 421"/>
            <p:cNvSpPr>
              <a:spLocks/>
            </p:cNvSpPr>
            <p:nvPr/>
          </p:nvSpPr>
          <p:spPr bwMode="auto">
            <a:xfrm>
              <a:off x="3263901" y="5213352"/>
              <a:ext cx="11113" cy="57150"/>
            </a:xfrm>
            <a:custGeom>
              <a:avLst/>
              <a:gdLst>
                <a:gd name="T0" fmla="*/ 0 w 9"/>
                <a:gd name="T1" fmla="*/ 0 h 47"/>
                <a:gd name="T2" fmla="*/ 0 w 9"/>
                <a:gd name="T3" fmla="*/ 0 h 47"/>
                <a:gd name="T4" fmla="*/ 1 w 9"/>
                <a:gd name="T5" fmla="*/ 3 h 47"/>
                <a:gd name="T6" fmla="*/ 2 w 9"/>
                <a:gd name="T7" fmla="*/ 6 h 47"/>
                <a:gd name="T8" fmla="*/ 2 w 9"/>
                <a:gd name="T9" fmla="*/ 10 h 47"/>
                <a:gd name="T10" fmla="*/ 3 w 9"/>
                <a:gd name="T11" fmla="*/ 13 h 47"/>
                <a:gd name="T12" fmla="*/ 3 w 9"/>
                <a:gd name="T13" fmla="*/ 16 h 47"/>
                <a:gd name="T14" fmla="*/ 4 w 9"/>
                <a:gd name="T15" fmla="*/ 20 h 47"/>
                <a:gd name="T16" fmla="*/ 5 w 9"/>
                <a:gd name="T17" fmla="*/ 23 h 47"/>
                <a:gd name="T18" fmla="*/ 5 w 9"/>
                <a:gd name="T19" fmla="*/ 26 h 47"/>
                <a:gd name="T20" fmla="*/ 6 w 9"/>
                <a:gd name="T21" fmla="*/ 30 h 47"/>
                <a:gd name="T22" fmla="*/ 6 w 9"/>
                <a:gd name="T23" fmla="*/ 33 h 47"/>
                <a:gd name="T24" fmla="*/ 7 w 9"/>
                <a:gd name="T25" fmla="*/ 37 h 47"/>
                <a:gd name="T26" fmla="*/ 8 w 9"/>
                <a:gd name="T27" fmla="*/ 40 h 47"/>
                <a:gd name="T28" fmla="*/ 8 w 9"/>
                <a:gd name="T29" fmla="*/ 44 h 47"/>
                <a:gd name="T30" fmla="*/ 9 w 9"/>
                <a:gd name="T3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47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6"/>
                  </a:lnTo>
                  <a:lnTo>
                    <a:pt x="2" y="10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4" y="20"/>
                  </a:lnTo>
                  <a:lnTo>
                    <a:pt x="5" y="23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7" y="37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9" y="47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1" name="Freeform 422"/>
            <p:cNvSpPr>
              <a:spLocks/>
            </p:cNvSpPr>
            <p:nvPr/>
          </p:nvSpPr>
          <p:spPr bwMode="auto">
            <a:xfrm>
              <a:off x="3286126" y="5346702"/>
              <a:ext cx="9525" cy="57150"/>
            </a:xfrm>
            <a:custGeom>
              <a:avLst/>
              <a:gdLst>
                <a:gd name="T0" fmla="*/ 0 w 7"/>
                <a:gd name="T1" fmla="*/ 0 h 47"/>
                <a:gd name="T2" fmla="*/ 0 w 7"/>
                <a:gd name="T3" fmla="*/ 2 h 47"/>
                <a:gd name="T4" fmla="*/ 1 w 7"/>
                <a:gd name="T5" fmla="*/ 6 h 47"/>
                <a:gd name="T6" fmla="*/ 2 w 7"/>
                <a:gd name="T7" fmla="*/ 10 h 47"/>
                <a:gd name="T8" fmla="*/ 2 w 7"/>
                <a:gd name="T9" fmla="*/ 13 h 47"/>
                <a:gd name="T10" fmla="*/ 3 w 7"/>
                <a:gd name="T11" fmla="*/ 17 h 47"/>
                <a:gd name="T12" fmla="*/ 3 w 7"/>
                <a:gd name="T13" fmla="*/ 21 h 47"/>
                <a:gd name="T14" fmla="*/ 4 w 7"/>
                <a:gd name="T15" fmla="*/ 25 h 47"/>
                <a:gd name="T16" fmla="*/ 5 w 7"/>
                <a:gd name="T17" fmla="*/ 29 h 47"/>
                <a:gd name="T18" fmla="*/ 5 w 7"/>
                <a:gd name="T19" fmla="*/ 33 h 47"/>
                <a:gd name="T20" fmla="*/ 6 w 7"/>
                <a:gd name="T21" fmla="*/ 37 h 47"/>
                <a:gd name="T22" fmla="*/ 6 w 7"/>
                <a:gd name="T23" fmla="*/ 41 h 47"/>
                <a:gd name="T24" fmla="*/ 7 w 7"/>
                <a:gd name="T25" fmla="*/ 45 h 47"/>
                <a:gd name="T26" fmla="*/ 7 w 7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47">
                  <a:moveTo>
                    <a:pt x="0" y="0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3" y="17"/>
                  </a:lnTo>
                  <a:lnTo>
                    <a:pt x="3" y="21"/>
                  </a:lnTo>
                  <a:lnTo>
                    <a:pt x="4" y="25"/>
                  </a:lnTo>
                  <a:lnTo>
                    <a:pt x="5" y="29"/>
                  </a:lnTo>
                  <a:lnTo>
                    <a:pt x="5" y="33"/>
                  </a:lnTo>
                  <a:lnTo>
                    <a:pt x="6" y="37"/>
                  </a:lnTo>
                  <a:lnTo>
                    <a:pt x="6" y="41"/>
                  </a:lnTo>
                  <a:lnTo>
                    <a:pt x="7" y="45"/>
                  </a:lnTo>
                  <a:lnTo>
                    <a:pt x="7" y="47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2" name="Freeform 423"/>
            <p:cNvSpPr>
              <a:spLocks/>
            </p:cNvSpPr>
            <p:nvPr/>
          </p:nvSpPr>
          <p:spPr bwMode="auto">
            <a:xfrm>
              <a:off x="3309938" y="5481639"/>
              <a:ext cx="14288" cy="57150"/>
            </a:xfrm>
            <a:custGeom>
              <a:avLst/>
              <a:gdLst>
                <a:gd name="T0" fmla="*/ 0 w 12"/>
                <a:gd name="T1" fmla="*/ 0 h 47"/>
                <a:gd name="T2" fmla="*/ 0 w 12"/>
                <a:gd name="T3" fmla="*/ 1 h 47"/>
                <a:gd name="T4" fmla="*/ 1 w 12"/>
                <a:gd name="T5" fmla="*/ 4 h 47"/>
                <a:gd name="T6" fmla="*/ 2 w 12"/>
                <a:gd name="T7" fmla="*/ 7 h 47"/>
                <a:gd name="T8" fmla="*/ 2 w 12"/>
                <a:gd name="T9" fmla="*/ 9 h 47"/>
                <a:gd name="T10" fmla="*/ 3 w 12"/>
                <a:gd name="T11" fmla="*/ 12 h 47"/>
                <a:gd name="T12" fmla="*/ 3 w 12"/>
                <a:gd name="T13" fmla="*/ 14 h 47"/>
                <a:gd name="T14" fmla="*/ 4 w 12"/>
                <a:gd name="T15" fmla="*/ 17 h 47"/>
                <a:gd name="T16" fmla="*/ 4 w 12"/>
                <a:gd name="T17" fmla="*/ 19 h 47"/>
                <a:gd name="T18" fmla="*/ 5 w 12"/>
                <a:gd name="T19" fmla="*/ 21 h 47"/>
                <a:gd name="T20" fmla="*/ 6 w 12"/>
                <a:gd name="T21" fmla="*/ 24 h 47"/>
                <a:gd name="T22" fmla="*/ 6 w 12"/>
                <a:gd name="T23" fmla="*/ 26 h 47"/>
                <a:gd name="T24" fmla="*/ 7 w 12"/>
                <a:gd name="T25" fmla="*/ 28 h 47"/>
                <a:gd name="T26" fmla="*/ 7 w 12"/>
                <a:gd name="T27" fmla="*/ 30 h 47"/>
                <a:gd name="T28" fmla="*/ 8 w 12"/>
                <a:gd name="T29" fmla="*/ 33 h 47"/>
                <a:gd name="T30" fmla="*/ 8 w 12"/>
                <a:gd name="T31" fmla="*/ 35 h 47"/>
                <a:gd name="T32" fmla="*/ 9 w 12"/>
                <a:gd name="T33" fmla="*/ 37 h 47"/>
                <a:gd name="T34" fmla="*/ 10 w 12"/>
                <a:gd name="T35" fmla="*/ 39 h 47"/>
                <a:gd name="T36" fmla="*/ 11 w 12"/>
                <a:gd name="T37" fmla="*/ 42 h 47"/>
                <a:gd name="T38" fmla="*/ 11 w 12"/>
                <a:gd name="T39" fmla="*/ 44 h 47"/>
                <a:gd name="T40" fmla="*/ 11 w 12"/>
                <a:gd name="T41" fmla="*/ 46 h 47"/>
                <a:gd name="T42" fmla="*/ 12 w 12"/>
                <a:gd name="T4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47">
                  <a:moveTo>
                    <a:pt x="0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2" y="7"/>
                  </a:lnTo>
                  <a:lnTo>
                    <a:pt x="2" y="9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5" y="21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7" y="28"/>
                  </a:lnTo>
                  <a:lnTo>
                    <a:pt x="7" y="30"/>
                  </a:lnTo>
                  <a:lnTo>
                    <a:pt x="8" y="33"/>
                  </a:lnTo>
                  <a:lnTo>
                    <a:pt x="8" y="35"/>
                  </a:lnTo>
                  <a:lnTo>
                    <a:pt x="9" y="37"/>
                  </a:lnTo>
                  <a:lnTo>
                    <a:pt x="10" y="39"/>
                  </a:lnTo>
                  <a:lnTo>
                    <a:pt x="11" y="42"/>
                  </a:lnTo>
                  <a:lnTo>
                    <a:pt x="11" y="44"/>
                  </a:lnTo>
                  <a:lnTo>
                    <a:pt x="11" y="46"/>
                  </a:lnTo>
                  <a:lnTo>
                    <a:pt x="12" y="47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3" name="Freeform 424"/>
            <p:cNvSpPr>
              <a:spLocks/>
            </p:cNvSpPr>
            <p:nvPr/>
          </p:nvSpPr>
          <p:spPr bwMode="auto">
            <a:xfrm>
              <a:off x="3344863" y="5614989"/>
              <a:ext cx="15875" cy="57150"/>
            </a:xfrm>
            <a:custGeom>
              <a:avLst/>
              <a:gdLst>
                <a:gd name="T0" fmla="*/ 0 w 14"/>
                <a:gd name="T1" fmla="*/ 0 h 47"/>
                <a:gd name="T2" fmla="*/ 0 w 14"/>
                <a:gd name="T3" fmla="*/ 1 h 47"/>
                <a:gd name="T4" fmla="*/ 0 w 14"/>
                <a:gd name="T5" fmla="*/ 3 h 47"/>
                <a:gd name="T6" fmla="*/ 1 w 14"/>
                <a:gd name="T7" fmla="*/ 5 h 47"/>
                <a:gd name="T8" fmla="*/ 2 w 14"/>
                <a:gd name="T9" fmla="*/ 8 h 47"/>
                <a:gd name="T10" fmla="*/ 2 w 14"/>
                <a:gd name="T11" fmla="*/ 10 h 47"/>
                <a:gd name="T12" fmla="*/ 3 w 14"/>
                <a:gd name="T13" fmla="*/ 12 h 47"/>
                <a:gd name="T14" fmla="*/ 4 w 14"/>
                <a:gd name="T15" fmla="*/ 15 h 47"/>
                <a:gd name="T16" fmla="*/ 4 w 14"/>
                <a:gd name="T17" fmla="*/ 17 h 47"/>
                <a:gd name="T18" fmla="*/ 5 w 14"/>
                <a:gd name="T19" fmla="*/ 19 h 47"/>
                <a:gd name="T20" fmla="*/ 5 w 14"/>
                <a:gd name="T21" fmla="*/ 21 h 47"/>
                <a:gd name="T22" fmla="*/ 6 w 14"/>
                <a:gd name="T23" fmla="*/ 23 h 47"/>
                <a:gd name="T24" fmla="*/ 6 w 14"/>
                <a:gd name="T25" fmla="*/ 25 h 47"/>
                <a:gd name="T26" fmla="*/ 7 w 14"/>
                <a:gd name="T27" fmla="*/ 27 h 47"/>
                <a:gd name="T28" fmla="*/ 8 w 14"/>
                <a:gd name="T29" fmla="*/ 29 h 47"/>
                <a:gd name="T30" fmla="*/ 8 w 14"/>
                <a:gd name="T31" fmla="*/ 31 h 47"/>
                <a:gd name="T32" fmla="*/ 9 w 14"/>
                <a:gd name="T33" fmla="*/ 33 h 47"/>
                <a:gd name="T34" fmla="*/ 10 w 14"/>
                <a:gd name="T35" fmla="*/ 35 h 47"/>
                <a:gd name="T36" fmla="*/ 10 w 14"/>
                <a:gd name="T37" fmla="*/ 36 h 47"/>
                <a:gd name="T38" fmla="*/ 11 w 14"/>
                <a:gd name="T39" fmla="*/ 38 h 47"/>
                <a:gd name="T40" fmla="*/ 11 w 14"/>
                <a:gd name="T41" fmla="*/ 40 h 47"/>
                <a:gd name="T42" fmla="*/ 12 w 14"/>
                <a:gd name="T43" fmla="*/ 41 h 47"/>
                <a:gd name="T44" fmla="*/ 13 w 14"/>
                <a:gd name="T45" fmla="*/ 43 h 47"/>
                <a:gd name="T46" fmla="*/ 13 w 14"/>
                <a:gd name="T47" fmla="*/ 44 h 47"/>
                <a:gd name="T48" fmla="*/ 14 w 14"/>
                <a:gd name="T49" fmla="*/ 46 h 47"/>
                <a:gd name="T50" fmla="*/ 14 w 14"/>
                <a:gd name="T5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47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7" y="27"/>
                  </a:lnTo>
                  <a:lnTo>
                    <a:pt x="8" y="29"/>
                  </a:lnTo>
                  <a:lnTo>
                    <a:pt x="8" y="31"/>
                  </a:lnTo>
                  <a:lnTo>
                    <a:pt x="9" y="33"/>
                  </a:lnTo>
                  <a:lnTo>
                    <a:pt x="10" y="35"/>
                  </a:lnTo>
                  <a:lnTo>
                    <a:pt x="10" y="36"/>
                  </a:lnTo>
                  <a:lnTo>
                    <a:pt x="11" y="38"/>
                  </a:lnTo>
                  <a:lnTo>
                    <a:pt x="11" y="40"/>
                  </a:lnTo>
                  <a:lnTo>
                    <a:pt x="12" y="41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4" y="46"/>
                  </a:lnTo>
                  <a:lnTo>
                    <a:pt x="14" y="47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4" name="Freeform 425"/>
            <p:cNvSpPr>
              <a:spLocks/>
            </p:cNvSpPr>
            <p:nvPr/>
          </p:nvSpPr>
          <p:spPr bwMode="auto">
            <a:xfrm>
              <a:off x="3403601" y="5745164"/>
              <a:ext cx="36513" cy="47625"/>
            </a:xfrm>
            <a:custGeom>
              <a:avLst/>
              <a:gdLst>
                <a:gd name="T0" fmla="*/ 0 w 30"/>
                <a:gd name="T1" fmla="*/ 0 h 39"/>
                <a:gd name="T2" fmla="*/ 0 w 30"/>
                <a:gd name="T3" fmla="*/ 0 h 39"/>
                <a:gd name="T4" fmla="*/ 0 w 30"/>
                <a:gd name="T5" fmla="*/ 0 h 39"/>
                <a:gd name="T6" fmla="*/ 1 w 30"/>
                <a:gd name="T7" fmla="*/ 0 h 39"/>
                <a:gd name="T8" fmla="*/ 1 w 30"/>
                <a:gd name="T9" fmla="*/ 0 h 39"/>
                <a:gd name="T10" fmla="*/ 2 w 30"/>
                <a:gd name="T11" fmla="*/ 1 h 39"/>
                <a:gd name="T12" fmla="*/ 3 w 30"/>
                <a:gd name="T13" fmla="*/ 1 h 39"/>
                <a:gd name="T14" fmla="*/ 3 w 30"/>
                <a:gd name="T15" fmla="*/ 1 h 39"/>
                <a:gd name="T16" fmla="*/ 4 w 30"/>
                <a:gd name="T17" fmla="*/ 2 h 39"/>
                <a:gd name="T18" fmla="*/ 5 w 30"/>
                <a:gd name="T19" fmla="*/ 2 h 39"/>
                <a:gd name="T20" fmla="*/ 5 w 30"/>
                <a:gd name="T21" fmla="*/ 3 h 39"/>
                <a:gd name="T22" fmla="*/ 6 w 30"/>
                <a:gd name="T23" fmla="*/ 3 h 39"/>
                <a:gd name="T24" fmla="*/ 6 w 30"/>
                <a:gd name="T25" fmla="*/ 3 h 39"/>
                <a:gd name="T26" fmla="*/ 7 w 30"/>
                <a:gd name="T27" fmla="*/ 4 h 39"/>
                <a:gd name="T28" fmla="*/ 8 w 30"/>
                <a:gd name="T29" fmla="*/ 4 h 39"/>
                <a:gd name="T30" fmla="*/ 8 w 30"/>
                <a:gd name="T31" fmla="*/ 5 h 39"/>
                <a:gd name="T32" fmla="*/ 9 w 30"/>
                <a:gd name="T33" fmla="*/ 5 h 39"/>
                <a:gd name="T34" fmla="*/ 9 w 30"/>
                <a:gd name="T35" fmla="*/ 5 h 39"/>
                <a:gd name="T36" fmla="*/ 10 w 30"/>
                <a:gd name="T37" fmla="*/ 6 h 39"/>
                <a:gd name="T38" fmla="*/ 10 w 30"/>
                <a:gd name="T39" fmla="*/ 6 h 39"/>
                <a:gd name="T40" fmla="*/ 11 w 30"/>
                <a:gd name="T41" fmla="*/ 7 h 39"/>
                <a:gd name="T42" fmla="*/ 12 w 30"/>
                <a:gd name="T43" fmla="*/ 8 h 39"/>
                <a:gd name="T44" fmla="*/ 13 w 30"/>
                <a:gd name="T45" fmla="*/ 8 h 39"/>
                <a:gd name="T46" fmla="*/ 13 w 30"/>
                <a:gd name="T47" fmla="*/ 9 h 39"/>
                <a:gd name="T48" fmla="*/ 14 w 30"/>
                <a:gd name="T49" fmla="*/ 10 h 39"/>
                <a:gd name="T50" fmla="*/ 14 w 30"/>
                <a:gd name="T51" fmla="*/ 11 h 39"/>
                <a:gd name="T52" fmla="*/ 15 w 30"/>
                <a:gd name="T53" fmla="*/ 11 h 39"/>
                <a:gd name="T54" fmla="*/ 16 w 30"/>
                <a:gd name="T55" fmla="*/ 12 h 39"/>
                <a:gd name="T56" fmla="*/ 16 w 30"/>
                <a:gd name="T57" fmla="*/ 13 h 39"/>
                <a:gd name="T58" fmla="*/ 17 w 30"/>
                <a:gd name="T59" fmla="*/ 14 h 39"/>
                <a:gd name="T60" fmla="*/ 17 w 30"/>
                <a:gd name="T61" fmla="*/ 15 h 39"/>
                <a:gd name="T62" fmla="*/ 18 w 30"/>
                <a:gd name="T63" fmla="*/ 16 h 39"/>
                <a:gd name="T64" fmla="*/ 19 w 30"/>
                <a:gd name="T65" fmla="*/ 17 h 39"/>
                <a:gd name="T66" fmla="*/ 19 w 30"/>
                <a:gd name="T67" fmla="*/ 18 h 39"/>
                <a:gd name="T68" fmla="*/ 20 w 30"/>
                <a:gd name="T69" fmla="*/ 19 h 39"/>
                <a:gd name="T70" fmla="*/ 20 w 30"/>
                <a:gd name="T71" fmla="*/ 20 h 39"/>
                <a:gd name="T72" fmla="*/ 21 w 30"/>
                <a:gd name="T73" fmla="*/ 21 h 39"/>
                <a:gd name="T74" fmla="*/ 22 w 30"/>
                <a:gd name="T75" fmla="*/ 22 h 39"/>
                <a:gd name="T76" fmla="*/ 22 w 30"/>
                <a:gd name="T77" fmla="*/ 23 h 39"/>
                <a:gd name="T78" fmla="*/ 23 w 30"/>
                <a:gd name="T79" fmla="*/ 24 h 39"/>
                <a:gd name="T80" fmla="*/ 23 w 30"/>
                <a:gd name="T81" fmla="*/ 25 h 39"/>
                <a:gd name="T82" fmla="*/ 24 w 30"/>
                <a:gd name="T83" fmla="*/ 26 h 39"/>
                <a:gd name="T84" fmla="*/ 25 w 30"/>
                <a:gd name="T85" fmla="*/ 27 h 39"/>
                <a:gd name="T86" fmla="*/ 25 w 30"/>
                <a:gd name="T87" fmla="*/ 29 h 39"/>
                <a:gd name="T88" fmla="*/ 26 w 30"/>
                <a:gd name="T89" fmla="*/ 30 h 39"/>
                <a:gd name="T90" fmla="*/ 26 w 30"/>
                <a:gd name="T91" fmla="*/ 31 h 39"/>
                <a:gd name="T92" fmla="*/ 27 w 30"/>
                <a:gd name="T93" fmla="*/ 32 h 39"/>
                <a:gd name="T94" fmla="*/ 27 w 30"/>
                <a:gd name="T95" fmla="*/ 33 h 39"/>
                <a:gd name="T96" fmla="*/ 28 w 30"/>
                <a:gd name="T97" fmla="*/ 34 h 39"/>
                <a:gd name="T98" fmla="*/ 29 w 30"/>
                <a:gd name="T99" fmla="*/ 36 h 39"/>
                <a:gd name="T100" fmla="*/ 29 w 30"/>
                <a:gd name="T101" fmla="*/ 37 h 39"/>
                <a:gd name="T102" fmla="*/ 30 w 30"/>
                <a:gd name="T103" fmla="*/ 38 h 39"/>
                <a:gd name="T104" fmla="*/ 30 w 30"/>
                <a:gd name="T10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" h="3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8" y="16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20" y="19"/>
                  </a:lnTo>
                  <a:lnTo>
                    <a:pt x="20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3" y="24"/>
                  </a:lnTo>
                  <a:lnTo>
                    <a:pt x="23" y="25"/>
                  </a:lnTo>
                  <a:lnTo>
                    <a:pt x="24" y="26"/>
                  </a:lnTo>
                  <a:lnTo>
                    <a:pt x="25" y="27"/>
                  </a:lnTo>
                  <a:lnTo>
                    <a:pt x="25" y="29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8" y="34"/>
                  </a:lnTo>
                  <a:lnTo>
                    <a:pt x="29" y="36"/>
                  </a:lnTo>
                  <a:lnTo>
                    <a:pt x="29" y="37"/>
                  </a:lnTo>
                  <a:lnTo>
                    <a:pt x="30" y="38"/>
                  </a:lnTo>
                  <a:lnTo>
                    <a:pt x="30" y="3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5" name="Freeform 426"/>
            <p:cNvSpPr>
              <a:spLocks/>
            </p:cNvSpPr>
            <p:nvPr/>
          </p:nvSpPr>
          <p:spPr bwMode="auto">
            <a:xfrm>
              <a:off x="3492501" y="5848352"/>
              <a:ext cx="38100" cy="44450"/>
            </a:xfrm>
            <a:custGeom>
              <a:avLst/>
              <a:gdLst>
                <a:gd name="T0" fmla="*/ 0 w 31"/>
                <a:gd name="T1" fmla="*/ 0 h 36"/>
                <a:gd name="T2" fmla="*/ 0 w 31"/>
                <a:gd name="T3" fmla="*/ 0 h 36"/>
                <a:gd name="T4" fmla="*/ 1 w 31"/>
                <a:gd name="T5" fmla="*/ 1 h 36"/>
                <a:gd name="T6" fmla="*/ 2 w 31"/>
                <a:gd name="T7" fmla="*/ 1 h 36"/>
                <a:gd name="T8" fmla="*/ 2 w 31"/>
                <a:gd name="T9" fmla="*/ 2 h 36"/>
                <a:gd name="T10" fmla="*/ 3 w 31"/>
                <a:gd name="T11" fmla="*/ 3 h 36"/>
                <a:gd name="T12" fmla="*/ 3 w 31"/>
                <a:gd name="T13" fmla="*/ 4 h 36"/>
                <a:gd name="T14" fmla="*/ 3 w 31"/>
                <a:gd name="T15" fmla="*/ 4 h 36"/>
                <a:gd name="T16" fmla="*/ 4 w 31"/>
                <a:gd name="T17" fmla="*/ 5 h 36"/>
                <a:gd name="T18" fmla="*/ 5 w 31"/>
                <a:gd name="T19" fmla="*/ 6 h 36"/>
                <a:gd name="T20" fmla="*/ 6 w 31"/>
                <a:gd name="T21" fmla="*/ 7 h 36"/>
                <a:gd name="T22" fmla="*/ 6 w 31"/>
                <a:gd name="T23" fmla="*/ 8 h 36"/>
                <a:gd name="T24" fmla="*/ 7 w 31"/>
                <a:gd name="T25" fmla="*/ 8 h 36"/>
                <a:gd name="T26" fmla="*/ 7 w 31"/>
                <a:gd name="T27" fmla="*/ 9 h 36"/>
                <a:gd name="T28" fmla="*/ 8 w 31"/>
                <a:gd name="T29" fmla="*/ 10 h 36"/>
                <a:gd name="T30" fmla="*/ 8 w 31"/>
                <a:gd name="T31" fmla="*/ 11 h 36"/>
                <a:gd name="T32" fmla="*/ 9 w 31"/>
                <a:gd name="T33" fmla="*/ 11 h 36"/>
                <a:gd name="T34" fmla="*/ 10 w 31"/>
                <a:gd name="T35" fmla="*/ 12 h 36"/>
                <a:gd name="T36" fmla="*/ 10 w 31"/>
                <a:gd name="T37" fmla="*/ 13 h 36"/>
                <a:gd name="T38" fmla="*/ 11 w 31"/>
                <a:gd name="T39" fmla="*/ 13 h 36"/>
                <a:gd name="T40" fmla="*/ 11 w 31"/>
                <a:gd name="T41" fmla="*/ 14 h 36"/>
                <a:gd name="T42" fmla="*/ 12 w 31"/>
                <a:gd name="T43" fmla="*/ 14 h 36"/>
                <a:gd name="T44" fmla="*/ 12 w 31"/>
                <a:gd name="T45" fmla="*/ 15 h 36"/>
                <a:gd name="T46" fmla="*/ 13 w 31"/>
                <a:gd name="T47" fmla="*/ 16 h 36"/>
                <a:gd name="T48" fmla="*/ 14 w 31"/>
                <a:gd name="T49" fmla="*/ 16 h 36"/>
                <a:gd name="T50" fmla="*/ 14 w 31"/>
                <a:gd name="T51" fmla="*/ 17 h 36"/>
                <a:gd name="T52" fmla="*/ 15 w 31"/>
                <a:gd name="T53" fmla="*/ 17 h 36"/>
                <a:gd name="T54" fmla="*/ 15 w 31"/>
                <a:gd name="T55" fmla="*/ 18 h 36"/>
                <a:gd name="T56" fmla="*/ 16 w 31"/>
                <a:gd name="T57" fmla="*/ 18 h 36"/>
                <a:gd name="T58" fmla="*/ 16 w 31"/>
                <a:gd name="T59" fmla="*/ 19 h 36"/>
                <a:gd name="T60" fmla="*/ 17 w 31"/>
                <a:gd name="T61" fmla="*/ 19 h 36"/>
                <a:gd name="T62" fmla="*/ 17 w 31"/>
                <a:gd name="T63" fmla="*/ 19 h 36"/>
                <a:gd name="T64" fmla="*/ 18 w 31"/>
                <a:gd name="T65" fmla="*/ 20 h 36"/>
                <a:gd name="T66" fmla="*/ 18 w 31"/>
                <a:gd name="T67" fmla="*/ 20 h 36"/>
                <a:gd name="T68" fmla="*/ 19 w 31"/>
                <a:gd name="T69" fmla="*/ 21 h 36"/>
                <a:gd name="T70" fmla="*/ 19 w 31"/>
                <a:gd name="T71" fmla="*/ 21 h 36"/>
                <a:gd name="T72" fmla="*/ 20 w 31"/>
                <a:gd name="T73" fmla="*/ 22 h 36"/>
                <a:gd name="T74" fmla="*/ 21 w 31"/>
                <a:gd name="T75" fmla="*/ 23 h 36"/>
                <a:gd name="T76" fmla="*/ 21 w 31"/>
                <a:gd name="T77" fmla="*/ 24 h 36"/>
                <a:gd name="T78" fmla="*/ 22 w 31"/>
                <a:gd name="T79" fmla="*/ 24 h 36"/>
                <a:gd name="T80" fmla="*/ 22 w 31"/>
                <a:gd name="T81" fmla="*/ 24 h 36"/>
                <a:gd name="T82" fmla="*/ 23 w 31"/>
                <a:gd name="T83" fmla="*/ 25 h 36"/>
                <a:gd name="T84" fmla="*/ 24 w 31"/>
                <a:gd name="T85" fmla="*/ 26 h 36"/>
                <a:gd name="T86" fmla="*/ 24 w 31"/>
                <a:gd name="T87" fmla="*/ 27 h 36"/>
                <a:gd name="T88" fmla="*/ 25 w 31"/>
                <a:gd name="T89" fmla="*/ 27 h 36"/>
                <a:gd name="T90" fmla="*/ 25 w 31"/>
                <a:gd name="T91" fmla="*/ 28 h 36"/>
                <a:gd name="T92" fmla="*/ 26 w 31"/>
                <a:gd name="T93" fmla="*/ 29 h 36"/>
                <a:gd name="T94" fmla="*/ 27 w 31"/>
                <a:gd name="T95" fmla="*/ 30 h 36"/>
                <a:gd name="T96" fmla="*/ 27 w 31"/>
                <a:gd name="T97" fmla="*/ 31 h 36"/>
                <a:gd name="T98" fmla="*/ 27 w 31"/>
                <a:gd name="T99" fmla="*/ 31 h 36"/>
                <a:gd name="T100" fmla="*/ 28 w 31"/>
                <a:gd name="T101" fmla="*/ 32 h 36"/>
                <a:gd name="T102" fmla="*/ 29 w 31"/>
                <a:gd name="T103" fmla="*/ 33 h 36"/>
                <a:gd name="T104" fmla="*/ 29 w 31"/>
                <a:gd name="T105" fmla="*/ 34 h 36"/>
                <a:gd name="T106" fmla="*/ 30 w 31"/>
                <a:gd name="T107" fmla="*/ 35 h 36"/>
                <a:gd name="T108" fmla="*/ 31 w 31"/>
                <a:gd name="T10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6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20" y="22"/>
                  </a:lnTo>
                  <a:lnTo>
                    <a:pt x="21" y="23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3" y="25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6" y="29"/>
                  </a:lnTo>
                  <a:lnTo>
                    <a:pt x="27" y="30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29" y="34"/>
                  </a:lnTo>
                  <a:lnTo>
                    <a:pt x="30" y="35"/>
                  </a:lnTo>
                  <a:lnTo>
                    <a:pt x="31" y="36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6" name="Freeform 427"/>
            <p:cNvSpPr>
              <a:spLocks/>
            </p:cNvSpPr>
            <p:nvPr/>
          </p:nvSpPr>
          <p:spPr bwMode="auto">
            <a:xfrm>
              <a:off x="3587751" y="5926139"/>
              <a:ext cx="52388" cy="14288"/>
            </a:xfrm>
            <a:custGeom>
              <a:avLst/>
              <a:gdLst>
                <a:gd name="T0" fmla="*/ 0 w 43"/>
                <a:gd name="T1" fmla="*/ 0 h 12"/>
                <a:gd name="T2" fmla="*/ 1 w 43"/>
                <a:gd name="T3" fmla="*/ 0 h 12"/>
                <a:gd name="T4" fmla="*/ 2 w 43"/>
                <a:gd name="T5" fmla="*/ 1 h 12"/>
                <a:gd name="T6" fmla="*/ 3 w 43"/>
                <a:gd name="T7" fmla="*/ 1 h 12"/>
                <a:gd name="T8" fmla="*/ 4 w 43"/>
                <a:gd name="T9" fmla="*/ 1 h 12"/>
                <a:gd name="T10" fmla="*/ 5 w 43"/>
                <a:gd name="T11" fmla="*/ 1 h 12"/>
                <a:gd name="T12" fmla="*/ 7 w 43"/>
                <a:gd name="T13" fmla="*/ 2 h 12"/>
                <a:gd name="T14" fmla="*/ 8 w 43"/>
                <a:gd name="T15" fmla="*/ 2 h 12"/>
                <a:gd name="T16" fmla="*/ 9 w 43"/>
                <a:gd name="T17" fmla="*/ 2 h 12"/>
                <a:gd name="T18" fmla="*/ 10 w 43"/>
                <a:gd name="T19" fmla="*/ 3 h 12"/>
                <a:gd name="T20" fmla="*/ 11 w 43"/>
                <a:gd name="T21" fmla="*/ 3 h 12"/>
                <a:gd name="T22" fmla="*/ 12 w 43"/>
                <a:gd name="T23" fmla="*/ 3 h 12"/>
                <a:gd name="T24" fmla="*/ 13 w 43"/>
                <a:gd name="T25" fmla="*/ 4 h 12"/>
                <a:gd name="T26" fmla="*/ 14 w 43"/>
                <a:gd name="T27" fmla="*/ 4 h 12"/>
                <a:gd name="T28" fmla="*/ 16 w 43"/>
                <a:gd name="T29" fmla="*/ 5 h 12"/>
                <a:gd name="T30" fmla="*/ 17 w 43"/>
                <a:gd name="T31" fmla="*/ 6 h 12"/>
                <a:gd name="T32" fmla="*/ 18 w 43"/>
                <a:gd name="T33" fmla="*/ 6 h 12"/>
                <a:gd name="T34" fmla="*/ 19 w 43"/>
                <a:gd name="T35" fmla="*/ 7 h 12"/>
                <a:gd name="T36" fmla="*/ 20 w 43"/>
                <a:gd name="T37" fmla="*/ 7 h 12"/>
                <a:gd name="T38" fmla="*/ 21 w 43"/>
                <a:gd name="T39" fmla="*/ 7 h 12"/>
                <a:gd name="T40" fmla="*/ 22 w 43"/>
                <a:gd name="T41" fmla="*/ 8 h 12"/>
                <a:gd name="T42" fmla="*/ 24 w 43"/>
                <a:gd name="T43" fmla="*/ 9 h 12"/>
                <a:gd name="T44" fmla="*/ 25 w 43"/>
                <a:gd name="T45" fmla="*/ 9 h 12"/>
                <a:gd name="T46" fmla="*/ 26 w 43"/>
                <a:gd name="T47" fmla="*/ 9 h 12"/>
                <a:gd name="T48" fmla="*/ 27 w 43"/>
                <a:gd name="T49" fmla="*/ 10 h 12"/>
                <a:gd name="T50" fmla="*/ 28 w 43"/>
                <a:gd name="T51" fmla="*/ 10 h 12"/>
                <a:gd name="T52" fmla="*/ 30 w 43"/>
                <a:gd name="T53" fmla="*/ 10 h 12"/>
                <a:gd name="T54" fmla="*/ 30 w 43"/>
                <a:gd name="T55" fmla="*/ 11 h 12"/>
                <a:gd name="T56" fmla="*/ 31 w 43"/>
                <a:gd name="T57" fmla="*/ 11 h 12"/>
                <a:gd name="T58" fmla="*/ 33 w 43"/>
                <a:gd name="T59" fmla="*/ 11 h 12"/>
                <a:gd name="T60" fmla="*/ 34 w 43"/>
                <a:gd name="T61" fmla="*/ 11 h 12"/>
                <a:gd name="T62" fmla="*/ 35 w 43"/>
                <a:gd name="T63" fmla="*/ 11 h 12"/>
                <a:gd name="T64" fmla="*/ 36 w 43"/>
                <a:gd name="T65" fmla="*/ 11 h 12"/>
                <a:gd name="T66" fmla="*/ 38 w 43"/>
                <a:gd name="T67" fmla="*/ 11 h 12"/>
                <a:gd name="T68" fmla="*/ 38 w 43"/>
                <a:gd name="T69" fmla="*/ 12 h 12"/>
                <a:gd name="T70" fmla="*/ 39 w 43"/>
                <a:gd name="T71" fmla="*/ 11 h 12"/>
                <a:gd name="T72" fmla="*/ 41 w 43"/>
                <a:gd name="T73" fmla="*/ 11 h 12"/>
                <a:gd name="T74" fmla="*/ 42 w 43"/>
                <a:gd name="T75" fmla="*/ 11 h 12"/>
                <a:gd name="T76" fmla="*/ 43 w 43"/>
                <a:gd name="T7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7" name="Freeform 428"/>
            <p:cNvSpPr>
              <a:spLocks/>
            </p:cNvSpPr>
            <p:nvPr/>
          </p:nvSpPr>
          <p:spPr bwMode="auto">
            <a:xfrm>
              <a:off x="3687763" y="5940427"/>
              <a:ext cx="50800" cy="7938"/>
            </a:xfrm>
            <a:custGeom>
              <a:avLst/>
              <a:gdLst>
                <a:gd name="T0" fmla="*/ 0 w 42"/>
                <a:gd name="T1" fmla="*/ 0 h 6"/>
                <a:gd name="T2" fmla="*/ 1 w 42"/>
                <a:gd name="T3" fmla="*/ 1 h 6"/>
                <a:gd name="T4" fmla="*/ 2 w 42"/>
                <a:gd name="T5" fmla="*/ 1 h 6"/>
                <a:gd name="T6" fmla="*/ 3 w 42"/>
                <a:gd name="T7" fmla="*/ 1 h 6"/>
                <a:gd name="T8" fmla="*/ 4 w 42"/>
                <a:gd name="T9" fmla="*/ 1 h 6"/>
                <a:gd name="T10" fmla="*/ 5 w 42"/>
                <a:gd name="T11" fmla="*/ 1 h 6"/>
                <a:gd name="T12" fmla="*/ 7 w 42"/>
                <a:gd name="T13" fmla="*/ 1 h 6"/>
                <a:gd name="T14" fmla="*/ 7 w 42"/>
                <a:gd name="T15" fmla="*/ 2 h 6"/>
                <a:gd name="T16" fmla="*/ 9 w 42"/>
                <a:gd name="T17" fmla="*/ 2 h 6"/>
                <a:gd name="T18" fmla="*/ 10 w 42"/>
                <a:gd name="T19" fmla="*/ 2 h 6"/>
                <a:gd name="T20" fmla="*/ 11 w 42"/>
                <a:gd name="T21" fmla="*/ 2 h 6"/>
                <a:gd name="T22" fmla="*/ 12 w 42"/>
                <a:gd name="T23" fmla="*/ 3 h 6"/>
                <a:gd name="T24" fmla="*/ 13 w 42"/>
                <a:gd name="T25" fmla="*/ 3 h 6"/>
                <a:gd name="T26" fmla="*/ 14 w 42"/>
                <a:gd name="T27" fmla="*/ 3 h 6"/>
                <a:gd name="T28" fmla="*/ 16 w 42"/>
                <a:gd name="T29" fmla="*/ 3 h 6"/>
                <a:gd name="T30" fmla="*/ 16 w 42"/>
                <a:gd name="T31" fmla="*/ 4 h 6"/>
                <a:gd name="T32" fmla="*/ 17 w 42"/>
                <a:gd name="T33" fmla="*/ 4 h 6"/>
                <a:gd name="T34" fmla="*/ 18 w 42"/>
                <a:gd name="T35" fmla="*/ 4 h 6"/>
                <a:gd name="T36" fmla="*/ 20 w 42"/>
                <a:gd name="T37" fmla="*/ 4 h 6"/>
                <a:gd name="T38" fmla="*/ 21 w 42"/>
                <a:gd name="T39" fmla="*/ 4 h 6"/>
                <a:gd name="T40" fmla="*/ 22 w 42"/>
                <a:gd name="T41" fmla="*/ 4 h 6"/>
                <a:gd name="T42" fmla="*/ 23 w 42"/>
                <a:gd name="T43" fmla="*/ 4 h 6"/>
                <a:gd name="T44" fmla="*/ 24 w 42"/>
                <a:gd name="T45" fmla="*/ 4 h 6"/>
                <a:gd name="T46" fmla="*/ 25 w 42"/>
                <a:gd name="T47" fmla="*/ 4 h 6"/>
                <a:gd name="T48" fmla="*/ 27 w 42"/>
                <a:gd name="T49" fmla="*/ 4 h 6"/>
                <a:gd name="T50" fmla="*/ 27 w 42"/>
                <a:gd name="T51" fmla="*/ 5 h 6"/>
                <a:gd name="T52" fmla="*/ 28 w 42"/>
                <a:gd name="T53" fmla="*/ 5 h 6"/>
                <a:gd name="T54" fmla="*/ 29 w 42"/>
                <a:gd name="T55" fmla="*/ 5 h 6"/>
                <a:gd name="T56" fmla="*/ 30 w 42"/>
                <a:gd name="T57" fmla="*/ 5 h 6"/>
                <a:gd name="T58" fmla="*/ 32 w 42"/>
                <a:gd name="T59" fmla="*/ 5 h 6"/>
                <a:gd name="T60" fmla="*/ 33 w 42"/>
                <a:gd name="T61" fmla="*/ 5 h 6"/>
                <a:gd name="T62" fmla="*/ 34 w 42"/>
                <a:gd name="T63" fmla="*/ 5 h 6"/>
                <a:gd name="T64" fmla="*/ 35 w 42"/>
                <a:gd name="T65" fmla="*/ 5 h 6"/>
                <a:gd name="T66" fmla="*/ 36 w 42"/>
                <a:gd name="T67" fmla="*/ 5 h 6"/>
                <a:gd name="T68" fmla="*/ 37 w 42"/>
                <a:gd name="T69" fmla="*/ 6 h 6"/>
                <a:gd name="T70" fmla="*/ 38 w 42"/>
                <a:gd name="T71" fmla="*/ 6 h 6"/>
                <a:gd name="T72" fmla="*/ 39 w 42"/>
                <a:gd name="T73" fmla="*/ 6 h 6"/>
                <a:gd name="T74" fmla="*/ 40 w 42"/>
                <a:gd name="T75" fmla="*/ 6 h 6"/>
                <a:gd name="T76" fmla="*/ 42 w 42"/>
                <a:gd name="T7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" h="6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2" y="6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8" name="Freeform 429"/>
            <p:cNvSpPr>
              <a:spLocks/>
            </p:cNvSpPr>
            <p:nvPr/>
          </p:nvSpPr>
          <p:spPr bwMode="auto">
            <a:xfrm>
              <a:off x="3811588" y="5953127"/>
              <a:ext cx="58738" cy="1588"/>
            </a:xfrm>
            <a:custGeom>
              <a:avLst/>
              <a:gdLst>
                <a:gd name="T0" fmla="*/ 0 w 47"/>
                <a:gd name="T1" fmla="*/ 1 h 2"/>
                <a:gd name="T2" fmla="*/ 1 w 47"/>
                <a:gd name="T3" fmla="*/ 1 h 2"/>
                <a:gd name="T4" fmla="*/ 2 w 47"/>
                <a:gd name="T5" fmla="*/ 1 h 2"/>
                <a:gd name="T6" fmla="*/ 3 w 47"/>
                <a:gd name="T7" fmla="*/ 1 h 2"/>
                <a:gd name="T8" fmla="*/ 4 w 47"/>
                <a:gd name="T9" fmla="*/ 1 h 2"/>
                <a:gd name="T10" fmla="*/ 5 w 47"/>
                <a:gd name="T11" fmla="*/ 1 h 2"/>
                <a:gd name="T12" fmla="*/ 6 w 47"/>
                <a:gd name="T13" fmla="*/ 2 h 2"/>
                <a:gd name="T14" fmla="*/ 7 w 47"/>
                <a:gd name="T15" fmla="*/ 2 h 2"/>
                <a:gd name="T16" fmla="*/ 8 w 47"/>
                <a:gd name="T17" fmla="*/ 2 h 2"/>
                <a:gd name="T18" fmla="*/ 9 w 47"/>
                <a:gd name="T19" fmla="*/ 2 h 2"/>
                <a:gd name="T20" fmla="*/ 10 w 47"/>
                <a:gd name="T21" fmla="*/ 2 h 2"/>
                <a:gd name="T22" fmla="*/ 11 w 47"/>
                <a:gd name="T23" fmla="*/ 2 h 2"/>
                <a:gd name="T24" fmla="*/ 12 w 47"/>
                <a:gd name="T25" fmla="*/ 2 h 2"/>
                <a:gd name="T26" fmla="*/ 14 w 47"/>
                <a:gd name="T27" fmla="*/ 2 h 2"/>
                <a:gd name="T28" fmla="*/ 15 w 47"/>
                <a:gd name="T29" fmla="*/ 2 h 2"/>
                <a:gd name="T30" fmla="*/ 16 w 47"/>
                <a:gd name="T31" fmla="*/ 2 h 2"/>
                <a:gd name="T32" fmla="*/ 17 w 47"/>
                <a:gd name="T33" fmla="*/ 2 h 2"/>
                <a:gd name="T34" fmla="*/ 18 w 47"/>
                <a:gd name="T35" fmla="*/ 2 h 2"/>
                <a:gd name="T36" fmla="*/ 19 w 47"/>
                <a:gd name="T37" fmla="*/ 2 h 2"/>
                <a:gd name="T38" fmla="*/ 20 w 47"/>
                <a:gd name="T39" fmla="*/ 2 h 2"/>
                <a:gd name="T40" fmla="*/ 21 w 47"/>
                <a:gd name="T41" fmla="*/ 2 h 2"/>
                <a:gd name="T42" fmla="*/ 22 w 47"/>
                <a:gd name="T43" fmla="*/ 2 h 2"/>
                <a:gd name="T44" fmla="*/ 23 w 47"/>
                <a:gd name="T45" fmla="*/ 2 h 2"/>
                <a:gd name="T46" fmla="*/ 24 w 47"/>
                <a:gd name="T47" fmla="*/ 2 h 2"/>
                <a:gd name="T48" fmla="*/ 25 w 47"/>
                <a:gd name="T49" fmla="*/ 2 h 2"/>
                <a:gd name="T50" fmla="*/ 26 w 47"/>
                <a:gd name="T51" fmla="*/ 2 h 2"/>
                <a:gd name="T52" fmla="*/ 27 w 47"/>
                <a:gd name="T53" fmla="*/ 2 h 2"/>
                <a:gd name="T54" fmla="*/ 28 w 47"/>
                <a:gd name="T55" fmla="*/ 2 h 2"/>
                <a:gd name="T56" fmla="*/ 30 w 47"/>
                <a:gd name="T57" fmla="*/ 2 h 2"/>
                <a:gd name="T58" fmla="*/ 31 w 47"/>
                <a:gd name="T59" fmla="*/ 2 h 2"/>
                <a:gd name="T60" fmla="*/ 32 w 47"/>
                <a:gd name="T61" fmla="*/ 2 h 2"/>
                <a:gd name="T62" fmla="*/ 33 w 47"/>
                <a:gd name="T63" fmla="*/ 2 h 2"/>
                <a:gd name="T64" fmla="*/ 34 w 47"/>
                <a:gd name="T65" fmla="*/ 2 h 2"/>
                <a:gd name="T66" fmla="*/ 35 w 47"/>
                <a:gd name="T67" fmla="*/ 2 h 2"/>
                <a:gd name="T68" fmla="*/ 36 w 47"/>
                <a:gd name="T69" fmla="*/ 2 h 2"/>
                <a:gd name="T70" fmla="*/ 37 w 47"/>
                <a:gd name="T71" fmla="*/ 2 h 2"/>
                <a:gd name="T72" fmla="*/ 38 w 47"/>
                <a:gd name="T73" fmla="*/ 1 h 2"/>
                <a:gd name="T74" fmla="*/ 39 w 47"/>
                <a:gd name="T75" fmla="*/ 1 h 2"/>
                <a:gd name="T76" fmla="*/ 40 w 47"/>
                <a:gd name="T77" fmla="*/ 1 h 2"/>
                <a:gd name="T78" fmla="*/ 41 w 47"/>
                <a:gd name="T79" fmla="*/ 1 h 2"/>
                <a:gd name="T80" fmla="*/ 42 w 47"/>
                <a:gd name="T81" fmla="*/ 1 h 2"/>
                <a:gd name="T82" fmla="*/ 43 w 47"/>
                <a:gd name="T83" fmla="*/ 1 h 2"/>
                <a:gd name="T84" fmla="*/ 44 w 47"/>
                <a:gd name="T85" fmla="*/ 1 h 2"/>
                <a:gd name="T86" fmla="*/ 46 w 47"/>
                <a:gd name="T87" fmla="*/ 0 h 2"/>
                <a:gd name="T88" fmla="*/ 47 w 47"/>
                <a:gd name="T8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" h="2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9" name="Freeform 430"/>
            <p:cNvSpPr>
              <a:spLocks/>
            </p:cNvSpPr>
            <p:nvPr/>
          </p:nvSpPr>
          <p:spPr bwMode="auto">
            <a:xfrm>
              <a:off x="3943351" y="5956302"/>
              <a:ext cx="55563" cy="3175"/>
            </a:xfrm>
            <a:custGeom>
              <a:avLst/>
              <a:gdLst>
                <a:gd name="T0" fmla="*/ 0 w 46"/>
                <a:gd name="T1" fmla="*/ 0 h 3"/>
                <a:gd name="T2" fmla="*/ 1 w 46"/>
                <a:gd name="T3" fmla="*/ 0 h 3"/>
                <a:gd name="T4" fmla="*/ 2 w 46"/>
                <a:gd name="T5" fmla="*/ 0 h 3"/>
                <a:gd name="T6" fmla="*/ 3 w 46"/>
                <a:gd name="T7" fmla="*/ 0 h 3"/>
                <a:gd name="T8" fmla="*/ 4 w 46"/>
                <a:gd name="T9" fmla="*/ 0 h 3"/>
                <a:gd name="T10" fmla="*/ 5 w 46"/>
                <a:gd name="T11" fmla="*/ 0 h 3"/>
                <a:gd name="T12" fmla="*/ 6 w 46"/>
                <a:gd name="T13" fmla="*/ 0 h 3"/>
                <a:gd name="T14" fmla="*/ 7 w 46"/>
                <a:gd name="T15" fmla="*/ 0 h 3"/>
                <a:gd name="T16" fmla="*/ 8 w 46"/>
                <a:gd name="T17" fmla="*/ 0 h 3"/>
                <a:gd name="T18" fmla="*/ 10 w 46"/>
                <a:gd name="T19" fmla="*/ 0 h 3"/>
                <a:gd name="T20" fmla="*/ 11 w 46"/>
                <a:gd name="T21" fmla="*/ 1 h 3"/>
                <a:gd name="T22" fmla="*/ 12 w 46"/>
                <a:gd name="T23" fmla="*/ 1 h 3"/>
                <a:gd name="T24" fmla="*/ 13 w 46"/>
                <a:gd name="T25" fmla="*/ 1 h 3"/>
                <a:gd name="T26" fmla="*/ 14 w 46"/>
                <a:gd name="T27" fmla="*/ 1 h 3"/>
                <a:gd name="T28" fmla="*/ 15 w 46"/>
                <a:gd name="T29" fmla="*/ 1 h 3"/>
                <a:gd name="T30" fmla="*/ 16 w 46"/>
                <a:gd name="T31" fmla="*/ 1 h 3"/>
                <a:gd name="T32" fmla="*/ 17 w 46"/>
                <a:gd name="T33" fmla="*/ 1 h 3"/>
                <a:gd name="T34" fmla="*/ 18 w 46"/>
                <a:gd name="T35" fmla="*/ 1 h 3"/>
                <a:gd name="T36" fmla="*/ 19 w 46"/>
                <a:gd name="T37" fmla="*/ 1 h 3"/>
                <a:gd name="T38" fmla="*/ 20 w 46"/>
                <a:gd name="T39" fmla="*/ 1 h 3"/>
                <a:gd name="T40" fmla="*/ 21 w 46"/>
                <a:gd name="T41" fmla="*/ 1 h 3"/>
                <a:gd name="T42" fmla="*/ 22 w 46"/>
                <a:gd name="T43" fmla="*/ 1 h 3"/>
                <a:gd name="T44" fmla="*/ 23 w 46"/>
                <a:gd name="T45" fmla="*/ 1 h 3"/>
                <a:gd name="T46" fmla="*/ 24 w 46"/>
                <a:gd name="T47" fmla="*/ 1 h 3"/>
                <a:gd name="T48" fmla="*/ 26 w 46"/>
                <a:gd name="T49" fmla="*/ 1 h 3"/>
                <a:gd name="T50" fmla="*/ 27 w 46"/>
                <a:gd name="T51" fmla="*/ 1 h 3"/>
                <a:gd name="T52" fmla="*/ 28 w 46"/>
                <a:gd name="T53" fmla="*/ 1 h 3"/>
                <a:gd name="T54" fmla="*/ 29 w 46"/>
                <a:gd name="T55" fmla="*/ 1 h 3"/>
                <a:gd name="T56" fmla="*/ 30 w 46"/>
                <a:gd name="T57" fmla="*/ 1 h 3"/>
                <a:gd name="T58" fmla="*/ 31 w 46"/>
                <a:gd name="T59" fmla="*/ 1 h 3"/>
                <a:gd name="T60" fmla="*/ 32 w 46"/>
                <a:gd name="T61" fmla="*/ 1 h 3"/>
                <a:gd name="T62" fmla="*/ 33 w 46"/>
                <a:gd name="T63" fmla="*/ 1 h 3"/>
                <a:gd name="T64" fmla="*/ 34 w 46"/>
                <a:gd name="T65" fmla="*/ 1 h 3"/>
                <a:gd name="T66" fmla="*/ 35 w 46"/>
                <a:gd name="T67" fmla="*/ 1 h 3"/>
                <a:gd name="T68" fmla="*/ 36 w 46"/>
                <a:gd name="T69" fmla="*/ 1 h 3"/>
                <a:gd name="T70" fmla="*/ 37 w 46"/>
                <a:gd name="T71" fmla="*/ 2 h 3"/>
                <a:gd name="T72" fmla="*/ 38 w 46"/>
                <a:gd name="T73" fmla="*/ 2 h 3"/>
                <a:gd name="T74" fmla="*/ 39 w 46"/>
                <a:gd name="T75" fmla="*/ 2 h 3"/>
                <a:gd name="T76" fmla="*/ 40 w 46"/>
                <a:gd name="T77" fmla="*/ 2 h 3"/>
                <a:gd name="T78" fmla="*/ 42 w 46"/>
                <a:gd name="T79" fmla="*/ 2 h 3"/>
                <a:gd name="T80" fmla="*/ 43 w 46"/>
                <a:gd name="T81" fmla="*/ 2 h 3"/>
                <a:gd name="T82" fmla="*/ 44 w 46"/>
                <a:gd name="T83" fmla="*/ 2 h 3"/>
                <a:gd name="T84" fmla="*/ 45 w 46"/>
                <a:gd name="T85" fmla="*/ 2 h 3"/>
                <a:gd name="T86" fmla="*/ 46 w 46"/>
                <a:gd name="T8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3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0" name="Freeform 431"/>
            <p:cNvSpPr>
              <a:spLocks/>
            </p:cNvSpPr>
            <p:nvPr/>
          </p:nvSpPr>
          <p:spPr bwMode="auto">
            <a:xfrm>
              <a:off x="4075113" y="5962652"/>
              <a:ext cx="57150" cy="0"/>
            </a:xfrm>
            <a:custGeom>
              <a:avLst/>
              <a:gdLst>
                <a:gd name="T0" fmla="*/ 0 w 47"/>
                <a:gd name="T1" fmla="*/ 1 w 47"/>
                <a:gd name="T2" fmla="*/ 2 w 47"/>
                <a:gd name="T3" fmla="*/ 3 w 47"/>
                <a:gd name="T4" fmla="*/ 4 w 47"/>
                <a:gd name="T5" fmla="*/ 5 w 47"/>
                <a:gd name="T6" fmla="*/ 6 w 47"/>
                <a:gd name="T7" fmla="*/ 7 w 47"/>
                <a:gd name="T8" fmla="*/ 8 w 47"/>
                <a:gd name="T9" fmla="*/ 9 w 47"/>
                <a:gd name="T10" fmla="*/ 10 w 47"/>
                <a:gd name="T11" fmla="*/ 11 w 47"/>
                <a:gd name="T12" fmla="*/ 12 w 47"/>
                <a:gd name="T13" fmla="*/ 13 w 47"/>
                <a:gd name="T14" fmla="*/ 14 w 47"/>
                <a:gd name="T15" fmla="*/ 15 w 47"/>
                <a:gd name="T16" fmla="*/ 16 w 47"/>
                <a:gd name="T17" fmla="*/ 17 w 47"/>
                <a:gd name="T18" fmla="*/ 18 w 47"/>
                <a:gd name="T19" fmla="*/ 19 w 47"/>
                <a:gd name="T20" fmla="*/ 20 w 47"/>
                <a:gd name="T21" fmla="*/ 21 w 47"/>
                <a:gd name="T22" fmla="*/ 22 w 47"/>
                <a:gd name="T23" fmla="*/ 23 w 47"/>
                <a:gd name="T24" fmla="*/ 24 w 47"/>
                <a:gd name="T25" fmla="*/ 25 w 47"/>
                <a:gd name="T26" fmla="*/ 26 w 47"/>
                <a:gd name="T27" fmla="*/ 27 w 47"/>
                <a:gd name="T28" fmla="*/ 28 w 47"/>
                <a:gd name="T29" fmla="*/ 29 w 47"/>
                <a:gd name="T30" fmla="*/ 30 w 47"/>
                <a:gd name="T31" fmla="*/ 31 w 47"/>
                <a:gd name="T32" fmla="*/ 32 w 47"/>
                <a:gd name="T33" fmla="*/ 33 w 47"/>
                <a:gd name="T34" fmla="*/ 34 w 47"/>
                <a:gd name="T35" fmla="*/ 36 w 47"/>
                <a:gd name="T36" fmla="*/ 37 w 47"/>
                <a:gd name="T37" fmla="*/ 38 w 47"/>
                <a:gd name="T38" fmla="*/ 39 w 47"/>
                <a:gd name="T39" fmla="*/ 40 w 47"/>
                <a:gd name="T40" fmla="*/ 41 w 47"/>
                <a:gd name="T41" fmla="*/ 42 w 47"/>
                <a:gd name="T42" fmla="*/ 43 w 47"/>
                <a:gd name="T43" fmla="*/ 44 w 47"/>
                <a:gd name="T44" fmla="*/ 45 w 47"/>
                <a:gd name="T45" fmla="*/ 46 w 47"/>
                <a:gd name="T46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1" name="Freeform 432"/>
            <p:cNvSpPr>
              <a:spLocks/>
            </p:cNvSpPr>
            <p:nvPr/>
          </p:nvSpPr>
          <p:spPr bwMode="auto">
            <a:xfrm>
              <a:off x="4140201" y="5962652"/>
              <a:ext cx="57150" cy="0"/>
            </a:xfrm>
            <a:custGeom>
              <a:avLst/>
              <a:gdLst>
                <a:gd name="T0" fmla="*/ 0 w 47"/>
                <a:gd name="T1" fmla="*/ 1 w 47"/>
                <a:gd name="T2" fmla="*/ 2 w 47"/>
                <a:gd name="T3" fmla="*/ 3 w 47"/>
                <a:gd name="T4" fmla="*/ 4 w 47"/>
                <a:gd name="T5" fmla="*/ 5 w 47"/>
                <a:gd name="T6" fmla="*/ 6 w 47"/>
                <a:gd name="T7" fmla="*/ 7 w 47"/>
                <a:gd name="T8" fmla="*/ 8 w 47"/>
                <a:gd name="T9" fmla="*/ 9 w 47"/>
                <a:gd name="T10" fmla="*/ 10 w 47"/>
                <a:gd name="T11" fmla="*/ 11 w 47"/>
                <a:gd name="T12" fmla="*/ 12 w 47"/>
                <a:gd name="T13" fmla="*/ 13 w 47"/>
                <a:gd name="T14" fmla="*/ 14 w 47"/>
                <a:gd name="T15" fmla="*/ 15 w 47"/>
                <a:gd name="T16" fmla="*/ 16 w 47"/>
                <a:gd name="T17" fmla="*/ 17 w 47"/>
                <a:gd name="T18" fmla="*/ 18 w 47"/>
                <a:gd name="T19" fmla="*/ 19 w 47"/>
                <a:gd name="T20" fmla="*/ 20 w 47"/>
                <a:gd name="T21" fmla="*/ 21 w 47"/>
                <a:gd name="T22" fmla="*/ 22 w 47"/>
                <a:gd name="T23" fmla="*/ 23 w 47"/>
                <a:gd name="T24" fmla="*/ 24 w 47"/>
                <a:gd name="T25" fmla="*/ 25 w 47"/>
                <a:gd name="T26" fmla="*/ 26 w 47"/>
                <a:gd name="T27" fmla="*/ 28 w 47"/>
                <a:gd name="T28" fmla="*/ 29 w 47"/>
                <a:gd name="T29" fmla="*/ 30 w 47"/>
                <a:gd name="T30" fmla="*/ 31 w 47"/>
                <a:gd name="T31" fmla="*/ 32 w 47"/>
                <a:gd name="T32" fmla="*/ 33 w 47"/>
                <a:gd name="T33" fmla="*/ 34 w 47"/>
                <a:gd name="T34" fmla="*/ 35 w 47"/>
                <a:gd name="T35" fmla="*/ 36 w 47"/>
                <a:gd name="T36" fmla="*/ 37 w 47"/>
                <a:gd name="T37" fmla="*/ 38 w 47"/>
                <a:gd name="T38" fmla="*/ 39 w 47"/>
                <a:gd name="T39" fmla="*/ 40 w 47"/>
                <a:gd name="T40" fmla="*/ 41 w 47"/>
                <a:gd name="T41" fmla="*/ 42 w 47"/>
                <a:gd name="T42" fmla="*/ 43 w 47"/>
                <a:gd name="T43" fmla="*/ 44 w 47"/>
                <a:gd name="T44" fmla="*/ 45 w 47"/>
                <a:gd name="T45" fmla="*/ 46 w 47"/>
                <a:gd name="T46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2" name="Freeform 433"/>
            <p:cNvSpPr>
              <a:spLocks/>
            </p:cNvSpPr>
            <p:nvPr/>
          </p:nvSpPr>
          <p:spPr bwMode="auto">
            <a:xfrm>
              <a:off x="4273551" y="5962652"/>
              <a:ext cx="58738" cy="0"/>
            </a:xfrm>
            <a:custGeom>
              <a:avLst/>
              <a:gdLst>
                <a:gd name="T0" fmla="*/ 0 w 47"/>
                <a:gd name="T1" fmla="*/ 1 w 47"/>
                <a:gd name="T2" fmla="*/ 2 w 47"/>
                <a:gd name="T3" fmla="*/ 3 w 47"/>
                <a:gd name="T4" fmla="*/ 4 w 47"/>
                <a:gd name="T5" fmla="*/ 5 w 47"/>
                <a:gd name="T6" fmla="*/ 6 w 47"/>
                <a:gd name="T7" fmla="*/ 7 w 47"/>
                <a:gd name="T8" fmla="*/ 8 w 47"/>
                <a:gd name="T9" fmla="*/ 9 w 47"/>
                <a:gd name="T10" fmla="*/ 10 w 47"/>
                <a:gd name="T11" fmla="*/ 11 w 47"/>
                <a:gd name="T12" fmla="*/ 12 w 47"/>
                <a:gd name="T13" fmla="*/ 13 w 47"/>
                <a:gd name="T14" fmla="*/ 14 w 47"/>
                <a:gd name="T15" fmla="*/ 15 w 47"/>
                <a:gd name="T16" fmla="*/ 16 w 47"/>
                <a:gd name="T17" fmla="*/ 17 w 47"/>
                <a:gd name="T18" fmla="*/ 18 w 47"/>
                <a:gd name="T19" fmla="*/ 19 w 47"/>
                <a:gd name="T20" fmla="*/ 20 w 47"/>
                <a:gd name="T21" fmla="*/ 21 w 47"/>
                <a:gd name="T22" fmla="*/ 22 w 47"/>
                <a:gd name="T23" fmla="*/ 23 w 47"/>
                <a:gd name="T24" fmla="*/ 24 w 47"/>
                <a:gd name="T25" fmla="*/ 25 w 47"/>
                <a:gd name="T26" fmla="*/ 26 w 47"/>
                <a:gd name="T27" fmla="*/ 27 w 47"/>
                <a:gd name="T28" fmla="*/ 28 w 47"/>
                <a:gd name="T29" fmla="*/ 29 w 47"/>
                <a:gd name="T30" fmla="*/ 30 w 47"/>
                <a:gd name="T31" fmla="*/ 31 w 47"/>
                <a:gd name="T32" fmla="*/ 33 w 47"/>
                <a:gd name="T33" fmla="*/ 34 w 47"/>
                <a:gd name="T34" fmla="*/ 35 w 47"/>
                <a:gd name="T35" fmla="*/ 36 w 47"/>
                <a:gd name="T36" fmla="*/ 37 w 47"/>
                <a:gd name="T37" fmla="*/ 38 w 47"/>
                <a:gd name="T38" fmla="*/ 39 w 47"/>
                <a:gd name="T39" fmla="*/ 40 w 47"/>
                <a:gd name="T40" fmla="*/ 41 w 47"/>
                <a:gd name="T41" fmla="*/ 42 w 47"/>
                <a:gd name="T42" fmla="*/ 43 w 47"/>
                <a:gd name="T43" fmla="*/ 44 w 47"/>
                <a:gd name="T44" fmla="*/ 45 w 47"/>
                <a:gd name="T45" fmla="*/ 46 w 47"/>
                <a:gd name="T46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3" name="Freeform 434"/>
            <p:cNvSpPr>
              <a:spLocks/>
            </p:cNvSpPr>
            <p:nvPr/>
          </p:nvSpPr>
          <p:spPr bwMode="auto">
            <a:xfrm>
              <a:off x="4408488" y="5962652"/>
              <a:ext cx="57150" cy="0"/>
            </a:xfrm>
            <a:custGeom>
              <a:avLst/>
              <a:gdLst>
                <a:gd name="T0" fmla="*/ 0 w 47"/>
                <a:gd name="T1" fmla="*/ 1 w 47"/>
                <a:gd name="T2" fmla="*/ 2 w 47"/>
                <a:gd name="T3" fmla="*/ 3 w 47"/>
                <a:gd name="T4" fmla="*/ 4 w 47"/>
                <a:gd name="T5" fmla="*/ 5 w 47"/>
                <a:gd name="T6" fmla="*/ 6 w 47"/>
                <a:gd name="T7" fmla="*/ 7 w 47"/>
                <a:gd name="T8" fmla="*/ 8 w 47"/>
                <a:gd name="T9" fmla="*/ 9 w 47"/>
                <a:gd name="T10" fmla="*/ 10 w 47"/>
                <a:gd name="T11" fmla="*/ 11 w 47"/>
                <a:gd name="T12" fmla="*/ 12 w 47"/>
                <a:gd name="T13" fmla="*/ 13 w 47"/>
                <a:gd name="T14" fmla="*/ 14 w 47"/>
                <a:gd name="T15" fmla="*/ 15 w 47"/>
                <a:gd name="T16" fmla="*/ 16 w 47"/>
                <a:gd name="T17" fmla="*/ 17 w 47"/>
                <a:gd name="T18" fmla="*/ 18 w 47"/>
                <a:gd name="T19" fmla="*/ 19 w 47"/>
                <a:gd name="T20" fmla="*/ 20 w 47"/>
                <a:gd name="T21" fmla="*/ 21 w 47"/>
                <a:gd name="T22" fmla="*/ 22 w 47"/>
                <a:gd name="T23" fmla="*/ 23 w 47"/>
                <a:gd name="T24" fmla="*/ 24 w 47"/>
                <a:gd name="T25" fmla="*/ 25 w 47"/>
                <a:gd name="T26" fmla="*/ 26 w 47"/>
                <a:gd name="T27" fmla="*/ 27 w 47"/>
                <a:gd name="T28" fmla="*/ 28 w 47"/>
                <a:gd name="T29" fmla="*/ 29 w 47"/>
                <a:gd name="T30" fmla="*/ 30 w 47"/>
                <a:gd name="T31" fmla="*/ 31 w 47"/>
                <a:gd name="T32" fmla="*/ 32 w 47"/>
                <a:gd name="T33" fmla="*/ 33 w 47"/>
                <a:gd name="T34" fmla="*/ 34 w 47"/>
                <a:gd name="T35" fmla="*/ 35 w 47"/>
                <a:gd name="T36" fmla="*/ 37 w 47"/>
                <a:gd name="T37" fmla="*/ 38 w 47"/>
                <a:gd name="T38" fmla="*/ 39 w 47"/>
                <a:gd name="T39" fmla="*/ 40 w 47"/>
                <a:gd name="T40" fmla="*/ 41 w 47"/>
                <a:gd name="T41" fmla="*/ 42 w 47"/>
                <a:gd name="T42" fmla="*/ 43 w 47"/>
                <a:gd name="T43" fmla="*/ 44 w 47"/>
                <a:gd name="T44" fmla="*/ 45 w 47"/>
                <a:gd name="T45" fmla="*/ 46 w 47"/>
                <a:gd name="T46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4" name="Freeform 435"/>
            <p:cNvSpPr>
              <a:spLocks/>
            </p:cNvSpPr>
            <p:nvPr/>
          </p:nvSpPr>
          <p:spPr bwMode="auto">
            <a:xfrm>
              <a:off x="4541838" y="5962652"/>
              <a:ext cx="28575" cy="0"/>
            </a:xfrm>
            <a:custGeom>
              <a:avLst/>
              <a:gdLst>
                <a:gd name="T0" fmla="*/ 0 w 23"/>
                <a:gd name="T1" fmla="*/ 0 w 23"/>
                <a:gd name="T2" fmla="*/ 0 w 23"/>
                <a:gd name="T3" fmla="*/ 1 w 23"/>
                <a:gd name="T4" fmla="*/ 1 w 23"/>
                <a:gd name="T5" fmla="*/ 2 w 23"/>
                <a:gd name="T6" fmla="*/ 2 w 23"/>
                <a:gd name="T7" fmla="*/ 3 w 23"/>
                <a:gd name="T8" fmla="*/ 3 w 23"/>
                <a:gd name="T9" fmla="*/ 4 w 23"/>
                <a:gd name="T10" fmla="*/ 4 w 23"/>
                <a:gd name="T11" fmla="*/ 5 w 23"/>
                <a:gd name="T12" fmla="*/ 5 w 23"/>
                <a:gd name="T13" fmla="*/ 6 w 23"/>
                <a:gd name="T14" fmla="*/ 6 w 23"/>
                <a:gd name="T15" fmla="*/ 7 w 23"/>
                <a:gd name="T16" fmla="*/ 7 w 23"/>
                <a:gd name="T17" fmla="*/ 8 w 23"/>
                <a:gd name="T18" fmla="*/ 8 w 23"/>
                <a:gd name="T19" fmla="*/ 8 w 23"/>
                <a:gd name="T20" fmla="*/ 9 w 23"/>
                <a:gd name="T21" fmla="*/ 9 w 23"/>
                <a:gd name="T22" fmla="*/ 10 w 23"/>
                <a:gd name="T23" fmla="*/ 10 w 23"/>
                <a:gd name="T24" fmla="*/ 11 w 23"/>
                <a:gd name="T25" fmla="*/ 11 w 23"/>
                <a:gd name="T26" fmla="*/ 12 w 23"/>
                <a:gd name="T27" fmla="*/ 12 w 23"/>
                <a:gd name="T28" fmla="*/ 13 w 23"/>
                <a:gd name="T29" fmla="*/ 13 w 23"/>
                <a:gd name="T30" fmla="*/ 14 w 23"/>
                <a:gd name="T31" fmla="*/ 14 w 23"/>
                <a:gd name="T32" fmla="*/ 15 w 23"/>
                <a:gd name="T33" fmla="*/ 15 w 23"/>
                <a:gd name="T34" fmla="*/ 16 w 23"/>
                <a:gd name="T35" fmla="*/ 16 w 23"/>
                <a:gd name="T36" fmla="*/ 17 w 23"/>
                <a:gd name="T37" fmla="*/ 17 w 23"/>
                <a:gd name="T38" fmla="*/ 18 w 23"/>
                <a:gd name="T39" fmla="*/ 18 w 23"/>
                <a:gd name="T40" fmla="*/ 19 w 23"/>
                <a:gd name="T41" fmla="*/ 19 w 23"/>
                <a:gd name="T42" fmla="*/ 20 w 23"/>
                <a:gd name="T43" fmla="*/ 20 w 23"/>
                <a:gd name="T44" fmla="*/ 21 w 23"/>
                <a:gd name="T45" fmla="*/ 21 w 23"/>
                <a:gd name="T46" fmla="*/ 22 w 23"/>
                <a:gd name="T47" fmla="*/ 22 w 23"/>
                <a:gd name="T48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</a:cxnLst>
              <a:rect l="0" t="0" r="r" b="b"/>
              <a:pathLst>
                <a:path w="2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5" name="Freeform 436"/>
            <p:cNvSpPr>
              <a:spLocks/>
            </p:cNvSpPr>
            <p:nvPr/>
          </p:nvSpPr>
          <p:spPr bwMode="auto">
            <a:xfrm>
              <a:off x="4572001" y="5962652"/>
              <a:ext cx="57150" cy="0"/>
            </a:xfrm>
            <a:custGeom>
              <a:avLst/>
              <a:gdLst>
                <a:gd name="T0" fmla="*/ 0 w 47"/>
                <a:gd name="T1" fmla="*/ 1 w 47"/>
                <a:gd name="T2" fmla="*/ 2 w 47"/>
                <a:gd name="T3" fmla="*/ 3 w 47"/>
                <a:gd name="T4" fmla="*/ 4 w 47"/>
                <a:gd name="T5" fmla="*/ 5 w 47"/>
                <a:gd name="T6" fmla="*/ 6 w 47"/>
                <a:gd name="T7" fmla="*/ 6 w 47"/>
                <a:gd name="T8" fmla="*/ 7 w 47"/>
                <a:gd name="T9" fmla="*/ 8 w 47"/>
                <a:gd name="T10" fmla="*/ 9 w 47"/>
                <a:gd name="T11" fmla="*/ 10 w 47"/>
                <a:gd name="T12" fmla="*/ 11 w 47"/>
                <a:gd name="T13" fmla="*/ 12 w 47"/>
                <a:gd name="T14" fmla="*/ 13 w 47"/>
                <a:gd name="T15" fmla="*/ 14 w 47"/>
                <a:gd name="T16" fmla="*/ 15 w 47"/>
                <a:gd name="T17" fmla="*/ 16 w 47"/>
                <a:gd name="T18" fmla="*/ 17 w 47"/>
                <a:gd name="T19" fmla="*/ 18 w 47"/>
                <a:gd name="T20" fmla="*/ 19 w 47"/>
                <a:gd name="T21" fmla="*/ 20 w 47"/>
                <a:gd name="T22" fmla="*/ 21 w 47"/>
                <a:gd name="T23" fmla="*/ 22 w 47"/>
                <a:gd name="T24" fmla="*/ 23 w 47"/>
                <a:gd name="T25" fmla="*/ 24 w 47"/>
                <a:gd name="T26" fmla="*/ 25 w 47"/>
                <a:gd name="T27" fmla="*/ 26 w 47"/>
                <a:gd name="T28" fmla="*/ 27 w 47"/>
                <a:gd name="T29" fmla="*/ 28 w 47"/>
                <a:gd name="T30" fmla="*/ 29 w 47"/>
                <a:gd name="T31" fmla="*/ 30 w 47"/>
                <a:gd name="T32" fmla="*/ 31 w 47"/>
                <a:gd name="T33" fmla="*/ 32 w 47"/>
                <a:gd name="T34" fmla="*/ 33 w 47"/>
                <a:gd name="T35" fmla="*/ 34 w 47"/>
                <a:gd name="T36" fmla="*/ 35 w 47"/>
                <a:gd name="T37" fmla="*/ 36 w 47"/>
                <a:gd name="T38" fmla="*/ 37 w 47"/>
                <a:gd name="T39" fmla="*/ 38 w 47"/>
                <a:gd name="T40" fmla="*/ 39 w 47"/>
                <a:gd name="T41" fmla="*/ 40 w 47"/>
                <a:gd name="T42" fmla="*/ 41 w 47"/>
                <a:gd name="T43" fmla="*/ 42 w 47"/>
                <a:gd name="T44" fmla="*/ 43 w 47"/>
                <a:gd name="T45" fmla="*/ 44 w 47"/>
                <a:gd name="T46" fmla="*/ 45 w 47"/>
                <a:gd name="T47" fmla="*/ 46 w 47"/>
                <a:gd name="T48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6" name="Line 437"/>
            <p:cNvSpPr>
              <a:spLocks noChangeShapeType="1"/>
            </p:cNvSpPr>
            <p:nvPr/>
          </p:nvSpPr>
          <p:spPr bwMode="auto">
            <a:xfrm>
              <a:off x="4705351" y="5962652"/>
              <a:ext cx="1588" cy="158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7" name="Line 451"/>
            <p:cNvSpPr>
              <a:spLocks noChangeShapeType="1"/>
            </p:cNvSpPr>
            <p:nvPr/>
          </p:nvSpPr>
          <p:spPr bwMode="auto">
            <a:xfrm>
              <a:off x="3521076" y="4014789"/>
              <a:ext cx="31115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8" name="Rectangle 452"/>
            <p:cNvSpPr>
              <a:spLocks noChangeArrowheads="1"/>
            </p:cNvSpPr>
            <p:nvPr/>
          </p:nvSpPr>
          <p:spPr bwMode="auto">
            <a:xfrm>
              <a:off x="3832226" y="3937002"/>
              <a:ext cx="1538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D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9" name="Line 453"/>
            <p:cNvSpPr>
              <a:spLocks noChangeShapeType="1"/>
            </p:cNvSpPr>
            <p:nvPr/>
          </p:nvSpPr>
          <p:spPr bwMode="auto">
            <a:xfrm>
              <a:off x="3521076" y="4186239"/>
              <a:ext cx="6985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0" name="Line 454"/>
            <p:cNvSpPr>
              <a:spLocks noChangeShapeType="1"/>
            </p:cNvSpPr>
            <p:nvPr/>
          </p:nvSpPr>
          <p:spPr bwMode="auto">
            <a:xfrm>
              <a:off x="3633788" y="4186239"/>
              <a:ext cx="9525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1" name="Line 456"/>
            <p:cNvSpPr>
              <a:spLocks noChangeShapeType="1"/>
            </p:cNvSpPr>
            <p:nvPr/>
          </p:nvSpPr>
          <p:spPr bwMode="auto">
            <a:xfrm>
              <a:off x="3689350" y="4186238"/>
              <a:ext cx="6985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2" name="Line 457"/>
            <p:cNvSpPr>
              <a:spLocks noChangeShapeType="1"/>
            </p:cNvSpPr>
            <p:nvPr/>
          </p:nvSpPr>
          <p:spPr bwMode="auto">
            <a:xfrm>
              <a:off x="3802063" y="4186238"/>
              <a:ext cx="9525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3" name="Rectangle 458"/>
            <p:cNvSpPr>
              <a:spLocks noChangeArrowheads="1"/>
            </p:cNvSpPr>
            <p:nvPr/>
          </p:nvSpPr>
          <p:spPr bwMode="auto">
            <a:xfrm>
              <a:off x="3832225" y="4108450"/>
              <a:ext cx="79028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D + 1% He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4" name="Line 459"/>
            <p:cNvSpPr>
              <a:spLocks noChangeShapeType="1"/>
            </p:cNvSpPr>
            <p:nvPr/>
          </p:nvSpPr>
          <p:spPr bwMode="auto">
            <a:xfrm>
              <a:off x="3521075" y="4357688"/>
              <a:ext cx="57150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5" name="Line 460"/>
            <p:cNvSpPr>
              <a:spLocks noChangeShapeType="1"/>
            </p:cNvSpPr>
            <p:nvPr/>
          </p:nvSpPr>
          <p:spPr bwMode="auto">
            <a:xfrm>
              <a:off x="3654425" y="4357688"/>
              <a:ext cx="57150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6" name="Line 461"/>
            <p:cNvSpPr>
              <a:spLocks noChangeShapeType="1"/>
            </p:cNvSpPr>
            <p:nvPr/>
          </p:nvSpPr>
          <p:spPr bwMode="auto">
            <a:xfrm>
              <a:off x="3789363" y="4357688"/>
              <a:ext cx="42863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7" name="Rectangle 462"/>
            <p:cNvSpPr>
              <a:spLocks noChangeArrowheads="1"/>
            </p:cNvSpPr>
            <p:nvPr/>
          </p:nvSpPr>
          <p:spPr bwMode="auto">
            <a:xfrm>
              <a:off x="3832225" y="4279900"/>
              <a:ext cx="79028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D + 5% He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Deuterium retention in tungsten </a:t>
            </a:r>
            <a:br>
              <a:rPr lang="en-US" sz="2200" dirty="0" smtClean="0"/>
            </a:br>
            <a:r>
              <a:rPr lang="en-US" sz="2200" dirty="0" smtClean="0"/>
              <a:t>under influence of helium and argon </a:t>
            </a:r>
            <a:endParaRPr lang="en-US" sz="2200" dirty="0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3632676" y="3804900"/>
            <a:ext cx="5204460" cy="292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600" b="1" dirty="0" smtClean="0"/>
              <a:t>Effect </a:t>
            </a:r>
            <a:r>
              <a:rPr lang="en-US" sz="1600" b="1" dirty="0"/>
              <a:t>of </a:t>
            </a:r>
            <a:r>
              <a:rPr lang="en-US" sz="1600" b="1" dirty="0" smtClean="0"/>
              <a:t>helium:</a:t>
            </a:r>
            <a:endParaRPr lang="en-US" sz="1600" b="1" dirty="0"/>
          </a:p>
          <a:p>
            <a:pPr marL="182563" indent="-182563">
              <a:lnSpc>
                <a:spcPct val="9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b="1" dirty="0"/>
              <a:t>Total deuterium retention is reduced by a factor of </a:t>
            </a:r>
            <a:r>
              <a:rPr lang="en-US" sz="1600" b="1" dirty="0" smtClean="0"/>
              <a:t>3</a:t>
            </a:r>
          </a:p>
          <a:p>
            <a:pPr marL="182563" indent="-182563">
              <a:lnSpc>
                <a:spcPct val="9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b="1" dirty="0" err="1" smtClean="0"/>
              <a:t>Nano</a:t>
            </a:r>
            <a:r>
              <a:rPr lang="en-US" sz="1600" b="1" dirty="0" smtClean="0"/>
              <a:t>-size bubbles observed by TEM in depth up to </a:t>
            </a:r>
            <a:br>
              <a:rPr lang="en-US" sz="1600" b="1" dirty="0" smtClean="0"/>
            </a:br>
            <a:r>
              <a:rPr lang="en-US" sz="1600" b="1" dirty="0" smtClean="0"/>
              <a:t>~10 nm</a:t>
            </a:r>
            <a:endParaRPr lang="en-US" sz="1600" b="1" dirty="0"/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1600" b="1" dirty="0" smtClean="0"/>
              <a:t>Effect </a:t>
            </a:r>
            <a:r>
              <a:rPr lang="en-US" sz="1600" b="1" dirty="0"/>
              <a:t>of </a:t>
            </a:r>
            <a:r>
              <a:rPr lang="en-US" sz="1600" b="1" dirty="0" smtClean="0"/>
              <a:t>argon:</a:t>
            </a:r>
            <a:endParaRPr lang="en-US" sz="1600" b="1" dirty="0"/>
          </a:p>
          <a:p>
            <a:pPr marL="182563" indent="-182563">
              <a:lnSpc>
                <a:spcPct val="9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b="1" dirty="0"/>
              <a:t>Total deuterium retention </a:t>
            </a:r>
            <a:r>
              <a:rPr lang="en-US" sz="1600" b="1" dirty="0" smtClean="0"/>
              <a:t>slightly increased</a:t>
            </a:r>
            <a:endParaRPr lang="en-US" sz="1600" b="1" dirty="0"/>
          </a:p>
          <a:p>
            <a:pPr marL="182563" indent="-182563">
              <a:lnSpc>
                <a:spcPct val="9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b="1" dirty="0"/>
              <a:t>TDS spectra show different </a:t>
            </a:r>
            <a:r>
              <a:rPr lang="en-US" sz="1600" b="1" dirty="0" smtClean="0"/>
              <a:t>shapes </a:t>
            </a:r>
          </a:p>
          <a:p>
            <a:pPr marL="468313" lvl="1" indent="-285750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®"/>
            </a:pPr>
            <a:r>
              <a:rPr lang="en-US" sz="1600" b="1" dirty="0"/>
              <a:t>Change in trapping sites due to material damage by </a:t>
            </a:r>
            <a:r>
              <a:rPr lang="en-US" sz="1600" b="1" dirty="0" smtClean="0"/>
              <a:t>argon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400" b="1" dirty="0" smtClean="0"/>
              <a:t>[M. Reinhart et al., PSI 2014 Kanazawa, submitted to JNM]</a:t>
            </a:r>
            <a:endParaRPr lang="en-US" sz="1400" b="1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041173" y="731496"/>
            <a:ext cx="7185659" cy="2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Thermal desorption spectra (TDS) of tungsten exposed to mixed plasmas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320040" y="3625527"/>
            <a:ext cx="3300413" cy="5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Total amount of deuterium 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en-US" sz="1600" b="1" dirty="0" smtClean="0">
                <a:solidFill>
                  <a:srgbClr val="005B82"/>
                </a:solidFill>
              </a:rPr>
              <a:t>retained in exposed tungsten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224259" name="Rectangle 405"/>
          <p:cNvSpPr>
            <a:spLocks noChangeArrowheads="1"/>
          </p:cNvSpPr>
          <p:nvPr/>
        </p:nvSpPr>
        <p:spPr bwMode="auto">
          <a:xfrm rot="16200000">
            <a:off x="-439219" y="1991271"/>
            <a:ext cx="210153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 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release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rate [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10</a:t>
            </a:r>
            <a:r>
              <a:rPr kumimoji="0" lang="en-US" altLang="de-DE" sz="12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17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r>
              <a:rPr kumimoji="0" lang="en-US" altLang="de-DE" sz="12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-2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kumimoji="0" lang="en-US" altLang="de-DE" sz="12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-1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] 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4268" name="Rectangle 414"/>
          <p:cNvSpPr>
            <a:spLocks noChangeArrowheads="1"/>
          </p:cNvSpPr>
          <p:nvPr/>
        </p:nvSpPr>
        <p:spPr bwMode="auto">
          <a:xfrm>
            <a:off x="1196023" y="3337243"/>
            <a:ext cx="24622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Desorption temperature [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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C]</a:t>
            </a: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" name="Rectangle 414"/>
          <p:cNvSpPr>
            <a:spLocks noChangeArrowheads="1"/>
          </p:cNvSpPr>
          <p:nvPr/>
        </p:nvSpPr>
        <p:spPr bwMode="auto">
          <a:xfrm>
            <a:off x="5523956" y="3357563"/>
            <a:ext cx="24622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Desorption temperature [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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C]</a:t>
            </a: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4" name="Rectangle 405"/>
          <p:cNvSpPr>
            <a:spLocks noChangeArrowheads="1"/>
          </p:cNvSpPr>
          <p:nvPr/>
        </p:nvSpPr>
        <p:spPr bwMode="auto">
          <a:xfrm rot="16200000">
            <a:off x="3850841" y="1998894"/>
            <a:ext cx="210153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 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release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rate [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10</a:t>
            </a:r>
            <a:r>
              <a:rPr kumimoji="0" lang="en-US" altLang="de-DE" sz="12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17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r>
              <a:rPr kumimoji="0" lang="en-US" altLang="de-DE" sz="12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-2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kumimoji="0" lang="en-US" altLang="de-DE" sz="12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-1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] 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6" name="Gruppieren 565"/>
          <p:cNvGrpSpPr/>
          <p:nvPr/>
        </p:nvGrpSpPr>
        <p:grpSpPr>
          <a:xfrm>
            <a:off x="5106193" y="978217"/>
            <a:ext cx="3119438" cy="2403475"/>
            <a:chOff x="4559300" y="3675063"/>
            <a:chExt cx="3119438" cy="2403475"/>
          </a:xfrm>
        </p:grpSpPr>
        <p:grpSp>
          <p:nvGrpSpPr>
            <p:cNvPr id="567" name="Group 206"/>
            <p:cNvGrpSpPr>
              <a:grpSpLocks/>
            </p:cNvGrpSpPr>
            <p:nvPr/>
          </p:nvGrpSpPr>
          <p:grpSpPr bwMode="auto">
            <a:xfrm>
              <a:off x="4559300" y="3675063"/>
              <a:ext cx="3119438" cy="2403475"/>
              <a:chOff x="2872" y="2315"/>
              <a:chExt cx="1965" cy="1514"/>
            </a:xfrm>
          </p:grpSpPr>
          <p:sp>
            <p:nvSpPr>
              <p:cNvPr id="582" name="Rectangle 6"/>
              <p:cNvSpPr>
                <a:spLocks noChangeArrowheads="1"/>
              </p:cNvSpPr>
              <p:nvPr/>
            </p:nvSpPr>
            <p:spPr bwMode="auto">
              <a:xfrm>
                <a:off x="2940" y="3713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0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3" name="Rectangle 7"/>
              <p:cNvSpPr>
                <a:spLocks noChangeArrowheads="1"/>
              </p:cNvSpPr>
              <p:nvPr/>
            </p:nvSpPr>
            <p:spPr bwMode="auto">
              <a:xfrm>
                <a:off x="3338" y="3713"/>
                <a:ext cx="16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200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4" name="Rectangle 8"/>
              <p:cNvSpPr>
                <a:spLocks noChangeArrowheads="1"/>
              </p:cNvSpPr>
              <p:nvPr/>
            </p:nvSpPr>
            <p:spPr bwMode="auto">
              <a:xfrm>
                <a:off x="3784" y="3713"/>
                <a:ext cx="16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400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5" name="Rectangle 9"/>
              <p:cNvSpPr>
                <a:spLocks noChangeArrowheads="1"/>
              </p:cNvSpPr>
              <p:nvPr/>
            </p:nvSpPr>
            <p:spPr bwMode="auto">
              <a:xfrm>
                <a:off x="4230" y="3713"/>
                <a:ext cx="16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600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6" name="Rectangle 10"/>
              <p:cNvSpPr>
                <a:spLocks noChangeArrowheads="1"/>
              </p:cNvSpPr>
              <p:nvPr/>
            </p:nvSpPr>
            <p:spPr bwMode="auto">
              <a:xfrm>
                <a:off x="4676" y="3713"/>
                <a:ext cx="16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800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7" name="Rectangle 11"/>
              <p:cNvSpPr>
                <a:spLocks noChangeArrowheads="1"/>
              </p:cNvSpPr>
              <p:nvPr/>
            </p:nvSpPr>
            <p:spPr bwMode="auto">
              <a:xfrm>
                <a:off x="2872" y="3627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0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8" name="Rectangle 12"/>
              <p:cNvSpPr>
                <a:spLocks noChangeArrowheads="1"/>
              </p:cNvSpPr>
              <p:nvPr/>
            </p:nvSpPr>
            <p:spPr bwMode="auto">
              <a:xfrm>
                <a:off x="2872" y="3463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9" name="Rectangle 13"/>
              <p:cNvSpPr>
                <a:spLocks noChangeArrowheads="1"/>
              </p:cNvSpPr>
              <p:nvPr/>
            </p:nvSpPr>
            <p:spPr bwMode="auto">
              <a:xfrm>
                <a:off x="2872" y="3298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0" name="Rectangle 14"/>
              <p:cNvSpPr>
                <a:spLocks noChangeArrowheads="1"/>
              </p:cNvSpPr>
              <p:nvPr/>
            </p:nvSpPr>
            <p:spPr bwMode="auto">
              <a:xfrm>
                <a:off x="2872" y="3135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1" name="Rectangle 15"/>
              <p:cNvSpPr>
                <a:spLocks noChangeArrowheads="1"/>
              </p:cNvSpPr>
              <p:nvPr/>
            </p:nvSpPr>
            <p:spPr bwMode="auto">
              <a:xfrm>
                <a:off x="2872" y="2971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2" name="Rectangle 16"/>
              <p:cNvSpPr>
                <a:spLocks noChangeArrowheads="1"/>
              </p:cNvSpPr>
              <p:nvPr/>
            </p:nvSpPr>
            <p:spPr bwMode="auto">
              <a:xfrm>
                <a:off x="2872" y="2807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3" name="Rectangle 17"/>
              <p:cNvSpPr>
                <a:spLocks noChangeArrowheads="1"/>
              </p:cNvSpPr>
              <p:nvPr/>
            </p:nvSpPr>
            <p:spPr bwMode="auto">
              <a:xfrm>
                <a:off x="2872" y="2643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4" name="Rectangle 18"/>
              <p:cNvSpPr>
                <a:spLocks noChangeArrowheads="1"/>
              </p:cNvSpPr>
              <p:nvPr/>
            </p:nvSpPr>
            <p:spPr bwMode="auto">
              <a:xfrm>
                <a:off x="2872" y="2479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7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5" name="Rectangle 19"/>
              <p:cNvSpPr>
                <a:spLocks noChangeArrowheads="1"/>
              </p:cNvSpPr>
              <p:nvPr/>
            </p:nvSpPr>
            <p:spPr bwMode="auto">
              <a:xfrm>
                <a:off x="2872" y="2315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de-DE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</a:t>
                </a:r>
                <a:endParaRPr kumimoji="0" lang="en-US" alt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6" name="Line 20"/>
              <p:cNvSpPr>
                <a:spLocks noChangeShapeType="1"/>
              </p:cNvSpPr>
              <p:nvPr/>
            </p:nvSpPr>
            <p:spPr bwMode="auto">
              <a:xfrm flipV="1">
                <a:off x="2964" y="3683"/>
                <a:ext cx="0" cy="2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7" name="Line 21"/>
              <p:cNvSpPr>
                <a:spLocks noChangeShapeType="1"/>
              </p:cNvSpPr>
              <p:nvPr/>
            </p:nvSpPr>
            <p:spPr bwMode="auto">
              <a:xfrm flipV="1">
                <a:off x="3186" y="3683"/>
                <a:ext cx="0" cy="1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8" name="Line 22"/>
              <p:cNvSpPr>
                <a:spLocks noChangeShapeType="1"/>
              </p:cNvSpPr>
              <p:nvPr/>
            </p:nvSpPr>
            <p:spPr bwMode="auto">
              <a:xfrm flipV="1">
                <a:off x="3410" y="3683"/>
                <a:ext cx="0" cy="2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9" name="Line 23"/>
              <p:cNvSpPr>
                <a:spLocks noChangeShapeType="1"/>
              </p:cNvSpPr>
              <p:nvPr/>
            </p:nvSpPr>
            <p:spPr bwMode="auto">
              <a:xfrm flipV="1">
                <a:off x="3633" y="3683"/>
                <a:ext cx="0" cy="1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0" name="Line 24"/>
              <p:cNvSpPr>
                <a:spLocks noChangeShapeType="1"/>
              </p:cNvSpPr>
              <p:nvPr/>
            </p:nvSpPr>
            <p:spPr bwMode="auto">
              <a:xfrm flipV="1">
                <a:off x="3855" y="3683"/>
                <a:ext cx="0" cy="2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1" name="Line 25"/>
              <p:cNvSpPr>
                <a:spLocks noChangeShapeType="1"/>
              </p:cNvSpPr>
              <p:nvPr/>
            </p:nvSpPr>
            <p:spPr bwMode="auto">
              <a:xfrm flipV="1">
                <a:off x="4078" y="3683"/>
                <a:ext cx="0" cy="1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2" name="Line 26"/>
              <p:cNvSpPr>
                <a:spLocks noChangeShapeType="1"/>
              </p:cNvSpPr>
              <p:nvPr/>
            </p:nvSpPr>
            <p:spPr bwMode="auto">
              <a:xfrm flipV="1">
                <a:off x="4302" y="3683"/>
                <a:ext cx="0" cy="2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3" name="Line 27"/>
              <p:cNvSpPr>
                <a:spLocks noChangeShapeType="1"/>
              </p:cNvSpPr>
              <p:nvPr/>
            </p:nvSpPr>
            <p:spPr bwMode="auto">
              <a:xfrm flipV="1">
                <a:off x="4524" y="3683"/>
                <a:ext cx="0" cy="1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4" name="Line 28"/>
              <p:cNvSpPr>
                <a:spLocks noChangeShapeType="1"/>
              </p:cNvSpPr>
              <p:nvPr/>
            </p:nvSpPr>
            <p:spPr bwMode="auto">
              <a:xfrm flipV="1">
                <a:off x="4747" y="3683"/>
                <a:ext cx="0" cy="2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5" name="Line 29"/>
              <p:cNvSpPr>
                <a:spLocks noChangeShapeType="1"/>
              </p:cNvSpPr>
              <p:nvPr/>
            </p:nvSpPr>
            <p:spPr bwMode="auto">
              <a:xfrm>
                <a:off x="2964" y="3683"/>
                <a:ext cx="178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6" name="Line 30"/>
              <p:cNvSpPr>
                <a:spLocks noChangeShapeType="1"/>
              </p:cNvSpPr>
              <p:nvPr/>
            </p:nvSpPr>
            <p:spPr bwMode="auto">
              <a:xfrm>
                <a:off x="2938" y="3683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7" name="Line 31"/>
              <p:cNvSpPr>
                <a:spLocks noChangeShapeType="1"/>
              </p:cNvSpPr>
              <p:nvPr/>
            </p:nvSpPr>
            <p:spPr bwMode="auto">
              <a:xfrm>
                <a:off x="2951" y="3600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8" name="Line 32"/>
              <p:cNvSpPr>
                <a:spLocks noChangeShapeType="1"/>
              </p:cNvSpPr>
              <p:nvPr/>
            </p:nvSpPr>
            <p:spPr bwMode="auto">
              <a:xfrm>
                <a:off x="2938" y="3519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9" name="Line 33"/>
              <p:cNvSpPr>
                <a:spLocks noChangeShapeType="1"/>
              </p:cNvSpPr>
              <p:nvPr/>
            </p:nvSpPr>
            <p:spPr bwMode="auto">
              <a:xfrm>
                <a:off x="2951" y="3437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0" name="Line 34"/>
              <p:cNvSpPr>
                <a:spLocks noChangeShapeType="1"/>
              </p:cNvSpPr>
              <p:nvPr/>
            </p:nvSpPr>
            <p:spPr bwMode="auto">
              <a:xfrm>
                <a:off x="2938" y="3355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1" name="Line 35"/>
              <p:cNvSpPr>
                <a:spLocks noChangeShapeType="1"/>
              </p:cNvSpPr>
              <p:nvPr/>
            </p:nvSpPr>
            <p:spPr bwMode="auto">
              <a:xfrm>
                <a:off x="2951" y="3273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2" name="Line 36"/>
              <p:cNvSpPr>
                <a:spLocks noChangeShapeType="1"/>
              </p:cNvSpPr>
              <p:nvPr/>
            </p:nvSpPr>
            <p:spPr bwMode="auto">
              <a:xfrm>
                <a:off x="2938" y="3191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3" name="Line 37"/>
              <p:cNvSpPr>
                <a:spLocks noChangeShapeType="1"/>
              </p:cNvSpPr>
              <p:nvPr/>
            </p:nvSpPr>
            <p:spPr bwMode="auto">
              <a:xfrm>
                <a:off x="2951" y="3109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4" name="Line 38"/>
              <p:cNvSpPr>
                <a:spLocks noChangeShapeType="1"/>
              </p:cNvSpPr>
              <p:nvPr/>
            </p:nvSpPr>
            <p:spPr bwMode="auto">
              <a:xfrm>
                <a:off x="2938" y="3027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5" name="Line 39"/>
              <p:cNvSpPr>
                <a:spLocks noChangeShapeType="1"/>
              </p:cNvSpPr>
              <p:nvPr/>
            </p:nvSpPr>
            <p:spPr bwMode="auto">
              <a:xfrm>
                <a:off x="2951" y="2945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6" name="Line 40"/>
              <p:cNvSpPr>
                <a:spLocks noChangeShapeType="1"/>
              </p:cNvSpPr>
              <p:nvPr/>
            </p:nvSpPr>
            <p:spPr bwMode="auto">
              <a:xfrm>
                <a:off x="2938" y="2863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7" name="Line 41"/>
              <p:cNvSpPr>
                <a:spLocks noChangeShapeType="1"/>
              </p:cNvSpPr>
              <p:nvPr/>
            </p:nvSpPr>
            <p:spPr bwMode="auto">
              <a:xfrm>
                <a:off x="2951" y="2781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8" name="Line 42"/>
              <p:cNvSpPr>
                <a:spLocks noChangeShapeType="1"/>
              </p:cNvSpPr>
              <p:nvPr/>
            </p:nvSpPr>
            <p:spPr bwMode="auto">
              <a:xfrm>
                <a:off x="2938" y="2699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9" name="Line 43"/>
              <p:cNvSpPr>
                <a:spLocks noChangeShapeType="1"/>
              </p:cNvSpPr>
              <p:nvPr/>
            </p:nvSpPr>
            <p:spPr bwMode="auto">
              <a:xfrm>
                <a:off x="2951" y="2617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0" name="Line 44"/>
              <p:cNvSpPr>
                <a:spLocks noChangeShapeType="1"/>
              </p:cNvSpPr>
              <p:nvPr/>
            </p:nvSpPr>
            <p:spPr bwMode="auto">
              <a:xfrm>
                <a:off x="2938" y="2535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1" name="Line 45"/>
              <p:cNvSpPr>
                <a:spLocks noChangeShapeType="1"/>
              </p:cNvSpPr>
              <p:nvPr/>
            </p:nvSpPr>
            <p:spPr bwMode="auto">
              <a:xfrm>
                <a:off x="2951" y="2453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2" name="Line 46"/>
              <p:cNvSpPr>
                <a:spLocks noChangeShapeType="1"/>
              </p:cNvSpPr>
              <p:nvPr/>
            </p:nvSpPr>
            <p:spPr bwMode="auto">
              <a:xfrm>
                <a:off x="2938" y="2371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3" name="Freeform 47"/>
              <p:cNvSpPr>
                <a:spLocks/>
              </p:cNvSpPr>
              <p:nvPr/>
            </p:nvSpPr>
            <p:spPr bwMode="auto">
              <a:xfrm>
                <a:off x="2964" y="2371"/>
                <a:ext cx="0" cy="1312"/>
              </a:xfrm>
              <a:custGeom>
                <a:avLst/>
                <a:gdLst>
                  <a:gd name="T0" fmla="*/ 1707 h 1707"/>
                  <a:gd name="T1" fmla="*/ 0 h 1707"/>
                  <a:gd name="T2" fmla="*/ 34 h 170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07">
                    <a:moveTo>
                      <a:pt x="0" y="1707"/>
                    </a:moveTo>
                    <a:lnTo>
                      <a:pt x="0" y="0"/>
                    </a:lnTo>
                    <a:lnTo>
                      <a:pt x="0" y="3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4" name="Line 48"/>
              <p:cNvSpPr>
                <a:spLocks noChangeShapeType="1"/>
              </p:cNvSpPr>
              <p:nvPr/>
            </p:nvSpPr>
            <p:spPr bwMode="auto">
              <a:xfrm>
                <a:off x="3186" y="2371"/>
                <a:ext cx="0" cy="1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5" name="Line 49"/>
              <p:cNvSpPr>
                <a:spLocks noChangeShapeType="1"/>
              </p:cNvSpPr>
              <p:nvPr/>
            </p:nvSpPr>
            <p:spPr bwMode="auto">
              <a:xfrm>
                <a:off x="3410" y="2371"/>
                <a:ext cx="0" cy="2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6" name="Line 50"/>
              <p:cNvSpPr>
                <a:spLocks noChangeShapeType="1"/>
              </p:cNvSpPr>
              <p:nvPr/>
            </p:nvSpPr>
            <p:spPr bwMode="auto">
              <a:xfrm>
                <a:off x="3633" y="2371"/>
                <a:ext cx="0" cy="1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7" name="Line 51"/>
              <p:cNvSpPr>
                <a:spLocks noChangeShapeType="1"/>
              </p:cNvSpPr>
              <p:nvPr/>
            </p:nvSpPr>
            <p:spPr bwMode="auto">
              <a:xfrm>
                <a:off x="3855" y="2371"/>
                <a:ext cx="0" cy="2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8" name="Line 52"/>
              <p:cNvSpPr>
                <a:spLocks noChangeShapeType="1"/>
              </p:cNvSpPr>
              <p:nvPr/>
            </p:nvSpPr>
            <p:spPr bwMode="auto">
              <a:xfrm>
                <a:off x="4078" y="2371"/>
                <a:ext cx="0" cy="1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9" name="Line 53"/>
              <p:cNvSpPr>
                <a:spLocks noChangeShapeType="1"/>
              </p:cNvSpPr>
              <p:nvPr/>
            </p:nvSpPr>
            <p:spPr bwMode="auto">
              <a:xfrm>
                <a:off x="4302" y="2371"/>
                <a:ext cx="0" cy="2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0" name="Line 54"/>
              <p:cNvSpPr>
                <a:spLocks noChangeShapeType="1"/>
              </p:cNvSpPr>
              <p:nvPr/>
            </p:nvSpPr>
            <p:spPr bwMode="auto">
              <a:xfrm>
                <a:off x="4524" y="2371"/>
                <a:ext cx="0" cy="1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1" name="Line 55"/>
              <p:cNvSpPr>
                <a:spLocks noChangeShapeType="1"/>
              </p:cNvSpPr>
              <p:nvPr/>
            </p:nvSpPr>
            <p:spPr bwMode="auto">
              <a:xfrm>
                <a:off x="4747" y="2371"/>
                <a:ext cx="0" cy="2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2" name="Line 56"/>
              <p:cNvSpPr>
                <a:spLocks noChangeShapeType="1"/>
              </p:cNvSpPr>
              <p:nvPr/>
            </p:nvSpPr>
            <p:spPr bwMode="auto">
              <a:xfrm>
                <a:off x="2964" y="2371"/>
                <a:ext cx="178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3" name="Line 57"/>
              <p:cNvSpPr>
                <a:spLocks noChangeShapeType="1"/>
              </p:cNvSpPr>
              <p:nvPr/>
            </p:nvSpPr>
            <p:spPr bwMode="auto">
              <a:xfrm flipH="1">
                <a:off x="4721" y="3683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4" name="Line 58"/>
              <p:cNvSpPr>
                <a:spLocks noChangeShapeType="1"/>
              </p:cNvSpPr>
              <p:nvPr/>
            </p:nvSpPr>
            <p:spPr bwMode="auto">
              <a:xfrm flipH="1">
                <a:off x="4734" y="3600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5" name="Line 59"/>
              <p:cNvSpPr>
                <a:spLocks noChangeShapeType="1"/>
              </p:cNvSpPr>
              <p:nvPr/>
            </p:nvSpPr>
            <p:spPr bwMode="auto">
              <a:xfrm flipH="1">
                <a:off x="4721" y="3519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6" name="Line 60"/>
              <p:cNvSpPr>
                <a:spLocks noChangeShapeType="1"/>
              </p:cNvSpPr>
              <p:nvPr/>
            </p:nvSpPr>
            <p:spPr bwMode="auto">
              <a:xfrm flipH="1">
                <a:off x="4734" y="3437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7" name="Line 61"/>
              <p:cNvSpPr>
                <a:spLocks noChangeShapeType="1"/>
              </p:cNvSpPr>
              <p:nvPr/>
            </p:nvSpPr>
            <p:spPr bwMode="auto">
              <a:xfrm flipH="1">
                <a:off x="4721" y="3355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8" name="Line 62"/>
              <p:cNvSpPr>
                <a:spLocks noChangeShapeType="1"/>
              </p:cNvSpPr>
              <p:nvPr/>
            </p:nvSpPr>
            <p:spPr bwMode="auto">
              <a:xfrm flipH="1">
                <a:off x="4734" y="3273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9" name="Line 63"/>
              <p:cNvSpPr>
                <a:spLocks noChangeShapeType="1"/>
              </p:cNvSpPr>
              <p:nvPr/>
            </p:nvSpPr>
            <p:spPr bwMode="auto">
              <a:xfrm flipH="1">
                <a:off x="4721" y="3191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0" name="Line 64"/>
              <p:cNvSpPr>
                <a:spLocks noChangeShapeType="1"/>
              </p:cNvSpPr>
              <p:nvPr/>
            </p:nvSpPr>
            <p:spPr bwMode="auto">
              <a:xfrm flipH="1">
                <a:off x="4734" y="3109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1" name="Line 65"/>
              <p:cNvSpPr>
                <a:spLocks noChangeShapeType="1"/>
              </p:cNvSpPr>
              <p:nvPr/>
            </p:nvSpPr>
            <p:spPr bwMode="auto">
              <a:xfrm flipH="1">
                <a:off x="4721" y="3027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2" name="Line 66"/>
              <p:cNvSpPr>
                <a:spLocks noChangeShapeType="1"/>
              </p:cNvSpPr>
              <p:nvPr/>
            </p:nvSpPr>
            <p:spPr bwMode="auto">
              <a:xfrm flipH="1">
                <a:off x="4734" y="2945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3" name="Line 67"/>
              <p:cNvSpPr>
                <a:spLocks noChangeShapeType="1"/>
              </p:cNvSpPr>
              <p:nvPr/>
            </p:nvSpPr>
            <p:spPr bwMode="auto">
              <a:xfrm flipH="1">
                <a:off x="4721" y="2863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4" name="Line 68"/>
              <p:cNvSpPr>
                <a:spLocks noChangeShapeType="1"/>
              </p:cNvSpPr>
              <p:nvPr/>
            </p:nvSpPr>
            <p:spPr bwMode="auto">
              <a:xfrm flipH="1">
                <a:off x="4734" y="2781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5" name="Line 69"/>
              <p:cNvSpPr>
                <a:spLocks noChangeShapeType="1"/>
              </p:cNvSpPr>
              <p:nvPr/>
            </p:nvSpPr>
            <p:spPr bwMode="auto">
              <a:xfrm flipH="1">
                <a:off x="4721" y="2699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6" name="Line 70"/>
              <p:cNvSpPr>
                <a:spLocks noChangeShapeType="1"/>
              </p:cNvSpPr>
              <p:nvPr/>
            </p:nvSpPr>
            <p:spPr bwMode="auto">
              <a:xfrm flipH="1">
                <a:off x="4734" y="2617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7" name="Line 71"/>
              <p:cNvSpPr>
                <a:spLocks noChangeShapeType="1"/>
              </p:cNvSpPr>
              <p:nvPr/>
            </p:nvSpPr>
            <p:spPr bwMode="auto">
              <a:xfrm flipH="1">
                <a:off x="4721" y="2535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8" name="Line 72"/>
              <p:cNvSpPr>
                <a:spLocks noChangeShapeType="1"/>
              </p:cNvSpPr>
              <p:nvPr/>
            </p:nvSpPr>
            <p:spPr bwMode="auto">
              <a:xfrm flipH="1">
                <a:off x="4734" y="2453"/>
                <a:ext cx="13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9" name="Line 73"/>
              <p:cNvSpPr>
                <a:spLocks noChangeShapeType="1"/>
              </p:cNvSpPr>
              <p:nvPr/>
            </p:nvSpPr>
            <p:spPr bwMode="auto">
              <a:xfrm flipH="1">
                <a:off x="4721" y="2371"/>
                <a:ext cx="26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0" name="Line 74"/>
              <p:cNvSpPr>
                <a:spLocks noChangeShapeType="1"/>
              </p:cNvSpPr>
              <p:nvPr/>
            </p:nvSpPr>
            <p:spPr bwMode="auto">
              <a:xfrm flipV="1">
                <a:off x="4747" y="2371"/>
                <a:ext cx="0" cy="131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1" name="Freeform 75"/>
              <p:cNvSpPr>
                <a:spLocks/>
              </p:cNvSpPr>
              <p:nvPr/>
            </p:nvSpPr>
            <p:spPr bwMode="auto">
              <a:xfrm>
                <a:off x="3027" y="3678"/>
                <a:ext cx="189" cy="5"/>
              </a:xfrm>
              <a:custGeom>
                <a:avLst/>
                <a:gdLst>
                  <a:gd name="T0" fmla="*/ 3 w 378"/>
                  <a:gd name="T1" fmla="*/ 3 h 9"/>
                  <a:gd name="T2" fmla="*/ 7 w 378"/>
                  <a:gd name="T3" fmla="*/ 3 h 9"/>
                  <a:gd name="T4" fmla="*/ 10 w 378"/>
                  <a:gd name="T5" fmla="*/ 3 h 9"/>
                  <a:gd name="T6" fmla="*/ 14 w 378"/>
                  <a:gd name="T7" fmla="*/ 5 h 9"/>
                  <a:gd name="T8" fmla="*/ 19 w 378"/>
                  <a:gd name="T9" fmla="*/ 6 h 9"/>
                  <a:gd name="T10" fmla="*/ 23 w 378"/>
                  <a:gd name="T11" fmla="*/ 8 h 9"/>
                  <a:gd name="T12" fmla="*/ 28 w 378"/>
                  <a:gd name="T13" fmla="*/ 9 h 9"/>
                  <a:gd name="T14" fmla="*/ 34 w 378"/>
                  <a:gd name="T15" fmla="*/ 9 h 9"/>
                  <a:gd name="T16" fmla="*/ 40 w 378"/>
                  <a:gd name="T17" fmla="*/ 8 h 9"/>
                  <a:gd name="T18" fmla="*/ 46 w 378"/>
                  <a:gd name="T19" fmla="*/ 5 h 9"/>
                  <a:gd name="T20" fmla="*/ 53 w 378"/>
                  <a:gd name="T21" fmla="*/ 3 h 9"/>
                  <a:gd name="T22" fmla="*/ 60 w 378"/>
                  <a:gd name="T23" fmla="*/ 3 h 9"/>
                  <a:gd name="T24" fmla="*/ 66 w 378"/>
                  <a:gd name="T25" fmla="*/ 5 h 9"/>
                  <a:gd name="T26" fmla="*/ 74 w 378"/>
                  <a:gd name="T27" fmla="*/ 8 h 9"/>
                  <a:gd name="T28" fmla="*/ 82 w 378"/>
                  <a:gd name="T29" fmla="*/ 8 h 9"/>
                  <a:gd name="T30" fmla="*/ 88 w 378"/>
                  <a:gd name="T31" fmla="*/ 9 h 9"/>
                  <a:gd name="T32" fmla="*/ 94 w 378"/>
                  <a:gd name="T33" fmla="*/ 8 h 9"/>
                  <a:gd name="T34" fmla="*/ 100 w 378"/>
                  <a:gd name="T35" fmla="*/ 8 h 9"/>
                  <a:gd name="T36" fmla="*/ 106 w 378"/>
                  <a:gd name="T37" fmla="*/ 6 h 9"/>
                  <a:gd name="T38" fmla="*/ 112 w 378"/>
                  <a:gd name="T39" fmla="*/ 5 h 9"/>
                  <a:gd name="T40" fmla="*/ 119 w 378"/>
                  <a:gd name="T41" fmla="*/ 3 h 9"/>
                  <a:gd name="T42" fmla="*/ 123 w 378"/>
                  <a:gd name="T43" fmla="*/ 3 h 9"/>
                  <a:gd name="T44" fmla="*/ 129 w 378"/>
                  <a:gd name="T45" fmla="*/ 3 h 9"/>
                  <a:gd name="T46" fmla="*/ 136 w 378"/>
                  <a:gd name="T47" fmla="*/ 5 h 9"/>
                  <a:gd name="T48" fmla="*/ 140 w 378"/>
                  <a:gd name="T49" fmla="*/ 6 h 9"/>
                  <a:gd name="T50" fmla="*/ 145 w 378"/>
                  <a:gd name="T51" fmla="*/ 8 h 9"/>
                  <a:gd name="T52" fmla="*/ 149 w 378"/>
                  <a:gd name="T53" fmla="*/ 9 h 9"/>
                  <a:gd name="T54" fmla="*/ 154 w 378"/>
                  <a:gd name="T55" fmla="*/ 8 h 9"/>
                  <a:gd name="T56" fmla="*/ 157 w 378"/>
                  <a:gd name="T57" fmla="*/ 5 h 9"/>
                  <a:gd name="T58" fmla="*/ 162 w 378"/>
                  <a:gd name="T59" fmla="*/ 3 h 9"/>
                  <a:gd name="T60" fmla="*/ 166 w 378"/>
                  <a:gd name="T61" fmla="*/ 5 h 9"/>
                  <a:gd name="T62" fmla="*/ 171 w 378"/>
                  <a:gd name="T63" fmla="*/ 6 h 9"/>
                  <a:gd name="T64" fmla="*/ 174 w 378"/>
                  <a:gd name="T65" fmla="*/ 8 h 9"/>
                  <a:gd name="T66" fmla="*/ 179 w 378"/>
                  <a:gd name="T67" fmla="*/ 6 h 9"/>
                  <a:gd name="T68" fmla="*/ 183 w 378"/>
                  <a:gd name="T69" fmla="*/ 5 h 9"/>
                  <a:gd name="T70" fmla="*/ 186 w 378"/>
                  <a:gd name="T71" fmla="*/ 3 h 9"/>
                  <a:gd name="T72" fmla="*/ 191 w 378"/>
                  <a:gd name="T73" fmla="*/ 3 h 9"/>
                  <a:gd name="T74" fmla="*/ 194 w 378"/>
                  <a:gd name="T75" fmla="*/ 3 h 9"/>
                  <a:gd name="T76" fmla="*/ 199 w 378"/>
                  <a:gd name="T77" fmla="*/ 2 h 9"/>
                  <a:gd name="T78" fmla="*/ 202 w 378"/>
                  <a:gd name="T79" fmla="*/ 2 h 9"/>
                  <a:gd name="T80" fmla="*/ 206 w 378"/>
                  <a:gd name="T81" fmla="*/ 0 h 9"/>
                  <a:gd name="T82" fmla="*/ 211 w 378"/>
                  <a:gd name="T83" fmla="*/ 0 h 9"/>
                  <a:gd name="T84" fmla="*/ 214 w 378"/>
                  <a:gd name="T85" fmla="*/ 2 h 9"/>
                  <a:gd name="T86" fmla="*/ 218 w 378"/>
                  <a:gd name="T87" fmla="*/ 3 h 9"/>
                  <a:gd name="T88" fmla="*/ 223 w 378"/>
                  <a:gd name="T89" fmla="*/ 6 h 9"/>
                  <a:gd name="T90" fmla="*/ 228 w 378"/>
                  <a:gd name="T91" fmla="*/ 9 h 9"/>
                  <a:gd name="T92" fmla="*/ 232 w 378"/>
                  <a:gd name="T93" fmla="*/ 9 h 9"/>
                  <a:gd name="T94" fmla="*/ 237 w 378"/>
                  <a:gd name="T95" fmla="*/ 8 h 9"/>
                  <a:gd name="T96" fmla="*/ 243 w 378"/>
                  <a:gd name="T97" fmla="*/ 6 h 9"/>
                  <a:gd name="T98" fmla="*/ 249 w 378"/>
                  <a:gd name="T99" fmla="*/ 5 h 9"/>
                  <a:gd name="T100" fmla="*/ 255 w 378"/>
                  <a:gd name="T101" fmla="*/ 5 h 9"/>
                  <a:gd name="T102" fmla="*/ 263 w 378"/>
                  <a:gd name="T103" fmla="*/ 5 h 9"/>
                  <a:gd name="T104" fmla="*/ 271 w 378"/>
                  <a:gd name="T105" fmla="*/ 5 h 9"/>
                  <a:gd name="T106" fmla="*/ 278 w 378"/>
                  <a:gd name="T107" fmla="*/ 3 h 9"/>
                  <a:gd name="T108" fmla="*/ 288 w 378"/>
                  <a:gd name="T109" fmla="*/ 3 h 9"/>
                  <a:gd name="T110" fmla="*/ 297 w 378"/>
                  <a:gd name="T111" fmla="*/ 3 h 9"/>
                  <a:gd name="T112" fmla="*/ 306 w 378"/>
                  <a:gd name="T113" fmla="*/ 3 h 9"/>
                  <a:gd name="T114" fmla="*/ 317 w 378"/>
                  <a:gd name="T115" fmla="*/ 3 h 9"/>
                  <a:gd name="T116" fmla="*/ 326 w 378"/>
                  <a:gd name="T117" fmla="*/ 5 h 9"/>
                  <a:gd name="T118" fmla="*/ 338 w 378"/>
                  <a:gd name="T119" fmla="*/ 5 h 9"/>
                  <a:gd name="T120" fmla="*/ 349 w 378"/>
                  <a:gd name="T121" fmla="*/ 5 h 9"/>
                  <a:gd name="T122" fmla="*/ 360 w 378"/>
                  <a:gd name="T123" fmla="*/ 3 h 9"/>
                  <a:gd name="T124" fmla="*/ 371 w 378"/>
                  <a:gd name="T12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8" h="9">
                    <a:moveTo>
                      <a:pt x="0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6" y="8"/>
                    </a:lnTo>
                    <a:lnTo>
                      <a:pt x="26" y="9"/>
                    </a:lnTo>
                    <a:lnTo>
                      <a:pt x="26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3" y="9"/>
                    </a:lnTo>
                    <a:lnTo>
                      <a:pt x="33" y="9"/>
                    </a:lnTo>
                    <a:lnTo>
                      <a:pt x="33" y="9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9" y="9"/>
                    </a:lnTo>
                    <a:lnTo>
                      <a:pt x="39" y="9"/>
                    </a:lnTo>
                    <a:lnTo>
                      <a:pt x="39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5" y="6"/>
                    </a:lnTo>
                    <a:lnTo>
                      <a:pt x="45" y="6"/>
                    </a:lnTo>
                    <a:lnTo>
                      <a:pt x="45" y="6"/>
                    </a:lnTo>
                    <a:lnTo>
                      <a:pt x="46" y="6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48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3" y="3"/>
                    </a:lnTo>
                    <a:lnTo>
                      <a:pt x="53" y="3"/>
                    </a:lnTo>
                    <a:lnTo>
                      <a:pt x="53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6" y="3"/>
                    </a:lnTo>
                    <a:lnTo>
                      <a:pt x="56" y="3"/>
                    </a:lnTo>
                    <a:lnTo>
                      <a:pt x="56" y="3"/>
                    </a:lnTo>
                    <a:lnTo>
                      <a:pt x="57" y="3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3"/>
                    </a:lnTo>
                    <a:lnTo>
                      <a:pt x="59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2" y="5"/>
                    </a:lnTo>
                    <a:lnTo>
                      <a:pt x="62" y="5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8" y="6"/>
                    </a:lnTo>
                    <a:lnTo>
                      <a:pt x="68" y="6"/>
                    </a:lnTo>
                    <a:lnTo>
                      <a:pt x="69" y="6"/>
                    </a:lnTo>
                    <a:lnTo>
                      <a:pt x="69" y="6"/>
                    </a:lnTo>
                    <a:lnTo>
                      <a:pt x="71" y="6"/>
                    </a:lnTo>
                    <a:lnTo>
                      <a:pt x="71" y="6"/>
                    </a:lnTo>
                    <a:lnTo>
                      <a:pt x="71" y="6"/>
                    </a:lnTo>
                    <a:lnTo>
                      <a:pt x="73" y="6"/>
                    </a:lnTo>
                    <a:lnTo>
                      <a:pt x="73" y="6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77" y="8"/>
                    </a:lnTo>
                    <a:lnTo>
                      <a:pt x="77" y="8"/>
                    </a:lnTo>
                    <a:lnTo>
                      <a:pt x="79" y="8"/>
                    </a:lnTo>
                    <a:lnTo>
                      <a:pt x="79" y="8"/>
                    </a:lnTo>
                    <a:lnTo>
                      <a:pt x="79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3" y="8"/>
                    </a:lnTo>
                    <a:lnTo>
                      <a:pt x="83" y="8"/>
                    </a:lnTo>
                    <a:lnTo>
                      <a:pt x="85" y="8"/>
                    </a:lnTo>
                    <a:lnTo>
                      <a:pt x="85" y="8"/>
                    </a:lnTo>
                    <a:lnTo>
                      <a:pt x="85" y="9"/>
                    </a:lnTo>
                    <a:lnTo>
                      <a:pt x="86" y="9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9" y="9"/>
                    </a:lnTo>
                    <a:lnTo>
                      <a:pt x="89" y="9"/>
                    </a:lnTo>
                    <a:lnTo>
                      <a:pt x="89" y="9"/>
                    </a:lnTo>
                    <a:lnTo>
                      <a:pt x="91" y="9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3" y="8"/>
                    </a:lnTo>
                    <a:lnTo>
                      <a:pt x="93" y="8"/>
                    </a:lnTo>
                    <a:lnTo>
                      <a:pt x="94" y="8"/>
                    </a:lnTo>
                    <a:lnTo>
                      <a:pt x="94" y="8"/>
                    </a:lnTo>
                    <a:lnTo>
                      <a:pt x="94" y="8"/>
                    </a:lnTo>
                    <a:lnTo>
                      <a:pt x="96" y="8"/>
                    </a:lnTo>
                    <a:lnTo>
                      <a:pt x="96" y="8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99" y="8"/>
                    </a:lnTo>
                    <a:lnTo>
                      <a:pt x="99" y="8"/>
                    </a:lnTo>
                    <a:lnTo>
                      <a:pt x="99" y="8"/>
                    </a:lnTo>
                    <a:lnTo>
                      <a:pt x="100" y="8"/>
                    </a:lnTo>
                    <a:lnTo>
                      <a:pt x="100" y="8"/>
                    </a:lnTo>
                    <a:lnTo>
                      <a:pt x="102" y="8"/>
                    </a:lnTo>
                    <a:lnTo>
                      <a:pt x="102" y="8"/>
                    </a:lnTo>
                    <a:lnTo>
                      <a:pt x="102" y="8"/>
                    </a:lnTo>
                    <a:lnTo>
                      <a:pt x="103" y="8"/>
                    </a:lnTo>
                    <a:lnTo>
                      <a:pt x="103" y="6"/>
                    </a:lnTo>
                    <a:lnTo>
                      <a:pt x="103" y="6"/>
                    </a:lnTo>
                    <a:lnTo>
                      <a:pt x="105" y="6"/>
                    </a:lnTo>
                    <a:lnTo>
                      <a:pt x="105" y="6"/>
                    </a:lnTo>
                    <a:lnTo>
                      <a:pt x="105" y="6"/>
                    </a:lnTo>
                    <a:lnTo>
                      <a:pt x="106" y="6"/>
                    </a:lnTo>
                    <a:lnTo>
                      <a:pt x="106" y="6"/>
                    </a:lnTo>
                    <a:lnTo>
                      <a:pt x="106" y="6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109" y="6"/>
                    </a:lnTo>
                    <a:lnTo>
                      <a:pt x="109" y="6"/>
                    </a:lnTo>
                    <a:lnTo>
                      <a:pt x="109" y="5"/>
                    </a:lnTo>
                    <a:lnTo>
                      <a:pt x="111" y="5"/>
                    </a:lnTo>
                    <a:lnTo>
                      <a:pt x="111" y="5"/>
                    </a:lnTo>
                    <a:lnTo>
                      <a:pt x="111" y="5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14" y="5"/>
                    </a:lnTo>
                    <a:lnTo>
                      <a:pt x="114" y="5"/>
                    </a:lnTo>
                    <a:lnTo>
                      <a:pt x="114" y="5"/>
                    </a:lnTo>
                    <a:lnTo>
                      <a:pt x="116" y="5"/>
                    </a:lnTo>
                    <a:lnTo>
                      <a:pt x="116" y="5"/>
                    </a:lnTo>
                    <a:lnTo>
                      <a:pt x="116" y="5"/>
                    </a:lnTo>
                    <a:lnTo>
                      <a:pt x="117" y="3"/>
                    </a:lnTo>
                    <a:lnTo>
                      <a:pt x="117" y="3"/>
                    </a:lnTo>
                    <a:lnTo>
                      <a:pt x="117" y="3"/>
                    </a:lnTo>
                    <a:lnTo>
                      <a:pt x="119" y="3"/>
                    </a:lnTo>
                    <a:lnTo>
                      <a:pt x="119" y="3"/>
                    </a:lnTo>
                    <a:lnTo>
                      <a:pt x="119" y="3"/>
                    </a:lnTo>
                    <a:lnTo>
                      <a:pt x="120" y="3"/>
                    </a:lnTo>
                    <a:lnTo>
                      <a:pt x="120" y="3"/>
                    </a:lnTo>
                    <a:lnTo>
                      <a:pt x="120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3" y="3"/>
                    </a:lnTo>
                    <a:lnTo>
                      <a:pt x="123" y="3"/>
                    </a:lnTo>
                    <a:lnTo>
                      <a:pt x="123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6" y="3"/>
                    </a:lnTo>
                    <a:lnTo>
                      <a:pt x="126" y="3"/>
                    </a:lnTo>
                    <a:lnTo>
                      <a:pt x="126" y="3"/>
                    </a:lnTo>
                    <a:lnTo>
                      <a:pt x="128" y="3"/>
                    </a:lnTo>
                    <a:lnTo>
                      <a:pt x="128" y="3"/>
                    </a:lnTo>
                    <a:lnTo>
                      <a:pt x="128" y="3"/>
                    </a:lnTo>
                    <a:lnTo>
                      <a:pt x="129" y="3"/>
                    </a:lnTo>
                    <a:lnTo>
                      <a:pt x="129" y="3"/>
                    </a:lnTo>
                    <a:lnTo>
                      <a:pt x="129" y="3"/>
                    </a:lnTo>
                    <a:lnTo>
                      <a:pt x="131" y="5"/>
                    </a:lnTo>
                    <a:lnTo>
                      <a:pt x="131" y="5"/>
                    </a:lnTo>
                    <a:lnTo>
                      <a:pt x="131" y="5"/>
                    </a:lnTo>
                    <a:lnTo>
                      <a:pt x="132" y="5"/>
                    </a:lnTo>
                    <a:lnTo>
                      <a:pt x="132" y="5"/>
                    </a:lnTo>
                    <a:lnTo>
                      <a:pt x="132" y="5"/>
                    </a:lnTo>
                    <a:lnTo>
                      <a:pt x="134" y="5"/>
                    </a:lnTo>
                    <a:lnTo>
                      <a:pt x="134" y="5"/>
                    </a:lnTo>
                    <a:lnTo>
                      <a:pt x="134" y="5"/>
                    </a:lnTo>
                    <a:lnTo>
                      <a:pt x="136" y="5"/>
                    </a:lnTo>
                    <a:lnTo>
                      <a:pt x="136" y="5"/>
                    </a:lnTo>
                    <a:lnTo>
                      <a:pt x="136" y="6"/>
                    </a:lnTo>
                    <a:lnTo>
                      <a:pt x="136" y="6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39" y="6"/>
                    </a:lnTo>
                    <a:lnTo>
                      <a:pt x="139" y="6"/>
                    </a:lnTo>
                    <a:lnTo>
                      <a:pt x="139" y="6"/>
                    </a:lnTo>
                    <a:lnTo>
                      <a:pt x="140" y="6"/>
                    </a:lnTo>
                    <a:lnTo>
                      <a:pt x="140" y="6"/>
                    </a:lnTo>
                    <a:lnTo>
                      <a:pt x="140" y="6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2" y="8"/>
                    </a:lnTo>
                    <a:lnTo>
                      <a:pt x="142" y="8"/>
                    </a:lnTo>
                    <a:lnTo>
                      <a:pt x="143" y="8"/>
                    </a:lnTo>
                    <a:lnTo>
                      <a:pt x="143" y="8"/>
                    </a:lnTo>
                    <a:lnTo>
                      <a:pt x="143" y="8"/>
                    </a:lnTo>
                    <a:lnTo>
                      <a:pt x="143" y="8"/>
                    </a:lnTo>
                    <a:lnTo>
                      <a:pt x="145" y="8"/>
                    </a:lnTo>
                    <a:lnTo>
                      <a:pt x="145" y="8"/>
                    </a:lnTo>
                    <a:lnTo>
                      <a:pt x="145" y="8"/>
                    </a:lnTo>
                    <a:lnTo>
                      <a:pt x="145" y="8"/>
                    </a:lnTo>
                    <a:lnTo>
                      <a:pt x="146" y="8"/>
                    </a:lnTo>
                    <a:lnTo>
                      <a:pt x="146" y="8"/>
                    </a:lnTo>
                    <a:lnTo>
                      <a:pt x="146" y="9"/>
                    </a:lnTo>
                    <a:lnTo>
                      <a:pt x="148" y="9"/>
                    </a:lnTo>
                    <a:lnTo>
                      <a:pt x="148" y="9"/>
                    </a:lnTo>
                    <a:lnTo>
                      <a:pt x="148" y="9"/>
                    </a:lnTo>
                    <a:lnTo>
                      <a:pt x="148" y="9"/>
                    </a:lnTo>
                    <a:lnTo>
                      <a:pt x="149" y="9"/>
                    </a:lnTo>
                    <a:lnTo>
                      <a:pt x="149" y="9"/>
                    </a:lnTo>
                    <a:lnTo>
                      <a:pt x="149" y="8"/>
                    </a:lnTo>
                    <a:lnTo>
                      <a:pt x="149" y="8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4" y="8"/>
                    </a:lnTo>
                    <a:lnTo>
                      <a:pt x="154" y="6"/>
                    </a:lnTo>
                    <a:lnTo>
                      <a:pt x="154" y="6"/>
                    </a:lnTo>
                    <a:lnTo>
                      <a:pt x="155" y="6"/>
                    </a:lnTo>
                    <a:lnTo>
                      <a:pt x="155" y="6"/>
                    </a:lnTo>
                    <a:lnTo>
                      <a:pt x="155" y="6"/>
                    </a:lnTo>
                    <a:lnTo>
                      <a:pt x="155" y="6"/>
                    </a:lnTo>
                    <a:lnTo>
                      <a:pt x="155" y="6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9" y="5"/>
                    </a:lnTo>
                    <a:lnTo>
                      <a:pt x="159" y="5"/>
                    </a:lnTo>
                    <a:lnTo>
                      <a:pt x="159" y="5"/>
                    </a:lnTo>
                    <a:lnTo>
                      <a:pt x="159" y="5"/>
                    </a:lnTo>
                    <a:lnTo>
                      <a:pt x="160" y="5"/>
                    </a:lnTo>
                    <a:lnTo>
                      <a:pt x="160" y="5"/>
                    </a:lnTo>
                    <a:lnTo>
                      <a:pt x="160" y="3"/>
                    </a:lnTo>
                    <a:lnTo>
                      <a:pt x="160" y="3"/>
                    </a:lnTo>
                    <a:lnTo>
                      <a:pt x="162" y="3"/>
                    </a:lnTo>
                    <a:lnTo>
                      <a:pt x="162" y="3"/>
                    </a:lnTo>
                    <a:lnTo>
                      <a:pt x="162" y="3"/>
                    </a:lnTo>
                    <a:lnTo>
                      <a:pt x="162" y="3"/>
                    </a:lnTo>
                    <a:lnTo>
                      <a:pt x="163" y="3"/>
                    </a:lnTo>
                    <a:lnTo>
                      <a:pt x="163" y="3"/>
                    </a:lnTo>
                    <a:lnTo>
                      <a:pt x="163" y="3"/>
                    </a:lnTo>
                    <a:lnTo>
                      <a:pt x="163" y="5"/>
                    </a:lnTo>
                    <a:lnTo>
                      <a:pt x="165" y="5"/>
                    </a:lnTo>
                    <a:lnTo>
                      <a:pt x="165" y="5"/>
                    </a:lnTo>
                    <a:lnTo>
                      <a:pt x="165" y="5"/>
                    </a:lnTo>
                    <a:lnTo>
                      <a:pt x="165" y="5"/>
                    </a:lnTo>
                    <a:lnTo>
                      <a:pt x="166" y="5"/>
                    </a:lnTo>
                    <a:lnTo>
                      <a:pt x="166" y="5"/>
                    </a:lnTo>
                    <a:lnTo>
                      <a:pt x="166" y="5"/>
                    </a:lnTo>
                    <a:lnTo>
                      <a:pt x="166" y="5"/>
                    </a:lnTo>
                    <a:lnTo>
                      <a:pt x="168" y="5"/>
                    </a:lnTo>
                    <a:lnTo>
                      <a:pt x="168" y="6"/>
                    </a:lnTo>
                    <a:lnTo>
                      <a:pt x="168" y="6"/>
                    </a:lnTo>
                    <a:lnTo>
                      <a:pt x="169" y="6"/>
                    </a:lnTo>
                    <a:lnTo>
                      <a:pt x="169" y="6"/>
                    </a:lnTo>
                    <a:lnTo>
                      <a:pt x="169" y="6"/>
                    </a:lnTo>
                    <a:lnTo>
                      <a:pt x="169" y="6"/>
                    </a:lnTo>
                    <a:lnTo>
                      <a:pt x="171" y="6"/>
                    </a:lnTo>
                    <a:lnTo>
                      <a:pt x="171" y="6"/>
                    </a:lnTo>
                    <a:lnTo>
                      <a:pt x="171" y="6"/>
                    </a:lnTo>
                    <a:lnTo>
                      <a:pt x="171" y="8"/>
                    </a:lnTo>
                    <a:lnTo>
                      <a:pt x="172" y="8"/>
                    </a:lnTo>
                    <a:lnTo>
                      <a:pt x="172" y="8"/>
                    </a:lnTo>
                    <a:lnTo>
                      <a:pt x="172" y="8"/>
                    </a:lnTo>
                    <a:lnTo>
                      <a:pt x="172" y="8"/>
                    </a:lnTo>
                    <a:lnTo>
                      <a:pt x="174" y="8"/>
                    </a:lnTo>
                    <a:lnTo>
                      <a:pt x="174" y="8"/>
                    </a:lnTo>
                    <a:lnTo>
                      <a:pt x="174" y="8"/>
                    </a:lnTo>
                    <a:lnTo>
                      <a:pt x="174" y="8"/>
                    </a:lnTo>
                    <a:lnTo>
                      <a:pt x="175" y="8"/>
                    </a:lnTo>
                    <a:lnTo>
                      <a:pt x="175" y="8"/>
                    </a:lnTo>
                    <a:lnTo>
                      <a:pt x="175" y="8"/>
                    </a:lnTo>
                    <a:lnTo>
                      <a:pt x="175" y="8"/>
                    </a:lnTo>
                    <a:lnTo>
                      <a:pt x="177" y="8"/>
                    </a:lnTo>
                    <a:lnTo>
                      <a:pt x="177" y="8"/>
                    </a:lnTo>
                    <a:lnTo>
                      <a:pt x="177" y="6"/>
                    </a:lnTo>
                    <a:lnTo>
                      <a:pt x="177" y="6"/>
                    </a:lnTo>
                    <a:lnTo>
                      <a:pt x="179" y="6"/>
                    </a:lnTo>
                    <a:lnTo>
                      <a:pt x="179" y="6"/>
                    </a:lnTo>
                    <a:lnTo>
                      <a:pt x="179" y="6"/>
                    </a:lnTo>
                    <a:lnTo>
                      <a:pt x="179" y="6"/>
                    </a:lnTo>
                    <a:lnTo>
                      <a:pt x="179" y="6"/>
                    </a:lnTo>
                    <a:lnTo>
                      <a:pt x="180" y="6"/>
                    </a:lnTo>
                    <a:lnTo>
                      <a:pt x="180" y="6"/>
                    </a:lnTo>
                    <a:lnTo>
                      <a:pt x="180" y="6"/>
                    </a:lnTo>
                    <a:lnTo>
                      <a:pt x="180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3" y="5"/>
                    </a:lnTo>
                    <a:lnTo>
                      <a:pt x="183" y="5"/>
                    </a:lnTo>
                    <a:lnTo>
                      <a:pt x="183" y="3"/>
                    </a:lnTo>
                    <a:lnTo>
                      <a:pt x="185" y="3"/>
                    </a:lnTo>
                    <a:lnTo>
                      <a:pt x="185" y="3"/>
                    </a:lnTo>
                    <a:lnTo>
                      <a:pt x="185" y="3"/>
                    </a:lnTo>
                    <a:lnTo>
                      <a:pt x="185" y="3"/>
                    </a:lnTo>
                    <a:lnTo>
                      <a:pt x="185" y="3"/>
                    </a:lnTo>
                    <a:lnTo>
                      <a:pt x="186" y="3"/>
                    </a:lnTo>
                    <a:lnTo>
                      <a:pt x="186" y="3"/>
                    </a:lnTo>
                    <a:lnTo>
                      <a:pt x="186" y="3"/>
                    </a:lnTo>
                    <a:lnTo>
                      <a:pt x="186" y="3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9" y="3"/>
                    </a:lnTo>
                    <a:lnTo>
                      <a:pt x="189" y="3"/>
                    </a:lnTo>
                    <a:lnTo>
                      <a:pt x="189" y="3"/>
                    </a:lnTo>
                    <a:lnTo>
                      <a:pt x="189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2" y="3"/>
                    </a:lnTo>
                    <a:lnTo>
                      <a:pt x="192" y="3"/>
                    </a:lnTo>
                    <a:lnTo>
                      <a:pt x="192" y="3"/>
                    </a:lnTo>
                    <a:lnTo>
                      <a:pt x="192" y="3"/>
                    </a:lnTo>
                    <a:lnTo>
                      <a:pt x="194" y="3"/>
                    </a:lnTo>
                    <a:lnTo>
                      <a:pt x="194" y="3"/>
                    </a:lnTo>
                    <a:lnTo>
                      <a:pt x="194" y="3"/>
                    </a:lnTo>
                    <a:lnTo>
                      <a:pt x="194" y="3"/>
                    </a:lnTo>
                    <a:lnTo>
                      <a:pt x="195" y="3"/>
                    </a:lnTo>
                    <a:lnTo>
                      <a:pt x="195" y="3"/>
                    </a:lnTo>
                    <a:lnTo>
                      <a:pt x="195" y="2"/>
                    </a:lnTo>
                    <a:lnTo>
                      <a:pt x="195" y="2"/>
                    </a:lnTo>
                    <a:lnTo>
                      <a:pt x="195" y="2"/>
                    </a:lnTo>
                    <a:lnTo>
                      <a:pt x="197" y="2"/>
                    </a:lnTo>
                    <a:lnTo>
                      <a:pt x="197" y="2"/>
                    </a:lnTo>
                    <a:lnTo>
                      <a:pt x="197" y="2"/>
                    </a:lnTo>
                    <a:lnTo>
                      <a:pt x="197" y="2"/>
                    </a:lnTo>
                    <a:lnTo>
                      <a:pt x="199" y="2"/>
                    </a:lnTo>
                    <a:lnTo>
                      <a:pt x="199" y="2"/>
                    </a:lnTo>
                    <a:lnTo>
                      <a:pt x="199" y="2"/>
                    </a:lnTo>
                    <a:lnTo>
                      <a:pt x="199" y="2"/>
                    </a:lnTo>
                    <a:lnTo>
                      <a:pt x="200" y="2"/>
                    </a:lnTo>
                    <a:lnTo>
                      <a:pt x="200" y="2"/>
                    </a:lnTo>
                    <a:lnTo>
                      <a:pt x="200" y="2"/>
                    </a:lnTo>
                    <a:lnTo>
                      <a:pt x="200" y="2"/>
                    </a:lnTo>
                    <a:lnTo>
                      <a:pt x="202" y="2"/>
                    </a:lnTo>
                    <a:lnTo>
                      <a:pt x="202" y="2"/>
                    </a:lnTo>
                    <a:lnTo>
                      <a:pt x="202" y="2"/>
                    </a:lnTo>
                    <a:lnTo>
                      <a:pt x="202" y="2"/>
                    </a:lnTo>
                    <a:lnTo>
                      <a:pt x="202" y="2"/>
                    </a:lnTo>
                    <a:lnTo>
                      <a:pt x="203" y="2"/>
                    </a:lnTo>
                    <a:lnTo>
                      <a:pt x="203" y="2"/>
                    </a:lnTo>
                    <a:lnTo>
                      <a:pt x="203" y="2"/>
                    </a:lnTo>
                    <a:lnTo>
                      <a:pt x="203" y="2"/>
                    </a:lnTo>
                    <a:lnTo>
                      <a:pt x="205" y="2"/>
                    </a:lnTo>
                    <a:lnTo>
                      <a:pt x="205" y="2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4" y="0"/>
                    </a:ln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lnTo>
                      <a:pt x="215" y="2"/>
                    </a:lnTo>
                    <a:lnTo>
                      <a:pt x="215" y="2"/>
                    </a:lnTo>
                    <a:lnTo>
                      <a:pt x="215" y="2"/>
                    </a:lnTo>
                    <a:lnTo>
                      <a:pt x="215" y="2"/>
                    </a:lnTo>
                    <a:lnTo>
                      <a:pt x="217" y="2"/>
                    </a:lnTo>
                    <a:lnTo>
                      <a:pt x="217" y="2"/>
                    </a:lnTo>
                    <a:lnTo>
                      <a:pt x="217" y="3"/>
                    </a:lnTo>
                    <a:lnTo>
                      <a:pt x="217" y="3"/>
                    </a:lnTo>
                    <a:lnTo>
                      <a:pt x="218" y="3"/>
                    </a:lnTo>
                    <a:lnTo>
                      <a:pt x="218" y="3"/>
                    </a:lnTo>
                    <a:lnTo>
                      <a:pt x="218" y="3"/>
                    </a:lnTo>
                    <a:lnTo>
                      <a:pt x="218" y="3"/>
                    </a:lnTo>
                    <a:lnTo>
                      <a:pt x="220" y="5"/>
                    </a:lnTo>
                    <a:lnTo>
                      <a:pt x="220" y="5"/>
                    </a:lnTo>
                    <a:lnTo>
                      <a:pt x="220" y="5"/>
                    </a:lnTo>
                    <a:lnTo>
                      <a:pt x="220" y="5"/>
                    </a:lnTo>
                    <a:lnTo>
                      <a:pt x="222" y="5"/>
                    </a:lnTo>
                    <a:lnTo>
                      <a:pt x="222" y="6"/>
                    </a:lnTo>
                    <a:lnTo>
                      <a:pt x="222" y="6"/>
                    </a:lnTo>
                    <a:lnTo>
                      <a:pt x="223" y="6"/>
                    </a:lnTo>
                    <a:lnTo>
                      <a:pt x="223" y="6"/>
                    </a:lnTo>
                    <a:lnTo>
                      <a:pt x="223" y="6"/>
                    </a:lnTo>
                    <a:lnTo>
                      <a:pt x="223" y="8"/>
                    </a:lnTo>
                    <a:lnTo>
                      <a:pt x="225" y="8"/>
                    </a:lnTo>
                    <a:lnTo>
                      <a:pt x="225" y="8"/>
                    </a:lnTo>
                    <a:lnTo>
                      <a:pt x="225" y="8"/>
                    </a:lnTo>
                    <a:lnTo>
                      <a:pt x="225" y="8"/>
                    </a:lnTo>
                    <a:lnTo>
                      <a:pt x="226" y="8"/>
                    </a:lnTo>
                    <a:lnTo>
                      <a:pt x="226" y="9"/>
                    </a:lnTo>
                    <a:lnTo>
                      <a:pt x="226" y="9"/>
                    </a:lnTo>
                    <a:lnTo>
                      <a:pt x="226" y="9"/>
                    </a:lnTo>
                    <a:lnTo>
                      <a:pt x="228" y="9"/>
                    </a:lnTo>
                    <a:lnTo>
                      <a:pt x="228" y="9"/>
                    </a:lnTo>
                    <a:lnTo>
                      <a:pt x="228" y="9"/>
                    </a:lnTo>
                    <a:lnTo>
                      <a:pt x="229" y="9"/>
                    </a:lnTo>
                    <a:lnTo>
                      <a:pt x="229" y="9"/>
                    </a:lnTo>
                    <a:lnTo>
                      <a:pt x="229" y="9"/>
                    </a:lnTo>
                    <a:lnTo>
                      <a:pt x="229" y="9"/>
                    </a:lnTo>
                    <a:lnTo>
                      <a:pt x="231" y="9"/>
                    </a:lnTo>
                    <a:lnTo>
                      <a:pt x="231" y="9"/>
                    </a:lnTo>
                    <a:lnTo>
                      <a:pt x="231" y="9"/>
                    </a:lnTo>
                    <a:lnTo>
                      <a:pt x="232" y="9"/>
                    </a:lnTo>
                    <a:lnTo>
                      <a:pt x="232" y="9"/>
                    </a:lnTo>
                    <a:lnTo>
                      <a:pt x="232" y="9"/>
                    </a:lnTo>
                    <a:lnTo>
                      <a:pt x="232" y="9"/>
                    </a:lnTo>
                    <a:lnTo>
                      <a:pt x="234" y="9"/>
                    </a:lnTo>
                    <a:lnTo>
                      <a:pt x="234" y="9"/>
                    </a:lnTo>
                    <a:lnTo>
                      <a:pt x="234" y="9"/>
                    </a:lnTo>
                    <a:lnTo>
                      <a:pt x="235" y="9"/>
                    </a:lnTo>
                    <a:lnTo>
                      <a:pt x="235" y="9"/>
                    </a:lnTo>
                    <a:lnTo>
                      <a:pt x="235" y="8"/>
                    </a:lnTo>
                    <a:lnTo>
                      <a:pt x="237" y="8"/>
                    </a:lnTo>
                    <a:lnTo>
                      <a:pt x="237" y="8"/>
                    </a:lnTo>
                    <a:lnTo>
                      <a:pt x="237" y="8"/>
                    </a:lnTo>
                    <a:lnTo>
                      <a:pt x="238" y="8"/>
                    </a:lnTo>
                    <a:lnTo>
                      <a:pt x="238" y="8"/>
                    </a:lnTo>
                    <a:lnTo>
                      <a:pt x="238" y="8"/>
                    </a:lnTo>
                    <a:lnTo>
                      <a:pt x="238" y="6"/>
                    </a:lnTo>
                    <a:lnTo>
                      <a:pt x="240" y="6"/>
                    </a:lnTo>
                    <a:lnTo>
                      <a:pt x="240" y="6"/>
                    </a:lnTo>
                    <a:lnTo>
                      <a:pt x="240" y="6"/>
                    </a:lnTo>
                    <a:lnTo>
                      <a:pt x="242" y="6"/>
                    </a:lnTo>
                    <a:lnTo>
                      <a:pt x="242" y="6"/>
                    </a:lnTo>
                    <a:lnTo>
                      <a:pt x="242" y="6"/>
                    </a:lnTo>
                    <a:lnTo>
                      <a:pt x="243" y="6"/>
                    </a:lnTo>
                    <a:lnTo>
                      <a:pt x="243" y="5"/>
                    </a:lnTo>
                    <a:lnTo>
                      <a:pt x="245" y="5"/>
                    </a:lnTo>
                    <a:lnTo>
                      <a:pt x="245" y="5"/>
                    </a:lnTo>
                    <a:lnTo>
                      <a:pt x="245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8" y="5"/>
                    </a:lnTo>
                    <a:lnTo>
                      <a:pt x="248" y="5"/>
                    </a:lnTo>
                    <a:lnTo>
                      <a:pt x="248" y="5"/>
                    </a:lnTo>
                    <a:lnTo>
                      <a:pt x="249" y="5"/>
                    </a:lnTo>
                    <a:lnTo>
                      <a:pt x="249" y="5"/>
                    </a:lnTo>
                    <a:lnTo>
                      <a:pt x="251" y="5"/>
                    </a:lnTo>
                    <a:lnTo>
                      <a:pt x="251" y="5"/>
                    </a:lnTo>
                    <a:lnTo>
                      <a:pt x="251" y="5"/>
                    </a:lnTo>
                    <a:lnTo>
                      <a:pt x="252" y="5"/>
                    </a:lnTo>
                    <a:lnTo>
                      <a:pt x="252" y="5"/>
                    </a:lnTo>
                    <a:lnTo>
                      <a:pt x="254" y="5"/>
                    </a:lnTo>
                    <a:lnTo>
                      <a:pt x="254" y="5"/>
                    </a:lnTo>
                    <a:lnTo>
                      <a:pt x="254" y="5"/>
                    </a:lnTo>
                    <a:lnTo>
                      <a:pt x="255" y="5"/>
                    </a:lnTo>
                    <a:lnTo>
                      <a:pt x="255" y="5"/>
                    </a:lnTo>
                    <a:lnTo>
                      <a:pt x="257" y="5"/>
                    </a:lnTo>
                    <a:lnTo>
                      <a:pt x="257" y="5"/>
                    </a:lnTo>
                    <a:lnTo>
                      <a:pt x="257" y="5"/>
                    </a:lnTo>
                    <a:lnTo>
                      <a:pt x="258" y="5"/>
                    </a:lnTo>
                    <a:lnTo>
                      <a:pt x="258" y="5"/>
                    </a:lnTo>
                    <a:lnTo>
                      <a:pt x="260" y="5"/>
                    </a:lnTo>
                    <a:lnTo>
                      <a:pt x="260" y="5"/>
                    </a:lnTo>
                    <a:lnTo>
                      <a:pt x="260" y="5"/>
                    </a:lnTo>
                    <a:lnTo>
                      <a:pt x="261" y="5"/>
                    </a:lnTo>
                    <a:lnTo>
                      <a:pt x="261" y="5"/>
                    </a:lnTo>
                    <a:lnTo>
                      <a:pt x="263" y="5"/>
                    </a:lnTo>
                    <a:lnTo>
                      <a:pt x="263" y="5"/>
                    </a:lnTo>
                    <a:lnTo>
                      <a:pt x="265" y="5"/>
                    </a:lnTo>
                    <a:lnTo>
                      <a:pt x="265" y="5"/>
                    </a:lnTo>
                    <a:lnTo>
                      <a:pt x="266" y="5"/>
                    </a:lnTo>
                    <a:lnTo>
                      <a:pt x="266" y="5"/>
                    </a:lnTo>
                    <a:lnTo>
                      <a:pt x="266" y="5"/>
                    </a:lnTo>
                    <a:lnTo>
                      <a:pt x="268" y="5"/>
                    </a:lnTo>
                    <a:lnTo>
                      <a:pt x="268" y="5"/>
                    </a:lnTo>
                    <a:lnTo>
                      <a:pt x="269" y="5"/>
                    </a:lnTo>
                    <a:lnTo>
                      <a:pt x="269" y="5"/>
                    </a:lnTo>
                    <a:lnTo>
                      <a:pt x="271" y="5"/>
                    </a:lnTo>
                    <a:lnTo>
                      <a:pt x="271" y="5"/>
                    </a:lnTo>
                    <a:lnTo>
                      <a:pt x="272" y="3"/>
                    </a:lnTo>
                    <a:lnTo>
                      <a:pt x="272" y="3"/>
                    </a:lnTo>
                    <a:lnTo>
                      <a:pt x="274" y="3"/>
                    </a:lnTo>
                    <a:lnTo>
                      <a:pt x="274" y="3"/>
                    </a:lnTo>
                    <a:lnTo>
                      <a:pt x="275" y="3"/>
                    </a:lnTo>
                    <a:lnTo>
                      <a:pt x="275" y="3"/>
                    </a:lnTo>
                    <a:lnTo>
                      <a:pt x="275" y="3"/>
                    </a:lnTo>
                    <a:lnTo>
                      <a:pt x="277" y="3"/>
                    </a:lnTo>
                    <a:lnTo>
                      <a:pt x="277" y="3"/>
                    </a:lnTo>
                    <a:lnTo>
                      <a:pt x="278" y="3"/>
                    </a:lnTo>
                    <a:lnTo>
                      <a:pt x="278" y="3"/>
                    </a:lnTo>
                    <a:lnTo>
                      <a:pt x="280" y="3"/>
                    </a:lnTo>
                    <a:lnTo>
                      <a:pt x="280" y="3"/>
                    </a:lnTo>
                    <a:lnTo>
                      <a:pt x="281" y="3"/>
                    </a:lnTo>
                    <a:lnTo>
                      <a:pt x="281" y="3"/>
                    </a:lnTo>
                    <a:lnTo>
                      <a:pt x="283" y="3"/>
                    </a:lnTo>
                    <a:lnTo>
                      <a:pt x="283" y="3"/>
                    </a:lnTo>
                    <a:lnTo>
                      <a:pt x="285" y="3"/>
                    </a:lnTo>
                    <a:lnTo>
                      <a:pt x="286" y="3"/>
                    </a:lnTo>
                    <a:lnTo>
                      <a:pt x="286" y="3"/>
                    </a:lnTo>
                    <a:lnTo>
                      <a:pt x="288" y="3"/>
                    </a:lnTo>
                    <a:lnTo>
                      <a:pt x="288" y="3"/>
                    </a:lnTo>
                    <a:lnTo>
                      <a:pt x="289" y="3"/>
                    </a:lnTo>
                    <a:lnTo>
                      <a:pt x="289" y="3"/>
                    </a:lnTo>
                    <a:lnTo>
                      <a:pt x="291" y="3"/>
                    </a:lnTo>
                    <a:lnTo>
                      <a:pt x="291" y="3"/>
                    </a:lnTo>
                    <a:lnTo>
                      <a:pt x="292" y="3"/>
                    </a:lnTo>
                    <a:lnTo>
                      <a:pt x="292" y="3"/>
                    </a:lnTo>
                    <a:lnTo>
                      <a:pt x="294" y="3"/>
                    </a:lnTo>
                    <a:lnTo>
                      <a:pt x="294" y="3"/>
                    </a:lnTo>
                    <a:lnTo>
                      <a:pt x="295" y="3"/>
                    </a:lnTo>
                    <a:lnTo>
                      <a:pt x="297" y="3"/>
                    </a:lnTo>
                    <a:lnTo>
                      <a:pt x="297" y="3"/>
                    </a:lnTo>
                    <a:lnTo>
                      <a:pt x="298" y="3"/>
                    </a:lnTo>
                    <a:lnTo>
                      <a:pt x="298" y="3"/>
                    </a:lnTo>
                    <a:lnTo>
                      <a:pt x="300" y="3"/>
                    </a:lnTo>
                    <a:lnTo>
                      <a:pt x="300" y="3"/>
                    </a:lnTo>
                    <a:lnTo>
                      <a:pt x="301" y="3"/>
                    </a:lnTo>
                    <a:lnTo>
                      <a:pt x="303" y="3"/>
                    </a:lnTo>
                    <a:lnTo>
                      <a:pt x="303" y="3"/>
                    </a:lnTo>
                    <a:lnTo>
                      <a:pt x="304" y="3"/>
                    </a:lnTo>
                    <a:lnTo>
                      <a:pt x="304" y="3"/>
                    </a:lnTo>
                    <a:lnTo>
                      <a:pt x="306" y="3"/>
                    </a:lnTo>
                    <a:lnTo>
                      <a:pt x="308" y="3"/>
                    </a:lnTo>
                    <a:lnTo>
                      <a:pt x="308" y="3"/>
                    </a:lnTo>
                    <a:lnTo>
                      <a:pt x="309" y="3"/>
                    </a:lnTo>
                    <a:lnTo>
                      <a:pt x="309" y="3"/>
                    </a:lnTo>
                    <a:lnTo>
                      <a:pt x="311" y="3"/>
                    </a:lnTo>
                    <a:lnTo>
                      <a:pt x="312" y="3"/>
                    </a:lnTo>
                    <a:lnTo>
                      <a:pt x="312" y="3"/>
                    </a:lnTo>
                    <a:lnTo>
                      <a:pt x="314" y="3"/>
                    </a:lnTo>
                    <a:lnTo>
                      <a:pt x="314" y="3"/>
                    </a:lnTo>
                    <a:lnTo>
                      <a:pt x="315" y="3"/>
                    </a:lnTo>
                    <a:lnTo>
                      <a:pt x="317" y="3"/>
                    </a:lnTo>
                    <a:lnTo>
                      <a:pt x="317" y="3"/>
                    </a:lnTo>
                    <a:lnTo>
                      <a:pt x="318" y="3"/>
                    </a:lnTo>
                    <a:lnTo>
                      <a:pt x="318" y="3"/>
                    </a:lnTo>
                    <a:lnTo>
                      <a:pt x="320" y="3"/>
                    </a:lnTo>
                    <a:lnTo>
                      <a:pt x="321" y="3"/>
                    </a:lnTo>
                    <a:lnTo>
                      <a:pt x="321" y="3"/>
                    </a:lnTo>
                    <a:lnTo>
                      <a:pt x="323" y="3"/>
                    </a:lnTo>
                    <a:lnTo>
                      <a:pt x="324" y="3"/>
                    </a:lnTo>
                    <a:lnTo>
                      <a:pt x="324" y="3"/>
                    </a:lnTo>
                    <a:lnTo>
                      <a:pt x="326" y="5"/>
                    </a:lnTo>
                    <a:lnTo>
                      <a:pt x="326" y="5"/>
                    </a:lnTo>
                    <a:lnTo>
                      <a:pt x="328" y="5"/>
                    </a:lnTo>
                    <a:lnTo>
                      <a:pt x="329" y="5"/>
                    </a:lnTo>
                    <a:lnTo>
                      <a:pt x="329" y="5"/>
                    </a:lnTo>
                    <a:lnTo>
                      <a:pt x="331" y="5"/>
                    </a:lnTo>
                    <a:lnTo>
                      <a:pt x="332" y="5"/>
                    </a:lnTo>
                    <a:lnTo>
                      <a:pt x="332" y="5"/>
                    </a:lnTo>
                    <a:lnTo>
                      <a:pt x="334" y="5"/>
                    </a:lnTo>
                    <a:lnTo>
                      <a:pt x="335" y="5"/>
                    </a:lnTo>
                    <a:lnTo>
                      <a:pt x="335" y="5"/>
                    </a:lnTo>
                    <a:lnTo>
                      <a:pt x="337" y="5"/>
                    </a:lnTo>
                    <a:lnTo>
                      <a:pt x="338" y="5"/>
                    </a:lnTo>
                    <a:lnTo>
                      <a:pt x="338" y="5"/>
                    </a:lnTo>
                    <a:lnTo>
                      <a:pt x="340" y="5"/>
                    </a:lnTo>
                    <a:lnTo>
                      <a:pt x="340" y="5"/>
                    </a:lnTo>
                    <a:lnTo>
                      <a:pt x="341" y="5"/>
                    </a:lnTo>
                    <a:lnTo>
                      <a:pt x="343" y="5"/>
                    </a:lnTo>
                    <a:lnTo>
                      <a:pt x="343" y="5"/>
                    </a:lnTo>
                    <a:lnTo>
                      <a:pt x="344" y="5"/>
                    </a:lnTo>
                    <a:lnTo>
                      <a:pt x="346" y="5"/>
                    </a:lnTo>
                    <a:lnTo>
                      <a:pt x="346" y="5"/>
                    </a:lnTo>
                    <a:lnTo>
                      <a:pt x="347" y="5"/>
                    </a:lnTo>
                    <a:lnTo>
                      <a:pt x="349" y="5"/>
                    </a:lnTo>
                    <a:lnTo>
                      <a:pt x="349" y="5"/>
                    </a:lnTo>
                    <a:lnTo>
                      <a:pt x="351" y="3"/>
                    </a:lnTo>
                    <a:lnTo>
                      <a:pt x="352" y="3"/>
                    </a:lnTo>
                    <a:lnTo>
                      <a:pt x="352" y="3"/>
                    </a:lnTo>
                    <a:lnTo>
                      <a:pt x="354" y="3"/>
                    </a:lnTo>
                    <a:lnTo>
                      <a:pt x="355" y="3"/>
                    </a:lnTo>
                    <a:lnTo>
                      <a:pt x="355" y="3"/>
                    </a:lnTo>
                    <a:lnTo>
                      <a:pt x="357" y="3"/>
                    </a:lnTo>
                    <a:lnTo>
                      <a:pt x="358" y="3"/>
                    </a:lnTo>
                    <a:lnTo>
                      <a:pt x="358" y="3"/>
                    </a:lnTo>
                    <a:lnTo>
                      <a:pt x="360" y="3"/>
                    </a:lnTo>
                    <a:lnTo>
                      <a:pt x="361" y="3"/>
                    </a:lnTo>
                    <a:lnTo>
                      <a:pt x="361" y="3"/>
                    </a:lnTo>
                    <a:lnTo>
                      <a:pt x="363" y="3"/>
                    </a:lnTo>
                    <a:lnTo>
                      <a:pt x="364" y="3"/>
                    </a:lnTo>
                    <a:lnTo>
                      <a:pt x="364" y="3"/>
                    </a:lnTo>
                    <a:lnTo>
                      <a:pt x="366" y="3"/>
                    </a:lnTo>
                    <a:lnTo>
                      <a:pt x="367" y="3"/>
                    </a:lnTo>
                    <a:lnTo>
                      <a:pt x="367" y="2"/>
                    </a:lnTo>
                    <a:lnTo>
                      <a:pt x="369" y="2"/>
                    </a:lnTo>
                    <a:lnTo>
                      <a:pt x="371" y="2"/>
                    </a:lnTo>
                    <a:lnTo>
                      <a:pt x="371" y="2"/>
                    </a:lnTo>
                    <a:lnTo>
                      <a:pt x="372" y="2"/>
                    </a:lnTo>
                    <a:lnTo>
                      <a:pt x="374" y="2"/>
                    </a:lnTo>
                    <a:lnTo>
                      <a:pt x="374" y="2"/>
                    </a:lnTo>
                    <a:lnTo>
                      <a:pt x="375" y="2"/>
                    </a:lnTo>
                    <a:lnTo>
                      <a:pt x="377" y="2"/>
                    </a:lnTo>
                    <a:lnTo>
                      <a:pt x="377" y="0"/>
                    </a:lnTo>
                    <a:lnTo>
                      <a:pt x="37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2" name="Freeform 76"/>
              <p:cNvSpPr>
                <a:spLocks/>
              </p:cNvSpPr>
              <p:nvPr/>
            </p:nvSpPr>
            <p:spPr bwMode="auto">
              <a:xfrm>
                <a:off x="3216" y="2989"/>
                <a:ext cx="377" cy="692"/>
              </a:xfrm>
              <a:custGeom>
                <a:avLst/>
                <a:gdLst>
                  <a:gd name="T0" fmla="*/ 11 w 756"/>
                  <a:gd name="T1" fmla="*/ 1377 h 1384"/>
                  <a:gd name="T2" fmla="*/ 22 w 756"/>
                  <a:gd name="T3" fmla="*/ 1378 h 1384"/>
                  <a:gd name="T4" fmla="*/ 32 w 756"/>
                  <a:gd name="T5" fmla="*/ 1380 h 1384"/>
                  <a:gd name="T6" fmla="*/ 45 w 756"/>
                  <a:gd name="T7" fmla="*/ 1383 h 1384"/>
                  <a:gd name="T8" fmla="*/ 56 w 756"/>
                  <a:gd name="T9" fmla="*/ 1384 h 1384"/>
                  <a:gd name="T10" fmla="*/ 66 w 756"/>
                  <a:gd name="T11" fmla="*/ 1383 h 1384"/>
                  <a:gd name="T12" fmla="*/ 77 w 756"/>
                  <a:gd name="T13" fmla="*/ 1381 h 1384"/>
                  <a:gd name="T14" fmla="*/ 88 w 756"/>
                  <a:gd name="T15" fmla="*/ 1378 h 1384"/>
                  <a:gd name="T16" fmla="*/ 97 w 756"/>
                  <a:gd name="T17" fmla="*/ 1377 h 1384"/>
                  <a:gd name="T18" fmla="*/ 106 w 756"/>
                  <a:gd name="T19" fmla="*/ 1375 h 1384"/>
                  <a:gd name="T20" fmla="*/ 115 w 756"/>
                  <a:gd name="T21" fmla="*/ 1374 h 1384"/>
                  <a:gd name="T22" fmla="*/ 125 w 756"/>
                  <a:gd name="T23" fmla="*/ 1374 h 1384"/>
                  <a:gd name="T24" fmla="*/ 132 w 756"/>
                  <a:gd name="T25" fmla="*/ 1372 h 1384"/>
                  <a:gd name="T26" fmla="*/ 142 w 756"/>
                  <a:gd name="T27" fmla="*/ 1372 h 1384"/>
                  <a:gd name="T28" fmla="*/ 149 w 756"/>
                  <a:gd name="T29" fmla="*/ 1372 h 1384"/>
                  <a:gd name="T30" fmla="*/ 157 w 756"/>
                  <a:gd name="T31" fmla="*/ 1369 h 1384"/>
                  <a:gd name="T32" fmla="*/ 166 w 756"/>
                  <a:gd name="T33" fmla="*/ 1366 h 1384"/>
                  <a:gd name="T34" fmla="*/ 174 w 756"/>
                  <a:gd name="T35" fmla="*/ 1364 h 1384"/>
                  <a:gd name="T36" fmla="*/ 183 w 756"/>
                  <a:gd name="T37" fmla="*/ 1366 h 1384"/>
                  <a:gd name="T38" fmla="*/ 192 w 756"/>
                  <a:gd name="T39" fmla="*/ 1369 h 1384"/>
                  <a:gd name="T40" fmla="*/ 201 w 756"/>
                  <a:gd name="T41" fmla="*/ 1372 h 1384"/>
                  <a:gd name="T42" fmla="*/ 211 w 756"/>
                  <a:gd name="T43" fmla="*/ 1371 h 1384"/>
                  <a:gd name="T44" fmla="*/ 221 w 756"/>
                  <a:gd name="T45" fmla="*/ 1366 h 1384"/>
                  <a:gd name="T46" fmla="*/ 232 w 756"/>
                  <a:gd name="T47" fmla="*/ 1360 h 1384"/>
                  <a:gd name="T48" fmla="*/ 244 w 756"/>
                  <a:gd name="T49" fmla="*/ 1354 h 1384"/>
                  <a:gd name="T50" fmla="*/ 257 w 756"/>
                  <a:gd name="T51" fmla="*/ 1349 h 1384"/>
                  <a:gd name="T52" fmla="*/ 269 w 756"/>
                  <a:gd name="T53" fmla="*/ 1341 h 1384"/>
                  <a:gd name="T54" fmla="*/ 283 w 756"/>
                  <a:gd name="T55" fmla="*/ 1331 h 1384"/>
                  <a:gd name="T56" fmla="*/ 297 w 756"/>
                  <a:gd name="T57" fmla="*/ 1320 h 1384"/>
                  <a:gd name="T58" fmla="*/ 310 w 756"/>
                  <a:gd name="T59" fmla="*/ 1308 h 1384"/>
                  <a:gd name="T60" fmla="*/ 324 w 756"/>
                  <a:gd name="T61" fmla="*/ 1295 h 1384"/>
                  <a:gd name="T62" fmla="*/ 340 w 756"/>
                  <a:gd name="T63" fmla="*/ 1280 h 1384"/>
                  <a:gd name="T64" fmla="*/ 355 w 756"/>
                  <a:gd name="T65" fmla="*/ 1263 h 1384"/>
                  <a:gd name="T66" fmla="*/ 369 w 756"/>
                  <a:gd name="T67" fmla="*/ 1243 h 1384"/>
                  <a:gd name="T68" fmla="*/ 384 w 756"/>
                  <a:gd name="T69" fmla="*/ 1221 h 1384"/>
                  <a:gd name="T70" fmla="*/ 398 w 756"/>
                  <a:gd name="T71" fmla="*/ 1197 h 1384"/>
                  <a:gd name="T72" fmla="*/ 412 w 756"/>
                  <a:gd name="T73" fmla="*/ 1171 h 1384"/>
                  <a:gd name="T74" fmla="*/ 427 w 756"/>
                  <a:gd name="T75" fmla="*/ 1146 h 1384"/>
                  <a:gd name="T76" fmla="*/ 441 w 756"/>
                  <a:gd name="T77" fmla="*/ 1120 h 1384"/>
                  <a:gd name="T78" fmla="*/ 453 w 756"/>
                  <a:gd name="T79" fmla="*/ 1094 h 1384"/>
                  <a:gd name="T80" fmla="*/ 466 w 756"/>
                  <a:gd name="T81" fmla="*/ 1066 h 1384"/>
                  <a:gd name="T82" fmla="*/ 479 w 756"/>
                  <a:gd name="T83" fmla="*/ 1037 h 1384"/>
                  <a:gd name="T84" fmla="*/ 490 w 756"/>
                  <a:gd name="T85" fmla="*/ 1009 h 1384"/>
                  <a:gd name="T86" fmla="*/ 502 w 756"/>
                  <a:gd name="T87" fmla="*/ 983 h 1384"/>
                  <a:gd name="T88" fmla="*/ 513 w 756"/>
                  <a:gd name="T89" fmla="*/ 957 h 1384"/>
                  <a:gd name="T90" fmla="*/ 526 w 756"/>
                  <a:gd name="T91" fmla="*/ 931 h 1384"/>
                  <a:gd name="T92" fmla="*/ 536 w 756"/>
                  <a:gd name="T93" fmla="*/ 902 h 1384"/>
                  <a:gd name="T94" fmla="*/ 547 w 756"/>
                  <a:gd name="T95" fmla="*/ 871 h 1384"/>
                  <a:gd name="T96" fmla="*/ 559 w 756"/>
                  <a:gd name="T97" fmla="*/ 837 h 1384"/>
                  <a:gd name="T98" fmla="*/ 570 w 756"/>
                  <a:gd name="T99" fmla="*/ 802 h 1384"/>
                  <a:gd name="T100" fmla="*/ 581 w 756"/>
                  <a:gd name="T101" fmla="*/ 767 h 1384"/>
                  <a:gd name="T102" fmla="*/ 593 w 756"/>
                  <a:gd name="T103" fmla="*/ 728 h 1384"/>
                  <a:gd name="T104" fmla="*/ 605 w 756"/>
                  <a:gd name="T105" fmla="*/ 688 h 1384"/>
                  <a:gd name="T106" fmla="*/ 618 w 756"/>
                  <a:gd name="T107" fmla="*/ 644 h 1384"/>
                  <a:gd name="T108" fmla="*/ 631 w 756"/>
                  <a:gd name="T109" fmla="*/ 593 h 1384"/>
                  <a:gd name="T110" fmla="*/ 644 w 756"/>
                  <a:gd name="T111" fmla="*/ 535 h 1384"/>
                  <a:gd name="T112" fmla="*/ 658 w 756"/>
                  <a:gd name="T113" fmla="*/ 465 h 1384"/>
                  <a:gd name="T114" fmla="*/ 671 w 756"/>
                  <a:gd name="T115" fmla="*/ 389 h 1384"/>
                  <a:gd name="T116" fmla="*/ 687 w 756"/>
                  <a:gd name="T117" fmla="*/ 310 h 1384"/>
                  <a:gd name="T118" fmla="*/ 701 w 756"/>
                  <a:gd name="T119" fmla="*/ 235 h 1384"/>
                  <a:gd name="T120" fmla="*/ 716 w 756"/>
                  <a:gd name="T121" fmla="*/ 164 h 1384"/>
                  <a:gd name="T122" fmla="*/ 731 w 756"/>
                  <a:gd name="T123" fmla="*/ 98 h 1384"/>
                  <a:gd name="T124" fmla="*/ 747 w 756"/>
                  <a:gd name="T125" fmla="*/ 37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384">
                    <a:moveTo>
                      <a:pt x="0" y="1378"/>
                    </a:moveTo>
                    <a:lnTo>
                      <a:pt x="2" y="1378"/>
                    </a:lnTo>
                    <a:lnTo>
                      <a:pt x="2" y="1378"/>
                    </a:lnTo>
                    <a:lnTo>
                      <a:pt x="3" y="1378"/>
                    </a:lnTo>
                    <a:lnTo>
                      <a:pt x="5" y="1378"/>
                    </a:lnTo>
                    <a:lnTo>
                      <a:pt x="5" y="1378"/>
                    </a:lnTo>
                    <a:lnTo>
                      <a:pt x="6" y="1378"/>
                    </a:lnTo>
                    <a:lnTo>
                      <a:pt x="8" y="1378"/>
                    </a:lnTo>
                    <a:lnTo>
                      <a:pt x="8" y="1378"/>
                    </a:lnTo>
                    <a:lnTo>
                      <a:pt x="9" y="1377"/>
                    </a:lnTo>
                    <a:lnTo>
                      <a:pt x="11" y="1377"/>
                    </a:lnTo>
                    <a:lnTo>
                      <a:pt x="11" y="1377"/>
                    </a:lnTo>
                    <a:lnTo>
                      <a:pt x="12" y="1377"/>
                    </a:lnTo>
                    <a:lnTo>
                      <a:pt x="14" y="1377"/>
                    </a:lnTo>
                    <a:lnTo>
                      <a:pt x="14" y="1377"/>
                    </a:lnTo>
                    <a:lnTo>
                      <a:pt x="16" y="1377"/>
                    </a:lnTo>
                    <a:lnTo>
                      <a:pt x="17" y="1377"/>
                    </a:lnTo>
                    <a:lnTo>
                      <a:pt x="17" y="1377"/>
                    </a:lnTo>
                    <a:lnTo>
                      <a:pt x="19" y="1377"/>
                    </a:lnTo>
                    <a:lnTo>
                      <a:pt x="20" y="1377"/>
                    </a:lnTo>
                    <a:lnTo>
                      <a:pt x="20" y="1377"/>
                    </a:lnTo>
                    <a:lnTo>
                      <a:pt x="22" y="1378"/>
                    </a:lnTo>
                    <a:lnTo>
                      <a:pt x="23" y="1378"/>
                    </a:lnTo>
                    <a:lnTo>
                      <a:pt x="23" y="1378"/>
                    </a:lnTo>
                    <a:lnTo>
                      <a:pt x="25" y="1378"/>
                    </a:lnTo>
                    <a:lnTo>
                      <a:pt x="26" y="1378"/>
                    </a:lnTo>
                    <a:lnTo>
                      <a:pt x="26" y="1378"/>
                    </a:lnTo>
                    <a:lnTo>
                      <a:pt x="28" y="1378"/>
                    </a:lnTo>
                    <a:lnTo>
                      <a:pt x="29" y="1378"/>
                    </a:lnTo>
                    <a:lnTo>
                      <a:pt x="29" y="1380"/>
                    </a:lnTo>
                    <a:lnTo>
                      <a:pt x="31" y="1380"/>
                    </a:lnTo>
                    <a:lnTo>
                      <a:pt x="32" y="1380"/>
                    </a:lnTo>
                    <a:lnTo>
                      <a:pt x="32" y="1380"/>
                    </a:lnTo>
                    <a:lnTo>
                      <a:pt x="34" y="1380"/>
                    </a:lnTo>
                    <a:lnTo>
                      <a:pt x="36" y="1381"/>
                    </a:lnTo>
                    <a:lnTo>
                      <a:pt x="36" y="1381"/>
                    </a:lnTo>
                    <a:lnTo>
                      <a:pt x="37" y="1381"/>
                    </a:lnTo>
                    <a:lnTo>
                      <a:pt x="39" y="1381"/>
                    </a:lnTo>
                    <a:lnTo>
                      <a:pt x="39" y="1381"/>
                    </a:lnTo>
                    <a:lnTo>
                      <a:pt x="40" y="1383"/>
                    </a:lnTo>
                    <a:lnTo>
                      <a:pt x="42" y="1383"/>
                    </a:lnTo>
                    <a:lnTo>
                      <a:pt x="42" y="1383"/>
                    </a:lnTo>
                    <a:lnTo>
                      <a:pt x="43" y="1383"/>
                    </a:lnTo>
                    <a:lnTo>
                      <a:pt x="45" y="1383"/>
                    </a:lnTo>
                    <a:lnTo>
                      <a:pt x="45" y="1383"/>
                    </a:lnTo>
                    <a:lnTo>
                      <a:pt x="46" y="1384"/>
                    </a:lnTo>
                    <a:lnTo>
                      <a:pt x="48" y="1384"/>
                    </a:lnTo>
                    <a:lnTo>
                      <a:pt x="48" y="1384"/>
                    </a:lnTo>
                    <a:lnTo>
                      <a:pt x="49" y="1384"/>
                    </a:lnTo>
                    <a:lnTo>
                      <a:pt x="51" y="1384"/>
                    </a:lnTo>
                    <a:lnTo>
                      <a:pt x="51" y="1384"/>
                    </a:lnTo>
                    <a:lnTo>
                      <a:pt x="52" y="1384"/>
                    </a:lnTo>
                    <a:lnTo>
                      <a:pt x="52" y="1384"/>
                    </a:lnTo>
                    <a:lnTo>
                      <a:pt x="54" y="1384"/>
                    </a:lnTo>
                    <a:lnTo>
                      <a:pt x="56" y="1384"/>
                    </a:lnTo>
                    <a:lnTo>
                      <a:pt x="56" y="1384"/>
                    </a:lnTo>
                    <a:lnTo>
                      <a:pt x="57" y="1384"/>
                    </a:lnTo>
                    <a:lnTo>
                      <a:pt x="59" y="1384"/>
                    </a:lnTo>
                    <a:lnTo>
                      <a:pt x="59" y="1384"/>
                    </a:lnTo>
                    <a:lnTo>
                      <a:pt x="60" y="1384"/>
                    </a:lnTo>
                    <a:lnTo>
                      <a:pt x="62" y="1384"/>
                    </a:lnTo>
                    <a:lnTo>
                      <a:pt x="62" y="1384"/>
                    </a:lnTo>
                    <a:lnTo>
                      <a:pt x="63" y="1384"/>
                    </a:lnTo>
                    <a:lnTo>
                      <a:pt x="65" y="1384"/>
                    </a:lnTo>
                    <a:lnTo>
                      <a:pt x="65" y="1384"/>
                    </a:lnTo>
                    <a:lnTo>
                      <a:pt x="66" y="1383"/>
                    </a:lnTo>
                    <a:lnTo>
                      <a:pt x="66" y="1383"/>
                    </a:lnTo>
                    <a:lnTo>
                      <a:pt x="68" y="1383"/>
                    </a:lnTo>
                    <a:lnTo>
                      <a:pt x="69" y="1383"/>
                    </a:lnTo>
                    <a:lnTo>
                      <a:pt x="69" y="1383"/>
                    </a:lnTo>
                    <a:lnTo>
                      <a:pt x="71" y="1383"/>
                    </a:lnTo>
                    <a:lnTo>
                      <a:pt x="72" y="1381"/>
                    </a:lnTo>
                    <a:lnTo>
                      <a:pt x="72" y="1381"/>
                    </a:lnTo>
                    <a:lnTo>
                      <a:pt x="74" y="1381"/>
                    </a:lnTo>
                    <a:lnTo>
                      <a:pt x="74" y="1381"/>
                    </a:lnTo>
                    <a:lnTo>
                      <a:pt x="75" y="1381"/>
                    </a:lnTo>
                    <a:lnTo>
                      <a:pt x="77" y="1381"/>
                    </a:lnTo>
                    <a:lnTo>
                      <a:pt x="77" y="1380"/>
                    </a:lnTo>
                    <a:lnTo>
                      <a:pt x="79" y="1380"/>
                    </a:lnTo>
                    <a:lnTo>
                      <a:pt x="80" y="1380"/>
                    </a:lnTo>
                    <a:lnTo>
                      <a:pt x="80" y="1380"/>
                    </a:lnTo>
                    <a:lnTo>
                      <a:pt x="82" y="1380"/>
                    </a:lnTo>
                    <a:lnTo>
                      <a:pt x="82" y="1380"/>
                    </a:lnTo>
                    <a:lnTo>
                      <a:pt x="83" y="1380"/>
                    </a:lnTo>
                    <a:lnTo>
                      <a:pt x="85" y="1378"/>
                    </a:lnTo>
                    <a:lnTo>
                      <a:pt x="85" y="1378"/>
                    </a:lnTo>
                    <a:lnTo>
                      <a:pt x="86" y="1378"/>
                    </a:lnTo>
                    <a:lnTo>
                      <a:pt x="88" y="1378"/>
                    </a:lnTo>
                    <a:lnTo>
                      <a:pt x="88" y="1378"/>
                    </a:lnTo>
                    <a:lnTo>
                      <a:pt x="89" y="1378"/>
                    </a:lnTo>
                    <a:lnTo>
                      <a:pt x="89" y="1378"/>
                    </a:lnTo>
                    <a:lnTo>
                      <a:pt x="91" y="1378"/>
                    </a:lnTo>
                    <a:lnTo>
                      <a:pt x="92" y="1377"/>
                    </a:lnTo>
                    <a:lnTo>
                      <a:pt x="92" y="1377"/>
                    </a:lnTo>
                    <a:lnTo>
                      <a:pt x="94" y="1377"/>
                    </a:lnTo>
                    <a:lnTo>
                      <a:pt x="94" y="1377"/>
                    </a:lnTo>
                    <a:lnTo>
                      <a:pt x="95" y="1377"/>
                    </a:lnTo>
                    <a:lnTo>
                      <a:pt x="97" y="1377"/>
                    </a:lnTo>
                    <a:lnTo>
                      <a:pt x="97" y="1377"/>
                    </a:lnTo>
                    <a:lnTo>
                      <a:pt x="99" y="1377"/>
                    </a:lnTo>
                    <a:lnTo>
                      <a:pt x="99" y="1377"/>
                    </a:lnTo>
                    <a:lnTo>
                      <a:pt x="100" y="1377"/>
                    </a:lnTo>
                    <a:lnTo>
                      <a:pt x="100" y="1377"/>
                    </a:lnTo>
                    <a:lnTo>
                      <a:pt x="102" y="1377"/>
                    </a:lnTo>
                    <a:lnTo>
                      <a:pt x="103" y="1375"/>
                    </a:lnTo>
                    <a:lnTo>
                      <a:pt x="103" y="1375"/>
                    </a:lnTo>
                    <a:lnTo>
                      <a:pt x="105" y="1375"/>
                    </a:lnTo>
                    <a:lnTo>
                      <a:pt x="105" y="1375"/>
                    </a:lnTo>
                    <a:lnTo>
                      <a:pt x="106" y="1375"/>
                    </a:lnTo>
                    <a:lnTo>
                      <a:pt x="106" y="1375"/>
                    </a:lnTo>
                    <a:lnTo>
                      <a:pt x="108" y="1375"/>
                    </a:lnTo>
                    <a:lnTo>
                      <a:pt x="108" y="1375"/>
                    </a:lnTo>
                    <a:lnTo>
                      <a:pt x="109" y="1375"/>
                    </a:lnTo>
                    <a:lnTo>
                      <a:pt x="111" y="1375"/>
                    </a:lnTo>
                    <a:lnTo>
                      <a:pt x="111" y="1375"/>
                    </a:lnTo>
                    <a:lnTo>
                      <a:pt x="112" y="1375"/>
                    </a:lnTo>
                    <a:lnTo>
                      <a:pt x="112" y="1375"/>
                    </a:lnTo>
                    <a:lnTo>
                      <a:pt x="114" y="1375"/>
                    </a:lnTo>
                    <a:lnTo>
                      <a:pt x="114" y="1375"/>
                    </a:lnTo>
                    <a:lnTo>
                      <a:pt x="115" y="1374"/>
                    </a:lnTo>
                    <a:lnTo>
                      <a:pt x="115" y="1374"/>
                    </a:lnTo>
                    <a:lnTo>
                      <a:pt x="117" y="1374"/>
                    </a:lnTo>
                    <a:lnTo>
                      <a:pt x="117" y="1374"/>
                    </a:lnTo>
                    <a:lnTo>
                      <a:pt x="118" y="1374"/>
                    </a:lnTo>
                    <a:lnTo>
                      <a:pt x="118" y="1374"/>
                    </a:lnTo>
                    <a:lnTo>
                      <a:pt x="120" y="1374"/>
                    </a:lnTo>
                    <a:lnTo>
                      <a:pt x="120" y="1374"/>
                    </a:lnTo>
                    <a:lnTo>
                      <a:pt x="122" y="1374"/>
                    </a:lnTo>
                    <a:lnTo>
                      <a:pt x="122" y="1374"/>
                    </a:lnTo>
                    <a:lnTo>
                      <a:pt x="123" y="1374"/>
                    </a:lnTo>
                    <a:lnTo>
                      <a:pt x="123" y="1374"/>
                    </a:lnTo>
                    <a:lnTo>
                      <a:pt x="125" y="1374"/>
                    </a:lnTo>
                    <a:lnTo>
                      <a:pt x="125" y="1374"/>
                    </a:lnTo>
                    <a:lnTo>
                      <a:pt x="126" y="1374"/>
                    </a:lnTo>
                    <a:lnTo>
                      <a:pt x="126" y="1374"/>
                    </a:lnTo>
                    <a:lnTo>
                      <a:pt x="128" y="1374"/>
                    </a:lnTo>
                    <a:lnTo>
                      <a:pt x="128" y="1374"/>
                    </a:lnTo>
                    <a:lnTo>
                      <a:pt x="129" y="1374"/>
                    </a:lnTo>
                    <a:lnTo>
                      <a:pt x="129" y="1374"/>
                    </a:lnTo>
                    <a:lnTo>
                      <a:pt x="131" y="1374"/>
                    </a:lnTo>
                    <a:lnTo>
                      <a:pt x="131" y="1374"/>
                    </a:lnTo>
                    <a:lnTo>
                      <a:pt x="132" y="1374"/>
                    </a:lnTo>
                    <a:lnTo>
                      <a:pt x="132" y="1372"/>
                    </a:lnTo>
                    <a:lnTo>
                      <a:pt x="134" y="1372"/>
                    </a:lnTo>
                    <a:lnTo>
                      <a:pt x="134" y="1372"/>
                    </a:lnTo>
                    <a:lnTo>
                      <a:pt x="135" y="1372"/>
                    </a:lnTo>
                    <a:lnTo>
                      <a:pt x="135" y="1372"/>
                    </a:lnTo>
                    <a:lnTo>
                      <a:pt x="137" y="1372"/>
                    </a:lnTo>
                    <a:lnTo>
                      <a:pt x="137" y="1372"/>
                    </a:lnTo>
                    <a:lnTo>
                      <a:pt x="138" y="1372"/>
                    </a:lnTo>
                    <a:lnTo>
                      <a:pt x="138" y="1372"/>
                    </a:lnTo>
                    <a:lnTo>
                      <a:pt x="140" y="1372"/>
                    </a:lnTo>
                    <a:lnTo>
                      <a:pt x="140" y="1372"/>
                    </a:lnTo>
                    <a:lnTo>
                      <a:pt x="142" y="1372"/>
                    </a:lnTo>
                    <a:lnTo>
                      <a:pt x="142" y="1372"/>
                    </a:lnTo>
                    <a:lnTo>
                      <a:pt x="143" y="1372"/>
                    </a:lnTo>
                    <a:lnTo>
                      <a:pt x="143" y="1372"/>
                    </a:lnTo>
                    <a:lnTo>
                      <a:pt x="143" y="1372"/>
                    </a:lnTo>
                    <a:lnTo>
                      <a:pt x="145" y="1372"/>
                    </a:lnTo>
                    <a:lnTo>
                      <a:pt x="145" y="1372"/>
                    </a:lnTo>
                    <a:lnTo>
                      <a:pt x="146" y="1372"/>
                    </a:lnTo>
                    <a:lnTo>
                      <a:pt x="146" y="1372"/>
                    </a:lnTo>
                    <a:lnTo>
                      <a:pt x="148" y="1372"/>
                    </a:lnTo>
                    <a:lnTo>
                      <a:pt x="148" y="1372"/>
                    </a:lnTo>
                    <a:lnTo>
                      <a:pt x="149" y="1372"/>
                    </a:lnTo>
                    <a:lnTo>
                      <a:pt x="149" y="1372"/>
                    </a:lnTo>
                    <a:lnTo>
                      <a:pt x="151" y="1372"/>
                    </a:lnTo>
                    <a:lnTo>
                      <a:pt x="151" y="1372"/>
                    </a:lnTo>
                    <a:lnTo>
                      <a:pt x="152" y="1372"/>
                    </a:lnTo>
                    <a:lnTo>
                      <a:pt x="152" y="1371"/>
                    </a:lnTo>
                    <a:lnTo>
                      <a:pt x="154" y="1371"/>
                    </a:lnTo>
                    <a:lnTo>
                      <a:pt x="154" y="1371"/>
                    </a:lnTo>
                    <a:lnTo>
                      <a:pt x="155" y="1371"/>
                    </a:lnTo>
                    <a:lnTo>
                      <a:pt x="155" y="1371"/>
                    </a:lnTo>
                    <a:lnTo>
                      <a:pt x="157" y="1371"/>
                    </a:lnTo>
                    <a:lnTo>
                      <a:pt x="157" y="1369"/>
                    </a:lnTo>
                    <a:lnTo>
                      <a:pt x="158" y="1369"/>
                    </a:lnTo>
                    <a:lnTo>
                      <a:pt x="158" y="1369"/>
                    </a:lnTo>
                    <a:lnTo>
                      <a:pt x="160" y="1369"/>
                    </a:lnTo>
                    <a:lnTo>
                      <a:pt x="160" y="1369"/>
                    </a:lnTo>
                    <a:lnTo>
                      <a:pt x="161" y="1367"/>
                    </a:lnTo>
                    <a:lnTo>
                      <a:pt x="161" y="1367"/>
                    </a:lnTo>
                    <a:lnTo>
                      <a:pt x="163" y="1367"/>
                    </a:lnTo>
                    <a:lnTo>
                      <a:pt x="163" y="1367"/>
                    </a:lnTo>
                    <a:lnTo>
                      <a:pt x="165" y="1367"/>
                    </a:lnTo>
                    <a:lnTo>
                      <a:pt x="165" y="1366"/>
                    </a:lnTo>
                    <a:lnTo>
                      <a:pt x="166" y="1366"/>
                    </a:lnTo>
                    <a:lnTo>
                      <a:pt x="166" y="1366"/>
                    </a:lnTo>
                    <a:lnTo>
                      <a:pt x="168" y="1366"/>
                    </a:lnTo>
                    <a:lnTo>
                      <a:pt x="168" y="1366"/>
                    </a:lnTo>
                    <a:lnTo>
                      <a:pt x="169" y="1366"/>
                    </a:lnTo>
                    <a:lnTo>
                      <a:pt x="169" y="1364"/>
                    </a:lnTo>
                    <a:lnTo>
                      <a:pt x="171" y="1364"/>
                    </a:lnTo>
                    <a:lnTo>
                      <a:pt x="171" y="1364"/>
                    </a:lnTo>
                    <a:lnTo>
                      <a:pt x="172" y="1364"/>
                    </a:lnTo>
                    <a:lnTo>
                      <a:pt x="172" y="1364"/>
                    </a:lnTo>
                    <a:lnTo>
                      <a:pt x="174" y="1364"/>
                    </a:lnTo>
                    <a:lnTo>
                      <a:pt x="174" y="1364"/>
                    </a:lnTo>
                    <a:lnTo>
                      <a:pt x="175" y="1364"/>
                    </a:lnTo>
                    <a:lnTo>
                      <a:pt x="175" y="1364"/>
                    </a:lnTo>
                    <a:lnTo>
                      <a:pt x="177" y="1364"/>
                    </a:lnTo>
                    <a:lnTo>
                      <a:pt x="177" y="1364"/>
                    </a:lnTo>
                    <a:lnTo>
                      <a:pt x="178" y="1364"/>
                    </a:lnTo>
                    <a:lnTo>
                      <a:pt x="178" y="1364"/>
                    </a:lnTo>
                    <a:lnTo>
                      <a:pt x="180" y="1364"/>
                    </a:lnTo>
                    <a:lnTo>
                      <a:pt x="180" y="1364"/>
                    </a:lnTo>
                    <a:lnTo>
                      <a:pt x="181" y="1364"/>
                    </a:lnTo>
                    <a:lnTo>
                      <a:pt x="181" y="1366"/>
                    </a:lnTo>
                    <a:lnTo>
                      <a:pt x="183" y="1366"/>
                    </a:lnTo>
                    <a:lnTo>
                      <a:pt x="183" y="1366"/>
                    </a:lnTo>
                    <a:lnTo>
                      <a:pt x="185" y="1366"/>
                    </a:lnTo>
                    <a:lnTo>
                      <a:pt x="185" y="1366"/>
                    </a:lnTo>
                    <a:lnTo>
                      <a:pt x="186" y="1367"/>
                    </a:lnTo>
                    <a:lnTo>
                      <a:pt x="186" y="1367"/>
                    </a:lnTo>
                    <a:lnTo>
                      <a:pt x="188" y="1367"/>
                    </a:lnTo>
                    <a:lnTo>
                      <a:pt x="189" y="1367"/>
                    </a:lnTo>
                    <a:lnTo>
                      <a:pt x="189" y="1367"/>
                    </a:lnTo>
                    <a:lnTo>
                      <a:pt x="191" y="1369"/>
                    </a:lnTo>
                    <a:lnTo>
                      <a:pt x="191" y="1369"/>
                    </a:lnTo>
                    <a:lnTo>
                      <a:pt x="192" y="1369"/>
                    </a:lnTo>
                    <a:lnTo>
                      <a:pt x="192" y="1369"/>
                    </a:lnTo>
                    <a:lnTo>
                      <a:pt x="194" y="1371"/>
                    </a:lnTo>
                    <a:lnTo>
                      <a:pt x="194" y="1371"/>
                    </a:lnTo>
                    <a:lnTo>
                      <a:pt x="195" y="1371"/>
                    </a:lnTo>
                    <a:lnTo>
                      <a:pt x="195" y="1371"/>
                    </a:lnTo>
                    <a:lnTo>
                      <a:pt x="197" y="1371"/>
                    </a:lnTo>
                    <a:lnTo>
                      <a:pt x="198" y="1371"/>
                    </a:lnTo>
                    <a:lnTo>
                      <a:pt x="198" y="1372"/>
                    </a:lnTo>
                    <a:lnTo>
                      <a:pt x="200" y="1372"/>
                    </a:lnTo>
                    <a:lnTo>
                      <a:pt x="200" y="1372"/>
                    </a:lnTo>
                    <a:lnTo>
                      <a:pt x="201" y="1372"/>
                    </a:lnTo>
                    <a:lnTo>
                      <a:pt x="201" y="1372"/>
                    </a:lnTo>
                    <a:lnTo>
                      <a:pt x="203" y="1372"/>
                    </a:lnTo>
                    <a:lnTo>
                      <a:pt x="203" y="1372"/>
                    </a:lnTo>
                    <a:lnTo>
                      <a:pt x="204" y="1372"/>
                    </a:lnTo>
                    <a:lnTo>
                      <a:pt x="206" y="1372"/>
                    </a:lnTo>
                    <a:lnTo>
                      <a:pt x="206" y="1372"/>
                    </a:lnTo>
                    <a:lnTo>
                      <a:pt x="208" y="1371"/>
                    </a:lnTo>
                    <a:lnTo>
                      <a:pt x="208" y="1371"/>
                    </a:lnTo>
                    <a:lnTo>
                      <a:pt x="209" y="1371"/>
                    </a:lnTo>
                    <a:lnTo>
                      <a:pt x="211" y="1371"/>
                    </a:lnTo>
                    <a:lnTo>
                      <a:pt x="211" y="1371"/>
                    </a:lnTo>
                    <a:lnTo>
                      <a:pt x="212" y="1371"/>
                    </a:lnTo>
                    <a:lnTo>
                      <a:pt x="212" y="1369"/>
                    </a:lnTo>
                    <a:lnTo>
                      <a:pt x="214" y="1369"/>
                    </a:lnTo>
                    <a:lnTo>
                      <a:pt x="215" y="1369"/>
                    </a:lnTo>
                    <a:lnTo>
                      <a:pt x="215" y="1369"/>
                    </a:lnTo>
                    <a:lnTo>
                      <a:pt x="217" y="1367"/>
                    </a:lnTo>
                    <a:lnTo>
                      <a:pt x="217" y="1367"/>
                    </a:lnTo>
                    <a:lnTo>
                      <a:pt x="218" y="1367"/>
                    </a:lnTo>
                    <a:lnTo>
                      <a:pt x="220" y="1366"/>
                    </a:lnTo>
                    <a:lnTo>
                      <a:pt x="220" y="1366"/>
                    </a:lnTo>
                    <a:lnTo>
                      <a:pt x="221" y="1366"/>
                    </a:lnTo>
                    <a:lnTo>
                      <a:pt x="221" y="1364"/>
                    </a:lnTo>
                    <a:lnTo>
                      <a:pt x="223" y="1364"/>
                    </a:lnTo>
                    <a:lnTo>
                      <a:pt x="224" y="1364"/>
                    </a:lnTo>
                    <a:lnTo>
                      <a:pt x="224" y="1363"/>
                    </a:lnTo>
                    <a:lnTo>
                      <a:pt x="226" y="1363"/>
                    </a:lnTo>
                    <a:lnTo>
                      <a:pt x="228" y="1363"/>
                    </a:lnTo>
                    <a:lnTo>
                      <a:pt x="228" y="1361"/>
                    </a:lnTo>
                    <a:lnTo>
                      <a:pt x="229" y="1361"/>
                    </a:lnTo>
                    <a:lnTo>
                      <a:pt x="231" y="1361"/>
                    </a:lnTo>
                    <a:lnTo>
                      <a:pt x="231" y="1360"/>
                    </a:lnTo>
                    <a:lnTo>
                      <a:pt x="232" y="1360"/>
                    </a:lnTo>
                    <a:lnTo>
                      <a:pt x="234" y="1360"/>
                    </a:lnTo>
                    <a:lnTo>
                      <a:pt x="234" y="1358"/>
                    </a:lnTo>
                    <a:lnTo>
                      <a:pt x="235" y="1358"/>
                    </a:lnTo>
                    <a:lnTo>
                      <a:pt x="237" y="1358"/>
                    </a:lnTo>
                    <a:lnTo>
                      <a:pt x="237" y="1357"/>
                    </a:lnTo>
                    <a:lnTo>
                      <a:pt x="238" y="1357"/>
                    </a:lnTo>
                    <a:lnTo>
                      <a:pt x="240" y="1357"/>
                    </a:lnTo>
                    <a:lnTo>
                      <a:pt x="241" y="1355"/>
                    </a:lnTo>
                    <a:lnTo>
                      <a:pt x="241" y="1355"/>
                    </a:lnTo>
                    <a:lnTo>
                      <a:pt x="243" y="1355"/>
                    </a:lnTo>
                    <a:lnTo>
                      <a:pt x="244" y="1354"/>
                    </a:lnTo>
                    <a:lnTo>
                      <a:pt x="244" y="1354"/>
                    </a:lnTo>
                    <a:lnTo>
                      <a:pt x="246" y="1354"/>
                    </a:lnTo>
                    <a:lnTo>
                      <a:pt x="248" y="1352"/>
                    </a:lnTo>
                    <a:lnTo>
                      <a:pt x="249" y="1352"/>
                    </a:lnTo>
                    <a:lnTo>
                      <a:pt x="249" y="1352"/>
                    </a:lnTo>
                    <a:lnTo>
                      <a:pt x="251" y="1351"/>
                    </a:lnTo>
                    <a:lnTo>
                      <a:pt x="252" y="1351"/>
                    </a:lnTo>
                    <a:lnTo>
                      <a:pt x="254" y="1351"/>
                    </a:lnTo>
                    <a:lnTo>
                      <a:pt x="254" y="1349"/>
                    </a:lnTo>
                    <a:lnTo>
                      <a:pt x="255" y="1349"/>
                    </a:lnTo>
                    <a:lnTo>
                      <a:pt x="257" y="1349"/>
                    </a:lnTo>
                    <a:lnTo>
                      <a:pt x="258" y="1347"/>
                    </a:lnTo>
                    <a:lnTo>
                      <a:pt x="258" y="1347"/>
                    </a:lnTo>
                    <a:lnTo>
                      <a:pt x="260" y="1346"/>
                    </a:lnTo>
                    <a:lnTo>
                      <a:pt x="261" y="1346"/>
                    </a:lnTo>
                    <a:lnTo>
                      <a:pt x="263" y="1344"/>
                    </a:lnTo>
                    <a:lnTo>
                      <a:pt x="263" y="1344"/>
                    </a:lnTo>
                    <a:lnTo>
                      <a:pt x="264" y="1344"/>
                    </a:lnTo>
                    <a:lnTo>
                      <a:pt x="266" y="1343"/>
                    </a:lnTo>
                    <a:lnTo>
                      <a:pt x="267" y="1343"/>
                    </a:lnTo>
                    <a:lnTo>
                      <a:pt x="267" y="1341"/>
                    </a:lnTo>
                    <a:lnTo>
                      <a:pt x="269" y="1341"/>
                    </a:lnTo>
                    <a:lnTo>
                      <a:pt x="271" y="1340"/>
                    </a:lnTo>
                    <a:lnTo>
                      <a:pt x="272" y="1338"/>
                    </a:lnTo>
                    <a:lnTo>
                      <a:pt x="274" y="1338"/>
                    </a:lnTo>
                    <a:lnTo>
                      <a:pt x="274" y="1337"/>
                    </a:lnTo>
                    <a:lnTo>
                      <a:pt x="275" y="1337"/>
                    </a:lnTo>
                    <a:lnTo>
                      <a:pt x="277" y="1335"/>
                    </a:lnTo>
                    <a:lnTo>
                      <a:pt x="278" y="1335"/>
                    </a:lnTo>
                    <a:lnTo>
                      <a:pt x="278" y="1334"/>
                    </a:lnTo>
                    <a:lnTo>
                      <a:pt x="280" y="1332"/>
                    </a:lnTo>
                    <a:lnTo>
                      <a:pt x="281" y="1332"/>
                    </a:lnTo>
                    <a:lnTo>
                      <a:pt x="283" y="1331"/>
                    </a:lnTo>
                    <a:lnTo>
                      <a:pt x="284" y="1329"/>
                    </a:lnTo>
                    <a:lnTo>
                      <a:pt x="284" y="1329"/>
                    </a:lnTo>
                    <a:lnTo>
                      <a:pt x="286" y="1328"/>
                    </a:lnTo>
                    <a:lnTo>
                      <a:pt x="287" y="1326"/>
                    </a:lnTo>
                    <a:lnTo>
                      <a:pt x="289" y="1326"/>
                    </a:lnTo>
                    <a:lnTo>
                      <a:pt x="291" y="1324"/>
                    </a:lnTo>
                    <a:lnTo>
                      <a:pt x="292" y="1323"/>
                    </a:lnTo>
                    <a:lnTo>
                      <a:pt x="292" y="1323"/>
                    </a:lnTo>
                    <a:lnTo>
                      <a:pt x="294" y="1321"/>
                    </a:lnTo>
                    <a:lnTo>
                      <a:pt x="295" y="1320"/>
                    </a:lnTo>
                    <a:lnTo>
                      <a:pt x="297" y="1320"/>
                    </a:lnTo>
                    <a:lnTo>
                      <a:pt x="298" y="1318"/>
                    </a:lnTo>
                    <a:lnTo>
                      <a:pt x="300" y="1317"/>
                    </a:lnTo>
                    <a:lnTo>
                      <a:pt x="300" y="1317"/>
                    </a:lnTo>
                    <a:lnTo>
                      <a:pt x="301" y="1315"/>
                    </a:lnTo>
                    <a:lnTo>
                      <a:pt x="303" y="1314"/>
                    </a:lnTo>
                    <a:lnTo>
                      <a:pt x="304" y="1314"/>
                    </a:lnTo>
                    <a:lnTo>
                      <a:pt x="306" y="1312"/>
                    </a:lnTo>
                    <a:lnTo>
                      <a:pt x="307" y="1311"/>
                    </a:lnTo>
                    <a:lnTo>
                      <a:pt x="307" y="1309"/>
                    </a:lnTo>
                    <a:lnTo>
                      <a:pt x="309" y="1309"/>
                    </a:lnTo>
                    <a:lnTo>
                      <a:pt x="310" y="1308"/>
                    </a:lnTo>
                    <a:lnTo>
                      <a:pt x="312" y="1306"/>
                    </a:lnTo>
                    <a:lnTo>
                      <a:pt x="314" y="1304"/>
                    </a:lnTo>
                    <a:lnTo>
                      <a:pt x="315" y="1304"/>
                    </a:lnTo>
                    <a:lnTo>
                      <a:pt x="315" y="1303"/>
                    </a:lnTo>
                    <a:lnTo>
                      <a:pt x="317" y="1301"/>
                    </a:lnTo>
                    <a:lnTo>
                      <a:pt x="318" y="1300"/>
                    </a:lnTo>
                    <a:lnTo>
                      <a:pt x="320" y="1300"/>
                    </a:lnTo>
                    <a:lnTo>
                      <a:pt x="321" y="1298"/>
                    </a:lnTo>
                    <a:lnTo>
                      <a:pt x="323" y="1297"/>
                    </a:lnTo>
                    <a:lnTo>
                      <a:pt x="324" y="1295"/>
                    </a:lnTo>
                    <a:lnTo>
                      <a:pt x="324" y="1295"/>
                    </a:lnTo>
                    <a:lnTo>
                      <a:pt x="326" y="1294"/>
                    </a:lnTo>
                    <a:lnTo>
                      <a:pt x="327" y="1292"/>
                    </a:lnTo>
                    <a:lnTo>
                      <a:pt x="329" y="1291"/>
                    </a:lnTo>
                    <a:lnTo>
                      <a:pt x="330" y="1289"/>
                    </a:lnTo>
                    <a:lnTo>
                      <a:pt x="332" y="1288"/>
                    </a:lnTo>
                    <a:lnTo>
                      <a:pt x="334" y="1288"/>
                    </a:lnTo>
                    <a:lnTo>
                      <a:pt x="335" y="1286"/>
                    </a:lnTo>
                    <a:lnTo>
                      <a:pt x="335" y="1284"/>
                    </a:lnTo>
                    <a:lnTo>
                      <a:pt x="337" y="1283"/>
                    </a:lnTo>
                    <a:lnTo>
                      <a:pt x="338" y="1281"/>
                    </a:lnTo>
                    <a:lnTo>
                      <a:pt x="340" y="1280"/>
                    </a:lnTo>
                    <a:lnTo>
                      <a:pt x="341" y="1278"/>
                    </a:lnTo>
                    <a:lnTo>
                      <a:pt x="343" y="1277"/>
                    </a:lnTo>
                    <a:lnTo>
                      <a:pt x="344" y="1275"/>
                    </a:lnTo>
                    <a:lnTo>
                      <a:pt x="344" y="1274"/>
                    </a:lnTo>
                    <a:lnTo>
                      <a:pt x="346" y="1272"/>
                    </a:lnTo>
                    <a:lnTo>
                      <a:pt x="347" y="1271"/>
                    </a:lnTo>
                    <a:lnTo>
                      <a:pt x="349" y="1269"/>
                    </a:lnTo>
                    <a:lnTo>
                      <a:pt x="350" y="1268"/>
                    </a:lnTo>
                    <a:lnTo>
                      <a:pt x="352" y="1266"/>
                    </a:lnTo>
                    <a:lnTo>
                      <a:pt x="353" y="1264"/>
                    </a:lnTo>
                    <a:lnTo>
                      <a:pt x="355" y="1263"/>
                    </a:lnTo>
                    <a:lnTo>
                      <a:pt x="355" y="1261"/>
                    </a:lnTo>
                    <a:lnTo>
                      <a:pt x="357" y="1260"/>
                    </a:lnTo>
                    <a:lnTo>
                      <a:pt x="358" y="1258"/>
                    </a:lnTo>
                    <a:lnTo>
                      <a:pt x="360" y="1255"/>
                    </a:lnTo>
                    <a:lnTo>
                      <a:pt x="361" y="1254"/>
                    </a:lnTo>
                    <a:lnTo>
                      <a:pt x="363" y="1252"/>
                    </a:lnTo>
                    <a:lnTo>
                      <a:pt x="364" y="1251"/>
                    </a:lnTo>
                    <a:lnTo>
                      <a:pt x="364" y="1249"/>
                    </a:lnTo>
                    <a:lnTo>
                      <a:pt x="366" y="1248"/>
                    </a:lnTo>
                    <a:lnTo>
                      <a:pt x="367" y="1245"/>
                    </a:lnTo>
                    <a:lnTo>
                      <a:pt x="369" y="1243"/>
                    </a:lnTo>
                    <a:lnTo>
                      <a:pt x="370" y="1241"/>
                    </a:lnTo>
                    <a:lnTo>
                      <a:pt x="372" y="1240"/>
                    </a:lnTo>
                    <a:lnTo>
                      <a:pt x="373" y="1237"/>
                    </a:lnTo>
                    <a:lnTo>
                      <a:pt x="375" y="1235"/>
                    </a:lnTo>
                    <a:lnTo>
                      <a:pt x="375" y="1234"/>
                    </a:lnTo>
                    <a:lnTo>
                      <a:pt x="377" y="1232"/>
                    </a:lnTo>
                    <a:lnTo>
                      <a:pt x="378" y="1229"/>
                    </a:lnTo>
                    <a:lnTo>
                      <a:pt x="380" y="1228"/>
                    </a:lnTo>
                    <a:lnTo>
                      <a:pt x="381" y="1225"/>
                    </a:lnTo>
                    <a:lnTo>
                      <a:pt x="383" y="1223"/>
                    </a:lnTo>
                    <a:lnTo>
                      <a:pt x="384" y="1221"/>
                    </a:lnTo>
                    <a:lnTo>
                      <a:pt x="384" y="1218"/>
                    </a:lnTo>
                    <a:lnTo>
                      <a:pt x="386" y="1217"/>
                    </a:lnTo>
                    <a:lnTo>
                      <a:pt x="387" y="1214"/>
                    </a:lnTo>
                    <a:lnTo>
                      <a:pt x="389" y="1212"/>
                    </a:lnTo>
                    <a:lnTo>
                      <a:pt x="390" y="1211"/>
                    </a:lnTo>
                    <a:lnTo>
                      <a:pt x="392" y="1208"/>
                    </a:lnTo>
                    <a:lnTo>
                      <a:pt x="393" y="1206"/>
                    </a:lnTo>
                    <a:lnTo>
                      <a:pt x="395" y="1203"/>
                    </a:lnTo>
                    <a:lnTo>
                      <a:pt x="395" y="1201"/>
                    </a:lnTo>
                    <a:lnTo>
                      <a:pt x="396" y="1198"/>
                    </a:lnTo>
                    <a:lnTo>
                      <a:pt x="398" y="1197"/>
                    </a:lnTo>
                    <a:lnTo>
                      <a:pt x="400" y="1194"/>
                    </a:lnTo>
                    <a:lnTo>
                      <a:pt x="401" y="1192"/>
                    </a:lnTo>
                    <a:lnTo>
                      <a:pt x="403" y="1189"/>
                    </a:lnTo>
                    <a:lnTo>
                      <a:pt x="404" y="1188"/>
                    </a:lnTo>
                    <a:lnTo>
                      <a:pt x="404" y="1185"/>
                    </a:lnTo>
                    <a:lnTo>
                      <a:pt x="406" y="1183"/>
                    </a:lnTo>
                    <a:lnTo>
                      <a:pt x="407" y="1180"/>
                    </a:lnTo>
                    <a:lnTo>
                      <a:pt x="409" y="1178"/>
                    </a:lnTo>
                    <a:lnTo>
                      <a:pt x="410" y="1175"/>
                    </a:lnTo>
                    <a:lnTo>
                      <a:pt x="412" y="1174"/>
                    </a:lnTo>
                    <a:lnTo>
                      <a:pt x="412" y="1171"/>
                    </a:lnTo>
                    <a:lnTo>
                      <a:pt x="413" y="1169"/>
                    </a:lnTo>
                    <a:lnTo>
                      <a:pt x="415" y="1166"/>
                    </a:lnTo>
                    <a:lnTo>
                      <a:pt x="416" y="1165"/>
                    </a:lnTo>
                    <a:lnTo>
                      <a:pt x="418" y="1162"/>
                    </a:lnTo>
                    <a:lnTo>
                      <a:pt x="420" y="1160"/>
                    </a:lnTo>
                    <a:lnTo>
                      <a:pt x="420" y="1157"/>
                    </a:lnTo>
                    <a:lnTo>
                      <a:pt x="421" y="1155"/>
                    </a:lnTo>
                    <a:lnTo>
                      <a:pt x="423" y="1152"/>
                    </a:lnTo>
                    <a:lnTo>
                      <a:pt x="424" y="1151"/>
                    </a:lnTo>
                    <a:lnTo>
                      <a:pt x="426" y="1148"/>
                    </a:lnTo>
                    <a:lnTo>
                      <a:pt x="427" y="1146"/>
                    </a:lnTo>
                    <a:lnTo>
                      <a:pt x="427" y="1143"/>
                    </a:lnTo>
                    <a:lnTo>
                      <a:pt x="429" y="1142"/>
                    </a:lnTo>
                    <a:lnTo>
                      <a:pt x="430" y="1138"/>
                    </a:lnTo>
                    <a:lnTo>
                      <a:pt x="432" y="1137"/>
                    </a:lnTo>
                    <a:lnTo>
                      <a:pt x="433" y="1134"/>
                    </a:lnTo>
                    <a:lnTo>
                      <a:pt x="435" y="1132"/>
                    </a:lnTo>
                    <a:lnTo>
                      <a:pt x="435" y="1129"/>
                    </a:lnTo>
                    <a:lnTo>
                      <a:pt x="436" y="1128"/>
                    </a:lnTo>
                    <a:lnTo>
                      <a:pt x="438" y="1125"/>
                    </a:lnTo>
                    <a:lnTo>
                      <a:pt x="439" y="1123"/>
                    </a:lnTo>
                    <a:lnTo>
                      <a:pt x="441" y="1120"/>
                    </a:lnTo>
                    <a:lnTo>
                      <a:pt x="441" y="1118"/>
                    </a:lnTo>
                    <a:lnTo>
                      <a:pt x="443" y="1115"/>
                    </a:lnTo>
                    <a:lnTo>
                      <a:pt x="444" y="1114"/>
                    </a:lnTo>
                    <a:lnTo>
                      <a:pt x="446" y="1111"/>
                    </a:lnTo>
                    <a:lnTo>
                      <a:pt x="446" y="1109"/>
                    </a:lnTo>
                    <a:lnTo>
                      <a:pt x="447" y="1106"/>
                    </a:lnTo>
                    <a:lnTo>
                      <a:pt x="449" y="1105"/>
                    </a:lnTo>
                    <a:lnTo>
                      <a:pt x="450" y="1102"/>
                    </a:lnTo>
                    <a:lnTo>
                      <a:pt x="452" y="1100"/>
                    </a:lnTo>
                    <a:lnTo>
                      <a:pt x="452" y="1097"/>
                    </a:lnTo>
                    <a:lnTo>
                      <a:pt x="453" y="1094"/>
                    </a:lnTo>
                    <a:lnTo>
                      <a:pt x="455" y="1092"/>
                    </a:lnTo>
                    <a:lnTo>
                      <a:pt x="456" y="1089"/>
                    </a:lnTo>
                    <a:lnTo>
                      <a:pt x="456" y="1088"/>
                    </a:lnTo>
                    <a:lnTo>
                      <a:pt x="458" y="1085"/>
                    </a:lnTo>
                    <a:lnTo>
                      <a:pt x="459" y="1082"/>
                    </a:lnTo>
                    <a:lnTo>
                      <a:pt x="461" y="1080"/>
                    </a:lnTo>
                    <a:lnTo>
                      <a:pt x="461" y="1077"/>
                    </a:lnTo>
                    <a:lnTo>
                      <a:pt x="463" y="1074"/>
                    </a:lnTo>
                    <a:lnTo>
                      <a:pt x="464" y="1072"/>
                    </a:lnTo>
                    <a:lnTo>
                      <a:pt x="466" y="1069"/>
                    </a:lnTo>
                    <a:lnTo>
                      <a:pt x="466" y="1066"/>
                    </a:lnTo>
                    <a:lnTo>
                      <a:pt x="467" y="1065"/>
                    </a:lnTo>
                    <a:lnTo>
                      <a:pt x="469" y="1062"/>
                    </a:lnTo>
                    <a:lnTo>
                      <a:pt x="470" y="1059"/>
                    </a:lnTo>
                    <a:lnTo>
                      <a:pt x="470" y="1055"/>
                    </a:lnTo>
                    <a:lnTo>
                      <a:pt x="472" y="1054"/>
                    </a:lnTo>
                    <a:lnTo>
                      <a:pt x="473" y="1051"/>
                    </a:lnTo>
                    <a:lnTo>
                      <a:pt x="475" y="1048"/>
                    </a:lnTo>
                    <a:lnTo>
                      <a:pt x="475" y="1046"/>
                    </a:lnTo>
                    <a:lnTo>
                      <a:pt x="476" y="1043"/>
                    </a:lnTo>
                    <a:lnTo>
                      <a:pt x="478" y="1040"/>
                    </a:lnTo>
                    <a:lnTo>
                      <a:pt x="479" y="1037"/>
                    </a:lnTo>
                    <a:lnTo>
                      <a:pt x="479" y="1036"/>
                    </a:lnTo>
                    <a:lnTo>
                      <a:pt x="481" y="1032"/>
                    </a:lnTo>
                    <a:lnTo>
                      <a:pt x="483" y="1029"/>
                    </a:lnTo>
                    <a:lnTo>
                      <a:pt x="483" y="1028"/>
                    </a:lnTo>
                    <a:lnTo>
                      <a:pt x="484" y="1025"/>
                    </a:lnTo>
                    <a:lnTo>
                      <a:pt x="486" y="1022"/>
                    </a:lnTo>
                    <a:lnTo>
                      <a:pt x="487" y="1020"/>
                    </a:lnTo>
                    <a:lnTo>
                      <a:pt x="487" y="1017"/>
                    </a:lnTo>
                    <a:lnTo>
                      <a:pt x="489" y="1014"/>
                    </a:lnTo>
                    <a:lnTo>
                      <a:pt x="490" y="1012"/>
                    </a:lnTo>
                    <a:lnTo>
                      <a:pt x="490" y="1009"/>
                    </a:lnTo>
                    <a:lnTo>
                      <a:pt x="492" y="1008"/>
                    </a:lnTo>
                    <a:lnTo>
                      <a:pt x="493" y="1005"/>
                    </a:lnTo>
                    <a:lnTo>
                      <a:pt x="493" y="1002"/>
                    </a:lnTo>
                    <a:lnTo>
                      <a:pt x="495" y="1000"/>
                    </a:lnTo>
                    <a:lnTo>
                      <a:pt x="496" y="997"/>
                    </a:lnTo>
                    <a:lnTo>
                      <a:pt x="498" y="996"/>
                    </a:lnTo>
                    <a:lnTo>
                      <a:pt x="498" y="992"/>
                    </a:lnTo>
                    <a:lnTo>
                      <a:pt x="499" y="991"/>
                    </a:lnTo>
                    <a:lnTo>
                      <a:pt x="501" y="988"/>
                    </a:lnTo>
                    <a:lnTo>
                      <a:pt x="501" y="986"/>
                    </a:lnTo>
                    <a:lnTo>
                      <a:pt x="502" y="983"/>
                    </a:lnTo>
                    <a:lnTo>
                      <a:pt x="504" y="982"/>
                    </a:lnTo>
                    <a:lnTo>
                      <a:pt x="504" y="979"/>
                    </a:lnTo>
                    <a:lnTo>
                      <a:pt x="506" y="977"/>
                    </a:lnTo>
                    <a:lnTo>
                      <a:pt x="507" y="974"/>
                    </a:lnTo>
                    <a:lnTo>
                      <a:pt x="507" y="971"/>
                    </a:lnTo>
                    <a:lnTo>
                      <a:pt x="509" y="969"/>
                    </a:lnTo>
                    <a:lnTo>
                      <a:pt x="510" y="966"/>
                    </a:lnTo>
                    <a:lnTo>
                      <a:pt x="510" y="965"/>
                    </a:lnTo>
                    <a:lnTo>
                      <a:pt x="512" y="962"/>
                    </a:lnTo>
                    <a:lnTo>
                      <a:pt x="513" y="960"/>
                    </a:lnTo>
                    <a:lnTo>
                      <a:pt x="513" y="957"/>
                    </a:lnTo>
                    <a:lnTo>
                      <a:pt x="515" y="956"/>
                    </a:lnTo>
                    <a:lnTo>
                      <a:pt x="516" y="953"/>
                    </a:lnTo>
                    <a:lnTo>
                      <a:pt x="516" y="951"/>
                    </a:lnTo>
                    <a:lnTo>
                      <a:pt x="518" y="948"/>
                    </a:lnTo>
                    <a:lnTo>
                      <a:pt x="519" y="946"/>
                    </a:lnTo>
                    <a:lnTo>
                      <a:pt x="519" y="943"/>
                    </a:lnTo>
                    <a:lnTo>
                      <a:pt x="521" y="940"/>
                    </a:lnTo>
                    <a:lnTo>
                      <a:pt x="522" y="939"/>
                    </a:lnTo>
                    <a:lnTo>
                      <a:pt x="522" y="936"/>
                    </a:lnTo>
                    <a:lnTo>
                      <a:pt x="524" y="933"/>
                    </a:lnTo>
                    <a:lnTo>
                      <a:pt x="526" y="931"/>
                    </a:lnTo>
                    <a:lnTo>
                      <a:pt x="526" y="928"/>
                    </a:lnTo>
                    <a:lnTo>
                      <a:pt x="527" y="926"/>
                    </a:lnTo>
                    <a:lnTo>
                      <a:pt x="529" y="923"/>
                    </a:lnTo>
                    <a:lnTo>
                      <a:pt x="529" y="920"/>
                    </a:lnTo>
                    <a:lnTo>
                      <a:pt x="530" y="917"/>
                    </a:lnTo>
                    <a:lnTo>
                      <a:pt x="532" y="916"/>
                    </a:lnTo>
                    <a:lnTo>
                      <a:pt x="532" y="913"/>
                    </a:lnTo>
                    <a:lnTo>
                      <a:pt x="533" y="909"/>
                    </a:lnTo>
                    <a:lnTo>
                      <a:pt x="535" y="908"/>
                    </a:lnTo>
                    <a:lnTo>
                      <a:pt x="535" y="905"/>
                    </a:lnTo>
                    <a:lnTo>
                      <a:pt x="536" y="902"/>
                    </a:lnTo>
                    <a:lnTo>
                      <a:pt x="538" y="899"/>
                    </a:lnTo>
                    <a:lnTo>
                      <a:pt x="538" y="896"/>
                    </a:lnTo>
                    <a:lnTo>
                      <a:pt x="539" y="894"/>
                    </a:lnTo>
                    <a:lnTo>
                      <a:pt x="541" y="891"/>
                    </a:lnTo>
                    <a:lnTo>
                      <a:pt x="541" y="888"/>
                    </a:lnTo>
                    <a:lnTo>
                      <a:pt x="542" y="885"/>
                    </a:lnTo>
                    <a:lnTo>
                      <a:pt x="544" y="882"/>
                    </a:lnTo>
                    <a:lnTo>
                      <a:pt x="544" y="880"/>
                    </a:lnTo>
                    <a:lnTo>
                      <a:pt x="545" y="877"/>
                    </a:lnTo>
                    <a:lnTo>
                      <a:pt x="547" y="874"/>
                    </a:lnTo>
                    <a:lnTo>
                      <a:pt x="547" y="871"/>
                    </a:lnTo>
                    <a:lnTo>
                      <a:pt x="549" y="868"/>
                    </a:lnTo>
                    <a:lnTo>
                      <a:pt x="550" y="865"/>
                    </a:lnTo>
                    <a:lnTo>
                      <a:pt x="550" y="862"/>
                    </a:lnTo>
                    <a:lnTo>
                      <a:pt x="552" y="859"/>
                    </a:lnTo>
                    <a:lnTo>
                      <a:pt x="553" y="856"/>
                    </a:lnTo>
                    <a:lnTo>
                      <a:pt x="553" y="853"/>
                    </a:lnTo>
                    <a:lnTo>
                      <a:pt x="555" y="850"/>
                    </a:lnTo>
                    <a:lnTo>
                      <a:pt x="556" y="846"/>
                    </a:lnTo>
                    <a:lnTo>
                      <a:pt x="556" y="843"/>
                    </a:lnTo>
                    <a:lnTo>
                      <a:pt x="558" y="840"/>
                    </a:lnTo>
                    <a:lnTo>
                      <a:pt x="559" y="837"/>
                    </a:lnTo>
                    <a:lnTo>
                      <a:pt x="559" y="834"/>
                    </a:lnTo>
                    <a:lnTo>
                      <a:pt x="561" y="831"/>
                    </a:lnTo>
                    <a:lnTo>
                      <a:pt x="562" y="828"/>
                    </a:lnTo>
                    <a:lnTo>
                      <a:pt x="562" y="825"/>
                    </a:lnTo>
                    <a:lnTo>
                      <a:pt x="564" y="822"/>
                    </a:lnTo>
                    <a:lnTo>
                      <a:pt x="565" y="819"/>
                    </a:lnTo>
                    <a:lnTo>
                      <a:pt x="565" y="816"/>
                    </a:lnTo>
                    <a:lnTo>
                      <a:pt x="567" y="813"/>
                    </a:lnTo>
                    <a:lnTo>
                      <a:pt x="569" y="810"/>
                    </a:lnTo>
                    <a:lnTo>
                      <a:pt x="569" y="805"/>
                    </a:lnTo>
                    <a:lnTo>
                      <a:pt x="570" y="802"/>
                    </a:lnTo>
                    <a:lnTo>
                      <a:pt x="572" y="799"/>
                    </a:lnTo>
                    <a:lnTo>
                      <a:pt x="572" y="796"/>
                    </a:lnTo>
                    <a:lnTo>
                      <a:pt x="573" y="793"/>
                    </a:lnTo>
                    <a:lnTo>
                      <a:pt x="575" y="790"/>
                    </a:lnTo>
                    <a:lnTo>
                      <a:pt x="575" y="787"/>
                    </a:lnTo>
                    <a:lnTo>
                      <a:pt x="576" y="782"/>
                    </a:lnTo>
                    <a:lnTo>
                      <a:pt x="578" y="779"/>
                    </a:lnTo>
                    <a:lnTo>
                      <a:pt x="578" y="776"/>
                    </a:lnTo>
                    <a:lnTo>
                      <a:pt x="579" y="773"/>
                    </a:lnTo>
                    <a:lnTo>
                      <a:pt x="581" y="770"/>
                    </a:lnTo>
                    <a:lnTo>
                      <a:pt x="581" y="767"/>
                    </a:lnTo>
                    <a:lnTo>
                      <a:pt x="582" y="762"/>
                    </a:lnTo>
                    <a:lnTo>
                      <a:pt x="584" y="759"/>
                    </a:lnTo>
                    <a:lnTo>
                      <a:pt x="585" y="756"/>
                    </a:lnTo>
                    <a:lnTo>
                      <a:pt x="585" y="753"/>
                    </a:lnTo>
                    <a:lnTo>
                      <a:pt x="587" y="748"/>
                    </a:lnTo>
                    <a:lnTo>
                      <a:pt x="588" y="745"/>
                    </a:lnTo>
                    <a:lnTo>
                      <a:pt x="588" y="742"/>
                    </a:lnTo>
                    <a:lnTo>
                      <a:pt x="590" y="739"/>
                    </a:lnTo>
                    <a:lnTo>
                      <a:pt x="592" y="736"/>
                    </a:lnTo>
                    <a:lnTo>
                      <a:pt x="592" y="731"/>
                    </a:lnTo>
                    <a:lnTo>
                      <a:pt x="593" y="728"/>
                    </a:lnTo>
                    <a:lnTo>
                      <a:pt x="595" y="725"/>
                    </a:lnTo>
                    <a:lnTo>
                      <a:pt x="595" y="720"/>
                    </a:lnTo>
                    <a:lnTo>
                      <a:pt x="596" y="717"/>
                    </a:lnTo>
                    <a:lnTo>
                      <a:pt x="598" y="714"/>
                    </a:lnTo>
                    <a:lnTo>
                      <a:pt x="599" y="710"/>
                    </a:lnTo>
                    <a:lnTo>
                      <a:pt x="599" y="707"/>
                    </a:lnTo>
                    <a:lnTo>
                      <a:pt x="601" y="704"/>
                    </a:lnTo>
                    <a:lnTo>
                      <a:pt x="602" y="699"/>
                    </a:lnTo>
                    <a:lnTo>
                      <a:pt x="602" y="696"/>
                    </a:lnTo>
                    <a:lnTo>
                      <a:pt x="604" y="691"/>
                    </a:lnTo>
                    <a:lnTo>
                      <a:pt x="605" y="688"/>
                    </a:lnTo>
                    <a:lnTo>
                      <a:pt x="607" y="684"/>
                    </a:lnTo>
                    <a:lnTo>
                      <a:pt x="607" y="681"/>
                    </a:lnTo>
                    <a:lnTo>
                      <a:pt x="608" y="676"/>
                    </a:lnTo>
                    <a:lnTo>
                      <a:pt x="610" y="673"/>
                    </a:lnTo>
                    <a:lnTo>
                      <a:pt x="612" y="668"/>
                    </a:lnTo>
                    <a:lnTo>
                      <a:pt x="612" y="664"/>
                    </a:lnTo>
                    <a:lnTo>
                      <a:pt x="613" y="661"/>
                    </a:lnTo>
                    <a:lnTo>
                      <a:pt x="615" y="656"/>
                    </a:lnTo>
                    <a:lnTo>
                      <a:pt x="615" y="651"/>
                    </a:lnTo>
                    <a:lnTo>
                      <a:pt x="616" y="648"/>
                    </a:lnTo>
                    <a:lnTo>
                      <a:pt x="618" y="644"/>
                    </a:lnTo>
                    <a:lnTo>
                      <a:pt x="619" y="639"/>
                    </a:lnTo>
                    <a:lnTo>
                      <a:pt x="621" y="634"/>
                    </a:lnTo>
                    <a:lnTo>
                      <a:pt x="621" y="630"/>
                    </a:lnTo>
                    <a:lnTo>
                      <a:pt x="622" y="625"/>
                    </a:lnTo>
                    <a:lnTo>
                      <a:pt x="624" y="621"/>
                    </a:lnTo>
                    <a:lnTo>
                      <a:pt x="625" y="616"/>
                    </a:lnTo>
                    <a:lnTo>
                      <a:pt x="625" y="611"/>
                    </a:lnTo>
                    <a:lnTo>
                      <a:pt x="627" y="607"/>
                    </a:lnTo>
                    <a:lnTo>
                      <a:pt x="628" y="602"/>
                    </a:lnTo>
                    <a:lnTo>
                      <a:pt x="630" y="598"/>
                    </a:lnTo>
                    <a:lnTo>
                      <a:pt x="631" y="593"/>
                    </a:lnTo>
                    <a:lnTo>
                      <a:pt x="631" y="588"/>
                    </a:lnTo>
                    <a:lnTo>
                      <a:pt x="633" y="582"/>
                    </a:lnTo>
                    <a:lnTo>
                      <a:pt x="635" y="578"/>
                    </a:lnTo>
                    <a:lnTo>
                      <a:pt x="636" y="573"/>
                    </a:lnTo>
                    <a:lnTo>
                      <a:pt x="636" y="567"/>
                    </a:lnTo>
                    <a:lnTo>
                      <a:pt x="638" y="562"/>
                    </a:lnTo>
                    <a:lnTo>
                      <a:pt x="639" y="556"/>
                    </a:lnTo>
                    <a:lnTo>
                      <a:pt x="641" y="551"/>
                    </a:lnTo>
                    <a:lnTo>
                      <a:pt x="642" y="545"/>
                    </a:lnTo>
                    <a:lnTo>
                      <a:pt x="642" y="539"/>
                    </a:lnTo>
                    <a:lnTo>
                      <a:pt x="644" y="535"/>
                    </a:lnTo>
                    <a:lnTo>
                      <a:pt x="645" y="528"/>
                    </a:lnTo>
                    <a:lnTo>
                      <a:pt x="647" y="522"/>
                    </a:lnTo>
                    <a:lnTo>
                      <a:pt x="648" y="516"/>
                    </a:lnTo>
                    <a:lnTo>
                      <a:pt x="650" y="510"/>
                    </a:lnTo>
                    <a:lnTo>
                      <a:pt x="650" y="504"/>
                    </a:lnTo>
                    <a:lnTo>
                      <a:pt x="651" y="498"/>
                    </a:lnTo>
                    <a:lnTo>
                      <a:pt x="653" y="491"/>
                    </a:lnTo>
                    <a:lnTo>
                      <a:pt x="655" y="485"/>
                    </a:lnTo>
                    <a:lnTo>
                      <a:pt x="656" y="479"/>
                    </a:lnTo>
                    <a:lnTo>
                      <a:pt x="656" y="472"/>
                    </a:lnTo>
                    <a:lnTo>
                      <a:pt x="658" y="465"/>
                    </a:lnTo>
                    <a:lnTo>
                      <a:pt x="659" y="459"/>
                    </a:lnTo>
                    <a:lnTo>
                      <a:pt x="661" y="452"/>
                    </a:lnTo>
                    <a:lnTo>
                      <a:pt x="662" y="445"/>
                    </a:lnTo>
                    <a:lnTo>
                      <a:pt x="664" y="438"/>
                    </a:lnTo>
                    <a:lnTo>
                      <a:pt x="664" y="432"/>
                    </a:lnTo>
                    <a:lnTo>
                      <a:pt x="665" y="424"/>
                    </a:lnTo>
                    <a:lnTo>
                      <a:pt x="667" y="418"/>
                    </a:lnTo>
                    <a:lnTo>
                      <a:pt x="668" y="410"/>
                    </a:lnTo>
                    <a:lnTo>
                      <a:pt x="670" y="404"/>
                    </a:lnTo>
                    <a:lnTo>
                      <a:pt x="671" y="396"/>
                    </a:lnTo>
                    <a:lnTo>
                      <a:pt x="671" y="389"/>
                    </a:lnTo>
                    <a:lnTo>
                      <a:pt x="673" y="382"/>
                    </a:lnTo>
                    <a:lnTo>
                      <a:pt x="675" y="375"/>
                    </a:lnTo>
                    <a:lnTo>
                      <a:pt x="676" y="367"/>
                    </a:lnTo>
                    <a:lnTo>
                      <a:pt x="678" y="361"/>
                    </a:lnTo>
                    <a:lnTo>
                      <a:pt x="679" y="353"/>
                    </a:lnTo>
                    <a:lnTo>
                      <a:pt x="679" y="345"/>
                    </a:lnTo>
                    <a:lnTo>
                      <a:pt x="681" y="339"/>
                    </a:lnTo>
                    <a:lnTo>
                      <a:pt x="682" y="332"/>
                    </a:lnTo>
                    <a:lnTo>
                      <a:pt x="684" y="324"/>
                    </a:lnTo>
                    <a:lnTo>
                      <a:pt x="685" y="318"/>
                    </a:lnTo>
                    <a:lnTo>
                      <a:pt x="687" y="310"/>
                    </a:lnTo>
                    <a:lnTo>
                      <a:pt x="688" y="302"/>
                    </a:lnTo>
                    <a:lnTo>
                      <a:pt x="688" y="296"/>
                    </a:lnTo>
                    <a:lnTo>
                      <a:pt x="690" y="289"/>
                    </a:lnTo>
                    <a:lnTo>
                      <a:pt x="691" y="282"/>
                    </a:lnTo>
                    <a:lnTo>
                      <a:pt x="693" y="275"/>
                    </a:lnTo>
                    <a:lnTo>
                      <a:pt x="694" y="269"/>
                    </a:lnTo>
                    <a:lnTo>
                      <a:pt x="696" y="261"/>
                    </a:lnTo>
                    <a:lnTo>
                      <a:pt x="698" y="255"/>
                    </a:lnTo>
                    <a:lnTo>
                      <a:pt x="699" y="249"/>
                    </a:lnTo>
                    <a:lnTo>
                      <a:pt x="699" y="241"/>
                    </a:lnTo>
                    <a:lnTo>
                      <a:pt x="701" y="235"/>
                    </a:lnTo>
                    <a:lnTo>
                      <a:pt x="702" y="229"/>
                    </a:lnTo>
                    <a:lnTo>
                      <a:pt x="704" y="221"/>
                    </a:lnTo>
                    <a:lnTo>
                      <a:pt x="705" y="215"/>
                    </a:lnTo>
                    <a:lnTo>
                      <a:pt x="707" y="209"/>
                    </a:lnTo>
                    <a:lnTo>
                      <a:pt x="708" y="203"/>
                    </a:lnTo>
                    <a:lnTo>
                      <a:pt x="710" y="196"/>
                    </a:lnTo>
                    <a:lnTo>
                      <a:pt x="711" y="189"/>
                    </a:lnTo>
                    <a:lnTo>
                      <a:pt x="711" y="183"/>
                    </a:lnTo>
                    <a:lnTo>
                      <a:pt x="713" y="176"/>
                    </a:lnTo>
                    <a:lnTo>
                      <a:pt x="714" y="170"/>
                    </a:lnTo>
                    <a:lnTo>
                      <a:pt x="716" y="164"/>
                    </a:lnTo>
                    <a:lnTo>
                      <a:pt x="718" y="158"/>
                    </a:lnTo>
                    <a:lnTo>
                      <a:pt x="719" y="152"/>
                    </a:lnTo>
                    <a:lnTo>
                      <a:pt x="721" y="146"/>
                    </a:lnTo>
                    <a:lnTo>
                      <a:pt x="722" y="140"/>
                    </a:lnTo>
                    <a:lnTo>
                      <a:pt x="724" y="133"/>
                    </a:lnTo>
                    <a:lnTo>
                      <a:pt x="725" y="127"/>
                    </a:lnTo>
                    <a:lnTo>
                      <a:pt x="725" y="121"/>
                    </a:lnTo>
                    <a:lnTo>
                      <a:pt x="727" y="117"/>
                    </a:lnTo>
                    <a:lnTo>
                      <a:pt x="728" y="110"/>
                    </a:lnTo>
                    <a:lnTo>
                      <a:pt x="730" y="104"/>
                    </a:lnTo>
                    <a:lnTo>
                      <a:pt x="731" y="98"/>
                    </a:lnTo>
                    <a:lnTo>
                      <a:pt x="733" y="92"/>
                    </a:lnTo>
                    <a:lnTo>
                      <a:pt x="734" y="87"/>
                    </a:lnTo>
                    <a:lnTo>
                      <a:pt x="736" y="81"/>
                    </a:lnTo>
                    <a:lnTo>
                      <a:pt x="737" y="75"/>
                    </a:lnTo>
                    <a:lnTo>
                      <a:pt x="737" y="70"/>
                    </a:lnTo>
                    <a:lnTo>
                      <a:pt x="739" y="64"/>
                    </a:lnTo>
                    <a:lnTo>
                      <a:pt x="741" y="58"/>
                    </a:lnTo>
                    <a:lnTo>
                      <a:pt x="742" y="54"/>
                    </a:lnTo>
                    <a:lnTo>
                      <a:pt x="744" y="47"/>
                    </a:lnTo>
                    <a:lnTo>
                      <a:pt x="745" y="41"/>
                    </a:lnTo>
                    <a:lnTo>
                      <a:pt x="747" y="37"/>
                    </a:lnTo>
                    <a:lnTo>
                      <a:pt x="748" y="30"/>
                    </a:lnTo>
                    <a:lnTo>
                      <a:pt x="750" y="26"/>
                    </a:lnTo>
                    <a:lnTo>
                      <a:pt x="751" y="20"/>
                    </a:lnTo>
                    <a:lnTo>
                      <a:pt x="751" y="15"/>
                    </a:lnTo>
                    <a:lnTo>
                      <a:pt x="753" y="9"/>
                    </a:lnTo>
                    <a:lnTo>
                      <a:pt x="754" y="4"/>
                    </a:lnTo>
                    <a:lnTo>
                      <a:pt x="756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3" name="Freeform 77"/>
              <p:cNvSpPr>
                <a:spLocks/>
              </p:cNvSpPr>
              <p:nvPr/>
            </p:nvSpPr>
            <p:spPr bwMode="auto">
              <a:xfrm>
                <a:off x="3593" y="2526"/>
                <a:ext cx="365" cy="819"/>
              </a:xfrm>
              <a:custGeom>
                <a:avLst/>
                <a:gdLst>
                  <a:gd name="T0" fmla="*/ 14 w 729"/>
                  <a:gd name="T1" fmla="*/ 874 h 1638"/>
                  <a:gd name="T2" fmla="*/ 28 w 729"/>
                  <a:gd name="T3" fmla="*/ 823 h 1638"/>
                  <a:gd name="T4" fmla="*/ 43 w 729"/>
                  <a:gd name="T5" fmla="*/ 779 h 1638"/>
                  <a:gd name="T6" fmla="*/ 57 w 729"/>
                  <a:gd name="T7" fmla="*/ 740 h 1638"/>
                  <a:gd name="T8" fmla="*/ 71 w 729"/>
                  <a:gd name="T9" fmla="*/ 711 h 1638"/>
                  <a:gd name="T10" fmla="*/ 83 w 729"/>
                  <a:gd name="T11" fmla="*/ 685 h 1638"/>
                  <a:gd name="T12" fmla="*/ 97 w 729"/>
                  <a:gd name="T13" fmla="*/ 659 h 1638"/>
                  <a:gd name="T14" fmla="*/ 109 w 729"/>
                  <a:gd name="T15" fmla="*/ 634 h 1638"/>
                  <a:gd name="T16" fmla="*/ 121 w 729"/>
                  <a:gd name="T17" fmla="*/ 610 h 1638"/>
                  <a:gd name="T18" fmla="*/ 134 w 729"/>
                  <a:gd name="T19" fmla="*/ 588 h 1638"/>
                  <a:gd name="T20" fmla="*/ 146 w 729"/>
                  <a:gd name="T21" fmla="*/ 568 h 1638"/>
                  <a:gd name="T22" fmla="*/ 157 w 729"/>
                  <a:gd name="T23" fmla="*/ 550 h 1638"/>
                  <a:gd name="T24" fmla="*/ 167 w 729"/>
                  <a:gd name="T25" fmla="*/ 534 h 1638"/>
                  <a:gd name="T26" fmla="*/ 178 w 729"/>
                  <a:gd name="T27" fmla="*/ 517 h 1638"/>
                  <a:gd name="T28" fmla="*/ 189 w 729"/>
                  <a:gd name="T29" fmla="*/ 496 h 1638"/>
                  <a:gd name="T30" fmla="*/ 201 w 729"/>
                  <a:gd name="T31" fmla="*/ 465 h 1638"/>
                  <a:gd name="T32" fmla="*/ 212 w 729"/>
                  <a:gd name="T33" fmla="*/ 431 h 1638"/>
                  <a:gd name="T34" fmla="*/ 223 w 729"/>
                  <a:gd name="T35" fmla="*/ 396 h 1638"/>
                  <a:gd name="T36" fmla="*/ 235 w 729"/>
                  <a:gd name="T37" fmla="*/ 361 h 1638"/>
                  <a:gd name="T38" fmla="*/ 246 w 729"/>
                  <a:gd name="T39" fmla="*/ 327 h 1638"/>
                  <a:gd name="T40" fmla="*/ 258 w 729"/>
                  <a:gd name="T41" fmla="*/ 293 h 1638"/>
                  <a:gd name="T42" fmla="*/ 270 w 729"/>
                  <a:gd name="T43" fmla="*/ 259 h 1638"/>
                  <a:gd name="T44" fmla="*/ 283 w 729"/>
                  <a:gd name="T45" fmla="*/ 224 h 1638"/>
                  <a:gd name="T46" fmla="*/ 295 w 729"/>
                  <a:gd name="T47" fmla="*/ 186 h 1638"/>
                  <a:gd name="T48" fmla="*/ 307 w 729"/>
                  <a:gd name="T49" fmla="*/ 147 h 1638"/>
                  <a:gd name="T50" fmla="*/ 319 w 729"/>
                  <a:gd name="T51" fmla="*/ 107 h 1638"/>
                  <a:gd name="T52" fmla="*/ 333 w 729"/>
                  <a:gd name="T53" fmla="*/ 67 h 1638"/>
                  <a:gd name="T54" fmla="*/ 346 w 729"/>
                  <a:gd name="T55" fmla="*/ 35 h 1638"/>
                  <a:gd name="T56" fmla="*/ 359 w 729"/>
                  <a:gd name="T57" fmla="*/ 12 h 1638"/>
                  <a:gd name="T58" fmla="*/ 372 w 729"/>
                  <a:gd name="T59" fmla="*/ 1 h 1638"/>
                  <a:gd name="T60" fmla="*/ 384 w 729"/>
                  <a:gd name="T61" fmla="*/ 1 h 1638"/>
                  <a:gd name="T62" fmla="*/ 398 w 729"/>
                  <a:gd name="T63" fmla="*/ 12 h 1638"/>
                  <a:gd name="T64" fmla="*/ 410 w 729"/>
                  <a:gd name="T65" fmla="*/ 36 h 1638"/>
                  <a:gd name="T66" fmla="*/ 421 w 729"/>
                  <a:gd name="T67" fmla="*/ 75 h 1638"/>
                  <a:gd name="T68" fmla="*/ 433 w 729"/>
                  <a:gd name="T69" fmla="*/ 130 h 1638"/>
                  <a:gd name="T70" fmla="*/ 444 w 729"/>
                  <a:gd name="T71" fmla="*/ 190 h 1638"/>
                  <a:gd name="T72" fmla="*/ 455 w 729"/>
                  <a:gd name="T73" fmla="*/ 245 h 1638"/>
                  <a:gd name="T74" fmla="*/ 465 w 729"/>
                  <a:gd name="T75" fmla="*/ 292 h 1638"/>
                  <a:gd name="T76" fmla="*/ 476 w 729"/>
                  <a:gd name="T77" fmla="*/ 336 h 1638"/>
                  <a:gd name="T78" fmla="*/ 487 w 729"/>
                  <a:gd name="T79" fmla="*/ 382 h 1638"/>
                  <a:gd name="T80" fmla="*/ 498 w 729"/>
                  <a:gd name="T81" fmla="*/ 436 h 1638"/>
                  <a:gd name="T82" fmla="*/ 508 w 729"/>
                  <a:gd name="T83" fmla="*/ 494 h 1638"/>
                  <a:gd name="T84" fmla="*/ 519 w 729"/>
                  <a:gd name="T85" fmla="*/ 556 h 1638"/>
                  <a:gd name="T86" fmla="*/ 528 w 729"/>
                  <a:gd name="T87" fmla="*/ 622 h 1638"/>
                  <a:gd name="T88" fmla="*/ 538 w 729"/>
                  <a:gd name="T89" fmla="*/ 687 h 1638"/>
                  <a:gd name="T90" fmla="*/ 548 w 729"/>
                  <a:gd name="T91" fmla="*/ 753 h 1638"/>
                  <a:gd name="T92" fmla="*/ 557 w 729"/>
                  <a:gd name="T93" fmla="*/ 819 h 1638"/>
                  <a:gd name="T94" fmla="*/ 568 w 729"/>
                  <a:gd name="T95" fmla="*/ 883 h 1638"/>
                  <a:gd name="T96" fmla="*/ 579 w 729"/>
                  <a:gd name="T97" fmla="*/ 946 h 1638"/>
                  <a:gd name="T98" fmla="*/ 588 w 729"/>
                  <a:gd name="T99" fmla="*/ 1009 h 1638"/>
                  <a:gd name="T100" fmla="*/ 599 w 729"/>
                  <a:gd name="T101" fmla="*/ 1068 h 1638"/>
                  <a:gd name="T102" fmla="*/ 608 w 729"/>
                  <a:gd name="T103" fmla="*/ 1121 h 1638"/>
                  <a:gd name="T104" fmla="*/ 619 w 729"/>
                  <a:gd name="T105" fmla="*/ 1172 h 1638"/>
                  <a:gd name="T106" fmla="*/ 630 w 729"/>
                  <a:gd name="T107" fmla="*/ 1218 h 1638"/>
                  <a:gd name="T108" fmla="*/ 640 w 729"/>
                  <a:gd name="T109" fmla="*/ 1261 h 1638"/>
                  <a:gd name="T110" fmla="*/ 651 w 729"/>
                  <a:gd name="T111" fmla="*/ 1304 h 1638"/>
                  <a:gd name="T112" fmla="*/ 662 w 729"/>
                  <a:gd name="T113" fmla="*/ 1347 h 1638"/>
                  <a:gd name="T114" fmla="*/ 673 w 729"/>
                  <a:gd name="T115" fmla="*/ 1392 h 1638"/>
                  <a:gd name="T116" fmla="*/ 683 w 729"/>
                  <a:gd name="T117" fmla="*/ 1438 h 1638"/>
                  <a:gd name="T118" fmla="*/ 693 w 729"/>
                  <a:gd name="T119" fmla="*/ 1486 h 1638"/>
                  <a:gd name="T120" fmla="*/ 703 w 729"/>
                  <a:gd name="T121" fmla="*/ 1532 h 1638"/>
                  <a:gd name="T122" fmla="*/ 713 w 729"/>
                  <a:gd name="T123" fmla="*/ 1575 h 1638"/>
                  <a:gd name="T124" fmla="*/ 723 w 729"/>
                  <a:gd name="T125" fmla="*/ 1613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29" h="1638">
                    <a:moveTo>
                      <a:pt x="0" y="925"/>
                    </a:moveTo>
                    <a:lnTo>
                      <a:pt x="1" y="919"/>
                    </a:lnTo>
                    <a:lnTo>
                      <a:pt x="3" y="914"/>
                    </a:lnTo>
                    <a:lnTo>
                      <a:pt x="5" y="909"/>
                    </a:lnTo>
                    <a:lnTo>
                      <a:pt x="6" y="903"/>
                    </a:lnTo>
                    <a:lnTo>
                      <a:pt x="8" y="899"/>
                    </a:lnTo>
                    <a:lnTo>
                      <a:pt x="8" y="894"/>
                    </a:lnTo>
                    <a:lnTo>
                      <a:pt x="9" y="889"/>
                    </a:lnTo>
                    <a:lnTo>
                      <a:pt x="11" y="883"/>
                    </a:lnTo>
                    <a:lnTo>
                      <a:pt x="12" y="879"/>
                    </a:lnTo>
                    <a:lnTo>
                      <a:pt x="14" y="874"/>
                    </a:lnTo>
                    <a:lnTo>
                      <a:pt x="15" y="869"/>
                    </a:lnTo>
                    <a:lnTo>
                      <a:pt x="17" y="865"/>
                    </a:lnTo>
                    <a:lnTo>
                      <a:pt x="18" y="860"/>
                    </a:lnTo>
                    <a:lnTo>
                      <a:pt x="18" y="856"/>
                    </a:lnTo>
                    <a:lnTo>
                      <a:pt x="20" y="851"/>
                    </a:lnTo>
                    <a:lnTo>
                      <a:pt x="21" y="846"/>
                    </a:lnTo>
                    <a:lnTo>
                      <a:pt x="23" y="842"/>
                    </a:lnTo>
                    <a:lnTo>
                      <a:pt x="24" y="837"/>
                    </a:lnTo>
                    <a:lnTo>
                      <a:pt x="26" y="833"/>
                    </a:lnTo>
                    <a:lnTo>
                      <a:pt x="28" y="828"/>
                    </a:lnTo>
                    <a:lnTo>
                      <a:pt x="28" y="823"/>
                    </a:lnTo>
                    <a:lnTo>
                      <a:pt x="29" y="819"/>
                    </a:lnTo>
                    <a:lnTo>
                      <a:pt x="31" y="816"/>
                    </a:lnTo>
                    <a:lnTo>
                      <a:pt x="32" y="811"/>
                    </a:lnTo>
                    <a:lnTo>
                      <a:pt x="34" y="806"/>
                    </a:lnTo>
                    <a:lnTo>
                      <a:pt x="35" y="802"/>
                    </a:lnTo>
                    <a:lnTo>
                      <a:pt x="35" y="799"/>
                    </a:lnTo>
                    <a:lnTo>
                      <a:pt x="37" y="794"/>
                    </a:lnTo>
                    <a:lnTo>
                      <a:pt x="38" y="791"/>
                    </a:lnTo>
                    <a:lnTo>
                      <a:pt x="40" y="786"/>
                    </a:lnTo>
                    <a:lnTo>
                      <a:pt x="41" y="783"/>
                    </a:lnTo>
                    <a:lnTo>
                      <a:pt x="43" y="779"/>
                    </a:lnTo>
                    <a:lnTo>
                      <a:pt x="43" y="776"/>
                    </a:lnTo>
                    <a:lnTo>
                      <a:pt x="44" y="771"/>
                    </a:lnTo>
                    <a:lnTo>
                      <a:pt x="46" y="768"/>
                    </a:lnTo>
                    <a:lnTo>
                      <a:pt x="48" y="765"/>
                    </a:lnTo>
                    <a:lnTo>
                      <a:pt x="49" y="760"/>
                    </a:lnTo>
                    <a:lnTo>
                      <a:pt x="51" y="757"/>
                    </a:lnTo>
                    <a:lnTo>
                      <a:pt x="51" y="754"/>
                    </a:lnTo>
                    <a:lnTo>
                      <a:pt x="52" y="751"/>
                    </a:lnTo>
                    <a:lnTo>
                      <a:pt x="54" y="748"/>
                    </a:lnTo>
                    <a:lnTo>
                      <a:pt x="55" y="743"/>
                    </a:lnTo>
                    <a:lnTo>
                      <a:pt x="57" y="740"/>
                    </a:lnTo>
                    <a:lnTo>
                      <a:pt x="57" y="737"/>
                    </a:lnTo>
                    <a:lnTo>
                      <a:pt x="58" y="736"/>
                    </a:lnTo>
                    <a:lnTo>
                      <a:pt x="60" y="733"/>
                    </a:lnTo>
                    <a:lnTo>
                      <a:pt x="61" y="730"/>
                    </a:lnTo>
                    <a:lnTo>
                      <a:pt x="63" y="726"/>
                    </a:lnTo>
                    <a:lnTo>
                      <a:pt x="64" y="723"/>
                    </a:lnTo>
                    <a:lnTo>
                      <a:pt x="64" y="720"/>
                    </a:lnTo>
                    <a:lnTo>
                      <a:pt x="66" y="719"/>
                    </a:lnTo>
                    <a:lnTo>
                      <a:pt x="67" y="716"/>
                    </a:lnTo>
                    <a:lnTo>
                      <a:pt x="69" y="713"/>
                    </a:lnTo>
                    <a:lnTo>
                      <a:pt x="71" y="711"/>
                    </a:lnTo>
                    <a:lnTo>
                      <a:pt x="71" y="708"/>
                    </a:lnTo>
                    <a:lnTo>
                      <a:pt x="72" y="705"/>
                    </a:lnTo>
                    <a:lnTo>
                      <a:pt x="74" y="703"/>
                    </a:lnTo>
                    <a:lnTo>
                      <a:pt x="75" y="700"/>
                    </a:lnTo>
                    <a:lnTo>
                      <a:pt x="77" y="699"/>
                    </a:lnTo>
                    <a:lnTo>
                      <a:pt x="77" y="696"/>
                    </a:lnTo>
                    <a:lnTo>
                      <a:pt x="78" y="694"/>
                    </a:lnTo>
                    <a:lnTo>
                      <a:pt x="80" y="691"/>
                    </a:lnTo>
                    <a:lnTo>
                      <a:pt x="81" y="690"/>
                    </a:lnTo>
                    <a:lnTo>
                      <a:pt x="81" y="687"/>
                    </a:lnTo>
                    <a:lnTo>
                      <a:pt x="83" y="685"/>
                    </a:lnTo>
                    <a:lnTo>
                      <a:pt x="84" y="682"/>
                    </a:lnTo>
                    <a:lnTo>
                      <a:pt x="86" y="680"/>
                    </a:lnTo>
                    <a:lnTo>
                      <a:pt x="87" y="677"/>
                    </a:lnTo>
                    <a:lnTo>
                      <a:pt x="87" y="676"/>
                    </a:lnTo>
                    <a:lnTo>
                      <a:pt x="89" y="673"/>
                    </a:lnTo>
                    <a:lnTo>
                      <a:pt x="91" y="671"/>
                    </a:lnTo>
                    <a:lnTo>
                      <a:pt x="92" y="668"/>
                    </a:lnTo>
                    <a:lnTo>
                      <a:pt x="92" y="667"/>
                    </a:lnTo>
                    <a:lnTo>
                      <a:pt x="94" y="663"/>
                    </a:lnTo>
                    <a:lnTo>
                      <a:pt x="95" y="662"/>
                    </a:lnTo>
                    <a:lnTo>
                      <a:pt x="97" y="659"/>
                    </a:lnTo>
                    <a:lnTo>
                      <a:pt x="97" y="657"/>
                    </a:lnTo>
                    <a:lnTo>
                      <a:pt x="98" y="654"/>
                    </a:lnTo>
                    <a:lnTo>
                      <a:pt x="100" y="653"/>
                    </a:lnTo>
                    <a:lnTo>
                      <a:pt x="101" y="651"/>
                    </a:lnTo>
                    <a:lnTo>
                      <a:pt x="101" y="648"/>
                    </a:lnTo>
                    <a:lnTo>
                      <a:pt x="103" y="647"/>
                    </a:lnTo>
                    <a:lnTo>
                      <a:pt x="104" y="643"/>
                    </a:lnTo>
                    <a:lnTo>
                      <a:pt x="106" y="642"/>
                    </a:lnTo>
                    <a:lnTo>
                      <a:pt x="106" y="639"/>
                    </a:lnTo>
                    <a:lnTo>
                      <a:pt x="107" y="637"/>
                    </a:lnTo>
                    <a:lnTo>
                      <a:pt x="109" y="634"/>
                    </a:lnTo>
                    <a:lnTo>
                      <a:pt x="111" y="633"/>
                    </a:lnTo>
                    <a:lnTo>
                      <a:pt x="111" y="630"/>
                    </a:lnTo>
                    <a:lnTo>
                      <a:pt x="112" y="628"/>
                    </a:lnTo>
                    <a:lnTo>
                      <a:pt x="114" y="625"/>
                    </a:lnTo>
                    <a:lnTo>
                      <a:pt x="115" y="624"/>
                    </a:lnTo>
                    <a:lnTo>
                      <a:pt x="115" y="620"/>
                    </a:lnTo>
                    <a:lnTo>
                      <a:pt x="117" y="619"/>
                    </a:lnTo>
                    <a:lnTo>
                      <a:pt x="118" y="617"/>
                    </a:lnTo>
                    <a:lnTo>
                      <a:pt x="120" y="614"/>
                    </a:lnTo>
                    <a:lnTo>
                      <a:pt x="120" y="613"/>
                    </a:lnTo>
                    <a:lnTo>
                      <a:pt x="121" y="610"/>
                    </a:lnTo>
                    <a:lnTo>
                      <a:pt x="123" y="608"/>
                    </a:lnTo>
                    <a:lnTo>
                      <a:pt x="123" y="607"/>
                    </a:lnTo>
                    <a:lnTo>
                      <a:pt x="124" y="604"/>
                    </a:lnTo>
                    <a:lnTo>
                      <a:pt x="126" y="602"/>
                    </a:lnTo>
                    <a:lnTo>
                      <a:pt x="127" y="599"/>
                    </a:lnTo>
                    <a:lnTo>
                      <a:pt x="127" y="597"/>
                    </a:lnTo>
                    <a:lnTo>
                      <a:pt x="129" y="596"/>
                    </a:lnTo>
                    <a:lnTo>
                      <a:pt x="130" y="594"/>
                    </a:lnTo>
                    <a:lnTo>
                      <a:pt x="130" y="591"/>
                    </a:lnTo>
                    <a:lnTo>
                      <a:pt x="132" y="590"/>
                    </a:lnTo>
                    <a:lnTo>
                      <a:pt x="134" y="588"/>
                    </a:lnTo>
                    <a:lnTo>
                      <a:pt x="135" y="585"/>
                    </a:lnTo>
                    <a:lnTo>
                      <a:pt x="135" y="584"/>
                    </a:lnTo>
                    <a:lnTo>
                      <a:pt x="137" y="582"/>
                    </a:lnTo>
                    <a:lnTo>
                      <a:pt x="138" y="580"/>
                    </a:lnTo>
                    <a:lnTo>
                      <a:pt x="138" y="579"/>
                    </a:lnTo>
                    <a:lnTo>
                      <a:pt x="140" y="576"/>
                    </a:lnTo>
                    <a:lnTo>
                      <a:pt x="141" y="574"/>
                    </a:lnTo>
                    <a:lnTo>
                      <a:pt x="141" y="573"/>
                    </a:lnTo>
                    <a:lnTo>
                      <a:pt x="143" y="571"/>
                    </a:lnTo>
                    <a:lnTo>
                      <a:pt x="144" y="570"/>
                    </a:lnTo>
                    <a:lnTo>
                      <a:pt x="146" y="568"/>
                    </a:lnTo>
                    <a:lnTo>
                      <a:pt x="146" y="565"/>
                    </a:lnTo>
                    <a:lnTo>
                      <a:pt x="147" y="564"/>
                    </a:lnTo>
                    <a:lnTo>
                      <a:pt x="149" y="562"/>
                    </a:lnTo>
                    <a:lnTo>
                      <a:pt x="149" y="561"/>
                    </a:lnTo>
                    <a:lnTo>
                      <a:pt x="150" y="559"/>
                    </a:lnTo>
                    <a:lnTo>
                      <a:pt x="152" y="557"/>
                    </a:lnTo>
                    <a:lnTo>
                      <a:pt x="152" y="556"/>
                    </a:lnTo>
                    <a:lnTo>
                      <a:pt x="154" y="554"/>
                    </a:lnTo>
                    <a:lnTo>
                      <a:pt x="155" y="553"/>
                    </a:lnTo>
                    <a:lnTo>
                      <a:pt x="155" y="551"/>
                    </a:lnTo>
                    <a:lnTo>
                      <a:pt x="157" y="550"/>
                    </a:lnTo>
                    <a:lnTo>
                      <a:pt x="158" y="548"/>
                    </a:lnTo>
                    <a:lnTo>
                      <a:pt x="158" y="547"/>
                    </a:lnTo>
                    <a:lnTo>
                      <a:pt x="160" y="545"/>
                    </a:lnTo>
                    <a:lnTo>
                      <a:pt x="161" y="544"/>
                    </a:lnTo>
                    <a:lnTo>
                      <a:pt x="161" y="542"/>
                    </a:lnTo>
                    <a:lnTo>
                      <a:pt x="163" y="542"/>
                    </a:lnTo>
                    <a:lnTo>
                      <a:pt x="164" y="541"/>
                    </a:lnTo>
                    <a:lnTo>
                      <a:pt x="164" y="539"/>
                    </a:lnTo>
                    <a:lnTo>
                      <a:pt x="166" y="537"/>
                    </a:lnTo>
                    <a:lnTo>
                      <a:pt x="167" y="536"/>
                    </a:lnTo>
                    <a:lnTo>
                      <a:pt x="167" y="534"/>
                    </a:lnTo>
                    <a:lnTo>
                      <a:pt x="169" y="533"/>
                    </a:lnTo>
                    <a:lnTo>
                      <a:pt x="170" y="531"/>
                    </a:lnTo>
                    <a:lnTo>
                      <a:pt x="170" y="530"/>
                    </a:lnTo>
                    <a:lnTo>
                      <a:pt x="172" y="528"/>
                    </a:lnTo>
                    <a:lnTo>
                      <a:pt x="172" y="527"/>
                    </a:lnTo>
                    <a:lnTo>
                      <a:pt x="173" y="525"/>
                    </a:lnTo>
                    <a:lnTo>
                      <a:pt x="175" y="524"/>
                    </a:lnTo>
                    <a:lnTo>
                      <a:pt x="175" y="522"/>
                    </a:lnTo>
                    <a:lnTo>
                      <a:pt x="177" y="521"/>
                    </a:lnTo>
                    <a:lnTo>
                      <a:pt x="178" y="519"/>
                    </a:lnTo>
                    <a:lnTo>
                      <a:pt x="178" y="517"/>
                    </a:lnTo>
                    <a:lnTo>
                      <a:pt x="180" y="516"/>
                    </a:lnTo>
                    <a:lnTo>
                      <a:pt x="181" y="514"/>
                    </a:lnTo>
                    <a:lnTo>
                      <a:pt x="181" y="513"/>
                    </a:lnTo>
                    <a:lnTo>
                      <a:pt x="183" y="510"/>
                    </a:lnTo>
                    <a:lnTo>
                      <a:pt x="184" y="508"/>
                    </a:lnTo>
                    <a:lnTo>
                      <a:pt x="184" y="507"/>
                    </a:lnTo>
                    <a:lnTo>
                      <a:pt x="186" y="505"/>
                    </a:lnTo>
                    <a:lnTo>
                      <a:pt x="187" y="502"/>
                    </a:lnTo>
                    <a:lnTo>
                      <a:pt x="187" y="501"/>
                    </a:lnTo>
                    <a:lnTo>
                      <a:pt x="189" y="497"/>
                    </a:lnTo>
                    <a:lnTo>
                      <a:pt x="189" y="496"/>
                    </a:lnTo>
                    <a:lnTo>
                      <a:pt x="190" y="493"/>
                    </a:lnTo>
                    <a:lnTo>
                      <a:pt x="192" y="490"/>
                    </a:lnTo>
                    <a:lnTo>
                      <a:pt x="192" y="488"/>
                    </a:lnTo>
                    <a:lnTo>
                      <a:pt x="193" y="485"/>
                    </a:lnTo>
                    <a:lnTo>
                      <a:pt x="195" y="482"/>
                    </a:lnTo>
                    <a:lnTo>
                      <a:pt x="195" y="481"/>
                    </a:lnTo>
                    <a:lnTo>
                      <a:pt x="197" y="478"/>
                    </a:lnTo>
                    <a:lnTo>
                      <a:pt x="198" y="474"/>
                    </a:lnTo>
                    <a:lnTo>
                      <a:pt x="198" y="471"/>
                    </a:lnTo>
                    <a:lnTo>
                      <a:pt x="200" y="468"/>
                    </a:lnTo>
                    <a:lnTo>
                      <a:pt x="201" y="465"/>
                    </a:lnTo>
                    <a:lnTo>
                      <a:pt x="201" y="462"/>
                    </a:lnTo>
                    <a:lnTo>
                      <a:pt x="203" y="459"/>
                    </a:lnTo>
                    <a:lnTo>
                      <a:pt x="204" y="456"/>
                    </a:lnTo>
                    <a:lnTo>
                      <a:pt x="204" y="453"/>
                    </a:lnTo>
                    <a:lnTo>
                      <a:pt x="206" y="450"/>
                    </a:lnTo>
                    <a:lnTo>
                      <a:pt x="207" y="447"/>
                    </a:lnTo>
                    <a:lnTo>
                      <a:pt x="207" y="444"/>
                    </a:lnTo>
                    <a:lnTo>
                      <a:pt x="209" y="441"/>
                    </a:lnTo>
                    <a:lnTo>
                      <a:pt x="210" y="438"/>
                    </a:lnTo>
                    <a:lnTo>
                      <a:pt x="210" y="434"/>
                    </a:lnTo>
                    <a:lnTo>
                      <a:pt x="212" y="431"/>
                    </a:lnTo>
                    <a:lnTo>
                      <a:pt x="213" y="428"/>
                    </a:lnTo>
                    <a:lnTo>
                      <a:pt x="213" y="424"/>
                    </a:lnTo>
                    <a:lnTo>
                      <a:pt x="215" y="421"/>
                    </a:lnTo>
                    <a:lnTo>
                      <a:pt x="216" y="418"/>
                    </a:lnTo>
                    <a:lnTo>
                      <a:pt x="216" y="415"/>
                    </a:lnTo>
                    <a:lnTo>
                      <a:pt x="218" y="411"/>
                    </a:lnTo>
                    <a:lnTo>
                      <a:pt x="220" y="408"/>
                    </a:lnTo>
                    <a:lnTo>
                      <a:pt x="220" y="405"/>
                    </a:lnTo>
                    <a:lnTo>
                      <a:pt x="221" y="402"/>
                    </a:lnTo>
                    <a:lnTo>
                      <a:pt x="223" y="399"/>
                    </a:lnTo>
                    <a:lnTo>
                      <a:pt x="223" y="396"/>
                    </a:lnTo>
                    <a:lnTo>
                      <a:pt x="224" y="393"/>
                    </a:lnTo>
                    <a:lnTo>
                      <a:pt x="226" y="388"/>
                    </a:lnTo>
                    <a:lnTo>
                      <a:pt x="226" y="385"/>
                    </a:lnTo>
                    <a:lnTo>
                      <a:pt x="227" y="382"/>
                    </a:lnTo>
                    <a:lnTo>
                      <a:pt x="229" y="379"/>
                    </a:lnTo>
                    <a:lnTo>
                      <a:pt x="229" y="376"/>
                    </a:lnTo>
                    <a:lnTo>
                      <a:pt x="230" y="373"/>
                    </a:lnTo>
                    <a:lnTo>
                      <a:pt x="232" y="370"/>
                    </a:lnTo>
                    <a:lnTo>
                      <a:pt x="232" y="367"/>
                    </a:lnTo>
                    <a:lnTo>
                      <a:pt x="233" y="364"/>
                    </a:lnTo>
                    <a:lnTo>
                      <a:pt x="235" y="361"/>
                    </a:lnTo>
                    <a:lnTo>
                      <a:pt x="235" y="358"/>
                    </a:lnTo>
                    <a:lnTo>
                      <a:pt x="236" y="355"/>
                    </a:lnTo>
                    <a:lnTo>
                      <a:pt x="238" y="352"/>
                    </a:lnTo>
                    <a:lnTo>
                      <a:pt x="238" y="348"/>
                    </a:lnTo>
                    <a:lnTo>
                      <a:pt x="240" y="345"/>
                    </a:lnTo>
                    <a:lnTo>
                      <a:pt x="241" y="342"/>
                    </a:lnTo>
                    <a:lnTo>
                      <a:pt x="241" y="339"/>
                    </a:lnTo>
                    <a:lnTo>
                      <a:pt x="243" y="336"/>
                    </a:lnTo>
                    <a:lnTo>
                      <a:pt x="244" y="333"/>
                    </a:lnTo>
                    <a:lnTo>
                      <a:pt x="246" y="330"/>
                    </a:lnTo>
                    <a:lnTo>
                      <a:pt x="246" y="327"/>
                    </a:lnTo>
                    <a:lnTo>
                      <a:pt x="247" y="324"/>
                    </a:lnTo>
                    <a:lnTo>
                      <a:pt x="249" y="321"/>
                    </a:lnTo>
                    <a:lnTo>
                      <a:pt x="249" y="318"/>
                    </a:lnTo>
                    <a:lnTo>
                      <a:pt x="250" y="315"/>
                    </a:lnTo>
                    <a:lnTo>
                      <a:pt x="252" y="312"/>
                    </a:lnTo>
                    <a:lnTo>
                      <a:pt x="252" y="308"/>
                    </a:lnTo>
                    <a:lnTo>
                      <a:pt x="253" y="305"/>
                    </a:lnTo>
                    <a:lnTo>
                      <a:pt x="255" y="302"/>
                    </a:lnTo>
                    <a:lnTo>
                      <a:pt x="256" y="299"/>
                    </a:lnTo>
                    <a:lnTo>
                      <a:pt x="256" y="296"/>
                    </a:lnTo>
                    <a:lnTo>
                      <a:pt x="258" y="293"/>
                    </a:lnTo>
                    <a:lnTo>
                      <a:pt x="259" y="290"/>
                    </a:lnTo>
                    <a:lnTo>
                      <a:pt x="259" y="287"/>
                    </a:lnTo>
                    <a:lnTo>
                      <a:pt x="261" y="284"/>
                    </a:lnTo>
                    <a:lnTo>
                      <a:pt x="263" y="281"/>
                    </a:lnTo>
                    <a:lnTo>
                      <a:pt x="264" y="278"/>
                    </a:lnTo>
                    <a:lnTo>
                      <a:pt x="264" y="275"/>
                    </a:lnTo>
                    <a:lnTo>
                      <a:pt x="266" y="272"/>
                    </a:lnTo>
                    <a:lnTo>
                      <a:pt x="267" y="269"/>
                    </a:lnTo>
                    <a:lnTo>
                      <a:pt x="267" y="265"/>
                    </a:lnTo>
                    <a:lnTo>
                      <a:pt x="269" y="262"/>
                    </a:lnTo>
                    <a:lnTo>
                      <a:pt x="270" y="259"/>
                    </a:lnTo>
                    <a:lnTo>
                      <a:pt x="272" y="256"/>
                    </a:lnTo>
                    <a:lnTo>
                      <a:pt x="272" y="253"/>
                    </a:lnTo>
                    <a:lnTo>
                      <a:pt x="273" y="250"/>
                    </a:lnTo>
                    <a:lnTo>
                      <a:pt x="275" y="247"/>
                    </a:lnTo>
                    <a:lnTo>
                      <a:pt x="276" y="244"/>
                    </a:lnTo>
                    <a:lnTo>
                      <a:pt x="276" y="241"/>
                    </a:lnTo>
                    <a:lnTo>
                      <a:pt x="278" y="238"/>
                    </a:lnTo>
                    <a:lnTo>
                      <a:pt x="279" y="233"/>
                    </a:lnTo>
                    <a:lnTo>
                      <a:pt x="281" y="230"/>
                    </a:lnTo>
                    <a:lnTo>
                      <a:pt x="281" y="227"/>
                    </a:lnTo>
                    <a:lnTo>
                      <a:pt x="283" y="224"/>
                    </a:lnTo>
                    <a:lnTo>
                      <a:pt x="284" y="221"/>
                    </a:lnTo>
                    <a:lnTo>
                      <a:pt x="284" y="218"/>
                    </a:lnTo>
                    <a:lnTo>
                      <a:pt x="286" y="213"/>
                    </a:lnTo>
                    <a:lnTo>
                      <a:pt x="287" y="210"/>
                    </a:lnTo>
                    <a:lnTo>
                      <a:pt x="289" y="207"/>
                    </a:lnTo>
                    <a:lnTo>
                      <a:pt x="289" y="204"/>
                    </a:lnTo>
                    <a:lnTo>
                      <a:pt x="290" y="201"/>
                    </a:lnTo>
                    <a:lnTo>
                      <a:pt x="292" y="196"/>
                    </a:lnTo>
                    <a:lnTo>
                      <a:pt x="293" y="193"/>
                    </a:lnTo>
                    <a:lnTo>
                      <a:pt x="293" y="190"/>
                    </a:lnTo>
                    <a:lnTo>
                      <a:pt x="295" y="186"/>
                    </a:lnTo>
                    <a:lnTo>
                      <a:pt x="296" y="182"/>
                    </a:lnTo>
                    <a:lnTo>
                      <a:pt x="298" y="179"/>
                    </a:lnTo>
                    <a:lnTo>
                      <a:pt x="298" y="176"/>
                    </a:lnTo>
                    <a:lnTo>
                      <a:pt x="299" y="172"/>
                    </a:lnTo>
                    <a:lnTo>
                      <a:pt x="301" y="169"/>
                    </a:lnTo>
                    <a:lnTo>
                      <a:pt x="301" y="166"/>
                    </a:lnTo>
                    <a:lnTo>
                      <a:pt x="302" y="161"/>
                    </a:lnTo>
                    <a:lnTo>
                      <a:pt x="304" y="158"/>
                    </a:lnTo>
                    <a:lnTo>
                      <a:pt x="306" y="155"/>
                    </a:lnTo>
                    <a:lnTo>
                      <a:pt x="306" y="150"/>
                    </a:lnTo>
                    <a:lnTo>
                      <a:pt x="307" y="147"/>
                    </a:lnTo>
                    <a:lnTo>
                      <a:pt x="309" y="143"/>
                    </a:lnTo>
                    <a:lnTo>
                      <a:pt x="310" y="139"/>
                    </a:lnTo>
                    <a:lnTo>
                      <a:pt x="310" y="136"/>
                    </a:lnTo>
                    <a:lnTo>
                      <a:pt x="312" y="132"/>
                    </a:lnTo>
                    <a:lnTo>
                      <a:pt x="313" y="129"/>
                    </a:lnTo>
                    <a:lnTo>
                      <a:pt x="315" y="126"/>
                    </a:lnTo>
                    <a:lnTo>
                      <a:pt x="315" y="121"/>
                    </a:lnTo>
                    <a:lnTo>
                      <a:pt x="316" y="118"/>
                    </a:lnTo>
                    <a:lnTo>
                      <a:pt x="318" y="113"/>
                    </a:lnTo>
                    <a:lnTo>
                      <a:pt x="319" y="110"/>
                    </a:lnTo>
                    <a:lnTo>
                      <a:pt x="319" y="107"/>
                    </a:lnTo>
                    <a:lnTo>
                      <a:pt x="321" y="103"/>
                    </a:lnTo>
                    <a:lnTo>
                      <a:pt x="322" y="99"/>
                    </a:lnTo>
                    <a:lnTo>
                      <a:pt x="324" y="96"/>
                    </a:lnTo>
                    <a:lnTo>
                      <a:pt x="324" y="92"/>
                    </a:lnTo>
                    <a:lnTo>
                      <a:pt x="326" y="89"/>
                    </a:lnTo>
                    <a:lnTo>
                      <a:pt x="327" y="86"/>
                    </a:lnTo>
                    <a:lnTo>
                      <a:pt x="329" y="81"/>
                    </a:lnTo>
                    <a:lnTo>
                      <a:pt x="329" y="78"/>
                    </a:lnTo>
                    <a:lnTo>
                      <a:pt x="330" y="75"/>
                    </a:lnTo>
                    <a:lnTo>
                      <a:pt x="332" y="72"/>
                    </a:lnTo>
                    <a:lnTo>
                      <a:pt x="333" y="67"/>
                    </a:lnTo>
                    <a:lnTo>
                      <a:pt x="335" y="64"/>
                    </a:lnTo>
                    <a:lnTo>
                      <a:pt x="335" y="61"/>
                    </a:lnTo>
                    <a:lnTo>
                      <a:pt x="336" y="58"/>
                    </a:lnTo>
                    <a:lnTo>
                      <a:pt x="338" y="55"/>
                    </a:lnTo>
                    <a:lnTo>
                      <a:pt x="339" y="52"/>
                    </a:lnTo>
                    <a:lnTo>
                      <a:pt x="339" y="49"/>
                    </a:lnTo>
                    <a:lnTo>
                      <a:pt x="341" y="46"/>
                    </a:lnTo>
                    <a:lnTo>
                      <a:pt x="342" y="43"/>
                    </a:lnTo>
                    <a:lnTo>
                      <a:pt x="344" y="40"/>
                    </a:lnTo>
                    <a:lnTo>
                      <a:pt x="344" y="38"/>
                    </a:lnTo>
                    <a:lnTo>
                      <a:pt x="346" y="35"/>
                    </a:lnTo>
                    <a:lnTo>
                      <a:pt x="347" y="32"/>
                    </a:lnTo>
                    <a:lnTo>
                      <a:pt x="349" y="29"/>
                    </a:lnTo>
                    <a:lnTo>
                      <a:pt x="349" y="27"/>
                    </a:lnTo>
                    <a:lnTo>
                      <a:pt x="350" y="24"/>
                    </a:lnTo>
                    <a:lnTo>
                      <a:pt x="352" y="23"/>
                    </a:lnTo>
                    <a:lnTo>
                      <a:pt x="353" y="21"/>
                    </a:lnTo>
                    <a:lnTo>
                      <a:pt x="355" y="18"/>
                    </a:lnTo>
                    <a:lnTo>
                      <a:pt x="355" y="16"/>
                    </a:lnTo>
                    <a:lnTo>
                      <a:pt x="356" y="15"/>
                    </a:lnTo>
                    <a:lnTo>
                      <a:pt x="358" y="13"/>
                    </a:lnTo>
                    <a:lnTo>
                      <a:pt x="359" y="12"/>
                    </a:lnTo>
                    <a:lnTo>
                      <a:pt x="359" y="10"/>
                    </a:lnTo>
                    <a:lnTo>
                      <a:pt x="361" y="9"/>
                    </a:lnTo>
                    <a:lnTo>
                      <a:pt x="362" y="7"/>
                    </a:lnTo>
                    <a:lnTo>
                      <a:pt x="364" y="6"/>
                    </a:lnTo>
                    <a:lnTo>
                      <a:pt x="364" y="6"/>
                    </a:lnTo>
                    <a:lnTo>
                      <a:pt x="365" y="4"/>
                    </a:lnTo>
                    <a:lnTo>
                      <a:pt x="367" y="3"/>
                    </a:lnTo>
                    <a:lnTo>
                      <a:pt x="369" y="3"/>
                    </a:lnTo>
                    <a:lnTo>
                      <a:pt x="369" y="1"/>
                    </a:lnTo>
                    <a:lnTo>
                      <a:pt x="370" y="1"/>
                    </a:lnTo>
                    <a:lnTo>
                      <a:pt x="372" y="1"/>
                    </a:lnTo>
                    <a:lnTo>
                      <a:pt x="373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4" y="0"/>
                    </a:lnTo>
                    <a:lnTo>
                      <a:pt x="384" y="1"/>
                    </a:lnTo>
                    <a:lnTo>
                      <a:pt x="385" y="1"/>
                    </a:lnTo>
                    <a:lnTo>
                      <a:pt x="387" y="3"/>
                    </a:lnTo>
                    <a:lnTo>
                      <a:pt x="389" y="3"/>
                    </a:lnTo>
                    <a:lnTo>
                      <a:pt x="389" y="4"/>
                    </a:lnTo>
                    <a:lnTo>
                      <a:pt x="390" y="4"/>
                    </a:lnTo>
                    <a:lnTo>
                      <a:pt x="392" y="6"/>
                    </a:lnTo>
                    <a:lnTo>
                      <a:pt x="393" y="6"/>
                    </a:lnTo>
                    <a:lnTo>
                      <a:pt x="393" y="7"/>
                    </a:lnTo>
                    <a:lnTo>
                      <a:pt x="395" y="9"/>
                    </a:lnTo>
                    <a:lnTo>
                      <a:pt x="396" y="10"/>
                    </a:lnTo>
                    <a:lnTo>
                      <a:pt x="398" y="12"/>
                    </a:lnTo>
                    <a:lnTo>
                      <a:pt x="398" y="13"/>
                    </a:lnTo>
                    <a:lnTo>
                      <a:pt x="399" y="15"/>
                    </a:lnTo>
                    <a:lnTo>
                      <a:pt x="401" y="16"/>
                    </a:lnTo>
                    <a:lnTo>
                      <a:pt x="401" y="20"/>
                    </a:lnTo>
                    <a:lnTo>
                      <a:pt x="402" y="21"/>
                    </a:lnTo>
                    <a:lnTo>
                      <a:pt x="404" y="23"/>
                    </a:lnTo>
                    <a:lnTo>
                      <a:pt x="405" y="26"/>
                    </a:lnTo>
                    <a:lnTo>
                      <a:pt x="405" y="27"/>
                    </a:lnTo>
                    <a:lnTo>
                      <a:pt x="407" y="30"/>
                    </a:lnTo>
                    <a:lnTo>
                      <a:pt x="408" y="33"/>
                    </a:lnTo>
                    <a:lnTo>
                      <a:pt x="410" y="36"/>
                    </a:lnTo>
                    <a:lnTo>
                      <a:pt x="410" y="40"/>
                    </a:lnTo>
                    <a:lnTo>
                      <a:pt x="412" y="41"/>
                    </a:lnTo>
                    <a:lnTo>
                      <a:pt x="413" y="46"/>
                    </a:lnTo>
                    <a:lnTo>
                      <a:pt x="413" y="49"/>
                    </a:lnTo>
                    <a:lnTo>
                      <a:pt x="415" y="52"/>
                    </a:lnTo>
                    <a:lnTo>
                      <a:pt x="416" y="55"/>
                    </a:lnTo>
                    <a:lnTo>
                      <a:pt x="418" y="60"/>
                    </a:lnTo>
                    <a:lnTo>
                      <a:pt x="418" y="63"/>
                    </a:lnTo>
                    <a:lnTo>
                      <a:pt x="419" y="67"/>
                    </a:lnTo>
                    <a:lnTo>
                      <a:pt x="421" y="72"/>
                    </a:lnTo>
                    <a:lnTo>
                      <a:pt x="421" y="75"/>
                    </a:lnTo>
                    <a:lnTo>
                      <a:pt x="422" y="79"/>
                    </a:lnTo>
                    <a:lnTo>
                      <a:pt x="424" y="84"/>
                    </a:lnTo>
                    <a:lnTo>
                      <a:pt x="424" y="89"/>
                    </a:lnTo>
                    <a:lnTo>
                      <a:pt x="425" y="93"/>
                    </a:lnTo>
                    <a:lnTo>
                      <a:pt x="427" y="99"/>
                    </a:lnTo>
                    <a:lnTo>
                      <a:pt x="428" y="104"/>
                    </a:lnTo>
                    <a:lnTo>
                      <a:pt x="428" y="109"/>
                    </a:lnTo>
                    <a:lnTo>
                      <a:pt x="430" y="115"/>
                    </a:lnTo>
                    <a:lnTo>
                      <a:pt x="432" y="119"/>
                    </a:lnTo>
                    <a:lnTo>
                      <a:pt x="432" y="124"/>
                    </a:lnTo>
                    <a:lnTo>
                      <a:pt x="433" y="130"/>
                    </a:lnTo>
                    <a:lnTo>
                      <a:pt x="435" y="135"/>
                    </a:lnTo>
                    <a:lnTo>
                      <a:pt x="435" y="141"/>
                    </a:lnTo>
                    <a:lnTo>
                      <a:pt x="436" y="147"/>
                    </a:lnTo>
                    <a:lnTo>
                      <a:pt x="438" y="152"/>
                    </a:lnTo>
                    <a:lnTo>
                      <a:pt x="438" y="158"/>
                    </a:lnTo>
                    <a:lnTo>
                      <a:pt x="439" y="162"/>
                    </a:lnTo>
                    <a:lnTo>
                      <a:pt x="441" y="169"/>
                    </a:lnTo>
                    <a:lnTo>
                      <a:pt x="441" y="175"/>
                    </a:lnTo>
                    <a:lnTo>
                      <a:pt x="442" y="179"/>
                    </a:lnTo>
                    <a:lnTo>
                      <a:pt x="444" y="186"/>
                    </a:lnTo>
                    <a:lnTo>
                      <a:pt x="444" y="190"/>
                    </a:lnTo>
                    <a:lnTo>
                      <a:pt x="445" y="196"/>
                    </a:lnTo>
                    <a:lnTo>
                      <a:pt x="447" y="201"/>
                    </a:lnTo>
                    <a:lnTo>
                      <a:pt x="447" y="207"/>
                    </a:lnTo>
                    <a:lnTo>
                      <a:pt x="448" y="212"/>
                    </a:lnTo>
                    <a:lnTo>
                      <a:pt x="450" y="216"/>
                    </a:lnTo>
                    <a:lnTo>
                      <a:pt x="450" y="222"/>
                    </a:lnTo>
                    <a:lnTo>
                      <a:pt x="451" y="227"/>
                    </a:lnTo>
                    <a:lnTo>
                      <a:pt x="451" y="232"/>
                    </a:lnTo>
                    <a:lnTo>
                      <a:pt x="453" y="236"/>
                    </a:lnTo>
                    <a:lnTo>
                      <a:pt x="455" y="241"/>
                    </a:lnTo>
                    <a:lnTo>
                      <a:pt x="455" y="245"/>
                    </a:lnTo>
                    <a:lnTo>
                      <a:pt x="456" y="250"/>
                    </a:lnTo>
                    <a:lnTo>
                      <a:pt x="458" y="255"/>
                    </a:lnTo>
                    <a:lnTo>
                      <a:pt x="458" y="259"/>
                    </a:lnTo>
                    <a:lnTo>
                      <a:pt x="459" y="264"/>
                    </a:lnTo>
                    <a:lnTo>
                      <a:pt x="461" y="269"/>
                    </a:lnTo>
                    <a:lnTo>
                      <a:pt x="461" y="272"/>
                    </a:lnTo>
                    <a:lnTo>
                      <a:pt x="462" y="276"/>
                    </a:lnTo>
                    <a:lnTo>
                      <a:pt x="464" y="281"/>
                    </a:lnTo>
                    <a:lnTo>
                      <a:pt x="464" y="284"/>
                    </a:lnTo>
                    <a:lnTo>
                      <a:pt x="465" y="288"/>
                    </a:lnTo>
                    <a:lnTo>
                      <a:pt x="465" y="292"/>
                    </a:lnTo>
                    <a:lnTo>
                      <a:pt x="467" y="296"/>
                    </a:lnTo>
                    <a:lnTo>
                      <a:pt x="468" y="301"/>
                    </a:lnTo>
                    <a:lnTo>
                      <a:pt x="468" y="304"/>
                    </a:lnTo>
                    <a:lnTo>
                      <a:pt x="470" y="308"/>
                    </a:lnTo>
                    <a:lnTo>
                      <a:pt x="471" y="312"/>
                    </a:lnTo>
                    <a:lnTo>
                      <a:pt x="471" y="316"/>
                    </a:lnTo>
                    <a:lnTo>
                      <a:pt x="473" y="319"/>
                    </a:lnTo>
                    <a:lnTo>
                      <a:pt x="475" y="324"/>
                    </a:lnTo>
                    <a:lnTo>
                      <a:pt x="475" y="327"/>
                    </a:lnTo>
                    <a:lnTo>
                      <a:pt x="476" y="332"/>
                    </a:lnTo>
                    <a:lnTo>
                      <a:pt x="476" y="336"/>
                    </a:lnTo>
                    <a:lnTo>
                      <a:pt x="478" y="339"/>
                    </a:lnTo>
                    <a:lnTo>
                      <a:pt x="479" y="344"/>
                    </a:lnTo>
                    <a:lnTo>
                      <a:pt x="479" y="348"/>
                    </a:lnTo>
                    <a:lnTo>
                      <a:pt x="481" y="352"/>
                    </a:lnTo>
                    <a:lnTo>
                      <a:pt x="482" y="356"/>
                    </a:lnTo>
                    <a:lnTo>
                      <a:pt x="482" y="361"/>
                    </a:lnTo>
                    <a:lnTo>
                      <a:pt x="484" y="365"/>
                    </a:lnTo>
                    <a:lnTo>
                      <a:pt x="485" y="370"/>
                    </a:lnTo>
                    <a:lnTo>
                      <a:pt x="485" y="373"/>
                    </a:lnTo>
                    <a:lnTo>
                      <a:pt x="487" y="378"/>
                    </a:lnTo>
                    <a:lnTo>
                      <a:pt x="487" y="382"/>
                    </a:lnTo>
                    <a:lnTo>
                      <a:pt x="488" y="387"/>
                    </a:lnTo>
                    <a:lnTo>
                      <a:pt x="490" y="391"/>
                    </a:lnTo>
                    <a:lnTo>
                      <a:pt x="490" y="396"/>
                    </a:lnTo>
                    <a:lnTo>
                      <a:pt x="491" y="401"/>
                    </a:lnTo>
                    <a:lnTo>
                      <a:pt x="493" y="407"/>
                    </a:lnTo>
                    <a:lnTo>
                      <a:pt x="493" y="411"/>
                    </a:lnTo>
                    <a:lnTo>
                      <a:pt x="494" y="416"/>
                    </a:lnTo>
                    <a:lnTo>
                      <a:pt x="494" y="421"/>
                    </a:lnTo>
                    <a:lnTo>
                      <a:pt x="496" y="425"/>
                    </a:lnTo>
                    <a:lnTo>
                      <a:pt x="498" y="431"/>
                    </a:lnTo>
                    <a:lnTo>
                      <a:pt x="498" y="436"/>
                    </a:lnTo>
                    <a:lnTo>
                      <a:pt x="499" y="441"/>
                    </a:lnTo>
                    <a:lnTo>
                      <a:pt x="501" y="447"/>
                    </a:lnTo>
                    <a:lnTo>
                      <a:pt x="501" y="451"/>
                    </a:lnTo>
                    <a:lnTo>
                      <a:pt x="502" y="456"/>
                    </a:lnTo>
                    <a:lnTo>
                      <a:pt x="502" y="462"/>
                    </a:lnTo>
                    <a:lnTo>
                      <a:pt x="504" y="467"/>
                    </a:lnTo>
                    <a:lnTo>
                      <a:pt x="505" y="473"/>
                    </a:lnTo>
                    <a:lnTo>
                      <a:pt x="505" y="478"/>
                    </a:lnTo>
                    <a:lnTo>
                      <a:pt x="507" y="484"/>
                    </a:lnTo>
                    <a:lnTo>
                      <a:pt x="507" y="488"/>
                    </a:lnTo>
                    <a:lnTo>
                      <a:pt x="508" y="494"/>
                    </a:lnTo>
                    <a:lnTo>
                      <a:pt x="510" y="499"/>
                    </a:lnTo>
                    <a:lnTo>
                      <a:pt x="510" y="505"/>
                    </a:lnTo>
                    <a:lnTo>
                      <a:pt x="511" y="511"/>
                    </a:lnTo>
                    <a:lnTo>
                      <a:pt x="511" y="516"/>
                    </a:lnTo>
                    <a:lnTo>
                      <a:pt x="513" y="522"/>
                    </a:lnTo>
                    <a:lnTo>
                      <a:pt x="514" y="528"/>
                    </a:lnTo>
                    <a:lnTo>
                      <a:pt x="514" y="533"/>
                    </a:lnTo>
                    <a:lnTo>
                      <a:pt x="516" y="539"/>
                    </a:lnTo>
                    <a:lnTo>
                      <a:pt x="516" y="545"/>
                    </a:lnTo>
                    <a:lnTo>
                      <a:pt x="518" y="551"/>
                    </a:lnTo>
                    <a:lnTo>
                      <a:pt x="519" y="556"/>
                    </a:lnTo>
                    <a:lnTo>
                      <a:pt x="519" y="562"/>
                    </a:lnTo>
                    <a:lnTo>
                      <a:pt x="521" y="568"/>
                    </a:lnTo>
                    <a:lnTo>
                      <a:pt x="521" y="574"/>
                    </a:lnTo>
                    <a:lnTo>
                      <a:pt x="522" y="580"/>
                    </a:lnTo>
                    <a:lnTo>
                      <a:pt x="522" y="585"/>
                    </a:lnTo>
                    <a:lnTo>
                      <a:pt x="524" y="591"/>
                    </a:lnTo>
                    <a:lnTo>
                      <a:pt x="525" y="597"/>
                    </a:lnTo>
                    <a:lnTo>
                      <a:pt x="525" y="604"/>
                    </a:lnTo>
                    <a:lnTo>
                      <a:pt x="527" y="610"/>
                    </a:lnTo>
                    <a:lnTo>
                      <a:pt x="527" y="616"/>
                    </a:lnTo>
                    <a:lnTo>
                      <a:pt x="528" y="622"/>
                    </a:lnTo>
                    <a:lnTo>
                      <a:pt x="530" y="627"/>
                    </a:lnTo>
                    <a:lnTo>
                      <a:pt x="530" y="633"/>
                    </a:lnTo>
                    <a:lnTo>
                      <a:pt x="531" y="639"/>
                    </a:lnTo>
                    <a:lnTo>
                      <a:pt x="531" y="645"/>
                    </a:lnTo>
                    <a:lnTo>
                      <a:pt x="533" y="651"/>
                    </a:lnTo>
                    <a:lnTo>
                      <a:pt x="533" y="657"/>
                    </a:lnTo>
                    <a:lnTo>
                      <a:pt x="534" y="663"/>
                    </a:lnTo>
                    <a:lnTo>
                      <a:pt x="536" y="670"/>
                    </a:lnTo>
                    <a:lnTo>
                      <a:pt x="536" y="676"/>
                    </a:lnTo>
                    <a:lnTo>
                      <a:pt x="538" y="682"/>
                    </a:lnTo>
                    <a:lnTo>
                      <a:pt x="538" y="687"/>
                    </a:lnTo>
                    <a:lnTo>
                      <a:pt x="539" y="693"/>
                    </a:lnTo>
                    <a:lnTo>
                      <a:pt x="541" y="699"/>
                    </a:lnTo>
                    <a:lnTo>
                      <a:pt x="541" y="705"/>
                    </a:lnTo>
                    <a:lnTo>
                      <a:pt x="542" y="711"/>
                    </a:lnTo>
                    <a:lnTo>
                      <a:pt x="542" y="717"/>
                    </a:lnTo>
                    <a:lnTo>
                      <a:pt x="544" y="723"/>
                    </a:lnTo>
                    <a:lnTo>
                      <a:pt x="544" y="730"/>
                    </a:lnTo>
                    <a:lnTo>
                      <a:pt x="545" y="736"/>
                    </a:lnTo>
                    <a:lnTo>
                      <a:pt x="547" y="740"/>
                    </a:lnTo>
                    <a:lnTo>
                      <a:pt x="547" y="746"/>
                    </a:lnTo>
                    <a:lnTo>
                      <a:pt x="548" y="753"/>
                    </a:lnTo>
                    <a:lnTo>
                      <a:pt x="548" y="759"/>
                    </a:lnTo>
                    <a:lnTo>
                      <a:pt x="550" y="765"/>
                    </a:lnTo>
                    <a:lnTo>
                      <a:pt x="551" y="771"/>
                    </a:lnTo>
                    <a:lnTo>
                      <a:pt x="551" y="777"/>
                    </a:lnTo>
                    <a:lnTo>
                      <a:pt x="553" y="783"/>
                    </a:lnTo>
                    <a:lnTo>
                      <a:pt x="553" y="788"/>
                    </a:lnTo>
                    <a:lnTo>
                      <a:pt x="554" y="794"/>
                    </a:lnTo>
                    <a:lnTo>
                      <a:pt x="556" y="800"/>
                    </a:lnTo>
                    <a:lnTo>
                      <a:pt x="556" y="806"/>
                    </a:lnTo>
                    <a:lnTo>
                      <a:pt x="557" y="813"/>
                    </a:lnTo>
                    <a:lnTo>
                      <a:pt x="557" y="819"/>
                    </a:lnTo>
                    <a:lnTo>
                      <a:pt x="559" y="823"/>
                    </a:lnTo>
                    <a:lnTo>
                      <a:pt x="561" y="829"/>
                    </a:lnTo>
                    <a:lnTo>
                      <a:pt x="561" y="836"/>
                    </a:lnTo>
                    <a:lnTo>
                      <a:pt x="562" y="842"/>
                    </a:lnTo>
                    <a:lnTo>
                      <a:pt x="562" y="848"/>
                    </a:lnTo>
                    <a:lnTo>
                      <a:pt x="564" y="854"/>
                    </a:lnTo>
                    <a:lnTo>
                      <a:pt x="565" y="859"/>
                    </a:lnTo>
                    <a:lnTo>
                      <a:pt x="565" y="865"/>
                    </a:lnTo>
                    <a:lnTo>
                      <a:pt x="567" y="871"/>
                    </a:lnTo>
                    <a:lnTo>
                      <a:pt x="567" y="877"/>
                    </a:lnTo>
                    <a:lnTo>
                      <a:pt x="568" y="883"/>
                    </a:lnTo>
                    <a:lnTo>
                      <a:pt x="570" y="889"/>
                    </a:lnTo>
                    <a:lnTo>
                      <a:pt x="570" y="894"/>
                    </a:lnTo>
                    <a:lnTo>
                      <a:pt x="571" y="900"/>
                    </a:lnTo>
                    <a:lnTo>
                      <a:pt x="571" y="906"/>
                    </a:lnTo>
                    <a:lnTo>
                      <a:pt x="573" y="912"/>
                    </a:lnTo>
                    <a:lnTo>
                      <a:pt x="574" y="919"/>
                    </a:lnTo>
                    <a:lnTo>
                      <a:pt x="574" y="923"/>
                    </a:lnTo>
                    <a:lnTo>
                      <a:pt x="576" y="929"/>
                    </a:lnTo>
                    <a:lnTo>
                      <a:pt x="576" y="935"/>
                    </a:lnTo>
                    <a:lnTo>
                      <a:pt x="577" y="942"/>
                    </a:lnTo>
                    <a:lnTo>
                      <a:pt x="579" y="946"/>
                    </a:lnTo>
                    <a:lnTo>
                      <a:pt x="579" y="952"/>
                    </a:lnTo>
                    <a:lnTo>
                      <a:pt x="581" y="959"/>
                    </a:lnTo>
                    <a:lnTo>
                      <a:pt x="581" y="963"/>
                    </a:lnTo>
                    <a:lnTo>
                      <a:pt x="582" y="969"/>
                    </a:lnTo>
                    <a:lnTo>
                      <a:pt x="584" y="975"/>
                    </a:lnTo>
                    <a:lnTo>
                      <a:pt x="584" y="980"/>
                    </a:lnTo>
                    <a:lnTo>
                      <a:pt x="585" y="986"/>
                    </a:lnTo>
                    <a:lnTo>
                      <a:pt x="585" y="992"/>
                    </a:lnTo>
                    <a:lnTo>
                      <a:pt x="587" y="997"/>
                    </a:lnTo>
                    <a:lnTo>
                      <a:pt x="588" y="1003"/>
                    </a:lnTo>
                    <a:lnTo>
                      <a:pt x="588" y="1009"/>
                    </a:lnTo>
                    <a:lnTo>
                      <a:pt x="590" y="1014"/>
                    </a:lnTo>
                    <a:lnTo>
                      <a:pt x="590" y="1020"/>
                    </a:lnTo>
                    <a:lnTo>
                      <a:pt x="591" y="1025"/>
                    </a:lnTo>
                    <a:lnTo>
                      <a:pt x="593" y="1031"/>
                    </a:lnTo>
                    <a:lnTo>
                      <a:pt x="593" y="1035"/>
                    </a:lnTo>
                    <a:lnTo>
                      <a:pt x="594" y="1042"/>
                    </a:lnTo>
                    <a:lnTo>
                      <a:pt x="594" y="1046"/>
                    </a:lnTo>
                    <a:lnTo>
                      <a:pt x="596" y="1052"/>
                    </a:lnTo>
                    <a:lnTo>
                      <a:pt x="597" y="1057"/>
                    </a:lnTo>
                    <a:lnTo>
                      <a:pt x="597" y="1061"/>
                    </a:lnTo>
                    <a:lnTo>
                      <a:pt x="599" y="1068"/>
                    </a:lnTo>
                    <a:lnTo>
                      <a:pt x="599" y="1072"/>
                    </a:lnTo>
                    <a:lnTo>
                      <a:pt x="600" y="1077"/>
                    </a:lnTo>
                    <a:lnTo>
                      <a:pt x="602" y="1083"/>
                    </a:lnTo>
                    <a:lnTo>
                      <a:pt x="602" y="1088"/>
                    </a:lnTo>
                    <a:lnTo>
                      <a:pt x="604" y="1092"/>
                    </a:lnTo>
                    <a:lnTo>
                      <a:pt x="604" y="1097"/>
                    </a:lnTo>
                    <a:lnTo>
                      <a:pt x="605" y="1103"/>
                    </a:lnTo>
                    <a:lnTo>
                      <a:pt x="607" y="1108"/>
                    </a:lnTo>
                    <a:lnTo>
                      <a:pt x="607" y="1112"/>
                    </a:lnTo>
                    <a:lnTo>
                      <a:pt x="608" y="1117"/>
                    </a:lnTo>
                    <a:lnTo>
                      <a:pt x="608" y="1121"/>
                    </a:lnTo>
                    <a:lnTo>
                      <a:pt x="610" y="1126"/>
                    </a:lnTo>
                    <a:lnTo>
                      <a:pt x="611" y="1132"/>
                    </a:lnTo>
                    <a:lnTo>
                      <a:pt x="611" y="1137"/>
                    </a:lnTo>
                    <a:lnTo>
                      <a:pt x="613" y="1141"/>
                    </a:lnTo>
                    <a:lnTo>
                      <a:pt x="613" y="1146"/>
                    </a:lnTo>
                    <a:lnTo>
                      <a:pt x="614" y="1151"/>
                    </a:lnTo>
                    <a:lnTo>
                      <a:pt x="616" y="1155"/>
                    </a:lnTo>
                    <a:lnTo>
                      <a:pt x="616" y="1160"/>
                    </a:lnTo>
                    <a:lnTo>
                      <a:pt x="617" y="1163"/>
                    </a:lnTo>
                    <a:lnTo>
                      <a:pt x="619" y="1168"/>
                    </a:lnTo>
                    <a:lnTo>
                      <a:pt x="619" y="1172"/>
                    </a:lnTo>
                    <a:lnTo>
                      <a:pt x="620" y="1177"/>
                    </a:lnTo>
                    <a:lnTo>
                      <a:pt x="620" y="1181"/>
                    </a:lnTo>
                    <a:lnTo>
                      <a:pt x="622" y="1186"/>
                    </a:lnTo>
                    <a:lnTo>
                      <a:pt x="624" y="1189"/>
                    </a:lnTo>
                    <a:lnTo>
                      <a:pt x="624" y="1194"/>
                    </a:lnTo>
                    <a:lnTo>
                      <a:pt x="625" y="1198"/>
                    </a:lnTo>
                    <a:lnTo>
                      <a:pt x="627" y="1203"/>
                    </a:lnTo>
                    <a:lnTo>
                      <a:pt x="627" y="1206"/>
                    </a:lnTo>
                    <a:lnTo>
                      <a:pt x="628" y="1211"/>
                    </a:lnTo>
                    <a:lnTo>
                      <a:pt x="628" y="1215"/>
                    </a:lnTo>
                    <a:lnTo>
                      <a:pt x="630" y="1218"/>
                    </a:lnTo>
                    <a:lnTo>
                      <a:pt x="631" y="1223"/>
                    </a:lnTo>
                    <a:lnTo>
                      <a:pt x="631" y="1226"/>
                    </a:lnTo>
                    <a:lnTo>
                      <a:pt x="633" y="1231"/>
                    </a:lnTo>
                    <a:lnTo>
                      <a:pt x="634" y="1235"/>
                    </a:lnTo>
                    <a:lnTo>
                      <a:pt x="634" y="1238"/>
                    </a:lnTo>
                    <a:lnTo>
                      <a:pt x="636" y="1243"/>
                    </a:lnTo>
                    <a:lnTo>
                      <a:pt x="636" y="1246"/>
                    </a:lnTo>
                    <a:lnTo>
                      <a:pt x="637" y="1251"/>
                    </a:lnTo>
                    <a:lnTo>
                      <a:pt x="639" y="1254"/>
                    </a:lnTo>
                    <a:lnTo>
                      <a:pt x="639" y="1258"/>
                    </a:lnTo>
                    <a:lnTo>
                      <a:pt x="640" y="1261"/>
                    </a:lnTo>
                    <a:lnTo>
                      <a:pt x="642" y="1266"/>
                    </a:lnTo>
                    <a:lnTo>
                      <a:pt x="642" y="1269"/>
                    </a:lnTo>
                    <a:lnTo>
                      <a:pt x="643" y="1274"/>
                    </a:lnTo>
                    <a:lnTo>
                      <a:pt x="643" y="1277"/>
                    </a:lnTo>
                    <a:lnTo>
                      <a:pt x="645" y="1281"/>
                    </a:lnTo>
                    <a:lnTo>
                      <a:pt x="647" y="1284"/>
                    </a:lnTo>
                    <a:lnTo>
                      <a:pt x="647" y="1289"/>
                    </a:lnTo>
                    <a:lnTo>
                      <a:pt x="648" y="1292"/>
                    </a:lnTo>
                    <a:lnTo>
                      <a:pt x="650" y="1297"/>
                    </a:lnTo>
                    <a:lnTo>
                      <a:pt x="650" y="1300"/>
                    </a:lnTo>
                    <a:lnTo>
                      <a:pt x="651" y="1304"/>
                    </a:lnTo>
                    <a:lnTo>
                      <a:pt x="653" y="1307"/>
                    </a:lnTo>
                    <a:lnTo>
                      <a:pt x="653" y="1312"/>
                    </a:lnTo>
                    <a:lnTo>
                      <a:pt x="654" y="1315"/>
                    </a:lnTo>
                    <a:lnTo>
                      <a:pt x="654" y="1320"/>
                    </a:lnTo>
                    <a:lnTo>
                      <a:pt x="656" y="1323"/>
                    </a:lnTo>
                    <a:lnTo>
                      <a:pt x="657" y="1327"/>
                    </a:lnTo>
                    <a:lnTo>
                      <a:pt x="657" y="1332"/>
                    </a:lnTo>
                    <a:lnTo>
                      <a:pt x="659" y="1335"/>
                    </a:lnTo>
                    <a:lnTo>
                      <a:pt x="660" y="1340"/>
                    </a:lnTo>
                    <a:lnTo>
                      <a:pt x="660" y="1343"/>
                    </a:lnTo>
                    <a:lnTo>
                      <a:pt x="662" y="1347"/>
                    </a:lnTo>
                    <a:lnTo>
                      <a:pt x="662" y="1350"/>
                    </a:lnTo>
                    <a:lnTo>
                      <a:pt x="663" y="1355"/>
                    </a:lnTo>
                    <a:lnTo>
                      <a:pt x="665" y="1358"/>
                    </a:lnTo>
                    <a:lnTo>
                      <a:pt x="665" y="1363"/>
                    </a:lnTo>
                    <a:lnTo>
                      <a:pt x="667" y="1367"/>
                    </a:lnTo>
                    <a:lnTo>
                      <a:pt x="668" y="1370"/>
                    </a:lnTo>
                    <a:lnTo>
                      <a:pt x="668" y="1375"/>
                    </a:lnTo>
                    <a:lnTo>
                      <a:pt x="670" y="1380"/>
                    </a:lnTo>
                    <a:lnTo>
                      <a:pt x="670" y="1383"/>
                    </a:lnTo>
                    <a:lnTo>
                      <a:pt x="671" y="1387"/>
                    </a:lnTo>
                    <a:lnTo>
                      <a:pt x="673" y="1392"/>
                    </a:lnTo>
                    <a:lnTo>
                      <a:pt x="673" y="1395"/>
                    </a:lnTo>
                    <a:lnTo>
                      <a:pt x="674" y="1400"/>
                    </a:lnTo>
                    <a:lnTo>
                      <a:pt x="676" y="1404"/>
                    </a:lnTo>
                    <a:lnTo>
                      <a:pt x="676" y="1407"/>
                    </a:lnTo>
                    <a:lnTo>
                      <a:pt x="677" y="1412"/>
                    </a:lnTo>
                    <a:lnTo>
                      <a:pt x="677" y="1416"/>
                    </a:lnTo>
                    <a:lnTo>
                      <a:pt x="679" y="1421"/>
                    </a:lnTo>
                    <a:lnTo>
                      <a:pt x="680" y="1424"/>
                    </a:lnTo>
                    <a:lnTo>
                      <a:pt x="680" y="1429"/>
                    </a:lnTo>
                    <a:lnTo>
                      <a:pt x="682" y="1433"/>
                    </a:lnTo>
                    <a:lnTo>
                      <a:pt x="683" y="1438"/>
                    </a:lnTo>
                    <a:lnTo>
                      <a:pt x="683" y="1443"/>
                    </a:lnTo>
                    <a:lnTo>
                      <a:pt x="685" y="1447"/>
                    </a:lnTo>
                    <a:lnTo>
                      <a:pt x="685" y="1450"/>
                    </a:lnTo>
                    <a:lnTo>
                      <a:pt x="686" y="1455"/>
                    </a:lnTo>
                    <a:lnTo>
                      <a:pt x="688" y="1460"/>
                    </a:lnTo>
                    <a:lnTo>
                      <a:pt x="688" y="1464"/>
                    </a:lnTo>
                    <a:lnTo>
                      <a:pt x="690" y="1469"/>
                    </a:lnTo>
                    <a:lnTo>
                      <a:pt x="690" y="1472"/>
                    </a:lnTo>
                    <a:lnTo>
                      <a:pt x="691" y="1476"/>
                    </a:lnTo>
                    <a:lnTo>
                      <a:pt x="693" y="1481"/>
                    </a:lnTo>
                    <a:lnTo>
                      <a:pt x="693" y="1486"/>
                    </a:lnTo>
                    <a:lnTo>
                      <a:pt x="694" y="1490"/>
                    </a:lnTo>
                    <a:lnTo>
                      <a:pt x="694" y="1495"/>
                    </a:lnTo>
                    <a:lnTo>
                      <a:pt x="696" y="1498"/>
                    </a:lnTo>
                    <a:lnTo>
                      <a:pt x="697" y="1503"/>
                    </a:lnTo>
                    <a:lnTo>
                      <a:pt x="697" y="1507"/>
                    </a:lnTo>
                    <a:lnTo>
                      <a:pt x="699" y="1512"/>
                    </a:lnTo>
                    <a:lnTo>
                      <a:pt x="699" y="1515"/>
                    </a:lnTo>
                    <a:lnTo>
                      <a:pt x="700" y="1519"/>
                    </a:lnTo>
                    <a:lnTo>
                      <a:pt x="702" y="1524"/>
                    </a:lnTo>
                    <a:lnTo>
                      <a:pt x="702" y="1527"/>
                    </a:lnTo>
                    <a:lnTo>
                      <a:pt x="703" y="1532"/>
                    </a:lnTo>
                    <a:lnTo>
                      <a:pt x="703" y="1536"/>
                    </a:lnTo>
                    <a:lnTo>
                      <a:pt x="705" y="1539"/>
                    </a:lnTo>
                    <a:lnTo>
                      <a:pt x="706" y="1544"/>
                    </a:lnTo>
                    <a:lnTo>
                      <a:pt x="706" y="1547"/>
                    </a:lnTo>
                    <a:lnTo>
                      <a:pt x="708" y="1552"/>
                    </a:lnTo>
                    <a:lnTo>
                      <a:pt x="708" y="1556"/>
                    </a:lnTo>
                    <a:lnTo>
                      <a:pt x="710" y="1559"/>
                    </a:lnTo>
                    <a:lnTo>
                      <a:pt x="711" y="1564"/>
                    </a:lnTo>
                    <a:lnTo>
                      <a:pt x="711" y="1567"/>
                    </a:lnTo>
                    <a:lnTo>
                      <a:pt x="713" y="1570"/>
                    </a:lnTo>
                    <a:lnTo>
                      <a:pt x="713" y="1575"/>
                    </a:lnTo>
                    <a:lnTo>
                      <a:pt x="714" y="1578"/>
                    </a:lnTo>
                    <a:lnTo>
                      <a:pt x="716" y="1582"/>
                    </a:lnTo>
                    <a:lnTo>
                      <a:pt x="716" y="1586"/>
                    </a:lnTo>
                    <a:lnTo>
                      <a:pt x="717" y="1589"/>
                    </a:lnTo>
                    <a:lnTo>
                      <a:pt x="717" y="1593"/>
                    </a:lnTo>
                    <a:lnTo>
                      <a:pt x="719" y="1596"/>
                    </a:lnTo>
                    <a:lnTo>
                      <a:pt x="720" y="1599"/>
                    </a:lnTo>
                    <a:lnTo>
                      <a:pt x="720" y="1602"/>
                    </a:lnTo>
                    <a:lnTo>
                      <a:pt x="722" y="1607"/>
                    </a:lnTo>
                    <a:lnTo>
                      <a:pt x="722" y="1610"/>
                    </a:lnTo>
                    <a:lnTo>
                      <a:pt x="723" y="1613"/>
                    </a:lnTo>
                    <a:lnTo>
                      <a:pt x="725" y="1616"/>
                    </a:lnTo>
                    <a:lnTo>
                      <a:pt x="725" y="1621"/>
                    </a:lnTo>
                    <a:lnTo>
                      <a:pt x="726" y="1624"/>
                    </a:lnTo>
                    <a:lnTo>
                      <a:pt x="726" y="1627"/>
                    </a:lnTo>
                    <a:lnTo>
                      <a:pt x="728" y="1630"/>
                    </a:lnTo>
                    <a:lnTo>
                      <a:pt x="729" y="1633"/>
                    </a:lnTo>
                    <a:lnTo>
                      <a:pt x="729" y="163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4" name="Freeform 78"/>
              <p:cNvSpPr>
                <a:spLocks/>
              </p:cNvSpPr>
              <p:nvPr/>
            </p:nvSpPr>
            <p:spPr bwMode="auto">
              <a:xfrm>
                <a:off x="3958" y="3345"/>
                <a:ext cx="297" cy="319"/>
              </a:xfrm>
              <a:custGeom>
                <a:avLst/>
                <a:gdLst>
                  <a:gd name="T0" fmla="*/ 10 w 593"/>
                  <a:gd name="T1" fmla="*/ 32 h 638"/>
                  <a:gd name="T2" fmla="*/ 20 w 593"/>
                  <a:gd name="T3" fmla="*/ 66 h 638"/>
                  <a:gd name="T4" fmla="*/ 30 w 593"/>
                  <a:gd name="T5" fmla="*/ 98 h 638"/>
                  <a:gd name="T6" fmla="*/ 40 w 593"/>
                  <a:gd name="T7" fmla="*/ 129 h 638"/>
                  <a:gd name="T8" fmla="*/ 51 w 593"/>
                  <a:gd name="T9" fmla="*/ 157 h 638"/>
                  <a:gd name="T10" fmla="*/ 60 w 593"/>
                  <a:gd name="T11" fmla="*/ 186 h 638"/>
                  <a:gd name="T12" fmla="*/ 70 w 593"/>
                  <a:gd name="T13" fmla="*/ 213 h 638"/>
                  <a:gd name="T14" fmla="*/ 80 w 593"/>
                  <a:gd name="T15" fmla="*/ 240 h 638"/>
                  <a:gd name="T16" fmla="*/ 90 w 593"/>
                  <a:gd name="T17" fmla="*/ 264 h 638"/>
                  <a:gd name="T18" fmla="*/ 99 w 593"/>
                  <a:gd name="T19" fmla="*/ 286 h 638"/>
                  <a:gd name="T20" fmla="*/ 108 w 593"/>
                  <a:gd name="T21" fmla="*/ 303 h 638"/>
                  <a:gd name="T22" fmla="*/ 119 w 593"/>
                  <a:gd name="T23" fmla="*/ 315 h 638"/>
                  <a:gd name="T24" fmla="*/ 128 w 593"/>
                  <a:gd name="T25" fmla="*/ 324 h 638"/>
                  <a:gd name="T26" fmla="*/ 137 w 593"/>
                  <a:gd name="T27" fmla="*/ 333 h 638"/>
                  <a:gd name="T28" fmla="*/ 146 w 593"/>
                  <a:gd name="T29" fmla="*/ 346 h 638"/>
                  <a:gd name="T30" fmla="*/ 156 w 593"/>
                  <a:gd name="T31" fmla="*/ 356 h 638"/>
                  <a:gd name="T32" fmla="*/ 166 w 593"/>
                  <a:gd name="T33" fmla="*/ 367 h 638"/>
                  <a:gd name="T34" fmla="*/ 176 w 593"/>
                  <a:gd name="T35" fmla="*/ 375 h 638"/>
                  <a:gd name="T36" fmla="*/ 185 w 593"/>
                  <a:gd name="T37" fmla="*/ 382 h 638"/>
                  <a:gd name="T38" fmla="*/ 194 w 593"/>
                  <a:gd name="T39" fmla="*/ 393 h 638"/>
                  <a:gd name="T40" fmla="*/ 205 w 593"/>
                  <a:gd name="T41" fmla="*/ 405 h 638"/>
                  <a:gd name="T42" fmla="*/ 214 w 593"/>
                  <a:gd name="T43" fmla="*/ 419 h 638"/>
                  <a:gd name="T44" fmla="*/ 223 w 593"/>
                  <a:gd name="T45" fmla="*/ 430 h 638"/>
                  <a:gd name="T46" fmla="*/ 232 w 593"/>
                  <a:gd name="T47" fmla="*/ 441 h 638"/>
                  <a:gd name="T48" fmla="*/ 242 w 593"/>
                  <a:gd name="T49" fmla="*/ 453 h 638"/>
                  <a:gd name="T50" fmla="*/ 251 w 593"/>
                  <a:gd name="T51" fmla="*/ 469 h 638"/>
                  <a:gd name="T52" fmla="*/ 260 w 593"/>
                  <a:gd name="T53" fmla="*/ 482 h 638"/>
                  <a:gd name="T54" fmla="*/ 269 w 593"/>
                  <a:gd name="T55" fmla="*/ 493 h 638"/>
                  <a:gd name="T56" fmla="*/ 279 w 593"/>
                  <a:gd name="T57" fmla="*/ 499 h 638"/>
                  <a:gd name="T58" fmla="*/ 289 w 593"/>
                  <a:gd name="T59" fmla="*/ 504 h 638"/>
                  <a:gd name="T60" fmla="*/ 298 w 593"/>
                  <a:gd name="T61" fmla="*/ 512 h 638"/>
                  <a:gd name="T62" fmla="*/ 308 w 593"/>
                  <a:gd name="T63" fmla="*/ 522 h 638"/>
                  <a:gd name="T64" fmla="*/ 317 w 593"/>
                  <a:gd name="T65" fmla="*/ 533 h 638"/>
                  <a:gd name="T66" fmla="*/ 326 w 593"/>
                  <a:gd name="T67" fmla="*/ 542 h 638"/>
                  <a:gd name="T68" fmla="*/ 335 w 593"/>
                  <a:gd name="T69" fmla="*/ 550 h 638"/>
                  <a:gd name="T70" fmla="*/ 345 w 593"/>
                  <a:gd name="T71" fmla="*/ 556 h 638"/>
                  <a:gd name="T72" fmla="*/ 354 w 593"/>
                  <a:gd name="T73" fmla="*/ 561 h 638"/>
                  <a:gd name="T74" fmla="*/ 363 w 593"/>
                  <a:gd name="T75" fmla="*/ 565 h 638"/>
                  <a:gd name="T76" fmla="*/ 372 w 593"/>
                  <a:gd name="T77" fmla="*/ 570 h 638"/>
                  <a:gd name="T78" fmla="*/ 381 w 593"/>
                  <a:gd name="T79" fmla="*/ 575 h 638"/>
                  <a:gd name="T80" fmla="*/ 391 w 593"/>
                  <a:gd name="T81" fmla="*/ 579 h 638"/>
                  <a:gd name="T82" fmla="*/ 400 w 593"/>
                  <a:gd name="T83" fmla="*/ 584 h 638"/>
                  <a:gd name="T84" fmla="*/ 409 w 593"/>
                  <a:gd name="T85" fmla="*/ 588 h 638"/>
                  <a:gd name="T86" fmla="*/ 418 w 593"/>
                  <a:gd name="T87" fmla="*/ 596 h 638"/>
                  <a:gd name="T88" fmla="*/ 428 w 593"/>
                  <a:gd name="T89" fmla="*/ 604 h 638"/>
                  <a:gd name="T90" fmla="*/ 437 w 593"/>
                  <a:gd name="T91" fmla="*/ 611 h 638"/>
                  <a:gd name="T92" fmla="*/ 446 w 593"/>
                  <a:gd name="T93" fmla="*/ 616 h 638"/>
                  <a:gd name="T94" fmla="*/ 454 w 593"/>
                  <a:gd name="T95" fmla="*/ 616 h 638"/>
                  <a:gd name="T96" fmla="*/ 463 w 593"/>
                  <a:gd name="T97" fmla="*/ 616 h 638"/>
                  <a:gd name="T98" fmla="*/ 472 w 593"/>
                  <a:gd name="T99" fmla="*/ 616 h 638"/>
                  <a:gd name="T100" fmla="*/ 481 w 593"/>
                  <a:gd name="T101" fmla="*/ 619 h 638"/>
                  <a:gd name="T102" fmla="*/ 490 w 593"/>
                  <a:gd name="T103" fmla="*/ 621 h 638"/>
                  <a:gd name="T104" fmla="*/ 500 w 593"/>
                  <a:gd name="T105" fmla="*/ 622 h 638"/>
                  <a:gd name="T106" fmla="*/ 509 w 593"/>
                  <a:gd name="T107" fmla="*/ 622 h 638"/>
                  <a:gd name="T108" fmla="*/ 518 w 593"/>
                  <a:gd name="T109" fmla="*/ 624 h 638"/>
                  <a:gd name="T110" fmla="*/ 526 w 593"/>
                  <a:gd name="T111" fmla="*/ 624 h 638"/>
                  <a:gd name="T112" fmla="*/ 535 w 593"/>
                  <a:gd name="T113" fmla="*/ 625 h 638"/>
                  <a:gd name="T114" fmla="*/ 544 w 593"/>
                  <a:gd name="T115" fmla="*/ 628 h 638"/>
                  <a:gd name="T116" fmla="*/ 553 w 593"/>
                  <a:gd name="T117" fmla="*/ 633 h 638"/>
                  <a:gd name="T118" fmla="*/ 563 w 593"/>
                  <a:gd name="T119" fmla="*/ 636 h 638"/>
                  <a:gd name="T120" fmla="*/ 570 w 593"/>
                  <a:gd name="T121" fmla="*/ 638 h 638"/>
                  <a:gd name="T122" fmla="*/ 580 w 593"/>
                  <a:gd name="T123" fmla="*/ 634 h 638"/>
                  <a:gd name="T124" fmla="*/ 589 w 593"/>
                  <a:gd name="T125" fmla="*/ 631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93" h="638">
                    <a:moveTo>
                      <a:pt x="0" y="0"/>
                    </a:moveTo>
                    <a:lnTo>
                      <a:pt x="2" y="3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5" y="12"/>
                    </a:lnTo>
                    <a:lnTo>
                      <a:pt x="5" y="15"/>
                    </a:lnTo>
                    <a:lnTo>
                      <a:pt x="7" y="18"/>
                    </a:lnTo>
                    <a:lnTo>
                      <a:pt x="7" y="21"/>
                    </a:lnTo>
                    <a:lnTo>
                      <a:pt x="8" y="26"/>
                    </a:lnTo>
                    <a:lnTo>
                      <a:pt x="10" y="29"/>
                    </a:lnTo>
                    <a:lnTo>
                      <a:pt x="10" y="32"/>
                    </a:lnTo>
                    <a:lnTo>
                      <a:pt x="11" y="35"/>
                    </a:lnTo>
                    <a:lnTo>
                      <a:pt x="11" y="38"/>
                    </a:lnTo>
                    <a:lnTo>
                      <a:pt x="13" y="41"/>
                    </a:lnTo>
                    <a:lnTo>
                      <a:pt x="14" y="44"/>
                    </a:lnTo>
                    <a:lnTo>
                      <a:pt x="14" y="47"/>
                    </a:lnTo>
                    <a:lnTo>
                      <a:pt x="16" y="51"/>
                    </a:lnTo>
                    <a:lnTo>
                      <a:pt x="16" y="54"/>
                    </a:lnTo>
                    <a:lnTo>
                      <a:pt x="17" y="57"/>
                    </a:lnTo>
                    <a:lnTo>
                      <a:pt x="19" y="60"/>
                    </a:lnTo>
                    <a:lnTo>
                      <a:pt x="19" y="63"/>
                    </a:lnTo>
                    <a:lnTo>
                      <a:pt x="20" y="66"/>
                    </a:lnTo>
                    <a:lnTo>
                      <a:pt x="20" y="69"/>
                    </a:lnTo>
                    <a:lnTo>
                      <a:pt x="22" y="72"/>
                    </a:lnTo>
                    <a:lnTo>
                      <a:pt x="24" y="75"/>
                    </a:lnTo>
                    <a:lnTo>
                      <a:pt x="24" y="78"/>
                    </a:lnTo>
                    <a:lnTo>
                      <a:pt x="25" y="81"/>
                    </a:lnTo>
                    <a:lnTo>
                      <a:pt x="25" y="84"/>
                    </a:lnTo>
                    <a:lnTo>
                      <a:pt x="27" y="87"/>
                    </a:lnTo>
                    <a:lnTo>
                      <a:pt x="28" y="90"/>
                    </a:lnTo>
                    <a:lnTo>
                      <a:pt x="28" y="92"/>
                    </a:lnTo>
                    <a:lnTo>
                      <a:pt x="30" y="95"/>
                    </a:lnTo>
                    <a:lnTo>
                      <a:pt x="30" y="98"/>
                    </a:lnTo>
                    <a:lnTo>
                      <a:pt x="31" y="101"/>
                    </a:lnTo>
                    <a:lnTo>
                      <a:pt x="33" y="104"/>
                    </a:lnTo>
                    <a:lnTo>
                      <a:pt x="33" y="107"/>
                    </a:lnTo>
                    <a:lnTo>
                      <a:pt x="34" y="109"/>
                    </a:lnTo>
                    <a:lnTo>
                      <a:pt x="34" y="112"/>
                    </a:lnTo>
                    <a:lnTo>
                      <a:pt x="36" y="115"/>
                    </a:lnTo>
                    <a:lnTo>
                      <a:pt x="37" y="118"/>
                    </a:lnTo>
                    <a:lnTo>
                      <a:pt x="37" y="121"/>
                    </a:lnTo>
                    <a:lnTo>
                      <a:pt x="39" y="123"/>
                    </a:lnTo>
                    <a:lnTo>
                      <a:pt x="39" y="126"/>
                    </a:lnTo>
                    <a:lnTo>
                      <a:pt x="40" y="129"/>
                    </a:lnTo>
                    <a:lnTo>
                      <a:pt x="42" y="130"/>
                    </a:lnTo>
                    <a:lnTo>
                      <a:pt x="42" y="133"/>
                    </a:lnTo>
                    <a:lnTo>
                      <a:pt x="44" y="137"/>
                    </a:lnTo>
                    <a:lnTo>
                      <a:pt x="44" y="140"/>
                    </a:lnTo>
                    <a:lnTo>
                      <a:pt x="45" y="141"/>
                    </a:lnTo>
                    <a:lnTo>
                      <a:pt x="47" y="144"/>
                    </a:lnTo>
                    <a:lnTo>
                      <a:pt x="47" y="147"/>
                    </a:lnTo>
                    <a:lnTo>
                      <a:pt x="48" y="149"/>
                    </a:lnTo>
                    <a:lnTo>
                      <a:pt x="48" y="152"/>
                    </a:lnTo>
                    <a:lnTo>
                      <a:pt x="50" y="155"/>
                    </a:lnTo>
                    <a:lnTo>
                      <a:pt x="51" y="157"/>
                    </a:lnTo>
                    <a:lnTo>
                      <a:pt x="51" y="160"/>
                    </a:lnTo>
                    <a:lnTo>
                      <a:pt x="53" y="163"/>
                    </a:lnTo>
                    <a:lnTo>
                      <a:pt x="53" y="164"/>
                    </a:lnTo>
                    <a:lnTo>
                      <a:pt x="54" y="167"/>
                    </a:lnTo>
                    <a:lnTo>
                      <a:pt x="54" y="170"/>
                    </a:lnTo>
                    <a:lnTo>
                      <a:pt x="56" y="172"/>
                    </a:lnTo>
                    <a:lnTo>
                      <a:pt x="57" y="175"/>
                    </a:lnTo>
                    <a:lnTo>
                      <a:pt x="57" y="178"/>
                    </a:lnTo>
                    <a:lnTo>
                      <a:pt x="59" y="180"/>
                    </a:lnTo>
                    <a:lnTo>
                      <a:pt x="59" y="183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2" y="190"/>
                    </a:lnTo>
                    <a:lnTo>
                      <a:pt x="63" y="193"/>
                    </a:lnTo>
                    <a:lnTo>
                      <a:pt x="63" y="195"/>
                    </a:lnTo>
                    <a:lnTo>
                      <a:pt x="65" y="198"/>
                    </a:lnTo>
                    <a:lnTo>
                      <a:pt x="65" y="201"/>
                    </a:lnTo>
                    <a:lnTo>
                      <a:pt x="67" y="203"/>
                    </a:lnTo>
                    <a:lnTo>
                      <a:pt x="68" y="206"/>
                    </a:lnTo>
                    <a:lnTo>
                      <a:pt x="68" y="209"/>
                    </a:lnTo>
                    <a:lnTo>
                      <a:pt x="70" y="210"/>
                    </a:lnTo>
                    <a:lnTo>
                      <a:pt x="70" y="213"/>
                    </a:lnTo>
                    <a:lnTo>
                      <a:pt x="71" y="216"/>
                    </a:lnTo>
                    <a:lnTo>
                      <a:pt x="71" y="218"/>
                    </a:lnTo>
                    <a:lnTo>
                      <a:pt x="73" y="221"/>
                    </a:lnTo>
                    <a:lnTo>
                      <a:pt x="74" y="223"/>
                    </a:lnTo>
                    <a:lnTo>
                      <a:pt x="74" y="226"/>
                    </a:lnTo>
                    <a:lnTo>
                      <a:pt x="76" y="229"/>
                    </a:lnTo>
                    <a:lnTo>
                      <a:pt x="76" y="230"/>
                    </a:lnTo>
                    <a:lnTo>
                      <a:pt x="77" y="233"/>
                    </a:lnTo>
                    <a:lnTo>
                      <a:pt x="77" y="235"/>
                    </a:lnTo>
                    <a:lnTo>
                      <a:pt x="79" y="238"/>
                    </a:lnTo>
                    <a:lnTo>
                      <a:pt x="80" y="240"/>
                    </a:lnTo>
                    <a:lnTo>
                      <a:pt x="80" y="243"/>
                    </a:lnTo>
                    <a:lnTo>
                      <a:pt x="82" y="244"/>
                    </a:lnTo>
                    <a:lnTo>
                      <a:pt x="82" y="247"/>
                    </a:lnTo>
                    <a:lnTo>
                      <a:pt x="83" y="249"/>
                    </a:lnTo>
                    <a:lnTo>
                      <a:pt x="83" y="252"/>
                    </a:lnTo>
                    <a:lnTo>
                      <a:pt x="85" y="253"/>
                    </a:lnTo>
                    <a:lnTo>
                      <a:pt x="87" y="256"/>
                    </a:lnTo>
                    <a:lnTo>
                      <a:pt x="87" y="258"/>
                    </a:lnTo>
                    <a:lnTo>
                      <a:pt x="88" y="261"/>
                    </a:lnTo>
                    <a:lnTo>
                      <a:pt x="88" y="263"/>
                    </a:lnTo>
                    <a:lnTo>
                      <a:pt x="90" y="264"/>
                    </a:lnTo>
                    <a:lnTo>
                      <a:pt x="90" y="267"/>
                    </a:lnTo>
                    <a:lnTo>
                      <a:pt x="91" y="269"/>
                    </a:lnTo>
                    <a:lnTo>
                      <a:pt x="93" y="270"/>
                    </a:lnTo>
                    <a:lnTo>
                      <a:pt x="93" y="272"/>
                    </a:lnTo>
                    <a:lnTo>
                      <a:pt x="94" y="275"/>
                    </a:lnTo>
                    <a:lnTo>
                      <a:pt x="94" y="276"/>
                    </a:lnTo>
                    <a:lnTo>
                      <a:pt x="96" y="278"/>
                    </a:lnTo>
                    <a:lnTo>
                      <a:pt x="96" y="279"/>
                    </a:lnTo>
                    <a:lnTo>
                      <a:pt x="97" y="283"/>
                    </a:lnTo>
                    <a:lnTo>
                      <a:pt x="99" y="284"/>
                    </a:lnTo>
                    <a:lnTo>
                      <a:pt x="99" y="286"/>
                    </a:lnTo>
                    <a:lnTo>
                      <a:pt x="100" y="287"/>
                    </a:lnTo>
                    <a:lnTo>
                      <a:pt x="100" y="289"/>
                    </a:lnTo>
                    <a:lnTo>
                      <a:pt x="102" y="290"/>
                    </a:lnTo>
                    <a:lnTo>
                      <a:pt x="102" y="292"/>
                    </a:lnTo>
                    <a:lnTo>
                      <a:pt x="103" y="293"/>
                    </a:lnTo>
                    <a:lnTo>
                      <a:pt x="103" y="295"/>
                    </a:lnTo>
                    <a:lnTo>
                      <a:pt x="105" y="296"/>
                    </a:lnTo>
                    <a:lnTo>
                      <a:pt x="106" y="298"/>
                    </a:lnTo>
                    <a:lnTo>
                      <a:pt x="106" y="299"/>
                    </a:lnTo>
                    <a:lnTo>
                      <a:pt x="108" y="301"/>
                    </a:lnTo>
                    <a:lnTo>
                      <a:pt x="108" y="303"/>
                    </a:lnTo>
                    <a:lnTo>
                      <a:pt x="110" y="304"/>
                    </a:lnTo>
                    <a:lnTo>
                      <a:pt x="110" y="304"/>
                    </a:lnTo>
                    <a:lnTo>
                      <a:pt x="111" y="306"/>
                    </a:lnTo>
                    <a:lnTo>
                      <a:pt x="113" y="307"/>
                    </a:lnTo>
                    <a:lnTo>
                      <a:pt x="113" y="309"/>
                    </a:lnTo>
                    <a:lnTo>
                      <a:pt x="114" y="309"/>
                    </a:lnTo>
                    <a:lnTo>
                      <a:pt x="114" y="310"/>
                    </a:lnTo>
                    <a:lnTo>
                      <a:pt x="116" y="312"/>
                    </a:lnTo>
                    <a:lnTo>
                      <a:pt x="116" y="312"/>
                    </a:lnTo>
                    <a:lnTo>
                      <a:pt x="117" y="313"/>
                    </a:lnTo>
                    <a:lnTo>
                      <a:pt x="119" y="315"/>
                    </a:lnTo>
                    <a:lnTo>
                      <a:pt x="119" y="315"/>
                    </a:lnTo>
                    <a:lnTo>
                      <a:pt x="120" y="316"/>
                    </a:lnTo>
                    <a:lnTo>
                      <a:pt x="120" y="318"/>
                    </a:lnTo>
                    <a:lnTo>
                      <a:pt x="122" y="318"/>
                    </a:lnTo>
                    <a:lnTo>
                      <a:pt x="122" y="319"/>
                    </a:lnTo>
                    <a:lnTo>
                      <a:pt x="123" y="319"/>
                    </a:lnTo>
                    <a:lnTo>
                      <a:pt x="125" y="321"/>
                    </a:lnTo>
                    <a:lnTo>
                      <a:pt x="125" y="321"/>
                    </a:lnTo>
                    <a:lnTo>
                      <a:pt x="126" y="323"/>
                    </a:lnTo>
                    <a:lnTo>
                      <a:pt x="126" y="323"/>
                    </a:lnTo>
                    <a:lnTo>
                      <a:pt x="128" y="324"/>
                    </a:lnTo>
                    <a:lnTo>
                      <a:pt x="128" y="324"/>
                    </a:lnTo>
                    <a:lnTo>
                      <a:pt x="130" y="326"/>
                    </a:lnTo>
                    <a:lnTo>
                      <a:pt x="130" y="327"/>
                    </a:lnTo>
                    <a:lnTo>
                      <a:pt x="131" y="327"/>
                    </a:lnTo>
                    <a:lnTo>
                      <a:pt x="133" y="329"/>
                    </a:lnTo>
                    <a:lnTo>
                      <a:pt x="133" y="329"/>
                    </a:lnTo>
                    <a:lnTo>
                      <a:pt x="134" y="330"/>
                    </a:lnTo>
                    <a:lnTo>
                      <a:pt x="134" y="330"/>
                    </a:lnTo>
                    <a:lnTo>
                      <a:pt x="136" y="332"/>
                    </a:lnTo>
                    <a:lnTo>
                      <a:pt x="136" y="333"/>
                    </a:lnTo>
                    <a:lnTo>
                      <a:pt x="137" y="333"/>
                    </a:lnTo>
                    <a:lnTo>
                      <a:pt x="139" y="335"/>
                    </a:lnTo>
                    <a:lnTo>
                      <a:pt x="139" y="335"/>
                    </a:lnTo>
                    <a:lnTo>
                      <a:pt x="140" y="336"/>
                    </a:lnTo>
                    <a:lnTo>
                      <a:pt x="140" y="338"/>
                    </a:lnTo>
                    <a:lnTo>
                      <a:pt x="142" y="338"/>
                    </a:lnTo>
                    <a:lnTo>
                      <a:pt x="142" y="339"/>
                    </a:lnTo>
                    <a:lnTo>
                      <a:pt x="143" y="341"/>
                    </a:lnTo>
                    <a:lnTo>
                      <a:pt x="145" y="341"/>
                    </a:lnTo>
                    <a:lnTo>
                      <a:pt x="145" y="342"/>
                    </a:lnTo>
                    <a:lnTo>
                      <a:pt x="146" y="344"/>
                    </a:lnTo>
                    <a:lnTo>
                      <a:pt x="146" y="346"/>
                    </a:lnTo>
                    <a:lnTo>
                      <a:pt x="148" y="346"/>
                    </a:lnTo>
                    <a:lnTo>
                      <a:pt x="148" y="347"/>
                    </a:lnTo>
                    <a:lnTo>
                      <a:pt x="149" y="349"/>
                    </a:lnTo>
                    <a:lnTo>
                      <a:pt x="151" y="349"/>
                    </a:lnTo>
                    <a:lnTo>
                      <a:pt x="151" y="350"/>
                    </a:lnTo>
                    <a:lnTo>
                      <a:pt x="153" y="352"/>
                    </a:lnTo>
                    <a:lnTo>
                      <a:pt x="153" y="353"/>
                    </a:lnTo>
                    <a:lnTo>
                      <a:pt x="154" y="353"/>
                    </a:lnTo>
                    <a:lnTo>
                      <a:pt x="154" y="355"/>
                    </a:lnTo>
                    <a:lnTo>
                      <a:pt x="156" y="356"/>
                    </a:lnTo>
                    <a:lnTo>
                      <a:pt x="156" y="356"/>
                    </a:lnTo>
                    <a:lnTo>
                      <a:pt x="157" y="358"/>
                    </a:lnTo>
                    <a:lnTo>
                      <a:pt x="159" y="359"/>
                    </a:lnTo>
                    <a:lnTo>
                      <a:pt x="159" y="359"/>
                    </a:lnTo>
                    <a:lnTo>
                      <a:pt x="160" y="361"/>
                    </a:lnTo>
                    <a:lnTo>
                      <a:pt x="160" y="361"/>
                    </a:lnTo>
                    <a:lnTo>
                      <a:pt x="162" y="362"/>
                    </a:lnTo>
                    <a:lnTo>
                      <a:pt x="162" y="364"/>
                    </a:lnTo>
                    <a:lnTo>
                      <a:pt x="163" y="364"/>
                    </a:lnTo>
                    <a:lnTo>
                      <a:pt x="165" y="366"/>
                    </a:lnTo>
                    <a:lnTo>
                      <a:pt x="165" y="366"/>
                    </a:lnTo>
                    <a:lnTo>
                      <a:pt x="166" y="367"/>
                    </a:lnTo>
                    <a:lnTo>
                      <a:pt x="166" y="367"/>
                    </a:lnTo>
                    <a:lnTo>
                      <a:pt x="168" y="369"/>
                    </a:lnTo>
                    <a:lnTo>
                      <a:pt x="168" y="369"/>
                    </a:lnTo>
                    <a:lnTo>
                      <a:pt x="169" y="370"/>
                    </a:lnTo>
                    <a:lnTo>
                      <a:pt x="171" y="370"/>
                    </a:lnTo>
                    <a:lnTo>
                      <a:pt x="171" y="372"/>
                    </a:lnTo>
                    <a:lnTo>
                      <a:pt x="173" y="372"/>
                    </a:lnTo>
                    <a:lnTo>
                      <a:pt x="173" y="372"/>
                    </a:lnTo>
                    <a:lnTo>
                      <a:pt x="174" y="373"/>
                    </a:lnTo>
                    <a:lnTo>
                      <a:pt x="174" y="373"/>
                    </a:lnTo>
                    <a:lnTo>
                      <a:pt x="176" y="375"/>
                    </a:lnTo>
                    <a:lnTo>
                      <a:pt x="177" y="375"/>
                    </a:lnTo>
                    <a:lnTo>
                      <a:pt x="177" y="376"/>
                    </a:lnTo>
                    <a:lnTo>
                      <a:pt x="179" y="376"/>
                    </a:lnTo>
                    <a:lnTo>
                      <a:pt x="179" y="376"/>
                    </a:lnTo>
                    <a:lnTo>
                      <a:pt x="180" y="378"/>
                    </a:lnTo>
                    <a:lnTo>
                      <a:pt x="180" y="378"/>
                    </a:lnTo>
                    <a:lnTo>
                      <a:pt x="182" y="379"/>
                    </a:lnTo>
                    <a:lnTo>
                      <a:pt x="182" y="379"/>
                    </a:lnTo>
                    <a:lnTo>
                      <a:pt x="183" y="381"/>
                    </a:lnTo>
                    <a:lnTo>
                      <a:pt x="185" y="381"/>
                    </a:lnTo>
                    <a:lnTo>
                      <a:pt x="185" y="382"/>
                    </a:lnTo>
                    <a:lnTo>
                      <a:pt x="186" y="382"/>
                    </a:lnTo>
                    <a:lnTo>
                      <a:pt x="186" y="384"/>
                    </a:lnTo>
                    <a:lnTo>
                      <a:pt x="188" y="384"/>
                    </a:lnTo>
                    <a:lnTo>
                      <a:pt x="188" y="386"/>
                    </a:lnTo>
                    <a:lnTo>
                      <a:pt x="189" y="386"/>
                    </a:lnTo>
                    <a:lnTo>
                      <a:pt x="191" y="387"/>
                    </a:lnTo>
                    <a:lnTo>
                      <a:pt x="191" y="389"/>
                    </a:lnTo>
                    <a:lnTo>
                      <a:pt x="192" y="389"/>
                    </a:lnTo>
                    <a:lnTo>
                      <a:pt x="192" y="390"/>
                    </a:lnTo>
                    <a:lnTo>
                      <a:pt x="194" y="392"/>
                    </a:lnTo>
                    <a:lnTo>
                      <a:pt x="194" y="393"/>
                    </a:lnTo>
                    <a:lnTo>
                      <a:pt x="196" y="393"/>
                    </a:lnTo>
                    <a:lnTo>
                      <a:pt x="197" y="395"/>
                    </a:lnTo>
                    <a:lnTo>
                      <a:pt x="197" y="396"/>
                    </a:lnTo>
                    <a:lnTo>
                      <a:pt x="199" y="398"/>
                    </a:lnTo>
                    <a:lnTo>
                      <a:pt x="199" y="398"/>
                    </a:lnTo>
                    <a:lnTo>
                      <a:pt x="200" y="399"/>
                    </a:lnTo>
                    <a:lnTo>
                      <a:pt x="200" y="401"/>
                    </a:lnTo>
                    <a:lnTo>
                      <a:pt x="202" y="402"/>
                    </a:lnTo>
                    <a:lnTo>
                      <a:pt x="202" y="404"/>
                    </a:lnTo>
                    <a:lnTo>
                      <a:pt x="203" y="404"/>
                    </a:lnTo>
                    <a:lnTo>
                      <a:pt x="205" y="405"/>
                    </a:lnTo>
                    <a:lnTo>
                      <a:pt x="205" y="407"/>
                    </a:lnTo>
                    <a:lnTo>
                      <a:pt x="206" y="409"/>
                    </a:lnTo>
                    <a:lnTo>
                      <a:pt x="206" y="410"/>
                    </a:lnTo>
                    <a:lnTo>
                      <a:pt x="208" y="412"/>
                    </a:lnTo>
                    <a:lnTo>
                      <a:pt x="208" y="412"/>
                    </a:lnTo>
                    <a:lnTo>
                      <a:pt x="209" y="413"/>
                    </a:lnTo>
                    <a:lnTo>
                      <a:pt x="211" y="415"/>
                    </a:lnTo>
                    <a:lnTo>
                      <a:pt x="211" y="416"/>
                    </a:lnTo>
                    <a:lnTo>
                      <a:pt x="212" y="418"/>
                    </a:lnTo>
                    <a:lnTo>
                      <a:pt x="212" y="418"/>
                    </a:lnTo>
                    <a:lnTo>
                      <a:pt x="214" y="419"/>
                    </a:lnTo>
                    <a:lnTo>
                      <a:pt x="214" y="421"/>
                    </a:lnTo>
                    <a:lnTo>
                      <a:pt x="216" y="422"/>
                    </a:lnTo>
                    <a:lnTo>
                      <a:pt x="216" y="422"/>
                    </a:lnTo>
                    <a:lnTo>
                      <a:pt x="217" y="424"/>
                    </a:lnTo>
                    <a:lnTo>
                      <a:pt x="217" y="425"/>
                    </a:lnTo>
                    <a:lnTo>
                      <a:pt x="219" y="425"/>
                    </a:lnTo>
                    <a:lnTo>
                      <a:pt x="220" y="427"/>
                    </a:lnTo>
                    <a:lnTo>
                      <a:pt x="220" y="429"/>
                    </a:lnTo>
                    <a:lnTo>
                      <a:pt x="222" y="429"/>
                    </a:lnTo>
                    <a:lnTo>
                      <a:pt x="222" y="430"/>
                    </a:lnTo>
                    <a:lnTo>
                      <a:pt x="223" y="430"/>
                    </a:lnTo>
                    <a:lnTo>
                      <a:pt x="223" y="432"/>
                    </a:lnTo>
                    <a:lnTo>
                      <a:pt x="225" y="433"/>
                    </a:lnTo>
                    <a:lnTo>
                      <a:pt x="225" y="433"/>
                    </a:lnTo>
                    <a:lnTo>
                      <a:pt x="226" y="435"/>
                    </a:lnTo>
                    <a:lnTo>
                      <a:pt x="226" y="435"/>
                    </a:lnTo>
                    <a:lnTo>
                      <a:pt x="228" y="436"/>
                    </a:lnTo>
                    <a:lnTo>
                      <a:pt x="229" y="438"/>
                    </a:lnTo>
                    <a:lnTo>
                      <a:pt x="229" y="438"/>
                    </a:lnTo>
                    <a:lnTo>
                      <a:pt x="231" y="439"/>
                    </a:lnTo>
                    <a:lnTo>
                      <a:pt x="231" y="441"/>
                    </a:lnTo>
                    <a:lnTo>
                      <a:pt x="232" y="441"/>
                    </a:lnTo>
                    <a:lnTo>
                      <a:pt x="232" y="442"/>
                    </a:lnTo>
                    <a:lnTo>
                      <a:pt x="234" y="442"/>
                    </a:lnTo>
                    <a:lnTo>
                      <a:pt x="234" y="444"/>
                    </a:lnTo>
                    <a:lnTo>
                      <a:pt x="236" y="445"/>
                    </a:lnTo>
                    <a:lnTo>
                      <a:pt x="236" y="445"/>
                    </a:lnTo>
                    <a:lnTo>
                      <a:pt x="237" y="447"/>
                    </a:lnTo>
                    <a:lnTo>
                      <a:pt x="239" y="449"/>
                    </a:lnTo>
                    <a:lnTo>
                      <a:pt x="239" y="450"/>
                    </a:lnTo>
                    <a:lnTo>
                      <a:pt x="240" y="450"/>
                    </a:lnTo>
                    <a:lnTo>
                      <a:pt x="240" y="452"/>
                    </a:lnTo>
                    <a:lnTo>
                      <a:pt x="242" y="453"/>
                    </a:lnTo>
                    <a:lnTo>
                      <a:pt x="242" y="455"/>
                    </a:lnTo>
                    <a:lnTo>
                      <a:pt x="243" y="456"/>
                    </a:lnTo>
                    <a:lnTo>
                      <a:pt x="243" y="456"/>
                    </a:lnTo>
                    <a:lnTo>
                      <a:pt x="245" y="458"/>
                    </a:lnTo>
                    <a:lnTo>
                      <a:pt x="245" y="459"/>
                    </a:lnTo>
                    <a:lnTo>
                      <a:pt x="246" y="461"/>
                    </a:lnTo>
                    <a:lnTo>
                      <a:pt x="248" y="462"/>
                    </a:lnTo>
                    <a:lnTo>
                      <a:pt x="248" y="464"/>
                    </a:lnTo>
                    <a:lnTo>
                      <a:pt x="249" y="465"/>
                    </a:lnTo>
                    <a:lnTo>
                      <a:pt x="249" y="467"/>
                    </a:lnTo>
                    <a:lnTo>
                      <a:pt x="251" y="469"/>
                    </a:lnTo>
                    <a:lnTo>
                      <a:pt x="251" y="469"/>
                    </a:lnTo>
                    <a:lnTo>
                      <a:pt x="252" y="470"/>
                    </a:lnTo>
                    <a:lnTo>
                      <a:pt x="254" y="472"/>
                    </a:lnTo>
                    <a:lnTo>
                      <a:pt x="254" y="473"/>
                    </a:lnTo>
                    <a:lnTo>
                      <a:pt x="255" y="475"/>
                    </a:lnTo>
                    <a:lnTo>
                      <a:pt x="255" y="476"/>
                    </a:lnTo>
                    <a:lnTo>
                      <a:pt x="257" y="478"/>
                    </a:lnTo>
                    <a:lnTo>
                      <a:pt x="257" y="479"/>
                    </a:lnTo>
                    <a:lnTo>
                      <a:pt x="259" y="479"/>
                    </a:lnTo>
                    <a:lnTo>
                      <a:pt x="259" y="481"/>
                    </a:lnTo>
                    <a:lnTo>
                      <a:pt x="260" y="482"/>
                    </a:lnTo>
                    <a:lnTo>
                      <a:pt x="262" y="484"/>
                    </a:lnTo>
                    <a:lnTo>
                      <a:pt x="262" y="485"/>
                    </a:lnTo>
                    <a:lnTo>
                      <a:pt x="263" y="485"/>
                    </a:lnTo>
                    <a:lnTo>
                      <a:pt x="263" y="487"/>
                    </a:lnTo>
                    <a:lnTo>
                      <a:pt x="265" y="488"/>
                    </a:lnTo>
                    <a:lnTo>
                      <a:pt x="265" y="488"/>
                    </a:lnTo>
                    <a:lnTo>
                      <a:pt x="266" y="490"/>
                    </a:lnTo>
                    <a:lnTo>
                      <a:pt x="268" y="490"/>
                    </a:lnTo>
                    <a:lnTo>
                      <a:pt x="268" y="492"/>
                    </a:lnTo>
                    <a:lnTo>
                      <a:pt x="269" y="492"/>
                    </a:lnTo>
                    <a:lnTo>
                      <a:pt x="269" y="493"/>
                    </a:lnTo>
                    <a:lnTo>
                      <a:pt x="271" y="493"/>
                    </a:lnTo>
                    <a:lnTo>
                      <a:pt x="271" y="495"/>
                    </a:lnTo>
                    <a:lnTo>
                      <a:pt x="272" y="495"/>
                    </a:lnTo>
                    <a:lnTo>
                      <a:pt x="274" y="496"/>
                    </a:lnTo>
                    <a:lnTo>
                      <a:pt x="274" y="496"/>
                    </a:lnTo>
                    <a:lnTo>
                      <a:pt x="275" y="496"/>
                    </a:lnTo>
                    <a:lnTo>
                      <a:pt x="275" y="498"/>
                    </a:lnTo>
                    <a:lnTo>
                      <a:pt x="277" y="498"/>
                    </a:lnTo>
                    <a:lnTo>
                      <a:pt x="277" y="498"/>
                    </a:lnTo>
                    <a:lnTo>
                      <a:pt x="279" y="499"/>
                    </a:lnTo>
                    <a:lnTo>
                      <a:pt x="279" y="499"/>
                    </a:lnTo>
                    <a:lnTo>
                      <a:pt x="280" y="499"/>
                    </a:lnTo>
                    <a:lnTo>
                      <a:pt x="282" y="499"/>
                    </a:lnTo>
                    <a:lnTo>
                      <a:pt x="282" y="501"/>
                    </a:lnTo>
                    <a:lnTo>
                      <a:pt x="283" y="501"/>
                    </a:lnTo>
                    <a:lnTo>
                      <a:pt x="283" y="501"/>
                    </a:lnTo>
                    <a:lnTo>
                      <a:pt x="285" y="501"/>
                    </a:lnTo>
                    <a:lnTo>
                      <a:pt x="285" y="502"/>
                    </a:lnTo>
                    <a:lnTo>
                      <a:pt x="286" y="502"/>
                    </a:lnTo>
                    <a:lnTo>
                      <a:pt x="288" y="502"/>
                    </a:lnTo>
                    <a:lnTo>
                      <a:pt x="288" y="504"/>
                    </a:lnTo>
                    <a:lnTo>
                      <a:pt x="289" y="504"/>
                    </a:lnTo>
                    <a:lnTo>
                      <a:pt x="289" y="504"/>
                    </a:lnTo>
                    <a:lnTo>
                      <a:pt x="291" y="505"/>
                    </a:lnTo>
                    <a:lnTo>
                      <a:pt x="291" y="505"/>
                    </a:lnTo>
                    <a:lnTo>
                      <a:pt x="292" y="507"/>
                    </a:lnTo>
                    <a:lnTo>
                      <a:pt x="292" y="507"/>
                    </a:lnTo>
                    <a:lnTo>
                      <a:pt x="294" y="507"/>
                    </a:lnTo>
                    <a:lnTo>
                      <a:pt x="294" y="508"/>
                    </a:lnTo>
                    <a:lnTo>
                      <a:pt x="295" y="508"/>
                    </a:lnTo>
                    <a:lnTo>
                      <a:pt x="297" y="510"/>
                    </a:lnTo>
                    <a:lnTo>
                      <a:pt x="297" y="510"/>
                    </a:lnTo>
                    <a:lnTo>
                      <a:pt x="298" y="512"/>
                    </a:lnTo>
                    <a:lnTo>
                      <a:pt x="298" y="512"/>
                    </a:lnTo>
                    <a:lnTo>
                      <a:pt x="300" y="513"/>
                    </a:lnTo>
                    <a:lnTo>
                      <a:pt x="300" y="515"/>
                    </a:lnTo>
                    <a:lnTo>
                      <a:pt x="302" y="515"/>
                    </a:lnTo>
                    <a:lnTo>
                      <a:pt x="302" y="516"/>
                    </a:lnTo>
                    <a:lnTo>
                      <a:pt x="303" y="516"/>
                    </a:lnTo>
                    <a:lnTo>
                      <a:pt x="303" y="518"/>
                    </a:lnTo>
                    <a:lnTo>
                      <a:pt x="305" y="519"/>
                    </a:lnTo>
                    <a:lnTo>
                      <a:pt x="306" y="519"/>
                    </a:lnTo>
                    <a:lnTo>
                      <a:pt x="306" y="521"/>
                    </a:lnTo>
                    <a:lnTo>
                      <a:pt x="308" y="522"/>
                    </a:lnTo>
                    <a:lnTo>
                      <a:pt x="308" y="522"/>
                    </a:lnTo>
                    <a:lnTo>
                      <a:pt x="309" y="524"/>
                    </a:lnTo>
                    <a:lnTo>
                      <a:pt x="309" y="525"/>
                    </a:lnTo>
                    <a:lnTo>
                      <a:pt x="311" y="525"/>
                    </a:lnTo>
                    <a:lnTo>
                      <a:pt x="311" y="527"/>
                    </a:lnTo>
                    <a:lnTo>
                      <a:pt x="312" y="528"/>
                    </a:lnTo>
                    <a:lnTo>
                      <a:pt x="312" y="528"/>
                    </a:lnTo>
                    <a:lnTo>
                      <a:pt x="314" y="530"/>
                    </a:lnTo>
                    <a:lnTo>
                      <a:pt x="315" y="530"/>
                    </a:lnTo>
                    <a:lnTo>
                      <a:pt x="315" y="532"/>
                    </a:lnTo>
                    <a:lnTo>
                      <a:pt x="317" y="533"/>
                    </a:lnTo>
                    <a:lnTo>
                      <a:pt x="317" y="533"/>
                    </a:lnTo>
                    <a:lnTo>
                      <a:pt x="318" y="535"/>
                    </a:lnTo>
                    <a:lnTo>
                      <a:pt x="318" y="536"/>
                    </a:lnTo>
                    <a:lnTo>
                      <a:pt x="320" y="536"/>
                    </a:lnTo>
                    <a:lnTo>
                      <a:pt x="320" y="538"/>
                    </a:lnTo>
                    <a:lnTo>
                      <a:pt x="322" y="538"/>
                    </a:lnTo>
                    <a:lnTo>
                      <a:pt x="322" y="539"/>
                    </a:lnTo>
                    <a:lnTo>
                      <a:pt x="323" y="539"/>
                    </a:lnTo>
                    <a:lnTo>
                      <a:pt x="325" y="541"/>
                    </a:lnTo>
                    <a:lnTo>
                      <a:pt x="325" y="541"/>
                    </a:lnTo>
                    <a:lnTo>
                      <a:pt x="326" y="542"/>
                    </a:lnTo>
                    <a:lnTo>
                      <a:pt x="326" y="542"/>
                    </a:lnTo>
                    <a:lnTo>
                      <a:pt x="328" y="544"/>
                    </a:lnTo>
                    <a:lnTo>
                      <a:pt x="328" y="544"/>
                    </a:lnTo>
                    <a:lnTo>
                      <a:pt x="329" y="545"/>
                    </a:lnTo>
                    <a:lnTo>
                      <a:pt x="331" y="545"/>
                    </a:lnTo>
                    <a:lnTo>
                      <a:pt x="331" y="547"/>
                    </a:lnTo>
                    <a:lnTo>
                      <a:pt x="332" y="547"/>
                    </a:lnTo>
                    <a:lnTo>
                      <a:pt x="332" y="548"/>
                    </a:lnTo>
                    <a:lnTo>
                      <a:pt x="334" y="548"/>
                    </a:lnTo>
                    <a:lnTo>
                      <a:pt x="334" y="548"/>
                    </a:lnTo>
                    <a:lnTo>
                      <a:pt x="335" y="550"/>
                    </a:lnTo>
                    <a:lnTo>
                      <a:pt x="335" y="550"/>
                    </a:lnTo>
                    <a:lnTo>
                      <a:pt x="337" y="551"/>
                    </a:lnTo>
                    <a:lnTo>
                      <a:pt x="338" y="551"/>
                    </a:lnTo>
                    <a:lnTo>
                      <a:pt x="338" y="551"/>
                    </a:lnTo>
                    <a:lnTo>
                      <a:pt x="340" y="553"/>
                    </a:lnTo>
                    <a:lnTo>
                      <a:pt x="340" y="553"/>
                    </a:lnTo>
                    <a:lnTo>
                      <a:pt x="341" y="553"/>
                    </a:lnTo>
                    <a:lnTo>
                      <a:pt x="341" y="555"/>
                    </a:lnTo>
                    <a:lnTo>
                      <a:pt x="343" y="555"/>
                    </a:lnTo>
                    <a:lnTo>
                      <a:pt x="343" y="556"/>
                    </a:lnTo>
                    <a:lnTo>
                      <a:pt x="345" y="556"/>
                    </a:lnTo>
                    <a:lnTo>
                      <a:pt x="345" y="556"/>
                    </a:lnTo>
                    <a:lnTo>
                      <a:pt x="346" y="558"/>
                    </a:lnTo>
                    <a:lnTo>
                      <a:pt x="348" y="558"/>
                    </a:lnTo>
                    <a:lnTo>
                      <a:pt x="348" y="558"/>
                    </a:lnTo>
                    <a:lnTo>
                      <a:pt x="349" y="558"/>
                    </a:lnTo>
                    <a:lnTo>
                      <a:pt x="349" y="559"/>
                    </a:lnTo>
                    <a:lnTo>
                      <a:pt x="351" y="559"/>
                    </a:lnTo>
                    <a:lnTo>
                      <a:pt x="351" y="559"/>
                    </a:lnTo>
                    <a:lnTo>
                      <a:pt x="352" y="561"/>
                    </a:lnTo>
                    <a:lnTo>
                      <a:pt x="352" y="561"/>
                    </a:lnTo>
                    <a:lnTo>
                      <a:pt x="354" y="561"/>
                    </a:lnTo>
                    <a:lnTo>
                      <a:pt x="354" y="562"/>
                    </a:lnTo>
                    <a:lnTo>
                      <a:pt x="355" y="562"/>
                    </a:lnTo>
                    <a:lnTo>
                      <a:pt x="357" y="562"/>
                    </a:lnTo>
                    <a:lnTo>
                      <a:pt x="357" y="562"/>
                    </a:lnTo>
                    <a:lnTo>
                      <a:pt x="358" y="564"/>
                    </a:lnTo>
                    <a:lnTo>
                      <a:pt x="358" y="564"/>
                    </a:lnTo>
                    <a:lnTo>
                      <a:pt x="360" y="564"/>
                    </a:lnTo>
                    <a:lnTo>
                      <a:pt x="360" y="565"/>
                    </a:lnTo>
                    <a:lnTo>
                      <a:pt x="361" y="565"/>
                    </a:lnTo>
                    <a:lnTo>
                      <a:pt x="361" y="565"/>
                    </a:lnTo>
                    <a:lnTo>
                      <a:pt x="363" y="565"/>
                    </a:lnTo>
                    <a:lnTo>
                      <a:pt x="363" y="567"/>
                    </a:lnTo>
                    <a:lnTo>
                      <a:pt x="365" y="567"/>
                    </a:lnTo>
                    <a:lnTo>
                      <a:pt x="366" y="567"/>
                    </a:lnTo>
                    <a:lnTo>
                      <a:pt x="366" y="567"/>
                    </a:lnTo>
                    <a:lnTo>
                      <a:pt x="368" y="568"/>
                    </a:lnTo>
                    <a:lnTo>
                      <a:pt x="368" y="568"/>
                    </a:lnTo>
                    <a:lnTo>
                      <a:pt x="369" y="568"/>
                    </a:lnTo>
                    <a:lnTo>
                      <a:pt x="369" y="570"/>
                    </a:lnTo>
                    <a:lnTo>
                      <a:pt x="371" y="570"/>
                    </a:lnTo>
                    <a:lnTo>
                      <a:pt x="371" y="570"/>
                    </a:lnTo>
                    <a:lnTo>
                      <a:pt x="372" y="570"/>
                    </a:lnTo>
                    <a:lnTo>
                      <a:pt x="372" y="571"/>
                    </a:lnTo>
                    <a:lnTo>
                      <a:pt x="374" y="571"/>
                    </a:lnTo>
                    <a:lnTo>
                      <a:pt x="375" y="571"/>
                    </a:lnTo>
                    <a:lnTo>
                      <a:pt x="375" y="571"/>
                    </a:lnTo>
                    <a:lnTo>
                      <a:pt x="377" y="573"/>
                    </a:lnTo>
                    <a:lnTo>
                      <a:pt x="377" y="573"/>
                    </a:lnTo>
                    <a:lnTo>
                      <a:pt x="378" y="573"/>
                    </a:lnTo>
                    <a:lnTo>
                      <a:pt x="378" y="573"/>
                    </a:lnTo>
                    <a:lnTo>
                      <a:pt x="380" y="575"/>
                    </a:lnTo>
                    <a:lnTo>
                      <a:pt x="381" y="575"/>
                    </a:lnTo>
                    <a:lnTo>
                      <a:pt x="381" y="575"/>
                    </a:lnTo>
                    <a:lnTo>
                      <a:pt x="383" y="576"/>
                    </a:lnTo>
                    <a:lnTo>
                      <a:pt x="383" y="576"/>
                    </a:lnTo>
                    <a:lnTo>
                      <a:pt x="384" y="576"/>
                    </a:lnTo>
                    <a:lnTo>
                      <a:pt x="384" y="576"/>
                    </a:lnTo>
                    <a:lnTo>
                      <a:pt x="386" y="578"/>
                    </a:lnTo>
                    <a:lnTo>
                      <a:pt x="386" y="578"/>
                    </a:lnTo>
                    <a:lnTo>
                      <a:pt x="388" y="578"/>
                    </a:lnTo>
                    <a:lnTo>
                      <a:pt x="389" y="578"/>
                    </a:lnTo>
                    <a:lnTo>
                      <a:pt x="389" y="579"/>
                    </a:lnTo>
                    <a:lnTo>
                      <a:pt x="391" y="579"/>
                    </a:lnTo>
                    <a:lnTo>
                      <a:pt x="391" y="579"/>
                    </a:lnTo>
                    <a:lnTo>
                      <a:pt x="392" y="579"/>
                    </a:lnTo>
                    <a:lnTo>
                      <a:pt x="392" y="581"/>
                    </a:lnTo>
                    <a:lnTo>
                      <a:pt x="394" y="581"/>
                    </a:lnTo>
                    <a:lnTo>
                      <a:pt x="394" y="581"/>
                    </a:lnTo>
                    <a:lnTo>
                      <a:pt x="395" y="582"/>
                    </a:lnTo>
                    <a:lnTo>
                      <a:pt x="395" y="582"/>
                    </a:lnTo>
                    <a:lnTo>
                      <a:pt x="397" y="582"/>
                    </a:lnTo>
                    <a:lnTo>
                      <a:pt x="398" y="582"/>
                    </a:lnTo>
                    <a:lnTo>
                      <a:pt x="398" y="584"/>
                    </a:lnTo>
                    <a:lnTo>
                      <a:pt x="400" y="584"/>
                    </a:lnTo>
                    <a:lnTo>
                      <a:pt x="400" y="584"/>
                    </a:lnTo>
                    <a:lnTo>
                      <a:pt x="401" y="584"/>
                    </a:lnTo>
                    <a:lnTo>
                      <a:pt x="401" y="585"/>
                    </a:lnTo>
                    <a:lnTo>
                      <a:pt x="403" y="585"/>
                    </a:lnTo>
                    <a:lnTo>
                      <a:pt x="403" y="585"/>
                    </a:lnTo>
                    <a:lnTo>
                      <a:pt x="404" y="587"/>
                    </a:lnTo>
                    <a:lnTo>
                      <a:pt x="404" y="587"/>
                    </a:lnTo>
                    <a:lnTo>
                      <a:pt x="406" y="587"/>
                    </a:lnTo>
                    <a:lnTo>
                      <a:pt x="408" y="588"/>
                    </a:lnTo>
                    <a:lnTo>
                      <a:pt x="408" y="588"/>
                    </a:lnTo>
                    <a:lnTo>
                      <a:pt x="409" y="588"/>
                    </a:lnTo>
                    <a:lnTo>
                      <a:pt x="409" y="588"/>
                    </a:lnTo>
                    <a:lnTo>
                      <a:pt x="411" y="590"/>
                    </a:lnTo>
                    <a:lnTo>
                      <a:pt x="411" y="590"/>
                    </a:lnTo>
                    <a:lnTo>
                      <a:pt x="412" y="591"/>
                    </a:lnTo>
                    <a:lnTo>
                      <a:pt x="412" y="591"/>
                    </a:lnTo>
                    <a:lnTo>
                      <a:pt x="414" y="591"/>
                    </a:lnTo>
                    <a:lnTo>
                      <a:pt x="414" y="593"/>
                    </a:lnTo>
                    <a:lnTo>
                      <a:pt x="415" y="593"/>
                    </a:lnTo>
                    <a:lnTo>
                      <a:pt x="415" y="593"/>
                    </a:lnTo>
                    <a:lnTo>
                      <a:pt x="417" y="595"/>
                    </a:lnTo>
                    <a:lnTo>
                      <a:pt x="417" y="595"/>
                    </a:lnTo>
                    <a:lnTo>
                      <a:pt x="418" y="596"/>
                    </a:lnTo>
                    <a:lnTo>
                      <a:pt x="420" y="596"/>
                    </a:lnTo>
                    <a:lnTo>
                      <a:pt x="420" y="598"/>
                    </a:lnTo>
                    <a:lnTo>
                      <a:pt x="421" y="598"/>
                    </a:lnTo>
                    <a:lnTo>
                      <a:pt x="421" y="598"/>
                    </a:lnTo>
                    <a:lnTo>
                      <a:pt x="423" y="599"/>
                    </a:lnTo>
                    <a:lnTo>
                      <a:pt x="423" y="599"/>
                    </a:lnTo>
                    <a:lnTo>
                      <a:pt x="424" y="601"/>
                    </a:lnTo>
                    <a:lnTo>
                      <a:pt x="424" y="601"/>
                    </a:lnTo>
                    <a:lnTo>
                      <a:pt x="426" y="602"/>
                    </a:lnTo>
                    <a:lnTo>
                      <a:pt x="426" y="602"/>
                    </a:lnTo>
                    <a:lnTo>
                      <a:pt x="428" y="604"/>
                    </a:lnTo>
                    <a:lnTo>
                      <a:pt x="428" y="604"/>
                    </a:lnTo>
                    <a:lnTo>
                      <a:pt x="429" y="605"/>
                    </a:lnTo>
                    <a:lnTo>
                      <a:pt x="429" y="605"/>
                    </a:lnTo>
                    <a:lnTo>
                      <a:pt x="431" y="607"/>
                    </a:lnTo>
                    <a:lnTo>
                      <a:pt x="432" y="607"/>
                    </a:lnTo>
                    <a:lnTo>
                      <a:pt x="432" y="608"/>
                    </a:lnTo>
                    <a:lnTo>
                      <a:pt x="434" y="608"/>
                    </a:lnTo>
                    <a:lnTo>
                      <a:pt x="434" y="610"/>
                    </a:lnTo>
                    <a:lnTo>
                      <a:pt x="435" y="610"/>
                    </a:lnTo>
                    <a:lnTo>
                      <a:pt x="435" y="610"/>
                    </a:lnTo>
                    <a:lnTo>
                      <a:pt x="437" y="611"/>
                    </a:lnTo>
                    <a:lnTo>
                      <a:pt x="437" y="611"/>
                    </a:lnTo>
                    <a:lnTo>
                      <a:pt x="438" y="611"/>
                    </a:lnTo>
                    <a:lnTo>
                      <a:pt x="438" y="613"/>
                    </a:lnTo>
                    <a:lnTo>
                      <a:pt x="440" y="613"/>
                    </a:lnTo>
                    <a:lnTo>
                      <a:pt x="440" y="613"/>
                    </a:lnTo>
                    <a:lnTo>
                      <a:pt x="441" y="615"/>
                    </a:lnTo>
                    <a:lnTo>
                      <a:pt x="441" y="615"/>
                    </a:lnTo>
                    <a:lnTo>
                      <a:pt x="443" y="615"/>
                    </a:lnTo>
                    <a:lnTo>
                      <a:pt x="444" y="615"/>
                    </a:lnTo>
                    <a:lnTo>
                      <a:pt x="444" y="616"/>
                    </a:lnTo>
                    <a:lnTo>
                      <a:pt x="446" y="616"/>
                    </a:lnTo>
                    <a:lnTo>
                      <a:pt x="446" y="616"/>
                    </a:lnTo>
                    <a:lnTo>
                      <a:pt x="447" y="616"/>
                    </a:lnTo>
                    <a:lnTo>
                      <a:pt x="447" y="616"/>
                    </a:lnTo>
                    <a:lnTo>
                      <a:pt x="449" y="616"/>
                    </a:lnTo>
                    <a:lnTo>
                      <a:pt x="449" y="616"/>
                    </a:lnTo>
                    <a:lnTo>
                      <a:pt x="451" y="616"/>
                    </a:lnTo>
                    <a:lnTo>
                      <a:pt x="451" y="616"/>
                    </a:lnTo>
                    <a:lnTo>
                      <a:pt x="452" y="616"/>
                    </a:lnTo>
                    <a:lnTo>
                      <a:pt x="452" y="616"/>
                    </a:lnTo>
                    <a:lnTo>
                      <a:pt x="454" y="616"/>
                    </a:lnTo>
                    <a:lnTo>
                      <a:pt x="454" y="616"/>
                    </a:lnTo>
                    <a:lnTo>
                      <a:pt x="455" y="616"/>
                    </a:lnTo>
                    <a:lnTo>
                      <a:pt x="457" y="616"/>
                    </a:lnTo>
                    <a:lnTo>
                      <a:pt x="457" y="616"/>
                    </a:lnTo>
                    <a:lnTo>
                      <a:pt x="458" y="616"/>
                    </a:lnTo>
                    <a:lnTo>
                      <a:pt x="458" y="616"/>
                    </a:lnTo>
                    <a:lnTo>
                      <a:pt x="460" y="616"/>
                    </a:lnTo>
                    <a:lnTo>
                      <a:pt x="460" y="616"/>
                    </a:lnTo>
                    <a:lnTo>
                      <a:pt x="461" y="616"/>
                    </a:lnTo>
                    <a:lnTo>
                      <a:pt x="461" y="616"/>
                    </a:lnTo>
                    <a:lnTo>
                      <a:pt x="463" y="616"/>
                    </a:lnTo>
                    <a:lnTo>
                      <a:pt x="463" y="616"/>
                    </a:lnTo>
                    <a:lnTo>
                      <a:pt x="464" y="616"/>
                    </a:lnTo>
                    <a:lnTo>
                      <a:pt x="464" y="616"/>
                    </a:lnTo>
                    <a:lnTo>
                      <a:pt x="466" y="616"/>
                    </a:lnTo>
                    <a:lnTo>
                      <a:pt x="466" y="616"/>
                    </a:lnTo>
                    <a:lnTo>
                      <a:pt x="467" y="616"/>
                    </a:lnTo>
                    <a:lnTo>
                      <a:pt x="469" y="616"/>
                    </a:lnTo>
                    <a:lnTo>
                      <a:pt x="469" y="616"/>
                    </a:lnTo>
                    <a:lnTo>
                      <a:pt x="471" y="616"/>
                    </a:lnTo>
                    <a:lnTo>
                      <a:pt x="471" y="616"/>
                    </a:lnTo>
                    <a:lnTo>
                      <a:pt x="472" y="616"/>
                    </a:lnTo>
                    <a:lnTo>
                      <a:pt x="472" y="616"/>
                    </a:lnTo>
                    <a:lnTo>
                      <a:pt x="474" y="618"/>
                    </a:lnTo>
                    <a:lnTo>
                      <a:pt x="474" y="618"/>
                    </a:lnTo>
                    <a:lnTo>
                      <a:pt x="475" y="618"/>
                    </a:lnTo>
                    <a:lnTo>
                      <a:pt x="475" y="618"/>
                    </a:lnTo>
                    <a:lnTo>
                      <a:pt x="477" y="618"/>
                    </a:lnTo>
                    <a:lnTo>
                      <a:pt x="477" y="618"/>
                    </a:lnTo>
                    <a:lnTo>
                      <a:pt x="478" y="618"/>
                    </a:lnTo>
                    <a:lnTo>
                      <a:pt x="478" y="618"/>
                    </a:lnTo>
                    <a:lnTo>
                      <a:pt x="480" y="619"/>
                    </a:lnTo>
                    <a:lnTo>
                      <a:pt x="481" y="619"/>
                    </a:lnTo>
                    <a:lnTo>
                      <a:pt x="481" y="619"/>
                    </a:lnTo>
                    <a:lnTo>
                      <a:pt x="483" y="619"/>
                    </a:lnTo>
                    <a:lnTo>
                      <a:pt x="483" y="619"/>
                    </a:lnTo>
                    <a:lnTo>
                      <a:pt x="484" y="619"/>
                    </a:lnTo>
                    <a:lnTo>
                      <a:pt x="484" y="619"/>
                    </a:lnTo>
                    <a:lnTo>
                      <a:pt x="486" y="621"/>
                    </a:lnTo>
                    <a:lnTo>
                      <a:pt x="486" y="621"/>
                    </a:lnTo>
                    <a:lnTo>
                      <a:pt x="487" y="621"/>
                    </a:lnTo>
                    <a:lnTo>
                      <a:pt x="487" y="621"/>
                    </a:lnTo>
                    <a:lnTo>
                      <a:pt x="489" y="621"/>
                    </a:lnTo>
                    <a:lnTo>
                      <a:pt x="489" y="621"/>
                    </a:lnTo>
                    <a:lnTo>
                      <a:pt x="490" y="621"/>
                    </a:lnTo>
                    <a:lnTo>
                      <a:pt x="490" y="622"/>
                    </a:lnTo>
                    <a:lnTo>
                      <a:pt x="492" y="622"/>
                    </a:lnTo>
                    <a:lnTo>
                      <a:pt x="494" y="622"/>
                    </a:lnTo>
                    <a:lnTo>
                      <a:pt x="494" y="622"/>
                    </a:lnTo>
                    <a:lnTo>
                      <a:pt x="495" y="622"/>
                    </a:lnTo>
                    <a:lnTo>
                      <a:pt x="495" y="622"/>
                    </a:lnTo>
                    <a:lnTo>
                      <a:pt x="497" y="622"/>
                    </a:lnTo>
                    <a:lnTo>
                      <a:pt x="497" y="622"/>
                    </a:lnTo>
                    <a:lnTo>
                      <a:pt x="498" y="622"/>
                    </a:lnTo>
                    <a:lnTo>
                      <a:pt x="498" y="622"/>
                    </a:lnTo>
                    <a:lnTo>
                      <a:pt x="500" y="622"/>
                    </a:lnTo>
                    <a:lnTo>
                      <a:pt x="500" y="622"/>
                    </a:lnTo>
                    <a:lnTo>
                      <a:pt x="501" y="622"/>
                    </a:lnTo>
                    <a:lnTo>
                      <a:pt x="501" y="622"/>
                    </a:lnTo>
                    <a:lnTo>
                      <a:pt x="503" y="622"/>
                    </a:lnTo>
                    <a:lnTo>
                      <a:pt x="503" y="622"/>
                    </a:lnTo>
                    <a:lnTo>
                      <a:pt x="504" y="622"/>
                    </a:lnTo>
                    <a:lnTo>
                      <a:pt x="506" y="622"/>
                    </a:lnTo>
                    <a:lnTo>
                      <a:pt x="506" y="622"/>
                    </a:lnTo>
                    <a:lnTo>
                      <a:pt x="507" y="622"/>
                    </a:lnTo>
                    <a:lnTo>
                      <a:pt x="507" y="622"/>
                    </a:lnTo>
                    <a:lnTo>
                      <a:pt x="509" y="622"/>
                    </a:lnTo>
                    <a:lnTo>
                      <a:pt x="509" y="622"/>
                    </a:lnTo>
                    <a:lnTo>
                      <a:pt x="510" y="622"/>
                    </a:lnTo>
                    <a:lnTo>
                      <a:pt x="510" y="622"/>
                    </a:lnTo>
                    <a:lnTo>
                      <a:pt x="512" y="622"/>
                    </a:lnTo>
                    <a:lnTo>
                      <a:pt x="512" y="622"/>
                    </a:lnTo>
                    <a:lnTo>
                      <a:pt x="514" y="622"/>
                    </a:lnTo>
                    <a:lnTo>
                      <a:pt x="514" y="622"/>
                    </a:lnTo>
                    <a:lnTo>
                      <a:pt x="515" y="622"/>
                    </a:lnTo>
                    <a:lnTo>
                      <a:pt x="515" y="622"/>
                    </a:lnTo>
                    <a:lnTo>
                      <a:pt x="517" y="622"/>
                    </a:lnTo>
                    <a:lnTo>
                      <a:pt x="518" y="624"/>
                    </a:lnTo>
                    <a:lnTo>
                      <a:pt x="518" y="624"/>
                    </a:lnTo>
                    <a:lnTo>
                      <a:pt x="520" y="624"/>
                    </a:lnTo>
                    <a:lnTo>
                      <a:pt x="520" y="624"/>
                    </a:lnTo>
                    <a:lnTo>
                      <a:pt x="521" y="624"/>
                    </a:lnTo>
                    <a:lnTo>
                      <a:pt x="521" y="624"/>
                    </a:lnTo>
                    <a:lnTo>
                      <a:pt x="523" y="624"/>
                    </a:lnTo>
                    <a:lnTo>
                      <a:pt x="523" y="624"/>
                    </a:lnTo>
                    <a:lnTo>
                      <a:pt x="524" y="624"/>
                    </a:lnTo>
                    <a:lnTo>
                      <a:pt x="524" y="624"/>
                    </a:lnTo>
                    <a:lnTo>
                      <a:pt x="526" y="624"/>
                    </a:lnTo>
                    <a:lnTo>
                      <a:pt x="526" y="624"/>
                    </a:lnTo>
                    <a:lnTo>
                      <a:pt x="527" y="624"/>
                    </a:lnTo>
                    <a:lnTo>
                      <a:pt x="527" y="624"/>
                    </a:lnTo>
                    <a:lnTo>
                      <a:pt x="529" y="624"/>
                    </a:lnTo>
                    <a:lnTo>
                      <a:pt x="530" y="624"/>
                    </a:lnTo>
                    <a:lnTo>
                      <a:pt x="530" y="624"/>
                    </a:lnTo>
                    <a:lnTo>
                      <a:pt x="532" y="625"/>
                    </a:lnTo>
                    <a:lnTo>
                      <a:pt x="532" y="625"/>
                    </a:lnTo>
                    <a:lnTo>
                      <a:pt x="533" y="625"/>
                    </a:lnTo>
                    <a:lnTo>
                      <a:pt x="533" y="625"/>
                    </a:lnTo>
                    <a:lnTo>
                      <a:pt x="535" y="625"/>
                    </a:lnTo>
                    <a:lnTo>
                      <a:pt x="535" y="625"/>
                    </a:lnTo>
                    <a:lnTo>
                      <a:pt x="537" y="625"/>
                    </a:lnTo>
                    <a:lnTo>
                      <a:pt x="537" y="627"/>
                    </a:lnTo>
                    <a:lnTo>
                      <a:pt x="538" y="627"/>
                    </a:lnTo>
                    <a:lnTo>
                      <a:pt x="538" y="627"/>
                    </a:lnTo>
                    <a:lnTo>
                      <a:pt x="540" y="627"/>
                    </a:lnTo>
                    <a:lnTo>
                      <a:pt x="540" y="627"/>
                    </a:lnTo>
                    <a:lnTo>
                      <a:pt x="541" y="628"/>
                    </a:lnTo>
                    <a:lnTo>
                      <a:pt x="543" y="628"/>
                    </a:lnTo>
                    <a:lnTo>
                      <a:pt x="543" y="628"/>
                    </a:lnTo>
                    <a:lnTo>
                      <a:pt x="544" y="628"/>
                    </a:lnTo>
                    <a:lnTo>
                      <a:pt x="544" y="628"/>
                    </a:lnTo>
                    <a:lnTo>
                      <a:pt x="546" y="630"/>
                    </a:lnTo>
                    <a:lnTo>
                      <a:pt x="546" y="630"/>
                    </a:lnTo>
                    <a:lnTo>
                      <a:pt x="547" y="630"/>
                    </a:lnTo>
                    <a:lnTo>
                      <a:pt x="547" y="630"/>
                    </a:lnTo>
                    <a:lnTo>
                      <a:pt x="549" y="631"/>
                    </a:lnTo>
                    <a:lnTo>
                      <a:pt x="549" y="631"/>
                    </a:lnTo>
                    <a:lnTo>
                      <a:pt x="550" y="631"/>
                    </a:lnTo>
                    <a:lnTo>
                      <a:pt x="550" y="633"/>
                    </a:lnTo>
                    <a:lnTo>
                      <a:pt x="552" y="633"/>
                    </a:lnTo>
                    <a:lnTo>
                      <a:pt x="552" y="633"/>
                    </a:lnTo>
                    <a:lnTo>
                      <a:pt x="553" y="633"/>
                    </a:lnTo>
                    <a:lnTo>
                      <a:pt x="555" y="634"/>
                    </a:lnTo>
                    <a:lnTo>
                      <a:pt x="555" y="634"/>
                    </a:lnTo>
                    <a:lnTo>
                      <a:pt x="557" y="634"/>
                    </a:lnTo>
                    <a:lnTo>
                      <a:pt x="557" y="634"/>
                    </a:lnTo>
                    <a:lnTo>
                      <a:pt x="558" y="634"/>
                    </a:lnTo>
                    <a:lnTo>
                      <a:pt x="558" y="636"/>
                    </a:lnTo>
                    <a:lnTo>
                      <a:pt x="560" y="636"/>
                    </a:lnTo>
                    <a:lnTo>
                      <a:pt x="560" y="636"/>
                    </a:lnTo>
                    <a:lnTo>
                      <a:pt x="561" y="636"/>
                    </a:lnTo>
                    <a:lnTo>
                      <a:pt x="561" y="636"/>
                    </a:lnTo>
                    <a:lnTo>
                      <a:pt x="563" y="636"/>
                    </a:lnTo>
                    <a:lnTo>
                      <a:pt x="563" y="638"/>
                    </a:lnTo>
                    <a:lnTo>
                      <a:pt x="564" y="638"/>
                    </a:lnTo>
                    <a:lnTo>
                      <a:pt x="564" y="638"/>
                    </a:lnTo>
                    <a:lnTo>
                      <a:pt x="566" y="638"/>
                    </a:lnTo>
                    <a:lnTo>
                      <a:pt x="566" y="638"/>
                    </a:lnTo>
                    <a:lnTo>
                      <a:pt x="567" y="638"/>
                    </a:lnTo>
                    <a:lnTo>
                      <a:pt x="567" y="638"/>
                    </a:lnTo>
                    <a:lnTo>
                      <a:pt x="569" y="638"/>
                    </a:lnTo>
                    <a:lnTo>
                      <a:pt x="569" y="638"/>
                    </a:lnTo>
                    <a:lnTo>
                      <a:pt x="570" y="638"/>
                    </a:lnTo>
                    <a:lnTo>
                      <a:pt x="570" y="638"/>
                    </a:lnTo>
                    <a:lnTo>
                      <a:pt x="572" y="638"/>
                    </a:lnTo>
                    <a:lnTo>
                      <a:pt x="572" y="638"/>
                    </a:lnTo>
                    <a:lnTo>
                      <a:pt x="573" y="636"/>
                    </a:lnTo>
                    <a:lnTo>
                      <a:pt x="573" y="636"/>
                    </a:lnTo>
                    <a:lnTo>
                      <a:pt x="575" y="636"/>
                    </a:lnTo>
                    <a:lnTo>
                      <a:pt x="575" y="636"/>
                    </a:lnTo>
                    <a:lnTo>
                      <a:pt x="576" y="636"/>
                    </a:lnTo>
                    <a:lnTo>
                      <a:pt x="576" y="636"/>
                    </a:lnTo>
                    <a:lnTo>
                      <a:pt x="578" y="636"/>
                    </a:lnTo>
                    <a:lnTo>
                      <a:pt x="580" y="634"/>
                    </a:lnTo>
                    <a:lnTo>
                      <a:pt x="580" y="634"/>
                    </a:lnTo>
                    <a:lnTo>
                      <a:pt x="581" y="634"/>
                    </a:lnTo>
                    <a:lnTo>
                      <a:pt x="581" y="634"/>
                    </a:lnTo>
                    <a:lnTo>
                      <a:pt x="583" y="634"/>
                    </a:lnTo>
                    <a:lnTo>
                      <a:pt x="583" y="634"/>
                    </a:lnTo>
                    <a:lnTo>
                      <a:pt x="584" y="633"/>
                    </a:lnTo>
                    <a:lnTo>
                      <a:pt x="584" y="633"/>
                    </a:lnTo>
                    <a:lnTo>
                      <a:pt x="586" y="633"/>
                    </a:lnTo>
                    <a:lnTo>
                      <a:pt x="586" y="633"/>
                    </a:lnTo>
                    <a:lnTo>
                      <a:pt x="587" y="633"/>
                    </a:lnTo>
                    <a:lnTo>
                      <a:pt x="587" y="633"/>
                    </a:lnTo>
                    <a:lnTo>
                      <a:pt x="589" y="631"/>
                    </a:lnTo>
                    <a:lnTo>
                      <a:pt x="589" y="631"/>
                    </a:lnTo>
                    <a:lnTo>
                      <a:pt x="590" y="631"/>
                    </a:lnTo>
                    <a:lnTo>
                      <a:pt x="590" y="631"/>
                    </a:lnTo>
                    <a:lnTo>
                      <a:pt x="592" y="631"/>
                    </a:lnTo>
                    <a:lnTo>
                      <a:pt x="592" y="631"/>
                    </a:lnTo>
                    <a:lnTo>
                      <a:pt x="593" y="631"/>
                    </a:lnTo>
                    <a:lnTo>
                      <a:pt x="593" y="63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5" name="Freeform 79"/>
              <p:cNvSpPr>
                <a:spLocks/>
              </p:cNvSpPr>
              <p:nvPr/>
            </p:nvSpPr>
            <p:spPr bwMode="auto">
              <a:xfrm>
                <a:off x="4255" y="3660"/>
                <a:ext cx="278" cy="21"/>
              </a:xfrm>
              <a:custGeom>
                <a:avLst/>
                <a:gdLst>
                  <a:gd name="T0" fmla="*/ 10 w 558"/>
                  <a:gd name="T1" fmla="*/ 0 h 41"/>
                  <a:gd name="T2" fmla="*/ 17 w 558"/>
                  <a:gd name="T3" fmla="*/ 0 h 41"/>
                  <a:gd name="T4" fmla="*/ 26 w 558"/>
                  <a:gd name="T5" fmla="*/ 1 h 41"/>
                  <a:gd name="T6" fmla="*/ 36 w 558"/>
                  <a:gd name="T7" fmla="*/ 4 h 41"/>
                  <a:gd name="T8" fmla="*/ 43 w 558"/>
                  <a:gd name="T9" fmla="*/ 8 h 41"/>
                  <a:gd name="T10" fmla="*/ 53 w 558"/>
                  <a:gd name="T11" fmla="*/ 14 h 41"/>
                  <a:gd name="T12" fmla="*/ 62 w 558"/>
                  <a:gd name="T13" fmla="*/ 18 h 41"/>
                  <a:gd name="T14" fmla="*/ 71 w 558"/>
                  <a:gd name="T15" fmla="*/ 21 h 41"/>
                  <a:gd name="T16" fmla="*/ 79 w 558"/>
                  <a:gd name="T17" fmla="*/ 20 h 41"/>
                  <a:gd name="T18" fmla="*/ 88 w 558"/>
                  <a:gd name="T19" fmla="*/ 17 h 41"/>
                  <a:gd name="T20" fmla="*/ 97 w 558"/>
                  <a:gd name="T21" fmla="*/ 15 h 41"/>
                  <a:gd name="T22" fmla="*/ 106 w 558"/>
                  <a:gd name="T23" fmla="*/ 14 h 41"/>
                  <a:gd name="T24" fmla="*/ 116 w 558"/>
                  <a:gd name="T25" fmla="*/ 15 h 41"/>
                  <a:gd name="T26" fmla="*/ 125 w 558"/>
                  <a:gd name="T27" fmla="*/ 17 h 41"/>
                  <a:gd name="T28" fmla="*/ 134 w 558"/>
                  <a:gd name="T29" fmla="*/ 18 h 41"/>
                  <a:gd name="T30" fmla="*/ 143 w 558"/>
                  <a:gd name="T31" fmla="*/ 18 h 41"/>
                  <a:gd name="T32" fmla="*/ 151 w 558"/>
                  <a:gd name="T33" fmla="*/ 15 h 41"/>
                  <a:gd name="T34" fmla="*/ 160 w 558"/>
                  <a:gd name="T35" fmla="*/ 12 h 41"/>
                  <a:gd name="T36" fmla="*/ 169 w 558"/>
                  <a:gd name="T37" fmla="*/ 11 h 41"/>
                  <a:gd name="T38" fmla="*/ 179 w 558"/>
                  <a:gd name="T39" fmla="*/ 12 h 41"/>
                  <a:gd name="T40" fmla="*/ 188 w 558"/>
                  <a:gd name="T41" fmla="*/ 14 h 41"/>
                  <a:gd name="T42" fmla="*/ 197 w 558"/>
                  <a:gd name="T43" fmla="*/ 14 h 41"/>
                  <a:gd name="T44" fmla="*/ 206 w 558"/>
                  <a:gd name="T45" fmla="*/ 14 h 41"/>
                  <a:gd name="T46" fmla="*/ 214 w 558"/>
                  <a:gd name="T47" fmla="*/ 15 h 41"/>
                  <a:gd name="T48" fmla="*/ 223 w 558"/>
                  <a:gd name="T49" fmla="*/ 17 h 41"/>
                  <a:gd name="T50" fmla="*/ 232 w 558"/>
                  <a:gd name="T51" fmla="*/ 20 h 41"/>
                  <a:gd name="T52" fmla="*/ 240 w 558"/>
                  <a:gd name="T53" fmla="*/ 20 h 41"/>
                  <a:gd name="T54" fmla="*/ 249 w 558"/>
                  <a:gd name="T55" fmla="*/ 17 h 41"/>
                  <a:gd name="T56" fmla="*/ 258 w 558"/>
                  <a:gd name="T57" fmla="*/ 15 h 41"/>
                  <a:gd name="T58" fmla="*/ 268 w 558"/>
                  <a:gd name="T59" fmla="*/ 17 h 41"/>
                  <a:gd name="T60" fmla="*/ 277 w 558"/>
                  <a:gd name="T61" fmla="*/ 23 h 41"/>
                  <a:gd name="T62" fmla="*/ 285 w 558"/>
                  <a:gd name="T63" fmla="*/ 28 h 41"/>
                  <a:gd name="T64" fmla="*/ 294 w 558"/>
                  <a:gd name="T65" fmla="*/ 31 h 41"/>
                  <a:gd name="T66" fmla="*/ 303 w 558"/>
                  <a:gd name="T67" fmla="*/ 31 h 41"/>
                  <a:gd name="T68" fmla="*/ 312 w 558"/>
                  <a:gd name="T69" fmla="*/ 29 h 41"/>
                  <a:gd name="T70" fmla="*/ 320 w 558"/>
                  <a:gd name="T71" fmla="*/ 29 h 41"/>
                  <a:gd name="T72" fmla="*/ 329 w 558"/>
                  <a:gd name="T73" fmla="*/ 29 h 41"/>
                  <a:gd name="T74" fmla="*/ 338 w 558"/>
                  <a:gd name="T75" fmla="*/ 28 h 41"/>
                  <a:gd name="T76" fmla="*/ 346 w 558"/>
                  <a:gd name="T77" fmla="*/ 28 h 41"/>
                  <a:gd name="T78" fmla="*/ 355 w 558"/>
                  <a:gd name="T79" fmla="*/ 28 h 41"/>
                  <a:gd name="T80" fmla="*/ 363 w 558"/>
                  <a:gd name="T81" fmla="*/ 28 h 41"/>
                  <a:gd name="T82" fmla="*/ 372 w 558"/>
                  <a:gd name="T83" fmla="*/ 29 h 41"/>
                  <a:gd name="T84" fmla="*/ 380 w 558"/>
                  <a:gd name="T85" fmla="*/ 29 h 41"/>
                  <a:gd name="T86" fmla="*/ 389 w 558"/>
                  <a:gd name="T87" fmla="*/ 28 h 41"/>
                  <a:gd name="T88" fmla="*/ 397 w 558"/>
                  <a:gd name="T89" fmla="*/ 26 h 41"/>
                  <a:gd name="T90" fmla="*/ 406 w 558"/>
                  <a:gd name="T91" fmla="*/ 26 h 41"/>
                  <a:gd name="T92" fmla="*/ 414 w 558"/>
                  <a:gd name="T93" fmla="*/ 28 h 41"/>
                  <a:gd name="T94" fmla="*/ 423 w 558"/>
                  <a:gd name="T95" fmla="*/ 31 h 41"/>
                  <a:gd name="T96" fmla="*/ 430 w 558"/>
                  <a:gd name="T97" fmla="*/ 32 h 41"/>
                  <a:gd name="T98" fmla="*/ 440 w 558"/>
                  <a:gd name="T99" fmla="*/ 31 h 41"/>
                  <a:gd name="T100" fmla="*/ 447 w 558"/>
                  <a:gd name="T101" fmla="*/ 31 h 41"/>
                  <a:gd name="T102" fmla="*/ 457 w 558"/>
                  <a:gd name="T103" fmla="*/ 31 h 41"/>
                  <a:gd name="T104" fmla="*/ 466 w 558"/>
                  <a:gd name="T105" fmla="*/ 32 h 41"/>
                  <a:gd name="T106" fmla="*/ 473 w 558"/>
                  <a:gd name="T107" fmla="*/ 32 h 41"/>
                  <a:gd name="T108" fmla="*/ 483 w 558"/>
                  <a:gd name="T109" fmla="*/ 32 h 41"/>
                  <a:gd name="T110" fmla="*/ 492 w 558"/>
                  <a:gd name="T111" fmla="*/ 29 h 41"/>
                  <a:gd name="T112" fmla="*/ 500 w 558"/>
                  <a:gd name="T113" fmla="*/ 28 h 41"/>
                  <a:gd name="T114" fmla="*/ 509 w 558"/>
                  <a:gd name="T115" fmla="*/ 29 h 41"/>
                  <a:gd name="T116" fmla="*/ 518 w 558"/>
                  <a:gd name="T117" fmla="*/ 31 h 41"/>
                  <a:gd name="T118" fmla="*/ 526 w 558"/>
                  <a:gd name="T119" fmla="*/ 34 h 41"/>
                  <a:gd name="T120" fmla="*/ 535 w 558"/>
                  <a:gd name="T121" fmla="*/ 37 h 41"/>
                  <a:gd name="T122" fmla="*/ 543 w 558"/>
                  <a:gd name="T123" fmla="*/ 38 h 41"/>
                  <a:gd name="T124" fmla="*/ 552 w 558"/>
                  <a:gd name="T12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8" h="41">
                    <a:moveTo>
                      <a:pt x="0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3" y="3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9" y="6"/>
                    </a:lnTo>
                    <a:lnTo>
                      <a:pt x="39" y="6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6" y="9"/>
                    </a:lnTo>
                    <a:lnTo>
                      <a:pt x="46" y="11"/>
                    </a:lnTo>
                    <a:lnTo>
                      <a:pt x="48" y="11"/>
                    </a:lnTo>
                    <a:lnTo>
                      <a:pt x="48" y="11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1" y="12"/>
                    </a:lnTo>
                    <a:lnTo>
                      <a:pt x="51" y="14"/>
                    </a:lnTo>
                    <a:lnTo>
                      <a:pt x="53" y="14"/>
                    </a:lnTo>
                    <a:lnTo>
                      <a:pt x="53" y="14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56" y="15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3" y="20"/>
                    </a:lnTo>
                    <a:lnTo>
                      <a:pt x="63" y="20"/>
                    </a:lnTo>
                    <a:lnTo>
                      <a:pt x="65" y="20"/>
                    </a:lnTo>
                    <a:lnTo>
                      <a:pt x="65" y="20"/>
                    </a:lnTo>
                    <a:lnTo>
                      <a:pt x="66" y="20"/>
                    </a:lnTo>
                    <a:lnTo>
                      <a:pt x="66" y="20"/>
                    </a:lnTo>
                    <a:lnTo>
                      <a:pt x="68" y="21"/>
                    </a:lnTo>
                    <a:lnTo>
                      <a:pt x="70" y="21"/>
                    </a:lnTo>
                    <a:lnTo>
                      <a:pt x="70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3" y="21"/>
                    </a:lnTo>
                    <a:lnTo>
                      <a:pt x="73" y="21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79" y="20"/>
                    </a:lnTo>
                    <a:lnTo>
                      <a:pt x="79" y="20"/>
                    </a:lnTo>
                    <a:lnTo>
                      <a:pt x="80" y="20"/>
                    </a:lnTo>
                    <a:lnTo>
                      <a:pt x="82" y="20"/>
                    </a:lnTo>
                    <a:lnTo>
                      <a:pt x="82" y="18"/>
                    </a:lnTo>
                    <a:lnTo>
                      <a:pt x="83" y="18"/>
                    </a:lnTo>
                    <a:lnTo>
                      <a:pt x="83" y="18"/>
                    </a:lnTo>
                    <a:lnTo>
                      <a:pt x="85" y="18"/>
                    </a:lnTo>
                    <a:lnTo>
                      <a:pt x="85" y="18"/>
                    </a:lnTo>
                    <a:lnTo>
                      <a:pt x="86" y="18"/>
                    </a:lnTo>
                    <a:lnTo>
                      <a:pt x="86" y="17"/>
                    </a:lnTo>
                    <a:lnTo>
                      <a:pt x="88" y="17"/>
                    </a:lnTo>
                    <a:lnTo>
                      <a:pt x="88" y="17"/>
                    </a:lnTo>
                    <a:lnTo>
                      <a:pt x="89" y="17"/>
                    </a:lnTo>
                    <a:lnTo>
                      <a:pt x="89" y="17"/>
                    </a:lnTo>
                    <a:lnTo>
                      <a:pt x="91" y="17"/>
                    </a:lnTo>
                    <a:lnTo>
                      <a:pt x="91" y="15"/>
                    </a:lnTo>
                    <a:lnTo>
                      <a:pt x="93" y="15"/>
                    </a:lnTo>
                    <a:lnTo>
                      <a:pt x="94" y="15"/>
                    </a:lnTo>
                    <a:lnTo>
                      <a:pt x="94" y="15"/>
                    </a:lnTo>
                    <a:lnTo>
                      <a:pt x="96" y="15"/>
                    </a:lnTo>
                    <a:lnTo>
                      <a:pt x="96" y="15"/>
                    </a:lnTo>
                    <a:lnTo>
                      <a:pt x="97" y="15"/>
                    </a:lnTo>
                    <a:lnTo>
                      <a:pt x="97" y="15"/>
                    </a:lnTo>
                    <a:lnTo>
                      <a:pt x="99" y="15"/>
                    </a:lnTo>
                    <a:lnTo>
                      <a:pt x="99" y="15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103" y="14"/>
                    </a:lnTo>
                    <a:lnTo>
                      <a:pt x="103" y="14"/>
                    </a:lnTo>
                    <a:lnTo>
                      <a:pt x="105" y="14"/>
                    </a:lnTo>
                    <a:lnTo>
                      <a:pt x="106" y="14"/>
                    </a:lnTo>
                    <a:lnTo>
                      <a:pt x="106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9" y="14"/>
                    </a:lnTo>
                    <a:lnTo>
                      <a:pt x="109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3" y="14"/>
                    </a:lnTo>
                    <a:lnTo>
                      <a:pt x="113" y="14"/>
                    </a:lnTo>
                    <a:lnTo>
                      <a:pt x="114" y="15"/>
                    </a:lnTo>
                    <a:lnTo>
                      <a:pt x="114" y="15"/>
                    </a:lnTo>
                    <a:lnTo>
                      <a:pt x="116" y="15"/>
                    </a:lnTo>
                    <a:lnTo>
                      <a:pt x="116" y="15"/>
                    </a:lnTo>
                    <a:lnTo>
                      <a:pt x="117" y="15"/>
                    </a:lnTo>
                    <a:lnTo>
                      <a:pt x="119" y="15"/>
                    </a:lnTo>
                    <a:lnTo>
                      <a:pt x="119" y="15"/>
                    </a:lnTo>
                    <a:lnTo>
                      <a:pt x="120" y="15"/>
                    </a:lnTo>
                    <a:lnTo>
                      <a:pt x="120" y="15"/>
                    </a:lnTo>
                    <a:lnTo>
                      <a:pt x="122" y="15"/>
                    </a:lnTo>
                    <a:lnTo>
                      <a:pt x="122" y="15"/>
                    </a:lnTo>
                    <a:lnTo>
                      <a:pt x="123" y="17"/>
                    </a:lnTo>
                    <a:lnTo>
                      <a:pt x="123" y="17"/>
                    </a:lnTo>
                    <a:lnTo>
                      <a:pt x="125" y="17"/>
                    </a:lnTo>
                    <a:lnTo>
                      <a:pt x="125" y="17"/>
                    </a:lnTo>
                    <a:lnTo>
                      <a:pt x="126" y="17"/>
                    </a:lnTo>
                    <a:lnTo>
                      <a:pt x="126" y="17"/>
                    </a:lnTo>
                    <a:lnTo>
                      <a:pt x="128" y="17"/>
                    </a:lnTo>
                    <a:lnTo>
                      <a:pt x="128" y="17"/>
                    </a:lnTo>
                    <a:lnTo>
                      <a:pt x="129" y="17"/>
                    </a:lnTo>
                    <a:lnTo>
                      <a:pt x="131" y="17"/>
                    </a:lnTo>
                    <a:lnTo>
                      <a:pt x="131" y="17"/>
                    </a:lnTo>
                    <a:lnTo>
                      <a:pt x="132" y="18"/>
                    </a:lnTo>
                    <a:lnTo>
                      <a:pt x="132" y="18"/>
                    </a:lnTo>
                    <a:lnTo>
                      <a:pt x="134" y="18"/>
                    </a:lnTo>
                    <a:lnTo>
                      <a:pt x="134" y="18"/>
                    </a:lnTo>
                    <a:lnTo>
                      <a:pt x="136" y="18"/>
                    </a:lnTo>
                    <a:lnTo>
                      <a:pt x="136" y="18"/>
                    </a:lnTo>
                    <a:lnTo>
                      <a:pt x="137" y="18"/>
                    </a:lnTo>
                    <a:lnTo>
                      <a:pt x="137" y="18"/>
                    </a:lnTo>
                    <a:lnTo>
                      <a:pt x="139" y="18"/>
                    </a:lnTo>
                    <a:lnTo>
                      <a:pt x="139" y="18"/>
                    </a:lnTo>
                    <a:lnTo>
                      <a:pt x="140" y="18"/>
                    </a:lnTo>
                    <a:lnTo>
                      <a:pt x="140" y="18"/>
                    </a:lnTo>
                    <a:lnTo>
                      <a:pt x="142" y="18"/>
                    </a:lnTo>
                    <a:lnTo>
                      <a:pt x="143" y="18"/>
                    </a:lnTo>
                    <a:lnTo>
                      <a:pt x="143" y="18"/>
                    </a:lnTo>
                    <a:lnTo>
                      <a:pt x="145" y="17"/>
                    </a:lnTo>
                    <a:lnTo>
                      <a:pt x="145" y="17"/>
                    </a:lnTo>
                    <a:lnTo>
                      <a:pt x="146" y="17"/>
                    </a:lnTo>
                    <a:lnTo>
                      <a:pt x="146" y="17"/>
                    </a:lnTo>
                    <a:lnTo>
                      <a:pt x="148" y="17"/>
                    </a:lnTo>
                    <a:lnTo>
                      <a:pt x="148" y="17"/>
                    </a:lnTo>
                    <a:lnTo>
                      <a:pt x="149" y="17"/>
                    </a:lnTo>
                    <a:lnTo>
                      <a:pt x="149" y="15"/>
                    </a:lnTo>
                    <a:lnTo>
                      <a:pt x="151" y="15"/>
                    </a:lnTo>
                    <a:lnTo>
                      <a:pt x="151" y="15"/>
                    </a:lnTo>
                    <a:lnTo>
                      <a:pt x="152" y="15"/>
                    </a:lnTo>
                    <a:lnTo>
                      <a:pt x="152" y="15"/>
                    </a:lnTo>
                    <a:lnTo>
                      <a:pt x="154" y="14"/>
                    </a:lnTo>
                    <a:lnTo>
                      <a:pt x="156" y="14"/>
                    </a:lnTo>
                    <a:lnTo>
                      <a:pt x="156" y="14"/>
                    </a:lnTo>
                    <a:lnTo>
                      <a:pt x="157" y="14"/>
                    </a:lnTo>
                    <a:lnTo>
                      <a:pt x="157" y="14"/>
                    </a:lnTo>
                    <a:lnTo>
                      <a:pt x="159" y="14"/>
                    </a:lnTo>
                    <a:lnTo>
                      <a:pt x="159" y="12"/>
                    </a:lnTo>
                    <a:lnTo>
                      <a:pt x="160" y="12"/>
                    </a:lnTo>
                    <a:lnTo>
                      <a:pt x="160" y="12"/>
                    </a:lnTo>
                    <a:lnTo>
                      <a:pt x="162" y="12"/>
                    </a:lnTo>
                    <a:lnTo>
                      <a:pt x="162" y="12"/>
                    </a:lnTo>
                    <a:lnTo>
                      <a:pt x="163" y="12"/>
                    </a:lnTo>
                    <a:lnTo>
                      <a:pt x="163" y="12"/>
                    </a:lnTo>
                    <a:lnTo>
                      <a:pt x="165" y="11"/>
                    </a:lnTo>
                    <a:lnTo>
                      <a:pt x="165" y="11"/>
                    </a:lnTo>
                    <a:lnTo>
                      <a:pt x="166" y="11"/>
                    </a:lnTo>
                    <a:lnTo>
                      <a:pt x="168" y="11"/>
                    </a:lnTo>
                    <a:lnTo>
                      <a:pt x="168" y="11"/>
                    </a:lnTo>
                    <a:lnTo>
                      <a:pt x="169" y="11"/>
                    </a:lnTo>
                    <a:lnTo>
                      <a:pt x="169" y="11"/>
                    </a:lnTo>
                    <a:lnTo>
                      <a:pt x="171" y="11"/>
                    </a:lnTo>
                    <a:lnTo>
                      <a:pt x="171" y="11"/>
                    </a:lnTo>
                    <a:lnTo>
                      <a:pt x="172" y="11"/>
                    </a:lnTo>
                    <a:lnTo>
                      <a:pt x="172" y="11"/>
                    </a:lnTo>
                    <a:lnTo>
                      <a:pt x="174" y="11"/>
                    </a:lnTo>
                    <a:lnTo>
                      <a:pt x="174" y="11"/>
                    </a:lnTo>
                    <a:lnTo>
                      <a:pt x="175" y="11"/>
                    </a:lnTo>
                    <a:lnTo>
                      <a:pt x="175" y="11"/>
                    </a:lnTo>
                    <a:lnTo>
                      <a:pt x="177" y="11"/>
                    </a:lnTo>
                    <a:lnTo>
                      <a:pt x="177" y="12"/>
                    </a:lnTo>
                    <a:lnTo>
                      <a:pt x="179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83" y="12"/>
                    </a:lnTo>
                    <a:lnTo>
                      <a:pt x="183" y="12"/>
                    </a:lnTo>
                    <a:lnTo>
                      <a:pt x="185" y="12"/>
                    </a:lnTo>
                    <a:lnTo>
                      <a:pt x="185" y="12"/>
                    </a:lnTo>
                    <a:lnTo>
                      <a:pt x="186" y="12"/>
                    </a:lnTo>
                    <a:lnTo>
                      <a:pt x="186" y="14"/>
                    </a:lnTo>
                    <a:lnTo>
                      <a:pt x="188" y="14"/>
                    </a:lnTo>
                    <a:lnTo>
                      <a:pt x="188" y="14"/>
                    </a:lnTo>
                    <a:lnTo>
                      <a:pt x="189" y="14"/>
                    </a:lnTo>
                    <a:lnTo>
                      <a:pt x="189" y="14"/>
                    </a:lnTo>
                    <a:lnTo>
                      <a:pt x="191" y="14"/>
                    </a:lnTo>
                    <a:lnTo>
                      <a:pt x="192" y="14"/>
                    </a:lnTo>
                    <a:lnTo>
                      <a:pt x="192" y="14"/>
                    </a:lnTo>
                    <a:lnTo>
                      <a:pt x="194" y="14"/>
                    </a:lnTo>
                    <a:lnTo>
                      <a:pt x="194" y="14"/>
                    </a:lnTo>
                    <a:lnTo>
                      <a:pt x="195" y="14"/>
                    </a:lnTo>
                    <a:lnTo>
                      <a:pt x="195" y="14"/>
                    </a:lnTo>
                    <a:lnTo>
                      <a:pt x="197" y="14"/>
                    </a:lnTo>
                    <a:lnTo>
                      <a:pt x="197" y="14"/>
                    </a:lnTo>
                    <a:lnTo>
                      <a:pt x="199" y="14"/>
                    </a:lnTo>
                    <a:lnTo>
                      <a:pt x="199" y="14"/>
                    </a:lnTo>
                    <a:lnTo>
                      <a:pt x="200" y="14"/>
                    </a:lnTo>
                    <a:lnTo>
                      <a:pt x="200" y="14"/>
                    </a:lnTo>
                    <a:lnTo>
                      <a:pt x="202" y="14"/>
                    </a:lnTo>
                    <a:lnTo>
                      <a:pt x="202" y="14"/>
                    </a:lnTo>
                    <a:lnTo>
                      <a:pt x="203" y="14"/>
                    </a:lnTo>
                    <a:lnTo>
                      <a:pt x="205" y="14"/>
                    </a:lnTo>
                    <a:lnTo>
                      <a:pt x="205" y="14"/>
                    </a:lnTo>
                    <a:lnTo>
                      <a:pt x="206" y="14"/>
                    </a:lnTo>
                    <a:lnTo>
                      <a:pt x="206" y="14"/>
                    </a:lnTo>
                    <a:lnTo>
                      <a:pt x="208" y="14"/>
                    </a:lnTo>
                    <a:lnTo>
                      <a:pt x="208" y="14"/>
                    </a:lnTo>
                    <a:lnTo>
                      <a:pt x="209" y="14"/>
                    </a:lnTo>
                    <a:lnTo>
                      <a:pt x="209" y="14"/>
                    </a:lnTo>
                    <a:lnTo>
                      <a:pt x="211" y="14"/>
                    </a:lnTo>
                    <a:lnTo>
                      <a:pt x="211" y="14"/>
                    </a:lnTo>
                    <a:lnTo>
                      <a:pt x="212" y="14"/>
                    </a:lnTo>
                    <a:lnTo>
                      <a:pt x="212" y="14"/>
                    </a:lnTo>
                    <a:lnTo>
                      <a:pt x="214" y="14"/>
                    </a:lnTo>
                    <a:lnTo>
                      <a:pt x="214" y="15"/>
                    </a:lnTo>
                    <a:lnTo>
                      <a:pt x="215" y="15"/>
                    </a:lnTo>
                    <a:lnTo>
                      <a:pt x="215" y="15"/>
                    </a:lnTo>
                    <a:lnTo>
                      <a:pt x="217" y="15"/>
                    </a:lnTo>
                    <a:lnTo>
                      <a:pt x="217" y="15"/>
                    </a:lnTo>
                    <a:lnTo>
                      <a:pt x="218" y="15"/>
                    </a:lnTo>
                    <a:lnTo>
                      <a:pt x="218" y="15"/>
                    </a:lnTo>
                    <a:lnTo>
                      <a:pt x="220" y="15"/>
                    </a:lnTo>
                    <a:lnTo>
                      <a:pt x="220" y="17"/>
                    </a:lnTo>
                    <a:lnTo>
                      <a:pt x="222" y="17"/>
                    </a:lnTo>
                    <a:lnTo>
                      <a:pt x="222" y="17"/>
                    </a:lnTo>
                    <a:lnTo>
                      <a:pt x="223" y="17"/>
                    </a:lnTo>
                    <a:lnTo>
                      <a:pt x="223" y="17"/>
                    </a:lnTo>
                    <a:lnTo>
                      <a:pt x="225" y="17"/>
                    </a:lnTo>
                    <a:lnTo>
                      <a:pt x="225" y="18"/>
                    </a:lnTo>
                    <a:lnTo>
                      <a:pt x="226" y="18"/>
                    </a:lnTo>
                    <a:lnTo>
                      <a:pt x="226" y="18"/>
                    </a:lnTo>
                    <a:lnTo>
                      <a:pt x="228" y="18"/>
                    </a:lnTo>
                    <a:lnTo>
                      <a:pt x="229" y="18"/>
                    </a:lnTo>
                    <a:lnTo>
                      <a:pt x="229" y="18"/>
                    </a:lnTo>
                    <a:lnTo>
                      <a:pt x="231" y="18"/>
                    </a:lnTo>
                    <a:lnTo>
                      <a:pt x="231" y="18"/>
                    </a:lnTo>
                    <a:lnTo>
                      <a:pt x="232" y="20"/>
                    </a:lnTo>
                    <a:lnTo>
                      <a:pt x="232" y="20"/>
                    </a:lnTo>
                    <a:lnTo>
                      <a:pt x="234" y="20"/>
                    </a:lnTo>
                    <a:lnTo>
                      <a:pt x="234" y="20"/>
                    </a:lnTo>
                    <a:lnTo>
                      <a:pt x="235" y="20"/>
                    </a:lnTo>
                    <a:lnTo>
                      <a:pt x="235" y="20"/>
                    </a:lnTo>
                    <a:lnTo>
                      <a:pt x="237" y="20"/>
                    </a:lnTo>
                    <a:lnTo>
                      <a:pt x="237" y="20"/>
                    </a:lnTo>
                    <a:lnTo>
                      <a:pt x="238" y="20"/>
                    </a:lnTo>
                    <a:lnTo>
                      <a:pt x="238" y="20"/>
                    </a:lnTo>
                    <a:lnTo>
                      <a:pt x="240" y="20"/>
                    </a:lnTo>
                    <a:lnTo>
                      <a:pt x="240" y="20"/>
                    </a:lnTo>
                    <a:lnTo>
                      <a:pt x="242" y="20"/>
                    </a:lnTo>
                    <a:lnTo>
                      <a:pt x="242" y="18"/>
                    </a:lnTo>
                    <a:lnTo>
                      <a:pt x="243" y="18"/>
                    </a:lnTo>
                    <a:lnTo>
                      <a:pt x="243" y="18"/>
                    </a:lnTo>
                    <a:lnTo>
                      <a:pt x="245" y="18"/>
                    </a:lnTo>
                    <a:lnTo>
                      <a:pt x="245" y="18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248" y="17"/>
                    </a:lnTo>
                    <a:lnTo>
                      <a:pt x="248" y="17"/>
                    </a:lnTo>
                    <a:lnTo>
                      <a:pt x="249" y="17"/>
                    </a:lnTo>
                    <a:lnTo>
                      <a:pt x="249" y="17"/>
                    </a:lnTo>
                    <a:lnTo>
                      <a:pt x="251" y="17"/>
                    </a:lnTo>
                    <a:lnTo>
                      <a:pt x="252" y="17"/>
                    </a:lnTo>
                    <a:lnTo>
                      <a:pt x="252" y="15"/>
                    </a:lnTo>
                    <a:lnTo>
                      <a:pt x="254" y="15"/>
                    </a:lnTo>
                    <a:lnTo>
                      <a:pt x="254" y="15"/>
                    </a:lnTo>
                    <a:lnTo>
                      <a:pt x="255" y="15"/>
                    </a:lnTo>
                    <a:lnTo>
                      <a:pt x="255" y="15"/>
                    </a:lnTo>
                    <a:lnTo>
                      <a:pt x="257" y="15"/>
                    </a:lnTo>
                    <a:lnTo>
                      <a:pt x="257" y="15"/>
                    </a:lnTo>
                    <a:lnTo>
                      <a:pt x="258" y="15"/>
                    </a:lnTo>
                    <a:lnTo>
                      <a:pt x="258" y="15"/>
                    </a:lnTo>
                    <a:lnTo>
                      <a:pt x="260" y="15"/>
                    </a:lnTo>
                    <a:lnTo>
                      <a:pt x="260" y="15"/>
                    </a:lnTo>
                    <a:lnTo>
                      <a:pt x="262" y="15"/>
                    </a:lnTo>
                    <a:lnTo>
                      <a:pt x="262" y="15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5" y="15"/>
                    </a:lnTo>
                    <a:lnTo>
                      <a:pt x="266" y="15"/>
                    </a:lnTo>
                    <a:lnTo>
                      <a:pt x="266" y="17"/>
                    </a:lnTo>
                    <a:lnTo>
                      <a:pt x="268" y="17"/>
                    </a:lnTo>
                    <a:lnTo>
                      <a:pt x="268" y="17"/>
                    </a:lnTo>
                    <a:lnTo>
                      <a:pt x="269" y="17"/>
                    </a:lnTo>
                    <a:lnTo>
                      <a:pt x="269" y="18"/>
                    </a:lnTo>
                    <a:lnTo>
                      <a:pt x="271" y="18"/>
                    </a:lnTo>
                    <a:lnTo>
                      <a:pt x="271" y="18"/>
                    </a:lnTo>
                    <a:lnTo>
                      <a:pt x="272" y="20"/>
                    </a:lnTo>
                    <a:lnTo>
                      <a:pt x="272" y="20"/>
                    </a:lnTo>
                    <a:lnTo>
                      <a:pt x="274" y="20"/>
                    </a:lnTo>
                    <a:lnTo>
                      <a:pt x="274" y="21"/>
                    </a:lnTo>
                    <a:lnTo>
                      <a:pt x="275" y="21"/>
                    </a:lnTo>
                    <a:lnTo>
                      <a:pt x="277" y="23"/>
                    </a:lnTo>
                    <a:lnTo>
                      <a:pt x="277" y="23"/>
                    </a:lnTo>
                    <a:lnTo>
                      <a:pt x="278" y="23"/>
                    </a:lnTo>
                    <a:lnTo>
                      <a:pt x="278" y="24"/>
                    </a:lnTo>
                    <a:lnTo>
                      <a:pt x="280" y="24"/>
                    </a:lnTo>
                    <a:lnTo>
                      <a:pt x="280" y="24"/>
                    </a:lnTo>
                    <a:lnTo>
                      <a:pt x="281" y="26"/>
                    </a:lnTo>
                    <a:lnTo>
                      <a:pt x="281" y="26"/>
                    </a:lnTo>
                    <a:lnTo>
                      <a:pt x="283" y="26"/>
                    </a:lnTo>
                    <a:lnTo>
                      <a:pt x="283" y="28"/>
                    </a:lnTo>
                    <a:lnTo>
                      <a:pt x="285" y="28"/>
                    </a:lnTo>
                    <a:lnTo>
                      <a:pt x="285" y="28"/>
                    </a:lnTo>
                    <a:lnTo>
                      <a:pt x="286" y="29"/>
                    </a:lnTo>
                    <a:lnTo>
                      <a:pt x="286" y="29"/>
                    </a:lnTo>
                    <a:lnTo>
                      <a:pt x="288" y="29"/>
                    </a:lnTo>
                    <a:lnTo>
                      <a:pt x="289" y="29"/>
                    </a:lnTo>
                    <a:lnTo>
                      <a:pt x="289" y="31"/>
                    </a:lnTo>
                    <a:lnTo>
                      <a:pt x="291" y="31"/>
                    </a:lnTo>
                    <a:lnTo>
                      <a:pt x="291" y="31"/>
                    </a:lnTo>
                    <a:lnTo>
                      <a:pt x="292" y="31"/>
                    </a:lnTo>
                    <a:lnTo>
                      <a:pt x="292" y="31"/>
                    </a:lnTo>
                    <a:lnTo>
                      <a:pt x="294" y="31"/>
                    </a:lnTo>
                    <a:lnTo>
                      <a:pt x="294" y="31"/>
                    </a:lnTo>
                    <a:lnTo>
                      <a:pt x="295" y="31"/>
                    </a:lnTo>
                    <a:lnTo>
                      <a:pt x="295" y="31"/>
                    </a:lnTo>
                    <a:lnTo>
                      <a:pt x="297" y="31"/>
                    </a:lnTo>
                    <a:lnTo>
                      <a:pt x="297" y="31"/>
                    </a:lnTo>
                    <a:lnTo>
                      <a:pt x="298" y="31"/>
                    </a:lnTo>
                    <a:lnTo>
                      <a:pt x="298" y="31"/>
                    </a:lnTo>
                    <a:lnTo>
                      <a:pt x="300" y="31"/>
                    </a:lnTo>
                    <a:lnTo>
                      <a:pt x="301" y="31"/>
                    </a:lnTo>
                    <a:lnTo>
                      <a:pt x="301" y="31"/>
                    </a:lnTo>
                    <a:lnTo>
                      <a:pt x="303" y="31"/>
                    </a:lnTo>
                    <a:lnTo>
                      <a:pt x="303" y="31"/>
                    </a:lnTo>
                    <a:lnTo>
                      <a:pt x="305" y="31"/>
                    </a:lnTo>
                    <a:lnTo>
                      <a:pt x="305" y="31"/>
                    </a:lnTo>
                    <a:lnTo>
                      <a:pt x="306" y="31"/>
                    </a:lnTo>
                    <a:lnTo>
                      <a:pt x="306" y="31"/>
                    </a:lnTo>
                    <a:lnTo>
                      <a:pt x="308" y="29"/>
                    </a:lnTo>
                    <a:lnTo>
                      <a:pt x="308" y="29"/>
                    </a:lnTo>
                    <a:lnTo>
                      <a:pt x="309" y="29"/>
                    </a:lnTo>
                    <a:lnTo>
                      <a:pt x="309" y="29"/>
                    </a:lnTo>
                    <a:lnTo>
                      <a:pt x="311" y="29"/>
                    </a:lnTo>
                    <a:lnTo>
                      <a:pt x="311" y="29"/>
                    </a:lnTo>
                    <a:lnTo>
                      <a:pt x="312" y="29"/>
                    </a:lnTo>
                    <a:lnTo>
                      <a:pt x="312" y="29"/>
                    </a:lnTo>
                    <a:lnTo>
                      <a:pt x="314" y="29"/>
                    </a:lnTo>
                    <a:lnTo>
                      <a:pt x="314" y="29"/>
                    </a:lnTo>
                    <a:lnTo>
                      <a:pt x="315" y="29"/>
                    </a:lnTo>
                    <a:lnTo>
                      <a:pt x="315" y="29"/>
                    </a:lnTo>
                    <a:lnTo>
                      <a:pt x="317" y="29"/>
                    </a:lnTo>
                    <a:lnTo>
                      <a:pt x="317" y="29"/>
                    </a:lnTo>
                    <a:lnTo>
                      <a:pt x="318" y="29"/>
                    </a:lnTo>
                    <a:lnTo>
                      <a:pt x="318" y="29"/>
                    </a:lnTo>
                    <a:lnTo>
                      <a:pt x="320" y="29"/>
                    </a:lnTo>
                    <a:lnTo>
                      <a:pt x="320" y="29"/>
                    </a:lnTo>
                    <a:lnTo>
                      <a:pt x="321" y="29"/>
                    </a:lnTo>
                    <a:lnTo>
                      <a:pt x="321" y="29"/>
                    </a:lnTo>
                    <a:lnTo>
                      <a:pt x="323" y="29"/>
                    </a:lnTo>
                    <a:lnTo>
                      <a:pt x="323" y="29"/>
                    </a:lnTo>
                    <a:lnTo>
                      <a:pt x="324" y="29"/>
                    </a:lnTo>
                    <a:lnTo>
                      <a:pt x="324" y="29"/>
                    </a:lnTo>
                    <a:lnTo>
                      <a:pt x="326" y="29"/>
                    </a:lnTo>
                    <a:lnTo>
                      <a:pt x="326" y="29"/>
                    </a:lnTo>
                    <a:lnTo>
                      <a:pt x="328" y="29"/>
                    </a:lnTo>
                    <a:lnTo>
                      <a:pt x="328" y="29"/>
                    </a:lnTo>
                    <a:lnTo>
                      <a:pt x="329" y="29"/>
                    </a:lnTo>
                    <a:lnTo>
                      <a:pt x="329" y="29"/>
                    </a:lnTo>
                    <a:lnTo>
                      <a:pt x="331" y="29"/>
                    </a:lnTo>
                    <a:lnTo>
                      <a:pt x="331" y="29"/>
                    </a:lnTo>
                    <a:lnTo>
                      <a:pt x="332" y="29"/>
                    </a:lnTo>
                    <a:lnTo>
                      <a:pt x="332" y="29"/>
                    </a:lnTo>
                    <a:lnTo>
                      <a:pt x="334" y="29"/>
                    </a:lnTo>
                    <a:lnTo>
                      <a:pt x="334" y="29"/>
                    </a:lnTo>
                    <a:lnTo>
                      <a:pt x="335" y="29"/>
                    </a:lnTo>
                    <a:lnTo>
                      <a:pt x="337" y="28"/>
                    </a:lnTo>
                    <a:lnTo>
                      <a:pt x="337" y="28"/>
                    </a:lnTo>
                    <a:lnTo>
                      <a:pt x="338" y="28"/>
                    </a:lnTo>
                    <a:lnTo>
                      <a:pt x="338" y="28"/>
                    </a:lnTo>
                    <a:lnTo>
                      <a:pt x="340" y="28"/>
                    </a:lnTo>
                    <a:lnTo>
                      <a:pt x="340" y="28"/>
                    </a:lnTo>
                    <a:lnTo>
                      <a:pt x="341" y="28"/>
                    </a:lnTo>
                    <a:lnTo>
                      <a:pt x="341" y="28"/>
                    </a:lnTo>
                    <a:lnTo>
                      <a:pt x="343" y="28"/>
                    </a:lnTo>
                    <a:lnTo>
                      <a:pt x="343" y="28"/>
                    </a:lnTo>
                    <a:lnTo>
                      <a:pt x="344" y="28"/>
                    </a:lnTo>
                    <a:lnTo>
                      <a:pt x="344" y="28"/>
                    </a:lnTo>
                    <a:lnTo>
                      <a:pt x="346" y="28"/>
                    </a:lnTo>
                    <a:lnTo>
                      <a:pt x="346" y="28"/>
                    </a:lnTo>
                    <a:lnTo>
                      <a:pt x="348" y="28"/>
                    </a:lnTo>
                    <a:lnTo>
                      <a:pt x="348" y="28"/>
                    </a:lnTo>
                    <a:lnTo>
                      <a:pt x="349" y="28"/>
                    </a:lnTo>
                    <a:lnTo>
                      <a:pt x="349" y="28"/>
                    </a:lnTo>
                    <a:lnTo>
                      <a:pt x="351" y="28"/>
                    </a:lnTo>
                    <a:lnTo>
                      <a:pt x="351" y="28"/>
                    </a:lnTo>
                    <a:lnTo>
                      <a:pt x="352" y="28"/>
                    </a:lnTo>
                    <a:lnTo>
                      <a:pt x="352" y="28"/>
                    </a:lnTo>
                    <a:lnTo>
                      <a:pt x="354" y="28"/>
                    </a:lnTo>
                    <a:lnTo>
                      <a:pt x="354" y="28"/>
                    </a:lnTo>
                    <a:lnTo>
                      <a:pt x="355" y="28"/>
                    </a:lnTo>
                    <a:lnTo>
                      <a:pt x="355" y="28"/>
                    </a:lnTo>
                    <a:lnTo>
                      <a:pt x="357" y="28"/>
                    </a:lnTo>
                    <a:lnTo>
                      <a:pt x="357" y="28"/>
                    </a:lnTo>
                    <a:lnTo>
                      <a:pt x="358" y="28"/>
                    </a:lnTo>
                    <a:lnTo>
                      <a:pt x="358" y="28"/>
                    </a:lnTo>
                    <a:lnTo>
                      <a:pt x="360" y="28"/>
                    </a:lnTo>
                    <a:lnTo>
                      <a:pt x="360" y="28"/>
                    </a:lnTo>
                    <a:lnTo>
                      <a:pt x="361" y="28"/>
                    </a:lnTo>
                    <a:lnTo>
                      <a:pt x="361" y="28"/>
                    </a:lnTo>
                    <a:lnTo>
                      <a:pt x="363" y="28"/>
                    </a:lnTo>
                    <a:lnTo>
                      <a:pt x="363" y="28"/>
                    </a:lnTo>
                    <a:lnTo>
                      <a:pt x="364" y="28"/>
                    </a:lnTo>
                    <a:lnTo>
                      <a:pt x="364" y="28"/>
                    </a:lnTo>
                    <a:lnTo>
                      <a:pt x="366" y="28"/>
                    </a:lnTo>
                    <a:lnTo>
                      <a:pt x="366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9" y="28"/>
                    </a:lnTo>
                    <a:lnTo>
                      <a:pt x="369" y="28"/>
                    </a:lnTo>
                    <a:lnTo>
                      <a:pt x="371" y="28"/>
                    </a:lnTo>
                    <a:lnTo>
                      <a:pt x="371" y="28"/>
                    </a:lnTo>
                    <a:lnTo>
                      <a:pt x="372" y="29"/>
                    </a:lnTo>
                    <a:lnTo>
                      <a:pt x="372" y="29"/>
                    </a:lnTo>
                    <a:lnTo>
                      <a:pt x="374" y="29"/>
                    </a:lnTo>
                    <a:lnTo>
                      <a:pt x="374" y="29"/>
                    </a:lnTo>
                    <a:lnTo>
                      <a:pt x="375" y="29"/>
                    </a:lnTo>
                    <a:lnTo>
                      <a:pt x="375" y="29"/>
                    </a:lnTo>
                    <a:lnTo>
                      <a:pt x="377" y="29"/>
                    </a:lnTo>
                    <a:lnTo>
                      <a:pt x="377" y="29"/>
                    </a:lnTo>
                    <a:lnTo>
                      <a:pt x="378" y="29"/>
                    </a:lnTo>
                    <a:lnTo>
                      <a:pt x="378" y="29"/>
                    </a:lnTo>
                    <a:lnTo>
                      <a:pt x="380" y="29"/>
                    </a:lnTo>
                    <a:lnTo>
                      <a:pt x="380" y="29"/>
                    </a:lnTo>
                    <a:lnTo>
                      <a:pt x="381" y="29"/>
                    </a:lnTo>
                    <a:lnTo>
                      <a:pt x="381" y="29"/>
                    </a:lnTo>
                    <a:lnTo>
                      <a:pt x="383" y="29"/>
                    </a:lnTo>
                    <a:lnTo>
                      <a:pt x="383" y="29"/>
                    </a:lnTo>
                    <a:lnTo>
                      <a:pt x="384" y="29"/>
                    </a:lnTo>
                    <a:lnTo>
                      <a:pt x="384" y="28"/>
                    </a:lnTo>
                    <a:lnTo>
                      <a:pt x="386" y="28"/>
                    </a:lnTo>
                    <a:lnTo>
                      <a:pt x="386" y="28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9" y="28"/>
                    </a:lnTo>
                    <a:lnTo>
                      <a:pt x="389" y="28"/>
                    </a:lnTo>
                    <a:lnTo>
                      <a:pt x="391" y="28"/>
                    </a:lnTo>
                    <a:lnTo>
                      <a:pt x="391" y="28"/>
                    </a:lnTo>
                    <a:lnTo>
                      <a:pt x="392" y="28"/>
                    </a:lnTo>
                    <a:lnTo>
                      <a:pt x="392" y="28"/>
                    </a:lnTo>
                    <a:lnTo>
                      <a:pt x="394" y="28"/>
                    </a:lnTo>
                    <a:lnTo>
                      <a:pt x="394" y="28"/>
                    </a:lnTo>
                    <a:lnTo>
                      <a:pt x="395" y="26"/>
                    </a:lnTo>
                    <a:lnTo>
                      <a:pt x="395" y="26"/>
                    </a:lnTo>
                    <a:lnTo>
                      <a:pt x="397" y="26"/>
                    </a:lnTo>
                    <a:lnTo>
                      <a:pt x="397" y="26"/>
                    </a:lnTo>
                    <a:lnTo>
                      <a:pt x="398" y="26"/>
                    </a:lnTo>
                    <a:lnTo>
                      <a:pt x="398" y="26"/>
                    </a:lnTo>
                    <a:lnTo>
                      <a:pt x="400" y="26"/>
                    </a:lnTo>
                    <a:lnTo>
                      <a:pt x="400" y="26"/>
                    </a:lnTo>
                    <a:lnTo>
                      <a:pt x="401" y="26"/>
                    </a:lnTo>
                    <a:lnTo>
                      <a:pt x="401" y="26"/>
                    </a:lnTo>
                    <a:lnTo>
                      <a:pt x="403" y="26"/>
                    </a:lnTo>
                    <a:lnTo>
                      <a:pt x="403" y="26"/>
                    </a:lnTo>
                    <a:lnTo>
                      <a:pt x="404" y="26"/>
                    </a:lnTo>
                    <a:lnTo>
                      <a:pt x="404" y="26"/>
                    </a:lnTo>
                    <a:lnTo>
                      <a:pt x="406" y="26"/>
                    </a:lnTo>
                    <a:lnTo>
                      <a:pt x="406" y="26"/>
                    </a:lnTo>
                    <a:lnTo>
                      <a:pt x="407" y="26"/>
                    </a:lnTo>
                    <a:lnTo>
                      <a:pt x="407" y="26"/>
                    </a:lnTo>
                    <a:lnTo>
                      <a:pt x="409" y="26"/>
                    </a:lnTo>
                    <a:lnTo>
                      <a:pt x="409" y="26"/>
                    </a:lnTo>
                    <a:lnTo>
                      <a:pt x="410" y="28"/>
                    </a:lnTo>
                    <a:lnTo>
                      <a:pt x="410" y="28"/>
                    </a:lnTo>
                    <a:lnTo>
                      <a:pt x="412" y="28"/>
                    </a:lnTo>
                    <a:lnTo>
                      <a:pt x="412" y="28"/>
                    </a:lnTo>
                    <a:lnTo>
                      <a:pt x="414" y="28"/>
                    </a:lnTo>
                    <a:lnTo>
                      <a:pt x="414" y="28"/>
                    </a:lnTo>
                    <a:lnTo>
                      <a:pt x="415" y="28"/>
                    </a:lnTo>
                    <a:lnTo>
                      <a:pt x="415" y="28"/>
                    </a:lnTo>
                    <a:lnTo>
                      <a:pt x="417" y="29"/>
                    </a:lnTo>
                    <a:lnTo>
                      <a:pt x="417" y="29"/>
                    </a:lnTo>
                    <a:lnTo>
                      <a:pt x="418" y="29"/>
                    </a:lnTo>
                    <a:lnTo>
                      <a:pt x="418" y="29"/>
                    </a:lnTo>
                    <a:lnTo>
                      <a:pt x="420" y="29"/>
                    </a:lnTo>
                    <a:lnTo>
                      <a:pt x="420" y="29"/>
                    </a:lnTo>
                    <a:lnTo>
                      <a:pt x="421" y="29"/>
                    </a:lnTo>
                    <a:lnTo>
                      <a:pt x="421" y="31"/>
                    </a:lnTo>
                    <a:lnTo>
                      <a:pt x="423" y="31"/>
                    </a:lnTo>
                    <a:lnTo>
                      <a:pt x="423" y="31"/>
                    </a:lnTo>
                    <a:lnTo>
                      <a:pt x="424" y="31"/>
                    </a:lnTo>
                    <a:lnTo>
                      <a:pt x="424" y="31"/>
                    </a:lnTo>
                    <a:lnTo>
                      <a:pt x="426" y="31"/>
                    </a:lnTo>
                    <a:lnTo>
                      <a:pt x="426" y="31"/>
                    </a:lnTo>
                    <a:lnTo>
                      <a:pt x="427" y="31"/>
                    </a:lnTo>
                    <a:lnTo>
                      <a:pt x="427" y="31"/>
                    </a:lnTo>
                    <a:lnTo>
                      <a:pt x="429" y="31"/>
                    </a:lnTo>
                    <a:lnTo>
                      <a:pt x="429" y="31"/>
                    </a:lnTo>
                    <a:lnTo>
                      <a:pt x="430" y="31"/>
                    </a:lnTo>
                    <a:lnTo>
                      <a:pt x="430" y="32"/>
                    </a:lnTo>
                    <a:lnTo>
                      <a:pt x="432" y="32"/>
                    </a:lnTo>
                    <a:lnTo>
                      <a:pt x="432" y="32"/>
                    </a:lnTo>
                    <a:lnTo>
                      <a:pt x="434" y="32"/>
                    </a:lnTo>
                    <a:lnTo>
                      <a:pt x="434" y="32"/>
                    </a:lnTo>
                    <a:lnTo>
                      <a:pt x="435" y="32"/>
                    </a:lnTo>
                    <a:lnTo>
                      <a:pt x="435" y="32"/>
                    </a:lnTo>
                    <a:lnTo>
                      <a:pt x="437" y="32"/>
                    </a:lnTo>
                    <a:lnTo>
                      <a:pt x="437" y="32"/>
                    </a:lnTo>
                    <a:lnTo>
                      <a:pt x="438" y="31"/>
                    </a:lnTo>
                    <a:lnTo>
                      <a:pt x="438" y="31"/>
                    </a:lnTo>
                    <a:lnTo>
                      <a:pt x="440" y="31"/>
                    </a:lnTo>
                    <a:lnTo>
                      <a:pt x="440" y="31"/>
                    </a:lnTo>
                    <a:lnTo>
                      <a:pt x="441" y="31"/>
                    </a:lnTo>
                    <a:lnTo>
                      <a:pt x="441" y="31"/>
                    </a:lnTo>
                    <a:lnTo>
                      <a:pt x="443" y="31"/>
                    </a:lnTo>
                    <a:lnTo>
                      <a:pt x="443" y="31"/>
                    </a:lnTo>
                    <a:lnTo>
                      <a:pt x="444" y="31"/>
                    </a:lnTo>
                    <a:lnTo>
                      <a:pt x="444" y="31"/>
                    </a:lnTo>
                    <a:lnTo>
                      <a:pt x="446" y="31"/>
                    </a:lnTo>
                    <a:lnTo>
                      <a:pt x="446" y="31"/>
                    </a:lnTo>
                    <a:lnTo>
                      <a:pt x="447" y="31"/>
                    </a:lnTo>
                    <a:lnTo>
                      <a:pt x="447" y="31"/>
                    </a:lnTo>
                    <a:lnTo>
                      <a:pt x="449" y="31"/>
                    </a:lnTo>
                    <a:lnTo>
                      <a:pt x="449" y="31"/>
                    </a:lnTo>
                    <a:lnTo>
                      <a:pt x="450" y="31"/>
                    </a:lnTo>
                    <a:lnTo>
                      <a:pt x="450" y="31"/>
                    </a:lnTo>
                    <a:lnTo>
                      <a:pt x="452" y="31"/>
                    </a:lnTo>
                    <a:lnTo>
                      <a:pt x="452" y="31"/>
                    </a:lnTo>
                    <a:lnTo>
                      <a:pt x="453" y="31"/>
                    </a:lnTo>
                    <a:lnTo>
                      <a:pt x="453" y="31"/>
                    </a:lnTo>
                    <a:lnTo>
                      <a:pt x="455" y="31"/>
                    </a:lnTo>
                    <a:lnTo>
                      <a:pt x="455" y="31"/>
                    </a:lnTo>
                    <a:lnTo>
                      <a:pt x="457" y="31"/>
                    </a:lnTo>
                    <a:lnTo>
                      <a:pt x="457" y="31"/>
                    </a:lnTo>
                    <a:lnTo>
                      <a:pt x="458" y="32"/>
                    </a:lnTo>
                    <a:lnTo>
                      <a:pt x="458" y="32"/>
                    </a:lnTo>
                    <a:lnTo>
                      <a:pt x="460" y="32"/>
                    </a:lnTo>
                    <a:lnTo>
                      <a:pt x="460" y="32"/>
                    </a:lnTo>
                    <a:lnTo>
                      <a:pt x="461" y="32"/>
                    </a:lnTo>
                    <a:lnTo>
                      <a:pt x="461" y="32"/>
                    </a:lnTo>
                    <a:lnTo>
                      <a:pt x="463" y="32"/>
                    </a:lnTo>
                    <a:lnTo>
                      <a:pt x="464" y="32"/>
                    </a:lnTo>
                    <a:lnTo>
                      <a:pt x="464" y="32"/>
                    </a:lnTo>
                    <a:lnTo>
                      <a:pt x="466" y="32"/>
                    </a:lnTo>
                    <a:lnTo>
                      <a:pt x="466" y="32"/>
                    </a:lnTo>
                    <a:lnTo>
                      <a:pt x="467" y="32"/>
                    </a:lnTo>
                    <a:lnTo>
                      <a:pt x="467" y="32"/>
                    </a:lnTo>
                    <a:lnTo>
                      <a:pt x="469" y="32"/>
                    </a:lnTo>
                    <a:lnTo>
                      <a:pt x="469" y="32"/>
                    </a:lnTo>
                    <a:lnTo>
                      <a:pt x="470" y="32"/>
                    </a:lnTo>
                    <a:lnTo>
                      <a:pt x="470" y="32"/>
                    </a:lnTo>
                    <a:lnTo>
                      <a:pt x="472" y="32"/>
                    </a:lnTo>
                    <a:lnTo>
                      <a:pt x="472" y="32"/>
                    </a:lnTo>
                    <a:lnTo>
                      <a:pt x="473" y="32"/>
                    </a:lnTo>
                    <a:lnTo>
                      <a:pt x="473" y="32"/>
                    </a:lnTo>
                    <a:lnTo>
                      <a:pt x="475" y="32"/>
                    </a:lnTo>
                    <a:lnTo>
                      <a:pt x="475" y="32"/>
                    </a:lnTo>
                    <a:lnTo>
                      <a:pt x="477" y="32"/>
                    </a:lnTo>
                    <a:lnTo>
                      <a:pt x="477" y="32"/>
                    </a:lnTo>
                    <a:lnTo>
                      <a:pt x="478" y="32"/>
                    </a:lnTo>
                    <a:lnTo>
                      <a:pt x="478" y="32"/>
                    </a:lnTo>
                    <a:lnTo>
                      <a:pt x="480" y="32"/>
                    </a:lnTo>
                    <a:lnTo>
                      <a:pt x="480" y="32"/>
                    </a:lnTo>
                    <a:lnTo>
                      <a:pt x="481" y="32"/>
                    </a:lnTo>
                    <a:lnTo>
                      <a:pt x="481" y="32"/>
                    </a:lnTo>
                    <a:lnTo>
                      <a:pt x="483" y="32"/>
                    </a:lnTo>
                    <a:lnTo>
                      <a:pt x="483" y="31"/>
                    </a:lnTo>
                    <a:lnTo>
                      <a:pt x="484" y="31"/>
                    </a:lnTo>
                    <a:lnTo>
                      <a:pt x="484" y="31"/>
                    </a:lnTo>
                    <a:lnTo>
                      <a:pt x="486" y="31"/>
                    </a:lnTo>
                    <a:lnTo>
                      <a:pt x="486" y="31"/>
                    </a:lnTo>
                    <a:lnTo>
                      <a:pt x="487" y="31"/>
                    </a:lnTo>
                    <a:lnTo>
                      <a:pt x="489" y="31"/>
                    </a:lnTo>
                    <a:lnTo>
                      <a:pt x="489" y="31"/>
                    </a:lnTo>
                    <a:lnTo>
                      <a:pt x="490" y="29"/>
                    </a:lnTo>
                    <a:lnTo>
                      <a:pt x="490" y="29"/>
                    </a:lnTo>
                    <a:lnTo>
                      <a:pt x="492" y="29"/>
                    </a:lnTo>
                    <a:lnTo>
                      <a:pt x="492" y="29"/>
                    </a:lnTo>
                    <a:lnTo>
                      <a:pt x="493" y="29"/>
                    </a:lnTo>
                    <a:lnTo>
                      <a:pt x="493" y="29"/>
                    </a:lnTo>
                    <a:lnTo>
                      <a:pt x="495" y="29"/>
                    </a:lnTo>
                    <a:lnTo>
                      <a:pt x="495" y="29"/>
                    </a:lnTo>
                    <a:lnTo>
                      <a:pt x="497" y="29"/>
                    </a:lnTo>
                    <a:lnTo>
                      <a:pt x="497" y="29"/>
                    </a:lnTo>
                    <a:lnTo>
                      <a:pt x="498" y="29"/>
                    </a:lnTo>
                    <a:lnTo>
                      <a:pt x="498" y="29"/>
                    </a:lnTo>
                    <a:lnTo>
                      <a:pt x="500" y="28"/>
                    </a:lnTo>
                    <a:lnTo>
                      <a:pt x="500" y="28"/>
                    </a:lnTo>
                    <a:lnTo>
                      <a:pt x="501" y="28"/>
                    </a:lnTo>
                    <a:lnTo>
                      <a:pt x="501" y="28"/>
                    </a:lnTo>
                    <a:lnTo>
                      <a:pt x="503" y="28"/>
                    </a:lnTo>
                    <a:lnTo>
                      <a:pt x="503" y="28"/>
                    </a:lnTo>
                    <a:lnTo>
                      <a:pt x="504" y="28"/>
                    </a:lnTo>
                    <a:lnTo>
                      <a:pt x="504" y="28"/>
                    </a:lnTo>
                    <a:lnTo>
                      <a:pt x="506" y="28"/>
                    </a:lnTo>
                    <a:lnTo>
                      <a:pt x="506" y="28"/>
                    </a:lnTo>
                    <a:lnTo>
                      <a:pt x="507" y="29"/>
                    </a:lnTo>
                    <a:lnTo>
                      <a:pt x="507" y="29"/>
                    </a:lnTo>
                    <a:lnTo>
                      <a:pt x="509" y="29"/>
                    </a:lnTo>
                    <a:lnTo>
                      <a:pt x="509" y="29"/>
                    </a:lnTo>
                    <a:lnTo>
                      <a:pt x="510" y="29"/>
                    </a:lnTo>
                    <a:lnTo>
                      <a:pt x="512" y="29"/>
                    </a:lnTo>
                    <a:lnTo>
                      <a:pt x="512" y="29"/>
                    </a:lnTo>
                    <a:lnTo>
                      <a:pt x="513" y="29"/>
                    </a:lnTo>
                    <a:lnTo>
                      <a:pt x="513" y="29"/>
                    </a:lnTo>
                    <a:lnTo>
                      <a:pt x="515" y="29"/>
                    </a:lnTo>
                    <a:lnTo>
                      <a:pt x="515" y="29"/>
                    </a:lnTo>
                    <a:lnTo>
                      <a:pt x="516" y="29"/>
                    </a:lnTo>
                    <a:lnTo>
                      <a:pt x="516" y="31"/>
                    </a:lnTo>
                    <a:lnTo>
                      <a:pt x="518" y="31"/>
                    </a:lnTo>
                    <a:lnTo>
                      <a:pt x="518" y="31"/>
                    </a:lnTo>
                    <a:lnTo>
                      <a:pt x="520" y="31"/>
                    </a:lnTo>
                    <a:lnTo>
                      <a:pt x="520" y="31"/>
                    </a:lnTo>
                    <a:lnTo>
                      <a:pt x="521" y="31"/>
                    </a:lnTo>
                    <a:lnTo>
                      <a:pt x="521" y="32"/>
                    </a:lnTo>
                    <a:lnTo>
                      <a:pt x="523" y="32"/>
                    </a:lnTo>
                    <a:lnTo>
                      <a:pt x="523" y="32"/>
                    </a:lnTo>
                    <a:lnTo>
                      <a:pt x="524" y="32"/>
                    </a:lnTo>
                    <a:lnTo>
                      <a:pt x="524" y="32"/>
                    </a:lnTo>
                    <a:lnTo>
                      <a:pt x="526" y="32"/>
                    </a:lnTo>
                    <a:lnTo>
                      <a:pt x="526" y="34"/>
                    </a:lnTo>
                    <a:lnTo>
                      <a:pt x="527" y="34"/>
                    </a:lnTo>
                    <a:lnTo>
                      <a:pt x="527" y="34"/>
                    </a:lnTo>
                    <a:lnTo>
                      <a:pt x="529" y="34"/>
                    </a:lnTo>
                    <a:lnTo>
                      <a:pt x="529" y="34"/>
                    </a:lnTo>
                    <a:lnTo>
                      <a:pt x="530" y="34"/>
                    </a:lnTo>
                    <a:lnTo>
                      <a:pt x="530" y="35"/>
                    </a:lnTo>
                    <a:lnTo>
                      <a:pt x="532" y="35"/>
                    </a:lnTo>
                    <a:lnTo>
                      <a:pt x="532" y="35"/>
                    </a:lnTo>
                    <a:lnTo>
                      <a:pt x="533" y="35"/>
                    </a:lnTo>
                    <a:lnTo>
                      <a:pt x="533" y="35"/>
                    </a:lnTo>
                    <a:lnTo>
                      <a:pt x="535" y="37"/>
                    </a:lnTo>
                    <a:lnTo>
                      <a:pt x="535" y="37"/>
                    </a:lnTo>
                    <a:lnTo>
                      <a:pt x="536" y="37"/>
                    </a:lnTo>
                    <a:lnTo>
                      <a:pt x="536" y="37"/>
                    </a:lnTo>
                    <a:lnTo>
                      <a:pt x="538" y="37"/>
                    </a:lnTo>
                    <a:lnTo>
                      <a:pt x="538" y="38"/>
                    </a:lnTo>
                    <a:lnTo>
                      <a:pt x="540" y="38"/>
                    </a:lnTo>
                    <a:lnTo>
                      <a:pt x="540" y="38"/>
                    </a:lnTo>
                    <a:lnTo>
                      <a:pt x="541" y="38"/>
                    </a:lnTo>
                    <a:lnTo>
                      <a:pt x="541" y="38"/>
                    </a:lnTo>
                    <a:lnTo>
                      <a:pt x="543" y="38"/>
                    </a:lnTo>
                    <a:lnTo>
                      <a:pt x="543" y="38"/>
                    </a:lnTo>
                    <a:lnTo>
                      <a:pt x="544" y="40"/>
                    </a:lnTo>
                    <a:lnTo>
                      <a:pt x="544" y="40"/>
                    </a:lnTo>
                    <a:lnTo>
                      <a:pt x="546" y="40"/>
                    </a:lnTo>
                    <a:lnTo>
                      <a:pt x="547" y="40"/>
                    </a:lnTo>
                    <a:lnTo>
                      <a:pt x="547" y="40"/>
                    </a:lnTo>
                    <a:lnTo>
                      <a:pt x="549" y="40"/>
                    </a:lnTo>
                    <a:lnTo>
                      <a:pt x="549" y="40"/>
                    </a:lnTo>
                    <a:lnTo>
                      <a:pt x="550" y="40"/>
                    </a:lnTo>
                    <a:lnTo>
                      <a:pt x="550" y="40"/>
                    </a:lnTo>
                    <a:lnTo>
                      <a:pt x="552" y="40"/>
                    </a:lnTo>
                    <a:lnTo>
                      <a:pt x="552" y="41"/>
                    </a:lnTo>
                    <a:lnTo>
                      <a:pt x="553" y="41"/>
                    </a:lnTo>
                    <a:lnTo>
                      <a:pt x="553" y="41"/>
                    </a:lnTo>
                    <a:lnTo>
                      <a:pt x="555" y="41"/>
                    </a:lnTo>
                    <a:lnTo>
                      <a:pt x="555" y="41"/>
                    </a:lnTo>
                    <a:lnTo>
                      <a:pt x="556" y="41"/>
                    </a:lnTo>
                    <a:lnTo>
                      <a:pt x="556" y="41"/>
                    </a:lnTo>
                    <a:lnTo>
                      <a:pt x="558" y="4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6" name="Freeform 80"/>
              <p:cNvSpPr>
                <a:spLocks/>
              </p:cNvSpPr>
              <p:nvPr/>
            </p:nvSpPr>
            <p:spPr bwMode="auto">
              <a:xfrm>
                <a:off x="4533" y="3675"/>
                <a:ext cx="225" cy="7"/>
              </a:xfrm>
              <a:custGeom>
                <a:avLst/>
                <a:gdLst>
                  <a:gd name="T0" fmla="*/ 6 w 448"/>
                  <a:gd name="T1" fmla="*/ 12 h 14"/>
                  <a:gd name="T2" fmla="*/ 14 w 448"/>
                  <a:gd name="T3" fmla="*/ 11 h 14"/>
                  <a:gd name="T4" fmla="*/ 21 w 448"/>
                  <a:gd name="T5" fmla="*/ 9 h 14"/>
                  <a:gd name="T6" fmla="*/ 29 w 448"/>
                  <a:gd name="T7" fmla="*/ 8 h 14"/>
                  <a:gd name="T8" fmla="*/ 37 w 448"/>
                  <a:gd name="T9" fmla="*/ 6 h 14"/>
                  <a:gd name="T10" fmla="*/ 44 w 448"/>
                  <a:gd name="T11" fmla="*/ 8 h 14"/>
                  <a:gd name="T12" fmla="*/ 52 w 448"/>
                  <a:gd name="T13" fmla="*/ 8 h 14"/>
                  <a:gd name="T14" fmla="*/ 60 w 448"/>
                  <a:gd name="T15" fmla="*/ 9 h 14"/>
                  <a:gd name="T16" fmla="*/ 68 w 448"/>
                  <a:gd name="T17" fmla="*/ 11 h 14"/>
                  <a:gd name="T18" fmla="*/ 75 w 448"/>
                  <a:gd name="T19" fmla="*/ 11 h 14"/>
                  <a:gd name="T20" fmla="*/ 83 w 448"/>
                  <a:gd name="T21" fmla="*/ 9 h 14"/>
                  <a:gd name="T22" fmla="*/ 91 w 448"/>
                  <a:gd name="T23" fmla="*/ 6 h 14"/>
                  <a:gd name="T24" fmla="*/ 98 w 448"/>
                  <a:gd name="T25" fmla="*/ 3 h 14"/>
                  <a:gd name="T26" fmla="*/ 106 w 448"/>
                  <a:gd name="T27" fmla="*/ 3 h 14"/>
                  <a:gd name="T28" fmla="*/ 114 w 448"/>
                  <a:gd name="T29" fmla="*/ 5 h 14"/>
                  <a:gd name="T30" fmla="*/ 121 w 448"/>
                  <a:gd name="T31" fmla="*/ 9 h 14"/>
                  <a:gd name="T32" fmla="*/ 129 w 448"/>
                  <a:gd name="T33" fmla="*/ 11 h 14"/>
                  <a:gd name="T34" fmla="*/ 137 w 448"/>
                  <a:gd name="T35" fmla="*/ 11 h 14"/>
                  <a:gd name="T36" fmla="*/ 144 w 448"/>
                  <a:gd name="T37" fmla="*/ 9 h 14"/>
                  <a:gd name="T38" fmla="*/ 152 w 448"/>
                  <a:gd name="T39" fmla="*/ 8 h 14"/>
                  <a:gd name="T40" fmla="*/ 160 w 448"/>
                  <a:gd name="T41" fmla="*/ 8 h 14"/>
                  <a:gd name="T42" fmla="*/ 167 w 448"/>
                  <a:gd name="T43" fmla="*/ 8 h 14"/>
                  <a:gd name="T44" fmla="*/ 175 w 448"/>
                  <a:gd name="T45" fmla="*/ 8 h 14"/>
                  <a:gd name="T46" fmla="*/ 183 w 448"/>
                  <a:gd name="T47" fmla="*/ 6 h 14"/>
                  <a:gd name="T48" fmla="*/ 190 w 448"/>
                  <a:gd name="T49" fmla="*/ 6 h 14"/>
                  <a:gd name="T50" fmla="*/ 198 w 448"/>
                  <a:gd name="T51" fmla="*/ 6 h 14"/>
                  <a:gd name="T52" fmla="*/ 206 w 448"/>
                  <a:gd name="T53" fmla="*/ 8 h 14"/>
                  <a:gd name="T54" fmla="*/ 213 w 448"/>
                  <a:gd name="T55" fmla="*/ 8 h 14"/>
                  <a:gd name="T56" fmla="*/ 221 w 448"/>
                  <a:gd name="T57" fmla="*/ 9 h 14"/>
                  <a:gd name="T58" fmla="*/ 229 w 448"/>
                  <a:gd name="T59" fmla="*/ 11 h 14"/>
                  <a:gd name="T60" fmla="*/ 236 w 448"/>
                  <a:gd name="T61" fmla="*/ 11 h 14"/>
                  <a:gd name="T62" fmla="*/ 244 w 448"/>
                  <a:gd name="T63" fmla="*/ 9 h 14"/>
                  <a:gd name="T64" fmla="*/ 252 w 448"/>
                  <a:gd name="T65" fmla="*/ 8 h 14"/>
                  <a:gd name="T66" fmla="*/ 258 w 448"/>
                  <a:gd name="T67" fmla="*/ 5 h 14"/>
                  <a:gd name="T68" fmla="*/ 266 w 448"/>
                  <a:gd name="T69" fmla="*/ 2 h 14"/>
                  <a:gd name="T70" fmla="*/ 273 w 448"/>
                  <a:gd name="T71" fmla="*/ 0 h 14"/>
                  <a:gd name="T72" fmla="*/ 281 w 448"/>
                  <a:gd name="T73" fmla="*/ 0 h 14"/>
                  <a:gd name="T74" fmla="*/ 289 w 448"/>
                  <a:gd name="T75" fmla="*/ 0 h 14"/>
                  <a:gd name="T76" fmla="*/ 296 w 448"/>
                  <a:gd name="T77" fmla="*/ 0 h 14"/>
                  <a:gd name="T78" fmla="*/ 304 w 448"/>
                  <a:gd name="T79" fmla="*/ 2 h 14"/>
                  <a:gd name="T80" fmla="*/ 312 w 448"/>
                  <a:gd name="T81" fmla="*/ 5 h 14"/>
                  <a:gd name="T82" fmla="*/ 319 w 448"/>
                  <a:gd name="T83" fmla="*/ 9 h 14"/>
                  <a:gd name="T84" fmla="*/ 327 w 448"/>
                  <a:gd name="T85" fmla="*/ 12 h 14"/>
                  <a:gd name="T86" fmla="*/ 335 w 448"/>
                  <a:gd name="T87" fmla="*/ 14 h 14"/>
                  <a:gd name="T88" fmla="*/ 342 w 448"/>
                  <a:gd name="T89" fmla="*/ 14 h 14"/>
                  <a:gd name="T90" fmla="*/ 350 w 448"/>
                  <a:gd name="T91" fmla="*/ 12 h 14"/>
                  <a:gd name="T92" fmla="*/ 358 w 448"/>
                  <a:gd name="T93" fmla="*/ 9 h 14"/>
                  <a:gd name="T94" fmla="*/ 366 w 448"/>
                  <a:gd name="T95" fmla="*/ 6 h 14"/>
                  <a:gd name="T96" fmla="*/ 373 w 448"/>
                  <a:gd name="T97" fmla="*/ 5 h 14"/>
                  <a:gd name="T98" fmla="*/ 381 w 448"/>
                  <a:gd name="T99" fmla="*/ 6 h 14"/>
                  <a:gd name="T100" fmla="*/ 389 w 448"/>
                  <a:gd name="T101" fmla="*/ 8 h 14"/>
                  <a:gd name="T102" fmla="*/ 396 w 448"/>
                  <a:gd name="T103" fmla="*/ 11 h 14"/>
                  <a:gd name="T104" fmla="*/ 404 w 448"/>
                  <a:gd name="T105" fmla="*/ 12 h 14"/>
                  <a:gd name="T106" fmla="*/ 412 w 448"/>
                  <a:gd name="T107" fmla="*/ 11 h 14"/>
                  <a:gd name="T108" fmla="*/ 419 w 448"/>
                  <a:gd name="T109" fmla="*/ 8 h 14"/>
                  <a:gd name="T110" fmla="*/ 427 w 448"/>
                  <a:gd name="T111" fmla="*/ 6 h 14"/>
                  <a:gd name="T112" fmla="*/ 435 w 448"/>
                  <a:gd name="T113" fmla="*/ 6 h 14"/>
                  <a:gd name="T114" fmla="*/ 441 w 448"/>
                  <a:gd name="T11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8" h="14">
                    <a:moveTo>
                      <a:pt x="0" y="12"/>
                    </a:moveTo>
                    <a:lnTo>
                      <a:pt x="0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20" y="9"/>
                    </a:lnTo>
                    <a:lnTo>
                      <a:pt x="20" y="9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3" y="9"/>
                    </a:lnTo>
                    <a:lnTo>
                      <a:pt x="23" y="8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41" y="6"/>
                    </a:lnTo>
                    <a:lnTo>
                      <a:pt x="41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9" y="8"/>
                    </a:lnTo>
                    <a:lnTo>
                      <a:pt x="49" y="8"/>
                    </a:lnTo>
                    <a:lnTo>
                      <a:pt x="51" y="8"/>
                    </a:lnTo>
                    <a:lnTo>
                      <a:pt x="51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60" y="9"/>
                    </a:lnTo>
                    <a:lnTo>
                      <a:pt x="60" y="9"/>
                    </a:lnTo>
                    <a:lnTo>
                      <a:pt x="61" y="9"/>
                    </a:lnTo>
                    <a:lnTo>
                      <a:pt x="61" y="11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4" y="11"/>
                    </a:lnTo>
                    <a:lnTo>
                      <a:pt x="64" y="11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8" y="11"/>
                    </a:lnTo>
                    <a:lnTo>
                      <a:pt x="68" y="11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1" y="11"/>
                    </a:lnTo>
                    <a:lnTo>
                      <a:pt x="71" y="11"/>
                    </a:lnTo>
                    <a:lnTo>
                      <a:pt x="72" y="11"/>
                    </a:lnTo>
                    <a:lnTo>
                      <a:pt x="72" y="11"/>
                    </a:lnTo>
                    <a:lnTo>
                      <a:pt x="74" y="11"/>
                    </a:lnTo>
                    <a:lnTo>
                      <a:pt x="74" y="11"/>
                    </a:lnTo>
                    <a:lnTo>
                      <a:pt x="75" y="11"/>
                    </a:lnTo>
                    <a:lnTo>
                      <a:pt x="75" y="11"/>
                    </a:lnTo>
                    <a:lnTo>
                      <a:pt x="77" y="11"/>
                    </a:lnTo>
                    <a:lnTo>
                      <a:pt x="77" y="11"/>
                    </a:lnTo>
                    <a:lnTo>
                      <a:pt x="78" y="11"/>
                    </a:lnTo>
                    <a:lnTo>
                      <a:pt x="78" y="11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81" y="11"/>
                    </a:lnTo>
                    <a:lnTo>
                      <a:pt x="81" y="9"/>
                    </a:lnTo>
                    <a:lnTo>
                      <a:pt x="83" y="9"/>
                    </a:lnTo>
                    <a:lnTo>
                      <a:pt x="83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6" y="8"/>
                    </a:lnTo>
                    <a:lnTo>
                      <a:pt x="86" y="8"/>
                    </a:lnTo>
                    <a:lnTo>
                      <a:pt x="87" y="8"/>
                    </a:lnTo>
                    <a:lnTo>
                      <a:pt x="87" y="8"/>
                    </a:lnTo>
                    <a:lnTo>
                      <a:pt x="89" y="8"/>
                    </a:lnTo>
                    <a:lnTo>
                      <a:pt x="89" y="6"/>
                    </a:lnTo>
                    <a:lnTo>
                      <a:pt x="91" y="6"/>
                    </a:lnTo>
                    <a:lnTo>
                      <a:pt x="91" y="6"/>
                    </a:lnTo>
                    <a:lnTo>
                      <a:pt x="92" y="6"/>
                    </a:lnTo>
                    <a:lnTo>
                      <a:pt x="92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7" y="3"/>
                    </a:lnTo>
                    <a:lnTo>
                      <a:pt x="97" y="3"/>
                    </a:lnTo>
                    <a:lnTo>
                      <a:pt x="98" y="3"/>
                    </a:lnTo>
                    <a:lnTo>
                      <a:pt x="98" y="3"/>
                    </a:lnTo>
                    <a:lnTo>
                      <a:pt x="100" y="3"/>
                    </a:lnTo>
                    <a:lnTo>
                      <a:pt x="100" y="3"/>
                    </a:lnTo>
                    <a:lnTo>
                      <a:pt x="101" y="3"/>
                    </a:lnTo>
                    <a:lnTo>
                      <a:pt x="101" y="3"/>
                    </a:lnTo>
                    <a:lnTo>
                      <a:pt x="103" y="3"/>
                    </a:lnTo>
                    <a:lnTo>
                      <a:pt x="103" y="3"/>
                    </a:lnTo>
                    <a:lnTo>
                      <a:pt x="104" y="3"/>
                    </a:lnTo>
                    <a:lnTo>
                      <a:pt x="104" y="3"/>
                    </a:lnTo>
                    <a:lnTo>
                      <a:pt x="106" y="3"/>
                    </a:lnTo>
                    <a:lnTo>
                      <a:pt x="106" y="3"/>
                    </a:lnTo>
                    <a:lnTo>
                      <a:pt x="107" y="3"/>
                    </a:lnTo>
                    <a:lnTo>
                      <a:pt x="107" y="3"/>
                    </a:lnTo>
                    <a:lnTo>
                      <a:pt x="109" y="3"/>
                    </a:lnTo>
                    <a:lnTo>
                      <a:pt x="109" y="3"/>
                    </a:lnTo>
                    <a:lnTo>
                      <a:pt x="111" y="3"/>
                    </a:lnTo>
                    <a:lnTo>
                      <a:pt x="111" y="5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14" y="5"/>
                    </a:lnTo>
                    <a:lnTo>
                      <a:pt x="114" y="5"/>
                    </a:lnTo>
                    <a:lnTo>
                      <a:pt x="115" y="6"/>
                    </a:lnTo>
                    <a:lnTo>
                      <a:pt x="115" y="6"/>
                    </a:lnTo>
                    <a:lnTo>
                      <a:pt x="117" y="6"/>
                    </a:lnTo>
                    <a:lnTo>
                      <a:pt x="117" y="6"/>
                    </a:lnTo>
                    <a:lnTo>
                      <a:pt x="118" y="8"/>
                    </a:lnTo>
                    <a:lnTo>
                      <a:pt x="118" y="8"/>
                    </a:lnTo>
                    <a:lnTo>
                      <a:pt x="120" y="8"/>
                    </a:lnTo>
                    <a:lnTo>
                      <a:pt x="120" y="8"/>
                    </a:lnTo>
                    <a:lnTo>
                      <a:pt x="121" y="8"/>
                    </a:lnTo>
                    <a:lnTo>
                      <a:pt x="121" y="9"/>
                    </a:lnTo>
                    <a:lnTo>
                      <a:pt x="123" y="9"/>
                    </a:lnTo>
                    <a:lnTo>
                      <a:pt x="123" y="9"/>
                    </a:lnTo>
                    <a:lnTo>
                      <a:pt x="124" y="9"/>
                    </a:lnTo>
                    <a:lnTo>
                      <a:pt x="124" y="9"/>
                    </a:lnTo>
                    <a:lnTo>
                      <a:pt x="126" y="9"/>
                    </a:lnTo>
                    <a:lnTo>
                      <a:pt x="126" y="9"/>
                    </a:lnTo>
                    <a:lnTo>
                      <a:pt x="127" y="11"/>
                    </a:lnTo>
                    <a:lnTo>
                      <a:pt x="127" y="11"/>
                    </a:lnTo>
                    <a:lnTo>
                      <a:pt x="129" y="11"/>
                    </a:lnTo>
                    <a:lnTo>
                      <a:pt x="129" y="11"/>
                    </a:lnTo>
                    <a:lnTo>
                      <a:pt x="131" y="11"/>
                    </a:lnTo>
                    <a:lnTo>
                      <a:pt x="131" y="11"/>
                    </a:lnTo>
                    <a:lnTo>
                      <a:pt x="132" y="11"/>
                    </a:lnTo>
                    <a:lnTo>
                      <a:pt x="132" y="11"/>
                    </a:lnTo>
                    <a:lnTo>
                      <a:pt x="134" y="11"/>
                    </a:lnTo>
                    <a:lnTo>
                      <a:pt x="134" y="11"/>
                    </a:lnTo>
                    <a:lnTo>
                      <a:pt x="135" y="11"/>
                    </a:lnTo>
                    <a:lnTo>
                      <a:pt x="135" y="11"/>
                    </a:lnTo>
                    <a:lnTo>
                      <a:pt x="137" y="11"/>
                    </a:lnTo>
                    <a:lnTo>
                      <a:pt x="137" y="11"/>
                    </a:lnTo>
                    <a:lnTo>
                      <a:pt x="138" y="11"/>
                    </a:lnTo>
                    <a:lnTo>
                      <a:pt x="138" y="11"/>
                    </a:lnTo>
                    <a:lnTo>
                      <a:pt x="140" y="11"/>
                    </a:lnTo>
                    <a:lnTo>
                      <a:pt x="140" y="11"/>
                    </a:lnTo>
                    <a:lnTo>
                      <a:pt x="141" y="11"/>
                    </a:lnTo>
                    <a:lnTo>
                      <a:pt x="141" y="9"/>
                    </a:lnTo>
                    <a:lnTo>
                      <a:pt x="143" y="9"/>
                    </a:lnTo>
                    <a:lnTo>
                      <a:pt x="143" y="9"/>
                    </a:lnTo>
                    <a:lnTo>
                      <a:pt x="144" y="9"/>
                    </a:lnTo>
                    <a:lnTo>
                      <a:pt x="144" y="9"/>
                    </a:lnTo>
                    <a:lnTo>
                      <a:pt x="146" y="9"/>
                    </a:lnTo>
                    <a:lnTo>
                      <a:pt x="146" y="9"/>
                    </a:lnTo>
                    <a:lnTo>
                      <a:pt x="147" y="9"/>
                    </a:lnTo>
                    <a:lnTo>
                      <a:pt x="147" y="9"/>
                    </a:lnTo>
                    <a:lnTo>
                      <a:pt x="149" y="9"/>
                    </a:lnTo>
                    <a:lnTo>
                      <a:pt x="149" y="9"/>
                    </a:lnTo>
                    <a:lnTo>
                      <a:pt x="150" y="9"/>
                    </a:lnTo>
                    <a:lnTo>
                      <a:pt x="150" y="9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4" y="8"/>
                    </a:lnTo>
                    <a:lnTo>
                      <a:pt x="155" y="8"/>
                    </a:lnTo>
                    <a:lnTo>
                      <a:pt x="155" y="8"/>
                    </a:lnTo>
                    <a:lnTo>
                      <a:pt x="157" y="8"/>
                    </a:lnTo>
                    <a:lnTo>
                      <a:pt x="157" y="8"/>
                    </a:lnTo>
                    <a:lnTo>
                      <a:pt x="158" y="8"/>
                    </a:lnTo>
                    <a:lnTo>
                      <a:pt x="158" y="8"/>
                    </a:lnTo>
                    <a:lnTo>
                      <a:pt x="160" y="8"/>
                    </a:lnTo>
                    <a:lnTo>
                      <a:pt x="160" y="8"/>
                    </a:lnTo>
                    <a:lnTo>
                      <a:pt x="161" y="8"/>
                    </a:lnTo>
                    <a:lnTo>
                      <a:pt x="161" y="8"/>
                    </a:lnTo>
                    <a:lnTo>
                      <a:pt x="163" y="8"/>
                    </a:lnTo>
                    <a:lnTo>
                      <a:pt x="163" y="8"/>
                    </a:lnTo>
                    <a:lnTo>
                      <a:pt x="164" y="8"/>
                    </a:lnTo>
                    <a:lnTo>
                      <a:pt x="164" y="8"/>
                    </a:lnTo>
                    <a:lnTo>
                      <a:pt x="166" y="8"/>
                    </a:lnTo>
                    <a:lnTo>
                      <a:pt x="166" y="8"/>
                    </a:lnTo>
                    <a:lnTo>
                      <a:pt x="167" y="8"/>
                    </a:lnTo>
                    <a:lnTo>
                      <a:pt x="167" y="8"/>
                    </a:lnTo>
                    <a:lnTo>
                      <a:pt x="169" y="8"/>
                    </a:lnTo>
                    <a:lnTo>
                      <a:pt x="169" y="8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2" y="8"/>
                    </a:lnTo>
                    <a:lnTo>
                      <a:pt x="172" y="8"/>
                    </a:lnTo>
                    <a:lnTo>
                      <a:pt x="174" y="8"/>
                    </a:lnTo>
                    <a:lnTo>
                      <a:pt x="174" y="8"/>
                    </a:lnTo>
                    <a:lnTo>
                      <a:pt x="175" y="8"/>
                    </a:lnTo>
                    <a:lnTo>
                      <a:pt x="175" y="8"/>
                    </a:lnTo>
                    <a:lnTo>
                      <a:pt x="177" y="6"/>
                    </a:lnTo>
                    <a:lnTo>
                      <a:pt x="177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80" y="6"/>
                    </a:lnTo>
                    <a:lnTo>
                      <a:pt x="180" y="6"/>
                    </a:lnTo>
                    <a:lnTo>
                      <a:pt x="181" y="6"/>
                    </a:lnTo>
                    <a:lnTo>
                      <a:pt x="181" y="6"/>
                    </a:lnTo>
                    <a:lnTo>
                      <a:pt x="183" y="6"/>
                    </a:lnTo>
                    <a:lnTo>
                      <a:pt x="183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6" y="6"/>
                    </a:lnTo>
                    <a:lnTo>
                      <a:pt x="186" y="6"/>
                    </a:lnTo>
                    <a:lnTo>
                      <a:pt x="187" y="6"/>
                    </a:lnTo>
                    <a:lnTo>
                      <a:pt x="187" y="6"/>
                    </a:lnTo>
                    <a:lnTo>
                      <a:pt x="189" y="6"/>
                    </a:lnTo>
                    <a:lnTo>
                      <a:pt x="189" y="6"/>
                    </a:lnTo>
                    <a:lnTo>
                      <a:pt x="190" y="6"/>
                    </a:lnTo>
                    <a:lnTo>
                      <a:pt x="190" y="6"/>
                    </a:lnTo>
                    <a:lnTo>
                      <a:pt x="192" y="6"/>
                    </a:lnTo>
                    <a:lnTo>
                      <a:pt x="192" y="6"/>
                    </a:lnTo>
                    <a:lnTo>
                      <a:pt x="193" y="6"/>
                    </a:lnTo>
                    <a:lnTo>
                      <a:pt x="193" y="6"/>
                    </a:lnTo>
                    <a:lnTo>
                      <a:pt x="195" y="6"/>
                    </a:lnTo>
                    <a:lnTo>
                      <a:pt x="195" y="6"/>
                    </a:lnTo>
                    <a:lnTo>
                      <a:pt x="197" y="6"/>
                    </a:lnTo>
                    <a:lnTo>
                      <a:pt x="197" y="6"/>
                    </a:lnTo>
                    <a:lnTo>
                      <a:pt x="198" y="6"/>
                    </a:lnTo>
                    <a:lnTo>
                      <a:pt x="198" y="6"/>
                    </a:lnTo>
                    <a:lnTo>
                      <a:pt x="200" y="6"/>
                    </a:lnTo>
                    <a:lnTo>
                      <a:pt x="200" y="6"/>
                    </a:lnTo>
                    <a:lnTo>
                      <a:pt x="201" y="6"/>
                    </a:lnTo>
                    <a:lnTo>
                      <a:pt x="201" y="6"/>
                    </a:lnTo>
                    <a:lnTo>
                      <a:pt x="203" y="6"/>
                    </a:lnTo>
                    <a:lnTo>
                      <a:pt x="203" y="6"/>
                    </a:lnTo>
                    <a:lnTo>
                      <a:pt x="204" y="6"/>
                    </a:lnTo>
                    <a:lnTo>
                      <a:pt x="204" y="6"/>
                    </a:lnTo>
                    <a:lnTo>
                      <a:pt x="206" y="6"/>
                    </a:lnTo>
                    <a:lnTo>
                      <a:pt x="206" y="8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9" y="8"/>
                    </a:lnTo>
                    <a:lnTo>
                      <a:pt x="209" y="8"/>
                    </a:lnTo>
                    <a:lnTo>
                      <a:pt x="210" y="8"/>
                    </a:lnTo>
                    <a:lnTo>
                      <a:pt x="210" y="8"/>
                    </a:lnTo>
                    <a:lnTo>
                      <a:pt x="212" y="8"/>
                    </a:lnTo>
                    <a:lnTo>
                      <a:pt x="212" y="8"/>
                    </a:lnTo>
                    <a:lnTo>
                      <a:pt x="213" y="8"/>
                    </a:lnTo>
                    <a:lnTo>
                      <a:pt x="213" y="8"/>
                    </a:lnTo>
                    <a:lnTo>
                      <a:pt x="215" y="8"/>
                    </a:lnTo>
                    <a:lnTo>
                      <a:pt x="215" y="8"/>
                    </a:lnTo>
                    <a:lnTo>
                      <a:pt x="217" y="9"/>
                    </a:lnTo>
                    <a:lnTo>
                      <a:pt x="217" y="9"/>
                    </a:lnTo>
                    <a:lnTo>
                      <a:pt x="218" y="9"/>
                    </a:lnTo>
                    <a:lnTo>
                      <a:pt x="218" y="9"/>
                    </a:lnTo>
                    <a:lnTo>
                      <a:pt x="218" y="9"/>
                    </a:lnTo>
                    <a:lnTo>
                      <a:pt x="220" y="9"/>
                    </a:lnTo>
                    <a:lnTo>
                      <a:pt x="220" y="9"/>
                    </a:lnTo>
                    <a:lnTo>
                      <a:pt x="221" y="9"/>
                    </a:lnTo>
                    <a:lnTo>
                      <a:pt x="221" y="9"/>
                    </a:lnTo>
                    <a:lnTo>
                      <a:pt x="223" y="9"/>
                    </a:lnTo>
                    <a:lnTo>
                      <a:pt x="223" y="9"/>
                    </a:lnTo>
                    <a:lnTo>
                      <a:pt x="224" y="9"/>
                    </a:lnTo>
                    <a:lnTo>
                      <a:pt x="224" y="11"/>
                    </a:lnTo>
                    <a:lnTo>
                      <a:pt x="226" y="11"/>
                    </a:lnTo>
                    <a:lnTo>
                      <a:pt x="226" y="11"/>
                    </a:lnTo>
                    <a:lnTo>
                      <a:pt x="227" y="11"/>
                    </a:lnTo>
                    <a:lnTo>
                      <a:pt x="227" y="11"/>
                    </a:lnTo>
                    <a:lnTo>
                      <a:pt x="229" y="11"/>
                    </a:lnTo>
                    <a:lnTo>
                      <a:pt x="229" y="11"/>
                    </a:lnTo>
                    <a:lnTo>
                      <a:pt x="230" y="11"/>
                    </a:lnTo>
                    <a:lnTo>
                      <a:pt x="230" y="11"/>
                    </a:lnTo>
                    <a:lnTo>
                      <a:pt x="232" y="11"/>
                    </a:lnTo>
                    <a:lnTo>
                      <a:pt x="232" y="11"/>
                    </a:lnTo>
                    <a:lnTo>
                      <a:pt x="233" y="11"/>
                    </a:lnTo>
                    <a:lnTo>
                      <a:pt x="233" y="11"/>
                    </a:lnTo>
                    <a:lnTo>
                      <a:pt x="235" y="11"/>
                    </a:lnTo>
                    <a:lnTo>
                      <a:pt x="235" y="11"/>
                    </a:lnTo>
                    <a:lnTo>
                      <a:pt x="236" y="11"/>
                    </a:lnTo>
                    <a:lnTo>
                      <a:pt x="236" y="11"/>
                    </a:lnTo>
                    <a:lnTo>
                      <a:pt x="238" y="11"/>
                    </a:lnTo>
                    <a:lnTo>
                      <a:pt x="238" y="11"/>
                    </a:lnTo>
                    <a:lnTo>
                      <a:pt x="240" y="11"/>
                    </a:lnTo>
                    <a:lnTo>
                      <a:pt x="240" y="11"/>
                    </a:lnTo>
                    <a:lnTo>
                      <a:pt x="241" y="11"/>
                    </a:lnTo>
                    <a:lnTo>
                      <a:pt x="241" y="9"/>
                    </a:lnTo>
                    <a:lnTo>
                      <a:pt x="243" y="9"/>
                    </a:lnTo>
                    <a:lnTo>
                      <a:pt x="243" y="9"/>
                    </a:lnTo>
                    <a:lnTo>
                      <a:pt x="244" y="9"/>
                    </a:lnTo>
                    <a:lnTo>
                      <a:pt x="244" y="9"/>
                    </a:lnTo>
                    <a:lnTo>
                      <a:pt x="246" y="9"/>
                    </a:lnTo>
                    <a:lnTo>
                      <a:pt x="246" y="9"/>
                    </a:lnTo>
                    <a:lnTo>
                      <a:pt x="247" y="9"/>
                    </a:lnTo>
                    <a:lnTo>
                      <a:pt x="247" y="8"/>
                    </a:lnTo>
                    <a:lnTo>
                      <a:pt x="249" y="8"/>
                    </a:lnTo>
                    <a:lnTo>
                      <a:pt x="249" y="8"/>
                    </a:lnTo>
                    <a:lnTo>
                      <a:pt x="250" y="8"/>
                    </a:lnTo>
                    <a:lnTo>
                      <a:pt x="250" y="8"/>
                    </a:lnTo>
                    <a:lnTo>
                      <a:pt x="252" y="8"/>
                    </a:lnTo>
                    <a:lnTo>
                      <a:pt x="252" y="6"/>
                    </a:lnTo>
                    <a:lnTo>
                      <a:pt x="252" y="6"/>
                    </a:lnTo>
                    <a:lnTo>
                      <a:pt x="253" y="6"/>
                    </a:lnTo>
                    <a:lnTo>
                      <a:pt x="253" y="6"/>
                    </a:lnTo>
                    <a:lnTo>
                      <a:pt x="255" y="6"/>
                    </a:lnTo>
                    <a:lnTo>
                      <a:pt x="255" y="6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8" y="5"/>
                    </a:lnTo>
                    <a:lnTo>
                      <a:pt x="258" y="5"/>
                    </a:lnTo>
                    <a:lnTo>
                      <a:pt x="260" y="5"/>
                    </a:lnTo>
                    <a:lnTo>
                      <a:pt x="260" y="3"/>
                    </a:lnTo>
                    <a:lnTo>
                      <a:pt x="261" y="3"/>
                    </a:lnTo>
                    <a:lnTo>
                      <a:pt x="261" y="3"/>
                    </a:lnTo>
                    <a:lnTo>
                      <a:pt x="263" y="3"/>
                    </a:lnTo>
                    <a:lnTo>
                      <a:pt x="263" y="3"/>
                    </a:lnTo>
                    <a:lnTo>
                      <a:pt x="264" y="3"/>
                    </a:lnTo>
                    <a:lnTo>
                      <a:pt x="264" y="3"/>
                    </a:lnTo>
                    <a:lnTo>
                      <a:pt x="266" y="2"/>
                    </a:lnTo>
                    <a:lnTo>
                      <a:pt x="266" y="2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9" y="2"/>
                    </a:lnTo>
                    <a:lnTo>
                      <a:pt x="269" y="2"/>
                    </a:lnTo>
                    <a:lnTo>
                      <a:pt x="270" y="2"/>
                    </a:lnTo>
                    <a:lnTo>
                      <a:pt x="270" y="2"/>
                    </a:lnTo>
                    <a:lnTo>
                      <a:pt x="272" y="2"/>
                    </a:lnTo>
                    <a:lnTo>
                      <a:pt x="272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5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87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5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299" y="2"/>
                    </a:lnTo>
                    <a:lnTo>
                      <a:pt x="301" y="2"/>
                    </a:lnTo>
                    <a:lnTo>
                      <a:pt x="301" y="2"/>
                    </a:lnTo>
                    <a:lnTo>
                      <a:pt x="303" y="2"/>
                    </a:lnTo>
                    <a:lnTo>
                      <a:pt x="303" y="2"/>
                    </a:lnTo>
                    <a:lnTo>
                      <a:pt x="304" y="2"/>
                    </a:lnTo>
                    <a:lnTo>
                      <a:pt x="304" y="2"/>
                    </a:lnTo>
                    <a:lnTo>
                      <a:pt x="306" y="2"/>
                    </a:lnTo>
                    <a:lnTo>
                      <a:pt x="306" y="3"/>
                    </a:lnTo>
                    <a:lnTo>
                      <a:pt x="307" y="3"/>
                    </a:lnTo>
                    <a:lnTo>
                      <a:pt x="307" y="3"/>
                    </a:lnTo>
                    <a:lnTo>
                      <a:pt x="309" y="3"/>
                    </a:lnTo>
                    <a:lnTo>
                      <a:pt x="309" y="3"/>
                    </a:lnTo>
                    <a:lnTo>
                      <a:pt x="310" y="5"/>
                    </a:lnTo>
                    <a:lnTo>
                      <a:pt x="310" y="5"/>
                    </a:lnTo>
                    <a:lnTo>
                      <a:pt x="312" y="5"/>
                    </a:lnTo>
                    <a:lnTo>
                      <a:pt x="312" y="5"/>
                    </a:lnTo>
                    <a:lnTo>
                      <a:pt x="313" y="5"/>
                    </a:lnTo>
                    <a:lnTo>
                      <a:pt x="313" y="6"/>
                    </a:lnTo>
                    <a:lnTo>
                      <a:pt x="315" y="6"/>
                    </a:lnTo>
                    <a:lnTo>
                      <a:pt x="315" y="6"/>
                    </a:lnTo>
                    <a:lnTo>
                      <a:pt x="316" y="6"/>
                    </a:lnTo>
                    <a:lnTo>
                      <a:pt x="316" y="8"/>
                    </a:lnTo>
                    <a:lnTo>
                      <a:pt x="318" y="8"/>
                    </a:lnTo>
                    <a:lnTo>
                      <a:pt x="318" y="8"/>
                    </a:lnTo>
                    <a:lnTo>
                      <a:pt x="319" y="8"/>
                    </a:lnTo>
                    <a:lnTo>
                      <a:pt x="319" y="9"/>
                    </a:lnTo>
                    <a:lnTo>
                      <a:pt x="321" y="9"/>
                    </a:lnTo>
                    <a:lnTo>
                      <a:pt x="321" y="9"/>
                    </a:lnTo>
                    <a:lnTo>
                      <a:pt x="323" y="9"/>
                    </a:lnTo>
                    <a:lnTo>
                      <a:pt x="323" y="11"/>
                    </a:lnTo>
                    <a:lnTo>
                      <a:pt x="324" y="11"/>
                    </a:lnTo>
                    <a:lnTo>
                      <a:pt x="324" y="11"/>
                    </a:lnTo>
                    <a:lnTo>
                      <a:pt x="326" y="11"/>
                    </a:lnTo>
                    <a:lnTo>
                      <a:pt x="326" y="12"/>
                    </a:lnTo>
                    <a:lnTo>
                      <a:pt x="327" y="12"/>
                    </a:lnTo>
                    <a:lnTo>
                      <a:pt x="327" y="12"/>
                    </a:lnTo>
                    <a:lnTo>
                      <a:pt x="329" y="12"/>
                    </a:lnTo>
                    <a:lnTo>
                      <a:pt x="329" y="12"/>
                    </a:lnTo>
                    <a:lnTo>
                      <a:pt x="330" y="12"/>
                    </a:lnTo>
                    <a:lnTo>
                      <a:pt x="330" y="14"/>
                    </a:lnTo>
                    <a:lnTo>
                      <a:pt x="332" y="14"/>
                    </a:lnTo>
                    <a:lnTo>
                      <a:pt x="332" y="14"/>
                    </a:lnTo>
                    <a:lnTo>
                      <a:pt x="333" y="14"/>
                    </a:lnTo>
                    <a:lnTo>
                      <a:pt x="333" y="14"/>
                    </a:lnTo>
                    <a:lnTo>
                      <a:pt x="335" y="14"/>
                    </a:lnTo>
                    <a:lnTo>
                      <a:pt x="335" y="14"/>
                    </a:lnTo>
                    <a:lnTo>
                      <a:pt x="336" y="14"/>
                    </a:lnTo>
                    <a:lnTo>
                      <a:pt x="336" y="14"/>
                    </a:lnTo>
                    <a:lnTo>
                      <a:pt x="338" y="14"/>
                    </a:lnTo>
                    <a:lnTo>
                      <a:pt x="338" y="14"/>
                    </a:lnTo>
                    <a:lnTo>
                      <a:pt x="339" y="14"/>
                    </a:lnTo>
                    <a:lnTo>
                      <a:pt x="339" y="14"/>
                    </a:lnTo>
                    <a:lnTo>
                      <a:pt x="341" y="14"/>
                    </a:lnTo>
                    <a:lnTo>
                      <a:pt x="341" y="14"/>
                    </a:lnTo>
                    <a:lnTo>
                      <a:pt x="342" y="14"/>
                    </a:lnTo>
                    <a:lnTo>
                      <a:pt x="342" y="14"/>
                    </a:lnTo>
                    <a:lnTo>
                      <a:pt x="344" y="14"/>
                    </a:lnTo>
                    <a:lnTo>
                      <a:pt x="344" y="14"/>
                    </a:lnTo>
                    <a:lnTo>
                      <a:pt x="346" y="14"/>
                    </a:lnTo>
                    <a:lnTo>
                      <a:pt x="346" y="14"/>
                    </a:lnTo>
                    <a:lnTo>
                      <a:pt x="347" y="14"/>
                    </a:lnTo>
                    <a:lnTo>
                      <a:pt x="347" y="14"/>
                    </a:lnTo>
                    <a:lnTo>
                      <a:pt x="349" y="14"/>
                    </a:lnTo>
                    <a:lnTo>
                      <a:pt x="349" y="12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2" y="12"/>
                    </a:lnTo>
                    <a:lnTo>
                      <a:pt x="352" y="12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5" y="11"/>
                    </a:lnTo>
                    <a:lnTo>
                      <a:pt x="355" y="11"/>
                    </a:lnTo>
                    <a:lnTo>
                      <a:pt x="356" y="11"/>
                    </a:lnTo>
                    <a:lnTo>
                      <a:pt x="356" y="11"/>
                    </a:lnTo>
                    <a:lnTo>
                      <a:pt x="358" y="11"/>
                    </a:lnTo>
                    <a:lnTo>
                      <a:pt x="358" y="9"/>
                    </a:lnTo>
                    <a:lnTo>
                      <a:pt x="359" y="9"/>
                    </a:lnTo>
                    <a:lnTo>
                      <a:pt x="359" y="9"/>
                    </a:lnTo>
                    <a:lnTo>
                      <a:pt x="361" y="9"/>
                    </a:lnTo>
                    <a:lnTo>
                      <a:pt x="361" y="9"/>
                    </a:lnTo>
                    <a:lnTo>
                      <a:pt x="362" y="8"/>
                    </a:lnTo>
                    <a:lnTo>
                      <a:pt x="362" y="8"/>
                    </a:lnTo>
                    <a:lnTo>
                      <a:pt x="364" y="8"/>
                    </a:lnTo>
                    <a:lnTo>
                      <a:pt x="364" y="8"/>
                    </a:lnTo>
                    <a:lnTo>
                      <a:pt x="366" y="8"/>
                    </a:lnTo>
                    <a:lnTo>
                      <a:pt x="366" y="6"/>
                    </a:lnTo>
                    <a:lnTo>
                      <a:pt x="367" y="6"/>
                    </a:lnTo>
                    <a:lnTo>
                      <a:pt x="367" y="6"/>
                    </a:lnTo>
                    <a:lnTo>
                      <a:pt x="369" y="6"/>
                    </a:lnTo>
                    <a:lnTo>
                      <a:pt x="369" y="6"/>
                    </a:lnTo>
                    <a:lnTo>
                      <a:pt x="370" y="6"/>
                    </a:lnTo>
                    <a:lnTo>
                      <a:pt x="370" y="6"/>
                    </a:lnTo>
                    <a:lnTo>
                      <a:pt x="372" y="5"/>
                    </a:lnTo>
                    <a:lnTo>
                      <a:pt x="372" y="5"/>
                    </a:lnTo>
                    <a:lnTo>
                      <a:pt x="373" y="5"/>
                    </a:lnTo>
                    <a:lnTo>
                      <a:pt x="373" y="5"/>
                    </a:lnTo>
                    <a:lnTo>
                      <a:pt x="375" y="5"/>
                    </a:lnTo>
                    <a:lnTo>
                      <a:pt x="375" y="5"/>
                    </a:lnTo>
                    <a:lnTo>
                      <a:pt x="376" y="5"/>
                    </a:lnTo>
                    <a:lnTo>
                      <a:pt x="376" y="5"/>
                    </a:lnTo>
                    <a:lnTo>
                      <a:pt x="378" y="5"/>
                    </a:lnTo>
                    <a:lnTo>
                      <a:pt x="378" y="5"/>
                    </a:lnTo>
                    <a:lnTo>
                      <a:pt x="379" y="5"/>
                    </a:lnTo>
                    <a:lnTo>
                      <a:pt x="379" y="5"/>
                    </a:lnTo>
                    <a:lnTo>
                      <a:pt x="381" y="5"/>
                    </a:lnTo>
                    <a:lnTo>
                      <a:pt x="381" y="6"/>
                    </a:lnTo>
                    <a:lnTo>
                      <a:pt x="382" y="6"/>
                    </a:lnTo>
                    <a:lnTo>
                      <a:pt x="382" y="6"/>
                    </a:lnTo>
                    <a:lnTo>
                      <a:pt x="384" y="6"/>
                    </a:lnTo>
                    <a:lnTo>
                      <a:pt x="384" y="6"/>
                    </a:lnTo>
                    <a:lnTo>
                      <a:pt x="385" y="6"/>
                    </a:lnTo>
                    <a:lnTo>
                      <a:pt x="385" y="6"/>
                    </a:lnTo>
                    <a:lnTo>
                      <a:pt x="387" y="8"/>
                    </a:lnTo>
                    <a:lnTo>
                      <a:pt x="387" y="8"/>
                    </a:lnTo>
                    <a:lnTo>
                      <a:pt x="389" y="8"/>
                    </a:lnTo>
                    <a:lnTo>
                      <a:pt x="389" y="8"/>
                    </a:lnTo>
                    <a:lnTo>
                      <a:pt x="390" y="8"/>
                    </a:lnTo>
                    <a:lnTo>
                      <a:pt x="390" y="9"/>
                    </a:lnTo>
                    <a:lnTo>
                      <a:pt x="392" y="9"/>
                    </a:lnTo>
                    <a:lnTo>
                      <a:pt x="392" y="9"/>
                    </a:lnTo>
                    <a:lnTo>
                      <a:pt x="393" y="9"/>
                    </a:lnTo>
                    <a:lnTo>
                      <a:pt x="393" y="11"/>
                    </a:lnTo>
                    <a:lnTo>
                      <a:pt x="395" y="11"/>
                    </a:lnTo>
                    <a:lnTo>
                      <a:pt x="395" y="11"/>
                    </a:lnTo>
                    <a:lnTo>
                      <a:pt x="396" y="11"/>
                    </a:lnTo>
                    <a:lnTo>
                      <a:pt x="396" y="11"/>
                    </a:lnTo>
                    <a:lnTo>
                      <a:pt x="398" y="11"/>
                    </a:lnTo>
                    <a:lnTo>
                      <a:pt x="398" y="11"/>
                    </a:lnTo>
                    <a:lnTo>
                      <a:pt x="399" y="12"/>
                    </a:lnTo>
                    <a:lnTo>
                      <a:pt x="399" y="12"/>
                    </a:lnTo>
                    <a:lnTo>
                      <a:pt x="401" y="12"/>
                    </a:lnTo>
                    <a:lnTo>
                      <a:pt x="401" y="12"/>
                    </a:lnTo>
                    <a:lnTo>
                      <a:pt x="402" y="12"/>
                    </a:lnTo>
                    <a:lnTo>
                      <a:pt x="402" y="12"/>
                    </a:lnTo>
                    <a:lnTo>
                      <a:pt x="404" y="12"/>
                    </a:lnTo>
                    <a:lnTo>
                      <a:pt x="404" y="12"/>
                    </a:lnTo>
                    <a:lnTo>
                      <a:pt x="405" y="12"/>
                    </a:lnTo>
                    <a:lnTo>
                      <a:pt x="405" y="12"/>
                    </a:lnTo>
                    <a:lnTo>
                      <a:pt x="407" y="12"/>
                    </a:lnTo>
                    <a:lnTo>
                      <a:pt x="407" y="12"/>
                    </a:lnTo>
                    <a:lnTo>
                      <a:pt x="409" y="12"/>
                    </a:lnTo>
                    <a:lnTo>
                      <a:pt x="409" y="11"/>
                    </a:lnTo>
                    <a:lnTo>
                      <a:pt x="410" y="11"/>
                    </a:lnTo>
                    <a:lnTo>
                      <a:pt x="410" y="11"/>
                    </a:lnTo>
                    <a:lnTo>
                      <a:pt x="412" y="11"/>
                    </a:lnTo>
                    <a:lnTo>
                      <a:pt x="412" y="11"/>
                    </a:lnTo>
                    <a:lnTo>
                      <a:pt x="413" y="11"/>
                    </a:lnTo>
                    <a:lnTo>
                      <a:pt x="413" y="11"/>
                    </a:lnTo>
                    <a:lnTo>
                      <a:pt x="415" y="11"/>
                    </a:lnTo>
                    <a:lnTo>
                      <a:pt x="415" y="9"/>
                    </a:lnTo>
                    <a:lnTo>
                      <a:pt x="416" y="9"/>
                    </a:lnTo>
                    <a:lnTo>
                      <a:pt x="416" y="9"/>
                    </a:lnTo>
                    <a:lnTo>
                      <a:pt x="418" y="9"/>
                    </a:lnTo>
                    <a:lnTo>
                      <a:pt x="418" y="9"/>
                    </a:lnTo>
                    <a:lnTo>
                      <a:pt x="419" y="9"/>
                    </a:lnTo>
                    <a:lnTo>
                      <a:pt x="419" y="8"/>
                    </a:lnTo>
                    <a:lnTo>
                      <a:pt x="421" y="8"/>
                    </a:lnTo>
                    <a:lnTo>
                      <a:pt x="421" y="8"/>
                    </a:lnTo>
                    <a:lnTo>
                      <a:pt x="422" y="8"/>
                    </a:lnTo>
                    <a:lnTo>
                      <a:pt x="422" y="8"/>
                    </a:lnTo>
                    <a:lnTo>
                      <a:pt x="424" y="8"/>
                    </a:lnTo>
                    <a:lnTo>
                      <a:pt x="424" y="8"/>
                    </a:lnTo>
                    <a:lnTo>
                      <a:pt x="425" y="8"/>
                    </a:lnTo>
                    <a:lnTo>
                      <a:pt x="425" y="6"/>
                    </a:lnTo>
                    <a:lnTo>
                      <a:pt x="427" y="6"/>
                    </a:lnTo>
                    <a:lnTo>
                      <a:pt x="427" y="6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30" y="6"/>
                    </a:lnTo>
                    <a:lnTo>
                      <a:pt x="430" y="6"/>
                    </a:lnTo>
                    <a:lnTo>
                      <a:pt x="432" y="6"/>
                    </a:lnTo>
                    <a:lnTo>
                      <a:pt x="432" y="6"/>
                    </a:lnTo>
                    <a:lnTo>
                      <a:pt x="433" y="6"/>
                    </a:lnTo>
                    <a:lnTo>
                      <a:pt x="433" y="6"/>
                    </a:lnTo>
                    <a:lnTo>
                      <a:pt x="435" y="6"/>
                    </a:lnTo>
                    <a:lnTo>
                      <a:pt x="435" y="6"/>
                    </a:lnTo>
                    <a:lnTo>
                      <a:pt x="436" y="6"/>
                    </a:lnTo>
                    <a:lnTo>
                      <a:pt x="436" y="6"/>
                    </a:lnTo>
                    <a:lnTo>
                      <a:pt x="438" y="6"/>
                    </a:lnTo>
                    <a:lnTo>
                      <a:pt x="438" y="6"/>
                    </a:lnTo>
                    <a:lnTo>
                      <a:pt x="438" y="6"/>
                    </a:lnTo>
                    <a:lnTo>
                      <a:pt x="439" y="6"/>
                    </a:lnTo>
                    <a:lnTo>
                      <a:pt x="439" y="6"/>
                    </a:lnTo>
                    <a:lnTo>
                      <a:pt x="441" y="6"/>
                    </a:lnTo>
                    <a:lnTo>
                      <a:pt x="441" y="6"/>
                    </a:lnTo>
                    <a:lnTo>
                      <a:pt x="441" y="6"/>
                    </a:lnTo>
                    <a:lnTo>
                      <a:pt x="442" y="6"/>
                    </a:lnTo>
                    <a:lnTo>
                      <a:pt x="442" y="8"/>
                    </a:lnTo>
                    <a:lnTo>
                      <a:pt x="442" y="8"/>
                    </a:lnTo>
                    <a:lnTo>
                      <a:pt x="444" y="8"/>
                    </a:lnTo>
                    <a:lnTo>
                      <a:pt x="444" y="8"/>
                    </a:lnTo>
                    <a:lnTo>
                      <a:pt x="444" y="8"/>
                    </a:lnTo>
                    <a:lnTo>
                      <a:pt x="448" y="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7" name="Freeform 81"/>
              <p:cNvSpPr>
                <a:spLocks/>
              </p:cNvSpPr>
              <p:nvPr/>
            </p:nvSpPr>
            <p:spPr bwMode="auto">
              <a:xfrm>
                <a:off x="3024" y="3766"/>
                <a:ext cx="0" cy="44"/>
              </a:xfrm>
              <a:custGeom>
                <a:avLst/>
                <a:gdLst>
                  <a:gd name="T0" fmla="*/ 57 h 57"/>
                  <a:gd name="T1" fmla="*/ 48 h 57"/>
                  <a:gd name="T2" fmla="*/ 47 h 57"/>
                  <a:gd name="T3" fmla="*/ 46 h 57"/>
                  <a:gd name="T4" fmla="*/ 44 h 57"/>
                  <a:gd name="T5" fmla="*/ 43 h 57"/>
                  <a:gd name="T6" fmla="*/ 42 h 57"/>
                  <a:gd name="T7" fmla="*/ 41 h 57"/>
                  <a:gd name="T8" fmla="*/ 39 h 57"/>
                  <a:gd name="T9" fmla="*/ 38 h 57"/>
                  <a:gd name="T10" fmla="*/ 36 h 57"/>
                  <a:gd name="T11" fmla="*/ 35 h 57"/>
                  <a:gd name="T12" fmla="*/ 33 h 57"/>
                  <a:gd name="T13" fmla="*/ 31 h 57"/>
                  <a:gd name="T14" fmla="*/ 29 h 57"/>
                  <a:gd name="T15" fmla="*/ 28 h 57"/>
                  <a:gd name="T16" fmla="*/ 26 h 57"/>
                  <a:gd name="T17" fmla="*/ 24 h 57"/>
                  <a:gd name="T18" fmla="*/ 22 h 57"/>
                  <a:gd name="T19" fmla="*/ 20 h 57"/>
                  <a:gd name="T20" fmla="*/ 18 h 57"/>
                  <a:gd name="T21" fmla="*/ 15 h 57"/>
                  <a:gd name="T22" fmla="*/ 13 h 57"/>
                  <a:gd name="T23" fmla="*/ 11 h 57"/>
                  <a:gd name="T24" fmla="*/ 8 h 57"/>
                  <a:gd name="T25" fmla="*/ 6 h 57"/>
                  <a:gd name="T26" fmla="*/ 3 h 57"/>
                  <a:gd name="T27" fmla="*/ 1 h 57"/>
                  <a:gd name="T28" fmla="*/ 0 h 5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</a:cxnLst>
                <a:rect l="0" t="0" r="r" b="b"/>
                <a:pathLst>
                  <a:path h="57">
                    <a:moveTo>
                      <a:pt x="0" y="57"/>
                    </a:moveTo>
                    <a:lnTo>
                      <a:pt x="0" y="48"/>
                    </a:lnTo>
                    <a:lnTo>
                      <a:pt x="0" y="47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8" name="Freeform 82"/>
              <p:cNvSpPr>
                <a:spLocks/>
              </p:cNvSpPr>
              <p:nvPr/>
            </p:nvSpPr>
            <p:spPr bwMode="auto">
              <a:xfrm>
                <a:off x="3024" y="3733"/>
                <a:ext cx="0" cy="6"/>
              </a:xfrm>
              <a:custGeom>
                <a:avLst/>
                <a:gdLst>
                  <a:gd name="T0" fmla="*/ 8 h 8"/>
                  <a:gd name="T1" fmla="*/ 6 h 8"/>
                  <a:gd name="T2" fmla="*/ 3 h 8"/>
                  <a:gd name="T3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9" name="Freeform 83"/>
              <p:cNvSpPr>
                <a:spLocks/>
              </p:cNvSpPr>
              <p:nvPr/>
            </p:nvSpPr>
            <p:spPr bwMode="auto">
              <a:xfrm>
                <a:off x="3024" y="3677"/>
                <a:ext cx="17" cy="27"/>
              </a:xfrm>
              <a:custGeom>
                <a:avLst/>
                <a:gdLst>
                  <a:gd name="T0" fmla="*/ 0 w 22"/>
                  <a:gd name="T1" fmla="*/ 32 h 35"/>
                  <a:gd name="T2" fmla="*/ 0 w 22"/>
                  <a:gd name="T3" fmla="*/ 25 h 35"/>
                  <a:gd name="T4" fmla="*/ 0 w 22"/>
                  <a:gd name="T5" fmla="*/ 20 h 35"/>
                  <a:gd name="T6" fmla="*/ 0 w 22"/>
                  <a:gd name="T7" fmla="*/ 15 h 35"/>
                  <a:gd name="T8" fmla="*/ 1 w 22"/>
                  <a:gd name="T9" fmla="*/ 12 h 35"/>
                  <a:gd name="T10" fmla="*/ 1 w 22"/>
                  <a:gd name="T11" fmla="*/ 9 h 35"/>
                  <a:gd name="T12" fmla="*/ 1 w 22"/>
                  <a:gd name="T13" fmla="*/ 7 h 35"/>
                  <a:gd name="T14" fmla="*/ 1 w 22"/>
                  <a:gd name="T15" fmla="*/ 5 h 35"/>
                  <a:gd name="T16" fmla="*/ 1 w 22"/>
                  <a:gd name="T17" fmla="*/ 5 h 35"/>
                  <a:gd name="T18" fmla="*/ 1 w 22"/>
                  <a:gd name="T19" fmla="*/ 4 h 35"/>
                  <a:gd name="T20" fmla="*/ 1 w 22"/>
                  <a:gd name="T21" fmla="*/ 4 h 35"/>
                  <a:gd name="T22" fmla="*/ 1 w 22"/>
                  <a:gd name="T23" fmla="*/ 4 h 35"/>
                  <a:gd name="T24" fmla="*/ 2 w 22"/>
                  <a:gd name="T25" fmla="*/ 2 h 35"/>
                  <a:gd name="T26" fmla="*/ 2 w 22"/>
                  <a:gd name="T27" fmla="*/ 2 h 35"/>
                  <a:gd name="T28" fmla="*/ 2 w 22"/>
                  <a:gd name="T29" fmla="*/ 2 h 35"/>
                  <a:gd name="T30" fmla="*/ 3 w 22"/>
                  <a:gd name="T31" fmla="*/ 2 h 35"/>
                  <a:gd name="T32" fmla="*/ 3 w 22"/>
                  <a:gd name="T33" fmla="*/ 2 h 35"/>
                  <a:gd name="T34" fmla="*/ 3 w 22"/>
                  <a:gd name="T35" fmla="*/ 2 h 35"/>
                  <a:gd name="T36" fmla="*/ 4 w 22"/>
                  <a:gd name="T37" fmla="*/ 2 h 35"/>
                  <a:gd name="T38" fmla="*/ 4 w 22"/>
                  <a:gd name="T39" fmla="*/ 2 h 35"/>
                  <a:gd name="T40" fmla="*/ 5 w 22"/>
                  <a:gd name="T41" fmla="*/ 2 h 35"/>
                  <a:gd name="T42" fmla="*/ 5 w 22"/>
                  <a:gd name="T43" fmla="*/ 2 h 35"/>
                  <a:gd name="T44" fmla="*/ 6 w 22"/>
                  <a:gd name="T45" fmla="*/ 2 h 35"/>
                  <a:gd name="T46" fmla="*/ 6 w 22"/>
                  <a:gd name="T47" fmla="*/ 2 h 35"/>
                  <a:gd name="T48" fmla="*/ 7 w 22"/>
                  <a:gd name="T49" fmla="*/ 2 h 35"/>
                  <a:gd name="T50" fmla="*/ 8 w 22"/>
                  <a:gd name="T51" fmla="*/ 2 h 35"/>
                  <a:gd name="T52" fmla="*/ 8 w 22"/>
                  <a:gd name="T53" fmla="*/ 1 h 35"/>
                  <a:gd name="T54" fmla="*/ 8 w 22"/>
                  <a:gd name="T55" fmla="*/ 1 h 35"/>
                  <a:gd name="T56" fmla="*/ 9 w 22"/>
                  <a:gd name="T57" fmla="*/ 1 h 35"/>
                  <a:gd name="T58" fmla="*/ 11 w 22"/>
                  <a:gd name="T59" fmla="*/ 1 h 35"/>
                  <a:gd name="T60" fmla="*/ 11 w 22"/>
                  <a:gd name="T61" fmla="*/ 1 h 35"/>
                  <a:gd name="T62" fmla="*/ 11 w 22"/>
                  <a:gd name="T63" fmla="*/ 0 h 35"/>
                  <a:gd name="T64" fmla="*/ 12 w 22"/>
                  <a:gd name="T65" fmla="*/ 0 h 35"/>
                  <a:gd name="T66" fmla="*/ 13 w 22"/>
                  <a:gd name="T67" fmla="*/ 0 h 35"/>
                  <a:gd name="T68" fmla="*/ 13 w 22"/>
                  <a:gd name="T69" fmla="*/ 0 h 35"/>
                  <a:gd name="T70" fmla="*/ 14 w 22"/>
                  <a:gd name="T71" fmla="*/ 0 h 35"/>
                  <a:gd name="T72" fmla="*/ 15 w 22"/>
                  <a:gd name="T73" fmla="*/ 0 h 35"/>
                  <a:gd name="T74" fmla="*/ 16 w 22"/>
                  <a:gd name="T75" fmla="*/ 1 h 35"/>
                  <a:gd name="T76" fmla="*/ 16 w 22"/>
                  <a:gd name="T77" fmla="*/ 1 h 35"/>
                  <a:gd name="T78" fmla="*/ 17 w 22"/>
                  <a:gd name="T79" fmla="*/ 1 h 35"/>
                  <a:gd name="T80" fmla="*/ 19 w 22"/>
                  <a:gd name="T81" fmla="*/ 1 h 35"/>
                  <a:gd name="T82" fmla="*/ 19 w 22"/>
                  <a:gd name="T83" fmla="*/ 2 h 35"/>
                  <a:gd name="T84" fmla="*/ 20 w 22"/>
                  <a:gd name="T85" fmla="*/ 2 h 35"/>
                  <a:gd name="T86" fmla="*/ 21 w 22"/>
                  <a:gd name="T87" fmla="*/ 3 h 35"/>
                  <a:gd name="T88" fmla="*/ 22 w 22"/>
                  <a:gd name="T89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" h="35">
                    <a:moveTo>
                      <a:pt x="0" y="35"/>
                    </a:moveTo>
                    <a:lnTo>
                      <a:pt x="0" y="34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0" name="Freeform 84"/>
              <p:cNvSpPr>
                <a:spLocks/>
              </p:cNvSpPr>
              <p:nvPr/>
            </p:nvSpPr>
            <p:spPr bwMode="auto">
              <a:xfrm>
                <a:off x="3067" y="3678"/>
                <a:ext cx="5" cy="3"/>
              </a:xfrm>
              <a:custGeom>
                <a:avLst/>
                <a:gdLst>
                  <a:gd name="T0" fmla="*/ 0 w 7"/>
                  <a:gd name="T1" fmla="*/ 0 h 4"/>
                  <a:gd name="T2" fmla="*/ 0 w 7"/>
                  <a:gd name="T3" fmla="*/ 0 h 4"/>
                  <a:gd name="T4" fmla="*/ 0 w 7"/>
                  <a:gd name="T5" fmla="*/ 1 h 4"/>
                  <a:gd name="T6" fmla="*/ 0 w 7"/>
                  <a:gd name="T7" fmla="*/ 1 h 4"/>
                  <a:gd name="T8" fmla="*/ 1 w 7"/>
                  <a:gd name="T9" fmla="*/ 1 h 4"/>
                  <a:gd name="T10" fmla="*/ 1 w 7"/>
                  <a:gd name="T11" fmla="*/ 1 h 4"/>
                  <a:gd name="T12" fmla="*/ 1 w 7"/>
                  <a:gd name="T13" fmla="*/ 1 h 4"/>
                  <a:gd name="T14" fmla="*/ 2 w 7"/>
                  <a:gd name="T15" fmla="*/ 1 h 4"/>
                  <a:gd name="T16" fmla="*/ 2 w 7"/>
                  <a:gd name="T17" fmla="*/ 1 h 4"/>
                  <a:gd name="T18" fmla="*/ 3 w 7"/>
                  <a:gd name="T19" fmla="*/ 2 h 4"/>
                  <a:gd name="T20" fmla="*/ 3 w 7"/>
                  <a:gd name="T21" fmla="*/ 2 h 4"/>
                  <a:gd name="T22" fmla="*/ 3 w 7"/>
                  <a:gd name="T23" fmla="*/ 2 h 4"/>
                  <a:gd name="T24" fmla="*/ 4 w 7"/>
                  <a:gd name="T25" fmla="*/ 2 h 4"/>
                  <a:gd name="T26" fmla="*/ 4 w 7"/>
                  <a:gd name="T27" fmla="*/ 2 h 4"/>
                  <a:gd name="T28" fmla="*/ 5 w 7"/>
                  <a:gd name="T29" fmla="*/ 3 h 4"/>
                  <a:gd name="T30" fmla="*/ 5 w 7"/>
                  <a:gd name="T31" fmla="*/ 3 h 4"/>
                  <a:gd name="T32" fmla="*/ 5 w 7"/>
                  <a:gd name="T33" fmla="*/ 3 h 4"/>
                  <a:gd name="T34" fmla="*/ 6 w 7"/>
                  <a:gd name="T35" fmla="*/ 3 h 4"/>
                  <a:gd name="T36" fmla="*/ 6 w 7"/>
                  <a:gd name="T37" fmla="*/ 3 h 4"/>
                  <a:gd name="T38" fmla="*/ 7 w 7"/>
                  <a:gd name="T3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1" name="Freeform 85"/>
              <p:cNvSpPr>
                <a:spLocks/>
              </p:cNvSpPr>
              <p:nvPr/>
            </p:nvSpPr>
            <p:spPr bwMode="auto">
              <a:xfrm>
                <a:off x="3095" y="3677"/>
                <a:ext cx="32" cy="6"/>
              </a:xfrm>
              <a:custGeom>
                <a:avLst/>
                <a:gdLst>
                  <a:gd name="T0" fmla="*/ 0 w 42"/>
                  <a:gd name="T1" fmla="*/ 4 h 7"/>
                  <a:gd name="T2" fmla="*/ 1 w 42"/>
                  <a:gd name="T3" fmla="*/ 5 h 7"/>
                  <a:gd name="T4" fmla="*/ 2 w 42"/>
                  <a:gd name="T5" fmla="*/ 5 h 7"/>
                  <a:gd name="T6" fmla="*/ 3 w 42"/>
                  <a:gd name="T7" fmla="*/ 5 h 7"/>
                  <a:gd name="T8" fmla="*/ 3 w 42"/>
                  <a:gd name="T9" fmla="*/ 6 h 7"/>
                  <a:gd name="T10" fmla="*/ 5 w 42"/>
                  <a:gd name="T11" fmla="*/ 6 h 7"/>
                  <a:gd name="T12" fmla="*/ 5 w 42"/>
                  <a:gd name="T13" fmla="*/ 7 h 7"/>
                  <a:gd name="T14" fmla="*/ 6 w 42"/>
                  <a:gd name="T15" fmla="*/ 7 h 7"/>
                  <a:gd name="T16" fmla="*/ 6 w 42"/>
                  <a:gd name="T17" fmla="*/ 7 h 7"/>
                  <a:gd name="T18" fmla="*/ 7 w 42"/>
                  <a:gd name="T19" fmla="*/ 7 h 7"/>
                  <a:gd name="T20" fmla="*/ 8 w 42"/>
                  <a:gd name="T21" fmla="*/ 7 h 7"/>
                  <a:gd name="T22" fmla="*/ 9 w 42"/>
                  <a:gd name="T23" fmla="*/ 7 h 7"/>
                  <a:gd name="T24" fmla="*/ 10 w 42"/>
                  <a:gd name="T25" fmla="*/ 7 h 7"/>
                  <a:gd name="T26" fmla="*/ 10 w 42"/>
                  <a:gd name="T27" fmla="*/ 7 h 7"/>
                  <a:gd name="T28" fmla="*/ 11 w 42"/>
                  <a:gd name="T29" fmla="*/ 7 h 7"/>
                  <a:gd name="T30" fmla="*/ 12 w 42"/>
                  <a:gd name="T31" fmla="*/ 6 h 7"/>
                  <a:gd name="T32" fmla="*/ 13 w 42"/>
                  <a:gd name="T33" fmla="*/ 5 h 7"/>
                  <a:gd name="T34" fmla="*/ 14 w 42"/>
                  <a:gd name="T35" fmla="*/ 5 h 7"/>
                  <a:gd name="T36" fmla="*/ 14 w 42"/>
                  <a:gd name="T37" fmla="*/ 4 h 7"/>
                  <a:gd name="T38" fmla="*/ 15 w 42"/>
                  <a:gd name="T39" fmla="*/ 3 h 7"/>
                  <a:gd name="T40" fmla="*/ 16 w 42"/>
                  <a:gd name="T41" fmla="*/ 3 h 7"/>
                  <a:gd name="T42" fmla="*/ 16 w 42"/>
                  <a:gd name="T43" fmla="*/ 2 h 7"/>
                  <a:gd name="T44" fmla="*/ 17 w 42"/>
                  <a:gd name="T45" fmla="*/ 1 h 7"/>
                  <a:gd name="T46" fmla="*/ 17 w 42"/>
                  <a:gd name="T47" fmla="*/ 1 h 7"/>
                  <a:gd name="T48" fmla="*/ 19 w 42"/>
                  <a:gd name="T49" fmla="*/ 1 h 7"/>
                  <a:gd name="T50" fmla="*/ 19 w 42"/>
                  <a:gd name="T51" fmla="*/ 0 h 7"/>
                  <a:gd name="T52" fmla="*/ 20 w 42"/>
                  <a:gd name="T53" fmla="*/ 0 h 7"/>
                  <a:gd name="T54" fmla="*/ 20 w 42"/>
                  <a:gd name="T55" fmla="*/ 0 h 7"/>
                  <a:gd name="T56" fmla="*/ 21 w 42"/>
                  <a:gd name="T57" fmla="*/ 0 h 7"/>
                  <a:gd name="T58" fmla="*/ 22 w 42"/>
                  <a:gd name="T59" fmla="*/ 0 h 7"/>
                  <a:gd name="T60" fmla="*/ 23 w 42"/>
                  <a:gd name="T61" fmla="*/ 0 h 7"/>
                  <a:gd name="T62" fmla="*/ 23 w 42"/>
                  <a:gd name="T63" fmla="*/ 1 h 7"/>
                  <a:gd name="T64" fmla="*/ 24 w 42"/>
                  <a:gd name="T65" fmla="*/ 1 h 7"/>
                  <a:gd name="T66" fmla="*/ 24 w 42"/>
                  <a:gd name="T67" fmla="*/ 1 h 7"/>
                  <a:gd name="T68" fmla="*/ 26 w 42"/>
                  <a:gd name="T69" fmla="*/ 1 h 7"/>
                  <a:gd name="T70" fmla="*/ 26 w 42"/>
                  <a:gd name="T71" fmla="*/ 2 h 7"/>
                  <a:gd name="T72" fmla="*/ 27 w 42"/>
                  <a:gd name="T73" fmla="*/ 2 h 7"/>
                  <a:gd name="T74" fmla="*/ 27 w 42"/>
                  <a:gd name="T75" fmla="*/ 2 h 7"/>
                  <a:gd name="T76" fmla="*/ 29 w 42"/>
                  <a:gd name="T77" fmla="*/ 2 h 7"/>
                  <a:gd name="T78" fmla="*/ 29 w 42"/>
                  <a:gd name="T79" fmla="*/ 3 h 7"/>
                  <a:gd name="T80" fmla="*/ 29 w 42"/>
                  <a:gd name="T81" fmla="*/ 3 h 7"/>
                  <a:gd name="T82" fmla="*/ 30 w 42"/>
                  <a:gd name="T83" fmla="*/ 3 h 7"/>
                  <a:gd name="T84" fmla="*/ 31 w 42"/>
                  <a:gd name="T85" fmla="*/ 3 h 7"/>
                  <a:gd name="T86" fmla="*/ 31 w 42"/>
                  <a:gd name="T87" fmla="*/ 3 h 7"/>
                  <a:gd name="T88" fmla="*/ 32 w 42"/>
                  <a:gd name="T89" fmla="*/ 3 h 7"/>
                  <a:gd name="T90" fmla="*/ 33 w 42"/>
                  <a:gd name="T91" fmla="*/ 3 h 7"/>
                  <a:gd name="T92" fmla="*/ 34 w 42"/>
                  <a:gd name="T93" fmla="*/ 3 h 7"/>
                  <a:gd name="T94" fmla="*/ 34 w 42"/>
                  <a:gd name="T95" fmla="*/ 2 h 7"/>
                  <a:gd name="T96" fmla="*/ 34 w 42"/>
                  <a:gd name="T97" fmla="*/ 2 h 7"/>
                  <a:gd name="T98" fmla="*/ 35 w 42"/>
                  <a:gd name="T99" fmla="*/ 2 h 7"/>
                  <a:gd name="T100" fmla="*/ 36 w 42"/>
                  <a:gd name="T101" fmla="*/ 2 h 7"/>
                  <a:gd name="T102" fmla="*/ 36 w 42"/>
                  <a:gd name="T103" fmla="*/ 2 h 7"/>
                  <a:gd name="T104" fmla="*/ 37 w 42"/>
                  <a:gd name="T105" fmla="*/ 2 h 7"/>
                  <a:gd name="T106" fmla="*/ 38 w 42"/>
                  <a:gd name="T107" fmla="*/ 2 h 7"/>
                  <a:gd name="T108" fmla="*/ 38 w 42"/>
                  <a:gd name="T109" fmla="*/ 2 h 7"/>
                  <a:gd name="T110" fmla="*/ 39 w 42"/>
                  <a:gd name="T111" fmla="*/ 3 h 7"/>
                  <a:gd name="T112" fmla="*/ 40 w 42"/>
                  <a:gd name="T113" fmla="*/ 3 h 7"/>
                  <a:gd name="T114" fmla="*/ 41 w 42"/>
                  <a:gd name="T115" fmla="*/ 3 h 7"/>
                  <a:gd name="T116" fmla="*/ 41 w 42"/>
                  <a:gd name="T1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7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40" y="3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2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2" name="Freeform 86"/>
              <p:cNvSpPr>
                <a:spLocks/>
              </p:cNvSpPr>
              <p:nvPr/>
            </p:nvSpPr>
            <p:spPr bwMode="auto">
              <a:xfrm>
                <a:off x="3149" y="3682"/>
                <a:ext cx="5" cy="1"/>
              </a:xfrm>
              <a:custGeom>
                <a:avLst/>
                <a:gdLst>
                  <a:gd name="T0" fmla="*/ 0 w 7"/>
                  <a:gd name="T1" fmla="*/ 1 h 1"/>
                  <a:gd name="T2" fmla="*/ 0 w 7"/>
                  <a:gd name="T3" fmla="*/ 1 h 1"/>
                  <a:gd name="T4" fmla="*/ 0 w 7"/>
                  <a:gd name="T5" fmla="*/ 1 h 1"/>
                  <a:gd name="T6" fmla="*/ 0 w 7"/>
                  <a:gd name="T7" fmla="*/ 1 h 1"/>
                  <a:gd name="T8" fmla="*/ 1 w 7"/>
                  <a:gd name="T9" fmla="*/ 1 h 1"/>
                  <a:gd name="T10" fmla="*/ 1 w 7"/>
                  <a:gd name="T11" fmla="*/ 1 h 1"/>
                  <a:gd name="T12" fmla="*/ 1 w 7"/>
                  <a:gd name="T13" fmla="*/ 1 h 1"/>
                  <a:gd name="T14" fmla="*/ 2 w 7"/>
                  <a:gd name="T15" fmla="*/ 1 h 1"/>
                  <a:gd name="T16" fmla="*/ 2 w 7"/>
                  <a:gd name="T17" fmla="*/ 1 h 1"/>
                  <a:gd name="T18" fmla="*/ 3 w 7"/>
                  <a:gd name="T19" fmla="*/ 1 h 1"/>
                  <a:gd name="T20" fmla="*/ 3 w 7"/>
                  <a:gd name="T21" fmla="*/ 1 h 1"/>
                  <a:gd name="T22" fmla="*/ 3 w 7"/>
                  <a:gd name="T23" fmla="*/ 1 h 1"/>
                  <a:gd name="T24" fmla="*/ 4 w 7"/>
                  <a:gd name="T25" fmla="*/ 1 h 1"/>
                  <a:gd name="T26" fmla="*/ 4 w 7"/>
                  <a:gd name="T27" fmla="*/ 1 h 1"/>
                  <a:gd name="T28" fmla="*/ 5 w 7"/>
                  <a:gd name="T29" fmla="*/ 1 h 1"/>
                  <a:gd name="T30" fmla="*/ 5 w 7"/>
                  <a:gd name="T31" fmla="*/ 1 h 1"/>
                  <a:gd name="T32" fmla="*/ 6 w 7"/>
                  <a:gd name="T33" fmla="*/ 1 h 1"/>
                  <a:gd name="T34" fmla="*/ 6 w 7"/>
                  <a:gd name="T35" fmla="*/ 0 h 1"/>
                  <a:gd name="T36" fmla="*/ 6 w 7"/>
                  <a:gd name="T37" fmla="*/ 0 h 1"/>
                  <a:gd name="T38" fmla="*/ 7 w 7"/>
                  <a:gd name="T3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3" name="Freeform 87"/>
              <p:cNvSpPr>
                <a:spLocks/>
              </p:cNvSpPr>
              <p:nvPr/>
            </p:nvSpPr>
            <p:spPr bwMode="auto">
              <a:xfrm>
                <a:off x="3163" y="3678"/>
                <a:ext cx="41" cy="8"/>
              </a:xfrm>
              <a:custGeom>
                <a:avLst/>
                <a:gdLst>
                  <a:gd name="T0" fmla="*/ 0 w 54"/>
                  <a:gd name="T1" fmla="*/ 4 h 10"/>
                  <a:gd name="T2" fmla="*/ 1 w 54"/>
                  <a:gd name="T3" fmla="*/ 4 h 10"/>
                  <a:gd name="T4" fmla="*/ 2 w 54"/>
                  <a:gd name="T5" fmla="*/ 4 h 10"/>
                  <a:gd name="T6" fmla="*/ 3 w 54"/>
                  <a:gd name="T7" fmla="*/ 4 h 10"/>
                  <a:gd name="T8" fmla="*/ 4 w 54"/>
                  <a:gd name="T9" fmla="*/ 4 h 10"/>
                  <a:gd name="T10" fmla="*/ 5 w 54"/>
                  <a:gd name="T11" fmla="*/ 4 h 10"/>
                  <a:gd name="T12" fmla="*/ 6 w 54"/>
                  <a:gd name="T13" fmla="*/ 5 h 10"/>
                  <a:gd name="T14" fmla="*/ 7 w 54"/>
                  <a:gd name="T15" fmla="*/ 5 h 10"/>
                  <a:gd name="T16" fmla="*/ 8 w 54"/>
                  <a:gd name="T17" fmla="*/ 5 h 10"/>
                  <a:gd name="T18" fmla="*/ 9 w 54"/>
                  <a:gd name="T19" fmla="*/ 5 h 10"/>
                  <a:gd name="T20" fmla="*/ 10 w 54"/>
                  <a:gd name="T21" fmla="*/ 6 h 10"/>
                  <a:gd name="T22" fmla="*/ 11 w 54"/>
                  <a:gd name="T23" fmla="*/ 6 h 10"/>
                  <a:gd name="T24" fmla="*/ 12 w 54"/>
                  <a:gd name="T25" fmla="*/ 6 h 10"/>
                  <a:gd name="T26" fmla="*/ 13 w 54"/>
                  <a:gd name="T27" fmla="*/ 6 h 10"/>
                  <a:gd name="T28" fmla="*/ 14 w 54"/>
                  <a:gd name="T29" fmla="*/ 7 h 10"/>
                  <a:gd name="T30" fmla="*/ 16 w 54"/>
                  <a:gd name="T31" fmla="*/ 7 h 10"/>
                  <a:gd name="T32" fmla="*/ 16 w 54"/>
                  <a:gd name="T33" fmla="*/ 8 h 10"/>
                  <a:gd name="T34" fmla="*/ 18 w 54"/>
                  <a:gd name="T35" fmla="*/ 8 h 10"/>
                  <a:gd name="T36" fmla="*/ 19 w 54"/>
                  <a:gd name="T37" fmla="*/ 8 h 10"/>
                  <a:gd name="T38" fmla="*/ 20 w 54"/>
                  <a:gd name="T39" fmla="*/ 9 h 10"/>
                  <a:gd name="T40" fmla="*/ 21 w 54"/>
                  <a:gd name="T41" fmla="*/ 9 h 10"/>
                  <a:gd name="T42" fmla="*/ 22 w 54"/>
                  <a:gd name="T43" fmla="*/ 9 h 10"/>
                  <a:gd name="T44" fmla="*/ 23 w 54"/>
                  <a:gd name="T45" fmla="*/ 9 h 10"/>
                  <a:gd name="T46" fmla="*/ 24 w 54"/>
                  <a:gd name="T47" fmla="*/ 9 h 10"/>
                  <a:gd name="T48" fmla="*/ 26 w 54"/>
                  <a:gd name="T49" fmla="*/ 10 h 10"/>
                  <a:gd name="T50" fmla="*/ 27 w 54"/>
                  <a:gd name="T51" fmla="*/ 10 h 10"/>
                  <a:gd name="T52" fmla="*/ 28 w 54"/>
                  <a:gd name="T53" fmla="*/ 9 h 10"/>
                  <a:gd name="T54" fmla="*/ 29 w 54"/>
                  <a:gd name="T55" fmla="*/ 9 h 10"/>
                  <a:gd name="T56" fmla="*/ 30 w 54"/>
                  <a:gd name="T57" fmla="*/ 9 h 10"/>
                  <a:gd name="T58" fmla="*/ 31 w 54"/>
                  <a:gd name="T59" fmla="*/ 9 h 10"/>
                  <a:gd name="T60" fmla="*/ 33 w 54"/>
                  <a:gd name="T61" fmla="*/ 8 h 10"/>
                  <a:gd name="T62" fmla="*/ 34 w 54"/>
                  <a:gd name="T63" fmla="*/ 8 h 10"/>
                  <a:gd name="T64" fmla="*/ 35 w 54"/>
                  <a:gd name="T65" fmla="*/ 7 h 10"/>
                  <a:gd name="T66" fmla="*/ 36 w 54"/>
                  <a:gd name="T67" fmla="*/ 7 h 10"/>
                  <a:gd name="T68" fmla="*/ 37 w 54"/>
                  <a:gd name="T69" fmla="*/ 6 h 10"/>
                  <a:gd name="T70" fmla="*/ 39 w 54"/>
                  <a:gd name="T71" fmla="*/ 5 h 10"/>
                  <a:gd name="T72" fmla="*/ 40 w 54"/>
                  <a:gd name="T73" fmla="*/ 5 h 10"/>
                  <a:gd name="T74" fmla="*/ 41 w 54"/>
                  <a:gd name="T75" fmla="*/ 4 h 10"/>
                  <a:gd name="T76" fmla="*/ 43 w 54"/>
                  <a:gd name="T77" fmla="*/ 4 h 10"/>
                  <a:gd name="T78" fmla="*/ 44 w 54"/>
                  <a:gd name="T79" fmla="*/ 3 h 10"/>
                  <a:gd name="T80" fmla="*/ 45 w 54"/>
                  <a:gd name="T81" fmla="*/ 3 h 10"/>
                  <a:gd name="T82" fmla="*/ 46 w 54"/>
                  <a:gd name="T83" fmla="*/ 2 h 10"/>
                  <a:gd name="T84" fmla="*/ 48 w 54"/>
                  <a:gd name="T85" fmla="*/ 2 h 10"/>
                  <a:gd name="T86" fmla="*/ 49 w 54"/>
                  <a:gd name="T87" fmla="*/ 1 h 10"/>
                  <a:gd name="T88" fmla="*/ 50 w 54"/>
                  <a:gd name="T89" fmla="*/ 1 h 10"/>
                  <a:gd name="T90" fmla="*/ 51 w 54"/>
                  <a:gd name="T91" fmla="*/ 1 h 10"/>
                  <a:gd name="T92" fmla="*/ 53 w 54"/>
                  <a:gd name="T93" fmla="*/ 0 h 10"/>
                  <a:gd name="T94" fmla="*/ 54 w 54"/>
                  <a:gd name="T9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4" h="10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20" y="9"/>
                    </a:lnTo>
                    <a:lnTo>
                      <a:pt x="20" y="9"/>
                    </a:lnTo>
                    <a:lnTo>
                      <a:pt x="21" y="9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5" y="10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8" y="9"/>
                    </a:lnTo>
                    <a:lnTo>
                      <a:pt x="29" y="9"/>
                    </a:lnTo>
                    <a:lnTo>
                      <a:pt x="29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2" y="8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5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8" y="6"/>
                    </a:lnTo>
                    <a:lnTo>
                      <a:pt x="39" y="5"/>
                    </a:lnTo>
                    <a:lnTo>
                      <a:pt x="39" y="5"/>
                    </a:lnTo>
                    <a:lnTo>
                      <a:pt x="40" y="5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2" y="4"/>
                    </a:lnTo>
                    <a:lnTo>
                      <a:pt x="43" y="4"/>
                    </a:lnTo>
                    <a:lnTo>
                      <a:pt x="43" y="3"/>
                    </a:lnTo>
                    <a:lnTo>
                      <a:pt x="44" y="3"/>
                    </a:lnTo>
                    <a:lnTo>
                      <a:pt x="44" y="3"/>
                    </a:lnTo>
                    <a:lnTo>
                      <a:pt x="45" y="3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4" name="Freeform 88"/>
              <p:cNvSpPr>
                <a:spLocks/>
              </p:cNvSpPr>
              <p:nvPr/>
            </p:nvSpPr>
            <p:spPr bwMode="auto">
              <a:xfrm>
                <a:off x="3232" y="3677"/>
                <a:ext cx="6" cy="0"/>
              </a:xfrm>
              <a:custGeom>
                <a:avLst/>
                <a:gdLst>
                  <a:gd name="T0" fmla="*/ 0 w 8"/>
                  <a:gd name="T1" fmla="*/ 0 w 8"/>
                  <a:gd name="T2" fmla="*/ 1 w 8"/>
                  <a:gd name="T3" fmla="*/ 1 w 8"/>
                  <a:gd name="T4" fmla="*/ 2 w 8"/>
                  <a:gd name="T5" fmla="*/ 3 w 8"/>
                  <a:gd name="T6" fmla="*/ 3 w 8"/>
                  <a:gd name="T7" fmla="*/ 4 w 8"/>
                  <a:gd name="T8" fmla="*/ 5 w 8"/>
                  <a:gd name="T9" fmla="*/ 5 w 8"/>
                  <a:gd name="T10" fmla="*/ 6 w 8"/>
                  <a:gd name="T11" fmla="*/ 7 w 8"/>
                  <a:gd name="T12" fmla="*/ 7 w 8"/>
                  <a:gd name="T13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5" name="Freeform 89"/>
              <p:cNvSpPr>
                <a:spLocks/>
              </p:cNvSpPr>
              <p:nvPr/>
            </p:nvSpPr>
            <p:spPr bwMode="auto">
              <a:xfrm>
                <a:off x="3265" y="3666"/>
                <a:ext cx="38" cy="7"/>
              </a:xfrm>
              <a:custGeom>
                <a:avLst/>
                <a:gdLst>
                  <a:gd name="T0" fmla="*/ 0 w 50"/>
                  <a:gd name="T1" fmla="*/ 10 h 10"/>
                  <a:gd name="T2" fmla="*/ 1 w 50"/>
                  <a:gd name="T3" fmla="*/ 10 h 10"/>
                  <a:gd name="T4" fmla="*/ 2 w 50"/>
                  <a:gd name="T5" fmla="*/ 9 h 10"/>
                  <a:gd name="T6" fmla="*/ 3 w 50"/>
                  <a:gd name="T7" fmla="*/ 8 h 10"/>
                  <a:gd name="T8" fmla="*/ 4 w 50"/>
                  <a:gd name="T9" fmla="*/ 8 h 10"/>
                  <a:gd name="T10" fmla="*/ 5 w 50"/>
                  <a:gd name="T11" fmla="*/ 8 h 10"/>
                  <a:gd name="T12" fmla="*/ 6 w 50"/>
                  <a:gd name="T13" fmla="*/ 7 h 10"/>
                  <a:gd name="T14" fmla="*/ 8 w 50"/>
                  <a:gd name="T15" fmla="*/ 7 h 10"/>
                  <a:gd name="T16" fmla="*/ 8 w 50"/>
                  <a:gd name="T17" fmla="*/ 6 h 10"/>
                  <a:gd name="T18" fmla="*/ 9 w 50"/>
                  <a:gd name="T19" fmla="*/ 6 h 10"/>
                  <a:gd name="T20" fmla="*/ 10 w 50"/>
                  <a:gd name="T21" fmla="*/ 6 h 10"/>
                  <a:gd name="T22" fmla="*/ 11 w 50"/>
                  <a:gd name="T23" fmla="*/ 6 h 10"/>
                  <a:gd name="T24" fmla="*/ 12 w 50"/>
                  <a:gd name="T25" fmla="*/ 6 h 10"/>
                  <a:gd name="T26" fmla="*/ 13 w 50"/>
                  <a:gd name="T27" fmla="*/ 5 h 10"/>
                  <a:gd name="T28" fmla="*/ 14 w 50"/>
                  <a:gd name="T29" fmla="*/ 5 h 10"/>
                  <a:gd name="T30" fmla="*/ 15 w 50"/>
                  <a:gd name="T31" fmla="*/ 5 h 10"/>
                  <a:gd name="T32" fmla="*/ 16 w 50"/>
                  <a:gd name="T33" fmla="*/ 5 h 10"/>
                  <a:gd name="T34" fmla="*/ 17 w 50"/>
                  <a:gd name="T35" fmla="*/ 5 h 10"/>
                  <a:gd name="T36" fmla="*/ 18 w 50"/>
                  <a:gd name="T37" fmla="*/ 5 h 10"/>
                  <a:gd name="T38" fmla="*/ 19 w 50"/>
                  <a:gd name="T39" fmla="*/ 5 h 10"/>
                  <a:gd name="T40" fmla="*/ 20 w 50"/>
                  <a:gd name="T41" fmla="*/ 5 h 10"/>
                  <a:gd name="T42" fmla="*/ 21 w 50"/>
                  <a:gd name="T43" fmla="*/ 5 h 10"/>
                  <a:gd name="T44" fmla="*/ 22 w 50"/>
                  <a:gd name="T45" fmla="*/ 6 h 10"/>
                  <a:gd name="T46" fmla="*/ 23 w 50"/>
                  <a:gd name="T47" fmla="*/ 6 h 10"/>
                  <a:gd name="T48" fmla="*/ 24 w 50"/>
                  <a:gd name="T49" fmla="*/ 6 h 10"/>
                  <a:gd name="T50" fmla="*/ 25 w 50"/>
                  <a:gd name="T51" fmla="*/ 6 h 10"/>
                  <a:gd name="T52" fmla="*/ 26 w 50"/>
                  <a:gd name="T53" fmla="*/ 6 h 10"/>
                  <a:gd name="T54" fmla="*/ 27 w 50"/>
                  <a:gd name="T55" fmla="*/ 6 h 10"/>
                  <a:gd name="T56" fmla="*/ 28 w 50"/>
                  <a:gd name="T57" fmla="*/ 6 h 10"/>
                  <a:gd name="T58" fmla="*/ 29 w 50"/>
                  <a:gd name="T59" fmla="*/ 6 h 10"/>
                  <a:gd name="T60" fmla="*/ 30 w 50"/>
                  <a:gd name="T61" fmla="*/ 7 h 10"/>
                  <a:gd name="T62" fmla="*/ 31 w 50"/>
                  <a:gd name="T63" fmla="*/ 7 h 10"/>
                  <a:gd name="T64" fmla="*/ 32 w 50"/>
                  <a:gd name="T65" fmla="*/ 7 h 10"/>
                  <a:gd name="T66" fmla="*/ 33 w 50"/>
                  <a:gd name="T67" fmla="*/ 7 h 10"/>
                  <a:gd name="T68" fmla="*/ 34 w 50"/>
                  <a:gd name="T69" fmla="*/ 7 h 10"/>
                  <a:gd name="T70" fmla="*/ 35 w 50"/>
                  <a:gd name="T71" fmla="*/ 7 h 10"/>
                  <a:gd name="T72" fmla="*/ 36 w 50"/>
                  <a:gd name="T73" fmla="*/ 7 h 10"/>
                  <a:gd name="T74" fmla="*/ 37 w 50"/>
                  <a:gd name="T75" fmla="*/ 6 h 10"/>
                  <a:gd name="T76" fmla="*/ 38 w 50"/>
                  <a:gd name="T77" fmla="*/ 6 h 10"/>
                  <a:gd name="T78" fmla="*/ 39 w 50"/>
                  <a:gd name="T79" fmla="*/ 6 h 10"/>
                  <a:gd name="T80" fmla="*/ 40 w 50"/>
                  <a:gd name="T81" fmla="*/ 6 h 10"/>
                  <a:gd name="T82" fmla="*/ 41 w 50"/>
                  <a:gd name="T83" fmla="*/ 5 h 10"/>
                  <a:gd name="T84" fmla="*/ 42 w 50"/>
                  <a:gd name="T85" fmla="*/ 5 h 10"/>
                  <a:gd name="T86" fmla="*/ 43 w 50"/>
                  <a:gd name="T87" fmla="*/ 5 h 10"/>
                  <a:gd name="T88" fmla="*/ 44 w 50"/>
                  <a:gd name="T89" fmla="*/ 4 h 10"/>
                  <a:gd name="T90" fmla="*/ 45 w 50"/>
                  <a:gd name="T91" fmla="*/ 4 h 10"/>
                  <a:gd name="T92" fmla="*/ 46 w 50"/>
                  <a:gd name="T93" fmla="*/ 3 h 10"/>
                  <a:gd name="T94" fmla="*/ 47 w 50"/>
                  <a:gd name="T95" fmla="*/ 3 h 10"/>
                  <a:gd name="T96" fmla="*/ 48 w 50"/>
                  <a:gd name="T97" fmla="*/ 2 h 10"/>
                  <a:gd name="T98" fmla="*/ 49 w 50"/>
                  <a:gd name="T99" fmla="*/ 1 h 10"/>
                  <a:gd name="T100" fmla="*/ 50 w 50"/>
                  <a:gd name="T10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3" y="6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7"/>
                    </a:lnTo>
                    <a:lnTo>
                      <a:pt x="35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9" y="6"/>
                    </a:lnTo>
                    <a:lnTo>
                      <a:pt x="39" y="6"/>
                    </a:lnTo>
                    <a:lnTo>
                      <a:pt x="40" y="6"/>
                    </a:lnTo>
                    <a:lnTo>
                      <a:pt x="41" y="6"/>
                    </a:lnTo>
                    <a:lnTo>
                      <a:pt x="41" y="5"/>
                    </a:lnTo>
                    <a:lnTo>
                      <a:pt x="41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3" y="5"/>
                    </a:lnTo>
                    <a:lnTo>
                      <a:pt x="44" y="5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7" y="3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6" name="Freeform 90"/>
              <p:cNvSpPr>
                <a:spLocks/>
              </p:cNvSpPr>
              <p:nvPr/>
            </p:nvSpPr>
            <p:spPr bwMode="auto">
              <a:xfrm>
                <a:off x="3324" y="3649"/>
                <a:ext cx="5" cy="1"/>
              </a:xfrm>
              <a:custGeom>
                <a:avLst/>
                <a:gdLst>
                  <a:gd name="T0" fmla="*/ 0 w 7"/>
                  <a:gd name="T1" fmla="*/ 2 h 2"/>
                  <a:gd name="T2" fmla="*/ 0 w 7"/>
                  <a:gd name="T3" fmla="*/ 2 h 2"/>
                  <a:gd name="T4" fmla="*/ 1 w 7"/>
                  <a:gd name="T5" fmla="*/ 2 h 2"/>
                  <a:gd name="T6" fmla="*/ 1 w 7"/>
                  <a:gd name="T7" fmla="*/ 2 h 2"/>
                  <a:gd name="T8" fmla="*/ 2 w 7"/>
                  <a:gd name="T9" fmla="*/ 1 h 2"/>
                  <a:gd name="T10" fmla="*/ 2 w 7"/>
                  <a:gd name="T11" fmla="*/ 1 h 2"/>
                  <a:gd name="T12" fmla="*/ 3 w 7"/>
                  <a:gd name="T13" fmla="*/ 1 h 2"/>
                  <a:gd name="T14" fmla="*/ 4 w 7"/>
                  <a:gd name="T15" fmla="*/ 1 h 2"/>
                  <a:gd name="T16" fmla="*/ 4 w 7"/>
                  <a:gd name="T17" fmla="*/ 1 h 2"/>
                  <a:gd name="T18" fmla="*/ 5 w 7"/>
                  <a:gd name="T19" fmla="*/ 1 h 2"/>
                  <a:gd name="T20" fmla="*/ 6 w 7"/>
                  <a:gd name="T21" fmla="*/ 1 h 2"/>
                  <a:gd name="T22" fmla="*/ 7 w 7"/>
                  <a:gd name="T23" fmla="*/ 1 h 2"/>
                  <a:gd name="T24" fmla="*/ 7 w 7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7" name="Freeform 91"/>
              <p:cNvSpPr>
                <a:spLocks/>
              </p:cNvSpPr>
              <p:nvPr/>
            </p:nvSpPr>
            <p:spPr bwMode="auto">
              <a:xfrm>
                <a:off x="3357" y="3597"/>
                <a:ext cx="32" cy="41"/>
              </a:xfrm>
              <a:custGeom>
                <a:avLst/>
                <a:gdLst>
                  <a:gd name="T0" fmla="*/ 0 w 42"/>
                  <a:gd name="T1" fmla="*/ 53 h 53"/>
                  <a:gd name="T2" fmla="*/ 0 w 42"/>
                  <a:gd name="T3" fmla="*/ 53 h 53"/>
                  <a:gd name="T4" fmla="*/ 0 w 42"/>
                  <a:gd name="T5" fmla="*/ 53 h 53"/>
                  <a:gd name="T6" fmla="*/ 1 w 42"/>
                  <a:gd name="T7" fmla="*/ 52 h 53"/>
                  <a:gd name="T8" fmla="*/ 2 w 42"/>
                  <a:gd name="T9" fmla="*/ 51 h 53"/>
                  <a:gd name="T10" fmla="*/ 3 w 42"/>
                  <a:gd name="T11" fmla="*/ 50 h 53"/>
                  <a:gd name="T12" fmla="*/ 4 w 42"/>
                  <a:gd name="T13" fmla="*/ 49 h 53"/>
                  <a:gd name="T14" fmla="*/ 5 w 42"/>
                  <a:gd name="T15" fmla="*/ 49 h 53"/>
                  <a:gd name="T16" fmla="*/ 6 w 42"/>
                  <a:gd name="T17" fmla="*/ 48 h 53"/>
                  <a:gd name="T18" fmla="*/ 6 w 42"/>
                  <a:gd name="T19" fmla="*/ 47 h 53"/>
                  <a:gd name="T20" fmla="*/ 7 w 42"/>
                  <a:gd name="T21" fmla="*/ 46 h 53"/>
                  <a:gd name="T22" fmla="*/ 8 w 42"/>
                  <a:gd name="T23" fmla="*/ 46 h 53"/>
                  <a:gd name="T24" fmla="*/ 9 w 42"/>
                  <a:gd name="T25" fmla="*/ 45 h 53"/>
                  <a:gd name="T26" fmla="*/ 10 w 42"/>
                  <a:gd name="T27" fmla="*/ 44 h 53"/>
                  <a:gd name="T28" fmla="*/ 11 w 42"/>
                  <a:gd name="T29" fmla="*/ 43 h 53"/>
                  <a:gd name="T30" fmla="*/ 11 w 42"/>
                  <a:gd name="T31" fmla="*/ 42 h 53"/>
                  <a:gd name="T32" fmla="*/ 12 w 42"/>
                  <a:gd name="T33" fmla="*/ 41 h 53"/>
                  <a:gd name="T34" fmla="*/ 13 w 42"/>
                  <a:gd name="T35" fmla="*/ 41 h 53"/>
                  <a:gd name="T36" fmla="*/ 14 w 42"/>
                  <a:gd name="T37" fmla="*/ 40 h 53"/>
                  <a:gd name="T38" fmla="*/ 15 w 42"/>
                  <a:gd name="T39" fmla="*/ 39 h 53"/>
                  <a:gd name="T40" fmla="*/ 16 w 42"/>
                  <a:gd name="T41" fmla="*/ 38 h 53"/>
                  <a:gd name="T42" fmla="*/ 17 w 42"/>
                  <a:gd name="T43" fmla="*/ 37 h 53"/>
                  <a:gd name="T44" fmla="*/ 17 w 42"/>
                  <a:gd name="T45" fmla="*/ 36 h 53"/>
                  <a:gd name="T46" fmla="*/ 18 w 42"/>
                  <a:gd name="T47" fmla="*/ 35 h 53"/>
                  <a:gd name="T48" fmla="*/ 19 w 42"/>
                  <a:gd name="T49" fmla="*/ 34 h 53"/>
                  <a:gd name="T50" fmla="*/ 20 w 42"/>
                  <a:gd name="T51" fmla="*/ 33 h 53"/>
                  <a:gd name="T52" fmla="*/ 21 w 42"/>
                  <a:gd name="T53" fmla="*/ 33 h 53"/>
                  <a:gd name="T54" fmla="*/ 22 w 42"/>
                  <a:gd name="T55" fmla="*/ 32 h 53"/>
                  <a:gd name="T56" fmla="*/ 23 w 42"/>
                  <a:gd name="T57" fmla="*/ 31 h 53"/>
                  <a:gd name="T58" fmla="*/ 23 w 42"/>
                  <a:gd name="T59" fmla="*/ 30 h 53"/>
                  <a:gd name="T60" fmla="*/ 24 w 42"/>
                  <a:gd name="T61" fmla="*/ 29 h 53"/>
                  <a:gd name="T62" fmla="*/ 25 w 42"/>
                  <a:gd name="T63" fmla="*/ 28 h 53"/>
                  <a:gd name="T64" fmla="*/ 26 w 42"/>
                  <a:gd name="T65" fmla="*/ 26 h 53"/>
                  <a:gd name="T66" fmla="*/ 27 w 42"/>
                  <a:gd name="T67" fmla="*/ 25 h 53"/>
                  <a:gd name="T68" fmla="*/ 28 w 42"/>
                  <a:gd name="T69" fmla="*/ 24 h 53"/>
                  <a:gd name="T70" fmla="*/ 29 w 42"/>
                  <a:gd name="T71" fmla="*/ 23 h 53"/>
                  <a:gd name="T72" fmla="*/ 29 w 42"/>
                  <a:gd name="T73" fmla="*/ 22 h 53"/>
                  <a:gd name="T74" fmla="*/ 30 w 42"/>
                  <a:gd name="T75" fmla="*/ 21 h 53"/>
                  <a:gd name="T76" fmla="*/ 31 w 42"/>
                  <a:gd name="T77" fmla="*/ 19 h 53"/>
                  <a:gd name="T78" fmla="*/ 32 w 42"/>
                  <a:gd name="T79" fmla="*/ 18 h 53"/>
                  <a:gd name="T80" fmla="*/ 33 w 42"/>
                  <a:gd name="T81" fmla="*/ 17 h 53"/>
                  <a:gd name="T82" fmla="*/ 34 w 42"/>
                  <a:gd name="T83" fmla="*/ 15 h 53"/>
                  <a:gd name="T84" fmla="*/ 35 w 42"/>
                  <a:gd name="T85" fmla="*/ 14 h 53"/>
                  <a:gd name="T86" fmla="*/ 36 w 42"/>
                  <a:gd name="T87" fmla="*/ 12 h 53"/>
                  <a:gd name="T88" fmla="*/ 36 w 42"/>
                  <a:gd name="T89" fmla="*/ 11 h 53"/>
                  <a:gd name="T90" fmla="*/ 37 w 42"/>
                  <a:gd name="T91" fmla="*/ 9 h 53"/>
                  <a:gd name="T92" fmla="*/ 38 w 42"/>
                  <a:gd name="T93" fmla="*/ 8 h 53"/>
                  <a:gd name="T94" fmla="*/ 39 w 42"/>
                  <a:gd name="T95" fmla="*/ 6 h 53"/>
                  <a:gd name="T96" fmla="*/ 40 w 42"/>
                  <a:gd name="T97" fmla="*/ 4 h 53"/>
                  <a:gd name="T98" fmla="*/ 41 w 42"/>
                  <a:gd name="T99" fmla="*/ 3 h 53"/>
                  <a:gd name="T100" fmla="*/ 42 w 42"/>
                  <a:gd name="T101" fmla="*/ 1 h 53"/>
                  <a:gd name="T102" fmla="*/ 42 w 42"/>
                  <a:gd name="T10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" h="53">
                    <a:moveTo>
                      <a:pt x="0" y="53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1" y="52"/>
                    </a:lnTo>
                    <a:lnTo>
                      <a:pt x="2" y="51"/>
                    </a:lnTo>
                    <a:lnTo>
                      <a:pt x="3" y="50"/>
                    </a:lnTo>
                    <a:lnTo>
                      <a:pt x="4" y="49"/>
                    </a:lnTo>
                    <a:lnTo>
                      <a:pt x="5" y="49"/>
                    </a:lnTo>
                    <a:lnTo>
                      <a:pt x="6" y="48"/>
                    </a:lnTo>
                    <a:lnTo>
                      <a:pt x="6" y="47"/>
                    </a:lnTo>
                    <a:lnTo>
                      <a:pt x="7" y="46"/>
                    </a:lnTo>
                    <a:lnTo>
                      <a:pt x="8" y="46"/>
                    </a:lnTo>
                    <a:lnTo>
                      <a:pt x="9" y="45"/>
                    </a:lnTo>
                    <a:lnTo>
                      <a:pt x="10" y="44"/>
                    </a:lnTo>
                    <a:lnTo>
                      <a:pt x="11" y="43"/>
                    </a:lnTo>
                    <a:lnTo>
                      <a:pt x="11" y="42"/>
                    </a:lnTo>
                    <a:lnTo>
                      <a:pt x="12" y="41"/>
                    </a:lnTo>
                    <a:lnTo>
                      <a:pt x="13" y="41"/>
                    </a:lnTo>
                    <a:lnTo>
                      <a:pt x="14" y="40"/>
                    </a:lnTo>
                    <a:lnTo>
                      <a:pt x="15" y="39"/>
                    </a:lnTo>
                    <a:lnTo>
                      <a:pt x="16" y="38"/>
                    </a:lnTo>
                    <a:lnTo>
                      <a:pt x="17" y="37"/>
                    </a:lnTo>
                    <a:lnTo>
                      <a:pt x="17" y="36"/>
                    </a:lnTo>
                    <a:lnTo>
                      <a:pt x="18" y="35"/>
                    </a:lnTo>
                    <a:lnTo>
                      <a:pt x="19" y="34"/>
                    </a:lnTo>
                    <a:lnTo>
                      <a:pt x="20" y="33"/>
                    </a:lnTo>
                    <a:lnTo>
                      <a:pt x="21" y="33"/>
                    </a:lnTo>
                    <a:lnTo>
                      <a:pt x="22" y="32"/>
                    </a:lnTo>
                    <a:lnTo>
                      <a:pt x="23" y="31"/>
                    </a:lnTo>
                    <a:lnTo>
                      <a:pt x="23" y="30"/>
                    </a:lnTo>
                    <a:lnTo>
                      <a:pt x="24" y="29"/>
                    </a:lnTo>
                    <a:lnTo>
                      <a:pt x="25" y="28"/>
                    </a:lnTo>
                    <a:lnTo>
                      <a:pt x="26" y="26"/>
                    </a:lnTo>
                    <a:lnTo>
                      <a:pt x="27" y="25"/>
                    </a:lnTo>
                    <a:lnTo>
                      <a:pt x="28" y="24"/>
                    </a:lnTo>
                    <a:lnTo>
                      <a:pt x="29" y="23"/>
                    </a:lnTo>
                    <a:lnTo>
                      <a:pt x="29" y="22"/>
                    </a:lnTo>
                    <a:lnTo>
                      <a:pt x="30" y="21"/>
                    </a:lnTo>
                    <a:lnTo>
                      <a:pt x="31" y="19"/>
                    </a:lnTo>
                    <a:lnTo>
                      <a:pt x="32" y="18"/>
                    </a:lnTo>
                    <a:lnTo>
                      <a:pt x="33" y="17"/>
                    </a:lnTo>
                    <a:lnTo>
                      <a:pt x="34" y="15"/>
                    </a:lnTo>
                    <a:lnTo>
                      <a:pt x="35" y="14"/>
                    </a:lnTo>
                    <a:lnTo>
                      <a:pt x="36" y="12"/>
                    </a:lnTo>
                    <a:lnTo>
                      <a:pt x="36" y="11"/>
                    </a:lnTo>
                    <a:lnTo>
                      <a:pt x="37" y="9"/>
                    </a:lnTo>
                    <a:lnTo>
                      <a:pt x="38" y="8"/>
                    </a:lnTo>
                    <a:lnTo>
                      <a:pt x="39" y="6"/>
                    </a:lnTo>
                    <a:lnTo>
                      <a:pt x="40" y="4"/>
                    </a:lnTo>
                    <a:lnTo>
                      <a:pt x="41" y="3"/>
                    </a:lnTo>
                    <a:lnTo>
                      <a:pt x="42" y="1"/>
                    </a:lnTo>
                    <a:lnTo>
                      <a:pt x="42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8" name="Freeform 92"/>
              <p:cNvSpPr>
                <a:spLocks/>
              </p:cNvSpPr>
              <p:nvPr/>
            </p:nvSpPr>
            <p:spPr bwMode="auto">
              <a:xfrm>
                <a:off x="3401" y="3564"/>
                <a:ext cx="3" cy="6"/>
              </a:xfrm>
              <a:custGeom>
                <a:avLst/>
                <a:gdLst>
                  <a:gd name="T0" fmla="*/ 0 w 4"/>
                  <a:gd name="T1" fmla="*/ 8 h 8"/>
                  <a:gd name="T2" fmla="*/ 1 w 4"/>
                  <a:gd name="T3" fmla="*/ 7 h 8"/>
                  <a:gd name="T4" fmla="*/ 1 w 4"/>
                  <a:gd name="T5" fmla="*/ 5 h 8"/>
                  <a:gd name="T6" fmla="*/ 2 w 4"/>
                  <a:gd name="T7" fmla="*/ 3 h 8"/>
                  <a:gd name="T8" fmla="*/ 3 w 4"/>
                  <a:gd name="T9" fmla="*/ 1 h 8"/>
                  <a:gd name="T10" fmla="*/ 4 w 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8">
                    <a:moveTo>
                      <a:pt x="0" y="8"/>
                    </a:moveTo>
                    <a:lnTo>
                      <a:pt x="1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9" name="Freeform 93"/>
              <p:cNvSpPr>
                <a:spLocks/>
              </p:cNvSpPr>
              <p:nvPr/>
            </p:nvSpPr>
            <p:spPr bwMode="auto">
              <a:xfrm>
                <a:off x="3414" y="3491"/>
                <a:ext cx="15" cy="44"/>
              </a:xfrm>
              <a:custGeom>
                <a:avLst/>
                <a:gdLst>
                  <a:gd name="T0" fmla="*/ 0 w 20"/>
                  <a:gd name="T1" fmla="*/ 57 h 57"/>
                  <a:gd name="T2" fmla="*/ 0 w 20"/>
                  <a:gd name="T3" fmla="*/ 57 h 57"/>
                  <a:gd name="T4" fmla="*/ 1 w 20"/>
                  <a:gd name="T5" fmla="*/ 55 h 57"/>
                  <a:gd name="T6" fmla="*/ 3 w 20"/>
                  <a:gd name="T7" fmla="*/ 52 h 57"/>
                  <a:gd name="T8" fmla="*/ 3 w 20"/>
                  <a:gd name="T9" fmla="*/ 50 h 57"/>
                  <a:gd name="T10" fmla="*/ 3 w 20"/>
                  <a:gd name="T11" fmla="*/ 48 h 57"/>
                  <a:gd name="T12" fmla="*/ 5 w 20"/>
                  <a:gd name="T13" fmla="*/ 45 h 57"/>
                  <a:gd name="T14" fmla="*/ 5 w 20"/>
                  <a:gd name="T15" fmla="*/ 43 h 57"/>
                  <a:gd name="T16" fmla="*/ 6 w 20"/>
                  <a:gd name="T17" fmla="*/ 41 h 57"/>
                  <a:gd name="T18" fmla="*/ 7 w 20"/>
                  <a:gd name="T19" fmla="*/ 39 h 57"/>
                  <a:gd name="T20" fmla="*/ 8 w 20"/>
                  <a:gd name="T21" fmla="*/ 36 h 57"/>
                  <a:gd name="T22" fmla="*/ 8 w 20"/>
                  <a:gd name="T23" fmla="*/ 34 h 57"/>
                  <a:gd name="T24" fmla="*/ 10 w 20"/>
                  <a:gd name="T25" fmla="*/ 31 h 57"/>
                  <a:gd name="T26" fmla="*/ 10 w 20"/>
                  <a:gd name="T27" fmla="*/ 29 h 57"/>
                  <a:gd name="T28" fmla="*/ 11 w 20"/>
                  <a:gd name="T29" fmla="*/ 27 h 57"/>
                  <a:gd name="T30" fmla="*/ 13 w 20"/>
                  <a:gd name="T31" fmla="*/ 24 h 57"/>
                  <a:gd name="T32" fmla="*/ 13 w 20"/>
                  <a:gd name="T33" fmla="*/ 22 h 57"/>
                  <a:gd name="T34" fmla="*/ 14 w 20"/>
                  <a:gd name="T35" fmla="*/ 19 h 57"/>
                  <a:gd name="T36" fmla="*/ 15 w 20"/>
                  <a:gd name="T37" fmla="*/ 16 h 57"/>
                  <a:gd name="T38" fmla="*/ 15 w 20"/>
                  <a:gd name="T39" fmla="*/ 14 h 57"/>
                  <a:gd name="T40" fmla="*/ 17 w 20"/>
                  <a:gd name="T41" fmla="*/ 11 h 57"/>
                  <a:gd name="T42" fmla="*/ 17 w 20"/>
                  <a:gd name="T43" fmla="*/ 9 h 57"/>
                  <a:gd name="T44" fmla="*/ 18 w 20"/>
                  <a:gd name="T45" fmla="*/ 6 h 57"/>
                  <a:gd name="T46" fmla="*/ 19 w 20"/>
                  <a:gd name="T47" fmla="*/ 3 h 57"/>
                  <a:gd name="T48" fmla="*/ 20 w 20"/>
                  <a:gd name="T4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57">
                    <a:moveTo>
                      <a:pt x="0" y="57"/>
                    </a:moveTo>
                    <a:lnTo>
                      <a:pt x="0" y="57"/>
                    </a:lnTo>
                    <a:lnTo>
                      <a:pt x="1" y="55"/>
                    </a:lnTo>
                    <a:lnTo>
                      <a:pt x="3" y="52"/>
                    </a:lnTo>
                    <a:lnTo>
                      <a:pt x="3" y="50"/>
                    </a:lnTo>
                    <a:lnTo>
                      <a:pt x="3" y="48"/>
                    </a:lnTo>
                    <a:lnTo>
                      <a:pt x="5" y="45"/>
                    </a:lnTo>
                    <a:lnTo>
                      <a:pt x="5" y="43"/>
                    </a:lnTo>
                    <a:lnTo>
                      <a:pt x="6" y="41"/>
                    </a:lnTo>
                    <a:lnTo>
                      <a:pt x="7" y="39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10" y="31"/>
                    </a:lnTo>
                    <a:lnTo>
                      <a:pt x="10" y="29"/>
                    </a:lnTo>
                    <a:lnTo>
                      <a:pt x="11" y="27"/>
                    </a:lnTo>
                    <a:lnTo>
                      <a:pt x="13" y="24"/>
                    </a:lnTo>
                    <a:lnTo>
                      <a:pt x="13" y="22"/>
                    </a:lnTo>
                    <a:lnTo>
                      <a:pt x="14" y="19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7" y="11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19" y="3"/>
                    </a:lnTo>
                    <a:lnTo>
                      <a:pt x="2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0" name="Freeform 94"/>
              <p:cNvSpPr>
                <a:spLocks/>
              </p:cNvSpPr>
              <p:nvPr/>
            </p:nvSpPr>
            <p:spPr bwMode="auto">
              <a:xfrm>
                <a:off x="3436" y="3458"/>
                <a:ext cx="2" cy="6"/>
              </a:xfrm>
              <a:custGeom>
                <a:avLst/>
                <a:gdLst>
                  <a:gd name="T0" fmla="*/ 0 w 3"/>
                  <a:gd name="T1" fmla="*/ 8 h 8"/>
                  <a:gd name="T2" fmla="*/ 1 w 3"/>
                  <a:gd name="T3" fmla="*/ 6 h 8"/>
                  <a:gd name="T4" fmla="*/ 2 w 3"/>
                  <a:gd name="T5" fmla="*/ 3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lnTo>
                      <a:pt x="1" y="6"/>
                    </a:lnTo>
                    <a:lnTo>
                      <a:pt x="2" y="3"/>
                    </a:lnTo>
                    <a:lnTo>
                      <a:pt x="3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1" name="Freeform 95"/>
              <p:cNvSpPr>
                <a:spLocks/>
              </p:cNvSpPr>
              <p:nvPr/>
            </p:nvSpPr>
            <p:spPr bwMode="auto">
              <a:xfrm>
                <a:off x="3445" y="3385"/>
                <a:ext cx="10" cy="44"/>
              </a:xfrm>
              <a:custGeom>
                <a:avLst/>
                <a:gdLst>
                  <a:gd name="T0" fmla="*/ 0 w 13"/>
                  <a:gd name="T1" fmla="*/ 57 h 57"/>
                  <a:gd name="T2" fmla="*/ 0 w 13"/>
                  <a:gd name="T3" fmla="*/ 57 h 57"/>
                  <a:gd name="T4" fmla="*/ 1 w 13"/>
                  <a:gd name="T5" fmla="*/ 54 h 57"/>
                  <a:gd name="T6" fmla="*/ 1 w 13"/>
                  <a:gd name="T7" fmla="*/ 51 h 57"/>
                  <a:gd name="T8" fmla="*/ 2 w 13"/>
                  <a:gd name="T9" fmla="*/ 48 h 57"/>
                  <a:gd name="T10" fmla="*/ 3 w 13"/>
                  <a:gd name="T11" fmla="*/ 45 h 57"/>
                  <a:gd name="T12" fmla="*/ 4 w 13"/>
                  <a:gd name="T13" fmla="*/ 42 h 57"/>
                  <a:gd name="T14" fmla="*/ 4 w 13"/>
                  <a:gd name="T15" fmla="*/ 39 h 57"/>
                  <a:gd name="T16" fmla="*/ 5 w 13"/>
                  <a:gd name="T17" fmla="*/ 36 h 57"/>
                  <a:gd name="T18" fmla="*/ 6 w 13"/>
                  <a:gd name="T19" fmla="*/ 33 h 57"/>
                  <a:gd name="T20" fmla="*/ 7 w 13"/>
                  <a:gd name="T21" fmla="*/ 30 h 57"/>
                  <a:gd name="T22" fmla="*/ 7 w 13"/>
                  <a:gd name="T23" fmla="*/ 27 h 57"/>
                  <a:gd name="T24" fmla="*/ 8 w 13"/>
                  <a:gd name="T25" fmla="*/ 23 h 57"/>
                  <a:gd name="T26" fmla="*/ 9 w 13"/>
                  <a:gd name="T27" fmla="*/ 20 h 57"/>
                  <a:gd name="T28" fmla="*/ 9 w 13"/>
                  <a:gd name="T29" fmla="*/ 17 h 57"/>
                  <a:gd name="T30" fmla="*/ 10 w 13"/>
                  <a:gd name="T31" fmla="*/ 14 h 57"/>
                  <a:gd name="T32" fmla="*/ 11 w 13"/>
                  <a:gd name="T33" fmla="*/ 11 h 57"/>
                  <a:gd name="T34" fmla="*/ 12 w 13"/>
                  <a:gd name="T35" fmla="*/ 8 h 57"/>
                  <a:gd name="T36" fmla="*/ 12 w 13"/>
                  <a:gd name="T37" fmla="*/ 5 h 57"/>
                  <a:gd name="T38" fmla="*/ 13 w 13"/>
                  <a:gd name="T39" fmla="*/ 2 h 57"/>
                  <a:gd name="T40" fmla="*/ 13 w 13"/>
                  <a:gd name="T4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57">
                    <a:moveTo>
                      <a:pt x="0" y="57"/>
                    </a:moveTo>
                    <a:lnTo>
                      <a:pt x="0" y="57"/>
                    </a:lnTo>
                    <a:lnTo>
                      <a:pt x="1" y="54"/>
                    </a:lnTo>
                    <a:lnTo>
                      <a:pt x="1" y="51"/>
                    </a:lnTo>
                    <a:lnTo>
                      <a:pt x="2" y="48"/>
                    </a:lnTo>
                    <a:lnTo>
                      <a:pt x="3" y="45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5" y="36"/>
                    </a:lnTo>
                    <a:lnTo>
                      <a:pt x="6" y="33"/>
                    </a:lnTo>
                    <a:lnTo>
                      <a:pt x="7" y="30"/>
                    </a:lnTo>
                    <a:lnTo>
                      <a:pt x="7" y="27"/>
                    </a:lnTo>
                    <a:lnTo>
                      <a:pt x="8" y="23"/>
                    </a:lnTo>
                    <a:lnTo>
                      <a:pt x="9" y="20"/>
                    </a:lnTo>
                    <a:lnTo>
                      <a:pt x="9" y="17"/>
                    </a:lnTo>
                    <a:lnTo>
                      <a:pt x="10" y="14"/>
                    </a:lnTo>
                    <a:lnTo>
                      <a:pt x="11" y="11"/>
                    </a:lnTo>
                    <a:lnTo>
                      <a:pt x="12" y="8"/>
                    </a:lnTo>
                    <a:lnTo>
                      <a:pt x="12" y="5"/>
                    </a:lnTo>
                    <a:lnTo>
                      <a:pt x="13" y="2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2" name="Freeform 96"/>
              <p:cNvSpPr>
                <a:spLocks/>
              </p:cNvSpPr>
              <p:nvPr/>
            </p:nvSpPr>
            <p:spPr bwMode="auto">
              <a:xfrm>
                <a:off x="3461" y="3352"/>
                <a:ext cx="2" cy="6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7 h 8"/>
                  <a:gd name="T4" fmla="*/ 1 w 2"/>
                  <a:gd name="T5" fmla="*/ 3 h 8"/>
                  <a:gd name="T6" fmla="*/ 2 w 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7"/>
                    </a:lnTo>
                    <a:lnTo>
                      <a:pt x="1" y="3"/>
                    </a:lnTo>
                    <a:lnTo>
                      <a:pt x="2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3" name="Freeform 97"/>
              <p:cNvSpPr>
                <a:spLocks/>
              </p:cNvSpPr>
              <p:nvPr/>
            </p:nvSpPr>
            <p:spPr bwMode="auto">
              <a:xfrm>
                <a:off x="3468" y="3279"/>
                <a:ext cx="9" cy="44"/>
              </a:xfrm>
              <a:custGeom>
                <a:avLst/>
                <a:gdLst>
                  <a:gd name="T0" fmla="*/ 0 w 12"/>
                  <a:gd name="T1" fmla="*/ 57 h 57"/>
                  <a:gd name="T2" fmla="*/ 0 w 12"/>
                  <a:gd name="T3" fmla="*/ 57 h 57"/>
                  <a:gd name="T4" fmla="*/ 1 w 12"/>
                  <a:gd name="T5" fmla="*/ 54 h 57"/>
                  <a:gd name="T6" fmla="*/ 1 w 12"/>
                  <a:gd name="T7" fmla="*/ 50 h 57"/>
                  <a:gd name="T8" fmla="*/ 2 w 12"/>
                  <a:gd name="T9" fmla="*/ 47 h 57"/>
                  <a:gd name="T10" fmla="*/ 3 w 12"/>
                  <a:gd name="T11" fmla="*/ 44 h 57"/>
                  <a:gd name="T12" fmla="*/ 3 w 12"/>
                  <a:gd name="T13" fmla="*/ 40 h 57"/>
                  <a:gd name="T14" fmla="*/ 4 w 12"/>
                  <a:gd name="T15" fmla="*/ 37 h 57"/>
                  <a:gd name="T16" fmla="*/ 5 w 12"/>
                  <a:gd name="T17" fmla="*/ 34 h 57"/>
                  <a:gd name="T18" fmla="*/ 5 w 12"/>
                  <a:gd name="T19" fmla="*/ 31 h 57"/>
                  <a:gd name="T20" fmla="*/ 6 w 12"/>
                  <a:gd name="T21" fmla="*/ 27 h 57"/>
                  <a:gd name="T22" fmla="*/ 7 w 12"/>
                  <a:gd name="T23" fmla="*/ 24 h 57"/>
                  <a:gd name="T24" fmla="*/ 7 w 12"/>
                  <a:gd name="T25" fmla="*/ 21 h 57"/>
                  <a:gd name="T26" fmla="*/ 8 w 12"/>
                  <a:gd name="T27" fmla="*/ 18 h 57"/>
                  <a:gd name="T28" fmla="*/ 9 w 12"/>
                  <a:gd name="T29" fmla="*/ 15 h 57"/>
                  <a:gd name="T30" fmla="*/ 9 w 12"/>
                  <a:gd name="T31" fmla="*/ 12 h 57"/>
                  <a:gd name="T32" fmla="*/ 10 w 12"/>
                  <a:gd name="T33" fmla="*/ 9 h 57"/>
                  <a:gd name="T34" fmla="*/ 11 w 12"/>
                  <a:gd name="T35" fmla="*/ 6 h 57"/>
                  <a:gd name="T36" fmla="*/ 11 w 12"/>
                  <a:gd name="T37" fmla="*/ 3 h 57"/>
                  <a:gd name="T38" fmla="*/ 12 w 12"/>
                  <a:gd name="T3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57">
                    <a:moveTo>
                      <a:pt x="0" y="57"/>
                    </a:moveTo>
                    <a:lnTo>
                      <a:pt x="0" y="57"/>
                    </a:lnTo>
                    <a:lnTo>
                      <a:pt x="1" y="54"/>
                    </a:lnTo>
                    <a:lnTo>
                      <a:pt x="1" y="50"/>
                    </a:lnTo>
                    <a:lnTo>
                      <a:pt x="2" y="47"/>
                    </a:lnTo>
                    <a:lnTo>
                      <a:pt x="3" y="44"/>
                    </a:lnTo>
                    <a:lnTo>
                      <a:pt x="3" y="40"/>
                    </a:lnTo>
                    <a:lnTo>
                      <a:pt x="4" y="37"/>
                    </a:lnTo>
                    <a:lnTo>
                      <a:pt x="5" y="34"/>
                    </a:lnTo>
                    <a:lnTo>
                      <a:pt x="5" y="31"/>
                    </a:lnTo>
                    <a:lnTo>
                      <a:pt x="6" y="27"/>
                    </a:lnTo>
                    <a:lnTo>
                      <a:pt x="7" y="24"/>
                    </a:lnTo>
                    <a:lnTo>
                      <a:pt x="7" y="21"/>
                    </a:lnTo>
                    <a:lnTo>
                      <a:pt x="8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10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2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4" name="Freeform 98"/>
              <p:cNvSpPr>
                <a:spLocks/>
              </p:cNvSpPr>
              <p:nvPr/>
            </p:nvSpPr>
            <p:spPr bwMode="auto">
              <a:xfrm>
                <a:off x="3484" y="3246"/>
                <a:ext cx="2" cy="6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7 h 8"/>
                  <a:gd name="T4" fmla="*/ 1 w 2"/>
                  <a:gd name="T5" fmla="*/ 4 h 8"/>
                  <a:gd name="T6" fmla="*/ 1 w 2"/>
                  <a:gd name="T7" fmla="*/ 2 h 8"/>
                  <a:gd name="T8" fmla="*/ 2 w 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2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5" name="Freeform 99"/>
              <p:cNvSpPr>
                <a:spLocks/>
              </p:cNvSpPr>
              <p:nvPr/>
            </p:nvSpPr>
            <p:spPr bwMode="auto">
              <a:xfrm>
                <a:off x="3493" y="3173"/>
                <a:ext cx="11" cy="44"/>
              </a:xfrm>
              <a:custGeom>
                <a:avLst/>
                <a:gdLst>
                  <a:gd name="T0" fmla="*/ 0 w 14"/>
                  <a:gd name="T1" fmla="*/ 57 h 57"/>
                  <a:gd name="T2" fmla="*/ 1 w 14"/>
                  <a:gd name="T3" fmla="*/ 56 h 57"/>
                  <a:gd name="T4" fmla="*/ 1 w 14"/>
                  <a:gd name="T5" fmla="*/ 53 h 57"/>
                  <a:gd name="T6" fmla="*/ 2 w 14"/>
                  <a:gd name="T7" fmla="*/ 50 h 57"/>
                  <a:gd name="T8" fmla="*/ 2 w 14"/>
                  <a:gd name="T9" fmla="*/ 48 h 57"/>
                  <a:gd name="T10" fmla="*/ 3 w 14"/>
                  <a:gd name="T11" fmla="*/ 45 h 57"/>
                  <a:gd name="T12" fmla="*/ 4 w 14"/>
                  <a:gd name="T13" fmla="*/ 42 h 57"/>
                  <a:gd name="T14" fmla="*/ 5 w 14"/>
                  <a:gd name="T15" fmla="*/ 39 h 57"/>
                  <a:gd name="T16" fmla="*/ 5 w 14"/>
                  <a:gd name="T17" fmla="*/ 36 h 57"/>
                  <a:gd name="T18" fmla="*/ 5 w 14"/>
                  <a:gd name="T19" fmla="*/ 34 h 57"/>
                  <a:gd name="T20" fmla="*/ 7 w 14"/>
                  <a:gd name="T21" fmla="*/ 31 h 57"/>
                  <a:gd name="T22" fmla="*/ 7 w 14"/>
                  <a:gd name="T23" fmla="*/ 28 h 57"/>
                  <a:gd name="T24" fmla="*/ 8 w 14"/>
                  <a:gd name="T25" fmla="*/ 25 h 57"/>
                  <a:gd name="T26" fmla="*/ 8 w 14"/>
                  <a:gd name="T27" fmla="*/ 23 h 57"/>
                  <a:gd name="T28" fmla="*/ 9 w 14"/>
                  <a:gd name="T29" fmla="*/ 20 h 57"/>
                  <a:gd name="T30" fmla="*/ 10 w 14"/>
                  <a:gd name="T31" fmla="*/ 17 h 57"/>
                  <a:gd name="T32" fmla="*/ 11 w 14"/>
                  <a:gd name="T33" fmla="*/ 14 h 57"/>
                  <a:gd name="T34" fmla="*/ 11 w 14"/>
                  <a:gd name="T35" fmla="*/ 12 h 57"/>
                  <a:gd name="T36" fmla="*/ 12 w 14"/>
                  <a:gd name="T37" fmla="*/ 9 h 57"/>
                  <a:gd name="T38" fmla="*/ 13 w 14"/>
                  <a:gd name="T39" fmla="*/ 6 h 57"/>
                  <a:gd name="T40" fmla="*/ 13 w 14"/>
                  <a:gd name="T41" fmla="*/ 4 h 57"/>
                  <a:gd name="T42" fmla="*/ 14 w 14"/>
                  <a:gd name="T43" fmla="*/ 1 h 57"/>
                  <a:gd name="T44" fmla="*/ 14 w 14"/>
                  <a:gd name="T4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" h="57">
                    <a:moveTo>
                      <a:pt x="0" y="57"/>
                    </a:moveTo>
                    <a:lnTo>
                      <a:pt x="1" y="56"/>
                    </a:lnTo>
                    <a:lnTo>
                      <a:pt x="1" y="53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3" y="45"/>
                    </a:lnTo>
                    <a:lnTo>
                      <a:pt x="4" y="42"/>
                    </a:lnTo>
                    <a:lnTo>
                      <a:pt x="5" y="39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7" y="31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8" y="23"/>
                    </a:lnTo>
                    <a:lnTo>
                      <a:pt x="9" y="20"/>
                    </a:lnTo>
                    <a:lnTo>
                      <a:pt x="10" y="17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2" y="9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6" name="Freeform 100"/>
              <p:cNvSpPr>
                <a:spLocks/>
              </p:cNvSpPr>
              <p:nvPr/>
            </p:nvSpPr>
            <p:spPr bwMode="auto">
              <a:xfrm>
                <a:off x="3512" y="3139"/>
                <a:ext cx="2" cy="7"/>
              </a:xfrm>
              <a:custGeom>
                <a:avLst/>
                <a:gdLst>
                  <a:gd name="T0" fmla="*/ 0 w 3"/>
                  <a:gd name="T1" fmla="*/ 8 h 8"/>
                  <a:gd name="T2" fmla="*/ 0 w 3"/>
                  <a:gd name="T3" fmla="*/ 8 h 8"/>
                  <a:gd name="T4" fmla="*/ 0 w 3"/>
                  <a:gd name="T5" fmla="*/ 6 h 8"/>
                  <a:gd name="T6" fmla="*/ 1 w 3"/>
                  <a:gd name="T7" fmla="*/ 4 h 8"/>
                  <a:gd name="T8" fmla="*/ 2 w 3"/>
                  <a:gd name="T9" fmla="*/ 2 h 8"/>
                  <a:gd name="T10" fmla="*/ 3 w 3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3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7" name="Freeform 101"/>
              <p:cNvSpPr>
                <a:spLocks/>
              </p:cNvSpPr>
              <p:nvPr/>
            </p:nvSpPr>
            <p:spPr bwMode="auto">
              <a:xfrm>
                <a:off x="3517" y="3089"/>
                <a:ext cx="17" cy="44"/>
              </a:xfrm>
              <a:custGeom>
                <a:avLst/>
                <a:gdLst>
                  <a:gd name="T0" fmla="*/ 0 w 22"/>
                  <a:gd name="T1" fmla="*/ 57 h 57"/>
                  <a:gd name="T2" fmla="*/ 0 w 22"/>
                  <a:gd name="T3" fmla="*/ 56 h 57"/>
                  <a:gd name="T4" fmla="*/ 1 w 22"/>
                  <a:gd name="T5" fmla="*/ 54 h 57"/>
                  <a:gd name="T6" fmla="*/ 2 w 22"/>
                  <a:gd name="T7" fmla="*/ 52 h 57"/>
                  <a:gd name="T8" fmla="*/ 3 w 22"/>
                  <a:gd name="T9" fmla="*/ 50 h 57"/>
                  <a:gd name="T10" fmla="*/ 3 w 22"/>
                  <a:gd name="T11" fmla="*/ 48 h 57"/>
                  <a:gd name="T12" fmla="*/ 4 w 22"/>
                  <a:gd name="T13" fmla="*/ 46 h 57"/>
                  <a:gd name="T14" fmla="*/ 5 w 22"/>
                  <a:gd name="T15" fmla="*/ 44 h 57"/>
                  <a:gd name="T16" fmla="*/ 6 w 22"/>
                  <a:gd name="T17" fmla="*/ 42 h 57"/>
                  <a:gd name="T18" fmla="*/ 6 w 22"/>
                  <a:gd name="T19" fmla="*/ 40 h 57"/>
                  <a:gd name="T20" fmla="*/ 7 w 22"/>
                  <a:gd name="T21" fmla="*/ 38 h 57"/>
                  <a:gd name="T22" fmla="*/ 8 w 22"/>
                  <a:gd name="T23" fmla="*/ 36 h 57"/>
                  <a:gd name="T24" fmla="*/ 9 w 22"/>
                  <a:gd name="T25" fmla="*/ 35 h 57"/>
                  <a:gd name="T26" fmla="*/ 9 w 22"/>
                  <a:gd name="T27" fmla="*/ 33 h 57"/>
                  <a:gd name="T28" fmla="*/ 10 w 22"/>
                  <a:gd name="T29" fmla="*/ 31 h 57"/>
                  <a:gd name="T30" fmla="*/ 11 w 22"/>
                  <a:gd name="T31" fmla="*/ 29 h 57"/>
                  <a:gd name="T32" fmla="*/ 12 w 22"/>
                  <a:gd name="T33" fmla="*/ 27 h 57"/>
                  <a:gd name="T34" fmla="*/ 12 w 22"/>
                  <a:gd name="T35" fmla="*/ 25 h 57"/>
                  <a:gd name="T36" fmla="*/ 13 w 22"/>
                  <a:gd name="T37" fmla="*/ 23 h 57"/>
                  <a:gd name="T38" fmla="*/ 14 w 22"/>
                  <a:gd name="T39" fmla="*/ 21 h 57"/>
                  <a:gd name="T40" fmla="*/ 15 w 22"/>
                  <a:gd name="T41" fmla="*/ 19 h 57"/>
                  <a:gd name="T42" fmla="*/ 16 w 22"/>
                  <a:gd name="T43" fmla="*/ 17 h 57"/>
                  <a:gd name="T44" fmla="*/ 17 w 22"/>
                  <a:gd name="T45" fmla="*/ 14 h 57"/>
                  <a:gd name="T46" fmla="*/ 17 w 22"/>
                  <a:gd name="T47" fmla="*/ 12 h 57"/>
                  <a:gd name="T48" fmla="*/ 18 w 22"/>
                  <a:gd name="T49" fmla="*/ 10 h 57"/>
                  <a:gd name="T50" fmla="*/ 19 w 22"/>
                  <a:gd name="T51" fmla="*/ 8 h 57"/>
                  <a:gd name="T52" fmla="*/ 19 w 22"/>
                  <a:gd name="T53" fmla="*/ 6 h 57"/>
                  <a:gd name="T54" fmla="*/ 20 w 22"/>
                  <a:gd name="T55" fmla="*/ 4 h 57"/>
                  <a:gd name="T56" fmla="*/ 21 w 22"/>
                  <a:gd name="T57" fmla="*/ 2 h 57"/>
                  <a:gd name="T58" fmla="*/ 22 w 22"/>
                  <a:gd name="T5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" h="57">
                    <a:moveTo>
                      <a:pt x="0" y="57"/>
                    </a:moveTo>
                    <a:lnTo>
                      <a:pt x="0" y="56"/>
                    </a:lnTo>
                    <a:lnTo>
                      <a:pt x="1" y="54"/>
                    </a:lnTo>
                    <a:lnTo>
                      <a:pt x="2" y="52"/>
                    </a:lnTo>
                    <a:lnTo>
                      <a:pt x="3" y="50"/>
                    </a:lnTo>
                    <a:lnTo>
                      <a:pt x="3" y="48"/>
                    </a:lnTo>
                    <a:lnTo>
                      <a:pt x="4" y="46"/>
                    </a:lnTo>
                    <a:lnTo>
                      <a:pt x="5" y="44"/>
                    </a:lnTo>
                    <a:lnTo>
                      <a:pt x="6" y="42"/>
                    </a:lnTo>
                    <a:lnTo>
                      <a:pt x="6" y="40"/>
                    </a:lnTo>
                    <a:lnTo>
                      <a:pt x="7" y="38"/>
                    </a:lnTo>
                    <a:lnTo>
                      <a:pt x="8" y="36"/>
                    </a:lnTo>
                    <a:lnTo>
                      <a:pt x="9" y="35"/>
                    </a:lnTo>
                    <a:lnTo>
                      <a:pt x="9" y="33"/>
                    </a:lnTo>
                    <a:lnTo>
                      <a:pt x="10" y="31"/>
                    </a:lnTo>
                    <a:lnTo>
                      <a:pt x="11" y="29"/>
                    </a:lnTo>
                    <a:lnTo>
                      <a:pt x="12" y="27"/>
                    </a:lnTo>
                    <a:lnTo>
                      <a:pt x="12" y="25"/>
                    </a:lnTo>
                    <a:lnTo>
                      <a:pt x="13" y="23"/>
                    </a:lnTo>
                    <a:lnTo>
                      <a:pt x="14" y="21"/>
                    </a:lnTo>
                    <a:lnTo>
                      <a:pt x="15" y="19"/>
                    </a:lnTo>
                    <a:lnTo>
                      <a:pt x="16" y="17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8" y="10"/>
                    </a:lnTo>
                    <a:lnTo>
                      <a:pt x="19" y="8"/>
                    </a:lnTo>
                    <a:lnTo>
                      <a:pt x="19" y="6"/>
                    </a:lnTo>
                    <a:lnTo>
                      <a:pt x="20" y="4"/>
                    </a:lnTo>
                    <a:lnTo>
                      <a:pt x="21" y="2"/>
                    </a:lnTo>
                    <a:lnTo>
                      <a:pt x="22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8" name="Freeform 102"/>
              <p:cNvSpPr>
                <a:spLocks/>
              </p:cNvSpPr>
              <p:nvPr/>
            </p:nvSpPr>
            <p:spPr bwMode="auto">
              <a:xfrm>
                <a:off x="3544" y="3055"/>
                <a:ext cx="2" cy="6"/>
              </a:xfrm>
              <a:custGeom>
                <a:avLst/>
                <a:gdLst>
                  <a:gd name="T0" fmla="*/ 0 w 3"/>
                  <a:gd name="T1" fmla="*/ 8 h 8"/>
                  <a:gd name="T2" fmla="*/ 0 w 3"/>
                  <a:gd name="T3" fmla="*/ 8 h 8"/>
                  <a:gd name="T4" fmla="*/ 2 w 3"/>
                  <a:gd name="T5" fmla="*/ 5 h 8"/>
                  <a:gd name="T6" fmla="*/ 2 w 3"/>
                  <a:gd name="T7" fmla="*/ 3 h 8"/>
                  <a:gd name="T8" fmla="*/ 3 w 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lnTo>
                      <a:pt x="0" y="8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3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9" name="Freeform 103"/>
              <p:cNvSpPr>
                <a:spLocks/>
              </p:cNvSpPr>
              <p:nvPr/>
            </p:nvSpPr>
            <p:spPr bwMode="auto">
              <a:xfrm>
                <a:off x="3555" y="2983"/>
                <a:ext cx="13" cy="44"/>
              </a:xfrm>
              <a:custGeom>
                <a:avLst/>
                <a:gdLst>
                  <a:gd name="T0" fmla="*/ 0 w 17"/>
                  <a:gd name="T1" fmla="*/ 57 h 57"/>
                  <a:gd name="T2" fmla="*/ 1 w 17"/>
                  <a:gd name="T3" fmla="*/ 55 h 57"/>
                  <a:gd name="T4" fmla="*/ 1 w 17"/>
                  <a:gd name="T5" fmla="*/ 53 h 57"/>
                  <a:gd name="T6" fmla="*/ 3 w 17"/>
                  <a:gd name="T7" fmla="*/ 50 h 57"/>
                  <a:gd name="T8" fmla="*/ 4 w 17"/>
                  <a:gd name="T9" fmla="*/ 47 h 57"/>
                  <a:gd name="T10" fmla="*/ 5 w 17"/>
                  <a:gd name="T11" fmla="*/ 44 h 57"/>
                  <a:gd name="T12" fmla="*/ 6 w 17"/>
                  <a:gd name="T13" fmla="*/ 41 h 57"/>
                  <a:gd name="T14" fmla="*/ 7 w 17"/>
                  <a:gd name="T15" fmla="*/ 38 h 57"/>
                  <a:gd name="T16" fmla="*/ 7 w 17"/>
                  <a:gd name="T17" fmla="*/ 35 h 57"/>
                  <a:gd name="T18" fmla="*/ 8 w 17"/>
                  <a:gd name="T19" fmla="*/ 32 h 57"/>
                  <a:gd name="T20" fmla="*/ 9 w 17"/>
                  <a:gd name="T21" fmla="*/ 29 h 57"/>
                  <a:gd name="T22" fmla="*/ 10 w 17"/>
                  <a:gd name="T23" fmla="*/ 26 h 57"/>
                  <a:gd name="T24" fmla="*/ 11 w 17"/>
                  <a:gd name="T25" fmla="*/ 23 h 57"/>
                  <a:gd name="T26" fmla="*/ 12 w 17"/>
                  <a:gd name="T27" fmla="*/ 20 h 57"/>
                  <a:gd name="T28" fmla="*/ 13 w 17"/>
                  <a:gd name="T29" fmla="*/ 17 h 57"/>
                  <a:gd name="T30" fmla="*/ 14 w 17"/>
                  <a:gd name="T31" fmla="*/ 13 h 57"/>
                  <a:gd name="T32" fmla="*/ 14 w 17"/>
                  <a:gd name="T33" fmla="*/ 10 h 57"/>
                  <a:gd name="T34" fmla="*/ 15 w 17"/>
                  <a:gd name="T35" fmla="*/ 7 h 57"/>
                  <a:gd name="T36" fmla="*/ 16 w 17"/>
                  <a:gd name="T37" fmla="*/ 4 h 57"/>
                  <a:gd name="T38" fmla="*/ 17 w 17"/>
                  <a:gd name="T3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" h="57">
                    <a:moveTo>
                      <a:pt x="0" y="57"/>
                    </a:moveTo>
                    <a:lnTo>
                      <a:pt x="1" y="55"/>
                    </a:lnTo>
                    <a:lnTo>
                      <a:pt x="1" y="53"/>
                    </a:lnTo>
                    <a:lnTo>
                      <a:pt x="3" y="50"/>
                    </a:lnTo>
                    <a:lnTo>
                      <a:pt x="4" y="47"/>
                    </a:lnTo>
                    <a:lnTo>
                      <a:pt x="5" y="44"/>
                    </a:lnTo>
                    <a:lnTo>
                      <a:pt x="6" y="41"/>
                    </a:lnTo>
                    <a:lnTo>
                      <a:pt x="7" y="38"/>
                    </a:lnTo>
                    <a:lnTo>
                      <a:pt x="7" y="35"/>
                    </a:lnTo>
                    <a:lnTo>
                      <a:pt x="8" y="32"/>
                    </a:lnTo>
                    <a:lnTo>
                      <a:pt x="9" y="29"/>
                    </a:lnTo>
                    <a:lnTo>
                      <a:pt x="10" y="26"/>
                    </a:lnTo>
                    <a:lnTo>
                      <a:pt x="11" y="23"/>
                    </a:lnTo>
                    <a:lnTo>
                      <a:pt x="12" y="20"/>
                    </a:lnTo>
                    <a:lnTo>
                      <a:pt x="13" y="17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15" y="7"/>
                    </a:lnTo>
                    <a:lnTo>
                      <a:pt x="16" y="4"/>
                    </a:lnTo>
                    <a:lnTo>
                      <a:pt x="17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0" name="Freeform 104"/>
              <p:cNvSpPr>
                <a:spLocks/>
              </p:cNvSpPr>
              <p:nvPr/>
            </p:nvSpPr>
            <p:spPr bwMode="auto">
              <a:xfrm>
                <a:off x="3575" y="2949"/>
                <a:ext cx="2" cy="6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8 h 8"/>
                  <a:gd name="T4" fmla="*/ 1 w 2"/>
                  <a:gd name="T5" fmla="*/ 4 h 8"/>
                  <a:gd name="T6" fmla="*/ 2 w 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8"/>
                    </a:lnTo>
                    <a:lnTo>
                      <a:pt x="1" y="4"/>
                    </a:lnTo>
                    <a:lnTo>
                      <a:pt x="2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1" name="Freeform 105"/>
              <p:cNvSpPr>
                <a:spLocks/>
              </p:cNvSpPr>
              <p:nvPr/>
            </p:nvSpPr>
            <p:spPr bwMode="auto">
              <a:xfrm>
                <a:off x="3582" y="2877"/>
                <a:ext cx="8" cy="43"/>
              </a:xfrm>
              <a:custGeom>
                <a:avLst/>
                <a:gdLst>
                  <a:gd name="T0" fmla="*/ 0 w 10"/>
                  <a:gd name="T1" fmla="*/ 57 h 57"/>
                  <a:gd name="T2" fmla="*/ 1 w 10"/>
                  <a:gd name="T3" fmla="*/ 54 h 57"/>
                  <a:gd name="T4" fmla="*/ 2 w 10"/>
                  <a:gd name="T5" fmla="*/ 49 h 57"/>
                  <a:gd name="T6" fmla="*/ 3 w 10"/>
                  <a:gd name="T7" fmla="*/ 44 h 57"/>
                  <a:gd name="T8" fmla="*/ 3 w 10"/>
                  <a:gd name="T9" fmla="*/ 39 h 57"/>
                  <a:gd name="T10" fmla="*/ 4 w 10"/>
                  <a:gd name="T11" fmla="*/ 34 h 57"/>
                  <a:gd name="T12" fmla="*/ 5 w 10"/>
                  <a:gd name="T13" fmla="*/ 29 h 57"/>
                  <a:gd name="T14" fmla="*/ 6 w 10"/>
                  <a:gd name="T15" fmla="*/ 24 h 57"/>
                  <a:gd name="T16" fmla="*/ 7 w 10"/>
                  <a:gd name="T17" fmla="*/ 19 h 57"/>
                  <a:gd name="T18" fmla="*/ 8 w 10"/>
                  <a:gd name="T19" fmla="*/ 14 h 57"/>
                  <a:gd name="T20" fmla="*/ 9 w 10"/>
                  <a:gd name="T21" fmla="*/ 9 h 57"/>
                  <a:gd name="T22" fmla="*/ 10 w 10"/>
                  <a:gd name="T23" fmla="*/ 3 h 57"/>
                  <a:gd name="T24" fmla="*/ 10 w 10"/>
                  <a:gd name="T2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7">
                    <a:moveTo>
                      <a:pt x="0" y="57"/>
                    </a:moveTo>
                    <a:lnTo>
                      <a:pt x="1" y="54"/>
                    </a:lnTo>
                    <a:lnTo>
                      <a:pt x="2" y="49"/>
                    </a:lnTo>
                    <a:lnTo>
                      <a:pt x="3" y="44"/>
                    </a:lnTo>
                    <a:lnTo>
                      <a:pt x="3" y="39"/>
                    </a:lnTo>
                    <a:lnTo>
                      <a:pt x="4" y="34"/>
                    </a:lnTo>
                    <a:lnTo>
                      <a:pt x="5" y="29"/>
                    </a:lnTo>
                    <a:lnTo>
                      <a:pt x="6" y="24"/>
                    </a:lnTo>
                    <a:lnTo>
                      <a:pt x="7" y="19"/>
                    </a:lnTo>
                    <a:lnTo>
                      <a:pt x="8" y="14"/>
                    </a:lnTo>
                    <a:lnTo>
                      <a:pt x="9" y="9"/>
                    </a:lnTo>
                    <a:lnTo>
                      <a:pt x="10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2" name="Freeform 106"/>
              <p:cNvSpPr>
                <a:spLocks/>
              </p:cNvSpPr>
              <p:nvPr/>
            </p:nvSpPr>
            <p:spPr bwMode="auto">
              <a:xfrm>
                <a:off x="3594" y="2843"/>
                <a:ext cx="1" cy="6"/>
              </a:xfrm>
              <a:custGeom>
                <a:avLst/>
                <a:gdLst>
                  <a:gd name="T0" fmla="*/ 0 w 1"/>
                  <a:gd name="T1" fmla="*/ 8 h 8"/>
                  <a:gd name="T2" fmla="*/ 1 w 1"/>
                  <a:gd name="T3" fmla="*/ 5 h 8"/>
                  <a:gd name="T4" fmla="*/ 1 w 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8">
                    <a:moveTo>
                      <a:pt x="0" y="8"/>
                    </a:moveTo>
                    <a:lnTo>
                      <a:pt x="1" y="5"/>
                    </a:lnTo>
                    <a:lnTo>
                      <a:pt x="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3" name="Freeform 107"/>
              <p:cNvSpPr>
                <a:spLocks/>
              </p:cNvSpPr>
              <p:nvPr/>
            </p:nvSpPr>
            <p:spPr bwMode="auto">
              <a:xfrm>
                <a:off x="3600" y="2771"/>
                <a:ext cx="9" cy="43"/>
              </a:xfrm>
              <a:custGeom>
                <a:avLst/>
                <a:gdLst>
                  <a:gd name="T0" fmla="*/ 0 w 11"/>
                  <a:gd name="T1" fmla="*/ 57 h 57"/>
                  <a:gd name="T2" fmla="*/ 0 w 11"/>
                  <a:gd name="T3" fmla="*/ 53 h 57"/>
                  <a:gd name="T4" fmla="*/ 1 w 11"/>
                  <a:gd name="T5" fmla="*/ 48 h 57"/>
                  <a:gd name="T6" fmla="*/ 2 w 11"/>
                  <a:gd name="T7" fmla="*/ 44 h 57"/>
                  <a:gd name="T8" fmla="*/ 3 w 11"/>
                  <a:gd name="T9" fmla="*/ 39 h 57"/>
                  <a:gd name="T10" fmla="*/ 4 w 11"/>
                  <a:gd name="T11" fmla="*/ 34 h 57"/>
                  <a:gd name="T12" fmla="*/ 5 w 11"/>
                  <a:gd name="T13" fmla="*/ 30 h 57"/>
                  <a:gd name="T14" fmla="*/ 6 w 11"/>
                  <a:gd name="T15" fmla="*/ 26 h 57"/>
                  <a:gd name="T16" fmla="*/ 6 w 11"/>
                  <a:gd name="T17" fmla="*/ 21 h 57"/>
                  <a:gd name="T18" fmla="*/ 7 w 11"/>
                  <a:gd name="T19" fmla="*/ 17 h 57"/>
                  <a:gd name="T20" fmla="*/ 8 w 11"/>
                  <a:gd name="T21" fmla="*/ 13 h 57"/>
                  <a:gd name="T22" fmla="*/ 9 w 11"/>
                  <a:gd name="T23" fmla="*/ 9 h 57"/>
                  <a:gd name="T24" fmla="*/ 10 w 11"/>
                  <a:gd name="T25" fmla="*/ 5 h 57"/>
                  <a:gd name="T26" fmla="*/ 11 w 11"/>
                  <a:gd name="T27" fmla="*/ 1 h 57"/>
                  <a:gd name="T28" fmla="*/ 11 w 11"/>
                  <a:gd name="T2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57">
                    <a:moveTo>
                      <a:pt x="0" y="57"/>
                    </a:moveTo>
                    <a:lnTo>
                      <a:pt x="0" y="53"/>
                    </a:lnTo>
                    <a:lnTo>
                      <a:pt x="1" y="48"/>
                    </a:lnTo>
                    <a:lnTo>
                      <a:pt x="2" y="44"/>
                    </a:lnTo>
                    <a:lnTo>
                      <a:pt x="3" y="39"/>
                    </a:lnTo>
                    <a:lnTo>
                      <a:pt x="4" y="34"/>
                    </a:lnTo>
                    <a:lnTo>
                      <a:pt x="5" y="30"/>
                    </a:lnTo>
                    <a:lnTo>
                      <a:pt x="6" y="26"/>
                    </a:lnTo>
                    <a:lnTo>
                      <a:pt x="6" y="21"/>
                    </a:lnTo>
                    <a:lnTo>
                      <a:pt x="7" y="17"/>
                    </a:lnTo>
                    <a:lnTo>
                      <a:pt x="8" y="13"/>
                    </a:lnTo>
                    <a:lnTo>
                      <a:pt x="9" y="9"/>
                    </a:lnTo>
                    <a:lnTo>
                      <a:pt x="10" y="5"/>
                    </a:lnTo>
                    <a:lnTo>
                      <a:pt x="11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4" name="Freeform 108"/>
              <p:cNvSpPr>
                <a:spLocks/>
              </p:cNvSpPr>
              <p:nvPr/>
            </p:nvSpPr>
            <p:spPr bwMode="auto">
              <a:xfrm>
                <a:off x="3615" y="2737"/>
                <a:ext cx="1" cy="6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8 h 8"/>
                  <a:gd name="T4" fmla="*/ 1 w 2"/>
                  <a:gd name="T5" fmla="*/ 5 h 8"/>
                  <a:gd name="T6" fmla="*/ 2 w 2"/>
                  <a:gd name="T7" fmla="*/ 1 h 8"/>
                  <a:gd name="T8" fmla="*/ 2 w 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8"/>
                    </a:lnTo>
                    <a:lnTo>
                      <a:pt x="1" y="5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5" name="Freeform 109"/>
              <p:cNvSpPr>
                <a:spLocks/>
              </p:cNvSpPr>
              <p:nvPr/>
            </p:nvSpPr>
            <p:spPr bwMode="auto">
              <a:xfrm>
                <a:off x="3623" y="2665"/>
                <a:ext cx="10" cy="43"/>
              </a:xfrm>
              <a:custGeom>
                <a:avLst/>
                <a:gdLst>
                  <a:gd name="T0" fmla="*/ 0 w 14"/>
                  <a:gd name="T1" fmla="*/ 57 h 57"/>
                  <a:gd name="T2" fmla="*/ 1 w 14"/>
                  <a:gd name="T3" fmla="*/ 56 h 57"/>
                  <a:gd name="T4" fmla="*/ 2 w 14"/>
                  <a:gd name="T5" fmla="*/ 52 h 57"/>
                  <a:gd name="T6" fmla="*/ 3 w 14"/>
                  <a:gd name="T7" fmla="*/ 49 h 57"/>
                  <a:gd name="T8" fmla="*/ 4 w 14"/>
                  <a:gd name="T9" fmla="*/ 45 h 57"/>
                  <a:gd name="T10" fmla="*/ 5 w 14"/>
                  <a:gd name="T11" fmla="*/ 41 h 57"/>
                  <a:gd name="T12" fmla="*/ 5 w 14"/>
                  <a:gd name="T13" fmla="*/ 37 h 57"/>
                  <a:gd name="T14" fmla="*/ 6 w 14"/>
                  <a:gd name="T15" fmla="*/ 34 h 57"/>
                  <a:gd name="T16" fmla="*/ 7 w 14"/>
                  <a:gd name="T17" fmla="*/ 30 h 57"/>
                  <a:gd name="T18" fmla="*/ 8 w 14"/>
                  <a:gd name="T19" fmla="*/ 26 h 57"/>
                  <a:gd name="T20" fmla="*/ 9 w 14"/>
                  <a:gd name="T21" fmla="*/ 23 h 57"/>
                  <a:gd name="T22" fmla="*/ 10 w 14"/>
                  <a:gd name="T23" fmla="*/ 19 h 57"/>
                  <a:gd name="T24" fmla="*/ 10 w 14"/>
                  <a:gd name="T25" fmla="*/ 15 h 57"/>
                  <a:gd name="T26" fmla="*/ 11 w 14"/>
                  <a:gd name="T27" fmla="*/ 12 h 57"/>
                  <a:gd name="T28" fmla="*/ 12 w 14"/>
                  <a:gd name="T29" fmla="*/ 8 h 57"/>
                  <a:gd name="T30" fmla="*/ 13 w 14"/>
                  <a:gd name="T31" fmla="*/ 4 h 57"/>
                  <a:gd name="T32" fmla="*/ 14 w 14"/>
                  <a:gd name="T33" fmla="*/ 1 h 57"/>
                  <a:gd name="T34" fmla="*/ 14 w 14"/>
                  <a:gd name="T3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57">
                    <a:moveTo>
                      <a:pt x="0" y="57"/>
                    </a:moveTo>
                    <a:lnTo>
                      <a:pt x="1" y="56"/>
                    </a:lnTo>
                    <a:lnTo>
                      <a:pt x="2" y="52"/>
                    </a:lnTo>
                    <a:lnTo>
                      <a:pt x="3" y="49"/>
                    </a:lnTo>
                    <a:lnTo>
                      <a:pt x="4" y="45"/>
                    </a:lnTo>
                    <a:lnTo>
                      <a:pt x="5" y="41"/>
                    </a:lnTo>
                    <a:lnTo>
                      <a:pt x="5" y="37"/>
                    </a:lnTo>
                    <a:lnTo>
                      <a:pt x="6" y="34"/>
                    </a:lnTo>
                    <a:lnTo>
                      <a:pt x="7" y="30"/>
                    </a:lnTo>
                    <a:lnTo>
                      <a:pt x="8" y="26"/>
                    </a:lnTo>
                    <a:lnTo>
                      <a:pt x="9" y="23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11" y="12"/>
                    </a:lnTo>
                    <a:lnTo>
                      <a:pt x="12" y="8"/>
                    </a:lnTo>
                    <a:lnTo>
                      <a:pt x="13" y="4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6" name="Freeform 110"/>
              <p:cNvSpPr>
                <a:spLocks/>
              </p:cNvSpPr>
              <p:nvPr/>
            </p:nvSpPr>
            <p:spPr bwMode="auto">
              <a:xfrm>
                <a:off x="3640" y="2631"/>
                <a:ext cx="2" cy="6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8 h 8"/>
                  <a:gd name="T4" fmla="*/ 1 w 2"/>
                  <a:gd name="T5" fmla="*/ 5 h 8"/>
                  <a:gd name="T6" fmla="*/ 1 w 2"/>
                  <a:gd name="T7" fmla="*/ 3 h 8"/>
                  <a:gd name="T8" fmla="*/ 1 w 2"/>
                  <a:gd name="T9" fmla="*/ 1 h 8"/>
                  <a:gd name="T10" fmla="*/ 2 w 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8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7" name="Freeform 111"/>
              <p:cNvSpPr>
                <a:spLocks/>
              </p:cNvSpPr>
              <p:nvPr/>
            </p:nvSpPr>
            <p:spPr bwMode="auto">
              <a:xfrm>
                <a:off x="3660" y="2601"/>
                <a:ext cx="39" cy="13"/>
              </a:xfrm>
              <a:custGeom>
                <a:avLst/>
                <a:gdLst>
                  <a:gd name="T0" fmla="*/ 0 w 50"/>
                  <a:gd name="T1" fmla="*/ 11 h 17"/>
                  <a:gd name="T2" fmla="*/ 2 w 50"/>
                  <a:gd name="T3" fmla="*/ 12 h 17"/>
                  <a:gd name="T4" fmla="*/ 3 w 50"/>
                  <a:gd name="T5" fmla="*/ 12 h 17"/>
                  <a:gd name="T6" fmla="*/ 4 w 50"/>
                  <a:gd name="T7" fmla="*/ 13 h 17"/>
                  <a:gd name="T8" fmla="*/ 6 w 50"/>
                  <a:gd name="T9" fmla="*/ 14 h 17"/>
                  <a:gd name="T10" fmla="*/ 7 w 50"/>
                  <a:gd name="T11" fmla="*/ 14 h 17"/>
                  <a:gd name="T12" fmla="*/ 9 w 50"/>
                  <a:gd name="T13" fmla="*/ 15 h 17"/>
                  <a:gd name="T14" fmla="*/ 10 w 50"/>
                  <a:gd name="T15" fmla="*/ 16 h 17"/>
                  <a:gd name="T16" fmla="*/ 11 w 50"/>
                  <a:gd name="T17" fmla="*/ 16 h 17"/>
                  <a:gd name="T18" fmla="*/ 13 w 50"/>
                  <a:gd name="T19" fmla="*/ 17 h 17"/>
                  <a:gd name="T20" fmla="*/ 14 w 50"/>
                  <a:gd name="T21" fmla="*/ 17 h 17"/>
                  <a:gd name="T22" fmla="*/ 15 w 50"/>
                  <a:gd name="T23" fmla="*/ 17 h 17"/>
                  <a:gd name="T24" fmla="*/ 17 w 50"/>
                  <a:gd name="T25" fmla="*/ 17 h 17"/>
                  <a:gd name="T26" fmla="*/ 19 w 50"/>
                  <a:gd name="T27" fmla="*/ 17 h 17"/>
                  <a:gd name="T28" fmla="*/ 20 w 50"/>
                  <a:gd name="T29" fmla="*/ 16 h 17"/>
                  <a:gd name="T30" fmla="*/ 21 w 50"/>
                  <a:gd name="T31" fmla="*/ 15 h 17"/>
                  <a:gd name="T32" fmla="*/ 22 w 50"/>
                  <a:gd name="T33" fmla="*/ 15 h 17"/>
                  <a:gd name="T34" fmla="*/ 24 w 50"/>
                  <a:gd name="T35" fmla="*/ 13 h 17"/>
                  <a:gd name="T36" fmla="*/ 25 w 50"/>
                  <a:gd name="T37" fmla="*/ 12 h 17"/>
                  <a:gd name="T38" fmla="*/ 27 w 50"/>
                  <a:gd name="T39" fmla="*/ 11 h 17"/>
                  <a:gd name="T40" fmla="*/ 28 w 50"/>
                  <a:gd name="T41" fmla="*/ 10 h 17"/>
                  <a:gd name="T42" fmla="*/ 29 w 50"/>
                  <a:gd name="T43" fmla="*/ 8 h 17"/>
                  <a:gd name="T44" fmla="*/ 31 w 50"/>
                  <a:gd name="T45" fmla="*/ 7 h 17"/>
                  <a:gd name="T46" fmla="*/ 32 w 50"/>
                  <a:gd name="T47" fmla="*/ 6 h 17"/>
                  <a:gd name="T48" fmla="*/ 33 w 50"/>
                  <a:gd name="T49" fmla="*/ 5 h 17"/>
                  <a:gd name="T50" fmla="*/ 34 w 50"/>
                  <a:gd name="T51" fmla="*/ 4 h 17"/>
                  <a:gd name="T52" fmla="*/ 36 w 50"/>
                  <a:gd name="T53" fmla="*/ 2 h 17"/>
                  <a:gd name="T54" fmla="*/ 37 w 50"/>
                  <a:gd name="T55" fmla="*/ 2 h 17"/>
                  <a:gd name="T56" fmla="*/ 38 w 50"/>
                  <a:gd name="T57" fmla="*/ 1 h 17"/>
                  <a:gd name="T58" fmla="*/ 40 w 50"/>
                  <a:gd name="T59" fmla="*/ 0 h 17"/>
                  <a:gd name="T60" fmla="*/ 41 w 50"/>
                  <a:gd name="T61" fmla="*/ 0 h 17"/>
                  <a:gd name="T62" fmla="*/ 42 w 50"/>
                  <a:gd name="T63" fmla="*/ 0 h 17"/>
                  <a:gd name="T64" fmla="*/ 44 w 50"/>
                  <a:gd name="T65" fmla="*/ 0 h 17"/>
                  <a:gd name="T66" fmla="*/ 45 w 50"/>
                  <a:gd name="T67" fmla="*/ 0 h 17"/>
                  <a:gd name="T68" fmla="*/ 46 w 50"/>
                  <a:gd name="T69" fmla="*/ 0 h 17"/>
                  <a:gd name="T70" fmla="*/ 48 w 50"/>
                  <a:gd name="T71" fmla="*/ 0 h 17"/>
                  <a:gd name="T72" fmla="*/ 49 w 50"/>
                  <a:gd name="T7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0" h="17">
                    <a:moveTo>
                      <a:pt x="0" y="11"/>
                    </a:move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5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4" y="17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8" y="17"/>
                    </a:lnTo>
                    <a:lnTo>
                      <a:pt x="19" y="17"/>
                    </a:lnTo>
                    <a:lnTo>
                      <a:pt x="19" y="16"/>
                    </a:lnTo>
                    <a:lnTo>
                      <a:pt x="20" y="16"/>
                    </a:lnTo>
                    <a:lnTo>
                      <a:pt x="21" y="16"/>
                    </a:lnTo>
                    <a:lnTo>
                      <a:pt x="21" y="15"/>
                    </a:lnTo>
                    <a:lnTo>
                      <a:pt x="22" y="15"/>
                    </a:lnTo>
                    <a:lnTo>
                      <a:pt x="22" y="15"/>
                    </a:lnTo>
                    <a:lnTo>
                      <a:pt x="23" y="14"/>
                    </a:lnTo>
                    <a:lnTo>
                      <a:pt x="24" y="13"/>
                    </a:lnTo>
                    <a:lnTo>
                      <a:pt x="25" y="13"/>
                    </a:lnTo>
                    <a:lnTo>
                      <a:pt x="25" y="12"/>
                    </a:lnTo>
                    <a:lnTo>
                      <a:pt x="26" y="12"/>
                    </a:lnTo>
                    <a:lnTo>
                      <a:pt x="27" y="11"/>
                    </a:lnTo>
                    <a:lnTo>
                      <a:pt x="27" y="10"/>
                    </a:lnTo>
                    <a:lnTo>
                      <a:pt x="28" y="10"/>
                    </a:lnTo>
                    <a:lnTo>
                      <a:pt x="29" y="9"/>
                    </a:lnTo>
                    <a:lnTo>
                      <a:pt x="29" y="8"/>
                    </a:lnTo>
                    <a:lnTo>
                      <a:pt x="30" y="8"/>
                    </a:lnTo>
                    <a:lnTo>
                      <a:pt x="31" y="7"/>
                    </a:lnTo>
                    <a:lnTo>
                      <a:pt x="31" y="6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5" y="3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8" name="Freeform 112"/>
              <p:cNvSpPr>
                <a:spLocks/>
              </p:cNvSpPr>
              <p:nvPr/>
            </p:nvSpPr>
            <p:spPr bwMode="auto">
              <a:xfrm>
                <a:off x="3726" y="2594"/>
                <a:ext cx="4" cy="4"/>
              </a:xfrm>
              <a:custGeom>
                <a:avLst/>
                <a:gdLst>
                  <a:gd name="T0" fmla="*/ 0 w 6"/>
                  <a:gd name="T1" fmla="*/ 5 h 5"/>
                  <a:gd name="T2" fmla="*/ 0 w 6"/>
                  <a:gd name="T3" fmla="*/ 5 h 5"/>
                  <a:gd name="T4" fmla="*/ 1 w 6"/>
                  <a:gd name="T5" fmla="*/ 5 h 5"/>
                  <a:gd name="T6" fmla="*/ 1 w 6"/>
                  <a:gd name="T7" fmla="*/ 4 h 5"/>
                  <a:gd name="T8" fmla="*/ 2 w 6"/>
                  <a:gd name="T9" fmla="*/ 4 h 5"/>
                  <a:gd name="T10" fmla="*/ 3 w 6"/>
                  <a:gd name="T11" fmla="*/ 3 h 5"/>
                  <a:gd name="T12" fmla="*/ 4 w 6"/>
                  <a:gd name="T13" fmla="*/ 2 h 5"/>
                  <a:gd name="T14" fmla="*/ 4 w 6"/>
                  <a:gd name="T15" fmla="*/ 1 h 5"/>
                  <a:gd name="T16" fmla="*/ 5 w 6"/>
                  <a:gd name="T17" fmla="*/ 1 h 5"/>
                  <a:gd name="T18" fmla="*/ 6 w 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9" name="Freeform 113"/>
              <p:cNvSpPr>
                <a:spLocks/>
              </p:cNvSpPr>
              <p:nvPr/>
            </p:nvSpPr>
            <p:spPr bwMode="auto">
              <a:xfrm>
                <a:off x="3749" y="2523"/>
                <a:ext cx="18" cy="44"/>
              </a:xfrm>
              <a:custGeom>
                <a:avLst/>
                <a:gdLst>
                  <a:gd name="T0" fmla="*/ 0 w 23"/>
                  <a:gd name="T1" fmla="*/ 57 h 57"/>
                  <a:gd name="T2" fmla="*/ 0 w 23"/>
                  <a:gd name="T3" fmla="*/ 57 h 57"/>
                  <a:gd name="T4" fmla="*/ 0 w 23"/>
                  <a:gd name="T5" fmla="*/ 55 h 57"/>
                  <a:gd name="T6" fmla="*/ 1 w 23"/>
                  <a:gd name="T7" fmla="*/ 54 h 57"/>
                  <a:gd name="T8" fmla="*/ 2 w 23"/>
                  <a:gd name="T9" fmla="*/ 52 h 57"/>
                  <a:gd name="T10" fmla="*/ 3 w 23"/>
                  <a:gd name="T11" fmla="*/ 50 h 57"/>
                  <a:gd name="T12" fmla="*/ 3 w 23"/>
                  <a:gd name="T13" fmla="*/ 49 h 57"/>
                  <a:gd name="T14" fmla="*/ 4 w 23"/>
                  <a:gd name="T15" fmla="*/ 47 h 57"/>
                  <a:gd name="T16" fmla="*/ 5 w 23"/>
                  <a:gd name="T17" fmla="*/ 45 h 57"/>
                  <a:gd name="T18" fmla="*/ 6 w 23"/>
                  <a:gd name="T19" fmla="*/ 44 h 57"/>
                  <a:gd name="T20" fmla="*/ 6 w 23"/>
                  <a:gd name="T21" fmla="*/ 42 h 57"/>
                  <a:gd name="T22" fmla="*/ 7 w 23"/>
                  <a:gd name="T23" fmla="*/ 40 h 57"/>
                  <a:gd name="T24" fmla="*/ 8 w 23"/>
                  <a:gd name="T25" fmla="*/ 38 h 57"/>
                  <a:gd name="T26" fmla="*/ 9 w 23"/>
                  <a:gd name="T27" fmla="*/ 36 h 57"/>
                  <a:gd name="T28" fmla="*/ 9 w 23"/>
                  <a:gd name="T29" fmla="*/ 35 h 57"/>
                  <a:gd name="T30" fmla="*/ 10 w 23"/>
                  <a:gd name="T31" fmla="*/ 33 h 57"/>
                  <a:gd name="T32" fmla="*/ 11 w 23"/>
                  <a:gd name="T33" fmla="*/ 31 h 57"/>
                  <a:gd name="T34" fmla="*/ 12 w 23"/>
                  <a:gd name="T35" fmla="*/ 29 h 57"/>
                  <a:gd name="T36" fmla="*/ 12 w 23"/>
                  <a:gd name="T37" fmla="*/ 27 h 57"/>
                  <a:gd name="T38" fmla="*/ 13 w 23"/>
                  <a:gd name="T39" fmla="*/ 25 h 57"/>
                  <a:gd name="T40" fmla="*/ 14 w 23"/>
                  <a:gd name="T41" fmla="*/ 23 h 57"/>
                  <a:gd name="T42" fmla="*/ 15 w 23"/>
                  <a:gd name="T43" fmla="*/ 21 h 57"/>
                  <a:gd name="T44" fmla="*/ 15 w 23"/>
                  <a:gd name="T45" fmla="*/ 19 h 57"/>
                  <a:gd name="T46" fmla="*/ 16 w 23"/>
                  <a:gd name="T47" fmla="*/ 17 h 57"/>
                  <a:gd name="T48" fmla="*/ 17 w 23"/>
                  <a:gd name="T49" fmla="*/ 15 h 57"/>
                  <a:gd name="T50" fmla="*/ 18 w 23"/>
                  <a:gd name="T51" fmla="*/ 13 h 57"/>
                  <a:gd name="T52" fmla="*/ 18 w 23"/>
                  <a:gd name="T53" fmla="*/ 11 h 57"/>
                  <a:gd name="T54" fmla="*/ 19 w 23"/>
                  <a:gd name="T55" fmla="*/ 9 h 57"/>
                  <a:gd name="T56" fmla="*/ 20 w 23"/>
                  <a:gd name="T57" fmla="*/ 7 h 57"/>
                  <a:gd name="T58" fmla="*/ 20 w 23"/>
                  <a:gd name="T59" fmla="*/ 5 h 57"/>
                  <a:gd name="T60" fmla="*/ 21 w 23"/>
                  <a:gd name="T61" fmla="*/ 3 h 57"/>
                  <a:gd name="T62" fmla="*/ 22 w 23"/>
                  <a:gd name="T63" fmla="*/ 1 h 57"/>
                  <a:gd name="T64" fmla="*/ 23 w 23"/>
                  <a:gd name="T6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57">
                    <a:moveTo>
                      <a:pt x="0" y="57"/>
                    </a:moveTo>
                    <a:lnTo>
                      <a:pt x="0" y="57"/>
                    </a:lnTo>
                    <a:lnTo>
                      <a:pt x="0" y="55"/>
                    </a:lnTo>
                    <a:lnTo>
                      <a:pt x="1" y="54"/>
                    </a:lnTo>
                    <a:lnTo>
                      <a:pt x="2" y="52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4" y="47"/>
                    </a:lnTo>
                    <a:lnTo>
                      <a:pt x="5" y="45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7" y="40"/>
                    </a:lnTo>
                    <a:lnTo>
                      <a:pt x="8" y="38"/>
                    </a:lnTo>
                    <a:lnTo>
                      <a:pt x="9" y="36"/>
                    </a:lnTo>
                    <a:lnTo>
                      <a:pt x="9" y="35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2" y="29"/>
                    </a:lnTo>
                    <a:lnTo>
                      <a:pt x="12" y="27"/>
                    </a:lnTo>
                    <a:lnTo>
                      <a:pt x="13" y="25"/>
                    </a:lnTo>
                    <a:lnTo>
                      <a:pt x="14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6" y="17"/>
                    </a:lnTo>
                    <a:lnTo>
                      <a:pt x="17" y="15"/>
                    </a:lnTo>
                    <a:lnTo>
                      <a:pt x="18" y="13"/>
                    </a:lnTo>
                    <a:lnTo>
                      <a:pt x="18" y="11"/>
                    </a:lnTo>
                    <a:lnTo>
                      <a:pt x="19" y="9"/>
                    </a:lnTo>
                    <a:lnTo>
                      <a:pt x="20" y="7"/>
                    </a:lnTo>
                    <a:lnTo>
                      <a:pt x="20" y="5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0" name="Freeform 114"/>
              <p:cNvSpPr>
                <a:spLocks/>
              </p:cNvSpPr>
              <p:nvPr/>
            </p:nvSpPr>
            <p:spPr bwMode="auto">
              <a:xfrm>
                <a:off x="3787" y="2502"/>
                <a:ext cx="6" cy="0"/>
              </a:xfrm>
              <a:custGeom>
                <a:avLst/>
                <a:gdLst>
                  <a:gd name="T0" fmla="*/ 0 w 8"/>
                  <a:gd name="T1" fmla="*/ 1 h 1"/>
                  <a:gd name="T2" fmla="*/ 0 w 8"/>
                  <a:gd name="T3" fmla="*/ 1 h 1"/>
                  <a:gd name="T4" fmla="*/ 0 w 8"/>
                  <a:gd name="T5" fmla="*/ 1 h 1"/>
                  <a:gd name="T6" fmla="*/ 1 w 8"/>
                  <a:gd name="T7" fmla="*/ 1 h 1"/>
                  <a:gd name="T8" fmla="*/ 2 w 8"/>
                  <a:gd name="T9" fmla="*/ 1 h 1"/>
                  <a:gd name="T10" fmla="*/ 3 w 8"/>
                  <a:gd name="T11" fmla="*/ 1 h 1"/>
                  <a:gd name="T12" fmla="*/ 3 w 8"/>
                  <a:gd name="T13" fmla="*/ 1 h 1"/>
                  <a:gd name="T14" fmla="*/ 4 w 8"/>
                  <a:gd name="T15" fmla="*/ 1 h 1"/>
                  <a:gd name="T16" fmla="*/ 5 w 8"/>
                  <a:gd name="T17" fmla="*/ 1 h 1"/>
                  <a:gd name="T18" fmla="*/ 5 w 8"/>
                  <a:gd name="T19" fmla="*/ 1 h 1"/>
                  <a:gd name="T20" fmla="*/ 6 w 8"/>
                  <a:gd name="T21" fmla="*/ 0 h 1"/>
                  <a:gd name="T22" fmla="*/ 7 w 8"/>
                  <a:gd name="T23" fmla="*/ 0 h 1"/>
                  <a:gd name="T24" fmla="*/ 8 w 8"/>
                  <a:gd name="T2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1" name="Freeform 115"/>
              <p:cNvSpPr>
                <a:spLocks/>
              </p:cNvSpPr>
              <p:nvPr/>
            </p:nvSpPr>
            <p:spPr bwMode="auto">
              <a:xfrm>
                <a:off x="3812" y="2520"/>
                <a:ext cx="10" cy="44"/>
              </a:xfrm>
              <a:custGeom>
                <a:avLst/>
                <a:gdLst>
                  <a:gd name="T0" fmla="*/ 0 w 13"/>
                  <a:gd name="T1" fmla="*/ 0 h 57"/>
                  <a:gd name="T2" fmla="*/ 0 w 13"/>
                  <a:gd name="T3" fmla="*/ 1 h 57"/>
                  <a:gd name="T4" fmla="*/ 1 w 13"/>
                  <a:gd name="T5" fmla="*/ 3 h 57"/>
                  <a:gd name="T6" fmla="*/ 2 w 13"/>
                  <a:gd name="T7" fmla="*/ 5 h 57"/>
                  <a:gd name="T8" fmla="*/ 3 w 13"/>
                  <a:gd name="T9" fmla="*/ 8 h 57"/>
                  <a:gd name="T10" fmla="*/ 3 w 13"/>
                  <a:gd name="T11" fmla="*/ 10 h 57"/>
                  <a:gd name="T12" fmla="*/ 4 w 13"/>
                  <a:gd name="T13" fmla="*/ 13 h 57"/>
                  <a:gd name="T14" fmla="*/ 4 w 13"/>
                  <a:gd name="T15" fmla="*/ 15 h 57"/>
                  <a:gd name="T16" fmla="*/ 6 w 13"/>
                  <a:gd name="T17" fmla="*/ 18 h 57"/>
                  <a:gd name="T18" fmla="*/ 6 w 13"/>
                  <a:gd name="T19" fmla="*/ 21 h 57"/>
                  <a:gd name="T20" fmla="*/ 7 w 13"/>
                  <a:gd name="T21" fmla="*/ 24 h 57"/>
                  <a:gd name="T22" fmla="*/ 8 w 13"/>
                  <a:gd name="T23" fmla="*/ 27 h 57"/>
                  <a:gd name="T24" fmla="*/ 8 w 13"/>
                  <a:gd name="T25" fmla="*/ 30 h 57"/>
                  <a:gd name="T26" fmla="*/ 9 w 13"/>
                  <a:gd name="T27" fmla="*/ 33 h 57"/>
                  <a:gd name="T28" fmla="*/ 10 w 13"/>
                  <a:gd name="T29" fmla="*/ 37 h 57"/>
                  <a:gd name="T30" fmla="*/ 10 w 13"/>
                  <a:gd name="T31" fmla="*/ 40 h 57"/>
                  <a:gd name="T32" fmla="*/ 11 w 13"/>
                  <a:gd name="T33" fmla="*/ 44 h 57"/>
                  <a:gd name="T34" fmla="*/ 11 w 13"/>
                  <a:gd name="T35" fmla="*/ 47 h 57"/>
                  <a:gd name="T36" fmla="*/ 12 w 13"/>
                  <a:gd name="T37" fmla="*/ 51 h 57"/>
                  <a:gd name="T38" fmla="*/ 13 w 13"/>
                  <a:gd name="T39" fmla="*/ 55 h 57"/>
                  <a:gd name="T40" fmla="*/ 13 w 13"/>
                  <a:gd name="T4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57">
                    <a:moveTo>
                      <a:pt x="0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2" y="5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4" y="13"/>
                    </a:lnTo>
                    <a:lnTo>
                      <a:pt x="4" y="15"/>
                    </a:lnTo>
                    <a:lnTo>
                      <a:pt x="6" y="18"/>
                    </a:lnTo>
                    <a:lnTo>
                      <a:pt x="6" y="21"/>
                    </a:lnTo>
                    <a:lnTo>
                      <a:pt x="7" y="24"/>
                    </a:lnTo>
                    <a:lnTo>
                      <a:pt x="8" y="27"/>
                    </a:lnTo>
                    <a:lnTo>
                      <a:pt x="8" y="30"/>
                    </a:lnTo>
                    <a:lnTo>
                      <a:pt x="9" y="33"/>
                    </a:lnTo>
                    <a:lnTo>
                      <a:pt x="10" y="37"/>
                    </a:lnTo>
                    <a:lnTo>
                      <a:pt x="10" y="40"/>
                    </a:lnTo>
                    <a:lnTo>
                      <a:pt x="11" y="44"/>
                    </a:lnTo>
                    <a:lnTo>
                      <a:pt x="11" y="47"/>
                    </a:lnTo>
                    <a:lnTo>
                      <a:pt x="12" y="51"/>
                    </a:lnTo>
                    <a:lnTo>
                      <a:pt x="13" y="55"/>
                    </a:lnTo>
                    <a:lnTo>
                      <a:pt x="13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2" name="Freeform 116"/>
              <p:cNvSpPr>
                <a:spLocks/>
              </p:cNvSpPr>
              <p:nvPr/>
            </p:nvSpPr>
            <p:spPr bwMode="auto">
              <a:xfrm>
                <a:off x="3827" y="2592"/>
                <a:ext cx="0" cy="6"/>
              </a:xfrm>
              <a:custGeom>
                <a:avLst/>
                <a:gdLst>
                  <a:gd name="T0" fmla="*/ 0 h 8"/>
                  <a:gd name="T1" fmla="*/ 1 h 8"/>
                  <a:gd name="T2" fmla="*/ 6 h 8"/>
                  <a:gd name="T3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0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3" name="Freeform 117"/>
              <p:cNvSpPr>
                <a:spLocks/>
              </p:cNvSpPr>
              <p:nvPr/>
            </p:nvSpPr>
            <p:spPr bwMode="auto">
              <a:xfrm>
                <a:off x="3831" y="2626"/>
                <a:ext cx="5" cy="44"/>
              </a:xfrm>
              <a:custGeom>
                <a:avLst/>
                <a:gdLst>
                  <a:gd name="T0" fmla="*/ 0 w 7"/>
                  <a:gd name="T1" fmla="*/ 0 h 57"/>
                  <a:gd name="T2" fmla="*/ 0 w 7"/>
                  <a:gd name="T3" fmla="*/ 0 h 57"/>
                  <a:gd name="T4" fmla="*/ 1 w 7"/>
                  <a:gd name="T5" fmla="*/ 5 h 57"/>
                  <a:gd name="T6" fmla="*/ 1 w 7"/>
                  <a:gd name="T7" fmla="*/ 11 h 57"/>
                  <a:gd name="T8" fmla="*/ 2 w 7"/>
                  <a:gd name="T9" fmla="*/ 16 h 57"/>
                  <a:gd name="T10" fmla="*/ 3 w 7"/>
                  <a:gd name="T11" fmla="*/ 21 h 57"/>
                  <a:gd name="T12" fmla="*/ 3 w 7"/>
                  <a:gd name="T13" fmla="*/ 26 h 57"/>
                  <a:gd name="T14" fmla="*/ 4 w 7"/>
                  <a:gd name="T15" fmla="*/ 31 h 57"/>
                  <a:gd name="T16" fmla="*/ 5 w 7"/>
                  <a:gd name="T17" fmla="*/ 36 h 57"/>
                  <a:gd name="T18" fmla="*/ 5 w 7"/>
                  <a:gd name="T19" fmla="*/ 42 h 57"/>
                  <a:gd name="T20" fmla="*/ 6 w 7"/>
                  <a:gd name="T21" fmla="*/ 47 h 57"/>
                  <a:gd name="T22" fmla="*/ 6 w 7"/>
                  <a:gd name="T23" fmla="*/ 52 h 57"/>
                  <a:gd name="T24" fmla="*/ 7 w 7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7">
                    <a:moveTo>
                      <a:pt x="0" y="0"/>
                    </a:moveTo>
                    <a:lnTo>
                      <a:pt x="0" y="0"/>
                    </a:lnTo>
                    <a:lnTo>
                      <a:pt x="1" y="5"/>
                    </a:lnTo>
                    <a:lnTo>
                      <a:pt x="1" y="11"/>
                    </a:lnTo>
                    <a:lnTo>
                      <a:pt x="2" y="16"/>
                    </a:lnTo>
                    <a:lnTo>
                      <a:pt x="3" y="21"/>
                    </a:lnTo>
                    <a:lnTo>
                      <a:pt x="3" y="26"/>
                    </a:lnTo>
                    <a:lnTo>
                      <a:pt x="4" y="31"/>
                    </a:lnTo>
                    <a:lnTo>
                      <a:pt x="5" y="36"/>
                    </a:lnTo>
                    <a:lnTo>
                      <a:pt x="5" y="42"/>
                    </a:lnTo>
                    <a:lnTo>
                      <a:pt x="6" y="47"/>
                    </a:lnTo>
                    <a:lnTo>
                      <a:pt x="6" y="52"/>
                    </a:lnTo>
                    <a:lnTo>
                      <a:pt x="7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4" name="Freeform 118"/>
              <p:cNvSpPr>
                <a:spLocks/>
              </p:cNvSpPr>
              <p:nvPr/>
            </p:nvSpPr>
            <p:spPr bwMode="auto">
              <a:xfrm>
                <a:off x="3839" y="2698"/>
                <a:ext cx="1" cy="6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1 w 1"/>
                  <a:gd name="T5" fmla="*/ 5 h 8"/>
                  <a:gd name="T6" fmla="*/ 1 w 1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1" y="5"/>
                    </a:lnTo>
                    <a:lnTo>
                      <a:pt x="1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5" name="Freeform 119"/>
              <p:cNvSpPr>
                <a:spLocks/>
              </p:cNvSpPr>
              <p:nvPr/>
            </p:nvSpPr>
            <p:spPr bwMode="auto">
              <a:xfrm>
                <a:off x="3844" y="2732"/>
                <a:ext cx="4" cy="44"/>
              </a:xfrm>
              <a:custGeom>
                <a:avLst/>
                <a:gdLst>
                  <a:gd name="T0" fmla="*/ 0 w 6"/>
                  <a:gd name="T1" fmla="*/ 0 h 57"/>
                  <a:gd name="T2" fmla="*/ 0 w 6"/>
                  <a:gd name="T3" fmla="*/ 1 h 57"/>
                  <a:gd name="T4" fmla="*/ 0 w 6"/>
                  <a:gd name="T5" fmla="*/ 6 h 57"/>
                  <a:gd name="T6" fmla="*/ 1 w 6"/>
                  <a:gd name="T7" fmla="*/ 11 h 57"/>
                  <a:gd name="T8" fmla="*/ 2 w 6"/>
                  <a:gd name="T9" fmla="*/ 16 h 57"/>
                  <a:gd name="T10" fmla="*/ 2 w 6"/>
                  <a:gd name="T11" fmla="*/ 21 h 57"/>
                  <a:gd name="T12" fmla="*/ 3 w 6"/>
                  <a:gd name="T13" fmla="*/ 27 h 57"/>
                  <a:gd name="T14" fmla="*/ 3 w 6"/>
                  <a:gd name="T15" fmla="*/ 32 h 57"/>
                  <a:gd name="T16" fmla="*/ 4 w 6"/>
                  <a:gd name="T17" fmla="*/ 37 h 57"/>
                  <a:gd name="T18" fmla="*/ 5 w 6"/>
                  <a:gd name="T19" fmla="*/ 42 h 57"/>
                  <a:gd name="T20" fmla="*/ 5 w 6"/>
                  <a:gd name="T21" fmla="*/ 47 h 57"/>
                  <a:gd name="T22" fmla="*/ 6 w 6"/>
                  <a:gd name="T23" fmla="*/ 52 h 57"/>
                  <a:gd name="T24" fmla="*/ 6 w 6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7">
                    <a:moveTo>
                      <a:pt x="0" y="0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1" y="11"/>
                    </a:lnTo>
                    <a:lnTo>
                      <a:pt x="2" y="16"/>
                    </a:lnTo>
                    <a:lnTo>
                      <a:pt x="2" y="21"/>
                    </a:lnTo>
                    <a:lnTo>
                      <a:pt x="3" y="27"/>
                    </a:lnTo>
                    <a:lnTo>
                      <a:pt x="3" y="32"/>
                    </a:lnTo>
                    <a:lnTo>
                      <a:pt x="4" y="37"/>
                    </a:lnTo>
                    <a:lnTo>
                      <a:pt x="5" y="42"/>
                    </a:lnTo>
                    <a:lnTo>
                      <a:pt x="5" y="47"/>
                    </a:lnTo>
                    <a:lnTo>
                      <a:pt x="6" y="52"/>
                    </a:lnTo>
                    <a:lnTo>
                      <a:pt x="6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6" name="Freeform 120"/>
              <p:cNvSpPr>
                <a:spLocks/>
              </p:cNvSpPr>
              <p:nvPr/>
            </p:nvSpPr>
            <p:spPr bwMode="auto">
              <a:xfrm>
                <a:off x="3852" y="2804"/>
                <a:ext cx="1" cy="6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4 h 8"/>
                  <a:gd name="T4" fmla="*/ 1 w 1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8">
                    <a:moveTo>
                      <a:pt x="0" y="0"/>
                    </a:moveTo>
                    <a:lnTo>
                      <a:pt x="0" y="4"/>
                    </a:lnTo>
                    <a:lnTo>
                      <a:pt x="1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7" name="Freeform 121"/>
              <p:cNvSpPr>
                <a:spLocks/>
              </p:cNvSpPr>
              <p:nvPr/>
            </p:nvSpPr>
            <p:spPr bwMode="auto">
              <a:xfrm>
                <a:off x="3856" y="2838"/>
                <a:ext cx="5" cy="44"/>
              </a:xfrm>
              <a:custGeom>
                <a:avLst/>
                <a:gdLst>
                  <a:gd name="T0" fmla="*/ 0 w 7"/>
                  <a:gd name="T1" fmla="*/ 0 h 57"/>
                  <a:gd name="T2" fmla="*/ 1 w 7"/>
                  <a:gd name="T3" fmla="*/ 4 h 57"/>
                  <a:gd name="T4" fmla="*/ 1 w 7"/>
                  <a:gd name="T5" fmla="*/ 9 h 57"/>
                  <a:gd name="T6" fmla="*/ 2 w 7"/>
                  <a:gd name="T7" fmla="*/ 13 h 57"/>
                  <a:gd name="T8" fmla="*/ 2 w 7"/>
                  <a:gd name="T9" fmla="*/ 18 h 57"/>
                  <a:gd name="T10" fmla="*/ 3 w 7"/>
                  <a:gd name="T11" fmla="*/ 23 h 57"/>
                  <a:gd name="T12" fmla="*/ 4 w 7"/>
                  <a:gd name="T13" fmla="*/ 28 h 57"/>
                  <a:gd name="T14" fmla="*/ 4 w 7"/>
                  <a:gd name="T15" fmla="*/ 32 h 57"/>
                  <a:gd name="T16" fmla="*/ 5 w 7"/>
                  <a:gd name="T17" fmla="*/ 37 h 57"/>
                  <a:gd name="T18" fmla="*/ 5 w 7"/>
                  <a:gd name="T19" fmla="*/ 42 h 57"/>
                  <a:gd name="T20" fmla="*/ 6 w 7"/>
                  <a:gd name="T21" fmla="*/ 46 h 57"/>
                  <a:gd name="T22" fmla="*/ 7 w 7"/>
                  <a:gd name="T23" fmla="*/ 51 h 57"/>
                  <a:gd name="T24" fmla="*/ 7 w 7"/>
                  <a:gd name="T25" fmla="*/ 55 h 57"/>
                  <a:gd name="T26" fmla="*/ 7 w 7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7">
                    <a:moveTo>
                      <a:pt x="0" y="0"/>
                    </a:moveTo>
                    <a:lnTo>
                      <a:pt x="1" y="4"/>
                    </a:lnTo>
                    <a:lnTo>
                      <a:pt x="1" y="9"/>
                    </a:lnTo>
                    <a:lnTo>
                      <a:pt x="2" y="13"/>
                    </a:lnTo>
                    <a:lnTo>
                      <a:pt x="2" y="18"/>
                    </a:lnTo>
                    <a:lnTo>
                      <a:pt x="3" y="23"/>
                    </a:lnTo>
                    <a:lnTo>
                      <a:pt x="4" y="28"/>
                    </a:lnTo>
                    <a:lnTo>
                      <a:pt x="4" y="32"/>
                    </a:lnTo>
                    <a:lnTo>
                      <a:pt x="5" y="37"/>
                    </a:lnTo>
                    <a:lnTo>
                      <a:pt x="5" y="42"/>
                    </a:lnTo>
                    <a:lnTo>
                      <a:pt x="6" y="46"/>
                    </a:lnTo>
                    <a:lnTo>
                      <a:pt x="7" y="51"/>
                    </a:lnTo>
                    <a:lnTo>
                      <a:pt x="7" y="55"/>
                    </a:lnTo>
                    <a:lnTo>
                      <a:pt x="7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8" name="Freeform 122"/>
              <p:cNvSpPr>
                <a:spLocks/>
              </p:cNvSpPr>
              <p:nvPr/>
            </p:nvSpPr>
            <p:spPr bwMode="auto">
              <a:xfrm>
                <a:off x="3866" y="2910"/>
                <a:ext cx="1" cy="6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0 w 1"/>
                  <a:gd name="T5" fmla="*/ 4 h 8"/>
                  <a:gd name="T6" fmla="*/ 1 w 1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9" name="Freeform 123"/>
              <p:cNvSpPr>
                <a:spLocks/>
              </p:cNvSpPr>
              <p:nvPr/>
            </p:nvSpPr>
            <p:spPr bwMode="auto">
              <a:xfrm>
                <a:off x="3871" y="2944"/>
                <a:ext cx="7" cy="44"/>
              </a:xfrm>
              <a:custGeom>
                <a:avLst/>
                <a:gdLst>
                  <a:gd name="T0" fmla="*/ 0 w 9"/>
                  <a:gd name="T1" fmla="*/ 0 h 57"/>
                  <a:gd name="T2" fmla="*/ 1 w 9"/>
                  <a:gd name="T3" fmla="*/ 1 h 57"/>
                  <a:gd name="T4" fmla="*/ 1 w 9"/>
                  <a:gd name="T5" fmla="*/ 5 h 57"/>
                  <a:gd name="T6" fmla="*/ 2 w 9"/>
                  <a:gd name="T7" fmla="*/ 9 h 57"/>
                  <a:gd name="T8" fmla="*/ 3 w 9"/>
                  <a:gd name="T9" fmla="*/ 12 h 57"/>
                  <a:gd name="T10" fmla="*/ 3 w 9"/>
                  <a:gd name="T11" fmla="*/ 16 h 57"/>
                  <a:gd name="T12" fmla="*/ 4 w 9"/>
                  <a:gd name="T13" fmla="*/ 20 h 57"/>
                  <a:gd name="T14" fmla="*/ 4 w 9"/>
                  <a:gd name="T15" fmla="*/ 24 h 57"/>
                  <a:gd name="T16" fmla="*/ 5 w 9"/>
                  <a:gd name="T17" fmla="*/ 28 h 57"/>
                  <a:gd name="T18" fmla="*/ 6 w 9"/>
                  <a:gd name="T19" fmla="*/ 32 h 57"/>
                  <a:gd name="T20" fmla="*/ 6 w 9"/>
                  <a:gd name="T21" fmla="*/ 35 h 57"/>
                  <a:gd name="T22" fmla="*/ 7 w 9"/>
                  <a:gd name="T23" fmla="*/ 39 h 57"/>
                  <a:gd name="T24" fmla="*/ 8 w 9"/>
                  <a:gd name="T25" fmla="*/ 43 h 57"/>
                  <a:gd name="T26" fmla="*/ 8 w 9"/>
                  <a:gd name="T27" fmla="*/ 47 h 57"/>
                  <a:gd name="T28" fmla="*/ 9 w 9"/>
                  <a:gd name="T29" fmla="*/ 51 h 57"/>
                  <a:gd name="T30" fmla="*/ 9 w 9"/>
                  <a:gd name="T31" fmla="*/ 55 h 57"/>
                  <a:gd name="T32" fmla="*/ 9 w 9"/>
                  <a:gd name="T3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57">
                    <a:moveTo>
                      <a:pt x="0" y="0"/>
                    </a:moveTo>
                    <a:lnTo>
                      <a:pt x="1" y="1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4" y="20"/>
                    </a:lnTo>
                    <a:lnTo>
                      <a:pt x="4" y="24"/>
                    </a:lnTo>
                    <a:lnTo>
                      <a:pt x="5" y="28"/>
                    </a:lnTo>
                    <a:lnTo>
                      <a:pt x="6" y="32"/>
                    </a:lnTo>
                    <a:lnTo>
                      <a:pt x="6" y="35"/>
                    </a:lnTo>
                    <a:lnTo>
                      <a:pt x="7" y="39"/>
                    </a:lnTo>
                    <a:lnTo>
                      <a:pt x="8" y="43"/>
                    </a:lnTo>
                    <a:lnTo>
                      <a:pt x="8" y="47"/>
                    </a:lnTo>
                    <a:lnTo>
                      <a:pt x="9" y="51"/>
                    </a:lnTo>
                    <a:lnTo>
                      <a:pt x="9" y="55"/>
                    </a:lnTo>
                    <a:lnTo>
                      <a:pt x="9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0" name="Freeform 124"/>
              <p:cNvSpPr>
                <a:spLocks/>
              </p:cNvSpPr>
              <p:nvPr/>
            </p:nvSpPr>
            <p:spPr bwMode="auto">
              <a:xfrm>
                <a:off x="3882" y="3016"/>
                <a:ext cx="1" cy="6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1 w 1"/>
                  <a:gd name="T5" fmla="*/ 4 h 8"/>
                  <a:gd name="T6" fmla="*/ 1 w 1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1" y="4"/>
                    </a:lnTo>
                    <a:lnTo>
                      <a:pt x="1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1" name="Freeform 125"/>
              <p:cNvSpPr>
                <a:spLocks/>
              </p:cNvSpPr>
              <p:nvPr/>
            </p:nvSpPr>
            <p:spPr bwMode="auto">
              <a:xfrm>
                <a:off x="3887" y="3050"/>
                <a:ext cx="7" cy="44"/>
              </a:xfrm>
              <a:custGeom>
                <a:avLst/>
                <a:gdLst>
                  <a:gd name="T0" fmla="*/ 0 w 9"/>
                  <a:gd name="T1" fmla="*/ 0 h 57"/>
                  <a:gd name="T2" fmla="*/ 1 w 9"/>
                  <a:gd name="T3" fmla="*/ 2 h 57"/>
                  <a:gd name="T4" fmla="*/ 2 w 9"/>
                  <a:gd name="T5" fmla="*/ 6 h 57"/>
                  <a:gd name="T6" fmla="*/ 2 w 9"/>
                  <a:gd name="T7" fmla="*/ 10 h 57"/>
                  <a:gd name="T8" fmla="*/ 3 w 9"/>
                  <a:gd name="T9" fmla="*/ 14 h 57"/>
                  <a:gd name="T10" fmla="*/ 3 w 9"/>
                  <a:gd name="T11" fmla="*/ 18 h 57"/>
                  <a:gd name="T12" fmla="*/ 4 w 9"/>
                  <a:gd name="T13" fmla="*/ 23 h 57"/>
                  <a:gd name="T14" fmla="*/ 5 w 9"/>
                  <a:gd name="T15" fmla="*/ 27 h 57"/>
                  <a:gd name="T16" fmla="*/ 5 w 9"/>
                  <a:gd name="T17" fmla="*/ 31 h 57"/>
                  <a:gd name="T18" fmla="*/ 6 w 9"/>
                  <a:gd name="T19" fmla="*/ 35 h 57"/>
                  <a:gd name="T20" fmla="*/ 7 w 9"/>
                  <a:gd name="T21" fmla="*/ 39 h 57"/>
                  <a:gd name="T22" fmla="*/ 7 w 9"/>
                  <a:gd name="T23" fmla="*/ 43 h 57"/>
                  <a:gd name="T24" fmla="*/ 8 w 9"/>
                  <a:gd name="T25" fmla="*/ 47 h 57"/>
                  <a:gd name="T26" fmla="*/ 9 w 9"/>
                  <a:gd name="T27" fmla="*/ 50 h 57"/>
                  <a:gd name="T28" fmla="*/ 9 w 9"/>
                  <a:gd name="T29" fmla="*/ 54 h 57"/>
                  <a:gd name="T30" fmla="*/ 9 w 9"/>
                  <a:gd name="T3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57">
                    <a:moveTo>
                      <a:pt x="0" y="0"/>
                    </a:moveTo>
                    <a:lnTo>
                      <a:pt x="1" y="2"/>
                    </a:lnTo>
                    <a:lnTo>
                      <a:pt x="2" y="6"/>
                    </a:lnTo>
                    <a:lnTo>
                      <a:pt x="2" y="10"/>
                    </a:lnTo>
                    <a:lnTo>
                      <a:pt x="3" y="14"/>
                    </a:lnTo>
                    <a:lnTo>
                      <a:pt x="3" y="18"/>
                    </a:lnTo>
                    <a:lnTo>
                      <a:pt x="4" y="23"/>
                    </a:lnTo>
                    <a:lnTo>
                      <a:pt x="5" y="27"/>
                    </a:lnTo>
                    <a:lnTo>
                      <a:pt x="5" y="31"/>
                    </a:lnTo>
                    <a:lnTo>
                      <a:pt x="6" y="35"/>
                    </a:lnTo>
                    <a:lnTo>
                      <a:pt x="7" y="39"/>
                    </a:lnTo>
                    <a:lnTo>
                      <a:pt x="7" y="43"/>
                    </a:lnTo>
                    <a:lnTo>
                      <a:pt x="8" y="47"/>
                    </a:lnTo>
                    <a:lnTo>
                      <a:pt x="9" y="50"/>
                    </a:lnTo>
                    <a:lnTo>
                      <a:pt x="9" y="54"/>
                    </a:lnTo>
                    <a:lnTo>
                      <a:pt x="9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2" name="Freeform 126"/>
              <p:cNvSpPr>
                <a:spLocks/>
              </p:cNvSpPr>
              <p:nvPr/>
            </p:nvSpPr>
            <p:spPr bwMode="auto">
              <a:xfrm>
                <a:off x="3899" y="3122"/>
                <a:ext cx="1" cy="6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1 h 8"/>
                  <a:gd name="T4" fmla="*/ 1 w 1"/>
                  <a:gd name="T5" fmla="*/ 5 h 8"/>
                  <a:gd name="T6" fmla="*/ 1 w 1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8">
                    <a:moveTo>
                      <a:pt x="0" y="0"/>
                    </a:moveTo>
                    <a:lnTo>
                      <a:pt x="0" y="1"/>
                    </a:lnTo>
                    <a:lnTo>
                      <a:pt x="1" y="5"/>
                    </a:lnTo>
                    <a:lnTo>
                      <a:pt x="1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3" name="Freeform 127"/>
              <p:cNvSpPr>
                <a:spLocks/>
              </p:cNvSpPr>
              <p:nvPr/>
            </p:nvSpPr>
            <p:spPr bwMode="auto">
              <a:xfrm>
                <a:off x="3904" y="3152"/>
                <a:ext cx="10" cy="44"/>
              </a:xfrm>
              <a:custGeom>
                <a:avLst/>
                <a:gdLst>
                  <a:gd name="T0" fmla="*/ 0 w 12"/>
                  <a:gd name="T1" fmla="*/ 0 h 57"/>
                  <a:gd name="T2" fmla="*/ 1 w 12"/>
                  <a:gd name="T3" fmla="*/ 2 h 57"/>
                  <a:gd name="T4" fmla="*/ 1 w 12"/>
                  <a:gd name="T5" fmla="*/ 5 h 57"/>
                  <a:gd name="T6" fmla="*/ 2 w 12"/>
                  <a:gd name="T7" fmla="*/ 8 h 57"/>
                  <a:gd name="T8" fmla="*/ 3 w 12"/>
                  <a:gd name="T9" fmla="*/ 11 h 57"/>
                  <a:gd name="T10" fmla="*/ 3 w 12"/>
                  <a:gd name="T11" fmla="*/ 14 h 57"/>
                  <a:gd name="T12" fmla="*/ 4 w 12"/>
                  <a:gd name="T13" fmla="*/ 17 h 57"/>
                  <a:gd name="T14" fmla="*/ 5 w 12"/>
                  <a:gd name="T15" fmla="*/ 20 h 57"/>
                  <a:gd name="T16" fmla="*/ 5 w 12"/>
                  <a:gd name="T17" fmla="*/ 23 h 57"/>
                  <a:gd name="T18" fmla="*/ 6 w 12"/>
                  <a:gd name="T19" fmla="*/ 26 h 57"/>
                  <a:gd name="T20" fmla="*/ 6 w 12"/>
                  <a:gd name="T21" fmla="*/ 29 h 57"/>
                  <a:gd name="T22" fmla="*/ 7 w 12"/>
                  <a:gd name="T23" fmla="*/ 32 h 57"/>
                  <a:gd name="T24" fmla="*/ 8 w 12"/>
                  <a:gd name="T25" fmla="*/ 35 h 57"/>
                  <a:gd name="T26" fmla="*/ 8 w 12"/>
                  <a:gd name="T27" fmla="*/ 38 h 57"/>
                  <a:gd name="T28" fmla="*/ 9 w 12"/>
                  <a:gd name="T29" fmla="*/ 41 h 57"/>
                  <a:gd name="T30" fmla="*/ 10 w 12"/>
                  <a:gd name="T31" fmla="*/ 44 h 57"/>
                  <a:gd name="T32" fmla="*/ 10 w 12"/>
                  <a:gd name="T33" fmla="*/ 47 h 57"/>
                  <a:gd name="T34" fmla="*/ 10 w 12"/>
                  <a:gd name="T35" fmla="*/ 49 h 57"/>
                  <a:gd name="T36" fmla="*/ 12 w 12"/>
                  <a:gd name="T37" fmla="*/ 52 h 57"/>
                  <a:gd name="T38" fmla="*/ 12 w 12"/>
                  <a:gd name="T39" fmla="*/ 55 h 57"/>
                  <a:gd name="T40" fmla="*/ 12 w 12"/>
                  <a:gd name="T4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57">
                    <a:moveTo>
                      <a:pt x="0" y="0"/>
                    </a:moveTo>
                    <a:lnTo>
                      <a:pt x="1" y="2"/>
                    </a:lnTo>
                    <a:lnTo>
                      <a:pt x="1" y="5"/>
                    </a:lnTo>
                    <a:lnTo>
                      <a:pt x="2" y="8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4" y="17"/>
                    </a:lnTo>
                    <a:lnTo>
                      <a:pt x="5" y="20"/>
                    </a:lnTo>
                    <a:lnTo>
                      <a:pt x="5" y="23"/>
                    </a:lnTo>
                    <a:lnTo>
                      <a:pt x="6" y="26"/>
                    </a:lnTo>
                    <a:lnTo>
                      <a:pt x="6" y="29"/>
                    </a:lnTo>
                    <a:lnTo>
                      <a:pt x="7" y="32"/>
                    </a:lnTo>
                    <a:lnTo>
                      <a:pt x="8" y="35"/>
                    </a:lnTo>
                    <a:lnTo>
                      <a:pt x="8" y="38"/>
                    </a:lnTo>
                    <a:lnTo>
                      <a:pt x="9" y="41"/>
                    </a:lnTo>
                    <a:lnTo>
                      <a:pt x="10" y="44"/>
                    </a:lnTo>
                    <a:lnTo>
                      <a:pt x="10" y="47"/>
                    </a:lnTo>
                    <a:lnTo>
                      <a:pt x="10" y="49"/>
                    </a:lnTo>
                    <a:lnTo>
                      <a:pt x="12" y="52"/>
                    </a:lnTo>
                    <a:lnTo>
                      <a:pt x="12" y="55"/>
                    </a:lnTo>
                    <a:lnTo>
                      <a:pt x="12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4" name="Freeform 128"/>
              <p:cNvSpPr>
                <a:spLocks/>
              </p:cNvSpPr>
              <p:nvPr/>
            </p:nvSpPr>
            <p:spPr bwMode="auto">
              <a:xfrm>
                <a:off x="3920" y="3223"/>
                <a:ext cx="1" cy="6"/>
              </a:xfrm>
              <a:custGeom>
                <a:avLst/>
                <a:gdLst>
                  <a:gd name="T0" fmla="*/ 0 w 2"/>
                  <a:gd name="T1" fmla="*/ 0 h 8"/>
                  <a:gd name="T2" fmla="*/ 0 w 2"/>
                  <a:gd name="T3" fmla="*/ 0 h 8"/>
                  <a:gd name="T4" fmla="*/ 1 w 2"/>
                  <a:gd name="T5" fmla="*/ 3 h 8"/>
                  <a:gd name="T6" fmla="*/ 2 w 2"/>
                  <a:gd name="T7" fmla="*/ 6 h 8"/>
                  <a:gd name="T8" fmla="*/ 2 w 2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2" y="6"/>
                    </a:lnTo>
                    <a:lnTo>
                      <a:pt x="2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5" name="Freeform 129"/>
              <p:cNvSpPr>
                <a:spLocks/>
              </p:cNvSpPr>
              <p:nvPr/>
            </p:nvSpPr>
            <p:spPr bwMode="auto">
              <a:xfrm>
                <a:off x="3928" y="3258"/>
                <a:ext cx="9" cy="44"/>
              </a:xfrm>
              <a:custGeom>
                <a:avLst/>
                <a:gdLst>
                  <a:gd name="T0" fmla="*/ 0 w 12"/>
                  <a:gd name="T1" fmla="*/ 0 h 57"/>
                  <a:gd name="T2" fmla="*/ 0 w 12"/>
                  <a:gd name="T3" fmla="*/ 0 h 57"/>
                  <a:gd name="T4" fmla="*/ 1 w 12"/>
                  <a:gd name="T5" fmla="*/ 3 h 57"/>
                  <a:gd name="T6" fmla="*/ 1 w 12"/>
                  <a:gd name="T7" fmla="*/ 6 h 57"/>
                  <a:gd name="T8" fmla="*/ 2 w 12"/>
                  <a:gd name="T9" fmla="*/ 9 h 57"/>
                  <a:gd name="T10" fmla="*/ 2 w 12"/>
                  <a:gd name="T11" fmla="*/ 12 h 57"/>
                  <a:gd name="T12" fmla="*/ 3 w 12"/>
                  <a:gd name="T13" fmla="*/ 15 h 57"/>
                  <a:gd name="T14" fmla="*/ 4 w 12"/>
                  <a:gd name="T15" fmla="*/ 18 h 57"/>
                  <a:gd name="T16" fmla="*/ 4 w 12"/>
                  <a:gd name="T17" fmla="*/ 21 h 57"/>
                  <a:gd name="T18" fmla="*/ 5 w 12"/>
                  <a:gd name="T19" fmla="*/ 24 h 57"/>
                  <a:gd name="T20" fmla="*/ 6 w 12"/>
                  <a:gd name="T21" fmla="*/ 27 h 57"/>
                  <a:gd name="T22" fmla="*/ 6 w 12"/>
                  <a:gd name="T23" fmla="*/ 30 h 57"/>
                  <a:gd name="T24" fmla="*/ 7 w 12"/>
                  <a:gd name="T25" fmla="*/ 33 h 57"/>
                  <a:gd name="T26" fmla="*/ 7 w 12"/>
                  <a:gd name="T27" fmla="*/ 36 h 57"/>
                  <a:gd name="T28" fmla="*/ 8 w 12"/>
                  <a:gd name="T29" fmla="*/ 39 h 57"/>
                  <a:gd name="T30" fmla="*/ 9 w 12"/>
                  <a:gd name="T31" fmla="*/ 42 h 57"/>
                  <a:gd name="T32" fmla="*/ 9 w 12"/>
                  <a:gd name="T33" fmla="*/ 45 h 57"/>
                  <a:gd name="T34" fmla="*/ 9 w 12"/>
                  <a:gd name="T35" fmla="*/ 47 h 57"/>
                  <a:gd name="T36" fmla="*/ 11 w 12"/>
                  <a:gd name="T37" fmla="*/ 50 h 57"/>
                  <a:gd name="T38" fmla="*/ 11 w 12"/>
                  <a:gd name="T39" fmla="*/ 53 h 57"/>
                  <a:gd name="T40" fmla="*/ 12 w 12"/>
                  <a:gd name="T41" fmla="*/ 56 h 57"/>
                  <a:gd name="T42" fmla="*/ 12 w 12"/>
                  <a:gd name="T4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57">
                    <a:moveTo>
                      <a:pt x="0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3" y="15"/>
                    </a:lnTo>
                    <a:lnTo>
                      <a:pt x="4" y="18"/>
                    </a:lnTo>
                    <a:lnTo>
                      <a:pt x="4" y="21"/>
                    </a:lnTo>
                    <a:lnTo>
                      <a:pt x="5" y="24"/>
                    </a:lnTo>
                    <a:lnTo>
                      <a:pt x="6" y="27"/>
                    </a:lnTo>
                    <a:lnTo>
                      <a:pt x="6" y="30"/>
                    </a:lnTo>
                    <a:lnTo>
                      <a:pt x="7" y="33"/>
                    </a:lnTo>
                    <a:lnTo>
                      <a:pt x="7" y="36"/>
                    </a:lnTo>
                    <a:lnTo>
                      <a:pt x="8" y="39"/>
                    </a:lnTo>
                    <a:lnTo>
                      <a:pt x="9" y="42"/>
                    </a:lnTo>
                    <a:lnTo>
                      <a:pt x="9" y="45"/>
                    </a:lnTo>
                    <a:lnTo>
                      <a:pt x="9" y="47"/>
                    </a:lnTo>
                    <a:lnTo>
                      <a:pt x="11" y="50"/>
                    </a:lnTo>
                    <a:lnTo>
                      <a:pt x="11" y="53"/>
                    </a:lnTo>
                    <a:lnTo>
                      <a:pt x="12" y="56"/>
                    </a:lnTo>
                    <a:lnTo>
                      <a:pt x="12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6" name="Freeform 130"/>
              <p:cNvSpPr>
                <a:spLocks/>
              </p:cNvSpPr>
              <p:nvPr/>
            </p:nvSpPr>
            <p:spPr bwMode="auto">
              <a:xfrm>
                <a:off x="3944" y="3329"/>
                <a:ext cx="1" cy="6"/>
              </a:xfrm>
              <a:custGeom>
                <a:avLst/>
                <a:gdLst>
                  <a:gd name="T0" fmla="*/ 0 w 2"/>
                  <a:gd name="T1" fmla="*/ 0 h 8"/>
                  <a:gd name="T2" fmla="*/ 0 w 2"/>
                  <a:gd name="T3" fmla="*/ 1 h 8"/>
                  <a:gd name="T4" fmla="*/ 1 w 2"/>
                  <a:gd name="T5" fmla="*/ 4 h 8"/>
                  <a:gd name="T6" fmla="*/ 1 w 2"/>
                  <a:gd name="T7" fmla="*/ 6 h 8"/>
                  <a:gd name="T8" fmla="*/ 2 w 2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0"/>
                    </a:moveTo>
                    <a:lnTo>
                      <a:pt x="0" y="1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2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7" name="Freeform 131"/>
              <p:cNvSpPr>
                <a:spLocks/>
              </p:cNvSpPr>
              <p:nvPr/>
            </p:nvSpPr>
            <p:spPr bwMode="auto">
              <a:xfrm>
                <a:off x="3952" y="3364"/>
                <a:ext cx="11" cy="44"/>
              </a:xfrm>
              <a:custGeom>
                <a:avLst/>
                <a:gdLst>
                  <a:gd name="T0" fmla="*/ 0 w 14"/>
                  <a:gd name="T1" fmla="*/ 0 h 57"/>
                  <a:gd name="T2" fmla="*/ 1 w 14"/>
                  <a:gd name="T3" fmla="*/ 1 h 57"/>
                  <a:gd name="T4" fmla="*/ 1 w 14"/>
                  <a:gd name="T5" fmla="*/ 3 h 57"/>
                  <a:gd name="T6" fmla="*/ 2 w 14"/>
                  <a:gd name="T7" fmla="*/ 6 h 57"/>
                  <a:gd name="T8" fmla="*/ 2 w 14"/>
                  <a:gd name="T9" fmla="*/ 8 h 57"/>
                  <a:gd name="T10" fmla="*/ 3 w 14"/>
                  <a:gd name="T11" fmla="*/ 11 h 57"/>
                  <a:gd name="T12" fmla="*/ 4 w 14"/>
                  <a:gd name="T13" fmla="*/ 14 h 57"/>
                  <a:gd name="T14" fmla="*/ 4 w 14"/>
                  <a:gd name="T15" fmla="*/ 16 h 57"/>
                  <a:gd name="T16" fmla="*/ 5 w 14"/>
                  <a:gd name="T17" fmla="*/ 19 h 57"/>
                  <a:gd name="T18" fmla="*/ 5 w 14"/>
                  <a:gd name="T19" fmla="*/ 21 h 57"/>
                  <a:gd name="T20" fmla="*/ 6 w 14"/>
                  <a:gd name="T21" fmla="*/ 24 h 57"/>
                  <a:gd name="T22" fmla="*/ 6 w 14"/>
                  <a:gd name="T23" fmla="*/ 26 h 57"/>
                  <a:gd name="T24" fmla="*/ 7 w 14"/>
                  <a:gd name="T25" fmla="*/ 29 h 57"/>
                  <a:gd name="T26" fmla="*/ 8 w 14"/>
                  <a:gd name="T27" fmla="*/ 32 h 57"/>
                  <a:gd name="T28" fmla="*/ 8 w 14"/>
                  <a:gd name="T29" fmla="*/ 34 h 57"/>
                  <a:gd name="T30" fmla="*/ 9 w 14"/>
                  <a:gd name="T31" fmla="*/ 37 h 57"/>
                  <a:gd name="T32" fmla="*/ 9 w 14"/>
                  <a:gd name="T33" fmla="*/ 39 h 57"/>
                  <a:gd name="T34" fmla="*/ 10 w 14"/>
                  <a:gd name="T35" fmla="*/ 42 h 57"/>
                  <a:gd name="T36" fmla="*/ 10 w 14"/>
                  <a:gd name="T37" fmla="*/ 44 h 57"/>
                  <a:gd name="T38" fmla="*/ 11 w 14"/>
                  <a:gd name="T39" fmla="*/ 47 h 57"/>
                  <a:gd name="T40" fmla="*/ 11 w 14"/>
                  <a:gd name="T41" fmla="*/ 49 h 57"/>
                  <a:gd name="T42" fmla="*/ 13 w 14"/>
                  <a:gd name="T43" fmla="*/ 52 h 57"/>
                  <a:gd name="T44" fmla="*/ 13 w 14"/>
                  <a:gd name="T45" fmla="*/ 54 h 57"/>
                  <a:gd name="T46" fmla="*/ 13 w 14"/>
                  <a:gd name="T47" fmla="*/ 56 h 57"/>
                  <a:gd name="T48" fmla="*/ 14 w 14"/>
                  <a:gd name="T4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57">
                    <a:moveTo>
                      <a:pt x="0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3" y="11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5" y="19"/>
                    </a:lnTo>
                    <a:lnTo>
                      <a:pt x="5" y="21"/>
                    </a:lnTo>
                    <a:lnTo>
                      <a:pt x="6" y="24"/>
                    </a:lnTo>
                    <a:lnTo>
                      <a:pt x="6" y="26"/>
                    </a:lnTo>
                    <a:lnTo>
                      <a:pt x="7" y="29"/>
                    </a:lnTo>
                    <a:lnTo>
                      <a:pt x="8" y="32"/>
                    </a:lnTo>
                    <a:lnTo>
                      <a:pt x="8" y="34"/>
                    </a:lnTo>
                    <a:lnTo>
                      <a:pt x="9" y="37"/>
                    </a:lnTo>
                    <a:lnTo>
                      <a:pt x="9" y="39"/>
                    </a:lnTo>
                    <a:lnTo>
                      <a:pt x="10" y="42"/>
                    </a:lnTo>
                    <a:lnTo>
                      <a:pt x="10" y="44"/>
                    </a:lnTo>
                    <a:lnTo>
                      <a:pt x="11" y="47"/>
                    </a:lnTo>
                    <a:lnTo>
                      <a:pt x="11" y="49"/>
                    </a:lnTo>
                    <a:lnTo>
                      <a:pt x="13" y="52"/>
                    </a:lnTo>
                    <a:lnTo>
                      <a:pt x="13" y="54"/>
                    </a:lnTo>
                    <a:lnTo>
                      <a:pt x="13" y="56"/>
                    </a:lnTo>
                    <a:lnTo>
                      <a:pt x="14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8" name="Freeform 132"/>
              <p:cNvSpPr>
                <a:spLocks/>
              </p:cNvSpPr>
              <p:nvPr/>
            </p:nvSpPr>
            <p:spPr bwMode="auto">
              <a:xfrm>
                <a:off x="3970" y="3435"/>
                <a:ext cx="1" cy="6"/>
              </a:xfrm>
              <a:custGeom>
                <a:avLst/>
                <a:gdLst>
                  <a:gd name="T0" fmla="*/ 0 w 2"/>
                  <a:gd name="T1" fmla="*/ 0 h 8"/>
                  <a:gd name="T2" fmla="*/ 0 w 2"/>
                  <a:gd name="T3" fmla="*/ 0 h 8"/>
                  <a:gd name="T4" fmla="*/ 0 w 2"/>
                  <a:gd name="T5" fmla="*/ 2 h 8"/>
                  <a:gd name="T6" fmla="*/ 2 w 2"/>
                  <a:gd name="T7" fmla="*/ 5 h 8"/>
                  <a:gd name="T8" fmla="*/ 2 w 2"/>
                  <a:gd name="T9" fmla="*/ 7 h 8"/>
                  <a:gd name="T10" fmla="*/ 2 w 2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2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9" name="Freeform 133"/>
              <p:cNvSpPr>
                <a:spLocks/>
              </p:cNvSpPr>
              <p:nvPr/>
            </p:nvSpPr>
            <p:spPr bwMode="auto">
              <a:xfrm>
                <a:off x="3980" y="3470"/>
                <a:ext cx="14" cy="44"/>
              </a:xfrm>
              <a:custGeom>
                <a:avLst/>
                <a:gdLst>
                  <a:gd name="T0" fmla="*/ 0 w 19"/>
                  <a:gd name="T1" fmla="*/ 0 h 57"/>
                  <a:gd name="T2" fmla="*/ 0 w 19"/>
                  <a:gd name="T3" fmla="*/ 0 h 57"/>
                  <a:gd name="T4" fmla="*/ 0 w 19"/>
                  <a:gd name="T5" fmla="*/ 2 h 57"/>
                  <a:gd name="T6" fmla="*/ 1 w 19"/>
                  <a:gd name="T7" fmla="*/ 4 h 57"/>
                  <a:gd name="T8" fmla="*/ 1 w 19"/>
                  <a:gd name="T9" fmla="*/ 6 h 57"/>
                  <a:gd name="T10" fmla="*/ 2 w 19"/>
                  <a:gd name="T11" fmla="*/ 8 h 57"/>
                  <a:gd name="T12" fmla="*/ 3 w 19"/>
                  <a:gd name="T13" fmla="*/ 10 h 57"/>
                  <a:gd name="T14" fmla="*/ 3 w 19"/>
                  <a:gd name="T15" fmla="*/ 12 h 57"/>
                  <a:gd name="T16" fmla="*/ 4 w 19"/>
                  <a:gd name="T17" fmla="*/ 13 h 57"/>
                  <a:gd name="T18" fmla="*/ 4 w 19"/>
                  <a:gd name="T19" fmla="*/ 15 h 57"/>
                  <a:gd name="T20" fmla="*/ 5 w 19"/>
                  <a:gd name="T21" fmla="*/ 17 h 57"/>
                  <a:gd name="T22" fmla="*/ 5 w 19"/>
                  <a:gd name="T23" fmla="*/ 19 h 57"/>
                  <a:gd name="T24" fmla="*/ 6 w 19"/>
                  <a:gd name="T25" fmla="*/ 21 h 57"/>
                  <a:gd name="T26" fmla="*/ 7 w 19"/>
                  <a:gd name="T27" fmla="*/ 22 h 57"/>
                  <a:gd name="T28" fmla="*/ 7 w 19"/>
                  <a:gd name="T29" fmla="*/ 24 h 57"/>
                  <a:gd name="T30" fmla="*/ 8 w 19"/>
                  <a:gd name="T31" fmla="*/ 26 h 57"/>
                  <a:gd name="T32" fmla="*/ 8 w 19"/>
                  <a:gd name="T33" fmla="*/ 28 h 57"/>
                  <a:gd name="T34" fmla="*/ 9 w 19"/>
                  <a:gd name="T35" fmla="*/ 29 h 57"/>
                  <a:gd name="T36" fmla="*/ 9 w 19"/>
                  <a:gd name="T37" fmla="*/ 31 h 57"/>
                  <a:gd name="T38" fmla="*/ 10 w 19"/>
                  <a:gd name="T39" fmla="*/ 33 h 57"/>
                  <a:gd name="T40" fmla="*/ 11 w 19"/>
                  <a:gd name="T41" fmla="*/ 35 h 57"/>
                  <a:gd name="T42" fmla="*/ 11 w 19"/>
                  <a:gd name="T43" fmla="*/ 36 h 57"/>
                  <a:gd name="T44" fmla="*/ 12 w 19"/>
                  <a:gd name="T45" fmla="*/ 38 h 57"/>
                  <a:gd name="T46" fmla="*/ 12 w 19"/>
                  <a:gd name="T47" fmla="*/ 40 h 57"/>
                  <a:gd name="T48" fmla="*/ 13 w 19"/>
                  <a:gd name="T49" fmla="*/ 41 h 57"/>
                  <a:gd name="T50" fmla="*/ 13 w 19"/>
                  <a:gd name="T51" fmla="*/ 43 h 57"/>
                  <a:gd name="T52" fmla="*/ 14 w 19"/>
                  <a:gd name="T53" fmla="*/ 44 h 57"/>
                  <a:gd name="T54" fmla="*/ 15 w 19"/>
                  <a:gd name="T55" fmla="*/ 46 h 57"/>
                  <a:gd name="T56" fmla="*/ 15 w 19"/>
                  <a:gd name="T57" fmla="*/ 48 h 57"/>
                  <a:gd name="T58" fmla="*/ 16 w 19"/>
                  <a:gd name="T59" fmla="*/ 49 h 57"/>
                  <a:gd name="T60" fmla="*/ 16 w 19"/>
                  <a:gd name="T61" fmla="*/ 51 h 57"/>
                  <a:gd name="T62" fmla="*/ 17 w 19"/>
                  <a:gd name="T63" fmla="*/ 52 h 57"/>
                  <a:gd name="T64" fmla="*/ 17 w 19"/>
                  <a:gd name="T65" fmla="*/ 54 h 57"/>
                  <a:gd name="T66" fmla="*/ 18 w 19"/>
                  <a:gd name="T67" fmla="*/ 55 h 57"/>
                  <a:gd name="T68" fmla="*/ 19 w 19"/>
                  <a:gd name="T6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57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3" y="10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4" y="15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6" y="21"/>
                    </a:lnTo>
                    <a:lnTo>
                      <a:pt x="7" y="22"/>
                    </a:lnTo>
                    <a:lnTo>
                      <a:pt x="7" y="24"/>
                    </a:lnTo>
                    <a:lnTo>
                      <a:pt x="8" y="26"/>
                    </a:lnTo>
                    <a:lnTo>
                      <a:pt x="8" y="28"/>
                    </a:lnTo>
                    <a:lnTo>
                      <a:pt x="9" y="29"/>
                    </a:lnTo>
                    <a:lnTo>
                      <a:pt x="9" y="31"/>
                    </a:lnTo>
                    <a:lnTo>
                      <a:pt x="10" y="33"/>
                    </a:lnTo>
                    <a:lnTo>
                      <a:pt x="11" y="35"/>
                    </a:lnTo>
                    <a:lnTo>
                      <a:pt x="11" y="36"/>
                    </a:lnTo>
                    <a:lnTo>
                      <a:pt x="12" y="38"/>
                    </a:lnTo>
                    <a:lnTo>
                      <a:pt x="12" y="40"/>
                    </a:lnTo>
                    <a:lnTo>
                      <a:pt x="13" y="41"/>
                    </a:lnTo>
                    <a:lnTo>
                      <a:pt x="13" y="43"/>
                    </a:lnTo>
                    <a:lnTo>
                      <a:pt x="14" y="44"/>
                    </a:lnTo>
                    <a:lnTo>
                      <a:pt x="15" y="46"/>
                    </a:lnTo>
                    <a:lnTo>
                      <a:pt x="15" y="48"/>
                    </a:lnTo>
                    <a:lnTo>
                      <a:pt x="16" y="49"/>
                    </a:lnTo>
                    <a:lnTo>
                      <a:pt x="16" y="51"/>
                    </a:lnTo>
                    <a:lnTo>
                      <a:pt x="17" y="52"/>
                    </a:lnTo>
                    <a:lnTo>
                      <a:pt x="17" y="54"/>
                    </a:lnTo>
                    <a:lnTo>
                      <a:pt x="18" y="55"/>
                    </a:lnTo>
                    <a:lnTo>
                      <a:pt x="19" y="5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0" name="Freeform 134"/>
              <p:cNvSpPr>
                <a:spLocks/>
              </p:cNvSpPr>
              <p:nvPr/>
            </p:nvSpPr>
            <p:spPr bwMode="auto">
              <a:xfrm>
                <a:off x="4004" y="3541"/>
                <a:ext cx="3" cy="6"/>
              </a:xfrm>
              <a:custGeom>
                <a:avLst/>
                <a:gdLst>
                  <a:gd name="T0" fmla="*/ 0 w 3"/>
                  <a:gd name="T1" fmla="*/ 0 h 8"/>
                  <a:gd name="T2" fmla="*/ 0 w 3"/>
                  <a:gd name="T3" fmla="*/ 0 h 8"/>
                  <a:gd name="T4" fmla="*/ 1 w 3"/>
                  <a:gd name="T5" fmla="*/ 2 h 8"/>
                  <a:gd name="T6" fmla="*/ 1 w 3"/>
                  <a:gd name="T7" fmla="*/ 4 h 8"/>
                  <a:gd name="T8" fmla="*/ 2 w 3"/>
                  <a:gd name="T9" fmla="*/ 5 h 8"/>
                  <a:gd name="T10" fmla="*/ 2 w 3"/>
                  <a:gd name="T11" fmla="*/ 7 h 8"/>
                  <a:gd name="T12" fmla="*/ 3 w 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8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3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1" name="Freeform 135"/>
              <p:cNvSpPr>
                <a:spLocks/>
              </p:cNvSpPr>
              <p:nvPr/>
            </p:nvSpPr>
            <p:spPr bwMode="auto">
              <a:xfrm>
                <a:off x="4017" y="3576"/>
                <a:ext cx="29" cy="31"/>
              </a:xfrm>
              <a:custGeom>
                <a:avLst/>
                <a:gdLst>
                  <a:gd name="T0" fmla="*/ 0 w 37"/>
                  <a:gd name="T1" fmla="*/ 0 h 40"/>
                  <a:gd name="T2" fmla="*/ 2 w 37"/>
                  <a:gd name="T3" fmla="*/ 2 h 40"/>
                  <a:gd name="T4" fmla="*/ 3 w 37"/>
                  <a:gd name="T5" fmla="*/ 4 h 40"/>
                  <a:gd name="T6" fmla="*/ 4 w 37"/>
                  <a:gd name="T7" fmla="*/ 6 h 40"/>
                  <a:gd name="T8" fmla="*/ 4 w 37"/>
                  <a:gd name="T9" fmla="*/ 7 h 40"/>
                  <a:gd name="T10" fmla="*/ 6 w 37"/>
                  <a:gd name="T11" fmla="*/ 9 h 40"/>
                  <a:gd name="T12" fmla="*/ 7 w 37"/>
                  <a:gd name="T13" fmla="*/ 11 h 40"/>
                  <a:gd name="T14" fmla="*/ 8 w 37"/>
                  <a:gd name="T15" fmla="*/ 12 h 40"/>
                  <a:gd name="T16" fmla="*/ 9 w 37"/>
                  <a:gd name="T17" fmla="*/ 14 h 40"/>
                  <a:gd name="T18" fmla="*/ 10 w 37"/>
                  <a:gd name="T19" fmla="*/ 15 h 40"/>
                  <a:gd name="T20" fmla="*/ 11 w 37"/>
                  <a:gd name="T21" fmla="*/ 16 h 40"/>
                  <a:gd name="T22" fmla="*/ 12 w 37"/>
                  <a:gd name="T23" fmla="*/ 18 h 40"/>
                  <a:gd name="T24" fmla="*/ 13 w 37"/>
                  <a:gd name="T25" fmla="*/ 18 h 40"/>
                  <a:gd name="T26" fmla="*/ 15 w 37"/>
                  <a:gd name="T27" fmla="*/ 20 h 40"/>
                  <a:gd name="T28" fmla="*/ 16 w 37"/>
                  <a:gd name="T29" fmla="*/ 21 h 40"/>
                  <a:gd name="T30" fmla="*/ 17 w 37"/>
                  <a:gd name="T31" fmla="*/ 22 h 40"/>
                  <a:gd name="T32" fmla="*/ 18 w 37"/>
                  <a:gd name="T33" fmla="*/ 23 h 40"/>
                  <a:gd name="T34" fmla="*/ 19 w 37"/>
                  <a:gd name="T35" fmla="*/ 24 h 40"/>
                  <a:gd name="T36" fmla="*/ 20 w 37"/>
                  <a:gd name="T37" fmla="*/ 26 h 40"/>
                  <a:gd name="T38" fmla="*/ 21 w 37"/>
                  <a:gd name="T39" fmla="*/ 27 h 40"/>
                  <a:gd name="T40" fmla="*/ 22 w 37"/>
                  <a:gd name="T41" fmla="*/ 28 h 40"/>
                  <a:gd name="T42" fmla="*/ 23 w 37"/>
                  <a:gd name="T43" fmla="*/ 28 h 40"/>
                  <a:gd name="T44" fmla="*/ 24 w 37"/>
                  <a:gd name="T45" fmla="*/ 29 h 40"/>
                  <a:gd name="T46" fmla="*/ 25 w 37"/>
                  <a:gd name="T47" fmla="*/ 30 h 40"/>
                  <a:gd name="T48" fmla="*/ 26 w 37"/>
                  <a:gd name="T49" fmla="*/ 31 h 40"/>
                  <a:gd name="T50" fmla="*/ 28 w 37"/>
                  <a:gd name="T51" fmla="*/ 33 h 40"/>
                  <a:gd name="T52" fmla="*/ 29 w 37"/>
                  <a:gd name="T53" fmla="*/ 34 h 40"/>
                  <a:gd name="T54" fmla="*/ 30 w 37"/>
                  <a:gd name="T55" fmla="*/ 35 h 40"/>
                  <a:gd name="T56" fmla="*/ 31 w 37"/>
                  <a:gd name="T57" fmla="*/ 36 h 40"/>
                  <a:gd name="T58" fmla="*/ 32 w 37"/>
                  <a:gd name="T59" fmla="*/ 36 h 40"/>
                  <a:gd name="T60" fmla="*/ 34 w 37"/>
                  <a:gd name="T61" fmla="*/ 37 h 40"/>
                  <a:gd name="T62" fmla="*/ 35 w 37"/>
                  <a:gd name="T63" fmla="*/ 38 h 40"/>
                  <a:gd name="T64" fmla="*/ 36 w 37"/>
                  <a:gd name="T65" fmla="*/ 39 h 40"/>
                  <a:gd name="T66" fmla="*/ 37 w 37"/>
                  <a:gd name="T6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" h="40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1" y="16"/>
                    </a:lnTo>
                    <a:lnTo>
                      <a:pt x="12" y="17"/>
                    </a:lnTo>
                    <a:lnTo>
                      <a:pt x="12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4" y="19"/>
                    </a:lnTo>
                    <a:lnTo>
                      <a:pt x="15" y="20"/>
                    </a:lnTo>
                    <a:lnTo>
                      <a:pt x="15" y="21"/>
                    </a:lnTo>
                    <a:lnTo>
                      <a:pt x="16" y="21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18" y="24"/>
                    </a:lnTo>
                    <a:lnTo>
                      <a:pt x="19" y="24"/>
                    </a:lnTo>
                    <a:lnTo>
                      <a:pt x="20" y="25"/>
                    </a:lnTo>
                    <a:lnTo>
                      <a:pt x="20" y="26"/>
                    </a:lnTo>
                    <a:lnTo>
                      <a:pt x="21" y="26"/>
                    </a:lnTo>
                    <a:lnTo>
                      <a:pt x="21" y="27"/>
                    </a:lnTo>
                    <a:lnTo>
                      <a:pt x="22" y="27"/>
                    </a:lnTo>
                    <a:lnTo>
                      <a:pt x="22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4" y="29"/>
                    </a:lnTo>
                    <a:lnTo>
                      <a:pt x="24" y="29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7" y="32"/>
                    </a:lnTo>
                    <a:lnTo>
                      <a:pt x="28" y="33"/>
                    </a:lnTo>
                    <a:lnTo>
                      <a:pt x="29" y="33"/>
                    </a:lnTo>
                    <a:lnTo>
                      <a:pt x="29" y="34"/>
                    </a:lnTo>
                    <a:lnTo>
                      <a:pt x="30" y="34"/>
                    </a:lnTo>
                    <a:lnTo>
                      <a:pt x="30" y="35"/>
                    </a:lnTo>
                    <a:lnTo>
                      <a:pt x="31" y="35"/>
                    </a:lnTo>
                    <a:lnTo>
                      <a:pt x="31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3" y="37"/>
                    </a:lnTo>
                    <a:lnTo>
                      <a:pt x="34" y="37"/>
                    </a:lnTo>
                    <a:lnTo>
                      <a:pt x="34" y="38"/>
                    </a:lnTo>
                    <a:lnTo>
                      <a:pt x="35" y="38"/>
                    </a:lnTo>
                    <a:lnTo>
                      <a:pt x="35" y="39"/>
                    </a:lnTo>
                    <a:lnTo>
                      <a:pt x="36" y="39"/>
                    </a:lnTo>
                    <a:lnTo>
                      <a:pt x="36" y="39"/>
                    </a:lnTo>
                    <a:lnTo>
                      <a:pt x="37" y="4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2" name="Freeform 136"/>
              <p:cNvSpPr>
                <a:spLocks/>
              </p:cNvSpPr>
              <p:nvPr/>
            </p:nvSpPr>
            <p:spPr bwMode="auto">
              <a:xfrm>
                <a:off x="4067" y="3616"/>
                <a:ext cx="5" cy="1"/>
              </a:xfrm>
              <a:custGeom>
                <a:avLst/>
                <a:gdLst>
                  <a:gd name="T0" fmla="*/ 0 w 6"/>
                  <a:gd name="T1" fmla="*/ 0 h 2"/>
                  <a:gd name="T2" fmla="*/ 0 w 6"/>
                  <a:gd name="T3" fmla="*/ 0 h 2"/>
                  <a:gd name="T4" fmla="*/ 1 w 6"/>
                  <a:gd name="T5" fmla="*/ 0 h 2"/>
                  <a:gd name="T6" fmla="*/ 2 w 6"/>
                  <a:gd name="T7" fmla="*/ 0 h 2"/>
                  <a:gd name="T8" fmla="*/ 2 w 6"/>
                  <a:gd name="T9" fmla="*/ 1 h 2"/>
                  <a:gd name="T10" fmla="*/ 2 w 6"/>
                  <a:gd name="T11" fmla="*/ 1 h 2"/>
                  <a:gd name="T12" fmla="*/ 3 w 6"/>
                  <a:gd name="T13" fmla="*/ 1 h 2"/>
                  <a:gd name="T14" fmla="*/ 4 w 6"/>
                  <a:gd name="T15" fmla="*/ 1 h 2"/>
                  <a:gd name="T16" fmla="*/ 4 w 6"/>
                  <a:gd name="T17" fmla="*/ 2 h 2"/>
                  <a:gd name="T18" fmla="*/ 5 w 6"/>
                  <a:gd name="T19" fmla="*/ 2 h 2"/>
                  <a:gd name="T20" fmla="*/ 5 w 6"/>
                  <a:gd name="T21" fmla="*/ 2 h 2"/>
                  <a:gd name="T22" fmla="*/ 6 w 6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3" name="Freeform 137"/>
              <p:cNvSpPr>
                <a:spLocks/>
              </p:cNvSpPr>
              <p:nvPr/>
            </p:nvSpPr>
            <p:spPr bwMode="auto">
              <a:xfrm>
                <a:off x="4097" y="3624"/>
                <a:ext cx="37" cy="16"/>
              </a:xfrm>
              <a:custGeom>
                <a:avLst/>
                <a:gdLst>
                  <a:gd name="T0" fmla="*/ 0 w 48"/>
                  <a:gd name="T1" fmla="*/ 0 h 22"/>
                  <a:gd name="T2" fmla="*/ 1 w 48"/>
                  <a:gd name="T3" fmla="*/ 0 h 22"/>
                  <a:gd name="T4" fmla="*/ 2 w 48"/>
                  <a:gd name="T5" fmla="*/ 1 h 22"/>
                  <a:gd name="T6" fmla="*/ 3 w 48"/>
                  <a:gd name="T7" fmla="*/ 1 h 22"/>
                  <a:gd name="T8" fmla="*/ 5 w 48"/>
                  <a:gd name="T9" fmla="*/ 1 h 22"/>
                  <a:gd name="T10" fmla="*/ 5 w 48"/>
                  <a:gd name="T11" fmla="*/ 2 h 22"/>
                  <a:gd name="T12" fmla="*/ 6 w 48"/>
                  <a:gd name="T13" fmla="*/ 2 h 22"/>
                  <a:gd name="T14" fmla="*/ 7 w 48"/>
                  <a:gd name="T15" fmla="*/ 2 h 22"/>
                  <a:gd name="T16" fmla="*/ 8 w 48"/>
                  <a:gd name="T17" fmla="*/ 3 h 22"/>
                  <a:gd name="T18" fmla="*/ 10 w 48"/>
                  <a:gd name="T19" fmla="*/ 3 h 22"/>
                  <a:gd name="T20" fmla="*/ 10 w 48"/>
                  <a:gd name="T21" fmla="*/ 4 h 22"/>
                  <a:gd name="T22" fmla="*/ 12 w 48"/>
                  <a:gd name="T23" fmla="*/ 4 h 22"/>
                  <a:gd name="T24" fmla="*/ 13 w 48"/>
                  <a:gd name="T25" fmla="*/ 5 h 22"/>
                  <a:gd name="T26" fmla="*/ 14 w 48"/>
                  <a:gd name="T27" fmla="*/ 5 h 22"/>
                  <a:gd name="T28" fmla="*/ 15 w 48"/>
                  <a:gd name="T29" fmla="*/ 6 h 22"/>
                  <a:gd name="T30" fmla="*/ 16 w 48"/>
                  <a:gd name="T31" fmla="*/ 6 h 22"/>
                  <a:gd name="T32" fmla="*/ 17 w 48"/>
                  <a:gd name="T33" fmla="*/ 7 h 22"/>
                  <a:gd name="T34" fmla="*/ 18 w 48"/>
                  <a:gd name="T35" fmla="*/ 7 h 22"/>
                  <a:gd name="T36" fmla="*/ 19 w 48"/>
                  <a:gd name="T37" fmla="*/ 8 h 22"/>
                  <a:gd name="T38" fmla="*/ 20 w 48"/>
                  <a:gd name="T39" fmla="*/ 8 h 22"/>
                  <a:gd name="T40" fmla="*/ 21 w 48"/>
                  <a:gd name="T41" fmla="*/ 8 h 22"/>
                  <a:gd name="T42" fmla="*/ 22 w 48"/>
                  <a:gd name="T43" fmla="*/ 9 h 22"/>
                  <a:gd name="T44" fmla="*/ 23 w 48"/>
                  <a:gd name="T45" fmla="*/ 9 h 22"/>
                  <a:gd name="T46" fmla="*/ 24 w 48"/>
                  <a:gd name="T47" fmla="*/ 10 h 22"/>
                  <a:gd name="T48" fmla="*/ 26 w 48"/>
                  <a:gd name="T49" fmla="*/ 11 h 22"/>
                  <a:gd name="T50" fmla="*/ 27 w 48"/>
                  <a:gd name="T51" fmla="*/ 11 h 22"/>
                  <a:gd name="T52" fmla="*/ 28 w 48"/>
                  <a:gd name="T53" fmla="*/ 11 h 22"/>
                  <a:gd name="T54" fmla="*/ 29 w 48"/>
                  <a:gd name="T55" fmla="*/ 12 h 22"/>
                  <a:gd name="T56" fmla="*/ 30 w 48"/>
                  <a:gd name="T57" fmla="*/ 12 h 22"/>
                  <a:gd name="T58" fmla="*/ 31 w 48"/>
                  <a:gd name="T59" fmla="*/ 12 h 22"/>
                  <a:gd name="T60" fmla="*/ 32 w 48"/>
                  <a:gd name="T61" fmla="*/ 13 h 22"/>
                  <a:gd name="T62" fmla="*/ 33 w 48"/>
                  <a:gd name="T63" fmla="*/ 13 h 22"/>
                  <a:gd name="T64" fmla="*/ 34 w 48"/>
                  <a:gd name="T65" fmla="*/ 13 h 22"/>
                  <a:gd name="T66" fmla="*/ 36 w 48"/>
                  <a:gd name="T67" fmla="*/ 14 h 22"/>
                  <a:gd name="T68" fmla="*/ 37 w 48"/>
                  <a:gd name="T69" fmla="*/ 15 h 22"/>
                  <a:gd name="T70" fmla="*/ 38 w 48"/>
                  <a:gd name="T71" fmla="*/ 15 h 22"/>
                  <a:gd name="T72" fmla="*/ 39 w 48"/>
                  <a:gd name="T73" fmla="*/ 16 h 22"/>
                  <a:gd name="T74" fmla="*/ 40 w 48"/>
                  <a:gd name="T75" fmla="*/ 16 h 22"/>
                  <a:gd name="T76" fmla="*/ 41 w 48"/>
                  <a:gd name="T77" fmla="*/ 16 h 22"/>
                  <a:gd name="T78" fmla="*/ 42 w 48"/>
                  <a:gd name="T79" fmla="*/ 17 h 22"/>
                  <a:gd name="T80" fmla="*/ 44 w 48"/>
                  <a:gd name="T81" fmla="*/ 18 h 22"/>
                  <a:gd name="T82" fmla="*/ 45 w 48"/>
                  <a:gd name="T83" fmla="*/ 19 h 22"/>
                  <a:gd name="T84" fmla="*/ 46 w 48"/>
                  <a:gd name="T85" fmla="*/ 20 h 22"/>
                  <a:gd name="T86" fmla="*/ 47 w 48"/>
                  <a:gd name="T87" fmla="*/ 21 h 22"/>
                  <a:gd name="T88" fmla="*/ 48 w 48"/>
                  <a:gd name="T8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8" h="2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5" y="10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3" y="13"/>
                    </a:lnTo>
                    <a:lnTo>
                      <a:pt x="33" y="13"/>
                    </a:lnTo>
                    <a:lnTo>
                      <a:pt x="34" y="13"/>
                    </a:lnTo>
                    <a:lnTo>
                      <a:pt x="34" y="13"/>
                    </a:lnTo>
                    <a:lnTo>
                      <a:pt x="35" y="14"/>
                    </a:lnTo>
                    <a:lnTo>
                      <a:pt x="36" y="14"/>
                    </a:lnTo>
                    <a:lnTo>
                      <a:pt x="37" y="14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38" y="15"/>
                    </a:lnTo>
                    <a:lnTo>
                      <a:pt x="39" y="15"/>
                    </a:lnTo>
                    <a:lnTo>
                      <a:pt x="39" y="16"/>
                    </a:lnTo>
                    <a:lnTo>
                      <a:pt x="39" y="16"/>
                    </a:lnTo>
                    <a:lnTo>
                      <a:pt x="40" y="16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3" y="18"/>
                    </a:lnTo>
                    <a:lnTo>
                      <a:pt x="44" y="18"/>
                    </a:lnTo>
                    <a:lnTo>
                      <a:pt x="44" y="19"/>
                    </a:lnTo>
                    <a:lnTo>
                      <a:pt x="45" y="19"/>
                    </a:lnTo>
                    <a:lnTo>
                      <a:pt x="45" y="20"/>
                    </a:lnTo>
                    <a:lnTo>
                      <a:pt x="46" y="20"/>
                    </a:lnTo>
                    <a:lnTo>
                      <a:pt x="46" y="21"/>
                    </a:lnTo>
                    <a:lnTo>
                      <a:pt x="47" y="21"/>
                    </a:lnTo>
                    <a:lnTo>
                      <a:pt x="47" y="21"/>
                    </a:lnTo>
                    <a:lnTo>
                      <a:pt x="48" y="2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4" name="Freeform 138"/>
              <p:cNvSpPr>
                <a:spLocks/>
              </p:cNvSpPr>
              <p:nvPr/>
            </p:nvSpPr>
            <p:spPr bwMode="auto">
              <a:xfrm>
                <a:off x="4159" y="3648"/>
                <a:ext cx="6" cy="2"/>
              </a:xfrm>
              <a:custGeom>
                <a:avLst/>
                <a:gdLst>
                  <a:gd name="T0" fmla="*/ 0 w 7"/>
                  <a:gd name="T1" fmla="*/ 0 h 2"/>
                  <a:gd name="T2" fmla="*/ 0 w 7"/>
                  <a:gd name="T3" fmla="*/ 0 h 2"/>
                  <a:gd name="T4" fmla="*/ 0 w 7"/>
                  <a:gd name="T5" fmla="*/ 0 h 2"/>
                  <a:gd name="T6" fmla="*/ 1 w 7"/>
                  <a:gd name="T7" fmla="*/ 0 h 2"/>
                  <a:gd name="T8" fmla="*/ 1 w 7"/>
                  <a:gd name="T9" fmla="*/ 0 h 2"/>
                  <a:gd name="T10" fmla="*/ 2 w 7"/>
                  <a:gd name="T11" fmla="*/ 0 h 2"/>
                  <a:gd name="T12" fmla="*/ 2 w 7"/>
                  <a:gd name="T13" fmla="*/ 0 h 2"/>
                  <a:gd name="T14" fmla="*/ 3 w 7"/>
                  <a:gd name="T15" fmla="*/ 0 h 2"/>
                  <a:gd name="T16" fmla="*/ 4 w 7"/>
                  <a:gd name="T17" fmla="*/ 1 h 2"/>
                  <a:gd name="T18" fmla="*/ 4 w 7"/>
                  <a:gd name="T19" fmla="*/ 1 h 2"/>
                  <a:gd name="T20" fmla="*/ 5 w 7"/>
                  <a:gd name="T21" fmla="*/ 1 h 2"/>
                  <a:gd name="T22" fmla="*/ 5 w 7"/>
                  <a:gd name="T23" fmla="*/ 1 h 2"/>
                  <a:gd name="T24" fmla="*/ 6 w 7"/>
                  <a:gd name="T25" fmla="*/ 1 h 2"/>
                  <a:gd name="T26" fmla="*/ 7 w 7"/>
                  <a:gd name="T27" fmla="*/ 1 h 2"/>
                  <a:gd name="T28" fmla="*/ 7 w 7"/>
                  <a:gd name="T2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5" name="Freeform 139"/>
              <p:cNvSpPr>
                <a:spLocks/>
              </p:cNvSpPr>
              <p:nvPr/>
            </p:nvSpPr>
            <p:spPr bwMode="auto">
              <a:xfrm>
                <a:off x="4192" y="3650"/>
                <a:ext cx="16" cy="4"/>
              </a:xfrm>
              <a:custGeom>
                <a:avLst/>
                <a:gdLst>
                  <a:gd name="T0" fmla="*/ 0 w 20"/>
                  <a:gd name="T1" fmla="*/ 0 h 5"/>
                  <a:gd name="T2" fmla="*/ 0 w 20"/>
                  <a:gd name="T3" fmla="*/ 0 h 5"/>
                  <a:gd name="T4" fmla="*/ 0 w 20"/>
                  <a:gd name="T5" fmla="*/ 0 h 5"/>
                  <a:gd name="T6" fmla="*/ 1 w 20"/>
                  <a:gd name="T7" fmla="*/ 0 h 5"/>
                  <a:gd name="T8" fmla="*/ 2 w 20"/>
                  <a:gd name="T9" fmla="*/ 0 h 5"/>
                  <a:gd name="T10" fmla="*/ 3 w 20"/>
                  <a:gd name="T11" fmla="*/ 0 h 5"/>
                  <a:gd name="T12" fmla="*/ 3 w 20"/>
                  <a:gd name="T13" fmla="*/ 1 h 5"/>
                  <a:gd name="T14" fmla="*/ 3 w 20"/>
                  <a:gd name="T15" fmla="*/ 1 h 5"/>
                  <a:gd name="T16" fmla="*/ 4 w 20"/>
                  <a:gd name="T17" fmla="*/ 1 h 5"/>
                  <a:gd name="T18" fmla="*/ 4 w 20"/>
                  <a:gd name="T19" fmla="*/ 1 h 5"/>
                  <a:gd name="T20" fmla="*/ 5 w 20"/>
                  <a:gd name="T21" fmla="*/ 1 h 5"/>
                  <a:gd name="T22" fmla="*/ 5 w 20"/>
                  <a:gd name="T23" fmla="*/ 1 h 5"/>
                  <a:gd name="T24" fmla="*/ 6 w 20"/>
                  <a:gd name="T25" fmla="*/ 1 h 5"/>
                  <a:gd name="T26" fmla="*/ 6 w 20"/>
                  <a:gd name="T27" fmla="*/ 1 h 5"/>
                  <a:gd name="T28" fmla="*/ 7 w 20"/>
                  <a:gd name="T29" fmla="*/ 1 h 5"/>
                  <a:gd name="T30" fmla="*/ 7 w 20"/>
                  <a:gd name="T31" fmla="*/ 1 h 5"/>
                  <a:gd name="T32" fmla="*/ 8 w 20"/>
                  <a:gd name="T33" fmla="*/ 2 h 5"/>
                  <a:gd name="T34" fmla="*/ 8 w 20"/>
                  <a:gd name="T35" fmla="*/ 2 h 5"/>
                  <a:gd name="T36" fmla="*/ 9 w 20"/>
                  <a:gd name="T37" fmla="*/ 2 h 5"/>
                  <a:gd name="T38" fmla="*/ 10 w 20"/>
                  <a:gd name="T39" fmla="*/ 2 h 5"/>
                  <a:gd name="T40" fmla="*/ 10 w 20"/>
                  <a:gd name="T41" fmla="*/ 2 h 5"/>
                  <a:gd name="T42" fmla="*/ 11 w 20"/>
                  <a:gd name="T43" fmla="*/ 2 h 5"/>
                  <a:gd name="T44" fmla="*/ 12 w 20"/>
                  <a:gd name="T45" fmla="*/ 2 h 5"/>
                  <a:gd name="T46" fmla="*/ 12 w 20"/>
                  <a:gd name="T47" fmla="*/ 3 h 5"/>
                  <a:gd name="T48" fmla="*/ 12 w 20"/>
                  <a:gd name="T49" fmla="*/ 3 h 5"/>
                  <a:gd name="T50" fmla="*/ 13 w 20"/>
                  <a:gd name="T51" fmla="*/ 3 h 5"/>
                  <a:gd name="T52" fmla="*/ 13 w 20"/>
                  <a:gd name="T53" fmla="*/ 3 h 5"/>
                  <a:gd name="T54" fmla="*/ 14 w 20"/>
                  <a:gd name="T55" fmla="*/ 3 h 5"/>
                  <a:gd name="T56" fmla="*/ 14 w 20"/>
                  <a:gd name="T57" fmla="*/ 3 h 5"/>
                  <a:gd name="T58" fmla="*/ 15 w 20"/>
                  <a:gd name="T59" fmla="*/ 3 h 5"/>
                  <a:gd name="T60" fmla="*/ 16 w 20"/>
                  <a:gd name="T61" fmla="*/ 3 h 5"/>
                  <a:gd name="T62" fmla="*/ 16 w 20"/>
                  <a:gd name="T63" fmla="*/ 4 h 5"/>
                  <a:gd name="T64" fmla="*/ 16 w 20"/>
                  <a:gd name="T65" fmla="*/ 4 h 5"/>
                  <a:gd name="T66" fmla="*/ 17 w 20"/>
                  <a:gd name="T67" fmla="*/ 4 h 5"/>
                  <a:gd name="T68" fmla="*/ 18 w 20"/>
                  <a:gd name="T69" fmla="*/ 4 h 5"/>
                  <a:gd name="T70" fmla="*/ 18 w 20"/>
                  <a:gd name="T71" fmla="*/ 4 h 5"/>
                  <a:gd name="T72" fmla="*/ 19 w 20"/>
                  <a:gd name="T73" fmla="*/ 4 h 5"/>
                  <a:gd name="T74" fmla="*/ 20 w 20"/>
                  <a:gd name="T75" fmla="*/ 4 h 5"/>
                  <a:gd name="T76" fmla="*/ 20 w 20"/>
                  <a:gd name="T77" fmla="*/ 5 h 5"/>
                  <a:gd name="T78" fmla="*/ 20 w 20"/>
                  <a:gd name="T7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20" y="4"/>
                    </a:lnTo>
                    <a:lnTo>
                      <a:pt x="20" y="5"/>
                    </a:lnTo>
                    <a:lnTo>
                      <a:pt x="20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6" name="Freeform 140"/>
              <p:cNvSpPr>
                <a:spLocks/>
              </p:cNvSpPr>
              <p:nvPr/>
            </p:nvSpPr>
            <p:spPr bwMode="auto">
              <a:xfrm>
                <a:off x="4209" y="3654"/>
                <a:ext cx="38" cy="6"/>
              </a:xfrm>
              <a:custGeom>
                <a:avLst/>
                <a:gdLst>
                  <a:gd name="T0" fmla="*/ 0 w 50"/>
                  <a:gd name="T1" fmla="*/ 0 h 8"/>
                  <a:gd name="T2" fmla="*/ 1 w 50"/>
                  <a:gd name="T3" fmla="*/ 0 h 8"/>
                  <a:gd name="T4" fmla="*/ 2 w 50"/>
                  <a:gd name="T5" fmla="*/ 0 h 8"/>
                  <a:gd name="T6" fmla="*/ 3 w 50"/>
                  <a:gd name="T7" fmla="*/ 1 h 8"/>
                  <a:gd name="T8" fmla="*/ 4 w 50"/>
                  <a:gd name="T9" fmla="*/ 1 h 8"/>
                  <a:gd name="T10" fmla="*/ 5 w 50"/>
                  <a:gd name="T11" fmla="*/ 1 h 8"/>
                  <a:gd name="T12" fmla="*/ 7 w 50"/>
                  <a:gd name="T13" fmla="*/ 1 h 8"/>
                  <a:gd name="T14" fmla="*/ 7 w 50"/>
                  <a:gd name="T15" fmla="*/ 2 h 8"/>
                  <a:gd name="T16" fmla="*/ 8 w 50"/>
                  <a:gd name="T17" fmla="*/ 2 h 8"/>
                  <a:gd name="T18" fmla="*/ 9 w 50"/>
                  <a:gd name="T19" fmla="*/ 2 h 8"/>
                  <a:gd name="T20" fmla="*/ 11 w 50"/>
                  <a:gd name="T21" fmla="*/ 2 h 8"/>
                  <a:gd name="T22" fmla="*/ 11 w 50"/>
                  <a:gd name="T23" fmla="*/ 3 h 8"/>
                  <a:gd name="T24" fmla="*/ 13 w 50"/>
                  <a:gd name="T25" fmla="*/ 3 h 8"/>
                  <a:gd name="T26" fmla="*/ 14 w 50"/>
                  <a:gd name="T27" fmla="*/ 3 h 8"/>
                  <a:gd name="T28" fmla="*/ 15 w 50"/>
                  <a:gd name="T29" fmla="*/ 4 h 8"/>
                  <a:gd name="T30" fmla="*/ 16 w 50"/>
                  <a:gd name="T31" fmla="*/ 4 h 8"/>
                  <a:gd name="T32" fmla="*/ 17 w 50"/>
                  <a:gd name="T33" fmla="*/ 4 h 8"/>
                  <a:gd name="T34" fmla="*/ 18 w 50"/>
                  <a:gd name="T35" fmla="*/ 4 h 8"/>
                  <a:gd name="T36" fmla="*/ 19 w 50"/>
                  <a:gd name="T37" fmla="*/ 5 h 8"/>
                  <a:gd name="T38" fmla="*/ 20 w 50"/>
                  <a:gd name="T39" fmla="*/ 5 h 8"/>
                  <a:gd name="T40" fmla="*/ 21 w 50"/>
                  <a:gd name="T41" fmla="*/ 5 h 8"/>
                  <a:gd name="T42" fmla="*/ 22 w 50"/>
                  <a:gd name="T43" fmla="*/ 5 h 8"/>
                  <a:gd name="T44" fmla="*/ 23 w 50"/>
                  <a:gd name="T45" fmla="*/ 5 h 8"/>
                  <a:gd name="T46" fmla="*/ 24 w 50"/>
                  <a:gd name="T47" fmla="*/ 6 h 8"/>
                  <a:gd name="T48" fmla="*/ 25 w 50"/>
                  <a:gd name="T49" fmla="*/ 6 h 8"/>
                  <a:gd name="T50" fmla="*/ 26 w 50"/>
                  <a:gd name="T51" fmla="*/ 6 h 8"/>
                  <a:gd name="T52" fmla="*/ 28 w 50"/>
                  <a:gd name="T53" fmla="*/ 6 h 8"/>
                  <a:gd name="T54" fmla="*/ 29 w 50"/>
                  <a:gd name="T55" fmla="*/ 7 h 8"/>
                  <a:gd name="T56" fmla="*/ 30 w 50"/>
                  <a:gd name="T57" fmla="*/ 7 h 8"/>
                  <a:gd name="T58" fmla="*/ 31 w 50"/>
                  <a:gd name="T59" fmla="*/ 7 h 8"/>
                  <a:gd name="T60" fmla="*/ 32 w 50"/>
                  <a:gd name="T61" fmla="*/ 7 h 8"/>
                  <a:gd name="T62" fmla="*/ 33 w 50"/>
                  <a:gd name="T63" fmla="*/ 7 h 8"/>
                  <a:gd name="T64" fmla="*/ 34 w 50"/>
                  <a:gd name="T65" fmla="*/ 8 h 8"/>
                  <a:gd name="T66" fmla="*/ 35 w 50"/>
                  <a:gd name="T67" fmla="*/ 8 h 8"/>
                  <a:gd name="T68" fmla="*/ 36 w 50"/>
                  <a:gd name="T69" fmla="*/ 8 h 8"/>
                  <a:gd name="T70" fmla="*/ 37 w 50"/>
                  <a:gd name="T71" fmla="*/ 8 h 8"/>
                  <a:gd name="T72" fmla="*/ 38 w 50"/>
                  <a:gd name="T73" fmla="*/ 8 h 8"/>
                  <a:gd name="T74" fmla="*/ 39 w 50"/>
                  <a:gd name="T75" fmla="*/ 8 h 8"/>
                  <a:gd name="T76" fmla="*/ 40 w 50"/>
                  <a:gd name="T77" fmla="*/ 8 h 8"/>
                  <a:gd name="T78" fmla="*/ 41 w 50"/>
                  <a:gd name="T79" fmla="*/ 8 h 8"/>
                  <a:gd name="T80" fmla="*/ 42 w 50"/>
                  <a:gd name="T81" fmla="*/ 8 h 8"/>
                  <a:gd name="T82" fmla="*/ 43 w 50"/>
                  <a:gd name="T83" fmla="*/ 8 h 8"/>
                  <a:gd name="T84" fmla="*/ 45 w 50"/>
                  <a:gd name="T85" fmla="*/ 8 h 8"/>
                  <a:gd name="T86" fmla="*/ 46 w 50"/>
                  <a:gd name="T87" fmla="*/ 8 h 8"/>
                  <a:gd name="T88" fmla="*/ 47 w 50"/>
                  <a:gd name="T89" fmla="*/ 8 h 8"/>
                  <a:gd name="T90" fmla="*/ 48 w 50"/>
                  <a:gd name="T91" fmla="*/ 8 h 8"/>
                  <a:gd name="T92" fmla="*/ 49 w 50"/>
                  <a:gd name="T93" fmla="*/ 8 h 8"/>
                  <a:gd name="T94" fmla="*/ 50 w 50"/>
                  <a:gd name="T9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0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7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5" y="8"/>
                    </a:lnTo>
                    <a:lnTo>
                      <a:pt x="35" y="8"/>
                    </a:lnTo>
                    <a:lnTo>
                      <a:pt x="36" y="8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1" y="8"/>
                    </a:lnTo>
                    <a:lnTo>
                      <a:pt x="41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44" y="8"/>
                    </a:lnTo>
                    <a:lnTo>
                      <a:pt x="45" y="8"/>
                    </a:lnTo>
                    <a:lnTo>
                      <a:pt x="45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7" y="8"/>
                    </a:lnTo>
                    <a:lnTo>
                      <a:pt x="47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9" y="8"/>
                    </a:lnTo>
                    <a:lnTo>
                      <a:pt x="49" y="8"/>
                    </a:lnTo>
                    <a:lnTo>
                      <a:pt x="50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7" name="Freeform 141"/>
              <p:cNvSpPr>
                <a:spLocks/>
              </p:cNvSpPr>
              <p:nvPr/>
            </p:nvSpPr>
            <p:spPr bwMode="auto">
              <a:xfrm>
                <a:off x="4272" y="3663"/>
                <a:ext cx="5" cy="2"/>
              </a:xfrm>
              <a:custGeom>
                <a:avLst/>
                <a:gdLst>
                  <a:gd name="T0" fmla="*/ 0 w 6"/>
                  <a:gd name="T1" fmla="*/ 0 h 3"/>
                  <a:gd name="T2" fmla="*/ 0 w 6"/>
                  <a:gd name="T3" fmla="*/ 0 h 3"/>
                  <a:gd name="T4" fmla="*/ 0 w 6"/>
                  <a:gd name="T5" fmla="*/ 1 h 3"/>
                  <a:gd name="T6" fmla="*/ 0 w 6"/>
                  <a:gd name="T7" fmla="*/ 1 h 3"/>
                  <a:gd name="T8" fmla="*/ 1 w 6"/>
                  <a:gd name="T9" fmla="*/ 1 h 3"/>
                  <a:gd name="T10" fmla="*/ 2 w 6"/>
                  <a:gd name="T11" fmla="*/ 1 h 3"/>
                  <a:gd name="T12" fmla="*/ 3 w 6"/>
                  <a:gd name="T13" fmla="*/ 1 h 3"/>
                  <a:gd name="T14" fmla="*/ 3 w 6"/>
                  <a:gd name="T15" fmla="*/ 2 h 3"/>
                  <a:gd name="T16" fmla="*/ 3 w 6"/>
                  <a:gd name="T17" fmla="*/ 2 h 3"/>
                  <a:gd name="T18" fmla="*/ 4 w 6"/>
                  <a:gd name="T19" fmla="*/ 2 h 3"/>
                  <a:gd name="T20" fmla="*/ 4 w 6"/>
                  <a:gd name="T21" fmla="*/ 2 h 3"/>
                  <a:gd name="T22" fmla="*/ 5 w 6"/>
                  <a:gd name="T23" fmla="*/ 2 h 3"/>
                  <a:gd name="T24" fmla="*/ 5 w 6"/>
                  <a:gd name="T25" fmla="*/ 2 h 3"/>
                  <a:gd name="T26" fmla="*/ 6 w 6"/>
                  <a:gd name="T2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8" name="Freeform 142"/>
              <p:cNvSpPr>
                <a:spLocks/>
              </p:cNvSpPr>
              <p:nvPr/>
            </p:nvSpPr>
            <p:spPr bwMode="auto">
              <a:xfrm>
                <a:off x="4302" y="3661"/>
                <a:ext cx="42" cy="6"/>
              </a:xfrm>
              <a:custGeom>
                <a:avLst/>
                <a:gdLst>
                  <a:gd name="T0" fmla="*/ 0 w 54"/>
                  <a:gd name="T1" fmla="*/ 0 h 8"/>
                  <a:gd name="T2" fmla="*/ 1 w 54"/>
                  <a:gd name="T3" fmla="*/ 0 h 8"/>
                  <a:gd name="T4" fmla="*/ 2 w 54"/>
                  <a:gd name="T5" fmla="*/ 0 h 8"/>
                  <a:gd name="T6" fmla="*/ 3 w 54"/>
                  <a:gd name="T7" fmla="*/ 0 h 8"/>
                  <a:gd name="T8" fmla="*/ 4 w 54"/>
                  <a:gd name="T9" fmla="*/ 0 h 8"/>
                  <a:gd name="T10" fmla="*/ 5 w 54"/>
                  <a:gd name="T11" fmla="*/ 1 h 8"/>
                  <a:gd name="T12" fmla="*/ 7 w 54"/>
                  <a:gd name="T13" fmla="*/ 1 h 8"/>
                  <a:gd name="T14" fmla="*/ 7 w 54"/>
                  <a:gd name="T15" fmla="*/ 2 h 8"/>
                  <a:gd name="T16" fmla="*/ 8 w 54"/>
                  <a:gd name="T17" fmla="*/ 2 h 8"/>
                  <a:gd name="T18" fmla="*/ 9 w 54"/>
                  <a:gd name="T19" fmla="*/ 2 h 8"/>
                  <a:gd name="T20" fmla="*/ 11 w 54"/>
                  <a:gd name="T21" fmla="*/ 3 h 8"/>
                  <a:gd name="T22" fmla="*/ 12 w 54"/>
                  <a:gd name="T23" fmla="*/ 3 h 8"/>
                  <a:gd name="T24" fmla="*/ 13 w 54"/>
                  <a:gd name="T25" fmla="*/ 4 h 8"/>
                  <a:gd name="T26" fmla="*/ 14 w 54"/>
                  <a:gd name="T27" fmla="*/ 4 h 8"/>
                  <a:gd name="T28" fmla="*/ 15 w 54"/>
                  <a:gd name="T29" fmla="*/ 5 h 8"/>
                  <a:gd name="T30" fmla="*/ 16 w 54"/>
                  <a:gd name="T31" fmla="*/ 5 h 8"/>
                  <a:gd name="T32" fmla="*/ 17 w 54"/>
                  <a:gd name="T33" fmla="*/ 5 h 8"/>
                  <a:gd name="T34" fmla="*/ 18 w 54"/>
                  <a:gd name="T35" fmla="*/ 6 h 8"/>
                  <a:gd name="T36" fmla="*/ 19 w 54"/>
                  <a:gd name="T37" fmla="*/ 6 h 8"/>
                  <a:gd name="T38" fmla="*/ 20 w 54"/>
                  <a:gd name="T39" fmla="*/ 6 h 8"/>
                  <a:gd name="T40" fmla="*/ 21 w 54"/>
                  <a:gd name="T41" fmla="*/ 7 h 8"/>
                  <a:gd name="T42" fmla="*/ 22 w 54"/>
                  <a:gd name="T43" fmla="*/ 7 h 8"/>
                  <a:gd name="T44" fmla="*/ 23 w 54"/>
                  <a:gd name="T45" fmla="*/ 7 h 8"/>
                  <a:gd name="T46" fmla="*/ 24 w 54"/>
                  <a:gd name="T47" fmla="*/ 7 h 8"/>
                  <a:gd name="T48" fmla="*/ 25 w 54"/>
                  <a:gd name="T49" fmla="*/ 8 h 8"/>
                  <a:gd name="T50" fmla="*/ 26 w 54"/>
                  <a:gd name="T51" fmla="*/ 8 h 8"/>
                  <a:gd name="T52" fmla="*/ 27 w 54"/>
                  <a:gd name="T53" fmla="*/ 8 h 8"/>
                  <a:gd name="T54" fmla="*/ 28 w 54"/>
                  <a:gd name="T55" fmla="*/ 8 h 8"/>
                  <a:gd name="T56" fmla="*/ 29 w 54"/>
                  <a:gd name="T57" fmla="*/ 8 h 8"/>
                  <a:gd name="T58" fmla="*/ 30 w 54"/>
                  <a:gd name="T59" fmla="*/ 8 h 8"/>
                  <a:gd name="T60" fmla="*/ 31 w 54"/>
                  <a:gd name="T61" fmla="*/ 8 h 8"/>
                  <a:gd name="T62" fmla="*/ 32 w 54"/>
                  <a:gd name="T63" fmla="*/ 8 h 8"/>
                  <a:gd name="T64" fmla="*/ 33 w 54"/>
                  <a:gd name="T65" fmla="*/ 7 h 8"/>
                  <a:gd name="T66" fmla="*/ 34 w 54"/>
                  <a:gd name="T67" fmla="*/ 7 h 8"/>
                  <a:gd name="T68" fmla="*/ 35 w 54"/>
                  <a:gd name="T69" fmla="*/ 7 h 8"/>
                  <a:gd name="T70" fmla="*/ 36 w 54"/>
                  <a:gd name="T71" fmla="*/ 7 h 8"/>
                  <a:gd name="T72" fmla="*/ 37 w 54"/>
                  <a:gd name="T73" fmla="*/ 6 h 8"/>
                  <a:gd name="T74" fmla="*/ 38 w 54"/>
                  <a:gd name="T75" fmla="*/ 6 h 8"/>
                  <a:gd name="T76" fmla="*/ 39 w 54"/>
                  <a:gd name="T77" fmla="*/ 6 h 8"/>
                  <a:gd name="T78" fmla="*/ 40 w 54"/>
                  <a:gd name="T79" fmla="*/ 5 h 8"/>
                  <a:gd name="T80" fmla="*/ 42 w 54"/>
                  <a:gd name="T81" fmla="*/ 5 h 8"/>
                  <a:gd name="T82" fmla="*/ 43 w 54"/>
                  <a:gd name="T83" fmla="*/ 4 h 8"/>
                  <a:gd name="T84" fmla="*/ 44 w 54"/>
                  <a:gd name="T85" fmla="*/ 4 h 8"/>
                  <a:gd name="T86" fmla="*/ 45 w 54"/>
                  <a:gd name="T87" fmla="*/ 4 h 8"/>
                  <a:gd name="T88" fmla="*/ 46 w 54"/>
                  <a:gd name="T89" fmla="*/ 3 h 8"/>
                  <a:gd name="T90" fmla="*/ 47 w 54"/>
                  <a:gd name="T91" fmla="*/ 3 h 8"/>
                  <a:gd name="T92" fmla="*/ 48 w 54"/>
                  <a:gd name="T93" fmla="*/ 3 h 8"/>
                  <a:gd name="T94" fmla="*/ 49 w 54"/>
                  <a:gd name="T95" fmla="*/ 3 h 8"/>
                  <a:gd name="T96" fmla="*/ 50 w 54"/>
                  <a:gd name="T97" fmla="*/ 3 h 8"/>
                  <a:gd name="T98" fmla="*/ 51 w 54"/>
                  <a:gd name="T99" fmla="*/ 3 h 8"/>
                  <a:gd name="T100" fmla="*/ 52 w 54"/>
                  <a:gd name="T101" fmla="*/ 3 h 8"/>
                  <a:gd name="T102" fmla="*/ 53 w 54"/>
                  <a:gd name="T103" fmla="*/ 3 h 8"/>
                  <a:gd name="T104" fmla="*/ 54 w 54"/>
                  <a:gd name="T10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4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6" y="8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7"/>
                    </a:lnTo>
                    <a:lnTo>
                      <a:pt x="35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9" y="6"/>
                    </a:lnTo>
                    <a:lnTo>
                      <a:pt x="39" y="6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1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7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2" y="3"/>
                    </a:lnTo>
                    <a:lnTo>
                      <a:pt x="53" y="3"/>
                    </a:lnTo>
                    <a:lnTo>
                      <a:pt x="53" y="3"/>
                    </a:lnTo>
                    <a:lnTo>
                      <a:pt x="54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9" name="Freeform 143"/>
              <p:cNvSpPr>
                <a:spLocks/>
              </p:cNvSpPr>
              <p:nvPr/>
            </p:nvSpPr>
            <p:spPr bwMode="auto">
              <a:xfrm>
                <a:off x="4370" y="3665"/>
                <a:ext cx="6" cy="1"/>
              </a:xfrm>
              <a:custGeom>
                <a:avLst/>
                <a:gdLst>
                  <a:gd name="T0" fmla="*/ 0 w 8"/>
                  <a:gd name="T1" fmla="*/ 1 h 1"/>
                  <a:gd name="T2" fmla="*/ 0 w 8"/>
                  <a:gd name="T3" fmla="*/ 1 h 1"/>
                  <a:gd name="T4" fmla="*/ 1 w 8"/>
                  <a:gd name="T5" fmla="*/ 1 h 1"/>
                  <a:gd name="T6" fmla="*/ 1 w 8"/>
                  <a:gd name="T7" fmla="*/ 1 h 1"/>
                  <a:gd name="T8" fmla="*/ 2 w 8"/>
                  <a:gd name="T9" fmla="*/ 1 h 1"/>
                  <a:gd name="T10" fmla="*/ 2 w 8"/>
                  <a:gd name="T11" fmla="*/ 1 h 1"/>
                  <a:gd name="T12" fmla="*/ 3 w 8"/>
                  <a:gd name="T13" fmla="*/ 1 h 1"/>
                  <a:gd name="T14" fmla="*/ 3 w 8"/>
                  <a:gd name="T15" fmla="*/ 1 h 1"/>
                  <a:gd name="T16" fmla="*/ 4 w 8"/>
                  <a:gd name="T17" fmla="*/ 0 h 1"/>
                  <a:gd name="T18" fmla="*/ 4 w 8"/>
                  <a:gd name="T19" fmla="*/ 0 h 1"/>
                  <a:gd name="T20" fmla="*/ 5 w 8"/>
                  <a:gd name="T21" fmla="*/ 0 h 1"/>
                  <a:gd name="T22" fmla="*/ 5 w 8"/>
                  <a:gd name="T23" fmla="*/ 0 h 1"/>
                  <a:gd name="T24" fmla="*/ 6 w 8"/>
                  <a:gd name="T25" fmla="*/ 0 h 1"/>
                  <a:gd name="T26" fmla="*/ 6 w 8"/>
                  <a:gd name="T27" fmla="*/ 0 h 1"/>
                  <a:gd name="T28" fmla="*/ 7 w 8"/>
                  <a:gd name="T29" fmla="*/ 0 h 1"/>
                  <a:gd name="T30" fmla="*/ 7 w 8"/>
                  <a:gd name="T31" fmla="*/ 0 h 1"/>
                  <a:gd name="T32" fmla="*/ 8 w 8"/>
                  <a:gd name="T3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0" name="Freeform 144"/>
              <p:cNvSpPr>
                <a:spLocks/>
              </p:cNvSpPr>
              <p:nvPr/>
            </p:nvSpPr>
            <p:spPr bwMode="auto">
              <a:xfrm>
                <a:off x="4403" y="3660"/>
                <a:ext cx="36" cy="10"/>
              </a:xfrm>
              <a:custGeom>
                <a:avLst/>
                <a:gdLst>
                  <a:gd name="T0" fmla="*/ 0 w 47"/>
                  <a:gd name="T1" fmla="*/ 11 h 12"/>
                  <a:gd name="T2" fmla="*/ 1 w 47"/>
                  <a:gd name="T3" fmla="*/ 11 h 12"/>
                  <a:gd name="T4" fmla="*/ 2 w 47"/>
                  <a:gd name="T5" fmla="*/ 11 h 12"/>
                  <a:gd name="T6" fmla="*/ 3 w 47"/>
                  <a:gd name="T7" fmla="*/ 11 h 12"/>
                  <a:gd name="T8" fmla="*/ 4 w 47"/>
                  <a:gd name="T9" fmla="*/ 12 h 12"/>
                  <a:gd name="T10" fmla="*/ 5 w 47"/>
                  <a:gd name="T11" fmla="*/ 12 h 12"/>
                  <a:gd name="T12" fmla="*/ 7 w 47"/>
                  <a:gd name="T13" fmla="*/ 12 h 12"/>
                  <a:gd name="T14" fmla="*/ 7 w 47"/>
                  <a:gd name="T15" fmla="*/ 11 h 12"/>
                  <a:gd name="T16" fmla="*/ 8 w 47"/>
                  <a:gd name="T17" fmla="*/ 11 h 12"/>
                  <a:gd name="T18" fmla="*/ 9 w 47"/>
                  <a:gd name="T19" fmla="*/ 11 h 12"/>
                  <a:gd name="T20" fmla="*/ 11 w 47"/>
                  <a:gd name="T21" fmla="*/ 11 h 12"/>
                  <a:gd name="T22" fmla="*/ 11 w 47"/>
                  <a:gd name="T23" fmla="*/ 10 h 12"/>
                  <a:gd name="T24" fmla="*/ 13 w 47"/>
                  <a:gd name="T25" fmla="*/ 10 h 12"/>
                  <a:gd name="T26" fmla="*/ 13 w 47"/>
                  <a:gd name="T27" fmla="*/ 9 h 12"/>
                  <a:gd name="T28" fmla="*/ 14 w 47"/>
                  <a:gd name="T29" fmla="*/ 9 h 12"/>
                  <a:gd name="T30" fmla="*/ 16 w 47"/>
                  <a:gd name="T31" fmla="*/ 8 h 12"/>
                  <a:gd name="T32" fmla="*/ 17 w 47"/>
                  <a:gd name="T33" fmla="*/ 7 h 12"/>
                  <a:gd name="T34" fmla="*/ 18 w 47"/>
                  <a:gd name="T35" fmla="*/ 6 h 12"/>
                  <a:gd name="T36" fmla="*/ 18 w 47"/>
                  <a:gd name="T37" fmla="*/ 5 h 12"/>
                  <a:gd name="T38" fmla="*/ 19 w 47"/>
                  <a:gd name="T39" fmla="*/ 5 h 12"/>
                  <a:gd name="T40" fmla="*/ 20 w 47"/>
                  <a:gd name="T41" fmla="*/ 4 h 12"/>
                  <a:gd name="T42" fmla="*/ 22 w 47"/>
                  <a:gd name="T43" fmla="*/ 3 h 12"/>
                  <a:gd name="T44" fmla="*/ 22 w 47"/>
                  <a:gd name="T45" fmla="*/ 2 h 12"/>
                  <a:gd name="T46" fmla="*/ 23 w 47"/>
                  <a:gd name="T47" fmla="*/ 2 h 12"/>
                  <a:gd name="T48" fmla="*/ 24 w 47"/>
                  <a:gd name="T49" fmla="*/ 1 h 12"/>
                  <a:gd name="T50" fmla="*/ 25 w 47"/>
                  <a:gd name="T51" fmla="*/ 1 h 12"/>
                  <a:gd name="T52" fmla="*/ 27 w 47"/>
                  <a:gd name="T53" fmla="*/ 0 h 12"/>
                  <a:gd name="T54" fmla="*/ 28 w 47"/>
                  <a:gd name="T55" fmla="*/ 0 h 12"/>
                  <a:gd name="T56" fmla="*/ 29 w 47"/>
                  <a:gd name="T57" fmla="*/ 0 h 12"/>
                  <a:gd name="T58" fmla="*/ 30 w 47"/>
                  <a:gd name="T59" fmla="*/ 0 h 12"/>
                  <a:gd name="T60" fmla="*/ 31 w 47"/>
                  <a:gd name="T61" fmla="*/ 0 h 12"/>
                  <a:gd name="T62" fmla="*/ 32 w 47"/>
                  <a:gd name="T63" fmla="*/ 0 h 12"/>
                  <a:gd name="T64" fmla="*/ 33 w 47"/>
                  <a:gd name="T65" fmla="*/ 0 h 12"/>
                  <a:gd name="T66" fmla="*/ 34 w 47"/>
                  <a:gd name="T67" fmla="*/ 1 h 12"/>
                  <a:gd name="T68" fmla="*/ 35 w 47"/>
                  <a:gd name="T69" fmla="*/ 1 h 12"/>
                  <a:gd name="T70" fmla="*/ 36 w 47"/>
                  <a:gd name="T71" fmla="*/ 2 h 12"/>
                  <a:gd name="T72" fmla="*/ 37 w 47"/>
                  <a:gd name="T73" fmla="*/ 2 h 12"/>
                  <a:gd name="T74" fmla="*/ 38 w 47"/>
                  <a:gd name="T75" fmla="*/ 3 h 12"/>
                  <a:gd name="T76" fmla="*/ 39 w 47"/>
                  <a:gd name="T77" fmla="*/ 4 h 12"/>
                  <a:gd name="T78" fmla="*/ 40 w 47"/>
                  <a:gd name="T79" fmla="*/ 4 h 12"/>
                  <a:gd name="T80" fmla="*/ 41 w 47"/>
                  <a:gd name="T81" fmla="*/ 5 h 12"/>
                  <a:gd name="T82" fmla="*/ 42 w 47"/>
                  <a:gd name="T83" fmla="*/ 6 h 12"/>
                  <a:gd name="T84" fmla="*/ 43 w 47"/>
                  <a:gd name="T85" fmla="*/ 6 h 12"/>
                  <a:gd name="T86" fmla="*/ 44 w 47"/>
                  <a:gd name="T87" fmla="*/ 7 h 12"/>
                  <a:gd name="T88" fmla="*/ 45 w 47"/>
                  <a:gd name="T89" fmla="*/ 8 h 12"/>
                  <a:gd name="T90" fmla="*/ 46 w 47"/>
                  <a:gd name="T91" fmla="*/ 8 h 12"/>
                  <a:gd name="T92" fmla="*/ 47 w 47"/>
                  <a:gd name="T9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" h="12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1" y="3"/>
                    </a:lnTo>
                    <a:lnTo>
                      <a:pt x="22" y="3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8" y="3"/>
                    </a:lnTo>
                    <a:lnTo>
                      <a:pt x="39" y="3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1" y="5"/>
                    </a:lnTo>
                    <a:lnTo>
                      <a:pt x="42" y="5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4" y="7"/>
                    </a:lnTo>
                    <a:lnTo>
                      <a:pt x="45" y="7"/>
                    </a:lnTo>
                    <a:lnTo>
                      <a:pt x="45" y="8"/>
                    </a:lnTo>
                    <a:lnTo>
                      <a:pt x="45" y="8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7" y="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1" name="Freeform 145"/>
              <p:cNvSpPr>
                <a:spLocks/>
              </p:cNvSpPr>
              <p:nvPr/>
            </p:nvSpPr>
            <p:spPr bwMode="auto">
              <a:xfrm>
                <a:off x="4464" y="3669"/>
                <a:ext cx="5" cy="1"/>
              </a:xfrm>
              <a:custGeom>
                <a:avLst/>
                <a:gdLst>
                  <a:gd name="T0" fmla="*/ 0 w 7"/>
                  <a:gd name="T1" fmla="*/ 0 h 2"/>
                  <a:gd name="T2" fmla="*/ 0 w 7"/>
                  <a:gd name="T3" fmla="*/ 0 h 2"/>
                  <a:gd name="T4" fmla="*/ 0 w 7"/>
                  <a:gd name="T5" fmla="*/ 0 h 2"/>
                  <a:gd name="T6" fmla="*/ 1 w 7"/>
                  <a:gd name="T7" fmla="*/ 0 h 2"/>
                  <a:gd name="T8" fmla="*/ 2 w 7"/>
                  <a:gd name="T9" fmla="*/ 0 h 2"/>
                  <a:gd name="T10" fmla="*/ 3 w 7"/>
                  <a:gd name="T11" fmla="*/ 0 h 2"/>
                  <a:gd name="T12" fmla="*/ 3 w 7"/>
                  <a:gd name="T13" fmla="*/ 1 h 2"/>
                  <a:gd name="T14" fmla="*/ 3 w 7"/>
                  <a:gd name="T15" fmla="*/ 1 h 2"/>
                  <a:gd name="T16" fmla="*/ 4 w 7"/>
                  <a:gd name="T17" fmla="*/ 1 h 2"/>
                  <a:gd name="T18" fmla="*/ 4 w 7"/>
                  <a:gd name="T19" fmla="*/ 1 h 2"/>
                  <a:gd name="T20" fmla="*/ 5 w 7"/>
                  <a:gd name="T21" fmla="*/ 1 h 2"/>
                  <a:gd name="T22" fmla="*/ 5 w 7"/>
                  <a:gd name="T23" fmla="*/ 1 h 2"/>
                  <a:gd name="T24" fmla="*/ 6 w 7"/>
                  <a:gd name="T25" fmla="*/ 2 h 2"/>
                  <a:gd name="T26" fmla="*/ 6 w 7"/>
                  <a:gd name="T27" fmla="*/ 2 h 2"/>
                  <a:gd name="T28" fmla="*/ 7 w 7"/>
                  <a:gd name="T2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2" name="Freeform 146"/>
              <p:cNvSpPr>
                <a:spLocks/>
              </p:cNvSpPr>
              <p:nvPr/>
            </p:nvSpPr>
            <p:spPr bwMode="auto">
              <a:xfrm>
                <a:off x="4489" y="3669"/>
                <a:ext cx="41" cy="4"/>
              </a:xfrm>
              <a:custGeom>
                <a:avLst/>
                <a:gdLst>
                  <a:gd name="T0" fmla="*/ 0 w 53"/>
                  <a:gd name="T1" fmla="*/ 1 h 5"/>
                  <a:gd name="T2" fmla="*/ 1 w 53"/>
                  <a:gd name="T3" fmla="*/ 0 h 5"/>
                  <a:gd name="T4" fmla="*/ 2 w 53"/>
                  <a:gd name="T5" fmla="*/ 0 h 5"/>
                  <a:gd name="T6" fmla="*/ 3 w 53"/>
                  <a:gd name="T7" fmla="*/ 0 h 5"/>
                  <a:gd name="T8" fmla="*/ 4 w 53"/>
                  <a:gd name="T9" fmla="*/ 0 h 5"/>
                  <a:gd name="T10" fmla="*/ 5 w 53"/>
                  <a:gd name="T11" fmla="*/ 0 h 5"/>
                  <a:gd name="T12" fmla="*/ 6 w 53"/>
                  <a:gd name="T13" fmla="*/ 0 h 5"/>
                  <a:gd name="T14" fmla="*/ 7 w 53"/>
                  <a:gd name="T15" fmla="*/ 0 h 5"/>
                  <a:gd name="T16" fmla="*/ 8 w 53"/>
                  <a:gd name="T17" fmla="*/ 0 h 5"/>
                  <a:gd name="T18" fmla="*/ 9 w 53"/>
                  <a:gd name="T19" fmla="*/ 1 h 5"/>
                  <a:gd name="T20" fmla="*/ 10 w 53"/>
                  <a:gd name="T21" fmla="*/ 1 h 5"/>
                  <a:gd name="T22" fmla="*/ 11 w 53"/>
                  <a:gd name="T23" fmla="*/ 1 h 5"/>
                  <a:gd name="T24" fmla="*/ 12 w 53"/>
                  <a:gd name="T25" fmla="*/ 1 h 5"/>
                  <a:gd name="T26" fmla="*/ 13 w 53"/>
                  <a:gd name="T27" fmla="*/ 1 h 5"/>
                  <a:gd name="T28" fmla="*/ 14 w 53"/>
                  <a:gd name="T29" fmla="*/ 1 h 5"/>
                  <a:gd name="T30" fmla="*/ 15 w 53"/>
                  <a:gd name="T31" fmla="*/ 2 h 5"/>
                  <a:gd name="T32" fmla="*/ 16 w 53"/>
                  <a:gd name="T33" fmla="*/ 2 h 5"/>
                  <a:gd name="T34" fmla="*/ 17 w 53"/>
                  <a:gd name="T35" fmla="*/ 2 h 5"/>
                  <a:gd name="T36" fmla="*/ 18 w 53"/>
                  <a:gd name="T37" fmla="*/ 2 h 5"/>
                  <a:gd name="T38" fmla="*/ 20 w 53"/>
                  <a:gd name="T39" fmla="*/ 2 h 5"/>
                  <a:gd name="T40" fmla="*/ 20 w 53"/>
                  <a:gd name="T41" fmla="*/ 3 h 5"/>
                  <a:gd name="T42" fmla="*/ 21 w 53"/>
                  <a:gd name="T43" fmla="*/ 3 h 5"/>
                  <a:gd name="T44" fmla="*/ 22 w 53"/>
                  <a:gd name="T45" fmla="*/ 3 h 5"/>
                  <a:gd name="T46" fmla="*/ 23 w 53"/>
                  <a:gd name="T47" fmla="*/ 3 h 5"/>
                  <a:gd name="T48" fmla="*/ 24 w 53"/>
                  <a:gd name="T49" fmla="*/ 3 h 5"/>
                  <a:gd name="T50" fmla="*/ 25 w 53"/>
                  <a:gd name="T51" fmla="*/ 3 h 5"/>
                  <a:gd name="T52" fmla="*/ 26 w 53"/>
                  <a:gd name="T53" fmla="*/ 3 h 5"/>
                  <a:gd name="T54" fmla="*/ 27 w 53"/>
                  <a:gd name="T55" fmla="*/ 3 h 5"/>
                  <a:gd name="T56" fmla="*/ 28 w 53"/>
                  <a:gd name="T57" fmla="*/ 3 h 5"/>
                  <a:gd name="T58" fmla="*/ 29 w 53"/>
                  <a:gd name="T59" fmla="*/ 3 h 5"/>
                  <a:gd name="T60" fmla="*/ 30 w 53"/>
                  <a:gd name="T61" fmla="*/ 3 h 5"/>
                  <a:gd name="T62" fmla="*/ 31 w 53"/>
                  <a:gd name="T63" fmla="*/ 3 h 5"/>
                  <a:gd name="T64" fmla="*/ 32 w 53"/>
                  <a:gd name="T65" fmla="*/ 3 h 5"/>
                  <a:gd name="T66" fmla="*/ 33 w 53"/>
                  <a:gd name="T67" fmla="*/ 3 h 5"/>
                  <a:gd name="T68" fmla="*/ 34 w 53"/>
                  <a:gd name="T69" fmla="*/ 3 h 5"/>
                  <a:gd name="T70" fmla="*/ 35 w 53"/>
                  <a:gd name="T71" fmla="*/ 3 h 5"/>
                  <a:gd name="T72" fmla="*/ 36 w 53"/>
                  <a:gd name="T73" fmla="*/ 3 h 5"/>
                  <a:gd name="T74" fmla="*/ 38 w 53"/>
                  <a:gd name="T75" fmla="*/ 4 h 5"/>
                  <a:gd name="T76" fmla="*/ 39 w 53"/>
                  <a:gd name="T77" fmla="*/ 4 h 5"/>
                  <a:gd name="T78" fmla="*/ 40 w 53"/>
                  <a:gd name="T79" fmla="*/ 4 h 5"/>
                  <a:gd name="T80" fmla="*/ 41 w 53"/>
                  <a:gd name="T81" fmla="*/ 4 h 5"/>
                  <a:gd name="T82" fmla="*/ 42 w 53"/>
                  <a:gd name="T83" fmla="*/ 4 h 5"/>
                  <a:gd name="T84" fmla="*/ 43 w 53"/>
                  <a:gd name="T85" fmla="*/ 4 h 5"/>
                  <a:gd name="T86" fmla="*/ 44 w 53"/>
                  <a:gd name="T87" fmla="*/ 4 h 5"/>
                  <a:gd name="T88" fmla="*/ 45 w 53"/>
                  <a:gd name="T89" fmla="*/ 4 h 5"/>
                  <a:gd name="T90" fmla="*/ 46 w 53"/>
                  <a:gd name="T91" fmla="*/ 4 h 5"/>
                  <a:gd name="T92" fmla="*/ 47 w 53"/>
                  <a:gd name="T93" fmla="*/ 4 h 5"/>
                  <a:gd name="T94" fmla="*/ 48 w 53"/>
                  <a:gd name="T95" fmla="*/ 4 h 5"/>
                  <a:gd name="T96" fmla="*/ 49 w 53"/>
                  <a:gd name="T97" fmla="*/ 4 h 5"/>
                  <a:gd name="T98" fmla="*/ 50 w 53"/>
                  <a:gd name="T99" fmla="*/ 4 h 5"/>
                  <a:gd name="T100" fmla="*/ 51 w 53"/>
                  <a:gd name="T101" fmla="*/ 4 h 5"/>
                  <a:gd name="T102" fmla="*/ 52 w 53"/>
                  <a:gd name="T103" fmla="*/ 4 h 5"/>
                  <a:gd name="T104" fmla="*/ 53 w 53"/>
                  <a:gd name="T10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3" h="5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0" y="2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7" y="3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52" y="4"/>
                    </a:lnTo>
                    <a:lnTo>
                      <a:pt x="53" y="4"/>
                    </a:lnTo>
                    <a:lnTo>
                      <a:pt x="53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3" name="Freeform 147"/>
              <p:cNvSpPr>
                <a:spLocks/>
              </p:cNvSpPr>
              <p:nvPr/>
            </p:nvSpPr>
            <p:spPr bwMode="auto">
              <a:xfrm>
                <a:off x="4557" y="3672"/>
                <a:ext cx="6" cy="2"/>
              </a:xfrm>
              <a:custGeom>
                <a:avLst/>
                <a:gdLst>
                  <a:gd name="T0" fmla="*/ 0 w 8"/>
                  <a:gd name="T1" fmla="*/ 0 h 3"/>
                  <a:gd name="T2" fmla="*/ 0 w 8"/>
                  <a:gd name="T3" fmla="*/ 0 h 3"/>
                  <a:gd name="T4" fmla="*/ 0 w 8"/>
                  <a:gd name="T5" fmla="*/ 0 h 3"/>
                  <a:gd name="T6" fmla="*/ 1 w 8"/>
                  <a:gd name="T7" fmla="*/ 1 h 3"/>
                  <a:gd name="T8" fmla="*/ 1 w 8"/>
                  <a:gd name="T9" fmla="*/ 1 h 3"/>
                  <a:gd name="T10" fmla="*/ 2 w 8"/>
                  <a:gd name="T11" fmla="*/ 1 h 3"/>
                  <a:gd name="T12" fmla="*/ 2 w 8"/>
                  <a:gd name="T13" fmla="*/ 1 h 3"/>
                  <a:gd name="T14" fmla="*/ 3 w 8"/>
                  <a:gd name="T15" fmla="*/ 1 h 3"/>
                  <a:gd name="T16" fmla="*/ 3 w 8"/>
                  <a:gd name="T17" fmla="*/ 1 h 3"/>
                  <a:gd name="T18" fmla="*/ 4 w 8"/>
                  <a:gd name="T19" fmla="*/ 2 h 3"/>
                  <a:gd name="T20" fmla="*/ 4 w 8"/>
                  <a:gd name="T21" fmla="*/ 2 h 3"/>
                  <a:gd name="T22" fmla="*/ 5 w 8"/>
                  <a:gd name="T23" fmla="*/ 2 h 3"/>
                  <a:gd name="T24" fmla="*/ 5 w 8"/>
                  <a:gd name="T25" fmla="*/ 2 h 3"/>
                  <a:gd name="T26" fmla="*/ 6 w 8"/>
                  <a:gd name="T27" fmla="*/ 2 h 3"/>
                  <a:gd name="T28" fmla="*/ 6 w 8"/>
                  <a:gd name="T29" fmla="*/ 2 h 3"/>
                  <a:gd name="T30" fmla="*/ 7 w 8"/>
                  <a:gd name="T31" fmla="*/ 3 h 3"/>
                  <a:gd name="T32" fmla="*/ 7 w 8"/>
                  <a:gd name="T33" fmla="*/ 3 h 3"/>
                  <a:gd name="T34" fmla="*/ 8 w 8"/>
                  <a:gd name="T3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4" name="Freeform 148"/>
              <p:cNvSpPr>
                <a:spLocks/>
              </p:cNvSpPr>
              <p:nvPr/>
            </p:nvSpPr>
            <p:spPr bwMode="auto">
              <a:xfrm>
                <a:off x="4588" y="3673"/>
                <a:ext cx="42" cy="3"/>
              </a:xfrm>
              <a:custGeom>
                <a:avLst/>
                <a:gdLst>
                  <a:gd name="T0" fmla="*/ 0 w 55"/>
                  <a:gd name="T1" fmla="*/ 0 h 4"/>
                  <a:gd name="T2" fmla="*/ 1 w 55"/>
                  <a:gd name="T3" fmla="*/ 0 h 4"/>
                  <a:gd name="T4" fmla="*/ 2 w 55"/>
                  <a:gd name="T5" fmla="*/ 0 h 4"/>
                  <a:gd name="T6" fmla="*/ 3 w 55"/>
                  <a:gd name="T7" fmla="*/ 0 h 4"/>
                  <a:gd name="T8" fmla="*/ 4 w 55"/>
                  <a:gd name="T9" fmla="*/ 0 h 4"/>
                  <a:gd name="T10" fmla="*/ 5 w 55"/>
                  <a:gd name="T11" fmla="*/ 0 h 4"/>
                  <a:gd name="T12" fmla="*/ 6 w 55"/>
                  <a:gd name="T13" fmla="*/ 0 h 4"/>
                  <a:gd name="T14" fmla="*/ 7 w 55"/>
                  <a:gd name="T15" fmla="*/ 0 h 4"/>
                  <a:gd name="T16" fmla="*/ 8 w 55"/>
                  <a:gd name="T17" fmla="*/ 0 h 4"/>
                  <a:gd name="T18" fmla="*/ 9 w 55"/>
                  <a:gd name="T19" fmla="*/ 0 h 4"/>
                  <a:gd name="T20" fmla="*/ 10 w 55"/>
                  <a:gd name="T21" fmla="*/ 0 h 4"/>
                  <a:gd name="T22" fmla="*/ 11 w 55"/>
                  <a:gd name="T23" fmla="*/ 0 h 4"/>
                  <a:gd name="T24" fmla="*/ 12 w 55"/>
                  <a:gd name="T25" fmla="*/ 0 h 4"/>
                  <a:gd name="T26" fmla="*/ 13 w 55"/>
                  <a:gd name="T27" fmla="*/ 0 h 4"/>
                  <a:gd name="T28" fmla="*/ 14 w 55"/>
                  <a:gd name="T29" fmla="*/ 0 h 4"/>
                  <a:gd name="T30" fmla="*/ 16 w 55"/>
                  <a:gd name="T31" fmla="*/ 0 h 4"/>
                  <a:gd name="T32" fmla="*/ 16 w 55"/>
                  <a:gd name="T33" fmla="*/ 1 h 4"/>
                  <a:gd name="T34" fmla="*/ 17 w 55"/>
                  <a:gd name="T35" fmla="*/ 1 h 4"/>
                  <a:gd name="T36" fmla="*/ 18 w 55"/>
                  <a:gd name="T37" fmla="*/ 1 h 4"/>
                  <a:gd name="T38" fmla="*/ 19 w 55"/>
                  <a:gd name="T39" fmla="*/ 1 h 4"/>
                  <a:gd name="T40" fmla="*/ 20 w 55"/>
                  <a:gd name="T41" fmla="*/ 1 h 4"/>
                  <a:gd name="T42" fmla="*/ 21 w 55"/>
                  <a:gd name="T43" fmla="*/ 1 h 4"/>
                  <a:gd name="T44" fmla="*/ 22 w 55"/>
                  <a:gd name="T45" fmla="*/ 2 h 4"/>
                  <a:gd name="T46" fmla="*/ 23 w 55"/>
                  <a:gd name="T47" fmla="*/ 2 h 4"/>
                  <a:gd name="T48" fmla="*/ 24 w 55"/>
                  <a:gd name="T49" fmla="*/ 2 h 4"/>
                  <a:gd name="T50" fmla="*/ 25 w 55"/>
                  <a:gd name="T51" fmla="*/ 2 h 4"/>
                  <a:gd name="T52" fmla="*/ 26 w 55"/>
                  <a:gd name="T53" fmla="*/ 2 h 4"/>
                  <a:gd name="T54" fmla="*/ 27 w 55"/>
                  <a:gd name="T55" fmla="*/ 3 h 4"/>
                  <a:gd name="T56" fmla="*/ 28 w 55"/>
                  <a:gd name="T57" fmla="*/ 3 h 4"/>
                  <a:gd name="T58" fmla="*/ 29 w 55"/>
                  <a:gd name="T59" fmla="*/ 3 h 4"/>
                  <a:gd name="T60" fmla="*/ 30 w 55"/>
                  <a:gd name="T61" fmla="*/ 3 h 4"/>
                  <a:gd name="T62" fmla="*/ 31 w 55"/>
                  <a:gd name="T63" fmla="*/ 3 h 4"/>
                  <a:gd name="T64" fmla="*/ 32 w 55"/>
                  <a:gd name="T65" fmla="*/ 4 h 4"/>
                  <a:gd name="T66" fmla="*/ 33 w 55"/>
                  <a:gd name="T67" fmla="*/ 4 h 4"/>
                  <a:gd name="T68" fmla="*/ 34 w 55"/>
                  <a:gd name="T69" fmla="*/ 4 h 4"/>
                  <a:gd name="T70" fmla="*/ 35 w 55"/>
                  <a:gd name="T71" fmla="*/ 4 h 4"/>
                  <a:gd name="T72" fmla="*/ 36 w 55"/>
                  <a:gd name="T73" fmla="*/ 4 h 4"/>
                  <a:gd name="T74" fmla="*/ 37 w 55"/>
                  <a:gd name="T75" fmla="*/ 4 h 4"/>
                  <a:gd name="T76" fmla="*/ 38 w 55"/>
                  <a:gd name="T77" fmla="*/ 4 h 4"/>
                  <a:gd name="T78" fmla="*/ 39 w 55"/>
                  <a:gd name="T79" fmla="*/ 4 h 4"/>
                  <a:gd name="T80" fmla="*/ 40 w 55"/>
                  <a:gd name="T81" fmla="*/ 4 h 4"/>
                  <a:gd name="T82" fmla="*/ 41 w 55"/>
                  <a:gd name="T83" fmla="*/ 4 h 4"/>
                  <a:gd name="T84" fmla="*/ 42 w 55"/>
                  <a:gd name="T85" fmla="*/ 4 h 4"/>
                  <a:gd name="T86" fmla="*/ 43 w 55"/>
                  <a:gd name="T87" fmla="*/ 4 h 4"/>
                  <a:gd name="T88" fmla="*/ 44 w 55"/>
                  <a:gd name="T89" fmla="*/ 4 h 4"/>
                  <a:gd name="T90" fmla="*/ 45 w 55"/>
                  <a:gd name="T91" fmla="*/ 4 h 4"/>
                  <a:gd name="T92" fmla="*/ 46 w 55"/>
                  <a:gd name="T93" fmla="*/ 4 h 4"/>
                  <a:gd name="T94" fmla="*/ 47 w 55"/>
                  <a:gd name="T95" fmla="*/ 4 h 4"/>
                  <a:gd name="T96" fmla="*/ 48 w 55"/>
                  <a:gd name="T97" fmla="*/ 4 h 4"/>
                  <a:gd name="T98" fmla="*/ 49 w 55"/>
                  <a:gd name="T99" fmla="*/ 4 h 4"/>
                  <a:gd name="T100" fmla="*/ 50 w 55"/>
                  <a:gd name="T101" fmla="*/ 4 h 4"/>
                  <a:gd name="T102" fmla="*/ 51 w 55"/>
                  <a:gd name="T103" fmla="*/ 4 h 4"/>
                  <a:gd name="T104" fmla="*/ 52 w 55"/>
                  <a:gd name="T105" fmla="*/ 4 h 4"/>
                  <a:gd name="T106" fmla="*/ 52 w 55"/>
                  <a:gd name="T107" fmla="*/ 4 h 4"/>
                  <a:gd name="T108" fmla="*/ 53 w 55"/>
                  <a:gd name="T109" fmla="*/ 4 h 4"/>
                  <a:gd name="T110" fmla="*/ 54 w 55"/>
                  <a:gd name="T1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5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3" y="4"/>
                    </a:lnTo>
                    <a:lnTo>
                      <a:pt x="33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6" y="4"/>
                    </a:lnTo>
                    <a:lnTo>
                      <a:pt x="46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5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5" name="Freeform 149"/>
              <p:cNvSpPr>
                <a:spLocks/>
              </p:cNvSpPr>
              <p:nvPr/>
            </p:nvSpPr>
            <p:spPr bwMode="auto">
              <a:xfrm>
                <a:off x="4654" y="3676"/>
                <a:ext cx="5" cy="3"/>
              </a:xfrm>
              <a:custGeom>
                <a:avLst/>
                <a:gdLst>
                  <a:gd name="T0" fmla="*/ 0 w 7"/>
                  <a:gd name="T1" fmla="*/ 0 h 4"/>
                  <a:gd name="T2" fmla="*/ 0 w 7"/>
                  <a:gd name="T3" fmla="*/ 0 h 4"/>
                  <a:gd name="T4" fmla="*/ 0 w 7"/>
                  <a:gd name="T5" fmla="*/ 0 h 4"/>
                  <a:gd name="T6" fmla="*/ 1 w 7"/>
                  <a:gd name="T7" fmla="*/ 1 h 4"/>
                  <a:gd name="T8" fmla="*/ 1 w 7"/>
                  <a:gd name="T9" fmla="*/ 1 h 4"/>
                  <a:gd name="T10" fmla="*/ 2 w 7"/>
                  <a:gd name="T11" fmla="*/ 1 h 4"/>
                  <a:gd name="T12" fmla="*/ 2 w 7"/>
                  <a:gd name="T13" fmla="*/ 1 h 4"/>
                  <a:gd name="T14" fmla="*/ 3 w 7"/>
                  <a:gd name="T15" fmla="*/ 2 h 4"/>
                  <a:gd name="T16" fmla="*/ 3 w 7"/>
                  <a:gd name="T17" fmla="*/ 2 h 4"/>
                  <a:gd name="T18" fmla="*/ 4 w 7"/>
                  <a:gd name="T19" fmla="*/ 2 h 4"/>
                  <a:gd name="T20" fmla="*/ 4 w 7"/>
                  <a:gd name="T21" fmla="*/ 2 h 4"/>
                  <a:gd name="T22" fmla="*/ 5 w 7"/>
                  <a:gd name="T23" fmla="*/ 3 h 4"/>
                  <a:gd name="T24" fmla="*/ 6 w 7"/>
                  <a:gd name="T25" fmla="*/ 3 h 4"/>
                  <a:gd name="T26" fmla="*/ 6 w 7"/>
                  <a:gd name="T27" fmla="*/ 4 h 4"/>
                  <a:gd name="T28" fmla="*/ 6 w 7"/>
                  <a:gd name="T29" fmla="*/ 4 h 4"/>
                  <a:gd name="T30" fmla="*/ 7 w 7"/>
                  <a:gd name="T3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6" name="Freeform 150"/>
              <p:cNvSpPr>
                <a:spLocks/>
              </p:cNvSpPr>
              <p:nvPr/>
            </p:nvSpPr>
            <p:spPr bwMode="auto">
              <a:xfrm>
                <a:off x="4684" y="3673"/>
                <a:ext cx="43" cy="7"/>
              </a:xfrm>
              <a:custGeom>
                <a:avLst/>
                <a:gdLst>
                  <a:gd name="T0" fmla="*/ 0 w 56"/>
                  <a:gd name="T1" fmla="*/ 2 h 8"/>
                  <a:gd name="T2" fmla="*/ 1 w 56"/>
                  <a:gd name="T3" fmla="*/ 2 h 8"/>
                  <a:gd name="T4" fmla="*/ 2 w 56"/>
                  <a:gd name="T5" fmla="*/ 2 h 8"/>
                  <a:gd name="T6" fmla="*/ 3 w 56"/>
                  <a:gd name="T7" fmla="*/ 2 h 8"/>
                  <a:gd name="T8" fmla="*/ 4 w 56"/>
                  <a:gd name="T9" fmla="*/ 2 h 8"/>
                  <a:gd name="T10" fmla="*/ 5 w 56"/>
                  <a:gd name="T11" fmla="*/ 2 h 8"/>
                  <a:gd name="T12" fmla="*/ 6 w 56"/>
                  <a:gd name="T13" fmla="*/ 2 h 8"/>
                  <a:gd name="T14" fmla="*/ 7 w 56"/>
                  <a:gd name="T15" fmla="*/ 2 h 8"/>
                  <a:gd name="T16" fmla="*/ 8 w 56"/>
                  <a:gd name="T17" fmla="*/ 2 h 8"/>
                  <a:gd name="T18" fmla="*/ 9 w 56"/>
                  <a:gd name="T19" fmla="*/ 2 h 8"/>
                  <a:gd name="T20" fmla="*/ 9 w 56"/>
                  <a:gd name="T21" fmla="*/ 2 h 8"/>
                  <a:gd name="T22" fmla="*/ 10 w 56"/>
                  <a:gd name="T23" fmla="*/ 2 h 8"/>
                  <a:gd name="T24" fmla="*/ 11 w 56"/>
                  <a:gd name="T25" fmla="*/ 2 h 8"/>
                  <a:gd name="T26" fmla="*/ 12 w 56"/>
                  <a:gd name="T27" fmla="*/ 2 h 8"/>
                  <a:gd name="T28" fmla="*/ 13 w 56"/>
                  <a:gd name="T29" fmla="*/ 2 h 8"/>
                  <a:gd name="T30" fmla="*/ 14 w 56"/>
                  <a:gd name="T31" fmla="*/ 2 h 8"/>
                  <a:gd name="T32" fmla="*/ 15 w 56"/>
                  <a:gd name="T33" fmla="*/ 2 h 8"/>
                  <a:gd name="T34" fmla="*/ 17 w 56"/>
                  <a:gd name="T35" fmla="*/ 2 h 8"/>
                  <a:gd name="T36" fmla="*/ 17 w 56"/>
                  <a:gd name="T37" fmla="*/ 1 h 8"/>
                  <a:gd name="T38" fmla="*/ 18 w 56"/>
                  <a:gd name="T39" fmla="*/ 1 h 8"/>
                  <a:gd name="T40" fmla="*/ 19 w 56"/>
                  <a:gd name="T41" fmla="*/ 1 h 8"/>
                  <a:gd name="T42" fmla="*/ 20 w 56"/>
                  <a:gd name="T43" fmla="*/ 1 h 8"/>
                  <a:gd name="T44" fmla="*/ 21 w 56"/>
                  <a:gd name="T45" fmla="*/ 1 h 8"/>
                  <a:gd name="T46" fmla="*/ 22 w 56"/>
                  <a:gd name="T47" fmla="*/ 1 h 8"/>
                  <a:gd name="T48" fmla="*/ 23 w 56"/>
                  <a:gd name="T49" fmla="*/ 0 h 8"/>
                  <a:gd name="T50" fmla="*/ 24 w 56"/>
                  <a:gd name="T51" fmla="*/ 0 h 8"/>
                  <a:gd name="T52" fmla="*/ 25 w 56"/>
                  <a:gd name="T53" fmla="*/ 0 h 8"/>
                  <a:gd name="T54" fmla="*/ 26 w 56"/>
                  <a:gd name="T55" fmla="*/ 0 h 8"/>
                  <a:gd name="T56" fmla="*/ 27 w 56"/>
                  <a:gd name="T57" fmla="*/ 0 h 8"/>
                  <a:gd name="T58" fmla="*/ 28 w 56"/>
                  <a:gd name="T59" fmla="*/ 0 h 8"/>
                  <a:gd name="T60" fmla="*/ 29 w 56"/>
                  <a:gd name="T61" fmla="*/ 0 h 8"/>
                  <a:gd name="T62" fmla="*/ 30 w 56"/>
                  <a:gd name="T63" fmla="*/ 0 h 8"/>
                  <a:gd name="T64" fmla="*/ 31 w 56"/>
                  <a:gd name="T65" fmla="*/ 0 h 8"/>
                  <a:gd name="T66" fmla="*/ 32 w 56"/>
                  <a:gd name="T67" fmla="*/ 0 h 8"/>
                  <a:gd name="T68" fmla="*/ 33 w 56"/>
                  <a:gd name="T69" fmla="*/ 1 h 8"/>
                  <a:gd name="T70" fmla="*/ 34 w 56"/>
                  <a:gd name="T71" fmla="*/ 1 h 8"/>
                  <a:gd name="T72" fmla="*/ 35 w 56"/>
                  <a:gd name="T73" fmla="*/ 1 h 8"/>
                  <a:gd name="T74" fmla="*/ 36 w 56"/>
                  <a:gd name="T75" fmla="*/ 1 h 8"/>
                  <a:gd name="T76" fmla="*/ 37 w 56"/>
                  <a:gd name="T77" fmla="*/ 2 h 8"/>
                  <a:gd name="T78" fmla="*/ 38 w 56"/>
                  <a:gd name="T79" fmla="*/ 2 h 8"/>
                  <a:gd name="T80" fmla="*/ 39 w 56"/>
                  <a:gd name="T81" fmla="*/ 2 h 8"/>
                  <a:gd name="T82" fmla="*/ 40 w 56"/>
                  <a:gd name="T83" fmla="*/ 3 h 8"/>
                  <a:gd name="T84" fmla="*/ 41 w 56"/>
                  <a:gd name="T85" fmla="*/ 3 h 8"/>
                  <a:gd name="T86" fmla="*/ 42 w 56"/>
                  <a:gd name="T87" fmla="*/ 4 h 8"/>
                  <a:gd name="T88" fmla="*/ 43 w 56"/>
                  <a:gd name="T89" fmla="*/ 4 h 8"/>
                  <a:gd name="T90" fmla="*/ 44 w 56"/>
                  <a:gd name="T91" fmla="*/ 5 h 8"/>
                  <a:gd name="T92" fmla="*/ 45 w 56"/>
                  <a:gd name="T93" fmla="*/ 5 h 8"/>
                  <a:gd name="T94" fmla="*/ 46 w 56"/>
                  <a:gd name="T95" fmla="*/ 6 h 8"/>
                  <a:gd name="T96" fmla="*/ 47 w 56"/>
                  <a:gd name="T97" fmla="*/ 6 h 8"/>
                  <a:gd name="T98" fmla="*/ 48 w 56"/>
                  <a:gd name="T99" fmla="*/ 7 h 8"/>
                  <a:gd name="T100" fmla="*/ 49 w 56"/>
                  <a:gd name="T101" fmla="*/ 7 h 8"/>
                  <a:gd name="T102" fmla="*/ 50 w 56"/>
                  <a:gd name="T103" fmla="*/ 7 h 8"/>
                  <a:gd name="T104" fmla="*/ 51 w 56"/>
                  <a:gd name="T105" fmla="*/ 8 h 8"/>
                  <a:gd name="T106" fmla="*/ 52 w 56"/>
                  <a:gd name="T107" fmla="*/ 8 h 8"/>
                  <a:gd name="T108" fmla="*/ 53 w 56"/>
                  <a:gd name="T109" fmla="*/ 8 h 8"/>
                  <a:gd name="T110" fmla="*/ 54 w 56"/>
                  <a:gd name="T111" fmla="*/ 8 h 8"/>
                  <a:gd name="T112" fmla="*/ 55 w 56"/>
                  <a:gd name="T1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6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40" y="3"/>
                    </a:lnTo>
                    <a:lnTo>
                      <a:pt x="40" y="3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1" y="8"/>
                    </a:lnTo>
                    <a:lnTo>
                      <a:pt x="51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3" y="8"/>
                    </a:lnTo>
                    <a:lnTo>
                      <a:pt x="53" y="8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55" y="8"/>
                    </a:lnTo>
                    <a:lnTo>
                      <a:pt x="56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7" name="Freeform 151"/>
              <p:cNvSpPr>
                <a:spLocks/>
              </p:cNvSpPr>
              <p:nvPr/>
            </p:nvSpPr>
            <p:spPr bwMode="auto">
              <a:xfrm>
                <a:off x="3019" y="3673"/>
                <a:ext cx="2" cy="9"/>
              </a:xfrm>
              <a:custGeom>
                <a:avLst/>
                <a:gdLst>
                  <a:gd name="T0" fmla="*/ 3 w 3"/>
                  <a:gd name="T1" fmla="*/ 8 h 11"/>
                  <a:gd name="T2" fmla="*/ 2 w 3"/>
                  <a:gd name="T3" fmla="*/ 9 h 11"/>
                  <a:gd name="T4" fmla="*/ 2 w 3"/>
                  <a:gd name="T5" fmla="*/ 10 h 11"/>
                  <a:gd name="T6" fmla="*/ 2 w 3"/>
                  <a:gd name="T7" fmla="*/ 11 h 11"/>
                  <a:gd name="T8" fmla="*/ 2 w 3"/>
                  <a:gd name="T9" fmla="*/ 11 h 11"/>
                  <a:gd name="T10" fmla="*/ 1 w 3"/>
                  <a:gd name="T11" fmla="*/ 10 h 11"/>
                  <a:gd name="T12" fmla="*/ 0 w 3"/>
                  <a:gd name="T13" fmla="*/ 10 h 11"/>
                  <a:gd name="T14" fmla="*/ 0 w 3"/>
                  <a:gd name="T15" fmla="*/ 8 h 11"/>
                  <a:gd name="T16" fmla="*/ 0 w 3"/>
                  <a:gd name="T17" fmla="*/ 7 h 11"/>
                  <a:gd name="T18" fmla="*/ 0 w 3"/>
                  <a:gd name="T19" fmla="*/ 6 h 11"/>
                  <a:gd name="T20" fmla="*/ 0 w 3"/>
                  <a:gd name="T21" fmla="*/ 5 h 11"/>
                  <a:gd name="T22" fmla="*/ 0 w 3"/>
                  <a:gd name="T23" fmla="*/ 4 h 11"/>
                  <a:gd name="T24" fmla="*/ 0 w 3"/>
                  <a:gd name="T25" fmla="*/ 4 h 11"/>
                  <a:gd name="T26" fmla="*/ 1 w 3"/>
                  <a:gd name="T27" fmla="*/ 3 h 11"/>
                  <a:gd name="T28" fmla="*/ 1 w 3"/>
                  <a:gd name="T29" fmla="*/ 4 h 11"/>
                  <a:gd name="T30" fmla="*/ 1 w 3"/>
                  <a:gd name="T31" fmla="*/ 5 h 11"/>
                  <a:gd name="T32" fmla="*/ 1 w 3"/>
                  <a:gd name="T33" fmla="*/ 7 h 11"/>
                  <a:gd name="T34" fmla="*/ 1 w 3"/>
                  <a:gd name="T35" fmla="*/ 8 h 11"/>
                  <a:gd name="T36" fmla="*/ 1 w 3"/>
                  <a:gd name="T37" fmla="*/ 8 h 11"/>
                  <a:gd name="T38" fmla="*/ 1 w 3"/>
                  <a:gd name="T39" fmla="*/ 9 h 11"/>
                  <a:gd name="T40" fmla="*/ 1 w 3"/>
                  <a:gd name="T41" fmla="*/ 8 h 11"/>
                  <a:gd name="T42" fmla="*/ 2 w 3"/>
                  <a:gd name="T43" fmla="*/ 7 h 11"/>
                  <a:gd name="T44" fmla="*/ 2 w 3"/>
                  <a:gd name="T45" fmla="*/ 6 h 11"/>
                  <a:gd name="T46" fmla="*/ 2 w 3"/>
                  <a:gd name="T47" fmla="*/ 6 h 11"/>
                  <a:gd name="T48" fmla="*/ 2 w 3"/>
                  <a:gd name="T49" fmla="*/ 5 h 11"/>
                  <a:gd name="T50" fmla="*/ 2 w 3"/>
                  <a:gd name="T51" fmla="*/ 6 h 11"/>
                  <a:gd name="T52" fmla="*/ 2 w 3"/>
                  <a:gd name="T53" fmla="*/ 6 h 11"/>
                  <a:gd name="T54" fmla="*/ 2 w 3"/>
                  <a:gd name="T55" fmla="*/ 6 h 11"/>
                  <a:gd name="T56" fmla="*/ 2 w 3"/>
                  <a:gd name="T57" fmla="*/ 6 h 11"/>
                  <a:gd name="T58" fmla="*/ 2 w 3"/>
                  <a:gd name="T59" fmla="*/ 6 h 11"/>
                  <a:gd name="T60" fmla="*/ 2 w 3"/>
                  <a:gd name="T61" fmla="*/ 7 h 11"/>
                  <a:gd name="T62" fmla="*/ 2 w 3"/>
                  <a:gd name="T63" fmla="*/ 7 h 11"/>
                  <a:gd name="T64" fmla="*/ 2 w 3"/>
                  <a:gd name="T65" fmla="*/ 8 h 11"/>
                  <a:gd name="T66" fmla="*/ 2 w 3"/>
                  <a:gd name="T67" fmla="*/ 8 h 11"/>
                  <a:gd name="T68" fmla="*/ 2 w 3"/>
                  <a:gd name="T69" fmla="*/ 9 h 11"/>
                  <a:gd name="T70" fmla="*/ 2 w 3"/>
                  <a:gd name="T71" fmla="*/ 9 h 11"/>
                  <a:gd name="T72" fmla="*/ 2 w 3"/>
                  <a:gd name="T73" fmla="*/ 10 h 11"/>
                  <a:gd name="T74" fmla="*/ 2 w 3"/>
                  <a:gd name="T75" fmla="*/ 11 h 11"/>
                  <a:gd name="T76" fmla="*/ 2 w 3"/>
                  <a:gd name="T77" fmla="*/ 11 h 11"/>
                  <a:gd name="T78" fmla="*/ 2 w 3"/>
                  <a:gd name="T79" fmla="*/ 10 h 11"/>
                  <a:gd name="T80" fmla="*/ 2 w 3"/>
                  <a:gd name="T81" fmla="*/ 9 h 11"/>
                  <a:gd name="T82" fmla="*/ 2 w 3"/>
                  <a:gd name="T83" fmla="*/ 9 h 11"/>
                  <a:gd name="T84" fmla="*/ 2 w 3"/>
                  <a:gd name="T85" fmla="*/ 9 h 11"/>
                  <a:gd name="T86" fmla="*/ 2 w 3"/>
                  <a:gd name="T87" fmla="*/ 8 h 11"/>
                  <a:gd name="T88" fmla="*/ 2 w 3"/>
                  <a:gd name="T89" fmla="*/ 8 h 11"/>
                  <a:gd name="T90" fmla="*/ 2 w 3"/>
                  <a:gd name="T91" fmla="*/ 10 h 11"/>
                  <a:gd name="T92" fmla="*/ 2 w 3"/>
                  <a:gd name="T93" fmla="*/ 9 h 11"/>
                  <a:gd name="T94" fmla="*/ 1 w 3"/>
                  <a:gd name="T95" fmla="*/ 9 h 11"/>
                  <a:gd name="T96" fmla="*/ 1 w 3"/>
                  <a:gd name="T97" fmla="*/ 8 h 11"/>
                  <a:gd name="T98" fmla="*/ 1 w 3"/>
                  <a:gd name="T99" fmla="*/ 7 h 11"/>
                  <a:gd name="T100" fmla="*/ 1 w 3"/>
                  <a:gd name="T101" fmla="*/ 6 h 11"/>
                  <a:gd name="T102" fmla="*/ 1 w 3"/>
                  <a:gd name="T103" fmla="*/ 5 h 11"/>
                  <a:gd name="T104" fmla="*/ 1 w 3"/>
                  <a:gd name="T105" fmla="*/ 4 h 11"/>
                  <a:gd name="T106" fmla="*/ 1 w 3"/>
                  <a:gd name="T107" fmla="*/ 3 h 11"/>
                  <a:gd name="T108" fmla="*/ 1 w 3"/>
                  <a:gd name="T109" fmla="*/ 2 h 11"/>
                  <a:gd name="T110" fmla="*/ 1 w 3"/>
                  <a:gd name="T11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" h="11">
                    <a:moveTo>
                      <a:pt x="3" y="7"/>
                    </a:move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8" name="Freeform 152"/>
              <p:cNvSpPr>
                <a:spLocks/>
              </p:cNvSpPr>
              <p:nvPr/>
            </p:nvSpPr>
            <p:spPr bwMode="auto">
              <a:xfrm>
                <a:off x="3020" y="3675"/>
                <a:ext cx="0" cy="7"/>
              </a:xfrm>
              <a:custGeom>
                <a:avLst/>
                <a:gdLst>
                  <a:gd name="T0" fmla="*/ 3 h 9"/>
                  <a:gd name="T1" fmla="*/ 2 h 9"/>
                  <a:gd name="T2" fmla="*/ 2 h 9"/>
                  <a:gd name="T3" fmla="*/ 1 h 9"/>
                  <a:gd name="T4" fmla="*/ 2 h 9"/>
                  <a:gd name="T5" fmla="*/ 3 h 9"/>
                  <a:gd name="T6" fmla="*/ 4 h 9"/>
                  <a:gd name="T7" fmla="*/ 5 h 9"/>
                  <a:gd name="T8" fmla="*/ 6 h 9"/>
                  <a:gd name="T9" fmla="*/ 7 h 9"/>
                  <a:gd name="T10" fmla="*/ 6 h 9"/>
                  <a:gd name="T11" fmla="*/ 5 h 9"/>
                  <a:gd name="T12" fmla="*/ 5 h 9"/>
                  <a:gd name="T13" fmla="*/ 4 h 9"/>
                  <a:gd name="T14" fmla="*/ 5 h 9"/>
                  <a:gd name="T15" fmla="*/ 5 h 9"/>
                  <a:gd name="T16" fmla="*/ 6 h 9"/>
                  <a:gd name="T17" fmla="*/ 5 h 9"/>
                  <a:gd name="T18" fmla="*/ 4 h 9"/>
                  <a:gd name="T19" fmla="*/ 3 h 9"/>
                  <a:gd name="T20" fmla="*/ 2 h 9"/>
                  <a:gd name="T21" fmla="*/ 1 h 9"/>
                  <a:gd name="T22" fmla="*/ 1 h 9"/>
                  <a:gd name="T23" fmla="*/ 0 h 9"/>
                  <a:gd name="T24" fmla="*/ 1 h 9"/>
                  <a:gd name="T25" fmla="*/ 1 h 9"/>
                  <a:gd name="T26" fmla="*/ 2 h 9"/>
                  <a:gd name="T27" fmla="*/ 3 h 9"/>
                  <a:gd name="T28" fmla="*/ 4 h 9"/>
                  <a:gd name="T29" fmla="*/ 5 h 9"/>
                  <a:gd name="T30" fmla="*/ 5 h 9"/>
                  <a:gd name="T31" fmla="*/ 6 h 9"/>
                  <a:gd name="T32" fmla="*/ 7 h 9"/>
                  <a:gd name="T33" fmla="*/ 7 h 9"/>
                  <a:gd name="T34" fmla="*/ 6 h 9"/>
                  <a:gd name="T35" fmla="*/ 5 h 9"/>
                  <a:gd name="T36" fmla="*/ 5 h 9"/>
                  <a:gd name="T37" fmla="*/ 5 h 9"/>
                  <a:gd name="T38" fmla="*/ 4 h 9"/>
                  <a:gd name="T39" fmla="*/ 6 h 9"/>
                  <a:gd name="T40" fmla="*/ 7 h 9"/>
                  <a:gd name="T41" fmla="*/ 8 h 9"/>
                  <a:gd name="T42" fmla="*/ 9 h 9"/>
                  <a:gd name="T43" fmla="*/ 7 h 9"/>
                  <a:gd name="T44" fmla="*/ 5 h 9"/>
                  <a:gd name="T45" fmla="*/ 4 h 9"/>
                  <a:gd name="T46" fmla="*/ 3 h 9"/>
                  <a:gd name="T47" fmla="*/ 2 h 9"/>
                  <a:gd name="T48" fmla="*/ 2 h 9"/>
                  <a:gd name="T49" fmla="*/ 2 h 9"/>
                  <a:gd name="T50" fmla="*/ 1 h 9"/>
                  <a:gd name="T51" fmla="*/ 1 h 9"/>
                  <a:gd name="T52" fmla="*/ 2 h 9"/>
                  <a:gd name="T53" fmla="*/ 1 h 9"/>
                  <a:gd name="T54" fmla="*/ 1 h 9"/>
                  <a:gd name="T55" fmla="*/ 1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  <a:cxn ang="0">
                    <a:pos x="0" y="T41"/>
                  </a:cxn>
                  <a:cxn ang="0">
                    <a:pos x="0" y="T42"/>
                  </a:cxn>
                  <a:cxn ang="0">
                    <a:pos x="0" y="T43"/>
                  </a:cxn>
                  <a:cxn ang="0">
                    <a:pos x="0" y="T44"/>
                  </a:cxn>
                  <a:cxn ang="0">
                    <a:pos x="0" y="T45"/>
                  </a:cxn>
                  <a:cxn ang="0">
                    <a:pos x="0" y="T46"/>
                  </a:cxn>
                  <a:cxn ang="0">
                    <a:pos x="0" y="T47"/>
                  </a:cxn>
                  <a:cxn ang="0">
                    <a:pos x="0" y="T48"/>
                  </a:cxn>
                  <a:cxn ang="0">
                    <a:pos x="0" y="T49"/>
                  </a:cxn>
                  <a:cxn ang="0">
                    <a:pos x="0" y="T50"/>
                  </a:cxn>
                  <a:cxn ang="0">
                    <a:pos x="0" y="T51"/>
                  </a:cxn>
                  <a:cxn ang="0">
                    <a:pos x="0" y="T52"/>
                  </a:cxn>
                  <a:cxn ang="0">
                    <a:pos x="0" y="T53"/>
                  </a:cxn>
                  <a:cxn ang="0">
                    <a:pos x="0" y="T54"/>
                  </a:cxn>
                  <a:cxn ang="0">
                    <a:pos x="0" y="T55"/>
                  </a:cxn>
                </a:cxnLst>
                <a:rect l="0" t="0" r="r" b="b"/>
                <a:pathLst>
                  <a:path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9" name="Freeform 153"/>
              <p:cNvSpPr>
                <a:spLocks/>
              </p:cNvSpPr>
              <p:nvPr/>
            </p:nvSpPr>
            <p:spPr bwMode="auto">
              <a:xfrm>
                <a:off x="3020" y="3675"/>
                <a:ext cx="1" cy="6"/>
              </a:xfrm>
              <a:custGeom>
                <a:avLst/>
                <a:gdLst>
                  <a:gd name="T0" fmla="*/ 1 w 1"/>
                  <a:gd name="T1" fmla="*/ 1 h 8"/>
                  <a:gd name="T2" fmla="*/ 0 w 1"/>
                  <a:gd name="T3" fmla="*/ 1 h 8"/>
                  <a:gd name="T4" fmla="*/ 0 w 1"/>
                  <a:gd name="T5" fmla="*/ 1 h 8"/>
                  <a:gd name="T6" fmla="*/ 0 w 1"/>
                  <a:gd name="T7" fmla="*/ 0 h 8"/>
                  <a:gd name="T8" fmla="*/ 0 w 1"/>
                  <a:gd name="T9" fmla="*/ 1 h 8"/>
                  <a:gd name="T10" fmla="*/ 0 w 1"/>
                  <a:gd name="T11" fmla="*/ 2 h 8"/>
                  <a:gd name="T12" fmla="*/ 0 w 1"/>
                  <a:gd name="T13" fmla="*/ 2 h 8"/>
                  <a:gd name="T14" fmla="*/ 0 w 1"/>
                  <a:gd name="T15" fmla="*/ 3 h 8"/>
                  <a:gd name="T16" fmla="*/ 0 w 1"/>
                  <a:gd name="T17" fmla="*/ 3 h 8"/>
                  <a:gd name="T18" fmla="*/ 0 w 1"/>
                  <a:gd name="T19" fmla="*/ 3 h 8"/>
                  <a:gd name="T20" fmla="*/ 0 w 1"/>
                  <a:gd name="T21" fmla="*/ 4 h 8"/>
                  <a:gd name="T22" fmla="*/ 0 w 1"/>
                  <a:gd name="T23" fmla="*/ 4 h 8"/>
                  <a:gd name="T24" fmla="*/ 0 w 1"/>
                  <a:gd name="T25" fmla="*/ 4 h 8"/>
                  <a:gd name="T26" fmla="*/ 0 w 1"/>
                  <a:gd name="T27" fmla="*/ 4 h 8"/>
                  <a:gd name="T28" fmla="*/ 0 w 1"/>
                  <a:gd name="T29" fmla="*/ 5 h 8"/>
                  <a:gd name="T30" fmla="*/ 0 w 1"/>
                  <a:gd name="T31" fmla="*/ 4 h 8"/>
                  <a:gd name="T32" fmla="*/ 0 w 1"/>
                  <a:gd name="T33" fmla="*/ 4 h 8"/>
                  <a:gd name="T34" fmla="*/ 0 w 1"/>
                  <a:gd name="T35" fmla="*/ 4 h 8"/>
                  <a:gd name="T36" fmla="*/ 0 w 1"/>
                  <a:gd name="T37" fmla="*/ 3 h 8"/>
                  <a:gd name="T38" fmla="*/ 0 w 1"/>
                  <a:gd name="T39" fmla="*/ 4 h 8"/>
                  <a:gd name="T40" fmla="*/ 0 w 1"/>
                  <a:gd name="T41" fmla="*/ 5 h 8"/>
                  <a:gd name="T42" fmla="*/ 0 w 1"/>
                  <a:gd name="T43" fmla="*/ 5 h 8"/>
                  <a:gd name="T44" fmla="*/ 0 w 1"/>
                  <a:gd name="T45" fmla="*/ 6 h 8"/>
                  <a:gd name="T46" fmla="*/ 0 w 1"/>
                  <a:gd name="T47" fmla="*/ 5 h 8"/>
                  <a:gd name="T48" fmla="*/ 0 w 1"/>
                  <a:gd name="T49" fmla="*/ 5 h 8"/>
                  <a:gd name="T50" fmla="*/ 0 w 1"/>
                  <a:gd name="T51" fmla="*/ 5 h 8"/>
                  <a:gd name="T52" fmla="*/ 0 w 1"/>
                  <a:gd name="T53" fmla="*/ 5 h 8"/>
                  <a:gd name="T54" fmla="*/ 0 w 1"/>
                  <a:gd name="T55" fmla="*/ 4 h 8"/>
                  <a:gd name="T56" fmla="*/ 0 w 1"/>
                  <a:gd name="T57" fmla="*/ 5 h 8"/>
                  <a:gd name="T58" fmla="*/ 0 w 1"/>
                  <a:gd name="T59" fmla="*/ 6 h 8"/>
                  <a:gd name="T60" fmla="*/ 0 w 1"/>
                  <a:gd name="T61" fmla="*/ 6 h 8"/>
                  <a:gd name="T62" fmla="*/ 0 w 1"/>
                  <a:gd name="T63" fmla="*/ 7 h 8"/>
                  <a:gd name="T64" fmla="*/ 0 w 1"/>
                  <a:gd name="T65" fmla="*/ 7 h 8"/>
                  <a:gd name="T66" fmla="*/ 0 w 1"/>
                  <a:gd name="T67" fmla="*/ 8 h 8"/>
                  <a:gd name="T68" fmla="*/ 0 w 1"/>
                  <a:gd name="T69" fmla="*/ 7 h 8"/>
                  <a:gd name="T70" fmla="*/ 0 w 1"/>
                  <a:gd name="T71" fmla="*/ 6 h 8"/>
                  <a:gd name="T72" fmla="*/ 0 w 1"/>
                  <a:gd name="T73" fmla="*/ 4 h 8"/>
                  <a:gd name="T74" fmla="*/ 0 w 1"/>
                  <a:gd name="T75" fmla="*/ 3 h 8"/>
                  <a:gd name="T76" fmla="*/ 0 w 1"/>
                  <a:gd name="T77" fmla="*/ 3 h 8"/>
                  <a:gd name="T78" fmla="*/ 0 w 1"/>
                  <a:gd name="T79" fmla="*/ 2 h 8"/>
                  <a:gd name="T80" fmla="*/ 0 w 1"/>
                  <a:gd name="T81" fmla="*/ 2 h 8"/>
                  <a:gd name="T82" fmla="*/ 0 w 1"/>
                  <a:gd name="T83" fmla="*/ 2 h 8"/>
                  <a:gd name="T84" fmla="*/ 0 w 1"/>
                  <a:gd name="T85" fmla="*/ 1 h 8"/>
                  <a:gd name="T86" fmla="*/ 0 w 1"/>
                  <a:gd name="T87" fmla="*/ 2 h 8"/>
                  <a:gd name="T88" fmla="*/ 0 w 1"/>
                  <a:gd name="T89" fmla="*/ 4 h 8"/>
                  <a:gd name="T90" fmla="*/ 0 w 1"/>
                  <a:gd name="T91" fmla="*/ 6 h 8"/>
                  <a:gd name="T92" fmla="*/ 1 w 1"/>
                  <a:gd name="T93" fmla="*/ 7 h 8"/>
                  <a:gd name="T94" fmla="*/ 1 w 1"/>
                  <a:gd name="T95" fmla="*/ 7 h 8"/>
                  <a:gd name="T96" fmla="*/ 1 w 1"/>
                  <a:gd name="T97" fmla="*/ 8 h 8"/>
                  <a:gd name="T98" fmla="*/ 0 w 1"/>
                  <a:gd name="T99" fmla="*/ 7 h 8"/>
                  <a:gd name="T100" fmla="*/ 0 w 1"/>
                  <a:gd name="T101" fmla="*/ 5 h 8"/>
                  <a:gd name="T102" fmla="*/ 0 w 1"/>
                  <a:gd name="T103" fmla="*/ 3 h 8"/>
                  <a:gd name="T104" fmla="*/ 0 w 1"/>
                  <a:gd name="T105" fmla="*/ 2 h 8"/>
                  <a:gd name="T106" fmla="*/ 0 w 1"/>
                  <a:gd name="T107" fmla="*/ 1 h 8"/>
                  <a:gd name="T108" fmla="*/ 0 w 1"/>
                  <a:gd name="T109" fmla="*/ 1 h 8"/>
                  <a:gd name="T110" fmla="*/ 0 w 1"/>
                  <a:gd name="T111" fmla="*/ 0 h 8"/>
                  <a:gd name="T112" fmla="*/ 0 w 1"/>
                  <a:gd name="T113" fmla="*/ 2 h 8"/>
                  <a:gd name="T114" fmla="*/ 0 w 1"/>
                  <a:gd name="T115" fmla="*/ 3 h 8"/>
                  <a:gd name="T116" fmla="*/ 0 w 1"/>
                  <a:gd name="T117" fmla="*/ 4 h 8"/>
                  <a:gd name="T118" fmla="*/ 0 w 1"/>
                  <a:gd name="T11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" h="8">
                    <a:moveTo>
                      <a:pt x="1" y="2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0" name="Freeform 154"/>
              <p:cNvSpPr>
                <a:spLocks/>
              </p:cNvSpPr>
              <p:nvPr/>
            </p:nvSpPr>
            <p:spPr bwMode="auto">
              <a:xfrm>
                <a:off x="3019" y="3673"/>
                <a:ext cx="1" cy="9"/>
              </a:xfrm>
              <a:custGeom>
                <a:avLst/>
                <a:gdLst>
                  <a:gd name="T0" fmla="*/ 1 w 1"/>
                  <a:gd name="T1" fmla="*/ 5 h 11"/>
                  <a:gd name="T2" fmla="*/ 1 w 1"/>
                  <a:gd name="T3" fmla="*/ 4 h 11"/>
                  <a:gd name="T4" fmla="*/ 1 w 1"/>
                  <a:gd name="T5" fmla="*/ 2 h 11"/>
                  <a:gd name="T6" fmla="*/ 1 w 1"/>
                  <a:gd name="T7" fmla="*/ 1 h 11"/>
                  <a:gd name="T8" fmla="*/ 1 w 1"/>
                  <a:gd name="T9" fmla="*/ 1 h 11"/>
                  <a:gd name="T10" fmla="*/ 1 w 1"/>
                  <a:gd name="T11" fmla="*/ 0 h 11"/>
                  <a:gd name="T12" fmla="*/ 1 w 1"/>
                  <a:gd name="T13" fmla="*/ 1 h 11"/>
                  <a:gd name="T14" fmla="*/ 1 w 1"/>
                  <a:gd name="T15" fmla="*/ 1 h 11"/>
                  <a:gd name="T16" fmla="*/ 1 w 1"/>
                  <a:gd name="T17" fmla="*/ 1 h 11"/>
                  <a:gd name="T18" fmla="*/ 1 w 1"/>
                  <a:gd name="T19" fmla="*/ 2 h 11"/>
                  <a:gd name="T20" fmla="*/ 1 w 1"/>
                  <a:gd name="T21" fmla="*/ 2 h 11"/>
                  <a:gd name="T22" fmla="*/ 1 w 1"/>
                  <a:gd name="T23" fmla="*/ 1 h 11"/>
                  <a:gd name="T24" fmla="*/ 1 w 1"/>
                  <a:gd name="T25" fmla="*/ 2 h 11"/>
                  <a:gd name="T26" fmla="*/ 1 w 1"/>
                  <a:gd name="T27" fmla="*/ 3 h 11"/>
                  <a:gd name="T28" fmla="*/ 1 w 1"/>
                  <a:gd name="T29" fmla="*/ 3 h 11"/>
                  <a:gd name="T30" fmla="*/ 1 w 1"/>
                  <a:gd name="T31" fmla="*/ 4 h 11"/>
                  <a:gd name="T32" fmla="*/ 1 w 1"/>
                  <a:gd name="T33" fmla="*/ 5 h 11"/>
                  <a:gd name="T34" fmla="*/ 1 w 1"/>
                  <a:gd name="T35" fmla="*/ 5 h 11"/>
                  <a:gd name="T36" fmla="*/ 1 w 1"/>
                  <a:gd name="T37" fmla="*/ 4 h 11"/>
                  <a:gd name="T38" fmla="*/ 1 w 1"/>
                  <a:gd name="T39" fmla="*/ 5 h 11"/>
                  <a:gd name="T40" fmla="*/ 1 w 1"/>
                  <a:gd name="T41" fmla="*/ 6 h 11"/>
                  <a:gd name="T42" fmla="*/ 1 w 1"/>
                  <a:gd name="T43" fmla="*/ 7 h 11"/>
                  <a:gd name="T44" fmla="*/ 1 w 1"/>
                  <a:gd name="T45" fmla="*/ 8 h 11"/>
                  <a:gd name="T46" fmla="*/ 1 w 1"/>
                  <a:gd name="T47" fmla="*/ 8 h 11"/>
                  <a:gd name="T48" fmla="*/ 1 w 1"/>
                  <a:gd name="T49" fmla="*/ 8 h 11"/>
                  <a:gd name="T50" fmla="*/ 1 w 1"/>
                  <a:gd name="T51" fmla="*/ 8 h 11"/>
                  <a:gd name="T52" fmla="*/ 1 w 1"/>
                  <a:gd name="T53" fmla="*/ 9 h 11"/>
                  <a:gd name="T54" fmla="*/ 1 w 1"/>
                  <a:gd name="T55" fmla="*/ 10 h 11"/>
                  <a:gd name="T56" fmla="*/ 0 w 1"/>
                  <a:gd name="T57" fmla="*/ 10 h 11"/>
                  <a:gd name="T58" fmla="*/ 0 w 1"/>
                  <a:gd name="T59" fmla="*/ 11 h 11"/>
                  <a:gd name="T60" fmla="*/ 0 w 1"/>
                  <a:gd name="T61" fmla="*/ 10 h 11"/>
                  <a:gd name="T62" fmla="*/ 0 w 1"/>
                  <a:gd name="T63" fmla="*/ 9 h 11"/>
                  <a:gd name="T64" fmla="*/ 0 w 1"/>
                  <a:gd name="T65" fmla="*/ 7 h 11"/>
                  <a:gd name="T66" fmla="*/ 0 w 1"/>
                  <a:gd name="T67" fmla="*/ 7 h 11"/>
                  <a:gd name="T68" fmla="*/ 0 w 1"/>
                  <a:gd name="T69" fmla="*/ 6 h 11"/>
                  <a:gd name="T70" fmla="*/ 0 w 1"/>
                  <a:gd name="T71" fmla="*/ 7 h 11"/>
                  <a:gd name="T72" fmla="*/ 0 w 1"/>
                  <a:gd name="T73" fmla="*/ 8 h 11"/>
                  <a:gd name="T74" fmla="*/ 0 w 1"/>
                  <a:gd name="T75" fmla="*/ 9 h 11"/>
                  <a:gd name="T76" fmla="*/ 0 w 1"/>
                  <a:gd name="T77" fmla="*/ 9 h 11"/>
                  <a:gd name="T78" fmla="*/ 0 w 1"/>
                  <a:gd name="T79" fmla="*/ 10 h 11"/>
                  <a:gd name="T80" fmla="*/ 0 w 1"/>
                  <a:gd name="T81" fmla="*/ 9 h 11"/>
                  <a:gd name="T82" fmla="*/ 0 w 1"/>
                  <a:gd name="T83" fmla="*/ 9 h 11"/>
                  <a:gd name="T84" fmla="*/ 0 w 1"/>
                  <a:gd name="T85" fmla="*/ 9 h 11"/>
                  <a:gd name="T86" fmla="*/ 0 w 1"/>
                  <a:gd name="T87" fmla="*/ 9 h 11"/>
                  <a:gd name="T88" fmla="*/ 0 w 1"/>
                  <a:gd name="T89" fmla="*/ 9 h 11"/>
                  <a:gd name="T90" fmla="*/ 0 w 1"/>
                  <a:gd name="T91" fmla="*/ 8 h 11"/>
                  <a:gd name="T92" fmla="*/ 0 w 1"/>
                  <a:gd name="T93" fmla="*/ 8 h 11"/>
                  <a:gd name="T94" fmla="*/ 0 w 1"/>
                  <a:gd name="T95" fmla="*/ 7 h 11"/>
                  <a:gd name="T96" fmla="*/ 0 w 1"/>
                  <a:gd name="T97" fmla="*/ 6 h 11"/>
                  <a:gd name="T98" fmla="*/ 0 w 1"/>
                  <a:gd name="T99" fmla="*/ 7 h 11"/>
                  <a:gd name="T100" fmla="*/ 0 w 1"/>
                  <a:gd name="T101" fmla="*/ 9 h 11"/>
                  <a:gd name="T102" fmla="*/ 0 w 1"/>
                  <a:gd name="T103" fmla="*/ 10 h 11"/>
                  <a:gd name="T104" fmla="*/ 0 w 1"/>
                  <a:gd name="T105" fmla="*/ 11 h 11"/>
                  <a:gd name="T106" fmla="*/ 0 w 1"/>
                  <a:gd name="T107" fmla="*/ 10 h 11"/>
                  <a:gd name="T108" fmla="*/ 0 w 1"/>
                  <a:gd name="T109" fmla="*/ 8 h 11"/>
                  <a:gd name="T110" fmla="*/ 0 w 1"/>
                  <a:gd name="T111" fmla="*/ 7 h 11"/>
                  <a:gd name="T112" fmla="*/ 0 w 1"/>
                  <a:gd name="T113" fmla="*/ 5 h 11"/>
                  <a:gd name="T114" fmla="*/ 0 w 1"/>
                  <a:gd name="T115" fmla="*/ 5 h 11"/>
                  <a:gd name="T116" fmla="*/ 0 w 1"/>
                  <a:gd name="T117" fmla="*/ 5 h 11"/>
                  <a:gd name="T118" fmla="*/ 0 w 1"/>
                  <a:gd name="T11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" h="11">
                    <a:moveTo>
                      <a:pt x="1" y="6"/>
                    </a:move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1" name="Freeform 155"/>
              <p:cNvSpPr>
                <a:spLocks/>
              </p:cNvSpPr>
              <p:nvPr/>
            </p:nvSpPr>
            <p:spPr bwMode="auto">
              <a:xfrm>
                <a:off x="3018" y="3677"/>
                <a:ext cx="2" cy="5"/>
              </a:xfrm>
              <a:custGeom>
                <a:avLst/>
                <a:gdLst>
                  <a:gd name="T0" fmla="*/ 1 w 2"/>
                  <a:gd name="T1" fmla="*/ 6 h 7"/>
                  <a:gd name="T2" fmla="*/ 1 w 2"/>
                  <a:gd name="T3" fmla="*/ 5 h 7"/>
                  <a:gd name="T4" fmla="*/ 1 w 2"/>
                  <a:gd name="T5" fmla="*/ 3 h 7"/>
                  <a:gd name="T6" fmla="*/ 1 w 2"/>
                  <a:gd name="T7" fmla="*/ 3 h 7"/>
                  <a:gd name="T8" fmla="*/ 1 w 2"/>
                  <a:gd name="T9" fmla="*/ 2 h 7"/>
                  <a:gd name="T10" fmla="*/ 1 w 2"/>
                  <a:gd name="T11" fmla="*/ 1 h 7"/>
                  <a:gd name="T12" fmla="*/ 1 w 2"/>
                  <a:gd name="T13" fmla="*/ 2 h 7"/>
                  <a:gd name="T14" fmla="*/ 1 w 2"/>
                  <a:gd name="T15" fmla="*/ 3 h 7"/>
                  <a:gd name="T16" fmla="*/ 1 w 2"/>
                  <a:gd name="T17" fmla="*/ 4 h 7"/>
                  <a:gd name="T18" fmla="*/ 1 w 2"/>
                  <a:gd name="T19" fmla="*/ 2 h 7"/>
                  <a:gd name="T20" fmla="*/ 1 w 2"/>
                  <a:gd name="T21" fmla="*/ 1 h 7"/>
                  <a:gd name="T22" fmla="*/ 1 w 2"/>
                  <a:gd name="T23" fmla="*/ 0 h 7"/>
                  <a:gd name="T24" fmla="*/ 1 w 2"/>
                  <a:gd name="T25" fmla="*/ 2 h 7"/>
                  <a:gd name="T26" fmla="*/ 1 w 2"/>
                  <a:gd name="T27" fmla="*/ 4 h 7"/>
                  <a:gd name="T28" fmla="*/ 1 w 2"/>
                  <a:gd name="T29" fmla="*/ 5 h 7"/>
                  <a:gd name="T30" fmla="*/ 1 w 2"/>
                  <a:gd name="T31" fmla="*/ 5 h 7"/>
                  <a:gd name="T32" fmla="*/ 1 w 2"/>
                  <a:gd name="T33" fmla="*/ 6 h 7"/>
                  <a:gd name="T34" fmla="*/ 1 w 2"/>
                  <a:gd name="T35" fmla="*/ 6 h 7"/>
                  <a:gd name="T36" fmla="*/ 1 w 2"/>
                  <a:gd name="T37" fmla="*/ 5 h 7"/>
                  <a:gd name="T38" fmla="*/ 1 w 2"/>
                  <a:gd name="T39" fmla="*/ 5 h 7"/>
                  <a:gd name="T40" fmla="*/ 0 w 2"/>
                  <a:gd name="T41" fmla="*/ 6 h 7"/>
                  <a:gd name="T42" fmla="*/ 0 w 2"/>
                  <a:gd name="T43" fmla="*/ 7 h 7"/>
                  <a:gd name="T44" fmla="*/ 0 w 2"/>
                  <a:gd name="T45" fmla="*/ 7 h 7"/>
                  <a:gd name="T46" fmla="*/ 0 w 2"/>
                  <a:gd name="T47" fmla="*/ 6 h 7"/>
                  <a:gd name="T48" fmla="*/ 0 w 2"/>
                  <a:gd name="T49" fmla="*/ 6 h 7"/>
                  <a:gd name="T50" fmla="*/ 0 w 2"/>
                  <a:gd name="T51" fmla="*/ 6 h 7"/>
                  <a:gd name="T52" fmla="*/ 0 w 2"/>
                  <a:gd name="T53" fmla="*/ 6 h 7"/>
                  <a:gd name="T54" fmla="*/ 0 w 2"/>
                  <a:gd name="T55" fmla="*/ 6 h 7"/>
                  <a:gd name="T56" fmla="*/ 0 w 2"/>
                  <a:gd name="T57" fmla="*/ 5 h 7"/>
                  <a:gd name="T58" fmla="*/ 0 w 2"/>
                  <a:gd name="T59" fmla="*/ 6 h 7"/>
                  <a:gd name="T60" fmla="*/ 0 w 2"/>
                  <a:gd name="T61" fmla="*/ 4 h 7"/>
                  <a:gd name="T62" fmla="*/ 0 w 2"/>
                  <a:gd name="T63" fmla="*/ 3 h 7"/>
                  <a:gd name="T64" fmla="*/ 0 w 2"/>
                  <a:gd name="T65" fmla="*/ 3 h 7"/>
                  <a:gd name="T66" fmla="*/ 0 w 2"/>
                  <a:gd name="T67" fmla="*/ 2 h 7"/>
                  <a:gd name="T68" fmla="*/ 0 w 2"/>
                  <a:gd name="T69" fmla="*/ 4 h 7"/>
                  <a:gd name="T70" fmla="*/ 0 w 2"/>
                  <a:gd name="T71" fmla="*/ 5 h 7"/>
                  <a:gd name="T72" fmla="*/ 0 w 2"/>
                  <a:gd name="T73" fmla="*/ 7 h 7"/>
                  <a:gd name="T74" fmla="*/ 0 w 2"/>
                  <a:gd name="T75" fmla="*/ 7 h 7"/>
                  <a:gd name="T76" fmla="*/ 0 w 2"/>
                  <a:gd name="T77" fmla="*/ 7 h 7"/>
                  <a:gd name="T78" fmla="*/ 0 w 2"/>
                  <a:gd name="T79" fmla="*/ 7 h 7"/>
                  <a:gd name="T80" fmla="*/ 1 w 2"/>
                  <a:gd name="T81" fmla="*/ 7 h 7"/>
                  <a:gd name="T82" fmla="*/ 1 w 2"/>
                  <a:gd name="T83" fmla="*/ 7 h 7"/>
                  <a:gd name="T84" fmla="*/ 1 w 2"/>
                  <a:gd name="T85" fmla="*/ 6 h 7"/>
                  <a:gd name="T86" fmla="*/ 1 w 2"/>
                  <a:gd name="T87" fmla="*/ 6 h 7"/>
                  <a:gd name="T88" fmla="*/ 1 w 2"/>
                  <a:gd name="T89" fmla="*/ 5 h 7"/>
                  <a:gd name="T90" fmla="*/ 1 w 2"/>
                  <a:gd name="T91" fmla="*/ 4 h 7"/>
                  <a:gd name="T92" fmla="*/ 1 w 2"/>
                  <a:gd name="T93" fmla="*/ 3 h 7"/>
                  <a:gd name="T94" fmla="*/ 1 w 2"/>
                  <a:gd name="T95" fmla="*/ 3 h 7"/>
                  <a:gd name="T96" fmla="*/ 1 w 2"/>
                  <a:gd name="T97" fmla="*/ 3 h 7"/>
                  <a:gd name="T98" fmla="*/ 2 w 2"/>
                  <a:gd name="T99" fmla="*/ 2 h 7"/>
                  <a:gd name="T100" fmla="*/ 2 w 2"/>
                  <a:gd name="T101" fmla="*/ 3 h 7"/>
                  <a:gd name="T102" fmla="*/ 2 w 2"/>
                  <a:gd name="T103" fmla="*/ 4 h 7"/>
                  <a:gd name="T104" fmla="*/ 2 w 2"/>
                  <a:gd name="T105" fmla="*/ 4 h 7"/>
                  <a:gd name="T106" fmla="*/ 1 w 2"/>
                  <a:gd name="T107" fmla="*/ 4 h 7"/>
                  <a:gd name="T108" fmla="*/ 1 w 2"/>
                  <a:gd name="T109" fmla="*/ 3 h 7"/>
                  <a:gd name="T110" fmla="*/ 1 w 2"/>
                  <a:gd name="T111" fmla="*/ 2 h 7"/>
                  <a:gd name="T112" fmla="*/ 1 w 2"/>
                  <a:gd name="T1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" h="7">
                    <a:moveTo>
                      <a:pt x="1" y="6"/>
                    </a:move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2" name="Freeform 156"/>
              <p:cNvSpPr>
                <a:spLocks/>
              </p:cNvSpPr>
              <p:nvPr/>
            </p:nvSpPr>
            <p:spPr bwMode="auto">
              <a:xfrm>
                <a:off x="3019" y="3677"/>
                <a:ext cx="1" cy="10"/>
              </a:xfrm>
              <a:custGeom>
                <a:avLst/>
                <a:gdLst>
                  <a:gd name="T0" fmla="*/ 0 w 1"/>
                  <a:gd name="T1" fmla="*/ 3 h 12"/>
                  <a:gd name="T2" fmla="*/ 0 w 1"/>
                  <a:gd name="T3" fmla="*/ 3 h 12"/>
                  <a:gd name="T4" fmla="*/ 0 w 1"/>
                  <a:gd name="T5" fmla="*/ 3 h 12"/>
                  <a:gd name="T6" fmla="*/ 0 w 1"/>
                  <a:gd name="T7" fmla="*/ 4 h 12"/>
                  <a:gd name="T8" fmla="*/ 0 w 1"/>
                  <a:gd name="T9" fmla="*/ 3 h 12"/>
                  <a:gd name="T10" fmla="*/ 0 w 1"/>
                  <a:gd name="T11" fmla="*/ 4 h 12"/>
                  <a:gd name="T12" fmla="*/ 1 w 1"/>
                  <a:gd name="T13" fmla="*/ 5 h 12"/>
                  <a:gd name="T14" fmla="*/ 1 w 1"/>
                  <a:gd name="T15" fmla="*/ 6 h 12"/>
                  <a:gd name="T16" fmla="*/ 1 w 1"/>
                  <a:gd name="T17" fmla="*/ 7 h 12"/>
                  <a:gd name="T18" fmla="*/ 1 w 1"/>
                  <a:gd name="T19" fmla="*/ 5 h 12"/>
                  <a:gd name="T20" fmla="*/ 1 w 1"/>
                  <a:gd name="T21" fmla="*/ 3 h 12"/>
                  <a:gd name="T22" fmla="*/ 1 w 1"/>
                  <a:gd name="T23" fmla="*/ 2 h 12"/>
                  <a:gd name="T24" fmla="*/ 1 w 1"/>
                  <a:gd name="T25" fmla="*/ 2 h 12"/>
                  <a:gd name="T26" fmla="*/ 1 w 1"/>
                  <a:gd name="T27" fmla="*/ 2 h 12"/>
                  <a:gd name="T28" fmla="*/ 1 w 1"/>
                  <a:gd name="T29" fmla="*/ 2 h 12"/>
                  <a:gd name="T30" fmla="*/ 1 w 1"/>
                  <a:gd name="T31" fmla="*/ 2 h 12"/>
                  <a:gd name="T32" fmla="*/ 1 w 1"/>
                  <a:gd name="T33" fmla="*/ 2 h 12"/>
                  <a:gd name="T34" fmla="*/ 1 w 1"/>
                  <a:gd name="T35" fmla="*/ 1 h 12"/>
                  <a:gd name="T36" fmla="*/ 1 w 1"/>
                  <a:gd name="T37" fmla="*/ 1 h 12"/>
                  <a:gd name="T38" fmla="*/ 1 w 1"/>
                  <a:gd name="T39" fmla="*/ 0 h 12"/>
                  <a:gd name="T40" fmla="*/ 1 w 1"/>
                  <a:gd name="T41" fmla="*/ 0 h 12"/>
                  <a:gd name="T42" fmla="*/ 1 w 1"/>
                  <a:gd name="T43" fmla="*/ 0 h 12"/>
                  <a:gd name="T44" fmla="*/ 1 w 1"/>
                  <a:gd name="T45" fmla="*/ 1 h 12"/>
                  <a:gd name="T46" fmla="*/ 1 w 1"/>
                  <a:gd name="T47" fmla="*/ 1 h 12"/>
                  <a:gd name="T48" fmla="*/ 1 w 1"/>
                  <a:gd name="T49" fmla="*/ 2 h 12"/>
                  <a:gd name="T50" fmla="*/ 1 w 1"/>
                  <a:gd name="T51" fmla="*/ 3 h 12"/>
                  <a:gd name="T52" fmla="*/ 0 w 1"/>
                  <a:gd name="T53" fmla="*/ 4 h 12"/>
                  <a:gd name="T54" fmla="*/ 0 w 1"/>
                  <a:gd name="T55" fmla="*/ 5 h 12"/>
                  <a:gd name="T56" fmla="*/ 0 w 1"/>
                  <a:gd name="T57" fmla="*/ 5 h 12"/>
                  <a:gd name="T58" fmla="*/ 0 w 1"/>
                  <a:gd name="T59" fmla="*/ 6 h 12"/>
                  <a:gd name="T60" fmla="*/ 0 w 1"/>
                  <a:gd name="T61" fmla="*/ 6 h 12"/>
                  <a:gd name="T62" fmla="*/ 0 w 1"/>
                  <a:gd name="T63" fmla="*/ 5 h 12"/>
                  <a:gd name="T64" fmla="*/ 0 w 1"/>
                  <a:gd name="T65" fmla="*/ 5 h 12"/>
                  <a:gd name="T66" fmla="*/ 0 w 1"/>
                  <a:gd name="T67" fmla="*/ 4 h 12"/>
                  <a:gd name="T68" fmla="*/ 0 w 1"/>
                  <a:gd name="T69" fmla="*/ 4 h 12"/>
                  <a:gd name="T70" fmla="*/ 0 w 1"/>
                  <a:gd name="T71" fmla="*/ 5 h 12"/>
                  <a:gd name="T72" fmla="*/ 0 w 1"/>
                  <a:gd name="T73" fmla="*/ 7 h 12"/>
                  <a:gd name="T74" fmla="*/ 0 w 1"/>
                  <a:gd name="T75" fmla="*/ 7 h 12"/>
                  <a:gd name="T76" fmla="*/ 0 w 1"/>
                  <a:gd name="T77" fmla="*/ 7 h 12"/>
                  <a:gd name="T78" fmla="*/ 0 w 1"/>
                  <a:gd name="T79" fmla="*/ 7 h 12"/>
                  <a:gd name="T80" fmla="*/ 0 w 1"/>
                  <a:gd name="T81" fmla="*/ 6 h 12"/>
                  <a:gd name="T82" fmla="*/ 0 w 1"/>
                  <a:gd name="T83" fmla="*/ 5 h 12"/>
                  <a:gd name="T84" fmla="*/ 0 w 1"/>
                  <a:gd name="T85" fmla="*/ 4 h 12"/>
                  <a:gd name="T86" fmla="*/ 0 w 1"/>
                  <a:gd name="T87" fmla="*/ 4 h 12"/>
                  <a:gd name="T88" fmla="*/ 0 w 1"/>
                  <a:gd name="T89" fmla="*/ 3 h 12"/>
                  <a:gd name="T90" fmla="*/ 0 w 1"/>
                  <a:gd name="T91" fmla="*/ 3 h 12"/>
                  <a:gd name="T92" fmla="*/ 0 w 1"/>
                  <a:gd name="T93" fmla="*/ 3 h 12"/>
                  <a:gd name="T94" fmla="*/ 0 w 1"/>
                  <a:gd name="T95" fmla="*/ 3 h 12"/>
                  <a:gd name="T96" fmla="*/ 0 w 1"/>
                  <a:gd name="T97" fmla="*/ 3 h 12"/>
                  <a:gd name="T98" fmla="*/ 0 w 1"/>
                  <a:gd name="T99" fmla="*/ 2 h 12"/>
                  <a:gd name="T100" fmla="*/ 0 w 1"/>
                  <a:gd name="T101" fmla="*/ 3 h 12"/>
                  <a:gd name="T102" fmla="*/ 0 w 1"/>
                  <a:gd name="T103" fmla="*/ 4 h 12"/>
                  <a:gd name="T104" fmla="*/ 0 w 1"/>
                  <a:gd name="T105" fmla="*/ 5 h 12"/>
                  <a:gd name="T106" fmla="*/ 0 w 1"/>
                  <a:gd name="T107" fmla="*/ 6 h 12"/>
                  <a:gd name="T108" fmla="*/ 0 w 1"/>
                  <a:gd name="T109" fmla="*/ 7 h 12"/>
                  <a:gd name="T110" fmla="*/ 0 w 1"/>
                  <a:gd name="T111" fmla="*/ 8 h 12"/>
                  <a:gd name="T112" fmla="*/ 0 w 1"/>
                  <a:gd name="T113" fmla="*/ 8 h 12"/>
                  <a:gd name="T114" fmla="*/ 0 w 1"/>
                  <a:gd name="T115" fmla="*/ 9 h 12"/>
                  <a:gd name="T116" fmla="*/ 0 w 1"/>
                  <a:gd name="T117" fmla="*/ 10 h 12"/>
                  <a:gd name="T118" fmla="*/ 0 w 1"/>
                  <a:gd name="T119" fmla="*/ 10 h 12"/>
                  <a:gd name="T120" fmla="*/ 0 w 1"/>
                  <a:gd name="T121" fmla="*/ 11 h 12"/>
                  <a:gd name="T122" fmla="*/ 0 w 1"/>
                  <a:gd name="T123" fmla="*/ 11 h 12"/>
                  <a:gd name="T124" fmla="*/ 0 w 1"/>
                  <a:gd name="T1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" h="12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3" name="Freeform 157"/>
              <p:cNvSpPr>
                <a:spLocks/>
              </p:cNvSpPr>
              <p:nvPr/>
            </p:nvSpPr>
            <p:spPr bwMode="auto">
              <a:xfrm>
                <a:off x="3018" y="3676"/>
                <a:ext cx="1" cy="7"/>
              </a:xfrm>
              <a:custGeom>
                <a:avLst/>
                <a:gdLst>
                  <a:gd name="T0" fmla="*/ 0 w 1"/>
                  <a:gd name="T1" fmla="*/ 4 h 9"/>
                  <a:gd name="T2" fmla="*/ 0 w 1"/>
                  <a:gd name="T3" fmla="*/ 3 h 9"/>
                  <a:gd name="T4" fmla="*/ 0 w 1"/>
                  <a:gd name="T5" fmla="*/ 2 h 9"/>
                  <a:gd name="T6" fmla="*/ 0 w 1"/>
                  <a:gd name="T7" fmla="*/ 2 h 9"/>
                  <a:gd name="T8" fmla="*/ 0 w 1"/>
                  <a:gd name="T9" fmla="*/ 2 h 9"/>
                  <a:gd name="T10" fmla="*/ 0 w 1"/>
                  <a:gd name="T11" fmla="*/ 2 h 9"/>
                  <a:gd name="T12" fmla="*/ 0 w 1"/>
                  <a:gd name="T13" fmla="*/ 1 h 9"/>
                  <a:gd name="T14" fmla="*/ 0 w 1"/>
                  <a:gd name="T15" fmla="*/ 3 h 9"/>
                  <a:gd name="T16" fmla="*/ 0 w 1"/>
                  <a:gd name="T17" fmla="*/ 4 h 9"/>
                  <a:gd name="T18" fmla="*/ 0 w 1"/>
                  <a:gd name="T19" fmla="*/ 5 h 9"/>
                  <a:gd name="T20" fmla="*/ 0 w 1"/>
                  <a:gd name="T21" fmla="*/ 7 h 9"/>
                  <a:gd name="T22" fmla="*/ 1 w 1"/>
                  <a:gd name="T23" fmla="*/ 7 h 9"/>
                  <a:gd name="T24" fmla="*/ 1 w 1"/>
                  <a:gd name="T25" fmla="*/ 7 h 9"/>
                  <a:gd name="T26" fmla="*/ 1 w 1"/>
                  <a:gd name="T27" fmla="*/ 8 h 9"/>
                  <a:gd name="T28" fmla="*/ 1 w 1"/>
                  <a:gd name="T29" fmla="*/ 7 h 9"/>
                  <a:gd name="T30" fmla="*/ 1 w 1"/>
                  <a:gd name="T31" fmla="*/ 7 h 9"/>
                  <a:gd name="T32" fmla="*/ 1 w 1"/>
                  <a:gd name="T33" fmla="*/ 7 h 9"/>
                  <a:gd name="T34" fmla="*/ 1 w 1"/>
                  <a:gd name="T35" fmla="*/ 7 h 9"/>
                  <a:gd name="T36" fmla="*/ 1 w 1"/>
                  <a:gd name="T37" fmla="*/ 6 h 9"/>
                  <a:gd name="T38" fmla="*/ 1 w 1"/>
                  <a:gd name="T39" fmla="*/ 6 h 9"/>
                  <a:gd name="T40" fmla="*/ 1 w 1"/>
                  <a:gd name="T41" fmla="*/ 6 h 9"/>
                  <a:gd name="T42" fmla="*/ 1 w 1"/>
                  <a:gd name="T43" fmla="*/ 7 h 9"/>
                  <a:gd name="T44" fmla="*/ 1 w 1"/>
                  <a:gd name="T45" fmla="*/ 7 h 9"/>
                  <a:gd name="T46" fmla="*/ 1 w 1"/>
                  <a:gd name="T47" fmla="*/ 8 h 9"/>
                  <a:gd name="T48" fmla="*/ 1 w 1"/>
                  <a:gd name="T49" fmla="*/ 8 h 9"/>
                  <a:gd name="T50" fmla="*/ 1 w 1"/>
                  <a:gd name="T51" fmla="*/ 9 h 9"/>
                  <a:gd name="T52" fmla="*/ 1 w 1"/>
                  <a:gd name="T53" fmla="*/ 8 h 9"/>
                  <a:gd name="T54" fmla="*/ 1 w 1"/>
                  <a:gd name="T55" fmla="*/ 8 h 9"/>
                  <a:gd name="T56" fmla="*/ 1 w 1"/>
                  <a:gd name="T57" fmla="*/ 7 h 9"/>
                  <a:gd name="T58" fmla="*/ 1 w 1"/>
                  <a:gd name="T59" fmla="*/ 7 h 9"/>
                  <a:gd name="T60" fmla="*/ 1 w 1"/>
                  <a:gd name="T61" fmla="*/ 6 h 9"/>
                  <a:gd name="T62" fmla="*/ 1 w 1"/>
                  <a:gd name="T63" fmla="*/ 5 h 9"/>
                  <a:gd name="T64" fmla="*/ 1 w 1"/>
                  <a:gd name="T65" fmla="*/ 4 h 9"/>
                  <a:gd name="T66" fmla="*/ 1 w 1"/>
                  <a:gd name="T67" fmla="*/ 4 h 9"/>
                  <a:gd name="T68" fmla="*/ 1 w 1"/>
                  <a:gd name="T69" fmla="*/ 4 h 9"/>
                  <a:gd name="T70" fmla="*/ 1 w 1"/>
                  <a:gd name="T71" fmla="*/ 3 h 9"/>
                  <a:gd name="T72" fmla="*/ 1 w 1"/>
                  <a:gd name="T73" fmla="*/ 3 h 9"/>
                  <a:gd name="T74" fmla="*/ 1 w 1"/>
                  <a:gd name="T75" fmla="*/ 4 h 9"/>
                  <a:gd name="T76" fmla="*/ 1 w 1"/>
                  <a:gd name="T77" fmla="*/ 3 h 9"/>
                  <a:gd name="T78" fmla="*/ 1 w 1"/>
                  <a:gd name="T79" fmla="*/ 3 h 9"/>
                  <a:gd name="T80" fmla="*/ 1 w 1"/>
                  <a:gd name="T81" fmla="*/ 3 h 9"/>
                  <a:gd name="T82" fmla="*/ 1 w 1"/>
                  <a:gd name="T83" fmla="*/ 5 h 9"/>
                  <a:gd name="T84" fmla="*/ 1 w 1"/>
                  <a:gd name="T85" fmla="*/ 6 h 9"/>
                  <a:gd name="T86" fmla="*/ 1 w 1"/>
                  <a:gd name="T87" fmla="*/ 6 h 9"/>
                  <a:gd name="T88" fmla="*/ 1 w 1"/>
                  <a:gd name="T89" fmla="*/ 7 h 9"/>
                  <a:gd name="T90" fmla="*/ 1 w 1"/>
                  <a:gd name="T91" fmla="*/ 5 h 9"/>
                  <a:gd name="T92" fmla="*/ 1 w 1"/>
                  <a:gd name="T93" fmla="*/ 3 h 9"/>
                  <a:gd name="T94" fmla="*/ 1 w 1"/>
                  <a:gd name="T95" fmla="*/ 2 h 9"/>
                  <a:gd name="T96" fmla="*/ 1 w 1"/>
                  <a:gd name="T97" fmla="*/ 0 h 9"/>
                  <a:gd name="T98" fmla="*/ 1 w 1"/>
                  <a:gd name="T99" fmla="*/ 2 h 9"/>
                  <a:gd name="T100" fmla="*/ 1 w 1"/>
                  <a:gd name="T101" fmla="*/ 4 h 9"/>
                  <a:gd name="T102" fmla="*/ 1 w 1"/>
                  <a:gd name="T103" fmla="*/ 4 h 9"/>
                  <a:gd name="T104" fmla="*/ 1 w 1"/>
                  <a:gd name="T105" fmla="*/ 4 h 9"/>
                  <a:gd name="T106" fmla="*/ 1 w 1"/>
                  <a:gd name="T107" fmla="*/ 5 h 9"/>
                  <a:gd name="T108" fmla="*/ 1 w 1"/>
                  <a:gd name="T109" fmla="*/ 4 h 9"/>
                  <a:gd name="T110" fmla="*/ 1 w 1"/>
                  <a:gd name="T111" fmla="*/ 3 h 9"/>
                  <a:gd name="T112" fmla="*/ 1 w 1"/>
                  <a:gd name="T113" fmla="*/ 2 h 9"/>
                  <a:gd name="T114" fmla="*/ 1 w 1"/>
                  <a:gd name="T1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" h="9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4" name="Freeform 158"/>
              <p:cNvSpPr>
                <a:spLocks/>
              </p:cNvSpPr>
              <p:nvPr/>
            </p:nvSpPr>
            <p:spPr bwMode="auto">
              <a:xfrm>
                <a:off x="3019" y="3677"/>
                <a:ext cx="1" cy="6"/>
              </a:xfrm>
              <a:custGeom>
                <a:avLst/>
                <a:gdLst>
                  <a:gd name="T0" fmla="*/ 0 w 1"/>
                  <a:gd name="T1" fmla="*/ 7 h 9"/>
                  <a:gd name="T2" fmla="*/ 0 w 1"/>
                  <a:gd name="T3" fmla="*/ 7 h 9"/>
                  <a:gd name="T4" fmla="*/ 0 w 1"/>
                  <a:gd name="T5" fmla="*/ 8 h 9"/>
                  <a:gd name="T6" fmla="*/ 0 w 1"/>
                  <a:gd name="T7" fmla="*/ 6 h 9"/>
                  <a:gd name="T8" fmla="*/ 0 w 1"/>
                  <a:gd name="T9" fmla="*/ 5 h 9"/>
                  <a:gd name="T10" fmla="*/ 0 w 1"/>
                  <a:gd name="T11" fmla="*/ 4 h 9"/>
                  <a:gd name="T12" fmla="*/ 0 w 1"/>
                  <a:gd name="T13" fmla="*/ 6 h 9"/>
                  <a:gd name="T14" fmla="*/ 0 w 1"/>
                  <a:gd name="T15" fmla="*/ 8 h 9"/>
                  <a:gd name="T16" fmla="*/ 0 w 1"/>
                  <a:gd name="T17" fmla="*/ 8 h 9"/>
                  <a:gd name="T18" fmla="*/ 0 w 1"/>
                  <a:gd name="T19" fmla="*/ 9 h 9"/>
                  <a:gd name="T20" fmla="*/ 0 w 1"/>
                  <a:gd name="T21" fmla="*/ 8 h 9"/>
                  <a:gd name="T22" fmla="*/ 0 w 1"/>
                  <a:gd name="T23" fmla="*/ 6 h 9"/>
                  <a:gd name="T24" fmla="*/ 1 w 1"/>
                  <a:gd name="T25" fmla="*/ 5 h 9"/>
                  <a:gd name="T26" fmla="*/ 1 w 1"/>
                  <a:gd name="T27" fmla="*/ 5 h 9"/>
                  <a:gd name="T28" fmla="*/ 1 w 1"/>
                  <a:gd name="T29" fmla="*/ 5 h 9"/>
                  <a:gd name="T30" fmla="*/ 1 w 1"/>
                  <a:gd name="T31" fmla="*/ 4 h 9"/>
                  <a:gd name="T32" fmla="*/ 1 w 1"/>
                  <a:gd name="T33" fmla="*/ 4 h 9"/>
                  <a:gd name="T34" fmla="*/ 1 w 1"/>
                  <a:gd name="T35" fmla="*/ 3 h 9"/>
                  <a:gd name="T36" fmla="*/ 1 w 1"/>
                  <a:gd name="T37" fmla="*/ 2 h 9"/>
                  <a:gd name="T38" fmla="*/ 1 w 1"/>
                  <a:gd name="T39" fmla="*/ 2 h 9"/>
                  <a:gd name="T40" fmla="*/ 1 w 1"/>
                  <a:gd name="T41" fmla="*/ 2 h 9"/>
                  <a:gd name="T42" fmla="*/ 1 w 1"/>
                  <a:gd name="T43" fmla="*/ 2 h 9"/>
                  <a:gd name="T44" fmla="*/ 1 w 1"/>
                  <a:gd name="T45" fmla="*/ 4 h 9"/>
                  <a:gd name="T46" fmla="*/ 1 w 1"/>
                  <a:gd name="T47" fmla="*/ 5 h 9"/>
                  <a:gd name="T48" fmla="*/ 0 w 1"/>
                  <a:gd name="T49" fmla="*/ 7 h 9"/>
                  <a:gd name="T50" fmla="*/ 0 w 1"/>
                  <a:gd name="T51" fmla="*/ 7 h 9"/>
                  <a:gd name="T52" fmla="*/ 0 w 1"/>
                  <a:gd name="T53" fmla="*/ 8 h 9"/>
                  <a:gd name="T54" fmla="*/ 0 w 1"/>
                  <a:gd name="T55" fmla="*/ 7 h 9"/>
                  <a:gd name="T56" fmla="*/ 0 w 1"/>
                  <a:gd name="T57" fmla="*/ 6 h 9"/>
                  <a:gd name="T58" fmla="*/ 0 w 1"/>
                  <a:gd name="T59" fmla="*/ 5 h 9"/>
                  <a:gd name="T60" fmla="*/ 0 w 1"/>
                  <a:gd name="T61" fmla="*/ 5 h 9"/>
                  <a:gd name="T62" fmla="*/ 0 w 1"/>
                  <a:gd name="T63" fmla="*/ 5 h 9"/>
                  <a:gd name="T64" fmla="*/ 0 w 1"/>
                  <a:gd name="T65" fmla="*/ 5 h 9"/>
                  <a:gd name="T66" fmla="*/ 0 w 1"/>
                  <a:gd name="T67" fmla="*/ 4 h 9"/>
                  <a:gd name="T68" fmla="*/ 0 w 1"/>
                  <a:gd name="T69" fmla="*/ 3 h 9"/>
                  <a:gd name="T70" fmla="*/ 0 w 1"/>
                  <a:gd name="T71" fmla="*/ 2 h 9"/>
                  <a:gd name="T72" fmla="*/ 0 w 1"/>
                  <a:gd name="T73" fmla="*/ 1 h 9"/>
                  <a:gd name="T74" fmla="*/ 0 w 1"/>
                  <a:gd name="T75" fmla="*/ 1 h 9"/>
                  <a:gd name="T76" fmla="*/ 0 w 1"/>
                  <a:gd name="T77" fmla="*/ 0 h 9"/>
                  <a:gd name="T78" fmla="*/ 0 w 1"/>
                  <a:gd name="T79" fmla="*/ 1 h 9"/>
                  <a:gd name="T80" fmla="*/ 0 w 1"/>
                  <a:gd name="T81" fmla="*/ 2 h 9"/>
                  <a:gd name="T82" fmla="*/ 0 w 1"/>
                  <a:gd name="T83" fmla="*/ 2 h 9"/>
                  <a:gd name="T84" fmla="*/ 0 w 1"/>
                  <a:gd name="T85" fmla="*/ 2 h 9"/>
                  <a:gd name="T86" fmla="*/ 0 w 1"/>
                  <a:gd name="T87" fmla="*/ 2 h 9"/>
                  <a:gd name="T88" fmla="*/ 0 w 1"/>
                  <a:gd name="T89" fmla="*/ 2 h 9"/>
                  <a:gd name="T90" fmla="*/ 0 w 1"/>
                  <a:gd name="T91" fmla="*/ 2 h 9"/>
                  <a:gd name="T92" fmla="*/ 0 w 1"/>
                  <a:gd name="T93" fmla="*/ 3 h 9"/>
                  <a:gd name="T94" fmla="*/ 0 w 1"/>
                  <a:gd name="T95" fmla="*/ 3 h 9"/>
                  <a:gd name="T96" fmla="*/ 0 w 1"/>
                  <a:gd name="T97" fmla="*/ 4 h 9"/>
                  <a:gd name="T98" fmla="*/ 0 w 1"/>
                  <a:gd name="T99" fmla="*/ 4 h 9"/>
                  <a:gd name="T100" fmla="*/ 1 w 1"/>
                  <a:gd name="T101" fmla="*/ 5 h 9"/>
                  <a:gd name="T102" fmla="*/ 1 w 1"/>
                  <a:gd name="T103" fmla="*/ 5 h 9"/>
                  <a:gd name="T104" fmla="*/ 1 w 1"/>
                  <a:gd name="T105" fmla="*/ 6 h 9"/>
                  <a:gd name="T106" fmla="*/ 1 w 1"/>
                  <a:gd name="T107" fmla="*/ 6 h 9"/>
                  <a:gd name="T108" fmla="*/ 1 w 1"/>
                  <a:gd name="T109" fmla="*/ 6 h 9"/>
                  <a:gd name="T110" fmla="*/ 1 w 1"/>
                  <a:gd name="T111" fmla="*/ 6 h 9"/>
                  <a:gd name="T112" fmla="*/ 1 w 1"/>
                  <a:gd name="T113" fmla="*/ 7 h 9"/>
                  <a:gd name="T114" fmla="*/ 1 w 1"/>
                  <a:gd name="T115" fmla="*/ 5 h 9"/>
                  <a:gd name="T116" fmla="*/ 1 w 1"/>
                  <a:gd name="T117" fmla="*/ 4 h 9"/>
                  <a:gd name="T118" fmla="*/ 1 w 1"/>
                  <a:gd name="T119" fmla="*/ 4 h 9"/>
                  <a:gd name="T120" fmla="*/ 1 w 1"/>
                  <a:gd name="T12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" h="9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5" name="Freeform 159"/>
              <p:cNvSpPr>
                <a:spLocks/>
              </p:cNvSpPr>
              <p:nvPr/>
            </p:nvSpPr>
            <p:spPr bwMode="auto">
              <a:xfrm>
                <a:off x="3018" y="3679"/>
                <a:ext cx="2" cy="7"/>
              </a:xfrm>
              <a:custGeom>
                <a:avLst/>
                <a:gdLst>
                  <a:gd name="T0" fmla="*/ 1 w 2"/>
                  <a:gd name="T1" fmla="*/ 3 h 9"/>
                  <a:gd name="T2" fmla="*/ 1 w 2"/>
                  <a:gd name="T3" fmla="*/ 4 h 9"/>
                  <a:gd name="T4" fmla="*/ 1 w 2"/>
                  <a:gd name="T5" fmla="*/ 5 h 9"/>
                  <a:gd name="T6" fmla="*/ 1 w 2"/>
                  <a:gd name="T7" fmla="*/ 5 h 9"/>
                  <a:gd name="T8" fmla="*/ 1 w 2"/>
                  <a:gd name="T9" fmla="*/ 5 h 9"/>
                  <a:gd name="T10" fmla="*/ 1 w 2"/>
                  <a:gd name="T11" fmla="*/ 6 h 9"/>
                  <a:gd name="T12" fmla="*/ 1 w 2"/>
                  <a:gd name="T13" fmla="*/ 6 h 9"/>
                  <a:gd name="T14" fmla="*/ 1 w 2"/>
                  <a:gd name="T15" fmla="*/ 5 h 9"/>
                  <a:gd name="T16" fmla="*/ 1 w 2"/>
                  <a:gd name="T17" fmla="*/ 5 h 9"/>
                  <a:gd name="T18" fmla="*/ 1 w 2"/>
                  <a:gd name="T19" fmla="*/ 5 h 9"/>
                  <a:gd name="T20" fmla="*/ 1 w 2"/>
                  <a:gd name="T21" fmla="*/ 5 h 9"/>
                  <a:gd name="T22" fmla="*/ 1 w 2"/>
                  <a:gd name="T23" fmla="*/ 4 h 9"/>
                  <a:gd name="T24" fmla="*/ 1 w 2"/>
                  <a:gd name="T25" fmla="*/ 6 h 9"/>
                  <a:gd name="T26" fmla="*/ 0 w 2"/>
                  <a:gd name="T27" fmla="*/ 7 h 9"/>
                  <a:gd name="T28" fmla="*/ 0 w 2"/>
                  <a:gd name="T29" fmla="*/ 7 h 9"/>
                  <a:gd name="T30" fmla="*/ 0 w 2"/>
                  <a:gd name="T31" fmla="*/ 9 h 9"/>
                  <a:gd name="T32" fmla="*/ 0 w 2"/>
                  <a:gd name="T33" fmla="*/ 8 h 9"/>
                  <a:gd name="T34" fmla="*/ 0 w 2"/>
                  <a:gd name="T35" fmla="*/ 6 h 9"/>
                  <a:gd name="T36" fmla="*/ 0 w 2"/>
                  <a:gd name="T37" fmla="*/ 5 h 9"/>
                  <a:gd name="T38" fmla="*/ 0 w 2"/>
                  <a:gd name="T39" fmla="*/ 4 h 9"/>
                  <a:gd name="T40" fmla="*/ 0 w 2"/>
                  <a:gd name="T41" fmla="*/ 3 h 9"/>
                  <a:gd name="T42" fmla="*/ 0 w 2"/>
                  <a:gd name="T43" fmla="*/ 3 h 9"/>
                  <a:gd name="T44" fmla="*/ 0 w 2"/>
                  <a:gd name="T45" fmla="*/ 2 h 9"/>
                  <a:gd name="T46" fmla="*/ 0 w 2"/>
                  <a:gd name="T47" fmla="*/ 3 h 9"/>
                  <a:gd name="T48" fmla="*/ 0 w 2"/>
                  <a:gd name="T49" fmla="*/ 4 h 9"/>
                  <a:gd name="T50" fmla="*/ 0 w 2"/>
                  <a:gd name="T51" fmla="*/ 5 h 9"/>
                  <a:gd name="T52" fmla="*/ 0 w 2"/>
                  <a:gd name="T53" fmla="*/ 5 h 9"/>
                  <a:gd name="T54" fmla="*/ 0 w 2"/>
                  <a:gd name="T55" fmla="*/ 6 h 9"/>
                  <a:gd name="T56" fmla="*/ 0 w 2"/>
                  <a:gd name="T57" fmla="*/ 7 h 9"/>
                  <a:gd name="T58" fmla="*/ 0 w 2"/>
                  <a:gd name="T59" fmla="*/ 6 h 9"/>
                  <a:gd name="T60" fmla="*/ 0 w 2"/>
                  <a:gd name="T61" fmla="*/ 5 h 9"/>
                  <a:gd name="T62" fmla="*/ 0 w 2"/>
                  <a:gd name="T63" fmla="*/ 4 h 9"/>
                  <a:gd name="T64" fmla="*/ 0 w 2"/>
                  <a:gd name="T65" fmla="*/ 4 h 9"/>
                  <a:gd name="T66" fmla="*/ 0 w 2"/>
                  <a:gd name="T67" fmla="*/ 3 h 9"/>
                  <a:gd name="T68" fmla="*/ 0 w 2"/>
                  <a:gd name="T69" fmla="*/ 4 h 9"/>
                  <a:gd name="T70" fmla="*/ 0 w 2"/>
                  <a:gd name="T71" fmla="*/ 5 h 9"/>
                  <a:gd name="T72" fmla="*/ 0 w 2"/>
                  <a:gd name="T73" fmla="*/ 6 h 9"/>
                  <a:gd name="T74" fmla="*/ 0 w 2"/>
                  <a:gd name="T75" fmla="*/ 6 h 9"/>
                  <a:gd name="T76" fmla="*/ 0 w 2"/>
                  <a:gd name="T77" fmla="*/ 7 h 9"/>
                  <a:gd name="T78" fmla="*/ 0 w 2"/>
                  <a:gd name="T79" fmla="*/ 7 h 9"/>
                  <a:gd name="T80" fmla="*/ 0 w 2"/>
                  <a:gd name="T81" fmla="*/ 6 h 9"/>
                  <a:gd name="T82" fmla="*/ 0 w 2"/>
                  <a:gd name="T83" fmla="*/ 5 h 9"/>
                  <a:gd name="T84" fmla="*/ 0 w 2"/>
                  <a:gd name="T85" fmla="*/ 5 h 9"/>
                  <a:gd name="T86" fmla="*/ 0 w 2"/>
                  <a:gd name="T87" fmla="*/ 4 h 9"/>
                  <a:gd name="T88" fmla="*/ 0 w 2"/>
                  <a:gd name="T89" fmla="*/ 4 h 9"/>
                  <a:gd name="T90" fmla="*/ 1 w 2"/>
                  <a:gd name="T91" fmla="*/ 4 h 9"/>
                  <a:gd name="T92" fmla="*/ 1 w 2"/>
                  <a:gd name="T93" fmla="*/ 4 h 9"/>
                  <a:gd name="T94" fmla="*/ 1 w 2"/>
                  <a:gd name="T95" fmla="*/ 4 h 9"/>
                  <a:gd name="T96" fmla="*/ 1 w 2"/>
                  <a:gd name="T97" fmla="*/ 3 h 9"/>
                  <a:gd name="T98" fmla="*/ 1 w 2"/>
                  <a:gd name="T99" fmla="*/ 2 h 9"/>
                  <a:gd name="T100" fmla="*/ 1 w 2"/>
                  <a:gd name="T101" fmla="*/ 2 h 9"/>
                  <a:gd name="T102" fmla="*/ 1 w 2"/>
                  <a:gd name="T103" fmla="*/ 1 h 9"/>
                  <a:gd name="T104" fmla="*/ 1 w 2"/>
                  <a:gd name="T105" fmla="*/ 1 h 9"/>
                  <a:gd name="T106" fmla="*/ 1 w 2"/>
                  <a:gd name="T107" fmla="*/ 1 h 9"/>
                  <a:gd name="T108" fmla="*/ 1 w 2"/>
                  <a:gd name="T109" fmla="*/ 0 h 9"/>
                  <a:gd name="T110" fmla="*/ 1 w 2"/>
                  <a:gd name="T111" fmla="*/ 1 h 9"/>
                  <a:gd name="T112" fmla="*/ 1 w 2"/>
                  <a:gd name="T113" fmla="*/ 2 h 9"/>
                  <a:gd name="T114" fmla="*/ 1 w 2"/>
                  <a:gd name="T115" fmla="*/ 3 h 9"/>
                  <a:gd name="T116" fmla="*/ 1 w 2"/>
                  <a:gd name="T117" fmla="*/ 3 h 9"/>
                  <a:gd name="T118" fmla="*/ 1 w 2"/>
                  <a:gd name="T119" fmla="*/ 4 h 9"/>
                  <a:gd name="T120" fmla="*/ 1 w 2"/>
                  <a:gd name="T121" fmla="*/ 4 h 9"/>
                  <a:gd name="T122" fmla="*/ 1 w 2"/>
                  <a:gd name="T123" fmla="*/ 5 h 9"/>
                  <a:gd name="T124" fmla="*/ 1 w 2"/>
                  <a:gd name="T12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" h="9">
                    <a:moveTo>
                      <a:pt x="2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6" name="Freeform 160"/>
              <p:cNvSpPr>
                <a:spLocks/>
              </p:cNvSpPr>
              <p:nvPr/>
            </p:nvSpPr>
            <p:spPr bwMode="auto">
              <a:xfrm>
                <a:off x="3017" y="3676"/>
                <a:ext cx="2" cy="8"/>
              </a:xfrm>
              <a:custGeom>
                <a:avLst/>
                <a:gdLst>
                  <a:gd name="T0" fmla="*/ 0 w 2"/>
                  <a:gd name="T1" fmla="*/ 6 h 11"/>
                  <a:gd name="T2" fmla="*/ 0 w 2"/>
                  <a:gd name="T3" fmla="*/ 5 h 11"/>
                  <a:gd name="T4" fmla="*/ 0 w 2"/>
                  <a:gd name="T5" fmla="*/ 5 h 11"/>
                  <a:gd name="T6" fmla="*/ 0 w 2"/>
                  <a:gd name="T7" fmla="*/ 4 h 11"/>
                  <a:gd name="T8" fmla="*/ 0 w 2"/>
                  <a:gd name="T9" fmla="*/ 4 h 11"/>
                  <a:gd name="T10" fmla="*/ 0 w 2"/>
                  <a:gd name="T11" fmla="*/ 5 h 11"/>
                  <a:gd name="T12" fmla="*/ 0 w 2"/>
                  <a:gd name="T13" fmla="*/ 5 h 11"/>
                  <a:gd name="T14" fmla="*/ 0 w 2"/>
                  <a:gd name="T15" fmla="*/ 6 h 11"/>
                  <a:gd name="T16" fmla="*/ 0 w 2"/>
                  <a:gd name="T17" fmla="*/ 6 h 11"/>
                  <a:gd name="T18" fmla="*/ 0 w 2"/>
                  <a:gd name="T19" fmla="*/ 7 h 11"/>
                  <a:gd name="T20" fmla="*/ 0 w 2"/>
                  <a:gd name="T21" fmla="*/ 7 h 11"/>
                  <a:gd name="T22" fmla="*/ 0 w 2"/>
                  <a:gd name="T23" fmla="*/ 8 h 11"/>
                  <a:gd name="T24" fmla="*/ 0 w 2"/>
                  <a:gd name="T25" fmla="*/ 8 h 11"/>
                  <a:gd name="T26" fmla="*/ 0 w 2"/>
                  <a:gd name="T27" fmla="*/ 8 h 11"/>
                  <a:gd name="T28" fmla="*/ 0 w 2"/>
                  <a:gd name="T29" fmla="*/ 8 h 11"/>
                  <a:gd name="T30" fmla="*/ 0 w 2"/>
                  <a:gd name="T31" fmla="*/ 9 h 11"/>
                  <a:gd name="T32" fmla="*/ 1 w 2"/>
                  <a:gd name="T33" fmla="*/ 9 h 11"/>
                  <a:gd name="T34" fmla="*/ 1 w 2"/>
                  <a:gd name="T35" fmla="*/ 9 h 11"/>
                  <a:gd name="T36" fmla="*/ 1 w 2"/>
                  <a:gd name="T37" fmla="*/ 9 h 11"/>
                  <a:gd name="T38" fmla="*/ 1 w 2"/>
                  <a:gd name="T39" fmla="*/ 8 h 11"/>
                  <a:gd name="T40" fmla="*/ 1 w 2"/>
                  <a:gd name="T41" fmla="*/ 8 h 11"/>
                  <a:gd name="T42" fmla="*/ 1 w 2"/>
                  <a:gd name="T43" fmla="*/ 8 h 11"/>
                  <a:gd name="T44" fmla="*/ 1 w 2"/>
                  <a:gd name="T45" fmla="*/ 8 h 11"/>
                  <a:gd name="T46" fmla="*/ 1 w 2"/>
                  <a:gd name="T47" fmla="*/ 8 h 11"/>
                  <a:gd name="T48" fmla="*/ 1 w 2"/>
                  <a:gd name="T49" fmla="*/ 8 h 11"/>
                  <a:gd name="T50" fmla="*/ 1 w 2"/>
                  <a:gd name="T51" fmla="*/ 8 h 11"/>
                  <a:gd name="T52" fmla="*/ 1 w 2"/>
                  <a:gd name="T53" fmla="*/ 7 h 11"/>
                  <a:gd name="T54" fmla="*/ 1 w 2"/>
                  <a:gd name="T55" fmla="*/ 7 h 11"/>
                  <a:gd name="T56" fmla="*/ 1 w 2"/>
                  <a:gd name="T57" fmla="*/ 9 h 11"/>
                  <a:gd name="T58" fmla="*/ 2 w 2"/>
                  <a:gd name="T59" fmla="*/ 9 h 11"/>
                  <a:gd name="T60" fmla="*/ 2 w 2"/>
                  <a:gd name="T61" fmla="*/ 10 h 11"/>
                  <a:gd name="T62" fmla="*/ 2 w 2"/>
                  <a:gd name="T63" fmla="*/ 10 h 11"/>
                  <a:gd name="T64" fmla="*/ 2 w 2"/>
                  <a:gd name="T65" fmla="*/ 11 h 11"/>
                  <a:gd name="T66" fmla="*/ 2 w 2"/>
                  <a:gd name="T67" fmla="*/ 10 h 11"/>
                  <a:gd name="T68" fmla="*/ 2 w 2"/>
                  <a:gd name="T69" fmla="*/ 8 h 11"/>
                  <a:gd name="T70" fmla="*/ 1 w 2"/>
                  <a:gd name="T71" fmla="*/ 6 h 11"/>
                  <a:gd name="T72" fmla="*/ 1 w 2"/>
                  <a:gd name="T73" fmla="*/ 5 h 11"/>
                  <a:gd name="T74" fmla="*/ 1 w 2"/>
                  <a:gd name="T75" fmla="*/ 5 h 11"/>
                  <a:gd name="T76" fmla="*/ 1 w 2"/>
                  <a:gd name="T77" fmla="*/ 4 h 11"/>
                  <a:gd name="T78" fmla="*/ 1 w 2"/>
                  <a:gd name="T79" fmla="*/ 6 h 11"/>
                  <a:gd name="T80" fmla="*/ 1 w 2"/>
                  <a:gd name="T81" fmla="*/ 7 h 11"/>
                  <a:gd name="T82" fmla="*/ 1 w 2"/>
                  <a:gd name="T83" fmla="*/ 7 h 11"/>
                  <a:gd name="T84" fmla="*/ 1 w 2"/>
                  <a:gd name="T85" fmla="*/ 7 h 11"/>
                  <a:gd name="T86" fmla="*/ 1 w 2"/>
                  <a:gd name="T87" fmla="*/ 8 h 11"/>
                  <a:gd name="T88" fmla="*/ 1 w 2"/>
                  <a:gd name="T89" fmla="*/ 7 h 11"/>
                  <a:gd name="T90" fmla="*/ 1 w 2"/>
                  <a:gd name="T91" fmla="*/ 5 h 11"/>
                  <a:gd name="T92" fmla="*/ 1 w 2"/>
                  <a:gd name="T93" fmla="*/ 4 h 11"/>
                  <a:gd name="T94" fmla="*/ 1 w 2"/>
                  <a:gd name="T95" fmla="*/ 3 h 11"/>
                  <a:gd name="T96" fmla="*/ 1 w 2"/>
                  <a:gd name="T97" fmla="*/ 2 h 11"/>
                  <a:gd name="T98" fmla="*/ 1 w 2"/>
                  <a:gd name="T99" fmla="*/ 1 h 11"/>
                  <a:gd name="T100" fmla="*/ 1 w 2"/>
                  <a:gd name="T101" fmla="*/ 0 h 11"/>
                  <a:gd name="T102" fmla="*/ 1 w 2"/>
                  <a:gd name="T103" fmla="*/ 1 h 11"/>
                  <a:gd name="T104" fmla="*/ 1 w 2"/>
                  <a:gd name="T105" fmla="*/ 3 h 11"/>
                  <a:gd name="T106" fmla="*/ 1 w 2"/>
                  <a:gd name="T107" fmla="*/ 4 h 11"/>
                  <a:gd name="T108" fmla="*/ 1 w 2"/>
                  <a:gd name="T109" fmla="*/ 6 h 11"/>
                  <a:gd name="T110" fmla="*/ 1 w 2"/>
                  <a:gd name="T111" fmla="*/ 7 h 11"/>
                  <a:gd name="T112" fmla="*/ 1 w 2"/>
                  <a:gd name="T113" fmla="*/ 8 h 11"/>
                  <a:gd name="T114" fmla="*/ 1 w 2"/>
                  <a:gd name="T115" fmla="*/ 8 h 11"/>
                  <a:gd name="T116" fmla="*/ 1 w 2"/>
                  <a:gd name="T117" fmla="*/ 9 h 11"/>
                  <a:gd name="T118" fmla="*/ 1 w 2"/>
                  <a:gd name="T119" fmla="*/ 9 h 11"/>
                  <a:gd name="T120" fmla="*/ 1 w 2"/>
                  <a:gd name="T121" fmla="*/ 8 h 11"/>
                  <a:gd name="T122" fmla="*/ 1 w 2"/>
                  <a:gd name="T123" fmla="*/ 7 h 11"/>
                  <a:gd name="T124" fmla="*/ 1 w 2"/>
                  <a:gd name="T12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" h="11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7" name="Freeform 161"/>
              <p:cNvSpPr>
                <a:spLocks/>
              </p:cNvSpPr>
              <p:nvPr/>
            </p:nvSpPr>
            <p:spPr bwMode="auto">
              <a:xfrm>
                <a:off x="3017" y="3677"/>
                <a:ext cx="2" cy="9"/>
              </a:xfrm>
              <a:custGeom>
                <a:avLst/>
                <a:gdLst>
                  <a:gd name="T0" fmla="*/ 1 w 2"/>
                  <a:gd name="T1" fmla="*/ 7 h 11"/>
                  <a:gd name="T2" fmla="*/ 1 w 2"/>
                  <a:gd name="T3" fmla="*/ 6 h 11"/>
                  <a:gd name="T4" fmla="*/ 1 w 2"/>
                  <a:gd name="T5" fmla="*/ 5 h 11"/>
                  <a:gd name="T6" fmla="*/ 1 w 2"/>
                  <a:gd name="T7" fmla="*/ 4 h 11"/>
                  <a:gd name="T8" fmla="*/ 1 w 2"/>
                  <a:gd name="T9" fmla="*/ 4 h 11"/>
                  <a:gd name="T10" fmla="*/ 1 w 2"/>
                  <a:gd name="T11" fmla="*/ 4 h 11"/>
                  <a:gd name="T12" fmla="*/ 1 w 2"/>
                  <a:gd name="T13" fmla="*/ 4 h 11"/>
                  <a:gd name="T14" fmla="*/ 1 w 2"/>
                  <a:gd name="T15" fmla="*/ 3 h 11"/>
                  <a:gd name="T16" fmla="*/ 1 w 2"/>
                  <a:gd name="T17" fmla="*/ 3 h 11"/>
                  <a:gd name="T18" fmla="*/ 1 w 2"/>
                  <a:gd name="T19" fmla="*/ 3 h 11"/>
                  <a:gd name="T20" fmla="*/ 1 w 2"/>
                  <a:gd name="T21" fmla="*/ 3 h 11"/>
                  <a:gd name="T22" fmla="*/ 1 w 2"/>
                  <a:gd name="T23" fmla="*/ 3 h 11"/>
                  <a:gd name="T24" fmla="*/ 1 w 2"/>
                  <a:gd name="T25" fmla="*/ 4 h 11"/>
                  <a:gd name="T26" fmla="*/ 1 w 2"/>
                  <a:gd name="T27" fmla="*/ 4 h 11"/>
                  <a:gd name="T28" fmla="*/ 1 w 2"/>
                  <a:gd name="T29" fmla="*/ 3 h 11"/>
                  <a:gd name="T30" fmla="*/ 1 w 2"/>
                  <a:gd name="T31" fmla="*/ 3 h 11"/>
                  <a:gd name="T32" fmla="*/ 1 w 2"/>
                  <a:gd name="T33" fmla="*/ 2 h 11"/>
                  <a:gd name="T34" fmla="*/ 1 w 2"/>
                  <a:gd name="T35" fmla="*/ 2 h 11"/>
                  <a:gd name="T36" fmla="*/ 1 w 2"/>
                  <a:gd name="T37" fmla="*/ 3 h 11"/>
                  <a:gd name="T38" fmla="*/ 1 w 2"/>
                  <a:gd name="T39" fmla="*/ 4 h 11"/>
                  <a:gd name="T40" fmla="*/ 1 w 2"/>
                  <a:gd name="T41" fmla="*/ 5 h 11"/>
                  <a:gd name="T42" fmla="*/ 1 w 2"/>
                  <a:gd name="T43" fmla="*/ 7 h 11"/>
                  <a:gd name="T44" fmla="*/ 1 w 2"/>
                  <a:gd name="T45" fmla="*/ 8 h 11"/>
                  <a:gd name="T46" fmla="*/ 1 w 2"/>
                  <a:gd name="T47" fmla="*/ 8 h 11"/>
                  <a:gd name="T48" fmla="*/ 1 w 2"/>
                  <a:gd name="T49" fmla="*/ 9 h 11"/>
                  <a:gd name="T50" fmla="*/ 1 w 2"/>
                  <a:gd name="T51" fmla="*/ 10 h 11"/>
                  <a:gd name="T52" fmla="*/ 1 w 2"/>
                  <a:gd name="T53" fmla="*/ 9 h 11"/>
                  <a:gd name="T54" fmla="*/ 2 w 2"/>
                  <a:gd name="T55" fmla="*/ 8 h 11"/>
                  <a:gd name="T56" fmla="*/ 2 w 2"/>
                  <a:gd name="T57" fmla="*/ 7 h 11"/>
                  <a:gd name="T58" fmla="*/ 2 w 2"/>
                  <a:gd name="T59" fmla="*/ 7 h 11"/>
                  <a:gd name="T60" fmla="*/ 2 w 2"/>
                  <a:gd name="T61" fmla="*/ 6 h 11"/>
                  <a:gd name="T62" fmla="*/ 2 w 2"/>
                  <a:gd name="T63" fmla="*/ 4 h 11"/>
                  <a:gd name="T64" fmla="*/ 2 w 2"/>
                  <a:gd name="T65" fmla="*/ 4 h 11"/>
                  <a:gd name="T66" fmla="*/ 2 w 2"/>
                  <a:gd name="T67" fmla="*/ 4 h 11"/>
                  <a:gd name="T68" fmla="*/ 2 w 2"/>
                  <a:gd name="T69" fmla="*/ 4 h 11"/>
                  <a:gd name="T70" fmla="*/ 1 w 2"/>
                  <a:gd name="T71" fmla="*/ 4 h 11"/>
                  <a:gd name="T72" fmla="*/ 1 w 2"/>
                  <a:gd name="T73" fmla="*/ 5 h 11"/>
                  <a:gd name="T74" fmla="*/ 1 w 2"/>
                  <a:gd name="T75" fmla="*/ 6 h 11"/>
                  <a:gd name="T76" fmla="*/ 1 w 2"/>
                  <a:gd name="T77" fmla="*/ 7 h 11"/>
                  <a:gd name="T78" fmla="*/ 1 w 2"/>
                  <a:gd name="T79" fmla="*/ 8 h 11"/>
                  <a:gd name="T80" fmla="*/ 1 w 2"/>
                  <a:gd name="T81" fmla="*/ 9 h 11"/>
                  <a:gd name="T82" fmla="*/ 1 w 2"/>
                  <a:gd name="T83" fmla="*/ 10 h 11"/>
                  <a:gd name="T84" fmla="*/ 1 w 2"/>
                  <a:gd name="T85" fmla="*/ 10 h 11"/>
                  <a:gd name="T86" fmla="*/ 1 w 2"/>
                  <a:gd name="T87" fmla="*/ 10 h 11"/>
                  <a:gd name="T88" fmla="*/ 1 w 2"/>
                  <a:gd name="T89" fmla="*/ 11 h 11"/>
                  <a:gd name="T90" fmla="*/ 1 w 2"/>
                  <a:gd name="T91" fmla="*/ 10 h 11"/>
                  <a:gd name="T92" fmla="*/ 1 w 2"/>
                  <a:gd name="T93" fmla="*/ 9 h 11"/>
                  <a:gd name="T94" fmla="*/ 1 w 2"/>
                  <a:gd name="T95" fmla="*/ 8 h 11"/>
                  <a:gd name="T96" fmla="*/ 1 w 2"/>
                  <a:gd name="T97" fmla="*/ 6 h 11"/>
                  <a:gd name="T98" fmla="*/ 1 w 2"/>
                  <a:gd name="T99" fmla="*/ 5 h 11"/>
                  <a:gd name="T100" fmla="*/ 1 w 2"/>
                  <a:gd name="T101" fmla="*/ 4 h 11"/>
                  <a:gd name="T102" fmla="*/ 1 w 2"/>
                  <a:gd name="T103" fmla="*/ 4 h 11"/>
                  <a:gd name="T104" fmla="*/ 0 w 2"/>
                  <a:gd name="T105" fmla="*/ 3 h 11"/>
                  <a:gd name="T106" fmla="*/ 0 w 2"/>
                  <a:gd name="T107" fmla="*/ 3 h 11"/>
                  <a:gd name="T108" fmla="*/ 0 w 2"/>
                  <a:gd name="T109" fmla="*/ 2 h 11"/>
                  <a:gd name="T110" fmla="*/ 0 w 2"/>
                  <a:gd name="T111" fmla="*/ 1 h 11"/>
                  <a:gd name="T112" fmla="*/ 0 w 2"/>
                  <a:gd name="T113" fmla="*/ 1 h 11"/>
                  <a:gd name="T114" fmla="*/ 0 w 2"/>
                  <a:gd name="T115" fmla="*/ 1 h 11"/>
                  <a:gd name="T116" fmla="*/ 0 w 2"/>
                  <a:gd name="T117" fmla="*/ 1 h 11"/>
                  <a:gd name="T118" fmla="*/ 0 w 2"/>
                  <a:gd name="T119" fmla="*/ 0 h 11"/>
                  <a:gd name="T120" fmla="*/ 0 w 2"/>
                  <a:gd name="T121" fmla="*/ 1 h 11"/>
                  <a:gd name="T122" fmla="*/ 0 w 2"/>
                  <a:gd name="T123" fmla="*/ 3 h 11"/>
                  <a:gd name="T124" fmla="*/ 0 w 2"/>
                  <a:gd name="T12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" h="11">
                    <a:moveTo>
                      <a:pt x="1" y="7"/>
                    </a:move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8" name="Freeform 162"/>
              <p:cNvSpPr>
                <a:spLocks/>
              </p:cNvSpPr>
              <p:nvPr/>
            </p:nvSpPr>
            <p:spPr bwMode="auto">
              <a:xfrm>
                <a:off x="3017" y="3677"/>
                <a:ext cx="0" cy="7"/>
              </a:xfrm>
              <a:custGeom>
                <a:avLst/>
                <a:gdLst>
                  <a:gd name="T0" fmla="*/ 1 h 10"/>
                  <a:gd name="T1" fmla="*/ 1 h 10"/>
                  <a:gd name="T2" fmla="*/ 1 h 10"/>
                  <a:gd name="T3" fmla="*/ 1 h 10"/>
                  <a:gd name="T4" fmla="*/ 1 h 10"/>
                  <a:gd name="T5" fmla="*/ 1 h 10"/>
                  <a:gd name="T6" fmla="*/ 1 h 10"/>
                  <a:gd name="T7" fmla="*/ 0 h 10"/>
                  <a:gd name="T8" fmla="*/ 1 h 10"/>
                  <a:gd name="T9" fmla="*/ 2 h 10"/>
                  <a:gd name="T10" fmla="*/ 3 h 10"/>
                  <a:gd name="T11" fmla="*/ 4 h 10"/>
                  <a:gd name="T12" fmla="*/ 5 h 10"/>
                  <a:gd name="T13" fmla="*/ 5 h 10"/>
                  <a:gd name="T14" fmla="*/ 5 h 10"/>
                  <a:gd name="T15" fmla="*/ 5 h 10"/>
                  <a:gd name="T16" fmla="*/ 6 h 10"/>
                  <a:gd name="T17" fmla="*/ 7 h 10"/>
                  <a:gd name="T18" fmla="*/ 8 h 10"/>
                  <a:gd name="T19" fmla="*/ 9 h 10"/>
                  <a:gd name="T20" fmla="*/ 10 h 10"/>
                  <a:gd name="T21" fmla="*/ 9 h 10"/>
                  <a:gd name="T22" fmla="*/ 7 h 10"/>
                  <a:gd name="T23" fmla="*/ 5 h 10"/>
                  <a:gd name="T24" fmla="*/ 5 h 10"/>
                  <a:gd name="T25" fmla="*/ 5 h 10"/>
                  <a:gd name="T26" fmla="*/ 6 h 10"/>
                  <a:gd name="T27" fmla="*/ 8 h 10"/>
                  <a:gd name="T28" fmla="*/ 8 h 10"/>
                  <a:gd name="T29" fmla="*/ 9 h 10"/>
                  <a:gd name="T30" fmla="*/ 8 h 10"/>
                  <a:gd name="T31" fmla="*/ 8 h 10"/>
                  <a:gd name="T32" fmla="*/ 7 h 10"/>
                  <a:gd name="T33" fmla="*/ 6 h 10"/>
                  <a:gd name="T34" fmla="*/ 6 h 10"/>
                  <a:gd name="T35" fmla="*/ 7 h 10"/>
                  <a:gd name="T36" fmla="*/ 6 h 10"/>
                  <a:gd name="T37" fmla="*/ 5 h 10"/>
                  <a:gd name="T38" fmla="*/ 5 h 10"/>
                  <a:gd name="T39" fmla="*/ 5 h 10"/>
                  <a:gd name="T40" fmla="*/ 4 h 10"/>
                  <a:gd name="T41" fmla="*/ 5 h 10"/>
                  <a:gd name="T42" fmla="*/ 6 h 10"/>
                  <a:gd name="T43" fmla="*/ 6 h 10"/>
                  <a:gd name="T44" fmla="*/ 6 h 10"/>
                  <a:gd name="T45" fmla="*/ 5 h 10"/>
                  <a:gd name="T46" fmla="*/ 5 h 10"/>
                  <a:gd name="T47" fmla="*/ 5 h 10"/>
                  <a:gd name="T48" fmla="*/ 4 h 10"/>
                  <a:gd name="T49" fmla="*/ 5 h 10"/>
                  <a:gd name="T50" fmla="*/ 5 h 10"/>
                  <a:gd name="T51" fmla="*/ 5 h 10"/>
                  <a:gd name="T52" fmla="*/ 4 h 10"/>
                  <a:gd name="T53" fmla="*/ 3 h 10"/>
                  <a:gd name="T54" fmla="*/ 2 h 10"/>
                  <a:gd name="T55" fmla="*/ 4 h 10"/>
                  <a:gd name="T56" fmla="*/ 6 h 10"/>
                  <a:gd name="T57" fmla="*/ 7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  <a:cxn ang="0">
                    <a:pos x="0" y="T41"/>
                  </a:cxn>
                  <a:cxn ang="0">
                    <a:pos x="0" y="T42"/>
                  </a:cxn>
                  <a:cxn ang="0">
                    <a:pos x="0" y="T43"/>
                  </a:cxn>
                  <a:cxn ang="0">
                    <a:pos x="0" y="T44"/>
                  </a:cxn>
                  <a:cxn ang="0">
                    <a:pos x="0" y="T45"/>
                  </a:cxn>
                  <a:cxn ang="0">
                    <a:pos x="0" y="T46"/>
                  </a:cxn>
                  <a:cxn ang="0">
                    <a:pos x="0" y="T47"/>
                  </a:cxn>
                  <a:cxn ang="0">
                    <a:pos x="0" y="T48"/>
                  </a:cxn>
                  <a:cxn ang="0">
                    <a:pos x="0" y="T49"/>
                  </a:cxn>
                  <a:cxn ang="0">
                    <a:pos x="0" y="T50"/>
                  </a:cxn>
                  <a:cxn ang="0">
                    <a:pos x="0" y="T51"/>
                  </a:cxn>
                  <a:cxn ang="0">
                    <a:pos x="0" y="T52"/>
                  </a:cxn>
                  <a:cxn ang="0">
                    <a:pos x="0" y="T53"/>
                  </a:cxn>
                  <a:cxn ang="0">
                    <a:pos x="0" y="T54"/>
                  </a:cxn>
                  <a:cxn ang="0">
                    <a:pos x="0" y="T55"/>
                  </a:cxn>
                  <a:cxn ang="0">
                    <a:pos x="0" y="T56"/>
                  </a:cxn>
                  <a:cxn ang="0">
                    <a:pos x="0" y="T57"/>
                  </a:cxn>
                </a:cxnLst>
                <a:rect l="0" t="0" r="r" b="b"/>
                <a:pathLst>
                  <a:path h="1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9" name="Freeform 163"/>
              <p:cNvSpPr>
                <a:spLocks/>
              </p:cNvSpPr>
              <p:nvPr/>
            </p:nvSpPr>
            <p:spPr bwMode="auto">
              <a:xfrm>
                <a:off x="3017" y="3678"/>
                <a:ext cx="2" cy="7"/>
              </a:xfrm>
              <a:custGeom>
                <a:avLst/>
                <a:gdLst>
                  <a:gd name="T0" fmla="*/ 2 w 2"/>
                  <a:gd name="T1" fmla="*/ 3 h 9"/>
                  <a:gd name="T2" fmla="*/ 2 w 2"/>
                  <a:gd name="T3" fmla="*/ 3 h 9"/>
                  <a:gd name="T4" fmla="*/ 2 w 2"/>
                  <a:gd name="T5" fmla="*/ 3 h 9"/>
                  <a:gd name="T6" fmla="*/ 2 w 2"/>
                  <a:gd name="T7" fmla="*/ 4 h 9"/>
                  <a:gd name="T8" fmla="*/ 2 w 2"/>
                  <a:gd name="T9" fmla="*/ 4 h 9"/>
                  <a:gd name="T10" fmla="*/ 2 w 2"/>
                  <a:gd name="T11" fmla="*/ 2 h 9"/>
                  <a:gd name="T12" fmla="*/ 2 w 2"/>
                  <a:gd name="T13" fmla="*/ 2 h 9"/>
                  <a:gd name="T14" fmla="*/ 1 w 2"/>
                  <a:gd name="T15" fmla="*/ 3 h 9"/>
                  <a:gd name="T16" fmla="*/ 1 w 2"/>
                  <a:gd name="T17" fmla="*/ 4 h 9"/>
                  <a:gd name="T18" fmla="*/ 1 w 2"/>
                  <a:gd name="T19" fmla="*/ 6 h 9"/>
                  <a:gd name="T20" fmla="*/ 1 w 2"/>
                  <a:gd name="T21" fmla="*/ 7 h 9"/>
                  <a:gd name="T22" fmla="*/ 1 w 2"/>
                  <a:gd name="T23" fmla="*/ 8 h 9"/>
                  <a:gd name="T24" fmla="*/ 1 w 2"/>
                  <a:gd name="T25" fmla="*/ 9 h 9"/>
                  <a:gd name="T26" fmla="*/ 1 w 2"/>
                  <a:gd name="T27" fmla="*/ 7 h 9"/>
                  <a:gd name="T28" fmla="*/ 1 w 2"/>
                  <a:gd name="T29" fmla="*/ 5 h 9"/>
                  <a:gd name="T30" fmla="*/ 1 w 2"/>
                  <a:gd name="T31" fmla="*/ 3 h 9"/>
                  <a:gd name="T32" fmla="*/ 1 w 2"/>
                  <a:gd name="T33" fmla="*/ 2 h 9"/>
                  <a:gd name="T34" fmla="*/ 1 w 2"/>
                  <a:gd name="T35" fmla="*/ 2 h 9"/>
                  <a:gd name="T36" fmla="*/ 1 w 2"/>
                  <a:gd name="T37" fmla="*/ 1 h 9"/>
                  <a:gd name="T38" fmla="*/ 1 w 2"/>
                  <a:gd name="T39" fmla="*/ 1 h 9"/>
                  <a:gd name="T40" fmla="*/ 1 w 2"/>
                  <a:gd name="T41" fmla="*/ 2 h 9"/>
                  <a:gd name="T42" fmla="*/ 1 w 2"/>
                  <a:gd name="T43" fmla="*/ 2 h 9"/>
                  <a:gd name="T44" fmla="*/ 1 w 2"/>
                  <a:gd name="T45" fmla="*/ 2 h 9"/>
                  <a:gd name="T46" fmla="*/ 1 w 2"/>
                  <a:gd name="T47" fmla="*/ 3 h 9"/>
                  <a:gd name="T48" fmla="*/ 1 w 2"/>
                  <a:gd name="T49" fmla="*/ 3 h 9"/>
                  <a:gd name="T50" fmla="*/ 1 w 2"/>
                  <a:gd name="T51" fmla="*/ 3 h 9"/>
                  <a:gd name="T52" fmla="*/ 1 w 2"/>
                  <a:gd name="T53" fmla="*/ 3 h 9"/>
                  <a:gd name="T54" fmla="*/ 1 w 2"/>
                  <a:gd name="T55" fmla="*/ 3 h 9"/>
                  <a:gd name="T56" fmla="*/ 1 w 2"/>
                  <a:gd name="T57" fmla="*/ 4 h 9"/>
                  <a:gd name="T58" fmla="*/ 1 w 2"/>
                  <a:gd name="T59" fmla="*/ 3 h 9"/>
                  <a:gd name="T60" fmla="*/ 1 w 2"/>
                  <a:gd name="T61" fmla="*/ 3 h 9"/>
                  <a:gd name="T62" fmla="*/ 1 w 2"/>
                  <a:gd name="T63" fmla="*/ 3 h 9"/>
                  <a:gd name="T64" fmla="*/ 1 w 2"/>
                  <a:gd name="T65" fmla="*/ 3 h 9"/>
                  <a:gd name="T66" fmla="*/ 1 w 2"/>
                  <a:gd name="T67" fmla="*/ 3 h 9"/>
                  <a:gd name="T68" fmla="*/ 1 w 2"/>
                  <a:gd name="T69" fmla="*/ 3 h 9"/>
                  <a:gd name="T70" fmla="*/ 1 w 2"/>
                  <a:gd name="T71" fmla="*/ 2 h 9"/>
                  <a:gd name="T72" fmla="*/ 1 w 2"/>
                  <a:gd name="T73" fmla="*/ 2 h 9"/>
                  <a:gd name="T74" fmla="*/ 1 w 2"/>
                  <a:gd name="T75" fmla="*/ 1 h 9"/>
                  <a:gd name="T76" fmla="*/ 1 w 2"/>
                  <a:gd name="T77" fmla="*/ 1 h 9"/>
                  <a:gd name="T78" fmla="*/ 1 w 2"/>
                  <a:gd name="T79" fmla="*/ 1 h 9"/>
                  <a:gd name="T80" fmla="*/ 1 w 2"/>
                  <a:gd name="T81" fmla="*/ 0 h 9"/>
                  <a:gd name="T82" fmla="*/ 1 w 2"/>
                  <a:gd name="T83" fmla="*/ 2 h 9"/>
                  <a:gd name="T84" fmla="*/ 0 w 2"/>
                  <a:gd name="T85" fmla="*/ 2 h 9"/>
                  <a:gd name="T86" fmla="*/ 0 w 2"/>
                  <a:gd name="T87" fmla="*/ 3 h 9"/>
                  <a:gd name="T88" fmla="*/ 0 w 2"/>
                  <a:gd name="T89" fmla="*/ 4 h 9"/>
                  <a:gd name="T90" fmla="*/ 0 w 2"/>
                  <a:gd name="T91" fmla="*/ 5 h 9"/>
                  <a:gd name="T92" fmla="*/ 0 w 2"/>
                  <a:gd name="T93" fmla="*/ 5 h 9"/>
                  <a:gd name="T94" fmla="*/ 0 w 2"/>
                  <a:gd name="T95" fmla="*/ 5 h 9"/>
                  <a:gd name="T96" fmla="*/ 0 w 2"/>
                  <a:gd name="T97" fmla="*/ 6 h 9"/>
                  <a:gd name="T98" fmla="*/ 0 w 2"/>
                  <a:gd name="T99" fmla="*/ 5 h 9"/>
                  <a:gd name="T100" fmla="*/ 0 w 2"/>
                  <a:gd name="T101" fmla="*/ 4 h 9"/>
                  <a:gd name="T102" fmla="*/ 1 w 2"/>
                  <a:gd name="T103" fmla="*/ 3 h 9"/>
                  <a:gd name="T104" fmla="*/ 1 w 2"/>
                  <a:gd name="T105" fmla="*/ 2 h 9"/>
                  <a:gd name="T106" fmla="*/ 1 w 2"/>
                  <a:gd name="T107" fmla="*/ 2 h 9"/>
                  <a:gd name="T108" fmla="*/ 1 w 2"/>
                  <a:gd name="T109" fmla="*/ 1 h 9"/>
                  <a:gd name="T110" fmla="*/ 1 w 2"/>
                  <a:gd name="T111" fmla="*/ 0 h 9"/>
                  <a:gd name="T112" fmla="*/ 1 w 2"/>
                  <a:gd name="T113" fmla="*/ 0 h 9"/>
                  <a:gd name="T114" fmla="*/ 1 w 2"/>
                  <a:gd name="T115" fmla="*/ 1 h 9"/>
                  <a:gd name="T116" fmla="*/ 1 w 2"/>
                  <a:gd name="T117" fmla="*/ 3 h 9"/>
                  <a:gd name="T118" fmla="*/ 1 w 2"/>
                  <a:gd name="T119" fmla="*/ 4 h 9"/>
                  <a:gd name="T120" fmla="*/ 1 w 2"/>
                  <a:gd name="T12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" h="9">
                    <a:moveTo>
                      <a:pt x="2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0" name="Freeform 164"/>
              <p:cNvSpPr>
                <a:spLocks/>
              </p:cNvSpPr>
              <p:nvPr/>
            </p:nvSpPr>
            <p:spPr bwMode="auto">
              <a:xfrm>
                <a:off x="3015" y="3677"/>
                <a:ext cx="9" cy="7"/>
              </a:xfrm>
              <a:custGeom>
                <a:avLst/>
                <a:gdLst>
                  <a:gd name="T0" fmla="*/ 4 w 11"/>
                  <a:gd name="T1" fmla="*/ 4 h 9"/>
                  <a:gd name="T2" fmla="*/ 4 w 11"/>
                  <a:gd name="T3" fmla="*/ 4 h 9"/>
                  <a:gd name="T4" fmla="*/ 4 w 11"/>
                  <a:gd name="T5" fmla="*/ 4 h 9"/>
                  <a:gd name="T6" fmla="*/ 4 w 11"/>
                  <a:gd name="T7" fmla="*/ 4 h 9"/>
                  <a:gd name="T8" fmla="*/ 4 w 11"/>
                  <a:gd name="T9" fmla="*/ 4 h 9"/>
                  <a:gd name="T10" fmla="*/ 4 w 11"/>
                  <a:gd name="T11" fmla="*/ 4 h 9"/>
                  <a:gd name="T12" fmla="*/ 4 w 11"/>
                  <a:gd name="T13" fmla="*/ 4 h 9"/>
                  <a:gd name="T14" fmla="*/ 3 w 11"/>
                  <a:gd name="T15" fmla="*/ 4 h 9"/>
                  <a:gd name="T16" fmla="*/ 3 w 11"/>
                  <a:gd name="T17" fmla="*/ 4 h 9"/>
                  <a:gd name="T18" fmla="*/ 3 w 11"/>
                  <a:gd name="T19" fmla="*/ 4 h 9"/>
                  <a:gd name="T20" fmla="*/ 3 w 11"/>
                  <a:gd name="T21" fmla="*/ 3 h 9"/>
                  <a:gd name="T22" fmla="*/ 4 w 11"/>
                  <a:gd name="T23" fmla="*/ 3 h 9"/>
                  <a:gd name="T24" fmla="*/ 4 w 11"/>
                  <a:gd name="T25" fmla="*/ 3 h 9"/>
                  <a:gd name="T26" fmla="*/ 4 w 11"/>
                  <a:gd name="T27" fmla="*/ 3 h 9"/>
                  <a:gd name="T28" fmla="*/ 4 w 11"/>
                  <a:gd name="T29" fmla="*/ 3 h 9"/>
                  <a:gd name="T30" fmla="*/ 4 w 11"/>
                  <a:gd name="T31" fmla="*/ 3 h 9"/>
                  <a:gd name="T32" fmla="*/ 4 w 11"/>
                  <a:gd name="T33" fmla="*/ 4 h 9"/>
                  <a:gd name="T34" fmla="*/ 4 w 11"/>
                  <a:gd name="T35" fmla="*/ 4 h 9"/>
                  <a:gd name="T36" fmla="*/ 4 w 11"/>
                  <a:gd name="T37" fmla="*/ 4 h 9"/>
                  <a:gd name="T38" fmla="*/ 4 w 11"/>
                  <a:gd name="T39" fmla="*/ 5 h 9"/>
                  <a:gd name="T40" fmla="*/ 4 w 11"/>
                  <a:gd name="T41" fmla="*/ 5 h 9"/>
                  <a:gd name="T42" fmla="*/ 4 w 11"/>
                  <a:gd name="T43" fmla="*/ 5 h 9"/>
                  <a:gd name="T44" fmla="*/ 4 w 11"/>
                  <a:gd name="T45" fmla="*/ 5 h 9"/>
                  <a:gd name="T46" fmla="*/ 4 w 11"/>
                  <a:gd name="T47" fmla="*/ 6 h 9"/>
                  <a:gd name="T48" fmla="*/ 4 w 11"/>
                  <a:gd name="T49" fmla="*/ 7 h 9"/>
                  <a:gd name="T50" fmla="*/ 4 w 11"/>
                  <a:gd name="T51" fmla="*/ 6 h 9"/>
                  <a:gd name="T52" fmla="*/ 4 w 11"/>
                  <a:gd name="T53" fmla="*/ 6 h 9"/>
                  <a:gd name="T54" fmla="*/ 3 w 11"/>
                  <a:gd name="T55" fmla="*/ 6 h 9"/>
                  <a:gd name="T56" fmla="*/ 3 w 11"/>
                  <a:gd name="T57" fmla="*/ 7 h 9"/>
                  <a:gd name="T58" fmla="*/ 3 w 11"/>
                  <a:gd name="T59" fmla="*/ 8 h 9"/>
                  <a:gd name="T60" fmla="*/ 3 w 11"/>
                  <a:gd name="T61" fmla="*/ 9 h 9"/>
                  <a:gd name="T62" fmla="*/ 3 w 11"/>
                  <a:gd name="T63" fmla="*/ 7 h 9"/>
                  <a:gd name="T64" fmla="*/ 2 w 11"/>
                  <a:gd name="T65" fmla="*/ 5 h 9"/>
                  <a:gd name="T66" fmla="*/ 2 w 11"/>
                  <a:gd name="T67" fmla="*/ 4 h 9"/>
                  <a:gd name="T68" fmla="*/ 2 w 11"/>
                  <a:gd name="T69" fmla="*/ 4 h 9"/>
                  <a:gd name="T70" fmla="*/ 2 w 11"/>
                  <a:gd name="T71" fmla="*/ 4 h 9"/>
                  <a:gd name="T72" fmla="*/ 2 w 11"/>
                  <a:gd name="T73" fmla="*/ 4 h 9"/>
                  <a:gd name="T74" fmla="*/ 2 w 11"/>
                  <a:gd name="T75" fmla="*/ 3 h 9"/>
                  <a:gd name="T76" fmla="*/ 2 w 11"/>
                  <a:gd name="T77" fmla="*/ 3 h 9"/>
                  <a:gd name="T78" fmla="*/ 1 w 11"/>
                  <a:gd name="T79" fmla="*/ 3 h 9"/>
                  <a:gd name="T80" fmla="*/ 0 w 11"/>
                  <a:gd name="T81" fmla="*/ 5 h 9"/>
                  <a:gd name="T82" fmla="*/ 0 w 11"/>
                  <a:gd name="T83" fmla="*/ 6 h 9"/>
                  <a:gd name="T84" fmla="*/ 0 w 11"/>
                  <a:gd name="T85" fmla="*/ 6 h 9"/>
                  <a:gd name="T86" fmla="*/ 0 w 11"/>
                  <a:gd name="T87" fmla="*/ 6 h 9"/>
                  <a:gd name="T88" fmla="*/ 0 w 11"/>
                  <a:gd name="T89" fmla="*/ 7 h 9"/>
                  <a:gd name="T90" fmla="*/ 0 w 11"/>
                  <a:gd name="T91" fmla="*/ 7 h 9"/>
                  <a:gd name="T92" fmla="*/ 0 w 11"/>
                  <a:gd name="T93" fmla="*/ 6 h 9"/>
                  <a:gd name="T94" fmla="*/ 0 w 11"/>
                  <a:gd name="T95" fmla="*/ 5 h 9"/>
                  <a:gd name="T96" fmla="*/ 3 w 11"/>
                  <a:gd name="T97" fmla="*/ 4 h 9"/>
                  <a:gd name="T98" fmla="*/ 5 w 11"/>
                  <a:gd name="T99" fmla="*/ 4 h 9"/>
                  <a:gd name="T100" fmla="*/ 8 w 11"/>
                  <a:gd name="T101" fmla="*/ 3 h 9"/>
                  <a:gd name="T102" fmla="*/ 9 w 11"/>
                  <a:gd name="T103" fmla="*/ 3 h 9"/>
                  <a:gd name="T104" fmla="*/ 10 w 11"/>
                  <a:gd name="T105" fmla="*/ 3 h 9"/>
                  <a:gd name="T106" fmla="*/ 11 w 11"/>
                  <a:gd name="T107" fmla="*/ 3 h 9"/>
                  <a:gd name="T108" fmla="*/ 11 w 11"/>
                  <a:gd name="T109" fmla="*/ 2 h 9"/>
                  <a:gd name="T110" fmla="*/ 10 w 11"/>
                  <a:gd name="T111" fmla="*/ 1 h 9"/>
                  <a:gd name="T112" fmla="*/ 10 w 11"/>
                  <a:gd name="T113" fmla="*/ 1 h 9"/>
                  <a:gd name="T114" fmla="*/ 10 w 11"/>
                  <a:gd name="T1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" h="9"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1" name="Freeform 165"/>
              <p:cNvSpPr>
                <a:spLocks/>
              </p:cNvSpPr>
              <p:nvPr/>
            </p:nvSpPr>
            <p:spPr bwMode="auto">
              <a:xfrm>
                <a:off x="3032" y="3676"/>
                <a:ext cx="32" cy="7"/>
              </a:xfrm>
              <a:custGeom>
                <a:avLst/>
                <a:gdLst>
                  <a:gd name="T0" fmla="*/ 0 w 41"/>
                  <a:gd name="T1" fmla="*/ 9 h 9"/>
                  <a:gd name="T2" fmla="*/ 0 w 41"/>
                  <a:gd name="T3" fmla="*/ 8 h 9"/>
                  <a:gd name="T4" fmla="*/ 0 w 41"/>
                  <a:gd name="T5" fmla="*/ 8 h 9"/>
                  <a:gd name="T6" fmla="*/ 2 w 41"/>
                  <a:gd name="T7" fmla="*/ 8 h 9"/>
                  <a:gd name="T8" fmla="*/ 2 w 41"/>
                  <a:gd name="T9" fmla="*/ 8 h 9"/>
                  <a:gd name="T10" fmla="*/ 2 w 41"/>
                  <a:gd name="T11" fmla="*/ 7 h 9"/>
                  <a:gd name="T12" fmla="*/ 3 w 41"/>
                  <a:gd name="T13" fmla="*/ 7 h 9"/>
                  <a:gd name="T14" fmla="*/ 3 w 41"/>
                  <a:gd name="T15" fmla="*/ 6 h 9"/>
                  <a:gd name="T16" fmla="*/ 4 w 41"/>
                  <a:gd name="T17" fmla="*/ 5 h 9"/>
                  <a:gd name="T18" fmla="*/ 4 w 41"/>
                  <a:gd name="T19" fmla="*/ 5 h 9"/>
                  <a:gd name="T20" fmla="*/ 5 w 41"/>
                  <a:gd name="T21" fmla="*/ 5 h 9"/>
                  <a:gd name="T22" fmla="*/ 5 w 41"/>
                  <a:gd name="T23" fmla="*/ 5 h 9"/>
                  <a:gd name="T24" fmla="*/ 7 w 41"/>
                  <a:gd name="T25" fmla="*/ 4 h 9"/>
                  <a:gd name="T26" fmla="*/ 7 w 41"/>
                  <a:gd name="T27" fmla="*/ 3 h 9"/>
                  <a:gd name="T28" fmla="*/ 7 w 41"/>
                  <a:gd name="T29" fmla="*/ 3 h 9"/>
                  <a:gd name="T30" fmla="*/ 8 w 41"/>
                  <a:gd name="T31" fmla="*/ 2 h 9"/>
                  <a:gd name="T32" fmla="*/ 8 w 41"/>
                  <a:gd name="T33" fmla="*/ 2 h 9"/>
                  <a:gd name="T34" fmla="*/ 9 w 41"/>
                  <a:gd name="T35" fmla="*/ 2 h 9"/>
                  <a:gd name="T36" fmla="*/ 10 w 41"/>
                  <a:gd name="T37" fmla="*/ 2 h 9"/>
                  <a:gd name="T38" fmla="*/ 10 w 41"/>
                  <a:gd name="T39" fmla="*/ 2 h 9"/>
                  <a:gd name="T40" fmla="*/ 11 w 41"/>
                  <a:gd name="T41" fmla="*/ 1 h 9"/>
                  <a:gd name="T42" fmla="*/ 12 w 41"/>
                  <a:gd name="T43" fmla="*/ 1 h 9"/>
                  <a:gd name="T44" fmla="*/ 12 w 41"/>
                  <a:gd name="T45" fmla="*/ 1 h 9"/>
                  <a:gd name="T46" fmla="*/ 13 w 41"/>
                  <a:gd name="T47" fmla="*/ 1 h 9"/>
                  <a:gd name="T48" fmla="*/ 14 w 41"/>
                  <a:gd name="T49" fmla="*/ 0 h 9"/>
                  <a:gd name="T50" fmla="*/ 14 w 41"/>
                  <a:gd name="T51" fmla="*/ 0 h 9"/>
                  <a:gd name="T52" fmla="*/ 15 w 41"/>
                  <a:gd name="T53" fmla="*/ 0 h 9"/>
                  <a:gd name="T54" fmla="*/ 16 w 41"/>
                  <a:gd name="T55" fmla="*/ 0 h 9"/>
                  <a:gd name="T56" fmla="*/ 17 w 41"/>
                  <a:gd name="T57" fmla="*/ 0 h 9"/>
                  <a:gd name="T58" fmla="*/ 17 w 41"/>
                  <a:gd name="T59" fmla="*/ 0 h 9"/>
                  <a:gd name="T60" fmla="*/ 18 w 41"/>
                  <a:gd name="T61" fmla="*/ 0 h 9"/>
                  <a:gd name="T62" fmla="*/ 19 w 41"/>
                  <a:gd name="T63" fmla="*/ 0 h 9"/>
                  <a:gd name="T64" fmla="*/ 19 w 41"/>
                  <a:gd name="T65" fmla="*/ 0 h 9"/>
                  <a:gd name="T66" fmla="*/ 20 w 41"/>
                  <a:gd name="T67" fmla="*/ 0 h 9"/>
                  <a:gd name="T68" fmla="*/ 21 w 41"/>
                  <a:gd name="T69" fmla="*/ 0 h 9"/>
                  <a:gd name="T70" fmla="*/ 22 w 41"/>
                  <a:gd name="T71" fmla="*/ 1 h 9"/>
                  <a:gd name="T72" fmla="*/ 22 w 41"/>
                  <a:gd name="T73" fmla="*/ 1 h 9"/>
                  <a:gd name="T74" fmla="*/ 23 w 41"/>
                  <a:gd name="T75" fmla="*/ 1 h 9"/>
                  <a:gd name="T76" fmla="*/ 24 w 41"/>
                  <a:gd name="T77" fmla="*/ 1 h 9"/>
                  <a:gd name="T78" fmla="*/ 25 w 41"/>
                  <a:gd name="T79" fmla="*/ 1 h 9"/>
                  <a:gd name="T80" fmla="*/ 26 w 41"/>
                  <a:gd name="T81" fmla="*/ 1 h 9"/>
                  <a:gd name="T82" fmla="*/ 26 w 41"/>
                  <a:gd name="T83" fmla="*/ 1 h 9"/>
                  <a:gd name="T84" fmla="*/ 27 w 41"/>
                  <a:gd name="T85" fmla="*/ 1 h 9"/>
                  <a:gd name="T86" fmla="*/ 28 w 41"/>
                  <a:gd name="T87" fmla="*/ 1 h 9"/>
                  <a:gd name="T88" fmla="*/ 29 w 41"/>
                  <a:gd name="T89" fmla="*/ 1 h 9"/>
                  <a:gd name="T90" fmla="*/ 30 w 41"/>
                  <a:gd name="T91" fmla="*/ 1 h 9"/>
                  <a:gd name="T92" fmla="*/ 30 w 41"/>
                  <a:gd name="T93" fmla="*/ 1 h 9"/>
                  <a:gd name="T94" fmla="*/ 31 w 41"/>
                  <a:gd name="T95" fmla="*/ 1 h 9"/>
                  <a:gd name="T96" fmla="*/ 32 w 41"/>
                  <a:gd name="T97" fmla="*/ 1 h 9"/>
                  <a:gd name="T98" fmla="*/ 33 w 41"/>
                  <a:gd name="T99" fmla="*/ 1 h 9"/>
                  <a:gd name="T100" fmla="*/ 34 w 41"/>
                  <a:gd name="T101" fmla="*/ 1 h 9"/>
                  <a:gd name="T102" fmla="*/ 35 w 41"/>
                  <a:gd name="T103" fmla="*/ 1 h 9"/>
                  <a:gd name="T104" fmla="*/ 35 w 41"/>
                  <a:gd name="T105" fmla="*/ 1 h 9"/>
                  <a:gd name="T106" fmla="*/ 36 w 41"/>
                  <a:gd name="T107" fmla="*/ 1 h 9"/>
                  <a:gd name="T108" fmla="*/ 37 w 41"/>
                  <a:gd name="T109" fmla="*/ 1 h 9"/>
                  <a:gd name="T110" fmla="*/ 38 w 41"/>
                  <a:gd name="T111" fmla="*/ 1 h 9"/>
                  <a:gd name="T112" fmla="*/ 39 w 41"/>
                  <a:gd name="T113" fmla="*/ 1 h 9"/>
                  <a:gd name="T114" fmla="*/ 40 w 41"/>
                  <a:gd name="T11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1" h="9">
                    <a:moveTo>
                      <a:pt x="0" y="9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1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2" name="Freeform 166"/>
              <p:cNvSpPr>
                <a:spLocks/>
              </p:cNvSpPr>
              <p:nvPr/>
            </p:nvSpPr>
            <p:spPr bwMode="auto">
              <a:xfrm>
                <a:off x="3106" y="3680"/>
                <a:ext cx="27" cy="3"/>
              </a:xfrm>
              <a:custGeom>
                <a:avLst/>
                <a:gdLst>
                  <a:gd name="T0" fmla="*/ 0 w 35"/>
                  <a:gd name="T1" fmla="*/ 3 h 5"/>
                  <a:gd name="T2" fmla="*/ 1 w 35"/>
                  <a:gd name="T3" fmla="*/ 3 h 5"/>
                  <a:gd name="T4" fmla="*/ 1 w 35"/>
                  <a:gd name="T5" fmla="*/ 4 h 5"/>
                  <a:gd name="T6" fmla="*/ 2 w 35"/>
                  <a:gd name="T7" fmla="*/ 4 h 5"/>
                  <a:gd name="T8" fmla="*/ 3 w 35"/>
                  <a:gd name="T9" fmla="*/ 4 h 5"/>
                  <a:gd name="T10" fmla="*/ 3 w 35"/>
                  <a:gd name="T11" fmla="*/ 5 h 5"/>
                  <a:gd name="T12" fmla="*/ 4 w 35"/>
                  <a:gd name="T13" fmla="*/ 5 h 5"/>
                  <a:gd name="T14" fmla="*/ 4 w 35"/>
                  <a:gd name="T15" fmla="*/ 5 h 5"/>
                  <a:gd name="T16" fmla="*/ 5 w 35"/>
                  <a:gd name="T17" fmla="*/ 5 h 5"/>
                  <a:gd name="T18" fmla="*/ 5 w 35"/>
                  <a:gd name="T19" fmla="*/ 5 h 5"/>
                  <a:gd name="T20" fmla="*/ 7 w 35"/>
                  <a:gd name="T21" fmla="*/ 5 h 5"/>
                  <a:gd name="T22" fmla="*/ 7 w 35"/>
                  <a:gd name="T23" fmla="*/ 4 h 5"/>
                  <a:gd name="T24" fmla="*/ 7 w 35"/>
                  <a:gd name="T25" fmla="*/ 4 h 5"/>
                  <a:gd name="T26" fmla="*/ 8 w 35"/>
                  <a:gd name="T27" fmla="*/ 4 h 5"/>
                  <a:gd name="T28" fmla="*/ 9 w 35"/>
                  <a:gd name="T29" fmla="*/ 4 h 5"/>
                  <a:gd name="T30" fmla="*/ 9 w 35"/>
                  <a:gd name="T31" fmla="*/ 3 h 5"/>
                  <a:gd name="T32" fmla="*/ 10 w 35"/>
                  <a:gd name="T33" fmla="*/ 2 h 5"/>
                  <a:gd name="T34" fmla="*/ 10 w 35"/>
                  <a:gd name="T35" fmla="*/ 2 h 5"/>
                  <a:gd name="T36" fmla="*/ 11 w 35"/>
                  <a:gd name="T37" fmla="*/ 2 h 5"/>
                  <a:gd name="T38" fmla="*/ 12 w 35"/>
                  <a:gd name="T39" fmla="*/ 2 h 5"/>
                  <a:gd name="T40" fmla="*/ 12 w 35"/>
                  <a:gd name="T41" fmla="*/ 1 h 5"/>
                  <a:gd name="T42" fmla="*/ 12 w 35"/>
                  <a:gd name="T43" fmla="*/ 1 h 5"/>
                  <a:gd name="T44" fmla="*/ 14 w 35"/>
                  <a:gd name="T45" fmla="*/ 1 h 5"/>
                  <a:gd name="T46" fmla="*/ 14 w 35"/>
                  <a:gd name="T47" fmla="*/ 0 h 5"/>
                  <a:gd name="T48" fmla="*/ 14 w 35"/>
                  <a:gd name="T49" fmla="*/ 0 h 5"/>
                  <a:gd name="T50" fmla="*/ 15 w 35"/>
                  <a:gd name="T51" fmla="*/ 0 h 5"/>
                  <a:gd name="T52" fmla="*/ 16 w 35"/>
                  <a:gd name="T53" fmla="*/ 0 h 5"/>
                  <a:gd name="T54" fmla="*/ 16 w 35"/>
                  <a:gd name="T55" fmla="*/ 1 h 5"/>
                  <a:gd name="T56" fmla="*/ 16 w 35"/>
                  <a:gd name="T57" fmla="*/ 1 h 5"/>
                  <a:gd name="T58" fmla="*/ 17 w 35"/>
                  <a:gd name="T59" fmla="*/ 1 h 5"/>
                  <a:gd name="T60" fmla="*/ 17 w 35"/>
                  <a:gd name="T61" fmla="*/ 1 h 5"/>
                  <a:gd name="T62" fmla="*/ 18 w 35"/>
                  <a:gd name="T63" fmla="*/ 1 h 5"/>
                  <a:gd name="T64" fmla="*/ 18 w 35"/>
                  <a:gd name="T65" fmla="*/ 1 h 5"/>
                  <a:gd name="T66" fmla="*/ 19 w 35"/>
                  <a:gd name="T67" fmla="*/ 1 h 5"/>
                  <a:gd name="T68" fmla="*/ 19 w 35"/>
                  <a:gd name="T69" fmla="*/ 1 h 5"/>
                  <a:gd name="T70" fmla="*/ 20 w 35"/>
                  <a:gd name="T71" fmla="*/ 1 h 5"/>
                  <a:gd name="T72" fmla="*/ 21 w 35"/>
                  <a:gd name="T73" fmla="*/ 1 h 5"/>
                  <a:gd name="T74" fmla="*/ 21 w 35"/>
                  <a:gd name="T75" fmla="*/ 1 h 5"/>
                  <a:gd name="T76" fmla="*/ 22 w 35"/>
                  <a:gd name="T77" fmla="*/ 1 h 5"/>
                  <a:gd name="T78" fmla="*/ 22 w 35"/>
                  <a:gd name="T79" fmla="*/ 1 h 5"/>
                  <a:gd name="T80" fmla="*/ 23 w 35"/>
                  <a:gd name="T81" fmla="*/ 1 h 5"/>
                  <a:gd name="T82" fmla="*/ 24 w 35"/>
                  <a:gd name="T83" fmla="*/ 1 h 5"/>
                  <a:gd name="T84" fmla="*/ 25 w 35"/>
                  <a:gd name="T85" fmla="*/ 1 h 5"/>
                  <a:gd name="T86" fmla="*/ 25 w 35"/>
                  <a:gd name="T87" fmla="*/ 0 h 5"/>
                  <a:gd name="T88" fmla="*/ 26 w 35"/>
                  <a:gd name="T89" fmla="*/ 0 h 5"/>
                  <a:gd name="T90" fmla="*/ 27 w 35"/>
                  <a:gd name="T91" fmla="*/ 0 h 5"/>
                  <a:gd name="T92" fmla="*/ 27 w 35"/>
                  <a:gd name="T93" fmla="*/ 1 h 5"/>
                  <a:gd name="T94" fmla="*/ 28 w 35"/>
                  <a:gd name="T95" fmla="*/ 1 h 5"/>
                  <a:gd name="T96" fmla="*/ 28 w 35"/>
                  <a:gd name="T97" fmla="*/ 1 h 5"/>
                  <a:gd name="T98" fmla="*/ 29 w 35"/>
                  <a:gd name="T99" fmla="*/ 1 h 5"/>
                  <a:gd name="T100" fmla="*/ 30 w 35"/>
                  <a:gd name="T101" fmla="*/ 1 h 5"/>
                  <a:gd name="T102" fmla="*/ 31 w 35"/>
                  <a:gd name="T103" fmla="*/ 1 h 5"/>
                  <a:gd name="T104" fmla="*/ 32 w 35"/>
                  <a:gd name="T105" fmla="*/ 1 h 5"/>
                  <a:gd name="T106" fmla="*/ 32 w 35"/>
                  <a:gd name="T107" fmla="*/ 2 h 5"/>
                  <a:gd name="T108" fmla="*/ 33 w 35"/>
                  <a:gd name="T109" fmla="*/ 2 h 5"/>
                  <a:gd name="T110" fmla="*/ 34 w 35"/>
                  <a:gd name="T111" fmla="*/ 2 h 5"/>
                  <a:gd name="T112" fmla="*/ 35 w 35"/>
                  <a:gd name="T1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5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5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3" name="Freeform 167"/>
              <p:cNvSpPr>
                <a:spLocks/>
              </p:cNvSpPr>
              <p:nvPr/>
            </p:nvSpPr>
            <p:spPr bwMode="auto">
              <a:xfrm>
                <a:off x="3176" y="3677"/>
                <a:ext cx="36" cy="3"/>
              </a:xfrm>
              <a:custGeom>
                <a:avLst/>
                <a:gdLst>
                  <a:gd name="T0" fmla="*/ 0 w 46"/>
                  <a:gd name="T1" fmla="*/ 1 h 4"/>
                  <a:gd name="T2" fmla="*/ 1 w 46"/>
                  <a:gd name="T3" fmla="*/ 1 h 4"/>
                  <a:gd name="T4" fmla="*/ 2 w 46"/>
                  <a:gd name="T5" fmla="*/ 1 h 4"/>
                  <a:gd name="T6" fmla="*/ 4 w 46"/>
                  <a:gd name="T7" fmla="*/ 1 h 4"/>
                  <a:gd name="T8" fmla="*/ 4 w 46"/>
                  <a:gd name="T9" fmla="*/ 0 h 4"/>
                  <a:gd name="T10" fmla="*/ 6 w 46"/>
                  <a:gd name="T11" fmla="*/ 0 h 4"/>
                  <a:gd name="T12" fmla="*/ 7 w 46"/>
                  <a:gd name="T13" fmla="*/ 0 h 4"/>
                  <a:gd name="T14" fmla="*/ 8 w 46"/>
                  <a:gd name="T15" fmla="*/ 0 h 4"/>
                  <a:gd name="T16" fmla="*/ 9 w 46"/>
                  <a:gd name="T17" fmla="*/ 0 h 4"/>
                  <a:gd name="T18" fmla="*/ 11 w 46"/>
                  <a:gd name="T19" fmla="*/ 0 h 4"/>
                  <a:gd name="T20" fmla="*/ 12 w 46"/>
                  <a:gd name="T21" fmla="*/ 0 h 4"/>
                  <a:gd name="T22" fmla="*/ 13 w 46"/>
                  <a:gd name="T23" fmla="*/ 0 h 4"/>
                  <a:gd name="T24" fmla="*/ 14 w 46"/>
                  <a:gd name="T25" fmla="*/ 0 h 4"/>
                  <a:gd name="T26" fmla="*/ 16 w 46"/>
                  <a:gd name="T27" fmla="*/ 0 h 4"/>
                  <a:gd name="T28" fmla="*/ 17 w 46"/>
                  <a:gd name="T29" fmla="*/ 0 h 4"/>
                  <a:gd name="T30" fmla="*/ 18 w 46"/>
                  <a:gd name="T31" fmla="*/ 0 h 4"/>
                  <a:gd name="T32" fmla="*/ 20 w 46"/>
                  <a:gd name="T33" fmla="*/ 1 h 4"/>
                  <a:gd name="T34" fmla="*/ 21 w 46"/>
                  <a:gd name="T35" fmla="*/ 1 h 4"/>
                  <a:gd name="T36" fmla="*/ 22 w 46"/>
                  <a:gd name="T37" fmla="*/ 1 h 4"/>
                  <a:gd name="T38" fmla="*/ 23 w 46"/>
                  <a:gd name="T39" fmla="*/ 1 h 4"/>
                  <a:gd name="T40" fmla="*/ 25 w 46"/>
                  <a:gd name="T41" fmla="*/ 1 h 4"/>
                  <a:gd name="T42" fmla="*/ 26 w 46"/>
                  <a:gd name="T43" fmla="*/ 2 h 4"/>
                  <a:gd name="T44" fmla="*/ 27 w 46"/>
                  <a:gd name="T45" fmla="*/ 2 h 4"/>
                  <a:gd name="T46" fmla="*/ 29 w 46"/>
                  <a:gd name="T47" fmla="*/ 2 h 4"/>
                  <a:gd name="T48" fmla="*/ 30 w 46"/>
                  <a:gd name="T49" fmla="*/ 2 h 4"/>
                  <a:gd name="T50" fmla="*/ 31 w 46"/>
                  <a:gd name="T51" fmla="*/ 2 h 4"/>
                  <a:gd name="T52" fmla="*/ 33 w 46"/>
                  <a:gd name="T53" fmla="*/ 3 h 4"/>
                  <a:gd name="T54" fmla="*/ 34 w 46"/>
                  <a:gd name="T55" fmla="*/ 3 h 4"/>
                  <a:gd name="T56" fmla="*/ 35 w 46"/>
                  <a:gd name="T57" fmla="*/ 3 h 4"/>
                  <a:gd name="T58" fmla="*/ 37 w 46"/>
                  <a:gd name="T59" fmla="*/ 3 h 4"/>
                  <a:gd name="T60" fmla="*/ 38 w 46"/>
                  <a:gd name="T61" fmla="*/ 3 h 4"/>
                  <a:gd name="T62" fmla="*/ 39 w 46"/>
                  <a:gd name="T63" fmla="*/ 4 h 4"/>
                  <a:gd name="T64" fmla="*/ 41 w 46"/>
                  <a:gd name="T65" fmla="*/ 4 h 4"/>
                  <a:gd name="T66" fmla="*/ 42 w 46"/>
                  <a:gd name="T67" fmla="*/ 4 h 4"/>
                  <a:gd name="T68" fmla="*/ 43 w 46"/>
                  <a:gd name="T69" fmla="*/ 4 h 4"/>
                  <a:gd name="T70" fmla="*/ 45 w 46"/>
                  <a:gd name="T71" fmla="*/ 4 h 4"/>
                  <a:gd name="T72" fmla="*/ 46 w 46"/>
                  <a:gd name="T7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6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8" y="3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40" y="4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2" y="4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6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4" name="Freeform 168"/>
              <p:cNvSpPr>
                <a:spLocks/>
              </p:cNvSpPr>
              <p:nvPr/>
            </p:nvSpPr>
            <p:spPr bwMode="auto">
              <a:xfrm>
                <a:off x="3231" y="3675"/>
                <a:ext cx="33" cy="8"/>
              </a:xfrm>
              <a:custGeom>
                <a:avLst/>
                <a:gdLst>
                  <a:gd name="T0" fmla="*/ 0 w 43"/>
                  <a:gd name="T1" fmla="*/ 1 h 10"/>
                  <a:gd name="T2" fmla="*/ 1 w 43"/>
                  <a:gd name="T3" fmla="*/ 1 h 10"/>
                  <a:gd name="T4" fmla="*/ 3 w 43"/>
                  <a:gd name="T5" fmla="*/ 1 h 10"/>
                  <a:gd name="T6" fmla="*/ 4 w 43"/>
                  <a:gd name="T7" fmla="*/ 0 h 10"/>
                  <a:gd name="T8" fmla="*/ 5 w 43"/>
                  <a:gd name="T9" fmla="*/ 0 h 10"/>
                  <a:gd name="T10" fmla="*/ 6 w 43"/>
                  <a:gd name="T11" fmla="*/ 0 h 10"/>
                  <a:gd name="T12" fmla="*/ 7 w 43"/>
                  <a:gd name="T13" fmla="*/ 0 h 10"/>
                  <a:gd name="T14" fmla="*/ 9 w 43"/>
                  <a:gd name="T15" fmla="*/ 0 h 10"/>
                  <a:gd name="T16" fmla="*/ 10 w 43"/>
                  <a:gd name="T17" fmla="*/ 0 h 10"/>
                  <a:gd name="T18" fmla="*/ 11 w 43"/>
                  <a:gd name="T19" fmla="*/ 0 h 10"/>
                  <a:gd name="T20" fmla="*/ 12 w 43"/>
                  <a:gd name="T21" fmla="*/ 0 h 10"/>
                  <a:gd name="T22" fmla="*/ 14 w 43"/>
                  <a:gd name="T23" fmla="*/ 0 h 10"/>
                  <a:gd name="T24" fmla="*/ 15 w 43"/>
                  <a:gd name="T25" fmla="*/ 0 h 10"/>
                  <a:gd name="T26" fmla="*/ 16 w 43"/>
                  <a:gd name="T27" fmla="*/ 0 h 10"/>
                  <a:gd name="T28" fmla="*/ 17 w 43"/>
                  <a:gd name="T29" fmla="*/ 1 h 10"/>
                  <a:gd name="T30" fmla="*/ 19 w 43"/>
                  <a:gd name="T31" fmla="*/ 1 h 10"/>
                  <a:gd name="T32" fmla="*/ 20 w 43"/>
                  <a:gd name="T33" fmla="*/ 2 h 10"/>
                  <a:gd name="T34" fmla="*/ 21 w 43"/>
                  <a:gd name="T35" fmla="*/ 2 h 10"/>
                  <a:gd name="T36" fmla="*/ 22 w 43"/>
                  <a:gd name="T37" fmla="*/ 2 h 10"/>
                  <a:gd name="T38" fmla="*/ 23 w 43"/>
                  <a:gd name="T39" fmla="*/ 3 h 10"/>
                  <a:gd name="T40" fmla="*/ 24 w 43"/>
                  <a:gd name="T41" fmla="*/ 3 h 10"/>
                  <a:gd name="T42" fmla="*/ 26 w 43"/>
                  <a:gd name="T43" fmla="*/ 4 h 10"/>
                  <a:gd name="T44" fmla="*/ 27 w 43"/>
                  <a:gd name="T45" fmla="*/ 5 h 10"/>
                  <a:gd name="T46" fmla="*/ 28 w 43"/>
                  <a:gd name="T47" fmla="*/ 5 h 10"/>
                  <a:gd name="T48" fmla="*/ 29 w 43"/>
                  <a:gd name="T49" fmla="*/ 6 h 10"/>
                  <a:gd name="T50" fmla="*/ 31 w 43"/>
                  <a:gd name="T51" fmla="*/ 6 h 10"/>
                  <a:gd name="T52" fmla="*/ 31 w 43"/>
                  <a:gd name="T53" fmla="*/ 7 h 10"/>
                  <a:gd name="T54" fmla="*/ 33 w 43"/>
                  <a:gd name="T55" fmla="*/ 7 h 10"/>
                  <a:gd name="T56" fmla="*/ 34 w 43"/>
                  <a:gd name="T57" fmla="*/ 8 h 10"/>
                  <a:gd name="T58" fmla="*/ 35 w 43"/>
                  <a:gd name="T59" fmla="*/ 8 h 10"/>
                  <a:gd name="T60" fmla="*/ 36 w 43"/>
                  <a:gd name="T61" fmla="*/ 9 h 10"/>
                  <a:gd name="T62" fmla="*/ 37 w 43"/>
                  <a:gd name="T63" fmla="*/ 9 h 10"/>
                  <a:gd name="T64" fmla="*/ 38 w 43"/>
                  <a:gd name="T65" fmla="*/ 9 h 10"/>
                  <a:gd name="T66" fmla="*/ 39 w 43"/>
                  <a:gd name="T67" fmla="*/ 9 h 10"/>
                  <a:gd name="T68" fmla="*/ 40 w 43"/>
                  <a:gd name="T69" fmla="*/ 10 h 10"/>
                  <a:gd name="T70" fmla="*/ 42 w 43"/>
                  <a:gd name="T71" fmla="*/ 10 h 10"/>
                  <a:gd name="T72" fmla="*/ 43 w 43"/>
                  <a:gd name="T7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" h="1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1" y="6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5" y="8"/>
                    </a:lnTo>
                    <a:lnTo>
                      <a:pt x="36" y="8"/>
                    </a:lnTo>
                    <a:lnTo>
                      <a:pt x="36" y="9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9" y="9"/>
                    </a:lnTo>
                    <a:lnTo>
                      <a:pt x="39" y="9"/>
                    </a:lnTo>
                    <a:lnTo>
                      <a:pt x="40" y="10"/>
                    </a:lnTo>
                    <a:lnTo>
                      <a:pt x="40" y="10"/>
                    </a:lnTo>
                    <a:lnTo>
                      <a:pt x="41" y="10"/>
                    </a:lnTo>
                    <a:lnTo>
                      <a:pt x="42" y="10"/>
                    </a:lnTo>
                    <a:lnTo>
                      <a:pt x="42" y="10"/>
                    </a:lnTo>
                    <a:lnTo>
                      <a:pt x="43" y="1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5" name="Freeform 169"/>
              <p:cNvSpPr>
                <a:spLocks/>
              </p:cNvSpPr>
              <p:nvPr/>
            </p:nvSpPr>
            <p:spPr bwMode="auto">
              <a:xfrm>
                <a:off x="3309" y="3649"/>
                <a:ext cx="25" cy="24"/>
              </a:xfrm>
              <a:custGeom>
                <a:avLst/>
                <a:gdLst>
                  <a:gd name="T0" fmla="*/ 0 w 33"/>
                  <a:gd name="T1" fmla="*/ 31 h 31"/>
                  <a:gd name="T2" fmla="*/ 0 w 33"/>
                  <a:gd name="T3" fmla="*/ 31 h 31"/>
                  <a:gd name="T4" fmla="*/ 0 w 33"/>
                  <a:gd name="T5" fmla="*/ 31 h 31"/>
                  <a:gd name="T6" fmla="*/ 1 w 33"/>
                  <a:gd name="T7" fmla="*/ 30 h 31"/>
                  <a:gd name="T8" fmla="*/ 1 w 33"/>
                  <a:gd name="T9" fmla="*/ 30 h 31"/>
                  <a:gd name="T10" fmla="*/ 2 w 33"/>
                  <a:gd name="T11" fmla="*/ 30 h 31"/>
                  <a:gd name="T12" fmla="*/ 3 w 33"/>
                  <a:gd name="T13" fmla="*/ 30 h 31"/>
                  <a:gd name="T14" fmla="*/ 3 w 33"/>
                  <a:gd name="T15" fmla="*/ 30 h 31"/>
                  <a:gd name="T16" fmla="*/ 4 w 33"/>
                  <a:gd name="T17" fmla="*/ 30 h 31"/>
                  <a:gd name="T18" fmla="*/ 4 w 33"/>
                  <a:gd name="T19" fmla="*/ 30 h 31"/>
                  <a:gd name="T20" fmla="*/ 5 w 33"/>
                  <a:gd name="T21" fmla="*/ 30 h 31"/>
                  <a:gd name="T22" fmla="*/ 6 w 33"/>
                  <a:gd name="T23" fmla="*/ 30 h 31"/>
                  <a:gd name="T24" fmla="*/ 6 w 33"/>
                  <a:gd name="T25" fmla="*/ 30 h 31"/>
                  <a:gd name="T26" fmla="*/ 7 w 33"/>
                  <a:gd name="T27" fmla="*/ 30 h 31"/>
                  <a:gd name="T28" fmla="*/ 7 w 33"/>
                  <a:gd name="T29" fmla="*/ 30 h 31"/>
                  <a:gd name="T30" fmla="*/ 8 w 33"/>
                  <a:gd name="T31" fmla="*/ 30 h 31"/>
                  <a:gd name="T32" fmla="*/ 9 w 33"/>
                  <a:gd name="T33" fmla="*/ 30 h 31"/>
                  <a:gd name="T34" fmla="*/ 9 w 33"/>
                  <a:gd name="T35" fmla="*/ 30 h 31"/>
                  <a:gd name="T36" fmla="*/ 10 w 33"/>
                  <a:gd name="T37" fmla="*/ 30 h 31"/>
                  <a:gd name="T38" fmla="*/ 11 w 33"/>
                  <a:gd name="T39" fmla="*/ 30 h 31"/>
                  <a:gd name="T40" fmla="*/ 11 w 33"/>
                  <a:gd name="T41" fmla="*/ 29 h 31"/>
                  <a:gd name="T42" fmla="*/ 12 w 33"/>
                  <a:gd name="T43" fmla="*/ 29 h 31"/>
                  <a:gd name="T44" fmla="*/ 12 w 33"/>
                  <a:gd name="T45" fmla="*/ 29 h 31"/>
                  <a:gd name="T46" fmla="*/ 13 w 33"/>
                  <a:gd name="T47" fmla="*/ 29 h 31"/>
                  <a:gd name="T48" fmla="*/ 14 w 33"/>
                  <a:gd name="T49" fmla="*/ 29 h 31"/>
                  <a:gd name="T50" fmla="*/ 14 w 33"/>
                  <a:gd name="T51" fmla="*/ 29 h 31"/>
                  <a:gd name="T52" fmla="*/ 15 w 33"/>
                  <a:gd name="T53" fmla="*/ 28 h 31"/>
                  <a:gd name="T54" fmla="*/ 16 w 33"/>
                  <a:gd name="T55" fmla="*/ 28 h 31"/>
                  <a:gd name="T56" fmla="*/ 16 w 33"/>
                  <a:gd name="T57" fmla="*/ 28 h 31"/>
                  <a:gd name="T58" fmla="*/ 17 w 33"/>
                  <a:gd name="T59" fmla="*/ 27 h 31"/>
                  <a:gd name="T60" fmla="*/ 18 w 33"/>
                  <a:gd name="T61" fmla="*/ 26 h 31"/>
                  <a:gd name="T62" fmla="*/ 19 w 33"/>
                  <a:gd name="T63" fmla="*/ 26 h 31"/>
                  <a:gd name="T64" fmla="*/ 19 w 33"/>
                  <a:gd name="T65" fmla="*/ 25 h 31"/>
                  <a:gd name="T66" fmla="*/ 20 w 33"/>
                  <a:gd name="T67" fmla="*/ 25 h 31"/>
                  <a:gd name="T68" fmla="*/ 21 w 33"/>
                  <a:gd name="T69" fmla="*/ 24 h 31"/>
                  <a:gd name="T70" fmla="*/ 21 w 33"/>
                  <a:gd name="T71" fmla="*/ 23 h 31"/>
                  <a:gd name="T72" fmla="*/ 22 w 33"/>
                  <a:gd name="T73" fmla="*/ 22 h 31"/>
                  <a:gd name="T74" fmla="*/ 23 w 33"/>
                  <a:gd name="T75" fmla="*/ 21 h 31"/>
                  <a:gd name="T76" fmla="*/ 23 w 33"/>
                  <a:gd name="T77" fmla="*/ 20 h 31"/>
                  <a:gd name="T78" fmla="*/ 24 w 33"/>
                  <a:gd name="T79" fmla="*/ 19 h 31"/>
                  <a:gd name="T80" fmla="*/ 25 w 33"/>
                  <a:gd name="T81" fmla="*/ 17 h 31"/>
                  <a:gd name="T82" fmla="*/ 25 w 33"/>
                  <a:gd name="T83" fmla="*/ 16 h 31"/>
                  <a:gd name="T84" fmla="*/ 26 w 33"/>
                  <a:gd name="T85" fmla="*/ 15 h 31"/>
                  <a:gd name="T86" fmla="*/ 27 w 33"/>
                  <a:gd name="T87" fmla="*/ 13 h 31"/>
                  <a:gd name="T88" fmla="*/ 28 w 33"/>
                  <a:gd name="T89" fmla="*/ 11 h 31"/>
                  <a:gd name="T90" fmla="*/ 28 w 33"/>
                  <a:gd name="T91" fmla="*/ 10 h 31"/>
                  <a:gd name="T92" fmla="*/ 29 w 33"/>
                  <a:gd name="T93" fmla="*/ 8 h 31"/>
                  <a:gd name="T94" fmla="*/ 30 w 33"/>
                  <a:gd name="T95" fmla="*/ 6 h 31"/>
                  <a:gd name="T96" fmla="*/ 30 w 33"/>
                  <a:gd name="T97" fmla="*/ 5 h 31"/>
                  <a:gd name="T98" fmla="*/ 31 w 33"/>
                  <a:gd name="T99" fmla="*/ 3 h 31"/>
                  <a:gd name="T100" fmla="*/ 32 w 33"/>
                  <a:gd name="T101" fmla="*/ 1 h 31"/>
                  <a:gd name="T102" fmla="*/ 33 w 33"/>
                  <a:gd name="T10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31">
                    <a:moveTo>
                      <a:pt x="0" y="31"/>
                    </a:moveTo>
                    <a:lnTo>
                      <a:pt x="0" y="31"/>
                    </a:lnTo>
                    <a:lnTo>
                      <a:pt x="0" y="31"/>
                    </a:lnTo>
                    <a:lnTo>
                      <a:pt x="1" y="30"/>
                    </a:lnTo>
                    <a:lnTo>
                      <a:pt x="1" y="30"/>
                    </a:lnTo>
                    <a:lnTo>
                      <a:pt x="2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5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10" y="30"/>
                    </a:lnTo>
                    <a:lnTo>
                      <a:pt x="11" y="30"/>
                    </a:lnTo>
                    <a:lnTo>
                      <a:pt x="11" y="29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3" y="29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5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7" y="27"/>
                    </a:lnTo>
                    <a:lnTo>
                      <a:pt x="18" y="26"/>
                    </a:lnTo>
                    <a:lnTo>
                      <a:pt x="19" y="26"/>
                    </a:lnTo>
                    <a:lnTo>
                      <a:pt x="19" y="25"/>
                    </a:lnTo>
                    <a:lnTo>
                      <a:pt x="20" y="25"/>
                    </a:lnTo>
                    <a:lnTo>
                      <a:pt x="21" y="24"/>
                    </a:lnTo>
                    <a:lnTo>
                      <a:pt x="21" y="23"/>
                    </a:lnTo>
                    <a:lnTo>
                      <a:pt x="22" y="22"/>
                    </a:lnTo>
                    <a:lnTo>
                      <a:pt x="23" y="21"/>
                    </a:lnTo>
                    <a:lnTo>
                      <a:pt x="23" y="20"/>
                    </a:lnTo>
                    <a:lnTo>
                      <a:pt x="24" y="19"/>
                    </a:lnTo>
                    <a:lnTo>
                      <a:pt x="25" y="17"/>
                    </a:lnTo>
                    <a:lnTo>
                      <a:pt x="25" y="16"/>
                    </a:lnTo>
                    <a:lnTo>
                      <a:pt x="26" y="15"/>
                    </a:lnTo>
                    <a:lnTo>
                      <a:pt x="27" y="13"/>
                    </a:lnTo>
                    <a:lnTo>
                      <a:pt x="28" y="11"/>
                    </a:lnTo>
                    <a:lnTo>
                      <a:pt x="28" y="10"/>
                    </a:lnTo>
                    <a:lnTo>
                      <a:pt x="29" y="8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2" y="1"/>
                    </a:lnTo>
                    <a:lnTo>
                      <a:pt x="33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6" name="Freeform 170"/>
              <p:cNvSpPr>
                <a:spLocks/>
              </p:cNvSpPr>
              <p:nvPr/>
            </p:nvSpPr>
            <p:spPr bwMode="auto">
              <a:xfrm>
                <a:off x="3368" y="3635"/>
                <a:ext cx="35" cy="19"/>
              </a:xfrm>
              <a:custGeom>
                <a:avLst/>
                <a:gdLst>
                  <a:gd name="T0" fmla="*/ 0 w 45"/>
                  <a:gd name="T1" fmla="*/ 25 h 25"/>
                  <a:gd name="T2" fmla="*/ 0 w 45"/>
                  <a:gd name="T3" fmla="*/ 25 h 25"/>
                  <a:gd name="T4" fmla="*/ 1 w 45"/>
                  <a:gd name="T5" fmla="*/ 25 h 25"/>
                  <a:gd name="T6" fmla="*/ 2 w 45"/>
                  <a:gd name="T7" fmla="*/ 25 h 25"/>
                  <a:gd name="T8" fmla="*/ 3 w 45"/>
                  <a:gd name="T9" fmla="*/ 25 h 25"/>
                  <a:gd name="T10" fmla="*/ 4 w 45"/>
                  <a:gd name="T11" fmla="*/ 25 h 25"/>
                  <a:gd name="T12" fmla="*/ 5 w 45"/>
                  <a:gd name="T13" fmla="*/ 25 h 25"/>
                  <a:gd name="T14" fmla="*/ 6 w 45"/>
                  <a:gd name="T15" fmla="*/ 25 h 25"/>
                  <a:gd name="T16" fmla="*/ 7 w 45"/>
                  <a:gd name="T17" fmla="*/ 25 h 25"/>
                  <a:gd name="T18" fmla="*/ 7 w 45"/>
                  <a:gd name="T19" fmla="*/ 25 h 25"/>
                  <a:gd name="T20" fmla="*/ 8 w 45"/>
                  <a:gd name="T21" fmla="*/ 24 h 25"/>
                  <a:gd name="T22" fmla="*/ 9 w 45"/>
                  <a:gd name="T23" fmla="*/ 24 h 25"/>
                  <a:gd name="T24" fmla="*/ 10 w 45"/>
                  <a:gd name="T25" fmla="*/ 23 h 25"/>
                  <a:gd name="T26" fmla="*/ 11 w 45"/>
                  <a:gd name="T27" fmla="*/ 23 h 25"/>
                  <a:gd name="T28" fmla="*/ 12 w 45"/>
                  <a:gd name="T29" fmla="*/ 22 h 25"/>
                  <a:gd name="T30" fmla="*/ 13 w 45"/>
                  <a:gd name="T31" fmla="*/ 22 h 25"/>
                  <a:gd name="T32" fmla="*/ 14 w 45"/>
                  <a:gd name="T33" fmla="*/ 21 h 25"/>
                  <a:gd name="T34" fmla="*/ 15 w 45"/>
                  <a:gd name="T35" fmla="*/ 21 h 25"/>
                  <a:gd name="T36" fmla="*/ 16 w 45"/>
                  <a:gd name="T37" fmla="*/ 20 h 25"/>
                  <a:gd name="T38" fmla="*/ 17 w 45"/>
                  <a:gd name="T39" fmla="*/ 20 h 25"/>
                  <a:gd name="T40" fmla="*/ 17 w 45"/>
                  <a:gd name="T41" fmla="*/ 19 h 25"/>
                  <a:gd name="T42" fmla="*/ 18 w 45"/>
                  <a:gd name="T43" fmla="*/ 19 h 25"/>
                  <a:gd name="T44" fmla="*/ 19 w 45"/>
                  <a:gd name="T45" fmla="*/ 18 h 25"/>
                  <a:gd name="T46" fmla="*/ 20 w 45"/>
                  <a:gd name="T47" fmla="*/ 18 h 25"/>
                  <a:gd name="T48" fmla="*/ 21 w 45"/>
                  <a:gd name="T49" fmla="*/ 17 h 25"/>
                  <a:gd name="T50" fmla="*/ 22 w 45"/>
                  <a:gd name="T51" fmla="*/ 16 h 25"/>
                  <a:gd name="T52" fmla="*/ 23 w 45"/>
                  <a:gd name="T53" fmla="*/ 16 h 25"/>
                  <a:gd name="T54" fmla="*/ 24 w 45"/>
                  <a:gd name="T55" fmla="*/ 15 h 25"/>
                  <a:gd name="T56" fmla="*/ 25 w 45"/>
                  <a:gd name="T57" fmla="*/ 15 h 25"/>
                  <a:gd name="T58" fmla="*/ 25 w 45"/>
                  <a:gd name="T59" fmla="*/ 14 h 25"/>
                  <a:gd name="T60" fmla="*/ 26 w 45"/>
                  <a:gd name="T61" fmla="*/ 14 h 25"/>
                  <a:gd name="T62" fmla="*/ 27 w 45"/>
                  <a:gd name="T63" fmla="*/ 13 h 25"/>
                  <a:gd name="T64" fmla="*/ 28 w 45"/>
                  <a:gd name="T65" fmla="*/ 13 h 25"/>
                  <a:gd name="T66" fmla="*/ 29 w 45"/>
                  <a:gd name="T67" fmla="*/ 12 h 25"/>
                  <a:gd name="T68" fmla="*/ 30 w 45"/>
                  <a:gd name="T69" fmla="*/ 11 h 25"/>
                  <a:gd name="T70" fmla="*/ 31 w 45"/>
                  <a:gd name="T71" fmla="*/ 11 h 25"/>
                  <a:gd name="T72" fmla="*/ 32 w 45"/>
                  <a:gd name="T73" fmla="*/ 10 h 25"/>
                  <a:gd name="T74" fmla="*/ 33 w 45"/>
                  <a:gd name="T75" fmla="*/ 10 h 25"/>
                  <a:gd name="T76" fmla="*/ 33 w 45"/>
                  <a:gd name="T77" fmla="*/ 10 h 25"/>
                  <a:gd name="T78" fmla="*/ 34 w 45"/>
                  <a:gd name="T79" fmla="*/ 9 h 25"/>
                  <a:gd name="T80" fmla="*/ 35 w 45"/>
                  <a:gd name="T81" fmla="*/ 8 h 25"/>
                  <a:gd name="T82" fmla="*/ 36 w 45"/>
                  <a:gd name="T83" fmla="*/ 7 h 25"/>
                  <a:gd name="T84" fmla="*/ 37 w 45"/>
                  <a:gd name="T85" fmla="*/ 7 h 25"/>
                  <a:gd name="T86" fmla="*/ 38 w 45"/>
                  <a:gd name="T87" fmla="*/ 6 h 25"/>
                  <a:gd name="T88" fmla="*/ 39 w 45"/>
                  <a:gd name="T89" fmla="*/ 6 h 25"/>
                  <a:gd name="T90" fmla="*/ 40 w 45"/>
                  <a:gd name="T91" fmla="*/ 5 h 25"/>
                  <a:gd name="T92" fmla="*/ 41 w 45"/>
                  <a:gd name="T93" fmla="*/ 4 h 25"/>
                  <a:gd name="T94" fmla="*/ 41 w 45"/>
                  <a:gd name="T95" fmla="*/ 4 h 25"/>
                  <a:gd name="T96" fmla="*/ 42 w 45"/>
                  <a:gd name="T97" fmla="*/ 3 h 25"/>
                  <a:gd name="T98" fmla="*/ 43 w 45"/>
                  <a:gd name="T99" fmla="*/ 2 h 25"/>
                  <a:gd name="T100" fmla="*/ 44 w 45"/>
                  <a:gd name="T101" fmla="*/ 1 h 25"/>
                  <a:gd name="T102" fmla="*/ 45 w 45"/>
                  <a:gd name="T10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5" h="25">
                    <a:moveTo>
                      <a:pt x="0" y="25"/>
                    </a:moveTo>
                    <a:lnTo>
                      <a:pt x="0" y="25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4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7" y="25"/>
                    </a:lnTo>
                    <a:lnTo>
                      <a:pt x="7" y="25"/>
                    </a:lnTo>
                    <a:lnTo>
                      <a:pt x="8" y="24"/>
                    </a:lnTo>
                    <a:lnTo>
                      <a:pt x="9" y="24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3" y="22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6" y="20"/>
                    </a:lnTo>
                    <a:lnTo>
                      <a:pt x="17" y="20"/>
                    </a:lnTo>
                    <a:lnTo>
                      <a:pt x="17" y="19"/>
                    </a:lnTo>
                    <a:lnTo>
                      <a:pt x="18" y="19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1" y="17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4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7" y="13"/>
                    </a:lnTo>
                    <a:lnTo>
                      <a:pt x="28" y="13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2" y="10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4" y="9"/>
                    </a:lnTo>
                    <a:lnTo>
                      <a:pt x="35" y="8"/>
                    </a:lnTo>
                    <a:lnTo>
                      <a:pt x="36" y="7"/>
                    </a:lnTo>
                    <a:lnTo>
                      <a:pt x="37" y="7"/>
                    </a:lnTo>
                    <a:lnTo>
                      <a:pt x="38" y="6"/>
                    </a:lnTo>
                    <a:lnTo>
                      <a:pt x="39" y="6"/>
                    </a:lnTo>
                    <a:lnTo>
                      <a:pt x="40" y="5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2" y="3"/>
                    </a:lnTo>
                    <a:lnTo>
                      <a:pt x="43" y="2"/>
                    </a:lnTo>
                    <a:lnTo>
                      <a:pt x="44" y="1"/>
                    </a:lnTo>
                    <a:lnTo>
                      <a:pt x="45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7" name="Freeform 171"/>
              <p:cNvSpPr>
                <a:spLocks/>
              </p:cNvSpPr>
              <p:nvPr/>
            </p:nvSpPr>
            <p:spPr bwMode="auto">
              <a:xfrm>
                <a:off x="3441" y="3552"/>
                <a:ext cx="23" cy="36"/>
              </a:xfrm>
              <a:custGeom>
                <a:avLst/>
                <a:gdLst>
                  <a:gd name="T0" fmla="*/ 0 w 30"/>
                  <a:gd name="T1" fmla="*/ 47 h 47"/>
                  <a:gd name="T2" fmla="*/ 0 w 30"/>
                  <a:gd name="T3" fmla="*/ 47 h 47"/>
                  <a:gd name="T4" fmla="*/ 1 w 30"/>
                  <a:gd name="T5" fmla="*/ 46 h 47"/>
                  <a:gd name="T6" fmla="*/ 2 w 30"/>
                  <a:gd name="T7" fmla="*/ 45 h 47"/>
                  <a:gd name="T8" fmla="*/ 3 w 30"/>
                  <a:gd name="T9" fmla="*/ 44 h 47"/>
                  <a:gd name="T10" fmla="*/ 3 w 30"/>
                  <a:gd name="T11" fmla="*/ 43 h 47"/>
                  <a:gd name="T12" fmla="*/ 4 w 30"/>
                  <a:gd name="T13" fmla="*/ 42 h 47"/>
                  <a:gd name="T14" fmla="*/ 5 w 30"/>
                  <a:gd name="T15" fmla="*/ 41 h 47"/>
                  <a:gd name="T16" fmla="*/ 6 w 30"/>
                  <a:gd name="T17" fmla="*/ 40 h 47"/>
                  <a:gd name="T18" fmla="*/ 6 w 30"/>
                  <a:gd name="T19" fmla="*/ 39 h 47"/>
                  <a:gd name="T20" fmla="*/ 7 w 30"/>
                  <a:gd name="T21" fmla="*/ 38 h 47"/>
                  <a:gd name="T22" fmla="*/ 8 w 30"/>
                  <a:gd name="T23" fmla="*/ 36 h 47"/>
                  <a:gd name="T24" fmla="*/ 9 w 30"/>
                  <a:gd name="T25" fmla="*/ 35 h 47"/>
                  <a:gd name="T26" fmla="*/ 9 w 30"/>
                  <a:gd name="T27" fmla="*/ 34 h 47"/>
                  <a:gd name="T28" fmla="*/ 10 w 30"/>
                  <a:gd name="T29" fmla="*/ 33 h 47"/>
                  <a:gd name="T30" fmla="*/ 11 w 30"/>
                  <a:gd name="T31" fmla="*/ 32 h 47"/>
                  <a:gd name="T32" fmla="*/ 12 w 30"/>
                  <a:gd name="T33" fmla="*/ 31 h 47"/>
                  <a:gd name="T34" fmla="*/ 12 w 30"/>
                  <a:gd name="T35" fmla="*/ 30 h 47"/>
                  <a:gd name="T36" fmla="*/ 13 w 30"/>
                  <a:gd name="T37" fmla="*/ 29 h 47"/>
                  <a:gd name="T38" fmla="*/ 14 w 30"/>
                  <a:gd name="T39" fmla="*/ 28 h 47"/>
                  <a:gd name="T40" fmla="*/ 15 w 30"/>
                  <a:gd name="T41" fmla="*/ 26 h 47"/>
                  <a:gd name="T42" fmla="*/ 15 w 30"/>
                  <a:gd name="T43" fmla="*/ 25 h 47"/>
                  <a:gd name="T44" fmla="*/ 16 w 30"/>
                  <a:gd name="T45" fmla="*/ 24 h 47"/>
                  <a:gd name="T46" fmla="*/ 17 w 30"/>
                  <a:gd name="T47" fmla="*/ 23 h 47"/>
                  <a:gd name="T48" fmla="*/ 18 w 30"/>
                  <a:gd name="T49" fmla="*/ 22 h 47"/>
                  <a:gd name="T50" fmla="*/ 18 w 30"/>
                  <a:gd name="T51" fmla="*/ 21 h 47"/>
                  <a:gd name="T52" fmla="*/ 19 w 30"/>
                  <a:gd name="T53" fmla="*/ 20 h 47"/>
                  <a:gd name="T54" fmla="*/ 20 w 30"/>
                  <a:gd name="T55" fmla="*/ 18 h 47"/>
                  <a:gd name="T56" fmla="*/ 20 w 30"/>
                  <a:gd name="T57" fmla="*/ 17 h 47"/>
                  <a:gd name="T58" fmla="*/ 21 w 30"/>
                  <a:gd name="T59" fmla="*/ 16 h 47"/>
                  <a:gd name="T60" fmla="*/ 22 w 30"/>
                  <a:gd name="T61" fmla="*/ 15 h 47"/>
                  <a:gd name="T62" fmla="*/ 23 w 30"/>
                  <a:gd name="T63" fmla="*/ 14 h 47"/>
                  <a:gd name="T64" fmla="*/ 23 w 30"/>
                  <a:gd name="T65" fmla="*/ 12 h 47"/>
                  <a:gd name="T66" fmla="*/ 24 w 30"/>
                  <a:gd name="T67" fmla="*/ 11 h 47"/>
                  <a:gd name="T68" fmla="*/ 25 w 30"/>
                  <a:gd name="T69" fmla="*/ 10 h 47"/>
                  <a:gd name="T70" fmla="*/ 25 w 30"/>
                  <a:gd name="T71" fmla="*/ 9 h 47"/>
                  <a:gd name="T72" fmla="*/ 26 w 30"/>
                  <a:gd name="T73" fmla="*/ 7 h 47"/>
                  <a:gd name="T74" fmla="*/ 27 w 30"/>
                  <a:gd name="T75" fmla="*/ 6 h 47"/>
                  <a:gd name="T76" fmla="*/ 27 w 30"/>
                  <a:gd name="T77" fmla="*/ 5 h 47"/>
                  <a:gd name="T78" fmla="*/ 28 w 30"/>
                  <a:gd name="T79" fmla="*/ 4 h 47"/>
                  <a:gd name="T80" fmla="*/ 29 w 30"/>
                  <a:gd name="T81" fmla="*/ 2 h 47"/>
                  <a:gd name="T82" fmla="*/ 30 w 30"/>
                  <a:gd name="T83" fmla="*/ 1 h 47"/>
                  <a:gd name="T84" fmla="*/ 30 w 30"/>
                  <a:gd name="T8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47">
                    <a:moveTo>
                      <a:pt x="0" y="47"/>
                    </a:moveTo>
                    <a:lnTo>
                      <a:pt x="0" y="47"/>
                    </a:lnTo>
                    <a:lnTo>
                      <a:pt x="1" y="46"/>
                    </a:lnTo>
                    <a:lnTo>
                      <a:pt x="2" y="45"/>
                    </a:lnTo>
                    <a:lnTo>
                      <a:pt x="3" y="44"/>
                    </a:lnTo>
                    <a:lnTo>
                      <a:pt x="3" y="43"/>
                    </a:lnTo>
                    <a:lnTo>
                      <a:pt x="4" y="42"/>
                    </a:lnTo>
                    <a:lnTo>
                      <a:pt x="5" y="41"/>
                    </a:lnTo>
                    <a:lnTo>
                      <a:pt x="6" y="40"/>
                    </a:lnTo>
                    <a:lnTo>
                      <a:pt x="6" y="39"/>
                    </a:lnTo>
                    <a:lnTo>
                      <a:pt x="7" y="38"/>
                    </a:lnTo>
                    <a:lnTo>
                      <a:pt x="8" y="36"/>
                    </a:lnTo>
                    <a:lnTo>
                      <a:pt x="9" y="35"/>
                    </a:lnTo>
                    <a:lnTo>
                      <a:pt x="9" y="34"/>
                    </a:lnTo>
                    <a:lnTo>
                      <a:pt x="10" y="33"/>
                    </a:lnTo>
                    <a:lnTo>
                      <a:pt x="11" y="32"/>
                    </a:lnTo>
                    <a:lnTo>
                      <a:pt x="12" y="31"/>
                    </a:lnTo>
                    <a:lnTo>
                      <a:pt x="12" y="30"/>
                    </a:lnTo>
                    <a:lnTo>
                      <a:pt x="13" y="29"/>
                    </a:lnTo>
                    <a:lnTo>
                      <a:pt x="14" y="28"/>
                    </a:lnTo>
                    <a:lnTo>
                      <a:pt x="15" y="26"/>
                    </a:lnTo>
                    <a:lnTo>
                      <a:pt x="15" y="25"/>
                    </a:lnTo>
                    <a:lnTo>
                      <a:pt x="16" y="24"/>
                    </a:lnTo>
                    <a:lnTo>
                      <a:pt x="17" y="23"/>
                    </a:lnTo>
                    <a:lnTo>
                      <a:pt x="18" y="22"/>
                    </a:lnTo>
                    <a:lnTo>
                      <a:pt x="18" y="21"/>
                    </a:lnTo>
                    <a:lnTo>
                      <a:pt x="19" y="20"/>
                    </a:lnTo>
                    <a:lnTo>
                      <a:pt x="20" y="18"/>
                    </a:lnTo>
                    <a:lnTo>
                      <a:pt x="20" y="17"/>
                    </a:lnTo>
                    <a:lnTo>
                      <a:pt x="21" y="16"/>
                    </a:lnTo>
                    <a:lnTo>
                      <a:pt x="22" y="15"/>
                    </a:lnTo>
                    <a:lnTo>
                      <a:pt x="23" y="14"/>
                    </a:lnTo>
                    <a:lnTo>
                      <a:pt x="23" y="12"/>
                    </a:lnTo>
                    <a:lnTo>
                      <a:pt x="24" y="11"/>
                    </a:lnTo>
                    <a:lnTo>
                      <a:pt x="25" y="10"/>
                    </a:lnTo>
                    <a:lnTo>
                      <a:pt x="25" y="9"/>
                    </a:lnTo>
                    <a:lnTo>
                      <a:pt x="26" y="7"/>
                    </a:lnTo>
                    <a:lnTo>
                      <a:pt x="27" y="6"/>
                    </a:lnTo>
                    <a:lnTo>
                      <a:pt x="27" y="5"/>
                    </a:lnTo>
                    <a:lnTo>
                      <a:pt x="28" y="4"/>
                    </a:lnTo>
                    <a:lnTo>
                      <a:pt x="29" y="2"/>
                    </a:lnTo>
                    <a:lnTo>
                      <a:pt x="30" y="1"/>
                    </a:lnTo>
                    <a:lnTo>
                      <a:pt x="3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8" name="Freeform 172"/>
              <p:cNvSpPr>
                <a:spLocks/>
              </p:cNvSpPr>
              <p:nvPr/>
            </p:nvSpPr>
            <p:spPr bwMode="auto">
              <a:xfrm>
                <a:off x="3484" y="3468"/>
                <a:ext cx="13" cy="36"/>
              </a:xfrm>
              <a:custGeom>
                <a:avLst/>
                <a:gdLst>
                  <a:gd name="T0" fmla="*/ 0 w 17"/>
                  <a:gd name="T1" fmla="*/ 47 h 47"/>
                  <a:gd name="T2" fmla="*/ 0 w 17"/>
                  <a:gd name="T3" fmla="*/ 46 h 47"/>
                  <a:gd name="T4" fmla="*/ 1 w 17"/>
                  <a:gd name="T5" fmla="*/ 44 h 47"/>
                  <a:gd name="T6" fmla="*/ 2 w 17"/>
                  <a:gd name="T7" fmla="*/ 42 h 47"/>
                  <a:gd name="T8" fmla="*/ 2 w 17"/>
                  <a:gd name="T9" fmla="*/ 40 h 47"/>
                  <a:gd name="T10" fmla="*/ 3 w 17"/>
                  <a:gd name="T11" fmla="*/ 38 h 47"/>
                  <a:gd name="T12" fmla="*/ 4 w 17"/>
                  <a:gd name="T13" fmla="*/ 36 h 47"/>
                  <a:gd name="T14" fmla="*/ 4 w 17"/>
                  <a:gd name="T15" fmla="*/ 34 h 47"/>
                  <a:gd name="T16" fmla="*/ 5 w 17"/>
                  <a:gd name="T17" fmla="*/ 32 h 47"/>
                  <a:gd name="T18" fmla="*/ 6 w 17"/>
                  <a:gd name="T19" fmla="*/ 30 h 47"/>
                  <a:gd name="T20" fmla="*/ 7 w 17"/>
                  <a:gd name="T21" fmla="*/ 28 h 47"/>
                  <a:gd name="T22" fmla="*/ 7 w 17"/>
                  <a:gd name="T23" fmla="*/ 26 h 47"/>
                  <a:gd name="T24" fmla="*/ 8 w 17"/>
                  <a:gd name="T25" fmla="*/ 24 h 47"/>
                  <a:gd name="T26" fmla="*/ 9 w 17"/>
                  <a:gd name="T27" fmla="*/ 22 h 47"/>
                  <a:gd name="T28" fmla="*/ 9 w 17"/>
                  <a:gd name="T29" fmla="*/ 20 h 47"/>
                  <a:gd name="T30" fmla="*/ 10 w 17"/>
                  <a:gd name="T31" fmla="*/ 18 h 47"/>
                  <a:gd name="T32" fmla="*/ 11 w 17"/>
                  <a:gd name="T33" fmla="*/ 16 h 47"/>
                  <a:gd name="T34" fmla="*/ 12 w 17"/>
                  <a:gd name="T35" fmla="*/ 14 h 47"/>
                  <a:gd name="T36" fmla="*/ 12 w 17"/>
                  <a:gd name="T37" fmla="*/ 12 h 47"/>
                  <a:gd name="T38" fmla="*/ 13 w 17"/>
                  <a:gd name="T39" fmla="*/ 10 h 47"/>
                  <a:gd name="T40" fmla="*/ 14 w 17"/>
                  <a:gd name="T41" fmla="*/ 8 h 47"/>
                  <a:gd name="T42" fmla="*/ 14 w 17"/>
                  <a:gd name="T43" fmla="*/ 6 h 47"/>
                  <a:gd name="T44" fmla="*/ 15 w 17"/>
                  <a:gd name="T45" fmla="*/ 5 h 47"/>
                  <a:gd name="T46" fmla="*/ 16 w 17"/>
                  <a:gd name="T47" fmla="*/ 3 h 47"/>
                  <a:gd name="T48" fmla="*/ 17 w 17"/>
                  <a:gd name="T49" fmla="*/ 1 h 47"/>
                  <a:gd name="T50" fmla="*/ 17 w 17"/>
                  <a:gd name="T5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" h="47">
                    <a:moveTo>
                      <a:pt x="0" y="47"/>
                    </a:moveTo>
                    <a:lnTo>
                      <a:pt x="0" y="46"/>
                    </a:lnTo>
                    <a:lnTo>
                      <a:pt x="1" y="44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3" y="38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5" y="32"/>
                    </a:lnTo>
                    <a:lnTo>
                      <a:pt x="6" y="30"/>
                    </a:lnTo>
                    <a:lnTo>
                      <a:pt x="7" y="28"/>
                    </a:lnTo>
                    <a:lnTo>
                      <a:pt x="7" y="26"/>
                    </a:lnTo>
                    <a:lnTo>
                      <a:pt x="8" y="24"/>
                    </a:lnTo>
                    <a:lnTo>
                      <a:pt x="9" y="22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5" y="5"/>
                    </a:lnTo>
                    <a:lnTo>
                      <a:pt x="16" y="3"/>
                    </a:lnTo>
                    <a:lnTo>
                      <a:pt x="17" y="1"/>
                    </a:lnTo>
                    <a:lnTo>
                      <a:pt x="17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9" name="Freeform 173"/>
              <p:cNvSpPr>
                <a:spLocks/>
              </p:cNvSpPr>
              <p:nvPr/>
            </p:nvSpPr>
            <p:spPr bwMode="auto">
              <a:xfrm>
                <a:off x="3515" y="3383"/>
                <a:ext cx="11" cy="36"/>
              </a:xfrm>
              <a:custGeom>
                <a:avLst/>
                <a:gdLst>
                  <a:gd name="T0" fmla="*/ 0 w 14"/>
                  <a:gd name="T1" fmla="*/ 47 h 47"/>
                  <a:gd name="T2" fmla="*/ 0 w 14"/>
                  <a:gd name="T3" fmla="*/ 47 h 47"/>
                  <a:gd name="T4" fmla="*/ 0 w 14"/>
                  <a:gd name="T5" fmla="*/ 45 h 47"/>
                  <a:gd name="T6" fmla="*/ 1 w 14"/>
                  <a:gd name="T7" fmla="*/ 42 h 47"/>
                  <a:gd name="T8" fmla="*/ 1 w 14"/>
                  <a:gd name="T9" fmla="*/ 40 h 47"/>
                  <a:gd name="T10" fmla="*/ 3 w 14"/>
                  <a:gd name="T11" fmla="*/ 37 h 47"/>
                  <a:gd name="T12" fmla="*/ 3 w 14"/>
                  <a:gd name="T13" fmla="*/ 35 h 47"/>
                  <a:gd name="T14" fmla="*/ 5 w 14"/>
                  <a:gd name="T15" fmla="*/ 32 h 47"/>
                  <a:gd name="T16" fmla="*/ 5 w 14"/>
                  <a:gd name="T17" fmla="*/ 29 h 47"/>
                  <a:gd name="T18" fmla="*/ 5 w 14"/>
                  <a:gd name="T19" fmla="*/ 27 h 47"/>
                  <a:gd name="T20" fmla="*/ 7 w 14"/>
                  <a:gd name="T21" fmla="*/ 24 h 47"/>
                  <a:gd name="T22" fmla="*/ 8 w 14"/>
                  <a:gd name="T23" fmla="*/ 21 h 47"/>
                  <a:gd name="T24" fmla="*/ 9 w 14"/>
                  <a:gd name="T25" fmla="*/ 18 h 47"/>
                  <a:gd name="T26" fmla="*/ 9 w 14"/>
                  <a:gd name="T27" fmla="*/ 16 h 47"/>
                  <a:gd name="T28" fmla="*/ 10 w 14"/>
                  <a:gd name="T29" fmla="*/ 13 h 47"/>
                  <a:gd name="T30" fmla="*/ 11 w 14"/>
                  <a:gd name="T31" fmla="*/ 10 h 47"/>
                  <a:gd name="T32" fmla="*/ 12 w 14"/>
                  <a:gd name="T33" fmla="*/ 7 h 47"/>
                  <a:gd name="T34" fmla="*/ 13 w 14"/>
                  <a:gd name="T35" fmla="*/ 4 h 47"/>
                  <a:gd name="T36" fmla="*/ 14 w 14"/>
                  <a:gd name="T37" fmla="*/ 1 h 47"/>
                  <a:gd name="T38" fmla="*/ 14 w 14"/>
                  <a:gd name="T3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" h="47">
                    <a:moveTo>
                      <a:pt x="0" y="47"/>
                    </a:moveTo>
                    <a:lnTo>
                      <a:pt x="0" y="47"/>
                    </a:lnTo>
                    <a:lnTo>
                      <a:pt x="0" y="45"/>
                    </a:lnTo>
                    <a:lnTo>
                      <a:pt x="1" y="42"/>
                    </a:lnTo>
                    <a:lnTo>
                      <a:pt x="1" y="40"/>
                    </a:lnTo>
                    <a:lnTo>
                      <a:pt x="3" y="37"/>
                    </a:lnTo>
                    <a:lnTo>
                      <a:pt x="3" y="35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5" y="27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9" y="18"/>
                    </a:lnTo>
                    <a:lnTo>
                      <a:pt x="9" y="16"/>
                    </a:lnTo>
                    <a:lnTo>
                      <a:pt x="10" y="13"/>
                    </a:lnTo>
                    <a:lnTo>
                      <a:pt x="11" y="10"/>
                    </a:lnTo>
                    <a:lnTo>
                      <a:pt x="12" y="7"/>
                    </a:lnTo>
                    <a:lnTo>
                      <a:pt x="13" y="4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0" name="Freeform 174"/>
              <p:cNvSpPr>
                <a:spLocks/>
              </p:cNvSpPr>
              <p:nvPr/>
            </p:nvSpPr>
            <p:spPr bwMode="auto">
              <a:xfrm>
                <a:off x="3538" y="3299"/>
                <a:ext cx="8" cy="36"/>
              </a:xfrm>
              <a:custGeom>
                <a:avLst/>
                <a:gdLst>
                  <a:gd name="T0" fmla="*/ 0 w 10"/>
                  <a:gd name="T1" fmla="*/ 47 h 47"/>
                  <a:gd name="T2" fmla="*/ 0 w 10"/>
                  <a:gd name="T3" fmla="*/ 47 h 47"/>
                  <a:gd name="T4" fmla="*/ 1 w 10"/>
                  <a:gd name="T5" fmla="*/ 43 h 47"/>
                  <a:gd name="T6" fmla="*/ 2 w 10"/>
                  <a:gd name="T7" fmla="*/ 40 h 47"/>
                  <a:gd name="T8" fmla="*/ 2 w 10"/>
                  <a:gd name="T9" fmla="*/ 36 h 47"/>
                  <a:gd name="T10" fmla="*/ 3 w 10"/>
                  <a:gd name="T11" fmla="*/ 32 h 47"/>
                  <a:gd name="T12" fmla="*/ 4 w 10"/>
                  <a:gd name="T13" fmla="*/ 28 h 47"/>
                  <a:gd name="T14" fmla="*/ 5 w 10"/>
                  <a:gd name="T15" fmla="*/ 24 h 47"/>
                  <a:gd name="T16" fmla="*/ 6 w 10"/>
                  <a:gd name="T17" fmla="*/ 20 h 47"/>
                  <a:gd name="T18" fmla="*/ 7 w 10"/>
                  <a:gd name="T19" fmla="*/ 16 h 47"/>
                  <a:gd name="T20" fmla="*/ 8 w 10"/>
                  <a:gd name="T21" fmla="*/ 12 h 47"/>
                  <a:gd name="T22" fmla="*/ 9 w 10"/>
                  <a:gd name="T23" fmla="*/ 8 h 47"/>
                  <a:gd name="T24" fmla="*/ 10 w 10"/>
                  <a:gd name="T25" fmla="*/ 4 h 47"/>
                  <a:gd name="T26" fmla="*/ 10 w 10"/>
                  <a:gd name="T2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47">
                    <a:moveTo>
                      <a:pt x="0" y="47"/>
                    </a:moveTo>
                    <a:lnTo>
                      <a:pt x="0" y="47"/>
                    </a:lnTo>
                    <a:lnTo>
                      <a:pt x="1" y="43"/>
                    </a:lnTo>
                    <a:lnTo>
                      <a:pt x="2" y="40"/>
                    </a:lnTo>
                    <a:lnTo>
                      <a:pt x="2" y="36"/>
                    </a:lnTo>
                    <a:lnTo>
                      <a:pt x="3" y="32"/>
                    </a:lnTo>
                    <a:lnTo>
                      <a:pt x="4" y="28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7" y="16"/>
                    </a:lnTo>
                    <a:lnTo>
                      <a:pt x="8" y="12"/>
                    </a:lnTo>
                    <a:lnTo>
                      <a:pt x="9" y="8"/>
                    </a:lnTo>
                    <a:lnTo>
                      <a:pt x="10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1" name="Freeform 175"/>
              <p:cNvSpPr>
                <a:spLocks/>
              </p:cNvSpPr>
              <p:nvPr/>
            </p:nvSpPr>
            <p:spPr bwMode="auto">
              <a:xfrm>
                <a:off x="3556" y="3214"/>
                <a:ext cx="7" cy="36"/>
              </a:xfrm>
              <a:custGeom>
                <a:avLst/>
                <a:gdLst>
                  <a:gd name="T0" fmla="*/ 0 w 9"/>
                  <a:gd name="T1" fmla="*/ 47 h 47"/>
                  <a:gd name="T2" fmla="*/ 0 w 9"/>
                  <a:gd name="T3" fmla="*/ 47 h 47"/>
                  <a:gd name="T4" fmla="*/ 1 w 9"/>
                  <a:gd name="T5" fmla="*/ 43 h 47"/>
                  <a:gd name="T6" fmla="*/ 2 w 9"/>
                  <a:gd name="T7" fmla="*/ 38 h 47"/>
                  <a:gd name="T8" fmla="*/ 3 w 9"/>
                  <a:gd name="T9" fmla="*/ 34 h 47"/>
                  <a:gd name="T10" fmla="*/ 4 w 9"/>
                  <a:gd name="T11" fmla="*/ 29 h 47"/>
                  <a:gd name="T12" fmla="*/ 5 w 9"/>
                  <a:gd name="T13" fmla="*/ 24 h 47"/>
                  <a:gd name="T14" fmla="*/ 6 w 9"/>
                  <a:gd name="T15" fmla="*/ 20 h 47"/>
                  <a:gd name="T16" fmla="*/ 7 w 9"/>
                  <a:gd name="T17" fmla="*/ 15 h 47"/>
                  <a:gd name="T18" fmla="*/ 8 w 9"/>
                  <a:gd name="T19" fmla="*/ 11 h 47"/>
                  <a:gd name="T20" fmla="*/ 9 w 9"/>
                  <a:gd name="T21" fmla="*/ 6 h 47"/>
                  <a:gd name="T22" fmla="*/ 9 w 9"/>
                  <a:gd name="T23" fmla="*/ 2 h 47"/>
                  <a:gd name="T24" fmla="*/ 9 w 9"/>
                  <a:gd name="T2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47">
                    <a:moveTo>
                      <a:pt x="0" y="47"/>
                    </a:moveTo>
                    <a:lnTo>
                      <a:pt x="0" y="47"/>
                    </a:lnTo>
                    <a:lnTo>
                      <a:pt x="1" y="43"/>
                    </a:lnTo>
                    <a:lnTo>
                      <a:pt x="2" y="38"/>
                    </a:lnTo>
                    <a:lnTo>
                      <a:pt x="3" y="34"/>
                    </a:lnTo>
                    <a:lnTo>
                      <a:pt x="4" y="29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7" y="15"/>
                    </a:lnTo>
                    <a:lnTo>
                      <a:pt x="8" y="11"/>
                    </a:lnTo>
                    <a:lnTo>
                      <a:pt x="9" y="6"/>
                    </a:lnTo>
                    <a:lnTo>
                      <a:pt x="9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2" name="Freeform 176"/>
              <p:cNvSpPr>
                <a:spLocks/>
              </p:cNvSpPr>
              <p:nvPr/>
            </p:nvSpPr>
            <p:spPr bwMode="auto">
              <a:xfrm>
                <a:off x="3573" y="3129"/>
                <a:ext cx="10" cy="37"/>
              </a:xfrm>
              <a:custGeom>
                <a:avLst/>
                <a:gdLst>
                  <a:gd name="T0" fmla="*/ 0 w 13"/>
                  <a:gd name="T1" fmla="*/ 47 h 47"/>
                  <a:gd name="T2" fmla="*/ 1 w 13"/>
                  <a:gd name="T3" fmla="*/ 46 h 47"/>
                  <a:gd name="T4" fmla="*/ 2 w 13"/>
                  <a:gd name="T5" fmla="*/ 42 h 47"/>
                  <a:gd name="T6" fmla="*/ 3 w 13"/>
                  <a:gd name="T7" fmla="*/ 38 h 47"/>
                  <a:gd name="T8" fmla="*/ 4 w 13"/>
                  <a:gd name="T9" fmla="*/ 35 h 47"/>
                  <a:gd name="T10" fmla="*/ 5 w 13"/>
                  <a:gd name="T11" fmla="*/ 31 h 47"/>
                  <a:gd name="T12" fmla="*/ 6 w 13"/>
                  <a:gd name="T13" fmla="*/ 27 h 47"/>
                  <a:gd name="T14" fmla="*/ 7 w 13"/>
                  <a:gd name="T15" fmla="*/ 24 h 47"/>
                  <a:gd name="T16" fmla="*/ 8 w 13"/>
                  <a:gd name="T17" fmla="*/ 20 h 47"/>
                  <a:gd name="T18" fmla="*/ 9 w 13"/>
                  <a:gd name="T19" fmla="*/ 17 h 47"/>
                  <a:gd name="T20" fmla="*/ 10 w 13"/>
                  <a:gd name="T21" fmla="*/ 13 h 47"/>
                  <a:gd name="T22" fmla="*/ 11 w 13"/>
                  <a:gd name="T23" fmla="*/ 9 h 47"/>
                  <a:gd name="T24" fmla="*/ 12 w 13"/>
                  <a:gd name="T25" fmla="*/ 6 h 47"/>
                  <a:gd name="T26" fmla="*/ 13 w 13"/>
                  <a:gd name="T27" fmla="*/ 2 h 47"/>
                  <a:gd name="T28" fmla="*/ 13 w 13"/>
                  <a:gd name="T2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47">
                    <a:moveTo>
                      <a:pt x="0" y="47"/>
                    </a:moveTo>
                    <a:lnTo>
                      <a:pt x="1" y="46"/>
                    </a:lnTo>
                    <a:lnTo>
                      <a:pt x="2" y="42"/>
                    </a:lnTo>
                    <a:lnTo>
                      <a:pt x="3" y="38"/>
                    </a:lnTo>
                    <a:lnTo>
                      <a:pt x="4" y="35"/>
                    </a:lnTo>
                    <a:lnTo>
                      <a:pt x="5" y="31"/>
                    </a:lnTo>
                    <a:lnTo>
                      <a:pt x="6" y="27"/>
                    </a:lnTo>
                    <a:lnTo>
                      <a:pt x="7" y="24"/>
                    </a:lnTo>
                    <a:lnTo>
                      <a:pt x="8" y="20"/>
                    </a:lnTo>
                    <a:lnTo>
                      <a:pt x="9" y="17"/>
                    </a:lnTo>
                    <a:lnTo>
                      <a:pt x="10" y="13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3" y="2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3" name="Freeform 177"/>
              <p:cNvSpPr>
                <a:spLocks/>
              </p:cNvSpPr>
              <p:nvPr/>
            </p:nvSpPr>
            <p:spPr bwMode="auto">
              <a:xfrm>
                <a:off x="3596" y="3045"/>
                <a:ext cx="10" cy="36"/>
              </a:xfrm>
              <a:custGeom>
                <a:avLst/>
                <a:gdLst>
                  <a:gd name="T0" fmla="*/ 0 w 13"/>
                  <a:gd name="T1" fmla="*/ 47 h 47"/>
                  <a:gd name="T2" fmla="*/ 1 w 13"/>
                  <a:gd name="T3" fmla="*/ 45 h 47"/>
                  <a:gd name="T4" fmla="*/ 2 w 13"/>
                  <a:gd name="T5" fmla="*/ 42 h 47"/>
                  <a:gd name="T6" fmla="*/ 3 w 13"/>
                  <a:gd name="T7" fmla="*/ 38 h 47"/>
                  <a:gd name="T8" fmla="*/ 4 w 13"/>
                  <a:gd name="T9" fmla="*/ 34 h 47"/>
                  <a:gd name="T10" fmla="*/ 5 w 13"/>
                  <a:gd name="T11" fmla="*/ 31 h 47"/>
                  <a:gd name="T12" fmla="*/ 6 w 13"/>
                  <a:gd name="T13" fmla="*/ 27 h 47"/>
                  <a:gd name="T14" fmla="*/ 7 w 13"/>
                  <a:gd name="T15" fmla="*/ 24 h 47"/>
                  <a:gd name="T16" fmla="*/ 8 w 13"/>
                  <a:gd name="T17" fmla="*/ 20 h 47"/>
                  <a:gd name="T18" fmla="*/ 9 w 13"/>
                  <a:gd name="T19" fmla="*/ 17 h 47"/>
                  <a:gd name="T20" fmla="*/ 10 w 13"/>
                  <a:gd name="T21" fmla="*/ 13 h 47"/>
                  <a:gd name="T22" fmla="*/ 11 w 13"/>
                  <a:gd name="T23" fmla="*/ 10 h 47"/>
                  <a:gd name="T24" fmla="*/ 11 w 13"/>
                  <a:gd name="T25" fmla="*/ 7 h 47"/>
                  <a:gd name="T26" fmla="*/ 12 w 13"/>
                  <a:gd name="T27" fmla="*/ 3 h 47"/>
                  <a:gd name="T28" fmla="*/ 13 w 13"/>
                  <a:gd name="T2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47">
                    <a:moveTo>
                      <a:pt x="0" y="47"/>
                    </a:moveTo>
                    <a:lnTo>
                      <a:pt x="1" y="45"/>
                    </a:lnTo>
                    <a:lnTo>
                      <a:pt x="2" y="42"/>
                    </a:lnTo>
                    <a:lnTo>
                      <a:pt x="3" y="38"/>
                    </a:lnTo>
                    <a:lnTo>
                      <a:pt x="4" y="34"/>
                    </a:lnTo>
                    <a:lnTo>
                      <a:pt x="5" y="31"/>
                    </a:lnTo>
                    <a:lnTo>
                      <a:pt x="6" y="27"/>
                    </a:lnTo>
                    <a:lnTo>
                      <a:pt x="7" y="24"/>
                    </a:lnTo>
                    <a:lnTo>
                      <a:pt x="8" y="20"/>
                    </a:lnTo>
                    <a:lnTo>
                      <a:pt x="9" y="17"/>
                    </a:lnTo>
                    <a:lnTo>
                      <a:pt x="10" y="13"/>
                    </a:lnTo>
                    <a:lnTo>
                      <a:pt x="11" y="10"/>
                    </a:lnTo>
                    <a:lnTo>
                      <a:pt x="11" y="7"/>
                    </a:lnTo>
                    <a:lnTo>
                      <a:pt x="12" y="3"/>
                    </a:lnTo>
                    <a:lnTo>
                      <a:pt x="13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4" name="Freeform 178"/>
              <p:cNvSpPr>
                <a:spLocks/>
              </p:cNvSpPr>
              <p:nvPr/>
            </p:nvSpPr>
            <p:spPr bwMode="auto">
              <a:xfrm>
                <a:off x="3620" y="2973"/>
                <a:ext cx="7" cy="24"/>
              </a:xfrm>
              <a:custGeom>
                <a:avLst/>
                <a:gdLst>
                  <a:gd name="T0" fmla="*/ 0 w 10"/>
                  <a:gd name="T1" fmla="*/ 30 h 30"/>
                  <a:gd name="T2" fmla="*/ 0 w 10"/>
                  <a:gd name="T3" fmla="*/ 30 h 30"/>
                  <a:gd name="T4" fmla="*/ 0 w 10"/>
                  <a:gd name="T5" fmla="*/ 28 h 30"/>
                  <a:gd name="T6" fmla="*/ 2 w 10"/>
                  <a:gd name="T7" fmla="*/ 25 h 30"/>
                  <a:gd name="T8" fmla="*/ 3 w 10"/>
                  <a:gd name="T9" fmla="*/ 22 h 30"/>
                  <a:gd name="T10" fmla="*/ 4 w 10"/>
                  <a:gd name="T11" fmla="*/ 19 h 30"/>
                  <a:gd name="T12" fmla="*/ 4 w 10"/>
                  <a:gd name="T13" fmla="*/ 16 h 30"/>
                  <a:gd name="T14" fmla="*/ 4 w 10"/>
                  <a:gd name="T15" fmla="*/ 14 h 30"/>
                  <a:gd name="T16" fmla="*/ 6 w 10"/>
                  <a:gd name="T17" fmla="*/ 11 h 30"/>
                  <a:gd name="T18" fmla="*/ 7 w 10"/>
                  <a:gd name="T19" fmla="*/ 8 h 30"/>
                  <a:gd name="T20" fmla="*/ 7 w 10"/>
                  <a:gd name="T21" fmla="*/ 6 h 30"/>
                  <a:gd name="T22" fmla="*/ 9 w 10"/>
                  <a:gd name="T23" fmla="*/ 3 h 30"/>
                  <a:gd name="T24" fmla="*/ 10 w 10"/>
                  <a:gd name="T2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30">
                    <a:moveTo>
                      <a:pt x="0" y="30"/>
                    </a:moveTo>
                    <a:lnTo>
                      <a:pt x="0" y="30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3" y="22"/>
                    </a:lnTo>
                    <a:lnTo>
                      <a:pt x="4" y="19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9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5" name="Freeform 179"/>
              <p:cNvSpPr>
                <a:spLocks/>
              </p:cNvSpPr>
              <p:nvPr/>
            </p:nvSpPr>
            <p:spPr bwMode="auto">
              <a:xfrm>
                <a:off x="3627" y="2937"/>
                <a:ext cx="12" cy="36"/>
              </a:xfrm>
              <a:custGeom>
                <a:avLst/>
                <a:gdLst>
                  <a:gd name="T0" fmla="*/ 0 w 15"/>
                  <a:gd name="T1" fmla="*/ 47 h 47"/>
                  <a:gd name="T2" fmla="*/ 0 w 15"/>
                  <a:gd name="T3" fmla="*/ 46 h 47"/>
                  <a:gd name="T4" fmla="*/ 1 w 15"/>
                  <a:gd name="T5" fmla="*/ 43 h 47"/>
                  <a:gd name="T6" fmla="*/ 2 w 15"/>
                  <a:gd name="T7" fmla="*/ 40 h 47"/>
                  <a:gd name="T8" fmla="*/ 2 w 15"/>
                  <a:gd name="T9" fmla="*/ 38 h 47"/>
                  <a:gd name="T10" fmla="*/ 4 w 15"/>
                  <a:gd name="T11" fmla="*/ 35 h 47"/>
                  <a:gd name="T12" fmla="*/ 4 w 15"/>
                  <a:gd name="T13" fmla="*/ 32 h 47"/>
                  <a:gd name="T14" fmla="*/ 4 w 15"/>
                  <a:gd name="T15" fmla="*/ 30 h 47"/>
                  <a:gd name="T16" fmla="*/ 6 w 15"/>
                  <a:gd name="T17" fmla="*/ 27 h 47"/>
                  <a:gd name="T18" fmla="*/ 6 w 15"/>
                  <a:gd name="T19" fmla="*/ 25 h 47"/>
                  <a:gd name="T20" fmla="*/ 8 w 15"/>
                  <a:gd name="T21" fmla="*/ 22 h 47"/>
                  <a:gd name="T22" fmla="*/ 8 w 15"/>
                  <a:gd name="T23" fmla="*/ 20 h 47"/>
                  <a:gd name="T24" fmla="*/ 9 w 15"/>
                  <a:gd name="T25" fmla="*/ 17 h 47"/>
                  <a:gd name="T26" fmla="*/ 9 w 15"/>
                  <a:gd name="T27" fmla="*/ 15 h 47"/>
                  <a:gd name="T28" fmla="*/ 11 w 15"/>
                  <a:gd name="T29" fmla="*/ 12 h 47"/>
                  <a:gd name="T30" fmla="*/ 11 w 15"/>
                  <a:gd name="T31" fmla="*/ 10 h 47"/>
                  <a:gd name="T32" fmla="*/ 12 w 15"/>
                  <a:gd name="T33" fmla="*/ 8 h 47"/>
                  <a:gd name="T34" fmla="*/ 13 w 15"/>
                  <a:gd name="T35" fmla="*/ 5 h 47"/>
                  <a:gd name="T36" fmla="*/ 13 w 15"/>
                  <a:gd name="T37" fmla="*/ 3 h 47"/>
                  <a:gd name="T38" fmla="*/ 14 w 15"/>
                  <a:gd name="T39" fmla="*/ 1 h 47"/>
                  <a:gd name="T40" fmla="*/ 15 w 15"/>
                  <a:gd name="T4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" h="47">
                    <a:moveTo>
                      <a:pt x="0" y="47"/>
                    </a:moveTo>
                    <a:lnTo>
                      <a:pt x="0" y="46"/>
                    </a:lnTo>
                    <a:lnTo>
                      <a:pt x="1" y="43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4" y="35"/>
                    </a:lnTo>
                    <a:lnTo>
                      <a:pt x="4" y="32"/>
                    </a:lnTo>
                    <a:lnTo>
                      <a:pt x="4" y="30"/>
                    </a:lnTo>
                    <a:lnTo>
                      <a:pt x="6" y="27"/>
                    </a:lnTo>
                    <a:lnTo>
                      <a:pt x="6" y="25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11" y="12"/>
                    </a:lnTo>
                    <a:lnTo>
                      <a:pt x="11" y="10"/>
                    </a:lnTo>
                    <a:lnTo>
                      <a:pt x="12" y="8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4" y="1"/>
                    </a:lnTo>
                    <a:lnTo>
                      <a:pt x="15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6" name="Freeform 180"/>
              <p:cNvSpPr>
                <a:spLocks/>
              </p:cNvSpPr>
              <p:nvPr/>
            </p:nvSpPr>
            <p:spPr bwMode="auto">
              <a:xfrm>
                <a:off x="3669" y="2858"/>
                <a:ext cx="12" cy="36"/>
              </a:xfrm>
              <a:custGeom>
                <a:avLst/>
                <a:gdLst>
                  <a:gd name="T0" fmla="*/ 0 w 16"/>
                  <a:gd name="T1" fmla="*/ 47 h 47"/>
                  <a:gd name="T2" fmla="*/ 0 w 16"/>
                  <a:gd name="T3" fmla="*/ 47 h 47"/>
                  <a:gd name="T4" fmla="*/ 0 w 16"/>
                  <a:gd name="T5" fmla="*/ 45 h 47"/>
                  <a:gd name="T6" fmla="*/ 1 w 16"/>
                  <a:gd name="T7" fmla="*/ 43 h 47"/>
                  <a:gd name="T8" fmla="*/ 2 w 16"/>
                  <a:gd name="T9" fmla="*/ 41 h 47"/>
                  <a:gd name="T10" fmla="*/ 2 w 16"/>
                  <a:gd name="T11" fmla="*/ 39 h 47"/>
                  <a:gd name="T12" fmla="*/ 3 w 16"/>
                  <a:gd name="T13" fmla="*/ 37 h 47"/>
                  <a:gd name="T14" fmla="*/ 4 w 16"/>
                  <a:gd name="T15" fmla="*/ 35 h 47"/>
                  <a:gd name="T16" fmla="*/ 4 w 16"/>
                  <a:gd name="T17" fmla="*/ 33 h 47"/>
                  <a:gd name="T18" fmla="*/ 5 w 16"/>
                  <a:gd name="T19" fmla="*/ 31 h 47"/>
                  <a:gd name="T20" fmla="*/ 6 w 16"/>
                  <a:gd name="T21" fmla="*/ 29 h 47"/>
                  <a:gd name="T22" fmla="*/ 6 w 16"/>
                  <a:gd name="T23" fmla="*/ 27 h 47"/>
                  <a:gd name="T24" fmla="*/ 7 w 16"/>
                  <a:gd name="T25" fmla="*/ 25 h 47"/>
                  <a:gd name="T26" fmla="*/ 8 w 16"/>
                  <a:gd name="T27" fmla="*/ 23 h 47"/>
                  <a:gd name="T28" fmla="*/ 9 w 16"/>
                  <a:gd name="T29" fmla="*/ 20 h 47"/>
                  <a:gd name="T30" fmla="*/ 9 w 16"/>
                  <a:gd name="T31" fmla="*/ 18 h 47"/>
                  <a:gd name="T32" fmla="*/ 10 w 16"/>
                  <a:gd name="T33" fmla="*/ 16 h 47"/>
                  <a:gd name="T34" fmla="*/ 10 w 16"/>
                  <a:gd name="T35" fmla="*/ 14 h 47"/>
                  <a:gd name="T36" fmla="*/ 11 w 16"/>
                  <a:gd name="T37" fmla="*/ 12 h 47"/>
                  <a:gd name="T38" fmla="*/ 12 w 16"/>
                  <a:gd name="T39" fmla="*/ 10 h 47"/>
                  <a:gd name="T40" fmla="*/ 12 w 16"/>
                  <a:gd name="T41" fmla="*/ 8 h 47"/>
                  <a:gd name="T42" fmla="*/ 13 w 16"/>
                  <a:gd name="T43" fmla="*/ 6 h 47"/>
                  <a:gd name="T44" fmla="*/ 14 w 16"/>
                  <a:gd name="T45" fmla="*/ 4 h 47"/>
                  <a:gd name="T46" fmla="*/ 14 w 16"/>
                  <a:gd name="T47" fmla="*/ 2 h 47"/>
                  <a:gd name="T48" fmla="*/ 15 w 16"/>
                  <a:gd name="T49" fmla="*/ 1 h 47"/>
                  <a:gd name="T50" fmla="*/ 16 w 16"/>
                  <a:gd name="T5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0" y="47"/>
                    </a:lnTo>
                    <a:lnTo>
                      <a:pt x="0" y="45"/>
                    </a:lnTo>
                    <a:lnTo>
                      <a:pt x="1" y="43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3" y="37"/>
                    </a:lnTo>
                    <a:lnTo>
                      <a:pt x="4" y="35"/>
                    </a:lnTo>
                    <a:lnTo>
                      <a:pt x="4" y="33"/>
                    </a:lnTo>
                    <a:lnTo>
                      <a:pt x="5" y="31"/>
                    </a:lnTo>
                    <a:lnTo>
                      <a:pt x="6" y="29"/>
                    </a:lnTo>
                    <a:lnTo>
                      <a:pt x="6" y="27"/>
                    </a:lnTo>
                    <a:lnTo>
                      <a:pt x="7" y="25"/>
                    </a:lnTo>
                    <a:lnTo>
                      <a:pt x="8" y="23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3" y="6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5" y="1"/>
                    </a:lnTo>
                    <a:lnTo>
                      <a:pt x="16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7" name="Freeform 181"/>
              <p:cNvSpPr>
                <a:spLocks/>
              </p:cNvSpPr>
              <p:nvPr/>
            </p:nvSpPr>
            <p:spPr bwMode="auto">
              <a:xfrm>
                <a:off x="3701" y="2774"/>
                <a:ext cx="11" cy="36"/>
              </a:xfrm>
              <a:custGeom>
                <a:avLst/>
                <a:gdLst>
                  <a:gd name="T0" fmla="*/ 0 w 14"/>
                  <a:gd name="T1" fmla="*/ 47 h 47"/>
                  <a:gd name="T2" fmla="*/ 0 w 14"/>
                  <a:gd name="T3" fmla="*/ 46 h 47"/>
                  <a:gd name="T4" fmla="*/ 0 w 14"/>
                  <a:gd name="T5" fmla="*/ 44 h 47"/>
                  <a:gd name="T6" fmla="*/ 2 w 14"/>
                  <a:gd name="T7" fmla="*/ 41 h 47"/>
                  <a:gd name="T8" fmla="*/ 2 w 14"/>
                  <a:gd name="T9" fmla="*/ 39 h 47"/>
                  <a:gd name="T10" fmla="*/ 2 w 14"/>
                  <a:gd name="T11" fmla="*/ 37 h 47"/>
                  <a:gd name="T12" fmla="*/ 3 w 14"/>
                  <a:gd name="T13" fmla="*/ 35 h 47"/>
                  <a:gd name="T14" fmla="*/ 4 w 14"/>
                  <a:gd name="T15" fmla="*/ 33 h 47"/>
                  <a:gd name="T16" fmla="*/ 5 w 14"/>
                  <a:gd name="T17" fmla="*/ 30 h 47"/>
                  <a:gd name="T18" fmla="*/ 5 w 14"/>
                  <a:gd name="T19" fmla="*/ 28 h 47"/>
                  <a:gd name="T20" fmla="*/ 6 w 14"/>
                  <a:gd name="T21" fmla="*/ 26 h 47"/>
                  <a:gd name="T22" fmla="*/ 6 w 14"/>
                  <a:gd name="T23" fmla="*/ 24 h 47"/>
                  <a:gd name="T24" fmla="*/ 8 w 14"/>
                  <a:gd name="T25" fmla="*/ 21 h 47"/>
                  <a:gd name="T26" fmla="*/ 8 w 14"/>
                  <a:gd name="T27" fmla="*/ 19 h 47"/>
                  <a:gd name="T28" fmla="*/ 8 w 14"/>
                  <a:gd name="T29" fmla="*/ 17 h 47"/>
                  <a:gd name="T30" fmla="*/ 9 w 14"/>
                  <a:gd name="T31" fmla="*/ 15 h 47"/>
                  <a:gd name="T32" fmla="*/ 11 w 14"/>
                  <a:gd name="T33" fmla="*/ 12 h 47"/>
                  <a:gd name="T34" fmla="*/ 11 w 14"/>
                  <a:gd name="T35" fmla="*/ 10 h 47"/>
                  <a:gd name="T36" fmla="*/ 11 w 14"/>
                  <a:gd name="T37" fmla="*/ 8 h 47"/>
                  <a:gd name="T38" fmla="*/ 12 w 14"/>
                  <a:gd name="T39" fmla="*/ 6 h 47"/>
                  <a:gd name="T40" fmla="*/ 13 w 14"/>
                  <a:gd name="T41" fmla="*/ 4 h 47"/>
                  <a:gd name="T42" fmla="*/ 13 w 14"/>
                  <a:gd name="T43" fmla="*/ 2 h 47"/>
                  <a:gd name="T44" fmla="*/ 14 w 14"/>
                  <a:gd name="T4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" h="47">
                    <a:moveTo>
                      <a:pt x="0" y="47"/>
                    </a:moveTo>
                    <a:lnTo>
                      <a:pt x="0" y="46"/>
                    </a:lnTo>
                    <a:lnTo>
                      <a:pt x="0" y="44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3" y="35"/>
                    </a:lnTo>
                    <a:lnTo>
                      <a:pt x="4" y="33"/>
                    </a:lnTo>
                    <a:lnTo>
                      <a:pt x="5" y="30"/>
                    </a:lnTo>
                    <a:lnTo>
                      <a:pt x="5" y="28"/>
                    </a:lnTo>
                    <a:lnTo>
                      <a:pt x="6" y="26"/>
                    </a:lnTo>
                    <a:lnTo>
                      <a:pt x="6" y="24"/>
                    </a:lnTo>
                    <a:lnTo>
                      <a:pt x="8" y="21"/>
                    </a:lnTo>
                    <a:lnTo>
                      <a:pt x="8" y="19"/>
                    </a:lnTo>
                    <a:lnTo>
                      <a:pt x="8" y="17"/>
                    </a:lnTo>
                    <a:lnTo>
                      <a:pt x="9" y="15"/>
                    </a:lnTo>
                    <a:lnTo>
                      <a:pt x="11" y="12"/>
                    </a:lnTo>
                    <a:lnTo>
                      <a:pt x="11" y="10"/>
                    </a:lnTo>
                    <a:lnTo>
                      <a:pt x="11" y="8"/>
                    </a:lnTo>
                    <a:lnTo>
                      <a:pt x="12" y="6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8" name="Freeform 182"/>
              <p:cNvSpPr>
                <a:spLocks/>
              </p:cNvSpPr>
              <p:nvPr/>
            </p:nvSpPr>
            <p:spPr bwMode="auto">
              <a:xfrm>
                <a:off x="3729" y="2689"/>
                <a:ext cx="14" cy="36"/>
              </a:xfrm>
              <a:custGeom>
                <a:avLst/>
                <a:gdLst>
                  <a:gd name="T0" fmla="*/ 0 w 18"/>
                  <a:gd name="T1" fmla="*/ 47 h 47"/>
                  <a:gd name="T2" fmla="*/ 0 w 18"/>
                  <a:gd name="T3" fmla="*/ 46 h 47"/>
                  <a:gd name="T4" fmla="*/ 1 w 18"/>
                  <a:gd name="T5" fmla="*/ 44 h 47"/>
                  <a:gd name="T6" fmla="*/ 2 w 18"/>
                  <a:gd name="T7" fmla="*/ 42 h 47"/>
                  <a:gd name="T8" fmla="*/ 3 w 18"/>
                  <a:gd name="T9" fmla="*/ 40 h 47"/>
                  <a:gd name="T10" fmla="*/ 3 w 18"/>
                  <a:gd name="T11" fmla="*/ 38 h 47"/>
                  <a:gd name="T12" fmla="*/ 4 w 18"/>
                  <a:gd name="T13" fmla="*/ 36 h 47"/>
                  <a:gd name="T14" fmla="*/ 5 w 18"/>
                  <a:gd name="T15" fmla="*/ 34 h 47"/>
                  <a:gd name="T16" fmla="*/ 6 w 18"/>
                  <a:gd name="T17" fmla="*/ 32 h 47"/>
                  <a:gd name="T18" fmla="*/ 6 w 18"/>
                  <a:gd name="T19" fmla="*/ 30 h 47"/>
                  <a:gd name="T20" fmla="*/ 8 w 18"/>
                  <a:gd name="T21" fmla="*/ 27 h 47"/>
                  <a:gd name="T22" fmla="*/ 8 w 18"/>
                  <a:gd name="T23" fmla="*/ 25 h 47"/>
                  <a:gd name="T24" fmla="*/ 9 w 18"/>
                  <a:gd name="T25" fmla="*/ 23 h 47"/>
                  <a:gd name="T26" fmla="*/ 10 w 18"/>
                  <a:gd name="T27" fmla="*/ 21 h 47"/>
                  <a:gd name="T28" fmla="*/ 10 w 18"/>
                  <a:gd name="T29" fmla="*/ 19 h 47"/>
                  <a:gd name="T30" fmla="*/ 11 w 18"/>
                  <a:gd name="T31" fmla="*/ 17 h 47"/>
                  <a:gd name="T32" fmla="*/ 12 w 18"/>
                  <a:gd name="T33" fmla="*/ 15 h 47"/>
                  <a:gd name="T34" fmla="*/ 13 w 18"/>
                  <a:gd name="T35" fmla="*/ 13 h 47"/>
                  <a:gd name="T36" fmla="*/ 13 w 18"/>
                  <a:gd name="T37" fmla="*/ 11 h 47"/>
                  <a:gd name="T38" fmla="*/ 14 w 18"/>
                  <a:gd name="T39" fmla="*/ 9 h 47"/>
                  <a:gd name="T40" fmla="*/ 15 w 18"/>
                  <a:gd name="T41" fmla="*/ 7 h 47"/>
                  <a:gd name="T42" fmla="*/ 16 w 18"/>
                  <a:gd name="T43" fmla="*/ 5 h 47"/>
                  <a:gd name="T44" fmla="*/ 16 w 18"/>
                  <a:gd name="T45" fmla="*/ 3 h 47"/>
                  <a:gd name="T46" fmla="*/ 17 w 18"/>
                  <a:gd name="T47" fmla="*/ 1 h 47"/>
                  <a:gd name="T48" fmla="*/ 18 w 18"/>
                  <a:gd name="T4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47">
                    <a:moveTo>
                      <a:pt x="0" y="47"/>
                    </a:moveTo>
                    <a:lnTo>
                      <a:pt x="0" y="46"/>
                    </a:lnTo>
                    <a:lnTo>
                      <a:pt x="1" y="44"/>
                    </a:lnTo>
                    <a:lnTo>
                      <a:pt x="2" y="42"/>
                    </a:lnTo>
                    <a:lnTo>
                      <a:pt x="3" y="40"/>
                    </a:lnTo>
                    <a:lnTo>
                      <a:pt x="3" y="38"/>
                    </a:lnTo>
                    <a:lnTo>
                      <a:pt x="4" y="36"/>
                    </a:lnTo>
                    <a:lnTo>
                      <a:pt x="5" y="34"/>
                    </a:lnTo>
                    <a:lnTo>
                      <a:pt x="6" y="32"/>
                    </a:lnTo>
                    <a:lnTo>
                      <a:pt x="6" y="30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9" y="23"/>
                    </a:lnTo>
                    <a:lnTo>
                      <a:pt x="10" y="21"/>
                    </a:lnTo>
                    <a:lnTo>
                      <a:pt x="10" y="19"/>
                    </a:lnTo>
                    <a:lnTo>
                      <a:pt x="11" y="17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4" y="9"/>
                    </a:lnTo>
                    <a:lnTo>
                      <a:pt x="15" y="7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7" y="1"/>
                    </a:lnTo>
                    <a:lnTo>
                      <a:pt x="18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9" name="Freeform 183"/>
              <p:cNvSpPr>
                <a:spLocks/>
              </p:cNvSpPr>
              <p:nvPr/>
            </p:nvSpPr>
            <p:spPr bwMode="auto">
              <a:xfrm>
                <a:off x="3764" y="2605"/>
                <a:ext cx="11" cy="36"/>
              </a:xfrm>
              <a:custGeom>
                <a:avLst/>
                <a:gdLst>
                  <a:gd name="T0" fmla="*/ 0 w 14"/>
                  <a:gd name="T1" fmla="*/ 47 h 47"/>
                  <a:gd name="T2" fmla="*/ 1 w 14"/>
                  <a:gd name="T3" fmla="*/ 45 h 47"/>
                  <a:gd name="T4" fmla="*/ 1 w 14"/>
                  <a:gd name="T5" fmla="*/ 43 h 47"/>
                  <a:gd name="T6" fmla="*/ 2 w 14"/>
                  <a:gd name="T7" fmla="*/ 40 h 47"/>
                  <a:gd name="T8" fmla="*/ 2 w 14"/>
                  <a:gd name="T9" fmla="*/ 38 h 47"/>
                  <a:gd name="T10" fmla="*/ 4 w 14"/>
                  <a:gd name="T11" fmla="*/ 35 h 47"/>
                  <a:gd name="T12" fmla="*/ 4 w 14"/>
                  <a:gd name="T13" fmla="*/ 33 h 47"/>
                  <a:gd name="T14" fmla="*/ 5 w 14"/>
                  <a:gd name="T15" fmla="*/ 30 h 47"/>
                  <a:gd name="T16" fmla="*/ 6 w 14"/>
                  <a:gd name="T17" fmla="*/ 27 h 47"/>
                  <a:gd name="T18" fmla="*/ 6 w 14"/>
                  <a:gd name="T19" fmla="*/ 25 h 47"/>
                  <a:gd name="T20" fmla="*/ 7 w 14"/>
                  <a:gd name="T21" fmla="*/ 22 h 47"/>
                  <a:gd name="T22" fmla="*/ 8 w 14"/>
                  <a:gd name="T23" fmla="*/ 19 h 47"/>
                  <a:gd name="T24" fmla="*/ 8 w 14"/>
                  <a:gd name="T25" fmla="*/ 17 h 47"/>
                  <a:gd name="T26" fmla="*/ 10 w 14"/>
                  <a:gd name="T27" fmla="*/ 14 h 47"/>
                  <a:gd name="T28" fmla="*/ 10 w 14"/>
                  <a:gd name="T29" fmla="*/ 12 h 47"/>
                  <a:gd name="T30" fmla="*/ 11 w 14"/>
                  <a:gd name="T31" fmla="*/ 9 h 47"/>
                  <a:gd name="T32" fmla="*/ 12 w 14"/>
                  <a:gd name="T33" fmla="*/ 6 h 47"/>
                  <a:gd name="T34" fmla="*/ 12 w 14"/>
                  <a:gd name="T35" fmla="*/ 4 h 47"/>
                  <a:gd name="T36" fmla="*/ 14 w 14"/>
                  <a:gd name="T37" fmla="*/ 1 h 47"/>
                  <a:gd name="T38" fmla="*/ 14 w 14"/>
                  <a:gd name="T3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" h="47">
                    <a:moveTo>
                      <a:pt x="0" y="47"/>
                    </a:moveTo>
                    <a:lnTo>
                      <a:pt x="1" y="45"/>
                    </a:lnTo>
                    <a:lnTo>
                      <a:pt x="1" y="43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4" y="35"/>
                    </a:lnTo>
                    <a:lnTo>
                      <a:pt x="4" y="33"/>
                    </a:lnTo>
                    <a:lnTo>
                      <a:pt x="5" y="30"/>
                    </a:lnTo>
                    <a:lnTo>
                      <a:pt x="6" y="27"/>
                    </a:lnTo>
                    <a:lnTo>
                      <a:pt x="6" y="25"/>
                    </a:lnTo>
                    <a:lnTo>
                      <a:pt x="7" y="22"/>
                    </a:lnTo>
                    <a:lnTo>
                      <a:pt x="8" y="19"/>
                    </a:lnTo>
                    <a:lnTo>
                      <a:pt x="8" y="17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0" name="Freeform 184"/>
              <p:cNvSpPr>
                <a:spLocks/>
              </p:cNvSpPr>
              <p:nvPr/>
            </p:nvSpPr>
            <p:spPr bwMode="auto">
              <a:xfrm>
                <a:off x="3807" y="2583"/>
                <a:ext cx="28" cy="20"/>
              </a:xfrm>
              <a:custGeom>
                <a:avLst/>
                <a:gdLst>
                  <a:gd name="T0" fmla="*/ 0 w 37"/>
                  <a:gd name="T1" fmla="*/ 0 h 26"/>
                  <a:gd name="T2" fmla="*/ 0 w 37"/>
                  <a:gd name="T3" fmla="*/ 0 h 26"/>
                  <a:gd name="T4" fmla="*/ 0 w 37"/>
                  <a:gd name="T5" fmla="*/ 0 h 26"/>
                  <a:gd name="T6" fmla="*/ 1 w 37"/>
                  <a:gd name="T7" fmla="*/ 1 h 26"/>
                  <a:gd name="T8" fmla="*/ 2 w 37"/>
                  <a:gd name="T9" fmla="*/ 1 h 26"/>
                  <a:gd name="T10" fmla="*/ 2 w 37"/>
                  <a:gd name="T11" fmla="*/ 1 h 26"/>
                  <a:gd name="T12" fmla="*/ 3 w 37"/>
                  <a:gd name="T13" fmla="*/ 1 h 26"/>
                  <a:gd name="T14" fmla="*/ 4 w 37"/>
                  <a:gd name="T15" fmla="*/ 2 h 26"/>
                  <a:gd name="T16" fmla="*/ 4 w 37"/>
                  <a:gd name="T17" fmla="*/ 2 h 26"/>
                  <a:gd name="T18" fmla="*/ 5 w 37"/>
                  <a:gd name="T19" fmla="*/ 2 h 26"/>
                  <a:gd name="T20" fmla="*/ 6 w 37"/>
                  <a:gd name="T21" fmla="*/ 2 h 26"/>
                  <a:gd name="T22" fmla="*/ 7 w 37"/>
                  <a:gd name="T23" fmla="*/ 2 h 26"/>
                  <a:gd name="T24" fmla="*/ 7 w 37"/>
                  <a:gd name="T25" fmla="*/ 3 h 26"/>
                  <a:gd name="T26" fmla="*/ 8 w 37"/>
                  <a:gd name="T27" fmla="*/ 3 h 26"/>
                  <a:gd name="T28" fmla="*/ 9 w 37"/>
                  <a:gd name="T29" fmla="*/ 3 h 26"/>
                  <a:gd name="T30" fmla="*/ 9 w 37"/>
                  <a:gd name="T31" fmla="*/ 3 h 26"/>
                  <a:gd name="T32" fmla="*/ 10 w 37"/>
                  <a:gd name="T33" fmla="*/ 3 h 26"/>
                  <a:gd name="T34" fmla="*/ 11 w 37"/>
                  <a:gd name="T35" fmla="*/ 4 h 26"/>
                  <a:gd name="T36" fmla="*/ 11 w 37"/>
                  <a:gd name="T37" fmla="*/ 4 h 26"/>
                  <a:gd name="T38" fmla="*/ 12 w 37"/>
                  <a:gd name="T39" fmla="*/ 4 h 26"/>
                  <a:gd name="T40" fmla="*/ 13 w 37"/>
                  <a:gd name="T41" fmla="*/ 4 h 26"/>
                  <a:gd name="T42" fmla="*/ 14 w 37"/>
                  <a:gd name="T43" fmla="*/ 4 h 26"/>
                  <a:gd name="T44" fmla="*/ 14 w 37"/>
                  <a:gd name="T45" fmla="*/ 5 h 26"/>
                  <a:gd name="T46" fmla="*/ 15 w 37"/>
                  <a:gd name="T47" fmla="*/ 5 h 26"/>
                  <a:gd name="T48" fmla="*/ 15 w 37"/>
                  <a:gd name="T49" fmla="*/ 5 h 26"/>
                  <a:gd name="T50" fmla="*/ 16 w 37"/>
                  <a:gd name="T51" fmla="*/ 5 h 26"/>
                  <a:gd name="T52" fmla="*/ 17 w 37"/>
                  <a:gd name="T53" fmla="*/ 6 h 26"/>
                  <a:gd name="T54" fmla="*/ 17 w 37"/>
                  <a:gd name="T55" fmla="*/ 6 h 26"/>
                  <a:gd name="T56" fmla="*/ 18 w 37"/>
                  <a:gd name="T57" fmla="*/ 6 h 26"/>
                  <a:gd name="T58" fmla="*/ 19 w 37"/>
                  <a:gd name="T59" fmla="*/ 7 h 26"/>
                  <a:gd name="T60" fmla="*/ 19 w 37"/>
                  <a:gd name="T61" fmla="*/ 7 h 26"/>
                  <a:gd name="T62" fmla="*/ 20 w 37"/>
                  <a:gd name="T63" fmla="*/ 7 h 26"/>
                  <a:gd name="T64" fmla="*/ 21 w 37"/>
                  <a:gd name="T65" fmla="*/ 8 h 26"/>
                  <a:gd name="T66" fmla="*/ 22 w 37"/>
                  <a:gd name="T67" fmla="*/ 8 h 26"/>
                  <a:gd name="T68" fmla="*/ 22 w 37"/>
                  <a:gd name="T69" fmla="*/ 9 h 26"/>
                  <a:gd name="T70" fmla="*/ 23 w 37"/>
                  <a:gd name="T71" fmla="*/ 9 h 26"/>
                  <a:gd name="T72" fmla="*/ 24 w 37"/>
                  <a:gd name="T73" fmla="*/ 9 h 26"/>
                  <a:gd name="T74" fmla="*/ 24 w 37"/>
                  <a:gd name="T75" fmla="*/ 10 h 26"/>
                  <a:gd name="T76" fmla="*/ 25 w 37"/>
                  <a:gd name="T77" fmla="*/ 10 h 26"/>
                  <a:gd name="T78" fmla="*/ 26 w 37"/>
                  <a:gd name="T79" fmla="*/ 11 h 26"/>
                  <a:gd name="T80" fmla="*/ 26 w 37"/>
                  <a:gd name="T81" fmla="*/ 12 h 26"/>
                  <a:gd name="T82" fmla="*/ 27 w 37"/>
                  <a:gd name="T83" fmla="*/ 12 h 26"/>
                  <a:gd name="T84" fmla="*/ 27 w 37"/>
                  <a:gd name="T85" fmla="*/ 12 h 26"/>
                  <a:gd name="T86" fmla="*/ 28 w 37"/>
                  <a:gd name="T87" fmla="*/ 13 h 26"/>
                  <a:gd name="T88" fmla="*/ 29 w 37"/>
                  <a:gd name="T89" fmla="*/ 14 h 26"/>
                  <a:gd name="T90" fmla="*/ 29 w 37"/>
                  <a:gd name="T91" fmla="*/ 15 h 26"/>
                  <a:gd name="T92" fmla="*/ 30 w 37"/>
                  <a:gd name="T93" fmla="*/ 16 h 26"/>
                  <a:gd name="T94" fmla="*/ 31 w 37"/>
                  <a:gd name="T95" fmla="*/ 16 h 26"/>
                  <a:gd name="T96" fmla="*/ 31 w 37"/>
                  <a:gd name="T97" fmla="*/ 17 h 26"/>
                  <a:gd name="T98" fmla="*/ 32 w 37"/>
                  <a:gd name="T99" fmla="*/ 18 h 26"/>
                  <a:gd name="T100" fmla="*/ 33 w 37"/>
                  <a:gd name="T101" fmla="*/ 19 h 26"/>
                  <a:gd name="T102" fmla="*/ 33 w 37"/>
                  <a:gd name="T103" fmla="*/ 20 h 26"/>
                  <a:gd name="T104" fmla="*/ 34 w 37"/>
                  <a:gd name="T105" fmla="*/ 21 h 26"/>
                  <a:gd name="T106" fmla="*/ 35 w 37"/>
                  <a:gd name="T107" fmla="*/ 22 h 26"/>
                  <a:gd name="T108" fmla="*/ 35 w 37"/>
                  <a:gd name="T109" fmla="*/ 23 h 26"/>
                  <a:gd name="T110" fmla="*/ 36 w 37"/>
                  <a:gd name="T111" fmla="*/ 24 h 26"/>
                  <a:gd name="T112" fmla="*/ 37 w 37"/>
                  <a:gd name="T113" fmla="*/ 25 h 26"/>
                  <a:gd name="T114" fmla="*/ 37 w 37"/>
                  <a:gd name="T11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8" y="6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20" y="7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2" y="9"/>
                    </a:lnTo>
                    <a:lnTo>
                      <a:pt x="23" y="9"/>
                    </a:lnTo>
                    <a:lnTo>
                      <a:pt x="24" y="9"/>
                    </a:lnTo>
                    <a:lnTo>
                      <a:pt x="24" y="10"/>
                    </a:lnTo>
                    <a:lnTo>
                      <a:pt x="25" y="10"/>
                    </a:lnTo>
                    <a:lnTo>
                      <a:pt x="26" y="11"/>
                    </a:lnTo>
                    <a:lnTo>
                      <a:pt x="26" y="12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8" y="13"/>
                    </a:lnTo>
                    <a:lnTo>
                      <a:pt x="29" y="14"/>
                    </a:lnTo>
                    <a:lnTo>
                      <a:pt x="29" y="15"/>
                    </a:lnTo>
                    <a:lnTo>
                      <a:pt x="30" y="16"/>
                    </a:lnTo>
                    <a:lnTo>
                      <a:pt x="31" y="16"/>
                    </a:lnTo>
                    <a:lnTo>
                      <a:pt x="31" y="17"/>
                    </a:lnTo>
                    <a:lnTo>
                      <a:pt x="32" y="18"/>
                    </a:lnTo>
                    <a:lnTo>
                      <a:pt x="33" y="19"/>
                    </a:lnTo>
                    <a:lnTo>
                      <a:pt x="33" y="20"/>
                    </a:lnTo>
                    <a:lnTo>
                      <a:pt x="34" y="21"/>
                    </a:lnTo>
                    <a:lnTo>
                      <a:pt x="35" y="22"/>
                    </a:lnTo>
                    <a:lnTo>
                      <a:pt x="35" y="23"/>
                    </a:lnTo>
                    <a:lnTo>
                      <a:pt x="36" y="24"/>
                    </a:lnTo>
                    <a:lnTo>
                      <a:pt x="37" y="25"/>
                    </a:lnTo>
                    <a:lnTo>
                      <a:pt x="37" y="2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1" name="Freeform 185"/>
              <p:cNvSpPr>
                <a:spLocks/>
              </p:cNvSpPr>
              <p:nvPr/>
            </p:nvSpPr>
            <p:spPr bwMode="auto">
              <a:xfrm>
                <a:off x="3866" y="2648"/>
                <a:ext cx="29" cy="17"/>
              </a:xfrm>
              <a:custGeom>
                <a:avLst/>
                <a:gdLst>
                  <a:gd name="T0" fmla="*/ 0 w 37"/>
                  <a:gd name="T1" fmla="*/ 0 h 22"/>
                  <a:gd name="T2" fmla="*/ 0 w 37"/>
                  <a:gd name="T3" fmla="*/ 0 h 22"/>
                  <a:gd name="T4" fmla="*/ 1 w 37"/>
                  <a:gd name="T5" fmla="*/ 1 h 22"/>
                  <a:gd name="T6" fmla="*/ 1 w 37"/>
                  <a:gd name="T7" fmla="*/ 1 h 22"/>
                  <a:gd name="T8" fmla="*/ 2 w 37"/>
                  <a:gd name="T9" fmla="*/ 2 h 22"/>
                  <a:gd name="T10" fmla="*/ 3 w 37"/>
                  <a:gd name="T11" fmla="*/ 3 h 22"/>
                  <a:gd name="T12" fmla="*/ 4 w 37"/>
                  <a:gd name="T13" fmla="*/ 3 h 22"/>
                  <a:gd name="T14" fmla="*/ 4 w 37"/>
                  <a:gd name="T15" fmla="*/ 4 h 22"/>
                  <a:gd name="T16" fmla="*/ 4 w 37"/>
                  <a:gd name="T17" fmla="*/ 4 h 22"/>
                  <a:gd name="T18" fmla="*/ 5 w 37"/>
                  <a:gd name="T19" fmla="*/ 5 h 22"/>
                  <a:gd name="T20" fmla="*/ 6 w 37"/>
                  <a:gd name="T21" fmla="*/ 6 h 22"/>
                  <a:gd name="T22" fmla="*/ 7 w 37"/>
                  <a:gd name="T23" fmla="*/ 6 h 22"/>
                  <a:gd name="T24" fmla="*/ 7 w 37"/>
                  <a:gd name="T25" fmla="*/ 7 h 22"/>
                  <a:gd name="T26" fmla="*/ 8 w 37"/>
                  <a:gd name="T27" fmla="*/ 8 h 22"/>
                  <a:gd name="T28" fmla="*/ 9 w 37"/>
                  <a:gd name="T29" fmla="*/ 8 h 22"/>
                  <a:gd name="T30" fmla="*/ 9 w 37"/>
                  <a:gd name="T31" fmla="*/ 9 h 22"/>
                  <a:gd name="T32" fmla="*/ 10 w 37"/>
                  <a:gd name="T33" fmla="*/ 9 h 22"/>
                  <a:gd name="T34" fmla="*/ 11 w 37"/>
                  <a:gd name="T35" fmla="*/ 10 h 22"/>
                  <a:gd name="T36" fmla="*/ 11 w 37"/>
                  <a:gd name="T37" fmla="*/ 11 h 22"/>
                  <a:gd name="T38" fmla="*/ 12 w 37"/>
                  <a:gd name="T39" fmla="*/ 11 h 22"/>
                  <a:gd name="T40" fmla="*/ 12 w 37"/>
                  <a:gd name="T41" fmla="*/ 12 h 22"/>
                  <a:gd name="T42" fmla="*/ 13 w 37"/>
                  <a:gd name="T43" fmla="*/ 12 h 22"/>
                  <a:gd name="T44" fmla="*/ 13 w 37"/>
                  <a:gd name="T45" fmla="*/ 12 h 22"/>
                  <a:gd name="T46" fmla="*/ 14 w 37"/>
                  <a:gd name="T47" fmla="*/ 13 h 22"/>
                  <a:gd name="T48" fmla="*/ 15 w 37"/>
                  <a:gd name="T49" fmla="*/ 14 h 22"/>
                  <a:gd name="T50" fmla="*/ 16 w 37"/>
                  <a:gd name="T51" fmla="*/ 14 h 22"/>
                  <a:gd name="T52" fmla="*/ 16 w 37"/>
                  <a:gd name="T53" fmla="*/ 15 h 22"/>
                  <a:gd name="T54" fmla="*/ 17 w 37"/>
                  <a:gd name="T55" fmla="*/ 15 h 22"/>
                  <a:gd name="T56" fmla="*/ 17 w 37"/>
                  <a:gd name="T57" fmla="*/ 15 h 22"/>
                  <a:gd name="T58" fmla="*/ 18 w 37"/>
                  <a:gd name="T59" fmla="*/ 16 h 22"/>
                  <a:gd name="T60" fmla="*/ 18 w 37"/>
                  <a:gd name="T61" fmla="*/ 16 h 22"/>
                  <a:gd name="T62" fmla="*/ 19 w 37"/>
                  <a:gd name="T63" fmla="*/ 17 h 22"/>
                  <a:gd name="T64" fmla="*/ 20 w 37"/>
                  <a:gd name="T65" fmla="*/ 18 h 22"/>
                  <a:gd name="T66" fmla="*/ 21 w 37"/>
                  <a:gd name="T67" fmla="*/ 18 h 22"/>
                  <a:gd name="T68" fmla="*/ 21 w 37"/>
                  <a:gd name="T69" fmla="*/ 19 h 22"/>
                  <a:gd name="T70" fmla="*/ 22 w 37"/>
                  <a:gd name="T71" fmla="*/ 19 h 22"/>
                  <a:gd name="T72" fmla="*/ 23 w 37"/>
                  <a:gd name="T73" fmla="*/ 19 h 22"/>
                  <a:gd name="T74" fmla="*/ 23 w 37"/>
                  <a:gd name="T75" fmla="*/ 20 h 22"/>
                  <a:gd name="T76" fmla="*/ 23 w 37"/>
                  <a:gd name="T77" fmla="*/ 20 h 22"/>
                  <a:gd name="T78" fmla="*/ 24 w 37"/>
                  <a:gd name="T79" fmla="*/ 20 h 22"/>
                  <a:gd name="T80" fmla="*/ 25 w 37"/>
                  <a:gd name="T81" fmla="*/ 20 h 22"/>
                  <a:gd name="T82" fmla="*/ 25 w 37"/>
                  <a:gd name="T83" fmla="*/ 20 h 22"/>
                  <a:gd name="T84" fmla="*/ 26 w 37"/>
                  <a:gd name="T85" fmla="*/ 21 h 22"/>
                  <a:gd name="T86" fmla="*/ 27 w 37"/>
                  <a:gd name="T87" fmla="*/ 21 h 22"/>
                  <a:gd name="T88" fmla="*/ 27 w 37"/>
                  <a:gd name="T89" fmla="*/ 21 h 22"/>
                  <a:gd name="T90" fmla="*/ 28 w 37"/>
                  <a:gd name="T91" fmla="*/ 21 h 22"/>
                  <a:gd name="T92" fmla="*/ 29 w 37"/>
                  <a:gd name="T93" fmla="*/ 21 h 22"/>
                  <a:gd name="T94" fmla="*/ 30 w 37"/>
                  <a:gd name="T95" fmla="*/ 21 h 22"/>
                  <a:gd name="T96" fmla="*/ 30 w 37"/>
                  <a:gd name="T97" fmla="*/ 22 h 22"/>
                  <a:gd name="T98" fmla="*/ 30 w 37"/>
                  <a:gd name="T99" fmla="*/ 22 h 22"/>
                  <a:gd name="T100" fmla="*/ 31 w 37"/>
                  <a:gd name="T101" fmla="*/ 22 h 22"/>
                  <a:gd name="T102" fmla="*/ 32 w 37"/>
                  <a:gd name="T103" fmla="*/ 22 h 22"/>
                  <a:gd name="T104" fmla="*/ 33 w 37"/>
                  <a:gd name="T105" fmla="*/ 22 h 22"/>
                  <a:gd name="T106" fmla="*/ 33 w 37"/>
                  <a:gd name="T107" fmla="*/ 21 h 22"/>
                  <a:gd name="T108" fmla="*/ 34 w 37"/>
                  <a:gd name="T109" fmla="*/ 21 h 22"/>
                  <a:gd name="T110" fmla="*/ 34 w 37"/>
                  <a:gd name="T111" fmla="*/ 21 h 22"/>
                  <a:gd name="T112" fmla="*/ 35 w 37"/>
                  <a:gd name="T113" fmla="*/ 21 h 22"/>
                  <a:gd name="T114" fmla="*/ 36 w 37"/>
                  <a:gd name="T115" fmla="*/ 21 h 22"/>
                  <a:gd name="T116" fmla="*/ 36 w 37"/>
                  <a:gd name="T117" fmla="*/ 21 h 22"/>
                  <a:gd name="T118" fmla="*/ 37 w 37"/>
                  <a:gd name="T119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7" h="22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3"/>
                    </a:lnTo>
                    <a:lnTo>
                      <a:pt x="15" y="14"/>
                    </a:lnTo>
                    <a:lnTo>
                      <a:pt x="16" y="14"/>
                    </a:lnTo>
                    <a:lnTo>
                      <a:pt x="16" y="15"/>
                    </a:lnTo>
                    <a:lnTo>
                      <a:pt x="17" y="15"/>
                    </a:lnTo>
                    <a:lnTo>
                      <a:pt x="17" y="15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9" y="17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1" y="19"/>
                    </a:lnTo>
                    <a:lnTo>
                      <a:pt x="22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3" y="20"/>
                    </a:lnTo>
                    <a:lnTo>
                      <a:pt x="24" y="20"/>
                    </a:lnTo>
                    <a:lnTo>
                      <a:pt x="25" y="20"/>
                    </a:lnTo>
                    <a:lnTo>
                      <a:pt x="25" y="20"/>
                    </a:lnTo>
                    <a:lnTo>
                      <a:pt x="26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8" y="21"/>
                    </a:lnTo>
                    <a:lnTo>
                      <a:pt x="29" y="21"/>
                    </a:lnTo>
                    <a:lnTo>
                      <a:pt x="30" y="21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1" y="22"/>
                    </a:lnTo>
                    <a:lnTo>
                      <a:pt x="32" y="22"/>
                    </a:lnTo>
                    <a:lnTo>
                      <a:pt x="33" y="22"/>
                    </a:lnTo>
                    <a:lnTo>
                      <a:pt x="33" y="21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5" y="21"/>
                    </a:lnTo>
                    <a:lnTo>
                      <a:pt x="36" y="21"/>
                    </a:lnTo>
                    <a:lnTo>
                      <a:pt x="36" y="21"/>
                    </a:lnTo>
                    <a:lnTo>
                      <a:pt x="37" y="2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2" name="Freeform 186"/>
              <p:cNvSpPr>
                <a:spLocks/>
              </p:cNvSpPr>
              <p:nvPr/>
            </p:nvSpPr>
            <p:spPr bwMode="auto">
              <a:xfrm>
                <a:off x="3940" y="2662"/>
                <a:ext cx="21" cy="28"/>
              </a:xfrm>
              <a:custGeom>
                <a:avLst/>
                <a:gdLst>
                  <a:gd name="T0" fmla="*/ 0 w 28"/>
                  <a:gd name="T1" fmla="*/ 0 h 37"/>
                  <a:gd name="T2" fmla="*/ 0 w 28"/>
                  <a:gd name="T3" fmla="*/ 0 h 37"/>
                  <a:gd name="T4" fmla="*/ 1 w 28"/>
                  <a:gd name="T5" fmla="*/ 0 h 37"/>
                  <a:gd name="T6" fmla="*/ 1 w 28"/>
                  <a:gd name="T7" fmla="*/ 1 h 37"/>
                  <a:gd name="T8" fmla="*/ 2 w 28"/>
                  <a:gd name="T9" fmla="*/ 1 h 37"/>
                  <a:gd name="T10" fmla="*/ 2 w 28"/>
                  <a:gd name="T11" fmla="*/ 1 h 37"/>
                  <a:gd name="T12" fmla="*/ 3 w 28"/>
                  <a:gd name="T13" fmla="*/ 1 h 37"/>
                  <a:gd name="T14" fmla="*/ 3 w 28"/>
                  <a:gd name="T15" fmla="*/ 1 h 37"/>
                  <a:gd name="T16" fmla="*/ 4 w 28"/>
                  <a:gd name="T17" fmla="*/ 2 h 37"/>
                  <a:gd name="T18" fmla="*/ 5 w 28"/>
                  <a:gd name="T19" fmla="*/ 2 h 37"/>
                  <a:gd name="T20" fmla="*/ 5 w 28"/>
                  <a:gd name="T21" fmla="*/ 2 h 37"/>
                  <a:gd name="T22" fmla="*/ 6 w 28"/>
                  <a:gd name="T23" fmla="*/ 3 h 37"/>
                  <a:gd name="T24" fmla="*/ 7 w 28"/>
                  <a:gd name="T25" fmla="*/ 3 h 37"/>
                  <a:gd name="T26" fmla="*/ 7 w 28"/>
                  <a:gd name="T27" fmla="*/ 4 h 37"/>
                  <a:gd name="T28" fmla="*/ 8 w 28"/>
                  <a:gd name="T29" fmla="*/ 4 h 37"/>
                  <a:gd name="T30" fmla="*/ 9 w 28"/>
                  <a:gd name="T31" fmla="*/ 4 h 37"/>
                  <a:gd name="T32" fmla="*/ 9 w 28"/>
                  <a:gd name="T33" fmla="*/ 5 h 37"/>
                  <a:gd name="T34" fmla="*/ 10 w 28"/>
                  <a:gd name="T35" fmla="*/ 5 h 37"/>
                  <a:gd name="T36" fmla="*/ 10 w 28"/>
                  <a:gd name="T37" fmla="*/ 6 h 37"/>
                  <a:gd name="T38" fmla="*/ 11 w 28"/>
                  <a:gd name="T39" fmla="*/ 6 h 37"/>
                  <a:gd name="T40" fmla="*/ 11 w 28"/>
                  <a:gd name="T41" fmla="*/ 6 h 37"/>
                  <a:gd name="T42" fmla="*/ 12 w 28"/>
                  <a:gd name="T43" fmla="*/ 7 h 37"/>
                  <a:gd name="T44" fmla="*/ 12 w 28"/>
                  <a:gd name="T45" fmla="*/ 7 h 37"/>
                  <a:gd name="T46" fmla="*/ 13 w 28"/>
                  <a:gd name="T47" fmla="*/ 8 h 37"/>
                  <a:gd name="T48" fmla="*/ 14 w 28"/>
                  <a:gd name="T49" fmla="*/ 9 h 37"/>
                  <a:gd name="T50" fmla="*/ 14 w 28"/>
                  <a:gd name="T51" fmla="*/ 10 h 37"/>
                  <a:gd name="T52" fmla="*/ 15 w 28"/>
                  <a:gd name="T53" fmla="*/ 10 h 37"/>
                  <a:gd name="T54" fmla="*/ 16 w 28"/>
                  <a:gd name="T55" fmla="*/ 11 h 37"/>
                  <a:gd name="T56" fmla="*/ 16 w 28"/>
                  <a:gd name="T57" fmla="*/ 12 h 37"/>
                  <a:gd name="T58" fmla="*/ 17 w 28"/>
                  <a:gd name="T59" fmla="*/ 13 h 37"/>
                  <a:gd name="T60" fmla="*/ 17 w 28"/>
                  <a:gd name="T61" fmla="*/ 14 h 37"/>
                  <a:gd name="T62" fmla="*/ 18 w 28"/>
                  <a:gd name="T63" fmla="*/ 15 h 37"/>
                  <a:gd name="T64" fmla="*/ 18 w 28"/>
                  <a:gd name="T65" fmla="*/ 16 h 37"/>
                  <a:gd name="T66" fmla="*/ 19 w 28"/>
                  <a:gd name="T67" fmla="*/ 17 h 37"/>
                  <a:gd name="T68" fmla="*/ 20 w 28"/>
                  <a:gd name="T69" fmla="*/ 18 h 37"/>
                  <a:gd name="T70" fmla="*/ 20 w 28"/>
                  <a:gd name="T71" fmla="*/ 19 h 37"/>
                  <a:gd name="T72" fmla="*/ 21 w 28"/>
                  <a:gd name="T73" fmla="*/ 20 h 37"/>
                  <a:gd name="T74" fmla="*/ 21 w 28"/>
                  <a:gd name="T75" fmla="*/ 21 h 37"/>
                  <a:gd name="T76" fmla="*/ 22 w 28"/>
                  <a:gd name="T77" fmla="*/ 22 h 37"/>
                  <a:gd name="T78" fmla="*/ 22 w 28"/>
                  <a:gd name="T79" fmla="*/ 24 h 37"/>
                  <a:gd name="T80" fmla="*/ 23 w 28"/>
                  <a:gd name="T81" fmla="*/ 25 h 37"/>
                  <a:gd name="T82" fmla="*/ 24 w 28"/>
                  <a:gd name="T83" fmla="*/ 26 h 37"/>
                  <a:gd name="T84" fmla="*/ 24 w 28"/>
                  <a:gd name="T85" fmla="*/ 28 h 37"/>
                  <a:gd name="T86" fmla="*/ 25 w 28"/>
                  <a:gd name="T87" fmla="*/ 29 h 37"/>
                  <a:gd name="T88" fmla="*/ 25 w 28"/>
                  <a:gd name="T89" fmla="*/ 31 h 37"/>
                  <a:gd name="T90" fmla="*/ 26 w 28"/>
                  <a:gd name="T91" fmla="*/ 33 h 37"/>
                  <a:gd name="T92" fmla="*/ 26 w 28"/>
                  <a:gd name="T93" fmla="*/ 34 h 37"/>
                  <a:gd name="T94" fmla="*/ 27 w 28"/>
                  <a:gd name="T95" fmla="*/ 36 h 37"/>
                  <a:gd name="T96" fmla="*/ 28 w 28"/>
                  <a:gd name="T9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" h="37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6" y="11"/>
                    </a:lnTo>
                    <a:lnTo>
                      <a:pt x="16" y="12"/>
                    </a:lnTo>
                    <a:lnTo>
                      <a:pt x="17" y="13"/>
                    </a:lnTo>
                    <a:lnTo>
                      <a:pt x="17" y="14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9" y="17"/>
                    </a:lnTo>
                    <a:lnTo>
                      <a:pt x="20" y="18"/>
                    </a:lnTo>
                    <a:lnTo>
                      <a:pt x="20" y="19"/>
                    </a:lnTo>
                    <a:lnTo>
                      <a:pt x="21" y="20"/>
                    </a:lnTo>
                    <a:lnTo>
                      <a:pt x="21" y="21"/>
                    </a:lnTo>
                    <a:lnTo>
                      <a:pt x="22" y="22"/>
                    </a:lnTo>
                    <a:lnTo>
                      <a:pt x="22" y="24"/>
                    </a:lnTo>
                    <a:lnTo>
                      <a:pt x="23" y="25"/>
                    </a:lnTo>
                    <a:lnTo>
                      <a:pt x="24" y="26"/>
                    </a:lnTo>
                    <a:lnTo>
                      <a:pt x="24" y="28"/>
                    </a:lnTo>
                    <a:lnTo>
                      <a:pt x="25" y="29"/>
                    </a:lnTo>
                    <a:lnTo>
                      <a:pt x="25" y="31"/>
                    </a:lnTo>
                    <a:lnTo>
                      <a:pt x="26" y="33"/>
                    </a:lnTo>
                    <a:lnTo>
                      <a:pt x="26" y="34"/>
                    </a:lnTo>
                    <a:lnTo>
                      <a:pt x="27" y="36"/>
                    </a:lnTo>
                    <a:lnTo>
                      <a:pt x="28" y="3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3" name="Freeform 187"/>
              <p:cNvSpPr>
                <a:spLocks/>
              </p:cNvSpPr>
              <p:nvPr/>
            </p:nvSpPr>
            <p:spPr bwMode="auto">
              <a:xfrm>
                <a:off x="3974" y="2738"/>
                <a:ext cx="7" cy="36"/>
              </a:xfrm>
              <a:custGeom>
                <a:avLst/>
                <a:gdLst>
                  <a:gd name="T0" fmla="*/ 0 w 10"/>
                  <a:gd name="T1" fmla="*/ 0 h 47"/>
                  <a:gd name="T2" fmla="*/ 1 w 10"/>
                  <a:gd name="T3" fmla="*/ 1 h 47"/>
                  <a:gd name="T4" fmla="*/ 1 w 10"/>
                  <a:gd name="T5" fmla="*/ 3 h 47"/>
                  <a:gd name="T6" fmla="*/ 2 w 10"/>
                  <a:gd name="T7" fmla="*/ 6 h 47"/>
                  <a:gd name="T8" fmla="*/ 2 w 10"/>
                  <a:gd name="T9" fmla="*/ 8 h 47"/>
                  <a:gd name="T10" fmla="*/ 3 w 10"/>
                  <a:gd name="T11" fmla="*/ 11 h 47"/>
                  <a:gd name="T12" fmla="*/ 3 w 10"/>
                  <a:gd name="T13" fmla="*/ 13 h 47"/>
                  <a:gd name="T14" fmla="*/ 4 w 10"/>
                  <a:gd name="T15" fmla="*/ 16 h 47"/>
                  <a:gd name="T16" fmla="*/ 4 w 10"/>
                  <a:gd name="T17" fmla="*/ 18 h 47"/>
                  <a:gd name="T18" fmla="*/ 5 w 10"/>
                  <a:gd name="T19" fmla="*/ 21 h 47"/>
                  <a:gd name="T20" fmla="*/ 6 w 10"/>
                  <a:gd name="T21" fmla="*/ 24 h 47"/>
                  <a:gd name="T22" fmla="*/ 6 w 10"/>
                  <a:gd name="T23" fmla="*/ 27 h 47"/>
                  <a:gd name="T24" fmla="*/ 6 w 10"/>
                  <a:gd name="T25" fmla="*/ 29 h 47"/>
                  <a:gd name="T26" fmla="*/ 7 w 10"/>
                  <a:gd name="T27" fmla="*/ 32 h 47"/>
                  <a:gd name="T28" fmla="*/ 8 w 10"/>
                  <a:gd name="T29" fmla="*/ 35 h 47"/>
                  <a:gd name="T30" fmla="*/ 8 w 10"/>
                  <a:gd name="T31" fmla="*/ 38 h 47"/>
                  <a:gd name="T32" fmla="*/ 9 w 10"/>
                  <a:gd name="T33" fmla="*/ 41 h 47"/>
                  <a:gd name="T34" fmla="*/ 10 w 10"/>
                  <a:gd name="T35" fmla="*/ 44 h 47"/>
                  <a:gd name="T36" fmla="*/ 10 w 10"/>
                  <a:gd name="T37" fmla="*/ 46 h 47"/>
                  <a:gd name="T38" fmla="*/ 10 w 10"/>
                  <a:gd name="T3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47">
                    <a:moveTo>
                      <a:pt x="0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5" y="21"/>
                    </a:lnTo>
                    <a:lnTo>
                      <a:pt x="6" y="24"/>
                    </a:lnTo>
                    <a:lnTo>
                      <a:pt x="6" y="27"/>
                    </a:lnTo>
                    <a:lnTo>
                      <a:pt x="6" y="29"/>
                    </a:lnTo>
                    <a:lnTo>
                      <a:pt x="7" y="32"/>
                    </a:lnTo>
                    <a:lnTo>
                      <a:pt x="8" y="35"/>
                    </a:lnTo>
                    <a:lnTo>
                      <a:pt x="8" y="38"/>
                    </a:lnTo>
                    <a:lnTo>
                      <a:pt x="9" y="41"/>
                    </a:lnTo>
                    <a:lnTo>
                      <a:pt x="10" y="44"/>
                    </a:lnTo>
                    <a:lnTo>
                      <a:pt x="10" y="46"/>
                    </a:lnTo>
                    <a:lnTo>
                      <a:pt x="10" y="4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4" name="Freeform 188"/>
              <p:cNvSpPr>
                <a:spLocks/>
              </p:cNvSpPr>
              <p:nvPr/>
            </p:nvSpPr>
            <p:spPr bwMode="auto">
              <a:xfrm>
                <a:off x="3985" y="2794"/>
                <a:ext cx="6" cy="36"/>
              </a:xfrm>
              <a:custGeom>
                <a:avLst/>
                <a:gdLst>
                  <a:gd name="T0" fmla="*/ 0 w 7"/>
                  <a:gd name="T1" fmla="*/ 0 h 47"/>
                  <a:gd name="T2" fmla="*/ 0 w 7"/>
                  <a:gd name="T3" fmla="*/ 2 h 47"/>
                  <a:gd name="T4" fmla="*/ 1 w 7"/>
                  <a:gd name="T5" fmla="*/ 6 h 47"/>
                  <a:gd name="T6" fmla="*/ 1 w 7"/>
                  <a:gd name="T7" fmla="*/ 9 h 47"/>
                  <a:gd name="T8" fmla="*/ 2 w 7"/>
                  <a:gd name="T9" fmla="*/ 12 h 47"/>
                  <a:gd name="T10" fmla="*/ 3 w 7"/>
                  <a:gd name="T11" fmla="*/ 16 h 47"/>
                  <a:gd name="T12" fmla="*/ 3 w 7"/>
                  <a:gd name="T13" fmla="*/ 19 h 47"/>
                  <a:gd name="T14" fmla="*/ 4 w 7"/>
                  <a:gd name="T15" fmla="*/ 23 h 47"/>
                  <a:gd name="T16" fmla="*/ 4 w 7"/>
                  <a:gd name="T17" fmla="*/ 26 h 47"/>
                  <a:gd name="T18" fmla="*/ 5 w 7"/>
                  <a:gd name="T19" fmla="*/ 30 h 47"/>
                  <a:gd name="T20" fmla="*/ 5 w 7"/>
                  <a:gd name="T21" fmla="*/ 33 h 47"/>
                  <a:gd name="T22" fmla="*/ 6 w 7"/>
                  <a:gd name="T23" fmla="*/ 37 h 47"/>
                  <a:gd name="T24" fmla="*/ 7 w 7"/>
                  <a:gd name="T25" fmla="*/ 41 h 47"/>
                  <a:gd name="T26" fmla="*/ 7 w 7"/>
                  <a:gd name="T27" fmla="*/ 44 h 47"/>
                  <a:gd name="T28" fmla="*/ 7 w 7"/>
                  <a:gd name="T2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47">
                    <a:moveTo>
                      <a:pt x="0" y="0"/>
                    </a:moveTo>
                    <a:lnTo>
                      <a:pt x="0" y="2"/>
                    </a:lnTo>
                    <a:lnTo>
                      <a:pt x="1" y="6"/>
                    </a:lnTo>
                    <a:lnTo>
                      <a:pt x="1" y="9"/>
                    </a:lnTo>
                    <a:lnTo>
                      <a:pt x="2" y="12"/>
                    </a:lnTo>
                    <a:lnTo>
                      <a:pt x="3" y="16"/>
                    </a:lnTo>
                    <a:lnTo>
                      <a:pt x="3" y="19"/>
                    </a:lnTo>
                    <a:lnTo>
                      <a:pt x="4" y="23"/>
                    </a:lnTo>
                    <a:lnTo>
                      <a:pt x="4" y="26"/>
                    </a:lnTo>
                    <a:lnTo>
                      <a:pt x="5" y="30"/>
                    </a:lnTo>
                    <a:lnTo>
                      <a:pt x="5" y="33"/>
                    </a:lnTo>
                    <a:lnTo>
                      <a:pt x="6" y="37"/>
                    </a:lnTo>
                    <a:lnTo>
                      <a:pt x="7" y="41"/>
                    </a:lnTo>
                    <a:lnTo>
                      <a:pt x="7" y="44"/>
                    </a:lnTo>
                    <a:lnTo>
                      <a:pt x="7" y="4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5" name="Freeform 189"/>
              <p:cNvSpPr>
                <a:spLocks/>
              </p:cNvSpPr>
              <p:nvPr/>
            </p:nvSpPr>
            <p:spPr bwMode="auto">
              <a:xfrm>
                <a:off x="3998" y="2878"/>
                <a:ext cx="5" cy="36"/>
              </a:xfrm>
              <a:custGeom>
                <a:avLst/>
                <a:gdLst>
                  <a:gd name="T0" fmla="*/ 0 w 6"/>
                  <a:gd name="T1" fmla="*/ 0 h 47"/>
                  <a:gd name="T2" fmla="*/ 0 w 6"/>
                  <a:gd name="T3" fmla="*/ 0 h 47"/>
                  <a:gd name="T4" fmla="*/ 0 w 6"/>
                  <a:gd name="T5" fmla="*/ 4 h 47"/>
                  <a:gd name="T6" fmla="*/ 1 w 6"/>
                  <a:gd name="T7" fmla="*/ 8 h 47"/>
                  <a:gd name="T8" fmla="*/ 1 w 6"/>
                  <a:gd name="T9" fmla="*/ 12 h 47"/>
                  <a:gd name="T10" fmla="*/ 2 w 6"/>
                  <a:gd name="T11" fmla="*/ 16 h 47"/>
                  <a:gd name="T12" fmla="*/ 3 w 6"/>
                  <a:gd name="T13" fmla="*/ 20 h 47"/>
                  <a:gd name="T14" fmla="*/ 3 w 6"/>
                  <a:gd name="T15" fmla="*/ 24 h 47"/>
                  <a:gd name="T16" fmla="*/ 4 w 6"/>
                  <a:gd name="T17" fmla="*/ 28 h 47"/>
                  <a:gd name="T18" fmla="*/ 4 w 6"/>
                  <a:gd name="T19" fmla="*/ 32 h 47"/>
                  <a:gd name="T20" fmla="*/ 5 w 6"/>
                  <a:gd name="T21" fmla="*/ 37 h 47"/>
                  <a:gd name="T22" fmla="*/ 5 w 6"/>
                  <a:gd name="T23" fmla="*/ 41 h 47"/>
                  <a:gd name="T24" fmla="*/ 6 w 6"/>
                  <a:gd name="T25" fmla="*/ 45 h 47"/>
                  <a:gd name="T26" fmla="*/ 6 w 6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47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2" y="16"/>
                    </a:lnTo>
                    <a:lnTo>
                      <a:pt x="3" y="20"/>
                    </a:lnTo>
                    <a:lnTo>
                      <a:pt x="3" y="24"/>
                    </a:lnTo>
                    <a:lnTo>
                      <a:pt x="4" y="28"/>
                    </a:lnTo>
                    <a:lnTo>
                      <a:pt x="4" y="32"/>
                    </a:lnTo>
                    <a:lnTo>
                      <a:pt x="5" y="37"/>
                    </a:lnTo>
                    <a:lnTo>
                      <a:pt x="5" y="41"/>
                    </a:lnTo>
                    <a:lnTo>
                      <a:pt x="6" y="45"/>
                    </a:lnTo>
                    <a:lnTo>
                      <a:pt x="6" y="4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6" name="Freeform 190"/>
              <p:cNvSpPr>
                <a:spLocks/>
              </p:cNvSpPr>
              <p:nvPr/>
            </p:nvSpPr>
            <p:spPr bwMode="auto">
              <a:xfrm>
                <a:off x="4009" y="2963"/>
                <a:ext cx="5" cy="36"/>
              </a:xfrm>
              <a:custGeom>
                <a:avLst/>
                <a:gdLst>
                  <a:gd name="T0" fmla="*/ 0 w 6"/>
                  <a:gd name="T1" fmla="*/ 0 h 47"/>
                  <a:gd name="T2" fmla="*/ 0 w 6"/>
                  <a:gd name="T3" fmla="*/ 1 h 47"/>
                  <a:gd name="T4" fmla="*/ 1 w 6"/>
                  <a:gd name="T5" fmla="*/ 5 h 47"/>
                  <a:gd name="T6" fmla="*/ 1 w 6"/>
                  <a:gd name="T7" fmla="*/ 10 h 47"/>
                  <a:gd name="T8" fmla="*/ 2 w 6"/>
                  <a:gd name="T9" fmla="*/ 15 h 47"/>
                  <a:gd name="T10" fmla="*/ 2 w 6"/>
                  <a:gd name="T11" fmla="*/ 19 h 47"/>
                  <a:gd name="T12" fmla="*/ 3 w 6"/>
                  <a:gd name="T13" fmla="*/ 24 h 47"/>
                  <a:gd name="T14" fmla="*/ 4 w 6"/>
                  <a:gd name="T15" fmla="*/ 28 h 47"/>
                  <a:gd name="T16" fmla="*/ 4 w 6"/>
                  <a:gd name="T17" fmla="*/ 33 h 47"/>
                  <a:gd name="T18" fmla="*/ 5 w 6"/>
                  <a:gd name="T19" fmla="*/ 38 h 47"/>
                  <a:gd name="T20" fmla="*/ 5 w 6"/>
                  <a:gd name="T21" fmla="*/ 43 h 47"/>
                  <a:gd name="T22" fmla="*/ 6 w 6"/>
                  <a:gd name="T2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7">
                    <a:moveTo>
                      <a:pt x="0" y="0"/>
                    </a:moveTo>
                    <a:lnTo>
                      <a:pt x="0" y="1"/>
                    </a:lnTo>
                    <a:lnTo>
                      <a:pt x="1" y="5"/>
                    </a:lnTo>
                    <a:lnTo>
                      <a:pt x="1" y="10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3" y="24"/>
                    </a:lnTo>
                    <a:lnTo>
                      <a:pt x="4" y="28"/>
                    </a:lnTo>
                    <a:lnTo>
                      <a:pt x="4" y="33"/>
                    </a:lnTo>
                    <a:lnTo>
                      <a:pt x="5" y="38"/>
                    </a:lnTo>
                    <a:lnTo>
                      <a:pt x="5" y="43"/>
                    </a:lnTo>
                    <a:lnTo>
                      <a:pt x="6" y="4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7" name="Freeform 191"/>
              <p:cNvSpPr>
                <a:spLocks/>
              </p:cNvSpPr>
              <p:nvPr/>
            </p:nvSpPr>
            <p:spPr bwMode="auto">
              <a:xfrm>
                <a:off x="4019" y="3047"/>
                <a:ext cx="4" cy="36"/>
              </a:xfrm>
              <a:custGeom>
                <a:avLst/>
                <a:gdLst>
                  <a:gd name="T0" fmla="*/ 0 w 5"/>
                  <a:gd name="T1" fmla="*/ 0 h 47"/>
                  <a:gd name="T2" fmla="*/ 0 w 5"/>
                  <a:gd name="T3" fmla="*/ 0 h 47"/>
                  <a:gd name="T4" fmla="*/ 0 w 5"/>
                  <a:gd name="T5" fmla="*/ 5 h 47"/>
                  <a:gd name="T6" fmla="*/ 1 w 5"/>
                  <a:gd name="T7" fmla="*/ 10 h 47"/>
                  <a:gd name="T8" fmla="*/ 1 w 5"/>
                  <a:gd name="T9" fmla="*/ 15 h 47"/>
                  <a:gd name="T10" fmla="*/ 2 w 5"/>
                  <a:gd name="T11" fmla="*/ 20 h 47"/>
                  <a:gd name="T12" fmla="*/ 3 w 5"/>
                  <a:gd name="T13" fmla="*/ 25 h 47"/>
                  <a:gd name="T14" fmla="*/ 3 w 5"/>
                  <a:gd name="T15" fmla="*/ 29 h 47"/>
                  <a:gd name="T16" fmla="*/ 4 w 5"/>
                  <a:gd name="T17" fmla="*/ 34 h 47"/>
                  <a:gd name="T18" fmla="*/ 4 w 5"/>
                  <a:gd name="T19" fmla="*/ 39 h 47"/>
                  <a:gd name="T20" fmla="*/ 5 w 5"/>
                  <a:gd name="T21" fmla="*/ 44 h 47"/>
                  <a:gd name="T22" fmla="*/ 5 w 5"/>
                  <a:gd name="T2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47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1" y="10"/>
                    </a:lnTo>
                    <a:lnTo>
                      <a:pt x="1" y="15"/>
                    </a:lnTo>
                    <a:lnTo>
                      <a:pt x="2" y="20"/>
                    </a:lnTo>
                    <a:lnTo>
                      <a:pt x="3" y="25"/>
                    </a:lnTo>
                    <a:lnTo>
                      <a:pt x="3" y="29"/>
                    </a:lnTo>
                    <a:lnTo>
                      <a:pt x="4" y="34"/>
                    </a:lnTo>
                    <a:lnTo>
                      <a:pt x="4" y="39"/>
                    </a:lnTo>
                    <a:lnTo>
                      <a:pt x="5" y="44"/>
                    </a:lnTo>
                    <a:lnTo>
                      <a:pt x="5" y="4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8" name="Freeform 192"/>
              <p:cNvSpPr>
                <a:spLocks/>
              </p:cNvSpPr>
              <p:nvPr/>
            </p:nvSpPr>
            <p:spPr bwMode="auto">
              <a:xfrm>
                <a:off x="4028" y="3132"/>
                <a:ext cx="5" cy="36"/>
              </a:xfrm>
              <a:custGeom>
                <a:avLst/>
                <a:gdLst>
                  <a:gd name="T0" fmla="*/ 0 w 6"/>
                  <a:gd name="T1" fmla="*/ 0 h 47"/>
                  <a:gd name="T2" fmla="*/ 1 w 6"/>
                  <a:gd name="T3" fmla="*/ 3 h 47"/>
                  <a:gd name="T4" fmla="*/ 1 w 6"/>
                  <a:gd name="T5" fmla="*/ 8 h 47"/>
                  <a:gd name="T6" fmla="*/ 2 w 6"/>
                  <a:gd name="T7" fmla="*/ 13 h 47"/>
                  <a:gd name="T8" fmla="*/ 2 w 6"/>
                  <a:gd name="T9" fmla="*/ 18 h 47"/>
                  <a:gd name="T10" fmla="*/ 3 w 6"/>
                  <a:gd name="T11" fmla="*/ 23 h 47"/>
                  <a:gd name="T12" fmla="*/ 3 w 6"/>
                  <a:gd name="T13" fmla="*/ 28 h 47"/>
                  <a:gd name="T14" fmla="*/ 4 w 6"/>
                  <a:gd name="T15" fmla="*/ 33 h 47"/>
                  <a:gd name="T16" fmla="*/ 4 w 6"/>
                  <a:gd name="T17" fmla="*/ 37 h 47"/>
                  <a:gd name="T18" fmla="*/ 5 w 6"/>
                  <a:gd name="T19" fmla="*/ 42 h 47"/>
                  <a:gd name="T20" fmla="*/ 6 w 6"/>
                  <a:gd name="T2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7">
                    <a:moveTo>
                      <a:pt x="0" y="0"/>
                    </a:moveTo>
                    <a:lnTo>
                      <a:pt x="1" y="3"/>
                    </a:lnTo>
                    <a:lnTo>
                      <a:pt x="1" y="8"/>
                    </a:lnTo>
                    <a:lnTo>
                      <a:pt x="2" y="13"/>
                    </a:lnTo>
                    <a:lnTo>
                      <a:pt x="2" y="18"/>
                    </a:lnTo>
                    <a:lnTo>
                      <a:pt x="3" y="23"/>
                    </a:lnTo>
                    <a:lnTo>
                      <a:pt x="3" y="28"/>
                    </a:lnTo>
                    <a:lnTo>
                      <a:pt x="4" y="33"/>
                    </a:lnTo>
                    <a:lnTo>
                      <a:pt x="4" y="37"/>
                    </a:lnTo>
                    <a:lnTo>
                      <a:pt x="5" y="42"/>
                    </a:lnTo>
                    <a:lnTo>
                      <a:pt x="6" y="4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9" name="Freeform 193"/>
              <p:cNvSpPr>
                <a:spLocks/>
              </p:cNvSpPr>
              <p:nvPr/>
            </p:nvSpPr>
            <p:spPr bwMode="auto">
              <a:xfrm>
                <a:off x="4038" y="3216"/>
                <a:ext cx="5" cy="36"/>
              </a:xfrm>
              <a:custGeom>
                <a:avLst/>
                <a:gdLst>
                  <a:gd name="T0" fmla="*/ 0 w 6"/>
                  <a:gd name="T1" fmla="*/ 0 h 47"/>
                  <a:gd name="T2" fmla="*/ 1 w 6"/>
                  <a:gd name="T3" fmla="*/ 3 h 47"/>
                  <a:gd name="T4" fmla="*/ 1 w 6"/>
                  <a:gd name="T5" fmla="*/ 7 h 47"/>
                  <a:gd name="T6" fmla="*/ 2 w 6"/>
                  <a:gd name="T7" fmla="*/ 12 h 47"/>
                  <a:gd name="T8" fmla="*/ 2 w 6"/>
                  <a:gd name="T9" fmla="*/ 17 h 47"/>
                  <a:gd name="T10" fmla="*/ 3 w 6"/>
                  <a:gd name="T11" fmla="*/ 21 h 47"/>
                  <a:gd name="T12" fmla="*/ 3 w 6"/>
                  <a:gd name="T13" fmla="*/ 25 h 47"/>
                  <a:gd name="T14" fmla="*/ 4 w 6"/>
                  <a:gd name="T15" fmla="*/ 30 h 47"/>
                  <a:gd name="T16" fmla="*/ 5 w 6"/>
                  <a:gd name="T17" fmla="*/ 34 h 47"/>
                  <a:gd name="T18" fmla="*/ 5 w 6"/>
                  <a:gd name="T19" fmla="*/ 39 h 47"/>
                  <a:gd name="T20" fmla="*/ 6 w 6"/>
                  <a:gd name="T21" fmla="*/ 43 h 47"/>
                  <a:gd name="T22" fmla="*/ 6 w 6"/>
                  <a:gd name="T2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7">
                    <a:moveTo>
                      <a:pt x="0" y="0"/>
                    </a:moveTo>
                    <a:lnTo>
                      <a:pt x="1" y="3"/>
                    </a:lnTo>
                    <a:lnTo>
                      <a:pt x="1" y="7"/>
                    </a:lnTo>
                    <a:lnTo>
                      <a:pt x="2" y="12"/>
                    </a:lnTo>
                    <a:lnTo>
                      <a:pt x="2" y="17"/>
                    </a:lnTo>
                    <a:lnTo>
                      <a:pt x="3" y="21"/>
                    </a:lnTo>
                    <a:lnTo>
                      <a:pt x="3" y="25"/>
                    </a:lnTo>
                    <a:lnTo>
                      <a:pt x="4" y="30"/>
                    </a:lnTo>
                    <a:lnTo>
                      <a:pt x="5" y="34"/>
                    </a:lnTo>
                    <a:lnTo>
                      <a:pt x="5" y="39"/>
                    </a:lnTo>
                    <a:lnTo>
                      <a:pt x="6" y="43"/>
                    </a:lnTo>
                    <a:lnTo>
                      <a:pt x="6" y="4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0" name="Freeform 194"/>
              <p:cNvSpPr>
                <a:spLocks/>
              </p:cNvSpPr>
              <p:nvPr/>
            </p:nvSpPr>
            <p:spPr bwMode="auto">
              <a:xfrm>
                <a:off x="4050" y="3301"/>
                <a:ext cx="7" cy="36"/>
              </a:xfrm>
              <a:custGeom>
                <a:avLst/>
                <a:gdLst>
                  <a:gd name="T0" fmla="*/ 0 w 9"/>
                  <a:gd name="T1" fmla="*/ 0 h 47"/>
                  <a:gd name="T2" fmla="*/ 1 w 9"/>
                  <a:gd name="T3" fmla="*/ 3 h 47"/>
                  <a:gd name="T4" fmla="*/ 1 w 9"/>
                  <a:gd name="T5" fmla="*/ 6 h 47"/>
                  <a:gd name="T6" fmla="*/ 2 w 9"/>
                  <a:gd name="T7" fmla="*/ 9 h 47"/>
                  <a:gd name="T8" fmla="*/ 3 w 9"/>
                  <a:gd name="T9" fmla="*/ 13 h 47"/>
                  <a:gd name="T10" fmla="*/ 3 w 9"/>
                  <a:gd name="T11" fmla="*/ 16 h 47"/>
                  <a:gd name="T12" fmla="*/ 4 w 9"/>
                  <a:gd name="T13" fmla="*/ 19 h 47"/>
                  <a:gd name="T14" fmla="*/ 4 w 9"/>
                  <a:gd name="T15" fmla="*/ 23 h 47"/>
                  <a:gd name="T16" fmla="*/ 5 w 9"/>
                  <a:gd name="T17" fmla="*/ 26 h 47"/>
                  <a:gd name="T18" fmla="*/ 5 w 9"/>
                  <a:gd name="T19" fmla="*/ 29 h 47"/>
                  <a:gd name="T20" fmla="*/ 6 w 9"/>
                  <a:gd name="T21" fmla="*/ 32 h 47"/>
                  <a:gd name="T22" fmla="*/ 7 w 9"/>
                  <a:gd name="T23" fmla="*/ 35 h 47"/>
                  <a:gd name="T24" fmla="*/ 7 w 9"/>
                  <a:gd name="T25" fmla="*/ 38 h 47"/>
                  <a:gd name="T26" fmla="*/ 8 w 9"/>
                  <a:gd name="T27" fmla="*/ 41 h 47"/>
                  <a:gd name="T28" fmla="*/ 8 w 9"/>
                  <a:gd name="T29" fmla="*/ 44 h 47"/>
                  <a:gd name="T30" fmla="*/ 9 w 9"/>
                  <a:gd name="T3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47">
                    <a:moveTo>
                      <a:pt x="0" y="0"/>
                    </a:moveTo>
                    <a:lnTo>
                      <a:pt x="1" y="3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4" y="19"/>
                    </a:lnTo>
                    <a:lnTo>
                      <a:pt x="4" y="23"/>
                    </a:lnTo>
                    <a:lnTo>
                      <a:pt x="5" y="26"/>
                    </a:lnTo>
                    <a:lnTo>
                      <a:pt x="5" y="29"/>
                    </a:lnTo>
                    <a:lnTo>
                      <a:pt x="6" y="32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8" y="41"/>
                    </a:lnTo>
                    <a:lnTo>
                      <a:pt x="8" y="44"/>
                    </a:lnTo>
                    <a:lnTo>
                      <a:pt x="9" y="4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1" name="Freeform 195"/>
              <p:cNvSpPr>
                <a:spLocks/>
              </p:cNvSpPr>
              <p:nvPr/>
            </p:nvSpPr>
            <p:spPr bwMode="auto">
              <a:xfrm>
                <a:off x="4066" y="3385"/>
                <a:ext cx="7" cy="36"/>
              </a:xfrm>
              <a:custGeom>
                <a:avLst/>
                <a:gdLst>
                  <a:gd name="T0" fmla="*/ 0 w 9"/>
                  <a:gd name="T1" fmla="*/ 0 h 47"/>
                  <a:gd name="T2" fmla="*/ 0 w 9"/>
                  <a:gd name="T3" fmla="*/ 0 h 47"/>
                  <a:gd name="T4" fmla="*/ 0 w 9"/>
                  <a:gd name="T5" fmla="*/ 3 h 47"/>
                  <a:gd name="T6" fmla="*/ 1 w 9"/>
                  <a:gd name="T7" fmla="*/ 6 h 47"/>
                  <a:gd name="T8" fmla="*/ 1 w 9"/>
                  <a:gd name="T9" fmla="*/ 8 h 47"/>
                  <a:gd name="T10" fmla="*/ 2 w 9"/>
                  <a:gd name="T11" fmla="*/ 11 h 47"/>
                  <a:gd name="T12" fmla="*/ 2 w 9"/>
                  <a:gd name="T13" fmla="*/ 14 h 47"/>
                  <a:gd name="T14" fmla="*/ 3 w 9"/>
                  <a:gd name="T15" fmla="*/ 17 h 47"/>
                  <a:gd name="T16" fmla="*/ 4 w 9"/>
                  <a:gd name="T17" fmla="*/ 20 h 47"/>
                  <a:gd name="T18" fmla="*/ 4 w 9"/>
                  <a:gd name="T19" fmla="*/ 23 h 47"/>
                  <a:gd name="T20" fmla="*/ 4 w 9"/>
                  <a:gd name="T21" fmla="*/ 25 h 47"/>
                  <a:gd name="T22" fmla="*/ 5 w 9"/>
                  <a:gd name="T23" fmla="*/ 28 h 47"/>
                  <a:gd name="T24" fmla="*/ 6 w 9"/>
                  <a:gd name="T25" fmla="*/ 31 h 47"/>
                  <a:gd name="T26" fmla="*/ 6 w 9"/>
                  <a:gd name="T27" fmla="*/ 34 h 47"/>
                  <a:gd name="T28" fmla="*/ 6 w 9"/>
                  <a:gd name="T29" fmla="*/ 36 h 47"/>
                  <a:gd name="T30" fmla="*/ 8 w 9"/>
                  <a:gd name="T31" fmla="*/ 39 h 47"/>
                  <a:gd name="T32" fmla="*/ 8 w 9"/>
                  <a:gd name="T33" fmla="*/ 41 h 47"/>
                  <a:gd name="T34" fmla="*/ 9 w 9"/>
                  <a:gd name="T35" fmla="*/ 44 h 47"/>
                  <a:gd name="T36" fmla="*/ 9 w 9"/>
                  <a:gd name="T37" fmla="*/ 46 h 47"/>
                  <a:gd name="T38" fmla="*/ 9 w 9"/>
                  <a:gd name="T3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47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0"/>
                    </a:lnTo>
                    <a:lnTo>
                      <a:pt x="4" y="23"/>
                    </a:lnTo>
                    <a:lnTo>
                      <a:pt x="4" y="25"/>
                    </a:lnTo>
                    <a:lnTo>
                      <a:pt x="5" y="28"/>
                    </a:lnTo>
                    <a:lnTo>
                      <a:pt x="6" y="31"/>
                    </a:lnTo>
                    <a:lnTo>
                      <a:pt x="6" y="34"/>
                    </a:lnTo>
                    <a:lnTo>
                      <a:pt x="6" y="36"/>
                    </a:lnTo>
                    <a:lnTo>
                      <a:pt x="8" y="39"/>
                    </a:lnTo>
                    <a:lnTo>
                      <a:pt x="8" y="41"/>
                    </a:lnTo>
                    <a:lnTo>
                      <a:pt x="9" y="44"/>
                    </a:lnTo>
                    <a:lnTo>
                      <a:pt x="9" y="46"/>
                    </a:lnTo>
                    <a:lnTo>
                      <a:pt x="9" y="4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2" name="Freeform 196"/>
              <p:cNvSpPr>
                <a:spLocks/>
              </p:cNvSpPr>
              <p:nvPr/>
            </p:nvSpPr>
            <p:spPr bwMode="auto">
              <a:xfrm>
                <a:off x="4090" y="3468"/>
                <a:ext cx="27" cy="14"/>
              </a:xfrm>
              <a:custGeom>
                <a:avLst/>
                <a:gdLst>
                  <a:gd name="T0" fmla="*/ 0 w 35"/>
                  <a:gd name="T1" fmla="*/ 0 h 18"/>
                  <a:gd name="T2" fmla="*/ 1 w 35"/>
                  <a:gd name="T3" fmla="*/ 1 h 18"/>
                  <a:gd name="T4" fmla="*/ 1 w 35"/>
                  <a:gd name="T5" fmla="*/ 2 h 18"/>
                  <a:gd name="T6" fmla="*/ 3 w 35"/>
                  <a:gd name="T7" fmla="*/ 3 h 18"/>
                  <a:gd name="T8" fmla="*/ 4 w 35"/>
                  <a:gd name="T9" fmla="*/ 4 h 18"/>
                  <a:gd name="T10" fmla="*/ 5 w 35"/>
                  <a:gd name="T11" fmla="*/ 4 h 18"/>
                  <a:gd name="T12" fmla="*/ 6 w 35"/>
                  <a:gd name="T13" fmla="*/ 5 h 18"/>
                  <a:gd name="T14" fmla="*/ 7 w 35"/>
                  <a:gd name="T15" fmla="*/ 5 h 18"/>
                  <a:gd name="T16" fmla="*/ 8 w 35"/>
                  <a:gd name="T17" fmla="*/ 5 h 18"/>
                  <a:gd name="T18" fmla="*/ 9 w 35"/>
                  <a:gd name="T19" fmla="*/ 6 h 18"/>
                  <a:gd name="T20" fmla="*/ 10 w 35"/>
                  <a:gd name="T21" fmla="*/ 6 h 18"/>
                  <a:gd name="T22" fmla="*/ 11 w 35"/>
                  <a:gd name="T23" fmla="*/ 7 h 18"/>
                  <a:gd name="T24" fmla="*/ 13 w 35"/>
                  <a:gd name="T25" fmla="*/ 7 h 18"/>
                  <a:gd name="T26" fmla="*/ 14 w 35"/>
                  <a:gd name="T27" fmla="*/ 8 h 18"/>
                  <a:gd name="T28" fmla="*/ 15 w 35"/>
                  <a:gd name="T29" fmla="*/ 9 h 18"/>
                  <a:gd name="T30" fmla="*/ 16 w 35"/>
                  <a:gd name="T31" fmla="*/ 9 h 18"/>
                  <a:gd name="T32" fmla="*/ 17 w 35"/>
                  <a:gd name="T33" fmla="*/ 10 h 18"/>
                  <a:gd name="T34" fmla="*/ 18 w 35"/>
                  <a:gd name="T35" fmla="*/ 10 h 18"/>
                  <a:gd name="T36" fmla="*/ 19 w 35"/>
                  <a:gd name="T37" fmla="*/ 11 h 18"/>
                  <a:gd name="T38" fmla="*/ 21 w 35"/>
                  <a:gd name="T39" fmla="*/ 11 h 18"/>
                  <a:gd name="T40" fmla="*/ 21 w 35"/>
                  <a:gd name="T41" fmla="*/ 12 h 18"/>
                  <a:gd name="T42" fmla="*/ 23 w 35"/>
                  <a:gd name="T43" fmla="*/ 12 h 18"/>
                  <a:gd name="T44" fmla="*/ 23 w 35"/>
                  <a:gd name="T45" fmla="*/ 13 h 18"/>
                  <a:gd name="T46" fmla="*/ 24 w 35"/>
                  <a:gd name="T47" fmla="*/ 13 h 18"/>
                  <a:gd name="T48" fmla="*/ 25 w 35"/>
                  <a:gd name="T49" fmla="*/ 14 h 18"/>
                  <a:gd name="T50" fmla="*/ 26 w 35"/>
                  <a:gd name="T51" fmla="*/ 14 h 18"/>
                  <a:gd name="T52" fmla="*/ 28 w 35"/>
                  <a:gd name="T53" fmla="*/ 15 h 18"/>
                  <a:gd name="T54" fmla="*/ 29 w 35"/>
                  <a:gd name="T55" fmla="*/ 16 h 18"/>
                  <a:gd name="T56" fmla="*/ 30 w 35"/>
                  <a:gd name="T57" fmla="*/ 16 h 18"/>
                  <a:gd name="T58" fmla="*/ 31 w 35"/>
                  <a:gd name="T59" fmla="*/ 17 h 18"/>
                  <a:gd name="T60" fmla="*/ 32 w 35"/>
                  <a:gd name="T61" fmla="*/ 17 h 18"/>
                  <a:gd name="T62" fmla="*/ 33 w 35"/>
                  <a:gd name="T63" fmla="*/ 17 h 18"/>
                  <a:gd name="T64" fmla="*/ 34 w 35"/>
                  <a:gd name="T65" fmla="*/ 18 h 18"/>
                  <a:gd name="T66" fmla="*/ 35 w 35"/>
                  <a:gd name="T6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19" y="11"/>
                    </a:lnTo>
                    <a:lnTo>
                      <a:pt x="20" y="11"/>
                    </a:lnTo>
                    <a:lnTo>
                      <a:pt x="21" y="11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24" y="13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7" y="15"/>
                    </a:lnTo>
                    <a:lnTo>
                      <a:pt x="28" y="15"/>
                    </a:lnTo>
                    <a:lnTo>
                      <a:pt x="29" y="15"/>
                    </a:lnTo>
                    <a:lnTo>
                      <a:pt x="29" y="16"/>
                    </a:lnTo>
                    <a:lnTo>
                      <a:pt x="29" y="16"/>
                    </a:lnTo>
                    <a:lnTo>
                      <a:pt x="30" y="16"/>
                    </a:lnTo>
                    <a:lnTo>
                      <a:pt x="31" y="16"/>
                    </a:lnTo>
                    <a:lnTo>
                      <a:pt x="31" y="17"/>
                    </a:lnTo>
                    <a:lnTo>
                      <a:pt x="31" y="17"/>
                    </a:lnTo>
                    <a:lnTo>
                      <a:pt x="32" y="17"/>
                    </a:lnTo>
                    <a:lnTo>
                      <a:pt x="32" y="17"/>
                    </a:lnTo>
                    <a:lnTo>
                      <a:pt x="33" y="17"/>
                    </a:lnTo>
                    <a:lnTo>
                      <a:pt x="33" y="17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5" y="1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3" name="Freeform 197"/>
              <p:cNvSpPr>
                <a:spLocks/>
              </p:cNvSpPr>
              <p:nvPr/>
            </p:nvSpPr>
            <p:spPr bwMode="auto">
              <a:xfrm>
                <a:off x="4151" y="3512"/>
                <a:ext cx="28" cy="24"/>
              </a:xfrm>
              <a:custGeom>
                <a:avLst/>
                <a:gdLst>
                  <a:gd name="T0" fmla="*/ 0 w 37"/>
                  <a:gd name="T1" fmla="*/ 0 h 31"/>
                  <a:gd name="T2" fmla="*/ 0 w 37"/>
                  <a:gd name="T3" fmla="*/ 1 h 31"/>
                  <a:gd name="T4" fmla="*/ 1 w 37"/>
                  <a:gd name="T5" fmla="*/ 1 h 31"/>
                  <a:gd name="T6" fmla="*/ 3 w 37"/>
                  <a:gd name="T7" fmla="*/ 2 h 31"/>
                  <a:gd name="T8" fmla="*/ 3 w 37"/>
                  <a:gd name="T9" fmla="*/ 3 h 31"/>
                  <a:gd name="T10" fmla="*/ 5 w 37"/>
                  <a:gd name="T11" fmla="*/ 3 h 31"/>
                  <a:gd name="T12" fmla="*/ 6 w 37"/>
                  <a:gd name="T13" fmla="*/ 4 h 31"/>
                  <a:gd name="T14" fmla="*/ 7 w 37"/>
                  <a:gd name="T15" fmla="*/ 4 h 31"/>
                  <a:gd name="T16" fmla="*/ 8 w 37"/>
                  <a:gd name="T17" fmla="*/ 5 h 31"/>
                  <a:gd name="T18" fmla="*/ 9 w 37"/>
                  <a:gd name="T19" fmla="*/ 6 h 31"/>
                  <a:gd name="T20" fmla="*/ 10 w 37"/>
                  <a:gd name="T21" fmla="*/ 6 h 31"/>
                  <a:gd name="T22" fmla="*/ 11 w 37"/>
                  <a:gd name="T23" fmla="*/ 7 h 31"/>
                  <a:gd name="T24" fmla="*/ 12 w 37"/>
                  <a:gd name="T25" fmla="*/ 7 h 31"/>
                  <a:gd name="T26" fmla="*/ 13 w 37"/>
                  <a:gd name="T27" fmla="*/ 8 h 31"/>
                  <a:gd name="T28" fmla="*/ 14 w 37"/>
                  <a:gd name="T29" fmla="*/ 9 h 31"/>
                  <a:gd name="T30" fmla="*/ 15 w 37"/>
                  <a:gd name="T31" fmla="*/ 10 h 31"/>
                  <a:gd name="T32" fmla="*/ 17 w 37"/>
                  <a:gd name="T33" fmla="*/ 12 h 31"/>
                  <a:gd name="T34" fmla="*/ 18 w 37"/>
                  <a:gd name="T35" fmla="*/ 13 h 31"/>
                  <a:gd name="T36" fmla="*/ 19 w 37"/>
                  <a:gd name="T37" fmla="*/ 14 h 31"/>
                  <a:gd name="T38" fmla="*/ 20 w 37"/>
                  <a:gd name="T39" fmla="*/ 16 h 31"/>
                  <a:gd name="T40" fmla="*/ 22 w 37"/>
                  <a:gd name="T41" fmla="*/ 17 h 31"/>
                  <a:gd name="T42" fmla="*/ 23 w 37"/>
                  <a:gd name="T43" fmla="*/ 18 h 31"/>
                  <a:gd name="T44" fmla="*/ 23 w 37"/>
                  <a:gd name="T45" fmla="*/ 19 h 31"/>
                  <a:gd name="T46" fmla="*/ 25 w 37"/>
                  <a:gd name="T47" fmla="*/ 21 h 31"/>
                  <a:gd name="T48" fmla="*/ 26 w 37"/>
                  <a:gd name="T49" fmla="*/ 22 h 31"/>
                  <a:gd name="T50" fmla="*/ 27 w 37"/>
                  <a:gd name="T51" fmla="*/ 23 h 31"/>
                  <a:gd name="T52" fmla="*/ 28 w 37"/>
                  <a:gd name="T53" fmla="*/ 24 h 31"/>
                  <a:gd name="T54" fmla="*/ 29 w 37"/>
                  <a:gd name="T55" fmla="*/ 26 h 31"/>
                  <a:gd name="T56" fmla="*/ 30 w 37"/>
                  <a:gd name="T57" fmla="*/ 26 h 31"/>
                  <a:gd name="T58" fmla="*/ 31 w 37"/>
                  <a:gd name="T59" fmla="*/ 27 h 31"/>
                  <a:gd name="T60" fmla="*/ 32 w 37"/>
                  <a:gd name="T61" fmla="*/ 28 h 31"/>
                  <a:gd name="T62" fmla="*/ 33 w 37"/>
                  <a:gd name="T63" fmla="*/ 28 h 31"/>
                  <a:gd name="T64" fmla="*/ 35 w 37"/>
                  <a:gd name="T65" fmla="*/ 29 h 31"/>
                  <a:gd name="T66" fmla="*/ 35 w 37"/>
                  <a:gd name="T67" fmla="*/ 30 h 31"/>
                  <a:gd name="T68" fmla="*/ 37 w 37"/>
                  <a:gd name="T6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" h="3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6" y="11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8" y="13"/>
                    </a:lnTo>
                    <a:lnTo>
                      <a:pt x="18" y="13"/>
                    </a:lnTo>
                    <a:lnTo>
                      <a:pt x="19" y="14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21" y="16"/>
                    </a:lnTo>
                    <a:lnTo>
                      <a:pt x="22" y="17"/>
                    </a:lnTo>
                    <a:lnTo>
                      <a:pt x="22" y="18"/>
                    </a:lnTo>
                    <a:lnTo>
                      <a:pt x="23" y="18"/>
                    </a:lnTo>
                    <a:lnTo>
                      <a:pt x="23" y="19"/>
                    </a:lnTo>
                    <a:lnTo>
                      <a:pt x="23" y="19"/>
                    </a:lnTo>
                    <a:lnTo>
                      <a:pt x="24" y="20"/>
                    </a:lnTo>
                    <a:lnTo>
                      <a:pt x="25" y="21"/>
                    </a:lnTo>
                    <a:lnTo>
                      <a:pt x="25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8" y="24"/>
                    </a:lnTo>
                    <a:lnTo>
                      <a:pt x="29" y="25"/>
                    </a:lnTo>
                    <a:lnTo>
                      <a:pt x="29" y="26"/>
                    </a:lnTo>
                    <a:lnTo>
                      <a:pt x="29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1" y="27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3" y="28"/>
                    </a:lnTo>
                    <a:lnTo>
                      <a:pt x="33" y="28"/>
                    </a:lnTo>
                    <a:lnTo>
                      <a:pt x="34" y="29"/>
                    </a:lnTo>
                    <a:lnTo>
                      <a:pt x="35" y="29"/>
                    </a:lnTo>
                    <a:lnTo>
                      <a:pt x="35" y="30"/>
                    </a:lnTo>
                    <a:lnTo>
                      <a:pt x="35" y="30"/>
                    </a:lnTo>
                    <a:lnTo>
                      <a:pt x="36" y="30"/>
                    </a:lnTo>
                    <a:lnTo>
                      <a:pt x="37" y="30"/>
                    </a:lnTo>
                    <a:lnTo>
                      <a:pt x="37" y="3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4" name="Freeform 198"/>
              <p:cNvSpPr>
                <a:spLocks/>
              </p:cNvSpPr>
              <p:nvPr/>
            </p:nvSpPr>
            <p:spPr bwMode="auto">
              <a:xfrm>
                <a:off x="4209" y="3567"/>
                <a:ext cx="26" cy="20"/>
              </a:xfrm>
              <a:custGeom>
                <a:avLst/>
                <a:gdLst>
                  <a:gd name="T0" fmla="*/ 0 w 34"/>
                  <a:gd name="T1" fmla="*/ 0 h 25"/>
                  <a:gd name="T2" fmla="*/ 1 w 34"/>
                  <a:gd name="T3" fmla="*/ 1 h 25"/>
                  <a:gd name="T4" fmla="*/ 3 w 34"/>
                  <a:gd name="T5" fmla="*/ 2 h 25"/>
                  <a:gd name="T6" fmla="*/ 4 w 34"/>
                  <a:gd name="T7" fmla="*/ 3 h 25"/>
                  <a:gd name="T8" fmla="*/ 5 w 34"/>
                  <a:gd name="T9" fmla="*/ 4 h 25"/>
                  <a:gd name="T10" fmla="*/ 6 w 34"/>
                  <a:gd name="T11" fmla="*/ 5 h 25"/>
                  <a:gd name="T12" fmla="*/ 7 w 34"/>
                  <a:gd name="T13" fmla="*/ 6 h 25"/>
                  <a:gd name="T14" fmla="*/ 7 w 34"/>
                  <a:gd name="T15" fmla="*/ 7 h 25"/>
                  <a:gd name="T16" fmla="*/ 8 w 34"/>
                  <a:gd name="T17" fmla="*/ 7 h 25"/>
                  <a:gd name="T18" fmla="*/ 10 w 34"/>
                  <a:gd name="T19" fmla="*/ 9 h 25"/>
                  <a:gd name="T20" fmla="*/ 11 w 34"/>
                  <a:gd name="T21" fmla="*/ 9 h 25"/>
                  <a:gd name="T22" fmla="*/ 12 w 34"/>
                  <a:gd name="T23" fmla="*/ 10 h 25"/>
                  <a:gd name="T24" fmla="*/ 13 w 34"/>
                  <a:gd name="T25" fmla="*/ 11 h 25"/>
                  <a:gd name="T26" fmla="*/ 14 w 34"/>
                  <a:gd name="T27" fmla="*/ 12 h 25"/>
                  <a:gd name="T28" fmla="*/ 15 w 34"/>
                  <a:gd name="T29" fmla="*/ 12 h 25"/>
                  <a:gd name="T30" fmla="*/ 16 w 34"/>
                  <a:gd name="T31" fmla="*/ 13 h 25"/>
                  <a:gd name="T32" fmla="*/ 17 w 34"/>
                  <a:gd name="T33" fmla="*/ 14 h 25"/>
                  <a:gd name="T34" fmla="*/ 19 w 34"/>
                  <a:gd name="T35" fmla="*/ 14 h 25"/>
                  <a:gd name="T36" fmla="*/ 19 w 34"/>
                  <a:gd name="T37" fmla="*/ 15 h 25"/>
                  <a:gd name="T38" fmla="*/ 20 w 34"/>
                  <a:gd name="T39" fmla="*/ 15 h 25"/>
                  <a:gd name="T40" fmla="*/ 22 w 34"/>
                  <a:gd name="T41" fmla="*/ 16 h 25"/>
                  <a:gd name="T42" fmla="*/ 22 w 34"/>
                  <a:gd name="T43" fmla="*/ 17 h 25"/>
                  <a:gd name="T44" fmla="*/ 23 w 34"/>
                  <a:gd name="T45" fmla="*/ 17 h 25"/>
                  <a:gd name="T46" fmla="*/ 25 w 34"/>
                  <a:gd name="T47" fmla="*/ 18 h 25"/>
                  <a:gd name="T48" fmla="*/ 26 w 34"/>
                  <a:gd name="T49" fmla="*/ 19 h 25"/>
                  <a:gd name="T50" fmla="*/ 27 w 34"/>
                  <a:gd name="T51" fmla="*/ 20 h 25"/>
                  <a:gd name="T52" fmla="*/ 28 w 34"/>
                  <a:gd name="T53" fmla="*/ 21 h 25"/>
                  <a:gd name="T54" fmla="*/ 29 w 34"/>
                  <a:gd name="T55" fmla="*/ 21 h 25"/>
                  <a:gd name="T56" fmla="*/ 30 w 34"/>
                  <a:gd name="T57" fmla="*/ 22 h 25"/>
                  <a:gd name="T58" fmla="*/ 31 w 34"/>
                  <a:gd name="T59" fmla="*/ 23 h 25"/>
                  <a:gd name="T60" fmla="*/ 32 w 34"/>
                  <a:gd name="T61" fmla="*/ 24 h 25"/>
                  <a:gd name="T62" fmla="*/ 33 w 34"/>
                  <a:gd name="T6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9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6" y="13"/>
                    </a:lnTo>
                    <a:lnTo>
                      <a:pt x="17" y="13"/>
                    </a:lnTo>
                    <a:lnTo>
                      <a:pt x="17" y="14"/>
                    </a:lnTo>
                    <a:lnTo>
                      <a:pt x="18" y="14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4" y="18"/>
                    </a:lnTo>
                    <a:lnTo>
                      <a:pt x="25" y="18"/>
                    </a:lnTo>
                    <a:lnTo>
                      <a:pt x="25" y="19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27" y="20"/>
                    </a:lnTo>
                    <a:lnTo>
                      <a:pt x="28" y="20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1" y="23"/>
                    </a:lnTo>
                    <a:lnTo>
                      <a:pt x="32" y="23"/>
                    </a:lnTo>
                    <a:lnTo>
                      <a:pt x="32" y="24"/>
                    </a:lnTo>
                    <a:lnTo>
                      <a:pt x="33" y="24"/>
                    </a:lnTo>
                    <a:lnTo>
                      <a:pt x="33" y="25"/>
                    </a:lnTo>
                    <a:lnTo>
                      <a:pt x="34" y="2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5" name="Freeform 199"/>
              <p:cNvSpPr>
                <a:spLocks/>
              </p:cNvSpPr>
              <p:nvPr/>
            </p:nvSpPr>
            <p:spPr bwMode="auto">
              <a:xfrm>
                <a:off x="4269" y="3614"/>
                <a:ext cx="6" cy="6"/>
              </a:xfrm>
              <a:custGeom>
                <a:avLst/>
                <a:gdLst>
                  <a:gd name="T0" fmla="*/ 0 w 9"/>
                  <a:gd name="T1" fmla="*/ 0 h 8"/>
                  <a:gd name="T2" fmla="*/ 0 w 9"/>
                  <a:gd name="T3" fmla="*/ 0 h 8"/>
                  <a:gd name="T4" fmla="*/ 1 w 9"/>
                  <a:gd name="T5" fmla="*/ 0 h 8"/>
                  <a:gd name="T6" fmla="*/ 1 w 9"/>
                  <a:gd name="T7" fmla="*/ 1 h 8"/>
                  <a:gd name="T8" fmla="*/ 2 w 9"/>
                  <a:gd name="T9" fmla="*/ 1 h 8"/>
                  <a:gd name="T10" fmla="*/ 2 w 9"/>
                  <a:gd name="T11" fmla="*/ 2 h 8"/>
                  <a:gd name="T12" fmla="*/ 3 w 9"/>
                  <a:gd name="T13" fmla="*/ 2 h 8"/>
                  <a:gd name="T14" fmla="*/ 3 w 9"/>
                  <a:gd name="T15" fmla="*/ 3 h 8"/>
                  <a:gd name="T16" fmla="*/ 4 w 9"/>
                  <a:gd name="T17" fmla="*/ 3 h 8"/>
                  <a:gd name="T18" fmla="*/ 4 w 9"/>
                  <a:gd name="T19" fmla="*/ 4 h 8"/>
                  <a:gd name="T20" fmla="*/ 5 w 9"/>
                  <a:gd name="T21" fmla="*/ 4 h 8"/>
                  <a:gd name="T22" fmla="*/ 5 w 9"/>
                  <a:gd name="T23" fmla="*/ 5 h 8"/>
                  <a:gd name="T24" fmla="*/ 6 w 9"/>
                  <a:gd name="T25" fmla="*/ 5 h 8"/>
                  <a:gd name="T26" fmla="*/ 6 w 9"/>
                  <a:gd name="T27" fmla="*/ 6 h 8"/>
                  <a:gd name="T28" fmla="*/ 7 w 9"/>
                  <a:gd name="T29" fmla="*/ 6 h 8"/>
                  <a:gd name="T30" fmla="*/ 7 w 9"/>
                  <a:gd name="T31" fmla="*/ 7 h 8"/>
                  <a:gd name="T32" fmla="*/ 8 w 9"/>
                  <a:gd name="T33" fmla="*/ 7 h 8"/>
                  <a:gd name="T34" fmla="*/ 8 w 9"/>
                  <a:gd name="T35" fmla="*/ 8 h 8"/>
                  <a:gd name="T36" fmla="*/ 9 w 9"/>
                  <a:gd name="T3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9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6" name="Freeform 200"/>
              <p:cNvSpPr>
                <a:spLocks/>
              </p:cNvSpPr>
              <p:nvPr/>
            </p:nvSpPr>
            <p:spPr bwMode="auto">
              <a:xfrm>
                <a:off x="4275" y="3621"/>
                <a:ext cx="28" cy="16"/>
              </a:xfrm>
              <a:custGeom>
                <a:avLst/>
                <a:gdLst>
                  <a:gd name="T0" fmla="*/ 0 w 36"/>
                  <a:gd name="T1" fmla="*/ 0 h 21"/>
                  <a:gd name="T2" fmla="*/ 1 w 36"/>
                  <a:gd name="T3" fmla="*/ 1 h 21"/>
                  <a:gd name="T4" fmla="*/ 2 w 36"/>
                  <a:gd name="T5" fmla="*/ 1 h 21"/>
                  <a:gd name="T6" fmla="*/ 3 w 36"/>
                  <a:gd name="T7" fmla="*/ 2 h 21"/>
                  <a:gd name="T8" fmla="*/ 4 w 36"/>
                  <a:gd name="T9" fmla="*/ 3 h 21"/>
                  <a:gd name="T10" fmla="*/ 5 w 36"/>
                  <a:gd name="T11" fmla="*/ 4 h 21"/>
                  <a:gd name="T12" fmla="*/ 7 w 36"/>
                  <a:gd name="T13" fmla="*/ 5 h 21"/>
                  <a:gd name="T14" fmla="*/ 8 w 36"/>
                  <a:gd name="T15" fmla="*/ 6 h 21"/>
                  <a:gd name="T16" fmla="*/ 9 w 36"/>
                  <a:gd name="T17" fmla="*/ 7 h 21"/>
                  <a:gd name="T18" fmla="*/ 9 w 36"/>
                  <a:gd name="T19" fmla="*/ 8 h 21"/>
                  <a:gd name="T20" fmla="*/ 10 w 36"/>
                  <a:gd name="T21" fmla="*/ 8 h 21"/>
                  <a:gd name="T22" fmla="*/ 11 w 36"/>
                  <a:gd name="T23" fmla="*/ 9 h 21"/>
                  <a:gd name="T24" fmla="*/ 13 w 36"/>
                  <a:gd name="T25" fmla="*/ 10 h 21"/>
                  <a:gd name="T26" fmla="*/ 13 w 36"/>
                  <a:gd name="T27" fmla="*/ 11 h 21"/>
                  <a:gd name="T28" fmla="*/ 14 w 36"/>
                  <a:gd name="T29" fmla="*/ 11 h 21"/>
                  <a:gd name="T30" fmla="*/ 16 w 36"/>
                  <a:gd name="T31" fmla="*/ 12 h 21"/>
                  <a:gd name="T32" fmla="*/ 16 w 36"/>
                  <a:gd name="T33" fmla="*/ 13 h 21"/>
                  <a:gd name="T34" fmla="*/ 18 w 36"/>
                  <a:gd name="T35" fmla="*/ 14 h 21"/>
                  <a:gd name="T36" fmla="*/ 19 w 36"/>
                  <a:gd name="T37" fmla="*/ 14 h 21"/>
                  <a:gd name="T38" fmla="*/ 20 w 36"/>
                  <a:gd name="T39" fmla="*/ 15 h 21"/>
                  <a:gd name="T40" fmla="*/ 21 w 36"/>
                  <a:gd name="T41" fmla="*/ 15 h 21"/>
                  <a:gd name="T42" fmla="*/ 22 w 36"/>
                  <a:gd name="T43" fmla="*/ 16 h 21"/>
                  <a:gd name="T44" fmla="*/ 23 w 36"/>
                  <a:gd name="T45" fmla="*/ 16 h 21"/>
                  <a:gd name="T46" fmla="*/ 24 w 36"/>
                  <a:gd name="T47" fmla="*/ 17 h 21"/>
                  <a:gd name="T48" fmla="*/ 25 w 36"/>
                  <a:gd name="T49" fmla="*/ 17 h 21"/>
                  <a:gd name="T50" fmla="*/ 26 w 36"/>
                  <a:gd name="T51" fmla="*/ 18 h 21"/>
                  <a:gd name="T52" fmla="*/ 27 w 36"/>
                  <a:gd name="T53" fmla="*/ 18 h 21"/>
                  <a:gd name="T54" fmla="*/ 28 w 36"/>
                  <a:gd name="T55" fmla="*/ 18 h 21"/>
                  <a:gd name="T56" fmla="*/ 29 w 36"/>
                  <a:gd name="T57" fmla="*/ 19 h 21"/>
                  <a:gd name="T58" fmla="*/ 30 w 36"/>
                  <a:gd name="T59" fmla="*/ 19 h 21"/>
                  <a:gd name="T60" fmla="*/ 31 w 36"/>
                  <a:gd name="T61" fmla="*/ 20 h 21"/>
                  <a:gd name="T62" fmla="*/ 32 w 36"/>
                  <a:gd name="T63" fmla="*/ 20 h 21"/>
                  <a:gd name="T64" fmla="*/ 34 w 36"/>
                  <a:gd name="T65" fmla="*/ 20 h 21"/>
                  <a:gd name="T66" fmla="*/ 34 w 36"/>
                  <a:gd name="T67" fmla="*/ 21 h 21"/>
                  <a:gd name="T68" fmla="*/ 35 w 36"/>
                  <a:gd name="T6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" h="2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5" y="12"/>
                    </a:lnTo>
                    <a:lnTo>
                      <a:pt x="16" y="12"/>
                    </a:lnTo>
                    <a:lnTo>
                      <a:pt x="16" y="13"/>
                    </a:lnTo>
                    <a:lnTo>
                      <a:pt x="16" y="13"/>
                    </a:lnTo>
                    <a:lnTo>
                      <a:pt x="17" y="13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9" y="14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4" y="16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5" y="17"/>
                    </a:lnTo>
                    <a:lnTo>
                      <a:pt x="26" y="17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30" y="19"/>
                    </a:lnTo>
                    <a:lnTo>
                      <a:pt x="31" y="19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2" y="20"/>
                    </a:lnTo>
                    <a:lnTo>
                      <a:pt x="33" y="20"/>
                    </a:lnTo>
                    <a:lnTo>
                      <a:pt x="34" y="20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5" y="21"/>
                    </a:lnTo>
                    <a:lnTo>
                      <a:pt x="35" y="21"/>
                    </a:lnTo>
                    <a:lnTo>
                      <a:pt x="36" y="2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7" name="Freeform 201"/>
              <p:cNvSpPr>
                <a:spLocks/>
              </p:cNvSpPr>
              <p:nvPr/>
            </p:nvSpPr>
            <p:spPr bwMode="auto">
              <a:xfrm>
                <a:off x="4343" y="3658"/>
                <a:ext cx="29" cy="6"/>
              </a:xfrm>
              <a:custGeom>
                <a:avLst/>
                <a:gdLst>
                  <a:gd name="T0" fmla="*/ 0 w 38"/>
                  <a:gd name="T1" fmla="*/ 0 h 8"/>
                  <a:gd name="T2" fmla="*/ 1 w 38"/>
                  <a:gd name="T3" fmla="*/ 1 h 8"/>
                  <a:gd name="T4" fmla="*/ 2 w 38"/>
                  <a:gd name="T5" fmla="*/ 2 h 8"/>
                  <a:gd name="T6" fmla="*/ 3 w 38"/>
                  <a:gd name="T7" fmla="*/ 2 h 8"/>
                  <a:gd name="T8" fmla="*/ 4 w 38"/>
                  <a:gd name="T9" fmla="*/ 3 h 8"/>
                  <a:gd name="T10" fmla="*/ 5 w 38"/>
                  <a:gd name="T11" fmla="*/ 4 h 8"/>
                  <a:gd name="T12" fmla="*/ 6 w 38"/>
                  <a:gd name="T13" fmla="*/ 4 h 8"/>
                  <a:gd name="T14" fmla="*/ 7 w 38"/>
                  <a:gd name="T15" fmla="*/ 5 h 8"/>
                  <a:gd name="T16" fmla="*/ 9 w 38"/>
                  <a:gd name="T17" fmla="*/ 5 h 8"/>
                  <a:gd name="T18" fmla="*/ 9 w 38"/>
                  <a:gd name="T19" fmla="*/ 6 h 8"/>
                  <a:gd name="T20" fmla="*/ 11 w 38"/>
                  <a:gd name="T21" fmla="*/ 6 h 8"/>
                  <a:gd name="T22" fmla="*/ 11 w 38"/>
                  <a:gd name="T23" fmla="*/ 7 h 8"/>
                  <a:gd name="T24" fmla="*/ 12 w 38"/>
                  <a:gd name="T25" fmla="*/ 7 h 8"/>
                  <a:gd name="T26" fmla="*/ 14 w 38"/>
                  <a:gd name="T27" fmla="*/ 7 h 8"/>
                  <a:gd name="T28" fmla="*/ 14 w 38"/>
                  <a:gd name="T29" fmla="*/ 8 h 8"/>
                  <a:gd name="T30" fmla="*/ 15 w 38"/>
                  <a:gd name="T31" fmla="*/ 8 h 8"/>
                  <a:gd name="T32" fmla="*/ 16 w 38"/>
                  <a:gd name="T33" fmla="*/ 8 h 8"/>
                  <a:gd name="T34" fmla="*/ 17 w 38"/>
                  <a:gd name="T35" fmla="*/ 8 h 8"/>
                  <a:gd name="T36" fmla="*/ 18 w 38"/>
                  <a:gd name="T37" fmla="*/ 8 h 8"/>
                  <a:gd name="T38" fmla="*/ 19 w 38"/>
                  <a:gd name="T39" fmla="*/ 8 h 8"/>
                  <a:gd name="T40" fmla="*/ 21 w 38"/>
                  <a:gd name="T41" fmla="*/ 8 h 8"/>
                  <a:gd name="T42" fmla="*/ 21 w 38"/>
                  <a:gd name="T43" fmla="*/ 7 h 8"/>
                  <a:gd name="T44" fmla="*/ 22 w 38"/>
                  <a:gd name="T45" fmla="*/ 7 h 8"/>
                  <a:gd name="T46" fmla="*/ 24 w 38"/>
                  <a:gd name="T47" fmla="*/ 7 h 8"/>
                  <a:gd name="T48" fmla="*/ 25 w 38"/>
                  <a:gd name="T49" fmla="*/ 7 h 8"/>
                  <a:gd name="T50" fmla="*/ 26 w 38"/>
                  <a:gd name="T51" fmla="*/ 6 h 8"/>
                  <a:gd name="T52" fmla="*/ 27 w 38"/>
                  <a:gd name="T53" fmla="*/ 6 h 8"/>
                  <a:gd name="T54" fmla="*/ 28 w 38"/>
                  <a:gd name="T55" fmla="*/ 6 h 8"/>
                  <a:gd name="T56" fmla="*/ 29 w 38"/>
                  <a:gd name="T57" fmla="*/ 6 h 8"/>
                  <a:gd name="T58" fmla="*/ 30 w 38"/>
                  <a:gd name="T59" fmla="*/ 6 h 8"/>
                  <a:gd name="T60" fmla="*/ 31 w 38"/>
                  <a:gd name="T61" fmla="*/ 6 h 8"/>
                  <a:gd name="T62" fmla="*/ 32 w 38"/>
                  <a:gd name="T63" fmla="*/ 6 h 8"/>
                  <a:gd name="T64" fmla="*/ 33 w 38"/>
                  <a:gd name="T65" fmla="*/ 7 h 8"/>
                  <a:gd name="T66" fmla="*/ 34 w 38"/>
                  <a:gd name="T67" fmla="*/ 7 h 8"/>
                  <a:gd name="T68" fmla="*/ 35 w 38"/>
                  <a:gd name="T69" fmla="*/ 7 h 8"/>
                  <a:gd name="T70" fmla="*/ 36 w 38"/>
                  <a:gd name="T71" fmla="*/ 8 h 8"/>
                  <a:gd name="T72" fmla="*/ 37 w 38"/>
                  <a:gd name="T73" fmla="*/ 8 h 8"/>
                  <a:gd name="T74" fmla="*/ 38 w 38"/>
                  <a:gd name="T7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8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20" y="8"/>
                    </a:lnTo>
                    <a:lnTo>
                      <a:pt x="21" y="8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6" y="7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32" y="6"/>
                    </a:lnTo>
                    <a:lnTo>
                      <a:pt x="33" y="6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7"/>
                    </a:lnTo>
                    <a:lnTo>
                      <a:pt x="36" y="7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8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8" name="Freeform 202"/>
              <p:cNvSpPr>
                <a:spLocks/>
              </p:cNvSpPr>
              <p:nvPr/>
            </p:nvSpPr>
            <p:spPr bwMode="auto">
              <a:xfrm>
                <a:off x="4414" y="3673"/>
                <a:ext cx="34" cy="4"/>
              </a:xfrm>
              <a:custGeom>
                <a:avLst/>
                <a:gdLst>
                  <a:gd name="T0" fmla="*/ 0 w 44"/>
                  <a:gd name="T1" fmla="*/ 5 h 5"/>
                  <a:gd name="T2" fmla="*/ 1 w 44"/>
                  <a:gd name="T3" fmla="*/ 5 h 5"/>
                  <a:gd name="T4" fmla="*/ 2 w 44"/>
                  <a:gd name="T5" fmla="*/ 5 h 5"/>
                  <a:gd name="T6" fmla="*/ 3 w 44"/>
                  <a:gd name="T7" fmla="*/ 5 h 5"/>
                  <a:gd name="T8" fmla="*/ 4 w 44"/>
                  <a:gd name="T9" fmla="*/ 4 h 5"/>
                  <a:gd name="T10" fmla="*/ 5 w 44"/>
                  <a:gd name="T11" fmla="*/ 4 h 5"/>
                  <a:gd name="T12" fmla="*/ 6 w 44"/>
                  <a:gd name="T13" fmla="*/ 4 h 5"/>
                  <a:gd name="T14" fmla="*/ 7 w 44"/>
                  <a:gd name="T15" fmla="*/ 4 h 5"/>
                  <a:gd name="T16" fmla="*/ 8 w 44"/>
                  <a:gd name="T17" fmla="*/ 3 h 5"/>
                  <a:gd name="T18" fmla="*/ 9 w 44"/>
                  <a:gd name="T19" fmla="*/ 3 h 5"/>
                  <a:gd name="T20" fmla="*/ 10 w 44"/>
                  <a:gd name="T21" fmla="*/ 3 h 5"/>
                  <a:gd name="T22" fmla="*/ 11 w 44"/>
                  <a:gd name="T23" fmla="*/ 3 h 5"/>
                  <a:gd name="T24" fmla="*/ 12 w 44"/>
                  <a:gd name="T25" fmla="*/ 2 h 5"/>
                  <a:gd name="T26" fmla="*/ 13 w 44"/>
                  <a:gd name="T27" fmla="*/ 2 h 5"/>
                  <a:gd name="T28" fmla="*/ 14 w 44"/>
                  <a:gd name="T29" fmla="*/ 2 h 5"/>
                  <a:gd name="T30" fmla="*/ 15 w 44"/>
                  <a:gd name="T31" fmla="*/ 2 h 5"/>
                  <a:gd name="T32" fmla="*/ 16 w 44"/>
                  <a:gd name="T33" fmla="*/ 2 h 5"/>
                  <a:gd name="T34" fmla="*/ 17 w 44"/>
                  <a:gd name="T35" fmla="*/ 2 h 5"/>
                  <a:gd name="T36" fmla="*/ 18 w 44"/>
                  <a:gd name="T37" fmla="*/ 2 h 5"/>
                  <a:gd name="T38" fmla="*/ 19 w 44"/>
                  <a:gd name="T39" fmla="*/ 2 h 5"/>
                  <a:gd name="T40" fmla="*/ 20 w 44"/>
                  <a:gd name="T41" fmla="*/ 2 h 5"/>
                  <a:gd name="T42" fmla="*/ 21 w 44"/>
                  <a:gd name="T43" fmla="*/ 2 h 5"/>
                  <a:gd name="T44" fmla="*/ 22 w 44"/>
                  <a:gd name="T45" fmla="*/ 2 h 5"/>
                  <a:gd name="T46" fmla="*/ 23 w 44"/>
                  <a:gd name="T47" fmla="*/ 2 h 5"/>
                  <a:gd name="T48" fmla="*/ 24 w 44"/>
                  <a:gd name="T49" fmla="*/ 2 h 5"/>
                  <a:gd name="T50" fmla="*/ 25 w 44"/>
                  <a:gd name="T51" fmla="*/ 2 h 5"/>
                  <a:gd name="T52" fmla="*/ 26 w 44"/>
                  <a:gd name="T53" fmla="*/ 2 h 5"/>
                  <a:gd name="T54" fmla="*/ 27 w 44"/>
                  <a:gd name="T55" fmla="*/ 2 h 5"/>
                  <a:gd name="T56" fmla="*/ 28 w 44"/>
                  <a:gd name="T57" fmla="*/ 2 h 5"/>
                  <a:gd name="T58" fmla="*/ 29 w 44"/>
                  <a:gd name="T59" fmla="*/ 2 h 5"/>
                  <a:gd name="T60" fmla="*/ 30 w 44"/>
                  <a:gd name="T61" fmla="*/ 2 h 5"/>
                  <a:gd name="T62" fmla="*/ 31 w 44"/>
                  <a:gd name="T63" fmla="*/ 2 h 5"/>
                  <a:gd name="T64" fmla="*/ 32 w 44"/>
                  <a:gd name="T65" fmla="*/ 2 h 5"/>
                  <a:gd name="T66" fmla="*/ 33 w 44"/>
                  <a:gd name="T67" fmla="*/ 2 h 5"/>
                  <a:gd name="T68" fmla="*/ 35 w 44"/>
                  <a:gd name="T69" fmla="*/ 2 h 5"/>
                  <a:gd name="T70" fmla="*/ 35 w 44"/>
                  <a:gd name="T71" fmla="*/ 1 h 5"/>
                  <a:gd name="T72" fmla="*/ 36 w 44"/>
                  <a:gd name="T73" fmla="*/ 1 h 5"/>
                  <a:gd name="T74" fmla="*/ 37 w 44"/>
                  <a:gd name="T75" fmla="*/ 1 h 5"/>
                  <a:gd name="T76" fmla="*/ 38 w 44"/>
                  <a:gd name="T77" fmla="*/ 1 h 5"/>
                  <a:gd name="T78" fmla="*/ 39 w 44"/>
                  <a:gd name="T79" fmla="*/ 1 h 5"/>
                  <a:gd name="T80" fmla="*/ 40 w 44"/>
                  <a:gd name="T81" fmla="*/ 1 h 5"/>
                  <a:gd name="T82" fmla="*/ 41 w 44"/>
                  <a:gd name="T83" fmla="*/ 0 h 5"/>
                  <a:gd name="T84" fmla="*/ 42 w 44"/>
                  <a:gd name="T85" fmla="*/ 0 h 5"/>
                  <a:gd name="T86" fmla="*/ 43 w 44"/>
                  <a:gd name="T8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4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9" name="Freeform 203"/>
              <p:cNvSpPr>
                <a:spLocks/>
              </p:cNvSpPr>
              <p:nvPr/>
            </p:nvSpPr>
            <p:spPr bwMode="auto">
              <a:xfrm>
                <a:off x="4491" y="3678"/>
                <a:ext cx="36" cy="2"/>
              </a:xfrm>
              <a:custGeom>
                <a:avLst/>
                <a:gdLst>
                  <a:gd name="T0" fmla="*/ 0 w 46"/>
                  <a:gd name="T1" fmla="*/ 3 h 3"/>
                  <a:gd name="T2" fmla="*/ 1 w 46"/>
                  <a:gd name="T3" fmla="*/ 3 h 3"/>
                  <a:gd name="T4" fmla="*/ 2 w 46"/>
                  <a:gd name="T5" fmla="*/ 3 h 3"/>
                  <a:gd name="T6" fmla="*/ 3 w 46"/>
                  <a:gd name="T7" fmla="*/ 2 h 3"/>
                  <a:gd name="T8" fmla="*/ 4 w 46"/>
                  <a:gd name="T9" fmla="*/ 2 h 3"/>
                  <a:gd name="T10" fmla="*/ 5 w 46"/>
                  <a:gd name="T11" fmla="*/ 2 h 3"/>
                  <a:gd name="T12" fmla="*/ 6 w 46"/>
                  <a:gd name="T13" fmla="*/ 2 h 3"/>
                  <a:gd name="T14" fmla="*/ 7 w 46"/>
                  <a:gd name="T15" fmla="*/ 2 h 3"/>
                  <a:gd name="T16" fmla="*/ 8 w 46"/>
                  <a:gd name="T17" fmla="*/ 2 h 3"/>
                  <a:gd name="T18" fmla="*/ 9 w 46"/>
                  <a:gd name="T19" fmla="*/ 1 h 3"/>
                  <a:gd name="T20" fmla="*/ 10 w 46"/>
                  <a:gd name="T21" fmla="*/ 1 h 3"/>
                  <a:gd name="T22" fmla="*/ 11 w 46"/>
                  <a:gd name="T23" fmla="*/ 1 h 3"/>
                  <a:gd name="T24" fmla="*/ 12 w 46"/>
                  <a:gd name="T25" fmla="*/ 1 h 3"/>
                  <a:gd name="T26" fmla="*/ 13 w 46"/>
                  <a:gd name="T27" fmla="*/ 1 h 3"/>
                  <a:gd name="T28" fmla="*/ 14 w 46"/>
                  <a:gd name="T29" fmla="*/ 1 h 3"/>
                  <a:gd name="T30" fmla="*/ 15 w 46"/>
                  <a:gd name="T31" fmla="*/ 1 h 3"/>
                  <a:gd name="T32" fmla="*/ 16 w 46"/>
                  <a:gd name="T33" fmla="*/ 1 h 3"/>
                  <a:gd name="T34" fmla="*/ 17 w 46"/>
                  <a:gd name="T35" fmla="*/ 1 h 3"/>
                  <a:gd name="T36" fmla="*/ 18 w 46"/>
                  <a:gd name="T37" fmla="*/ 1 h 3"/>
                  <a:gd name="T38" fmla="*/ 19 w 46"/>
                  <a:gd name="T39" fmla="*/ 1 h 3"/>
                  <a:gd name="T40" fmla="*/ 20 w 46"/>
                  <a:gd name="T41" fmla="*/ 1 h 3"/>
                  <a:gd name="T42" fmla="*/ 21 w 46"/>
                  <a:gd name="T43" fmla="*/ 0 h 3"/>
                  <a:gd name="T44" fmla="*/ 22 w 46"/>
                  <a:gd name="T45" fmla="*/ 0 h 3"/>
                  <a:gd name="T46" fmla="*/ 23 w 46"/>
                  <a:gd name="T47" fmla="*/ 0 h 3"/>
                  <a:gd name="T48" fmla="*/ 24 w 46"/>
                  <a:gd name="T49" fmla="*/ 0 h 3"/>
                  <a:gd name="T50" fmla="*/ 25 w 46"/>
                  <a:gd name="T51" fmla="*/ 0 h 3"/>
                  <a:gd name="T52" fmla="*/ 26 w 46"/>
                  <a:gd name="T53" fmla="*/ 0 h 3"/>
                  <a:gd name="T54" fmla="*/ 27 w 46"/>
                  <a:gd name="T55" fmla="*/ 0 h 3"/>
                  <a:gd name="T56" fmla="*/ 28 w 46"/>
                  <a:gd name="T57" fmla="*/ 0 h 3"/>
                  <a:gd name="T58" fmla="*/ 29 w 46"/>
                  <a:gd name="T59" fmla="*/ 0 h 3"/>
                  <a:gd name="T60" fmla="*/ 30 w 46"/>
                  <a:gd name="T61" fmla="*/ 0 h 3"/>
                  <a:gd name="T62" fmla="*/ 31 w 46"/>
                  <a:gd name="T63" fmla="*/ 0 h 3"/>
                  <a:gd name="T64" fmla="*/ 32 w 46"/>
                  <a:gd name="T65" fmla="*/ 0 h 3"/>
                  <a:gd name="T66" fmla="*/ 33 w 46"/>
                  <a:gd name="T67" fmla="*/ 0 h 3"/>
                  <a:gd name="T68" fmla="*/ 34 w 46"/>
                  <a:gd name="T69" fmla="*/ 0 h 3"/>
                  <a:gd name="T70" fmla="*/ 34 w 46"/>
                  <a:gd name="T71" fmla="*/ 0 h 3"/>
                  <a:gd name="T72" fmla="*/ 35 w 46"/>
                  <a:gd name="T73" fmla="*/ 0 h 3"/>
                  <a:gd name="T74" fmla="*/ 36 w 46"/>
                  <a:gd name="T75" fmla="*/ 0 h 3"/>
                  <a:gd name="T76" fmla="*/ 37 w 46"/>
                  <a:gd name="T77" fmla="*/ 0 h 3"/>
                  <a:gd name="T78" fmla="*/ 38 w 46"/>
                  <a:gd name="T79" fmla="*/ 1 h 3"/>
                  <a:gd name="T80" fmla="*/ 39 w 46"/>
                  <a:gd name="T81" fmla="*/ 1 h 3"/>
                  <a:gd name="T82" fmla="*/ 40 w 46"/>
                  <a:gd name="T83" fmla="*/ 1 h 3"/>
                  <a:gd name="T84" fmla="*/ 41 w 46"/>
                  <a:gd name="T85" fmla="*/ 2 h 3"/>
                  <a:gd name="T86" fmla="*/ 42 w 46"/>
                  <a:gd name="T87" fmla="*/ 2 h 3"/>
                  <a:gd name="T88" fmla="*/ 43 w 46"/>
                  <a:gd name="T89" fmla="*/ 2 h 3"/>
                  <a:gd name="T90" fmla="*/ 44 w 46"/>
                  <a:gd name="T91" fmla="*/ 3 h 3"/>
                  <a:gd name="T92" fmla="*/ 46 w 46"/>
                  <a:gd name="T9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4" y="3"/>
                    </a:lnTo>
                    <a:lnTo>
                      <a:pt x="44" y="3"/>
                    </a:lnTo>
                    <a:lnTo>
                      <a:pt x="45" y="3"/>
                    </a:lnTo>
                    <a:lnTo>
                      <a:pt x="46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0" name="Freeform 204"/>
              <p:cNvSpPr>
                <a:spLocks/>
              </p:cNvSpPr>
              <p:nvPr/>
            </p:nvSpPr>
            <p:spPr bwMode="auto">
              <a:xfrm>
                <a:off x="4549" y="3674"/>
                <a:ext cx="34" cy="6"/>
              </a:xfrm>
              <a:custGeom>
                <a:avLst/>
                <a:gdLst>
                  <a:gd name="T0" fmla="*/ 0 w 44"/>
                  <a:gd name="T1" fmla="*/ 8 h 8"/>
                  <a:gd name="T2" fmla="*/ 1 w 44"/>
                  <a:gd name="T3" fmla="*/ 8 h 8"/>
                  <a:gd name="T4" fmla="*/ 2 w 44"/>
                  <a:gd name="T5" fmla="*/ 8 h 8"/>
                  <a:gd name="T6" fmla="*/ 3 w 44"/>
                  <a:gd name="T7" fmla="*/ 7 h 8"/>
                  <a:gd name="T8" fmla="*/ 4 w 44"/>
                  <a:gd name="T9" fmla="*/ 7 h 8"/>
                  <a:gd name="T10" fmla="*/ 5 w 44"/>
                  <a:gd name="T11" fmla="*/ 7 h 8"/>
                  <a:gd name="T12" fmla="*/ 6 w 44"/>
                  <a:gd name="T13" fmla="*/ 7 h 8"/>
                  <a:gd name="T14" fmla="*/ 7 w 44"/>
                  <a:gd name="T15" fmla="*/ 7 h 8"/>
                  <a:gd name="T16" fmla="*/ 8 w 44"/>
                  <a:gd name="T17" fmla="*/ 7 h 8"/>
                  <a:gd name="T18" fmla="*/ 9 w 44"/>
                  <a:gd name="T19" fmla="*/ 7 h 8"/>
                  <a:gd name="T20" fmla="*/ 10 w 44"/>
                  <a:gd name="T21" fmla="*/ 7 h 8"/>
                  <a:gd name="T22" fmla="*/ 11 w 44"/>
                  <a:gd name="T23" fmla="*/ 7 h 8"/>
                  <a:gd name="T24" fmla="*/ 12 w 44"/>
                  <a:gd name="T25" fmla="*/ 7 h 8"/>
                  <a:gd name="T26" fmla="*/ 13 w 44"/>
                  <a:gd name="T27" fmla="*/ 7 h 8"/>
                  <a:gd name="T28" fmla="*/ 14 w 44"/>
                  <a:gd name="T29" fmla="*/ 7 h 8"/>
                  <a:gd name="T30" fmla="*/ 15 w 44"/>
                  <a:gd name="T31" fmla="*/ 7 h 8"/>
                  <a:gd name="T32" fmla="*/ 16 w 44"/>
                  <a:gd name="T33" fmla="*/ 7 h 8"/>
                  <a:gd name="T34" fmla="*/ 17 w 44"/>
                  <a:gd name="T35" fmla="*/ 7 h 8"/>
                  <a:gd name="T36" fmla="*/ 18 w 44"/>
                  <a:gd name="T37" fmla="*/ 6 h 8"/>
                  <a:gd name="T38" fmla="*/ 19 w 44"/>
                  <a:gd name="T39" fmla="*/ 6 h 8"/>
                  <a:gd name="T40" fmla="*/ 20 w 44"/>
                  <a:gd name="T41" fmla="*/ 6 h 8"/>
                  <a:gd name="T42" fmla="*/ 21 w 44"/>
                  <a:gd name="T43" fmla="*/ 6 h 8"/>
                  <a:gd name="T44" fmla="*/ 22 w 44"/>
                  <a:gd name="T45" fmla="*/ 5 h 8"/>
                  <a:gd name="T46" fmla="*/ 23 w 44"/>
                  <a:gd name="T47" fmla="*/ 5 h 8"/>
                  <a:gd name="T48" fmla="*/ 24 w 44"/>
                  <a:gd name="T49" fmla="*/ 5 h 8"/>
                  <a:gd name="T50" fmla="*/ 25 w 44"/>
                  <a:gd name="T51" fmla="*/ 4 h 8"/>
                  <a:gd name="T52" fmla="*/ 26 w 44"/>
                  <a:gd name="T53" fmla="*/ 4 h 8"/>
                  <a:gd name="T54" fmla="*/ 27 w 44"/>
                  <a:gd name="T55" fmla="*/ 3 h 8"/>
                  <a:gd name="T56" fmla="*/ 28 w 44"/>
                  <a:gd name="T57" fmla="*/ 3 h 8"/>
                  <a:gd name="T58" fmla="*/ 29 w 44"/>
                  <a:gd name="T59" fmla="*/ 2 h 8"/>
                  <a:gd name="T60" fmla="*/ 30 w 44"/>
                  <a:gd name="T61" fmla="*/ 2 h 8"/>
                  <a:gd name="T62" fmla="*/ 31 w 44"/>
                  <a:gd name="T63" fmla="*/ 2 h 8"/>
                  <a:gd name="T64" fmla="*/ 32 w 44"/>
                  <a:gd name="T65" fmla="*/ 1 h 8"/>
                  <a:gd name="T66" fmla="*/ 33 w 44"/>
                  <a:gd name="T67" fmla="*/ 1 h 8"/>
                  <a:gd name="T68" fmla="*/ 33 w 44"/>
                  <a:gd name="T69" fmla="*/ 1 h 8"/>
                  <a:gd name="T70" fmla="*/ 34 w 44"/>
                  <a:gd name="T71" fmla="*/ 1 h 8"/>
                  <a:gd name="T72" fmla="*/ 35 w 44"/>
                  <a:gd name="T73" fmla="*/ 1 h 8"/>
                  <a:gd name="T74" fmla="*/ 36 w 44"/>
                  <a:gd name="T75" fmla="*/ 0 h 8"/>
                  <a:gd name="T76" fmla="*/ 37 w 44"/>
                  <a:gd name="T77" fmla="*/ 0 h 8"/>
                  <a:gd name="T78" fmla="*/ 38 w 44"/>
                  <a:gd name="T79" fmla="*/ 0 h 8"/>
                  <a:gd name="T80" fmla="*/ 39 w 44"/>
                  <a:gd name="T81" fmla="*/ 0 h 8"/>
                  <a:gd name="T82" fmla="*/ 40 w 44"/>
                  <a:gd name="T83" fmla="*/ 0 h 8"/>
                  <a:gd name="T84" fmla="*/ 41 w 44"/>
                  <a:gd name="T85" fmla="*/ 0 h 8"/>
                  <a:gd name="T86" fmla="*/ 42 w 44"/>
                  <a:gd name="T87" fmla="*/ 0 h 8"/>
                  <a:gd name="T88" fmla="*/ 44 w 44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4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4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1" name="Freeform 205"/>
              <p:cNvSpPr>
                <a:spLocks/>
              </p:cNvSpPr>
              <p:nvPr/>
            </p:nvSpPr>
            <p:spPr bwMode="auto">
              <a:xfrm>
                <a:off x="4626" y="3677"/>
                <a:ext cx="30" cy="4"/>
              </a:xfrm>
              <a:custGeom>
                <a:avLst/>
                <a:gdLst>
                  <a:gd name="T0" fmla="*/ 0 w 39"/>
                  <a:gd name="T1" fmla="*/ 4 h 6"/>
                  <a:gd name="T2" fmla="*/ 1 w 39"/>
                  <a:gd name="T3" fmla="*/ 3 h 6"/>
                  <a:gd name="T4" fmla="*/ 2 w 39"/>
                  <a:gd name="T5" fmla="*/ 3 h 6"/>
                  <a:gd name="T6" fmla="*/ 3 w 39"/>
                  <a:gd name="T7" fmla="*/ 3 h 6"/>
                  <a:gd name="T8" fmla="*/ 4 w 39"/>
                  <a:gd name="T9" fmla="*/ 3 h 6"/>
                  <a:gd name="T10" fmla="*/ 5 w 39"/>
                  <a:gd name="T11" fmla="*/ 2 h 6"/>
                  <a:gd name="T12" fmla="*/ 6 w 39"/>
                  <a:gd name="T13" fmla="*/ 2 h 6"/>
                  <a:gd name="T14" fmla="*/ 7 w 39"/>
                  <a:gd name="T15" fmla="*/ 2 h 6"/>
                  <a:gd name="T16" fmla="*/ 8 w 39"/>
                  <a:gd name="T17" fmla="*/ 1 h 6"/>
                  <a:gd name="T18" fmla="*/ 9 w 39"/>
                  <a:gd name="T19" fmla="*/ 1 h 6"/>
                  <a:gd name="T20" fmla="*/ 10 w 39"/>
                  <a:gd name="T21" fmla="*/ 1 h 6"/>
                  <a:gd name="T22" fmla="*/ 11 w 39"/>
                  <a:gd name="T23" fmla="*/ 1 h 6"/>
                  <a:gd name="T24" fmla="*/ 12 w 39"/>
                  <a:gd name="T25" fmla="*/ 1 h 6"/>
                  <a:gd name="T26" fmla="*/ 13 w 39"/>
                  <a:gd name="T27" fmla="*/ 0 h 6"/>
                  <a:gd name="T28" fmla="*/ 14 w 39"/>
                  <a:gd name="T29" fmla="*/ 0 h 6"/>
                  <a:gd name="T30" fmla="*/ 15 w 39"/>
                  <a:gd name="T31" fmla="*/ 0 h 6"/>
                  <a:gd name="T32" fmla="*/ 16 w 39"/>
                  <a:gd name="T33" fmla="*/ 0 h 6"/>
                  <a:gd name="T34" fmla="*/ 17 w 39"/>
                  <a:gd name="T35" fmla="*/ 0 h 6"/>
                  <a:gd name="T36" fmla="*/ 18 w 39"/>
                  <a:gd name="T37" fmla="*/ 0 h 6"/>
                  <a:gd name="T38" fmla="*/ 19 w 39"/>
                  <a:gd name="T39" fmla="*/ 0 h 6"/>
                  <a:gd name="T40" fmla="*/ 20 w 39"/>
                  <a:gd name="T41" fmla="*/ 0 h 6"/>
                  <a:gd name="T42" fmla="*/ 21 w 39"/>
                  <a:gd name="T43" fmla="*/ 0 h 6"/>
                  <a:gd name="T44" fmla="*/ 22 w 39"/>
                  <a:gd name="T45" fmla="*/ 0 h 6"/>
                  <a:gd name="T46" fmla="*/ 22 w 39"/>
                  <a:gd name="T47" fmla="*/ 1 h 6"/>
                  <a:gd name="T48" fmla="*/ 23 w 39"/>
                  <a:gd name="T49" fmla="*/ 1 h 6"/>
                  <a:gd name="T50" fmla="*/ 24 w 39"/>
                  <a:gd name="T51" fmla="*/ 1 h 6"/>
                  <a:gd name="T52" fmla="*/ 26 w 39"/>
                  <a:gd name="T53" fmla="*/ 1 h 6"/>
                  <a:gd name="T54" fmla="*/ 26 w 39"/>
                  <a:gd name="T55" fmla="*/ 2 h 6"/>
                  <a:gd name="T56" fmla="*/ 27 w 39"/>
                  <a:gd name="T57" fmla="*/ 2 h 6"/>
                  <a:gd name="T58" fmla="*/ 29 w 39"/>
                  <a:gd name="T59" fmla="*/ 2 h 6"/>
                  <a:gd name="T60" fmla="*/ 29 w 39"/>
                  <a:gd name="T61" fmla="*/ 3 h 6"/>
                  <a:gd name="T62" fmla="*/ 30 w 39"/>
                  <a:gd name="T63" fmla="*/ 3 h 6"/>
                  <a:gd name="T64" fmla="*/ 32 w 39"/>
                  <a:gd name="T65" fmla="*/ 3 h 6"/>
                  <a:gd name="T66" fmla="*/ 32 w 39"/>
                  <a:gd name="T67" fmla="*/ 4 h 6"/>
                  <a:gd name="T68" fmla="*/ 33 w 39"/>
                  <a:gd name="T69" fmla="*/ 4 h 6"/>
                  <a:gd name="T70" fmla="*/ 34 w 39"/>
                  <a:gd name="T71" fmla="*/ 4 h 6"/>
                  <a:gd name="T72" fmla="*/ 35 w 39"/>
                  <a:gd name="T73" fmla="*/ 5 h 6"/>
                  <a:gd name="T74" fmla="*/ 36 w 39"/>
                  <a:gd name="T75" fmla="*/ 5 h 6"/>
                  <a:gd name="T76" fmla="*/ 38 w 39"/>
                  <a:gd name="T77" fmla="*/ 5 h 6"/>
                  <a:gd name="T78" fmla="*/ 38 w 39"/>
                  <a:gd name="T7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" h="6">
                    <a:moveTo>
                      <a:pt x="0" y="4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3" y="4"/>
                    </a:lnTo>
                    <a:lnTo>
                      <a:pt x="33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7" y="5"/>
                    </a:lnTo>
                    <a:lnTo>
                      <a:pt x="38" y="5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9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568" name="Freeform 207"/>
            <p:cNvSpPr>
              <a:spLocks/>
            </p:cNvSpPr>
            <p:nvPr/>
          </p:nvSpPr>
          <p:spPr bwMode="auto">
            <a:xfrm>
              <a:off x="7464425" y="5840413"/>
              <a:ext cx="53975" cy="6350"/>
            </a:xfrm>
            <a:custGeom>
              <a:avLst/>
              <a:gdLst>
                <a:gd name="T0" fmla="*/ 0 w 45"/>
                <a:gd name="T1" fmla="*/ 5 h 5"/>
                <a:gd name="T2" fmla="*/ 1 w 45"/>
                <a:gd name="T3" fmla="*/ 5 h 5"/>
                <a:gd name="T4" fmla="*/ 2 w 45"/>
                <a:gd name="T5" fmla="*/ 5 h 5"/>
                <a:gd name="T6" fmla="*/ 3 w 45"/>
                <a:gd name="T7" fmla="*/ 5 h 5"/>
                <a:gd name="T8" fmla="*/ 4 w 45"/>
                <a:gd name="T9" fmla="*/ 5 h 5"/>
                <a:gd name="T10" fmla="*/ 5 w 45"/>
                <a:gd name="T11" fmla="*/ 4 h 5"/>
                <a:gd name="T12" fmla="*/ 6 w 45"/>
                <a:gd name="T13" fmla="*/ 4 h 5"/>
                <a:gd name="T14" fmla="*/ 7 w 45"/>
                <a:gd name="T15" fmla="*/ 4 h 5"/>
                <a:gd name="T16" fmla="*/ 8 w 45"/>
                <a:gd name="T17" fmla="*/ 4 h 5"/>
                <a:gd name="T18" fmla="*/ 9 w 45"/>
                <a:gd name="T19" fmla="*/ 4 h 5"/>
                <a:gd name="T20" fmla="*/ 10 w 45"/>
                <a:gd name="T21" fmla="*/ 4 h 5"/>
                <a:gd name="T22" fmla="*/ 11 w 45"/>
                <a:gd name="T23" fmla="*/ 4 h 5"/>
                <a:gd name="T24" fmla="*/ 12 w 45"/>
                <a:gd name="T25" fmla="*/ 3 h 5"/>
                <a:gd name="T26" fmla="*/ 13 w 45"/>
                <a:gd name="T27" fmla="*/ 3 h 5"/>
                <a:gd name="T28" fmla="*/ 14 w 45"/>
                <a:gd name="T29" fmla="*/ 3 h 5"/>
                <a:gd name="T30" fmla="*/ 15 w 45"/>
                <a:gd name="T31" fmla="*/ 3 h 5"/>
                <a:gd name="T32" fmla="*/ 16 w 45"/>
                <a:gd name="T33" fmla="*/ 3 h 5"/>
                <a:gd name="T34" fmla="*/ 17 w 45"/>
                <a:gd name="T35" fmla="*/ 3 h 5"/>
                <a:gd name="T36" fmla="*/ 18 w 45"/>
                <a:gd name="T37" fmla="*/ 3 h 5"/>
                <a:gd name="T38" fmla="*/ 19 w 45"/>
                <a:gd name="T39" fmla="*/ 3 h 5"/>
                <a:gd name="T40" fmla="*/ 19 w 45"/>
                <a:gd name="T41" fmla="*/ 3 h 5"/>
                <a:gd name="T42" fmla="*/ 20 w 45"/>
                <a:gd name="T43" fmla="*/ 3 h 5"/>
                <a:gd name="T44" fmla="*/ 21 w 45"/>
                <a:gd name="T45" fmla="*/ 2 h 5"/>
                <a:gd name="T46" fmla="*/ 22 w 45"/>
                <a:gd name="T47" fmla="*/ 2 h 5"/>
                <a:gd name="T48" fmla="*/ 23 w 45"/>
                <a:gd name="T49" fmla="*/ 2 h 5"/>
                <a:gd name="T50" fmla="*/ 24 w 45"/>
                <a:gd name="T51" fmla="*/ 2 h 5"/>
                <a:gd name="T52" fmla="*/ 25 w 45"/>
                <a:gd name="T53" fmla="*/ 2 h 5"/>
                <a:gd name="T54" fmla="*/ 26 w 45"/>
                <a:gd name="T55" fmla="*/ 2 h 5"/>
                <a:gd name="T56" fmla="*/ 27 w 45"/>
                <a:gd name="T57" fmla="*/ 2 h 5"/>
                <a:gd name="T58" fmla="*/ 28 w 45"/>
                <a:gd name="T59" fmla="*/ 2 h 5"/>
                <a:gd name="T60" fmla="*/ 29 w 45"/>
                <a:gd name="T61" fmla="*/ 2 h 5"/>
                <a:gd name="T62" fmla="*/ 30 w 45"/>
                <a:gd name="T63" fmla="*/ 2 h 5"/>
                <a:gd name="T64" fmla="*/ 31 w 45"/>
                <a:gd name="T65" fmla="*/ 2 h 5"/>
                <a:gd name="T66" fmla="*/ 32 w 45"/>
                <a:gd name="T67" fmla="*/ 2 h 5"/>
                <a:gd name="T68" fmla="*/ 33 w 45"/>
                <a:gd name="T69" fmla="*/ 2 h 5"/>
                <a:gd name="T70" fmla="*/ 34 w 45"/>
                <a:gd name="T71" fmla="*/ 2 h 5"/>
                <a:gd name="T72" fmla="*/ 35 w 45"/>
                <a:gd name="T73" fmla="*/ 1 h 5"/>
                <a:gd name="T74" fmla="*/ 36 w 45"/>
                <a:gd name="T75" fmla="*/ 1 h 5"/>
                <a:gd name="T76" fmla="*/ 37 w 45"/>
                <a:gd name="T77" fmla="*/ 1 h 5"/>
                <a:gd name="T78" fmla="*/ 38 w 45"/>
                <a:gd name="T79" fmla="*/ 1 h 5"/>
                <a:gd name="T80" fmla="*/ 39 w 45"/>
                <a:gd name="T81" fmla="*/ 1 h 5"/>
                <a:gd name="T82" fmla="*/ 40 w 45"/>
                <a:gd name="T83" fmla="*/ 1 h 5"/>
                <a:gd name="T84" fmla="*/ 41 w 45"/>
                <a:gd name="T85" fmla="*/ 1 h 5"/>
                <a:gd name="T86" fmla="*/ 42 w 45"/>
                <a:gd name="T87" fmla="*/ 1 h 5"/>
                <a:gd name="T88" fmla="*/ 43 w 45"/>
                <a:gd name="T89" fmla="*/ 1 h 5"/>
                <a:gd name="T90" fmla="*/ 44 w 45"/>
                <a:gd name="T91" fmla="*/ 1 h 5"/>
                <a:gd name="T92" fmla="*/ 45 w 45"/>
                <a:gd name="T9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" h="5">
                  <a:moveTo>
                    <a:pt x="0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9" name="Freeform 228"/>
            <p:cNvSpPr>
              <a:spLocks/>
            </p:cNvSpPr>
            <p:nvPr/>
          </p:nvSpPr>
          <p:spPr bwMode="auto">
            <a:xfrm>
              <a:off x="7451725" y="5843588"/>
              <a:ext cx="57150" cy="1588"/>
            </a:xfrm>
            <a:custGeom>
              <a:avLst/>
              <a:gdLst>
                <a:gd name="T0" fmla="*/ 47 w 47"/>
                <a:gd name="T1" fmla="*/ 1 h 1"/>
                <a:gd name="T2" fmla="*/ 46 w 47"/>
                <a:gd name="T3" fmla="*/ 1 h 1"/>
                <a:gd name="T4" fmla="*/ 45 w 47"/>
                <a:gd name="T5" fmla="*/ 1 h 1"/>
                <a:gd name="T6" fmla="*/ 44 w 47"/>
                <a:gd name="T7" fmla="*/ 1 h 1"/>
                <a:gd name="T8" fmla="*/ 43 w 47"/>
                <a:gd name="T9" fmla="*/ 1 h 1"/>
                <a:gd name="T10" fmla="*/ 41 w 47"/>
                <a:gd name="T11" fmla="*/ 1 h 1"/>
                <a:gd name="T12" fmla="*/ 40 w 47"/>
                <a:gd name="T13" fmla="*/ 1 h 1"/>
                <a:gd name="T14" fmla="*/ 39 w 47"/>
                <a:gd name="T15" fmla="*/ 1 h 1"/>
                <a:gd name="T16" fmla="*/ 38 w 47"/>
                <a:gd name="T17" fmla="*/ 1 h 1"/>
                <a:gd name="T18" fmla="*/ 37 w 47"/>
                <a:gd name="T19" fmla="*/ 1 h 1"/>
                <a:gd name="T20" fmla="*/ 35 w 47"/>
                <a:gd name="T21" fmla="*/ 1 h 1"/>
                <a:gd name="T22" fmla="*/ 34 w 47"/>
                <a:gd name="T23" fmla="*/ 1 h 1"/>
                <a:gd name="T24" fmla="*/ 33 w 47"/>
                <a:gd name="T25" fmla="*/ 1 h 1"/>
                <a:gd name="T26" fmla="*/ 32 w 47"/>
                <a:gd name="T27" fmla="*/ 1 h 1"/>
                <a:gd name="T28" fmla="*/ 31 w 47"/>
                <a:gd name="T29" fmla="*/ 1 h 1"/>
                <a:gd name="T30" fmla="*/ 29 w 47"/>
                <a:gd name="T31" fmla="*/ 1 h 1"/>
                <a:gd name="T32" fmla="*/ 28 w 47"/>
                <a:gd name="T33" fmla="*/ 1 h 1"/>
                <a:gd name="T34" fmla="*/ 27 w 47"/>
                <a:gd name="T35" fmla="*/ 1 h 1"/>
                <a:gd name="T36" fmla="*/ 26 w 47"/>
                <a:gd name="T37" fmla="*/ 1 h 1"/>
                <a:gd name="T38" fmla="*/ 25 w 47"/>
                <a:gd name="T39" fmla="*/ 1 h 1"/>
                <a:gd name="T40" fmla="*/ 23 w 47"/>
                <a:gd name="T41" fmla="*/ 1 h 1"/>
                <a:gd name="T42" fmla="*/ 22 w 47"/>
                <a:gd name="T43" fmla="*/ 0 h 1"/>
                <a:gd name="T44" fmla="*/ 21 w 47"/>
                <a:gd name="T45" fmla="*/ 0 h 1"/>
                <a:gd name="T46" fmla="*/ 20 w 47"/>
                <a:gd name="T47" fmla="*/ 0 h 1"/>
                <a:gd name="T48" fmla="*/ 19 w 47"/>
                <a:gd name="T49" fmla="*/ 0 h 1"/>
                <a:gd name="T50" fmla="*/ 18 w 47"/>
                <a:gd name="T51" fmla="*/ 0 h 1"/>
                <a:gd name="T52" fmla="*/ 16 w 47"/>
                <a:gd name="T53" fmla="*/ 0 h 1"/>
                <a:gd name="T54" fmla="*/ 15 w 47"/>
                <a:gd name="T55" fmla="*/ 0 h 1"/>
                <a:gd name="T56" fmla="*/ 14 w 47"/>
                <a:gd name="T57" fmla="*/ 0 h 1"/>
                <a:gd name="T58" fmla="*/ 13 w 47"/>
                <a:gd name="T59" fmla="*/ 0 h 1"/>
                <a:gd name="T60" fmla="*/ 12 w 47"/>
                <a:gd name="T61" fmla="*/ 0 h 1"/>
                <a:gd name="T62" fmla="*/ 11 w 47"/>
                <a:gd name="T63" fmla="*/ 0 h 1"/>
                <a:gd name="T64" fmla="*/ 10 w 47"/>
                <a:gd name="T65" fmla="*/ 0 h 1"/>
                <a:gd name="T66" fmla="*/ 9 w 47"/>
                <a:gd name="T67" fmla="*/ 0 h 1"/>
                <a:gd name="T68" fmla="*/ 8 w 47"/>
                <a:gd name="T69" fmla="*/ 0 h 1"/>
                <a:gd name="T70" fmla="*/ 6 w 47"/>
                <a:gd name="T71" fmla="*/ 0 h 1"/>
                <a:gd name="T72" fmla="*/ 5 w 47"/>
                <a:gd name="T73" fmla="*/ 0 h 1"/>
                <a:gd name="T74" fmla="*/ 4 w 47"/>
                <a:gd name="T75" fmla="*/ 0 h 1"/>
                <a:gd name="T76" fmla="*/ 3 w 47"/>
                <a:gd name="T77" fmla="*/ 0 h 1"/>
                <a:gd name="T78" fmla="*/ 2 w 47"/>
                <a:gd name="T79" fmla="*/ 0 h 1"/>
                <a:gd name="T80" fmla="*/ 1 w 47"/>
                <a:gd name="T8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0" name="Freeform 229"/>
            <p:cNvSpPr>
              <a:spLocks/>
            </p:cNvSpPr>
            <p:nvPr/>
          </p:nvSpPr>
          <p:spPr bwMode="auto">
            <a:xfrm>
              <a:off x="7323138" y="5842001"/>
              <a:ext cx="57150" cy="4763"/>
            </a:xfrm>
            <a:custGeom>
              <a:avLst/>
              <a:gdLst>
                <a:gd name="T0" fmla="*/ 47 w 47"/>
                <a:gd name="T1" fmla="*/ 1 h 5"/>
                <a:gd name="T2" fmla="*/ 46 w 47"/>
                <a:gd name="T3" fmla="*/ 1 h 5"/>
                <a:gd name="T4" fmla="*/ 45 w 47"/>
                <a:gd name="T5" fmla="*/ 1 h 5"/>
                <a:gd name="T6" fmla="*/ 44 w 47"/>
                <a:gd name="T7" fmla="*/ 1 h 5"/>
                <a:gd name="T8" fmla="*/ 43 w 47"/>
                <a:gd name="T9" fmla="*/ 1 h 5"/>
                <a:gd name="T10" fmla="*/ 42 w 47"/>
                <a:gd name="T11" fmla="*/ 0 h 5"/>
                <a:gd name="T12" fmla="*/ 41 w 47"/>
                <a:gd name="T13" fmla="*/ 0 h 5"/>
                <a:gd name="T14" fmla="*/ 40 w 47"/>
                <a:gd name="T15" fmla="*/ 0 h 5"/>
                <a:gd name="T16" fmla="*/ 39 w 47"/>
                <a:gd name="T17" fmla="*/ 0 h 5"/>
                <a:gd name="T18" fmla="*/ 38 w 47"/>
                <a:gd name="T19" fmla="*/ 0 h 5"/>
                <a:gd name="T20" fmla="*/ 37 w 47"/>
                <a:gd name="T21" fmla="*/ 0 h 5"/>
                <a:gd name="T22" fmla="*/ 36 w 47"/>
                <a:gd name="T23" fmla="*/ 0 h 5"/>
                <a:gd name="T24" fmla="*/ 35 w 47"/>
                <a:gd name="T25" fmla="*/ 0 h 5"/>
                <a:gd name="T26" fmla="*/ 34 w 47"/>
                <a:gd name="T27" fmla="*/ 0 h 5"/>
                <a:gd name="T28" fmla="*/ 33 w 47"/>
                <a:gd name="T29" fmla="*/ 0 h 5"/>
                <a:gd name="T30" fmla="*/ 32 w 47"/>
                <a:gd name="T31" fmla="*/ 0 h 5"/>
                <a:gd name="T32" fmla="*/ 31 w 47"/>
                <a:gd name="T33" fmla="*/ 0 h 5"/>
                <a:gd name="T34" fmla="*/ 30 w 47"/>
                <a:gd name="T35" fmla="*/ 0 h 5"/>
                <a:gd name="T36" fmla="*/ 29 w 47"/>
                <a:gd name="T37" fmla="*/ 0 h 5"/>
                <a:gd name="T38" fmla="*/ 28 w 47"/>
                <a:gd name="T39" fmla="*/ 1 h 5"/>
                <a:gd name="T40" fmla="*/ 27 w 47"/>
                <a:gd name="T41" fmla="*/ 1 h 5"/>
                <a:gd name="T42" fmla="*/ 26 w 47"/>
                <a:gd name="T43" fmla="*/ 1 h 5"/>
                <a:gd name="T44" fmla="*/ 25 w 47"/>
                <a:gd name="T45" fmla="*/ 1 h 5"/>
                <a:gd name="T46" fmla="*/ 24 w 47"/>
                <a:gd name="T47" fmla="*/ 1 h 5"/>
                <a:gd name="T48" fmla="*/ 23 w 47"/>
                <a:gd name="T49" fmla="*/ 2 h 5"/>
                <a:gd name="T50" fmla="*/ 22 w 47"/>
                <a:gd name="T51" fmla="*/ 2 h 5"/>
                <a:gd name="T52" fmla="*/ 21 w 47"/>
                <a:gd name="T53" fmla="*/ 2 h 5"/>
                <a:gd name="T54" fmla="*/ 20 w 47"/>
                <a:gd name="T55" fmla="*/ 2 h 5"/>
                <a:gd name="T56" fmla="*/ 19 w 47"/>
                <a:gd name="T57" fmla="*/ 3 h 5"/>
                <a:gd name="T58" fmla="*/ 18 w 47"/>
                <a:gd name="T59" fmla="*/ 3 h 5"/>
                <a:gd name="T60" fmla="*/ 17 w 47"/>
                <a:gd name="T61" fmla="*/ 3 h 5"/>
                <a:gd name="T62" fmla="*/ 16 w 47"/>
                <a:gd name="T63" fmla="*/ 3 h 5"/>
                <a:gd name="T64" fmla="*/ 15 w 47"/>
                <a:gd name="T65" fmla="*/ 4 h 5"/>
                <a:gd name="T66" fmla="*/ 14 w 47"/>
                <a:gd name="T67" fmla="*/ 4 h 5"/>
                <a:gd name="T68" fmla="*/ 13 w 47"/>
                <a:gd name="T69" fmla="*/ 4 h 5"/>
                <a:gd name="T70" fmla="*/ 12 w 47"/>
                <a:gd name="T71" fmla="*/ 4 h 5"/>
                <a:gd name="T72" fmla="*/ 11 w 47"/>
                <a:gd name="T73" fmla="*/ 4 h 5"/>
                <a:gd name="T74" fmla="*/ 10 w 47"/>
                <a:gd name="T75" fmla="*/ 5 h 5"/>
                <a:gd name="T76" fmla="*/ 9 w 47"/>
                <a:gd name="T77" fmla="*/ 5 h 5"/>
                <a:gd name="T78" fmla="*/ 8 w 47"/>
                <a:gd name="T79" fmla="*/ 5 h 5"/>
                <a:gd name="T80" fmla="*/ 7 w 47"/>
                <a:gd name="T81" fmla="*/ 5 h 5"/>
                <a:gd name="T82" fmla="*/ 6 w 47"/>
                <a:gd name="T83" fmla="*/ 5 h 5"/>
                <a:gd name="T84" fmla="*/ 5 w 47"/>
                <a:gd name="T85" fmla="*/ 5 h 5"/>
                <a:gd name="T86" fmla="*/ 4 w 47"/>
                <a:gd name="T87" fmla="*/ 5 h 5"/>
                <a:gd name="T88" fmla="*/ 3 w 47"/>
                <a:gd name="T89" fmla="*/ 5 h 5"/>
                <a:gd name="T90" fmla="*/ 2 w 47"/>
                <a:gd name="T91" fmla="*/ 5 h 5"/>
                <a:gd name="T92" fmla="*/ 1 w 47"/>
                <a:gd name="T93" fmla="*/ 5 h 5"/>
                <a:gd name="T94" fmla="*/ 0 w 47"/>
                <a:gd name="T9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5">
                  <a:moveTo>
                    <a:pt x="47" y="1"/>
                  </a:move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1" name="Line 240"/>
            <p:cNvSpPr>
              <a:spLocks noChangeShapeType="1"/>
            </p:cNvSpPr>
            <p:nvPr/>
          </p:nvSpPr>
          <p:spPr bwMode="auto">
            <a:xfrm>
              <a:off x="6434138" y="3887788"/>
              <a:ext cx="312738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2" name="Rectangle 241"/>
            <p:cNvSpPr>
              <a:spLocks noChangeArrowheads="1"/>
            </p:cNvSpPr>
            <p:nvPr/>
          </p:nvSpPr>
          <p:spPr bwMode="auto">
            <a:xfrm>
              <a:off x="6746875" y="3810001"/>
              <a:ext cx="15388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D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" name="Line 242"/>
            <p:cNvSpPr>
              <a:spLocks noChangeShapeType="1"/>
            </p:cNvSpPr>
            <p:nvPr/>
          </p:nvSpPr>
          <p:spPr bwMode="auto">
            <a:xfrm>
              <a:off x="6434138" y="4059238"/>
              <a:ext cx="6985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4" name="Line 243"/>
            <p:cNvSpPr>
              <a:spLocks noChangeShapeType="1"/>
            </p:cNvSpPr>
            <p:nvPr/>
          </p:nvSpPr>
          <p:spPr bwMode="auto">
            <a:xfrm>
              <a:off x="6548438" y="4059238"/>
              <a:ext cx="9525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5" name="Line 244"/>
            <p:cNvSpPr>
              <a:spLocks noChangeShapeType="1"/>
            </p:cNvSpPr>
            <p:nvPr/>
          </p:nvSpPr>
          <p:spPr bwMode="auto">
            <a:xfrm>
              <a:off x="6602413" y="4059238"/>
              <a:ext cx="6985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6" name="Line 245"/>
            <p:cNvSpPr>
              <a:spLocks noChangeShapeType="1"/>
            </p:cNvSpPr>
            <p:nvPr/>
          </p:nvSpPr>
          <p:spPr bwMode="auto">
            <a:xfrm>
              <a:off x="6716713" y="4059238"/>
              <a:ext cx="9525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7" name="Rectangle 246"/>
            <p:cNvSpPr>
              <a:spLocks noChangeArrowheads="1"/>
            </p:cNvSpPr>
            <p:nvPr/>
          </p:nvSpPr>
          <p:spPr bwMode="auto">
            <a:xfrm>
              <a:off x="6746875" y="3981451"/>
              <a:ext cx="7401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D + 2% </a:t>
              </a:r>
              <a:r>
                <a:rPr kumimoji="0" lang="en-US" altLang="de-DE" sz="12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Ar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8" name="Line 247"/>
            <p:cNvSpPr>
              <a:spLocks noChangeShapeType="1"/>
            </p:cNvSpPr>
            <p:nvPr/>
          </p:nvSpPr>
          <p:spPr bwMode="auto">
            <a:xfrm>
              <a:off x="6434138" y="4230688"/>
              <a:ext cx="58738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9" name="Line 248"/>
            <p:cNvSpPr>
              <a:spLocks noChangeShapeType="1"/>
            </p:cNvSpPr>
            <p:nvPr/>
          </p:nvSpPr>
          <p:spPr bwMode="auto">
            <a:xfrm>
              <a:off x="6569075" y="4230688"/>
              <a:ext cx="57150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0" name="Line 249"/>
            <p:cNvSpPr>
              <a:spLocks noChangeShapeType="1"/>
            </p:cNvSpPr>
            <p:nvPr/>
          </p:nvSpPr>
          <p:spPr bwMode="auto">
            <a:xfrm>
              <a:off x="6702425" y="4230688"/>
              <a:ext cx="42863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1" name="Rectangle 250"/>
            <p:cNvSpPr>
              <a:spLocks noChangeArrowheads="1"/>
            </p:cNvSpPr>
            <p:nvPr/>
          </p:nvSpPr>
          <p:spPr bwMode="auto">
            <a:xfrm>
              <a:off x="6746875" y="4152901"/>
              <a:ext cx="7401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D + 6% </a:t>
              </a:r>
              <a:r>
                <a:rPr kumimoji="0" lang="en-US" altLang="de-DE" sz="12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Ar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6932" name="Rechteck 266931"/>
          <p:cNvSpPr/>
          <p:nvPr/>
        </p:nvSpPr>
        <p:spPr>
          <a:xfrm>
            <a:off x="5293518" y="3154680"/>
            <a:ext cx="130176" cy="29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8" name="Text Box 29"/>
          <p:cNvSpPr txBox="1">
            <a:spLocks noChangeArrowheads="1"/>
          </p:cNvSpPr>
          <p:nvPr/>
        </p:nvSpPr>
        <p:spPr bwMode="auto">
          <a:xfrm>
            <a:off x="1139916" y="1133764"/>
            <a:ext cx="802867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b="1" dirty="0" smtClean="0"/>
              <a:t>0.4 K/s</a:t>
            </a:r>
            <a:br>
              <a:rPr lang="en-US" sz="1200" b="1" dirty="0" smtClean="0"/>
            </a:br>
            <a:r>
              <a:rPr lang="en-US" sz="1200" b="1" dirty="0" smtClean="0"/>
              <a:t>ramp</a:t>
            </a:r>
            <a:endParaRPr lang="en-US" sz="1200" b="1" dirty="0"/>
          </a:p>
        </p:txBody>
      </p:sp>
      <p:sp>
        <p:nvSpPr>
          <p:cNvPr id="979" name="Text Box 29"/>
          <p:cNvSpPr txBox="1">
            <a:spLocks noChangeArrowheads="1"/>
          </p:cNvSpPr>
          <p:nvPr/>
        </p:nvSpPr>
        <p:spPr bwMode="auto">
          <a:xfrm>
            <a:off x="5369242" y="1163147"/>
            <a:ext cx="802867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b="1" dirty="0" smtClean="0"/>
              <a:t>0.4 K/s</a:t>
            </a:r>
            <a:br>
              <a:rPr lang="en-US" sz="1200" b="1" dirty="0" smtClean="0"/>
            </a:br>
            <a:r>
              <a:rPr lang="en-US" sz="1200" b="1" dirty="0" smtClean="0"/>
              <a:t>ramp</a:t>
            </a:r>
            <a:endParaRPr lang="en-US" sz="1200" b="1" dirty="0"/>
          </a:p>
        </p:txBody>
      </p:sp>
      <p:grpSp>
        <p:nvGrpSpPr>
          <p:cNvPr id="266933" name="Gruppieren 266932"/>
          <p:cNvGrpSpPr/>
          <p:nvPr/>
        </p:nvGrpSpPr>
        <p:grpSpPr>
          <a:xfrm>
            <a:off x="674174" y="4097812"/>
            <a:ext cx="2523875" cy="2552484"/>
            <a:chOff x="674174" y="4097812"/>
            <a:chExt cx="2523875" cy="2552484"/>
          </a:xfrm>
        </p:grpSpPr>
        <p:sp>
          <p:nvSpPr>
            <p:cNvPr id="980" name="Rectangle 467"/>
            <p:cNvSpPr>
              <a:spLocks noChangeArrowheads="1"/>
            </p:cNvSpPr>
            <p:nvPr/>
          </p:nvSpPr>
          <p:spPr bwMode="auto">
            <a:xfrm>
              <a:off x="1047751" y="62738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1" name="Rectangle 468"/>
            <p:cNvSpPr>
              <a:spLocks noChangeArrowheads="1"/>
            </p:cNvSpPr>
            <p:nvPr/>
          </p:nvSpPr>
          <p:spPr bwMode="auto">
            <a:xfrm>
              <a:off x="1306514" y="62738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2" name="Rectangle 469"/>
            <p:cNvSpPr>
              <a:spLocks noChangeArrowheads="1"/>
            </p:cNvSpPr>
            <p:nvPr/>
          </p:nvSpPr>
          <p:spPr bwMode="auto">
            <a:xfrm>
              <a:off x="1563689" y="62738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3" name="Rectangle 470"/>
            <p:cNvSpPr>
              <a:spLocks noChangeArrowheads="1"/>
            </p:cNvSpPr>
            <p:nvPr/>
          </p:nvSpPr>
          <p:spPr bwMode="auto">
            <a:xfrm>
              <a:off x="1822451" y="62738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4" name="Rectangle 471"/>
            <p:cNvSpPr>
              <a:spLocks noChangeArrowheads="1"/>
            </p:cNvSpPr>
            <p:nvPr/>
          </p:nvSpPr>
          <p:spPr bwMode="auto">
            <a:xfrm>
              <a:off x="2081214" y="62738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5" name="Rectangle 472"/>
            <p:cNvSpPr>
              <a:spLocks noChangeArrowheads="1"/>
            </p:cNvSpPr>
            <p:nvPr/>
          </p:nvSpPr>
          <p:spPr bwMode="auto">
            <a:xfrm>
              <a:off x="2338389" y="62738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6" name="Rectangle 473"/>
            <p:cNvSpPr>
              <a:spLocks noChangeArrowheads="1"/>
            </p:cNvSpPr>
            <p:nvPr/>
          </p:nvSpPr>
          <p:spPr bwMode="auto">
            <a:xfrm>
              <a:off x="2597151" y="62738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7" name="Rectangle 474"/>
            <p:cNvSpPr>
              <a:spLocks noChangeArrowheads="1"/>
            </p:cNvSpPr>
            <p:nvPr/>
          </p:nvSpPr>
          <p:spPr bwMode="auto">
            <a:xfrm>
              <a:off x="2855914" y="62738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8" name="Rectangle 475"/>
            <p:cNvSpPr>
              <a:spLocks noChangeArrowheads="1"/>
            </p:cNvSpPr>
            <p:nvPr/>
          </p:nvSpPr>
          <p:spPr bwMode="auto">
            <a:xfrm>
              <a:off x="3113089" y="627380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9" name="Rectangle 476"/>
            <p:cNvSpPr>
              <a:spLocks noChangeArrowheads="1"/>
            </p:cNvSpPr>
            <p:nvPr/>
          </p:nvSpPr>
          <p:spPr bwMode="auto">
            <a:xfrm>
              <a:off x="939801" y="613727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0" name="Rectangle 477"/>
            <p:cNvSpPr>
              <a:spLocks noChangeArrowheads="1"/>
            </p:cNvSpPr>
            <p:nvPr/>
          </p:nvSpPr>
          <p:spPr bwMode="auto">
            <a:xfrm>
              <a:off x="939801" y="5759451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1" name="Rectangle 478"/>
            <p:cNvSpPr>
              <a:spLocks noChangeArrowheads="1"/>
            </p:cNvSpPr>
            <p:nvPr/>
          </p:nvSpPr>
          <p:spPr bwMode="auto">
            <a:xfrm>
              <a:off x="939801" y="538003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2" name="Rectangle 479"/>
            <p:cNvSpPr>
              <a:spLocks noChangeArrowheads="1"/>
            </p:cNvSpPr>
            <p:nvPr/>
          </p:nvSpPr>
          <p:spPr bwMode="auto">
            <a:xfrm>
              <a:off x="939801" y="5002213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3" name="Rectangle 480"/>
            <p:cNvSpPr>
              <a:spLocks noChangeArrowheads="1"/>
            </p:cNvSpPr>
            <p:nvPr/>
          </p:nvSpPr>
          <p:spPr bwMode="auto">
            <a:xfrm>
              <a:off x="939801" y="462438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4" name="Rectangle 481"/>
            <p:cNvSpPr>
              <a:spLocks noChangeArrowheads="1"/>
            </p:cNvSpPr>
            <p:nvPr/>
          </p:nvSpPr>
          <p:spPr bwMode="auto">
            <a:xfrm>
              <a:off x="939801" y="424497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5" name="Line 482"/>
            <p:cNvSpPr>
              <a:spLocks noChangeShapeType="1"/>
            </p:cNvSpPr>
            <p:nvPr/>
          </p:nvSpPr>
          <p:spPr bwMode="auto">
            <a:xfrm flipV="1">
              <a:off x="1085851" y="6226176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6" name="Line 483"/>
            <p:cNvSpPr>
              <a:spLocks noChangeShapeType="1"/>
            </p:cNvSpPr>
            <p:nvPr/>
          </p:nvSpPr>
          <p:spPr bwMode="auto">
            <a:xfrm flipV="1">
              <a:off x="1214439" y="6226176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7" name="Line 484"/>
            <p:cNvSpPr>
              <a:spLocks noChangeShapeType="1"/>
            </p:cNvSpPr>
            <p:nvPr/>
          </p:nvSpPr>
          <p:spPr bwMode="auto">
            <a:xfrm flipV="1">
              <a:off x="1343026" y="6226176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8" name="Line 485"/>
            <p:cNvSpPr>
              <a:spLocks noChangeShapeType="1"/>
            </p:cNvSpPr>
            <p:nvPr/>
          </p:nvSpPr>
          <p:spPr bwMode="auto">
            <a:xfrm flipV="1">
              <a:off x="1473201" y="6226176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9" name="Line 486"/>
            <p:cNvSpPr>
              <a:spLocks noChangeShapeType="1"/>
            </p:cNvSpPr>
            <p:nvPr/>
          </p:nvSpPr>
          <p:spPr bwMode="auto">
            <a:xfrm flipV="1">
              <a:off x="1601789" y="6226176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0" name="Line 487"/>
            <p:cNvSpPr>
              <a:spLocks noChangeShapeType="1"/>
            </p:cNvSpPr>
            <p:nvPr/>
          </p:nvSpPr>
          <p:spPr bwMode="auto">
            <a:xfrm flipV="1">
              <a:off x="1731964" y="6226176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1" name="Line 488"/>
            <p:cNvSpPr>
              <a:spLocks noChangeShapeType="1"/>
            </p:cNvSpPr>
            <p:nvPr/>
          </p:nvSpPr>
          <p:spPr bwMode="auto">
            <a:xfrm flipV="1">
              <a:off x="1860551" y="6226176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2" name="Line 489"/>
            <p:cNvSpPr>
              <a:spLocks noChangeShapeType="1"/>
            </p:cNvSpPr>
            <p:nvPr/>
          </p:nvSpPr>
          <p:spPr bwMode="auto">
            <a:xfrm flipV="1">
              <a:off x="1989139" y="6226176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3" name="Line 490"/>
            <p:cNvSpPr>
              <a:spLocks noChangeShapeType="1"/>
            </p:cNvSpPr>
            <p:nvPr/>
          </p:nvSpPr>
          <p:spPr bwMode="auto">
            <a:xfrm flipV="1">
              <a:off x="2119314" y="6226176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4" name="Line 491"/>
            <p:cNvSpPr>
              <a:spLocks noChangeShapeType="1"/>
            </p:cNvSpPr>
            <p:nvPr/>
          </p:nvSpPr>
          <p:spPr bwMode="auto">
            <a:xfrm flipV="1">
              <a:off x="2246314" y="6226176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5" name="Line 492"/>
            <p:cNvSpPr>
              <a:spLocks noChangeShapeType="1"/>
            </p:cNvSpPr>
            <p:nvPr/>
          </p:nvSpPr>
          <p:spPr bwMode="auto">
            <a:xfrm flipV="1">
              <a:off x="2376489" y="6226176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6" name="Line 493"/>
            <p:cNvSpPr>
              <a:spLocks noChangeShapeType="1"/>
            </p:cNvSpPr>
            <p:nvPr/>
          </p:nvSpPr>
          <p:spPr bwMode="auto">
            <a:xfrm flipV="1">
              <a:off x="2505076" y="6226176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7" name="Line 494"/>
            <p:cNvSpPr>
              <a:spLocks noChangeShapeType="1"/>
            </p:cNvSpPr>
            <p:nvPr/>
          </p:nvSpPr>
          <p:spPr bwMode="auto">
            <a:xfrm flipV="1">
              <a:off x="2635251" y="6226176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8" name="Line 495"/>
            <p:cNvSpPr>
              <a:spLocks noChangeShapeType="1"/>
            </p:cNvSpPr>
            <p:nvPr/>
          </p:nvSpPr>
          <p:spPr bwMode="auto">
            <a:xfrm flipV="1">
              <a:off x="2763839" y="6226176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9" name="Line 496"/>
            <p:cNvSpPr>
              <a:spLocks noChangeShapeType="1"/>
            </p:cNvSpPr>
            <p:nvPr/>
          </p:nvSpPr>
          <p:spPr bwMode="auto">
            <a:xfrm flipV="1">
              <a:off x="2892426" y="6226176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0" name="Line 497"/>
            <p:cNvSpPr>
              <a:spLocks noChangeShapeType="1"/>
            </p:cNvSpPr>
            <p:nvPr/>
          </p:nvSpPr>
          <p:spPr bwMode="auto">
            <a:xfrm flipV="1">
              <a:off x="3022601" y="6226176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1" name="Line 498"/>
            <p:cNvSpPr>
              <a:spLocks noChangeShapeType="1"/>
            </p:cNvSpPr>
            <p:nvPr/>
          </p:nvSpPr>
          <p:spPr bwMode="auto">
            <a:xfrm flipV="1">
              <a:off x="3151189" y="6226176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2" name="Line 499"/>
            <p:cNvSpPr>
              <a:spLocks noChangeShapeType="1"/>
            </p:cNvSpPr>
            <p:nvPr/>
          </p:nvSpPr>
          <p:spPr bwMode="auto">
            <a:xfrm>
              <a:off x="1085851" y="6226176"/>
              <a:ext cx="20653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3" name="Line 500"/>
            <p:cNvSpPr>
              <a:spLocks noChangeShapeType="1"/>
            </p:cNvSpPr>
            <p:nvPr/>
          </p:nvSpPr>
          <p:spPr bwMode="auto">
            <a:xfrm>
              <a:off x="1044576" y="6226176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4" name="Line 501"/>
            <p:cNvSpPr>
              <a:spLocks noChangeShapeType="1"/>
            </p:cNvSpPr>
            <p:nvPr/>
          </p:nvSpPr>
          <p:spPr bwMode="auto">
            <a:xfrm>
              <a:off x="1065214" y="6037263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5" name="Line 502"/>
            <p:cNvSpPr>
              <a:spLocks noChangeShapeType="1"/>
            </p:cNvSpPr>
            <p:nvPr/>
          </p:nvSpPr>
          <p:spPr bwMode="auto">
            <a:xfrm>
              <a:off x="1044576" y="5848351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6" name="Line 503"/>
            <p:cNvSpPr>
              <a:spLocks noChangeShapeType="1"/>
            </p:cNvSpPr>
            <p:nvPr/>
          </p:nvSpPr>
          <p:spPr bwMode="auto">
            <a:xfrm>
              <a:off x="1065214" y="5657851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7" name="Line 504"/>
            <p:cNvSpPr>
              <a:spLocks noChangeShapeType="1"/>
            </p:cNvSpPr>
            <p:nvPr/>
          </p:nvSpPr>
          <p:spPr bwMode="auto">
            <a:xfrm>
              <a:off x="1044576" y="5468938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8" name="Line 505"/>
            <p:cNvSpPr>
              <a:spLocks noChangeShapeType="1"/>
            </p:cNvSpPr>
            <p:nvPr/>
          </p:nvSpPr>
          <p:spPr bwMode="auto">
            <a:xfrm>
              <a:off x="1065214" y="5280026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9" name="Line 506"/>
            <p:cNvSpPr>
              <a:spLocks noChangeShapeType="1"/>
            </p:cNvSpPr>
            <p:nvPr/>
          </p:nvSpPr>
          <p:spPr bwMode="auto">
            <a:xfrm>
              <a:off x="1044576" y="5091113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0" name="Line 507"/>
            <p:cNvSpPr>
              <a:spLocks noChangeShapeType="1"/>
            </p:cNvSpPr>
            <p:nvPr/>
          </p:nvSpPr>
          <p:spPr bwMode="auto">
            <a:xfrm>
              <a:off x="1065214" y="4902201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1" name="Line 508"/>
            <p:cNvSpPr>
              <a:spLocks noChangeShapeType="1"/>
            </p:cNvSpPr>
            <p:nvPr/>
          </p:nvSpPr>
          <p:spPr bwMode="auto">
            <a:xfrm>
              <a:off x="1044576" y="4713288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2" name="Line 509"/>
            <p:cNvSpPr>
              <a:spLocks noChangeShapeType="1"/>
            </p:cNvSpPr>
            <p:nvPr/>
          </p:nvSpPr>
          <p:spPr bwMode="auto">
            <a:xfrm>
              <a:off x="1065214" y="4522788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3" name="Line 510"/>
            <p:cNvSpPr>
              <a:spLocks noChangeShapeType="1"/>
            </p:cNvSpPr>
            <p:nvPr/>
          </p:nvSpPr>
          <p:spPr bwMode="auto">
            <a:xfrm>
              <a:off x="1044576" y="4333876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4" name="Line 511"/>
            <p:cNvSpPr>
              <a:spLocks noChangeShapeType="1"/>
            </p:cNvSpPr>
            <p:nvPr/>
          </p:nvSpPr>
          <p:spPr bwMode="auto">
            <a:xfrm>
              <a:off x="1065214" y="4144963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" name="Freeform 512"/>
            <p:cNvSpPr>
              <a:spLocks/>
            </p:cNvSpPr>
            <p:nvPr/>
          </p:nvSpPr>
          <p:spPr bwMode="auto">
            <a:xfrm>
              <a:off x="1085851" y="4144963"/>
              <a:ext cx="0" cy="2081213"/>
            </a:xfrm>
            <a:custGeom>
              <a:avLst/>
              <a:gdLst>
                <a:gd name="T0" fmla="*/ 1707 h 1707"/>
                <a:gd name="T1" fmla="*/ 0 h 1707"/>
                <a:gd name="T2" fmla="*/ 34 h 170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07">
                  <a:moveTo>
                    <a:pt x="0" y="1707"/>
                  </a:moveTo>
                  <a:lnTo>
                    <a:pt x="0" y="0"/>
                  </a:lnTo>
                  <a:lnTo>
                    <a:pt x="0" y="3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6" name="Line 513"/>
            <p:cNvSpPr>
              <a:spLocks noChangeShapeType="1"/>
            </p:cNvSpPr>
            <p:nvPr/>
          </p:nvSpPr>
          <p:spPr bwMode="auto">
            <a:xfrm>
              <a:off x="1214439" y="4144963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7" name="Line 514"/>
            <p:cNvSpPr>
              <a:spLocks noChangeShapeType="1"/>
            </p:cNvSpPr>
            <p:nvPr/>
          </p:nvSpPr>
          <p:spPr bwMode="auto">
            <a:xfrm>
              <a:off x="1343026" y="4144963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8" name="Line 515"/>
            <p:cNvSpPr>
              <a:spLocks noChangeShapeType="1"/>
            </p:cNvSpPr>
            <p:nvPr/>
          </p:nvSpPr>
          <p:spPr bwMode="auto">
            <a:xfrm>
              <a:off x="1473201" y="4144963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9" name="Line 516"/>
            <p:cNvSpPr>
              <a:spLocks noChangeShapeType="1"/>
            </p:cNvSpPr>
            <p:nvPr/>
          </p:nvSpPr>
          <p:spPr bwMode="auto">
            <a:xfrm>
              <a:off x="1601789" y="4144963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0" name="Line 517"/>
            <p:cNvSpPr>
              <a:spLocks noChangeShapeType="1"/>
            </p:cNvSpPr>
            <p:nvPr/>
          </p:nvSpPr>
          <p:spPr bwMode="auto">
            <a:xfrm>
              <a:off x="1731964" y="4144963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1" name="Line 518"/>
            <p:cNvSpPr>
              <a:spLocks noChangeShapeType="1"/>
            </p:cNvSpPr>
            <p:nvPr/>
          </p:nvSpPr>
          <p:spPr bwMode="auto">
            <a:xfrm>
              <a:off x="1860551" y="4144963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2" name="Line 519"/>
            <p:cNvSpPr>
              <a:spLocks noChangeShapeType="1"/>
            </p:cNvSpPr>
            <p:nvPr/>
          </p:nvSpPr>
          <p:spPr bwMode="auto">
            <a:xfrm>
              <a:off x="1989139" y="4144963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3" name="Line 520"/>
            <p:cNvSpPr>
              <a:spLocks noChangeShapeType="1"/>
            </p:cNvSpPr>
            <p:nvPr/>
          </p:nvSpPr>
          <p:spPr bwMode="auto">
            <a:xfrm>
              <a:off x="2119314" y="4144963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4" name="Line 521"/>
            <p:cNvSpPr>
              <a:spLocks noChangeShapeType="1"/>
            </p:cNvSpPr>
            <p:nvPr/>
          </p:nvSpPr>
          <p:spPr bwMode="auto">
            <a:xfrm>
              <a:off x="2246314" y="4144963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5" name="Line 522"/>
            <p:cNvSpPr>
              <a:spLocks noChangeShapeType="1"/>
            </p:cNvSpPr>
            <p:nvPr/>
          </p:nvSpPr>
          <p:spPr bwMode="auto">
            <a:xfrm>
              <a:off x="2376489" y="4144963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6" name="Line 523"/>
            <p:cNvSpPr>
              <a:spLocks noChangeShapeType="1"/>
            </p:cNvSpPr>
            <p:nvPr/>
          </p:nvSpPr>
          <p:spPr bwMode="auto">
            <a:xfrm>
              <a:off x="2505076" y="4144963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7" name="Line 524"/>
            <p:cNvSpPr>
              <a:spLocks noChangeShapeType="1"/>
            </p:cNvSpPr>
            <p:nvPr/>
          </p:nvSpPr>
          <p:spPr bwMode="auto">
            <a:xfrm>
              <a:off x="2635251" y="4144963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8" name="Line 525"/>
            <p:cNvSpPr>
              <a:spLocks noChangeShapeType="1"/>
            </p:cNvSpPr>
            <p:nvPr/>
          </p:nvSpPr>
          <p:spPr bwMode="auto">
            <a:xfrm>
              <a:off x="2763839" y="4144963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9" name="Line 526"/>
            <p:cNvSpPr>
              <a:spLocks noChangeShapeType="1"/>
            </p:cNvSpPr>
            <p:nvPr/>
          </p:nvSpPr>
          <p:spPr bwMode="auto">
            <a:xfrm>
              <a:off x="2892426" y="4144963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0" name="Line 527"/>
            <p:cNvSpPr>
              <a:spLocks noChangeShapeType="1"/>
            </p:cNvSpPr>
            <p:nvPr/>
          </p:nvSpPr>
          <p:spPr bwMode="auto">
            <a:xfrm>
              <a:off x="3022601" y="4144963"/>
              <a:ext cx="0" cy="206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1" name="Line 528"/>
            <p:cNvSpPr>
              <a:spLocks noChangeShapeType="1"/>
            </p:cNvSpPr>
            <p:nvPr/>
          </p:nvSpPr>
          <p:spPr bwMode="auto">
            <a:xfrm>
              <a:off x="3151189" y="4144963"/>
              <a:ext cx="0" cy="412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2" name="Line 529"/>
            <p:cNvSpPr>
              <a:spLocks noChangeShapeType="1"/>
            </p:cNvSpPr>
            <p:nvPr/>
          </p:nvSpPr>
          <p:spPr bwMode="auto">
            <a:xfrm>
              <a:off x="1085851" y="4144963"/>
              <a:ext cx="20653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3" name="Line 530"/>
            <p:cNvSpPr>
              <a:spLocks noChangeShapeType="1"/>
            </p:cNvSpPr>
            <p:nvPr/>
          </p:nvSpPr>
          <p:spPr bwMode="auto">
            <a:xfrm flipH="1">
              <a:off x="3109914" y="6226176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4" name="Line 531"/>
            <p:cNvSpPr>
              <a:spLocks noChangeShapeType="1"/>
            </p:cNvSpPr>
            <p:nvPr/>
          </p:nvSpPr>
          <p:spPr bwMode="auto">
            <a:xfrm flipH="1">
              <a:off x="3130551" y="6037263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5" name="Line 532"/>
            <p:cNvSpPr>
              <a:spLocks noChangeShapeType="1"/>
            </p:cNvSpPr>
            <p:nvPr/>
          </p:nvSpPr>
          <p:spPr bwMode="auto">
            <a:xfrm flipH="1">
              <a:off x="3109914" y="5848351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6" name="Line 533"/>
            <p:cNvSpPr>
              <a:spLocks noChangeShapeType="1"/>
            </p:cNvSpPr>
            <p:nvPr/>
          </p:nvSpPr>
          <p:spPr bwMode="auto">
            <a:xfrm flipH="1">
              <a:off x="3130551" y="5657851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7" name="Line 534"/>
            <p:cNvSpPr>
              <a:spLocks noChangeShapeType="1"/>
            </p:cNvSpPr>
            <p:nvPr/>
          </p:nvSpPr>
          <p:spPr bwMode="auto">
            <a:xfrm flipH="1">
              <a:off x="3109914" y="5468938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8" name="Line 535"/>
            <p:cNvSpPr>
              <a:spLocks noChangeShapeType="1"/>
            </p:cNvSpPr>
            <p:nvPr/>
          </p:nvSpPr>
          <p:spPr bwMode="auto">
            <a:xfrm flipH="1">
              <a:off x="3130551" y="5280026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9" name="Line 536"/>
            <p:cNvSpPr>
              <a:spLocks noChangeShapeType="1"/>
            </p:cNvSpPr>
            <p:nvPr/>
          </p:nvSpPr>
          <p:spPr bwMode="auto">
            <a:xfrm flipH="1">
              <a:off x="3109914" y="5091113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0" name="Line 537"/>
            <p:cNvSpPr>
              <a:spLocks noChangeShapeType="1"/>
            </p:cNvSpPr>
            <p:nvPr/>
          </p:nvSpPr>
          <p:spPr bwMode="auto">
            <a:xfrm flipH="1">
              <a:off x="3130551" y="4902201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1" name="Line 538"/>
            <p:cNvSpPr>
              <a:spLocks noChangeShapeType="1"/>
            </p:cNvSpPr>
            <p:nvPr/>
          </p:nvSpPr>
          <p:spPr bwMode="auto">
            <a:xfrm flipH="1">
              <a:off x="3109914" y="4713288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2" name="Line 539"/>
            <p:cNvSpPr>
              <a:spLocks noChangeShapeType="1"/>
            </p:cNvSpPr>
            <p:nvPr/>
          </p:nvSpPr>
          <p:spPr bwMode="auto">
            <a:xfrm flipH="1">
              <a:off x="3130551" y="4522788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3" name="Line 540"/>
            <p:cNvSpPr>
              <a:spLocks noChangeShapeType="1"/>
            </p:cNvSpPr>
            <p:nvPr/>
          </p:nvSpPr>
          <p:spPr bwMode="auto">
            <a:xfrm flipH="1">
              <a:off x="3109914" y="4333876"/>
              <a:ext cx="41275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4" name="Line 541"/>
            <p:cNvSpPr>
              <a:spLocks noChangeShapeType="1"/>
            </p:cNvSpPr>
            <p:nvPr/>
          </p:nvSpPr>
          <p:spPr bwMode="auto">
            <a:xfrm flipH="1">
              <a:off x="3130551" y="4144963"/>
              <a:ext cx="2063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5" name="Line 542"/>
            <p:cNvSpPr>
              <a:spLocks noChangeShapeType="1"/>
            </p:cNvSpPr>
            <p:nvPr/>
          </p:nvSpPr>
          <p:spPr bwMode="auto">
            <a:xfrm flipV="1">
              <a:off x="3151189" y="4144963"/>
              <a:ext cx="0" cy="20812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6" name="Line 543"/>
            <p:cNvSpPr>
              <a:spLocks noChangeShapeType="1"/>
            </p:cNvSpPr>
            <p:nvPr/>
          </p:nvSpPr>
          <p:spPr bwMode="auto">
            <a:xfrm flipH="1" flipV="1">
              <a:off x="1085851" y="4787901"/>
              <a:ext cx="257175" cy="49212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7" name="Line 544"/>
            <p:cNvSpPr>
              <a:spLocks noChangeShapeType="1"/>
            </p:cNvSpPr>
            <p:nvPr/>
          </p:nvSpPr>
          <p:spPr bwMode="auto">
            <a:xfrm flipH="1" flipV="1">
              <a:off x="1343026" y="5280026"/>
              <a:ext cx="1033463" cy="41592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8" name="Rectangle 545"/>
            <p:cNvSpPr>
              <a:spLocks noChangeArrowheads="1"/>
            </p:cNvSpPr>
            <p:nvPr/>
          </p:nvSpPr>
          <p:spPr bwMode="auto">
            <a:xfrm>
              <a:off x="1063626" y="4767263"/>
              <a:ext cx="42863" cy="42863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9" name="Rectangle 546"/>
            <p:cNvSpPr>
              <a:spLocks noChangeArrowheads="1"/>
            </p:cNvSpPr>
            <p:nvPr/>
          </p:nvSpPr>
          <p:spPr bwMode="auto">
            <a:xfrm>
              <a:off x="1322389" y="5257801"/>
              <a:ext cx="42863" cy="44450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0" name="Rectangle 547"/>
            <p:cNvSpPr>
              <a:spLocks noChangeArrowheads="1"/>
            </p:cNvSpPr>
            <p:nvPr/>
          </p:nvSpPr>
          <p:spPr bwMode="auto">
            <a:xfrm>
              <a:off x="2354264" y="5673726"/>
              <a:ext cx="44450" cy="44450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1" name="Line 548"/>
            <p:cNvSpPr>
              <a:spLocks noChangeShapeType="1"/>
            </p:cNvSpPr>
            <p:nvPr/>
          </p:nvSpPr>
          <p:spPr bwMode="auto">
            <a:xfrm flipH="1">
              <a:off x="1085851" y="4598988"/>
              <a:ext cx="515938" cy="188913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2" name="Line 549"/>
            <p:cNvSpPr>
              <a:spLocks noChangeShapeType="1"/>
            </p:cNvSpPr>
            <p:nvPr/>
          </p:nvSpPr>
          <p:spPr bwMode="auto">
            <a:xfrm flipH="1">
              <a:off x="1601789" y="4333876"/>
              <a:ext cx="1033463" cy="265113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3" name="Oval 550"/>
            <p:cNvSpPr>
              <a:spLocks noChangeArrowheads="1"/>
            </p:cNvSpPr>
            <p:nvPr/>
          </p:nvSpPr>
          <p:spPr bwMode="auto">
            <a:xfrm>
              <a:off x="1060451" y="4762501"/>
              <a:ext cx="50800" cy="5238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4" name="Oval 551"/>
            <p:cNvSpPr>
              <a:spLocks noChangeArrowheads="1"/>
            </p:cNvSpPr>
            <p:nvPr/>
          </p:nvSpPr>
          <p:spPr bwMode="auto">
            <a:xfrm>
              <a:off x="1576389" y="4573588"/>
              <a:ext cx="50800" cy="5080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5" name="Oval 552"/>
            <p:cNvSpPr>
              <a:spLocks noChangeArrowheads="1"/>
            </p:cNvSpPr>
            <p:nvPr/>
          </p:nvSpPr>
          <p:spPr bwMode="auto">
            <a:xfrm>
              <a:off x="2609851" y="4308476"/>
              <a:ext cx="50800" cy="5080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6" name="Line 553"/>
            <p:cNvSpPr>
              <a:spLocks noChangeShapeType="1"/>
            </p:cNvSpPr>
            <p:nvPr/>
          </p:nvSpPr>
          <p:spPr bwMode="auto">
            <a:xfrm>
              <a:off x="1085851" y="4675188"/>
              <a:ext cx="0" cy="92075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7" name="Line 554"/>
            <p:cNvSpPr>
              <a:spLocks noChangeShapeType="1"/>
            </p:cNvSpPr>
            <p:nvPr/>
          </p:nvSpPr>
          <p:spPr bwMode="auto">
            <a:xfrm>
              <a:off x="1065214" y="4675188"/>
              <a:ext cx="41275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8" name="Line 555"/>
            <p:cNvSpPr>
              <a:spLocks noChangeShapeType="1"/>
            </p:cNvSpPr>
            <p:nvPr/>
          </p:nvSpPr>
          <p:spPr bwMode="auto">
            <a:xfrm flipV="1">
              <a:off x="1085851" y="4810126"/>
              <a:ext cx="0" cy="92075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9" name="Line 556"/>
            <p:cNvSpPr>
              <a:spLocks noChangeShapeType="1"/>
            </p:cNvSpPr>
            <p:nvPr/>
          </p:nvSpPr>
          <p:spPr bwMode="auto">
            <a:xfrm>
              <a:off x="1065214" y="4902201"/>
              <a:ext cx="41275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0" name="Line 557"/>
            <p:cNvSpPr>
              <a:spLocks noChangeShapeType="1"/>
            </p:cNvSpPr>
            <p:nvPr/>
          </p:nvSpPr>
          <p:spPr bwMode="auto">
            <a:xfrm>
              <a:off x="1343026" y="5186363"/>
              <a:ext cx="0" cy="71438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1" name="Line 558"/>
            <p:cNvSpPr>
              <a:spLocks noChangeShapeType="1"/>
            </p:cNvSpPr>
            <p:nvPr/>
          </p:nvSpPr>
          <p:spPr bwMode="auto">
            <a:xfrm>
              <a:off x="1322389" y="5186363"/>
              <a:ext cx="42863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2" name="Line 559"/>
            <p:cNvSpPr>
              <a:spLocks noChangeShapeType="1"/>
            </p:cNvSpPr>
            <p:nvPr/>
          </p:nvSpPr>
          <p:spPr bwMode="auto">
            <a:xfrm flipV="1">
              <a:off x="1343026" y="5302251"/>
              <a:ext cx="0" cy="73025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3" name="Line 560"/>
            <p:cNvSpPr>
              <a:spLocks noChangeShapeType="1"/>
            </p:cNvSpPr>
            <p:nvPr/>
          </p:nvSpPr>
          <p:spPr bwMode="auto">
            <a:xfrm>
              <a:off x="1322389" y="5375276"/>
              <a:ext cx="42863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4" name="Line 561"/>
            <p:cNvSpPr>
              <a:spLocks noChangeShapeType="1"/>
            </p:cNvSpPr>
            <p:nvPr/>
          </p:nvSpPr>
          <p:spPr bwMode="auto">
            <a:xfrm>
              <a:off x="2376489" y="5619751"/>
              <a:ext cx="0" cy="53975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5" name="Line 562"/>
            <p:cNvSpPr>
              <a:spLocks noChangeShapeType="1"/>
            </p:cNvSpPr>
            <p:nvPr/>
          </p:nvSpPr>
          <p:spPr bwMode="auto">
            <a:xfrm>
              <a:off x="2355851" y="5619751"/>
              <a:ext cx="41275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6" name="Line 563"/>
            <p:cNvSpPr>
              <a:spLocks noChangeShapeType="1"/>
            </p:cNvSpPr>
            <p:nvPr/>
          </p:nvSpPr>
          <p:spPr bwMode="auto">
            <a:xfrm flipV="1">
              <a:off x="2376489" y="5718176"/>
              <a:ext cx="0" cy="53975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7" name="Line 564"/>
            <p:cNvSpPr>
              <a:spLocks noChangeShapeType="1"/>
            </p:cNvSpPr>
            <p:nvPr/>
          </p:nvSpPr>
          <p:spPr bwMode="auto">
            <a:xfrm>
              <a:off x="2355851" y="5772151"/>
              <a:ext cx="41275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8" name="Line 565"/>
            <p:cNvSpPr>
              <a:spLocks noChangeShapeType="1"/>
            </p:cNvSpPr>
            <p:nvPr/>
          </p:nvSpPr>
          <p:spPr bwMode="auto">
            <a:xfrm>
              <a:off x="1085851" y="4675188"/>
              <a:ext cx="0" cy="8890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9" name="Line 566"/>
            <p:cNvSpPr>
              <a:spLocks noChangeShapeType="1"/>
            </p:cNvSpPr>
            <p:nvPr/>
          </p:nvSpPr>
          <p:spPr bwMode="auto">
            <a:xfrm>
              <a:off x="1065214" y="4675188"/>
              <a:ext cx="41275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0" name="Line 567"/>
            <p:cNvSpPr>
              <a:spLocks noChangeShapeType="1"/>
            </p:cNvSpPr>
            <p:nvPr/>
          </p:nvSpPr>
          <p:spPr bwMode="auto">
            <a:xfrm flipV="1">
              <a:off x="1085851" y="4813301"/>
              <a:ext cx="0" cy="8890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1" name="Line 568"/>
            <p:cNvSpPr>
              <a:spLocks noChangeShapeType="1"/>
            </p:cNvSpPr>
            <p:nvPr/>
          </p:nvSpPr>
          <p:spPr bwMode="auto">
            <a:xfrm>
              <a:off x="1065214" y="4902201"/>
              <a:ext cx="41275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2" name="Line 569"/>
            <p:cNvSpPr>
              <a:spLocks noChangeShapeType="1"/>
            </p:cNvSpPr>
            <p:nvPr/>
          </p:nvSpPr>
          <p:spPr bwMode="auto">
            <a:xfrm>
              <a:off x="1601789" y="4467226"/>
              <a:ext cx="0" cy="106363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3" name="Line 570"/>
            <p:cNvSpPr>
              <a:spLocks noChangeShapeType="1"/>
            </p:cNvSpPr>
            <p:nvPr/>
          </p:nvSpPr>
          <p:spPr bwMode="auto">
            <a:xfrm>
              <a:off x="1581151" y="4467226"/>
              <a:ext cx="41275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4" name="Line 571"/>
            <p:cNvSpPr>
              <a:spLocks noChangeShapeType="1"/>
            </p:cNvSpPr>
            <p:nvPr/>
          </p:nvSpPr>
          <p:spPr bwMode="auto">
            <a:xfrm flipV="1">
              <a:off x="1601789" y="4622801"/>
              <a:ext cx="0" cy="10795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5" name="Line 572"/>
            <p:cNvSpPr>
              <a:spLocks noChangeShapeType="1"/>
            </p:cNvSpPr>
            <p:nvPr/>
          </p:nvSpPr>
          <p:spPr bwMode="auto">
            <a:xfrm>
              <a:off x="1581151" y="4730751"/>
              <a:ext cx="41275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6" name="Line 573"/>
            <p:cNvSpPr>
              <a:spLocks noChangeShapeType="1"/>
            </p:cNvSpPr>
            <p:nvPr/>
          </p:nvSpPr>
          <p:spPr bwMode="auto">
            <a:xfrm>
              <a:off x="2635251" y="4202113"/>
              <a:ext cx="0" cy="10795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7" name="Line 574"/>
            <p:cNvSpPr>
              <a:spLocks noChangeShapeType="1"/>
            </p:cNvSpPr>
            <p:nvPr/>
          </p:nvSpPr>
          <p:spPr bwMode="auto">
            <a:xfrm>
              <a:off x="2614614" y="4202113"/>
              <a:ext cx="41275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8" name="Line 575"/>
            <p:cNvSpPr>
              <a:spLocks noChangeShapeType="1"/>
            </p:cNvSpPr>
            <p:nvPr/>
          </p:nvSpPr>
          <p:spPr bwMode="auto">
            <a:xfrm flipV="1">
              <a:off x="2635251" y="4357688"/>
              <a:ext cx="0" cy="109538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9" name="Line 576"/>
            <p:cNvSpPr>
              <a:spLocks noChangeShapeType="1"/>
            </p:cNvSpPr>
            <p:nvPr/>
          </p:nvSpPr>
          <p:spPr bwMode="auto">
            <a:xfrm>
              <a:off x="2614614" y="4467226"/>
              <a:ext cx="41275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0" name="Rectangle 579"/>
            <p:cNvSpPr>
              <a:spLocks noChangeArrowheads="1"/>
            </p:cNvSpPr>
            <p:nvPr/>
          </p:nvSpPr>
          <p:spPr bwMode="auto">
            <a:xfrm rot="16200000">
              <a:off x="-358000" y="5129986"/>
              <a:ext cx="22490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de-DE" sz="1200" b="1" dirty="0" smtClean="0">
                  <a:solidFill>
                    <a:srgbClr val="000000"/>
                  </a:solidFill>
                </a:rPr>
                <a:t>D</a:t>
              </a: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euterium retention [</a:t>
              </a: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sym typeface="Symbol"/>
                </a:rPr>
                <a:t></a:t>
              </a: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10</a:t>
              </a:r>
              <a:r>
                <a:rPr kumimoji="0" lang="en-US" altLang="de-DE" sz="1200" b="1" i="0" u="none" strike="noStrike" cap="none" normalizeH="0" baseline="3000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20</a:t>
              </a: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m</a:t>
              </a:r>
              <a:r>
                <a:rPr kumimoji="0" lang="en-US" altLang="de-DE" sz="1200" b="1" i="0" u="none" strike="noStrike" cap="none" normalizeH="0" baseline="3000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-2</a:t>
              </a: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]</a:t>
              </a:r>
              <a:endPara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91" name="Rectangle 587"/>
            <p:cNvSpPr>
              <a:spLocks noChangeArrowheads="1"/>
            </p:cNvSpPr>
            <p:nvPr/>
          </p:nvSpPr>
          <p:spPr bwMode="auto">
            <a:xfrm>
              <a:off x="2238082" y="5404605"/>
              <a:ext cx="6123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 D + He</a:t>
              </a:r>
            </a:p>
          </p:txBody>
        </p:sp>
        <p:sp>
          <p:nvSpPr>
            <p:cNvPr id="1092" name="Rectangle 590"/>
            <p:cNvSpPr>
              <a:spLocks noChangeArrowheads="1"/>
            </p:cNvSpPr>
            <p:nvPr/>
          </p:nvSpPr>
          <p:spPr bwMode="auto">
            <a:xfrm>
              <a:off x="2215358" y="4475163"/>
              <a:ext cx="57682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D + </a:t>
              </a:r>
              <a:r>
                <a:rPr kumimoji="0" lang="en-US" altLang="de-DE" sz="14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Ar</a:t>
              </a:r>
              <a:endPara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3" name="Rectangle 43"/>
            <p:cNvSpPr>
              <a:spLocks noChangeArrowheads="1"/>
            </p:cNvSpPr>
            <p:nvPr/>
          </p:nvSpPr>
          <p:spPr bwMode="auto">
            <a:xfrm>
              <a:off x="1232059" y="6465630"/>
              <a:ext cx="17729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Impurity</a:t>
              </a:r>
              <a:r>
                <a:rPr kumimoji="0" lang="en-US" altLang="de-DE" sz="120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ion fraction</a:t>
              </a:r>
              <a:r>
                <a:rPr kumimoji="0" lang="en-US" alt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[%]</a:t>
              </a:r>
              <a:endPara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1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Conclusions</a:t>
            </a:r>
            <a:endParaRPr lang="en-US" sz="22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5387" y="1532538"/>
            <a:ext cx="8415253" cy="417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0975" indent="-180975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7550" indent="-180975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b="1" dirty="0" smtClean="0">
                <a:solidFill>
                  <a:srgbClr val="005B82"/>
                </a:solidFill>
              </a:rPr>
              <a:t>Beryllium</a:t>
            </a:r>
            <a:endParaRPr lang="en-US" b="1" dirty="0" smtClean="0"/>
          </a:p>
          <a:p>
            <a:pPr marL="266700" indent="-266700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/>
              <a:t>Erosion of beryllium and aluminium </a:t>
            </a:r>
            <a:r>
              <a:rPr lang="en-US" sz="1600" b="1" dirty="0" smtClean="0"/>
              <a:t>exhibits </a:t>
            </a:r>
            <a:r>
              <a:rPr lang="en-US" sz="1600" b="1" dirty="0"/>
              <a:t>similar </a:t>
            </a:r>
            <a:r>
              <a:rPr lang="en-US" sz="1600" b="1" dirty="0" smtClean="0"/>
              <a:t>features</a:t>
            </a:r>
          </a:p>
          <a:p>
            <a:pPr marL="355600" lvl="1" indent="-1778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b="1" dirty="0"/>
              <a:t>Pure D plasma: Fine-scale grass-like structures, reduced measured sputtering yield than calculated (factor ~10)</a:t>
            </a:r>
          </a:p>
          <a:p>
            <a:pPr marL="355600" lvl="1" indent="-1778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b="1" dirty="0"/>
              <a:t>Addition of </a:t>
            </a:r>
            <a:r>
              <a:rPr lang="en-US" sz="1600" b="1" dirty="0" err="1"/>
              <a:t>Ar</a:t>
            </a:r>
            <a:r>
              <a:rPr lang="en-US" sz="1600" b="1" dirty="0"/>
              <a:t>: Grass-like structures are suppressed, sputtering increases to calculated </a:t>
            </a:r>
            <a:r>
              <a:rPr lang="en-US" sz="1600" b="1" dirty="0" smtClean="0"/>
              <a:t>values</a:t>
            </a:r>
            <a:endParaRPr lang="en-US" sz="1600" b="1" dirty="0"/>
          </a:p>
          <a:p>
            <a:pPr marL="266700" indent="-266700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/>
              <a:t>Mechanisms of deuterium retention in aluminium are different than in beryllium</a:t>
            </a:r>
          </a:p>
          <a:p>
            <a:pPr marL="0" indent="0" eaLnBrk="1" hangingPunct="1">
              <a:spcBef>
                <a:spcPts val="1800"/>
              </a:spcBef>
            </a:pPr>
            <a:r>
              <a:rPr lang="en-US" b="1" dirty="0" smtClean="0">
                <a:solidFill>
                  <a:srgbClr val="005B82"/>
                </a:solidFill>
              </a:rPr>
              <a:t>Tungsten</a:t>
            </a:r>
          </a:p>
          <a:p>
            <a:pPr marL="285750" indent="-285750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600" b="1" dirty="0"/>
              <a:t>Relation of retention for low and high fluxes is </a:t>
            </a:r>
            <a:r>
              <a:rPr lang="en-US" sz="1600" b="1" dirty="0" smtClean="0"/>
              <a:t>temperature-dependent</a:t>
            </a:r>
          </a:p>
          <a:p>
            <a:pPr marL="285750" indent="-285750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600" b="1" dirty="0" smtClean="0"/>
              <a:t>Blistering occurred for high flux at surface temperatures of &gt;800 K</a:t>
            </a:r>
          </a:p>
          <a:p>
            <a:pPr marL="285750" indent="-285750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600" b="1" dirty="0"/>
              <a:t>Helium significantly reduces deuterium retention in tungsten, while argon slightly increases </a:t>
            </a:r>
            <a:r>
              <a:rPr lang="en-US" sz="1600" b="1" dirty="0" smtClean="0"/>
              <a:t>it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481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52168" y="-4763"/>
            <a:ext cx="6885756" cy="696913"/>
          </a:xfrm>
        </p:spPr>
        <p:txBody>
          <a:bodyPr/>
          <a:lstStyle/>
          <a:p>
            <a:r>
              <a:rPr lang="en-US" sz="2200" dirty="0"/>
              <a:t>Plasma-wall interaction largely defines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the </a:t>
            </a:r>
            <a:r>
              <a:rPr lang="en-US" sz="2200" dirty="0"/>
              <a:t>availability of fusion reactor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1" y="1521463"/>
            <a:ext cx="2410911" cy="4102925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988324" y="2653536"/>
            <a:ext cx="46313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Be</a:t>
            </a:r>
            <a:endParaRPr lang="de-DE" sz="1600" b="1" dirty="0">
              <a:solidFill>
                <a:srgbClr val="00B05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23950" y="4042949"/>
            <a:ext cx="46313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W</a:t>
            </a:r>
            <a:endParaRPr lang="de-DE" sz="1600" b="1" dirty="0">
              <a:solidFill>
                <a:srgbClr val="C00000"/>
              </a:solidFill>
            </a:endParaRPr>
          </a:p>
        </p:txBody>
      </p:sp>
      <p:cxnSp>
        <p:nvCxnSpPr>
          <p:cNvPr id="22" name="Gerade Verbindung mit Pfeil 21"/>
          <p:cNvCxnSpPr>
            <a:stCxn id="20" idx="2"/>
          </p:cNvCxnSpPr>
          <p:nvPr/>
        </p:nvCxnSpPr>
        <p:spPr>
          <a:xfrm flipH="1">
            <a:off x="678180" y="2992090"/>
            <a:ext cx="541713" cy="20069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20" idx="2"/>
          </p:cNvCxnSpPr>
          <p:nvPr/>
        </p:nvCxnSpPr>
        <p:spPr>
          <a:xfrm>
            <a:off x="1219893" y="2992090"/>
            <a:ext cx="320743" cy="92459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21" idx="2"/>
          </p:cNvCxnSpPr>
          <p:nvPr/>
        </p:nvCxnSpPr>
        <p:spPr>
          <a:xfrm flipH="1">
            <a:off x="746760" y="4381503"/>
            <a:ext cx="308759" cy="20573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945375" y="4381503"/>
            <a:ext cx="110144" cy="46481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1055519" y="4381503"/>
            <a:ext cx="164374" cy="33527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032760" y="1116868"/>
            <a:ext cx="5920740" cy="555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0975" indent="-180975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7550" indent="-180975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sz="1600" b="1" dirty="0" smtClean="0">
                <a:solidFill>
                  <a:srgbClr val="005B82"/>
                </a:solidFill>
              </a:rPr>
              <a:t>Crucial issues for reactor availability</a:t>
            </a:r>
            <a:endParaRPr lang="en-US" sz="1600" b="1" dirty="0" smtClean="0"/>
          </a:p>
          <a:p>
            <a:pPr marL="266700" indent="-266700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 smtClean="0"/>
              <a:t>Erosion of plasma-facing components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en-GB" sz="1600" b="1" kern="0" dirty="0">
                <a:solidFill>
                  <a:srgbClr val="000000"/>
                </a:solidFill>
                <a:sym typeface="Symbol" pitchFamily="18" charset="2"/>
              </a:rPr>
              <a:t>	 </a:t>
            </a:r>
            <a:r>
              <a:rPr lang="en-GB" sz="1600" b="1" kern="0" dirty="0">
                <a:solidFill>
                  <a:srgbClr val="C00000"/>
                </a:solidFill>
                <a:sym typeface="Symbol" pitchFamily="18" charset="2"/>
              </a:rPr>
              <a:t> </a:t>
            </a:r>
            <a:r>
              <a:rPr lang="en-US" sz="1600" b="1" kern="0" dirty="0" smtClean="0">
                <a:solidFill>
                  <a:srgbClr val="C00000"/>
                </a:solidFill>
                <a:sym typeface="Symbol" pitchFamily="18" charset="2"/>
              </a:rPr>
              <a:t>Limited </a:t>
            </a:r>
            <a:r>
              <a:rPr lang="en-US" sz="1600" b="1" kern="0" dirty="0">
                <a:solidFill>
                  <a:srgbClr val="C00000"/>
                </a:solidFill>
                <a:sym typeface="Symbol" pitchFamily="18" charset="2"/>
              </a:rPr>
              <a:t>lifetime of plasma-facing components</a:t>
            </a:r>
            <a:endParaRPr lang="en-US" sz="1600" b="1" dirty="0" smtClean="0"/>
          </a:p>
          <a:p>
            <a:pPr marL="266700" indent="-266700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GB" sz="1600" b="1" kern="0" dirty="0" smtClean="0">
                <a:solidFill>
                  <a:srgbClr val="000000"/>
                </a:solidFill>
                <a:sym typeface="Symbol" pitchFamily="18" charset="2"/>
              </a:rPr>
              <a:t>Fuel retention in bulk wall material and deposited layers</a:t>
            </a:r>
            <a:endParaRPr lang="en-GB" sz="1600" b="1" kern="0" dirty="0">
              <a:solidFill>
                <a:srgbClr val="000000"/>
              </a:solidFill>
              <a:sym typeface="Symbol" pitchFamily="18" charset="2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" b="1" kern="0" dirty="0">
              <a:solidFill>
                <a:srgbClr val="000000"/>
              </a:solidFill>
              <a:sym typeface="Symbol" pitchFamily="18" charset="2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>
                <a:solidFill>
                  <a:srgbClr val="000000"/>
                </a:solidFill>
                <a:sym typeface="Symbol" pitchFamily="18" charset="2"/>
              </a:rPr>
              <a:t>	 </a:t>
            </a:r>
            <a:r>
              <a:rPr lang="en-GB" sz="1600" b="1" kern="0" dirty="0">
                <a:solidFill>
                  <a:srgbClr val="C00000"/>
                </a:solidFill>
                <a:sym typeface="Symbol" pitchFamily="18" charset="2"/>
              </a:rPr>
              <a:t> </a:t>
            </a:r>
            <a:r>
              <a:rPr lang="en-GB" sz="1600" b="1" kern="0" dirty="0" smtClean="0">
                <a:solidFill>
                  <a:srgbClr val="C00000"/>
                </a:solidFill>
                <a:sym typeface="Symbol" pitchFamily="18" charset="2"/>
              </a:rPr>
              <a:t>Accumulation of radioactive tritium in vacuum vessel</a:t>
            </a:r>
            <a:endParaRPr lang="en-GB" sz="1600" b="1" kern="0" dirty="0">
              <a:solidFill>
                <a:srgbClr val="C00000"/>
              </a:solidFill>
              <a:sym typeface="Symbol" pitchFamily="18" charset="2"/>
            </a:endParaRPr>
          </a:p>
          <a:p>
            <a:pPr marL="628650" lvl="0" indent="-6286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0" dirty="0">
                <a:solidFill>
                  <a:srgbClr val="000000"/>
                </a:solidFill>
                <a:sym typeface="Symbol" pitchFamily="18" charset="2"/>
              </a:rPr>
              <a:t>	</a:t>
            </a:r>
            <a:r>
              <a:rPr lang="en-GB" sz="1600" b="1" kern="0" dirty="0" smtClean="0">
                <a:solidFill>
                  <a:srgbClr val="000000"/>
                </a:solidFill>
                <a:sym typeface="Symbol" pitchFamily="18" charset="2"/>
              </a:rPr>
              <a:t>(</a:t>
            </a:r>
            <a:r>
              <a:rPr lang="en-GB" sz="1600" b="1" kern="0" dirty="0">
                <a:solidFill>
                  <a:srgbClr val="000000"/>
                </a:solidFill>
                <a:sym typeface="Symbol" pitchFamily="18" charset="2"/>
              </a:rPr>
              <a:t>amount of in-vessel retained </a:t>
            </a:r>
            <a:r>
              <a:rPr lang="en-GB" sz="1600" b="1" kern="0" dirty="0" smtClean="0">
                <a:solidFill>
                  <a:srgbClr val="000000"/>
                </a:solidFill>
                <a:sym typeface="Symbol" pitchFamily="18" charset="2"/>
              </a:rPr>
              <a:t>tritium </a:t>
            </a:r>
            <a:r>
              <a:rPr lang="en-GB" sz="1600" b="1" kern="0" dirty="0">
                <a:solidFill>
                  <a:srgbClr val="000000"/>
                </a:solidFill>
                <a:sym typeface="Symbol" pitchFamily="18" charset="2"/>
              </a:rPr>
              <a:t>is limited in ITER due to safety regulations to ~1kg)</a:t>
            </a:r>
          </a:p>
          <a:p>
            <a:pPr marL="0" indent="0" eaLnBrk="1" hangingPunct="1">
              <a:spcBef>
                <a:spcPts val="1800"/>
              </a:spcBef>
            </a:pPr>
            <a:r>
              <a:rPr lang="en-US" sz="1600" b="1" dirty="0" smtClean="0">
                <a:solidFill>
                  <a:srgbClr val="005B82"/>
                </a:solidFill>
              </a:rPr>
              <a:t>First wall materials in ITER</a:t>
            </a:r>
          </a:p>
          <a:p>
            <a:pPr marL="285750" indent="-285750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600" b="1" dirty="0" smtClean="0"/>
              <a:t>Beryllium for main chamber wall</a:t>
            </a:r>
          </a:p>
          <a:p>
            <a:pPr marL="285750" indent="-285750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600" b="1" dirty="0" smtClean="0"/>
              <a:t>Tungsten for </a:t>
            </a:r>
            <a:r>
              <a:rPr lang="en-US" sz="1600" b="1" dirty="0" smtClean="0"/>
              <a:t>divertor</a:t>
            </a:r>
            <a:endParaRPr lang="en-US" sz="1600" b="1" dirty="0" smtClean="0"/>
          </a:p>
          <a:p>
            <a:pPr marL="0" indent="0" eaLnBrk="1" hangingPunct="1">
              <a:spcBef>
                <a:spcPts val="1800"/>
              </a:spcBef>
            </a:pPr>
            <a:r>
              <a:rPr lang="en-US" sz="1600" b="1" dirty="0" smtClean="0">
                <a:solidFill>
                  <a:srgbClr val="005B82"/>
                </a:solidFill>
              </a:rPr>
              <a:t>Impurities in reactor</a:t>
            </a:r>
            <a:endParaRPr lang="en-US" sz="1600" b="1" dirty="0" smtClean="0">
              <a:sym typeface="Symbol" pitchFamily="18" charset="2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altLang="de-DE" sz="1600" b="1" dirty="0" smtClean="0">
                <a:solidFill>
                  <a:srgbClr val="C00000"/>
                </a:solidFill>
              </a:rPr>
              <a:t>Helium</a:t>
            </a:r>
            <a:r>
              <a:rPr lang="en-US" altLang="de-DE" sz="1600" b="1" dirty="0" smtClean="0"/>
              <a:t> </a:t>
            </a:r>
            <a:r>
              <a:rPr lang="en-US" altLang="de-DE" sz="1600" b="1" dirty="0"/>
              <a:t>from D-T reactions </a:t>
            </a:r>
            <a:endParaRPr lang="en-US" altLang="de-DE" sz="1600" b="1" dirty="0" smtClean="0"/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 smtClean="0">
                <a:sym typeface="Symbol" pitchFamily="18" charset="2"/>
              </a:rPr>
              <a:t>Impurity seeding for edge plasma cooling, </a:t>
            </a:r>
            <a:r>
              <a:rPr lang="en-US" sz="1600" b="1" dirty="0" smtClean="0">
                <a:solidFill>
                  <a:srgbClr val="C00000"/>
                </a:solidFill>
                <a:sym typeface="Symbol" pitchFamily="18" charset="2"/>
              </a:rPr>
              <a:t>argon</a:t>
            </a:r>
            <a:r>
              <a:rPr lang="en-US" sz="1600" b="1" dirty="0" smtClean="0">
                <a:sym typeface="Symbol" pitchFamily="18" charset="2"/>
              </a:rPr>
              <a:t> is one of the candidates</a:t>
            </a:r>
          </a:p>
          <a:p>
            <a:pPr marL="541338" lvl="1" indent="-274638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de-DE" sz="1600" b="1" dirty="0" smtClean="0"/>
              <a:t>Influence </a:t>
            </a:r>
            <a:r>
              <a:rPr lang="en-US" altLang="de-DE" sz="1600" b="1" dirty="0"/>
              <a:t>of impurities </a:t>
            </a:r>
            <a:r>
              <a:rPr lang="en-US" altLang="de-DE" sz="1600" b="1" dirty="0" smtClean="0"/>
              <a:t>on PWI processes needs </a:t>
            </a:r>
            <a:r>
              <a:rPr lang="en-US" altLang="de-DE" sz="1600" b="1" dirty="0"/>
              <a:t>to be </a:t>
            </a:r>
            <a:r>
              <a:rPr lang="en-US" altLang="de-DE" sz="1600" b="1" dirty="0" smtClean="0"/>
              <a:t>investigated</a:t>
            </a:r>
            <a:endParaRPr lang="en-US" sz="1600" b="1" dirty="0" smtClean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551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52168" y="-4763"/>
            <a:ext cx="6885756" cy="696913"/>
          </a:xfrm>
        </p:spPr>
        <p:txBody>
          <a:bodyPr/>
          <a:lstStyle/>
          <a:p>
            <a:r>
              <a:rPr lang="en-US" sz="2200" dirty="0"/>
              <a:t>Jülich beyond TEXTOR: integral concept on </a:t>
            </a:r>
            <a:br>
              <a:rPr lang="en-US" sz="2200" dirty="0"/>
            </a:br>
            <a:r>
              <a:rPr lang="en-US" sz="2200" dirty="0"/>
              <a:t>plasma-material interaction in nuclear environment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61" y="5307710"/>
            <a:ext cx="2302589" cy="1295206"/>
          </a:xfrm>
          <a:prstGeom prst="rect">
            <a:avLst/>
          </a:prstGeom>
        </p:spPr>
      </p:pic>
      <p:pic>
        <p:nvPicPr>
          <p:cNvPr id="10" name="Inhaltsplatzhalt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9" r="17077"/>
          <a:stretch/>
        </p:blipFill>
        <p:spPr>
          <a:xfrm>
            <a:off x="5535829" y="2047753"/>
            <a:ext cx="3341471" cy="2872522"/>
          </a:xfrm>
          <a:prstGeom prst="rect">
            <a:avLst/>
          </a:prstGeom>
        </p:spPr>
      </p:pic>
      <p:pic>
        <p:nvPicPr>
          <p:cNvPr id="11" name="Inhaltsplatzhalt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68" y="2992899"/>
            <a:ext cx="3403871" cy="3403871"/>
          </a:xfrm>
          <a:prstGeom prst="rect">
            <a:avLst/>
          </a:prstGeom>
        </p:spPr>
      </p:pic>
      <p:sp>
        <p:nvSpPr>
          <p:cNvPr id="12" name="Text Box 224"/>
          <p:cNvSpPr txBox="1">
            <a:spLocks noChangeArrowheads="1"/>
          </p:cNvSpPr>
          <p:nvPr/>
        </p:nvSpPr>
        <p:spPr bwMode="auto">
          <a:xfrm>
            <a:off x="237506" y="708390"/>
            <a:ext cx="8693134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1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73050" indent="-273050" eaLnBrk="1" hangingPunct="1">
              <a:spcBef>
                <a:spcPct val="20000"/>
              </a:spcBef>
              <a:buClr>
                <a:srgbClr val="00589C"/>
              </a:buClr>
              <a:buFont typeface="Wingdings" pitchFamily="2" charset="2"/>
              <a:buChar char="Ø"/>
              <a:defRPr/>
            </a:pPr>
            <a:r>
              <a:rPr lang="en-US" sz="1600" b="1" dirty="0" smtClean="0"/>
              <a:t>Development and integrated </a:t>
            </a:r>
            <a:r>
              <a:rPr lang="en-US" sz="1600" b="1" dirty="0"/>
              <a:t>characterization of thermo-mechanical and physical-chemical properties of neutron irradiated and toxic </a:t>
            </a:r>
            <a:r>
              <a:rPr lang="en-US" sz="1600" b="1" dirty="0" smtClean="0"/>
              <a:t>plasma-facing </a:t>
            </a:r>
            <a:r>
              <a:rPr lang="en-US" sz="1600" b="1" dirty="0"/>
              <a:t>materials under high heat loads and plasma exposure</a:t>
            </a:r>
          </a:p>
          <a:p>
            <a:pPr marL="273050" indent="-273050" eaLnBrk="1" hangingPunct="1">
              <a:spcBef>
                <a:spcPct val="20000"/>
              </a:spcBef>
              <a:buClr>
                <a:srgbClr val="00589C"/>
              </a:buClr>
              <a:buFont typeface="Wingdings" pitchFamily="2" charset="2"/>
              <a:buChar char="Ø"/>
              <a:defRPr/>
            </a:pPr>
            <a:r>
              <a:rPr lang="en-US" sz="1600" b="1" dirty="0" smtClean="0"/>
              <a:t>Focus on material optimization </a:t>
            </a:r>
            <a:r>
              <a:rPr lang="en-US" sz="1600" b="1" dirty="0"/>
              <a:t>for </a:t>
            </a:r>
            <a:r>
              <a:rPr lang="en-US" sz="1600" b="1" dirty="0" smtClean="0"/>
              <a:t>plasma-material interaction processes </a:t>
            </a:r>
            <a:br>
              <a:rPr lang="en-US" sz="1600" b="1" dirty="0" smtClean="0"/>
            </a:br>
            <a:r>
              <a:rPr lang="en-US" sz="1600" b="1" dirty="0" smtClean="0"/>
              <a:t>(</a:t>
            </a:r>
            <a:r>
              <a:rPr lang="en-US" sz="1600" b="1" dirty="0"/>
              <a:t>tritium retention, </a:t>
            </a:r>
            <a:r>
              <a:rPr lang="en-US" sz="1600" b="1" dirty="0" smtClean="0"/>
              <a:t>embrittlement</a:t>
            </a:r>
            <a:r>
              <a:rPr lang="en-US" sz="1600" b="1" dirty="0"/>
              <a:t>, erosion)</a:t>
            </a:r>
          </a:p>
        </p:txBody>
      </p:sp>
      <p:sp>
        <p:nvSpPr>
          <p:cNvPr id="13" name="Text Box 224"/>
          <p:cNvSpPr txBox="1">
            <a:spLocks noChangeArrowheads="1"/>
          </p:cNvSpPr>
          <p:nvPr/>
        </p:nvSpPr>
        <p:spPr bwMode="auto">
          <a:xfrm>
            <a:off x="7259434" y="2218857"/>
            <a:ext cx="1861706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1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ts val="1700"/>
              </a:lnSpc>
              <a:spcBef>
                <a:spcPts val="0"/>
              </a:spcBef>
              <a:buClr>
                <a:srgbClr val="00589C"/>
              </a:buClr>
              <a:defRPr/>
            </a:pPr>
            <a:r>
              <a:rPr lang="en-US" sz="1600" b="1" dirty="0" smtClean="0">
                <a:solidFill>
                  <a:srgbClr val="3A6F8A"/>
                </a:solidFill>
              </a:rPr>
              <a:t>JULE-PSI linear plasma device (in construction for HML)</a:t>
            </a:r>
            <a:endParaRPr lang="en-US" sz="1600" b="1" dirty="0">
              <a:solidFill>
                <a:srgbClr val="3A6F8A"/>
              </a:solidFill>
            </a:endParaRPr>
          </a:p>
        </p:txBody>
      </p:sp>
      <p:sp>
        <p:nvSpPr>
          <p:cNvPr id="14" name="Text Box 224"/>
          <p:cNvSpPr txBox="1">
            <a:spLocks noChangeArrowheads="1"/>
          </p:cNvSpPr>
          <p:nvPr/>
        </p:nvSpPr>
        <p:spPr bwMode="auto">
          <a:xfrm>
            <a:off x="6386841" y="4780989"/>
            <a:ext cx="2757159" cy="52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1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ts val="1700"/>
              </a:lnSpc>
              <a:spcBef>
                <a:spcPts val="0"/>
              </a:spcBef>
              <a:buClr>
                <a:srgbClr val="00589C"/>
              </a:buClr>
              <a:defRPr/>
            </a:pPr>
            <a:r>
              <a:rPr lang="en-US" sz="1600" b="1" dirty="0" smtClean="0">
                <a:solidFill>
                  <a:srgbClr val="3A6F8A"/>
                </a:solidFill>
              </a:rPr>
              <a:t>PSI-2 linear plasma device (operational outside HML)</a:t>
            </a:r>
            <a:endParaRPr lang="en-US" sz="1600" b="1" dirty="0">
              <a:solidFill>
                <a:srgbClr val="3A6F8A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8" y="3186796"/>
            <a:ext cx="1537973" cy="2185164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8" y="3842601"/>
            <a:ext cx="1009357" cy="152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224"/>
          <p:cNvSpPr txBox="1">
            <a:spLocks noChangeArrowheads="1"/>
          </p:cNvSpPr>
          <p:nvPr/>
        </p:nvSpPr>
        <p:spPr bwMode="auto">
          <a:xfrm>
            <a:off x="339328" y="2509555"/>
            <a:ext cx="26394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1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ctr" eaLnBrk="1" hangingPunct="1">
              <a:spcBef>
                <a:spcPct val="20000"/>
              </a:spcBef>
              <a:buClr>
                <a:srgbClr val="00589C"/>
              </a:buClr>
              <a:defRPr/>
            </a:pPr>
            <a:r>
              <a:rPr lang="en-US" sz="1600" b="1" dirty="0" smtClean="0">
                <a:solidFill>
                  <a:srgbClr val="3A6F8A"/>
                </a:solidFill>
              </a:rPr>
              <a:t>JUDITH 1 and JUDITH 2</a:t>
            </a:r>
            <a:br>
              <a:rPr lang="en-US" sz="1600" b="1" dirty="0" smtClean="0">
                <a:solidFill>
                  <a:srgbClr val="3A6F8A"/>
                </a:solidFill>
              </a:rPr>
            </a:br>
            <a:r>
              <a:rPr lang="en-US" sz="1600" b="1" dirty="0" smtClean="0">
                <a:solidFill>
                  <a:srgbClr val="3A6F8A"/>
                </a:solidFill>
              </a:rPr>
              <a:t>HHF e-beam facilities</a:t>
            </a:r>
            <a:endParaRPr lang="en-US" sz="1600" b="1" dirty="0">
              <a:solidFill>
                <a:srgbClr val="3A6F8A"/>
              </a:solidFill>
            </a:endParaRPr>
          </a:p>
        </p:txBody>
      </p:sp>
      <p:sp>
        <p:nvSpPr>
          <p:cNvPr id="17" name="Text Box 224"/>
          <p:cNvSpPr txBox="1">
            <a:spLocks noChangeArrowheads="1"/>
          </p:cNvSpPr>
          <p:nvPr/>
        </p:nvSpPr>
        <p:spPr bwMode="auto">
          <a:xfrm>
            <a:off x="389914" y="5685785"/>
            <a:ext cx="2639440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100" indent="-3429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398462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39846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ctr" eaLnBrk="1" hangingPunct="1">
              <a:spcBef>
                <a:spcPct val="20000"/>
              </a:spcBef>
              <a:buClr>
                <a:srgbClr val="00589C"/>
              </a:buClr>
              <a:defRPr/>
            </a:pPr>
            <a:r>
              <a:rPr lang="en-US" sz="1600" b="1" dirty="0" smtClean="0"/>
              <a:t>Nuclear infrastructure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 smtClean="0"/>
              <a:t>(Hot </a:t>
            </a:r>
            <a:r>
              <a:rPr lang="en-US" sz="1600" b="1" dirty="0"/>
              <a:t>Material </a:t>
            </a:r>
            <a:r>
              <a:rPr lang="en-US" sz="1600" b="1" dirty="0" smtClean="0"/>
              <a:t>Labs)</a:t>
            </a:r>
          </a:p>
          <a:p>
            <a:pPr marL="0" indent="0" algn="ctr" eaLnBrk="1" hangingPunct="1">
              <a:spcBef>
                <a:spcPct val="20000"/>
              </a:spcBef>
              <a:buClr>
                <a:srgbClr val="00589C"/>
              </a:buClr>
              <a:defRPr/>
            </a:pPr>
            <a:r>
              <a:rPr lang="en-US" sz="1600" b="1" dirty="0" smtClean="0"/>
              <a:t>available at FZJ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304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236220" y="2737561"/>
            <a:ext cx="8747759" cy="60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5B82"/>
                </a:solidFill>
              </a:rPr>
              <a:t>Backup slides</a:t>
            </a:r>
            <a:endParaRPr lang="en-US" sz="2800" b="1" dirty="0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Mechanisms of reduction of Be and Al sputtering in deuterium plasma and effect of argon</a:t>
            </a:r>
            <a:endParaRPr lang="en-US" sz="2200" dirty="0"/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13243" y="796608"/>
            <a:ext cx="8008242" cy="50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Sputtering yield from mass loss measurements 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en-US" sz="1600" b="1" dirty="0" smtClean="0">
                <a:solidFill>
                  <a:srgbClr val="005B82"/>
                </a:solidFill>
              </a:rPr>
              <a:t>in comparison to calculations in binary collision approximation </a:t>
            </a:r>
            <a:endParaRPr lang="en-US" sz="1600" b="1" dirty="0">
              <a:solidFill>
                <a:srgbClr val="005B82"/>
              </a:solidFill>
            </a:endParaRPr>
          </a:p>
        </p:txBody>
      </p:sp>
      <p:graphicFrame>
        <p:nvGraphicFramePr>
          <p:cNvPr id="41" name="Tabel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828166"/>
              </p:ext>
            </p:extLst>
          </p:nvPr>
        </p:nvGraphicFramePr>
        <p:xfrm>
          <a:off x="613244" y="1397000"/>
          <a:ext cx="8150745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915"/>
                <a:gridCol w="2716915"/>
                <a:gridCol w="2716915"/>
              </a:tblGrid>
              <a:tr h="370840">
                <a:tc>
                  <a:txBody>
                    <a:bodyPr/>
                    <a:lstStyle/>
                    <a:p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Sputtering yield (Experiment)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Ratio </a:t>
                      </a:r>
                      <a:br>
                        <a:rPr lang="en-US" sz="16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Experiment/TRIM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de-DE" sz="1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Pure D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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endParaRPr lang="de-DE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3%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Ar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3.1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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endParaRPr lang="de-DE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10%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</a:rPr>
                        <a:t>Ar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9.2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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endParaRPr lang="de-DE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0.3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Pure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Ar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(0.75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</a:rPr>
                        <a:t>Ar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+ 0.25 Ar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</a:rPr>
                        <a:t>2+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4.1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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endParaRPr lang="de-DE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/>
                </a:tc>
              </a:tr>
            </a:tbl>
          </a:graphicData>
        </a:graphic>
      </p:graphicFrame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338028" y="3671084"/>
            <a:ext cx="8663469" cy="247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60363"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en-US" sz="1600" b="1" dirty="0" smtClean="0">
                <a:solidFill>
                  <a:srgbClr val="005B82"/>
                </a:solidFill>
              </a:rPr>
              <a:t>For pure D exposure, reduced sputtering can be explained by following effects</a:t>
            </a:r>
            <a:r>
              <a:rPr lang="en-US" sz="1500" b="1" dirty="0" smtClean="0">
                <a:solidFill>
                  <a:srgbClr val="C00000"/>
                </a:solidFill>
              </a:rPr>
              <a:t/>
            </a:r>
            <a:br>
              <a:rPr lang="en-US" sz="1500" b="1" dirty="0" smtClean="0">
                <a:solidFill>
                  <a:srgbClr val="C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[Doerner </a:t>
            </a:r>
            <a:r>
              <a:rPr lang="en-US" sz="1400" b="1" dirty="0">
                <a:solidFill>
                  <a:srgbClr val="000000"/>
                </a:solidFill>
              </a:rPr>
              <a:t>et </a:t>
            </a:r>
            <a:r>
              <a:rPr lang="en-US" sz="1400" b="1" dirty="0" smtClean="0">
                <a:solidFill>
                  <a:srgbClr val="000000"/>
                </a:solidFill>
              </a:rPr>
              <a:t>al., J. </a:t>
            </a:r>
            <a:r>
              <a:rPr lang="en-US" sz="1400" b="1" dirty="0" err="1" smtClean="0">
                <a:solidFill>
                  <a:srgbClr val="000000"/>
                </a:solidFill>
              </a:rPr>
              <a:t>Nucl</a:t>
            </a:r>
            <a:r>
              <a:rPr lang="en-US" sz="1400" b="1" dirty="0" smtClean="0">
                <a:solidFill>
                  <a:srgbClr val="000000"/>
                </a:solidFill>
              </a:rPr>
              <a:t>. Mater. 438 </a:t>
            </a:r>
            <a:r>
              <a:rPr lang="en-US" sz="1400" b="1" dirty="0">
                <a:solidFill>
                  <a:srgbClr val="000000"/>
                </a:solidFill>
              </a:rPr>
              <a:t>(2013) </a:t>
            </a:r>
            <a:r>
              <a:rPr lang="en-US" sz="1400" b="1" dirty="0" smtClean="0">
                <a:solidFill>
                  <a:srgbClr val="000000"/>
                </a:solidFill>
              </a:rPr>
              <a:t>S272]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pPr marL="177800" indent="-177800">
              <a:lnSpc>
                <a:spcPct val="9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sz="1600" b="1" dirty="0" smtClean="0"/>
              <a:t>Enhanced prompt re-deposition on rough surface </a:t>
            </a:r>
            <a:r>
              <a:rPr lang="en-US" sz="1600" b="1" dirty="0" smtClean="0">
                <a:sym typeface="Symbol"/>
              </a:rPr>
              <a:t></a:t>
            </a:r>
            <a:r>
              <a:rPr lang="en-US" sz="1600" b="1" dirty="0" smtClean="0"/>
              <a:t> a reduction factor of 2-3</a:t>
            </a:r>
          </a:p>
          <a:p>
            <a:pPr marL="177800" indent="-177800">
              <a:lnSpc>
                <a:spcPct val="9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sz="1600" b="1" dirty="0" smtClean="0"/>
              <a:t>Protecting effect of D incorporated in Be (by dilution and </a:t>
            </a:r>
            <a:r>
              <a:rPr lang="en-US" sz="1600" b="1" dirty="0"/>
              <a:t>less efficient change of </a:t>
            </a:r>
            <a:r>
              <a:rPr lang="en-US" sz="1600" b="1" dirty="0" smtClean="0"/>
              <a:t>momentum </a:t>
            </a:r>
            <a:r>
              <a:rPr lang="en-US" sz="1600" b="1" dirty="0"/>
              <a:t>direction of </a:t>
            </a:r>
            <a:r>
              <a:rPr lang="en-US" sz="1600" b="1" dirty="0" smtClean="0"/>
              <a:t>incident particles </a:t>
            </a:r>
            <a:r>
              <a:rPr lang="en-US" sz="1600" b="1" dirty="0"/>
              <a:t>necessary for sputtering)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>
                <a:sym typeface="Symbol"/>
              </a:rPr>
              <a:t> </a:t>
            </a:r>
            <a:r>
              <a:rPr lang="en-US" sz="1600" b="1" dirty="0" smtClean="0"/>
              <a:t>TRIM calculations predict for D/Be = 50% </a:t>
            </a:r>
            <a:r>
              <a:rPr lang="en-US" sz="1600" b="1" dirty="0"/>
              <a:t>a </a:t>
            </a:r>
            <a:r>
              <a:rPr lang="en-US" sz="1600" b="1" dirty="0" smtClean="0"/>
              <a:t>reduction </a:t>
            </a:r>
            <a:r>
              <a:rPr lang="en-US" sz="1600" b="1" dirty="0"/>
              <a:t>factor of </a:t>
            </a:r>
            <a:r>
              <a:rPr lang="en-US" sz="1600" b="1" dirty="0" smtClean="0"/>
              <a:t>4</a:t>
            </a:r>
            <a:endParaRPr lang="en-US" sz="1600" b="1" dirty="0" smtClean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1600" b="1" dirty="0" smtClean="0">
                <a:solidFill>
                  <a:srgbClr val="C00000"/>
                </a:solidFill>
              </a:rPr>
              <a:t>Two-fold effect of </a:t>
            </a:r>
            <a:r>
              <a:rPr lang="en-US" sz="1600" b="1" dirty="0" err="1" smtClean="0">
                <a:solidFill>
                  <a:srgbClr val="C00000"/>
                </a:solidFill>
              </a:rPr>
              <a:t>Ar</a:t>
            </a:r>
            <a:r>
              <a:rPr lang="en-US" sz="1600" b="1" dirty="0" smtClean="0">
                <a:solidFill>
                  <a:srgbClr val="C00000"/>
                </a:solidFill>
              </a:rPr>
              <a:t> leading to higher erosion of Be by D</a:t>
            </a:r>
          </a:p>
          <a:p>
            <a:pPr marL="177800" indent="-177800">
              <a:lnSpc>
                <a:spcPct val="9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C00000"/>
                </a:solidFill>
              </a:rPr>
              <a:t>Reduction of surface roughness </a:t>
            </a:r>
            <a:r>
              <a:rPr lang="en-US" sz="1600" b="1" dirty="0" smtClean="0">
                <a:solidFill>
                  <a:srgbClr val="C00000"/>
                </a:solidFill>
                <a:sym typeface="Symbol"/>
              </a:rPr>
              <a:t></a:t>
            </a:r>
            <a:r>
              <a:rPr lang="en-US" sz="1600" b="1" dirty="0" smtClean="0">
                <a:solidFill>
                  <a:srgbClr val="C00000"/>
                </a:solidFill>
              </a:rPr>
              <a:t> Less prompt re-deposition</a:t>
            </a:r>
            <a:endParaRPr lang="en-US" sz="1600" b="1" dirty="0">
              <a:solidFill>
                <a:srgbClr val="C00000"/>
              </a:solidFill>
            </a:endParaRPr>
          </a:p>
          <a:p>
            <a:pPr marL="177800" indent="-177800">
              <a:lnSpc>
                <a:spcPct val="95000"/>
              </a:lnSpc>
              <a:spcBef>
                <a:spcPct val="25000"/>
              </a:spcBef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C00000"/>
                </a:solidFill>
              </a:rPr>
              <a:t>Reduced D retention in Be target </a:t>
            </a:r>
            <a:r>
              <a:rPr lang="en-US" sz="1600" b="1" dirty="0" smtClean="0">
                <a:solidFill>
                  <a:srgbClr val="C00000"/>
                </a:solidFill>
                <a:sym typeface="Symbol"/>
              </a:rPr>
              <a:t></a:t>
            </a:r>
            <a:r>
              <a:rPr lang="en-US" sz="1600" b="1" dirty="0" smtClean="0">
                <a:solidFill>
                  <a:srgbClr val="C00000"/>
                </a:solidFill>
              </a:rPr>
              <a:t> Less efficient protecting effect of D</a:t>
            </a:r>
          </a:p>
        </p:txBody>
      </p:sp>
    </p:spTree>
    <p:extLst>
      <p:ext uri="{BB962C8B-B14F-4D97-AF65-F5344CB8AC3E}">
        <p14:creationId xmlns:p14="http://schemas.microsoft.com/office/powerpoint/2010/main" val="13101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Mechanism of development of grass-like structure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>
              <a:xfrm>
                <a:off x="360538" y="830698"/>
                <a:ext cx="8568953" cy="184461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B82"/>
                  </a:buClr>
                  <a:buFont typeface="Wingdings" pitchFamily="2" charset="2"/>
                  <a:buChar char="§"/>
                  <a:defRPr sz="2200" i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/>
                <a:r>
                  <a:rPr lang="en-US" sz="1600" b="1" dirty="0" smtClean="0">
                    <a:solidFill>
                      <a:srgbClr val="005B82"/>
                    </a:solidFill>
                  </a:rPr>
                  <a:t>Model </a:t>
                </a:r>
                <a:r>
                  <a:rPr lang="en-US" sz="1600" b="1" dirty="0">
                    <a:solidFill>
                      <a:srgbClr val="005B82"/>
                    </a:solidFill>
                  </a:rPr>
                  <a:t>proposed </a:t>
                </a:r>
                <a:r>
                  <a:rPr lang="en-US" sz="1600" b="1" dirty="0" smtClean="0">
                    <a:solidFill>
                      <a:srgbClr val="005B82"/>
                    </a:solidFill>
                  </a:rPr>
                  <a:t>by </a:t>
                </a:r>
                <a:r>
                  <a:rPr lang="en-US" sz="1600" b="1" dirty="0">
                    <a:solidFill>
                      <a:srgbClr val="005B82"/>
                    </a:solidFill>
                  </a:rPr>
                  <a:t>R.P. Doerner et al., J. </a:t>
                </a:r>
                <a:r>
                  <a:rPr lang="en-US" sz="1600" b="1" dirty="0" err="1">
                    <a:solidFill>
                      <a:srgbClr val="005B82"/>
                    </a:solidFill>
                  </a:rPr>
                  <a:t>Nucl</a:t>
                </a:r>
                <a:r>
                  <a:rPr lang="en-US" sz="1600" b="1" dirty="0">
                    <a:solidFill>
                      <a:srgbClr val="005B82"/>
                    </a:solidFill>
                  </a:rPr>
                  <a:t>. Mater. 455 (2014) </a:t>
                </a:r>
                <a:r>
                  <a:rPr lang="en-US" sz="1600" b="1" dirty="0" smtClean="0">
                    <a:solidFill>
                      <a:srgbClr val="005B82"/>
                    </a:solidFill>
                  </a:rPr>
                  <a:t>1</a:t>
                </a:r>
                <a:endParaRPr lang="en-US" sz="1600" b="1" dirty="0"/>
              </a:p>
              <a:p>
                <a:pPr marL="0" indent="0">
                  <a:spcBef>
                    <a:spcPts val="600"/>
                  </a:spcBef>
                </a:pPr>
                <a:r>
                  <a:rPr lang="en-US" sz="1400" b="1" dirty="0" smtClean="0"/>
                  <a:t>Y</a:t>
                </a:r>
                <a:r>
                  <a:rPr lang="en-US" sz="1400" b="1" dirty="0"/>
                  <a:t>. Yamamura et al</a:t>
                </a:r>
                <a:r>
                  <a:rPr lang="en-US" sz="1400" b="1" dirty="0" smtClean="0"/>
                  <a:t>., "</a:t>
                </a:r>
                <a:r>
                  <a:rPr lang="en-US" sz="1400" b="1" i="1" dirty="0" smtClean="0"/>
                  <a:t>Angular </a:t>
                </a:r>
                <a:r>
                  <a:rPr lang="en-US" sz="1400" b="1" i="1" dirty="0"/>
                  <a:t>Dependence of Sputtering Yields of Monatomic </a:t>
                </a:r>
                <a:r>
                  <a:rPr lang="en-US" sz="1400" b="1" i="1" dirty="0" smtClean="0"/>
                  <a:t>Solids"</a:t>
                </a:r>
                <a:r>
                  <a:rPr lang="en-US" sz="1400" b="1" dirty="0" smtClean="0"/>
                  <a:t>, Report </a:t>
                </a:r>
                <a:r>
                  <a:rPr lang="en-US" sz="1400" b="1" dirty="0"/>
                  <a:t>No. IPPJ-AM-26, </a:t>
                </a:r>
                <a:r>
                  <a:rPr lang="en-US" sz="1400" b="1" dirty="0" smtClean="0"/>
                  <a:t>1983:</a:t>
                </a:r>
              </a:p>
              <a:p>
                <a:pPr algn="ctr"/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0" kern="0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i="1" kern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kern="0" smtClean="0">
                            <a:latin typeface="Cambria Math"/>
                          </a:rPr>
                          <m:t>𝑌</m:t>
                        </m:r>
                        <m:r>
                          <a:rPr lang="en-US" i="1" kern="0" smtClean="0">
                            <a:latin typeface="Cambria Math"/>
                          </a:rPr>
                          <m:t>(</m:t>
                        </m:r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en-US" i="1" kern="0" smtClean="0">
                            <a:latin typeface="Cambria Math"/>
                          </a:rPr>
                          <m:t>𝑌</m:t>
                        </m:r>
                        <m:r>
                          <a:rPr lang="en-US" i="1" kern="0" smtClean="0">
                            <a:latin typeface="Cambria Math"/>
                          </a:rPr>
                          <m:t> (0)</m:t>
                        </m:r>
                      </m:den>
                    </m:f>
                    <m:r>
                      <a:rPr lang="en-US" kern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</a:rPr>
                          <m:t>𝑓</m:t>
                        </m:r>
                      </m:sup>
                    </m:sSup>
                    <m:func>
                      <m:funcPr>
                        <m:ctrlPr>
                          <a:rPr lang="en-US" i="1" kern="0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 smtClean="0">
                            <a:latin typeface="Cambria Math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 kern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kern="0" smtClean="0">
                                <a:latin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i="1" kern="0">
                                <a:latin typeface="Cambria Math"/>
                              </a:rPr>
                              <m:t>Σ</m:t>
                            </m:r>
                            <m:d>
                              <m:dPr>
                                <m:ctrlPr>
                                  <a:rPr lang="en-US" i="1" ker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 kern="0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i="1" kern="0">
                                    <a:latin typeface="Cambria Math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  <m:r>
                          <a:rPr lang="en-US" i="1" kern="0" smtClean="0">
                            <a:latin typeface="Cambria Math"/>
                          </a:rPr>
                          <m:t>,  </m:t>
                        </m:r>
                        <m:r>
                          <a:rPr lang="en-US" i="1" kern="0" smtClean="0">
                            <a:latin typeface="Cambria Math"/>
                          </a:rPr>
                          <m:t>𝑡</m:t>
                        </m:r>
                        <m:r>
                          <a:rPr lang="en-US" i="1" kern="0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i="1" ker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 ker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i="1" ker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kern="0"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i="1" ker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</m:e>
                    </m:func>
                  </m:oMath>
                </a14:m>
                <a:endParaRPr lang="en-US" kern="0" dirty="0" smtClean="0"/>
              </a:p>
              <a:p>
                <a:pPr algn="ctr"/>
                <a:r>
                  <a:rPr lang="en-US" sz="1400" b="1" kern="0" dirty="0"/>
                  <a:t>f and </a:t>
                </a:r>
                <a:r>
                  <a:rPr lang="en-US" sz="1400" b="1" kern="0" dirty="0" smtClean="0"/>
                  <a:t>Σ are </a:t>
                </a:r>
                <a:r>
                  <a:rPr lang="en-US" sz="1400" b="1" kern="0" dirty="0"/>
                  <a:t>parameters </a:t>
                </a:r>
                <a:r>
                  <a:rPr lang="en-US" sz="1400" b="1" kern="0" dirty="0" smtClean="0"/>
                  <a:t>for fitting of </a:t>
                </a:r>
                <a:r>
                  <a:rPr lang="en-US" sz="1400" b="1" kern="0" dirty="0"/>
                  <a:t>empirical formula to experimental </a:t>
                </a:r>
                <a:r>
                  <a:rPr lang="en-US" sz="1400" b="1" kern="0" dirty="0" smtClean="0"/>
                  <a:t>data</a:t>
                </a:r>
                <a:endParaRPr lang="en-US" sz="1400" b="1" kern="0" dirty="0"/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38" y="830698"/>
                <a:ext cx="8568953" cy="1844615"/>
              </a:xfrm>
              <a:prstGeom prst="rect">
                <a:avLst/>
              </a:prstGeom>
              <a:blipFill rotWithShape="1">
                <a:blip r:embed="rId3"/>
                <a:stretch>
                  <a:fillRect l="-142" t="-9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Inhaltsplatzhalter 2"/>
          <p:cNvSpPr txBox="1">
            <a:spLocks/>
          </p:cNvSpPr>
          <p:nvPr/>
        </p:nvSpPr>
        <p:spPr>
          <a:xfrm>
            <a:off x="4521706" y="3099466"/>
            <a:ext cx="4407785" cy="73646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sz="1600" b="1" kern="0" dirty="0" smtClean="0"/>
              <a:t>Incident angle on the grass-like structure vs. angle for Y(θ)= 0.5·Y(0):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907897"/>
              </p:ext>
            </p:extLst>
          </p:nvPr>
        </p:nvGraphicFramePr>
        <p:xfrm>
          <a:off x="4346370" y="3848015"/>
          <a:ext cx="477388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8"/>
                <a:gridCol w="1330036"/>
                <a:gridCol w="1104405"/>
                <a:gridCol w="111628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Be</a:t>
                      </a:r>
                      <a:r>
                        <a:rPr lang="en-US" sz="160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(PISCES-B)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Be (model)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 Al (model)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Deuterium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85.0°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84.8°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85.5°</a:t>
                      </a:r>
                      <a:endParaRPr lang="en-US" sz="1600" b="1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Helium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80.5°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80.2°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81.0°</a:t>
                      </a:r>
                      <a:endParaRPr lang="en-US" sz="1600" b="1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Argon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-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74.2°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/>
                        <a:t>74.4°</a:t>
                      </a:r>
                      <a:endParaRPr lang="en-US" sz="1600" b="1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Line 53"/>
          <p:cNvSpPr>
            <a:spLocks noChangeShapeType="1"/>
          </p:cNvSpPr>
          <p:nvPr/>
        </p:nvSpPr>
        <p:spPr bwMode="auto">
          <a:xfrm flipV="1">
            <a:off x="1622425" y="3348038"/>
            <a:ext cx="0" cy="2460625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Line 54"/>
          <p:cNvSpPr>
            <a:spLocks noChangeShapeType="1"/>
          </p:cNvSpPr>
          <p:nvPr/>
        </p:nvSpPr>
        <p:spPr bwMode="auto">
          <a:xfrm flipV="1">
            <a:off x="2365375" y="3348038"/>
            <a:ext cx="0" cy="2460625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Line 55"/>
          <p:cNvSpPr>
            <a:spLocks noChangeShapeType="1"/>
          </p:cNvSpPr>
          <p:nvPr/>
        </p:nvSpPr>
        <p:spPr bwMode="auto">
          <a:xfrm flipV="1">
            <a:off x="3109913" y="3348038"/>
            <a:ext cx="0" cy="2460625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Line 56"/>
          <p:cNvSpPr>
            <a:spLocks noChangeShapeType="1"/>
          </p:cNvSpPr>
          <p:nvPr/>
        </p:nvSpPr>
        <p:spPr bwMode="auto">
          <a:xfrm flipV="1">
            <a:off x="3852863" y="3348038"/>
            <a:ext cx="0" cy="2460625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Line 57"/>
          <p:cNvSpPr>
            <a:spLocks noChangeShapeType="1"/>
          </p:cNvSpPr>
          <p:nvPr/>
        </p:nvSpPr>
        <p:spPr bwMode="auto">
          <a:xfrm>
            <a:off x="877888" y="5457825"/>
            <a:ext cx="3346450" cy="0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877888" y="5105400"/>
            <a:ext cx="3346450" cy="0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>
            <a:off x="877888" y="4752975"/>
            <a:ext cx="3346450" cy="0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877888" y="4403725"/>
            <a:ext cx="3346450" cy="0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Line 61"/>
          <p:cNvSpPr>
            <a:spLocks noChangeShapeType="1"/>
          </p:cNvSpPr>
          <p:nvPr/>
        </p:nvSpPr>
        <p:spPr bwMode="auto">
          <a:xfrm>
            <a:off x="877888" y="4051300"/>
            <a:ext cx="3346450" cy="0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877888" y="3698875"/>
            <a:ext cx="3346450" cy="0"/>
          </a:xfrm>
          <a:prstGeom prst="line">
            <a:avLst/>
          </a:prstGeom>
          <a:noFill/>
          <a:ln w="4763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63"/>
          <p:cNvSpPr>
            <a:spLocks noChangeArrowheads="1"/>
          </p:cNvSpPr>
          <p:nvPr/>
        </p:nvSpPr>
        <p:spPr bwMode="auto">
          <a:xfrm>
            <a:off x="846138" y="5872163"/>
            <a:ext cx="7053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64"/>
          <p:cNvSpPr>
            <a:spLocks noChangeArrowheads="1"/>
          </p:cNvSpPr>
          <p:nvPr/>
        </p:nvSpPr>
        <p:spPr bwMode="auto">
          <a:xfrm>
            <a:off x="1558925" y="5872163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65"/>
          <p:cNvSpPr>
            <a:spLocks noChangeArrowheads="1"/>
          </p:cNvSpPr>
          <p:nvPr/>
        </p:nvSpPr>
        <p:spPr bwMode="auto">
          <a:xfrm>
            <a:off x="2301875" y="5872163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40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66"/>
          <p:cNvSpPr>
            <a:spLocks noChangeArrowheads="1"/>
          </p:cNvSpPr>
          <p:nvPr/>
        </p:nvSpPr>
        <p:spPr bwMode="auto">
          <a:xfrm>
            <a:off x="3046413" y="5872163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60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67"/>
          <p:cNvSpPr>
            <a:spLocks noChangeArrowheads="1"/>
          </p:cNvSpPr>
          <p:nvPr/>
        </p:nvSpPr>
        <p:spPr bwMode="auto">
          <a:xfrm>
            <a:off x="3789363" y="5872163"/>
            <a:ext cx="1410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80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8"/>
          <p:cNvSpPr>
            <a:spLocks noChangeArrowheads="1"/>
          </p:cNvSpPr>
          <p:nvPr/>
        </p:nvSpPr>
        <p:spPr bwMode="auto">
          <a:xfrm>
            <a:off x="636588" y="5730875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0.0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636588" y="5380038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0.5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70"/>
          <p:cNvSpPr>
            <a:spLocks noChangeArrowheads="1"/>
          </p:cNvSpPr>
          <p:nvPr/>
        </p:nvSpPr>
        <p:spPr bwMode="auto">
          <a:xfrm>
            <a:off x="636588" y="5027613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1.0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71"/>
          <p:cNvSpPr>
            <a:spLocks noChangeArrowheads="1"/>
          </p:cNvSpPr>
          <p:nvPr/>
        </p:nvSpPr>
        <p:spPr bwMode="auto">
          <a:xfrm>
            <a:off x="636588" y="4675188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1.5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72"/>
          <p:cNvSpPr>
            <a:spLocks noChangeArrowheads="1"/>
          </p:cNvSpPr>
          <p:nvPr/>
        </p:nvSpPr>
        <p:spPr bwMode="auto">
          <a:xfrm>
            <a:off x="636588" y="4325938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2.0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73"/>
          <p:cNvSpPr>
            <a:spLocks noChangeArrowheads="1"/>
          </p:cNvSpPr>
          <p:nvPr/>
        </p:nvSpPr>
        <p:spPr bwMode="auto">
          <a:xfrm>
            <a:off x="636588" y="3973513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2.5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74"/>
          <p:cNvSpPr>
            <a:spLocks noChangeArrowheads="1"/>
          </p:cNvSpPr>
          <p:nvPr/>
        </p:nvSpPr>
        <p:spPr bwMode="auto">
          <a:xfrm>
            <a:off x="636588" y="3621088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3.0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75"/>
          <p:cNvSpPr>
            <a:spLocks noChangeArrowheads="1"/>
          </p:cNvSpPr>
          <p:nvPr/>
        </p:nvSpPr>
        <p:spPr bwMode="auto">
          <a:xfrm>
            <a:off x="636588" y="3270250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3.5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Line 76"/>
          <p:cNvSpPr>
            <a:spLocks noChangeShapeType="1"/>
          </p:cNvSpPr>
          <p:nvPr/>
        </p:nvSpPr>
        <p:spPr bwMode="auto">
          <a:xfrm flipV="1">
            <a:off x="877888" y="5808663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68" name="Line 77"/>
          <p:cNvSpPr>
            <a:spLocks noChangeShapeType="1"/>
          </p:cNvSpPr>
          <p:nvPr/>
        </p:nvSpPr>
        <p:spPr bwMode="auto">
          <a:xfrm flipV="1">
            <a:off x="1249363" y="5808663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69" name="Line 78"/>
          <p:cNvSpPr>
            <a:spLocks noChangeShapeType="1"/>
          </p:cNvSpPr>
          <p:nvPr/>
        </p:nvSpPr>
        <p:spPr bwMode="auto">
          <a:xfrm flipV="1">
            <a:off x="1622425" y="5808663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0" name="Line 79"/>
          <p:cNvSpPr>
            <a:spLocks noChangeShapeType="1"/>
          </p:cNvSpPr>
          <p:nvPr/>
        </p:nvSpPr>
        <p:spPr bwMode="auto">
          <a:xfrm flipV="1">
            <a:off x="1993900" y="5808663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1" name="Line 80"/>
          <p:cNvSpPr>
            <a:spLocks noChangeShapeType="1"/>
          </p:cNvSpPr>
          <p:nvPr/>
        </p:nvSpPr>
        <p:spPr bwMode="auto">
          <a:xfrm flipV="1">
            <a:off x="2365375" y="5808663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2" name="Line 81"/>
          <p:cNvSpPr>
            <a:spLocks noChangeShapeType="1"/>
          </p:cNvSpPr>
          <p:nvPr/>
        </p:nvSpPr>
        <p:spPr bwMode="auto">
          <a:xfrm flipV="1">
            <a:off x="2736850" y="5808663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3" name="Line 82"/>
          <p:cNvSpPr>
            <a:spLocks noChangeShapeType="1"/>
          </p:cNvSpPr>
          <p:nvPr/>
        </p:nvSpPr>
        <p:spPr bwMode="auto">
          <a:xfrm flipV="1">
            <a:off x="3109913" y="5808663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4" name="Line 83"/>
          <p:cNvSpPr>
            <a:spLocks noChangeShapeType="1"/>
          </p:cNvSpPr>
          <p:nvPr/>
        </p:nvSpPr>
        <p:spPr bwMode="auto">
          <a:xfrm flipV="1">
            <a:off x="3481388" y="5808663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5" name="Line 84"/>
          <p:cNvSpPr>
            <a:spLocks noChangeShapeType="1"/>
          </p:cNvSpPr>
          <p:nvPr/>
        </p:nvSpPr>
        <p:spPr bwMode="auto">
          <a:xfrm flipV="1">
            <a:off x="3852863" y="5808663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6" name="Line 85"/>
          <p:cNvSpPr>
            <a:spLocks noChangeShapeType="1"/>
          </p:cNvSpPr>
          <p:nvPr/>
        </p:nvSpPr>
        <p:spPr bwMode="auto">
          <a:xfrm flipV="1">
            <a:off x="4224338" y="5808663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7" name="Line 86"/>
          <p:cNvSpPr>
            <a:spLocks noChangeShapeType="1"/>
          </p:cNvSpPr>
          <p:nvPr/>
        </p:nvSpPr>
        <p:spPr bwMode="auto">
          <a:xfrm>
            <a:off x="877888" y="5808663"/>
            <a:ext cx="334645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8" name="Line 87"/>
          <p:cNvSpPr>
            <a:spLocks noChangeShapeType="1"/>
          </p:cNvSpPr>
          <p:nvPr/>
        </p:nvSpPr>
        <p:spPr bwMode="auto">
          <a:xfrm>
            <a:off x="828675" y="5808663"/>
            <a:ext cx="492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79" name="Line 88"/>
          <p:cNvSpPr>
            <a:spLocks noChangeShapeType="1"/>
          </p:cNvSpPr>
          <p:nvPr/>
        </p:nvSpPr>
        <p:spPr bwMode="auto">
          <a:xfrm>
            <a:off x="854075" y="5632450"/>
            <a:ext cx="238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80" name="Line 89"/>
          <p:cNvSpPr>
            <a:spLocks noChangeShapeType="1"/>
          </p:cNvSpPr>
          <p:nvPr/>
        </p:nvSpPr>
        <p:spPr bwMode="auto">
          <a:xfrm>
            <a:off x="828675" y="5457825"/>
            <a:ext cx="492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81" name="Line 90"/>
          <p:cNvSpPr>
            <a:spLocks noChangeShapeType="1"/>
          </p:cNvSpPr>
          <p:nvPr/>
        </p:nvSpPr>
        <p:spPr bwMode="auto">
          <a:xfrm>
            <a:off x="854075" y="5281613"/>
            <a:ext cx="238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82" name="Line 91"/>
          <p:cNvSpPr>
            <a:spLocks noChangeShapeType="1"/>
          </p:cNvSpPr>
          <p:nvPr/>
        </p:nvSpPr>
        <p:spPr bwMode="auto">
          <a:xfrm>
            <a:off x="828675" y="5105400"/>
            <a:ext cx="492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83" name="Line 92"/>
          <p:cNvSpPr>
            <a:spLocks noChangeShapeType="1"/>
          </p:cNvSpPr>
          <p:nvPr/>
        </p:nvSpPr>
        <p:spPr bwMode="auto">
          <a:xfrm>
            <a:off x="854075" y="4929188"/>
            <a:ext cx="238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84" name="Line 93"/>
          <p:cNvSpPr>
            <a:spLocks noChangeShapeType="1"/>
          </p:cNvSpPr>
          <p:nvPr/>
        </p:nvSpPr>
        <p:spPr bwMode="auto">
          <a:xfrm>
            <a:off x="828675" y="4752975"/>
            <a:ext cx="492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86" name="Line 94"/>
          <p:cNvSpPr>
            <a:spLocks noChangeShapeType="1"/>
          </p:cNvSpPr>
          <p:nvPr/>
        </p:nvSpPr>
        <p:spPr bwMode="auto">
          <a:xfrm>
            <a:off x="854075" y="4578350"/>
            <a:ext cx="238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87" name="Line 95"/>
          <p:cNvSpPr>
            <a:spLocks noChangeShapeType="1"/>
          </p:cNvSpPr>
          <p:nvPr/>
        </p:nvSpPr>
        <p:spPr bwMode="auto">
          <a:xfrm>
            <a:off x="828675" y="4403725"/>
            <a:ext cx="492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88" name="Line 96"/>
          <p:cNvSpPr>
            <a:spLocks noChangeShapeType="1"/>
          </p:cNvSpPr>
          <p:nvPr/>
        </p:nvSpPr>
        <p:spPr bwMode="auto">
          <a:xfrm>
            <a:off x="854075" y="4227513"/>
            <a:ext cx="238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89" name="Line 97"/>
          <p:cNvSpPr>
            <a:spLocks noChangeShapeType="1"/>
          </p:cNvSpPr>
          <p:nvPr/>
        </p:nvSpPr>
        <p:spPr bwMode="auto">
          <a:xfrm>
            <a:off x="828675" y="4051300"/>
            <a:ext cx="492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0" name="Line 98"/>
          <p:cNvSpPr>
            <a:spLocks noChangeShapeType="1"/>
          </p:cNvSpPr>
          <p:nvPr/>
        </p:nvSpPr>
        <p:spPr bwMode="auto">
          <a:xfrm>
            <a:off x="854075" y="3875088"/>
            <a:ext cx="238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1" name="Line 99"/>
          <p:cNvSpPr>
            <a:spLocks noChangeShapeType="1"/>
          </p:cNvSpPr>
          <p:nvPr/>
        </p:nvSpPr>
        <p:spPr bwMode="auto">
          <a:xfrm>
            <a:off x="828675" y="3698875"/>
            <a:ext cx="492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2" name="Line 100"/>
          <p:cNvSpPr>
            <a:spLocks noChangeShapeType="1"/>
          </p:cNvSpPr>
          <p:nvPr/>
        </p:nvSpPr>
        <p:spPr bwMode="auto">
          <a:xfrm>
            <a:off x="854075" y="3524250"/>
            <a:ext cx="238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3" name="Line 101"/>
          <p:cNvSpPr>
            <a:spLocks noChangeShapeType="1"/>
          </p:cNvSpPr>
          <p:nvPr/>
        </p:nvSpPr>
        <p:spPr bwMode="auto">
          <a:xfrm>
            <a:off x="828675" y="3348038"/>
            <a:ext cx="492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4" name="Line 102"/>
          <p:cNvSpPr>
            <a:spLocks noChangeShapeType="1"/>
          </p:cNvSpPr>
          <p:nvPr/>
        </p:nvSpPr>
        <p:spPr bwMode="auto">
          <a:xfrm flipV="1">
            <a:off x="877888" y="3348038"/>
            <a:ext cx="0" cy="24606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5" name="Line 103"/>
          <p:cNvSpPr>
            <a:spLocks noChangeShapeType="1"/>
          </p:cNvSpPr>
          <p:nvPr/>
        </p:nvSpPr>
        <p:spPr bwMode="auto">
          <a:xfrm>
            <a:off x="877888" y="3298825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6" name="Line 104"/>
          <p:cNvSpPr>
            <a:spLocks noChangeShapeType="1"/>
          </p:cNvSpPr>
          <p:nvPr/>
        </p:nvSpPr>
        <p:spPr bwMode="auto">
          <a:xfrm>
            <a:off x="1249363" y="3322638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7" name="Line 105"/>
          <p:cNvSpPr>
            <a:spLocks noChangeShapeType="1"/>
          </p:cNvSpPr>
          <p:nvPr/>
        </p:nvSpPr>
        <p:spPr bwMode="auto">
          <a:xfrm>
            <a:off x="1622425" y="3298825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8" name="Line 106"/>
          <p:cNvSpPr>
            <a:spLocks noChangeShapeType="1"/>
          </p:cNvSpPr>
          <p:nvPr/>
        </p:nvSpPr>
        <p:spPr bwMode="auto">
          <a:xfrm>
            <a:off x="1993900" y="3322638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99" name="Line 107"/>
          <p:cNvSpPr>
            <a:spLocks noChangeShapeType="1"/>
          </p:cNvSpPr>
          <p:nvPr/>
        </p:nvSpPr>
        <p:spPr bwMode="auto">
          <a:xfrm>
            <a:off x="2365375" y="3298825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56" name="Line 108"/>
          <p:cNvSpPr>
            <a:spLocks noChangeShapeType="1"/>
          </p:cNvSpPr>
          <p:nvPr/>
        </p:nvSpPr>
        <p:spPr bwMode="auto">
          <a:xfrm>
            <a:off x="2736850" y="3322638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57" name="Line 109"/>
          <p:cNvSpPr>
            <a:spLocks noChangeShapeType="1"/>
          </p:cNvSpPr>
          <p:nvPr/>
        </p:nvSpPr>
        <p:spPr bwMode="auto">
          <a:xfrm>
            <a:off x="3109913" y="3298825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59" name="Line 110"/>
          <p:cNvSpPr>
            <a:spLocks noChangeShapeType="1"/>
          </p:cNvSpPr>
          <p:nvPr/>
        </p:nvSpPr>
        <p:spPr bwMode="auto">
          <a:xfrm>
            <a:off x="3481388" y="3322638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0" name="Line 111"/>
          <p:cNvSpPr>
            <a:spLocks noChangeShapeType="1"/>
          </p:cNvSpPr>
          <p:nvPr/>
        </p:nvSpPr>
        <p:spPr bwMode="auto">
          <a:xfrm>
            <a:off x="3852863" y="3298825"/>
            <a:ext cx="0" cy="492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1" name="Line 112"/>
          <p:cNvSpPr>
            <a:spLocks noChangeShapeType="1"/>
          </p:cNvSpPr>
          <p:nvPr/>
        </p:nvSpPr>
        <p:spPr bwMode="auto">
          <a:xfrm>
            <a:off x="4224338" y="3322638"/>
            <a:ext cx="0" cy="25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2" name="Line 113"/>
          <p:cNvSpPr>
            <a:spLocks noChangeShapeType="1"/>
          </p:cNvSpPr>
          <p:nvPr/>
        </p:nvSpPr>
        <p:spPr bwMode="auto">
          <a:xfrm>
            <a:off x="877888" y="3348038"/>
            <a:ext cx="334645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3" name="Line 114"/>
          <p:cNvSpPr>
            <a:spLocks noChangeShapeType="1"/>
          </p:cNvSpPr>
          <p:nvPr/>
        </p:nvSpPr>
        <p:spPr bwMode="auto">
          <a:xfrm>
            <a:off x="4224338" y="5808663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4" name="Line 115"/>
          <p:cNvSpPr>
            <a:spLocks noChangeShapeType="1"/>
          </p:cNvSpPr>
          <p:nvPr/>
        </p:nvSpPr>
        <p:spPr bwMode="auto">
          <a:xfrm>
            <a:off x="4224338" y="5632450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5" name="Line 116"/>
          <p:cNvSpPr>
            <a:spLocks noChangeShapeType="1"/>
          </p:cNvSpPr>
          <p:nvPr/>
        </p:nvSpPr>
        <p:spPr bwMode="auto">
          <a:xfrm>
            <a:off x="4224338" y="5457825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6" name="Line 117"/>
          <p:cNvSpPr>
            <a:spLocks noChangeShapeType="1"/>
          </p:cNvSpPr>
          <p:nvPr/>
        </p:nvSpPr>
        <p:spPr bwMode="auto">
          <a:xfrm>
            <a:off x="4224338" y="5281613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7" name="Line 118"/>
          <p:cNvSpPr>
            <a:spLocks noChangeShapeType="1"/>
          </p:cNvSpPr>
          <p:nvPr/>
        </p:nvSpPr>
        <p:spPr bwMode="auto">
          <a:xfrm>
            <a:off x="4224338" y="5105400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8" name="Line 119"/>
          <p:cNvSpPr>
            <a:spLocks noChangeShapeType="1"/>
          </p:cNvSpPr>
          <p:nvPr/>
        </p:nvSpPr>
        <p:spPr bwMode="auto">
          <a:xfrm>
            <a:off x="4224338" y="4929188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69" name="Line 120"/>
          <p:cNvSpPr>
            <a:spLocks noChangeShapeType="1"/>
          </p:cNvSpPr>
          <p:nvPr/>
        </p:nvSpPr>
        <p:spPr bwMode="auto">
          <a:xfrm>
            <a:off x="4224338" y="4752975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0" name="Line 121"/>
          <p:cNvSpPr>
            <a:spLocks noChangeShapeType="1"/>
          </p:cNvSpPr>
          <p:nvPr/>
        </p:nvSpPr>
        <p:spPr bwMode="auto">
          <a:xfrm>
            <a:off x="4224338" y="4578350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1" name="Line 122"/>
          <p:cNvSpPr>
            <a:spLocks noChangeShapeType="1"/>
          </p:cNvSpPr>
          <p:nvPr/>
        </p:nvSpPr>
        <p:spPr bwMode="auto">
          <a:xfrm>
            <a:off x="4224338" y="4403725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2" name="Line 123"/>
          <p:cNvSpPr>
            <a:spLocks noChangeShapeType="1"/>
          </p:cNvSpPr>
          <p:nvPr/>
        </p:nvSpPr>
        <p:spPr bwMode="auto">
          <a:xfrm>
            <a:off x="4224338" y="4227513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3" name="Line 124"/>
          <p:cNvSpPr>
            <a:spLocks noChangeShapeType="1"/>
          </p:cNvSpPr>
          <p:nvPr/>
        </p:nvSpPr>
        <p:spPr bwMode="auto">
          <a:xfrm>
            <a:off x="4224338" y="4051300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4" name="Line 125"/>
          <p:cNvSpPr>
            <a:spLocks noChangeShapeType="1"/>
          </p:cNvSpPr>
          <p:nvPr/>
        </p:nvSpPr>
        <p:spPr bwMode="auto">
          <a:xfrm>
            <a:off x="4224338" y="3875088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5" name="Line 126"/>
          <p:cNvSpPr>
            <a:spLocks noChangeShapeType="1"/>
          </p:cNvSpPr>
          <p:nvPr/>
        </p:nvSpPr>
        <p:spPr bwMode="auto">
          <a:xfrm>
            <a:off x="4224338" y="3698875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6" name="Line 127"/>
          <p:cNvSpPr>
            <a:spLocks noChangeShapeType="1"/>
          </p:cNvSpPr>
          <p:nvPr/>
        </p:nvSpPr>
        <p:spPr bwMode="auto">
          <a:xfrm>
            <a:off x="4224338" y="3524250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7" name="Line 128"/>
          <p:cNvSpPr>
            <a:spLocks noChangeShapeType="1"/>
          </p:cNvSpPr>
          <p:nvPr/>
        </p:nvSpPr>
        <p:spPr bwMode="auto">
          <a:xfrm>
            <a:off x="4224338" y="3348038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8" name="Line 129"/>
          <p:cNvSpPr>
            <a:spLocks noChangeShapeType="1"/>
          </p:cNvSpPr>
          <p:nvPr/>
        </p:nvSpPr>
        <p:spPr bwMode="auto">
          <a:xfrm flipV="1">
            <a:off x="4224338" y="3348038"/>
            <a:ext cx="0" cy="24606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79" name="Freeform 130"/>
          <p:cNvSpPr>
            <a:spLocks/>
          </p:cNvSpPr>
          <p:nvPr/>
        </p:nvSpPr>
        <p:spPr bwMode="auto">
          <a:xfrm>
            <a:off x="877888" y="3652838"/>
            <a:ext cx="3173413" cy="1785938"/>
          </a:xfrm>
          <a:custGeom>
            <a:avLst/>
            <a:gdLst>
              <a:gd name="T0" fmla="*/ 358 w 3997"/>
              <a:gd name="T1" fmla="*/ 1798 h 2249"/>
              <a:gd name="T2" fmla="*/ 661 w 3997"/>
              <a:gd name="T3" fmla="*/ 1764 h 2249"/>
              <a:gd name="T4" fmla="*/ 999 w 3997"/>
              <a:gd name="T5" fmla="*/ 1705 h 2249"/>
              <a:gd name="T6" fmla="*/ 1333 w 3997"/>
              <a:gd name="T7" fmla="*/ 1626 h 2249"/>
              <a:gd name="T8" fmla="*/ 1627 w 3997"/>
              <a:gd name="T9" fmla="*/ 1538 h 2249"/>
              <a:gd name="T10" fmla="*/ 1845 w 3997"/>
              <a:gd name="T11" fmla="*/ 1462 h 2249"/>
              <a:gd name="T12" fmla="*/ 1987 w 3997"/>
              <a:gd name="T13" fmla="*/ 1404 h 2249"/>
              <a:gd name="T14" fmla="*/ 2085 w 3997"/>
              <a:gd name="T15" fmla="*/ 1353 h 2249"/>
              <a:gd name="T16" fmla="*/ 2170 w 3997"/>
              <a:gd name="T17" fmla="*/ 1300 h 2249"/>
              <a:gd name="T18" fmla="*/ 2257 w 3997"/>
              <a:gd name="T19" fmla="*/ 1242 h 2249"/>
              <a:gd name="T20" fmla="*/ 2343 w 3997"/>
              <a:gd name="T21" fmla="*/ 1182 h 2249"/>
              <a:gd name="T22" fmla="*/ 2428 w 3997"/>
              <a:gd name="T23" fmla="*/ 1115 h 2249"/>
              <a:gd name="T24" fmla="*/ 2515 w 3997"/>
              <a:gd name="T25" fmla="*/ 1042 h 2249"/>
              <a:gd name="T26" fmla="*/ 2601 w 3997"/>
              <a:gd name="T27" fmla="*/ 964 h 2249"/>
              <a:gd name="T28" fmla="*/ 2686 w 3997"/>
              <a:gd name="T29" fmla="*/ 881 h 2249"/>
              <a:gd name="T30" fmla="*/ 2773 w 3997"/>
              <a:gd name="T31" fmla="*/ 790 h 2249"/>
              <a:gd name="T32" fmla="*/ 2859 w 3997"/>
              <a:gd name="T33" fmla="*/ 695 h 2249"/>
              <a:gd name="T34" fmla="*/ 2944 w 3997"/>
              <a:gd name="T35" fmla="*/ 594 h 2249"/>
              <a:gd name="T36" fmla="*/ 3029 w 3997"/>
              <a:gd name="T37" fmla="*/ 488 h 2249"/>
              <a:gd name="T38" fmla="*/ 3115 w 3997"/>
              <a:gd name="T39" fmla="*/ 383 h 2249"/>
              <a:gd name="T40" fmla="*/ 3193 w 3997"/>
              <a:gd name="T41" fmla="*/ 285 h 2249"/>
              <a:gd name="T42" fmla="*/ 3253 w 3997"/>
              <a:gd name="T43" fmla="*/ 208 h 2249"/>
              <a:gd name="T44" fmla="*/ 3293 w 3997"/>
              <a:gd name="T45" fmla="*/ 161 h 2249"/>
              <a:gd name="T46" fmla="*/ 3316 w 3997"/>
              <a:gd name="T47" fmla="*/ 134 h 2249"/>
              <a:gd name="T48" fmla="*/ 3333 w 3997"/>
              <a:gd name="T49" fmla="*/ 116 h 2249"/>
              <a:gd name="T50" fmla="*/ 3351 w 3997"/>
              <a:gd name="T51" fmla="*/ 98 h 2249"/>
              <a:gd name="T52" fmla="*/ 3367 w 3997"/>
              <a:gd name="T53" fmla="*/ 81 h 2249"/>
              <a:gd name="T54" fmla="*/ 3385 w 3997"/>
              <a:gd name="T55" fmla="*/ 65 h 2249"/>
              <a:gd name="T56" fmla="*/ 3402 w 3997"/>
              <a:gd name="T57" fmla="*/ 52 h 2249"/>
              <a:gd name="T58" fmla="*/ 3418 w 3997"/>
              <a:gd name="T59" fmla="*/ 38 h 2249"/>
              <a:gd name="T60" fmla="*/ 3436 w 3997"/>
              <a:gd name="T61" fmla="*/ 27 h 2249"/>
              <a:gd name="T62" fmla="*/ 3452 w 3997"/>
              <a:gd name="T63" fmla="*/ 16 h 2249"/>
              <a:gd name="T64" fmla="*/ 3471 w 3997"/>
              <a:gd name="T65" fmla="*/ 9 h 2249"/>
              <a:gd name="T66" fmla="*/ 3487 w 3997"/>
              <a:gd name="T67" fmla="*/ 3 h 2249"/>
              <a:gd name="T68" fmla="*/ 3505 w 3997"/>
              <a:gd name="T69" fmla="*/ 0 h 2249"/>
              <a:gd name="T70" fmla="*/ 3521 w 3997"/>
              <a:gd name="T71" fmla="*/ 0 h 2249"/>
              <a:gd name="T72" fmla="*/ 3540 w 3997"/>
              <a:gd name="T73" fmla="*/ 1 h 2249"/>
              <a:gd name="T74" fmla="*/ 3556 w 3997"/>
              <a:gd name="T75" fmla="*/ 7 h 2249"/>
              <a:gd name="T76" fmla="*/ 3574 w 3997"/>
              <a:gd name="T77" fmla="*/ 16 h 2249"/>
              <a:gd name="T78" fmla="*/ 3590 w 3997"/>
              <a:gd name="T79" fmla="*/ 30 h 2249"/>
              <a:gd name="T80" fmla="*/ 3609 w 3997"/>
              <a:gd name="T81" fmla="*/ 47 h 2249"/>
              <a:gd name="T82" fmla="*/ 3625 w 3997"/>
              <a:gd name="T83" fmla="*/ 69 h 2249"/>
              <a:gd name="T84" fmla="*/ 3641 w 3997"/>
              <a:gd name="T85" fmla="*/ 96 h 2249"/>
              <a:gd name="T86" fmla="*/ 3659 w 3997"/>
              <a:gd name="T87" fmla="*/ 129 h 2249"/>
              <a:gd name="T88" fmla="*/ 3676 w 3997"/>
              <a:gd name="T89" fmla="*/ 169 h 2249"/>
              <a:gd name="T90" fmla="*/ 3694 w 3997"/>
              <a:gd name="T91" fmla="*/ 212 h 2249"/>
              <a:gd name="T92" fmla="*/ 3710 w 3997"/>
              <a:gd name="T93" fmla="*/ 265 h 2249"/>
              <a:gd name="T94" fmla="*/ 3728 w 3997"/>
              <a:gd name="T95" fmla="*/ 325 h 2249"/>
              <a:gd name="T96" fmla="*/ 3745 w 3997"/>
              <a:gd name="T97" fmla="*/ 394 h 2249"/>
              <a:gd name="T98" fmla="*/ 3763 w 3997"/>
              <a:gd name="T99" fmla="*/ 470 h 2249"/>
              <a:gd name="T100" fmla="*/ 3779 w 3997"/>
              <a:gd name="T101" fmla="*/ 555 h 2249"/>
              <a:gd name="T102" fmla="*/ 3797 w 3997"/>
              <a:gd name="T103" fmla="*/ 650 h 2249"/>
              <a:gd name="T104" fmla="*/ 3814 w 3997"/>
              <a:gd name="T105" fmla="*/ 755 h 2249"/>
              <a:gd name="T106" fmla="*/ 3832 w 3997"/>
              <a:gd name="T107" fmla="*/ 868 h 2249"/>
              <a:gd name="T108" fmla="*/ 3848 w 3997"/>
              <a:gd name="T109" fmla="*/ 991 h 2249"/>
              <a:gd name="T110" fmla="*/ 3865 w 3997"/>
              <a:gd name="T111" fmla="*/ 1122 h 2249"/>
              <a:gd name="T112" fmla="*/ 3883 w 3997"/>
              <a:gd name="T113" fmla="*/ 1262 h 2249"/>
              <a:gd name="T114" fmla="*/ 3899 w 3997"/>
              <a:gd name="T115" fmla="*/ 1409 h 2249"/>
              <a:gd name="T116" fmla="*/ 3917 w 3997"/>
              <a:gd name="T117" fmla="*/ 1562 h 2249"/>
              <a:gd name="T118" fmla="*/ 3934 w 3997"/>
              <a:gd name="T119" fmla="*/ 1716 h 2249"/>
              <a:gd name="T120" fmla="*/ 3952 w 3997"/>
              <a:gd name="T121" fmla="*/ 1871 h 2249"/>
              <a:gd name="T122" fmla="*/ 3968 w 3997"/>
              <a:gd name="T123" fmla="*/ 2022 h 2249"/>
              <a:gd name="T124" fmla="*/ 3986 w 3997"/>
              <a:gd name="T125" fmla="*/ 2165 h 2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97" h="2249">
                <a:moveTo>
                  <a:pt x="0" y="1829"/>
                </a:moveTo>
                <a:lnTo>
                  <a:pt x="173" y="1814"/>
                </a:lnTo>
                <a:lnTo>
                  <a:pt x="189" y="1814"/>
                </a:lnTo>
                <a:lnTo>
                  <a:pt x="207" y="1813"/>
                </a:lnTo>
                <a:lnTo>
                  <a:pt x="227" y="1811"/>
                </a:lnTo>
                <a:lnTo>
                  <a:pt x="247" y="1809"/>
                </a:lnTo>
                <a:lnTo>
                  <a:pt x="267" y="1807"/>
                </a:lnTo>
                <a:lnTo>
                  <a:pt x="289" y="1805"/>
                </a:lnTo>
                <a:lnTo>
                  <a:pt x="312" y="1804"/>
                </a:lnTo>
                <a:lnTo>
                  <a:pt x="334" y="1800"/>
                </a:lnTo>
                <a:lnTo>
                  <a:pt x="358" y="1798"/>
                </a:lnTo>
                <a:lnTo>
                  <a:pt x="383" y="1796"/>
                </a:lnTo>
                <a:lnTo>
                  <a:pt x="409" y="1793"/>
                </a:lnTo>
                <a:lnTo>
                  <a:pt x="434" y="1791"/>
                </a:lnTo>
                <a:lnTo>
                  <a:pt x="461" y="1787"/>
                </a:lnTo>
                <a:lnTo>
                  <a:pt x="489" y="1785"/>
                </a:lnTo>
                <a:lnTo>
                  <a:pt x="516" y="1782"/>
                </a:lnTo>
                <a:lnTo>
                  <a:pt x="543" y="1778"/>
                </a:lnTo>
                <a:lnTo>
                  <a:pt x="572" y="1775"/>
                </a:lnTo>
                <a:lnTo>
                  <a:pt x="601" y="1771"/>
                </a:lnTo>
                <a:lnTo>
                  <a:pt x="630" y="1767"/>
                </a:lnTo>
                <a:lnTo>
                  <a:pt x="661" y="1764"/>
                </a:lnTo>
                <a:lnTo>
                  <a:pt x="690" y="1760"/>
                </a:lnTo>
                <a:lnTo>
                  <a:pt x="721" y="1755"/>
                </a:lnTo>
                <a:lnTo>
                  <a:pt x="750" y="1751"/>
                </a:lnTo>
                <a:lnTo>
                  <a:pt x="781" y="1745"/>
                </a:lnTo>
                <a:lnTo>
                  <a:pt x="812" y="1740"/>
                </a:lnTo>
                <a:lnTo>
                  <a:pt x="843" y="1735"/>
                </a:lnTo>
                <a:lnTo>
                  <a:pt x="875" y="1729"/>
                </a:lnTo>
                <a:lnTo>
                  <a:pt x="906" y="1724"/>
                </a:lnTo>
                <a:lnTo>
                  <a:pt x="937" y="1718"/>
                </a:lnTo>
                <a:lnTo>
                  <a:pt x="968" y="1711"/>
                </a:lnTo>
                <a:lnTo>
                  <a:pt x="999" y="1705"/>
                </a:lnTo>
                <a:lnTo>
                  <a:pt x="1032" y="1698"/>
                </a:lnTo>
                <a:lnTo>
                  <a:pt x="1062" y="1693"/>
                </a:lnTo>
                <a:lnTo>
                  <a:pt x="1093" y="1685"/>
                </a:lnTo>
                <a:lnTo>
                  <a:pt x="1124" y="1678"/>
                </a:lnTo>
                <a:lnTo>
                  <a:pt x="1155" y="1671"/>
                </a:lnTo>
                <a:lnTo>
                  <a:pt x="1184" y="1664"/>
                </a:lnTo>
                <a:lnTo>
                  <a:pt x="1215" y="1656"/>
                </a:lnTo>
                <a:lnTo>
                  <a:pt x="1246" y="1649"/>
                </a:lnTo>
                <a:lnTo>
                  <a:pt x="1275" y="1640"/>
                </a:lnTo>
                <a:lnTo>
                  <a:pt x="1304" y="1633"/>
                </a:lnTo>
                <a:lnTo>
                  <a:pt x="1333" y="1626"/>
                </a:lnTo>
                <a:lnTo>
                  <a:pt x="1362" y="1616"/>
                </a:lnTo>
                <a:lnTo>
                  <a:pt x="1391" y="1609"/>
                </a:lnTo>
                <a:lnTo>
                  <a:pt x="1418" y="1602"/>
                </a:lnTo>
                <a:lnTo>
                  <a:pt x="1447" y="1593"/>
                </a:lnTo>
                <a:lnTo>
                  <a:pt x="1475" y="1586"/>
                </a:lnTo>
                <a:lnTo>
                  <a:pt x="1500" y="1576"/>
                </a:lnTo>
                <a:lnTo>
                  <a:pt x="1527" y="1569"/>
                </a:lnTo>
                <a:lnTo>
                  <a:pt x="1553" y="1562"/>
                </a:lnTo>
                <a:lnTo>
                  <a:pt x="1578" y="1553"/>
                </a:lnTo>
                <a:lnTo>
                  <a:pt x="1604" y="1546"/>
                </a:lnTo>
                <a:lnTo>
                  <a:pt x="1627" y="1538"/>
                </a:lnTo>
                <a:lnTo>
                  <a:pt x="1651" y="1531"/>
                </a:lnTo>
                <a:lnTo>
                  <a:pt x="1673" y="1524"/>
                </a:lnTo>
                <a:lnTo>
                  <a:pt x="1694" y="1515"/>
                </a:lnTo>
                <a:lnTo>
                  <a:pt x="1716" y="1509"/>
                </a:lnTo>
                <a:lnTo>
                  <a:pt x="1738" y="1502"/>
                </a:lnTo>
                <a:lnTo>
                  <a:pt x="1758" y="1495"/>
                </a:lnTo>
                <a:lnTo>
                  <a:pt x="1776" y="1487"/>
                </a:lnTo>
                <a:lnTo>
                  <a:pt x="1794" y="1482"/>
                </a:lnTo>
                <a:lnTo>
                  <a:pt x="1812" y="1475"/>
                </a:lnTo>
                <a:lnTo>
                  <a:pt x="1829" y="1469"/>
                </a:lnTo>
                <a:lnTo>
                  <a:pt x="1845" y="1462"/>
                </a:lnTo>
                <a:lnTo>
                  <a:pt x="1862" y="1457"/>
                </a:lnTo>
                <a:lnTo>
                  <a:pt x="1876" y="1451"/>
                </a:lnTo>
                <a:lnTo>
                  <a:pt x="1891" y="1446"/>
                </a:lnTo>
                <a:lnTo>
                  <a:pt x="1905" y="1440"/>
                </a:lnTo>
                <a:lnTo>
                  <a:pt x="1918" y="1435"/>
                </a:lnTo>
                <a:lnTo>
                  <a:pt x="1931" y="1429"/>
                </a:lnTo>
                <a:lnTo>
                  <a:pt x="1943" y="1424"/>
                </a:lnTo>
                <a:lnTo>
                  <a:pt x="1954" y="1418"/>
                </a:lnTo>
                <a:lnTo>
                  <a:pt x="1965" y="1413"/>
                </a:lnTo>
                <a:lnTo>
                  <a:pt x="1976" y="1408"/>
                </a:lnTo>
                <a:lnTo>
                  <a:pt x="1987" y="1404"/>
                </a:lnTo>
                <a:lnTo>
                  <a:pt x="1998" y="1398"/>
                </a:lnTo>
                <a:lnTo>
                  <a:pt x="2007" y="1395"/>
                </a:lnTo>
                <a:lnTo>
                  <a:pt x="2018" y="1389"/>
                </a:lnTo>
                <a:lnTo>
                  <a:pt x="2027" y="1384"/>
                </a:lnTo>
                <a:lnTo>
                  <a:pt x="2036" y="1380"/>
                </a:lnTo>
                <a:lnTo>
                  <a:pt x="2043" y="1375"/>
                </a:lnTo>
                <a:lnTo>
                  <a:pt x="2052" y="1371"/>
                </a:lnTo>
                <a:lnTo>
                  <a:pt x="2061" y="1366"/>
                </a:lnTo>
                <a:lnTo>
                  <a:pt x="2069" y="1362"/>
                </a:lnTo>
                <a:lnTo>
                  <a:pt x="2078" y="1357"/>
                </a:lnTo>
                <a:lnTo>
                  <a:pt x="2085" y="1353"/>
                </a:lnTo>
                <a:lnTo>
                  <a:pt x="2092" y="1348"/>
                </a:lnTo>
                <a:lnTo>
                  <a:pt x="2101" y="1344"/>
                </a:lnTo>
                <a:lnTo>
                  <a:pt x="2108" y="1338"/>
                </a:lnTo>
                <a:lnTo>
                  <a:pt x="2116" y="1333"/>
                </a:lnTo>
                <a:lnTo>
                  <a:pt x="2125" y="1329"/>
                </a:lnTo>
                <a:lnTo>
                  <a:pt x="2132" y="1324"/>
                </a:lnTo>
                <a:lnTo>
                  <a:pt x="2139" y="1320"/>
                </a:lnTo>
                <a:lnTo>
                  <a:pt x="2148" y="1315"/>
                </a:lnTo>
                <a:lnTo>
                  <a:pt x="2156" y="1309"/>
                </a:lnTo>
                <a:lnTo>
                  <a:pt x="2163" y="1306"/>
                </a:lnTo>
                <a:lnTo>
                  <a:pt x="2170" y="1300"/>
                </a:lnTo>
                <a:lnTo>
                  <a:pt x="2179" y="1295"/>
                </a:lnTo>
                <a:lnTo>
                  <a:pt x="2187" y="1289"/>
                </a:lnTo>
                <a:lnTo>
                  <a:pt x="2194" y="1286"/>
                </a:lnTo>
                <a:lnTo>
                  <a:pt x="2203" y="1280"/>
                </a:lnTo>
                <a:lnTo>
                  <a:pt x="2210" y="1275"/>
                </a:lnTo>
                <a:lnTo>
                  <a:pt x="2217" y="1269"/>
                </a:lnTo>
                <a:lnTo>
                  <a:pt x="2227" y="1264"/>
                </a:lnTo>
                <a:lnTo>
                  <a:pt x="2234" y="1259"/>
                </a:lnTo>
                <a:lnTo>
                  <a:pt x="2241" y="1253"/>
                </a:lnTo>
                <a:lnTo>
                  <a:pt x="2248" y="1248"/>
                </a:lnTo>
                <a:lnTo>
                  <a:pt x="2257" y="1242"/>
                </a:lnTo>
                <a:lnTo>
                  <a:pt x="2265" y="1239"/>
                </a:lnTo>
                <a:lnTo>
                  <a:pt x="2272" y="1233"/>
                </a:lnTo>
                <a:lnTo>
                  <a:pt x="2281" y="1226"/>
                </a:lnTo>
                <a:lnTo>
                  <a:pt x="2288" y="1220"/>
                </a:lnTo>
                <a:lnTo>
                  <a:pt x="2296" y="1215"/>
                </a:lnTo>
                <a:lnTo>
                  <a:pt x="2305" y="1210"/>
                </a:lnTo>
                <a:lnTo>
                  <a:pt x="2312" y="1204"/>
                </a:lnTo>
                <a:lnTo>
                  <a:pt x="2319" y="1199"/>
                </a:lnTo>
                <a:lnTo>
                  <a:pt x="2326" y="1193"/>
                </a:lnTo>
                <a:lnTo>
                  <a:pt x="2336" y="1188"/>
                </a:lnTo>
                <a:lnTo>
                  <a:pt x="2343" y="1182"/>
                </a:lnTo>
                <a:lnTo>
                  <a:pt x="2350" y="1175"/>
                </a:lnTo>
                <a:lnTo>
                  <a:pt x="2359" y="1170"/>
                </a:lnTo>
                <a:lnTo>
                  <a:pt x="2366" y="1164"/>
                </a:lnTo>
                <a:lnTo>
                  <a:pt x="2374" y="1157"/>
                </a:lnTo>
                <a:lnTo>
                  <a:pt x="2383" y="1151"/>
                </a:lnTo>
                <a:lnTo>
                  <a:pt x="2390" y="1146"/>
                </a:lnTo>
                <a:lnTo>
                  <a:pt x="2397" y="1139"/>
                </a:lnTo>
                <a:lnTo>
                  <a:pt x="2405" y="1133"/>
                </a:lnTo>
                <a:lnTo>
                  <a:pt x="2414" y="1128"/>
                </a:lnTo>
                <a:lnTo>
                  <a:pt x="2421" y="1120"/>
                </a:lnTo>
                <a:lnTo>
                  <a:pt x="2428" y="1115"/>
                </a:lnTo>
                <a:lnTo>
                  <a:pt x="2437" y="1108"/>
                </a:lnTo>
                <a:lnTo>
                  <a:pt x="2444" y="1102"/>
                </a:lnTo>
                <a:lnTo>
                  <a:pt x="2452" y="1095"/>
                </a:lnTo>
                <a:lnTo>
                  <a:pt x="2461" y="1090"/>
                </a:lnTo>
                <a:lnTo>
                  <a:pt x="2468" y="1082"/>
                </a:lnTo>
                <a:lnTo>
                  <a:pt x="2475" y="1075"/>
                </a:lnTo>
                <a:lnTo>
                  <a:pt x="2483" y="1070"/>
                </a:lnTo>
                <a:lnTo>
                  <a:pt x="2492" y="1062"/>
                </a:lnTo>
                <a:lnTo>
                  <a:pt x="2499" y="1055"/>
                </a:lnTo>
                <a:lnTo>
                  <a:pt x="2506" y="1050"/>
                </a:lnTo>
                <a:lnTo>
                  <a:pt x="2515" y="1042"/>
                </a:lnTo>
                <a:lnTo>
                  <a:pt x="2523" y="1035"/>
                </a:lnTo>
                <a:lnTo>
                  <a:pt x="2530" y="1028"/>
                </a:lnTo>
                <a:lnTo>
                  <a:pt x="2539" y="1022"/>
                </a:lnTo>
                <a:lnTo>
                  <a:pt x="2546" y="1015"/>
                </a:lnTo>
                <a:lnTo>
                  <a:pt x="2553" y="1008"/>
                </a:lnTo>
                <a:lnTo>
                  <a:pt x="2561" y="1001"/>
                </a:lnTo>
                <a:lnTo>
                  <a:pt x="2570" y="993"/>
                </a:lnTo>
                <a:lnTo>
                  <a:pt x="2577" y="986"/>
                </a:lnTo>
                <a:lnTo>
                  <a:pt x="2584" y="979"/>
                </a:lnTo>
                <a:lnTo>
                  <a:pt x="2593" y="972"/>
                </a:lnTo>
                <a:lnTo>
                  <a:pt x="2601" y="964"/>
                </a:lnTo>
                <a:lnTo>
                  <a:pt x="2608" y="957"/>
                </a:lnTo>
                <a:lnTo>
                  <a:pt x="2617" y="950"/>
                </a:lnTo>
                <a:lnTo>
                  <a:pt x="2624" y="942"/>
                </a:lnTo>
                <a:lnTo>
                  <a:pt x="2632" y="935"/>
                </a:lnTo>
                <a:lnTo>
                  <a:pt x="2639" y="926"/>
                </a:lnTo>
                <a:lnTo>
                  <a:pt x="2648" y="919"/>
                </a:lnTo>
                <a:lnTo>
                  <a:pt x="2655" y="912"/>
                </a:lnTo>
                <a:lnTo>
                  <a:pt x="2662" y="904"/>
                </a:lnTo>
                <a:lnTo>
                  <a:pt x="2671" y="895"/>
                </a:lnTo>
                <a:lnTo>
                  <a:pt x="2679" y="888"/>
                </a:lnTo>
                <a:lnTo>
                  <a:pt x="2686" y="881"/>
                </a:lnTo>
                <a:lnTo>
                  <a:pt x="2695" y="872"/>
                </a:lnTo>
                <a:lnTo>
                  <a:pt x="2702" y="864"/>
                </a:lnTo>
                <a:lnTo>
                  <a:pt x="2710" y="857"/>
                </a:lnTo>
                <a:lnTo>
                  <a:pt x="2717" y="848"/>
                </a:lnTo>
                <a:lnTo>
                  <a:pt x="2726" y="841"/>
                </a:lnTo>
                <a:lnTo>
                  <a:pt x="2733" y="832"/>
                </a:lnTo>
                <a:lnTo>
                  <a:pt x="2740" y="824"/>
                </a:lnTo>
                <a:lnTo>
                  <a:pt x="2750" y="815"/>
                </a:lnTo>
                <a:lnTo>
                  <a:pt x="2757" y="808"/>
                </a:lnTo>
                <a:lnTo>
                  <a:pt x="2764" y="799"/>
                </a:lnTo>
                <a:lnTo>
                  <a:pt x="2773" y="790"/>
                </a:lnTo>
                <a:lnTo>
                  <a:pt x="2780" y="783"/>
                </a:lnTo>
                <a:lnTo>
                  <a:pt x="2788" y="773"/>
                </a:lnTo>
                <a:lnTo>
                  <a:pt x="2795" y="764"/>
                </a:lnTo>
                <a:lnTo>
                  <a:pt x="2804" y="757"/>
                </a:lnTo>
                <a:lnTo>
                  <a:pt x="2811" y="748"/>
                </a:lnTo>
                <a:lnTo>
                  <a:pt x="2819" y="739"/>
                </a:lnTo>
                <a:lnTo>
                  <a:pt x="2828" y="730"/>
                </a:lnTo>
                <a:lnTo>
                  <a:pt x="2835" y="721"/>
                </a:lnTo>
                <a:lnTo>
                  <a:pt x="2842" y="712"/>
                </a:lnTo>
                <a:lnTo>
                  <a:pt x="2851" y="704"/>
                </a:lnTo>
                <a:lnTo>
                  <a:pt x="2859" y="695"/>
                </a:lnTo>
                <a:lnTo>
                  <a:pt x="2866" y="686"/>
                </a:lnTo>
                <a:lnTo>
                  <a:pt x="2873" y="677"/>
                </a:lnTo>
                <a:lnTo>
                  <a:pt x="2882" y="668"/>
                </a:lnTo>
                <a:lnTo>
                  <a:pt x="2889" y="659"/>
                </a:lnTo>
                <a:lnTo>
                  <a:pt x="2897" y="650"/>
                </a:lnTo>
                <a:lnTo>
                  <a:pt x="2906" y="641"/>
                </a:lnTo>
                <a:lnTo>
                  <a:pt x="2913" y="632"/>
                </a:lnTo>
                <a:lnTo>
                  <a:pt x="2920" y="621"/>
                </a:lnTo>
                <a:lnTo>
                  <a:pt x="2929" y="612"/>
                </a:lnTo>
                <a:lnTo>
                  <a:pt x="2937" y="603"/>
                </a:lnTo>
                <a:lnTo>
                  <a:pt x="2944" y="594"/>
                </a:lnTo>
                <a:lnTo>
                  <a:pt x="2951" y="585"/>
                </a:lnTo>
                <a:lnTo>
                  <a:pt x="2960" y="575"/>
                </a:lnTo>
                <a:lnTo>
                  <a:pt x="2968" y="565"/>
                </a:lnTo>
                <a:lnTo>
                  <a:pt x="2975" y="555"/>
                </a:lnTo>
                <a:lnTo>
                  <a:pt x="2984" y="546"/>
                </a:lnTo>
                <a:lnTo>
                  <a:pt x="2991" y="537"/>
                </a:lnTo>
                <a:lnTo>
                  <a:pt x="2998" y="526"/>
                </a:lnTo>
                <a:lnTo>
                  <a:pt x="3007" y="517"/>
                </a:lnTo>
                <a:lnTo>
                  <a:pt x="3015" y="508"/>
                </a:lnTo>
                <a:lnTo>
                  <a:pt x="3022" y="499"/>
                </a:lnTo>
                <a:lnTo>
                  <a:pt x="3029" y="488"/>
                </a:lnTo>
                <a:lnTo>
                  <a:pt x="3038" y="479"/>
                </a:lnTo>
                <a:lnTo>
                  <a:pt x="3046" y="470"/>
                </a:lnTo>
                <a:lnTo>
                  <a:pt x="3053" y="459"/>
                </a:lnTo>
                <a:lnTo>
                  <a:pt x="3062" y="450"/>
                </a:lnTo>
                <a:lnTo>
                  <a:pt x="3069" y="441"/>
                </a:lnTo>
                <a:lnTo>
                  <a:pt x="3076" y="430"/>
                </a:lnTo>
                <a:lnTo>
                  <a:pt x="3084" y="421"/>
                </a:lnTo>
                <a:lnTo>
                  <a:pt x="3093" y="412"/>
                </a:lnTo>
                <a:lnTo>
                  <a:pt x="3100" y="401"/>
                </a:lnTo>
                <a:lnTo>
                  <a:pt x="3107" y="392"/>
                </a:lnTo>
                <a:lnTo>
                  <a:pt x="3115" y="383"/>
                </a:lnTo>
                <a:lnTo>
                  <a:pt x="3122" y="374"/>
                </a:lnTo>
                <a:lnTo>
                  <a:pt x="3129" y="365"/>
                </a:lnTo>
                <a:lnTo>
                  <a:pt x="3138" y="356"/>
                </a:lnTo>
                <a:lnTo>
                  <a:pt x="3145" y="347"/>
                </a:lnTo>
                <a:lnTo>
                  <a:pt x="3151" y="337"/>
                </a:lnTo>
                <a:lnTo>
                  <a:pt x="3158" y="328"/>
                </a:lnTo>
                <a:lnTo>
                  <a:pt x="3165" y="319"/>
                </a:lnTo>
                <a:lnTo>
                  <a:pt x="3173" y="310"/>
                </a:lnTo>
                <a:lnTo>
                  <a:pt x="3180" y="301"/>
                </a:lnTo>
                <a:lnTo>
                  <a:pt x="3185" y="294"/>
                </a:lnTo>
                <a:lnTo>
                  <a:pt x="3193" y="285"/>
                </a:lnTo>
                <a:lnTo>
                  <a:pt x="3198" y="278"/>
                </a:lnTo>
                <a:lnTo>
                  <a:pt x="3205" y="270"/>
                </a:lnTo>
                <a:lnTo>
                  <a:pt x="3211" y="261"/>
                </a:lnTo>
                <a:lnTo>
                  <a:pt x="3216" y="254"/>
                </a:lnTo>
                <a:lnTo>
                  <a:pt x="3224" y="247"/>
                </a:lnTo>
                <a:lnTo>
                  <a:pt x="3229" y="241"/>
                </a:lnTo>
                <a:lnTo>
                  <a:pt x="3234" y="234"/>
                </a:lnTo>
                <a:lnTo>
                  <a:pt x="3238" y="227"/>
                </a:lnTo>
                <a:lnTo>
                  <a:pt x="3244" y="221"/>
                </a:lnTo>
                <a:lnTo>
                  <a:pt x="3249" y="216"/>
                </a:lnTo>
                <a:lnTo>
                  <a:pt x="3253" y="208"/>
                </a:lnTo>
                <a:lnTo>
                  <a:pt x="3258" y="203"/>
                </a:lnTo>
                <a:lnTo>
                  <a:pt x="3262" y="199"/>
                </a:lnTo>
                <a:lnTo>
                  <a:pt x="3265" y="194"/>
                </a:lnTo>
                <a:lnTo>
                  <a:pt x="3269" y="189"/>
                </a:lnTo>
                <a:lnTo>
                  <a:pt x="3273" y="185"/>
                </a:lnTo>
                <a:lnTo>
                  <a:pt x="3276" y="179"/>
                </a:lnTo>
                <a:lnTo>
                  <a:pt x="3280" y="176"/>
                </a:lnTo>
                <a:lnTo>
                  <a:pt x="3284" y="172"/>
                </a:lnTo>
                <a:lnTo>
                  <a:pt x="3287" y="169"/>
                </a:lnTo>
                <a:lnTo>
                  <a:pt x="3289" y="165"/>
                </a:lnTo>
                <a:lnTo>
                  <a:pt x="3293" y="161"/>
                </a:lnTo>
                <a:lnTo>
                  <a:pt x="3294" y="159"/>
                </a:lnTo>
                <a:lnTo>
                  <a:pt x="3298" y="156"/>
                </a:lnTo>
                <a:lnTo>
                  <a:pt x="3300" y="152"/>
                </a:lnTo>
                <a:lnTo>
                  <a:pt x="3302" y="150"/>
                </a:lnTo>
                <a:lnTo>
                  <a:pt x="3303" y="147"/>
                </a:lnTo>
                <a:lnTo>
                  <a:pt x="3307" y="145"/>
                </a:lnTo>
                <a:lnTo>
                  <a:pt x="3309" y="143"/>
                </a:lnTo>
                <a:lnTo>
                  <a:pt x="3311" y="141"/>
                </a:lnTo>
                <a:lnTo>
                  <a:pt x="3313" y="138"/>
                </a:lnTo>
                <a:lnTo>
                  <a:pt x="3314" y="136"/>
                </a:lnTo>
                <a:lnTo>
                  <a:pt x="3316" y="134"/>
                </a:lnTo>
                <a:lnTo>
                  <a:pt x="3318" y="132"/>
                </a:lnTo>
                <a:lnTo>
                  <a:pt x="3320" y="130"/>
                </a:lnTo>
                <a:lnTo>
                  <a:pt x="3320" y="129"/>
                </a:lnTo>
                <a:lnTo>
                  <a:pt x="3322" y="127"/>
                </a:lnTo>
                <a:lnTo>
                  <a:pt x="3323" y="125"/>
                </a:lnTo>
                <a:lnTo>
                  <a:pt x="3325" y="123"/>
                </a:lnTo>
                <a:lnTo>
                  <a:pt x="3327" y="123"/>
                </a:lnTo>
                <a:lnTo>
                  <a:pt x="3329" y="121"/>
                </a:lnTo>
                <a:lnTo>
                  <a:pt x="3331" y="119"/>
                </a:lnTo>
                <a:lnTo>
                  <a:pt x="3333" y="118"/>
                </a:lnTo>
                <a:lnTo>
                  <a:pt x="3333" y="116"/>
                </a:lnTo>
                <a:lnTo>
                  <a:pt x="3334" y="114"/>
                </a:lnTo>
                <a:lnTo>
                  <a:pt x="3336" y="112"/>
                </a:lnTo>
                <a:lnTo>
                  <a:pt x="3338" y="110"/>
                </a:lnTo>
                <a:lnTo>
                  <a:pt x="3340" y="109"/>
                </a:lnTo>
                <a:lnTo>
                  <a:pt x="3342" y="107"/>
                </a:lnTo>
                <a:lnTo>
                  <a:pt x="3343" y="107"/>
                </a:lnTo>
                <a:lnTo>
                  <a:pt x="3345" y="105"/>
                </a:lnTo>
                <a:lnTo>
                  <a:pt x="3345" y="103"/>
                </a:lnTo>
                <a:lnTo>
                  <a:pt x="3347" y="101"/>
                </a:lnTo>
                <a:lnTo>
                  <a:pt x="3349" y="99"/>
                </a:lnTo>
                <a:lnTo>
                  <a:pt x="3351" y="98"/>
                </a:lnTo>
                <a:lnTo>
                  <a:pt x="3353" y="96"/>
                </a:lnTo>
                <a:lnTo>
                  <a:pt x="3354" y="94"/>
                </a:lnTo>
                <a:lnTo>
                  <a:pt x="3356" y="94"/>
                </a:lnTo>
                <a:lnTo>
                  <a:pt x="3356" y="92"/>
                </a:lnTo>
                <a:lnTo>
                  <a:pt x="3358" y="90"/>
                </a:lnTo>
                <a:lnTo>
                  <a:pt x="3360" y="89"/>
                </a:lnTo>
                <a:lnTo>
                  <a:pt x="3362" y="87"/>
                </a:lnTo>
                <a:lnTo>
                  <a:pt x="3363" y="85"/>
                </a:lnTo>
                <a:lnTo>
                  <a:pt x="3365" y="85"/>
                </a:lnTo>
                <a:lnTo>
                  <a:pt x="3367" y="83"/>
                </a:lnTo>
                <a:lnTo>
                  <a:pt x="3367" y="81"/>
                </a:lnTo>
                <a:lnTo>
                  <a:pt x="3369" y="80"/>
                </a:lnTo>
                <a:lnTo>
                  <a:pt x="3371" y="78"/>
                </a:lnTo>
                <a:lnTo>
                  <a:pt x="3372" y="78"/>
                </a:lnTo>
                <a:lnTo>
                  <a:pt x="3374" y="76"/>
                </a:lnTo>
                <a:lnTo>
                  <a:pt x="3376" y="74"/>
                </a:lnTo>
                <a:lnTo>
                  <a:pt x="3378" y="72"/>
                </a:lnTo>
                <a:lnTo>
                  <a:pt x="3378" y="72"/>
                </a:lnTo>
                <a:lnTo>
                  <a:pt x="3380" y="70"/>
                </a:lnTo>
                <a:lnTo>
                  <a:pt x="3382" y="69"/>
                </a:lnTo>
                <a:lnTo>
                  <a:pt x="3383" y="67"/>
                </a:lnTo>
                <a:lnTo>
                  <a:pt x="3385" y="65"/>
                </a:lnTo>
                <a:lnTo>
                  <a:pt x="3387" y="65"/>
                </a:lnTo>
                <a:lnTo>
                  <a:pt x="3387" y="63"/>
                </a:lnTo>
                <a:lnTo>
                  <a:pt x="3389" y="61"/>
                </a:lnTo>
                <a:lnTo>
                  <a:pt x="3391" y="61"/>
                </a:lnTo>
                <a:lnTo>
                  <a:pt x="3392" y="60"/>
                </a:lnTo>
                <a:lnTo>
                  <a:pt x="3394" y="58"/>
                </a:lnTo>
                <a:lnTo>
                  <a:pt x="3396" y="56"/>
                </a:lnTo>
                <a:lnTo>
                  <a:pt x="3396" y="56"/>
                </a:lnTo>
                <a:lnTo>
                  <a:pt x="3398" y="54"/>
                </a:lnTo>
                <a:lnTo>
                  <a:pt x="3400" y="52"/>
                </a:lnTo>
                <a:lnTo>
                  <a:pt x="3402" y="52"/>
                </a:lnTo>
                <a:lnTo>
                  <a:pt x="3403" y="50"/>
                </a:lnTo>
                <a:lnTo>
                  <a:pt x="3405" y="49"/>
                </a:lnTo>
                <a:lnTo>
                  <a:pt x="3407" y="49"/>
                </a:lnTo>
                <a:lnTo>
                  <a:pt x="3407" y="47"/>
                </a:lnTo>
                <a:lnTo>
                  <a:pt x="3409" y="45"/>
                </a:lnTo>
                <a:lnTo>
                  <a:pt x="3411" y="45"/>
                </a:lnTo>
                <a:lnTo>
                  <a:pt x="3412" y="43"/>
                </a:lnTo>
                <a:lnTo>
                  <a:pt x="3414" y="41"/>
                </a:lnTo>
                <a:lnTo>
                  <a:pt x="3416" y="41"/>
                </a:lnTo>
                <a:lnTo>
                  <a:pt x="3416" y="40"/>
                </a:lnTo>
                <a:lnTo>
                  <a:pt x="3418" y="38"/>
                </a:lnTo>
                <a:lnTo>
                  <a:pt x="3420" y="38"/>
                </a:lnTo>
                <a:lnTo>
                  <a:pt x="3422" y="36"/>
                </a:lnTo>
                <a:lnTo>
                  <a:pt x="3423" y="36"/>
                </a:lnTo>
                <a:lnTo>
                  <a:pt x="3425" y="34"/>
                </a:lnTo>
                <a:lnTo>
                  <a:pt x="3427" y="32"/>
                </a:lnTo>
                <a:lnTo>
                  <a:pt x="3427" y="32"/>
                </a:lnTo>
                <a:lnTo>
                  <a:pt x="3429" y="30"/>
                </a:lnTo>
                <a:lnTo>
                  <a:pt x="3431" y="30"/>
                </a:lnTo>
                <a:lnTo>
                  <a:pt x="3432" y="29"/>
                </a:lnTo>
                <a:lnTo>
                  <a:pt x="3434" y="29"/>
                </a:lnTo>
                <a:lnTo>
                  <a:pt x="3436" y="27"/>
                </a:lnTo>
                <a:lnTo>
                  <a:pt x="3438" y="25"/>
                </a:lnTo>
                <a:lnTo>
                  <a:pt x="3438" y="25"/>
                </a:lnTo>
                <a:lnTo>
                  <a:pt x="3440" y="23"/>
                </a:lnTo>
                <a:lnTo>
                  <a:pt x="3442" y="23"/>
                </a:lnTo>
                <a:lnTo>
                  <a:pt x="3443" y="21"/>
                </a:lnTo>
                <a:lnTo>
                  <a:pt x="3445" y="21"/>
                </a:lnTo>
                <a:lnTo>
                  <a:pt x="3447" y="20"/>
                </a:lnTo>
                <a:lnTo>
                  <a:pt x="3449" y="20"/>
                </a:lnTo>
                <a:lnTo>
                  <a:pt x="3449" y="18"/>
                </a:lnTo>
                <a:lnTo>
                  <a:pt x="3451" y="18"/>
                </a:lnTo>
                <a:lnTo>
                  <a:pt x="3452" y="16"/>
                </a:lnTo>
                <a:lnTo>
                  <a:pt x="3454" y="16"/>
                </a:lnTo>
                <a:lnTo>
                  <a:pt x="3456" y="14"/>
                </a:lnTo>
                <a:lnTo>
                  <a:pt x="3458" y="14"/>
                </a:lnTo>
                <a:lnTo>
                  <a:pt x="3460" y="14"/>
                </a:lnTo>
                <a:lnTo>
                  <a:pt x="3461" y="12"/>
                </a:lnTo>
                <a:lnTo>
                  <a:pt x="3461" y="12"/>
                </a:lnTo>
                <a:lnTo>
                  <a:pt x="3463" y="10"/>
                </a:lnTo>
                <a:lnTo>
                  <a:pt x="3465" y="10"/>
                </a:lnTo>
                <a:lnTo>
                  <a:pt x="3467" y="10"/>
                </a:lnTo>
                <a:lnTo>
                  <a:pt x="3469" y="9"/>
                </a:lnTo>
                <a:lnTo>
                  <a:pt x="3471" y="9"/>
                </a:lnTo>
                <a:lnTo>
                  <a:pt x="3472" y="9"/>
                </a:lnTo>
                <a:lnTo>
                  <a:pt x="3472" y="7"/>
                </a:lnTo>
                <a:lnTo>
                  <a:pt x="3474" y="7"/>
                </a:lnTo>
                <a:lnTo>
                  <a:pt x="3476" y="7"/>
                </a:lnTo>
                <a:lnTo>
                  <a:pt x="3478" y="5"/>
                </a:lnTo>
                <a:lnTo>
                  <a:pt x="3480" y="5"/>
                </a:lnTo>
                <a:lnTo>
                  <a:pt x="3481" y="5"/>
                </a:lnTo>
                <a:lnTo>
                  <a:pt x="3483" y="5"/>
                </a:lnTo>
                <a:lnTo>
                  <a:pt x="3485" y="3"/>
                </a:lnTo>
                <a:lnTo>
                  <a:pt x="3485" y="3"/>
                </a:lnTo>
                <a:lnTo>
                  <a:pt x="3487" y="3"/>
                </a:lnTo>
                <a:lnTo>
                  <a:pt x="3489" y="3"/>
                </a:lnTo>
                <a:lnTo>
                  <a:pt x="3491" y="1"/>
                </a:lnTo>
                <a:lnTo>
                  <a:pt x="3492" y="1"/>
                </a:lnTo>
                <a:lnTo>
                  <a:pt x="3494" y="1"/>
                </a:lnTo>
                <a:lnTo>
                  <a:pt x="3496" y="1"/>
                </a:lnTo>
                <a:lnTo>
                  <a:pt x="3496" y="1"/>
                </a:lnTo>
                <a:lnTo>
                  <a:pt x="3498" y="1"/>
                </a:lnTo>
                <a:lnTo>
                  <a:pt x="3500" y="0"/>
                </a:lnTo>
                <a:lnTo>
                  <a:pt x="3501" y="0"/>
                </a:lnTo>
                <a:lnTo>
                  <a:pt x="3503" y="0"/>
                </a:lnTo>
                <a:lnTo>
                  <a:pt x="3505" y="0"/>
                </a:lnTo>
                <a:lnTo>
                  <a:pt x="3507" y="0"/>
                </a:lnTo>
                <a:lnTo>
                  <a:pt x="3509" y="0"/>
                </a:lnTo>
                <a:lnTo>
                  <a:pt x="3509" y="0"/>
                </a:lnTo>
                <a:lnTo>
                  <a:pt x="3511" y="0"/>
                </a:lnTo>
                <a:lnTo>
                  <a:pt x="3512" y="0"/>
                </a:lnTo>
                <a:lnTo>
                  <a:pt x="3514" y="0"/>
                </a:lnTo>
                <a:lnTo>
                  <a:pt x="3516" y="0"/>
                </a:lnTo>
                <a:lnTo>
                  <a:pt x="3518" y="0"/>
                </a:lnTo>
                <a:lnTo>
                  <a:pt x="3520" y="0"/>
                </a:lnTo>
                <a:lnTo>
                  <a:pt x="3520" y="0"/>
                </a:lnTo>
                <a:lnTo>
                  <a:pt x="3521" y="0"/>
                </a:lnTo>
                <a:lnTo>
                  <a:pt x="3523" y="0"/>
                </a:lnTo>
                <a:lnTo>
                  <a:pt x="3525" y="0"/>
                </a:lnTo>
                <a:lnTo>
                  <a:pt x="3527" y="0"/>
                </a:lnTo>
                <a:lnTo>
                  <a:pt x="3529" y="0"/>
                </a:lnTo>
                <a:lnTo>
                  <a:pt x="3531" y="0"/>
                </a:lnTo>
                <a:lnTo>
                  <a:pt x="3532" y="0"/>
                </a:lnTo>
                <a:lnTo>
                  <a:pt x="3532" y="1"/>
                </a:lnTo>
                <a:lnTo>
                  <a:pt x="3534" y="1"/>
                </a:lnTo>
                <a:lnTo>
                  <a:pt x="3536" y="1"/>
                </a:lnTo>
                <a:lnTo>
                  <a:pt x="3538" y="1"/>
                </a:lnTo>
                <a:lnTo>
                  <a:pt x="3540" y="1"/>
                </a:lnTo>
                <a:lnTo>
                  <a:pt x="3541" y="1"/>
                </a:lnTo>
                <a:lnTo>
                  <a:pt x="3543" y="3"/>
                </a:lnTo>
                <a:lnTo>
                  <a:pt x="3543" y="3"/>
                </a:lnTo>
                <a:lnTo>
                  <a:pt x="3545" y="3"/>
                </a:lnTo>
                <a:lnTo>
                  <a:pt x="3547" y="3"/>
                </a:lnTo>
                <a:lnTo>
                  <a:pt x="3549" y="5"/>
                </a:lnTo>
                <a:lnTo>
                  <a:pt x="3550" y="5"/>
                </a:lnTo>
                <a:lnTo>
                  <a:pt x="3552" y="5"/>
                </a:lnTo>
                <a:lnTo>
                  <a:pt x="3554" y="7"/>
                </a:lnTo>
                <a:lnTo>
                  <a:pt x="3556" y="7"/>
                </a:lnTo>
                <a:lnTo>
                  <a:pt x="3556" y="7"/>
                </a:lnTo>
                <a:lnTo>
                  <a:pt x="3558" y="9"/>
                </a:lnTo>
                <a:lnTo>
                  <a:pt x="3560" y="9"/>
                </a:lnTo>
                <a:lnTo>
                  <a:pt x="3561" y="10"/>
                </a:lnTo>
                <a:lnTo>
                  <a:pt x="3563" y="10"/>
                </a:lnTo>
                <a:lnTo>
                  <a:pt x="3565" y="10"/>
                </a:lnTo>
                <a:lnTo>
                  <a:pt x="3567" y="12"/>
                </a:lnTo>
                <a:lnTo>
                  <a:pt x="3567" y="12"/>
                </a:lnTo>
                <a:lnTo>
                  <a:pt x="3569" y="14"/>
                </a:lnTo>
                <a:lnTo>
                  <a:pt x="3570" y="14"/>
                </a:lnTo>
                <a:lnTo>
                  <a:pt x="3572" y="16"/>
                </a:lnTo>
                <a:lnTo>
                  <a:pt x="3574" y="16"/>
                </a:lnTo>
                <a:lnTo>
                  <a:pt x="3576" y="18"/>
                </a:lnTo>
                <a:lnTo>
                  <a:pt x="3578" y="20"/>
                </a:lnTo>
                <a:lnTo>
                  <a:pt x="3580" y="20"/>
                </a:lnTo>
                <a:lnTo>
                  <a:pt x="3580" y="21"/>
                </a:lnTo>
                <a:lnTo>
                  <a:pt x="3581" y="21"/>
                </a:lnTo>
                <a:lnTo>
                  <a:pt x="3583" y="23"/>
                </a:lnTo>
                <a:lnTo>
                  <a:pt x="3585" y="25"/>
                </a:lnTo>
                <a:lnTo>
                  <a:pt x="3587" y="25"/>
                </a:lnTo>
                <a:lnTo>
                  <a:pt x="3589" y="27"/>
                </a:lnTo>
                <a:lnTo>
                  <a:pt x="3590" y="29"/>
                </a:lnTo>
                <a:lnTo>
                  <a:pt x="3590" y="30"/>
                </a:lnTo>
                <a:lnTo>
                  <a:pt x="3592" y="30"/>
                </a:lnTo>
                <a:lnTo>
                  <a:pt x="3594" y="32"/>
                </a:lnTo>
                <a:lnTo>
                  <a:pt x="3596" y="34"/>
                </a:lnTo>
                <a:lnTo>
                  <a:pt x="3598" y="36"/>
                </a:lnTo>
                <a:lnTo>
                  <a:pt x="3600" y="38"/>
                </a:lnTo>
                <a:lnTo>
                  <a:pt x="3601" y="40"/>
                </a:lnTo>
                <a:lnTo>
                  <a:pt x="3601" y="40"/>
                </a:lnTo>
                <a:lnTo>
                  <a:pt x="3603" y="41"/>
                </a:lnTo>
                <a:lnTo>
                  <a:pt x="3605" y="43"/>
                </a:lnTo>
                <a:lnTo>
                  <a:pt x="3607" y="45"/>
                </a:lnTo>
                <a:lnTo>
                  <a:pt x="3609" y="47"/>
                </a:lnTo>
                <a:lnTo>
                  <a:pt x="3610" y="49"/>
                </a:lnTo>
                <a:lnTo>
                  <a:pt x="3612" y="50"/>
                </a:lnTo>
                <a:lnTo>
                  <a:pt x="3612" y="52"/>
                </a:lnTo>
                <a:lnTo>
                  <a:pt x="3614" y="54"/>
                </a:lnTo>
                <a:lnTo>
                  <a:pt x="3616" y="56"/>
                </a:lnTo>
                <a:lnTo>
                  <a:pt x="3618" y="58"/>
                </a:lnTo>
                <a:lnTo>
                  <a:pt x="3619" y="61"/>
                </a:lnTo>
                <a:lnTo>
                  <a:pt x="3621" y="63"/>
                </a:lnTo>
                <a:lnTo>
                  <a:pt x="3621" y="65"/>
                </a:lnTo>
                <a:lnTo>
                  <a:pt x="3623" y="67"/>
                </a:lnTo>
                <a:lnTo>
                  <a:pt x="3625" y="69"/>
                </a:lnTo>
                <a:lnTo>
                  <a:pt x="3627" y="72"/>
                </a:lnTo>
                <a:lnTo>
                  <a:pt x="3629" y="74"/>
                </a:lnTo>
                <a:lnTo>
                  <a:pt x="3630" y="76"/>
                </a:lnTo>
                <a:lnTo>
                  <a:pt x="3630" y="78"/>
                </a:lnTo>
                <a:lnTo>
                  <a:pt x="3632" y="81"/>
                </a:lnTo>
                <a:lnTo>
                  <a:pt x="3634" y="83"/>
                </a:lnTo>
                <a:lnTo>
                  <a:pt x="3636" y="85"/>
                </a:lnTo>
                <a:lnTo>
                  <a:pt x="3638" y="89"/>
                </a:lnTo>
                <a:lnTo>
                  <a:pt x="3639" y="90"/>
                </a:lnTo>
                <a:lnTo>
                  <a:pt x="3641" y="94"/>
                </a:lnTo>
                <a:lnTo>
                  <a:pt x="3641" y="96"/>
                </a:lnTo>
                <a:lnTo>
                  <a:pt x="3643" y="99"/>
                </a:lnTo>
                <a:lnTo>
                  <a:pt x="3645" y="101"/>
                </a:lnTo>
                <a:lnTo>
                  <a:pt x="3647" y="105"/>
                </a:lnTo>
                <a:lnTo>
                  <a:pt x="3649" y="107"/>
                </a:lnTo>
                <a:lnTo>
                  <a:pt x="3650" y="110"/>
                </a:lnTo>
                <a:lnTo>
                  <a:pt x="3650" y="114"/>
                </a:lnTo>
                <a:lnTo>
                  <a:pt x="3652" y="116"/>
                </a:lnTo>
                <a:lnTo>
                  <a:pt x="3654" y="119"/>
                </a:lnTo>
                <a:lnTo>
                  <a:pt x="3656" y="123"/>
                </a:lnTo>
                <a:lnTo>
                  <a:pt x="3658" y="125"/>
                </a:lnTo>
                <a:lnTo>
                  <a:pt x="3659" y="129"/>
                </a:lnTo>
                <a:lnTo>
                  <a:pt x="3661" y="132"/>
                </a:lnTo>
                <a:lnTo>
                  <a:pt x="3661" y="136"/>
                </a:lnTo>
                <a:lnTo>
                  <a:pt x="3663" y="139"/>
                </a:lnTo>
                <a:lnTo>
                  <a:pt x="3665" y="143"/>
                </a:lnTo>
                <a:lnTo>
                  <a:pt x="3667" y="145"/>
                </a:lnTo>
                <a:lnTo>
                  <a:pt x="3669" y="149"/>
                </a:lnTo>
                <a:lnTo>
                  <a:pt x="3670" y="152"/>
                </a:lnTo>
                <a:lnTo>
                  <a:pt x="3672" y="156"/>
                </a:lnTo>
                <a:lnTo>
                  <a:pt x="3672" y="159"/>
                </a:lnTo>
                <a:lnTo>
                  <a:pt x="3674" y="163"/>
                </a:lnTo>
                <a:lnTo>
                  <a:pt x="3676" y="169"/>
                </a:lnTo>
                <a:lnTo>
                  <a:pt x="3678" y="172"/>
                </a:lnTo>
                <a:lnTo>
                  <a:pt x="3679" y="176"/>
                </a:lnTo>
                <a:lnTo>
                  <a:pt x="3681" y="179"/>
                </a:lnTo>
                <a:lnTo>
                  <a:pt x="3683" y="183"/>
                </a:lnTo>
                <a:lnTo>
                  <a:pt x="3683" y="187"/>
                </a:lnTo>
                <a:lnTo>
                  <a:pt x="3685" y="192"/>
                </a:lnTo>
                <a:lnTo>
                  <a:pt x="3687" y="196"/>
                </a:lnTo>
                <a:lnTo>
                  <a:pt x="3689" y="199"/>
                </a:lnTo>
                <a:lnTo>
                  <a:pt x="3690" y="205"/>
                </a:lnTo>
                <a:lnTo>
                  <a:pt x="3692" y="208"/>
                </a:lnTo>
                <a:lnTo>
                  <a:pt x="3694" y="212"/>
                </a:lnTo>
                <a:lnTo>
                  <a:pt x="3696" y="218"/>
                </a:lnTo>
                <a:lnTo>
                  <a:pt x="3696" y="221"/>
                </a:lnTo>
                <a:lnTo>
                  <a:pt x="3698" y="227"/>
                </a:lnTo>
                <a:lnTo>
                  <a:pt x="3699" y="230"/>
                </a:lnTo>
                <a:lnTo>
                  <a:pt x="3701" y="236"/>
                </a:lnTo>
                <a:lnTo>
                  <a:pt x="3703" y="241"/>
                </a:lnTo>
                <a:lnTo>
                  <a:pt x="3705" y="245"/>
                </a:lnTo>
                <a:lnTo>
                  <a:pt x="3707" y="250"/>
                </a:lnTo>
                <a:lnTo>
                  <a:pt x="3707" y="256"/>
                </a:lnTo>
                <a:lnTo>
                  <a:pt x="3708" y="259"/>
                </a:lnTo>
                <a:lnTo>
                  <a:pt x="3710" y="265"/>
                </a:lnTo>
                <a:lnTo>
                  <a:pt x="3712" y="270"/>
                </a:lnTo>
                <a:lnTo>
                  <a:pt x="3714" y="276"/>
                </a:lnTo>
                <a:lnTo>
                  <a:pt x="3716" y="281"/>
                </a:lnTo>
                <a:lnTo>
                  <a:pt x="3718" y="287"/>
                </a:lnTo>
                <a:lnTo>
                  <a:pt x="3719" y="292"/>
                </a:lnTo>
                <a:lnTo>
                  <a:pt x="3719" y="298"/>
                </a:lnTo>
                <a:lnTo>
                  <a:pt x="3721" y="303"/>
                </a:lnTo>
                <a:lnTo>
                  <a:pt x="3723" y="308"/>
                </a:lnTo>
                <a:lnTo>
                  <a:pt x="3725" y="314"/>
                </a:lnTo>
                <a:lnTo>
                  <a:pt x="3727" y="319"/>
                </a:lnTo>
                <a:lnTo>
                  <a:pt x="3728" y="325"/>
                </a:lnTo>
                <a:lnTo>
                  <a:pt x="3730" y="330"/>
                </a:lnTo>
                <a:lnTo>
                  <a:pt x="3730" y="337"/>
                </a:lnTo>
                <a:lnTo>
                  <a:pt x="3732" y="343"/>
                </a:lnTo>
                <a:lnTo>
                  <a:pt x="3734" y="348"/>
                </a:lnTo>
                <a:lnTo>
                  <a:pt x="3736" y="356"/>
                </a:lnTo>
                <a:lnTo>
                  <a:pt x="3738" y="361"/>
                </a:lnTo>
                <a:lnTo>
                  <a:pt x="3739" y="368"/>
                </a:lnTo>
                <a:lnTo>
                  <a:pt x="3741" y="374"/>
                </a:lnTo>
                <a:lnTo>
                  <a:pt x="3743" y="381"/>
                </a:lnTo>
                <a:lnTo>
                  <a:pt x="3743" y="387"/>
                </a:lnTo>
                <a:lnTo>
                  <a:pt x="3745" y="394"/>
                </a:lnTo>
                <a:lnTo>
                  <a:pt x="3747" y="399"/>
                </a:lnTo>
                <a:lnTo>
                  <a:pt x="3748" y="407"/>
                </a:lnTo>
                <a:lnTo>
                  <a:pt x="3750" y="414"/>
                </a:lnTo>
                <a:lnTo>
                  <a:pt x="3752" y="419"/>
                </a:lnTo>
                <a:lnTo>
                  <a:pt x="3754" y="426"/>
                </a:lnTo>
                <a:lnTo>
                  <a:pt x="3754" y="434"/>
                </a:lnTo>
                <a:lnTo>
                  <a:pt x="3756" y="441"/>
                </a:lnTo>
                <a:lnTo>
                  <a:pt x="3758" y="448"/>
                </a:lnTo>
                <a:lnTo>
                  <a:pt x="3759" y="456"/>
                </a:lnTo>
                <a:lnTo>
                  <a:pt x="3761" y="463"/>
                </a:lnTo>
                <a:lnTo>
                  <a:pt x="3763" y="470"/>
                </a:lnTo>
                <a:lnTo>
                  <a:pt x="3765" y="477"/>
                </a:lnTo>
                <a:lnTo>
                  <a:pt x="3767" y="485"/>
                </a:lnTo>
                <a:lnTo>
                  <a:pt x="3767" y="492"/>
                </a:lnTo>
                <a:lnTo>
                  <a:pt x="3768" y="501"/>
                </a:lnTo>
                <a:lnTo>
                  <a:pt x="3770" y="508"/>
                </a:lnTo>
                <a:lnTo>
                  <a:pt x="3772" y="516"/>
                </a:lnTo>
                <a:lnTo>
                  <a:pt x="3774" y="523"/>
                </a:lnTo>
                <a:lnTo>
                  <a:pt x="3776" y="532"/>
                </a:lnTo>
                <a:lnTo>
                  <a:pt x="3777" y="539"/>
                </a:lnTo>
                <a:lnTo>
                  <a:pt x="3777" y="548"/>
                </a:lnTo>
                <a:lnTo>
                  <a:pt x="3779" y="555"/>
                </a:lnTo>
                <a:lnTo>
                  <a:pt x="3781" y="565"/>
                </a:lnTo>
                <a:lnTo>
                  <a:pt x="3783" y="572"/>
                </a:lnTo>
                <a:lnTo>
                  <a:pt x="3785" y="581"/>
                </a:lnTo>
                <a:lnTo>
                  <a:pt x="3787" y="588"/>
                </a:lnTo>
                <a:lnTo>
                  <a:pt x="3788" y="597"/>
                </a:lnTo>
                <a:lnTo>
                  <a:pt x="3790" y="606"/>
                </a:lnTo>
                <a:lnTo>
                  <a:pt x="3790" y="615"/>
                </a:lnTo>
                <a:lnTo>
                  <a:pt x="3792" y="625"/>
                </a:lnTo>
                <a:lnTo>
                  <a:pt x="3794" y="632"/>
                </a:lnTo>
                <a:lnTo>
                  <a:pt x="3796" y="641"/>
                </a:lnTo>
                <a:lnTo>
                  <a:pt x="3797" y="650"/>
                </a:lnTo>
                <a:lnTo>
                  <a:pt x="3799" y="659"/>
                </a:lnTo>
                <a:lnTo>
                  <a:pt x="3801" y="668"/>
                </a:lnTo>
                <a:lnTo>
                  <a:pt x="3801" y="677"/>
                </a:lnTo>
                <a:lnTo>
                  <a:pt x="3803" y="688"/>
                </a:lnTo>
                <a:lnTo>
                  <a:pt x="3805" y="697"/>
                </a:lnTo>
                <a:lnTo>
                  <a:pt x="3807" y="706"/>
                </a:lnTo>
                <a:lnTo>
                  <a:pt x="3808" y="715"/>
                </a:lnTo>
                <a:lnTo>
                  <a:pt x="3810" y="724"/>
                </a:lnTo>
                <a:lnTo>
                  <a:pt x="3812" y="735"/>
                </a:lnTo>
                <a:lnTo>
                  <a:pt x="3814" y="744"/>
                </a:lnTo>
                <a:lnTo>
                  <a:pt x="3814" y="755"/>
                </a:lnTo>
                <a:lnTo>
                  <a:pt x="3816" y="764"/>
                </a:lnTo>
                <a:lnTo>
                  <a:pt x="3817" y="775"/>
                </a:lnTo>
                <a:lnTo>
                  <a:pt x="3819" y="784"/>
                </a:lnTo>
                <a:lnTo>
                  <a:pt x="3821" y="795"/>
                </a:lnTo>
                <a:lnTo>
                  <a:pt x="3823" y="804"/>
                </a:lnTo>
                <a:lnTo>
                  <a:pt x="3825" y="815"/>
                </a:lnTo>
                <a:lnTo>
                  <a:pt x="3825" y="826"/>
                </a:lnTo>
                <a:lnTo>
                  <a:pt x="3827" y="835"/>
                </a:lnTo>
                <a:lnTo>
                  <a:pt x="3828" y="846"/>
                </a:lnTo>
                <a:lnTo>
                  <a:pt x="3830" y="857"/>
                </a:lnTo>
                <a:lnTo>
                  <a:pt x="3832" y="868"/>
                </a:lnTo>
                <a:lnTo>
                  <a:pt x="3834" y="879"/>
                </a:lnTo>
                <a:lnTo>
                  <a:pt x="3836" y="890"/>
                </a:lnTo>
                <a:lnTo>
                  <a:pt x="3836" y="901"/>
                </a:lnTo>
                <a:lnTo>
                  <a:pt x="3837" y="912"/>
                </a:lnTo>
                <a:lnTo>
                  <a:pt x="3839" y="922"/>
                </a:lnTo>
                <a:lnTo>
                  <a:pt x="3841" y="933"/>
                </a:lnTo>
                <a:lnTo>
                  <a:pt x="3843" y="944"/>
                </a:lnTo>
                <a:lnTo>
                  <a:pt x="3845" y="957"/>
                </a:lnTo>
                <a:lnTo>
                  <a:pt x="3847" y="968"/>
                </a:lnTo>
                <a:lnTo>
                  <a:pt x="3847" y="979"/>
                </a:lnTo>
                <a:lnTo>
                  <a:pt x="3848" y="991"/>
                </a:lnTo>
                <a:lnTo>
                  <a:pt x="3850" y="1002"/>
                </a:lnTo>
                <a:lnTo>
                  <a:pt x="3852" y="1015"/>
                </a:lnTo>
                <a:lnTo>
                  <a:pt x="3854" y="1026"/>
                </a:lnTo>
                <a:lnTo>
                  <a:pt x="3856" y="1039"/>
                </a:lnTo>
                <a:lnTo>
                  <a:pt x="3856" y="1050"/>
                </a:lnTo>
                <a:lnTo>
                  <a:pt x="3857" y="1062"/>
                </a:lnTo>
                <a:lnTo>
                  <a:pt x="3859" y="1073"/>
                </a:lnTo>
                <a:lnTo>
                  <a:pt x="3861" y="1086"/>
                </a:lnTo>
                <a:lnTo>
                  <a:pt x="3863" y="1099"/>
                </a:lnTo>
                <a:lnTo>
                  <a:pt x="3865" y="1111"/>
                </a:lnTo>
                <a:lnTo>
                  <a:pt x="3865" y="1122"/>
                </a:lnTo>
                <a:lnTo>
                  <a:pt x="3866" y="1135"/>
                </a:lnTo>
                <a:lnTo>
                  <a:pt x="3868" y="1148"/>
                </a:lnTo>
                <a:lnTo>
                  <a:pt x="3870" y="1160"/>
                </a:lnTo>
                <a:lnTo>
                  <a:pt x="3872" y="1173"/>
                </a:lnTo>
                <a:lnTo>
                  <a:pt x="3874" y="1186"/>
                </a:lnTo>
                <a:lnTo>
                  <a:pt x="3876" y="1199"/>
                </a:lnTo>
                <a:lnTo>
                  <a:pt x="3876" y="1211"/>
                </a:lnTo>
                <a:lnTo>
                  <a:pt x="3877" y="1224"/>
                </a:lnTo>
                <a:lnTo>
                  <a:pt x="3879" y="1237"/>
                </a:lnTo>
                <a:lnTo>
                  <a:pt x="3881" y="1249"/>
                </a:lnTo>
                <a:lnTo>
                  <a:pt x="3883" y="1262"/>
                </a:lnTo>
                <a:lnTo>
                  <a:pt x="3885" y="1277"/>
                </a:lnTo>
                <a:lnTo>
                  <a:pt x="3885" y="1289"/>
                </a:lnTo>
                <a:lnTo>
                  <a:pt x="3886" y="1302"/>
                </a:lnTo>
                <a:lnTo>
                  <a:pt x="3888" y="1317"/>
                </a:lnTo>
                <a:lnTo>
                  <a:pt x="3890" y="1329"/>
                </a:lnTo>
                <a:lnTo>
                  <a:pt x="3892" y="1342"/>
                </a:lnTo>
                <a:lnTo>
                  <a:pt x="3894" y="1357"/>
                </a:lnTo>
                <a:lnTo>
                  <a:pt x="3896" y="1369"/>
                </a:lnTo>
                <a:lnTo>
                  <a:pt x="3896" y="1382"/>
                </a:lnTo>
                <a:lnTo>
                  <a:pt x="3897" y="1397"/>
                </a:lnTo>
                <a:lnTo>
                  <a:pt x="3899" y="1409"/>
                </a:lnTo>
                <a:lnTo>
                  <a:pt x="3901" y="1424"/>
                </a:lnTo>
                <a:lnTo>
                  <a:pt x="3903" y="1437"/>
                </a:lnTo>
                <a:lnTo>
                  <a:pt x="3905" y="1451"/>
                </a:lnTo>
                <a:lnTo>
                  <a:pt x="3906" y="1466"/>
                </a:lnTo>
                <a:lnTo>
                  <a:pt x="3906" y="1478"/>
                </a:lnTo>
                <a:lnTo>
                  <a:pt x="3908" y="1493"/>
                </a:lnTo>
                <a:lnTo>
                  <a:pt x="3910" y="1506"/>
                </a:lnTo>
                <a:lnTo>
                  <a:pt x="3912" y="1520"/>
                </a:lnTo>
                <a:lnTo>
                  <a:pt x="3914" y="1535"/>
                </a:lnTo>
                <a:lnTo>
                  <a:pt x="3916" y="1547"/>
                </a:lnTo>
                <a:lnTo>
                  <a:pt x="3917" y="1562"/>
                </a:lnTo>
                <a:lnTo>
                  <a:pt x="3917" y="1576"/>
                </a:lnTo>
                <a:lnTo>
                  <a:pt x="3919" y="1589"/>
                </a:lnTo>
                <a:lnTo>
                  <a:pt x="3921" y="1604"/>
                </a:lnTo>
                <a:lnTo>
                  <a:pt x="3923" y="1618"/>
                </a:lnTo>
                <a:lnTo>
                  <a:pt x="3925" y="1633"/>
                </a:lnTo>
                <a:lnTo>
                  <a:pt x="3926" y="1646"/>
                </a:lnTo>
                <a:lnTo>
                  <a:pt x="3928" y="1660"/>
                </a:lnTo>
                <a:lnTo>
                  <a:pt x="3930" y="1675"/>
                </a:lnTo>
                <a:lnTo>
                  <a:pt x="3930" y="1689"/>
                </a:lnTo>
                <a:lnTo>
                  <a:pt x="3932" y="1702"/>
                </a:lnTo>
                <a:lnTo>
                  <a:pt x="3934" y="1716"/>
                </a:lnTo>
                <a:lnTo>
                  <a:pt x="3935" y="1731"/>
                </a:lnTo>
                <a:lnTo>
                  <a:pt x="3937" y="1745"/>
                </a:lnTo>
                <a:lnTo>
                  <a:pt x="3939" y="1758"/>
                </a:lnTo>
                <a:lnTo>
                  <a:pt x="3941" y="1773"/>
                </a:lnTo>
                <a:lnTo>
                  <a:pt x="3941" y="1787"/>
                </a:lnTo>
                <a:lnTo>
                  <a:pt x="3943" y="1802"/>
                </a:lnTo>
                <a:lnTo>
                  <a:pt x="3945" y="1814"/>
                </a:lnTo>
                <a:lnTo>
                  <a:pt x="3946" y="1829"/>
                </a:lnTo>
                <a:lnTo>
                  <a:pt x="3948" y="1844"/>
                </a:lnTo>
                <a:lnTo>
                  <a:pt x="3950" y="1856"/>
                </a:lnTo>
                <a:lnTo>
                  <a:pt x="3952" y="1871"/>
                </a:lnTo>
                <a:lnTo>
                  <a:pt x="3954" y="1885"/>
                </a:lnTo>
                <a:lnTo>
                  <a:pt x="3954" y="1898"/>
                </a:lnTo>
                <a:lnTo>
                  <a:pt x="3955" y="1913"/>
                </a:lnTo>
                <a:lnTo>
                  <a:pt x="3957" y="1925"/>
                </a:lnTo>
                <a:lnTo>
                  <a:pt x="3959" y="1940"/>
                </a:lnTo>
                <a:lnTo>
                  <a:pt x="3961" y="1954"/>
                </a:lnTo>
                <a:lnTo>
                  <a:pt x="3963" y="1967"/>
                </a:lnTo>
                <a:lnTo>
                  <a:pt x="3965" y="1982"/>
                </a:lnTo>
                <a:lnTo>
                  <a:pt x="3965" y="1994"/>
                </a:lnTo>
                <a:lnTo>
                  <a:pt x="3966" y="2007"/>
                </a:lnTo>
                <a:lnTo>
                  <a:pt x="3968" y="2022"/>
                </a:lnTo>
                <a:lnTo>
                  <a:pt x="3970" y="2034"/>
                </a:lnTo>
                <a:lnTo>
                  <a:pt x="3972" y="2049"/>
                </a:lnTo>
                <a:lnTo>
                  <a:pt x="3974" y="2062"/>
                </a:lnTo>
                <a:lnTo>
                  <a:pt x="3975" y="2074"/>
                </a:lnTo>
                <a:lnTo>
                  <a:pt x="3977" y="2087"/>
                </a:lnTo>
                <a:lnTo>
                  <a:pt x="3977" y="2100"/>
                </a:lnTo>
                <a:lnTo>
                  <a:pt x="3979" y="2114"/>
                </a:lnTo>
                <a:lnTo>
                  <a:pt x="3981" y="2127"/>
                </a:lnTo>
                <a:lnTo>
                  <a:pt x="3983" y="2140"/>
                </a:lnTo>
                <a:lnTo>
                  <a:pt x="3985" y="2152"/>
                </a:lnTo>
                <a:lnTo>
                  <a:pt x="3986" y="2165"/>
                </a:lnTo>
                <a:lnTo>
                  <a:pt x="3988" y="2176"/>
                </a:lnTo>
                <a:lnTo>
                  <a:pt x="3988" y="2189"/>
                </a:lnTo>
                <a:lnTo>
                  <a:pt x="3990" y="2201"/>
                </a:lnTo>
                <a:lnTo>
                  <a:pt x="3992" y="2214"/>
                </a:lnTo>
                <a:lnTo>
                  <a:pt x="3994" y="2225"/>
                </a:lnTo>
                <a:lnTo>
                  <a:pt x="3995" y="2238"/>
                </a:lnTo>
                <a:lnTo>
                  <a:pt x="3997" y="2249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0" name="Freeform 131"/>
          <p:cNvSpPr>
            <a:spLocks/>
          </p:cNvSpPr>
          <p:nvPr/>
        </p:nvSpPr>
        <p:spPr bwMode="auto">
          <a:xfrm>
            <a:off x="4051300" y="5438775"/>
            <a:ext cx="173038" cy="369888"/>
          </a:xfrm>
          <a:custGeom>
            <a:avLst/>
            <a:gdLst>
              <a:gd name="T0" fmla="*/ 4 w 220"/>
              <a:gd name="T1" fmla="*/ 23 h 467"/>
              <a:gd name="T2" fmla="*/ 8 w 220"/>
              <a:gd name="T3" fmla="*/ 58 h 467"/>
              <a:gd name="T4" fmla="*/ 13 w 220"/>
              <a:gd name="T5" fmla="*/ 91 h 467"/>
              <a:gd name="T6" fmla="*/ 17 w 220"/>
              <a:gd name="T7" fmla="*/ 123 h 467"/>
              <a:gd name="T8" fmla="*/ 22 w 220"/>
              <a:gd name="T9" fmla="*/ 152 h 467"/>
              <a:gd name="T10" fmla="*/ 27 w 220"/>
              <a:gd name="T11" fmla="*/ 181 h 467"/>
              <a:gd name="T12" fmla="*/ 31 w 220"/>
              <a:gd name="T13" fmla="*/ 209 h 467"/>
              <a:gd name="T14" fmla="*/ 37 w 220"/>
              <a:gd name="T15" fmla="*/ 236 h 467"/>
              <a:gd name="T16" fmla="*/ 40 w 220"/>
              <a:gd name="T17" fmla="*/ 259 h 467"/>
              <a:gd name="T18" fmla="*/ 46 w 220"/>
              <a:gd name="T19" fmla="*/ 283 h 467"/>
              <a:gd name="T20" fmla="*/ 51 w 220"/>
              <a:gd name="T21" fmla="*/ 303 h 467"/>
              <a:gd name="T22" fmla="*/ 55 w 220"/>
              <a:gd name="T23" fmla="*/ 323 h 467"/>
              <a:gd name="T24" fmla="*/ 60 w 220"/>
              <a:gd name="T25" fmla="*/ 341 h 467"/>
              <a:gd name="T26" fmla="*/ 64 w 220"/>
              <a:gd name="T27" fmla="*/ 358 h 467"/>
              <a:gd name="T28" fmla="*/ 69 w 220"/>
              <a:gd name="T29" fmla="*/ 374 h 467"/>
              <a:gd name="T30" fmla="*/ 73 w 220"/>
              <a:gd name="T31" fmla="*/ 387 h 467"/>
              <a:gd name="T32" fmla="*/ 78 w 220"/>
              <a:gd name="T33" fmla="*/ 399 h 467"/>
              <a:gd name="T34" fmla="*/ 84 w 220"/>
              <a:gd name="T35" fmla="*/ 410 h 467"/>
              <a:gd name="T36" fmla="*/ 87 w 220"/>
              <a:gd name="T37" fmla="*/ 419 h 467"/>
              <a:gd name="T38" fmla="*/ 93 w 220"/>
              <a:gd name="T39" fmla="*/ 427 h 467"/>
              <a:gd name="T40" fmla="*/ 96 w 220"/>
              <a:gd name="T41" fmla="*/ 434 h 467"/>
              <a:gd name="T42" fmla="*/ 102 w 220"/>
              <a:gd name="T43" fmla="*/ 439 h 467"/>
              <a:gd name="T44" fmla="*/ 106 w 220"/>
              <a:gd name="T45" fmla="*/ 445 h 467"/>
              <a:gd name="T46" fmla="*/ 111 w 220"/>
              <a:gd name="T47" fmla="*/ 450 h 467"/>
              <a:gd name="T48" fmla="*/ 115 w 220"/>
              <a:gd name="T49" fmla="*/ 452 h 467"/>
              <a:gd name="T50" fmla="*/ 120 w 220"/>
              <a:gd name="T51" fmla="*/ 456 h 467"/>
              <a:gd name="T52" fmla="*/ 124 w 220"/>
              <a:gd name="T53" fmla="*/ 457 h 467"/>
              <a:gd name="T54" fmla="*/ 129 w 220"/>
              <a:gd name="T55" fmla="*/ 459 h 467"/>
              <a:gd name="T56" fmla="*/ 133 w 220"/>
              <a:gd name="T57" fmla="*/ 461 h 467"/>
              <a:gd name="T58" fmla="*/ 138 w 220"/>
              <a:gd name="T59" fmla="*/ 463 h 467"/>
              <a:gd name="T60" fmla="*/ 144 w 220"/>
              <a:gd name="T61" fmla="*/ 465 h 467"/>
              <a:gd name="T62" fmla="*/ 147 w 220"/>
              <a:gd name="T63" fmla="*/ 465 h 467"/>
              <a:gd name="T64" fmla="*/ 153 w 220"/>
              <a:gd name="T65" fmla="*/ 465 h 467"/>
              <a:gd name="T66" fmla="*/ 156 w 220"/>
              <a:gd name="T67" fmla="*/ 465 h 467"/>
              <a:gd name="T68" fmla="*/ 162 w 220"/>
              <a:gd name="T69" fmla="*/ 467 h 467"/>
              <a:gd name="T70" fmla="*/ 167 w 220"/>
              <a:gd name="T71" fmla="*/ 467 h 467"/>
              <a:gd name="T72" fmla="*/ 171 w 220"/>
              <a:gd name="T73" fmla="*/ 467 h 467"/>
              <a:gd name="T74" fmla="*/ 176 w 220"/>
              <a:gd name="T75" fmla="*/ 467 h 467"/>
              <a:gd name="T76" fmla="*/ 180 w 220"/>
              <a:gd name="T77" fmla="*/ 467 h 467"/>
              <a:gd name="T78" fmla="*/ 185 w 220"/>
              <a:gd name="T79" fmla="*/ 467 h 467"/>
              <a:gd name="T80" fmla="*/ 189 w 220"/>
              <a:gd name="T81" fmla="*/ 467 h 467"/>
              <a:gd name="T82" fmla="*/ 195 w 220"/>
              <a:gd name="T83" fmla="*/ 467 h 467"/>
              <a:gd name="T84" fmla="*/ 198 w 220"/>
              <a:gd name="T85" fmla="*/ 467 h 467"/>
              <a:gd name="T86" fmla="*/ 202 w 220"/>
              <a:gd name="T87" fmla="*/ 467 h 467"/>
              <a:gd name="T88" fmla="*/ 205 w 220"/>
              <a:gd name="T89" fmla="*/ 467 h 467"/>
              <a:gd name="T90" fmla="*/ 209 w 220"/>
              <a:gd name="T91" fmla="*/ 467 h 467"/>
              <a:gd name="T92" fmla="*/ 211 w 220"/>
              <a:gd name="T93" fmla="*/ 467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0" h="467">
                <a:moveTo>
                  <a:pt x="0" y="0"/>
                </a:moveTo>
                <a:lnTo>
                  <a:pt x="2" y="12"/>
                </a:lnTo>
                <a:lnTo>
                  <a:pt x="4" y="23"/>
                </a:lnTo>
                <a:lnTo>
                  <a:pt x="4" y="36"/>
                </a:lnTo>
                <a:lnTo>
                  <a:pt x="6" y="47"/>
                </a:lnTo>
                <a:lnTo>
                  <a:pt x="8" y="58"/>
                </a:lnTo>
                <a:lnTo>
                  <a:pt x="9" y="69"/>
                </a:lnTo>
                <a:lnTo>
                  <a:pt x="11" y="80"/>
                </a:lnTo>
                <a:lnTo>
                  <a:pt x="13" y="91"/>
                </a:lnTo>
                <a:lnTo>
                  <a:pt x="15" y="101"/>
                </a:lnTo>
                <a:lnTo>
                  <a:pt x="15" y="112"/>
                </a:lnTo>
                <a:lnTo>
                  <a:pt x="17" y="123"/>
                </a:lnTo>
                <a:lnTo>
                  <a:pt x="18" y="132"/>
                </a:lnTo>
                <a:lnTo>
                  <a:pt x="20" y="143"/>
                </a:lnTo>
                <a:lnTo>
                  <a:pt x="22" y="152"/>
                </a:lnTo>
                <a:lnTo>
                  <a:pt x="24" y="163"/>
                </a:lnTo>
                <a:lnTo>
                  <a:pt x="26" y="172"/>
                </a:lnTo>
                <a:lnTo>
                  <a:pt x="27" y="181"/>
                </a:lnTo>
                <a:lnTo>
                  <a:pt x="27" y="192"/>
                </a:lnTo>
                <a:lnTo>
                  <a:pt x="29" y="201"/>
                </a:lnTo>
                <a:lnTo>
                  <a:pt x="31" y="209"/>
                </a:lnTo>
                <a:lnTo>
                  <a:pt x="33" y="218"/>
                </a:lnTo>
                <a:lnTo>
                  <a:pt x="35" y="227"/>
                </a:lnTo>
                <a:lnTo>
                  <a:pt x="37" y="236"/>
                </a:lnTo>
                <a:lnTo>
                  <a:pt x="38" y="243"/>
                </a:lnTo>
                <a:lnTo>
                  <a:pt x="38" y="252"/>
                </a:lnTo>
                <a:lnTo>
                  <a:pt x="40" y="259"/>
                </a:lnTo>
                <a:lnTo>
                  <a:pt x="42" y="267"/>
                </a:lnTo>
                <a:lnTo>
                  <a:pt x="44" y="276"/>
                </a:lnTo>
                <a:lnTo>
                  <a:pt x="46" y="283"/>
                </a:lnTo>
                <a:lnTo>
                  <a:pt x="47" y="290"/>
                </a:lnTo>
                <a:lnTo>
                  <a:pt x="49" y="298"/>
                </a:lnTo>
                <a:lnTo>
                  <a:pt x="51" y="303"/>
                </a:lnTo>
                <a:lnTo>
                  <a:pt x="51" y="310"/>
                </a:lnTo>
                <a:lnTo>
                  <a:pt x="53" y="318"/>
                </a:lnTo>
                <a:lnTo>
                  <a:pt x="55" y="323"/>
                </a:lnTo>
                <a:lnTo>
                  <a:pt x="57" y="330"/>
                </a:lnTo>
                <a:lnTo>
                  <a:pt x="58" y="336"/>
                </a:lnTo>
                <a:lnTo>
                  <a:pt x="60" y="341"/>
                </a:lnTo>
                <a:lnTo>
                  <a:pt x="62" y="347"/>
                </a:lnTo>
                <a:lnTo>
                  <a:pt x="62" y="352"/>
                </a:lnTo>
                <a:lnTo>
                  <a:pt x="64" y="358"/>
                </a:lnTo>
                <a:lnTo>
                  <a:pt x="66" y="363"/>
                </a:lnTo>
                <a:lnTo>
                  <a:pt x="67" y="368"/>
                </a:lnTo>
                <a:lnTo>
                  <a:pt x="69" y="374"/>
                </a:lnTo>
                <a:lnTo>
                  <a:pt x="71" y="378"/>
                </a:lnTo>
                <a:lnTo>
                  <a:pt x="73" y="383"/>
                </a:lnTo>
                <a:lnTo>
                  <a:pt x="73" y="387"/>
                </a:lnTo>
                <a:lnTo>
                  <a:pt x="75" y="390"/>
                </a:lnTo>
                <a:lnTo>
                  <a:pt x="77" y="396"/>
                </a:lnTo>
                <a:lnTo>
                  <a:pt x="78" y="399"/>
                </a:lnTo>
                <a:lnTo>
                  <a:pt x="80" y="403"/>
                </a:lnTo>
                <a:lnTo>
                  <a:pt x="82" y="407"/>
                </a:lnTo>
                <a:lnTo>
                  <a:pt x="84" y="410"/>
                </a:lnTo>
                <a:lnTo>
                  <a:pt x="84" y="412"/>
                </a:lnTo>
                <a:lnTo>
                  <a:pt x="86" y="416"/>
                </a:lnTo>
                <a:lnTo>
                  <a:pt x="87" y="419"/>
                </a:lnTo>
                <a:lnTo>
                  <a:pt x="89" y="421"/>
                </a:lnTo>
                <a:lnTo>
                  <a:pt x="91" y="425"/>
                </a:lnTo>
                <a:lnTo>
                  <a:pt x="93" y="427"/>
                </a:lnTo>
                <a:lnTo>
                  <a:pt x="93" y="430"/>
                </a:lnTo>
                <a:lnTo>
                  <a:pt x="95" y="432"/>
                </a:lnTo>
                <a:lnTo>
                  <a:pt x="96" y="434"/>
                </a:lnTo>
                <a:lnTo>
                  <a:pt x="98" y="436"/>
                </a:lnTo>
                <a:lnTo>
                  <a:pt x="100" y="438"/>
                </a:lnTo>
                <a:lnTo>
                  <a:pt x="102" y="439"/>
                </a:lnTo>
                <a:lnTo>
                  <a:pt x="102" y="441"/>
                </a:lnTo>
                <a:lnTo>
                  <a:pt x="104" y="443"/>
                </a:lnTo>
                <a:lnTo>
                  <a:pt x="106" y="445"/>
                </a:lnTo>
                <a:lnTo>
                  <a:pt x="107" y="447"/>
                </a:lnTo>
                <a:lnTo>
                  <a:pt x="109" y="448"/>
                </a:lnTo>
                <a:lnTo>
                  <a:pt x="111" y="450"/>
                </a:lnTo>
                <a:lnTo>
                  <a:pt x="113" y="450"/>
                </a:lnTo>
                <a:lnTo>
                  <a:pt x="113" y="452"/>
                </a:lnTo>
                <a:lnTo>
                  <a:pt x="115" y="452"/>
                </a:lnTo>
                <a:lnTo>
                  <a:pt x="116" y="454"/>
                </a:lnTo>
                <a:lnTo>
                  <a:pt x="118" y="456"/>
                </a:lnTo>
                <a:lnTo>
                  <a:pt x="120" y="456"/>
                </a:lnTo>
                <a:lnTo>
                  <a:pt x="122" y="456"/>
                </a:lnTo>
                <a:lnTo>
                  <a:pt x="122" y="457"/>
                </a:lnTo>
                <a:lnTo>
                  <a:pt x="124" y="457"/>
                </a:lnTo>
                <a:lnTo>
                  <a:pt x="126" y="459"/>
                </a:lnTo>
                <a:lnTo>
                  <a:pt x="127" y="459"/>
                </a:lnTo>
                <a:lnTo>
                  <a:pt x="129" y="459"/>
                </a:lnTo>
                <a:lnTo>
                  <a:pt x="131" y="461"/>
                </a:lnTo>
                <a:lnTo>
                  <a:pt x="133" y="461"/>
                </a:lnTo>
                <a:lnTo>
                  <a:pt x="133" y="461"/>
                </a:lnTo>
                <a:lnTo>
                  <a:pt x="135" y="461"/>
                </a:lnTo>
                <a:lnTo>
                  <a:pt x="136" y="463"/>
                </a:lnTo>
                <a:lnTo>
                  <a:pt x="138" y="463"/>
                </a:lnTo>
                <a:lnTo>
                  <a:pt x="140" y="463"/>
                </a:lnTo>
                <a:lnTo>
                  <a:pt x="142" y="463"/>
                </a:lnTo>
                <a:lnTo>
                  <a:pt x="144" y="465"/>
                </a:lnTo>
                <a:lnTo>
                  <a:pt x="144" y="465"/>
                </a:lnTo>
                <a:lnTo>
                  <a:pt x="146" y="465"/>
                </a:lnTo>
                <a:lnTo>
                  <a:pt x="147" y="465"/>
                </a:lnTo>
                <a:lnTo>
                  <a:pt x="149" y="465"/>
                </a:lnTo>
                <a:lnTo>
                  <a:pt x="151" y="465"/>
                </a:lnTo>
                <a:lnTo>
                  <a:pt x="153" y="465"/>
                </a:lnTo>
                <a:lnTo>
                  <a:pt x="155" y="465"/>
                </a:lnTo>
                <a:lnTo>
                  <a:pt x="155" y="465"/>
                </a:lnTo>
                <a:lnTo>
                  <a:pt x="156" y="465"/>
                </a:lnTo>
                <a:lnTo>
                  <a:pt x="158" y="467"/>
                </a:lnTo>
                <a:lnTo>
                  <a:pt x="160" y="467"/>
                </a:lnTo>
                <a:lnTo>
                  <a:pt x="162" y="467"/>
                </a:lnTo>
                <a:lnTo>
                  <a:pt x="164" y="467"/>
                </a:lnTo>
                <a:lnTo>
                  <a:pt x="166" y="467"/>
                </a:lnTo>
                <a:lnTo>
                  <a:pt x="167" y="467"/>
                </a:lnTo>
                <a:lnTo>
                  <a:pt x="167" y="467"/>
                </a:lnTo>
                <a:lnTo>
                  <a:pt x="169" y="467"/>
                </a:lnTo>
                <a:lnTo>
                  <a:pt x="171" y="467"/>
                </a:lnTo>
                <a:lnTo>
                  <a:pt x="173" y="467"/>
                </a:lnTo>
                <a:lnTo>
                  <a:pt x="175" y="467"/>
                </a:lnTo>
                <a:lnTo>
                  <a:pt x="176" y="467"/>
                </a:lnTo>
                <a:lnTo>
                  <a:pt x="178" y="467"/>
                </a:lnTo>
                <a:lnTo>
                  <a:pt x="178" y="467"/>
                </a:lnTo>
                <a:lnTo>
                  <a:pt x="180" y="467"/>
                </a:lnTo>
                <a:lnTo>
                  <a:pt x="182" y="467"/>
                </a:lnTo>
                <a:lnTo>
                  <a:pt x="184" y="467"/>
                </a:lnTo>
                <a:lnTo>
                  <a:pt x="185" y="467"/>
                </a:lnTo>
                <a:lnTo>
                  <a:pt x="187" y="467"/>
                </a:lnTo>
                <a:lnTo>
                  <a:pt x="189" y="467"/>
                </a:lnTo>
                <a:lnTo>
                  <a:pt x="189" y="467"/>
                </a:lnTo>
                <a:lnTo>
                  <a:pt x="191" y="467"/>
                </a:lnTo>
                <a:lnTo>
                  <a:pt x="193" y="467"/>
                </a:lnTo>
                <a:lnTo>
                  <a:pt x="195" y="467"/>
                </a:lnTo>
                <a:lnTo>
                  <a:pt x="195" y="467"/>
                </a:lnTo>
                <a:lnTo>
                  <a:pt x="196" y="467"/>
                </a:lnTo>
                <a:lnTo>
                  <a:pt x="198" y="467"/>
                </a:lnTo>
                <a:lnTo>
                  <a:pt x="200" y="467"/>
                </a:lnTo>
                <a:lnTo>
                  <a:pt x="200" y="467"/>
                </a:lnTo>
                <a:lnTo>
                  <a:pt x="202" y="467"/>
                </a:lnTo>
                <a:lnTo>
                  <a:pt x="204" y="467"/>
                </a:lnTo>
                <a:lnTo>
                  <a:pt x="204" y="467"/>
                </a:lnTo>
                <a:lnTo>
                  <a:pt x="205" y="467"/>
                </a:lnTo>
                <a:lnTo>
                  <a:pt x="207" y="467"/>
                </a:lnTo>
                <a:lnTo>
                  <a:pt x="207" y="467"/>
                </a:lnTo>
                <a:lnTo>
                  <a:pt x="209" y="467"/>
                </a:lnTo>
                <a:lnTo>
                  <a:pt x="209" y="467"/>
                </a:lnTo>
                <a:lnTo>
                  <a:pt x="211" y="467"/>
                </a:lnTo>
                <a:lnTo>
                  <a:pt x="211" y="467"/>
                </a:lnTo>
                <a:lnTo>
                  <a:pt x="213" y="467"/>
                </a:lnTo>
                <a:lnTo>
                  <a:pt x="220" y="467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1" name="Freeform 132"/>
          <p:cNvSpPr>
            <a:spLocks/>
          </p:cNvSpPr>
          <p:nvPr/>
        </p:nvSpPr>
        <p:spPr bwMode="auto">
          <a:xfrm>
            <a:off x="877888" y="3886200"/>
            <a:ext cx="3173413" cy="1685925"/>
          </a:xfrm>
          <a:custGeom>
            <a:avLst/>
            <a:gdLst>
              <a:gd name="T0" fmla="*/ 358 w 3997"/>
              <a:gd name="T1" fmla="*/ 1508 h 2126"/>
              <a:gd name="T2" fmla="*/ 661 w 3997"/>
              <a:gd name="T3" fmla="*/ 1473 h 2126"/>
              <a:gd name="T4" fmla="*/ 999 w 3997"/>
              <a:gd name="T5" fmla="*/ 1417 h 2126"/>
              <a:gd name="T6" fmla="*/ 1333 w 3997"/>
              <a:gd name="T7" fmla="*/ 1341 h 2126"/>
              <a:gd name="T8" fmla="*/ 1627 w 3997"/>
              <a:gd name="T9" fmla="*/ 1259 h 2126"/>
              <a:gd name="T10" fmla="*/ 1845 w 3997"/>
              <a:gd name="T11" fmla="*/ 1188 h 2126"/>
              <a:gd name="T12" fmla="*/ 1987 w 3997"/>
              <a:gd name="T13" fmla="*/ 1132 h 2126"/>
              <a:gd name="T14" fmla="*/ 2085 w 3997"/>
              <a:gd name="T15" fmla="*/ 1085 h 2126"/>
              <a:gd name="T16" fmla="*/ 2170 w 3997"/>
              <a:gd name="T17" fmla="*/ 1036 h 2126"/>
              <a:gd name="T18" fmla="*/ 2257 w 3997"/>
              <a:gd name="T19" fmla="*/ 983 h 2126"/>
              <a:gd name="T20" fmla="*/ 2343 w 3997"/>
              <a:gd name="T21" fmla="*/ 927 h 2126"/>
              <a:gd name="T22" fmla="*/ 2428 w 3997"/>
              <a:gd name="T23" fmla="*/ 867 h 2126"/>
              <a:gd name="T24" fmla="*/ 2515 w 3997"/>
              <a:gd name="T25" fmla="*/ 799 h 2126"/>
              <a:gd name="T26" fmla="*/ 2601 w 3997"/>
              <a:gd name="T27" fmla="*/ 730 h 2126"/>
              <a:gd name="T28" fmla="*/ 2686 w 3997"/>
              <a:gd name="T29" fmla="*/ 656 h 2126"/>
              <a:gd name="T30" fmla="*/ 2773 w 3997"/>
              <a:gd name="T31" fmla="*/ 576 h 2126"/>
              <a:gd name="T32" fmla="*/ 2859 w 3997"/>
              <a:gd name="T33" fmla="*/ 494 h 2126"/>
              <a:gd name="T34" fmla="*/ 2944 w 3997"/>
              <a:gd name="T35" fmla="*/ 409 h 2126"/>
              <a:gd name="T36" fmla="*/ 3029 w 3997"/>
              <a:gd name="T37" fmla="*/ 323 h 2126"/>
              <a:gd name="T38" fmla="*/ 3115 w 3997"/>
              <a:gd name="T39" fmla="*/ 240 h 2126"/>
              <a:gd name="T40" fmla="*/ 3193 w 3997"/>
              <a:gd name="T41" fmla="*/ 165 h 2126"/>
              <a:gd name="T42" fmla="*/ 3253 w 3997"/>
              <a:gd name="T43" fmla="*/ 107 h 2126"/>
              <a:gd name="T44" fmla="*/ 3293 w 3997"/>
              <a:gd name="T45" fmla="*/ 73 h 2126"/>
              <a:gd name="T46" fmla="*/ 3316 w 3997"/>
              <a:gd name="T47" fmla="*/ 55 h 2126"/>
              <a:gd name="T48" fmla="*/ 3333 w 3997"/>
              <a:gd name="T49" fmla="*/ 42 h 2126"/>
              <a:gd name="T50" fmla="*/ 3351 w 3997"/>
              <a:gd name="T51" fmla="*/ 33 h 2126"/>
              <a:gd name="T52" fmla="*/ 3367 w 3997"/>
              <a:gd name="T53" fmla="*/ 24 h 2126"/>
              <a:gd name="T54" fmla="*/ 3385 w 3997"/>
              <a:gd name="T55" fmla="*/ 15 h 2126"/>
              <a:gd name="T56" fmla="*/ 3402 w 3997"/>
              <a:gd name="T57" fmla="*/ 9 h 2126"/>
              <a:gd name="T58" fmla="*/ 3418 w 3997"/>
              <a:gd name="T59" fmla="*/ 4 h 2126"/>
              <a:gd name="T60" fmla="*/ 3436 w 3997"/>
              <a:gd name="T61" fmla="*/ 2 h 2126"/>
              <a:gd name="T62" fmla="*/ 3452 w 3997"/>
              <a:gd name="T63" fmla="*/ 0 h 2126"/>
              <a:gd name="T64" fmla="*/ 3471 w 3997"/>
              <a:gd name="T65" fmla="*/ 2 h 2126"/>
              <a:gd name="T66" fmla="*/ 3487 w 3997"/>
              <a:gd name="T67" fmla="*/ 4 h 2126"/>
              <a:gd name="T68" fmla="*/ 3505 w 3997"/>
              <a:gd name="T69" fmla="*/ 11 h 2126"/>
              <a:gd name="T70" fmla="*/ 3521 w 3997"/>
              <a:gd name="T71" fmla="*/ 20 h 2126"/>
              <a:gd name="T72" fmla="*/ 3540 w 3997"/>
              <a:gd name="T73" fmla="*/ 31 h 2126"/>
              <a:gd name="T74" fmla="*/ 3556 w 3997"/>
              <a:gd name="T75" fmla="*/ 47 h 2126"/>
              <a:gd name="T76" fmla="*/ 3574 w 3997"/>
              <a:gd name="T77" fmla="*/ 65 h 2126"/>
              <a:gd name="T78" fmla="*/ 3590 w 3997"/>
              <a:gd name="T79" fmla="*/ 87 h 2126"/>
              <a:gd name="T80" fmla="*/ 3609 w 3997"/>
              <a:gd name="T81" fmla="*/ 115 h 2126"/>
              <a:gd name="T82" fmla="*/ 3625 w 3997"/>
              <a:gd name="T83" fmla="*/ 145 h 2126"/>
              <a:gd name="T84" fmla="*/ 3641 w 3997"/>
              <a:gd name="T85" fmla="*/ 182 h 2126"/>
              <a:gd name="T86" fmla="*/ 3659 w 3997"/>
              <a:gd name="T87" fmla="*/ 222 h 2126"/>
              <a:gd name="T88" fmla="*/ 3676 w 3997"/>
              <a:gd name="T89" fmla="*/ 269 h 2126"/>
              <a:gd name="T90" fmla="*/ 3694 w 3997"/>
              <a:gd name="T91" fmla="*/ 322 h 2126"/>
              <a:gd name="T92" fmla="*/ 3710 w 3997"/>
              <a:gd name="T93" fmla="*/ 382 h 2126"/>
              <a:gd name="T94" fmla="*/ 3728 w 3997"/>
              <a:gd name="T95" fmla="*/ 447 h 2126"/>
              <a:gd name="T96" fmla="*/ 3745 w 3997"/>
              <a:gd name="T97" fmla="*/ 520 h 2126"/>
              <a:gd name="T98" fmla="*/ 3763 w 3997"/>
              <a:gd name="T99" fmla="*/ 600 h 2126"/>
              <a:gd name="T100" fmla="*/ 3779 w 3997"/>
              <a:gd name="T101" fmla="*/ 685 h 2126"/>
              <a:gd name="T102" fmla="*/ 3797 w 3997"/>
              <a:gd name="T103" fmla="*/ 779 h 2126"/>
              <a:gd name="T104" fmla="*/ 3814 w 3997"/>
              <a:gd name="T105" fmla="*/ 879 h 2126"/>
              <a:gd name="T106" fmla="*/ 3832 w 3997"/>
              <a:gd name="T107" fmla="*/ 987 h 2126"/>
              <a:gd name="T108" fmla="*/ 3848 w 3997"/>
              <a:gd name="T109" fmla="*/ 1099 h 2126"/>
              <a:gd name="T110" fmla="*/ 3865 w 3997"/>
              <a:gd name="T111" fmla="*/ 1217 h 2126"/>
              <a:gd name="T112" fmla="*/ 3883 w 3997"/>
              <a:gd name="T113" fmla="*/ 1341 h 2126"/>
              <a:gd name="T114" fmla="*/ 3899 w 3997"/>
              <a:gd name="T115" fmla="*/ 1466 h 2126"/>
              <a:gd name="T116" fmla="*/ 3917 w 3997"/>
              <a:gd name="T117" fmla="*/ 1593 h 2126"/>
              <a:gd name="T118" fmla="*/ 3934 w 3997"/>
              <a:gd name="T119" fmla="*/ 1719 h 2126"/>
              <a:gd name="T120" fmla="*/ 3952 w 3997"/>
              <a:gd name="T121" fmla="*/ 1842 h 2126"/>
              <a:gd name="T122" fmla="*/ 3968 w 3997"/>
              <a:gd name="T123" fmla="*/ 1957 h 2126"/>
              <a:gd name="T124" fmla="*/ 3986 w 3997"/>
              <a:gd name="T125" fmla="*/ 2064 h 2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97" h="2126">
                <a:moveTo>
                  <a:pt x="0" y="1537"/>
                </a:moveTo>
                <a:lnTo>
                  <a:pt x="173" y="1522"/>
                </a:lnTo>
                <a:lnTo>
                  <a:pt x="189" y="1522"/>
                </a:lnTo>
                <a:lnTo>
                  <a:pt x="207" y="1521"/>
                </a:lnTo>
                <a:lnTo>
                  <a:pt x="227" y="1519"/>
                </a:lnTo>
                <a:lnTo>
                  <a:pt x="247" y="1517"/>
                </a:lnTo>
                <a:lnTo>
                  <a:pt x="267" y="1515"/>
                </a:lnTo>
                <a:lnTo>
                  <a:pt x="289" y="1513"/>
                </a:lnTo>
                <a:lnTo>
                  <a:pt x="312" y="1512"/>
                </a:lnTo>
                <a:lnTo>
                  <a:pt x="334" y="1510"/>
                </a:lnTo>
                <a:lnTo>
                  <a:pt x="358" y="1508"/>
                </a:lnTo>
                <a:lnTo>
                  <a:pt x="383" y="1504"/>
                </a:lnTo>
                <a:lnTo>
                  <a:pt x="409" y="1502"/>
                </a:lnTo>
                <a:lnTo>
                  <a:pt x="434" y="1501"/>
                </a:lnTo>
                <a:lnTo>
                  <a:pt x="461" y="1497"/>
                </a:lnTo>
                <a:lnTo>
                  <a:pt x="489" y="1493"/>
                </a:lnTo>
                <a:lnTo>
                  <a:pt x="516" y="1492"/>
                </a:lnTo>
                <a:lnTo>
                  <a:pt x="543" y="1488"/>
                </a:lnTo>
                <a:lnTo>
                  <a:pt x="572" y="1484"/>
                </a:lnTo>
                <a:lnTo>
                  <a:pt x="601" y="1481"/>
                </a:lnTo>
                <a:lnTo>
                  <a:pt x="630" y="1477"/>
                </a:lnTo>
                <a:lnTo>
                  <a:pt x="661" y="1473"/>
                </a:lnTo>
                <a:lnTo>
                  <a:pt x="690" y="1470"/>
                </a:lnTo>
                <a:lnTo>
                  <a:pt x="721" y="1464"/>
                </a:lnTo>
                <a:lnTo>
                  <a:pt x="750" y="1461"/>
                </a:lnTo>
                <a:lnTo>
                  <a:pt x="781" y="1455"/>
                </a:lnTo>
                <a:lnTo>
                  <a:pt x="812" y="1452"/>
                </a:lnTo>
                <a:lnTo>
                  <a:pt x="843" y="1446"/>
                </a:lnTo>
                <a:lnTo>
                  <a:pt x="875" y="1441"/>
                </a:lnTo>
                <a:lnTo>
                  <a:pt x="906" y="1435"/>
                </a:lnTo>
                <a:lnTo>
                  <a:pt x="937" y="1430"/>
                </a:lnTo>
                <a:lnTo>
                  <a:pt x="968" y="1424"/>
                </a:lnTo>
                <a:lnTo>
                  <a:pt x="999" y="1417"/>
                </a:lnTo>
                <a:lnTo>
                  <a:pt x="1032" y="1412"/>
                </a:lnTo>
                <a:lnTo>
                  <a:pt x="1062" y="1404"/>
                </a:lnTo>
                <a:lnTo>
                  <a:pt x="1093" y="1399"/>
                </a:lnTo>
                <a:lnTo>
                  <a:pt x="1124" y="1392"/>
                </a:lnTo>
                <a:lnTo>
                  <a:pt x="1155" y="1384"/>
                </a:lnTo>
                <a:lnTo>
                  <a:pt x="1184" y="1377"/>
                </a:lnTo>
                <a:lnTo>
                  <a:pt x="1215" y="1372"/>
                </a:lnTo>
                <a:lnTo>
                  <a:pt x="1246" y="1364"/>
                </a:lnTo>
                <a:lnTo>
                  <a:pt x="1275" y="1355"/>
                </a:lnTo>
                <a:lnTo>
                  <a:pt x="1304" y="1348"/>
                </a:lnTo>
                <a:lnTo>
                  <a:pt x="1333" y="1341"/>
                </a:lnTo>
                <a:lnTo>
                  <a:pt x="1362" y="1334"/>
                </a:lnTo>
                <a:lnTo>
                  <a:pt x="1391" y="1326"/>
                </a:lnTo>
                <a:lnTo>
                  <a:pt x="1418" y="1319"/>
                </a:lnTo>
                <a:lnTo>
                  <a:pt x="1447" y="1312"/>
                </a:lnTo>
                <a:lnTo>
                  <a:pt x="1475" y="1304"/>
                </a:lnTo>
                <a:lnTo>
                  <a:pt x="1500" y="1295"/>
                </a:lnTo>
                <a:lnTo>
                  <a:pt x="1527" y="1288"/>
                </a:lnTo>
                <a:lnTo>
                  <a:pt x="1553" y="1281"/>
                </a:lnTo>
                <a:lnTo>
                  <a:pt x="1578" y="1274"/>
                </a:lnTo>
                <a:lnTo>
                  <a:pt x="1604" y="1266"/>
                </a:lnTo>
                <a:lnTo>
                  <a:pt x="1627" y="1259"/>
                </a:lnTo>
                <a:lnTo>
                  <a:pt x="1651" y="1252"/>
                </a:lnTo>
                <a:lnTo>
                  <a:pt x="1673" y="1245"/>
                </a:lnTo>
                <a:lnTo>
                  <a:pt x="1694" y="1237"/>
                </a:lnTo>
                <a:lnTo>
                  <a:pt x="1716" y="1230"/>
                </a:lnTo>
                <a:lnTo>
                  <a:pt x="1738" y="1225"/>
                </a:lnTo>
                <a:lnTo>
                  <a:pt x="1758" y="1217"/>
                </a:lnTo>
                <a:lnTo>
                  <a:pt x="1776" y="1212"/>
                </a:lnTo>
                <a:lnTo>
                  <a:pt x="1794" y="1205"/>
                </a:lnTo>
                <a:lnTo>
                  <a:pt x="1812" y="1199"/>
                </a:lnTo>
                <a:lnTo>
                  <a:pt x="1829" y="1194"/>
                </a:lnTo>
                <a:lnTo>
                  <a:pt x="1845" y="1188"/>
                </a:lnTo>
                <a:lnTo>
                  <a:pt x="1862" y="1181"/>
                </a:lnTo>
                <a:lnTo>
                  <a:pt x="1876" y="1175"/>
                </a:lnTo>
                <a:lnTo>
                  <a:pt x="1891" y="1170"/>
                </a:lnTo>
                <a:lnTo>
                  <a:pt x="1905" y="1166"/>
                </a:lnTo>
                <a:lnTo>
                  <a:pt x="1918" y="1161"/>
                </a:lnTo>
                <a:lnTo>
                  <a:pt x="1931" y="1155"/>
                </a:lnTo>
                <a:lnTo>
                  <a:pt x="1943" y="1150"/>
                </a:lnTo>
                <a:lnTo>
                  <a:pt x="1954" y="1146"/>
                </a:lnTo>
                <a:lnTo>
                  <a:pt x="1965" y="1141"/>
                </a:lnTo>
                <a:lnTo>
                  <a:pt x="1976" y="1136"/>
                </a:lnTo>
                <a:lnTo>
                  <a:pt x="1987" y="1132"/>
                </a:lnTo>
                <a:lnTo>
                  <a:pt x="1998" y="1126"/>
                </a:lnTo>
                <a:lnTo>
                  <a:pt x="2007" y="1123"/>
                </a:lnTo>
                <a:lnTo>
                  <a:pt x="2018" y="1119"/>
                </a:lnTo>
                <a:lnTo>
                  <a:pt x="2027" y="1114"/>
                </a:lnTo>
                <a:lnTo>
                  <a:pt x="2036" y="1110"/>
                </a:lnTo>
                <a:lnTo>
                  <a:pt x="2043" y="1105"/>
                </a:lnTo>
                <a:lnTo>
                  <a:pt x="2052" y="1101"/>
                </a:lnTo>
                <a:lnTo>
                  <a:pt x="2061" y="1097"/>
                </a:lnTo>
                <a:lnTo>
                  <a:pt x="2069" y="1092"/>
                </a:lnTo>
                <a:lnTo>
                  <a:pt x="2078" y="1088"/>
                </a:lnTo>
                <a:lnTo>
                  <a:pt x="2085" y="1085"/>
                </a:lnTo>
                <a:lnTo>
                  <a:pt x="2092" y="1079"/>
                </a:lnTo>
                <a:lnTo>
                  <a:pt x="2101" y="1076"/>
                </a:lnTo>
                <a:lnTo>
                  <a:pt x="2108" y="1070"/>
                </a:lnTo>
                <a:lnTo>
                  <a:pt x="2116" y="1066"/>
                </a:lnTo>
                <a:lnTo>
                  <a:pt x="2125" y="1063"/>
                </a:lnTo>
                <a:lnTo>
                  <a:pt x="2132" y="1057"/>
                </a:lnTo>
                <a:lnTo>
                  <a:pt x="2139" y="1054"/>
                </a:lnTo>
                <a:lnTo>
                  <a:pt x="2148" y="1048"/>
                </a:lnTo>
                <a:lnTo>
                  <a:pt x="2156" y="1045"/>
                </a:lnTo>
                <a:lnTo>
                  <a:pt x="2163" y="1039"/>
                </a:lnTo>
                <a:lnTo>
                  <a:pt x="2170" y="1036"/>
                </a:lnTo>
                <a:lnTo>
                  <a:pt x="2179" y="1030"/>
                </a:lnTo>
                <a:lnTo>
                  <a:pt x="2187" y="1027"/>
                </a:lnTo>
                <a:lnTo>
                  <a:pt x="2194" y="1021"/>
                </a:lnTo>
                <a:lnTo>
                  <a:pt x="2203" y="1017"/>
                </a:lnTo>
                <a:lnTo>
                  <a:pt x="2210" y="1012"/>
                </a:lnTo>
                <a:lnTo>
                  <a:pt x="2217" y="1007"/>
                </a:lnTo>
                <a:lnTo>
                  <a:pt x="2227" y="1003"/>
                </a:lnTo>
                <a:lnTo>
                  <a:pt x="2234" y="997"/>
                </a:lnTo>
                <a:lnTo>
                  <a:pt x="2241" y="992"/>
                </a:lnTo>
                <a:lnTo>
                  <a:pt x="2248" y="988"/>
                </a:lnTo>
                <a:lnTo>
                  <a:pt x="2257" y="983"/>
                </a:lnTo>
                <a:lnTo>
                  <a:pt x="2265" y="977"/>
                </a:lnTo>
                <a:lnTo>
                  <a:pt x="2272" y="974"/>
                </a:lnTo>
                <a:lnTo>
                  <a:pt x="2281" y="968"/>
                </a:lnTo>
                <a:lnTo>
                  <a:pt x="2288" y="963"/>
                </a:lnTo>
                <a:lnTo>
                  <a:pt x="2296" y="957"/>
                </a:lnTo>
                <a:lnTo>
                  <a:pt x="2305" y="952"/>
                </a:lnTo>
                <a:lnTo>
                  <a:pt x="2312" y="948"/>
                </a:lnTo>
                <a:lnTo>
                  <a:pt x="2319" y="943"/>
                </a:lnTo>
                <a:lnTo>
                  <a:pt x="2326" y="937"/>
                </a:lnTo>
                <a:lnTo>
                  <a:pt x="2336" y="932"/>
                </a:lnTo>
                <a:lnTo>
                  <a:pt x="2343" y="927"/>
                </a:lnTo>
                <a:lnTo>
                  <a:pt x="2350" y="921"/>
                </a:lnTo>
                <a:lnTo>
                  <a:pt x="2359" y="916"/>
                </a:lnTo>
                <a:lnTo>
                  <a:pt x="2366" y="910"/>
                </a:lnTo>
                <a:lnTo>
                  <a:pt x="2374" y="905"/>
                </a:lnTo>
                <a:lnTo>
                  <a:pt x="2383" y="899"/>
                </a:lnTo>
                <a:lnTo>
                  <a:pt x="2390" y="894"/>
                </a:lnTo>
                <a:lnTo>
                  <a:pt x="2397" y="888"/>
                </a:lnTo>
                <a:lnTo>
                  <a:pt x="2405" y="883"/>
                </a:lnTo>
                <a:lnTo>
                  <a:pt x="2414" y="878"/>
                </a:lnTo>
                <a:lnTo>
                  <a:pt x="2421" y="872"/>
                </a:lnTo>
                <a:lnTo>
                  <a:pt x="2428" y="867"/>
                </a:lnTo>
                <a:lnTo>
                  <a:pt x="2437" y="859"/>
                </a:lnTo>
                <a:lnTo>
                  <a:pt x="2444" y="854"/>
                </a:lnTo>
                <a:lnTo>
                  <a:pt x="2452" y="848"/>
                </a:lnTo>
                <a:lnTo>
                  <a:pt x="2461" y="843"/>
                </a:lnTo>
                <a:lnTo>
                  <a:pt x="2468" y="836"/>
                </a:lnTo>
                <a:lnTo>
                  <a:pt x="2475" y="830"/>
                </a:lnTo>
                <a:lnTo>
                  <a:pt x="2483" y="825"/>
                </a:lnTo>
                <a:lnTo>
                  <a:pt x="2492" y="819"/>
                </a:lnTo>
                <a:lnTo>
                  <a:pt x="2499" y="812"/>
                </a:lnTo>
                <a:lnTo>
                  <a:pt x="2506" y="807"/>
                </a:lnTo>
                <a:lnTo>
                  <a:pt x="2515" y="799"/>
                </a:lnTo>
                <a:lnTo>
                  <a:pt x="2523" y="794"/>
                </a:lnTo>
                <a:lnTo>
                  <a:pt x="2530" y="789"/>
                </a:lnTo>
                <a:lnTo>
                  <a:pt x="2539" y="781"/>
                </a:lnTo>
                <a:lnTo>
                  <a:pt x="2546" y="776"/>
                </a:lnTo>
                <a:lnTo>
                  <a:pt x="2553" y="769"/>
                </a:lnTo>
                <a:lnTo>
                  <a:pt x="2561" y="763"/>
                </a:lnTo>
                <a:lnTo>
                  <a:pt x="2570" y="756"/>
                </a:lnTo>
                <a:lnTo>
                  <a:pt x="2577" y="750"/>
                </a:lnTo>
                <a:lnTo>
                  <a:pt x="2584" y="743"/>
                </a:lnTo>
                <a:lnTo>
                  <a:pt x="2593" y="736"/>
                </a:lnTo>
                <a:lnTo>
                  <a:pt x="2601" y="730"/>
                </a:lnTo>
                <a:lnTo>
                  <a:pt x="2608" y="723"/>
                </a:lnTo>
                <a:lnTo>
                  <a:pt x="2617" y="718"/>
                </a:lnTo>
                <a:lnTo>
                  <a:pt x="2624" y="710"/>
                </a:lnTo>
                <a:lnTo>
                  <a:pt x="2632" y="703"/>
                </a:lnTo>
                <a:lnTo>
                  <a:pt x="2639" y="696"/>
                </a:lnTo>
                <a:lnTo>
                  <a:pt x="2648" y="690"/>
                </a:lnTo>
                <a:lnTo>
                  <a:pt x="2655" y="683"/>
                </a:lnTo>
                <a:lnTo>
                  <a:pt x="2662" y="676"/>
                </a:lnTo>
                <a:lnTo>
                  <a:pt x="2671" y="669"/>
                </a:lnTo>
                <a:lnTo>
                  <a:pt x="2679" y="663"/>
                </a:lnTo>
                <a:lnTo>
                  <a:pt x="2686" y="656"/>
                </a:lnTo>
                <a:lnTo>
                  <a:pt x="2695" y="649"/>
                </a:lnTo>
                <a:lnTo>
                  <a:pt x="2702" y="641"/>
                </a:lnTo>
                <a:lnTo>
                  <a:pt x="2710" y="634"/>
                </a:lnTo>
                <a:lnTo>
                  <a:pt x="2717" y="627"/>
                </a:lnTo>
                <a:lnTo>
                  <a:pt x="2726" y="620"/>
                </a:lnTo>
                <a:lnTo>
                  <a:pt x="2733" y="612"/>
                </a:lnTo>
                <a:lnTo>
                  <a:pt x="2740" y="605"/>
                </a:lnTo>
                <a:lnTo>
                  <a:pt x="2750" y="598"/>
                </a:lnTo>
                <a:lnTo>
                  <a:pt x="2757" y="590"/>
                </a:lnTo>
                <a:lnTo>
                  <a:pt x="2764" y="583"/>
                </a:lnTo>
                <a:lnTo>
                  <a:pt x="2773" y="576"/>
                </a:lnTo>
                <a:lnTo>
                  <a:pt x="2780" y="569"/>
                </a:lnTo>
                <a:lnTo>
                  <a:pt x="2788" y="561"/>
                </a:lnTo>
                <a:lnTo>
                  <a:pt x="2795" y="554"/>
                </a:lnTo>
                <a:lnTo>
                  <a:pt x="2804" y="547"/>
                </a:lnTo>
                <a:lnTo>
                  <a:pt x="2811" y="540"/>
                </a:lnTo>
                <a:lnTo>
                  <a:pt x="2819" y="532"/>
                </a:lnTo>
                <a:lnTo>
                  <a:pt x="2828" y="523"/>
                </a:lnTo>
                <a:lnTo>
                  <a:pt x="2835" y="516"/>
                </a:lnTo>
                <a:lnTo>
                  <a:pt x="2842" y="509"/>
                </a:lnTo>
                <a:lnTo>
                  <a:pt x="2851" y="501"/>
                </a:lnTo>
                <a:lnTo>
                  <a:pt x="2859" y="494"/>
                </a:lnTo>
                <a:lnTo>
                  <a:pt x="2866" y="485"/>
                </a:lnTo>
                <a:lnTo>
                  <a:pt x="2873" y="478"/>
                </a:lnTo>
                <a:lnTo>
                  <a:pt x="2882" y="471"/>
                </a:lnTo>
                <a:lnTo>
                  <a:pt x="2889" y="463"/>
                </a:lnTo>
                <a:lnTo>
                  <a:pt x="2897" y="454"/>
                </a:lnTo>
                <a:lnTo>
                  <a:pt x="2906" y="447"/>
                </a:lnTo>
                <a:lnTo>
                  <a:pt x="2913" y="440"/>
                </a:lnTo>
                <a:lnTo>
                  <a:pt x="2920" y="432"/>
                </a:lnTo>
                <a:lnTo>
                  <a:pt x="2929" y="423"/>
                </a:lnTo>
                <a:lnTo>
                  <a:pt x="2937" y="416"/>
                </a:lnTo>
                <a:lnTo>
                  <a:pt x="2944" y="409"/>
                </a:lnTo>
                <a:lnTo>
                  <a:pt x="2951" y="402"/>
                </a:lnTo>
                <a:lnTo>
                  <a:pt x="2960" y="392"/>
                </a:lnTo>
                <a:lnTo>
                  <a:pt x="2968" y="385"/>
                </a:lnTo>
                <a:lnTo>
                  <a:pt x="2975" y="378"/>
                </a:lnTo>
                <a:lnTo>
                  <a:pt x="2984" y="369"/>
                </a:lnTo>
                <a:lnTo>
                  <a:pt x="2991" y="362"/>
                </a:lnTo>
                <a:lnTo>
                  <a:pt x="2998" y="354"/>
                </a:lnTo>
                <a:lnTo>
                  <a:pt x="3007" y="345"/>
                </a:lnTo>
                <a:lnTo>
                  <a:pt x="3015" y="338"/>
                </a:lnTo>
                <a:lnTo>
                  <a:pt x="3022" y="331"/>
                </a:lnTo>
                <a:lnTo>
                  <a:pt x="3029" y="323"/>
                </a:lnTo>
                <a:lnTo>
                  <a:pt x="3038" y="314"/>
                </a:lnTo>
                <a:lnTo>
                  <a:pt x="3046" y="307"/>
                </a:lnTo>
                <a:lnTo>
                  <a:pt x="3053" y="300"/>
                </a:lnTo>
                <a:lnTo>
                  <a:pt x="3062" y="293"/>
                </a:lnTo>
                <a:lnTo>
                  <a:pt x="3069" y="283"/>
                </a:lnTo>
                <a:lnTo>
                  <a:pt x="3076" y="276"/>
                </a:lnTo>
                <a:lnTo>
                  <a:pt x="3084" y="269"/>
                </a:lnTo>
                <a:lnTo>
                  <a:pt x="3093" y="262"/>
                </a:lnTo>
                <a:lnTo>
                  <a:pt x="3100" y="254"/>
                </a:lnTo>
                <a:lnTo>
                  <a:pt x="3107" y="247"/>
                </a:lnTo>
                <a:lnTo>
                  <a:pt x="3115" y="240"/>
                </a:lnTo>
                <a:lnTo>
                  <a:pt x="3122" y="233"/>
                </a:lnTo>
                <a:lnTo>
                  <a:pt x="3129" y="225"/>
                </a:lnTo>
                <a:lnTo>
                  <a:pt x="3138" y="218"/>
                </a:lnTo>
                <a:lnTo>
                  <a:pt x="3145" y="211"/>
                </a:lnTo>
                <a:lnTo>
                  <a:pt x="3151" y="204"/>
                </a:lnTo>
                <a:lnTo>
                  <a:pt x="3158" y="196"/>
                </a:lnTo>
                <a:lnTo>
                  <a:pt x="3165" y="191"/>
                </a:lnTo>
                <a:lnTo>
                  <a:pt x="3173" y="184"/>
                </a:lnTo>
                <a:lnTo>
                  <a:pt x="3180" y="176"/>
                </a:lnTo>
                <a:lnTo>
                  <a:pt x="3185" y="171"/>
                </a:lnTo>
                <a:lnTo>
                  <a:pt x="3193" y="165"/>
                </a:lnTo>
                <a:lnTo>
                  <a:pt x="3198" y="158"/>
                </a:lnTo>
                <a:lnTo>
                  <a:pt x="3205" y="153"/>
                </a:lnTo>
                <a:lnTo>
                  <a:pt x="3211" y="147"/>
                </a:lnTo>
                <a:lnTo>
                  <a:pt x="3216" y="142"/>
                </a:lnTo>
                <a:lnTo>
                  <a:pt x="3224" y="136"/>
                </a:lnTo>
                <a:lnTo>
                  <a:pt x="3229" y="131"/>
                </a:lnTo>
                <a:lnTo>
                  <a:pt x="3234" y="125"/>
                </a:lnTo>
                <a:lnTo>
                  <a:pt x="3238" y="120"/>
                </a:lnTo>
                <a:lnTo>
                  <a:pt x="3244" y="116"/>
                </a:lnTo>
                <a:lnTo>
                  <a:pt x="3249" y="113"/>
                </a:lnTo>
                <a:lnTo>
                  <a:pt x="3253" y="107"/>
                </a:lnTo>
                <a:lnTo>
                  <a:pt x="3258" y="104"/>
                </a:lnTo>
                <a:lnTo>
                  <a:pt x="3262" y="100"/>
                </a:lnTo>
                <a:lnTo>
                  <a:pt x="3265" y="96"/>
                </a:lnTo>
                <a:lnTo>
                  <a:pt x="3269" y="93"/>
                </a:lnTo>
                <a:lnTo>
                  <a:pt x="3273" y="89"/>
                </a:lnTo>
                <a:lnTo>
                  <a:pt x="3276" y="85"/>
                </a:lnTo>
                <a:lnTo>
                  <a:pt x="3280" y="84"/>
                </a:lnTo>
                <a:lnTo>
                  <a:pt x="3284" y="80"/>
                </a:lnTo>
                <a:lnTo>
                  <a:pt x="3287" y="78"/>
                </a:lnTo>
                <a:lnTo>
                  <a:pt x="3289" y="76"/>
                </a:lnTo>
                <a:lnTo>
                  <a:pt x="3293" y="73"/>
                </a:lnTo>
                <a:lnTo>
                  <a:pt x="3294" y="71"/>
                </a:lnTo>
                <a:lnTo>
                  <a:pt x="3298" y="69"/>
                </a:lnTo>
                <a:lnTo>
                  <a:pt x="3300" y="67"/>
                </a:lnTo>
                <a:lnTo>
                  <a:pt x="3302" y="65"/>
                </a:lnTo>
                <a:lnTo>
                  <a:pt x="3303" y="64"/>
                </a:lnTo>
                <a:lnTo>
                  <a:pt x="3307" y="62"/>
                </a:lnTo>
                <a:lnTo>
                  <a:pt x="3309" y="60"/>
                </a:lnTo>
                <a:lnTo>
                  <a:pt x="3311" y="58"/>
                </a:lnTo>
                <a:lnTo>
                  <a:pt x="3313" y="56"/>
                </a:lnTo>
                <a:lnTo>
                  <a:pt x="3314" y="56"/>
                </a:lnTo>
                <a:lnTo>
                  <a:pt x="3316" y="55"/>
                </a:lnTo>
                <a:lnTo>
                  <a:pt x="3318" y="53"/>
                </a:lnTo>
                <a:lnTo>
                  <a:pt x="3320" y="53"/>
                </a:lnTo>
                <a:lnTo>
                  <a:pt x="3320" y="51"/>
                </a:lnTo>
                <a:lnTo>
                  <a:pt x="3322" y="49"/>
                </a:lnTo>
                <a:lnTo>
                  <a:pt x="3323" y="49"/>
                </a:lnTo>
                <a:lnTo>
                  <a:pt x="3325" y="47"/>
                </a:lnTo>
                <a:lnTo>
                  <a:pt x="3327" y="47"/>
                </a:lnTo>
                <a:lnTo>
                  <a:pt x="3329" y="45"/>
                </a:lnTo>
                <a:lnTo>
                  <a:pt x="3331" y="45"/>
                </a:lnTo>
                <a:lnTo>
                  <a:pt x="3333" y="44"/>
                </a:lnTo>
                <a:lnTo>
                  <a:pt x="3333" y="42"/>
                </a:lnTo>
                <a:lnTo>
                  <a:pt x="3334" y="42"/>
                </a:lnTo>
                <a:lnTo>
                  <a:pt x="3336" y="40"/>
                </a:lnTo>
                <a:lnTo>
                  <a:pt x="3338" y="40"/>
                </a:lnTo>
                <a:lnTo>
                  <a:pt x="3340" y="38"/>
                </a:lnTo>
                <a:lnTo>
                  <a:pt x="3342" y="38"/>
                </a:lnTo>
                <a:lnTo>
                  <a:pt x="3343" y="36"/>
                </a:lnTo>
                <a:lnTo>
                  <a:pt x="3345" y="36"/>
                </a:lnTo>
                <a:lnTo>
                  <a:pt x="3345" y="35"/>
                </a:lnTo>
                <a:lnTo>
                  <a:pt x="3347" y="35"/>
                </a:lnTo>
                <a:lnTo>
                  <a:pt x="3349" y="33"/>
                </a:lnTo>
                <a:lnTo>
                  <a:pt x="3351" y="33"/>
                </a:lnTo>
                <a:lnTo>
                  <a:pt x="3353" y="31"/>
                </a:lnTo>
                <a:lnTo>
                  <a:pt x="3354" y="31"/>
                </a:lnTo>
                <a:lnTo>
                  <a:pt x="3356" y="29"/>
                </a:lnTo>
                <a:lnTo>
                  <a:pt x="3356" y="29"/>
                </a:lnTo>
                <a:lnTo>
                  <a:pt x="3358" y="27"/>
                </a:lnTo>
                <a:lnTo>
                  <a:pt x="3360" y="27"/>
                </a:lnTo>
                <a:lnTo>
                  <a:pt x="3362" y="25"/>
                </a:lnTo>
                <a:lnTo>
                  <a:pt x="3363" y="25"/>
                </a:lnTo>
                <a:lnTo>
                  <a:pt x="3365" y="25"/>
                </a:lnTo>
                <a:lnTo>
                  <a:pt x="3367" y="24"/>
                </a:lnTo>
                <a:lnTo>
                  <a:pt x="3367" y="24"/>
                </a:lnTo>
                <a:lnTo>
                  <a:pt x="3369" y="22"/>
                </a:lnTo>
                <a:lnTo>
                  <a:pt x="3371" y="22"/>
                </a:lnTo>
                <a:lnTo>
                  <a:pt x="3372" y="20"/>
                </a:lnTo>
                <a:lnTo>
                  <a:pt x="3374" y="20"/>
                </a:lnTo>
                <a:lnTo>
                  <a:pt x="3376" y="20"/>
                </a:lnTo>
                <a:lnTo>
                  <a:pt x="3378" y="18"/>
                </a:lnTo>
                <a:lnTo>
                  <a:pt x="3378" y="18"/>
                </a:lnTo>
                <a:lnTo>
                  <a:pt x="3380" y="16"/>
                </a:lnTo>
                <a:lnTo>
                  <a:pt x="3382" y="16"/>
                </a:lnTo>
                <a:lnTo>
                  <a:pt x="3383" y="16"/>
                </a:lnTo>
                <a:lnTo>
                  <a:pt x="3385" y="15"/>
                </a:lnTo>
                <a:lnTo>
                  <a:pt x="3387" y="15"/>
                </a:lnTo>
                <a:lnTo>
                  <a:pt x="3387" y="15"/>
                </a:lnTo>
                <a:lnTo>
                  <a:pt x="3389" y="13"/>
                </a:lnTo>
                <a:lnTo>
                  <a:pt x="3391" y="13"/>
                </a:lnTo>
                <a:lnTo>
                  <a:pt x="3392" y="13"/>
                </a:lnTo>
                <a:lnTo>
                  <a:pt x="3394" y="11"/>
                </a:lnTo>
                <a:lnTo>
                  <a:pt x="3396" y="11"/>
                </a:lnTo>
                <a:lnTo>
                  <a:pt x="3396" y="11"/>
                </a:lnTo>
                <a:lnTo>
                  <a:pt x="3398" y="9"/>
                </a:lnTo>
                <a:lnTo>
                  <a:pt x="3400" y="9"/>
                </a:lnTo>
                <a:lnTo>
                  <a:pt x="3402" y="9"/>
                </a:lnTo>
                <a:lnTo>
                  <a:pt x="3403" y="9"/>
                </a:lnTo>
                <a:lnTo>
                  <a:pt x="3405" y="7"/>
                </a:lnTo>
                <a:lnTo>
                  <a:pt x="3407" y="7"/>
                </a:lnTo>
                <a:lnTo>
                  <a:pt x="3407" y="7"/>
                </a:lnTo>
                <a:lnTo>
                  <a:pt x="3409" y="7"/>
                </a:lnTo>
                <a:lnTo>
                  <a:pt x="3411" y="6"/>
                </a:lnTo>
                <a:lnTo>
                  <a:pt x="3412" y="6"/>
                </a:lnTo>
                <a:lnTo>
                  <a:pt x="3414" y="6"/>
                </a:lnTo>
                <a:lnTo>
                  <a:pt x="3416" y="6"/>
                </a:lnTo>
                <a:lnTo>
                  <a:pt x="3416" y="6"/>
                </a:lnTo>
                <a:lnTo>
                  <a:pt x="3418" y="4"/>
                </a:lnTo>
                <a:lnTo>
                  <a:pt x="3420" y="4"/>
                </a:lnTo>
                <a:lnTo>
                  <a:pt x="3422" y="4"/>
                </a:lnTo>
                <a:lnTo>
                  <a:pt x="3423" y="4"/>
                </a:lnTo>
                <a:lnTo>
                  <a:pt x="3425" y="4"/>
                </a:lnTo>
                <a:lnTo>
                  <a:pt x="3427" y="2"/>
                </a:lnTo>
                <a:lnTo>
                  <a:pt x="3427" y="2"/>
                </a:lnTo>
                <a:lnTo>
                  <a:pt x="3429" y="2"/>
                </a:lnTo>
                <a:lnTo>
                  <a:pt x="3431" y="2"/>
                </a:lnTo>
                <a:lnTo>
                  <a:pt x="3432" y="2"/>
                </a:lnTo>
                <a:lnTo>
                  <a:pt x="3434" y="2"/>
                </a:lnTo>
                <a:lnTo>
                  <a:pt x="3436" y="2"/>
                </a:lnTo>
                <a:lnTo>
                  <a:pt x="3438" y="2"/>
                </a:lnTo>
                <a:lnTo>
                  <a:pt x="3438" y="2"/>
                </a:lnTo>
                <a:lnTo>
                  <a:pt x="3440" y="0"/>
                </a:lnTo>
                <a:lnTo>
                  <a:pt x="3442" y="0"/>
                </a:lnTo>
                <a:lnTo>
                  <a:pt x="3443" y="0"/>
                </a:lnTo>
                <a:lnTo>
                  <a:pt x="3445" y="0"/>
                </a:lnTo>
                <a:lnTo>
                  <a:pt x="3447" y="0"/>
                </a:lnTo>
                <a:lnTo>
                  <a:pt x="3449" y="0"/>
                </a:lnTo>
                <a:lnTo>
                  <a:pt x="3449" y="0"/>
                </a:lnTo>
                <a:lnTo>
                  <a:pt x="3451" y="0"/>
                </a:lnTo>
                <a:lnTo>
                  <a:pt x="3452" y="0"/>
                </a:lnTo>
                <a:lnTo>
                  <a:pt x="3454" y="0"/>
                </a:lnTo>
                <a:lnTo>
                  <a:pt x="3456" y="0"/>
                </a:lnTo>
                <a:lnTo>
                  <a:pt x="3458" y="0"/>
                </a:lnTo>
                <a:lnTo>
                  <a:pt x="3460" y="0"/>
                </a:lnTo>
                <a:lnTo>
                  <a:pt x="3461" y="0"/>
                </a:lnTo>
                <a:lnTo>
                  <a:pt x="3461" y="0"/>
                </a:lnTo>
                <a:lnTo>
                  <a:pt x="3463" y="0"/>
                </a:lnTo>
                <a:lnTo>
                  <a:pt x="3465" y="0"/>
                </a:lnTo>
                <a:lnTo>
                  <a:pt x="3467" y="2"/>
                </a:lnTo>
                <a:lnTo>
                  <a:pt x="3469" y="2"/>
                </a:lnTo>
                <a:lnTo>
                  <a:pt x="3471" y="2"/>
                </a:lnTo>
                <a:lnTo>
                  <a:pt x="3472" y="2"/>
                </a:lnTo>
                <a:lnTo>
                  <a:pt x="3472" y="2"/>
                </a:lnTo>
                <a:lnTo>
                  <a:pt x="3474" y="2"/>
                </a:lnTo>
                <a:lnTo>
                  <a:pt x="3476" y="2"/>
                </a:lnTo>
                <a:lnTo>
                  <a:pt x="3478" y="2"/>
                </a:lnTo>
                <a:lnTo>
                  <a:pt x="3480" y="2"/>
                </a:lnTo>
                <a:lnTo>
                  <a:pt x="3481" y="4"/>
                </a:lnTo>
                <a:lnTo>
                  <a:pt x="3483" y="4"/>
                </a:lnTo>
                <a:lnTo>
                  <a:pt x="3485" y="4"/>
                </a:lnTo>
                <a:lnTo>
                  <a:pt x="3485" y="4"/>
                </a:lnTo>
                <a:lnTo>
                  <a:pt x="3487" y="4"/>
                </a:lnTo>
                <a:lnTo>
                  <a:pt x="3489" y="6"/>
                </a:lnTo>
                <a:lnTo>
                  <a:pt x="3491" y="6"/>
                </a:lnTo>
                <a:lnTo>
                  <a:pt x="3492" y="6"/>
                </a:lnTo>
                <a:lnTo>
                  <a:pt x="3494" y="6"/>
                </a:lnTo>
                <a:lnTo>
                  <a:pt x="3496" y="7"/>
                </a:lnTo>
                <a:lnTo>
                  <a:pt x="3496" y="7"/>
                </a:lnTo>
                <a:lnTo>
                  <a:pt x="3498" y="7"/>
                </a:lnTo>
                <a:lnTo>
                  <a:pt x="3500" y="9"/>
                </a:lnTo>
                <a:lnTo>
                  <a:pt x="3501" y="9"/>
                </a:lnTo>
                <a:lnTo>
                  <a:pt x="3503" y="9"/>
                </a:lnTo>
                <a:lnTo>
                  <a:pt x="3505" y="11"/>
                </a:lnTo>
                <a:lnTo>
                  <a:pt x="3507" y="11"/>
                </a:lnTo>
                <a:lnTo>
                  <a:pt x="3509" y="11"/>
                </a:lnTo>
                <a:lnTo>
                  <a:pt x="3509" y="13"/>
                </a:lnTo>
                <a:lnTo>
                  <a:pt x="3511" y="13"/>
                </a:lnTo>
                <a:lnTo>
                  <a:pt x="3512" y="15"/>
                </a:lnTo>
                <a:lnTo>
                  <a:pt x="3514" y="15"/>
                </a:lnTo>
                <a:lnTo>
                  <a:pt x="3516" y="16"/>
                </a:lnTo>
                <a:lnTo>
                  <a:pt x="3518" y="16"/>
                </a:lnTo>
                <a:lnTo>
                  <a:pt x="3520" y="18"/>
                </a:lnTo>
                <a:lnTo>
                  <a:pt x="3520" y="18"/>
                </a:lnTo>
                <a:lnTo>
                  <a:pt x="3521" y="20"/>
                </a:lnTo>
                <a:lnTo>
                  <a:pt x="3523" y="20"/>
                </a:lnTo>
                <a:lnTo>
                  <a:pt x="3525" y="22"/>
                </a:lnTo>
                <a:lnTo>
                  <a:pt x="3527" y="22"/>
                </a:lnTo>
                <a:lnTo>
                  <a:pt x="3529" y="24"/>
                </a:lnTo>
                <a:lnTo>
                  <a:pt x="3531" y="24"/>
                </a:lnTo>
                <a:lnTo>
                  <a:pt x="3532" y="25"/>
                </a:lnTo>
                <a:lnTo>
                  <a:pt x="3532" y="27"/>
                </a:lnTo>
                <a:lnTo>
                  <a:pt x="3534" y="27"/>
                </a:lnTo>
                <a:lnTo>
                  <a:pt x="3536" y="29"/>
                </a:lnTo>
                <a:lnTo>
                  <a:pt x="3538" y="31"/>
                </a:lnTo>
                <a:lnTo>
                  <a:pt x="3540" y="31"/>
                </a:lnTo>
                <a:lnTo>
                  <a:pt x="3541" y="33"/>
                </a:lnTo>
                <a:lnTo>
                  <a:pt x="3543" y="35"/>
                </a:lnTo>
                <a:lnTo>
                  <a:pt x="3543" y="35"/>
                </a:lnTo>
                <a:lnTo>
                  <a:pt x="3545" y="36"/>
                </a:lnTo>
                <a:lnTo>
                  <a:pt x="3547" y="38"/>
                </a:lnTo>
                <a:lnTo>
                  <a:pt x="3549" y="40"/>
                </a:lnTo>
                <a:lnTo>
                  <a:pt x="3550" y="40"/>
                </a:lnTo>
                <a:lnTo>
                  <a:pt x="3552" y="42"/>
                </a:lnTo>
                <a:lnTo>
                  <a:pt x="3554" y="44"/>
                </a:lnTo>
                <a:lnTo>
                  <a:pt x="3556" y="45"/>
                </a:lnTo>
                <a:lnTo>
                  <a:pt x="3556" y="47"/>
                </a:lnTo>
                <a:lnTo>
                  <a:pt x="3558" y="49"/>
                </a:lnTo>
                <a:lnTo>
                  <a:pt x="3560" y="49"/>
                </a:lnTo>
                <a:lnTo>
                  <a:pt x="3561" y="51"/>
                </a:lnTo>
                <a:lnTo>
                  <a:pt x="3563" y="53"/>
                </a:lnTo>
                <a:lnTo>
                  <a:pt x="3565" y="55"/>
                </a:lnTo>
                <a:lnTo>
                  <a:pt x="3567" y="56"/>
                </a:lnTo>
                <a:lnTo>
                  <a:pt x="3567" y="58"/>
                </a:lnTo>
                <a:lnTo>
                  <a:pt x="3569" y="60"/>
                </a:lnTo>
                <a:lnTo>
                  <a:pt x="3570" y="62"/>
                </a:lnTo>
                <a:lnTo>
                  <a:pt x="3572" y="64"/>
                </a:lnTo>
                <a:lnTo>
                  <a:pt x="3574" y="65"/>
                </a:lnTo>
                <a:lnTo>
                  <a:pt x="3576" y="67"/>
                </a:lnTo>
                <a:lnTo>
                  <a:pt x="3578" y="69"/>
                </a:lnTo>
                <a:lnTo>
                  <a:pt x="3580" y="71"/>
                </a:lnTo>
                <a:lnTo>
                  <a:pt x="3580" y="73"/>
                </a:lnTo>
                <a:lnTo>
                  <a:pt x="3581" y="75"/>
                </a:lnTo>
                <a:lnTo>
                  <a:pt x="3583" y="78"/>
                </a:lnTo>
                <a:lnTo>
                  <a:pt x="3585" y="80"/>
                </a:lnTo>
                <a:lnTo>
                  <a:pt x="3587" y="82"/>
                </a:lnTo>
                <a:lnTo>
                  <a:pt x="3589" y="84"/>
                </a:lnTo>
                <a:lnTo>
                  <a:pt x="3590" y="85"/>
                </a:lnTo>
                <a:lnTo>
                  <a:pt x="3590" y="87"/>
                </a:lnTo>
                <a:lnTo>
                  <a:pt x="3592" y="91"/>
                </a:lnTo>
                <a:lnTo>
                  <a:pt x="3594" y="93"/>
                </a:lnTo>
                <a:lnTo>
                  <a:pt x="3596" y="95"/>
                </a:lnTo>
                <a:lnTo>
                  <a:pt x="3598" y="96"/>
                </a:lnTo>
                <a:lnTo>
                  <a:pt x="3600" y="100"/>
                </a:lnTo>
                <a:lnTo>
                  <a:pt x="3601" y="102"/>
                </a:lnTo>
                <a:lnTo>
                  <a:pt x="3601" y="104"/>
                </a:lnTo>
                <a:lnTo>
                  <a:pt x="3603" y="107"/>
                </a:lnTo>
                <a:lnTo>
                  <a:pt x="3605" y="109"/>
                </a:lnTo>
                <a:lnTo>
                  <a:pt x="3607" y="113"/>
                </a:lnTo>
                <a:lnTo>
                  <a:pt x="3609" y="115"/>
                </a:lnTo>
                <a:lnTo>
                  <a:pt x="3610" y="116"/>
                </a:lnTo>
                <a:lnTo>
                  <a:pt x="3612" y="120"/>
                </a:lnTo>
                <a:lnTo>
                  <a:pt x="3612" y="122"/>
                </a:lnTo>
                <a:lnTo>
                  <a:pt x="3614" y="125"/>
                </a:lnTo>
                <a:lnTo>
                  <a:pt x="3616" y="127"/>
                </a:lnTo>
                <a:lnTo>
                  <a:pt x="3618" y="131"/>
                </a:lnTo>
                <a:lnTo>
                  <a:pt x="3619" y="134"/>
                </a:lnTo>
                <a:lnTo>
                  <a:pt x="3621" y="136"/>
                </a:lnTo>
                <a:lnTo>
                  <a:pt x="3621" y="140"/>
                </a:lnTo>
                <a:lnTo>
                  <a:pt x="3623" y="142"/>
                </a:lnTo>
                <a:lnTo>
                  <a:pt x="3625" y="145"/>
                </a:lnTo>
                <a:lnTo>
                  <a:pt x="3627" y="149"/>
                </a:lnTo>
                <a:lnTo>
                  <a:pt x="3629" y="151"/>
                </a:lnTo>
                <a:lnTo>
                  <a:pt x="3630" y="154"/>
                </a:lnTo>
                <a:lnTo>
                  <a:pt x="3630" y="158"/>
                </a:lnTo>
                <a:lnTo>
                  <a:pt x="3632" y="162"/>
                </a:lnTo>
                <a:lnTo>
                  <a:pt x="3634" y="164"/>
                </a:lnTo>
                <a:lnTo>
                  <a:pt x="3636" y="167"/>
                </a:lnTo>
                <a:lnTo>
                  <a:pt x="3638" y="171"/>
                </a:lnTo>
                <a:lnTo>
                  <a:pt x="3639" y="174"/>
                </a:lnTo>
                <a:lnTo>
                  <a:pt x="3641" y="178"/>
                </a:lnTo>
                <a:lnTo>
                  <a:pt x="3641" y="182"/>
                </a:lnTo>
                <a:lnTo>
                  <a:pt x="3643" y="185"/>
                </a:lnTo>
                <a:lnTo>
                  <a:pt x="3645" y="189"/>
                </a:lnTo>
                <a:lnTo>
                  <a:pt x="3647" y="193"/>
                </a:lnTo>
                <a:lnTo>
                  <a:pt x="3649" y="196"/>
                </a:lnTo>
                <a:lnTo>
                  <a:pt x="3650" y="200"/>
                </a:lnTo>
                <a:lnTo>
                  <a:pt x="3650" y="204"/>
                </a:lnTo>
                <a:lnTo>
                  <a:pt x="3652" y="207"/>
                </a:lnTo>
                <a:lnTo>
                  <a:pt x="3654" y="211"/>
                </a:lnTo>
                <a:lnTo>
                  <a:pt x="3656" y="214"/>
                </a:lnTo>
                <a:lnTo>
                  <a:pt x="3658" y="218"/>
                </a:lnTo>
                <a:lnTo>
                  <a:pt x="3659" y="222"/>
                </a:lnTo>
                <a:lnTo>
                  <a:pt x="3661" y="227"/>
                </a:lnTo>
                <a:lnTo>
                  <a:pt x="3661" y="231"/>
                </a:lnTo>
                <a:lnTo>
                  <a:pt x="3663" y="234"/>
                </a:lnTo>
                <a:lnTo>
                  <a:pt x="3665" y="238"/>
                </a:lnTo>
                <a:lnTo>
                  <a:pt x="3667" y="243"/>
                </a:lnTo>
                <a:lnTo>
                  <a:pt x="3669" y="247"/>
                </a:lnTo>
                <a:lnTo>
                  <a:pt x="3670" y="251"/>
                </a:lnTo>
                <a:lnTo>
                  <a:pt x="3672" y="256"/>
                </a:lnTo>
                <a:lnTo>
                  <a:pt x="3672" y="260"/>
                </a:lnTo>
                <a:lnTo>
                  <a:pt x="3674" y="265"/>
                </a:lnTo>
                <a:lnTo>
                  <a:pt x="3676" y="269"/>
                </a:lnTo>
                <a:lnTo>
                  <a:pt x="3678" y="274"/>
                </a:lnTo>
                <a:lnTo>
                  <a:pt x="3679" y="278"/>
                </a:lnTo>
                <a:lnTo>
                  <a:pt x="3681" y="283"/>
                </a:lnTo>
                <a:lnTo>
                  <a:pt x="3683" y="287"/>
                </a:lnTo>
                <a:lnTo>
                  <a:pt x="3683" y="293"/>
                </a:lnTo>
                <a:lnTo>
                  <a:pt x="3685" y="296"/>
                </a:lnTo>
                <a:lnTo>
                  <a:pt x="3687" y="302"/>
                </a:lnTo>
                <a:lnTo>
                  <a:pt x="3689" y="307"/>
                </a:lnTo>
                <a:lnTo>
                  <a:pt x="3690" y="313"/>
                </a:lnTo>
                <a:lnTo>
                  <a:pt x="3692" y="316"/>
                </a:lnTo>
                <a:lnTo>
                  <a:pt x="3694" y="322"/>
                </a:lnTo>
                <a:lnTo>
                  <a:pt x="3696" y="327"/>
                </a:lnTo>
                <a:lnTo>
                  <a:pt x="3696" y="333"/>
                </a:lnTo>
                <a:lnTo>
                  <a:pt x="3698" y="338"/>
                </a:lnTo>
                <a:lnTo>
                  <a:pt x="3699" y="343"/>
                </a:lnTo>
                <a:lnTo>
                  <a:pt x="3701" y="347"/>
                </a:lnTo>
                <a:lnTo>
                  <a:pt x="3703" y="353"/>
                </a:lnTo>
                <a:lnTo>
                  <a:pt x="3705" y="358"/>
                </a:lnTo>
                <a:lnTo>
                  <a:pt x="3707" y="363"/>
                </a:lnTo>
                <a:lnTo>
                  <a:pt x="3707" y="371"/>
                </a:lnTo>
                <a:lnTo>
                  <a:pt x="3708" y="376"/>
                </a:lnTo>
                <a:lnTo>
                  <a:pt x="3710" y="382"/>
                </a:lnTo>
                <a:lnTo>
                  <a:pt x="3712" y="387"/>
                </a:lnTo>
                <a:lnTo>
                  <a:pt x="3714" y="392"/>
                </a:lnTo>
                <a:lnTo>
                  <a:pt x="3716" y="398"/>
                </a:lnTo>
                <a:lnTo>
                  <a:pt x="3718" y="405"/>
                </a:lnTo>
                <a:lnTo>
                  <a:pt x="3719" y="411"/>
                </a:lnTo>
                <a:lnTo>
                  <a:pt x="3719" y="416"/>
                </a:lnTo>
                <a:lnTo>
                  <a:pt x="3721" y="422"/>
                </a:lnTo>
                <a:lnTo>
                  <a:pt x="3723" y="429"/>
                </a:lnTo>
                <a:lnTo>
                  <a:pt x="3725" y="434"/>
                </a:lnTo>
                <a:lnTo>
                  <a:pt x="3727" y="442"/>
                </a:lnTo>
                <a:lnTo>
                  <a:pt x="3728" y="447"/>
                </a:lnTo>
                <a:lnTo>
                  <a:pt x="3730" y="452"/>
                </a:lnTo>
                <a:lnTo>
                  <a:pt x="3730" y="460"/>
                </a:lnTo>
                <a:lnTo>
                  <a:pt x="3732" y="467"/>
                </a:lnTo>
                <a:lnTo>
                  <a:pt x="3734" y="472"/>
                </a:lnTo>
                <a:lnTo>
                  <a:pt x="3736" y="480"/>
                </a:lnTo>
                <a:lnTo>
                  <a:pt x="3738" y="485"/>
                </a:lnTo>
                <a:lnTo>
                  <a:pt x="3739" y="492"/>
                </a:lnTo>
                <a:lnTo>
                  <a:pt x="3741" y="500"/>
                </a:lnTo>
                <a:lnTo>
                  <a:pt x="3743" y="505"/>
                </a:lnTo>
                <a:lnTo>
                  <a:pt x="3743" y="512"/>
                </a:lnTo>
                <a:lnTo>
                  <a:pt x="3745" y="520"/>
                </a:lnTo>
                <a:lnTo>
                  <a:pt x="3747" y="527"/>
                </a:lnTo>
                <a:lnTo>
                  <a:pt x="3748" y="534"/>
                </a:lnTo>
                <a:lnTo>
                  <a:pt x="3750" y="541"/>
                </a:lnTo>
                <a:lnTo>
                  <a:pt x="3752" y="547"/>
                </a:lnTo>
                <a:lnTo>
                  <a:pt x="3754" y="554"/>
                </a:lnTo>
                <a:lnTo>
                  <a:pt x="3754" y="561"/>
                </a:lnTo>
                <a:lnTo>
                  <a:pt x="3756" y="569"/>
                </a:lnTo>
                <a:lnTo>
                  <a:pt x="3758" y="576"/>
                </a:lnTo>
                <a:lnTo>
                  <a:pt x="3759" y="583"/>
                </a:lnTo>
                <a:lnTo>
                  <a:pt x="3761" y="592"/>
                </a:lnTo>
                <a:lnTo>
                  <a:pt x="3763" y="600"/>
                </a:lnTo>
                <a:lnTo>
                  <a:pt x="3765" y="607"/>
                </a:lnTo>
                <a:lnTo>
                  <a:pt x="3767" y="614"/>
                </a:lnTo>
                <a:lnTo>
                  <a:pt x="3767" y="621"/>
                </a:lnTo>
                <a:lnTo>
                  <a:pt x="3768" y="630"/>
                </a:lnTo>
                <a:lnTo>
                  <a:pt x="3770" y="638"/>
                </a:lnTo>
                <a:lnTo>
                  <a:pt x="3772" y="645"/>
                </a:lnTo>
                <a:lnTo>
                  <a:pt x="3774" y="654"/>
                </a:lnTo>
                <a:lnTo>
                  <a:pt x="3776" y="661"/>
                </a:lnTo>
                <a:lnTo>
                  <a:pt x="3777" y="669"/>
                </a:lnTo>
                <a:lnTo>
                  <a:pt x="3777" y="678"/>
                </a:lnTo>
                <a:lnTo>
                  <a:pt x="3779" y="685"/>
                </a:lnTo>
                <a:lnTo>
                  <a:pt x="3781" y="694"/>
                </a:lnTo>
                <a:lnTo>
                  <a:pt x="3783" y="701"/>
                </a:lnTo>
                <a:lnTo>
                  <a:pt x="3785" y="710"/>
                </a:lnTo>
                <a:lnTo>
                  <a:pt x="3787" y="719"/>
                </a:lnTo>
                <a:lnTo>
                  <a:pt x="3788" y="727"/>
                </a:lnTo>
                <a:lnTo>
                  <a:pt x="3790" y="736"/>
                </a:lnTo>
                <a:lnTo>
                  <a:pt x="3790" y="745"/>
                </a:lnTo>
                <a:lnTo>
                  <a:pt x="3792" y="752"/>
                </a:lnTo>
                <a:lnTo>
                  <a:pt x="3794" y="761"/>
                </a:lnTo>
                <a:lnTo>
                  <a:pt x="3796" y="770"/>
                </a:lnTo>
                <a:lnTo>
                  <a:pt x="3797" y="779"/>
                </a:lnTo>
                <a:lnTo>
                  <a:pt x="3799" y="789"/>
                </a:lnTo>
                <a:lnTo>
                  <a:pt x="3801" y="796"/>
                </a:lnTo>
                <a:lnTo>
                  <a:pt x="3801" y="805"/>
                </a:lnTo>
                <a:lnTo>
                  <a:pt x="3803" y="814"/>
                </a:lnTo>
                <a:lnTo>
                  <a:pt x="3805" y="823"/>
                </a:lnTo>
                <a:lnTo>
                  <a:pt x="3807" y="832"/>
                </a:lnTo>
                <a:lnTo>
                  <a:pt x="3808" y="841"/>
                </a:lnTo>
                <a:lnTo>
                  <a:pt x="3810" y="850"/>
                </a:lnTo>
                <a:lnTo>
                  <a:pt x="3812" y="861"/>
                </a:lnTo>
                <a:lnTo>
                  <a:pt x="3814" y="870"/>
                </a:lnTo>
                <a:lnTo>
                  <a:pt x="3814" y="879"/>
                </a:lnTo>
                <a:lnTo>
                  <a:pt x="3816" y="888"/>
                </a:lnTo>
                <a:lnTo>
                  <a:pt x="3817" y="898"/>
                </a:lnTo>
                <a:lnTo>
                  <a:pt x="3819" y="908"/>
                </a:lnTo>
                <a:lnTo>
                  <a:pt x="3821" y="918"/>
                </a:lnTo>
                <a:lnTo>
                  <a:pt x="3823" y="927"/>
                </a:lnTo>
                <a:lnTo>
                  <a:pt x="3825" y="937"/>
                </a:lnTo>
                <a:lnTo>
                  <a:pt x="3825" y="947"/>
                </a:lnTo>
                <a:lnTo>
                  <a:pt x="3827" y="956"/>
                </a:lnTo>
                <a:lnTo>
                  <a:pt x="3828" y="967"/>
                </a:lnTo>
                <a:lnTo>
                  <a:pt x="3830" y="976"/>
                </a:lnTo>
                <a:lnTo>
                  <a:pt x="3832" y="987"/>
                </a:lnTo>
                <a:lnTo>
                  <a:pt x="3834" y="996"/>
                </a:lnTo>
                <a:lnTo>
                  <a:pt x="3836" y="1007"/>
                </a:lnTo>
                <a:lnTo>
                  <a:pt x="3836" y="1016"/>
                </a:lnTo>
                <a:lnTo>
                  <a:pt x="3837" y="1027"/>
                </a:lnTo>
                <a:lnTo>
                  <a:pt x="3839" y="1037"/>
                </a:lnTo>
                <a:lnTo>
                  <a:pt x="3841" y="1046"/>
                </a:lnTo>
                <a:lnTo>
                  <a:pt x="3843" y="1057"/>
                </a:lnTo>
                <a:lnTo>
                  <a:pt x="3845" y="1068"/>
                </a:lnTo>
                <a:lnTo>
                  <a:pt x="3847" y="1077"/>
                </a:lnTo>
                <a:lnTo>
                  <a:pt x="3847" y="1088"/>
                </a:lnTo>
                <a:lnTo>
                  <a:pt x="3848" y="1099"/>
                </a:lnTo>
                <a:lnTo>
                  <a:pt x="3850" y="1110"/>
                </a:lnTo>
                <a:lnTo>
                  <a:pt x="3852" y="1121"/>
                </a:lnTo>
                <a:lnTo>
                  <a:pt x="3854" y="1132"/>
                </a:lnTo>
                <a:lnTo>
                  <a:pt x="3856" y="1141"/>
                </a:lnTo>
                <a:lnTo>
                  <a:pt x="3856" y="1152"/>
                </a:lnTo>
                <a:lnTo>
                  <a:pt x="3857" y="1163"/>
                </a:lnTo>
                <a:lnTo>
                  <a:pt x="3859" y="1174"/>
                </a:lnTo>
                <a:lnTo>
                  <a:pt x="3861" y="1185"/>
                </a:lnTo>
                <a:lnTo>
                  <a:pt x="3863" y="1195"/>
                </a:lnTo>
                <a:lnTo>
                  <a:pt x="3865" y="1206"/>
                </a:lnTo>
                <a:lnTo>
                  <a:pt x="3865" y="1217"/>
                </a:lnTo>
                <a:lnTo>
                  <a:pt x="3866" y="1228"/>
                </a:lnTo>
                <a:lnTo>
                  <a:pt x="3868" y="1239"/>
                </a:lnTo>
                <a:lnTo>
                  <a:pt x="3870" y="1250"/>
                </a:lnTo>
                <a:lnTo>
                  <a:pt x="3872" y="1263"/>
                </a:lnTo>
                <a:lnTo>
                  <a:pt x="3874" y="1274"/>
                </a:lnTo>
                <a:lnTo>
                  <a:pt x="3876" y="1284"/>
                </a:lnTo>
                <a:lnTo>
                  <a:pt x="3876" y="1295"/>
                </a:lnTo>
                <a:lnTo>
                  <a:pt x="3877" y="1306"/>
                </a:lnTo>
                <a:lnTo>
                  <a:pt x="3879" y="1317"/>
                </a:lnTo>
                <a:lnTo>
                  <a:pt x="3881" y="1330"/>
                </a:lnTo>
                <a:lnTo>
                  <a:pt x="3883" y="1341"/>
                </a:lnTo>
                <a:lnTo>
                  <a:pt x="3885" y="1352"/>
                </a:lnTo>
                <a:lnTo>
                  <a:pt x="3885" y="1363"/>
                </a:lnTo>
                <a:lnTo>
                  <a:pt x="3886" y="1375"/>
                </a:lnTo>
                <a:lnTo>
                  <a:pt x="3888" y="1386"/>
                </a:lnTo>
                <a:lnTo>
                  <a:pt x="3890" y="1397"/>
                </a:lnTo>
                <a:lnTo>
                  <a:pt x="3892" y="1408"/>
                </a:lnTo>
                <a:lnTo>
                  <a:pt x="3894" y="1421"/>
                </a:lnTo>
                <a:lnTo>
                  <a:pt x="3896" y="1432"/>
                </a:lnTo>
                <a:lnTo>
                  <a:pt x="3896" y="1443"/>
                </a:lnTo>
                <a:lnTo>
                  <a:pt x="3897" y="1455"/>
                </a:lnTo>
                <a:lnTo>
                  <a:pt x="3899" y="1466"/>
                </a:lnTo>
                <a:lnTo>
                  <a:pt x="3901" y="1477"/>
                </a:lnTo>
                <a:lnTo>
                  <a:pt x="3903" y="1490"/>
                </a:lnTo>
                <a:lnTo>
                  <a:pt x="3905" y="1501"/>
                </a:lnTo>
                <a:lnTo>
                  <a:pt x="3906" y="1512"/>
                </a:lnTo>
                <a:lnTo>
                  <a:pt x="3906" y="1524"/>
                </a:lnTo>
                <a:lnTo>
                  <a:pt x="3908" y="1535"/>
                </a:lnTo>
                <a:lnTo>
                  <a:pt x="3910" y="1548"/>
                </a:lnTo>
                <a:lnTo>
                  <a:pt x="3912" y="1559"/>
                </a:lnTo>
                <a:lnTo>
                  <a:pt x="3914" y="1570"/>
                </a:lnTo>
                <a:lnTo>
                  <a:pt x="3916" y="1582"/>
                </a:lnTo>
                <a:lnTo>
                  <a:pt x="3917" y="1593"/>
                </a:lnTo>
                <a:lnTo>
                  <a:pt x="3917" y="1604"/>
                </a:lnTo>
                <a:lnTo>
                  <a:pt x="3919" y="1617"/>
                </a:lnTo>
                <a:lnTo>
                  <a:pt x="3921" y="1628"/>
                </a:lnTo>
                <a:lnTo>
                  <a:pt x="3923" y="1639"/>
                </a:lnTo>
                <a:lnTo>
                  <a:pt x="3925" y="1651"/>
                </a:lnTo>
                <a:lnTo>
                  <a:pt x="3926" y="1662"/>
                </a:lnTo>
                <a:lnTo>
                  <a:pt x="3928" y="1673"/>
                </a:lnTo>
                <a:lnTo>
                  <a:pt x="3930" y="1686"/>
                </a:lnTo>
                <a:lnTo>
                  <a:pt x="3930" y="1697"/>
                </a:lnTo>
                <a:lnTo>
                  <a:pt x="3932" y="1708"/>
                </a:lnTo>
                <a:lnTo>
                  <a:pt x="3934" y="1719"/>
                </a:lnTo>
                <a:lnTo>
                  <a:pt x="3935" y="1731"/>
                </a:lnTo>
                <a:lnTo>
                  <a:pt x="3937" y="1742"/>
                </a:lnTo>
                <a:lnTo>
                  <a:pt x="3939" y="1753"/>
                </a:lnTo>
                <a:lnTo>
                  <a:pt x="3941" y="1764"/>
                </a:lnTo>
                <a:lnTo>
                  <a:pt x="3941" y="1775"/>
                </a:lnTo>
                <a:lnTo>
                  <a:pt x="3943" y="1786"/>
                </a:lnTo>
                <a:lnTo>
                  <a:pt x="3945" y="1797"/>
                </a:lnTo>
                <a:lnTo>
                  <a:pt x="3946" y="1810"/>
                </a:lnTo>
                <a:lnTo>
                  <a:pt x="3948" y="1820"/>
                </a:lnTo>
                <a:lnTo>
                  <a:pt x="3950" y="1831"/>
                </a:lnTo>
                <a:lnTo>
                  <a:pt x="3952" y="1842"/>
                </a:lnTo>
                <a:lnTo>
                  <a:pt x="3954" y="1853"/>
                </a:lnTo>
                <a:lnTo>
                  <a:pt x="3954" y="1864"/>
                </a:lnTo>
                <a:lnTo>
                  <a:pt x="3955" y="1873"/>
                </a:lnTo>
                <a:lnTo>
                  <a:pt x="3957" y="1884"/>
                </a:lnTo>
                <a:lnTo>
                  <a:pt x="3959" y="1895"/>
                </a:lnTo>
                <a:lnTo>
                  <a:pt x="3961" y="1906"/>
                </a:lnTo>
                <a:lnTo>
                  <a:pt x="3963" y="1917"/>
                </a:lnTo>
                <a:lnTo>
                  <a:pt x="3965" y="1926"/>
                </a:lnTo>
                <a:lnTo>
                  <a:pt x="3965" y="1937"/>
                </a:lnTo>
                <a:lnTo>
                  <a:pt x="3966" y="1948"/>
                </a:lnTo>
                <a:lnTo>
                  <a:pt x="3968" y="1957"/>
                </a:lnTo>
                <a:lnTo>
                  <a:pt x="3970" y="1968"/>
                </a:lnTo>
                <a:lnTo>
                  <a:pt x="3972" y="1978"/>
                </a:lnTo>
                <a:lnTo>
                  <a:pt x="3974" y="1988"/>
                </a:lnTo>
                <a:lnTo>
                  <a:pt x="3975" y="1997"/>
                </a:lnTo>
                <a:lnTo>
                  <a:pt x="3977" y="2008"/>
                </a:lnTo>
                <a:lnTo>
                  <a:pt x="3977" y="2017"/>
                </a:lnTo>
                <a:lnTo>
                  <a:pt x="3979" y="2026"/>
                </a:lnTo>
                <a:lnTo>
                  <a:pt x="3981" y="2037"/>
                </a:lnTo>
                <a:lnTo>
                  <a:pt x="3983" y="2046"/>
                </a:lnTo>
                <a:lnTo>
                  <a:pt x="3985" y="2055"/>
                </a:lnTo>
                <a:lnTo>
                  <a:pt x="3986" y="2064"/>
                </a:lnTo>
                <a:lnTo>
                  <a:pt x="3988" y="2073"/>
                </a:lnTo>
                <a:lnTo>
                  <a:pt x="3988" y="2082"/>
                </a:lnTo>
                <a:lnTo>
                  <a:pt x="3990" y="2091"/>
                </a:lnTo>
                <a:lnTo>
                  <a:pt x="3992" y="2100"/>
                </a:lnTo>
                <a:lnTo>
                  <a:pt x="3994" y="2109"/>
                </a:lnTo>
                <a:lnTo>
                  <a:pt x="3995" y="2117"/>
                </a:lnTo>
                <a:lnTo>
                  <a:pt x="3997" y="2126"/>
                </a:lnTo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2" name="Freeform 133"/>
          <p:cNvSpPr>
            <a:spLocks/>
          </p:cNvSpPr>
          <p:nvPr/>
        </p:nvSpPr>
        <p:spPr bwMode="auto">
          <a:xfrm>
            <a:off x="4051300" y="5572125"/>
            <a:ext cx="173038" cy="236538"/>
          </a:xfrm>
          <a:custGeom>
            <a:avLst/>
            <a:gdLst>
              <a:gd name="T0" fmla="*/ 4 w 220"/>
              <a:gd name="T1" fmla="*/ 16 h 298"/>
              <a:gd name="T2" fmla="*/ 8 w 220"/>
              <a:gd name="T3" fmla="*/ 40 h 298"/>
              <a:gd name="T4" fmla="*/ 13 w 220"/>
              <a:gd name="T5" fmla="*/ 63 h 298"/>
              <a:gd name="T6" fmla="*/ 17 w 220"/>
              <a:gd name="T7" fmla="*/ 85 h 298"/>
              <a:gd name="T8" fmla="*/ 22 w 220"/>
              <a:gd name="T9" fmla="*/ 105 h 298"/>
              <a:gd name="T10" fmla="*/ 27 w 220"/>
              <a:gd name="T11" fmla="*/ 125 h 298"/>
              <a:gd name="T12" fmla="*/ 31 w 220"/>
              <a:gd name="T13" fmla="*/ 143 h 298"/>
              <a:gd name="T14" fmla="*/ 37 w 220"/>
              <a:gd name="T15" fmla="*/ 161 h 298"/>
              <a:gd name="T16" fmla="*/ 40 w 220"/>
              <a:gd name="T17" fmla="*/ 176 h 298"/>
              <a:gd name="T18" fmla="*/ 46 w 220"/>
              <a:gd name="T19" fmla="*/ 190 h 298"/>
              <a:gd name="T20" fmla="*/ 51 w 220"/>
              <a:gd name="T21" fmla="*/ 205 h 298"/>
              <a:gd name="T22" fmla="*/ 55 w 220"/>
              <a:gd name="T23" fmla="*/ 216 h 298"/>
              <a:gd name="T24" fmla="*/ 60 w 220"/>
              <a:gd name="T25" fmla="*/ 229 h 298"/>
              <a:gd name="T26" fmla="*/ 64 w 220"/>
              <a:gd name="T27" fmla="*/ 238 h 298"/>
              <a:gd name="T28" fmla="*/ 69 w 220"/>
              <a:gd name="T29" fmla="*/ 247 h 298"/>
              <a:gd name="T30" fmla="*/ 73 w 220"/>
              <a:gd name="T31" fmla="*/ 256 h 298"/>
              <a:gd name="T32" fmla="*/ 78 w 220"/>
              <a:gd name="T33" fmla="*/ 261 h 298"/>
              <a:gd name="T34" fmla="*/ 84 w 220"/>
              <a:gd name="T35" fmla="*/ 269 h 298"/>
              <a:gd name="T36" fmla="*/ 87 w 220"/>
              <a:gd name="T37" fmla="*/ 274 h 298"/>
              <a:gd name="T38" fmla="*/ 93 w 220"/>
              <a:gd name="T39" fmla="*/ 278 h 298"/>
              <a:gd name="T40" fmla="*/ 96 w 220"/>
              <a:gd name="T41" fmla="*/ 281 h 298"/>
              <a:gd name="T42" fmla="*/ 102 w 220"/>
              <a:gd name="T43" fmla="*/ 285 h 298"/>
              <a:gd name="T44" fmla="*/ 106 w 220"/>
              <a:gd name="T45" fmla="*/ 288 h 298"/>
              <a:gd name="T46" fmla="*/ 111 w 220"/>
              <a:gd name="T47" fmla="*/ 290 h 298"/>
              <a:gd name="T48" fmla="*/ 115 w 220"/>
              <a:gd name="T49" fmla="*/ 292 h 298"/>
              <a:gd name="T50" fmla="*/ 120 w 220"/>
              <a:gd name="T51" fmla="*/ 294 h 298"/>
              <a:gd name="T52" fmla="*/ 124 w 220"/>
              <a:gd name="T53" fmla="*/ 294 h 298"/>
              <a:gd name="T54" fmla="*/ 129 w 220"/>
              <a:gd name="T55" fmla="*/ 296 h 298"/>
              <a:gd name="T56" fmla="*/ 133 w 220"/>
              <a:gd name="T57" fmla="*/ 296 h 298"/>
              <a:gd name="T58" fmla="*/ 138 w 220"/>
              <a:gd name="T59" fmla="*/ 296 h 298"/>
              <a:gd name="T60" fmla="*/ 144 w 220"/>
              <a:gd name="T61" fmla="*/ 298 h 298"/>
              <a:gd name="T62" fmla="*/ 147 w 220"/>
              <a:gd name="T63" fmla="*/ 298 h 298"/>
              <a:gd name="T64" fmla="*/ 153 w 220"/>
              <a:gd name="T65" fmla="*/ 298 h 298"/>
              <a:gd name="T66" fmla="*/ 156 w 220"/>
              <a:gd name="T67" fmla="*/ 298 h 298"/>
              <a:gd name="T68" fmla="*/ 162 w 220"/>
              <a:gd name="T69" fmla="*/ 298 h 298"/>
              <a:gd name="T70" fmla="*/ 167 w 220"/>
              <a:gd name="T71" fmla="*/ 298 h 298"/>
              <a:gd name="T72" fmla="*/ 171 w 220"/>
              <a:gd name="T73" fmla="*/ 298 h 298"/>
              <a:gd name="T74" fmla="*/ 176 w 220"/>
              <a:gd name="T75" fmla="*/ 298 h 298"/>
              <a:gd name="T76" fmla="*/ 180 w 220"/>
              <a:gd name="T77" fmla="*/ 298 h 298"/>
              <a:gd name="T78" fmla="*/ 185 w 220"/>
              <a:gd name="T79" fmla="*/ 298 h 298"/>
              <a:gd name="T80" fmla="*/ 189 w 220"/>
              <a:gd name="T81" fmla="*/ 298 h 298"/>
              <a:gd name="T82" fmla="*/ 195 w 220"/>
              <a:gd name="T83" fmla="*/ 298 h 298"/>
              <a:gd name="T84" fmla="*/ 198 w 220"/>
              <a:gd name="T85" fmla="*/ 298 h 298"/>
              <a:gd name="T86" fmla="*/ 202 w 220"/>
              <a:gd name="T87" fmla="*/ 298 h 298"/>
              <a:gd name="T88" fmla="*/ 205 w 220"/>
              <a:gd name="T89" fmla="*/ 298 h 298"/>
              <a:gd name="T90" fmla="*/ 209 w 220"/>
              <a:gd name="T91" fmla="*/ 298 h 298"/>
              <a:gd name="T92" fmla="*/ 211 w 220"/>
              <a:gd name="T93" fmla="*/ 29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0" h="298">
                <a:moveTo>
                  <a:pt x="0" y="0"/>
                </a:moveTo>
                <a:lnTo>
                  <a:pt x="2" y="7"/>
                </a:lnTo>
                <a:lnTo>
                  <a:pt x="4" y="16"/>
                </a:lnTo>
                <a:lnTo>
                  <a:pt x="4" y="23"/>
                </a:lnTo>
                <a:lnTo>
                  <a:pt x="6" y="32"/>
                </a:lnTo>
                <a:lnTo>
                  <a:pt x="8" y="40"/>
                </a:lnTo>
                <a:lnTo>
                  <a:pt x="9" y="49"/>
                </a:lnTo>
                <a:lnTo>
                  <a:pt x="11" y="56"/>
                </a:lnTo>
                <a:lnTo>
                  <a:pt x="13" y="63"/>
                </a:lnTo>
                <a:lnTo>
                  <a:pt x="15" y="70"/>
                </a:lnTo>
                <a:lnTo>
                  <a:pt x="15" y="78"/>
                </a:lnTo>
                <a:lnTo>
                  <a:pt x="17" y="85"/>
                </a:lnTo>
                <a:lnTo>
                  <a:pt x="18" y="92"/>
                </a:lnTo>
                <a:lnTo>
                  <a:pt x="20" y="100"/>
                </a:lnTo>
                <a:lnTo>
                  <a:pt x="22" y="105"/>
                </a:lnTo>
                <a:lnTo>
                  <a:pt x="24" y="112"/>
                </a:lnTo>
                <a:lnTo>
                  <a:pt x="26" y="120"/>
                </a:lnTo>
                <a:lnTo>
                  <a:pt x="27" y="125"/>
                </a:lnTo>
                <a:lnTo>
                  <a:pt x="27" y="130"/>
                </a:lnTo>
                <a:lnTo>
                  <a:pt x="29" y="138"/>
                </a:lnTo>
                <a:lnTo>
                  <a:pt x="31" y="143"/>
                </a:lnTo>
                <a:lnTo>
                  <a:pt x="33" y="149"/>
                </a:lnTo>
                <a:lnTo>
                  <a:pt x="35" y="154"/>
                </a:lnTo>
                <a:lnTo>
                  <a:pt x="37" y="161"/>
                </a:lnTo>
                <a:lnTo>
                  <a:pt x="38" y="165"/>
                </a:lnTo>
                <a:lnTo>
                  <a:pt x="38" y="170"/>
                </a:lnTo>
                <a:lnTo>
                  <a:pt x="40" y="176"/>
                </a:lnTo>
                <a:lnTo>
                  <a:pt x="42" y="181"/>
                </a:lnTo>
                <a:lnTo>
                  <a:pt x="44" y="187"/>
                </a:lnTo>
                <a:lnTo>
                  <a:pt x="46" y="190"/>
                </a:lnTo>
                <a:lnTo>
                  <a:pt x="47" y="196"/>
                </a:lnTo>
                <a:lnTo>
                  <a:pt x="49" y="199"/>
                </a:lnTo>
                <a:lnTo>
                  <a:pt x="51" y="205"/>
                </a:lnTo>
                <a:lnTo>
                  <a:pt x="51" y="209"/>
                </a:lnTo>
                <a:lnTo>
                  <a:pt x="53" y="212"/>
                </a:lnTo>
                <a:lnTo>
                  <a:pt x="55" y="216"/>
                </a:lnTo>
                <a:lnTo>
                  <a:pt x="57" y="221"/>
                </a:lnTo>
                <a:lnTo>
                  <a:pt x="58" y="225"/>
                </a:lnTo>
                <a:lnTo>
                  <a:pt x="60" y="229"/>
                </a:lnTo>
                <a:lnTo>
                  <a:pt x="62" y="230"/>
                </a:lnTo>
                <a:lnTo>
                  <a:pt x="62" y="234"/>
                </a:lnTo>
                <a:lnTo>
                  <a:pt x="64" y="238"/>
                </a:lnTo>
                <a:lnTo>
                  <a:pt x="66" y="241"/>
                </a:lnTo>
                <a:lnTo>
                  <a:pt x="67" y="243"/>
                </a:lnTo>
                <a:lnTo>
                  <a:pt x="69" y="247"/>
                </a:lnTo>
                <a:lnTo>
                  <a:pt x="71" y="250"/>
                </a:lnTo>
                <a:lnTo>
                  <a:pt x="73" y="252"/>
                </a:lnTo>
                <a:lnTo>
                  <a:pt x="73" y="256"/>
                </a:lnTo>
                <a:lnTo>
                  <a:pt x="75" y="258"/>
                </a:lnTo>
                <a:lnTo>
                  <a:pt x="77" y="259"/>
                </a:lnTo>
                <a:lnTo>
                  <a:pt x="78" y="261"/>
                </a:lnTo>
                <a:lnTo>
                  <a:pt x="80" y="265"/>
                </a:lnTo>
                <a:lnTo>
                  <a:pt x="82" y="267"/>
                </a:lnTo>
                <a:lnTo>
                  <a:pt x="84" y="269"/>
                </a:lnTo>
                <a:lnTo>
                  <a:pt x="84" y="270"/>
                </a:lnTo>
                <a:lnTo>
                  <a:pt x="86" y="272"/>
                </a:lnTo>
                <a:lnTo>
                  <a:pt x="87" y="274"/>
                </a:lnTo>
                <a:lnTo>
                  <a:pt x="89" y="276"/>
                </a:lnTo>
                <a:lnTo>
                  <a:pt x="91" y="278"/>
                </a:lnTo>
                <a:lnTo>
                  <a:pt x="93" y="278"/>
                </a:lnTo>
                <a:lnTo>
                  <a:pt x="93" y="279"/>
                </a:lnTo>
                <a:lnTo>
                  <a:pt x="95" y="281"/>
                </a:lnTo>
                <a:lnTo>
                  <a:pt x="96" y="281"/>
                </a:lnTo>
                <a:lnTo>
                  <a:pt x="98" y="283"/>
                </a:lnTo>
                <a:lnTo>
                  <a:pt x="100" y="285"/>
                </a:lnTo>
                <a:lnTo>
                  <a:pt x="102" y="285"/>
                </a:lnTo>
                <a:lnTo>
                  <a:pt x="102" y="287"/>
                </a:lnTo>
                <a:lnTo>
                  <a:pt x="104" y="287"/>
                </a:lnTo>
                <a:lnTo>
                  <a:pt x="106" y="288"/>
                </a:lnTo>
                <a:lnTo>
                  <a:pt x="107" y="288"/>
                </a:lnTo>
                <a:lnTo>
                  <a:pt x="109" y="288"/>
                </a:lnTo>
                <a:lnTo>
                  <a:pt x="111" y="290"/>
                </a:lnTo>
                <a:lnTo>
                  <a:pt x="113" y="290"/>
                </a:lnTo>
                <a:lnTo>
                  <a:pt x="113" y="292"/>
                </a:lnTo>
                <a:lnTo>
                  <a:pt x="115" y="292"/>
                </a:lnTo>
                <a:lnTo>
                  <a:pt x="116" y="292"/>
                </a:lnTo>
                <a:lnTo>
                  <a:pt x="118" y="292"/>
                </a:lnTo>
                <a:lnTo>
                  <a:pt x="120" y="294"/>
                </a:lnTo>
                <a:lnTo>
                  <a:pt x="122" y="294"/>
                </a:lnTo>
                <a:lnTo>
                  <a:pt x="122" y="294"/>
                </a:lnTo>
                <a:lnTo>
                  <a:pt x="124" y="294"/>
                </a:lnTo>
                <a:lnTo>
                  <a:pt x="126" y="294"/>
                </a:lnTo>
                <a:lnTo>
                  <a:pt x="127" y="294"/>
                </a:lnTo>
                <a:lnTo>
                  <a:pt x="129" y="296"/>
                </a:lnTo>
                <a:lnTo>
                  <a:pt x="131" y="296"/>
                </a:lnTo>
                <a:lnTo>
                  <a:pt x="133" y="296"/>
                </a:lnTo>
                <a:lnTo>
                  <a:pt x="133" y="296"/>
                </a:lnTo>
                <a:lnTo>
                  <a:pt x="135" y="296"/>
                </a:lnTo>
                <a:lnTo>
                  <a:pt x="136" y="296"/>
                </a:lnTo>
                <a:lnTo>
                  <a:pt x="138" y="296"/>
                </a:lnTo>
                <a:lnTo>
                  <a:pt x="140" y="296"/>
                </a:lnTo>
                <a:lnTo>
                  <a:pt x="142" y="298"/>
                </a:lnTo>
                <a:lnTo>
                  <a:pt x="144" y="298"/>
                </a:lnTo>
                <a:lnTo>
                  <a:pt x="144" y="298"/>
                </a:lnTo>
                <a:lnTo>
                  <a:pt x="146" y="298"/>
                </a:lnTo>
                <a:lnTo>
                  <a:pt x="147" y="298"/>
                </a:lnTo>
                <a:lnTo>
                  <a:pt x="149" y="298"/>
                </a:lnTo>
                <a:lnTo>
                  <a:pt x="151" y="298"/>
                </a:lnTo>
                <a:lnTo>
                  <a:pt x="153" y="298"/>
                </a:lnTo>
                <a:lnTo>
                  <a:pt x="155" y="298"/>
                </a:lnTo>
                <a:lnTo>
                  <a:pt x="155" y="298"/>
                </a:lnTo>
                <a:lnTo>
                  <a:pt x="156" y="298"/>
                </a:lnTo>
                <a:lnTo>
                  <a:pt x="158" y="298"/>
                </a:lnTo>
                <a:lnTo>
                  <a:pt x="160" y="298"/>
                </a:lnTo>
                <a:lnTo>
                  <a:pt x="162" y="298"/>
                </a:lnTo>
                <a:lnTo>
                  <a:pt x="164" y="298"/>
                </a:lnTo>
                <a:lnTo>
                  <a:pt x="166" y="298"/>
                </a:lnTo>
                <a:lnTo>
                  <a:pt x="167" y="298"/>
                </a:lnTo>
                <a:lnTo>
                  <a:pt x="167" y="298"/>
                </a:lnTo>
                <a:lnTo>
                  <a:pt x="169" y="298"/>
                </a:lnTo>
                <a:lnTo>
                  <a:pt x="171" y="298"/>
                </a:lnTo>
                <a:lnTo>
                  <a:pt x="173" y="298"/>
                </a:lnTo>
                <a:lnTo>
                  <a:pt x="175" y="298"/>
                </a:lnTo>
                <a:lnTo>
                  <a:pt x="176" y="298"/>
                </a:lnTo>
                <a:lnTo>
                  <a:pt x="178" y="298"/>
                </a:lnTo>
                <a:lnTo>
                  <a:pt x="178" y="298"/>
                </a:lnTo>
                <a:lnTo>
                  <a:pt x="180" y="298"/>
                </a:lnTo>
                <a:lnTo>
                  <a:pt x="182" y="298"/>
                </a:lnTo>
                <a:lnTo>
                  <a:pt x="184" y="298"/>
                </a:lnTo>
                <a:lnTo>
                  <a:pt x="185" y="298"/>
                </a:lnTo>
                <a:lnTo>
                  <a:pt x="187" y="298"/>
                </a:lnTo>
                <a:lnTo>
                  <a:pt x="189" y="298"/>
                </a:lnTo>
                <a:lnTo>
                  <a:pt x="189" y="298"/>
                </a:lnTo>
                <a:lnTo>
                  <a:pt x="191" y="298"/>
                </a:lnTo>
                <a:lnTo>
                  <a:pt x="193" y="298"/>
                </a:lnTo>
                <a:lnTo>
                  <a:pt x="195" y="298"/>
                </a:lnTo>
                <a:lnTo>
                  <a:pt x="195" y="298"/>
                </a:lnTo>
                <a:lnTo>
                  <a:pt x="196" y="298"/>
                </a:lnTo>
                <a:lnTo>
                  <a:pt x="198" y="298"/>
                </a:lnTo>
                <a:lnTo>
                  <a:pt x="200" y="298"/>
                </a:lnTo>
                <a:lnTo>
                  <a:pt x="200" y="298"/>
                </a:lnTo>
                <a:lnTo>
                  <a:pt x="202" y="298"/>
                </a:lnTo>
                <a:lnTo>
                  <a:pt x="204" y="298"/>
                </a:lnTo>
                <a:lnTo>
                  <a:pt x="204" y="298"/>
                </a:lnTo>
                <a:lnTo>
                  <a:pt x="205" y="298"/>
                </a:lnTo>
                <a:lnTo>
                  <a:pt x="207" y="298"/>
                </a:lnTo>
                <a:lnTo>
                  <a:pt x="207" y="298"/>
                </a:lnTo>
                <a:lnTo>
                  <a:pt x="209" y="298"/>
                </a:lnTo>
                <a:lnTo>
                  <a:pt x="209" y="298"/>
                </a:lnTo>
                <a:lnTo>
                  <a:pt x="211" y="298"/>
                </a:lnTo>
                <a:lnTo>
                  <a:pt x="211" y="298"/>
                </a:lnTo>
                <a:lnTo>
                  <a:pt x="213" y="298"/>
                </a:lnTo>
                <a:lnTo>
                  <a:pt x="220" y="298"/>
                </a:lnTo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3" name="Freeform 134"/>
          <p:cNvSpPr>
            <a:spLocks/>
          </p:cNvSpPr>
          <p:nvPr/>
        </p:nvSpPr>
        <p:spPr bwMode="auto">
          <a:xfrm>
            <a:off x="877888" y="4625975"/>
            <a:ext cx="3173413" cy="1165225"/>
          </a:xfrm>
          <a:custGeom>
            <a:avLst/>
            <a:gdLst>
              <a:gd name="T0" fmla="*/ 358 w 3997"/>
              <a:gd name="T1" fmla="*/ 581 h 1470"/>
              <a:gd name="T2" fmla="*/ 661 w 3997"/>
              <a:gd name="T3" fmla="*/ 556 h 1470"/>
              <a:gd name="T4" fmla="*/ 999 w 3997"/>
              <a:gd name="T5" fmla="*/ 516 h 1470"/>
              <a:gd name="T6" fmla="*/ 1333 w 3997"/>
              <a:gd name="T7" fmla="*/ 460 h 1470"/>
              <a:gd name="T8" fmla="*/ 1627 w 3997"/>
              <a:gd name="T9" fmla="*/ 400 h 1470"/>
              <a:gd name="T10" fmla="*/ 1845 w 3997"/>
              <a:gd name="T11" fmla="*/ 351 h 1470"/>
              <a:gd name="T12" fmla="*/ 1987 w 3997"/>
              <a:gd name="T13" fmla="*/ 313 h 1470"/>
              <a:gd name="T14" fmla="*/ 2085 w 3997"/>
              <a:gd name="T15" fmla="*/ 283 h 1470"/>
              <a:gd name="T16" fmla="*/ 2170 w 3997"/>
              <a:gd name="T17" fmla="*/ 253 h 1470"/>
              <a:gd name="T18" fmla="*/ 2257 w 3997"/>
              <a:gd name="T19" fmla="*/ 223 h 1470"/>
              <a:gd name="T20" fmla="*/ 2343 w 3997"/>
              <a:gd name="T21" fmla="*/ 193 h 1470"/>
              <a:gd name="T22" fmla="*/ 2428 w 3997"/>
              <a:gd name="T23" fmla="*/ 160 h 1470"/>
              <a:gd name="T24" fmla="*/ 2515 w 3997"/>
              <a:gd name="T25" fmla="*/ 129 h 1470"/>
              <a:gd name="T26" fmla="*/ 2601 w 3997"/>
              <a:gd name="T27" fmla="*/ 98 h 1470"/>
              <a:gd name="T28" fmla="*/ 2686 w 3997"/>
              <a:gd name="T29" fmla="*/ 69 h 1470"/>
              <a:gd name="T30" fmla="*/ 2773 w 3997"/>
              <a:gd name="T31" fmla="*/ 42 h 1470"/>
              <a:gd name="T32" fmla="*/ 2859 w 3997"/>
              <a:gd name="T33" fmla="*/ 20 h 1470"/>
              <a:gd name="T34" fmla="*/ 2944 w 3997"/>
              <a:gd name="T35" fmla="*/ 5 h 1470"/>
              <a:gd name="T36" fmla="*/ 3029 w 3997"/>
              <a:gd name="T37" fmla="*/ 0 h 1470"/>
              <a:gd name="T38" fmla="*/ 3115 w 3997"/>
              <a:gd name="T39" fmla="*/ 5 h 1470"/>
              <a:gd name="T40" fmla="*/ 3193 w 3997"/>
              <a:gd name="T41" fmla="*/ 20 h 1470"/>
              <a:gd name="T42" fmla="*/ 3253 w 3997"/>
              <a:gd name="T43" fmla="*/ 36 h 1470"/>
              <a:gd name="T44" fmla="*/ 3293 w 3997"/>
              <a:gd name="T45" fmla="*/ 51 h 1470"/>
              <a:gd name="T46" fmla="*/ 3316 w 3997"/>
              <a:gd name="T47" fmla="*/ 64 h 1470"/>
              <a:gd name="T48" fmla="*/ 3333 w 3997"/>
              <a:gd name="T49" fmla="*/ 78 h 1470"/>
              <a:gd name="T50" fmla="*/ 3351 w 3997"/>
              <a:gd name="T51" fmla="*/ 93 h 1470"/>
              <a:gd name="T52" fmla="*/ 3367 w 3997"/>
              <a:gd name="T53" fmla="*/ 109 h 1470"/>
              <a:gd name="T54" fmla="*/ 3385 w 3997"/>
              <a:gd name="T55" fmla="*/ 125 h 1470"/>
              <a:gd name="T56" fmla="*/ 3402 w 3997"/>
              <a:gd name="T57" fmla="*/ 145 h 1470"/>
              <a:gd name="T58" fmla="*/ 3418 w 3997"/>
              <a:gd name="T59" fmla="*/ 165 h 1470"/>
              <a:gd name="T60" fmla="*/ 3436 w 3997"/>
              <a:gd name="T61" fmla="*/ 187 h 1470"/>
              <a:gd name="T62" fmla="*/ 3452 w 3997"/>
              <a:gd name="T63" fmla="*/ 213 h 1470"/>
              <a:gd name="T64" fmla="*/ 3471 w 3997"/>
              <a:gd name="T65" fmla="*/ 238 h 1470"/>
              <a:gd name="T66" fmla="*/ 3487 w 3997"/>
              <a:gd name="T67" fmla="*/ 265 h 1470"/>
              <a:gd name="T68" fmla="*/ 3505 w 3997"/>
              <a:gd name="T69" fmla="*/ 294 h 1470"/>
              <a:gd name="T70" fmla="*/ 3521 w 3997"/>
              <a:gd name="T71" fmla="*/ 325 h 1470"/>
              <a:gd name="T72" fmla="*/ 3540 w 3997"/>
              <a:gd name="T73" fmla="*/ 360 h 1470"/>
              <a:gd name="T74" fmla="*/ 3556 w 3997"/>
              <a:gd name="T75" fmla="*/ 394 h 1470"/>
              <a:gd name="T76" fmla="*/ 3574 w 3997"/>
              <a:gd name="T77" fmla="*/ 431 h 1470"/>
              <a:gd name="T78" fmla="*/ 3590 w 3997"/>
              <a:gd name="T79" fmla="*/ 471 h 1470"/>
              <a:gd name="T80" fmla="*/ 3609 w 3997"/>
              <a:gd name="T81" fmla="*/ 512 h 1470"/>
              <a:gd name="T82" fmla="*/ 3625 w 3997"/>
              <a:gd name="T83" fmla="*/ 554 h 1470"/>
              <a:gd name="T84" fmla="*/ 3641 w 3997"/>
              <a:gd name="T85" fmla="*/ 600 h 1470"/>
              <a:gd name="T86" fmla="*/ 3659 w 3997"/>
              <a:gd name="T87" fmla="*/ 647 h 1470"/>
              <a:gd name="T88" fmla="*/ 3676 w 3997"/>
              <a:gd name="T89" fmla="*/ 696 h 1470"/>
              <a:gd name="T90" fmla="*/ 3694 w 3997"/>
              <a:gd name="T91" fmla="*/ 745 h 1470"/>
              <a:gd name="T92" fmla="*/ 3710 w 3997"/>
              <a:gd name="T93" fmla="*/ 796 h 1470"/>
              <a:gd name="T94" fmla="*/ 3728 w 3997"/>
              <a:gd name="T95" fmla="*/ 848 h 1470"/>
              <a:gd name="T96" fmla="*/ 3745 w 3997"/>
              <a:gd name="T97" fmla="*/ 901 h 1470"/>
              <a:gd name="T98" fmla="*/ 3763 w 3997"/>
              <a:gd name="T99" fmla="*/ 954 h 1470"/>
              <a:gd name="T100" fmla="*/ 3779 w 3997"/>
              <a:gd name="T101" fmla="*/ 1008 h 1470"/>
              <a:gd name="T102" fmla="*/ 3797 w 3997"/>
              <a:gd name="T103" fmla="*/ 1061 h 1470"/>
              <a:gd name="T104" fmla="*/ 3814 w 3997"/>
              <a:gd name="T105" fmla="*/ 1114 h 1470"/>
              <a:gd name="T106" fmla="*/ 3832 w 3997"/>
              <a:gd name="T107" fmla="*/ 1163 h 1470"/>
              <a:gd name="T108" fmla="*/ 3848 w 3997"/>
              <a:gd name="T109" fmla="*/ 1212 h 1470"/>
              <a:gd name="T110" fmla="*/ 3865 w 3997"/>
              <a:gd name="T111" fmla="*/ 1257 h 1470"/>
              <a:gd name="T112" fmla="*/ 3883 w 3997"/>
              <a:gd name="T113" fmla="*/ 1299 h 1470"/>
              <a:gd name="T114" fmla="*/ 3899 w 3997"/>
              <a:gd name="T115" fmla="*/ 1337 h 1470"/>
              <a:gd name="T116" fmla="*/ 3917 w 3997"/>
              <a:gd name="T117" fmla="*/ 1372 h 1470"/>
              <a:gd name="T118" fmla="*/ 3934 w 3997"/>
              <a:gd name="T119" fmla="*/ 1401 h 1470"/>
              <a:gd name="T120" fmla="*/ 3952 w 3997"/>
              <a:gd name="T121" fmla="*/ 1426 h 1470"/>
              <a:gd name="T122" fmla="*/ 3968 w 3997"/>
              <a:gd name="T123" fmla="*/ 1446 h 1470"/>
              <a:gd name="T124" fmla="*/ 3986 w 3997"/>
              <a:gd name="T125" fmla="*/ 1461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97" h="1470">
                <a:moveTo>
                  <a:pt x="0" y="605"/>
                </a:moveTo>
                <a:lnTo>
                  <a:pt x="173" y="594"/>
                </a:lnTo>
                <a:lnTo>
                  <a:pt x="189" y="594"/>
                </a:lnTo>
                <a:lnTo>
                  <a:pt x="207" y="592"/>
                </a:lnTo>
                <a:lnTo>
                  <a:pt x="227" y="590"/>
                </a:lnTo>
                <a:lnTo>
                  <a:pt x="247" y="590"/>
                </a:lnTo>
                <a:lnTo>
                  <a:pt x="267" y="589"/>
                </a:lnTo>
                <a:lnTo>
                  <a:pt x="289" y="587"/>
                </a:lnTo>
                <a:lnTo>
                  <a:pt x="312" y="585"/>
                </a:lnTo>
                <a:lnTo>
                  <a:pt x="334" y="583"/>
                </a:lnTo>
                <a:lnTo>
                  <a:pt x="358" y="581"/>
                </a:lnTo>
                <a:lnTo>
                  <a:pt x="383" y="580"/>
                </a:lnTo>
                <a:lnTo>
                  <a:pt x="409" y="578"/>
                </a:lnTo>
                <a:lnTo>
                  <a:pt x="434" y="576"/>
                </a:lnTo>
                <a:lnTo>
                  <a:pt x="461" y="574"/>
                </a:lnTo>
                <a:lnTo>
                  <a:pt x="489" y="572"/>
                </a:lnTo>
                <a:lnTo>
                  <a:pt x="516" y="569"/>
                </a:lnTo>
                <a:lnTo>
                  <a:pt x="543" y="567"/>
                </a:lnTo>
                <a:lnTo>
                  <a:pt x="572" y="565"/>
                </a:lnTo>
                <a:lnTo>
                  <a:pt x="601" y="561"/>
                </a:lnTo>
                <a:lnTo>
                  <a:pt x="630" y="560"/>
                </a:lnTo>
                <a:lnTo>
                  <a:pt x="661" y="556"/>
                </a:lnTo>
                <a:lnTo>
                  <a:pt x="690" y="552"/>
                </a:lnTo>
                <a:lnTo>
                  <a:pt x="721" y="551"/>
                </a:lnTo>
                <a:lnTo>
                  <a:pt x="750" y="547"/>
                </a:lnTo>
                <a:lnTo>
                  <a:pt x="781" y="543"/>
                </a:lnTo>
                <a:lnTo>
                  <a:pt x="812" y="540"/>
                </a:lnTo>
                <a:lnTo>
                  <a:pt x="843" y="536"/>
                </a:lnTo>
                <a:lnTo>
                  <a:pt x="875" y="532"/>
                </a:lnTo>
                <a:lnTo>
                  <a:pt x="906" y="529"/>
                </a:lnTo>
                <a:lnTo>
                  <a:pt x="937" y="523"/>
                </a:lnTo>
                <a:lnTo>
                  <a:pt x="968" y="520"/>
                </a:lnTo>
                <a:lnTo>
                  <a:pt x="999" y="516"/>
                </a:lnTo>
                <a:lnTo>
                  <a:pt x="1032" y="511"/>
                </a:lnTo>
                <a:lnTo>
                  <a:pt x="1062" y="505"/>
                </a:lnTo>
                <a:lnTo>
                  <a:pt x="1093" y="501"/>
                </a:lnTo>
                <a:lnTo>
                  <a:pt x="1124" y="496"/>
                </a:lnTo>
                <a:lnTo>
                  <a:pt x="1155" y="491"/>
                </a:lnTo>
                <a:lnTo>
                  <a:pt x="1184" y="485"/>
                </a:lnTo>
                <a:lnTo>
                  <a:pt x="1215" y="481"/>
                </a:lnTo>
                <a:lnTo>
                  <a:pt x="1246" y="476"/>
                </a:lnTo>
                <a:lnTo>
                  <a:pt x="1275" y="471"/>
                </a:lnTo>
                <a:lnTo>
                  <a:pt x="1304" y="465"/>
                </a:lnTo>
                <a:lnTo>
                  <a:pt x="1333" y="460"/>
                </a:lnTo>
                <a:lnTo>
                  <a:pt x="1362" y="454"/>
                </a:lnTo>
                <a:lnTo>
                  <a:pt x="1391" y="449"/>
                </a:lnTo>
                <a:lnTo>
                  <a:pt x="1418" y="443"/>
                </a:lnTo>
                <a:lnTo>
                  <a:pt x="1447" y="438"/>
                </a:lnTo>
                <a:lnTo>
                  <a:pt x="1475" y="432"/>
                </a:lnTo>
                <a:lnTo>
                  <a:pt x="1500" y="427"/>
                </a:lnTo>
                <a:lnTo>
                  <a:pt x="1527" y="422"/>
                </a:lnTo>
                <a:lnTo>
                  <a:pt x="1553" y="416"/>
                </a:lnTo>
                <a:lnTo>
                  <a:pt x="1578" y="411"/>
                </a:lnTo>
                <a:lnTo>
                  <a:pt x="1604" y="405"/>
                </a:lnTo>
                <a:lnTo>
                  <a:pt x="1627" y="400"/>
                </a:lnTo>
                <a:lnTo>
                  <a:pt x="1651" y="394"/>
                </a:lnTo>
                <a:lnTo>
                  <a:pt x="1673" y="391"/>
                </a:lnTo>
                <a:lnTo>
                  <a:pt x="1694" y="385"/>
                </a:lnTo>
                <a:lnTo>
                  <a:pt x="1716" y="380"/>
                </a:lnTo>
                <a:lnTo>
                  <a:pt x="1738" y="376"/>
                </a:lnTo>
                <a:lnTo>
                  <a:pt x="1758" y="371"/>
                </a:lnTo>
                <a:lnTo>
                  <a:pt x="1776" y="367"/>
                </a:lnTo>
                <a:lnTo>
                  <a:pt x="1794" y="362"/>
                </a:lnTo>
                <a:lnTo>
                  <a:pt x="1812" y="358"/>
                </a:lnTo>
                <a:lnTo>
                  <a:pt x="1829" y="354"/>
                </a:lnTo>
                <a:lnTo>
                  <a:pt x="1845" y="351"/>
                </a:lnTo>
                <a:lnTo>
                  <a:pt x="1862" y="347"/>
                </a:lnTo>
                <a:lnTo>
                  <a:pt x="1876" y="342"/>
                </a:lnTo>
                <a:lnTo>
                  <a:pt x="1891" y="338"/>
                </a:lnTo>
                <a:lnTo>
                  <a:pt x="1905" y="336"/>
                </a:lnTo>
                <a:lnTo>
                  <a:pt x="1918" y="333"/>
                </a:lnTo>
                <a:lnTo>
                  <a:pt x="1931" y="329"/>
                </a:lnTo>
                <a:lnTo>
                  <a:pt x="1943" y="325"/>
                </a:lnTo>
                <a:lnTo>
                  <a:pt x="1954" y="322"/>
                </a:lnTo>
                <a:lnTo>
                  <a:pt x="1965" y="318"/>
                </a:lnTo>
                <a:lnTo>
                  <a:pt x="1976" y="316"/>
                </a:lnTo>
                <a:lnTo>
                  <a:pt x="1987" y="313"/>
                </a:lnTo>
                <a:lnTo>
                  <a:pt x="1998" y="311"/>
                </a:lnTo>
                <a:lnTo>
                  <a:pt x="2007" y="307"/>
                </a:lnTo>
                <a:lnTo>
                  <a:pt x="2018" y="303"/>
                </a:lnTo>
                <a:lnTo>
                  <a:pt x="2027" y="302"/>
                </a:lnTo>
                <a:lnTo>
                  <a:pt x="2036" y="298"/>
                </a:lnTo>
                <a:lnTo>
                  <a:pt x="2043" y="296"/>
                </a:lnTo>
                <a:lnTo>
                  <a:pt x="2052" y="293"/>
                </a:lnTo>
                <a:lnTo>
                  <a:pt x="2061" y="291"/>
                </a:lnTo>
                <a:lnTo>
                  <a:pt x="2069" y="287"/>
                </a:lnTo>
                <a:lnTo>
                  <a:pt x="2078" y="285"/>
                </a:lnTo>
                <a:lnTo>
                  <a:pt x="2085" y="283"/>
                </a:lnTo>
                <a:lnTo>
                  <a:pt x="2092" y="280"/>
                </a:lnTo>
                <a:lnTo>
                  <a:pt x="2101" y="278"/>
                </a:lnTo>
                <a:lnTo>
                  <a:pt x="2108" y="274"/>
                </a:lnTo>
                <a:lnTo>
                  <a:pt x="2116" y="273"/>
                </a:lnTo>
                <a:lnTo>
                  <a:pt x="2125" y="269"/>
                </a:lnTo>
                <a:lnTo>
                  <a:pt x="2132" y="267"/>
                </a:lnTo>
                <a:lnTo>
                  <a:pt x="2139" y="263"/>
                </a:lnTo>
                <a:lnTo>
                  <a:pt x="2148" y="262"/>
                </a:lnTo>
                <a:lnTo>
                  <a:pt x="2156" y="258"/>
                </a:lnTo>
                <a:lnTo>
                  <a:pt x="2163" y="256"/>
                </a:lnTo>
                <a:lnTo>
                  <a:pt x="2170" y="253"/>
                </a:lnTo>
                <a:lnTo>
                  <a:pt x="2179" y="251"/>
                </a:lnTo>
                <a:lnTo>
                  <a:pt x="2187" y="247"/>
                </a:lnTo>
                <a:lnTo>
                  <a:pt x="2194" y="245"/>
                </a:lnTo>
                <a:lnTo>
                  <a:pt x="2203" y="242"/>
                </a:lnTo>
                <a:lnTo>
                  <a:pt x="2210" y="240"/>
                </a:lnTo>
                <a:lnTo>
                  <a:pt x="2217" y="236"/>
                </a:lnTo>
                <a:lnTo>
                  <a:pt x="2227" y="234"/>
                </a:lnTo>
                <a:lnTo>
                  <a:pt x="2234" y="231"/>
                </a:lnTo>
                <a:lnTo>
                  <a:pt x="2241" y="229"/>
                </a:lnTo>
                <a:lnTo>
                  <a:pt x="2248" y="225"/>
                </a:lnTo>
                <a:lnTo>
                  <a:pt x="2257" y="223"/>
                </a:lnTo>
                <a:lnTo>
                  <a:pt x="2265" y="220"/>
                </a:lnTo>
                <a:lnTo>
                  <a:pt x="2272" y="218"/>
                </a:lnTo>
                <a:lnTo>
                  <a:pt x="2281" y="214"/>
                </a:lnTo>
                <a:lnTo>
                  <a:pt x="2288" y="213"/>
                </a:lnTo>
                <a:lnTo>
                  <a:pt x="2296" y="209"/>
                </a:lnTo>
                <a:lnTo>
                  <a:pt x="2305" y="205"/>
                </a:lnTo>
                <a:lnTo>
                  <a:pt x="2312" y="204"/>
                </a:lnTo>
                <a:lnTo>
                  <a:pt x="2319" y="200"/>
                </a:lnTo>
                <a:lnTo>
                  <a:pt x="2326" y="198"/>
                </a:lnTo>
                <a:lnTo>
                  <a:pt x="2336" y="194"/>
                </a:lnTo>
                <a:lnTo>
                  <a:pt x="2343" y="193"/>
                </a:lnTo>
                <a:lnTo>
                  <a:pt x="2350" y="189"/>
                </a:lnTo>
                <a:lnTo>
                  <a:pt x="2359" y="187"/>
                </a:lnTo>
                <a:lnTo>
                  <a:pt x="2366" y="184"/>
                </a:lnTo>
                <a:lnTo>
                  <a:pt x="2374" y="180"/>
                </a:lnTo>
                <a:lnTo>
                  <a:pt x="2383" y="178"/>
                </a:lnTo>
                <a:lnTo>
                  <a:pt x="2390" y="174"/>
                </a:lnTo>
                <a:lnTo>
                  <a:pt x="2397" y="173"/>
                </a:lnTo>
                <a:lnTo>
                  <a:pt x="2405" y="169"/>
                </a:lnTo>
                <a:lnTo>
                  <a:pt x="2414" y="167"/>
                </a:lnTo>
                <a:lnTo>
                  <a:pt x="2421" y="164"/>
                </a:lnTo>
                <a:lnTo>
                  <a:pt x="2428" y="160"/>
                </a:lnTo>
                <a:lnTo>
                  <a:pt x="2437" y="158"/>
                </a:lnTo>
                <a:lnTo>
                  <a:pt x="2444" y="154"/>
                </a:lnTo>
                <a:lnTo>
                  <a:pt x="2452" y="153"/>
                </a:lnTo>
                <a:lnTo>
                  <a:pt x="2461" y="149"/>
                </a:lnTo>
                <a:lnTo>
                  <a:pt x="2468" y="145"/>
                </a:lnTo>
                <a:lnTo>
                  <a:pt x="2475" y="144"/>
                </a:lnTo>
                <a:lnTo>
                  <a:pt x="2483" y="140"/>
                </a:lnTo>
                <a:lnTo>
                  <a:pt x="2492" y="138"/>
                </a:lnTo>
                <a:lnTo>
                  <a:pt x="2499" y="134"/>
                </a:lnTo>
                <a:lnTo>
                  <a:pt x="2506" y="133"/>
                </a:lnTo>
                <a:lnTo>
                  <a:pt x="2515" y="129"/>
                </a:lnTo>
                <a:lnTo>
                  <a:pt x="2523" y="125"/>
                </a:lnTo>
                <a:lnTo>
                  <a:pt x="2530" y="124"/>
                </a:lnTo>
                <a:lnTo>
                  <a:pt x="2539" y="120"/>
                </a:lnTo>
                <a:lnTo>
                  <a:pt x="2546" y="118"/>
                </a:lnTo>
                <a:lnTo>
                  <a:pt x="2553" y="114"/>
                </a:lnTo>
                <a:lnTo>
                  <a:pt x="2561" y="113"/>
                </a:lnTo>
                <a:lnTo>
                  <a:pt x="2570" y="109"/>
                </a:lnTo>
                <a:lnTo>
                  <a:pt x="2577" y="107"/>
                </a:lnTo>
                <a:lnTo>
                  <a:pt x="2584" y="104"/>
                </a:lnTo>
                <a:lnTo>
                  <a:pt x="2593" y="102"/>
                </a:lnTo>
                <a:lnTo>
                  <a:pt x="2601" y="98"/>
                </a:lnTo>
                <a:lnTo>
                  <a:pt x="2608" y="96"/>
                </a:lnTo>
                <a:lnTo>
                  <a:pt x="2617" y="93"/>
                </a:lnTo>
                <a:lnTo>
                  <a:pt x="2624" y="91"/>
                </a:lnTo>
                <a:lnTo>
                  <a:pt x="2632" y="87"/>
                </a:lnTo>
                <a:lnTo>
                  <a:pt x="2639" y="85"/>
                </a:lnTo>
                <a:lnTo>
                  <a:pt x="2648" y="82"/>
                </a:lnTo>
                <a:lnTo>
                  <a:pt x="2655" y="80"/>
                </a:lnTo>
                <a:lnTo>
                  <a:pt x="2662" y="76"/>
                </a:lnTo>
                <a:lnTo>
                  <a:pt x="2671" y="75"/>
                </a:lnTo>
                <a:lnTo>
                  <a:pt x="2679" y="71"/>
                </a:lnTo>
                <a:lnTo>
                  <a:pt x="2686" y="69"/>
                </a:lnTo>
                <a:lnTo>
                  <a:pt x="2695" y="67"/>
                </a:lnTo>
                <a:lnTo>
                  <a:pt x="2702" y="64"/>
                </a:lnTo>
                <a:lnTo>
                  <a:pt x="2710" y="62"/>
                </a:lnTo>
                <a:lnTo>
                  <a:pt x="2717" y="58"/>
                </a:lnTo>
                <a:lnTo>
                  <a:pt x="2726" y="56"/>
                </a:lnTo>
                <a:lnTo>
                  <a:pt x="2733" y="55"/>
                </a:lnTo>
                <a:lnTo>
                  <a:pt x="2740" y="51"/>
                </a:lnTo>
                <a:lnTo>
                  <a:pt x="2750" y="49"/>
                </a:lnTo>
                <a:lnTo>
                  <a:pt x="2757" y="47"/>
                </a:lnTo>
                <a:lnTo>
                  <a:pt x="2764" y="45"/>
                </a:lnTo>
                <a:lnTo>
                  <a:pt x="2773" y="42"/>
                </a:lnTo>
                <a:lnTo>
                  <a:pt x="2780" y="40"/>
                </a:lnTo>
                <a:lnTo>
                  <a:pt x="2788" y="38"/>
                </a:lnTo>
                <a:lnTo>
                  <a:pt x="2795" y="36"/>
                </a:lnTo>
                <a:lnTo>
                  <a:pt x="2804" y="35"/>
                </a:lnTo>
                <a:lnTo>
                  <a:pt x="2811" y="31"/>
                </a:lnTo>
                <a:lnTo>
                  <a:pt x="2819" y="29"/>
                </a:lnTo>
                <a:lnTo>
                  <a:pt x="2828" y="27"/>
                </a:lnTo>
                <a:lnTo>
                  <a:pt x="2835" y="25"/>
                </a:lnTo>
                <a:lnTo>
                  <a:pt x="2842" y="24"/>
                </a:lnTo>
                <a:lnTo>
                  <a:pt x="2851" y="22"/>
                </a:lnTo>
                <a:lnTo>
                  <a:pt x="2859" y="20"/>
                </a:lnTo>
                <a:lnTo>
                  <a:pt x="2866" y="18"/>
                </a:lnTo>
                <a:lnTo>
                  <a:pt x="2873" y="16"/>
                </a:lnTo>
                <a:lnTo>
                  <a:pt x="2882" y="16"/>
                </a:lnTo>
                <a:lnTo>
                  <a:pt x="2889" y="15"/>
                </a:lnTo>
                <a:lnTo>
                  <a:pt x="2897" y="13"/>
                </a:lnTo>
                <a:lnTo>
                  <a:pt x="2906" y="11"/>
                </a:lnTo>
                <a:lnTo>
                  <a:pt x="2913" y="9"/>
                </a:lnTo>
                <a:lnTo>
                  <a:pt x="2920" y="9"/>
                </a:lnTo>
                <a:lnTo>
                  <a:pt x="2929" y="7"/>
                </a:lnTo>
                <a:lnTo>
                  <a:pt x="2937" y="5"/>
                </a:lnTo>
                <a:lnTo>
                  <a:pt x="2944" y="5"/>
                </a:lnTo>
                <a:lnTo>
                  <a:pt x="2951" y="4"/>
                </a:lnTo>
                <a:lnTo>
                  <a:pt x="2960" y="4"/>
                </a:lnTo>
                <a:lnTo>
                  <a:pt x="2968" y="2"/>
                </a:lnTo>
                <a:lnTo>
                  <a:pt x="2975" y="2"/>
                </a:lnTo>
                <a:lnTo>
                  <a:pt x="2984" y="2"/>
                </a:lnTo>
                <a:lnTo>
                  <a:pt x="2991" y="0"/>
                </a:lnTo>
                <a:lnTo>
                  <a:pt x="2998" y="0"/>
                </a:lnTo>
                <a:lnTo>
                  <a:pt x="3007" y="0"/>
                </a:lnTo>
                <a:lnTo>
                  <a:pt x="3015" y="0"/>
                </a:lnTo>
                <a:lnTo>
                  <a:pt x="3022" y="0"/>
                </a:lnTo>
                <a:lnTo>
                  <a:pt x="3029" y="0"/>
                </a:lnTo>
                <a:lnTo>
                  <a:pt x="3038" y="0"/>
                </a:lnTo>
                <a:lnTo>
                  <a:pt x="3046" y="0"/>
                </a:lnTo>
                <a:lnTo>
                  <a:pt x="3053" y="0"/>
                </a:lnTo>
                <a:lnTo>
                  <a:pt x="3062" y="0"/>
                </a:lnTo>
                <a:lnTo>
                  <a:pt x="3069" y="2"/>
                </a:lnTo>
                <a:lnTo>
                  <a:pt x="3076" y="2"/>
                </a:lnTo>
                <a:lnTo>
                  <a:pt x="3084" y="2"/>
                </a:lnTo>
                <a:lnTo>
                  <a:pt x="3093" y="4"/>
                </a:lnTo>
                <a:lnTo>
                  <a:pt x="3100" y="4"/>
                </a:lnTo>
                <a:lnTo>
                  <a:pt x="3107" y="5"/>
                </a:lnTo>
                <a:lnTo>
                  <a:pt x="3115" y="5"/>
                </a:lnTo>
                <a:lnTo>
                  <a:pt x="3122" y="7"/>
                </a:lnTo>
                <a:lnTo>
                  <a:pt x="3129" y="9"/>
                </a:lnTo>
                <a:lnTo>
                  <a:pt x="3138" y="9"/>
                </a:lnTo>
                <a:lnTo>
                  <a:pt x="3145" y="11"/>
                </a:lnTo>
                <a:lnTo>
                  <a:pt x="3151" y="13"/>
                </a:lnTo>
                <a:lnTo>
                  <a:pt x="3158" y="13"/>
                </a:lnTo>
                <a:lnTo>
                  <a:pt x="3165" y="15"/>
                </a:lnTo>
                <a:lnTo>
                  <a:pt x="3173" y="16"/>
                </a:lnTo>
                <a:lnTo>
                  <a:pt x="3180" y="18"/>
                </a:lnTo>
                <a:lnTo>
                  <a:pt x="3185" y="18"/>
                </a:lnTo>
                <a:lnTo>
                  <a:pt x="3193" y="20"/>
                </a:lnTo>
                <a:lnTo>
                  <a:pt x="3198" y="22"/>
                </a:lnTo>
                <a:lnTo>
                  <a:pt x="3205" y="24"/>
                </a:lnTo>
                <a:lnTo>
                  <a:pt x="3211" y="25"/>
                </a:lnTo>
                <a:lnTo>
                  <a:pt x="3216" y="27"/>
                </a:lnTo>
                <a:lnTo>
                  <a:pt x="3224" y="29"/>
                </a:lnTo>
                <a:lnTo>
                  <a:pt x="3229" y="29"/>
                </a:lnTo>
                <a:lnTo>
                  <a:pt x="3234" y="31"/>
                </a:lnTo>
                <a:lnTo>
                  <a:pt x="3238" y="33"/>
                </a:lnTo>
                <a:lnTo>
                  <a:pt x="3244" y="35"/>
                </a:lnTo>
                <a:lnTo>
                  <a:pt x="3249" y="36"/>
                </a:lnTo>
                <a:lnTo>
                  <a:pt x="3253" y="36"/>
                </a:lnTo>
                <a:lnTo>
                  <a:pt x="3258" y="38"/>
                </a:lnTo>
                <a:lnTo>
                  <a:pt x="3262" y="40"/>
                </a:lnTo>
                <a:lnTo>
                  <a:pt x="3265" y="42"/>
                </a:lnTo>
                <a:lnTo>
                  <a:pt x="3269" y="42"/>
                </a:lnTo>
                <a:lnTo>
                  <a:pt x="3273" y="44"/>
                </a:lnTo>
                <a:lnTo>
                  <a:pt x="3276" y="45"/>
                </a:lnTo>
                <a:lnTo>
                  <a:pt x="3280" y="47"/>
                </a:lnTo>
                <a:lnTo>
                  <a:pt x="3284" y="47"/>
                </a:lnTo>
                <a:lnTo>
                  <a:pt x="3287" y="49"/>
                </a:lnTo>
                <a:lnTo>
                  <a:pt x="3289" y="51"/>
                </a:lnTo>
                <a:lnTo>
                  <a:pt x="3293" y="51"/>
                </a:lnTo>
                <a:lnTo>
                  <a:pt x="3294" y="53"/>
                </a:lnTo>
                <a:lnTo>
                  <a:pt x="3298" y="55"/>
                </a:lnTo>
                <a:lnTo>
                  <a:pt x="3300" y="55"/>
                </a:lnTo>
                <a:lnTo>
                  <a:pt x="3302" y="56"/>
                </a:lnTo>
                <a:lnTo>
                  <a:pt x="3303" y="58"/>
                </a:lnTo>
                <a:lnTo>
                  <a:pt x="3307" y="58"/>
                </a:lnTo>
                <a:lnTo>
                  <a:pt x="3309" y="60"/>
                </a:lnTo>
                <a:lnTo>
                  <a:pt x="3311" y="62"/>
                </a:lnTo>
                <a:lnTo>
                  <a:pt x="3313" y="62"/>
                </a:lnTo>
                <a:lnTo>
                  <a:pt x="3314" y="64"/>
                </a:lnTo>
                <a:lnTo>
                  <a:pt x="3316" y="64"/>
                </a:lnTo>
                <a:lnTo>
                  <a:pt x="3318" y="65"/>
                </a:lnTo>
                <a:lnTo>
                  <a:pt x="3320" y="67"/>
                </a:lnTo>
                <a:lnTo>
                  <a:pt x="3320" y="67"/>
                </a:lnTo>
                <a:lnTo>
                  <a:pt x="3322" y="69"/>
                </a:lnTo>
                <a:lnTo>
                  <a:pt x="3323" y="71"/>
                </a:lnTo>
                <a:lnTo>
                  <a:pt x="3325" y="71"/>
                </a:lnTo>
                <a:lnTo>
                  <a:pt x="3327" y="73"/>
                </a:lnTo>
                <a:lnTo>
                  <a:pt x="3329" y="75"/>
                </a:lnTo>
                <a:lnTo>
                  <a:pt x="3331" y="75"/>
                </a:lnTo>
                <a:lnTo>
                  <a:pt x="3333" y="76"/>
                </a:lnTo>
                <a:lnTo>
                  <a:pt x="3333" y="78"/>
                </a:lnTo>
                <a:lnTo>
                  <a:pt x="3334" y="78"/>
                </a:lnTo>
                <a:lnTo>
                  <a:pt x="3336" y="80"/>
                </a:lnTo>
                <a:lnTo>
                  <a:pt x="3338" y="82"/>
                </a:lnTo>
                <a:lnTo>
                  <a:pt x="3340" y="84"/>
                </a:lnTo>
                <a:lnTo>
                  <a:pt x="3342" y="84"/>
                </a:lnTo>
                <a:lnTo>
                  <a:pt x="3343" y="85"/>
                </a:lnTo>
                <a:lnTo>
                  <a:pt x="3345" y="87"/>
                </a:lnTo>
                <a:lnTo>
                  <a:pt x="3345" y="87"/>
                </a:lnTo>
                <a:lnTo>
                  <a:pt x="3347" y="89"/>
                </a:lnTo>
                <a:lnTo>
                  <a:pt x="3349" y="91"/>
                </a:lnTo>
                <a:lnTo>
                  <a:pt x="3351" y="93"/>
                </a:lnTo>
                <a:lnTo>
                  <a:pt x="3353" y="95"/>
                </a:lnTo>
                <a:lnTo>
                  <a:pt x="3354" y="95"/>
                </a:lnTo>
                <a:lnTo>
                  <a:pt x="3356" y="96"/>
                </a:lnTo>
                <a:lnTo>
                  <a:pt x="3356" y="98"/>
                </a:lnTo>
                <a:lnTo>
                  <a:pt x="3358" y="100"/>
                </a:lnTo>
                <a:lnTo>
                  <a:pt x="3360" y="100"/>
                </a:lnTo>
                <a:lnTo>
                  <a:pt x="3362" y="102"/>
                </a:lnTo>
                <a:lnTo>
                  <a:pt x="3363" y="104"/>
                </a:lnTo>
                <a:lnTo>
                  <a:pt x="3365" y="105"/>
                </a:lnTo>
                <a:lnTo>
                  <a:pt x="3367" y="107"/>
                </a:lnTo>
                <a:lnTo>
                  <a:pt x="3367" y="109"/>
                </a:lnTo>
                <a:lnTo>
                  <a:pt x="3369" y="109"/>
                </a:lnTo>
                <a:lnTo>
                  <a:pt x="3371" y="111"/>
                </a:lnTo>
                <a:lnTo>
                  <a:pt x="3372" y="113"/>
                </a:lnTo>
                <a:lnTo>
                  <a:pt x="3374" y="114"/>
                </a:lnTo>
                <a:lnTo>
                  <a:pt x="3376" y="116"/>
                </a:lnTo>
                <a:lnTo>
                  <a:pt x="3378" y="118"/>
                </a:lnTo>
                <a:lnTo>
                  <a:pt x="3378" y="120"/>
                </a:lnTo>
                <a:lnTo>
                  <a:pt x="3380" y="122"/>
                </a:lnTo>
                <a:lnTo>
                  <a:pt x="3382" y="122"/>
                </a:lnTo>
                <a:lnTo>
                  <a:pt x="3383" y="124"/>
                </a:lnTo>
                <a:lnTo>
                  <a:pt x="3385" y="125"/>
                </a:lnTo>
                <a:lnTo>
                  <a:pt x="3387" y="127"/>
                </a:lnTo>
                <a:lnTo>
                  <a:pt x="3387" y="129"/>
                </a:lnTo>
                <a:lnTo>
                  <a:pt x="3389" y="131"/>
                </a:lnTo>
                <a:lnTo>
                  <a:pt x="3391" y="133"/>
                </a:lnTo>
                <a:lnTo>
                  <a:pt x="3392" y="134"/>
                </a:lnTo>
                <a:lnTo>
                  <a:pt x="3394" y="136"/>
                </a:lnTo>
                <a:lnTo>
                  <a:pt x="3396" y="138"/>
                </a:lnTo>
                <a:lnTo>
                  <a:pt x="3396" y="140"/>
                </a:lnTo>
                <a:lnTo>
                  <a:pt x="3398" y="142"/>
                </a:lnTo>
                <a:lnTo>
                  <a:pt x="3400" y="144"/>
                </a:lnTo>
                <a:lnTo>
                  <a:pt x="3402" y="145"/>
                </a:lnTo>
                <a:lnTo>
                  <a:pt x="3403" y="147"/>
                </a:lnTo>
                <a:lnTo>
                  <a:pt x="3405" y="149"/>
                </a:lnTo>
                <a:lnTo>
                  <a:pt x="3407" y="151"/>
                </a:lnTo>
                <a:lnTo>
                  <a:pt x="3407" y="153"/>
                </a:lnTo>
                <a:lnTo>
                  <a:pt x="3409" y="154"/>
                </a:lnTo>
                <a:lnTo>
                  <a:pt x="3411" y="156"/>
                </a:lnTo>
                <a:lnTo>
                  <a:pt x="3412" y="158"/>
                </a:lnTo>
                <a:lnTo>
                  <a:pt x="3414" y="160"/>
                </a:lnTo>
                <a:lnTo>
                  <a:pt x="3416" y="162"/>
                </a:lnTo>
                <a:lnTo>
                  <a:pt x="3416" y="164"/>
                </a:lnTo>
                <a:lnTo>
                  <a:pt x="3418" y="165"/>
                </a:lnTo>
                <a:lnTo>
                  <a:pt x="3420" y="167"/>
                </a:lnTo>
                <a:lnTo>
                  <a:pt x="3422" y="169"/>
                </a:lnTo>
                <a:lnTo>
                  <a:pt x="3423" y="171"/>
                </a:lnTo>
                <a:lnTo>
                  <a:pt x="3425" y="173"/>
                </a:lnTo>
                <a:lnTo>
                  <a:pt x="3427" y="176"/>
                </a:lnTo>
                <a:lnTo>
                  <a:pt x="3427" y="178"/>
                </a:lnTo>
                <a:lnTo>
                  <a:pt x="3429" y="180"/>
                </a:lnTo>
                <a:lnTo>
                  <a:pt x="3431" y="182"/>
                </a:lnTo>
                <a:lnTo>
                  <a:pt x="3432" y="184"/>
                </a:lnTo>
                <a:lnTo>
                  <a:pt x="3434" y="185"/>
                </a:lnTo>
                <a:lnTo>
                  <a:pt x="3436" y="187"/>
                </a:lnTo>
                <a:lnTo>
                  <a:pt x="3438" y="191"/>
                </a:lnTo>
                <a:lnTo>
                  <a:pt x="3438" y="193"/>
                </a:lnTo>
                <a:lnTo>
                  <a:pt x="3440" y="194"/>
                </a:lnTo>
                <a:lnTo>
                  <a:pt x="3442" y="196"/>
                </a:lnTo>
                <a:lnTo>
                  <a:pt x="3443" y="198"/>
                </a:lnTo>
                <a:lnTo>
                  <a:pt x="3445" y="200"/>
                </a:lnTo>
                <a:lnTo>
                  <a:pt x="3447" y="204"/>
                </a:lnTo>
                <a:lnTo>
                  <a:pt x="3449" y="205"/>
                </a:lnTo>
                <a:lnTo>
                  <a:pt x="3449" y="207"/>
                </a:lnTo>
                <a:lnTo>
                  <a:pt x="3451" y="209"/>
                </a:lnTo>
                <a:lnTo>
                  <a:pt x="3452" y="213"/>
                </a:lnTo>
                <a:lnTo>
                  <a:pt x="3454" y="214"/>
                </a:lnTo>
                <a:lnTo>
                  <a:pt x="3456" y="216"/>
                </a:lnTo>
                <a:lnTo>
                  <a:pt x="3458" y="218"/>
                </a:lnTo>
                <a:lnTo>
                  <a:pt x="3460" y="222"/>
                </a:lnTo>
                <a:lnTo>
                  <a:pt x="3461" y="223"/>
                </a:lnTo>
                <a:lnTo>
                  <a:pt x="3461" y="225"/>
                </a:lnTo>
                <a:lnTo>
                  <a:pt x="3463" y="229"/>
                </a:lnTo>
                <a:lnTo>
                  <a:pt x="3465" y="231"/>
                </a:lnTo>
                <a:lnTo>
                  <a:pt x="3467" y="233"/>
                </a:lnTo>
                <a:lnTo>
                  <a:pt x="3469" y="234"/>
                </a:lnTo>
                <a:lnTo>
                  <a:pt x="3471" y="238"/>
                </a:lnTo>
                <a:lnTo>
                  <a:pt x="3472" y="240"/>
                </a:lnTo>
                <a:lnTo>
                  <a:pt x="3472" y="242"/>
                </a:lnTo>
                <a:lnTo>
                  <a:pt x="3474" y="245"/>
                </a:lnTo>
                <a:lnTo>
                  <a:pt x="3476" y="247"/>
                </a:lnTo>
                <a:lnTo>
                  <a:pt x="3478" y="251"/>
                </a:lnTo>
                <a:lnTo>
                  <a:pt x="3480" y="253"/>
                </a:lnTo>
                <a:lnTo>
                  <a:pt x="3481" y="254"/>
                </a:lnTo>
                <a:lnTo>
                  <a:pt x="3483" y="258"/>
                </a:lnTo>
                <a:lnTo>
                  <a:pt x="3485" y="260"/>
                </a:lnTo>
                <a:lnTo>
                  <a:pt x="3485" y="263"/>
                </a:lnTo>
                <a:lnTo>
                  <a:pt x="3487" y="265"/>
                </a:lnTo>
                <a:lnTo>
                  <a:pt x="3489" y="267"/>
                </a:lnTo>
                <a:lnTo>
                  <a:pt x="3491" y="271"/>
                </a:lnTo>
                <a:lnTo>
                  <a:pt x="3492" y="273"/>
                </a:lnTo>
                <a:lnTo>
                  <a:pt x="3494" y="276"/>
                </a:lnTo>
                <a:lnTo>
                  <a:pt x="3496" y="278"/>
                </a:lnTo>
                <a:lnTo>
                  <a:pt x="3496" y="282"/>
                </a:lnTo>
                <a:lnTo>
                  <a:pt x="3498" y="283"/>
                </a:lnTo>
                <a:lnTo>
                  <a:pt x="3500" y="287"/>
                </a:lnTo>
                <a:lnTo>
                  <a:pt x="3501" y="289"/>
                </a:lnTo>
                <a:lnTo>
                  <a:pt x="3503" y="293"/>
                </a:lnTo>
                <a:lnTo>
                  <a:pt x="3505" y="294"/>
                </a:lnTo>
                <a:lnTo>
                  <a:pt x="3507" y="298"/>
                </a:lnTo>
                <a:lnTo>
                  <a:pt x="3509" y="300"/>
                </a:lnTo>
                <a:lnTo>
                  <a:pt x="3509" y="303"/>
                </a:lnTo>
                <a:lnTo>
                  <a:pt x="3511" y="305"/>
                </a:lnTo>
                <a:lnTo>
                  <a:pt x="3512" y="309"/>
                </a:lnTo>
                <a:lnTo>
                  <a:pt x="3514" y="311"/>
                </a:lnTo>
                <a:lnTo>
                  <a:pt x="3516" y="314"/>
                </a:lnTo>
                <a:lnTo>
                  <a:pt x="3518" y="316"/>
                </a:lnTo>
                <a:lnTo>
                  <a:pt x="3520" y="320"/>
                </a:lnTo>
                <a:lnTo>
                  <a:pt x="3520" y="323"/>
                </a:lnTo>
                <a:lnTo>
                  <a:pt x="3521" y="325"/>
                </a:lnTo>
                <a:lnTo>
                  <a:pt x="3523" y="329"/>
                </a:lnTo>
                <a:lnTo>
                  <a:pt x="3525" y="333"/>
                </a:lnTo>
                <a:lnTo>
                  <a:pt x="3527" y="334"/>
                </a:lnTo>
                <a:lnTo>
                  <a:pt x="3529" y="338"/>
                </a:lnTo>
                <a:lnTo>
                  <a:pt x="3531" y="340"/>
                </a:lnTo>
                <a:lnTo>
                  <a:pt x="3532" y="343"/>
                </a:lnTo>
                <a:lnTo>
                  <a:pt x="3532" y="347"/>
                </a:lnTo>
                <a:lnTo>
                  <a:pt x="3534" y="349"/>
                </a:lnTo>
                <a:lnTo>
                  <a:pt x="3536" y="352"/>
                </a:lnTo>
                <a:lnTo>
                  <a:pt x="3538" y="356"/>
                </a:lnTo>
                <a:lnTo>
                  <a:pt x="3540" y="360"/>
                </a:lnTo>
                <a:lnTo>
                  <a:pt x="3541" y="362"/>
                </a:lnTo>
                <a:lnTo>
                  <a:pt x="3543" y="365"/>
                </a:lnTo>
                <a:lnTo>
                  <a:pt x="3543" y="369"/>
                </a:lnTo>
                <a:lnTo>
                  <a:pt x="3545" y="371"/>
                </a:lnTo>
                <a:lnTo>
                  <a:pt x="3547" y="374"/>
                </a:lnTo>
                <a:lnTo>
                  <a:pt x="3549" y="378"/>
                </a:lnTo>
                <a:lnTo>
                  <a:pt x="3550" y="382"/>
                </a:lnTo>
                <a:lnTo>
                  <a:pt x="3552" y="383"/>
                </a:lnTo>
                <a:lnTo>
                  <a:pt x="3554" y="387"/>
                </a:lnTo>
                <a:lnTo>
                  <a:pt x="3556" y="391"/>
                </a:lnTo>
                <a:lnTo>
                  <a:pt x="3556" y="394"/>
                </a:lnTo>
                <a:lnTo>
                  <a:pt x="3558" y="398"/>
                </a:lnTo>
                <a:lnTo>
                  <a:pt x="3560" y="402"/>
                </a:lnTo>
                <a:lnTo>
                  <a:pt x="3561" y="403"/>
                </a:lnTo>
                <a:lnTo>
                  <a:pt x="3563" y="407"/>
                </a:lnTo>
                <a:lnTo>
                  <a:pt x="3565" y="411"/>
                </a:lnTo>
                <a:lnTo>
                  <a:pt x="3567" y="414"/>
                </a:lnTo>
                <a:lnTo>
                  <a:pt x="3567" y="418"/>
                </a:lnTo>
                <a:lnTo>
                  <a:pt x="3569" y="422"/>
                </a:lnTo>
                <a:lnTo>
                  <a:pt x="3570" y="423"/>
                </a:lnTo>
                <a:lnTo>
                  <a:pt x="3572" y="427"/>
                </a:lnTo>
                <a:lnTo>
                  <a:pt x="3574" y="431"/>
                </a:lnTo>
                <a:lnTo>
                  <a:pt x="3576" y="434"/>
                </a:lnTo>
                <a:lnTo>
                  <a:pt x="3578" y="438"/>
                </a:lnTo>
                <a:lnTo>
                  <a:pt x="3580" y="442"/>
                </a:lnTo>
                <a:lnTo>
                  <a:pt x="3580" y="445"/>
                </a:lnTo>
                <a:lnTo>
                  <a:pt x="3581" y="449"/>
                </a:lnTo>
                <a:lnTo>
                  <a:pt x="3583" y="452"/>
                </a:lnTo>
                <a:lnTo>
                  <a:pt x="3585" y="456"/>
                </a:lnTo>
                <a:lnTo>
                  <a:pt x="3587" y="460"/>
                </a:lnTo>
                <a:lnTo>
                  <a:pt x="3589" y="463"/>
                </a:lnTo>
                <a:lnTo>
                  <a:pt x="3590" y="467"/>
                </a:lnTo>
                <a:lnTo>
                  <a:pt x="3590" y="471"/>
                </a:lnTo>
                <a:lnTo>
                  <a:pt x="3592" y="474"/>
                </a:lnTo>
                <a:lnTo>
                  <a:pt x="3594" y="478"/>
                </a:lnTo>
                <a:lnTo>
                  <a:pt x="3596" y="481"/>
                </a:lnTo>
                <a:lnTo>
                  <a:pt x="3598" y="485"/>
                </a:lnTo>
                <a:lnTo>
                  <a:pt x="3600" y="489"/>
                </a:lnTo>
                <a:lnTo>
                  <a:pt x="3601" y="492"/>
                </a:lnTo>
                <a:lnTo>
                  <a:pt x="3601" y="496"/>
                </a:lnTo>
                <a:lnTo>
                  <a:pt x="3603" y="500"/>
                </a:lnTo>
                <a:lnTo>
                  <a:pt x="3605" y="503"/>
                </a:lnTo>
                <a:lnTo>
                  <a:pt x="3607" y="507"/>
                </a:lnTo>
                <a:lnTo>
                  <a:pt x="3609" y="512"/>
                </a:lnTo>
                <a:lnTo>
                  <a:pt x="3610" y="516"/>
                </a:lnTo>
                <a:lnTo>
                  <a:pt x="3612" y="520"/>
                </a:lnTo>
                <a:lnTo>
                  <a:pt x="3612" y="523"/>
                </a:lnTo>
                <a:lnTo>
                  <a:pt x="3614" y="527"/>
                </a:lnTo>
                <a:lnTo>
                  <a:pt x="3616" y="531"/>
                </a:lnTo>
                <a:lnTo>
                  <a:pt x="3618" y="534"/>
                </a:lnTo>
                <a:lnTo>
                  <a:pt x="3619" y="540"/>
                </a:lnTo>
                <a:lnTo>
                  <a:pt x="3621" y="543"/>
                </a:lnTo>
                <a:lnTo>
                  <a:pt x="3621" y="547"/>
                </a:lnTo>
                <a:lnTo>
                  <a:pt x="3623" y="551"/>
                </a:lnTo>
                <a:lnTo>
                  <a:pt x="3625" y="554"/>
                </a:lnTo>
                <a:lnTo>
                  <a:pt x="3627" y="560"/>
                </a:lnTo>
                <a:lnTo>
                  <a:pt x="3629" y="563"/>
                </a:lnTo>
                <a:lnTo>
                  <a:pt x="3630" y="567"/>
                </a:lnTo>
                <a:lnTo>
                  <a:pt x="3630" y="570"/>
                </a:lnTo>
                <a:lnTo>
                  <a:pt x="3632" y="576"/>
                </a:lnTo>
                <a:lnTo>
                  <a:pt x="3634" y="580"/>
                </a:lnTo>
                <a:lnTo>
                  <a:pt x="3636" y="583"/>
                </a:lnTo>
                <a:lnTo>
                  <a:pt x="3638" y="587"/>
                </a:lnTo>
                <a:lnTo>
                  <a:pt x="3639" y="592"/>
                </a:lnTo>
                <a:lnTo>
                  <a:pt x="3641" y="596"/>
                </a:lnTo>
                <a:lnTo>
                  <a:pt x="3641" y="600"/>
                </a:lnTo>
                <a:lnTo>
                  <a:pt x="3643" y="605"/>
                </a:lnTo>
                <a:lnTo>
                  <a:pt x="3645" y="609"/>
                </a:lnTo>
                <a:lnTo>
                  <a:pt x="3647" y="612"/>
                </a:lnTo>
                <a:lnTo>
                  <a:pt x="3649" y="618"/>
                </a:lnTo>
                <a:lnTo>
                  <a:pt x="3650" y="621"/>
                </a:lnTo>
                <a:lnTo>
                  <a:pt x="3650" y="625"/>
                </a:lnTo>
                <a:lnTo>
                  <a:pt x="3652" y="630"/>
                </a:lnTo>
                <a:lnTo>
                  <a:pt x="3654" y="634"/>
                </a:lnTo>
                <a:lnTo>
                  <a:pt x="3656" y="638"/>
                </a:lnTo>
                <a:lnTo>
                  <a:pt x="3658" y="643"/>
                </a:lnTo>
                <a:lnTo>
                  <a:pt x="3659" y="647"/>
                </a:lnTo>
                <a:lnTo>
                  <a:pt x="3661" y="652"/>
                </a:lnTo>
                <a:lnTo>
                  <a:pt x="3661" y="656"/>
                </a:lnTo>
                <a:lnTo>
                  <a:pt x="3663" y="660"/>
                </a:lnTo>
                <a:lnTo>
                  <a:pt x="3665" y="665"/>
                </a:lnTo>
                <a:lnTo>
                  <a:pt x="3667" y="669"/>
                </a:lnTo>
                <a:lnTo>
                  <a:pt x="3669" y="674"/>
                </a:lnTo>
                <a:lnTo>
                  <a:pt x="3670" y="678"/>
                </a:lnTo>
                <a:lnTo>
                  <a:pt x="3672" y="681"/>
                </a:lnTo>
                <a:lnTo>
                  <a:pt x="3672" y="687"/>
                </a:lnTo>
                <a:lnTo>
                  <a:pt x="3674" y="690"/>
                </a:lnTo>
                <a:lnTo>
                  <a:pt x="3676" y="696"/>
                </a:lnTo>
                <a:lnTo>
                  <a:pt x="3678" y="699"/>
                </a:lnTo>
                <a:lnTo>
                  <a:pt x="3679" y="705"/>
                </a:lnTo>
                <a:lnTo>
                  <a:pt x="3681" y="709"/>
                </a:lnTo>
                <a:lnTo>
                  <a:pt x="3683" y="714"/>
                </a:lnTo>
                <a:lnTo>
                  <a:pt x="3683" y="718"/>
                </a:lnTo>
                <a:lnTo>
                  <a:pt x="3685" y="723"/>
                </a:lnTo>
                <a:lnTo>
                  <a:pt x="3687" y="727"/>
                </a:lnTo>
                <a:lnTo>
                  <a:pt x="3689" y="732"/>
                </a:lnTo>
                <a:lnTo>
                  <a:pt x="3690" y="736"/>
                </a:lnTo>
                <a:lnTo>
                  <a:pt x="3692" y="741"/>
                </a:lnTo>
                <a:lnTo>
                  <a:pt x="3694" y="745"/>
                </a:lnTo>
                <a:lnTo>
                  <a:pt x="3696" y="750"/>
                </a:lnTo>
                <a:lnTo>
                  <a:pt x="3696" y="754"/>
                </a:lnTo>
                <a:lnTo>
                  <a:pt x="3698" y="759"/>
                </a:lnTo>
                <a:lnTo>
                  <a:pt x="3699" y="763"/>
                </a:lnTo>
                <a:lnTo>
                  <a:pt x="3701" y="769"/>
                </a:lnTo>
                <a:lnTo>
                  <a:pt x="3703" y="772"/>
                </a:lnTo>
                <a:lnTo>
                  <a:pt x="3705" y="778"/>
                </a:lnTo>
                <a:lnTo>
                  <a:pt x="3707" y="783"/>
                </a:lnTo>
                <a:lnTo>
                  <a:pt x="3707" y="787"/>
                </a:lnTo>
                <a:lnTo>
                  <a:pt x="3708" y="792"/>
                </a:lnTo>
                <a:lnTo>
                  <a:pt x="3710" y="796"/>
                </a:lnTo>
                <a:lnTo>
                  <a:pt x="3712" y="801"/>
                </a:lnTo>
                <a:lnTo>
                  <a:pt x="3714" y="805"/>
                </a:lnTo>
                <a:lnTo>
                  <a:pt x="3716" y="810"/>
                </a:lnTo>
                <a:lnTo>
                  <a:pt x="3718" y="816"/>
                </a:lnTo>
                <a:lnTo>
                  <a:pt x="3719" y="819"/>
                </a:lnTo>
                <a:lnTo>
                  <a:pt x="3719" y="825"/>
                </a:lnTo>
                <a:lnTo>
                  <a:pt x="3721" y="828"/>
                </a:lnTo>
                <a:lnTo>
                  <a:pt x="3723" y="834"/>
                </a:lnTo>
                <a:lnTo>
                  <a:pt x="3725" y="839"/>
                </a:lnTo>
                <a:lnTo>
                  <a:pt x="3727" y="843"/>
                </a:lnTo>
                <a:lnTo>
                  <a:pt x="3728" y="848"/>
                </a:lnTo>
                <a:lnTo>
                  <a:pt x="3730" y="854"/>
                </a:lnTo>
                <a:lnTo>
                  <a:pt x="3730" y="858"/>
                </a:lnTo>
                <a:lnTo>
                  <a:pt x="3732" y="863"/>
                </a:lnTo>
                <a:lnTo>
                  <a:pt x="3734" y="867"/>
                </a:lnTo>
                <a:lnTo>
                  <a:pt x="3736" y="872"/>
                </a:lnTo>
                <a:lnTo>
                  <a:pt x="3738" y="878"/>
                </a:lnTo>
                <a:lnTo>
                  <a:pt x="3739" y="881"/>
                </a:lnTo>
                <a:lnTo>
                  <a:pt x="3741" y="887"/>
                </a:lnTo>
                <a:lnTo>
                  <a:pt x="3743" y="892"/>
                </a:lnTo>
                <a:lnTo>
                  <a:pt x="3743" y="896"/>
                </a:lnTo>
                <a:lnTo>
                  <a:pt x="3745" y="901"/>
                </a:lnTo>
                <a:lnTo>
                  <a:pt x="3747" y="907"/>
                </a:lnTo>
                <a:lnTo>
                  <a:pt x="3748" y="910"/>
                </a:lnTo>
                <a:lnTo>
                  <a:pt x="3750" y="916"/>
                </a:lnTo>
                <a:lnTo>
                  <a:pt x="3752" y="921"/>
                </a:lnTo>
                <a:lnTo>
                  <a:pt x="3754" y="925"/>
                </a:lnTo>
                <a:lnTo>
                  <a:pt x="3754" y="930"/>
                </a:lnTo>
                <a:lnTo>
                  <a:pt x="3756" y="936"/>
                </a:lnTo>
                <a:lnTo>
                  <a:pt x="3758" y="939"/>
                </a:lnTo>
                <a:lnTo>
                  <a:pt x="3759" y="945"/>
                </a:lnTo>
                <a:lnTo>
                  <a:pt x="3761" y="950"/>
                </a:lnTo>
                <a:lnTo>
                  <a:pt x="3763" y="954"/>
                </a:lnTo>
                <a:lnTo>
                  <a:pt x="3765" y="959"/>
                </a:lnTo>
                <a:lnTo>
                  <a:pt x="3767" y="965"/>
                </a:lnTo>
                <a:lnTo>
                  <a:pt x="3767" y="968"/>
                </a:lnTo>
                <a:lnTo>
                  <a:pt x="3768" y="974"/>
                </a:lnTo>
                <a:lnTo>
                  <a:pt x="3770" y="979"/>
                </a:lnTo>
                <a:lnTo>
                  <a:pt x="3772" y="983"/>
                </a:lnTo>
                <a:lnTo>
                  <a:pt x="3774" y="988"/>
                </a:lnTo>
                <a:lnTo>
                  <a:pt x="3776" y="994"/>
                </a:lnTo>
                <a:lnTo>
                  <a:pt x="3777" y="997"/>
                </a:lnTo>
                <a:lnTo>
                  <a:pt x="3777" y="1003"/>
                </a:lnTo>
                <a:lnTo>
                  <a:pt x="3779" y="1008"/>
                </a:lnTo>
                <a:lnTo>
                  <a:pt x="3781" y="1012"/>
                </a:lnTo>
                <a:lnTo>
                  <a:pt x="3783" y="1017"/>
                </a:lnTo>
                <a:lnTo>
                  <a:pt x="3785" y="1023"/>
                </a:lnTo>
                <a:lnTo>
                  <a:pt x="3787" y="1026"/>
                </a:lnTo>
                <a:lnTo>
                  <a:pt x="3788" y="1032"/>
                </a:lnTo>
                <a:lnTo>
                  <a:pt x="3790" y="1037"/>
                </a:lnTo>
                <a:lnTo>
                  <a:pt x="3790" y="1041"/>
                </a:lnTo>
                <a:lnTo>
                  <a:pt x="3792" y="1046"/>
                </a:lnTo>
                <a:lnTo>
                  <a:pt x="3794" y="1052"/>
                </a:lnTo>
                <a:lnTo>
                  <a:pt x="3796" y="1056"/>
                </a:lnTo>
                <a:lnTo>
                  <a:pt x="3797" y="1061"/>
                </a:lnTo>
                <a:lnTo>
                  <a:pt x="3799" y="1066"/>
                </a:lnTo>
                <a:lnTo>
                  <a:pt x="3801" y="1070"/>
                </a:lnTo>
                <a:lnTo>
                  <a:pt x="3801" y="1076"/>
                </a:lnTo>
                <a:lnTo>
                  <a:pt x="3803" y="1079"/>
                </a:lnTo>
                <a:lnTo>
                  <a:pt x="3805" y="1085"/>
                </a:lnTo>
                <a:lnTo>
                  <a:pt x="3807" y="1090"/>
                </a:lnTo>
                <a:lnTo>
                  <a:pt x="3808" y="1094"/>
                </a:lnTo>
                <a:lnTo>
                  <a:pt x="3810" y="1099"/>
                </a:lnTo>
                <a:lnTo>
                  <a:pt x="3812" y="1103"/>
                </a:lnTo>
                <a:lnTo>
                  <a:pt x="3814" y="1108"/>
                </a:lnTo>
                <a:lnTo>
                  <a:pt x="3814" y="1114"/>
                </a:lnTo>
                <a:lnTo>
                  <a:pt x="3816" y="1117"/>
                </a:lnTo>
                <a:lnTo>
                  <a:pt x="3817" y="1123"/>
                </a:lnTo>
                <a:lnTo>
                  <a:pt x="3819" y="1126"/>
                </a:lnTo>
                <a:lnTo>
                  <a:pt x="3821" y="1132"/>
                </a:lnTo>
                <a:lnTo>
                  <a:pt x="3823" y="1135"/>
                </a:lnTo>
                <a:lnTo>
                  <a:pt x="3825" y="1141"/>
                </a:lnTo>
                <a:lnTo>
                  <a:pt x="3825" y="1145"/>
                </a:lnTo>
                <a:lnTo>
                  <a:pt x="3827" y="1150"/>
                </a:lnTo>
                <a:lnTo>
                  <a:pt x="3828" y="1154"/>
                </a:lnTo>
                <a:lnTo>
                  <a:pt x="3830" y="1159"/>
                </a:lnTo>
                <a:lnTo>
                  <a:pt x="3832" y="1163"/>
                </a:lnTo>
                <a:lnTo>
                  <a:pt x="3834" y="1168"/>
                </a:lnTo>
                <a:lnTo>
                  <a:pt x="3836" y="1172"/>
                </a:lnTo>
                <a:lnTo>
                  <a:pt x="3836" y="1177"/>
                </a:lnTo>
                <a:lnTo>
                  <a:pt x="3837" y="1181"/>
                </a:lnTo>
                <a:lnTo>
                  <a:pt x="3839" y="1186"/>
                </a:lnTo>
                <a:lnTo>
                  <a:pt x="3841" y="1190"/>
                </a:lnTo>
                <a:lnTo>
                  <a:pt x="3843" y="1194"/>
                </a:lnTo>
                <a:lnTo>
                  <a:pt x="3845" y="1199"/>
                </a:lnTo>
                <a:lnTo>
                  <a:pt x="3847" y="1203"/>
                </a:lnTo>
                <a:lnTo>
                  <a:pt x="3847" y="1206"/>
                </a:lnTo>
                <a:lnTo>
                  <a:pt x="3848" y="1212"/>
                </a:lnTo>
                <a:lnTo>
                  <a:pt x="3850" y="1215"/>
                </a:lnTo>
                <a:lnTo>
                  <a:pt x="3852" y="1221"/>
                </a:lnTo>
                <a:lnTo>
                  <a:pt x="3854" y="1225"/>
                </a:lnTo>
                <a:lnTo>
                  <a:pt x="3856" y="1228"/>
                </a:lnTo>
                <a:lnTo>
                  <a:pt x="3856" y="1232"/>
                </a:lnTo>
                <a:lnTo>
                  <a:pt x="3857" y="1237"/>
                </a:lnTo>
                <a:lnTo>
                  <a:pt x="3859" y="1241"/>
                </a:lnTo>
                <a:lnTo>
                  <a:pt x="3861" y="1244"/>
                </a:lnTo>
                <a:lnTo>
                  <a:pt x="3863" y="1248"/>
                </a:lnTo>
                <a:lnTo>
                  <a:pt x="3865" y="1254"/>
                </a:lnTo>
                <a:lnTo>
                  <a:pt x="3865" y="1257"/>
                </a:lnTo>
                <a:lnTo>
                  <a:pt x="3866" y="1261"/>
                </a:lnTo>
                <a:lnTo>
                  <a:pt x="3868" y="1264"/>
                </a:lnTo>
                <a:lnTo>
                  <a:pt x="3870" y="1268"/>
                </a:lnTo>
                <a:lnTo>
                  <a:pt x="3872" y="1274"/>
                </a:lnTo>
                <a:lnTo>
                  <a:pt x="3874" y="1277"/>
                </a:lnTo>
                <a:lnTo>
                  <a:pt x="3876" y="1281"/>
                </a:lnTo>
                <a:lnTo>
                  <a:pt x="3876" y="1284"/>
                </a:lnTo>
                <a:lnTo>
                  <a:pt x="3877" y="1288"/>
                </a:lnTo>
                <a:lnTo>
                  <a:pt x="3879" y="1292"/>
                </a:lnTo>
                <a:lnTo>
                  <a:pt x="3881" y="1295"/>
                </a:lnTo>
                <a:lnTo>
                  <a:pt x="3883" y="1299"/>
                </a:lnTo>
                <a:lnTo>
                  <a:pt x="3885" y="1303"/>
                </a:lnTo>
                <a:lnTo>
                  <a:pt x="3885" y="1306"/>
                </a:lnTo>
                <a:lnTo>
                  <a:pt x="3886" y="1310"/>
                </a:lnTo>
                <a:lnTo>
                  <a:pt x="3888" y="1314"/>
                </a:lnTo>
                <a:lnTo>
                  <a:pt x="3890" y="1317"/>
                </a:lnTo>
                <a:lnTo>
                  <a:pt x="3892" y="1321"/>
                </a:lnTo>
                <a:lnTo>
                  <a:pt x="3894" y="1324"/>
                </a:lnTo>
                <a:lnTo>
                  <a:pt x="3896" y="1328"/>
                </a:lnTo>
                <a:lnTo>
                  <a:pt x="3896" y="1332"/>
                </a:lnTo>
                <a:lnTo>
                  <a:pt x="3897" y="1335"/>
                </a:lnTo>
                <a:lnTo>
                  <a:pt x="3899" y="1337"/>
                </a:lnTo>
                <a:lnTo>
                  <a:pt x="3901" y="1341"/>
                </a:lnTo>
                <a:lnTo>
                  <a:pt x="3903" y="1344"/>
                </a:lnTo>
                <a:lnTo>
                  <a:pt x="3905" y="1348"/>
                </a:lnTo>
                <a:lnTo>
                  <a:pt x="3906" y="1350"/>
                </a:lnTo>
                <a:lnTo>
                  <a:pt x="3906" y="1354"/>
                </a:lnTo>
                <a:lnTo>
                  <a:pt x="3908" y="1357"/>
                </a:lnTo>
                <a:lnTo>
                  <a:pt x="3910" y="1361"/>
                </a:lnTo>
                <a:lnTo>
                  <a:pt x="3912" y="1363"/>
                </a:lnTo>
                <a:lnTo>
                  <a:pt x="3914" y="1366"/>
                </a:lnTo>
                <a:lnTo>
                  <a:pt x="3916" y="1368"/>
                </a:lnTo>
                <a:lnTo>
                  <a:pt x="3917" y="1372"/>
                </a:lnTo>
                <a:lnTo>
                  <a:pt x="3917" y="1375"/>
                </a:lnTo>
                <a:lnTo>
                  <a:pt x="3919" y="1377"/>
                </a:lnTo>
                <a:lnTo>
                  <a:pt x="3921" y="1381"/>
                </a:lnTo>
                <a:lnTo>
                  <a:pt x="3923" y="1383"/>
                </a:lnTo>
                <a:lnTo>
                  <a:pt x="3925" y="1386"/>
                </a:lnTo>
                <a:lnTo>
                  <a:pt x="3926" y="1388"/>
                </a:lnTo>
                <a:lnTo>
                  <a:pt x="3928" y="1392"/>
                </a:lnTo>
                <a:lnTo>
                  <a:pt x="3930" y="1393"/>
                </a:lnTo>
                <a:lnTo>
                  <a:pt x="3930" y="1397"/>
                </a:lnTo>
                <a:lnTo>
                  <a:pt x="3932" y="1399"/>
                </a:lnTo>
                <a:lnTo>
                  <a:pt x="3934" y="1401"/>
                </a:lnTo>
                <a:lnTo>
                  <a:pt x="3935" y="1404"/>
                </a:lnTo>
                <a:lnTo>
                  <a:pt x="3937" y="1406"/>
                </a:lnTo>
                <a:lnTo>
                  <a:pt x="3939" y="1408"/>
                </a:lnTo>
                <a:lnTo>
                  <a:pt x="3941" y="1412"/>
                </a:lnTo>
                <a:lnTo>
                  <a:pt x="3941" y="1413"/>
                </a:lnTo>
                <a:lnTo>
                  <a:pt x="3943" y="1415"/>
                </a:lnTo>
                <a:lnTo>
                  <a:pt x="3945" y="1417"/>
                </a:lnTo>
                <a:lnTo>
                  <a:pt x="3946" y="1419"/>
                </a:lnTo>
                <a:lnTo>
                  <a:pt x="3948" y="1423"/>
                </a:lnTo>
                <a:lnTo>
                  <a:pt x="3950" y="1424"/>
                </a:lnTo>
                <a:lnTo>
                  <a:pt x="3952" y="1426"/>
                </a:lnTo>
                <a:lnTo>
                  <a:pt x="3954" y="1428"/>
                </a:lnTo>
                <a:lnTo>
                  <a:pt x="3954" y="1430"/>
                </a:lnTo>
                <a:lnTo>
                  <a:pt x="3955" y="1432"/>
                </a:lnTo>
                <a:lnTo>
                  <a:pt x="3957" y="1433"/>
                </a:lnTo>
                <a:lnTo>
                  <a:pt x="3959" y="1435"/>
                </a:lnTo>
                <a:lnTo>
                  <a:pt x="3961" y="1437"/>
                </a:lnTo>
                <a:lnTo>
                  <a:pt x="3963" y="1439"/>
                </a:lnTo>
                <a:lnTo>
                  <a:pt x="3965" y="1441"/>
                </a:lnTo>
                <a:lnTo>
                  <a:pt x="3965" y="1443"/>
                </a:lnTo>
                <a:lnTo>
                  <a:pt x="3966" y="1444"/>
                </a:lnTo>
                <a:lnTo>
                  <a:pt x="3968" y="1446"/>
                </a:lnTo>
                <a:lnTo>
                  <a:pt x="3970" y="1448"/>
                </a:lnTo>
                <a:lnTo>
                  <a:pt x="3972" y="1450"/>
                </a:lnTo>
                <a:lnTo>
                  <a:pt x="3974" y="1450"/>
                </a:lnTo>
                <a:lnTo>
                  <a:pt x="3975" y="1452"/>
                </a:lnTo>
                <a:lnTo>
                  <a:pt x="3977" y="1453"/>
                </a:lnTo>
                <a:lnTo>
                  <a:pt x="3977" y="1455"/>
                </a:lnTo>
                <a:lnTo>
                  <a:pt x="3979" y="1457"/>
                </a:lnTo>
                <a:lnTo>
                  <a:pt x="3981" y="1457"/>
                </a:lnTo>
                <a:lnTo>
                  <a:pt x="3983" y="1459"/>
                </a:lnTo>
                <a:lnTo>
                  <a:pt x="3985" y="1461"/>
                </a:lnTo>
                <a:lnTo>
                  <a:pt x="3986" y="1461"/>
                </a:lnTo>
                <a:lnTo>
                  <a:pt x="3988" y="1463"/>
                </a:lnTo>
                <a:lnTo>
                  <a:pt x="3988" y="1464"/>
                </a:lnTo>
                <a:lnTo>
                  <a:pt x="3990" y="1464"/>
                </a:lnTo>
                <a:lnTo>
                  <a:pt x="3992" y="1466"/>
                </a:lnTo>
                <a:lnTo>
                  <a:pt x="3994" y="1466"/>
                </a:lnTo>
                <a:lnTo>
                  <a:pt x="3995" y="1468"/>
                </a:lnTo>
                <a:lnTo>
                  <a:pt x="3997" y="147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4" name="Freeform 135"/>
          <p:cNvSpPr>
            <a:spLocks/>
          </p:cNvSpPr>
          <p:nvPr/>
        </p:nvSpPr>
        <p:spPr bwMode="auto">
          <a:xfrm>
            <a:off x="4051300" y="5791200"/>
            <a:ext cx="173038" cy="17463"/>
          </a:xfrm>
          <a:custGeom>
            <a:avLst/>
            <a:gdLst>
              <a:gd name="T0" fmla="*/ 4 w 220"/>
              <a:gd name="T1" fmla="*/ 2 h 22"/>
              <a:gd name="T2" fmla="*/ 8 w 220"/>
              <a:gd name="T3" fmla="*/ 3 h 22"/>
              <a:gd name="T4" fmla="*/ 13 w 220"/>
              <a:gd name="T5" fmla="*/ 5 h 22"/>
              <a:gd name="T6" fmla="*/ 17 w 220"/>
              <a:gd name="T7" fmla="*/ 7 h 22"/>
              <a:gd name="T8" fmla="*/ 22 w 220"/>
              <a:gd name="T9" fmla="*/ 9 h 22"/>
              <a:gd name="T10" fmla="*/ 27 w 220"/>
              <a:gd name="T11" fmla="*/ 11 h 22"/>
              <a:gd name="T12" fmla="*/ 31 w 220"/>
              <a:gd name="T13" fmla="*/ 12 h 22"/>
              <a:gd name="T14" fmla="*/ 37 w 220"/>
              <a:gd name="T15" fmla="*/ 14 h 22"/>
              <a:gd name="T16" fmla="*/ 40 w 220"/>
              <a:gd name="T17" fmla="*/ 16 h 22"/>
              <a:gd name="T18" fmla="*/ 46 w 220"/>
              <a:gd name="T19" fmla="*/ 16 h 22"/>
              <a:gd name="T20" fmla="*/ 51 w 220"/>
              <a:gd name="T21" fmla="*/ 18 h 22"/>
              <a:gd name="T22" fmla="*/ 55 w 220"/>
              <a:gd name="T23" fmla="*/ 18 h 22"/>
              <a:gd name="T24" fmla="*/ 60 w 220"/>
              <a:gd name="T25" fmla="*/ 18 h 22"/>
              <a:gd name="T26" fmla="*/ 64 w 220"/>
              <a:gd name="T27" fmla="*/ 20 h 22"/>
              <a:gd name="T28" fmla="*/ 69 w 220"/>
              <a:gd name="T29" fmla="*/ 20 h 22"/>
              <a:gd name="T30" fmla="*/ 73 w 220"/>
              <a:gd name="T31" fmla="*/ 20 h 22"/>
              <a:gd name="T32" fmla="*/ 78 w 220"/>
              <a:gd name="T33" fmla="*/ 20 h 22"/>
              <a:gd name="T34" fmla="*/ 84 w 220"/>
              <a:gd name="T35" fmla="*/ 22 h 22"/>
              <a:gd name="T36" fmla="*/ 87 w 220"/>
              <a:gd name="T37" fmla="*/ 22 h 22"/>
              <a:gd name="T38" fmla="*/ 93 w 220"/>
              <a:gd name="T39" fmla="*/ 22 h 22"/>
              <a:gd name="T40" fmla="*/ 96 w 220"/>
              <a:gd name="T41" fmla="*/ 22 h 22"/>
              <a:gd name="T42" fmla="*/ 102 w 220"/>
              <a:gd name="T43" fmla="*/ 22 h 22"/>
              <a:gd name="T44" fmla="*/ 106 w 220"/>
              <a:gd name="T45" fmla="*/ 22 h 22"/>
              <a:gd name="T46" fmla="*/ 111 w 220"/>
              <a:gd name="T47" fmla="*/ 22 h 22"/>
              <a:gd name="T48" fmla="*/ 115 w 220"/>
              <a:gd name="T49" fmla="*/ 22 h 22"/>
              <a:gd name="T50" fmla="*/ 120 w 220"/>
              <a:gd name="T51" fmla="*/ 22 h 22"/>
              <a:gd name="T52" fmla="*/ 124 w 220"/>
              <a:gd name="T53" fmla="*/ 22 h 22"/>
              <a:gd name="T54" fmla="*/ 129 w 220"/>
              <a:gd name="T55" fmla="*/ 22 h 22"/>
              <a:gd name="T56" fmla="*/ 133 w 220"/>
              <a:gd name="T57" fmla="*/ 22 h 22"/>
              <a:gd name="T58" fmla="*/ 138 w 220"/>
              <a:gd name="T59" fmla="*/ 22 h 22"/>
              <a:gd name="T60" fmla="*/ 144 w 220"/>
              <a:gd name="T61" fmla="*/ 22 h 22"/>
              <a:gd name="T62" fmla="*/ 147 w 220"/>
              <a:gd name="T63" fmla="*/ 22 h 22"/>
              <a:gd name="T64" fmla="*/ 153 w 220"/>
              <a:gd name="T65" fmla="*/ 22 h 22"/>
              <a:gd name="T66" fmla="*/ 156 w 220"/>
              <a:gd name="T67" fmla="*/ 22 h 22"/>
              <a:gd name="T68" fmla="*/ 162 w 220"/>
              <a:gd name="T69" fmla="*/ 22 h 22"/>
              <a:gd name="T70" fmla="*/ 167 w 220"/>
              <a:gd name="T71" fmla="*/ 22 h 22"/>
              <a:gd name="T72" fmla="*/ 171 w 220"/>
              <a:gd name="T73" fmla="*/ 22 h 22"/>
              <a:gd name="T74" fmla="*/ 176 w 220"/>
              <a:gd name="T75" fmla="*/ 22 h 22"/>
              <a:gd name="T76" fmla="*/ 180 w 220"/>
              <a:gd name="T77" fmla="*/ 22 h 22"/>
              <a:gd name="T78" fmla="*/ 185 w 220"/>
              <a:gd name="T79" fmla="*/ 22 h 22"/>
              <a:gd name="T80" fmla="*/ 189 w 220"/>
              <a:gd name="T81" fmla="*/ 22 h 22"/>
              <a:gd name="T82" fmla="*/ 195 w 220"/>
              <a:gd name="T83" fmla="*/ 22 h 22"/>
              <a:gd name="T84" fmla="*/ 198 w 220"/>
              <a:gd name="T85" fmla="*/ 22 h 22"/>
              <a:gd name="T86" fmla="*/ 202 w 220"/>
              <a:gd name="T87" fmla="*/ 22 h 22"/>
              <a:gd name="T88" fmla="*/ 205 w 220"/>
              <a:gd name="T89" fmla="*/ 22 h 22"/>
              <a:gd name="T90" fmla="*/ 209 w 220"/>
              <a:gd name="T91" fmla="*/ 22 h 22"/>
              <a:gd name="T92" fmla="*/ 211 w 220"/>
              <a:gd name="T9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0" h="22">
                <a:moveTo>
                  <a:pt x="0" y="0"/>
                </a:moveTo>
                <a:lnTo>
                  <a:pt x="2" y="0"/>
                </a:lnTo>
                <a:lnTo>
                  <a:pt x="4" y="2"/>
                </a:lnTo>
                <a:lnTo>
                  <a:pt x="4" y="2"/>
                </a:lnTo>
                <a:lnTo>
                  <a:pt x="6" y="3"/>
                </a:lnTo>
                <a:lnTo>
                  <a:pt x="8" y="3"/>
                </a:lnTo>
                <a:lnTo>
                  <a:pt x="9" y="3"/>
                </a:lnTo>
                <a:lnTo>
                  <a:pt x="11" y="5"/>
                </a:lnTo>
                <a:lnTo>
                  <a:pt x="13" y="5"/>
                </a:lnTo>
                <a:lnTo>
                  <a:pt x="15" y="7"/>
                </a:lnTo>
                <a:lnTo>
                  <a:pt x="15" y="7"/>
                </a:lnTo>
                <a:lnTo>
                  <a:pt x="17" y="7"/>
                </a:lnTo>
                <a:lnTo>
                  <a:pt x="18" y="9"/>
                </a:lnTo>
                <a:lnTo>
                  <a:pt x="20" y="9"/>
                </a:lnTo>
                <a:lnTo>
                  <a:pt x="22" y="9"/>
                </a:lnTo>
                <a:lnTo>
                  <a:pt x="24" y="11"/>
                </a:lnTo>
                <a:lnTo>
                  <a:pt x="26" y="11"/>
                </a:lnTo>
                <a:lnTo>
                  <a:pt x="27" y="11"/>
                </a:lnTo>
                <a:lnTo>
                  <a:pt x="27" y="12"/>
                </a:lnTo>
                <a:lnTo>
                  <a:pt x="29" y="12"/>
                </a:lnTo>
                <a:lnTo>
                  <a:pt x="31" y="12"/>
                </a:lnTo>
                <a:lnTo>
                  <a:pt x="33" y="14"/>
                </a:lnTo>
                <a:lnTo>
                  <a:pt x="35" y="14"/>
                </a:lnTo>
                <a:lnTo>
                  <a:pt x="37" y="14"/>
                </a:lnTo>
                <a:lnTo>
                  <a:pt x="38" y="14"/>
                </a:lnTo>
                <a:lnTo>
                  <a:pt x="38" y="14"/>
                </a:lnTo>
                <a:lnTo>
                  <a:pt x="40" y="16"/>
                </a:lnTo>
                <a:lnTo>
                  <a:pt x="42" y="16"/>
                </a:lnTo>
                <a:lnTo>
                  <a:pt x="44" y="16"/>
                </a:lnTo>
                <a:lnTo>
                  <a:pt x="46" y="16"/>
                </a:lnTo>
                <a:lnTo>
                  <a:pt x="47" y="16"/>
                </a:lnTo>
                <a:lnTo>
                  <a:pt x="49" y="18"/>
                </a:lnTo>
                <a:lnTo>
                  <a:pt x="51" y="18"/>
                </a:lnTo>
                <a:lnTo>
                  <a:pt x="51" y="18"/>
                </a:lnTo>
                <a:lnTo>
                  <a:pt x="53" y="18"/>
                </a:lnTo>
                <a:lnTo>
                  <a:pt x="55" y="18"/>
                </a:lnTo>
                <a:lnTo>
                  <a:pt x="57" y="18"/>
                </a:lnTo>
                <a:lnTo>
                  <a:pt x="58" y="18"/>
                </a:lnTo>
                <a:lnTo>
                  <a:pt x="60" y="18"/>
                </a:lnTo>
                <a:lnTo>
                  <a:pt x="62" y="20"/>
                </a:lnTo>
                <a:lnTo>
                  <a:pt x="62" y="20"/>
                </a:lnTo>
                <a:lnTo>
                  <a:pt x="64" y="20"/>
                </a:lnTo>
                <a:lnTo>
                  <a:pt x="66" y="20"/>
                </a:lnTo>
                <a:lnTo>
                  <a:pt x="67" y="20"/>
                </a:lnTo>
                <a:lnTo>
                  <a:pt x="69" y="20"/>
                </a:lnTo>
                <a:lnTo>
                  <a:pt x="71" y="20"/>
                </a:lnTo>
                <a:lnTo>
                  <a:pt x="73" y="20"/>
                </a:lnTo>
                <a:lnTo>
                  <a:pt x="73" y="20"/>
                </a:lnTo>
                <a:lnTo>
                  <a:pt x="75" y="20"/>
                </a:lnTo>
                <a:lnTo>
                  <a:pt x="77" y="20"/>
                </a:lnTo>
                <a:lnTo>
                  <a:pt x="78" y="20"/>
                </a:lnTo>
                <a:lnTo>
                  <a:pt x="80" y="22"/>
                </a:lnTo>
                <a:lnTo>
                  <a:pt x="82" y="22"/>
                </a:lnTo>
                <a:lnTo>
                  <a:pt x="84" y="22"/>
                </a:lnTo>
                <a:lnTo>
                  <a:pt x="84" y="22"/>
                </a:lnTo>
                <a:lnTo>
                  <a:pt x="86" y="22"/>
                </a:lnTo>
                <a:lnTo>
                  <a:pt x="87" y="22"/>
                </a:lnTo>
                <a:lnTo>
                  <a:pt x="89" y="22"/>
                </a:lnTo>
                <a:lnTo>
                  <a:pt x="91" y="22"/>
                </a:lnTo>
                <a:lnTo>
                  <a:pt x="93" y="22"/>
                </a:lnTo>
                <a:lnTo>
                  <a:pt x="93" y="22"/>
                </a:lnTo>
                <a:lnTo>
                  <a:pt x="95" y="22"/>
                </a:lnTo>
                <a:lnTo>
                  <a:pt x="96" y="22"/>
                </a:lnTo>
                <a:lnTo>
                  <a:pt x="98" y="22"/>
                </a:lnTo>
                <a:lnTo>
                  <a:pt x="100" y="22"/>
                </a:lnTo>
                <a:lnTo>
                  <a:pt x="102" y="22"/>
                </a:lnTo>
                <a:lnTo>
                  <a:pt x="102" y="22"/>
                </a:lnTo>
                <a:lnTo>
                  <a:pt x="104" y="22"/>
                </a:lnTo>
                <a:lnTo>
                  <a:pt x="106" y="22"/>
                </a:lnTo>
                <a:lnTo>
                  <a:pt x="107" y="22"/>
                </a:lnTo>
                <a:lnTo>
                  <a:pt x="109" y="22"/>
                </a:lnTo>
                <a:lnTo>
                  <a:pt x="111" y="22"/>
                </a:lnTo>
                <a:lnTo>
                  <a:pt x="113" y="22"/>
                </a:lnTo>
                <a:lnTo>
                  <a:pt x="113" y="22"/>
                </a:lnTo>
                <a:lnTo>
                  <a:pt x="115" y="22"/>
                </a:lnTo>
                <a:lnTo>
                  <a:pt x="116" y="22"/>
                </a:lnTo>
                <a:lnTo>
                  <a:pt x="118" y="22"/>
                </a:lnTo>
                <a:lnTo>
                  <a:pt x="120" y="22"/>
                </a:lnTo>
                <a:lnTo>
                  <a:pt x="122" y="22"/>
                </a:lnTo>
                <a:lnTo>
                  <a:pt x="122" y="22"/>
                </a:lnTo>
                <a:lnTo>
                  <a:pt x="124" y="22"/>
                </a:lnTo>
                <a:lnTo>
                  <a:pt x="126" y="22"/>
                </a:lnTo>
                <a:lnTo>
                  <a:pt x="127" y="22"/>
                </a:lnTo>
                <a:lnTo>
                  <a:pt x="129" y="22"/>
                </a:lnTo>
                <a:lnTo>
                  <a:pt x="131" y="22"/>
                </a:lnTo>
                <a:lnTo>
                  <a:pt x="133" y="22"/>
                </a:lnTo>
                <a:lnTo>
                  <a:pt x="133" y="22"/>
                </a:lnTo>
                <a:lnTo>
                  <a:pt x="135" y="22"/>
                </a:lnTo>
                <a:lnTo>
                  <a:pt x="136" y="22"/>
                </a:lnTo>
                <a:lnTo>
                  <a:pt x="138" y="22"/>
                </a:lnTo>
                <a:lnTo>
                  <a:pt x="140" y="22"/>
                </a:lnTo>
                <a:lnTo>
                  <a:pt x="142" y="22"/>
                </a:lnTo>
                <a:lnTo>
                  <a:pt x="144" y="22"/>
                </a:lnTo>
                <a:lnTo>
                  <a:pt x="144" y="22"/>
                </a:lnTo>
                <a:lnTo>
                  <a:pt x="146" y="22"/>
                </a:lnTo>
                <a:lnTo>
                  <a:pt x="147" y="22"/>
                </a:lnTo>
                <a:lnTo>
                  <a:pt x="149" y="22"/>
                </a:lnTo>
                <a:lnTo>
                  <a:pt x="151" y="22"/>
                </a:lnTo>
                <a:lnTo>
                  <a:pt x="153" y="22"/>
                </a:lnTo>
                <a:lnTo>
                  <a:pt x="155" y="22"/>
                </a:lnTo>
                <a:lnTo>
                  <a:pt x="155" y="22"/>
                </a:lnTo>
                <a:lnTo>
                  <a:pt x="156" y="22"/>
                </a:lnTo>
                <a:lnTo>
                  <a:pt x="158" y="22"/>
                </a:lnTo>
                <a:lnTo>
                  <a:pt x="160" y="22"/>
                </a:lnTo>
                <a:lnTo>
                  <a:pt x="162" y="22"/>
                </a:lnTo>
                <a:lnTo>
                  <a:pt x="164" y="22"/>
                </a:lnTo>
                <a:lnTo>
                  <a:pt x="166" y="22"/>
                </a:lnTo>
                <a:lnTo>
                  <a:pt x="167" y="22"/>
                </a:lnTo>
                <a:lnTo>
                  <a:pt x="167" y="22"/>
                </a:lnTo>
                <a:lnTo>
                  <a:pt x="169" y="22"/>
                </a:lnTo>
                <a:lnTo>
                  <a:pt x="171" y="22"/>
                </a:lnTo>
                <a:lnTo>
                  <a:pt x="173" y="22"/>
                </a:lnTo>
                <a:lnTo>
                  <a:pt x="175" y="22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80" y="22"/>
                </a:lnTo>
                <a:lnTo>
                  <a:pt x="182" y="22"/>
                </a:lnTo>
                <a:lnTo>
                  <a:pt x="184" y="22"/>
                </a:lnTo>
                <a:lnTo>
                  <a:pt x="185" y="22"/>
                </a:lnTo>
                <a:lnTo>
                  <a:pt x="187" y="22"/>
                </a:lnTo>
                <a:lnTo>
                  <a:pt x="189" y="22"/>
                </a:lnTo>
                <a:lnTo>
                  <a:pt x="189" y="22"/>
                </a:lnTo>
                <a:lnTo>
                  <a:pt x="191" y="22"/>
                </a:lnTo>
                <a:lnTo>
                  <a:pt x="193" y="22"/>
                </a:lnTo>
                <a:lnTo>
                  <a:pt x="195" y="22"/>
                </a:lnTo>
                <a:lnTo>
                  <a:pt x="195" y="22"/>
                </a:lnTo>
                <a:lnTo>
                  <a:pt x="196" y="22"/>
                </a:lnTo>
                <a:lnTo>
                  <a:pt x="198" y="22"/>
                </a:lnTo>
                <a:lnTo>
                  <a:pt x="200" y="22"/>
                </a:lnTo>
                <a:lnTo>
                  <a:pt x="200" y="22"/>
                </a:lnTo>
                <a:lnTo>
                  <a:pt x="202" y="22"/>
                </a:lnTo>
                <a:lnTo>
                  <a:pt x="204" y="22"/>
                </a:lnTo>
                <a:lnTo>
                  <a:pt x="204" y="22"/>
                </a:lnTo>
                <a:lnTo>
                  <a:pt x="205" y="22"/>
                </a:lnTo>
                <a:lnTo>
                  <a:pt x="207" y="22"/>
                </a:lnTo>
                <a:lnTo>
                  <a:pt x="207" y="22"/>
                </a:lnTo>
                <a:lnTo>
                  <a:pt x="209" y="22"/>
                </a:lnTo>
                <a:lnTo>
                  <a:pt x="209" y="22"/>
                </a:lnTo>
                <a:lnTo>
                  <a:pt x="211" y="22"/>
                </a:lnTo>
                <a:lnTo>
                  <a:pt x="211" y="22"/>
                </a:lnTo>
                <a:lnTo>
                  <a:pt x="213" y="22"/>
                </a:lnTo>
                <a:lnTo>
                  <a:pt x="220" y="22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5" name="Freeform 136"/>
          <p:cNvSpPr>
            <a:spLocks/>
          </p:cNvSpPr>
          <p:nvPr/>
        </p:nvSpPr>
        <p:spPr bwMode="auto">
          <a:xfrm>
            <a:off x="877888" y="4694238"/>
            <a:ext cx="3173413" cy="1104900"/>
          </a:xfrm>
          <a:custGeom>
            <a:avLst/>
            <a:gdLst>
              <a:gd name="T0" fmla="*/ 358 w 3997"/>
              <a:gd name="T1" fmla="*/ 496 h 1392"/>
              <a:gd name="T2" fmla="*/ 661 w 3997"/>
              <a:gd name="T3" fmla="*/ 471 h 1392"/>
              <a:gd name="T4" fmla="*/ 999 w 3997"/>
              <a:gd name="T5" fmla="*/ 433 h 1392"/>
              <a:gd name="T6" fmla="*/ 1333 w 3997"/>
              <a:gd name="T7" fmla="*/ 380 h 1392"/>
              <a:gd name="T8" fmla="*/ 1627 w 3997"/>
              <a:gd name="T9" fmla="*/ 325 h 1392"/>
              <a:gd name="T10" fmla="*/ 1845 w 3997"/>
              <a:gd name="T11" fmla="*/ 278 h 1392"/>
              <a:gd name="T12" fmla="*/ 1987 w 3997"/>
              <a:gd name="T13" fmla="*/ 244 h 1392"/>
              <a:gd name="T14" fmla="*/ 2085 w 3997"/>
              <a:gd name="T15" fmla="*/ 216 h 1392"/>
              <a:gd name="T16" fmla="*/ 2170 w 3997"/>
              <a:gd name="T17" fmla="*/ 191 h 1392"/>
              <a:gd name="T18" fmla="*/ 2257 w 3997"/>
              <a:gd name="T19" fmla="*/ 166 h 1392"/>
              <a:gd name="T20" fmla="*/ 2343 w 3997"/>
              <a:gd name="T21" fmla="*/ 138 h 1392"/>
              <a:gd name="T22" fmla="*/ 2428 w 3997"/>
              <a:gd name="T23" fmla="*/ 111 h 1392"/>
              <a:gd name="T24" fmla="*/ 2515 w 3997"/>
              <a:gd name="T25" fmla="*/ 86 h 1392"/>
              <a:gd name="T26" fmla="*/ 2601 w 3997"/>
              <a:gd name="T27" fmla="*/ 62 h 1392"/>
              <a:gd name="T28" fmla="*/ 2686 w 3997"/>
              <a:gd name="T29" fmla="*/ 38 h 1392"/>
              <a:gd name="T30" fmla="*/ 2773 w 3997"/>
              <a:gd name="T31" fmla="*/ 20 h 1392"/>
              <a:gd name="T32" fmla="*/ 2859 w 3997"/>
              <a:gd name="T33" fmla="*/ 6 h 1392"/>
              <a:gd name="T34" fmla="*/ 2944 w 3997"/>
              <a:gd name="T35" fmla="*/ 0 h 1392"/>
              <a:gd name="T36" fmla="*/ 3029 w 3997"/>
              <a:gd name="T37" fmla="*/ 4 h 1392"/>
              <a:gd name="T38" fmla="*/ 3115 w 3997"/>
              <a:gd name="T39" fmla="*/ 22 h 1392"/>
              <a:gd name="T40" fmla="*/ 3193 w 3997"/>
              <a:gd name="T41" fmla="*/ 47 h 1392"/>
              <a:gd name="T42" fmla="*/ 3253 w 3997"/>
              <a:gd name="T43" fmla="*/ 71 h 1392"/>
              <a:gd name="T44" fmla="*/ 3293 w 3997"/>
              <a:gd name="T45" fmla="*/ 91 h 1392"/>
              <a:gd name="T46" fmla="*/ 3316 w 3997"/>
              <a:gd name="T47" fmla="*/ 107 h 1392"/>
              <a:gd name="T48" fmla="*/ 3333 w 3997"/>
              <a:gd name="T49" fmla="*/ 124 h 1392"/>
              <a:gd name="T50" fmla="*/ 3351 w 3997"/>
              <a:gd name="T51" fmla="*/ 140 h 1392"/>
              <a:gd name="T52" fmla="*/ 3367 w 3997"/>
              <a:gd name="T53" fmla="*/ 158 h 1392"/>
              <a:gd name="T54" fmla="*/ 3385 w 3997"/>
              <a:gd name="T55" fmla="*/ 178 h 1392"/>
              <a:gd name="T56" fmla="*/ 3402 w 3997"/>
              <a:gd name="T57" fmla="*/ 198 h 1392"/>
              <a:gd name="T58" fmla="*/ 3418 w 3997"/>
              <a:gd name="T59" fmla="*/ 220 h 1392"/>
              <a:gd name="T60" fmla="*/ 3436 w 3997"/>
              <a:gd name="T61" fmla="*/ 244 h 1392"/>
              <a:gd name="T62" fmla="*/ 3452 w 3997"/>
              <a:gd name="T63" fmla="*/ 269 h 1392"/>
              <a:gd name="T64" fmla="*/ 3471 w 3997"/>
              <a:gd name="T65" fmla="*/ 296 h 1392"/>
              <a:gd name="T66" fmla="*/ 3487 w 3997"/>
              <a:gd name="T67" fmla="*/ 325 h 1392"/>
              <a:gd name="T68" fmla="*/ 3505 w 3997"/>
              <a:gd name="T69" fmla="*/ 356 h 1392"/>
              <a:gd name="T70" fmla="*/ 3521 w 3997"/>
              <a:gd name="T71" fmla="*/ 387 h 1392"/>
              <a:gd name="T72" fmla="*/ 3540 w 3997"/>
              <a:gd name="T73" fmla="*/ 420 h 1392"/>
              <a:gd name="T74" fmla="*/ 3556 w 3997"/>
              <a:gd name="T75" fmla="*/ 456 h 1392"/>
              <a:gd name="T76" fmla="*/ 3574 w 3997"/>
              <a:gd name="T77" fmla="*/ 493 h 1392"/>
              <a:gd name="T78" fmla="*/ 3590 w 3997"/>
              <a:gd name="T79" fmla="*/ 531 h 1392"/>
              <a:gd name="T80" fmla="*/ 3609 w 3997"/>
              <a:gd name="T81" fmla="*/ 571 h 1392"/>
              <a:gd name="T82" fmla="*/ 3625 w 3997"/>
              <a:gd name="T83" fmla="*/ 612 h 1392"/>
              <a:gd name="T84" fmla="*/ 3641 w 3997"/>
              <a:gd name="T85" fmla="*/ 654 h 1392"/>
              <a:gd name="T86" fmla="*/ 3659 w 3997"/>
              <a:gd name="T87" fmla="*/ 700 h 1392"/>
              <a:gd name="T88" fmla="*/ 3676 w 3997"/>
              <a:gd name="T89" fmla="*/ 743 h 1392"/>
              <a:gd name="T90" fmla="*/ 3694 w 3997"/>
              <a:gd name="T91" fmla="*/ 791 h 1392"/>
              <a:gd name="T92" fmla="*/ 3710 w 3997"/>
              <a:gd name="T93" fmla="*/ 836 h 1392"/>
              <a:gd name="T94" fmla="*/ 3728 w 3997"/>
              <a:gd name="T95" fmla="*/ 883 h 1392"/>
              <a:gd name="T96" fmla="*/ 3745 w 3997"/>
              <a:gd name="T97" fmla="*/ 930 h 1392"/>
              <a:gd name="T98" fmla="*/ 3763 w 3997"/>
              <a:gd name="T99" fmla="*/ 978 h 1392"/>
              <a:gd name="T100" fmla="*/ 3779 w 3997"/>
              <a:gd name="T101" fmla="*/ 1023 h 1392"/>
              <a:gd name="T102" fmla="*/ 3797 w 3997"/>
              <a:gd name="T103" fmla="*/ 1068 h 1392"/>
              <a:gd name="T104" fmla="*/ 3814 w 3997"/>
              <a:gd name="T105" fmla="*/ 1114 h 1392"/>
              <a:gd name="T106" fmla="*/ 3832 w 3997"/>
              <a:gd name="T107" fmla="*/ 1156 h 1392"/>
              <a:gd name="T108" fmla="*/ 3848 w 3997"/>
              <a:gd name="T109" fmla="*/ 1196 h 1392"/>
              <a:gd name="T110" fmla="*/ 3865 w 3997"/>
              <a:gd name="T111" fmla="*/ 1232 h 1392"/>
              <a:gd name="T112" fmla="*/ 3883 w 3997"/>
              <a:gd name="T113" fmla="*/ 1265 h 1392"/>
              <a:gd name="T114" fmla="*/ 3899 w 3997"/>
              <a:gd name="T115" fmla="*/ 1296 h 1392"/>
              <a:gd name="T116" fmla="*/ 3917 w 3997"/>
              <a:gd name="T117" fmla="*/ 1321 h 1392"/>
              <a:gd name="T118" fmla="*/ 3934 w 3997"/>
              <a:gd name="T119" fmla="*/ 1343 h 1392"/>
              <a:gd name="T120" fmla="*/ 3952 w 3997"/>
              <a:gd name="T121" fmla="*/ 1361 h 1392"/>
              <a:gd name="T122" fmla="*/ 3968 w 3997"/>
              <a:gd name="T123" fmla="*/ 1376 h 1392"/>
              <a:gd name="T124" fmla="*/ 3986 w 3997"/>
              <a:gd name="T125" fmla="*/ 1386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97" h="1392">
                <a:moveTo>
                  <a:pt x="0" y="518"/>
                </a:moveTo>
                <a:lnTo>
                  <a:pt x="173" y="507"/>
                </a:lnTo>
                <a:lnTo>
                  <a:pt x="189" y="507"/>
                </a:lnTo>
                <a:lnTo>
                  <a:pt x="207" y="505"/>
                </a:lnTo>
                <a:lnTo>
                  <a:pt x="227" y="503"/>
                </a:lnTo>
                <a:lnTo>
                  <a:pt x="247" y="503"/>
                </a:lnTo>
                <a:lnTo>
                  <a:pt x="267" y="502"/>
                </a:lnTo>
                <a:lnTo>
                  <a:pt x="289" y="500"/>
                </a:lnTo>
                <a:lnTo>
                  <a:pt x="312" y="498"/>
                </a:lnTo>
                <a:lnTo>
                  <a:pt x="334" y="498"/>
                </a:lnTo>
                <a:lnTo>
                  <a:pt x="358" y="496"/>
                </a:lnTo>
                <a:lnTo>
                  <a:pt x="383" y="494"/>
                </a:lnTo>
                <a:lnTo>
                  <a:pt x="409" y="493"/>
                </a:lnTo>
                <a:lnTo>
                  <a:pt x="434" y="491"/>
                </a:lnTo>
                <a:lnTo>
                  <a:pt x="461" y="489"/>
                </a:lnTo>
                <a:lnTo>
                  <a:pt x="489" y="485"/>
                </a:lnTo>
                <a:lnTo>
                  <a:pt x="516" y="483"/>
                </a:lnTo>
                <a:lnTo>
                  <a:pt x="543" y="482"/>
                </a:lnTo>
                <a:lnTo>
                  <a:pt x="572" y="480"/>
                </a:lnTo>
                <a:lnTo>
                  <a:pt x="601" y="476"/>
                </a:lnTo>
                <a:lnTo>
                  <a:pt x="630" y="474"/>
                </a:lnTo>
                <a:lnTo>
                  <a:pt x="661" y="471"/>
                </a:lnTo>
                <a:lnTo>
                  <a:pt x="690" y="469"/>
                </a:lnTo>
                <a:lnTo>
                  <a:pt x="721" y="465"/>
                </a:lnTo>
                <a:lnTo>
                  <a:pt x="750" y="462"/>
                </a:lnTo>
                <a:lnTo>
                  <a:pt x="781" y="458"/>
                </a:lnTo>
                <a:lnTo>
                  <a:pt x="812" y="456"/>
                </a:lnTo>
                <a:lnTo>
                  <a:pt x="843" y="453"/>
                </a:lnTo>
                <a:lnTo>
                  <a:pt x="875" y="449"/>
                </a:lnTo>
                <a:lnTo>
                  <a:pt x="906" y="444"/>
                </a:lnTo>
                <a:lnTo>
                  <a:pt x="937" y="440"/>
                </a:lnTo>
                <a:lnTo>
                  <a:pt x="968" y="436"/>
                </a:lnTo>
                <a:lnTo>
                  <a:pt x="999" y="433"/>
                </a:lnTo>
                <a:lnTo>
                  <a:pt x="1032" y="427"/>
                </a:lnTo>
                <a:lnTo>
                  <a:pt x="1062" y="424"/>
                </a:lnTo>
                <a:lnTo>
                  <a:pt x="1093" y="418"/>
                </a:lnTo>
                <a:lnTo>
                  <a:pt x="1124" y="414"/>
                </a:lnTo>
                <a:lnTo>
                  <a:pt x="1155" y="409"/>
                </a:lnTo>
                <a:lnTo>
                  <a:pt x="1184" y="405"/>
                </a:lnTo>
                <a:lnTo>
                  <a:pt x="1215" y="400"/>
                </a:lnTo>
                <a:lnTo>
                  <a:pt x="1246" y="394"/>
                </a:lnTo>
                <a:lnTo>
                  <a:pt x="1275" y="391"/>
                </a:lnTo>
                <a:lnTo>
                  <a:pt x="1304" y="385"/>
                </a:lnTo>
                <a:lnTo>
                  <a:pt x="1333" y="380"/>
                </a:lnTo>
                <a:lnTo>
                  <a:pt x="1362" y="374"/>
                </a:lnTo>
                <a:lnTo>
                  <a:pt x="1391" y="369"/>
                </a:lnTo>
                <a:lnTo>
                  <a:pt x="1418" y="365"/>
                </a:lnTo>
                <a:lnTo>
                  <a:pt x="1447" y="360"/>
                </a:lnTo>
                <a:lnTo>
                  <a:pt x="1475" y="355"/>
                </a:lnTo>
                <a:lnTo>
                  <a:pt x="1500" y="349"/>
                </a:lnTo>
                <a:lnTo>
                  <a:pt x="1527" y="344"/>
                </a:lnTo>
                <a:lnTo>
                  <a:pt x="1553" y="340"/>
                </a:lnTo>
                <a:lnTo>
                  <a:pt x="1578" y="335"/>
                </a:lnTo>
                <a:lnTo>
                  <a:pt x="1604" y="329"/>
                </a:lnTo>
                <a:lnTo>
                  <a:pt x="1627" y="325"/>
                </a:lnTo>
                <a:lnTo>
                  <a:pt x="1651" y="320"/>
                </a:lnTo>
                <a:lnTo>
                  <a:pt x="1673" y="315"/>
                </a:lnTo>
                <a:lnTo>
                  <a:pt x="1694" y="311"/>
                </a:lnTo>
                <a:lnTo>
                  <a:pt x="1716" y="305"/>
                </a:lnTo>
                <a:lnTo>
                  <a:pt x="1738" y="302"/>
                </a:lnTo>
                <a:lnTo>
                  <a:pt x="1758" y="298"/>
                </a:lnTo>
                <a:lnTo>
                  <a:pt x="1776" y="293"/>
                </a:lnTo>
                <a:lnTo>
                  <a:pt x="1794" y="289"/>
                </a:lnTo>
                <a:lnTo>
                  <a:pt x="1812" y="285"/>
                </a:lnTo>
                <a:lnTo>
                  <a:pt x="1829" y="282"/>
                </a:lnTo>
                <a:lnTo>
                  <a:pt x="1845" y="278"/>
                </a:lnTo>
                <a:lnTo>
                  <a:pt x="1862" y="275"/>
                </a:lnTo>
                <a:lnTo>
                  <a:pt x="1876" y="271"/>
                </a:lnTo>
                <a:lnTo>
                  <a:pt x="1891" y="267"/>
                </a:lnTo>
                <a:lnTo>
                  <a:pt x="1905" y="265"/>
                </a:lnTo>
                <a:lnTo>
                  <a:pt x="1918" y="262"/>
                </a:lnTo>
                <a:lnTo>
                  <a:pt x="1931" y="258"/>
                </a:lnTo>
                <a:lnTo>
                  <a:pt x="1943" y="255"/>
                </a:lnTo>
                <a:lnTo>
                  <a:pt x="1954" y="253"/>
                </a:lnTo>
                <a:lnTo>
                  <a:pt x="1965" y="249"/>
                </a:lnTo>
                <a:lnTo>
                  <a:pt x="1976" y="247"/>
                </a:lnTo>
                <a:lnTo>
                  <a:pt x="1987" y="244"/>
                </a:lnTo>
                <a:lnTo>
                  <a:pt x="1998" y="242"/>
                </a:lnTo>
                <a:lnTo>
                  <a:pt x="2007" y="238"/>
                </a:lnTo>
                <a:lnTo>
                  <a:pt x="2018" y="236"/>
                </a:lnTo>
                <a:lnTo>
                  <a:pt x="2027" y="235"/>
                </a:lnTo>
                <a:lnTo>
                  <a:pt x="2036" y="231"/>
                </a:lnTo>
                <a:lnTo>
                  <a:pt x="2043" y="229"/>
                </a:lnTo>
                <a:lnTo>
                  <a:pt x="2052" y="227"/>
                </a:lnTo>
                <a:lnTo>
                  <a:pt x="2061" y="224"/>
                </a:lnTo>
                <a:lnTo>
                  <a:pt x="2069" y="222"/>
                </a:lnTo>
                <a:lnTo>
                  <a:pt x="2078" y="220"/>
                </a:lnTo>
                <a:lnTo>
                  <a:pt x="2085" y="216"/>
                </a:lnTo>
                <a:lnTo>
                  <a:pt x="2092" y="215"/>
                </a:lnTo>
                <a:lnTo>
                  <a:pt x="2101" y="213"/>
                </a:lnTo>
                <a:lnTo>
                  <a:pt x="2108" y="209"/>
                </a:lnTo>
                <a:lnTo>
                  <a:pt x="2116" y="207"/>
                </a:lnTo>
                <a:lnTo>
                  <a:pt x="2125" y="206"/>
                </a:lnTo>
                <a:lnTo>
                  <a:pt x="2132" y="204"/>
                </a:lnTo>
                <a:lnTo>
                  <a:pt x="2139" y="200"/>
                </a:lnTo>
                <a:lnTo>
                  <a:pt x="2148" y="198"/>
                </a:lnTo>
                <a:lnTo>
                  <a:pt x="2156" y="196"/>
                </a:lnTo>
                <a:lnTo>
                  <a:pt x="2163" y="193"/>
                </a:lnTo>
                <a:lnTo>
                  <a:pt x="2170" y="191"/>
                </a:lnTo>
                <a:lnTo>
                  <a:pt x="2179" y="189"/>
                </a:lnTo>
                <a:lnTo>
                  <a:pt x="2187" y="187"/>
                </a:lnTo>
                <a:lnTo>
                  <a:pt x="2194" y="184"/>
                </a:lnTo>
                <a:lnTo>
                  <a:pt x="2203" y="182"/>
                </a:lnTo>
                <a:lnTo>
                  <a:pt x="2210" y="180"/>
                </a:lnTo>
                <a:lnTo>
                  <a:pt x="2217" y="176"/>
                </a:lnTo>
                <a:lnTo>
                  <a:pt x="2227" y="175"/>
                </a:lnTo>
                <a:lnTo>
                  <a:pt x="2234" y="173"/>
                </a:lnTo>
                <a:lnTo>
                  <a:pt x="2241" y="169"/>
                </a:lnTo>
                <a:lnTo>
                  <a:pt x="2248" y="167"/>
                </a:lnTo>
                <a:lnTo>
                  <a:pt x="2257" y="166"/>
                </a:lnTo>
                <a:lnTo>
                  <a:pt x="2265" y="162"/>
                </a:lnTo>
                <a:lnTo>
                  <a:pt x="2272" y="160"/>
                </a:lnTo>
                <a:lnTo>
                  <a:pt x="2281" y="158"/>
                </a:lnTo>
                <a:lnTo>
                  <a:pt x="2288" y="155"/>
                </a:lnTo>
                <a:lnTo>
                  <a:pt x="2296" y="153"/>
                </a:lnTo>
                <a:lnTo>
                  <a:pt x="2305" y="151"/>
                </a:lnTo>
                <a:lnTo>
                  <a:pt x="2312" y="147"/>
                </a:lnTo>
                <a:lnTo>
                  <a:pt x="2319" y="146"/>
                </a:lnTo>
                <a:lnTo>
                  <a:pt x="2326" y="144"/>
                </a:lnTo>
                <a:lnTo>
                  <a:pt x="2336" y="140"/>
                </a:lnTo>
                <a:lnTo>
                  <a:pt x="2343" y="138"/>
                </a:lnTo>
                <a:lnTo>
                  <a:pt x="2350" y="136"/>
                </a:lnTo>
                <a:lnTo>
                  <a:pt x="2359" y="133"/>
                </a:lnTo>
                <a:lnTo>
                  <a:pt x="2366" y="131"/>
                </a:lnTo>
                <a:lnTo>
                  <a:pt x="2374" y="129"/>
                </a:lnTo>
                <a:lnTo>
                  <a:pt x="2383" y="126"/>
                </a:lnTo>
                <a:lnTo>
                  <a:pt x="2390" y="124"/>
                </a:lnTo>
                <a:lnTo>
                  <a:pt x="2397" y="122"/>
                </a:lnTo>
                <a:lnTo>
                  <a:pt x="2405" y="118"/>
                </a:lnTo>
                <a:lnTo>
                  <a:pt x="2414" y="117"/>
                </a:lnTo>
                <a:lnTo>
                  <a:pt x="2421" y="115"/>
                </a:lnTo>
                <a:lnTo>
                  <a:pt x="2428" y="111"/>
                </a:lnTo>
                <a:lnTo>
                  <a:pt x="2437" y="109"/>
                </a:lnTo>
                <a:lnTo>
                  <a:pt x="2444" y="107"/>
                </a:lnTo>
                <a:lnTo>
                  <a:pt x="2452" y="104"/>
                </a:lnTo>
                <a:lnTo>
                  <a:pt x="2461" y="102"/>
                </a:lnTo>
                <a:lnTo>
                  <a:pt x="2468" y="100"/>
                </a:lnTo>
                <a:lnTo>
                  <a:pt x="2475" y="98"/>
                </a:lnTo>
                <a:lnTo>
                  <a:pt x="2483" y="95"/>
                </a:lnTo>
                <a:lnTo>
                  <a:pt x="2492" y="93"/>
                </a:lnTo>
                <a:lnTo>
                  <a:pt x="2499" y="91"/>
                </a:lnTo>
                <a:lnTo>
                  <a:pt x="2506" y="87"/>
                </a:lnTo>
                <a:lnTo>
                  <a:pt x="2515" y="86"/>
                </a:lnTo>
                <a:lnTo>
                  <a:pt x="2523" y="84"/>
                </a:lnTo>
                <a:lnTo>
                  <a:pt x="2530" y="82"/>
                </a:lnTo>
                <a:lnTo>
                  <a:pt x="2539" y="78"/>
                </a:lnTo>
                <a:lnTo>
                  <a:pt x="2546" y="77"/>
                </a:lnTo>
                <a:lnTo>
                  <a:pt x="2553" y="75"/>
                </a:lnTo>
                <a:lnTo>
                  <a:pt x="2561" y="73"/>
                </a:lnTo>
                <a:lnTo>
                  <a:pt x="2570" y="69"/>
                </a:lnTo>
                <a:lnTo>
                  <a:pt x="2577" y="67"/>
                </a:lnTo>
                <a:lnTo>
                  <a:pt x="2584" y="66"/>
                </a:lnTo>
                <a:lnTo>
                  <a:pt x="2593" y="64"/>
                </a:lnTo>
                <a:lnTo>
                  <a:pt x="2601" y="62"/>
                </a:lnTo>
                <a:lnTo>
                  <a:pt x="2608" y="58"/>
                </a:lnTo>
                <a:lnTo>
                  <a:pt x="2617" y="57"/>
                </a:lnTo>
                <a:lnTo>
                  <a:pt x="2624" y="55"/>
                </a:lnTo>
                <a:lnTo>
                  <a:pt x="2632" y="53"/>
                </a:lnTo>
                <a:lnTo>
                  <a:pt x="2639" y="51"/>
                </a:lnTo>
                <a:lnTo>
                  <a:pt x="2648" y="49"/>
                </a:lnTo>
                <a:lnTo>
                  <a:pt x="2655" y="46"/>
                </a:lnTo>
                <a:lnTo>
                  <a:pt x="2662" y="44"/>
                </a:lnTo>
                <a:lnTo>
                  <a:pt x="2671" y="42"/>
                </a:lnTo>
                <a:lnTo>
                  <a:pt x="2679" y="40"/>
                </a:lnTo>
                <a:lnTo>
                  <a:pt x="2686" y="38"/>
                </a:lnTo>
                <a:lnTo>
                  <a:pt x="2695" y="37"/>
                </a:lnTo>
                <a:lnTo>
                  <a:pt x="2702" y="35"/>
                </a:lnTo>
                <a:lnTo>
                  <a:pt x="2710" y="33"/>
                </a:lnTo>
                <a:lnTo>
                  <a:pt x="2717" y="31"/>
                </a:lnTo>
                <a:lnTo>
                  <a:pt x="2726" y="29"/>
                </a:lnTo>
                <a:lnTo>
                  <a:pt x="2733" y="27"/>
                </a:lnTo>
                <a:lnTo>
                  <a:pt x="2740" y="26"/>
                </a:lnTo>
                <a:lnTo>
                  <a:pt x="2750" y="24"/>
                </a:lnTo>
                <a:lnTo>
                  <a:pt x="2757" y="24"/>
                </a:lnTo>
                <a:lnTo>
                  <a:pt x="2764" y="22"/>
                </a:lnTo>
                <a:lnTo>
                  <a:pt x="2773" y="20"/>
                </a:lnTo>
                <a:lnTo>
                  <a:pt x="2780" y="18"/>
                </a:lnTo>
                <a:lnTo>
                  <a:pt x="2788" y="17"/>
                </a:lnTo>
                <a:lnTo>
                  <a:pt x="2795" y="15"/>
                </a:lnTo>
                <a:lnTo>
                  <a:pt x="2804" y="15"/>
                </a:lnTo>
                <a:lnTo>
                  <a:pt x="2811" y="13"/>
                </a:lnTo>
                <a:lnTo>
                  <a:pt x="2819" y="11"/>
                </a:lnTo>
                <a:lnTo>
                  <a:pt x="2828" y="11"/>
                </a:lnTo>
                <a:lnTo>
                  <a:pt x="2835" y="9"/>
                </a:lnTo>
                <a:lnTo>
                  <a:pt x="2842" y="8"/>
                </a:lnTo>
                <a:lnTo>
                  <a:pt x="2851" y="8"/>
                </a:lnTo>
                <a:lnTo>
                  <a:pt x="2859" y="6"/>
                </a:lnTo>
                <a:lnTo>
                  <a:pt x="2866" y="6"/>
                </a:lnTo>
                <a:lnTo>
                  <a:pt x="2873" y="4"/>
                </a:lnTo>
                <a:lnTo>
                  <a:pt x="2882" y="4"/>
                </a:lnTo>
                <a:lnTo>
                  <a:pt x="2889" y="4"/>
                </a:lnTo>
                <a:lnTo>
                  <a:pt x="2897" y="2"/>
                </a:lnTo>
                <a:lnTo>
                  <a:pt x="2906" y="2"/>
                </a:lnTo>
                <a:lnTo>
                  <a:pt x="2913" y="2"/>
                </a:lnTo>
                <a:lnTo>
                  <a:pt x="2920" y="0"/>
                </a:lnTo>
                <a:lnTo>
                  <a:pt x="2929" y="0"/>
                </a:lnTo>
                <a:lnTo>
                  <a:pt x="2937" y="0"/>
                </a:lnTo>
                <a:lnTo>
                  <a:pt x="2944" y="0"/>
                </a:lnTo>
                <a:lnTo>
                  <a:pt x="2951" y="0"/>
                </a:lnTo>
                <a:lnTo>
                  <a:pt x="2960" y="0"/>
                </a:lnTo>
                <a:lnTo>
                  <a:pt x="2968" y="0"/>
                </a:lnTo>
                <a:lnTo>
                  <a:pt x="2975" y="0"/>
                </a:lnTo>
                <a:lnTo>
                  <a:pt x="2984" y="0"/>
                </a:lnTo>
                <a:lnTo>
                  <a:pt x="2991" y="2"/>
                </a:lnTo>
                <a:lnTo>
                  <a:pt x="2998" y="2"/>
                </a:lnTo>
                <a:lnTo>
                  <a:pt x="3007" y="2"/>
                </a:lnTo>
                <a:lnTo>
                  <a:pt x="3015" y="4"/>
                </a:lnTo>
                <a:lnTo>
                  <a:pt x="3022" y="4"/>
                </a:lnTo>
                <a:lnTo>
                  <a:pt x="3029" y="4"/>
                </a:lnTo>
                <a:lnTo>
                  <a:pt x="3038" y="6"/>
                </a:lnTo>
                <a:lnTo>
                  <a:pt x="3046" y="8"/>
                </a:lnTo>
                <a:lnTo>
                  <a:pt x="3053" y="8"/>
                </a:lnTo>
                <a:lnTo>
                  <a:pt x="3062" y="9"/>
                </a:lnTo>
                <a:lnTo>
                  <a:pt x="3069" y="11"/>
                </a:lnTo>
                <a:lnTo>
                  <a:pt x="3076" y="13"/>
                </a:lnTo>
                <a:lnTo>
                  <a:pt x="3084" y="15"/>
                </a:lnTo>
                <a:lnTo>
                  <a:pt x="3093" y="17"/>
                </a:lnTo>
                <a:lnTo>
                  <a:pt x="3100" y="18"/>
                </a:lnTo>
                <a:lnTo>
                  <a:pt x="3107" y="20"/>
                </a:lnTo>
                <a:lnTo>
                  <a:pt x="3115" y="22"/>
                </a:lnTo>
                <a:lnTo>
                  <a:pt x="3122" y="24"/>
                </a:lnTo>
                <a:lnTo>
                  <a:pt x="3129" y="26"/>
                </a:lnTo>
                <a:lnTo>
                  <a:pt x="3138" y="27"/>
                </a:lnTo>
                <a:lnTo>
                  <a:pt x="3145" y="31"/>
                </a:lnTo>
                <a:lnTo>
                  <a:pt x="3151" y="33"/>
                </a:lnTo>
                <a:lnTo>
                  <a:pt x="3158" y="35"/>
                </a:lnTo>
                <a:lnTo>
                  <a:pt x="3165" y="37"/>
                </a:lnTo>
                <a:lnTo>
                  <a:pt x="3173" y="40"/>
                </a:lnTo>
                <a:lnTo>
                  <a:pt x="3180" y="42"/>
                </a:lnTo>
                <a:lnTo>
                  <a:pt x="3185" y="44"/>
                </a:lnTo>
                <a:lnTo>
                  <a:pt x="3193" y="47"/>
                </a:lnTo>
                <a:lnTo>
                  <a:pt x="3198" y="49"/>
                </a:lnTo>
                <a:lnTo>
                  <a:pt x="3205" y="51"/>
                </a:lnTo>
                <a:lnTo>
                  <a:pt x="3211" y="55"/>
                </a:lnTo>
                <a:lnTo>
                  <a:pt x="3216" y="57"/>
                </a:lnTo>
                <a:lnTo>
                  <a:pt x="3224" y="58"/>
                </a:lnTo>
                <a:lnTo>
                  <a:pt x="3229" y="60"/>
                </a:lnTo>
                <a:lnTo>
                  <a:pt x="3234" y="64"/>
                </a:lnTo>
                <a:lnTo>
                  <a:pt x="3238" y="66"/>
                </a:lnTo>
                <a:lnTo>
                  <a:pt x="3244" y="67"/>
                </a:lnTo>
                <a:lnTo>
                  <a:pt x="3249" y="69"/>
                </a:lnTo>
                <a:lnTo>
                  <a:pt x="3253" y="71"/>
                </a:lnTo>
                <a:lnTo>
                  <a:pt x="3258" y="75"/>
                </a:lnTo>
                <a:lnTo>
                  <a:pt x="3262" y="77"/>
                </a:lnTo>
                <a:lnTo>
                  <a:pt x="3265" y="78"/>
                </a:lnTo>
                <a:lnTo>
                  <a:pt x="3269" y="80"/>
                </a:lnTo>
                <a:lnTo>
                  <a:pt x="3273" y="82"/>
                </a:lnTo>
                <a:lnTo>
                  <a:pt x="3276" y="84"/>
                </a:lnTo>
                <a:lnTo>
                  <a:pt x="3280" y="86"/>
                </a:lnTo>
                <a:lnTo>
                  <a:pt x="3284" y="87"/>
                </a:lnTo>
                <a:lnTo>
                  <a:pt x="3287" y="89"/>
                </a:lnTo>
                <a:lnTo>
                  <a:pt x="3289" y="91"/>
                </a:lnTo>
                <a:lnTo>
                  <a:pt x="3293" y="91"/>
                </a:lnTo>
                <a:lnTo>
                  <a:pt x="3294" y="93"/>
                </a:lnTo>
                <a:lnTo>
                  <a:pt x="3298" y="95"/>
                </a:lnTo>
                <a:lnTo>
                  <a:pt x="3300" y="97"/>
                </a:lnTo>
                <a:lnTo>
                  <a:pt x="3302" y="98"/>
                </a:lnTo>
                <a:lnTo>
                  <a:pt x="3303" y="100"/>
                </a:lnTo>
                <a:lnTo>
                  <a:pt x="3307" y="100"/>
                </a:lnTo>
                <a:lnTo>
                  <a:pt x="3309" y="102"/>
                </a:lnTo>
                <a:lnTo>
                  <a:pt x="3311" y="104"/>
                </a:lnTo>
                <a:lnTo>
                  <a:pt x="3313" y="106"/>
                </a:lnTo>
                <a:lnTo>
                  <a:pt x="3314" y="107"/>
                </a:lnTo>
                <a:lnTo>
                  <a:pt x="3316" y="107"/>
                </a:lnTo>
                <a:lnTo>
                  <a:pt x="3318" y="109"/>
                </a:lnTo>
                <a:lnTo>
                  <a:pt x="3320" y="111"/>
                </a:lnTo>
                <a:lnTo>
                  <a:pt x="3320" y="113"/>
                </a:lnTo>
                <a:lnTo>
                  <a:pt x="3322" y="115"/>
                </a:lnTo>
                <a:lnTo>
                  <a:pt x="3323" y="115"/>
                </a:lnTo>
                <a:lnTo>
                  <a:pt x="3325" y="117"/>
                </a:lnTo>
                <a:lnTo>
                  <a:pt x="3327" y="118"/>
                </a:lnTo>
                <a:lnTo>
                  <a:pt x="3329" y="120"/>
                </a:lnTo>
                <a:lnTo>
                  <a:pt x="3331" y="120"/>
                </a:lnTo>
                <a:lnTo>
                  <a:pt x="3333" y="122"/>
                </a:lnTo>
                <a:lnTo>
                  <a:pt x="3333" y="124"/>
                </a:lnTo>
                <a:lnTo>
                  <a:pt x="3334" y="126"/>
                </a:lnTo>
                <a:lnTo>
                  <a:pt x="3336" y="127"/>
                </a:lnTo>
                <a:lnTo>
                  <a:pt x="3338" y="127"/>
                </a:lnTo>
                <a:lnTo>
                  <a:pt x="3340" y="129"/>
                </a:lnTo>
                <a:lnTo>
                  <a:pt x="3342" y="131"/>
                </a:lnTo>
                <a:lnTo>
                  <a:pt x="3343" y="133"/>
                </a:lnTo>
                <a:lnTo>
                  <a:pt x="3345" y="135"/>
                </a:lnTo>
                <a:lnTo>
                  <a:pt x="3345" y="136"/>
                </a:lnTo>
                <a:lnTo>
                  <a:pt x="3347" y="136"/>
                </a:lnTo>
                <a:lnTo>
                  <a:pt x="3349" y="138"/>
                </a:lnTo>
                <a:lnTo>
                  <a:pt x="3351" y="140"/>
                </a:lnTo>
                <a:lnTo>
                  <a:pt x="3353" y="142"/>
                </a:lnTo>
                <a:lnTo>
                  <a:pt x="3354" y="144"/>
                </a:lnTo>
                <a:lnTo>
                  <a:pt x="3356" y="146"/>
                </a:lnTo>
                <a:lnTo>
                  <a:pt x="3356" y="147"/>
                </a:lnTo>
                <a:lnTo>
                  <a:pt x="3358" y="149"/>
                </a:lnTo>
                <a:lnTo>
                  <a:pt x="3360" y="151"/>
                </a:lnTo>
                <a:lnTo>
                  <a:pt x="3362" y="151"/>
                </a:lnTo>
                <a:lnTo>
                  <a:pt x="3363" y="153"/>
                </a:lnTo>
                <a:lnTo>
                  <a:pt x="3365" y="155"/>
                </a:lnTo>
                <a:lnTo>
                  <a:pt x="3367" y="156"/>
                </a:lnTo>
                <a:lnTo>
                  <a:pt x="3367" y="158"/>
                </a:lnTo>
                <a:lnTo>
                  <a:pt x="3369" y="160"/>
                </a:lnTo>
                <a:lnTo>
                  <a:pt x="3371" y="162"/>
                </a:lnTo>
                <a:lnTo>
                  <a:pt x="3372" y="164"/>
                </a:lnTo>
                <a:lnTo>
                  <a:pt x="3374" y="166"/>
                </a:lnTo>
                <a:lnTo>
                  <a:pt x="3376" y="167"/>
                </a:lnTo>
                <a:lnTo>
                  <a:pt x="3378" y="169"/>
                </a:lnTo>
                <a:lnTo>
                  <a:pt x="3378" y="171"/>
                </a:lnTo>
                <a:lnTo>
                  <a:pt x="3380" y="173"/>
                </a:lnTo>
                <a:lnTo>
                  <a:pt x="3382" y="175"/>
                </a:lnTo>
                <a:lnTo>
                  <a:pt x="3383" y="176"/>
                </a:lnTo>
                <a:lnTo>
                  <a:pt x="3385" y="178"/>
                </a:lnTo>
                <a:lnTo>
                  <a:pt x="3387" y="180"/>
                </a:lnTo>
                <a:lnTo>
                  <a:pt x="3387" y="182"/>
                </a:lnTo>
                <a:lnTo>
                  <a:pt x="3389" y="184"/>
                </a:lnTo>
                <a:lnTo>
                  <a:pt x="3391" y="186"/>
                </a:lnTo>
                <a:lnTo>
                  <a:pt x="3392" y="187"/>
                </a:lnTo>
                <a:lnTo>
                  <a:pt x="3394" y="189"/>
                </a:lnTo>
                <a:lnTo>
                  <a:pt x="3396" y="191"/>
                </a:lnTo>
                <a:lnTo>
                  <a:pt x="3396" y="193"/>
                </a:lnTo>
                <a:lnTo>
                  <a:pt x="3398" y="195"/>
                </a:lnTo>
                <a:lnTo>
                  <a:pt x="3400" y="196"/>
                </a:lnTo>
                <a:lnTo>
                  <a:pt x="3402" y="198"/>
                </a:lnTo>
                <a:lnTo>
                  <a:pt x="3403" y="200"/>
                </a:lnTo>
                <a:lnTo>
                  <a:pt x="3405" y="202"/>
                </a:lnTo>
                <a:lnTo>
                  <a:pt x="3407" y="204"/>
                </a:lnTo>
                <a:lnTo>
                  <a:pt x="3407" y="206"/>
                </a:lnTo>
                <a:lnTo>
                  <a:pt x="3409" y="207"/>
                </a:lnTo>
                <a:lnTo>
                  <a:pt x="3411" y="209"/>
                </a:lnTo>
                <a:lnTo>
                  <a:pt x="3412" y="213"/>
                </a:lnTo>
                <a:lnTo>
                  <a:pt x="3414" y="215"/>
                </a:lnTo>
                <a:lnTo>
                  <a:pt x="3416" y="216"/>
                </a:lnTo>
                <a:lnTo>
                  <a:pt x="3416" y="218"/>
                </a:lnTo>
                <a:lnTo>
                  <a:pt x="3418" y="220"/>
                </a:lnTo>
                <a:lnTo>
                  <a:pt x="3420" y="222"/>
                </a:lnTo>
                <a:lnTo>
                  <a:pt x="3422" y="224"/>
                </a:lnTo>
                <a:lnTo>
                  <a:pt x="3423" y="226"/>
                </a:lnTo>
                <a:lnTo>
                  <a:pt x="3425" y="229"/>
                </a:lnTo>
                <a:lnTo>
                  <a:pt x="3427" y="231"/>
                </a:lnTo>
                <a:lnTo>
                  <a:pt x="3427" y="233"/>
                </a:lnTo>
                <a:lnTo>
                  <a:pt x="3429" y="235"/>
                </a:lnTo>
                <a:lnTo>
                  <a:pt x="3431" y="236"/>
                </a:lnTo>
                <a:lnTo>
                  <a:pt x="3432" y="240"/>
                </a:lnTo>
                <a:lnTo>
                  <a:pt x="3434" y="242"/>
                </a:lnTo>
                <a:lnTo>
                  <a:pt x="3436" y="244"/>
                </a:lnTo>
                <a:lnTo>
                  <a:pt x="3438" y="246"/>
                </a:lnTo>
                <a:lnTo>
                  <a:pt x="3438" y="249"/>
                </a:lnTo>
                <a:lnTo>
                  <a:pt x="3440" y="251"/>
                </a:lnTo>
                <a:lnTo>
                  <a:pt x="3442" y="253"/>
                </a:lnTo>
                <a:lnTo>
                  <a:pt x="3443" y="255"/>
                </a:lnTo>
                <a:lnTo>
                  <a:pt x="3445" y="258"/>
                </a:lnTo>
                <a:lnTo>
                  <a:pt x="3447" y="260"/>
                </a:lnTo>
                <a:lnTo>
                  <a:pt x="3449" y="262"/>
                </a:lnTo>
                <a:lnTo>
                  <a:pt x="3449" y="264"/>
                </a:lnTo>
                <a:lnTo>
                  <a:pt x="3451" y="267"/>
                </a:lnTo>
                <a:lnTo>
                  <a:pt x="3452" y="269"/>
                </a:lnTo>
                <a:lnTo>
                  <a:pt x="3454" y="271"/>
                </a:lnTo>
                <a:lnTo>
                  <a:pt x="3456" y="275"/>
                </a:lnTo>
                <a:lnTo>
                  <a:pt x="3458" y="276"/>
                </a:lnTo>
                <a:lnTo>
                  <a:pt x="3460" y="278"/>
                </a:lnTo>
                <a:lnTo>
                  <a:pt x="3461" y="282"/>
                </a:lnTo>
                <a:lnTo>
                  <a:pt x="3461" y="284"/>
                </a:lnTo>
                <a:lnTo>
                  <a:pt x="3463" y="285"/>
                </a:lnTo>
                <a:lnTo>
                  <a:pt x="3465" y="289"/>
                </a:lnTo>
                <a:lnTo>
                  <a:pt x="3467" y="291"/>
                </a:lnTo>
                <a:lnTo>
                  <a:pt x="3469" y="295"/>
                </a:lnTo>
                <a:lnTo>
                  <a:pt x="3471" y="296"/>
                </a:lnTo>
                <a:lnTo>
                  <a:pt x="3472" y="298"/>
                </a:lnTo>
                <a:lnTo>
                  <a:pt x="3472" y="302"/>
                </a:lnTo>
                <a:lnTo>
                  <a:pt x="3474" y="304"/>
                </a:lnTo>
                <a:lnTo>
                  <a:pt x="3476" y="307"/>
                </a:lnTo>
                <a:lnTo>
                  <a:pt x="3478" y="309"/>
                </a:lnTo>
                <a:lnTo>
                  <a:pt x="3480" y="311"/>
                </a:lnTo>
                <a:lnTo>
                  <a:pt x="3481" y="315"/>
                </a:lnTo>
                <a:lnTo>
                  <a:pt x="3483" y="316"/>
                </a:lnTo>
                <a:lnTo>
                  <a:pt x="3485" y="320"/>
                </a:lnTo>
                <a:lnTo>
                  <a:pt x="3485" y="322"/>
                </a:lnTo>
                <a:lnTo>
                  <a:pt x="3487" y="325"/>
                </a:lnTo>
                <a:lnTo>
                  <a:pt x="3489" y="327"/>
                </a:lnTo>
                <a:lnTo>
                  <a:pt x="3491" y="331"/>
                </a:lnTo>
                <a:lnTo>
                  <a:pt x="3492" y="333"/>
                </a:lnTo>
                <a:lnTo>
                  <a:pt x="3494" y="336"/>
                </a:lnTo>
                <a:lnTo>
                  <a:pt x="3496" y="338"/>
                </a:lnTo>
                <a:lnTo>
                  <a:pt x="3496" y="342"/>
                </a:lnTo>
                <a:lnTo>
                  <a:pt x="3498" y="344"/>
                </a:lnTo>
                <a:lnTo>
                  <a:pt x="3500" y="347"/>
                </a:lnTo>
                <a:lnTo>
                  <a:pt x="3501" y="349"/>
                </a:lnTo>
                <a:lnTo>
                  <a:pt x="3503" y="353"/>
                </a:lnTo>
                <a:lnTo>
                  <a:pt x="3505" y="356"/>
                </a:lnTo>
                <a:lnTo>
                  <a:pt x="3507" y="358"/>
                </a:lnTo>
                <a:lnTo>
                  <a:pt x="3509" y="362"/>
                </a:lnTo>
                <a:lnTo>
                  <a:pt x="3509" y="364"/>
                </a:lnTo>
                <a:lnTo>
                  <a:pt x="3511" y="367"/>
                </a:lnTo>
                <a:lnTo>
                  <a:pt x="3512" y="369"/>
                </a:lnTo>
                <a:lnTo>
                  <a:pt x="3514" y="373"/>
                </a:lnTo>
                <a:lnTo>
                  <a:pt x="3516" y="376"/>
                </a:lnTo>
                <a:lnTo>
                  <a:pt x="3518" y="378"/>
                </a:lnTo>
                <a:lnTo>
                  <a:pt x="3520" y="382"/>
                </a:lnTo>
                <a:lnTo>
                  <a:pt x="3520" y="384"/>
                </a:lnTo>
                <a:lnTo>
                  <a:pt x="3521" y="387"/>
                </a:lnTo>
                <a:lnTo>
                  <a:pt x="3523" y="391"/>
                </a:lnTo>
                <a:lnTo>
                  <a:pt x="3525" y="393"/>
                </a:lnTo>
                <a:lnTo>
                  <a:pt x="3527" y="396"/>
                </a:lnTo>
                <a:lnTo>
                  <a:pt x="3529" y="400"/>
                </a:lnTo>
                <a:lnTo>
                  <a:pt x="3531" y="402"/>
                </a:lnTo>
                <a:lnTo>
                  <a:pt x="3532" y="405"/>
                </a:lnTo>
                <a:lnTo>
                  <a:pt x="3532" y="409"/>
                </a:lnTo>
                <a:lnTo>
                  <a:pt x="3534" y="411"/>
                </a:lnTo>
                <a:lnTo>
                  <a:pt x="3536" y="414"/>
                </a:lnTo>
                <a:lnTo>
                  <a:pt x="3538" y="418"/>
                </a:lnTo>
                <a:lnTo>
                  <a:pt x="3540" y="420"/>
                </a:lnTo>
                <a:lnTo>
                  <a:pt x="3541" y="424"/>
                </a:lnTo>
                <a:lnTo>
                  <a:pt x="3543" y="427"/>
                </a:lnTo>
                <a:lnTo>
                  <a:pt x="3543" y="431"/>
                </a:lnTo>
                <a:lnTo>
                  <a:pt x="3545" y="433"/>
                </a:lnTo>
                <a:lnTo>
                  <a:pt x="3547" y="436"/>
                </a:lnTo>
                <a:lnTo>
                  <a:pt x="3549" y="440"/>
                </a:lnTo>
                <a:lnTo>
                  <a:pt x="3550" y="444"/>
                </a:lnTo>
                <a:lnTo>
                  <a:pt x="3552" y="445"/>
                </a:lnTo>
                <a:lnTo>
                  <a:pt x="3554" y="449"/>
                </a:lnTo>
                <a:lnTo>
                  <a:pt x="3556" y="453"/>
                </a:lnTo>
                <a:lnTo>
                  <a:pt x="3556" y="456"/>
                </a:lnTo>
                <a:lnTo>
                  <a:pt x="3558" y="460"/>
                </a:lnTo>
                <a:lnTo>
                  <a:pt x="3560" y="462"/>
                </a:lnTo>
                <a:lnTo>
                  <a:pt x="3561" y="465"/>
                </a:lnTo>
                <a:lnTo>
                  <a:pt x="3563" y="469"/>
                </a:lnTo>
                <a:lnTo>
                  <a:pt x="3565" y="473"/>
                </a:lnTo>
                <a:lnTo>
                  <a:pt x="3567" y="476"/>
                </a:lnTo>
                <a:lnTo>
                  <a:pt x="3567" y="478"/>
                </a:lnTo>
                <a:lnTo>
                  <a:pt x="3569" y="482"/>
                </a:lnTo>
                <a:lnTo>
                  <a:pt x="3570" y="485"/>
                </a:lnTo>
                <a:lnTo>
                  <a:pt x="3572" y="489"/>
                </a:lnTo>
                <a:lnTo>
                  <a:pt x="3574" y="493"/>
                </a:lnTo>
                <a:lnTo>
                  <a:pt x="3576" y="496"/>
                </a:lnTo>
                <a:lnTo>
                  <a:pt x="3578" y="500"/>
                </a:lnTo>
                <a:lnTo>
                  <a:pt x="3580" y="503"/>
                </a:lnTo>
                <a:lnTo>
                  <a:pt x="3580" y="507"/>
                </a:lnTo>
                <a:lnTo>
                  <a:pt x="3581" y="509"/>
                </a:lnTo>
                <a:lnTo>
                  <a:pt x="3583" y="513"/>
                </a:lnTo>
                <a:lnTo>
                  <a:pt x="3585" y="516"/>
                </a:lnTo>
                <a:lnTo>
                  <a:pt x="3587" y="520"/>
                </a:lnTo>
                <a:lnTo>
                  <a:pt x="3589" y="523"/>
                </a:lnTo>
                <a:lnTo>
                  <a:pt x="3590" y="527"/>
                </a:lnTo>
                <a:lnTo>
                  <a:pt x="3590" y="531"/>
                </a:lnTo>
                <a:lnTo>
                  <a:pt x="3592" y="534"/>
                </a:lnTo>
                <a:lnTo>
                  <a:pt x="3594" y="538"/>
                </a:lnTo>
                <a:lnTo>
                  <a:pt x="3596" y="542"/>
                </a:lnTo>
                <a:lnTo>
                  <a:pt x="3598" y="545"/>
                </a:lnTo>
                <a:lnTo>
                  <a:pt x="3600" y="549"/>
                </a:lnTo>
                <a:lnTo>
                  <a:pt x="3601" y="553"/>
                </a:lnTo>
                <a:lnTo>
                  <a:pt x="3601" y="556"/>
                </a:lnTo>
                <a:lnTo>
                  <a:pt x="3603" y="560"/>
                </a:lnTo>
                <a:lnTo>
                  <a:pt x="3605" y="563"/>
                </a:lnTo>
                <a:lnTo>
                  <a:pt x="3607" y="567"/>
                </a:lnTo>
                <a:lnTo>
                  <a:pt x="3609" y="571"/>
                </a:lnTo>
                <a:lnTo>
                  <a:pt x="3610" y="574"/>
                </a:lnTo>
                <a:lnTo>
                  <a:pt x="3612" y="578"/>
                </a:lnTo>
                <a:lnTo>
                  <a:pt x="3612" y="582"/>
                </a:lnTo>
                <a:lnTo>
                  <a:pt x="3614" y="585"/>
                </a:lnTo>
                <a:lnTo>
                  <a:pt x="3616" y="589"/>
                </a:lnTo>
                <a:lnTo>
                  <a:pt x="3618" y="592"/>
                </a:lnTo>
                <a:lnTo>
                  <a:pt x="3619" y="596"/>
                </a:lnTo>
                <a:lnTo>
                  <a:pt x="3621" y="600"/>
                </a:lnTo>
                <a:lnTo>
                  <a:pt x="3621" y="605"/>
                </a:lnTo>
                <a:lnTo>
                  <a:pt x="3623" y="609"/>
                </a:lnTo>
                <a:lnTo>
                  <a:pt x="3625" y="612"/>
                </a:lnTo>
                <a:lnTo>
                  <a:pt x="3627" y="616"/>
                </a:lnTo>
                <a:lnTo>
                  <a:pt x="3629" y="620"/>
                </a:lnTo>
                <a:lnTo>
                  <a:pt x="3630" y="623"/>
                </a:lnTo>
                <a:lnTo>
                  <a:pt x="3630" y="627"/>
                </a:lnTo>
                <a:lnTo>
                  <a:pt x="3632" y="631"/>
                </a:lnTo>
                <a:lnTo>
                  <a:pt x="3634" y="634"/>
                </a:lnTo>
                <a:lnTo>
                  <a:pt x="3636" y="640"/>
                </a:lnTo>
                <a:lnTo>
                  <a:pt x="3638" y="643"/>
                </a:lnTo>
                <a:lnTo>
                  <a:pt x="3639" y="647"/>
                </a:lnTo>
                <a:lnTo>
                  <a:pt x="3641" y="651"/>
                </a:lnTo>
                <a:lnTo>
                  <a:pt x="3641" y="654"/>
                </a:lnTo>
                <a:lnTo>
                  <a:pt x="3643" y="658"/>
                </a:lnTo>
                <a:lnTo>
                  <a:pt x="3645" y="663"/>
                </a:lnTo>
                <a:lnTo>
                  <a:pt x="3647" y="667"/>
                </a:lnTo>
                <a:lnTo>
                  <a:pt x="3649" y="671"/>
                </a:lnTo>
                <a:lnTo>
                  <a:pt x="3650" y="674"/>
                </a:lnTo>
                <a:lnTo>
                  <a:pt x="3650" y="678"/>
                </a:lnTo>
                <a:lnTo>
                  <a:pt x="3652" y="683"/>
                </a:lnTo>
                <a:lnTo>
                  <a:pt x="3654" y="687"/>
                </a:lnTo>
                <a:lnTo>
                  <a:pt x="3656" y="691"/>
                </a:lnTo>
                <a:lnTo>
                  <a:pt x="3658" y="694"/>
                </a:lnTo>
                <a:lnTo>
                  <a:pt x="3659" y="700"/>
                </a:lnTo>
                <a:lnTo>
                  <a:pt x="3661" y="703"/>
                </a:lnTo>
                <a:lnTo>
                  <a:pt x="3661" y="707"/>
                </a:lnTo>
                <a:lnTo>
                  <a:pt x="3663" y="711"/>
                </a:lnTo>
                <a:lnTo>
                  <a:pt x="3665" y="714"/>
                </a:lnTo>
                <a:lnTo>
                  <a:pt x="3667" y="720"/>
                </a:lnTo>
                <a:lnTo>
                  <a:pt x="3669" y="723"/>
                </a:lnTo>
                <a:lnTo>
                  <a:pt x="3670" y="727"/>
                </a:lnTo>
                <a:lnTo>
                  <a:pt x="3672" y="732"/>
                </a:lnTo>
                <a:lnTo>
                  <a:pt x="3672" y="736"/>
                </a:lnTo>
                <a:lnTo>
                  <a:pt x="3674" y="740"/>
                </a:lnTo>
                <a:lnTo>
                  <a:pt x="3676" y="743"/>
                </a:lnTo>
                <a:lnTo>
                  <a:pt x="3678" y="749"/>
                </a:lnTo>
                <a:lnTo>
                  <a:pt x="3679" y="752"/>
                </a:lnTo>
                <a:lnTo>
                  <a:pt x="3681" y="756"/>
                </a:lnTo>
                <a:lnTo>
                  <a:pt x="3683" y="761"/>
                </a:lnTo>
                <a:lnTo>
                  <a:pt x="3683" y="765"/>
                </a:lnTo>
                <a:lnTo>
                  <a:pt x="3685" y="769"/>
                </a:lnTo>
                <a:lnTo>
                  <a:pt x="3687" y="772"/>
                </a:lnTo>
                <a:lnTo>
                  <a:pt x="3689" y="778"/>
                </a:lnTo>
                <a:lnTo>
                  <a:pt x="3690" y="781"/>
                </a:lnTo>
                <a:lnTo>
                  <a:pt x="3692" y="785"/>
                </a:lnTo>
                <a:lnTo>
                  <a:pt x="3694" y="791"/>
                </a:lnTo>
                <a:lnTo>
                  <a:pt x="3696" y="794"/>
                </a:lnTo>
                <a:lnTo>
                  <a:pt x="3696" y="798"/>
                </a:lnTo>
                <a:lnTo>
                  <a:pt x="3698" y="803"/>
                </a:lnTo>
                <a:lnTo>
                  <a:pt x="3699" y="807"/>
                </a:lnTo>
                <a:lnTo>
                  <a:pt x="3701" y="811"/>
                </a:lnTo>
                <a:lnTo>
                  <a:pt x="3703" y="816"/>
                </a:lnTo>
                <a:lnTo>
                  <a:pt x="3705" y="820"/>
                </a:lnTo>
                <a:lnTo>
                  <a:pt x="3707" y="823"/>
                </a:lnTo>
                <a:lnTo>
                  <a:pt x="3707" y="829"/>
                </a:lnTo>
                <a:lnTo>
                  <a:pt x="3708" y="832"/>
                </a:lnTo>
                <a:lnTo>
                  <a:pt x="3710" y="836"/>
                </a:lnTo>
                <a:lnTo>
                  <a:pt x="3712" y="841"/>
                </a:lnTo>
                <a:lnTo>
                  <a:pt x="3714" y="845"/>
                </a:lnTo>
                <a:lnTo>
                  <a:pt x="3716" y="849"/>
                </a:lnTo>
                <a:lnTo>
                  <a:pt x="3718" y="854"/>
                </a:lnTo>
                <a:lnTo>
                  <a:pt x="3719" y="858"/>
                </a:lnTo>
                <a:lnTo>
                  <a:pt x="3719" y="861"/>
                </a:lnTo>
                <a:lnTo>
                  <a:pt x="3721" y="867"/>
                </a:lnTo>
                <a:lnTo>
                  <a:pt x="3723" y="870"/>
                </a:lnTo>
                <a:lnTo>
                  <a:pt x="3725" y="876"/>
                </a:lnTo>
                <a:lnTo>
                  <a:pt x="3727" y="880"/>
                </a:lnTo>
                <a:lnTo>
                  <a:pt x="3728" y="883"/>
                </a:lnTo>
                <a:lnTo>
                  <a:pt x="3730" y="889"/>
                </a:lnTo>
                <a:lnTo>
                  <a:pt x="3730" y="892"/>
                </a:lnTo>
                <a:lnTo>
                  <a:pt x="3732" y="896"/>
                </a:lnTo>
                <a:lnTo>
                  <a:pt x="3734" y="901"/>
                </a:lnTo>
                <a:lnTo>
                  <a:pt x="3736" y="905"/>
                </a:lnTo>
                <a:lnTo>
                  <a:pt x="3738" y="909"/>
                </a:lnTo>
                <a:lnTo>
                  <a:pt x="3739" y="914"/>
                </a:lnTo>
                <a:lnTo>
                  <a:pt x="3741" y="918"/>
                </a:lnTo>
                <a:lnTo>
                  <a:pt x="3743" y="921"/>
                </a:lnTo>
                <a:lnTo>
                  <a:pt x="3743" y="927"/>
                </a:lnTo>
                <a:lnTo>
                  <a:pt x="3745" y="930"/>
                </a:lnTo>
                <a:lnTo>
                  <a:pt x="3747" y="934"/>
                </a:lnTo>
                <a:lnTo>
                  <a:pt x="3748" y="939"/>
                </a:lnTo>
                <a:lnTo>
                  <a:pt x="3750" y="943"/>
                </a:lnTo>
                <a:lnTo>
                  <a:pt x="3752" y="949"/>
                </a:lnTo>
                <a:lnTo>
                  <a:pt x="3754" y="952"/>
                </a:lnTo>
                <a:lnTo>
                  <a:pt x="3754" y="956"/>
                </a:lnTo>
                <a:lnTo>
                  <a:pt x="3756" y="961"/>
                </a:lnTo>
                <a:lnTo>
                  <a:pt x="3758" y="965"/>
                </a:lnTo>
                <a:lnTo>
                  <a:pt x="3759" y="969"/>
                </a:lnTo>
                <a:lnTo>
                  <a:pt x="3761" y="974"/>
                </a:lnTo>
                <a:lnTo>
                  <a:pt x="3763" y="978"/>
                </a:lnTo>
                <a:lnTo>
                  <a:pt x="3765" y="981"/>
                </a:lnTo>
                <a:lnTo>
                  <a:pt x="3767" y="987"/>
                </a:lnTo>
                <a:lnTo>
                  <a:pt x="3767" y="990"/>
                </a:lnTo>
                <a:lnTo>
                  <a:pt x="3768" y="994"/>
                </a:lnTo>
                <a:lnTo>
                  <a:pt x="3770" y="999"/>
                </a:lnTo>
                <a:lnTo>
                  <a:pt x="3772" y="1003"/>
                </a:lnTo>
                <a:lnTo>
                  <a:pt x="3774" y="1007"/>
                </a:lnTo>
                <a:lnTo>
                  <a:pt x="3776" y="1012"/>
                </a:lnTo>
                <a:lnTo>
                  <a:pt x="3777" y="1016"/>
                </a:lnTo>
                <a:lnTo>
                  <a:pt x="3777" y="1019"/>
                </a:lnTo>
                <a:lnTo>
                  <a:pt x="3779" y="1023"/>
                </a:lnTo>
                <a:lnTo>
                  <a:pt x="3781" y="1029"/>
                </a:lnTo>
                <a:lnTo>
                  <a:pt x="3783" y="1032"/>
                </a:lnTo>
                <a:lnTo>
                  <a:pt x="3785" y="1036"/>
                </a:lnTo>
                <a:lnTo>
                  <a:pt x="3787" y="1041"/>
                </a:lnTo>
                <a:lnTo>
                  <a:pt x="3788" y="1045"/>
                </a:lnTo>
                <a:lnTo>
                  <a:pt x="3790" y="1048"/>
                </a:lnTo>
                <a:lnTo>
                  <a:pt x="3790" y="1052"/>
                </a:lnTo>
                <a:lnTo>
                  <a:pt x="3792" y="1058"/>
                </a:lnTo>
                <a:lnTo>
                  <a:pt x="3794" y="1061"/>
                </a:lnTo>
                <a:lnTo>
                  <a:pt x="3796" y="1065"/>
                </a:lnTo>
                <a:lnTo>
                  <a:pt x="3797" y="1068"/>
                </a:lnTo>
                <a:lnTo>
                  <a:pt x="3799" y="1074"/>
                </a:lnTo>
                <a:lnTo>
                  <a:pt x="3801" y="1078"/>
                </a:lnTo>
                <a:lnTo>
                  <a:pt x="3801" y="1081"/>
                </a:lnTo>
                <a:lnTo>
                  <a:pt x="3803" y="1085"/>
                </a:lnTo>
                <a:lnTo>
                  <a:pt x="3805" y="1090"/>
                </a:lnTo>
                <a:lnTo>
                  <a:pt x="3807" y="1094"/>
                </a:lnTo>
                <a:lnTo>
                  <a:pt x="3808" y="1098"/>
                </a:lnTo>
                <a:lnTo>
                  <a:pt x="3810" y="1101"/>
                </a:lnTo>
                <a:lnTo>
                  <a:pt x="3812" y="1105"/>
                </a:lnTo>
                <a:lnTo>
                  <a:pt x="3814" y="1110"/>
                </a:lnTo>
                <a:lnTo>
                  <a:pt x="3814" y="1114"/>
                </a:lnTo>
                <a:lnTo>
                  <a:pt x="3816" y="1118"/>
                </a:lnTo>
                <a:lnTo>
                  <a:pt x="3817" y="1121"/>
                </a:lnTo>
                <a:lnTo>
                  <a:pt x="3819" y="1125"/>
                </a:lnTo>
                <a:lnTo>
                  <a:pt x="3821" y="1128"/>
                </a:lnTo>
                <a:lnTo>
                  <a:pt x="3823" y="1132"/>
                </a:lnTo>
                <a:lnTo>
                  <a:pt x="3825" y="1138"/>
                </a:lnTo>
                <a:lnTo>
                  <a:pt x="3825" y="1141"/>
                </a:lnTo>
                <a:lnTo>
                  <a:pt x="3827" y="1145"/>
                </a:lnTo>
                <a:lnTo>
                  <a:pt x="3828" y="1148"/>
                </a:lnTo>
                <a:lnTo>
                  <a:pt x="3830" y="1152"/>
                </a:lnTo>
                <a:lnTo>
                  <a:pt x="3832" y="1156"/>
                </a:lnTo>
                <a:lnTo>
                  <a:pt x="3834" y="1159"/>
                </a:lnTo>
                <a:lnTo>
                  <a:pt x="3836" y="1163"/>
                </a:lnTo>
                <a:lnTo>
                  <a:pt x="3836" y="1167"/>
                </a:lnTo>
                <a:lnTo>
                  <a:pt x="3837" y="1170"/>
                </a:lnTo>
                <a:lnTo>
                  <a:pt x="3839" y="1174"/>
                </a:lnTo>
                <a:lnTo>
                  <a:pt x="3841" y="1177"/>
                </a:lnTo>
                <a:lnTo>
                  <a:pt x="3843" y="1181"/>
                </a:lnTo>
                <a:lnTo>
                  <a:pt x="3845" y="1185"/>
                </a:lnTo>
                <a:lnTo>
                  <a:pt x="3847" y="1188"/>
                </a:lnTo>
                <a:lnTo>
                  <a:pt x="3847" y="1192"/>
                </a:lnTo>
                <a:lnTo>
                  <a:pt x="3848" y="1196"/>
                </a:lnTo>
                <a:lnTo>
                  <a:pt x="3850" y="1199"/>
                </a:lnTo>
                <a:lnTo>
                  <a:pt x="3852" y="1203"/>
                </a:lnTo>
                <a:lnTo>
                  <a:pt x="3854" y="1205"/>
                </a:lnTo>
                <a:lnTo>
                  <a:pt x="3856" y="1208"/>
                </a:lnTo>
                <a:lnTo>
                  <a:pt x="3856" y="1212"/>
                </a:lnTo>
                <a:lnTo>
                  <a:pt x="3857" y="1216"/>
                </a:lnTo>
                <a:lnTo>
                  <a:pt x="3859" y="1219"/>
                </a:lnTo>
                <a:lnTo>
                  <a:pt x="3861" y="1223"/>
                </a:lnTo>
                <a:lnTo>
                  <a:pt x="3863" y="1225"/>
                </a:lnTo>
                <a:lnTo>
                  <a:pt x="3865" y="1228"/>
                </a:lnTo>
                <a:lnTo>
                  <a:pt x="3865" y="1232"/>
                </a:lnTo>
                <a:lnTo>
                  <a:pt x="3866" y="1236"/>
                </a:lnTo>
                <a:lnTo>
                  <a:pt x="3868" y="1237"/>
                </a:lnTo>
                <a:lnTo>
                  <a:pt x="3870" y="1241"/>
                </a:lnTo>
                <a:lnTo>
                  <a:pt x="3872" y="1245"/>
                </a:lnTo>
                <a:lnTo>
                  <a:pt x="3874" y="1248"/>
                </a:lnTo>
                <a:lnTo>
                  <a:pt x="3876" y="1250"/>
                </a:lnTo>
                <a:lnTo>
                  <a:pt x="3876" y="1254"/>
                </a:lnTo>
                <a:lnTo>
                  <a:pt x="3877" y="1256"/>
                </a:lnTo>
                <a:lnTo>
                  <a:pt x="3879" y="1259"/>
                </a:lnTo>
                <a:lnTo>
                  <a:pt x="3881" y="1263"/>
                </a:lnTo>
                <a:lnTo>
                  <a:pt x="3883" y="1265"/>
                </a:lnTo>
                <a:lnTo>
                  <a:pt x="3885" y="1268"/>
                </a:lnTo>
                <a:lnTo>
                  <a:pt x="3885" y="1270"/>
                </a:lnTo>
                <a:lnTo>
                  <a:pt x="3886" y="1274"/>
                </a:lnTo>
                <a:lnTo>
                  <a:pt x="3888" y="1277"/>
                </a:lnTo>
                <a:lnTo>
                  <a:pt x="3890" y="1279"/>
                </a:lnTo>
                <a:lnTo>
                  <a:pt x="3892" y="1281"/>
                </a:lnTo>
                <a:lnTo>
                  <a:pt x="3894" y="1285"/>
                </a:lnTo>
                <a:lnTo>
                  <a:pt x="3896" y="1286"/>
                </a:lnTo>
                <a:lnTo>
                  <a:pt x="3896" y="1290"/>
                </a:lnTo>
                <a:lnTo>
                  <a:pt x="3897" y="1292"/>
                </a:lnTo>
                <a:lnTo>
                  <a:pt x="3899" y="1296"/>
                </a:lnTo>
                <a:lnTo>
                  <a:pt x="3901" y="1297"/>
                </a:lnTo>
                <a:lnTo>
                  <a:pt x="3903" y="1299"/>
                </a:lnTo>
                <a:lnTo>
                  <a:pt x="3905" y="1303"/>
                </a:lnTo>
                <a:lnTo>
                  <a:pt x="3906" y="1305"/>
                </a:lnTo>
                <a:lnTo>
                  <a:pt x="3906" y="1306"/>
                </a:lnTo>
                <a:lnTo>
                  <a:pt x="3908" y="1310"/>
                </a:lnTo>
                <a:lnTo>
                  <a:pt x="3910" y="1312"/>
                </a:lnTo>
                <a:lnTo>
                  <a:pt x="3912" y="1314"/>
                </a:lnTo>
                <a:lnTo>
                  <a:pt x="3914" y="1317"/>
                </a:lnTo>
                <a:lnTo>
                  <a:pt x="3916" y="1319"/>
                </a:lnTo>
                <a:lnTo>
                  <a:pt x="3917" y="1321"/>
                </a:lnTo>
                <a:lnTo>
                  <a:pt x="3917" y="1323"/>
                </a:lnTo>
                <a:lnTo>
                  <a:pt x="3919" y="1325"/>
                </a:lnTo>
                <a:lnTo>
                  <a:pt x="3921" y="1328"/>
                </a:lnTo>
                <a:lnTo>
                  <a:pt x="3923" y="1330"/>
                </a:lnTo>
                <a:lnTo>
                  <a:pt x="3925" y="1332"/>
                </a:lnTo>
                <a:lnTo>
                  <a:pt x="3926" y="1334"/>
                </a:lnTo>
                <a:lnTo>
                  <a:pt x="3928" y="1336"/>
                </a:lnTo>
                <a:lnTo>
                  <a:pt x="3930" y="1337"/>
                </a:lnTo>
                <a:lnTo>
                  <a:pt x="3930" y="1339"/>
                </a:lnTo>
                <a:lnTo>
                  <a:pt x="3932" y="1341"/>
                </a:lnTo>
                <a:lnTo>
                  <a:pt x="3934" y="1343"/>
                </a:lnTo>
                <a:lnTo>
                  <a:pt x="3935" y="1345"/>
                </a:lnTo>
                <a:lnTo>
                  <a:pt x="3937" y="1346"/>
                </a:lnTo>
                <a:lnTo>
                  <a:pt x="3939" y="1348"/>
                </a:lnTo>
                <a:lnTo>
                  <a:pt x="3941" y="1350"/>
                </a:lnTo>
                <a:lnTo>
                  <a:pt x="3941" y="1352"/>
                </a:lnTo>
                <a:lnTo>
                  <a:pt x="3943" y="1354"/>
                </a:lnTo>
                <a:lnTo>
                  <a:pt x="3945" y="1356"/>
                </a:lnTo>
                <a:lnTo>
                  <a:pt x="3946" y="1357"/>
                </a:lnTo>
                <a:lnTo>
                  <a:pt x="3948" y="1357"/>
                </a:lnTo>
                <a:lnTo>
                  <a:pt x="3950" y="1359"/>
                </a:lnTo>
                <a:lnTo>
                  <a:pt x="3952" y="1361"/>
                </a:lnTo>
                <a:lnTo>
                  <a:pt x="3954" y="1363"/>
                </a:lnTo>
                <a:lnTo>
                  <a:pt x="3954" y="1365"/>
                </a:lnTo>
                <a:lnTo>
                  <a:pt x="3955" y="1365"/>
                </a:lnTo>
                <a:lnTo>
                  <a:pt x="3957" y="1366"/>
                </a:lnTo>
                <a:lnTo>
                  <a:pt x="3959" y="1368"/>
                </a:lnTo>
                <a:lnTo>
                  <a:pt x="3961" y="1370"/>
                </a:lnTo>
                <a:lnTo>
                  <a:pt x="3963" y="1370"/>
                </a:lnTo>
                <a:lnTo>
                  <a:pt x="3965" y="1372"/>
                </a:lnTo>
                <a:lnTo>
                  <a:pt x="3965" y="1374"/>
                </a:lnTo>
                <a:lnTo>
                  <a:pt x="3966" y="1374"/>
                </a:lnTo>
                <a:lnTo>
                  <a:pt x="3968" y="1376"/>
                </a:lnTo>
                <a:lnTo>
                  <a:pt x="3970" y="1376"/>
                </a:lnTo>
                <a:lnTo>
                  <a:pt x="3972" y="1377"/>
                </a:lnTo>
                <a:lnTo>
                  <a:pt x="3974" y="1379"/>
                </a:lnTo>
                <a:lnTo>
                  <a:pt x="3975" y="1379"/>
                </a:lnTo>
                <a:lnTo>
                  <a:pt x="3977" y="1381"/>
                </a:lnTo>
                <a:lnTo>
                  <a:pt x="3977" y="1381"/>
                </a:lnTo>
                <a:lnTo>
                  <a:pt x="3979" y="1383"/>
                </a:lnTo>
                <a:lnTo>
                  <a:pt x="3981" y="1383"/>
                </a:lnTo>
                <a:lnTo>
                  <a:pt x="3983" y="1385"/>
                </a:lnTo>
                <a:lnTo>
                  <a:pt x="3985" y="1385"/>
                </a:lnTo>
                <a:lnTo>
                  <a:pt x="3986" y="1386"/>
                </a:lnTo>
                <a:lnTo>
                  <a:pt x="3988" y="1386"/>
                </a:lnTo>
                <a:lnTo>
                  <a:pt x="3988" y="1388"/>
                </a:lnTo>
                <a:lnTo>
                  <a:pt x="3990" y="1388"/>
                </a:lnTo>
                <a:lnTo>
                  <a:pt x="3992" y="1388"/>
                </a:lnTo>
                <a:lnTo>
                  <a:pt x="3994" y="1390"/>
                </a:lnTo>
                <a:lnTo>
                  <a:pt x="3995" y="1390"/>
                </a:lnTo>
                <a:lnTo>
                  <a:pt x="3997" y="1392"/>
                </a:lnTo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6" name="Freeform 137"/>
          <p:cNvSpPr>
            <a:spLocks/>
          </p:cNvSpPr>
          <p:nvPr/>
        </p:nvSpPr>
        <p:spPr bwMode="auto">
          <a:xfrm>
            <a:off x="4051300" y="5799138"/>
            <a:ext cx="173038" cy="9525"/>
          </a:xfrm>
          <a:custGeom>
            <a:avLst/>
            <a:gdLst>
              <a:gd name="T0" fmla="*/ 4 w 220"/>
              <a:gd name="T1" fmla="*/ 0 h 13"/>
              <a:gd name="T2" fmla="*/ 8 w 220"/>
              <a:gd name="T3" fmla="*/ 2 h 13"/>
              <a:gd name="T4" fmla="*/ 13 w 220"/>
              <a:gd name="T5" fmla="*/ 3 h 13"/>
              <a:gd name="T6" fmla="*/ 17 w 220"/>
              <a:gd name="T7" fmla="*/ 5 h 13"/>
              <a:gd name="T8" fmla="*/ 22 w 220"/>
              <a:gd name="T9" fmla="*/ 7 h 13"/>
              <a:gd name="T10" fmla="*/ 27 w 220"/>
              <a:gd name="T11" fmla="*/ 7 h 13"/>
              <a:gd name="T12" fmla="*/ 31 w 220"/>
              <a:gd name="T13" fmla="*/ 9 h 13"/>
              <a:gd name="T14" fmla="*/ 37 w 220"/>
              <a:gd name="T15" fmla="*/ 9 h 13"/>
              <a:gd name="T16" fmla="*/ 40 w 220"/>
              <a:gd name="T17" fmla="*/ 9 h 13"/>
              <a:gd name="T18" fmla="*/ 46 w 220"/>
              <a:gd name="T19" fmla="*/ 11 h 13"/>
              <a:gd name="T20" fmla="*/ 51 w 220"/>
              <a:gd name="T21" fmla="*/ 11 h 13"/>
              <a:gd name="T22" fmla="*/ 55 w 220"/>
              <a:gd name="T23" fmla="*/ 11 h 13"/>
              <a:gd name="T24" fmla="*/ 60 w 220"/>
              <a:gd name="T25" fmla="*/ 11 h 13"/>
              <a:gd name="T26" fmla="*/ 64 w 220"/>
              <a:gd name="T27" fmla="*/ 13 h 13"/>
              <a:gd name="T28" fmla="*/ 69 w 220"/>
              <a:gd name="T29" fmla="*/ 13 h 13"/>
              <a:gd name="T30" fmla="*/ 73 w 220"/>
              <a:gd name="T31" fmla="*/ 13 h 13"/>
              <a:gd name="T32" fmla="*/ 78 w 220"/>
              <a:gd name="T33" fmla="*/ 13 h 13"/>
              <a:gd name="T34" fmla="*/ 84 w 220"/>
              <a:gd name="T35" fmla="*/ 13 h 13"/>
              <a:gd name="T36" fmla="*/ 87 w 220"/>
              <a:gd name="T37" fmla="*/ 13 h 13"/>
              <a:gd name="T38" fmla="*/ 93 w 220"/>
              <a:gd name="T39" fmla="*/ 13 h 13"/>
              <a:gd name="T40" fmla="*/ 96 w 220"/>
              <a:gd name="T41" fmla="*/ 13 h 13"/>
              <a:gd name="T42" fmla="*/ 102 w 220"/>
              <a:gd name="T43" fmla="*/ 13 h 13"/>
              <a:gd name="T44" fmla="*/ 106 w 220"/>
              <a:gd name="T45" fmla="*/ 13 h 13"/>
              <a:gd name="T46" fmla="*/ 111 w 220"/>
              <a:gd name="T47" fmla="*/ 13 h 13"/>
              <a:gd name="T48" fmla="*/ 115 w 220"/>
              <a:gd name="T49" fmla="*/ 13 h 13"/>
              <a:gd name="T50" fmla="*/ 120 w 220"/>
              <a:gd name="T51" fmla="*/ 13 h 13"/>
              <a:gd name="T52" fmla="*/ 124 w 220"/>
              <a:gd name="T53" fmla="*/ 13 h 13"/>
              <a:gd name="T54" fmla="*/ 129 w 220"/>
              <a:gd name="T55" fmla="*/ 13 h 13"/>
              <a:gd name="T56" fmla="*/ 133 w 220"/>
              <a:gd name="T57" fmla="*/ 13 h 13"/>
              <a:gd name="T58" fmla="*/ 138 w 220"/>
              <a:gd name="T59" fmla="*/ 13 h 13"/>
              <a:gd name="T60" fmla="*/ 144 w 220"/>
              <a:gd name="T61" fmla="*/ 13 h 13"/>
              <a:gd name="T62" fmla="*/ 147 w 220"/>
              <a:gd name="T63" fmla="*/ 13 h 13"/>
              <a:gd name="T64" fmla="*/ 153 w 220"/>
              <a:gd name="T65" fmla="*/ 13 h 13"/>
              <a:gd name="T66" fmla="*/ 156 w 220"/>
              <a:gd name="T67" fmla="*/ 13 h 13"/>
              <a:gd name="T68" fmla="*/ 162 w 220"/>
              <a:gd name="T69" fmla="*/ 13 h 13"/>
              <a:gd name="T70" fmla="*/ 167 w 220"/>
              <a:gd name="T71" fmla="*/ 13 h 13"/>
              <a:gd name="T72" fmla="*/ 171 w 220"/>
              <a:gd name="T73" fmla="*/ 13 h 13"/>
              <a:gd name="T74" fmla="*/ 176 w 220"/>
              <a:gd name="T75" fmla="*/ 13 h 13"/>
              <a:gd name="T76" fmla="*/ 180 w 220"/>
              <a:gd name="T77" fmla="*/ 13 h 13"/>
              <a:gd name="T78" fmla="*/ 185 w 220"/>
              <a:gd name="T79" fmla="*/ 13 h 13"/>
              <a:gd name="T80" fmla="*/ 189 w 220"/>
              <a:gd name="T81" fmla="*/ 13 h 13"/>
              <a:gd name="T82" fmla="*/ 195 w 220"/>
              <a:gd name="T83" fmla="*/ 13 h 13"/>
              <a:gd name="T84" fmla="*/ 198 w 220"/>
              <a:gd name="T85" fmla="*/ 13 h 13"/>
              <a:gd name="T86" fmla="*/ 202 w 220"/>
              <a:gd name="T87" fmla="*/ 13 h 13"/>
              <a:gd name="T88" fmla="*/ 205 w 220"/>
              <a:gd name="T89" fmla="*/ 13 h 13"/>
              <a:gd name="T90" fmla="*/ 209 w 220"/>
              <a:gd name="T91" fmla="*/ 13 h 13"/>
              <a:gd name="T92" fmla="*/ 211 w 220"/>
              <a:gd name="T93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0" h="13">
                <a:moveTo>
                  <a:pt x="0" y="0"/>
                </a:move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6" y="2"/>
                </a:lnTo>
                <a:lnTo>
                  <a:pt x="8" y="2"/>
                </a:lnTo>
                <a:lnTo>
                  <a:pt x="9" y="3"/>
                </a:lnTo>
                <a:lnTo>
                  <a:pt x="11" y="3"/>
                </a:lnTo>
                <a:lnTo>
                  <a:pt x="13" y="3"/>
                </a:lnTo>
                <a:lnTo>
                  <a:pt x="15" y="3"/>
                </a:lnTo>
                <a:lnTo>
                  <a:pt x="15" y="5"/>
                </a:lnTo>
                <a:lnTo>
                  <a:pt x="17" y="5"/>
                </a:lnTo>
                <a:lnTo>
                  <a:pt x="18" y="5"/>
                </a:lnTo>
                <a:lnTo>
                  <a:pt x="20" y="5"/>
                </a:lnTo>
                <a:lnTo>
                  <a:pt x="22" y="7"/>
                </a:lnTo>
                <a:lnTo>
                  <a:pt x="24" y="7"/>
                </a:lnTo>
                <a:lnTo>
                  <a:pt x="26" y="7"/>
                </a:lnTo>
                <a:lnTo>
                  <a:pt x="27" y="7"/>
                </a:lnTo>
                <a:lnTo>
                  <a:pt x="27" y="7"/>
                </a:lnTo>
                <a:lnTo>
                  <a:pt x="29" y="9"/>
                </a:lnTo>
                <a:lnTo>
                  <a:pt x="31" y="9"/>
                </a:lnTo>
                <a:lnTo>
                  <a:pt x="33" y="9"/>
                </a:lnTo>
                <a:lnTo>
                  <a:pt x="35" y="9"/>
                </a:lnTo>
                <a:lnTo>
                  <a:pt x="37" y="9"/>
                </a:lnTo>
                <a:lnTo>
                  <a:pt x="38" y="9"/>
                </a:lnTo>
                <a:lnTo>
                  <a:pt x="38" y="9"/>
                </a:lnTo>
                <a:lnTo>
                  <a:pt x="40" y="9"/>
                </a:lnTo>
                <a:lnTo>
                  <a:pt x="42" y="11"/>
                </a:lnTo>
                <a:lnTo>
                  <a:pt x="44" y="11"/>
                </a:lnTo>
                <a:lnTo>
                  <a:pt x="46" y="11"/>
                </a:lnTo>
                <a:lnTo>
                  <a:pt x="47" y="11"/>
                </a:lnTo>
                <a:lnTo>
                  <a:pt x="49" y="11"/>
                </a:lnTo>
                <a:lnTo>
                  <a:pt x="51" y="11"/>
                </a:lnTo>
                <a:lnTo>
                  <a:pt x="51" y="11"/>
                </a:lnTo>
                <a:lnTo>
                  <a:pt x="53" y="11"/>
                </a:lnTo>
                <a:lnTo>
                  <a:pt x="55" y="11"/>
                </a:lnTo>
                <a:lnTo>
                  <a:pt x="57" y="11"/>
                </a:lnTo>
                <a:lnTo>
                  <a:pt x="58" y="11"/>
                </a:lnTo>
                <a:lnTo>
                  <a:pt x="60" y="11"/>
                </a:lnTo>
                <a:lnTo>
                  <a:pt x="62" y="11"/>
                </a:lnTo>
                <a:lnTo>
                  <a:pt x="62" y="13"/>
                </a:lnTo>
                <a:lnTo>
                  <a:pt x="64" y="13"/>
                </a:lnTo>
                <a:lnTo>
                  <a:pt x="66" y="13"/>
                </a:lnTo>
                <a:lnTo>
                  <a:pt x="67" y="13"/>
                </a:lnTo>
                <a:lnTo>
                  <a:pt x="69" y="13"/>
                </a:lnTo>
                <a:lnTo>
                  <a:pt x="71" y="13"/>
                </a:lnTo>
                <a:lnTo>
                  <a:pt x="73" y="13"/>
                </a:lnTo>
                <a:lnTo>
                  <a:pt x="73" y="13"/>
                </a:lnTo>
                <a:lnTo>
                  <a:pt x="75" y="13"/>
                </a:lnTo>
                <a:lnTo>
                  <a:pt x="77" y="13"/>
                </a:lnTo>
                <a:lnTo>
                  <a:pt x="78" y="13"/>
                </a:lnTo>
                <a:lnTo>
                  <a:pt x="80" y="13"/>
                </a:lnTo>
                <a:lnTo>
                  <a:pt x="82" y="13"/>
                </a:lnTo>
                <a:lnTo>
                  <a:pt x="84" y="13"/>
                </a:lnTo>
                <a:lnTo>
                  <a:pt x="84" y="13"/>
                </a:lnTo>
                <a:lnTo>
                  <a:pt x="86" y="13"/>
                </a:lnTo>
                <a:lnTo>
                  <a:pt x="87" y="13"/>
                </a:lnTo>
                <a:lnTo>
                  <a:pt x="89" y="13"/>
                </a:lnTo>
                <a:lnTo>
                  <a:pt x="91" y="13"/>
                </a:lnTo>
                <a:lnTo>
                  <a:pt x="93" y="13"/>
                </a:lnTo>
                <a:lnTo>
                  <a:pt x="93" y="13"/>
                </a:lnTo>
                <a:lnTo>
                  <a:pt x="95" y="13"/>
                </a:lnTo>
                <a:lnTo>
                  <a:pt x="96" y="13"/>
                </a:lnTo>
                <a:lnTo>
                  <a:pt x="98" y="13"/>
                </a:lnTo>
                <a:lnTo>
                  <a:pt x="100" y="13"/>
                </a:lnTo>
                <a:lnTo>
                  <a:pt x="102" y="13"/>
                </a:lnTo>
                <a:lnTo>
                  <a:pt x="102" y="13"/>
                </a:lnTo>
                <a:lnTo>
                  <a:pt x="104" y="13"/>
                </a:lnTo>
                <a:lnTo>
                  <a:pt x="106" y="13"/>
                </a:lnTo>
                <a:lnTo>
                  <a:pt x="107" y="13"/>
                </a:lnTo>
                <a:lnTo>
                  <a:pt x="109" y="13"/>
                </a:lnTo>
                <a:lnTo>
                  <a:pt x="111" y="13"/>
                </a:lnTo>
                <a:lnTo>
                  <a:pt x="113" y="13"/>
                </a:lnTo>
                <a:lnTo>
                  <a:pt x="113" y="13"/>
                </a:lnTo>
                <a:lnTo>
                  <a:pt x="115" y="13"/>
                </a:lnTo>
                <a:lnTo>
                  <a:pt x="116" y="13"/>
                </a:lnTo>
                <a:lnTo>
                  <a:pt x="118" y="13"/>
                </a:lnTo>
                <a:lnTo>
                  <a:pt x="120" y="13"/>
                </a:lnTo>
                <a:lnTo>
                  <a:pt x="122" y="13"/>
                </a:lnTo>
                <a:lnTo>
                  <a:pt x="122" y="13"/>
                </a:lnTo>
                <a:lnTo>
                  <a:pt x="124" y="13"/>
                </a:lnTo>
                <a:lnTo>
                  <a:pt x="126" y="13"/>
                </a:lnTo>
                <a:lnTo>
                  <a:pt x="127" y="13"/>
                </a:lnTo>
                <a:lnTo>
                  <a:pt x="129" y="13"/>
                </a:lnTo>
                <a:lnTo>
                  <a:pt x="131" y="13"/>
                </a:lnTo>
                <a:lnTo>
                  <a:pt x="133" y="13"/>
                </a:lnTo>
                <a:lnTo>
                  <a:pt x="133" y="13"/>
                </a:lnTo>
                <a:lnTo>
                  <a:pt x="135" y="13"/>
                </a:lnTo>
                <a:lnTo>
                  <a:pt x="136" y="13"/>
                </a:lnTo>
                <a:lnTo>
                  <a:pt x="138" y="13"/>
                </a:lnTo>
                <a:lnTo>
                  <a:pt x="140" y="13"/>
                </a:lnTo>
                <a:lnTo>
                  <a:pt x="142" y="13"/>
                </a:lnTo>
                <a:lnTo>
                  <a:pt x="144" y="13"/>
                </a:lnTo>
                <a:lnTo>
                  <a:pt x="144" y="13"/>
                </a:lnTo>
                <a:lnTo>
                  <a:pt x="146" y="13"/>
                </a:lnTo>
                <a:lnTo>
                  <a:pt x="147" y="13"/>
                </a:lnTo>
                <a:lnTo>
                  <a:pt x="149" y="13"/>
                </a:lnTo>
                <a:lnTo>
                  <a:pt x="151" y="13"/>
                </a:lnTo>
                <a:lnTo>
                  <a:pt x="153" y="13"/>
                </a:lnTo>
                <a:lnTo>
                  <a:pt x="155" y="13"/>
                </a:lnTo>
                <a:lnTo>
                  <a:pt x="155" y="13"/>
                </a:lnTo>
                <a:lnTo>
                  <a:pt x="156" y="13"/>
                </a:lnTo>
                <a:lnTo>
                  <a:pt x="158" y="13"/>
                </a:lnTo>
                <a:lnTo>
                  <a:pt x="160" y="13"/>
                </a:lnTo>
                <a:lnTo>
                  <a:pt x="162" y="13"/>
                </a:lnTo>
                <a:lnTo>
                  <a:pt x="164" y="13"/>
                </a:lnTo>
                <a:lnTo>
                  <a:pt x="166" y="13"/>
                </a:lnTo>
                <a:lnTo>
                  <a:pt x="167" y="13"/>
                </a:lnTo>
                <a:lnTo>
                  <a:pt x="167" y="13"/>
                </a:lnTo>
                <a:lnTo>
                  <a:pt x="169" y="13"/>
                </a:lnTo>
                <a:lnTo>
                  <a:pt x="171" y="13"/>
                </a:lnTo>
                <a:lnTo>
                  <a:pt x="173" y="13"/>
                </a:lnTo>
                <a:lnTo>
                  <a:pt x="175" y="13"/>
                </a:lnTo>
                <a:lnTo>
                  <a:pt x="176" y="13"/>
                </a:lnTo>
                <a:lnTo>
                  <a:pt x="178" y="13"/>
                </a:lnTo>
                <a:lnTo>
                  <a:pt x="178" y="13"/>
                </a:lnTo>
                <a:lnTo>
                  <a:pt x="180" y="13"/>
                </a:lnTo>
                <a:lnTo>
                  <a:pt x="182" y="13"/>
                </a:lnTo>
                <a:lnTo>
                  <a:pt x="184" y="13"/>
                </a:lnTo>
                <a:lnTo>
                  <a:pt x="185" y="13"/>
                </a:lnTo>
                <a:lnTo>
                  <a:pt x="187" y="13"/>
                </a:lnTo>
                <a:lnTo>
                  <a:pt x="189" y="13"/>
                </a:lnTo>
                <a:lnTo>
                  <a:pt x="189" y="13"/>
                </a:lnTo>
                <a:lnTo>
                  <a:pt x="191" y="13"/>
                </a:lnTo>
                <a:lnTo>
                  <a:pt x="193" y="13"/>
                </a:lnTo>
                <a:lnTo>
                  <a:pt x="195" y="13"/>
                </a:lnTo>
                <a:lnTo>
                  <a:pt x="195" y="13"/>
                </a:lnTo>
                <a:lnTo>
                  <a:pt x="196" y="13"/>
                </a:lnTo>
                <a:lnTo>
                  <a:pt x="198" y="13"/>
                </a:lnTo>
                <a:lnTo>
                  <a:pt x="200" y="13"/>
                </a:lnTo>
                <a:lnTo>
                  <a:pt x="200" y="13"/>
                </a:lnTo>
                <a:lnTo>
                  <a:pt x="202" y="13"/>
                </a:lnTo>
                <a:lnTo>
                  <a:pt x="204" y="13"/>
                </a:lnTo>
                <a:lnTo>
                  <a:pt x="204" y="13"/>
                </a:lnTo>
                <a:lnTo>
                  <a:pt x="205" y="13"/>
                </a:lnTo>
                <a:lnTo>
                  <a:pt x="207" y="13"/>
                </a:lnTo>
                <a:lnTo>
                  <a:pt x="207" y="13"/>
                </a:lnTo>
                <a:lnTo>
                  <a:pt x="209" y="13"/>
                </a:lnTo>
                <a:lnTo>
                  <a:pt x="209" y="13"/>
                </a:lnTo>
                <a:lnTo>
                  <a:pt x="211" y="13"/>
                </a:lnTo>
                <a:lnTo>
                  <a:pt x="211" y="13"/>
                </a:lnTo>
                <a:lnTo>
                  <a:pt x="213" y="13"/>
                </a:lnTo>
                <a:lnTo>
                  <a:pt x="220" y="13"/>
                </a:lnTo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287" name="Freeform 138"/>
          <p:cNvSpPr>
            <a:spLocks/>
          </p:cNvSpPr>
          <p:nvPr/>
        </p:nvSpPr>
        <p:spPr bwMode="auto">
          <a:xfrm>
            <a:off x="877888" y="4865688"/>
            <a:ext cx="3071813" cy="931863"/>
          </a:xfrm>
          <a:custGeom>
            <a:avLst/>
            <a:gdLst>
              <a:gd name="T0" fmla="*/ 89 w 3870"/>
              <a:gd name="T1" fmla="*/ 300 h 1174"/>
              <a:gd name="T2" fmla="*/ 165 w 3870"/>
              <a:gd name="T3" fmla="*/ 298 h 1174"/>
              <a:gd name="T4" fmla="*/ 251 w 3870"/>
              <a:gd name="T5" fmla="*/ 297 h 1174"/>
              <a:gd name="T6" fmla="*/ 336 w 3870"/>
              <a:gd name="T7" fmla="*/ 295 h 1174"/>
              <a:gd name="T8" fmla="*/ 421 w 3870"/>
              <a:gd name="T9" fmla="*/ 291 h 1174"/>
              <a:gd name="T10" fmla="*/ 509 w 3870"/>
              <a:gd name="T11" fmla="*/ 286 h 1174"/>
              <a:gd name="T12" fmla="*/ 594 w 3870"/>
              <a:gd name="T13" fmla="*/ 280 h 1174"/>
              <a:gd name="T14" fmla="*/ 679 w 3870"/>
              <a:gd name="T15" fmla="*/ 273 h 1174"/>
              <a:gd name="T16" fmla="*/ 765 w 3870"/>
              <a:gd name="T17" fmla="*/ 264 h 1174"/>
              <a:gd name="T18" fmla="*/ 852 w 3870"/>
              <a:gd name="T19" fmla="*/ 257 h 1174"/>
              <a:gd name="T20" fmla="*/ 937 w 3870"/>
              <a:gd name="T21" fmla="*/ 246 h 1174"/>
              <a:gd name="T22" fmla="*/ 1022 w 3870"/>
              <a:gd name="T23" fmla="*/ 237 h 1174"/>
              <a:gd name="T24" fmla="*/ 1110 w 3870"/>
              <a:gd name="T25" fmla="*/ 224 h 1174"/>
              <a:gd name="T26" fmla="*/ 1195 w 3870"/>
              <a:gd name="T27" fmla="*/ 211 h 1174"/>
              <a:gd name="T28" fmla="*/ 1280 w 3870"/>
              <a:gd name="T29" fmla="*/ 198 h 1174"/>
              <a:gd name="T30" fmla="*/ 1368 w 3870"/>
              <a:gd name="T31" fmla="*/ 184 h 1174"/>
              <a:gd name="T32" fmla="*/ 1453 w 3870"/>
              <a:gd name="T33" fmla="*/ 169 h 1174"/>
              <a:gd name="T34" fmla="*/ 1538 w 3870"/>
              <a:gd name="T35" fmla="*/ 153 h 1174"/>
              <a:gd name="T36" fmla="*/ 1624 w 3870"/>
              <a:gd name="T37" fmla="*/ 137 h 1174"/>
              <a:gd name="T38" fmla="*/ 1711 w 3870"/>
              <a:gd name="T39" fmla="*/ 120 h 1174"/>
              <a:gd name="T40" fmla="*/ 1796 w 3870"/>
              <a:gd name="T41" fmla="*/ 104 h 1174"/>
              <a:gd name="T42" fmla="*/ 1881 w 3870"/>
              <a:gd name="T43" fmla="*/ 88 h 1174"/>
              <a:gd name="T44" fmla="*/ 1969 w 3870"/>
              <a:gd name="T45" fmla="*/ 71 h 1174"/>
              <a:gd name="T46" fmla="*/ 2054 w 3870"/>
              <a:gd name="T47" fmla="*/ 55 h 1174"/>
              <a:gd name="T48" fmla="*/ 2139 w 3870"/>
              <a:gd name="T49" fmla="*/ 40 h 1174"/>
              <a:gd name="T50" fmla="*/ 2227 w 3870"/>
              <a:gd name="T51" fmla="*/ 26 h 1174"/>
              <a:gd name="T52" fmla="*/ 2312 w 3870"/>
              <a:gd name="T53" fmla="*/ 13 h 1174"/>
              <a:gd name="T54" fmla="*/ 2397 w 3870"/>
              <a:gd name="T55" fmla="*/ 4 h 1174"/>
              <a:gd name="T56" fmla="*/ 2483 w 3870"/>
              <a:gd name="T57" fmla="*/ 0 h 1174"/>
              <a:gd name="T58" fmla="*/ 2570 w 3870"/>
              <a:gd name="T59" fmla="*/ 0 h 1174"/>
              <a:gd name="T60" fmla="*/ 2655 w 3870"/>
              <a:gd name="T61" fmla="*/ 8 h 1174"/>
              <a:gd name="T62" fmla="*/ 2733 w 3870"/>
              <a:gd name="T63" fmla="*/ 17 h 1174"/>
              <a:gd name="T64" fmla="*/ 2799 w 3870"/>
              <a:gd name="T65" fmla="*/ 30 h 1174"/>
              <a:gd name="T66" fmla="*/ 2848 w 3870"/>
              <a:gd name="T67" fmla="*/ 42 h 1174"/>
              <a:gd name="T68" fmla="*/ 2886 w 3870"/>
              <a:gd name="T69" fmla="*/ 57 h 1174"/>
              <a:gd name="T70" fmla="*/ 2920 w 3870"/>
              <a:gd name="T71" fmla="*/ 73 h 1174"/>
              <a:gd name="T72" fmla="*/ 2955 w 3870"/>
              <a:gd name="T73" fmla="*/ 91 h 1174"/>
              <a:gd name="T74" fmla="*/ 2989 w 3870"/>
              <a:gd name="T75" fmla="*/ 111 h 1174"/>
              <a:gd name="T76" fmla="*/ 3024 w 3870"/>
              <a:gd name="T77" fmla="*/ 135 h 1174"/>
              <a:gd name="T78" fmla="*/ 3058 w 3870"/>
              <a:gd name="T79" fmla="*/ 160 h 1174"/>
              <a:gd name="T80" fmla="*/ 3093 w 3870"/>
              <a:gd name="T81" fmla="*/ 189 h 1174"/>
              <a:gd name="T82" fmla="*/ 3127 w 3870"/>
              <a:gd name="T83" fmla="*/ 220 h 1174"/>
              <a:gd name="T84" fmla="*/ 3160 w 3870"/>
              <a:gd name="T85" fmla="*/ 255 h 1174"/>
              <a:gd name="T86" fmla="*/ 3195 w 3870"/>
              <a:gd name="T87" fmla="*/ 293 h 1174"/>
              <a:gd name="T88" fmla="*/ 3229 w 3870"/>
              <a:gd name="T89" fmla="*/ 335 h 1174"/>
              <a:gd name="T90" fmla="*/ 3264 w 3870"/>
              <a:gd name="T91" fmla="*/ 378 h 1174"/>
              <a:gd name="T92" fmla="*/ 3298 w 3870"/>
              <a:gd name="T93" fmla="*/ 426 h 1174"/>
              <a:gd name="T94" fmla="*/ 3333 w 3870"/>
              <a:gd name="T95" fmla="*/ 476 h 1174"/>
              <a:gd name="T96" fmla="*/ 3367 w 3870"/>
              <a:gd name="T97" fmla="*/ 529 h 1174"/>
              <a:gd name="T98" fmla="*/ 3402 w 3870"/>
              <a:gd name="T99" fmla="*/ 585 h 1174"/>
              <a:gd name="T100" fmla="*/ 3436 w 3870"/>
              <a:gd name="T101" fmla="*/ 642 h 1174"/>
              <a:gd name="T102" fmla="*/ 3471 w 3870"/>
              <a:gd name="T103" fmla="*/ 700 h 1174"/>
              <a:gd name="T104" fmla="*/ 3505 w 3870"/>
              <a:gd name="T105" fmla="*/ 760 h 1174"/>
              <a:gd name="T106" fmla="*/ 3540 w 3870"/>
              <a:gd name="T107" fmla="*/ 818 h 1174"/>
              <a:gd name="T108" fmla="*/ 3574 w 3870"/>
              <a:gd name="T109" fmla="*/ 874 h 1174"/>
              <a:gd name="T110" fmla="*/ 3607 w 3870"/>
              <a:gd name="T111" fmla="*/ 929 h 1174"/>
              <a:gd name="T112" fmla="*/ 3641 w 3870"/>
              <a:gd name="T113" fmla="*/ 980 h 1174"/>
              <a:gd name="T114" fmla="*/ 3676 w 3870"/>
              <a:gd name="T115" fmla="*/ 1027 h 1174"/>
              <a:gd name="T116" fmla="*/ 3710 w 3870"/>
              <a:gd name="T117" fmla="*/ 1067 h 1174"/>
              <a:gd name="T118" fmla="*/ 3745 w 3870"/>
              <a:gd name="T119" fmla="*/ 1103 h 1174"/>
              <a:gd name="T120" fmla="*/ 3779 w 3870"/>
              <a:gd name="T121" fmla="*/ 1130 h 1174"/>
              <a:gd name="T122" fmla="*/ 3814 w 3870"/>
              <a:gd name="T123" fmla="*/ 1152 h 1174"/>
              <a:gd name="T124" fmla="*/ 3848 w 3870"/>
              <a:gd name="T125" fmla="*/ 1167 h 1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70" h="1174">
                <a:moveTo>
                  <a:pt x="0" y="302"/>
                </a:moveTo>
                <a:lnTo>
                  <a:pt x="44" y="302"/>
                </a:lnTo>
                <a:lnTo>
                  <a:pt x="47" y="302"/>
                </a:lnTo>
                <a:lnTo>
                  <a:pt x="53" y="302"/>
                </a:lnTo>
                <a:lnTo>
                  <a:pt x="56" y="302"/>
                </a:lnTo>
                <a:lnTo>
                  <a:pt x="62" y="300"/>
                </a:lnTo>
                <a:lnTo>
                  <a:pt x="67" y="300"/>
                </a:lnTo>
                <a:lnTo>
                  <a:pt x="73" y="300"/>
                </a:lnTo>
                <a:lnTo>
                  <a:pt x="78" y="300"/>
                </a:lnTo>
                <a:lnTo>
                  <a:pt x="84" y="300"/>
                </a:lnTo>
                <a:lnTo>
                  <a:pt x="89" y="300"/>
                </a:lnTo>
                <a:lnTo>
                  <a:pt x="96" y="300"/>
                </a:lnTo>
                <a:lnTo>
                  <a:pt x="102" y="300"/>
                </a:lnTo>
                <a:lnTo>
                  <a:pt x="109" y="300"/>
                </a:lnTo>
                <a:lnTo>
                  <a:pt x="114" y="300"/>
                </a:lnTo>
                <a:lnTo>
                  <a:pt x="122" y="300"/>
                </a:lnTo>
                <a:lnTo>
                  <a:pt x="129" y="300"/>
                </a:lnTo>
                <a:lnTo>
                  <a:pt x="136" y="300"/>
                </a:lnTo>
                <a:lnTo>
                  <a:pt x="143" y="300"/>
                </a:lnTo>
                <a:lnTo>
                  <a:pt x="151" y="300"/>
                </a:lnTo>
                <a:lnTo>
                  <a:pt x="158" y="300"/>
                </a:lnTo>
                <a:lnTo>
                  <a:pt x="165" y="298"/>
                </a:lnTo>
                <a:lnTo>
                  <a:pt x="173" y="298"/>
                </a:lnTo>
                <a:lnTo>
                  <a:pt x="180" y="298"/>
                </a:lnTo>
                <a:lnTo>
                  <a:pt x="187" y="298"/>
                </a:lnTo>
                <a:lnTo>
                  <a:pt x="196" y="298"/>
                </a:lnTo>
                <a:lnTo>
                  <a:pt x="203" y="298"/>
                </a:lnTo>
                <a:lnTo>
                  <a:pt x="211" y="298"/>
                </a:lnTo>
                <a:lnTo>
                  <a:pt x="218" y="298"/>
                </a:lnTo>
                <a:lnTo>
                  <a:pt x="227" y="298"/>
                </a:lnTo>
                <a:lnTo>
                  <a:pt x="234" y="297"/>
                </a:lnTo>
                <a:lnTo>
                  <a:pt x="242" y="297"/>
                </a:lnTo>
                <a:lnTo>
                  <a:pt x="251" y="297"/>
                </a:lnTo>
                <a:lnTo>
                  <a:pt x="258" y="297"/>
                </a:lnTo>
                <a:lnTo>
                  <a:pt x="265" y="297"/>
                </a:lnTo>
                <a:lnTo>
                  <a:pt x="274" y="297"/>
                </a:lnTo>
                <a:lnTo>
                  <a:pt x="281" y="297"/>
                </a:lnTo>
                <a:lnTo>
                  <a:pt x="289" y="297"/>
                </a:lnTo>
                <a:lnTo>
                  <a:pt x="296" y="295"/>
                </a:lnTo>
                <a:lnTo>
                  <a:pt x="305" y="295"/>
                </a:lnTo>
                <a:lnTo>
                  <a:pt x="312" y="295"/>
                </a:lnTo>
                <a:lnTo>
                  <a:pt x="320" y="295"/>
                </a:lnTo>
                <a:lnTo>
                  <a:pt x="329" y="295"/>
                </a:lnTo>
                <a:lnTo>
                  <a:pt x="336" y="295"/>
                </a:lnTo>
                <a:lnTo>
                  <a:pt x="343" y="295"/>
                </a:lnTo>
                <a:lnTo>
                  <a:pt x="352" y="293"/>
                </a:lnTo>
                <a:lnTo>
                  <a:pt x="360" y="293"/>
                </a:lnTo>
                <a:lnTo>
                  <a:pt x="367" y="293"/>
                </a:lnTo>
                <a:lnTo>
                  <a:pt x="374" y="293"/>
                </a:lnTo>
                <a:lnTo>
                  <a:pt x="383" y="293"/>
                </a:lnTo>
                <a:lnTo>
                  <a:pt x="390" y="291"/>
                </a:lnTo>
                <a:lnTo>
                  <a:pt x="398" y="291"/>
                </a:lnTo>
                <a:lnTo>
                  <a:pt x="407" y="291"/>
                </a:lnTo>
                <a:lnTo>
                  <a:pt x="414" y="291"/>
                </a:lnTo>
                <a:lnTo>
                  <a:pt x="421" y="291"/>
                </a:lnTo>
                <a:lnTo>
                  <a:pt x="430" y="289"/>
                </a:lnTo>
                <a:lnTo>
                  <a:pt x="438" y="289"/>
                </a:lnTo>
                <a:lnTo>
                  <a:pt x="445" y="289"/>
                </a:lnTo>
                <a:lnTo>
                  <a:pt x="452" y="289"/>
                </a:lnTo>
                <a:lnTo>
                  <a:pt x="461" y="287"/>
                </a:lnTo>
                <a:lnTo>
                  <a:pt x="469" y="287"/>
                </a:lnTo>
                <a:lnTo>
                  <a:pt x="476" y="287"/>
                </a:lnTo>
                <a:lnTo>
                  <a:pt x="485" y="287"/>
                </a:lnTo>
                <a:lnTo>
                  <a:pt x="492" y="286"/>
                </a:lnTo>
                <a:lnTo>
                  <a:pt x="499" y="286"/>
                </a:lnTo>
                <a:lnTo>
                  <a:pt x="509" y="286"/>
                </a:lnTo>
                <a:lnTo>
                  <a:pt x="516" y="286"/>
                </a:lnTo>
                <a:lnTo>
                  <a:pt x="523" y="284"/>
                </a:lnTo>
                <a:lnTo>
                  <a:pt x="530" y="284"/>
                </a:lnTo>
                <a:lnTo>
                  <a:pt x="539" y="284"/>
                </a:lnTo>
                <a:lnTo>
                  <a:pt x="547" y="282"/>
                </a:lnTo>
                <a:lnTo>
                  <a:pt x="554" y="282"/>
                </a:lnTo>
                <a:lnTo>
                  <a:pt x="563" y="282"/>
                </a:lnTo>
                <a:lnTo>
                  <a:pt x="570" y="280"/>
                </a:lnTo>
                <a:lnTo>
                  <a:pt x="578" y="280"/>
                </a:lnTo>
                <a:lnTo>
                  <a:pt x="587" y="280"/>
                </a:lnTo>
                <a:lnTo>
                  <a:pt x="594" y="280"/>
                </a:lnTo>
                <a:lnTo>
                  <a:pt x="601" y="278"/>
                </a:lnTo>
                <a:lnTo>
                  <a:pt x="608" y="278"/>
                </a:lnTo>
                <a:lnTo>
                  <a:pt x="617" y="277"/>
                </a:lnTo>
                <a:lnTo>
                  <a:pt x="625" y="277"/>
                </a:lnTo>
                <a:lnTo>
                  <a:pt x="632" y="277"/>
                </a:lnTo>
                <a:lnTo>
                  <a:pt x="641" y="275"/>
                </a:lnTo>
                <a:lnTo>
                  <a:pt x="648" y="275"/>
                </a:lnTo>
                <a:lnTo>
                  <a:pt x="656" y="275"/>
                </a:lnTo>
                <a:lnTo>
                  <a:pt x="665" y="273"/>
                </a:lnTo>
                <a:lnTo>
                  <a:pt x="672" y="273"/>
                </a:lnTo>
                <a:lnTo>
                  <a:pt x="679" y="273"/>
                </a:lnTo>
                <a:lnTo>
                  <a:pt x="686" y="271"/>
                </a:lnTo>
                <a:lnTo>
                  <a:pt x="696" y="271"/>
                </a:lnTo>
                <a:lnTo>
                  <a:pt x="703" y="269"/>
                </a:lnTo>
                <a:lnTo>
                  <a:pt x="710" y="269"/>
                </a:lnTo>
                <a:lnTo>
                  <a:pt x="719" y="269"/>
                </a:lnTo>
                <a:lnTo>
                  <a:pt x="726" y="267"/>
                </a:lnTo>
                <a:lnTo>
                  <a:pt x="734" y="267"/>
                </a:lnTo>
                <a:lnTo>
                  <a:pt x="743" y="267"/>
                </a:lnTo>
                <a:lnTo>
                  <a:pt x="750" y="266"/>
                </a:lnTo>
                <a:lnTo>
                  <a:pt x="757" y="266"/>
                </a:lnTo>
                <a:lnTo>
                  <a:pt x="765" y="264"/>
                </a:lnTo>
                <a:lnTo>
                  <a:pt x="774" y="264"/>
                </a:lnTo>
                <a:lnTo>
                  <a:pt x="781" y="262"/>
                </a:lnTo>
                <a:lnTo>
                  <a:pt x="788" y="262"/>
                </a:lnTo>
                <a:lnTo>
                  <a:pt x="797" y="262"/>
                </a:lnTo>
                <a:lnTo>
                  <a:pt x="805" y="260"/>
                </a:lnTo>
                <a:lnTo>
                  <a:pt x="812" y="260"/>
                </a:lnTo>
                <a:lnTo>
                  <a:pt x="821" y="258"/>
                </a:lnTo>
                <a:lnTo>
                  <a:pt x="828" y="258"/>
                </a:lnTo>
                <a:lnTo>
                  <a:pt x="835" y="257"/>
                </a:lnTo>
                <a:lnTo>
                  <a:pt x="843" y="257"/>
                </a:lnTo>
                <a:lnTo>
                  <a:pt x="852" y="257"/>
                </a:lnTo>
                <a:lnTo>
                  <a:pt x="859" y="255"/>
                </a:lnTo>
                <a:lnTo>
                  <a:pt x="866" y="255"/>
                </a:lnTo>
                <a:lnTo>
                  <a:pt x="875" y="253"/>
                </a:lnTo>
                <a:lnTo>
                  <a:pt x="883" y="253"/>
                </a:lnTo>
                <a:lnTo>
                  <a:pt x="890" y="251"/>
                </a:lnTo>
                <a:lnTo>
                  <a:pt x="899" y="251"/>
                </a:lnTo>
                <a:lnTo>
                  <a:pt x="906" y="249"/>
                </a:lnTo>
                <a:lnTo>
                  <a:pt x="914" y="249"/>
                </a:lnTo>
                <a:lnTo>
                  <a:pt x="921" y="248"/>
                </a:lnTo>
                <a:lnTo>
                  <a:pt x="930" y="248"/>
                </a:lnTo>
                <a:lnTo>
                  <a:pt x="937" y="246"/>
                </a:lnTo>
                <a:lnTo>
                  <a:pt x="944" y="246"/>
                </a:lnTo>
                <a:lnTo>
                  <a:pt x="953" y="244"/>
                </a:lnTo>
                <a:lnTo>
                  <a:pt x="961" y="244"/>
                </a:lnTo>
                <a:lnTo>
                  <a:pt x="968" y="242"/>
                </a:lnTo>
                <a:lnTo>
                  <a:pt x="977" y="242"/>
                </a:lnTo>
                <a:lnTo>
                  <a:pt x="984" y="240"/>
                </a:lnTo>
                <a:lnTo>
                  <a:pt x="992" y="240"/>
                </a:lnTo>
                <a:lnTo>
                  <a:pt x="999" y="238"/>
                </a:lnTo>
                <a:lnTo>
                  <a:pt x="1008" y="238"/>
                </a:lnTo>
                <a:lnTo>
                  <a:pt x="1015" y="237"/>
                </a:lnTo>
                <a:lnTo>
                  <a:pt x="1022" y="237"/>
                </a:lnTo>
                <a:lnTo>
                  <a:pt x="1032" y="235"/>
                </a:lnTo>
                <a:lnTo>
                  <a:pt x="1039" y="233"/>
                </a:lnTo>
                <a:lnTo>
                  <a:pt x="1046" y="233"/>
                </a:lnTo>
                <a:lnTo>
                  <a:pt x="1055" y="231"/>
                </a:lnTo>
                <a:lnTo>
                  <a:pt x="1062" y="231"/>
                </a:lnTo>
                <a:lnTo>
                  <a:pt x="1070" y="229"/>
                </a:lnTo>
                <a:lnTo>
                  <a:pt x="1077" y="229"/>
                </a:lnTo>
                <a:lnTo>
                  <a:pt x="1086" y="228"/>
                </a:lnTo>
                <a:lnTo>
                  <a:pt x="1093" y="226"/>
                </a:lnTo>
                <a:lnTo>
                  <a:pt x="1101" y="226"/>
                </a:lnTo>
                <a:lnTo>
                  <a:pt x="1110" y="224"/>
                </a:lnTo>
                <a:lnTo>
                  <a:pt x="1117" y="224"/>
                </a:lnTo>
                <a:lnTo>
                  <a:pt x="1124" y="222"/>
                </a:lnTo>
                <a:lnTo>
                  <a:pt x="1133" y="220"/>
                </a:lnTo>
                <a:lnTo>
                  <a:pt x="1141" y="220"/>
                </a:lnTo>
                <a:lnTo>
                  <a:pt x="1148" y="218"/>
                </a:lnTo>
                <a:lnTo>
                  <a:pt x="1155" y="218"/>
                </a:lnTo>
                <a:lnTo>
                  <a:pt x="1164" y="217"/>
                </a:lnTo>
                <a:lnTo>
                  <a:pt x="1171" y="215"/>
                </a:lnTo>
                <a:lnTo>
                  <a:pt x="1179" y="215"/>
                </a:lnTo>
                <a:lnTo>
                  <a:pt x="1188" y="213"/>
                </a:lnTo>
                <a:lnTo>
                  <a:pt x="1195" y="211"/>
                </a:lnTo>
                <a:lnTo>
                  <a:pt x="1202" y="211"/>
                </a:lnTo>
                <a:lnTo>
                  <a:pt x="1211" y="209"/>
                </a:lnTo>
                <a:lnTo>
                  <a:pt x="1219" y="208"/>
                </a:lnTo>
                <a:lnTo>
                  <a:pt x="1226" y="208"/>
                </a:lnTo>
                <a:lnTo>
                  <a:pt x="1233" y="206"/>
                </a:lnTo>
                <a:lnTo>
                  <a:pt x="1242" y="204"/>
                </a:lnTo>
                <a:lnTo>
                  <a:pt x="1249" y="204"/>
                </a:lnTo>
                <a:lnTo>
                  <a:pt x="1257" y="202"/>
                </a:lnTo>
                <a:lnTo>
                  <a:pt x="1266" y="200"/>
                </a:lnTo>
                <a:lnTo>
                  <a:pt x="1273" y="200"/>
                </a:lnTo>
                <a:lnTo>
                  <a:pt x="1280" y="198"/>
                </a:lnTo>
                <a:lnTo>
                  <a:pt x="1289" y="197"/>
                </a:lnTo>
                <a:lnTo>
                  <a:pt x="1297" y="197"/>
                </a:lnTo>
                <a:lnTo>
                  <a:pt x="1304" y="195"/>
                </a:lnTo>
                <a:lnTo>
                  <a:pt x="1311" y="193"/>
                </a:lnTo>
                <a:lnTo>
                  <a:pt x="1320" y="193"/>
                </a:lnTo>
                <a:lnTo>
                  <a:pt x="1328" y="191"/>
                </a:lnTo>
                <a:lnTo>
                  <a:pt x="1335" y="189"/>
                </a:lnTo>
                <a:lnTo>
                  <a:pt x="1344" y="188"/>
                </a:lnTo>
                <a:lnTo>
                  <a:pt x="1351" y="188"/>
                </a:lnTo>
                <a:lnTo>
                  <a:pt x="1358" y="186"/>
                </a:lnTo>
                <a:lnTo>
                  <a:pt x="1368" y="184"/>
                </a:lnTo>
                <a:lnTo>
                  <a:pt x="1375" y="182"/>
                </a:lnTo>
                <a:lnTo>
                  <a:pt x="1382" y="182"/>
                </a:lnTo>
                <a:lnTo>
                  <a:pt x="1389" y="180"/>
                </a:lnTo>
                <a:lnTo>
                  <a:pt x="1398" y="178"/>
                </a:lnTo>
                <a:lnTo>
                  <a:pt x="1406" y="178"/>
                </a:lnTo>
                <a:lnTo>
                  <a:pt x="1413" y="177"/>
                </a:lnTo>
                <a:lnTo>
                  <a:pt x="1422" y="175"/>
                </a:lnTo>
                <a:lnTo>
                  <a:pt x="1429" y="173"/>
                </a:lnTo>
                <a:lnTo>
                  <a:pt x="1437" y="171"/>
                </a:lnTo>
                <a:lnTo>
                  <a:pt x="1446" y="171"/>
                </a:lnTo>
                <a:lnTo>
                  <a:pt x="1453" y="169"/>
                </a:lnTo>
                <a:lnTo>
                  <a:pt x="1460" y="168"/>
                </a:lnTo>
                <a:lnTo>
                  <a:pt x="1467" y="166"/>
                </a:lnTo>
                <a:lnTo>
                  <a:pt x="1476" y="166"/>
                </a:lnTo>
                <a:lnTo>
                  <a:pt x="1484" y="164"/>
                </a:lnTo>
                <a:lnTo>
                  <a:pt x="1491" y="162"/>
                </a:lnTo>
                <a:lnTo>
                  <a:pt x="1500" y="160"/>
                </a:lnTo>
                <a:lnTo>
                  <a:pt x="1507" y="158"/>
                </a:lnTo>
                <a:lnTo>
                  <a:pt x="1515" y="158"/>
                </a:lnTo>
                <a:lnTo>
                  <a:pt x="1524" y="157"/>
                </a:lnTo>
                <a:lnTo>
                  <a:pt x="1531" y="155"/>
                </a:lnTo>
                <a:lnTo>
                  <a:pt x="1538" y="153"/>
                </a:lnTo>
                <a:lnTo>
                  <a:pt x="1546" y="153"/>
                </a:lnTo>
                <a:lnTo>
                  <a:pt x="1555" y="151"/>
                </a:lnTo>
                <a:lnTo>
                  <a:pt x="1562" y="149"/>
                </a:lnTo>
                <a:lnTo>
                  <a:pt x="1569" y="148"/>
                </a:lnTo>
                <a:lnTo>
                  <a:pt x="1578" y="146"/>
                </a:lnTo>
                <a:lnTo>
                  <a:pt x="1585" y="146"/>
                </a:lnTo>
                <a:lnTo>
                  <a:pt x="1593" y="144"/>
                </a:lnTo>
                <a:lnTo>
                  <a:pt x="1602" y="142"/>
                </a:lnTo>
                <a:lnTo>
                  <a:pt x="1609" y="140"/>
                </a:lnTo>
                <a:lnTo>
                  <a:pt x="1616" y="139"/>
                </a:lnTo>
                <a:lnTo>
                  <a:pt x="1624" y="137"/>
                </a:lnTo>
                <a:lnTo>
                  <a:pt x="1633" y="137"/>
                </a:lnTo>
                <a:lnTo>
                  <a:pt x="1640" y="135"/>
                </a:lnTo>
                <a:lnTo>
                  <a:pt x="1647" y="133"/>
                </a:lnTo>
                <a:lnTo>
                  <a:pt x="1656" y="131"/>
                </a:lnTo>
                <a:lnTo>
                  <a:pt x="1664" y="129"/>
                </a:lnTo>
                <a:lnTo>
                  <a:pt x="1671" y="129"/>
                </a:lnTo>
                <a:lnTo>
                  <a:pt x="1680" y="128"/>
                </a:lnTo>
                <a:lnTo>
                  <a:pt x="1687" y="126"/>
                </a:lnTo>
                <a:lnTo>
                  <a:pt x="1694" y="124"/>
                </a:lnTo>
                <a:lnTo>
                  <a:pt x="1702" y="122"/>
                </a:lnTo>
                <a:lnTo>
                  <a:pt x="1711" y="120"/>
                </a:lnTo>
                <a:lnTo>
                  <a:pt x="1718" y="120"/>
                </a:lnTo>
                <a:lnTo>
                  <a:pt x="1725" y="119"/>
                </a:lnTo>
                <a:lnTo>
                  <a:pt x="1734" y="117"/>
                </a:lnTo>
                <a:lnTo>
                  <a:pt x="1742" y="115"/>
                </a:lnTo>
                <a:lnTo>
                  <a:pt x="1749" y="113"/>
                </a:lnTo>
                <a:lnTo>
                  <a:pt x="1758" y="111"/>
                </a:lnTo>
                <a:lnTo>
                  <a:pt x="1765" y="111"/>
                </a:lnTo>
                <a:lnTo>
                  <a:pt x="1773" y="109"/>
                </a:lnTo>
                <a:lnTo>
                  <a:pt x="1780" y="108"/>
                </a:lnTo>
                <a:lnTo>
                  <a:pt x="1789" y="106"/>
                </a:lnTo>
                <a:lnTo>
                  <a:pt x="1796" y="104"/>
                </a:lnTo>
                <a:lnTo>
                  <a:pt x="1803" y="102"/>
                </a:lnTo>
                <a:lnTo>
                  <a:pt x="1812" y="102"/>
                </a:lnTo>
                <a:lnTo>
                  <a:pt x="1820" y="100"/>
                </a:lnTo>
                <a:lnTo>
                  <a:pt x="1827" y="99"/>
                </a:lnTo>
                <a:lnTo>
                  <a:pt x="1836" y="97"/>
                </a:lnTo>
                <a:lnTo>
                  <a:pt x="1843" y="95"/>
                </a:lnTo>
                <a:lnTo>
                  <a:pt x="1851" y="93"/>
                </a:lnTo>
                <a:lnTo>
                  <a:pt x="1858" y="93"/>
                </a:lnTo>
                <a:lnTo>
                  <a:pt x="1867" y="91"/>
                </a:lnTo>
                <a:lnTo>
                  <a:pt x="1874" y="89"/>
                </a:lnTo>
                <a:lnTo>
                  <a:pt x="1881" y="88"/>
                </a:lnTo>
                <a:lnTo>
                  <a:pt x="1891" y="86"/>
                </a:lnTo>
                <a:lnTo>
                  <a:pt x="1898" y="86"/>
                </a:lnTo>
                <a:lnTo>
                  <a:pt x="1905" y="84"/>
                </a:lnTo>
                <a:lnTo>
                  <a:pt x="1914" y="82"/>
                </a:lnTo>
                <a:lnTo>
                  <a:pt x="1921" y="80"/>
                </a:lnTo>
                <a:lnTo>
                  <a:pt x="1929" y="79"/>
                </a:lnTo>
                <a:lnTo>
                  <a:pt x="1936" y="77"/>
                </a:lnTo>
                <a:lnTo>
                  <a:pt x="1945" y="77"/>
                </a:lnTo>
                <a:lnTo>
                  <a:pt x="1952" y="75"/>
                </a:lnTo>
                <a:lnTo>
                  <a:pt x="1960" y="73"/>
                </a:lnTo>
                <a:lnTo>
                  <a:pt x="1969" y="71"/>
                </a:lnTo>
                <a:lnTo>
                  <a:pt x="1976" y="69"/>
                </a:lnTo>
                <a:lnTo>
                  <a:pt x="1983" y="68"/>
                </a:lnTo>
                <a:lnTo>
                  <a:pt x="1992" y="68"/>
                </a:lnTo>
                <a:lnTo>
                  <a:pt x="2000" y="66"/>
                </a:lnTo>
                <a:lnTo>
                  <a:pt x="2007" y="64"/>
                </a:lnTo>
                <a:lnTo>
                  <a:pt x="2014" y="62"/>
                </a:lnTo>
                <a:lnTo>
                  <a:pt x="2023" y="60"/>
                </a:lnTo>
                <a:lnTo>
                  <a:pt x="2030" y="60"/>
                </a:lnTo>
                <a:lnTo>
                  <a:pt x="2038" y="59"/>
                </a:lnTo>
                <a:lnTo>
                  <a:pt x="2047" y="57"/>
                </a:lnTo>
                <a:lnTo>
                  <a:pt x="2054" y="55"/>
                </a:lnTo>
                <a:lnTo>
                  <a:pt x="2061" y="53"/>
                </a:lnTo>
                <a:lnTo>
                  <a:pt x="2070" y="53"/>
                </a:lnTo>
                <a:lnTo>
                  <a:pt x="2078" y="51"/>
                </a:lnTo>
                <a:lnTo>
                  <a:pt x="2085" y="49"/>
                </a:lnTo>
                <a:lnTo>
                  <a:pt x="2092" y="48"/>
                </a:lnTo>
                <a:lnTo>
                  <a:pt x="2101" y="46"/>
                </a:lnTo>
                <a:lnTo>
                  <a:pt x="2108" y="46"/>
                </a:lnTo>
                <a:lnTo>
                  <a:pt x="2116" y="44"/>
                </a:lnTo>
                <a:lnTo>
                  <a:pt x="2125" y="42"/>
                </a:lnTo>
                <a:lnTo>
                  <a:pt x="2132" y="40"/>
                </a:lnTo>
                <a:lnTo>
                  <a:pt x="2139" y="40"/>
                </a:lnTo>
                <a:lnTo>
                  <a:pt x="2148" y="39"/>
                </a:lnTo>
                <a:lnTo>
                  <a:pt x="2156" y="37"/>
                </a:lnTo>
                <a:lnTo>
                  <a:pt x="2163" y="35"/>
                </a:lnTo>
                <a:lnTo>
                  <a:pt x="2170" y="35"/>
                </a:lnTo>
                <a:lnTo>
                  <a:pt x="2179" y="33"/>
                </a:lnTo>
                <a:lnTo>
                  <a:pt x="2187" y="31"/>
                </a:lnTo>
                <a:lnTo>
                  <a:pt x="2194" y="31"/>
                </a:lnTo>
                <a:lnTo>
                  <a:pt x="2203" y="30"/>
                </a:lnTo>
                <a:lnTo>
                  <a:pt x="2210" y="28"/>
                </a:lnTo>
                <a:lnTo>
                  <a:pt x="2217" y="28"/>
                </a:lnTo>
                <a:lnTo>
                  <a:pt x="2227" y="26"/>
                </a:lnTo>
                <a:lnTo>
                  <a:pt x="2234" y="24"/>
                </a:lnTo>
                <a:lnTo>
                  <a:pt x="2241" y="24"/>
                </a:lnTo>
                <a:lnTo>
                  <a:pt x="2248" y="22"/>
                </a:lnTo>
                <a:lnTo>
                  <a:pt x="2257" y="20"/>
                </a:lnTo>
                <a:lnTo>
                  <a:pt x="2265" y="20"/>
                </a:lnTo>
                <a:lnTo>
                  <a:pt x="2272" y="19"/>
                </a:lnTo>
                <a:lnTo>
                  <a:pt x="2281" y="19"/>
                </a:lnTo>
                <a:lnTo>
                  <a:pt x="2288" y="17"/>
                </a:lnTo>
                <a:lnTo>
                  <a:pt x="2296" y="15"/>
                </a:lnTo>
                <a:lnTo>
                  <a:pt x="2305" y="15"/>
                </a:lnTo>
                <a:lnTo>
                  <a:pt x="2312" y="13"/>
                </a:lnTo>
                <a:lnTo>
                  <a:pt x="2319" y="13"/>
                </a:lnTo>
                <a:lnTo>
                  <a:pt x="2326" y="11"/>
                </a:lnTo>
                <a:lnTo>
                  <a:pt x="2336" y="11"/>
                </a:lnTo>
                <a:lnTo>
                  <a:pt x="2343" y="10"/>
                </a:lnTo>
                <a:lnTo>
                  <a:pt x="2350" y="10"/>
                </a:lnTo>
                <a:lnTo>
                  <a:pt x="2359" y="8"/>
                </a:lnTo>
                <a:lnTo>
                  <a:pt x="2366" y="8"/>
                </a:lnTo>
                <a:lnTo>
                  <a:pt x="2374" y="8"/>
                </a:lnTo>
                <a:lnTo>
                  <a:pt x="2383" y="6"/>
                </a:lnTo>
                <a:lnTo>
                  <a:pt x="2390" y="6"/>
                </a:lnTo>
                <a:lnTo>
                  <a:pt x="2397" y="4"/>
                </a:lnTo>
                <a:lnTo>
                  <a:pt x="2405" y="4"/>
                </a:lnTo>
                <a:lnTo>
                  <a:pt x="2414" y="4"/>
                </a:lnTo>
                <a:lnTo>
                  <a:pt x="2421" y="4"/>
                </a:lnTo>
                <a:lnTo>
                  <a:pt x="2428" y="2"/>
                </a:lnTo>
                <a:lnTo>
                  <a:pt x="2437" y="2"/>
                </a:lnTo>
                <a:lnTo>
                  <a:pt x="2444" y="2"/>
                </a:lnTo>
                <a:lnTo>
                  <a:pt x="2452" y="2"/>
                </a:lnTo>
                <a:lnTo>
                  <a:pt x="2461" y="0"/>
                </a:lnTo>
                <a:lnTo>
                  <a:pt x="2468" y="0"/>
                </a:lnTo>
                <a:lnTo>
                  <a:pt x="2475" y="0"/>
                </a:lnTo>
                <a:lnTo>
                  <a:pt x="2483" y="0"/>
                </a:lnTo>
                <a:lnTo>
                  <a:pt x="2492" y="0"/>
                </a:lnTo>
                <a:lnTo>
                  <a:pt x="2499" y="0"/>
                </a:lnTo>
                <a:lnTo>
                  <a:pt x="2506" y="0"/>
                </a:lnTo>
                <a:lnTo>
                  <a:pt x="2515" y="0"/>
                </a:lnTo>
                <a:lnTo>
                  <a:pt x="2523" y="0"/>
                </a:lnTo>
                <a:lnTo>
                  <a:pt x="2530" y="0"/>
                </a:lnTo>
                <a:lnTo>
                  <a:pt x="2539" y="0"/>
                </a:lnTo>
                <a:lnTo>
                  <a:pt x="2546" y="0"/>
                </a:lnTo>
                <a:lnTo>
                  <a:pt x="2553" y="0"/>
                </a:lnTo>
                <a:lnTo>
                  <a:pt x="2561" y="0"/>
                </a:lnTo>
                <a:lnTo>
                  <a:pt x="2570" y="0"/>
                </a:lnTo>
                <a:lnTo>
                  <a:pt x="2577" y="0"/>
                </a:lnTo>
                <a:lnTo>
                  <a:pt x="2584" y="2"/>
                </a:lnTo>
                <a:lnTo>
                  <a:pt x="2593" y="2"/>
                </a:lnTo>
                <a:lnTo>
                  <a:pt x="2601" y="2"/>
                </a:lnTo>
                <a:lnTo>
                  <a:pt x="2608" y="2"/>
                </a:lnTo>
                <a:lnTo>
                  <a:pt x="2615" y="4"/>
                </a:lnTo>
                <a:lnTo>
                  <a:pt x="2624" y="4"/>
                </a:lnTo>
                <a:lnTo>
                  <a:pt x="2632" y="4"/>
                </a:lnTo>
                <a:lnTo>
                  <a:pt x="2639" y="6"/>
                </a:lnTo>
                <a:lnTo>
                  <a:pt x="2646" y="6"/>
                </a:lnTo>
                <a:lnTo>
                  <a:pt x="2655" y="8"/>
                </a:lnTo>
                <a:lnTo>
                  <a:pt x="2662" y="8"/>
                </a:lnTo>
                <a:lnTo>
                  <a:pt x="2670" y="10"/>
                </a:lnTo>
                <a:lnTo>
                  <a:pt x="2677" y="10"/>
                </a:lnTo>
                <a:lnTo>
                  <a:pt x="2684" y="11"/>
                </a:lnTo>
                <a:lnTo>
                  <a:pt x="2691" y="11"/>
                </a:lnTo>
                <a:lnTo>
                  <a:pt x="2699" y="13"/>
                </a:lnTo>
                <a:lnTo>
                  <a:pt x="2706" y="13"/>
                </a:lnTo>
                <a:lnTo>
                  <a:pt x="2713" y="15"/>
                </a:lnTo>
                <a:lnTo>
                  <a:pt x="2719" y="15"/>
                </a:lnTo>
                <a:lnTo>
                  <a:pt x="2726" y="17"/>
                </a:lnTo>
                <a:lnTo>
                  <a:pt x="2733" y="17"/>
                </a:lnTo>
                <a:lnTo>
                  <a:pt x="2740" y="19"/>
                </a:lnTo>
                <a:lnTo>
                  <a:pt x="2746" y="20"/>
                </a:lnTo>
                <a:lnTo>
                  <a:pt x="2753" y="20"/>
                </a:lnTo>
                <a:lnTo>
                  <a:pt x="2759" y="22"/>
                </a:lnTo>
                <a:lnTo>
                  <a:pt x="2764" y="22"/>
                </a:lnTo>
                <a:lnTo>
                  <a:pt x="2771" y="24"/>
                </a:lnTo>
                <a:lnTo>
                  <a:pt x="2777" y="26"/>
                </a:lnTo>
                <a:lnTo>
                  <a:pt x="2782" y="26"/>
                </a:lnTo>
                <a:lnTo>
                  <a:pt x="2788" y="28"/>
                </a:lnTo>
                <a:lnTo>
                  <a:pt x="2793" y="30"/>
                </a:lnTo>
                <a:lnTo>
                  <a:pt x="2799" y="30"/>
                </a:lnTo>
                <a:lnTo>
                  <a:pt x="2804" y="31"/>
                </a:lnTo>
                <a:lnTo>
                  <a:pt x="2810" y="33"/>
                </a:lnTo>
                <a:lnTo>
                  <a:pt x="2813" y="33"/>
                </a:lnTo>
                <a:lnTo>
                  <a:pt x="2819" y="35"/>
                </a:lnTo>
                <a:lnTo>
                  <a:pt x="2822" y="35"/>
                </a:lnTo>
                <a:lnTo>
                  <a:pt x="2828" y="37"/>
                </a:lnTo>
                <a:lnTo>
                  <a:pt x="2831" y="39"/>
                </a:lnTo>
                <a:lnTo>
                  <a:pt x="2837" y="39"/>
                </a:lnTo>
                <a:lnTo>
                  <a:pt x="2840" y="40"/>
                </a:lnTo>
                <a:lnTo>
                  <a:pt x="2844" y="42"/>
                </a:lnTo>
                <a:lnTo>
                  <a:pt x="2848" y="42"/>
                </a:lnTo>
                <a:lnTo>
                  <a:pt x="2851" y="44"/>
                </a:lnTo>
                <a:lnTo>
                  <a:pt x="2855" y="46"/>
                </a:lnTo>
                <a:lnTo>
                  <a:pt x="2859" y="46"/>
                </a:lnTo>
                <a:lnTo>
                  <a:pt x="2862" y="48"/>
                </a:lnTo>
                <a:lnTo>
                  <a:pt x="2866" y="49"/>
                </a:lnTo>
                <a:lnTo>
                  <a:pt x="2869" y="49"/>
                </a:lnTo>
                <a:lnTo>
                  <a:pt x="2873" y="51"/>
                </a:lnTo>
                <a:lnTo>
                  <a:pt x="2877" y="53"/>
                </a:lnTo>
                <a:lnTo>
                  <a:pt x="2880" y="55"/>
                </a:lnTo>
                <a:lnTo>
                  <a:pt x="2884" y="55"/>
                </a:lnTo>
                <a:lnTo>
                  <a:pt x="2886" y="57"/>
                </a:lnTo>
                <a:lnTo>
                  <a:pt x="2889" y="59"/>
                </a:lnTo>
                <a:lnTo>
                  <a:pt x="2893" y="60"/>
                </a:lnTo>
                <a:lnTo>
                  <a:pt x="2897" y="60"/>
                </a:lnTo>
                <a:lnTo>
                  <a:pt x="2898" y="62"/>
                </a:lnTo>
                <a:lnTo>
                  <a:pt x="2902" y="64"/>
                </a:lnTo>
                <a:lnTo>
                  <a:pt x="2906" y="66"/>
                </a:lnTo>
                <a:lnTo>
                  <a:pt x="2909" y="66"/>
                </a:lnTo>
                <a:lnTo>
                  <a:pt x="2911" y="68"/>
                </a:lnTo>
                <a:lnTo>
                  <a:pt x="2915" y="69"/>
                </a:lnTo>
                <a:lnTo>
                  <a:pt x="2918" y="71"/>
                </a:lnTo>
                <a:lnTo>
                  <a:pt x="2920" y="73"/>
                </a:lnTo>
                <a:lnTo>
                  <a:pt x="2924" y="75"/>
                </a:lnTo>
                <a:lnTo>
                  <a:pt x="2928" y="77"/>
                </a:lnTo>
                <a:lnTo>
                  <a:pt x="2931" y="77"/>
                </a:lnTo>
                <a:lnTo>
                  <a:pt x="2933" y="79"/>
                </a:lnTo>
                <a:lnTo>
                  <a:pt x="2937" y="80"/>
                </a:lnTo>
                <a:lnTo>
                  <a:pt x="2940" y="82"/>
                </a:lnTo>
                <a:lnTo>
                  <a:pt x="2942" y="84"/>
                </a:lnTo>
                <a:lnTo>
                  <a:pt x="2946" y="86"/>
                </a:lnTo>
                <a:lnTo>
                  <a:pt x="2949" y="88"/>
                </a:lnTo>
                <a:lnTo>
                  <a:pt x="2951" y="89"/>
                </a:lnTo>
                <a:lnTo>
                  <a:pt x="2955" y="91"/>
                </a:lnTo>
                <a:lnTo>
                  <a:pt x="2958" y="93"/>
                </a:lnTo>
                <a:lnTo>
                  <a:pt x="2962" y="95"/>
                </a:lnTo>
                <a:lnTo>
                  <a:pt x="2964" y="97"/>
                </a:lnTo>
                <a:lnTo>
                  <a:pt x="2968" y="99"/>
                </a:lnTo>
                <a:lnTo>
                  <a:pt x="2971" y="100"/>
                </a:lnTo>
                <a:lnTo>
                  <a:pt x="2973" y="102"/>
                </a:lnTo>
                <a:lnTo>
                  <a:pt x="2977" y="104"/>
                </a:lnTo>
                <a:lnTo>
                  <a:pt x="2980" y="106"/>
                </a:lnTo>
                <a:lnTo>
                  <a:pt x="2984" y="108"/>
                </a:lnTo>
                <a:lnTo>
                  <a:pt x="2986" y="109"/>
                </a:lnTo>
                <a:lnTo>
                  <a:pt x="2989" y="111"/>
                </a:lnTo>
                <a:lnTo>
                  <a:pt x="2993" y="113"/>
                </a:lnTo>
                <a:lnTo>
                  <a:pt x="2995" y="117"/>
                </a:lnTo>
                <a:lnTo>
                  <a:pt x="2998" y="119"/>
                </a:lnTo>
                <a:lnTo>
                  <a:pt x="3002" y="120"/>
                </a:lnTo>
                <a:lnTo>
                  <a:pt x="3006" y="122"/>
                </a:lnTo>
                <a:lnTo>
                  <a:pt x="3007" y="124"/>
                </a:lnTo>
                <a:lnTo>
                  <a:pt x="3011" y="126"/>
                </a:lnTo>
                <a:lnTo>
                  <a:pt x="3015" y="128"/>
                </a:lnTo>
                <a:lnTo>
                  <a:pt x="3017" y="131"/>
                </a:lnTo>
                <a:lnTo>
                  <a:pt x="3020" y="133"/>
                </a:lnTo>
                <a:lnTo>
                  <a:pt x="3024" y="135"/>
                </a:lnTo>
                <a:lnTo>
                  <a:pt x="3027" y="137"/>
                </a:lnTo>
                <a:lnTo>
                  <a:pt x="3029" y="140"/>
                </a:lnTo>
                <a:lnTo>
                  <a:pt x="3033" y="142"/>
                </a:lnTo>
                <a:lnTo>
                  <a:pt x="3037" y="144"/>
                </a:lnTo>
                <a:lnTo>
                  <a:pt x="3040" y="146"/>
                </a:lnTo>
                <a:lnTo>
                  <a:pt x="3042" y="149"/>
                </a:lnTo>
                <a:lnTo>
                  <a:pt x="3046" y="151"/>
                </a:lnTo>
                <a:lnTo>
                  <a:pt x="3049" y="153"/>
                </a:lnTo>
                <a:lnTo>
                  <a:pt x="3051" y="157"/>
                </a:lnTo>
                <a:lnTo>
                  <a:pt x="3055" y="158"/>
                </a:lnTo>
                <a:lnTo>
                  <a:pt x="3058" y="160"/>
                </a:lnTo>
                <a:lnTo>
                  <a:pt x="3062" y="164"/>
                </a:lnTo>
                <a:lnTo>
                  <a:pt x="3064" y="166"/>
                </a:lnTo>
                <a:lnTo>
                  <a:pt x="3067" y="168"/>
                </a:lnTo>
                <a:lnTo>
                  <a:pt x="3071" y="171"/>
                </a:lnTo>
                <a:lnTo>
                  <a:pt x="3075" y="173"/>
                </a:lnTo>
                <a:lnTo>
                  <a:pt x="3076" y="177"/>
                </a:lnTo>
                <a:lnTo>
                  <a:pt x="3080" y="178"/>
                </a:lnTo>
                <a:lnTo>
                  <a:pt x="3084" y="182"/>
                </a:lnTo>
                <a:lnTo>
                  <a:pt x="3086" y="184"/>
                </a:lnTo>
                <a:lnTo>
                  <a:pt x="3089" y="188"/>
                </a:lnTo>
                <a:lnTo>
                  <a:pt x="3093" y="189"/>
                </a:lnTo>
                <a:lnTo>
                  <a:pt x="3096" y="193"/>
                </a:lnTo>
                <a:lnTo>
                  <a:pt x="3098" y="195"/>
                </a:lnTo>
                <a:lnTo>
                  <a:pt x="3102" y="198"/>
                </a:lnTo>
                <a:lnTo>
                  <a:pt x="3106" y="200"/>
                </a:lnTo>
                <a:lnTo>
                  <a:pt x="3107" y="204"/>
                </a:lnTo>
                <a:lnTo>
                  <a:pt x="3111" y="206"/>
                </a:lnTo>
                <a:lnTo>
                  <a:pt x="3115" y="209"/>
                </a:lnTo>
                <a:lnTo>
                  <a:pt x="3118" y="211"/>
                </a:lnTo>
                <a:lnTo>
                  <a:pt x="3120" y="215"/>
                </a:lnTo>
                <a:lnTo>
                  <a:pt x="3124" y="218"/>
                </a:lnTo>
                <a:lnTo>
                  <a:pt x="3127" y="220"/>
                </a:lnTo>
                <a:lnTo>
                  <a:pt x="3129" y="224"/>
                </a:lnTo>
                <a:lnTo>
                  <a:pt x="3133" y="228"/>
                </a:lnTo>
                <a:lnTo>
                  <a:pt x="3136" y="229"/>
                </a:lnTo>
                <a:lnTo>
                  <a:pt x="3138" y="233"/>
                </a:lnTo>
                <a:lnTo>
                  <a:pt x="3142" y="237"/>
                </a:lnTo>
                <a:lnTo>
                  <a:pt x="3145" y="238"/>
                </a:lnTo>
                <a:lnTo>
                  <a:pt x="3149" y="242"/>
                </a:lnTo>
                <a:lnTo>
                  <a:pt x="3151" y="246"/>
                </a:lnTo>
                <a:lnTo>
                  <a:pt x="3155" y="249"/>
                </a:lnTo>
                <a:lnTo>
                  <a:pt x="3158" y="253"/>
                </a:lnTo>
                <a:lnTo>
                  <a:pt x="3160" y="255"/>
                </a:lnTo>
                <a:lnTo>
                  <a:pt x="3164" y="258"/>
                </a:lnTo>
                <a:lnTo>
                  <a:pt x="3167" y="262"/>
                </a:lnTo>
                <a:lnTo>
                  <a:pt x="3171" y="266"/>
                </a:lnTo>
                <a:lnTo>
                  <a:pt x="3173" y="269"/>
                </a:lnTo>
                <a:lnTo>
                  <a:pt x="3176" y="273"/>
                </a:lnTo>
                <a:lnTo>
                  <a:pt x="3180" y="275"/>
                </a:lnTo>
                <a:lnTo>
                  <a:pt x="3182" y="278"/>
                </a:lnTo>
                <a:lnTo>
                  <a:pt x="3185" y="282"/>
                </a:lnTo>
                <a:lnTo>
                  <a:pt x="3189" y="286"/>
                </a:lnTo>
                <a:lnTo>
                  <a:pt x="3193" y="289"/>
                </a:lnTo>
                <a:lnTo>
                  <a:pt x="3195" y="293"/>
                </a:lnTo>
                <a:lnTo>
                  <a:pt x="3198" y="297"/>
                </a:lnTo>
                <a:lnTo>
                  <a:pt x="3202" y="300"/>
                </a:lnTo>
                <a:lnTo>
                  <a:pt x="3204" y="304"/>
                </a:lnTo>
                <a:lnTo>
                  <a:pt x="3207" y="307"/>
                </a:lnTo>
                <a:lnTo>
                  <a:pt x="3211" y="311"/>
                </a:lnTo>
                <a:lnTo>
                  <a:pt x="3214" y="315"/>
                </a:lnTo>
                <a:lnTo>
                  <a:pt x="3216" y="318"/>
                </a:lnTo>
                <a:lnTo>
                  <a:pt x="3220" y="324"/>
                </a:lnTo>
                <a:lnTo>
                  <a:pt x="3224" y="327"/>
                </a:lnTo>
                <a:lnTo>
                  <a:pt x="3227" y="331"/>
                </a:lnTo>
                <a:lnTo>
                  <a:pt x="3229" y="335"/>
                </a:lnTo>
                <a:lnTo>
                  <a:pt x="3233" y="338"/>
                </a:lnTo>
                <a:lnTo>
                  <a:pt x="3236" y="342"/>
                </a:lnTo>
                <a:lnTo>
                  <a:pt x="3238" y="346"/>
                </a:lnTo>
                <a:lnTo>
                  <a:pt x="3242" y="351"/>
                </a:lnTo>
                <a:lnTo>
                  <a:pt x="3245" y="355"/>
                </a:lnTo>
                <a:lnTo>
                  <a:pt x="3249" y="358"/>
                </a:lnTo>
                <a:lnTo>
                  <a:pt x="3251" y="362"/>
                </a:lnTo>
                <a:lnTo>
                  <a:pt x="3254" y="366"/>
                </a:lnTo>
                <a:lnTo>
                  <a:pt x="3258" y="371"/>
                </a:lnTo>
                <a:lnTo>
                  <a:pt x="3262" y="375"/>
                </a:lnTo>
                <a:lnTo>
                  <a:pt x="3264" y="378"/>
                </a:lnTo>
                <a:lnTo>
                  <a:pt x="3267" y="384"/>
                </a:lnTo>
                <a:lnTo>
                  <a:pt x="3271" y="387"/>
                </a:lnTo>
                <a:lnTo>
                  <a:pt x="3274" y="391"/>
                </a:lnTo>
                <a:lnTo>
                  <a:pt x="3276" y="396"/>
                </a:lnTo>
                <a:lnTo>
                  <a:pt x="3280" y="400"/>
                </a:lnTo>
                <a:lnTo>
                  <a:pt x="3284" y="404"/>
                </a:lnTo>
                <a:lnTo>
                  <a:pt x="3285" y="409"/>
                </a:lnTo>
                <a:lnTo>
                  <a:pt x="3289" y="413"/>
                </a:lnTo>
                <a:lnTo>
                  <a:pt x="3293" y="418"/>
                </a:lnTo>
                <a:lnTo>
                  <a:pt x="3296" y="422"/>
                </a:lnTo>
                <a:lnTo>
                  <a:pt x="3298" y="426"/>
                </a:lnTo>
                <a:lnTo>
                  <a:pt x="3302" y="431"/>
                </a:lnTo>
                <a:lnTo>
                  <a:pt x="3305" y="435"/>
                </a:lnTo>
                <a:lnTo>
                  <a:pt x="3309" y="440"/>
                </a:lnTo>
                <a:lnTo>
                  <a:pt x="3311" y="444"/>
                </a:lnTo>
                <a:lnTo>
                  <a:pt x="3314" y="449"/>
                </a:lnTo>
                <a:lnTo>
                  <a:pt x="3318" y="453"/>
                </a:lnTo>
                <a:lnTo>
                  <a:pt x="3322" y="458"/>
                </a:lnTo>
                <a:lnTo>
                  <a:pt x="3323" y="462"/>
                </a:lnTo>
                <a:lnTo>
                  <a:pt x="3327" y="467"/>
                </a:lnTo>
                <a:lnTo>
                  <a:pt x="3331" y="473"/>
                </a:lnTo>
                <a:lnTo>
                  <a:pt x="3333" y="476"/>
                </a:lnTo>
                <a:lnTo>
                  <a:pt x="3336" y="482"/>
                </a:lnTo>
                <a:lnTo>
                  <a:pt x="3340" y="486"/>
                </a:lnTo>
                <a:lnTo>
                  <a:pt x="3343" y="491"/>
                </a:lnTo>
                <a:lnTo>
                  <a:pt x="3345" y="496"/>
                </a:lnTo>
                <a:lnTo>
                  <a:pt x="3349" y="500"/>
                </a:lnTo>
                <a:lnTo>
                  <a:pt x="3353" y="505"/>
                </a:lnTo>
                <a:lnTo>
                  <a:pt x="3356" y="509"/>
                </a:lnTo>
                <a:lnTo>
                  <a:pt x="3358" y="515"/>
                </a:lnTo>
                <a:lnTo>
                  <a:pt x="3362" y="520"/>
                </a:lnTo>
                <a:lnTo>
                  <a:pt x="3365" y="525"/>
                </a:lnTo>
                <a:lnTo>
                  <a:pt x="3367" y="529"/>
                </a:lnTo>
                <a:lnTo>
                  <a:pt x="3371" y="535"/>
                </a:lnTo>
                <a:lnTo>
                  <a:pt x="3374" y="540"/>
                </a:lnTo>
                <a:lnTo>
                  <a:pt x="3378" y="544"/>
                </a:lnTo>
                <a:lnTo>
                  <a:pt x="3380" y="549"/>
                </a:lnTo>
                <a:lnTo>
                  <a:pt x="3383" y="555"/>
                </a:lnTo>
                <a:lnTo>
                  <a:pt x="3387" y="560"/>
                </a:lnTo>
                <a:lnTo>
                  <a:pt x="3389" y="564"/>
                </a:lnTo>
                <a:lnTo>
                  <a:pt x="3392" y="569"/>
                </a:lnTo>
                <a:lnTo>
                  <a:pt x="3396" y="575"/>
                </a:lnTo>
                <a:lnTo>
                  <a:pt x="3400" y="580"/>
                </a:lnTo>
                <a:lnTo>
                  <a:pt x="3402" y="585"/>
                </a:lnTo>
                <a:lnTo>
                  <a:pt x="3405" y="591"/>
                </a:lnTo>
                <a:lnTo>
                  <a:pt x="3409" y="595"/>
                </a:lnTo>
                <a:lnTo>
                  <a:pt x="3411" y="600"/>
                </a:lnTo>
                <a:lnTo>
                  <a:pt x="3414" y="605"/>
                </a:lnTo>
                <a:lnTo>
                  <a:pt x="3418" y="611"/>
                </a:lnTo>
                <a:lnTo>
                  <a:pt x="3420" y="616"/>
                </a:lnTo>
                <a:lnTo>
                  <a:pt x="3423" y="622"/>
                </a:lnTo>
                <a:lnTo>
                  <a:pt x="3427" y="625"/>
                </a:lnTo>
                <a:lnTo>
                  <a:pt x="3431" y="631"/>
                </a:lnTo>
                <a:lnTo>
                  <a:pt x="3432" y="636"/>
                </a:lnTo>
                <a:lnTo>
                  <a:pt x="3436" y="642"/>
                </a:lnTo>
                <a:lnTo>
                  <a:pt x="3440" y="647"/>
                </a:lnTo>
                <a:lnTo>
                  <a:pt x="3442" y="653"/>
                </a:lnTo>
                <a:lnTo>
                  <a:pt x="3445" y="658"/>
                </a:lnTo>
                <a:lnTo>
                  <a:pt x="3449" y="664"/>
                </a:lnTo>
                <a:lnTo>
                  <a:pt x="3452" y="669"/>
                </a:lnTo>
                <a:lnTo>
                  <a:pt x="3454" y="674"/>
                </a:lnTo>
                <a:lnTo>
                  <a:pt x="3458" y="680"/>
                </a:lnTo>
                <a:lnTo>
                  <a:pt x="3461" y="684"/>
                </a:lnTo>
                <a:lnTo>
                  <a:pt x="3463" y="689"/>
                </a:lnTo>
                <a:lnTo>
                  <a:pt x="3467" y="694"/>
                </a:lnTo>
                <a:lnTo>
                  <a:pt x="3471" y="700"/>
                </a:lnTo>
                <a:lnTo>
                  <a:pt x="3474" y="705"/>
                </a:lnTo>
                <a:lnTo>
                  <a:pt x="3476" y="711"/>
                </a:lnTo>
                <a:lnTo>
                  <a:pt x="3480" y="716"/>
                </a:lnTo>
                <a:lnTo>
                  <a:pt x="3483" y="722"/>
                </a:lnTo>
                <a:lnTo>
                  <a:pt x="3485" y="727"/>
                </a:lnTo>
                <a:lnTo>
                  <a:pt x="3489" y="733"/>
                </a:lnTo>
                <a:lnTo>
                  <a:pt x="3492" y="738"/>
                </a:lnTo>
                <a:lnTo>
                  <a:pt x="3496" y="743"/>
                </a:lnTo>
                <a:lnTo>
                  <a:pt x="3498" y="749"/>
                </a:lnTo>
                <a:lnTo>
                  <a:pt x="3501" y="754"/>
                </a:lnTo>
                <a:lnTo>
                  <a:pt x="3505" y="760"/>
                </a:lnTo>
                <a:lnTo>
                  <a:pt x="3509" y="765"/>
                </a:lnTo>
                <a:lnTo>
                  <a:pt x="3511" y="769"/>
                </a:lnTo>
                <a:lnTo>
                  <a:pt x="3514" y="774"/>
                </a:lnTo>
                <a:lnTo>
                  <a:pt x="3518" y="780"/>
                </a:lnTo>
                <a:lnTo>
                  <a:pt x="3520" y="785"/>
                </a:lnTo>
                <a:lnTo>
                  <a:pt x="3523" y="791"/>
                </a:lnTo>
                <a:lnTo>
                  <a:pt x="3527" y="796"/>
                </a:lnTo>
                <a:lnTo>
                  <a:pt x="3531" y="802"/>
                </a:lnTo>
                <a:lnTo>
                  <a:pt x="3532" y="807"/>
                </a:lnTo>
                <a:lnTo>
                  <a:pt x="3536" y="813"/>
                </a:lnTo>
                <a:lnTo>
                  <a:pt x="3540" y="818"/>
                </a:lnTo>
                <a:lnTo>
                  <a:pt x="3543" y="823"/>
                </a:lnTo>
                <a:lnTo>
                  <a:pt x="3545" y="827"/>
                </a:lnTo>
                <a:lnTo>
                  <a:pt x="3549" y="832"/>
                </a:lnTo>
                <a:lnTo>
                  <a:pt x="3552" y="838"/>
                </a:lnTo>
                <a:lnTo>
                  <a:pt x="3554" y="843"/>
                </a:lnTo>
                <a:lnTo>
                  <a:pt x="3558" y="849"/>
                </a:lnTo>
                <a:lnTo>
                  <a:pt x="3561" y="854"/>
                </a:lnTo>
                <a:lnTo>
                  <a:pt x="3565" y="858"/>
                </a:lnTo>
                <a:lnTo>
                  <a:pt x="3567" y="863"/>
                </a:lnTo>
                <a:lnTo>
                  <a:pt x="3570" y="869"/>
                </a:lnTo>
                <a:lnTo>
                  <a:pt x="3574" y="874"/>
                </a:lnTo>
                <a:lnTo>
                  <a:pt x="3576" y="880"/>
                </a:lnTo>
                <a:lnTo>
                  <a:pt x="3580" y="883"/>
                </a:lnTo>
                <a:lnTo>
                  <a:pt x="3583" y="889"/>
                </a:lnTo>
                <a:lnTo>
                  <a:pt x="3587" y="894"/>
                </a:lnTo>
                <a:lnTo>
                  <a:pt x="3589" y="900"/>
                </a:lnTo>
                <a:lnTo>
                  <a:pt x="3592" y="903"/>
                </a:lnTo>
                <a:lnTo>
                  <a:pt x="3596" y="909"/>
                </a:lnTo>
                <a:lnTo>
                  <a:pt x="3598" y="914"/>
                </a:lnTo>
                <a:lnTo>
                  <a:pt x="3601" y="920"/>
                </a:lnTo>
                <a:lnTo>
                  <a:pt x="3605" y="923"/>
                </a:lnTo>
                <a:lnTo>
                  <a:pt x="3607" y="929"/>
                </a:lnTo>
                <a:lnTo>
                  <a:pt x="3610" y="934"/>
                </a:lnTo>
                <a:lnTo>
                  <a:pt x="3614" y="938"/>
                </a:lnTo>
                <a:lnTo>
                  <a:pt x="3618" y="943"/>
                </a:lnTo>
                <a:lnTo>
                  <a:pt x="3619" y="947"/>
                </a:lnTo>
                <a:lnTo>
                  <a:pt x="3623" y="952"/>
                </a:lnTo>
                <a:lnTo>
                  <a:pt x="3627" y="958"/>
                </a:lnTo>
                <a:lnTo>
                  <a:pt x="3629" y="961"/>
                </a:lnTo>
                <a:lnTo>
                  <a:pt x="3632" y="967"/>
                </a:lnTo>
                <a:lnTo>
                  <a:pt x="3636" y="971"/>
                </a:lnTo>
                <a:lnTo>
                  <a:pt x="3639" y="976"/>
                </a:lnTo>
                <a:lnTo>
                  <a:pt x="3641" y="980"/>
                </a:lnTo>
                <a:lnTo>
                  <a:pt x="3645" y="983"/>
                </a:lnTo>
                <a:lnTo>
                  <a:pt x="3649" y="989"/>
                </a:lnTo>
                <a:lnTo>
                  <a:pt x="3650" y="992"/>
                </a:lnTo>
                <a:lnTo>
                  <a:pt x="3654" y="998"/>
                </a:lnTo>
                <a:lnTo>
                  <a:pt x="3658" y="1001"/>
                </a:lnTo>
                <a:lnTo>
                  <a:pt x="3661" y="1005"/>
                </a:lnTo>
                <a:lnTo>
                  <a:pt x="3663" y="1011"/>
                </a:lnTo>
                <a:lnTo>
                  <a:pt x="3667" y="1014"/>
                </a:lnTo>
                <a:lnTo>
                  <a:pt x="3670" y="1018"/>
                </a:lnTo>
                <a:lnTo>
                  <a:pt x="3672" y="1021"/>
                </a:lnTo>
                <a:lnTo>
                  <a:pt x="3676" y="1027"/>
                </a:lnTo>
                <a:lnTo>
                  <a:pt x="3679" y="1031"/>
                </a:lnTo>
                <a:lnTo>
                  <a:pt x="3683" y="1034"/>
                </a:lnTo>
                <a:lnTo>
                  <a:pt x="3685" y="1038"/>
                </a:lnTo>
                <a:lnTo>
                  <a:pt x="3689" y="1041"/>
                </a:lnTo>
                <a:lnTo>
                  <a:pt x="3692" y="1045"/>
                </a:lnTo>
                <a:lnTo>
                  <a:pt x="3696" y="1049"/>
                </a:lnTo>
                <a:lnTo>
                  <a:pt x="3698" y="1052"/>
                </a:lnTo>
                <a:lnTo>
                  <a:pt x="3701" y="1056"/>
                </a:lnTo>
                <a:lnTo>
                  <a:pt x="3705" y="1060"/>
                </a:lnTo>
                <a:lnTo>
                  <a:pt x="3707" y="1063"/>
                </a:lnTo>
                <a:lnTo>
                  <a:pt x="3710" y="1067"/>
                </a:lnTo>
                <a:lnTo>
                  <a:pt x="3714" y="1070"/>
                </a:lnTo>
                <a:lnTo>
                  <a:pt x="3718" y="1074"/>
                </a:lnTo>
                <a:lnTo>
                  <a:pt x="3719" y="1078"/>
                </a:lnTo>
                <a:lnTo>
                  <a:pt x="3723" y="1081"/>
                </a:lnTo>
                <a:lnTo>
                  <a:pt x="3727" y="1085"/>
                </a:lnTo>
                <a:lnTo>
                  <a:pt x="3730" y="1087"/>
                </a:lnTo>
                <a:lnTo>
                  <a:pt x="3732" y="1090"/>
                </a:lnTo>
                <a:lnTo>
                  <a:pt x="3736" y="1094"/>
                </a:lnTo>
                <a:lnTo>
                  <a:pt x="3739" y="1096"/>
                </a:lnTo>
                <a:lnTo>
                  <a:pt x="3743" y="1100"/>
                </a:lnTo>
                <a:lnTo>
                  <a:pt x="3745" y="1103"/>
                </a:lnTo>
                <a:lnTo>
                  <a:pt x="3748" y="1105"/>
                </a:lnTo>
                <a:lnTo>
                  <a:pt x="3752" y="1109"/>
                </a:lnTo>
                <a:lnTo>
                  <a:pt x="3754" y="1110"/>
                </a:lnTo>
                <a:lnTo>
                  <a:pt x="3758" y="1114"/>
                </a:lnTo>
                <a:lnTo>
                  <a:pt x="3761" y="1116"/>
                </a:lnTo>
                <a:lnTo>
                  <a:pt x="3765" y="1120"/>
                </a:lnTo>
                <a:lnTo>
                  <a:pt x="3767" y="1121"/>
                </a:lnTo>
                <a:lnTo>
                  <a:pt x="3770" y="1123"/>
                </a:lnTo>
                <a:lnTo>
                  <a:pt x="3774" y="1127"/>
                </a:lnTo>
                <a:lnTo>
                  <a:pt x="3777" y="1129"/>
                </a:lnTo>
                <a:lnTo>
                  <a:pt x="3779" y="1130"/>
                </a:lnTo>
                <a:lnTo>
                  <a:pt x="3783" y="1132"/>
                </a:lnTo>
                <a:lnTo>
                  <a:pt x="3787" y="1134"/>
                </a:lnTo>
                <a:lnTo>
                  <a:pt x="3790" y="1138"/>
                </a:lnTo>
                <a:lnTo>
                  <a:pt x="3792" y="1140"/>
                </a:lnTo>
                <a:lnTo>
                  <a:pt x="3796" y="1141"/>
                </a:lnTo>
                <a:lnTo>
                  <a:pt x="3799" y="1143"/>
                </a:lnTo>
                <a:lnTo>
                  <a:pt x="3801" y="1145"/>
                </a:lnTo>
                <a:lnTo>
                  <a:pt x="3805" y="1147"/>
                </a:lnTo>
                <a:lnTo>
                  <a:pt x="3808" y="1149"/>
                </a:lnTo>
                <a:lnTo>
                  <a:pt x="3812" y="1150"/>
                </a:lnTo>
                <a:lnTo>
                  <a:pt x="3814" y="1152"/>
                </a:lnTo>
                <a:lnTo>
                  <a:pt x="3817" y="1154"/>
                </a:lnTo>
                <a:lnTo>
                  <a:pt x="3821" y="1156"/>
                </a:lnTo>
                <a:lnTo>
                  <a:pt x="3825" y="1158"/>
                </a:lnTo>
                <a:lnTo>
                  <a:pt x="3827" y="1158"/>
                </a:lnTo>
                <a:lnTo>
                  <a:pt x="3830" y="1160"/>
                </a:lnTo>
                <a:lnTo>
                  <a:pt x="3834" y="1161"/>
                </a:lnTo>
                <a:lnTo>
                  <a:pt x="3836" y="1163"/>
                </a:lnTo>
                <a:lnTo>
                  <a:pt x="3839" y="1163"/>
                </a:lnTo>
                <a:lnTo>
                  <a:pt x="3843" y="1165"/>
                </a:lnTo>
                <a:lnTo>
                  <a:pt x="3847" y="1167"/>
                </a:lnTo>
                <a:lnTo>
                  <a:pt x="3848" y="1167"/>
                </a:lnTo>
                <a:lnTo>
                  <a:pt x="3852" y="1169"/>
                </a:lnTo>
                <a:lnTo>
                  <a:pt x="3856" y="1169"/>
                </a:lnTo>
                <a:lnTo>
                  <a:pt x="3857" y="1170"/>
                </a:lnTo>
                <a:lnTo>
                  <a:pt x="3861" y="1172"/>
                </a:lnTo>
                <a:lnTo>
                  <a:pt x="3865" y="1172"/>
                </a:lnTo>
                <a:lnTo>
                  <a:pt x="3868" y="1174"/>
                </a:lnTo>
                <a:lnTo>
                  <a:pt x="3870" y="1174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400" name="Freeform 139"/>
          <p:cNvSpPr>
            <a:spLocks/>
          </p:cNvSpPr>
          <p:nvPr/>
        </p:nvSpPr>
        <p:spPr bwMode="auto">
          <a:xfrm>
            <a:off x="3949700" y="5797550"/>
            <a:ext cx="274638" cy="11113"/>
          </a:xfrm>
          <a:custGeom>
            <a:avLst/>
            <a:gdLst>
              <a:gd name="T0" fmla="*/ 4 w 347"/>
              <a:gd name="T1" fmla="*/ 0 h 15"/>
              <a:gd name="T2" fmla="*/ 9 w 347"/>
              <a:gd name="T3" fmla="*/ 2 h 15"/>
              <a:gd name="T4" fmla="*/ 16 w 347"/>
              <a:gd name="T5" fmla="*/ 4 h 15"/>
              <a:gd name="T6" fmla="*/ 22 w 347"/>
              <a:gd name="T7" fmla="*/ 5 h 15"/>
              <a:gd name="T8" fmla="*/ 29 w 347"/>
              <a:gd name="T9" fmla="*/ 5 h 15"/>
              <a:gd name="T10" fmla="*/ 35 w 347"/>
              <a:gd name="T11" fmla="*/ 7 h 15"/>
              <a:gd name="T12" fmla="*/ 40 w 347"/>
              <a:gd name="T13" fmla="*/ 7 h 15"/>
              <a:gd name="T14" fmla="*/ 47 w 347"/>
              <a:gd name="T15" fmla="*/ 9 h 15"/>
              <a:gd name="T16" fmla="*/ 53 w 347"/>
              <a:gd name="T17" fmla="*/ 9 h 15"/>
              <a:gd name="T18" fmla="*/ 60 w 347"/>
              <a:gd name="T19" fmla="*/ 11 h 15"/>
              <a:gd name="T20" fmla="*/ 65 w 347"/>
              <a:gd name="T21" fmla="*/ 11 h 15"/>
              <a:gd name="T22" fmla="*/ 73 w 347"/>
              <a:gd name="T23" fmla="*/ 11 h 15"/>
              <a:gd name="T24" fmla="*/ 78 w 347"/>
              <a:gd name="T25" fmla="*/ 11 h 15"/>
              <a:gd name="T26" fmla="*/ 84 w 347"/>
              <a:gd name="T27" fmla="*/ 13 h 15"/>
              <a:gd name="T28" fmla="*/ 91 w 347"/>
              <a:gd name="T29" fmla="*/ 13 h 15"/>
              <a:gd name="T30" fmla="*/ 96 w 347"/>
              <a:gd name="T31" fmla="*/ 13 h 15"/>
              <a:gd name="T32" fmla="*/ 104 w 347"/>
              <a:gd name="T33" fmla="*/ 13 h 15"/>
              <a:gd name="T34" fmla="*/ 109 w 347"/>
              <a:gd name="T35" fmla="*/ 13 h 15"/>
              <a:gd name="T36" fmla="*/ 116 w 347"/>
              <a:gd name="T37" fmla="*/ 13 h 15"/>
              <a:gd name="T38" fmla="*/ 122 w 347"/>
              <a:gd name="T39" fmla="*/ 13 h 15"/>
              <a:gd name="T40" fmla="*/ 129 w 347"/>
              <a:gd name="T41" fmla="*/ 15 h 15"/>
              <a:gd name="T42" fmla="*/ 135 w 347"/>
              <a:gd name="T43" fmla="*/ 15 h 15"/>
              <a:gd name="T44" fmla="*/ 142 w 347"/>
              <a:gd name="T45" fmla="*/ 15 h 15"/>
              <a:gd name="T46" fmla="*/ 147 w 347"/>
              <a:gd name="T47" fmla="*/ 15 h 15"/>
              <a:gd name="T48" fmla="*/ 153 w 347"/>
              <a:gd name="T49" fmla="*/ 15 h 15"/>
              <a:gd name="T50" fmla="*/ 160 w 347"/>
              <a:gd name="T51" fmla="*/ 15 h 15"/>
              <a:gd name="T52" fmla="*/ 165 w 347"/>
              <a:gd name="T53" fmla="*/ 15 h 15"/>
              <a:gd name="T54" fmla="*/ 173 w 347"/>
              <a:gd name="T55" fmla="*/ 15 h 15"/>
              <a:gd name="T56" fmla="*/ 178 w 347"/>
              <a:gd name="T57" fmla="*/ 15 h 15"/>
              <a:gd name="T58" fmla="*/ 185 w 347"/>
              <a:gd name="T59" fmla="*/ 15 h 15"/>
              <a:gd name="T60" fmla="*/ 191 w 347"/>
              <a:gd name="T61" fmla="*/ 15 h 15"/>
              <a:gd name="T62" fmla="*/ 196 w 347"/>
              <a:gd name="T63" fmla="*/ 15 h 15"/>
              <a:gd name="T64" fmla="*/ 204 w 347"/>
              <a:gd name="T65" fmla="*/ 15 h 15"/>
              <a:gd name="T66" fmla="*/ 209 w 347"/>
              <a:gd name="T67" fmla="*/ 15 h 15"/>
              <a:gd name="T68" fmla="*/ 216 w 347"/>
              <a:gd name="T69" fmla="*/ 15 h 15"/>
              <a:gd name="T70" fmla="*/ 222 w 347"/>
              <a:gd name="T71" fmla="*/ 15 h 15"/>
              <a:gd name="T72" fmla="*/ 227 w 347"/>
              <a:gd name="T73" fmla="*/ 15 h 15"/>
              <a:gd name="T74" fmla="*/ 234 w 347"/>
              <a:gd name="T75" fmla="*/ 15 h 15"/>
              <a:gd name="T76" fmla="*/ 240 w 347"/>
              <a:gd name="T77" fmla="*/ 15 h 15"/>
              <a:gd name="T78" fmla="*/ 247 w 347"/>
              <a:gd name="T79" fmla="*/ 15 h 15"/>
              <a:gd name="T80" fmla="*/ 253 w 347"/>
              <a:gd name="T81" fmla="*/ 15 h 15"/>
              <a:gd name="T82" fmla="*/ 260 w 347"/>
              <a:gd name="T83" fmla="*/ 15 h 15"/>
              <a:gd name="T84" fmla="*/ 265 w 347"/>
              <a:gd name="T85" fmla="*/ 15 h 15"/>
              <a:gd name="T86" fmla="*/ 271 w 347"/>
              <a:gd name="T87" fmla="*/ 15 h 15"/>
              <a:gd name="T88" fmla="*/ 278 w 347"/>
              <a:gd name="T89" fmla="*/ 15 h 15"/>
              <a:gd name="T90" fmla="*/ 283 w 347"/>
              <a:gd name="T91" fmla="*/ 15 h 15"/>
              <a:gd name="T92" fmla="*/ 289 w 347"/>
              <a:gd name="T93" fmla="*/ 15 h 15"/>
              <a:gd name="T94" fmla="*/ 294 w 347"/>
              <a:gd name="T95" fmla="*/ 15 h 15"/>
              <a:gd name="T96" fmla="*/ 300 w 347"/>
              <a:gd name="T97" fmla="*/ 15 h 15"/>
              <a:gd name="T98" fmla="*/ 305 w 347"/>
              <a:gd name="T99" fmla="*/ 15 h 15"/>
              <a:gd name="T100" fmla="*/ 311 w 347"/>
              <a:gd name="T101" fmla="*/ 15 h 15"/>
              <a:gd name="T102" fmla="*/ 316 w 347"/>
              <a:gd name="T103" fmla="*/ 15 h 15"/>
              <a:gd name="T104" fmla="*/ 320 w 347"/>
              <a:gd name="T105" fmla="*/ 15 h 15"/>
              <a:gd name="T106" fmla="*/ 323 w 347"/>
              <a:gd name="T107" fmla="*/ 15 h 15"/>
              <a:gd name="T108" fmla="*/ 327 w 347"/>
              <a:gd name="T109" fmla="*/ 15 h 15"/>
              <a:gd name="T110" fmla="*/ 331 w 347"/>
              <a:gd name="T11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7" h="15">
                <a:moveTo>
                  <a:pt x="0" y="0"/>
                </a:moveTo>
                <a:lnTo>
                  <a:pt x="4" y="0"/>
                </a:lnTo>
                <a:lnTo>
                  <a:pt x="7" y="2"/>
                </a:lnTo>
                <a:lnTo>
                  <a:pt x="9" y="2"/>
                </a:lnTo>
                <a:lnTo>
                  <a:pt x="13" y="4"/>
                </a:lnTo>
                <a:lnTo>
                  <a:pt x="16" y="4"/>
                </a:lnTo>
                <a:lnTo>
                  <a:pt x="18" y="4"/>
                </a:lnTo>
                <a:lnTo>
                  <a:pt x="22" y="5"/>
                </a:lnTo>
                <a:lnTo>
                  <a:pt x="26" y="5"/>
                </a:lnTo>
                <a:lnTo>
                  <a:pt x="29" y="5"/>
                </a:lnTo>
                <a:lnTo>
                  <a:pt x="31" y="7"/>
                </a:lnTo>
                <a:lnTo>
                  <a:pt x="35" y="7"/>
                </a:lnTo>
                <a:lnTo>
                  <a:pt x="38" y="7"/>
                </a:lnTo>
                <a:lnTo>
                  <a:pt x="40" y="7"/>
                </a:lnTo>
                <a:lnTo>
                  <a:pt x="44" y="9"/>
                </a:lnTo>
                <a:lnTo>
                  <a:pt x="47" y="9"/>
                </a:lnTo>
                <a:lnTo>
                  <a:pt x="51" y="9"/>
                </a:lnTo>
                <a:lnTo>
                  <a:pt x="53" y="9"/>
                </a:lnTo>
                <a:lnTo>
                  <a:pt x="56" y="9"/>
                </a:lnTo>
                <a:lnTo>
                  <a:pt x="60" y="11"/>
                </a:lnTo>
                <a:lnTo>
                  <a:pt x="62" y="11"/>
                </a:lnTo>
                <a:lnTo>
                  <a:pt x="65" y="11"/>
                </a:lnTo>
                <a:lnTo>
                  <a:pt x="69" y="11"/>
                </a:lnTo>
                <a:lnTo>
                  <a:pt x="73" y="11"/>
                </a:lnTo>
                <a:lnTo>
                  <a:pt x="75" y="11"/>
                </a:lnTo>
                <a:lnTo>
                  <a:pt x="78" y="11"/>
                </a:lnTo>
                <a:lnTo>
                  <a:pt x="82" y="11"/>
                </a:lnTo>
                <a:lnTo>
                  <a:pt x="84" y="13"/>
                </a:lnTo>
                <a:lnTo>
                  <a:pt x="87" y="13"/>
                </a:lnTo>
                <a:lnTo>
                  <a:pt x="91" y="13"/>
                </a:lnTo>
                <a:lnTo>
                  <a:pt x="95" y="13"/>
                </a:lnTo>
                <a:lnTo>
                  <a:pt x="96" y="13"/>
                </a:lnTo>
                <a:lnTo>
                  <a:pt x="100" y="13"/>
                </a:lnTo>
                <a:lnTo>
                  <a:pt x="104" y="13"/>
                </a:lnTo>
                <a:lnTo>
                  <a:pt x="107" y="13"/>
                </a:lnTo>
                <a:lnTo>
                  <a:pt x="109" y="13"/>
                </a:lnTo>
                <a:lnTo>
                  <a:pt x="113" y="13"/>
                </a:lnTo>
                <a:lnTo>
                  <a:pt x="116" y="13"/>
                </a:lnTo>
                <a:lnTo>
                  <a:pt x="118" y="13"/>
                </a:lnTo>
                <a:lnTo>
                  <a:pt x="122" y="13"/>
                </a:lnTo>
                <a:lnTo>
                  <a:pt x="125" y="15"/>
                </a:lnTo>
                <a:lnTo>
                  <a:pt x="129" y="15"/>
                </a:lnTo>
                <a:lnTo>
                  <a:pt x="131" y="15"/>
                </a:lnTo>
                <a:lnTo>
                  <a:pt x="135" y="15"/>
                </a:lnTo>
                <a:lnTo>
                  <a:pt x="138" y="15"/>
                </a:lnTo>
                <a:lnTo>
                  <a:pt x="142" y="15"/>
                </a:lnTo>
                <a:lnTo>
                  <a:pt x="144" y="15"/>
                </a:lnTo>
                <a:lnTo>
                  <a:pt x="147" y="15"/>
                </a:lnTo>
                <a:lnTo>
                  <a:pt x="151" y="15"/>
                </a:lnTo>
                <a:lnTo>
                  <a:pt x="153" y="15"/>
                </a:lnTo>
                <a:lnTo>
                  <a:pt x="156" y="15"/>
                </a:lnTo>
                <a:lnTo>
                  <a:pt x="160" y="15"/>
                </a:lnTo>
                <a:lnTo>
                  <a:pt x="164" y="15"/>
                </a:lnTo>
                <a:lnTo>
                  <a:pt x="165" y="15"/>
                </a:lnTo>
                <a:lnTo>
                  <a:pt x="169" y="15"/>
                </a:lnTo>
                <a:lnTo>
                  <a:pt x="173" y="15"/>
                </a:lnTo>
                <a:lnTo>
                  <a:pt x="174" y="15"/>
                </a:lnTo>
                <a:lnTo>
                  <a:pt x="178" y="15"/>
                </a:lnTo>
                <a:lnTo>
                  <a:pt x="182" y="15"/>
                </a:lnTo>
                <a:lnTo>
                  <a:pt x="185" y="15"/>
                </a:lnTo>
                <a:lnTo>
                  <a:pt x="187" y="15"/>
                </a:lnTo>
                <a:lnTo>
                  <a:pt x="191" y="15"/>
                </a:lnTo>
                <a:lnTo>
                  <a:pt x="194" y="15"/>
                </a:lnTo>
                <a:lnTo>
                  <a:pt x="196" y="15"/>
                </a:lnTo>
                <a:lnTo>
                  <a:pt x="200" y="15"/>
                </a:lnTo>
                <a:lnTo>
                  <a:pt x="204" y="15"/>
                </a:lnTo>
                <a:lnTo>
                  <a:pt x="205" y="15"/>
                </a:lnTo>
                <a:lnTo>
                  <a:pt x="209" y="15"/>
                </a:lnTo>
                <a:lnTo>
                  <a:pt x="213" y="15"/>
                </a:lnTo>
                <a:lnTo>
                  <a:pt x="216" y="15"/>
                </a:lnTo>
                <a:lnTo>
                  <a:pt x="218" y="15"/>
                </a:lnTo>
                <a:lnTo>
                  <a:pt x="222" y="15"/>
                </a:lnTo>
                <a:lnTo>
                  <a:pt x="225" y="15"/>
                </a:lnTo>
                <a:lnTo>
                  <a:pt x="227" y="15"/>
                </a:lnTo>
                <a:lnTo>
                  <a:pt x="231" y="15"/>
                </a:lnTo>
                <a:lnTo>
                  <a:pt x="234" y="15"/>
                </a:lnTo>
                <a:lnTo>
                  <a:pt x="238" y="15"/>
                </a:lnTo>
                <a:lnTo>
                  <a:pt x="240" y="15"/>
                </a:lnTo>
                <a:lnTo>
                  <a:pt x="243" y="15"/>
                </a:lnTo>
                <a:lnTo>
                  <a:pt x="247" y="15"/>
                </a:lnTo>
                <a:lnTo>
                  <a:pt x="249" y="15"/>
                </a:lnTo>
                <a:lnTo>
                  <a:pt x="253" y="15"/>
                </a:lnTo>
                <a:lnTo>
                  <a:pt x="256" y="15"/>
                </a:lnTo>
                <a:lnTo>
                  <a:pt x="260" y="15"/>
                </a:lnTo>
                <a:lnTo>
                  <a:pt x="262" y="15"/>
                </a:lnTo>
                <a:lnTo>
                  <a:pt x="265" y="15"/>
                </a:lnTo>
                <a:lnTo>
                  <a:pt x="269" y="15"/>
                </a:lnTo>
                <a:lnTo>
                  <a:pt x="271" y="15"/>
                </a:lnTo>
                <a:lnTo>
                  <a:pt x="274" y="15"/>
                </a:lnTo>
                <a:lnTo>
                  <a:pt x="278" y="15"/>
                </a:lnTo>
                <a:lnTo>
                  <a:pt x="280" y="15"/>
                </a:lnTo>
                <a:lnTo>
                  <a:pt x="283" y="15"/>
                </a:lnTo>
                <a:lnTo>
                  <a:pt x="287" y="15"/>
                </a:lnTo>
                <a:lnTo>
                  <a:pt x="289" y="15"/>
                </a:lnTo>
                <a:lnTo>
                  <a:pt x="293" y="15"/>
                </a:lnTo>
                <a:lnTo>
                  <a:pt x="294" y="15"/>
                </a:lnTo>
                <a:lnTo>
                  <a:pt x="298" y="15"/>
                </a:lnTo>
                <a:lnTo>
                  <a:pt x="300" y="15"/>
                </a:lnTo>
                <a:lnTo>
                  <a:pt x="303" y="15"/>
                </a:lnTo>
                <a:lnTo>
                  <a:pt x="305" y="15"/>
                </a:lnTo>
                <a:lnTo>
                  <a:pt x="309" y="15"/>
                </a:lnTo>
                <a:lnTo>
                  <a:pt x="311" y="15"/>
                </a:lnTo>
                <a:lnTo>
                  <a:pt x="312" y="15"/>
                </a:lnTo>
                <a:lnTo>
                  <a:pt x="316" y="15"/>
                </a:lnTo>
                <a:lnTo>
                  <a:pt x="318" y="15"/>
                </a:lnTo>
                <a:lnTo>
                  <a:pt x="320" y="15"/>
                </a:lnTo>
                <a:lnTo>
                  <a:pt x="322" y="15"/>
                </a:lnTo>
                <a:lnTo>
                  <a:pt x="323" y="15"/>
                </a:lnTo>
                <a:lnTo>
                  <a:pt x="325" y="15"/>
                </a:lnTo>
                <a:lnTo>
                  <a:pt x="327" y="15"/>
                </a:lnTo>
                <a:lnTo>
                  <a:pt x="329" y="15"/>
                </a:lnTo>
                <a:lnTo>
                  <a:pt x="331" y="15"/>
                </a:lnTo>
                <a:lnTo>
                  <a:pt x="347" y="15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401" name="Freeform 140"/>
          <p:cNvSpPr>
            <a:spLocks/>
          </p:cNvSpPr>
          <p:nvPr/>
        </p:nvSpPr>
        <p:spPr bwMode="auto">
          <a:xfrm>
            <a:off x="877888" y="4884738"/>
            <a:ext cx="3071813" cy="914400"/>
          </a:xfrm>
          <a:custGeom>
            <a:avLst/>
            <a:gdLst>
              <a:gd name="T0" fmla="*/ 89 w 3870"/>
              <a:gd name="T1" fmla="*/ 276 h 1152"/>
              <a:gd name="T2" fmla="*/ 165 w 3870"/>
              <a:gd name="T3" fmla="*/ 274 h 1152"/>
              <a:gd name="T4" fmla="*/ 251 w 3870"/>
              <a:gd name="T5" fmla="*/ 273 h 1152"/>
              <a:gd name="T6" fmla="*/ 336 w 3870"/>
              <a:gd name="T7" fmla="*/ 271 h 1152"/>
              <a:gd name="T8" fmla="*/ 421 w 3870"/>
              <a:gd name="T9" fmla="*/ 267 h 1152"/>
              <a:gd name="T10" fmla="*/ 509 w 3870"/>
              <a:gd name="T11" fmla="*/ 262 h 1152"/>
              <a:gd name="T12" fmla="*/ 594 w 3870"/>
              <a:gd name="T13" fmla="*/ 256 h 1152"/>
              <a:gd name="T14" fmla="*/ 679 w 3870"/>
              <a:gd name="T15" fmla="*/ 249 h 1152"/>
              <a:gd name="T16" fmla="*/ 765 w 3870"/>
              <a:gd name="T17" fmla="*/ 242 h 1152"/>
              <a:gd name="T18" fmla="*/ 852 w 3870"/>
              <a:gd name="T19" fmla="*/ 234 h 1152"/>
              <a:gd name="T20" fmla="*/ 937 w 3870"/>
              <a:gd name="T21" fmla="*/ 224 h 1152"/>
              <a:gd name="T22" fmla="*/ 1022 w 3870"/>
              <a:gd name="T23" fmla="*/ 214 h 1152"/>
              <a:gd name="T24" fmla="*/ 1110 w 3870"/>
              <a:gd name="T25" fmla="*/ 202 h 1152"/>
              <a:gd name="T26" fmla="*/ 1195 w 3870"/>
              <a:gd name="T27" fmla="*/ 191 h 1152"/>
              <a:gd name="T28" fmla="*/ 1280 w 3870"/>
              <a:gd name="T29" fmla="*/ 178 h 1152"/>
              <a:gd name="T30" fmla="*/ 1368 w 3870"/>
              <a:gd name="T31" fmla="*/ 165 h 1152"/>
              <a:gd name="T32" fmla="*/ 1453 w 3870"/>
              <a:gd name="T33" fmla="*/ 151 h 1152"/>
              <a:gd name="T34" fmla="*/ 1538 w 3870"/>
              <a:gd name="T35" fmla="*/ 136 h 1152"/>
              <a:gd name="T36" fmla="*/ 1624 w 3870"/>
              <a:gd name="T37" fmla="*/ 120 h 1152"/>
              <a:gd name="T38" fmla="*/ 1711 w 3870"/>
              <a:gd name="T39" fmla="*/ 105 h 1152"/>
              <a:gd name="T40" fmla="*/ 1796 w 3870"/>
              <a:gd name="T41" fmla="*/ 89 h 1152"/>
              <a:gd name="T42" fmla="*/ 1881 w 3870"/>
              <a:gd name="T43" fmla="*/ 73 h 1152"/>
              <a:gd name="T44" fmla="*/ 1969 w 3870"/>
              <a:gd name="T45" fmla="*/ 58 h 1152"/>
              <a:gd name="T46" fmla="*/ 2054 w 3870"/>
              <a:gd name="T47" fmla="*/ 44 h 1152"/>
              <a:gd name="T48" fmla="*/ 2139 w 3870"/>
              <a:gd name="T49" fmla="*/ 29 h 1152"/>
              <a:gd name="T50" fmla="*/ 2227 w 3870"/>
              <a:gd name="T51" fmla="*/ 18 h 1152"/>
              <a:gd name="T52" fmla="*/ 2312 w 3870"/>
              <a:gd name="T53" fmla="*/ 9 h 1152"/>
              <a:gd name="T54" fmla="*/ 2397 w 3870"/>
              <a:gd name="T55" fmla="*/ 2 h 1152"/>
              <a:gd name="T56" fmla="*/ 2483 w 3870"/>
              <a:gd name="T57" fmla="*/ 0 h 1152"/>
              <a:gd name="T58" fmla="*/ 2570 w 3870"/>
              <a:gd name="T59" fmla="*/ 2 h 1152"/>
              <a:gd name="T60" fmla="*/ 2655 w 3870"/>
              <a:gd name="T61" fmla="*/ 11 h 1152"/>
              <a:gd name="T62" fmla="*/ 2733 w 3870"/>
              <a:gd name="T63" fmla="*/ 24 h 1152"/>
              <a:gd name="T64" fmla="*/ 2799 w 3870"/>
              <a:gd name="T65" fmla="*/ 38 h 1152"/>
              <a:gd name="T66" fmla="*/ 2848 w 3870"/>
              <a:gd name="T67" fmla="*/ 53 h 1152"/>
              <a:gd name="T68" fmla="*/ 2886 w 3870"/>
              <a:gd name="T69" fmla="*/ 69 h 1152"/>
              <a:gd name="T70" fmla="*/ 2920 w 3870"/>
              <a:gd name="T71" fmla="*/ 85 h 1152"/>
              <a:gd name="T72" fmla="*/ 2955 w 3870"/>
              <a:gd name="T73" fmla="*/ 104 h 1152"/>
              <a:gd name="T74" fmla="*/ 2989 w 3870"/>
              <a:gd name="T75" fmla="*/ 125 h 1152"/>
              <a:gd name="T76" fmla="*/ 3024 w 3870"/>
              <a:gd name="T77" fmla="*/ 149 h 1152"/>
              <a:gd name="T78" fmla="*/ 3058 w 3870"/>
              <a:gd name="T79" fmla="*/ 176 h 1152"/>
              <a:gd name="T80" fmla="*/ 3093 w 3870"/>
              <a:gd name="T81" fmla="*/ 205 h 1152"/>
              <a:gd name="T82" fmla="*/ 3127 w 3870"/>
              <a:gd name="T83" fmla="*/ 238 h 1152"/>
              <a:gd name="T84" fmla="*/ 3160 w 3870"/>
              <a:gd name="T85" fmla="*/ 274 h 1152"/>
              <a:gd name="T86" fmla="*/ 3195 w 3870"/>
              <a:gd name="T87" fmla="*/ 313 h 1152"/>
              <a:gd name="T88" fmla="*/ 3229 w 3870"/>
              <a:gd name="T89" fmla="*/ 352 h 1152"/>
              <a:gd name="T90" fmla="*/ 3264 w 3870"/>
              <a:gd name="T91" fmla="*/ 398 h 1152"/>
              <a:gd name="T92" fmla="*/ 3298 w 3870"/>
              <a:gd name="T93" fmla="*/ 445 h 1152"/>
              <a:gd name="T94" fmla="*/ 3333 w 3870"/>
              <a:gd name="T95" fmla="*/ 494 h 1152"/>
              <a:gd name="T96" fmla="*/ 3367 w 3870"/>
              <a:gd name="T97" fmla="*/ 547 h 1152"/>
              <a:gd name="T98" fmla="*/ 3402 w 3870"/>
              <a:gd name="T99" fmla="*/ 601 h 1152"/>
              <a:gd name="T100" fmla="*/ 3436 w 3870"/>
              <a:gd name="T101" fmla="*/ 656 h 1152"/>
              <a:gd name="T102" fmla="*/ 3471 w 3870"/>
              <a:gd name="T103" fmla="*/ 712 h 1152"/>
              <a:gd name="T104" fmla="*/ 3505 w 3870"/>
              <a:gd name="T105" fmla="*/ 769 h 1152"/>
              <a:gd name="T106" fmla="*/ 3540 w 3870"/>
              <a:gd name="T107" fmla="*/ 823 h 1152"/>
              <a:gd name="T108" fmla="*/ 3574 w 3870"/>
              <a:gd name="T109" fmla="*/ 878 h 1152"/>
              <a:gd name="T110" fmla="*/ 3607 w 3870"/>
              <a:gd name="T111" fmla="*/ 928 h 1152"/>
              <a:gd name="T112" fmla="*/ 3641 w 3870"/>
              <a:gd name="T113" fmla="*/ 977 h 1152"/>
              <a:gd name="T114" fmla="*/ 3676 w 3870"/>
              <a:gd name="T115" fmla="*/ 1019 h 1152"/>
              <a:gd name="T116" fmla="*/ 3710 w 3870"/>
              <a:gd name="T117" fmla="*/ 1057 h 1152"/>
              <a:gd name="T118" fmla="*/ 3745 w 3870"/>
              <a:gd name="T119" fmla="*/ 1088 h 1152"/>
              <a:gd name="T120" fmla="*/ 3779 w 3870"/>
              <a:gd name="T121" fmla="*/ 1114 h 1152"/>
              <a:gd name="T122" fmla="*/ 3814 w 3870"/>
              <a:gd name="T123" fmla="*/ 1132 h 1152"/>
              <a:gd name="T124" fmla="*/ 3848 w 3870"/>
              <a:gd name="T125" fmla="*/ 1146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70" h="1152">
                <a:moveTo>
                  <a:pt x="0" y="278"/>
                </a:moveTo>
                <a:lnTo>
                  <a:pt x="44" y="278"/>
                </a:lnTo>
                <a:lnTo>
                  <a:pt x="47" y="278"/>
                </a:lnTo>
                <a:lnTo>
                  <a:pt x="53" y="278"/>
                </a:lnTo>
                <a:lnTo>
                  <a:pt x="56" y="278"/>
                </a:lnTo>
                <a:lnTo>
                  <a:pt x="62" y="276"/>
                </a:lnTo>
                <a:lnTo>
                  <a:pt x="67" y="276"/>
                </a:lnTo>
                <a:lnTo>
                  <a:pt x="73" y="276"/>
                </a:lnTo>
                <a:lnTo>
                  <a:pt x="78" y="276"/>
                </a:lnTo>
                <a:lnTo>
                  <a:pt x="84" y="276"/>
                </a:lnTo>
                <a:lnTo>
                  <a:pt x="89" y="276"/>
                </a:lnTo>
                <a:lnTo>
                  <a:pt x="96" y="276"/>
                </a:lnTo>
                <a:lnTo>
                  <a:pt x="102" y="276"/>
                </a:lnTo>
                <a:lnTo>
                  <a:pt x="109" y="276"/>
                </a:lnTo>
                <a:lnTo>
                  <a:pt x="114" y="276"/>
                </a:lnTo>
                <a:lnTo>
                  <a:pt x="122" y="276"/>
                </a:lnTo>
                <a:lnTo>
                  <a:pt x="129" y="276"/>
                </a:lnTo>
                <a:lnTo>
                  <a:pt x="136" y="276"/>
                </a:lnTo>
                <a:lnTo>
                  <a:pt x="143" y="276"/>
                </a:lnTo>
                <a:lnTo>
                  <a:pt x="151" y="276"/>
                </a:lnTo>
                <a:lnTo>
                  <a:pt x="158" y="276"/>
                </a:lnTo>
                <a:lnTo>
                  <a:pt x="165" y="274"/>
                </a:lnTo>
                <a:lnTo>
                  <a:pt x="173" y="274"/>
                </a:lnTo>
                <a:lnTo>
                  <a:pt x="180" y="274"/>
                </a:lnTo>
                <a:lnTo>
                  <a:pt x="187" y="274"/>
                </a:lnTo>
                <a:lnTo>
                  <a:pt x="196" y="274"/>
                </a:lnTo>
                <a:lnTo>
                  <a:pt x="203" y="274"/>
                </a:lnTo>
                <a:lnTo>
                  <a:pt x="211" y="274"/>
                </a:lnTo>
                <a:lnTo>
                  <a:pt x="218" y="274"/>
                </a:lnTo>
                <a:lnTo>
                  <a:pt x="227" y="274"/>
                </a:lnTo>
                <a:lnTo>
                  <a:pt x="234" y="273"/>
                </a:lnTo>
                <a:lnTo>
                  <a:pt x="242" y="273"/>
                </a:lnTo>
                <a:lnTo>
                  <a:pt x="251" y="273"/>
                </a:lnTo>
                <a:lnTo>
                  <a:pt x="258" y="273"/>
                </a:lnTo>
                <a:lnTo>
                  <a:pt x="265" y="273"/>
                </a:lnTo>
                <a:lnTo>
                  <a:pt x="274" y="273"/>
                </a:lnTo>
                <a:lnTo>
                  <a:pt x="281" y="273"/>
                </a:lnTo>
                <a:lnTo>
                  <a:pt x="289" y="273"/>
                </a:lnTo>
                <a:lnTo>
                  <a:pt x="296" y="271"/>
                </a:lnTo>
                <a:lnTo>
                  <a:pt x="305" y="271"/>
                </a:lnTo>
                <a:lnTo>
                  <a:pt x="312" y="271"/>
                </a:lnTo>
                <a:lnTo>
                  <a:pt x="320" y="271"/>
                </a:lnTo>
                <a:lnTo>
                  <a:pt x="329" y="271"/>
                </a:lnTo>
                <a:lnTo>
                  <a:pt x="336" y="271"/>
                </a:lnTo>
                <a:lnTo>
                  <a:pt x="343" y="271"/>
                </a:lnTo>
                <a:lnTo>
                  <a:pt x="352" y="269"/>
                </a:lnTo>
                <a:lnTo>
                  <a:pt x="360" y="269"/>
                </a:lnTo>
                <a:lnTo>
                  <a:pt x="367" y="269"/>
                </a:lnTo>
                <a:lnTo>
                  <a:pt x="374" y="269"/>
                </a:lnTo>
                <a:lnTo>
                  <a:pt x="383" y="269"/>
                </a:lnTo>
                <a:lnTo>
                  <a:pt x="390" y="267"/>
                </a:lnTo>
                <a:lnTo>
                  <a:pt x="398" y="267"/>
                </a:lnTo>
                <a:lnTo>
                  <a:pt x="407" y="267"/>
                </a:lnTo>
                <a:lnTo>
                  <a:pt x="414" y="267"/>
                </a:lnTo>
                <a:lnTo>
                  <a:pt x="421" y="267"/>
                </a:lnTo>
                <a:lnTo>
                  <a:pt x="430" y="265"/>
                </a:lnTo>
                <a:lnTo>
                  <a:pt x="438" y="265"/>
                </a:lnTo>
                <a:lnTo>
                  <a:pt x="445" y="265"/>
                </a:lnTo>
                <a:lnTo>
                  <a:pt x="452" y="265"/>
                </a:lnTo>
                <a:lnTo>
                  <a:pt x="461" y="265"/>
                </a:lnTo>
                <a:lnTo>
                  <a:pt x="469" y="263"/>
                </a:lnTo>
                <a:lnTo>
                  <a:pt x="476" y="263"/>
                </a:lnTo>
                <a:lnTo>
                  <a:pt x="485" y="263"/>
                </a:lnTo>
                <a:lnTo>
                  <a:pt x="492" y="263"/>
                </a:lnTo>
                <a:lnTo>
                  <a:pt x="499" y="262"/>
                </a:lnTo>
                <a:lnTo>
                  <a:pt x="509" y="262"/>
                </a:lnTo>
                <a:lnTo>
                  <a:pt x="516" y="262"/>
                </a:lnTo>
                <a:lnTo>
                  <a:pt x="523" y="262"/>
                </a:lnTo>
                <a:lnTo>
                  <a:pt x="530" y="260"/>
                </a:lnTo>
                <a:lnTo>
                  <a:pt x="539" y="260"/>
                </a:lnTo>
                <a:lnTo>
                  <a:pt x="547" y="260"/>
                </a:lnTo>
                <a:lnTo>
                  <a:pt x="554" y="258"/>
                </a:lnTo>
                <a:lnTo>
                  <a:pt x="563" y="258"/>
                </a:lnTo>
                <a:lnTo>
                  <a:pt x="570" y="258"/>
                </a:lnTo>
                <a:lnTo>
                  <a:pt x="578" y="258"/>
                </a:lnTo>
                <a:lnTo>
                  <a:pt x="587" y="256"/>
                </a:lnTo>
                <a:lnTo>
                  <a:pt x="594" y="256"/>
                </a:lnTo>
                <a:lnTo>
                  <a:pt x="601" y="256"/>
                </a:lnTo>
                <a:lnTo>
                  <a:pt x="608" y="254"/>
                </a:lnTo>
                <a:lnTo>
                  <a:pt x="617" y="254"/>
                </a:lnTo>
                <a:lnTo>
                  <a:pt x="625" y="254"/>
                </a:lnTo>
                <a:lnTo>
                  <a:pt x="632" y="253"/>
                </a:lnTo>
                <a:lnTo>
                  <a:pt x="641" y="253"/>
                </a:lnTo>
                <a:lnTo>
                  <a:pt x="648" y="253"/>
                </a:lnTo>
                <a:lnTo>
                  <a:pt x="656" y="251"/>
                </a:lnTo>
                <a:lnTo>
                  <a:pt x="665" y="251"/>
                </a:lnTo>
                <a:lnTo>
                  <a:pt x="672" y="251"/>
                </a:lnTo>
                <a:lnTo>
                  <a:pt x="679" y="249"/>
                </a:lnTo>
                <a:lnTo>
                  <a:pt x="686" y="249"/>
                </a:lnTo>
                <a:lnTo>
                  <a:pt x="696" y="249"/>
                </a:lnTo>
                <a:lnTo>
                  <a:pt x="703" y="247"/>
                </a:lnTo>
                <a:lnTo>
                  <a:pt x="710" y="247"/>
                </a:lnTo>
                <a:lnTo>
                  <a:pt x="719" y="247"/>
                </a:lnTo>
                <a:lnTo>
                  <a:pt x="726" y="245"/>
                </a:lnTo>
                <a:lnTo>
                  <a:pt x="734" y="245"/>
                </a:lnTo>
                <a:lnTo>
                  <a:pt x="743" y="243"/>
                </a:lnTo>
                <a:lnTo>
                  <a:pt x="750" y="243"/>
                </a:lnTo>
                <a:lnTo>
                  <a:pt x="757" y="243"/>
                </a:lnTo>
                <a:lnTo>
                  <a:pt x="765" y="242"/>
                </a:lnTo>
                <a:lnTo>
                  <a:pt x="774" y="242"/>
                </a:lnTo>
                <a:lnTo>
                  <a:pt x="781" y="240"/>
                </a:lnTo>
                <a:lnTo>
                  <a:pt x="788" y="240"/>
                </a:lnTo>
                <a:lnTo>
                  <a:pt x="797" y="240"/>
                </a:lnTo>
                <a:lnTo>
                  <a:pt x="805" y="238"/>
                </a:lnTo>
                <a:lnTo>
                  <a:pt x="812" y="238"/>
                </a:lnTo>
                <a:lnTo>
                  <a:pt x="821" y="236"/>
                </a:lnTo>
                <a:lnTo>
                  <a:pt x="828" y="236"/>
                </a:lnTo>
                <a:lnTo>
                  <a:pt x="835" y="234"/>
                </a:lnTo>
                <a:lnTo>
                  <a:pt x="843" y="234"/>
                </a:lnTo>
                <a:lnTo>
                  <a:pt x="852" y="234"/>
                </a:lnTo>
                <a:lnTo>
                  <a:pt x="859" y="233"/>
                </a:lnTo>
                <a:lnTo>
                  <a:pt x="866" y="233"/>
                </a:lnTo>
                <a:lnTo>
                  <a:pt x="875" y="231"/>
                </a:lnTo>
                <a:lnTo>
                  <a:pt x="883" y="231"/>
                </a:lnTo>
                <a:lnTo>
                  <a:pt x="890" y="229"/>
                </a:lnTo>
                <a:lnTo>
                  <a:pt x="899" y="229"/>
                </a:lnTo>
                <a:lnTo>
                  <a:pt x="906" y="227"/>
                </a:lnTo>
                <a:lnTo>
                  <a:pt x="914" y="227"/>
                </a:lnTo>
                <a:lnTo>
                  <a:pt x="921" y="225"/>
                </a:lnTo>
                <a:lnTo>
                  <a:pt x="930" y="225"/>
                </a:lnTo>
                <a:lnTo>
                  <a:pt x="937" y="224"/>
                </a:lnTo>
                <a:lnTo>
                  <a:pt x="944" y="224"/>
                </a:lnTo>
                <a:lnTo>
                  <a:pt x="953" y="222"/>
                </a:lnTo>
                <a:lnTo>
                  <a:pt x="961" y="222"/>
                </a:lnTo>
                <a:lnTo>
                  <a:pt x="968" y="220"/>
                </a:lnTo>
                <a:lnTo>
                  <a:pt x="977" y="220"/>
                </a:lnTo>
                <a:lnTo>
                  <a:pt x="984" y="218"/>
                </a:lnTo>
                <a:lnTo>
                  <a:pt x="992" y="218"/>
                </a:lnTo>
                <a:lnTo>
                  <a:pt x="999" y="216"/>
                </a:lnTo>
                <a:lnTo>
                  <a:pt x="1008" y="216"/>
                </a:lnTo>
                <a:lnTo>
                  <a:pt x="1015" y="214"/>
                </a:lnTo>
                <a:lnTo>
                  <a:pt x="1022" y="214"/>
                </a:lnTo>
                <a:lnTo>
                  <a:pt x="1032" y="213"/>
                </a:lnTo>
                <a:lnTo>
                  <a:pt x="1039" y="211"/>
                </a:lnTo>
                <a:lnTo>
                  <a:pt x="1046" y="211"/>
                </a:lnTo>
                <a:lnTo>
                  <a:pt x="1055" y="209"/>
                </a:lnTo>
                <a:lnTo>
                  <a:pt x="1062" y="209"/>
                </a:lnTo>
                <a:lnTo>
                  <a:pt x="1070" y="207"/>
                </a:lnTo>
                <a:lnTo>
                  <a:pt x="1077" y="207"/>
                </a:lnTo>
                <a:lnTo>
                  <a:pt x="1086" y="205"/>
                </a:lnTo>
                <a:lnTo>
                  <a:pt x="1093" y="205"/>
                </a:lnTo>
                <a:lnTo>
                  <a:pt x="1101" y="204"/>
                </a:lnTo>
                <a:lnTo>
                  <a:pt x="1110" y="202"/>
                </a:lnTo>
                <a:lnTo>
                  <a:pt x="1117" y="202"/>
                </a:lnTo>
                <a:lnTo>
                  <a:pt x="1124" y="200"/>
                </a:lnTo>
                <a:lnTo>
                  <a:pt x="1133" y="200"/>
                </a:lnTo>
                <a:lnTo>
                  <a:pt x="1141" y="198"/>
                </a:lnTo>
                <a:lnTo>
                  <a:pt x="1148" y="196"/>
                </a:lnTo>
                <a:lnTo>
                  <a:pt x="1155" y="196"/>
                </a:lnTo>
                <a:lnTo>
                  <a:pt x="1164" y="194"/>
                </a:lnTo>
                <a:lnTo>
                  <a:pt x="1171" y="194"/>
                </a:lnTo>
                <a:lnTo>
                  <a:pt x="1179" y="193"/>
                </a:lnTo>
                <a:lnTo>
                  <a:pt x="1188" y="191"/>
                </a:lnTo>
                <a:lnTo>
                  <a:pt x="1195" y="191"/>
                </a:lnTo>
                <a:lnTo>
                  <a:pt x="1202" y="189"/>
                </a:lnTo>
                <a:lnTo>
                  <a:pt x="1211" y="189"/>
                </a:lnTo>
                <a:lnTo>
                  <a:pt x="1219" y="187"/>
                </a:lnTo>
                <a:lnTo>
                  <a:pt x="1226" y="185"/>
                </a:lnTo>
                <a:lnTo>
                  <a:pt x="1233" y="185"/>
                </a:lnTo>
                <a:lnTo>
                  <a:pt x="1242" y="184"/>
                </a:lnTo>
                <a:lnTo>
                  <a:pt x="1249" y="184"/>
                </a:lnTo>
                <a:lnTo>
                  <a:pt x="1257" y="182"/>
                </a:lnTo>
                <a:lnTo>
                  <a:pt x="1266" y="180"/>
                </a:lnTo>
                <a:lnTo>
                  <a:pt x="1273" y="180"/>
                </a:lnTo>
                <a:lnTo>
                  <a:pt x="1280" y="178"/>
                </a:lnTo>
                <a:lnTo>
                  <a:pt x="1289" y="176"/>
                </a:lnTo>
                <a:lnTo>
                  <a:pt x="1297" y="176"/>
                </a:lnTo>
                <a:lnTo>
                  <a:pt x="1304" y="174"/>
                </a:lnTo>
                <a:lnTo>
                  <a:pt x="1311" y="173"/>
                </a:lnTo>
                <a:lnTo>
                  <a:pt x="1320" y="173"/>
                </a:lnTo>
                <a:lnTo>
                  <a:pt x="1328" y="171"/>
                </a:lnTo>
                <a:lnTo>
                  <a:pt x="1335" y="169"/>
                </a:lnTo>
                <a:lnTo>
                  <a:pt x="1344" y="169"/>
                </a:lnTo>
                <a:lnTo>
                  <a:pt x="1351" y="167"/>
                </a:lnTo>
                <a:lnTo>
                  <a:pt x="1358" y="165"/>
                </a:lnTo>
                <a:lnTo>
                  <a:pt x="1368" y="165"/>
                </a:lnTo>
                <a:lnTo>
                  <a:pt x="1375" y="164"/>
                </a:lnTo>
                <a:lnTo>
                  <a:pt x="1382" y="162"/>
                </a:lnTo>
                <a:lnTo>
                  <a:pt x="1389" y="162"/>
                </a:lnTo>
                <a:lnTo>
                  <a:pt x="1398" y="160"/>
                </a:lnTo>
                <a:lnTo>
                  <a:pt x="1406" y="158"/>
                </a:lnTo>
                <a:lnTo>
                  <a:pt x="1413" y="158"/>
                </a:lnTo>
                <a:lnTo>
                  <a:pt x="1422" y="156"/>
                </a:lnTo>
                <a:lnTo>
                  <a:pt x="1429" y="154"/>
                </a:lnTo>
                <a:lnTo>
                  <a:pt x="1437" y="153"/>
                </a:lnTo>
                <a:lnTo>
                  <a:pt x="1446" y="153"/>
                </a:lnTo>
                <a:lnTo>
                  <a:pt x="1453" y="151"/>
                </a:lnTo>
                <a:lnTo>
                  <a:pt x="1460" y="149"/>
                </a:lnTo>
                <a:lnTo>
                  <a:pt x="1467" y="149"/>
                </a:lnTo>
                <a:lnTo>
                  <a:pt x="1476" y="147"/>
                </a:lnTo>
                <a:lnTo>
                  <a:pt x="1484" y="145"/>
                </a:lnTo>
                <a:lnTo>
                  <a:pt x="1491" y="144"/>
                </a:lnTo>
                <a:lnTo>
                  <a:pt x="1500" y="144"/>
                </a:lnTo>
                <a:lnTo>
                  <a:pt x="1507" y="142"/>
                </a:lnTo>
                <a:lnTo>
                  <a:pt x="1515" y="140"/>
                </a:lnTo>
                <a:lnTo>
                  <a:pt x="1524" y="138"/>
                </a:lnTo>
                <a:lnTo>
                  <a:pt x="1531" y="138"/>
                </a:lnTo>
                <a:lnTo>
                  <a:pt x="1538" y="136"/>
                </a:lnTo>
                <a:lnTo>
                  <a:pt x="1546" y="134"/>
                </a:lnTo>
                <a:lnTo>
                  <a:pt x="1555" y="133"/>
                </a:lnTo>
                <a:lnTo>
                  <a:pt x="1562" y="133"/>
                </a:lnTo>
                <a:lnTo>
                  <a:pt x="1569" y="131"/>
                </a:lnTo>
                <a:lnTo>
                  <a:pt x="1578" y="129"/>
                </a:lnTo>
                <a:lnTo>
                  <a:pt x="1585" y="127"/>
                </a:lnTo>
                <a:lnTo>
                  <a:pt x="1593" y="127"/>
                </a:lnTo>
                <a:lnTo>
                  <a:pt x="1602" y="125"/>
                </a:lnTo>
                <a:lnTo>
                  <a:pt x="1609" y="124"/>
                </a:lnTo>
                <a:lnTo>
                  <a:pt x="1616" y="122"/>
                </a:lnTo>
                <a:lnTo>
                  <a:pt x="1624" y="120"/>
                </a:lnTo>
                <a:lnTo>
                  <a:pt x="1633" y="120"/>
                </a:lnTo>
                <a:lnTo>
                  <a:pt x="1640" y="118"/>
                </a:lnTo>
                <a:lnTo>
                  <a:pt x="1647" y="116"/>
                </a:lnTo>
                <a:lnTo>
                  <a:pt x="1656" y="115"/>
                </a:lnTo>
                <a:lnTo>
                  <a:pt x="1664" y="113"/>
                </a:lnTo>
                <a:lnTo>
                  <a:pt x="1671" y="113"/>
                </a:lnTo>
                <a:lnTo>
                  <a:pt x="1680" y="111"/>
                </a:lnTo>
                <a:lnTo>
                  <a:pt x="1687" y="109"/>
                </a:lnTo>
                <a:lnTo>
                  <a:pt x="1694" y="107"/>
                </a:lnTo>
                <a:lnTo>
                  <a:pt x="1702" y="107"/>
                </a:lnTo>
                <a:lnTo>
                  <a:pt x="1711" y="105"/>
                </a:lnTo>
                <a:lnTo>
                  <a:pt x="1718" y="104"/>
                </a:lnTo>
                <a:lnTo>
                  <a:pt x="1725" y="102"/>
                </a:lnTo>
                <a:lnTo>
                  <a:pt x="1734" y="100"/>
                </a:lnTo>
                <a:lnTo>
                  <a:pt x="1742" y="100"/>
                </a:lnTo>
                <a:lnTo>
                  <a:pt x="1749" y="98"/>
                </a:lnTo>
                <a:lnTo>
                  <a:pt x="1758" y="96"/>
                </a:lnTo>
                <a:lnTo>
                  <a:pt x="1765" y="95"/>
                </a:lnTo>
                <a:lnTo>
                  <a:pt x="1773" y="93"/>
                </a:lnTo>
                <a:lnTo>
                  <a:pt x="1780" y="93"/>
                </a:lnTo>
                <a:lnTo>
                  <a:pt x="1789" y="91"/>
                </a:lnTo>
                <a:lnTo>
                  <a:pt x="1796" y="89"/>
                </a:lnTo>
                <a:lnTo>
                  <a:pt x="1803" y="87"/>
                </a:lnTo>
                <a:lnTo>
                  <a:pt x="1812" y="85"/>
                </a:lnTo>
                <a:lnTo>
                  <a:pt x="1820" y="85"/>
                </a:lnTo>
                <a:lnTo>
                  <a:pt x="1827" y="84"/>
                </a:lnTo>
                <a:lnTo>
                  <a:pt x="1836" y="82"/>
                </a:lnTo>
                <a:lnTo>
                  <a:pt x="1843" y="80"/>
                </a:lnTo>
                <a:lnTo>
                  <a:pt x="1851" y="80"/>
                </a:lnTo>
                <a:lnTo>
                  <a:pt x="1858" y="78"/>
                </a:lnTo>
                <a:lnTo>
                  <a:pt x="1867" y="76"/>
                </a:lnTo>
                <a:lnTo>
                  <a:pt x="1874" y="75"/>
                </a:lnTo>
                <a:lnTo>
                  <a:pt x="1881" y="73"/>
                </a:lnTo>
                <a:lnTo>
                  <a:pt x="1891" y="73"/>
                </a:lnTo>
                <a:lnTo>
                  <a:pt x="1898" y="71"/>
                </a:lnTo>
                <a:lnTo>
                  <a:pt x="1905" y="69"/>
                </a:lnTo>
                <a:lnTo>
                  <a:pt x="1914" y="67"/>
                </a:lnTo>
                <a:lnTo>
                  <a:pt x="1921" y="65"/>
                </a:lnTo>
                <a:lnTo>
                  <a:pt x="1929" y="65"/>
                </a:lnTo>
                <a:lnTo>
                  <a:pt x="1936" y="64"/>
                </a:lnTo>
                <a:lnTo>
                  <a:pt x="1945" y="62"/>
                </a:lnTo>
                <a:lnTo>
                  <a:pt x="1952" y="60"/>
                </a:lnTo>
                <a:lnTo>
                  <a:pt x="1960" y="60"/>
                </a:lnTo>
                <a:lnTo>
                  <a:pt x="1969" y="58"/>
                </a:lnTo>
                <a:lnTo>
                  <a:pt x="1976" y="56"/>
                </a:lnTo>
                <a:lnTo>
                  <a:pt x="1983" y="55"/>
                </a:lnTo>
                <a:lnTo>
                  <a:pt x="1992" y="55"/>
                </a:lnTo>
                <a:lnTo>
                  <a:pt x="2000" y="53"/>
                </a:lnTo>
                <a:lnTo>
                  <a:pt x="2007" y="51"/>
                </a:lnTo>
                <a:lnTo>
                  <a:pt x="2014" y="49"/>
                </a:lnTo>
                <a:lnTo>
                  <a:pt x="2023" y="49"/>
                </a:lnTo>
                <a:lnTo>
                  <a:pt x="2030" y="47"/>
                </a:lnTo>
                <a:lnTo>
                  <a:pt x="2038" y="45"/>
                </a:lnTo>
                <a:lnTo>
                  <a:pt x="2047" y="45"/>
                </a:lnTo>
                <a:lnTo>
                  <a:pt x="2054" y="44"/>
                </a:lnTo>
                <a:lnTo>
                  <a:pt x="2061" y="42"/>
                </a:lnTo>
                <a:lnTo>
                  <a:pt x="2070" y="40"/>
                </a:lnTo>
                <a:lnTo>
                  <a:pt x="2078" y="40"/>
                </a:lnTo>
                <a:lnTo>
                  <a:pt x="2085" y="38"/>
                </a:lnTo>
                <a:lnTo>
                  <a:pt x="2092" y="36"/>
                </a:lnTo>
                <a:lnTo>
                  <a:pt x="2101" y="36"/>
                </a:lnTo>
                <a:lnTo>
                  <a:pt x="2108" y="35"/>
                </a:lnTo>
                <a:lnTo>
                  <a:pt x="2116" y="33"/>
                </a:lnTo>
                <a:lnTo>
                  <a:pt x="2125" y="33"/>
                </a:lnTo>
                <a:lnTo>
                  <a:pt x="2132" y="31"/>
                </a:lnTo>
                <a:lnTo>
                  <a:pt x="2139" y="29"/>
                </a:lnTo>
                <a:lnTo>
                  <a:pt x="2148" y="29"/>
                </a:lnTo>
                <a:lnTo>
                  <a:pt x="2156" y="27"/>
                </a:lnTo>
                <a:lnTo>
                  <a:pt x="2163" y="27"/>
                </a:lnTo>
                <a:lnTo>
                  <a:pt x="2170" y="25"/>
                </a:lnTo>
                <a:lnTo>
                  <a:pt x="2179" y="24"/>
                </a:lnTo>
                <a:lnTo>
                  <a:pt x="2187" y="24"/>
                </a:lnTo>
                <a:lnTo>
                  <a:pt x="2194" y="22"/>
                </a:lnTo>
                <a:lnTo>
                  <a:pt x="2203" y="22"/>
                </a:lnTo>
                <a:lnTo>
                  <a:pt x="2210" y="20"/>
                </a:lnTo>
                <a:lnTo>
                  <a:pt x="2217" y="18"/>
                </a:lnTo>
                <a:lnTo>
                  <a:pt x="2227" y="18"/>
                </a:lnTo>
                <a:lnTo>
                  <a:pt x="2234" y="16"/>
                </a:lnTo>
                <a:lnTo>
                  <a:pt x="2241" y="16"/>
                </a:lnTo>
                <a:lnTo>
                  <a:pt x="2248" y="15"/>
                </a:lnTo>
                <a:lnTo>
                  <a:pt x="2257" y="15"/>
                </a:lnTo>
                <a:lnTo>
                  <a:pt x="2265" y="13"/>
                </a:lnTo>
                <a:lnTo>
                  <a:pt x="2272" y="13"/>
                </a:lnTo>
                <a:lnTo>
                  <a:pt x="2281" y="11"/>
                </a:lnTo>
                <a:lnTo>
                  <a:pt x="2288" y="11"/>
                </a:lnTo>
                <a:lnTo>
                  <a:pt x="2296" y="11"/>
                </a:lnTo>
                <a:lnTo>
                  <a:pt x="2305" y="9"/>
                </a:lnTo>
                <a:lnTo>
                  <a:pt x="2312" y="9"/>
                </a:lnTo>
                <a:lnTo>
                  <a:pt x="2319" y="7"/>
                </a:lnTo>
                <a:lnTo>
                  <a:pt x="2326" y="7"/>
                </a:lnTo>
                <a:lnTo>
                  <a:pt x="2336" y="7"/>
                </a:lnTo>
                <a:lnTo>
                  <a:pt x="2343" y="6"/>
                </a:lnTo>
                <a:lnTo>
                  <a:pt x="2350" y="6"/>
                </a:lnTo>
                <a:lnTo>
                  <a:pt x="2359" y="4"/>
                </a:lnTo>
                <a:lnTo>
                  <a:pt x="2366" y="4"/>
                </a:lnTo>
                <a:lnTo>
                  <a:pt x="2374" y="4"/>
                </a:lnTo>
                <a:lnTo>
                  <a:pt x="2383" y="4"/>
                </a:lnTo>
                <a:lnTo>
                  <a:pt x="2390" y="2"/>
                </a:lnTo>
                <a:lnTo>
                  <a:pt x="2397" y="2"/>
                </a:lnTo>
                <a:lnTo>
                  <a:pt x="2405" y="2"/>
                </a:lnTo>
                <a:lnTo>
                  <a:pt x="2414" y="2"/>
                </a:lnTo>
                <a:lnTo>
                  <a:pt x="2421" y="0"/>
                </a:lnTo>
                <a:lnTo>
                  <a:pt x="2428" y="0"/>
                </a:lnTo>
                <a:lnTo>
                  <a:pt x="2437" y="0"/>
                </a:lnTo>
                <a:lnTo>
                  <a:pt x="2444" y="0"/>
                </a:lnTo>
                <a:lnTo>
                  <a:pt x="2452" y="0"/>
                </a:lnTo>
                <a:lnTo>
                  <a:pt x="2461" y="0"/>
                </a:lnTo>
                <a:lnTo>
                  <a:pt x="2468" y="0"/>
                </a:lnTo>
                <a:lnTo>
                  <a:pt x="2475" y="0"/>
                </a:lnTo>
                <a:lnTo>
                  <a:pt x="2483" y="0"/>
                </a:lnTo>
                <a:lnTo>
                  <a:pt x="2492" y="0"/>
                </a:lnTo>
                <a:lnTo>
                  <a:pt x="2499" y="0"/>
                </a:lnTo>
                <a:lnTo>
                  <a:pt x="2506" y="0"/>
                </a:lnTo>
                <a:lnTo>
                  <a:pt x="2515" y="0"/>
                </a:lnTo>
                <a:lnTo>
                  <a:pt x="2523" y="0"/>
                </a:lnTo>
                <a:lnTo>
                  <a:pt x="2530" y="0"/>
                </a:lnTo>
                <a:lnTo>
                  <a:pt x="2539" y="0"/>
                </a:lnTo>
                <a:lnTo>
                  <a:pt x="2546" y="0"/>
                </a:lnTo>
                <a:lnTo>
                  <a:pt x="2553" y="2"/>
                </a:lnTo>
                <a:lnTo>
                  <a:pt x="2561" y="2"/>
                </a:lnTo>
                <a:lnTo>
                  <a:pt x="2570" y="2"/>
                </a:lnTo>
                <a:lnTo>
                  <a:pt x="2577" y="2"/>
                </a:lnTo>
                <a:lnTo>
                  <a:pt x="2584" y="4"/>
                </a:lnTo>
                <a:lnTo>
                  <a:pt x="2593" y="4"/>
                </a:lnTo>
                <a:lnTo>
                  <a:pt x="2601" y="6"/>
                </a:lnTo>
                <a:lnTo>
                  <a:pt x="2608" y="6"/>
                </a:lnTo>
                <a:lnTo>
                  <a:pt x="2615" y="6"/>
                </a:lnTo>
                <a:lnTo>
                  <a:pt x="2624" y="7"/>
                </a:lnTo>
                <a:lnTo>
                  <a:pt x="2632" y="7"/>
                </a:lnTo>
                <a:lnTo>
                  <a:pt x="2639" y="9"/>
                </a:lnTo>
                <a:lnTo>
                  <a:pt x="2646" y="9"/>
                </a:lnTo>
                <a:lnTo>
                  <a:pt x="2655" y="11"/>
                </a:lnTo>
                <a:lnTo>
                  <a:pt x="2662" y="13"/>
                </a:lnTo>
                <a:lnTo>
                  <a:pt x="2670" y="13"/>
                </a:lnTo>
                <a:lnTo>
                  <a:pt x="2677" y="15"/>
                </a:lnTo>
                <a:lnTo>
                  <a:pt x="2684" y="15"/>
                </a:lnTo>
                <a:lnTo>
                  <a:pt x="2691" y="16"/>
                </a:lnTo>
                <a:lnTo>
                  <a:pt x="2699" y="18"/>
                </a:lnTo>
                <a:lnTo>
                  <a:pt x="2706" y="18"/>
                </a:lnTo>
                <a:lnTo>
                  <a:pt x="2713" y="20"/>
                </a:lnTo>
                <a:lnTo>
                  <a:pt x="2719" y="22"/>
                </a:lnTo>
                <a:lnTo>
                  <a:pt x="2726" y="22"/>
                </a:lnTo>
                <a:lnTo>
                  <a:pt x="2733" y="24"/>
                </a:lnTo>
                <a:lnTo>
                  <a:pt x="2740" y="25"/>
                </a:lnTo>
                <a:lnTo>
                  <a:pt x="2746" y="27"/>
                </a:lnTo>
                <a:lnTo>
                  <a:pt x="2753" y="27"/>
                </a:lnTo>
                <a:lnTo>
                  <a:pt x="2759" y="29"/>
                </a:lnTo>
                <a:lnTo>
                  <a:pt x="2764" y="31"/>
                </a:lnTo>
                <a:lnTo>
                  <a:pt x="2771" y="31"/>
                </a:lnTo>
                <a:lnTo>
                  <a:pt x="2777" y="33"/>
                </a:lnTo>
                <a:lnTo>
                  <a:pt x="2782" y="35"/>
                </a:lnTo>
                <a:lnTo>
                  <a:pt x="2788" y="36"/>
                </a:lnTo>
                <a:lnTo>
                  <a:pt x="2793" y="36"/>
                </a:lnTo>
                <a:lnTo>
                  <a:pt x="2799" y="38"/>
                </a:lnTo>
                <a:lnTo>
                  <a:pt x="2804" y="40"/>
                </a:lnTo>
                <a:lnTo>
                  <a:pt x="2810" y="42"/>
                </a:lnTo>
                <a:lnTo>
                  <a:pt x="2813" y="42"/>
                </a:lnTo>
                <a:lnTo>
                  <a:pt x="2819" y="44"/>
                </a:lnTo>
                <a:lnTo>
                  <a:pt x="2822" y="45"/>
                </a:lnTo>
                <a:lnTo>
                  <a:pt x="2828" y="45"/>
                </a:lnTo>
                <a:lnTo>
                  <a:pt x="2831" y="47"/>
                </a:lnTo>
                <a:lnTo>
                  <a:pt x="2837" y="49"/>
                </a:lnTo>
                <a:lnTo>
                  <a:pt x="2840" y="51"/>
                </a:lnTo>
                <a:lnTo>
                  <a:pt x="2844" y="51"/>
                </a:lnTo>
                <a:lnTo>
                  <a:pt x="2848" y="53"/>
                </a:lnTo>
                <a:lnTo>
                  <a:pt x="2851" y="55"/>
                </a:lnTo>
                <a:lnTo>
                  <a:pt x="2855" y="56"/>
                </a:lnTo>
                <a:lnTo>
                  <a:pt x="2859" y="56"/>
                </a:lnTo>
                <a:lnTo>
                  <a:pt x="2862" y="58"/>
                </a:lnTo>
                <a:lnTo>
                  <a:pt x="2866" y="60"/>
                </a:lnTo>
                <a:lnTo>
                  <a:pt x="2869" y="62"/>
                </a:lnTo>
                <a:lnTo>
                  <a:pt x="2873" y="62"/>
                </a:lnTo>
                <a:lnTo>
                  <a:pt x="2877" y="64"/>
                </a:lnTo>
                <a:lnTo>
                  <a:pt x="2880" y="65"/>
                </a:lnTo>
                <a:lnTo>
                  <a:pt x="2884" y="67"/>
                </a:lnTo>
                <a:lnTo>
                  <a:pt x="2886" y="69"/>
                </a:lnTo>
                <a:lnTo>
                  <a:pt x="2889" y="69"/>
                </a:lnTo>
                <a:lnTo>
                  <a:pt x="2893" y="71"/>
                </a:lnTo>
                <a:lnTo>
                  <a:pt x="2897" y="73"/>
                </a:lnTo>
                <a:lnTo>
                  <a:pt x="2898" y="75"/>
                </a:lnTo>
                <a:lnTo>
                  <a:pt x="2902" y="76"/>
                </a:lnTo>
                <a:lnTo>
                  <a:pt x="2906" y="76"/>
                </a:lnTo>
                <a:lnTo>
                  <a:pt x="2909" y="78"/>
                </a:lnTo>
                <a:lnTo>
                  <a:pt x="2911" y="80"/>
                </a:lnTo>
                <a:lnTo>
                  <a:pt x="2915" y="82"/>
                </a:lnTo>
                <a:lnTo>
                  <a:pt x="2918" y="84"/>
                </a:lnTo>
                <a:lnTo>
                  <a:pt x="2920" y="85"/>
                </a:lnTo>
                <a:lnTo>
                  <a:pt x="2924" y="87"/>
                </a:lnTo>
                <a:lnTo>
                  <a:pt x="2928" y="89"/>
                </a:lnTo>
                <a:lnTo>
                  <a:pt x="2931" y="91"/>
                </a:lnTo>
                <a:lnTo>
                  <a:pt x="2933" y="93"/>
                </a:lnTo>
                <a:lnTo>
                  <a:pt x="2937" y="95"/>
                </a:lnTo>
                <a:lnTo>
                  <a:pt x="2940" y="95"/>
                </a:lnTo>
                <a:lnTo>
                  <a:pt x="2942" y="96"/>
                </a:lnTo>
                <a:lnTo>
                  <a:pt x="2946" y="98"/>
                </a:lnTo>
                <a:lnTo>
                  <a:pt x="2949" y="100"/>
                </a:lnTo>
                <a:lnTo>
                  <a:pt x="2951" y="102"/>
                </a:lnTo>
                <a:lnTo>
                  <a:pt x="2955" y="104"/>
                </a:lnTo>
                <a:lnTo>
                  <a:pt x="2958" y="105"/>
                </a:lnTo>
                <a:lnTo>
                  <a:pt x="2962" y="107"/>
                </a:lnTo>
                <a:lnTo>
                  <a:pt x="2964" y="109"/>
                </a:lnTo>
                <a:lnTo>
                  <a:pt x="2968" y="113"/>
                </a:lnTo>
                <a:lnTo>
                  <a:pt x="2971" y="115"/>
                </a:lnTo>
                <a:lnTo>
                  <a:pt x="2973" y="116"/>
                </a:lnTo>
                <a:lnTo>
                  <a:pt x="2977" y="118"/>
                </a:lnTo>
                <a:lnTo>
                  <a:pt x="2980" y="120"/>
                </a:lnTo>
                <a:lnTo>
                  <a:pt x="2984" y="122"/>
                </a:lnTo>
                <a:lnTo>
                  <a:pt x="2986" y="124"/>
                </a:lnTo>
                <a:lnTo>
                  <a:pt x="2989" y="125"/>
                </a:lnTo>
                <a:lnTo>
                  <a:pt x="2993" y="127"/>
                </a:lnTo>
                <a:lnTo>
                  <a:pt x="2995" y="131"/>
                </a:lnTo>
                <a:lnTo>
                  <a:pt x="2998" y="133"/>
                </a:lnTo>
                <a:lnTo>
                  <a:pt x="3002" y="134"/>
                </a:lnTo>
                <a:lnTo>
                  <a:pt x="3006" y="136"/>
                </a:lnTo>
                <a:lnTo>
                  <a:pt x="3007" y="138"/>
                </a:lnTo>
                <a:lnTo>
                  <a:pt x="3011" y="140"/>
                </a:lnTo>
                <a:lnTo>
                  <a:pt x="3015" y="144"/>
                </a:lnTo>
                <a:lnTo>
                  <a:pt x="3017" y="145"/>
                </a:lnTo>
                <a:lnTo>
                  <a:pt x="3020" y="147"/>
                </a:lnTo>
                <a:lnTo>
                  <a:pt x="3024" y="149"/>
                </a:lnTo>
                <a:lnTo>
                  <a:pt x="3027" y="153"/>
                </a:lnTo>
                <a:lnTo>
                  <a:pt x="3029" y="154"/>
                </a:lnTo>
                <a:lnTo>
                  <a:pt x="3033" y="156"/>
                </a:lnTo>
                <a:lnTo>
                  <a:pt x="3037" y="158"/>
                </a:lnTo>
                <a:lnTo>
                  <a:pt x="3040" y="162"/>
                </a:lnTo>
                <a:lnTo>
                  <a:pt x="3042" y="164"/>
                </a:lnTo>
                <a:lnTo>
                  <a:pt x="3046" y="165"/>
                </a:lnTo>
                <a:lnTo>
                  <a:pt x="3049" y="169"/>
                </a:lnTo>
                <a:lnTo>
                  <a:pt x="3051" y="171"/>
                </a:lnTo>
                <a:lnTo>
                  <a:pt x="3055" y="174"/>
                </a:lnTo>
                <a:lnTo>
                  <a:pt x="3058" y="176"/>
                </a:lnTo>
                <a:lnTo>
                  <a:pt x="3062" y="178"/>
                </a:lnTo>
                <a:lnTo>
                  <a:pt x="3064" y="182"/>
                </a:lnTo>
                <a:lnTo>
                  <a:pt x="3067" y="184"/>
                </a:lnTo>
                <a:lnTo>
                  <a:pt x="3071" y="187"/>
                </a:lnTo>
                <a:lnTo>
                  <a:pt x="3075" y="189"/>
                </a:lnTo>
                <a:lnTo>
                  <a:pt x="3076" y="193"/>
                </a:lnTo>
                <a:lnTo>
                  <a:pt x="3080" y="194"/>
                </a:lnTo>
                <a:lnTo>
                  <a:pt x="3084" y="198"/>
                </a:lnTo>
                <a:lnTo>
                  <a:pt x="3086" y="200"/>
                </a:lnTo>
                <a:lnTo>
                  <a:pt x="3089" y="204"/>
                </a:lnTo>
                <a:lnTo>
                  <a:pt x="3093" y="205"/>
                </a:lnTo>
                <a:lnTo>
                  <a:pt x="3096" y="209"/>
                </a:lnTo>
                <a:lnTo>
                  <a:pt x="3098" y="211"/>
                </a:lnTo>
                <a:lnTo>
                  <a:pt x="3102" y="214"/>
                </a:lnTo>
                <a:lnTo>
                  <a:pt x="3106" y="216"/>
                </a:lnTo>
                <a:lnTo>
                  <a:pt x="3107" y="220"/>
                </a:lnTo>
                <a:lnTo>
                  <a:pt x="3111" y="224"/>
                </a:lnTo>
                <a:lnTo>
                  <a:pt x="3115" y="225"/>
                </a:lnTo>
                <a:lnTo>
                  <a:pt x="3118" y="229"/>
                </a:lnTo>
                <a:lnTo>
                  <a:pt x="3120" y="233"/>
                </a:lnTo>
                <a:lnTo>
                  <a:pt x="3124" y="234"/>
                </a:lnTo>
                <a:lnTo>
                  <a:pt x="3127" y="238"/>
                </a:lnTo>
                <a:lnTo>
                  <a:pt x="3129" y="242"/>
                </a:lnTo>
                <a:lnTo>
                  <a:pt x="3133" y="245"/>
                </a:lnTo>
                <a:lnTo>
                  <a:pt x="3136" y="247"/>
                </a:lnTo>
                <a:lnTo>
                  <a:pt x="3138" y="251"/>
                </a:lnTo>
                <a:lnTo>
                  <a:pt x="3142" y="254"/>
                </a:lnTo>
                <a:lnTo>
                  <a:pt x="3145" y="258"/>
                </a:lnTo>
                <a:lnTo>
                  <a:pt x="3149" y="260"/>
                </a:lnTo>
                <a:lnTo>
                  <a:pt x="3151" y="263"/>
                </a:lnTo>
                <a:lnTo>
                  <a:pt x="3155" y="267"/>
                </a:lnTo>
                <a:lnTo>
                  <a:pt x="3158" y="271"/>
                </a:lnTo>
                <a:lnTo>
                  <a:pt x="3160" y="274"/>
                </a:lnTo>
                <a:lnTo>
                  <a:pt x="3164" y="276"/>
                </a:lnTo>
                <a:lnTo>
                  <a:pt x="3167" y="280"/>
                </a:lnTo>
                <a:lnTo>
                  <a:pt x="3171" y="283"/>
                </a:lnTo>
                <a:lnTo>
                  <a:pt x="3173" y="287"/>
                </a:lnTo>
                <a:lnTo>
                  <a:pt x="3176" y="291"/>
                </a:lnTo>
                <a:lnTo>
                  <a:pt x="3180" y="294"/>
                </a:lnTo>
                <a:lnTo>
                  <a:pt x="3182" y="298"/>
                </a:lnTo>
                <a:lnTo>
                  <a:pt x="3185" y="302"/>
                </a:lnTo>
                <a:lnTo>
                  <a:pt x="3189" y="305"/>
                </a:lnTo>
                <a:lnTo>
                  <a:pt x="3193" y="309"/>
                </a:lnTo>
                <a:lnTo>
                  <a:pt x="3195" y="313"/>
                </a:lnTo>
                <a:lnTo>
                  <a:pt x="3198" y="316"/>
                </a:lnTo>
                <a:lnTo>
                  <a:pt x="3202" y="320"/>
                </a:lnTo>
                <a:lnTo>
                  <a:pt x="3204" y="323"/>
                </a:lnTo>
                <a:lnTo>
                  <a:pt x="3207" y="327"/>
                </a:lnTo>
                <a:lnTo>
                  <a:pt x="3211" y="331"/>
                </a:lnTo>
                <a:lnTo>
                  <a:pt x="3214" y="334"/>
                </a:lnTo>
                <a:lnTo>
                  <a:pt x="3216" y="338"/>
                </a:lnTo>
                <a:lnTo>
                  <a:pt x="3220" y="342"/>
                </a:lnTo>
                <a:lnTo>
                  <a:pt x="3224" y="345"/>
                </a:lnTo>
                <a:lnTo>
                  <a:pt x="3227" y="349"/>
                </a:lnTo>
                <a:lnTo>
                  <a:pt x="3229" y="352"/>
                </a:lnTo>
                <a:lnTo>
                  <a:pt x="3233" y="358"/>
                </a:lnTo>
                <a:lnTo>
                  <a:pt x="3236" y="362"/>
                </a:lnTo>
                <a:lnTo>
                  <a:pt x="3238" y="365"/>
                </a:lnTo>
                <a:lnTo>
                  <a:pt x="3242" y="369"/>
                </a:lnTo>
                <a:lnTo>
                  <a:pt x="3245" y="372"/>
                </a:lnTo>
                <a:lnTo>
                  <a:pt x="3249" y="376"/>
                </a:lnTo>
                <a:lnTo>
                  <a:pt x="3251" y="382"/>
                </a:lnTo>
                <a:lnTo>
                  <a:pt x="3254" y="385"/>
                </a:lnTo>
                <a:lnTo>
                  <a:pt x="3258" y="389"/>
                </a:lnTo>
                <a:lnTo>
                  <a:pt x="3262" y="392"/>
                </a:lnTo>
                <a:lnTo>
                  <a:pt x="3264" y="398"/>
                </a:lnTo>
                <a:lnTo>
                  <a:pt x="3267" y="402"/>
                </a:lnTo>
                <a:lnTo>
                  <a:pt x="3271" y="405"/>
                </a:lnTo>
                <a:lnTo>
                  <a:pt x="3274" y="409"/>
                </a:lnTo>
                <a:lnTo>
                  <a:pt x="3276" y="414"/>
                </a:lnTo>
                <a:lnTo>
                  <a:pt x="3280" y="418"/>
                </a:lnTo>
                <a:lnTo>
                  <a:pt x="3284" y="423"/>
                </a:lnTo>
                <a:lnTo>
                  <a:pt x="3285" y="427"/>
                </a:lnTo>
                <a:lnTo>
                  <a:pt x="3289" y="431"/>
                </a:lnTo>
                <a:lnTo>
                  <a:pt x="3293" y="436"/>
                </a:lnTo>
                <a:lnTo>
                  <a:pt x="3296" y="440"/>
                </a:lnTo>
                <a:lnTo>
                  <a:pt x="3298" y="445"/>
                </a:lnTo>
                <a:lnTo>
                  <a:pt x="3302" y="449"/>
                </a:lnTo>
                <a:lnTo>
                  <a:pt x="3305" y="452"/>
                </a:lnTo>
                <a:lnTo>
                  <a:pt x="3309" y="458"/>
                </a:lnTo>
                <a:lnTo>
                  <a:pt x="3311" y="462"/>
                </a:lnTo>
                <a:lnTo>
                  <a:pt x="3314" y="467"/>
                </a:lnTo>
                <a:lnTo>
                  <a:pt x="3318" y="471"/>
                </a:lnTo>
                <a:lnTo>
                  <a:pt x="3322" y="476"/>
                </a:lnTo>
                <a:lnTo>
                  <a:pt x="3323" y="480"/>
                </a:lnTo>
                <a:lnTo>
                  <a:pt x="3327" y="485"/>
                </a:lnTo>
                <a:lnTo>
                  <a:pt x="3331" y="489"/>
                </a:lnTo>
                <a:lnTo>
                  <a:pt x="3333" y="494"/>
                </a:lnTo>
                <a:lnTo>
                  <a:pt x="3336" y="500"/>
                </a:lnTo>
                <a:lnTo>
                  <a:pt x="3340" y="503"/>
                </a:lnTo>
                <a:lnTo>
                  <a:pt x="3343" y="509"/>
                </a:lnTo>
                <a:lnTo>
                  <a:pt x="3345" y="512"/>
                </a:lnTo>
                <a:lnTo>
                  <a:pt x="3349" y="518"/>
                </a:lnTo>
                <a:lnTo>
                  <a:pt x="3353" y="523"/>
                </a:lnTo>
                <a:lnTo>
                  <a:pt x="3356" y="527"/>
                </a:lnTo>
                <a:lnTo>
                  <a:pt x="3358" y="532"/>
                </a:lnTo>
                <a:lnTo>
                  <a:pt x="3362" y="536"/>
                </a:lnTo>
                <a:lnTo>
                  <a:pt x="3365" y="541"/>
                </a:lnTo>
                <a:lnTo>
                  <a:pt x="3367" y="547"/>
                </a:lnTo>
                <a:lnTo>
                  <a:pt x="3371" y="551"/>
                </a:lnTo>
                <a:lnTo>
                  <a:pt x="3374" y="556"/>
                </a:lnTo>
                <a:lnTo>
                  <a:pt x="3378" y="561"/>
                </a:lnTo>
                <a:lnTo>
                  <a:pt x="3380" y="567"/>
                </a:lnTo>
                <a:lnTo>
                  <a:pt x="3383" y="571"/>
                </a:lnTo>
                <a:lnTo>
                  <a:pt x="3387" y="576"/>
                </a:lnTo>
                <a:lnTo>
                  <a:pt x="3389" y="581"/>
                </a:lnTo>
                <a:lnTo>
                  <a:pt x="3392" y="585"/>
                </a:lnTo>
                <a:lnTo>
                  <a:pt x="3396" y="590"/>
                </a:lnTo>
                <a:lnTo>
                  <a:pt x="3400" y="596"/>
                </a:lnTo>
                <a:lnTo>
                  <a:pt x="3402" y="601"/>
                </a:lnTo>
                <a:lnTo>
                  <a:pt x="3405" y="605"/>
                </a:lnTo>
                <a:lnTo>
                  <a:pt x="3409" y="610"/>
                </a:lnTo>
                <a:lnTo>
                  <a:pt x="3411" y="616"/>
                </a:lnTo>
                <a:lnTo>
                  <a:pt x="3414" y="621"/>
                </a:lnTo>
                <a:lnTo>
                  <a:pt x="3418" y="625"/>
                </a:lnTo>
                <a:lnTo>
                  <a:pt x="3420" y="630"/>
                </a:lnTo>
                <a:lnTo>
                  <a:pt x="3423" y="636"/>
                </a:lnTo>
                <a:lnTo>
                  <a:pt x="3427" y="641"/>
                </a:lnTo>
                <a:lnTo>
                  <a:pt x="3431" y="647"/>
                </a:lnTo>
                <a:lnTo>
                  <a:pt x="3432" y="650"/>
                </a:lnTo>
                <a:lnTo>
                  <a:pt x="3436" y="656"/>
                </a:lnTo>
                <a:lnTo>
                  <a:pt x="3440" y="661"/>
                </a:lnTo>
                <a:lnTo>
                  <a:pt x="3442" y="667"/>
                </a:lnTo>
                <a:lnTo>
                  <a:pt x="3445" y="670"/>
                </a:lnTo>
                <a:lnTo>
                  <a:pt x="3449" y="676"/>
                </a:lnTo>
                <a:lnTo>
                  <a:pt x="3452" y="681"/>
                </a:lnTo>
                <a:lnTo>
                  <a:pt x="3454" y="687"/>
                </a:lnTo>
                <a:lnTo>
                  <a:pt x="3458" y="692"/>
                </a:lnTo>
                <a:lnTo>
                  <a:pt x="3461" y="698"/>
                </a:lnTo>
                <a:lnTo>
                  <a:pt x="3463" y="701"/>
                </a:lnTo>
                <a:lnTo>
                  <a:pt x="3467" y="707"/>
                </a:lnTo>
                <a:lnTo>
                  <a:pt x="3471" y="712"/>
                </a:lnTo>
                <a:lnTo>
                  <a:pt x="3474" y="718"/>
                </a:lnTo>
                <a:lnTo>
                  <a:pt x="3476" y="723"/>
                </a:lnTo>
                <a:lnTo>
                  <a:pt x="3480" y="727"/>
                </a:lnTo>
                <a:lnTo>
                  <a:pt x="3483" y="732"/>
                </a:lnTo>
                <a:lnTo>
                  <a:pt x="3485" y="738"/>
                </a:lnTo>
                <a:lnTo>
                  <a:pt x="3489" y="743"/>
                </a:lnTo>
                <a:lnTo>
                  <a:pt x="3492" y="749"/>
                </a:lnTo>
                <a:lnTo>
                  <a:pt x="3496" y="754"/>
                </a:lnTo>
                <a:lnTo>
                  <a:pt x="3498" y="758"/>
                </a:lnTo>
                <a:lnTo>
                  <a:pt x="3501" y="763"/>
                </a:lnTo>
                <a:lnTo>
                  <a:pt x="3505" y="769"/>
                </a:lnTo>
                <a:lnTo>
                  <a:pt x="3509" y="774"/>
                </a:lnTo>
                <a:lnTo>
                  <a:pt x="3511" y="779"/>
                </a:lnTo>
                <a:lnTo>
                  <a:pt x="3514" y="783"/>
                </a:lnTo>
                <a:lnTo>
                  <a:pt x="3518" y="789"/>
                </a:lnTo>
                <a:lnTo>
                  <a:pt x="3520" y="794"/>
                </a:lnTo>
                <a:lnTo>
                  <a:pt x="3523" y="799"/>
                </a:lnTo>
                <a:lnTo>
                  <a:pt x="3527" y="803"/>
                </a:lnTo>
                <a:lnTo>
                  <a:pt x="3531" y="808"/>
                </a:lnTo>
                <a:lnTo>
                  <a:pt x="3532" y="814"/>
                </a:lnTo>
                <a:lnTo>
                  <a:pt x="3536" y="819"/>
                </a:lnTo>
                <a:lnTo>
                  <a:pt x="3540" y="823"/>
                </a:lnTo>
                <a:lnTo>
                  <a:pt x="3543" y="828"/>
                </a:lnTo>
                <a:lnTo>
                  <a:pt x="3545" y="834"/>
                </a:lnTo>
                <a:lnTo>
                  <a:pt x="3549" y="839"/>
                </a:lnTo>
                <a:lnTo>
                  <a:pt x="3552" y="843"/>
                </a:lnTo>
                <a:lnTo>
                  <a:pt x="3554" y="848"/>
                </a:lnTo>
                <a:lnTo>
                  <a:pt x="3558" y="854"/>
                </a:lnTo>
                <a:lnTo>
                  <a:pt x="3561" y="858"/>
                </a:lnTo>
                <a:lnTo>
                  <a:pt x="3565" y="863"/>
                </a:lnTo>
                <a:lnTo>
                  <a:pt x="3567" y="868"/>
                </a:lnTo>
                <a:lnTo>
                  <a:pt x="3570" y="874"/>
                </a:lnTo>
                <a:lnTo>
                  <a:pt x="3574" y="878"/>
                </a:lnTo>
                <a:lnTo>
                  <a:pt x="3576" y="883"/>
                </a:lnTo>
                <a:lnTo>
                  <a:pt x="3580" y="887"/>
                </a:lnTo>
                <a:lnTo>
                  <a:pt x="3583" y="892"/>
                </a:lnTo>
                <a:lnTo>
                  <a:pt x="3587" y="898"/>
                </a:lnTo>
                <a:lnTo>
                  <a:pt x="3589" y="901"/>
                </a:lnTo>
                <a:lnTo>
                  <a:pt x="3592" y="907"/>
                </a:lnTo>
                <a:lnTo>
                  <a:pt x="3596" y="910"/>
                </a:lnTo>
                <a:lnTo>
                  <a:pt x="3598" y="916"/>
                </a:lnTo>
                <a:lnTo>
                  <a:pt x="3601" y="919"/>
                </a:lnTo>
                <a:lnTo>
                  <a:pt x="3605" y="925"/>
                </a:lnTo>
                <a:lnTo>
                  <a:pt x="3607" y="928"/>
                </a:lnTo>
                <a:lnTo>
                  <a:pt x="3610" y="934"/>
                </a:lnTo>
                <a:lnTo>
                  <a:pt x="3614" y="937"/>
                </a:lnTo>
                <a:lnTo>
                  <a:pt x="3618" y="943"/>
                </a:lnTo>
                <a:lnTo>
                  <a:pt x="3619" y="947"/>
                </a:lnTo>
                <a:lnTo>
                  <a:pt x="3623" y="952"/>
                </a:lnTo>
                <a:lnTo>
                  <a:pt x="3627" y="956"/>
                </a:lnTo>
                <a:lnTo>
                  <a:pt x="3629" y="959"/>
                </a:lnTo>
                <a:lnTo>
                  <a:pt x="3632" y="965"/>
                </a:lnTo>
                <a:lnTo>
                  <a:pt x="3636" y="968"/>
                </a:lnTo>
                <a:lnTo>
                  <a:pt x="3639" y="972"/>
                </a:lnTo>
                <a:lnTo>
                  <a:pt x="3641" y="977"/>
                </a:lnTo>
                <a:lnTo>
                  <a:pt x="3645" y="981"/>
                </a:lnTo>
                <a:lnTo>
                  <a:pt x="3649" y="985"/>
                </a:lnTo>
                <a:lnTo>
                  <a:pt x="3650" y="988"/>
                </a:lnTo>
                <a:lnTo>
                  <a:pt x="3654" y="994"/>
                </a:lnTo>
                <a:lnTo>
                  <a:pt x="3658" y="997"/>
                </a:lnTo>
                <a:lnTo>
                  <a:pt x="3661" y="1001"/>
                </a:lnTo>
                <a:lnTo>
                  <a:pt x="3663" y="1005"/>
                </a:lnTo>
                <a:lnTo>
                  <a:pt x="3667" y="1008"/>
                </a:lnTo>
                <a:lnTo>
                  <a:pt x="3670" y="1012"/>
                </a:lnTo>
                <a:lnTo>
                  <a:pt x="3672" y="1016"/>
                </a:lnTo>
                <a:lnTo>
                  <a:pt x="3676" y="1019"/>
                </a:lnTo>
                <a:lnTo>
                  <a:pt x="3679" y="1023"/>
                </a:lnTo>
                <a:lnTo>
                  <a:pt x="3683" y="1027"/>
                </a:lnTo>
                <a:lnTo>
                  <a:pt x="3685" y="1030"/>
                </a:lnTo>
                <a:lnTo>
                  <a:pt x="3689" y="1034"/>
                </a:lnTo>
                <a:lnTo>
                  <a:pt x="3692" y="1037"/>
                </a:lnTo>
                <a:lnTo>
                  <a:pt x="3696" y="1041"/>
                </a:lnTo>
                <a:lnTo>
                  <a:pt x="3698" y="1045"/>
                </a:lnTo>
                <a:lnTo>
                  <a:pt x="3701" y="1048"/>
                </a:lnTo>
                <a:lnTo>
                  <a:pt x="3705" y="1050"/>
                </a:lnTo>
                <a:lnTo>
                  <a:pt x="3707" y="1054"/>
                </a:lnTo>
                <a:lnTo>
                  <a:pt x="3710" y="1057"/>
                </a:lnTo>
                <a:lnTo>
                  <a:pt x="3714" y="1061"/>
                </a:lnTo>
                <a:lnTo>
                  <a:pt x="3718" y="1063"/>
                </a:lnTo>
                <a:lnTo>
                  <a:pt x="3719" y="1066"/>
                </a:lnTo>
                <a:lnTo>
                  <a:pt x="3723" y="1068"/>
                </a:lnTo>
                <a:lnTo>
                  <a:pt x="3727" y="1072"/>
                </a:lnTo>
                <a:lnTo>
                  <a:pt x="3730" y="1076"/>
                </a:lnTo>
                <a:lnTo>
                  <a:pt x="3732" y="1077"/>
                </a:lnTo>
                <a:lnTo>
                  <a:pt x="3736" y="1081"/>
                </a:lnTo>
                <a:lnTo>
                  <a:pt x="3739" y="1083"/>
                </a:lnTo>
                <a:lnTo>
                  <a:pt x="3743" y="1086"/>
                </a:lnTo>
                <a:lnTo>
                  <a:pt x="3745" y="1088"/>
                </a:lnTo>
                <a:lnTo>
                  <a:pt x="3748" y="1092"/>
                </a:lnTo>
                <a:lnTo>
                  <a:pt x="3752" y="1094"/>
                </a:lnTo>
                <a:lnTo>
                  <a:pt x="3754" y="1096"/>
                </a:lnTo>
                <a:lnTo>
                  <a:pt x="3758" y="1099"/>
                </a:lnTo>
                <a:lnTo>
                  <a:pt x="3761" y="1101"/>
                </a:lnTo>
                <a:lnTo>
                  <a:pt x="3765" y="1103"/>
                </a:lnTo>
                <a:lnTo>
                  <a:pt x="3767" y="1105"/>
                </a:lnTo>
                <a:lnTo>
                  <a:pt x="3770" y="1106"/>
                </a:lnTo>
                <a:lnTo>
                  <a:pt x="3774" y="1110"/>
                </a:lnTo>
                <a:lnTo>
                  <a:pt x="3777" y="1112"/>
                </a:lnTo>
                <a:lnTo>
                  <a:pt x="3779" y="1114"/>
                </a:lnTo>
                <a:lnTo>
                  <a:pt x="3783" y="1116"/>
                </a:lnTo>
                <a:lnTo>
                  <a:pt x="3787" y="1117"/>
                </a:lnTo>
                <a:lnTo>
                  <a:pt x="3790" y="1119"/>
                </a:lnTo>
                <a:lnTo>
                  <a:pt x="3792" y="1121"/>
                </a:lnTo>
                <a:lnTo>
                  <a:pt x="3796" y="1123"/>
                </a:lnTo>
                <a:lnTo>
                  <a:pt x="3799" y="1125"/>
                </a:lnTo>
                <a:lnTo>
                  <a:pt x="3801" y="1126"/>
                </a:lnTo>
                <a:lnTo>
                  <a:pt x="3805" y="1128"/>
                </a:lnTo>
                <a:lnTo>
                  <a:pt x="3808" y="1130"/>
                </a:lnTo>
                <a:lnTo>
                  <a:pt x="3812" y="1130"/>
                </a:lnTo>
                <a:lnTo>
                  <a:pt x="3814" y="1132"/>
                </a:lnTo>
                <a:lnTo>
                  <a:pt x="3817" y="1134"/>
                </a:lnTo>
                <a:lnTo>
                  <a:pt x="3821" y="1136"/>
                </a:lnTo>
                <a:lnTo>
                  <a:pt x="3825" y="1137"/>
                </a:lnTo>
                <a:lnTo>
                  <a:pt x="3827" y="1137"/>
                </a:lnTo>
                <a:lnTo>
                  <a:pt x="3830" y="1139"/>
                </a:lnTo>
                <a:lnTo>
                  <a:pt x="3834" y="1141"/>
                </a:lnTo>
                <a:lnTo>
                  <a:pt x="3836" y="1141"/>
                </a:lnTo>
                <a:lnTo>
                  <a:pt x="3839" y="1143"/>
                </a:lnTo>
                <a:lnTo>
                  <a:pt x="3843" y="1145"/>
                </a:lnTo>
                <a:lnTo>
                  <a:pt x="3847" y="1145"/>
                </a:lnTo>
                <a:lnTo>
                  <a:pt x="3848" y="1146"/>
                </a:lnTo>
                <a:lnTo>
                  <a:pt x="3852" y="1146"/>
                </a:lnTo>
                <a:lnTo>
                  <a:pt x="3856" y="1148"/>
                </a:lnTo>
                <a:lnTo>
                  <a:pt x="3857" y="1148"/>
                </a:lnTo>
                <a:lnTo>
                  <a:pt x="3861" y="1150"/>
                </a:lnTo>
                <a:lnTo>
                  <a:pt x="3865" y="1150"/>
                </a:lnTo>
                <a:lnTo>
                  <a:pt x="3868" y="1150"/>
                </a:lnTo>
                <a:lnTo>
                  <a:pt x="3870" y="1152"/>
                </a:lnTo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402" name="Freeform 141"/>
          <p:cNvSpPr>
            <a:spLocks/>
          </p:cNvSpPr>
          <p:nvPr/>
        </p:nvSpPr>
        <p:spPr bwMode="auto">
          <a:xfrm>
            <a:off x="3949700" y="5799138"/>
            <a:ext cx="274638" cy="9525"/>
          </a:xfrm>
          <a:custGeom>
            <a:avLst/>
            <a:gdLst>
              <a:gd name="T0" fmla="*/ 4 w 347"/>
              <a:gd name="T1" fmla="*/ 0 h 13"/>
              <a:gd name="T2" fmla="*/ 9 w 347"/>
              <a:gd name="T3" fmla="*/ 2 h 13"/>
              <a:gd name="T4" fmla="*/ 16 w 347"/>
              <a:gd name="T5" fmla="*/ 3 h 13"/>
              <a:gd name="T6" fmla="*/ 22 w 347"/>
              <a:gd name="T7" fmla="*/ 3 h 13"/>
              <a:gd name="T8" fmla="*/ 29 w 347"/>
              <a:gd name="T9" fmla="*/ 5 h 13"/>
              <a:gd name="T10" fmla="*/ 35 w 347"/>
              <a:gd name="T11" fmla="*/ 5 h 13"/>
              <a:gd name="T12" fmla="*/ 40 w 347"/>
              <a:gd name="T13" fmla="*/ 7 h 13"/>
              <a:gd name="T14" fmla="*/ 47 w 347"/>
              <a:gd name="T15" fmla="*/ 7 h 13"/>
              <a:gd name="T16" fmla="*/ 53 w 347"/>
              <a:gd name="T17" fmla="*/ 7 h 13"/>
              <a:gd name="T18" fmla="*/ 60 w 347"/>
              <a:gd name="T19" fmla="*/ 9 h 13"/>
              <a:gd name="T20" fmla="*/ 65 w 347"/>
              <a:gd name="T21" fmla="*/ 9 h 13"/>
              <a:gd name="T22" fmla="*/ 73 w 347"/>
              <a:gd name="T23" fmla="*/ 9 h 13"/>
              <a:gd name="T24" fmla="*/ 78 w 347"/>
              <a:gd name="T25" fmla="*/ 9 h 13"/>
              <a:gd name="T26" fmla="*/ 84 w 347"/>
              <a:gd name="T27" fmla="*/ 11 h 13"/>
              <a:gd name="T28" fmla="*/ 91 w 347"/>
              <a:gd name="T29" fmla="*/ 11 h 13"/>
              <a:gd name="T30" fmla="*/ 96 w 347"/>
              <a:gd name="T31" fmla="*/ 11 h 13"/>
              <a:gd name="T32" fmla="*/ 104 w 347"/>
              <a:gd name="T33" fmla="*/ 11 h 13"/>
              <a:gd name="T34" fmla="*/ 109 w 347"/>
              <a:gd name="T35" fmla="*/ 11 h 13"/>
              <a:gd name="T36" fmla="*/ 116 w 347"/>
              <a:gd name="T37" fmla="*/ 11 h 13"/>
              <a:gd name="T38" fmla="*/ 122 w 347"/>
              <a:gd name="T39" fmla="*/ 13 h 13"/>
              <a:gd name="T40" fmla="*/ 129 w 347"/>
              <a:gd name="T41" fmla="*/ 13 h 13"/>
              <a:gd name="T42" fmla="*/ 135 w 347"/>
              <a:gd name="T43" fmla="*/ 13 h 13"/>
              <a:gd name="T44" fmla="*/ 142 w 347"/>
              <a:gd name="T45" fmla="*/ 13 h 13"/>
              <a:gd name="T46" fmla="*/ 147 w 347"/>
              <a:gd name="T47" fmla="*/ 13 h 13"/>
              <a:gd name="T48" fmla="*/ 153 w 347"/>
              <a:gd name="T49" fmla="*/ 13 h 13"/>
              <a:gd name="T50" fmla="*/ 160 w 347"/>
              <a:gd name="T51" fmla="*/ 13 h 13"/>
              <a:gd name="T52" fmla="*/ 165 w 347"/>
              <a:gd name="T53" fmla="*/ 13 h 13"/>
              <a:gd name="T54" fmla="*/ 173 w 347"/>
              <a:gd name="T55" fmla="*/ 13 h 13"/>
              <a:gd name="T56" fmla="*/ 178 w 347"/>
              <a:gd name="T57" fmla="*/ 13 h 13"/>
              <a:gd name="T58" fmla="*/ 185 w 347"/>
              <a:gd name="T59" fmla="*/ 13 h 13"/>
              <a:gd name="T60" fmla="*/ 191 w 347"/>
              <a:gd name="T61" fmla="*/ 13 h 13"/>
              <a:gd name="T62" fmla="*/ 196 w 347"/>
              <a:gd name="T63" fmla="*/ 13 h 13"/>
              <a:gd name="T64" fmla="*/ 204 w 347"/>
              <a:gd name="T65" fmla="*/ 13 h 13"/>
              <a:gd name="T66" fmla="*/ 209 w 347"/>
              <a:gd name="T67" fmla="*/ 13 h 13"/>
              <a:gd name="T68" fmla="*/ 216 w 347"/>
              <a:gd name="T69" fmla="*/ 13 h 13"/>
              <a:gd name="T70" fmla="*/ 222 w 347"/>
              <a:gd name="T71" fmla="*/ 13 h 13"/>
              <a:gd name="T72" fmla="*/ 227 w 347"/>
              <a:gd name="T73" fmla="*/ 13 h 13"/>
              <a:gd name="T74" fmla="*/ 234 w 347"/>
              <a:gd name="T75" fmla="*/ 13 h 13"/>
              <a:gd name="T76" fmla="*/ 240 w 347"/>
              <a:gd name="T77" fmla="*/ 13 h 13"/>
              <a:gd name="T78" fmla="*/ 247 w 347"/>
              <a:gd name="T79" fmla="*/ 13 h 13"/>
              <a:gd name="T80" fmla="*/ 253 w 347"/>
              <a:gd name="T81" fmla="*/ 13 h 13"/>
              <a:gd name="T82" fmla="*/ 260 w 347"/>
              <a:gd name="T83" fmla="*/ 13 h 13"/>
              <a:gd name="T84" fmla="*/ 265 w 347"/>
              <a:gd name="T85" fmla="*/ 13 h 13"/>
              <a:gd name="T86" fmla="*/ 271 w 347"/>
              <a:gd name="T87" fmla="*/ 13 h 13"/>
              <a:gd name="T88" fmla="*/ 278 w 347"/>
              <a:gd name="T89" fmla="*/ 13 h 13"/>
              <a:gd name="T90" fmla="*/ 283 w 347"/>
              <a:gd name="T91" fmla="*/ 13 h 13"/>
              <a:gd name="T92" fmla="*/ 289 w 347"/>
              <a:gd name="T93" fmla="*/ 13 h 13"/>
              <a:gd name="T94" fmla="*/ 294 w 347"/>
              <a:gd name="T95" fmla="*/ 13 h 13"/>
              <a:gd name="T96" fmla="*/ 300 w 347"/>
              <a:gd name="T97" fmla="*/ 13 h 13"/>
              <a:gd name="T98" fmla="*/ 305 w 347"/>
              <a:gd name="T99" fmla="*/ 13 h 13"/>
              <a:gd name="T100" fmla="*/ 311 w 347"/>
              <a:gd name="T101" fmla="*/ 13 h 13"/>
              <a:gd name="T102" fmla="*/ 316 w 347"/>
              <a:gd name="T103" fmla="*/ 13 h 13"/>
              <a:gd name="T104" fmla="*/ 320 w 347"/>
              <a:gd name="T105" fmla="*/ 13 h 13"/>
              <a:gd name="T106" fmla="*/ 323 w 347"/>
              <a:gd name="T107" fmla="*/ 13 h 13"/>
              <a:gd name="T108" fmla="*/ 327 w 347"/>
              <a:gd name="T109" fmla="*/ 13 h 13"/>
              <a:gd name="T110" fmla="*/ 331 w 347"/>
              <a:gd name="T111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7" h="13">
                <a:moveTo>
                  <a:pt x="0" y="0"/>
                </a:moveTo>
                <a:lnTo>
                  <a:pt x="4" y="0"/>
                </a:lnTo>
                <a:lnTo>
                  <a:pt x="7" y="2"/>
                </a:lnTo>
                <a:lnTo>
                  <a:pt x="9" y="2"/>
                </a:lnTo>
                <a:lnTo>
                  <a:pt x="13" y="2"/>
                </a:lnTo>
                <a:lnTo>
                  <a:pt x="16" y="3"/>
                </a:lnTo>
                <a:lnTo>
                  <a:pt x="18" y="3"/>
                </a:lnTo>
                <a:lnTo>
                  <a:pt x="22" y="3"/>
                </a:lnTo>
                <a:lnTo>
                  <a:pt x="26" y="3"/>
                </a:lnTo>
                <a:lnTo>
                  <a:pt x="29" y="5"/>
                </a:lnTo>
                <a:lnTo>
                  <a:pt x="31" y="5"/>
                </a:lnTo>
                <a:lnTo>
                  <a:pt x="35" y="5"/>
                </a:lnTo>
                <a:lnTo>
                  <a:pt x="38" y="5"/>
                </a:lnTo>
                <a:lnTo>
                  <a:pt x="40" y="7"/>
                </a:lnTo>
                <a:lnTo>
                  <a:pt x="44" y="7"/>
                </a:lnTo>
                <a:lnTo>
                  <a:pt x="47" y="7"/>
                </a:lnTo>
                <a:lnTo>
                  <a:pt x="51" y="7"/>
                </a:lnTo>
                <a:lnTo>
                  <a:pt x="53" y="7"/>
                </a:lnTo>
                <a:lnTo>
                  <a:pt x="56" y="9"/>
                </a:lnTo>
                <a:lnTo>
                  <a:pt x="60" y="9"/>
                </a:lnTo>
                <a:lnTo>
                  <a:pt x="62" y="9"/>
                </a:lnTo>
                <a:lnTo>
                  <a:pt x="65" y="9"/>
                </a:lnTo>
                <a:lnTo>
                  <a:pt x="69" y="9"/>
                </a:lnTo>
                <a:lnTo>
                  <a:pt x="73" y="9"/>
                </a:lnTo>
                <a:lnTo>
                  <a:pt x="75" y="9"/>
                </a:lnTo>
                <a:lnTo>
                  <a:pt x="78" y="9"/>
                </a:lnTo>
                <a:lnTo>
                  <a:pt x="82" y="11"/>
                </a:lnTo>
                <a:lnTo>
                  <a:pt x="84" y="11"/>
                </a:lnTo>
                <a:lnTo>
                  <a:pt x="87" y="11"/>
                </a:lnTo>
                <a:lnTo>
                  <a:pt x="91" y="11"/>
                </a:lnTo>
                <a:lnTo>
                  <a:pt x="95" y="11"/>
                </a:lnTo>
                <a:lnTo>
                  <a:pt x="96" y="11"/>
                </a:lnTo>
                <a:lnTo>
                  <a:pt x="100" y="11"/>
                </a:lnTo>
                <a:lnTo>
                  <a:pt x="104" y="11"/>
                </a:lnTo>
                <a:lnTo>
                  <a:pt x="107" y="11"/>
                </a:lnTo>
                <a:lnTo>
                  <a:pt x="109" y="11"/>
                </a:lnTo>
                <a:lnTo>
                  <a:pt x="113" y="11"/>
                </a:lnTo>
                <a:lnTo>
                  <a:pt x="116" y="11"/>
                </a:lnTo>
                <a:lnTo>
                  <a:pt x="118" y="11"/>
                </a:lnTo>
                <a:lnTo>
                  <a:pt x="122" y="13"/>
                </a:lnTo>
                <a:lnTo>
                  <a:pt x="125" y="13"/>
                </a:lnTo>
                <a:lnTo>
                  <a:pt x="129" y="13"/>
                </a:lnTo>
                <a:lnTo>
                  <a:pt x="131" y="13"/>
                </a:lnTo>
                <a:lnTo>
                  <a:pt x="135" y="13"/>
                </a:lnTo>
                <a:lnTo>
                  <a:pt x="138" y="13"/>
                </a:lnTo>
                <a:lnTo>
                  <a:pt x="142" y="13"/>
                </a:lnTo>
                <a:lnTo>
                  <a:pt x="144" y="13"/>
                </a:lnTo>
                <a:lnTo>
                  <a:pt x="147" y="13"/>
                </a:lnTo>
                <a:lnTo>
                  <a:pt x="151" y="13"/>
                </a:lnTo>
                <a:lnTo>
                  <a:pt x="153" y="13"/>
                </a:lnTo>
                <a:lnTo>
                  <a:pt x="156" y="13"/>
                </a:lnTo>
                <a:lnTo>
                  <a:pt x="160" y="13"/>
                </a:lnTo>
                <a:lnTo>
                  <a:pt x="164" y="13"/>
                </a:lnTo>
                <a:lnTo>
                  <a:pt x="165" y="13"/>
                </a:lnTo>
                <a:lnTo>
                  <a:pt x="169" y="13"/>
                </a:lnTo>
                <a:lnTo>
                  <a:pt x="173" y="13"/>
                </a:lnTo>
                <a:lnTo>
                  <a:pt x="174" y="13"/>
                </a:lnTo>
                <a:lnTo>
                  <a:pt x="178" y="13"/>
                </a:lnTo>
                <a:lnTo>
                  <a:pt x="182" y="13"/>
                </a:lnTo>
                <a:lnTo>
                  <a:pt x="185" y="13"/>
                </a:lnTo>
                <a:lnTo>
                  <a:pt x="187" y="13"/>
                </a:lnTo>
                <a:lnTo>
                  <a:pt x="191" y="13"/>
                </a:lnTo>
                <a:lnTo>
                  <a:pt x="194" y="13"/>
                </a:lnTo>
                <a:lnTo>
                  <a:pt x="196" y="13"/>
                </a:lnTo>
                <a:lnTo>
                  <a:pt x="200" y="13"/>
                </a:lnTo>
                <a:lnTo>
                  <a:pt x="204" y="13"/>
                </a:lnTo>
                <a:lnTo>
                  <a:pt x="205" y="13"/>
                </a:lnTo>
                <a:lnTo>
                  <a:pt x="209" y="13"/>
                </a:lnTo>
                <a:lnTo>
                  <a:pt x="213" y="13"/>
                </a:lnTo>
                <a:lnTo>
                  <a:pt x="216" y="13"/>
                </a:lnTo>
                <a:lnTo>
                  <a:pt x="218" y="13"/>
                </a:lnTo>
                <a:lnTo>
                  <a:pt x="222" y="13"/>
                </a:lnTo>
                <a:lnTo>
                  <a:pt x="225" y="13"/>
                </a:lnTo>
                <a:lnTo>
                  <a:pt x="227" y="13"/>
                </a:lnTo>
                <a:lnTo>
                  <a:pt x="231" y="13"/>
                </a:lnTo>
                <a:lnTo>
                  <a:pt x="234" y="13"/>
                </a:lnTo>
                <a:lnTo>
                  <a:pt x="238" y="13"/>
                </a:lnTo>
                <a:lnTo>
                  <a:pt x="240" y="13"/>
                </a:lnTo>
                <a:lnTo>
                  <a:pt x="243" y="13"/>
                </a:lnTo>
                <a:lnTo>
                  <a:pt x="247" y="13"/>
                </a:lnTo>
                <a:lnTo>
                  <a:pt x="249" y="13"/>
                </a:lnTo>
                <a:lnTo>
                  <a:pt x="253" y="13"/>
                </a:lnTo>
                <a:lnTo>
                  <a:pt x="256" y="13"/>
                </a:lnTo>
                <a:lnTo>
                  <a:pt x="260" y="13"/>
                </a:lnTo>
                <a:lnTo>
                  <a:pt x="262" y="13"/>
                </a:lnTo>
                <a:lnTo>
                  <a:pt x="265" y="13"/>
                </a:lnTo>
                <a:lnTo>
                  <a:pt x="269" y="13"/>
                </a:lnTo>
                <a:lnTo>
                  <a:pt x="271" y="13"/>
                </a:lnTo>
                <a:lnTo>
                  <a:pt x="274" y="13"/>
                </a:lnTo>
                <a:lnTo>
                  <a:pt x="278" y="13"/>
                </a:lnTo>
                <a:lnTo>
                  <a:pt x="280" y="13"/>
                </a:lnTo>
                <a:lnTo>
                  <a:pt x="283" y="13"/>
                </a:lnTo>
                <a:lnTo>
                  <a:pt x="287" y="13"/>
                </a:lnTo>
                <a:lnTo>
                  <a:pt x="289" y="13"/>
                </a:lnTo>
                <a:lnTo>
                  <a:pt x="293" y="13"/>
                </a:lnTo>
                <a:lnTo>
                  <a:pt x="294" y="13"/>
                </a:lnTo>
                <a:lnTo>
                  <a:pt x="298" y="13"/>
                </a:lnTo>
                <a:lnTo>
                  <a:pt x="300" y="13"/>
                </a:lnTo>
                <a:lnTo>
                  <a:pt x="303" y="13"/>
                </a:lnTo>
                <a:lnTo>
                  <a:pt x="305" y="13"/>
                </a:lnTo>
                <a:lnTo>
                  <a:pt x="309" y="13"/>
                </a:lnTo>
                <a:lnTo>
                  <a:pt x="311" y="13"/>
                </a:lnTo>
                <a:lnTo>
                  <a:pt x="312" y="13"/>
                </a:lnTo>
                <a:lnTo>
                  <a:pt x="316" y="13"/>
                </a:lnTo>
                <a:lnTo>
                  <a:pt x="318" y="13"/>
                </a:lnTo>
                <a:lnTo>
                  <a:pt x="320" y="13"/>
                </a:lnTo>
                <a:lnTo>
                  <a:pt x="322" y="13"/>
                </a:lnTo>
                <a:lnTo>
                  <a:pt x="323" y="13"/>
                </a:lnTo>
                <a:lnTo>
                  <a:pt x="325" y="13"/>
                </a:lnTo>
                <a:lnTo>
                  <a:pt x="327" y="13"/>
                </a:lnTo>
                <a:lnTo>
                  <a:pt x="329" y="13"/>
                </a:lnTo>
                <a:lnTo>
                  <a:pt x="331" y="13"/>
                </a:lnTo>
                <a:lnTo>
                  <a:pt x="347" y="13"/>
                </a:lnTo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403" name="Rectangle 142"/>
          <p:cNvSpPr>
            <a:spLocks noChangeArrowheads="1"/>
          </p:cNvSpPr>
          <p:nvPr/>
        </p:nvSpPr>
        <p:spPr bwMode="auto">
          <a:xfrm>
            <a:off x="2601913" y="4941888"/>
            <a:ext cx="4536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Argon</a:t>
            </a:r>
            <a:endParaRPr kumimoji="0" lang="en-US" alt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0404" name="Rectangle 143"/>
          <p:cNvSpPr>
            <a:spLocks noChangeArrowheads="1"/>
          </p:cNvSpPr>
          <p:nvPr/>
        </p:nvSpPr>
        <p:spPr bwMode="auto">
          <a:xfrm>
            <a:off x="3155950" y="4451350"/>
            <a:ext cx="5129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Helium</a:t>
            </a:r>
            <a:endParaRPr kumimoji="0" lang="en-US" alt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0407" name="Rectangle 146"/>
          <p:cNvSpPr>
            <a:spLocks noChangeArrowheads="1"/>
          </p:cNvSpPr>
          <p:nvPr/>
        </p:nvSpPr>
        <p:spPr bwMode="auto">
          <a:xfrm rot="16200000">
            <a:off x="86375" y="4679691"/>
            <a:ext cx="654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Y(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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)/Y(0)</a:t>
            </a:r>
            <a:endParaRPr kumimoji="0" lang="en-US" altLang="de-D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0410" name="Rectangle 149"/>
          <p:cNvSpPr>
            <a:spLocks noChangeArrowheads="1"/>
          </p:cNvSpPr>
          <p:nvPr/>
        </p:nvSpPr>
        <p:spPr bwMode="auto">
          <a:xfrm>
            <a:off x="1824883" y="6089016"/>
            <a:ext cx="14443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200" b="1" dirty="0" smtClean="0">
                <a:solidFill>
                  <a:srgbClr val="000000"/>
                </a:solidFill>
              </a:rPr>
              <a:t>I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ncident angle 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Symbol"/>
              </a:rPr>
              <a:t> []</a:t>
            </a: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endParaRPr kumimoji="0" lang="en-US" altLang="de-D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70414" name="Line 153"/>
          <p:cNvSpPr>
            <a:spLocks noChangeShapeType="1"/>
          </p:cNvSpPr>
          <p:nvPr/>
        </p:nvSpPr>
        <p:spPr bwMode="auto">
          <a:xfrm>
            <a:off x="1222375" y="3800475"/>
            <a:ext cx="27146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415" name="Rectangle 154"/>
          <p:cNvSpPr>
            <a:spLocks noChangeArrowheads="1"/>
          </p:cNvSpPr>
          <p:nvPr/>
        </p:nvSpPr>
        <p:spPr bwMode="auto">
          <a:xfrm>
            <a:off x="1493838" y="3716973"/>
            <a:ext cx="83426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Aluminium</a:t>
            </a:r>
            <a:endParaRPr kumimoji="0" lang="en-US" alt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0416" name="Line 155"/>
          <p:cNvSpPr>
            <a:spLocks noChangeShapeType="1"/>
          </p:cNvSpPr>
          <p:nvPr/>
        </p:nvSpPr>
        <p:spPr bwMode="auto">
          <a:xfrm>
            <a:off x="1222375" y="3970973"/>
            <a:ext cx="271463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417" name="Rectangle 156"/>
          <p:cNvSpPr>
            <a:spLocks noChangeArrowheads="1"/>
          </p:cNvSpPr>
          <p:nvPr/>
        </p:nvSpPr>
        <p:spPr bwMode="auto">
          <a:xfrm>
            <a:off x="1493838" y="3889058"/>
            <a:ext cx="7437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Beryllium</a:t>
            </a:r>
            <a:endParaRPr kumimoji="0" lang="en-US" alt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0418" name="Rectangle 157"/>
          <p:cNvSpPr>
            <a:spLocks noChangeArrowheads="1"/>
          </p:cNvSpPr>
          <p:nvPr/>
        </p:nvSpPr>
        <p:spPr bwMode="auto">
          <a:xfrm>
            <a:off x="3233738" y="3484563"/>
            <a:ext cx="7598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Deuterium</a:t>
            </a:r>
            <a:endParaRPr kumimoji="0" lang="en-US" alt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52168" y="-4763"/>
            <a:ext cx="6885756" cy="696913"/>
          </a:xfrm>
        </p:spPr>
        <p:txBody>
          <a:bodyPr/>
          <a:lstStyle/>
          <a:p>
            <a:r>
              <a:rPr lang="en-US" sz="2200" dirty="0" smtClean="0"/>
              <a:t>This contribution: interaction of impurity containing plasma with beryllium and tungsten </a:t>
            </a:r>
            <a:endParaRPr lang="en-US" sz="22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81244" y="1017729"/>
            <a:ext cx="7608376" cy="367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0975" indent="-180975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7550" indent="-180975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b="1" dirty="0" smtClean="0">
                <a:solidFill>
                  <a:srgbClr val="005B82"/>
                </a:solidFill>
              </a:rPr>
              <a:t>Beryllium</a:t>
            </a:r>
            <a:endParaRPr lang="en-US" b="1" dirty="0" smtClean="0"/>
          </a:p>
          <a:p>
            <a:pPr marL="266700" indent="-266700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/>
              <a:t>Erosion and fuel retention </a:t>
            </a:r>
            <a:r>
              <a:rPr lang="en-US" sz="1600" b="1" dirty="0" smtClean="0"/>
              <a:t>under influence of helium and argon</a:t>
            </a:r>
            <a:endParaRPr lang="en-US" sz="1600" b="1" dirty="0"/>
          </a:p>
          <a:p>
            <a:pPr marL="266700" indent="-266700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 smtClean="0"/>
              <a:t>Qualification </a:t>
            </a:r>
            <a:r>
              <a:rPr lang="en-US" sz="1600" b="1" dirty="0"/>
              <a:t>of aluminium as possible substitute for </a:t>
            </a:r>
            <a:r>
              <a:rPr lang="en-US" sz="1600" b="1" dirty="0" smtClean="0"/>
              <a:t>beryllium </a:t>
            </a:r>
            <a:r>
              <a:rPr lang="en-US" sz="1600" b="1" dirty="0"/>
              <a:t>in relevant studies</a:t>
            </a:r>
          </a:p>
          <a:p>
            <a:pPr marL="0" indent="0" eaLnBrk="1" hangingPunct="1">
              <a:spcBef>
                <a:spcPts val="1800"/>
              </a:spcBef>
            </a:pPr>
            <a:r>
              <a:rPr lang="en-US" b="1" dirty="0" smtClean="0">
                <a:solidFill>
                  <a:srgbClr val="005B82"/>
                </a:solidFill>
              </a:rPr>
              <a:t>Tungsten</a:t>
            </a:r>
          </a:p>
          <a:p>
            <a:pPr marL="285750" indent="-285750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600" b="1" dirty="0" smtClean="0"/>
              <a:t>Influence of the incident ion flux on fuel retention and surface morphology</a:t>
            </a:r>
          </a:p>
          <a:p>
            <a:pPr marL="285750" indent="-285750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600" b="1" dirty="0"/>
              <a:t>Fuel retention under influence of helium and </a:t>
            </a:r>
            <a:r>
              <a:rPr lang="en-US" sz="1600" b="1" dirty="0" smtClean="0"/>
              <a:t>argon</a:t>
            </a:r>
          </a:p>
          <a:p>
            <a:pPr marL="285750" indent="-285750" eaLnBrk="1" hangingPunct="1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en-US" sz="1600" b="1" dirty="0"/>
          </a:p>
          <a:p>
            <a:pPr marL="0" indent="0" eaLnBrk="1" hangingPunct="1">
              <a:spcBef>
                <a:spcPts val="1200"/>
              </a:spcBef>
            </a:pPr>
            <a:r>
              <a:rPr lang="en-US" sz="1600" b="1" dirty="0" smtClean="0">
                <a:solidFill>
                  <a:srgbClr val="005B82"/>
                </a:solidFill>
              </a:rPr>
              <a:t>Experimental </a:t>
            </a:r>
            <a:r>
              <a:rPr lang="en-US" sz="1600" b="1" dirty="0">
                <a:solidFill>
                  <a:srgbClr val="005B82"/>
                </a:solidFill>
              </a:rPr>
              <a:t>studies were performed in linear plasma devices </a:t>
            </a:r>
            <a:br>
              <a:rPr lang="en-US" sz="1600" b="1" dirty="0">
                <a:solidFill>
                  <a:srgbClr val="005B82"/>
                </a:solidFill>
              </a:rPr>
            </a:br>
            <a:r>
              <a:rPr lang="en-US" sz="1600" b="1" dirty="0">
                <a:solidFill>
                  <a:srgbClr val="005B82"/>
                </a:solidFill>
              </a:rPr>
              <a:t>PSI-2, PISCES-B and </a:t>
            </a:r>
            <a:r>
              <a:rPr lang="en-US" sz="1600" b="1" dirty="0" smtClean="0">
                <a:solidFill>
                  <a:srgbClr val="005B82"/>
                </a:solidFill>
              </a:rPr>
              <a:t>Magnum-PSI</a:t>
            </a:r>
            <a:endParaRPr lang="en-US" sz="16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" y="4772374"/>
            <a:ext cx="865276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7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Linear plasma device PSI-2 (FZJ) </a:t>
            </a:r>
            <a:endParaRPr lang="en-US" sz="2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1" y="868308"/>
            <a:ext cx="8293248" cy="5524872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1219200" y="2628900"/>
            <a:ext cx="720000" cy="720000"/>
          </a:xfrm>
          <a:prstGeom prst="ellipse">
            <a:avLst/>
          </a:prstGeom>
          <a:noFill/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66839" y="1585343"/>
            <a:ext cx="862141" cy="282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8000" tIns="18000" rIns="18000" bIns="1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 smtClean="0"/>
              <a:t>Coils</a:t>
            </a:r>
            <a:endParaRPr lang="en-US" sz="1600" b="1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2247901" y="1867916"/>
            <a:ext cx="950008" cy="760984"/>
          </a:xfrm>
          <a:prstGeom prst="straightConnector1">
            <a:avLst/>
          </a:prstGeom>
          <a:ln w="1905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2880361" y="1867916"/>
            <a:ext cx="317548" cy="663145"/>
          </a:xfrm>
          <a:prstGeom prst="straightConnector1">
            <a:avLst/>
          </a:prstGeom>
          <a:ln w="1905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3197909" y="1867916"/>
            <a:ext cx="188477" cy="663144"/>
          </a:xfrm>
          <a:prstGeom prst="straightConnector1">
            <a:avLst/>
          </a:prstGeom>
          <a:ln w="1905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3197909" y="1867916"/>
            <a:ext cx="619548" cy="663144"/>
          </a:xfrm>
          <a:prstGeom prst="straightConnector1">
            <a:avLst/>
          </a:prstGeom>
          <a:ln w="1905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3197909" y="1867916"/>
            <a:ext cx="1050619" cy="640667"/>
          </a:xfrm>
          <a:prstGeom prst="straightConnector1">
            <a:avLst/>
          </a:prstGeom>
          <a:ln w="1905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3177847" y="2628900"/>
            <a:ext cx="1630373" cy="1927860"/>
          </a:xfrm>
          <a:prstGeom prst="ellipse">
            <a:avLst/>
          </a:prstGeom>
          <a:noFill/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2129875" y="3427690"/>
            <a:ext cx="1273927" cy="528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8000" tIns="18000" rIns="18000" bIns="1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 smtClean="0"/>
              <a:t>Side-fed manipulator</a:t>
            </a:r>
            <a:endParaRPr lang="en-US" sz="1600" b="1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2779" y="2175223"/>
            <a:ext cx="862141" cy="528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8000" tIns="18000" rIns="18000" bIns="1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 smtClean="0"/>
              <a:t>Plasma source</a:t>
            </a:r>
            <a:endParaRPr lang="en-US" sz="1600" b="1" dirty="0"/>
          </a:p>
        </p:txBody>
      </p:sp>
      <p:sp>
        <p:nvSpPr>
          <p:cNvPr id="31" name="Ellipse 30"/>
          <p:cNvSpPr/>
          <p:nvPr/>
        </p:nvSpPr>
        <p:spPr>
          <a:xfrm>
            <a:off x="5052367" y="1702884"/>
            <a:ext cx="3780372" cy="1927860"/>
          </a:xfrm>
          <a:prstGeom prst="ellipse">
            <a:avLst/>
          </a:prstGeom>
          <a:noFill/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7336673" y="1585343"/>
            <a:ext cx="1060567" cy="528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8000" tIns="18000" rIns="18000" bIns="1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 smtClean="0"/>
              <a:t>Target station</a:t>
            </a:r>
            <a:endParaRPr lang="en-US" sz="1600" b="1" dirty="0"/>
          </a:p>
        </p:txBody>
      </p:sp>
      <p:sp>
        <p:nvSpPr>
          <p:cNvPr id="33" name="Ellipse 32"/>
          <p:cNvSpPr/>
          <p:nvPr/>
        </p:nvSpPr>
        <p:spPr>
          <a:xfrm>
            <a:off x="5212080" y="2284140"/>
            <a:ext cx="720000" cy="720000"/>
          </a:xfrm>
          <a:prstGeom prst="ellipse">
            <a:avLst/>
          </a:prstGeom>
          <a:noFill/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5639579" y="2896306"/>
            <a:ext cx="862141" cy="282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8000" tIns="18000" rIns="18000" bIns="1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 smtClean="0"/>
              <a:t>TEAC</a:t>
            </a:r>
            <a:endParaRPr lang="en-US" sz="1600" b="1" dirty="0"/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6140551" y="5235323"/>
            <a:ext cx="1282804" cy="528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8000" tIns="18000" rIns="18000" bIns="1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 smtClean="0"/>
              <a:t>Periphery</a:t>
            </a:r>
            <a:r>
              <a:rPr lang="en-US" sz="1600" b="1" dirty="0"/>
              <a:t> </a:t>
            </a:r>
            <a:r>
              <a:rPr lang="en-US" sz="1600" b="1" dirty="0" smtClean="0"/>
              <a:t>level</a:t>
            </a:r>
          </a:p>
        </p:txBody>
      </p:sp>
      <p:cxnSp>
        <p:nvCxnSpPr>
          <p:cNvPr id="5" name="Gerade Verbindung mit Pfeil 4"/>
          <p:cNvCxnSpPr/>
          <p:nvPr/>
        </p:nvCxnSpPr>
        <p:spPr>
          <a:xfrm flipV="1">
            <a:off x="1745673" y="4358244"/>
            <a:ext cx="3893906" cy="724396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 rot="20961350">
            <a:off x="3430372" y="4790787"/>
            <a:ext cx="690916" cy="282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8000" tIns="18000" rIns="18000" bIns="1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 smtClean="0"/>
              <a:t>3 m</a:t>
            </a:r>
          </a:p>
        </p:txBody>
      </p:sp>
    </p:spTree>
    <p:extLst>
      <p:ext uri="{BB962C8B-B14F-4D97-AF65-F5344CB8AC3E}">
        <p14:creationId xmlns:p14="http://schemas.microsoft.com/office/powerpoint/2010/main" val="200320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29" grpId="0" animBg="1"/>
      <p:bldP spid="30" grpId="0" animBg="1"/>
      <p:bldP spid="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Linear plasma </a:t>
            </a:r>
            <a:r>
              <a:rPr lang="en-US" sz="2200" dirty="0" smtClean="0"/>
              <a:t>devices </a:t>
            </a:r>
            <a:br>
              <a:rPr lang="en-US" sz="2200" dirty="0" smtClean="0"/>
            </a:br>
            <a:r>
              <a:rPr lang="en-US" sz="2200" dirty="0" smtClean="0"/>
              <a:t>PISCES-B and Magnum-PSI </a:t>
            </a:r>
            <a:endParaRPr lang="en-US" sz="2200" dirty="0"/>
          </a:p>
        </p:txBody>
      </p:sp>
      <p:graphicFrame>
        <p:nvGraphicFramePr>
          <p:cNvPr id="17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806846"/>
              </p:ext>
            </p:extLst>
          </p:nvPr>
        </p:nvGraphicFramePr>
        <p:xfrm>
          <a:off x="8183245" y="611826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92" name="Document" r:id="rId4" imgW="6594348" imgH="6594348" progId="Word.Document.8">
                  <p:embed/>
                </p:oleObj>
              </mc:Choice>
              <mc:Fallback>
                <p:oleObj name="Document" r:id="rId4" imgW="6594348" imgH="659434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3245" y="611826"/>
                        <a:ext cx="533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057275"/>
            <a:ext cx="61722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1057275"/>
            <a:ext cx="221297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40"/>
          <p:cNvSpPr>
            <a:spLocks noChangeShapeType="1"/>
          </p:cNvSpPr>
          <p:nvPr/>
        </p:nvSpPr>
        <p:spPr bwMode="auto">
          <a:xfrm flipV="1">
            <a:off x="3252788" y="1316038"/>
            <a:ext cx="4643437" cy="78105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41"/>
          <p:cNvSpPr>
            <a:spLocks noChangeShapeType="1"/>
          </p:cNvSpPr>
          <p:nvPr/>
        </p:nvSpPr>
        <p:spPr bwMode="auto">
          <a:xfrm>
            <a:off x="3244850" y="2344738"/>
            <a:ext cx="4668838" cy="658812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4" name="Picture 1" descr="figure1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3426645"/>
            <a:ext cx="4934903" cy="323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" y="5284642"/>
            <a:ext cx="1839595" cy="50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365123" y="785499"/>
            <a:ext cx="8593139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PISCES-B (UCSD): compatible with beryllium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326072" y="3902079"/>
            <a:ext cx="3697288" cy="46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Magnum-PSI (FOM-DIFFER): </a:t>
            </a:r>
            <a:br>
              <a:rPr lang="en-US" sz="1600" b="1" dirty="0" smtClean="0">
                <a:solidFill>
                  <a:srgbClr val="005B82"/>
                </a:solidFill>
              </a:rPr>
            </a:br>
            <a:r>
              <a:rPr lang="en-US" sz="1600" b="1" dirty="0" smtClean="0">
                <a:solidFill>
                  <a:srgbClr val="005B82"/>
                </a:solidFill>
              </a:rPr>
              <a:t>high particle and heat loads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301761" y="6225205"/>
            <a:ext cx="4089445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400" b="1" dirty="0" smtClean="0"/>
              <a:t>[G</a:t>
            </a:r>
            <a:r>
              <a:rPr lang="en-US" sz="1400" b="1" dirty="0"/>
              <a:t>. De Temmerman et al., Fusion Eng. Des. 88 (2013) 483]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365123" y="3283885"/>
            <a:ext cx="4089445" cy="20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400" b="1" dirty="0" smtClean="0"/>
              <a:t>[</a:t>
            </a:r>
            <a:r>
              <a:rPr lang="de-DE" sz="1400" b="1" dirty="0" smtClean="0"/>
              <a:t>R</a:t>
            </a:r>
            <a:r>
              <a:rPr lang="de-DE" sz="1400" b="1" dirty="0"/>
              <a:t>. P. </a:t>
            </a:r>
            <a:r>
              <a:rPr lang="de-DE" sz="1400" b="1" dirty="0" smtClean="0"/>
              <a:t>Doerner et al, </a:t>
            </a:r>
            <a:r>
              <a:rPr lang="de-DE" sz="1400" b="1" dirty="0"/>
              <a:t>Phys. </a:t>
            </a:r>
            <a:r>
              <a:rPr lang="de-DE" sz="1400" b="1" dirty="0" err="1"/>
              <a:t>Scr</a:t>
            </a:r>
            <a:r>
              <a:rPr lang="de-DE" sz="1400" b="1" dirty="0"/>
              <a:t>. T111 (2004) 75</a:t>
            </a:r>
            <a:r>
              <a:rPr lang="en-US" sz="1400" b="1" dirty="0" smtClean="0"/>
              <a:t>]</a:t>
            </a:r>
            <a:endParaRPr lang="en-US" sz="1400" b="1" dirty="0"/>
          </a:p>
        </p:txBody>
      </p:sp>
      <p:sp>
        <p:nvSpPr>
          <p:cNvPr id="2" name="Rechteck 1"/>
          <p:cNvSpPr/>
          <p:nvPr/>
        </p:nvSpPr>
        <p:spPr>
          <a:xfrm>
            <a:off x="4144297" y="3613355"/>
            <a:ext cx="310271" cy="288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73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200" dirty="0" smtClean="0"/>
              <a:t>Plasma exposure parameters </a:t>
            </a:r>
            <a:br>
              <a:rPr lang="en-US" altLang="de-DE" sz="2200" dirty="0" smtClean="0"/>
            </a:br>
            <a:r>
              <a:rPr lang="en-US" altLang="de-DE" sz="2200" dirty="0" smtClean="0"/>
              <a:t>in linear plasma devices</a:t>
            </a:r>
            <a:endParaRPr lang="en-US" sz="2200" dirty="0"/>
          </a:p>
        </p:txBody>
      </p:sp>
      <p:graphicFrame>
        <p:nvGraphicFramePr>
          <p:cNvPr id="9" name="Group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815525"/>
              </p:ext>
            </p:extLst>
          </p:nvPr>
        </p:nvGraphicFramePr>
        <p:xfrm>
          <a:off x="579119" y="1096963"/>
          <a:ext cx="8023860" cy="4018011"/>
        </p:xfrm>
        <a:graphic>
          <a:graphicData uri="http://schemas.openxmlformats.org/drawingml/2006/table">
            <a:tbl>
              <a:tblPr/>
              <a:tblGrid>
                <a:gridCol w="1604772"/>
                <a:gridCol w="1604772"/>
                <a:gridCol w="1604772"/>
                <a:gridCol w="1604772"/>
                <a:gridCol w="1604772"/>
              </a:tblGrid>
              <a:tr h="411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B82"/>
                          </a:solidFill>
                          <a:effectLst/>
                          <a:latin typeface="Arial" charset="0"/>
                        </a:rPr>
                        <a:t>Parameter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B82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B82"/>
                          </a:solidFill>
                          <a:effectLst/>
                          <a:latin typeface="Arial" charset="0"/>
                        </a:rPr>
                        <a:t>PSI-2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B82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B82"/>
                          </a:solidFill>
                          <a:effectLst/>
                          <a:latin typeface="Arial" charset="0"/>
                        </a:rPr>
                        <a:t>PISCES-B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B82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B82"/>
                          </a:solidFill>
                          <a:effectLst/>
                          <a:latin typeface="Arial" charset="0"/>
                        </a:rPr>
                        <a:t>Magnum-PSI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B82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B82"/>
                          </a:solidFill>
                          <a:effectLst/>
                          <a:latin typeface="Arial" charset="0"/>
                        </a:rPr>
                        <a:t>ITER divertor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B82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9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Electron temperature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1 - 40 eV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3 - 50 eV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 – 10 eV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~1 - 10 eV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9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El. density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de-DE" altLang="de-DE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de-DE" altLang="de-DE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de-DE" altLang="de-DE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de-DE" altLang="de-DE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9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Particle flux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 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endParaRPr kumimoji="0" lang="de-DE" altLang="de-DE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 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endParaRPr kumimoji="0" lang="de-DE" altLang="de-DE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 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endParaRPr kumimoji="0" lang="de-DE" altLang="de-DE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 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endParaRPr kumimoji="0" lang="de-DE" altLang="de-DE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9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Particle fluence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up to 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per exposure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up to 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per exposure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up to 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per exposure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- 10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en-US" altLang="de-DE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per pulse </a:t>
                      </a:r>
                      <a:b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(400 s)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9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Incident ion energy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10 - 300 eV (negative bias)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10 - 300 eV (negative bias)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1 - 300 eV (negative bias)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~10 eV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9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Wall (sample) temperature</a:t>
                      </a:r>
                      <a:endParaRPr kumimoji="0" lang="de-DE" altLang="de-DE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300 - 2000 K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300 - 2000 K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300 - 2000 K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500 - 1300 </a:t>
                      </a: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 (steady-state)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9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Special features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Beryllium compatibility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High particle flux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5B82"/>
                        </a:buClr>
                        <a:buFont typeface="Wingdings" pitchFamily="2" charset="2"/>
                        <a:defRPr sz="2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 Box 112"/>
          <p:cNvSpPr txBox="1">
            <a:spLocks noChangeArrowheads="1"/>
          </p:cNvSpPr>
          <p:nvPr/>
        </p:nvSpPr>
        <p:spPr bwMode="auto">
          <a:xfrm>
            <a:off x="579120" y="5418138"/>
            <a:ext cx="81153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60363" indent="-360363" eaLnBrk="0" hangingPunct="0">
              <a:tabLst>
                <a:tab pos="360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360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360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360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360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563" indent="-182563" eaLnBrk="1" hangingPunct="1">
              <a:spcBef>
                <a:spcPts val="600"/>
              </a:spcBef>
              <a:buFont typeface="Wingdings" pitchFamily="2" charset="2"/>
              <a:buChar char="Ø"/>
              <a:tabLst>
                <a:tab pos="182563" algn="l"/>
              </a:tabLst>
            </a:pPr>
            <a:r>
              <a:rPr lang="en-US" altLang="de-DE" sz="1400" b="1" dirty="0"/>
              <a:t>Transients (ELMs, disruptions) can be simulated by laser </a:t>
            </a:r>
            <a:r>
              <a:rPr lang="en-US" altLang="de-DE" sz="1400" b="1" dirty="0" smtClean="0"/>
              <a:t>or pulsed plasma irradiation </a:t>
            </a:r>
          </a:p>
          <a:p>
            <a:pPr marL="182563" indent="-182563" eaLnBrk="1" hangingPunct="1">
              <a:spcBef>
                <a:spcPts val="600"/>
              </a:spcBef>
              <a:buFont typeface="Wingdings" pitchFamily="2" charset="2"/>
              <a:buChar char="Ø"/>
              <a:tabLst>
                <a:tab pos="182563" algn="l"/>
              </a:tabLst>
            </a:pPr>
            <a:r>
              <a:rPr lang="en-US" altLang="de-DE" sz="1400" b="1" dirty="0" smtClean="0"/>
              <a:t>Fluence </a:t>
            </a:r>
            <a:r>
              <a:rPr lang="en-US" altLang="de-DE" sz="1400" b="1" dirty="0"/>
              <a:t>per experiment is ~10x – 100x higher than in present pulsed tokamaks</a:t>
            </a:r>
          </a:p>
          <a:p>
            <a:pPr marL="182563" indent="-182563" eaLnBrk="1" hangingPunct="1">
              <a:spcBef>
                <a:spcPts val="600"/>
              </a:spcBef>
              <a:buFont typeface="Wingdings" pitchFamily="2" charset="2"/>
              <a:buChar char="Ø"/>
              <a:tabLst>
                <a:tab pos="182563" algn="l"/>
              </a:tabLst>
            </a:pPr>
            <a:r>
              <a:rPr lang="en-US" altLang="de-DE" sz="1400" b="1" dirty="0"/>
              <a:t>Exposure parameters can be pre-selected </a:t>
            </a:r>
            <a:r>
              <a:rPr lang="en-US" altLang="de-DE" sz="1400" b="1" dirty="0" smtClean="0"/>
              <a:t>to </a:t>
            </a:r>
            <a:r>
              <a:rPr lang="en-US" altLang="de-DE" sz="1400" b="1" dirty="0"/>
              <a:t>simulate particular ITER conditions</a:t>
            </a:r>
          </a:p>
        </p:txBody>
      </p:sp>
    </p:spTree>
    <p:extLst>
      <p:ext uri="{BB962C8B-B14F-4D97-AF65-F5344CB8AC3E}">
        <p14:creationId xmlns:p14="http://schemas.microsoft.com/office/powerpoint/2010/main" val="280157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236220" y="2737561"/>
            <a:ext cx="8747759" cy="13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5B82"/>
                </a:solidFill>
              </a:rPr>
              <a:t>Erosion </a:t>
            </a:r>
            <a:r>
              <a:rPr lang="en-US" sz="2800" b="1" dirty="0" smtClean="0">
                <a:solidFill>
                  <a:srgbClr val="005B82"/>
                </a:solidFill>
              </a:rPr>
              <a:t>and fuel retention </a:t>
            </a:r>
            <a:br>
              <a:rPr lang="en-US" sz="2800" b="1" dirty="0" smtClean="0">
                <a:solidFill>
                  <a:srgbClr val="005B82"/>
                </a:solidFill>
              </a:rPr>
            </a:br>
            <a:r>
              <a:rPr lang="en-US" sz="2800" b="1" dirty="0" smtClean="0">
                <a:solidFill>
                  <a:srgbClr val="005B82"/>
                </a:solidFill>
              </a:rPr>
              <a:t>of </a:t>
            </a:r>
            <a:r>
              <a:rPr lang="en-US" sz="2800" b="1" dirty="0">
                <a:solidFill>
                  <a:srgbClr val="005B82"/>
                </a:solidFill>
              </a:rPr>
              <a:t>beryllium and aluminium</a:t>
            </a:r>
          </a:p>
        </p:txBody>
      </p:sp>
    </p:spTree>
    <p:extLst>
      <p:ext uri="{BB962C8B-B14F-4D97-AF65-F5344CB8AC3E}">
        <p14:creationId xmlns:p14="http://schemas.microsoft.com/office/powerpoint/2010/main" val="11707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Erosion of beryllium and aluminium</a:t>
            </a:r>
            <a:endParaRPr lang="en-US" sz="22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8127" y="736281"/>
            <a:ext cx="3923016" cy="493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0975" indent="-180975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7550" indent="-180975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809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sz="1600" b="1" dirty="0" smtClean="0">
                <a:solidFill>
                  <a:srgbClr val="005B82"/>
                </a:solidFill>
              </a:rPr>
              <a:t>PISCES-B / PSI-2 exposure conditions</a:t>
            </a:r>
            <a:endParaRPr lang="en-US" sz="1600" b="1" dirty="0" smtClean="0"/>
          </a:p>
          <a:p>
            <a:pPr marL="177800" indent="-1778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 dirty="0"/>
              <a:t>Controlled </a:t>
            </a:r>
            <a:r>
              <a:rPr lang="en-US" sz="1600" b="1" dirty="0" err="1" smtClean="0"/>
              <a:t>Ar</a:t>
            </a:r>
            <a:r>
              <a:rPr lang="en-US" sz="1600" b="1" dirty="0" smtClean="0"/>
              <a:t> or He seeding 0-100%</a:t>
            </a:r>
            <a:br>
              <a:rPr lang="en-US" sz="1600" b="1" dirty="0" smtClean="0"/>
            </a:br>
            <a:r>
              <a:rPr lang="en-US" sz="1600" b="1" dirty="0" smtClean="0"/>
              <a:t>(controlled by spectroscopy:</a:t>
            </a:r>
            <a:br>
              <a:rPr lang="en-US" sz="1600" b="1" dirty="0" smtClean="0"/>
            </a:br>
            <a:r>
              <a:rPr lang="en-US" sz="1600" b="1" dirty="0" smtClean="0"/>
              <a:t>uncertainty in </a:t>
            </a:r>
            <a:r>
              <a:rPr lang="en-US" sz="1600" b="1" dirty="0" err="1" smtClean="0"/>
              <a:t>Ar</a:t>
            </a:r>
            <a:r>
              <a:rPr lang="en-US" sz="1600" b="1" dirty="0" smtClean="0"/>
              <a:t> fraction due to presence of Ar</a:t>
            </a:r>
            <a:r>
              <a:rPr lang="en-US" sz="1600" b="1" baseline="30000" dirty="0" smtClean="0"/>
              <a:t>2+</a:t>
            </a:r>
            <a:r>
              <a:rPr lang="en-US" sz="1600" b="1" dirty="0" smtClean="0"/>
              <a:t> and </a:t>
            </a:r>
            <a:r>
              <a:rPr lang="en-US" sz="1600" b="1" dirty="0" err="1" smtClean="0"/>
              <a:t>ArD</a:t>
            </a:r>
            <a:r>
              <a:rPr lang="en-US" sz="1600" b="1" baseline="30000" dirty="0" smtClean="0"/>
              <a:t>+</a:t>
            </a:r>
            <a:r>
              <a:rPr lang="en-US" sz="1600" b="1" dirty="0" smtClean="0"/>
              <a:t>)</a:t>
            </a:r>
            <a:endParaRPr lang="en-US" sz="1600" b="1" dirty="0"/>
          </a:p>
          <a:p>
            <a:pPr marL="177800" indent="-1778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 dirty="0" smtClean="0"/>
              <a:t>Steady-state and reproducible plasma </a:t>
            </a:r>
            <a:endParaRPr lang="en-US" sz="1600" b="1" dirty="0"/>
          </a:p>
          <a:p>
            <a:pPr marL="177800" indent="-1778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 dirty="0" smtClean="0">
                <a:sym typeface="Symbol" pitchFamily="18" charset="2"/>
              </a:rPr>
              <a:t></a:t>
            </a:r>
            <a:r>
              <a:rPr lang="en-US" sz="1600" b="1" baseline="-25000" dirty="0" smtClean="0">
                <a:sym typeface="Symbol" pitchFamily="18" charset="2"/>
              </a:rPr>
              <a:t>i</a:t>
            </a:r>
            <a:r>
              <a:rPr lang="en-US" sz="1600" b="1" dirty="0" smtClean="0"/>
              <a:t> ~ 10</a:t>
            </a:r>
            <a:r>
              <a:rPr lang="en-US" sz="1600" b="1" baseline="30000" dirty="0" smtClean="0"/>
              <a:t>22</a:t>
            </a:r>
            <a:r>
              <a:rPr lang="en-US" sz="1600" b="1" dirty="0" smtClean="0"/>
              <a:t> m</a:t>
            </a:r>
            <a:r>
              <a:rPr lang="en-US" sz="1600" b="1" baseline="30000" dirty="0" smtClean="0"/>
              <a:t>-2</a:t>
            </a:r>
            <a:r>
              <a:rPr lang="en-US" sz="1600" b="1" dirty="0" smtClean="0"/>
              <a:t>s</a:t>
            </a:r>
            <a:r>
              <a:rPr lang="en-US" sz="1600" b="1" baseline="30000" dirty="0" smtClean="0"/>
              <a:t>-1</a:t>
            </a:r>
          </a:p>
          <a:p>
            <a:pPr marL="177800" indent="-1778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 dirty="0" smtClean="0">
                <a:sym typeface="Symbol" pitchFamily="18" charset="2"/>
              </a:rPr>
              <a:t></a:t>
            </a:r>
            <a:r>
              <a:rPr lang="en-US" sz="1600" b="1" dirty="0" smtClean="0"/>
              <a:t> </a:t>
            </a:r>
            <a:r>
              <a:rPr lang="en-US" sz="1600" b="1" dirty="0">
                <a:sym typeface="Symbol" pitchFamily="18" charset="2"/>
              </a:rPr>
              <a:t>~</a:t>
            </a:r>
            <a:r>
              <a:rPr lang="en-US" sz="1600" b="1" dirty="0" smtClean="0"/>
              <a:t> </a:t>
            </a:r>
            <a:r>
              <a:rPr lang="en-US" sz="1600" b="1" dirty="0"/>
              <a:t>1</a:t>
            </a:r>
            <a:r>
              <a:rPr lang="en-US" sz="1600" b="1" dirty="0">
                <a:cs typeface="Arial" charset="0"/>
                <a:sym typeface="Symbol" pitchFamily="18" charset="2"/>
              </a:rPr>
              <a:t>·</a:t>
            </a:r>
            <a:r>
              <a:rPr lang="en-US" sz="1600" b="1" dirty="0"/>
              <a:t>10</a:t>
            </a:r>
            <a:r>
              <a:rPr lang="en-US" sz="1600" b="1" baseline="30000" dirty="0"/>
              <a:t>26</a:t>
            </a:r>
            <a:r>
              <a:rPr lang="en-US" sz="1600" b="1" dirty="0"/>
              <a:t> </a:t>
            </a:r>
            <a:r>
              <a:rPr lang="en-US" sz="1600" b="1" dirty="0" smtClean="0"/>
              <a:t>m</a:t>
            </a:r>
            <a:r>
              <a:rPr lang="en-US" sz="1600" b="1" baseline="30000" dirty="0" smtClean="0"/>
              <a:t>-2</a:t>
            </a:r>
            <a:endParaRPr lang="en-US" sz="1600" b="1" dirty="0"/>
          </a:p>
          <a:p>
            <a:pPr marL="177800" indent="-1778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 dirty="0" err="1"/>
              <a:t>E</a:t>
            </a:r>
            <a:r>
              <a:rPr lang="en-US" sz="1600" b="1" baseline="-25000" dirty="0" err="1"/>
              <a:t>i</a:t>
            </a:r>
            <a:r>
              <a:rPr lang="en-US" sz="1600" b="1" dirty="0"/>
              <a:t> = </a:t>
            </a:r>
            <a:r>
              <a:rPr lang="en-US" sz="1600" b="1" dirty="0" smtClean="0"/>
              <a:t>40-100 eV</a:t>
            </a:r>
          </a:p>
          <a:p>
            <a:pPr marL="177800" indent="-1778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 dirty="0" err="1" smtClean="0"/>
              <a:t>T</a:t>
            </a:r>
            <a:r>
              <a:rPr lang="en-US" sz="1600" b="1" baseline="-25000" dirty="0" err="1" smtClean="0"/>
              <a:t>s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 smtClean="0"/>
              <a:t>350</a:t>
            </a:r>
            <a:r>
              <a:rPr lang="en-US" sz="1600" b="1" dirty="0" smtClean="0">
                <a:sym typeface="Symbol"/>
              </a:rPr>
              <a:t></a:t>
            </a:r>
            <a:r>
              <a:rPr lang="en-US" sz="1600" b="1" dirty="0" smtClean="0"/>
              <a:t>30 K</a:t>
            </a:r>
          </a:p>
          <a:p>
            <a:pPr marL="177800" indent="-1778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 dirty="0" smtClean="0"/>
              <a:t>Be </a:t>
            </a:r>
            <a:r>
              <a:rPr lang="en-US" sz="1600" b="1" dirty="0"/>
              <a:t>(</a:t>
            </a:r>
            <a:r>
              <a:rPr lang="en-US" sz="1600" b="1" dirty="0" smtClean="0"/>
              <a:t>press-sintered Brush </a:t>
            </a:r>
            <a:r>
              <a:rPr lang="en-US" sz="1600" b="1" dirty="0"/>
              <a:t>Wellman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S-65C) and Al targets</a:t>
            </a:r>
          </a:p>
          <a:p>
            <a:pPr marL="0" lvl="1" indent="0" eaLnBrk="1" hangingPunct="1">
              <a:spcBef>
                <a:spcPts val="600"/>
              </a:spcBef>
            </a:pPr>
            <a:r>
              <a:rPr lang="en-US" sz="1600" b="1" dirty="0" smtClean="0">
                <a:solidFill>
                  <a:srgbClr val="005B82"/>
                </a:solidFill>
              </a:rPr>
              <a:t>Diagnostics and sample analysis</a:t>
            </a:r>
            <a:endParaRPr lang="en-US" sz="1600" b="1" dirty="0" smtClean="0"/>
          </a:p>
          <a:p>
            <a:pPr marL="177800" indent="-1778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 dirty="0" smtClean="0"/>
              <a:t>Erosion from target is measured by</a:t>
            </a:r>
            <a:br>
              <a:rPr lang="en-US" sz="1600" b="1" dirty="0" smtClean="0"/>
            </a:br>
            <a:r>
              <a:rPr lang="en-US" sz="1600" b="1" dirty="0" smtClean="0"/>
              <a:t>spectroscopy and mass loss</a:t>
            </a:r>
          </a:p>
          <a:p>
            <a:pPr marL="177800" indent="-177800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en-US" sz="1600" b="1" dirty="0"/>
          </a:p>
          <a:p>
            <a:pPr marL="0" indent="0" eaLnBrk="1" hangingPunct="1">
              <a:spcBef>
                <a:spcPct val="20000"/>
              </a:spcBef>
            </a:pPr>
            <a:r>
              <a:rPr lang="en-US" sz="1400" b="1" dirty="0" smtClean="0"/>
              <a:t>PISCES-B data published in </a:t>
            </a:r>
          </a:p>
          <a:p>
            <a:r>
              <a:rPr lang="de-DE" sz="1400" b="1" dirty="0"/>
              <a:t>A. </a:t>
            </a:r>
            <a:r>
              <a:rPr lang="de-DE" sz="1400" b="1" dirty="0" smtClean="0"/>
              <a:t>Kreter et al, </a:t>
            </a:r>
            <a:r>
              <a:rPr lang="fr-FR" sz="1400" b="1" dirty="0"/>
              <a:t>Phys. </a:t>
            </a:r>
            <a:r>
              <a:rPr lang="fr-FR" sz="1400" b="1" dirty="0" err="1"/>
              <a:t>Scr</a:t>
            </a:r>
            <a:r>
              <a:rPr lang="fr-FR" sz="1400" b="1" dirty="0"/>
              <a:t>. T159 (2014) 014039</a:t>
            </a:r>
            <a:endParaRPr lang="en-US" sz="1400" b="1" dirty="0" smtClean="0"/>
          </a:p>
        </p:txBody>
      </p:sp>
      <p:sp>
        <p:nvSpPr>
          <p:cNvPr id="6" name="Rechteck 5"/>
          <p:cNvSpPr/>
          <p:nvPr/>
        </p:nvSpPr>
        <p:spPr>
          <a:xfrm>
            <a:off x="4982090" y="1718950"/>
            <a:ext cx="3787140" cy="1775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7120370" y="4042855"/>
            <a:ext cx="1059180" cy="67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35" y="1259016"/>
            <a:ext cx="3804195" cy="2066072"/>
          </a:xfrm>
          <a:prstGeom prst="rect">
            <a:avLst/>
          </a:prstGeom>
        </p:spPr>
      </p:pic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897476" y="901387"/>
            <a:ext cx="3697288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PISCES target in plasma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4891088" y="3525642"/>
            <a:ext cx="3697288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PSI-2 target in plasma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851858" y="4042855"/>
            <a:ext cx="1188900" cy="282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8000" tIns="18000" rIns="18000" bIns="1800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/>
              <a:t>Al sample</a:t>
            </a:r>
            <a:endParaRPr lang="en-US" sz="16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85" y="3828459"/>
            <a:ext cx="3010765" cy="26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mit Pfeil 14"/>
          <p:cNvCxnSpPr/>
          <p:nvPr/>
        </p:nvCxnSpPr>
        <p:spPr>
          <a:xfrm flipH="1">
            <a:off x="6681016" y="4184142"/>
            <a:ext cx="1005343" cy="6975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686359" y="6034267"/>
            <a:ext cx="941455" cy="528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8000" tIns="18000" rIns="18000" bIns="1800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/>
              <a:t>Sample holder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 flipH="1" flipV="1">
            <a:off x="6023468" y="5138371"/>
            <a:ext cx="1577674" cy="8958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068" y="4378135"/>
            <a:ext cx="1387690" cy="14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2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Surface morphology of Be and Al </a:t>
            </a:r>
            <a:br>
              <a:rPr lang="en-US" sz="2200" dirty="0"/>
            </a:br>
            <a:r>
              <a:rPr lang="en-US" sz="2200" dirty="0"/>
              <a:t>after exposure to D/</a:t>
            </a:r>
            <a:r>
              <a:rPr lang="en-US" sz="2200" dirty="0" err="1"/>
              <a:t>Ar</a:t>
            </a:r>
            <a:r>
              <a:rPr lang="en-US" sz="2200" dirty="0"/>
              <a:t> plasma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21489" r="35721" b="14963"/>
          <a:stretch/>
        </p:blipFill>
        <p:spPr>
          <a:xfrm>
            <a:off x="432570" y="1096420"/>
            <a:ext cx="1948322" cy="200217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7" t="36351" r="37545" b="31824"/>
          <a:stretch/>
        </p:blipFill>
        <p:spPr>
          <a:xfrm>
            <a:off x="4641159" y="1073571"/>
            <a:ext cx="1897820" cy="201793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8" t="39482" r="44140" b="30259"/>
          <a:stretch/>
        </p:blipFill>
        <p:spPr>
          <a:xfrm>
            <a:off x="2515463" y="1085260"/>
            <a:ext cx="2004226" cy="2002178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608" r="42266" b="-608"/>
          <a:stretch/>
        </p:blipFill>
        <p:spPr bwMode="auto">
          <a:xfrm>
            <a:off x="2088243" y="3705635"/>
            <a:ext cx="1565381" cy="202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763"/>
          <a:stretch/>
        </p:blipFill>
        <p:spPr bwMode="auto">
          <a:xfrm>
            <a:off x="3761518" y="3705635"/>
            <a:ext cx="1516343" cy="202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19371" r="8625" b="2377"/>
          <a:stretch/>
        </p:blipFill>
        <p:spPr bwMode="auto">
          <a:xfrm rot="5400000">
            <a:off x="7169199" y="3979136"/>
            <a:ext cx="1992392" cy="147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24"/>
          <p:cNvSpPr/>
          <p:nvPr/>
        </p:nvSpPr>
        <p:spPr bwMode="auto">
          <a:xfrm rot="10800000">
            <a:off x="423943" y="3179057"/>
            <a:ext cx="8528554" cy="4320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1000"/>
                </a:schemeClr>
              </a:gs>
              <a:gs pos="8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30925" y="3157236"/>
            <a:ext cx="60349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 smtClean="0"/>
              <a:t>             			 3 %		     10 %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05547" y="3318718"/>
            <a:ext cx="85062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 smtClean="0"/>
              <a:t>		        2 %		    6 %		15 %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723613" y="3248887"/>
            <a:ext cx="2601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Ar </a:t>
            </a:r>
            <a:r>
              <a:rPr lang="de-DE" sz="1600" b="1" dirty="0" err="1" smtClean="0">
                <a:solidFill>
                  <a:schemeClr val="bg1"/>
                </a:solidFill>
              </a:rPr>
              <a:t>fraction</a:t>
            </a:r>
            <a:r>
              <a:rPr lang="de-DE" sz="1300" b="1" dirty="0" smtClean="0">
                <a:solidFill>
                  <a:schemeClr val="bg1"/>
                </a:solidFill>
              </a:rPr>
              <a:t>           100 %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948264" y="45400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…</a:t>
            </a:r>
          </a:p>
        </p:txBody>
      </p:sp>
      <p:cxnSp>
        <p:nvCxnSpPr>
          <p:cNvPr id="30" name="Gerade Verbindung mit Pfeil 29"/>
          <p:cNvCxnSpPr/>
          <p:nvPr/>
        </p:nvCxnSpPr>
        <p:spPr bwMode="auto">
          <a:xfrm>
            <a:off x="7740352" y="949535"/>
            <a:ext cx="10801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Textfeld 30"/>
          <p:cNvSpPr txBox="1"/>
          <p:nvPr/>
        </p:nvSpPr>
        <p:spPr>
          <a:xfrm>
            <a:off x="7957246" y="64117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5 µm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05046" y="3245514"/>
            <a:ext cx="26017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 smtClean="0"/>
              <a:t>0 %</a:t>
            </a:r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0" y="3705636"/>
            <a:ext cx="1529509" cy="200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99" y="3699106"/>
            <a:ext cx="1499066" cy="202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4"/>
          <a:stretch/>
        </p:blipFill>
        <p:spPr bwMode="auto">
          <a:xfrm>
            <a:off x="6990632" y="1073571"/>
            <a:ext cx="1921129" cy="20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6558414" y="191103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…</a:t>
            </a: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423943" y="779152"/>
            <a:ext cx="3036203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Beryllium in PISCES-B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443977" y="5778857"/>
            <a:ext cx="3036203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dirty="0" smtClean="0">
                <a:solidFill>
                  <a:srgbClr val="005B82"/>
                </a:solidFill>
              </a:rPr>
              <a:t>Aluminium in PSI-2</a:t>
            </a:r>
            <a:endParaRPr lang="en-US" sz="1600" b="1" dirty="0">
              <a:solidFill>
                <a:srgbClr val="005B82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594360" y="6088063"/>
            <a:ext cx="7932420" cy="51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 smtClean="0">
                <a:solidFill>
                  <a:srgbClr val="CC0000"/>
                </a:solidFill>
              </a:rPr>
              <a:t>Fine-scale grass-like structure in pure D plasma</a:t>
            </a:r>
          </a:p>
          <a:p>
            <a:pPr algn="ctr">
              <a:spcBef>
                <a:spcPts val="200"/>
              </a:spcBef>
            </a:pPr>
            <a:r>
              <a:rPr lang="en-US" sz="1600" b="1" dirty="0" smtClean="0">
                <a:solidFill>
                  <a:srgbClr val="CC0000"/>
                </a:solidFill>
              </a:rPr>
              <a:t>Gradual smoothing out of surface with increase of </a:t>
            </a:r>
            <a:r>
              <a:rPr lang="en-US" sz="1600" b="1" dirty="0" err="1" smtClean="0">
                <a:solidFill>
                  <a:srgbClr val="CC0000"/>
                </a:solidFill>
              </a:rPr>
              <a:t>Ar</a:t>
            </a:r>
            <a:r>
              <a:rPr lang="en-US" sz="1600" b="1" dirty="0" smtClean="0">
                <a:solidFill>
                  <a:srgbClr val="CC0000"/>
                </a:solidFill>
              </a:rPr>
              <a:t> fraction</a:t>
            </a:r>
            <a:endParaRPr lang="en-US" sz="16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1510</Words>
  <Application>Microsoft Office PowerPoint</Application>
  <PresentationFormat>Bildschirmpräsentation (4:3)</PresentationFormat>
  <Paragraphs>436</Paragraphs>
  <Slides>23</Slides>
  <Notes>23</Notes>
  <HiddenSlides>3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6" baseType="lpstr">
      <vt:lpstr>Standarddesign</vt:lpstr>
      <vt:lpstr>Document</vt:lpstr>
      <vt:lpstr>Graph</vt:lpstr>
      <vt:lpstr>PowerPoint-Präsentation</vt:lpstr>
      <vt:lpstr>Plasma-wall interaction largely defines  the availability of fusion reactor</vt:lpstr>
      <vt:lpstr>This contribution: interaction of impurity containing plasma with beryllium and tungsten </vt:lpstr>
      <vt:lpstr>Linear plasma device PSI-2 (FZJ) </vt:lpstr>
      <vt:lpstr>Linear plasma devices  PISCES-B and Magnum-PSI </vt:lpstr>
      <vt:lpstr>Plasma exposure parameters  in linear plasma devices</vt:lpstr>
      <vt:lpstr> </vt:lpstr>
      <vt:lpstr>Erosion of beryllium and aluminium</vt:lpstr>
      <vt:lpstr>Surface morphology of Be and Al  after exposure to D/Ar plasma</vt:lpstr>
      <vt:lpstr>Surface morphology of Be and Al  after exposure to D/He plasma</vt:lpstr>
      <vt:lpstr>Measured and calculated sputtering yields  in deuterium-argon plasma</vt:lpstr>
      <vt:lpstr>Measured and calculated sputtering yields in deuterium-helium plasma</vt:lpstr>
      <vt:lpstr>Deuterium retention in Be and Al  under influence of argon and helium</vt:lpstr>
      <vt:lpstr> </vt:lpstr>
      <vt:lpstr>Blister formation in tungsten by deuterium irradiation at high surface temperatures</vt:lpstr>
      <vt:lpstr>Blistering and deuterium retention in tungsten exposed to different ion fluxes </vt:lpstr>
      <vt:lpstr> </vt:lpstr>
      <vt:lpstr>Deuterium retention in tungsten  under influence of helium and argon </vt:lpstr>
      <vt:lpstr>Conclusions</vt:lpstr>
      <vt:lpstr>Jülich beyond TEXTOR: integral concept on  plasma-material interaction in nuclear environment</vt:lpstr>
      <vt:lpstr> </vt:lpstr>
      <vt:lpstr>Mechanisms of reduction of Be and Al sputtering in deuterium plasma and effect of argon</vt:lpstr>
      <vt:lpstr>Mechanism of development of grass-like structure</vt:lpstr>
    </vt:vector>
  </TitlesOfParts>
  <Company>Forschungszentrum Juelich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EX4/3 FEC2014: Fuel Retention and Erosion of Metallic Plasma-Facing Materials under the Influence of Plasma Impurities</dc:title>
  <dc:creator>Arkadi Kreter</dc:creator>
  <cp:lastModifiedBy>Arkadi Kreter</cp:lastModifiedBy>
  <cp:revision>683</cp:revision>
  <cp:lastPrinted>2007-11-29T18:00:19Z</cp:lastPrinted>
  <dcterms:created xsi:type="dcterms:W3CDTF">2006-01-19T12:56:44Z</dcterms:created>
  <dcterms:modified xsi:type="dcterms:W3CDTF">2014-10-13T15:08:09Z</dcterms:modified>
</cp:coreProperties>
</file>