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2014/10/13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26051" y="107921"/>
            <a:ext cx="1329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cs typeface="Times New Roman" panose="02020603050405020304" pitchFamily="18" charset="0"/>
              </a:rPr>
              <a:t>EX/9-5</a:t>
            </a:r>
            <a:endParaRPr lang="zh-CN" altLang="en-US" sz="3200" b="1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49816heb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6" y="0"/>
            <a:ext cx="5566485" cy="594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5" descr="D:\work\2013\QHmodePRL\figures\figure1\Fig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17" y="564813"/>
            <a:ext cx="3742747" cy="308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300192" y="6366394"/>
            <a:ext cx="2578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1800" b="1" i="1" dirty="0" smtClean="0">
                <a:solidFill>
                  <a:srgbClr val="FF0000"/>
                </a:solidFill>
                <a:latin typeface="+mn-lt"/>
              </a:rPr>
              <a:t>G.S. </a:t>
            </a:r>
            <a:r>
              <a:rPr lang="en-US" altLang="zh-CN" sz="1800" b="1" i="1" dirty="0" err="1" smtClean="0">
                <a:solidFill>
                  <a:srgbClr val="FF0000"/>
                </a:solidFill>
                <a:latin typeface="+mn-lt"/>
              </a:rPr>
              <a:t>Xu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+mn-lt"/>
              </a:rPr>
              <a:t>    gsxu@ipp.ac.cn</a:t>
            </a:r>
            <a:endParaRPr lang="zh-CN" altLang="en-US" sz="18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5733256"/>
            <a:ext cx="888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Long-pulse </a:t>
            </a:r>
            <a:r>
              <a:rPr lang="en-US" altLang="zh-CN" sz="2000" b="1" dirty="0" smtClean="0"/>
              <a:t>No/Small </a:t>
            </a:r>
            <a:r>
              <a:rPr lang="en-US" altLang="zh-CN" sz="2000" b="1" dirty="0" smtClean="0"/>
              <a:t>ELM H-mode </a:t>
            </a:r>
            <a:r>
              <a:rPr lang="en-US" altLang="zh-CN" sz="2000" b="1" dirty="0"/>
              <a:t>with </a:t>
            </a:r>
            <a:r>
              <a:rPr lang="en-US" altLang="zh-CN" sz="2000" b="1" dirty="0" smtClean="0"/>
              <a:t>H</a:t>
            </a:r>
            <a:r>
              <a:rPr lang="en-US" altLang="zh-CN" sz="2000" b="1" baseline="-25000" dirty="0" smtClean="0"/>
              <a:t>98</a:t>
            </a:r>
            <a:r>
              <a:rPr lang="en-US" altLang="zh-CN" sz="2000" b="1" dirty="0" smtClean="0"/>
              <a:t>~1.2, </a:t>
            </a:r>
            <a:r>
              <a:rPr lang="en-US" altLang="zh-CN" sz="2000" b="1" dirty="0" smtClean="0">
                <a:sym typeface="Symbol"/>
              </a:rPr>
              <a:t></a:t>
            </a:r>
            <a:r>
              <a:rPr lang="en-US" altLang="zh-CN" sz="2000" b="1" baseline="-25000" dirty="0" smtClean="0"/>
              <a:t>n</a:t>
            </a:r>
            <a:r>
              <a:rPr lang="en-US" altLang="zh-CN" sz="2000" b="1" dirty="0" smtClean="0"/>
              <a:t>~1.1, </a:t>
            </a:r>
            <a:r>
              <a:rPr lang="en-US" altLang="zh-CN" sz="2000" b="1" dirty="0" smtClean="0"/>
              <a:t>T</a:t>
            </a:r>
            <a:r>
              <a:rPr lang="en-US" altLang="zh-CN" sz="2000" b="1" baseline="-25000" dirty="0" smtClean="0"/>
              <a:t>e0</a:t>
            </a:r>
            <a:r>
              <a:rPr lang="en-US" altLang="zh-CN" sz="2000" b="1" dirty="0" smtClean="0"/>
              <a:t>~3.5keV, q</a:t>
            </a:r>
            <a:r>
              <a:rPr lang="en-US" altLang="zh-CN" sz="2000" b="1" baseline="-25000" dirty="0" smtClean="0"/>
              <a:t>95</a:t>
            </a:r>
            <a:r>
              <a:rPr lang="en-US" altLang="zh-CN" sz="2000" b="1" dirty="0" smtClean="0"/>
              <a:t>=4.5-7, </a:t>
            </a:r>
            <a:r>
              <a:rPr lang="en-US" altLang="zh-CN" sz="2000" b="1" dirty="0" smtClean="0">
                <a:sym typeface="Symbol"/>
              </a:rPr>
              <a:t></a:t>
            </a:r>
            <a:r>
              <a:rPr lang="en-US" altLang="zh-CN" sz="2000" b="1" baseline="-25000" dirty="0" smtClean="0">
                <a:sym typeface="Symbol"/>
              </a:rPr>
              <a:t>low</a:t>
            </a:r>
            <a:r>
              <a:rPr lang="en-US" altLang="zh-CN" sz="2000" b="1" dirty="0" smtClean="0">
                <a:sym typeface="Symbol"/>
              </a:rPr>
              <a:t>~0.56,</a:t>
            </a:r>
            <a:r>
              <a:rPr lang="en-US" altLang="zh-CN" sz="2000" b="1" dirty="0" smtClean="0"/>
              <a:t> </a:t>
            </a:r>
            <a:r>
              <a:rPr lang="en-US" altLang="zh-CN" sz="2000" b="1" dirty="0" smtClean="0">
                <a:sym typeface="Symbol"/>
              </a:rPr>
              <a:t>~</a:t>
            </a:r>
            <a:r>
              <a:rPr lang="en-US" altLang="zh-CN" sz="2000" b="1" dirty="0" smtClean="0">
                <a:sym typeface="Symbol"/>
              </a:rPr>
              <a:t>1.6, </a:t>
            </a:r>
            <a:r>
              <a:rPr lang="en-US" altLang="zh-CN" sz="2000" b="1" dirty="0" smtClean="0"/>
              <a:t>sustained by LHCD with </a:t>
            </a:r>
            <a:r>
              <a:rPr lang="en-US" altLang="zh-CN" sz="2000" b="1" dirty="0"/>
              <a:t>intensive lithium wall coating.</a:t>
            </a:r>
            <a:endParaRPr lang="zh-CN" alt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35150" y="1536849"/>
            <a:ext cx="1935163" cy="307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400" b="1" dirty="0">
                <a:latin typeface="Century Gothic" pitchFamily="34" charset="0"/>
              </a:rPr>
              <a:t>Controllable Density</a:t>
            </a:r>
            <a:endParaRPr lang="zh-CN" altLang="en-US" sz="1400" b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6986" y="729308"/>
            <a:ext cx="357341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400" b="1" dirty="0" smtClean="0">
                <a:latin typeface="Century Gothic" pitchFamily="34" charset="0"/>
              </a:rPr>
              <a:t>LHCD Power &gt; 2 </a:t>
            </a:r>
            <a:r>
              <a:rPr lang="en-US" altLang="zh-CN" sz="1400" b="1" dirty="0" err="1" smtClean="0">
                <a:latin typeface="Century Gothic" pitchFamily="34" charset="0"/>
              </a:rPr>
              <a:t>P</a:t>
            </a:r>
            <a:r>
              <a:rPr lang="en-US" altLang="zh-CN" sz="1400" b="1" baseline="-25000" dirty="0" err="1" smtClean="0">
                <a:latin typeface="Century Gothic" pitchFamily="34" charset="0"/>
              </a:rPr>
              <a:t>th</a:t>
            </a:r>
            <a:r>
              <a:rPr lang="en-US" altLang="zh-CN" sz="1400" b="1" dirty="0">
                <a:latin typeface="Century Gothic" pitchFamily="34" charset="0"/>
              </a:rPr>
              <a:t>  </a:t>
            </a:r>
            <a:r>
              <a:rPr lang="en-US" altLang="zh-CN" sz="1400" b="1" dirty="0" smtClean="0">
                <a:latin typeface="Century Gothic" pitchFamily="34" charset="0"/>
              </a:rPr>
              <a:t>    Loop </a:t>
            </a:r>
            <a:r>
              <a:rPr lang="en-US" altLang="zh-CN" sz="1400" b="1" dirty="0">
                <a:latin typeface="Century Gothic" pitchFamily="34" charset="0"/>
              </a:rPr>
              <a:t>Voltage ~ </a:t>
            </a:r>
            <a:r>
              <a:rPr lang="en-US" altLang="zh-CN" sz="1400" b="1" dirty="0" smtClean="0">
                <a:latin typeface="Century Gothic" pitchFamily="34" charset="0"/>
              </a:rPr>
              <a:t>0</a:t>
            </a:r>
            <a:endParaRPr lang="zh-CN" altLang="en-US" sz="1400" b="1" baseline="-25000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2140173"/>
            <a:ext cx="350128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400" b="1" dirty="0" smtClean="0">
                <a:latin typeface="Century Gothic" pitchFamily="34" charset="0"/>
              </a:rPr>
              <a:t>H</a:t>
            </a:r>
            <a:r>
              <a:rPr lang="en-US" altLang="zh-CN" sz="1400" b="1" baseline="-25000" dirty="0" smtClean="0">
                <a:latin typeface="Century Gothic" pitchFamily="34" charset="0"/>
              </a:rPr>
              <a:t>98</a:t>
            </a:r>
            <a:r>
              <a:rPr lang="en-US" altLang="zh-CN" sz="1400" b="1" dirty="0" smtClean="0">
                <a:latin typeface="Century Gothic" pitchFamily="34" charset="0"/>
              </a:rPr>
              <a:t>~1.2</a:t>
            </a:r>
            <a:r>
              <a:rPr lang="en-US" altLang="zh-CN" sz="1400" b="1" dirty="0">
                <a:latin typeface="Century Gothic" pitchFamily="34" charset="0"/>
              </a:rPr>
              <a:t>, </a:t>
            </a:r>
            <a:r>
              <a:rPr lang="en-US" altLang="zh-CN" sz="1400" b="1" dirty="0">
                <a:latin typeface="Century Gothic" pitchFamily="34" charset="0"/>
                <a:sym typeface="Symbol"/>
              </a:rPr>
              <a:t></a:t>
            </a:r>
            <a:r>
              <a:rPr lang="en-US" altLang="zh-CN" sz="1400" b="1" baseline="-25000" dirty="0" smtClean="0">
                <a:latin typeface="Century Gothic" pitchFamily="34" charset="0"/>
              </a:rPr>
              <a:t>n</a:t>
            </a:r>
            <a:r>
              <a:rPr lang="en-US" altLang="zh-CN" sz="1400" b="1" dirty="0" smtClean="0">
                <a:latin typeface="Century Gothic" pitchFamily="34" charset="0"/>
              </a:rPr>
              <a:t>~1.1, </a:t>
            </a:r>
            <a:r>
              <a:rPr lang="en-US" altLang="zh-CN" sz="1400" b="1" dirty="0">
                <a:latin typeface="Century Gothic" pitchFamily="34" charset="0"/>
              </a:rPr>
              <a:t>T</a:t>
            </a:r>
            <a:r>
              <a:rPr lang="en-US" altLang="zh-CN" sz="1400" b="1" baseline="-25000" dirty="0">
                <a:latin typeface="Century Gothic" pitchFamily="34" charset="0"/>
              </a:rPr>
              <a:t>e0</a:t>
            </a:r>
            <a:r>
              <a:rPr lang="en-US" altLang="zh-CN" sz="1400" b="1" dirty="0">
                <a:latin typeface="Century Gothic" pitchFamily="34" charset="0"/>
              </a:rPr>
              <a:t>~3.5keV</a:t>
            </a:r>
            <a:r>
              <a:rPr lang="en-US" altLang="zh-CN" sz="1400" b="1" dirty="0" smtClean="0">
                <a:latin typeface="Century Gothic" pitchFamily="34" charset="0"/>
              </a:rPr>
              <a:t>, W</a:t>
            </a:r>
            <a:r>
              <a:rPr lang="en-US" altLang="zh-CN" sz="1400" b="1" baseline="-25000" dirty="0" smtClean="0">
                <a:latin typeface="Century Gothic" pitchFamily="34" charset="0"/>
              </a:rPr>
              <a:t>dia</a:t>
            </a:r>
            <a:r>
              <a:rPr lang="en-US" altLang="zh-CN" sz="1400" b="1" dirty="0" smtClean="0">
                <a:latin typeface="Century Gothic" pitchFamily="34" charset="0"/>
              </a:rPr>
              <a:t>~120kJ</a:t>
            </a:r>
            <a:endParaRPr lang="zh-CN" altLang="en-US" sz="1400" b="1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3356992"/>
            <a:ext cx="154561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400" b="1" dirty="0" smtClean="0">
                <a:latin typeface="Century Gothic" pitchFamily="34" charset="0"/>
              </a:rPr>
              <a:t>Mostly ELM-free</a:t>
            </a:r>
            <a:endParaRPr lang="zh-CN" altLang="en-US" sz="14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2761182"/>
            <a:ext cx="229101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400" b="1" dirty="0" smtClean="0">
                <a:latin typeface="Century Gothic" pitchFamily="34" charset="0"/>
              </a:rPr>
              <a:t>Stationary </a:t>
            </a:r>
            <a:r>
              <a:rPr lang="en-US" altLang="zh-CN" sz="1400" b="1" dirty="0" smtClean="0">
                <a:latin typeface="Century Gothic" pitchFamily="34" charset="0"/>
              </a:rPr>
              <a:t>XUV radiation</a:t>
            </a:r>
            <a:endParaRPr lang="zh-CN" altLang="en-US" sz="1400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3834914"/>
            <a:ext cx="36358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000" b="1" dirty="0" smtClean="0"/>
              <a:t>An Edge Coherent Mode (ECM) sits at the pedestal gradient region, leading to particle and heat exhaust across the pedestal.</a:t>
            </a:r>
          </a:p>
          <a:p>
            <a:pPr>
              <a:spcBef>
                <a:spcPts val="1200"/>
              </a:spcBef>
            </a:pPr>
            <a:r>
              <a:rPr lang="en-US" altLang="zh-CN" sz="2000" b="1" dirty="0" smtClean="0">
                <a:solidFill>
                  <a:srgbClr val="CC00CC"/>
                </a:solidFill>
              </a:rPr>
              <a:t>GYRO simulations suggest DTEM</a:t>
            </a:r>
            <a:endParaRPr lang="zh-CN" altLang="en-US" sz="2000" b="1" dirty="0">
              <a:solidFill>
                <a:srgbClr val="CC00CC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6156176" y="1124744"/>
            <a:ext cx="964814" cy="2160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6156176" y="1536850"/>
            <a:ext cx="1117214" cy="9111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497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87</Words>
  <Application>Microsoft Office PowerPoint</Application>
  <PresentationFormat>全屏显示(4:3)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ThinkPad User</dc:creator>
  <cp:lastModifiedBy>ThinkPad User</cp:lastModifiedBy>
  <cp:revision>10</cp:revision>
  <dcterms:created xsi:type="dcterms:W3CDTF">2014-09-17T15:10:55Z</dcterms:created>
  <dcterms:modified xsi:type="dcterms:W3CDTF">2014-10-13T14:53:00Z</dcterms:modified>
</cp:coreProperties>
</file>