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8"/>
  </p:notesMasterIdLst>
  <p:sldIdLst>
    <p:sldId id="378" r:id="rId2"/>
    <p:sldId id="262" r:id="rId3"/>
    <p:sldId id="431" r:id="rId4"/>
    <p:sldId id="481" r:id="rId5"/>
    <p:sldId id="453" r:id="rId6"/>
    <p:sldId id="443" r:id="rId7"/>
    <p:sldId id="459" r:id="rId8"/>
    <p:sldId id="494" r:id="rId9"/>
    <p:sldId id="498" r:id="rId10"/>
    <p:sldId id="495" r:id="rId11"/>
    <p:sldId id="496" r:id="rId12"/>
    <p:sldId id="510" r:id="rId13"/>
    <p:sldId id="503" r:id="rId14"/>
    <p:sldId id="506" r:id="rId15"/>
    <p:sldId id="509" r:id="rId16"/>
    <p:sldId id="507" r:id="rId17"/>
  </p:sldIdLst>
  <p:sldSz cx="9144000" cy="6858000" type="screen4x3"/>
  <p:notesSz cx="6858000" cy="9144000"/>
  <p:embeddedFontLst>
    <p:embeddedFont>
      <p:font typeface="Helvetica" pitchFamily="34" charset="0"/>
      <p:regular r:id="rId19"/>
      <p:bold r:id="rId20"/>
      <p:italic r:id="rId21"/>
      <p:boldItalic r:id="rId22"/>
    </p:embeddedFont>
    <p:embeddedFont>
      <p:font typeface="맑은 고딕" pitchFamily="50" charset="-127"/>
      <p:regular r:id="rId23"/>
      <p:bold r:id="rId24"/>
    </p:embeddedFont>
    <p:embeddedFont>
      <p:font typeface="HY헤드라인M" pitchFamily="18" charset="-127"/>
      <p:regular r:id="rId25"/>
    </p:embeddedFont>
    <p:embeddedFont>
      <p:font typeface="PMingLiU" pitchFamily="18" charset="-12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mbria Math" pitchFamily="18" charset="0"/>
      <p:regular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B899B569-7B4E-4F82-92C0-FAD7A7899CEC}">
          <p14:sldIdLst>
            <p14:sldId id="378"/>
            <p14:sldId id="262"/>
            <p14:sldId id="379"/>
            <p14:sldId id="413"/>
            <p14:sldId id="414"/>
            <p14:sldId id="436"/>
            <p14:sldId id="431"/>
            <p14:sldId id="438"/>
            <p14:sldId id="420"/>
            <p14:sldId id="421"/>
            <p14:sldId id="422"/>
            <p14:sldId id="428"/>
            <p14:sldId id="432"/>
            <p14:sldId id="434"/>
            <p14:sldId id="433"/>
            <p14:sldId id="412"/>
            <p14:sldId id="435"/>
            <p14:sldId id="43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CC0000"/>
    <a:srgbClr val="66FF33"/>
    <a:srgbClr val="008E40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1" autoAdjust="0"/>
    <p:restoredTop sz="97615" autoAdjust="0"/>
  </p:normalViewPr>
  <p:slideViewPr>
    <p:cSldViewPr>
      <p:cViewPr>
        <p:scale>
          <a:sx n="70" d="100"/>
          <a:sy n="70" d="100"/>
        </p:scale>
        <p:origin x="-87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33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936DF-7190-4745-B9D3-1455139796B0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1D32-E2DC-4F44-A2A0-944DE4A010F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2858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2591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8590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1966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343" y="4346864"/>
            <a:ext cx="5027316" cy="4110706"/>
          </a:xfrm>
        </p:spPr>
        <p:txBody>
          <a:bodyPr lIns="90943" tIns="45471" rIns="90943" bIns="45471"/>
          <a:lstStyle/>
          <a:p>
            <a:pPr>
              <a:spcBef>
                <a:spcPct val="0"/>
              </a:spcBef>
            </a:pPr>
            <a:endParaRPr lang="en-US" altLang="zh-TW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There are two ways</a:t>
            </a:r>
            <a:r>
              <a:rPr lang="en-US" altLang="ko-KR" baseline="0" dirty="0" smtClean="0"/>
              <a:t> to determine q95</a:t>
            </a:r>
          </a:p>
          <a:p>
            <a:r>
              <a:rPr lang="en-US" altLang="ko-KR" baseline="0" dirty="0" smtClean="0"/>
              <a:t>Using the equilibrium fitting code, calculate the safety factor at the 95% </a:t>
            </a:r>
            <a:r>
              <a:rPr lang="en-US" altLang="ko-KR" baseline="0" dirty="0" err="1" smtClean="0"/>
              <a:t>poloidal</a:t>
            </a:r>
            <a:r>
              <a:rPr lang="en-US" altLang="ko-KR" baseline="0" dirty="0" smtClean="0"/>
              <a:t> flux surface.</a:t>
            </a:r>
          </a:p>
          <a:p>
            <a:r>
              <a:rPr lang="en-US" altLang="ko-KR" baseline="0" dirty="0" smtClean="0"/>
              <a:t>As you can see the formula is formed by some of plasma parameters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4837D-B1AD-4CC0-93CA-27A8999425AB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93799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ko-KR" sz="1200" b="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ctrlP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𝑒𝑒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95</m:t>
                            </m:r>
                          </m:sub>
                        </m:sSub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𝑇𝑒</m:t>
                            </m:r>
                          </m:sub>
                        </m:sSub>
                      </m:den>
                    </m:f>
                    <m:r>
                      <a:rPr lang="en-US" altLang="ko-KR" sz="1200" b="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sz="1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ko-KR" sz="1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  <m:r>
                                  <a:rPr lang="en-US" altLang="ko-KR" sz="1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num>
                              <m:den>
                                <m:r>
                                  <a:rPr lang="en-US" altLang="ko-KR" sz="1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ko-KR" sz="1200" b="0" i="1" smtClean="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3/2</m:t>
                        </m:r>
                      </m:sup>
                    </m:sSup>
                    <m:r>
                      <a:rPr lang="en-US" altLang="ko-KR" sz="1200" b="0" i="1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~0.3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using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Te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=500eV and ne=1e13 cm-3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59276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8590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F51-ADEF-4315-85B3-CA98AF7F8EF3}" type="datetime1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9051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0966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3810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BDBC-E23E-4084-A300-482057C39C30}" type="datetime1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0016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767E-DC15-4A73-80D4-5EF9B7F808CB}" type="datetime1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4627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004E1-2569-4477-86DD-56B97D3AE3F5}" type="datetime1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26212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Wingdings" pitchFamily="2" charset="2"/>
        <a:buChar char="ü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image" Target="../media/image1.png"/><Relationship Id="rId7" Type="http://schemas.openxmlformats.org/officeDocument/2006/relationships/hyperlink" Target="http://www.eps.org/conferences/europhysics_conferences/37th-eps-conference-on-plasma-physics/" TargetMode="External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emf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emf"/><Relationship Id="rId11" Type="http://schemas.openxmlformats.org/officeDocument/2006/relationships/image" Target="../media/image50.png"/><Relationship Id="rId5" Type="http://schemas.openxmlformats.org/officeDocument/2006/relationships/image" Target="../media/image80.emf"/><Relationship Id="rId10" Type="http://schemas.openxmlformats.org/officeDocument/2006/relationships/image" Target="../media/image85.emf"/><Relationship Id="rId4" Type="http://schemas.openxmlformats.org/officeDocument/2006/relationships/image" Target="../media/image79.emf"/><Relationship Id="rId9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11" Type="http://schemas.openxmlformats.org/officeDocument/2006/relationships/image" Target="../media/image22.jpeg"/><Relationship Id="rId5" Type="http://schemas.openxmlformats.org/officeDocument/2006/relationships/image" Target="../media/image16.gif"/><Relationship Id="rId10" Type="http://schemas.openxmlformats.org/officeDocument/2006/relationships/image" Target="../media/image21.jpeg"/><Relationship Id="rId4" Type="http://schemas.openxmlformats.org/officeDocument/2006/relationships/image" Target="../media/image15.gif"/><Relationship Id="rId9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8.png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1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.png"/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12" Type="http://schemas.openxmlformats.org/officeDocument/2006/relationships/image" Target="../media/image5.gif"/><Relationship Id="rId17" Type="http://schemas.openxmlformats.org/officeDocument/2006/relationships/image" Target="../media/image69.png"/><Relationship Id="rId2" Type="http://schemas.openxmlformats.org/officeDocument/2006/relationships/image" Target="../media/image59.gif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8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pos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08" y="6562820"/>
            <a:ext cx="1638516" cy="29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535065"/>
            <a:ext cx="2016224" cy="30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36176"/>
          <a:stretch/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0" y="1052736"/>
            <a:ext cx="9144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b="1" kern="1200" baseline="30000">
                <a:solidFill>
                  <a:schemeClr val="accent1"/>
                </a:solidFill>
                <a:latin typeface="Helvetica" pitchFamily="34" charset="0"/>
                <a:ea typeface="굴림" charset="-127"/>
                <a:cs typeface="+mj-cs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sz="2800" b="0" i="1" u="sng" baseline="0" dirty="0" smtClean="0">
                <a:solidFill>
                  <a:srgbClr val="FF0000"/>
                </a:solidFill>
              </a:rPr>
              <a:t>Simultaneous measurement of the ELMs at both high and low field sides and ELM dynamics in crash-free period in KSTAR</a:t>
            </a:r>
            <a:endParaRPr lang="ko-KR" altLang="ko-KR" sz="2800" b="0" i="1" u="sng" baseline="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818" y="4797152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ELMs at the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high &amp; low field sides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2240" y="4798893"/>
            <a:ext cx="222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ELMs in 3D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 [low field side)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8" name="Picture 4" descr="http://home.unist.ac.kr/professor/skkwak/images/UNIST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51172"/>
            <a:ext cx="1331640" cy="5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555776" y="3645024"/>
            <a:ext cx="4032448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2000" b="0" i="1" baseline="0" dirty="0" smtClean="0"/>
              <a:t>at</a:t>
            </a:r>
            <a:endParaRPr lang="en-US" altLang="ko-KR" sz="2000" b="0" i="1" baseline="0" dirty="0"/>
          </a:p>
          <a:p>
            <a:pPr algn="ctr"/>
            <a:r>
              <a:rPr lang="en-US" altLang="ko-KR" sz="2000" b="0" i="1" u="sng" baseline="0" dirty="0" smtClean="0">
                <a:hlinkClick r:id="rId7"/>
              </a:rPr>
              <a:t>25</a:t>
            </a:r>
            <a:r>
              <a:rPr lang="en-US" altLang="ko-KR" sz="2000" i="1" u="sng" baseline="30000" dirty="0" smtClean="0">
                <a:hlinkClick r:id="rId7"/>
              </a:rPr>
              <a:t>th</a:t>
            </a:r>
            <a:r>
              <a:rPr lang="en-US" altLang="ko-KR" sz="2000" b="0" i="1" u="sng" baseline="0" dirty="0" smtClean="0">
                <a:hlinkClick r:id="rId7"/>
              </a:rPr>
              <a:t> </a:t>
            </a:r>
            <a:r>
              <a:rPr lang="en-US" altLang="ko-KR" sz="2000" b="0" i="1" u="sng" baseline="0" dirty="0">
                <a:hlinkClick r:id="rId7"/>
              </a:rPr>
              <a:t>IAEA FEC</a:t>
            </a:r>
            <a:r>
              <a:rPr lang="en-US" altLang="ko-KR" sz="2000" i="1" u="sng" baseline="0" dirty="0">
                <a:hlinkClick r:id="rId7"/>
              </a:rPr>
              <a:t> </a:t>
            </a:r>
            <a:r>
              <a:rPr lang="en-US" altLang="ko-KR" sz="2000" b="0" i="1" u="sng" baseline="0" dirty="0">
                <a:hlinkClick r:id="rId7"/>
              </a:rPr>
              <a:t>Conference</a:t>
            </a:r>
            <a:endParaRPr lang="en-US" altLang="ko-KR" sz="2000" b="0" i="1" dirty="0"/>
          </a:p>
          <a:p>
            <a:pPr algn="ctr"/>
            <a:r>
              <a:rPr lang="en-US" altLang="ko-KR" sz="2000" b="0" i="1" baseline="0" dirty="0"/>
              <a:t>Oct. </a:t>
            </a:r>
            <a:r>
              <a:rPr lang="en-US" altLang="ko-KR" sz="2000" b="0" i="1" baseline="0" dirty="0" smtClean="0"/>
              <a:t>12 </a:t>
            </a:r>
            <a:r>
              <a:rPr lang="en-US" altLang="ko-KR" sz="2000" b="0" i="1" baseline="0" dirty="0"/>
              <a:t>-</a:t>
            </a:r>
            <a:r>
              <a:rPr lang="en-US" altLang="ko-KR" sz="2000" b="0" i="1" baseline="0" dirty="0" smtClean="0"/>
              <a:t>18 2014, </a:t>
            </a:r>
            <a:endParaRPr lang="en-US" altLang="ko-KR" sz="2000" b="0" i="1" baseline="0" dirty="0"/>
          </a:p>
          <a:p>
            <a:pPr algn="ctr"/>
            <a:r>
              <a:rPr lang="en-US" altLang="ko-KR" sz="2000" b="0" i="1" baseline="0" dirty="0" smtClean="0"/>
              <a:t>St. Petersburg, </a:t>
            </a:r>
          </a:p>
          <a:p>
            <a:pPr algn="ctr"/>
            <a:r>
              <a:rPr lang="en-US" altLang="ko-KR" sz="2000" b="0" i="1" baseline="0" dirty="0" smtClean="0"/>
              <a:t>Russian Federation</a:t>
            </a:r>
            <a:endParaRPr lang="en-US" altLang="ko-KR" sz="2000" b="0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915816" y="2564904"/>
            <a:ext cx="3493368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711200" indent="-711200" algn="ctr">
              <a:lnSpc>
                <a:spcPct val="35000"/>
              </a:lnSpc>
              <a:spcBef>
                <a:spcPct val="95000"/>
              </a:spcBef>
              <a:buClr>
                <a:schemeClr val="hlink"/>
              </a:buClr>
              <a:buFont typeface="Wingdings" pitchFamily="2" charset="2"/>
              <a:buNone/>
            </a:pPr>
            <a:endParaRPr lang="ko-KR" altLang="en-US" sz="2000" b="0" u="sng" baseline="0" dirty="0"/>
          </a:p>
          <a:p>
            <a:pPr marL="711200" indent="-711200" algn="ctr">
              <a:lnSpc>
                <a:spcPct val="35000"/>
              </a:lnSpc>
              <a:spcBef>
                <a:spcPct val="9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ko-KR" sz="2000" b="1" i="1" u="sng" baseline="0" dirty="0" err="1">
                <a:solidFill>
                  <a:srgbClr val="0070C0"/>
                </a:solidFill>
              </a:rPr>
              <a:t>Hyeon</a:t>
            </a:r>
            <a:r>
              <a:rPr lang="en-US" altLang="ko-KR" sz="2000" b="1" i="1" u="sng" baseline="0" dirty="0">
                <a:solidFill>
                  <a:srgbClr val="0070C0"/>
                </a:solidFill>
              </a:rPr>
              <a:t> K. Park</a:t>
            </a:r>
            <a:endParaRPr lang="en-US" altLang="ko-KR" sz="2000" b="1" i="1" u="sng" dirty="0">
              <a:solidFill>
                <a:srgbClr val="0070C0"/>
              </a:solidFill>
            </a:endParaRPr>
          </a:p>
          <a:p>
            <a:pPr marL="711200" indent="-711200" algn="ctr">
              <a:lnSpc>
                <a:spcPct val="35000"/>
              </a:lnSpc>
              <a:spcBef>
                <a:spcPct val="9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ko-KR" sz="2000" b="1" i="1" u="sng" baseline="0" dirty="0" smtClean="0">
                <a:solidFill>
                  <a:srgbClr val="0070C0"/>
                </a:solidFill>
              </a:rPr>
              <a:t>UNIST, Ulsan, </a:t>
            </a:r>
            <a:r>
              <a:rPr lang="en-US" altLang="ko-KR" sz="2000" b="1" i="1" u="sng" baseline="0" dirty="0">
                <a:solidFill>
                  <a:srgbClr val="0070C0"/>
                </a:solidFill>
              </a:rPr>
              <a:t>Korea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2008" y="5373216"/>
            <a:ext cx="8964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i="1" dirty="0" smtClean="0">
                <a:solidFill>
                  <a:srgbClr val="FF0000"/>
                </a:solidFill>
              </a:rPr>
              <a:t>In collaboration with </a:t>
            </a:r>
          </a:p>
          <a:p>
            <a:pPr algn="ctr"/>
            <a:r>
              <a:rPr lang="en-US" altLang="ko-KR" sz="1600" i="1" dirty="0" smtClean="0"/>
              <a:t>W. Lee (UNIST), M.J. </a:t>
            </a:r>
            <a:r>
              <a:rPr lang="en-US" altLang="ko-KR" sz="1600" i="1" dirty="0" err="1" smtClean="0"/>
              <a:t>Choi</a:t>
            </a:r>
            <a:r>
              <a:rPr lang="en-US" altLang="ko-KR" sz="1600" i="1" dirty="0" smtClean="0"/>
              <a:t>, M. Kim, J.H. Lee, J.E. Lee, G.S. </a:t>
            </a:r>
            <a:r>
              <a:rPr lang="en-US" altLang="ko-KR" sz="1600" i="1" dirty="0" err="1" smtClean="0"/>
              <a:t>Yun</a:t>
            </a:r>
            <a:r>
              <a:rPr lang="en-US" altLang="ko-KR" sz="1600" i="1" dirty="0" smtClean="0"/>
              <a:t> (POSTECH), X.Q. </a:t>
            </a:r>
            <a:r>
              <a:rPr lang="en-US" altLang="ko-KR" sz="1600" i="1" dirty="0" err="1" smtClean="0"/>
              <a:t>Xu</a:t>
            </a:r>
            <a:r>
              <a:rPr lang="en-US" altLang="ko-KR" sz="1600" i="1" dirty="0" smtClean="0"/>
              <a:t> (LLNL), S.A. </a:t>
            </a:r>
            <a:r>
              <a:rPr lang="en-US" altLang="ko-KR" sz="1600" i="1" dirty="0" err="1" smtClean="0"/>
              <a:t>Sabbagh</a:t>
            </a:r>
            <a:r>
              <a:rPr lang="en-US" altLang="ko-KR" sz="1600" i="1" dirty="0" smtClean="0"/>
              <a:t>, Y.S. Park (Columbia U.) ,C.W. </a:t>
            </a:r>
            <a:r>
              <a:rPr lang="en-US" altLang="ko-KR" sz="1600" i="1" dirty="0" err="1" smtClean="0"/>
              <a:t>Domier</a:t>
            </a:r>
            <a:r>
              <a:rPr lang="en-US" altLang="ko-KR" sz="1600" i="1" dirty="0" smtClean="0"/>
              <a:t>, N.C. </a:t>
            </a:r>
            <a:r>
              <a:rPr lang="en-US" altLang="ko-KR" sz="1600" i="1" dirty="0" err="1" smtClean="0"/>
              <a:t>Luhmann</a:t>
            </a:r>
            <a:r>
              <a:rPr lang="en-US" altLang="ko-KR" sz="1600" i="1" dirty="0" smtClean="0"/>
              <a:t>, Jr. (UC Davis), S.G. Lee (NFRI), KSTAR Team </a:t>
            </a:r>
            <a:endParaRPr lang="ko-KR" altLang="en-US" sz="1600" dirty="0"/>
          </a:p>
        </p:txBody>
      </p:sp>
      <p:grpSp>
        <p:nvGrpSpPr>
          <p:cNvPr id="37" name="그룹 33"/>
          <p:cNvGrpSpPr/>
          <p:nvPr/>
        </p:nvGrpSpPr>
        <p:grpSpPr>
          <a:xfrm>
            <a:off x="2089992" y="2465445"/>
            <a:ext cx="753816" cy="2088232"/>
            <a:chOff x="2431064" y="2181421"/>
            <a:chExt cx="1473896" cy="3404515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71345" y="2254799"/>
              <a:ext cx="1019329" cy="2970000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3104" t="37357" r="49034" b="15707"/>
            <a:stretch/>
          </p:blipFill>
          <p:spPr>
            <a:xfrm>
              <a:off x="2431064" y="2181421"/>
              <a:ext cx="449317" cy="3129455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6" t="89579" r="31510" b="8056"/>
            <a:stretch/>
          </p:blipFill>
          <p:spPr>
            <a:xfrm>
              <a:off x="3613298" y="5232232"/>
              <a:ext cx="291662" cy="157655"/>
            </a:xfrm>
            <a:prstGeom prst="rect">
              <a:avLst/>
            </a:prstGeom>
          </p:spPr>
        </p:pic>
        <p:pic>
          <p:nvPicPr>
            <p:cNvPr id="41" name="그림 4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547" t="89483" r="38729" b="5101"/>
            <a:stretch/>
          </p:blipFill>
          <p:spPr>
            <a:xfrm>
              <a:off x="3148458" y="5224799"/>
              <a:ext cx="441435" cy="361137"/>
            </a:xfrm>
            <a:prstGeom prst="rect">
              <a:avLst/>
            </a:prstGeom>
          </p:spPr>
        </p:pic>
        <p:pic>
          <p:nvPicPr>
            <p:cNvPr id="42" name="그림 4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7386" t="89579" r="47142" b="8066"/>
            <a:stretch/>
          </p:blipFill>
          <p:spPr>
            <a:xfrm>
              <a:off x="2899833" y="5231942"/>
              <a:ext cx="312685" cy="157070"/>
            </a:xfrm>
            <a:prstGeom prst="rect">
              <a:avLst/>
            </a:prstGeom>
          </p:spPr>
        </p:pic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7584" y="2207458"/>
            <a:ext cx="1404037" cy="2346219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51" y="2204864"/>
            <a:ext cx="1161373" cy="255386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04864"/>
            <a:ext cx="2082231" cy="2592288"/>
          </a:xfrm>
          <a:prstGeom prst="rect">
            <a:avLst/>
          </a:prstGeom>
        </p:spPr>
      </p:pic>
      <p:pic>
        <p:nvPicPr>
          <p:cNvPr id="21" name="Picture 3" descr="C:\research\others\figures\UC_davi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544145"/>
            <a:ext cx="1152128" cy="287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99840" y="6577438"/>
            <a:ext cx="1888384" cy="280561"/>
          </a:xfrm>
          <a:prstGeom prst="rect">
            <a:avLst/>
          </a:prstGeom>
        </p:spPr>
      </p:pic>
      <p:pic>
        <p:nvPicPr>
          <p:cNvPr id="24" name="Picture 2" descr="C:\Users\prof\Desktop\LLN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8752" y="6525344"/>
            <a:ext cx="410928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66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5"/>
          <p:cNvGrpSpPr/>
          <p:nvPr/>
        </p:nvGrpSpPr>
        <p:grpSpPr>
          <a:xfrm>
            <a:off x="164755" y="2224217"/>
            <a:ext cx="3508802" cy="4201298"/>
            <a:chOff x="2553730" y="1614616"/>
            <a:chExt cx="3508802" cy="420129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405" t="31807" r="33280" b="5181"/>
            <a:stretch/>
          </p:blipFill>
          <p:spPr>
            <a:xfrm>
              <a:off x="2553730" y="1614616"/>
              <a:ext cx="2018270" cy="4201298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180" t="31930" r="30396" b="5181"/>
            <a:stretch/>
          </p:blipFill>
          <p:spPr>
            <a:xfrm>
              <a:off x="4613193" y="1991119"/>
              <a:ext cx="1449339" cy="338400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608" t="37435" r="49464" b="15615"/>
            <a:stretch/>
          </p:blipFill>
          <p:spPr>
            <a:xfrm>
              <a:off x="4510222" y="1982881"/>
              <a:ext cx="453081" cy="3130379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460" t="89382" r="38324" b="5305"/>
            <a:stretch/>
          </p:blipFill>
          <p:spPr>
            <a:xfrm>
              <a:off x="5260630" y="5091302"/>
              <a:ext cx="469557" cy="354228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7550" t="89382" r="46756" b="8079"/>
            <a:stretch/>
          </p:blipFill>
          <p:spPr>
            <a:xfrm>
              <a:off x="5012467" y="5090496"/>
              <a:ext cx="325395" cy="169291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017" t="89382" r="31793" b="8084"/>
            <a:stretch/>
          </p:blipFill>
          <p:spPr>
            <a:xfrm>
              <a:off x="5727100" y="5092383"/>
              <a:ext cx="296562" cy="16894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27196" y="1760404"/>
            <a:ext cx="1446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ECEI ~6.840s </a:t>
            </a:r>
            <a:r>
              <a:rPr lang="en-US" altLang="ko-KR" sz="14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HFS image</a:t>
            </a:r>
            <a:endParaRPr lang="ko-KR" altLang="en-US" sz="1600" b="1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5418" y="2110286"/>
            <a:ext cx="1446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ECEI ~6.840s </a:t>
            </a:r>
            <a:r>
              <a:rPr lang="en-US" altLang="ko-KR" sz="14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LFS image</a:t>
            </a:r>
            <a:endParaRPr lang="ko-KR" altLang="en-US" sz="1600" b="1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50" name="직선 연결선 49"/>
          <p:cNvCxnSpPr/>
          <p:nvPr/>
        </p:nvCxnSpPr>
        <p:spPr>
          <a:xfrm>
            <a:off x="3415220" y="3599936"/>
            <a:ext cx="180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>
            <a:off x="3415220" y="4592595"/>
            <a:ext cx="180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>
            <a:off x="3505650" y="3609460"/>
            <a:ext cx="0" cy="972000"/>
          </a:xfrm>
          <a:prstGeom prst="line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>
            <a:off x="1335166" y="2573434"/>
            <a:ext cx="180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1335166" y="3380352"/>
            <a:ext cx="1800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1425596" y="2582958"/>
            <a:ext cx="0" cy="792584"/>
          </a:xfrm>
          <a:prstGeom prst="line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6" name="TextBox 65"/>
              <p:cNvSpPr txBox="1"/>
              <p:nvPr/>
            </p:nvSpPr>
            <p:spPr>
              <a:xfrm>
                <a:off x="2987332" y="3960659"/>
                <a:ext cx="51296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𝟏𝟑</m:t>
                      </m:r>
                      <m:r>
                        <a:rPr lang="en-US" altLang="ko-KR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332" y="3960659"/>
                <a:ext cx="512961" cy="215444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7143" r="-7143"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7" name="TextBox 66"/>
              <p:cNvSpPr txBox="1"/>
              <p:nvPr/>
            </p:nvSpPr>
            <p:spPr>
              <a:xfrm>
                <a:off x="1432812" y="2887893"/>
                <a:ext cx="51296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altLang="ko-KR" sz="1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812" y="2887893"/>
                <a:ext cx="512961" cy="215444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l="-7143" r="-7143"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362465" y="1047600"/>
                <a:ext cx="2051221" cy="6680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=2.15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altLang="ko-KR" sz="1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610</m:t>
                      </m:r>
                      <m: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 b="0" i="0" smtClean="0">
                          <a:latin typeface="Cambria Math" panose="02040503050406030204" pitchFamily="18" charset="0"/>
                        </a:rPr>
                        <m:t>kA</m:t>
                      </m:r>
                    </m:oMath>
                  </m:oMathPara>
                </a14:m>
                <a:endParaRPr lang="en-US" altLang="ko-KR" sz="1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en-US" altLang="ko-KR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1/</m:t>
                      </m:r>
                      <m:sSup>
                        <m:sSupPr>
                          <m:ctrlPr>
                            <a:rPr lang="en-US" altLang="ko-KR" sz="1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altLang="ko-KR" sz="1600" dirty="0" smtClean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65" y="1047600"/>
                <a:ext cx="2051221" cy="668068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l="-2967" b="-73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직사각형 7"/>
              <p:cNvSpPr/>
              <p:nvPr/>
            </p:nvSpPr>
            <p:spPr>
              <a:xfrm>
                <a:off x="2418573" y="996948"/>
                <a:ext cx="143338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=270 </m:t>
                      </m:r>
                      <m:r>
                        <m:rPr>
                          <m:sty m:val="p"/>
                        </m:rPr>
                        <a:rPr lang="en-US" altLang="ko-KR" sz="1400">
                          <a:latin typeface="Cambria Math" panose="02040503050406030204" pitchFamily="18" charset="0"/>
                        </a:rPr>
                        <m:t>kJ</m:t>
                      </m:r>
                    </m:oMath>
                  </m:oMathPara>
                </a14:m>
                <a:endParaRPr lang="en-US" altLang="ko-KR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95</m:t>
                          </m:r>
                        </m:sub>
                      </m:sSub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altLang="ko-KR" sz="1400" dirty="0"/>
              </a:p>
            </p:txBody>
          </p:sp>
        </mc:Choice>
        <mc:Fallback>
          <p:sp>
            <p:nvSpPr>
              <p:cNvPr id="8" name="직사각형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73" y="996948"/>
                <a:ext cx="1433384" cy="523220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직사각형 8"/>
          <p:cNvSpPr/>
          <p:nvPr/>
        </p:nvSpPr>
        <p:spPr>
          <a:xfrm>
            <a:off x="263611" y="998421"/>
            <a:ext cx="3591697" cy="7891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66893" y="1711841"/>
            <a:ext cx="2914799" cy="360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24034" y="4520153"/>
            <a:ext cx="2041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Refractive index</a:t>
            </a:r>
            <a:endParaRPr lang="ko-KR" altLang="en-US" sz="1400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3066654"/>
            <a:ext cx="369332" cy="6091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altLang="ko-KR" sz="1200" b="1" dirty="0" smtClean="0">
                <a:latin typeface="Helvetica" pitchFamily="34" charset="0"/>
                <a:cs typeface="Helvetica" pitchFamily="34" charset="0"/>
              </a:rPr>
              <a:t>Z [m]</a:t>
            </a:r>
            <a:endParaRPr lang="ko-KR" alt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589404" y="2539307"/>
            <a:ext cx="185106" cy="1188758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7506244" y="2647945"/>
            <a:ext cx="315408" cy="95976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6412679" y="5096217"/>
            <a:ext cx="760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/>
              <a:t>R [m]</a:t>
            </a:r>
            <a:endParaRPr lang="ko-KR" altLang="en-US" sz="1200" b="1" dirty="0"/>
          </a:p>
        </p:txBody>
      </p:sp>
      <p:sp>
        <p:nvSpPr>
          <p:cNvPr id="35" name="Rectangle 8"/>
          <p:cNvSpPr/>
          <p:nvPr/>
        </p:nvSpPr>
        <p:spPr>
          <a:xfrm>
            <a:off x="0" y="-315416"/>
            <a:ext cx="9144000" cy="105273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Mode spacing based on Ballooning mode </a:t>
            </a:r>
            <a:endParaRPr lang="ko-KR" altLang="en-US" sz="36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51920" y="5373216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ko-KR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In and out pressure asymmetry ? unlikely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The structure of ELM filaments at the HFS is not consistent with the ballooning mode structure.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19671" y="4692144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altLang="ko-KR" sz="1400" baseline="-25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e</a:t>
            </a:r>
            <a:r>
              <a:rPr lang="en-US" altLang="ko-KR" sz="1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(max)~3x10</a:t>
            </a:r>
            <a:r>
              <a:rPr lang="en-US" altLang="ko-KR" sz="1400" baseline="30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19</a:t>
            </a:r>
            <a:r>
              <a:rPr lang="en-US" altLang="ko-KR" sz="1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/m</a:t>
            </a:r>
            <a:r>
              <a:rPr lang="en-US" altLang="ko-KR" sz="1400" baseline="30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3</a:t>
            </a:r>
            <a:endParaRPr lang="ko-KR" altLang="en-US" sz="1400" baseline="30000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34763" y="849486"/>
            <a:ext cx="432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ko-KR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Refraction effect - the actual mode spacing in HFS should be larger than the observed one.</a:t>
            </a:r>
            <a:endParaRPr lang="ko-KR" altLang="en-US" i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24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32"/>
          <p:cNvGrpSpPr/>
          <p:nvPr/>
        </p:nvGrpSpPr>
        <p:grpSpPr>
          <a:xfrm>
            <a:off x="263589" y="1165220"/>
            <a:ext cx="4379354" cy="5400000"/>
            <a:chOff x="263589" y="1165220"/>
            <a:chExt cx="4379354" cy="5400000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589" y="1165220"/>
              <a:ext cx="2702041" cy="5400000"/>
            </a:xfrm>
            <a:prstGeom prst="rect">
              <a:avLst/>
            </a:prstGeom>
          </p:spPr>
        </p:pic>
        <p:grpSp>
          <p:nvGrpSpPr>
            <p:cNvPr id="6" name="그룹 31"/>
            <p:cNvGrpSpPr/>
            <p:nvPr/>
          </p:nvGrpSpPr>
          <p:grpSpPr>
            <a:xfrm>
              <a:off x="2514433" y="1556189"/>
              <a:ext cx="2128510" cy="4359077"/>
              <a:chOff x="2514433" y="1556189"/>
              <a:chExt cx="2128510" cy="4359077"/>
            </a:xfrm>
          </p:grpSpPr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17539" t="16331" r="64473" b="18377"/>
              <a:stretch/>
            </p:blipFill>
            <p:spPr>
              <a:xfrm>
                <a:off x="2514433" y="2046962"/>
                <a:ext cx="486034" cy="3525796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4655" t="9241" r="20243" b="10618"/>
              <a:stretch/>
            </p:blipFill>
            <p:spPr>
              <a:xfrm>
                <a:off x="3015042" y="2059460"/>
                <a:ext cx="1210962" cy="3519810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14892" r="10132" b="90915"/>
              <a:stretch/>
            </p:blipFill>
            <p:spPr>
              <a:xfrm>
                <a:off x="2617074" y="1556189"/>
                <a:ext cx="2025869" cy="490585"/>
              </a:xfrm>
              <a:prstGeom prst="rect">
                <a:avLst/>
              </a:prstGeom>
            </p:spPr>
          </p:pic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42668" t="89243" r="39649" b="4414"/>
              <a:stretch/>
            </p:blipFill>
            <p:spPr>
              <a:xfrm>
                <a:off x="3361043" y="5572758"/>
                <a:ext cx="477796" cy="342508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27882" t="89243" r="60838" b="7426"/>
              <a:stretch/>
            </p:blipFill>
            <p:spPr>
              <a:xfrm>
                <a:off x="3048851" y="5572336"/>
                <a:ext cx="304800" cy="179862"/>
              </a:xfrm>
              <a:prstGeom prst="rect">
                <a:avLst/>
              </a:prstGeom>
            </p:spPr>
          </p:pic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66296" t="89243" r="22729" b="7389"/>
              <a:stretch/>
            </p:blipFill>
            <p:spPr>
              <a:xfrm>
                <a:off x="3900156" y="5571931"/>
                <a:ext cx="296563" cy="181870"/>
              </a:xfrm>
              <a:prstGeom prst="rect">
                <a:avLst/>
              </a:prstGeom>
            </p:spPr>
          </p:pic>
        </p:grpSp>
      </p:grp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6" cstate="print"/>
          <a:srcRect l="71483" t="8014" b="9586"/>
          <a:stretch/>
        </p:blipFill>
        <p:spPr>
          <a:xfrm>
            <a:off x="197499" y="1596376"/>
            <a:ext cx="770526" cy="44495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165967" y="1332794"/>
                <a:ext cx="416845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67" y="1332794"/>
                <a:ext cx="416845" cy="298928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l="-11594" r="-4348" b="-204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xmlns:a14="http://schemas.microsoft.com/office/drawing/2010/main" xmlns:mc="http://schemas.openxmlformats.org/markup-compatibility/2006" val="4093930068"/>
              </p:ext>
            </p:extLst>
          </p:nvPr>
        </p:nvGraphicFramePr>
        <p:xfrm>
          <a:off x="4481770" y="4246826"/>
          <a:ext cx="4514953" cy="1198398"/>
        </p:xfrm>
        <a:graphic>
          <a:graphicData uri="http://schemas.openxmlformats.org/drawingml/2006/table">
            <a:tbl>
              <a:tblPr/>
              <a:tblGrid>
                <a:gridCol w="643993"/>
                <a:gridCol w="967740"/>
                <a:gridCol w="967740"/>
                <a:gridCol w="967740"/>
                <a:gridCol w="967740"/>
              </a:tblGrid>
              <a:tr h="399466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blipFill rotWithShape="0">
                      <a:blip r:embed="rId8"/>
                      <a:stretch>
                        <a:fillRect l="-68553" t="-3030" r="-302516" b="-21060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ko-KR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blipFill rotWithShape="0">
                      <a:blip r:embed="rId8"/>
                      <a:stretch>
                        <a:fillRect l="-169620" t="-3030" r="-204430" b="-21060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ko-KR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blipFill rotWithShape="0">
                      <a:blip r:embed="rId8"/>
                      <a:stretch>
                        <a:fillRect l="-267925" t="-3030" r="-103145" b="-21060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ko-KR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blipFill rotWithShape="0">
                      <a:blip r:embed="rId8"/>
                      <a:stretch>
                        <a:fillRect l="-367925" t="-3030" r="-3145" b="-210606"/>
                      </a:stretch>
                    </a:blipFill>
                  </a:tcPr>
                </a:tc>
              </a:tr>
              <a:tr h="3994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LFS</a:t>
                      </a:r>
                      <a:endParaRPr lang="ko-KR" altLang="en-US" sz="1600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225</a:t>
                      </a:r>
                      <a:endParaRPr lang="ko-KR" altLang="en-US" sz="16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13</a:t>
                      </a:r>
                      <a:endParaRPr lang="ko-KR" altLang="en-US" sz="16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0.13</a:t>
                      </a:r>
                      <a:endParaRPr lang="ko-KR" altLang="en-US" sz="16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blipFill rotWithShape="0">
                      <a:blip r:embed="rId8"/>
                      <a:stretch>
                        <a:fillRect l="-367925" t="-104615" r="-3145" b="-113846"/>
                      </a:stretch>
                    </a:blipFill>
                  </a:tcPr>
                </a:tc>
              </a:tr>
              <a:tr h="3994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HFS</a:t>
                      </a:r>
                      <a:endParaRPr lang="ko-KR" altLang="en-US" sz="1600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132</a:t>
                      </a:r>
                      <a:endParaRPr lang="ko-KR" altLang="en-US" sz="16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0.09</a:t>
                      </a:r>
                      <a:endParaRPr lang="ko-KR" altLang="en-US" sz="16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rotWithShape="0">
                      <a:blip r:embed="rId8"/>
                      <a:stretch>
                        <a:fillRect l="-367925" t="-201515" r="-3145" b="-12121"/>
                      </a:stretch>
                    </a:blipFill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TextBox 19"/>
              <p:cNvSpPr txBox="1"/>
              <p:nvPr/>
            </p:nvSpPr>
            <p:spPr>
              <a:xfrm>
                <a:off x="4614679" y="1072649"/>
                <a:ext cx="42762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ko-KR" sz="1600" dirty="0" smtClean="0"/>
                  <a:t>The ECEI can provide a fairly accurate toroidal mode number (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ko-KR" sz="1600" dirty="0" smtClean="0"/>
                  <a:t>) using 2-D image and equilibrium fitting.</a:t>
                </a: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679" y="1072649"/>
                <a:ext cx="4276226" cy="830997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l="-571" t="-2206" r="-856" b="-88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그림 2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90624" y="1772816"/>
            <a:ext cx="2538035" cy="21194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25154" y="1916832"/>
            <a:ext cx="1972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Cambria Math" panose="02040503050406030204" pitchFamily="18" charset="0"/>
                <a:cs typeface="Arial" panose="020B0604020202020204" pitchFamily="34" charset="0"/>
              </a:rPr>
              <a:t>Pitch (mid-plane)</a:t>
            </a:r>
            <a:endParaRPr lang="ko-KR" altLang="en-US" sz="1600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79912" y="6033482"/>
            <a:ext cx="536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ELM structure + strong shear flow in HFS edge -&gt; streamer like role 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69724" y="1740099"/>
            <a:ext cx="916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HFS-2205</a:t>
            </a:r>
          </a:p>
          <a:p>
            <a:pPr algn="ctr"/>
            <a:r>
              <a:rPr lang="en-US" altLang="ko-K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ko-KR" altLang="en-US" sz="1100" dirty="0">
              <a:latin typeface="Cambria Math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82946" y="4033755"/>
            <a:ext cx="916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LFS-0902</a:t>
            </a:r>
          </a:p>
          <a:p>
            <a:pPr algn="ctr"/>
            <a:r>
              <a:rPr lang="en-US" altLang="ko-K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ko-KR" altLang="en-US" sz="1100" dirty="0">
              <a:latin typeface="Cambria Math" panose="02040503050406030204" pitchFamily="18" charset="0"/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0" y="-315416"/>
            <a:ext cx="9144000" cy="105273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2-D correlation image of the HFS &amp; LFS ELMs</a:t>
            </a:r>
            <a:endParaRPr lang="ko-KR" altLang="en-US" sz="34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25" name="그룹 84"/>
          <p:cNvGrpSpPr/>
          <p:nvPr/>
        </p:nvGrpSpPr>
        <p:grpSpPr>
          <a:xfrm>
            <a:off x="4355976" y="2132856"/>
            <a:ext cx="2414135" cy="792088"/>
            <a:chOff x="282629" y="4321524"/>
            <a:chExt cx="5585514" cy="485010"/>
          </a:xfrm>
        </p:grpSpPr>
        <p:sp>
          <p:nvSpPr>
            <p:cNvPr id="26" name="모서리가 둥근 사각형 설명선 25"/>
            <p:cNvSpPr/>
            <p:nvPr/>
          </p:nvSpPr>
          <p:spPr>
            <a:xfrm rot="10800000">
              <a:off x="282629" y="4321524"/>
              <a:ext cx="5297482" cy="485010"/>
            </a:xfrm>
            <a:prstGeom prst="wedgeRoundRectCallout">
              <a:avLst>
                <a:gd name="adj1" fmla="val 20766"/>
                <a:gd name="adj2" fmla="val 50391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5" name="내용 개체 틀 1"/>
                <p:cNvSpPr txBox="1">
                  <a:spLocks/>
                </p:cNvSpPr>
                <p:nvPr/>
              </p:nvSpPr>
              <p:spPr>
                <a:xfrm>
                  <a:off x="678908" y="4387131"/>
                  <a:ext cx="5189235" cy="37945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 xmlns:m="http://schemas.openxmlformats.org/officeDocument/2006/math">
                      <m:r>
                        <a:rPr lang="en-US" altLang="ko-K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𝒏</m:t>
                      </m:r>
                      <m:r>
                        <a:rPr lang="en-US" altLang="ko-KR" sz="2400" b="1" i="0" smtClean="0">
                          <a:solidFill>
                            <a:srgbClr val="FFFF00"/>
                          </a:solidFill>
                          <a:latin typeface="Cambria Math"/>
                        </a:rPr>
                        <m:t>= </m:t>
                      </m:r>
                      <m:r>
                        <a:rPr lang="en-US" altLang="ko-KR" sz="2400" b="1" i="0">
                          <a:solidFill>
                            <a:srgbClr val="FFFF00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altLang="ko-KR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m:rPr>
                              <m:sty m:val="p"/>
                            </m:rPr>
                            <a:rPr lang="el-GR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π</m:t>
                          </m:r>
                          <m:sSup>
                            <m:sSupPr>
                              <m:ctrlPr>
                                <a:rPr lang="el-GR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𝒑𝒐𝒍</m:t>
                              </m:r>
                            </m:sub>
                          </m:sSub>
                        </m:den>
                      </m:f>
                      <m:r>
                        <a:rPr lang="en-US" altLang="ko-K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𝒕𝒂𝒏</m:t>
                      </m:r>
                      <m:r>
                        <a:rPr lang="en-US" altLang="ko-K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  <m:sup>
                          <m:r>
                            <a:rPr lang="en-US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ko-K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altLang="ko-KR" sz="2400" b="1" dirty="0">
                      <a:solidFill>
                        <a:srgbClr val="FFFF00"/>
                      </a:solidFill>
                      <a:latin typeface="Cambria Math"/>
                    </a:rPr>
                    <a:t> </a:t>
                  </a:r>
                  <a:endParaRPr lang="ko-KR" altLang="en-US" sz="24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30" name="내용 개체 틀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908" y="4387131"/>
                  <a:ext cx="5189235" cy="379456"/>
                </a:xfrm>
                <a:prstGeom prst="rect">
                  <a:avLst/>
                </a:prstGeom>
                <a:blipFill rotWithShape="1">
                  <a:blip r:embed="rId11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xmlns="" val="38763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/>
          <p:cNvSpPr/>
          <p:nvPr/>
        </p:nvSpPr>
        <p:spPr>
          <a:xfrm>
            <a:off x="0" y="-315416"/>
            <a:ext cx="9144000" cy="86409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Burst process of the HFS &amp; LFS ELMs (2013)</a:t>
            </a:r>
            <a:endParaRPr lang="ko-KR" altLang="en-US" sz="34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1916832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 descr="캡처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56370"/>
            <a:ext cx="6858000" cy="1352550"/>
          </a:xfrm>
          <a:prstGeom prst="rect">
            <a:avLst/>
          </a:prstGeom>
        </p:spPr>
      </p:pic>
      <p:pic>
        <p:nvPicPr>
          <p:cNvPr id="15" name="그림 14" descr="캡처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780928"/>
            <a:ext cx="1581150" cy="3543300"/>
          </a:xfrm>
          <a:prstGeom prst="rect">
            <a:avLst/>
          </a:prstGeom>
        </p:spPr>
      </p:pic>
      <p:pic>
        <p:nvPicPr>
          <p:cNvPr id="16" name="그림 15" descr="캡처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2791561"/>
            <a:ext cx="1571625" cy="3990975"/>
          </a:xfrm>
          <a:prstGeom prst="rect">
            <a:avLst/>
          </a:prstGeom>
        </p:spPr>
      </p:pic>
      <p:pic>
        <p:nvPicPr>
          <p:cNvPr id="17" name="그림 16" descr="캡처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2788493"/>
            <a:ext cx="1600200" cy="3952875"/>
          </a:xfrm>
          <a:prstGeom prst="rect">
            <a:avLst/>
          </a:prstGeom>
        </p:spPr>
      </p:pic>
      <p:pic>
        <p:nvPicPr>
          <p:cNvPr id="19" name="그림 18" descr="캡처_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2780928"/>
            <a:ext cx="1600200" cy="3543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9592" y="764704"/>
            <a:ext cx="7765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Time evolution of a single global ELM crash </a:t>
            </a:r>
            <a:endParaRPr lang="ko-KR" altLang="en-US" sz="2800" b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30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5" t="7591" r="8198" b="5987"/>
          <a:stretch/>
        </p:blipFill>
        <p:spPr bwMode="auto">
          <a:xfrm>
            <a:off x="648072" y="908720"/>
            <a:ext cx="5588000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5856" y="4077072"/>
            <a:ext cx="930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Time (s)</a:t>
            </a:r>
            <a:endParaRPr 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자유형 8"/>
          <p:cNvSpPr/>
          <p:nvPr/>
        </p:nvSpPr>
        <p:spPr>
          <a:xfrm>
            <a:off x="2462502" y="1340768"/>
            <a:ext cx="1584176" cy="288032"/>
          </a:xfrm>
          <a:custGeom>
            <a:avLst/>
            <a:gdLst>
              <a:gd name="connsiteX0" fmla="*/ 0 w 4715692"/>
              <a:gd name="connsiteY0" fmla="*/ 849085 h 849085"/>
              <a:gd name="connsiteX1" fmla="*/ 2312126 w 4715692"/>
              <a:gd name="connsiteY1" fmla="*/ 0 h 849085"/>
              <a:gd name="connsiteX2" fmla="*/ 4715692 w 4715692"/>
              <a:gd name="connsiteY2" fmla="*/ 13062 h 849085"/>
              <a:gd name="connsiteX0" fmla="*/ 0 w 4715692"/>
              <a:gd name="connsiteY0" fmla="*/ 849085 h 849085"/>
              <a:gd name="connsiteX1" fmla="*/ 2518242 w 4715692"/>
              <a:gd name="connsiteY1" fmla="*/ 0 h 849085"/>
              <a:gd name="connsiteX2" fmla="*/ 4715692 w 4715692"/>
              <a:gd name="connsiteY2" fmla="*/ 13062 h 849085"/>
              <a:gd name="connsiteX0" fmla="*/ 0 w 4705386"/>
              <a:gd name="connsiteY0" fmla="*/ 858664 h 858664"/>
              <a:gd name="connsiteX1" fmla="*/ 2518242 w 4705386"/>
              <a:gd name="connsiteY1" fmla="*/ 9579 h 858664"/>
              <a:gd name="connsiteX2" fmla="*/ 4705386 w 4705386"/>
              <a:gd name="connsiteY2" fmla="*/ 0 h 858664"/>
              <a:gd name="connsiteX0" fmla="*/ 0 w 4698557"/>
              <a:gd name="connsiteY0" fmla="*/ 851163 h 851163"/>
              <a:gd name="connsiteX1" fmla="*/ 2518242 w 4698557"/>
              <a:gd name="connsiteY1" fmla="*/ 2078 h 851163"/>
              <a:gd name="connsiteX2" fmla="*/ 4698557 w 4698557"/>
              <a:gd name="connsiteY2" fmla="*/ 0 h 85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8557" h="851163">
                <a:moveTo>
                  <a:pt x="0" y="851163"/>
                </a:moveTo>
                <a:lnTo>
                  <a:pt x="2518242" y="2078"/>
                </a:lnTo>
                <a:lnTo>
                  <a:pt x="469855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2398" y="119675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="1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endParaRPr lang="en-US" b="1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0267" y="1794302"/>
            <a:ext cx="96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08520" y="3501008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0.6 GHz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42822" y="1104999"/>
            <a:ext cx="11521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 MP</a:t>
            </a:r>
            <a:endParaRPr lang="en-US" sz="1400" b="1" dirty="0">
              <a:solidFill>
                <a:srgbClr val="FF0000"/>
              </a:solidFill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394" y="3018438"/>
            <a:ext cx="784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(kHz)</a:t>
            </a:r>
            <a:endParaRPr lang="en-US" sz="1600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0414" y="1052736"/>
            <a:ext cx="314325" cy="3063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A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54590" y="1052736"/>
            <a:ext cx="298480" cy="3077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B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0774" y="1052736"/>
            <a:ext cx="300082" cy="3077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C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ELMs &amp; crashes in crash free period (2011)</a:t>
            </a:r>
            <a:endParaRPr lang="en-US" altLang="ko-KR" sz="32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2348880"/>
            <a:ext cx="75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d</a:t>
            </a:r>
            <a:r>
              <a:rPr lang="en-US" altLang="ko-KR" sz="1600" b="1" dirty="0" smtClean="0"/>
              <a:t>B</a:t>
            </a:r>
            <a:r>
              <a:rPr lang="en-US" altLang="ko-KR" sz="1600" dirty="0" smtClean="0"/>
              <a:t>/</a:t>
            </a:r>
            <a:r>
              <a:rPr lang="en-US" altLang="ko-KR" sz="1600" dirty="0" err="1" smtClean="0"/>
              <a:t>dt</a:t>
            </a:r>
            <a:endParaRPr lang="en-US" altLang="ko-KR" sz="1600" dirty="0" smtClean="0"/>
          </a:p>
          <a:p>
            <a:r>
              <a:rPr lang="en-US" altLang="ko-KR" sz="1600" dirty="0" smtClean="0"/>
              <a:t>(T/s)</a:t>
            </a:r>
            <a:endParaRPr lang="ko-KR" altLang="en-US" sz="1600" dirty="0"/>
          </a:p>
        </p:txBody>
      </p:sp>
      <p:pic>
        <p:nvPicPr>
          <p:cNvPr id="16386" name="Picture 2" descr="C:\Users\puser\Desktop\캡처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437112"/>
            <a:ext cx="4320480" cy="2160240"/>
          </a:xfrm>
          <a:prstGeom prst="rect">
            <a:avLst/>
          </a:prstGeom>
          <a:noFill/>
        </p:spPr>
      </p:pic>
      <p:sp>
        <p:nvSpPr>
          <p:cNvPr id="35" name="직사각형 34"/>
          <p:cNvSpPr/>
          <p:nvPr/>
        </p:nvSpPr>
        <p:spPr>
          <a:xfrm>
            <a:off x="4932040" y="1412776"/>
            <a:ext cx="144016" cy="26642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" name="Picture 2" descr="C:\Users\puser\Desktop\캡처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0680" y="5187065"/>
            <a:ext cx="2699792" cy="1338279"/>
          </a:xfrm>
          <a:prstGeom prst="rect">
            <a:avLst/>
          </a:prstGeom>
          <a:noFill/>
        </p:spPr>
      </p:pic>
      <p:sp>
        <p:nvSpPr>
          <p:cNvPr id="53" name="Rectangle 53"/>
          <p:cNvSpPr/>
          <p:nvPr/>
        </p:nvSpPr>
        <p:spPr>
          <a:xfrm>
            <a:off x="6516216" y="4725144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latinLnBrk="0"/>
            <a:r>
              <a:rPr lang="en-US" sz="1200" b="1" dirty="0"/>
              <a:t>No large crash but</a:t>
            </a:r>
          </a:p>
          <a:p>
            <a:pPr algn="ctr" latinLnBrk="0"/>
            <a:r>
              <a:rPr lang="en-US" sz="1200" b="1" dirty="0">
                <a:solidFill>
                  <a:srgbClr val="C00000"/>
                </a:solidFill>
              </a:rPr>
              <a:t>occasional tiny crashes</a:t>
            </a:r>
          </a:p>
        </p:txBody>
      </p:sp>
      <p:cxnSp>
        <p:nvCxnSpPr>
          <p:cNvPr id="60" name="직선 연결선 59"/>
          <p:cNvCxnSpPr/>
          <p:nvPr/>
        </p:nvCxnSpPr>
        <p:spPr>
          <a:xfrm flipH="1">
            <a:off x="2195736" y="4077072"/>
            <a:ext cx="2736304" cy="43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5076056" y="4077072"/>
            <a:ext cx="864096" cy="4320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156176" y="692696"/>
            <a:ext cx="2863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aseline="0" dirty="0" smtClean="0">
                <a:latin typeface="+mj-lt"/>
                <a:ea typeface="굴림" pitchFamily="50" charset="-127"/>
              </a:rPr>
              <a:t>B</a:t>
            </a:r>
            <a:r>
              <a:rPr lang="en-US" altLang="ko-KR" sz="1600" baseline="-25000" dirty="0" smtClean="0">
                <a:latin typeface="+mj-lt"/>
                <a:ea typeface="굴림" pitchFamily="50" charset="-127"/>
              </a:rPr>
              <a:t>0</a:t>
            </a:r>
            <a:r>
              <a:rPr lang="en-US" altLang="ko-KR" sz="1600" baseline="0" dirty="0" smtClean="0">
                <a:latin typeface="+mj-lt"/>
                <a:ea typeface="굴림" pitchFamily="50" charset="-127"/>
              </a:rPr>
              <a:t>=2T,</a:t>
            </a:r>
            <a:r>
              <a:rPr lang="en-US" altLang="ko-KR" sz="1600" dirty="0" smtClean="0">
                <a:latin typeface="+mj-lt"/>
                <a:ea typeface="굴림" pitchFamily="50" charset="-127"/>
              </a:rPr>
              <a:t> </a:t>
            </a:r>
            <a:r>
              <a:rPr lang="en-US" altLang="ko-KR" sz="1600" baseline="0" dirty="0" err="1" smtClean="0">
                <a:latin typeface="+mj-lt"/>
                <a:ea typeface="굴림" pitchFamily="50" charset="-127"/>
              </a:rPr>
              <a:t>I</a:t>
            </a:r>
            <a:r>
              <a:rPr lang="en-US" altLang="ko-KR" sz="1600" baseline="-25000" dirty="0" err="1" smtClean="0">
                <a:latin typeface="+mj-lt"/>
                <a:ea typeface="굴림" pitchFamily="50" charset="-127"/>
              </a:rPr>
              <a:t>p</a:t>
            </a:r>
            <a:r>
              <a:rPr lang="en-US" altLang="ko-KR" sz="1600" baseline="0" dirty="0" smtClean="0">
                <a:latin typeface="+mj-lt"/>
                <a:ea typeface="굴림" pitchFamily="50" charset="-127"/>
              </a:rPr>
              <a:t>=600kA</a:t>
            </a:r>
            <a:r>
              <a:rPr lang="en-US" altLang="ko-KR" sz="1600" dirty="0" smtClean="0">
                <a:latin typeface="+mj-lt"/>
                <a:ea typeface="굴림" pitchFamily="50" charset="-127"/>
              </a:rPr>
              <a:t>,</a:t>
            </a:r>
            <a:r>
              <a:rPr lang="en-US" altLang="ko-KR" sz="1600" baseline="0" dirty="0" smtClean="0">
                <a:latin typeface="+mj-lt"/>
                <a:ea typeface="굴림" pitchFamily="50" charset="-127"/>
              </a:rPr>
              <a:t> T</a:t>
            </a:r>
            <a:r>
              <a:rPr lang="en-US" altLang="ko-KR" sz="1600" baseline="-25000" dirty="0" smtClean="0">
                <a:latin typeface="+mj-lt"/>
                <a:ea typeface="굴림" pitchFamily="50" charset="-127"/>
              </a:rPr>
              <a:t>e</a:t>
            </a:r>
            <a:r>
              <a:rPr lang="en-US" altLang="ko-KR" sz="1600" dirty="0" smtClean="0">
                <a:latin typeface="+mj-lt"/>
                <a:ea typeface="굴림" pitchFamily="50" charset="-127"/>
              </a:rPr>
              <a:t>(0)</a:t>
            </a:r>
            <a:r>
              <a:rPr lang="en-US" altLang="ko-KR" sz="1600" baseline="0" dirty="0" smtClean="0">
                <a:latin typeface="+mj-lt"/>
                <a:ea typeface="굴림" pitchFamily="50" charset="-127"/>
              </a:rPr>
              <a:t>~2.5</a:t>
            </a:r>
            <a:r>
              <a:rPr lang="en-US" altLang="ko-KR" sz="1600" dirty="0" smtClean="0">
                <a:latin typeface="+mj-lt"/>
                <a:ea typeface="굴림" pitchFamily="50" charset="-127"/>
              </a:rPr>
              <a:t> </a:t>
            </a:r>
            <a:r>
              <a:rPr lang="en-US" altLang="ko-KR" sz="1600" baseline="0" dirty="0" err="1" smtClean="0">
                <a:latin typeface="+mj-lt"/>
                <a:ea typeface="굴림" pitchFamily="50" charset="-127"/>
              </a:rPr>
              <a:t>keV</a:t>
            </a:r>
            <a:r>
              <a:rPr lang="en-US" altLang="ko-KR" sz="1600" dirty="0" smtClean="0">
                <a:latin typeface="+mj-lt"/>
                <a:ea typeface="굴림" pitchFamily="50" charset="-127"/>
              </a:rPr>
              <a:t>, </a:t>
            </a:r>
            <a:r>
              <a:rPr lang="en-US" altLang="ko-KR" sz="1600" baseline="0" dirty="0" smtClean="0">
                <a:latin typeface="+mj-lt"/>
                <a:ea typeface="굴림" pitchFamily="50" charset="-127"/>
              </a:rPr>
              <a:t> </a:t>
            </a:r>
            <a:r>
              <a:rPr lang="en-US" altLang="ko-KR" sz="1600" baseline="0" dirty="0">
                <a:latin typeface="+mj-lt"/>
                <a:ea typeface="굴림" pitchFamily="50" charset="-127"/>
              </a:rPr>
              <a:t>&lt;n</a:t>
            </a:r>
            <a:r>
              <a:rPr lang="en-US" altLang="ko-KR" sz="1600" baseline="-25000" dirty="0">
                <a:latin typeface="+mj-lt"/>
                <a:ea typeface="굴림" pitchFamily="50" charset="-127"/>
              </a:rPr>
              <a:t>e</a:t>
            </a:r>
            <a:r>
              <a:rPr lang="en-US" altLang="ko-KR" sz="1600" baseline="0" dirty="0">
                <a:latin typeface="+mj-lt"/>
                <a:ea typeface="굴림" pitchFamily="50" charset="-127"/>
              </a:rPr>
              <a:t>&gt;~3×10</a:t>
            </a:r>
            <a:r>
              <a:rPr lang="en-US" altLang="ko-KR" sz="1600" baseline="30000" dirty="0">
                <a:latin typeface="+mj-lt"/>
                <a:ea typeface="굴림" pitchFamily="50" charset="-127"/>
              </a:rPr>
              <a:t>13</a:t>
            </a:r>
            <a:r>
              <a:rPr lang="en-US" altLang="ko-KR" sz="1600" baseline="0" dirty="0">
                <a:latin typeface="+mj-lt"/>
                <a:ea typeface="굴림" pitchFamily="50" charset="-127"/>
              </a:rPr>
              <a:t> </a:t>
            </a:r>
            <a:r>
              <a:rPr lang="en-US" altLang="ko-KR" sz="1600" baseline="0" dirty="0" smtClean="0">
                <a:latin typeface="+mj-lt"/>
                <a:ea typeface="굴림" pitchFamily="50" charset="-127"/>
              </a:rPr>
              <a:t>cm</a:t>
            </a:r>
            <a:r>
              <a:rPr lang="en-US" altLang="ko-KR" sz="1600" baseline="30000" dirty="0" smtClean="0">
                <a:latin typeface="+mj-lt"/>
                <a:ea typeface="굴림" pitchFamily="50" charset="-127"/>
              </a:rPr>
              <a:t>-3</a:t>
            </a:r>
            <a:r>
              <a:rPr lang="en-US" altLang="ko-KR" sz="1600" baseline="0" dirty="0" smtClean="0">
                <a:latin typeface="+mj-lt"/>
                <a:ea typeface="굴림" pitchFamily="50" charset="-127"/>
              </a:rPr>
              <a:t> W</a:t>
            </a:r>
            <a:r>
              <a:rPr lang="en-US" altLang="ko-KR" sz="1600" baseline="-25000" dirty="0" smtClean="0">
                <a:latin typeface="+mj-lt"/>
                <a:ea typeface="굴림" pitchFamily="50" charset="-127"/>
              </a:rPr>
              <a:t>tot</a:t>
            </a:r>
            <a:r>
              <a:rPr lang="en-US" altLang="ko-KR" sz="1600" baseline="0" dirty="0" smtClean="0">
                <a:latin typeface="+mj-lt"/>
                <a:ea typeface="굴림" pitchFamily="50" charset="-127"/>
              </a:rPr>
              <a:t>~250kJ</a:t>
            </a:r>
            <a:r>
              <a:rPr lang="en-US" altLang="ko-KR" sz="1600" dirty="0" smtClean="0">
                <a:latin typeface="+mj-lt"/>
                <a:ea typeface="굴림" pitchFamily="50" charset="-127"/>
              </a:rPr>
              <a:t> </a:t>
            </a:r>
            <a:r>
              <a:rPr lang="en-US" altLang="ko-KR" sz="1600" dirty="0" smtClean="0">
                <a:latin typeface="+mj-lt"/>
                <a:ea typeface="굴림" pitchFamily="50" charset="-127"/>
                <a:sym typeface="Wingdings" pitchFamily="2" charset="2"/>
              </a:rPr>
              <a:t></a:t>
            </a:r>
            <a:r>
              <a:rPr lang="en-US" altLang="ko-KR" sz="1600" dirty="0" smtClean="0">
                <a:latin typeface="+mj-lt"/>
                <a:ea typeface="굴림" pitchFamily="50" charset="-127"/>
              </a:rPr>
              <a:t>240kJ</a:t>
            </a:r>
            <a:endParaRPr lang="ko-KR" altLang="en-US" sz="1600" baseline="0" dirty="0">
              <a:latin typeface="+mj-lt"/>
              <a:ea typeface="굴림" pitchFamily="50" charset="-127"/>
            </a:endParaRPr>
          </a:p>
        </p:txBody>
      </p:sp>
      <p:sp>
        <p:nvSpPr>
          <p:cNvPr id="31" name="Rectangle 2533"/>
          <p:cNvSpPr/>
          <p:nvPr/>
        </p:nvSpPr>
        <p:spPr>
          <a:xfrm>
            <a:off x="1022342" y="1124744"/>
            <a:ext cx="1656184" cy="504056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baseline="0">
              <a:latin typeface="+mj-lt"/>
            </a:endParaRPr>
          </a:p>
        </p:txBody>
      </p:sp>
      <p:sp>
        <p:nvSpPr>
          <p:cNvPr id="32" name="Rectangle 2533"/>
          <p:cNvSpPr/>
          <p:nvPr/>
        </p:nvSpPr>
        <p:spPr>
          <a:xfrm>
            <a:off x="2678526" y="1124744"/>
            <a:ext cx="1584176" cy="504056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baseline="0">
              <a:latin typeface="+mj-lt"/>
            </a:endParaRPr>
          </a:p>
        </p:txBody>
      </p:sp>
      <p:cxnSp>
        <p:nvCxnSpPr>
          <p:cNvPr id="55" name="직선 연결선 54"/>
          <p:cNvCxnSpPr/>
          <p:nvPr/>
        </p:nvCxnSpPr>
        <p:spPr>
          <a:xfrm>
            <a:off x="4046678" y="1340768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2533"/>
          <p:cNvSpPr/>
          <p:nvPr/>
        </p:nvSpPr>
        <p:spPr>
          <a:xfrm>
            <a:off x="4262702" y="1124744"/>
            <a:ext cx="1800200" cy="504056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baseline="0">
              <a:latin typeface="+mj-lt"/>
            </a:endParaRPr>
          </a:p>
        </p:txBody>
      </p:sp>
      <p:sp>
        <p:nvSpPr>
          <p:cNvPr id="79" name="Rectangle 88"/>
          <p:cNvSpPr/>
          <p:nvPr/>
        </p:nvSpPr>
        <p:spPr>
          <a:xfrm>
            <a:off x="6228184" y="1484784"/>
            <a:ext cx="2915816" cy="307777"/>
          </a:xfrm>
          <a:prstGeom prst="rect">
            <a:avLst/>
          </a:prstGeom>
          <a:solidFill>
            <a:srgbClr val="FFFF00"/>
          </a:solidFill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ko-KR" sz="1400" i="1" baseline="0" dirty="0" smtClean="0">
                <a:solidFill>
                  <a:srgbClr val="FF0000"/>
                </a:solidFill>
                <a:latin typeface="+mn-lt"/>
                <a:ea typeface="굴림" pitchFamily="50" charset="-127"/>
                <a:sym typeface="Wingdings" pitchFamily="2" charset="2"/>
              </a:rPr>
              <a:t> change from n=10 to n=5 mode </a:t>
            </a:r>
            <a:endParaRPr lang="ko-KR" altLang="en-US" sz="1400" i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21" y="1853423"/>
            <a:ext cx="1233423" cy="157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844825"/>
            <a:ext cx="1244184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Arc 2522"/>
          <p:cNvSpPr/>
          <p:nvPr/>
        </p:nvSpPr>
        <p:spPr>
          <a:xfrm rot="154245">
            <a:off x="8652247" y="2063386"/>
            <a:ext cx="136177" cy="1026838"/>
          </a:xfrm>
          <a:prstGeom prst="arc">
            <a:avLst>
              <a:gd name="adj1" fmla="val 17200336"/>
              <a:gd name="adj2" fmla="val 4492991"/>
            </a:avLst>
          </a:prstGeom>
          <a:ln w="19050">
            <a:solidFill>
              <a:schemeClr val="bg1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ko-KR" altLang="en-US" sz="900" baseline="0"/>
          </a:p>
        </p:txBody>
      </p:sp>
      <p:sp>
        <p:nvSpPr>
          <p:cNvPr id="113" name="Arc 63"/>
          <p:cNvSpPr/>
          <p:nvPr/>
        </p:nvSpPr>
        <p:spPr>
          <a:xfrm rot="154245">
            <a:off x="7318833" y="2063219"/>
            <a:ext cx="128596" cy="1021265"/>
          </a:xfrm>
          <a:prstGeom prst="arc">
            <a:avLst>
              <a:gd name="adj1" fmla="val 17200336"/>
              <a:gd name="adj2" fmla="val 4492991"/>
            </a:avLst>
          </a:prstGeom>
          <a:ln w="19050">
            <a:solidFill>
              <a:schemeClr val="bg1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ko-KR" altLang="en-US" sz="900" baseline="0"/>
          </a:p>
        </p:txBody>
      </p:sp>
      <p:sp>
        <p:nvSpPr>
          <p:cNvPr id="124" name="TextBox 123"/>
          <p:cNvSpPr txBox="1"/>
          <p:nvPr/>
        </p:nvSpPr>
        <p:spPr>
          <a:xfrm>
            <a:off x="251520" y="4149080"/>
            <a:ext cx="14401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900" b="1" dirty="0" smtClean="0">
                <a:solidFill>
                  <a:srgbClr val="FF0000"/>
                </a:solidFill>
              </a:rPr>
              <a:t>ELM crash free period</a:t>
            </a:r>
          </a:p>
          <a:p>
            <a:r>
              <a:rPr lang="en-US" altLang="ko-KR" sz="900" b="1" dirty="0" smtClean="0">
                <a:solidFill>
                  <a:srgbClr val="FF0000"/>
                </a:solidFill>
              </a:rPr>
              <a:t>(No steady ELM)</a:t>
            </a:r>
            <a:endParaRPr lang="ko-KR" altLang="en-US" sz="900" b="1" dirty="0">
              <a:solidFill>
                <a:srgbClr val="FF0000"/>
              </a:solidFill>
            </a:endParaRPr>
          </a:p>
        </p:txBody>
      </p:sp>
      <p:sp>
        <p:nvSpPr>
          <p:cNvPr id="126" name="모서리가 둥근 직사각형 125"/>
          <p:cNvSpPr/>
          <p:nvPr/>
        </p:nvSpPr>
        <p:spPr>
          <a:xfrm>
            <a:off x="107504" y="6381328"/>
            <a:ext cx="1440160" cy="4046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rgbClr val="FF0000"/>
                </a:solidFill>
              </a:rPr>
              <a:t>No changes in background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0" y="4163888"/>
            <a:ext cx="300082" cy="3077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C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133" name="Rectangle 2504"/>
          <p:cNvSpPr/>
          <p:nvPr/>
        </p:nvSpPr>
        <p:spPr>
          <a:xfrm>
            <a:off x="6434921" y="1850171"/>
            <a:ext cx="1219824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sz="900" baseline="0"/>
          </a:p>
        </p:txBody>
      </p:sp>
      <p:sp>
        <p:nvSpPr>
          <p:cNvPr id="135" name="Rectangle 2504"/>
          <p:cNvSpPr/>
          <p:nvPr/>
        </p:nvSpPr>
        <p:spPr>
          <a:xfrm>
            <a:off x="7754018" y="1836980"/>
            <a:ext cx="1219824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sz="900" baseline="0"/>
          </a:p>
        </p:txBody>
      </p:sp>
      <p:sp>
        <p:nvSpPr>
          <p:cNvPr id="136" name="TextBox 135"/>
          <p:cNvSpPr txBox="1"/>
          <p:nvPr/>
        </p:nvSpPr>
        <p:spPr>
          <a:xfrm>
            <a:off x="6432696" y="1850353"/>
            <a:ext cx="314325" cy="30638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A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7751046" y="1835773"/>
            <a:ext cx="298480" cy="3077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B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804248" y="350100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Major radius R(cm)</a:t>
            </a:r>
            <a:endParaRPr lang="ko-KR" altLang="en-US" sz="1200" dirty="0"/>
          </a:p>
        </p:txBody>
      </p:sp>
      <p:grpSp>
        <p:nvGrpSpPr>
          <p:cNvPr id="144" name="Group 71"/>
          <p:cNvGrpSpPr>
            <a:grpSpLocks/>
          </p:cNvGrpSpPr>
          <p:nvPr/>
        </p:nvGrpSpPr>
        <p:grpSpPr bwMode="auto">
          <a:xfrm>
            <a:off x="6112421" y="1768624"/>
            <a:ext cx="369887" cy="1728191"/>
            <a:chOff x="3698121" y="1476583"/>
            <a:chExt cx="1401333" cy="3968150"/>
          </a:xfrm>
        </p:grpSpPr>
        <p:sp>
          <p:nvSpPr>
            <p:cNvPr id="145" name="TextBox 144"/>
            <p:cNvSpPr txBox="1"/>
            <p:nvPr/>
          </p:nvSpPr>
          <p:spPr>
            <a:xfrm>
              <a:off x="3860506" y="1476583"/>
              <a:ext cx="1238948" cy="479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1000" baseline="0" dirty="0">
                  <a:latin typeface="+mn-lt"/>
                  <a:ea typeface="굴림" pitchFamily="50" charset="-127"/>
                </a:rPr>
                <a:t>15</a:t>
              </a:r>
              <a:endParaRPr lang="ko-KR" altLang="en-US" sz="10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860506" y="2058496"/>
              <a:ext cx="1238948" cy="479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1000" baseline="0" dirty="0">
                  <a:latin typeface="+mn-lt"/>
                  <a:ea typeface="굴림" pitchFamily="50" charset="-127"/>
                </a:rPr>
                <a:t>10</a:t>
              </a:r>
              <a:endParaRPr lang="ko-KR" altLang="en-US" sz="10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131152" y="2640409"/>
              <a:ext cx="968302" cy="479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1000" baseline="0" dirty="0">
                  <a:latin typeface="+mn-lt"/>
                  <a:ea typeface="굴림" pitchFamily="50" charset="-127"/>
                </a:rPr>
                <a:t>5</a:t>
              </a:r>
              <a:endParaRPr lang="ko-KR" altLang="en-US" sz="10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131152" y="3219225"/>
              <a:ext cx="968302" cy="4828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1000" baseline="0" dirty="0">
                  <a:latin typeface="+mn-lt"/>
                  <a:ea typeface="굴림" pitchFamily="50" charset="-127"/>
                </a:rPr>
                <a:t>0</a:t>
              </a:r>
              <a:endParaRPr lang="ko-KR" altLang="en-US" sz="10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968763" y="3801138"/>
              <a:ext cx="1130691" cy="4797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1000" baseline="0" dirty="0">
                  <a:latin typeface="+mn-lt"/>
                  <a:ea typeface="굴림" pitchFamily="50" charset="-127"/>
                </a:rPr>
                <a:t>-5</a:t>
              </a:r>
              <a:endParaRPr lang="ko-KR" altLang="en-US" sz="10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698121" y="4383051"/>
              <a:ext cx="1401333" cy="4797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1000" baseline="0" dirty="0">
                  <a:latin typeface="+mn-lt"/>
                  <a:ea typeface="굴림" pitchFamily="50" charset="-127"/>
                </a:rPr>
                <a:t>-10</a:t>
              </a:r>
              <a:endParaRPr lang="ko-KR" altLang="en-US" sz="10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698121" y="4964963"/>
              <a:ext cx="1401333" cy="4797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altLang="ko-KR" sz="1000" baseline="0" dirty="0">
                  <a:latin typeface="+mn-lt"/>
                  <a:ea typeface="굴림" pitchFamily="50" charset="-127"/>
                </a:rPr>
                <a:t>-15</a:t>
              </a:r>
              <a:endParaRPr lang="ko-KR" altLang="en-US" sz="1000" baseline="0" dirty="0">
                <a:latin typeface="+mn-lt"/>
                <a:ea typeface="굴림" pitchFamily="50" charset="-127"/>
              </a:endParaRPr>
            </a:p>
          </p:txBody>
        </p:sp>
      </p:grpSp>
      <p:grpSp>
        <p:nvGrpSpPr>
          <p:cNvPr id="152" name="Group 72"/>
          <p:cNvGrpSpPr>
            <a:grpSpLocks/>
          </p:cNvGrpSpPr>
          <p:nvPr/>
        </p:nvGrpSpPr>
        <p:grpSpPr bwMode="auto">
          <a:xfrm>
            <a:off x="6300192" y="3429000"/>
            <a:ext cx="1458527" cy="216024"/>
            <a:chOff x="5252405" y="5589240"/>
            <a:chExt cx="3443052" cy="517899"/>
          </a:xfrm>
        </p:grpSpPr>
        <p:sp>
          <p:nvSpPr>
            <p:cNvPr id="153" name="TextBox 152"/>
            <p:cNvSpPr txBox="1"/>
            <p:nvPr/>
          </p:nvSpPr>
          <p:spPr>
            <a:xfrm>
              <a:off x="5252405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205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829445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210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406486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215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6983526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220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560566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225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8137607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230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</p:grpSp>
      <p:pic>
        <p:nvPicPr>
          <p:cNvPr id="1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01680"/>
            <a:ext cx="1235418" cy="156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" name="Rectangle 2504"/>
          <p:cNvSpPr/>
          <p:nvPr/>
        </p:nvSpPr>
        <p:spPr>
          <a:xfrm>
            <a:off x="256005" y="4581128"/>
            <a:ext cx="1219651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sz="900" baseline="0"/>
          </a:p>
        </p:txBody>
      </p:sp>
      <p:grpSp>
        <p:nvGrpSpPr>
          <p:cNvPr id="180" name="Group 72"/>
          <p:cNvGrpSpPr>
            <a:grpSpLocks/>
          </p:cNvGrpSpPr>
          <p:nvPr/>
        </p:nvGrpSpPr>
        <p:grpSpPr bwMode="auto">
          <a:xfrm>
            <a:off x="35496" y="6165304"/>
            <a:ext cx="1458527" cy="216024"/>
            <a:chOff x="5252405" y="5589240"/>
            <a:chExt cx="3443052" cy="517899"/>
          </a:xfrm>
        </p:grpSpPr>
        <p:sp>
          <p:nvSpPr>
            <p:cNvPr id="181" name="TextBox 180"/>
            <p:cNvSpPr txBox="1"/>
            <p:nvPr/>
          </p:nvSpPr>
          <p:spPr>
            <a:xfrm>
              <a:off x="5252405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205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829445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210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6406486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215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6983526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220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560566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225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8137607" y="5589240"/>
              <a:ext cx="557850" cy="5178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800" baseline="0" dirty="0">
                  <a:latin typeface="+mn-lt"/>
                  <a:ea typeface="굴림" pitchFamily="50" charset="-127"/>
                </a:rPr>
                <a:t>230</a:t>
              </a:r>
              <a:endParaRPr lang="ko-KR" altLang="en-US" sz="800" baseline="0" dirty="0">
                <a:latin typeface="+mn-lt"/>
                <a:ea typeface="굴림" pitchFamily="50" charset="-127"/>
              </a:endParaRPr>
            </a:p>
          </p:txBody>
        </p:sp>
      </p:grpSp>
      <p:sp>
        <p:nvSpPr>
          <p:cNvPr id="193" name="오른쪽 화살표 192"/>
          <p:cNvSpPr/>
          <p:nvPr/>
        </p:nvSpPr>
        <p:spPr>
          <a:xfrm flipH="1" flipV="1">
            <a:off x="1500039" y="5416649"/>
            <a:ext cx="1296144" cy="7200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오른쪽 화살표 193"/>
          <p:cNvSpPr/>
          <p:nvPr/>
        </p:nvSpPr>
        <p:spPr>
          <a:xfrm>
            <a:off x="4788024" y="5445224"/>
            <a:ext cx="1440160" cy="4571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직사각형 194"/>
          <p:cNvSpPr/>
          <p:nvPr/>
        </p:nvSpPr>
        <p:spPr>
          <a:xfrm>
            <a:off x="4685918" y="4581128"/>
            <a:ext cx="72008" cy="1790675"/>
          </a:xfrm>
          <a:prstGeom prst="rect">
            <a:avLst/>
          </a:prstGeom>
          <a:solidFill>
            <a:srgbClr val="C0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3" name="TextBox 202"/>
          <p:cNvSpPr txBox="1"/>
          <p:nvPr/>
        </p:nvSpPr>
        <p:spPr>
          <a:xfrm>
            <a:off x="6228184" y="3822139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25" indent="-200025">
              <a:buFont typeface="Wingdings" pitchFamily="2" charset="2"/>
              <a:buChar char="Ø"/>
            </a:pPr>
            <a:r>
              <a:rPr lang="en-US" sz="16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No steady ELMs</a:t>
            </a:r>
          </a:p>
          <a:p>
            <a:pPr marL="200025" indent="-200025">
              <a:buFont typeface="Wingdings" pitchFamily="2" charset="2"/>
              <a:buChar char="Ø"/>
            </a:pPr>
            <a:r>
              <a:rPr lang="en-US" sz="16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ELMs with tiny crashes      accompanied with </a:t>
            </a:r>
            <a:r>
              <a:rPr lang="en-US" sz="1600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rf</a:t>
            </a:r>
            <a:r>
              <a:rPr lang="en-US" sz="16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bursts 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6732240" y="6550223"/>
            <a:ext cx="2198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i="1" dirty="0" err="1" smtClean="0">
                <a:solidFill>
                  <a:srgbClr val="FF0000"/>
                </a:solidFill>
              </a:rPr>
              <a:t>G.S.Yun</a:t>
            </a:r>
            <a:r>
              <a:rPr lang="en-US" altLang="ko-KR" sz="1400" b="1" i="1" dirty="0" smtClean="0">
                <a:solidFill>
                  <a:srgbClr val="FF0000"/>
                </a:solidFill>
              </a:rPr>
              <a:t>, </a:t>
            </a:r>
            <a:r>
              <a:rPr lang="en-US" altLang="ko-KR" sz="1400" b="1" i="1" dirty="0" err="1" smtClean="0">
                <a:solidFill>
                  <a:srgbClr val="FF0000"/>
                </a:solidFill>
              </a:rPr>
              <a:t>PoP</a:t>
            </a:r>
            <a:r>
              <a:rPr lang="en-US" altLang="ko-KR" sz="1400" b="1" i="1" dirty="0" smtClean="0">
                <a:solidFill>
                  <a:srgbClr val="FF0000"/>
                </a:solidFill>
              </a:rPr>
              <a:t> 19 (2012)</a:t>
            </a:r>
            <a:endParaRPr lang="ko-KR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3563888" y="6464369"/>
            <a:ext cx="838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Time (sec)</a:t>
            </a:r>
            <a:endParaRPr lang="ko-KR" alt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36526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574" y="744960"/>
            <a:ext cx="557716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8647" y="951691"/>
            <a:ext cx="44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="1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endParaRPr lang="en-US" b="1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47500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6512" y="3337247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(0.2 GHz)</a:t>
            </a:r>
            <a:endParaRPr lang="en-US" sz="12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01" y="2915652"/>
            <a:ext cx="72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(kHz)</a:t>
            </a:r>
            <a:endParaRPr lang="en-US" sz="1200" baseline="-25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90872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z="16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1.8 T, </a:t>
            </a:r>
            <a:r>
              <a:rPr lang="en-US" altLang="ko-KR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sz="16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510 kA</a:t>
            </a:r>
          </a:p>
          <a:p>
            <a:r>
              <a:rPr lang="en-US" altLang="ko-K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ko-KR" sz="1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altLang="ko-K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ko-K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4.5, P</a:t>
            </a:r>
            <a:r>
              <a:rPr lang="en-US" altLang="ko-KR" sz="16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NBI</a:t>
            </a:r>
            <a:r>
              <a:rPr lang="en-US" altLang="ko-K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2.7 MW</a:t>
            </a:r>
          </a:p>
          <a:p>
            <a:r>
              <a:rPr lang="en-US" altLang="ko-KR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ko-KR" sz="16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altLang="ko-K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220</a:t>
            </a:r>
            <a:r>
              <a:rPr lang="en-US" altLang="ko-K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180 kJ</a:t>
            </a:r>
            <a:r>
              <a:rPr lang="ko-KR" alt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자유형 61"/>
          <p:cNvSpPr/>
          <p:nvPr/>
        </p:nvSpPr>
        <p:spPr>
          <a:xfrm>
            <a:off x="1639686" y="1072746"/>
            <a:ext cx="4464496" cy="410004"/>
          </a:xfrm>
          <a:custGeom>
            <a:avLst/>
            <a:gdLst>
              <a:gd name="connsiteX0" fmla="*/ 0 w 4715692"/>
              <a:gd name="connsiteY0" fmla="*/ 849085 h 849085"/>
              <a:gd name="connsiteX1" fmla="*/ 2312126 w 4715692"/>
              <a:gd name="connsiteY1" fmla="*/ 0 h 849085"/>
              <a:gd name="connsiteX2" fmla="*/ 4715692 w 4715692"/>
              <a:gd name="connsiteY2" fmla="*/ 13062 h 849085"/>
              <a:gd name="connsiteX0" fmla="*/ 0 w 4715692"/>
              <a:gd name="connsiteY0" fmla="*/ 849085 h 849085"/>
              <a:gd name="connsiteX1" fmla="*/ 340625 w 4715692"/>
              <a:gd name="connsiteY1" fmla="*/ 0 h 849085"/>
              <a:gd name="connsiteX2" fmla="*/ 4715692 w 4715692"/>
              <a:gd name="connsiteY2" fmla="*/ 13062 h 849085"/>
              <a:gd name="connsiteX0" fmla="*/ 0 w 6025333"/>
              <a:gd name="connsiteY0" fmla="*/ 849085 h 849085"/>
              <a:gd name="connsiteX1" fmla="*/ 340625 w 6025333"/>
              <a:gd name="connsiteY1" fmla="*/ 0 h 849085"/>
              <a:gd name="connsiteX2" fmla="*/ 6025333 w 6025333"/>
              <a:gd name="connsiteY2" fmla="*/ 13062 h 84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5333" h="849085">
                <a:moveTo>
                  <a:pt x="0" y="849085"/>
                </a:moveTo>
                <a:lnTo>
                  <a:pt x="340625" y="0"/>
                </a:lnTo>
                <a:lnTo>
                  <a:pt x="6025333" y="1306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96070" y="971121"/>
            <a:ext cx="662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endParaRPr lang="en-US" sz="2400" b="1" dirty="0">
              <a:solidFill>
                <a:srgbClr val="FF0000"/>
              </a:solidFill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3913311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Time (s)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014" y="2185119"/>
            <a:ext cx="75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d</a:t>
            </a:r>
            <a:r>
              <a:rPr lang="en-US" altLang="ko-KR" sz="1600" b="1" dirty="0" smtClean="0"/>
              <a:t>B</a:t>
            </a:r>
            <a:r>
              <a:rPr lang="en-US" altLang="ko-KR" sz="1600" dirty="0" smtClean="0"/>
              <a:t>/</a:t>
            </a:r>
            <a:r>
              <a:rPr lang="en-US" altLang="ko-KR" sz="1600" dirty="0" err="1" smtClean="0"/>
              <a:t>dt</a:t>
            </a:r>
            <a:endParaRPr lang="en-US" altLang="ko-KR" sz="1600" dirty="0" smtClean="0"/>
          </a:p>
          <a:p>
            <a:r>
              <a:rPr lang="en-US" altLang="ko-KR" sz="1200" dirty="0" smtClean="0"/>
              <a:t>(T/s)</a:t>
            </a:r>
            <a:endParaRPr lang="ko-KR" altLang="en-US" sz="1200" dirty="0"/>
          </a:p>
        </p:txBody>
      </p:sp>
      <p:sp>
        <p:nvSpPr>
          <p:cNvPr id="26" name="Rectangle 2533"/>
          <p:cNvSpPr/>
          <p:nvPr/>
        </p:nvSpPr>
        <p:spPr>
          <a:xfrm>
            <a:off x="954446" y="937204"/>
            <a:ext cx="669338" cy="527148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baseline="0">
              <a:latin typeface="+mj-lt"/>
            </a:endParaRPr>
          </a:p>
        </p:txBody>
      </p:sp>
      <p:sp>
        <p:nvSpPr>
          <p:cNvPr id="27" name="Rectangle 2533"/>
          <p:cNvSpPr/>
          <p:nvPr/>
        </p:nvSpPr>
        <p:spPr>
          <a:xfrm>
            <a:off x="1634076" y="939950"/>
            <a:ext cx="869706" cy="527148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baseline="0">
              <a:latin typeface="+mj-lt"/>
            </a:endParaRPr>
          </a:p>
        </p:txBody>
      </p:sp>
      <p:sp>
        <p:nvSpPr>
          <p:cNvPr id="29" name="Rectangle 2533"/>
          <p:cNvSpPr/>
          <p:nvPr/>
        </p:nvSpPr>
        <p:spPr>
          <a:xfrm>
            <a:off x="2503782" y="939950"/>
            <a:ext cx="3672408" cy="527148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baseline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5616" y="1465039"/>
            <a:ext cx="314325" cy="3077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A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27718" y="1465039"/>
            <a:ext cx="298480" cy="3077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B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67944" y="1469802"/>
            <a:ext cx="300082" cy="3077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400" b="1" baseline="0" dirty="0">
                <a:solidFill>
                  <a:srgbClr val="FF0000"/>
                </a:solidFill>
                <a:latin typeface="+mn-lt"/>
                <a:ea typeface="굴림" pitchFamily="50" charset="-127"/>
              </a:rPr>
              <a:t>C</a:t>
            </a:r>
            <a:endParaRPr lang="ko-KR" altLang="en-US" sz="1400" b="1" baseline="0" dirty="0">
              <a:solidFill>
                <a:srgbClr val="FF0000"/>
              </a:solidFill>
              <a:latin typeface="+mn-lt"/>
              <a:ea typeface="굴림" pitchFamily="50" charset="-127"/>
            </a:endParaRPr>
          </a:p>
        </p:txBody>
      </p:sp>
      <p:pic>
        <p:nvPicPr>
          <p:cNvPr id="21" name="그림 20" descr="캡처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080405"/>
            <a:ext cx="2843808" cy="1636627"/>
          </a:xfrm>
          <a:prstGeom prst="rect">
            <a:avLst/>
          </a:prstGeom>
        </p:spPr>
      </p:pic>
      <p:sp>
        <p:nvSpPr>
          <p:cNvPr id="30" name="Rectangle 8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ELMs &amp; crashes in crash free period (2012)</a:t>
            </a:r>
            <a:endParaRPr lang="en-US" altLang="ko-KR" sz="32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4" name="그림 33" descr="캡처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293096"/>
            <a:ext cx="3352353" cy="1872208"/>
          </a:xfrm>
          <a:prstGeom prst="rect">
            <a:avLst/>
          </a:prstGeom>
        </p:spPr>
      </p:pic>
      <p:pic>
        <p:nvPicPr>
          <p:cNvPr id="36" name="그림 35" descr="캡처_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250780"/>
            <a:ext cx="2890837" cy="191452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23528" y="6165304"/>
            <a:ext cx="8727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ko-KR" i="1" dirty="0" smtClean="0"/>
              <a:t> </a:t>
            </a:r>
            <a:r>
              <a:rPr lang="en-US" altLang="ko-KR" i="1" dirty="0" err="1" smtClean="0"/>
              <a:t>rf</a:t>
            </a:r>
            <a:r>
              <a:rPr lang="en-US" altLang="ko-KR" i="1" dirty="0" smtClean="0"/>
              <a:t> signal (&lt;200 MHz) is a good measure of ELM crash</a:t>
            </a:r>
            <a:endParaRPr lang="ko-KR" altLang="en-US" i="1" dirty="0" smtClean="0"/>
          </a:p>
          <a:p>
            <a:pPr>
              <a:buFont typeface="Wingdings" pitchFamily="2" charset="2"/>
              <a:buChar char="Ø"/>
            </a:pPr>
            <a:r>
              <a:rPr lang="en-US" altLang="ko-KR" i="1" dirty="0" smtClean="0"/>
              <a:t> Broad-band dB/</a:t>
            </a:r>
            <a:r>
              <a:rPr lang="en-US" altLang="ko-KR" i="1" dirty="0" err="1" smtClean="0"/>
              <a:t>dt</a:t>
            </a:r>
            <a:r>
              <a:rPr lang="en-US" altLang="ko-KR" i="1" dirty="0" smtClean="0"/>
              <a:t> signal is not from high-n mode crash (</a:t>
            </a:r>
            <a:r>
              <a:rPr lang="en-US" altLang="ko-KR" b="1" i="1" dirty="0" smtClean="0"/>
              <a:t>Note:  </a:t>
            </a:r>
            <a:r>
              <a:rPr lang="en-US" altLang="ko-KR" b="1" dirty="0" smtClean="0"/>
              <a:t>EX/1-5 Y. Jun</a:t>
            </a:r>
            <a:r>
              <a:rPr lang="en-US" altLang="ko-KR" dirty="0" smtClean="0"/>
              <a:t>)</a:t>
            </a:r>
            <a:endParaRPr lang="ko-KR" altLang="en-US" dirty="0" smtClean="0"/>
          </a:p>
        </p:txBody>
      </p:sp>
      <p:cxnSp>
        <p:nvCxnSpPr>
          <p:cNvPr id="39" name="직선 연결선 38"/>
          <p:cNvCxnSpPr/>
          <p:nvPr/>
        </p:nvCxnSpPr>
        <p:spPr>
          <a:xfrm flipH="1">
            <a:off x="1331640" y="3933056"/>
            <a:ext cx="1080120" cy="360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 flipH="1">
            <a:off x="2987824" y="3933056"/>
            <a:ext cx="216024" cy="4320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 flipV="1">
            <a:off x="4211960" y="3933056"/>
            <a:ext cx="432048" cy="4320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>
            <a:off x="4788024" y="3933056"/>
            <a:ext cx="1152128" cy="4320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516215" y="3789040"/>
            <a:ext cx="26277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Wingdings" pitchFamily="2" charset="2"/>
              <a:buChar char="Ø"/>
            </a:pPr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Observation has been consistent over 3 years</a:t>
            </a:r>
          </a:p>
          <a:p>
            <a:pPr marL="173038" indent="-173038">
              <a:buFont typeface="Wingdings" pitchFamily="2" charset="2"/>
              <a:buChar char="Ø"/>
            </a:pPr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Wingdings" pitchFamily="2" charset="2"/>
              </a:rPr>
              <a:t>High-n  suppression or</a:t>
            </a:r>
          </a:p>
          <a:p>
            <a:pPr marL="173038" indent="-173038"/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Wingdings" pitchFamily="2" charset="2"/>
              </a:rPr>
              <a:t>	</a:t>
            </a:r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High-n </a:t>
            </a:r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Wingdings" pitchFamily="2" charset="2"/>
              </a:rPr>
              <a:t> low-n  suppression</a:t>
            </a:r>
          </a:p>
          <a:p>
            <a:pPr marL="173038" indent="-173038">
              <a:buFont typeface="Wingdings" pitchFamily="2" charset="2"/>
              <a:buChar char="Ø"/>
            </a:pPr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Wingdings" pitchFamily="2" charset="2"/>
              </a:rPr>
              <a:t>Suppressed time consist of</a:t>
            </a:r>
          </a:p>
          <a:p>
            <a:pPr marL="177800" lvl="1" indent="-177800"/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Wingdings" pitchFamily="2" charset="2"/>
              </a:rPr>
              <a:t>    </a:t>
            </a:r>
            <a:r>
              <a:rPr lang="en-US" altLang="ko-KR" sz="1400" b="1" i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  <a:sym typeface="Wingdings" pitchFamily="2" charset="2"/>
              </a:rPr>
              <a:t>Smaller bursts (bunching and single), brief moment without ELM, and persistent ELM with </a:t>
            </a:r>
            <a:r>
              <a:rPr lang="en-US" altLang="ko-KR" sz="14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  <a:sym typeface="Wingdings" pitchFamily="2" charset="2"/>
              </a:rPr>
              <a:t>higher n </a:t>
            </a:r>
            <a:r>
              <a:rPr lang="en-US" altLang="ko-KR" sz="1400" b="1" i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  <a:sym typeface="Wingdings" pitchFamily="2" charset="2"/>
              </a:rPr>
              <a:t>without crash</a:t>
            </a:r>
          </a:p>
        </p:txBody>
      </p:sp>
    </p:spTree>
    <p:extLst>
      <p:ext uri="{BB962C8B-B14F-4D97-AF65-F5344CB8AC3E}">
        <p14:creationId xmlns:p14="http://schemas.microsoft.com/office/powerpoint/2010/main" xmlns="" val="151998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6684" y="908720"/>
            <a:ext cx="3257316" cy="48965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8720"/>
            <a:ext cx="3257317" cy="4896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5949280"/>
            <a:ext cx="2232248" cy="830997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Helvetica" pitchFamily="34" charset="0"/>
                <a:ea typeface="Cambria Math" panose="02040503050406030204" pitchFamily="18" charset="0"/>
                <a:cs typeface="Helvetica" pitchFamily="34" charset="0"/>
              </a:rPr>
              <a:t>Bursting </a:t>
            </a:r>
          </a:p>
          <a:p>
            <a:pPr algn="ctr"/>
            <a:r>
              <a:rPr lang="en-US" altLang="ko-KR" sz="2400" dirty="0" smtClean="0">
                <a:latin typeface="Helvetica" pitchFamily="34" charset="0"/>
                <a:ea typeface="Cambria Math" panose="02040503050406030204" pitchFamily="18" charset="0"/>
                <a:cs typeface="Helvetica" pitchFamily="34" charset="0"/>
              </a:rPr>
              <a:t>ELM period</a:t>
            </a:r>
            <a:endParaRPr lang="ko-KR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ectangle 8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Illustration of no burst and burst cases (2012)</a:t>
            </a:r>
            <a:endParaRPr lang="en-US" altLang="ko-KR" sz="32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2240" y="5877272"/>
            <a:ext cx="2195736" cy="83099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Helvetica" pitchFamily="34" charset="0"/>
                <a:ea typeface="Cambria Math" panose="02040503050406030204" pitchFamily="18" charset="0"/>
                <a:cs typeface="Helvetica" pitchFamily="34" charset="0"/>
              </a:rPr>
              <a:t>Steady </a:t>
            </a:r>
          </a:p>
          <a:p>
            <a:pPr algn="ctr"/>
            <a:r>
              <a:rPr lang="en-US" altLang="ko-KR" sz="2400" dirty="0" smtClean="0">
                <a:latin typeface="Helvetica" pitchFamily="34" charset="0"/>
                <a:ea typeface="Cambria Math" panose="02040503050406030204" pitchFamily="18" charset="0"/>
                <a:cs typeface="Helvetica" pitchFamily="34" charset="0"/>
              </a:rPr>
              <a:t>ELM period</a:t>
            </a:r>
            <a:endParaRPr lang="ko-KR" altLang="en-US" sz="2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" name="그림 13" descr="캡처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9461" y="2492896"/>
            <a:ext cx="3998763" cy="3423004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4932040" y="5949280"/>
            <a:ext cx="1656184" cy="2880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왼쪽 화살표 16"/>
          <p:cNvSpPr/>
          <p:nvPr/>
        </p:nvSpPr>
        <p:spPr>
          <a:xfrm>
            <a:off x="2627784" y="5949280"/>
            <a:ext cx="2232248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699792" y="6309320"/>
            <a:ext cx="405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Little change in magnetic signals !!</a:t>
            </a:r>
            <a:endParaRPr lang="ko-KR" alt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633619" y="1281534"/>
            <a:ext cx="208262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rf</a:t>
            </a:r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signal is much</a:t>
            </a:r>
          </a:p>
          <a:p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better indicator </a:t>
            </a:r>
          </a:p>
          <a:p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of the ELM crash</a:t>
            </a:r>
            <a:endParaRPr lang="ko-KR" altLang="en-US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33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en-US" altLang="ko-KR" i="1" u="sng" dirty="0" smtClean="0">
                <a:solidFill>
                  <a:srgbClr val="FF0000"/>
                </a:solidFill>
              </a:rPr>
              <a:t>Summary</a:t>
            </a:r>
            <a:endParaRPr lang="ko-KR" altLang="en-US" i="1" u="sng" dirty="0">
              <a:solidFill>
                <a:srgbClr val="FF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0" y="764704"/>
            <a:ext cx="9144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marL="336550" indent="-336550" latinLnBrk="0">
              <a:buFont typeface="Wingdings" pitchFamily="2" charset="2"/>
              <a:buChar char="Ø"/>
              <a:defRPr/>
            </a:pPr>
            <a:r>
              <a:rPr lang="en-US" altLang="ko-KR" sz="2800" i="1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Findings from the HFS ELMs</a:t>
            </a:r>
          </a:p>
          <a:p>
            <a:pPr marL="534988" lvl="1" indent="-247650" latinLnBrk="0">
              <a:buFont typeface="Wingdings" pitchFamily="2" charset="2"/>
              <a:buChar char="l"/>
              <a:defRPr/>
            </a:pP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Mode number discrepancies – </a:t>
            </a:r>
            <a:r>
              <a:rPr lang="en-US" altLang="ko-KR" sz="2400" i="1" u="sng" strike="sngStrike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in/out asymmetry in pressure profile </a:t>
            </a:r>
            <a:r>
              <a:rPr lang="en-US" altLang="ko-KR" sz="2400" i="1" u="sng" kern="0" dirty="0" smtClean="0">
                <a:solidFill>
                  <a:srgbClr val="0070C0"/>
                </a:solidFill>
                <a:ea typeface="HY헤드라인M" pitchFamily="18" charset="-127"/>
                <a:cs typeface="Arial" pitchFamily="34" charset="0"/>
              </a:rPr>
              <a:t>or 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Ballooning representation incorrect?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?</a:t>
            </a:r>
          </a:p>
          <a:p>
            <a:pPr marL="534988" lvl="1" indent="-247650" latinLnBrk="0">
              <a:buFont typeface="Wingdings" pitchFamily="2" charset="2"/>
              <a:buChar char="l"/>
              <a:defRPr/>
            </a:pPr>
            <a:r>
              <a:rPr lang="en-US" altLang="ko-KR" sz="2400" i="1" kern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Large 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mode amplitude –  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high flow shear damping at the HFS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??</a:t>
            </a:r>
          </a:p>
          <a:p>
            <a:pPr marL="534988" lvl="1" indent="-247650" latinLnBrk="0">
              <a:buFont typeface="Wingdings" pitchFamily="2" charset="2"/>
              <a:buChar char="l"/>
              <a:defRPr/>
            </a:pP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Rotation direction – 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asymmetries in </a:t>
            </a:r>
            <a:r>
              <a:rPr lang="en-US" altLang="ko-KR" sz="2400" i="1" u="sng" kern="0" dirty="0" err="1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toroidal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/</a:t>
            </a:r>
            <a:r>
              <a:rPr lang="en-US" altLang="ko-KR" sz="2400" i="1" u="sng" kern="0" dirty="0" err="1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poloidal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 velocities + others (e.g., </a:t>
            </a:r>
            <a:r>
              <a:rPr lang="en-US" altLang="ko-KR" sz="2400" i="1" u="sng" kern="0" dirty="0" err="1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Pfirsch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 </a:t>
            </a:r>
            <a:r>
              <a:rPr lang="en-US" altLang="ko-KR" sz="2400" i="1" u="sng" kern="0" dirty="0" err="1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Schluter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 flow)??</a:t>
            </a:r>
          </a:p>
          <a:p>
            <a:pPr marL="534988" lvl="1" indent="-247650" latinLnBrk="0">
              <a:buFont typeface="Wingdings" pitchFamily="2" charset="2"/>
              <a:buChar char="l"/>
              <a:defRPr/>
            </a:pP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Crash proceeds first at LFS – 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Ballooning characteristics??</a:t>
            </a:r>
          </a:p>
          <a:p>
            <a:pPr marL="173038" indent="-158750" latinLnBrk="0">
              <a:buFont typeface="Wingdings" pitchFamily="2" charset="2"/>
              <a:buChar char="Ø"/>
              <a:defRPr/>
            </a:pPr>
            <a:r>
              <a:rPr lang="en-US" altLang="ko-KR" sz="2800" i="1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ELM dynamics during the “suppression” period</a:t>
            </a:r>
          </a:p>
          <a:p>
            <a:pPr marL="534988" lvl="1" indent="-247650" latinLnBrk="0">
              <a:buFont typeface="Wingdings" pitchFamily="2" charset="2"/>
              <a:buChar char="l"/>
              <a:defRPr/>
            </a:pP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Change of the edge confinement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 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  <a:sym typeface="Wingdings" pitchFamily="2" charset="2"/>
              </a:rPr>
              <a:t> 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  <a:sym typeface="Wingdings" pitchFamily="2" charset="2"/>
              </a:rPr>
              <a:t>less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 free energy 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  <a:sym typeface="Wingdings" pitchFamily="2" charset="2"/>
              </a:rPr>
              <a:t>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 higher n, higher frequency, smaller crashes (bunching and singles), persistent ELMs without crash and brief moment without ELMs :</a:t>
            </a:r>
            <a:r>
              <a:rPr lang="en-US" altLang="ko-KR" sz="2400" i="1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marginal free energy or intricate physics?? </a:t>
            </a:r>
          </a:p>
          <a:p>
            <a:pPr marL="534988" lvl="1" indent="-247650" latinLnBrk="0">
              <a:buFont typeface="Wingdings" pitchFamily="2" charset="2"/>
              <a:buChar char="l"/>
              <a:defRPr/>
            </a:pP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Broad spectra of dB/</a:t>
            </a:r>
            <a:r>
              <a:rPr lang="en-US" altLang="ko-KR" sz="2400" i="1" u="sng" kern="0" dirty="0" err="1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dt</a:t>
            </a:r>
            <a:r>
              <a:rPr lang="en-US" altLang="ko-KR" sz="2400" i="1" u="sng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 signals 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during ELM suppression period is </a:t>
            </a:r>
            <a:r>
              <a:rPr lang="en-US" altLang="ko-KR" sz="2400" i="1" u="sng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not from the high-n mode burst</a:t>
            </a:r>
          </a:p>
        </p:txBody>
      </p:sp>
    </p:spTree>
    <p:extLst>
      <p:ext uri="{BB962C8B-B14F-4D97-AF65-F5344CB8AC3E}">
        <p14:creationId xmlns="" xmlns:p14="http://schemas.microsoft.com/office/powerpoint/2010/main" val="7560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en-US" altLang="ko-KR" i="1" u="sng" dirty="0" smtClean="0">
                <a:solidFill>
                  <a:srgbClr val="FF0000"/>
                </a:solidFill>
              </a:rPr>
              <a:t>Outline</a:t>
            </a:r>
            <a:endParaRPr lang="ko-KR" altLang="en-US" i="1" u="sng" dirty="0">
              <a:solidFill>
                <a:srgbClr val="FF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0" y="908720"/>
            <a:ext cx="91440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marL="514350" indent="-514350" latinLnBrk="0">
              <a:buFont typeface="Wingdings" pitchFamily="2" charset="2"/>
              <a:buChar char="Ø"/>
              <a:defRPr/>
            </a:pPr>
            <a:r>
              <a:rPr lang="en-US" altLang="ko-KR" sz="2800" i="1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KSTAR 2D/3D ECE Imaging and </a:t>
            </a:r>
            <a:r>
              <a:rPr lang="en-US" altLang="ko-KR" sz="2800" i="1" kern="0" dirty="0" smtClean="0">
                <a:solidFill>
                  <a:srgbClr val="0070C0"/>
                </a:solidFill>
                <a:ea typeface="HY헤드라인M" pitchFamily="18" charset="-127"/>
                <a:cs typeface="Arial" pitchFamily="34" charset="0"/>
              </a:rPr>
              <a:t>MIR</a:t>
            </a:r>
            <a:r>
              <a:rPr lang="en-US" altLang="ko-KR" sz="2800" i="1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 system</a:t>
            </a:r>
          </a:p>
          <a:p>
            <a:pPr marL="971550" lvl="1" indent="-514350" latinLnBrk="0">
              <a:buFont typeface="Wingdings" pitchFamily="2" charset="2"/>
              <a:buChar char="l"/>
              <a:defRPr/>
            </a:pP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2D validation of the physics in modeling </a:t>
            </a: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  <a:sym typeface="Wingdings" pitchFamily="2" charset="2"/>
              </a:rPr>
              <a:t> predictive capability of MHD and transport physics modeling </a:t>
            </a:r>
          </a:p>
          <a:p>
            <a:pPr marL="971550" lvl="1" indent="-514350" latinLnBrk="0">
              <a:buFont typeface="Wingdings" pitchFamily="2" charset="2"/>
              <a:buChar char="l"/>
              <a:defRPr/>
            </a:pPr>
            <a:endParaRPr lang="en-US" altLang="ko-KR" sz="2800" i="1" kern="0" dirty="0" smtClean="0">
              <a:solidFill>
                <a:srgbClr val="FF0000"/>
              </a:solidFill>
              <a:ea typeface="HY헤드라인M" pitchFamily="18" charset="-127"/>
              <a:cs typeface="Arial" pitchFamily="34" charset="0"/>
            </a:endParaRPr>
          </a:p>
          <a:p>
            <a:pPr marL="514350" indent="-514350" latinLnBrk="0">
              <a:buFont typeface="Wingdings" pitchFamily="2" charset="2"/>
              <a:buChar char="Ø"/>
              <a:defRPr/>
            </a:pPr>
            <a:r>
              <a:rPr lang="en-US" altLang="ko-KR" sz="2800" i="1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Images of the ELMs in H-mode plasma</a:t>
            </a:r>
          </a:p>
          <a:p>
            <a:pPr marL="971550" lvl="1" indent="-514350" latinLnBrk="0">
              <a:buFont typeface="Wingdings" pitchFamily="2" charset="2"/>
              <a:buChar char="l"/>
              <a:defRPr/>
            </a:pP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Growth -&gt; Saturation -&gt; Crash</a:t>
            </a:r>
          </a:p>
          <a:p>
            <a:pPr marL="971550" lvl="1" indent="-514350" latinLnBrk="0">
              <a:buFont typeface="Wingdings" pitchFamily="2" charset="2"/>
              <a:buChar char="l"/>
              <a:defRPr/>
            </a:pP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Validate the measured ELMs with synthetic images</a:t>
            </a:r>
          </a:p>
          <a:p>
            <a:pPr marL="971550" lvl="1" indent="-514350" latinLnBrk="0">
              <a:buFont typeface="Wingdings" pitchFamily="2" charset="2"/>
              <a:buChar char="l"/>
              <a:defRPr/>
            </a:pPr>
            <a:endParaRPr lang="en-US" altLang="ko-KR" sz="2400" i="1" kern="0" dirty="0" smtClean="0">
              <a:solidFill>
                <a:srgbClr val="FF0000"/>
              </a:solidFill>
              <a:ea typeface="HY헤드라인M" pitchFamily="18" charset="-127"/>
              <a:cs typeface="Arial" pitchFamily="34" charset="0"/>
            </a:endParaRPr>
          </a:p>
          <a:p>
            <a:pPr marL="514350" indent="-514350" latinLnBrk="0">
              <a:buFont typeface="Wingdings" pitchFamily="2" charset="2"/>
              <a:buChar char="Ø"/>
              <a:defRPr/>
            </a:pPr>
            <a:r>
              <a:rPr lang="en-US" altLang="ko-KR" sz="2800" i="1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ELMs at High field side</a:t>
            </a:r>
          </a:p>
          <a:p>
            <a:pPr marL="971550" lvl="1" indent="-514350" latinLnBrk="0">
              <a:buFont typeface="Wingdings" pitchFamily="2" charset="2"/>
              <a:buChar char="l"/>
              <a:defRPr/>
            </a:pP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Discrepancies with the current understanding</a:t>
            </a:r>
          </a:p>
          <a:p>
            <a:pPr marL="971550" lvl="1" indent="-514350" latinLnBrk="0">
              <a:buFont typeface="Wingdings" pitchFamily="2" charset="2"/>
              <a:buChar char="l"/>
              <a:defRPr/>
            </a:pPr>
            <a:endParaRPr lang="en-US" altLang="ko-KR" sz="2400" i="1" kern="0" dirty="0" smtClean="0">
              <a:solidFill>
                <a:srgbClr val="0000FF"/>
              </a:solidFill>
              <a:ea typeface="HY헤드라인M" pitchFamily="18" charset="-127"/>
              <a:cs typeface="Arial" pitchFamily="34" charset="0"/>
            </a:endParaRPr>
          </a:p>
          <a:p>
            <a:pPr marL="514350" indent="-514350" latinLnBrk="0">
              <a:buFont typeface="Wingdings" pitchFamily="2" charset="2"/>
              <a:buChar char="Ø"/>
              <a:defRPr/>
            </a:pPr>
            <a:r>
              <a:rPr lang="en-US" altLang="ko-KR" sz="2800" i="1" kern="0" dirty="0" smtClean="0">
                <a:solidFill>
                  <a:srgbClr val="FF0000"/>
                </a:solidFill>
                <a:ea typeface="HY헤드라인M" pitchFamily="18" charset="-127"/>
                <a:cs typeface="Arial" pitchFamily="34" charset="0"/>
              </a:rPr>
              <a:t>ELM dynamics during the crash free period</a:t>
            </a:r>
          </a:p>
          <a:p>
            <a:pPr marL="971550" lvl="1" indent="-514350" latinLnBrk="0">
              <a:buFont typeface="Wingdings" pitchFamily="2" charset="2"/>
              <a:buChar char="l"/>
              <a:defRPr/>
            </a:pPr>
            <a:r>
              <a:rPr lang="en-US" altLang="ko-KR" sz="2400" i="1" kern="0" dirty="0" smtClean="0">
                <a:solidFill>
                  <a:srgbClr val="0000FF"/>
                </a:solidFill>
                <a:ea typeface="HY헤드라인M" pitchFamily="18" charset="-127"/>
                <a:cs typeface="Arial" pitchFamily="34" charset="0"/>
              </a:rPr>
              <a:t>Underlying dynamics of suppression/mitigation of the ELMs?</a:t>
            </a:r>
          </a:p>
        </p:txBody>
      </p:sp>
    </p:spTree>
    <p:extLst>
      <p:ext uri="{BB962C8B-B14F-4D97-AF65-F5344CB8AC3E}">
        <p14:creationId xmlns="" xmlns:p14="http://schemas.microsoft.com/office/powerpoint/2010/main" val="7560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ack20101222\바탕 화면\KSTAR_ECEI_I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764704"/>
            <a:ext cx="5040560" cy="326286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71600" y="19795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9792" y="1763524"/>
            <a:ext cx="34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3501008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Helvetica" pitchFamily="34" charset="0"/>
                <a:cs typeface="Helvetica" pitchFamily="34" charset="0"/>
              </a:rPr>
              <a:t>Combined </a:t>
            </a:r>
          </a:p>
          <a:p>
            <a:r>
              <a:rPr lang="en-US" altLang="ko-KR" sz="1400" b="1" dirty="0">
                <a:latin typeface="Helvetica" pitchFamily="34" charset="0"/>
                <a:cs typeface="Helvetica" pitchFamily="34" charset="0"/>
              </a:rPr>
              <a:t>w</a:t>
            </a:r>
            <a:r>
              <a:rPr lang="en-US" altLang="ko-KR" sz="1400" b="1" dirty="0" smtClean="0">
                <a:latin typeface="Helvetica" pitchFamily="34" charset="0"/>
                <a:cs typeface="Helvetica" pitchFamily="34" charset="0"/>
              </a:rPr>
              <a:t>ith 2D MIR</a:t>
            </a:r>
            <a:endParaRPr lang="ko-KR" altLang="en-US" sz="14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1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23528" y="82451"/>
            <a:ext cx="8532440" cy="610245"/>
          </a:xfrm>
          <a:prstGeom prst="rect">
            <a:avLst/>
          </a:prstGeom>
          <a:noFill/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KSTAR 2D/3D Imaging </a:t>
            </a:r>
            <a:r>
              <a:rPr lang="en-US" altLang="ko-KR" sz="3600" i="1" u="sng" dirty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s</a:t>
            </a:r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ystems</a:t>
            </a:r>
            <a:endParaRPr lang="ko-KR" altLang="en-US" sz="3600" i="1" u="sng" baseline="30000" dirty="0">
              <a:solidFill>
                <a:srgbClr val="FF0000"/>
              </a:solidFill>
              <a:latin typeface="Helvetica" pitchFamily="34" charset="0"/>
              <a:ea typeface="굴림" charset="-127"/>
              <a:cs typeface="Helvetica" pitchFamily="34" charset="0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06" y="4077072"/>
            <a:ext cx="1881990" cy="22322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64288" y="6488668"/>
            <a:ext cx="184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</a:rPr>
              <a:t>EX/P8-15, </a:t>
            </a:r>
            <a:r>
              <a:rPr lang="en-US" altLang="ko-KR" b="1" dirty="0" err="1" smtClean="0">
                <a:solidFill>
                  <a:srgbClr val="0070C0"/>
                </a:solidFill>
              </a:rPr>
              <a:t>Choi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7259" y="3563724"/>
            <a:ext cx="206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</a:rPr>
              <a:t>EX/P8-12, G. </a:t>
            </a:r>
            <a:r>
              <a:rPr lang="en-US" altLang="ko-KR" b="1" dirty="0" err="1" smtClean="0">
                <a:solidFill>
                  <a:srgbClr val="0070C0"/>
                </a:solidFill>
              </a:rPr>
              <a:t>Yun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83768" y="6488668"/>
            <a:ext cx="207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</a:rPr>
              <a:t>EX/P8-13, W. Lee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pic>
        <p:nvPicPr>
          <p:cNvPr id="36" name="Picture 1" descr="D:\APS_2013_denver\Dispersion_8931_RF1_t0.5-2.5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981060"/>
            <a:ext cx="1962219" cy="2616292"/>
          </a:xfrm>
          <a:prstGeom prst="rect">
            <a:avLst/>
          </a:prstGeom>
          <a:noFill/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4005064"/>
            <a:ext cx="2242407" cy="140324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584" y="6516052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2D Density fluctuation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10669" y="5517232"/>
            <a:ext cx="1640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T</a:t>
            </a:r>
            <a:r>
              <a:rPr lang="en-US" altLang="ko-KR" baseline="-25000" dirty="0" smtClean="0">
                <a:solidFill>
                  <a:srgbClr val="FF0000"/>
                </a:solidFill>
              </a:rPr>
              <a:t>e</a:t>
            </a:r>
            <a:r>
              <a:rPr lang="en-US" altLang="ko-KR" dirty="0" smtClean="0">
                <a:solidFill>
                  <a:srgbClr val="FF0000"/>
                </a:solidFill>
              </a:rPr>
              <a:t> fluctuation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(k vs. </a:t>
            </a:r>
            <a:r>
              <a:rPr lang="en-US" altLang="ko-KR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3923764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m/n=2/1 mode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24" name="그림 23" descr="캡처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1988840"/>
            <a:ext cx="2168573" cy="1584176"/>
          </a:xfrm>
          <a:prstGeom prst="rect">
            <a:avLst/>
          </a:prstGeom>
        </p:spPr>
      </p:pic>
      <p:pic>
        <p:nvPicPr>
          <p:cNvPr id="22" name="Picture 3" descr="C:\Users\puser\Desktop\MOVIES\dual_tube_kstar763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9296" y="764704"/>
            <a:ext cx="1764703" cy="2088232"/>
          </a:xfrm>
          <a:prstGeom prst="rect">
            <a:avLst/>
          </a:prstGeom>
          <a:noFill/>
        </p:spPr>
      </p:pic>
      <p:pic>
        <p:nvPicPr>
          <p:cNvPr id="13314" name="Picture 2" descr="C:\Users\puser\Desktop\MOVIES\ecei_8969_turbulence.gif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4221088"/>
            <a:ext cx="1268210" cy="106008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668344" y="2852936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Modified </a:t>
            </a:r>
          </a:p>
          <a:p>
            <a:r>
              <a:rPr lang="en-US" altLang="ko-KR" dirty="0" err="1" smtClean="0">
                <a:solidFill>
                  <a:srgbClr val="FF0000"/>
                </a:solidFill>
              </a:rPr>
              <a:t>sawtooth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92080" y="6228601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Cold bubble</a:t>
            </a:r>
          </a:p>
          <a:p>
            <a:r>
              <a:rPr lang="en-US" altLang="ko-KR" sz="1600" dirty="0" smtClean="0">
                <a:solidFill>
                  <a:srgbClr val="FF0000"/>
                </a:solidFill>
              </a:rPr>
              <a:t>Leads to disruption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pic>
        <p:nvPicPr>
          <p:cNvPr id="25" name="그림 24" descr="disruption_minju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29687" y="4221088"/>
            <a:ext cx="1834601" cy="20882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177973" y="5373216"/>
            <a:ext cx="1132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FF0000"/>
                </a:solidFill>
              </a:rPr>
              <a:t>2D T</a:t>
            </a:r>
            <a:r>
              <a:rPr lang="en-US" altLang="ko-KR" sz="1400" baseline="-25000" dirty="0" smtClean="0">
                <a:solidFill>
                  <a:srgbClr val="FF0000"/>
                </a:solidFill>
              </a:rPr>
              <a:t>e</a:t>
            </a:r>
            <a:r>
              <a:rPr lang="en-US" altLang="ko-KR" sz="1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altLang="ko-KR" sz="1400" dirty="0" smtClean="0">
                <a:solidFill>
                  <a:srgbClr val="FF0000"/>
                </a:solidFill>
              </a:rPr>
              <a:t>fluctuation </a:t>
            </a:r>
          </a:p>
          <a:p>
            <a:pPr algn="ctr"/>
            <a:r>
              <a:rPr lang="en-US" altLang="ko-KR" sz="1400" dirty="0" smtClean="0">
                <a:solidFill>
                  <a:srgbClr val="FF0000"/>
                </a:solidFill>
              </a:rPr>
              <a:t>(30-50 kHz)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pic>
        <p:nvPicPr>
          <p:cNvPr id="26" name="그림 25" descr="캡처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792000"/>
            <a:ext cx="1416838" cy="144016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940152" y="980728"/>
            <a:ext cx="1200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at 23</a:t>
            </a:r>
            <a:r>
              <a:rPr lang="en-US" altLang="ko-KR" sz="1600" baseline="30000" dirty="0" smtClean="0"/>
              <a:t>rd</a:t>
            </a:r>
            <a:r>
              <a:rPr lang="en-US" altLang="ko-KR" sz="1600" dirty="0" smtClean="0"/>
              <a:t> FEC</a:t>
            </a:r>
          </a:p>
          <a:p>
            <a:r>
              <a:rPr lang="en-US" altLang="ko-KR" sz="1600" dirty="0" err="1" smtClean="0"/>
              <a:t>Daejeon</a:t>
            </a:r>
            <a:endParaRPr lang="en-US" altLang="ko-KR" sz="1600" dirty="0" smtClean="0"/>
          </a:p>
          <a:p>
            <a:r>
              <a:rPr lang="en-US" altLang="ko-KR" sz="1600" dirty="0" smtClean="0"/>
              <a:t>Korea</a:t>
            </a:r>
            <a:endParaRPr lang="ko-KR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204806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1" name="Picture 3" descr="KSTAR X-Section3"/>
          <p:cNvPicPr>
            <a:picLocks noChangeAspect="1" noChangeArrowheads="1"/>
          </p:cNvPicPr>
          <p:nvPr/>
        </p:nvPicPr>
        <p:blipFill>
          <a:blip r:embed="rId4" cstate="print"/>
          <a:srcRect t="497" r="34578" b="497"/>
          <a:stretch>
            <a:fillRect/>
          </a:stretch>
        </p:blipFill>
        <p:spPr bwMode="auto">
          <a:xfrm>
            <a:off x="6147816" y="1340768"/>
            <a:ext cx="2960688" cy="4572000"/>
          </a:xfrm>
          <a:prstGeom prst="rect">
            <a:avLst/>
          </a:prstGeom>
          <a:noFill/>
        </p:spPr>
      </p:pic>
      <p:sp>
        <p:nvSpPr>
          <p:cNvPr id="560132" name="Text Box 4"/>
          <p:cNvSpPr txBox="1">
            <a:spLocks noChangeArrowheads="1"/>
          </p:cNvSpPr>
          <p:nvPr/>
        </p:nvSpPr>
        <p:spPr bwMode="auto">
          <a:xfrm>
            <a:off x="6571901" y="2712368"/>
            <a:ext cx="58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baseline="0" dirty="0">
                <a:solidFill>
                  <a:srgbClr val="FFFF00"/>
                </a:solidFill>
                <a:latin typeface="Arial" charset="0"/>
              </a:rPr>
              <a:t>HFS</a:t>
            </a:r>
          </a:p>
        </p:txBody>
      </p:sp>
      <p:sp>
        <p:nvSpPr>
          <p:cNvPr id="560133" name="Rectangle 5"/>
          <p:cNvSpPr>
            <a:spLocks noChangeArrowheads="1"/>
          </p:cNvSpPr>
          <p:nvPr/>
        </p:nvSpPr>
        <p:spPr bwMode="auto">
          <a:xfrm>
            <a:off x="6584800" y="3017168"/>
            <a:ext cx="436563" cy="12065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560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8936"/>
            <a:ext cx="37719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0135" name="Rectangle 7"/>
          <p:cNvSpPr>
            <a:spLocks noChangeArrowheads="1"/>
          </p:cNvSpPr>
          <p:nvPr/>
        </p:nvSpPr>
        <p:spPr bwMode="auto">
          <a:xfrm>
            <a:off x="1647156" y="2303686"/>
            <a:ext cx="2350864" cy="577850"/>
          </a:xfrm>
          <a:prstGeom prst="rect">
            <a:avLst/>
          </a:prstGeom>
          <a:solidFill>
            <a:srgbClr val="00FF0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latinLnBrk="1" hangingPunct="1"/>
            <a:r>
              <a:rPr kumimoji="1" lang="en-US" altLang="ko-KR" baseline="0" dirty="0">
                <a:solidFill>
                  <a:schemeClr val="tx1"/>
                </a:solidFill>
                <a:latin typeface="Arial" charset="0"/>
              </a:rPr>
              <a:t>Low Field </a:t>
            </a:r>
            <a:r>
              <a:rPr kumimoji="1" lang="en-US" altLang="ko-KR" baseline="0" dirty="0" smtClean="0">
                <a:solidFill>
                  <a:schemeClr val="tx1"/>
                </a:solidFill>
                <a:latin typeface="Arial" charset="0"/>
              </a:rPr>
              <a:t>Side (LFS)</a:t>
            </a:r>
            <a:endParaRPr kumimoji="1" lang="en-US" altLang="ko-KR" baseline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1647156" y="1685256"/>
            <a:ext cx="2350864" cy="618430"/>
          </a:xfrm>
          <a:prstGeom prst="rect">
            <a:avLst/>
          </a:prstGeom>
          <a:solidFill>
            <a:srgbClr val="FFFF0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latinLnBrk="1" hangingPunct="1"/>
            <a:r>
              <a:rPr kumimoji="1" lang="en-US" altLang="ko-KR" baseline="0" dirty="0">
                <a:solidFill>
                  <a:srgbClr val="FF0000"/>
                </a:solidFill>
                <a:latin typeface="Arial" charset="0"/>
              </a:rPr>
              <a:t>High Field </a:t>
            </a:r>
            <a:r>
              <a:rPr kumimoji="1" lang="en-US" altLang="ko-KR" baseline="0" dirty="0" smtClean="0">
                <a:solidFill>
                  <a:srgbClr val="FF0000"/>
                </a:solidFill>
                <a:latin typeface="Arial" charset="0"/>
              </a:rPr>
              <a:t>Side (HFS)</a:t>
            </a:r>
            <a:endParaRPr kumimoji="1" lang="en-US" altLang="ko-KR" baseline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60137" name="Rectangle 9"/>
          <p:cNvSpPr>
            <a:spLocks noChangeArrowheads="1"/>
          </p:cNvSpPr>
          <p:nvPr/>
        </p:nvSpPr>
        <p:spPr bwMode="auto">
          <a:xfrm>
            <a:off x="8495480" y="3017168"/>
            <a:ext cx="609600" cy="12065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560138" name="Object 10"/>
          <p:cNvGraphicFramePr>
            <a:graphicFrameLocks noChangeAspect="1"/>
          </p:cNvGraphicFramePr>
          <p:nvPr/>
        </p:nvGraphicFramePr>
        <p:xfrm>
          <a:off x="996058" y="1281336"/>
          <a:ext cx="508000" cy="314325"/>
        </p:xfrm>
        <a:graphic>
          <a:graphicData uri="http://schemas.openxmlformats.org/presentationml/2006/ole">
            <p:oleObj spid="_x0000_s1026" name="Formula" r:id="rId6" imgW="246600" imgH="158760" progId="">
              <p:embed/>
            </p:oleObj>
          </a:graphicData>
        </a:graphic>
      </p:graphicFrame>
      <p:graphicFrame>
        <p:nvGraphicFramePr>
          <p:cNvPr id="560139" name="Object 11"/>
          <p:cNvGraphicFramePr>
            <a:graphicFrameLocks noChangeAspect="1"/>
          </p:cNvGraphicFramePr>
          <p:nvPr/>
        </p:nvGraphicFramePr>
        <p:xfrm>
          <a:off x="2902645" y="1052736"/>
          <a:ext cx="511175" cy="314325"/>
        </p:xfrm>
        <a:graphic>
          <a:graphicData uri="http://schemas.openxmlformats.org/presentationml/2006/ole">
            <p:oleObj spid="_x0000_s1027" name="Formula" r:id="rId7" imgW="247680" imgH="158760" progId="">
              <p:embed/>
            </p:oleObj>
          </a:graphicData>
        </a:graphic>
      </p:graphicFrame>
      <p:graphicFrame>
        <p:nvGraphicFramePr>
          <p:cNvPr id="560140" name="Object 12"/>
          <p:cNvGraphicFramePr>
            <a:graphicFrameLocks noChangeAspect="1"/>
          </p:cNvGraphicFramePr>
          <p:nvPr/>
        </p:nvGraphicFramePr>
        <p:xfrm>
          <a:off x="1280220" y="3338736"/>
          <a:ext cx="354013" cy="314325"/>
        </p:xfrm>
        <a:graphic>
          <a:graphicData uri="http://schemas.openxmlformats.org/presentationml/2006/ole">
            <p:oleObj spid="_x0000_s1028" name="Formula" r:id="rId8" imgW="171720" imgH="158760" progId="">
              <p:embed/>
            </p:oleObj>
          </a:graphicData>
        </a:graphic>
      </p:graphicFrame>
      <p:graphicFrame>
        <p:nvGraphicFramePr>
          <p:cNvPr id="560141" name="Object 13"/>
          <p:cNvGraphicFramePr>
            <a:graphicFrameLocks noChangeAspect="1"/>
          </p:cNvGraphicFramePr>
          <p:nvPr/>
        </p:nvGraphicFramePr>
        <p:xfrm>
          <a:off x="3272533" y="3491136"/>
          <a:ext cx="327025" cy="314325"/>
        </p:xfrm>
        <a:graphic>
          <a:graphicData uri="http://schemas.openxmlformats.org/presentationml/2006/ole">
            <p:oleObj spid="_x0000_s1029" name="Formula" r:id="rId9" imgW="158760" imgH="158760" progId="">
              <p:embed/>
            </p:oleObj>
          </a:graphicData>
        </a:graphic>
      </p:graphicFrame>
      <p:graphicFrame>
        <p:nvGraphicFramePr>
          <p:cNvPr id="560142" name="Object 14"/>
          <p:cNvGraphicFramePr>
            <a:graphicFrameLocks noChangeAspect="1"/>
          </p:cNvGraphicFramePr>
          <p:nvPr/>
        </p:nvGraphicFramePr>
        <p:xfrm>
          <a:off x="1661220" y="3872136"/>
          <a:ext cx="368300" cy="334963"/>
        </p:xfrm>
        <a:graphic>
          <a:graphicData uri="http://schemas.openxmlformats.org/presentationml/2006/ole">
            <p:oleObj spid="_x0000_s1030" name="Formula" r:id="rId10" imgW="179280" imgH="170280" progId="">
              <p:embed/>
            </p:oleObj>
          </a:graphicData>
        </a:graphic>
      </p:graphicFrame>
      <p:sp>
        <p:nvSpPr>
          <p:cNvPr id="560143" name="Text Box 15"/>
          <p:cNvSpPr txBox="1">
            <a:spLocks noChangeArrowheads="1"/>
          </p:cNvSpPr>
          <p:nvPr/>
        </p:nvSpPr>
        <p:spPr bwMode="auto">
          <a:xfrm>
            <a:off x="8466335" y="2712368"/>
            <a:ext cx="5667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baseline="0" dirty="0">
                <a:solidFill>
                  <a:srgbClr val="00FF00"/>
                </a:solidFill>
                <a:latin typeface="Arial" charset="0"/>
              </a:rPr>
              <a:t>LFS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887" y="8240"/>
            <a:ext cx="9127130" cy="972487"/>
          </a:xfrm>
          <a:prstGeom prst="rect">
            <a:avLst/>
          </a:prstGeom>
          <a:solidFill>
            <a:srgbClr val="002060"/>
          </a:solidFill>
          <a:ln/>
          <a:extLst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TW" sz="3600" i="1" u="sng" dirty="0" smtClean="0">
                <a:solidFill>
                  <a:srgbClr val="FF0000"/>
                </a:solidFill>
                <a:latin typeface="Helvetica" pitchFamily="34" charset="0"/>
                <a:ea typeface="PMingLiU" pitchFamily="18" charset="-120"/>
                <a:cs typeface="Helvetica" pitchFamily="34" charset="0"/>
              </a:rPr>
              <a:t>KSTAR ECEI </a:t>
            </a:r>
            <a:r>
              <a:rPr lang="en-US" altLang="zh-TW" sz="36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v</a:t>
            </a:r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iewing windows (B</a:t>
            </a:r>
            <a:r>
              <a:rPr lang="en-US" altLang="ko-KR" sz="3600" i="1" u="sng" baseline="-25000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0</a:t>
            </a:r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=</a:t>
            </a:r>
            <a:r>
              <a:rPr lang="en-US" altLang="zh-TW" sz="3600" i="1" u="sng" dirty="0" smtClean="0">
                <a:solidFill>
                  <a:srgbClr val="FF0000"/>
                </a:solidFill>
                <a:latin typeface="Helvetica" pitchFamily="34" charset="0"/>
                <a:ea typeface="PMingLiU" pitchFamily="18" charset="-120"/>
                <a:cs typeface="Helvetica" pitchFamily="34" charset="0"/>
              </a:rPr>
              <a:t>2.0 T</a:t>
            </a:r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)</a:t>
            </a:r>
            <a:endParaRPr kumimoji="0" lang="ko-KR" altLang="en-US" sz="36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굴림" charset="-127"/>
              <a:cs typeface="Helvetica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950826" y="3122712"/>
            <a:ext cx="648072" cy="360040"/>
          </a:xfrm>
          <a:prstGeom prst="rect">
            <a:avLst/>
          </a:prstGeom>
          <a:solidFill>
            <a:srgbClr val="0070C0">
              <a:alpha val="37000"/>
            </a:srgb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>
                <a:solidFill>
                  <a:srgbClr val="FF0000"/>
                </a:solidFill>
                <a:latin typeface="Arial" charset="0"/>
              </a:rPr>
              <a:t>HFS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65767" y="312271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O-mode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55567" y="5925344"/>
            <a:ext cx="2289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i="1" dirty="0" err="1" smtClean="0">
                <a:solidFill>
                  <a:srgbClr val="FF0000"/>
                </a:solidFill>
              </a:rPr>
              <a:t>Poloidal</a:t>
            </a:r>
            <a:r>
              <a:rPr lang="en-US" altLang="ko-KR" sz="2000" i="1" dirty="0" smtClean="0">
                <a:solidFill>
                  <a:srgbClr val="FF0000"/>
                </a:solidFill>
              </a:rPr>
              <a:t> view of </a:t>
            </a:r>
          </a:p>
          <a:p>
            <a:pPr algn="ctr"/>
            <a:r>
              <a:rPr lang="en-US" altLang="ko-KR" sz="2000" i="1" dirty="0" smtClean="0">
                <a:solidFill>
                  <a:srgbClr val="FF0000"/>
                </a:solidFill>
              </a:rPr>
              <a:t>the KSTAR plasma</a:t>
            </a:r>
            <a:endParaRPr lang="ko-KR" altLang="en-US" sz="2000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004" y="609329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i="1" dirty="0" smtClean="0">
                <a:solidFill>
                  <a:srgbClr val="FF0000"/>
                </a:solidFill>
              </a:rPr>
              <a:t>Characteristic frequencies of </a:t>
            </a:r>
          </a:p>
          <a:p>
            <a:pPr algn="ctr"/>
            <a:r>
              <a:rPr lang="en-US" altLang="ko-KR" sz="2000" i="1" dirty="0" smtClean="0">
                <a:solidFill>
                  <a:srgbClr val="FF0000"/>
                </a:solidFill>
              </a:rPr>
              <a:t>the electron cyclotron emission </a:t>
            </a:r>
            <a:endParaRPr lang="ko-KR" altLang="en-US" sz="2000" i="1" dirty="0">
              <a:solidFill>
                <a:srgbClr val="FF0000"/>
              </a:solidFill>
            </a:endParaRPr>
          </a:p>
        </p:txBody>
      </p:sp>
      <p:pic>
        <p:nvPicPr>
          <p:cNvPr id="21" name="그림 20" descr="캡처_Omod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39952" y="1844824"/>
            <a:ext cx="1824451" cy="21602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11960" y="4077072"/>
            <a:ext cx="18739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solidFill>
                  <a:srgbClr val="FF0000"/>
                </a:solidFill>
              </a:rPr>
              <a:t>Measurement </a:t>
            </a:r>
          </a:p>
          <a:p>
            <a:r>
              <a:rPr lang="en-US" altLang="ko-KR" i="1" dirty="0" smtClean="0">
                <a:solidFill>
                  <a:srgbClr val="FF0000"/>
                </a:solidFill>
              </a:rPr>
              <a:t>with O-mode </a:t>
            </a:r>
          </a:p>
          <a:p>
            <a:r>
              <a:rPr lang="en-US" altLang="ko-KR" i="1" dirty="0" smtClean="0">
                <a:solidFill>
                  <a:srgbClr val="FF0000"/>
                </a:solidFill>
              </a:rPr>
              <a:t>polarization is </a:t>
            </a:r>
          </a:p>
          <a:p>
            <a:r>
              <a:rPr lang="en-US" altLang="ko-KR" i="1" dirty="0" smtClean="0">
                <a:solidFill>
                  <a:srgbClr val="FF0000"/>
                </a:solidFill>
              </a:rPr>
              <a:t>verified for </a:t>
            </a:r>
          </a:p>
          <a:p>
            <a:r>
              <a:rPr lang="en-US" altLang="ko-KR" i="1" dirty="0" err="1" smtClean="0">
                <a:solidFill>
                  <a:srgbClr val="FF0000"/>
                </a:solidFill>
              </a:rPr>
              <a:t>Sawtooth</a:t>
            </a:r>
            <a:r>
              <a:rPr lang="en-US" altLang="ko-KR" i="1" dirty="0" smtClean="0">
                <a:solidFill>
                  <a:srgbClr val="FF0000"/>
                </a:solidFill>
              </a:rPr>
              <a:t> crash </a:t>
            </a:r>
            <a:endParaRPr lang="ko-KR" altLang="en-US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67944" y="558924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J. </a:t>
            </a:r>
            <a:r>
              <a:rPr lang="en-US" altLang="ko-KR" sz="1600" b="1" dirty="0" err="1" smtClean="0"/>
              <a:t>Lee_JINST</a:t>
            </a:r>
            <a:r>
              <a:rPr lang="en-US" altLang="ko-KR" sz="1600" b="1" dirty="0" smtClean="0"/>
              <a:t>_(2011)</a:t>
            </a:r>
            <a:endParaRPr lang="ko-KR" altLang="en-US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-36512" y="44624"/>
            <a:ext cx="4464496" cy="1632074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l"/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Dynamics of a single ELM in KSTAR H-mode plasmas</a:t>
            </a:r>
            <a:endParaRPr lang="ko-KR" altLang="en-US" sz="3200" i="1" u="sng" dirty="0" smtClean="0">
              <a:solidFill>
                <a:srgbClr val="FF0000"/>
              </a:solidFill>
              <a:latin typeface="Helvetica" pitchFamily="34" charset="0"/>
              <a:ea typeface="굴림" charset="-127"/>
              <a:cs typeface="Helvetica" pitchFamily="34" charset="0"/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5636463" y="6488668"/>
            <a:ext cx="3472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i="1" baseline="0" dirty="0" smtClean="0">
                <a:solidFill>
                  <a:srgbClr val="FF0000"/>
                </a:solidFill>
              </a:rPr>
              <a:t>G.S</a:t>
            </a:r>
            <a:r>
              <a:rPr lang="en-US" altLang="ko-KR" i="1" baseline="0" dirty="0">
                <a:solidFill>
                  <a:srgbClr val="FF0000"/>
                </a:solidFill>
              </a:rPr>
              <a:t>. </a:t>
            </a:r>
            <a:r>
              <a:rPr lang="en-US" altLang="ko-KR" i="1" baseline="0" dirty="0" err="1">
                <a:solidFill>
                  <a:srgbClr val="FF0000"/>
                </a:solidFill>
              </a:rPr>
              <a:t>Yun</a:t>
            </a:r>
            <a:r>
              <a:rPr lang="en-US" altLang="ko-KR" i="1" baseline="0" dirty="0">
                <a:solidFill>
                  <a:srgbClr val="FF0000"/>
                </a:solidFill>
              </a:rPr>
              <a:t> et al., PRL 107 (2011)</a:t>
            </a:r>
            <a:endParaRPr lang="ko-KR" altLang="en-US" i="1" baseline="0" dirty="0">
              <a:solidFill>
                <a:srgbClr val="FF0000"/>
              </a:solidFill>
            </a:endParaRPr>
          </a:p>
        </p:txBody>
      </p:sp>
      <p:pic>
        <p:nvPicPr>
          <p:cNvPr id="2867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2409527"/>
            <a:ext cx="18288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409527"/>
            <a:ext cx="18288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411115"/>
            <a:ext cx="18288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Oval 57"/>
          <p:cNvSpPr>
            <a:spLocks/>
          </p:cNvSpPr>
          <p:nvPr/>
        </p:nvSpPr>
        <p:spPr>
          <a:xfrm>
            <a:off x="711200" y="2469852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baseline="0" dirty="0">
                <a:solidFill>
                  <a:schemeClr val="tx1"/>
                </a:solidFill>
              </a:rPr>
              <a:t>1</a:t>
            </a:r>
            <a:endParaRPr lang="ko-KR" altLang="en-US" sz="1400" baseline="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>
            <a:spLocks/>
          </p:cNvSpPr>
          <p:nvPr/>
        </p:nvSpPr>
        <p:spPr>
          <a:xfrm>
            <a:off x="2079625" y="2469852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baseline="0" dirty="0">
                <a:solidFill>
                  <a:schemeClr val="tx1"/>
                </a:solidFill>
              </a:rPr>
              <a:t>2</a:t>
            </a:r>
            <a:endParaRPr lang="ko-KR" altLang="en-US" sz="1400" baseline="0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>
            <a:spLocks/>
          </p:cNvSpPr>
          <p:nvPr/>
        </p:nvSpPr>
        <p:spPr>
          <a:xfrm>
            <a:off x="3376613" y="2469852"/>
            <a:ext cx="215900" cy="215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baseline="0" dirty="0">
                <a:solidFill>
                  <a:schemeClr val="tx1"/>
                </a:solidFill>
              </a:rPr>
              <a:t>3</a:t>
            </a:r>
            <a:endParaRPr lang="ko-KR" altLang="en-US" sz="1400" baseline="0" dirty="0">
              <a:solidFill>
                <a:schemeClr val="tx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03363" y="3838277"/>
            <a:ext cx="90487" cy="90488"/>
            <a:chOff x="1503820" y="4291206"/>
            <a:chExt cx="89338" cy="89999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1503820" y="4305417"/>
              <a:ext cx="89338" cy="757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1503490" y="4297805"/>
              <a:ext cx="89999" cy="7679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6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0606" y="2060848"/>
            <a:ext cx="1411996" cy="338554"/>
          </a:xfrm>
          <a:prstGeom prst="rect">
            <a:avLst/>
          </a:prstGeom>
          <a:blipFill rotWithShape="1">
            <a:blip r:embed="rId5" cstate="print"/>
            <a:stretch>
              <a:fillRect b="-10714"/>
            </a:stretch>
          </a:blipFill>
        </p:spPr>
        <p:txBody>
          <a:bodyPr/>
          <a:lstStyle/>
          <a:p>
            <a:pPr>
              <a:defRPr/>
            </a:pPr>
            <a:r>
              <a:rPr lang="ko-KR" altLang="en-US">
                <a:noFill/>
                <a:ea typeface="굴림" pitchFamily="50" charset="-127"/>
              </a:rPr>
              <a:t> 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2727325" y="4990802"/>
            <a:ext cx="152400" cy="1444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287463" y="5638502"/>
            <a:ext cx="152400" cy="1444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4168775" y="3693815"/>
            <a:ext cx="152400" cy="1444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7" name="TextBox 82"/>
          <p:cNvSpPr txBox="1">
            <a:spLocks noChangeArrowheads="1"/>
          </p:cNvSpPr>
          <p:nvPr/>
        </p:nvSpPr>
        <p:spPr bwMode="auto">
          <a:xfrm>
            <a:off x="2008188" y="2666702"/>
            <a:ext cx="735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sz="1400" baseline="0">
                <a:solidFill>
                  <a:schemeClr val="bg1"/>
                </a:solidFill>
                <a:latin typeface="Arial" charset="0"/>
                <a:cs typeface="Arial" charset="0"/>
              </a:rPr>
              <a:t>100 </a:t>
            </a:r>
            <a:r>
              <a:rPr lang="en-US" altLang="ko-KR" sz="1400" baseline="0">
                <a:solidFill>
                  <a:schemeClr val="bg1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altLang="ko-KR" sz="1400" baseline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  <a:endParaRPr lang="ko-KR" altLang="en-US" sz="1400" baseline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8688" name="TextBox 83"/>
          <p:cNvSpPr txBox="1">
            <a:spLocks noChangeArrowheads="1"/>
          </p:cNvSpPr>
          <p:nvPr/>
        </p:nvSpPr>
        <p:spPr bwMode="auto">
          <a:xfrm>
            <a:off x="3303588" y="2666702"/>
            <a:ext cx="73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sz="1400" baseline="0">
                <a:solidFill>
                  <a:schemeClr val="bg1"/>
                </a:solidFill>
                <a:latin typeface="Arial" charset="0"/>
                <a:cs typeface="Arial" charset="0"/>
              </a:rPr>
              <a:t>200 </a:t>
            </a:r>
            <a:r>
              <a:rPr lang="en-US" altLang="ko-KR" sz="1400" baseline="0">
                <a:solidFill>
                  <a:schemeClr val="bg1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altLang="ko-KR" sz="1400" baseline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  <a:endParaRPr lang="ko-KR" altLang="en-US" sz="1400" baseline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8689" name="TextBox 84"/>
          <p:cNvSpPr txBox="1">
            <a:spLocks noChangeArrowheads="1"/>
          </p:cNvSpPr>
          <p:nvPr/>
        </p:nvSpPr>
        <p:spPr bwMode="auto">
          <a:xfrm>
            <a:off x="711200" y="2666702"/>
            <a:ext cx="538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sz="1400" baseline="0">
                <a:solidFill>
                  <a:schemeClr val="bg1"/>
                </a:solidFill>
                <a:latin typeface="Arial" charset="0"/>
                <a:cs typeface="Arial" charset="0"/>
              </a:rPr>
              <a:t>0 </a:t>
            </a:r>
            <a:r>
              <a:rPr lang="en-US" altLang="ko-KR" sz="1400" baseline="0">
                <a:solidFill>
                  <a:schemeClr val="bg1"/>
                </a:solidFill>
                <a:latin typeface="Symbol" pitchFamily="18" charset="2"/>
                <a:cs typeface="Arial" charset="0"/>
              </a:rPr>
              <a:t>m</a:t>
            </a:r>
            <a:r>
              <a:rPr lang="en-US" altLang="ko-KR" sz="1400" baseline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  <a:endParaRPr lang="ko-KR" altLang="en-US" sz="1400" baseline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2869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523827"/>
            <a:ext cx="5492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1004888" y="2411115"/>
            <a:ext cx="792162" cy="36512"/>
            <a:chOff x="1048190" y="2577684"/>
            <a:chExt cx="792088" cy="36000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1048190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445028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840278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92" name="TextBox 102"/>
          <p:cNvSpPr txBox="1">
            <a:spLocks noChangeArrowheads="1"/>
          </p:cNvSpPr>
          <p:nvPr/>
        </p:nvSpPr>
        <p:spPr bwMode="auto">
          <a:xfrm>
            <a:off x="4095750" y="5568652"/>
            <a:ext cx="58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sz="1200">
                <a:solidFill>
                  <a:schemeClr val="bg1"/>
                </a:solidFill>
                <a:latin typeface="Arial" charset="0"/>
                <a:cs typeface="Arial" charset="0"/>
              </a:rPr>
              <a:t>LCFS</a:t>
            </a:r>
            <a:endParaRPr lang="ko-KR" altLang="en-US" sz="12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8693" name="TextBox 104"/>
          <p:cNvSpPr txBox="1">
            <a:spLocks noChangeArrowheads="1"/>
          </p:cNvSpPr>
          <p:nvPr/>
        </p:nvSpPr>
        <p:spPr bwMode="auto">
          <a:xfrm>
            <a:off x="1187401" y="1988840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sz="2400" b="0" baseline="0" dirty="0"/>
              <a:t>(1) Initial growth</a:t>
            </a:r>
            <a:endParaRPr lang="ko-KR" altLang="en-US" sz="2400" b="0" baseline="0" dirty="0"/>
          </a:p>
        </p:txBody>
      </p:sp>
      <p:grpSp>
        <p:nvGrpSpPr>
          <p:cNvPr id="4" name="Group 119"/>
          <p:cNvGrpSpPr>
            <a:grpSpLocks/>
          </p:cNvGrpSpPr>
          <p:nvPr/>
        </p:nvGrpSpPr>
        <p:grpSpPr bwMode="auto">
          <a:xfrm>
            <a:off x="6300788" y="2400002"/>
            <a:ext cx="1828800" cy="3876675"/>
            <a:chOff x="6685501" y="2907514"/>
            <a:chExt cx="1828800" cy="3876675"/>
          </a:xfrm>
        </p:grpSpPr>
        <p:pic>
          <p:nvPicPr>
            <p:cNvPr id="28699" name="Picture 10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501" y="2907514"/>
              <a:ext cx="1828800" cy="3876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Oval 107"/>
            <p:cNvSpPr>
              <a:spLocks/>
            </p:cNvSpPr>
            <p:nvPr/>
          </p:nvSpPr>
          <p:spPr>
            <a:xfrm>
              <a:off x="7218901" y="2967839"/>
              <a:ext cx="215900" cy="215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 sz="1400" dirty="0">
                  <a:solidFill>
                    <a:schemeClr val="tx1"/>
                  </a:solidFill>
                </a:rPr>
                <a:t>4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8701" name="TextBox 108"/>
            <p:cNvSpPr txBox="1">
              <a:spLocks noChangeArrowheads="1"/>
            </p:cNvSpPr>
            <p:nvPr/>
          </p:nvSpPr>
          <p:spPr bwMode="auto">
            <a:xfrm>
              <a:off x="7146149" y="3164044"/>
              <a:ext cx="7024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1pPr>
              <a:lvl2pPr marL="742950" indent="-285750"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2pPr>
              <a:lvl3pPr marL="1143000" indent="-228600"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3pPr>
              <a:lvl4pPr marL="1600200" indent="-228600"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4pPr>
              <a:lvl5pPr marL="2057400" indent="-228600"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9pPr>
            </a:lstStyle>
            <a:p>
              <a:r>
                <a:rPr lang="en-US" altLang="ko-KR" sz="1400">
                  <a:solidFill>
                    <a:schemeClr val="bg1"/>
                  </a:solidFill>
                  <a:latin typeface="Symbol" pitchFamily="18" charset="2"/>
                  <a:cs typeface="Arial" charset="0"/>
                </a:rPr>
                <a:t>400 m</a:t>
              </a:r>
              <a:r>
                <a:rPr lang="en-US" altLang="ko-KR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  <a:endParaRPr lang="ko-KR" altLang="en-US" sz="140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702" name="TextBox 115"/>
            <p:cNvSpPr txBox="1">
              <a:spLocks noChangeArrowheads="1"/>
            </p:cNvSpPr>
            <p:nvPr/>
          </p:nvSpPr>
          <p:spPr bwMode="auto">
            <a:xfrm>
              <a:off x="7866229" y="6066000"/>
              <a:ext cx="5870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1pPr>
              <a:lvl2pPr marL="742950" indent="-285750"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2pPr>
              <a:lvl3pPr marL="1143000" indent="-228600"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3pPr>
              <a:lvl4pPr marL="1600200" indent="-228600"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4pPr>
              <a:lvl5pPr marL="2057400" indent="-228600"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 baseline="30000">
                  <a:solidFill>
                    <a:schemeClr val="accent1"/>
                  </a:solidFill>
                  <a:latin typeface="Helvetica" pitchFamily="34" charset="0"/>
                  <a:ea typeface="굴림" charset="-127"/>
                </a:defRPr>
              </a:lvl9pPr>
            </a:lstStyle>
            <a:p>
              <a:r>
                <a:rPr lang="en-US" altLang="ko-KR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LCFS</a:t>
              </a:r>
              <a:endParaRPr lang="ko-KR" altLang="en-US" sz="120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8695" name="TextBox 117"/>
          <p:cNvSpPr txBox="1">
            <a:spLocks noChangeArrowheads="1"/>
          </p:cNvSpPr>
          <p:nvPr/>
        </p:nvSpPr>
        <p:spPr bwMode="auto">
          <a:xfrm>
            <a:off x="6289675" y="1988840"/>
            <a:ext cx="2049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sz="2400" b="0" baseline="0"/>
              <a:t>(2) Saturation</a:t>
            </a:r>
            <a:endParaRPr lang="ko-KR" altLang="en-US" sz="2400" b="0" baseline="0"/>
          </a:p>
        </p:txBody>
      </p:sp>
      <p:pic>
        <p:nvPicPr>
          <p:cNvPr id="2869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029" y="384175"/>
            <a:ext cx="46894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Arc 33"/>
          <p:cNvSpPr/>
          <p:nvPr/>
        </p:nvSpPr>
        <p:spPr>
          <a:xfrm rot="405902">
            <a:off x="1241425" y="4089102"/>
            <a:ext cx="398463" cy="1558925"/>
          </a:xfrm>
          <a:prstGeom prst="arc">
            <a:avLst>
              <a:gd name="adj1" fmla="val 17200336"/>
              <a:gd name="adj2" fmla="val 4492991"/>
            </a:avLst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5" name="Arc 34"/>
          <p:cNvSpPr/>
          <p:nvPr/>
        </p:nvSpPr>
        <p:spPr>
          <a:xfrm rot="405902">
            <a:off x="7400925" y="4133552"/>
            <a:ext cx="398463" cy="1558925"/>
          </a:xfrm>
          <a:prstGeom prst="arc">
            <a:avLst>
              <a:gd name="adj1" fmla="val 17200336"/>
              <a:gd name="adj2" fmla="val 4492991"/>
            </a:avLst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2" y="1431519"/>
            <a:ext cx="1951094" cy="343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8620" y="1441618"/>
            <a:ext cx="1955132" cy="34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3548" y="764704"/>
            <a:ext cx="157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BOUT++</a:t>
            </a:r>
          </a:p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Simulation*</a:t>
            </a:r>
            <a:endParaRPr lang="ko-KR" altLang="en-US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5641" y="772981"/>
            <a:ext cx="222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Synthetic Image </a:t>
            </a:r>
          </a:p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(ideal)</a:t>
            </a:r>
            <a:endParaRPr lang="ko-KR" altLang="en-US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8078" y="766444"/>
            <a:ext cx="220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</a:t>
            </a:r>
            <a:r>
              <a:rPr lang="en-US" altLang="ko-KR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ynthetic Image</a:t>
            </a:r>
          </a:p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with system noise</a:t>
            </a:r>
            <a:endParaRPr lang="ko-KR" altLang="en-US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751" y="1439598"/>
            <a:ext cx="1938975" cy="342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5710" y="2251298"/>
            <a:ext cx="550028" cy="228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092280" y="836712"/>
            <a:ext cx="147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Measured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image</a:t>
            </a:r>
            <a:endParaRPr lang="ko-KR" altLang="en-US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903640" y="6488668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M. Kim et al., NF 54 (2014)</a:t>
            </a:r>
            <a:endParaRPr lang="en-US" b="1" i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96" y="5171127"/>
            <a:ext cx="90364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Observed structure = a faithful representation of ELM filaments</a:t>
            </a:r>
          </a:p>
          <a:p>
            <a:pPr marL="539750" lvl="1" indent="-166688" latinLnBrk="0">
              <a:spcAft>
                <a:spcPts val="600"/>
              </a:spcAft>
              <a:buFontTx/>
              <a:buChar char="-"/>
            </a:pPr>
            <a:r>
              <a:rPr lang="en-US" b="1" i="1" dirty="0">
                <a:latin typeface="Helvetica" pitchFamily="34" charset="0"/>
                <a:cs typeface="Helvetica" pitchFamily="34" charset="0"/>
              </a:rPr>
              <a:t>P</a:t>
            </a:r>
            <a:r>
              <a:rPr lang="en-US" b="1" i="1" dirty="0" smtClean="0">
                <a:latin typeface="Helvetica" pitchFamily="34" charset="0"/>
                <a:cs typeface="Helvetica" pitchFamily="34" charset="0"/>
              </a:rPr>
              <a:t>hantom image outside the </a:t>
            </a:r>
            <a:r>
              <a:rPr lang="en-US" b="1" i="1" dirty="0" err="1" smtClean="0">
                <a:latin typeface="Helvetica" pitchFamily="34" charset="0"/>
                <a:cs typeface="Helvetica" pitchFamily="34" charset="0"/>
              </a:rPr>
              <a:t>separatrix</a:t>
            </a:r>
            <a:r>
              <a:rPr lang="en-US" b="1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b="1" i="1" dirty="0">
                <a:latin typeface="Helvetica" pitchFamily="34" charset="0"/>
                <a:cs typeface="Helvetica" pitchFamily="34" charset="0"/>
              </a:rPr>
              <a:t>due to ECE downshift from </a:t>
            </a:r>
            <a:r>
              <a:rPr lang="en-US" b="1" i="1" dirty="0" smtClean="0">
                <a:latin typeface="Helvetica" pitchFamily="34" charset="0"/>
                <a:cs typeface="Helvetica" pitchFamily="34" charset="0"/>
              </a:rPr>
              <a:t>inside (well known); masked by finite system noise and scattered emission</a:t>
            </a:r>
          </a:p>
          <a:p>
            <a:pPr marL="539750" lvl="1" indent="-166688" latinLnBrk="0">
              <a:spcAft>
                <a:spcPts val="600"/>
              </a:spcAft>
              <a:buFontTx/>
              <a:buChar char="-"/>
            </a:pPr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We ignore ECE signals contaminated by the downshifts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885680" y="2300250"/>
            <a:ext cx="0" cy="61482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05200" y="2761183"/>
            <a:ext cx="9565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phantom</a:t>
            </a:r>
            <a:endParaRPr lang="en-US" sz="1400" b="1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373" y="1412776"/>
            <a:ext cx="1943099" cy="341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489095" y="3573016"/>
            <a:ext cx="133073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latinLnBrk="0"/>
            <a:r>
              <a:rPr lang="en-US" sz="1600" b="1" dirty="0" smtClean="0"/>
              <a:t>Instrument Function</a:t>
            </a:r>
            <a:endParaRPr lang="en-US" sz="1600" b="1" dirty="0"/>
          </a:p>
        </p:txBody>
      </p:sp>
      <p:sp>
        <p:nvSpPr>
          <p:cNvPr id="25" name="오른쪽 화살표 24"/>
          <p:cNvSpPr/>
          <p:nvPr/>
        </p:nvSpPr>
        <p:spPr>
          <a:xfrm>
            <a:off x="1619672" y="3275293"/>
            <a:ext cx="833150" cy="29772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Validation of the ELM structure</a:t>
            </a:r>
            <a:endParaRPr lang="ko-KR" altLang="en-US" sz="40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152" y="1772816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i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ko-KR" sz="1400" b="1" i="1" dirty="0" err="1" smtClean="0">
                <a:solidFill>
                  <a:srgbClr val="FF0000"/>
                </a:solidFill>
              </a:rPr>
              <a:t>T</a:t>
            </a:r>
            <a:r>
              <a:rPr lang="en-US" altLang="ko-KR" sz="1400" b="1" i="1" dirty="0" smtClean="0">
                <a:solidFill>
                  <a:srgbClr val="FF0000"/>
                </a:solidFill>
              </a:rPr>
              <a:t>/&lt;T&gt;</a:t>
            </a:r>
            <a:endParaRPr lang="ko-KR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888" y="4797152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Major radius (cm)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58226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6" grpId="0" animBg="1"/>
      <p:bldP spid="24" grpId="0" animBg="1"/>
      <p:bldP spid="25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8"/>
          <p:cNvGrpSpPr/>
          <p:nvPr/>
        </p:nvGrpSpPr>
        <p:grpSpPr>
          <a:xfrm>
            <a:off x="10034" y="908720"/>
            <a:ext cx="1609638" cy="2699858"/>
            <a:chOff x="462279" y="663473"/>
            <a:chExt cx="1609638" cy="2699858"/>
          </a:xfrm>
        </p:grpSpPr>
        <p:pic>
          <p:nvPicPr>
            <p:cNvPr id="40" name="Picture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702"/>
            <a:stretch/>
          </p:blipFill>
          <p:spPr bwMode="auto">
            <a:xfrm>
              <a:off x="462279" y="663473"/>
              <a:ext cx="1440067" cy="2699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Parallelogram 16"/>
            <p:cNvSpPr/>
            <p:nvPr/>
          </p:nvSpPr>
          <p:spPr>
            <a:xfrm rot="12223325" flipV="1">
              <a:off x="540522" y="2324870"/>
              <a:ext cx="690315" cy="731546"/>
            </a:xfrm>
            <a:prstGeom prst="parallelogram">
              <a:avLst>
                <a:gd name="adj" fmla="val 44689"/>
              </a:avLst>
            </a:prstGeom>
            <a:solidFill>
              <a:schemeClr val="accent4">
                <a:lumMod val="75000"/>
                <a:alpha val="36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1834186" lon="3114396" rev="663422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Parallelogram 16"/>
            <p:cNvSpPr/>
            <p:nvPr/>
          </p:nvSpPr>
          <p:spPr>
            <a:xfrm rot="12223325" flipV="1">
              <a:off x="1081816" y="2012518"/>
              <a:ext cx="707824" cy="708356"/>
            </a:xfrm>
            <a:prstGeom prst="parallelogram">
              <a:avLst>
                <a:gd name="adj" fmla="val 44689"/>
              </a:avLst>
            </a:prstGeom>
            <a:solidFill>
              <a:schemeClr val="accent4">
                <a:lumMod val="75000"/>
                <a:alpha val="36000"/>
              </a:schemeClr>
            </a:soli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85679" y="1611337"/>
              <a:ext cx="720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4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libri" pitchFamily="34" charset="0"/>
                </a:rPr>
                <a:t>ECEI-1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7548" y="1919114"/>
              <a:ext cx="720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accent4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libri" pitchFamily="34" charset="0"/>
                </a:rPr>
                <a:t>ECEI-2</a:t>
              </a:r>
            </a:p>
          </p:txBody>
        </p:sp>
        <p:grpSp>
          <p:nvGrpSpPr>
            <p:cNvPr id="3" name="그룹 44"/>
            <p:cNvGrpSpPr/>
            <p:nvPr/>
          </p:nvGrpSpPr>
          <p:grpSpPr>
            <a:xfrm>
              <a:off x="1000125" y="2733675"/>
              <a:ext cx="618184" cy="405294"/>
              <a:chOff x="1000125" y="3019425"/>
              <a:chExt cx="618184" cy="405294"/>
            </a:xfrm>
          </p:grpSpPr>
          <p:sp>
            <p:nvSpPr>
              <p:cNvPr id="61" name="자유형 60"/>
              <p:cNvSpPr/>
              <p:nvPr/>
            </p:nvSpPr>
            <p:spPr>
              <a:xfrm>
                <a:off x="1000125" y="3019425"/>
                <a:ext cx="600075" cy="381000"/>
              </a:xfrm>
              <a:custGeom>
                <a:avLst/>
                <a:gdLst>
                  <a:gd name="connsiteX0" fmla="*/ 0 w 600075"/>
                  <a:gd name="connsiteY0" fmla="*/ 381000 h 381000"/>
                  <a:gd name="connsiteX1" fmla="*/ 381000 w 600075"/>
                  <a:gd name="connsiteY1" fmla="*/ 238125 h 381000"/>
                  <a:gd name="connsiteX2" fmla="*/ 600075 w 600075"/>
                  <a:gd name="connsiteY2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0075" h="381000">
                    <a:moveTo>
                      <a:pt x="0" y="381000"/>
                    </a:moveTo>
                    <a:cubicBezTo>
                      <a:pt x="140494" y="341312"/>
                      <a:pt x="280988" y="301625"/>
                      <a:pt x="381000" y="238125"/>
                    </a:cubicBezTo>
                    <a:cubicBezTo>
                      <a:pt x="481013" y="174625"/>
                      <a:pt x="540544" y="87312"/>
                      <a:pt x="600075" y="0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62" name="직선 연결선 61"/>
              <p:cNvCxnSpPr/>
              <p:nvPr/>
            </p:nvCxnSpPr>
            <p:spPr>
              <a:xfrm flipH="1">
                <a:off x="1003300" y="3342704"/>
                <a:ext cx="72475" cy="5772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 flipH="1" flipV="1">
                <a:off x="1000866" y="3395285"/>
                <a:ext cx="124418" cy="2943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/>
              <p:cNvCxnSpPr/>
              <p:nvPr/>
            </p:nvCxnSpPr>
            <p:spPr>
              <a:xfrm>
                <a:off x="1597028" y="3022600"/>
                <a:ext cx="21281" cy="11836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연결선 64"/>
              <p:cNvCxnSpPr/>
              <p:nvPr/>
            </p:nvCxnSpPr>
            <p:spPr>
              <a:xfrm flipH="1">
                <a:off x="1475656" y="3027003"/>
                <a:ext cx="123676" cy="5478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55" name="내용 개체 틀 1"/>
                <p:cNvSpPr txBox="1">
                  <a:spLocks/>
                </p:cNvSpPr>
                <p:nvPr/>
              </p:nvSpPr>
              <p:spPr>
                <a:xfrm>
                  <a:off x="1049084" y="2952253"/>
                  <a:ext cx="1022833" cy="302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sz="1300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ko-KR" sz="1300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𝟐𝟐</m:t>
                            </m:r>
                            <m:r>
                              <a:rPr lang="en-US" altLang="ko-KR" sz="1300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altLang="ko-KR" sz="1300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𝟓</m:t>
                            </m:r>
                          </m:e>
                          <m:sup>
                            <m:r>
                              <a:rPr lang="en-US" altLang="ko-KR" sz="1300" b="1" i="1" dirty="0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°</m:t>
                            </m:r>
                          </m:sup>
                        </m:sSup>
                      </m:oMath>
                    </m:oMathPara>
                  </a14:m>
                  <a:endParaRPr lang="en-US" altLang="ko-KR" sz="1300" b="1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25" name="내용 개체 틀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084" y="2952253"/>
                  <a:ext cx="1022833" cy="302790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그룹 65"/>
          <p:cNvGrpSpPr/>
          <p:nvPr/>
        </p:nvGrpSpPr>
        <p:grpSpPr>
          <a:xfrm>
            <a:off x="1259632" y="1638850"/>
            <a:ext cx="3641319" cy="1574126"/>
            <a:chOff x="2503583" y="1092740"/>
            <a:chExt cx="4081425" cy="1370616"/>
          </a:xfrm>
        </p:grpSpPr>
        <p:grpSp>
          <p:nvGrpSpPr>
            <p:cNvPr id="6" name="그룹 66"/>
            <p:cNvGrpSpPr/>
            <p:nvPr/>
          </p:nvGrpSpPr>
          <p:grpSpPr>
            <a:xfrm>
              <a:off x="2503583" y="1092740"/>
              <a:ext cx="3090178" cy="1370616"/>
              <a:chOff x="1364615" y="4131145"/>
              <a:chExt cx="3090178" cy="1370616"/>
            </a:xfrm>
          </p:grpSpPr>
          <p:sp>
            <p:nvSpPr>
              <p:cNvPr id="73" name="직각 삼각형 72"/>
              <p:cNvSpPr/>
              <p:nvPr/>
            </p:nvSpPr>
            <p:spPr>
              <a:xfrm>
                <a:off x="2417733" y="4140670"/>
                <a:ext cx="2037060" cy="901363"/>
              </a:xfrm>
              <a:prstGeom prst="rtTriangl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74" name="직선 연결선 73"/>
              <p:cNvCxnSpPr/>
              <p:nvPr/>
            </p:nvCxnSpPr>
            <p:spPr>
              <a:xfrm>
                <a:off x="2152860" y="4140670"/>
                <a:ext cx="252887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직선 연결선 74"/>
              <p:cNvCxnSpPr/>
              <p:nvPr/>
            </p:nvCxnSpPr>
            <p:spPr>
              <a:xfrm>
                <a:off x="2133810" y="5042033"/>
                <a:ext cx="252887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직선 화살표 연결선 75"/>
              <p:cNvCxnSpPr/>
              <p:nvPr/>
            </p:nvCxnSpPr>
            <p:spPr>
              <a:xfrm>
                <a:off x="2287070" y="4131145"/>
                <a:ext cx="0" cy="901363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직선 연결선 76"/>
              <p:cNvCxnSpPr/>
              <p:nvPr/>
            </p:nvCxnSpPr>
            <p:spPr>
              <a:xfrm flipV="1">
                <a:off x="2417733" y="5093581"/>
                <a:ext cx="0" cy="286981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연결선 77"/>
              <p:cNvCxnSpPr/>
              <p:nvPr/>
            </p:nvCxnSpPr>
            <p:spPr>
              <a:xfrm flipV="1">
                <a:off x="4453176" y="5073915"/>
                <a:ext cx="0" cy="286981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직선 화살표 연결선 78"/>
              <p:cNvCxnSpPr/>
              <p:nvPr/>
            </p:nvCxnSpPr>
            <p:spPr>
              <a:xfrm>
                <a:off x="2431015" y="5217405"/>
                <a:ext cx="2014253" cy="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내용 개체 틀 1"/>
              <p:cNvSpPr txBox="1">
                <a:spLocks/>
              </p:cNvSpPr>
              <p:nvPr/>
            </p:nvSpPr>
            <p:spPr>
              <a:xfrm>
                <a:off x="1364615" y="4221699"/>
                <a:ext cx="954165" cy="302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ko-KR" sz="1300" b="1" dirty="0" err="1" smtClean="0">
                    <a:solidFill>
                      <a:srgbClr val="7030A0"/>
                    </a:solidFill>
                  </a:rPr>
                  <a:t>Poloidal</a:t>
                </a:r>
                <a:r>
                  <a:rPr lang="en-US" altLang="ko-KR" sz="1300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ko-KR" sz="1300" b="1" dirty="0" smtClean="0">
                    <a:solidFill>
                      <a:srgbClr val="7030A0"/>
                    </a:solidFill>
                  </a:rPr>
                  <a:t>spacing</a:t>
                </a:r>
              </a:p>
            </p:txBody>
          </p:sp>
          <p:sp>
            <p:nvSpPr>
              <p:cNvPr id="82" name="내용 개체 틀 1"/>
              <p:cNvSpPr txBox="1">
                <a:spLocks/>
              </p:cNvSpPr>
              <p:nvPr/>
            </p:nvSpPr>
            <p:spPr>
              <a:xfrm>
                <a:off x="2624814" y="5198971"/>
                <a:ext cx="1764651" cy="302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ko-KR" sz="1300" b="1" dirty="0" err="1" smtClean="0">
                    <a:solidFill>
                      <a:srgbClr val="7030A0"/>
                    </a:solidFill>
                  </a:rPr>
                  <a:t>Toroidal</a:t>
                </a:r>
                <a:r>
                  <a:rPr lang="en-US" altLang="ko-KR" sz="1300" b="1" dirty="0" smtClean="0">
                    <a:solidFill>
                      <a:srgbClr val="7030A0"/>
                    </a:solidFill>
                  </a:rPr>
                  <a:t> spacing</a:t>
                </a:r>
              </a:p>
            </p:txBody>
          </p:sp>
        </p:grpSp>
        <p:sp>
          <p:nvSpPr>
            <p:cNvPr id="68" name="자유형 67"/>
            <p:cNvSpPr/>
            <p:nvPr/>
          </p:nvSpPr>
          <p:spPr>
            <a:xfrm>
              <a:off x="5150731" y="1811603"/>
              <a:ext cx="39641" cy="200025"/>
            </a:xfrm>
            <a:custGeom>
              <a:avLst/>
              <a:gdLst>
                <a:gd name="connsiteX0" fmla="*/ 39641 w 39641"/>
                <a:gd name="connsiteY0" fmla="*/ 0 h 200025"/>
                <a:gd name="connsiteX1" fmla="*/ 1541 w 39641"/>
                <a:gd name="connsiteY1" fmla="*/ 85725 h 200025"/>
                <a:gd name="connsiteX2" fmla="*/ 11066 w 39641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641" h="200025">
                  <a:moveTo>
                    <a:pt x="39641" y="0"/>
                  </a:moveTo>
                  <a:cubicBezTo>
                    <a:pt x="22972" y="26194"/>
                    <a:pt x="6303" y="52388"/>
                    <a:pt x="1541" y="85725"/>
                  </a:cubicBezTo>
                  <a:cubicBezTo>
                    <a:pt x="-3221" y="119062"/>
                    <a:pt x="3922" y="159543"/>
                    <a:pt x="11066" y="200025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내용 개체 틀 1"/>
            <p:cNvSpPr txBox="1">
              <a:spLocks/>
            </p:cNvSpPr>
            <p:nvPr/>
          </p:nvSpPr>
          <p:spPr>
            <a:xfrm>
              <a:off x="4820357" y="1500803"/>
              <a:ext cx="1764651" cy="3027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ko-KR" sz="1300" b="1" dirty="0" smtClean="0">
                  <a:solidFill>
                    <a:srgbClr val="7030A0"/>
                  </a:solidFill>
                </a:rPr>
                <a:t>Pitch angle</a:t>
              </a: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0" name="직사각형 69"/>
                <p:cNvSpPr/>
                <p:nvPr/>
              </p:nvSpPr>
              <p:spPr>
                <a:xfrm>
                  <a:off x="4684207" y="1670871"/>
                  <a:ext cx="364474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b="1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ko-KR" b="1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ko-KR" b="1" i="1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ko-KR" alt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1055" name="직사각형 10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4207" y="1670871"/>
                  <a:ext cx="364474" cy="369332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 r="-1111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4" name="내용 개체 틀 1"/>
              <p:cNvSpPr txBox="1">
                <a:spLocks/>
              </p:cNvSpPr>
              <p:nvPr/>
            </p:nvSpPr>
            <p:spPr>
              <a:xfrm>
                <a:off x="830067" y="3489953"/>
                <a:ext cx="4087259" cy="6055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𝒕𝒂𝒏</m:t>
                      </m:r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  <m:sup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)= </m:t>
                      </m:r>
                      <m:f>
                        <m:f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𝒑𝒐𝒍𝒐𝒊𝒅𝒂𝒍</m:t>
                          </m:r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𝒔𝒑𝒂𝒄𝒊𝒏𝒈</m:t>
                          </m:r>
                        </m:num>
                        <m:den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𝑻𝒐𝒓𝒐𝒊𝒅𝒂𝒍</m:t>
                          </m:r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𝒔𝒑𝒂𝒄𝒊𝒏𝒈</m:t>
                          </m:r>
                        </m:den>
                      </m:f>
                      <m:r>
                        <a:rPr lang="en-US" altLang="ko-KR" b="1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altLang="ko-KR" b="1" dirty="0" smtClean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84" name="내용 개체 틀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67" y="3489953"/>
                <a:ext cx="4087259" cy="605580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내용 개체 틀 1"/>
          <p:cNvSpPr txBox="1">
            <a:spLocks/>
          </p:cNvSpPr>
          <p:nvPr/>
        </p:nvSpPr>
        <p:spPr>
          <a:xfrm>
            <a:off x="198581" y="4319386"/>
            <a:ext cx="8932145" cy="2651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1600" dirty="0" smtClean="0"/>
          </a:p>
        </p:txBody>
      </p:sp>
      <p:grpSp>
        <p:nvGrpSpPr>
          <p:cNvPr id="7" name="그룹 5"/>
          <p:cNvGrpSpPr/>
          <p:nvPr/>
        </p:nvGrpSpPr>
        <p:grpSpPr>
          <a:xfrm>
            <a:off x="899592" y="4077072"/>
            <a:ext cx="2839446" cy="2544756"/>
            <a:chOff x="5004048" y="914617"/>
            <a:chExt cx="2911454" cy="2760780"/>
          </a:xfrm>
        </p:grpSpPr>
        <p:grpSp>
          <p:nvGrpSpPr>
            <p:cNvPr id="9" name="그룹 86"/>
            <p:cNvGrpSpPr/>
            <p:nvPr/>
          </p:nvGrpSpPr>
          <p:grpSpPr>
            <a:xfrm>
              <a:off x="5004048" y="914617"/>
              <a:ext cx="2911454" cy="2760780"/>
              <a:chOff x="2167728" y="883096"/>
              <a:chExt cx="3322810" cy="3150849"/>
            </a:xfrm>
          </p:grpSpPr>
          <p:pic>
            <p:nvPicPr>
              <p:cNvPr id="90" name="Picture 6" descr="C:\Users\skekd20\Desktop\8788_gFS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1947" t="31723" r="37980" b="3411"/>
              <a:stretch/>
            </p:blipFill>
            <p:spPr bwMode="auto">
              <a:xfrm>
                <a:off x="2167728" y="1213473"/>
                <a:ext cx="1390551" cy="2820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그룹 90"/>
              <p:cNvGrpSpPr/>
              <p:nvPr/>
            </p:nvGrpSpPr>
            <p:grpSpPr>
              <a:xfrm>
                <a:off x="3058067" y="2041810"/>
                <a:ext cx="83144" cy="78745"/>
                <a:chOff x="6277931" y="2083086"/>
                <a:chExt cx="325679" cy="308447"/>
              </a:xfrm>
            </p:grpSpPr>
            <p:cxnSp>
              <p:nvCxnSpPr>
                <p:cNvPr id="103" name="직선 연결선 102"/>
                <p:cNvCxnSpPr/>
                <p:nvPr/>
              </p:nvCxnSpPr>
              <p:spPr>
                <a:xfrm>
                  <a:off x="6278198" y="2083756"/>
                  <a:ext cx="325412" cy="307777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직선 연결선 103"/>
                <p:cNvCxnSpPr/>
                <p:nvPr/>
              </p:nvCxnSpPr>
              <p:spPr>
                <a:xfrm flipH="1">
                  <a:off x="6277931" y="2083086"/>
                  <a:ext cx="325413" cy="307777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2" name="Picture 5" descr="C:\Users\skekd20\Desktop\8788_lfs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8803" t="31515" r="37240" b="6907"/>
              <a:stretch/>
            </p:blipFill>
            <p:spPr bwMode="auto">
              <a:xfrm>
                <a:off x="3681037" y="1210517"/>
                <a:ext cx="1107422" cy="26767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그룹 92"/>
              <p:cNvGrpSpPr/>
              <p:nvPr/>
            </p:nvGrpSpPr>
            <p:grpSpPr>
              <a:xfrm>
                <a:off x="4297063" y="2809910"/>
                <a:ext cx="83144" cy="78745"/>
                <a:chOff x="6277931" y="2083086"/>
                <a:chExt cx="325679" cy="308447"/>
              </a:xfrm>
            </p:grpSpPr>
            <p:cxnSp>
              <p:nvCxnSpPr>
                <p:cNvPr id="101" name="직선 연결선 100"/>
                <p:cNvCxnSpPr/>
                <p:nvPr/>
              </p:nvCxnSpPr>
              <p:spPr>
                <a:xfrm>
                  <a:off x="6278198" y="2083756"/>
                  <a:ext cx="325412" cy="307777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직선 연결선 101"/>
                <p:cNvCxnSpPr/>
                <p:nvPr/>
              </p:nvCxnSpPr>
              <p:spPr>
                <a:xfrm flipH="1">
                  <a:off x="6277931" y="2083086"/>
                  <a:ext cx="325413" cy="307777"/>
                </a:xfrm>
                <a:prstGeom prst="line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4" name="Picture 6" descr="C:\Users\skekd20\Desktop\8788_gFS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5396" t="93083" r="37980" b="3412"/>
              <a:stretch/>
            </p:blipFill>
            <p:spPr bwMode="auto">
              <a:xfrm>
                <a:off x="4014863" y="3874566"/>
                <a:ext cx="768669" cy="152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5" name="직선 연결선 94"/>
              <p:cNvCxnSpPr/>
              <p:nvPr/>
            </p:nvCxnSpPr>
            <p:spPr>
              <a:xfrm>
                <a:off x="3160261" y="2106458"/>
                <a:ext cx="1146327" cy="752264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3757342" y="883096"/>
                <a:ext cx="11714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4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libri" pitchFamily="34" charset="0"/>
                  </a:rPr>
                  <a:t>ECEI-1 (LFS)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544805" y="889665"/>
                <a:ext cx="12353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 smtClean="0">
                    <a:solidFill>
                      <a:schemeClr val="accent4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libri" pitchFamily="34" charset="0"/>
                  </a:rPr>
                  <a:t>ECEI-2 (GFS)</a:t>
                </a:r>
              </a:p>
            </p:txBody>
          </p:sp>
          <p:sp>
            <p:nvSpPr>
              <p:cNvPr id="98" name="모서리가 둥근 직사각형 97"/>
              <p:cNvSpPr/>
              <p:nvPr/>
            </p:nvSpPr>
            <p:spPr>
              <a:xfrm>
                <a:off x="4250182" y="3164338"/>
                <a:ext cx="570813" cy="308881"/>
              </a:xfrm>
              <a:prstGeom prst="roundRect">
                <a:avLst/>
              </a:prstGeom>
              <a:ln w="1270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99" name="직선 화살표 연결선 98"/>
              <p:cNvCxnSpPr/>
              <p:nvPr/>
            </p:nvCxnSpPr>
            <p:spPr>
              <a:xfrm flipH="1" flipV="1">
                <a:off x="4407025" y="2898181"/>
                <a:ext cx="129623" cy="266158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내용 개체 틀 1"/>
              <p:cNvSpPr txBox="1">
                <a:spLocks/>
              </p:cNvSpPr>
              <p:nvPr/>
            </p:nvSpPr>
            <p:spPr>
              <a:xfrm>
                <a:off x="4213802" y="3164339"/>
                <a:ext cx="1276736" cy="6055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ko-KR" sz="1300" b="1" dirty="0" smtClean="0">
                    <a:solidFill>
                      <a:srgbClr val="FFFF00"/>
                    </a:solidFill>
                  </a:rPr>
                  <a:t>ch_10</a:t>
                </a:r>
              </a:p>
            </p:txBody>
          </p:sp>
        </p:grpSp>
        <p:cxnSp>
          <p:nvCxnSpPr>
            <p:cNvPr id="105" name="직선 연결선 104"/>
            <p:cNvCxnSpPr/>
            <p:nvPr/>
          </p:nvCxnSpPr>
          <p:spPr>
            <a:xfrm>
              <a:off x="5832099" y="1462106"/>
              <a:ext cx="1035538" cy="67956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연결선 105"/>
            <p:cNvCxnSpPr/>
            <p:nvPr/>
          </p:nvCxnSpPr>
          <p:spPr>
            <a:xfrm>
              <a:off x="5779638" y="2419631"/>
              <a:ext cx="1035538" cy="67956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모서리가 둥근 직사각형 107"/>
            <p:cNvSpPr/>
            <p:nvPr/>
          </p:nvSpPr>
          <p:spPr>
            <a:xfrm>
              <a:off x="5319335" y="1408980"/>
              <a:ext cx="515646" cy="279029"/>
            </a:xfrm>
            <a:prstGeom prst="roundRect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09" name="직선 화살표 연결선 108"/>
            <p:cNvCxnSpPr/>
            <p:nvPr/>
          </p:nvCxnSpPr>
          <p:spPr>
            <a:xfrm>
              <a:off x="5558205" y="1735374"/>
              <a:ext cx="194868" cy="148878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내용 개체 틀 1"/>
            <p:cNvSpPr txBox="1">
              <a:spLocks/>
            </p:cNvSpPr>
            <p:nvPr/>
          </p:nvSpPr>
          <p:spPr>
            <a:xfrm>
              <a:off x="5280284" y="1393188"/>
              <a:ext cx="1153344" cy="5470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ko-KR" sz="1300" b="1" dirty="0" smtClean="0">
                  <a:solidFill>
                    <a:srgbClr val="FFFF00"/>
                  </a:solidFill>
                </a:rPr>
                <a:t>ch_15</a:t>
              </a:r>
            </a:p>
          </p:txBody>
        </p:sp>
      </p:grpSp>
      <p:pic>
        <p:nvPicPr>
          <p:cNvPr id="7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2896"/>
            <a:ext cx="4788024" cy="363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그룹 84"/>
          <p:cNvGrpSpPr/>
          <p:nvPr/>
        </p:nvGrpSpPr>
        <p:grpSpPr>
          <a:xfrm>
            <a:off x="5220072" y="1772816"/>
            <a:ext cx="3062207" cy="994942"/>
            <a:chOff x="282629" y="4321524"/>
            <a:chExt cx="5585514" cy="485010"/>
          </a:xfrm>
        </p:grpSpPr>
        <p:sp>
          <p:nvSpPr>
            <p:cNvPr id="86" name="모서리가 둥근 사각형 설명선 85"/>
            <p:cNvSpPr/>
            <p:nvPr/>
          </p:nvSpPr>
          <p:spPr>
            <a:xfrm rot="10800000">
              <a:off x="282629" y="4321524"/>
              <a:ext cx="5297482" cy="485010"/>
            </a:xfrm>
            <a:prstGeom prst="wedgeRoundRectCallout">
              <a:avLst>
                <a:gd name="adj1" fmla="val 20766"/>
                <a:gd name="adj2" fmla="val 50391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5" name="내용 개체 틀 1"/>
                <p:cNvSpPr txBox="1">
                  <a:spLocks/>
                </p:cNvSpPr>
                <p:nvPr/>
              </p:nvSpPr>
              <p:spPr>
                <a:xfrm>
                  <a:off x="678908" y="4387131"/>
                  <a:ext cx="5189235" cy="37945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 xmlns:m="http://schemas.openxmlformats.org/officeDocument/2006/math">
                      <m:r>
                        <a:rPr lang="en-US" altLang="ko-K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𝒏</m:t>
                      </m:r>
                      <m:r>
                        <a:rPr lang="en-US" altLang="ko-KR" sz="2400" b="1" i="0" smtClean="0">
                          <a:solidFill>
                            <a:srgbClr val="FFFF00"/>
                          </a:solidFill>
                          <a:latin typeface="Cambria Math"/>
                        </a:rPr>
                        <m:t>= </m:t>
                      </m:r>
                      <m:r>
                        <a:rPr lang="en-US" altLang="ko-KR" sz="2400" b="1" i="0">
                          <a:solidFill>
                            <a:srgbClr val="FFFF00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altLang="ko-KR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m:rPr>
                              <m:sty m:val="p"/>
                            </m:rPr>
                            <a:rPr lang="el-GR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π</m:t>
                          </m:r>
                          <m:sSup>
                            <m:sSupPr>
                              <m:ctrlPr>
                                <a:rPr lang="el-GR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ko-KR" sz="2400" b="1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𝒑𝒐𝒍</m:t>
                              </m:r>
                            </m:sub>
                          </m:sSub>
                        </m:den>
                      </m:f>
                      <m:r>
                        <a:rPr lang="en-US" altLang="ko-K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𝒕𝒂𝒏</m:t>
                      </m:r>
                      <m:r>
                        <a:rPr lang="en-US" altLang="ko-K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𝒂</m:t>
                          </m:r>
                        </m:e>
                        <m:sup>
                          <m:r>
                            <a:rPr lang="en-US" altLang="ko-KR" sz="2400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ko-KR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altLang="ko-KR" sz="2400" b="1" dirty="0">
                      <a:solidFill>
                        <a:srgbClr val="FFFF00"/>
                      </a:solidFill>
                      <a:latin typeface="Cambria Math"/>
                    </a:rPr>
                    <a:t> </a:t>
                  </a:r>
                  <a:endParaRPr lang="ko-KR" altLang="en-US" sz="24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>
            <p:sp>
              <p:nvSpPr>
                <p:cNvPr id="88" name="내용 개체 틀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908" y="4387131"/>
                  <a:ext cx="5189235" cy="379456"/>
                </a:xfrm>
                <a:prstGeom prst="rect">
                  <a:avLst/>
                </a:prstGeom>
                <a:blipFill rotWithShape="1">
                  <a:blip r:embed="rId10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Rectangle 8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Relationship between </a:t>
            </a:r>
            <a:r>
              <a:rPr lang="en-US" altLang="ko-KR" sz="3600" i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(n), </a:t>
            </a:r>
            <a:r>
              <a:rPr lang="en-US" altLang="ko-KR" sz="3600" i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(m) mode numbers &amp; pitch angle (</a:t>
            </a:r>
            <a:r>
              <a:rPr lang="en-US" altLang="ko-KR" sz="3600" i="1" u="sng" dirty="0" smtClean="0">
                <a:solidFill>
                  <a:srgbClr val="FF0000"/>
                </a:solidFill>
                <a:latin typeface="Symbol" pitchFamily="18" charset="2"/>
                <a:cs typeface="Helvetica" pitchFamily="34" charset="0"/>
              </a:rPr>
              <a:t>a*</a:t>
            </a:r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ko-KR" altLang="en-US" sz="36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8" name="바닥글 개체 틀 5"/>
          <p:cNvSpPr txBox="1">
            <a:spLocks/>
          </p:cNvSpPr>
          <p:nvPr/>
        </p:nvSpPr>
        <p:spPr>
          <a:xfrm>
            <a:off x="4499992" y="6309320"/>
            <a:ext cx="4466169" cy="46604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J.H. Lee, RSI,</a:t>
            </a:r>
            <a:r>
              <a:rPr lang="en-US" altLang="ko-KR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kumimoji="0" lang="en-US" altLang="ko-KR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85 (2014)</a:t>
            </a:r>
            <a:endParaRPr kumimoji="0" lang="en-US" altLang="ko-KR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J.E. Lee, 9th APFA conference (2013)</a:t>
            </a:r>
            <a:endParaRPr kumimoji="0" lang="ko-KR" altLang="en-US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60032" y="2852936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solidFill>
                  <a:srgbClr val="FF0000"/>
                </a:solidFill>
              </a:rPr>
              <a:t>Range of </a:t>
            </a:r>
            <a:r>
              <a:rPr lang="en-US" altLang="ko-KR" i="1" dirty="0" err="1" smtClean="0">
                <a:solidFill>
                  <a:srgbClr val="FF0000"/>
                </a:solidFill>
              </a:rPr>
              <a:t>toroidal</a:t>
            </a:r>
            <a:r>
              <a:rPr lang="en-US" altLang="ko-KR" i="1" dirty="0" smtClean="0">
                <a:solidFill>
                  <a:srgbClr val="FF0000"/>
                </a:solidFill>
              </a:rPr>
              <a:t> mode numbers</a:t>
            </a:r>
          </a:p>
          <a:p>
            <a:r>
              <a:rPr lang="en-US" altLang="ko-KR" i="1" dirty="0" smtClean="0">
                <a:solidFill>
                  <a:srgbClr val="FF0000"/>
                </a:solidFill>
              </a:rPr>
              <a:t>4 &lt; n &lt; 16</a:t>
            </a:r>
            <a:endParaRPr lang="ko-KR" alt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7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16"/>
          <p:cNvGrpSpPr/>
          <p:nvPr/>
        </p:nvGrpSpPr>
        <p:grpSpPr>
          <a:xfrm>
            <a:off x="3969096" y="2699789"/>
            <a:ext cx="1536911" cy="3472432"/>
            <a:chOff x="5771859" y="2051221"/>
            <a:chExt cx="1536911" cy="347243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467" t="32175" r="30685" b="5431"/>
            <a:stretch/>
          </p:blipFill>
          <p:spPr>
            <a:xfrm>
              <a:off x="6153665" y="2051221"/>
              <a:ext cx="1155105" cy="33840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231" t="37687" r="49863" b="15857"/>
            <a:stretch/>
          </p:blipFill>
          <p:spPr>
            <a:xfrm>
              <a:off x="5771859" y="2065203"/>
              <a:ext cx="451831" cy="3097427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379" t="89259" r="50100" b="7914"/>
            <a:stretch/>
          </p:blipFill>
          <p:spPr>
            <a:xfrm>
              <a:off x="6123586" y="5161871"/>
              <a:ext cx="315539" cy="188476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759" t="89259" r="38881" b="5195"/>
            <a:stretch/>
          </p:blipFill>
          <p:spPr>
            <a:xfrm>
              <a:off x="6519372" y="5153818"/>
              <a:ext cx="477794" cy="369835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656" t="89259" r="34587" b="7806"/>
            <a:stretch/>
          </p:blipFill>
          <p:spPr>
            <a:xfrm>
              <a:off x="6875030" y="5161872"/>
              <a:ext cx="271849" cy="195710"/>
            </a:xfrm>
            <a:prstGeom prst="rect">
              <a:avLst/>
            </a:prstGeom>
          </p:spPr>
        </p:pic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31" t="31928" r="33841" b="5307"/>
          <a:stretch/>
        </p:blipFill>
        <p:spPr>
          <a:xfrm>
            <a:off x="667260" y="2327197"/>
            <a:ext cx="1367481" cy="418482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26" t="31684" r="57928" b="10247"/>
          <a:stretch/>
        </p:blipFill>
        <p:spPr>
          <a:xfrm>
            <a:off x="85235" y="2306787"/>
            <a:ext cx="568411" cy="3871784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61" r="8834"/>
          <a:stretch/>
        </p:blipFill>
        <p:spPr>
          <a:xfrm>
            <a:off x="2410885" y="2706753"/>
            <a:ext cx="1512000" cy="3203049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60691" y="2024939"/>
            <a:ext cx="2304000" cy="4604515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2449095" y="3851081"/>
            <a:ext cx="144000" cy="792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3561486" y="3930281"/>
            <a:ext cx="226800" cy="6336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456823" y="2722450"/>
            <a:ext cx="1008000" cy="3060000"/>
            <a:chOff x="1728" y="2592"/>
            <a:chExt cx="576" cy="1104"/>
          </a:xfrm>
        </p:grpSpPr>
        <p:sp>
          <p:nvSpPr>
            <p:cNvPr id="55" name="Rectangle 59"/>
            <p:cNvSpPr>
              <a:spLocks noChangeArrowheads="1"/>
            </p:cNvSpPr>
            <p:nvPr/>
          </p:nvSpPr>
          <p:spPr bwMode="auto">
            <a:xfrm>
              <a:off x="1728" y="2592"/>
              <a:ext cx="571" cy="1104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Line 8"/>
            <p:cNvSpPr>
              <a:spLocks noChangeShapeType="1"/>
            </p:cNvSpPr>
            <p:nvPr/>
          </p:nvSpPr>
          <p:spPr bwMode="auto">
            <a:xfrm>
              <a:off x="1800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Line 9"/>
            <p:cNvSpPr>
              <a:spLocks noChangeShapeType="1"/>
            </p:cNvSpPr>
            <p:nvPr/>
          </p:nvSpPr>
          <p:spPr bwMode="auto">
            <a:xfrm>
              <a:off x="1871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Line 10"/>
            <p:cNvSpPr>
              <a:spLocks noChangeShapeType="1"/>
            </p:cNvSpPr>
            <p:nvPr/>
          </p:nvSpPr>
          <p:spPr bwMode="auto">
            <a:xfrm>
              <a:off x="1942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Line 11"/>
            <p:cNvSpPr>
              <a:spLocks noChangeShapeType="1"/>
            </p:cNvSpPr>
            <p:nvPr/>
          </p:nvSpPr>
          <p:spPr bwMode="auto">
            <a:xfrm>
              <a:off x="2014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Line 12"/>
            <p:cNvSpPr>
              <a:spLocks noChangeShapeType="1"/>
            </p:cNvSpPr>
            <p:nvPr/>
          </p:nvSpPr>
          <p:spPr bwMode="auto">
            <a:xfrm>
              <a:off x="2085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Line 13"/>
            <p:cNvSpPr>
              <a:spLocks noChangeShapeType="1"/>
            </p:cNvSpPr>
            <p:nvPr/>
          </p:nvSpPr>
          <p:spPr bwMode="auto">
            <a:xfrm>
              <a:off x="2157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Line 14"/>
            <p:cNvSpPr>
              <a:spLocks noChangeShapeType="1"/>
            </p:cNvSpPr>
            <p:nvPr/>
          </p:nvSpPr>
          <p:spPr bwMode="auto">
            <a:xfrm>
              <a:off x="2227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Line 15"/>
            <p:cNvSpPr>
              <a:spLocks noChangeAspect="1" noChangeShapeType="1"/>
            </p:cNvSpPr>
            <p:nvPr/>
          </p:nvSpPr>
          <p:spPr bwMode="auto">
            <a:xfrm>
              <a:off x="1728" y="26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Line 16"/>
            <p:cNvSpPr>
              <a:spLocks noChangeAspect="1" noChangeShapeType="1"/>
            </p:cNvSpPr>
            <p:nvPr/>
          </p:nvSpPr>
          <p:spPr bwMode="auto">
            <a:xfrm>
              <a:off x="1728" y="2692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Line 17"/>
            <p:cNvSpPr>
              <a:spLocks noChangeAspect="1" noChangeShapeType="1"/>
            </p:cNvSpPr>
            <p:nvPr/>
          </p:nvSpPr>
          <p:spPr bwMode="auto">
            <a:xfrm>
              <a:off x="1728" y="27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Line 18"/>
            <p:cNvSpPr>
              <a:spLocks noChangeAspect="1" noChangeShapeType="1"/>
            </p:cNvSpPr>
            <p:nvPr/>
          </p:nvSpPr>
          <p:spPr bwMode="auto">
            <a:xfrm>
              <a:off x="1728" y="2792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Line 19"/>
            <p:cNvSpPr>
              <a:spLocks noChangeAspect="1" noChangeShapeType="1"/>
            </p:cNvSpPr>
            <p:nvPr/>
          </p:nvSpPr>
          <p:spPr bwMode="auto">
            <a:xfrm>
              <a:off x="1728" y="28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8" name="Line 20"/>
            <p:cNvSpPr>
              <a:spLocks noChangeAspect="1" noChangeShapeType="1"/>
            </p:cNvSpPr>
            <p:nvPr/>
          </p:nvSpPr>
          <p:spPr bwMode="auto">
            <a:xfrm>
              <a:off x="1728" y="28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9" name="Line 21"/>
            <p:cNvSpPr>
              <a:spLocks noChangeAspect="1" noChangeShapeType="1"/>
            </p:cNvSpPr>
            <p:nvPr/>
          </p:nvSpPr>
          <p:spPr bwMode="auto">
            <a:xfrm>
              <a:off x="1728" y="29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0" name="Line 22"/>
            <p:cNvSpPr>
              <a:spLocks noChangeAspect="1" noChangeShapeType="1"/>
            </p:cNvSpPr>
            <p:nvPr/>
          </p:nvSpPr>
          <p:spPr bwMode="auto">
            <a:xfrm>
              <a:off x="1728" y="29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1" name="Line 23"/>
            <p:cNvSpPr>
              <a:spLocks noChangeAspect="1" noChangeShapeType="1"/>
            </p:cNvSpPr>
            <p:nvPr/>
          </p:nvSpPr>
          <p:spPr bwMode="auto">
            <a:xfrm>
              <a:off x="1728" y="30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2" name="Line 24"/>
            <p:cNvSpPr>
              <a:spLocks noChangeAspect="1" noChangeShapeType="1"/>
            </p:cNvSpPr>
            <p:nvPr/>
          </p:nvSpPr>
          <p:spPr bwMode="auto">
            <a:xfrm>
              <a:off x="1728" y="30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3" name="Line 25"/>
            <p:cNvSpPr>
              <a:spLocks noChangeAspect="1" noChangeShapeType="1"/>
            </p:cNvSpPr>
            <p:nvPr/>
          </p:nvSpPr>
          <p:spPr bwMode="auto">
            <a:xfrm>
              <a:off x="1728" y="31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4" name="Line 26"/>
            <p:cNvSpPr>
              <a:spLocks noChangeAspect="1" noChangeShapeType="1"/>
            </p:cNvSpPr>
            <p:nvPr/>
          </p:nvSpPr>
          <p:spPr bwMode="auto">
            <a:xfrm>
              <a:off x="1728" y="31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5" name="Line 27"/>
            <p:cNvSpPr>
              <a:spLocks noChangeAspect="1" noChangeShapeType="1"/>
            </p:cNvSpPr>
            <p:nvPr/>
          </p:nvSpPr>
          <p:spPr bwMode="auto">
            <a:xfrm>
              <a:off x="1728" y="32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Line 28"/>
            <p:cNvSpPr>
              <a:spLocks noChangeAspect="1" noChangeShapeType="1"/>
            </p:cNvSpPr>
            <p:nvPr/>
          </p:nvSpPr>
          <p:spPr bwMode="auto">
            <a:xfrm>
              <a:off x="1728" y="32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Line 29"/>
            <p:cNvSpPr>
              <a:spLocks noChangeAspect="1" noChangeShapeType="1"/>
            </p:cNvSpPr>
            <p:nvPr/>
          </p:nvSpPr>
          <p:spPr bwMode="auto">
            <a:xfrm>
              <a:off x="1728" y="33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8" name="Line 30"/>
            <p:cNvSpPr>
              <a:spLocks noChangeAspect="1" noChangeShapeType="1"/>
            </p:cNvSpPr>
            <p:nvPr/>
          </p:nvSpPr>
          <p:spPr bwMode="auto">
            <a:xfrm>
              <a:off x="1728" y="339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9" name="Line 31"/>
            <p:cNvSpPr>
              <a:spLocks noChangeAspect="1" noChangeShapeType="1"/>
            </p:cNvSpPr>
            <p:nvPr/>
          </p:nvSpPr>
          <p:spPr bwMode="auto">
            <a:xfrm>
              <a:off x="1728" y="34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0" name="Line 32"/>
            <p:cNvSpPr>
              <a:spLocks noChangeAspect="1" noChangeShapeType="1"/>
            </p:cNvSpPr>
            <p:nvPr/>
          </p:nvSpPr>
          <p:spPr bwMode="auto">
            <a:xfrm>
              <a:off x="1728" y="349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1" name="Line 33"/>
            <p:cNvSpPr>
              <a:spLocks noChangeAspect="1" noChangeShapeType="1"/>
            </p:cNvSpPr>
            <p:nvPr/>
          </p:nvSpPr>
          <p:spPr bwMode="auto">
            <a:xfrm>
              <a:off x="1728" y="35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2" name="Line 34"/>
            <p:cNvSpPr>
              <a:spLocks noChangeAspect="1" noChangeShapeType="1"/>
            </p:cNvSpPr>
            <p:nvPr/>
          </p:nvSpPr>
          <p:spPr bwMode="auto">
            <a:xfrm>
              <a:off x="1733" y="3595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3" name="Line 35"/>
            <p:cNvSpPr>
              <a:spLocks noChangeAspect="1" noChangeShapeType="1"/>
            </p:cNvSpPr>
            <p:nvPr/>
          </p:nvSpPr>
          <p:spPr bwMode="auto">
            <a:xfrm>
              <a:off x="1733" y="3645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1147708" y="2370060"/>
            <a:ext cx="792000" cy="3744000"/>
            <a:chOff x="1728" y="2592"/>
            <a:chExt cx="576" cy="1104"/>
          </a:xfrm>
        </p:grpSpPr>
        <p:sp>
          <p:nvSpPr>
            <p:cNvPr id="85" name="Rectangle 59"/>
            <p:cNvSpPr>
              <a:spLocks noChangeArrowheads="1"/>
            </p:cNvSpPr>
            <p:nvPr/>
          </p:nvSpPr>
          <p:spPr bwMode="auto">
            <a:xfrm>
              <a:off x="1728" y="2592"/>
              <a:ext cx="571" cy="1104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6" name="Line 8"/>
            <p:cNvSpPr>
              <a:spLocks noChangeShapeType="1"/>
            </p:cNvSpPr>
            <p:nvPr/>
          </p:nvSpPr>
          <p:spPr bwMode="auto">
            <a:xfrm>
              <a:off x="1800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>
              <a:off x="1871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8" name="Line 10"/>
            <p:cNvSpPr>
              <a:spLocks noChangeShapeType="1"/>
            </p:cNvSpPr>
            <p:nvPr/>
          </p:nvSpPr>
          <p:spPr bwMode="auto">
            <a:xfrm>
              <a:off x="1942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Line 11"/>
            <p:cNvSpPr>
              <a:spLocks noChangeShapeType="1"/>
            </p:cNvSpPr>
            <p:nvPr/>
          </p:nvSpPr>
          <p:spPr bwMode="auto">
            <a:xfrm>
              <a:off x="2014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Line 12"/>
            <p:cNvSpPr>
              <a:spLocks noChangeShapeType="1"/>
            </p:cNvSpPr>
            <p:nvPr/>
          </p:nvSpPr>
          <p:spPr bwMode="auto">
            <a:xfrm>
              <a:off x="2085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1" name="Line 13"/>
            <p:cNvSpPr>
              <a:spLocks noChangeShapeType="1"/>
            </p:cNvSpPr>
            <p:nvPr/>
          </p:nvSpPr>
          <p:spPr bwMode="auto">
            <a:xfrm>
              <a:off x="2157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2227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3" name="Line 15"/>
            <p:cNvSpPr>
              <a:spLocks noChangeAspect="1" noChangeShapeType="1"/>
            </p:cNvSpPr>
            <p:nvPr/>
          </p:nvSpPr>
          <p:spPr bwMode="auto">
            <a:xfrm>
              <a:off x="1728" y="26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4" name="Line 16"/>
            <p:cNvSpPr>
              <a:spLocks noChangeAspect="1" noChangeShapeType="1"/>
            </p:cNvSpPr>
            <p:nvPr/>
          </p:nvSpPr>
          <p:spPr bwMode="auto">
            <a:xfrm>
              <a:off x="1728" y="2692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5" name="Line 17"/>
            <p:cNvSpPr>
              <a:spLocks noChangeAspect="1" noChangeShapeType="1"/>
            </p:cNvSpPr>
            <p:nvPr/>
          </p:nvSpPr>
          <p:spPr bwMode="auto">
            <a:xfrm>
              <a:off x="1728" y="27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6" name="Line 18"/>
            <p:cNvSpPr>
              <a:spLocks noChangeAspect="1" noChangeShapeType="1"/>
            </p:cNvSpPr>
            <p:nvPr/>
          </p:nvSpPr>
          <p:spPr bwMode="auto">
            <a:xfrm>
              <a:off x="1728" y="2792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7" name="Line 19"/>
            <p:cNvSpPr>
              <a:spLocks noChangeAspect="1" noChangeShapeType="1"/>
            </p:cNvSpPr>
            <p:nvPr/>
          </p:nvSpPr>
          <p:spPr bwMode="auto">
            <a:xfrm>
              <a:off x="1728" y="28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8" name="Line 20"/>
            <p:cNvSpPr>
              <a:spLocks noChangeAspect="1" noChangeShapeType="1"/>
            </p:cNvSpPr>
            <p:nvPr/>
          </p:nvSpPr>
          <p:spPr bwMode="auto">
            <a:xfrm>
              <a:off x="1728" y="28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99" name="Line 21"/>
            <p:cNvSpPr>
              <a:spLocks noChangeAspect="1" noChangeShapeType="1"/>
            </p:cNvSpPr>
            <p:nvPr/>
          </p:nvSpPr>
          <p:spPr bwMode="auto">
            <a:xfrm>
              <a:off x="1728" y="29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0" name="Line 22"/>
            <p:cNvSpPr>
              <a:spLocks noChangeAspect="1" noChangeShapeType="1"/>
            </p:cNvSpPr>
            <p:nvPr/>
          </p:nvSpPr>
          <p:spPr bwMode="auto">
            <a:xfrm>
              <a:off x="1728" y="29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1" name="Line 23"/>
            <p:cNvSpPr>
              <a:spLocks noChangeAspect="1" noChangeShapeType="1"/>
            </p:cNvSpPr>
            <p:nvPr/>
          </p:nvSpPr>
          <p:spPr bwMode="auto">
            <a:xfrm>
              <a:off x="1728" y="30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2" name="Line 24"/>
            <p:cNvSpPr>
              <a:spLocks noChangeAspect="1" noChangeShapeType="1"/>
            </p:cNvSpPr>
            <p:nvPr/>
          </p:nvSpPr>
          <p:spPr bwMode="auto">
            <a:xfrm>
              <a:off x="1728" y="30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3" name="Line 25"/>
            <p:cNvSpPr>
              <a:spLocks noChangeAspect="1" noChangeShapeType="1"/>
            </p:cNvSpPr>
            <p:nvPr/>
          </p:nvSpPr>
          <p:spPr bwMode="auto">
            <a:xfrm>
              <a:off x="1728" y="31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4" name="Line 26"/>
            <p:cNvSpPr>
              <a:spLocks noChangeAspect="1" noChangeShapeType="1"/>
            </p:cNvSpPr>
            <p:nvPr/>
          </p:nvSpPr>
          <p:spPr bwMode="auto">
            <a:xfrm>
              <a:off x="1728" y="31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5" name="Line 27"/>
            <p:cNvSpPr>
              <a:spLocks noChangeAspect="1" noChangeShapeType="1"/>
            </p:cNvSpPr>
            <p:nvPr/>
          </p:nvSpPr>
          <p:spPr bwMode="auto">
            <a:xfrm>
              <a:off x="1728" y="32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6" name="Line 28"/>
            <p:cNvSpPr>
              <a:spLocks noChangeAspect="1" noChangeShapeType="1"/>
            </p:cNvSpPr>
            <p:nvPr/>
          </p:nvSpPr>
          <p:spPr bwMode="auto">
            <a:xfrm>
              <a:off x="1728" y="32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7" name="Line 29"/>
            <p:cNvSpPr>
              <a:spLocks noChangeAspect="1" noChangeShapeType="1"/>
            </p:cNvSpPr>
            <p:nvPr/>
          </p:nvSpPr>
          <p:spPr bwMode="auto">
            <a:xfrm>
              <a:off x="1728" y="33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8" name="Line 30"/>
            <p:cNvSpPr>
              <a:spLocks noChangeAspect="1" noChangeShapeType="1"/>
            </p:cNvSpPr>
            <p:nvPr/>
          </p:nvSpPr>
          <p:spPr bwMode="auto">
            <a:xfrm>
              <a:off x="1728" y="339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09" name="Line 31"/>
            <p:cNvSpPr>
              <a:spLocks noChangeAspect="1" noChangeShapeType="1"/>
            </p:cNvSpPr>
            <p:nvPr/>
          </p:nvSpPr>
          <p:spPr bwMode="auto">
            <a:xfrm>
              <a:off x="1728" y="34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10" name="Line 32"/>
            <p:cNvSpPr>
              <a:spLocks noChangeAspect="1" noChangeShapeType="1"/>
            </p:cNvSpPr>
            <p:nvPr/>
          </p:nvSpPr>
          <p:spPr bwMode="auto">
            <a:xfrm>
              <a:off x="1728" y="349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11" name="Line 33"/>
            <p:cNvSpPr>
              <a:spLocks noChangeAspect="1" noChangeShapeType="1"/>
            </p:cNvSpPr>
            <p:nvPr/>
          </p:nvSpPr>
          <p:spPr bwMode="auto">
            <a:xfrm>
              <a:off x="1728" y="35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12" name="Line 34"/>
            <p:cNvSpPr>
              <a:spLocks noChangeAspect="1" noChangeShapeType="1"/>
            </p:cNvSpPr>
            <p:nvPr/>
          </p:nvSpPr>
          <p:spPr bwMode="auto">
            <a:xfrm>
              <a:off x="1733" y="3595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113" name="Line 35"/>
            <p:cNvSpPr>
              <a:spLocks noChangeAspect="1" noChangeShapeType="1"/>
            </p:cNvSpPr>
            <p:nvPr/>
          </p:nvSpPr>
          <p:spPr bwMode="auto">
            <a:xfrm>
              <a:off x="1733" y="3645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19" name="그림 1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520" y="2356563"/>
            <a:ext cx="3600000" cy="4063421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2145790" y="2032302"/>
            <a:ext cx="203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TV image with EFIT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231269" y="2193185"/>
            <a:ext cx="1446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ECEI ~5.569s </a:t>
            </a:r>
            <a:r>
              <a:rPr lang="en-US" altLang="ko-KR" sz="14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LFS image</a:t>
            </a:r>
            <a:endParaRPr lang="ko-KR" altLang="en-US" sz="1600" b="1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75786" y="2919150"/>
            <a:ext cx="656322" cy="357534"/>
          </a:xfrm>
          <a:prstGeom prst="rect">
            <a:avLst/>
          </a:prstGeom>
          <a:blipFill rotWithShape="0">
            <a:blip r:embed="rId9" cstate="print"/>
            <a:stretch>
              <a:fillRect l="-15888" r="-7477" b="-5085"/>
            </a:stretch>
          </a:blipFill>
        </p:spPr>
        <p:txBody>
          <a:bodyPr/>
          <a:lstStyle/>
          <a:p>
            <a:r>
              <a:rPr lang="ko-KR" altLang="en-US">
                <a:noFill/>
              </a:rPr>
              <a:t> 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705474" y="3747668"/>
            <a:ext cx="11697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ECEI</a:t>
            </a:r>
            <a:r>
              <a:rPr lang="en-US" altLang="ko-KR" sz="1600" baseline="-25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LFS, 0902</a:t>
            </a:r>
            <a:endParaRPr lang="ko-KR" altLang="en-US" sz="1600" baseline="-25000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679009" y="5148315"/>
            <a:ext cx="1188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ECEI</a:t>
            </a:r>
            <a:r>
              <a:rPr lang="en-US" altLang="ko-KR" sz="1600" baseline="-25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HFS, 0306</a:t>
            </a:r>
            <a:endParaRPr lang="ko-KR" altLang="en-US" sz="1600" baseline="-25000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533806" y="4467072"/>
            <a:ext cx="916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LFS-0902 X</a:t>
            </a:r>
            <a:endParaRPr lang="ko-KR" altLang="en-US" sz="1100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38901" y="5383620"/>
            <a:ext cx="916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HFS-0306</a:t>
            </a:r>
          </a:p>
          <a:p>
            <a:pPr algn="ctr"/>
            <a:r>
              <a:rPr lang="en-US" altLang="ko-KR" sz="11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ko-KR" altLang="en-US" sz="1100" dirty="0">
              <a:solidFill>
                <a:schemeClr val="bg1"/>
              </a:solidFill>
              <a:latin typeface="Cambria Math" panose="02040503050406030204" pitchFamily="18" charset="0"/>
            </a:endParaRPr>
          </a:p>
        </p:txBody>
      </p:sp>
      <p:sp>
        <p:nvSpPr>
          <p:cNvPr id="129" name="TextBox 1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34810" y="5427086"/>
            <a:ext cx="916275" cy="443904"/>
          </a:xfrm>
          <a:prstGeom prst="rect">
            <a:avLst/>
          </a:prstGeom>
          <a:blipFill rotWithShape="0">
            <a:blip r:embed="rId10" cstate="print"/>
            <a:stretch>
              <a:fillRect t="-1370"/>
            </a:stretch>
          </a:blipFill>
        </p:spPr>
        <p:txBody>
          <a:bodyPr/>
          <a:lstStyle/>
          <a:p>
            <a:r>
              <a:rPr lang="ko-KR" altLang="en-US">
                <a:noFill/>
              </a:rPr>
              <a:t> 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22269" y="1841976"/>
            <a:ext cx="1446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ECEI ~5.569s </a:t>
            </a:r>
            <a:r>
              <a:rPr lang="en-US" altLang="ko-KR" sz="14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HFS image</a:t>
            </a:r>
            <a:endParaRPr lang="ko-KR" altLang="en-US" sz="1600" b="1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133" name="직선 연결선 132"/>
          <p:cNvCxnSpPr/>
          <p:nvPr/>
        </p:nvCxnSpPr>
        <p:spPr>
          <a:xfrm>
            <a:off x="8029322" y="2539947"/>
            <a:ext cx="0" cy="343440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6124246" y="2174645"/>
            <a:ext cx="2034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KSTAR #9380</a:t>
            </a:r>
          </a:p>
        </p:txBody>
      </p:sp>
      <p:sp>
        <p:nvSpPr>
          <p:cNvPr id="114" name="TextBox 1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3195" y="1756765"/>
            <a:ext cx="516616" cy="441339"/>
          </a:xfrm>
          <a:prstGeom prst="rect">
            <a:avLst/>
          </a:prstGeom>
          <a:blipFill rotWithShape="0">
            <a:blip r:embed="rId11" cstate="print"/>
            <a:stretch>
              <a:fillRect l="-5882" b="-8219"/>
            </a:stretch>
          </a:blipFill>
        </p:spPr>
        <p:txBody>
          <a:bodyPr/>
          <a:lstStyle/>
          <a:p>
            <a:r>
              <a:rPr lang="ko-KR" altLang="en-US">
                <a:noFill/>
              </a:rPr>
              <a:t> </a:t>
            </a:r>
          </a:p>
        </p:txBody>
      </p:sp>
      <p:sp>
        <p:nvSpPr>
          <p:cNvPr id="115" name="Rectangle 8"/>
          <p:cNvSpPr/>
          <p:nvPr/>
        </p:nvSpPr>
        <p:spPr>
          <a:xfrm>
            <a:off x="-12762" y="-27384"/>
            <a:ext cx="9144000" cy="105273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Simultaneous  measurement of the ELMs at both HFS and LFS (2013)</a:t>
            </a:r>
            <a:endParaRPr lang="ko-KR" altLang="en-US" sz="36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1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5724128" y="1916832"/>
            <a:ext cx="3312368" cy="3579244"/>
            <a:chOff x="4529996" y="2009996"/>
            <a:chExt cx="4314414" cy="434827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31610" y="2009996"/>
              <a:ext cx="4312800" cy="2160000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257658" y="2184373"/>
              <a:ext cx="9803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LFS edge</a:t>
              </a:r>
              <a:endParaRPr lang="ko-KR" altLang="en-US" sz="1600" b="1" dirty="0">
                <a:latin typeface="Cambria Math" panose="02040503050406030204" pitchFamily="18" charset="0"/>
              </a:endParaRPr>
            </a:p>
          </p:txBody>
        </p:sp>
        <p:cxnSp>
          <p:nvCxnSpPr>
            <p:cNvPr id="64" name="직선 화살표 연결선 63"/>
            <p:cNvCxnSpPr/>
            <p:nvPr/>
          </p:nvCxnSpPr>
          <p:spPr>
            <a:xfrm>
              <a:off x="6496139" y="3260408"/>
              <a:ext cx="519169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화살표 연결선 64"/>
            <p:cNvCxnSpPr/>
            <p:nvPr/>
          </p:nvCxnSpPr>
          <p:spPr>
            <a:xfrm flipV="1">
              <a:off x="6498520" y="2747285"/>
              <a:ext cx="0" cy="513123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6588518" y="3264663"/>
                  <a:ext cx="30014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𝑡𝑜𝑟</m:t>
                            </m:r>
                          </m:sub>
                        </m:sSub>
                      </m:oMath>
                    </m:oMathPara>
                  </a14:m>
                  <a:endParaRPr lang="ko-KR" alt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8518" y="3264663"/>
                  <a:ext cx="300146" cy="184666"/>
                </a:xfrm>
                <a:prstGeom prst="rect">
                  <a:avLst/>
                </a:prstGeom>
                <a:blipFill rotWithShape="0">
                  <a:blip r:embed="rId3" cstate="print"/>
                  <a:stretch>
                    <a:fillRect l="-14286" r="-4082" b="-1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6174897" y="2932391"/>
                  <a:ext cx="302006" cy="1989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𝑝𝑜𝑙</m:t>
                            </m:r>
                          </m:sub>
                        </m:sSub>
                      </m:oMath>
                    </m:oMathPara>
                  </a14:m>
                  <a:endParaRPr lang="ko-KR" alt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4897" y="2932391"/>
                  <a:ext cx="302006" cy="198965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 l="-14286" r="-6122" b="-2121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원호 67"/>
            <p:cNvSpPr/>
            <p:nvPr/>
          </p:nvSpPr>
          <p:spPr>
            <a:xfrm rot="14824262">
              <a:off x="6884374" y="3174053"/>
              <a:ext cx="126206" cy="126206"/>
            </a:xfrm>
            <a:prstGeom prst="arc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729283" y="3090065"/>
                  <a:ext cx="132922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ko-KR" alt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9283" y="3090065"/>
                  <a:ext cx="132922" cy="184666"/>
                </a:xfrm>
                <a:prstGeom prst="rect">
                  <a:avLst/>
                </a:prstGeom>
                <a:blipFill rotWithShape="0">
                  <a:blip r:embed="rId5" cstate="print"/>
                  <a:stretch>
                    <a:fillRect l="-18182" r="-909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직사각형 69"/>
            <p:cNvSpPr/>
            <p:nvPr/>
          </p:nvSpPr>
          <p:spPr>
            <a:xfrm>
              <a:off x="7215993" y="2745191"/>
              <a:ext cx="116983" cy="576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904043" y="2485675"/>
              <a:ext cx="7351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 smtClean="0">
                  <a:solidFill>
                    <a:srgbClr val="FF0000"/>
                  </a:solidFill>
                </a:rPr>
                <a:t>ECEI</a:t>
              </a:r>
              <a:endParaRPr lang="ko-KR" altLang="en-US" sz="1100" dirty="0">
                <a:solidFill>
                  <a:srgbClr val="FF0000"/>
                </a:solidFill>
              </a:endParaRPr>
            </a:p>
          </p:txBody>
        </p:sp>
        <p:cxnSp>
          <p:nvCxnSpPr>
            <p:cNvPr id="74" name="직선 화살표 연결선 73"/>
            <p:cNvCxnSpPr/>
            <p:nvPr/>
          </p:nvCxnSpPr>
          <p:spPr>
            <a:xfrm flipH="1">
              <a:off x="7790808" y="2377965"/>
              <a:ext cx="540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7885440" y="2381064"/>
                  <a:ext cx="432048" cy="8025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altLang="ko-KR" sz="1500" b="0" dirty="0" smtClean="0">
                    <a:solidFill>
                      <a:srgbClr val="FF0000"/>
                    </a:solidFill>
                    <a:latin typeface="Cambria Math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𝑡𝑜𝑟</m:t>
                            </m:r>
                          </m:sub>
                        </m:sSub>
                      </m:oMath>
                    </m:oMathPara>
                  </a14:m>
                  <a:endParaRPr lang="en-US" altLang="ko-KR" sz="1500" b="0" dirty="0" smtClean="0">
                    <a:solidFill>
                      <a:srgbClr val="FF0000"/>
                    </a:solidFill>
                    <a:latin typeface="Cambria Math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𝑡𝑜𝑟</m:t>
                            </m:r>
                          </m:sub>
                        </m:sSub>
                      </m:oMath>
                    </m:oMathPara>
                  </a14:m>
                  <a:endParaRPr lang="en-US" altLang="ko-KR" sz="1500" b="0" dirty="0" smtClean="0">
                    <a:latin typeface="Cambria Math" pitchFamily="18" charset="0"/>
                  </a:endParaRPr>
                </a:p>
              </p:txBody>
            </p:sp>
          </mc:Choice>
          <mc:Fallback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5440" y="2381064"/>
                  <a:ext cx="432048" cy="802592"/>
                </a:xfrm>
                <a:prstGeom prst="rect">
                  <a:avLst/>
                </a:prstGeom>
                <a:blipFill rotWithShape="0">
                  <a:blip r:embed="rId6" cstate="print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29996" y="4198274"/>
              <a:ext cx="4312800" cy="2160000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5246371" y="4370498"/>
              <a:ext cx="10969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HFS edge</a:t>
              </a:r>
              <a:endParaRPr lang="ko-KR" altLang="en-US" sz="1600" b="1" dirty="0">
                <a:latin typeface="Cambria Math" panose="02040503050406030204" pitchFamily="18" charset="0"/>
              </a:endParaRPr>
            </a:p>
          </p:txBody>
        </p:sp>
        <p:cxnSp>
          <p:nvCxnSpPr>
            <p:cNvPr id="77" name="직선 화살표 연결선 76"/>
            <p:cNvCxnSpPr/>
            <p:nvPr/>
          </p:nvCxnSpPr>
          <p:spPr>
            <a:xfrm>
              <a:off x="6538537" y="5361948"/>
              <a:ext cx="500038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화살표 연결선 77"/>
            <p:cNvCxnSpPr/>
            <p:nvPr/>
          </p:nvCxnSpPr>
          <p:spPr>
            <a:xfrm flipV="1">
              <a:off x="7036225" y="5092888"/>
              <a:ext cx="0" cy="268510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6638773" y="5362149"/>
                  <a:ext cx="30014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𝑡𝑜𝑟</m:t>
                            </m:r>
                          </m:sub>
                        </m:sSub>
                      </m:oMath>
                    </m:oMathPara>
                  </a14:m>
                  <a:endParaRPr lang="ko-KR" alt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8773" y="5362149"/>
                  <a:ext cx="300146" cy="184666"/>
                </a:xfrm>
                <a:prstGeom prst="rect">
                  <a:avLst/>
                </a:prstGeom>
                <a:blipFill rotWithShape="0">
                  <a:blip r:embed="rId8" cstate="print"/>
                  <a:stretch>
                    <a:fillRect l="-12245" r="-4082" b="-13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6876678" y="4890704"/>
                  <a:ext cx="302006" cy="1989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ko-KR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𝑝𝑜𝑙</m:t>
                            </m:r>
                          </m:sub>
                        </m:sSub>
                      </m:oMath>
                    </m:oMathPara>
                  </a14:m>
                  <a:endParaRPr lang="ko-KR" alt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6678" y="4890704"/>
                  <a:ext cx="302006" cy="198965"/>
                </a:xfrm>
                <a:prstGeom prst="rect">
                  <a:avLst/>
                </a:prstGeom>
                <a:blipFill rotWithShape="0">
                  <a:blip r:embed="rId9" cstate="print"/>
                  <a:stretch>
                    <a:fillRect l="-12000" r="-4000" b="-2121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원호 80"/>
            <p:cNvSpPr/>
            <p:nvPr/>
          </p:nvSpPr>
          <p:spPr>
            <a:xfrm rot="2213404">
              <a:off x="6608518" y="5256185"/>
              <a:ext cx="126206" cy="126206"/>
            </a:xfrm>
            <a:prstGeom prst="arc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6737801" y="5195204"/>
                  <a:ext cx="13292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2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ko-KR" alt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801" y="5195204"/>
                  <a:ext cx="132920" cy="184666"/>
                </a:xfrm>
                <a:prstGeom prst="rect">
                  <a:avLst/>
                </a:prstGeom>
                <a:blipFill rotWithShape="0">
                  <a:blip r:embed="rId10" cstate="print"/>
                  <a:stretch>
                    <a:fillRect l="-13636" r="-1363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직사각형 82"/>
            <p:cNvSpPr/>
            <p:nvPr/>
          </p:nvSpPr>
          <p:spPr>
            <a:xfrm>
              <a:off x="7258391" y="4935632"/>
              <a:ext cx="116983" cy="576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46441" y="4672941"/>
              <a:ext cx="7351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 smtClean="0">
                  <a:solidFill>
                    <a:srgbClr val="FF0000"/>
                  </a:solidFill>
                </a:rPr>
                <a:t>ECEI</a:t>
              </a:r>
              <a:endParaRPr lang="ko-KR" altLang="en-US" sz="1100" dirty="0">
                <a:solidFill>
                  <a:srgbClr val="FF0000"/>
                </a:solidFill>
              </a:endParaRPr>
            </a:p>
          </p:txBody>
        </p:sp>
        <p:cxnSp>
          <p:nvCxnSpPr>
            <p:cNvPr id="85" name="직선 화살표 연결선 84"/>
            <p:cNvCxnSpPr/>
            <p:nvPr/>
          </p:nvCxnSpPr>
          <p:spPr>
            <a:xfrm flipH="1">
              <a:off x="7847495" y="4565224"/>
              <a:ext cx="540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7942127" y="4568330"/>
                  <a:ext cx="432048" cy="8025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altLang="ko-KR" sz="1500" b="0" dirty="0" smtClean="0">
                    <a:solidFill>
                      <a:srgbClr val="FF0000"/>
                    </a:solidFill>
                    <a:latin typeface="Cambria Math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𝑡𝑜𝑟</m:t>
                            </m:r>
                          </m:sub>
                        </m:sSub>
                      </m:oMath>
                    </m:oMathPara>
                  </a14:m>
                  <a:endParaRPr lang="en-US" altLang="ko-KR" sz="1500" b="0" dirty="0" smtClean="0">
                    <a:solidFill>
                      <a:srgbClr val="FF0000"/>
                    </a:solidFill>
                    <a:latin typeface="Cambria Math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ko-KR" sz="15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𝑡𝑜𝑟</m:t>
                            </m:r>
                          </m:sub>
                        </m:sSub>
                      </m:oMath>
                    </m:oMathPara>
                  </a14:m>
                  <a:endParaRPr lang="en-US" altLang="ko-KR" sz="1500" b="0" dirty="0" smtClean="0">
                    <a:latin typeface="Cambria Math" pitchFamily="18" charset="0"/>
                  </a:endParaRPr>
                </a:p>
              </p:txBody>
            </p:sp>
          </mc:Choice>
          <mc:Fallback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2127" y="4568330"/>
                  <a:ext cx="432048" cy="802592"/>
                </a:xfrm>
                <a:prstGeom prst="rect">
                  <a:avLst/>
                </a:prstGeom>
                <a:blipFill rotWithShape="0">
                  <a:blip r:embed="rId11" cstate="print"/>
                  <a:stretch>
                    <a:fillRect r="-845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직선 연결선 18"/>
            <p:cNvCxnSpPr/>
            <p:nvPr/>
          </p:nvCxnSpPr>
          <p:spPr>
            <a:xfrm>
              <a:off x="6496139" y="2745191"/>
              <a:ext cx="519169" cy="515217"/>
            </a:xfrm>
            <a:prstGeom prst="line">
              <a:avLst/>
            </a:prstGeom>
            <a:ln w="254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 flipV="1">
              <a:off x="6538537" y="5089669"/>
              <a:ext cx="498762" cy="271729"/>
            </a:xfrm>
            <a:prstGeom prst="line">
              <a:avLst/>
            </a:prstGeom>
            <a:ln w="254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/>
            <p:cNvCxnSpPr/>
            <p:nvPr/>
          </p:nvCxnSpPr>
          <p:spPr>
            <a:xfrm flipV="1">
              <a:off x="7316990" y="5017688"/>
              <a:ext cx="0" cy="198965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화살표 연결선 71"/>
            <p:cNvCxnSpPr/>
            <p:nvPr/>
          </p:nvCxnSpPr>
          <p:spPr>
            <a:xfrm flipV="1">
              <a:off x="7273483" y="3002487"/>
              <a:ext cx="0" cy="198965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33"/>
          <p:cNvGrpSpPr/>
          <p:nvPr/>
        </p:nvGrpSpPr>
        <p:grpSpPr>
          <a:xfrm>
            <a:off x="4067944" y="2400749"/>
            <a:ext cx="1473896" cy="3404515"/>
            <a:chOff x="2431064" y="2181421"/>
            <a:chExt cx="1473896" cy="3404515"/>
          </a:xfrm>
        </p:grpSpPr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71345" y="2254799"/>
              <a:ext cx="1019329" cy="2970000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3104" t="37357" r="49034" b="15707"/>
            <a:stretch/>
          </p:blipFill>
          <p:spPr>
            <a:xfrm>
              <a:off x="2431064" y="2181421"/>
              <a:ext cx="449317" cy="3129455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386" t="89579" r="31510" b="8056"/>
            <a:stretch/>
          </p:blipFill>
          <p:spPr>
            <a:xfrm>
              <a:off x="3613298" y="5232232"/>
              <a:ext cx="291662" cy="15765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547" t="89483" r="38729" b="5101"/>
            <a:stretch/>
          </p:blipFill>
          <p:spPr>
            <a:xfrm>
              <a:off x="3148458" y="5224799"/>
              <a:ext cx="441435" cy="361137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7386" t="89579" r="47142" b="8066"/>
            <a:stretch/>
          </p:blipFill>
          <p:spPr>
            <a:xfrm>
              <a:off x="2899833" y="5231942"/>
              <a:ext cx="312685" cy="157070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4283968" y="1628800"/>
            <a:ext cx="144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KSTAR #</a:t>
            </a:r>
            <a:r>
              <a:rPr lang="en-US" altLang="ko-KR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9380</a:t>
            </a:r>
          </a:p>
          <a:p>
            <a:pPr algn="ctr"/>
            <a:r>
              <a:rPr lang="en-US" altLang="ko-KR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ECEI ~5.569s </a:t>
            </a:r>
            <a:r>
              <a:rPr lang="en-US" altLang="ko-KR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</a:t>
            </a:r>
            <a:r>
              <a:rPr lang="en-US" altLang="ko-KR" sz="14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FS image</a:t>
            </a:r>
            <a:endParaRPr lang="ko-KR" altLang="en-US" sz="1600" b="1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자유형 49"/>
          <p:cNvSpPr/>
          <p:nvPr/>
        </p:nvSpPr>
        <p:spPr>
          <a:xfrm>
            <a:off x="5109792" y="2852936"/>
            <a:ext cx="86686" cy="2199085"/>
          </a:xfrm>
          <a:custGeom>
            <a:avLst/>
            <a:gdLst>
              <a:gd name="connsiteX0" fmla="*/ 0 w 80907"/>
              <a:gd name="connsiteY0" fmla="*/ 0 h 2052918"/>
              <a:gd name="connsiteX1" fmla="*/ 53789 w 80907"/>
              <a:gd name="connsiteY1" fmla="*/ 510989 h 2052918"/>
              <a:gd name="connsiteX2" fmla="*/ 80683 w 80907"/>
              <a:gd name="connsiteY2" fmla="*/ 1048871 h 2052918"/>
              <a:gd name="connsiteX3" fmla="*/ 62753 w 80907"/>
              <a:gd name="connsiteY3" fmla="*/ 1532965 h 2052918"/>
              <a:gd name="connsiteX4" fmla="*/ 0 w 80907"/>
              <a:gd name="connsiteY4" fmla="*/ 2052918 h 205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07" h="2052918">
                <a:moveTo>
                  <a:pt x="0" y="0"/>
                </a:moveTo>
                <a:cubicBezTo>
                  <a:pt x="20171" y="168088"/>
                  <a:pt x="40342" y="336177"/>
                  <a:pt x="53789" y="510989"/>
                </a:cubicBezTo>
                <a:cubicBezTo>
                  <a:pt x="67236" y="685801"/>
                  <a:pt x="79189" y="878542"/>
                  <a:pt x="80683" y="1048871"/>
                </a:cubicBezTo>
                <a:cubicBezTo>
                  <a:pt x="82177" y="1219200"/>
                  <a:pt x="76200" y="1365624"/>
                  <a:pt x="62753" y="1532965"/>
                </a:cubicBezTo>
                <a:cubicBezTo>
                  <a:pt x="49306" y="1700306"/>
                  <a:pt x="24653" y="1876612"/>
                  <a:pt x="0" y="2052918"/>
                </a:cubicBezTo>
              </a:path>
            </a:pathLst>
          </a:custGeom>
          <a:noFill/>
          <a:ln w="50800">
            <a:solidFill>
              <a:schemeClr val="bg1"/>
            </a:solidFill>
            <a:headEnd type="arrow" w="sm" len="sm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79712" y="1865513"/>
            <a:ext cx="2314555" cy="3867743"/>
          </a:xfrm>
          <a:prstGeom prst="rect">
            <a:avLst/>
          </a:prstGeom>
        </p:spPr>
      </p:pic>
      <p:sp>
        <p:nvSpPr>
          <p:cNvPr id="53" name="자유형 52"/>
          <p:cNvSpPr/>
          <p:nvPr/>
        </p:nvSpPr>
        <p:spPr>
          <a:xfrm>
            <a:off x="3843147" y="4270079"/>
            <a:ext cx="95166" cy="476250"/>
          </a:xfrm>
          <a:custGeom>
            <a:avLst/>
            <a:gdLst>
              <a:gd name="connsiteX0" fmla="*/ 83343 w 95166"/>
              <a:gd name="connsiteY0" fmla="*/ 0 h 476250"/>
              <a:gd name="connsiteX1" fmla="*/ 88106 w 95166"/>
              <a:gd name="connsiteY1" fmla="*/ 221457 h 476250"/>
              <a:gd name="connsiteX2" fmla="*/ 0 w 95166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166" h="476250">
                <a:moveTo>
                  <a:pt x="83343" y="0"/>
                </a:moveTo>
                <a:cubicBezTo>
                  <a:pt x="92670" y="71041"/>
                  <a:pt x="101997" y="142082"/>
                  <a:pt x="88106" y="221457"/>
                </a:cubicBezTo>
                <a:cubicBezTo>
                  <a:pt x="74215" y="300832"/>
                  <a:pt x="37107" y="388541"/>
                  <a:pt x="0" y="476250"/>
                </a:cubicBezTo>
              </a:path>
            </a:pathLst>
          </a:custGeom>
          <a:noFill/>
          <a:ln w="63500">
            <a:solidFill>
              <a:srgbClr val="FF0000"/>
            </a:solidFill>
            <a:headEnd w="sm" len="sm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자유형 53"/>
          <p:cNvSpPr/>
          <p:nvPr/>
        </p:nvSpPr>
        <p:spPr>
          <a:xfrm rot="19746510">
            <a:off x="3795562" y="3749791"/>
            <a:ext cx="95166" cy="476250"/>
          </a:xfrm>
          <a:custGeom>
            <a:avLst/>
            <a:gdLst>
              <a:gd name="connsiteX0" fmla="*/ 83343 w 95166"/>
              <a:gd name="connsiteY0" fmla="*/ 0 h 476250"/>
              <a:gd name="connsiteX1" fmla="*/ 88106 w 95166"/>
              <a:gd name="connsiteY1" fmla="*/ 221457 h 476250"/>
              <a:gd name="connsiteX2" fmla="*/ 0 w 95166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166" h="476250">
                <a:moveTo>
                  <a:pt x="83343" y="0"/>
                </a:moveTo>
                <a:cubicBezTo>
                  <a:pt x="92670" y="71041"/>
                  <a:pt x="101997" y="142082"/>
                  <a:pt x="88106" y="221457"/>
                </a:cubicBezTo>
                <a:cubicBezTo>
                  <a:pt x="74215" y="300832"/>
                  <a:pt x="37107" y="388541"/>
                  <a:pt x="0" y="476250"/>
                </a:cubicBezTo>
              </a:path>
            </a:pathLst>
          </a:custGeom>
          <a:noFill/>
          <a:ln w="63500">
            <a:solidFill>
              <a:srgbClr val="0000FF"/>
            </a:solidFill>
            <a:headEnd type="arrow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자유형 54"/>
          <p:cNvSpPr/>
          <p:nvPr/>
        </p:nvSpPr>
        <p:spPr>
          <a:xfrm>
            <a:off x="2494267" y="3645290"/>
            <a:ext cx="17002" cy="468000"/>
          </a:xfrm>
          <a:custGeom>
            <a:avLst/>
            <a:gdLst>
              <a:gd name="connsiteX0" fmla="*/ 17002 w 17002"/>
              <a:gd name="connsiteY0" fmla="*/ 323850 h 323850"/>
              <a:gd name="connsiteX1" fmla="*/ 333 w 17002"/>
              <a:gd name="connsiteY1" fmla="*/ 126206 h 323850"/>
              <a:gd name="connsiteX2" fmla="*/ 7477 w 17002"/>
              <a:gd name="connsiteY2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02" h="323850">
                <a:moveTo>
                  <a:pt x="17002" y="323850"/>
                </a:moveTo>
                <a:cubicBezTo>
                  <a:pt x="9461" y="252015"/>
                  <a:pt x="1920" y="180181"/>
                  <a:pt x="333" y="126206"/>
                </a:cubicBezTo>
                <a:cubicBezTo>
                  <a:pt x="-1255" y="72231"/>
                  <a:pt x="3111" y="36115"/>
                  <a:pt x="7477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자유형 56"/>
          <p:cNvSpPr/>
          <p:nvPr/>
        </p:nvSpPr>
        <p:spPr>
          <a:xfrm>
            <a:off x="2571060" y="4164306"/>
            <a:ext cx="17002" cy="468000"/>
          </a:xfrm>
          <a:custGeom>
            <a:avLst/>
            <a:gdLst>
              <a:gd name="connsiteX0" fmla="*/ 17002 w 17002"/>
              <a:gd name="connsiteY0" fmla="*/ 323850 h 323850"/>
              <a:gd name="connsiteX1" fmla="*/ 333 w 17002"/>
              <a:gd name="connsiteY1" fmla="*/ 126206 h 323850"/>
              <a:gd name="connsiteX2" fmla="*/ 7477 w 17002"/>
              <a:gd name="connsiteY2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02" h="323850">
                <a:moveTo>
                  <a:pt x="17002" y="323850"/>
                </a:moveTo>
                <a:cubicBezTo>
                  <a:pt x="9461" y="252015"/>
                  <a:pt x="1920" y="180181"/>
                  <a:pt x="333" y="126206"/>
                </a:cubicBezTo>
                <a:cubicBezTo>
                  <a:pt x="-1255" y="72231"/>
                  <a:pt x="3111" y="36115"/>
                  <a:pt x="7477" y="0"/>
                </a:cubicBezTo>
              </a:path>
            </a:pathLst>
          </a:custGeom>
          <a:noFill/>
          <a:ln w="63500">
            <a:solidFill>
              <a:srgbClr val="0000FF"/>
            </a:solidFill>
            <a:headEnd type="arrow" w="sm" len="sm"/>
            <a:tailEnd type="none" w="sm" len="sm"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44824"/>
            <a:ext cx="1914525" cy="4210050"/>
          </a:xfrm>
          <a:prstGeom prst="rect">
            <a:avLst/>
          </a:prstGeom>
        </p:spPr>
      </p:pic>
      <p:sp>
        <p:nvSpPr>
          <p:cNvPr id="58" name="Rectangle 8"/>
          <p:cNvSpPr/>
          <p:nvPr/>
        </p:nvSpPr>
        <p:spPr>
          <a:xfrm>
            <a:off x="-12762" y="-27384"/>
            <a:ext cx="9144000" cy="105273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Rotation direction and mode strength</a:t>
            </a:r>
            <a:endParaRPr lang="ko-KR" altLang="en-US" sz="40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1600" y="1124744"/>
            <a:ext cx="144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KSTAR #</a:t>
            </a:r>
            <a:r>
              <a:rPr lang="en-US" altLang="ko-KR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9380</a:t>
            </a:r>
          </a:p>
          <a:p>
            <a:pPr algn="ctr"/>
            <a:r>
              <a:rPr lang="en-US" altLang="ko-KR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ECEI ~5.569s </a:t>
            </a:r>
            <a:r>
              <a:rPr lang="en-US" altLang="ko-KR" sz="1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altLang="ko-KR" sz="14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FS image</a:t>
            </a:r>
            <a:endParaRPr lang="ko-KR" altLang="en-US" sz="1600" b="1" dirty="0">
              <a:solidFill>
                <a:srgbClr val="FF0000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3" name="자유형 72"/>
          <p:cNvSpPr/>
          <p:nvPr/>
        </p:nvSpPr>
        <p:spPr>
          <a:xfrm flipH="1">
            <a:off x="1475656" y="2708920"/>
            <a:ext cx="86686" cy="2199085"/>
          </a:xfrm>
          <a:custGeom>
            <a:avLst/>
            <a:gdLst>
              <a:gd name="connsiteX0" fmla="*/ 0 w 80907"/>
              <a:gd name="connsiteY0" fmla="*/ 0 h 2052918"/>
              <a:gd name="connsiteX1" fmla="*/ 53789 w 80907"/>
              <a:gd name="connsiteY1" fmla="*/ 510989 h 2052918"/>
              <a:gd name="connsiteX2" fmla="*/ 80683 w 80907"/>
              <a:gd name="connsiteY2" fmla="*/ 1048871 h 2052918"/>
              <a:gd name="connsiteX3" fmla="*/ 62753 w 80907"/>
              <a:gd name="connsiteY3" fmla="*/ 1532965 h 2052918"/>
              <a:gd name="connsiteX4" fmla="*/ 0 w 80907"/>
              <a:gd name="connsiteY4" fmla="*/ 2052918 h 205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07" h="2052918">
                <a:moveTo>
                  <a:pt x="0" y="0"/>
                </a:moveTo>
                <a:cubicBezTo>
                  <a:pt x="20171" y="168088"/>
                  <a:pt x="40342" y="336177"/>
                  <a:pt x="53789" y="510989"/>
                </a:cubicBezTo>
                <a:cubicBezTo>
                  <a:pt x="67236" y="685801"/>
                  <a:pt x="79189" y="878542"/>
                  <a:pt x="80683" y="1048871"/>
                </a:cubicBezTo>
                <a:cubicBezTo>
                  <a:pt x="82177" y="1219200"/>
                  <a:pt x="76200" y="1365624"/>
                  <a:pt x="62753" y="1532965"/>
                </a:cubicBezTo>
                <a:cubicBezTo>
                  <a:pt x="49306" y="1700306"/>
                  <a:pt x="24653" y="1876612"/>
                  <a:pt x="0" y="2052918"/>
                </a:cubicBezTo>
              </a:path>
            </a:pathLst>
          </a:custGeom>
          <a:noFill/>
          <a:ln w="50800">
            <a:solidFill>
              <a:schemeClr val="bg1"/>
            </a:solidFill>
            <a:headEnd type="arrow" w="sm" len="sm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TextBox 8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1550" y="1772931"/>
            <a:ext cx="516616" cy="441339"/>
          </a:xfrm>
          <a:prstGeom prst="rect">
            <a:avLst/>
          </a:prstGeom>
          <a:blipFill rotWithShape="0">
            <a:blip r:embed="rId17" cstate="print"/>
            <a:stretch>
              <a:fillRect l="-5882" b="-8333"/>
            </a:stretch>
          </a:blipFill>
        </p:spPr>
        <p:txBody>
          <a:bodyPr/>
          <a:lstStyle/>
          <a:p>
            <a:r>
              <a:rPr lang="ko-KR" altLang="en-US">
                <a:noFill/>
              </a:rPr>
              <a:t> 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23528" y="6093296"/>
            <a:ext cx="8739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ko-KR" i="1" dirty="0" smtClean="0">
                <a:solidFill>
                  <a:srgbClr val="FF0000"/>
                </a:solidFill>
              </a:rPr>
              <a:t> Rotation direction – Asymmetries in </a:t>
            </a:r>
            <a:r>
              <a:rPr lang="en-US" altLang="ko-KR" i="1" dirty="0" err="1" smtClean="0">
                <a:solidFill>
                  <a:srgbClr val="FF0000"/>
                </a:solidFill>
              </a:rPr>
              <a:t>toroidal</a:t>
            </a:r>
            <a:r>
              <a:rPr lang="en-US" altLang="ko-KR" i="1" dirty="0" smtClean="0">
                <a:solidFill>
                  <a:srgbClr val="FF0000"/>
                </a:solidFill>
              </a:rPr>
              <a:t> and/or </a:t>
            </a:r>
            <a:r>
              <a:rPr lang="en-US" altLang="ko-KR" i="1" dirty="0" err="1" smtClean="0">
                <a:solidFill>
                  <a:srgbClr val="FF0000"/>
                </a:solidFill>
              </a:rPr>
              <a:t>poloidal</a:t>
            </a:r>
            <a:r>
              <a:rPr lang="en-US" altLang="ko-KR" i="1" dirty="0" smtClean="0">
                <a:solidFill>
                  <a:srgbClr val="FF0000"/>
                </a:solidFill>
              </a:rPr>
              <a:t> velocity </a:t>
            </a:r>
          </a:p>
          <a:p>
            <a:pPr>
              <a:buFont typeface="Wingdings" pitchFamily="2" charset="2"/>
              <a:buChar char="Ø"/>
            </a:pPr>
            <a:r>
              <a:rPr lang="en-US" altLang="ko-KR" i="1" dirty="0" smtClean="0">
                <a:solidFill>
                  <a:srgbClr val="FF0000"/>
                </a:solidFill>
              </a:rPr>
              <a:t> Comparable mode strength at HFS and LFS – No shear flow damping at HFS ?</a:t>
            </a:r>
            <a:endParaRPr lang="ko-KR" alt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1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66662</TotalTime>
  <Words>1157</Words>
  <Application>Microsoft Office PowerPoint</Application>
  <PresentationFormat>화면 슬라이드 쇼(4:3)</PresentationFormat>
  <Paragraphs>284</Paragraphs>
  <Slides>16</Slides>
  <Notes>9</Notes>
  <HiddenSlides>0</HiddenSlides>
  <MMClips>0</MMClips>
  <ScaleCrop>false</ScaleCrop>
  <HeadingPairs>
    <vt:vector size="8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9" baseType="lpstr">
      <vt:lpstr>굴림</vt:lpstr>
      <vt:lpstr>Arial</vt:lpstr>
      <vt:lpstr>Helvetica</vt:lpstr>
      <vt:lpstr>맑은 고딕</vt:lpstr>
      <vt:lpstr>Wingdings</vt:lpstr>
      <vt:lpstr>HY헤드라인M</vt:lpstr>
      <vt:lpstr>Symbol</vt:lpstr>
      <vt:lpstr>PMingLiU</vt:lpstr>
      <vt:lpstr>Calibri</vt:lpstr>
      <vt:lpstr>Cambria Math</vt:lpstr>
      <vt:lpstr>Times New Roman</vt:lpstr>
      <vt:lpstr>Office Theme</vt:lpstr>
      <vt:lpstr>Formula</vt:lpstr>
      <vt:lpstr>슬라이드 1</vt:lpstr>
      <vt:lpstr>Outline</vt:lpstr>
      <vt:lpstr>슬라이드 3</vt:lpstr>
      <vt:lpstr>슬라이드 4</vt:lpstr>
      <vt:lpstr>Dynamics of a single ELM in KSTAR H-mode plasmas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gunsu</dc:creator>
  <cp:lastModifiedBy>puser</cp:lastModifiedBy>
  <cp:revision>1506</cp:revision>
  <dcterms:created xsi:type="dcterms:W3CDTF">2011-08-23T01:10:08Z</dcterms:created>
  <dcterms:modified xsi:type="dcterms:W3CDTF">2014-10-16T20:08:24Z</dcterms:modified>
</cp:coreProperties>
</file>