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06" r:id="rId1"/>
  </p:sldMasterIdLst>
  <p:notesMasterIdLst>
    <p:notesMasterId r:id="rId22"/>
  </p:notesMasterIdLst>
  <p:handoutMasterIdLst>
    <p:handoutMasterId r:id="rId23"/>
  </p:handoutMasterIdLst>
  <p:sldIdLst>
    <p:sldId id="526" r:id="rId2"/>
    <p:sldId id="556" r:id="rId3"/>
    <p:sldId id="597" r:id="rId4"/>
    <p:sldId id="590" r:id="rId5"/>
    <p:sldId id="592" r:id="rId6"/>
    <p:sldId id="591" r:id="rId7"/>
    <p:sldId id="558" r:id="rId8"/>
    <p:sldId id="586" r:id="rId9"/>
    <p:sldId id="570" r:id="rId10"/>
    <p:sldId id="567" r:id="rId11"/>
    <p:sldId id="571" r:id="rId12"/>
    <p:sldId id="572" r:id="rId13"/>
    <p:sldId id="573" r:id="rId14"/>
    <p:sldId id="596" r:id="rId15"/>
    <p:sldId id="574" r:id="rId16"/>
    <p:sldId id="593" r:id="rId17"/>
    <p:sldId id="576" r:id="rId18"/>
    <p:sldId id="594" r:id="rId19"/>
    <p:sldId id="595" r:id="rId20"/>
    <p:sldId id="578" r:id="rId21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40"/>
    <a:srgbClr val="FF6FCF"/>
    <a:srgbClr val="000000"/>
    <a:srgbClr val="004080"/>
    <a:srgbClr val="400080"/>
    <a:srgbClr val="0080FF"/>
    <a:srgbClr val="FF00FF"/>
    <a:srgbClr val="0000FF"/>
    <a:srgbClr val="8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中間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8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5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E823694-66CE-4F7A-A5E5-38318241B3A9}" type="datetime1">
              <a:rPr lang="ja-JP" altLang="en-US"/>
              <a:pPr>
                <a:defRPr/>
              </a:pPr>
              <a:t>2014/10/16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D72DBF2-A678-4ABF-B659-4136F554134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89858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89423A5B-7576-46D4-9715-321F31E324DD}" type="datetime1">
              <a:rPr lang="ja-JP" altLang="en-US"/>
              <a:pPr>
                <a:defRPr/>
              </a:pPr>
              <a:t>2014/10/16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944342F-4DCC-452F-9173-5D775A3C458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624405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5A51C-AD17-4497-ABB0-453E6B14CB25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42148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E5BC2A-5D0C-42F9-9420-E22BA08DA28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01770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497F1-567B-460A-8BC8-3CCE95CF799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7135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D8709-92EF-4BA4-B12A-B3AEE4C4A040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1790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880B5A-56DA-44D7-8300-7109E858EAB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652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6DA00-0AE0-4570-A7E7-34024F691472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117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A330B-3792-4A0A-95C4-D33B451E474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68659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EFC8E1-363D-4AA2-AD72-08580AEA4DE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0355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8BDBC-9CA6-411D-8D08-E3C7F23C08A8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6427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6DD46-DB06-4E12-8224-E9ACB2BC1A68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78043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66EF78-3FB8-42E1-9387-F1FAF986806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8311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A16B18E-8FE8-4C76-BB5F-9790E4FCB918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451043" y="1495643"/>
            <a:ext cx="8225594" cy="11871"/>
          </a:xfrm>
          <a:prstGeom prst="line">
            <a:avLst/>
          </a:prstGeom>
          <a:ln>
            <a:solidFill>
              <a:srgbClr val="004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32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7" r:id="rId1"/>
    <p:sldLayoutId id="2147484808" r:id="rId2"/>
    <p:sldLayoutId id="2147484809" r:id="rId3"/>
    <p:sldLayoutId id="2147484810" r:id="rId4"/>
    <p:sldLayoutId id="2147484811" r:id="rId5"/>
    <p:sldLayoutId id="2147484812" r:id="rId6"/>
    <p:sldLayoutId id="2147484813" r:id="rId7"/>
    <p:sldLayoutId id="2147484814" r:id="rId8"/>
    <p:sldLayoutId id="2147484815" r:id="rId9"/>
    <p:sldLayoutId id="2147484816" r:id="rId10"/>
    <p:sldLayoutId id="214748481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81361" y="512906"/>
            <a:ext cx="7097713" cy="2133600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TH/7-1	Multi-phase Simulation of </a:t>
            </a:r>
            <a:r>
              <a:rPr lang="en-US" altLang="ja-JP" sz="3200" dirty="0" err="1" smtClean="0"/>
              <a:t>Alfvén</a:t>
            </a:r>
            <a:r>
              <a:rPr lang="en-US" altLang="ja-JP" sz="3200" dirty="0" smtClean="0"/>
              <a:t> </a:t>
            </a:r>
            <a:r>
              <a:rPr lang="en-US" altLang="ja-JP" sz="3200" dirty="0" err="1"/>
              <a:t>E</a:t>
            </a:r>
            <a:r>
              <a:rPr lang="en-US" altLang="ja-JP" sz="3200" dirty="0" err="1" smtClean="0"/>
              <a:t>igenmodes</a:t>
            </a:r>
            <a:r>
              <a:rPr lang="en-US" altLang="ja-JP" sz="3200" dirty="0" smtClean="0"/>
              <a:t> and Fast Ion Distribution </a:t>
            </a:r>
            <a:r>
              <a:rPr lang="en-US" altLang="ja-JP" sz="3200" dirty="0"/>
              <a:t>F</a:t>
            </a:r>
            <a:r>
              <a:rPr lang="en-US" altLang="ja-JP" sz="3200" dirty="0" smtClean="0"/>
              <a:t>lattening in DIII-D Experiment</a:t>
            </a:r>
            <a:endParaRPr kumimoji="1" lang="ja-JP" altLang="en-US" sz="32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21478" y="2466395"/>
            <a:ext cx="7356618" cy="3248611"/>
          </a:xfrm>
        </p:spPr>
        <p:txBody>
          <a:bodyPr>
            <a:noAutofit/>
          </a:bodyPr>
          <a:lstStyle/>
          <a:p>
            <a:r>
              <a:rPr kumimoji="1" lang="en-US" altLang="ja-JP" sz="2400" dirty="0" smtClean="0">
                <a:solidFill>
                  <a:schemeClr val="tx1"/>
                </a:solidFill>
              </a:rPr>
              <a:t>Y. </a:t>
            </a:r>
            <a:r>
              <a:rPr kumimoji="1" lang="en-US" altLang="ja-JP" sz="2400" dirty="0" err="1" smtClean="0">
                <a:solidFill>
                  <a:schemeClr val="tx1"/>
                </a:solidFill>
              </a:rPr>
              <a:t>Todo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 (NIFS, SOKENDAI)</a:t>
            </a:r>
            <a:br>
              <a:rPr kumimoji="1" lang="en-US" altLang="ja-JP" sz="2400" dirty="0" smtClean="0">
                <a:solidFill>
                  <a:schemeClr val="tx1"/>
                </a:solidFill>
              </a:rPr>
            </a:br>
            <a:r>
              <a:rPr kumimoji="1" lang="en-US" altLang="ja-JP" sz="2400" dirty="0" smtClean="0">
                <a:solidFill>
                  <a:schemeClr val="tx1"/>
                </a:solidFill>
              </a:rPr>
              <a:t>M. A. Van Zeeland (GA)</a:t>
            </a:r>
            <a:br>
              <a:rPr kumimoji="1" lang="en-US" altLang="ja-JP" sz="2400" dirty="0" smtClean="0">
                <a:solidFill>
                  <a:schemeClr val="tx1"/>
                </a:solidFill>
              </a:rPr>
            </a:br>
            <a:r>
              <a:rPr kumimoji="1" lang="en-US" altLang="ja-JP" sz="2400" dirty="0" smtClean="0">
                <a:solidFill>
                  <a:schemeClr val="tx1"/>
                </a:solidFill>
              </a:rPr>
              <a:t>A. </a:t>
            </a:r>
            <a:r>
              <a:rPr kumimoji="1" lang="en-US" altLang="ja-JP" sz="2400" dirty="0" err="1" smtClean="0">
                <a:solidFill>
                  <a:schemeClr val="tx1"/>
                </a:solidFill>
              </a:rPr>
              <a:t>Bierwage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 (JAEA)</a:t>
            </a:r>
            <a:r>
              <a:rPr lang="en-US" altLang="ja-JP" sz="2400" dirty="0">
                <a:solidFill>
                  <a:schemeClr val="tx1"/>
                </a:solidFill>
              </a:rPr>
              <a:t> </a:t>
            </a:r>
            <a:r>
              <a:rPr lang="en-US" altLang="ja-JP" sz="2400" dirty="0" smtClean="0">
                <a:solidFill>
                  <a:schemeClr val="tx1"/>
                </a:solidFill>
              </a:rPr>
              <a:t/>
            </a:r>
            <a:br>
              <a:rPr lang="en-US" altLang="ja-JP" sz="2400" dirty="0" smtClean="0">
                <a:solidFill>
                  <a:schemeClr val="tx1"/>
                </a:solidFill>
              </a:rPr>
            </a:br>
            <a:r>
              <a:rPr kumimoji="1" lang="en-US" altLang="ja-JP" sz="2400" dirty="0" smtClean="0">
                <a:solidFill>
                  <a:schemeClr val="tx1"/>
                </a:solidFill>
              </a:rPr>
              <a:t>W. W. </a:t>
            </a:r>
            <a:r>
              <a:rPr kumimoji="1" lang="en-US" altLang="ja-JP" sz="2400" dirty="0" err="1" smtClean="0">
                <a:solidFill>
                  <a:schemeClr val="tx1"/>
                </a:solidFill>
              </a:rPr>
              <a:t>Heidbrink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 (Univ. California, Irvine)</a:t>
            </a:r>
            <a:br>
              <a:rPr kumimoji="1" lang="en-US" altLang="ja-JP" sz="2400" dirty="0" smtClean="0">
                <a:solidFill>
                  <a:schemeClr val="tx1"/>
                </a:solidFill>
              </a:rPr>
            </a:br>
            <a:r>
              <a:rPr kumimoji="1" lang="en-US" altLang="ja-JP" sz="2400" dirty="0" smtClean="0">
                <a:solidFill>
                  <a:schemeClr val="tx1"/>
                </a:solidFill>
              </a:rPr>
              <a:t> M. E. Austin (IFS, Univ. Texas at Austin)</a:t>
            </a:r>
          </a:p>
          <a:p>
            <a:endParaRPr kumimoji="1" lang="en-US" altLang="ja-JP" sz="2400" dirty="0" smtClean="0">
              <a:solidFill>
                <a:schemeClr val="tx1"/>
              </a:solidFill>
            </a:endParaRPr>
          </a:p>
          <a:p>
            <a:r>
              <a:rPr lang="en-US" altLang="ja-JP" sz="2400" dirty="0" smtClean="0">
                <a:solidFill>
                  <a:schemeClr val="tx1"/>
                </a:solidFill>
              </a:rPr>
              <a:t>25th IAEA Fusion Energy Conference </a:t>
            </a:r>
            <a:br>
              <a:rPr lang="en-US" altLang="ja-JP" sz="2400" dirty="0" smtClean="0">
                <a:solidFill>
                  <a:schemeClr val="tx1"/>
                </a:solidFill>
              </a:rPr>
            </a:br>
            <a:r>
              <a:rPr lang="en-US" altLang="ja-JP" sz="2400" dirty="0" smtClean="0">
                <a:solidFill>
                  <a:schemeClr val="tx1"/>
                </a:solidFill>
              </a:rPr>
              <a:t>(October 13-18, 2014, St. Petersburg, Russian Federation)</a:t>
            </a:r>
            <a:endParaRPr lang="en-US" altLang="ja-JP" sz="2400" dirty="0">
              <a:solidFill>
                <a:schemeClr val="tx1"/>
              </a:solidFill>
            </a:endParaRPr>
          </a:p>
          <a:p>
            <a:endParaRPr kumimoji="1" lang="ja-JP" altLang="en-US" sz="2400" dirty="0"/>
          </a:p>
        </p:txBody>
      </p:sp>
      <p:pic>
        <p:nvPicPr>
          <p:cNvPr id="4" name="図 3" descr="IFER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69199" y="6005038"/>
            <a:ext cx="759030" cy="598962"/>
          </a:xfrm>
          <a:prstGeom prst="rect">
            <a:avLst/>
          </a:prstGeom>
        </p:spPr>
      </p:pic>
      <p:pic>
        <p:nvPicPr>
          <p:cNvPr id="5" name="図 4" descr="NIF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60" y="5917627"/>
            <a:ext cx="916427" cy="665206"/>
          </a:xfrm>
          <a:prstGeom prst="rect">
            <a:avLst/>
          </a:prstGeom>
        </p:spPr>
      </p:pic>
      <p:pic>
        <p:nvPicPr>
          <p:cNvPr id="6" name="図 5" descr="JAE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3286" y="6070469"/>
            <a:ext cx="1026028" cy="48061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29" y="6087531"/>
            <a:ext cx="1868788" cy="43180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656" y="6151031"/>
            <a:ext cx="1670171" cy="303290"/>
          </a:xfrm>
          <a:prstGeom prst="rect">
            <a:avLst/>
          </a:prstGeom>
        </p:spPr>
      </p:pic>
      <p:pic>
        <p:nvPicPr>
          <p:cNvPr id="9" name="図 12" descr="IFS.tiff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161" y="6138335"/>
            <a:ext cx="815199" cy="37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図 9" descr="PS-logo1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229" y="6034618"/>
            <a:ext cx="927102" cy="581486"/>
          </a:xfrm>
          <a:prstGeom prst="rect">
            <a:avLst/>
          </a:prstGeom>
        </p:spPr>
      </p:pic>
      <p:pic>
        <p:nvPicPr>
          <p:cNvPr id="11" name="図 10" descr="logo_clr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20" y="5928784"/>
            <a:ext cx="692055" cy="68580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9509000" y="34737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715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Setup of simulation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331" y="1790700"/>
            <a:ext cx="8538210" cy="4907280"/>
          </a:xfrm>
        </p:spPr>
        <p:txBody>
          <a:bodyPr/>
          <a:lstStyle/>
          <a:p>
            <a:r>
              <a:rPr kumimoji="1" lang="en-US" altLang="ja-JP" sz="2400" dirty="0" smtClean="0"/>
              <a:t>DIII-D discharge #142111 at t=525ms is investigated using an equilibrium data reconstructed with EFIT code.</a:t>
            </a:r>
          </a:p>
          <a:p>
            <a:r>
              <a:rPr kumimoji="1" lang="en-US" altLang="ja-JP" sz="2400" dirty="0" smtClean="0"/>
              <a:t>Realistic beam ion deposition profile (full, half, and third energy components) is given by TRANSP code.</a:t>
            </a:r>
          </a:p>
          <a:p>
            <a:r>
              <a:rPr lang="en-US" altLang="ja-JP" sz="2400" dirty="0" smtClean="0"/>
              <a:t>Collisions (slowing down, pitch angle scattering, energy diffusion) with realistic parameters are taken into account. </a:t>
            </a:r>
          </a:p>
          <a:p>
            <a:r>
              <a:rPr kumimoji="1" lang="en-US" altLang="ja-JP" sz="2400" dirty="0" smtClean="0"/>
              <a:t>Particle losses take place at the plasma boundary </a:t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(r/a=1).</a:t>
            </a:r>
          </a:p>
          <a:p>
            <a:r>
              <a:rPr lang="en-US" altLang="ja-JP" sz="2400" dirty="0" smtClean="0"/>
              <a:t>8 million particles are injected with constant time intervals in 150ms.</a:t>
            </a:r>
          </a:p>
          <a:p>
            <a:r>
              <a:rPr lang="en-US" altLang="ja-JP" sz="2400" dirty="0" smtClean="0"/>
              <a:t>Beam injection </a:t>
            </a:r>
            <a:r>
              <a:rPr lang="en-US" altLang="ja-JP" sz="2400" dirty="0"/>
              <a:t>power is </a:t>
            </a:r>
            <a:r>
              <a:rPr lang="en-US" altLang="ja-JP" sz="2400" dirty="0" smtClean="0"/>
              <a:t>6.25MW. </a:t>
            </a:r>
            <a:endParaRPr kumimoji="1" lang="ja-JP" altLang="en-US" sz="2400" dirty="0"/>
          </a:p>
        </p:txBody>
      </p:sp>
      <p:sp>
        <p:nvSpPr>
          <p:cNvPr id="4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EFC8E1-363D-4AA2-AD72-08580AEA4DE1}" type="slidenum">
              <a:rPr lang="en-US" altLang="ja-JP" smtClean="0"/>
              <a:pPr>
                <a:defRPr/>
              </a:pPr>
              <a:t>10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263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190683"/>
            <a:ext cx="8190345" cy="129540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Time </a:t>
            </a:r>
            <a:r>
              <a:rPr lang="en-US" altLang="ja-JP" sz="3600" dirty="0"/>
              <a:t>e</a:t>
            </a:r>
            <a:r>
              <a:rPr kumimoji="1" lang="en-US" altLang="ja-JP" sz="3600" dirty="0" smtClean="0"/>
              <a:t>volution of stored </a:t>
            </a:r>
            <a:r>
              <a:rPr lang="en-US" altLang="ja-JP" sz="3600" dirty="0"/>
              <a:t>f</a:t>
            </a:r>
            <a:r>
              <a:rPr kumimoji="1" lang="en-US" altLang="ja-JP" sz="3600" dirty="0" smtClean="0"/>
              <a:t>ast </a:t>
            </a:r>
            <a:r>
              <a:rPr lang="en-US" altLang="ja-JP" sz="3600" dirty="0"/>
              <a:t>i</a:t>
            </a:r>
            <a:r>
              <a:rPr kumimoji="1" lang="en-US" altLang="ja-JP" sz="3600" dirty="0" smtClean="0"/>
              <a:t>on </a:t>
            </a:r>
            <a:r>
              <a:rPr lang="en-US" altLang="ja-JP" sz="3600" dirty="0"/>
              <a:t>e</a:t>
            </a:r>
            <a:r>
              <a:rPr kumimoji="1" lang="en-US" altLang="ja-JP" sz="3600" dirty="0" smtClean="0"/>
              <a:t>nergy and MHD kinetic </a:t>
            </a:r>
            <a:r>
              <a:rPr lang="en-US" altLang="ja-JP" sz="3600" dirty="0"/>
              <a:t>e</a:t>
            </a:r>
            <a:r>
              <a:rPr kumimoji="1" lang="en-US" altLang="ja-JP" sz="3600" dirty="0" smtClean="0"/>
              <a:t>nergy</a:t>
            </a:r>
            <a:endParaRPr kumimoji="1" lang="ja-JP" altLang="en-US" sz="3600" dirty="0"/>
          </a:p>
        </p:txBody>
      </p:sp>
      <p:sp>
        <p:nvSpPr>
          <p:cNvPr id="10" name="コンテンツ プレースホルダー 9"/>
          <p:cNvSpPr>
            <a:spLocks noGrp="1"/>
          </p:cNvSpPr>
          <p:nvPr>
            <p:ph idx="1"/>
          </p:nvPr>
        </p:nvSpPr>
        <p:spPr>
          <a:xfrm>
            <a:off x="365760" y="4478422"/>
            <a:ext cx="8052917" cy="2173294"/>
          </a:xfrm>
        </p:spPr>
        <p:txBody>
          <a:bodyPr>
            <a:noAutofit/>
          </a:bodyPr>
          <a:lstStyle/>
          <a:p>
            <a:r>
              <a:rPr kumimoji="1" lang="en-US" altLang="ja-JP" sz="2400" dirty="0" smtClean="0"/>
              <a:t>Multi phase simulation: classical phase </a:t>
            </a:r>
            <a:r>
              <a:rPr lang="en-US" altLang="ja-JP" sz="2400" dirty="0" smtClean="0"/>
              <a:t>is</a:t>
            </a:r>
            <a:r>
              <a:rPr kumimoji="1" lang="en-US" altLang="ja-JP" sz="2400" dirty="0" smtClean="0"/>
              <a:t> run w/o MHD</a:t>
            </a:r>
            <a:r>
              <a:rPr lang="en-US" altLang="ja-JP" sz="2400" dirty="0" smtClean="0"/>
              <a:t> for 4ms and then hybrid phase is run with MHD for 1ms. This combination is repeated until stored fast ion energy is saturated at t=70ms. </a:t>
            </a:r>
          </a:p>
          <a:p>
            <a:r>
              <a:rPr lang="en-US" altLang="ja-JP" sz="2400" dirty="0" smtClean="0"/>
              <a:t>After t=70ms, the MHD fluctuation reaches to a steady level.</a:t>
            </a:r>
          </a:p>
        </p:txBody>
      </p:sp>
      <p:sp>
        <p:nvSpPr>
          <p:cNvPr id="6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EFC8E1-363D-4AA2-AD72-08580AEA4DE1}" type="slidenum">
              <a:rPr lang="en-US" altLang="ja-JP" smtClean="0"/>
              <a:pPr>
                <a:defRPr/>
              </a:pPr>
              <a:t>11</a:t>
            </a:fld>
            <a:endParaRPr lang="en-US" altLang="ja-JP" dirty="0"/>
          </a:p>
        </p:txBody>
      </p:sp>
      <p:pic>
        <p:nvPicPr>
          <p:cNvPr id="5" name="図 4" descr="kg-d3d153_all_kM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097" y="1824178"/>
            <a:ext cx="3528000" cy="2541498"/>
          </a:xfrm>
          <a:prstGeom prst="rect">
            <a:avLst/>
          </a:prstGeom>
        </p:spPr>
      </p:pic>
      <p:pic>
        <p:nvPicPr>
          <p:cNvPr id="7" name="図 6" descr="kg-d3d153&amp;159_stor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35" y="1609441"/>
            <a:ext cx="3923999" cy="289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0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8194" y="168420"/>
            <a:ext cx="8222442" cy="129540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Comparison of fast </a:t>
            </a:r>
            <a:r>
              <a:rPr lang="en-US" altLang="ja-JP" sz="3600" dirty="0"/>
              <a:t>i</a:t>
            </a:r>
            <a:r>
              <a:rPr kumimoji="1" lang="en-US" altLang="ja-JP" sz="3600" dirty="0" smtClean="0"/>
              <a:t>on pressure </a:t>
            </a:r>
            <a:r>
              <a:rPr lang="en-US" altLang="ja-JP" sz="3600" dirty="0"/>
              <a:t>p</a:t>
            </a:r>
            <a:r>
              <a:rPr kumimoji="1" lang="en-US" altLang="ja-JP" sz="3600" dirty="0" smtClean="0"/>
              <a:t>rofiles (classical, multi-phase, exp.)</a:t>
            </a:r>
            <a:endParaRPr kumimoji="1" lang="ja-JP" altLang="en-US" sz="3600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773670" y="4928360"/>
            <a:ext cx="7393822" cy="1842322"/>
          </a:xfrm>
        </p:spPr>
        <p:txBody>
          <a:bodyPr>
            <a:noAutofit/>
          </a:bodyPr>
          <a:lstStyle/>
          <a:p>
            <a:r>
              <a:rPr lang="en-US" altLang="ja-JP" sz="2800" dirty="0" smtClean="0"/>
              <a:t>Fast ion pressure profile flattening takes place in the multi phase simulation. </a:t>
            </a:r>
          </a:p>
          <a:p>
            <a:r>
              <a:rPr lang="en-US" altLang="ja-JP" sz="2800" dirty="0" smtClean="0"/>
              <a:t>The fast pressure profile in the multi-phase simulation is close to that in the experiment.</a:t>
            </a:r>
          </a:p>
        </p:txBody>
      </p:sp>
      <p:sp>
        <p:nvSpPr>
          <p:cNvPr id="5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EFC8E1-363D-4AA2-AD72-08580AEA4DE1}" type="slidenum">
              <a:rPr lang="en-US" altLang="ja-JP" smtClean="0"/>
              <a:pPr>
                <a:defRPr/>
              </a:pPr>
              <a:t>12</a:t>
            </a:fld>
            <a:endParaRPr lang="en-US" altLang="ja-JP" dirty="0"/>
          </a:p>
        </p:txBody>
      </p:sp>
      <p:pic>
        <p:nvPicPr>
          <p:cNvPr id="3" name="図 2" descr="kg-d3d153&amp;159&amp;exp_e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078" y="1661389"/>
            <a:ext cx="5076000" cy="32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5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Fast ion distribution in velocity space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D8709-92EF-4BA4-B12A-B3AEE4C4A040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15620" y="2040313"/>
            <a:ext cx="1245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+mn-lt"/>
              </a:rPr>
              <a:t>Classical</a:t>
            </a:r>
            <a:endParaRPr kumimoji="1" lang="ja-JP" altLang="en-US" sz="2000" dirty="0">
              <a:latin typeface="+mn-lt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48752" y="2037348"/>
            <a:ext cx="1585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+mn-lt"/>
              </a:rPr>
              <a:t>Multi-phase</a:t>
            </a:r>
            <a:endParaRPr kumimoji="1" lang="ja-JP" altLang="en-US" sz="2000" dirty="0">
              <a:latin typeface="+mn-lt"/>
            </a:endParaRPr>
          </a:p>
        </p:txBody>
      </p:sp>
      <p:pic>
        <p:nvPicPr>
          <p:cNvPr id="7" name="図 6" descr="d3d153_vdist_ks2005e4ra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61" y="1558637"/>
            <a:ext cx="2520000" cy="2520000"/>
          </a:xfrm>
          <a:prstGeom prst="rect">
            <a:avLst/>
          </a:prstGeom>
        </p:spPr>
      </p:pic>
      <p:pic>
        <p:nvPicPr>
          <p:cNvPr id="8" name="図 7" descr="d3d159_vdist_ks3e6raw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533" y="1570182"/>
            <a:ext cx="2520000" cy="2520000"/>
          </a:xfrm>
          <a:prstGeom prst="rect">
            <a:avLst/>
          </a:prstGeom>
        </p:spPr>
      </p:pic>
      <p:pic>
        <p:nvPicPr>
          <p:cNvPr id="13" name="図 12" descr="kg-d3d153&amp;d3d159ks3e6_edis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7" y="3977405"/>
            <a:ext cx="4248000" cy="2882571"/>
          </a:xfrm>
          <a:prstGeom prst="rect">
            <a:avLst/>
          </a:prstGeom>
        </p:spPr>
      </p:pic>
      <p:pic>
        <p:nvPicPr>
          <p:cNvPr id="14" name="図 13" descr="kg-d3d153&amp;d3d159ks3e6_ldis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823" y="3972715"/>
            <a:ext cx="4032000" cy="288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Comparison among </a:t>
            </a:r>
            <a:br>
              <a:rPr kumimoji="1" lang="en-US" altLang="ja-JP" dirty="0" smtClean="0"/>
            </a:br>
            <a:r>
              <a:rPr kumimoji="1" lang="en-US" altLang="ja-JP" dirty="0" smtClean="0"/>
              <a:t>classical phase durations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EFC8E1-363D-4AA2-AD72-08580AEA4DE1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  <p:pic>
        <p:nvPicPr>
          <p:cNvPr id="4" name="図 3" descr="kg-Fig13a-d3d110&amp;137_stor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46" y="1603518"/>
            <a:ext cx="3719056" cy="2880000"/>
          </a:xfrm>
          <a:prstGeom prst="rect">
            <a:avLst/>
          </a:prstGeom>
        </p:spPr>
      </p:pic>
      <p:pic>
        <p:nvPicPr>
          <p:cNvPr id="5" name="図 4" descr="kg-Fig13b-d3d110&amp;137_kMH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24" y="4557013"/>
            <a:ext cx="2988000" cy="2166653"/>
          </a:xfrm>
          <a:prstGeom prst="rect">
            <a:avLst/>
          </a:prstGeom>
        </p:spPr>
      </p:pic>
      <p:pic>
        <p:nvPicPr>
          <p:cNvPr id="6" name="図 5" descr="kg-Fig13c-d3d110&amp;137_e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564" y="1666403"/>
            <a:ext cx="4392000" cy="2823429"/>
          </a:xfrm>
          <a:prstGeom prst="rect">
            <a:avLst/>
          </a:prstGeom>
        </p:spPr>
      </p:pic>
      <p:sp>
        <p:nvSpPr>
          <p:cNvPr id="7" name="コンテンツ プレースホルダー 8"/>
          <p:cNvSpPr txBox="1">
            <a:spLocks/>
          </p:cNvSpPr>
          <p:nvPr/>
        </p:nvSpPr>
        <p:spPr>
          <a:xfrm>
            <a:off x="3653639" y="4534667"/>
            <a:ext cx="5419067" cy="20193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/>
              <a:t>t</a:t>
            </a:r>
            <a:r>
              <a:rPr lang="en-US" altLang="ja-JP" sz="2400" dirty="0" smtClean="0"/>
              <a:t>wo classical phase durations </a:t>
            </a:r>
            <a:br>
              <a:rPr lang="en-US" altLang="ja-JP" sz="2400" dirty="0" smtClean="0"/>
            </a:br>
            <a:r>
              <a:rPr lang="en-US" altLang="ja-JP" sz="2400" dirty="0" smtClean="0"/>
              <a:t>(4ms and 9ms) are compared</a:t>
            </a:r>
          </a:p>
          <a:p>
            <a:r>
              <a:rPr lang="en-US" altLang="ja-JP" sz="2400" dirty="0"/>
              <a:t>v</a:t>
            </a:r>
            <a:r>
              <a:rPr lang="en-US" altLang="ja-JP" sz="2400" dirty="0" smtClean="0"/>
              <a:t>ery good agreement in fast ion pressure profile (top right)</a:t>
            </a:r>
          </a:p>
          <a:p>
            <a:r>
              <a:rPr lang="en-US" altLang="ja-JP" sz="2400" dirty="0" smtClean="0"/>
              <a:t> similar MHD fluctuation level (bottom)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7276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Bulk temperature fluctuation spectra at r/a=0.49 </a:t>
            </a:r>
            <a:r>
              <a:rPr lang="en-US" altLang="ja-JP" dirty="0" smtClean="0"/>
              <a:t>at</a:t>
            </a:r>
            <a:r>
              <a:rPr kumimoji="1" lang="en-US" altLang="ja-JP" dirty="0" smtClean="0"/>
              <a:t> t≥70ms</a:t>
            </a:r>
            <a:endParaRPr kumimoji="1" lang="ja-JP" altLang="en-US" dirty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>
          <a:xfrm>
            <a:off x="457201" y="5438666"/>
            <a:ext cx="8375072" cy="1362299"/>
          </a:xfrm>
        </p:spPr>
        <p:txBody>
          <a:bodyPr>
            <a:noAutofit/>
          </a:bodyPr>
          <a:lstStyle/>
          <a:p>
            <a:r>
              <a:rPr kumimoji="1" lang="en-US" altLang="ja-JP" sz="2400" dirty="0" smtClean="0"/>
              <a:t>Comparison in frequency (</a:t>
            </a:r>
            <a:r>
              <a:rPr kumimoji="1" lang="en-US" altLang="ja-JP" sz="2400" dirty="0" err="1" smtClean="0"/>
              <a:t>sim</a:t>
            </a:r>
            <a:r>
              <a:rPr kumimoji="1" lang="en-US" altLang="ja-JP" sz="2400" dirty="0" smtClean="0"/>
              <a:t>., exp.): n=1 (62kHz, 68kHz), n=3 (69kHz, 74kHz), n=4 (73kHz, 79kHz), n=5 (77kHz, 84kHz)</a:t>
            </a:r>
          </a:p>
          <a:p>
            <a:r>
              <a:rPr lang="en-US" altLang="ja-JP" sz="2400" dirty="0" smtClean="0"/>
              <a:t>n=2 mode is missing at the simulated moment in experiment</a:t>
            </a:r>
            <a:endParaRPr kumimoji="1" lang="ja-JP" altLang="en-US" sz="2400" dirty="0"/>
          </a:p>
        </p:txBody>
      </p:sp>
      <p:sp>
        <p:nvSpPr>
          <p:cNvPr id="1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EFC8E1-363D-4AA2-AD72-08580AEA4DE1}" type="slidenum">
              <a:rPr lang="en-US" altLang="ja-JP" smtClean="0"/>
              <a:pPr>
                <a:defRPr/>
              </a:pPr>
              <a:t>15</a:t>
            </a:fld>
            <a:endParaRPr lang="en-US" altLang="ja-JP" dirty="0"/>
          </a:p>
        </p:txBody>
      </p:sp>
      <p:pic>
        <p:nvPicPr>
          <p:cNvPr id="3" name="図 2" descr="kg-d3d153_freq_dt_l104n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1603665"/>
            <a:ext cx="2697039" cy="1800000"/>
          </a:xfrm>
          <a:prstGeom prst="rect">
            <a:avLst/>
          </a:prstGeom>
        </p:spPr>
      </p:pic>
      <p:pic>
        <p:nvPicPr>
          <p:cNvPr id="14" name="図 13" descr="kg-d3d153_freq_dt_l104n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25" y="1638300"/>
            <a:ext cx="2697039" cy="1800000"/>
          </a:xfrm>
          <a:prstGeom prst="rect">
            <a:avLst/>
          </a:prstGeom>
        </p:spPr>
      </p:pic>
      <p:pic>
        <p:nvPicPr>
          <p:cNvPr id="15" name="図 14" descr="kg-d3d153_freq_dt_l104n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547" y="1638301"/>
            <a:ext cx="2697039" cy="1800000"/>
          </a:xfrm>
          <a:prstGeom prst="rect">
            <a:avLst/>
          </a:prstGeom>
        </p:spPr>
      </p:pic>
      <p:pic>
        <p:nvPicPr>
          <p:cNvPr id="16" name="図 15" descr="kg-d3d153_freq_dt_l104n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3439393"/>
            <a:ext cx="2697039" cy="1800000"/>
          </a:xfrm>
          <a:prstGeom prst="rect">
            <a:avLst/>
          </a:prstGeom>
        </p:spPr>
      </p:pic>
      <p:pic>
        <p:nvPicPr>
          <p:cNvPr id="17" name="図 16" descr="kg-d3d153_freq_dt_l104n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65" y="3439391"/>
            <a:ext cx="2697039" cy="1800000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1350819" y="1893455"/>
            <a:ext cx="60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+mn-lt"/>
              </a:rPr>
              <a:t>n=1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054764" y="1895764"/>
            <a:ext cx="60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+mn-lt"/>
              </a:rPr>
              <a:t>n=2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804891" y="1898073"/>
            <a:ext cx="60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+mn-lt"/>
              </a:rPr>
              <a:t>n=3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353128" y="3731492"/>
            <a:ext cx="60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+mn-lt"/>
              </a:rPr>
              <a:t>n=4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057074" y="3733801"/>
            <a:ext cx="60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+mn-lt"/>
              </a:rPr>
              <a:t>n=5</a:t>
            </a:r>
            <a:endParaRPr kumimoji="1" lang="ja-JP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926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err="1" smtClean="0"/>
              <a:t>δTe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Spatial Profiles </a:t>
            </a:r>
            <a:br>
              <a:rPr kumimoji="1" lang="en-US" altLang="ja-JP" dirty="0" smtClean="0"/>
            </a:br>
            <a:r>
              <a:rPr kumimoji="1" lang="en-US" altLang="ja-JP" dirty="0" smtClean="0"/>
              <a:t>in multi-phase simulation</a:t>
            </a:r>
            <a:endParaRPr kumimoji="1" lang="ja-JP" altLang="en-US" baseline="-25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D8709-92EF-4BA4-B12A-B3AEE4C4A040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  <p:pic>
        <p:nvPicPr>
          <p:cNvPr id="5" name="図 4" descr="d3d153_dt2D_n=-03_f=-69.0kH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33" y="1581725"/>
            <a:ext cx="2880000" cy="4688640"/>
          </a:xfrm>
          <a:prstGeom prst="rect">
            <a:avLst/>
          </a:prstGeom>
        </p:spPr>
      </p:pic>
      <p:pic>
        <p:nvPicPr>
          <p:cNvPr id="6" name="図 5" descr="d3d153_dt2D_n=-04_f=-73.0kH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023" y="1581728"/>
            <a:ext cx="2880000" cy="4688640"/>
          </a:xfrm>
          <a:prstGeom prst="rect">
            <a:avLst/>
          </a:prstGeom>
        </p:spPr>
      </p:pic>
      <p:pic>
        <p:nvPicPr>
          <p:cNvPr id="7" name="図 6" descr="d3d153_dt2D_n=-05_f=-77.0kHz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56" y="1581077"/>
            <a:ext cx="2880000" cy="468864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85170" y="6267458"/>
            <a:ext cx="2029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+mn-lt"/>
              </a:rPr>
              <a:t>n=3,  f=69kHz</a:t>
            </a:r>
            <a:endParaRPr kumimoji="1" lang="ja-JP" altLang="en-US" sz="2400" dirty="0">
              <a:latin typeface="+mn-lt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855690" y="6265548"/>
            <a:ext cx="2029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+mn-lt"/>
              </a:rPr>
              <a:t>n=4,  f=73kHz</a:t>
            </a:r>
            <a:endParaRPr kumimoji="1" lang="ja-JP" altLang="en-US" sz="2400" dirty="0">
              <a:latin typeface="+mn-lt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95651" y="6263635"/>
            <a:ext cx="2029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+mn-lt"/>
              </a:rPr>
              <a:t>n=5,  f=77kHz</a:t>
            </a:r>
            <a:endParaRPr kumimoji="1" lang="ja-JP" alt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756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 smtClean="0"/>
              <a:t>Comparison of temperature fluctuation profile with ECE measurement for n=3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2443" y="5044830"/>
            <a:ext cx="8374357" cy="1517082"/>
          </a:xfrm>
        </p:spPr>
        <p:txBody>
          <a:bodyPr>
            <a:normAutofit fontScale="92500"/>
          </a:bodyPr>
          <a:lstStyle/>
          <a:p>
            <a:r>
              <a:rPr kumimoji="1" lang="en-US" altLang="ja-JP" sz="2800" dirty="0" smtClean="0"/>
              <a:t>good agreement in spatial profile (left)</a:t>
            </a:r>
          </a:p>
          <a:p>
            <a:r>
              <a:rPr lang="en-US" altLang="ja-JP" sz="2800" dirty="0"/>
              <a:t>g</a:t>
            </a:r>
            <a:r>
              <a:rPr lang="en-US" altLang="ja-JP" sz="2800" dirty="0" smtClean="0"/>
              <a:t>ood agreement in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amplitude</a:t>
            </a:r>
            <a:r>
              <a:rPr lang="en-US" altLang="ja-JP" sz="2800" dirty="0" smtClean="0"/>
              <a:t> within a factor of 2 (left)</a:t>
            </a:r>
          </a:p>
          <a:p>
            <a:r>
              <a:rPr kumimoji="1" lang="en-US" altLang="ja-JP" sz="2800" dirty="0" smtClean="0"/>
              <a:t>good agreement in phase profile (right)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D8709-92EF-4BA4-B12A-B3AEE4C4A040}" type="slidenum">
              <a:rPr lang="en-US" altLang="ja-JP" smtClean="0"/>
              <a:pPr>
                <a:defRPr/>
              </a:pPr>
              <a:t>17</a:t>
            </a:fld>
            <a:endParaRPr lang="en-US" altLang="ja-JP" dirty="0"/>
          </a:p>
        </p:txBody>
      </p:sp>
      <p:pic>
        <p:nvPicPr>
          <p:cNvPr id="7" name="図 6" descr="kg-d3d153f69&amp;f74t512n3d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45" y="1950028"/>
            <a:ext cx="4498823" cy="2880000"/>
          </a:xfrm>
          <a:prstGeom prst="rect">
            <a:avLst/>
          </a:prstGeom>
        </p:spPr>
      </p:pic>
      <p:pic>
        <p:nvPicPr>
          <p:cNvPr id="8" name="図 7" descr="kg-d3d153f69&amp;f74t512n3p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087" y="1928993"/>
            <a:ext cx="3960000" cy="289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6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 smtClean="0"/>
              <a:t>Comparison of temperature fluctuation profiles with ECE measurement for n=</a:t>
            </a:r>
            <a:r>
              <a:rPr lang="en-US" altLang="ja-JP" sz="3200" dirty="0" smtClean="0"/>
              <a:t>4 and 5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2443" y="5183370"/>
            <a:ext cx="8374357" cy="1674630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sz="2800" dirty="0" smtClean="0"/>
              <a:t>good agreement in spatial profile (left)</a:t>
            </a:r>
          </a:p>
          <a:p>
            <a:r>
              <a:rPr lang="en-US" altLang="ja-JP" sz="2800" dirty="0"/>
              <a:t>g</a:t>
            </a:r>
            <a:r>
              <a:rPr lang="en-US" altLang="ja-JP" sz="2800" dirty="0" smtClean="0"/>
              <a:t>ood agreement in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amplitude</a:t>
            </a:r>
            <a:r>
              <a:rPr lang="en-US" altLang="ja-JP" sz="2800" dirty="0" smtClean="0"/>
              <a:t> within 20% (left)</a:t>
            </a:r>
          </a:p>
          <a:p>
            <a:r>
              <a:rPr kumimoji="1" lang="en-US" altLang="ja-JP" sz="2800" dirty="0" smtClean="0"/>
              <a:t>good agreement (n=4) and reasonable agreement (n=5) in phase profile (right)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D8709-92EF-4BA4-B12A-B3AEE4C4A040}" type="slidenum">
              <a:rPr lang="en-US" altLang="ja-JP" smtClean="0"/>
              <a:pPr>
                <a:defRPr/>
              </a:pPr>
              <a:t>18</a:t>
            </a:fld>
            <a:endParaRPr lang="en-US" altLang="ja-JP" dirty="0"/>
          </a:p>
        </p:txBody>
      </p:sp>
      <p:pic>
        <p:nvPicPr>
          <p:cNvPr id="5" name="図 4" descr="kg-d3d153f736f79t516n4d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726" y="1569027"/>
            <a:ext cx="2844000" cy="1820636"/>
          </a:xfrm>
          <a:prstGeom prst="rect">
            <a:avLst/>
          </a:prstGeom>
        </p:spPr>
      </p:pic>
      <p:pic>
        <p:nvPicPr>
          <p:cNvPr id="6" name="図 5" descr="kg-d3d153f736f79t516n4p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62" y="1565566"/>
            <a:ext cx="2484000" cy="1815231"/>
          </a:xfrm>
          <a:prstGeom prst="rect">
            <a:avLst/>
          </a:prstGeom>
        </p:spPr>
      </p:pic>
      <p:pic>
        <p:nvPicPr>
          <p:cNvPr id="10" name="図 9" descr="kg-d3d153f77&amp;f84t516n5ph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32018"/>
            <a:ext cx="2484000" cy="181523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14220" y="1780314"/>
            <a:ext cx="60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+mn-lt"/>
              </a:rPr>
              <a:t>n=4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6529" y="3514438"/>
            <a:ext cx="60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+mn-lt"/>
              </a:rPr>
              <a:t>n=5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243620" y="1782623"/>
            <a:ext cx="1207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+mn-lt"/>
              </a:rPr>
              <a:t>n=4 phase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234384" y="3505205"/>
            <a:ext cx="1207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+mn-lt"/>
              </a:rPr>
              <a:t>n=5 phase</a:t>
            </a:r>
            <a:endParaRPr kumimoji="1" lang="ja-JP" altLang="en-US" dirty="0">
              <a:latin typeface="+mn-lt"/>
            </a:endParaRPr>
          </a:p>
        </p:txBody>
      </p:sp>
      <p:pic>
        <p:nvPicPr>
          <p:cNvPr id="7" name="図 6" descr="kg-d3d153f77&amp;f84t516n5d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332" y="3331633"/>
            <a:ext cx="2868000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9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Evolution of fast ion e</a:t>
            </a:r>
            <a:r>
              <a:rPr kumimoji="1" lang="en-US" altLang="ja-JP" dirty="0" smtClean="0"/>
              <a:t>nergy flux </a:t>
            </a:r>
            <a:r>
              <a:rPr lang="en-US" altLang="ja-JP" dirty="0" smtClean="0"/>
              <a:t>brought about by AEs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D8709-92EF-4BA4-B12A-B3AEE4C4A040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  <p:pic>
        <p:nvPicPr>
          <p:cNvPr id="6" name="図 5" descr="d3d153_evol_profile_eflx_t=70.0-72.0_r&lt;1.0_n=-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74" y="1577183"/>
            <a:ext cx="2412000" cy="1809000"/>
          </a:xfrm>
          <a:prstGeom prst="rect">
            <a:avLst/>
          </a:prstGeom>
        </p:spPr>
      </p:pic>
      <p:pic>
        <p:nvPicPr>
          <p:cNvPr id="7" name="図 6" descr="d3d153_evol_profile_eflx_t=70.0-72.0_r&lt;1.0_n=-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913" y="3365250"/>
            <a:ext cx="2412000" cy="1809000"/>
          </a:xfrm>
          <a:prstGeom prst="rect">
            <a:avLst/>
          </a:prstGeom>
        </p:spPr>
      </p:pic>
      <p:pic>
        <p:nvPicPr>
          <p:cNvPr id="8" name="図 7" descr="d3d153_evol_profile_eflx_t=70.0-72.0_r&lt;1.0_n=-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34" y="5049000"/>
            <a:ext cx="2412000" cy="1809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8338129" y="2207496"/>
            <a:ext cx="60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+mn-lt"/>
              </a:rPr>
              <a:t>n=2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340438" y="4010896"/>
            <a:ext cx="60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+mn-lt"/>
              </a:rPr>
              <a:t>n=3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331202" y="5698841"/>
            <a:ext cx="60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+mn-lt"/>
              </a:rPr>
              <a:t>n=4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12" name="コンテンツ プレースホルダー 8"/>
          <p:cNvSpPr txBox="1">
            <a:spLocks/>
          </p:cNvSpPr>
          <p:nvPr/>
        </p:nvSpPr>
        <p:spPr>
          <a:xfrm>
            <a:off x="917667" y="5179112"/>
            <a:ext cx="4979110" cy="16396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/>
              <a:t>steady and intermittent flux </a:t>
            </a:r>
          </a:p>
          <a:p>
            <a:r>
              <a:rPr lang="en-US" altLang="ja-JP" sz="2400" dirty="0" smtClean="0"/>
              <a:t>avalanches with multiple modes</a:t>
            </a:r>
          </a:p>
          <a:p>
            <a:r>
              <a:rPr lang="en-US" altLang="ja-JP" sz="2400" dirty="0" smtClean="0"/>
              <a:t>consistent with resonance overlap </a:t>
            </a:r>
            <a:br>
              <a:rPr lang="en-US" altLang="ja-JP" sz="2400" dirty="0" smtClean="0"/>
            </a:br>
            <a:r>
              <a:rPr lang="en-US" altLang="ja-JP" sz="2400" dirty="0" smtClean="0"/>
              <a:t>(</a:t>
            </a:r>
            <a:r>
              <a:rPr lang="en-US" altLang="ja-JP" sz="2400" dirty="0" err="1" smtClean="0"/>
              <a:t>Berk</a:t>
            </a:r>
            <a:r>
              <a:rPr lang="en-US" altLang="ja-JP" sz="2400" dirty="0" smtClean="0"/>
              <a:t> &amp; </a:t>
            </a:r>
            <a:r>
              <a:rPr lang="en-US" altLang="ja-JP" sz="2400" dirty="0" err="1" smtClean="0"/>
              <a:t>Breizman</a:t>
            </a:r>
            <a:r>
              <a:rPr lang="en-US" altLang="ja-JP" sz="2400" dirty="0" smtClean="0"/>
              <a:t> 1995) </a:t>
            </a:r>
            <a:endParaRPr lang="ja-JP" altLang="en-US" sz="2400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493892" y="1647577"/>
            <a:ext cx="5422191" cy="3600000"/>
            <a:chOff x="493892" y="1756831"/>
            <a:chExt cx="5422191" cy="4066643"/>
          </a:xfrm>
        </p:grpSpPr>
        <p:pic>
          <p:nvPicPr>
            <p:cNvPr id="3" name="図 2" descr="d3d153_evol_profile_eflx_t=70.0-72.0_r&lt;1.0_intrm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892" y="1756831"/>
              <a:ext cx="5422191" cy="4066643"/>
            </a:xfrm>
            <a:prstGeom prst="rect">
              <a:avLst/>
            </a:prstGeom>
          </p:spPr>
        </p:pic>
        <p:sp>
          <p:nvSpPr>
            <p:cNvPr id="5" name="円/楕円 4"/>
            <p:cNvSpPr/>
            <p:nvPr/>
          </p:nvSpPr>
          <p:spPr>
            <a:xfrm rot="1116200">
              <a:off x="2265172" y="3229302"/>
              <a:ext cx="256357" cy="86244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 rot="1143019">
              <a:off x="2427441" y="3386931"/>
              <a:ext cx="256357" cy="119413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 rot="1143019">
              <a:off x="2970520" y="3648134"/>
              <a:ext cx="342904" cy="904216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 rot="1143019">
              <a:off x="4932835" y="3156678"/>
              <a:ext cx="256357" cy="96791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363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4000" dirty="0" smtClean="0"/>
              <a:t>Anomalous </a:t>
            </a:r>
            <a:r>
              <a:rPr lang="en-US" altLang="ja-JP" sz="4000" dirty="0"/>
              <a:t>F</a:t>
            </a:r>
            <a:r>
              <a:rPr lang="en-US" altLang="ja-JP" sz="4000" dirty="0" smtClean="0"/>
              <a:t>lattening </a:t>
            </a:r>
            <a:r>
              <a:rPr lang="en-US" altLang="ja-JP" sz="4000" dirty="0"/>
              <a:t>of </a:t>
            </a:r>
            <a:r>
              <a:rPr lang="en-US" altLang="ja-JP" sz="4000" dirty="0" smtClean="0"/>
              <a:t>Fast </a:t>
            </a:r>
            <a:r>
              <a:rPr lang="en-US" altLang="ja-JP" sz="4000" dirty="0"/>
              <a:t>ion </a:t>
            </a:r>
            <a:r>
              <a:rPr lang="en-US" altLang="ja-JP" sz="4000" dirty="0" smtClean="0"/>
              <a:t>Profile on</a:t>
            </a:r>
            <a:r>
              <a:rPr kumimoji="1" lang="en-US" altLang="ja-JP" sz="4000" dirty="0" smtClean="0"/>
              <a:t> DIII-D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5052724"/>
            <a:ext cx="7664885" cy="1728317"/>
          </a:xfrm>
        </p:spPr>
        <p:txBody>
          <a:bodyPr>
            <a:noAutofit/>
          </a:bodyPr>
          <a:lstStyle/>
          <a:p>
            <a:r>
              <a:rPr lang="en-US" altLang="ja-JP" sz="2400" dirty="0" smtClean="0"/>
              <a:t>Anomalous flattening of the fast-ion profile during </a:t>
            </a:r>
            <a:r>
              <a:rPr lang="en-US" altLang="ja-JP" sz="2400" dirty="0" err="1" smtClean="0"/>
              <a:t>Alfvén</a:t>
            </a:r>
            <a:r>
              <a:rPr lang="en-US" altLang="ja-JP" sz="2400" dirty="0" err="1"/>
              <a:t>-</a:t>
            </a:r>
            <a:r>
              <a:rPr lang="en-US" altLang="ja-JP" sz="2400" dirty="0" err="1" smtClean="0"/>
              <a:t>eigenmode</a:t>
            </a:r>
            <a:r>
              <a:rPr lang="en-US" altLang="ja-JP" sz="2400" dirty="0" smtClean="0"/>
              <a:t> activity</a:t>
            </a:r>
          </a:p>
          <a:p>
            <a:r>
              <a:rPr lang="en-US" altLang="ja-JP" sz="2400" dirty="0" smtClean="0"/>
              <a:t>A rich spectrum of TAEs and RSAEs with reversed q profile in current ramp-up phase</a:t>
            </a:r>
          </a:p>
        </p:txBody>
      </p:sp>
      <p:sp>
        <p:nvSpPr>
          <p:cNvPr id="9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EFC8E1-363D-4AA2-AD72-08580AEA4DE1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54" y="1600460"/>
            <a:ext cx="2960481" cy="347363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68" y="1578083"/>
            <a:ext cx="3566134" cy="240522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159477" y="4213446"/>
            <a:ext cx="4476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+mn-lt"/>
              </a:rPr>
              <a:t>[W. W. </a:t>
            </a:r>
            <a:r>
              <a:rPr kumimoji="1" lang="en-US" altLang="ja-JP" sz="2000" dirty="0" err="1" smtClean="0">
                <a:latin typeface="+mn-lt"/>
              </a:rPr>
              <a:t>Heidbrink</a:t>
            </a:r>
            <a:r>
              <a:rPr lang="en-US" altLang="ja-JP" sz="2000" dirty="0" smtClean="0">
                <a:latin typeface="+mn-lt"/>
              </a:rPr>
              <a:t>, PRL </a:t>
            </a:r>
            <a:r>
              <a:rPr lang="en-US" altLang="ja-JP" sz="2000" b="1" dirty="0" smtClean="0">
                <a:latin typeface="+mn-lt"/>
              </a:rPr>
              <a:t>99</a:t>
            </a:r>
            <a:r>
              <a:rPr lang="en-US" altLang="ja-JP" sz="2000" dirty="0" smtClean="0">
                <a:latin typeface="+mn-lt"/>
              </a:rPr>
              <a:t>, 245002</a:t>
            </a:r>
            <a:r>
              <a:rPr kumimoji="1" lang="en-US" altLang="ja-JP" sz="2000" dirty="0" smtClean="0">
                <a:latin typeface="+mn-lt"/>
              </a:rPr>
              <a:t> (2007)]</a:t>
            </a:r>
            <a:endParaRPr kumimoji="1" lang="ja-JP" alt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258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4909" y="1697181"/>
            <a:ext cx="8157976" cy="5068452"/>
          </a:xfrm>
        </p:spPr>
        <p:txBody>
          <a:bodyPr>
            <a:noAutofit/>
          </a:bodyPr>
          <a:lstStyle/>
          <a:p>
            <a:r>
              <a:rPr kumimoji="1" lang="en-US" altLang="ja-JP" sz="2400" dirty="0" smtClean="0"/>
              <a:t>First comprehensive simulation that predicts </a:t>
            </a:r>
          </a:p>
          <a:p>
            <a:pPr lvl="1"/>
            <a:r>
              <a:rPr kumimoji="1" lang="en-US" altLang="ja-JP" sz="2400" dirty="0" smtClean="0"/>
              <a:t>nonlinear saturated amplitude of AEs </a:t>
            </a:r>
          </a:p>
          <a:p>
            <a:pPr lvl="1"/>
            <a:r>
              <a:rPr lang="en-US" altLang="ja-JP" sz="2400" dirty="0" smtClean="0"/>
              <a:t>and fast ion pressure profile consistent with measured values in experiment</a:t>
            </a:r>
          </a:p>
          <a:p>
            <a:r>
              <a:rPr kumimoji="1" lang="en-US" altLang="ja-JP" sz="2400" dirty="0" smtClean="0"/>
              <a:t>Temperature fluctuation profiles </a:t>
            </a:r>
            <a:r>
              <a:rPr lang="en-US" altLang="ja-JP" sz="2400" dirty="0" smtClean="0"/>
              <a:t>brought about by three</a:t>
            </a:r>
            <a:r>
              <a:rPr kumimoji="1" lang="en-US" altLang="ja-JP" sz="2400" dirty="0" smtClean="0"/>
              <a:t> of TAEs in the simulation </a:t>
            </a:r>
            <a:r>
              <a:rPr lang="en-US" altLang="ja-JP" sz="2400" dirty="0" smtClean="0"/>
              <a:t>are</a:t>
            </a:r>
            <a:r>
              <a:rPr kumimoji="1" lang="en-US" altLang="ja-JP" sz="2400" dirty="0" smtClean="0"/>
              <a:t> compared with experiment. </a:t>
            </a:r>
          </a:p>
          <a:p>
            <a:pPr lvl="1"/>
            <a:r>
              <a:rPr kumimoji="1" lang="en-US" altLang="ja-JP" sz="2400" dirty="0" smtClean="0"/>
              <a:t>good agreement in radial profiles of amplitude and phase</a:t>
            </a:r>
          </a:p>
          <a:p>
            <a:pPr lvl="1"/>
            <a:r>
              <a:rPr kumimoji="1" lang="en-US" altLang="ja-JP" sz="2400" dirty="0" smtClean="0"/>
              <a:t>good agreement in absolute amplitude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within a factor of 2</a:t>
            </a:r>
          </a:p>
          <a:p>
            <a:r>
              <a:rPr lang="en-US" altLang="ja-JP" sz="2400" dirty="0" smtClean="0"/>
              <a:t>Steady and intermittent fast ion energy flux with avalanches</a:t>
            </a:r>
          </a:p>
          <a:p>
            <a:r>
              <a:rPr lang="en-US" altLang="ja-JP" sz="2400" dirty="0" smtClean="0"/>
              <a:t>The multi-phase simulation is useful for the prediction of AE activity and EP transport in burning plasmas</a:t>
            </a:r>
            <a:endParaRPr lang="en-US" altLang="ja-JP" sz="2400" dirty="0"/>
          </a:p>
        </p:txBody>
      </p:sp>
      <p:sp>
        <p:nvSpPr>
          <p:cNvPr id="4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EFC8E1-363D-4AA2-AD72-08580AEA4DE1}" type="slidenum">
              <a:rPr lang="en-US" altLang="ja-JP" smtClean="0"/>
              <a:pPr>
                <a:defRPr/>
              </a:pPr>
              <a:t>20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6706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Theoretical studies </a:t>
            </a:r>
            <a:br>
              <a:rPr kumimoji="1" lang="en-US" altLang="ja-JP" dirty="0" smtClean="0"/>
            </a:br>
            <a:r>
              <a:rPr kumimoji="1" lang="en-US" altLang="ja-JP" dirty="0" smtClean="0"/>
              <a:t>related to the DIII-D experiments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28726"/>
            <a:ext cx="8229600" cy="4971253"/>
          </a:xfrm>
        </p:spPr>
        <p:txBody>
          <a:bodyPr>
            <a:normAutofit/>
          </a:bodyPr>
          <a:lstStyle/>
          <a:p>
            <a:r>
              <a:rPr lang="en-US" altLang="ja-JP" sz="2400" dirty="0" err="1" smtClean="0"/>
              <a:t>Alfvén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eigenmodes</a:t>
            </a:r>
            <a:endParaRPr lang="en-US" altLang="ja-JP" sz="2400" dirty="0" smtClean="0"/>
          </a:p>
          <a:p>
            <a:pPr lvl="1"/>
            <a:r>
              <a:rPr lang="en-US" altLang="ja-JP" sz="2000" dirty="0" smtClean="0"/>
              <a:t>An excellent agreement in </a:t>
            </a:r>
            <a:r>
              <a:rPr lang="en-US" altLang="ja-JP" sz="2000" dirty="0" err="1" smtClean="0"/>
              <a:t>δTe</a:t>
            </a:r>
            <a:r>
              <a:rPr lang="en-US" altLang="ja-JP" sz="2000" dirty="0" smtClean="0"/>
              <a:t> profile between NOVA prediction and ECE measurement [Van Zeeland (2009)]</a:t>
            </a:r>
          </a:p>
          <a:p>
            <a:pPr lvl="1"/>
            <a:r>
              <a:rPr lang="en-US" altLang="ja-JP" sz="2000" dirty="0"/>
              <a:t>Shearing of 2D AE profile was compared with TAEFL code [Tobias (2011)]</a:t>
            </a:r>
          </a:p>
          <a:p>
            <a:pPr lvl="1"/>
            <a:r>
              <a:rPr lang="en-US" altLang="ja-JP" sz="2000" dirty="0" smtClean="0"/>
              <a:t>EP </a:t>
            </a:r>
            <a:r>
              <a:rPr lang="en-US" altLang="ja-JP" sz="2000" dirty="0" err="1" smtClean="0"/>
              <a:t>nonperturbative</a:t>
            </a:r>
            <a:r>
              <a:rPr lang="en-US" altLang="ja-JP" sz="2000" dirty="0" smtClean="0"/>
              <a:t> effects on TAE profile and freq. [Wang (2013)]</a:t>
            </a:r>
          </a:p>
          <a:p>
            <a:pPr lvl="1"/>
            <a:r>
              <a:rPr lang="en-US" altLang="ja-JP" sz="2000" dirty="0"/>
              <a:t>Validation of GK codes </a:t>
            </a:r>
            <a:r>
              <a:rPr lang="en-US" altLang="ja-JP" sz="2000" dirty="0" smtClean="0"/>
              <a:t>on transition from RSAE to TAE [</a:t>
            </a:r>
            <a:r>
              <a:rPr lang="en-US" altLang="ja-JP" sz="2000" dirty="0" err="1"/>
              <a:t>Spong</a:t>
            </a:r>
            <a:r>
              <a:rPr lang="en-US" altLang="ja-JP" sz="2000" dirty="0"/>
              <a:t> (2012)</a:t>
            </a:r>
            <a:r>
              <a:rPr lang="en-US" altLang="ja-JP" sz="2000" dirty="0" smtClean="0"/>
              <a:t>]</a:t>
            </a:r>
          </a:p>
          <a:p>
            <a:r>
              <a:rPr kumimoji="1" lang="en-US" altLang="ja-JP" sz="2400" dirty="0" smtClean="0"/>
              <a:t>EP transport</a:t>
            </a:r>
          </a:p>
          <a:p>
            <a:pPr lvl="1"/>
            <a:r>
              <a:rPr kumimoji="1" lang="en-US" altLang="ja-JP" sz="2000" dirty="0" smtClean="0"/>
              <a:t>Multiple low amplitude modes (dB/B~10^-4) can </a:t>
            </a:r>
            <a:r>
              <a:rPr lang="en-US" altLang="ja-JP" sz="2000" dirty="0" smtClean="0"/>
              <a:t>account for significant modification of fast ion distributions [White (2010)]</a:t>
            </a:r>
          </a:p>
          <a:p>
            <a:pPr lvl="1"/>
            <a:r>
              <a:rPr lang="en-US" altLang="ja-JP" sz="2000" dirty="0"/>
              <a:t>Modeling of fast ion losses and stability of AE modes [Van Zeeland (2011, 2012)] </a:t>
            </a:r>
          </a:p>
          <a:p>
            <a:r>
              <a:rPr kumimoji="1" lang="en-US" altLang="ja-JP" sz="2400" dirty="0" smtClean="0"/>
              <a:t>Nonlinear simulations </a:t>
            </a:r>
            <a:r>
              <a:rPr kumimoji="1" lang="en-US" altLang="ja-JP" sz="2000" dirty="0" smtClean="0"/>
              <a:t>[</a:t>
            </a:r>
            <a:r>
              <a:rPr kumimoji="1" lang="en-US" altLang="ja-JP" sz="2000" dirty="0" err="1" smtClean="0"/>
              <a:t>Vlad</a:t>
            </a:r>
            <a:r>
              <a:rPr kumimoji="1" lang="en-US" altLang="ja-JP" sz="2000" dirty="0" smtClean="0"/>
              <a:t> (2009), Y. Chen (2013)]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D8709-92EF-4BA4-B12A-B3AEE4C4A040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6951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5624946" y="2126673"/>
            <a:ext cx="1798781" cy="889000"/>
          </a:xfrm>
          <a:prstGeom prst="roundRect">
            <a:avLst/>
          </a:prstGeom>
          <a:solidFill>
            <a:srgbClr val="8000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1489364" y="2112819"/>
            <a:ext cx="1812637" cy="889000"/>
          </a:xfrm>
          <a:prstGeom prst="roundRect">
            <a:avLst/>
          </a:prstGeom>
          <a:solidFill>
            <a:srgbClr val="004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 smtClean="0"/>
              <a:t>We try a first comprehensive simulation of </a:t>
            </a:r>
            <a:br>
              <a:rPr kumimoji="1" lang="en-US" altLang="ja-JP" sz="3200" dirty="0" smtClean="0"/>
            </a:br>
            <a:r>
              <a:rPr kumimoji="1" lang="en-US" altLang="ja-JP" sz="3200" dirty="0" smtClean="0"/>
              <a:t>AE amplitude and EP transport !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3486727"/>
            <a:ext cx="8229600" cy="2840181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dirty="0"/>
              <a:t>AE stability and amplitude depend on EP distribution </a:t>
            </a:r>
            <a:endParaRPr lang="en-US" altLang="ja-JP" dirty="0" smtClean="0"/>
          </a:p>
          <a:p>
            <a:r>
              <a:rPr lang="en-US" altLang="ja-JP" dirty="0" smtClean="0"/>
              <a:t>EP transport depends on AE amplitude</a:t>
            </a:r>
          </a:p>
          <a:p>
            <a:r>
              <a:rPr kumimoji="1" lang="en-US" altLang="ja-JP" dirty="0" smtClean="0"/>
              <a:t>AEs and EP distribution should be solved in a </a:t>
            </a:r>
            <a:r>
              <a:rPr lang="en-US" altLang="ja-JP" dirty="0" smtClean="0"/>
              <a:t>self-consistent way. Difficulty arises from a gap between time scales: 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slowing down time ~ 0.1-1 s, AE period ~ 10^-5 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D8709-92EF-4BA4-B12A-B3AEE4C4A040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  <p:sp>
        <p:nvSpPr>
          <p:cNvPr id="6" name="右矢印 5"/>
          <p:cNvSpPr/>
          <p:nvPr/>
        </p:nvSpPr>
        <p:spPr>
          <a:xfrm>
            <a:off x="3498274" y="1962727"/>
            <a:ext cx="1951181" cy="669636"/>
          </a:xfrm>
          <a:prstGeom prst="rightArrow">
            <a:avLst/>
          </a:prstGeom>
          <a:solidFill>
            <a:srgbClr val="004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 rot="10800000">
            <a:off x="3454400" y="2516949"/>
            <a:ext cx="1951181" cy="669600"/>
          </a:xfrm>
          <a:prstGeom prst="rightArrow">
            <a:avLst/>
          </a:prstGeom>
          <a:solidFill>
            <a:srgbClr val="80004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12455" y="2112817"/>
            <a:ext cx="1500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  <a:latin typeface="+mn-lt"/>
              </a:rPr>
              <a:t>Energetic Particles</a:t>
            </a:r>
            <a:endParaRPr kumimoji="1" lang="ja-JP" alt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05762" y="2149764"/>
            <a:ext cx="1983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FFFFFF"/>
                </a:solidFill>
                <a:latin typeface="+mn-lt"/>
              </a:rPr>
              <a:t>Alfvén</a:t>
            </a:r>
            <a:r>
              <a:rPr kumimoji="1" lang="en-US" altLang="ja-JP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kumimoji="1" lang="en-US" altLang="ja-JP" sz="2400" dirty="0" err="1" smtClean="0">
                <a:solidFill>
                  <a:srgbClr val="FFFFFF"/>
                </a:solidFill>
                <a:latin typeface="+mn-lt"/>
              </a:rPr>
              <a:t>Eigenmodes</a:t>
            </a:r>
            <a:endParaRPr kumimoji="1" lang="ja-JP" altLang="en-US" sz="2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85308" y="2022765"/>
            <a:ext cx="150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  <a:latin typeface="+mn-lt"/>
              </a:rPr>
              <a:t>destabilize</a:t>
            </a:r>
            <a:endParaRPr kumimoji="1" lang="ja-JP" alt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699168" y="2567695"/>
            <a:ext cx="1500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  <a:latin typeface="+mn-lt"/>
              </a:rPr>
              <a:t>transport</a:t>
            </a:r>
            <a:endParaRPr kumimoji="1" lang="ja-JP" altLang="en-US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562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円/楕円 22"/>
          <p:cNvSpPr/>
          <p:nvPr/>
        </p:nvSpPr>
        <p:spPr>
          <a:xfrm>
            <a:off x="2736273" y="2701636"/>
            <a:ext cx="1385454" cy="230909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3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Life of an energetic particle: 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idea of multi-phase simulation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745182"/>
            <a:ext cx="8229600" cy="1778000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/>
              <a:t>i</a:t>
            </a:r>
            <a:r>
              <a:rPr kumimoji="1" lang="en-US" altLang="ja-JP" dirty="0" smtClean="0"/>
              <a:t>n the slowing down process, energetic particle resonates with multiple AEs</a:t>
            </a:r>
          </a:p>
          <a:p>
            <a:r>
              <a:rPr kumimoji="1" lang="en-US" altLang="ja-JP" dirty="0" smtClean="0"/>
              <a:t>resonance regions have finite width (</a:t>
            </a:r>
            <a:r>
              <a:rPr kumimoji="1" lang="en-US" altLang="ja-JP" dirty="0" err="1" smtClean="0"/>
              <a:t>Δv</a:t>
            </a:r>
            <a:r>
              <a:rPr kumimoji="1" lang="en-US" altLang="ja-JP" dirty="0" smtClean="0"/>
              <a:t>) in velocity space</a:t>
            </a:r>
          </a:p>
          <a:p>
            <a:r>
              <a:rPr lang="en-US" altLang="ja-JP" dirty="0" smtClean="0"/>
              <a:t>interaction with AEs can be simulated at intervals shorter than </a:t>
            </a:r>
            <a:r>
              <a:rPr lang="en-US" altLang="ja-JP" dirty="0" err="1" smtClean="0"/>
              <a:t>τ</a:t>
            </a:r>
            <a:r>
              <a:rPr lang="en-US" altLang="ja-JP" baseline="-25000" dirty="0" err="1" smtClean="0"/>
              <a:t>s</a:t>
            </a:r>
            <a:r>
              <a:rPr lang="en-US" altLang="ja-JP" dirty="0"/>
              <a:t>*</a:t>
            </a:r>
            <a:r>
              <a:rPr lang="en-US" altLang="ja-JP" dirty="0" err="1" smtClean="0"/>
              <a:t>Δv</a:t>
            </a:r>
            <a:r>
              <a:rPr lang="en-US" altLang="ja-JP" dirty="0" smtClean="0"/>
              <a:t>/v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D8709-92EF-4BA4-B12A-B3AEE4C4A040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  <p:cxnSp>
        <p:nvCxnSpPr>
          <p:cNvPr id="6" name="直線矢印コネクタ 5"/>
          <p:cNvCxnSpPr/>
          <p:nvPr/>
        </p:nvCxnSpPr>
        <p:spPr>
          <a:xfrm flipH="1" flipV="1">
            <a:off x="1789545" y="1708727"/>
            <a:ext cx="40" cy="258618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1780343" y="4308742"/>
            <a:ext cx="5805054" cy="925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7400648" y="4306454"/>
            <a:ext cx="39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+mn-lt"/>
              </a:rPr>
              <a:t>t</a:t>
            </a:r>
            <a:endParaRPr kumimoji="1" lang="ja-JP" altLang="en-US" sz="2400" dirty="0">
              <a:latin typeface="+mn-lt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30045" y="1537862"/>
            <a:ext cx="39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+mn-lt"/>
              </a:rPr>
              <a:t>v</a:t>
            </a:r>
            <a:endParaRPr kumimoji="1" lang="ja-JP" altLang="en-US" sz="2400" dirty="0">
              <a:latin typeface="+mn-lt"/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>
            <a:off x="1778000" y="2413000"/>
            <a:ext cx="5611091" cy="137390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1332360" y="2128972"/>
            <a:ext cx="514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+mn-lt"/>
              </a:rPr>
              <a:t>v</a:t>
            </a:r>
            <a:r>
              <a:rPr lang="en-US" altLang="ja-JP" sz="2400" baseline="-25000" dirty="0" smtClean="0">
                <a:latin typeface="+mn-lt"/>
              </a:rPr>
              <a:t>0</a:t>
            </a:r>
            <a:endParaRPr kumimoji="1" lang="ja-JP" altLang="en-US" sz="2400" baseline="-25000" dirty="0">
              <a:latin typeface="+mn-lt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823344" y="2840181"/>
            <a:ext cx="1870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+mn-lt"/>
              </a:rPr>
              <a:t>slowing down process</a:t>
            </a:r>
            <a:endParaRPr kumimoji="1" lang="ja-JP" altLang="en-US" sz="2000" dirty="0">
              <a:latin typeface="+mn-lt"/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4308763" y="3073400"/>
            <a:ext cx="1385454" cy="230909"/>
          </a:xfrm>
          <a:prstGeom prst="ellipse">
            <a:avLst/>
          </a:prstGeom>
          <a:solidFill>
            <a:srgbClr val="FF6FCF">
              <a:alpha val="50000"/>
            </a:srgbClr>
          </a:solidFill>
          <a:ln>
            <a:solidFill>
              <a:srgbClr val="FF6FC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138199" y="2888671"/>
            <a:ext cx="1521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+mn-lt"/>
              </a:rPr>
              <a:t>resonance with AE1</a:t>
            </a:r>
            <a:endParaRPr kumimoji="1" lang="ja-JP" altLang="en-US" sz="2000" dirty="0">
              <a:latin typeface="+mn-lt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883872" y="3318161"/>
            <a:ext cx="1521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+mn-lt"/>
              </a:rPr>
              <a:t>resonance with AE2</a:t>
            </a:r>
            <a:endParaRPr kumimoji="1" lang="ja-JP" alt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617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/>
              <a:t>Multi-phase Simulation</a:t>
            </a:r>
            <a:br>
              <a:rPr lang="en-US" altLang="ja-JP" sz="4000" dirty="0" smtClean="0"/>
            </a:br>
            <a:r>
              <a:rPr lang="en-US" altLang="ja-JP" sz="2000" dirty="0" smtClean="0"/>
              <a:t>[Y. </a:t>
            </a:r>
            <a:r>
              <a:rPr lang="en-US" altLang="ja-JP" sz="2000" dirty="0" err="1" smtClean="0"/>
              <a:t>Todo</a:t>
            </a:r>
            <a:r>
              <a:rPr lang="en-US" altLang="ja-JP" sz="2000" dirty="0" smtClean="0"/>
              <a:t>, </a:t>
            </a:r>
            <a:r>
              <a:rPr lang="en-US" altLang="ja-JP" sz="2000" dirty="0" err="1" smtClean="0"/>
              <a:t>Nucl</a:t>
            </a:r>
            <a:r>
              <a:rPr lang="en-US" altLang="ja-JP" sz="2000" dirty="0" smtClean="0"/>
              <a:t>. Fusion </a:t>
            </a:r>
            <a:r>
              <a:rPr lang="en-US" altLang="ja-JP" sz="2000" b="1" dirty="0" smtClean="0"/>
              <a:t>54</a:t>
            </a:r>
            <a:r>
              <a:rPr lang="en-US" altLang="ja-JP" sz="2000" dirty="0" smtClean="0"/>
              <a:t>, 104012 (2014)]</a:t>
            </a:r>
            <a:endParaRPr kumimoji="1" lang="ja-JP" altLang="en-US" sz="2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331" y="3826267"/>
            <a:ext cx="8538210" cy="2837098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Hybrid simulation of energetic particles and an MHD fluid</a:t>
            </a:r>
          </a:p>
          <a:p>
            <a:r>
              <a:rPr lang="en-US" altLang="ja-JP" sz="2800" dirty="0" smtClean="0"/>
              <a:t>Multi-phase simulation =</a:t>
            </a:r>
            <a:r>
              <a:rPr lang="ja-JP" altLang="en-US" sz="2800" dirty="0" smtClean="0"/>
              <a:t>　</a:t>
            </a:r>
            <a:endParaRPr lang="en-US" altLang="ja-JP" sz="2800" dirty="0" smtClean="0"/>
          </a:p>
          <a:p>
            <a:pPr lvl="1"/>
            <a:r>
              <a:rPr lang="en-US" altLang="ja-JP" sz="2400" dirty="0"/>
              <a:t>c</a:t>
            </a:r>
            <a:r>
              <a:rPr lang="en-US" altLang="ja-JP" sz="2400" dirty="0" smtClean="0"/>
              <a:t>lassical simulation w/o MHD perturbations for 4ms    +  </a:t>
            </a:r>
          </a:p>
          <a:p>
            <a:pPr lvl="1"/>
            <a:r>
              <a:rPr lang="en-US" altLang="ja-JP" sz="2400" dirty="0" smtClean="0"/>
              <a:t>EP-MHD hybrid simulation for 1ms;  performed alternately</a:t>
            </a:r>
          </a:p>
          <a:p>
            <a:pPr lvl="1"/>
            <a:r>
              <a:rPr kumimoji="1" lang="en-US" altLang="ja-JP" sz="2400" dirty="0" smtClean="0"/>
              <a:t>reduce  computational time to 1/5</a:t>
            </a:r>
          </a:p>
        </p:txBody>
      </p:sp>
      <p:sp>
        <p:nvSpPr>
          <p:cNvPr id="4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pPr>
              <a:defRPr/>
            </a:pPr>
            <a:fld id="{E1EFC8E1-363D-4AA2-AD72-08580AEA4DE1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  <p:grpSp>
        <p:nvGrpSpPr>
          <p:cNvPr id="5" name="図形グループ 4"/>
          <p:cNvGrpSpPr/>
          <p:nvPr/>
        </p:nvGrpSpPr>
        <p:grpSpPr>
          <a:xfrm>
            <a:off x="451705" y="1716097"/>
            <a:ext cx="8552388" cy="2024055"/>
            <a:chOff x="591611" y="2046659"/>
            <a:chExt cx="8552388" cy="2024055"/>
          </a:xfrm>
        </p:grpSpPr>
        <p:grpSp>
          <p:nvGrpSpPr>
            <p:cNvPr id="6" name="図形グループ 5"/>
            <p:cNvGrpSpPr/>
            <p:nvPr/>
          </p:nvGrpSpPr>
          <p:grpSpPr>
            <a:xfrm>
              <a:off x="591611" y="2054732"/>
              <a:ext cx="1147694" cy="420682"/>
              <a:chOff x="591611" y="2054732"/>
              <a:chExt cx="1147694" cy="420682"/>
            </a:xfrm>
          </p:grpSpPr>
          <p:sp>
            <p:nvSpPr>
              <p:cNvPr id="37" name="正方形/長方形 36"/>
              <p:cNvSpPr/>
              <p:nvPr/>
            </p:nvSpPr>
            <p:spPr>
              <a:xfrm>
                <a:off x="591611" y="2054732"/>
                <a:ext cx="1147694" cy="420682"/>
              </a:xfrm>
              <a:prstGeom prst="rect">
                <a:avLst/>
              </a:prstGeom>
              <a:solidFill>
                <a:srgbClr val="80004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625778" y="2079716"/>
                <a:ext cx="10951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rgbClr val="FFFFFF"/>
                    </a:solidFill>
                  </a:rPr>
                  <a:t>Classical</a:t>
                </a:r>
                <a:endParaRPr kumimoji="1" lang="ja-JP" altLang="en-US" sz="16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図形グループ 6"/>
            <p:cNvGrpSpPr/>
            <p:nvPr/>
          </p:nvGrpSpPr>
          <p:grpSpPr>
            <a:xfrm>
              <a:off x="1737893" y="2050693"/>
              <a:ext cx="912470" cy="420682"/>
              <a:chOff x="1912750" y="2050693"/>
              <a:chExt cx="912470" cy="420682"/>
            </a:xfrm>
          </p:grpSpPr>
          <p:sp>
            <p:nvSpPr>
              <p:cNvPr id="35" name="正方形/長方形 34"/>
              <p:cNvSpPr/>
              <p:nvPr/>
            </p:nvSpPr>
            <p:spPr>
              <a:xfrm>
                <a:off x="1912750" y="2050693"/>
                <a:ext cx="912470" cy="420682"/>
              </a:xfrm>
              <a:prstGeom prst="rect">
                <a:avLst/>
              </a:prstGeom>
              <a:solidFill>
                <a:srgbClr val="004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1946916" y="2084880"/>
                <a:ext cx="8690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rgbClr val="FFFFFF"/>
                    </a:solidFill>
                  </a:rPr>
                  <a:t>Hybrid</a:t>
                </a:r>
                <a:endParaRPr kumimoji="1" lang="ja-JP" altLang="en-US" sz="16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図形グループ 7"/>
            <p:cNvGrpSpPr/>
            <p:nvPr/>
          </p:nvGrpSpPr>
          <p:grpSpPr>
            <a:xfrm>
              <a:off x="2649032" y="2050698"/>
              <a:ext cx="1147694" cy="420682"/>
              <a:chOff x="591611" y="2054732"/>
              <a:chExt cx="1147694" cy="420682"/>
            </a:xfrm>
          </p:grpSpPr>
          <p:sp>
            <p:nvSpPr>
              <p:cNvPr id="33" name="正方形/長方形 32"/>
              <p:cNvSpPr/>
              <p:nvPr/>
            </p:nvSpPr>
            <p:spPr>
              <a:xfrm>
                <a:off x="591611" y="2054732"/>
                <a:ext cx="1147694" cy="420682"/>
              </a:xfrm>
              <a:prstGeom prst="rect">
                <a:avLst/>
              </a:prstGeom>
              <a:solidFill>
                <a:srgbClr val="80004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625778" y="2079716"/>
                <a:ext cx="10951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rgbClr val="FFFFFF"/>
                    </a:solidFill>
                  </a:rPr>
                  <a:t>Classical</a:t>
                </a:r>
                <a:endParaRPr kumimoji="1" lang="ja-JP" altLang="en-US" sz="16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図形グループ 8"/>
            <p:cNvGrpSpPr/>
            <p:nvPr/>
          </p:nvGrpSpPr>
          <p:grpSpPr>
            <a:xfrm>
              <a:off x="3795314" y="2046659"/>
              <a:ext cx="912470" cy="420682"/>
              <a:chOff x="1912750" y="2050693"/>
              <a:chExt cx="912470" cy="420682"/>
            </a:xfrm>
          </p:grpSpPr>
          <p:sp>
            <p:nvSpPr>
              <p:cNvPr id="31" name="正方形/長方形 30"/>
              <p:cNvSpPr/>
              <p:nvPr/>
            </p:nvSpPr>
            <p:spPr>
              <a:xfrm>
                <a:off x="1912750" y="2050693"/>
                <a:ext cx="912470" cy="420682"/>
              </a:xfrm>
              <a:prstGeom prst="rect">
                <a:avLst/>
              </a:prstGeom>
              <a:solidFill>
                <a:srgbClr val="004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1946916" y="2096425"/>
                <a:ext cx="8690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rgbClr val="FFFFFF"/>
                    </a:solidFill>
                  </a:rPr>
                  <a:t>Hybrid</a:t>
                </a:r>
                <a:endParaRPr kumimoji="1" lang="ja-JP" altLang="en-US" sz="16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" name="テキスト ボックス 9"/>
            <p:cNvSpPr txBox="1"/>
            <p:nvPr/>
          </p:nvSpPr>
          <p:spPr>
            <a:xfrm>
              <a:off x="4730171" y="2079716"/>
              <a:ext cx="966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/>
                <a:t>・・・・・・</a:t>
              </a:r>
              <a:endParaRPr kumimoji="1" lang="ja-JP" altLang="en-US" dirty="0"/>
            </a:p>
          </p:txBody>
        </p:sp>
        <p:grpSp>
          <p:nvGrpSpPr>
            <p:cNvPr id="11" name="図形グループ 10"/>
            <p:cNvGrpSpPr/>
            <p:nvPr/>
          </p:nvGrpSpPr>
          <p:grpSpPr>
            <a:xfrm>
              <a:off x="5742345" y="2916842"/>
              <a:ext cx="1147694" cy="420682"/>
              <a:chOff x="591611" y="2054732"/>
              <a:chExt cx="1147694" cy="420682"/>
            </a:xfrm>
          </p:grpSpPr>
          <p:sp>
            <p:nvSpPr>
              <p:cNvPr id="29" name="正方形/長方形 28"/>
              <p:cNvSpPr/>
              <p:nvPr/>
            </p:nvSpPr>
            <p:spPr>
              <a:xfrm>
                <a:off x="591611" y="2054732"/>
                <a:ext cx="1147694" cy="420682"/>
              </a:xfrm>
              <a:prstGeom prst="rect">
                <a:avLst/>
              </a:prstGeom>
              <a:solidFill>
                <a:srgbClr val="80004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625778" y="2079716"/>
                <a:ext cx="10951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rgbClr val="FFFFFF"/>
                    </a:solidFill>
                  </a:rPr>
                  <a:t>Classical</a:t>
                </a:r>
                <a:endParaRPr kumimoji="1" lang="ja-JP" altLang="en-US" sz="16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" name="正方形/長方形 11"/>
            <p:cNvSpPr/>
            <p:nvPr/>
          </p:nvSpPr>
          <p:spPr>
            <a:xfrm>
              <a:off x="6888626" y="2912803"/>
              <a:ext cx="1739429" cy="420682"/>
            </a:xfrm>
            <a:prstGeom prst="rect">
              <a:avLst/>
            </a:prstGeom>
            <a:solidFill>
              <a:srgbClr val="00408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7312673" y="2946990"/>
              <a:ext cx="9380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FFFFFF"/>
                  </a:solidFill>
                </a:rPr>
                <a:t>Hybrid</a:t>
              </a:r>
              <a:endParaRPr kumimoji="1" lang="ja-JP" alt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710754" y="2949894"/>
              <a:ext cx="966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/>
                <a:t>・・・・・・</a:t>
              </a:r>
              <a:endParaRPr kumimoji="1" lang="ja-JP" altLang="en-US" dirty="0"/>
            </a:p>
          </p:txBody>
        </p:sp>
        <p:grpSp>
          <p:nvGrpSpPr>
            <p:cNvPr id="15" name="図形グループ 14"/>
            <p:cNvGrpSpPr/>
            <p:nvPr/>
          </p:nvGrpSpPr>
          <p:grpSpPr>
            <a:xfrm>
              <a:off x="3684888" y="2920876"/>
              <a:ext cx="1147694" cy="420682"/>
              <a:chOff x="591611" y="2054732"/>
              <a:chExt cx="1147694" cy="420682"/>
            </a:xfrm>
          </p:grpSpPr>
          <p:sp>
            <p:nvSpPr>
              <p:cNvPr id="27" name="正方形/長方形 26"/>
              <p:cNvSpPr/>
              <p:nvPr/>
            </p:nvSpPr>
            <p:spPr>
              <a:xfrm>
                <a:off x="591611" y="2054732"/>
                <a:ext cx="1147694" cy="420682"/>
              </a:xfrm>
              <a:prstGeom prst="rect">
                <a:avLst/>
              </a:prstGeom>
              <a:solidFill>
                <a:srgbClr val="80004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625778" y="2079716"/>
                <a:ext cx="10951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rgbClr val="FFFFFF"/>
                    </a:solidFill>
                  </a:rPr>
                  <a:t>Classical</a:t>
                </a:r>
                <a:endParaRPr kumimoji="1" lang="ja-JP" altLang="en-US" sz="16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6" name="図形グループ 15"/>
            <p:cNvGrpSpPr/>
            <p:nvPr/>
          </p:nvGrpSpPr>
          <p:grpSpPr>
            <a:xfrm>
              <a:off x="4831170" y="2916837"/>
              <a:ext cx="912470" cy="420682"/>
              <a:chOff x="1912750" y="2050693"/>
              <a:chExt cx="912470" cy="420682"/>
            </a:xfrm>
          </p:grpSpPr>
          <p:sp>
            <p:nvSpPr>
              <p:cNvPr id="25" name="正方形/長方形 24"/>
              <p:cNvSpPr/>
              <p:nvPr/>
            </p:nvSpPr>
            <p:spPr>
              <a:xfrm>
                <a:off x="1912750" y="2050693"/>
                <a:ext cx="912470" cy="420682"/>
              </a:xfrm>
              <a:prstGeom prst="rect">
                <a:avLst/>
              </a:prstGeom>
              <a:solidFill>
                <a:srgbClr val="004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1946916" y="2084880"/>
                <a:ext cx="8690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rgbClr val="FFFFFF"/>
                    </a:solidFill>
                  </a:rPr>
                  <a:t>Hybrid</a:t>
                </a:r>
                <a:endParaRPr kumimoji="1" lang="ja-JP" altLang="en-US" sz="16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7" name="テキスト ボックス 16"/>
            <p:cNvSpPr txBox="1"/>
            <p:nvPr/>
          </p:nvSpPr>
          <p:spPr>
            <a:xfrm>
              <a:off x="791429" y="2503024"/>
              <a:ext cx="717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4ms</a:t>
              </a:r>
              <a:endParaRPr kumimoji="1" lang="ja-JP" altLang="en-US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818114" y="2498990"/>
              <a:ext cx="717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1</a:t>
              </a:r>
              <a:r>
                <a:rPr kumimoji="1" lang="en-US" altLang="ja-JP" dirty="0" smtClean="0"/>
                <a:t>ms</a:t>
              </a:r>
              <a:endParaRPr kumimoji="1" lang="ja-JP" altLang="en-US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2894865" y="2498990"/>
              <a:ext cx="717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4ms</a:t>
              </a:r>
              <a:endParaRPr kumimoji="1" lang="ja-JP" altLang="en-US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3921550" y="2494956"/>
              <a:ext cx="717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1</a:t>
              </a:r>
              <a:r>
                <a:rPr kumimoji="1" lang="en-US" altLang="ja-JP" dirty="0" smtClean="0"/>
                <a:t>ms</a:t>
              </a:r>
              <a:endParaRPr kumimoji="1" lang="ja-JP" altLang="en-US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3870277" y="3428416"/>
              <a:ext cx="717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4ms</a:t>
              </a:r>
              <a:endParaRPr kumimoji="1" lang="ja-JP" altLang="en-US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4896962" y="3424382"/>
              <a:ext cx="717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1</a:t>
              </a:r>
              <a:r>
                <a:rPr kumimoji="1" lang="en-US" altLang="ja-JP" dirty="0" smtClean="0"/>
                <a:t>ms</a:t>
              </a:r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6042107" y="3428417"/>
              <a:ext cx="717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4ms</a:t>
              </a:r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6902000" y="3424383"/>
              <a:ext cx="22419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&gt;1</a:t>
              </a:r>
              <a:r>
                <a:rPr kumimoji="1" lang="en-US" altLang="ja-JP" dirty="0" smtClean="0"/>
                <a:t>ms, until a steady state appears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8988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Objectives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889767"/>
          </a:xfrm>
        </p:spPr>
        <p:txBody>
          <a:bodyPr/>
          <a:lstStyle/>
          <a:p>
            <a:r>
              <a:rPr lang="en-US" altLang="ja-JP" dirty="0" smtClean="0"/>
              <a:t>Multi</a:t>
            </a:r>
            <a:r>
              <a:rPr lang="en-US" altLang="ja-JP" dirty="0"/>
              <a:t>-phase simulation </a:t>
            </a:r>
            <a:r>
              <a:rPr lang="en-US" altLang="ja-JP" sz="3200" dirty="0" smtClean="0"/>
              <a:t>of a DIII-D experiment (#142111) and validation on   </a:t>
            </a:r>
          </a:p>
          <a:p>
            <a:pPr lvl="1"/>
            <a:r>
              <a:rPr lang="en-US" altLang="ja-JP" sz="3200" dirty="0" smtClean="0"/>
              <a:t>anomalous </a:t>
            </a:r>
            <a:r>
              <a:rPr lang="en-US" altLang="ja-JP" sz="3200" dirty="0"/>
              <a:t>flattening of fast ion </a:t>
            </a:r>
            <a:r>
              <a:rPr lang="en-US" altLang="ja-JP" sz="3200" dirty="0" smtClean="0"/>
              <a:t>profile</a:t>
            </a:r>
          </a:p>
          <a:p>
            <a:pPr lvl="1"/>
            <a:r>
              <a:rPr lang="en-US" altLang="ja-JP" sz="3200" dirty="0" smtClean="0"/>
              <a:t>electron temperature fluctuation: frequency, spatial profile, and amplitude</a:t>
            </a:r>
          </a:p>
          <a:p>
            <a:r>
              <a:rPr lang="en-US" altLang="ja-JP" sz="3200" dirty="0" smtClean="0"/>
              <a:t>Analysis of fast ion transport process in the simulation result</a:t>
            </a:r>
            <a:endParaRPr lang="en-US" altLang="ja-JP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D8709-92EF-4BA4-B12A-B3AEE4C4A040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165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>
                <a:ea typeface="ＭＳ Ｐゴシック" charset="0"/>
                <a:cs typeface="ＭＳ Ｐゴシック" charset="0"/>
              </a:rPr>
              <a:t>An extended MHD 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m</a:t>
            </a:r>
            <a:r>
              <a:rPr lang="en-US" altLang="ja-JP" dirty="0" smtClean="0">
                <a:ea typeface="ＭＳ Ｐゴシック" charset="0"/>
                <a:cs typeface="ＭＳ Ｐゴシック" charset="0"/>
              </a:rPr>
              <a:t>odel coupled with energetic </a:t>
            </a:r>
            <a:r>
              <a:rPr lang="en-US" altLang="ja-JP" dirty="0">
                <a:ea typeface="ＭＳ Ｐゴシック" charset="0"/>
                <a:cs typeface="ＭＳ Ｐゴシック" charset="0"/>
              </a:rPr>
              <a:t>p</a:t>
            </a:r>
            <a:r>
              <a:rPr lang="en-US" altLang="ja-JP" dirty="0" smtClean="0">
                <a:ea typeface="ＭＳ Ｐゴシック" charset="0"/>
                <a:cs typeface="ＭＳ Ｐゴシック" charset="0"/>
              </a:rPr>
              <a:t>articles</a:t>
            </a:r>
            <a:endParaRPr lang="ja-JP" altLang="en-US" dirty="0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228793"/>
              </p:ext>
            </p:extLst>
          </p:nvPr>
        </p:nvGraphicFramePr>
        <p:xfrm>
          <a:off x="747601" y="1637146"/>
          <a:ext cx="5671706" cy="511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2" name="数式" r:id="rId3" imgW="4000500" imgH="3606800" progId="Equation.DSMT4">
                  <p:embed/>
                </p:oleObj>
              </mc:Choice>
              <mc:Fallback>
                <p:oleObj name="数式" r:id="rId3" imgW="4000500" imgH="360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7601" y="1637146"/>
                        <a:ext cx="5671706" cy="511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6961909" y="3952298"/>
            <a:ext cx="2008909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+mn-lt"/>
              </a:rPr>
              <a:t>thermal ion diamagnetic drift</a:t>
            </a:r>
          </a:p>
          <a:p>
            <a:endParaRPr lang="en-US" altLang="ja-JP" dirty="0">
              <a:latin typeface="+mn-lt"/>
            </a:endParaRPr>
          </a:p>
          <a:p>
            <a:r>
              <a:rPr kumimoji="1" lang="en-US" altLang="ja-JP" dirty="0" smtClean="0">
                <a:latin typeface="+mn-lt"/>
              </a:rPr>
              <a:t>+</a:t>
            </a:r>
          </a:p>
          <a:p>
            <a:endParaRPr lang="en-US" altLang="ja-JP" dirty="0">
              <a:latin typeface="+mn-lt"/>
            </a:endParaRPr>
          </a:p>
          <a:p>
            <a:r>
              <a:rPr kumimoji="1" lang="en-US" altLang="ja-JP" dirty="0" smtClean="0">
                <a:latin typeface="+mn-lt"/>
              </a:rPr>
              <a:t>equilibrium </a:t>
            </a:r>
            <a:r>
              <a:rPr kumimoji="1" lang="en-US" altLang="ja-JP" dirty="0" err="1" smtClean="0">
                <a:latin typeface="+mn-lt"/>
              </a:rPr>
              <a:t>toroidal</a:t>
            </a:r>
            <a:r>
              <a:rPr kumimoji="1" lang="en-US" altLang="ja-JP" dirty="0" smtClean="0">
                <a:latin typeface="+mn-lt"/>
              </a:rPr>
              <a:t> rotation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963634" y="1715569"/>
            <a:ext cx="2008909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+mn-lt"/>
              </a:rPr>
              <a:t>based on an extended MHD model given by </a:t>
            </a:r>
            <a:r>
              <a:rPr kumimoji="1" lang="en-US" altLang="ja-JP" dirty="0" err="1" smtClean="0">
                <a:latin typeface="+mn-lt"/>
              </a:rPr>
              <a:t>Hazeltine</a:t>
            </a:r>
            <a:r>
              <a:rPr kumimoji="1" lang="en-US" altLang="ja-JP" dirty="0" smtClean="0">
                <a:latin typeface="+mn-lt"/>
              </a:rPr>
              <a:t> and </a:t>
            </a:r>
            <a:r>
              <a:rPr kumimoji="1" lang="en-US" altLang="ja-JP" dirty="0" err="1" smtClean="0">
                <a:latin typeface="+mn-lt"/>
              </a:rPr>
              <a:t>Meiss</a:t>
            </a:r>
            <a:endParaRPr kumimoji="1" lang="en-US" altLang="ja-JP" dirty="0" smtClean="0">
              <a:latin typeface="+mn-lt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65360" y="3374637"/>
            <a:ext cx="200890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+mn-lt"/>
              </a:rPr>
              <a:t>EP effect</a:t>
            </a:r>
          </a:p>
        </p:txBody>
      </p:sp>
      <p:cxnSp>
        <p:nvCxnSpPr>
          <p:cNvPr id="3" name="直線コネクタ 2"/>
          <p:cNvCxnSpPr/>
          <p:nvPr/>
        </p:nvCxnSpPr>
        <p:spPr>
          <a:xfrm>
            <a:off x="4498682" y="2690467"/>
            <a:ext cx="1000903" cy="0"/>
          </a:xfrm>
          <a:prstGeom prst="line">
            <a:avLst/>
          </a:prstGeom>
          <a:ln w="50800"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991868" y="5725313"/>
            <a:ext cx="1677206" cy="1734"/>
          </a:xfrm>
          <a:prstGeom prst="line">
            <a:avLst/>
          </a:prstGeom>
          <a:ln w="50800"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6945561" y="6142170"/>
            <a:ext cx="200890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latin typeface="+mn-lt"/>
              </a:rPr>
              <a:t>ν</a:t>
            </a:r>
            <a:r>
              <a:rPr kumimoji="1" lang="en-US" altLang="ja-JP" dirty="0" smtClean="0">
                <a:latin typeface="+mn-lt"/>
              </a:rPr>
              <a:t>=</a:t>
            </a:r>
            <a:r>
              <a:rPr kumimoji="1" lang="en-US" altLang="ja-JP" dirty="0" err="1" smtClean="0">
                <a:latin typeface="+mn-lt"/>
              </a:rPr>
              <a:t>η</a:t>
            </a:r>
            <a:r>
              <a:rPr kumimoji="1" lang="en-US" altLang="ja-JP" dirty="0" smtClean="0">
                <a:latin typeface="+mn-lt"/>
              </a:rPr>
              <a:t>/μ</a:t>
            </a:r>
            <a:r>
              <a:rPr kumimoji="1" lang="en-US" altLang="ja-JP" baseline="-25000" dirty="0" smtClean="0">
                <a:latin typeface="+mn-lt"/>
              </a:rPr>
              <a:t>0</a:t>
            </a:r>
            <a:r>
              <a:rPr kumimoji="1" lang="en-US" altLang="ja-JP" dirty="0" smtClean="0">
                <a:latin typeface="+mn-lt"/>
              </a:rPr>
              <a:t>=</a:t>
            </a:r>
            <a:r>
              <a:rPr kumimoji="1" lang="en-US" altLang="ja-JP" dirty="0" err="1" smtClean="0">
                <a:latin typeface="+mn-lt"/>
              </a:rPr>
              <a:t>ν</a:t>
            </a:r>
            <a:r>
              <a:rPr kumimoji="1" lang="en-US" altLang="ja-JP" baseline="-25000" dirty="0" err="1" smtClean="0">
                <a:latin typeface="+mn-lt"/>
              </a:rPr>
              <a:t>n</a:t>
            </a:r>
            <a:r>
              <a:rPr kumimoji="1" lang="en-US" altLang="ja-JP" dirty="0" smtClean="0">
                <a:latin typeface="+mn-lt"/>
              </a:rPr>
              <a:t>=</a:t>
            </a:r>
            <a:r>
              <a:rPr kumimoji="1" lang="en-US" altLang="ja-JP" dirty="0" err="1" smtClean="0">
                <a:latin typeface="+mn-lt"/>
              </a:rPr>
              <a:t>χ</a:t>
            </a:r>
            <a:r>
              <a:rPr kumimoji="1" lang="en-US" altLang="ja-JP" dirty="0" smtClean="0">
                <a:latin typeface="+mn-lt"/>
              </a:rPr>
              <a:t>=</a:t>
            </a:r>
            <a:br>
              <a:rPr kumimoji="1" lang="en-US" altLang="ja-JP" dirty="0" smtClean="0">
                <a:latin typeface="+mn-lt"/>
              </a:rPr>
            </a:br>
            <a:r>
              <a:rPr kumimoji="1" lang="en-US" altLang="ja-JP" dirty="0" smtClean="0">
                <a:latin typeface="+mn-lt"/>
              </a:rPr>
              <a:t>5×10</a:t>
            </a:r>
            <a:r>
              <a:rPr kumimoji="1" lang="en-US" altLang="ja-JP" baseline="30000" dirty="0" smtClean="0">
                <a:latin typeface="+mn-lt"/>
              </a:rPr>
              <a:t>-7</a:t>
            </a:r>
            <a:r>
              <a:rPr kumimoji="1" lang="en-US" altLang="ja-JP" dirty="0" smtClean="0">
                <a:latin typeface="+mn-lt"/>
              </a:rPr>
              <a:t>v</a:t>
            </a:r>
            <a:r>
              <a:rPr kumimoji="1" lang="en-US" altLang="ja-JP" baseline="-25000" dirty="0" smtClean="0">
                <a:latin typeface="+mn-lt"/>
              </a:rPr>
              <a:t>A</a:t>
            </a:r>
            <a:r>
              <a:rPr kumimoji="1" lang="en-US" altLang="ja-JP" dirty="0" smtClean="0">
                <a:latin typeface="+mn-lt"/>
              </a:rPr>
              <a:t>R</a:t>
            </a:r>
            <a:r>
              <a:rPr kumimoji="1" lang="en-US" altLang="ja-JP" baseline="-25000" dirty="0" smtClean="0">
                <a:latin typeface="+mn-lt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5084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Frequency spectrum evolution in the experiment at t~525ms #142111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457200" y="5527578"/>
            <a:ext cx="8229600" cy="1397191"/>
          </a:xfrm>
        </p:spPr>
        <p:txBody>
          <a:bodyPr/>
          <a:lstStyle/>
          <a:p>
            <a:r>
              <a:rPr kumimoji="1" lang="en-US" altLang="ja-JP" sz="2400" dirty="0" smtClean="0"/>
              <a:t>AEs with n=1-5 are observed. </a:t>
            </a:r>
          </a:p>
          <a:p>
            <a:r>
              <a:rPr kumimoji="1" lang="en-US" altLang="ja-JP" sz="2400" dirty="0" smtClean="0"/>
              <a:t>In the simulation, energetic particle drive is restricted to n=1-5 to reduce numerical noise.</a:t>
            </a:r>
            <a:endParaRPr kumimoji="1"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EFC8E1-363D-4AA2-AD72-08580AEA4DE1}" type="slidenum">
              <a:rPr lang="en-US" altLang="ja-JP" smtClean="0"/>
              <a:pPr>
                <a:defRPr/>
              </a:pPr>
              <a:t>9</a:t>
            </a:fld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56820" y="4273072"/>
            <a:ext cx="2713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+mn-lt"/>
              </a:rPr>
              <a:t>[M. A. Van Zeeland, </a:t>
            </a:r>
            <a:br>
              <a:rPr lang="en-US" altLang="ja-JP" sz="2000" dirty="0" smtClean="0">
                <a:latin typeface="+mn-lt"/>
              </a:rPr>
            </a:br>
            <a:r>
              <a:rPr lang="en-US" altLang="ja-JP" sz="2000" dirty="0" smtClean="0">
                <a:latin typeface="+mn-lt"/>
              </a:rPr>
              <a:t>NF </a:t>
            </a:r>
            <a:r>
              <a:rPr lang="en-US" altLang="ja-JP" sz="2000" b="1" dirty="0" smtClean="0">
                <a:latin typeface="+mn-lt"/>
              </a:rPr>
              <a:t>52</a:t>
            </a:r>
            <a:r>
              <a:rPr lang="en-US" altLang="ja-JP" sz="2000" dirty="0" smtClean="0">
                <a:latin typeface="+mn-lt"/>
              </a:rPr>
              <a:t>, 094023 (2012)]</a:t>
            </a:r>
            <a:endParaRPr kumimoji="1" lang="ja-JP" altLang="en-US" sz="2000" dirty="0">
              <a:latin typeface="+mn-lt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" y="1723997"/>
            <a:ext cx="5949143" cy="367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5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52688</TotalTime>
  <Words>923</Words>
  <Application>Microsoft Office PowerPoint</Application>
  <PresentationFormat>画面に合わせる (4:3)</PresentationFormat>
  <Paragraphs>157</Paragraphs>
  <Slides>20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5" baseType="lpstr">
      <vt:lpstr>ＭＳ Ｐゴシック</vt:lpstr>
      <vt:lpstr>Arial</vt:lpstr>
      <vt:lpstr>Calibri</vt:lpstr>
      <vt:lpstr>ホワイト</vt:lpstr>
      <vt:lpstr>数式</vt:lpstr>
      <vt:lpstr>TH/7-1 Multi-phase Simulation of Alfvén Eigenmodes and Fast Ion Distribution Flattening in DIII-D Experiment</vt:lpstr>
      <vt:lpstr>Anomalous Flattening of Fast ion Profile on DIII-D</vt:lpstr>
      <vt:lpstr>Theoretical studies  related to the DIII-D experiments</vt:lpstr>
      <vt:lpstr>We try a first comprehensive simulation of  AE amplitude and EP transport !</vt:lpstr>
      <vt:lpstr>Life of an energetic particle:  idea of multi-phase simulation</vt:lpstr>
      <vt:lpstr>Multi-phase Simulation [Y. Todo, Nucl. Fusion 54, 104012 (2014)]</vt:lpstr>
      <vt:lpstr>Objectives</vt:lpstr>
      <vt:lpstr>An extended MHD model coupled with energetic particles</vt:lpstr>
      <vt:lpstr>Frequency spectrum evolution in the experiment at t~525ms #142111</vt:lpstr>
      <vt:lpstr>Setup of simulation</vt:lpstr>
      <vt:lpstr>Time evolution of stored fast ion energy and MHD kinetic energy</vt:lpstr>
      <vt:lpstr>Comparison of fast ion pressure profiles (classical, multi-phase, exp.)</vt:lpstr>
      <vt:lpstr>Fast ion distribution in velocity space</vt:lpstr>
      <vt:lpstr>Comparison among  classical phase durations</vt:lpstr>
      <vt:lpstr>Bulk temperature fluctuation spectra at r/a=0.49 at t≥70ms</vt:lpstr>
      <vt:lpstr>δTe Spatial Profiles  in multi-phase simulation</vt:lpstr>
      <vt:lpstr>Comparison of temperature fluctuation profile with ECE measurement for n=3</vt:lpstr>
      <vt:lpstr>Comparison of temperature fluctuation profiles with ECE measurement for n=4 and 5</vt:lpstr>
      <vt:lpstr>Evolution of fast ion energy flux brought about by AEs</vt:lpstr>
      <vt:lpstr>Summary</vt:lpstr>
    </vt:vector>
  </TitlesOfParts>
  <Company>NIFS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Yasushi Todo</dc:creator>
  <cp:lastModifiedBy>todo</cp:lastModifiedBy>
  <cp:revision>1532</cp:revision>
  <cp:lastPrinted>2014-10-16T01:14:35Z</cp:lastPrinted>
  <dcterms:created xsi:type="dcterms:W3CDTF">2013-03-19T09:29:31Z</dcterms:created>
  <dcterms:modified xsi:type="dcterms:W3CDTF">2014-10-16T01:16:05Z</dcterms:modified>
</cp:coreProperties>
</file>