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69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335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665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71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98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27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102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804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1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770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80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40347-02AD-4E9C-BBA2-DEF9C1629554}" type="datetimeFigureOut">
              <a:rPr lang="it-IT" smtClean="0"/>
              <a:t>19/09/2014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5F2F-DE25-4B7A-BA46-C9DFF6CF5D7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50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-9524"/>
            <a:ext cx="7884368" cy="744538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4464" y="528"/>
              </a:cxn>
              <a:cxn ang="0">
                <a:pos x="4992" y="0"/>
              </a:cxn>
              <a:cxn ang="0">
                <a:pos x="0" y="0"/>
              </a:cxn>
              <a:cxn ang="0">
                <a:pos x="0" y="528"/>
              </a:cxn>
            </a:cxnLst>
            <a:rect l="0" t="0" r="r" b="b"/>
            <a:pathLst>
              <a:path w="4992" h="528">
                <a:moveTo>
                  <a:pt x="0" y="528"/>
                </a:moveTo>
                <a:lnTo>
                  <a:pt x="4464" y="528"/>
                </a:lnTo>
                <a:lnTo>
                  <a:pt x="4992" y="0"/>
                </a:lnTo>
                <a:lnTo>
                  <a:pt x="0" y="0"/>
                </a:lnTo>
                <a:lnTo>
                  <a:pt x="0" y="528"/>
                </a:lnTo>
                <a:close/>
              </a:path>
            </a:pathLst>
          </a:custGeom>
          <a:solidFill>
            <a:srgbClr val="0033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>
              <a:defRPr/>
            </a:pPr>
            <a:endParaRPr lang="it-IT">
              <a:solidFill>
                <a:srgbClr val="000000"/>
              </a:solidFill>
            </a:endParaRPr>
          </a:p>
        </p:txBody>
      </p:sp>
      <p:pic>
        <p:nvPicPr>
          <p:cNvPr id="5" name="Picture 4" descr="RF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6700" y="117475"/>
            <a:ext cx="121602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>
            <a:spLocks/>
          </p:cNvSpPr>
          <p:nvPr/>
        </p:nvSpPr>
        <p:spPr bwMode="auto">
          <a:xfrm>
            <a:off x="2362200" y="6619875"/>
            <a:ext cx="6781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88" y="0"/>
              </a:cxn>
              <a:cxn ang="0">
                <a:pos x="4272" y="0"/>
              </a:cxn>
              <a:cxn ang="0">
                <a:pos x="4272" y="144"/>
              </a:cxn>
              <a:cxn ang="0">
                <a:pos x="0" y="144"/>
              </a:cxn>
            </a:cxnLst>
            <a:rect l="0" t="0" r="r" b="b"/>
            <a:pathLst>
              <a:path w="4272" h="144">
                <a:moveTo>
                  <a:pt x="0" y="144"/>
                </a:moveTo>
                <a:lnTo>
                  <a:pt x="288" y="0"/>
                </a:lnTo>
                <a:lnTo>
                  <a:pt x="4272" y="0"/>
                </a:lnTo>
                <a:lnTo>
                  <a:pt x="4272" y="144"/>
                </a:lnTo>
                <a:lnTo>
                  <a:pt x="0" y="144"/>
                </a:lnTo>
                <a:close/>
              </a:path>
            </a:pathLst>
          </a:custGeom>
          <a:solidFill>
            <a:srgbClr val="0033CC"/>
          </a:solidFill>
          <a:ln w="9525" cap="flat" cmpd="sng">
            <a:solidFill>
              <a:srgbClr val="008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Footer Placeholder 4"/>
          <p:cNvSpPr>
            <a:spLocks/>
          </p:cNvSpPr>
          <p:nvPr/>
        </p:nvSpPr>
        <p:spPr bwMode="auto">
          <a:xfrm>
            <a:off x="4635065" y="6619875"/>
            <a:ext cx="431265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/>
            <a:r>
              <a:rPr lang="en-US" sz="1200" dirty="0" smtClean="0">
                <a:solidFill>
                  <a:srgbClr val="FFFFFF"/>
                </a:solidFill>
                <a:latin typeface="Century Gothic" pitchFamily="34" charset="0"/>
              </a:rPr>
              <a:t>25</a:t>
            </a:r>
            <a:r>
              <a:rPr lang="en-US" sz="1200" baseline="30000" dirty="0" smtClean="0">
                <a:solidFill>
                  <a:srgbClr val="FFFFFF"/>
                </a:solidFill>
                <a:latin typeface="Century Gothic" pitchFamily="34" charset="0"/>
              </a:rPr>
              <a:t>th</a:t>
            </a:r>
            <a:r>
              <a:rPr lang="en-US" sz="1200" baseline="0" dirty="0" smtClean="0">
                <a:solidFill>
                  <a:srgbClr val="FFFFFF"/>
                </a:solidFill>
                <a:latin typeface="Century Gothic" pitchFamily="34" charset="0"/>
              </a:rPr>
              <a:t> IAEA Fusion Energy Conference, St. Petersburg 2014</a:t>
            </a:r>
            <a:endParaRPr lang="en-US" sz="1200" dirty="0">
              <a:solidFill>
                <a:srgbClr val="FFFFFF"/>
              </a:solidFill>
              <a:latin typeface="Century Gothic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5" t="25035" r="7629" b="22249"/>
          <a:stretch/>
        </p:blipFill>
        <p:spPr bwMode="auto">
          <a:xfrm>
            <a:off x="179512" y="1345203"/>
            <a:ext cx="3144890" cy="243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850" y="735087"/>
            <a:ext cx="8867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RFX-</a:t>
            </a:r>
            <a:r>
              <a:rPr lang="it-IT" sz="2400" b="1" dirty="0" err="1" smtClean="0">
                <a:solidFill>
                  <a:srgbClr val="FF0000"/>
                </a:solidFill>
              </a:rPr>
              <a:t>mod</a:t>
            </a:r>
            <a:r>
              <a:rPr lang="it-IT" sz="2400" b="1" dirty="0" smtClean="0">
                <a:solidFill>
                  <a:srgbClr val="FF0000"/>
                </a:solidFill>
              </a:rPr>
              <a:t>  can operate </a:t>
            </a:r>
            <a:r>
              <a:rPr lang="it-IT" sz="2400" b="1" dirty="0" err="1" smtClean="0">
                <a:solidFill>
                  <a:srgbClr val="FF0000"/>
                </a:solidFill>
              </a:rPr>
              <a:t>as</a:t>
            </a:r>
            <a:r>
              <a:rPr lang="it-IT" sz="2400" b="1" dirty="0" smtClean="0">
                <a:solidFill>
                  <a:srgbClr val="FF0000"/>
                </a:solidFill>
              </a:rPr>
              <a:t> a </a:t>
            </a:r>
            <a:r>
              <a:rPr lang="it-IT" sz="2400" b="1" dirty="0" err="1" smtClean="0">
                <a:solidFill>
                  <a:srgbClr val="FF0000"/>
                </a:solidFill>
              </a:rPr>
              <a:t>Reversed</a:t>
            </a:r>
            <a:r>
              <a:rPr lang="it-IT" sz="2400" b="1" dirty="0" smtClean="0">
                <a:solidFill>
                  <a:srgbClr val="FF0000"/>
                </a:solidFill>
              </a:rPr>
              <a:t> Field </a:t>
            </a:r>
            <a:r>
              <a:rPr lang="it-IT" sz="2400" b="1" dirty="0" err="1" smtClean="0">
                <a:solidFill>
                  <a:srgbClr val="FF0000"/>
                </a:solidFill>
              </a:rPr>
              <a:t>Pinch</a:t>
            </a:r>
            <a:r>
              <a:rPr lang="it-IT" sz="2400" b="1" dirty="0" smtClean="0">
                <a:solidFill>
                  <a:srgbClr val="FF0000"/>
                </a:solidFill>
              </a:rPr>
              <a:t> and </a:t>
            </a:r>
            <a:r>
              <a:rPr lang="it-IT" sz="2400" b="1" dirty="0" err="1" smtClean="0">
                <a:solidFill>
                  <a:srgbClr val="FF0000"/>
                </a:solidFill>
              </a:rPr>
              <a:t>as</a:t>
            </a:r>
            <a:r>
              <a:rPr lang="it-IT" sz="2400" b="1" dirty="0" smtClean="0">
                <a:solidFill>
                  <a:srgbClr val="FF0000"/>
                </a:solidFill>
              </a:rPr>
              <a:t> a </a:t>
            </a:r>
            <a:r>
              <a:rPr lang="it-IT" sz="2400" b="1" dirty="0" err="1" smtClean="0">
                <a:solidFill>
                  <a:srgbClr val="FF0000"/>
                </a:solidFill>
              </a:rPr>
              <a:t>Tokamak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93594" y="1262993"/>
            <a:ext cx="1120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0000FF"/>
                </a:solidFill>
              </a:rPr>
              <a:t>RFP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83764" y="11967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0000FF"/>
                </a:solidFill>
              </a:rPr>
              <a:t>Tokamak</a:t>
            </a:r>
            <a:endParaRPr lang="it-IT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661" y="3879045"/>
            <a:ext cx="43232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achievements</a:t>
            </a:r>
            <a:r>
              <a:rPr lang="it-IT" dirty="0" smtClean="0"/>
              <a:t> </a:t>
            </a:r>
            <a:r>
              <a:rPr lang="it-IT" dirty="0" err="1"/>
              <a:t>a</a:t>
            </a:r>
            <a:r>
              <a:rPr lang="it-IT" dirty="0" err="1" smtClean="0"/>
              <a:t>s</a:t>
            </a:r>
            <a:r>
              <a:rPr lang="it-IT" dirty="0" smtClean="0"/>
              <a:t> a RFP: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smtClean="0"/>
              <a:t>quasi </a:t>
            </a:r>
            <a:r>
              <a:rPr lang="it-IT" dirty="0" err="1" smtClean="0"/>
              <a:t>stationary</a:t>
            </a:r>
            <a:r>
              <a:rPr lang="it-IT" dirty="0" smtClean="0"/>
              <a:t> </a:t>
            </a:r>
            <a:r>
              <a:rPr lang="it-IT" dirty="0" err="1" smtClean="0"/>
              <a:t>helical</a:t>
            </a:r>
            <a:r>
              <a:rPr lang="it-IT" dirty="0" smtClean="0"/>
              <a:t> </a:t>
            </a:r>
            <a:r>
              <a:rPr lang="it-IT" dirty="0" err="1" smtClean="0"/>
              <a:t>states</a:t>
            </a:r>
            <a:r>
              <a:rPr lang="it-IT" dirty="0" smtClean="0"/>
              <a:t> </a:t>
            </a:r>
            <a:r>
              <a:rPr lang="it-IT" dirty="0" err="1" smtClean="0"/>
              <a:t>developing</a:t>
            </a:r>
            <a:r>
              <a:rPr lang="it-IT" dirty="0" smtClean="0"/>
              <a:t> </a:t>
            </a:r>
            <a:r>
              <a:rPr lang="it-IT" dirty="0" err="1" smtClean="0"/>
              <a:t>ITBs</a:t>
            </a:r>
            <a:r>
              <a:rPr lang="it-IT" dirty="0" smtClean="0"/>
              <a:t>, </a:t>
            </a:r>
            <a:r>
              <a:rPr lang="it-IT" dirty="0" smtClean="0">
                <a:latin typeface="Symbol" panose="05050102010706020507" pitchFamily="18" charset="2"/>
              </a:rPr>
              <a:t>c</a:t>
            </a:r>
            <a:r>
              <a:rPr lang="it-IT" baseline="-25000" dirty="0" smtClean="0"/>
              <a:t>e</a:t>
            </a:r>
            <a:r>
              <a:rPr lang="it-IT" dirty="0" smtClean="0"/>
              <a:t> &lt;5m</a:t>
            </a:r>
            <a:r>
              <a:rPr lang="it-IT" baseline="30000" dirty="0" smtClean="0"/>
              <a:t>2</a:t>
            </a:r>
            <a:r>
              <a:rPr lang="it-IT" dirty="0" smtClean="0"/>
              <a:t>/s and D ≈1m</a:t>
            </a:r>
            <a:r>
              <a:rPr lang="it-IT" baseline="30000" dirty="0" smtClean="0"/>
              <a:t>2</a:t>
            </a:r>
            <a:r>
              <a:rPr lang="it-IT" dirty="0" smtClean="0"/>
              <a:t>/s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 smtClean="0"/>
              <a:t>Deuterium</a:t>
            </a:r>
            <a:r>
              <a:rPr lang="it-IT" dirty="0" smtClean="0"/>
              <a:t> </a:t>
            </a:r>
            <a:r>
              <a:rPr lang="it-IT" dirty="0" err="1" smtClean="0"/>
              <a:t>operation</a:t>
            </a:r>
            <a:r>
              <a:rPr lang="it-IT" dirty="0" smtClean="0"/>
              <a:t>:  </a:t>
            </a:r>
            <a:r>
              <a:rPr lang="it-IT" dirty="0" err="1" smtClean="0"/>
              <a:t>higher</a:t>
            </a:r>
            <a:r>
              <a:rPr lang="it-IT" dirty="0" smtClean="0"/>
              <a:t> </a:t>
            </a:r>
            <a:r>
              <a:rPr lang="it-IT" dirty="0" err="1" smtClean="0"/>
              <a:t>pedestal</a:t>
            </a:r>
            <a:r>
              <a:rPr lang="it-IT" dirty="0" smtClean="0"/>
              <a:t> &amp; </a:t>
            </a:r>
            <a:r>
              <a:rPr lang="it-IT" dirty="0" err="1" smtClean="0">
                <a:latin typeface="Symbol" panose="05050102010706020507" pitchFamily="18" charset="2"/>
              </a:rPr>
              <a:t>t</a:t>
            </a:r>
            <a:r>
              <a:rPr lang="it-IT" baseline="-25000" dirty="0" err="1" smtClean="0"/>
              <a:t>E</a:t>
            </a:r>
            <a:r>
              <a:rPr lang="it-IT" dirty="0" smtClean="0"/>
              <a:t> </a:t>
            </a:r>
            <a:r>
              <a:rPr lang="it-IT" dirty="0" err="1" smtClean="0"/>
              <a:t>increase</a:t>
            </a:r>
            <a:r>
              <a:rPr lang="it-IT" dirty="0" smtClean="0"/>
              <a:t> by ≈ 30%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 smtClean="0"/>
              <a:t>Helical</a:t>
            </a:r>
            <a:r>
              <a:rPr lang="it-IT" dirty="0" smtClean="0"/>
              <a:t> state </a:t>
            </a:r>
            <a:r>
              <a:rPr lang="it-IT" dirty="0" err="1" smtClean="0"/>
              <a:t>dynamics</a:t>
            </a:r>
            <a:r>
              <a:rPr lang="it-IT" dirty="0" smtClean="0"/>
              <a:t> 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reproduced</a:t>
            </a:r>
            <a:r>
              <a:rPr lang="it-IT" dirty="0" smtClean="0"/>
              <a:t> by 3D </a:t>
            </a:r>
            <a:r>
              <a:rPr lang="it-IT" dirty="0" err="1" smtClean="0"/>
              <a:t>nonlinear</a:t>
            </a:r>
            <a:r>
              <a:rPr lang="it-IT" dirty="0" smtClean="0"/>
              <a:t> MHD </a:t>
            </a:r>
            <a:r>
              <a:rPr lang="it-IT" dirty="0" err="1" smtClean="0"/>
              <a:t>simulations</a:t>
            </a:r>
            <a:endParaRPr lang="it-IT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/>
              <a:t>e</a:t>
            </a:r>
            <a:r>
              <a:rPr lang="it-IT" dirty="0" err="1" smtClean="0"/>
              <a:t>xposure</a:t>
            </a:r>
            <a:r>
              <a:rPr lang="it-IT" dirty="0" smtClean="0"/>
              <a:t> of </a:t>
            </a:r>
            <a:r>
              <a:rPr lang="it-IT" dirty="0" err="1" smtClean="0"/>
              <a:t>material</a:t>
            </a:r>
            <a:r>
              <a:rPr lang="it-IT" dirty="0" smtClean="0"/>
              <a:t> </a:t>
            </a:r>
            <a:r>
              <a:rPr lang="it-IT" dirty="0" err="1" smtClean="0"/>
              <a:t>samples</a:t>
            </a:r>
            <a:r>
              <a:rPr lang="it-IT" dirty="0" smtClean="0"/>
              <a:t> to high </a:t>
            </a:r>
            <a:r>
              <a:rPr lang="it-IT" dirty="0" err="1" smtClean="0"/>
              <a:t>power</a:t>
            </a:r>
            <a:r>
              <a:rPr lang="it-IT" dirty="0" smtClean="0"/>
              <a:t> </a:t>
            </a:r>
            <a:r>
              <a:rPr lang="it-IT" dirty="0" err="1" smtClean="0"/>
              <a:t>loads</a:t>
            </a:r>
            <a:r>
              <a:rPr lang="it-IT" dirty="0" smtClean="0"/>
              <a:t> (</a:t>
            </a:r>
            <a:r>
              <a:rPr lang="it-IT" dirty="0"/>
              <a:t>≤</a:t>
            </a:r>
            <a:r>
              <a:rPr lang="it-IT" dirty="0" smtClean="0"/>
              <a:t>100 MW/m</a:t>
            </a:r>
            <a:r>
              <a:rPr lang="it-IT" baseline="30000" dirty="0" smtClean="0"/>
              <a:t>2</a:t>
            </a:r>
            <a:r>
              <a:rPr lang="it-IT" dirty="0" smtClean="0"/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20072" y="3429000"/>
            <a:ext cx="3727648" cy="152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Recent</a:t>
            </a:r>
            <a:r>
              <a:rPr lang="it-IT" dirty="0" smtClean="0"/>
              <a:t> </a:t>
            </a:r>
            <a:r>
              <a:rPr lang="it-IT" dirty="0" err="1" smtClean="0"/>
              <a:t>achievements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tokamak</a:t>
            </a:r>
            <a:r>
              <a:rPr lang="it-IT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/>
              <a:t>s</a:t>
            </a:r>
            <a:r>
              <a:rPr lang="it-IT" dirty="0" err="1" smtClean="0"/>
              <a:t>afe</a:t>
            </a:r>
            <a:r>
              <a:rPr lang="it-IT" dirty="0" smtClean="0"/>
              <a:t> </a:t>
            </a:r>
            <a:r>
              <a:rPr lang="it-IT" dirty="0" err="1" smtClean="0"/>
              <a:t>operation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q(a) &lt;2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/>
              <a:t>s</a:t>
            </a:r>
            <a:r>
              <a:rPr lang="it-IT" dirty="0" err="1" smtClean="0"/>
              <a:t>awtooth</a:t>
            </a:r>
            <a:r>
              <a:rPr lang="it-IT" dirty="0" smtClean="0"/>
              <a:t> control by MP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/>
              <a:t>r</a:t>
            </a:r>
            <a:r>
              <a:rPr lang="it-IT" dirty="0" err="1" smtClean="0"/>
              <a:t>unaway</a:t>
            </a:r>
            <a:r>
              <a:rPr lang="it-IT" dirty="0" smtClean="0"/>
              <a:t> </a:t>
            </a:r>
            <a:r>
              <a:rPr lang="it-IT" dirty="0" err="1" smtClean="0"/>
              <a:t>decorrelation</a:t>
            </a:r>
            <a:r>
              <a:rPr lang="it-IT" dirty="0" smtClean="0"/>
              <a:t> by MP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/>
              <a:t>d</a:t>
            </a:r>
            <a:r>
              <a:rPr lang="it-IT" dirty="0" err="1" smtClean="0"/>
              <a:t>isruption</a:t>
            </a:r>
            <a:r>
              <a:rPr lang="it-IT" dirty="0" smtClean="0"/>
              <a:t> </a:t>
            </a:r>
            <a:r>
              <a:rPr lang="it-IT" dirty="0" err="1" smtClean="0"/>
              <a:t>avoidance</a:t>
            </a:r>
            <a:r>
              <a:rPr lang="it-IT" dirty="0" smtClean="0"/>
              <a:t> by q(a) control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dirty="0" err="1"/>
              <a:t>e</a:t>
            </a:r>
            <a:r>
              <a:rPr lang="it-IT" dirty="0" err="1" smtClean="0"/>
              <a:t>rror</a:t>
            </a:r>
            <a:r>
              <a:rPr lang="it-IT" dirty="0" smtClean="0"/>
              <a:t> </a:t>
            </a:r>
            <a:r>
              <a:rPr lang="it-IT" dirty="0" err="1" smtClean="0"/>
              <a:t>field</a:t>
            </a:r>
            <a:r>
              <a:rPr lang="it-IT" dirty="0" smtClean="0"/>
              <a:t> control</a:t>
            </a:r>
            <a:endParaRPr lang="it-IT" dirty="0"/>
          </a:p>
        </p:txBody>
      </p:sp>
      <p:sp>
        <p:nvSpPr>
          <p:cNvPr id="15" name="TextBox 14"/>
          <p:cNvSpPr txBox="1"/>
          <p:nvPr/>
        </p:nvSpPr>
        <p:spPr>
          <a:xfrm>
            <a:off x="5220072" y="5807005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 </a:t>
            </a:r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configurations</a:t>
            </a:r>
            <a:r>
              <a:rPr lang="it-IT" dirty="0" smtClean="0"/>
              <a:t>: </a:t>
            </a:r>
          </a:p>
          <a:p>
            <a:r>
              <a:rPr lang="it-IT" dirty="0" err="1" smtClean="0"/>
              <a:t>validation</a:t>
            </a:r>
            <a:r>
              <a:rPr lang="it-IT" dirty="0" smtClean="0"/>
              <a:t> for MHD </a:t>
            </a:r>
            <a:r>
              <a:rPr lang="it-IT" dirty="0" err="1" smtClean="0"/>
              <a:t>codes</a:t>
            </a:r>
            <a:r>
              <a:rPr lang="it-IT" dirty="0" smtClean="0"/>
              <a:t> </a:t>
            </a:r>
            <a:endParaRPr lang="it-IT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866151" y="1262993"/>
            <a:ext cx="65889" cy="432624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79513" y="3879046"/>
            <a:ext cx="4441710" cy="2585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5220072" y="3429000"/>
            <a:ext cx="3672408" cy="2093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ctangle 19"/>
          <p:cNvSpPr/>
          <p:nvPr/>
        </p:nvSpPr>
        <p:spPr>
          <a:xfrm>
            <a:off x="5148064" y="5807005"/>
            <a:ext cx="3799656" cy="646331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TextBox 20"/>
          <p:cNvSpPr txBox="1"/>
          <p:nvPr/>
        </p:nvSpPr>
        <p:spPr>
          <a:xfrm>
            <a:off x="151636" y="-99392"/>
            <a:ext cx="7156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bg1"/>
                </a:solidFill>
              </a:rPr>
              <a:t>Overview</a:t>
            </a:r>
            <a:r>
              <a:rPr lang="it-IT" sz="2400" b="1" dirty="0" smtClean="0">
                <a:solidFill>
                  <a:schemeClr val="bg1"/>
                </a:solidFill>
              </a:rPr>
              <a:t> of the RFX-</a:t>
            </a:r>
            <a:r>
              <a:rPr lang="it-IT" sz="2400" b="1" dirty="0" err="1" smtClean="0">
                <a:solidFill>
                  <a:schemeClr val="bg1"/>
                </a:solidFill>
              </a:rPr>
              <a:t>mod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</a:rPr>
              <a:t>contribution</a:t>
            </a:r>
            <a:r>
              <a:rPr lang="it-IT" sz="2400" b="1" dirty="0" smtClean="0">
                <a:solidFill>
                  <a:schemeClr val="bg1"/>
                </a:solidFill>
              </a:rPr>
              <a:t> to the </a:t>
            </a:r>
            <a:r>
              <a:rPr lang="it-IT" sz="2400" b="1" dirty="0">
                <a:solidFill>
                  <a:schemeClr val="bg1"/>
                </a:solidFill>
              </a:rPr>
              <a:t>I</a:t>
            </a:r>
            <a:r>
              <a:rPr lang="it-IT" sz="2400" b="1" dirty="0" smtClean="0">
                <a:solidFill>
                  <a:schemeClr val="bg1"/>
                </a:solidFill>
              </a:rPr>
              <a:t>nternational </a:t>
            </a:r>
            <a:r>
              <a:rPr lang="it-IT" sz="2400" b="1" dirty="0">
                <a:solidFill>
                  <a:schemeClr val="bg1"/>
                </a:solidFill>
              </a:rPr>
              <a:t>F</a:t>
            </a:r>
            <a:r>
              <a:rPr lang="it-IT" sz="2400" b="1" dirty="0" smtClean="0">
                <a:solidFill>
                  <a:schemeClr val="bg1"/>
                </a:solidFill>
              </a:rPr>
              <a:t>usion Science Program                OV/5-2</a:t>
            </a:r>
            <a:endParaRPr lang="it-IT" sz="2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784" y="6597352"/>
            <a:ext cx="1669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M. E. </a:t>
            </a:r>
            <a:r>
              <a:rPr lang="it-IT" sz="1200" b="1" i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Puiatti</a:t>
            </a:r>
            <a:r>
              <a:rPr lang="it-IT" sz="1200" b="1" i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et al.</a:t>
            </a:r>
            <a:endParaRPr lang="it-IT" sz="12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5" t="25763" r="7324" b="26862"/>
          <a:stretch/>
        </p:blipFill>
        <p:spPr bwMode="auto">
          <a:xfrm>
            <a:off x="5178470" y="1222452"/>
            <a:ext cx="2505294" cy="1946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64151" y="2844225"/>
            <a:ext cx="1690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Quasi-</a:t>
            </a:r>
            <a:r>
              <a:rPr lang="it-IT" sz="1600" dirty="0" err="1" smtClean="0"/>
              <a:t>stationary</a:t>
            </a:r>
            <a:r>
              <a:rPr lang="it-IT" sz="1600" dirty="0" smtClean="0"/>
              <a:t> </a:t>
            </a:r>
            <a:r>
              <a:rPr lang="it-IT" sz="1600" dirty="0" err="1" smtClean="0"/>
              <a:t>helical</a:t>
            </a:r>
            <a:r>
              <a:rPr lang="it-IT" sz="1600" dirty="0" smtClean="0"/>
              <a:t> </a:t>
            </a:r>
            <a:r>
              <a:rPr lang="it-IT" sz="1600" dirty="0" err="1" smtClean="0"/>
              <a:t>states</a:t>
            </a:r>
            <a:endParaRPr lang="it-IT" sz="16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241912" y="3451665"/>
            <a:ext cx="976116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792616" y="2160674"/>
            <a:ext cx="1351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q</a:t>
            </a:r>
            <a:r>
              <a:rPr lang="it-IT" sz="1600" dirty="0" smtClean="0"/>
              <a:t>(a) &lt; 2 </a:t>
            </a:r>
            <a:r>
              <a:rPr lang="it-IT" sz="1600" dirty="0" err="1" smtClean="0"/>
              <a:t>operation</a:t>
            </a:r>
            <a:endParaRPr lang="it-IT" sz="1600" dirty="0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7673337" y="2748805"/>
            <a:ext cx="976116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871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145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Puiatti M. Ester</dc:creator>
  <cp:lastModifiedBy>Puiatti M. Ester</cp:lastModifiedBy>
  <cp:revision>17</cp:revision>
  <dcterms:created xsi:type="dcterms:W3CDTF">2014-09-15T13:37:26Z</dcterms:created>
  <dcterms:modified xsi:type="dcterms:W3CDTF">2014-09-19T14:27:58Z</dcterms:modified>
</cp:coreProperties>
</file>