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3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99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5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42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9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94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78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64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26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74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4447-378C-4E47-B556-63F75A5286FD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3DE9-98FF-45A5-9BDF-F4C2CE4D9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0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77072"/>
            <a:ext cx="3818547" cy="278092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764704"/>
            <a:ext cx="4104455" cy="2943375"/>
          </a:xfrm>
          <a:prstGeom prst="rect">
            <a:avLst/>
          </a:prstGeom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1" y="0"/>
            <a:ext cx="914400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 b="1" i="0" dirty="0">
                <a:solidFill>
                  <a:srgbClr val="000099"/>
                </a:solidFill>
                <a:latin typeface="+mn-lt"/>
              </a:rPr>
              <a:t>The GDT device </a:t>
            </a:r>
            <a:r>
              <a:rPr lang="en-US" altLang="ru-RU" sz="1800" b="1" i="0" dirty="0" smtClean="0">
                <a:solidFill>
                  <a:srgbClr val="000099"/>
                </a:solidFill>
                <a:latin typeface="+mn-lt"/>
              </a:rPr>
              <a:t>at the Budker Institute of Nuclear Physics is </a:t>
            </a:r>
            <a:r>
              <a:rPr lang="en-US" altLang="ru-RU" sz="1800" b="1" i="0" dirty="0">
                <a:solidFill>
                  <a:srgbClr val="000099"/>
                </a:solidFill>
                <a:latin typeface="+mn-lt"/>
              </a:rPr>
              <a:t>an experimental facility for studies on the main issues of development of fusion systems based on axisymmetric mirror traps for different applications including powerful neutron </a:t>
            </a:r>
            <a:r>
              <a:rPr lang="en-US" altLang="ru-RU" sz="1800" b="1" i="0" dirty="0" smtClean="0">
                <a:solidFill>
                  <a:srgbClr val="000099"/>
                </a:solidFill>
                <a:latin typeface="+mn-lt"/>
              </a:rPr>
              <a:t>sources</a:t>
            </a:r>
            <a:endParaRPr lang="ru-RU" altLang="ru-RU" sz="1800" b="1" i="0" dirty="0">
              <a:solidFill>
                <a:srgbClr val="000099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18067"/>
              </p:ext>
            </p:extLst>
          </p:nvPr>
        </p:nvGraphicFramePr>
        <p:xfrm>
          <a:off x="251520" y="3713584"/>
          <a:ext cx="3816424" cy="2743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{9D7B26C5-4107-4FEC-AEDC-1716B250A1EF}</a:tableStyleId>
              </a:tblPr>
              <a:tblGrid>
                <a:gridCol w="2541343"/>
                <a:gridCol w="1275081"/>
              </a:tblGrid>
              <a:tr h="251460">
                <a:tc>
                  <a:txBody>
                    <a:bodyPr/>
                    <a:lstStyle/>
                    <a:p>
                      <a:pPr indent="114935" algn="l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Magnetic field at </a:t>
                      </a:r>
                      <a:r>
                        <a:rPr lang="en-US" sz="1200" dirty="0" err="1">
                          <a:effectLst/>
                        </a:rPr>
                        <a:t>midplane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indent="114935" algn="r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up to 0.35 Т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</a:tr>
              <a:tr h="237474">
                <a:tc>
                  <a:txBody>
                    <a:bodyPr/>
                    <a:lstStyle/>
                    <a:p>
                      <a:pPr indent="114935" algn="l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Mirror ratio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indent="114935" algn="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effectLst/>
                        </a:rPr>
                        <a:t>40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</a:tr>
              <a:tr h="237474">
                <a:tc>
                  <a:txBody>
                    <a:bodyPr/>
                    <a:lstStyle/>
                    <a:p>
                      <a:pPr indent="114935" algn="l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effectLst/>
                        </a:rPr>
                        <a:t>Trapped/total NB </a:t>
                      </a:r>
                      <a:r>
                        <a:rPr lang="en-US" sz="1200" dirty="0">
                          <a:effectLst/>
                        </a:rPr>
                        <a:t>power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indent="114935" algn="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effectLst/>
                        </a:rPr>
                        <a:t>1.8 MW/5 MW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</a:tr>
              <a:tr h="237474">
                <a:tc>
                  <a:txBody>
                    <a:bodyPr/>
                    <a:lstStyle/>
                    <a:p>
                      <a:pPr indent="114935" algn="l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effectLst/>
                        </a:rPr>
                        <a:t>Duration of NB injection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indent="114935" algn="r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5 </a:t>
                      </a:r>
                      <a:r>
                        <a:rPr lang="en-US" sz="1200" dirty="0" err="1">
                          <a:effectLst/>
                        </a:rPr>
                        <a:t>ms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</a:tr>
              <a:tr h="237474">
                <a:tc>
                  <a:txBody>
                    <a:bodyPr/>
                    <a:lstStyle/>
                    <a:p>
                      <a:pPr indent="114935" algn="l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Mean energy of hot ions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indent="114935" algn="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effectLst/>
                        </a:rPr>
                        <a:t>10 </a:t>
                      </a:r>
                      <a:r>
                        <a:rPr lang="en-US" sz="1200" dirty="0" err="1">
                          <a:effectLst/>
                        </a:rPr>
                        <a:t>keV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</a:tr>
              <a:tr h="237474">
                <a:tc>
                  <a:txBody>
                    <a:bodyPr/>
                    <a:lstStyle/>
                    <a:p>
                      <a:pPr indent="114935" algn="l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effectLst/>
                        </a:rPr>
                        <a:t>ECRH total power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indent="114935" algn="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effectLst/>
                        </a:rPr>
                        <a:t>700 kW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</a:tr>
              <a:tr h="237474">
                <a:tc>
                  <a:txBody>
                    <a:bodyPr/>
                    <a:lstStyle/>
                    <a:p>
                      <a:pPr indent="114935" algn="l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Warm ion density at </a:t>
                      </a:r>
                      <a:r>
                        <a:rPr lang="en-US" sz="1200" dirty="0" err="1">
                          <a:effectLst/>
                        </a:rPr>
                        <a:t>midplane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indent="114935" algn="r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2∙10</a:t>
                      </a:r>
                      <a:r>
                        <a:rPr lang="en-US" sz="1200" baseline="30000" dirty="0">
                          <a:effectLst/>
                        </a:rPr>
                        <a:t>19 </a:t>
                      </a:r>
                      <a:r>
                        <a:rPr lang="en-US" sz="1200" dirty="0">
                          <a:effectLst/>
                        </a:rPr>
                        <a:t>m</a:t>
                      </a:r>
                      <a:r>
                        <a:rPr lang="en-US" sz="1200" baseline="30000" dirty="0">
                          <a:effectLst/>
                        </a:rPr>
                        <a:t>-3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</a:tr>
              <a:tr h="237474">
                <a:tc>
                  <a:txBody>
                    <a:bodyPr/>
                    <a:lstStyle/>
                    <a:p>
                      <a:pPr indent="114935" algn="l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effectLst/>
                        </a:rPr>
                        <a:t>Local hot </a:t>
                      </a:r>
                      <a:r>
                        <a:rPr lang="en-US" sz="1200" dirty="0">
                          <a:effectLst/>
                        </a:rPr>
                        <a:t>ion </a:t>
                      </a:r>
                      <a:r>
                        <a:rPr lang="en-US" sz="1200" dirty="0" smtClean="0">
                          <a:effectLst/>
                        </a:rPr>
                        <a:t>density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indent="114935" algn="r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up to 5∙</a:t>
                      </a:r>
                      <a:r>
                        <a:rPr lang="en-US" sz="1200" dirty="0" smtClean="0">
                          <a:effectLst/>
                        </a:rPr>
                        <a:t>10</a:t>
                      </a:r>
                      <a:r>
                        <a:rPr lang="en-US" sz="1200" baseline="30000" dirty="0" smtClean="0">
                          <a:effectLst/>
                        </a:rPr>
                        <a:t>19 </a:t>
                      </a:r>
                      <a:r>
                        <a:rPr lang="en-US" sz="1200" dirty="0" smtClean="0">
                          <a:effectLst/>
                        </a:rPr>
                        <a:t>m</a:t>
                      </a:r>
                      <a:r>
                        <a:rPr lang="en-US" sz="1200" baseline="30000" dirty="0" smtClean="0">
                          <a:effectLst/>
                        </a:rPr>
                        <a:t>-3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</a:tr>
              <a:tr h="237474">
                <a:tc>
                  <a:txBody>
                    <a:bodyPr/>
                    <a:lstStyle/>
                    <a:p>
                      <a:pPr indent="114935" algn="l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Electron temperature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indent="114935" algn="r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effectLst/>
                        </a:rPr>
                        <a:t>up</a:t>
                      </a:r>
                      <a:r>
                        <a:rPr lang="en-US" sz="1200" baseline="0" dirty="0" smtClean="0">
                          <a:effectLst/>
                        </a:rPr>
                        <a:t> to 650</a:t>
                      </a:r>
                      <a:r>
                        <a:rPr lang="en-US" sz="1200" dirty="0" smtClean="0">
                          <a:effectLst/>
                        </a:rPr>
                        <a:t> eV</a:t>
                      </a:r>
                      <a:endParaRPr lang="en-US" sz="1200" b="1" baseline="0" dirty="0" smtClean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</a:tr>
              <a:tr h="237474">
                <a:tc>
                  <a:txBody>
                    <a:bodyPr/>
                    <a:lstStyle/>
                    <a:p>
                      <a:pPr marL="0" marR="0" indent="11493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Maximum local plasma </a:t>
                      </a:r>
                      <a:r>
                        <a:rPr lang="en-US" sz="1200" dirty="0" smtClean="0">
                          <a:effectLst/>
                          <a:sym typeface="Symbol"/>
                        </a:rPr>
                        <a:t></a:t>
                      </a:r>
                      <a:endParaRPr lang="ru-RU" sz="1200" b="1" dirty="0" smtClean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  <a:tc>
                  <a:txBody>
                    <a:bodyPr/>
                    <a:lstStyle/>
                    <a:p>
                      <a:pPr indent="114935" algn="r">
                        <a:lnSpc>
                          <a:spcPct val="150000"/>
                        </a:lnSpc>
                      </a:pPr>
                      <a:r>
                        <a:rPr lang="en-US" sz="1200" dirty="0">
                          <a:effectLst/>
                        </a:rPr>
                        <a:t>0.6</a:t>
                      </a:r>
                      <a:endParaRPr lang="ru-RU" sz="1200" b="1" dirty="0">
                        <a:effectLst/>
                        <a:latin typeface="Cambria" pitchFamily="18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39953" y="953140"/>
            <a:ext cx="5004048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1700" dirty="0" smtClean="0"/>
              <a:t>An </a:t>
            </a:r>
            <a:r>
              <a:rPr lang="en-US" sz="1700" dirty="0"/>
              <a:t>original method of electron cyclotron plasma heating was proposed and successfully </a:t>
            </a:r>
            <a:r>
              <a:rPr lang="en-US" sz="1700" dirty="0" smtClean="0"/>
              <a:t>implemented in experiment</a:t>
            </a: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1700" dirty="0"/>
              <a:t>A record value of the electron temperature was obtained, that allows one to position the mirror </a:t>
            </a:r>
            <a:r>
              <a:rPr lang="en-US" sz="1700" dirty="0" smtClean="0"/>
              <a:t>traps </a:t>
            </a:r>
            <a:r>
              <a:rPr lang="en-US" sz="1700" dirty="0"/>
              <a:t>as the basis for </a:t>
            </a:r>
            <a:r>
              <a:rPr lang="en-US" sz="1700" dirty="0" smtClean="0"/>
              <a:t>development </a:t>
            </a:r>
            <a:r>
              <a:rPr lang="en-US" sz="1700" dirty="0"/>
              <a:t>a nuclear fusion </a:t>
            </a:r>
            <a:r>
              <a:rPr lang="en-US" sz="1700" dirty="0" smtClean="0"/>
              <a:t>reactor</a:t>
            </a: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n-US" sz="1700" dirty="0"/>
              <a:t>It was shown </a:t>
            </a:r>
            <a:r>
              <a:rPr lang="en-US" sz="1700" dirty="0" smtClean="0"/>
              <a:t> </a:t>
            </a:r>
            <a:r>
              <a:rPr lang="en-US" sz="1700" dirty="0"/>
              <a:t>that the longitudinal thermal conductivity is not a factor limiting the possibility of nuclear fusion applications for magnetic mirror </a:t>
            </a:r>
            <a:r>
              <a:rPr lang="en-US" sz="1700" dirty="0" smtClean="0"/>
              <a:t>traps</a:t>
            </a:r>
            <a:endParaRPr lang="en-US" sz="17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7893070" y="5085184"/>
            <a:ext cx="12241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Progress of electron temperature in GDT experiments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4399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174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BINP SB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BINP-User</dc:creator>
  <cp:lastModifiedBy>BINP-User</cp:lastModifiedBy>
  <cp:revision>9</cp:revision>
  <dcterms:created xsi:type="dcterms:W3CDTF">2014-09-22T08:05:12Z</dcterms:created>
  <dcterms:modified xsi:type="dcterms:W3CDTF">2014-09-22T09:12:26Z</dcterms:modified>
</cp:coreProperties>
</file>