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733189"/>
            <a:ext cx="8763000" cy="17438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Pedestal instabilities prior to the 1</a:t>
            </a:r>
            <a:r>
              <a:rPr lang="en-US" altLang="zh-CN" sz="2400" b="1" baseline="30000" dirty="0" smtClean="0">
                <a:solidFill>
                  <a:srgbClr val="FF0000"/>
                </a:solidFill>
              </a:rPr>
              <a:t>st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ELM and during inter-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ELMs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  <a:buFont typeface="Wingdings" pitchFamily="2" charset="2"/>
              <a:buChar char="ü"/>
            </a:pPr>
            <a:r>
              <a:rPr lang="en-US" altLang="zh-CN" sz="2000" dirty="0" smtClean="0"/>
              <a:t> </a:t>
            </a:r>
            <a:r>
              <a:rPr lang="en-US" sz="2000" dirty="0" smtClean="0"/>
              <a:t>A quasi-coherent </a:t>
            </a:r>
            <a:r>
              <a:rPr lang="en-US" sz="2000" dirty="0" smtClean="0"/>
              <a:t>mode with </a:t>
            </a:r>
            <a:r>
              <a:rPr lang="en-US" sz="2000" dirty="0" smtClean="0"/>
              <a:t>frequency range of  50-100 kHz in pedestal region</a:t>
            </a:r>
            <a:endParaRPr lang="en-US" altLang="zh-CN" sz="2000" dirty="0" smtClean="0"/>
          </a:p>
          <a:p>
            <a:pPr>
              <a:lnSpc>
                <a:spcPts val="2600"/>
              </a:lnSpc>
              <a:buFont typeface="Wingdings" pitchFamily="2" charset="2"/>
              <a:buChar char="ü"/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Probed by </a:t>
            </a:r>
            <a:r>
              <a:rPr lang="en-US" altLang="zh-CN" sz="2000" dirty="0" err="1" smtClean="0"/>
              <a:t>reflectometry</a:t>
            </a:r>
            <a:r>
              <a:rPr lang="en-US" altLang="zh-CN" sz="2000" dirty="0" smtClean="0"/>
              <a:t> in pedestal region, electromagnetic </a:t>
            </a:r>
            <a:r>
              <a:rPr lang="en-US" altLang="zh-CN" sz="2000" dirty="0" smtClean="0"/>
              <a:t>mode</a:t>
            </a:r>
          </a:p>
          <a:p>
            <a:pPr>
              <a:lnSpc>
                <a:spcPts val="2600"/>
              </a:lnSpc>
              <a:buFont typeface="Wingdings" pitchFamily="2" charset="2"/>
              <a:buChar char="ü"/>
            </a:pPr>
            <a:r>
              <a:rPr lang="en-US" altLang="zh-CN" sz="2000" dirty="0" smtClean="0"/>
              <a:t>n =7 (counter current direction),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θ</a:t>
            </a:r>
            <a:r>
              <a:rPr lang="en-US" sz="2000" dirty="0" smtClean="0"/>
              <a:t> ~ 0.43 cm</a:t>
            </a:r>
            <a:r>
              <a:rPr lang="en-US" sz="2000" baseline="30000" dirty="0" smtClean="0"/>
              <a:t>-1</a:t>
            </a:r>
            <a:r>
              <a:rPr lang="en-US" altLang="zh-CN" sz="2000" dirty="0" smtClean="0"/>
              <a:t>(Electron diamagnetic direction)</a:t>
            </a:r>
          </a:p>
          <a:p>
            <a:pPr>
              <a:lnSpc>
                <a:spcPts val="2600"/>
              </a:lnSpc>
              <a:buFont typeface="Wingdings" pitchFamily="2" charset="2"/>
              <a:buChar char="ü"/>
            </a:pPr>
            <a:r>
              <a:rPr lang="en-US" altLang="zh-CN" sz="2000" dirty="0" smtClean="0"/>
              <a:t> Mode excitation is related to </a:t>
            </a:r>
            <a:r>
              <a:rPr lang="en-US" sz="2000" dirty="0" smtClean="0"/>
              <a:t>the saturation of the pedestal</a:t>
            </a:r>
            <a:endParaRPr lang="zh-CN" altLang="en-US" sz="2000" dirty="0"/>
          </a:p>
        </p:txBody>
      </p:sp>
      <p:pic>
        <p:nvPicPr>
          <p:cNvPr id="5" name="图片 4" descr="F:\programme\williams\2012QCM\19893_QCM_spectra8.tif"/>
          <p:cNvPicPr>
            <a:picLocks noChangeAspect="1"/>
          </p:cNvPicPr>
          <p:nvPr/>
        </p:nvPicPr>
        <p:blipFill>
          <a:blip r:embed="rId2"/>
          <a:srcRect l="4687"/>
          <a:stretch>
            <a:fillRect/>
          </a:stretch>
        </p:blipFill>
        <p:spPr bwMode="auto">
          <a:xfrm>
            <a:off x="0" y="990600"/>
            <a:ext cx="507076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 descr="F:\programme\X_mode_Reflectometry_2013\X_mode_Data\ne_QXFMCW\21930_pedestal_dynamics.tif"/>
          <p:cNvPicPr>
            <a:picLocks noChangeAspect="1"/>
          </p:cNvPicPr>
          <p:nvPr/>
        </p:nvPicPr>
        <p:blipFill>
          <a:blip r:embed="rId3"/>
          <a:srcRect t="4323"/>
          <a:stretch>
            <a:fillRect/>
          </a:stretch>
        </p:blipFill>
        <p:spPr bwMode="auto">
          <a:xfrm>
            <a:off x="4943474" y="914400"/>
            <a:ext cx="4200526" cy="3200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62000" y="76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US" sz="2400" b="1" dirty="0" smtClean="0">
                <a:latin typeface="Century Gothic" pitchFamily="34" charset="0"/>
              </a:rPr>
              <a:t>Role of Edge Plasma Instabilities in Dynamical Evolution of the Pedestal in the HL-</a:t>
            </a:r>
            <a:r>
              <a:rPr lang="en-US" sz="2400" b="1" dirty="0" err="1" smtClean="0">
                <a:latin typeface="Century Gothic" pitchFamily="34" charset="0"/>
              </a:rPr>
              <a:t>2A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Tokamak</a:t>
            </a:r>
            <a:endParaRPr lang="zh-CN" altLang="en-US" sz="2400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1066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1600" b="1" dirty="0" smtClean="0">
                <a:solidFill>
                  <a:srgbClr val="FF0000"/>
                </a:solidFill>
                <a:latin typeface="Century Gothic" pitchFamily="34" charset="0"/>
              </a:rPr>
              <a:t>Mode also observed during inter-</a:t>
            </a:r>
            <a:r>
              <a:rPr lang="en-US" sz="1600" b="1" dirty="0" err="1" smtClean="0">
                <a:solidFill>
                  <a:srgbClr val="FF0000"/>
                </a:solidFill>
                <a:latin typeface="Century Gothic" pitchFamily="34" charset="0"/>
              </a:rPr>
              <a:t>ELMs</a:t>
            </a:r>
            <a:endParaRPr lang="zh-CN" altLang="en-US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4111823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1400" b="1" dirty="0" smtClean="0">
                <a:latin typeface="Century Gothic" pitchFamily="34" charset="0"/>
              </a:rPr>
              <a:t>Mode intensity vs. pedestal n</a:t>
            </a:r>
            <a:r>
              <a:rPr lang="en-US" sz="1400" b="1" baseline="-25000" dirty="0" smtClean="0">
                <a:latin typeface="Century Gothic" pitchFamily="34" charset="0"/>
              </a:rPr>
              <a:t>e</a:t>
            </a:r>
            <a:r>
              <a:rPr lang="en-US" sz="1400" b="1" dirty="0" smtClean="0">
                <a:latin typeface="Century Gothic" pitchFamily="34" charset="0"/>
              </a:rPr>
              <a:t> gradient</a:t>
            </a:r>
            <a:endParaRPr lang="zh-CN" altLang="en-US" sz="14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86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幻灯片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</cp:lastModifiedBy>
  <cp:revision>147</cp:revision>
  <dcterms:created xsi:type="dcterms:W3CDTF">2006-08-16T00:00:00Z</dcterms:created>
  <dcterms:modified xsi:type="dcterms:W3CDTF">2014-09-21T03:24:00Z</dcterms:modified>
</cp:coreProperties>
</file>