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79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2014/9/22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2014/9/22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2014/9/22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2014/9/22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2014/9/22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2014/9/22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2014/9/22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2014/9/22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2014/9/22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2014/9/22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2014/9/22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2014/9/22</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hyperlink" Target="http://dict.youdao.com/w/of/" TargetMode="External"/><Relationship Id="rId7" Type="http://schemas.openxmlformats.org/officeDocument/2006/relationships/hyperlink" Target="http://dict.youdao.com/w/beijing/" TargetMode="External"/><Relationship Id="rId2" Type="http://schemas.openxmlformats.org/officeDocument/2006/relationships/hyperlink" Target="http://dict.youdao.com/w/university/" TargetMode="External"/><Relationship Id="rId1" Type="http://schemas.openxmlformats.org/officeDocument/2006/relationships/slideLayout" Target="../slideLayouts/slideLayout2.xml"/><Relationship Id="rId6" Type="http://schemas.openxmlformats.org/officeDocument/2006/relationships/hyperlink" Target="http://dict.youdao.com/w/technology/" TargetMode="External"/><Relationship Id="rId5" Type="http://schemas.openxmlformats.org/officeDocument/2006/relationships/hyperlink" Target="http://dict.youdao.com/w/and/" TargetMode="External"/><Relationship Id="rId10" Type="http://schemas.openxmlformats.org/officeDocument/2006/relationships/image" Target="../media/image3.png"/><Relationship Id="rId4" Type="http://schemas.openxmlformats.org/officeDocument/2006/relationships/hyperlink" Target="http://dict.youdao.com/w/science/" TargetMode="External"/><Relationship Id="rId9"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44624"/>
            <a:ext cx="8229600" cy="1152128"/>
          </a:xfrm>
        </p:spPr>
        <p:txBody>
          <a:bodyPr>
            <a:noAutofit/>
          </a:bodyPr>
          <a:lstStyle/>
          <a:p>
            <a:pPr hangingPunct="0"/>
            <a:r>
              <a:rPr lang="en-US" altLang="zh-CN" sz="1400" b="1" dirty="0"/>
              <a:t>R&amp;D Status of Reduced Activation </a:t>
            </a:r>
            <a:r>
              <a:rPr lang="en-US" altLang="zh-CN" sz="1400" b="1" dirty="0" err="1"/>
              <a:t>Ferritic</a:t>
            </a:r>
            <a:r>
              <a:rPr lang="en-US" altLang="zh-CN" sz="1400" b="1" dirty="0"/>
              <a:t>/Martensitic Steel for CN TBM</a:t>
            </a:r>
            <a:r>
              <a:rPr lang="zh-CN" altLang="zh-CN" sz="900" dirty="0"/>
              <a:t/>
            </a:r>
            <a:br>
              <a:rPr lang="zh-CN" altLang="zh-CN" sz="900" dirty="0"/>
            </a:br>
            <a:r>
              <a:rPr lang="en-US" altLang="zh-CN" sz="900" dirty="0"/>
              <a:t> </a:t>
            </a:r>
            <a:r>
              <a:rPr lang="en-GB" altLang="zh-CN" sz="900" dirty="0" err="1" smtClean="0"/>
              <a:t>Pinghuai</a:t>
            </a:r>
            <a:r>
              <a:rPr lang="en-GB" altLang="zh-CN" sz="900" dirty="0" smtClean="0"/>
              <a:t> </a:t>
            </a:r>
            <a:r>
              <a:rPr lang="en-GB" altLang="zh-CN" sz="900" dirty="0"/>
              <a:t>Wang </a:t>
            </a:r>
            <a:r>
              <a:rPr lang="en-GB" altLang="zh-CN" sz="900" baseline="30000" dirty="0"/>
              <a:t>*1</a:t>
            </a:r>
            <a:r>
              <a:rPr lang="en-GB" altLang="zh-CN" sz="900" dirty="0"/>
              <a:t>, </a:t>
            </a:r>
            <a:r>
              <a:rPr lang="en-GB" altLang="zh-CN" sz="900" dirty="0" err="1"/>
              <a:t>Jiming</a:t>
            </a:r>
            <a:r>
              <a:rPr lang="en-GB" altLang="zh-CN" sz="900" dirty="0"/>
              <a:t> Chen</a:t>
            </a:r>
            <a:r>
              <a:rPr lang="en-GB" altLang="zh-CN" sz="900" baseline="30000" dirty="0"/>
              <a:t>1</a:t>
            </a:r>
            <a:r>
              <a:rPr lang="en-GB" altLang="zh-CN" sz="900" dirty="0"/>
              <a:t>, Shi Liu</a:t>
            </a:r>
            <a:r>
              <a:rPr lang="en-GB" altLang="zh-CN" sz="900" baseline="30000" dirty="0"/>
              <a:t>2</a:t>
            </a:r>
            <a:r>
              <a:rPr lang="en-GB" altLang="zh-CN" sz="900" dirty="0"/>
              <a:t>, </a:t>
            </a:r>
            <a:r>
              <a:rPr lang="en-GB" altLang="zh-CN" sz="900" dirty="0" err="1"/>
              <a:t>Zhangjian</a:t>
            </a:r>
            <a:r>
              <a:rPr lang="en-GB" altLang="zh-CN" sz="900" dirty="0"/>
              <a:t> Zhou</a:t>
            </a:r>
            <a:r>
              <a:rPr lang="en-GB" altLang="zh-CN" sz="900" baseline="30000" dirty="0"/>
              <a:t>3</a:t>
            </a:r>
            <a:r>
              <a:rPr lang="en-GB" altLang="zh-CN" sz="900" dirty="0"/>
              <a:t>, </a:t>
            </a:r>
            <a:r>
              <a:rPr lang="en-GB" altLang="zh-CN" sz="900" dirty="0" err="1"/>
              <a:t>Zengyu</a:t>
            </a:r>
            <a:r>
              <a:rPr lang="en-GB" altLang="zh-CN" sz="900" dirty="0"/>
              <a:t> Xu</a:t>
            </a:r>
            <a:r>
              <a:rPr lang="en-GB" altLang="zh-CN" sz="900" baseline="30000" dirty="0"/>
              <a:t>1</a:t>
            </a:r>
            <a:r>
              <a:rPr lang="zh-CN" altLang="zh-CN" sz="900" dirty="0"/>
              <a:t/>
            </a:r>
            <a:br>
              <a:rPr lang="zh-CN" altLang="zh-CN" sz="900" dirty="0"/>
            </a:br>
            <a:r>
              <a:rPr lang="en-GB" altLang="zh-CN" sz="900" dirty="0"/>
              <a:t> </a:t>
            </a:r>
            <a:r>
              <a:rPr lang="en-GB" altLang="zh-CN" sz="900" baseline="30000" dirty="0" smtClean="0"/>
              <a:t>1</a:t>
            </a:r>
            <a:r>
              <a:rPr lang="en-GB" altLang="zh-CN" sz="900" dirty="0" smtClean="0"/>
              <a:t> </a:t>
            </a:r>
            <a:r>
              <a:rPr lang="en-GB" altLang="zh-CN" sz="900" dirty="0" err="1"/>
              <a:t>Southwestern</a:t>
            </a:r>
            <a:r>
              <a:rPr lang="en-GB" altLang="zh-CN" sz="900" dirty="0"/>
              <a:t> Institute of Physics, Chengdu, Sichuan, China</a:t>
            </a:r>
            <a:r>
              <a:rPr lang="zh-CN" altLang="zh-CN" sz="900" dirty="0"/>
              <a:t/>
            </a:r>
            <a:br>
              <a:rPr lang="zh-CN" altLang="zh-CN" sz="900" dirty="0"/>
            </a:br>
            <a:r>
              <a:rPr lang="en-GB" altLang="zh-CN" sz="900" baseline="30000" dirty="0"/>
              <a:t>2</a:t>
            </a:r>
            <a:r>
              <a:rPr lang="en-GB" altLang="zh-CN" sz="900" dirty="0"/>
              <a:t> Institute of Metal Research, Chinese Academy of Sciences, Shenyang, China</a:t>
            </a:r>
            <a:r>
              <a:rPr lang="zh-CN" altLang="zh-CN" sz="900" dirty="0"/>
              <a:t/>
            </a:r>
            <a:br>
              <a:rPr lang="zh-CN" altLang="zh-CN" sz="900" dirty="0"/>
            </a:br>
            <a:r>
              <a:rPr lang="en-GB" altLang="zh-CN" sz="900" baseline="30000" dirty="0"/>
              <a:t>3</a:t>
            </a:r>
            <a:r>
              <a:rPr lang="en-GB" altLang="zh-CN" sz="900" dirty="0"/>
              <a:t> </a:t>
            </a:r>
            <a:r>
              <a:rPr lang="en-GB" altLang="zh-CN" sz="900" dirty="0">
                <a:hlinkClick r:id="rId2"/>
              </a:rPr>
              <a:t>University</a:t>
            </a:r>
            <a:r>
              <a:rPr lang="en-GB" altLang="zh-CN" sz="900" dirty="0"/>
              <a:t> </a:t>
            </a:r>
            <a:r>
              <a:rPr lang="en-GB" altLang="zh-CN" sz="900" dirty="0">
                <a:hlinkClick r:id="rId3"/>
              </a:rPr>
              <a:t>of</a:t>
            </a:r>
            <a:r>
              <a:rPr lang="en-GB" altLang="zh-CN" sz="900" dirty="0"/>
              <a:t> </a:t>
            </a:r>
            <a:r>
              <a:rPr lang="en-GB" altLang="zh-CN" sz="900" dirty="0">
                <a:hlinkClick r:id="rId4"/>
              </a:rPr>
              <a:t>Science</a:t>
            </a:r>
            <a:r>
              <a:rPr lang="en-GB" altLang="zh-CN" sz="900" dirty="0"/>
              <a:t> </a:t>
            </a:r>
            <a:r>
              <a:rPr lang="en-GB" altLang="zh-CN" sz="900" dirty="0">
                <a:hlinkClick r:id="rId5"/>
              </a:rPr>
              <a:t>and</a:t>
            </a:r>
            <a:r>
              <a:rPr lang="en-GB" altLang="zh-CN" sz="900" dirty="0"/>
              <a:t> </a:t>
            </a:r>
            <a:r>
              <a:rPr lang="en-GB" altLang="zh-CN" sz="900" dirty="0">
                <a:hlinkClick r:id="rId6"/>
              </a:rPr>
              <a:t>Technology</a:t>
            </a:r>
            <a:r>
              <a:rPr lang="en-GB" altLang="zh-CN" sz="900" dirty="0"/>
              <a:t> </a:t>
            </a:r>
            <a:r>
              <a:rPr lang="en-GB" altLang="zh-CN" sz="900" dirty="0">
                <a:hlinkClick r:id="rId7"/>
              </a:rPr>
              <a:t>Beijing</a:t>
            </a:r>
            <a:r>
              <a:rPr lang="en-GB" altLang="zh-CN" sz="900" dirty="0"/>
              <a:t>, Beijing, China</a:t>
            </a:r>
            <a:r>
              <a:rPr lang="zh-CN" altLang="zh-CN" sz="900" dirty="0"/>
              <a:t/>
            </a:r>
            <a:br>
              <a:rPr lang="zh-CN" altLang="zh-CN" sz="900" dirty="0"/>
            </a:br>
            <a:r>
              <a:rPr lang="en-US" altLang="zh-CN" sz="900" i="1" dirty="0" smtClean="0"/>
              <a:t>E-mail </a:t>
            </a:r>
            <a:r>
              <a:rPr lang="en-US" altLang="zh-CN" sz="900" i="1" dirty="0"/>
              <a:t>contact of main author: </a:t>
            </a:r>
            <a:r>
              <a:rPr lang="en-US" altLang="zh-CN" sz="900" i="1" dirty="0" smtClean="0"/>
              <a:t>wangph@swip.ac.cn</a:t>
            </a:r>
            <a:endParaRPr lang="zh-CN" altLang="en-US" sz="900" dirty="0"/>
          </a:p>
        </p:txBody>
      </p:sp>
      <p:cxnSp>
        <p:nvCxnSpPr>
          <p:cNvPr id="5" name="直接连接符 4"/>
          <p:cNvCxnSpPr/>
          <p:nvPr/>
        </p:nvCxnSpPr>
        <p:spPr>
          <a:xfrm>
            <a:off x="251520" y="1124744"/>
            <a:ext cx="8784976"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216024" y="1196752"/>
            <a:ext cx="4572000" cy="1061829"/>
          </a:xfrm>
          <a:prstGeom prst="rect">
            <a:avLst/>
          </a:prstGeom>
          <a:ln>
            <a:solidFill>
              <a:schemeClr val="accent1"/>
            </a:solidFill>
          </a:ln>
        </p:spPr>
        <p:txBody>
          <a:bodyPr>
            <a:spAutoFit/>
          </a:bodyPr>
          <a:lstStyle/>
          <a:p>
            <a:pPr algn="just"/>
            <a:r>
              <a:rPr lang="en-GB" altLang="zh-CN" sz="1050" dirty="0"/>
              <a:t>CLF-1 is a Reduced Activation </a:t>
            </a:r>
            <a:r>
              <a:rPr lang="en-GB" altLang="zh-CN" sz="1050" dirty="0" err="1"/>
              <a:t>Ferritic</a:t>
            </a:r>
            <a:r>
              <a:rPr lang="en-GB" altLang="zh-CN" sz="1050" dirty="0"/>
              <a:t>-Martensitic (RAFM) steel developed for use as structural material </a:t>
            </a:r>
            <a:r>
              <a:rPr lang="en-GB" altLang="zh-CN" sz="1050" dirty="0" smtClean="0"/>
              <a:t>in the </a:t>
            </a:r>
            <a:r>
              <a:rPr lang="en-GB" altLang="zh-CN" sz="1050" dirty="0"/>
              <a:t>ITER Test Blanket Modules (TBMs) </a:t>
            </a:r>
            <a:r>
              <a:rPr lang="en-GB" altLang="zh-CN" sz="1050" dirty="0" smtClean="0"/>
              <a:t>of Helium-Cooled </a:t>
            </a:r>
            <a:r>
              <a:rPr lang="en-GB" altLang="zh-CN" sz="1050" dirty="0"/>
              <a:t>Ceramic Breeder (HCCB) </a:t>
            </a:r>
            <a:r>
              <a:rPr lang="en-US" altLang="zh-CN" sz="1050" dirty="0" smtClean="0"/>
              <a:t>concept.</a:t>
            </a:r>
            <a:r>
              <a:rPr lang="en-GB" altLang="zh-CN" sz="1050" dirty="0"/>
              <a:t> This paper gives an overview of the R&amp;D status of CLF-1 for TBM, including the material development, the current properties databases, the neutron irradiation experiment and the qualification plan for the use of CLF-1 in ITER TBM. </a:t>
            </a:r>
            <a:endParaRPr lang="zh-CN" altLang="en-US" sz="1050" dirty="0"/>
          </a:p>
        </p:txBody>
      </p:sp>
      <p:sp>
        <p:nvSpPr>
          <p:cNvPr id="7" name="矩形 6"/>
          <p:cNvSpPr/>
          <p:nvPr/>
        </p:nvSpPr>
        <p:spPr>
          <a:xfrm>
            <a:off x="232886" y="2204864"/>
            <a:ext cx="4572000" cy="1384995"/>
          </a:xfrm>
          <a:prstGeom prst="rect">
            <a:avLst/>
          </a:prstGeom>
        </p:spPr>
        <p:txBody>
          <a:bodyPr>
            <a:spAutoFit/>
          </a:bodyPr>
          <a:lstStyle/>
          <a:p>
            <a:pPr lvl="0" hangingPunct="0"/>
            <a:r>
              <a:rPr lang="en-GB" altLang="zh-CN" sz="1050" b="1" dirty="0" smtClean="0"/>
              <a:t>1 Current </a:t>
            </a:r>
            <a:r>
              <a:rPr lang="en-GB" altLang="zh-CN" sz="1050" b="1" dirty="0"/>
              <a:t>status of CLF-1 steel</a:t>
            </a:r>
            <a:endParaRPr lang="zh-CN" altLang="zh-CN" sz="1050" b="1" dirty="0"/>
          </a:p>
          <a:p>
            <a:pPr lvl="0" hangingPunct="0"/>
            <a:r>
              <a:rPr lang="en-GB" altLang="zh-CN" sz="1050" b="1" dirty="0" smtClean="0"/>
              <a:t>1.1 Material </a:t>
            </a:r>
            <a:r>
              <a:rPr lang="en-GB" altLang="zh-CN" sz="1050" b="1" dirty="0"/>
              <a:t>development</a:t>
            </a:r>
            <a:endParaRPr lang="zh-CN" altLang="zh-CN" sz="1050" b="1" dirty="0"/>
          </a:p>
          <a:p>
            <a:pPr algn="just" hangingPunct="0"/>
            <a:r>
              <a:rPr lang="en-GB" altLang="zh-CN" sz="1050" dirty="0" smtClean="0"/>
              <a:t>Optimizing </a:t>
            </a:r>
            <a:r>
              <a:rPr lang="en-GB" altLang="zh-CN" sz="1050" dirty="0"/>
              <a:t>CLF-1 processing procedures was done. </a:t>
            </a:r>
            <a:r>
              <a:rPr lang="en-GB" altLang="zh-CN" sz="1050" dirty="0" smtClean="0"/>
              <a:t>Several 1 ton ingots have been produced. Products </a:t>
            </a:r>
            <a:r>
              <a:rPr lang="en-GB" altLang="zh-CN" sz="1050" dirty="0"/>
              <a:t>in large scale developed, </a:t>
            </a:r>
            <a:r>
              <a:rPr lang="en-GB" altLang="zh-CN" sz="1050" dirty="0" smtClean="0"/>
              <a:t>and they </a:t>
            </a:r>
            <a:r>
              <a:rPr lang="en-GB" altLang="zh-CN" sz="1050" dirty="0"/>
              <a:t>have totally fulfilled the needs for manufacturing small size mock-ups, and a 1/3 size CN HCCB TBM was manufactured</a:t>
            </a:r>
            <a:r>
              <a:rPr lang="en-GB" altLang="zh-CN" sz="1050" dirty="0" smtClean="0"/>
              <a:t>.</a:t>
            </a:r>
          </a:p>
          <a:p>
            <a:pPr lvl="0" hangingPunct="0"/>
            <a:r>
              <a:rPr lang="en-GB" altLang="zh-CN" sz="1050" b="1" dirty="0"/>
              <a:t>1.2 Properties </a:t>
            </a:r>
            <a:r>
              <a:rPr lang="en-GB" altLang="zh-CN" sz="1050" b="1" dirty="0"/>
              <a:t>of CLF-1 steel</a:t>
            </a:r>
            <a:endParaRPr lang="zh-CN" altLang="zh-CN" sz="1050" b="1" dirty="0"/>
          </a:p>
          <a:p>
            <a:pPr hangingPunct="0"/>
            <a:r>
              <a:rPr lang="en-GB" altLang="zh-CN" sz="1050" dirty="0"/>
              <a:t>Various physical and mechanical properties are available for the TBM design. </a:t>
            </a:r>
            <a:endParaRPr lang="zh-CN" altLang="zh-CN" sz="1050" dirty="0"/>
          </a:p>
        </p:txBody>
      </p:sp>
      <p:sp>
        <p:nvSpPr>
          <p:cNvPr id="12"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pic>
        <p:nvPicPr>
          <p:cNvPr id="1027" name="图片 2"/>
          <p:cNvPicPr>
            <a:picLocks noChangeAspect="1" noChangeArrowheads="1"/>
          </p:cNvPicPr>
          <p:nvPr/>
        </p:nvPicPr>
        <p:blipFill>
          <a:blip r:embed="rId8" cstate="print">
            <a:extLst>
              <a:ext uri="{28A0092B-C50C-407E-A947-70E740481C1C}">
                <a14:useLocalDpi xmlns:a14="http://schemas.microsoft.com/office/drawing/2010/main" val="0"/>
              </a:ext>
            </a:extLst>
          </a:blip>
          <a:srcRect t="5812" b="5075"/>
          <a:stretch>
            <a:fillRect/>
          </a:stretch>
        </p:blipFill>
        <p:spPr bwMode="auto">
          <a:xfrm>
            <a:off x="107504" y="3594925"/>
            <a:ext cx="2503652" cy="1753827"/>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5"/>
          <p:cNvSpPr>
            <a:spLocks noChangeArrowheads="1"/>
          </p:cNvSpPr>
          <p:nvPr/>
        </p:nvSpPr>
        <p:spPr bwMode="auto">
          <a:xfrm>
            <a:off x="189893" y="5445224"/>
            <a:ext cx="2073003"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900" b="0" i="1" u="none" strike="noStrike" cap="none" normalizeH="0" baseline="0" dirty="0" smtClean="0">
                <a:ln>
                  <a:noFill/>
                </a:ln>
                <a:solidFill>
                  <a:schemeClr val="tx1"/>
                </a:solidFill>
                <a:effectLst/>
                <a:latin typeface="Times New Roman" pitchFamily="18" charset="0"/>
                <a:ea typeface="Times" charset="0"/>
                <a:cs typeface="Times New Roman" pitchFamily="18" charset="0"/>
              </a:rPr>
              <a:t>Larson-Miller parameter of  CLF-1 steel</a:t>
            </a:r>
            <a:endParaRPr kumimoji="0" lang="en-US" altLang="zh-CN" sz="9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14" name="Rectangle 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pic>
        <p:nvPicPr>
          <p:cNvPr id="1030" name="图片 3"/>
          <p:cNvPicPr>
            <a:picLocks noChangeAspect="1" noChangeArrowheads="1"/>
          </p:cNvPicPr>
          <p:nvPr/>
        </p:nvPicPr>
        <p:blipFill>
          <a:blip r:embed="rId9">
            <a:extLst>
              <a:ext uri="{28A0092B-C50C-407E-A947-70E740481C1C}">
                <a14:useLocalDpi xmlns:a14="http://schemas.microsoft.com/office/drawing/2010/main" val="0"/>
              </a:ext>
            </a:extLst>
          </a:blip>
          <a:srcRect l="9026" t="9567" r="12814" b="5374"/>
          <a:stretch>
            <a:fillRect/>
          </a:stretch>
        </p:blipFill>
        <p:spPr bwMode="auto">
          <a:xfrm>
            <a:off x="2484358" y="3655917"/>
            <a:ext cx="2232247" cy="1692835"/>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8"/>
          <p:cNvSpPr>
            <a:spLocks noChangeArrowheads="1"/>
          </p:cNvSpPr>
          <p:nvPr/>
        </p:nvSpPr>
        <p:spPr bwMode="auto">
          <a:xfrm>
            <a:off x="2360724" y="5430416"/>
            <a:ext cx="2736304"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900" b="0" i="1" u="none" strike="noStrike" cap="none" normalizeH="0" baseline="0" dirty="0" smtClean="0">
                <a:ln>
                  <a:noFill/>
                </a:ln>
                <a:solidFill>
                  <a:schemeClr val="tx1"/>
                </a:solidFill>
                <a:effectLst/>
                <a:latin typeface="Times New Roman" pitchFamily="18" charset="0"/>
                <a:ea typeface="Times" charset="0"/>
                <a:cs typeface="Times New Roman" pitchFamily="18" charset="0"/>
              </a:rPr>
              <a:t>Low cycle fatigue properties of the CLF-1 steel</a:t>
            </a:r>
            <a:endParaRPr kumimoji="0" lang="en-US" altLang="zh-CN" sz="9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16" name="矩形 15"/>
          <p:cNvSpPr/>
          <p:nvPr/>
        </p:nvSpPr>
        <p:spPr>
          <a:xfrm>
            <a:off x="144605" y="5700187"/>
            <a:ext cx="4572000" cy="1061829"/>
          </a:xfrm>
          <a:prstGeom prst="rect">
            <a:avLst/>
          </a:prstGeom>
        </p:spPr>
        <p:txBody>
          <a:bodyPr>
            <a:spAutoFit/>
          </a:bodyPr>
          <a:lstStyle/>
          <a:p>
            <a:pPr lvl="0" hangingPunct="0"/>
            <a:r>
              <a:rPr lang="en-GB" altLang="zh-CN" sz="1050" b="1" dirty="0" smtClean="0"/>
              <a:t>1.3 Neutron </a:t>
            </a:r>
            <a:r>
              <a:rPr lang="en-GB" altLang="zh-CN" sz="1050" b="1" dirty="0"/>
              <a:t>irradiation</a:t>
            </a:r>
            <a:endParaRPr lang="zh-CN" altLang="zh-CN" sz="1050" b="1" dirty="0"/>
          </a:p>
          <a:p>
            <a:pPr algn="just" hangingPunct="0"/>
            <a:r>
              <a:rPr lang="en-GB" altLang="zh-CN" sz="1050" dirty="0" smtClean="0"/>
              <a:t>A </a:t>
            </a:r>
            <a:r>
              <a:rPr lang="en-GB" altLang="zh-CN" sz="1050" dirty="0"/>
              <a:t>neutron irradiation campaign has been started in the high flux engineering test reactor (HFETR) in </a:t>
            </a:r>
            <a:r>
              <a:rPr lang="en-GB" altLang="zh-CN" sz="1050" dirty="0" smtClean="0"/>
              <a:t>China. </a:t>
            </a:r>
            <a:endParaRPr lang="zh-CN" altLang="zh-CN" sz="1050" dirty="0"/>
          </a:p>
          <a:p>
            <a:pPr algn="just" hangingPunct="0"/>
            <a:r>
              <a:rPr lang="en-GB" altLang="zh-CN" sz="1050" dirty="0"/>
              <a:t>An irradiation dose of 0.5dpa has been finished at the irradiation temperature of 573K. </a:t>
            </a:r>
            <a:r>
              <a:rPr lang="en-GB" altLang="zh-CN" sz="1050" dirty="0" smtClean="0"/>
              <a:t>In </a:t>
            </a:r>
            <a:r>
              <a:rPr lang="en-GB" altLang="zh-CN" sz="1050" dirty="0"/>
              <a:t>the end of 2014, a target dose irradiation level will be about 1dpa and the irradiation temperature is 573K with an accuracy of ±20K in the specimens. </a:t>
            </a:r>
            <a:endParaRPr lang="zh-CN" altLang="zh-CN" sz="1050" dirty="0"/>
          </a:p>
        </p:txBody>
      </p:sp>
      <p:sp>
        <p:nvSpPr>
          <p:cNvPr id="20" name="矩形 19"/>
          <p:cNvSpPr/>
          <p:nvPr/>
        </p:nvSpPr>
        <p:spPr>
          <a:xfrm>
            <a:off x="5004048" y="1196752"/>
            <a:ext cx="4032448" cy="1384995"/>
          </a:xfrm>
          <a:prstGeom prst="rect">
            <a:avLst/>
          </a:prstGeom>
        </p:spPr>
        <p:txBody>
          <a:bodyPr wrap="square">
            <a:spAutoFit/>
          </a:bodyPr>
          <a:lstStyle/>
          <a:p>
            <a:pPr lvl="0" hangingPunct="0"/>
            <a:r>
              <a:rPr lang="en-GB" altLang="zh-CN" sz="1050" b="1" dirty="0" smtClean="0"/>
              <a:t>2 Qualification </a:t>
            </a:r>
            <a:r>
              <a:rPr lang="en-GB" altLang="zh-CN" sz="1050" b="1" dirty="0"/>
              <a:t>plan of CLF-1 steel</a:t>
            </a:r>
            <a:endParaRPr lang="zh-CN" altLang="zh-CN" sz="1050" b="1" dirty="0"/>
          </a:p>
          <a:p>
            <a:pPr algn="just" hangingPunct="0"/>
            <a:r>
              <a:rPr lang="en-GB" altLang="zh-CN" sz="1050" dirty="0" smtClean="0"/>
              <a:t>A </a:t>
            </a:r>
            <a:r>
              <a:rPr lang="en-GB" altLang="zh-CN" sz="1050" dirty="0"/>
              <a:t>qualification of the CLF-1 steel is </a:t>
            </a:r>
            <a:r>
              <a:rPr lang="en-GB" altLang="zh-CN" sz="1050" dirty="0" smtClean="0"/>
              <a:t>started </a:t>
            </a:r>
            <a:r>
              <a:rPr lang="en-GB" altLang="zh-CN" sz="1050" dirty="0"/>
              <a:t>for material supply for CN ITER HCCB TBM manufacturing. </a:t>
            </a:r>
            <a:r>
              <a:rPr lang="en-GB" altLang="zh-CN" sz="1050" dirty="0" smtClean="0"/>
              <a:t>Larger </a:t>
            </a:r>
            <a:r>
              <a:rPr lang="en-GB" altLang="zh-CN" sz="1050" dirty="0"/>
              <a:t>than 5 tons ingots will be melted, with at least three for material qualification tests. </a:t>
            </a:r>
            <a:endParaRPr lang="en-GB" altLang="zh-CN" sz="1050" dirty="0" smtClean="0"/>
          </a:p>
          <a:p>
            <a:pPr algn="just" hangingPunct="0"/>
            <a:r>
              <a:rPr lang="en-GB" altLang="zh-CN" sz="1050" dirty="0" smtClean="0"/>
              <a:t>For qualification, current data is insufficient. Various properties will be measured to a sufficient numbers of data for specify the design criteria, by sampling from various products of plates, rods, pipes, welding joints, etc., according to code/standard. </a:t>
            </a:r>
            <a:endParaRPr lang="zh-CN" altLang="zh-CN" sz="1050" dirty="0"/>
          </a:p>
        </p:txBody>
      </p:sp>
      <p:sp>
        <p:nvSpPr>
          <p:cNvPr id="18" name="矩形 17"/>
          <p:cNvSpPr/>
          <p:nvPr/>
        </p:nvSpPr>
        <p:spPr>
          <a:xfrm>
            <a:off x="5004048" y="2564904"/>
            <a:ext cx="3960440" cy="1223412"/>
          </a:xfrm>
          <a:prstGeom prst="rect">
            <a:avLst/>
          </a:prstGeom>
        </p:spPr>
        <p:txBody>
          <a:bodyPr wrap="square">
            <a:spAutoFit/>
          </a:bodyPr>
          <a:lstStyle/>
          <a:p>
            <a:pPr lvl="0" hangingPunct="0"/>
            <a:r>
              <a:rPr lang="en-GB" altLang="zh-CN" sz="1050" b="1" dirty="0" smtClean="0"/>
              <a:t>3 R&amp;D </a:t>
            </a:r>
            <a:r>
              <a:rPr lang="en-GB" altLang="zh-CN" sz="1050" b="1" dirty="0"/>
              <a:t>for ODS steel</a:t>
            </a:r>
            <a:endParaRPr lang="zh-CN" altLang="zh-CN" sz="1050" b="1" dirty="0"/>
          </a:p>
          <a:p>
            <a:pPr algn="just" hangingPunct="0"/>
            <a:r>
              <a:rPr lang="en-GB" altLang="zh-CN" sz="1050" dirty="0" smtClean="0"/>
              <a:t>A </a:t>
            </a:r>
            <a:r>
              <a:rPr lang="en-GB" altLang="zh-CN" sz="1050" dirty="0"/>
              <a:t>9Cr ODS F/M steel based on CLF-1 RAFM steel (named as ODS-CLF) has been developed in China. </a:t>
            </a:r>
            <a:r>
              <a:rPr lang="en-GB" altLang="zh-CN" sz="1050" dirty="0" smtClean="0"/>
              <a:t>The </a:t>
            </a:r>
            <a:r>
              <a:rPr lang="en-GB" altLang="zh-CN" sz="1050" dirty="0"/>
              <a:t>first batch of the ODS-CLF was in the scale of 2 </a:t>
            </a:r>
            <a:r>
              <a:rPr lang="en-GB" altLang="zh-CN" sz="1050" dirty="0" smtClean="0"/>
              <a:t>kilograms.</a:t>
            </a:r>
            <a:endParaRPr lang="zh-CN" altLang="zh-CN" sz="1050" dirty="0"/>
          </a:p>
          <a:p>
            <a:pPr algn="just" hangingPunct="0"/>
            <a:r>
              <a:rPr lang="en-GB" altLang="zh-CN" sz="1050" dirty="0" smtClean="0"/>
              <a:t>The </a:t>
            </a:r>
            <a:r>
              <a:rPr lang="en-GB" altLang="zh-CN" sz="1050" dirty="0"/>
              <a:t>fabricated ODS steel shows rather fine grain microstructure and a large amount of ultrafine oxide particles with a size ranging from several nm up to ~50 nm were found. </a:t>
            </a:r>
            <a:endParaRPr lang="zh-CN" altLang="zh-CN" sz="1050" dirty="0"/>
          </a:p>
        </p:txBody>
      </p:sp>
      <p:sp>
        <p:nvSpPr>
          <p:cNvPr id="19" name="Rectangle 10"/>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pic>
        <p:nvPicPr>
          <p:cNvPr id="1033" name="图片 1"/>
          <p:cNvPicPr>
            <a:picLocks noChangeArrowheads="1"/>
          </p:cNvPicPr>
          <p:nvPr/>
        </p:nvPicPr>
        <p:blipFill>
          <a:blip r:embed="rId10">
            <a:extLst>
              <a:ext uri="{28A0092B-C50C-407E-A947-70E740481C1C}">
                <a14:useLocalDpi xmlns:a14="http://schemas.microsoft.com/office/drawing/2010/main" val="0"/>
              </a:ext>
            </a:extLst>
          </a:blip>
          <a:srcRect l="4124" r="9857"/>
          <a:stretch>
            <a:fillRect/>
          </a:stretch>
        </p:blipFill>
        <p:spPr bwMode="auto">
          <a:xfrm>
            <a:off x="6372200" y="3717032"/>
            <a:ext cx="1584176" cy="1590962"/>
          </a:xfrm>
          <a:prstGeom prst="rect">
            <a:avLst/>
          </a:prstGeom>
          <a:noFill/>
          <a:extLst>
            <a:ext uri="{909E8E84-426E-40DD-AFC4-6F175D3DCCD1}">
              <a14:hiddenFill xmlns:a14="http://schemas.microsoft.com/office/drawing/2010/main">
                <a:solidFill>
                  <a:srgbClr val="FFFFFF"/>
                </a:solidFill>
              </a14:hiddenFill>
            </a:ext>
          </a:extLst>
        </p:spPr>
      </p:pic>
      <p:sp>
        <p:nvSpPr>
          <p:cNvPr id="21" name="Rectangle 11"/>
          <p:cNvSpPr>
            <a:spLocks noChangeArrowheads="1"/>
          </p:cNvSpPr>
          <p:nvPr/>
        </p:nvSpPr>
        <p:spPr bwMode="auto">
          <a:xfrm>
            <a:off x="6446070" y="4797152"/>
            <a:ext cx="1664238"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100" b="0" i="1" u="none" strike="noStrike" cap="none" normalizeH="0" baseline="0" dirty="0" smtClean="0">
                <a:ln>
                  <a:noFill/>
                </a:ln>
                <a:solidFill>
                  <a:srgbClr val="0070C0"/>
                </a:solidFill>
                <a:effectLst/>
                <a:latin typeface="Times" charset="0"/>
                <a:ea typeface="宋体" pitchFamily="2" charset="-122"/>
                <a:cs typeface="Times New Roman" pitchFamily="18" charset="0"/>
              </a:rPr>
              <a:t>As-</a:t>
            </a:r>
            <a:r>
              <a:rPr kumimoji="0" lang="en-US" altLang="zh-CN" sz="1100" b="0" i="1" u="none" strike="noStrike" cap="none" normalizeH="0" baseline="0" dirty="0" smtClean="0">
                <a:ln>
                  <a:noFill/>
                </a:ln>
                <a:solidFill>
                  <a:srgbClr val="0070C0"/>
                </a:solidFill>
                <a:effectLst/>
                <a:latin typeface="Times New Roman" pitchFamily="18" charset="0"/>
                <a:ea typeface="Times" charset="0"/>
                <a:cs typeface="Times New Roman" pitchFamily="18" charset="0"/>
              </a:rPr>
              <a:t>hipped ODS-CLF steel</a:t>
            </a:r>
            <a:endParaRPr kumimoji="0" lang="en-US" altLang="zh-CN" sz="1800" b="0" i="0" u="none" strike="noStrike" cap="none" normalizeH="0" baseline="0" dirty="0" smtClean="0">
              <a:ln>
                <a:noFill/>
              </a:ln>
              <a:solidFill>
                <a:srgbClr val="0070C0"/>
              </a:solidFill>
              <a:effectLst/>
              <a:latin typeface="Arial" pitchFamily="34" charset="0"/>
              <a:ea typeface="宋体" pitchFamily="2" charset="-122"/>
              <a:cs typeface="宋体" pitchFamily="2" charset="-122"/>
            </a:endParaRPr>
          </a:p>
        </p:txBody>
      </p:sp>
      <p:sp>
        <p:nvSpPr>
          <p:cNvPr id="22" name="矩形 21"/>
          <p:cNvSpPr/>
          <p:nvPr/>
        </p:nvSpPr>
        <p:spPr>
          <a:xfrm>
            <a:off x="4950743" y="5266799"/>
            <a:ext cx="4085753" cy="1546577"/>
          </a:xfrm>
          <a:prstGeom prst="rect">
            <a:avLst/>
          </a:prstGeom>
        </p:spPr>
        <p:txBody>
          <a:bodyPr wrap="square">
            <a:spAutoFit/>
          </a:bodyPr>
          <a:lstStyle/>
          <a:p>
            <a:pPr lvl="0" hangingPunct="0"/>
            <a:r>
              <a:rPr lang="en-US" altLang="zh-CN" sz="1050" b="1" dirty="0"/>
              <a:t>Summary</a:t>
            </a:r>
            <a:endParaRPr lang="zh-CN" altLang="zh-CN" sz="1050" b="1" dirty="0"/>
          </a:p>
          <a:p>
            <a:pPr algn="just" hangingPunct="0"/>
            <a:r>
              <a:rPr lang="en-GB" altLang="zh-CN" sz="1050" dirty="0"/>
              <a:t>To provide material support for the design and fabrication of CN HCCB TBM, a kind of RAFM steel CLF-1 was developed at SWIP. </a:t>
            </a:r>
            <a:r>
              <a:rPr lang="en-GB" altLang="zh-CN" sz="1050" dirty="0" smtClean="0"/>
              <a:t>The </a:t>
            </a:r>
            <a:r>
              <a:rPr lang="en-GB" altLang="zh-CN" sz="1050" dirty="0"/>
              <a:t>smelting scale of CLF-1 steel have been 1-ton and the base properties are similar to the other RAFM steel. Materials development, welding techniques optimization and properties databases are accumulating for the design and fabrication of full size CN HCCB TBM. </a:t>
            </a:r>
            <a:r>
              <a:rPr lang="en-GB" altLang="zh-CN" sz="1050" dirty="0" smtClean="0"/>
              <a:t>In </a:t>
            </a:r>
            <a:r>
              <a:rPr lang="en-GB" altLang="zh-CN" sz="1050" dirty="0"/>
              <a:t>addition, for the further use of the RAFM steel for the DEMO, a kind of ODS steel (ODS-CLF) has been developed to improve the high temperature strength.</a:t>
            </a:r>
            <a:endParaRPr lang="zh-CN" altLang="zh-CN" sz="1050" dirty="0"/>
          </a:p>
        </p:txBody>
      </p:sp>
    </p:spTree>
    <p:extLst>
      <p:ext uri="{BB962C8B-B14F-4D97-AF65-F5344CB8AC3E}">
        <p14:creationId xmlns:p14="http://schemas.microsoft.com/office/powerpoint/2010/main" val="4173987065"/>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503</Words>
  <Application>Microsoft Office PowerPoint</Application>
  <PresentationFormat>全屏显示(4:3)</PresentationFormat>
  <Paragraphs>21</Paragraphs>
  <Slides>1</Slides>
  <Notes>0</Notes>
  <HiddenSlides>0</HiddenSlides>
  <MMClips>0</MMClips>
  <ScaleCrop>false</ScaleCrop>
  <HeadingPairs>
    <vt:vector size="4" baseType="variant">
      <vt:variant>
        <vt:lpstr>主题</vt:lpstr>
      </vt:variant>
      <vt:variant>
        <vt:i4>1</vt:i4>
      </vt:variant>
      <vt:variant>
        <vt:lpstr>幻灯片标题</vt:lpstr>
      </vt:variant>
      <vt:variant>
        <vt:i4>1</vt:i4>
      </vt:variant>
    </vt:vector>
  </HeadingPairs>
  <TitlesOfParts>
    <vt:vector size="2" baseType="lpstr">
      <vt:lpstr>Office 主题</vt:lpstr>
      <vt:lpstr>R&amp;D Status of Reduced Activation Ferritic/Martensitic Steel for CN TBM  Pinghuai Wang *1, Jiming Chen1, Shi Liu2, Zhangjian Zhou3, Zengyu Xu1  1 Southwestern Institute of Physics, Chengdu, Sichuan, China 2 Institute of Metal Research, Chinese Academy of Sciences, Shenyang, China 3 University of Science and Technology Beijing, Beijing, China E-mail contact of main author: wangph@swip.ac.cn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R&amp;D Status of Reduced Activation Ferritic/Martensitic Steel for CN TBM  Pinghuai Wang *1, Jiming Chen1, Shi Liu2, Zhangjian Zhou3, Zengyu Xu1  1 Southwestern Institute of Physics, Chengdu, Sichuan, China 2 Institute of Metal Research, Chinese Academy of Sciences, Shenyang, China 3 University of Science and Technology Beijing, Beijing, China E-mail contact of main author: wangph@swip.ac.cn</dc:title>
  <dc:creator>wph</dc:creator>
  <cp:lastModifiedBy>wph</cp:lastModifiedBy>
  <cp:revision>3</cp:revision>
  <dcterms:created xsi:type="dcterms:W3CDTF">2014-09-22T05:56:23Z</dcterms:created>
  <dcterms:modified xsi:type="dcterms:W3CDTF">2014-09-22T06:20:13Z</dcterms:modified>
</cp:coreProperties>
</file>