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0" r:id="rId2"/>
    <p:sldId id="525" r:id="rId3"/>
    <p:sldId id="546" r:id="rId4"/>
    <p:sldId id="560" r:id="rId5"/>
    <p:sldId id="548" r:id="rId6"/>
    <p:sldId id="561" r:id="rId7"/>
    <p:sldId id="571" r:id="rId8"/>
    <p:sldId id="565" r:id="rId9"/>
    <p:sldId id="554" r:id="rId10"/>
    <p:sldId id="567" r:id="rId11"/>
    <p:sldId id="570" r:id="rId12"/>
    <p:sldId id="569" r:id="rId13"/>
    <p:sldId id="527" r:id="rId14"/>
    <p:sldId id="572" r:id="rId15"/>
    <p:sldId id="573" r:id="rId16"/>
    <p:sldId id="574" r:id="rId17"/>
    <p:sldId id="576" r:id="rId18"/>
  </p:sldIdLst>
  <p:sldSz cx="9144000" cy="6858000" type="screen4x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53FF"/>
    <a:srgbClr val="33CC33"/>
    <a:srgbClr val="00FF00"/>
    <a:srgbClr val="DFA013"/>
    <a:srgbClr val="99CC00"/>
    <a:srgbClr val="FFCC00"/>
    <a:srgbClr val="D0951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9" autoAdjust="0"/>
    <p:restoredTop sz="97476" autoAdjust="0"/>
  </p:normalViewPr>
  <p:slideViewPr>
    <p:cSldViewPr snapToGrid="0">
      <p:cViewPr varScale="1">
        <p:scale>
          <a:sx n="92" d="100"/>
          <a:sy n="92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112"/>
    </p:cViewPr>
  </p:sorterViewPr>
  <p:notesViewPr>
    <p:cSldViewPr snapToGrid="0">
      <p:cViewPr varScale="1">
        <p:scale>
          <a:sx n="63" d="100"/>
          <a:sy n="6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b="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altLang="zh-CN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evolution of </a:t>
            </a:r>
            <a:r>
              <a:rPr lang="en-US" altLang="zh-CN" b="0" baseline="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zh-CN" b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altLang="zh-CN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at Point A (3 cycles)</a:t>
            </a:r>
            <a:endParaRPr lang="zh-CN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42930589131644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97604278279537"/>
          <c:y val="0.23161675143152421"/>
          <c:w val="0.75467810925372003"/>
          <c:h val="0.5851805753367938"/>
        </c:manualLayout>
      </c:layout>
      <c:scatterChart>
        <c:scatterStyle val="smoothMarker"/>
        <c:varyColors val="0"/>
        <c:ser>
          <c:idx val="0"/>
          <c:order val="0"/>
          <c:tx>
            <c:v>応力時刻履歴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Sheet1!$A$4:$A$304</c:f>
              <c:numCache>
                <c:formatCode>General</c:formatCode>
                <c:ptCount val="3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7.3</c:v>
                </c:pt>
                <c:pt idx="37">
                  <c:v>7.5</c:v>
                </c:pt>
                <c:pt idx="38">
                  <c:v>7.7</c:v>
                </c:pt>
                <c:pt idx="39">
                  <c:v>7.9</c:v>
                </c:pt>
                <c:pt idx="40">
                  <c:v>8.1</c:v>
                </c:pt>
                <c:pt idx="41">
                  <c:v>8.3000000000000007</c:v>
                </c:pt>
                <c:pt idx="42">
                  <c:v>8.5</c:v>
                </c:pt>
                <c:pt idx="43">
                  <c:v>8.6999999999999993</c:v>
                </c:pt>
                <c:pt idx="44">
                  <c:v>8.9</c:v>
                </c:pt>
                <c:pt idx="45">
                  <c:v>9.1</c:v>
                </c:pt>
                <c:pt idx="46">
                  <c:v>9.3000000000000007</c:v>
                </c:pt>
                <c:pt idx="47">
                  <c:v>9.5</c:v>
                </c:pt>
                <c:pt idx="48">
                  <c:v>9.6</c:v>
                </c:pt>
                <c:pt idx="49">
                  <c:v>9.6999999999999993</c:v>
                </c:pt>
                <c:pt idx="50">
                  <c:v>9.8000000000000007</c:v>
                </c:pt>
                <c:pt idx="51">
                  <c:v>9.9</c:v>
                </c:pt>
                <c:pt idx="52">
                  <c:v>10</c:v>
                </c:pt>
                <c:pt idx="53">
                  <c:v>10.24</c:v>
                </c:pt>
                <c:pt idx="54">
                  <c:v>10.34</c:v>
                </c:pt>
                <c:pt idx="55">
                  <c:v>10.44</c:v>
                </c:pt>
                <c:pt idx="56">
                  <c:v>10.5</c:v>
                </c:pt>
                <c:pt idx="57">
                  <c:v>10.7</c:v>
                </c:pt>
                <c:pt idx="58">
                  <c:v>10.9</c:v>
                </c:pt>
                <c:pt idx="59">
                  <c:v>11.1</c:v>
                </c:pt>
                <c:pt idx="60">
                  <c:v>11.3</c:v>
                </c:pt>
                <c:pt idx="61">
                  <c:v>11.5</c:v>
                </c:pt>
                <c:pt idx="62">
                  <c:v>11.7</c:v>
                </c:pt>
                <c:pt idx="63">
                  <c:v>11.9</c:v>
                </c:pt>
                <c:pt idx="64">
                  <c:v>12.1</c:v>
                </c:pt>
                <c:pt idx="65">
                  <c:v>12.3</c:v>
                </c:pt>
                <c:pt idx="66">
                  <c:v>12.5</c:v>
                </c:pt>
                <c:pt idx="67">
                  <c:v>12.7</c:v>
                </c:pt>
                <c:pt idx="68">
                  <c:v>12.9</c:v>
                </c:pt>
                <c:pt idx="69">
                  <c:v>13.1</c:v>
                </c:pt>
                <c:pt idx="70">
                  <c:v>13.3</c:v>
                </c:pt>
                <c:pt idx="71">
                  <c:v>13.5</c:v>
                </c:pt>
                <c:pt idx="72">
                  <c:v>13.7</c:v>
                </c:pt>
                <c:pt idx="73">
                  <c:v>13.9</c:v>
                </c:pt>
                <c:pt idx="74">
                  <c:v>14.1</c:v>
                </c:pt>
                <c:pt idx="75">
                  <c:v>14.3</c:v>
                </c:pt>
                <c:pt idx="76">
                  <c:v>14.5</c:v>
                </c:pt>
                <c:pt idx="77">
                  <c:v>14.7</c:v>
                </c:pt>
                <c:pt idx="78">
                  <c:v>14.9</c:v>
                </c:pt>
                <c:pt idx="79">
                  <c:v>15</c:v>
                </c:pt>
                <c:pt idx="80">
                  <c:v>15.3</c:v>
                </c:pt>
                <c:pt idx="81">
                  <c:v>15.6</c:v>
                </c:pt>
                <c:pt idx="82">
                  <c:v>15.9</c:v>
                </c:pt>
                <c:pt idx="83">
                  <c:v>16.2</c:v>
                </c:pt>
                <c:pt idx="84">
                  <c:v>16.5</c:v>
                </c:pt>
                <c:pt idx="85">
                  <c:v>16.8</c:v>
                </c:pt>
                <c:pt idx="86">
                  <c:v>17.100000000000001</c:v>
                </c:pt>
                <c:pt idx="87">
                  <c:v>17.399999999999999</c:v>
                </c:pt>
                <c:pt idx="88">
                  <c:v>17.7</c:v>
                </c:pt>
                <c:pt idx="89">
                  <c:v>18</c:v>
                </c:pt>
                <c:pt idx="90">
                  <c:v>18.3</c:v>
                </c:pt>
                <c:pt idx="91">
                  <c:v>18.600000000000001</c:v>
                </c:pt>
                <c:pt idx="92">
                  <c:v>18.899999999999999</c:v>
                </c:pt>
                <c:pt idx="93">
                  <c:v>19.2</c:v>
                </c:pt>
                <c:pt idx="94">
                  <c:v>19.7</c:v>
                </c:pt>
                <c:pt idx="95">
                  <c:v>21</c:v>
                </c:pt>
                <c:pt idx="96">
                  <c:v>27</c:v>
                </c:pt>
                <c:pt idx="97">
                  <c:v>27.989000000000001</c:v>
                </c:pt>
                <c:pt idx="98">
                  <c:v>28.289000000000001</c:v>
                </c:pt>
                <c:pt idx="99">
                  <c:v>28.588999999999999</c:v>
                </c:pt>
                <c:pt idx="100">
                  <c:v>28.888999999999999</c:v>
                </c:pt>
                <c:pt idx="101">
                  <c:v>29.189</c:v>
                </c:pt>
                <c:pt idx="102">
                  <c:v>29.443999999999999</c:v>
                </c:pt>
                <c:pt idx="103">
                  <c:v>29.5</c:v>
                </c:pt>
                <c:pt idx="104">
                  <c:v>29.6</c:v>
                </c:pt>
                <c:pt idx="105">
                  <c:v>29.7</c:v>
                </c:pt>
                <c:pt idx="106">
                  <c:v>29.8</c:v>
                </c:pt>
                <c:pt idx="107">
                  <c:v>29.9</c:v>
                </c:pt>
                <c:pt idx="108">
                  <c:v>30</c:v>
                </c:pt>
                <c:pt idx="109">
                  <c:v>30.1</c:v>
                </c:pt>
                <c:pt idx="110">
                  <c:v>30.2</c:v>
                </c:pt>
                <c:pt idx="111">
                  <c:v>30.3</c:v>
                </c:pt>
                <c:pt idx="112">
                  <c:v>30.4</c:v>
                </c:pt>
                <c:pt idx="113">
                  <c:v>30.5</c:v>
                </c:pt>
                <c:pt idx="114">
                  <c:v>30.75</c:v>
                </c:pt>
                <c:pt idx="115">
                  <c:v>31</c:v>
                </c:pt>
                <c:pt idx="116">
                  <c:v>31.25</c:v>
                </c:pt>
                <c:pt idx="117">
                  <c:v>31.5</c:v>
                </c:pt>
                <c:pt idx="118">
                  <c:v>31.75</c:v>
                </c:pt>
                <c:pt idx="119">
                  <c:v>32</c:v>
                </c:pt>
                <c:pt idx="120">
                  <c:v>32.25</c:v>
                </c:pt>
                <c:pt idx="121">
                  <c:v>32.5</c:v>
                </c:pt>
                <c:pt idx="122">
                  <c:v>32.75</c:v>
                </c:pt>
                <c:pt idx="123">
                  <c:v>33</c:v>
                </c:pt>
                <c:pt idx="124">
                  <c:v>33.25</c:v>
                </c:pt>
                <c:pt idx="125">
                  <c:v>33.5</c:v>
                </c:pt>
                <c:pt idx="126">
                  <c:v>33.75</c:v>
                </c:pt>
                <c:pt idx="127">
                  <c:v>34</c:v>
                </c:pt>
                <c:pt idx="128">
                  <c:v>34.25</c:v>
                </c:pt>
                <c:pt idx="129">
                  <c:v>34.5</c:v>
                </c:pt>
                <c:pt idx="130">
                  <c:v>34.75</c:v>
                </c:pt>
                <c:pt idx="131">
                  <c:v>35</c:v>
                </c:pt>
                <c:pt idx="132">
                  <c:v>35.25</c:v>
                </c:pt>
                <c:pt idx="133">
                  <c:v>35.5</c:v>
                </c:pt>
                <c:pt idx="134">
                  <c:v>35.75</c:v>
                </c:pt>
                <c:pt idx="135">
                  <c:v>36</c:v>
                </c:pt>
                <c:pt idx="136">
                  <c:v>36.25</c:v>
                </c:pt>
                <c:pt idx="137">
                  <c:v>36.5</c:v>
                </c:pt>
                <c:pt idx="138">
                  <c:v>36.75</c:v>
                </c:pt>
                <c:pt idx="139">
                  <c:v>37.1</c:v>
                </c:pt>
                <c:pt idx="140">
                  <c:v>37.35</c:v>
                </c:pt>
                <c:pt idx="141">
                  <c:v>37.6</c:v>
                </c:pt>
                <c:pt idx="142">
                  <c:v>37.85</c:v>
                </c:pt>
                <c:pt idx="143">
                  <c:v>38.1</c:v>
                </c:pt>
                <c:pt idx="144">
                  <c:v>38.35</c:v>
                </c:pt>
                <c:pt idx="145">
                  <c:v>38.6</c:v>
                </c:pt>
                <c:pt idx="146">
                  <c:v>38.85</c:v>
                </c:pt>
                <c:pt idx="147">
                  <c:v>39.1</c:v>
                </c:pt>
                <c:pt idx="148">
                  <c:v>39.35</c:v>
                </c:pt>
                <c:pt idx="149">
                  <c:v>39.5</c:v>
                </c:pt>
                <c:pt idx="150">
                  <c:v>39.6</c:v>
                </c:pt>
                <c:pt idx="151">
                  <c:v>39.700000000000003</c:v>
                </c:pt>
                <c:pt idx="152">
                  <c:v>39.799999999999997</c:v>
                </c:pt>
                <c:pt idx="153">
                  <c:v>39.9</c:v>
                </c:pt>
                <c:pt idx="154">
                  <c:v>40</c:v>
                </c:pt>
                <c:pt idx="155">
                  <c:v>40.250999999999998</c:v>
                </c:pt>
                <c:pt idx="156">
                  <c:v>40.350999999999999</c:v>
                </c:pt>
                <c:pt idx="157">
                  <c:v>40.451000000000001</c:v>
                </c:pt>
                <c:pt idx="158">
                  <c:v>40.5</c:v>
                </c:pt>
                <c:pt idx="159">
                  <c:v>40.75</c:v>
                </c:pt>
                <c:pt idx="160">
                  <c:v>41</c:v>
                </c:pt>
                <c:pt idx="161">
                  <c:v>41.25</c:v>
                </c:pt>
                <c:pt idx="162">
                  <c:v>41.5</c:v>
                </c:pt>
                <c:pt idx="163">
                  <c:v>41.75</c:v>
                </c:pt>
                <c:pt idx="164">
                  <c:v>42</c:v>
                </c:pt>
                <c:pt idx="165">
                  <c:v>42.25</c:v>
                </c:pt>
                <c:pt idx="166">
                  <c:v>42.5</c:v>
                </c:pt>
                <c:pt idx="167">
                  <c:v>42.75</c:v>
                </c:pt>
                <c:pt idx="168">
                  <c:v>43</c:v>
                </c:pt>
                <c:pt idx="169">
                  <c:v>43.25</c:v>
                </c:pt>
                <c:pt idx="170">
                  <c:v>43.5</c:v>
                </c:pt>
                <c:pt idx="171">
                  <c:v>43.75</c:v>
                </c:pt>
                <c:pt idx="172">
                  <c:v>44</c:v>
                </c:pt>
                <c:pt idx="173">
                  <c:v>44.25</c:v>
                </c:pt>
                <c:pt idx="174">
                  <c:v>44.5</c:v>
                </c:pt>
                <c:pt idx="175">
                  <c:v>44.75</c:v>
                </c:pt>
                <c:pt idx="176">
                  <c:v>45</c:v>
                </c:pt>
                <c:pt idx="177">
                  <c:v>45.3</c:v>
                </c:pt>
                <c:pt idx="178">
                  <c:v>45.6</c:v>
                </c:pt>
                <c:pt idx="179">
                  <c:v>45.9</c:v>
                </c:pt>
                <c:pt idx="180">
                  <c:v>46.2</c:v>
                </c:pt>
                <c:pt idx="181">
                  <c:v>46.5</c:v>
                </c:pt>
                <c:pt idx="182">
                  <c:v>46.8</c:v>
                </c:pt>
                <c:pt idx="183">
                  <c:v>47.1</c:v>
                </c:pt>
                <c:pt idx="184">
                  <c:v>47.4</c:v>
                </c:pt>
                <c:pt idx="185">
                  <c:v>47.7</c:v>
                </c:pt>
                <c:pt idx="186">
                  <c:v>48</c:v>
                </c:pt>
                <c:pt idx="187">
                  <c:v>48.3</c:v>
                </c:pt>
                <c:pt idx="188">
                  <c:v>48.6</c:v>
                </c:pt>
                <c:pt idx="189">
                  <c:v>48.9</c:v>
                </c:pt>
                <c:pt idx="190">
                  <c:v>49.2</c:v>
                </c:pt>
                <c:pt idx="191">
                  <c:v>49.5</c:v>
                </c:pt>
                <c:pt idx="192">
                  <c:v>50.8</c:v>
                </c:pt>
                <c:pt idx="193">
                  <c:v>55.466999999999999</c:v>
                </c:pt>
                <c:pt idx="194">
                  <c:v>55.889000000000003</c:v>
                </c:pt>
                <c:pt idx="195">
                  <c:v>56.189</c:v>
                </c:pt>
                <c:pt idx="196">
                  <c:v>56.488999999999997</c:v>
                </c:pt>
                <c:pt idx="197">
                  <c:v>56.789000000000001</c:v>
                </c:pt>
                <c:pt idx="198">
                  <c:v>57.088999999999999</c:v>
                </c:pt>
                <c:pt idx="199">
                  <c:v>57.389000000000003</c:v>
                </c:pt>
                <c:pt idx="200">
                  <c:v>57.889000000000003</c:v>
                </c:pt>
                <c:pt idx="201">
                  <c:v>59.5</c:v>
                </c:pt>
                <c:pt idx="202">
                  <c:v>59.6</c:v>
                </c:pt>
                <c:pt idx="203">
                  <c:v>59.7</c:v>
                </c:pt>
                <c:pt idx="204">
                  <c:v>59.8</c:v>
                </c:pt>
                <c:pt idx="205">
                  <c:v>59.9</c:v>
                </c:pt>
                <c:pt idx="206">
                  <c:v>60</c:v>
                </c:pt>
                <c:pt idx="207">
                  <c:v>60.1</c:v>
                </c:pt>
                <c:pt idx="208">
                  <c:v>60.2</c:v>
                </c:pt>
                <c:pt idx="209">
                  <c:v>60.3</c:v>
                </c:pt>
                <c:pt idx="210">
                  <c:v>60.4</c:v>
                </c:pt>
                <c:pt idx="211">
                  <c:v>60.5</c:v>
                </c:pt>
                <c:pt idx="212">
                  <c:v>60.75</c:v>
                </c:pt>
                <c:pt idx="213">
                  <c:v>61</c:v>
                </c:pt>
                <c:pt idx="214">
                  <c:v>61.25</c:v>
                </c:pt>
                <c:pt idx="215">
                  <c:v>61.5</c:v>
                </c:pt>
                <c:pt idx="216">
                  <c:v>61.75</c:v>
                </c:pt>
                <c:pt idx="217">
                  <c:v>62</c:v>
                </c:pt>
                <c:pt idx="218">
                  <c:v>62.25</c:v>
                </c:pt>
                <c:pt idx="219">
                  <c:v>62.5</c:v>
                </c:pt>
                <c:pt idx="220">
                  <c:v>62.75</c:v>
                </c:pt>
                <c:pt idx="221">
                  <c:v>63</c:v>
                </c:pt>
                <c:pt idx="222">
                  <c:v>63.25</c:v>
                </c:pt>
                <c:pt idx="223">
                  <c:v>63.5</c:v>
                </c:pt>
                <c:pt idx="224">
                  <c:v>63.75</c:v>
                </c:pt>
                <c:pt idx="225">
                  <c:v>64</c:v>
                </c:pt>
                <c:pt idx="226">
                  <c:v>64.25</c:v>
                </c:pt>
                <c:pt idx="227">
                  <c:v>64.5</c:v>
                </c:pt>
                <c:pt idx="228">
                  <c:v>64.75</c:v>
                </c:pt>
                <c:pt idx="229">
                  <c:v>65</c:v>
                </c:pt>
                <c:pt idx="230">
                  <c:v>65.25</c:v>
                </c:pt>
                <c:pt idx="231">
                  <c:v>65.5</c:v>
                </c:pt>
                <c:pt idx="232">
                  <c:v>65.75</c:v>
                </c:pt>
                <c:pt idx="233">
                  <c:v>66</c:v>
                </c:pt>
                <c:pt idx="234">
                  <c:v>66.25</c:v>
                </c:pt>
                <c:pt idx="235">
                  <c:v>66.5</c:v>
                </c:pt>
                <c:pt idx="236">
                  <c:v>66.75</c:v>
                </c:pt>
                <c:pt idx="237">
                  <c:v>67.099999999999994</c:v>
                </c:pt>
                <c:pt idx="238">
                  <c:v>67.349999999999994</c:v>
                </c:pt>
                <c:pt idx="239">
                  <c:v>67.599999999999994</c:v>
                </c:pt>
                <c:pt idx="240">
                  <c:v>67.849999999999994</c:v>
                </c:pt>
                <c:pt idx="241">
                  <c:v>68.099999999999994</c:v>
                </c:pt>
                <c:pt idx="242">
                  <c:v>68.349999999999994</c:v>
                </c:pt>
                <c:pt idx="243">
                  <c:v>68.599999999999994</c:v>
                </c:pt>
                <c:pt idx="244">
                  <c:v>68.849999999999994</c:v>
                </c:pt>
                <c:pt idx="245">
                  <c:v>69.099999999999994</c:v>
                </c:pt>
                <c:pt idx="246">
                  <c:v>69.349999999999994</c:v>
                </c:pt>
                <c:pt idx="247">
                  <c:v>69.5</c:v>
                </c:pt>
                <c:pt idx="248">
                  <c:v>69.599999999999994</c:v>
                </c:pt>
                <c:pt idx="249">
                  <c:v>69.7</c:v>
                </c:pt>
                <c:pt idx="250">
                  <c:v>69.8</c:v>
                </c:pt>
                <c:pt idx="251">
                  <c:v>69.900000000000006</c:v>
                </c:pt>
                <c:pt idx="252">
                  <c:v>70</c:v>
                </c:pt>
                <c:pt idx="253">
                  <c:v>70.239999999999995</c:v>
                </c:pt>
                <c:pt idx="254">
                  <c:v>70.34</c:v>
                </c:pt>
                <c:pt idx="255">
                  <c:v>70.44</c:v>
                </c:pt>
                <c:pt idx="256">
                  <c:v>70.5</c:v>
                </c:pt>
                <c:pt idx="257">
                  <c:v>70.75</c:v>
                </c:pt>
                <c:pt idx="258">
                  <c:v>71</c:v>
                </c:pt>
                <c:pt idx="259">
                  <c:v>71.25</c:v>
                </c:pt>
                <c:pt idx="260">
                  <c:v>71.5</c:v>
                </c:pt>
                <c:pt idx="261">
                  <c:v>71.75</c:v>
                </c:pt>
                <c:pt idx="262">
                  <c:v>72</c:v>
                </c:pt>
                <c:pt idx="263">
                  <c:v>72.25</c:v>
                </c:pt>
                <c:pt idx="264">
                  <c:v>72.5</c:v>
                </c:pt>
                <c:pt idx="265">
                  <c:v>72.75</c:v>
                </c:pt>
                <c:pt idx="266">
                  <c:v>73</c:v>
                </c:pt>
                <c:pt idx="267">
                  <c:v>73.25</c:v>
                </c:pt>
                <c:pt idx="268">
                  <c:v>73.5</c:v>
                </c:pt>
                <c:pt idx="269">
                  <c:v>73.75</c:v>
                </c:pt>
                <c:pt idx="270">
                  <c:v>74</c:v>
                </c:pt>
                <c:pt idx="271">
                  <c:v>74.25</c:v>
                </c:pt>
                <c:pt idx="272">
                  <c:v>74.5</c:v>
                </c:pt>
                <c:pt idx="273">
                  <c:v>74.75</c:v>
                </c:pt>
                <c:pt idx="274">
                  <c:v>75</c:v>
                </c:pt>
                <c:pt idx="275">
                  <c:v>75.3</c:v>
                </c:pt>
                <c:pt idx="276">
                  <c:v>75.599999999999994</c:v>
                </c:pt>
                <c:pt idx="277">
                  <c:v>75.900000000000006</c:v>
                </c:pt>
                <c:pt idx="278">
                  <c:v>76.2</c:v>
                </c:pt>
                <c:pt idx="279">
                  <c:v>76.5</c:v>
                </c:pt>
                <c:pt idx="280">
                  <c:v>76.8</c:v>
                </c:pt>
                <c:pt idx="281">
                  <c:v>77.099999999999994</c:v>
                </c:pt>
                <c:pt idx="282">
                  <c:v>77.400000000000006</c:v>
                </c:pt>
                <c:pt idx="283">
                  <c:v>77.7</c:v>
                </c:pt>
                <c:pt idx="284">
                  <c:v>78</c:v>
                </c:pt>
                <c:pt idx="285">
                  <c:v>78.3</c:v>
                </c:pt>
                <c:pt idx="286">
                  <c:v>78.599999999999994</c:v>
                </c:pt>
                <c:pt idx="287">
                  <c:v>78.900000000000006</c:v>
                </c:pt>
                <c:pt idx="288">
                  <c:v>79.2</c:v>
                </c:pt>
                <c:pt idx="289">
                  <c:v>79.5</c:v>
                </c:pt>
                <c:pt idx="290">
                  <c:v>82.7</c:v>
                </c:pt>
                <c:pt idx="291">
                  <c:v>87.367000000000004</c:v>
                </c:pt>
                <c:pt idx="292">
                  <c:v>87.789000000000001</c:v>
                </c:pt>
                <c:pt idx="293">
                  <c:v>88.088999999999999</c:v>
                </c:pt>
                <c:pt idx="294">
                  <c:v>88.388999999999996</c:v>
                </c:pt>
                <c:pt idx="295">
                  <c:v>88.688999999999993</c:v>
                </c:pt>
                <c:pt idx="296">
                  <c:v>88.989000000000004</c:v>
                </c:pt>
                <c:pt idx="297">
                  <c:v>89.289000000000001</c:v>
                </c:pt>
                <c:pt idx="298">
                  <c:v>89.588999999999999</c:v>
                </c:pt>
                <c:pt idx="299">
                  <c:v>89.888999999999996</c:v>
                </c:pt>
                <c:pt idx="300">
                  <c:v>90</c:v>
                </c:pt>
              </c:numCache>
            </c:numRef>
          </c:xVal>
          <c:yVal>
            <c:numRef>
              <c:f>Sheet1!$B$4:$B$304</c:f>
              <c:numCache>
                <c:formatCode>General</c:formatCode>
                <c:ptCount val="301"/>
                <c:pt idx="0">
                  <c:v>0</c:v>
                </c:pt>
                <c:pt idx="1">
                  <c:v>-589.23299999999995</c:v>
                </c:pt>
                <c:pt idx="2">
                  <c:v>-588.11900000000003</c:v>
                </c:pt>
                <c:pt idx="3">
                  <c:v>-523.59900000000005</c:v>
                </c:pt>
                <c:pt idx="4">
                  <c:v>-454.226</c:v>
                </c:pt>
                <c:pt idx="5">
                  <c:v>-361.39100000000002</c:v>
                </c:pt>
                <c:pt idx="6">
                  <c:v>-313.91800000000001</c:v>
                </c:pt>
                <c:pt idx="7">
                  <c:v>-320.702</c:v>
                </c:pt>
                <c:pt idx="8">
                  <c:v>-326.29500000000002</c:v>
                </c:pt>
                <c:pt idx="9">
                  <c:v>-325.43299999999999</c:v>
                </c:pt>
                <c:pt idx="10">
                  <c:v>-321.59500000000003</c:v>
                </c:pt>
                <c:pt idx="11">
                  <c:v>-317.65300000000002</c:v>
                </c:pt>
                <c:pt idx="12">
                  <c:v>-315.31599999999997</c:v>
                </c:pt>
                <c:pt idx="13">
                  <c:v>-313.93799999999999</c:v>
                </c:pt>
                <c:pt idx="14">
                  <c:v>-313.15800000000002</c:v>
                </c:pt>
                <c:pt idx="15">
                  <c:v>-312.54899999999998</c:v>
                </c:pt>
                <c:pt idx="16">
                  <c:v>-312.04399999999998</c:v>
                </c:pt>
                <c:pt idx="17">
                  <c:v>-311.59500000000003</c:v>
                </c:pt>
                <c:pt idx="18">
                  <c:v>-311.14100000000002</c:v>
                </c:pt>
                <c:pt idx="19">
                  <c:v>-310.721</c:v>
                </c:pt>
                <c:pt idx="20">
                  <c:v>-310.33999999999997</c:v>
                </c:pt>
                <c:pt idx="21">
                  <c:v>-309.947</c:v>
                </c:pt>
                <c:pt idx="22">
                  <c:v>-309.56099999999998</c:v>
                </c:pt>
                <c:pt idx="23">
                  <c:v>-309.21300000000002</c:v>
                </c:pt>
                <c:pt idx="24">
                  <c:v>-308.95100000000002</c:v>
                </c:pt>
                <c:pt idx="25">
                  <c:v>-308.74200000000002</c:v>
                </c:pt>
                <c:pt idx="26">
                  <c:v>-308.54899999999998</c:v>
                </c:pt>
                <c:pt idx="27">
                  <c:v>-308.37799999999999</c:v>
                </c:pt>
                <c:pt idx="28">
                  <c:v>-308.22899999999998</c:v>
                </c:pt>
                <c:pt idx="29">
                  <c:v>-308.09500000000003</c:v>
                </c:pt>
                <c:pt idx="30">
                  <c:v>-307.976</c:v>
                </c:pt>
                <c:pt idx="31">
                  <c:v>-307.87</c:v>
                </c:pt>
                <c:pt idx="32">
                  <c:v>-307.77499999999998</c:v>
                </c:pt>
                <c:pt idx="33">
                  <c:v>-307.69099999999997</c:v>
                </c:pt>
                <c:pt idx="34">
                  <c:v>-307.61700000000002</c:v>
                </c:pt>
                <c:pt idx="35">
                  <c:v>-307.54199999999997</c:v>
                </c:pt>
                <c:pt idx="36">
                  <c:v>-307.45699999999999</c:v>
                </c:pt>
                <c:pt idx="37">
                  <c:v>-307.40800000000002</c:v>
                </c:pt>
                <c:pt idx="38">
                  <c:v>-307.36200000000002</c:v>
                </c:pt>
                <c:pt idx="39">
                  <c:v>-307.31799999999998</c:v>
                </c:pt>
                <c:pt idx="40">
                  <c:v>-307.27699999999999</c:v>
                </c:pt>
                <c:pt idx="41">
                  <c:v>-307.24099999999999</c:v>
                </c:pt>
                <c:pt idx="42">
                  <c:v>-307.20800000000003</c:v>
                </c:pt>
                <c:pt idx="43">
                  <c:v>-307.178</c:v>
                </c:pt>
                <c:pt idx="44">
                  <c:v>-307.15100000000001</c:v>
                </c:pt>
                <c:pt idx="45">
                  <c:v>-307.12700000000001</c:v>
                </c:pt>
                <c:pt idx="46">
                  <c:v>-307.10399999999998</c:v>
                </c:pt>
                <c:pt idx="47">
                  <c:v>-307.08300000000003</c:v>
                </c:pt>
                <c:pt idx="48">
                  <c:v>-307.07499999999999</c:v>
                </c:pt>
                <c:pt idx="49">
                  <c:v>-307.065</c:v>
                </c:pt>
                <c:pt idx="50">
                  <c:v>-307.05700000000002</c:v>
                </c:pt>
                <c:pt idx="51">
                  <c:v>-307.048</c:v>
                </c:pt>
                <c:pt idx="52">
                  <c:v>-307.04000000000002</c:v>
                </c:pt>
                <c:pt idx="53">
                  <c:v>244.70599999999999</c:v>
                </c:pt>
                <c:pt idx="54">
                  <c:v>258.41399999999999</c:v>
                </c:pt>
                <c:pt idx="55">
                  <c:v>263.84500000000003</c:v>
                </c:pt>
                <c:pt idx="56">
                  <c:v>263.99299999999999</c:v>
                </c:pt>
                <c:pt idx="57">
                  <c:v>286.24200000000002</c:v>
                </c:pt>
                <c:pt idx="58">
                  <c:v>327.286</c:v>
                </c:pt>
                <c:pt idx="59">
                  <c:v>362.60899999999998</c:v>
                </c:pt>
                <c:pt idx="60">
                  <c:v>394.52100000000002</c:v>
                </c:pt>
                <c:pt idx="61">
                  <c:v>428.58699999999999</c:v>
                </c:pt>
                <c:pt idx="62">
                  <c:v>459.88099999999997</c:v>
                </c:pt>
                <c:pt idx="63">
                  <c:v>484.03</c:v>
                </c:pt>
                <c:pt idx="64">
                  <c:v>505.05799999999999</c:v>
                </c:pt>
                <c:pt idx="65">
                  <c:v>523.28499999999997</c:v>
                </c:pt>
                <c:pt idx="66">
                  <c:v>538.43100000000004</c:v>
                </c:pt>
                <c:pt idx="67">
                  <c:v>539.89400000000001</c:v>
                </c:pt>
                <c:pt idx="68">
                  <c:v>541.33799999999997</c:v>
                </c:pt>
                <c:pt idx="69">
                  <c:v>542.41499999999996</c:v>
                </c:pt>
                <c:pt idx="70">
                  <c:v>541.75800000000004</c:v>
                </c:pt>
                <c:pt idx="71">
                  <c:v>541.08799999999997</c:v>
                </c:pt>
                <c:pt idx="72">
                  <c:v>540.27499999999998</c:v>
                </c:pt>
                <c:pt idx="73">
                  <c:v>539.60400000000004</c:v>
                </c:pt>
                <c:pt idx="74">
                  <c:v>539.02099999999996</c:v>
                </c:pt>
                <c:pt idx="75">
                  <c:v>538.524</c:v>
                </c:pt>
                <c:pt idx="76">
                  <c:v>538.11099999999999</c:v>
                </c:pt>
                <c:pt idx="77">
                  <c:v>537.96500000000003</c:v>
                </c:pt>
                <c:pt idx="78">
                  <c:v>537.779</c:v>
                </c:pt>
                <c:pt idx="79">
                  <c:v>537.697</c:v>
                </c:pt>
                <c:pt idx="80">
                  <c:v>537.55200000000002</c:v>
                </c:pt>
                <c:pt idx="81">
                  <c:v>537.39300000000003</c:v>
                </c:pt>
                <c:pt idx="82">
                  <c:v>537.27099999999996</c:v>
                </c:pt>
                <c:pt idx="83">
                  <c:v>537.17399999999998</c:v>
                </c:pt>
                <c:pt idx="84">
                  <c:v>537.08100000000002</c:v>
                </c:pt>
                <c:pt idx="85">
                  <c:v>537.00800000000004</c:v>
                </c:pt>
                <c:pt idx="86">
                  <c:v>536.95100000000002</c:v>
                </c:pt>
                <c:pt idx="87">
                  <c:v>536.90499999999997</c:v>
                </c:pt>
                <c:pt idx="88">
                  <c:v>536.86800000000005</c:v>
                </c:pt>
                <c:pt idx="89">
                  <c:v>536.83900000000006</c:v>
                </c:pt>
                <c:pt idx="90">
                  <c:v>536.81500000000005</c:v>
                </c:pt>
                <c:pt idx="91">
                  <c:v>536.79600000000005</c:v>
                </c:pt>
                <c:pt idx="92">
                  <c:v>536.78099999999995</c:v>
                </c:pt>
                <c:pt idx="93">
                  <c:v>536.76800000000003</c:v>
                </c:pt>
                <c:pt idx="94">
                  <c:v>536.75300000000004</c:v>
                </c:pt>
                <c:pt idx="95">
                  <c:v>536.74</c:v>
                </c:pt>
                <c:pt idx="96">
                  <c:v>536.726</c:v>
                </c:pt>
                <c:pt idx="97">
                  <c:v>536.726</c:v>
                </c:pt>
                <c:pt idx="98">
                  <c:v>536.726</c:v>
                </c:pt>
                <c:pt idx="99">
                  <c:v>536.726</c:v>
                </c:pt>
                <c:pt idx="100">
                  <c:v>536.726</c:v>
                </c:pt>
                <c:pt idx="101">
                  <c:v>536.726</c:v>
                </c:pt>
                <c:pt idx="102">
                  <c:v>536.726</c:v>
                </c:pt>
                <c:pt idx="103">
                  <c:v>536.726</c:v>
                </c:pt>
                <c:pt idx="104">
                  <c:v>536.726</c:v>
                </c:pt>
                <c:pt idx="105">
                  <c:v>536.726</c:v>
                </c:pt>
                <c:pt idx="106">
                  <c:v>536.726</c:v>
                </c:pt>
                <c:pt idx="107">
                  <c:v>536.726</c:v>
                </c:pt>
                <c:pt idx="108">
                  <c:v>422.298</c:v>
                </c:pt>
                <c:pt idx="109">
                  <c:v>80.502300000000005</c:v>
                </c:pt>
                <c:pt idx="110">
                  <c:v>-7.0319200000000004</c:v>
                </c:pt>
                <c:pt idx="111">
                  <c:v>-67.404399999999995</c:v>
                </c:pt>
                <c:pt idx="112">
                  <c:v>-113.55200000000001</c:v>
                </c:pt>
                <c:pt idx="113">
                  <c:v>-145.547</c:v>
                </c:pt>
                <c:pt idx="114">
                  <c:v>-208.15700000000001</c:v>
                </c:pt>
                <c:pt idx="115">
                  <c:v>-264.04000000000002</c:v>
                </c:pt>
                <c:pt idx="116">
                  <c:v>-274.03300000000002</c:v>
                </c:pt>
                <c:pt idx="117">
                  <c:v>-293.67899999999997</c:v>
                </c:pt>
                <c:pt idx="118">
                  <c:v>-313.58300000000003</c:v>
                </c:pt>
                <c:pt idx="119">
                  <c:v>-315.38099999999997</c:v>
                </c:pt>
                <c:pt idx="120">
                  <c:v>-316.84500000000003</c:v>
                </c:pt>
                <c:pt idx="121">
                  <c:v>-319.65600000000001</c:v>
                </c:pt>
                <c:pt idx="122">
                  <c:v>-319.63099999999997</c:v>
                </c:pt>
                <c:pt idx="123">
                  <c:v>-317.09100000000001</c:v>
                </c:pt>
                <c:pt idx="124">
                  <c:v>-314.99900000000002</c:v>
                </c:pt>
                <c:pt idx="125">
                  <c:v>-313.98700000000002</c:v>
                </c:pt>
                <c:pt idx="126">
                  <c:v>-313.14</c:v>
                </c:pt>
                <c:pt idx="127">
                  <c:v>-312.33800000000002</c:v>
                </c:pt>
                <c:pt idx="128">
                  <c:v>-311.60700000000003</c:v>
                </c:pt>
                <c:pt idx="129">
                  <c:v>-310.96199999999999</c:v>
                </c:pt>
                <c:pt idx="130">
                  <c:v>-310.37</c:v>
                </c:pt>
                <c:pt idx="131">
                  <c:v>-309.81900000000002</c:v>
                </c:pt>
                <c:pt idx="132">
                  <c:v>-309.28800000000001</c:v>
                </c:pt>
                <c:pt idx="133">
                  <c:v>-308.76400000000001</c:v>
                </c:pt>
                <c:pt idx="134">
                  <c:v>-308.30599999999998</c:v>
                </c:pt>
                <c:pt idx="135">
                  <c:v>-307.87700000000001</c:v>
                </c:pt>
                <c:pt idx="136">
                  <c:v>-307.46600000000001</c:v>
                </c:pt>
                <c:pt idx="137">
                  <c:v>-307.10199999999998</c:v>
                </c:pt>
                <c:pt idx="138">
                  <c:v>-306.78199999999998</c:v>
                </c:pt>
                <c:pt idx="139">
                  <c:v>-306.39999999999998</c:v>
                </c:pt>
                <c:pt idx="140">
                  <c:v>-306.15600000000001</c:v>
                </c:pt>
                <c:pt idx="141">
                  <c:v>-305.95100000000002</c:v>
                </c:pt>
                <c:pt idx="142">
                  <c:v>-305.76900000000001</c:v>
                </c:pt>
                <c:pt idx="143">
                  <c:v>-305.61</c:v>
                </c:pt>
                <c:pt idx="144">
                  <c:v>-305.47199999999998</c:v>
                </c:pt>
                <c:pt idx="145">
                  <c:v>-305.34899999999999</c:v>
                </c:pt>
                <c:pt idx="146">
                  <c:v>-305.24</c:v>
                </c:pt>
                <c:pt idx="147">
                  <c:v>-305.14400000000001</c:v>
                </c:pt>
                <c:pt idx="148">
                  <c:v>-305.05900000000003</c:v>
                </c:pt>
                <c:pt idx="149">
                  <c:v>-305.00700000000001</c:v>
                </c:pt>
                <c:pt idx="150">
                  <c:v>-304.97500000000002</c:v>
                </c:pt>
                <c:pt idx="151">
                  <c:v>-304.94200000000001</c:v>
                </c:pt>
                <c:pt idx="152">
                  <c:v>-304.911</c:v>
                </c:pt>
                <c:pt idx="153">
                  <c:v>-304.88200000000001</c:v>
                </c:pt>
                <c:pt idx="154">
                  <c:v>-304.85399999999998</c:v>
                </c:pt>
                <c:pt idx="155">
                  <c:v>276.28399999999999</c:v>
                </c:pt>
                <c:pt idx="156">
                  <c:v>284.029</c:v>
                </c:pt>
                <c:pt idx="157">
                  <c:v>287.44200000000001</c:v>
                </c:pt>
                <c:pt idx="158">
                  <c:v>287.34300000000002</c:v>
                </c:pt>
                <c:pt idx="159">
                  <c:v>320.69799999999998</c:v>
                </c:pt>
                <c:pt idx="160">
                  <c:v>370.29399999999998</c:v>
                </c:pt>
                <c:pt idx="161">
                  <c:v>411.04599999999999</c:v>
                </c:pt>
                <c:pt idx="162">
                  <c:v>454.03199999999998</c:v>
                </c:pt>
                <c:pt idx="163">
                  <c:v>491.99200000000002</c:v>
                </c:pt>
                <c:pt idx="164">
                  <c:v>520.75400000000002</c:v>
                </c:pt>
                <c:pt idx="165">
                  <c:v>545.02099999999996</c:v>
                </c:pt>
                <c:pt idx="166">
                  <c:v>554.21799999999996</c:v>
                </c:pt>
                <c:pt idx="167">
                  <c:v>553.43700000000001</c:v>
                </c:pt>
                <c:pt idx="168">
                  <c:v>551.29700000000003</c:v>
                </c:pt>
                <c:pt idx="169">
                  <c:v>549.452</c:v>
                </c:pt>
                <c:pt idx="170">
                  <c:v>548.41999999999996</c:v>
                </c:pt>
                <c:pt idx="171">
                  <c:v>547.90800000000002</c:v>
                </c:pt>
                <c:pt idx="172">
                  <c:v>547.524</c:v>
                </c:pt>
                <c:pt idx="173">
                  <c:v>547.245</c:v>
                </c:pt>
                <c:pt idx="174">
                  <c:v>547.02099999999996</c:v>
                </c:pt>
                <c:pt idx="175">
                  <c:v>546.94799999999998</c:v>
                </c:pt>
                <c:pt idx="176">
                  <c:v>546.77800000000002</c:v>
                </c:pt>
                <c:pt idx="177">
                  <c:v>546.68299999999999</c:v>
                </c:pt>
                <c:pt idx="178">
                  <c:v>546.548</c:v>
                </c:pt>
                <c:pt idx="179">
                  <c:v>546.44600000000003</c:v>
                </c:pt>
                <c:pt idx="180">
                  <c:v>546.36800000000005</c:v>
                </c:pt>
                <c:pt idx="181">
                  <c:v>546.30799999999999</c:v>
                </c:pt>
                <c:pt idx="182">
                  <c:v>546.26</c:v>
                </c:pt>
                <c:pt idx="183">
                  <c:v>546.22299999999996</c:v>
                </c:pt>
                <c:pt idx="184">
                  <c:v>546.19299999999998</c:v>
                </c:pt>
                <c:pt idx="185">
                  <c:v>546.16999999999996</c:v>
                </c:pt>
                <c:pt idx="186">
                  <c:v>546.15099999999995</c:v>
                </c:pt>
                <c:pt idx="187">
                  <c:v>546.13599999999997</c:v>
                </c:pt>
                <c:pt idx="188">
                  <c:v>546.12400000000002</c:v>
                </c:pt>
                <c:pt idx="189">
                  <c:v>546.11500000000001</c:v>
                </c:pt>
                <c:pt idx="190">
                  <c:v>546.10699999999997</c:v>
                </c:pt>
                <c:pt idx="191">
                  <c:v>546.101</c:v>
                </c:pt>
                <c:pt idx="192">
                  <c:v>546.09400000000005</c:v>
                </c:pt>
                <c:pt idx="193">
                  <c:v>546.07500000000005</c:v>
                </c:pt>
                <c:pt idx="194">
                  <c:v>546.07500000000005</c:v>
                </c:pt>
                <c:pt idx="195">
                  <c:v>546.07500000000005</c:v>
                </c:pt>
                <c:pt idx="196">
                  <c:v>546.07500000000005</c:v>
                </c:pt>
                <c:pt idx="197">
                  <c:v>546.07500000000005</c:v>
                </c:pt>
                <c:pt idx="198">
                  <c:v>546.07500000000005</c:v>
                </c:pt>
                <c:pt idx="199">
                  <c:v>546.07500000000005</c:v>
                </c:pt>
                <c:pt idx="200">
                  <c:v>546.07500000000005</c:v>
                </c:pt>
                <c:pt idx="201">
                  <c:v>546.07500000000005</c:v>
                </c:pt>
                <c:pt idx="202">
                  <c:v>546.07500000000005</c:v>
                </c:pt>
                <c:pt idx="203">
                  <c:v>546.07500000000005</c:v>
                </c:pt>
                <c:pt idx="204">
                  <c:v>546.07500000000005</c:v>
                </c:pt>
                <c:pt idx="205">
                  <c:v>546.07500000000005</c:v>
                </c:pt>
                <c:pt idx="206">
                  <c:v>431.65800000000002</c:v>
                </c:pt>
                <c:pt idx="207">
                  <c:v>89.875500000000002</c:v>
                </c:pt>
                <c:pt idx="208">
                  <c:v>2.6859199999999999</c:v>
                </c:pt>
                <c:pt idx="209">
                  <c:v>-57.392499999999998</c:v>
                </c:pt>
                <c:pt idx="210">
                  <c:v>-103.499</c:v>
                </c:pt>
                <c:pt idx="211">
                  <c:v>-135.55199999999999</c:v>
                </c:pt>
                <c:pt idx="212">
                  <c:v>-198.268</c:v>
                </c:pt>
                <c:pt idx="213">
                  <c:v>-254.28299999999999</c:v>
                </c:pt>
                <c:pt idx="214">
                  <c:v>-264.31299999999999</c:v>
                </c:pt>
                <c:pt idx="215">
                  <c:v>-283.98500000000001</c:v>
                </c:pt>
                <c:pt idx="216">
                  <c:v>-303.86399999999998</c:v>
                </c:pt>
                <c:pt idx="217">
                  <c:v>-306.34100000000001</c:v>
                </c:pt>
                <c:pt idx="218">
                  <c:v>-307.79700000000003</c:v>
                </c:pt>
                <c:pt idx="219">
                  <c:v>-310.67</c:v>
                </c:pt>
                <c:pt idx="220">
                  <c:v>-312.82100000000003</c:v>
                </c:pt>
                <c:pt idx="221">
                  <c:v>-310.97000000000003</c:v>
                </c:pt>
                <c:pt idx="222">
                  <c:v>-308.95999999999998</c:v>
                </c:pt>
                <c:pt idx="223">
                  <c:v>-307.48599999999999</c:v>
                </c:pt>
                <c:pt idx="224">
                  <c:v>-306.60500000000002</c:v>
                </c:pt>
                <c:pt idx="225">
                  <c:v>-305.98399999999998</c:v>
                </c:pt>
                <c:pt idx="226">
                  <c:v>-305.44299999999998</c:v>
                </c:pt>
                <c:pt idx="227">
                  <c:v>-305.02100000000002</c:v>
                </c:pt>
                <c:pt idx="228">
                  <c:v>-304.62700000000001</c:v>
                </c:pt>
                <c:pt idx="229">
                  <c:v>-304.16800000000001</c:v>
                </c:pt>
                <c:pt idx="230">
                  <c:v>-303.75799999999998</c:v>
                </c:pt>
                <c:pt idx="231">
                  <c:v>-303.39699999999999</c:v>
                </c:pt>
                <c:pt idx="232">
                  <c:v>-303.077</c:v>
                </c:pt>
                <c:pt idx="233">
                  <c:v>-302.79399999999998</c:v>
                </c:pt>
                <c:pt idx="234">
                  <c:v>-302.54399999999998</c:v>
                </c:pt>
                <c:pt idx="235">
                  <c:v>-302.32400000000001</c:v>
                </c:pt>
                <c:pt idx="236">
                  <c:v>-302.13099999999997</c:v>
                </c:pt>
                <c:pt idx="237">
                  <c:v>-301.90100000000001</c:v>
                </c:pt>
                <c:pt idx="238">
                  <c:v>-301.75900000000001</c:v>
                </c:pt>
                <c:pt idx="239">
                  <c:v>-301.63900000000001</c:v>
                </c:pt>
                <c:pt idx="240">
                  <c:v>-301.53199999999998</c:v>
                </c:pt>
                <c:pt idx="241">
                  <c:v>-301.43200000000002</c:v>
                </c:pt>
                <c:pt idx="242">
                  <c:v>-301.34399999999999</c:v>
                </c:pt>
                <c:pt idx="243">
                  <c:v>-301.26499999999999</c:v>
                </c:pt>
                <c:pt idx="244">
                  <c:v>-301.19600000000003</c:v>
                </c:pt>
                <c:pt idx="245">
                  <c:v>-301.13499999999999</c:v>
                </c:pt>
                <c:pt idx="246">
                  <c:v>-301.08100000000002</c:v>
                </c:pt>
                <c:pt idx="247">
                  <c:v>-301.05200000000002</c:v>
                </c:pt>
                <c:pt idx="248">
                  <c:v>-301.03399999999999</c:v>
                </c:pt>
                <c:pt idx="249">
                  <c:v>-301.017</c:v>
                </c:pt>
                <c:pt idx="250">
                  <c:v>-301</c:v>
                </c:pt>
                <c:pt idx="251">
                  <c:v>-300.98399999999998</c:v>
                </c:pt>
                <c:pt idx="252">
                  <c:v>-300.96800000000002</c:v>
                </c:pt>
                <c:pt idx="253">
                  <c:v>286.16699999999997</c:v>
                </c:pt>
                <c:pt idx="254">
                  <c:v>293.399</c:v>
                </c:pt>
                <c:pt idx="255">
                  <c:v>297.06599999999997</c:v>
                </c:pt>
                <c:pt idx="256">
                  <c:v>296.80799999999999</c:v>
                </c:pt>
                <c:pt idx="257">
                  <c:v>330.49700000000001</c:v>
                </c:pt>
                <c:pt idx="258">
                  <c:v>380.33499999999998</c:v>
                </c:pt>
                <c:pt idx="259">
                  <c:v>421.27</c:v>
                </c:pt>
                <c:pt idx="260">
                  <c:v>464.34199999999998</c:v>
                </c:pt>
                <c:pt idx="261">
                  <c:v>502.40800000000002</c:v>
                </c:pt>
                <c:pt idx="262">
                  <c:v>531.23</c:v>
                </c:pt>
                <c:pt idx="263">
                  <c:v>555.51700000000005</c:v>
                </c:pt>
                <c:pt idx="264">
                  <c:v>560.86699999999996</c:v>
                </c:pt>
                <c:pt idx="265">
                  <c:v>558.04</c:v>
                </c:pt>
                <c:pt idx="266">
                  <c:v>555.72799999999995</c:v>
                </c:pt>
                <c:pt idx="267">
                  <c:v>554.30499999999995</c:v>
                </c:pt>
                <c:pt idx="268">
                  <c:v>553.57600000000002</c:v>
                </c:pt>
                <c:pt idx="269">
                  <c:v>553.13599999999997</c:v>
                </c:pt>
                <c:pt idx="270">
                  <c:v>552.79300000000001</c:v>
                </c:pt>
                <c:pt idx="271">
                  <c:v>552.54100000000005</c:v>
                </c:pt>
                <c:pt idx="272">
                  <c:v>552.33600000000001</c:v>
                </c:pt>
                <c:pt idx="273">
                  <c:v>552.27499999999998</c:v>
                </c:pt>
                <c:pt idx="274">
                  <c:v>552.10900000000004</c:v>
                </c:pt>
                <c:pt idx="275">
                  <c:v>552.00699999999995</c:v>
                </c:pt>
                <c:pt idx="276">
                  <c:v>551.86900000000003</c:v>
                </c:pt>
                <c:pt idx="277">
                  <c:v>551.76099999999997</c:v>
                </c:pt>
                <c:pt idx="278">
                  <c:v>551.67899999999997</c:v>
                </c:pt>
                <c:pt idx="279">
                  <c:v>551.61400000000003</c:v>
                </c:pt>
                <c:pt idx="280">
                  <c:v>551.56399999999996</c:v>
                </c:pt>
                <c:pt idx="281">
                  <c:v>551.524</c:v>
                </c:pt>
                <c:pt idx="282">
                  <c:v>551.49199999999996</c:v>
                </c:pt>
                <c:pt idx="283">
                  <c:v>551.46600000000001</c:v>
                </c:pt>
                <c:pt idx="284">
                  <c:v>551.44500000000005</c:v>
                </c:pt>
                <c:pt idx="285">
                  <c:v>551.428</c:v>
                </c:pt>
                <c:pt idx="286">
                  <c:v>551.41499999999996</c:v>
                </c:pt>
                <c:pt idx="287">
                  <c:v>551.404</c:v>
                </c:pt>
                <c:pt idx="288">
                  <c:v>551.39499999999998</c:v>
                </c:pt>
                <c:pt idx="289">
                  <c:v>551.38800000000003</c:v>
                </c:pt>
                <c:pt idx="290">
                  <c:v>551.37</c:v>
                </c:pt>
                <c:pt idx="291">
                  <c:v>551.35900000000004</c:v>
                </c:pt>
                <c:pt idx="292">
                  <c:v>551.35900000000004</c:v>
                </c:pt>
                <c:pt idx="293">
                  <c:v>551.35900000000004</c:v>
                </c:pt>
                <c:pt idx="294">
                  <c:v>551.35900000000004</c:v>
                </c:pt>
                <c:pt idx="295">
                  <c:v>551.35900000000004</c:v>
                </c:pt>
                <c:pt idx="296">
                  <c:v>551.35900000000004</c:v>
                </c:pt>
                <c:pt idx="297">
                  <c:v>551.35900000000004</c:v>
                </c:pt>
                <c:pt idx="298">
                  <c:v>551.35900000000004</c:v>
                </c:pt>
                <c:pt idx="299">
                  <c:v>551.35900000000004</c:v>
                </c:pt>
                <c:pt idx="300">
                  <c:v>551.35900000000004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956952"/>
        <c:axId val="223960480"/>
      </c:scatterChart>
      <c:valAx>
        <c:axId val="22395695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zh-CN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(s)</a:t>
                </a:r>
                <a:endParaRPr lang="zh-CN" alt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8493243397792402"/>
              <c:y val="0.830908689771604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223960480"/>
        <c:crosses val="autoZero"/>
        <c:crossBetween val="midCat"/>
      </c:valAx>
      <c:valAx>
        <c:axId val="22396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zh-CN" sz="1800" b="0" dirty="0" err="1" smtClean="0"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n-US" altLang="zh-CN" sz="1800" b="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xx</a:t>
                </a:r>
                <a:r>
                  <a:rPr lang="en-US" altLang="zh-CN" sz="18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(MPa)</a:t>
                </a:r>
                <a:endParaRPr lang="zh-CN" alt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23956952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>
            <a:lvl1pPr algn="l" defTabSz="9445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b" anchorCtr="0" compatLnSpc="1">
            <a:prstTxWarp prst="textNoShape">
              <a:avLst/>
            </a:prstTxWarp>
          </a:bodyPr>
          <a:lstStyle>
            <a:lvl1pPr algn="l" defTabSz="9445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fld id="{73BCFBAA-AECF-4122-9E88-E9594B27E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2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>
            <a:lvl1pPr algn="l" defTabSz="9445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b" anchorCtr="0" compatLnSpc="1">
            <a:prstTxWarp prst="textNoShape">
              <a:avLst/>
            </a:prstTxWarp>
          </a:bodyPr>
          <a:lstStyle>
            <a:lvl1pPr algn="l" defTabSz="9445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81" tIns="47290" rIns="94581" bIns="4729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fld id="{9133D4B4-0D69-44A8-BF81-D84451878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0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4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6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6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07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13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23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49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5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0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4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2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8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4B4-0D69-44A8-BF81-D844518786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8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" y="6305603"/>
            <a:ext cx="720732" cy="4500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458200" y="6477000"/>
            <a:ext cx="585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800">
                <a:latin typeface="Garamond" pitchFamily="18" charset="0"/>
              </a:rPr>
              <a:t>Page </a:t>
            </a:r>
            <a:fld id="{671FB87D-A545-4579-86E6-4D8FCC497FF7}" type="slidenum">
              <a:rPr lang="en-GB" sz="800">
                <a:latin typeface="Garamond" pitchFamily="18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GB" sz="800">
              <a:latin typeface="Garamond" pitchFamily="18" charset="0"/>
            </a:endParaRPr>
          </a:p>
        </p:txBody>
      </p:sp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72000" y="6276011"/>
            <a:ext cx="8971988" cy="507831"/>
            <a:chOff x="72000" y="6276011"/>
            <a:chExt cx="8971988" cy="507831"/>
          </a:xfrm>
        </p:grpSpPr>
        <p:cxnSp>
          <p:nvCxnSpPr>
            <p:cNvPr id="9" name="直線コネクタ 8"/>
            <p:cNvCxnSpPr/>
            <p:nvPr userDrawn="1"/>
          </p:nvCxnSpPr>
          <p:spPr bwMode="auto">
            <a:xfrm>
              <a:off x="72000" y="6314400"/>
              <a:ext cx="8971988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線コネクタ 9"/>
            <p:cNvCxnSpPr/>
            <p:nvPr userDrawn="1"/>
          </p:nvCxnSpPr>
          <p:spPr bwMode="auto">
            <a:xfrm>
              <a:off x="1548000" y="6314400"/>
              <a:ext cx="0" cy="36000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コネクタ 10"/>
            <p:cNvCxnSpPr/>
            <p:nvPr userDrawn="1"/>
          </p:nvCxnSpPr>
          <p:spPr bwMode="auto">
            <a:xfrm>
              <a:off x="8439600" y="6311400"/>
              <a:ext cx="0" cy="36000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 Box 15"/>
            <p:cNvSpPr txBox="1">
              <a:spLocks noChangeArrowheads="1"/>
            </p:cNvSpPr>
            <p:nvPr userDrawn="1"/>
          </p:nvSpPr>
          <p:spPr bwMode="auto">
            <a:xfrm>
              <a:off x="651877" y="6276011"/>
              <a:ext cx="9432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ja-JP" sz="900" b="1" cap="none" spc="150" dirty="0" smtClean="0">
                  <a:ln w="11430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JA</a:t>
              </a:r>
              <a:r>
                <a:rPr lang="en-US" altLang="ja-JP" sz="900" b="1" cap="none" spc="15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PAN </a:t>
              </a:r>
              <a:r>
                <a:rPr lang="en-US" altLang="ja-JP" sz="900" b="1" cap="none" spc="150" dirty="0" smtClean="0">
                  <a:ln w="11430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D</a:t>
              </a:r>
              <a:r>
                <a:rPr lang="en-US" altLang="ja-JP" sz="900" b="1" cap="none" spc="15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OMESTIC</a:t>
              </a:r>
              <a:r>
                <a:rPr lang="en-US" altLang="ja-JP" sz="900" b="1" cap="none" spc="150" baseline="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altLang="ja-JP" sz="900" b="1" cap="none" spc="150" baseline="0" dirty="0" smtClean="0">
                  <a:ln w="11430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A</a:t>
              </a:r>
              <a:r>
                <a:rPr lang="en-US" altLang="ja-JP" sz="900" b="1" cap="none" spc="150" baseline="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GENCY</a:t>
              </a:r>
              <a:endParaRPr lang="en-GB" sz="900" b="1" cap="none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1714500" y="6447326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00FF"/>
                </a:solidFill>
              </a:rPr>
              <a:t>Y. Seki</a:t>
            </a:r>
            <a:r>
              <a:rPr lang="ja-JP" altLang="en-US" sz="1000" baseline="0" dirty="0" smtClean="0">
                <a:solidFill>
                  <a:srgbClr val="0000FF"/>
                </a:solidFill>
              </a:rPr>
              <a:t> </a:t>
            </a:r>
            <a:r>
              <a:rPr lang="en-US" altLang="ja-JP" sz="1000" baseline="0" dirty="0" smtClean="0">
                <a:solidFill>
                  <a:srgbClr val="0000FF"/>
                </a:solidFill>
              </a:rPr>
              <a:t>et al.</a:t>
            </a:r>
            <a:r>
              <a:rPr lang="en-GB" sz="1000" dirty="0" smtClean="0"/>
              <a:t>, FIP/1-1,</a:t>
            </a:r>
            <a:r>
              <a:rPr lang="en-GB" sz="1000" baseline="0" dirty="0" smtClean="0"/>
              <a:t> IAEA FEC 2014, 13th</a:t>
            </a:r>
            <a:r>
              <a:rPr lang="en-US" altLang="ja-JP" sz="1000" dirty="0" smtClean="0"/>
              <a:t> Oct.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182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" y="6299704"/>
            <a:ext cx="720732" cy="45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1500" y="1905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14500" y="6447326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00FF"/>
                </a:solidFill>
              </a:rPr>
              <a:t>Y. Seki</a:t>
            </a:r>
            <a:r>
              <a:rPr lang="ja-JP" altLang="en-US" sz="1000" baseline="0" dirty="0" smtClean="0">
                <a:solidFill>
                  <a:srgbClr val="0000FF"/>
                </a:solidFill>
              </a:rPr>
              <a:t> </a:t>
            </a:r>
            <a:r>
              <a:rPr lang="en-US" altLang="ja-JP" sz="1000" baseline="0" dirty="0" smtClean="0">
                <a:solidFill>
                  <a:srgbClr val="0000FF"/>
                </a:solidFill>
              </a:rPr>
              <a:t>et al.</a:t>
            </a:r>
            <a:r>
              <a:rPr lang="en-GB" sz="1000" dirty="0" smtClean="0"/>
              <a:t>, FIP/1-1,</a:t>
            </a:r>
            <a:r>
              <a:rPr lang="en-GB" sz="1000" baseline="0" dirty="0" smtClean="0"/>
              <a:t> IAEA FEC 2014, 13th</a:t>
            </a:r>
            <a:r>
              <a:rPr lang="en-US" altLang="ja-JP" sz="1000" dirty="0" smtClean="0"/>
              <a:t> Oct. 2014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6477000"/>
            <a:ext cx="585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800" b="1" dirty="0">
                <a:solidFill>
                  <a:srgbClr val="D09512"/>
                </a:solidFill>
              </a:rPr>
              <a:t>Slide</a:t>
            </a:r>
            <a:r>
              <a:rPr lang="en-GB" sz="800" b="1" dirty="0">
                <a:solidFill>
                  <a:srgbClr val="D09512"/>
                </a:solidFill>
                <a:latin typeface="Garamond" pitchFamily="18" charset="0"/>
              </a:rPr>
              <a:t> </a:t>
            </a:r>
            <a:fld id="{F475FF19-621C-46B7-9790-C61B6343208C}" type="slidenum">
              <a:rPr lang="en-GB" sz="800" b="1">
                <a:solidFill>
                  <a:srgbClr val="D09512"/>
                </a:solidFill>
                <a:latin typeface="Garamond" pitchFamily="18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GB" sz="800" b="1" dirty="0">
              <a:solidFill>
                <a:srgbClr val="D09512"/>
              </a:solidFill>
              <a:latin typeface="Garamond" pitchFamily="18" charset="0"/>
            </a:endParaRPr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72000" y="6314400"/>
            <a:ext cx="8971988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コネクタ 4"/>
          <p:cNvCxnSpPr/>
          <p:nvPr userDrawn="1"/>
        </p:nvCxnSpPr>
        <p:spPr bwMode="auto">
          <a:xfrm>
            <a:off x="1548000" y="6314400"/>
            <a:ext cx="0" cy="36000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 userDrawn="1"/>
        </p:nvCxnSpPr>
        <p:spPr bwMode="auto">
          <a:xfrm>
            <a:off x="8439600" y="6311400"/>
            <a:ext cx="0" cy="36000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グループ化 19"/>
          <p:cNvGrpSpPr/>
          <p:nvPr userDrawn="1"/>
        </p:nvGrpSpPr>
        <p:grpSpPr>
          <a:xfrm>
            <a:off x="72000" y="6276011"/>
            <a:ext cx="8971988" cy="507831"/>
            <a:chOff x="72000" y="6276011"/>
            <a:chExt cx="8971988" cy="507831"/>
          </a:xfrm>
        </p:grpSpPr>
        <p:cxnSp>
          <p:nvCxnSpPr>
            <p:cNvPr id="21" name="直線コネクタ 20"/>
            <p:cNvCxnSpPr/>
            <p:nvPr userDrawn="1"/>
          </p:nvCxnSpPr>
          <p:spPr bwMode="auto">
            <a:xfrm>
              <a:off x="72000" y="6314400"/>
              <a:ext cx="8971988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線コネクタ 22"/>
            <p:cNvCxnSpPr/>
            <p:nvPr userDrawn="1"/>
          </p:nvCxnSpPr>
          <p:spPr bwMode="auto">
            <a:xfrm>
              <a:off x="1548000" y="6314400"/>
              <a:ext cx="0" cy="36000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線コネクタ 23"/>
            <p:cNvCxnSpPr/>
            <p:nvPr userDrawn="1"/>
          </p:nvCxnSpPr>
          <p:spPr bwMode="auto">
            <a:xfrm>
              <a:off x="8439600" y="6311400"/>
              <a:ext cx="0" cy="36000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 Box 15"/>
            <p:cNvSpPr txBox="1">
              <a:spLocks noChangeArrowheads="1"/>
            </p:cNvSpPr>
            <p:nvPr userDrawn="1"/>
          </p:nvSpPr>
          <p:spPr bwMode="auto">
            <a:xfrm>
              <a:off x="651877" y="6276011"/>
              <a:ext cx="94320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ja-JP" sz="900" b="1" cap="none" spc="150" dirty="0" smtClean="0">
                  <a:ln w="11430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JA</a:t>
              </a:r>
              <a:r>
                <a:rPr lang="en-US" altLang="ja-JP" sz="900" b="1" cap="none" spc="15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PAN </a:t>
              </a:r>
              <a:r>
                <a:rPr lang="en-US" altLang="ja-JP" sz="900" b="1" cap="none" spc="150" dirty="0" smtClean="0">
                  <a:ln w="11430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D</a:t>
              </a:r>
              <a:r>
                <a:rPr lang="en-US" altLang="ja-JP" sz="900" b="1" cap="none" spc="15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OMESTIC</a:t>
              </a:r>
              <a:r>
                <a:rPr lang="en-US" altLang="ja-JP" sz="900" b="1" cap="none" spc="150" baseline="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altLang="ja-JP" sz="900" b="1" cap="none" spc="150" baseline="0" dirty="0" smtClean="0">
                  <a:ln w="11430"/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A</a:t>
              </a:r>
              <a:r>
                <a:rPr lang="en-US" altLang="ja-JP" sz="900" b="1" cap="none" spc="150" baseline="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GENCY</a:t>
              </a:r>
              <a:endParaRPr lang="en-GB" sz="900" b="1" cap="none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l" defTabSz="79533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l" defTabSz="7953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l" defTabSz="7953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93725" y="3012167"/>
            <a:ext cx="740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25th Fusion Energy Conference (FEC 2014) </a:t>
            </a:r>
          </a:p>
          <a:p>
            <a:pPr algn="l"/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Saint Petersburg, </a:t>
            </a:r>
            <a:r>
              <a:rPr kumimoji="1"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Russia, 13-18 October 2014</a:t>
            </a:r>
            <a:endParaRPr kumimoji="1"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3725" y="3979948"/>
            <a:ext cx="8524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ja-JP" sz="2400" u="sng" dirty="0" smtClean="0">
                <a:ea typeface="ＭＳ Ｐゴシック" charset="-128"/>
              </a:rPr>
              <a:t>Y. SEKI,</a:t>
            </a:r>
            <a:r>
              <a:rPr lang="en-US" altLang="ja-JP" sz="2400" dirty="0" smtClean="0">
                <a:ea typeface="ＭＳ Ｐゴシック" charset="-128"/>
              </a:rPr>
              <a:t> K</a:t>
            </a:r>
            <a:r>
              <a:rPr lang="en-US" altLang="ja-JP" sz="2400" dirty="0">
                <a:ea typeface="ＭＳ Ｐゴシック" charset="-128"/>
              </a:rPr>
              <a:t>. </a:t>
            </a:r>
            <a:r>
              <a:rPr lang="en-US" altLang="ja-JP" sz="2400" dirty="0" smtClean="0">
                <a:ea typeface="ＭＳ Ｐゴシック" charset="-128"/>
              </a:rPr>
              <a:t>Ezato, </a:t>
            </a:r>
            <a:r>
              <a:rPr lang="en-US" altLang="ja-JP" sz="2400" dirty="0">
                <a:ea typeface="ＭＳ Ｐゴシック" charset="-128"/>
              </a:rPr>
              <a:t>S. </a:t>
            </a:r>
            <a:r>
              <a:rPr lang="en-US" altLang="ja-JP" sz="2400" dirty="0" smtClean="0">
                <a:ea typeface="ＭＳ Ｐゴシック" charset="-128"/>
              </a:rPr>
              <a:t>Suzuki, </a:t>
            </a:r>
            <a:r>
              <a:rPr lang="en-US" altLang="ja-JP" sz="2400" dirty="0">
                <a:ea typeface="ＭＳ Ｐゴシック" charset="-128"/>
              </a:rPr>
              <a:t>K. </a:t>
            </a:r>
            <a:r>
              <a:rPr lang="en-US" altLang="ja-JP" sz="2400" dirty="0" smtClean="0">
                <a:ea typeface="ＭＳ Ｐゴシック" charset="-128"/>
              </a:rPr>
              <a:t>Yokoyama, </a:t>
            </a:r>
            <a:r>
              <a:rPr lang="en-US" altLang="ja-JP" sz="2400" dirty="0">
                <a:ea typeface="ＭＳ Ｐゴシック" charset="-128"/>
              </a:rPr>
              <a:t>K. </a:t>
            </a:r>
            <a:r>
              <a:rPr lang="en-US" altLang="ja-JP" sz="2400" dirty="0" err="1" smtClean="0">
                <a:ea typeface="ＭＳ Ｐゴシック" charset="-128"/>
              </a:rPr>
              <a:t>Mohri</a:t>
            </a:r>
            <a:r>
              <a:rPr lang="en-US" altLang="ja-JP" sz="2400" dirty="0" smtClean="0">
                <a:ea typeface="ＭＳ Ｐゴシック" charset="-128"/>
              </a:rPr>
              <a:t> (JAEA), T</a:t>
            </a:r>
            <a:r>
              <a:rPr lang="en-US" altLang="ja-JP" sz="2400" dirty="0">
                <a:ea typeface="ＭＳ Ｐゴシック" charset="-128"/>
              </a:rPr>
              <a:t>. </a:t>
            </a:r>
            <a:r>
              <a:rPr lang="en-US" altLang="ja-JP" sz="2400" dirty="0" smtClean="0">
                <a:ea typeface="ＭＳ Ｐゴシック" charset="-128"/>
              </a:rPr>
              <a:t>Hirai, </a:t>
            </a:r>
            <a:r>
              <a:rPr lang="en-US" altLang="ja-JP" sz="2400" dirty="0">
                <a:ea typeface="ＭＳ Ｐゴシック" charset="-128"/>
              </a:rPr>
              <a:t>F. </a:t>
            </a:r>
            <a:r>
              <a:rPr lang="en-US" altLang="ja-JP" sz="2400" dirty="0" err="1" smtClean="0">
                <a:ea typeface="ＭＳ Ｐゴシック" charset="-128"/>
              </a:rPr>
              <a:t>Escourbiac</a:t>
            </a:r>
            <a:r>
              <a:rPr lang="en-US" altLang="ja-JP" sz="2400" dirty="0" smtClean="0">
                <a:ea typeface="ＭＳ Ｐゴシック" charset="-128"/>
              </a:rPr>
              <a:t>  (ITER Org.),</a:t>
            </a:r>
          </a:p>
          <a:p>
            <a:pPr algn="l" eaLnBrk="1" hangingPunct="1"/>
            <a:r>
              <a:rPr lang="en-US" altLang="ja-JP" sz="2400" dirty="0" smtClean="0">
                <a:ea typeface="ＭＳ Ｐゴシック" charset="-128"/>
              </a:rPr>
              <a:t>V</a:t>
            </a:r>
            <a:r>
              <a:rPr lang="en-US" altLang="ja-JP" sz="2400" dirty="0">
                <a:ea typeface="ＭＳ Ｐゴシック" charset="-128"/>
              </a:rPr>
              <a:t>. </a:t>
            </a:r>
            <a:r>
              <a:rPr lang="en-US" altLang="ja-JP" sz="2400" dirty="0" err="1" smtClean="0">
                <a:ea typeface="ＭＳ Ｐゴシック" charset="-128"/>
              </a:rPr>
              <a:t>Kuznetsov</a:t>
            </a:r>
            <a:r>
              <a:rPr lang="en-US" altLang="ja-JP" sz="2400" dirty="0" smtClean="0">
                <a:ea typeface="ＭＳ Ｐゴシック" charset="-128"/>
              </a:rPr>
              <a:t> (NIIEFA)</a:t>
            </a:r>
            <a:endParaRPr lang="en-US" altLang="ja-JP" sz="1600" dirty="0" smtClean="0"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228" y="803801"/>
            <a:ext cx="8867398" cy="1582103"/>
          </a:xfrm>
        </p:spPr>
        <p:txBody>
          <a:bodyPr/>
          <a:lstStyle/>
          <a:p>
            <a:pPr algn="l"/>
            <a:r>
              <a:rPr lang="en-US" altLang="ja-JP" dirty="0"/>
              <a:t>Development of Tungsten Monoblock </a:t>
            </a:r>
            <a:r>
              <a:rPr lang="en-US" altLang="ja-JP" dirty="0" smtClean="0"/>
              <a:t>Technology</a:t>
            </a:r>
            <a:r>
              <a:rPr lang="en-US" altLang="ja-JP" dirty="0"/>
              <a:t> </a:t>
            </a:r>
            <a:r>
              <a:rPr lang="en-US" altLang="ja-JP" dirty="0" smtClean="0"/>
              <a:t>for </a:t>
            </a:r>
            <a:r>
              <a:rPr lang="en-US" altLang="ja-JP" dirty="0"/>
              <a:t>ITER Full-Tungsten Divertor in Japan</a:t>
            </a:r>
            <a:endParaRPr lang="ja-JP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123083" y="67684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FIP/1-1</a:t>
            </a:r>
            <a:endParaRPr lang="en-US" altLang="ja-JP" b="1" dirty="0">
              <a:solidFill>
                <a:srgbClr val="3333FF"/>
              </a:solidFill>
              <a:ea typeface="ＭＳ Ｐゴシック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4595" y="5740662"/>
            <a:ext cx="8187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</a:p>
          <a:p>
            <a:pPr algn="l"/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views and opinions expressed herein do not necessarily reflect those of the ITER Organization.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2" y="1566642"/>
            <a:ext cx="8020050" cy="3600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2400" dirty="0" smtClean="0">
                <a:ea typeface="ＭＳ 明朝"/>
                <a:cs typeface="Times New Roman"/>
              </a:rPr>
              <a:t>Destructive testing of small-scale mock-up after HHF testing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16455" y="177780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 </a:t>
            </a:r>
            <a:r>
              <a:rPr kumimoji="1" lang="en-US" altLang="ja-JP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monoblock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4139" y="29356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OFCu</a:t>
            </a:r>
            <a:r>
              <a:rPr kumimoji="1"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-interlayer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05234" y="409339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CuCrZr-tube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420444" y="1777806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CuCrZr</a:t>
            </a:r>
            <a:r>
              <a:rPr kumimoji="1"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-pipe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647718" y="156931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x25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990115" y="16184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x100</a:t>
            </a:r>
            <a:endParaRPr kumimoji="1"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850793" y="3304932"/>
            <a:ext cx="720080" cy="61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矢印コネクタ 70"/>
          <p:cNvCxnSpPr>
            <a:stCxn id="70" idx="3"/>
          </p:cNvCxnSpPr>
          <p:nvPr/>
        </p:nvCxnSpPr>
        <p:spPr>
          <a:xfrm flipV="1">
            <a:off x="3570873" y="3328194"/>
            <a:ext cx="926883" cy="282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113824" y="5147819"/>
            <a:ext cx="876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>
                <a:solidFill>
                  <a:srgbClr val="000000"/>
                </a:solidFill>
              </a:rPr>
              <a:t>The grain size of CuCrZr in the tube’s thickness of 1.5 mm is enormously important to prevent a water leak and tube rapture</a:t>
            </a:r>
            <a:r>
              <a:rPr lang="en-US" altLang="ja-JP" dirty="0">
                <a:solidFill>
                  <a:srgbClr val="FF0000"/>
                </a:solidFill>
              </a:rPr>
              <a:t>.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The grain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sizes remained 90-100 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m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after the HHF testing of 10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MW</a:t>
            </a:r>
            <a:r>
              <a:rPr lang="en-US" altLang="ja-JP" dirty="0">
                <a:solidFill>
                  <a:srgbClr val="FF0000"/>
                </a:solidFill>
              </a:rPr>
              <a:t>/m</a:t>
            </a:r>
            <a:r>
              <a:rPr lang="en-US" altLang="ja-JP" baseline="30000" dirty="0">
                <a:solidFill>
                  <a:srgbClr val="FF0000"/>
                </a:solidFill>
              </a:rPr>
              <a:t>2</a:t>
            </a:r>
            <a:r>
              <a:rPr lang="en-US" altLang="ja-JP" sz="1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× 5000 cycles and 20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MW/m</a:t>
            </a:r>
            <a:r>
              <a:rPr lang="en-US" altLang="ja-JP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ja-JP" sz="11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n-lt"/>
              </a:rPr>
              <a:t>× 1000 cycles </a:t>
            </a:r>
            <a:r>
              <a:rPr lang="en-US" altLang="ja-JP" dirty="0">
                <a:solidFill>
                  <a:srgbClr val="000000"/>
                </a:solidFill>
                <a:latin typeface="+mn-lt"/>
              </a:rPr>
              <a:t>in comparison with average gain size at not heat-affected zone, 76-95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ja-JP" dirty="0">
                <a:solidFill>
                  <a:srgbClr val="000000"/>
                </a:solidFill>
                <a:latin typeface="+mn-lt"/>
              </a:rPr>
              <a:t>. </a:t>
            </a:r>
            <a:endParaRPr lang="ja-JP" altLang="en-US" dirty="0">
              <a:latin typeface="+mn-lt"/>
            </a:endParaRPr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27646" r="18558" b="4308"/>
          <a:stretch/>
        </p:blipFill>
        <p:spPr bwMode="auto">
          <a:xfrm>
            <a:off x="143980" y="541100"/>
            <a:ext cx="1956042" cy="1270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フリーフォーム 75"/>
          <p:cNvSpPr/>
          <p:nvPr/>
        </p:nvSpPr>
        <p:spPr>
          <a:xfrm>
            <a:off x="1296265" y="805770"/>
            <a:ext cx="162884" cy="315977"/>
          </a:xfrm>
          <a:custGeom>
            <a:avLst/>
            <a:gdLst>
              <a:gd name="connsiteX0" fmla="*/ 0 w 361950"/>
              <a:gd name="connsiteY0" fmla="*/ 0 h 881063"/>
              <a:gd name="connsiteX1" fmla="*/ 361950 w 361950"/>
              <a:gd name="connsiteY1" fmla="*/ 290513 h 881063"/>
              <a:gd name="connsiteX2" fmla="*/ 328613 w 361950"/>
              <a:gd name="connsiteY2" fmla="*/ 881063 h 881063"/>
              <a:gd name="connsiteX3" fmla="*/ 14288 w 361950"/>
              <a:gd name="connsiteY3" fmla="*/ 647700 h 881063"/>
              <a:gd name="connsiteX4" fmla="*/ 0 w 361950"/>
              <a:gd name="connsiteY4" fmla="*/ 0 h 881063"/>
              <a:gd name="connsiteX0" fmla="*/ 0 w 361950"/>
              <a:gd name="connsiteY0" fmla="*/ 0 h 952500"/>
              <a:gd name="connsiteX1" fmla="*/ 361950 w 361950"/>
              <a:gd name="connsiteY1" fmla="*/ 290513 h 952500"/>
              <a:gd name="connsiteX2" fmla="*/ 333375 w 361950"/>
              <a:gd name="connsiteY2" fmla="*/ 952500 h 952500"/>
              <a:gd name="connsiteX3" fmla="*/ 14288 w 361950"/>
              <a:gd name="connsiteY3" fmla="*/ 647700 h 952500"/>
              <a:gd name="connsiteX4" fmla="*/ 0 w 361950"/>
              <a:gd name="connsiteY4" fmla="*/ 0 h 952500"/>
              <a:gd name="connsiteX0" fmla="*/ 0 w 361950"/>
              <a:gd name="connsiteY0" fmla="*/ 0 h 952500"/>
              <a:gd name="connsiteX1" fmla="*/ 361950 w 361950"/>
              <a:gd name="connsiteY1" fmla="*/ 290513 h 952500"/>
              <a:gd name="connsiteX2" fmla="*/ 333375 w 361950"/>
              <a:gd name="connsiteY2" fmla="*/ 952500 h 952500"/>
              <a:gd name="connsiteX3" fmla="*/ 19050 w 361950"/>
              <a:gd name="connsiteY3" fmla="*/ 700088 h 952500"/>
              <a:gd name="connsiteX4" fmla="*/ 0 w 36195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952500">
                <a:moveTo>
                  <a:pt x="0" y="0"/>
                </a:moveTo>
                <a:lnTo>
                  <a:pt x="361950" y="290513"/>
                </a:lnTo>
                <a:lnTo>
                  <a:pt x="333375" y="952500"/>
                </a:lnTo>
                <a:lnTo>
                  <a:pt x="19050" y="70008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1459149" y="1089971"/>
            <a:ext cx="1024647" cy="501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>
                <a:alpha val="84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2483796" y="996267"/>
            <a:ext cx="6567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000" u="sng" dirty="0" smtClean="0">
                <a:solidFill>
                  <a:srgbClr val="FF0000"/>
                </a:solidFill>
                <a:latin typeface="+mn-lt"/>
              </a:rPr>
              <a:t>Defect-free in all bonding interfaces after HHF testing.</a:t>
            </a:r>
            <a:endParaRPr lang="ja-JP" altLang="en-US" sz="2000" u="sng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3415191" y="1406667"/>
            <a:ext cx="279276" cy="1659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>
                <a:alpha val="84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3088862" y="1406667"/>
            <a:ext cx="605605" cy="6782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25400">
              <a:schemeClr val="bg1">
                <a:alpha val="84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0" y="546507"/>
            <a:ext cx="2863141" cy="27062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1800" dirty="0" smtClean="0">
                <a:ea typeface="ＭＳ 明朝"/>
                <a:cs typeface="Times New Roman"/>
              </a:rPr>
              <a:t>High </a:t>
            </a:r>
            <a:r>
              <a:rPr lang="en-US" altLang="ja-JP" sz="1800" dirty="0">
                <a:ea typeface="ＭＳ 明朝"/>
                <a:cs typeface="Times New Roman"/>
              </a:rPr>
              <a:t>heat flux test of </a:t>
            </a:r>
            <a:r>
              <a:rPr lang="en-US" altLang="ja-JP" sz="1800" dirty="0" smtClean="0">
                <a:ea typeface="ＭＳ 明朝"/>
                <a:cs typeface="Times New Roman"/>
              </a:rPr>
              <a:t>W </a:t>
            </a:r>
            <a:r>
              <a:rPr lang="en-US" altLang="ja-JP" sz="1800" dirty="0">
                <a:ea typeface="ＭＳ 明朝"/>
                <a:cs typeface="Times New Roman"/>
              </a:rPr>
              <a:t>part of the full-scale prototype </a:t>
            </a:r>
            <a:r>
              <a:rPr lang="en-US" altLang="ja-JP" sz="1800" dirty="0" smtClean="0">
                <a:ea typeface="ＭＳ 明朝"/>
                <a:cs typeface="Times New Roman"/>
              </a:rPr>
              <a:t>PFU of CFC divertor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82420" y="4208515"/>
            <a:ext cx="7244915" cy="22669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ja-JP" sz="1800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degradation of the heat removal capability </a:t>
            </a:r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of the W monoblocks of all PFUs was found through 5000 cycles at 10 MW/m</a:t>
            </a:r>
            <a:r>
              <a:rPr lang="en-US" altLang="ja-JP" sz="18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and 1000 cycles at 20MW/m</a:t>
            </a:r>
            <a:r>
              <a:rPr lang="en-US" altLang="ja-JP" sz="18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ja-JP" sz="1800" dirty="0">
                <a:latin typeface="Arial" charset="0"/>
              </a:rPr>
              <a:t>This result fulfills the IO acceptance criteria for “target" part.</a:t>
            </a:r>
          </a:p>
          <a:p>
            <a:pPr algn="just"/>
            <a:r>
              <a:rPr lang="en-US" altLang="ja-JP" sz="1800" dirty="0"/>
              <a:t>In so far as</a:t>
            </a:r>
            <a:r>
              <a:rPr lang="en-US" altLang="ja-JP" sz="1800" dirty="0">
                <a:latin typeface="Arial" charset="0"/>
              </a:rPr>
              <a:t> straight W part, the result indicates that the current W monoblock technology is acceptable for the requirements of the </a:t>
            </a:r>
            <a:r>
              <a:rPr lang="en-US" altLang="ja-JP" sz="1800" dirty="0" smtClean="0">
                <a:latin typeface="Arial" charset="0"/>
              </a:rPr>
              <a:t>full-scale and full-W </a:t>
            </a:r>
            <a:r>
              <a:rPr lang="en-US" altLang="ja-JP" sz="1800" dirty="0">
                <a:latin typeface="Arial" charset="0"/>
              </a:rPr>
              <a:t>divertor.</a:t>
            </a:r>
            <a:endParaRPr lang="en-US" altLang="ja-JP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/>
          <a:stretch/>
        </p:blipFill>
        <p:spPr bwMode="auto">
          <a:xfrm rot="16200000">
            <a:off x="6881692" y="1301140"/>
            <a:ext cx="2591848" cy="12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241" y="476250"/>
            <a:ext cx="4328664" cy="2776514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550202" y="2495687"/>
            <a:ext cx="2720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altLang="ja-JP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Straight W part of OVT PFUs after </a:t>
            </a:r>
            <a:r>
              <a:rPr lang="en-GB" altLang="ja-JP" sz="1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5000 cycles </a:t>
            </a:r>
            <a:r>
              <a:rPr lang="en-GB" altLang="ja-JP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at 10 MW/m</a:t>
            </a:r>
            <a:r>
              <a:rPr lang="en-GB" altLang="ja-JP" sz="1400" b="1" i="1" baseline="30000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2</a:t>
            </a:r>
            <a:r>
              <a:rPr lang="en-GB" altLang="ja-JP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 and 1000 cycles at 20 MW/m</a:t>
            </a:r>
            <a:r>
              <a:rPr lang="en-GB" altLang="ja-JP" sz="1400" b="1" i="1" baseline="30000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2</a:t>
            </a:r>
            <a:r>
              <a:rPr lang="en-GB" altLang="ja-JP" sz="1400" b="1" i="1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193547" y="3148755"/>
            <a:ext cx="203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b="1" baseline="-25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surf.max</a:t>
            </a:r>
            <a:r>
              <a:rPr kumimoji="1" lang="en-US" altLang="ja-JP" b="1" baseline="-25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en-US" altLang="ja-JP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=~2300</a:t>
            </a:r>
            <a:r>
              <a:rPr kumimoji="1" lang="en-US" altLang="ja-JP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85905" y="583967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Recrystallization</a:t>
            </a:r>
            <a:endParaRPr lang="ja-JP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459" y="3589463"/>
            <a:ext cx="1296313" cy="2236931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82419" y="3548283"/>
            <a:ext cx="7103485" cy="660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altLang="ja-JP" sz="18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W monoblocks (4 PFUs) 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12mm (axial) x </a:t>
            </a:r>
            <a:r>
              <a:rPr lang="en-US" altLang="ja-JP" sz="18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27.8mm 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(poloidal) x </a:t>
            </a:r>
            <a:r>
              <a:rPr lang="en-US" altLang="ja-JP" sz="18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7.7 mm (W 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thickness at the top of the tube).</a:t>
            </a:r>
            <a:endParaRPr lang="en-US" altLang="ja-JP" sz="1800" dirty="0" smtClean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フリーフォーム 23"/>
          <p:cNvSpPr/>
          <p:nvPr/>
        </p:nvSpPr>
        <p:spPr bwMode="auto">
          <a:xfrm>
            <a:off x="1772672" y="695181"/>
            <a:ext cx="259404" cy="201039"/>
          </a:xfrm>
          <a:custGeom>
            <a:avLst/>
            <a:gdLst>
              <a:gd name="connsiteX0" fmla="*/ 0 w 259404"/>
              <a:gd name="connsiteY0" fmla="*/ 32425 h 233464"/>
              <a:gd name="connsiteX1" fmla="*/ 12970 w 259404"/>
              <a:gd name="connsiteY1" fmla="*/ 233464 h 233464"/>
              <a:gd name="connsiteX2" fmla="*/ 259404 w 259404"/>
              <a:gd name="connsiteY2" fmla="*/ 233464 h 233464"/>
              <a:gd name="connsiteX3" fmla="*/ 233464 w 259404"/>
              <a:gd name="connsiteY3" fmla="*/ 0 h 233464"/>
              <a:gd name="connsiteX4" fmla="*/ 0 w 259404"/>
              <a:gd name="connsiteY4" fmla="*/ 32425 h 233464"/>
              <a:gd name="connsiteX0" fmla="*/ 0 w 259404"/>
              <a:gd name="connsiteY0" fmla="*/ 0 h 201039"/>
              <a:gd name="connsiteX1" fmla="*/ 12970 w 259404"/>
              <a:gd name="connsiteY1" fmla="*/ 201039 h 201039"/>
              <a:gd name="connsiteX2" fmla="*/ 259404 w 259404"/>
              <a:gd name="connsiteY2" fmla="*/ 201039 h 201039"/>
              <a:gd name="connsiteX3" fmla="*/ 239949 w 259404"/>
              <a:gd name="connsiteY3" fmla="*/ 0 h 201039"/>
              <a:gd name="connsiteX4" fmla="*/ 0 w 259404"/>
              <a:gd name="connsiteY4" fmla="*/ 0 h 20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04" h="201039">
                <a:moveTo>
                  <a:pt x="0" y="0"/>
                </a:moveTo>
                <a:lnTo>
                  <a:pt x="12970" y="201039"/>
                </a:lnTo>
                <a:lnTo>
                  <a:pt x="259404" y="201039"/>
                </a:lnTo>
                <a:lnTo>
                  <a:pt x="23994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120" y="1554820"/>
            <a:ext cx="586740" cy="12268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301" y="1744128"/>
            <a:ext cx="1836420" cy="6858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/>
          <a:srcRect l="38564" t="13851" r="31466" b="4789"/>
          <a:stretch/>
        </p:blipFill>
        <p:spPr>
          <a:xfrm>
            <a:off x="7829515" y="810343"/>
            <a:ext cx="1248010" cy="1857600"/>
          </a:xfrm>
          <a:prstGeom prst="rect">
            <a:avLst/>
          </a:prstGeom>
        </p:spPr>
      </p:pic>
      <p:sp>
        <p:nvSpPr>
          <p:cNvPr id="42" name="フリーフォーム 41"/>
          <p:cNvSpPr/>
          <p:nvPr/>
        </p:nvSpPr>
        <p:spPr bwMode="auto">
          <a:xfrm>
            <a:off x="7829514" y="1835497"/>
            <a:ext cx="647355" cy="544808"/>
          </a:xfrm>
          <a:custGeom>
            <a:avLst/>
            <a:gdLst>
              <a:gd name="connsiteX0" fmla="*/ 6485 w 933855"/>
              <a:gd name="connsiteY0" fmla="*/ 609600 h 765242"/>
              <a:gd name="connsiteX1" fmla="*/ 0 w 933855"/>
              <a:gd name="connsiteY1" fmla="*/ 0 h 765242"/>
              <a:gd name="connsiteX2" fmla="*/ 933855 w 933855"/>
              <a:gd name="connsiteY2" fmla="*/ 136187 h 765242"/>
              <a:gd name="connsiteX3" fmla="*/ 907915 w 933855"/>
              <a:gd name="connsiteY3" fmla="*/ 765242 h 765242"/>
              <a:gd name="connsiteX4" fmla="*/ 6485 w 933855"/>
              <a:gd name="connsiteY4" fmla="*/ 609600 h 7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55" h="765242">
                <a:moveTo>
                  <a:pt x="6485" y="609600"/>
                </a:moveTo>
                <a:cubicBezTo>
                  <a:pt x="4323" y="406400"/>
                  <a:pt x="2162" y="203200"/>
                  <a:pt x="0" y="0"/>
                </a:cubicBezTo>
                <a:lnTo>
                  <a:pt x="933855" y="136187"/>
                </a:lnTo>
                <a:lnTo>
                  <a:pt x="907915" y="765242"/>
                </a:lnTo>
                <a:lnTo>
                  <a:pt x="6485" y="60960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231" y="839062"/>
            <a:ext cx="1243695" cy="1858710"/>
          </a:xfrm>
          <a:prstGeom prst="rect">
            <a:avLst/>
          </a:prstGeom>
        </p:spPr>
      </p:pic>
      <p:sp>
        <p:nvSpPr>
          <p:cNvPr id="73" name="フリーフォーム 72"/>
          <p:cNvSpPr/>
          <p:nvPr/>
        </p:nvSpPr>
        <p:spPr bwMode="auto">
          <a:xfrm>
            <a:off x="3558290" y="1822940"/>
            <a:ext cx="647355" cy="544808"/>
          </a:xfrm>
          <a:custGeom>
            <a:avLst/>
            <a:gdLst>
              <a:gd name="connsiteX0" fmla="*/ 6485 w 933855"/>
              <a:gd name="connsiteY0" fmla="*/ 609600 h 765242"/>
              <a:gd name="connsiteX1" fmla="*/ 0 w 933855"/>
              <a:gd name="connsiteY1" fmla="*/ 0 h 765242"/>
              <a:gd name="connsiteX2" fmla="*/ 933855 w 933855"/>
              <a:gd name="connsiteY2" fmla="*/ 136187 h 765242"/>
              <a:gd name="connsiteX3" fmla="*/ 907915 w 933855"/>
              <a:gd name="connsiteY3" fmla="*/ 765242 h 765242"/>
              <a:gd name="connsiteX4" fmla="*/ 6485 w 933855"/>
              <a:gd name="connsiteY4" fmla="*/ 609600 h 7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55" h="765242">
                <a:moveTo>
                  <a:pt x="6485" y="609600"/>
                </a:moveTo>
                <a:cubicBezTo>
                  <a:pt x="4323" y="406400"/>
                  <a:pt x="2162" y="203200"/>
                  <a:pt x="0" y="0"/>
                </a:cubicBezTo>
                <a:lnTo>
                  <a:pt x="933855" y="136187"/>
                </a:lnTo>
                <a:lnTo>
                  <a:pt x="907915" y="765242"/>
                </a:lnTo>
                <a:lnTo>
                  <a:pt x="6485" y="60960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直線コネクタ 61"/>
          <p:cNvCxnSpPr/>
          <p:nvPr/>
        </p:nvCxnSpPr>
        <p:spPr bwMode="auto">
          <a:xfrm>
            <a:off x="2159572" y="792783"/>
            <a:ext cx="676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kumimoji="1" lang="en-US" altLang="ja-JP" sz="2000" dirty="0"/>
              <a:t>Technical achievements </a:t>
            </a:r>
            <a:r>
              <a:rPr kumimoji="1" lang="en-US" altLang="ja-JP" sz="2000" dirty="0" smtClean="0"/>
              <a:t>on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full-W divertor target</a:t>
            </a:r>
            <a:endParaRPr kumimoji="1" lang="ja-JP" altLang="en-US" sz="2000" dirty="0"/>
          </a:p>
        </p:txBody>
      </p:sp>
      <p:sp>
        <p:nvSpPr>
          <p:cNvPr id="26" name="フリーフォーム 25"/>
          <p:cNvSpPr/>
          <p:nvPr/>
        </p:nvSpPr>
        <p:spPr bwMode="auto">
          <a:xfrm>
            <a:off x="2159572" y="562348"/>
            <a:ext cx="6946145" cy="4195277"/>
          </a:xfrm>
          <a:custGeom>
            <a:avLst/>
            <a:gdLst>
              <a:gd name="connsiteX0" fmla="*/ 0 w 5551251"/>
              <a:gd name="connsiteY0" fmla="*/ 0 h 3352800"/>
              <a:gd name="connsiteX1" fmla="*/ 0 w 5551251"/>
              <a:gd name="connsiteY1" fmla="*/ 3352800 h 3352800"/>
              <a:gd name="connsiteX2" fmla="*/ 5551251 w 5551251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1251" h="3352800">
                <a:moveTo>
                  <a:pt x="0" y="0"/>
                </a:moveTo>
                <a:lnTo>
                  <a:pt x="0" y="3352800"/>
                </a:lnTo>
                <a:lnTo>
                  <a:pt x="5551251" y="33528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-462382" y="2562877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Heat load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1765" y="543482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20 MW/m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4447" y="3650825"/>
            <a:ext cx="144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 MW/m</a:t>
            </a:r>
            <a:r>
              <a:rPr kumimoji="1" lang="en-US" altLang="ja-JP" sz="2400" baseline="30000" dirty="0" smtClean="0"/>
              <a:t>2</a:t>
            </a:r>
          </a:p>
        </p:txBody>
      </p:sp>
      <p:cxnSp>
        <p:nvCxnSpPr>
          <p:cNvPr id="46" name="直線コネクタ 45"/>
          <p:cNvCxnSpPr/>
          <p:nvPr/>
        </p:nvCxnSpPr>
        <p:spPr bwMode="auto">
          <a:xfrm>
            <a:off x="4809761" y="564124"/>
            <a:ext cx="0" cy="459272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>
            <a:off x="2152597" y="2908441"/>
            <a:ext cx="676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2152597" y="3881658"/>
            <a:ext cx="676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>
            <a:off x="2636730" y="4785508"/>
            <a:ext cx="17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CFC armor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667844" y="4743506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W armor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503384" y="2723775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5461873" y="3656638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5461873" y="2733231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2452520" y="608117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4892301" y="593122"/>
            <a:ext cx="1550777" cy="400110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000" dirty="0"/>
              <a:t>Achieved</a:t>
            </a:r>
            <a:endParaRPr lang="ja-JP" altLang="en-US" sz="2000" dirty="0"/>
          </a:p>
        </p:txBody>
      </p:sp>
      <p:sp>
        <p:nvSpPr>
          <p:cNvPr id="64" name="正方形/長方形 63"/>
          <p:cNvSpPr/>
          <p:nvPr/>
        </p:nvSpPr>
        <p:spPr>
          <a:xfrm>
            <a:off x="0" y="5381873"/>
            <a:ext cx="9202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>
                <a:latin typeface="+mj-lt"/>
              </a:rPr>
              <a:t>The development and validation of the W monoblock </a:t>
            </a:r>
            <a:r>
              <a:rPr lang="en-US" altLang="ja-JP" sz="2000" dirty="0">
                <a:latin typeface="+mj-lt"/>
              </a:rPr>
              <a:t>technology that withstands </a:t>
            </a:r>
            <a:r>
              <a:rPr lang="en-US" altLang="ja-JP" sz="2000" dirty="0" smtClean="0">
                <a:latin typeface="+mj-lt"/>
              </a:rPr>
              <a:t>20 MW/m</a:t>
            </a:r>
            <a:r>
              <a:rPr lang="en-US" altLang="ja-JP" sz="2000" baseline="30000" dirty="0" smtClean="0">
                <a:latin typeface="+mj-lt"/>
              </a:rPr>
              <a:t>2</a:t>
            </a:r>
            <a:r>
              <a:rPr lang="en-US" altLang="ja-JP" sz="9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without defects </a:t>
            </a:r>
            <a:r>
              <a:rPr lang="en-US" altLang="ja-JP" sz="2000" dirty="0" smtClean="0"/>
              <a:t>were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“achieved”</a:t>
            </a:r>
            <a:r>
              <a:rPr lang="en-US" altLang="ja-JP" sz="2000" dirty="0" smtClean="0"/>
              <a:t>.  </a:t>
            </a:r>
            <a:endParaRPr lang="ja-JP" altLang="en-US" sz="2000" dirty="0">
              <a:latin typeface="+mj-lt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72925" y="2637215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 MW/m</a:t>
            </a:r>
            <a:r>
              <a:rPr kumimoji="1" lang="en-US" altLang="ja-JP" sz="2400" baseline="30000" dirty="0" smtClean="0"/>
              <a:t>2</a:t>
            </a:r>
          </a:p>
        </p:txBody>
      </p:sp>
      <p:sp>
        <p:nvSpPr>
          <p:cNvPr id="71" name="右矢印 70"/>
          <p:cNvSpPr/>
          <p:nvPr/>
        </p:nvSpPr>
        <p:spPr bwMode="auto">
          <a:xfrm>
            <a:off x="4510268" y="4773209"/>
            <a:ext cx="1028013" cy="405143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5353FF"/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177770" y="5089747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Design change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420909" y="47046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Performance goal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343517" y="9489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500 cycles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420541" y="309098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5000 cycles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409483" y="399261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000 cycles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337217" y="30776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1000 cycles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874779" y="232569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 Crack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99368" y="2343732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 melting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313" y="1207803"/>
            <a:ext cx="3856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400" dirty="0" smtClean="0">
                <a:solidFill>
                  <a:srgbClr val="FF0000"/>
                </a:solidFill>
              </a:rPr>
              <a:t>All tested W monoblocks were clear.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007240" y="94409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1000 cycles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z="2800" b="1" dirty="0" smtClean="0">
                <a:solidFill>
                  <a:srgbClr val="0000FF"/>
                </a:solidFill>
                <a:effectLst/>
                <a:latin typeface="+mj-lt"/>
                <a:ea typeface="ＭＳ 明朝"/>
                <a:cs typeface="Times New Roman"/>
              </a:rPr>
              <a:t>Summary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476250"/>
            <a:ext cx="8784976" cy="5943600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n"/>
              <a:defRPr/>
            </a:pPr>
            <a:r>
              <a:rPr lang="en-US" altLang="ja-JP" sz="1800" dirty="0"/>
              <a:t>The full-W divertor qualification program has been implemented by JAEA. </a:t>
            </a:r>
            <a:endParaRPr lang="en-US" altLang="ja-JP" sz="1800" dirty="0" smtClean="0"/>
          </a:p>
          <a:p>
            <a:pPr algn="just">
              <a:buFont typeface="Wingdings" panose="05000000000000000000" pitchFamily="2" charset="2"/>
              <a:buChar char="n"/>
              <a:defRPr/>
            </a:pPr>
            <a:r>
              <a:rPr lang="en-US" altLang="ja-JP" sz="1800" dirty="0" smtClean="0"/>
              <a:t>Bonding </a:t>
            </a:r>
            <a:r>
              <a:rPr lang="en-US" altLang="ja-JP" sz="1800" dirty="0"/>
              <a:t>process was divided to </a:t>
            </a:r>
            <a:r>
              <a:rPr lang="en-US" altLang="ja-JP" sz="1800" dirty="0" smtClean="0"/>
              <a:t>two-phased to </a:t>
            </a:r>
            <a:r>
              <a:rPr lang="en-US" altLang="ja-JP" sz="1800" dirty="0"/>
              <a:t>improve a quality control of the </a:t>
            </a:r>
            <a:r>
              <a:rPr lang="en-US" altLang="ja-JP" sz="1800" dirty="0" smtClean="0"/>
              <a:t>bonding. </a:t>
            </a:r>
            <a:r>
              <a:rPr lang="en-US" altLang="ja-JP" sz="1800" dirty="0"/>
              <a:t>The joint between W/Cu is bonded before the brazing between Cu/</a:t>
            </a:r>
            <a:r>
              <a:rPr lang="en-US" altLang="ja-JP" sz="1800" dirty="0" err="1"/>
              <a:t>CuCuCr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tube. This </a:t>
            </a:r>
            <a:r>
              <a:rPr lang="en-US" altLang="ja-JP" sz="1800" dirty="0"/>
              <a:t>improvement of manufacturing process gave us effects which </a:t>
            </a:r>
            <a:r>
              <a:rPr lang="en-US" altLang="ja-JP" sz="1800" dirty="0" smtClean="0"/>
              <a:t>are “</a:t>
            </a:r>
            <a:r>
              <a:rPr lang="en-US" altLang="ja-JP" sz="1800" dirty="0" smtClean="0">
                <a:solidFill>
                  <a:srgbClr val="FF0000"/>
                </a:solidFill>
              </a:rPr>
              <a:t>to enable ultrasonic </a:t>
            </a:r>
            <a:r>
              <a:rPr lang="en-US" altLang="ja-JP" sz="1800" dirty="0">
                <a:solidFill>
                  <a:srgbClr val="FF0000"/>
                </a:solidFill>
              </a:rPr>
              <a:t>testing (UT) for each joint </a:t>
            </a:r>
            <a:r>
              <a:rPr lang="en-US" altLang="ja-JP" sz="1800" dirty="0" smtClean="0">
                <a:solidFill>
                  <a:srgbClr val="FF0000"/>
                </a:solidFill>
              </a:rPr>
              <a:t>separately</a:t>
            </a:r>
            <a:r>
              <a:rPr lang="en-US" altLang="ja-JP" sz="1800" dirty="0" smtClean="0"/>
              <a:t>”, “</a:t>
            </a:r>
            <a:r>
              <a:rPr lang="en-US" altLang="ja-JP" sz="1800" dirty="0" smtClean="0">
                <a:solidFill>
                  <a:srgbClr val="FF0000"/>
                </a:solidFill>
              </a:rPr>
              <a:t>to keep higher </a:t>
            </a:r>
            <a:r>
              <a:rPr lang="en-US" altLang="ja-JP" sz="1800" dirty="0">
                <a:solidFill>
                  <a:srgbClr val="FF0000"/>
                </a:solidFill>
              </a:rPr>
              <a:t>accuracy of </a:t>
            </a:r>
            <a:r>
              <a:rPr lang="en-US" altLang="ja-JP" sz="1800" dirty="0" smtClean="0">
                <a:solidFill>
                  <a:srgbClr val="FF0000"/>
                </a:solidFill>
              </a:rPr>
              <a:t>UT</a:t>
            </a:r>
            <a:r>
              <a:rPr lang="en-US" altLang="ja-JP" sz="1800" dirty="0" smtClean="0"/>
              <a:t>” and “</a:t>
            </a:r>
            <a:r>
              <a:rPr lang="en-US" altLang="ja-JP" sz="1800" dirty="0" smtClean="0">
                <a:solidFill>
                  <a:srgbClr val="FF0000"/>
                </a:solidFill>
              </a:rPr>
              <a:t>to </a:t>
            </a:r>
            <a:r>
              <a:rPr lang="en-US" altLang="ja-JP" sz="1800" dirty="0">
                <a:solidFill>
                  <a:srgbClr val="FF0000"/>
                </a:solidFill>
              </a:rPr>
              <a:t>easily </a:t>
            </a:r>
            <a:r>
              <a:rPr lang="en-US" altLang="ja-JP" sz="1800" dirty="0" smtClean="0">
                <a:solidFill>
                  <a:srgbClr val="FF0000"/>
                </a:solidFill>
              </a:rPr>
              <a:t>control position tolerance</a:t>
            </a:r>
            <a:r>
              <a:rPr lang="en-US" altLang="ja-JP" sz="1800" dirty="0" smtClean="0"/>
              <a:t>”. </a:t>
            </a:r>
            <a:r>
              <a:rPr lang="en-US" altLang="ja-JP" sz="1800" u="sng" dirty="0" smtClean="0"/>
              <a:t>These </a:t>
            </a:r>
            <a:r>
              <a:rPr lang="en-US" altLang="ja-JP" sz="1800" u="sng" dirty="0"/>
              <a:t>operations can reduce the rejection rate of PFUs due to deficient bonding interface</a:t>
            </a:r>
            <a:r>
              <a:rPr lang="en-US" altLang="ja-JP" sz="1800" dirty="0" smtClean="0"/>
              <a:t>.</a:t>
            </a:r>
          </a:p>
          <a:p>
            <a:pPr algn="just">
              <a:buFont typeface="Wingdings" panose="05000000000000000000" pitchFamily="2" charset="2"/>
              <a:buChar char="n"/>
              <a:defRPr/>
            </a:pPr>
            <a:r>
              <a:rPr lang="en-US" altLang="ja-JP" sz="1800" dirty="0"/>
              <a:t>As the first phase for the technology validation and demonstration of the full-W divertor, the small-scale mock-ups were manufactured for HHF testing at IDTF in Efremov institute.</a:t>
            </a:r>
          </a:p>
          <a:p>
            <a:pPr algn="just">
              <a:buFont typeface="Wingdings" panose="05000000000000000000" pitchFamily="2" charset="2"/>
              <a:buChar char="n"/>
              <a:defRPr/>
            </a:pPr>
            <a:r>
              <a:rPr lang="en-US" altLang="ja-JP" sz="1800" dirty="0" smtClean="0">
                <a:solidFill>
                  <a:srgbClr val="FF0000"/>
                </a:solidFill>
              </a:rPr>
              <a:t>JAEA </a:t>
            </a:r>
            <a:r>
              <a:rPr lang="en-US" altLang="ja-JP" sz="1800" dirty="0">
                <a:solidFill>
                  <a:srgbClr val="FF0000"/>
                </a:solidFill>
              </a:rPr>
              <a:t>succeeded in demonstrating that W monoblock technology </a:t>
            </a:r>
            <a:r>
              <a:rPr lang="en-US" altLang="ja-JP" sz="1800" dirty="0" smtClean="0">
                <a:solidFill>
                  <a:srgbClr val="FF0000"/>
                </a:solidFill>
              </a:rPr>
              <a:t>is able to withstand </a:t>
            </a:r>
            <a:r>
              <a:rPr lang="en-US" altLang="ja-JP" sz="1800" dirty="0">
                <a:solidFill>
                  <a:srgbClr val="FF0000"/>
                </a:solidFill>
              </a:rPr>
              <a:t>the </a:t>
            </a:r>
            <a:r>
              <a:rPr lang="en-US" altLang="ja-JP" sz="1800" dirty="0" smtClean="0">
                <a:solidFill>
                  <a:srgbClr val="FF0000"/>
                </a:solidFill>
              </a:rPr>
              <a:t>heat flux without the macroscopic </a:t>
            </a:r>
            <a:r>
              <a:rPr lang="en-US" altLang="ja-JP" sz="1800" dirty="0">
                <a:solidFill>
                  <a:srgbClr val="FF0000"/>
                </a:solidFill>
              </a:rPr>
              <a:t>crack, </a:t>
            </a:r>
            <a:r>
              <a:rPr lang="en-US" altLang="ja-JP" sz="1800" dirty="0" smtClean="0">
                <a:solidFill>
                  <a:srgbClr val="FF0000"/>
                </a:solidFill>
              </a:rPr>
              <a:t>traces of melting </a:t>
            </a:r>
            <a:r>
              <a:rPr lang="en-US" altLang="ja-JP" sz="1800" dirty="0">
                <a:solidFill>
                  <a:srgbClr val="FF0000"/>
                </a:solidFill>
              </a:rPr>
              <a:t>and degradation of the heat removal capability. </a:t>
            </a:r>
            <a:r>
              <a:rPr lang="en-US" altLang="ja-JP" sz="1800" dirty="0"/>
              <a:t>The grain sizes of CuCrZr tube remained 90-100 </a:t>
            </a:r>
            <a:r>
              <a:rPr lang="en-US" altLang="ja-JP" sz="1800" dirty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altLang="ja-JP" sz="1800" dirty="0"/>
              <a:t>m after the HHF testing.</a:t>
            </a:r>
            <a:endParaRPr lang="en-US" altLang="ja-JP" sz="1800" dirty="0" smtClean="0"/>
          </a:p>
          <a:p>
            <a:pPr algn="just">
              <a:buFont typeface="Wingdings" panose="05000000000000000000" pitchFamily="2" charset="2"/>
              <a:buChar char="n"/>
              <a:defRPr/>
            </a:pPr>
            <a:r>
              <a:rPr lang="en-US" altLang="ja-JP" sz="1800" kern="0" dirty="0">
                <a:latin typeface="Arial" panose="020B0604020202020204" pitchFamily="34" charset="0"/>
                <a:cs typeface="Arial" panose="020B0604020202020204" pitchFamily="34" charset="0"/>
              </a:rPr>
              <a:t>Manufacturing full-W divertor is common challenge for the international community. </a:t>
            </a:r>
            <a:r>
              <a:rPr lang="en-US" altLang="ja-JP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result contributes to </a:t>
            </a:r>
            <a:r>
              <a:rPr lang="en-US" altLang="ja-JP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altLang="ja-JP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for full-W divertor. It triggers the start of contract talks for corporate transactions between the European and Japanese companies for the </a:t>
            </a:r>
            <a:r>
              <a:rPr lang="en-US" altLang="ja-JP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</a:t>
            </a:r>
            <a:r>
              <a:rPr lang="en-US" altLang="ja-JP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full-W divertor</a:t>
            </a:r>
            <a:r>
              <a:rPr lang="en-US" altLang="ja-JP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n"/>
              <a:defRPr/>
            </a:pPr>
            <a:r>
              <a:rPr lang="en-US" altLang="ja-JP" sz="1800" dirty="0" smtClean="0"/>
              <a:t>R&amp;D has been performed under </a:t>
            </a:r>
            <a:r>
              <a:rPr lang="en-US" altLang="ja-JP" sz="1800" dirty="0"/>
              <a:t>close collaboration with </a:t>
            </a:r>
            <a:r>
              <a:rPr lang="en-US" altLang="ja-JP" sz="1800" dirty="0" smtClean="0"/>
              <a:t>RFDA, EUDA and IO. </a:t>
            </a:r>
            <a:endParaRPr lang="en-US" altLang="ja-JP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Next Step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638849"/>
            <a:ext cx="9066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b="1" dirty="0"/>
              <a:t>As for the demonstration of the full-scale PFUs</a:t>
            </a:r>
            <a:r>
              <a:rPr lang="en-US" altLang="ja-JP" dirty="0"/>
              <a:t>, JAEA has already started manufacturing of 6 </a:t>
            </a:r>
            <a:r>
              <a:rPr lang="en-US" altLang="ja-JP" dirty="0" smtClean="0"/>
              <a:t>full-scale </a:t>
            </a:r>
            <a:r>
              <a:rPr lang="en-US" altLang="ja-JP" dirty="0"/>
              <a:t>prototype </a:t>
            </a:r>
            <a:r>
              <a:rPr lang="en-US" altLang="ja-JP" dirty="0" smtClean="0"/>
              <a:t>PFUs of full-W divertor </a:t>
            </a:r>
            <a:r>
              <a:rPr lang="en-US" altLang="ja-JP" dirty="0"/>
              <a:t>and will finish manufacturing and inspection by March 2015. HHF tests of the full-W prototype PFUs is scheduled in 2015 to demonstrate the technology of manufacturing full-scale PFUs and the performance.</a:t>
            </a:r>
            <a:endParaRPr lang="ja-JP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5828" t="12566" r="34362" b="4077"/>
          <a:stretch/>
        </p:blipFill>
        <p:spPr>
          <a:xfrm>
            <a:off x="4283707" y="2116176"/>
            <a:ext cx="2226623" cy="39010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40155" t="23863" r="36394" b="8514"/>
          <a:stretch/>
        </p:blipFill>
        <p:spPr>
          <a:xfrm>
            <a:off x="1840674" y="2116176"/>
            <a:ext cx="2197240" cy="396992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82881" y="5948040"/>
            <a:ext cx="896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Test assembly of Full-scale of full-W prototype PFUs for HHF testing </a:t>
            </a:r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 bwMode="auto">
          <a:xfrm flipH="1">
            <a:off x="5893724" y="3200400"/>
            <a:ext cx="1163781" cy="38238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正方形/長方形 6"/>
          <p:cNvSpPr/>
          <p:nvPr/>
        </p:nvSpPr>
        <p:spPr>
          <a:xfrm>
            <a:off x="6602648" y="2554069"/>
            <a:ext cx="206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Full-scale of full-W prototype PFUs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1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z="2800" b="1" dirty="0" smtClean="0">
                <a:solidFill>
                  <a:srgbClr val="0000FF"/>
                </a:solidFill>
                <a:effectLst/>
                <a:latin typeface="+mj-lt"/>
                <a:ea typeface="ＭＳ 明朝"/>
                <a:cs typeface="Times New Roman"/>
              </a:rPr>
              <a:t>Stock slide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0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2800" dirty="0" smtClean="0">
                <a:ea typeface="ＭＳ 明朝"/>
                <a:cs typeface="Times New Roman"/>
              </a:rPr>
              <a:t>Micro hardness </a:t>
            </a:r>
            <a:r>
              <a:rPr lang="en-US" altLang="ja-JP" sz="2800" dirty="0">
                <a:ea typeface="ＭＳ 明朝"/>
                <a:cs typeface="Times New Roman"/>
              </a:rPr>
              <a:t>of </a:t>
            </a:r>
            <a:r>
              <a:rPr lang="en-US" altLang="ja-JP" sz="2800" dirty="0" smtClean="0">
                <a:ea typeface="ＭＳ 明朝"/>
                <a:cs typeface="Times New Roman"/>
              </a:rPr>
              <a:t>small-scale mock-ups</a:t>
            </a:r>
            <a:endParaRPr kumimoji="1" lang="ja-JP" altLang="en-US" sz="28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" y="533059"/>
            <a:ext cx="4900845" cy="1949377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4642"/>
            <a:ext cx="5188085" cy="2843398"/>
          </a:xfrm>
          <a:prstGeom prst="rect">
            <a:avLst/>
          </a:prstGeom>
        </p:spPr>
      </p:pic>
      <p:sp>
        <p:nvSpPr>
          <p:cNvPr id="183" name="テキスト ボックス 182"/>
          <p:cNvSpPr txBox="1"/>
          <p:nvPr/>
        </p:nvSpPr>
        <p:spPr>
          <a:xfrm>
            <a:off x="4915711" y="533059"/>
            <a:ext cx="4176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kumimoji="1" lang="en-US" altLang="ja-JP" sz="1600" dirty="0"/>
              <a:t>Micro hardness measurements were performed by Vickers hardness to evaluate the characterization of mechanical properties dependence on temperature after the HHF testing of 10 </a:t>
            </a:r>
            <a:r>
              <a:rPr kumimoji="1" lang="en-US" altLang="ja-JP" sz="1600" dirty="0" smtClean="0"/>
              <a:t>MW/m</a:t>
            </a:r>
            <a:r>
              <a:rPr kumimoji="1" lang="en-US" altLang="ja-JP" sz="1600" baseline="30000" dirty="0"/>
              <a:t>2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/>
              <a:t>× 5000 cycles and 20 </a:t>
            </a:r>
            <a:r>
              <a:rPr kumimoji="1" lang="en-US" altLang="ja-JP" sz="1600" dirty="0" smtClean="0"/>
              <a:t>MW/m</a:t>
            </a:r>
            <a:r>
              <a:rPr kumimoji="1" lang="en-US" altLang="ja-JP" sz="1600" baseline="30000" dirty="0" smtClean="0"/>
              <a:t>2 </a:t>
            </a:r>
            <a:r>
              <a:rPr kumimoji="1" lang="en-US" altLang="ja-JP" sz="1600" dirty="0" smtClean="0"/>
              <a:t>× </a:t>
            </a:r>
            <a:r>
              <a:rPr kumimoji="1" lang="en-US" altLang="ja-JP" sz="1600" dirty="0"/>
              <a:t>1000 cycles.</a:t>
            </a: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kumimoji="1" lang="en-US" altLang="ja-JP" sz="1600" dirty="0"/>
              <a:t>The profile of the Vickers hardness is good agreement with that of temperature distribution at the cross-section of W monoblock calculated by a thermal analysis in steady state at </a:t>
            </a:r>
            <a:r>
              <a:rPr kumimoji="1" lang="en-US" altLang="ja-JP" sz="1600" dirty="0" smtClean="0"/>
              <a:t>20MW/m</a:t>
            </a:r>
            <a:r>
              <a:rPr kumimoji="1" lang="en-US" altLang="ja-JP" sz="1600" baseline="30000" dirty="0" smtClean="0"/>
              <a:t>2</a:t>
            </a:r>
            <a:r>
              <a:rPr kumimoji="1" lang="en-US" altLang="ja-JP" sz="1600" dirty="0" smtClean="0"/>
              <a:t>.</a:t>
            </a:r>
            <a:endParaRPr kumimoji="1" lang="en-US" altLang="ja-JP" sz="1600" dirty="0"/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kumimoji="1" lang="en-US" altLang="ja-JP" sz="1600" dirty="0"/>
              <a:t>The measure points nearest a plasma facing surface is 1.0 mm away from the heated surface.</a:t>
            </a: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kumimoji="1" lang="en-US" altLang="ja-JP" sz="1600" dirty="0"/>
              <a:t>The contour of the Vickers hardness indicates mechanical properties of W monoblock changed by increasing temperature during HHF testing.</a:t>
            </a:r>
          </a:p>
          <a:p>
            <a:pPr marL="285750" indent="-285750" algn="just">
              <a:buFont typeface="Wingdings" panose="05000000000000000000" pitchFamily="2" charset="2"/>
              <a:buChar char="n"/>
            </a:pPr>
            <a:endParaRPr kumimoji="1" lang="ja-JP" altLang="en-US" sz="16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88068" y="5575078"/>
            <a:ext cx="876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FF0000"/>
                </a:solidFill>
              </a:rPr>
              <a:t>The profile of the Vickers hardness is good agreement with that of temperature distribution at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cross-section calculated </a:t>
            </a:r>
            <a:r>
              <a:rPr kumimoji="1" lang="en-US" altLang="ja-JP" dirty="0">
                <a:solidFill>
                  <a:srgbClr val="FF0000"/>
                </a:solidFill>
              </a:rPr>
              <a:t>by a thermal analysis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at </a:t>
            </a:r>
            <a:r>
              <a:rPr kumimoji="1" lang="en-US" altLang="ja-JP" dirty="0">
                <a:solidFill>
                  <a:srgbClr val="FF0000"/>
                </a:solidFill>
              </a:rPr>
              <a:t>20MW/m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2</a:t>
            </a:r>
            <a:r>
              <a:rPr kumimoji="1" lang="en-US" altLang="ja-JP" dirty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1800" dirty="0" smtClean="0">
                <a:ea typeface="ＭＳ 明朝"/>
                <a:cs typeface="Times New Roman"/>
              </a:rPr>
              <a:t>High </a:t>
            </a:r>
            <a:r>
              <a:rPr lang="en-US" altLang="ja-JP" sz="1800" dirty="0">
                <a:ea typeface="ＭＳ 明朝"/>
                <a:cs typeface="Times New Roman"/>
              </a:rPr>
              <a:t>heat flux test of tungsten part of the full-scale prototype PFU (PFU#1)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89603" y="4649821"/>
            <a:ext cx="8910381" cy="1494670"/>
          </a:xfrm>
          <a:prstGeom prst="rect">
            <a:avLst/>
          </a:prstGeom>
          <a:solidFill>
            <a:srgbClr val="FFFF00"/>
          </a:solidFill>
        </p:spPr>
        <p:txBody>
          <a:bodyPr>
            <a:normAutofit lnSpcReduction="10000"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No degradation of the heat removal capability of the tungsten armored part of all PFUs was found through 1000 cycles at 20MW/m</a:t>
            </a:r>
            <a:r>
              <a:rPr lang="en-US" altLang="ja-JP" sz="18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result fulfills the IO acceptance criteria for "target" part, and indicate that the current tungsten monoblock technology is acceptable for the requirements of the full-tungsten vertical target.</a:t>
            </a:r>
          </a:p>
          <a:p>
            <a:endParaRPr kumimoji="1" lang="ja-JP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/>
          <a:stretch/>
        </p:blipFill>
        <p:spPr bwMode="auto">
          <a:xfrm rot="16200000">
            <a:off x="-70633" y="1084653"/>
            <a:ext cx="2160000" cy="106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1" y="2789489"/>
            <a:ext cx="3530236" cy="18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divertor-1-3cycle-\图片\30temperature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9120" r="28276" b="3408"/>
          <a:stretch/>
        </p:blipFill>
        <p:spPr bwMode="auto">
          <a:xfrm>
            <a:off x="3753615" y="2888370"/>
            <a:ext cx="1895860" cy="17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divertor-1-3cycle-\图片\30temperature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8" t="16796" r="17886" b="20112"/>
          <a:stretch/>
        </p:blipFill>
        <p:spPr bwMode="auto">
          <a:xfrm>
            <a:off x="6017537" y="2789489"/>
            <a:ext cx="471675" cy="14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375" y="470355"/>
            <a:ext cx="3367501" cy="21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281" y="552868"/>
            <a:ext cx="1925727" cy="3266859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788169" y="1996482"/>
            <a:ext cx="2149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b="1" i="1" dirty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Straight W part of OVT PFUs after 1000 cycles at 20 </a:t>
            </a:r>
            <a:r>
              <a:rPr lang="en-GB" sz="1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MW/m</a:t>
            </a:r>
            <a:r>
              <a:rPr lang="en-GB" sz="1200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2</a:t>
            </a:r>
            <a:r>
              <a:rPr lang="en-GB" sz="1200" b="1" i="1" dirty="0" smtClean="0">
                <a:solidFill>
                  <a:schemeClr val="bg1"/>
                </a:solidFill>
                <a:latin typeface="Arial" panose="020B0604020202020204" pitchFamily="34" charset="0"/>
                <a:ea typeface="MeiryoKe_Gothic" pitchFamily="49" charset="-128"/>
                <a:cs typeface="Arial" panose="020B0604020202020204" pitchFamily="34" charset="0"/>
              </a:rPr>
              <a:t> </a:t>
            </a:r>
            <a:endParaRPr lang="en-GB" sz="1200" b="1" i="1" dirty="0">
              <a:solidFill>
                <a:schemeClr val="bg1"/>
              </a:solidFill>
              <a:latin typeface="Arial" panose="020B0604020202020204" pitchFamily="34" charset="0"/>
              <a:ea typeface="MeiryoKe_Gothic" pitchFamily="49" charset="-128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1457690" y="1550355"/>
            <a:ext cx="606324" cy="160479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正方形/長方形 21"/>
          <p:cNvSpPr/>
          <p:nvPr/>
        </p:nvSpPr>
        <p:spPr>
          <a:xfrm>
            <a:off x="2820900" y="2691246"/>
            <a:ext cx="196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surf.max</a:t>
            </a:r>
            <a:r>
              <a:rPr kumimoji="1" lang="en-US" altLang="ja-JP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=~2300</a:t>
            </a:r>
            <a:r>
              <a:rPr kumimoji="1" lang="en-US" altLang="ja-JP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flipV="1">
            <a:off x="2163772" y="3100088"/>
            <a:ext cx="1589843" cy="194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7031687" y="470355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Recrystallization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038893" y="2168087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Recrystallization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583" y="537527"/>
            <a:ext cx="124968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3130" y="1198754"/>
            <a:ext cx="811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n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Situation on the ITER divertor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719138" indent="-257175" algn="l">
              <a:buFont typeface="Arial" panose="020B0604020202020204" pitchFamily="34" charset="0"/>
              <a:buChar char="•"/>
            </a:pPr>
            <a:r>
              <a:rPr kumimoji="1" lang="nn-NO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fiber reinforced composite (CFC) </a:t>
            </a:r>
            <a:r>
              <a:rPr kumimoji="1" lang="nn-NO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divertor design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full-tungsten (W) divertor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719138" indent="-257175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Technical </a:t>
            </a:r>
            <a:r>
              <a:rPr kumimoji="1" lang="en-US" altLang="ja-JP" sz="2400" dirty="0" smtClean="0"/>
              <a:t>challenge </a:t>
            </a:r>
            <a:r>
              <a:rPr kumimoji="1" lang="en-US" altLang="ja-JP" sz="2400" dirty="0"/>
              <a:t>on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/>
              <a:t>full-W divertor </a:t>
            </a:r>
            <a:r>
              <a:rPr kumimoji="1" lang="en-US" altLang="ja-JP" sz="2400" dirty="0" smtClean="0"/>
              <a:t>technology</a:t>
            </a:r>
            <a:endParaRPr lang="en-US" altLang="ja-JP" sz="2400" dirty="0" smtClean="0"/>
          </a:p>
          <a:p>
            <a:pPr marL="719138" indent="-257175" algn="l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n"/>
            </a:pP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R&amp;D efforts toward full-W divertor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High heat flux test of small-scale divertor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mock-ups for </a:t>
            </a:r>
            <a:r>
              <a:rPr lang="en-US" altLang="ja-JP" sz="2400" dirty="0"/>
              <a:t>demonstration of durability/thermal performance 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High heat flux test of tungsten armor part of full-scale prototype plasma facing unit (PFU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Technical achievements on full-W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n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n"/>
            </a:pP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5" y="531065"/>
            <a:ext cx="4668798" cy="3913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kumimoji="1" lang="en-US" altLang="ja-JP" sz="2400" dirty="0" smtClean="0"/>
              <a:t>ITER divertor</a:t>
            </a:r>
            <a:endParaRPr kumimoji="1" lang="ja-JP" altLang="en-US" sz="24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82858" y="2909052"/>
            <a:ext cx="433388" cy="4333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34" y="1685979"/>
            <a:ext cx="4681538" cy="32273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17571" y="1754242"/>
            <a:ext cx="15875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Inner Vertical Target</a:t>
            </a:r>
          </a:p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IVT (EU)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28846" y="2057454"/>
            <a:ext cx="16271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Outer Vertical Target</a:t>
            </a:r>
          </a:p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OVT (JA)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28621" y="4360917"/>
            <a:ext cx="1423988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Cassette Body</a:t>
            </a:r>
          </a:p>
          <a:p>
            <a:r>
              <a:rPr lang="en-US" altLang="ja-JP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CB (EU)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20784" y="2835329"/>
            <a:ext cx="776288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Dome</a:t>
            </a:r>
          </a:p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DO (RF)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3300233" y="1658988"/>
            <a:ext cx="1036240" cy="1250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300232" y="3299672"/>
            <a:ext cx="1044176" cy="1637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379334" y="2100317"/>
            <a:ext cx="3906838" cy="14398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79496" y="2487667"/>
            <a:ext cx="501650" cy="215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~3.5m</a:t>
            </a:r>
          </a:p>
        </p:txBody>
      </p:sp>
      <p:sp>
        <p:nvSpPr>
          <p:cNvPr id="17" name="コンテンツ プレースホルダー 1"/>
          <p:cNvSpPr txBox="1">
            <a:spLocks/>
          </p:cNvSpPr>
          <p:nvPr/>
        </p:nvSpPr>
        <p:spPr>
          <a:xfrm>
            <a:off x="35496" y="5017898"/>
            <a:ext cx="9108504" cy="1116436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Divertor components are procured as "in-kind" by 3 Parties.</a:t>
            </a:r>
            <a:endParaRPr kumimoji="1" lang="en-US" altLang="ja-JP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kumimoji="1"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umber of Outer Vertical Target (OVT) to be procured</a:t>
            </a:r>
            <a:r>
              <a:rPr kumimoji="1" lang="ja-JP" altLang="ja-JP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kumimoji="1"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1" lang="en-US" altLang="ja-JP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cassettes ( with an addition of spares and full-scale prototype)</a:t>
            </a:r>
            <a:endParaRPr lang="ja-JP" altLang="ja-JP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ja-JP" altLang="ja-JP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コンテンツ プレースホルダー 1"/>
          <p:cNvSpPr txBox="1">
            <a:spLocks/>
          </p:cNvSpPr>
          <p:nvPr/>
        </p:nvSpPr>
        <p:spPr>
          <a:xfrm>
            <a:off x="8017633" y="2262754"/>
            <a:ext cx="1295040" cy="2868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1800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ja-JP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rom 2009</a:t>
            </a:r>
            <a:endParaRPr lang="ja-JP" altLang="ja-JP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from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ITER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CFC divertor to full-W divertor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457200" y="657833"/>
            <a:ext cx="8229600" cy="3349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2011, ITER Organization (IO) proposed to start with full-W divertor target. ITER Council (IC) endorsed recommendation to delay the decision on the specific choice of divertor for up to two years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Toward </a:t>
            </a: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the final selection of the armor material, JAEA and IO signed the task agreement on the "Full-W Outer Vertical Target Qualification 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Program" </a:t>
            </a:r>
            <a:r>
              <a:rPr kumimoji="1"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December 2012</a:t>
            </a: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Small-scale </a:t>
            </a: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mock-ups with tungsten monoblocks have been provided to investigate the durability/thermal performance against high heat flux.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578" y="5076354"/>
            <a:ext cx="8461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>
              <a:buFont typeface="Wingdings" panose="05000000000000000000" pitchFamily="2" charset="2"/>
              <a:buChar char="n"/>
            </a:pPr>
            <a:r>
              <a:rPr lang="en-US" altLang="ja-JP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2400" kern="0" dirty="0">
                <a:latin typeface="Arial" panose="020B0604020202020204" pitchFamily="34" charset="0"/>
                <a:cs typeface="Arial" panose="020B0604020202020204" pitchFamily="34" charset="0"/>
              </a:rPr>
              <a:t>2013, IC approved the first ITER divertor make use of </a:t>
            </a:r>
            <a:r>
              <a:rPr lang="en-US" altLang="ja-JP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all-tungsten </a:t>
            </a:r>
            <a:r>
              <a:rPr lang="en-US" altLang="ja-JP" sz="2400" kern="0" dirty="0">
                <a:latin typeface="Arial" panose="020B0604020202020204" pitchFamily="34" charset="0"/>
                <a:cs typeface="Arial" panose="020B0604020202020204" pitchFamily="34" charset="0"/>
              </a:rPr>
              <a:t>plasma-facing components</a:t>
            </a:r>
          </a:p>
          <a:p>
            <a:pPr marL="266700" indent="-266700" algn="l">
              <a:buFont typeface="Wingdings" panose="05000000000000000000" pitchFamily="2" charset="2"/>
              <a:buChar char="n"/>
            </a:pPr>
            <a:r>
              <a:rPr lang="en-US" altLang="ja-JP" sz="2400" kern="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decision into the </a:t>
            </a:r>
            <a:r>
              <a:rPr lang="en-US" altLang="ja-JP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baseline.</a:t>
            </a:r>
            <a:endParaRPr lang="en-US" altLang="ja-JP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下矢印 4"/>
          <p:cNvSpPr/>
          <p:nvPr/>
        </p:nvSpPr>
        <p:spPr bwMode="auto">
          <a:xfrm>
            <a:off x="993442" y="3959496"/>
            <a:ext cx="502843" cy="923789"/>
          </a:xfrm>
          <a:prstGeom prst="downArrow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5353FF"/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36871" y="4005891"/>
            <a:ext cx="7257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achievements 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demonstrated by </a:t>
            </a:r>
            <a:r>
              <a:rPr lang="ja-JP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JAEA provided an essential boost 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full-W divertor.</a:t>
            </a:r>
          </a:p>
        </p:txBody>
      </p:sp>
    </p:spTree>
    <p:extLst>
      <p:ext uri="{BB962C8B-B14F-4D97-AF65-F5344CB8AC3E}">
        <p14:creationId xmlns:p14="http://schemas.microsoft.com/office/powerpoint/2010/main" val="6691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16905"/>
              </p:ext>
            </p:extLst>
          </p:nvPr>
        </p:nvGraphicFramePr>
        <p:xfrm>
          <a:off x="121358" y="503845"/>
          <a:ext cx="8928992" cy="4806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3312368"/>
                <a:gridCol w="3744416"/>
              </a:tblGrid>
              <a:tr h="29094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CFC divertor OVT design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Full-W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divertor OVT design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53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en-US" altLang="ja-JP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en-US" altLang="ja-JP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phase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H/He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H/He/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DD/DT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Armor materials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Target: CFC</a:t>
                      </a:r>
                      <a:b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Baffle: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Target: 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Tungsten (W)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Baffle: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Load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Target: </a:t>
                      </a:r>
                      <a:r>
                        <a:rPr lang="en-US" sz="180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10-20MW/m</a:t>
                      </a:r>
                      <a:r>
                        <a:rPr lang="en-US" sz="1800" u="sng" strike="noStrike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Baffle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5-10MW/m</a:t>
                      </a:r>
                      <a:r>
                        <a:rPr lang="en-US" sz="18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  <a:r>
                        <a:rPr lang="en-US" altLang="ja-JP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(steady state)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Water, 70</a:t>
                      </a:r>
                      <a:r>
                        <a:rPr lang="en-US" sz="18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4MPa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45" y="1316032"/>
            <a:ext cx="1633894" cy="24418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CFC divertor and full-W divertor outer vertical target (OVT</a:t>
            </a:r>
            <a:r>
              <a:rPr kumimoji="1" lang="en-US" altLang="ja-JP" sz="20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kumimoji="1" lang="en-US" altLang="ja-JP" sz="20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design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6192" y="2634554"/>
            <a:ext cx="1444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 design is currently underway in IO.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54" t="21574" r="30216" b="2937"/>
          <a:stretch/>
        </p:blipFill>
        <p:spPr>
          <a:xfrm>
            <a:off x="3771460" y="1497375"/>
            <a:ext cx="910774" cy="22937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1319" y="2747157"/>
            <a:ext cx="14884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Target: CFC</a:t>
            </a:r>
            <a:endParaRPr kumimoji="1" lang="ja-JP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3058" y="2031472"/>
            <a:ext cx="11033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Straight part of W</a:t>
            </a:r>
            <a:endParaRPr kumimoji="1" lang="ja-JP" alt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20364" y="1280894"/>
            <a:ext cx="119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Baffle: W</a:t>
            </a:r>
            <a:endParaRPr kumimoji="1" lang="ja-JP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/>
          <a:srcRect l="38564" t="13851" r="31466" b="4789"/>
          <a:stretch/>
        </p:blipFill>
        <p:spPr>
          <a:xfrm>
            <a:off x="6101790" y="1299626"/>
            <a:ext cx="1639827" cy="24408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4" t="21611" r="28274" b="12669"/>
          <a:stretch/>
        </p:blipFill>
        <p:spPr>
          <a:xfrm>
            <a:off x="7556911" y="1520066"/>
            <a:ext cx="797972" cy="22932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609641" y="1999709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Full-W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右中かっこ 17"/>
          <p:cNvSpPr/>
          <p:nvPr/>
        </p:nvSpPr>
        <p:spPr bwMode="auto">
          <a:xfrm rot="16200000">
            <a:off x="3475106" y="939665"/>
            <a:ext cx="134675" cy="599781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56275" y="834474"/>
            <a:ext cx="274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 PFUs on half cassette</a:t>
            </a:r>
            <a:endParaRPr kumimoji="1" lang="ja-JP" altLang="en-US" dirty="0"/>
          </a:p>
        </p:txBody>
      </p:sp>
      <p:sp>
        <p:nvSpPr>
          <p:cNvPr id="20" name="右中かっこ 19"/>
          <p:cNvSpPr/>
          <p:nvPr/>
        </p:nvSpPr>
        <p:spPr bwMode="auto">
          <a:xfrm rot="16200000">
            <a:off x="7281205" y="932559"/>
            <a:ext cx="164688" cy="60528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80133" y="862940"/>
            <a:ext cx="274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 PFUs on half cassette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83057" y="1726832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PFU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21448" y="1748747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PFU</a:t>
            </a:r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 bwMode="auto">
          <a:xfrm>
            <a:off x="4497813" y="1930791"/>
            <a:ext cx="1111828" cy="550719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5353FF"/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H="1" flipV="1">
            <a:off x="3116692" y="2616247"/>
            <a:ext cx="654768" cy="18307"/>
          </a:xfrm>
          <a:prstGeom prst="straightConnector1">
            <a:avLst/>
          </a:prstGeom>
          <a:ln>
            <a:headEnd type="none" w="med" len="med"/>
            <a:tailEnd type="triangle"/>
          </a:ln>
          <a:effectLst>
            <a:glow rad="381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 bwMode="auto">
          <a:xfrm flipH="1" flipV="1">
            <a:off x="6912285" y="2597940"/>
            <a:ext cx="654768" cy="18307"/>
          </a:xfrm>
          <a:prstGeom prst="straightConnector1">
            <a:avLst/>
          </a:prstGeom>
          <a:ln>
            <a:headEnd type="none" w="med" len="med"/>
            <a:tailEnd type="triangle"/>
          </a:ln>
          <a:effectLst>
            <a:glow rad="38100">
              <a:schemeClr val="bg1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123874" y="2453739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Design change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9" name="右矢印 28"/>
          <p:cNvSpPr/>
          <p:nvPr/>
        </p:nvSpPr>
        <p:spPr bwMode="auto">
          <a:xfrm>
            <a:off x="4419244" y="4299735"/>
            <a:ext cx="1566509" cy="222533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5353FF"/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右中かっこ 29"/>
          <p:cNvSpPr/>
          <p:nvPr/>
        </p:nvSpPr>
        <p:spPr bwMode="auto">
          <a:xfrm rot="10800000">
            <a:off x="2186035" y="2369041"/>
            <a:ext cx="98638" cy="16939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32872" y="3062557"/>
            <a:ext cx="16105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10-20MW/m</a:t>
            </a:r>
            <a:r>
              <a:rPr lang="en-US" altLang="ja-JP" u="sng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38418" y="1589220"/>
            <a:ext cx="14840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5-10MW/m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ja-JP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右中かっこ 30"/>
          <p:cNvSpPr/>
          <p:nvPr/>
        </p:nvSpPr>
        <p:spPr bwMode="auto">
          <a:xfrm rot="10800000">
            <a:off x="2187066" y="2597940"/>
            <a:ext cx="112678" cy="60570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フリーフォーム 7"/>
          <p:cNvSpPr/>
          <p:nvPr/>
        </p:nvSpPr>
        <p:spPr bwMode="auto">
          <a:xfrm>
            <a:off x="2308698" y="2587559"/>
            <a:ext cx="933855" cy="765242"/>
          </a:xfrm>
          <a:custGeom>
            <a:avLst/>
            <a:gdLst>
              <a:gd name="connsiteX0" fmla="*/ 6485 w 933855"/>
              <a:gd name="connsiteY0" fmla="*/ 609600 h 765242"/>
              <a:gd name="connsiteX1" fmla="*/ 0 w 933855"/>
              <a:gd name="connsiteY1" fmla="*/ 0 h 765242"/>
              <a:gd name="connsiteX2" fmla="*/ 933855 w 933855"/>
              <a:gd name="connsiteY2" fmla="*/ 136187 h 765242"/>
              <a:gd name="connsiteX3" fmla="*/ 907915 w 933855"/>
              <a:gd name="connsiteY3" fmla="*/ 765242 h 765242"/>
              <a:gd name="connsiteX4" fmla="*/ 6485 w 933855"/>
              <a:gd name="connsiteY4" fmla="*/ 609600 h 7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55" h="765242">
                <a:moveTo>
                  <a:pt x="6485" y="609600"/>
                </a:moveTo>
                <a:cubicBezTo>
                  <a:pt x="4323" y="406400"/>
                  <a:pt x="2162" y="203200"/>
                  <a:pt x="0" y="0"/>
                </a:cubicBezTo>
                <a:lnTo>
                  <a:pt x="933855" y="136187"/>
                </a:lnTo>
                <a:lnTo>
                  <a:pt x="907915" y="765242"/>
                </a:lnTo>
                <a:lnTo>
                  <a:pt x="6485" y="60960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フリーフォーム 31"/>
          <p:cNvSpPr/>
          <p:nvPr/>
        </p:nvSpPr>
        <p:spPr bwMode="auto">
          <a:xfrm>
            <a:off x="6094415" y="2621265"/>
            <a:ext cx="933855" cy="765242"/>
          </a:xfrm>
          <a:custGeom>
            <a:avLst/>
            <a:gdLst>
              <a:gd name="connsiteX0" fmla="*/ 6485 w 933855"/>
              <a:gd name="connsiteY0" fmla="*/ 609600 h 765242"/>
              <a:gd name="connsiteX1" fmla="*/ 0 w 933855"/>
              <a:gd name="connsiteY1" fmla="*/ 0 h 765242"/>
              <a:gd name="connsiteX2" fmla="*/ 933855 w 933855"/>
              <a:gd name="connsiteY2" fmla="*/ 136187 h 765242"/>
              <a:gd name="connsiteX3" fmla="*/ 907915 w 933855"/>
              <a:gd name="connsiteY3" fmla="*/ 765242 h 765242"/>
              <a:gd name="connsiteX4" fmla="*/ 6485 w 933855"/>
              <a:gd name="connsiteY4" fmla="*/ 609600 h 7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55" h="765242">
                <a:moveTo>
                  <a:pt x="6485" y="609600"/>
                </a:moveTo>
                <a:cubicBezTo>
                  <a:pt x="4323" y="406400"/>
                  <a:pt x="2162" y="203200"/>
                  <a:pt x="0" y="0"/>
                </a:cubicBezTo>
                <a:lnTo>
                  <a:pt x="933855" y="136187"/>
                </a:lnTo>
                <a:lnTo>
                  <a:pt x="907915" y="765242"/>
                </a:lnTo>
                <a:lnTo>
                  <a:pt x="6485" y="60960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181" y="5589630"/>
            <a:ext cx="890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/>
              <a:t>Concerning the development and validation of the </a:t>
            </a:r>
            <a:r>
              <a:rPr lang="en-US" altLang="ja-JP" dirty="0" smtClean="0"/>
              <a:t>W monoblock </a:t>
            </a:r>
            <a:r>
              <a:rPr lang="en-US" altLang="ja-JP" dirty="0"/>
              <a:t>technology that withstands </a:t>
            </a:r>
            <a:r>
              <a:rPr lang="en-US" altLang="ja-JP" dirty="0" smtClean="0"/>
              <a:t>20MW/m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surface heat </a:t>
            </a:r>
            <a:r>
              <a:rPr lang="en-US" altLang="ja-JP" dirty="0"/>
              <a:t>flux, </a:t>
            </a:r>
            <a:r>
              <a:rPr lang="en-US" altLang="ja-JP" dirty="0" smtClean="0"/>
              <a:t>R&amp;D of a </a:t>
            </a:r>
            <a:r>
              <a:rPr lang="en-US" altLang="ja-JP" dirty="0"/>
              <a:t>full-W divertor </a:t>
            </a:r>
            <a:r>
              <a:rPr lang="en-US" altLang="ja-JP" dirty="0" smtClean="0"/>
              <a:t>was started.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5303175"/>
            <a:ext cx="284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Technological </a:t>
            </a:r>
            <a:r>
              <a:rPr kumimoji="1" lang="en-US" altLang="ja-JP" b="1" dirty="0">
                <a:solidFill>
                  <a:srgbClr val="FF0000"/>
                </a:solidFill>
              </a:rPr>
              <a:t>challenge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/>
          <a:srcRect l="38564" t="13851" r="31466" b="4789"/>
          <a:stretch/>
        </p:blipFill>
        <p:spPr>
          <a:xfrm>
            <a:off x="7829515" y="810343"/>
            <a:ext cx="1248010" cy="1857600"/>
          </a:xfrm>
          <a:prstGeom prst="rect">
            <a:avLst/>
          </a:prstGeom>
        </p:spPr>
      </p:pic>
      <p:sp>
        <p:nvSpPr>
          <p:cNvPr id="42" name="フリーフォーム 41"/>
          <p:cNvSpPr/>
          <p:nvPr/>
        </p:nvSpPr>
        <p:spPr bwMode="auto">
          <a:xfrm>
            <a:off x="7829514" y="1835497"/>
            <a:ext cx="647355" cy="544808"/>
          </a:xfrm>
          <a:custGeom>
            <a:avLst/>
            <a:gdLst>
              <a:gd name="connsiteX0" fmla="*/ 6485 w 933855"/>
              <a:gd name="connsiteY0" fmla="*/ 609600 h 765242"/>
              <a:gd name="connsiteX1" fmla="*/ 0 w 933855"/>
              <a:gd name="connsiteY1" fmla="*/ 0 h 765242"/>
              <a:gd name="connsiteX2" fmla="*/ 933855 w 933855"/>
              <a:gd name="connsiteY2" fmla="*/ 136187 h 765242"/>
              <a:gd name="connsiteX3" fmla="*/ 907915 w 933855"/>
              <a:gd name="connsiteY3" fmla="*/ 765242 h 765242"/>
              <a:gd name="connsiteX4" fmla="*/ 6485 w 933855"/>
              <a:gd name="connsiteY4" fmla="*/ 609600 h 7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55" h="765242">
                <a:moveTo>
                  <a:pt x="6485" y="609600"/>
                </a:moveTo>
                <a:cubicBezTo>
                  <a:pt x="4323" y="406400"/>
                  <a:pt x="2162" y="203200"/>
                  <a:pt x="0" y="0"/>
                </a:cubicBezTo>
                <a:lnTo>
                  <a:pt x="933855" y="136187"/>
                </a:lnTo>
                <a:lnTo>
                  <a:pt x="907915" y="765242"/>
                </a:lnTo>
                <a:lnTo>
                  <a:pt x="6485" y="60960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231" y="839062"/>
            <a:ext cx="1243695" cy="1858710"/>
          </a:xfrm>
          <a:prstGeom prst="rect">
            <a:avLst/>
          </a:prstGeom>
        </p:spPr>
      </p:pic>
      <p:sp>
        <p:nvSpPr>
          <p:cNvPr id="73" name="フリーフォーム 72"/>
          <p:cNvSpPr/>
          <p:nvPr/>
        </p:nvSpPr>
        <p:spPr bwMode="auto">
          <a:xfrm>
            <a:off x="3558290" y="1822940"/>
            <a:ext cx="647355" cy="544808"/>
          </a:xfrm>
          <a:custGeom>
            <a:avLst/>
            <a:gdLst>
              <a:gd name="connsiteX0" fmla="*/ 6485 w 933855"/>
              <a:gd name="connsiteY0" fmla="*/ 609600 h 765242"/>
              <a:gd name="connsiteX1" fmla="*/ 0 w 933855"/>
              <a:gd name="connsiteY1" fmla="*/ 0 h 765242"/>
              <a:gd name="connsiteX2" fmla="*/ 933855 w 933855"/>
              <a:gd name="connsiteY2" fmla="*/ 136187 h 765242"/>
              <a:gd name="connsiteX3" fmla="*/ 907915 w 933855"/>
              <a:gd name="connsiteY3" fmla="*/ 765242 h 765242"/>
              <a:gd name="connsiteX4" fmla="*/ 6485 w 933855"/>
              <a:gd name="connsiteY4" fmla="*/ 609600 h 7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855" h="765242">
                <a:moveTo>
                  <a:pt x="6485" y="609600"/>
                </a:moveTo>
                <a:cubicBezTo>
                  <a:pt x="4323" y="406400"/>
                  <a:pt x="2162" y="203200"/>
                  <a:pt x="0" y="0"/>
                </a:cubicBezTo>
                <a:lnTo>
                  <a:pt x="933855" y="136187"/>
                </a:lnTo>
                <a:lnTo>
                  <a:pt x="907915" y="765242"/>
                </a:lnTo>
                <a:lnTo>
                  <a:pt x="6485" y="60960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直線コネクタ 61"/>
          <p:cNvCxnSpPr/>
          <p:nvPr/>
        </p:nvCxnSpPr>
        <p:spPr bwMode="auto">
          <a:xfrm>
            <a:off x="2159572" y="792783"/>
            <a:ext cx="676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kumimoji="1" lang="en-US" altLang="ja-JP" sz="2000" dirty="0" smtClean="0"/>
              <a:t>Technical challenge toward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full-W divertor – HHF handling capability</a:t>
            </a:r>
            <a:endParaRPr kumimoji="1" lang="ja-JP" altLang="en-US" sz="2000" dirty="0"/>
          </a:p>
        </p:txBody>
      </p:sp>
      <p:sp>
        <p:nvSpPr>
          <p:cNvPr id="26" name="フリーフォーム 25"/>
          <p:cNvSpPr/>
          <p:nvPr/>
        </p:nvSpPr>
        <p:spPr bwMode="auto">
          <a:xfrm>
            <a:off x="2159572" y="562348"/>
            <a:ext cx="6946145" cy="4195277"/>
          </a:xfrm>
          <a:custGeom>
            <a:avLst/>
            <a:gdLst>
              <a:gd name="connsiteX0" fmla="*/ 0 w 5551251"/>
              <a:gd name="connsiteY0" fmla="*/ 0 h 3352800"/>
              <a:gd name="connsiteX1" fmla="*/ 0 w 5551251"/>
              <a:gd name="connsiteY1" fmla="*/ 3352800 h 3352800"/>
              <a:gd name="connsiteX2" fmla="*/ 5551251 w 5551251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1251" h="3352800">
                <a:moveTo>
                  <a:pt x="0" y="0"/>
                </a:moveTo>
                <a:lnTo>
                  <a:pt x="0" y="3352800"/>
                </a:lnTo>
                <a:lnTo>
                  <a:pt x="5551251" y="33528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-462382" y="2562877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Heat load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1765" y="543482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20 MW/m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4447" y="3650825"/>
            <a:ext cx="144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 MW/m</a:t>
            </a:r>
            <a:r>
              <a:rPr kumimoji="1" lang="en-US" altLang="ja-JP" sz="2400" baseline="30000" dirty="0" smtClean="0"/>
              <a:t>2</a:t>
            </a:r>
          </a:p>
        </p:txBody>
      </p:sp>
      <p:cxnSp>
        <p:nvCxnSpPr>
          <p:cNvPr id="46" name="直線コネクタ 45"/>
          <p:cNvCxnSpPr/>
          <p:nvPr/>
        </p:nvCxnSpPr>
        <p:spPr bwMode="auto">
          <a:xfrm>
            <a:off x="4809761" y="564124"/>
            <a:ext cx="0" cy="459272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>
            <a:off x="2152597" y="2908441"/>
            <a:ext cx="676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2152597" y="3881658"/>
            <a:ext cx="676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>
            <a:off x="2636730" y="4785508"/>
            <a:ext cx="17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CFC armor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667844" y="4743506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W armor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503384" y="2723775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5461873" y="3656638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59" name="正方形/長方形 58"/>
          <p:cNvSpPr/>
          <p:nvPr/>
        </p:nvSpPr>
        <p:spPr>
          <a:xfrm>
            <a:off x="5461873" y="2733231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2452520" y="608117"/>
            <a:ext cx="1133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Achieved</a:t>
            </a:r>
            <a:endParaRPr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4892301" y="593122"/>
            <a:ext cx="2976208" cy="40011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000" b="1" dirty="0" smtClean="0"/>
              <a:t>No proven technology</a:t>
            </a:r>
            <a:endParaRPr lang="ja-JP" altLang="en-US" sz="2000" b="1" dirty="0"/>
          </a:p>
        </p:txBody>
      </p:sp>
      <p:sp>
        <p:nvSpPr>
          <p:cNvPr id="64" name="正方形/長方形 63"/>
          <p:cNvSpPr/>
          <p:nvPr/>
        </p:nvSpPr>
        <p:spPr>
          <a:xfrm>
            <a:off x="572925" y="5537293"/>
            <a:ext cx="829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>
                <a:latin typeface="+mj-lt"/>
              </a:rPr>
              <a:t>The </a:t>
            </a:r>
            <a:r>
              <a:rPr lang="en-US" altLang="ja-JP" sz="2000" dirty="0">
                <a:latin typeface="+mj-lt"/>
              </a:rPr>
              <a:t>development and validation of the </a:t>
            </a:r>
            <a:r>
              <a:rPr lang="en-US" altLang="ja-JP" sz="2000" dirty="0" smtClean="0">
                <a:latin typeface="+mj-lt"/>
              </a:rPr>
              <a:t>W monoblock </a:t>
            </a:r>
            <a:r>
              <a:rPr lang="en-US" altLang="ja-JP" sz="2000" dirty="0">
                <a:latin typeface="+mj-lt"/>
              </a:rPr>
              <a:t>technology that withstands </a:t>
            </a:r>
            <a:r>
              <a:rPr lang="en-US" altLang="ja-JP" sz="2000" dirty="0" smtClean="0">
                <a:latin typeface="+mj-lt"/>
              </a:rPr>
              <a:t>20 MW/m</a:t>
            </a:r>
            <a:r>
              <a:rPr lang="en-US" altLang="ja-JP" sz="2000" baseline="30000" dirty="0" smtClean="0">
                <a:latin typeface="+mj-lt"/>
              </a:rPr>
              <a:t>2</a:t>
            </a:r>
            <a:r>
              <a:rPr lang="en-US" altLang="ja-JP" sz="9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for the thermal performance </a:t>
            </a:r>
            <a:r>
              <a:rPr lang="en-US" altLang="ja-JP" sz="2000" dirty="0" smtClean="0"/>
              <a:t>were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“challenge”</a:t>
            </a:r>
            <a:r>
              <a:rPr lang="en-US" altLang="ja-JP" sz="2000" dirty="0" smtClean="0"/>
              <a:t>.</a:t>
            </a:r>
            <a:endParaRPr lang="ja-JP" altLang="en-US" sz="2000" dirty="0">
              <a:latin typeface="+mj-lt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72925" y="2637215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 MW/m</a:t>
            </a:r>
            <a:r>
              <a:rPr kumimoji="1" lang="en-US" altLang="ja-JP" sz="2400" baseline="30000" dirty="0" smtClean="0"/>
              <a:t>2</a:t>
            </a:r>
          </a:p>
        </p:txBody>
      </p:sp>
      <p:sp>
        <p:nvSpPr>
          <p:cNvPr id="71" name="右矢印 70"/>
          <p:cNvSpPr/>
          <p:nvPr/>
        </p:nvSpPr>
        <p:spPr bwMode="auto">
          <a:xfrm>
            <a:off x="4510268" y="4773209"/>
            <a:ext cx="1028013" cy="405143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5353FF"/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177770" y="5089747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Design change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808682" y="97634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Performance goal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343517" y="9489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500 cycles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420541" y="309098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5000 cycles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409483" y="399261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000 cycles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337217" y="30776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1000 cycles</a:t>
            </a:r>
            <a:endParaRPr kumimoji="1" lang="ja-JP" altLang="en-US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 rotWithShape="1">
          <a:blip r:embed="rId5"/>
          <a:srcRect l="4957" r="6038" b="61340"/>
          <a:stretch/>
        </p:blipFill>
        <p:spPr>
          <a:xfrm>
            <a:off x="4917952" y="1610329"/>
            <a:ext cx="1836202" cy="781624"/>
          </a:xfrm>
          <a:prstGeom prst="rect">
            <a:avLst/>
          </a:prstGeom>
        </p:spPr>
      </p:pic>
      <p:sp>
        <p:nvSpPr>
          <p:cNvPr id="81" name="円/楕円 80"/>
          <p:cNvSpPr/>
          <p:nvPr/>
        </p:nvSpPr>
        <p:spPr bwMode="auto">
          <a:xfrm>
            <a:off x="5849961" y="1583996"/>
            <a:ext cx="245629" cy="6810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849971" y="1659223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Crack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r="65905"/>
          <a:stretch/>
        </p:blipFill>
        <p:spPr>
          <a:xfrm>
            <a:off x="6929585" y="1416771"/>
            <a:ext cx="558283" cy="1207606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641505" y="225928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Melting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円/楕円 40"/>
          <p:cNvSpPr/>
          <p:nvPr/>
        </p:nvSpPr>
        <p:spPr bwMode="auto">
          <a:xfrm>
            <a:off x="7037808" y="1814615"/>
            <a:ext cx="437267" cy="53374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92667" y="127354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Observation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2400" dirty="0" smtClean="0">
                <a:ea typeface="ＭＳ 明朝"/>
                <a:cs typeface="Times New Roman"/>
              </a:rPr>
              <a:t>R&amp;D </a:t>
            </a:r>
            <a:r>
              <a:rPr lang="en-US" altLang="ja-JP" sz="2400" dirty="0">
                <a:ea typeface="ＭＳ 明朝"/>
                <a:cs typeface="Times New Roman"/>
              </a:rPr>
              <a:t>on the full-tungsten divertor target in JAEA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11237" r="7856" b="7810"/>
          <a:stretch/>
        </p:blipFill>
        <p:spPr>
          <a:xfrm>
            <a:off x="372722" y="566371"/>
            <a:ext cx="3602649" cy="258200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5" y="4352174"/>
            <a:ext cx="2367457" cy="18535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2" y="4216797"/>
            <a:ext cx="2193883" cy="2016000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275674" y="484620"/>
            <a:ext cx="2672526" cy="369332"/>
          </a:xfrm>
          <a:prstGeom prst="rect">
            <a:avLst/>
          </a:prstGeom>
          <a:effectLst>
            <a:glow rad="1016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Small-scale </a:t>
            </a:r>
            <a:r>
              <a:rPr lang="en-US" altLang="ja-JP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mock-ups </a:t>
            </a:r>
            <a:endParaRPr lang="ja-JP" alt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371781" y="3146802"/>
            <a:ext cx="3980180" cy="1395586"/>
            <a:chOff x="1231314" y="3162827"/>
            <a:chExt cx="6488605" cy="2275125"/>
          </a:xfrm>
        </p:grpSpPr>
        <p:pic>
          <p:nvPicPr>
            <p:cNvPr id="61" name="図 60"/>
            <p:cNvPicPr>
              <a:picLocks noChangeAspect="1"/>
            </p:cNvPicPr>
            <p:nvPr/>
          </p:nvPicPr>
          <p:blipFill rotWithShape="1">
            <a:blip r:embed="rId6"/>
            <a:srcRect l="17358" t="34014" r="20684" b="28241"/>
            <a:stretch/>
          </p:blipFill>
          <p:spPr>
            <a:xfrm>
              <a:off x="1231314" y="3162827"/>
              <a:ext cx="3647209" cy="1766454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670" t="41867" r="12813" b="31586"/>
            <a:stretch/>
          </p:blipFill>
          <p:spPr>
            <a:xfrm>
              <a:off x="4639111" y="4195559"/>
              <a:ext cx="3032604" cy="1242393"/>
            </a:xfrm>
            <a:prstGeom prst="rect">
              <a:avLst/>
            </a:prstGeom>
          </p:spPr>
        </p:pic>
        <p:cxnSp>
          <p:nvCxnSpPr>
            <p:cNvPr id="63" name="直線矢印コネクタ 62"/>
            <p:cNvCxnSpPr/>
            <p:nvPr/>
          </p:nvCxnSpPr>
          <p:spPr bwMode="auto">
            <a:xfrm flipH="1" flipV="1">
              <a:off x="5174044" y="4171343"/>
              <a:ext cx="1378424" cy="26268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 rot="723943">
              <a:off x="3739578" y="3722219"/>
              <a:ext cx="3980341" cy="551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Insertion of swirl tape</a:t>
              </a:r>
              <a:endParaRPr kumimoji="1" lang="ja-JP" altLang="en-US" sz="1600" dirty="0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00966" y="522788"/>
            <a:ext cx="32111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1"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Two-phased </a:t>
            </a: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bonding process</a:t>
            </a:r>
            <a:endParaRPr lang="ja-JP" altLang="en-US" dirty="0"/>
          </a:p>
        </p:txBody>
      </p:sp>
      <p:sp>
        <p:nvSpPr>
          <p:cNvPr id="4" name="テキスト プレースホルダー 5"/>
          <p:cNvSpPr txBox="1">
            <a:spLocks/>
          </p:cNvSpPr>
          <p:nvPr/>
        </p:nvSpPr>
        <p:spPr bwMode="auto">
          <a:xfrm>
            <a:off x="4340150" y="882539"/>
            <a:ext cx="4786997" cy="5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kumimoji="1" lang="en-US" altLang="ja-JP" sz="1600" kern="0" dirty="0">
                <a:cs typeface="Arial" panose="020B0604020202020204" pitchFamily="34" charset="0"/>
              </a:rPr>
              <a:t>Key </a:t>
            </a:r>
            <a:r>
              <a:rPr kumimoji="1" lang="en-US" altLang="ja-JP" sz="1600" kern="0" dirty="0" smtClean="0">
                <a:cs typeface="Arial" panose="020B0604020202020204" pitchFamily="34" charset="0"/>
              </a:rPr>
              <a:t>point </a:t>
            </a:r>
            <a:r>
              <a:rPr kumimoji="1" lang="en-US" altLang="ja-JP" sz="1600" kern="0" dirty="0">
                <a:cs typeface="Arial" panose="020B0604020202020204" pitchFamily="34" charset="0"/>
              </a:rPr>
              <a:t>of the </a:t>
            </a:r>
            <a:r>
              <a:rPr kumimoji="1" lang="en-US" altLang="ja-JP" sz="1600" kern="0" dirty="0" smtClean="0">
                <a:cs typeface="Arial" panose="020B0604020202020204" pitchFamily="34" charset="0"/>
              </a:rPr>
              <a:t>manufacturing is </a:t>
            </a:r>
            <a:r>
              <a:rPr kumimoji="1" lang="en-US" altLang="ja-JP" sz="16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to be a two-phased bonding process.</a:t>
            </a:r>
          </a:p>
          <a:p>
            <a:pPr algn="just"/>
            <a:r>
              <a:rPr lang="en-US" altLang="ja-JP" sz="1600" dirty="0" smtClean="0"/>
              <a:t>Before the R&amp;D,  two joint surfaces were bonded at the same time. </a:t>
            </a:r>
          </a:p>
          <a:p>
            <a:pPr algn="just"/>
            <a:r>
              <a:rPr lang="en-US" altLang="ja-JP" sz="1600" dirty="0" smtClean="0"/>
              <a:t>The </a:t>
            </a:r>
            <a:r>
              <a:rPr lang="en-US" altLang="ja-JP" sz="1600" dirty="0"/>
              <a:t>W/Cu joint is bonded before the brazing onto the </a:t>
            </a:r>
            <a:r>
              <a:rPr lang="en-US" altLang="ja-JP" sz="1600" dirty="0" smtClean="0"/>
              <a:t>CuCrZr </a:t>
            </a:r>
            <a:r>
              <a:rPr lang="en-US" altLang="ja-JP" sz="1600" dirty="0"/>
              <a:t>tube. Improvements are</a:t>
            </a:r>
          </a:p>
          <a:p>
            <a:pPr lvl="1" algn="just"/>
            <a:r>
              <a:rPr lang="en-US" altLang="ja-JP" sz="1600" dirty="0"/>
              <a:t>Ultrasonic testing (UT) for each joint,</a:t>
            </a:r>
            <a:endParaRPr kumimoji="1" lang="en-US" altLang="ja-JP" sz="1600" kern="0" dirty="0">
              <a:cs typeface="Arial" panose="020B0604020202020204" pitchFamily="34" charset="0"/>
            </a:endParaRPr>
          </a:p>
          <a:p>
            <a:pPr lvl="1" algn="just"/>
            <a:r>
              <a:rPr lang="en-US" altLang="ja-JP" sz="1600" dirty="0"/>
              <a:t>Higher accuracy of UT,</a:t>
            </a:r>
            <a:endParaRPr lang="en-US" altLang="ja-JP" sz="1600" kern="0" dirty="0">
              <a:cs typeface="Arial" panose="020B0604020202020204" pitchFamily="34" charset="0"/>
            </a:endParaRPr>
          </a:p>
          <a:p>
            <a:pPr lvl="1" algn="just"/>
            <a:r>
              <a:rPr lang="en-US" altLang="ja-JP" sz="1600" dirty="0"/>
              <a:t>Position tolerances of the </a:t>
            </a:r>
            <a:r>
              <a:rPr lang="en-US" altLang="ja-JP" sz="1600" dirty="0" smtClean="0"/>
              <a:t>Cu/CuCrZr.</a:t>
            </a:r>
          </a:p>
          <a:p>
            <a:pPr marL="0" lvl="1" indent="0" algn="just">
              <a:buNone/>
            </a:pPr>
            <a:r>
              <a:rPr lang="en-US" altLang="ja-JP" sz="1600" u="sng" dirty="0" smtClean="0">
                <a:solidFill>
                  <a:srgbClr val="FF0000"/>
                </a:solidFill>
              </a:rPr>
              <a:t>These </a:t>
            </a:r>
            <a:r>
              <a:rPr lang="en-US" altLang="ja-JP" sz="1600" u="sng" dirty="0">
                <a:solidFill>
                  <a:srgbClr val="FF0000"/>
                </a:solidFill>
              </a:rPr>
              <a:t>operations can reduce the rejection rate of PFUs due to deficient bonding interface. </a:t>
            </a:r>
          </a:p>
          <a:p>
            <a:pPr lvl="1" algn="just"/>
            <a:endParaRPr lang="en-US" altLang="ja-JP" sz="1100" dirty="0" smtClean="0"/>
          </a:p>
          <a:p>
            <a:pPr marL="477838" lvl="1" indent="0" algn="just">
              <a:buNone/>
            </a:pPr>
            <a:endParaRPr kumimoji="1" lang="en-US" altLang="ja-JP" sz="1400" kern="0" dirty="0" smtClean="0">
              <a:cs typeface="Arial" panose="020B0604020202020204" pitchFamily="34" charset="0"/>
            </a:endParaRPr>
          </a:p>
          <a:p>
            <a:r>
              <a:rPr kumimoji="1" lang="en-US" altLang="ja-JP" sz="1600" kern="0" dirty="0" smtClean="0">
                <a:cs typeface="Arial" panose="020B0604020202020204" pitchFamily="34" charset="0"/>
              </a:rPr>
              <a:t>Bonding technology for the W/Cu interlayer joint </a:t>
            </a:r>
            <a:r>
              <a:rPr kumimoji="1" lang="en-US" altLang="ja-JP" sz="1600" kern="0" dirty="0">
                <a:latin typeface="Arial" panose="020B0604020202020204" pitchFamily="34" charset="0"/>
                <a:cs typeface="Arial" panose="020B0604020202020204" pitchFamily="34" charset="0"/>
              </a:rPr>
              <a:t>with durability to high heat flux of 20 MW/m</a:t>
            </a:r>
            <a:r>
              <a:rPr kumimoji="1" lang="en-US" altLang="ja-JP" sz="16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 algn="just"/>
            <a:r>
              <a:rPr kumimoji="1" lang="en-US" altLang="ja-JP" sz="1600" kern="0" dirty="0" smtClean="0">
                <a:cs typeface="Arial" panose="020B0604020202020204" pitchFamily="34" charset="0"/>
              </a:rPr>
              <a:t>Direct casting of copper</a:t>
            </a:r>
          </a:p>
          <a:p>
            <a:pPr lvl="1" algn="just"/>
            <a:r>
              <a:rPr lang="en-US" altLang="ja-JP" sz="1600" kern="0" dirty="0" smtClean="0">
                <a:cs typeface="Arial" panose="020B0604020202020204" pitchFamily="34" charset="0"/>
              </a:rPr>
              <a:t>Diffusion bonding</a:t>
            </a:r>
          </a:p>
          <a:p>
            <a:pPr lvl="1" algn="just"/>
            <a:r>
              <a:rPr kumimoji="1" lang="en-US" altLang="ja-JP" sz="1600" kern="0" dirty="0" smtClean="0">
                <a:cs typeface="Arial" panose="020B0604020202020204" pitchFamily="34" charset="0"/>
              </a:rPr>
              <a:t>HIP bonding</a:t>
            </a:r>
          </a:p>
          <a:p>
            <a:pPr marL="0" lvl="1" indent="0" algn="just">
              <a:buNone/>
            </a:pPr>
            <a:r>
              <a:rPr lang="en-US" altLang="ja-JP" sz="1600" u="sng" dirty="0">
                <a:solidFill>
                  <a:srgbClr val="FF0000"/>
                </a:solidFill>
              </a:rPr>
              <a:t>Different bonding methods help hedge a risk of the series product of ITER divertor.</a:t>
            </a:r>
            <a:endParaRPr lang="ja-JP" altLang="en-US" sz="1600" dirty="0"/>
          </a:p>
          <a:p>
            <a:pPr lvl="1" algn="just"/>
            <a:endParaRPr kumimoji="1" lang="en-US" altLang="ja-JP" sz="1600" kern="0" dirty="0" smtClean="0">
              <a:cs typeface="Arial" panose="020B0604020202020204" pitchFamily="34" charset="0"/>
            </a:endParaRPr>
          </a:p>
          <a:p>
            <a:pPr lvl="1" algn="just"/>
            <a:endParaRPr kumimoji="1" lang="en-US" altLang="ja-JP" sz="1600" kern="0" dirty="0" smtClean="0">
              <a:cs typeface="Arial" panose="020B0604020202020204" pitchFamily="34" charset="0"/>
            </a:endParaRPr>
          </a:p>
          <a:p>
            <a:pPr algn="just"/>
            <a:endParaRPr lang="en-US" altLang="ja-JP" sz="1600" dirty="0" smtClean="0"/>
          </a:p>
          <a:p>
            <a:pPr algn="just"/>
            <a:endParaRPr lang="en-US" altLang="ja-JP" sz="16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371223" y="3972308"/>
            <a:ext cx="198002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Bonding </a:t>
            </a:r>
            <a:r>
              <a:rPr kumimoji="1"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2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25" y="3756368"/>
            <a:ext cx="1783080" cy="1965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t="9410" b="8490"/>
          <a:stretch/>
        </p:blipFill>
        <p:spPr>
          <a:xfrm>
            <a:off x="216945" y="638902"/>
            <a:ext cx="1343025" cy="27917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2400" dirty="0">
                <a:ea typeface="ＭＳ 明朝"/>
                <a:cs typeface="Times New Roman"/>
              </a:rPr>
              <a:t>High heat flux test </a:t>
            </a:r>
            <a:r>
              <a:rPr lang="en-US" altLang="ja-JP" sz="2400" dirty="0" smtClean="0">
                <a:ea typeface="ＭＳ 明朝"/>
                <a:cs typeface="Times New Roman"/>
              </a:rPr>
              <a:t>results of small-scale mock-ups at IDTF</a:t>
            </a:r>
            <a:endParaRPr kumimoji="1" lang="ja-JP" altLang="en-US" sz="2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2609" y="3698491"/>
            <a:ext cx="7055794" cy="287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monoblocks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small-scale mock-ups withstood</a:t>
            </a:r>
          </a:p>
          <a:p>
            <a:pPr marL="357188" lvl="1" indent="0">
              <a:buNone/>
              <a:defRPr/>
            </a:pP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5000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cycles at 10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MW/m</a:t>
            </a:r>
            <a:r>
              <a:rPr lang="en-US" altLang="ja-JP" sz="2000" baseline="30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0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1000 </a:t>
            </a:r>
            <a:r>
              <a:rPr lang="en-US" altLang="ja-JP" sz="20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cycles at 20 </a:t>
            </a:r>
            <a:r>
              <a:rPr lang="en-US" altLang="ja-JP" sz="20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MW/m</a:t>
            </a:r>
            <a:r>
              <a:rPr lang="en-US" altLang="ja-JP" sz="2000" u="sng" baseline="30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altLang="ja-JP" sz="2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None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monoblock showed macroscopic cracks along the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tube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axis (so-called, self-castellation) that often appeared in monoblocks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HHF test at 20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MW/m</a:t>
            </a:r>
            <a:r>
              <a:rPr lang="en-US" altLang="ja-JP" sz="2000" baseline="30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Neighboring W </a:t>
            </a:r>
            <a:r>
              <a:rPr lang="en-US" altLang="ja-JP" sz="20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monoblocks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(gap 0.5 mm) contacted by deformation of W.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42" y="638902"/>
            <a:ext cx="7238700" cy="283062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158527" y="1052518"/>
            <a:ext cx="507600" cy="28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 algn="l"/>
            <a:r>
              <a:rPr kumimoji="1" lang="en-US" altLang="ja-JP" sz="1200" dirty="0" smtClean="0"/>
              <a:t>AL1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58527" y="1340518"/>
            <a:ext cx="507600" cy="28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 algn="l"/>
            <a:r>
              <a:rPr kumimoji="1" lang="en-US" altLang="ja-JP" sz="1200" dirty="0" smtClean="0"/>
              <a:t>AT3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58527" y="782827"/>
            <a:ext cx="508145" cy="28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 algn="l"/>
            <a:r>
              <a:rPr kumimoji="1" lang="en-US" altLang="ja-JP" sz="1200" dirty="0" smtClean="0"/>
              <a:t>MM1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58527" y="2841798"/>
            <a:ext cx="507600" cy="28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 algn="l"/>
            <a:r>
              <a:rPr kumimoji="1" lang="en-US" altLang="ja-JP" sz="1200" dirty="0" smtClean="0"/>
              <a:t>MM2</a:t>
            </a:r>
            <a:endParaRPr kumimoji="1" lang="ja-JP" altLang="en-US" sz="1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58527" y="2265798"/>
            <a:ext cx="507600" cy="28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 algn="l"/>
            <a:r>
              <a:rPr kumimoji="1" lang="en-US" altLang="ja-JP" sz="1200" dirty="0" smtClean="0"/>
              <a:t>MHI1</a:t>
            </a:r>
            <a:endParaRPr kumimoji="1" lang="ja-JP" altLang="en-US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58527" y="2553798"/>
            <a:ext cx="507600" cy="28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 algn="l"/>
            <a:r>
              <a:rPr kumimoji="1" lang="en-US" altLang="ja-JP" sz="1200" dirty="0" smtClean="0"/>
              <a:t>MHI2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38305" y="3950918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Crack</a:t>
            </a:r>
            <a:endParaRPr kumimoji="1" lang="ja-JP" alt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7241696" y="4462310"/>
            <a:ext cx="891362" cy="2742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8159442" y="4573821"/>
            <a:ext cx="891362" cy="2742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01771" y="3374756"/>
            <a:ext cx="6878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Recrystallization </a:t>
            </a:r>
            <a:r>
              <a:rPr lang="en-US" altLang="ja-JP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the </a:t>
            </a:r>
            <a:r>
              <a:rPr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</a:t>
            </a:r>
            <a:r>
              <a:rPr lang="en-US" altLang="ja-JP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armor without </a:t>
            </a:r>
            <a:r>
              <a:rPr lang="en-US" altLang="ja-JP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macroscopic crack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98811" y="5795605"/>
            <a:ext cx="251022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ja-JP" sz="1400" u="sng" dirty="0"/>
              <a:t>Example of self </a:t>
            </a:r>
            <a:r>
              <a:rPr kumimoji="1" lang="en-US" altLang="ja-JP" sz="1400" u="sng" dirty="0" smtClean="0"/>
              <a:t>castellation</a:t>
            </a:r>
            <a:endParaRPr kumimoji="1" lang="ja-JP" altLang="en-US" sz="1400" u="sng" dirty="0"/>
          </a:p>
        </p:txBody>
      </p:sp>
      <p:sp>
        <p:nvSpPr>
          <p:cNvPr id="4" name="正方形/長方形 3"/>
          <p:cNvSpPr/>
          <p:nvPr/>
        </p:nvSpPr>
        <p:spPr>
          <a:xfrm>
            <a:off x="4895392" y="40606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Diff. </a:t>
            </a:r>
            <a:r>
              <a:rPr lang="en-US" altLang="ja-JP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927178" y="1972666"/>
            <a:ext cx="160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Diff. </a:t>
            </a:r>
            <a:r>
              <a:rPr lang="en-US" altLang="ja-JP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72318" y="416136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casting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98935" y="409954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casting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320579" y="1952600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casting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365096" y="1965987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 bonding</a:t>
            </a:r>
            <a:endParaRPr lang="ja-JP" alt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5302186" y="600097"/>
            <a:ext cx="2903678" cy="2714930"/>
            <a:chOff x="5148064" y="1196752"/>
            <a:chExt cx="3177070" cy="2970551"/>
          </a:xfrm>
        </p:grpSpPr>
        <p:pic>
          <p:nvPicPr>
            <p:cNvPr id="16" name="Picture 2" descr="E:\divertor-1-3cycle-\图片\90-x-stress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3" t="12304" r="28942" b="9467"/>
            <a:stretch/>
          </p:blipFill>
          <p:spPr bwMode="auto">
            <a:xfrm>
              <a:off x="5148064" y="1196752"/>
              <a:ext cx="3177070" cy="297055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组合 15"/>
            <p:cNvGrpSpPr/>
            <p:nvPr/>
          </p:nvGrpSpPr>
          <p:grpSpPr>
            <a:xfrm>
              <a:off x="6454682" y="2543503"/>
              <a:ext cx="1156023" cy="768086"/>
              <a:chOff x="2555776" y="3390450"/>
              <a:chExt cx="1393741" cy="926031"/>
            </a:xfrm>
          </p:grpSpPr>
          <p:grpSp>
            <p:nvGrpSpPr>
              <p:cNvPr id="18" name="组合 12"/>
              <p:cNvGrpSpPr/>
              <p:nvPr/>
            </p:nvGrpSpPr>
            <p:grpSpPr>
              <a:xfrm>
                <a:off x="2793353" y="3759782"/>
                <a:ext cx="864096" cy="517550"/>
                <a:chOff x="2555776" y="3501008"/>
                <a:chExt cx="864096" cy="517550"/>
              </a:xfrm>
            </p:grpSpPr>
            <p:cxnSp>
              <p:nvCxnSpPr>
                <p:cNvPr id="22" name="直接箭头连接符 6"/>
                <p:cNvCxnSpPr/>
                <p:nvPr/>
              </p:nvCxnSpPr>
              <p:spPr>
                <a:xfrm flipV="1">
                  <a:off x="2987824" y="3501008"/>
                  <a:ext cx="0" cy="517549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箭头连接符 9"/>
                <p:cNvCxnSpPr/>
                <p:nvPr/>
              </p:nvCxnSpPr>
              <p:spPr>
                <a:xfrm flipH="1" flipV="1">
                  <a:off x="2555776" y="3889169"/>
                  <a:ext cx="432048" cy="129389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箭头连接符 11"/>
                <p:cNvCxnSpPr/>
                <p:nvPr/>
              </p:nvCxnSpPr>
              <p:spPr>
                <a:xfrm flipV="1">
                  <a:off x="2987824" y="3889169"/>
                  <a:ext cx="432048" cy="1293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4"/>
              <p:cNvSpPr txBox="1"/>
              <p:nvPr/>
            </p:nvSpPr>
            <p:spPr>
              <a:xfrm>
                <a:off x="2555776" y="3933056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X</a:t>
                </a:r>
                <a:endParaRPr lang="zh-CN" alt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57449" y="3947149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Z</a:t>
                </a:r>
                <a:endParaRPr lang="zh-CN" alt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79367" y="339045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Y</a:t>
                </a:r>
                <a:endParaRPr lang="zh-CN" altLang="en-US" dirty="0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457200"/>
          </a:xfrm>
        </p:spPr>
        <p:txBody>
          <a:bodyPr/>
          <a:lstStyle/>
          <a:p>
            <a:r>
              <a:rPr lang="en-US" altLang="ja-JP" sz="2400" dirty="0" smtClean="0">
                <a:ea typeface="ＭＳ 明朝"/>
                <a:cs typeface="Times New Roman"/>
              </a:rPr>
              <a:t>Stress analysis of W monoblocks under 20 MW/m</a:t>
            </a:r>
            <a:r>
              <a:rPr lang="en-US" altLang="ja-JP" sz="2400" baseline="30000" dirty="0" smtClean="0">
                <a:ea typeface="ＭＳ 明朝"/>
                <a:cs typeface="Times New Roman"/>
              </a:rPr>
              <a:t>2</a:t>
            </a:r>
            <a:endParaRPr kumimoji="1" lang="ja-JP" altLang="en-US" sz="2400" baseline="30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145277" y="3865807"/>
            <a:ext cx="5957161" cy="2405478"/>
            <a:chOff x="3140334" y="4437112"/>
            <a:chExt cx="6040178" cy="2457625"/>
          </a:xfrm>
        </p:grpSpPr>
        <p:sp>
          <p:nvSpPr>
            <p:cNvPr id="4" name="正方形/長方形 3"/>
            <p:cNvSpPr/>
            <p:nvPr/>
          </p:nvSpPr>
          <p:spPr>
            <a:xfrm>
              <a:off x="4327573" y="5013176"/>
              <a:ext cx="460451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695725" y="5006352"/>
              <a:ext cx="460451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063877" y="4999528"/>
              <a:ext cx="460451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7" name="图表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2899110"/>
                </p:ext>
              </p:extLst>
            </p:nvPr>
          </p:nvGraphicFramePr>
          <p:xfrm>
            <a:off x="3140334" y="4437112"/>
            <a:ext cx="6040178" cy="2457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テキスト ボックス 7"/>
            <p:cNvSpPr txBox="1"/>
            <p:nvPr/>
          </p:nvSpPr>
          <p:spPr>
            <a:xfrm>
              <a:off x="4202225" y="6145559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Heating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931199" y="6138735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Cooling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580112" y="6152383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Heating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300192" y="6145559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Cooling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948264" y="6145559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Heating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668344" y="6145559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Cooling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-78074" y="573300"/>
            <a:ext cx="5554386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kumimoji="1" lang="en-US" altLang="ja-JP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3D elastic-plastic stress analysis has been carried out to investigate the stress distribution in tungsten monoblocks.</a:t>
            </a:r>
          </a:p>
          <a:p>
            <a:pPr algn="just"/>
            <a:r>
              <a:rPr lang="en-US" altLang="ja-JP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500 MPa of normal stress along x-direction appeared at the central edge of the tungsten monoblock. </a:t>
            </a:r>
            <a:r>
              <a:rPr kumimoji="1" lang="en-US" altLang="ja-JP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location where </a:t>
            </a:r>
            <a:r>
              <a:rPr kumimoji="1" lang="en-US" altLang="ja-JP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maximum stress appeared is exactly the same as the deformation </a:t>
            </a:r>
            <a:r>
              <a:rPr lang="en-US" altLang="ja-JP" sz="2000" dirty="0">
                <a:solidFill>
                  <a:srgbClr val="FF0000"/>
                </a:solidFill>
              </a:rPr>
              <a:t>distribution</a:t>
            </a:r>
            <a:r>
              <a:rPr kumimoji="1" lang="en-US" altLang="ja-JP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small-scale mock-ups. 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49227" y="3105774"/>
            <a:ext cx="374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kumimoji="1" lang="en-US" altLang="ja-JP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</a:p>
          <a:p>
            <a:pPr algn="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end of 3rd cycle (t = 90s)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-78074" y="3459717"/>
            <a:ext cx="3229038" cy="28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MeiryoKe_Gothic" panose="020B0609030504040204" pitchFamily="49" charset="-128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MeiryoKe_Gothic" panose="020B0609030504040204" pitchFamily="49" charset="-128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MeiryoKe_Gothic" panose="020B0609030504040204" pitchFamily="49" charset="-128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MeiryoKe_Gothic" panose="020B0609030504040204" pitchFamily="49" charset="-128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MeiryoKe_Gothic" panose="020B0609030504040204" pitchFamily="49" charset="-128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/>
            <a:r>
              <a:rPr lang="en-US" altLang="ja-JP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stress concentration will cause surface cracking because of the </a:t>
            </a:r>
            <a:r>
              <a:rPr lang="en-US" altLang="ja-JP" sz="20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recrystallized</a:t>
            </a:r>
            <a:r>
              <a:rPr lang="en-US" altLang="ja-JP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material. </a:t>
            </a:r>
            <a:r>
              <a:rPr lang="en-US" altLang="ja-JP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depends on balance between the stress, mechanical strength of recrystallized W.</a:t>
            </a:r>
            <a:endParaRPr lang="ja-JP" alt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734286" y="717316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吹き出し 28"/>
          <p:cNvSpPr/>
          <p:nvPr/>
        </p:nvSpPr>
        <p:spPr>
          <a:xfrm>
            <a:off x="5420762" y="535041"/>
            <a:ext cx="1009789" cy="288032"/>
          </a:xfrm>
          <a:prstGeom prst="wedgeRectCallout">
            <a:avLst>
              <a:gd name="adj1" fmla="val 55669"/>
              <a:gd name="adj2" fmla="val 190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E:\divertor-1-3cycle-\图片\90-x-stress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3" t="18079" r="17475" b="20429"/>
          <a:stretch/>
        </p:blipFill>
        <p:spPr bwMode="auto">
          <a:xfrm>
            <a:off x="8024042" y="573300"/>
            <a:ext cx="1058905" cy="2592288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24517</TotalTime>
  <Words>1741</Words>
  <Application>Microsoft Office PowerPoint</Application>
  <PresentationFormat>画面に合わせる (4:3)</PresentationFormat>
  <Paragraphs>243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MeiryoKe_Gothic</vt:lpstr>
      <vt:lpstr>ＭＳ Ｐゴシック</vt:lpstr>
      <vt:lpstr>ＭＳ ゴシック</vt:lpstr>
      <vt:lpstr>ＭＳ 明朝</vt:lpstr>
      <vt:lpstr>Arial</vt:lpstr>
      <vt:lpstr>Garamond</vt:lpstr>
      <vt:lpstr>Segoe UI</vt:lpstr>
      <vt:lpstr>Symbol</vt:lpstr>
      <vt:lpstr>Times New Roman</vt:lpstr>
      <vt:lpstr>Verdana</vt:lpstr>
      <vt:lpstr>Wingdings</vt:lpstr>
      <vt:lpstr>ITER_PPTemplate (2)</vt:lpstr>
      <vt:lpstr>Development of Tungsten Monoblock Technology for ITER Full-Tungsten Divertor in Japan</vt:lpstr>
      <vt:lpstr>Outline</vt:lpstr>
      <vt:lpstr>ITER divertor</vt:lpstr>
      <vt:lpstr>Situation from the ITER CFC divertor to full-W divertor</vt:lpstr>
      <vt:lpstr>CFC divertor and full-W divertor outer vertical target (OVT) design</vt:lpstr>
      <vt:lpstr>Technical challenge toward full-W divertor – HHF handling capability</vt:lpstr>
      <vt:lpstr>R&amp;D on the full-tungsten divertor target in JAEA</vt:lpstr>
      <vt:lpstr>High heat flux test results of small-scale mock-ups at IDTF</vt:lpstr>
      <vt:lpstr>Stress analysis of W monoblocks under 20 MW/m2</vt:lpstr>
      <vt:lpstr>Destructive testing of small-scale mock-up after HHF testing</vt:lpstr>
      <vt:lpstr>High heat flux test of W part of the full-scale prototype PFU of CFC divertor</vt:lpstr>
      <vt:lpstr>Technical achievements on full-W divertor target</vt:lpstr>
      <vt:lpstr>Summary</vt:lpstr>
      <vt:lpstr>Next Step</vt:lpstr>
      <vt:lpstr>Stock slide</vt:lpstr>
      <vt:lpstr>Micro hardness of small-scale mock-ups</vt:lpstr>
      <vt:lpstr>High heat flux test of tungsten part of the full-scale prototype PFU (PFU#1)</vt:lpstr>
    </vt:vector>
  </TitlesOfParts>
  <Company>ITER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yohji</dc:creator>
  <cp:lastModifiedBy>yohji</cp:lastModifiedBy>
  <cp:revision>2087</cp:revision>
  <dcterms:created xsi:type="dcterms:W3CDTF">2008-09-02T15:06:07Z</dcterms:created>
  <dcterms:modified xsi:type="dcterms:W3CDTF">2014-10-12T16:02:09Z</dcterms:modified>
</cp:coreProperties>
</file>