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  <p:sldMasterId id="2147483662" r:id="rId2"/>
    <p:sldMasterId id="2147484015" r:id="rId3"/>
  </p:sldMasterIdLst>
  <p:notesMasterIdLst>
    <p:notesMasterId r:id="rId5"/>
  </p:notesMasterIdLst>
  <p:handoutMasterIdLst>
    <p:handoutMasterId r:id="rId6"/>
  </p:handoutMasterIdLst>
  <p:sldIdLst>
    <p:sldId id="1393" r:id="rId4"/>
  </p:sldIdLst>
  <p:sldSz cx="9144000" cy="6858000" type="screen4x3"/>
  <p:notesSz cx="9601200" cy="73152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Helvetica" panose="020B0604020202020204" pitchFamily="34" charset="0"/>
      <p:regular r:id="rId11"/>
      <p:bold r:id="rId12"/>
      <p:italic r:id="rId13"/>
      <p:boldItalic r:id="rId14"/>
    </p:embeddedFont>
    <p:embeddedFont>
      <p:font typeface="cmmi10" panose="02010600030101010101"/>
      <p:regular r:id="rId15"/>
    </p:embeddedFont>
    <p:embeddedFont>
      <p:font typeface="MS PGothic" panose="020B0600070205080204" pitchFamily="34" charset="-128"/>
      <p:regular r:id="rId16"/>
    </p:embeddedFont>
  </p:embeddedFontLst>
  <p:custDataLst>
    <p:tags r:id="rId17"/>
  </p:custDataLst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FF00"/>
    <a:srgbClr val="FF0000"/>
    <a:srgbClr val="FF3300"/>
    <a:srgbClr val="9999FF"/>
    <a:srgbClr val="00CC66"/>
    <a:srgbClr val="8000FF"/>
    <a:srgbClr val="4C4C4C"/>
    <a:srgbClr val="FFAB25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5540" autoAdjust="0"/>
  </p:normalViewPr>
  <p:slideViewPr>
    <p:cSldViewPr snapToGrid="0">
      <p:cViewPr varScale="1">
        <p:scale>
          <a:sx n="109" d="100"/>
          <a:sy n="109" d="100"/>
        </p:scale>
        <p:origin x="-966" y="-84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562" y="-90"/>
      </p:cViewPr>
      <p:guideLst>
        <p:guide orient="horz" pos="2303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0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4160962" cy="36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9" tIns="48341" rIns="96679" bIns="48341" numCol="1" anchor="t" anchorCtr="0" compatLnSpc="1">
            <a:prstTxWarp prst="textNoShape">
              <a:avLst/>
            </a:prstTxWarp>
          </a:bodyPr>
          <a:lstStyle>
            <a:lvl1pPr defTabSz="967132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44" y="3"/>
            <a:ext cx="4160959" cy="36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9" tIns="48341" rIns="96679" bIns="48341" numCol="1" anchor="t" anchorCtr="0" compatLnSpc="1">
            <a:prstTxWarp prst="textNoShape">
              <a:avLst/>
            </a:prstTxWarp>
          </a:bodyPr>
          <a:lstStyle>
            <a:lvl1pPr algn="r" defTabSz="967132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6949254"/>
            <a:ext cx="4160962" cy="36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9" tIns="48341" rIns="96679" bIns="48341" numCol="1" anchor="b" anchorCtr="0" compatLnSpc="1">
            <a:prstTxWarp prst="textNoShape">
              <a:avLst/>
            </a:prstTxWarp>
          </a:bodyPr>
          <a:lstStyle>
            <a:lvl1pPr defTabSz="967132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44" y="6949254"/>
            <a:ext cx="4160959" cy="36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9" tIns="48341" rIns="96679" bIns="48341" numCol="1" anchor="b" anchorCtr="0" compatLnSpc="1">
            <a:prstTxWarp prst="textNoShape">
              <a:avLst/>
            </a:prstTxWarp>
          </a:bodyPr>
          <a:lstStyle>
            <a:lvl1pPr algn="r" defTabSz="967132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29" charset="0"/>
              </a:defRPr>
            </a:lvl1pPr>
          </a:lstStyle>
          <a:p>
            <a:pPr>
              <a:defRPr/>
            </a:pPr>
            <a:fld id="{319FEC43-09CA-4194-B101-E6620221E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3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4114800" cy="36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6" tIns="47846" rIns="95696" bIns="4784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86401" y="4"/>
            <a:ext cx="4114800" cy="36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6" tIns="47846" rIns="95696" bIns="4784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9575" y="542925"/>
            <a:ext cx="3702050" cy="2776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68300" y="3501037"/>
            <a:ext cx="7064619" cy="326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6" tIns="47846" rIns="95696" bIns="478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2965"/>
            <a:ext cx="4114800" cy="36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6" tIns="47846" rIns="95696" bIns="4784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86401" y="6942965"/>
            <a:ext cx="4114800" cy="36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6" tIns="47846" rIns="95696" bIns="4784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-29" charset="0"/>
              </a:defRPr>
            </a:lvl1pPr>
          </a:lstStyle>
          <a:p>
            <a:pPr>
              <a:defRPr/>
            </a:pPr>
            <a:fld id="{DB030842-AA89-4A4B-94A9-A8D15DDA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91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2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2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2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2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2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8650" y="6705600"/>
            <a:ext cx="7620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EB46C-A163-4FA6-B509-9B99114F2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12700"/>
            <a:ext cx="2286000" cy="6467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12700"/>
            <a:ext cx="6705600" cy="6467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8650" y="6705600"/>
            <a:ext cx="7620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68AEC-EF65-4A9A-AACC-2D86CDA40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29600" y="6629400"/>
            <a:ext cx="7620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E1E14-FFAA-4CF2-AD26-762D3C45FB0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A8D2-943C-4E36-B4EF-EC6F0B0E6EDA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5D06C-8801-4B60-800E-53051B4CE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2C30-1E14-4E21-B67E-51A0E12CB606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627B1-4512-456A-B271-BC8C72406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F441D-F8DA-42E8-83D4-47532A6FB937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E211A-0821-480E-967B-07B93C308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C8013-4F83-4C98-B47F-AD0ECFBC937C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2426-1C73-4A0C-8E24-8D6D5A34A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1BB0-7785-4223-8C9E-9B85DC1F84FF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3D28-BEFC-466C-94F8-DADFC7867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D8167-6D5A-490A-94DC-6178A6A0CDB7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C5CD-49C2-4021-8B14-FF8DA6E6E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CBC75-A074-4DE5-85CE-AC9850FFB910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95E1F-886A-41DA-8DF0-1F6E35319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1818D-A865-4EFD-85CE-15CCD5362F28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CBD30-473F-443C-9808-246F10105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B5DF-8CB8-4F63-A325-B8BDC356CBD1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9FACC-0C7B-486D-A9F6-7805D1936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32736-1235-4A2A-8A32-6249E9E163D1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191B7-A48C-4BCA-9AB8-0D992CE0C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29F83-4672-49C3-854E-9FBF192A2AEA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EE601-AD28-43D6-B407-593563528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" y="1046163"/>
            <a:ext cx="4305300" cy="540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46163"/>
            <a:ext cx="4305300" cy="540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8650" y="6705600"/>
            <a:ext cx="7620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E8E44-99B3-4F2B-A66A-428A77BDF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8650" y="6705600"/>
            <a:ext cx="7620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C068F-3408-47C1-A96B-D807C09CA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8650" y="6705600"/>
            <a:ext cx="7620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9F43B-B89B-46E8-9CAE-7911A3E0E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8650" y="6705600"/>
            <a:ext cx="7620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522BB-E7C4-4682-9C43-33CE688C9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8650" y="6705600"/>
            <a:ext cx="7620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D58DB-0FFA-4B65-A45C-26A7C889B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8650" y="6705600"/>
            <a:ext cx="7620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4EF50-5DE2-4312-B51C-6FF5A399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2700"/>
            <a:ext cx="9144000" cy="914400"/>
          </a:xfrm>
          <a:prstGeom prst="rect">
            <a:avLst/>
          </a:prstGeom>
          <a:gradFill rotWithShape="1">
            <a:gsLst>
              <a:gs pos="0">
                <a:srgbClr val="F8F8F8">
                  <a:alpha val="29999"/>
                </a:srgbClr>
              </a:gs>
              <a:gs pos="100000">
                <a:srgbClr val="C8C8C8">
                  <a:alpha val="85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450" y="1046163"/>
            <a:ext cx="8763000" cy="54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5245" name="Line 29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29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2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5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3838" algn="l" rtl="0" eaLnBrk="0" fontAlgn="base" hangingPunct="0">
        <a:spcBef>
          <a:spcPct val="25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852488" indent="-166688" algn="l" rtl="0" eaLnBrk="0" fontAlgn="base" hangingPunct="0">
        <a:spcBef>
          <a:spcPct val="25000"/>
        </a:spcBef>
        <a:spcAft>
          <a:spcPct val="0"/>
        </a:spcAft>
        <a:buChar char="•"/>
        <a:defRPr>
          <a:solidFill>
            <a:srgbClr val="008080"/>
          </a:solidFill>
          <a:latin typeface="+mn-lt"/>
        </a:defRPr>
      </a:lvl3pPr>
      <a:lvl4pPr marL="1144588" indent="-177800" algn="l" rtl="0" eaLnBrk="0" fontAlgn="base" hangingPunct="0">
        <a:spcBef>
          <a:spcPct val="25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1482725" indent="-166688" algn="l" rtl="0" eaLnBrk="0" fontAlgn="base" hangingPunct="0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939925" indent="-166688" algn="l" rtl="0" eaLnBrk="0" fontAlgn="base" hangingPunct="0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397125" indent="-166688" algn="l" rtl="0" eaLnBrk="0" fontAlgn="base" hangingPunct="0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54325" indent="-166688" algn="l" rtl="0" eaLnBrk="0" fontAlgn="base" hangingPunct="0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1525" indent="-166688" algn="l" rtl="0" eaLnBrk="0" fontAlgn="base" hangingPunct="0">
        <a:spcBef>
          <a:spcPct val="2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-29" charset="0"/>
              </a:defRPr>
            </a:lvl1pPr>
          </a:lstStyle>
          <a:p>
            <a:pPr>
              <a:defRPr/>
            </a:pPr>
            <a:fld id="{B094ABD1-D4E4-4AE2-9AE3-D5F0B07E2323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-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-29" charset="0"/>
              </a:defRPr>
            </a:lvl1pPr>
          </a:lstStyle>
          <a:p>
            <a:pPr>
              <a:defRPr/>
            </a:pPr>
            <a:fld id="{E3B4E19C-CD88-4662-9927-03215252F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539750" cy="1825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 i="0" smtClean="0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fld id="{24591543-B80E-4E73-9184-1AD92377D47F}" type="slidenum">
              <a:rPr lang="en-US">
                <a:solidFill>
                  <a:srgbClr val="3333CC"/>
                </a:solidFill>
                <a:cs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6629400"/>
            <a:ext cx="548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800" i="0" dirty="0" smtClean="0">
                <a:cs typeface="Arial" charset="0"/>
              </a:rPr>
              <a:t> 16th International Workshop on Spherical Torus (09/28/2011)</a:t>
            </a:r>
            <a:endParaRPr lang="en-US" sz="800" i="0" dirty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>
                <a:solidFill>
                  <a:srgbClr val="3333CC"/>
                </a:solidFill>
                <a:cs typeface="Helvetica" pitchFamily="34" charset="0"/>
              </a:rPr>
              <a:t>Experimental Observation of Nonlocal Electron Thermal Transport in NSTX RF-heated L-mode plasmas, Y. Ren et al. (</a:t>
            </a:r>
            <a:r>
              <a:rPr lang="en-US" sz="2100" dirty="0" smtClean="0">
                <a:solidFill>
                  <a:srgbClr val="3333CC"/>
                </a:solidFill>
                <a:cs typeface="Helvetica" pitchFamily="34" charset="0"/>
              </a:rPr>
              <a:t>EX/P6-43)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9456" y="847246"/>
            <a:ext cx="9233455" cy="2502346"/>
          </a:xfrm>
        </p:spPr>
        <p:txBody>
          <a:bodyPr/>
          <a:lstStyle/>
          <a:p>
            <a:pPr marL="174625" indent="-174625"/>
            <a:r>
              <a:rPr lang="en-US" sz="2000" dirty="0" smtClean="0"/>
              <a:t>Observation made around RF cessation in 300 kA RF-heated </a:t>
            </a:r>
            <a:r>
              <a:rPr lang="en-US" sz="2000" dirty="0"/>
              <a:t>L-mode plasmas</a:t>
            </a:r>
            <a:endParaRPr lang="en-US" sz="2000" dirty="0" smtClean="0"/>
          </a:p>
          <a:p>
            <a:pPr marL="174625" indent="-174625"/>
            <a:r>
              <a:rPr lang="en-US" sz="2000" dirty="0" smtClean="0"/>
              <a:t>Turbulence </a:t>
            </a:r>
            <a:r>
              <a:rPr lang="en-US" sz="2000" dirty="0"/>
              <a:t>and </a:t>
            </a:r>
            <a:r>
              <a:rPr lang="en-US" sz="2000" dirty="0" err="1">
                <a:latin typeface="cmmi10"/>
              </a:rPr>
              <a:t>Â</a:t>
            </a:r>
            <a:r>
              <a:rPr lang="en-US" sz="2000" baseline="-25000" dirty="0" err="1">
                <a:latin typeface="cmmi10"/>
              </a:rPr>
              <a:t>e</a:t>
            </a:r>
            <a:r>
              <a:rPr lang="en-US" sz="2000" dirty="0"/>
              <a:t> seem not </a:t>
            </a:r>
            <a:r>
              <a:rPr lang="en-US" sz="2000" dirty="0" smtClean="0"/>
              <a:t>be </a:t>
            </a:r>
            <a:r>
              <a:rPr lang="en-US" sz="2000" dirty="0"/>
              <a:t>driven by local </a:t>
            </a:r>
            <a:r>
              <a:rPr lang="en-US" sz="2000" dirty="0" err="1"/>
              <a:t>T</a:t>
            </a:r>
            <a:r>
              <a:rPr lang="en-US" sz="2000" baseline="-25000" dirty="0" err="1"/>
              <a:t>e</a:t>
            </a:r>
            <a:r>
              <a:rPr lang="en-US" sz="2000" dirty="0"/>
              <a:t> and </a:t>
            </a:r>
            <a:r>
              <a:rPr lang="en-US" sz="2000" dirty="0" err="1"/>
              <a:t>T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 smtClean="0"/>
              <a:t>gradient</a:t>
            </a:r>
          </a:p>
          <a:p>
            <a:pPr lvl="1"/>
            <a:r>
              <a:rPr lang="en-US" sz="1800" dirty="0" smtClean="0"/>
              <a:t>After the RF </a:t>
            </a:r>
            <a:r>
              <a:rPr lang="en-US" sz="1800" dirty="0" smtClean="0"/>
              <a:t>cessation</a:t>
            </a:r>
            <a:r>
              <a:rPr lang="en-US" sz="1800" dirty="0" smtClean="0"/>
              <a:t>: </a:t>
            </a:r>
            <a:r>
              <a:rPr lang="en-US" sz="1800" dirty="0" smtClean="0"/>
              <a:t>&lt;~7 times drop in </a:t>
            </a:r>
            <a:r>
              <a:rPr lang="en-US" sz="1800" dirty="0" smtClean="0"/>
              <a:t>the high-k </a:t>
            </a:r>
            <a:r>
              <a:rPr lang="en-US" sz="1800" dirty="0" smtClean="0"/>
              <a:t>spectral power and about a factor of 2 decrease in </a:t>
            </a:r>
            <a:r>
              <a:rPr lang="en-US" sz="1800" dirty="0" err="1" smtClean="0">
                <a:latin typeface="cmmi10"/>
              </a:rPr>
              <a:t>Â</a:t>
            </a:r>
            <a:r>
              <a:rPr lang="en-US" sz="1800" baseline="-25000" dirty="0" err="1" smtClean="0">
                <a:latin typeface="cmmi10"/>
              </a:rPr>
              <a:t>e</a:t>
            </a:r>
            <a:endParaRPr lang="en-US" sz="1800" dirty="0" smtClean="0"/>
          </a:p>
          <a:p>
            <a:pPr lvl="1"/>
            <a:r>
              <a:rPr lang="en-US" sz="1800" dirty="0" smtClean="0"/>
              <a:t>Turbulence reduction on 0.5-1 </a:t>
            </a:r>
            <a:r>
              <a:rPr lang="en-US" sz="1800" dirty="0" err="1" smtClean="0"/>
              <a:t>ms</a:t>
            </a:r>
            <a:r>
              <a:rPr lang="en-US" sz="1800" dirty="0" smtClean="0"/>
              <a:t> time scale much smaller than confinement time</a:t>
            </a:r>
          </a:p>
          <a:p>
            <a:pPr lvl="1"/>
            <a:r>
              <a:rPr lang="en-US" sz="1800" dirty="0" err="1" smtClean="0"/>
              <a:t>T</a:t>
            </a:r>
            <a:r>
              <a:rPr lang="en-US" sz="1800" baseline="-25000" dirty="0" err="1" smtClean="0"/>
              <a:t>e</a:t>
            </a:r>
            <a:r>
              <a:rPr lang="en-US" sz="1800" dirty="0" smtClean="0"/>
              <a:t> and T</a:t>
            </a:r>
            <a:r>
              <a:rPr lang="en-US" sz="1800" baseline="-25000" dirty="0" smtClean="0"/>
              <a:t>i </a:t>
            </a:r>
            <a:r>
              <a:rPr lang="en-US" sz="1800" dirty="0" smtClean="0"/>
              <a:t>profiles showing little change before and right after the RF </a:t>
            </a:r>
            <a:r>
              <a:rPr lang="en-US" sz="1800" dirty="0" smtClean="0"/>
              <a:t>cessation</a:t>
            </a:r>
            <a:endParaRPr lang="en-US" sz="1800" dirty="0" smtClean="0"/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84994" name="Picture 2" descr="C:\Users\yren\Documents\MATLAB\work_nstx\figure_save\140301_kspectra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822037" y="3031574"/>
            <a:ext cx="2775967" cy="2023091"/>
          </a:xfrm>
          <a:prstGeom prst="rect">
            <a:avLst/>
          </a:prstGeom>
          <a:noFill/>
        </p:spPr>
      </p:pic>
      <p:pic>
        <p:nvPicPr>
          <p:cNvPr id="84995" name="Picture 3" descr="C:\Users\yren\Documents\MATLAB\work_nstx\figure_save\140301_te_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02668"/>
            <a:ext cx="3969405" cy="3955332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 bwMode="auto">
          <a:xfrm flipH="1">
            <a:off x="2808300" y="3696101"/>
            <a:ext cx="531666" cy="26836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95709" y="3329935"/>
            <a:ext cx="172510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400" dirty="0" smtClean="0">
                <a:solidFill>
                  <a:srgbClr val="3333CC"/>
                </a:solidFill>
              </a:rPr>
              <a:t>High-k measurement region</a:t>
            </a:r>
            <a:endParaRPr lang="en-US" sz="1400" dirty="0">
              <a:solidFill>
                <a:srgbClr val="3333CC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759777" y="3091992"/>
            <a:ext cx="197964" cy="395928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323211" y="2890703"/>
            <a:ext cx="258587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000" dirty="0" smtClean="0">
                <a:solidFill>
                  <a:srgbClr val="3333CC"/>
                </a:solidFill>
              </a:rPr>
              <a:t>Right before the RF </a:t>
            </a:r>
            <a:r>
              <a:rPr lang="en-US" sz="1000" dirty="0" smtClean="0">
                <a:solidFill>
                  <a:srgbClr val="3333CC"/>
                </a:solidFill>
              </a:rPr>
              <a:t>cessation</a:t>
            </a:r>
            <a:endParaRPr lang="en-US" sz="1000" dirty="0">
              <a:solidFill>
                <a:srgbClr val="3333CC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5931745" y="3802239"/>
            <a:ext cx="18472" cy="720436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364687" y="4475771"/>
            <a:ext cx="22479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100" dirty="0" smtClean="0">
                <a:solidFill>
                  <a:srgbClr val="3333CC"/>
                </a:solidFill>
              </a:rPr>
              <a:t>Right after the RF </a:t>
            </a:r>
            <a:r>
              <a:rPr lang="en-US" sz="1100" dirty="0" smtClean="0">
                <a:solidFill>
                  <a:srgbClr val="3333CC"/>
                </a:solidFill>
              </a:rPr>
              <a:t>cessation</a:t>
            </a:r>
            <a:endParaRPr lang="en-US" sz="1100" dirty="0">
              <a:solidFill>
                <a:srgbClr val="33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2696" y="3970589"/>
            <a:ext cx="22479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400" dirty="0" smtClean="0">
                <a:solidFill>
                  <a:srgbClr val="3333CC"/>
                </a:solidFill>
              </a:rPr>
              <a:t>r/a~ 0.57-0.63</a:t>
            </a:r>
            <a:endParaRPr lang="en-US" sz="1400" dirty="0">
              <a:solidFill>
                <a:srgbClr val="3333CC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1309328" y="3289956"/>
            <a:ext cx="182588" cy="329414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965316" y="3036032"/>
            <a:ext cx="22479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100" dirty="0" smtClean="0">
                <a:solidFill>
                  <a:srgbClr val="00B050"/>
                </a:solidFill>
              </a:rPr>
              <a:t>Before the RF </a:t>
            </a:r>
            <a:r>
              <a:rPr lang="en-US" sz="1100" dirty="0" smtClean="0">
                <a:solidFill>
                  <a:srgbClr val="00B050"/>
                </a:solidFill>
              </a:rPr>
              <a:t>cessation</a:t>
            </a:r>
            <a:endParaRPr lang="en-US" sz="1100" dirty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 flipV="1">
            <a:off x="1229341" y="3662408"/>
            <a:ext cx="33851" cy="730483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14951" y="4402330"/>
            <a:ext cx="22479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100" dirty="0" smtClean="0">
                <a:solidFill>
                  <a:srgbClr val="000000"/>
                </a:solidFill>
              </a:rPr>
              <a:t>Right after the RF </a:t>
            </a:r>
            <a:r>
              <a:rPr lang="en-US" sz="1100" dirty="0" smtClean="0">
                <a:solidFill>
                  <a:srgbClr val="000000"/>
                </a:solidFill>
              </a:rPr>
              <a:t>cessation</a:t>
            </a:r>
            <a:endParaRPr lang="en-US" sz="1100" dirty="0">
              <a:solidFill>
                <a:srgbClr val="0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1541" y="4964947"/>
            <a:ext cx="2475057" cy="1915479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7396099" y="5078897"/>
            <a:ext cx="258587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000" dirty="0" smtClean="0">
                <a:solidFill>
                  <a:srgbClr val="3333CC"/>
                </a:solidFill>
              </a:rPr>
              <a:t>Before the RF </a:t>
            </a:r>
            <a:r>
              <a:rPr lang="en-US" sz="1000" dirty="0" smtClean="0">
                <a:solidFill>
                  <a:srgbClr val="3333CC"/>
                </a:solidFill>
              </a:rPr>
              <a:t>cessation</a:t>
            </a:r>
            <a:endParaRPr lang="en-US" sz="1000" dirty="0">
              <a:solidFill>
                <a:srgbClr val="3333CC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H="1">
            <a:off x="7043394" y="5203596"/>
            <a:ext cx="403781" cy="454061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682771" y="6225965"/>
            <a:ext cx="126872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100" dirty="0" smtClean="0">
                <a:solidFill>
                  <a:srgbClr val="3333CC"/>
                </a:solidFill>
              </a:rPr>
              <a:t>Right after the RF </a:t>
            </a:r>
            <a:r>
              <a:rPr lang="en-US" sz="1100" dirty="0" smtClean="0">
                <a:solidFill>
                  <a:srgbClr val="3333CC"/>
                </a:solidFill>
              </a:rPr>
              <a:t>cessation</a:t>
            </a:r>
            <a:endParaRPr lang="en-US" sz="1100" dirty="0">
              <a:solidFill>
                <a:srgbClr val="3333CC"/>
              </a:solidFill>
            </a:endParaRPr>
          </a:p>
        </p:txBody>
      </p:sp>
      <p:cxnSp>
        <p:nvCxnSpPr>
          <p:cNvPr id="37" name="Straight Arrow Connector 36"/>
          <p:cNvCxnSpPr>
            <a:stCxn id="36" idx="1"/>
          </p:cNvCxnSpPr>
          <p:nvPr/>
        </p:nvCxnSpPr>
        <p:spPr bwMode="auto">
          <a:xfrm flipH="1" flipV="1">
            <a:off x="7382578" y="6294922"/>
            <a:ext cx="300193" cy="146487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4112251" y="4323304"/>
            <a:ext cx="2307800" cy="845462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418895" y="3414959"/>
            <a:ext cx="172510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High-k spectra measured by a </a:t>
            </a:r>
            <a:r>
              <a:rPr lang="en-US" sz="1000" dirty="0" smtClean="0">
                <a:solidFill>
                  <a:srgbClr val="FF0000"/>
                </a:solidFill>
              </a:rPr>
              <a:t>collective microwave </a:t>
            </a:r>
            <a:r>
              <a:rPr lang="en-US" sz="1000" dirty="0" smtClean="0">
                <a:solidFill>
                  <a:srgbClr val="FF0000"/>
                </a:solidFill>
              </a:rPr>
              <a:t>scattering system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18895" y="5280656"/>
            <a:ext cx="172510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Electron thermal diffusivity from power balance analysis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YREN@DLKCPHNFUVWYY57I" val="4405"/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2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2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169170</TotalTime>
  <Words>145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cmmi10</vt:lpstr>
      <vt:lpstr>MS PGothic</vt:lpstr>
      <vt:lpstr>Blank Presentation</vt:lpstr>
      <vt:lpstr>Custom Design</vt:lpstr>
      <vt:lpstr>1_Blank Presentation</vt:lpstr>
      <vt:lpstr>Experimental Observation of Nonlocal Electron Thermal Transport in NSTX RF-heated L-mode plasmas, Y. Ren et al. (EX/P6-43)</vt:lpstr>
    </vt:vector>
  </TitlesOfParts>
  <Company>Princeton Plasma Physics Laboratory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Supported by</dc:title>
  <dc:creator>Yang Ren</dc:creator>
  <cp:lastModifiedBy>Yang Ren</cp:lastModifiedBy>
  <cp:revision>14371</cp:revision>
  <cp:lastPrinted>2009-06-26T17:36:27Z</cp:lastPrinted>
  <dcterms:created xsi:type="dcterms:W3CDTF">2003-10-01T16:23:57Z</dcterms:created>
  <dcterms:modified xsi:type="dcterms:W3CDTF">2014-09-21T01:42:31Z</dcterms:modified>
</cp:coreProperties>
</file>