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dp" ContentType="image/vnd.ms-photo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93455" r:id="rId6"/>
  </p:sldMasterIdLst>
  <p:notesMasterIdLst>
    <p:notesMasterId r:id="rId8"/>
  </p:notesMasterIdLst>
  <p:handoutMasterIdLst>
    <p:handoutMasterId r:id="rId9"/>
  </p:handoutMasterIdLst>
  <p:sldIdLst>
    <p:sldId id="762" r:id="rId7"/>
  </p:sldIdLst>
  <p:sldSz cx="9144000" cy="6858000" type="letter"/>
  <p:notesSz cx="6858000" cy="9144000"/>
  <p:defaultTextStyle>
    <a:defPPr>
      <a:defRPr lang="en-US"/>
    </a:defPPr>
    <a:lvl1pPr algn="l" defTabSz="45709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1pPr>
    <a:lvl2pPr marL="457092" algn="l" defTabSz="45709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2pPr>
    <a:lvl3pPr marL="914186" algn="l" defTabSz="45709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3pPr>
    <a:lvl4pPr marL="1371279" algn="l" defTabSz="45709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4pPr>
    <a:lvl5pPr marL="1828373" algn="l" defTabSz="45709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5pPr>
    <a:lvl6pPr marL="2285466" algn="l" defTabSz="457092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6pPr>
    <a:lvl7pPr marL="2742558" algn="l" defTabSz="457092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7pPr>
    <a:lvl8pPr marL="3199652" algn="l" defTabSz="457092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8pPr>
    <a:lvl9pPr marL="3656744" algn="l" defTabSz="457092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4E0072"/>
    <a:srgbClr val="0E5126"/>
    <a:srgbClr val="4DA04D"/>
    <a:srgbClr val="66BE69"/>
    <a:srgbClr val="99CFEE"/>
    <a:srgbClr val="AED0E2"/>
    <a:srgbClr val="9ECAF6"/>
    <a:srgbClr val="ADC9F8"/>
    <a:srgbClr val="8AB7F9"/>
    <a:srgbClr val="D22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97" autoAdjust="0"/>
  </p:normalViewPr>
  <p:slideViewPr>
    <p:cSldViewPr snapToGrid="0" snapToObjects="1">
      <p:cViewPr>
        <p:scale>
          <a:sx n="100" d="100"/>
          <a:sy n="100" d="100"/>
        </p:scale>
        <p:origin x="-156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ableStyles" Target="tableStyles.xml"/><Relationship Id="rId4" Type="http://schemas.openxmlformats.org/officeDocument/2006/relationships/customXml" Target="../customXml/item4.xml"/><Relationship Id="rId7" Type="http://schemas.openxmlformats.org/officeDocument/2006/relationships/slide" Target="slides/slide1.xml"/><Relationship Id="rId1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10" Type="http://schemas.openxmlformats.org/officeDocument/2006/relationships/printerSettings" Target="printerSettings/printerSettings1.bin"/><Relationship Id="rId5" Type="http://schemas.openxmlformats.org/officeDocument/2006/relationships/customXml" Target="../customXml/item5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9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8C56F-3631-2A41-B547-673AB5B2F287}" type="datetimeFigureOut">
              <a:rPr lang="en-US" smtClean="0"/>
              <a:t>9/22/14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34B38-474F-1B48-9357-B7EB25E04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94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6133F-1542-F740-BAEC-BB24D8A393EB}" type="datetimeFigureOut">
              <a:rPr lang="en-US" smtClean="0"/>
              <a:t>9/22/14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6A94B-8109-414B-B0FC-A61F743A1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887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2" algn="l" defTabSz="45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86" algn="l" defTabSz="45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79" algn="l" defTabSz="45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73" algn="l" defTabSz="45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66" algn="l" defTabSz="45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58" algn="l" defTabSz="45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52" algn="l" defTabSz="45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45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LEAD IN ON NEED TO UNDERSTAND OPTIMIZATION – GEOMTRY ONE KEY ELEMENTS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6A94B-8109-414B-B0FC-A61F743A113C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8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full_photo.tif"/>
          <p:cNvPicPr>
            <a:picLocks noChangeAspect="1"/>
          </p:cNvPicPr>
          <p:nvPr userDrawn="1"/>
        </p:nvPicPr>
        <p:blipFill>
          <a:blip r:embed="rId2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" t="11996" r="1543" b="-6720"/>
          <a:stretch>
            <a:fillRect/>
          </a:stretch>
        </p:blipFill>
        <p:spPr bwMode="auto">
          <a:xfrm>
            <a:off x="0" y="912414"/>
            <a:ext cx="914400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4395789"/>
            <a:ext cx="9144000" cy="246221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  <a:gs pos="21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3878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2" y="217259"/>
            <a:ext cx="8229601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099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33931"/>
            <a:ext cx="2057400" cy="49922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33931"/>
            <a:ext cx="6019800" cy="4992234"/>
          </a:xfrm>
        </p:spPr>
        <p:txBody>
          <a:bodyPr vert="eaVert"/>
          <a:lstStyle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05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 userDrawn="1"/>
        </p:nvSpPr>
        <p:spPr bwMode="auto">
          <a:xfrm>
            <a:off x="3" y="6374750"/>
            <a:ext cx="8991023" cy="483253"/>
          </a:xfrm>
          <a:prstGeom prst="rect">
            <a:avLst/>
          </a:prstGeom>
          <a:solidFill>
            <a:srgbClr val="0041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95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0041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algn="ctr" eaLnBrk="1" hangingPunct="1"/>
            <a:endParaRPr lang="en-US" sz="1800">
              <a:latin typeface="Arial" charset="0"/>
            </a:endParaRPr>
          </a:p>
        </p:txBody>
      </p:sp>
      <p:pic>
        <p:nvPicPr>
          <p:cNvPr id="5" name="Picture 1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12" y="6131021"/>
            <a:ext cx="1219488" cy="72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>
            <a:spLocks noChangeArrowheads="1"/>
          </p:cNvSpPr>
          <p:nvPr userDrawn="1"/>
        </p:nvSpPr>
        <p:spPr bwMode="auto">
          <a:xfrm>
            <a:off x="7801842" y="6401364"/>
            <a:ext cx="949615" cy="24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000" smtClean="0">
                <a:solidFill>
                  <a:schemeClr val="bg1"/>
                </a:solidFill>
                <a:latin typeface="Arial Narrow" charset="0"/>
              </a:rPr>
              <a:t>049-10/TST/jy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3224069" y="6387353"/>
            <a:ext cx="2639580" cy="261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>
            <a:spAutoFit/>
          </a:bodyPr>
          <a:lstStyle>
            <a:lvl1pPr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100" smtClean="0">
                <a:solidFill>
                  <a:schemeClr val="bg1"/>
                </a:solidFill>
                <a:latin typeface="Arial Narrow" charset="0"/>
                <a:cs typeface="Helvetica" charset="0"/>
              </a:rPr>
              <a:t>TS Taylor/OS-DOE/Mar 2010</a:t>
            </a:r>
            <a:endParaRPr lang="en-US" sz="1100" smtClean="0">
              <a:solidFill>
                <a:srgbClr val="FFFFFF"/>
              </a:solidFill>
              <a:latin typeface="Arial Narrow" charset="0"/>
              <a:cs typeface="Helvetica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355026" y="6589061"/>
            <a:ext cx="8312727" cy="26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1961" tIns="40982" rIns="81961" bIns="40982"/>
          <a:lstStyle>
            <a:lvl1pPr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fld id="{552AD53D-CCA1-E143-AC42-79E756770A62}" type="slidenum">
              <a:rPr lang="en-US" altLang="ko-KR" sz="900">
                <a:solidFill>
                  <a:schemeClr val="bg1"/>
                </a:solidFill>
                <a:latin typeface="Century Gothic" charset="0"/>
                <a:cs typeface="Gulim" charset="0"/>
              </a:rPr>
              <a:pPr algn="ctr"/>
              <a:t>‹#›</a:t>
            </a:fld>
            <a:endParaRPr lang="en-US" altLang="ko-KR" sz="900">
              <a:solidFill>
                <a:schemeClr val="bg1"/>
              </a:solidFill>
              <a:cs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58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3786" marR="0" indent="-223786" algn="l" defTabSz="4570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1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2" y="217259"/>
            <a:ext cx="8229601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37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342820" marR="0" indent="-342820" algn="l" defTabSz="4570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>
                <a:solidFill>
                  <a:schemeClr val="tx1"/>
                </a:solidFill>
              </a:defRPr>
            </a:lvl1pPr>
            <a:lvl2pPr marL="799913" indent="-342820">
              <a:buFont typeface="Lucida Grande"/>
              <a:buChar char="−"/>
              <a:defRPr sz="1800">
                <a:solidFill>
                  <a:srgbClr val="000000"/>
                </a:solidFill>
              </a:defRPr>
            </a:lvl2pPr>
            <a:lvl3pPr marL="1371279" indent="-457092">
              <a:buFont typeface="Arial"/>
              <a:buChar char="•"/>
              <a:defRPr sz="1600">
                <a:solidFill>
                  <a:srgbClr val="000000"/>
                </a:solidFill>
              </a:defRPr>
            </a:lvl3pPr>
            <a:lvl4pPr marL="13712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28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 marL="342820" marR="0" indent="-342820" algn="l" defTabSz="4570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 marL="342820" marR="0" indent="-342820" algn="l" defTabSz="4570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 marL="1257006" indent="-342820">
              <a:buFont typeface="Arial"/>
              <a:buChar char="•"/>
              <a:defRPr lang="en-US" dirty="0" smtClean="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7259"/>
            <a:ext cx="8229600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892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marR="0" indent="0" algn="l" defTabSz="4570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20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 marL="342820" marR="0" indent="-342820" algn="l" defTabSz="4570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Font typeface="Arial"/>
              <a:buNone/>
              <a:defRPr sz="20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 marL="342820" marR="0" indent="-342820" algn="l" defTabSz="4570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2" y="217259"/>
            <a:ext cx="8229601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5658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2" y="217259"/>
            <a:ext cx="8229601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72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owerPoint_Template_Cover_2012_whi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6484938"/>
            <a:ext cx="8382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algn="ctr"/>
            <a:fld id="{5904C5B8-54C1-1641-9519-1A500C0858B0}" type="slidenum">
              <a:rPr lang="en-US" sz="1000">
                <a:solidFill>
                  <a:srgbClr val="000090"/>
                </a:solidFill>
              </a:rPr>
              <a:pPr algn="ctr"/>
              <a:t>‹#›</a:t>
            </a:fld>
            <a:endParaRPr lang="en-US" sz="1000">
              <a:solidFill>
                <a:srgbClr val="000090"/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2892427" y="6532563"/>
            <a:ext cx="3359151" cy="215421"/>
          </a:xfrm>
          <a:prstGeom prst="rect">
            <a:avLst/>
          </a:prstGeom>
          <a:noFill/>
          <a:ln>
            <a:noFill/>
          </a:ln>
          <a:extLst/>
        </p:spPr>
        <p:txBody>
          <a:bodyPr lIns="91418" tIns="45709" rIns="91418" bIns="45709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000090"/>
                </a:solidFill>
                <a:latin typeface="Century Gothic" charset="0"/>
                <a:cs typeface="Century Gothic" charset="0"/>
              </a:rPr>
              <a:t>General Atomics Proprietary Information</a:t>
            </a:r>
          </a:p>
        </p:txBody>
      </p:sp>
      <p:pic>
        <p:nvPicPr>
          <p:cNvPr id="7" name="Picture 20" descr="GA_logo_2_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3" y="6461127"/>
            <a:ext cx="182721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D3D_logo_Revised.t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6134103"/>
            <a:ext cx="1212851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Cover_energy__gradient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6466"/>
            <a:ext cx="91440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2" y="217259"/>
            <a:ext cx="8229601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446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1197432"/>
            <a:ext cx="3008313" cy="1006927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7429"/>
            <a:ext cx="5111751" cy="4928734"/>
          </a:xfrm>
        </p:spPr>
        <p:txBody>
          <a:bodyPr/>
          <a:lstStyle>
            <a:lvl1pPr marL="342820" marR="0" indent="-342820" algn="l" defTabSz="4570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2204359"/>
            <a:ext cx="3008313" cy="3921806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20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70215"/>
            <a:ext cx="5486400" cy="3557361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092" indent="0">
              <a:buNone/>
              <a:defRPr sz="2800"/>
            </a:lvl2pPr>
            <a:lvl3pPr marL="914186" indent="0">
              <a:buNone/>
              <a:defRPr sz="2400"/>
            </a:lvl3pPr>
            <a:lvl4pPr marL="1371279" indent="0">
              <a:buNone/>
              <a:defRPr sz="2000"/>
            </a:lvl4pPr>
            <a:lvl5pPr marL="1828373" indent="0">
              <a:buNone/>
              <a:defRPr sz="2000"/>
            </a:lvl5pPr>
            <a:lvl6pPr marL="2285466" indent="0">
              <a:buNone/>
              <a:defRPr sz="2000"/>
            </a:lvl6pPr>
            <a:lvl7pPr marL="2742558" indent="0">
              <a:buNone/>
              <a:defRPr sz="2000"/>
            </a:lvl7pPr>
            <a:lvl8pPr marL="3199652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5362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owerPoint_Template_Cover_2012_white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20803"/>
            <a:ext cx="82296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Century gothic 20 bold</a:t>
            </a:r>
          </a:p>
          <a:p>
            <a:pPr lvl="0"/>
            <a:r>
              <a:rPr lang="en-US"/>
              <a:t>Century gothic 20 bold</a:t>
            </a:r>
          </a:p>
          <a:p>
            <a:pPr lvl="1"/>
            <a:r>
              <a:rPr lang="en-US"/>
              <a:t>Century gothic 18</a:t>
            </a:r>
          </a:p>
          <a:p>
            <a:pPr lvl="1"/>
            <a:r>
              <a:rPr lang="en-US"/>
              <a:t>Century gothic 18</a:t>
            </a:r>
          </a:p>
          <a:p>
            <a:pPr lvl="2"/>
            <a:r>
              <a:rPr lang="en-US"/>
              <a:t>Century gothic 16</a:t>
            </a:r>
          </a:p>
          <a:p>
            <a:pPr lvl="2"/>
            <a:r>
              <a:rPr lang="en-US"/>
              <a:t>Century gothic 16</a:t>
            </a:r>
          </a:p>
          <a:p>
            <a:pPr lvl="0"/>
            <a:r>
              <a:rPr lang="en-US"/>
              <a:t>Century gothic 20 bold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0"/>
            <a:endParaRPr lang="en-US"/>
          </a:p>
        </p:txBody>
      </p:sp>
      <p:sp>
        <p:nvSpPr>
          <p:cNvPr id="1029" name="Rectangle 13"/>
          <p:cNvSpPr>
            <a:spLocks noChangeArrowheads="1"/>
          </p:cNvSpPr>
          <p:nvPr userDrawn="1"/>
        </p:nvSpPr>
        <p:spPr bwMode="auto">
          <a:xfrm>
            <a:off x="0" y="6484938"/>
            <a:ext cx="8382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algn="ctr"/>
            <a:fld id="{C3A3D8F9-C842-6841-9ABB-DA51B3B6DFFE}" type="slidenum">
              <a:rPr lang="en-US" sz="1000">
                <a:solidFill>
                  <a:srgbClr val="000090"/>
                </a:solidFill>
              </a:rPr>
              <a:pPr algn="ctr"/>
              <a:t>‹#›</a:t>
            </a:fld>
            <a:endParaRPr lang="en-US" sz="1000">
              <a:solidFill>
                <a:srgbClr val="000090"/>
              </a:solidFill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2890841" y="6538620"/>
            <a:ext cx="3359151" cy="21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RJ Buttery</a:t>
            </a:r>
            <a:r>
              <a:rPr lang="en-US" sz="800" b="1" baseline="0" dirty="0" smtClean="0">
                <a:solidFill>
                  <a:srgbClr val="000090"/>
                </a:solidFill>
                <a:cs typeface="Century Gothic" charset="0"/>
              </a:rPr>
              <a:t> </a:t>
            </a:r>
            <a:r>
              <a:rPr lang="en-US" sz="800" b="1" dirty="0" smtClean="0">
                <a:solidFill>
                  <a:srgbClr val="000090"/>
                </a:solidFill>
                <a:cs typeface="Century Gothic" charset="0"/>
              </a:rPr>
              <a:t>IAEA 2014 DIII-D Overview</a:t>
            </a:r>
          </a:p>
        </p:txBody>
      </p:sp>
      <p:pic>
        <p:nvPicPr>
          <p:cNvPr id="8" name="Picture 10" descr="D3D_logo_Revised.t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6134101"/>
            <a:ext cx="1212851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611" r:id="rId1"/>
    <p:sldLayoutId id="2147493602" r:id="rId2"/>
    <p:sldLayoutId id="2147493603" r:id="rId3"/>
    <p:sldLayoutId id="2147493604" r:id="rId4"/>
    <p:sldLayoutId id="2147493605" r:id="rId5"/>
    <p:sldLayoutId id="2147493606" r:id="rId6"/>
    <p:sldLayoutId id="2147493612" r:id="rId7"/>
    <p:sldLayoutId id="2147493607" r:id="rId8"/>
    <p:sldLayoutId id="2147493608" r:id="rId9"/>
    <p:sldLayoutId id="2147493609" r:id="rId10"/>
    <p:sldLayoutId id="2147493610" r:id="rId11"/>
    <p:sldLayoutId id="2147493613" r:id="rId12"/>
  </p:sldLayoutIdLst>
  <p:hf hdr="0" ftr="0" dt="0"/>
  <p:txStyles>
    <p:titleStyle>
      <a:lvl1pPr algn="l" defTabSz="457092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l" defTabSz="457092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defTabSz="457092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defTabSz="457092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defTabSz="457092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092" algn="ctr" defTabSz="457092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186" algn="ctr" defTabSz="457092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279" algn="ctr" defTabSz="457092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373" algn="ctr" defTabSz="457092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22198" indent="-222198" algn="l" defTabSz="457092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b="1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2466" indent="-225373" algn="l" defTabSz="457092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733" indent="-228546" algn="l" defTabSz="457092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9825" indent="-228546" algn="l" defTabSz="45709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6919" indent="-228546" algn="l" defTabSz="457092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012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8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4" Type="http://schemas.microsoft.com/office/2007/relationships/hdphoto" Target="../media/hdphoto1.wdp"/><Relationship Id="rId5" Type="http://schemas.openxmlformats.org/officeDocument/2006/relationships/image" Target="../media/image9.jpe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Relationship Id="rId6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117" y="903801"/>
            <a:ext cx="7166444" cy="2010302"/>
          </a:xfrm>
          <a:ln w="28575" cmpd="sng"/>
        </p:spPr>
        <p:txBody>
          <a:bodyPr/>
          <a:lstStyle/>
          <a:p>
            <a:pPr marL="398459" indent="-171448"/>
            <a:r>
              <a:rPr lang="en-US" sz="1800" dirty="0" smtClean="0"/>
              <a:t>Consistent with preliminary 2-D analysis along leg (SOLPS)</a:t>
            </a:r>
          </a:p>
          <a:p>
            <a:pPr marL="398459" indent="-171448"/>
            <a:r>
              <a:rPr lang="en-US" sz="1800" u="sng" dirty="0" smtClean="0"/>
              <a:t>Time-averaged</a:t>
            </a:r>
            <a:r>
              <a:rPr lang="en-US" sz="1800" dirty="0" smtClean="0"/>
              <a:t> </a:t>
            </a:r>
            <a:r>
              <a:rPr lang="en-US" sz="1800" dirty="0" err="1" smtClean="0"/>
              <a:t>poloidal</a:t>
            </a:r>
            <a:r>
              <a:rPr lang="en-US" sz="1800" dirty="0" smtClean="0"/>
              <a:t> spreading of radiated power along the outer </a:t>
            </a:r>
            <a:r>
              <a:rPr lang="en-US" sz="1800" dirty="0" err="1" smtClean="0"/>
              <a:t>divertor</a:t>
            </a:r>
            <a:r>
              <a:rPr lang="en-US" sz="1800" dirty="0" smtClean="0"/>
              <a:t> leg driven by ELM behavior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29511" y="0"/>
            <a:ext cx="8884349" cy="914400"/>
          </a:xfrm>
        </p:spPr>
        <p:txBody>
          <a:bodyPr/>
          <a:lstStyle/>
          <a:p>
            <a:r>
              <a:rPr lang="en-US" dirty="0" smtClean="0"/>
              <a:t>Increased Connection Length Leads to Significantly Lower Heat Flux at </a:t>
            </a:r>
            <a:r>
              <a:rPr lang="en-US" smtClean="0"/>
              <a:t>Lower Density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529269" y="5872497"/>
            <a:ext cx="43397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Divertor leg geometry an important aspect of divertor optimization</a:t>
            </a:r>
            <a:endParaRPr lang="en-US" b="1" dirty="0"/>
          </a:p>
        </p:txBody>
      </p:sp>
      <p:grpSp>
        <p:nvGrpSpPr>
          <p:cNvPr id="39" name="Group 38"/>
          <p:cNvGrpSpPr/>
          <p:nvPr/>
        </p:nvGrpSpPr>
        <p:grpSpPr>
          <a:xfrm>
            <a:off x="7183200" y="1269894"/>
            <a:ext cx="1846233" cy="4936625"/>
            <a:chOff x="7522941" y="1003293"/>
            <a:chExt cx="1846233" cy="493662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39000" contrast="7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45223" y="1067846"/>
              <a:ext cx="1482145" cy="256882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39000" contrast="74000"/>
                      </a14:imgEffect>
                    </a14:imgLayer>
                  </a14:imgProps>
                </a:ext>
              </a:extLst>
            </a:blip>
            <a:srcRect t="21690" r="3508"/>
            <a:stretch/>
          </p:blipFill>
          <p:spPr>
            <a:xfrm>
              <a:off x="7545223" y="3984435"/>
              <a:ext cx="1455685" cy="1955483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7522941" y="3911089"/>
              <a:ext cx="755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18m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55320" y="1003293"/>
              <a:ext cx="755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366FF"/>
                  </a:solidFill>
                </a:rPr>
                <a:t>26m</a:t>
              </a:r>
              <a:endParaRPr lang="en-US" b="1" dirty="0">
                <a:solidFill>
                  <a:srgbClr val="3366FF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86888" y="2898861"/>
              <a:ext cx="1282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3366FF"/>
                  </a:solidFill>
                </a:rPr>
                <a:t>Radiative Leg</a:t>
              </a:r>
              <a:endParaRPr lang="en-US" b="1" i="1" dirty="0">
                <a:solidFill>
                  <a:srgbClr val="3366FF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83731" y="1986989"/>
            <a:ext cx="2691545" cy="3572426"/>
            <a:chOff x="4351771" y="1941629"/>
            <a:chExt cx="2691545" cy="357242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/>
            <a:srcRect l="1" r="18591"/>
            <a:stretch/>
          </p:blipFill>
          <p:spPr>
            <a:xfrm>
              <a:off x="4351771" y="1982394"/>
              <a:ext cx="2691545" cy="3531661"/>
            </a:xfrm>
            <a:prstGeom prst="rect">
              <a:avLst/>
            </a:prstGeom>
          </p:spPr>
        </p:pic>
        <p:cxnSp>
          <p:nvCxnSpPr>
            <p:cNvPr id="40" name="Straight Arrow Connector 39"/>
            <p:cNvCxnSpPr/>
            <p:nvPr/>
          </p:nvCxnSpPr>
          <p:spPr bwMode="auto">
            <a:xfrm flipV="1">
              <a:off x="6515399" y="2733522"/>
              <a:ext cx="527917" cy="315951"/>
            </a:xfrm>
            <a:prstGeom prst="straightConnector1">
              <a:avLst/>
            </a:prstGeom>
            <a:noFill/>
            <a:ln w="5715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triangle" w="med" len="med"/>
            </a:ln>
            <a:effectLst>
              <a:glow rad="38100">
                <a:schemeClr val="bg1">
                  <a:alpha val="75000"/>
                </a:schemeClr>
              </a:glow>
            </a:effectLst>
          </p:spPr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6391305" y="4317273"/>
              <a:ext cx="515573" cy="426520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glow rad="38100">
                <a:schemeClr val="bg1">
                  <a:alpha val="75000"/>
                </a:schemeClr>
              </a:glow>
            </a:effectLst>
          </p:spPr>
        </p:cxnSp>
        <p:sp>
          <p:nvSpPr>
            <p:cNvPr id="4" name="Rectangle 3"/>
            <p:cNvSpPr/>
            <p:nvPr/>
          </p:nvSpPr>
          <p:spPr>
            <a:xfrm>
              <a:off x="4351771" y="1982394"/>
              <a:ext cx="943840" cy="2176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723866" y="1941629"/>
              <a:ext cx="1183011" cy="2176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5185317" y="2545898"/>
              <a:ext cx="1320846" cy="2676590"/>
            </a:xfrm>
            <a:custGeom>
              <a:avLst/>
              <a:gdLst>
                <a:gd name="connsiteX0" fmla="*/ 0 w 1320846"/>
                <a:gd name="connsiteY0" fmla="*/ 1872168 h 2677534"/>
                <a:gd name="connsiteX1" fmla="*/ 402683 w 1320846"/>
                <a:gd name="connsiteY1" fmla="*/ 1773046 h 2677534"/>
                <a:gd name="connsiteX2" fmla="*/ 904488 w 1320846"/>
                <a:gd name="connsiteY2" fmla="*/ 1506656 h 2677534"/>
                <a:gd name="connsiteX3" fmla="*/ 1220439 w 1320846"/>
                <a:gd name="connsiteY3" fmla="*/ 1103973 h 2677534"/>
                <a:gd name="connsiteX4" fmla="*/ 1319561 w 1320846"/>
                <a:gd name="connsiteY4" fmla="*/ 775631 h 2677534"/>
                <a:gd name="connsiteX5" fmla="*/ 1257610 w 1320846"/>
                <a:gd name="connsiteY5" fmla="*/ 428705 h 2677534"/>
                <a:gd name="connsiteX6" fmla="*/ 1003610 w 1320846"/>
                <a:gd name="connsiteY6" fmla="*/ 131339 h 2677534"/>
                <a:gd name="connsiteX7" fmla="*/ 675268 w 1320846"/>
                <a:gd name="connsiteY7" fmla="*/ 1241 h 2677534"/>
                <a:gd name="connsiteX8" fmla="*/ 353122 w 1320846"/>
                <a:gd name="connsiteY8" fmla="*/ 87973 h 2677534"/>
                <a:gd name="connsiteX9" fmla="*/ 154878 w 1320846"/>
                <a:gd name="connsiteY9" fmla="*/ 422509 h 2677534"/>
                <a:gd name="connsiteX10" fmla="*/ 99122 w 1320846"/>
                <a:gd name="connsiteY10" fmla="*/ 856168 h 2677534"/>
                <a:gd name="connsiteX11" fmla="*/ 136293 w 1320846"/>
                <a:gd name="connsiteY11" fmla="*/ 1401339 h 2677534"/>
                <a:gd name="connsiteX12" fmla="*/ 247805 w 1320846"/>
                <a:gd name="connsiteY12" fmla="*/ 1884558 h 2677534"/>
                <a:gd name="connsiteX13" fmla="*/ 359317 w 1320846"/>
                <a:gd name="connsiteY13" fmla="*/ 2398753 h 2677534"/>
                <a:gd name="connsiteX14" fmla="*/ 396488 w 1320846"/>
                <a:gd name="connsiteY14" fmla="*/ 2677534 h 2677534"/>
                <a:gd name="connsiteX0" fmla="*/ 0 w 1320846"/>
                <a:gd name="connsiteY0" fmla="*/ 1921405 h 2726771"/>
                <a:gd name="connsiteX1" fmla="*/ 402683 w 1320846"/>
                <a:gd name="connsiteY1" fmla="*/ 1822283 h 2726771"/>
                <a:gd name="connsiteX2" fmla="*/ 904488 w 1320846"/>
                <a:gd name="connsiteY2" fmla="*/ 1555893 h 2726771"/>
                <a:gd name="connsiteX3" fmla="*/ 1220439 w 1320846"/>
                <a:gd name="connsiteY3" fmla="*/ 1153210 h 2726771"/>
                <a:gd name="connsiteX4" fmla="*/ 1319561 w 1320846"/>
                <a:gd name="connsiteY4" fmla="*/ 824868 h 2726771"/>
                <a:gd name="connsiteX5" fmla="*/ 1257610 w 1320846"/>
                <a:gd name="connsiteY5" fmla="*/ 477942 h 2726771"/>
                <a:gd name="connsiteX6" fmla="*/ 1003610 w 1320846"/>
                <a:gd name="connsiteY6" fmla="*/ 180576 h 2726771"/>
                <a:gd name="connsiteX7" fmla="*/ 675268 w 1320846"/>
                <a:gd name="connsiteY7" fmla="*/ 50478 h 2726771"/>
                <a:gd name="connsiteX8" fmla="*/ 216829 w 1320846"/>
                <a:gd name="connsiteY8" fmla="*/ 31893 h 2726771"/>
                <a:gd name="connsiteX9" fmla="*/ 154878 w 1320846"/>
                <a:gd name="connsiteY9" fmla="*/ 471746 h 2726771"/>
                <a:gd name="connsiteX10" fmla="*/ 99122 w 1320846"/>
                <a:gd name="connsiteY10" fmla="*/ 905405 h 2726771"/>
                <a:gd name="connsiteX11" fmla="*/ 136293 w 1320846"/>
                <a:gd name="connsiteY11" fmla="*/ 1450576 h 2726771"/>
                <a:gd name="connsiteX12" fmla="*/ 247805 w 1320846"/>
                <a:gd name="connsiteY12" fmla="*/ 1933795 h 2726771"/>
                <a:gd name="connsiteX13" fmla="*/ 359317 w 1320846"/>
                <a:gd name="connsiteY13" fmla="*/ 2447990 h 2726771"/>
                <a:gd name="connsiteX14" fmla="*/ 396488 w 1320846"/>
                <a:gd name="connsiteY14" fmla="*/ 2726771 h 2726771"/>
                <a:gd name="connsiteX0" fmla="*/ 0 w 1320846"/>
                <a:gd name="connsiteY0" fmla="*/ 1871224 h 2676590"/>
                <a:gd name="connsiteX1" fmla="*/ 402683 w 1320846"/>
                <a:gd name="connsiteY1" fmla="*/ 1772102 h 2676590"/>
                <a:gd name="connsiteX2" fmla="*/ 904488 w 1320846"/>
                <a:gd name="connsiteY2" fmla="*/ 1505712 h 2676590"/>
                <a:gd name="connsiteX3" fmla="*/ 1220439 w 1320846"/>
                <a:gd name="connsiteY3" fmla="*/ 1103029 h 2676590"/>
                <a:gd name="connsiteX4" fmla="*/ 1319561 w 1320846"/>
                <a:gd name="connsiteY4" fmla="*/ 774687 h 2676590"/>
                <a:gd name="connsiteX5" fmla="*/ 1257610 w 1320846"/>
                <a:gd name="connsiteY5" fmla="*/ 427761 h 2676590"/>
                <a:gd name="connsiteX6" fmla="*/ 1003610 w 1320846"/>
                <a:gd name="connsiteY6" fmla="*/ 130395 h 2676590"/>
                <a:gd name="connsiteX7" fmla="*/ 675268 w 1320846"/>
                <a:gd name="connsiteY7" fmla="*/ 297 h 2676590"/>
                <a:gd name="connsiteX8" fmla="*/ 340732 w 1320846"/>
                <a:gd name="connsiteY8" fmla="*/ 105614 h 2676590"/>
                <a:gd name="connsiteX9" fmla="*/ 154878 w 1320846"/>
                <a:gd name="connsiteY9" fmla="*/ 421565 h 2676590"/>
                <a:gd name="connsiteX10" fmla="*/ 99122 w 1320846"/>
                <a:gd name="connsiteY10" fmla="*/ 855224 h 2676590"/>
                <a:gd name="connsiteX11" fmla="*/ 136293 w 1320846"/>
                <a:gd name="connsiteY11" fmla="*/ 1400395 h 2676590"/>
                <a:gd name="connsiteX12" fmla="*/ 247805 w 1320846"/>
                <a:gd name="connsiteY12" fmla="*/ 1883614 h 2676590"/>
                <a:gd name="connsiteX13" fmla="*/ 359317 w 1320846"/>
                <a:gd name="connsiteY13" fmla="*/ 2397809 h 2676590"/>
                <a:gd name="connsiteX14" fmla="*/ 396488 w 1320846"/>
                <a:gd name="connsiteY14" fmla="*/ 2676590 h 267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0846" h="2676590">
                  <a:moveTo>
                    <a:pt x="0" y="1871224"/>
                  </a:moveTo>
                  <a:cubicBezTo>
                    <a:pt x="125967" y="1852122"/>
                    <a:pt x="251935" y="1833021"/>
                    <a:pt x="402683" y="1772102"/>
                  </a:cubicBezTo>
                  <a:cubicBezTo>
                    <a:pt x="553431" y="1711183"/>
                    <a:pt x="768195" y="1617224"/>
                    <a:pt x="904488" y="1505712"/>
                  </a:cubicBezTo>
                  <a:cubicBezTo>
                    <a:pt x="1040781" y="1394200"/>
                    <a:pt x="1151260" y="1224866"/>
                    <a:pt x="1220439" y="1103029"/>
                  </a:cubicBezTo>
                  <a:cubicBezTo>
                    <a:pt x="1289618" y="981191"/>
                    <a:pt x="1313366" y="887232"/>
                    <a:pt x="1319561" y="774687"/>
                  </a:cubicBezTo>
                  <a:cubicBezTo>
                    <a:pt x="1325756" y="662142"/>
                    <a:pt x="1310269" y="535143"/>
                    <a:pt x="1257610" y="427761"/>
                  </a:cubicBezTo>
                  <a:cubicBezTo>
                    <a:pt x="1204951" y="320379"/>
                    <a:pt x="1100667" y="201639"/>
                    <a:pt x="1003610" y="130395"/>
                  </a:cubicBezTo>
                  <a:cubicBezTo>
                    <a:pt x="906553" y="59151"/>
                    <a:pt x="785748" y="4427"/>
                    <a:pt x="675268" y="297"/>
                  </a:cubicBezTo>
                  <a:cubicBezTo>
                    <a:pt x="564788" y="-3833"/>
                    <a:pt x="427464" y="35403"/>
                    <a:pt x="340732" y="105614"/>
                  </a:cubicBezTo>
                  <a:cubicBezTo>
                    <a:pt x="254000" y="175825"/>
                    <a:pt x="195146" y="296630"/>
                    <a:pt x="154878" y="421565"/>
                  </a:cubicBezTo>
                  <a:cubicBezTo>
                    <a:pt x="114610" y="546500"/>
                    <a:pt x="102220" y="692086"/>
                    <a:pt x="99122" y="855224"/>
                  </a:cubicBezTo>
                  <a:cubicBezTo>
                    <a:pt x="96025" y="1018362"/>
                    <a:pt x="111513" y="1228997"/>
                    <a:pt x="136293" y="1400395"/>
                  </a:cubicBezTo>
                  <a:cubicBezTo>
                    <a:pt x="161073" y="1571793"/>
                    <a:pt x="210634" y="1717378"/>
                    <a:pt x="247805" y="1883614"/>
                  </a:cubicBezTo>
                  <a:cubicBezTo>
                    <a:pt x="284976" y="2049850"/>
                    <a:pt x="334537" y="2265646"/>
                    <a:pt x="359317" y="2397809"/>
                  </a:cubicBezTo>
                  <a:cubicBezTo>
                    <a:pt x="384097" y="2529972"/>
                    <a:pt x="390292" y="2603281"/>
                    <a:pt x="396488" y="2676590"/>
                  </a:cubicBezTo>
                </a:path>
              </a:pathLst>
            </a:cu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8062913" y="6097714"/>
            <a:ext cx="943840" cy="2176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orm qvsne.pdf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9" t="22332" r="32315" b="25036"/>
          <a:stretch/>
        </p:blipFill>
        <p:spPr>
          <a:xfrm>
            <a:off x="1213196" y="2435863"/>
            <a:ext cx="3070535" cy="281886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82233" y="2582975"/>
            <a:ext cx="1595309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n>
                  <a:solidFill>
                    <a:srgbClr val="4E0072"/>
                  </a:solidFill>
                </a:ln>
                <a:solidFill>
                  <a:srgbClr val="660066"/>
                </a:solidFill>
              </a:rPr>
              <a:t>P</a:t>
            </a:r>
            <a:r>
              <a:rPr lang="en-US" sz="1400" baseline="-25000" dirty="0">
                <a:ln>
                  <a:solidFill>
                    <a:srgbClr val="4E0072"/>
                  </a:solidFill>
                </a:ln>
                <a:solidFill>
                  <a:srgbClr val="660066"/>
                </a:solidFill>
              </a:rPr>
              <a:t>IN </a:t>
            </a:r>
            <a:r>
              <a:rPr lang="en-US" sz="1400" dirty="0">
                <a:ln>
                  <a:solidFill>
                    <a:srgbClr val="4E0072"/>
                  </a:solidFill>
                </a:ln>
                <a:solidFill>
                  <a:srgbClr val="660066"/>
                </a:solidFill>
              </a:rPr>
              <a:t>= </a:t>
            </a:r>
            <a:r>
              <a:rPr lang="en-US" sz="1400" dirty="0" smtClean="0">
                <a:ln>
                  <a:solidFill>
                    <a:srgbClr val="4E0072"/>
                  </a:solidFill>
                </a:ln>
                <a:solidFill>
                  <a:srgbClr val="660066"/>
                </a:solidFill>
              </a:rPr>
              <a:t>6.0-</a:t>
            </a:r>
            <a:r>
              <a:rPr lang="en-US" sz="1400" dirty="0">
                <a:ln>
                  <a:solidFill>
                    <a:srgbClr val="4E0072"/>
                  </a:solidFill>
                </a:ln>
                <a:solidFill>
                  <a:srgbClr val="660066"/>
                </a:solidFill>
              </a:rPr>
              <a:t>9.5 MW</a:t>
            </a:r>
          </a:p>
          <a:p>
            <a:r>
              <a:rPr lang="en-US" sz="1400" dirty="0" err="1">
                <a:ln>
                  <a:solidFill>
                    <a:srgbClr val="4E0072"/>
                  </a:solidFill>
                </a:ln>
                <a:solidFill>
                  <a:srgbClr val="660066"/>
                </a:solidFill>
                <a:latin typeface="Symbol" charset="2"/>
                <a:cs typeface="Symbol" charset="2"/>
              </a:rPr>
              <a:t>b</a:t>
            </a:r>
            <a:r>
              <a:rPr lang="en-US" sz="1400" baseline="-25000" dirty="0" err="1">
                <a:ln>
                  <a:solidFill>
                    <a:srgbClr val="4E0072"/>
                  </a:solidFill>
                </a:ln>
                <a:solidFill>
                  <a:srgbClr val="660066"/>
                </a:solidFill>
              </a:rPr>
              <a:t>N</a:t>
            </a:r>
            <a:r>
              <a:rPr lang="en-US" sz="1400" dirty="0">
                <a:ln>
                  <a:solidFill>
                    <a:srgbClr val="4E0072"/>
                  </a:solidFill>
                </a:ln>
                <a:solidFill>
                  <a:srgbClr val="660066"/>
                </a:solidFill>
              </a:rPr>
              <a:t> = </a:t>
            </a:r>
            <a:r>
              <a:rPr lang="en-US" sz="1400" dirty="0" smtClean="0">
                <a:ln>
                  <a:solidFill>
                    <a:srgbClr val="4E0072"/>
                  </a:solidFill>
                </a:ln>
                <a:solidFill>
                  <a:srgbClr val="660066"/>
                </a:solidFill>
              </a:rPr>
              <a:t>1.9</a:t>
            </a:r>
          </a:p>
          <a:p>
            <a:r>
              <a:rPr lang="en-US" sz="1400" dirty="0" smtClean="0">
                <a:ln>
                  <a:solidFill>
                    <a:srgbClr val="4E0072"/>
                  </a:solidFill>
                </a:ln>
                <a:solidFill>
                  <a:srgbClr val="660066"/>
                </a:solidFill>
              </a:rPr>
              <a:t>I</a:t>
            </a:r>
            <a:r>
              <a:rPr lang="en-US" sz="1400" baseline="-25000" dirty="0" smtClean="0">
                <a:ln>
                  <a:solidFill>
                    <a:srgbClr val="4E0072"/>
                  </a:solidFill>
                </a:ln>
                <a:solidFill>
                  <a:srgbClr val="660066"/>
                </a:solidFill>
              </a:rPr>
              <a:t>P</a:t>
            </a:r>
            <a:r>
              <a:rPr lang="en-US" sz="1400" dirty="0" smtClean="0">
                <a:ln>
                  <a:solidFill>
                    <a:srgbClr val="4E0072"/>
                  </a:solidFill>
                </a:ln>
                <a:solidFill>
                  <a:srgbClr val="660066"/>
                </a:solidFill>
              </a:rPr>
              <a:t>   = 0.8 MA</a:t>
            </a:r>
          </a:p>
          <a:p>
            <a:r>
              <a:rPr lang="en-US" sz="1400" dirty="0" smtClean="0">
                <a:ln>
                  <a:solidFill>
                    <a:srgbClr val="4E0072"/>
                  </a:solidFill>
                </a:ln>
                <a:solidFill>
                  <a:srgbClr val="660066"/>
                </a:solidFill>
              </a:rPr>
              <a:t>B</a:t>
            </a:r>
            <a:r>
              <a:rPr lang="en-US" sz="1400" baseline="-25000" dirty="0" smtClean="0">
                <a:ln>
                  <a:solidFill>
                    <a:srgbClr val="4E0072"/>
                  </a:solidFill>
                </a:ln>
                <a:solidFill>
                  <a:srgbClr val="660066"/>
                </a:solidFill>
              </a:rPr>
              <a:t>T</a:t>
            </a:r>
            <a:r>
              <a:rPr lang="en-US" sz="1400" dirty="0" smtClean="0">
                <a:ln>
                  <a:solidFill>
                    <a:srgbClr val="4E0072"/>
                  </a:solidFill>
                </a:ln>
                <a:solidFill>
                  <a:srgbClr val="660066"/>
                </a:solidFill>
              </a:rPr>
              <a:t>  = 2.1 T</a:t>
            </a:r>
            <a:endParaRPr lang="en-US" sz="1400" dirty="0">
              <a:ln>
                <a:solidFill>
                  <a:srgbClr val="4E0072"/>
                </a:solidFill>
              </a:ln>
              <a:solidFill>
                <a:srgbClr val="6600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69421" y="4777917"/>
            <a:ext cx="1001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 Neon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225896" y="5121849"/>
            <a:ext cx="306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3            4           </a:t>
            </a:r>
            <a:r>
              <a:rPr lang="en-US" sz="1200" b="1" dirty="0" smtClean="0"/>
              <a:t> </a:t>
            </a:r>
            <a:r>
              <a:rPr lang="en-US" b="1" dirty="0" smtClean="0"/>
              <a:t> 5            6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985727" y="5400149"/>
            <a:ext cx="1735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r>
              <a:rPr lang="en-US" b="1" baseline="-25000" dirty="0" smtClean="0"/>
              <a:t>e</a:t>
            </a:r>
            <a:r>
              <a:rPr lang="en-US" b="1" dirty="0" smtClean="0"/>
              <a:t>  (10</a:t>
            </a:r>
            <a:r>
              <a:rPr lang="en-US" b="1" baseline="30000" dirty="0" smtClean="0"/>
              <a:t>19</a:t>
            </a:r>
            <a:r>
              <a:rPr lang="en-US" b="1" dirty="0" smtClean="0"/>
              <a:t> m</a:t>
            </a:r>
            <a:r>
              <a:rPr lang="en-US" b="1" baseline="30000" dirty="0" smtClean="0"/>
              <a:t>-3</a:t>
            </a:r>
            <a:r>
              <a:rPr lang="en-US" b="1" dirty="0" smtClean="0"/>
              <a:t>) 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998427" y="520278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_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0" y="2445809"/>
            <a:ext cx="504427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0.6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0.4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0.2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   0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55343" y="3830703"/>
            <a:ext cx="91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/>
              <a:t>q</a:t>
            </a:r>
            <a:r>
              <a:rPr lang="en-US" sz="2400" b="1" baseline="-25000" dirty="0" err="1"/>
              <a:t>⊥div</a:t>
            </a:r>
            <a:r>
              <a:rPr lang="en-US" b="1" dirty="0"/>
              <a:t>               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345299" y="375395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____</a:t>
            </a:r>
          </a:p>
          <a:p>
            <a:r>
              <a:rPr lang="en-US" b="1" dirty="0" smtClean="0"/>
              <a:t>P</a:t>
            </a:r>
            <a:r>
              <a:rPr lang="en-US" b="1" baseline="-25000" dirty="0" smtClean="0"/>
              <a:t>IN</a:t>
            </a:r>
            <a:endParaRPr lang="en-US" b="1" baseline="-25000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264224" y="3078506"/>
            <a:ext cx="72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(m</a:t>
            </a:r>
            <a:r>
              <a:rPr lang="en-US" b="1" baseline="30000" dirty="0" smtClean="0"/>
              <a:t>-2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149409" y="4034012"/>
            <a:ext cx="1087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L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|| </a:t>
            </a:r>
            <a:r>
              <a:rPr lang="en-US" sz="1600" b="1" dirty="0" smtClean="0">
                <a:solidFill>
                  <a:srgbClr val="FF0000"/>
                </a:solidFill>
              </a:rPr>
              <a:t>= 18 m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51605" y="4029636"/>
            <a:ext cx="1087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L</a:t>
            </a:r>
            <a:r>
              <a:rPr lang="en-US" sz="1200" b="1" baseline="-25000" dirty="0" smtClean="0">
                <a:solidFill>
                  <a:srgbClr val="0000FF"/>
                </a:solidFill>
              </a:rPr>
              <a:t>|| </a:t>
            </a:r>
            <a:r>
              <a:rPr lang="en-US" sz="1600" b="1" dirty="0" smtClean="0">
                <a:solidFill>
                  <a:srgbClr val="0000FF"/>
                </a:solidFill>
              </a:rPr>
              <a:t>= 26 m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165" y="1767132"/>
            <a:ext cx="450636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u="sng" dirty="0" smtClean="0">
                <a:ln>
                  <a:solidFill>
                    <a:srgbClr val="4DA04D"/>
                  </a:solidFill>
                </a:ln>
              </a:rPr>
              <a:t>Detached</a:t>
            </a:r>
            <a:r>
              <a:rPr lang="en-US" dirty="0" smtClean="0">
                <a:ln>
                  <a:solidFill>
                    <a:srgbClr val="4DA04D"/>
                  </a:solidFill>
                </a:ln>
              </a:rPr>
              <a:t>: Radiation near </a:t>
            </a:r>
            <a:r>
              <a:rPr lang="en-US" dirty="0" err="1" smtClean="0">
                <a:ln>
                  <a:solidFill>
                    <a:srgbClr val="4DA04D"/>
                  </a:solidFill>
                </a:ln>
              </a:rPr>
              <a:t>Xpoint</a:t>
            </a:r>
            <a:endParaRPr lang="en-US" dirty="0" smtClean="0">
              <a:ln>
                <a:solidFill>
                  <a:srgbClr val="4DA04D"/>
                </a:solidFill>
              </a:ln>
            </a:endParaRPr>
          </a:p>
          <a:p>
            <a:pPr marL="285750" indent="-285750">
              <a:buFontTx/>
              <a:buChar char="-"/>
            </a:pPr>
            <a:r>
              <a:rPr lang="en-US" u="sng" dirty="0" smtClean="0">
                <a:ln>
                  <a:solidFill>
                    <a:srgbClr val="4DA04D"/>
                  </a:solidFill>
                </a:ln>
              </a:rPr>
              <a:t>Re-attached</a:t>
            </a:r>
            <a:r>
              <a:rPr lang="en-US" dirty="0" smtClean="0">
                <a:ln>
                  <a:solidFill>
                    <a:srgbClr val="4DA04D"/>
                  </a:solidFill>
                </a:ln>
              </a:rPr>
              <a:t>: Radiation near plate</a:t>
            </a:r>
            <a:endParaRPr lang="en-US" dirty="0">
              <a:ln>
                <a:solidFill>
                  <a:srgbClr val="4DA04D"/>
                </a:solidFill>
              </a:ln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6951620" y="3263113"/>
            <a:ext cx="527917" cy="315951"/>
          </a:xfrm>
          <a:prstGeom prst="straightConnector1">
            <a:avLst/>
          </a:prstGeom>
          <a:noFill/>
          <a:ln w="38100" cap="flat" cmpd="sng" algn="ctr">
            <a:solidFill>
              <a:srgbClr val="4DA04D"/>
            </a:solidFill>
            <a:prstDash val="solid"/>
            <a:round/>
            <a:headEnd type="none" w="med" len="med"/>
            <a:tailEnd type="triangle" w="med" len="med"/>
          </a:ln>
          <a:effectLst>
            <a:glow rad="38100">
              <a:schemeClr val="bg1">
                <a:alpha val="75000"/>
              </a:schemeClr>
            </a:glow>
          </a:effectLst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6990439" y="3697336"/>
            <a:ext cx="558243" cy="114457"/>
          </a:xfrm>
          <a:prstGeom prst="straightConnector1">
            <a:avLst/>
          </a:prstGeom>
          <a:noFill/>
          <a:ln w="38100" cap="flat" cmpd="sng" algn="ctr">
            <a:solidFill>
              <a:srgbClr val="4DA04D"/>
            </a:solidFill>
            <a:prstDash val="solid"/>
            <a:round/>
            <a:headEnd type="none" w="med" len="med"/>
            <a:tailEnd type="triangle" w="med" len="med"/>
          </a:ln>
          <a:effectLst>
            <a:glow rad="38100">
              <a:schemeClr val="bg1">
                <a:alpha val="75000"/>
              </a:schemeClr>
            </a:glow>
          </a:effectLst>
        </p:spPr>
      </p:cxnSp>
      <p:sp>
        <p:nvSpPr>
          <p:cNvPr id="8" name="TextBox 7"/>
          <p:cNvSpPr txBox="1"/>
          <p:nvPr/>
        </p:nvSpPr>
        <p:spPr>
          <a:xfrm>
            <a:off x="-431800" y="368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3200" y="965115"/>
            <a:ext cx="1738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DIII-D</a:t>
            </a:r>
            <a:r>
              <a:rPr lang="en-US" sz="1600" b="1" dirty="0" smtClean="0">
                <a:solidFill>
                  <a:srgbClr val="FF0000"/>
                </a:solidFill>
              </a:rPr>
              <a:t>, EX/P2-26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1109" y="3758359"/>
            <a:ext cx="677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peak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3473315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369B9D3D75DB42A4294084EDAAF6E5" ma:contentTypeVersion="0" ma:contentTypeDescription="Create a new document." ma:contentTypeScope="" ma:versionID="7e38bf45e10ee7b0fbd3e3157880acb6">
  <xsd:schema xmlns:xsd="http://www.w3.org/2001/XMLSchema" xmlns:xs="http://www.w3.org/2001/XMLSchema" xmlns:p="http://schemas.microsoft.com/office/2006/metadata/properties" xmlns:ns2="50f8ad0e-3adf-474a-b561-af233bba80c3" targetNamespace="http://schemas.microsoft.com/office/2006/metadata/properties" ma:root="true" ma:fieldsID="b33b643bbdfd4d537c93bcee433d79e6" ns2:_="">
    <xsd:import namespace="50f8ad0e-3adf-474a-b561-af233bba80c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8ad0e-3adf-474a-b561-af233bba80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886BB1-D027-43F4-8DB2-C8D55F0291E4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3FFAC3F7-43B0-4D91-8B53-BF3319ED7AD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4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A3D4A31B-A513-40EC-9431-6913F0F557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f8ad0e-3adf-474a-b561-af233bba80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16812</TotalTime>
  <Words>147</Words>
  <Application>Microsoft Macintosh PowerPoint</Application>
  <PresentationFormat>Letter Paper (8.5x11 in)</PresentationFormat>
  <Paragraphs>38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Increased Connection Length Leads to Significantly Lower Heat Flux at Lower Density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Fusion Energy</cp:lastModifiedBy>
  <cp:revision>996</cp:revision>
  <cp:lastPrinted>2014-09-19T20:07:57Z</cp:lastPrinted>
  <dcterms:created xsi:type="dcterms:W3CDTF">2010-04-12T23:12:02Z</dcterms:created>
  <dcterms:modified xsi:type="dcterms:W3CDTF">2014-09-22T21:42:14Z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HeaderStyleDefinitions">
    <vt:lpwstr/>
  </property>
  <property fmtid="{D5CDD505-2E9C-101B-9397-08002B2CF9AE}" pid="4" name="RedirectURL">
    <vt:lpwstr/>
  </property>
  <property fmtid="{D5CDD505-2E9C-101B-9397-08002B2CF9AE}" pid="5" name="_dlc_DocId">
    <vt:lpwstr>XP2E3VQ6UM2P-151-395</vt:lpwstr>
  </property>
  <property fmtid="{D5CDD505-2E9C-101B-9397-08002B2CF9AE}" pid="6" name="_dlc_DocIdItemGuid">
    <vt:lpwstr>45a7871c-afbf-48d0-9089-d523b25ec326</vt:lpwstr>
  </property>
  <property fmtid="{D5CDD505-2E9C-101B-9397-08002B2CF9AE}" pid="7" name="_dlc_DocIdUrl">
    <vt:lpwstr>http://intranet.ga.com/_layouts/DocIdRedir.aspx?ID=XP2E3VQ6UM2P-151-395, XP2E3VQ6UM2P-151-395</vt:lpwstr>
  </property>
</Properties>
</file>