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71" r:id="rId2"/>
    <p:sldId id="279" r:id="rId3"/>
    <p:sldId id="280" r:id="rId4"/>
    <p:sldId id="294" r:id="rId5"/>
    <p:sldId id="315" r:id="rId6"/>
    <p:sldId id="318" r:id="rId7"/>
    <p:sldId id="283" r:id="rId8"/>
    <p:sldId id="273" r:id="rId9"/>
    <p:sldId id="281" r:id="rId10"/>
    <p:sldId id="266" r:id="rId11"/>
    <p:sldId id="289" r:id="rId12"/>
    <p:sldId id="296" r:id="rId13"/>
    <p:sldId id="313" r:id="rId14"/>
    <p:sldId id="314" r:id="rId15"/>
    <p:sldId id="275" r:id="rId16"/>
    <p:sldId id="285" r:id="rId17"/>
    <p:sldId id="306" r:id="rId18"/>
    <p:sldId id="286" r:id="rId19"/>
    <p:sldId id="303" r:id="rId20"/>
    <p:sldId id="287" r:id="rId21"/>
    <p:sldId id="272" r:id="rId22"/>
    <p:sldId id="274" r:id="rId23"/>
    <p:sldId id="276" r:id="rId24"/>
    <p:sldId id="297" r:id="rId25"/>
    <p:sldId id="299" r:id="rId26"/>
    <p:sldId id="300" r:id="rId27"/>
    <p:sldId id="293" r:id="rId28"/>
    <p:sldId id="308" r:id="rId29"/>
    <p:sldId id="309" r:id="rId30"/>
    <p:sldId id="317" r:id="rId31"/>
    <p:sldId id="312" r:id="rId32"/>
  </p:sldIdLst>
  <p:sldSz cx="11530013" cy="7099300"/>
  <p:notesSz cx="6858000" cy="9144000"/>
  <p:defaultTextStyle>
    <a:defPPr>
      <a:defRPr lang="es-ES"/>
    </a:defPPr>
    <a:lvl1pPr marL="0" algn="l" defTabSz="53222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32227" algn="l" defTabSz="53222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64453" algn="l" defTabSz="53222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96680" algn="l" defTabSz="53222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28906" algn="l" defTabSz="53222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61133" algn="l" defTabSz="53222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93359" algn="l" defTabSz="53222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725586" algn="l" defTabSz="53222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257812" algn="l" defTabSz="53222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rlos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66" d="100"/>
          <a:sy n="66" d="100"/>
        </p:scale>
        <p:origin x="-1216" y="-136"/>
      </p:cViewPr>
      <p:guideLst>
        <p:guide orient="horz" pos="2236"/>
        <p:guide pos="36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commentAuthors" Target="commentAuthors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10-01T14:10:44.394" idx="1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D96C72-3B53-DE47-9820-E7A746C20B3B}" type="datetimeFigureOut">
              <a:rPr lang="es-ES" smtClean="0"/>
              <a:t>18/10/14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44525" y="685800"/>
            <a:ext cx="55689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32A442-9787-5E45-B556-7978EDD28AB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7387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3222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32227" algn="l" defTabSz="53222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64453" algn="l" defTabSz="53222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96680" algn="l" defTabSz="53222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28906" algn="l" defTabSz="53222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61133" algn="l" defTabSz="53222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93359" algn="l" defTabSz="53222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725586" algn="l" defTabSz="53222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257812" algn="l" defTabSz="53222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64751" y="2205385"/>
            <a:ext cx="9800511" cy="1521748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29502" y="4022936"/>
            <a:ext cx="8071009" cy="181426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32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64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96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289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61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933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25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578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855C-4A56-C342-B7C5-758BBA839DCB}" type="datetimeFigureOut">
              <a:rPr lang="es-ES" smtClean="0"/>
              <a:t>18/10/14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64B59-00B2-904F-8EA5-319E6DED9EA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6885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855C-4A56-C342-B7C5-758BBA839DCB}" type="datetimeFigureOut">
              <a:rPr lang="es-ES" smtClean="0"/>
              <a:t>18/10/14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64B59-00B2-904F-8EA5-319E6DED9EA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10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359259" y="284302"/>
            <a:ext cx="2594253" cy="6057412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576501" y="284302"/>
            <a:ext cx="7590592" cy="6057412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855C-4A56-C342-B7C5-758BBA839DCB}" type="datetimeFigureOut">
              <a:rPr lang="es-ES" smtClean="0"/>
              <a:t>18/10/14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64B59-00B2-904F-8EA5-319E6DED9EA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3832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855C-4A56-C342-B7C5-758BBA839DCB}" type="datetimeFigureOut">
              <a:rPr lang="es-ES" smtClean="0"/>
              <a:t>18/10/14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64B59-00B2-904F-8EA5-319E6DED9EA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0343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0792" y="4561958"/>
            <a:ext cx="9800511" cy="1410000"/>
          </a:xfrm>
        </p:spPr>
        <p:txBody>
          <a:bodyPr anchor="t"/>
          <a:lstStyle>
            <a:lvl1pPr algn="l">
              <a:defRPr sz="47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910792" y="3008987"/>
            <a:ext cx="9800511" cy="1552971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3222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64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5966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289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611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933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255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578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855C-4A56-C342-B7C5-758BBA839DCB}" type="datetimeFigureOut">
              <a:rPr lang="es-ES" smtClean="0"/>
              <a:t>18/10/14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64B59-00B2-904F-8EA5-319E6DED9EA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9766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576501" y="1656504"/>
            <a:ext cx="5092422" cy="4685210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861090" y="1656504"/>
            <a:ext cx="5092422" cy="4685210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855C-4A56-C342-B7C5-758BBA839DCB}" type="datetimeFigureOut">
              <a:rPr lang="es-ES" smtClean="0"/>
              <a:t>18/10/14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64B59-00B2-904F-8EA5-319E6DED9EA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8782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76501" y="1589126"/>
            <a:ext cx="5094425" cy="66227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2227" indent="0">
              <a:buNone/>
              <a:defRPr sz="2300" b="1"/>
            </a:lvl2pPr>
            <a:lvl3pPr marL="1064453" indent="0">
              <a:buNone/>
              <a:defRPr sz="2100" b="1"/>
            </a:lvl3pPr>
            <a:lvl4pPr marL="1596680" indent="0">
              <a:buNone/>
              <a:defRPr sz="1900" b="1"/>
            </a:lvl4pPr>
            <a:lvl5pPr marL="2128906" indent="0">
              <a:buNone/>
              <a:defRPr sz="1900" b="1"/>
            </a:lvl5pPr>
            <a:lvl6pPr marL="2661133" indent="0">
              <a:buNone/>
              <a:defRPr sz="1900" b="1"/>
            </a:lvl6pPr>
            <a:lvl7pPr marL="3193359" indent="0">
              <a:buNone/>
              <a:defRPr sz="1900" b="1"/>
            </a:lvl7pPr>
            <a:lvl8pPr marL="3725586" indent="0">
              <a:buNone/>
              <a:defRPr sz="1900" b="1"/>
            </a:lvl8pPr>
            <a:lvl9pPr marL="4257812" indent="0">
              <a:buNone/>
              <a:defRPr sz="19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76501" y="2251398"/>
            <a:ext cx="5094425" cy="4090315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5857087" y="1589126"/>
            <a:ext cx="5096426" cy="66227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2227" indent="0">
              <a:buNone/>
              <a:defRPr sz="2300" b="1"/>
            </a:lvl2pPr>
            <a:lvl3pPr marL="1064453" indent="0">
              <a:buNone/>
              <a:defRPr sz="2100" b="1"/>
            </a:lvl3pPr>
            <a:lvl4pPr marL="1596680" indent="0">
              <a:buNone/>
              <a:defRPr sz="1900" b="1"/>
            </a:lvl4pPr>
            <a:lvl5pPr marL="2128906" indent="0">
              <a:buNone/>
              <a:defRPr sz="1900" b="1"/>
            </a:lvl5pPr>
            <a:lvl6pPr marL="2661133" indent="0">
              <a:buNone/>
              <a:defRPr sz="1900" b="1"/>
            </a:lvl6pPr>
            <a:lvl7pPr marL="3193359" indent="0">
              <a:buNone/>
              <a:defRPr sz="1900" b="1"/>
            </a:lvl7pPr>
            <a:lvl8pPr marL="3725586" indent="0">
              <a:buNone/>
              <a:defRPr sz="1900" b="1"/>
            </a:lvl8pPr>
            <a:lvl9pPr marL="4257812" indent="0">
              <a:buNone/>
              <a:defRPr sz="19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5857087" y="2251398"/>
            <a:ext cx="5096426" cy="4090315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855C-4A56-C342-B7C5-758BBA839DCB}" type="datetimeFigureOut">
              <a:rPr lang="es-ES" smtClean="0"/>
              <a:t>18/10/14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64B59-00B2-904F-8EA5-319E6DED9EA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4433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855C-4A56-C342-B7C5-758BBA839DCB}" type="datetimeFigureOut">
              <a:rPr lang="es-ES" smtClean="0"/>
              <a:t>18/10/14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64B59-00B2-904F-8EA5-319E6DED9EA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2690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855C-4A56-C342-B7C5-758BBA839DCB}" type="datetimeFigureOut">
              <a:rPr lang="es-ES" smtClean="0"/>
              <a:t>18/10/14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64B59-00B2-904F-8EA5-319E6DED9EA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0790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6501" y="282657"/>
            <a:ext cx="3793295" cy="1202937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07915" y="282658"/>
            <a:ext cx="6445598" cy="6059056"/>
          </a:xfrm>
        </p:spPr>
        <p:txBody>
          <a:bodyPr/>
          <a:lstStyle>
            <a:lvl1pPr>
              <a:defRPr sz="3700"/>
            </a:lvl1pPr>
            <a:lvl2pPr>
              <a:defRPr sz="33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576501" y="1485595"/>
            <a:ext cx="3793295" cy="4856119"/>
          </a:xfrm>
        </p:spPr>
        <p:txBody>
          <a:bodyPr/>
          <a:lstStyle>
            <a:lvl1pPr marL="0" indent="0">
              <a:buNone/>
              <a:defRPr sz="1600"/>
            </a:lvl1pPr>
            <a:lvl2pPr marL="532227" indent="0">
              <a:buNone/>
              <a:defRPr sz="1400"/>
            </a:lvl2pPr>
            <a:lvl3pPr marL="1064453" indent="0">
              <a:buNone/>
              <a:defRPr sz="1200"/>
            </a:lvl3pPr>
            <a:lvl4pPr marL="1596680" indent="0">
              <a:buNone/>
              <a:defRPr sz="1000"/>
            </a:lvl4pPr>
            <a:lvl5pPr marL="2128906" indent="0">
              <a:buNone/>
              <a:defRPr sz="1000"/>
            </a:lvl5pPr>
            <a:lvl6pPr marL="2661133" indent="0">
              <a:buNone/>
              <a:defRPr sz="1000"/>
            </a:lvl6pPr>
            <a:lvl7pPr marL="3193359" indent="0">
              <a:buNone/>
              <a:defRPr sz="1000"/>
            </a:lvl7pPr>
            <a:lvl8pPr marL="3725586" indent="0">
              <a:buNone/>
              <a:defRPr sz="1000"/>
            </a:lvl8pPr>
            <a:lvl9pPr marL="4257812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855C-4A56-C342-B7C5-758BBA839DCB}" type="datetimeFigureOut">
              <a:rPr lang="es-ES" smtClean="0"/>
              <a:t>18/10/14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64B59-00B2-904F-8EA5-319E6DED9EA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545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59963" y="4969510"/>
            <a:ext cx="6918008" cy="586679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259963" y="634336"/>
            <a:ext cx="6918008" cy="4259580"/>
          </a:xfrm>
        </p:spPr>
        <p:txBody>
          <a:bodyPr/>
          <a:lstStyle>
            <a:lvl1pPr marL="0" indent="0">
              <a:buNone/>
              <a:defRPr sz="3700"/>
            </a:lvl1pPr>
            <a:lvl2pPr marL="532227" indent="0">
              <a:buNone/>
              <a:defRPr sz="3300"/>
            </a:lvl2pPr>
            <a:lvl3pPr marL="1064453" indent="0">
              <a:buNone/>
              <a:defRPr sz="2800"/>
            </a:lvl3pPr>
            <a:lvl4pPr marL="1596680" indent="0">
              <a:buNone/>
              <a:defRPr sz="2300"/>
            </a:lvl4pPr>
            <a:lvl5pPr marL="2128906" indent="0">
              <a:buNone/>
              <a:defRPr sz="2300"/>
            </a:lvl5pPr>
            <a:lvl6pPr marL="2661133" indent="0">
              <a:buNone/>
              <a:defRPr sz="2300"/>
            </a:lvl6pPr>
            <a:lvl7pPr marL="3193359" indent="0">
              <a:buNone/>
              <a:defRPr sz="2300"/>
            </a:lvl7pPr>
            <a:lvl8pPr marL="3725586" indent="0">
              <a:buNone/>
              <a:defRPr sz="2300"/>
            </a:lvl8pPr>
            <a:lvl9pPr marL="4257812" indent="0">
              <a:buNone/>
              <a:defRPr sz="23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259963" y="5556189"/>
            <a:ext cx="6918008" cy="833181"/>
          </a:xfrm>
        </p:spPr>
        <p:txBody>
          <a:bodyPr/>
          <a:lstStyle>
            <a:lvl1pPr marL="0" indent="0">
              <a:buNone/>
              <a:defRPr sz="1600"/>
            </a:lvl1pPr>
            <a:lvl2pPr marL="532227" indent="0">
              <a:buNone/>
              <a:defRPr sz="1400"/>
            </a:lvl2pPr>
            <a:lvl3pPr marL="1064453" indent="0">
              <a:buNone/>
              <a:defRPr sz="1200"/>
            </a:lvl3pPr>
            <a:lvl4pPr marL="1596680" indent="0">
              <a:buNone/>
              <a:defRPr sz="1000"/>
            </a:lvl4pPr>
            <a:lvl5pPr marL="2128906" indent="0">
              <a:buNone/>
              <a:defRPr sz="1000"/>
            </a:lvl5pPr>
            <a:lvl6pPr marL="2661133" indent="0">
              <a:buNone/>
              <a:defRPr sz="1000"/>
            </a:lvl6pPr>
            <a:lvl7pPr marL="3193359" indent="0">
              <a:buNone/>
              <a:defRPr sz="1000"/>
            </a:lvl7pPr>
            <a:lvl8pPr marL="3725586" indent="0">
              <a:buNone/>
              <a:defRPr sz="1000"/>
            </a:lvl8pPr>
            <a:lvl9pPr marL="4257812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855C-4A56-C342-B7C5-758BBA839DCB}" type="datetimeFigureOut">
              <a:rPr lang="es-ES" smtClean="0"/>
              <a:t>18/10/14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64B59-00B2-904F-8EA5-319E6DED9EA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7005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576501" y="284301"/>
            <a:ext cx="10377012" cy="1183217"/>
          </a:xfrm>
          <a:prstGeom prst="rect">
            <a:avLst/>
          </a:prstGeom>
        </p:spPr>
        <p:txBody>
          <a:bodyPr vert="horz" lIns="106445" tIns="53223" rIns="106445" bIns="53223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76501" y="1656504"/>
            <a:ext cx="10377012" cy="4685210"/>
          </a:xfrm>
          <a:prstGeom prst="rect">
            <a:avLst/>
          </a:prstGeom>
        </p:spPr>
        <p:txBody>
          <a:bodyPr vert="horz" lIns="106445" tIns="53223" rIns="106445" bIns="53223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576501" y="6580000"/>
            <a:ext cx="2690336" cy="377972"/>
          </a:xfrm>
          <a:prstGeom prst="rect">
            <a:avLst/>
          </a:prstGeom>
        </p:spPr>
        <p:txBody>
          <a:bodyPr vert="horz" lIns="106445" tIns="53223" rIns="106445" bIns="53223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1855C-4A56-C342-B7C5-758BBA839DCB}" type="datetimeFigureOut">
              <a:rPr lang="es-ES" smtClean="0"/>
              <a:t>18/10/14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939421" y="6580000"/>
            <a:ext cx="3651171" cy="377972"/>
          </a:xfrm>
          <a:prstGeom prst="rect">
            <a:avLst/>
          </a:prstGeom>
        </p:spPr>
        <p:txBody>
          <a:bodyPr vert="horz" lIns="106445" tIns="53223" rIns="106445" bIns="53223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263176" y="6580000"/>
            <a:ext cx="2690336" cy="377972"/>
          </a:xfrm>
          <a:prstGeom prst="rect">
            <a:avLst/>
          </a:prstGeom>
        </p:spPr>
        <p:txBody>
          <a:bodyPr vert="horz" lIns="106445" tIns="53223" rIns="106445" bIns="53223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564B59-00B2-904F-8EA5-319E6DED9EAC}" type="slidenum">
              <a:rPr lang="es-ES" smtClean="0"/>
              <a:t>‹Nr.›</a:t>
            </a:fld>
            <a:endParaRPr lang="es-ES"/>
          </a:p>
        </p:txBody>
      </p:sp>
      <p:pic>
        <p:nvPicPr>
          <p:cNvPr id="7" name="Imagen 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059" y="78881"/>
            <a:ext cx="2249954" cy="714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7"/>
          <p:cNvSpPr txBox="1">
            <a:spLocks noChangeArrowheads="1"/>
          </p:cNvSpPr>
          <p:nvPr userDrawn="1"/>
        </p:nvSpPr>
        <p:spPr bwMode="auto">
          <a:xfrm>
            <a:off x="10821398" y="6739406"/>
            <a:ext cx="770785" cy="2921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106445" tIns="53223" rIns="106445" bIns="5322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79D75E8A-2A52-9544-B8EC-7C2564F6A400}" type="slidenum">
              <a:rPr lang="en-GB" sz="1200" smtClean="0">
                <a:solidFill>
                  <a:srgbClr val="000D08"/>
                </a:solidFill>
              </a:rPr>
              <a:pPr eaLnBrk="1" hangingPunct="1">
                <a:defRPr/>
              </a:pPr>
              <a:t>‹Nr.›</a:t>
            </a:fld>
            <a:r>
              <a:rPr lang="en-GB" sz="1200" dirty="0" smtClean="0">
                <a:solidFill>
                  <a:srgbClr val="000D08"/>
                </a:solidFill>
              </a:rPr>
              <a:t>/ 31</a:t>
            </a:r>
            <a:endParaRPr lang="en-GB" sz="2100" dirty="0" smtClean="0"/>
          </a:p>
        </p:txBody>
      </p:sp>
    </p:spTree>
    <p:extLst>
      <p:ext uri="{BB962C8B-B14F-4D97-AF65-F5344CB8AC3E}">
        <p14:creationId xmlns:p14="http://schemas.microsoft.com/office/powerpoint/2010/main" val="556492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532227" rtl="0" eaLnBrk="1" latinLnBrk="0" hangingPunct="1">
        <a:spcBef>
          <a:spcPct val="0"/>
        </a:spcBef>
        <a:buNone/>
        <a:defRPr sz="5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9170" indent="-399170" algn="l" defTabSz="532227" rtl="0" eaLnBrk="1" latinLnBrk="0" hangingPunct="1">
        <a:spcBef>
          <a:spcPct val="20000"/>
        </a:spcBef>
        <a:buFont typeface="Arial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64868" indent="-332642" algn="l" defTabSz="532227" rtl="0" eaLnBrk="1" latinLnBrk="0" hangingPunct="1">
        <a:spcBef>
          <a:spcPct val="20000"/>
        </a:spcBef>
        <a:buFont typeface="Arial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30566" indent="-266113" algn="l" defTabSz="532227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62793" indent="-266113" algn="l" defTabSz="532227" rtl="0" eaLnBrk="1" latinLnBrk="0" hangingPunct="1">
        <a:spcBef>
          <a:spcPct val="20000"/>
        </a:spcBef>
        <a:buFont typeface="Arial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95019" indent="-266113" algn="l" defTabSz="532227" rtl="0" eaLnBrk="1" latinLnBrk="0" hangingPunct="1">
        <a:spcBef>
          <a:spcPct val="20000"/>
        </a:spcBef>
        <a:buFont typeface="Arial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27246" indent="-266113" algn="l" defTabSz="53222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59472" indent="-266113" algn="l" defTabSz="53222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91699" indent="-266113" algn="l" defTabSz="53222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23925" indent="-266113" algn="l" defTabSz="53222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53222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2227" algn="l" defTabSz="53222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64453" algn="l" defTabSz="53222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680" algn="l" defTabSz="53222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28906" algn="l" defTabSz="53222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61133" algn="l" defTabSz="53222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93359" algn="l" defTabSz="53222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25586" algn="l" defTabSz="53222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57812" algn="l" defTabSz="53222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comments" Target="../comments/comment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-124551" y="717064"/>
            <a:ext cx="11672359" cy="6770849"/>
          </a:xfrm>
          <a:prstGeom prst="rect">
            <a:avLst/>
          </a:prstGeom>
          <a:noFill/>
        </p:spPr>
        <p:txBody>
          <a:bodyPr wrap="square" lIns="106445" tIns="53223" rIns="106445" bIns="53223" rtlCol="0">
            <a:spAutoFit/>
          </a:bodyPr>
          <a:lstStyle/>
          <a:p>
            <a:pPr algn="ctr"/>
            <a:r>
              <a:rPr lang="es-ES" sz="3300" b="1" dirty="0">
                <a:solidFill>
                  <a:srgbClr val="0000FF"/>
                </a:solidFill>
              </a:rPr>
              <a:t>SUMMARY SESSION</a:t>
            </a:r>
          </a:p>
          <a:p>
            <a:pPr algn="ctr"/>
            <a:r>
              <a:rPr lang="es-ES" sz="2800" b="1" dirty="0">
                <a:solidFill>
                  <a:srgbClr val="0000FF"/>
                </a:solidFill>
              </a:rPr>
              <a:t>EX/C </a:t>
            </a:r>
            <a:r>
              <a:rPr lang="es-ES" sz="2800" dirty="0" err="1">
                <a:solidFill>
                  <a:srgbClr val="0000FF"/>
                </a:solidFill>
              </a:rPr>
              <a:t>Magnetic</a:t>
            </a:r>
            <a:r>
              <a:rPr lang="es-ES" sz="2800" dirty="0">
                <a:solidFill>
                  <a:srgbClr val="0000FF"/>
                </a:solidFill>
              </a:rPr>
              <a:t> </a:t>
            </a:r>
            <a:r>
              <a:rPr lang="es-ES" sz="2800" dirty="0" err="1">
                <a:solidFill>
                  <a:srgbClr val="0000FF"/>
                </a:solidFill>
              </a:rPr>
              <a:t>Confinement</a:t>
            </a:r>
            <a:r>
              <a:rPr lang="es-ES" sz="2800" dirty="0">
                <a:solidFill>
                  <a:srgbClr val="0000FF"/>
                </a:solidFill>
              </a:rPr>
              <a:t> </a:t>
            </a:r>
            <a:r>
              <a:rPr lang="es-ES" sz="2800" dirty="0" err="1">
                <a:solidFill>
                  <a:srgbClr val="0000FF"/>
                </a:solidFill>
              </a:rPr>
              <a:t>experiments</a:t>
            </a:r>
            <a:r>
              <a:rPr lang="es-ES" sz="2800" dirty="0">
                <a:solidFill>
                  <a:srgbClr val="0000FF"/>
                </a:solidFill>
              </a:rPr>
              <a:t> (</a:t>
            </a:r>
            <a:r>
              <a:rPr lang="es-ES" sz="2800" dirty="0" err="1">
                <a:solidFill>
                  <a:srgbClr val="0000FF"/>
                </a:solidFill>
              </a:rPr>
              <a:t>Confinement</a:t>
            </a:r>
            <a:r>
              <a:rPr lang="es-ES" sz="2800" dirty="0">
                <a:solidFill>
                  <a:srgbClr val="0000FF"/>
                </a:solidFill>
              </a:rPr>
              <a:t>)</a:t>
            </a:r>
          </a:p>
          <a:p>
            <a:pPr algn="ctr"/>
            <a:r>
              <a:rPr lang="es-ES" sz="2800" b="1" dirty="0">
                <a:solidFill>
                  <a:srgbClr val="0000FF"/>
                </a:solidFill>
              </a:rPr>
              <a:t>EX/D </a:t>
            </a:r>
            <a:r>
              <a:rPr lang="es-ES" sz="2800" dirty="0" err="1">
                <a:solidFill>
                  <a:srgbClr val="0000FF"/>
                </a:solidFill>
              </a:rPr>
              <a:t>Magnetic</a:t>
            </a:r>
            <a:r>
              <a:rPr lang="es-ES" sz="2800" dirty="0">
                <a:solidFill>
                  <a:srgbClr val="0000FF"/>
                </a:solidFill>
              </a:rPr>
              <a:t> </a:t>
            </a:r>
            <a:r>
              <a:rPr lang="es-ES" sz="2800" dirty="0" err="1">
                <a:solidFill>
                  <a:srgbClr val="0000FF"/>
                </a:solidFill>
              </a:rPr>
              <a:t>Confinement</a:t>
            </a:r>
            <a:r>
              <a:rPr lang="es-ES" sz="2800" dirty="0">
                <a:solidFill>
                  <a:srgbClr val="0000FF"/>
                </a:solidFill>
              </a:rPr>
              <a:t> </a:t>
            </a:r>
            <a:r>
              <a:rPr lang="es-ES" sz="2800" dirty="0" err="1">
                <a:solidFill>
                  <a:srgbClr val="0000FF"/>
                </a:solidFill>
              </a:rPr>
              <a:t>Experiments</a:t>
            </a:r>
            <a:r>
              <a:rPr lang="es-ES" sz="2800" dirty="0">
                <a:solidFill>
                  <a:srgbClr val="0000FF"/>
                </a:solidFill>
              </a:rPr>
              <a:t>: Plasma-material </a:t>
            </a:r>
            <a:r>
              <a:rPr lang="es-ES" sz="2800" dirty="0" err="1">
                <a:solidFill>
                  <a:srgbClr val="0000FF"/>
                </a:solidFill>
              </a:rPr>
              <a:t>interactions</a:t>
            </a:r>
            <a:endParaRPr lang="es-ES" sz="2800" dirty="0">
              <a:solidFill>
                <a:srgbClr val="0000FF"/>
              </a:solidFill>
            </a:endParaRPr>
          </a:p>
          <a:p>
            <a:pPr algn="ctr"/>
            <a:r>
              <a:rPr lang="es-ES" sz="2800" b="1" dirty="0">
                <a:solidFill>
                  <a:srgbClr val="0000FF"/>
                </a:solidFill>
              </a:rPr>
              <a:t>PPC</a:t>
            </a:r>
            <a:r>
              <a:rPr lang="es-ES" sz="2800" dirty="0">
                <a:solidFill>
                  <a:srgbClr val="0000FF"/>
                </a:solidFill>
              </a:rPr>
              <a:t>-Plasma </a:t>
            </a:r>
            <a:r>
              <a:rPr lang="es-ES" sz="2800" dirty="0" err="1">
                <a:solidFill>
                  <a:srgbClr val="0000FF"/>
                </a:solidFill>
              </a:rPr>
              <a:t>Overall</a:t>
            </a:r>
            <a:r>
              <a:rPr lang="es-ES" sz="2800" dirty="0">
                <a:solidFill>
                  <a:srgbClr val="0000FF"/>
                </a:solidFill>
              </a:rPr>
              <a:t> Performance and Control</a:t>
            </a:r>
          </a:p>
          <a:p>
            <a:pPr algn="ctr"/>
            <a:endParaRPr lang="es-ES" sz="2800" dirty="0">
              <a:solidFill>
                <a:srgbClr val="0000FF"/>
              </a:solidFill>
            </a:endParaRPr>
          </a:p>
          <a:p>
            <a:pPr algn="ctr"/>
            <a:r>
              <a:rPr lang="es-ES" sz="2800" b="1" dirty="0">
                <a:solidFill>
                  <a:srgbClr val="FF0000"/>
                </a:solidFill>
              </a:rPr>
              <a:t>I. CORE TRANSPORT</a:t>
            </a:r>
          </a:p>
          <a:p>
            <a:pPr algn="ctr"/>
            <a:r>
              <a:rPr lang="es-ES" sz="2800" b="1" dirty="0">
                <a:solidFill>
                  <a:srgbClr val="FF0000"/>
                </a:solidFill>
              </a:rPr>
              <a:t>II. EDGE TRANSPORT </a:t>
            </a:r>
          </a:p>
          <a:p>
            <a:pPr algn="ctr"/>
            <a:r>
              <a:rPr lang="es-ES" sz="2800" b="1" dirty="0">
                <a:solidFill>
                  <a:srgbClr val="FF0000"/>
                </a:solidFill>
              </a:rPr>
              <a:t>III. PLASMA-WALL </a:t>
            </a:r>
          </a:p>
          <a:p>
            <a:pPr algn="ctr"/>
            <a:r>
              <a:rPr lang="es-ES" sz="2800" b="1" dirty="0">
                <a:solidFill>
                  <a:srgbClr val="FF0000"/>
                </a:solidFill>
              </a:rPr>
              <a:t>IV. IMPURITY/PARTICLE TRANSPORT</a:t>
            </a:r>
          </a:p>
          <a:p>
            <a:pPr algn="ctr"/>
            <a:r>
              <a:rPr lang="es-ES" sz="2800" b="1" dirty="0">
                <a:solidFill>
                  <a:srgbClr val="FF0000"/>
                </a:solidFill>
              </a:rPr>
              <a:t>V. OPERATIONAL LIMITS</a:t>
            </a:r>
          </a:p>
          <a:p>
            <a:pPr algn="ctr"/>
            <a:r>
              <a:rPr lang="es-ES" sz="2800" b="1" dirty="0">
                <a:solidFill>
                  <a:srgbClr val="FF0000"/>
                </a:solidFill>
              </a:rPr>
              <a:t>VI. PLASMA PERFORMANCE AND INTEGRATION</a:t>
            </a:r>
          </a:p>
          <a:p>
            <a:pPr algn="ctr"/>
            <a:endParaRPr lang="es-ES" sz="3300" dirty="0">
              <a:solidFill>
                <a:srgbClr val="0000FF"/>
              </a:solidFill>
            </a:endParaRPr>
          </a:p>
          <a:p>
            <a:pPr algn="ctr"/>
            <a:r>
              <a:rPr lang="es-ES" sz="3300" dirty="0">
                <a:solidFill>
                  <a:srgbClr val="0000FF"/>
                </a:solidFill>
              </a:rPr>
              <a:t>Carlos Hidalgo</a:t>
            </a:r>
          </a:p>
          <a:p>
            <a:pPr algn="ctr"/>
            <a:r>
              <a:rPr lang="es-ES" sz="3300" dirty="0">
                <a:solidFill>
                  <a:srgbClr val="0000FF"/>
                </a:solidFill>
              </a:rPr>
              <a:t>Laboratorio Nacional de Fusión, CIEMAT, </a:t>
            </a:r>
            <a:r>
              <a:rPr lang="es-ES" sz="3300" dirty="0" err="1">
                <a:solidFill>
                  <a:srgbClr val="0000FF"/>
                </a:solidFill>
              </a:rPr>
              <a:t>Spain</a:t>
            </a:r>
            <a:endParaRPr lang="es-ES" sz="3300" dirty="0">
              <a:solidFill>
                <a:srgbClr val="0000FF"/>
              </a:solidFill>
            </a:endParaRPr>
          </a:p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52830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-106757" y="-15755"/>
            <a:ext cx="9430412" cy="1123148"/>
          </a:xfrm>
          <a:prstGeom prst="rect">
            <a:avLst/>
          </a:prstGeom>
          <a:noFill/>
        </p:spPr>
        <p:txBody>
          <a:bodyPr wrap="square" lIns="106445" tIns="53223" rIns="106445" bIns="53223" rtlCol="0">
            <a:spAutoFit/>
          </a:bodyPr>
          <a:lstStyle/>
          <a:p>
            <a:pPr algn="ctr"/>
            <a:r>
              <a:rPr lang="en-US" sz="3300" b="1" dirty="0">
                <a:solidFill>
                  <a:srgbClr val="0000FF"/>
                </a:solidFill>
              </a:rPr>
              <a:t>Trigger of the L-H transition: </a:t>
            </a:r>
          </a:p>
          <a:p>
            <a:pPr algn="ctr"/>
            <a:r>
              <a:rPr lang="en-US" sz="3300" b="1" dirty="0">
                <a:solidFill>
                  <a:srgbClr val="FF0000"/>
                </a:solidFill>
              </a:rPr>
              <a:t>role of dynamical flows</a:t>
            </a:r>
            <a:endParaRPr lang="es-ES" sz="3300" dirty="0">
              <a:solidFill>
                <a:srgbClr val="FF0000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9331" y="4995802"/>
            <a:ext cx="11601184" cy="1076982"/>
          </a:xfrm>
          <a:prstGeom prst="rect">
            <a:avLst/>
          </a:prstGeom>
          <a:noFill/>
        </p:spPr>
        <p:txBody>
          <a:bodyPr wrap="square" lIns="106445" tIns="53223" rIns="106445" bIns="53223" rtlCol="0">
            <a:spAutoFit/>
          </a:bodyPr>
          <a:lstStyle/>
          <a:p>
            <a:r>
              <a:rPr lang="en-GB" dirty="0" smtClean="0"/>
              <a:t>Recent experiments,  </a:t>
            </a:r>
            <a:r>
              <a:rPr lang="en-GB" dirty="0">
                <a:solidFill>
                  <a:srgbClr val="0000FF"/>
                </a:solidFill>
              </a:rPr>
              <a:t>HL-2A [EXC285 Dong</a:t>
            </a:r>
            <a:r>
              <a:rPr lang="en-GB" dirty="0" smtClean="0">
                <a:solidFill>
                  <a:srgbClr val="0000FF"/>
                </a:solidFill>
              </a:rPr>
              <a:t>], DIIID </a:t>
            </a:r>
            <a:r>
              <a:rPr lang="en-GB" dirty="0" smtClean="0"/>
              <a:t>[</a:t>
            </a:r>
            <a:r>
              <a:rPr lang="en-GB" dirty="0" smtClean="0">
                <a:solidFill>
                  <a:srgbClr val="0000FF"/>
                </a:solidFill>
              </a:rPr>
              <a:t>EXC539 Schmitz</a:t>
            </a:r>
            <a:r>
              <a:rPr lang="en-GB" dirty="0" smtClean="0"/>
              <a:t>]</a:t>
            </a:r>
            <a:r>
              <a:rPr lang="en-GB" dirty="0"/>
              <a:t>, </a:t>
            </a:r>
            <a:r>
              <a:rPr lang="en-GB" dirty="0">
                <a:solidFill>
                  <a:srgbClr val="0000FF"/>
                </a:solidFill>
              </a:rPr>
              <a:t>TJ-II </a:t>
            </a:r>
            <a:r>
              <a:rPr lang="en-GB" dirty="0"/>
              <a:t>[</a:t>
            </a:r>
            <a:r>
              <a:rPr lang="en-GB" dirty="0" smtClean="0">
                <a:solidFill>
                  <a:srgbClr val="0000FF"/>
                </a:solidFill>
              </a:rPr>
              <a:t>EXC19 Estrada</a:t>
            </a:r>
            <a:r>
              <a:rPr lang="en-GB" dirty="0" smtClean="0"/>
              <a:t>]</a:t>
            </a:r>
            <a:r>
              <a:rPr lang="en-GB" dirty="0"/>
              <a:t>, </a:t>
            </a:r>
            <a:r>
              <a:rPr lang="en-GB" dirty="0" err="1">
                <a:solidFill>
                  <a:srgbClr val="0000FF"/>
                </a:solidFill>
              </a:rPr>
              <a:t>AlcatorCmod</a:t>
            </a:r>
            <a:r>
              <a:rPr lang="en-GB" dirty="0"/>
              <a:t> [</a:t>
            </a:r>
            <a:r>
              <a:rPr lang="en-GB" dirty="0" smtClean="0">
                <a:solidFill>
                  <a:srgbClr val="0000FF"/>
                </a:solidFill>
              </a:rPr>
              <a:t>EXC619 </a:t>
            </a:r>
            <a:r>
              <a:rPr lang="en-GB" dirty="0" err="1" smtClean="0">
                <a:solidFill>
                  <a:srgbClr val="0000FF"/>
                </a:solidFill>
              </a:rPr>
              <a:t>Cziegler</a:t>
            </a:r>
            <a:r>
              <a:rPr lang="en-GB" dirty="0" smtClean="0"/>
              <a:t>], has pointed out towards a synergistic role of turbulence-driven flows (ZFs) and pressure gradient driven flows in the triggering and evolution of the L-H transition. 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544" y="1156275"/>
            <a:ext cx="3638466" cy="3689888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4133119" y="1702128"/>
            <a:ext cx="1375665" cy="156942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lIns="106445" tIns="53223" rIns="106445" bIns="53223" rtlCol="0">
            <a:spAutoFit/>
          </a:bodyPr>
          <a:lstStyle/>
          <a:p>
            <a:r>
              <a:rPr lang="es-ES" sz="1900" dirty="0" err="1"/>
              <a:t>T</a:t>
            </a:r>
            <a:r>
              <a:rPr lang="es-ES" sz="1900" dirty="0" err="1"/>
              <a:t>rigger</a:t>
            </a:r>
            <a:r>
              <a:rPr lang="es-ES" sz="1900" dirty="0"/>
              <a:t> </a:t>
            </a:r>
            <a:r>
              <a:rPr lang="es-ES" sz="1900" dirty="0" err="1"/>
              <a:t>linked</a:t>
            </a:r>
            <a:r>
              <a:rPr lang="es-ES" sz="1900" dirty="0"/>
              <a:t> </a:t>
            </a:r>
            <a:r>
              <a:rPr lang="es-ES" sz="1900" dirty="0" err="1"/>
              <a:t>to</a:t>
            </a:r>
            <a:r>
              <a:rPr lang="es-ES" sz="1900" dirty="0"/>
              <a:t> E</a:t>
            </a:r>
            <a:r>
              <a:rPr lang="es-ES" sz="1900" baseline="-25000" dirty="0"/>
              <a:t>r </a:t>
            </a:r>
            <a:r>
              <a:rPr lang="es-ES" sz="1900" dirty="0"/>
              <a:t>/</a:t>
            </a:r>
            <a:r>
              <a:rPr lang="es-ES" sz="1900" dirty="0" err="1"/>
              <a:t>presure</a:t>
            </a:r>
            <a:r>
              <a:rPr lang="es-ES" sz="1900" dirty="0"/>
              <a:t> </a:t>
            </a:r>
            <a:r>
              <a:rPr lang="es-ES" sz="1900" dirty="0" err="1"/>
              <a:t>gradients</a:t>
            </a:r>
            <a:endParaRPr lang="es-ES" sz="1900" dirty="0"/>
          </a:p>
          <a:p>
            <a:r>
              <a:rPr lang="es-ES" sz="1900" dirty="0"/>
              <a:t>In HL-2A</a:t>
            </a:r>
            <a:endParaRPr lang="es-ES" sz="1900" dirty="0"/>
          </a:p>
        </p:txBody>
      </p:sp>
      <p:cxnSp>
        <p:nvCxnSpPr>
          <p:cNvPr id="16" name="Conector recto de flecha 15"/>
          <p:cNvCxnSpPr/>
          <p:nvPr/>
        </p:nvCxnSpPr>
        <p:spPr>
          <a:xfrm flipH="1">
            <a:off x="2754394" y="2366434"/>
            <a:ext cx="1378726" cy="10955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609" y="1129681"/>
            <a:ext cx="3575879" cy="3743414"/>
          </a:xfrm>
          <a:prstGeom prst="rect">
            <a:avLst/>
          </a:prstGeom>
        </p:spPr>
      </p:pic>
      <p:sp>
        <p:nvSpPr>
          <p:cNvPr id="20" name="CuadroTexto 19"/>
          <p:cNvSpPr txBox="1"/>
          <p:nvPr/>
        </p:nvSpPr>
        <p:spPr>
          <a:xfrm>
            <a:off x="9252488" y="1474253"/>
            <a:ext cx="2277526" cy="2154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lIns="106445" tIns="53223" rIns="106445" bIns="53223" rtlCol="0">
            <a:spAutoFit/>
          </a:bodyPr>
          <a:lstStyle/>
          <a:p>
            <a:r>
              <a:rPr lang="es-ES" sz="1900" dirty="0" err="1"/>
              <a:t>Turbulence</a:t>
            </a:r>
            <a:r>
              <a:rPr lang="es-ES" sz="1900" dirty="0"/>
              <a:t> </a:t>
            </a:r>
            <a:r>
              <a:rPr lang="es-ES" sz="1900" dirty="0" err="1"/>
              <a:t>driven</a:t>
            </a:r>
            <a:r>
              <a:rPr lang="es-ES" sz="1900" dirty="0"/>
              <a:t> </a:t>
            </a:r>
            <a:r>
              <a:rPr lang="es-ES" sz="1900" dirty="0" err="1"/>
              <a:t>flows</a:t>
            </a:r>
            <a:r>
              <a:rPr lang="es-ES" sz="1900" dirty="0"/>
              <a:t> </a:t>
            </a:r>
            <a:r>
              <a:rPr lang="es-ES" sz="1900" dirty="0" err="1"/>
              <a:t>triggers</a:t>
            </a:r>
            <a:r>
              <a:rPr lang="es-ES" sz="1900" dirty="0"/>
              <a:t> </a:t>
            </a:r>
            <a:r>
              <a:rPr lang="es-ES" sz="1900" dirty="0" err="1"/>
              <a:t>to</a:t>
            </a:r>
            <a:r>
              <a:rPr lang="es-ES" sz="1900" dirty="0"/>
              <a:t> </a:t>
            </a:r>
            <a:r>
              <a:rPr lang="es-ES" sz="1900" dirty="0" err="1"/>
              <a:t>transition</a:t>
            </a:r>
            <a:r>
              <a:rPr lang="es-ES" sz="1900" dirty="0"/>
              <a:t> </a:t>
            </a:r>
            <a:r>
              <a:rPr lang="es-ES" sz="1900" dirty="0" err="1"/>
              <a:t>to</a:t>
            </a:r>
            <a:r>
              <a:rPr lang="es-ES" sz="1900" dirty="0"/>
              <a:t> LCO</a:t>
            </a:r>
          </a:p>
          <a:p>
            <a:r>
              <a:rPr lang="es-ES" sz="1900" dirty="0" err="1"/>
              <a:t>Pressure</a:t>
            </a:r>
            <a:r>
              <a:rPr lang="es-ES" sz="1900" dirty="0"/>
              <a:t> </a:t>
            </a:r>
            <a:r>
              <a:rPr lang="es-ES" sz="1900" dirty="0" err="1"/>
              <a:t>gradient</a:t>
            </a:r>
            <a:r>
              <a:rPr lang="es-ES" sz="1900" dirty="0"/>
              <a:t> </a:t>
            </a:r>
            <a:r>
              <a:rPr lang="es-ES" sz="1900" dirty="0" err="1"/>
              <a:t>increase</a:t>
            </a:r>
            <a:r>
              <a:rPr lang="es-ES" sz="1900" dirty="0"/>
              <a:t> </a:t>
            </a:r>
            <a:r>
              <a:rPr lang="es-ES" sz="1900" dirty="0" err="1"/>
              <a:t>later</a:t>
            </a:r>
            <a:r>
              <a:rPr lang="es-ES" sz="1900" dirty="0"/>
              <a:t> and </a:t>
            </a:r>
            <a:r>
              <a:rPr lang="es-ES" sz="1900" dirty="0" err="1"/>
              <a:t>locks</a:t>
            </a:r>
            <a:r>
              <a:rPr lang="es-ES" sz="1900" dirty="0"/>
              <a:t> in </a:t>
            </a:r>
            <a:r>
              <a:rPr lang="es-ES" sz="1900" dirty="0" err="1"/>
              <a:t>the</a:t>
            </a:r>
            <a:r>
              <a:rPr lang="es-ES" sz="1900" dirty="0"/>
              <a:t> H-</a:t>
            </a:r>
            <a:r>
              <a:rPr lang="es-ES" sz="1900" dirty="0" err="1"/>
              <a:t>mode</a:t>
            </a:r>
            <a:r>
              <a:rPr lang="es-ES" sz="1900" dirty="0"/>
              <a:t> </a:t>
            </a:r>
            <a:r>
              <a:rPr lang="es-ES" sz="1900" dirty="0"/>
              <a:t>in DIIID</a:t>
            </a:r>
          </a:p>
        </p:txBody>
      </p:sp>
      <p:cxnSp>
        <p:nvCxnSpPr>
          <p:cNvPr id="22" name="Conector recto de flecha 21"/>
          <p:cNvCxnSpPr/>
          <p:nvPr/>
        </p:nvCxnSpPr>
        <p:spPr>
          <a:xfrm flipH="1">
            <a:off x="8403746" y="1702127"/>
            <a:ext cx="1040905" cy="4593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uadroTexto 14"/>
          <p:cNvSpPr txBox="1"/>
          <p:nvPr/>
        </p:nvSpPr>
        <p:spPr>
          <a:xfrm>
            <a:off x="-71171" y="6362197"/>
            <a:ext cx="11679476" cy="815372"/>
          </a:xfrm>
          <a:prstGeom prst="rect">
            <a:avLst/>
          </a:prstGeom>
          <a:noFill/>
        </p:spPr>
        <p:txBody>
          <a:bodyPr wrap="square" lIns="106445" tIns="53223" rIns="106445" bIns="53223" rtlCol="0">
            <a:spAutoFit/>
          </a:bodyPr>
          <a:lstStyle/>
          <a:p>
            <a:pPr marL="0" lvl="1" algn="ctr"/>
            <a:r>
              <a:rPr lang="en-GB" altLang="en-US" sz="2300" b="1" dirty="0">
                <a:solidFill>
                  <a:srgbClr val="FF0000"/>
                </a:solidFill>
              </a:rPr>
              <a:t>Further R&amp;D should be centred on identifying key players for H-mode transition in order to trigger it at reduced </a:t>
            </a:r>
            <a:r>
              <a:rPr lang="en-GB" altLang="en-US" sz="2300" b="1" dirty="0" err="1">
                <a:solidFill>
                  <a:srgbClr val="FF0000"/>
                </a:solidFill>
              </a:rPr>
              <a:t>P</a:t>
            </a:r>
            <a:r>
              <a:rPr lang="en-GB" altLang="en-US" sz="2300" b="1" baseline="-25000" dirty="0" err="1">
                <a:solidFill>
                  <a:srgbClr val="FF0000"/>
                </a:solidFill>
              </a:rPr>
              <a:t>input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72177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55922" y="-55619"/>
            <a:ext cx="9627141" cy="1123148"/>
          </a:xfrm>
          <a:prstGeom prst="rect">
            <a:avLst/>
          </a:prstGeom>
          <a:noFill/>
        </p:spPr>
        <p:txBody>
          <a:bodyPr wrap="square" lIns="106445" tIns="53223" rIns="106445" bIns="53223" rtlCol="0">
            <a:spAutoFit/>
          </a:bodyPr>
          <a:lstStyle/>
          <a:p>
            <a:pPr algn="ctr"/>
            <a:r>
              <a:rPr lang="es-ES" sz="3300" b="1" dirty="0">
                <a:solidFill>
                  <a:srgbClr val="0000FF"/>
                </a:solidFill>
              </a:rPr>
              <a:t>Pedestal </a:t>
            </a:r>
            <a:r>
              <a:rPr lang="es-ES" sz="3300" b="1" dirty="0" err="1">
                <a:solidFill>
                  <a:srgbClr val="0000FF"/>
                </a:solidFill>
              </a:rPr>
              <a:t>transport</a:t>
            </a:r>
            <a:r>
              <a:rPr lang="es-ES" sz="3300" b="1" dirty="0">
                <a:solidFill>
                  <a:srgbClr val="0000FF"/>
                </a:solidFill>
              </a:rPr>
              <a:t> and </a:t>
            </a:r>
            <a:r>
              <a:rPr lang="es-ES" sz="3300" b="1" dirty="0" err="1">
                <a:solidFill>
                  <a:srgbClr val="0000FF"/>
                </a:solidFill>
              </a:rPr>
              <a:t>stability</a:t>
            </a:r>
            <a:r>
              <a:rPr lang="es-ES" sz="3300" b="1" dirty="0">
                <a:solidFill>
                  <a:srgbClr val="0000FF"/>
                </a:solidFill>
              </a:rPr>
              <a:t>: </a:t>
            </a:r>
          </a:p>
          <a:p>
            <a:pPr algn="ctr"/>
            <a:r>
              <a:rPr lang="es-ES" sz="3300" b="1" dirty="0" err="1">
                <a:solidFill>
                  <a:srgbClr val="FF0000"/>
                </a:solidFill>
              </a:rPr>
              <a:t>key</a:t>
            </a:r>
            <a:r>
              <a:rPr lang="es-ES" sz="3300" b="1" dirty="0">
                <a:solidFill>
                  <a:srgbClr val="FF0000"/>
                </a:solidFill>
              </a:rPr>
              <a:t> </a:t>
            </a:r>
            <a:r>
              <a:rPr lang="es-ES" sz="3300" b="1" dirty="0" err="1">
                <a:solidFill>
                  <a:srgbClr val="FF0000"/>
                </a:solidFill>
              </a:rPr>
              <a:t>for</a:t>
            </a:r>
            <a:r>
              <a:rPr lang="es-ES" sz="3300" b="1" dirty="0">
                <a:solidFill>
                  <a:srgbClr val="FF0000"/>
                </a:solidFill>
              </a:rPr>
              <a:t> global performance and </a:t>
            </a:r>
            <a:r>
              <a:rPr lang="es-ES" sz="3300" b="1" dirty="0" err="1">
                <a:solidFill>
                  <a:srgbClr val="FF0000"/>
                </a:solidFill>
              </a:rPr>
              <a:t>power</a:t>
            </a:r>
            <a:r>
              <a:rPr lang="es-ES" sz="3300" b="1" dirty="0">
                <a:solidFill>
                  <a:srgbClr val="FF0000"/>
                </a:solidFill>
              </a:rPr>
              <a:t> </a:t>
            </a:r>
            <a:r>
              <a:rPr lang="es-ES" sz="3300" b="1" dirty="0" err="1">
                <a:solidFill>
                  <a:srgbClr val="FF0000"/>
                </a:solidFill>
              </a:rPr>
              <a:t>exhaust</a:t>
            </a:r>
            <a:r>
              <a:rPr lang="es-ES" sz="3300" b="1" dirty="0">
                <a:solidFill>
                  <a:srgbClr val="FF0000"/>
                </a:solidFill>
              </a:rPr>
              <a:t> </a:t>
            </a:r>
            <a:endParaRPr lang="es-ES" sz="3300" b="1" dirty="0">
              <a:solidFill>
                <a:srgbClr val="FF0000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972885"/>
            <a:ext cx="3780592" cy="2673697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62678" y="3540012"/>
            <a:ext cx="7086217" cy="1076982"/>
          </a:xfrm>
          <a:prstGeom prst="rect">
            <a:avLst/>
          </a:prstGeom>
          <a:noFill/>
        </p:spPr>
        <p:txBody>
          <a:bodyPr wrap="square" lIns="106445" tIns="53223" rIns="106445" bIns="53223" rtlCol="0">
            <a:spAutoFit/>
          </a:bodyPr>
          <a:lstStyle/>
          <a:p>
            <a:r>
              <a:rPr lang="en-GB" dirty="0" smtClean="0"/>
              <a:t>Positive influence of </a:t>
            </a:r>
            <a:r>
              <a:rPr lang="en-GB" b="1" dirty="0" err="1" smtClean="0"/>
              <a:t>triangularity</a:t>
            </a:r>
            <a:r>
              <a:rPr lang="en-GB" dirty="0" smtClean="0"/>
              <a:t> on confinement has not been recovered in ILW  due to higher </a:t>
            </a:r>
            <a:r>
              <a:rPr lang="en-GB" dirty="0" err="1" smtClean="0"/>
              <a:t>collisionality</a:t>
            </a:r>
            <a:r>
              <a:rPr lang="en-GB" dirty="0" smtClean="0"/>
              <a:t> in consistency with </a:t>
            </a:r>
            <a:r>
              <a:rPr lang="en-GB" b="1" dirty="0" smtClean="0"/>
              <a:t>P-B</a:t>
            </a:r>
            <a:r>
              <a:rPr lang="en-GB" dirty="0" smtClean="0"/>
              <a:t> expectations </a:t>
            </a:r>
            <a:r>
              <a:rPr lang="en-GB" dirty="0" smtClean="0">
                <a:solidFill>
                  <a:srgbClr val="0000FF"/>
                </a:solidFill>
              </a:rPr>
              <a:t>[EXC195 de la Luna JET] 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8896" y="936422"/>
            <a:ext cx="4128695" cy="3594937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7617937" y="4582296"/>
            <a:ext cx="3912076" cy="1723312"/>
          </a:xfrm>
          <a:prstGeom prst="rect">
            <a:avLst/>
          </a:prstGeom>
          <a:noFill/>
        </p:spPr>
        <p:txBody>
          <a:bodyPr wrap="square" lIns="106445" tIns="53223" rIns="106445" bIns="53223" rtlCol="0">
            <a:spAutoFit/>
          </a:bodyPr>
          <a:lstStyle/>
          <a:p>
            <a:r>
              <a:rPr lang="es-ES" dirty="0" err="1" smtClean="0"/>
              <a:t>Searching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Microtearing</a:t>
            </a:r>
            <a:r>
              <a:rPr lang="es-ES" dirty="0" smtClean="0"/>
              <a:t> </a:t>
            </a:r>
            <a:r>
              <a:rPr lang="es-ES" dirty="0" err="1" smtClean="0"/>
              <a:t>modes</a:t>
            </a:r>
            <a:r>
              <a:rPr lang="es-ES" dirty="0" smtClean="0"/>
              <a:t> at </a:t>
            </a:r>
            <a:r>
              <a:rPr lang="es-ES" dirty="0" err="1" smtClean="0"/>
              <a:t>the</a:t>
            </a:r>
            <a:r>
              <a:rPr lang="es-ES" dirty="0" smtClean="0"/>
              <a:t> pedestal in MAST </a:t>
            </a:r>
            <a:r>
              <a:rPr lang="es-ES" dirty="0" err="1" smtClean="0"/>
              <a:t>using</a:t>
            </a:r>
            <a:r>
              <a:rPr lang="es-ES" dirty="0" smtClean="0"/>
              <a:t> novel </a:t>
            </a:r>
            <a:r>
              <a:rPr lang="es-ES" dirty="0" err="1" smtClean="0"/>
              <a:t>diagnostic</a:t>
            </a:r>
            <a:r>
              <a:rPr lang="es-ES" dirty="0" smtClean="0"/>
              <a:t> </a:t>
            </a:r>
            <a:r>
              <a:rPr lang="es-ES" dirty="0" err="1" smtClean="0"/>
              <a:t>techniques</a:t>
            </a:r>
            <a:r>
              <a:rPr lang="es-ES" dirty="0" smtClean="0"/>
              <a:t> and </a:t>
            </a:r>
            <a:r>
              <a:rPr lang="es-ES" dirty="0" err="1" smtClean="0"/>
              <a:t>comparison</a:t>
            </a:r>
            <a:r>
              <a:rPr lang="es-ES" dirty="0" smtClean="0"/>
              <a:t> </a:t>
            </a:r>
            <a:r>
              <a:rPr lang="es-ES" dirty="0" err="1" smtClean="0"/>
              <a:t>with</a:t>
            </a:r>
            <a:r>
              <a:rPr lang="es-ES" dirty="0" smtClean="0"/>
              <a:t> GK </a:t>
            </a:r>
            <a:r>
              <a:rPr lang="es-ES" dirty="0" smtClean="0">
                <a:solidFill>
                  <a:srgbClr val="0000FF"/>
                </a:solidFill>
              </a:rPr>
              <a:t>[EXD361 </a:t>
            </a:r>
            <a:r>
              <a:rPr lang="es-ES" dirty="0" err="1" smtClean="0">
                <a:solidFill>
                  <a:srgbClr val="0000FF"/>
                </a:solidFill>
              </a:rPr>
              <a:t>Hillesheim</a:t>
            </a:r>
            <a:r>
              <a:rPr lang="es-ES" dirty="0" smtClean="0">
                <a:solidFill>
                  <a:srgbClr val="0000FF"/>
                </a:solidFill>
              </a:rPr>
              <a:t>]</a:t>
            </a:r>
            <a:endParaRPr lang="es-ES" dirty="0">
              <a:solidFill>
                <a:srgbClr val="0000FF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-2" y="6099632"/>
            <a:ext cx="11477593" cy="815372"/>
          </a:xfrm>
          <a:prstGeom prst="rect">
            <a:avLst/>
          </a:prstGeom>
          <a:noFill/>
        </p:spPr>
        <p:txBody>
          <a:bodyPr wrap="square" lIns="106445" tIns="53223" rIns="106445" bIns="53223" rtlCol="0">
            <a:spAutoFit/>
          </a:bodyPr>
          <a:lstStyle/>
          <a:p>
            <a:pPr algn="ctr"/>
            <a:r>
              <a:rPr lang="es-ES" sz="2300" b="1" dirty="0" err="1">
                <a:solidFill>
                  <a:srgbClr val="FF0000"/>
                </a:solidFill>
              </a:rPr>
              <a:t>Qualitative</a:t>
            </a:r>
            <a:r>
              <a:rPr lang="es-ES" sz="2300" b="1" dirty="0">
                <a:solidFill>
                  <a:srgbClr val="FF0000"/>
                </a:solidFill>
              </a:rPr>
              <a:t> </a:t>
            </a:r>
            <a:r>
              <a:rPr lang="es-ES" sz="2300" b="1" dirty="0" err="1">
                <a:solidFill>
                  <a:srgbClr val="FF0000"/>
                </a:solidFill>
              </a:rPr>
              <a:t>agreement</a:t>
            </a:r>
            <a:r>
              <a:rPr lang="es-ES" sz="2300" b="1" dirty="0">
                <a:solidFill>
                  <a:srgbClr val="FF0000"/>
                </a:solidFill>
              </a:rPr>
              <a:t> </a:t>
            </a:r>
            <a:r>
              <a:rPr lang="es-ES" sz="2300" b="1" dirty="0" err="1">
                <a:solidFill>
                  <a:srgbClr val="FF0000"/>
                </a:solidFill>
              </a:rPr>
              <a:t>with</a:t>
            </a:r>
            <a:r>
              <a:rPr lang="es-ES" sz="2300" b="1" dirty="0">
                <a:solidFill>
                  <a:srgbClr val="FF0000"/>
                </a:solidFill>
              </a:rPr>
              <a:t> </a:t>
            </a:r>
            <a:r>
              <a:rPr lang="es-ES" sz="2300" b="1" dirty="0">
                <a:solidFill>
                  <a:srgbClr val="FF0000"/>
                </a:solidFill>
              </a:rPr>
              <a:t>P-B </a:t>
            </a:r>
            <a:r>
              <a:rPr lang="es-ES" sz="2300" b="1" dirty="0" err="1">
                <a:solidFill>
                  <a:srgbClr val="FF0000"/>
                </a:solidFill>
              </a:rPr>
              <a:t>model</a:t>
            </a:r>
            <a:r>
              <a:rPr lang="es-ES" sz="2300" b="1" dirty="0">
                <a:solidFill>
                  <a:srgbClr val="FF0000"/>
                </a:solidFill>
              </a:rPr>
              <a:t>, </a:t>
            </a:r>
            <a:r>
              <a:rPr lang="es-ES" sz="2300" b="1" dirty="0" err="1">
                <a:solidFill>
                  <a:srgbClr val="FF0000"/>
                </a:solidFill>
              </a:rPr>
              <a:t>but</a:t>
            </a:r>
            <a:r>
              <a:rPr lang="es-ES" sz="2300" b="1" dirty="0">
                <a:solidFill>
                  <a:srgbClr val="FF0000"/>
                </a:solidFill>
              </a:rPr>
              <a:t> </a:t>
            </a:r>
            <a:r>
              <a:rPr lang="es-ES" sz="2300" b="1" dirty="0" err="1">
                <a:solidFill>
                  <a:srgbClr val="FF0000"/>
                </a:solidFill>
              </a:rPr>
              <a:t>missing</a:t>
            </a:r>
            <a:r>
              <a:rPr lang="es-ES" sz="2300" b="1" dirty="0">
                <a:solidFill>
                  <a:srgbClr val="FF0000"/>
                </a:solidFill>
              </a:rPr>
              <a:t> </a:t>
            </a:r>
            <a:r>
              <a:rPr lang="es-ES" sz="2300" b="1" dirty="0" err="1">
                <a:solidFill>
                  <a:srgbClr val="FF0000"/>
                </a:solidFill>
              </a:rPr>
              <a:t>physics</a:t>
            </a:r>
            <a:r>
              <a:rPr lang="es-ES" sz="2300" b="1" dirty="0">
                <a:solidFill>
                  <a:srgbClr val="FF0000"/>
                </a:solidFill>
              </a:rPr>
              <a:t> </a:t>
            </a:r>
            <a:r>
              <a:rPr lang="es-ES" sz="2300" b="1" dirty="0" err="1">
                <a:solidFill>
                  <a:srgbClr val="FF0000"/>
                </a:solidFill>
              </a:rPr>
              <a:t>needs</a:t>
            </a:r>
            <a:r>
              <a:rPr lang="es-ES" sz="2300" b="1" dirty="0">
                <a:solidFill>
                  <a:srgbClr val="FF0000"/>
                </a:solidFill>
              </a:rPr>
              <a:t> </a:t>
            </a:r>
            <a:r>
              <a:rPr lang="es-ES" sz="2300" b="1" dirty="0" err="1">
                <a:solidFill>
                  <a:srgbClr val="FF0000"/>
                </a:solidFill>
              </a:rPr>
              <a:t>to</a:t>
            </a:r>
            <a:r>
              <a:rPr lang="es-ES" sz="2300" b="1" dirty="0">
                <a:solidFill>
                  <a:srgbClr val="FF0000"/>
                </a:solidFill>
              </a:rPr>
              <a:t> be </a:t>
            </a:r>
            <a:r>
              <a:rPr lang="es-ES" sz="2300" b="1" dirty="0" err="1">
                <a:solidFill>
                  <a:srgbClr val="FF0000"/>
                </a:solidFill>
              </a:rPr>
              <a:t>addressed</a:t>
            </a:r>
            <a:r>
              <a:rPr lang="es-ES" sz="2300" b="1" dirty="0">
                <a:solidFill>
                  <a:srgbClr val="FF0000"/>
                </a:solidFill>
              </a:rPr>
              <a:t> </a:t>
            </a:r>
            <a:r>
              <a:rPr lang="es-ES" sz="2300" b="1" dirty="0" err="1">
                <a:solidFill>
                  <a:srgbClr val="FF0000"/>
                </a:solidFill>
              </a:rPr>
              <a:t>to</a:t>
            </a:r>
            <a:r>
              <a:rPr lang="es-ES" sz="2300" b="1" dirty="0">
                <a:solidFill>
                  <a:srgbClr val="FF0000"/>
                </a:solidFill>
              </a:rPr>
              <a:t> </a:t>
            </a:r>
            <a:r>
              <a:rPr lang="es-ES" sz="2300" b="1" dirty="0" err="1">
                <a:solidFill>
                  <a:srgbClr val="FF0000"/>
                </a:solidFill>
              </a:rPr>
              <a:t>provide</a:t>
            </a:r>
            <a:r>
              <a:rPr lang="es-ES" sz="2300" b="1" dirty="0">
                <a:solidFill>
                  <a:srgbClr val="FF0000"/>
                </a:solidFill>
              </a:rPr>
              <a:t> full </a:t>
            </a:r>
            <a:r>
              <a:rPr lang="es-ES" sz="2300" b="1" dirty="0" err="1">
                <a:solidFill>
                  <a:srgbClr val="FF0000"/>
                </a:solidFill>
              </a:rPr>
              <a:t>predictive</a:t>
            </a:r>
            <a:r>
              <a:rPr lang="es-ES" sz="2300" b="1" dirty="0">
                <a:solidFill>
                  <a:srgbClr val="FF0000"/>
                </a:solidFill>
              </a:rPr>
              <a:t> of pedestal </a:t>
            </a:r>
            <a:r>
              <a:rPr lang="es-ES" sz="2300" b="1" dirty="0" err="1">
                <a:solidFill>
                  <a:srgbClr val="FF0000"/>
                </a:solidFill>
              </a:rPr>
              <a:t>structure</a:t>
            </a:r>
            <a:r>
              <a:rPr lang="es-ES" sz="2300" b="1" dirty="0">
                <a:solidFill>
                  <a:srgbClr val="FF0000"/>
                </a:solidFill>
              </a:rPr>
              <a:t> (</a:t>
            </a:r>
            <a:r>
              <a:rPr lang="es-ES" sz="2300" b="1" dirty="0" err="1">
                <a:solidFill>
                  <a:srgbClr val="FF0000"/>
                </a:solidFill>
              </a:rPr>
              <a:t>including</a:t>
            </a:r>
            <a:r>
              <a:rPr lang="es-ES" sz="2300" b="1" dirty="0">
                <a:solidFill>
                  <a:srgbClr val="FF0000"/>
                </a:solidFill>
              </a:rPr>
              <a:t> role of </a:t>
            </a:r>
            <a:r>
              <a:rPr lang="es-ES" sz="2300" b="1" dirty="0" err="1">
                <a:solidFill>
                  <a:srgbClr val="FF0000"/>
                </a:solidFill>
              </a:rPr>
              <a:t>neutrals</a:t>
            </a:r>
            <a:r>
              <a:rPr lang="es-ES" sz="2300" b="1" dirty="0">
                <a:solidFill>
                  <a:srgbClr val="FF0000"/>
                </a:solidFill>
              </a:rPr>
              <a:t> and </a:t>
            </a:r>
            <a:r>
              <a:rPr lang="es-ES" sz="2300" b="1" dirty="0" err="1">
                <a:solidFill>
                  <a:srgbClr val="FF0000"/>
                </a:solidFill>
              </a:rPr>
              <a:t>impurities</a:t>
            </a:r>
            <a:r>
              <a:rPr lang="es-ES" sz="2300" b="1" dirty="0">
                <a:solidFill>
                  <a:srgbClr val="FF0000"/>
                </a:solidFill>
              </a:rPr>
              <a:t>)</a:t>
            </a:r>
            <a:endParaRPr lang="es-ES" sz="2300" b="1" dirty="0">
              <a:solidFill>
                <a:srgbClr val="FF0000"/>
              </a:solidFill>
            </a:endParaRPr>
          </a:p>
        </p:txBody>
      </p:sp>
      <p:pic>
        <p:nvPicPr>
          <p:cNvPr id="1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7" t="10091" r="9134" b="6773"/>
          <a:stretch>
            <a:fillRect/>
          </a:stretch>
        </p:blipFill>
        <p:spPr bwMode="auto">
          <a:xfrm>
            <a:off x="3762149" y="1074787"/>
            <a:ext cx="3410759" cy="2581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ángulo 14"/>
          <p:cNvSpPr/>
          <p:nvPr/>
        </p:nvSpPr>
        <p:spPr>
          <a:xfrm>
            <a:off x="297052" y="4617921"/>
            <a:ext cx="7051844" cy="1076982"/>
          </a:xfrm>
          <a:prstGeom prst="rect">
            <a:avLst/>
          </a:prstGeom>
        </p:spPr>
        <p:txBody>
          <a:bodyPr wrap="square" lIns="106445" tIns="53223" rIns="106445" bIns="53223">
            <a:spAutoFit/>
          </a:bodyPr>
          <a:lstStyle/>
          <a:p>
            <a:r>
              <a:rPr lang="en-GB" dirty="0" smtClean="0">
                <a:sym typeface="Wingdings" charset="0"/>
              </a:rPr>
              <a:t>At </a:t>
            </a:r>
            <a:r>
              <a:rPr lang="en-GB" b="1" dirty="0" smtClean="0">
                <a:sym typeface="Wingdings" charset="0"/>
              </a:rPr>
              <a:t>high </a:t>
            </a:r>
            <a:r>
              <a:rPr lang="en-GB" b="1" dirty="0">
                <a:sym typeface="Wingdings" charset="0"/>
              </a:rPr>
              <a:t>neutral recycling</a:t>
            </a:r>
            <a:r>
              <a:rPr lang="en-GB" dirty="0">
                <a:sym typeface="Wingdings" charset="0"/>
              </a:rPr>
              <a:t>, pedestals are found in </a:t>
            </a:r>
            <a:r>
              <a:rPr lang="en-GB" dirty="0" smtClean="0">
                <a:sym typeface="Wingdings" charset="0"/>
              </a:rPr>
              <a:t>stable. Then, </a:t>
            </a:r>
            <a:r>
              <a:rPr lang="en-GB" dirty="0">
                <a:sym typeface="Wingdings" charset="0"/>
              </a:rPr>
              <a:t>additional physics is required to explain the onset of the ELM </a:t>
            </a:r>
            <a:r>
              <a:rPr lang="en-GB" dirty="0" smtClean="0">
                <a:sym typeface="Wingdings" charset="0"/>
              </a:rPr>
              <a:t>instability. Beneficial </a:t>
            </a:r>
            <a:r>
              <a:rPr lang="en-GB" dirty="0">
                <a:sym typeface="Wingdings" charset="0"/>
              </a:rPr>
              <a:t>effect of N</a:t>
            </a:r>
            <a:r>
              <a:rPr lang="en-GB" baseline="-25000" dirty="0">
                <a:sym typeface="Wingdings" charset="0"/>
              </a:rPr>
              <a:t>2</a:t>
            </a:r>
            <a:r>
              <a:rPr lang="en-GB" dirty="0">
                <a:sym typeface="Wingdings" charset="0"/>
              </a:rPr>
              <a:t> </a:t>
            </a:r>
            <a:r>
              <a:rPr lang="en-GB" dirty="0" smtClean="0">
                <a:sym typeface="Wingdings" charset="0"/>
              </a:rPr>
              <a:t>seeding </a:t>
            </a:r>
            <a:r>
              <a:rPr lang="en-GB" dirty="0" smtClean="0">
                <a:solidFill>
                  <a:srgbClr val="0000FF"/>
                </a:solidFill>
                <a:sym typeface="Wingdings" charset="0"/>
              </a:rPr>
              <a:t>[</a:t>
            </a:r>
            <a:r>
              <a:rPr lang="en-GB" dirty="0">
                <a:solidFill>
                  <a:srgbClr val="0000FF"/>
                </a:solidFill>
                <a:sym typeface="Wingdings" charset="0"/>
              </a:rPr>
              <a:t>EXC429 Maggi JET]</a:t>
            </a:r>
          </a:p>
        </p:txBody>
      </p:sp>
    </p:spTree>
    <p:extLst>
      <p:ext uri="{BB962C8B-B14F-4D97-AF65-F5344CB8AC3E}">
        <p14:creationId xmlns:p14="http://schemas.microsoft.com/office/powerpoint/2010/main" val="622914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7960427" y="4984120"/>
            <a:ext cx="3854656" cy="1277036"/>
          </a:xfrm>
          <a:prstGeom prst="rect">
            <a:avLst/>
          </a:prstGeom>
          <a:noFill/>
        </p:spPr>
        <p:txBody>
          <a:bodyPr wrap="square" lIns="106445" tIns="53223" rIns="106445" bIns="53223" rtlCol="0">
            <a:spAutoFit/>
          </a:bodyPr>
          <a:lstStyle/>
          <a:p>
            <a:r>
              <a:rPr lang="es-ES" sz="1900" dirty="0">
                <a:latin typeface="Arial"/>
                <a:cs typeface="Arial"/>
              </a:rPr>
              <a:t>I-</a:t>
            </a:r>
            <a:r>
              <a:rPr lang="es-ES" sz="1900" dirty="0" err="1">
                <a:latin typeface="Arial"/>
                <a:cs typeface="Arial"/>
              </a:rPr>
              <a:t>Mode</a:t>
            </a:r>
            <a:r>
              <a:rPr lang="es-ES" sz="1900" dirty="0">
                <a:latin typeface="Arial"/>
                <a:cs typeface="Arial"/>
              </a:rPr>
              <a:t> </a:t>
            </a:r>
            <a:r>
              <a:rPr lang="es-ES" sz="1900" dirty="0" err="1">
                <a:latin typeface="Arial"/>
                <a:cs typeface="Arial"/>
              </a:rPr>
              <a:t>with</a:t>
            </a:r>
            <a:r>
              <a:rPr lang="es-ES" sz="1900" dirty="0">
                <a:latin typeface="Arial"/>
                <a:cs typeface="Arial"/>
              </a:rPr>
              <a:t> </a:t>
            </a:r>
            <a:r>
              <a:rPr lang="es-ES" sz="1900" dirty="0" err="1">
                <a:latin typeface="Arial"/>
                <a:cs typeface="Arial"/>
              </a:rPr>
              <a:t>edge</a:t>
            </a:r>
            <a:r>
              <a:rPr lang="es-ES" sz="1900" dirty="0">
                <a:latin typeface="Arial"/>
                <a:cs typeface="Arial"/>
              </a:rPr>
              <a:t> </a:t>
            </a:r>
            <a:r>
              <a:rPr lang="es-ES" sz="1900" dirty="0" err="1">
                <a:latin typeface="Arial"/>
                <a:cs typeface="Arial"/>
              </a:rPr>
              <a:t>temperature</a:t>
            </a:r>
            <a:r>
              <a:rPr lang="es-ES" sz="1900" dirty="0">
                <a:latin typeface="Arial"/>
                <a:cs typeface="Arial"/>
              </a:rPr>
              <a:t> pedestal </a:t>
            </a:r>
            <a:r>
              <a:rPr lang="es-ES" sz="1900" dirty="0" err="1">
                <a:latin typeface="Arial"/>
                <a:cs typeface="Arial"/>
              </a:rPr>
              <a:t>while</a:t>
            </a:r>
            <a:r>
              <a:rPr lang="es-ES" sz="1900" dirty="0">
                <a:latin typeface="Arial"/>
                <a:cs typeface="Arial"/>
              </a:rPr>
              <a:t> </a:t>
            </a:r>
            <a:r>
              <a:rPr lang="es-ES" sz="1900" dirty="0" err="1">
                <a:latin typeface="Arial"/>
                <a:cs typeface="Arial"/>
              </a:rPr>
              <a:t>density</a:t>
            </a:r>
            <a:r>
              <a:rPr lang="es-ES" sz="1900" dirty="0">
                <a:latin typeface="Arial"/>
                <a:cs typeface="Arial"/>
              </a:rPr>
              <a:t> </a:t>
            </a:r>
            <a:r>
              <a:rPr lang="es-ES" sz="1900" dirty="0" err="1">
                <a:latin typeface="Arial"/>
                <a:cs typeface="Arial"/>
              </a:rPr>
              <a:t>profile</a:t>
            </a:r>
            <a:r>
              <a:rPr lang="es-ES" sz="1900" dirty="0">
                <a:latin typeface="Arial"/>
                <a:cs typeface="Arial"/>
              </a:rPr>
              <a:t> </a:t>
            </a:r>
            <a:r>
              <a:rPr lang="es-ES" sz="1900" dirty="0" err="1">
                <a:latin typeface="Arial"/>
                <a:cs typeface="Arial"/>
              </a:rPr>
              <a:t>remains</a:t>
            </a:r>
            <a:r>
              <a:rPr lang="es-ES" sz="1900" dirty="0">
                <a:latin typeface="Arial"/>
                <a:cs typeface="Arial"/>
              </a:rPr>
              <a:t> </a:t>
            </a:r>
            <a:r>
              <a:rPr lang="es-ES" sz="1900" dirty="0" err="1">
                <a:latin typeface="Arial"/>
                <a:cs typeface="Arial"/>
              </a:rPr>
              <a:t>unchanged</a:t>
            </a:r>
            <a:r>
              <a:rPr lang="es-ES" sz="1900" dirty="0">
                <a:latin typeface="Arial"/>
                <a:cs typeface="Arial"/>
              </a:rPr>
              <a:t> </a:t>
            </a:r>
            <a:r>
              <a:rPr lang="es-ES" sz="1900" dirty="0" err="1">
                <a:latin typeface="Arial"/>
                <a:cs typeface="Arial"/>
              </a:rPr>
              <a:t>from</a:t>
            </a:r>
            <a:r>
              <a:rPr lang="es-ES" sz="1900" dirty="0">
                <a:latin typeface="Arial"/>
                <a:cs typeface="Arial"/>
              </a:rPr>
              <a:t> L-</a:t>
            </a:r>
            <a:r>
              <a:rPr lang="es-ES" sz="1900" dirty="0" err="1">
                <a:latin typeface="Arial"/>
                <a:cs typeface="Arial"/>
              </a:rPr>
              <a:t>mode</a:t>
            </a:r>
            <a:r>
              <a:rPr lang="es-ES" sz="1900" dirty="0">
                <a:latin typeface="Arial"/>
                <a:cs typeface="Arial"/>
              </a:rPr>
              <a:t> [ </a:t>
            </a:r>
            <a:r>
              <a:rPr lang="es-ES" sz="1900" dirty="0">
                <a:solidFill>
                  <a:srgbClr val="0000FF"/>
                </a:solidFill>
                <a:latin typeface="Arial"/>
                <a:cs typeface="Arial"/>
              </a:rPr>
              <a:t>EXC612 </a:t>
            </a:r>
            <a:r>
              <a:rPr lang="es-ES" sz="1900" dirty="0" err="1">
                <a:solidFill>
                  <a:srgbClr val="0000FF"/>
                </a:solidFill>
                <a:latin typeface="Arial"/>
                <a:cs typeface="Arial"/>
              </a:rPr>
              <a:t>Hubbard</a:t>
            </a:r>
            <a:r>
              <a:rPr lang="es-ES" sz="1900" dirty="0">
                <a:latin typeface="Arial"/>
                <a:cs typeface="Arial"/>
              </a:rPr>
              <a:t>]</a:t>
            </a:r>
            <a:endParaRPr lang="es-ES" sz="1900" dirty="0">
              <a:latin typeface="Arial"/>
              <a:cs typeface="Arial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5" y="482467"/>
            <a:ext cx="4767046" cy="4171517"/>
          </a:xfrm>
          <a:prstGeom prst="rect">
            <a:avLst/>
          </a:prstGeom>
        </p:spPr>
      </p:pic>
      <p:sp>
        <p:nvSpPr>
          <p:cNvPr id="10" name="TextBox 11"/>
          <p:cNvSpPr txBox="1"/>
          <p:nvPr/>
        </p:nvSpPr>
        <p:spPr>
          <a:xfrm>
            <a:off x="2250528" y="3475284"/>
            <a:ext cx="1228067" cy="29215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06445" tIns="53223" rIns="106445" bIns="53223">
            <a:spAutoFit/>
          </a:bodyPr>
          <a:lstStyle/>
          <a:p>
            <a:pPr>
              <a:defRPr/>
            </a:pPr>
            <a:r>
              <a:rPr lang="en-US" altLang="zh-CN" sz="1200" b="1" dirty="0">
                <a:latin typeface="Century Gothic" pitchFamily="34" charset="0"/>
              </a:rPr>
              <a:t>No/Small ELM</a:t>
            </a:r>
            <a:endParaRPr lang="zh-CN" altLang="en-US" sz="1200" b="1" dirty="0">
              <a:latin typeface="Century Gothic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83950" y="2501165"/>
            <a:ext cx="3058095" cy="29215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06445" tIns="53223" rIns="106445" bIns="53223">
            <a:spAutoFit/>
          </a:bodyPr>
          <a:lstStyle/>
          <a:p>
            <a:pPr>
              <a:defRPr/>
            </a:pPr>
            <a:r>
              <a:rPr lang="en-US" altLang="zh-CN" sz="1200" b="1" dirty="0">
                <a:latin typeface="Century Gothic" pitchFamily="34" charset="0"/>
              </a:rPr>
              <a:t>H</a:t>
            </a:r>
            <a:r>
              <a:rPr lang="en-US" altLang="zh-CN" sz="1200" b="1" baseline="-25000" dirty="0">
                <a:latin typeface="Century Gothic" pitchFamily="34" charset="0"/>
              </a:rPr>
              <a:t>98</a:t>
            </a:r>
            <a:r>
              <a:rPr lang="en-US" altLang="zh-CN" sz="1200" b="1" dirty="0">
                <a:latin typeface="Century Gothic" pitchFamily="34" charset="0"/>
              </a:rPr>
              <a:t>~1.2</a:t>
            </a:r>
            <a:r>
              <a:rPr lang="en-US" altLang="zh-CN" sz="1200" b="1" dirty="0">
                <a:latin typeface="Century Gothic" pitchFamily="34" charset="0"/>
              </a:rPr>
              <a:t>, </a:t>
            </a:r>
            <a:r>
              <a:rPr lang="en-US" altLang="zh-CN" sz="1200" b="1" dirty="0">
                <a:latin typeface="Century Gothic" pitchFamily="34" charset="0"/>
                <a:sym typeface="Symbol"/>
              </a:rPr>
              <a:t></a:t>
            </a:r>
            <a:r>
              <a:rPr lang="en-US" altLang="zh-CN" sz="1200" b="1" baseline="-25000" dirty="0">
                <a:latin typeface="Century Gothic" pitchFamily="34" charset="0"/>
              </a:rPr>
              <a:t>n</a:t>
            </a:r>
            <a:r>
              <a:rPr lang="en-US" altLang="zh-CN" sz="1200" b="1" dirty="0">
                <a:latin typeface="Century Gothic" pitchFamily="34" charset="0"/>
              </a:rPr>
              <a:t>~1.2</a:t>
            </a:r>
            <a:r>
              <a:rPr lang="en-US" altLang="zh-CN" sz="1200" b="1" dirty="0">
                <a:latin typeface="Century Gothic" pitchFamily="34" charset="0"/>
              </a:rPr>
              <a:t>, T</a:t>
            </a:r>
            <a:r>
              <a:rPr lang="en-US" altLang="zh-CN" sz="1200" b="1" baseline="-25000" dirty="0">
                <a:latin typeface="Century Gothic" pitchFamily="34" charset="0"/>
              </a:rPr>
              <a:t>e0</a:t>
            </a:r>
            <a:r>
              <a:rPr lang="en-US" altLang="zh-CN" sz="1200" b="1" dirty="0">
                <a:latin typeface="Century Gothic" pitchFamily="34" charset="0"/>
              </a:rPr>
              <a:t>~3.5keV</a:t>
            </a:r>
            <a:r>
              <a:rPr lang="en-US" altLang="zh-CN" sz="1200" b="1" dirty="0">
                <a:latin typeface="Century Gothic" pitchFamily="34" charset="0"/>
              </a:rPr>
              <a:t>, W</a:t>
            </a:r>
            <a:r>
              <a:rPr lang="en-US" altLang="zh-CN" sz="1200" b="1" baseline="-25000" dirty="0">
                <a:latin typeface="Century Gothic" pitchFamily="34" charset="0"/>
              </a:rPr>
              <a:t>dia</a:t>
            </a:r>
            <a:r>
              <a:rPr lang="en-US" altLang="zh-CN" sz="1200" b="1" dirty="0">
                <a:latin typeface="Century Gothic" pitchFamily="34" charset="0"/>
              </a:rPr>
              <a:t>~120kJ</a:t>
            </a:r>
            <a:endParaRPr lang="zh-CN" altLang="en-US" sz="1200" b="1" dirty="0">
              <a:latin typeface="Century Gothic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38485" y="4671512"/>
            <a:ext cx="4765616" cy="1076982"/>
          </a:xfrm>
          <a:prstGeom prst="rect">
            <a:avLst/>
          </a:prstGeom>
          <a:noFill/>
        </p:spPr>
        <p:txBody>
          <a:bodyPr wrap="square" lIns="106445" tIns="53223" rIns="106445" bIns="53223" rtlCol="0">
            <a:spAutoFit/>
          </a:bodyPr>
          <a:lstStyle/>
          <a:p>
            <a:r>
              <a:rPr lang="es-ES" dirty="0" smtClean="0"/>
              <a:t>Long-pulse H-</a:t>
            </a:r>
            <a:r>
              <a:rPr lang="es-ES" dirty="0" err="1" smtClean="0"/>
              <a:t>mode</a:t>
            </a:r>
            <a:r>
              <a:rPr lang="es-ES" dirty="0" smtClean="0"/>
              <a:t> </a:t>
            </a:r>
            <a:r>
              <a:rPr lang="es-ES" dirty="0" err="1" smtClean="0"/>
              <a:t>operation</a:t>
            </a:r>
            <a:r>
              <a:rPr lang="es-ES" dirty="0" smtClean="0"/>
              <a:t> </a:t>
            </a:r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dirty="0" err="1" smtClean="0"/>
              <a:t>edge</a:t>
            </a:r>
            <a:r>
              <a:rPr lang="es-ES" dirty="0" smtClean="0"/>
              <a:t> </a:t>
            </a:r>
            <a:r>
              <a:rPr lang="es-ES" dirty="0" err="1" smtClean="0"/>
              <a:t>coherent</a:t>
            </a:r>
            <a:r>
              <a:rPr lang="es-ES" dirty="0" smtClean="0"/>
              <a:t> </a:t>
            </a:r>
            <a:r>
              <a:rPr lang="es-ES" dirty="0" err="1" smtClean="0"/>
              <a:t>mode</a:t>
            </a:r>
            <a:r>
              <a:rPr lang="es-ES" dirty="0" smtClean="0"/>
              <a:t> in EAST;  GYRO </a:t>
            </a:r>
            <a:r>
              <a:rPr lang="es-ES" dirty="0" err="1" smtClean="0"/>
              <a:t>simulations</a:t>
            </a:r>
            <a:r>
              <a:rPr lang="es-ES" dirty="0" smtClean="0"/>
              <a:t> </a:t>
            </a:r>
            <a:r>
              <a:rPr lang="es-ES" dirty="0" err="1" smtClean="0"/>
              <a:t>suggest</a:t>
            </a:r>
            <a:r>
              <a:rPr lang="es-ES" dirty="0" smtClean="0"/>
              <a:t> DTEM </a:t>
            </a:r>
            <a:r>
              <a:rPr lang="es-ES" dirty="0" smtClean="0">
                <a:solidFill>
                  <a:srgbClr val="0000FF"/>
                </a:solidFill>
              </a:rPr>
              <a:t>[EXC43 </a:t>
            </a:r>
            <a:r>
              <a:rPr lang="es-ES" dirty="0" err="1" smtClean="0">
                <a:solidFill>
                  <a:srgbClr val="0000FF"/>
                </a:solidFill>
              </a:rPr>
              <a:t>Xu</a:t>
            </a:r>
            <a:r>
              <a:rPr lang="es-ES" dirty="0" smtClean="0">
                <a:solidFill>
                  <a:srgbClr val="0000FF"/>
                </a:solidFill>
              </a:rPr>
              <a:t>] </a:t>
            </a:r>
            <a:endParaRPr lang="es-ES" dirty="0">
              <a:solidFill>
                <a:srgbClr val="0000FF"/>
              </a:solidFill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1" y="41257"/>
            <a:ext cx="9049331" cy="538373"/>
          </a:xfrm>
          <a:prstGeom prst="rect">
            <a:avLst/>
          </a:prstGeom>
        </p:spPr>
        <p:txBody>
          <a:bodyPr wrap="square" lIns="106445" tIns="53223" rIns="106445" bIns="53223">
            <a:spAutoFit/>
          </a:bodyPr>
          <a:lstStyle/>
          <a:p>
            <a:pPr algn="ctr"/>
            <a:r>
              <a:rPr lang="es-ES" sz="2800" b="1" dirty="0">
                <a:solidFill>
                  <a:srgbClr val="0000FF"/>
                </a:solidFill>
              </a:rPr>
              <a:t>Pedestal </a:t>
            </a:r>
            <a:r>
              <a:rPr lang="es-ES" sz="2800" b="1" dirty="0" err="1">
                <a:solidFill>
                  <a:srgbClr val="0000FF"/>
                </a:solidFill>
              </a:rPr>
              <a:t>transport</a:t>
            </a:r>
            <a:r>
              <a:rPr lang="es-ES" sz="2800" b="1" dirty="0">
                <a:solidFill>
                  <a:srgbClr val="0000FF"/>
                </a:solidFill>
              </a:rPr>
              <a:t> and </a:t>
            </a:r>
            <a:r>
              <a:rPr lang="es-ES" sz="2800" b="1" dirty="0" err="1">
                <a:solidFill>
                  <a:srgbClr val="0000FF"/>
                </a:solidFill>
              </a:rPr>
              <a:t>stability</a:t>
            </a:r>
            <a:r>
              <a:rPr lang="es-ES" sz="2800" b="1" dirty="0">
                <a:solidFill>
                  <a:srgbClr val="0000FF"/>
                </a:solidFill>
              </a:rPr>
              <a:t>: </a:t>
            </a:r>
            <a:r>
              <a:rPr lang="es-ES" sz="2800" b="1" dirty="0" err="1">
                <a:solidFill>
                  <a:srgbClr val="FF0000"/>
                </a:solidFill>
              </a:rPr>
              <a:t>alternative</a:t>
            </a:r>
            <a:r>
              <a:rPr lang="es-ES" sz="2800" b="1" dirty="0">
                <a:solidFill>
                  <a:srgbClr val="FF0000"/>
                </a:solidFill>
              </a:rPr>
              <a:t> </a:t>
            </a:r>
            <a:r>
              <a:rPr lang="es-ES" sz="2800" b="1" dirty="0" err="1">
                <a:solidFill>
                  <a:srgbClr val="FF0000"/>
                </a:solidFill>
              </a:rPr>
              <a:t>regimes</a:t>
            </a:r>
            <a:endParaRPr lang="es-ES" sz="2800" b="1" dirty="0">
              <a:solidFill>
                <a:srgbClr val="FF0000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38484" y="6155425"/>
            <a:ext cx="11267334" cy="969260"/>
          </a:xfrm>
          <a:prstGeom prst="rect">
            <a:avLst/>
          </a:prstGeom>
          <a:noFill/>
        </p:spPr>
        <p:txBody>
          <a:bodyPr wrap="square" lIns="106445" tIns="53223" rIns="106445" bIns="53223" rtlCol="0">
            <a:spAutoFit/>
          </a:bodyPr>
          <a:lstStyle/>
          <a:p>
            <a:pPr algn="ctr"/>
            <a:r>
              <a:rPr lang="es-ES" sz="2800" b="1" dirty="0">
                <a:solidFill>
                  <a:srgbClr val="FF0000"/>
                </a:solidFill>
              </a:rPr>
              <a:t>New </a:t>
            </a:r>
            <a:r>
              <a:rPr lang="es-ES" sz="2800" b="1" dirty="0" err="1">
                <a:solidFill>
                  <a:srgbClr val="FF0000"/>
                </a:solidFill>
              </a:rPr>
              <a:t>regimes</a:t>
            </a:r>
            <a:r>
              <a:rPr lang="es-ES" sz="2800" b="1" dirty="0">
                <a:solidFill>
                  <a:srgbClr val="FF0000"/>
                </a:solidFill>
              </a:rPr>
              <a:t> (as </a:t>
            </a:r>
            <a:r>
              <a:rPr lang="es-ES" sz="2800" b="1" dirty="0" err="1">
                <a:solidFill>
                  <a:srgbClr val="FF0000"/>
                </a:solidFill>
              </a:rPr>
              <a:t>an</a:t>
            </a:r>
            <a:r>
              <a:rPr lang="es-ES" sz="2800" b="1" dirty="0">
                <a:solidFill>
                  <a:srgbClr val="FF0000"/>
                </a:solidFill>
              </a:rPr>
              <a:t> </a:t>
            </a:r>
            <a:r>
              <a:rPr lang="es-ES" sz="2800" b="1" dirty="0" err="1">
                <a:solidFill>
                  <a:srgbClr val="FF0000"/>
                </a:solidFill>
              </a:rPr>
              <a:t>alternative</a:t>
            </a:r>
            <a:r>
              <a:rPr lang="es-ES" sz="2800" b="1" dirty="0">
                <a:solidFill>
                  <a:srgbClr val="FF0000"/>
                </a:solidFill>
              </a:rPr>
              <a:t> </a:t>
            </a:r>
            <a:r>
              <a:rPr lang="es-ES" sz="2800" b="1" dirty="0" err="1">
                <a:solidFill>
                  <a:srgbClr val="FF0000"/>
                </a:solidFill>
              </a:rPr>
              <a:t>to</a:t>
            </a:r>
            <a:r>
              <a:rPr lang="es-ES" sz="2800" b="1" dirty="0">
                <a:solidFill>
                  <a:srgbClr val="FF0000"/>
                </a:solidFill>
              </a:rPr>
              <a:t> </a:t>
            </a:r>
            <a:r>
              <a:rPr lang="es-ES" sz="2800" b="1" dirty="0" err="1">
                <a:solidFill>
                  <a:srgbClr val="FF0000"/>
                </a:solidFill>
              </a:rPr>
              <a:t>type</a:t>
            </a:r>
            <a:r>
              <a:rPr lang="es-ES" sz="2800" b="1" dirty="0">
                <a:solidFill>
                  <a:srgbClr val="FF0000"/>
                </a:solidFill>
              </a:rPr>
              <a:t> I </a:t>
            </a:r>
            <a:r>
              <a:rPr lang="es-ES" sz="2800" b="1" dirty="0" err="1">
                <a:solidFill>
                  <a:srgbClr val="FF0000"/>
                </a:solidFill>
              </a:rPr>
              <a:t>EMLs</a:t>
            </a:r>
            <a:r>
              <a:rPr lang="es-ES" sz="2800" b="1" dirty="0">
                <a:solidFill>
                  <a:srgbClr val="FF0000"/>
                </a:solidFill>
              </a:rPr>
              <a:t>) </a:t>
            </a:r>
            <a:r>
              <a:rPr lang="es-ES" sz="2800" b="1" dirty="0" err="1">
                <a:solidFill>
                  <a:srgbClr val="FF0000"/>
                </a:solidFill>
              </a:rPr>
              <a:t>to</a:t>
            </a:r>
            <a:r>
              <a:rPr lang="es-ES" sz="2800" b="1" dirty="0">
                <a:solidFill>
                  <a:srgbClr val="FF0000"/>
                </a:solidFill>
              </a:rPr>
              <a:t> a </a:t>
            </a:r>
            <a:r>
              <a:rPr lang="es-ES" sz="2800" b="1" dirty="0" err="1">
                <a:solidFill>
                  <a:srgbClr val="FF0000"/>
                </a:solidFill>
              </a:rPr>
              <a:t>burning</a:t>
            </a:r>
            <a:r>
              <a:rPr lang="es-ES" sz="2800" b="1" dirty="0">
                <a:solidFill>
                  <a:srgbClr val="FF0000"/>
                </a:solidFill>
              </a:rPr>
              <a:t> plasma </a:t>
            </a:r>
            <a:r>
              <a:rPr lang="es-ES" sz="2800" b="1" dirty="0" err="1">
                <a:solidFill>
                  <a:srgbClr val="FF0000"/>
                </a:solidFill>
              </a:rPr>
              <a:t>scenarios</a:t>
            </a:r>
            <a:r>
              <a:rPr lang="es-ES" sz="2800" b="1" dirty="0">
                <a:solidFill>
                  <a:srgbClr val="FF0000"/>
                </a:solidFill>
              </a:rPr>
              <a:t> look </a:t>
            </a:r>
            <a:r>
              <a:rPr lang="es-ES" sz="2800" b="1" dirty="0" err="1">
                <a:solidFill>
                  <a:srgbClr val="FF0000"/>
                </a:solidFill>
              </a:rPr>
              <a:t>promising</a:t>
            </a:r>
            <a:r>
              <a:rPr lang="es-ES" sz="2800" b="1" dirty="0">
                <a:solidFill>
                  <a:srgbClr val="FF0000"/>
                </a:solidFill>
              </a:rPr>
              <a:t>. </a:t>
            </a:r>
            <a:endParaRPr lang="es-ES" sz="2800" b="1" dirty="0">
              <a:solidFill>
                <a:srgbClr val="FF0000"/>
              </a:solidFill>
            </a:endParaRPr>
          </a:p>
        </p:txBody>
      </p:sp>
      <p:pic>
        <p:nvPicPr>
          <p:cNvPr id="1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970" y="2734745"/>
            <a:ext cx="3164286" cy="2352063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0629" y="1374541"/>
            <a:ext cx="3733685" cy="2375548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4718693" y="4096424"/>
            <a:ext cx="3572299" cy="1277036"/>
          </a:xfrm>
          <a:prstGeom prst="rect">
            <a:avLst/>
          </a:prstGeom>
          <a:noFill/>
        </p:spPr>
        <p:txBody>
          <a:bodyPr wrap="square" lIns="106445" tIns="53223" rIns="106445" bIns="53223" rtlCol="0">
            <a:spAutoFit/>
          </a:bodyPr>
          <a:lstStyle/>
          <a:p>
            <a:r>
              <a:rPr lang="es-ES" sz="1900" dirty="0"/>
              <a:t>QH-</a:t>
            </a:r>
            <a:r>
              <a:rPr lang="es-ES" sz="1900" dirty="0" err="1"/>
              <a:t>mode</a:t>
            </a:r>
            <a:r>
              <a:rPr lang="es-ES" sz="1900" dirty="0"/>
              <a:t> </a:t>
            </a:r>
            <a:r>
              <a:rPr lang="es-ES" sz="1900" dirty="0" err="1"/>
              <a:t>maintained</a:t>
            </a:r>
            <a:r>
              <a:rPr lang="es-ES" sz="1900" dirty="0"/>
              <a:t> </a:t>
            </a:r>
            <a:r>
              <a:rPr lang="es-ES" sz="1900" dirty="0" err="1"/>
              <a:t>to</a:t>
            </a:r>
            <a:r>
              <a:rPr lang="es-ES" sz="1900" dirty="0"/>
              <a:t> </a:t>
            </a:r>
            <a:r>
              <a:rPr lang="es-ES" sz="1900" dirty="0" err="1"/>
              <a:t>high</a:t>
            </a:r>
            <a:r>
              <a:rPr lang="es-ES" sz="1900" dirty="0"/>
              <a:t> </a:t>
            </a:r>
            <a:r>
              <a:rPr lang="es-ES" sz="1900" dirty="0" err="1"/>
              <a:t>Greenwald</a:t>
            </a:r>
            <a:r>
              <a:rPr lang="es-ES" sz="1900" dirty="0"/>
              <a:t> </a:t>
            </a:r>
            <a:r>
              <a:rPr lang="es-ES" sz="1900" dirty="0" err="1"/>
              <a:t>fraction</a:t>
            </a:r>
            <a:r>
              <a:rPr lang="es-ES" sz="1900" dirty="0"/>
              <a:t> in </a:t>
            </a:r>
            <a:r>
              <a:rPr lang="es-ES" sz="1900" dirty="0" err="1"/>
              <a:t>strongly</a:t>
            </a:r>
            <a:r>
              <a:rPr lang="es-ES" sz="1900" dirty="0"/>
              <a:t> </a:t>
            </a:r>
            <a:r>
              <a:rPr lang="es-ES" sz="1900" dirty="0" err="1"/>
              <a:t>shaped</a:t>
            </a:r>
            <a:r>
              <a:rPr lang="es-ES" sz="1900" dirty="0"/>
              <a:t> plasma [</a:t>
            </a:r>
            <a:r>
              <a:rPr lang="es-ES" sz="1900" dirty="0">
                <a:solidFill>
                  <a:srgbClr val="0000FF"/>
                </a:solidFill>
              </a:rPr>
              <a:t>PPC243 Solomon DIIID</a:t>
            </a:r>
            <a:r>
              <a:rPr lang="es-ES" sz="1900" dirty="0"/>
              <a:t>] / </a:t>
            </a:r>
            <a:r>
              <a:rPr lang="es-ES" sz="1900" dirty="0">
                <a:solidFill>
                  <a:srgbClr val="0000FF"/>
                </a:solidFill>
              </a:rPr>
              <a:t>[TH/2-2 </a:t>
            </a:r>
            <a:r>
              <a:rPr lang="es-ES" sz="1900" dirty="0" err="1">
                <a:solidFill>
                  <a:srgbClr val="0000FF"/>
                </a:solidFill>
              </a:rPr>
              <a:t>Snyder</a:t>
            </a:r>
            <a:r>
              <a:rPr lang="es-ES" sz="1900" dirty="0">
                <a:solidFill>
                  <a:srgbClr val="0000FF"/>
                </a:solidFill>
              </a:rPr>
              <a:t>]</a:t>
            </a:r>
            <a:endParaRPr lang="es-ES" sz="1900" dirty="0">
              <a:solidFill>
                <a:srgbClr val="0000FF"/>
              </a:solidFill>
            </a:endParaRPr>
          </a:p>
        </p:txBody>
      </p:sp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690" y="634686"/>
            <a:ext cx="2966714" cy="2223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0058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563"/>
            <a:ext cx="7067471" cy="147182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915" y="2861332"/>
            <a:ext cx="7062132" cy="1690517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82915" y="4723748"/>
            <a:ext cx="7062132" cy="692261"/>
          </a:xfrm>
          <a:prstGeom prst="rect">
            <a:avLst/>
          </a:prstGeom>
          <a:noFill/>
        </p:spPr>
        <p:txBody>
          <a:bodyPr wrap="square" lIns="106445" tIns="53223" rIns="106445" bIns="53223" rtlCol="0">
            <a:spAutoFit/>
          </a:bodyPr>
          <a:lstStyle/>
          <a:p>
            <a:r>
              <a:rPr lang="es-ES" sz="1900" dirty="0"/>
              <a:t>Strike line </a:t>
            </a:r>
            <a:r>
              <a:rPr lang="es-ES" sz="1900" dirty="0" err="1"/>
              <a:t>striation</a:t>
            </a:r>
            <a:r>
              <a:rPr lang="es-ES" sz="1900" dirty="0"/>
              <a:t> as </a:t>
            </a:r>
            <a:r>
              <a:rPr lang="es-ES" sz="1900" dirty="0" err="1"/>
              <a:t>signature</a:t>
            </a:r>
            <a:r>
              <a:rPr lang="es-ES" sz="1900" dirty="0"/>
              <a:t> </a:t>
            </a:r>
            <a:r>
              <a:rPr lang="es-ES" sz="1900" dirty="0" err="1"/>
              <a:t>for</a:t>
            </a:r>
            <a:r>
              <a:rPr lang="es-ES" sz="1900" dirty="0"/>
              <a:t> 3-D </a:t>
            </a:r>
            <a:r>
              <a:rPr lang="es-ES" sz="1900" dirty="0" err="1"/>
              <a:t>boundary</a:t>
            </a:r>
            <a:r>
              <a:rPr lang="es-ES" sz="1900" dirty="0"/>
              <a:t> </a:t>
            </a:r>
            <a:r>
              <a:rPr lang="es-ES" sz="1900" dirty="0" err="1"/>
              <a:t>formation</a:t>
            </a:r>
            <a:r>
              <a:rPr lang="es-ES" sz="1900" dirty="0"/>
              <a:t> </a:t>
            </a:r>
          </a:p>
          <a:p>
            <a:r>
              <a:rPr lang="es-ES" sz="1900" dirty="0">
                <a:solidFill>
                  <a:srgbClr val="0000FF"/>
                </a:solidFill>
              </a:rPr>
              <a:t>[ EXD630 </a:t>
            </a:r>
            <a:r>
              <a:rPr lang="es-ES" sz="1900" dirty="0" err="1">
                <a:solidFill>
                  <a:srgbClr val="0000FF"/>
                </a:solidFill>
              </a:rPr>
              <a:t>Schmitz</a:t>
            </a:r>
            <a:r>
              <a:rPr lang="es-ES" sz="1900" dirty="0">
                <a:solidFill>
                  <a:srgbClr val="0000FF"/>
                </a:solidFill>
              </a:rPr>
              <a:t>]</a:t>
            </a:r>
            <a:endParaRPr lang="es-ES" sz="1900" dirty="0">
              <a:solidFill>
                <a:srgbClr val="0000FF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6539" y="1273058"/>
            <a:ext cx="4246652" cy="294999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7601267" y="4363279"/>
            <a:ext cx="3816908" cy="984649"/>
          </a:xfrm>
          <a:prstGeom prst="rect">
            <a:avLst/>
          </a:prstGeom>
          <a:noFill/>
        </p:spPr>
        <p:txBody>
          <a:bodyPr wrap="square" lIns="106445" tIns="53223" rIns="106445" bIns="53223" rtlCol="0">
            <a:spAutoFit/>
          </a:bodyPr>
          <a:lstStyle/>
          <a:p>
            <a:r>
              <a:rPr lang="es-ES" sz="1900" dirty="0" err="1"/>
              <a:t>Comparison</a:t>
            </a:r>
            <a:r>
              <a:rPr lang="es-ES" sz="1900" dirty="0"/>
              <a:t> of Li-granule </a:t>
            </a:r>
            <a:r>
              <a:rPr lang="es-ES" sz="1900" dirty="0" err="1"/>
              <a:t>triggered</a:t>
            </a:r>
            <a:r>
              <a:rPr lang="es-ES" sz="1900" dirty="0"/>
              <a:t> </a:t>
            </a:r>
            <a:r>
              <a:rPr lang="es-ES" sz="1900" dirty="0" err="1"/>
              <a:t>ELMs</a:t>
            </a:r>
            <a:r>
              <a:rPr lang="es-ES" sz="1900" dirty="0"/>
              <a:t> </a:t>
            </a:r>
            <a:r>
              <a:rPr lang="es-ES" sz="1900" dirty="0" err="1"/>
              <a:t>with</a:t>
            </a:r>
            <a:r>
              <a:rPr lang="es-ES" sz="1900" dirty="0"/>
              <a:t> </a:t>
            </a:r>
            <a:r>
              <a:rPr lang="es-ES" sz="1900" dirty="0" err="1"/>
              <a:t>intrinsic</a:t>
            </a:r>
            <a:r>
              <a:rPr lang="es-ES" sz="1900" dirty="0"/>
              <a:t> </a:t>
            </a:r>
            <a:r>
              <a:rPr lang="es-ES" sz="1900" dirty="0" err="1"/>
              <a:t>type</a:t>
            </a:r>
            <a:r>
              <a:rPr lang="es-ES" sz="1900" dirty="0"/>
              <a:t>-I </a:t>
            </a:r>
            <a:r>
              <a:rPr lang="es-ES" sz="1900" dirty="0" err="1"/>
              <a:t>ELMs</a:t>
            </a:r>
            <a:r>
              <a:rPr lang="es-ES" sz="1900" dirty="0"/>
              <a:t> </a:t>
            </a:r>
            <a:r>
              <a:rPr lang="es-ES" sz="1900" dirty="0">
                <a:solidFill>
                  <a:srgbClr val="0000FF"/>
                </a:solidFill>
              </a:rPr>
              <a:t>[EXD62 Wang EAST]</a:t>
            </a:r>
            <a:endParaRPr lang="es-ES" sz="1900" dirty="0">
              <a:solidFill>
                <a:srgbClr val="0000FF"/>
              </a:solidFill>
            </a:endParaRPr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1" y="-37568"/>
            <a:ext cx="9458881" cy="995325"/>
          </a:xfrm>
        </p:spPr>
        <p:txBody>
          <a:bodyPr>
            <a:normAutofit/>
          </a:bodyPr>
          <a:lstStyle/>
          <a:p>
            <a:r>
              <a:rPr lang="es-ES" sz="3700" b="1" dirty="0" err="1">
                <a:solidFill>
                  <a:srgbClr val="0000FF"/>
                </a:solidFill>
              </a:rPr>
              <a:t>ELMs</a:t>
            </a:r>
            <a:r>
              <a:rPr lang="es-ES" sz="3700" b="1" dirty="0">
                <a:solidFill>
                  <a:srgbClr val="0000FF"/>
                </a:solidFill>
              </a:rPr>
              <a:t> control</a:t>
            </a:r>
            <a:endParaRPr lang="es-ES" sz="3700" b="1" dirty="0">
              <a:solidFill>
                <a:srgbClr val="0000FF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82914" y="5936420"/>
            <a:ext cx="10294857" cy="815372"/>
          </a:xfrm>
          <a:prstGeom prst="rect">
            <a:avLst/>
          </a:prstGeom>
          <a:noFill/>
        </p:spPr>
        <p:txBody>
          <a:bodyPr wrap="square" lIns="106445" tIns="53223" rIns="106445" bIns="53223" rtlCol="0">
            <a:spAutoFit/>
          </a:bodyPr>
          <a:lstStyle/>
          <a:p>
            <a:pPr algn="ctr"/>
            <a:r>
              <a:rPr lang="es-ES" sz="2300" b="1" dirty="0">
                <a:solidFill>
                  <a:srgbClr val="FF0000"/>
                </a:solidFill>
              </a:rPr>
              <a:t>Active ELM control </a:t>
            </a:r>
            <a:r>
              <a:rPr lang="es-ES" sz="2300" b="1" dirty="0" err="1">
                <a:solidFill>
                  <a:srgbClr val="FF0000"/>
                </a:solidFill>
              </a:rPr>
              <a:t>have</a:t>
            </a:r>
            <a:r>
              <a:rPr lang="es-ES" sz="2300" b="1" dirty="0">
                <a:solidFill>
                  <a:srgbClr val="FF0000"/>
                </a:solidFill>
              </a:rPr>
              <a:t> </a:t>
            </a:r>
            <a:r>
              <a:rPr lang="es-ES" sz="2300" b="1" dirty="0" err="1">
                <a:solidFill>
                  <a:srgbClr val="FF0000"/>
                </a:solidFill>
              </a:rPr>
              <a:t>been</a:t>
            </a:r>
            <a:r>
              <a:rPr lang="es-ES" sz="2300" b="1" dirty="0">
                <a:solidFill>
                  <a:srgbClr val="FF0000"/>
                </a:solidFill>
              </a:rPr>
              <a:t> </a:t>
            </a:r>
            <a:r>
              <a:rPr lang="es-ES" sz="2300" b="1" dirty="0" err="1">
                <a:solidFill>
                  <a:srgbClr val="FF0000"/>
                </a:solidFill>
              </a:rPr>
              <a:t>demostrated</a:t>
            </a:r>
            <a:r>
              <a:rPr lang="es-ES" sz="2300" b="1" dirty="0">
                <a:solidFill>
                  <a:srgbClr val="FF0000"/>
                </a:solidFill>
              </a:rPr>
              <a:t> </a:t>
            </a:r>
            <a:r>
              <a:rPr lang="es-ES" sz="2300" b="1" dirty="0" err="1">
                <a:solidFill>
                  <a:srgbClr val="FF0000"/>
                </a:solidFill>
              </a:rPr>
              <a:t>including</a:t>
            </a:r>
            <a:r>
              <a:rPr lang="es-ES" sz="2300" b="1" dirty="0">
                <a:solidFill>
                  <a:srgbClr val="FF0000"/>
                </a:solidFill>
              </a:rPr>
              <a:t> </a:t>
            </a:r>
            <a:r>
              <a:rPr lang="es-ES" sz="2300" b="1" dirty="0" err="1">
                <a:solidFill>
                  <a:srgbClr val="FF0000"/>
                </a:solidFill>
              </a:rPr>
              <a:t>magnetic</a:t>
            </a:r>
            <a:r>
              <a:rPr lang="es-ES" sz="2300" b="1" dirty="0">
                <a:solidFill>
                  <a:srgbClr val="FF0000"/>
                </a:solidFill>
              </a:rPr>
              <a:t> </a:t>
            </a:r>
            <a:r>
              <a:rPr lang="es-ES" sz="2300" b="1" dirty="0" err="1">
                <a:solidFill>
                  <a:srgbClr val="FF0000"/>
                </a:solidFill>
              </a:rPr>
              <a:t>perturbations</a:t>
            </a:r>
            <a:r>
              <a:rPr lang="es-ES" sz="2300" b="1" dirty="0">
                <a:solidFill>
                  <a:srgbClr val="FF0000"/>
                </a:solidFill>
              </a:rPr>
              <a:t>, pellet </a:t>
            </a:r>
            <a:r>
              <a:rPr lang="es-ES" sz="2300" b="1" dirty="0" err="1">
                <a:solidFill>
                  <a:srgbClr val="FF0000"/>
                </a:solidFill>
              </a:rPr>
              <a:t>injection</a:t>
            </a:r>
            <a:r>
              <a:rPr lang="es-ES" sz="2300" b="1" dirty="0">
                <a:solidFill>
                  <a:srgbClr val="FF0000"/>
                </a:solidFill>
              </a:rPr>
              <a:t>, SMBI (</a:t>
            </a:r>
            <a:r>
              <a:rPr lang="es-ES" sz="2300" b="1" dirty="0" err="1">
                <a:solidFill>
                  <a:srgbClr val="FF0000"/>
                </a:solidFill>
              </a:rPr>
              <a:t>Supersonic</a:t>
            </a:r>
            <a:r>
              <a:rPr lang="es-ES" sz="2300" b="1" dirty="0">
                <a:solidFill>
                  <a:srgbClr val="FF0000"/>
                </a:solidFill>
              </a:rPr>
              <a:t> Molecular </a:t>
            </a:r>
            <a:r>
              <a:rPr lang="es-ES" sz="2300" b="1" dirty="0" err="1">
                <a:solidFill>
                  <a:srgbClr val="FF0000"/>
                </a:solidFill>
              </a:rPr>
              <a:t>Beam</a:t>
            </a:r>
            <a:r>
              <a:rPr lang="es-ES" sz="2300" b="1" dirty="0">
                <a:solidFill>
                  <a:srgbClr val="FF0000"/>
                </a:solidFill>
              </a:rPr>
              <a:t> </a:t>
            </a:r>
            <a:r>
              <a:rPr lang="es-ES" sz="2300" b="1" dirty="0" err="1">
                <a:solidFill>
                  <a:srgbClr val="FF0000"/>
                </a:solidFill>
              </a:rPr>
              <a:t>Injection</a:t>
            </a:r>
            <a:r>
              <a:rPr lang="es-ES" sz="2300" b="1" dirty="0">
                <a:solidFill>
                  <a:srgbClr val="FF0000"/>
                </a:solidFill>
              </a:rPr>
              <a:t>), </a:t>
            </a:r>
            <a:r>
              <a:rPr lang="es-ES" sz="2300" b="1" dirty="0" err="1">
                <a:solidFill>
                  <a:srgbClr val="FF0000"/>
                </a:solidFill>
              </a:rPr>
              <a:t>edge</a:t>
            </a:r>
            <a:r>
              <a:rPr lang="es-ES" sz="2300" b="1" dirty="0">
                <a:solidFill>
                  <a:srgbClr val="FF0000"/>
                </a:solidFill>
              </a:rPr>
              <a:t> </a:t>
            </a:r>
            <a:r>
              <a:rPr lang="es-ES" sz="2300" b="1" dirty="0" err="1">
                <a:solidFill>
                  <a:srgbClr val="FF0000"/>
                </a:solidFill>
              </a:rPr>
              <a:t>current</a:t>
            </a:r>
            <a:r>
              <a:rPr lang="es-ES" sz="2300" b="1" dirty="0">
                <a:solidFill>
                  <a:srgbClr val="FF0000"/>
                </a:solidFill>
              </a:rPr>
              <a:t> control</a:t>
            </a:r>
            <a:endParaRPr lang="es-ES" sz="23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451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45562" y="-196937"/>
            <a:ext cx="9458881" cy="995325"/>
          </a:xfrm>
        </p:spPr>
        <p:txBody>
          <a:bodyPr>
            <a:normAutofit/>
          </a:bodyPr>
          <a:lstStyle/>
          <a:p>
            <a:r>
              <a:rPr lang="es-ES" sz="3700" b="1" dirty="0" err="1">
                <a:solidFill>
                  <a:srgbClr val="0000FF"/>
                </a:solidFill>
              </a:rPr>
              <a:t>Power</a:t>
            </a:r>
            <a:r>
              <a:rPr lang="es-ES" sz="3700" b="1" dirty="0">
                <a:solidFill>
                  <a:srgbClr val="0000FF"/>
                </a:solidFill>
              </a:rPr>
              <a:t> </a:t>
            </a:r>
            <a:r>
              <a:rPr lang="es-ES" sz="3700" b="1" dirty="0" err="1">
                <a:solidFill>
                  <a:srgbClr val="0000FF"/>
                </a:solidFill>
              </a:rPr>
              <a:t>Exhaust</a:t>
            </a:r>
            <a:r>
              <a:rPr lang="es-ES" sz="3700" b="1" dirty="0">
                <a:solidFill>
                  <a:srgbClr val="0000FF"/>
                </a:solidFill>
              </a:rPr>
              <a:t>: 3-D </a:t>
            </a:r>
            <a:r>
              <a:rPr lang="es-ES" sz="3700" b="1" dirty="0" err="1">
                <a:solidFill>
                  <a:srgbClr val="0000FF"/>
                </a:solidFill>
              </a:rPr>
              <a:t>effects</a:t>
            </a:r>
            <a:r>
              <a:rPr lang="es-ES" sz="3700" b="1" dirty="0">
                <a:solidFill>
                  <a:srgbClr val="0000FF"/>
                </a:solidFill>
              </a:rPr>
              <a:t> and </a:t>
            </a:r>
            <a:r>
              <a:rPr lang="es-ES" sz="3700" b="1" dirty="0" err="1">
                <a:solidFill>
                  <a:srgbClr val="0000FF"/>
                </a:solidFill>
              </a:rPr>
              <a:t>ELMs</a:t>
            </a:r>
            <a:r>
              <a:rPr lang="es-ES" sz="3700" b="1" dirty="0">
                <a:solidFill>
                  <a:srgbClr val="0000FF"/>
                </a:solidFill>
              </a:rPr>
              <a:t> </a:t>
            </a:r>
            <a:r>
              <a:rPr lang="es-ES" sz="3700" b="1" dirty="0">
                <a:solidFill>
                  <a:srgbClr val="0000FF"/>
                </a:solidFill>
              </a:rPr>
              <a:t>control</a:t>
            </a:r>
            <a:endParaRPr lang="es-ES" sz="3700" b="1" dirty="0">
              <a:solidFill>
                <a:srgbClr val="0000FF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637277" y="4525152"/>
            <a:ext cx="2883975" cy="1569424"/>
          </a:xfrm>
          <a:prstGeom prst="rect">
            <a:avLst/>
          </a:prstGeom>
          <a:noFill/>
        </p:spPr>
        <p:txBody>
          <a:bodyPr wrap="square" lIns="106445" tIns="53223" rIns="106445" bIns="53223" rtlCol="0">
            <a:spAutoFit/>
          </a:bodyPr>
          <a:lstStyle/>
          <a:p>
            <a:r>
              <a:rPr lang="es-ES" sz="1900" dirty="0"/>
              <a:t>M3D-C1 </a:t>
            </a:r>
            <a:r>
              <a:rPr lang="es-ES" sz="1900" dirty="0" err="1"/>
              <a:t>simulation</a:t>
            </a:r>
            <a:r>
              <a:rPr lang="es-ES" sz="1900" dirty="0"/>
              <a:t> of </a:t>
            </a:r>
            <a:r>
              <a:rPr lang="es-ES" sz="1900" dirty="0" err="1"/>
              <a:t>amplification</a:t>
            </a:r>
            <a:r>
              <a:rPr lang="es-ES" sz="1900" dirty="0"/>
              <a:t> and </a:t>
            </a:r>
            <a:r>
              <a:rPr lang="es-ES" sz="1900" dirty="0" err="1"/>
              <a:t>screening</a:t>
            </a:r>
            <a:r>
              <a:rPr lang="es-ES" sz="1900" dirty="0"/>
              <a:t> of </a:t>
            </a:r>
            <a:r>
              <a:rPr lang="es-ES" sz="1900" dirty="0" err="1"/>
              <a:t>resonant</a:t>
            </a:r>
            <a:r>
              <a:rPr lang="es-ES" sz="1900" dirty="0"/>
              <a:t> </a:t>
            </a:r>
            <a:r>
              <a:rPr lang="es-ES" sz="1900" dirty="0" err="1"/>
              <a:t>poloidal</a:t>
            </a:r>
            <a:r>
              <a:rPr lang="es-ES" sz="1900" dirty="0"/>
              <a:t> </a:t>
            </a:r>
            <a:r>
              <a:rPr lang="es-ES" sz="1900" dirty="0" err="1"/>
              <a:t>harmonics</a:t>
            </a:r>
            <a:r>
              <a:rPr lang="es-ES" sz="1900" dirty="0"/>
              <a:t> </a:t>
            </a:r>
            <a:r>
              <a:rPr lang="es-ES" sz="1900" dirty="0">
                <a:solidFill>
                  <a:srgbClr val="0000FF"/>
                </a:solidFill>
              </a:rPr>
              <a:t>[EXC205 </a:t>
            </a:r>
            <a:r>
              <a:rPr lang="es-ES" sz="1900" dirty="0" err="1">
                <a:solidFill>
                  <a:srgbClr val="0000FF"/>
                </a:solidFill>
              </a:rPr>
              <a:t>NazikiaN</a:t>
            </a:r>
            <a:r>
              <a:rPr lang="es-ES" sz="1900" dirty="0">
                <a:solidFill>
                  <a:srgbClr val="0000FF"/>
                </a:solidFill>
              </a:rPr>
              <a:t>]</a:t>
            </a:r>
            <a:endParaRPr lang="es-ES" sz="1900" dirty="0">
              <a:solidFill>
                <a:srgbClr val="0000FF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23" y="1412586"/>
            <a:ext cx="4113133" cy="2703881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134974" y="4525152"/>
            <a:ext cx="4275714" cy="692261"/>
          </a:xfrm>
          <a:prstGeom prst="rect">
            <a:avLst/>
          </a:prstGeom>
          <a:noFill/>
        </p:spPr>
        <p:txBody>
          <a:bodyPr wrap="square" lIns="106445" tIns="53223" rIns="106445" bIns="53223" rtlCol="0">
            <a:spAutoFit/>
          </a:bodyPr>
          <a:lstStyle/>
          <a:p>
            <a:r>
              <a:rPr lang="es-ES" sz="1900" dirty="0"/>
              <a:t>ELM control </a:t>
            </a:r>
            <a:r>
              <a:rPr lang="es-ES" sz="1900" dirty="0" err="1"/>
              <a:t>witH</a:t>
            </a:r>
            <a:r>
              <a:rPr lang="es-ES" sz="1900" dirty="0"/>
              <a:t> </a:t>
            </a:r>
            <a:r>
              <a:rPr lang="es-ES" sz="1900" dirty="0"/>
              <a:t>a </a:t>
            </a:r>
            <a:r>
              <a:rPr lang="es-ES" sz="1900" dirty="0" err="1"/>
              <a:t>reduced</a:t>
            </a:r>
            <a:r>
              <a:rPr lang="es-ES" sz="1900" dirty="0"/>
              <a:t> </a:t>
            </a:r>
            <a:r>
              <a:rPr lang="es-ES" sz="1900" dirty="0" err="1"/>
              <a:t>number</a:t>
            </a:r>
            <a:r>
              <a:rPr lang="es-ES" sz="1900" dirty="0"/>
              <a:t> of I-</a:t>
            </a:r>
            <a:r>
              <a:rPr lang="es-ES" sz="1900" dirty="0" err="1"/>
              <a:t>coils</a:t>
            </a:r>
            <a:r>
              <a:rPr lang="es-ES" sz="1900" dirty="0"/>
              <a:t> </a:t>
            </a:r>
            <a:r>
              <a:rPr lang="es-ES" sz="1900" dirty="0">
                <a:solidFill>
                  <a:srgbClr val="0000FF"/>
                </a:solidFill>
              </a:rPr>
              <a:t>[EXC536 </a:t>
            </a:r>
            <a:r>
              <a:rPr lang="es-ES" sz="1900" dirty="0" err="1">
                <a:solidFill>
                  <a:srgbClr val="0000FF"/>
                </a:solidFill>
              </a:rPr>
              <a:t>Orlov</a:t>
            </a:r>
            <a:r>
              <a:rPr lang="es-ES" sz="1900" dirty="0">
                <a:solidFill>
                  <a:srgbClr val="0000FF"/>
                </a:solidFill>
              </a:rPr>
              <a:t> DIIID]</a:t>
            </a:r>
            <a:endParaRPr lang="es-ES" sz="1900" dirty="0">
              <a:solidFill>
                <a:srgbClr val="0000FF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0850" y="603112"/>
            <a:ext cx="3197444" cy="378259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440" y="6182672"/>
            <a:ext cx="11513986" cy="8153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106445" tIns="53223" rIns="106445" bIns="53223" rtlCol="0">
            <a:spAutoFit/>
          </a:bodyPr>
          <a:lstStyle/>
          <a:p>
            <a:pPr algn="ctr"/>
            <a:r>
              <a:rPr lang="es-ES" sz="2300" b="1" dirty="0">
                <a:solidFill>
                  <a:srgbClr val="FF0000"/>
                </a:solidFill>
              </a:rPr>
              <a:t>Control of </a:t>
            </a:r>
            <a:r>
              <a:rPr lang="es-ES" sz="2300" b="1" dirty="0" err="1">
                <a:solidFill>
                  <a:srgbClr val="FF0000"/>
                </a:solidFill>
              </a:rPr>
              <a:t>ELMs</a:t>
            </a:r>
            <a:r>
              <a:rPr lang="es-ES" sz="2300" b="1" dirty="0">
                <a:solidFill>
                  <a:srgbClr val="FF0000"/>
                </a:solidFill>
              </a:rPr>
              <a:t> </a:t>
            </a:r>
            <a:r>
              <a:rPr lang="es-ES" sz="2300" b="1" dirty="0" err="1">
                <a:solidFill>
                  <a:srgbClr val="FF0000"/>
                </a:solidFill>
              </a:rPr>
              <a:t>by</a:t>
            </a:r>
            <a:r>
              <a:rPr lang="es-ES" sz="2300" b="1" dirty="0">
                <a:solidFill>
                  <a:srgbClr val="FF0000"/>
                </a:solidFill>
              </a:rPr>
              <a:t> </a:t>
            </a:r>
            <a:r>
              <a:rPr lang="es-ES" sz="2300" b="1" dirty="0" err="1">
                <a:solidFill>
                  <a:srgbClr val="FF0000"/>
                </a:solidFill>
              </a:rPr>
              <a:t>magnetic</a:t>
            </a:r>
            <a:r>
              <a:rPr lang="es-ES" sz="2300" b="1" dirty="0">
                <a:solidFill>
                  <a:srgbClr val="FF0000"/>
                </a:solidFill>
              </a:rPr>
              <a:t> </a:t>
            </a:r>
            <a:r>
              <a:rPr lang="es-ES" sz="2300" b="1" dirty="0" err="1">
                <a:solidFill>
                  <a:srgbClr val="FF0000"/>
                </a:solidFill>
              </a:rPr>
              <a:t>perturbations</a:t>
            </a:r>
            <a:r>
              <a:rPr lang="es-ES" sz="2300" b="1" dirty="0">
                <a:solidFill>
                  <a:srgbClr val="FF0000"/>
                </a:solidFill>
              </a:rPr>
              <a:t> </a:t>
            </a:r>
            <a:r>
              <a:rPr lang="es-ES" sz="2300" b="1" dirty="0" err="1">
                <a:solidFill>
                  <a:srgbClr val="FF0000"/>
                </a:solidFill>
              </a:rPr>
              <a:t>have</a:t>
            </a:r>
            <a:r>
              <a:rPr lang="es-ES" sz="2300" b="1" dirty="0">
                <a:solidFill>
                  <a:srgbClr val="FF0000"/>
                </a:solidFill>
              </a:rPr>
              <a:t> </a:t>
            </a:r>
            <a:r>
              <a:rPr lang="es-ES" sz="2300" b="1" dirty="0" err="1">
                <a:solidFill>
                  <a:srgbClr val="FF0000"/>
                </a:solidFill>
              </a:rPr>
              <a:t>been</a:t>
            </a:r>
            <a:r>
              <a:rPr lang="es-ES" sz="2300" b="1" dirty="0">
                <a:solidFill>
                  <a:srgbClr val="FF0000"/>
                </a:solidFill>
              </a:rPr>
              <a:t> </a:t>
            </a:r>
            <a:r>
              <a:rPr lang="es-ES" sz="2300" b="1" dirty="0" err="1">
                <a:solidFill>
                  <a:srgbClr val="FF0000"/>
                </a:solidFill>
              </a:rPr>
              <a:t>achieved</a:t>
            </a:r>
            <a:r>
              <a:rPr lang="es-ES" sz="2300" b="1" dirty="0">
                <a:solidFill>
                  <a:srgbClr val="FF0000"/>
                </a:solidFill>
              </a:rPr>
              <a:t>, </a:t>
            </a:r>
            <a:r>
              <a:rPr lang="es-ES" sz="2300" b="1" dirty="0" err="1">
                <a:solidFill>
                  <a:srgbClr val="FF0000"/>
                </a:solidFill>
              </a:rPr>
              <a:t>but</a:t>
            </a:r>
            <a:r>
              <a:rPr lang="es-ES" sz="2300" b="1" dirty="0">
                <a:solidFill>
                  <a:srgbClr val="FF0000"/>
                </a:solidFill>
              </a:rPr>
              <a:t> </a:t>
            </a:r>
            <a:r>
              <a:rPr lang="es-ES" sz="2300" b="1" dirty="0" err="1">
                <a:solidFill>
                  <a:srgbClr val="FF0000"/>
                </a:solidFill>
              </a:rPr>
              <a:t>t</a:t>
            </a:r>
            <a:r>
              <a:rPr lang="es-ES" sz="2300" b="1" dirty="0" err="1">
                <a:solidFill>
                  <a:srgbClr val="FF0000"/>
                </a:solidFill>
              </a:rPr>
              <a:t>here</a:t>
            </a:r>
            <a:r>
              <a:rPr lang="es-ES" sz="2300" b="1" dirty="0">
                <a:solidFill>
                  <a:srgbClr val="FF0000"/>
                </a:solidFill>
              </a:rPr>
              <a:t> </a:t>
            </a:r>
            <a:r>
              <a:rPr lang="es-ES" sz="2300" b="1" dirty="0" err="1">
                <a:solidFill>
                  <a:srgbClr val="FF0000"/>
                </a:solidFill>
              </a:rPr>
              <a:t>is</a:t>
            </a:r>
            <a:r>
              <a:rPr lang="es-ES" sz="2300" b="1" dirty="0">
                <a:solidFill>
                  <a:srgbClr val="FF0000"/>
                </a:solidFill>
              </a:rPr>
              <a:t> </a:t>
            </a:r>
            <a:r>
              <a:rPr lang="es-ES" sz="2300" b="1" dirty="0" err="1">
                <a:solidFill>
                  <a:srgbClr val="FF0000"/>
                </a:solidFill>
              </a:rPr>
              <a:t>not</a:t>
            </a:r>
            <a:r>
              <a:rPr lang="es-ES" sz="2300" b="1" dirty="0">
                <a:solidFill>
                  <a:srgbClr val="FF0000"/>
                </a:solidFill>
              </a:rPr>
              <a:t> </a:t>
            </a:r>
            <a:r>
              <a:rPr lang="es-ES" sz="2300" b="1" dirty="0" err="1">
                <a:solidFill>
                  <a:srgbClr val="FF0000"/>
                </a:solidFill>
              </a:rPr>
              <a:t>yet</a:t>
            </a:r>
            <a:r>
              <a:rPr lang="es-ES" sz="2300" b="1" dirty="0">
                <a:solidFill>
                  <a:srgbClr val="FF0000"/>
                </a:solidFill>
              </a:rPr>
              <a:t> </a:t>
            </a:r>
            <a:r>
              <a:rPr lang="es-ES" sz="2300" b="1" dirty="0" err="1">
                <a:solidFill>
                  <a:srgbClr val="FF0000"/>
                </a:solidFill>
              </a:rPr>
              <a:t>completeness</a:t>
            </a:r>
            <a:r>
              <a:rPr lang="es-ES" sz="2300" b="1" dirty="0">
                <a:solidFill>
                  <a:srgbClr val="FF0000"/>
                </a:solidFill>
              </a:rPr>
              <a:t> of </a:t>
            </a:r>
            <a:r>
              <a:rPr lang="es-ES" sz="2300" b="1" dirty="0" err="1">
                <a:solidFill>
                  <a:srgbClr val="FF0000"/>
                </a:solidFill>
              </a:rPr>
              <a:t>understanding</a:t>
            </a:r>
            <a:r>
              <a:rPr lang="es-ES" sz="2300" b="1" dirty="0">
                <a:solidFill>
                  <a:srgbClr val="FF0000"/>
                </a:solidFill>
              </a:rPr>
              <a:t> of ELM </a:t>
            </a:r>
            <a:r>
              <a:rPr lang="es-ES" sz="2300" b="1" dirty="0" err="1">
                <a:solidFill>
                  <a:srgbClr val="FF0000"/>
                </a:solidFill>
              </a:rPr>
              <a:t>suppresion</a:t>
            </a:r>
            <a:r>
              <a:rPr lang="es-ES" sz="2300" b="1" dirty="0">
                <a:solidFill>
                  <a:srgbClr val="FF0000"/>
                </a:solidFill>
              </a:rPr>
              <a:t> </a:t>
            </a:r>
            <a:r>
              <a:rPr lang="es-ES" sz="2300" b="1" dirty="0" err="1">
                <a:solidFill>
                  <a:srgbClr val="FF0000"/>
                </a:solidFill>
              </a:rPr>
              <a:t>mechanisms</a:t>
            </a:r>
            <a:endParaRPr lang="es-ES" sz="2300" b="1" dirty="0">
              <a:solidFill>
                <a:srgbClr val="FF0000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7810461" y="4639560"/>
            <a:ext cx="3911720" cy="1277036"/>
          </a:xfrm>
          <a:prstGeom prst="rect">
            <a:avLst/>
          </a:prstGeom>
          <a:noFill/>
        </p:spPr>
        <p:txBody>
          <a:bodyPr wrap="square" lIns="106445" tIns="53223" rIns="106445" bIns="53223" rtlCol="0">
            <a:spAutoFit/>
          </a:bodyPr>
          <a:lstStyle/>
          <a:p>
            <a:r>
              <a:rPr lang="es-ES" sz="1900" dirty="0" err="1"/>
              <a:t>Modulate</a:t>
            </a:r>
            <a:r>
              <a:rPr lang="es-ES" sz="1900" dirty="0"/>
              <a:t> ECH </a:t>
            </a:r>
            <a:r>
              <a:rPr lang="es-ES" sz="1900" dirty="0" err="1"/>
              <a:t>analysis</a:t>
            </a:r>
            <a:r>
              <a:rPr lang="es-ES" sz="1900" dirty="0"/>
              <a:t> shows a </a:t>
            </a:r>
            <a:r>
              <a:rPr lang="es-ES" sz="1900" dirty="0" err="1"/>
              <a:t>spontaneous</a:t>
            </a:r>
            <a:r>
              <a:rPr lang="es-ES" sz="1900" dirty="0"/>
              <a:t> </a:t>
            </a:r>
            <a:r>
              <a:rPr lang="es-ES" sz="1900" dirty="0" err="1"/>
              <a:t>bifurcation</a:t>
            </a:r>
            <a:r>
              <a:rPr lang="es-ES" sz="1900" dirty="0"/>
              <a:t> at </a:t>
            </a:r>
            <a:r>
              <a:rPr lang="es-ES" sz="1900" dirty="0" err="1"/>
              <a:t>the</a:t>
            </a:r>
            <a:r>
              <a:rPr lang="es-ES" sz="1900" dirty="0"/>
              <a:t> </a:t>
            </a:r>
            <a:r>
              <a:rPr lang="es-ES" sz="1900" dirty="0" err="1"/>
              <a:t>heat</a:t>
            </a:r>
            <a:r>
              <a:rPr lang="es-ES" sz="1900" dirty="0"/>
              <a:t> </a:t>
            </a:r>
            <a:r>
              <a:rPr lang="es-ES" sz="1900" dirty="0" err="1"/>
              <a:t>transport</a:t>
            </a:r>
            <a:r>
              <a:rPr lang="es-ES" sz="1900" dirty="0"/>
              <a:t> </a:t>
            </a:r>
            <a:r>
              <a:rPr lang="es-ES" sz="1900" dirty="0" err="1"/>
              <a:t>across</a:t>
            </a:r>
            <a:r>
              <a:rPr lang="es-ES" sz="1900" dirty="0"/>
              <a:t> </a:t>
            </a:r>
            <a:r>
              <a:rPr lang="es-ES" sz="1900" dirty="0" err="1"/>
              <a:t>the</a:t>
            </a:r>
            <a:r>
              <a:rPr lang="es-ES" sz="1900" dirty="0"/>
              <a:t> </a:t>
            </a:r>
            <a:r>
              <a:rPr lang="es-ES" sz="1900" dirty="0" err="1"/>
              <a:t>island</a:t>
            </a:r>
            <a:r>
              <a:rPr lang="es-ES" sz="1900" dirty="0"/>
              <a:t>, </a:t>
            </a:r>
            <a:r>
              <a:rPr lang="es-ES" sz="1900" dirty="0" err="1"/>
              <a:t>observed</a:t>
            </a:r>
            <a:r>
              <a:rPr lang="es-ES" sz="1900" dirty="0"/>
              <a:t> in </a:t>
            </a:r>
            <a:r>
              <a:rPr lang="es-ES" sz="1900" dirty="0" err="1"/>
              <a:t>both</a:t>
            </a:r>
            <a:r>
              <a:rPr lang="es-ES" sz="1900" dirty="0"/>
              <a:t> DIIID and LHD [</a:t>
            </a:r>
            <a:r>
              <a:rPr lang="es-ES" sz="1900" dirty="0">
                <a:solidFill>
                  <a:srgbClr val="0000FF"/>
                </a:solidFill>
              </a:rPr>
              <a:t>EXC269 Evans</a:t>
            </a:r>
            <a:r>
              <a:rPr lang="es-ES" sz="1900" dirty="0"/>
              <a:t>]</a:t>
            </a:r>
            <a:endParaRPr lang="es-ES" sz="19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7474" y="1380147"/>
            <a:ext cx="3759953" cy="300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137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4387975"/>
              </p:ext>
            </p:extLst>
          </p:nvPr>
        </p:nvGraphicFramePr>
        <p:xfrm>
          <a:off x="117433" y="319387"/>
          <a:ext cx="11380552" cy="64422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0136"/>
                <a:gridCol w="7840416"/>
              </a:tblGrid>
              <a:tr h="378615">
                <a:tc>
                  <a:txBody>
                    <a:bodyPr/>
                    <a:lstStyle/>
                    <a:p>
                      <a:endParaRPr lang="en-GB" sz="1900" noProof="0" dirty="0"/>
                    </a:p>
                  </a:txBody>
                  <a:tcPr marL="115301" marR="115301" marT="47321" marB="473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900" baseline="0" noProof="0" dirty="0" smtClean="0"/>
                        <a:t>PLASMA-WALL / PLASMA EXHAUST </a:t>
                      </a:r>
                    </a:p>
                  </a:txBody>
                  <a:tcPr marL="115301" marR="115301" marT="47321" marB="47321"/>
                </a:tc>
              </a:tr>
              <a:tr h="6058068">
                <a:tc>
                  <a:txBody>
                    <a:bodyPr/>
                    <a:lstStyle/>
                    <a:p>
                      <a:pPr marL="285750" marR="0" indent="-28575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ü"/>
                        <a:tabLst/>
                        <a:defRPr/>
                      </a:pPr>
                      <a:r>
                        <a:rPr lang="es-ES_tradnl" sz="1700" b="1" baseline="0" noProof="0" dirty="0" smtClean="0">
                          <a:solidFill>
                            <a:schemeClr val="tx1"/>
                          </a:solidFill>
                          <a:effectLst/>
                        </a:rPr>
                        <a:t>MAGNETIC TOPOLOGY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endParaRPr lang="es-ES_tradnl" sz="1700" b="1" baseline="0" noProof="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endParaRPr lang="es-ES_tradnl" sz="1700" b="1" baseline="0" noProof="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285750" marR="0" indent="-28575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ü"/>
                        <a:tabLst/>
                        <a:defRPr/>
                      </a:pPr>
                      <a:r>
                        <a:rPr lang="en-GB" sz="17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OPERATION AT HIGH DENSITY / detachment</a:t>
                      </a:r>
                      <a:r>
                        <a:rPr lang="en-GB" sz="17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endParaRPr lang="en-GB" sz="1700" b="1" kern="1200" baseline="0" noProof="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indent="-28575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ü"/>
                        <a:tabLst/>
                        <a:defRPr/>
                      </a:pPr>
                      <a:r>
                        <a:rPr lang="en-GB" sz="1700" b="1" kern="1200" baseline="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LIQUID METALS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endParaRPr lang="en-GB" sz="1700" b="1" kern="1200" baseline="0" noProof="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endParaRPr lang="en-GB" sz="1700" b="1" kern="1200" baseline="0" noProof="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indent="-28575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ü"/>
                        <a:tabLst/>
                        <a:defRPr/>
                      </a:pPr>
                      <a:r>
                        <a:rPr lang="en-GB" sz="1700" b="1" kern="1200" baseline="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PLASMA CONDITIONING</a:t>
                      </a:r>
                    </a:p>
                    <a:p>
                      <a:pPr marL="285750" marR="0" indent="-28575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ü"/>
                        <a:tabLst/>
                        <a:defRPr/>
                      </a:pPr>
                      <a:endParaRPr lang="en-GB" sz="1700" b="1" kern="1200" baseline="0" noProof="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indent="-28575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ü"/>
                        <a:tabLst/>
                        <a:defRPr/>
                      </a:pPr>
                      <a:r>
                        <a:rPr lang="en-GB" sz="1700" b="1" kern="1200" baseline="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EROSION-DEPOSITION-RETENTION-DUST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endParaRPr lang="en-GB" sz="1700" b="1" kern="1200" baseline="0" noProof="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endParaRPr lang="en-GB" sz="1700" b="1" kern="1200" baseline="0" noProof="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indent="-28575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ü"/>
                        <a:tabLst/>
                        <a:defRPr/>
                      </a:pPr>
                      <a:r>
                        <a:rPr lang="en-GB" sz="1700" b="1" kern="1200" baseline="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PW (LONG-PULSE)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endParaRPr lang="en-GB" sz="1700" b="1" kern="1200" baseline="0" noProof="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indent="-28575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ü"/>
                        <a:tabLst/>
                        <a:defRPr/>
                      </a:pPr>
                      <a:r>
                        <a:rPr lang="en-GB" sz="1700" b="1" kern="1200" baseline="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DIAGNOSTICS</a:t>
                      </a:r>
                    </a:p>
                    <a:p>
                      <a:pPr marL="285750" marR="0" indent="-28575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ü"/>
                        <a:tabLst/>
                        <a:defRPr/>
                      </a:pPr>
                      <a:endParaRPr lang="en-GB" sz="1700" b="1" kern="1200" baseline="0" noProof="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indent="-28575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ü"/>
                        <a:tabLst/>
                        <a:defRPr/>
                      </a:pPr>
                      <a:r>
                        <a:rPr lang="en-GB" sz="1700" b="1" kern="1200" baseline="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MODELLING</a:t>
                      </a:r>
                    </a:p>
                    <a:p>
                      <a:pPr marL="285750" marR="0" indent="-28575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ü"/>
                        <a:tabLst/>
                        <a:defRPr/>
                      </a:pPr>
                      <a:endParaRPr lang="en-GB" sz="1700" b="1" kern="1200" baseline="0" noProof="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indent="-28575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ü"/>
                        <a:tabLst/>
                        <a:defRPr/>
                      </a:pPr>
                      <a:r>
                        <a:rPr lang="en-GB" sz="1700" b="1" kern="1200" baseline="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SOL width</a:t>
                      </a:r>
                    </a:p>
                    <a:p>
                      <a:pPr marL="285750" marR="0" indent="-28575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ü"/>
                        <a:tabLst/>
                        <a:defRPr/>
                      </a:pPr>
                      <a:endParaRPr lang="es-ES_tradnl" sz="1700" b="1" baseline="0" noProof="0" dirty="0" smtClean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15301" marR="115301" marT="47321" marB="47321"/>
                </a:tc>
                <a:tc>
                  <a:txBody>
                    <a:bodyPr/>
                    <a:lstStyle/>
                    <a:p>
                      <a:pPr marL="171450" indent="-171450" algn="ctr">
                        <a:spcAft>
                          <a:spcPts val="0"/>
                        </a:spcAft>
                        <a:buFont typeface="Wingdings" charset="2"/>
                        <a:buChar char="ü"/>
                      </a:pP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INNOVATIVE CONFIGURATIONS: </a:t>
                      </a:r>
                      <a:r>
                        <a:rPr lang="en-GB" sz="14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SNOWFLAKE</a:t>
                      </a: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400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[EXD124 Duval TCV] [EXD352 </a:t>
                      </a:r>
                      <a:r>
                        <a:rPr lang="en-GB" sz="1400" kern="120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Calabro</a:t>
                      </a:r>
                      <a:r>
                        <a:rPr lang="en-GB" sz="1400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EAST] [EXD497 </a:t>
                      </a:r>
                      <a:r>
                        <a:rPr lang="en-GB" sz="1400" kern="120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Soukhanovskii</a:t>
                      </a:r>
                      <a:r>
                        <a:rPr lang="en-GB" sz="1400" kern="1200" baseline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DIIID]</a:t>
                      </a: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/ </a:t>
                      </a:r>
                      <a:r>
                        <a:rPr lang="en-GB" sz="14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SUPER-X </a:t>
                      </a:r>
                      <a:r>
                        <a:rPr lang="en-GB" sz="1400" kern="12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GB" sz="14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STELLARATORS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kern="1200" baseline="0" dirty="0" smtClean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Impurity seeding [</a:t>
                      </a:r>
                      <a:r>
                        <a:rPr lang="en-GB" sz="1400" kern="1200" baseline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EXD556 </a:t>
                      </a:r>
                      <a:r>
                        <a:rPr lang="en-GB" sz="1400" kern="1200" baseline="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Mukai</a:t>
                      </a:r>
                      <a:r>
                        <a:rPr lang="en-GB" sz="1400" kern="1200" baseline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LHD</a:t>
                      </a:r>
                      <a:r>
                        <a:rPr lang="en-GB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], </a:t>
                      </a: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en-GB" sz="1400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EXD82 </a:t>
                      </a:r>
                      <a:r>
                        <a:rPr lang="en-GB" sz="1400" kern="120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Kallenbach</a:t>
                      </a:r>
                      <a:r>
                        <a:rPr lang="en-GB" sz="1400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AUG</a:t>
                      </a: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] / [</a:t>
                      </a:r>
                      <a:r>
                        <a:rPr lang="en-GB" sz="1400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EXD660</a:t>
                      </a:r>
                      <a:r>
                        <a:rPr lang="en-GB" sz="1400" kern="1200" baseline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McLean DIIID</a:t>
                      </a:r>
                      <a:r>
                        <a:rPr lang="en-GB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], W </a:t>
                      </a:r>
                      <a:r>
                        <a:rPr lang="en-GB" sz="14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divertor</a:t>
                      </a:r>
                      <a:r>
                        <a:rPr lang="en-GB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_tradnl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[EXD632 </a:t>
                      </a:r>
                      <a:r>
                        <a:rPr lang="es-ES_tradnl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Herrmann</a:t>
                      </a:r>
                      <a:r>
                        <a:rPr lang="es-ES_tradnl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AUG], </a:t>
                      </a:r>
                      <a:r>
                        <a:rPr lang="es-ES_tradnl" sz="1400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[EXD514 </a:t>
                      </a:r>
                      <a:r>
                        <a:rPr lang="es-ES_tradnl" sz="1400" kern="120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Wishmeier</a:t>
                      </a:r>
                      <a:r>
                        <a:rPr lang="es-ES_tradnl" sz="1400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  <a:endParaRPr lang="en-GB" sz="1400" kern="1200" dirty="0" smtClean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GB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liquid metals as alternative PFC [</a:t>
                      </a:r>
                      <a:r>
                        <a:rPr lang="en-GB" sz="1400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EXD159 </a:t>
                      </a:r>
                      <a:r>
                        <a:rPr lang="en-GB" sz="1400" kern="120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Verkov</a:t>
                      </a:r>
                      <a:r>
                        <a:rPr lang="en-GB" sz="1400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T-11M</a:t>
                      </a: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],</a:t>
                      </a:r>
                      <a:r>
                        <a:rPr lang="en-GB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[EXD513 </a:t>
                      </a:r>
                      <a:r>
                        <a:rPr lang="en-GB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Mazzitelli</a:t>
                      </a: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FTU]/[EXD664 </a:t>
                      </a:r>
                      <a:r>
                        <a:rPr lang="en-GB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Mirnov</a:t>
                      </a: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T11M]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GB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 [EXD81 </a:t>
                      </a:r>
                      <a:r>
                        <a:rPr lang="en-GB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Maingi</a:t>
                      </a: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NSTX-EAST], [EXD426 </a:t>
                      </a:r>
                      <a:r>
                        <a:rPr lang="en-GB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Shcherbak</a:t>
                      </a: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T-11M],</a:t>
                      </a:r>
                      <a:r>
                        <a:rPr lang="en-GB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GDC</a:t>
                      </a: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[EXD</a:t>
                      </a:r>
                      <a:r>
                        <a:rPr lang="es-ES_tradnl" sz="1400" dirty="0" smtClean="0">
                          <a:effectLst/>
                        </a:rPr>
                        <a:t>126 </a:t>
                      </a:r>
                      <a:r>
                        <a:rPr lang="es-ES_tradnl" sz="1400" dirty="0" err="1" smtClean="0">
                          <a:effectLst/>
                        </a:rPr>
                        <a:t>Douai</a:t>
                      </a:r>
                      <a:r>
                        <a:rPr lang="es-ES_tradnl" sz="1400" baseline="0" dirty="0" smtClean="0">
                          <a:effectLst/>
                        </a:rPr>
                        <a:t>]</a:t>
                      </a:r>
                      <a:r>
                        <a:rPr lang="en-GB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ICRH [EXD600 </a:t>
                      </a:r>
                      <a:r>
                        <a:rPr lang="en-GB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Wauters</a:t>
                      </a: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JET], isotopic change[EXD268 </a:t>
                      </a:r>
                      <a:r>
                        <a:rPr lang="en-GB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Loarer</a:t>
                      </a: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JET]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GB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kern="1200" dirty="0" smtClean="0">
                          <a:solidFill>
                            <a:schemeClr val="dk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[</a:t>
                      </a:r>
                      <a:r>
                        <a:rPr lang="es-ES_tradnl" sz="1400" kern="1200" dirty="0" smtClean="0">
                          <a:solidFill>
                            <a:srgbClr val="0000FF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EXD122 </a:t>
                      </a:r>
                      <a:r>
                        <a:rPr lang="es-ES_tradnl" sz="1400" kern="1200" dirty="0" err="1" smtClean="0">
                          <a:solidFill>
                            <a:srgbClr val="0000FF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Rubel</a:t>
                      </a:r>
                      <a:r>
                        <a:rPr lang="es-ES_tradnl" sz="1400" kern="1200" dirty="0" smtClean="0">
                          <a:solidFill>
                            <a:srgbClr val="0000FF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JET</a:t>
                      </a:r>
                      <a:r>
                        <a:rPr lang="es-ES_tradnl" sz="1400" kern="1200" dirty="0" smtClean="0">
                          <a:solidFill>
                            <a:schemeClr val="dk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] / [</a:t>
                      </a:r>
                      <a:r>
                        <a:rPr lang="es-ES_tradnl" sz="1400" kern="1200" dirty="0" smtClean="0">
                          <a:solidFill>
                            <a:srgbClr val="0000FF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EXD273 </a:t>
                      </a:r>
                      <a:r>
                        <a:rPr lang="es-ES_tradnl" sz="1400" kern="1200" dirty="0" err="1" smtClean="0">
                          <a:solidFill>
                            <a:srgbClr val="0000FF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Brezinsek</a:t>
                      </a:r>
                      <a:r>
                        <a:rPr lang="es-ES_tradnl" sz="1400" kern="1200" dirty="0" smtClean="0">
                          <a:solidFill>
                            <a:srgbClr val="0000FF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JET</a:t>
                      </a:r>
                      <a:r>
                        <a:rPr lang="es-ES_tradnl" sz="1400" kern="1200" dirty="0" smtClean="0">
                          <a:solidFill>
                            <a:schemeClr val="dk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] / [25/356</a:t>
                      </a:r>
                      <a:r>
                        <a:rPr lang="es-ES_tradnl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</a:t>
                      </a:r>
                      <a:r>
                        <a:rPr lang="es-ES_tradnl" sz="14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Rudakov</a:t>
                      </a:r>
                      <a:r>
                        <a:rPr lang="es-ES_tradnl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DIIID] / [EXD650 </a:t>
                      </a:r>
                      <a:r>
                        <a:rPr lang="es-ES_tradnl" sz="14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Halitovs</a:t>
                      </a:r>
                      <a:r>
                        <a:rPr lang="es-ES_tradnl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], </a:t>
                      </a:r>
                      <a:r>
                        <a:rPr lang="es-ES_tradnl" sz="1400" kern="1200" dirty="0" smtClean="0">
                          <a:solidFill>
                            <a:schemeClr val="dk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[</a:t>
                      </a:r>
                      <a:r>
                        <a:rPr lang="es-ES_tradnl" sz="1400" kern="1200" dirty="0" smtClean="0">
                          <a:solidFill>
                            <a:srgbClr val="0000FF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EXD136</a:t>
                      </a:r>
                      <a:r>
                        <a:rPr lang="es-ES_tradnl" sz="1400" kern="1200" baseline="0" dirty="0" smtClean="0">
                          <a:solidFill>
                            <a:srgbClr val="0000FF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</a:t>
                      </a:r>
                      <a:r>
                        <a:rPr lang="es-ES_tradnl" sz="1400" kern="1200" baseline="0" dirty="0" err="1" smtClean="0">
                          <a:solidFill>
                            <a:srgbClr val="0000FF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Shoji</a:t>
                      </a:r>
                      <a:r>
                        <a:rPr lang="es-ES_tradnl" sz="1400" kern="1200" baseline="0" dirty="0" smtClean="0">
                          <a:solidFill>
                            <a:srgbClr val="0000FF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LHD</a:t>
                      </a:r>
                      <a:r>
                        <a:rPr lang="es-ES_tradnl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], [</a:t>
                      </a:r>
                      <a:r>
                        <a:rPr lang="es-ES_tradnl" sz="1400" kern="1200" baseline="0" dirty="0" smtClean="0">
                          <a:solidFill>
                            <a:srgbClr val="0000FF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EXD390 Hong KSTAR</a:t>
                      </a:r>
                      <a:r>
                        <a:rPr lang="es-ES_tradnl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]</a:t>
                      </a:r>
                      <a:r>
                        <a:rPr lang="es-ES_tradnl" sz="1400" kern="1200" baseline="0" dirty="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, </a:t>
                      </a:r>
                      <a:r>
                        <a:rPr lang="en-GB" sz="14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[EXD92 </a:t>
                      </a:r>
                      <a:r>
                        <a:rPr lang="en-GB" sz="1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Schmid</a:t>
                      </a:r>
                      <a:r>
                        <a:rPr lang="en-GB" sz="14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], [EXD450 </a:t>
                      </a:r>
                      <a:r>
                        <a:rPr lang="en-GB" sz="1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Zushi</a:t>
                      </a:r>
                      <a:r>
                        <a:rPr lang="en-GB" sz="14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QUEST], mixed materials [EXD670 </a:t>
                      </a:r>
                      <a:r>
                        <a:rPr lang="en-GB" sz="1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Scotti</a:t>
                      </a:r>
                      <a:r>
                        <a:rPr lang="en-GB" sz="14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NSTX]</a:t>
                      </a:r>
                      <a:endParaRPr lang="es-ES_tradnl" sz="1400" kern="1200" baseline="0" dirty="0" smtClean="0">
                        <a:solidFill>
                          <a:schemeClr val="tx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_tradnl" sz="1400" dirty="0" smtClean="0">
                        <a:effectLst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dirty="0" smtClean="0">
                          <a:effectLst/>
                        </a:rPr>
                        <a:t>[EXD280 </a:t>
                      </a:r>
                      <a:r>
                        <a:rPr lang="es-ES_tradnl" sz="1400" dirty="0" err="1" smtClean="0">
                          <a:effectLst/>
                        </a:rPr>
                        <a:t>Kasahara</a:t>
                      </a:r>
                      <a:r>
                        <a:rPr lang="es-ES_tradnl" sz="1400" dirty="0" smtClean="0">
                          <a:effectLst/>
                        </a:rPr>
                        <a:t> LHD],</a:t>
                      </a:r>
                      <a:r>
                        <a:rPr lang="es-ES_tradnl" sz="1400" baseline="0" dirty="0" smtClean="0">
                          <a:effectLst/>
                        </a:rPr>
                        <a:t> [EXD</a:t>
                      </a:r>
                      <a:r>
                        <a:rPr lang="es-ES_tradnl" sz="1400" dirty="0" smtClean="0">
                          <a:effectLst/>
                        </a:rPr>
                        <a:t>282 </a:t>
                      </a:r>
                      <a:r>
                        <a:rPr lang="es-ES_tradnl" sz="1400" dirty="0" err="1" smtClean="0">
                          <a:effectLst/>
                        </a:rPr>
                        <a:t>Hanada</a:t>
                      </a:r>
                      <a:r>
                        <a:rPr lang="es-ES_tradnl" sz="1400" dirty="0" smtClean="0">
                          <a:effectLst/>
                        </a:rPr>
                        <a:t> QUEST],</a:t>
                      </a:r>
                      <a:r>
                        <a:rPr lang="es-ES_tradnl" sz="1400" baseline="0" dirty="0" smtClean="0">
                          <a:effectLst/>
                        </a:rPr>
                        <a:t> </a:t>
                      </a:r>
                      <a:r>
                        <a:rPr lang="es-ES_tradnl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</a:t>
                      </a:r>
                      <a:r>
                        <a:rPr lang="es-ES_tradnl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[EXD476</a:t>
                      </a:r>
                      <a:r>
                        <a:rPr lang="es-ES_tradnl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_tradnl" sz="14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Tsitrone</a:t>
                      </a:r>
                      <a:r>
                        <a:rPr lang="es-ES_tradnl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WEST]</a:t>
                      </a:r>
                      <a:endParaRPr lang="es-ES_tradnl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_tradnl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Stray</a:t>
                      </a:r>
                      <a:r>
                        <a:rPr lang="es-ES_tradnl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light / </a:t>
                      </a:r>
                      <a:r>
                        <a:rPr lang="es-ES_tradnl" sz="14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Divertor</a:t>
                      </a:r>
                      <a:r>
                        <a:rPr lang="es-ES_tradnl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[EXD634 </a:t>
                      </a:r>
                      <a:r>
                        <a:rPr lang="es-ES_tradnl" sz="14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Kukushkin</a:t>
                      </a:r>
                      <a:r>
                        <a:rPr lang="es-ES_tradnl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ITER JET</a:t>
                      </a:r>
                      <a:r>
                        <a:rPr lang="es-ES_tradnl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], [EXD662 </a:t>
                      </a:r>
                      <a:r>
                        <a:rPr lang="es-ES_tradnl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Reichle</a:t>
                      </a:r>
                      <a:r>
                        <a:rPr lang="es-ES_tradnl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ITER],</a:t>
                      </a:r>
                      <a:r>
                        <a:rPr lang="en-GB" sz="1400" kern="1200" baseline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4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Electromagnetic effects </a:t>
                      </a:r>
                      <a:r>
                        <a:rPr lang="en-GB" sz="1400" kern="1200" baseline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[EXD502 </a:t>
                      </a:r>
                      <a:r>
                        <a:rPr lang="en-GB" sz="1400" kern="1200" baseline="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Spolaore</a:t>
                      </a:r>
                      <a:r>
                        <a:rPr lang="en-GB" sz="1400" kern="1200" baseline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kern="1200" baseline="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baseline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400" kern="1200" baseline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[EXD123 Harrison MAST], [</a:t>
                      </a:r>
                      <a:r>
                        <a:rPr lang="es-ES_tradnl" sz="1400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EXD514 </a:t>
                      </a:r>
                      <a:r>
                        <a:rPr lang="es-ES_tradnl" sz="1400" kern="120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Wishmeier</a:t>
                      </a:r>
                      <a:r>
                        <a:rPr lang="es-ES_tradnl" sz="1400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  <a:endParaRPr lang="en-GB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Extrapolating </a:t>
                      </a:r>
                      <a:r>
                        <a:rPr lang="en-GB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SOL width</a:t>
                      </a: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from present machines to ITER </a:t>
                      </a:r>
                      <a:r>
                        <a:rPr lang="en-GB" sz="1400" kern="1200" baseline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:[EXD96 </a:t>
                      </a:r>
                      <a:r>
                        <a:rPr lang="en-GB" sz="1400" kern="1200" baseline="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Birkenmeier</a:t>
                      </a:r>
                      <a:r>
                        <a:rPr lang="en-GB" sz="1400" kern="1200" baseline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AUG]</a:t>
                      </a:r>
                      <a:r>
                        <a:rPr lang="en-GB" sz="1400" kern="12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en-GB" sz="1400" kern="1200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GB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kern="1200" baseline="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GB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5300" marR="115300" marT="47329" marB="47329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9401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58222" y="-248184"/>
            <a:ext cx="9768483" cy="1183217"/>
          </a:xfrm>
        </p:spPr>
        <p:txBody>
          <a:bodyPr>
            <a:noAutofit/>
          </a:bodyPr>
          <a:lstStyle/>
          <a:p>
            <a:r>
              <a:rPr lang="es-ES" sz="3700" b="1" dirty="0" err="1">
                <a:solidFill>
                  <a:srgbClr val="0000FF"/>
                </a:solidFill>
              </a:rPr>
              <a:t>Innovative</a:t>
            </a:r>
            <a:r>
              <a:rPr lang="es-ES" sz="3700" b="1" dirty="0">
                <a:solidFill>
                  <a:srgbClr val="0000FF"/>
                </a:solidFill>
              </a:rPr>
              <a:t> </a:t>
            </a:r>
            <a:r>
              <a:rPr lang="es-ES" sz="3700" b="1" dirty="0" err="1">
                <a:solidFill>
                  <a:srgbClr val="0000FF"/>
                </a:solidFill>
              </a:rPr>
              <a:t>exhaust</a:t>
            </a:r>
            <a:r>
              <a:rPr lang="es-ES" sz="3700" b="1" dirty="0">
                <a:solidFill>
                  <a:srgbClr val="0000FF"/>
                </a:solidFill>
              </a:rPr>
              <a:t> </a:t>
            </a:r>
            <a:r>
              <a:rPr lang="es-ES" sz="3700" b="1" dirty="0" err="1">
                <a:solidFill>
                  <a:srgbClr val="0000FF"/>
                </a:solidFill>
              </a:rPr>
              <a:t>magnetic</a:t>
            </a:r>
            <a:r>
              <a:rPr lang="es-ES" sz="3700" b="1" dirty="0">
                <a:solidFill>
                  <a:srgbClr val="0000FF"/>
                </a:solidFill>
              </a:rPr>
              <a:t> </a:t>
            </a:r>
            <a:r>
              <a:rPr lang="es-ES" sz="3700" b="1" dirty="0" err="1">
                <a:solidFill>
                  <a:srgbClr val="0000FF"/>
                </a:solidFill>
              </a:rPr>
              <a:t>configurations</a:t>
            </a:r>
            <a:endParaRPr lang="es-ES" sz="3700" b="1" dirty="0">
              <a:solidFill>
                <a:srgbClr val="0000FF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1" y="1376349"/>
            <a:ext cx="4796821" cy="273373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12097" y="4452232"/>
            <a:ext cx="4783828" cy="2046478"/>
          </a:xfrm>
          <a:prstGeom prst="rect">
            <a:avLst/>
          </a:prstGeom>
          <a:noFill/>
        </p:spPr>
        <p:txBody>
          <a:bodyPr wrap="square" lIns="106445" tIns="53223" rIns="106445" bIns="53223" rtlCol="0">
            <a:spAutoFit/>
          </a:bodyPr>
          <a:lstStyle/>
          <a:p>
            <a:r>
              <a:rPr lang="en-GB" dirty="0" smtClean="0"/>
              <a:t>Power distributed to all 4 SPs but not reproduced yet by EMC3-Eirene. No evidence of scrape-off layer broadening. Transport in the private flux region  </a:t>
            </a:r>
            <a:r>
              <a:rPr lang="en-GB" dirty="0" smtClean="0">
                <a:solidFill>
                  <a:srgbClr val="0000FF"/>
                </a:solidFill>
              </a:rPr>
              <a:t>[EXD124 Duval TCV]</a:t>
            </a:r>
          </a:p>
          <a:p>
            <a:endParaRPr lang="es-ES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3180" y="920702"/>
            <a:ext cx="3668187" cy="358689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4927952" y="4540331"/>
            <a:ext cx="3977747" cy="1400147"/>
          </a:xfrm>
          <a:prstGeom prst="rect">
            <a:avLst/>
          </a:prstGeom>
          <a:noFill/>
        </p:spPr>
        <p:txBody>
          <a:bodyPr wrap="square" lIns="106445" tIns="53223" rIns="106445" bIns="53223" rtlCol="0">
            <a:spAutoFit/>
          </a:bodyPr>
          <a:lstStyle/>
          <a:p>
            <a:r>
              <a:rPr lang="es-ES" sz="1900" dirty="0"/>
              <a:t> </a:t>
            </a:r>
            <a:r>
              <a:rPr lang="es-ES" dirty="0" err="1" smtClean="0"/>
              <a:t>Enhancement</a:t>
            </a:r>
            <a:r>
              <a:rPr lang="es-ES" dirty="0" smtClean="0"/>
              <a:t> of </a:t>
            </a:r>
            <a:r>
              <a:rPr lang="es-ES" dirty="0" err="1" smtClean="0"/>
              <a:t>heat</a:t>
            </a:r>
            <a:r>
              <a:rPr lang="es-ES" dirty="0" smtClean="0"/>
              <a:t> </a:t>
            </a:r>
            <a:r>
              <a:rPr lang="es-ES" dirty="0" err="1" smtClean="0"/>
              <a:t>transport</a:t>
            </a:r>
            <a:r>
              <a:rPr lang="es-ES" dirty="0" smtClean="0"/>
              <a:t> and </a:t>
            </a:r>
            <a:r>
              <a:rPr lang="es-ES" dirty="0" err="1" smtClean="0"/>
              <a:t>heat</a:t>
            </a:r>
            <a:r>
              <a:rPr lang="es-ES" dirty="0" smtClean="0"/>
              <a:t> </a:t>
            </a:r>
            <a:r>
              <a:rPr lang="es-ES" dirty="0" err="1" smtClean="0"/>
              <a:t>redistribution</a:t>
            </a:r>
            <a:r>
              <a:rPr lang="es-ES" dirty="0" smtClean="0"/>
              <a:t> </a:t>
            </a:r>
            <a:r>
              <a:rPr lang="es-ES" dirty="0" err="1" smtClean="0"/>
              <a:t>among</a:t>
            </a:r>
            <a:r>
              <a:rPr lang="es-ES" dirty="0" smtClean="0"/>
              <a:t> </a:t>
            </a:r>
            <a:r>
              <a:rPr lang="es-ES" dirty="0" err="1" smtClean="0"/>
              <a:t>additional</a:t>
            </a:r>
            <a:r>
              <a:rPr lang="es-ES" dirty="0" smtClean="0"/>
              <a:t> strike </a:t>
            </a:r>
            <a:r>
              <a:rPr lang="es-ES" dirty="0" err="1" smtClean="0"/>
              <a:t>points</a:t>
            </a:r>
            <a:r>
              <a:rPr lang="es-ES" dirty="0" smtClean="0"/>
              <a:t> </a:t>
            </a:r>
            <a:r>
              <a:rPr lang="es-ES" dirty="0" smtClean="0">
                <a:solidFill>
                  <a:srgbClr val="0000FF"/>
                </a:solidFill>
              </a:rPr>
              <a:t>[EXD497 </a:t>
            </a:r>
            <a:r>
              <a:rPr lang="es-ES" dirty="0" err="1" smtClean="0">
                <a:solidFill>
                  <a:srgbClr val="0000FF"/>
                </a:solidFill>
              </a:rPr>
              <a:t>Soukhanovskii</a:t>
            </a:r>
            <a:r>
              <a:rPr lang="es-ES" dirty="0" smtClean="0">
                <a:solidFill>
                  <a:srgbClr val="0000FF"/>
                </a:solidFill>
              </a:rPr>
              <a:t> DIIID]</a:t>
            </a:r>
            <a:endParaRPr lang="es-ES" dirty="0">
              <a:solidFill>
                <a:srgbClr val="0000FF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21313" y="6281387"/>
            <a:ext cx="10996272" cy="815372"/>
          </a:xfrm>
          <a:prstGeom prst="rect">
            <a:avLst/>
          </a:prstGeom>
          <a:noFill/>
        </p:spPr>
        <p:txBody>
          <a:bodyPr wrap="square" lIns="106445" tIns="53223" rIns="106445" bIns="53223" rtlCol="0">
            <a:spAutoFit/>
          </a:bodyPr>
          <a:lstStyle/>
          <a:p>
            <a:pPr algn="ctr"/>
            <a:r>
              <a:rPr lang="es-ES" sz="2300" b="1" dirty="0" err="1">
                <a:solidFill>
                  <a:srgbClr val="FF0000"/>
                </a:solidFill>
              </a:rPr>
              <a:t>Snowflake</a:t>
            </a:r>
            <a:r>
              <a:rPr lang="es-ES" sz="2300" b="1" dirty="0">
                <a:solidFill>
                  <a:srgbClr val="FF0000"/>
                </a:solidFill>
              </a:rPr>
              <a:t> </a:t>
            </a:r>
            <a:r>
              <a:rPr lang="es-ES" sz="2300" b="1" dirty="0" err="1">
                <a:solidFill>
                  <a:srgbClr val="FF0000"/>
                </a:solidFill>
              </a:rPr>
              <a:t>configuration</a:t>
            </a:r>
            <a:r>
              <a:rPr lang="es-ES" sz="2300" b="1" dirty="0">
                <a:solidFill>
                  <a:srgbClr val="FF0000"/>
                </a:solidFill>
              </a:rPr>
              <a:t>: </a:t>
            </a:r>
            <a:r>
              <a:rPr lang="es-ES" sz="2300" b="1" dirty="0" err="1">
                <a:solidFill>
                  <a:srgbClr val="FF0000"/>
                </a:solidFill>
              </a:rPr>
              <a:t>Encouraging</a:t>
            </a:r>
            <a:r>
              <a:rPr lang="es-ES" sz="2300" b="1" dirty="0">
                <a:solidFill>
                  <a:srgbClr val="FF0000"/>
                </a:solidFill>
              </a:rPr>
              <a:t> </a:t>
            </a:r>
            <a:r>
              <a:rPr lang="es-ES" sz="2300" b="1" dirty="0" err="1">
                <a:solidFill>
                  <a:srgbClr val="FF0000"/>
                </a:solidFill>
              </a:rPr>
              <a:t>results</a:t>
            </a:r>
            <a:r>
              <a:rPr lang="es-ES" sz="2300" b="1" dirty="0">
                <a:solidFill>
                  <a:srgbClr val="FF0000"/>
                </a:solidFill>
              </a:rPr>
              <a:t> </a:t>
            </a:r>
            <a:r>
              <a:rPr lang="es-ES" sz="2300" b="1" dirty="0" err="1">
                <a:solidFill>
                  <a:srgbClr val="FF0000"/>
                </a:solidFill>
              </a:rPr>
              <a:t>on</a:t>
            </a:r>
            <a:r>
              <a:rPr lang="es-ES" sz="2300" b="1" dirty="0">
                <a:solidFill>
                  <a:srgbClr val="FF0000"/>
                </a:solidFill>
              </a:rPr>
              <a:t> DIIID, NSTX and TCV (and </a:t>
            </a:r>
            <a:r>
              <a:rPr lang="es-ES" sz="2300" b="1" dirty="0" err="1">
                <a:solidFill>
                  <a:srgbClr val="FF0000"/>
                </a:solidFill>
              </a:rPr>
              <a:t>just</a:t>
            </a:r>
            <a:r>
              <a:rPr lang="es-ES" sz="2300" b="1" dirty="0">
                <a:solidFill>
                  <a:srgbClr val="FF0000"/>
                </a:solidFill>
              </a:rPr>
              <a:t> </a:t>
            </a:r>
            <a:r>
              <a:rPr lang="es-ES" sz="2300" b="1" dirty="0" err="1">
                <a:solidFill>
                  <a:srgbClr val="FF0000"/>
                </a:solidFill>
              </a:rPr>
              <a:t>first</a:t>
            </a:r>
            <a:r>
              <a:rPr lang="es-ES" sz="2300" b="1" dirty="0">
                <a:solidFill>
                  <a:srgbClr val="FF0000"/>
                </a:solidFill>
              </a:rPr>
              <a:t> </a:t>
            </a:r>
            <a:r>
              <a:rPr lang="es-ES" sz="2300" b="1" dirty="0" err="1">
                <a:solidFill>
                  <a:srgbClr val="FF0000"/>
                </a:solidFill>
              </a:rPr>
              <a:t>results</a:t>
            </a:r>
            <a:r>
              <a:rPr lang="es-ES" sz="2300" b="1" dirty="0">
                <a:solidFill>
                  <a:srgbClr val="FF0000"/>
                </a:solidFill>
              </a:rPr>
              <a:t> in EAST) </a:t>
            </a:r>
            <a:r>
              <a:rPr lang="es-ES" sz="2300" b="1" dirty="0" err="1">
                <a:solidFill>
                  <a:srgbClr val="FF0000"/>
                </a:solidFill>
              </a:rPr>
              <a:t>with</a:t>
            </a:r>
            <a:r>
              <a:rPr lang="es-ES" sz="2300" b="1" dirty="0">
                <a:solidFill>
                  <a:srgbClr val="FF0000"/>
                </a:solidFill>
              </a:rPr>
              <a:t> </a:t>
            </a:r>
            <a:r>
              <a:rPr lang="es-ES" sz="2300" b="1" dirty="0" err="1">
                <a:solidFill>
                  <a:srgbClr val="FF0000"/>
                </a:solidFill>
              </a:rPr>
              <a:t>activation</a:t>
            </a:r>
            <a:r>
              <a:rPr lang="es-ES" sz="2300" b="1" dirty="0">
                <a:solidFill>
                  <a:srgbClr val="FF0000"/>
                </a:solidFill>
              </a:rPr>
              <a:t> of extra </a:t>
            </a:r>
            <a:r>
              <a:rPr lang="es-ES" sz="2300" b="1" dirty="0" err="1">
                <a:solidFill>
                  <a:srgbClr val="FF0000"/>
                </a:solidFill>
              </a:rPr>
              <a:t>divertor</a:t>
            </a:r>
            <a:r>
              <a:rPr lang="es-ES" sz="2300" b="1" dirty="0">
                <a:solidFill>
                  <a:srgbClr val="FF0000"/>
                </a:solidFill>
              </a:rPr>
              <a:t> </a:t>
            </a:r>
            <a:r>
              <a:rPr lang="es-ES" sz="2300" b="1" dirty="0" err="1">
                <a:solidFill>
                  <a:srgbClr val="FF0000"/>
                </a:solidFill>
              </a:rPr>
              <a:t>legs</a:t>
            </a:r>
            <a:r>
              <a:rPr lang="es-ES" sz="2300" b="1" dirty="0">
                <a:solidFill>
                  <a:srgbClr val="FF0000"/>
                </a:solidFill>
              </a:rPr>
              <a:t>.</a:t>
            </a:r>
            <a:r>
              <a:rPr lang="es-ES" sz="2300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5759" y="1201061"/>
            <a:ext cx="2620320" cy="2874771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9073557" y="4610141"/>
            <a:ext cx="2466140" cy="1076982"/>
          </a:xfrm>
          <a:prstGeom prst="rect">
            <a:avLst/>
          </a:prstGeom>
          <a:noFill/>
        </p:spPr>
        <p:txBody>
          <a:bodyPr wrap="square" lIns="106445" tIns="53223" rIns="106445" bIns="53223" rtlCol="0">
            <a:spAutoFit/>
          </a:bodyPr>
          <a:lstStyle/>
          <a:p>
            <a:r>
              <a:rPr lang="es-ES" dirty="0" err="1" smtClean="0"/>
              <a:t>Snowflake</a:t>
            </a:r>
            <a:r>
              <a:rPr lang="es-ES" dirty="0" smtClean="0"/>
              <a:t> </a:t>
            </a:r>
            <a:r>
              <a:rPr lang="es-ES" dirty="0" err="1" smtClean="0"/>
              <a:t>scenario</a:t>
            </a:r>
            <a:r>
              <a:rPr lang="es-ES" dirty="0" smtClean="0"/>
              <a:t> IN EAST </a:t>
            </a:r>
            <a:r>
              <a:rPr lang="es-ES" dirty="0" smtClean="0">
                <a:solidFill>
                  <a:srgbClr val="0000FF"/>
                </a:solidFill>
              </a:rPr>
              <a:t>[EXD352 </a:t>
            </a:r>
            <a:r>
              <a:rPr lang="es-ES" dirty="0" err="1" smtClean="0">
                <a:solidFill>
                  <a:srgbClr val="0000FF"/>
                </a:solidFill>
              </a:rPr>
              <a:t>Calabro</a:t>
            </a:r>
            <a:r>
              <a:rPr lang="es-ES" dirty="0" smtClean="0">
                <a:solidFill>
                  <a:srgbClr val="0000FF"/>
                </a:solidFill>
              </a:rPr>
              <a:t> EAST]</a:t>
            </a:r>
            <a:endParaRPr lang="es-E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28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251544"/>
            <a:ext cx="6255212" cy="3212300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5968192" y="1491077"/>
            <a:ext cx="5561822" cy="3893138"/>
          </a:xfrm>
          <a:prstGeom prst="rect">
            <a:avLst/>
          </a:prstGeom>
          <a:noFill/>
        </p:spPr>
        <p:txBody>
          <a:bodyPr wrap="square" lIns="106445" tIns="53223" rIns="106445" bIns="53223" rtlCol="0">
            <a:spAutoFit/>
          </a:bodyPr>
          <a:lstStyle/>
          <a:p>
            <a:r>
              <a:rPr lang="es-ES" sz="2300" b="1" dirty="0" err="1"/>
              <a:t>Lithium</a:t>
            </a:r>
            <a:r>
              <a:rPr lang="es-ES" sz="2300" b="1" dirty="0"/>
              <a:t> </a:t>
            </a:r>
            <a:r>
              <a:rPr lang="es-ES" sz="2300" b="1" dirty="0" err="1"/>
              <a:t>Capillary-pore-system</a:t>
            </a:r>
            <a:r>
              <a:rPr lang="es-ES" sz="2300" b="1" dirty="0"/>
              <a:t> CPS  </a:t>
            </a:r>
            <a:r>
              <a:rPr lang="es-ES" sz="2300" dirty="0" err="1"/>
              <a:t>limiters</a:t>
            </a:r>
            <a:r>
              <a:rPr lang="es-ES" sz="2300" dirty="0"/>
              <a:t> </a:t>
            </a:r>
            <a:r>
              <a:rPr lang="es-ES" sz="2300" dirty="0" err="1"/>
              <a:t>with</a:t>
            </a:r>
            <a:r>
              <a:rPr lang="es-ES" sz="2300" dirty="0"/>
              <a:t> </a:t>
            </a:r>
            <a:r>
              <a:rPr lang="es-ES" sz="2300" dirty="0" err="1"/>
              <a:t>closed</a:t>
            </a:r>
            <a:r>
              <a:rPr lang="es-ES" sz="2300" dirty="0"/>
              <a:t> </a:t>
            </a:r>
            <a:r>
              <a:rPr lang="es-ES" sz="2300" dirty="0" err="1"/>
              <a:t>circulation</a:t>
            </a:r>
            <a:r>
              <a:rPr lang="es-ES" sz="2300" dirty="0"/>
              <a:t> </a:t>
            </a:r>
            <a:r>
              <a:rPr lang="es-ES" sz="2300" dirty="0" err="1"/>
              <a:t>loop</a:t>
            </a:r>
            <a:r>
              <a:rPr lang="es-ES" sz="2300" dirty="0"/>
              <a:t> </a:t>
            </a:r>
            <a:r>
              <a:rPr lang="es-ES" sz="2300" dirty="0">
                <a:solidFill>
                  <a:srgbClr val="0000FF"/>
                </a:solidFill>
              </a:rPr>
              <a:t>[EXD159 </a:t>
            </a:r>
            <a:r>
              <a:rPr lang="es-ES" sz="2300" dirty="0" err="1">
                <a:solidFill>
                  <a:srgbClr val="0000FF"/>
                </a:solidFill>
              </a:rPr>
              <a:t>Vertkov</a:t>
            </a:r>
            <a:r>
              <a:rPr lang="es-ES" sz="2300" dirty="0">
                <a:solidFill>
                  <a:srgbClr val="0000FF"/>
                </a:solidFill>
              </a:rPr>
              <a:t> T11M]</a:t>
            </a:r>
          </a:p>
          <a:p>
            <a:endParaRPr lang="es-ES" sz="2300" dirty="0">
              <a:solidFill>
                <a:srgbClr val="0000FF"/>
              </a:solidFill>
            </a:endParaRPr>
          </a:p>
          <a:p>
            <a:r>
              <a:rPr lang="es-ES" sz="2300" dirty="0"/>
              <a:t>CPS </a:t>
            </a:r>
            <a:r>
              <a:rPr lang="es-ES" sz="2300" dirty="0" err="1"/>
              <a:t>experiments</a:t>
            </a:r>
            <a:r>
              <a:rPr lang="es-ES" sz="2300" dirty="0"/>
              <a:t> </a:t>
            </a:r>
            <a:r>
              <a:rPr lang="es-ES" sz="2300" dirty="0">
                <a:solidFill>
                  <a:srgbClr val="0000FF"/>
                </a:solidFill>
              </a:rPr>
              <a:t>in FTU [EXC513 </a:t>
            </a:r>
            <a:r>
              <a:rPr lang="es-ES" sz="2300" dirty="0" err="1">
                <a:solidFill>
                  <a:srgbClr val="0000FF"/>
                </a:solidFill>
              </a:rPr>
              <a:t>Mazzitelli</a:t>
            </a:r>
            <a:r>
              <a:rPr lang="es-ES" sz="2300" dirty="0">
                <a:solidFill>
                  <a:srgbClr val="0000FF"/>
                </a:solidFill>
              </a:rPr>
              <a:t>]</a:t>
            </a:r>
            <a:r>
              <a:rPr lang="es-ES" sz="2300" dirty="0">
                <a:solidFill>
                  <a:srgbClr val="0000FF"/>
                </a:solidFill>
              </a:rPr>
              <a:t>  / TJII [Tabares]</a:t>
            </a:r>
          </a:p>
          <a:p>
            <a:endParaRPr lang="es-ES" sz="2300" dirty="0">
              <a:solidFill>
                <a:srgbClr val="0000FF"/>
              </a:solidFill>
            </a:endParaRPr>
          </a:p>
          <a:p>
            <a:r>
              <a:rPr lang="es-ES" sz="2300" b="1" dirty="0" err="1">
                <a:solidFill>
                  <a:srgbClr val="0000FF"/>
                </a:solidFill>
              </a:rPr>
              <a:t>Lithium</a:t>
            </a:r>
            <a:r>
              <a:rPr lang="es-ES" sz="2300" b="1" dirty="0">
                <a:solidFill>
                  <a:srgbClr val="0000FF"/>
                </a:solidFill>
              </a:rPr>
              <a:t> </a:t>
            </a:r>
            <a:r>
              <a:rPr lang="es-ES" sz="2300" b="1" dirty="0" err="1">
                <a:solidFill>
                  <a:srgbClr val="0000FF"/>
                </a:solidFill>
              </a:rPr>
              <a:t>conditioning</a:t>
            </a:r>
            <a:r>
              <a:rPr lang="es-ES" sz="2300" b="1" dirty="0">
                <a:solidFill>
                  <a:srgbClr val="0000FF"/>
                </a:solidFill>
              </a:rPr>
              <a:t> and </a:t>
            </a:r>
            <a:r>
              <a:rPr lang="es-ES" sz="2300" b="1" dirty="0" err="1">
                <a:solidFill>
                  <a:srgbClr val="0000FF"/>
                </a:solidFill>
              </a:rPr>
              <a:t>confinement</a:t>
            </a:r>
            <a:r>
              <a:rPr lang="es-ES" sz="2300" dirty="0">
                <a:solidFill>
                  <a:srgbClr val="0000FF"/>
                </a:solidFill>
              </a:rPr>
              <a:t>:</a:t>
            </a:r>
          </a:p>
          <a:p>
            <a:r>
              <a:rPr lang="es-ES" sz="2300" dirty="0">
                <a:solidFill>
                  <a:srgbClr val="0000FF"/>
                </a:solidFill>
              </a:rPr>
              <a:t>NSTX / EAST [EXD81 </a:t>
            </a:r>
            <a:r>
              <a:rPr lang="es-ES" sz="2300" dirty="0" err="1">
                <a:solidFill>
                  <a:srgbClr val="0000FF"/>
                </a:solidFill>
              </a:rPr>
              <a:t>Maingi</a:t>
            </a:r>
            <a:r>
              <a:rPr lang="es-ES" sz="2300" dirty="0">
                <a:solidFill>
                  <a:srgbClr val="0000FF"/>
                </a:solidFill>
              </a:rPr>
              <a:t>] / [PD Jackson DIIID]</a:t>
            </a:r>
          </a:p>
          <a:p>
            <a:endParaRPr lang="es-ES" sz="1600" dirty="0">
              <a:solidFill>
                <a:srgbClr val="0000FF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75390" y="5241794"/>
            <a:ext cx="11561388" cy="2261921"/>
          </a:xfrm>
          <a:prstGeom prst="rect">
            <a:avLst/>
          </a:prstGeom>
          <a:noFill/>
        </p:spPr>
        <p:txBody>
          <a:bodyPr wrap="square" lIns="106445" tIns="53223" rIns="106445" bIns="53223" rtlCol="0">
            <a:spAutoFit/>
          </a:bodyPr>
          <a:lstStyle/>
          <a:p>
            <a:pPr algn="ctr"/>
            <a:r>
              <a:rPr lang="es-ES" sz="2800" b="1" dirty="0">
                <a:solidFill>
                  <a:srgbClr val="FF0000"/>
                </a:solidFill>
              </a:rPr>
              <a:t>CPS </a:t>
            </a:r>
            <a:r>
              <a:rPr lang="es-ES" sz="2800" b="1" dirty="0" err="1">
                <a:solidFill>
                  <a:srgbClr val="FF0000"/>
                </a:solidFill>
              </a:rPr>
              <a:t>is</a:t>
            </a:r>
            <a:r>
              <a:rPr lang="es-ES" sz="2800" b="1" dirty="0">
                <a:solidFill>
                  <a:srgbClr val="FF0000"/>
                </a:solidFill>
              </a:rPr>
              <a:t> </a:t>
            </a:r>
            <a:r>
              <a:rPr lang="es-ES" sz="2800" b="1" dirty="0">
                <a:solidFill>
                  <a:srgbClr val="FF0000"/>
                </a:solidFill>
              </a:rPr>
              <a:t>a </a:t>
            </a:r>
            <a:r>
              <a:rPr lang="es-ES" sz="2800" b="1" dirty="0" err="1">
                <a:solidFill>
                  <a:srgbClr val="FF0000"/>
                </a:solidFill>
              </a:rPr>
              <a:t>promising</a:t>
            </a:r>
            <a:r>
              <a:rPr lang="es-ES" sz="2800" b="1" dirty="0">
                <a:solidFill>
                  <a:srgbClr val="FF0000"/>
                </a:solidFill>
              </a:rPr>
              <a:t> </a:t>
            </a:r>
            <a:r>
              <a:rPr lang="es-ES" sz="2800" b="1" dirty="0" err="1">
                <a:solidFill>
                  <a:srgbClr val="FF0000"/>
                </a:solidFill>
              </a:rPr>
              <a:t>solution</a:t>
            </a:r>
            <a:r>
              <a:rPr lang="es-ES" sz="2800" b="1" dirty="0">
                <a:solidFill>
                  <a:srgbClr val="FF0000"/>
                </a:solidFill>
              </a:rPr>
              <a:t> </a:t>
            </a:r>
            <a:r>
              <a:rPr lang="es-ES" sz="2800" b="1" dirty="0" err="1">
                <a:solidFill>
                  <a:srgbClr val="FF0000"/>
                </a:solidFill>
              </a:rPr>
              <a:t>with</a:t>
            </a:r>
            <a:r>
              <a:rPr lang="es-ES" sz="2800" b="1" dirty="0">
                <a:solidFill>
                  <a:srgbClr val="FF0000"/>
                </a:solidFill>
              </a:rPr>
              <a:t> a </a:t>
            </a:r>
            <a:r>
              <a:rPr lang="es-ES" sz="2800" b="1" dirty="0" err="1">
                <a:solidFill>
                  <a:srgbClr val="FF0000"/>
                </a:solidFill>
              </a:rPr>
              <a:t>need</a:t>
            </a:r>
            <a:r>
              <a:rPr lang="es-ES" sz="2800" b="1" dirty="0">
                <a:solidFill>
                  <a:srgbClr val="FF0000"/>
                </a:solidFill>
              </a:rPr>
              <a:t> </a:t>
            </a:r>
            <a:r>
              <a:rPr lang="es-ES" sz="2800" b="1" dirty="0" err="1">
                <a:solidFill>
                  <a:srgbClr val="FF0000"/>
                </a:solidFill>
              </a:rPr>
              <a:t>to</a:t>
            </a:r>
            <a:r>
              <a:rPr lang="es-ES" sz="2800" b="1" dirty="0">
                <a:solidFill>
                  <a:srgbClr val="FF0000"/>
                </a:solidFill>
              </a:rPr>
              <a:t> </a:t>
            </a:r>
            <a:r>
              <a:rPr lang="es-ES" sz="2800" b="1" dirty="0" err="1">
                <a:solidFill>
                  <a:srgbClr val="FF0000"/>
                </a:solidFill>
              </a:rPr>
              <a:t>find</a:t>
            </a:r>
            <a:r>
              <a:rPr lang="es-ES" sz="2800" b="1" dirty="0">
                <a:solidFill>
                  <a:srgbClr val="FF0000"/>
                </a:solidFill>
              </a:rPr>
              <a:t> </a:t>
            </a:r>
            <a:r>
              <a:rPr lang="es-ES" sz="2800" b="1" dirty="0" err="1">
                <a:solidFill>
                  <a:srgbClr val="FF0000"/>
                </a:solidFill>
              </a:rPr>
              <a:t>the</a:t>
            </a:r>
            <a:r>
              <a:rPr lang="es-ES" sz="2800" b="1" dirty="0">
                <a:solidFill>
                  <a:srgbClr val="FF0000"/>
                </a:solidFill>
              </a:rPr>
              <a:t> </a:t>
            </a:r>
            <a:r>
              <a:rPr lang="es-ES" sz="2800" b="1" dirty="0" err="1">
                <a:solidFill>
                  <a:srgbClr val="FF0000"/>
                </a:solidFill>
              </a:rPr>
              <a:t>best</a:t>
            </a:r>
            <a:r>
              <a:rPr lang="es-ES" sz="2800" b="1" dirty="0">
                <a:solidFill>
                  <a:srgbClr val="FF0000"/>
                </a:solidFill>
              </a:rPr>
              <a:t> </a:t>
            </a:r>
            <a:r>
              <a:rPr lang="es-ES" sz="2800" b="1" dirty="0" err="1">
                <a:solidFill>
                  <a:srgbClr val="FF0000"/>
                </a:solidFill>
              </a:rPr>
              <a:t>candidate</a:t>
            </a:r>
            <a:r>
              <a:rPr lang="es-ES" sz="2800" b="1" dirty="0">
                <a:solidFill>
                  <a:srgbClr val="FF0000"/>
                </a:solidFill>
              </a:rPr>
              <a:t> material (Li/Sn/Ga) </a:t>
            </a:r>
            <a:r>
              <a:rPr lang="es-ES" sz="2800" b="1" dirty="0" err="1">
                <a:solidFill>
                  <a:srgbClr val="FF0000"/>
                </a:solidFill>
              </a:rPr>
              <a:t>that</a:t>
            </a:r>
            <a:r>
              <a:rPr lang="es-ES" sz="2800" b="1" dirty="0">
                <a:solidFill>
                  <a:srgbClr val="FF0000"/>
                </a:solidFill>
              </a:rPr>
              <a:t> </a:t>
            </a:r>
            <a:r>
              <a:rPr lang="es-ES" sz="2800" b="1" dirty="0" err="1">
                <a:solidFill>
                  <a:srgbClr val="FF0000"/>
                </a:solidFill>
              </a:rPr>
              <a:t>fits</a:t>
            </a:r>
            <a:r>
              <a:rPr lang="es-ES" sz="2800" b="1" dirty="0">
                <a:solidFill>
                  <a:srgbClr val="FF0000"/>
                </a:solidFill>
              </a:rPr>
              <a:t> </a:t>
            </a:r>
            <a:r>
              <a:rPr lang="es-ES" sz="2800" b="1" dirty="0" err="1">
                <a:solidFill>
                  <a:srgbClr val="FF0000"/>
                </a:solidFill>
              </a:rPr>
              <a:t>all</a:t>
            </a:r>
            <a:r>
              <a:rPr lang="es-ES" sz="2800" b="1" dirty="0">
                <a:solidFill>
                  <a:srgbClr val="FF0000"/>
                </a:solidFill>
              </a:rPr>
              <a:t> </a:t>
            </a:r>
            <a:r>
              <a:rPr lang="es-ES" sz="2800" b="1" dirty="0" err="1">
                <a:solidFill>
                  <a:srgbClr val="FF0000"/>
                </a:solidFill>
              </a:rPr>
              <a:t>the</a:t>
            </a:r>
            <a:r>
              <a:rPr lang="es-ES" sz="2800" b="1" dirty="0">
                <a:solidFill>
                  <a:srgbClr val="FF0000"/>
                </a:solidFill>
              </a:rPr>
              <a:t> </a:t>
            </a:r>
            <a:r>
              <a:rPr lang="es-ES" sz="2800" b="1" dirty="0" err="1">
                <a:solidFill>
                  <a:srgbClr val="FF0000"/>
                </a:solidFill>
              </a:rPr>
              <a:t>necessary</a:t>
            </a:r>
            <a:r>
              <a:rPr lang="es-ES" sz="2800" b="1" dirty="0">
                <a:solidFill>
                  <a:srgbClr val="FF0000"/>
                </a:solidFill>
              </a:rPr>
              <a:t> </a:t>
            </a:r>
            <a:r>
              <a:rPr lang="es-ES" sz="2800" b="1" dirty="0" err="1">
                <a:solidFill>
                  <a:srgbClr val="FF0000"/>
                </a:solidFill>
              </a:rPr>
              <a:t>properties</a:t>
            </a:r>
            <a:r>
              <a:rPr lang="es-ES" sz="2800" b="1" dirty="0">
                <a:solidFill>
                  <a:srgbClr val="FF0000"/>
                </a:solidFill>
              </a:rPr>
              <a:t>.</a:t>
            </a:r>
          </a:p>
          <a:p>
            <a:pPr algn="ctr"/>
            <a:endParaRPr lang="es-ES" sz="2800" b="1" dirty="0">
              <a:solidFill>
                <a:srgbClr val="FF0000"/>
              </a:solidFill>
            </a:endParaRPr>
          </a:p>
          <a:p>
            <a:pPr algn="ctr"/>
            <a:r>
              <a:rPr lang="es-ES" sz="2800" b="1" dirty="0" err="1">
                <a:solidFill>
                  <a:srgbClr val="0000FF"/>
                </a:solidFill>
              </a:rPr>
              <a:t>Alternative</a:t>
            </a:r>
            <a:r>
              <a:rPr lang="es-ES" sz="2800" b="1" dirty="0">
                <a:solidFill>
                  <a:srgbClr val="0000FF"/>
                </a:solidFill>
              </a:rPr>
              <a:t> </a:t>
            </a:r>
            <a:r>
              <a:rPr lang="es-ES" sz="2800" b="1" dirty="0" err="1">
                <a:solidFill>
                  <a:srgbClr val="0000FF"/>
                </a:solidFill>
              </a:rPr>
              <a:t>power</a:t>
            </a:r>
            <a:r>
              <a:rPr lang="es-ES" sz="2800" b="1" dirty="0">
                <a:solidFill>
                  <a:srgbClr val="0000FF"/>
                </a:solidFill>
              </a:rPr>
              <a:t> </a:t>
            </a:r>
            <a:r>
              <a:rPr lang="es-ES" sz="2800" b="1" dirty="0" err="1">
                <a:solidFill>
                  <a:srgbClr val="0000FF"/>
                </a:solidFill>
              </a:rPr>
              <a:t>exhaust</a:t>
            </a:r>
            <a:r>
              <a:rPr lang="es-ES" sz="2800" b="1" dirty="0">
                <a:solidFill>
                  <a:srgbClr val="0000FF"/>
                </a:solidFill>
              </a:rPr>
              <a:t> </a:t>
            </a:r>
            <a:r>
              <a:rPr lang="es-ES" sz="2800" b="1" dirty="0" err="1">
                <a:solidFill>
                  <a:srgbClr val="0000FF"/>
                </a:solidFill>
              </a:rPr>
              <a:t>solutions</a:t>
            </a:r>
            <a:r>
              <a:rPr lang="es-ES" sz="2800" b="1" dirty="0">
                <a:solidFill>
                  <a:srgbClr val="0000FF"/>
                </a:solidFill>
              </a:rPr>
              <a:t> </a:t>
            </a:r>
            <a:r>
              <a:rPr lang="es-ES" sz="2800" b="1" dirty="0" err="1">
                <a:solidFill>
                  <a:srgbClr val="0000FF"/>
                </a:solidFill>
              </a:rPr>
              <a:t>need</a:t>
            </a:r>
            <a:r>
              <a:rPr lang="es-ES" sz="2800" b="1" dirty="0">
                <a:solidFill>
                  <a:srgbClr val="0000FF"/>
                </a:solidFill>
              </a:rPr>
              <a:t> </a:t>
            </a:r>
            <a:r>
              <a:rPr lang="es-ES" sz="2800" b="1" dirty="0" err="1">
                <a:solidFill>
                  <a:srgbClr val="0000FF"/>
                </a:solidFill>
              </a:rPr>
              <a:t>to</a:t>
            </a:r>
            <a:r>
              <a:rPr lang="es-ES" sz="2800" b="1" dirty="0">
                <a:solidFill>
                  <a:srgbClr val="0000FF"/>
                </a:solidFill>
              </a:rPr>
              <a:t> be </a:t>
            </a:r>
            <a:r>
              <a:rPr lang="es-ES" sz="2800" b="1" dirty="0" err="1">
                <a:solidFill>
                  <a:srgbClr val="0000FF"/>
                </a:solidFill>
              </a:rPr>
              <a:t>vigorously</a:t>
            </a:r>
            <a:r>
              <a:rPr lang="es-ES" sz="2800" b="1" dirty="0">
                <a:solidFill>
                  <a:srgbClr val="0000FF"/>
                </a:solidFill>
              </a:rPr>
              <a:t> </a:t>
            </a:r>
            <a:r>
              <a:rPr lang="es-ES" sz="2800" b="1" dirty="0" err="1">
                <a:solidFill>
                  <a:srgbClr val="0000FF"/>
                </a:solidFill>
              </a:rPr>
              <a:t>pursued</a:t>
            </a:r>
            <a:r>
              <a:rPr lang="es-ES" sz="2800" b="1" dirty="0">
                <a:solidFill>
                  <a:srgbClr val="0000FF"/>
                </a:solidFill>
              </a:rPr>
              <a:t>.</a:t>
            </a:r>
          </a:p>
          <a:p>
            <a:endParaRPr lang="es-ES" sz="2800" b="1" dirty="0">
              <a:solidFill>
                <a:srgbClr val="FF0000"/>
              </a:solidFill>
            </a:endParaRPr>
          </a:p>
        </p:txBody>
      </p:sp>
      <p:sp>
        <p:nvSpPr>
          <p:cNvPr id="15" name="Título 1"/>
          <p:cNvSpPr txBox="1">
            <a:spLocks/>
          </p:cNvSpPr>
          <p:nvPr/>
        </p:nvSpPr>
        <p:spPr>
          <a:xfrm>
            <a:off x="427038" y="-239053"/>
            <a:ext cx="9768483" cy="1183217"/>
          </a:xfrm>
          <a:prstGeom prst="rect">
            <a:avLst/>
          </a:prstGeom>
        </p:spPr>
        <p:txBody>
          <a:bodyPr vert="horz" lIns="106445" tIns="53223" rIns="106445" bIns="532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700" b="1" dirty="0" err="1">
                <a:solidFill>
                  <a:srgbClr val="0000FF"/>
                </a:solidFill>
              </a:rPr>
              <a:t>Power</a:t>
            </a:r>
            <a:r>
              <a:rPr lang="es-ES" sz="3700" b="1" dirty="0">
                <a:solidFill>
                  <a:srgbClr val="0000FF"/>
                </a:solidFill>
              </a:rPr>
              <a:t> </a:t>
            </a:r>
            <a:r>
              <a:rPr lang="es-ES" sz="3700" b="1" dirty="0" err="1">
                <a:solidFill>
                  <a:srgbClr val="0000FF"/>
                </a:solidFill>
              </a:rPr>
              <a:t>exhaust</a:t>
            </a:r>
            <a:r>
              <a:rPr lang="es-ES" sz="3700" b="1" dirty="0">
                <a:solidFill>
                  <a:srgbClr val="0000FF"/>
                </a:solidFill>
              </a:rPr>
              <a:t>, </a:t>
            </a:r>
            <a:r>
              <a:rPr lang="es-ES" sz="3700" b="1" dirty="0" err="1">
                <a:solidFill>
                  <a:srgbClr val="0000FF"/>
                </a:solidFill>
              </a:rPr>
              <a:t>liquid</a:t>
            </a:r>
            <a:r>
              <a:rPr lang="es-ES" sz="3700" b="1" dirty="0">
                <a:solidFill>
                  <a:srgbClr val="0000FF"/>
                </a:solidFill>
              </a:rPr>
              <a:t> </a:t>
            </a:r>
            <a:r>
              <a:rPr lang="es-ES" sz="3700" b="1" dirty="0" err="1">
                <a:solidFill>
                  <a:srgbClr val="0000FF"/>
                </a:solidFill>
              </a:rPr>
              <a:t>metals</a:t>
            </a:r>
            <a:r>
              <a:rPr lang="es-ES" sz="3700" b="1" dirty="0">
                <a:solidFill>
                  <a:srgbClr val="0000FF"/>
                </a:solidFill>
              </a:rPr>
              <a:t> </a:t>
            </a:r>
            <a:endParaRPr lang="es-ES" sz="37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643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014" y="0"/>
            <a:ext cx="9207996" cy="754300"/>
          </a:xfrm>
        </p:spPr>
        <p:txBody>
          <a:bodyPr>
            <a:normAutofit/>
          </a:bodyPr>
          <a:lstStyle/>
          <a:p>
            <a:r>
              <a:rPr lang="es-ES" sz="3700" b="1" dirty="0">
                <a:solidFill>
                  <a:srgbClr val="0000FF"/>
                </a:solidFill>
              </a:rPr>
              <a:t>Plasma </a:t>
            </a:r>
            <a:r>
              <a:rPr lang="es-ES" sz="3700" b="1" dirty="0" err="1">
                <a:solidFill>
                  <a:srgbClr val="0000FF"/>
                </a:solidFill>
              </a:rPr>
              <a:t>detachment</a:t>
            </a:r>
            <a:r>
              <a:rPr lang="es-ES" sz="3700" b="1" dirty="0">
                <a:solidFill>
                  <a:srgbClr val="0000FF"/>
                </a:solidFill>
              </a:rPr>
              <a:t> and </a:t>
            </a:r>
            <a:r>
              <a:rPr lang="es-ES" sz="3700" b="1" dirty="0" err="1">
                <a:solidFill>
                  <a:srgbClr val="0000FF"/>
                </a:solidFill>
              </a:rPr>
              <a:t>integrated</a:t>
            </a:r>
            <a:r>
              <a:rPr lang="es-ES" sz="3700" b="1" dirty="0">
                <a:solidFill>
                  <a:srgbClr val="0000FF"/>
                </a:solidFill>
              </a:rPr>
              <a:t> control</a:t>
            </a:r>
            <a:endParaRPr lang="es-ES" sz="3700" b="1" dirty="0">
              <a:solidFill>
                <a:srgbClr val="0000FF"/>
              </a:solidFill>
            </a:endParaRPr>
          </a:p>
        </p:txBody>
      </p:sp>
      <p:grpSp>
        <p:nvGrpSpPr>
          <p:cNvPr id="4" name="Gruppieren 10"/>
          <p:cNvGrpSpPr/>
          <p:nvPr/>
        </p:nvGrpSpPr>
        <p:grpSpPr>
          <a:xfrm>
            <a:off x="122772" y="1291057"/>
            <a:ext cx="5588852" cy="3224891"/>
            <a:chOff x="1497410" y="2635549"/>
            <a:chExt cx="5328592" cy="3529755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410" y="2635549"/>
              <a:ext cx="5328592" cy="3529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hteck 8"/>
            <p:cNvSpPr/>
            <p:nvPr/>
          </p:nvSpPr>
          <p:spPr bwMode="auto">
            <a:xfrm>
              <a:off x="2433514" y="2921111"/>
              <a:ext cx="185924" cy="22758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9pPr>
            </a:lstStyle>
            <a:p>
              <a:pPr defTabSz="1064453"/>
              <a:endParaRPr lang="en-GB" sz="1900"/>
            </a:p>
          </p:txBody>
        </p:sp>
        <p:sp>
          <p:nvSpPr>
            <p:cNvPr id="7" name="Ellipse 2"/>
            <p:cNvSpPr/>
            <p:nvPr/>
          </p:nvSpPr>
          <p:spPr bwMode="auto">
            <a:xfrm>
              <a:off x="4665762" y="4293096"/>
              <a:ext cx="720080" cy="576064"/>
            </a:xfrm>
            <a:prstGeom prst="ellipse">
              <a:avLst/>
            </a:prstGeom>
            <a:noFill/>
            <a:ln w="28575" cap="flat" cmpd="sng" algn="ctr">
              <a:solidFill>
                <a:srgbClr val="FF33CC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1064453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900">
                <a:latin typeface="Arial" charset="0"/>
              </a:endParaRPr>
            </a:p>
          </p:txBody>
        </p:sp>
        <p:sp>
          <p:nvSpPr>
            <p:cNvPr id="8" name="Textfeld 3"/>
            <p:cNvSpPr txBox="1"/>
            <p:nvPr/>
          </p:nvSpPr>
          <p:spPr>
            <a:xfrm>
              <a:off x="4524857" y="4872811"/>
              <a:ext cx="572674" cy="3705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rgbClr val="FF33CC"/>
                  </a:solidFill>
                </a:rPr>
                <a:t>2014 </a:t>
              </a:r>
              <a:endParaRPr lang="en-GB" sz="1600" dirty="0">
                <a:solidFill>
                  <a:srgbClr val="FF33CC"/>
                </a:solidFill>
              </a:endParaRPr>
            </a:p>
          </p:txBody>
        </p:sp>
      </p:grpSp>
      <p:sp>
        <p:nvSpPr>
          <p:cNvPr id="9" name="CuadroTexto 8"/>
          <p:cNvSpPr txBox="1"/>
          <p:nvPr/>
        </p:nvSpPr>
        <p:spPr>
          <a:xfrm>
            <a:off x="333676" y="4551006"/>
            <a:ext cx="5974163" cy="1076982"/>
          </a:xfrm>
          <a:prstGeom prst="rect">
            <a:avLst/>
          </a:prstGeom>
          <a:noFill/>
        </p:spPr>
        <p:txBody>
          <a:bodyPr wrap="square" lIns="106445" tIns="53223" rIns="106445" bIns="53223" rtlCol="0">
            <a:spAutoFit/>
          </a:bodyPr>
          <a:lstStyle/>
          <a:p>
            <a:r>
              <a:rPr lang="es-ES" dirty="0" smtClean="0"/>
              <a:t>AUG </a:t>
            </a:r>
            <a:r>
              <a:rPr lang="es-ES" dirty="0" err="1" smtClean="0"/>
              <a:t>achieved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ITER </a:t>
            </a:r>
            <a:r>
              <a:rPr lang="es-ES" dirty="0" err="1" smtClean="0"/>
              <a:t>required</a:t>
            </a:r>
            <a:r>
              <a:rPr lang="es-ES" dirty="0" smtClean="0"/>
              <a:t> PD </a:t>
            </a:r>
            <a:r>
              <a:rPr lang="es-ES" dirty="0" err="1" smtClean="0"/>
              <a:t>conditions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about</a:t>
            </a:r>
            <a:r>
              <a:rPr lang="es-ES" dirty="0" smtClean="0"/>
              <a:t> </a:t>
            </a:r>
            <a:r>
              <a:rPr lang="es-ES" dirty="0" err="1" smtClean="0"/>
              <a:t>half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values</a:t>
            </a:r>
            <a:r>
              <a:rPr lang="es-ES" dirty="0" smtClean="0"/>
              <a:t> of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critical</a:t>
            </a:r>
            <a:r>
              <a:rPr lang="es-ES" dirty="0" smtClean="0"/>
              <a:t> </a:t>
            </a:r>
            <a:r>
              <a:rPr lang="es-ES" dirty="0" err="1" smtClean="0"/>
              <a:t>parameter</a:t>
            </a:r>
            <a:r>
              <a:rPr lang="es-ES" dirty="0" smtClean="0"/>
              <a:t> </a:t>
            </a:r>
            <a:r>
              <a:rPr lang="es-ES" dirty="0" err="1" smtClean="0"/>
              <a:t>Psep</a:t>
            </a:r>
            <a:r>
              <a:rPr lang="es-ES" dirty="0" smtClean="0"/>
              <a:t>/R </a:t>
            </a:r>
            <a:r>
              <a:rPr lang="es-ES" dirty="0" smtClean="0">
                <a:solidFill>
                  <a:srgbClr val="0000FF"/>
                </a:solidFill>
              </a:rPr>
              <a:t>[EXD82 </a:t>
            </a:r>
            <a:r>
              <a:rPr lang="es-ES" dirty="0" err="1" smtClean="0">
                <a:solidFill>
                  <a:srgbClr val="0000FF"/>
                </a:solidFill>
              </a:rPr>
              <a:t>Kallenbach</a:t>
            </a:r>
            <a:r>
              <a:rPr lang="es-ES" dirty="0" smtClean="0">
                <a:solidFill>
                  <a:srgbClr val="0000FF"/>
                </a:solidFill>
              </a:rPr>
              <a:t> AUG]</a:t>
            </a:r>
            <a:endParaRPr lang="es-ES" dirty="0">
              <a:solidFill>
                <a:srgbClr val="0000FF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6014" y="6162796"/>
            <a:ext cx="11470796" cy="815372"/>
          </a:xfrm>
          <a:prstGeom prst="rect">
            <a:avLst/>
          </a:prstGeom>
          <a:noFill/>
        </p:spPr>
        <p:txBody>
          <a:bodyPr wrap="square" lIns="106445" tIns="53223" rIns="106445" bIns="53223" rtlCol="0">
            <a:spAutoFit/>
          </a:bodyPr>
          <a:lstStyle/>
          <a:p>
            <a:r>
              <a:rPr lang="es-ES" sz="2300" b="1" dirty="0" err="1">
                <a:solidFill>
                  <a:srgbClr val="FF0000"/>
                </a:solidFill>
              </a:rPr>
              <a:t>Divertor</a:t>
            </a:r>
            <a:r>
              <a:rPr lang="es-ES" sz="2300" b="1" dirty="0">
                <a:solidFill>
                  <a:srgbClr val="FF0000"/>
                </a:solidFill>
              </a:rPr>
              <a:t> </a:t>
            </a:r>
            <a:r>
              <a:rPr lang="es-ES" sz="2300" b="1" dirty="0" err="1">
                <a:solidFill>
                  <a:srgbClr val="FF0000"/>
                </a:solidFill>
              </a:rPr>
              <a:t>detachment</a:t>
            </a:r>
            <a:r>
              <a:rPr lang="es-ES" sz="2300" b="1" dirty="0">
                <a:solidFill>
                  <a:srgbClr val="FF0000"/>
                </a:solidFill>
              </a:rPr>
              <a:t> </a:t>
            </a:r>
            <a:r>
              <a:rPr lang="es-ES" sz="2300" b="1" dirty="0" err="1">
                <a:solidFill>
                  <a:srgbClr val="FF0000"/>
                </a:solidFill>
              </a:rPr>
              <a:t>is</a:t>
            </a:r>
            <a:r>
              <a:rPr lang="es-ES" sz="2300" b="1" dirty="0">
                <a:solidFill>
                  <a:srgbClr val="FF0000"/>
                </a:solidFill>
              </a:rPr>
              <a:t> a </a:t>
            </a:r>
            <a:r>
              <a:rPr lang="es-ES" sz="2300" b="1" dirty="0" err="1">
                <a:solidFill>
                  <a:srgbClr val="FF0000"/>
                </a:solidFill>
              </a:rPr>
              <a:t>key</a:t>
            </a:r>
            <a:r>
              <a:rPr lang="es-ES" sz="2300" b="1" dirty="0">
                <a:solidFill>
                  <a:srgbClr val="FF0000"/>
                </a:solidFill>
              </a:rPr>
              <a:t> </a:t>
            </a:r>
            <a:r>
              <a:rPr lang="es-ES" sz="2300" b="1" dirty="0" err="1">
                <a:solidFill>
                  <a:srgbClr val="FF0000"/>
                </a:solidFill>
              </a:rPr>
              <a:t>to</a:t>
            </a:r>
            <a:r>
              <a:rPr lang="es-ES" sz="2300" b="1" dirty="0">
                <a:solidFill>
                  <a:srgbClr val="FF0000"/>
                </a:solidFill>
              </a:rPr>
              <a:t> ITER </a:t>
            </a:r>
            <a:r>
              <a:rPr lang="es-ES" sz="2300" b="1" dirty="0" err="1">
                <a:solidFill>
                  <a:srgbClr val="FF0000"/>
                </a:solidFill>
              </a:rPr>
              <a:t>mission</a:t>
            </a:r>
            <a:r>
              <a:rPr lang="es-ES" sz="2300" b="1" dirty="0">
                <a:solidFill>
                  <a:srgbClr val="FF0000"/>
                </a:solidFill>
              </a:rPr>
              <a:t>. </a:t>
            </a:r>
            <a:r>
              <a:rPr lang="es-ES" sz="2300" b="1" dirty="0" err="1">
                <a:solidFill>
                  <a:srgbClr val="FF0000"/>
                </a:solidFill>
              </a:rPr>
              <a:t>Robust</a:t>
            </a:r>
            <a:r>
              <a:rPr lang="es-ES" sz="2300" b="1" dirty="0">
                <a:solidFill>
                  <a:srgbClr val="FF0000"/>
                </a:solidFill>
              </a:rPr>
              <a:t> target </a:t>
            </a:r>
            <a:r>
              <a:rPr lang="es-ES" sz="2300" b="1" dirty="0" err="1">
                <a:solidFill>
                  <a:srgbClr val="FF0000"/>
                </a:solidFill>
              </a:rPr>
              <a:t>power</a:t>
            </a:r>
            <a:r>
              <a:rPr lang="es-ES" sz="2300" b="1" dirty="0">
                <a:solidFill>
                  <a:srgbClr val="FF0000"/>
                </a:solidFill>
              </a:rPr>
              <a:t> flux control </a:t>
            </a:r>
            <a:r>
              <a:rPr lang="es-ES" sz="2300" b="1" dirty="0" err="1">
                <a:solidFill>
                  <a:srgbClr val="FF0000"/>
                </a:solidFill>
              </a:rPr>
              <a:t>schemes</a:t>
            </a:r>
            <a:r>
              <a:rPr lang="es-ES" sz="2300" b="1" dirty="0">
                <a:solidFill>
                  <a:srgbClr val="FF0000"/>
                </a:solidFill>
              </a:rPr>
              <a:t> </a:t>
            </a:r>
            <a:r>
              <a:rPr lang="es-ES" sz="2300" b="1" dirty="0" err="1">
                <a:solidFill>
                  <a:srgbClr val="FF0000"/>
                </a:solidFill>
              </a:rPr>
              <a:t>need</a:t>
            </a:r>
            <a:r>
              <a:rPr lang="es-ES" sz="2300" b="1" dirty="0">
                <a:solidFill>
                  <a:srgbClr val="FF0000"/>
                </a:solidFill>
              </a:rPr>
              <a:t> </a:t>
            </a:r>
            <a:r>
              <a:rPr lang="es-ES" sz="2300" b="1" dirty="0" err="1">
                <a:solidFill>
                  <a:srgbClr val="FF0000"/>
                </a:solidFill>
              </a:rPr>
              <a:t>to</a:t>
            </a:r>
            <a:r>
              <a:rPr lang="es-ES" sz="2300" b="1" dirty="0">
                <a:solidFill>
                  <a:srgbClr val="FF0000"/>
                </a:solidFill>
              </a:rPr>
              <a:t> be </a:t>
            </a:r>
            <a:r>
              <a:rPr lang="es-ES" sz="2300" b="1" dirty="0" err="1">
                <a:solidFill>
                  <a:srgbClr val="FF0000"/>
                </a:solidFill>
              </a:rPr>
              <a:t>further</a:t>
            </a:r>
            <a:r>
              <a:rPr lang="es-ES" sz="2300" b="1" dirty="0">
                <a:solidFill>
                  <a:srgbClr val="FF0000"/>
                </a:solidFill>
              </a:rPr>
              <a:t> </a:t>
            </a:r>
            <a:r>
              <a:rPr lang="es-ES" sz="2300" b="1" dirty="0" err="1">
                <a:solidFill>
                  <a:srgbClr val="FF0000"/>
                </a:solidFill>
              </a:rPr>
              <a:t>tested</a:t>
            </a:r>
            <a:r>
              <a:rPr lang="es-ES" sz="2300" b="1" dirty="0">
                <a:solidFill>
                  <a:srgbClr val="FF0000"/>
                </a:solidFill>
              </a:rPr>
              <a:t> </a:t>
            </a:r>
            <a:r>
              <a:rPr lang="es-ES" sz="2300" b="1" dirty="0" err="1">
                <a:solidFill>
                  <a:srgbClr val="FF0000"/>
                </a:solidFill>
              </a:rPr>
              <a:t>across</a:t>
            </a:r>
            <a:r>
              <a:rPr lang="es-ES" sz="2300" b="1" dirty="0">
                <a:solidFill>
                  <a:srgbClr val="FF0000"/>
                </a:solidFill>
              </a:rPr>
              <a:t> machines </a:t>
            </a:r>
            <a:r>
              <a:rPr lang="es-ES" sz="2300" b="1" dirty="0" err="1">
                <a:solidFill>
                  <a:srgbClr val="FF0000"/>
                </a:solidFill>
              </a:rPr>
              <a:t>for</a:t>
            </a:r>
            <a:r>
              <a:rPr lang="es-ES" sz="2300" b="1" dirty="0">
                <a:solidFill>
                  <a:srgbClr val="FF0000"/>
                </a:solidFill>
              </a:rPr>
              <a:t> a </a:t>
            </a:r>
            <a:r>
              <a:rPr lang="es-ES" sz="2300" b="1" dirty="0" err="1">
                <a:solidFill>
                  <a:srgbClr val="FF0000"/>
                </a:solidFill>
              </a:rPr>
              <a:t>reliable</a:t>
            </a:r>
            <a:r>
              <a:rPr lang="es-ES" sz="2300" b="1" dirty="0">
                <a:solidFill>
                  <a:srgbClr val="FF0000"/>
                </a:solidFill>
              </a:rPr>
              <a:t> </a:t>
            </a:r>
            <a:r>
              <a:rPr lang="es-ES" sz="2300" b="1" dirty="0" err="1">
                <a:solidFill>
                  <a:srgbClr val="FF0000"/>
                </a:solidFill>
              </a:rPr>
              <a:t>application</a:t>
            </a:r>
            <a:r>
              <a:rPr lang="es-ES" sz="2300" b="1" dirty="0">
                <a:solidFill>
                  <a:srgbClr val="FF0000"/>
                </a:solidFill>
              </a:rPr>
              <a:t> </a:t>
            </a:r>
            <a:r>
              <a:rPr lang="es-ES" sz="2300" b="1" dirty="0" err="1">
                <a:solidFill>
                  <a:srgbClr val="FF0000"/>
                </a:solidFill>
              </a:rPr>
              <a:t>to</a:t>
            </a:r>
            <a:r>
              <a:rPr lang="es-ES" sz="2300" b="1" dirty="0">
                <a:solidFill>
                  <a:srgbClr val="FF0000"/>
                </a:solidFill>
              </a:rPr>
              <a:t> ITER</a:t>
            </a:r>
            <a:endParaRPr lang="es-ES" sz="2300" b="1" dirty="0">
              <a:solidFill>
                <a:srgbClr val="FF0000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6182685" y="1352744"/>
            <a:ext cx="5258258" cy="4416358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lIns="106445" tIns="53223" rIns="106445" bIns="53223" rtlCol="0">
            <a:spAutoFit/>
          </a:bodyPr>
          <a:lstStyle/>
          <a:p>
            <a:pPr algn="ctr"/>
            <a:r>
              <a:rPr lang="es-ES" sz="2800" b="1" dirty="0" err="1"/>
              <a:t>I</a:t>
            </a:r>
            <a:r>
              <a:rPr lang="es-ES" sz="2800" b="1" dirty="0" err="1"/>
              <a:t>ntegrated</a:t>
            </a:r>
            <a:r>
              <a:rPr lang="es-ES" sz="2800" b="1" dirty="0"/>
              <a:t> control</a:t>
            </a:r>
          </a:p>
          <a:p>
            <a:r>
              <a:rPr lang="en-GB" b="1" dirty="0">
                <a:solidFill>
                  <a:srgbClr val="0000FF"/>
                </a:solidFill>
              </a:rPr>
              <a:t>Power exhaust and core performance</a:t>
            </a:r>
          </a:p>
          <a:p>
            <a:endParaRPr lang="es-ES" dirty="0" smtClean="0"/>
          </a:p>
          <a:p>
            <a:r>
              <a:rPr lang="en-GB" b="1" dirty="0">
                <a:solidFill>
                  <a:srgbClr val="0000FF"/>
                </a:solidFill>
              </a:rPr>
              <a:t>Power exhaust </a:t>
            </a:r>
            <a:r>
              <a:rPr lang="en-GB" b="1" dirty="0" smtClean="0">
                <a:solidFill>
                  <a:srgbClr val="0000FF"/>
                </a:solidFill>
              </a:rPr>
              <a:t>and magnetic topology</a:t>
            </a:r>
            <a:endParaRPr lang="es-ES" b="1" dirty="0" smtClean="0"/>
          </a:p>
          <a:p>
            <a:r>
              <a:rPr lang="es-ES" dirty="0" smtClean="0"/>
              <a:t>Plasma </a:t>
            </a:r>
            <a:r>
              <a:rPr lang="es-ES" dirty="0" err="1" smtClean="0"/>
              <a:t>detachment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dirty="0" err="1" smtClean="0"/>
              <a:t>effectively</a:t>
            </a:r>
            <a:r>
              <a:rPr lang="es-ES" dirty="0" smtClean="0"/>
              <a:t> </a:t>
            </a:r>
            <a:r>
              <a:rPr lang="es-ES" dirty="0" err="1" smtClean="0"/>
              <a:t>stabilized</a:t>
            </a:r>
            <a:r>
              <a:rPr lang="es-ES" dirty="0" smtClean="0"/>
              <a:t> </a:t>
            </a:r>
            <a:r>
              <a:rPr lang="es-ES" dirty="0" err="1" smtClean="0"/>
              <a:t>with</a:t>
            </a:r>
            <a:r>
              <a:rPr lang="es-ES" dirty="0" smtClean="0"/>
              <a:t> RMP </a:t>
            </a:r>
            <a:r>
              <a:rPr lang="es-ES" dirty="0" smtClean="0">
                <a:solidFill>
                  <a:srgbClr val="0000FF"/>
                </a:solidFill>
              </a:rPr>
              <a:t>[EXD488 </a:t>
            </a:r>
            <a:r>
              <a:rPr lang="es-ES" dirty="0" err="1" smtClean="0">
                <a:solidFill>
                  <a:srgbClr val="0000FF"/>
                </a:solidFill>
              </a:rPr>
              <a:t>Ohno</a:t>
            </a:r>
            <a:r>
              <a:rPr lang="es-ES" dirty="0" smtClean="0">
                <a:solidFill>
                  <a:srgbClr val="0000FF"/>
                </a:solidFill>
              </a:rPr>
              <a:t>]</a:t>
            </a:r>
          </a:p>
          <a:p>
            <a:endParaRPr lang="en-GB" dirty="0" smtClean="0"/>
          </a:p>
          <a:p>
            <a:r>
              <a:rPr lang="en-GB" dirty="0" smtClean="0"/>
              <a:t>3</a:t>
            </a:r>
            <a:r>
              <a:rPr lang="en-GB" dirty="0"/>
              <a:t>-D fields have impact on </a:t>
            </a:r>
            <a:r>
              <a:rPr lang="en-GB" dirty="0" err="1"/>
              <a:t>divertor</a:t>
            </a:r>
            <a:r>
              <a:rPr lang="en-GB" dirty="0"/>
              <a:t> </a:t>
            </a:r>
            <a:r>
              <a:rPr lang="en-GB" dirty="0" err="1"/>
              <a:t>detachement</a:t>
            </a:r>
            <a:r>
              <a:rPr lang="en-GB" dirty="0"/>
              <a:t> </a:t>
            </a:r>
            <a:r>
              <a:rPr lang="en-GB" dirty="0">
                <a:solidFill>
                  <a:srgbClr val="0000FF"/>
                </a:solidFill>
              </a:rPr>
              <a:t>[EXD655 </a:t>
            </a:r>
            <a:r>
              <a:rPr lang="en-GB" dirty="0" err="1">
                <a:solidFill>
                  <a:srgbClr val="0000FF"/>
                </a:solidFill>
              </a:rPr>
              <a:t>Ahn</a:t>
            </a:r>
            <a:r>
              <a:rPr lang="en-GB" dirty="0">
                <a:solidFill>
                  <a:srgbClr val="0000FF"/>
                </a:solidFill>
              </a:rPr>
              <a:t> NSTX-DIIID</a:t>
            </a:r>
            <a:r>
              <a:rPr lang="en-GB" dirty="0" smtClean="0">
                <a:solidFill>
                  <a:srgbClr val="0000FF"/>
                </a:solidFill>
              </a:rPr>
              <a:t>]</a:t>
            </a:r>
          </a:p>
          <a:p>
            <a:endParaRPr lang="en-GB" dirty="0" smtClean="0"/>
          </a:p>
          <a:p>
            <a:r>
              <a:rPr lang="en-GB" dirty="0" smtClean="0"/>
              <a:t>In </a:t>
            </a:r>
            <a:r>
              <a:rPr lang="en-GB" dirty="0" err="1" smtClean="0"/>
              <a:t>stellarators</a:t>
            </a:r>
            <a:r>
              <a:rPr lang="en-GB" dirty="0" smtClean="0"/>
              <a:t> the larger perturbation field (larger island) leads to </a:t>
            </a:r>
            <a:r>
              <a:rPr lang="en-GB" dirty="0" err="1" smtClean="0"/>
              <a:t>detachement</a:t>
            </a:r>
            <a:r>
              <a:rPr lang="en-GB" dirty="0" smtClean="0"/>
              <a:t> stabilization </a:t>
            </a:r>
            <a:r>
              <a:rPr lang="en-GB" dirty="0" smtClean="0">
                <a:solidFill>
                  <a:srgbClr val="0000FF"/>
                </a:solidFill>
              </a:rPr>
              <a:t>[ OV Kobayashi]</a:t>
            </a:r>
            <a:endParaRPr lang="en-GB" sz="19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626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7136" y="37322"/>
            <a:ext cx="7921240" cy="907680"/>
          </a:xfrm>
        </p:spPr>
        <p:txBody>
          <a:bodyPr>
            <a:noAutofit/>
          </a:bodyPr>
          <a:lstStyle/>
          <a:p>
            <a:r>
              <a:rPr lang="es-ES" sz="3300" b="1" dirty="0" err="1">
                <a:solidFill>
                  <a:srgbClr val="0000FF"/>
                </a:solidFill>
              </a:rPr>
              <a:t>B</a:t>
            </a:r>
            <a:r>
              <a:rPr lang="es-ES" sz="3300" b="1" dirty="0" err="1">
                <a:solidFill>
                  <a:srgbClr val="0000FF"/>
                </a:solidFill>
              </a:rPr>
              <a:t>oundary</a:t>
            </a:r>
            <a:r>
              <a:rPr lang="es-ES" sz="3300" b="1" dirty="0">
                <a:solidFill>
                  <a:srgbClr val="0000FF"/>
                </a:solidFill>
              </a:rPr>
              <a:t> </a:t>
            </a:r>
            <a:r>
              <a:rPr lang="es-ES" sz="3300" b="1" dirty="0" err="1">
                <a:solidFill>
                  <a:srgbClr val="0000FF"/>
                </a:solidFill>
              </a:rPr>
              <a:t>diagnostics</a:t>
            </a:r>
            <a:r>
              <a:rPr lang="es-ES" sz="3300" b="1" dirty="0">
                <a:solidFill>
                  <a:srgbClr val="0000FF"/>
                </a:solidFill>
              </a:rPr>
              <a:t> and </a:t>
            </a:r>
            <a:r>
              <a:rPr lang="es-ES" sz="3300" b="1" dirty="0" err="1">
                <a:solidFill>
                  <a:srgbClr val="0000FF"/>
                </a:solidFill>
              </a:rPr>
              <a:t>edge</a:t>
            </a:r>
            <a:r>
              <a:rPr lang="es-ES" sz="3300" b="1" dirty="0">
                <a:solidFill>
                  <a:srgbClr val="0000FF"/>
                </a:solidFill>
              </a:rPr>
              <a:t> </a:t>
            </a:r>
            <a:r>
              <a:rPr lang="es-ES" sz="3300" b="1" dirty="0" err="1">
                <a:solidFill>
                  <a:srgbClr val="0000FF"/>
                </a:solidFill>
              </a:rPr>
              <a:t>validated</a:t>
            </a:r>
            <a:r>
              <a:rPr lang="es-ES" sz="3300" b="1" dirty="0">
                <a:solidFill>
                  <a:srgbClr val="0000FF"/>
                </a:solidFill>
              </a:rPr>
              <a:t> </a:t>
            </a:r>
            <a:r>
              <a:rPr lang="es-ES" sz="3300" b="1" dirty="0" err="1">
                <a:solidFill>
                  <a:srgbClr val="0000FF"/>
                </a:solidFill>
              </a:rPr>
              <a:t>simulations</a:t>
            </a:r>
            <a:endParaRPr lang="es-ES" sz="3300" b="1" dirty="0">
              <a:solidFill>
                <a:srgbClr val="0000FF"/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1613" y="1409579"/>
            <a:ext cx="6568400" cy="1976774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4918910" y="3803823"/>
            <a:ext cx="6568400" cy="1569424"/>
          </a:xfrm>
          <a:prstGeom prst="rect">
            <a:avLst/>
          </a:prstGeom>
          <a:noFill/>
        </p:spPr>
        <p:txBody>
          <a:bodyPr wrap="square" lIns="106445" tIns="53223" rIns="106445" bIns="53223" rtlCol="0">
            <a:spAutoFit/>
          </a:bodyPr>
          <a:lstStyle/>
          <a:p>
            <a:r>
              <a:rPr lang="es-ES" sz="1900" dirty="0"/>
              <a:t>EMC3-EIRENE </a:t>
            </a:r>
            <a:r>
              <a:rPr lang="es-ES" sz="1900" dirty="0" err="1"/>
              <a:t>modelling</a:t>
            </a:r>
            <a:r>
              <a:rPr lang="es-ES" sz="1900" dirty="0"/>
              <a:t> and experimental </a:t>
            </a:r>
            <a:r>
              <a:rPr lang="es-ES" sz="1900" dirty="0" err="1"/>
              <a:t>results</a:t>
            </a:r>
            <a:r>
              <a:rPr lang="es-ES" sz="1900" dirty="0"/>
              <a:t> </a:t>
            </a:r>
            <a:r>
              <a:rPr lang="es-ES" sz="1900" dirty="0" err="1"/>
              <a:t>from</a:t>
            </a:r>
            <a:r>
              <a:rPr lang="es-ES" sz="1900" dirty="0"/>
              <a:t> </a:t>
            </a:r>
            <a:r>
              <a:rPr lang="es-ES" sz="1900" dirty="0" err="1"/>
              <a:t>imaging</a:t>
            </a:r>
            <a:r>
              <a:rPr lang="es-ES" sz="1900" dirty="0"/>
              <a:t> of </a:t>
            </a:r>
            <a:r>
              <a:rPr lang="es-ES" sz="1900" dirty="0" err="1"/>
              <a:t>lobe</a:t>
            </a:r>
            <a:r>
              <a:rPr lang="es-ES" sz="1900" dirty="0"/>
              <a:t> </a:t>
            </a:r>
            <a:r>
              <a:rPr lang="es-ES" sz="1900" dirty="0" err="1"/>
              <a:t>structures</a:t>
            </a:r>
            <a:r>
              <a:rPr lang="es-ES" sz="1900" dirty="0"/>
              <a:t> </a:t>
            </a:r>
            <a:r>
              <a:rPr lang="es-ES" sz="1900" dirty="0" err="1"/>
              <a:t>that</a:t>
            </a:r>
            <a:r>
              <a:rPr lang="es-ES" sz="1900" dirty="0"/>
              <a:t> </a:t>
            </a:r>
            <a:r>
              <a:rPr lang="es-ES" sz="1900" dirty="0" err="1"/>
              <a:t>form</a:t>
            </a:r>
            <a:r>
              <a:rPr lang="es-ES" sz="1900" dirty="0"/>
              <a:t> </a:t>
            </a:r>
            <a:r>
              <a:rPr lang="es-ES" sz="1900" dirty="0" err="1"/>
              <a:t>due</a:t>
            </a:r>
            <a:r>
              <a:rPr lang="es-ES" sz="1900" dirty="0"/>
              <a:t> </a:t>
            </a:r>
            <a:r>
              <a:rPr lang="es-ES" sz="1900" dirty="0" err="1"/>
              <a:t>to</a:t>
            </a:r>
            <a:r>
              <a:rPr lang="es-ES" sz="1900" dirty="0"/>
              <a:t> </a:t>
            </a:r>
            <a:r>
              <a:rPr lang="es-ES" sz="1900" dirty="0" err="1"/>
              <a:t>RMPs</a:t>
            </a:r>
            <a:r>
              <a:rPr lang="es-ES" sz="1900" dirty="0"/>
              <a:t> . </a:t>
            </a:r>
            <a:r>
              <a:rPr lang="es-ES" sz="1900" dirty="0" err="1"/>
              <a:t>The</a:t>
            </a:r>
            <a:r>
              <a:rPr lang="es-ES" sz="1900" dirty="0"/>
              <a:t> </a:t>
            </a:r>
            <a:r>
              <a:rPr lang="es-ES" sz="1900" dirty="0" err="1"/>
              <a:t>coherence</a:t>
            </a:r>
            <a:r>
              <a:rPr lang="es-ES" sz="1900" dirty="0"/>
              <a:t> </a:t>
            </a:r>
            <a:r>
              <a:rPr lang="es-ES" sz="1900" dirty="0" err="1"/>
              <a:t>imaging</a:t>
            </a:r>
            <a:r>
              <a:rPr lang="es-ES" sz="1900" dirty="0"/>
              <a:t> data </a:t>
            </a:r>
            <a:r>
              <a:rPr lang="es-ES" sz="1900" dirty="0" err="1"/>
              <a:t>support</a:t>
            </a:r>
            <a:r>
              <a:rPr lang="es-ES" sz="1900" dirty="0"/>
              <a:t> </a:t>
            </a:r>
            <a:r>
              <a:rPr lang="es-ES" sz="1900" dirty="0" err="1"/>
              <a:t>modelling</a:t>
            </a:r>
            <a:r>
              <a:rPr lang="es-ES" sz="1900" dirty="0"/>
              <a:t> </a:t>
            </a:r>
            <a:r>
              <a:rPr lang="es-ES" sz="1900" dirty="0" err="1"/>
              <a:t>predictions</a:t>
            </a:r>
            <a:r>
              <a:rPr lang="es-ES" sz="1900" dirty="0"/>
              <a:t> </a:t>
            </a:r>
            <a:r>
              <a:rPr lang="es-ES" sz="1900" dirty="0" err="1"/>
              <a:t>that</a:t>
            </a:r>
            <a:r>
              <a:rPr lang="es-ES" sz="1900" dirty="0"/>
              <a:t> </a:t>
            </a:r>
            <a:r>
              <a:rPr lang="es-ES" sz="1900" dirty="0" err="1"/>
              <a:t>the</a:t>
            </a:r>
            <a:r>
              <a:rPr lang="es-ES" sz="1900" dirty="0"/>
              <a:t> ion </a:t>
            </a:r>
            <a:r>
              <a:rPr lang="es-ES" sz="1900" dirty="0" err="1"/>
              <a:t>flow</a:t>
            </a:r>
            <a:r>
              <a:rPr lang="es-ES" sz="1900" dirty="0"/>
              <a:t> </a:t>
            </a:r>
            <a:r>
              <a:rPr lang="es-ES" sz="1900" dirty="0" err="1"/>
              <a:t>velocity</a:t>
            </a:r>
            <a:r>
              <a:rPr lang="es-ES" sz="1900" dirty="0"/>
              <a:t> </a:t>
            </a:r>
            <a:r>
              <a:rPr lang="es-ES" sz="1900" dirty="0" err="1"/>
              <a:t>within</a:t>
            </a:r>
            <a:r>
              <a:rPr lang="es-ES" sz="1900" dirty="0"/>
              <a:t> </a:t>
            </a:r>
            <a:r>
              <a:rPr lang="es-ES" sz="1900" dirty="0" err="1"/>
              <a:t>lobes</a:t>
            </a:r>
            <a:r>
              <a:rPr lang="es-ES" sz="1900" dirty="0"/>
              <a:t> </a:t>
            </a:r>
            <a:r>
              <a:rPr lang="es-ES" sz="1900" dirty="0" err="1"/>
              <a:t>differs</a:t>
            </a:r>
            <a:r>
              <a:rPr lang="es-ES" sz="1900" dirty="0"/>
              <a:t> </a:t>
            </a:r>
            <a:r>
              <a:rPr lang="es-ES" sz="1900" dirty="0" err="1"/>
              <a:t>from</a:t>
            </a:r>
            <a:r>
              <a:rPr lang="es-ES" sz="1900" dirty="0"/>
              <a:t> </a:t>
            </a:r>
            <a:r>
              <a:rPr lang="es-ES" sz="1900" dirty="0" err="1"/>
              <a:t>the</a:t>
            </a:r>
            <a:r>
              <a:rPr lang="es-ES" sz="1900" dirty="0"/>
              <a:t> </a:t>
            </a:r>
            <a:r>
              <a:rPr lang="es-ES" sz="1900" dirty="0" err="1"/>
              <a:t>unperturbed</a:t>
            </a:r>
            <a:r>
              <a:rPr lang="es-ES" sz="1900" dirty="0"/>
              <a:t> SOL </a:t>
            </a:r>
            <a:r>
              <a:rPr lang="es-ES" sz="1900" dirty="0">
                <a:solidFill>
                  <a:srgbClr val="0000FF"/>
                </a:solidFill>
              </a:rPr>
              <a:t>[ EXD Harrison MAST]</a:t>
            </a:r>
            <a:endParaRPr lang="es-ES" sz="1900" dirty="0">
              <a:solidFill>
                <a:srgbClr val="0000FF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4170"/>
            <a:ext cx="4922955" cy="2639652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416362" y="4039095"/>
            <a:ext cx="4545251" cy="846149"/>
          </a:xfrm>
          <a:prstGeom prst="rect">
            <a:avLst/>
          </a:prstGeom>
          <a:noFill/>
        </p:spPr>
        <p:txBody>
          <a:bodyPr wrap="square" lIns="106445" tIns="53223" rIns="106445" bIns="53223" rtlCol="0">
            <a:spAutoFit/>
          </a:bodyPr>
          <a:lstStyle/>
          <a:p>
            <a:r>
              <a:rPr lang="es-ES" sz="1600" b="1" dirty="0"/>
              <a:t>PLASMA DIAGNOSTICS: </a:t>
            </a:r>
            <a:r>
              <a:rPr lang="es-ES" sz="1600" dirty="0"/>
              <a:t>2D </a:t>
            </a:r>
            <a:r>
              <a:rPr lang="es-ES" sz="1600" dirty="0" err="1"/>
              <a:t>characterization</a:t>
            </a:r>
            <a:r>
              <a:rPr lang="es-ES" sz="1600" dirty="0"/>
              <a:t> </a:t>
            </a:r>
            <a:r>
              <a:rPr lang="es-ES" sz="1600" dirty="0" err="1"/>
              <a:t>with</a:t>
            </a:r>
            <a:r>
              <a:rPr lang="es-ES" sz="1600" dirty="0"/>
              <a:t> Te </a:t>
            </a:r>
            <a:r>
              <a:rPr lang="es-ES" sz="1600" dirty="0" err="1"/>
              <a:t>below</a:t>
            </a:r>
            <a:r>
              <a:rPr lang="es-ES" sz="1600" dirty="0"/>
              <a:t> 1 eV </a:t>
            </a:r>
            <a:r>
              <a:rPr lang="es-ES" sz="1600" dirty="0" err="1"/>
              <a:t>essential</a:t>
            </a:r>
            <a:r>
              <a:rPr lang="es-ES" sz="1600" dirty="0"/>
              <a:t> </a:t>
            </a:r>
            <a:r>
              <a:rPr lang="es-ES" sz="1600" dirty="0" err="1"/>
              <a:t>for</a:t>
            </a:r>
            <a:r>
              <a:rPr lang="es-ES" sz="1600" dirty="0"/>
              <a:t> </a:t>
            </a:r>
            <a:r>
              <a:rPr lang="es-ES" sz="1600" dirty="0" err="1"/>
              <a:t>comparing</a:t>
            </a:r>
            <a:r>
              <a:rPr lang="es-ES" sz="1600" dirty="0"/>
              <a:t> </a:t>
            </a:r>
            <a:r>
              <a:rPr lang="es-ES" sz="1600" dirty="0" err="1"/>
              <a:t>simulation</a:t>
            </a:r>
            <a:r>
              <a:rPr lang="es-ES" sz="1600" dirty="0"/>
              <a:t> </a:t>
            </a:r>
            <a:r>
              <a:rPr lang="es-ES" sz="1600" dirty="0" err="1"/>
              <a:t>codes</a:t>
            </a:r>
            <a:r>
              <a:rPr lang="es-ES" sz="1600" dirty="0"/>
              <a:t> </a:t>
            </a:r>
            <a:r>
              <a:rPr lang="es-ES" sz="1600" dirty="0" err="1"/>
              <a:t>to</a:t>
            </a:r>
            <a:r>
              <a:rPr lang="es-ES" sz="1600" dirty="0"/>
              <a:t> </a:t>
            </a:r>
            <a:r>
              <a:rPr lang="es-ES" sz="1600" dirty="0" err="1"/>
              <a:t>experiment</a:t>
            </a:r>
            <a:r>
              <a:rPr lang="es-ES" sz="1600" dirty="0"/>
              <a:t> </a:t>
            </a:r>
            <a:r>
              <a:rPr lang="es-ES" sz="1600" dirty="0">
                <a:solidFill>
                  <a:srgbClr val="0000FF"/>
                </a:solidFill>
              </a:rPr>
              <a:t>[EXD660 </a:t>
            </a:r>
            <a:r>
              <a:rPr lang="es-ES" sz="1600" dirty="0" err="1">
                <a:solidFill>
                  <a:srgbClr val="0000FF"/>
                </a:solidFill>
              </a:rPr>
              <a:t>McLean</a:t>
            </a:r>
            <a:r>
              <a:rPr lang="es-ES" sz="1600" dirty="0">
                <a:solidFill>
                  <a:srgbClr val="0000FF"/>
                </a:solidFill>
              </a:rPr>
              <a:t> DIIID]</a:t>
            </a:r>
            <a:endParaRPr lang="es-ES" sz="1600" dirty="0">
              <a:solidFill>
                <a:srgbClr val="0000FF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245550" y="5556166"/>
            <a:ext cx="11060268" cy="107698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lIns="106445" tIns="53223" rIns="106445" bIns="53223" rtlCol="0">
            <a:spAutoFit/>
          </a:bodyPr>
          <a:lstStyle/>
          <a:p>
            <a:r>
              <a:rPr lang="en-GB" dirty="0" smtClean="0"/>
              <a:t>Understanding of processes leading to </a:t>
            </a:r>
            <a:r>
              <a:rPr lang="en-GB" dirty="0" err="1" smtClean="0"/>
              <a:t>divertor</a:t>
            </a:r>
            <a:r>
              <a:rPr lang="en-GB" dirty="0" smtClean="0"/>
              <a:t> </a:t>
            </a:r>
            <a:r>
              <a:rPr lang="en-GB" dirty="0" err="1" smtClean="0"/>
              <a:t>detechment</a:t>
            </a:r>
            <a:r>
              <a:rPr lang="en-GB" dirty="0" smtClean="0"/>
              <a:t> is currently incomplete requiring</a:t>
            </a:r>
            <a:r>
              <a:rPr lang="en-GB" b="1" dirty="0" smtClean="0">
                <a:solidFill>
                  <a:srgbClr val="FF0000"/>
                </a:solidFill>
              </a:rPr>
              <a:t> further development of validated simulations </a:t>
            </a:r>
            <a:r>
              <a:rPr lang="en-GB" dirty="0" smtClean="0"/>
              <a:t>[</a:t>
            </a:r>
            <a:r>
              <a:rPr lang="en-GB" dirty="0" err="1" smtClean="0"/>
              <a:t>divertor</a:t>
            </a:r>
            <a:r>
              <a:rPr lang="en-GB" dirty="0" smtClean="0"/>
              <a:t> asymmetries, neutral model, kinetic effects] [</a:t>
            </a:r>
            <a:r>
              <a:rPr lang="en-GB" dirty="0" smtClean="0">
                <a:solidFill>
                  <a:srgbClr val="0000FF"/>
                </a:solidFill>
              </a:rPr>
              <a:t>EXD514 </a:t>
            </a:r>
            <a:r>
              <a:rPr lang="en-GB" dirty="0" err="1" smtClean="0">
                <a:solidFill>
                  <a:srgbClr val="0000FF"/>
                </a:solidFill>
              </a:rPr>
              <a:t>Wishmeier</a:t>
            </a:r>
            <a:r>
              <a:rPr lang="en-GB" dirty="0" smtClean="0"/>
              <a:t>]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3681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5738515"/>
              </p:ext>
            </p:extLst>
          </p:nvPr>
        </p:nvGraphicFramePr>
        <p:xfrm>
          <a:off x="192171" y="93463"/>
          <a:ext cx="11124324" cy="63642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018"/>
                <a:gridCol w="8028306"/>
              </a:tblGrid>
              <a:tr h="483063">
                <a:tc>
                  <a:txBody>
                    <a:bodyPr/>
                    <a:lstStyle/>
                    <a:p>
                      <a:endParaRPr lang="en-GB" sz="1900" noProof="0" dirty="0"/>
                    </a:p>
                  </a:txBody>
                  <a:tcPr marL="115301" marR="115301" marT="47321" marB="473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900" baseline="0" noProof="0" dirty="0" smtClean="0"/>
                        <a:t>CORE TRANSPORT</a:t>
                      </a:r>
                    </a:p>
                  </a:txBody>
                  <a:tcPr marL="115301" marR="115301" marT="47321" marB="47321"/>
                </a:tc>
              </a:tr>
              <a:tr h="1526971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EMPIRICAL</a:t>
                      </a:r>
                      <a:r>
                        <a:rPr lang="en-GB" sz="1900" b="1" kern="1200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9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ACTUATORS</a:t>
                      </a:r>
                      <a:r>
                        <a:rPr lang="es-ES_tradnl" sz="19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s-ES_tradnl" sz="19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indent="-28575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ü"/>
                        <a:tabLst/>
                        <a:defRPr/>
                      </a:pPr>
                      <a:r>
                        <a:rPr lang="es-ES_tradnl" sz="17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HEATING</a:t>
                      </a:r>
                    </a:p>
                    <a:p>
                      <a:pPr marL="285750" marR="0" indent="-28575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ü"/>
                        <a:tabLst/>
                        <a:defRPr/>
                      </a:pPr>
                      <a:r>
                        <a:rPr lang="es-ES_tradnl" sz="17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ROTATION </a:t>
                      </a:r>
                      <a:r>
                        <a:rPr lang="es-ES_tradnl" sz="17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</a:p>
                    <a:p>
                      <a:pPr marL="285750" marR="0" indent="-28575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ü"/>
                        <a:tabLst/>
                        <a:defRPr/>
                      </a:pPr>
                      <a:r>
                        <a:rPr lang="es-ES_tradnl" sz="1700" b="1" baseline="0" noProof="0" dirty="0" smtClean="0">
                          <a:solidFill>
                            <a:schemeClr val="tx1"/>
                          </a:solidFill>
                          <a:effectLst/>
                        </a:rPr>
                        <a:t>MAGNETIC TOPOLOGY</a:t>
                      </a:r>
                    </a:p>
                    <a:p>
                      <a:pPr marL="285750" marR="0" indent="-28575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ü"/>
                        <a:tabLst/>
                        <a:defRPr/>
                      </a:pPr>
                      <a:r>
                        <a:rPr lang="es-ES_tradnl" sz="1700" b="1" baseline="0" noProof="0" dirty="0" smtClean="0">
                          <a:solidFill>
                            <a:schemeClr val="tx1"/>
                          </a:solidFill>
                          <a:effectLst/>
                        </a:rPr>
                        <a:t>FUELLING</a:t>
                      </a:r>
                      <a:endParaRPr lang="en-GB" sz="1700" b="1" noProof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15301" marR="115301" marT="47321" marB="47321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900" dirty="0" smtClean="0">
                        <a:effectLst/>
                        <a:latin typeface="Times"/>
                        <a:ea typeface="ＭＳ 明朝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700" dirty="0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Efficient </a:t>
                      </a:r>
                      <a:r>
                        <a:rPr lang="en-GB" sz="1700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in existing </a:t>
                      </a:r>
                      <a:r>
                        <a:rPr lang="en-GB" sz="1700" dirty="0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devices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700" dirty="0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Limited in next step devices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_tradnl" sz="1700" dirty="0" smtClean="0">
                        <a:effectLst/>
                        <a:latin typeface="Arial"/>
                        <a:cs typeface="Arial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700" dirty="0" smtClean="0">
                          <a:effectLst/>
                          <a:latin typeface="Arial"/>
                          <a:cs typeface="Arial"/>
                        </a:rPr>
                        <a:t>Pellet</a:t>
                      </a:r>
                      <a:r>
                        <a:rPr lang="es-ES_tradnl" sz="1700" baseline="0" dirty="0" smtClean="0">
                          <a:effectLst/>
                          <a:latin typeface="Arial"/>
                          <a:cs typeface="Arial"/>
                        </a:rPr>
                        <a:t> [EXC186 </a:t>
                      </a:r>
                      <a:r>
                        <a:rPr lang="es-ES_tradnl" sz="1700" baseline="0" dirty="0" err="1" smtClean="0">
                          <a:effectLst/>
                          <a:latin typeface="Arial"/>
                          <a:cs typeface="Arial"/>
                        </a:rPr>
                        <a:t>Valovic</a:t>
                      </a:r>
                      <a:r>
                        <a:rPr lang="es-ES_tradnl" sz="1700" baseline="0" dirty="0" smtClean="0">
                          <a:effectLst/>
                          <a:latin typeface="Arial"/>
                          <a:cs typeface="Arial"/>
                        </a:rPr>
                        <a:t> MAST]</a:t>
                      </a:r>
                      <a:endParaRPr lang="es-ES_tradnl" sz="1700" dirty="0" smtClean="0">
                        <a:effectLst/>
                        <a:latin typeface="Arial"/>
                        <a:cs typeface="Arial"/>
                      </a:endParaRPr>
                    </a:p>
                  </a:txBody>
                  <a:tcPr marL="115300" marR="115300" marT="47329" marB="47329"/>
                </a:tc>
              </a:tr>
              <a:tr h="4354223">
                <a:tc>
                  <a:txBody>
                    <a:bodyPr/>
                    <a:lstStyle/>
                    <a:p>
                      <a:endParaRPr lang="en-GB" sz="1900" noProof="0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endParaRPr lang="en-GB" sz="1900" noProof="0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endParaRPr lang="en-GB" sz="1900" noProof="0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en-GB" sz="1900" b="1" noProof="0" dirty="0" smtClean="0">
                          <a:solidFill>
                            <a:srgbClr val="FF0000"/>
                          </a:solidFill>
                        </a:rPr>
                        <a:t>TOWARDS</a:t>
                      </a:r>
                    </a:p>
                    <a:p>
                      <a:pPr algn="ctr"/>
                      <a:r>
                        <a:rPr lang="en-GB" sz="1900" b="1" noProof="0" dirty="0" smtClean="0">
                          <a:solidFill>
                            <a:srgbClr val="FF0000"/>
                          </a:solidFill>
                        </a:rPr>
                        <a:t>BASIC </a:t>
                      </a:r>
                      <a:r>
                        <a:rPr lang="en-GB" sz="1900" b="1" kern="1200" noProof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UNDERSTANDING</a:t>
                      </a:r>
                    </a:p>
                    <a:p>
                      <a:pPr algn="ctr"/>
                      <a:endParaRPr lang="en-GB" sz="1900" b="1" kern="1200" noProof="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5301" marR="115301" marT="47321" marB="47321"/>
                </a:tc>
                <a:tc>
                  <a:txBody>
                    <a:bodyPr/>
                    <a:lstStyle/>
                    <a:p>
                      <a:endParaRPr lang="en-GB" sz="1700" kern="1200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1) </a:t>
                      </a:r>
                      <a:r>
                        <a:rPr lang="en-GB" sz="1400" b="1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Flux-gradient, heating and transport</a:t>
                      </a:r>
                      <a:r>
                        <a:rPr lang="en-GB" sz="1400" b="1" kern="1200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GB" sz="1400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[EXP39 Yoshida JT-60U]</a:t>
                      </a:r>
                      <a:r>
                        <a:rPr lang="en-GB" sz="1400" kern="1200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, [EXC543 Anderson HSX],  </a:t>
                      </a:r>
                      <a:r>
                        <a:rPr lang="en-GB" sz="1400" kern="1200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[</a:t>
                      </a:r>
                      <a:r>
                        <a:rPr lang="en-GB" sz="1400" kern="1200" baseline="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EXP237 Inagaki LHD</a:t>
                      </a:r>
                      <a:r>
                        <a:rPr lang="en-GB" sz="1400" kern="1200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], [</a:t>
                      </a:r>
                      <a:r>
                        <a:rPr lang="en-GB" sz="1400" kern="1200" baseline="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EXP414 </a:t>
                      </a:r>
                      <a:r>
                        <a:rPr lang="en-GB" sz="1400" kern="1200" baseline="0" dirty="0" err="1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Vershkov</a:t>
                      </a:r>
                      <a:r>
                        <a:rPr lang="en-GB" sz="1400" kern="1200" baseline="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T-10</a:t>
                      </a:r>
                      <a:r>
                        <a:rPr lang="en-GB" sz="1400" kern="1200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] / </a:t>
                      </a:r>
                      <a:r>
                        <a:rPr lang="en-GB" sz="1400" i="0" kern="1200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[EXC421 </a:t>
                      </a:r>
                      <a:r>
                        <a:rPr lang="en-GB" sz="1400" i="0" kern="1200" baseline="0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Razumova</a:t>
                      </a:r>
                      <a:r>
                        <a:rPr lang="en-GB" sz="1400" i="0" kern="1200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] </a:t>
                      </a:r>
                      <a:r>
                        <a:rPr lang="en-GB" sz="1400" kern="1200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/ [</a:t>
                      </a:r>
                      <a:r>
                        <a:rPr lang="en-GB" sz="1400" kern="1200" baseline="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70/506 </a:t>
                      </a:r>
                      <a:r>
                        <a:rPr lang="en-GB" sz="1400" kern="1200" baseline="0" dirty="0" err="1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Ren</a:t>
                      </a:r>
                      <a:r>
                        <a:rPr lang="en-GB" sz="1400" kern="1200" baseline="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NCTX</a:t>
                      </a:r>
                      <a:r>
                        <a:rPr lang="en-GB" sz="1400" kern="1200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] / [</a:t>
                      </a:r>
                      <a:r>
                        <a:rPr lang="en-GB" sz="1400" i="0" kern="1200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85/605 </a:t>
                      </a:r>
                      <a:r>
                        <a:rPr lang="en-GB" sz="1400" i="0" kern="1200" baseline="0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Vermare</a:t>
                      </a:r>
                      <a:r>
                        <a:rPr lang="en-GB" sz="1400" i="0" kern="1200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TS</a:t>
                      </a:r>
                      <a:r>
                        <a:rPr lang="en-GB" sz="1400" kern="1200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] / </a:t>
                      </a:r>
                      <a:r>
                        <a:rPr lang="es-ES" sz="1400" dirty="0" smtClean="0">
                          <a:latin typeface="Arial"/>
                          <a:cs typeface="Arial"/>
                        </a:rPr>
                        <a:t>[</a:t>
                      </a:r>
                      <a:r>
                        <a:rPr lang="es-ES" sz="1400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EXC321 </a:t>
                      </a:r>
                      <a:r>
                        <a:rPr lang="es-ES" sz="1400" dirty="0" err="1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Challis</a:t>
                      </a:r>
                      <a:r>
                        <a:rPr lang="es-ES" sz="1400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JET</a:t>
                      </a:r>
                      <a:r>
                        <a:rPr lang="es-ES" sz="1400" dirty="0" smtClean="0">
                          <a:latin typeface="Arial"/>
                          <a:cs typeface="Arial"/>
                        </a:rPr>
                        <a:t>],</a:t>
                      </a:r>
                      <a:r>
                        <a:rPr lang="es-ES" sz="14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s-ES" sz="1400" baseline="0" dirty="0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 </a:t>
                      </a:r>
                      <a:r>
                        <a:rPr lang="en-GB" sz="1400" baseline="0" dirty="0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[EXC481 </a:t>
                      </a:r>
                      <a:r>
                        <a:rPr lang="en-GB" sz="1400" baseline="0" dirty="0" err="1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Neudatchin</a:t>
                      </a:r>
                      <a:r>
                        <a:rPr lang="en-GB" sz="1400" baseline="0" dirty="0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 T-10] / </a:t>
                      </a:r>
                      <a:r>
                        <a:rPr lang="en-GB" sz="1400" b="0" baseline="0" dirty="0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[</a:t>
                      </a:r>
                      <a:r>
                        <a:rPr lang="en-GB" sz="1400" b="0" baseline="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EXC656 Ernst DIIID</a:t>
                      </a:r>
                      <a:r>
                        <a:rPr lang="en-GB" sz="1400" b="0" baseline="0" dirty="0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],high density operation [EXC33 </a:t>
                      </a:r>
                      <a:r>
                        <a:rPr lang="en-GB" sz="1400" b="0" baseline="0" dirty="0" err="1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Mizuuchi</a:t>
                      </a:r>
                      <a:r>
                        <a:rPr lang="en-GB" sz="1400" b="0" baseline="0" dirty="0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 H-J], [EXC577 Hong KSTAR]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kern="1200" baseline="0" dirty="0" smtClean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GB" sz="1400" kern="120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2)</a:t>
                      </a:r>
                      <a:r>
                        <a:rPr lang="en-GB" sz="1400" kern="1200" baseline="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GB" sz="1400" b="1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Momentum transport </a:t>
                      </a:r>
                      <a:r>
                        <a:rPr lang="en-GB" sz="1400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  <a:sym typeface="Symbol"/>
                        </a:rPr>
                        <a:t>[</a:t>
                      </a:r>
                      <a:r>
                        <a:rPr lang="en-GB" sz="1400" kern="1200" baseline="0" noProof="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  <a:sym typeface="Symbol"/>
                        </a:rPr>
                        <a:t>EXC590 </a:t>
                      </a:r>
                      <a:r>
                        <a:rPr lang="en-GB" sz="1400" kern="1200" baseline="0" noProof="0" dirty="0" err="1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  <a:sym typeface="Symbol"/>
                        </a:rPr>
                        <a:t>Ohsima</a:t>
                      </a:r>
                      <a:r>
                        <a:rPr lang="en-GB" sz="1400" kern="1200" baseline="0" noProof="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  <a:sym typeface="Symbol"/>
                        </a:rPr>
                        <a:t> H-J] </a:t>
                      </a:r>
                      <a:r>
                        <a:rPr lang="en-GB" sz="1400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  <a:sym typeface="Symbol"/>
                        </a:rPr>
                        <a:t>[</a:t>
                      </a:r>
                      <a:r>
                        <a:rPr lang="en-GB" sz="1400" kern="1200" baseline="0" noProof="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  <a:sym typeface="Symbol"/>
                        </a:rPr>
                        <a:t>EXC443 Zhao J-TEXT mover RMPs</a:t>
                      </a:r>
                      <a:r>
                        <a:rPr lang="en-GB" sz="1400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  <a:sym typeface="Symbol"/>
                        </a:rPr>
                        <a:t>], [EXC138 Lee KSTAR</a:t>
                      </a:r>
                      <a:r>
                        <a:rPr lang="en-GB" sz="1400" kern="1200" baseline="0" noProof="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  <a:sym typeface="Symbol"/>
                        </a:rPr>
                        <a:t>], [EXC284 </a:t>
                      </a:r>
                      <a:r>
                        <a:rPr lang="en-GB" sz="1400" kern="1200" baseline="0" noProof="0" dirty="0" err="1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  <a:sym typeface="Symbol"/>
                        </a:rPr>
                        <a:t>Xu</a:t>
                      </a:r>
                      <a:r>
                        <a:rPr lang="en-GB" sz="1400" kern="1200" baseline="0" noProof="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  <a:sym typeface="Symbol"/>
                        </a:rPr>
                        <a:t> TEXTOR], [EXC393 Shi KSTAR], [EXC483 </a:t>
                      </a:r>
                      <a:r>
                        <a:rPr lang="en-GB" sz="1400" kern="1200" baseline="0" noProof="0" dirty="0" err="1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  <a:sym typeface="Symbol"/>
                        </a:rPr>
                        <a:t>Tala</a:t>
                      </a:r>
                      <a:r>
                        <a:rPr lang="en-GB" sz="1400" kern="1200" baseline="0" noProof="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  <a:sym typeface="Symbol"/>
                        </a:rPr>
                        <a:t> AUG</a:t>
                      </a:r>
                      <a:r>
                        <a:rPr lang="en-GB" sz="1400" kern="1200" baseline="0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  <a:sym typeface="Symbol"/>
                        </a:rPr>
                        <a:t>], [</a:t>
                      </a:r>
                      <a:r>
                        <a:rPr lang="en-GB" sz="1400" kern="1200" baseline="0" noProof="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  <a:sym typeface="Symbol"/>
                        </a:rPr>
                        <a:t>EXC306 Kobayashi H-J</a:t>
                      </a:r>
                      <a:r>
                        <a:rPr lang="en-GB" sz="1400" kern="1200" baseline="0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  <a:sym typeface="Symbol"/>
                        </a:rPr>
                        <a:t>], [EXC406 Lee KSTAR], [EXC526 </a:t>
                      </a:r>
                      <a:r>
                        <a:rPr lang="en-GB" sz="1400" kern="1200" baseline="0" noProof="0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  <a:sym typeface="Symbol"/>
                        </a:rPr>
                        <a:t>Severo</a:t>
                      </a:r>
                      <a:r>
                        <a:rPr lang="en-GB" sz="1400" kern="1200" baseline="0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  <a:sym typeface="Symbol"/>
                        </a:rPr>
                        <a:t> TCABR], [</a:t>
                      </a:r>
                      <a:r>
                        <a:rPr lang="en-GB" sz="1400" kern="1200" baseline="0" noProof="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  <a:sym typeface="Symbol"/>
                        </a:rPr>
                        <a:t>EXC581 Na KSTAR</a:t>
                      </a:r>
                      <a:r>
                        <a:rPr lang="en-GB" sz="1400" kern="1200" baseline="0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  <a:sym typeface="Symbol"/>
                        </a:rPr>
                        <a:t>], </a:t>
                      </a:r>
                      <a:r>
                        <a:rPr lang="en-GB" sz="1400" kern="1200" baseline="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[EXC522 McKee DIIID], </a:t>
                      </a:r>
                      <a:r>
                        <a:rPr lang="en-GB" sz="1400" kern="1200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[EXC101 Lee KSTAR] </a:t>
                      </a:r>
                    </a:p>
                    <a:p>
                      <a:pPr marL="0" indent="0">
                        <a:buNone/>
                      </a:pPr>
                      <a:endParaRPr lang="en-GB" sz="1400" kern="1200" baseline="0" dirty="0" smtClean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3) </a:t>
                      </a:r>
                      <a:r>
                        <a:rPr lang="en-GB" sz="1400" b="1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C</a:t>
                      </a:r>
                      <a:r>
                        <a:rPr lang="en-GB" sz="1400" b="1" kern="1200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ode validation  </a:t>
                      </a:r>
                      <a:r>
                        <a:rPr lang="en-GB" sz="1400" kern="1200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[</a:t>
                      </a:r>
                      <a:r>
                        <a:rPr lang="en-GB" sz="1400" kern="1200" baseline="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EXC112 Porte TCV</a:t>
                      </a:r>
                      <a:r>
                        <a:rPr lang="en-GB" sz="1400" kern="1200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]</a:t>
                      </a:r>
                      <a:r>
                        <a:rPr lang="en-GB" sz="1400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/ [EXC121 Field MAST] / [</a:t>
                      </a:r>
                      <a:r>
                        <a:rPr lang="en-GB" sz="1400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EXC249 </a:t>
                      </a:r>
                      <a:r>
                        <a:rPr lang="en-GB" sz="1400" kern="1200" dirty="0" err="1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Mordijck</a:t>
                      </a:r>
                      <a:r>
                        <a:rPr lang="en-GB" sz="1400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DIIID</a:t>
                      </a:r>
                      <a:r>
                        <a:rPr lang="en-GB" sz="1400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] / [</a:t>
                      </a:r>
                      <a:r>
                        <a:rPr lang="en-GB" sz="1400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EXC317 </a:t>
                      </a:r>
                      <a:r>
                        <a:rPr lang="en-GB" sz="1400" kern="1200" dirty="0" err="1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Stroth</a:t>
                      </a:r>
                      <a:r>
                        <a:rPr lang="en-GB" sz="1400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GB" sz="1400" kern="1200" dirty="0" err="1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exp</a:t>
                      </a:r>
                      <a:r>
                        <a:rPr lang="en-GB" sz="1400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GB" sz="1400" kern="1200" dirty="0" err="1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vs</a:t>
                      </a:r>
                      <a:r>
                        <a:rPr lang="en-GB" sz="1400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GK</a:t>
                      </a:r>
                      <a:r>
                        <a:rPr lang="en-GB" sz="1400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] / [</a:t>
                      </a:r>
                      <a:r>
                        <a:rPr lang="en-GB" sz="1400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EXC428 </a:t>
                      </a:r>
                      <a:r>
                        <a:rPr lang="en-GB" sz="1400" kern="1200" dirty="0" err="1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Altukhov</a:t>
                      </a:r>
                      <a:r>
                        <a:rPr lang="en-GB" sz="1400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FT-2</a:t>
                      </a:r>
                      <a:r>
                        <a:rPr lang="en-GB" sz="1400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]</a:t>
                      </a:r>
                      <a:r>
                        <a:rPr lang="en-GB" sz="1400" kern="1200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/ [83/585 Sabot TEM] / [</a:t>
                      </a:r>
                      <a:r>
                        <a:rPr lang="en-GB" sz="1400" kern="1200" baseline="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EXC648 Howard </a:t>
                      </a:r>
                      <a:r>
                        <a:rPr lang="en-GB" sz="1400" kern="1200" baseline="0" dirty="0" err="1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AlcatorCmod</a:t>
                      </a:r>
                      <a:r>
                        <a:rPr lang="en-GB" sz="1400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] </a:t>
                      </a:r>
                      <a:r>
                        <a:rPr lang="en-GB" sz="1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Te</a:t>
                      </a:r>
                      <a:r>
                        <a:rPr lang="en-GB" sz="1400" kern="1200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Critical Gradient</a:t>
                      </a:r>
                      <a:r>
                        <a:rPr lang="en-GB" sz="1400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GB" sz="1400" kern="1200" baseline="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[EXC278 Smith DIIID], </a:t>
                      </a:r>
                      <a:r>
                        <a:rPr lang="en-GB" sz="1400" kern="1200" baseline="0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  <a:sym typeface="Symbol"/>
                        </a:rPr>
                        <a:t>EXC418 Yokoyama LHD] </a:t>
                      </a:r>
                      <a:endParaRPr lang="en-GB" sz="1400" kern="1200" baseline="0" dirty="0" smtClean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indent="0">
                        <a:buNone/>
                      </a:pPr>
                      <a:endParaRPr lang="en-GB" sz="1400" kern="1200" baseline="0" dirty="0" smtClean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endParaRPr lang="en-GB" sz="1700" kern="1200" baseline="0" noProof="0" dirty="0" smtClean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Arial"/>
                        <a:sym typeface="Symbol"/>
                      </a:endParaRPr>
                    </a:p>
                  </a:txBody>
                  <a:tcPr marL="115301" marR="115301" marT="47321" marB="47321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7989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495918" y="-307307"/>
            <a:ext cx="10377012" cy="1183217"/>
          </a:xfrm>
        </p:spPr>
        <p:txBody>
          <a:bodyPr>
            <a:normAutofit/>
          </a:bodyPr>
          <a:lstStyle/>
          <a:p>
            <a:r>
              <a:rPr lang="es-ES" sz="3300" b="1" dirty="0">
                <a:solidFill>
                  <a:srgbClr val="0000FF"/>
                </a:solidFill>
              </a:rPr>
              <a:t>SOL </a:t>
            </a:r>
            <a:r>
              <a:rPr lang="es-ES" sz="3300" b="1" dirty="0" err="1">
                <a:solidFill>
                  <a:srgbClr val="0000FF"/>
                </a:solidFill>
              </a:rPr>
              <a:t>transport</a:t>
            </a:r>
            <a:r>
              <a:rPr lang="es-ES" sz="3300" b="1" dirty="0">
                <a:solidFill>
                  <a:srgbClr val="0000FF"/>
                </a:solidFill>
              </a:rPr>
              <a:t> and </a:t>
            </a:r>
            <a:r>
              <a:rPr lang="es-ES" sz="3300" b="1" dirty="0" err="1">
                <a:solidFill>
                  <a:srgbClr val="0000FF"/>
                </a:solidFill>
              </a:rPr>
              <a:t>particle</a:t>
            </a:r>
            <a:r>
              <a:rPr lang="es-ES" sz="3300" b="1" dirty="0">
                <a:solidFill>
                  <a:srgbClr val="0000FF"/>
                </a:solidFill>
              </a:rPr>
              <a:t>/</a:t>
            </a:r>
            <a:r>
              <a:rPr lang="es-ES" sz="3300" b="1" dirty="0" err="1">
                <a:solidFill>
                  <a:srgbClr val="0000FF"/>
                </a:solidFill>
              </a:rPr>
              <a:t>impurity</a:t>
            </a:r>
            <a:r>
              <a:rPr lang="es-ES" sz="3300" b="1" dirty="0">
                <a:solidFill>
                  <a:srgbClr val="0000FF"/>
                </a:solidFill>
              </a:rPr>
              <a:t> </a:t>
            </a:r>
            <a:r>
              <a:rPr lang="es-ES" sz="3300" b="1" dirty="0" err="1">
                <a:solidFill>
                  <a:srgbClr val="0000FF"/>
                </a:solidFill>
              </a:rPr>
              <a:t>sources</a:t>
            </a:r>
            <a:endParaRPr lang="es-ES" sz="3300" b="1" dirty="0">
              <a:solidFill>
                <a:srgbClr val="0000FF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6153" y="714598"/>
            <a:ext cx="4222152" cy="348074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302343" y="4083465"/>
            <a:ext cx="4309178" cy="1861812"/>
          </a:xfrm>
          <a:prstGeom prst="rect">
            <a:avLst/>
          </a:prstGeom>
          <a:noFill/>
        </p:spPr>
        <p:txBody>
          <a:bodyPr wrap="square" lIns="106445" tIns="53223" rIns="106445" bIns="53223" rtlCol="0">
            <a:spAutoFit/>
          </a:bodyPr>
          <a:lstStyle/>
          <a:p>
            <a:r>
              <a:rPr lang="es-ES" sz="1900" dirty="0" err="1"/>
              <a:t>Transition</a:t>
            </a:r>
            <a:r>
              <a:rPr lang="es-ES" sz="1900" dirty="0"/>
              <a:t> </a:t>
            </a:r>
            <a:r>
              <a:rPr lang="es-ES" sz="1900" dirty="0" err="1"/>
              <a:t>from</a:t>
            </a:r>
            <a:r>
              <a:rPr lang="es-ES" sz="1900" dirty="0"/>
              <a:t> ion </a:t>
            </a:r>
            <a:r>
              <a:rPr lang="es-ES" sz="1900" dirty="0" err="1"/>
              <a:t>sheath-connected</a:t>
            </a:r>
            <a:r>
              <a:rPr lang="es-ES" sz="1900" dirty="0"/>
              <a:t> </a:t>
            </a:r>
            <a:r>
              <a:rPr lang="es-ES" sz="1900" dirty="0" err="1"/>
              <a:t>scaling</a:t>
            </a:r>
            <a:r>
              <a:rPr lang="es-ES" sz="1900" dirty="0"/>
              <a:t> </a:t>
            </a:r>
            <a:r>
              <a:rPr lang="es-ES" sz="1900" dirty="0" err="1"/>
              <a:t>to</a:t>
            </a:r>
            <a:r>
              <a:rPr lang="es-ES" sz="1900" dirty="0"/>
              <a:t> </a:t>
            </a:r>
            <a:r>
              <a:rPr lang="es-ES" sz="1900" dirty="0" err="1"/>
              <a:t>resistive</a:t>
            </a:r>
            <a:r>
              <a:rPr lang="es-ES" sz="1900" dirty="0"/>
              <a:t> blob </a:t>
            </a:r>
            <a:r>
              <a:rPr lang="es-ES" sz="1900" dirty="0" err="1"/>
              <a:t>regime</a:t>
            </a:r>
            <a:r>
              <a:rPr lang="es-ES" sz="1900" dirty="0"/>
              <a:t> as </a:t>
            </a:r>
            <a:r>
              <a:rPr lang="es-ES" sz="1900" dirty="0" err="1"/>
              <a:t>density</a:t>
            </a:r>
            <a:r>
              <a:rPr lang="es-ES" sz="1900" dirty="0"/>
              <a:t> </a:t>
            </a:r>
            <a:r>
              <a:rPr lang="es-ES" sz="1900" dirty="0" err="1"/>
              <a:t>increases</a:t>
            </a:r>
            <a:r>
              <a:rPr lang="es-ES" sz="1900" dirty="0"/>
              <a:t> </a:t>
            </a:r>
            <a:r>
              <a:rPr lang="es-ES" sz="1900" dirty="0" err="1"/>
              <a:t>with</a:t>
            </a:r>
            <a:r>
              <a:rPr lang="es-ES" sz="1900" dirty="0"/>
              <a:t> </a:t>
            </a:r>
            <a:r>
              <a:rPr lang="es-ES" sz="1900" dirty="0" err="1"/>
              <a:t>possible</a:t>
            </a:r>
            <a:r>
              <a:rPr lang="es-ES" sz="1900" dirty="0"/>
              <a:t> </a:t>
            </a:r>
            <a:r>
              <a:rPr lang="es-ES" sz="1900" dirty="0" err="1"/>
              <a:t>impact</a:t>
            </a:r>
            <a:r>
              <a:rPr lang="es-ES" sz="1900" dirty="0"/>
              <a:t> </a:t>
            </a:r>
            <a:r>
              <a:rPr lang="es-ES" sz="1900" dirty="0" err="1"/>
              <a:t>on</a:t>
            </a:r>
            <a:r>
              <a:rPr lang="es-ES" sz="1900" dirty="0"/>
              <a:t> </a:t>
            </a:r>
            <a:r>
              <a:rPr lang="es-ES" sz="1900" dirty="0" err="1"/>
              <a:t>backbround</a:t>
            </a:r>
            <a:r>
              <a:rPr lang="es-ES" sz="1900" dirty="0"/>
              <a:t> </a:t>
            </a:r>
            <a:r>
              <a:rPr lang="es-ES" sz="1900" dirty="0" err="1"/>
              <a:t>erosion</a:t>
            </a:r>
            <a:r>
              <a:rPr lang="es-ES" sz="1900" dirty="0"/>
              <a:t>, </a:t>
            </a:r>
            <a:r>
              <a:rPr lang="es-ES" sz="1900" dirty="0" err="1"/>
              <a:t>consistent</a:t>
            </a:r>
            <a:r>
              <a:rPr lang="es-ES" sz="1900" dirty="0"/>
              <a:t> role of </a:t>
            </a:r>
            <a:r>
              <a:rPr lang="es-ES" sz="1900" dirty="0" err="1"/>
              <a:t>finite</a:t>
            </a:r>
            <a:r>
              <a:rPr lang="es-ES" sz="1900" dirty="0"/>
              <a:t> ion </a:t>
            </a:r>
            <a:r>
              <a:rPr lang="es-ES" sz="1900" dirty="0" err="1"/>
              <a:t>temperature</a:t>
            </a:r>
            <a:r>
              <a:rPr lang="es-ES" sz="1900" dirty="0"/>
              <a:t> </a:t>
            </a:r>
            <a:r>
              <a:rPr lang="es-ES" sz="1900" dirty="0" err="1"/>
              <a:t>dynamics</a:t>
            </a:r>
            <a:r>
              <a:rPr lang="es-ES" sz="1900" dirty="0"/>
              <a:t> </a:t>
            </a:r>
            <a:r>
              <a:rPr lang="es-ES" sz="1900" dirty="0">
                <a:solidFill>
                  <a:srgbClr val="0000FF"/>
                </a:solidFill>
              </a:rPr>
              <a:t>[EXD96 </a:t>
            </a:r>
            <a:r>
              <a:rPr lang="es-ES" sz="1900" dirty="0" err="1">
                <a:solidFill>
                  <a:srgbClr val="0000FF"/>
                </a:solidFill>
              </a:rPr>
              <a:t>Birkenmeier</a:t>
            </a:r>
            <a:r>
              <a:rPr lang="es-ES" sz="1900" dirty="0">
                <a:solidFill>
                  <a:srgbClr val="0000FF"/>
                </a:solidFill>
              </a:rPr>
              <a:t> AUG]</a:t>
            </a:r>
            <a:endParaRPr lang="es-ES" sz="1900" dirty="0">
              <a:solidFill>
                <a:srgbClr val="0000FF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25550" y="3908232"/>
            <a:ext cx="7302334" cy="1258570"/>
          </a:xfrm>
          <a:prstGeom prst="rect">
            <a:avLst/>
          </a:prstGeom>
          <a:noFill/>
        </p:spPr>
        <p:txBody>
          <a:bodyPr wrap="square" lIns="106445" tIns="53223" rIns="106445" bIns="53223" rtlCol="0">
            <a:spAutoFit/>
          </a:bodyPr>
          <a:lstStyle/>
          <a:p>
            <a:pPr>
              <a:lnSpc>
                <a:spcPct val="90000"/>
              </a:lnSpc>
            </a:pPr>
            <a:r>
              <a:rPr lang="pl-PL" dirty="0" smtClean="0"/>
              <a:t>In </a:t>
            </a:r>
            <a:r>
              <a:rPr lang="pl-PL" dirty="0"/>
              <a:t>JET-ILW </a:t>
            </a:r>
            <a:r>
              <a:rPr lang="pl-PL" dirty="0" err="1"/>
              <a:t>deposition</a:t>
            </a:r>
            <a:r>
              <a:rPr lang="pl-PL" dirty="0"/>
              <a:t> and </a:t>
            </a:r>
            <a:r>
              <a:rPr lang="pl-PL" dirty="0" err="1"/>
              <a:t>fuel</a:t>
            </a:r>
            <a:r>
              <a:rPr lang="pl-PL" dirty="0"/>
              <a:t> </a:t>
            </a:r>
            <a:r>
              <a:rPr lang="pl-PL" dirty="0" err="1"/>
              <a:t>inventory</a:t>
            </a:r>
            <a:r>
              <a:rPr lang="pl-PL" dirty="0"/>
              <a:t> </a:t>
            </a:r>
            <a:r>
              <a:rPr lang="pl-PL" dirty="0" err="1"/>
              <a:t>are</a:t>
            </a:r>
            <a:r>
              <a:rPr lang="pl-PL" dirty="0"/>
              <a:t> </a:t>
            </a:r>
            <a:r>
              <a:rPr lang="pl-PL" dirty="0" err="1" smtClean="0"/>
              <a:t>strongly</a:t>
            </a:r>
            <a:r>
              <a:rPr lang="pl-PL" dirty="0" smtClean="0"/>
              <a:t> </a:t>
            </a:r>
            <a:r>
              <a:rPr lang="pl-PL" dirty="0" err="1" smtClean="0"/>
              <a:t>reduced</a:t>
            </a:r>
            <a:r>
              <a:rPr lang="pl-PL" dirty="0" smtClean="0"/>
              <a:t> </a:t>
            </a:r>
            <a:r>
              <a:rPr lang="pl-PL" dirty="0"/>
              <a:t>(20x ) in </a:t>
            </a:r>
            <a:r>
              <a:rPr lang="pl-PL" dirty="0" err="1"/>
              <a:t>comparison</a:t>
            </a:r>
            <a:r>
              <a:rPr lang="pl-PL" dirty="0"/>
              <a:t> to JET-</a:t>
            </a:r>
            <a:r>
              <a:rPr lang="pl-PL" dirty="0" smtClean="0"/>
              <a:t>C. </a:t>
            </a:r>
            <a:endParaRPr lang="sv-SE" dirty="0"/>
          </a:p>
          <a:p>
            <a:r>
              <a:rPr lang="es-ES" dirty="0" smtClean="0">
                <a:solidFill>
                  <a:srgbClr val="0000FF"/>
                </a:solidFill>
              </a:rPr>
              <a:t>[EXD122 </a:t>
            </a:r>
            <a:r>
              <a:rPr lang="es-ES" dirty="0" err="1" smtClean="0">
                <a:solidFill>
                  <a:srgbClr val="0000FF"/>
                </a:solidFill>
              </a:rPr>
              <a:t>Rubel</a:t>
            </a:r>
            <a:r>
              <a:rPr lang="es-ES" dirty="0" smtClean="0">
                <a:solidFill>
                  <a:srgbClr val="0000FF"/>
                </a:solidFill>
              </a:rPr>
              <a:t> / Exp273 </a:t>
            </a:r>
            <a:r>
              <a:rPr lang="es-ES" dirty="0" err="1" smtClean="0">
                <a:solidFill>
                  <a:srgbClr val="0000FF"/>
                </a:solidFill>
              </a:rPr>
              <a:t>Brezinsek</a:t>
            </a:r>
            <a:r>
              <a:rPr lang="es-ES" dirty="0" smtClean="0">
                <a:solidFill>
                  <a:srgbClr val="0000FF"/>
                </a:solidFill>
              </a:rPr>
              <a:t> JET].</a:t>
            </a:r>
          </a:p>
          <a:p>
            <a:endParaRPr lang="es-ES" sz="1600" dirty="0">
              <a:solidFill>
                <a:srgbClr val="0000FF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6863" y="1099250"/>
            <a:ext cx="3572917" cy="247854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050" y="1254403"/>
            <a:ext cx="2129357" cy="2391116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18510" y="4953259"/>
            <a:ext cx="7126189" cy="430651"/>
          </a:xfrm>
          <a:prstGeom prst="rect">
            <a:avLst/>
          </a:prstGeom>
          <a:noFill/>
        </p:spPr>
        <p:txBody>
          <a:bodyPr wrap="square" lIns="106445" tIns="53223" rIns="106445" bIns="53223" rtlCol="0">
            <a:spAutoFit/>
          </a:bodyPr>
          <a:lstStyle/>
          <a:p>
            <a:r>
              <a:rPr lang="es-ES" dirty="0" err="1" smtClean="0"/>
              <a:t>Melting</a:t>
            </a:r>
            <a:r>
              <a:rPr lang="es-ES" dirty="0" smtClean="0"/>
              <a:t> of W </a:t>
            </a:r>
            <a:r>
              <a:rPr lang="es-ES" dirty="0" err="1" smtClean="0"/>
              <a:t>by</a:t>
            </a:r>
            <a:r>
              <a:rPr lang="es-ES" dirty="0" smtClean="0"/>
              <a:t> ELM </a:t>
            </a:r>
            <a:r>
              <a:rPr lang="es-ES" dirty="0" err="1" smtClean="0"/>
              <a:t>heat</a:t>
            </a:r>
            <a:r>
              <a:rPr lang="es-ES" dirty="0" smtClean="0"/>
              <a:t> </a:t>
            </a:r>
            <a:r>
              <a:rPr lang="es-ES" dirty="0" err="1" smtClean="0"/>
              <a:t>loads</a:t>
            </a:r>
            <a:r>
              <a:rPr lang="es-ES" dirty="0" smtClean="0"/>
              <a:t> [EXD235 </a:t>
            </a:r>
            <a:r>
              <a:rPr lang="es-ES" dirty="0" err="1" smtClean="0">
                <a:solidFill>
                  <a:srgbClr val="0000FF"/>
                </a:solidFill>
              </a:rPr>
              <a:t>Matthews</a:t>
            </a:r>
            <a:r>
              <a:rPr lang="es-ES" dirty="0" smtClean="0">
                <a:solidFill>
                  <a:srgbClr val="0000FF"/>
                </a:solidFill>
              </a:rPr>
              <a:t> JET/ITER]</a:t>
            </a:r>
            <a:endParaRPr lang="es-ES" dirty="0">
              <a:solidFill>
                <a:srgbClr val="0000FF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15806" y="6062016"/>
            <a:ext cx="11214207" cy="969260"/>
          </a:xfrm>
          <a:prstGeom prst="rect">
            <a:avLst/>
          </a:prstGeom>
          <a:noFill/>
        </p:spPr>
        <p:txBody>
          <a:bodyPr wrap="square" lIns="106445" tIns="53223" rIns="106445" bIns="53223" rtlCol="0">
            <a:spAutoFit/>
          </a:bodyPr>
          <a:lstStyle/>
          <a:p>
            <a:pPr algn="ctr"/>
            <a:r>
              <a:rPr lang="es-ES" sz="2800" b="1" dirty="0" err="1">
                <a:solidFill>
                  <a:srgbClr val="FF0000"/>
                </a:solidFill>
              </a:rPr>
              <a:t>Advances</a:t>
            </a:r>
            <a:r>
              <a:rPr lang="es-ES" sz="2800" b="1" dirty="0">
                <a:solidFill>
                  <a:srgbClr val="FF0000"/>
                </a:solidFill>
              </a:rPr>
              <a:t> </a:t>
            </a:r>
            <a:r>
              <a:rPr lang="es-ES" sz="2800" b="1" dirty="0" err="1">
                <a:solidFill>
                  <a:srgbClr val="FF0000"/>
                </a:solidFill>
              </a:rPr>
              <a:t>on</a:t>
            </a:r>
            <a:r>
              <a:rPr lang="es-ES" sz="2800" b="1" dirty="0">
                <a:solidFill>
                  <a:srgbClr val="FF0000"/>
                </a:solidFill>
              </a:rPr>
              <a:t> </a:t>
            </a:r>
            <a:r>
              <a:rPr lang="es-ES" sz="2800" b="1" dirty="0" err="1">
                <a:solidFill>
                  <a:srgbClr val="FF0000"/>
                </a:solidFill>
              </a:rPr>
              <a:t>retention</a:t>
            </a:r>
            <a:r>
              <a:rPr lang="es-ES" sz="2800" b="1" dirty="0">
                <a:solidFill>
                  <a:srgbClr val="FF0000"/>
                </a:solidFill>
              </a:rPr>
              <a:t>, </a:t>
            </a:r>
            <a:r>
              <a:rPr lang="es-ES" sz="2800" b="1" dirty="0" err="1">
                <a:solidFill>
                  <a:srgbClr val="FF0000"/>
                </a:solidFill>
              </a:rPr>
              <a:t>melting</a:t>
            </a:r>
            <a:r>
              <a:rPr lang="es-ES" sz="2800" b="1" dirty="0">
                <a:solidFill>
                  <a:srgbClr val="FF0000"/>
                </a:solidFill>
              </a:rPr>
              <a:t> </a:t>
            </a:r>
            <a:r>
              <a:rPr lang="es-ES" sz="2800" b="1" dirty="0" err="1">
                <a:solidFill>
                  <a:srgbClr val="FF0000"/>
                </a:solidFill>
              </a:rPr>
              <a:t>during</a:t>
            </a:r>
            <a:r>
              <a:rPr lang="es-ES" sz="2800" b="1" dirty="0">
                <a:solidFill>
                  <a:srgbClr val="FF0000"/>
                </a:solidFill>
              </a:rPr>
              <a:t> </a:t>
            </a:r>
            <a:r>
              <a:rPr lang="es-ES" sz="2800" b="1" dirty="0" err="1">
                <a:solidFill>
                  <a:srgbClr val="FF0000"/>
                </a:solidFill>
              </a:rPr>
              <a:t>ELMs</a:t>
            </a:r>
            <a:r>
              <a:rPr lang="es-ES" sz="2800" b="1" dirty="0">
                <a:solidFill>
                  <a:srgbClr val="FF0000"/>
                </a:solidFill>
              </a:rPr>
              <a:t>, </a:t>
            </a:r>
            <a:r>
              <a:rPr lang="es-ES" sz="2800" b="1" dirty="0" err="1">
                <a:solidFill>
                  <a:srgbClr val="FF0000"/>
                </a:solidFill>
              </a:rPr>
              <a:t>mixed</a:t>
            </a:r>
            <a:r>
              <a:rPr lang="es-ES" sz="2800" b="1" dirty="0">
                <a:solidFill>
                  <a:srgbClr val="FF0000"/>
                </a:solidFill>
              </a:rPr>
              <a:t> </a:t>
            </a:r>
            <a:r>
              <a:rPr lang="es-ES" sz="2800" b="1" dirty="0" err="1">
                <a:solidFill>
                  <a:srgbClr val="FF0000"/>
                </a:solidFill>
              </a:rPr>
              <a:t>materials</a:t>
            </a:r>
            <a:r>
              <a:rPr lang="es-ES" sz="2800" b="1" dirty="0">
                <a:solidFill>
                  <a:srgbClr val="FF0000"/>
                </a:solidFill>
              </a:rPr>
              <a:t>, SOL </a:t>
            </a:r>
            <a:r>
              <a:rPr lang="es-ES" sz="2800" b="1" dirty="0" err="1">
                <a:solidFill>
                  <a:srgbClr val="FF0000"/>
                </a:solidFill>
              </a:rPr>
              <a:t>width</a:t>
            </a:r>
            <a:r>
              <a:rPr lang="es-ES" sz="2800" b="1" dirty="0">
                <a:solidFill>
                  <a:srgbClr val="FF0000"/>
                </a:solidFill>
              </a:rPr>
              <a:t> and ion </a:t>
            </a:r>
            <a:r>
              <a:rPr lang="es-ES" sz="2800" b="1" dirty="0" err="1">
                <a:solidFill>
                  <a:srgbClr val="FF0000"/>
                </a:solidFill>
              </a:rPr>
              <a:t>dynamics</a:t>
            </a:r>
            <a:r>
              <a:rPr lang="es-ES" sz="2800" b="1" dirty="0">
                <a:solidFill>
                  <a:srgbClr val="FF00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58726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7292068"/>
              </p:ext>
            </p:extLst>
          </p:nvPr>
        </p:nvGraphicFramePr>
        <p:xfrm>
          <a:off x="192170" y="93463"/>
          <a:ext cx="11145676" cy="72448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5304"/>
                <a:gridCol w="7850372"/>
              </a:tblGrid>
              <a:tr h="479088">
                <a:tc>
                  <a:txBody>
                    <a:bodyPr/>
                    <a:lstStyle/>
                    <a:p>
                      <a:endParaRPr lang="en-GB" sz="1900" noProof="0" dirty="0"/>
                    </a:p>
                  </a:txBody>
                  <a:tcPr marL="115301" marR="115301" marT="47321" marB="473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900" noProof="0" dirty="0" smtClean="0"/>
                        <a:t> </a:t>
                      </a:r>
                      <a:r>
                        <a:rPr lang="en-GB" sz="1900" noProof="0" dirty="0" smtClean="0">
                          <a:solidFill>
                            <a:schemeClr val="bg1"/>
                          </a:solidFill>
                        </a:rPr>
                        <a:t>IMPURITY / PARTICLE TRANSPORT </a:t>
                      </a:r>
                      <a:r>
                        <a:rPr lang="en-GB" sz="1900" baseline="0" noProof="0" dirty="0" smtClean="0">
                          <a:solidFill>
                            <a:schemeClr val="bg1"/>
                          </a:solidFill>
                        </a:rPr>
                        <a:t> AND </a:t>
                      </a:r>
                      <a:r>
                        <a:rPr lang="en-GB" sz="1900" noProof="0" dirty="0" smtClean="0">
                          <a:solidFill>
                            <a:schemeClr val="bg1"/>
                          </a:solidFill>
                        </a:rPr>
                        <a:t>SOURCES</a:t>
                      </a:r>
                      <a:endParaRPr lang="en-GB" sz="1900" noProof="0" dirty="0">
                        <a:solidFill>
                          <a:schemeClr val="bg1"/>
                        </a:solidFill>
                      </a:endParaRPr>
                    </a:p>
                  </a:txBody>
                  <a:tcPr marL="115301" marR="115301" marT="47321" marB="47321"/>
                </a:tc>
              </a:tr>
              <a:tr h="296593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EMPIRICAL</a:t>
                      </a:r>
                      <a:r>
                        <a:rPr lang="en-GB" sz="1400" b="1" kern="1200" baseline="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GB" sz="1400" b="1" kern="120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ACTUATORS</a:t>
                      </a:r>
                      <a:r>
                        <a:rPr lang="en-GB" sz="1400" kern="120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kern="120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285750" marR="0" indent="-28575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ü"/>
                        <a:tabLst/>
                        <a:defRPr/>
                      </a:pPr>
                      <a:r>
                        <a:rPr lang="en-GB" sz="1400" b="1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CORE HEATING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 </a:t>
                      </a:r>
                    </a:p>
                    <a:p>
                      <a:pPr marL="285750" marR="0" indent="-28575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ü"/>
                        <a:tabLst/>
                        <a:defRPr/>
                      </a:pPr>
                      <a:r>
                        <a:rPr lang="en-GB" sz="1400" b="1" noProof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MHD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endParaRPr lang="en-GB" sz="1400" b="1" noProof="0" dirty="0" smtClean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  <a:p>
                      <a:pPr marL="285750" marR="0" indent="-28575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ü"/>
                        <a:tabLst/>
                        <a:defRPr/>
                      </a:pPr>
                      <a:r>
                        <a:rPr lang="en-GB" sz="1400" b="1" noProof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SOURCES AND FUELLING</a:t>
                      </a:r>
                    </a:p>
                    <a:p>
                      <a:pPr marL="285750" marR="0" indent="-28575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ü"/>
                        <a:tabLst/>
                        <a:defRPr/>
                      </a:pPr>
                      <a:endParaRPr lang="en-GB" sz="1400" b="1" noProof="0" dirty="0" smtClean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  <a:p>
                      <a:pPr marL="285750" marR="0" indent="-28575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ü"/>
                        <a:tabLst/>
                        <a:defRPr/>
                      </a:pPr>
                      <a:endParaRPr lang="en-GB" sz="1400" b="1" noProof="0" dirty="0" smtClean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  <a:p>
                      <a:pPr marL="285750" marR="0" indent="-28575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ü"/>
                        <a:tabLst/>
                        <a:defRPr/>
                      </a:pPr>
                      <a:endParaRPr lang="en-GB" sz="1400" b="1" noProof="0" dirty="0" smtClean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  <a:p>
                      <a:pPr marL="285750" marR="0" indent="-28575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ü"/>
                        <a:tabLst/>
                        <a:defRPr/>
                      </a:pPr>
                      <a:r>
                        <a:rPr lang="en-GB" sz="1400" b="1" noProof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REAL</a:t>
                      </a:r>
                      <a:r>
                        <a:rPr lang="en-GB" sz="1400" b="1" baseline="0" noProof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 TIME CONTROL</a:t>
                      </a:r>
                      <a:endParaRPr lang="en-GB" sz="1400" b="1" noProof="0" dirty="0" smtClean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15301" marR="115301" marT="47321" marB="47321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400" dirty="0" smtClean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GB" sz="1400" dirty="0" smtClean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Efficient to avoid</a:t>
                      </a:r>
                      <a:r>
                        <a:rPr lang="en-GB" sz="1400" baseline="0" dirty="0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 impurity accumulation in existing devices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baseline="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 [ECRH / EXC301 </a:t>
                      </a:r>
                      <a:r>
                        <a:rPr lang="en-GB" sz="1400" b="0" baseline="0" dirty="0" err="1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Klyuchnikov</a:t>
                      </a:r>
                      <a:r>
                        <a:rPr lang="en-GB" sz="1400" b="0" baseline="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 T-10], [NBI EXP310 </a:t>
                      </a:r>
                      <a:r>
                        <a:rPr lang="en-GB" sz="1400" b="0" baseline="0" dirty="0" err="1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Yoshinuma</a:t>
                      </a:r>
                      <a:r>
                        <a:rPr lang="en-GB" sz="1400" b="0" baseline="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 LHD]</a:t>
                      </a:r>
                      <a:r>
                        <a:rPr lang="en-GB" sz="1400" baseline="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, [ICRH/MHD EXC330 </a:t>
                      </a:r>
                      <a:r>
                        <a:rPr lang="en-GB" sz="1400" baseline="0" dirty="0" err="1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Valisa</a:t>
                      </a:r>
                      <a:r>
                        <a:rPr lang="en-GB" sz="1400" baseline="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 JET]</a:t>
                      </a:r>
                      <a:endParaRPr lang="en-GB" sz="1400" b="1" dirty="0" smtClean="0">
                        <a:solidFill>
                          <a:srgbClr val="0000FF"/>
                        </a:solidFill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aseline="0" dirty="0" smtClean="0">
                        <a:effectLst/>
                        <a:latin typeface="Arial"/>
                        <a:cs typeface="Arial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aseline="0" dirty="0" smtClean="0">
                          <a:effectLst/>
                          <a:latin typeface="Arial"/>
                          <a:cs typeface="Arial"/>
                        </a:rPr>
                        <a:t>fuelling + ICRH + </a:t>
                      </a:r>
                      <a:r>
                        <a:rPr lang="en-GB" sz="1400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pumping [EXC187 </a:t>
                      </a:r>
                      <a:r>
                        <a:rPr lang="en-GB" sz="1400" baseline="0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Nunes</a:t>
                      </a:r>
                      <a:r>
                        <a:rPr lang="en-GB" sz="1400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  JET],  [EXC195 de la Luna JET],</a:t>
                      </a:r>
                      <a:r>
                        <a:rPr lang="en-GB" sz="1400" baseline="0" dirty="0" smtClean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1400" dirty="0" smtClean="0">
                          <a:effectLst/>
                          <a:latin typeface="Arial"/>
                          <a:cs typeface="Arial"/>
                        </a:rPr>
                        <a:t>source location [</a:t>
                      </a:r>
                      <a:r>
                        <a:rPr lang="en-GB" sz="14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cs typeface="Arial"/>
                        </a:rPr>
                        <a:t>EXC228 </a:t>
                      </a:r>
                      <a:r>
                        <a:rPr lang="en-GB" sz="1400" dirty="0" err="1" smtClean="0">
                          <a:solidFill>
                            <a:srgbClr val="0000FF"/>
                          </a:solidFill>
                          <a:effectLst/>
                          <a:latin typeface="Arial"/>
                          <a:cs typeface="Arial"/>
                        </a:rPr>
                        <a:t>Sudo</a:t>
                      </a:r>
                      <a:r>
                        <a:rPr lang="en-GB" sz="14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cs typeface="Arial"/>
                        </a:rPr>
                        <a:t> LHD</a:t>
                      </a:r>
                      <a:r>
                        <a:rPr lang="en-GB" sz="1400" dirty="0" smtClean="0">
                          <a:effectLst/>
                          <a:latin typeface="Arial"/>
                          <a:cs typeface="Arial"/>
                        </a:rPr>
                        <a:t>],</a:t>
                      </a:r>
                      <a:r>
                        <a:rPr lang="en-GB" sz="1400" baseline="0" dirty="0" smtClean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 </a:t>
                      </a:r>
                      <a:r>
                        <a:rPr lang="es-ES_tradnl" sz="1400" kern="1200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[EXD161 Cui HL-2A]</a:t>
                      </a:r>
                      <a:r>
                        <a:rPr lang="es-ES_tradnl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, </a:t>
                      </a:r>
                      <a:r>
                        <a:rPr lang="en-GB" sz="1400" dirty="0" smtClean="0">
                          <a:effectLst/>
                          <a:latin typeface="Arial"/>
                          <a:cs typeface="Arial"/>
                        </a:rPr>
                        <a:t>N</a:t>
                      </a:r>
                      <a:r>
                        <a:rPr lang="en-GB" sz="1400" baseline="0" dirty="0" smtClean="0">
                          <a:effectLst/>
                          <a:latin typeface="Arial"/>
                          <a:cs typeface="Arial"/>
                        </a:rPr>
                        <a:t> puffing </a:t>
                      </a:r>
                      <a:r>
                        <a:rPr lang="en-GB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[</a:t>
                      </a:r>
                      <a:r>
                        <a:rPr lang="en-GB" sz="1400" kern="1200" baseline="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EX244D </a:t>
                      </a:r>
                      <a:r>
                        <a:rPr lang="en-GB" sz="1400" kern="1200" baseline="0" dirty="0" err="1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Mazzotta</a:t>
                      </a:r>
                      <a:r>
                        <a:rPr lang="en-GB" sz="1400" kern="1200" baseline="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 FTU</a:t>
                      </a:r>
                      <a:r>
                        <a:rPr lang="en-GB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], </a:t>
                      </a:r>
                      <a:r>
                        <a:rPr lang="es-ES_tradnl" sz="1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melting</a:t>
                      </a:r>
                      <a:r>
                        <a:rPr lang="es-ES_tradnl" sz="1400" kern="1200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 of W </a:t>
                      </a:r>
                      <a:r>
                        <a:rPr lang="es-ES_tradnl" sz="1400" kern="1200" baseline="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[EXD235 </a:t>
                      </a:r>
                      <a:r>
                        <a:rPr lang="es-ES_tradnl" sz="1400" kern="1200" baseline="0" dirty="0" err="1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Matthews</a:t>
                      </a:r>
                      <a:r>
                        <a:rPr lang="es-ES_tradnl" sz="1400" kern="1200" baseline="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 JET], </a:t>
                      </a:r>
                      <a:r>
                        <a:rPr lang="es-ES_tradnl" sz="1400" kern="1200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[EXD392 </a:t>
                      </a:r>
                      <a:r>
                        <a:rPr lang="es-ES_tradnl" sz="1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Murakami</a:t>
                      </a:r>
                      <a:r>
                        <a:rPr lang="es-ES_tradnl" sz="1400" kern="1200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 LHD], </a:t>
                      </a:r>
                      <a:r>
                        <a:rPr lang="es-ES_tradnl" sz="1400" kern="1200" baseline="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[EXC690 </a:t>
                      </a:r>
                      <a:r>
                        <a:rPr lang="es-ES_tradnl" sz="1400" kern="1200" baseline="0" dirty="0" err="1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Joffrin</a:t>
                      </a:r>
                      <a:r>
                        <a:rPr lang="es-ES_tradnl" sz="1400" kern="1200" baseline="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 JET], </a:t>
                      </a:r>
                      <a:r>
                        <a:rPr lang="en-GB" sz="1400" kern="1200" baseline="0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  <a:sym typeface="Symbol"/>
                        </a:rPr>
                        <a:t>Neutrals/core [</a:t>
                      </a:r>
                      <a:r>
                        <a:rPr lang="en-GB" sz="1400" kern="1200" baseline="0" noProof="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  <a:sym typeface="Symbol"/>
                        </a:rPr>
                        <a:t>EXC305 </a:t>
                      </a:r>
                      <a:r>
                        <a:rPr lang="en-GB" sz="1400" kern="1200" baseline="0" noProof="0" dirty="0" err="1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  <a:sym typeface="Symbol"/>
                        </a:rPr>
                        <a:t>Fujii</a:t>
                      </a:r>
                      <a:r>
                        <a:rPr lang="en-GB" sz="1400" kern="1200" baseline="0" noProof="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  <a:sym typeface="Symbol"/>
                        </a:rPr>
                        <a:t> LHD</a:t>
                      </a:r>
                      <a:r>
                        <a:rPr lang="en-GB" sz="1400" kern="1200" baseline="0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  <a:sym typeface="Symbol"/>
                        </a:rPr>
                        <a:t>]</a:t>
                      </a:r>
                      <a:endParaRPr lang="en-GB" sz="1400" dirty="0" smtClean="0">
                        <a:solidFill>
                          <a:srgbClr val="0000FF"/>
                        </a:solidFill>
                        <a:effectLst/>
                        <a:latin typeface="Arial"/>
                        <a:cs typeface="Arial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GB" sz="1400" baseline="0" dirty="0" smtClean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aseline="0" dirty="0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ELM (control with gas) + </a:t>
                      </a:r>
                      <a:r>
                        <a:rPr lang="en-GB" sz="1400" baseline="0" dirty="0" err="1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Sawtooth</a:t>
                      </a:r>
                      <a:r>
                        <a:rPr lang="en-GB" sz="1400" baseline="0" dirty="0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 (ICRH Heating</a:t>
                      </a:r>
                      <a:r>
                        <a:rPr lang="en-GB" sz="1400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) [EXC Lennholm173 JET]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115300" marR="115300" marT="47329" marB="47329"/>
                </a:tc>
              </a:tr>
              <a:tr h="3799877">
                <a:tc>
                  <a:txBody>
                    <a:bodyPr/>
                    <a:lstStyle/>
                    <a:p>
                      <a:endParaRPr lang="en-GB" sz="1400" noProof="0" dirty="0" smtClean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  <a:p>
                      <a:pPr algn="ctr"/>
                      <a:endParaRPr lang="en-GB" sz="1400" noProof="0" dirty="0" smtClean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  <a:p>
                      <a:pPr algn="ctr"/>
                      <a:endParaRPr lang="en-GB" sz="1400" noProof="0" dirty="0" smtClean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  <a:p>
                      <a:pPr algn="ctr"/>
                      <a:r>
                        <a:rPr lang="en-GB" sz="1400" b="1" noProof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TOWARDS</a:t>
                      </a:r>
                    </a:p>
                    <a:p>
                      <a:pPr algn="ctr"/>
                      <a:r>
                        <a:rPr lang="en-GB" sz="1400" b="1" noProof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BASIC </a:t>
                      </a:r>
                      <a:r>
                        <a:rPr lang="en-GB" sz="1400" b="1" kern="1200" noProof="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Arial"/>
                        </a:rPr>
                        <a:t>UNDERSTANDING</a:t>
                      </a:r>
                    </a:p>
                    <a:p>
                      <a:pPr algn="ctr"/>
                      <a:endParaRPr lang="en-GB" sz="1400" b="1" kern="1200" noProof="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b="1" noProof="0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Optimum profiles for achieving high fusion gain without impurity accumulation?</a:t>
                      </a:r>
                    </a:p>
                  </a:txBody>
                  <a:tcPr marL="115301" marR="115301" marT="47321" marB="47321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1) ROLE OF HEATING ON GRADIENTS (</a:t>
                      </a:r>
                      <a:r>
                        <a:rPr lang="en-GB" sz="1400" b="1" kern="120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NEOCLASSICAL effects</a:t>
                      </a:r>
                      <a:r>
                        <a:rPr lang="en-GB" sz="140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)</a:t>
                      </a:r>
                      <a:r>
                        <a:rPr lang="en-GB" sz="1400" baseline="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 [EXC330 </a:t>
                      </a:r>
                      <a:r>
                        <a:rPr lang="en-GB" sz="1400" baseline="0" dirty="0" err="1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Valisa</a:t>
                      </a:r>
                      <a:r>
                        <a:rPr lang="en-GB" sz="1400" baseline="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 JET]</a:t>
                      </a:r>
                      <a:endParaRPr lang="en-GB" sz="1400" b="1" dirty="0" smtClean="0">
                        <a:solidFill>
                          <a:srgbClr val="0000FF"/>
                        </a:solidFill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  <a:p>
                      <a:r>
                        <a:rPr lang="en-GB" sz="140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</a:p>
                    <a:p>
                      <a:r>
                        <a:rPr lang="en-GB" sz="140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2) ROLE OF HEATING ON </a:t>
                      </a:r>
                      <a:r>
                        <a:rPr lang="en-GB" sz="1400" b="1" kern="120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TURBULENT driven transport </a:t>
                      </a:r>
                      <a:r>
                        <a:rPr lang="en-GB" sz="140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[EXC575 KSTAR],</a:t>
                      </a:r>
                      <a:r>
                        <a:rPr lang="en-GB" sz="1400" b="0" baseline="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 [NBI EXP310 </a:t>
                      </a:r>
                      <a:r>
                        <a:rPr lang="en-GB" sz="1400" b="0" baseline="0" dirty="0" err="1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Yoshinuma</a:t>
                      </a:r>
                      <a:r>
                        <a:rPr lang="en-GB" sz="1400" b="0" baseline="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 LHD]</a:t>
                      </a:r>
                      <a:r>
                        <a:rPr lang="en-GB" sz="1400" baseline="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, </a:t>
                      </a:r>
                      <a:r>
                        <a:rPr lang="en-GB" sz="140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</a:p>
                    <a:p>
                      <a:r>
                        <a:rPr lang="en-GB" sz="140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 </a:t>
                      </a:r>
                    </a:p>
                    <a:p>
                      <a:r>
                        <a:rPr lang="en-GB" sz="140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3) Flux surface plasma </a:t>
                      </a:r>
                      <a:r>
                        <a:rPr lang="en-GB" sz="1400" b="1" kern="120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POTENTIAL ASYMMETRIES</a:t>
                      </a:r>
                      <a:r>
                        <a:rPr lang="en-GB" sz="1400" b="1" kern="1200" baseline="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GB" sz="1400" kern="1200" baseline="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[OV4 Sánchez TJ-II]</a:t>
                      </a:r>
                      <a:endParaRPr lang="en-GB" sz="1400" kern="1200" dirty="0" smtClean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r>
                        <a:rPr lang="en-GB" sz="140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 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4) Strong inertia and electrostatic forces resulting in </a:t>
                      </a:r>
                      <a:r>
                        <a:rPr lang="en-GB" sz="1400" b="1" kern="120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POLOIDAL ASYMMETRIES</a:t>
                      </a:r>
                      <a:r>
                        <a:rPr lang="en-GB" sz="1400" b="1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1400" b="1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GB" sz="140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(High Z) [</a:t>
                      </a:r>
                      <a:r>
                        <a:rPr lang="en-GB" sz="1400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EXC224 </a:t>
                      </a:r>
                      <a:r>
                        <a:rPr lang="en-GB" sz="1400" kern="1200" dirty="0" err="1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Mazon</a:t>
                      </a:r>
                      <a:r>
                        <a:rPr lang="en-GB" sz="1400" kern="1200" baseline="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GB" sz="1400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AUG</a:t>
                      </a:r>
                      <a:r>
                        <a:rPr lang="en-GB" sz="140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] / [</a:t>
                      </a:r>
                      <a:r>
                        <a:rPr lang="en-GB" sz="1400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EXC236 </a:t>
                      </a:r>
                      <a:r>
                        <a:rPr lang="en-GB" sz="1400" kern="1200" dirty="0" err="1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Camenen</a:t>
                      </a:r>
                      <a:r>
                        <a:rPr lang="en-GB" sz="1400" kern="1200" baseline="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TCV</a:t>
                      </a:r>
                      <a:r>
                        <a:rPr lang="en-GB" sz="1400" kern="1200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] / [</a:t>
                      </a:r>
                      <a:r>
                        <a:rPr lang="en-GB" sz="1400" kern="1200" baseline="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EXPC330 </a:t>
                      </a:r>
                      <a:r>
                        <a:rPr lang="en-GB" sz="1400" kern="1200" baseline="0" dirty="0" err="1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Valisa</a:t>
                      </a:r>
                      <a:r>
                        <a:rPr lang="en-GB" sz="1400" kern="1200" baseline="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JET</a:t>
                      </a:r>
                      <a:r>
                        <a:rPr lang="en-GB" sz="1400" kern="1200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] [</a:t>
                      </a:r>
                      <a:r>
                        <a:rPr lang="en-GB" sz="1400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  <a:sym typeface="Symbol"/>
                        </a:rPr>
                        <a:t>EXP</a:t>
                      </a:r>
                      <a:r>
                        <a:rPr lang="en-GB" sz="1400" baseline="0" noProof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Symbol"/>
                        </a:rPr>
                        <a:t>458 </a:t>
                      </a:r>
                      <a:r>
                        <a:rPr lang="en-GB" sz="1400" baseline="0" noProof="0" dirty="0" err="1" smtClean="0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Symbol"/>
                        </a:rPr>
                        <a:t>Hogeweij</a:t>
                      </a:r>
                      <a:r>
                        <a:rPr lang="en-GB" sz="1400" baseline="0" noProof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Symbol"/>
                        </a:rPr>
                        <a:t> ITER]</a:t>
                      </a:r>
                      <a:endParaRPr lang="en-GB" sz="1400" kern="1200" dirty="0" smtClean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endParaRPr lang="en-GB" sz="1400" kern="1200" baseline="0" noProof="0" dirty="0" smtClean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  <a:sym typeface="Symbol"/>
                      </a:endParaRPr>
                    </a:p>
                    <a:p>
                      <a:r>
                        <a:rPr lang="en-GB" sz="1400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  <a:sym typeface="Symbol"/>
                        </a:rPr>
                        <a:t>5) </a:t>
                      </a:r>
                      <a:r>
                        <a:rPr lang="en-GB" sz="1400" b="1" kern="1200" baseline="0" noProof="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  <a:sym typeface="Symbol"/>
                        </a:rPr>
                        <a:t>ASYMMETRIES AND NC TRANSPORT </a:t>
                      </a:r>
                      <a:r>
                        <a:rPr lang="en-GB" sz="1400" b="1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  <a:sym typeface="Symbol"/>
                        </a:rPr>
                        <a:t>[</a:t>
                      </a:r>
                      <a:r>
                        <a:rPr lang="en-GB" sz="1400" b="0" kern="1200" baseline="0" noProof="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  <a:sym typeface="Symbol"/>
                        </a:rPr>
                        <a:t>EXC534 </a:t>
                      </a:r>
                      <a:r>
                        <a:rPr lang="en-GB" sz="1400" b="0" kern="1200" baseline="0" noProof="0" dirty="0" err="1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  <a:sym typeface="Symbol"/>
                        </a:rPr>
                        <a:t>Viezzer</a:t>
                      </a:r>
                      <a:r>
                        <a:rPr lang="en-GB" sz="1400" b="0" kern="1200" baseline="0" noProof="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  <a:sym typeface="Symbol"/>
                        </a:rPr>
                        <a:t> AUG</a:t>
                      </a:r>
                      <a:r>
                        <a:rPr lang="en-GB" sz="1400" b="0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  <a:sym typeface="Symbol"/>
                        </a:rPr>
                        <a:t>]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kern="1200" baseline="0" noProof="0" dirty="0" smtClean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  <a:sym typeface="Symbo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  <a:sym typeface="Symbol"/>
                        </a:rPr>
                        <a:t>6) </a:t>
                      </a:r>
                      <a:r>
                        <a:rPr lang="en-GB" sz="1400" b="1" kern="1200" baseline="0" noProof="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  <a:sym typeface="Symbol"/>
                        </a:rPr>
                        <a:t>MODELLING IMPURITY/PARTICLE SOURCES AND TRANSPORT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  <a:sym typeface="Symbol"/>
                        </a:rPr>
                        <a:t>[EXD392 Murakami LHD], </a:t>
                      </a:r>
                      <a:r>
                        <a:rPr lang="en-GB" sz="1400" kern="1200" baseline="0" noProof="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  <a:sym typeface="Symbol"/>
                        </a:rPr>
                        <a:t> modelling / power exhaust [EXD514 </a:t>
                      </a:r>
                      <a:r>
                        <a:rPr lang="en-GB" sz="1400" kern="1200" baseline="0" noProof="0" dirty="0" err="1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  <a:sym typeface="Symbol"/>
                        </a:rPr>
                        <a:t>Wischmeir</a:t>
                      </a:r>
                      <a:r>
                        <a:rPr lang="en-GB" sz="1400" kern="1200" baseline="0" noProof="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  <a:sym typeface="Symbol"/>
                        </a:rPr>
                        <a:t>]</a:t>
                      </a:r>
                    </a:p>
                  </a:txBody>
                  <a:tcPr marL="115301" marR="115301" marT="47321" marB="47321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2520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 txBox="1">
            <a:spLocks noGrp="1"/>
          </p:cNvSpPr>
          <p:nvPr>
            <p:ph type="title"/>
          </p:nvPr>
        </p:nvSpPr>
        <p:spPr>
          <a:xfrm>
            <a:off x="19961" y="-32338"/>
            <a:ext cx="9517211" cy="969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</a:rPr>
              <a:t>Physics basis for avoiding impurity accumulation: </a:t>
            </a:r>
            <a:r>
              <a:rPr lang="en-GB" sz="2800" b="1" dirty="0">
                <a:solidFill>
                  <a:srgbClr val="0000FF"/>
                </a:solidFill>
              </a:rPr>
              <a:t>neoclassical and anomalous mechanisms</a:t>
            </a:r>
            <a:endParaRPr lang="en-GB" sz="2800" dirty="0">
              <a:solidFill>
                <a:srgbClr val="0000FF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90" y="1583577"/>
            <a:ext cx="4382966" cy="274744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" y="4352082"/>
            <a:ext cx="5374049" cy="1723312"/>
          </a:xfrm>
          <a:prstGeom prst="rect">
            <a:avLst/>
          </a:prstGeom>
          <a:noFill/>
        </p:spPr>
        <p:txBody>
          <a:bodyPr wrap="square" lIns="106445" tIns="53223" rIns="106445" bIns="53223" rtlCol="0">
            <a:spAutoFit/>
          </a:bodyPr>
          <a:lstStyle/>
          <a:p>
            <a:r>
              <a:rPr lang="en-GB" dirty="0" smtClean="0">
                <a:cs typeface="Arial"/>
              </a:rPr>
              <a:t>In-out impurity density asymmetry in the pedestal consistent divergence-free flows, which does not lead to a significant deviation from neoclassical transport l[</a:t>
            </a:r>
            <a:r>
              <a:rPr lang="en-GB" dirty="0" smtClean="0">
                <a:solidFill>
                  <a:srgbClr val="0000FF"/>
                </a:solidFill>
                <a:cs typeface="Arial"/>
              </a:rPr>
              <a:t>EXC534 </a:t>
            </a:r>
            <a:r>
              <a:rPr lang="en-GB" dirty="0" err="1">
                <a:solidFill>
                  <a:srgbClr val="0000FF"/>
                </a:solidFill>
                <a:cs typeface="Arial"/>
                <a:sym typeface="Symbol"/>
              </a:rPr>
              <a:t>Viezzer</a:t>
            </a:r>
            <a:r>
              <a:rPr lang="en-GB" dirty="0" smtClean="0">
                <a:solidFill>
                  <a:srgbClr val="0000FF"/>
                </a:solidFill>
                <a:cs typeface="Arial"/>
              </a:rPr>
              <a:t> AUG</a:t>
            </a:r>
            <a:r>
              <a:rPr lang="en-GB" dirty="0" smtClean="0">
                <a:cs typeface="Arial"/>
              </a:rPr>
              <a:t>]</a:t>
            </a:r>
            <a:endParaRPr lang="en-GB" dirty="0">
              <a:cs typeface="Arial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4602" y="1781733"/>
            <a:ext cx="7115916" cy="2043074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5649179" y="4451777"/>
            <a:ext cx="5899025" cy="1076982"/>
          </a:xfrm>
          <a:prstGeom prst="rect">
            <a:avLst/>
          </a:prstGeom>
        </p:spPr>
        <p:txBody>
          <a:bodyPr wrap="square" lIns="106445" tIns="53223" rIns="106445" bIns="53223">
            <a:spAutoFit/>
          </a:bodyPr>
          <a:lstStyle/>
          <a:p>
            <a:pPr hangingPunct="0"/>
            <a:r>
              <a:rPr lang="en-GB" dirty="0" smtClean="0">
                <a:solidFill>
                  <a:srgbClr val="000000"/>
                </a:solidFill>
                <a:cs typeface="Arial"/>
              </a:rPr>
              <a:t>First direct observation flux </a:t>
            </a:r>
            <a:r>
              <a:rPr lang="en-GB" dirty="0">
                <a:solidFill>
                  <a:srgbClr val="000000"/>
                </a:solidFill>
                <a:cs typeface="Arial"/>
              </a:rPr>
              <a:t>surface plasma </a:t>
            </a:r>
            <a:r>
              <a:rPr lang="en-GB" dirty="0" smtClean="0">
                <a:solidFill>
                  <a:srgbClr val="000000"/>
                </a:solidFill>
                <a:cs typeface="Arial"/>
              </a:rPr>
              <a:t>potential asymmetries consistent with </a:t>
            </a:r>
            <a:r>
              <a:rPr lang="es-ES" dirty="0" smtClean="0">
                <a:solidFill>
                  <a:srgbClr val="000000"/>
                </a:solidFill>
                <a:cs typeface="Arial"/>
              </a:rPr>
              <a:t>MC </a:t>
            </a:r>
            <a:r>
              <a:rPr lang="es-ES" dirty="0" err="1" smtClean="0">
                <a:solidFill>
                  <a:srgbClr val="000000"/>
                </a:solidFill>
                <a:cs typeface="Arial"/>
              </a:rPr>
              <a:t>calculations</a:t>
            </a:r>
            <a:r>
              <a:rPr lang="es-ES" dirty="0" smtClean="0">
                <a:solidFill>
                  <a:srgbClr val="000000"/>
                </a:solidFill>
                <a:cs typeface="Arial"/>
              </a:rPr>
              <a:t>  </a:t>
            </a:r>
            <a:r>
              <a:rPr lang="es-ES" dirty="0" smtClean="0">
                <a:solidFill>
                  <a:srgbClr val="0000FF"/>
                </a:solidFill>
                <a:cs typeface="Arial"/>
              </a:rPr>
              <a:t>[Sánchez TJ-II].</a:t>
            </a:r>
            <a:endParaRPr lang="es-ES_tradnl" dirty="0">
              <a:solidFill>
                <a:srgbClr val="0000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630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 txBox="1">
            <a:spLocks noGrp="1"/>
          </p:cNvSpPr>
          <p:nvPr>
            <p:ph type="title"/>
          </p:nvPr>
        </p:nvSpPr>
        <p:spPr>
          <a:xfrm>
            <a:off x="-77081" y="-52259"/>
            <a:ext cx="9517211" cy="969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00FF"/>
                </a:solidFill>
              </a:rPr>
              <a:t>EGDE IMPURITY/PARTICLE SOURCES: </a:t>
            </a:r>
            <a:br>
              <a:rPr lang="en-GB" sz="2800" b="1" dirty="0">
                <a:solidFill>
                  <a:srgbClr val="0000FF"/>
                </a:solidFill>
              </a:rPr>
            </a:br>
            <a:r>
              <a:rPr lang="en-GB" sz="2800" b="1" dirty="0">
                <a:solidFill>
                  <a:srgbClr val="FF0000"/>
                </a:solidFill>
              </a:rPr>
              <a:t>the importance of apparently insignificant details</a:t>
            </a:r>
            <a:endParaRPr lang="en-GB" sz="2800" dirty="0">
              <a:solidFill>
                <a:srgbClr val="FF0000"/>
              </a:solidFill>
            </a:endParaRPr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672" y="4360362"/>
            <a:ext cx="4789992" cy="1892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48" y="1077449"/>
            <a:ext cx="3903124" cy="3300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92743" y="6182432"/>
            <a:ext cx="4839540" cy="692261"/>
          </a:xfrm>
          <a:prstGeom prst="rect">
            <a:avLst/>
          </a:prstGeom>
          <a:noFill/>
        </p:spPr>
        <p:txBody>
          <a:bodyPr wrap="square" lIns="106445" tIns="53223" rIns="106445" bIns="53223" rtlCol="0">
            <a:spAutoFit/>
          </a:bodyPr>
          <a:lstStyle/>
          <a:p>
            <a:pPr algn="just">
              <a:defRPr/>
            </a:pPr>
            <a:r>
              <a:rPr lang="en-US" sz="1900" dirty="0"/>
              <a:t>The corner configuration has the best energy </a:t>
            </a:r>
            <a:r>
              <a:rPr lang="en-US" sz="1900" dirty="0"/>
              <a:t>confinement (green) in [</a:t>
            </a:r>
            <a:r>
              <a:rPr lang="en-US" sz="1900" dirty="0">
                <a:solidFill>
                  <a:srgbClr val="0000FF"/>
                </a:solidFill>
              </a:rPr>
              <a:t>EXP690 </a:t>
            </a:r>
            <a:r>
              <a:rPr lang="en-US" sz="1900" dirty="0" err="1">
                <a:solidFill>
                  <a:srgbClr val="0000FF"/>
                </a:solidFill>
              </a:rPr>
              <a:t>Joffrin</a:t>
            </a:r>
            <a:r>
              <a:rPr lang="en-US" sz="1900" dirty="0">
                <a:solidFill>
                  <a:srgbClr val="0000FF"/>
                </a:solidFill>
              </a:rPr>
              <a:t> JET</a:t>
            </a:r>
            <a:r>
              <a:rPr lang="en-US" sz="1900" dirty="0"/>
              <a:t>]</a:t>
            </a:r>
            <a:r>
              <a:rPr lang="fr-FR" sz="1900" dirty="0"/>
              <a:t> </a:t>
            </a:r>
            <a:endParaRPr lang="es-ES" sz="19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5494" y="1236008"/>
            <a:ext cx="3420274" cy="521471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8595767" y="1811391"/>
            <a:ext cx="2784783" cy="1277036"/>
          </a:xfrm>
          <a:prstGeom prst="rect">
            <a:avLst/>
          </a:prstGeom>
          <a:noFill/>
        </p:spPr>
        <p:txBody>
          <a:bodyPr wrap="square" lIns="106445" tIns="53223" rIns="106445" bIns="53223" rtlCol="0">
            <a:spAutoFit/>
          </a:bodyPr>
          <a:lstStyle/>
          <a:p>
            <a:r>
              <a:rPr lang="es-ES" sz="1900" dirty="0"/>
              <a:t>Neutral </a:t>
            </a:r>
            <a:r>
              <a:rPr lang="es-ES" sz="1900" dirty="0" err="1"/>
              <a:t>transport</a:t>
            </a:r>
            <a:r>
              <a:rPr lang="es-ES" sz="1900" dirty="0"/>
              <a:t> </a:t>
            </a:r>
            <a:r>
              <a:rPr lang="es-ES" sz="1900" dirty="0" err="1"/>
              <a:t>based</a:t>
            </a:r>
            <a:r>
              <a:rPr lang="es-ES" sz="1900" dirty="0"/>
              <a:t> </a:t>
            </a:r>
            <a:r>
              <a:rPr lang="es-ES" sz="1900" dirty="0" err="1"/>
              <a:t>on</a:t>
            </a:r>
            <a:r>
              <a:rPr lang="es-ES" sz="1900" dirty="0"/>
              <a:t> </a:t>
            </a:r>
            <a:r>
              <a:rPr lang="es-ES" sz="1900" dirty="0" err="1"/>
              <a:t>high</a:t>
            </a:r>
            <a:r>
              <a:rPr lang="es-ES" sz="1900" dirty="0"/>
              <a:t> </a:t>
            </a:r>
            <a:r>
              <a:rPr lang="es-ES" sz="1900" dirty="0" err="1"/>
              <a:t>dynamic</a:t>
            </a:r>
            <a:r>
              <a:rPr lang="es-ES" sz="1900" dirty="0"/>
              <a:t> </a:t>
            </a:r>
            <a:r>
              <a:rPr lang="es-ES" sz="1900" dirty="0" err="1"/>
              <a:t>range</a:t>
            </a:r>
            <a:r>
              <a:rPr lang="es-ES" sz="1900" dirty="0"/>
              <a:t> </a:t>
            </a:r>
            <a:r>
              <a:rPr lang="es-ES" sz="1900" dirty="0" err="1"/>
              <a:t>Balmer</a:t>
            </a:r>
            <a:r>
              <a:rPr lang="es-ES" sz="1900" dirty="0"/>
              <a:t> a </a:t>
            </a:r>
            <a:r>
              <a:rPr lang="es-ES" sz="1900" dirty="0" err="1"/>
              <a:t>spectroscopy</a:t>
            </a:r>
            <a:r>
              <a:rPr lang="es-ES" sz="1900" dirty="0"/>
              <a:t> </a:t>
            </a:r>
            <a:r>
              <a:rPr lang="es-ES" sz="1900" dirty="0">
                <a:solidFill>
                  <a:srgbClr val="0000FF"/>
                </a:solidFill>
              </a:rPr>
              <a:t>[ EXC305 </a:t>
            </a:r>
            <a:r>
              <a:rPr lang="es-ES" sz="1900" dirty="0" err="1">
                <a:solidFill>
                  <a:srgbClr val="0000FF"/>
                </a:solidFill>
              </a:rPr>
              <a:t>Fujii</a:t>
            </a:r>
            <a:r>
              <a:rPr lang="es-ES" sz="1900" dirty="0">
                <a:solidFill>
                  <a:srgbClr val="0000FF"/>
                </a:solidFill>
              </a:rPr>
              <a:t> LHD]</a:t>
            </a:r>
            <a:endParaRPr lang="es-ES" sz="1900" dirty="0">
              <a:solidFill>
                <a:srgbClr val="0000FF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8595768" y="3847632"/>
            <a:ext cx="2462582" cy="1624889"/>
          </a:xfrm>
          <a:prstGeom prst="rect">
            <a:avLst/>
          </a:prstGeom>
          <a:noFill/>
        </p:spPr>
        <p:txBody>
          <a:bodyPr wrap="square" lIns="106445" tIns="53223" rIns="106445" bIns="53223" rtlCol="0">
            <a:spAutoFit/>
          </a:bodyPr>
          <a:lstStyle/>
          <a:p>
            <a:r>
              <a:rPr lang="es-ES" sz="1900" dirty="0" err="1"/>
              <a:t>Impurity</a:t>
            </a:r>
            <a:r>
              <a:rPr lang="es-ES" sz="1900" dirty="0"/>
              <a:t> </a:t>
            </a:r>
            <a:r>
              <a:rPr lang="es-ES" sz="1900" dirty="0" err="1"/>
              <a:t>source</a:t>
            </a:r>
            <a:r>
              <a:rPr lang="es-ES" sz="1900" dirty="0"/>
              <a:t> </a:t>
            </a:r>
            <a:r>
              <a:rPr lang="es-ES" sz="1900" dirty="0" err="1"/>
              <a:t>location</a:t>
            </a:r>
            <a:r>
              <a:rPr lang="es-ES" sz="1900" dirty="0"/>
              <a:t> </a:t>
            </a:r>
            <a:r>
              <a:rPr lang="es-ES" sz="1900" dirty="0" err="1"/>
              <a:t>is</a:t>
            </a:r>
            <a:r>
              <a:rPr lang="es-ES" sz="1900" dirty="0"/>
              <a:t> </a:t>
            </a:r>
            <a:r>
              <a:rPr lang="es-ES" sz="1900" dirty="0" err="1"/>
              <a:t>essential</a:t>
            </a:r>
            <a:r>
              <a:rPr lang="es-ES" sz="1900" dirty="0"/>
              <a:t> </a:t>
            </a:r>
            <a:r>
              <a:rPr lang="es-ES" sz="1900" dirty="0" err="1"/>
              <a:t>for</a:t>
            </a:r>
            <a:r>
              <a:rPr lang="es-ES" sz="1900" dirty="0"/>
              <a:t> </a:t>
            </a:r>
            <a:r>
              <a:rPr lang="es-ES" sz="1900" dirty="0" err="1"/>
              <a:t>determining</a:t>
            </a:r>
            <a:r>
              <a:rPr lang="es-ES" sz="1900" dirty="0"/>
              <a:t> </a:t>
            </a:r>
            <a:r>
              <a:rPr lang="es-ES" sz="1900" dirty="0" err="1"/>
              <a:t>impurity</a:t>
            </a:r>
            <a:r>
              <a:rPr lang="es-ES" sz="1900" dirty="0"/>
              <a:t> </a:t>
            </a:r>
            <a:r>
              <a:rPr lang="es-ES" sz="1900" dirty="0" err="1"/>
              <a:t>transport</a:t>
            </a:r>
            <a:r>
              <a:rPr lang="es-ES" sz="1900" dirty="0"/>
              <a:t> </a:t>
            </a:r>
            <a:r>
              <a:rPr lang="es-ES" sz="1900" dirty="0" err="1"/>
              <a:t>properties</a:t>
            </a:r>
            <a:r>
              <a:rPr lang="es-ES" sz="1900" dirty="0"/>
              <a:t> </a:t>
            </a:r>
            <a:r>
              <a:rPr lang="es-ES" sz="1900" dirty="0">
                <a:solidFill>
                  <a:srgbClr val="0000FF"/>
                </a:solidFill>
              </a:rPr>
              <a:t>[EXC228 Sudo LHD]</a:t>
            </a:r>
            <a:endParaRPr lang="es-ES" sz="19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139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459" y="3749539"/>
            <a:ext cx="4297691" cy="279554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69828" y="6426794"/>
            <a:ext cx="7132716" cy="753816"/>
          </a:xfrm>
          <a:prstGeom prst="rect">
            <a:avLst/>
          </a:prstGeom>
          <a:noFill/>
        </p:spPr>
        <p:txBody>
          <a:bodyPr wrap="square" lIns="106445" tIns="53223" rIns="106445" bIns="53223" rtlCol="0">
            <a:spAutoFit/>
          </a:bodyPr>
          <a:lstStyle/>
          <a:p>
            <a:r>
              <a:rPr lang="es-ES" dirty="0" err="1" smtClean="0"/>
              <a:t>Particle</a:t>
            </a:r>
            <a:r>
              <a:rPr lang="es-ES" dirty="0" smtClean="0"/>
              <a:t> </a:t>
            </a:r>
            <a:r>
              <a:rPr lang="es-ES" dirty="0" err="1" smtClean="0"/>
              <a:t>confinement</a:t>
            </a:r>
            <a:r>
              <a:rPr lang="es-ES" dirty="0" smtClean="0"/>
              <a:t> of </a:t>
            </a:r>
            <a:r>
              <a:rPr lang="es-ES" dirty="0" err="1" smtClean="0"/>
              <a:t>Carbon</a:t>
            </a:r>
            <a:r>
              <a:rPr lang="es-ES" dirty="0" smtClean="0"/>
              <a:t> in T-10, </a:t>
            </a:r>
            <a:r>
              <a:rPr lang="es-ES" dirty="0" err="1" smtClean="0"/>
              <a:t>showing</a:t>
            </a:r>
            <a:r>
              <a:rPr lang="es-ES" dirty="0" smtClean="0"/>
              <a:t> </a:t>
            </a:r>
            <a:r>
              <a:rPr lang="es-ES" dirty="0" err="1" smtClean="0"/>
              <a:t>imputiies</a:t>
            </a:r>
            <a:r>
              <a:rPr lang="es-ES" dirty="0" smtClean="0"/>
              <a:t> </a:t>
            </a:r>
            <a:r>
              <a:rPr lang="es-ES" dirty="0" err="1" smtClean="0"/>
              <a:t>removal</a:t>
            </a:r>
            <a:r>
              <a:rPr lang="es-ES" dirty="0" smtClean="0"/>
              <a:t> </a:t>
            </a:r>
            <a:r>
              <a:rPr lang="es-ES" dirty="0" err="1" smtClean="0"/>
              <a:t>during</a:t>
            </a:r>
            <a:r>
              <a:rPr lang="es-ES" dirty="0" smtClean="0"/>
              <a:t> central ECRH [</a:t>
            </a:r>
            <a:r>
              <a:rPr lang="es-ES" dirty="0" smtClean="0">
                <a:solidFill>
                  <a:srgbClr val="0000FF"/>
                </a:solidFill>
              </a:rPr>
              <a:t>EXC301 </a:t>
            </a:r>
            <a:r>
              <a:rPr lang="es-ES" dirty="0" err="1" smtClean="0">
                <a:solidFill>
                  <a:srgbClr val="0000FF"/>
                </a:solidFill>
              </a:rPr>
              <a:t>Klyuchnikov</a:t>
            </a:r>
            <a:r>
              <a:rPr lang="es-ES" dirty="0" smtClean="0">
                <a:solidFill>
                  <a:srgbClr val="0000FF"/>
                </a:solidFill>
              </a:rPr>
              <a:t> T-10]</a:t>
            </a:r>
            <a:endParaRPr lang="es-ES" dirty="0">
              <a:solidFill>
                <a:srgbClr val="0000FF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617" y="679934"/>
            <a:ext cx="4932283" cy="2392727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69827" y="2992978"/>
            <a:ext cx="6427903" cy="753816"/>
          </a:xfrm>
          <a:prstGeom prst="rect">
            <a:avLst/>
          </a:prstGeom>
          <a:noFill/>
        </p:spPr>
        <p:txBody>
          <a:bodyPr wrap="square" lIns="106445" tIns="53223" rIns="106445" bIns="53223" rtlCol="0">
            <a:spAutoFit/>
          </a:bodyPr>
          <a:lstStyle/>
          <a:p>
            <a:r>
              <a:rPr lang="en-GB" dirty="0" smtClean="0"/>
              <a:t>Reversal of C convection velocity with NBI heating (impurity hole) [</a:t>
            </a:r>
            <a:r>
              <a:rPr lang="en-GB" dirty="0" smtClean="0">
                <a:solidFill>
                  <a:srgbClr val="0000FF"/>
                </a:solidFill>
              </a:rPr>
              <a:t>EXP310 LHD </a:t>
            </a:r>
            <a:r>
              <a:rPr lang="en-GB" dirty="0" smtClean="0"/>
              <a:t>]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2954" y="679935"/>
            <a:ext cx="4937874" cy="380287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6550452" y="4423041"/>
            <a:ext cx="5149385" cy="2225501"/>
          </a:xfrm>
          <a:prstGeom prst="rect">
            <a:avLst/>
          </a:prstGeom>
          <a:noFill/>
        </p:spPr>
        <p:txBody>
          <a:bodyPr wrap="square" lIns="106445" tIns="53223" rIns="106445" bIns="53223" rtlCol="0">
            <a:spAutoFit/>
          </a:bodyPr>
          <a:lstStyle/>
          <a:p>
            <a:pPr>
              <a:spcAft>
                <a:spcPts val="698"/>
              </a:spcAft>
            </a:pPr>
            <a:r>
              <a:rPr lang="en-US" dirty="0" smtClean="0">
                <a:cs typeface="Times New Roman" charset="0"/>
              </a:rPr>
              <a:t>MHD </a:t>
            </a:r>
            <a:r>
              <a:rPr lang="en-US" dirty="0">
                <a:cs typeface="Times New Roman" charset="0"/>
              </a:rPr>
              <a:t>+ ICRH controls W </a:t>
            </a:r>
          </a:p>
          <a:p>
            <a:pPr>
              <a:spcAft>
                <a:spcPts val="698"/>
              </a:spcAft>
            </a:pPr>
            <a:r>
              <a:rPr lang="en-US" dirty="0" smtClean="0">
                <a:cs typeface="Times New Roman" charset="0"/>
              </a:rPr>
              <a:t>Neoclassical </a:t>
            </a:r>
            <a:r>
              <a:rPr lang="en-US" dirty="0">
                <a:cs typeface="Times New Roman" charset="0"/>
              </a:rPr>
              <a:t>transport is the dominant channel in the core for W, </a:t>
            </a:r>
            <a:r>
              <a:rPr lang="en-US" dirty="0" smtClean="0">
                <a:cs typeface="Times New Roman" charset="0"/>
              </a:rPr>
              <a:t> </a:t>
            </a:r>
            <a:r>
              <a:rPr lang="en-US" dirty="0">
                <a:cs typeface="Times New Roman" charset="0"/>
              </a:rPr>
              <a:t>affected by centrifugal forces  and electrostatic </a:t>
            </a:r>
            <a:r>
              <a:rPr lang="en-US" dirty="0" err="1">
                <a:cs typeface="Times New Roman" charset="0"/>
              </a:rPr>
              <a:t>poloidal</a:t>
            </a:r>
            <a:r>
              <a:rPr lang="en-US" dirty="0">
                <a:cs typeface="Times New Roman" charset="0"/>
              </a:rPr>
              <a:t> asymmetries. </a:t>
            </a:r>
            <a:endParaRPr lang="en-US" dirty="0" smtClean="0">
              <a:cs typeface="Times New Roman" charset="0"/>
            </a:endParaRPr>
          </a:p>
          <a:p>
            <a:pPr>
              <a:spcAft>
                <a:spcPts val="698"/>
              </a:spcAft>
            </a:pPr>
            <a:r>
              <a:rPr lang="en-US" dirty="0" smtClean="0">
                <a:cs typeface="Times New Roman" charset="0"/>
              </a:rPr>
              <a:t>[</a:t>
            </a:r>
            <a:r>
              <a:rPr lang="en-US" dirty="0" smtClean="0">
                <a:solidFill>
                  <a:srgbClr val="0000FF"/>
                </a:solidFill>
                <a:cs typeface="Times New Roman" charset="0"/>
              </a:rPr>
              <a:t>WXC330 </a:t>
            </a:r>
            <a:r>
              <a:rPr lang="en-US" dirty="0" err="1" smtClean="0">
                <a:solidFill>
                  <a:srgbClr val="0000FF"/>
                </a:solidFill>
                <a:cs typeface="Times New Roman" charset="0"/>
              </a:rPr>
              <a:t>Valisa</a:t>
            </a:r>
            <a:r>
              <a:rPr lang="en-US" dirty="0" smtClean="0">
                <a:solidFill>
                  <a:srgbClr val="0000FF"/>
                </a:solidFill>
                <a:cs typeface="Times New Roman" charset="0"/>
              </a:rPr>
              <a:t> JET]                                                                </a:t>
            </a:r>
            <a:endParaRPr lang="en-US" dirty="0">
              <a:solidFill>
                <a:srgbClr val="0000FF"/>
              </a:solidFill>
              <a:cs typeface="Times New Roman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807848" y="79683"/>
            <a:ext cx="8858741" cy="538373"/>
          </a:xfrm>
          <a:prstGeom prst="rect">
            <a:avLst/>
          </a:prstGeom>
          <a:noFill/>
        </p:spPr>
        <p:txBody>
          <a:bodyPr wrap="square" lIns="106445" tIns="53223" rIns="106445" bIns="53223" rtlCol="0">
            <a:spAutoFit/>
          </a:bodyPr>
          <a:lstStyle/>
          <a:p>
            <a:r>
              <a:rPr lang="es-ES" sz="2800" b="1" dirty="0" err="1">
                <a:solidFill>
                  <a:srgbClr val="0000FF"/>
                </a:solidFill>
              </a:rPr>
              <a:t>Heating</a:t>
            </a:r>
            <a:r>
              <a:rPr lang="es-ES" sz="2800" b="1" dirty="0">
                <a:solidFill>
                  <a:srgbClr val="0000FF"/>
                </a:solidFill>
              </a:rPr>
              <a:t> and MHD </a:t>
            </a:r>
            <a:r>
              <a:rPr lang="es-ES" sz="2800" b="1" dirty="0" err="1">
                <a:solidFill>
                  <a:srgbClr val="0000FF"/>
                </a:solidFill>
              </a:rPr>
              <a:t>to</a:t>
            </a:r>
            <a:r>
              <a:rPr lang="es-ES" sz="2800" b="1" dirty="0">
                <a:solidFill>
                  <a:srgbClr val="0000FF"/>
                </a:solidFill>
              </a:rPr>
              <a:t> control </a:t>
            </a:r>
            <a:r>
              <a:rPr lang="es-ES" sz="2800" b="1" dirty="0" err="1">
                <a:solidFill>
                  <a:srgbClr val="0000FF"/>
                </a:solidFill>
              </a:rPr>
              <a:t>core</a:t>
            </a:r>
            <a:r>
              <a:rPr lang="es-ES" sz="2800" b="1" dirty="0">
                <a:solidFill>
                  <a:srgbClr val="0000FF"/>
                </a:solidFill>
              </a:rPr>
              <a:t> </a:t>
            </a:r>
            <a:r>
              <a:rPr lang="es-ES" sz="2800" b="1" dirty="0" err="1">
                <a:solidFill>
                  <a:srgbClr val="0000FF"/>
                </a:solidFill>
              </a:rPr>
              <a:t>accumulation</a:t>
            </a:r>
            <a:endParaRPr lang="es-E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010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1005758"/>
              </p:ext>
            </p:extLst>
          </p:nvPr>
        </p:nvGraphicFramePr>
        <p:xfrm>
          <a:off x="192170" y="1077370"/>
          <a:ext cx="11145675" cy="38809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6536"/>
                <a:gridCol w="7009140"/>
              </a:tblGrid>
              <a:tr h="378615">
                <a:tc>
                  <a:txBody>
                    <a:bodyPr/>
                    <a:lstStyle/>
                    <a:p>
                      <a:endParaRPr lang="en-GB" sz="1900" noProof="0" dirty="0"/>
                    </a:p>
                  </a:txBody>
                  <a:tcPr marL="115301" marR="115301" marT="47321" marB="473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900" noProof="0" dirty="0" smtClean="0">
                          <a:solidFill>
                            <a:schemeClr val="bg1"/>
                          </a:solidFill>
                        </a:rPr>
                        <a:t>OPERATIONAL</a:t>
                      </a:r>
                      <a:r>
                        <a:rPr lang="en-GB" sz="1900" baseline="0" noProof="0" dirty="0" smtClean="0">
                          <a:solidFill>
                            <a:schemeClr val="bg1"/>
                          </a:solidFill>
                        </a:rPr>
                        <a:t> LIMITS AND DISRUPTIONS</a:t>
                      </a:r>
                      <a:endParaRPr lang="en-GB" sz="1900" noProof="0" dirty="0">
                        <a:solidFill>
                          <a:schemeClr val="bg1"/>
                        </a:solidFill>
                      </a:endParaRPr>
                    </a:p>
                  </a:txBody>
                  <a:tcPr marL="115301" marR="115301" marT="47321" marB="47321"/>
                </a:tc>
              </a:tr>
              <a:tr h="416490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endParaRPr lang="es-ES_tradnl" sz="19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endParaRPr lang="es-ES_tradnl" sz="19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endParaRPr lang="es-ES_tradnl" sz="19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endParaRPr lang="es-ES_tradnl" sz="19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indent="-28575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ü"/>
                        <a:tabLst/>
                        <a:defRPr/>
                      </a:pPr>
                      <a:r>
                        <a:rPr lang="es-ES_tradnl" sz="2200" b="1" dirty="0" smtClean="0">
                          <a:solidFill>
                            <a:schemeClr val="tx1"/>
                          </a:solidFill>
                          <a:effectLst/>
                        </a:rPr>
                        <a:t>DISRUPTIONS:</a:t>
                      </a:r>
                      <a:r>
                        <a:rPr lang="es-ES_tradnl" sz="2200" b="1" baseline="0" dirty="0" smtClean="0">
                          <a:solidFill>
                            <a:schemeClr val="tx1"/>
                          </a:solidFill>
                          <a:effectLst/>
                        </a:rPr>
                        <a:t> MGI, SMBI, MAGNETIC PERTURBATIONS</a:t>
                      </a:r>
                    </a:p>
                    <a:p>
                      <a:pPr marL="285750" marR="0" indent="-28575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ü"/>
                        <a:tabLst/>
                        <a:defRPr/>
                      </a:pPr>
                      <a:endParaRPr lang="es-ES_tradnl" sz="2200" b="1" baseline="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285750" marR="0" indent="-28575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ü"/>
                        <a:tabLst/>
                        <a:defRPr/>
                      </a:pPr>
                      <a:r>
                        <a:rPr lang="es-ES_tradnl" sz="2200" b="1" baseline="0" dirty="0" smtClean="0">
                          <a:solidFill>
                            <a:schemeClr val="tx1"/>
                          </a:solidFill>
                          <a:effectLst/>
                        </a:rPr>
                        <a:t>DENSITY LIMIT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endParaRPr lang="es-ES_tradnl" sz="2200" b="1" baseline="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endParaRPr lang="es-ES_tradnl" sz="2200" b="1" baseline="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endParaRPr lang="es-ES_tradnl" sz="22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285750" marR="0" indent="-28575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ü"/>
                        <a:tabLst/>
                        <a:defRPr/>
                      </a:pPr>
                      <a:endParaRPr lang="en-GB" sz="1900" b="1" noProof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15301" marR="115301" marT="47321" marB="47321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900" dirty="0" smtClean="0">
                        <a:effectLst/>
                        <a:latin typeface="Times"/>
                        <a:ea typeface="ＭＳ 明朝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GB" sz="1900" dirty="0" smtClean="0">
                        <a:effectLst/>
                        <a:latin typeface="Times"/>
                        <a:ea typeface="ＭＳ 明朝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_tradnl" sz="1900" dirty="0" smtClean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_tradnl" sz="1900" dirty="0" smtClean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900" dirty="0" err="1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Mitigation</a:t>
                      </a:r>
                      <a:r>
                        <a:rPr lang="es-ES_tradnl" sz="19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</a:t>
                      </a:r>
                      <a:r>
                        <a:rPr lang="es-ES_tradnl" sz="1900" dirty="0" err="1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with</a:t>
                      </a:r>
                      <a:r>
                        <a:rPr lang="es-ES_tradnl" sz="19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SMBI/ MGI [</a:t>
                      </a:r>
                      <a:r>
                        <a:rPr lang="es-ES_tradnl" sz="1900" dirty="0" smtClean="0">
                          <a:solidFill>
                            <a:srgbClr val="0000FF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EXC495 Dong J-TEXT</a:t>
                      </a:r>
                      <a:r>
                        <a:rPr lang="es-ES_tradnl" sz="19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] / </a:t>
                      </a:r>
                      <a:r>
                        <a:rPr lang="es-ES_tradnl" sz="1900" dirty="0" err="1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Runaway</a:t>
                      </a:r>
                      <a:r>
                        <a:rPr lang="es-ES_tradnl" sz="1900" baseline="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control</a:t>
                      </a:r>
                      <a:r>
                        <a:rPr lang="es-ES_tradnl" sz="19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[</a:t>
                      </a:r>
                      <a:r>
                        <a:rPr lang="es-ES_tradnl" sz="1900" dirty="0" smtClean="0">
                          <a:solidFill>
                            <a:srgbClr val="0000FF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EXC500</a:t>
                      </a:r>
                      <a:r>
                        <a:rPr lang="es-ES_tradnl" sz="1900" baseline="0" dirty="0" smtClean="0">
                          <a:solidFill>
                            <a:srgbClr val="0000FF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</a:t>
                      </a:r>
                      <a:r>
                        <a:rPr lang="es-ES_tradnl" sz="1900" baseline="0" dirty="0" err="1" smtClean="0">
                          <a:solidFill>
                            <a:srgbClr val="0000FF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Carnevale</a:t>
                      </a:r>
                      <a:r>
                        <a:rPr lang="es-ES_tradnl" sz="1900" baseline="0" dirty="0" smtClean="0">
                          <a:solidFill>
                            <a:srgbClr val="0000FF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FTU</a:t>
                      </a:r>
                      <a:r>
                        <a:rPr lang="es-ES_tradnl" sz="1900" baseline="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]</a:t>
                      </a:r>
                      <a:endParaRPr lang="es-ES_tradnl" sz="1900" dirty="0" smtClean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_tradnl" sz="1900" dirty="0" smtClean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900" dirty="0" err="1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Configuration</a:t>
                      </a:r>
                      <a:r>
                        <a:rPr lang="es-ES_tradnl" sz="19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[</a:t>
                      </a:r>
                      <a:r>
                        <a:rPr lang="es-ES_tradnl" sz="1900" dirty="0" smtClean="0">
                          <a:solidFill>
                            <a:srgbClr val="0000FF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EXC177 </a:t>
                      </a:r>
                      <a:r>
                        <a:rPr lang="es-ES_tradnl" sz="1900" dirty="0" err="1" smtClean="0">
                          <a:solidFill>
                            <a:srgbClr val="0000FF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Kirneva</a:t>
                      </a:r>
                      <a:r>
                        <a:rPr lang="es-ES_tradnl" sz="1900" dirty="0" smtClean="0">
                          <a:solidFill>
                            <a:srgbClr val="0000FF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TCV</a:t>
                      </a:r>
                      <a:r>
                        <a:rPr lang="es-ES_tradnl" sz="19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] / [</a:t>
                      </a:r>
                      <a:r>
                        <a:rPr lang="es-ES_tradnl" sz="1900" dirty="0" smtClean="0">
                          <a:solidFill>
                            <a:srgbClr val="0000FF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EXC245 </a:t>
                      </a:r>
                      <a:r>
                        <a:rPr lang="es-ES_tradnl" sz="1900" dirty="0" err="1" smtClean="0">
                          <a:solidFill>
                            <a:srgbClr val="0000FF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Spizzo</a:t>
                      </a:r>
                      <a:r>
                        <a:rPr lang="es-ES_tradnl" sz="1900" dirty="0" smtClean="0">
                          <a:solidFill>
                            <a:srgbClr val="0000FF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FTU-RFX</a:t>
                      </a:r>
                      <a:r>
                        <a:rPr lang="es-ES_tradnl" sz="19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]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_tradnl" sz="1900" dirty="0" smtClean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115300" marR="115300" marT="47329" marB="47329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7724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9477"/>
            <a:ext cx="6276136" cy="2919742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261979" y="4505634"/>
            <a:ext cx="5508784" cy="1076982"/>
          </a:xfrm>
          <a:prstGeom prst="rect">
            <a:avLst/>
          </a:prstGeom>
          <a:noFill/>
        </p:spPr>
        <p:txBody>
          <a:bodyPr wrap="square" lIns="106445" tIns="53223" rIns="106445" bIns="53223" rtlCol="0">
            <a:spAutoFit/>
          </a:bodyPr>
          <a:lstStyle/>
          <a:p>
            <a:r>
              <a:rPr lang="es-ES" dirty="0" err="1" smtClean="0"/>
              <a:t>Runaway</a:t>
            </a:r>
            <a:r>
              <a:rPr lang="es-ES" dirty="0" smtClean="0"/>
              <a:t>-control in </a:t>
            </a:r>
            <a:r>
              <a:rPr lang="es-ES" dirty="0" err="1" smtClean="0"/>
              <a:t>the</a:t>
            </a:r>
            <a:r>
              <a:rPr lang="es-ES" dirty="0" smtClean="0"/>
              <a:t> FTU </a:t>
            </a:r>
            <a:r>
              <a:rPr lang="es-ES" dirty="0" err="1" smtClean="0"/>
              <a:t>tokamak</a:t>
            </a:r>
            <a:r>
              <a:rPr lang="es-ES" dirty="0" smtClean="0"/>
              <a:t>, </a:t>
            </a:r>
            <a:r>
              <a:rPr lang="es-ES" dirty="0" err="1" smtClean="0"/>
              <a:t>for</a:t>
            </a:r>
            <a:r>
              <a:rPr lang="es-ES" dirty="0" smtClean="0"/>
              <a:t> position and </a:t>
            </a:r>
            <a:r>
              <a:rPr lang="es-ES" dirty="0" err="1" smtClean="0"/>
              <a:t>ramp-down</a:t>
            </a:r>
            <a:r>
              <a:rPr lang="es-ES" dirty="0" smtClean="0"/>
              <a:t> control of </a:t>
            </a:r>
            <a:r>
              <a:rPr lang="es-ES" dirty="0" err="1" smtClean="0"/>
              <a:t>disruption-generated</a:t>
            </a:r>
            <a:r>
              <a:rPr lang="es-ES" dirty="0" smtClean="0"/>
              <a:t> RE </a:t>
            </a:r>
            <a:r>
              <a:rPr lang="es-ES" dirty="0" smtClean="0">
                <a:solidFill>
                  <a:srgbClr val="0000FF"/>
                </a:solidFill>
              </a:rPr>
              <a:t>[EXC500 </a:t>
            </a:r>
            <a:r>
              <a:rPr lang="es-ES" dirty="0" err="1" smtClean="0">
                <a:solidFill>
                  <a:srgbClr val="0000FF"/>
                </a:solidFill>
              </a:rPr>
              <a:t>Carnevale</a:t>
            </a:r>
            <a:r>
              <a:rPr lang="es-ES" dirty="0" smtClean="0">
                <a:solidFill>
                  <a:srgbClr val="0000FF"/>
                </a:solidFill>
              </a:rPr>
              <a:t>]</a:t>
            </a:r>
            <a:endParaRPr lang="es-ES" dirty="0">
              <a:solidFill>
                <a:srgbClr val="0000FF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99738" y="243576"/>
            <a:ext cx="8977525" cy="538373"/>
          </a:xfrm>
          <a:prstGeom prst="rect">
            <a:avLst/>
          </a:prstGeom>
          <a:noFill/>
        </p:spPr>
        <p:txBody>
          <a:bodyPr wrap="square" lIns="106445" tIns="53223" rIns="106445" bIns="53223" rtlCol="0">
            <a:spAutoFit/>
          </a:bodyPr>
          <a:lstStyle/>
          <a:p>
            <a:r>
              <a:rPr lang="es-ES_tradnl" sz="2800" b="1" dirty="0">
                <a:solidFill>
                  <a:srgbClr val="0000FF"/>
                </a:solidFill>
              </a:rPr>
              <a:t>OPERATINAL LIMITS and DISRUPTIONS CONTROL</a:t>
            </a:r>
            <a:r>
              <a:rPr lang="es-ES_tradnl" b="1" dirty="0" smtClean="0"/>
              <a:t> </a:t>
            </a:r>
            <a:endParaRPr lang="es-ES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8069" y="769328"/>
            <a:ext cx="3458573" cy="1852348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6276137" y="2751632"/>
            <a:ext cx="5349961" cy="1723312"/>
          </a:xfrm>
          <a:prstGeom prst="rect">
            <a:avLst/>
          </a:prstGeom>
          <a:noFill/>
        </p:spPr>
        <p:txBody>
          <a:bodyPr wrap="square" lIns="106445" tIns="53223" rIns="106445" bIns="53223" rtlCol="0">
            <a:spAutoFit/>
          </a:bodyPr>
          <a:lstStyle/>
          <a:p>
            <a:r>
              <a:rPr lang="es-ES" dirty="0" smtClean="0"/>
              <a:t>High </a:t>
            </a:r>
            <a:r>
              <a:rPr lang="es-ES" dirty="0" err="1"/>
              <a:t>density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associated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destabilization</a:t>
            </a:r>
            <a:r>
              <a:rPr lang="es-ES" dirty="0"/>
              <a:t> of </a:t>
            </a:r>
            <a:r>
              <a:rPr lang="es-ES" dirty="0" err="1" smtClean="0"/>
              <a:t>edge</a:t>
            </a:r>
            <a:r>
              <a:rPr lang="es-ES" dirty="0"/>
              <a:t> </a:t>
            </a:r>
            <a:r>
              <a:rPr lang="es-ES" dirty="0" err="1" smtClean="0"/>
              <a:t>resonating</a:t>
            </a:r>
            <a:r>
              <a:rPr lang="es-ES" dirty="0" smtClean="0"/>
              <a:t> </a:t>
            </a:r>
            <a:r>
              <a:rPr lang="es-ES" dirty="0" err="1"/>
              <a:t>magnetic</a:t>
            </a:r>
            <a:r>
              <a:rPr lang="es-ES" dirty="0"/>
              <a:t> </a:t>
            </a:r>
            <a:r>
              <a:rPr lang="es-ES" dirty="0" err="1" smtClean="0"/>
              <a:t>islands</a:t>
            </a:r>
            <a:r>
              <a:rPr lang="es-ES" dirty="0" smtClean="0"/>
              <a:t> and </a:t>
            </a:r>
            <a:r>
              <a:rPr lang="es-ES" dirty="0" err="1" smtClean="0"/>
              <a:t>perspectives</a:t>
            </a:r>
            <a:r>
              <a:rPr lang="es-ES" dirty="0" smtClean="0"/>
              <a:t> of ECRH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overcome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critical</a:t>
            </a:r>
            <a:r>
              <a:rPr lang="es-ES" dirty="0" smtClean="0"/>
              <a:t> </a:t>
            </a:r>
            <a:r>
              <a:rPr lang="es-ES" dirty="0" err="1" smtClean="0"/>
              <a:t>edge</a:t>
            </a:r>
            <a:r>
              <a:rPr lang="es-ES" dirty="0" smtClean="0"/>
              <a:t> </a:t>
            </a:r>
            <a:r>
              <a:rPr lang="es-ES" dirty="0" err="1" smtClean="0"/>
              <a:t>density</a:t>
            </a:r>
            <a:r>
              <a:rPr lang="es-ES" dirty="0" smtClean="0"/>
              <a:t> (RFP / FTU) </a:t>
            </a:r>
            <a:r>
              <a:rPr lang="es-ES" dirty="0" smtClean="0">
                <a:solidFill>
                  <a:srgbClr val="0000FF"/>
                </a:solidFill>
              </a:rPr>
              <a:t>[ EXC425 </a:t>
            </a:r>
            <a:r>
              <a:rPr lang="es-ES" dirty="0" err="1" smtClean="0">
                <a:solidFill>
                  <a:srgbClr val="0000FF"/>
                </a:solidFill>
              </a:rPr>
              <a:t>Spizzo</a:t>
            </a:r>
            <a:r>
              <a:rPr lang="es-ES" dirty="0" smtClean="0">
                <a:solidFill>
                  <a:srgbClr val="0000FF"/>
                </a:solidFill>
              </a:rPr>
              <a:t>]  </a:t>
            </a:r>
            <a:endParaRPr lang="es-ES" dirty="0">
              <a:solidFill>
                <a:srgbClr val="0000FF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7787" y="4289693"/>
            <a:ext cx="3654067" cy="228317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6218264" y="6491729"/>
            <a:ext cx="5124445" cy="753816"/>
          </a:xfrm>
          <a:prstGeom prst="rect">
            <a:avLst/>
          </a:prstGeom>
          <a:noFill/>
        </p:spPr>
        <p:txBody>
          <a:bodyPr wrap="square" lIns="106445" tIns="53223" rIns="106445" bIns="53223" rtlCol="0">
            <a:spAutoFit/>
          </a:bodyPr>
          <a:lstStyle/>
          <a:p>
            <a:r>
              <a:rPr lang="es-ES" dirty="0" smtClean="0"/>
              <a:t>Plasma </a:t>
            </a:r>
            <a:r>
              <a:rPr lang="es-ES" dirty="0" err="1" smtClean="0"/>
              <a:t>configuration</a:t>
            </a:r>
            <a:r>
              <a:rPr lang="es-ES" dirty="0" smtClean="0"/>
              <a:t> and </a:t>
            </a:r>
            <a:r>
              <a:rPr lang="es-ES" dirty="0" err="1" smtClean="0"/>
              <a:t>density</a:t>
            </a:r>
            <a:r>
              <a:rPr lang="es-ES" dirty="0" smtClean="0"/>
              <a:t> </a:t>
            </a:r>
            <a:r>
              <a:rPr lang="es-ES" dirty="0" err="1" smtClean="0"/>
              <a:t>limit</a:t>
            </a:r>
            <a:r>
              <a:rPr lang="es-ES" dirty="0" smtClean="0"/>
              <a:t> </a:t>
            </a:r>
            <a:r>
              <a:rPr lang="es-ES" dirty="0" smtClean="0">
                <a:solidFill>
                  <a:srgbClr val="0000FF"/>
                </a:solidFill>
              </a:rPr>
              <a:t>[EXC177 </a:t>
            </a:r>
            <a:r>
              <a:rPr lang="es-ES" dirty="0" err="1" smtClean="0">
                <a:solidFill>
                  <a:srgbClr val="0000FF"/>
                </a:solidFill>
              </a:rPr>
              <a:t>Kirneva</a:t>
            </a:r>
            <a:r>
              <a:rPr lang="es-ES" dirty="0" smtClean="0">
                <a:solidFill>
                  <a:srgbClr val="0000FF"/>
                </a:solidFill>
              </a:rPr>
              <a:t> TCV]</a:t>
            </a:r>
            <a:endParaRPr lang="es-E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941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12626"/>
              </p:ext>
            </p:extLst>
          </p:nvPr>
        </p:nvGraphicFramePr>
        <p:xfrm>
          <a:off x="295369" y="194146"/>
          <a:ext cx="10643908" cy="67521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096"/>
                <a:gridCol w="8483812"/>
              </a:tblGrid>
              <a:tr h="378615">
                <a:tc>
                  <a:txBody>
                    <a:bodyPr/>
                    <a:lstStyle/>
                    <a:p>
                      <a:endParaRPr lang="en-GB" sz="1900" noProof="0" dirty="0"/>
                    </a:p>
                  </a:txBody>
                  <a:tcPr marL="115301" marR="115301" marT="47321" marB="473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900" noProof="0" dirty="0" smtClean="0">
                          <a:solidFill>
                            <a:schemeClr val="bg1"/>
                          </a:solidFill>
                        </a:rPr>
                        <a:t>PLASMA</a:t>
                      </a:r>
                      <a:r>
                        <a:rPr lang="en-GB" sz="1900" baseline="0" noProof="0" dirty="0" smtClean="0">
                          <a:solidFill>
                            <a:schemeClr val="bg1"/>
                          </a:solidFill>
                        </a:rPr>
                        <a:t>  PERFORMANCE AND CONTROL</a:t>
                      </a:r>
                      <a:endParaRPr lang="en-GB" sz="1900" noProof="0" dirty="0">
                        <a:solidFill>
                          <a:schemeClr val="bg1"/>
                        </a:solidFill>
                      </a:endParaRPr>
                    </a:p>
                  </a:txBody>
                  <a:tcPr marL="115301" marR="115301" marT="47321" marB="47321"/>
                </a:tc>
              </a:tr>
              <a:tr h="3628532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9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FUELLING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_tradnl" sz="19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9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BREAKDOWN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_tradnl" sz="19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_tradnl" sz="19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9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CONTROL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_tradnl" sz="19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115301" marR="115301" marT="47321" marB="47321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Fuelling</a:t>
                      </a:r>
                      <a:r>
                        <a:rPr lang="es-ES_tradnl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He</a:t>
                      </a:r>
                      <a:r>
                        <a:rPr lang="es-ES_tradnl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400" dirty="0" smtClean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[PPC98 </a:t>
                      </a:r>
                      <a:r>
                        <a:rPr lang="en-GB" sz="1400" dirty="0" err="1" smtClean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Romanelli</a:t>
                      </a:r>
                      <a:r>
                        <a:rPr lang="en-GB" sz="1400" baseline="0" dirty="0" smtClean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 ITER]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_tradnl" sz="1400" b="0" kern="1200" baseline="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Plasma </a:t>
                      </a:r>
                      <a:r>
                        <a:rPr lang="es-ES_tradnl" sz="14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initiation</a:t>
                      </a:r>
                      <a:r>
                        <a:rPr lang="es-ES_tradnl" sz="14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ITER [PPC255 </a:t>
                      </a:r>
                      <a:r>
                        <a:rPr lang="es-ES_tradnl" sz="14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Mineev</a:t>
                      </a:r>
                      <a:r>
                        <a:rPr lang="es-ES_tradnl" sz="14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baseline="0" noProof="0" dirty="0" err="1" smtClean="0">
                          <a:solidFill>
                            <a:schemeClr val="tx1"/>
                          </a:solidFill>
                          <a:latin typeface="+mn-lt"/>
                          <a:sym typeface="Symbol"/>
                        </a:rPr>
                        <a:t>Ohmic</a:t>
                      </a:r>
                      <a:r>
                        <a:rPr lang="en-GB" sz="1400" b="0" baseline="0" noProof="0" dirty="0" smtClean="0">
                          <a:solidFill>
                            <a:schemeClr val="tx1"/>
                          </a:solidFill>
                          <a:latin typeface="+mn-lt"/>
                          <a:sym typeface="Symbol"/>
                        </a:rPr>
                        <a:t> </a:t>
                      </a:r>
                      <a:r>
                        <a:rPr lang="en-GB" sz="1400" b="0" baseline="0" noProof="0" dirty="0" smtClean="0">
                          <a:solidFill>
                            <a:srgbClr val="000000"/>
                          </a:solidFill>
                          <a:latin typeface="+mn-lt"/>
                          <a:sym typeface="Symbol"/>
                        </a:rPr>
                        <a:t>breakdown [PPC571 </a:t>
                      </a:r>
                      <a:r>
                        <a:rPr lang="en-GB" sz="1400" b="0" baseline="0" noProof="0" dirty="0" err="1" smtClean="0">
                          <a:solidFill>
                            <a:srgbClr val="000000"/>
                          </a:solidFill>
                          <a:latin typeface="+mn-lt"/>
                          <a:sym typeface="Symbol"/>
                        </a:rPr>
                        <a:t>Yoo</a:t>
                      </a:r>
                      <a:r>
                        <a:rPr lang="en-GB" sz="1400" b="0" baseline="0" noProof="0" dirty="0" smtClean="0">
                          <a:solidFill>
                            <a:srgbClr val="000000"/>
                          </a:solidFill>
                          <a:latin typeface="+mn-lt"/>
                          <a:sym typeface="Symbol"/>
                        </a:rPr>
                        <a:t>  KSTAR]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baseline="0" noProof="0" dirty="0" smtClean="0">
                          <a:solidFill>
                            <a:srgbClr val="000000"/>
                          </a:solidFill>
                          <a:latin typeface="+mn-lt"/>
                          <a:sym typeface="Symbol"/>
                        </a:rPr>
                        <a:t>Modelling non-inductive ramp-up [PPC </a:t>
                      </a:r>
                      <a:r>
                        <a:rPr lang="en-GB" sz="1400" b="0" baseline="0" noProof="0" dirty="0" err="1" smtClean="0">
                          <a:solidFill>
                            <a:srgbClr val="000000"/>
                          </a:solidFill>
                          <a:latin typeface="+mn-lt"/>
                          <a:sym typeface="Symbol"/>
                        </a:rPr>
                        <a:t>Poli</a:t>
                      </a:r>
                      <a:r>
                        <a:rPr lang="en-GB" sz="1400" b="0" baseline="0" noProof="0" dirty="0" smtClean="0">
                          <a:solidFill>
                            <a:srgbClr val="000000"/>
                          </a:solidFill>
                          <a:latin typeface="+mn-lt"/>
                          <a:sym typeface="Symbol"/>
                        </a:rPr>
                        <a:t> 542]</a:t>
                      </a:r>
                      <a:r>
                        <a:rPr lang="en-GB" sz="1400" b="0" i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[EXC72 </a:t>
                      </a:r>
                      <a:r>
                        <a:rPr lang="en-GB" sz="1400" b="0" i="0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Mitarai</a:t>
                      </a:r>
                      <a:r>
                        <a:rPr lang="en-GB" sz="1400" b="0" i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 </a:t>
                      </a:r>
                      <a:r>
                        <a:rPr lang="es-E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STOR-M</a:t>
                      </a:r>
                      <a:r>
                        <a:rPr lang="en-GB" sz="1400" b="0" i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]</a:t>
                      </a:r>
                      <a:endParaRPr lang="en-GB" sz="1400" b="0" i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aseline="0" noProof="0" dirty="0" smtClean="0">
                          <a:solidFill>
                            <a:srgbClr val="000000"/>
                          </a:solidFill>
                          <a:sym typeface="Symbol"/>
                        </a:rPr>
                        <a:t> </a:t>
                      </a:r>
                      <a:endParaRPr lang="es-ES_tradnl" sz="1400" kern="1200" baseline="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Magnetic</a:t>
                      </a:r>
                      <a:r>
                        <a:rPr lang="es-ES_tradnl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</a:t>
                      </a:r>
                      <a:r>
                        <a:rPr lang="es-ES_tradnl" sz="14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kinetic</a:t>
                      </a:r>
                      <a:r>
                        <a:rPr lang="es-ES_tradnl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control [PPC190 </a:t>
                      </a:r>
                      <a:r>
                        <a:rPr lang="es-ES_tradnl" sz="14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Moreau</a:t>
                      </a:r>
                      <a:r>
                        <a:rPr lang="es-ES_tradnl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Fast</a:t>
                      </a:r>
                      <a:r>
                        <a:rPr lang="es-ES_tradnl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vertical control [PPC201 </a:t>
                      </a:r>
                      <a:r>
                        <a:rPr lang="es-ES_tradnl" sz="14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Mueller</a:t>
                      </a:r>
                      <a:r>
                        <a:rPr lang="es-ES_tradnl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KSTAR, EAST, NSTX], [PPC248 </a:t>
                      </a:r>
                      <a:r>
                        <a:rPr lang="es-ES_tradnl" sz="14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Gribov</a:t>
                      </a:r>
                      <a:r>
                        <a:rPr lang="es-ES_tradnl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ITER]</a:t>
                      </a:r>
                    </a:p>
                    <a:p>
                      <a:r>
                        <a:rPr lang="en-GB" sz="1400" baseline="0" noProof="0" dirty="0" smtClean="0">
                          <a:solidFill>
                            <a:srgbClr val="000000"/>
                          </a:solidFill>
                          <a:sym typeface="Symbol"/>
                        </a:rPr>
                        <a:t>Design, prototype and </a:t>
                      </a:r>
                      <a:r>
                        <a:rPr lang="en-GB" sz="1400" baseline="0" noProof="0" dirty="0" err="1" smtClean="0">
                          <a:solidFill>
                            <a:srgbClr val="000000"/>
                          </a:solidFill>
                          <a:sym typeface="Symbol"/>
                        </a:rPr>
                        <a:t>manucturing</a:t>
                      </a:r>
                      <a:r>
                        <a:rPr lang="en-GB" sz="1400" baseline="0" noProof="0" dirty="0" smtClean="0">
                          <a:solidFill>
                            <a:srgbClr val="000000"/>
                          </a:solidFill>
                          <a:sym typeface="Symbol"/>
                        </a:rPr>
                        <a:t> in-vessel coils ITER [PPC691 </a:t>
                      </a:r>
                      <a:r>
                        <a:rPr lang="en-GB" sz="1400" baseline="0" noProof="0" dirty="0" err="1" smtClean="0">
                          <a:solidFill>
                            <a:srgbClr val="000000"/>
                          </a:solidFill>
                          <a:sym typeface="Symbol"/>
                        </a:rPr>
                        <a:t>Encheva</a:t>
                      </a:r>
                      <a:r>
                        <a:rPr lang="en-GB" sz="1400" baseline="0" noProof="0" dirty="0" smtClean="0">
                          <a:solidFill>
                            <a:srgbClr val="000000"/>
                          </a:solidFill>
                          <a:sym typeface="Symbol"/>
                        </a:rPr>
                        <a:t> ITER]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aseline="0" noProof="0" dirty="0" smtClean="0">
                          <a:solidFill>
                            <a:srgbClr val="000000"/>
                          </a:solidFill>
                          <a:latin typeface="+mn-lt"/>
                          <a:sym typeface="Symbol"/>
                        </a:rPr>
                        <a:t>Control with non-</a:t>
                      </a:r>
                      <a:r>
                        <a:rPr lang="en-GB" sz="1400" baseline="0" noProof="0" dirty="0" err="1" smtClean="0">
                          <a:solidFill>
                            <a:srgbClr val="000000"/>
                          </a:solidFill>
                          <a:latin typeface="+mn-lt"/>
                          <a:sym typeface="Symbol"/>
                        </a:rPr>
                        <a:t>asisymmetric</a:t>
                      </a:r>
                      <a:r>
                        <a:rPr lang="en-GB" sz="1400" baseline="0" noProof="0" dirty="0" smtClean="0">
                          <a:solidFill>
                            <a:srgbClr val="000000"/>
                          </a:solidFill>
                          <a:latin typeface="+mn-lt"/>
                          <a:sym typeface="Symbol"/>
                        </a:rPr>
                        <a:t> coils [PPC376 </a:t>
                      </a:r>
                      <a:r>
                        <a:rPr lang="en-GB" sz="1400" baseline="0" noProof="0" dirty="0" err="1" smtClean="0">
                          <a:solidFill>
                            <a:srgbClr val="000000"/>
                          </a:solidFill>
                          <a:latin typeface="+mn-lt"/>
                          <a:sym typeface="Symbol"/>
                        </a:rPr>
                        <a:t>Hawryluk</a:t>
                      </a:r>
                      <a:r>
                        <a:rPr lang="en-GB" sz="1400" baseline="0" noProof="0" dirty="0" smtClean="0">
                          <a:solidFill>
                            <a:srgbClr val="000000"/>
                          </a:solidFill>
                          <a:latin typeface="+mn-lt"/>
                          <a:sym typeface="Symbol"/>
                        </a:rPr>
                        <a:t> DIIID]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aseline="0" noProof="0" dirty="0" smtClean="0">
                          <a:solidFill>
                            <a:srgbClr val="000000"/>
                          </a:solidFill>
                          <a:sym typeface="Symbol"/>
                        </a:rPr>
                        <a:t>Real time control NTMs / ECRH OPERATIONAL [</a:t>
                      </a:r>
                      <a:r>
                        <a:rPr lang="en-GB" sz="1400" baseline="0" noProof="0" dirty="0" smtClean="0">
                          <a:solidFill>
                            <a:srgbClr val="0000FF"/>
                          </a:solidFill>
                          <a:sym typeface="Symbol"/>
                        </a:rPr>
                        <a:t>PPC430 Reich AUG</a:t>
                      </a:r>
                      <a:r>
                        <a:rPr lang="en-GB" sz="1400" baseline="0" noProof="0" dirty="0" smtClean="0">
                          <a:solidFill>
                            <a:srgbClr val="000000"/>
                          </a:solidFill>
                          <a:sym typeface="Symbol"/>
                        </a:rPr>
                        <a:t>], </a:t>
                      </a:r>
                      <a:r>
                        <a:rPr lang="en-GB" sz="1400" baseline="0" noProof="0" dirty="0" smtClean="0">
                          <a:solidFill>
                            <a:srgbClr val="FF0000"/>
                          </a:solidFill>
                          <a:sym typeface="Symbol"/>
                        </a:rPr>
                        <a:t> </a:t>
                      </a:r>
                      <a:r>
                        <a:rPr lang="en-GB" sz="1400" baseline="0" noProof="0" dirty="0" smtClean="0">
                          <a:solidFill>
                            <a:srgbClr val="000000"/>
                          </a:solidFill>
                          <a:sym typeface="Symbol"/>
                        </a:rPr>
                        <a:t>[PPC553 Kim KSTAR]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aseline="0" noProof="0" dirty="0" smtClean="0">
                          <a:solidFill>
                            <a:srgbClr val="000000"/>
                          </a:solidFill>
                          <a:sym typeface="Symbol"/>
                        </a:rPr>
                        <a:t>Control plasma profiles [PPC636 </a:t>
                      </a:r>
                      <a:r>
                        <a:rPr lang="en-GB" sz="1400" baseline="0" noProof="0" dirty="0" err="1" smtClean="0">
                          <a:solidFill>
                            <a:srgbClr val="000000"/>
                          </a:solidFill>
                          <a:sym typeface="Symbol"/>
                        </a:rPr>
                        <a:t>Felici</a:t>
                      </a:r>
                      <a:r>
                        <a:rPr lang="en-GB" sz="1400" baseline="0" noProof="0" dirty="0" smtClean="0">
                          <a:solidFill>
                            <a:srgbClr val="000000"/>
                          </a:solidFill>
                          <a:sym typeface="Symbol"/>
                        </a:rPr>
                        <a:t> TCV, AUG ITER]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aseline="0" noProof="0" dirty="0" smtClean="0">
                          <a:solidFill>
                            <a:srgbClr val="000000"/>
                          </a:solidFill>
                          <a:sym typeface="Symbol"/>
                        </a:rPr>
                        <a:t>Physics model based control (q, </a:t>
                      </a:r>
                      <a:r>
                        <a:rPr lang="en-GB" sz="1400" baseline="0" noProof="0" dirty="0" err="1" smtClean="0">
                          <a:solidFill>
                            <a:srgbClr val="000000"/>
                          </a:solidFill>
                          <a:sym typeface="Symbol"/>
                        </a:rPr>
                        <a:t>betaN</a:t>
                      </a:r>
                      <a:r>
                        <a:rPr lang="en-GB" sz="1400" baseline="0" noProof="0" dirty="0" smtClean="0">
                          <a:solidFill>
                            <a:srgbClr val="000000"/>
                          </a:solidFill>
                          <a:sym typeface="Symbol"/>
                        </a:rPr>
                        <a:t>) [PPC520 Barton DIIID]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aseline="0" noProof="0" dirty="0" smtClean="0">
                          <a:solidFill>
                            <a:srgbClr val="000000"/>
                          </a:solidFill>
                          <a:sym typeface="Symbol"/>
                        </a:rPr>
                        <a:t>Magnetic </a:t>
                      </a:r>
                      <a:r>
                        <a:rPr lang="en-GB" sz="1400" baseline="0" noProof="0" dirty="0" err="1" smtClean="0">
                          <a:solidFill>
                            <a:srgbClr val="000000"/>
                          </a:solidFill>
                          <a:sym typeface="Symbol"/>
                        </a:rPr>
                        <a:t>conf</a:t>
                      </a:r>
                      <a:r>
                        <a:rPr lang="en-GB" sz="1400" baseline="0" noProof="0" dirty="0" smtClean="0">
                          <a:solidFill>
                            <a:srgbClr val="000000"/>
                          </a:solidFill>
                          <a:sym typeface="Symbol"/>
                        </a:rPr>
                        <a:t> (Snowflake)  </a:t>
                      </a:r>
                      <a:r>
                        <a:rPr lang="en-GB" sz="1400" baseline="0" noProof="0" dirty="0" err="1" smtClean="0">
                          <a:solidFill>
                            <a:srgbClr val="000000"/>
                          </a:solidFill>
                          <a:sym typeface="Symbol"/>
                        </a:rPr>
                        <a:t>Divertor</a:t>
                      </a:r>
                      <a:r>
                        <a:rPr lang="en-GB" sz="1400" baseline="0" noProof="0" dirty="0" smtClean="0">
                          <a:solidFill>
                            <a:srgbClr val="000000"/>
                          </a:solidFill>
                          <a:sym typeface="Symbol"/>
                        </a:rPr>
                        <a:t> detachment CONTROL [</a:t>
                      </a:r>
                      <a:r>
                        <a:rPr lang="en-GB" sz="1400" baseline="0" noProof="0" dirty="0" smtClean="0">
                          <a:solidFill>
                            <a:srgbClr val="0000FF"/>
                          </a:solidFill>
                          <a:sym typeface="Symbol"/>
                        </a:rPr>
                        <a:t>PPC379 </a:t>
                      </a:r>
                      <a:r>
                        <a:rPr lang="en-GB" sz="1400" baseline="0" noProof="0" dirty="0" err="1" smtClean="0">
                          <a:solidFill>
                            <a:srgbClr val="0000FF"/>
                          </a:solidFill>
                          <a:sym typeface="Symbol"/>
                        </a:rPr>
                        <a:t>Kolemen</a:t>
                      </a:r>
                      <a:r>
                        <a:rPr lang="en-GB" sz="1400" baseline="0" noProof="0" dirty="0" smtClean="0">
                          <a:solidFill>
                            <a:srgbClr val="0000FF"/>
                          </a:solidFill>
                          <a:sym typeface="Symbol"/>
                        </a:rPr>
                        <a:t> DIIID</a:t>
                      </a:r>
                      <a:r>
                        <a:rPr lang="en-GB" sz="1400" baseline="0" noProof="0" dirty="0" smtClean="0">
                          <a:solidFill>
                            <a:srgbClr val="000000"/>
                          </a:solidFill>
                          <a:sym typeface="Symbol"/>
                        </a:rPr>
                        <a:t>]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aseline="0" noProof="0" dirty="0" smtClean="0">
                          <a:solidFill>
                            <a:srgbClr val="000000"/>
                          </a:solidFill>
                          <a:sym typeface="Symbol"/>
                        </a:rPr>
                        <a:t>Control burn in ITER feedback [PPC599 </a:t>
                      </a:r>
                      <a:r>
                        <a:rPr lang="en-GB" sz="1400" baseline="0" noProof="0" dirty="0" err="1" smtClean="0">
                          <a:solidFill>
                            <a:srgbClr val="000000"/>
                          </a:solidFill>
                          <a:sym typeface="Symbol"/>
                        </a:rPr>
                        <a:t>Kessel</a:t>
                      </a:r>
                      <a:r>
                        <a:rPr lang="en-GB" sz="1400" baseline="0" noProof="0" dirty="0" smtClean="0">
                          <a:solidFill>
                            <a:srgbClr val="000000"/>
                          </a:solidFill>
                          <a:sym typeface="Symbol"/>
                        </a:rPr>
                        <a:t>] / L-H transition</a:t>
                      </a:r>
                    </a:p>
                  </a:txBody>
                  <a:tcPr marL="115300" marR="115300" marT="47329" marB="47329"/>
                </a:tc>
              </a:tr>
              <a:tr h="2745048">
                <a:tc>
                  <a:txBody>
                    <a:bodyPr/>
                    <a:lstStyle/>
                    <a:p>
                      <a:pPr algn="ctr"/>
                      <a:r>
                        <a:rPr lang="en-GB" sz="1900" b="1" noProof="0" dirty="0" smtClean="0">
                          <a:solidFill>
                            <a:srgbClr val="000000"/>
                          </a:solidFill>
                        </a:rPr>
                        <a:t>PLASMA SCENARIO DEVELOPMENT</a:t>
                      </a:r>
                    </a:p>
                    <a:p>
                      <a:pPr algn="ctr"/>
                      <a:endParaRPr lang="en-GB" sz="1900" noProof="0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endParaRPr lang="en-GB" sz="1900" b="1" kern="1200" noProof="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GB" sz="1900" b="1" kern="1200" noProof="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5301" marR="115301" marT="47321" marB="47321"/>
                </a:tc>
                <a:tc>
                  <a:txBody>
                    <a:bodyPr/>
                    <a:lstStyle/>
                    <a:p>
                      <a:r>
                        <a:rPr lang="en-GB" sz="1400" baseline="0" noProof="0" dirty="0" smtClean="0">
                          <a:solidFill>
                            <a:schemeClr val="tx1"/>
                          </a:solidFill>
                          <a:sym typeface="Symbol"/>
                        </a:rPr>
                        <a:t>Towards Steady state  conditions / hybrid scenario [</a:t>
                      </a:r>
                      <a:r>
                        <a:rPr lang="en-GB" sz="1400" baseline="0" noProof="0" dirty="0" smtClean="0">
                          <a:solidFill>
                            <a:srgbClr val="0000FF"/>
                          </a:solidFill>
                          <a:sym typeface="Symbol"/>
                        </a:rPr>
                        <a:t>PPC277 Petty DIIID</a:t>
                      </a:r>
                      <a:r>
                        <a:rPr lang="en-GB" sz="1400" baseline="0" noProof="0" dirty="0" smtClean="0">
                          <a:solidFill>
                            <a:schemeClr val="tx1"/>
                          </a:solidFill>
                          <a:sym typeface="Symbol"/>
                        </a:rPr>
                        <a:t>]</a:t>
                      </a:r>
                    </a:p>
                    <a:p>
                      <a:r>
                        <a:rPr lang="en-GB" sz="1400" baseline="0" noProof="0" dirty="0" smtClean="0">
                          <a:solidFill>
                            <a:schemeClr val="tx1"/>
                          </a:solidFill>
                          <a:sym typeface="Symbol"/>
                        </a:rPr>
                        <a:t>Scenarios for ITER operation [</a:t>
                      </a:r>
                      <a:r>
                        <a:rPr lang="en-GB" sz="1400" baseline="0" noProof="0" dirty="0" smtClean="0">
                          <a:solidFill>
                            <a:srgbClr val="0000FF"/>
                          </a:solidFill>
                          <a:sym typeface="Symbol"/>
                        </a:rPr>
                        <a:t>EXC344 Sips</a:t>
                      </a:r>
                      <a:r>
                        <a:rPr lang="en-GB" sz="1400" baseline="0" noProof="0" dirty="0" smtClean="0">
                          <a:solidFill>
                            <a:schemeClr val="tx1"/>
                          </a:solidFill>
                          <a:sym typeface="Symbol"/>
                        </a:rPr>
                        <a:t>]</a:t>
                      </a:r>
                    </a:p>
                    <a:p>
                      <a:r>
                        <a:rPr lang="en-GB" sz="1400" baseline="0" noProof="0" dirty="0" smtClean="0">
                          <a:solidFill>
                            <a:schemeClr val="tx1"/>
                          </a:solidFill>
                          <a:sym typeface="Symbol"/>
                        </a:rPr>
                        <a:t>Integration operation of the ITER-Like Wall at JET </a:t>
                      </a:r>
                      <a:r>
                        <a:rPr lang="en-GB" sz="1400" baseline="0" noProof="0" dirty="0" smtClean="0">
                          <a:solidFill>
                            <a:srgbClr val="0000FF"/>
                          </a:solidFill>
                          <a:sym typeface="Symbol"/>
                        </a:rPr>
                        <a:t>[EXC433 </a:t>
                      </a:r>
                      <a:r>
                        <a:rPr lang="en-GB" sz="1400" baseline="0" noProof="0" dirty="0" err="1" smtClean="0">
                          <a:solidFill>
                            <a:srgbClr val="0000FF"/>
                          </a:solidFill>
                          <a:sym typeface="Symbol"/>
                        </a:rPr>
                        <a:t>Giroud</a:t>
                      </a:r>
                      <a:r>
                        <a:rPr lang="en-GB" sz="1400" baseline="0" noProof="0" dirty="0" smtClean="0">
                          <a:solidFill>
                            <a:srgbClr val="0000FF"/>
                          </a:solidFill>
                          <a:sym typeface="Symbol"/>
                        </a:rPr>
                        <a:t> JET] /</a:t>
                      </a:r>
                      <a:r>
                        <a:rPr lang="en-GB" sz="1400" dirty="0" smtClean="0"/>
                        <a:t>[</a:t>
                      </a:r>
                      <a:r>
                        <a:rPr lang="en-GB" sz="1400" dirty="0" smtClean="0">
                          <a:solidFill>
                            <a:srgbClr val="0000FF"/>
                          </a:solidFill>
                        </a:rPr>
                        <a:t>EXC187 </a:t>
                      </a:r>
                      <a:r>
                        <a:rPr lang="en-GB" sz="1400" dirty="0" err="1" smtClean="0">
                          <a:solidFill>
                            <a:srgbClr val="0000FF"/>
                          </a:solidFill>
                        </a:rPr>
                        <a:t>Nunes</a:t>
                      </a:r>
                      <a:r>
                        <a:rPr lang="en-GB" sz="1400" dirty="0" smtClean="0">
                          <a:solidFill>
                            <a:srgbClr val="0000FF"/>
                          </a:solidFill>
                        </a:rPr>
                        <a:t> JET]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ITER scenarios</a:t>
                      </a:r>
                      <a:r>
                        <a:rPr lang="en-GB" sz="1400" baseline="0" dirty="0" smtClean="0">
                          <a:solidFill>
                            <a:schemeClr val="tx1"/>
                          </a:solidFill>
                        </a:rPr>
                        <a:t> at AUG </a:t>
                      </a:r>
                      <a:r>
                        <a:rPr lang="en-GB" sz="1400" baseline="0" dirty="0" smtClean="0">
                          <a:solidFill>
                            <a:srgbClr val="0000FF"/>
                          </a:solidFill>
                        </a:rPr>
                        <a:t>[</a:t>
                      </a:r>
                      <a:r>
                        <a:rPr lang="en-GB" sz="1400" dirty="0" smtClean="0">
                          <a:solidFill>
                            <a:srgbClr val="0000FF"/>
                          </a:solidFill>
                        </a:rPr>
                        <a:t>EXC606 </a:t>
                      </a:r>
                      <a:r>
                        <a:rPr lang="en-GB" sz="1400" dirty="0" err="1" smtClean="0">
                          <a:solidFill>
                            <a:srgbClr val="0000FF"/>
                          </a:solidFill>
                        </a:rPr>
                        <a:t>Schweinzer</a:t>
                      </a:r>
                      <a:r>
                        <a:rPr lang="en-GB" sz="1400" dirty="0" smtClean="0">
                          <a:solidFill>
                            <a:srgbClr val="0000FF"/>
                          </a:solidFill>
                        </a:rPr>
                        <a:t>]</a:t>
                      </a:r>
                      <a:r>
                        <a:rPr lang="en-GB" sz="1400" baseline="0" noProof="0" dirty="0" smtClean="0">
                          <a:solidFill>
                            <a:srgbClr val="0000FF"/>
                          </a:solidFill>
                          <a:sym typeface="Symbol"/>
                        </a:rPr>
                        <a:t> </a:t>
                      </a:r>
                      <a:endParaRPr lang="en-GB" sz="1400" baseline="0" noProof="0" dirty="0" smtClean="0">
                        <a:solidFill>
                          <a:schemeClr val="tx1"/>
                        </a:solidFill>
                        <a:sym typeface="Symbol"/>
                      </a:endParaRPr>
                    </a:p>
                    <a:p>
                      <a:r>
                        <a:rPr lang="en-GB" sz="1400" baseline="0" noProof="0" dirty="0" smtClean="0">
                          <a:solidFill>
                            <a:schemeClr val="tx1"/>
                          </a:solidFill>
                          <a:sym typeface="Symbol"/>
                        </a:rPr>
                        <a:t>High inductance for steady-state operation [9/335 DIIID </a:t>
                      </a:r>
                      <a:r>
                        <a:rPr lang="en-GB" sz="1400" baseline="0" noProof="0" dirty="0" err="1" smtClean="0">
                          <a:solidFill>
                            <a:schemeClr val="tx1"/>
                          </a:solidFill>
                          <a:sym typeface="Symbol"/>
                        </a:rPr>
                        <a:t>Ferron</a:t>
                      </a:r>
                      <a:r>
                        <a:rPr lang="en-GB" sz="1400" baseline="0" noProof="0" dirty="0" smtClean="0">
                          <a:solidFill>
                            <a:schemeClr val="tx1"/>
                          </a:solidFill>
                          <a:sym typeface="Symbol"/>
                        </a:rPr>
                        <a:t>]</a:t>
                      </a:r>
                    </a:p>
                    <a:p>
                      <a:r>
                        <a:rPr lang="en-GB" sz="1400" baseline="0" noProof="0" dirty="0" smtClean="0">
                          <a:solidFill>
                            <a:schemeClr val="tx1"/>
                          </a:solidFill>
                          <a:sym typeface="Symbol"/>
                        </a:rPr>
                        <a:t>ITER BASELINE Q=10 [</a:t>
                      </a:r>
                      <a:r>
                        <a:rPr lang="en-GB" sz="1400" baseline="0" noProof="0" dirty="0" smtClean="0">
                          <a:solidFill>
                            <a:srgbClr val="0000FF"/>
                          </a:solidFill>
                          <a:sym typeface="Symbol"/>
                        </a:rPr>
                        <a:t>EXC342 Luce DIIID</a:t>
                      </a:r>
                      <a:r>
                        <a:rPr lang="en-GB" sz="1400" baseline="0" noProof="0" dirty="0" smtClean="0">
                          <a:solidFill>
                            <a:schemeClr val="tx1"/>
                          </a:solidFill>
                          <a:sym typeface="Symbol"/>
                        </a:rPr>
                        <a:t>] Operation difficulties at low applied torque</a:t>
                      </a:r>
                    </a:p>
                    <a:p>
                      <a:r>
                        <a:rPr lang="en-GB" sz="1400" baseline="0" noProof="0" dirty="0" smtClean="0">
                          <a:solidFill>
                            <a:schemeClr val="tx1"/>
                          </a:solidFill>
                          <a:sym typeface="Symbol"/>
                        </a:rPr>
                        <a:t>Scenario in LHD [</a:t>
                      </a:r>
                      <a:r>
                        <a:rPr lang="en-GB" sz="1400" baseline="0" noProof="0" dirty="0" smtClean="0">
                          <a:solidFill>
                            <a:srgbClr val="0000FF"/>
                          </a:solidFill>
                          <a:sym typeface="Symbol"/>
                        </a:rPr>
                        <a:t>PPC348 </a:t>
                      </a:r>
                      <a:r>
                        <a:rPr lang="en-GB" sz="1400" baseline="0" noProof="0" dirty="0" err="1" smtClean="0">
                          <a:solidFill>
                            <a:srgbClr val="0000FF"/>
                          </a:solidFill>
                          <a:sym typeface="Symbol"/>
                        </a:rPr>
                        <a:t>Nagaoka</a:t>
                      </a:r>
                      <a:r>
                        <a:rPr lang="en-GB" sz="1400" baseline="0" noProof="0" dirty="0" smtClean="0">
                          <a:solidFill>
                            <a:srgbClr val="0000FF"/>
                          </a:solidFill>
                          <a:sym typeface="Symbol"/>
                        </a:rPr>
                        <a:t> LHD</a:t>
                      </a:r>
                      <a:r>
                        <a:rPr lang="en-GB" sz="1400" baseline="0" noProof="0" dirty="0" smtClean="0">
                          <a:solidFill>
                            <a:schemeClr val="tx1"/>
                          </a:solidFill>
                          <a:sym typeface="Symbol"/>
                        </a:rPr>
                        <a:t>]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Plasma </a:t>
                      </a:r>
                      <a:r>
                        <a:rPr lang="es-ES_tradnl" sz="14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scenario</a:t>
                      </a:r>
                      <a:r>
                        <a:rPr lang="es-ES_tradnl" sz="14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_tradnl" sz="1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development</a:t>
                      </a:r>
                      <a:r>
                        <a:rPr lang="es-ES_tradnl" sz="14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HL-2M [2/163 SONG HL-2M]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Quiescent</a:t>
                      </a:r>
                      <a:r>
                        <a:rPr lang="es-ES_tradnl" sz="14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H-</a:t>
                      </a:r>
                      <a:r>
                        <a:rPr lang="es-ES_tradnl" sz="1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mode</a:t>
                      </a:r>
                      <a:r>
                        <a:rPr lang="es-ES_tradnl" sz="14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[</a:t>
                      </a:r>
                      <a:r>
                        <a:rPr lang="es-ES_tradnl" sz="1400" kern="1200" baseline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PPC243 Solomon DIIID</a:t>
                      </a:r>
                      <a:r>
                        <a:rPr lang="es-ES_tradnl" sz="14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dirty="0" err="1" smtClean="0">
                          <a:effectLst/>
                        </a:rPr>
                        <a:t>Fully</a:t>
                      </a:r>
                      <a:r>
                        <a:rPr lang="es-ES_tradnl" sz="1400" dirty="0" smtClean="0">
                          <a:effectLst/>
                        </a:rPr>
                        <a:t> non-</a:t>
                      </a:r>
                      <a:r>
                        <a:rPr lang="es-ES_tradnl" sz="1400" dirty="0" err="1" smtClean="0">
                          <a:effectLst/>
                        </a:rPr>
                        <a:t>inductive</a:t>
                      </a:r>
                      <a:r>
                        <a:rPr lang="es-ES_tradnl" sz="1400" dirty="0" smtClean="0">
                          <a:effectLst/>
                        </a:rPr>
                        <a:t> </a:t>
                      </a:r>
                      <a:r>
                        <a:rPr lang="es-ES_tradnl" sz="1400" dirty="0" err="1" smtClean="0">
                          <a:effectLst/>
                        </a:rPr>
                        <a:t>scenario</a:t>
                      </a:r>
                      <a:r>
                        <a:rPr lang="es-ES_tradnl" sz="1400" dirty="0" smtClean="0">
                          <a:effectLst/>
                        </a:rPr>
                        <a:t> </a:t>
                      </a:r>
                      <a:r>
                        <a:rPr lang="es-ES_tradnl" sz="1400" dirty="0" err="1" smtClean="0">
                          <a:effectLst/>
                        </a:rPr>
                        <a:t>for</a:t>
                      </a:r>
                      <a:r>
                        <a:rPr lang="es-ES_tradnl" sz="1400" dirty="0" smtClean="0">
                          <a:effectLst/>
                        </a:rPr>
                        <a:t> </a:t>
                      </a:r>
                      <a:r>
                        <a:rPr lang="es-ES_tradnl" sz="1400" dirty="0" err="1" smtClean="0">
                          <a:effectLst/>
                        </a:rPr>
                        <a:t>Steady</a:t>
                      </a:r>
                      <a:r>
                        <a:rPr lang="es-ES_tradnl" sz="1400" baseline="0" dirty="0" smtClean="0">
                          <a:effectLst/>
                        </a:rPr>
                        <a:t> </a:t>
                      </a:r>
                      <a:r>
                        <a:rPr lang="es-ES_tradnl" sz="1400" baseline="0" dirty="0" err="1" smtClean="0">
                          <a:effectLst/>
                        </a:rPr>
                        <a:t>State</a:t>
                      </a:r>
                      <a:r>
                        <a:rPr lang="es-ES_tradnl" sz="1400" baseline="0" dirty="0" smtClean="0">
                          <a:effectLst/>
                        </a:rPr>
                        <a:t> </a:t>
                      </a:r>
                      <a:r>
                        <a:rPr lang="es-ES_tradnl" sz="1400" baseline="0" dirty="0" err="1" smtClean="0">
                          <a:effectLst/>
                        </a:rPr>
                        <a:t>Operation</a:t>
                      </a:r>
                      <a:r>
                        <a:rPr lang="es-ES_tradnl" sz="1400" baseline="0" dirty="0" smtClean="0">
                          <a:effectLst/>
                        </a:rPr>
                        <a:t> </a:t>
                      </a:r>
                      <a:r>
                        <a:rPr lang="es-ES_tradnl" sz="1400" dirty="0" smtClean="0">
                          <a:effectLst/>
                        </a:rPr>
                        <a:t>[EXC681 Gong EAST/DIIID] </a:t>
                      </a:r>
                      <a:endParaRPr lang="es-ES_tradnl" sz="1400" kern="1200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aseline="0" noProof="0" dirty="0" err="1" smtClean="0">
                          <a:solidFill>
                            <a:srgbClr val="000000"/>
                          </a:solidFill>
                          <a:sym typeface="Symbol"/>
                        </a:rPr>
                        <a:t>Compativility</a:t>
                      </a:r>
                      <a:r>
                        <a:rPr lang="en-GB" sz="1400" baseline="0" noProof="0" dirty="0" smtClean="0">
                          <a:solidFill>
                            <a:srgbClr val="000000"/>
                          </a:solidFill>
                          <a:sym typeface="Symbol"/>
                        </a:rPr>
                        <a:t> of ITB and steady-</a:t>
                      </a:r>
                      <a:r>
                        <a:rPr lang="en-GB" sz="1400" baseline="0" noProof="0" dirty="0" err="1" smtClean="0">
                          <a:solidFill>
                            <a:srgbClr val="000000"/>
                          </a:solidFill>
                          <a:sym typeface="Symbol"/>
                        </a:rPr>
                        <a:t>stae</a:t>
                      </a:r>
                      <a:r>
                        <a:rPr lang="en-GB" sz="1400" baseline="0" noProof="0" dirty="0" smtClean="0">
                          <a:solidFill>
                            <a:srgbClr val="000000"/>
                          </a:solidFill>
                          <a:sym typeface="Symbol"/>
                        </a:rPr>
                        <a:t> operation [23/661 </a:t>
                      </a:r>
                      <a:r>
                        <a:rPr lang="en-GB" sz="1400" baseline="0" noProof="0" dirty="0" err="1" smtClean="0">
                          <a:solidFill>
                            <a:srgbClr val="000000"/>
                          </a:solidFill>
                          <a:sym typeface="Symbol"/>
                        </a:rPr>
                        <a:t>garofalo</a:t>
                      </a:r>
                      <a:r>
                        <a:rPr lang="en-GB" sz="1400" baseline="0" noProof="0" dirty="0" smtClean="0">
                          <a:solidFill>
                            <a:srgbClr val="000000"/>
                          </a:solidFill>
                          <a:sym typeface="Symbol"/>
                        </a:rPr>
                        <a:t> DIIID]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aseline="0" noProof="0" dirty="0" smtClean="0">
                          <a:solidFill>
                            <a:schemeClr val="tx1"/>
                          </a:solidFill>
                          <a:sym typeface="Symbol"/>
                        </a:rPr>
                        <a:t>DEMO physics [</a:t>
                      </a:r>
                      <a:r>
                        <a:rPr lang="en-GB" sz="1400" baseline="0" noProof="0" dirty="0" smtClean="0">
                          <a:solidFill>
                            <a:srgbClr val="0000FF"/>
                          </a:solidFill>
                          <a:sym typeface="Symbol"/>
                        </a:rPr>
                        <a:t>PPC448 </a:t>
                      </a:r>
                      <a:r>
                        <a:rPr lang="en-GB" sz="1400" baseline="0" noProof="0" dirty="0" err="1" smtClean="0">
                          <a:solidFill>
                            <a:srgbClr val="0000FF"/>
                          </a:solidFill>
                          <a:sym typeface="Symbol"/>
                        </a:rPr>
                        <a:t>Wenninger</a:t>
                      </a:r>
                      <a:r>
                        <a:rPr lang="en-GB" sz="1400" baseline="0" noProof="0" dirty="0" smtClean="0">
                          <a:solidFill>
                            <a:schemeClr val="tx1"/>
                          </a:solidFill>
                          <a:sym typeface="Symbol"/>
                        </a:rPr>
                        <a:t>]</a:t>
                      </a:r>
                    </a:p>
                  </a:txBody>
                  <a:tcPr marL="115301" marR="115301" marT="47321" marB="47321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6375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23817" y="284302"/>
            <a:ext cx="8075276" cy="592156"/>
          </a:xfrm>
        </p:spPr>
        <p:txBody>
          <a:bodyPr>
            <a:normAutofit/>
          </a:bodyPr>
          <a:lstStyle/>
          <a:p>
            <a:r>
              <a:rPr lang="es-ES" sz="3300" b="1" dirty="0">
                <a:solidFill>
                  <a:srgbClr val="0000FF"/>
                </a:solidFill>
              </a:rPr>
              <a:t>PLASMA CONTROL</a:t>
            </a:r>
            <a:endParaRPr lang="es-ES" sz="3300" b="1" dirty="0">
              <a:solidFill>
                <a:srgbClr val="0000FF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502" y="3918258"/>
            <a:ext cx="7489656" cy="217952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65817" y="6237231"/>
            <a:ext cx="9739173" cy="430651"/>
          </a:xfrm>
          <a:prstGeom prst="rect">
            <a:avLst/>
          </a:prstGeom>
          <a:noFill/>
        </p:spPr>
        <p:txBody>
          <a:bodyPr wrap="square" lIns="106445" tIns="53223" rIns="106445" bIns="53223" rtlCol="0">
            <a:spAutoFit/>
          </a:bodyPr>
          <a:lstStyle/>
          <a:p>
            <a:pPr algn="ctr"/>
            <a:r>
              <a:rPr lang="es-ES" dirty="0" err="1" smtClean="0"/>
              <a:t>SnowFlake</a:t>
            </a:r>
            <a:r>
              <a:rPr lang="es-ES" dirty="0" smtClean="0"/>
              <a:t> </a:t>
            </a:r>
            <a:r>
              <a:rPr lang="es-ES" dirty="0" err="1" smtClean="0"/>
              <a:t>Divertor</a:t>
            </a:r>
            <a:r>
              <a:rPr lang="es-ES" dirty="0" smtClean="0"/>
              <a:t>  control </a:t>
            </a:r>
            <a:r>
              <a:rPr lang="es-ES" dirty="0" smtClean="0">
                <a:solidFill>
                  <a:srgbClr val="0000FF"/>
                </a:solidFill>
              </a:rPr>
              <a:t>[EXD379 </a:t>
            </a:r>
            <a:r>
              <a:rPr lang="es-ES" dirty="0" err="1" smtClean="0">
                <a:solidFill>
                  <a:srgbClr val="0000FF"/>
                </a:solidFill>
              </a:rPr>
              <a:t>Koleman</a:t>
            </a:r>
            <a:r>
              <a:rPr lang="es-ES" dirty="0" smtClean="0">
                <a:solidFill>
                  <a:srgbClr val="0000FF"/>
                </a:solidFill>
              </a:rPr>
              <a:t> DIIID]</a:t>
            </a:r>
            <a:endParaRPr lang="es-ES" dirty="0">
              <a:solidFill>
                <a:srgbClr val="0000FF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817" y="986242"/>
            <a:ext cx="7873655" cy="2204636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01835" y="3170661"/>
            <a:ext cx="10974864" cy="430651"/>
          </a:xfrm>
          <a:prstGeom prst="rect">
            <a:avLst/>
          </a:prstGeom>
          <a:noFill/>
        </p:spPr>
        <p:txBody>
          <a:bodyPr wrap="square" lIns="106445" tIns="53223" rIns="106445" bIns="53223" rtlCol="0">
            <a:spAutoFit/>
          </a:bodyPr>
          <a:lstStyle/>
          <a:p>
            <a:r>
              <a:rPr lang="en-GB" dirty="0">
                <a:solidFill>
                  <a:srgbClr val="000000"/>
                </a:solidFill>
                <a:sym typeface="Symbol"/>
              </a:rPr>
              <a:t>Real time control NTMs / ECRH main actuator FULLY OPERATIONAL </a:t>
            </a:r>
            <a:r>
              <a:rPr lang="en-GB" dirty="0">
                <a:solidFill>
                  <a:srgbClr val="0000FF"/>
                </a:solidFill>
                <a:sym typeface="Symbol"/>
              </a:rPr>
              <a:t>[PPC430 Reich AUG</a:t>
            </a:r>
            <a:r>
              <a:rPr lang="en-GB" dirty="0" smtClean="0">
                <a:solidFill>
                  <a:srgbClr val="0000FF"/>
                </a:solidFill>
                <a:sym typeface="Symbol"/>
              </a:rPr>
              <a:t>]</a:t>
            </a:r>
            <a:endParaRPr lang="es-E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03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86400" y="4672780"/>
            <a:ext cx="7221792" cy="18579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lIns="106445" tIns="53223" rIns="106445" bIns="53223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GB" b="1" dirty="0"/>
              <a:t>Development of the Q=10 </a:t>
            </a:r>
            <a:r>
              <a:rPr lang="en-GB" b="1" dirty="0" smtClean="0"/>
              <a:t>Scenario </a:t>
            </a:r>
            <a:r>
              <a:rPr lang="en-GB" b="1" dirty="0"/>
              <a:t>on </a:t>
            </a:r>
            <a:r>
              <a:rPr lang="en-GB" b="1" dirty="0" smtClean="0"/>
              <a:t>AUG. </a:t>
            </a:r>
            <a:r>
              <a:rPr lang="en-GB" dirty="0" smtClean="0">
                <a:solidFill>
                  <a:schemeClr val="tx1"/>
                </a:solidFill>
              </a:rPr>
              <a:t>Operation </a:t>
            </a:r>
            <a:r>
              <a:rPr lang="en-GB" dirty="0">
                <a:solidFill>
                  <a:schemeClr val="tx1"/>
                </a:solidFill>
              </a:rPr>
              <a:t>at q</a:t>
            </a:r>
            <a:r>
              <a:rPr lang="en-GB" baseline="-25000" dirty="0">
                <a:solidFill>
                  <a:schemeClr val="tx1"/>
                </a:solidFill>
              </a:rPr>
              <a:t>95</a:t>
            </a:r>
            <a:r>
              <a:rPr lang="en-GB" dirty="0">
                <a:solidFill>
                  <a:schemeClr val="tx1"/>
                </a:solidFill>
              </a:rPr>
              <a:t>=3 demonstrated at H</a:t>
            </a:r>
            <a:r>
              <a:rPr lang="en-GB" baseline="-25000" dirty="0">
                <a:solidFill>
                  <a:schemeClr val="tx1"/>
                </a:solidFill>
              </a:rPr>
              <a:t>98y2</a:t>
            </a:r>
            <a:r>
              <a:rPr lang="en-GB" dirty="0">
                <a:solidFill>
                  <a:schemeClr val="tx1"/>
                </a:solidFill>
              </a:rPr>
              <a:t>=1</a:t>
            </a:r>
            <a:r>
              <a:rPr lang="en-GB" dirty="0"/>
              <a:t>, </a:t>
            </a:r>
            <a:r>
              <a:rPr lang="en-GB" dirty="0">
                <a:latin typeface="Symbol" charset="2"/>
                <a:cs typeface="Symbol" charset="2"/>
              </a:rPr>
              <a:t>b</a:t>
            </a:r>
            <a:r>
              <a:rPr lang="en-GB" baseline="-25000" dirty="0"/>
              <a:t>N </a:t>
            </a:r>
            <a:r>
              <a:rPr lang="en-GB" dirty="0"/>
              <a:t>~2, </a:t>
            </a:r>
            <a:r>
              <a:rPr lang="en-GB" dirty="0">
                <a:solidFill>
                  <a:schemeClr val="tx1"/>
                </a:solidFill>
              </a:rPr>
              <a:t>n/n</a:t>
            </a:r>
            <a:r>
              <a:rPr lang="en-GB" baseline="-25000" dirty="0">
                <a:solidFill>
                  <a:schemeClr val="tx1"/>
                </a:solidFill>
              </a:rPr>
              <a:t>GW</a:t>
            </a:r>
            <a:r>
              <a:rPr lang="en-GB" dirty="0">
                <a:solidFill>
                  <a:schemeClr val="tx1"/>
                </a:solidFill>
              </a:rPr>
              <a:t>=f</a:t>
            </a:r>
            <a:r>
              <a:rPr lang="en-GB" baseline="-25000" dirty="0">
                <a:solidFill>
                  <a:schemeClr val="tx1"/>
                </a:solidFill>
              </a:rPr>
              <a:t>GW</a:t>
            </a:r>
            <a:r>
              <a:rPr lang="en-GB" dirty="0">
                <a:solidFill>
                  <a:schemeClr val="tx1"/>
                </a:solidFill>
              </a:rPr>
              <a:t> ~0.85</a:t>
            </a:r>
            <a:r>
              <a:rPr lang="en-GB" dirty="0" smtClean="0">
                <a:solidFill>
                  <a:schemeClr val="tx1"/>
                </a:solidFill>
              </a:rPr>
              <a:t>; alternative </a:t>
            </a:r>
            <a:r>
              <a:rPr lang="en-GB" dirty="0"/>
              <a:t>scenario q</a:t>
            </a:r>
            <a:r>
              <a:rPr lang="en-GB" baseline="-25000" dirty="0"/>
              <a:t>95</a:t>
            </a:r>
            <a:r>
              <a:rPr lang="en-GB" dirty="0" smtClean="0"/>
              <a:t>=3.6 under investigation.</a:t>
            </a:r>
            <a:endParaRPr lang="en-GB" dirty="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defRPr/>
            </a:pPr>
            <a:endParaRPr lang="en-GB" dirty="0"/>
          </a:p>
          <a:p>
            <a:pPr>
              <a:lnSpc>
                <a:spcPct val="90000"/>
              </a:lnSpc>
              <a:defRPr/>
            </a:pPr>
            <a:r>
              <a:rPr lang="en-GB" dirty="0" smtClean="0">
                <a:solidFill>
                  <a:srgbClr val="FF0000"/>
                </a:solidFill>
              </a:rPr>
              <a:t>BUT,  </a:t>
            </a:r>
            <a:r>
              <a:rPr lang="en-GB" dirty="0"/>
              <a:t>I</a:t>
            </a:r>
            <a:r>
              <a:rPr lang="en-GB" dirty="0" smtClean="0">
                <a:solidFill>
                  <a:schemeClr val="tx1"/>
                </a:solidFill>
              </a:rPr>
              <a:t>ntegration </a:t>
            </a:r>
            <a:r>
              <a:rPr lang="en-GB" dirty="0">
                <a:solidFill>
                  <a:schemeClr val="tx1"/>
                </a:solidFill>
              </a:rPr>
              <a:t>of ELM mitigation not achieved</a:t>
            </a:r>
            <a:r>
              <a:rPr lang="en-GB" dirty="0" smtClean="0">
                <a:solidFill>
                  <a:schemeClr val="tx1"/>
                </a:solidFill>
              </a:rPr>
              <a:t>; </a:t>
            </a:r>
            <a:r>
              <a:rPr lang="en-GB" dirty="0" smtClean="0"/>
              <a:t>No </a:t>
            </a:r>
            <a:r>
              <a:rPr lang="en-GB" dirty="0"/>
              <a:t>stationary behavior with N-</a:t>
            </a:r>
            <a:r>
              <a:rPr lang="en-GB" dirty="0" smtClean="0"/>
              <a:t>seeding</a:t>
            </a:r>
            <a:r>
              <a:rPr lang="en-GB" dirty="0"/>
              <a:t> </a:t>
            </a:r>
            <a:r>
              <a:rPr lang="en-GB" dirty="0" smtClean="0"/>
              <a:t>[</a:t>
            </a:r>
            <a:r>
              <a:rPr lang="en-GB" dirty="0" smtClean="0">
                <a:solidFill>
                  <a:srgbClr val="0000FF"/>
                </a:solidFill>
              </a:rPr>
              <a:t>EXC606 </a:t>
            </a:r>
            <a:r>
              <a:rPr lang="en-GB" dirty="0" err="1" smtClean="0">
                <a:solidFill>
                  <a:srgbClr val="0000FF"/>
                </a:solidFill>
              </a:rPr>
              <a:t>Schweinzer</a:t>
            </a:r>
            <a:r>
              <a:rPr lang="en-GB" dirty="0" smtClean="0">
                <a:solidFill>
                  <a:srgbClr val="0000FF"/>
                </a:solidFill>
              </a:rPr>
              <a:t>]</a:t>
            </a:r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15" name="Bild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0" y="1703605"/>
            <a:ext cx="3745532" cy="291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Bild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356" y="1681292"/>
            <a:ext cx="3563814" cy="2907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7405233" y="4891913"/>
            <a:ext cx="4096422" cy="2369643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lIns="106445" tIns="53223" rIns="106445" bIns="53223" rtlCol="0">
            <a:spAutoFit/>
          </a:bodyPr>
          <a:lstStyle/>
          <a:p>
            <a:r>
              <a:rPr lang="es-ES" dirty="0" smtClean="0"/>
              <a:t>ITER-</a:t>
            </a:r>
            <a:r>
              <a:rPr lang="es-ES" dirty="0" err="1" smtClean="0"/>
              <a:t>like</a:t>
            </a:r>
            <a:r>
              <a:rPr lang="es-ES" dirty="0" smtClean="0"/>
              <a:t> </a:t>
            </a:r>
            <a:r>
              <a:rPr lang="es-ES" dirty="0" err="1" smtClean="0"/>
              <a:t>conditions</a:t>
            </a:r>
            <a:r>
              <a:rPr lang="es-ES" dirty="0" smtClean="0"/>
              <a:t> </a:t>
            </a:r>
            <a:r>
              <a:rPr lang="en-GB" dirty="0"/>
              <a:t>H</a:t>
            </a:r>
            <a:r>
              <a:rPr lang="en-GB" baseline="-25000" dirty="0"/>
              <a:t>98y2</a:t>
            </a:r>
            <a:r>
              <a:rPr lang="en-GB" dirty="0"/>
              <a:t>=1</a:t>
            </a:r>
            <a:r>
              <a:rPr lang="en-GB" dirty="0">
                <a:solidFill>
                  <a:srgbClr val="000000"/>
                </a:solidFill>
              </a:rPr>
              <a:t>, </a:t>
            </a:r>
            <a:r>
              <a:rPr lang="en-GB" dirty="0" err="1">
                <a:solidFill>
                  <a:srgbClr val="000000"/>
                </a:solidFill>
                <a:latin typeface="Symbol" charset="2"/>
                <a:cs typeface="Symbol" charset="2"/>
              </a:rPr>
              <a:t>b</a:t>
            </a:r>
            <a:r>
              <a:rPr lang="en-GB" baseline="-25000" dirty="0" err="1">
                <a:solidFill>
                  <a:srgbClr val="000000"/>
                </a:solidFill>
              </a:rPr>
              <a:t>N</a:t>
            </a:r>
            <a:r>
              <a:rPr lang="en-GB" baseline="-25000" dirty="0">
                <a:solidFill>
                  <a:srgbClr val="000000"/>
                </a:solidFill>
              </a:rPr>
              <a:t> </a:t>
            </a:r>
            <a:r>
              <a:rPr lang="en-GB" dirty="0" smtClean="0">
                <a:solidFill>
                  <a:srgbClr val="000000"/>
                </a:solidFill>
              </a:rPr>
              <a:t>~1.9</a:t>
            </a:r>
            <a:r>
              <a:rPr lang="es-ES" dirty="0" smtClean="0">
                <a:solidFill>
                  <a:srgbClr val="000000"/>
                </a:solidFill>
              </a:rPr>
              <a:t> </a:t>
            </a:r>
            <a:r>
              <a:rPr lang="es-ES" dirty="0" smtClean="0"/>
              <a:t>(</a:t>
            </a:r>
            <a:r>
              <a:rPr lang="es-ES" dirty="0" err="1" smtClean="0"/>
              <a:t>low</a:t>
            </a:r>
            <a:r>
              <a:rPr lang="es-ES" dirty="0" smtClean="0"/>
              <a:t> torque, </a:t>
            </a:r>
            <a:r>
              <a:rPr lang="es-ES" dirty="0" err="1" smtClean="0"/>
              <a:t>electron</a:t>
            </a:r>
            <a:r>
              <a:rPr lang="es-ES" dirty="0" smtClean="0"/>
              <a:t> </a:t>
            </a:r>
            <a:r>
              <a:rPr lang="es-ES" dirty="0" err="1" smtClean="0"/>
              <a:t>heating</a:t>
            </a:r>
            <a:r>
              <a:rPr lang="es-ES" dirty="0" smtClean="0"/>
              <a:t>  and </a:t>
            </a:r>
            <a:r>
              <a:rPr lang="es-ES" dirty="0" err="1" smtClean="0"/>
              <a:t>radiative</a:t>
            </a:r>
            <a:r>
              <a:rPr lang="es-ES" dirty="0" smtClean="0"/>
              <a:t> </a:t>
            </a:r>
            <a:r>
              <a:rPr lang="es-ES" dirty="0" err="1" smtClean="0"/>
              <a:t>operation</a:t>
            </a:r>
            <a:r>
              <a:rPr lang="es-ES" dirty="0" smtClean="0"/>
              <a:t>)</a:t>
            </a:r>
            <a:endParaRPr lang="es-ES" dirty="0"/>
          </a:p>
          <a:p>
            <a:endParaRPr lang="es-ES" dirty="0" smtClean="0"/>
          </a:p>
          <a:p>
            <a:r>
              <a:rPr lang="es-ES" dirty="0" smtClean="0">
                <a:solidFill>
                  <a:srgbClr val="FF0000"/>
                </a:solidFill>
              </a:rPr>
              <a:t>BUT, </a:t>
            </a:r>
            <a:r>
              <a:rPr lang="es-ES" dirty="0" err="1" smtClean="0"/>
              <a:t>challenge</a:t>
            </a:r>
            <a:r>
              <a:rPr lang="es-ES" dirty="0" smtClean="0"/>
              <a:t> </a:t>
            </a:r>
            <a:r>
              <a:rPr lang="es-ES" dirty="0" err="1" smtClean="0"/>
              <a:t>operation</a:t>
            </a:r>
            <a:r>
              <a:rPr lang="es-ES" dirty="0" smtClean="0"/>
              <a:t> </a:t>
            </a:r>
            <a:r>
              <a:rPr lang="es-ES" dirty="0" err="1" smtClean="0"/>
              <a:t>due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onset</a:t>
            </a:r>
            <a:r>
              <a:rPr lang="es-ES" dirty="0" smtClean="0"/>
              <a:t> of TM.   </a:t>
            </a:r>
          </a:p>
          <a:p>
            <a:r>
              <a:rPr lang="es-ES" dirty="0" smtClean="0">
                <a:solidFill>
                  <a:srgbClr val="0000FF"/>
                </a:solidFill>
              </a:rPr>
              <a:t>[PPC342 Luce DIIID]</a:t>
            </a: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1" y="113960"/>
            <a:ext cx="9635024" cy="1377661"/>
          </a:xfrm>
          <a:prstGeom prst="rect">
            <a:avLst/>
          </a:prstGeom>
        </p:spPr>
        <p:txBody>
          <a:bodyPr vert="horz" lIns="106445" tIns="53223" rIns="106445" bIns="532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300" b="1" dirty="0">
                <a:solidFill>
                  <a:srgbClr val="0000FF"/>
                </a:solidFill>
              </a:rPr>
              <a:t>Plasma performance and integration: </a:t>
            </a:r>
          </a:p>
          <a:p>
            <a:r>
              <a:rPr lang="en-GB" sz="2300" b="1" dirty="0">
                <a:solidFill>
                  <a:srgbClr val="FF0000"/>
                </a:solidFill>
              </a:rPr>
              <a:t>Towards ITER integrated scenario development: equilibrated ion/electron temperatures, low injected torque, low rho and </a:t>
            </a:r>
            <a:r>
              <a:rPr lang="en-GB" sz="2300" b="1" dirty="0" err="1">
                <a:solidFill>
                  <a:srgbClr val="FF0000"/>
                </a:solidFill>
              </a:rPr>
              <a:t>collisionality</a:t>
            </a:r>
            <a:r>
              <a:rPr lang="en-GB" sz="2300" b="1" dirty="0">
                <a:solidFill>
                  <a:srgbClr val="FF0000"/>
                </a:solidFill>
              </a:rPr>
              <a:t>, ELM control, </a:t>
            </a:r>
            <a:r>
              <a:rPr lang="en-GB" sz="2300" b="1" dirty="0" err="1">
                <a:solidFill>
                  <a:srgbClr val="FF0000"/>
                </a:solidFill>
              </a:rPr>
              <a:t>divertor</a:t>
            </a:r>
            <a:r>
              <a:rPr lang="en-GB" sz="2300" b="1" dirty="0">
                <a:solidFill>
                  <a:srgbClr val="FF0000"/>
                </a:solidFill>
              </a:rPr>
              <a:t> compatibility</a:t>
            </a:r>
            <a:br>
              <a:rPr lang="en-GB" sz="2300" b="1" dirty="0">
                <a:solidFill>
                  <a:srgbClr val="FF0000"/>
                </a:solidFill>
              </a:rPr>
            </a:br>
            <a:endParaRPr lang="es-ES" sz="2300" b="1" dirty="0">
              <a:solidFill>
                <a:srgbClr val="FF0000"/>
              </a:solidFill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4027" y="1007199"/>
            <a:ext cx="3416501" cy="386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541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 txBox="1">
            <a:spLocks noGrp="1"/>
          </p:cNvSpPr>
          <p:nvPr>
            <p:ph type="title"/>
          </p:nvPr>
        </p:nvSpPr>
        <p:spPr>
          <a:xfrm>
            <a:off x="137400" y="50241"/>
            <a:ext cx="9270016" cy="1630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300" b="1" dirty="0">
                <a:solidFill>
                  <a:srgbClr val="0000FF"/>
                </a:solidFill>
              </a:rPr>
              <a:t>TRANSPORT in high beta regimes,  </a:t>
            </a:r>
            <a:r>
              <a:rPr lang="en-GB" sz="3300" b="1" dirty="0">
                <a:solidFill>
                  <a:srgbClr val="FF0000"/>
                </a:solidFill>
              </a:rPr>
              <a:t>an echo for the fundamental </a:t>
            </a:r>
            <a:r>
              <a:rPr lang="en-GB" sz="3300" b="1" dirty="0">
                <a:solidFill>
                  <a:srgbClr val="FF0000"/>
                </a:solidFill>
              </a:rPr>
              <a:t>unity</a:t>
            </a:r>
            <a:r>
              <a:rPr lang="en-GB" sz="3300" b="1" dirty="0">
                <a:solidFill>
                  <a:srgbClr val="FF0000"/>
                </a:solidFill>
              </a:rPr>
              <a:t> </a:t>
            </a:r>
            <a:r>
              <a:rPr lang="en-GB" sz="3300" b="1" dirty="0">
                <a:solidFill>
                  <a:srgbClr val="FF0000"/>
                </a:solidFill>
              </a:rPr>
              <a:t>and connectedness of fusion plasmas</a:t>
            </a:r>
            <a:endParaRPr lang="en-GB" sz="3300" b="1" dirty="0">
              <a:solidFill>
                <a:srgbClr val="FF0000"/>
              </a:solidFill>
            </a:endParaRPr>
          </a:p>
        </p:txBody>
      </p:sp>
      <p:pic>
        <p:nvPicPr>
          <p:cNvPr id="36" name="Imagen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38" y="2139209"/>
            <a:ext cx="4233668" cy="3439675"/>
          </a:xfrm>
          <a:prstGeom prst="rect">
            <a:avLst/>
          </a:prstGeom>
        </p:spPr>
      </p:pic>
      <p:sp>
        <p:nvSpPr>
          <p:cNvPr id="38" name="CuadroTexto 37"/>
          <p:cNvSpPr txBox="1"/>
          <p:nvPr/>
        </p:nvSpPr>
        <p:spPr>
          <a:xfrm>
            <a:off x="4746232" y="2424686"/>
            <a:ext cx="6891529" cy="3123696"/>
          </a:xfrm>
          <a:prstGeom prst="rect">
            <a:avLst/>
          </a:prstGeom>
          <a:noFill/>
        </p:spPr>
        <p:txBody>
          <a:bodyPr wrap="square" lIns="106445" tIns="53223" rIns="106445" bIns="53223" rtlCol="0">
            <a:spAutoFit/>
          </a:bodyPr>
          <a:lstStyle/>
          <a:p>
            <a:r>
              <a:rPr lang="es-ES" sz="2800" b="1" dirty="0" err="1"/>
              <a:t>Weak</a:t>
            </a:r>
            <a:r>
              <a:rPr lang="es-ES" sz="2800" b="1" dirty="0"/>
              <a:t> </a:t>
            </a:r>
            <a:r>
              <a:rPr lang="es-ES" sz="2800" b="1" dirty="0" err="1"/>
              <a:t>confinement</a:t>
            </a:r>
            <a:r>
              <a:rPr lang="es-ES" sz="2800" b="1" dirty="0"/>
              <a:t> </a:t>
            </a:r>
            <a:r>
              <a:rPr lang="es-ES" sz="2800" b="1" dirty="0" err="1"/>
              <a:t>degradation</a:t>
            </a:r>
            <a:r>
              <a:rPr lang="es-ES" sz="2800" b="1" dirty="0"/>
              <a:t> </a:t>
            </a:r>
            <a:r>
              <a:rPr lang="es-ES" sz="2800" b="1" dirty="0" err="1"/>
              <a:t>with</a:t>
            </a:r>
            <a:r>
              <a:rPr lang="es-ES" sz="2800" b="1" dirty="0"/>
              <a:t> </a:t>
            </a:r>
            <a:r>
              <a:rPr lang="es-ES" sz="2800" b="1" dirty="0" err="1"/>
              <a:t>power</a:t>
            </a:r>
            <a:r>
              <a:rPr lang="es-ES" sz="2800" b="1" dirty="0"/>
              <a:t> in </a:t>
            </a:r>
            <a:r>
              <a:rPr lang="es-ES" sz="2800" b="1" dirty="0" err="1"/>
              <a:t>high</a:t>
            </a:r>
            <a:r>
              <a:rPr lang="es-ES" sz="2800" b="1" dirty="0"/>
              <a:t> </a:t>
            </a:r>
            <a:r>
              <a:rPr lang="es-ES" sz="2800" b="1" dirty="0">
                <a:latin typeface="Symbol" charset="2"/>
                <a:cs typeface="Symbol" charset="2"/>
              </a:rPr>
              <a:t>b</a:t>
            </a:r>
            <a:r>
              <a:rPr lang="es-ES" sz="2800" b="1" dirty="0"/>
              <a:t> plasmas </a:t>
            </a:r>
            <a:r>
              <a:rPr lang="es-ES" sz="2800" dirty="0" err="1"/>
              <a:t>due</a:t>
            </a:r>
            <a:r>
              <a:rPr lang="es-ES" sz="2800" dirty="0"/>
              <a:t> </a:t>
            </a:r>
            <a:r>
              <a:rPr lang="es-ES" sz="2800" dirty="0" err="1"/>
              <a:t>to</a:t>
            </a:r>
            <a:r>
              <a:rPr lang="es-ES" sz="2800" dirty="0"/>
              <a:t> </a:t>
            </a:r>
            <a:r>
              <a:rPr lang="es-ES" sz="2800" dirty="0" err="1"/>
              <a:t>increase</a:t>
            </a:r>
            <a:r>
              <a:rPr lang="es-ES" sz="2800" dirty="0"/>
              <a:t>  in </a:t>
            </a:r>
            <a:r>
              <a:rPr lang="es-ES" sz="2800" b="1" dirty="0">
                <a:solidFill>
                  <a:srgbClr val="FF0000"/>
                </a:solidFill>
              </a:rPr>
              <a:t>pedestal </a:t>
            </a:r>
            <a:r>
              <a:rPr lang="es-ES" sz="2800" b="1" dirty="0" err="1">
                <a:solidFill>
                  <a:srgbClr val="FF0000"/>
                </a:solidFill>
              </a:rPr>
              <a:t>pressure</a:t>
            </a:r>
            <a:r>
              <a:rPr lang="es-ES" sz="2800" dirty="0">
                <a:solidFill>
                  <a:srgbClr val="FF0000"/>
                </a:solidFill>
              </a:rPr>
              <a:t> </a:t>
            </a:r>
            <a:r>
              <a:rPr lang="es-ES" sz="2800" dirty="0"/>
              <a:t>and</a:t>
            </a:r>
            <a:r>
              <a:rPr lang="es-ES" sz="2800" dirty="0">
                <a:solidFill>
                  <a:srgbClr val="FF0000"/>
                </a:solidFill>
              </a:rPr>
              <a:t> </a:t>
            </a:r>
            <a:r>
              <a:rPr lang="es-ES" sz="2800" b="1" dirty="0" err="1">
                <a:solidFill>
                  <a:srgbClr val="FF0000"/>
                </a:solidFill>
              </a:rPr>
              <a:t>p</a:t>
            </a:r>
            <a:r>
              <a:rPr lang="es-ES" sz="2800" b="1" dirty="0" err="1">
                <a:solidFill>
                  <a:srgbClr val="FF0000"/>
                </a:solidFill>
              </a:rPr>
              <a:t>ressure</a:t>
            </a:r>
            <a:r>
              <a:rPr lang="es-ES" sz="2800" b="1" dirty="0">
                <a:solidFill>
                  <a:srgbClr val="FF0000"/>
                </a:solidFill>
              </a:rPr>
              <a:t> </a:t>
            </a:r>
            <a:r>
              <a:rPr lang="es-ES" sz="2800" b="1" dirty="0" err="1">
                <a:solidFill>
                  <a:srgbClr val="FF0000"/>
                </a:solidFill>
              </a:rPr>
              <a:t>peaking</a:t>
            </a:r>
            <a:r>
              <a:rPr lang="es-ES" sz="2800" dirty="0">
                <a:solidFill>
                  <a:srgbClr val="FF0000"/>
                </a:solidFill>
              </a:rPr>
              <a:t>   </a:t>
            </a:r>
            <a:r>
              <a:rPr lang="es-ES" sz="2800" dirty="0"/>
              <a:t>(</a:t>
            </a:r>
            <a:r>
              <a:rPr lang="es-ES" sz="2800" dirty="0" err="1"/>
              <a:t>by</a:t>
            </a:r>
            <a:r>
              <a:rPr lang="es-ES" sz="2800" dirty="0"/>
              <a:t> </a:t>
            </a:r>
            <a:r>
              <a:rPr lang="es-ES" sz="2800" dirty="0" err="1"/>
              <a:t>collisionality</a:t>
            </a:r>
            <a:r>
              <a:rPr lang="es-ES" sz="2800" dirty="0"/>
              <a:t> and  </a:t>
            </a:r>
            <a:r>
              <a:rPr lang="es-ES" sz="2800" b="1" dirty="0" err="1">
                <a:solidFill>
                  <a:srgbClr val="FF0000"/>
                </a:solidFill>
              </a:rPr>
              <a:t>suprathermal</a:t>
            </a:r>
            <a:r>
              <a:rPr lang="es-ES" sz="2800" b="1" dirty="0">
                <a:solidFill>
                  <a:srgbClr val="FF0000"/>
                </a:solidFill>
              </a:rPr>
              <a:t> </a:t>
            </a:r>
            <a:r>
              <a:rPr lang="es-ES" sz="2800" b="1" dirty="0" err="1">
                <a:solidFill>
                  <a:srgbClr val="FF0000"/>
                </a:solidFill>
              </a:rPr>
              <a:t>pressure</a:t>
            </a:r>
            <a:r>
              <a:rPr lang="es-ES" sz="2800" b="1" dirty="0">
                <a:solidFill>
                  <a:srgbClr val="FF0000"/>
                </a:solidFill>
              </a:rPr>
              <a:t> </a:t>
            </a:r>
            <a:r>
              <a:rPr lang="es-ES" sz="2800" dirty="0">
                <a:solidFill>
                  <a:srgbClr val="0000FF"/>
                </a:solidFill>
              </a:rPr>
              <a:t>[TH324 </a:t>
            </a:r>
            <a:r>
              <a:rPr lang="es-ES" sz="2800" dirty="0" err="1">
                <a:solidFill>
                  <a:srgbClr val="0000FF"/>
                </a:solidFill>
              </a:rPr>
              <a:t>Garcia</a:t>
            </a:r>
            <a:r>
              <a:rPr lang="es-ES" sz="2800">
                <a:solidFill>
                  <a:srgbClr val="0000FF"/>
                </a:solidFill>
              </a:rPr>
              <a:t>]</a:t>
            </a:r>
            <a:r>
              <a:rPr lang="es-ES" sz="2800"/>
              <a:t>)</a:t>
            </a:r>
            <a:r>
              <a:rPr lang="es-ES" sz="2800" dirty="0"/>
              <a:t>.</a:t>
            </a:r>
          </a:p>
          <a:p>
            <a:endParaRPr lang="es-ES" sz="2800" dirty="0"/>
          </a:p>
          <a:p>
            <a:r>
              <a:rPr lang="es-ES" sz="2800" dirty="0"/>
              <a:t>[</a:t>
            </a:r>
            <a:r>
              <a:rPr lang="es-ES" sz="2800" dirty="0">
                <a:solidFill>
                  <a:srgbClr val="0000FF"/>
                </a:solidFill>
              </a:rPr>
              <a:t>EXC321 </a:t>
            </a:r>
            <a:r>
              <a:rPr lang="es-ES" sz="2800" dirty="0" err="1">
                <a:solidFill>
                  <a:srgbClr val="0000FF"/>
                </a:solidFill>
              </a:rPr>
              <a:t>Challis</a:t>
            </a:r>
            <a:r>
              <a:rPr lang="es-ES" sz="2800" dirty="0">
                <a:solidFill>
                  <a:srgbClr val="0000FF"/>
                </a:solidFill>
              </a:rPr>
              <a:t> JET</a:t>
            </a:r>
            <a:r>
              <a:rPr lang="es-ES" sz="2800" dirty="0"/>
              <a:t>] </a:t>
            </a:r>
            <a:endParaRPr lang="es-ES" sz="2800" dirty="0"/>
          </a:p>
        </p:txBody>
      </p:sp>
      <p:sp>
        <p:nvSpPr>
          <p:cNvPr id="2" name="Rectángulo 1"/>
          <p:cNvSpPr/>
          <p:nvPr/>
        </p:nvSpPr>
        <p:spPr>
          <a:xfrm>
            <a:off x="220140" y="1749736"/>
            <a:ext cx="11098341" cy="4242051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6445" tIns="53223" rIns="106445" bIns="53223"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8861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 txBox="1">
            <a:spLocks/>
          </p:cNvSpPr>
          <p:nvPr/>
        </p:nvSpPr>
        <p:spPr>
          <a:xfrm>
            <a:off x="0" y="236643"/>
            <a:ext cx="10377012" cy="719789"/>
          </a:xfrm>
          <a:prstGeom prst="rect">
            <a:avLst/>
          </a:prstGeom>
        </p:spPr>
        <p:txBody>
          <a:bodyPr vert="horz" lIns="106445" tIns="53223" rIns="106445" bIns="532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300" b="1" dirty="0">
                <a:solidFill>
                  <a:srgbClr val="0000FF"/>
                </a:solidFill>
              </a:rPr>
              <a:t>Plasma performance and integration</a:t>
            </a:r>
            <a:br>
              <a:rPr lang="en-GB" sz="3300" b="1" dirty="0">
                <a:solidFill>
                  <a:srgbClr val="0000FF"/>
                </a:solidFill>
              </a:rPr>
            </a:br>
            <a:endParaRPr lang="es-ES" sz="3300" b="1" dirty="0">
              <a:solidFill>
                <a:srgbClr val="0000FF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023" y="858297"/>
            <a:ext cx="4977055" cy="4058927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526196" y="4891927"/>
            <a:ext cx="5007566" cy="1076982"/>
          </a:xfrm>
          <a:prstGeom prst="rect">
            <a:avLst/>
          </a:prstGeom>
          <a:noFill/>
        </p:spPr>
        <p:txBody>
          <a:bodyPr wrap="square" lIns="106445" tIns="53223" rIns="106445" bIns="53223" rtlCol="0">
            <a:spAutoFit/>
          </a:bodyPr>
          <a:lstStyle/>
          <a:p>
            <a:r>
              <a:rPr lang="es-ES" dirty="0" smtClean="0"/>
              <a:t>High </a:t>
            </a:r>
            <a:r>
              <a:rPr lang="es-ES" dirty="0" err="1" smtClean="0"/>
              <a:t>temperature</a:t>
            </a:r>
            <a:r>
              <a:rPr lang="es-ES" dirty="0" smtClean="0"/>
              <a:t> </a:t>
            </a:r>
            <a:r>
              <a:rPr lang="es-ES" dirty="0" err="1" smtClean="0"/>
              <a:t>regime</a:t>
            </a:r>
            <a:r>
              <a:rPr lang="es-ES" dirty="0" smtClean="0"/>
              <a:t> has </a:t>
            </a:r>
            <a:r>
              <a:rPr lang="es-ES" dirty="0" err="1" smtClean="0"/>
              <a:t>been</a:t>
            </a:r>
            <a:r>
              <a:rPr lang="es-ES" dirty="0" smtClean="0"/>
              <a:t> </a:t>
            </a:r>
            <a:r>
              <a:rPr lang="es-ES" dirty="0" err="1" smtClean="0"/>
              <a:t>significantly</a:t>
            </a:r>
            <a:r>
              <a:rPr lang="es-ES" dirty="0" smtClean="0"/>
              <a:t> </a:t>
            </a:r>
            <a:r>
              <a:rPr lang="es-ES" dirty="0" err="1" smtClean="0"/>
              <a:t>expanded</a:t>
            </a:r>
            <a:r>
              <a:rPr lang="es-ES" dirty="0" smtClean="0"/>
              <a:t> in </a:t>
            </a:r>
            <a:r>
              <a:rPr lang="es-ES" dirty="0" err="1" smtClean="0"/>
              <a:t>helical</a:t>
            </a:r>
            <a:r>
              <a:rPr lang="es-ES" dirty="0" smtClean="0"/>
              <a:t> plasmas </a:t>
            </a:r>
            <a:r>
              <a:rPr lang="es-ES" dirty="0" smtClean="0">
                <a:solidFill>
                  <a:srgbClr val="0000FF"/>
                </a:solidFill>
              </a:rPr>
              <a:t>[EXD348 </a:t>
            </a:r>
            <a:r>
              <a:rPr lang="es-ES" dirty="0" err="1" smtClean="0">
                <a:solidFill>
                  <a:srgbClr val="0000FF"/>
                </a:solidFill>
              </a:rPr>
              <a:t>Nagaoka</a:t>
            </a:r>
            <a:r>
              <a:rPr lang="es-ES" dirty="0" smtClean="0">
                <a:solidFill>
                  <a:srgbClr val="0000FF"/>
                </a:solidFill>
              </a:rPr>
              <a:t>]</a:t>
            </a:r>
            <a:endParaRPr lang="es-ES_tradnl" sz="1900" dirty="0">
              <a:solidFill>
                <a:srgbClr val="0000FF"/>
              </a:solidFill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236" y="1608472"/>
            <a:ext cx="4510985" cy="2997957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8294" y="858299"/>
            <a:ext cx="6320168" cy="753816"/>
          </a:xfrm>
          <a:prstGeom prst="rect">
            <a:avLst/>
          </a:prstGeom>
          <a:noFill/>
        </p:spPr>
        <p:txBody>
          <a:bodyPr wrap="square" lIns="106445" tIns="53223" rIns="106445" bIns="53223" rtlCol="0">
            <a:spAutoFit/>
          </a:bodyPr>
          <a:lstStyle/>
          <a:p>
            <a:pPr algn="ctr"/>
            <a:r>
              <a:rPr lang="es-ES" b="1" dirty="0" smtClean="0"/>
              <a:t>JET: </a:t>
            </a:r>
            <a:r>
              <a:rPr lang="es-ES" b="1" dirty="0" err="1" smtClean="0"/>
              <a:t>Integrated</a:t>
            </a:r>
            <a:r>
              <a:rPr lang="es-ES" b="1" dirty="0" smtClean="0"/>
              <a:t> performance </a:t>
            </a:r>
            <a:r>
              <a:rPr lang="es-ES" b="1" dirty="0" err="1" smtClean="0"/>
              <a:t>with</a:t>
            </a:r>
            <a:r>
              <a:rPr lang="es-ES" b="1" dirty="0" smtClean="0"/>
              <a:t> N-</a:t>
            </a:r>
            <a:r>
              <a:rPr lang="es-ES" b="1" dirty="0" err="1" smtClean="0"/>
              <a:t>seeding</a:t>
            </a:r>
            <a:r>
              <a:rPr lang="es-ES" b="1" dirty="0" smtClean="0"/>
              <a:t> and </a:t>
            </a:r>
            <a:r>
              <a:rPr lang="es-ES" b="1" dirty="0" err="1" smtClean="0"/>
              <a:t>divertor</a:t>
            </a:r>
            <a:r>
              <a:rPr lang="es-ES" b="1" dirty="0" smtClean="0"/>
              <a:t> </a:t>
            </a:r>
            <a:r>
              <a:rPr lang="es-ES" b="1" dirty="0" err="1" smtClean="0"/>
              <a:t>compatibility</a:t>
            </a:r>
            <a:endParaRPr lang="es-ES" b="1" dirty="0"/>
          </a:p>
        </p:txBody>
      </p:sp>
      <p:sp>
        <p:nvSpPr>
          <p:cNvPr id="14" name="Rectángulo 13"/>
          <p:cNvSpPr/>
          <p:nvPr/>
        </p:nvSpPr>
        <p:spPr>
          <a:xfrm>
            <a:off x="145564" y="818455"/>
            <a:ext cx="6040977" cy="624100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6445" tIns="53223" rIns="106445" bIns="53223" rtlCol="0" anchor="ctr"/>
          <a:lstStyle/>
          <a:p>
            <a:pPr algn="ctr"/>
            <a:endParaRPr lang="es-ES" dirty="0"/>
          </a:p>
        </p:txBody>
      </p:sp>
      <p:sp>
        <p:nvSpPr>
          <p:cNvPr id="16" name="CuadroTexto 15"/>
          <p:cNvSpPr txBox="1"/>
          <p:nvPr/>
        </p:nvSpPr>
        <p:spPr>
          <a:xfrm>
            <a:off x="197806" y="4606430"/>
            <a:ext cx="5988735" cy="3015974"/>
          </a:xfrm>
          <a:prstGeom prst="rect">
            <a:avLst/>
          </a:prstGeom>
          <a:noFill/>
        </p:spPr>
        <p:txBody>
          <a:bodyPr wrap="square" lIns="106445" tIns="53223" rIns="106445" bIns="53223" rtlCol="0">
            <a:spAutoFit/>
          </a:bodyPr>
          <a:lstStyle/>
          <a:p>
            <a:r>
              <a:rPr lang="en-GB" dirty="0" smtClean="0"/>
              <a:t>W accumulation control achieved with ICRH and gas puffing.</a:t>
            </a:r>
          </a:p>
          <a:p>
            <a:r>
              <a:rPr lang="en-GB" dirty="0" smtClean="0"/>
              <a:t>Energy confinement to H98(y,2) ≈ 1 achieved at </a:t>
            </a:r>
            <a:r>
              <a:rPr lang="en-GB" dirty="0" err="1" smtClean="0"/>
              <a:t>Ip</a:t>
            </a:r>
            <a:r>
              <a:rPr lang="en-GB" dirty="0" smtClean="0"/>
              <a:t> </a:t>
            </a:r>
            <a:r>
              <a:rPr lang="en-GB" dirty="0"/>
              <a:t>=</a:t>
            </a:r>
            <a:r>
              <a:rPr lang="en-GB" dirty="0" smtClean="0"/>
              <a:t>2.5 MA, work </a:t>
            </a:r>
            <a:r>
              <a:rPr lang="en-GB" dirty="0" err="1" smtClean="0"/>
              <a:t>ongoing</a:t>
            </a:r>
            <a:r>
              <a:rPr lang="en-GB" dirty="0" smtClean="0"/>
              <a:t> to higher current.</a:t>
            </a:r>
          </a:p>
          <a:p>
            <a:r>
              <a:rPr lang="es-ES" dirty="0"/>
              <a:t>[</a:t>
            </a:r>
            <a:r>
              <a:rPr lang="es-ES" dirty="0">
                <a:solidFill>
                  <a:srgbClr val="0000FF"/>
                </a:solidFill>
              </a:rPr>
              <a:t>EXC433 </a:t>
            </a:r>
            <a:r>
              <a:rPr lang="es-ES" dirty="0" err="1">
                <a:solidFill>
                  <a:srgbClr val="0000FF"/>
                </a:solidFill>
              </a:rPr>
              <a:t>Giroud</a:t>
            </a:r>
            <a:r>
              <a:rPr lang="es-ES" dirty="0">
                <a:solidFill>
                  <a:srgbClr val="0000FF"/>
                </a:solidFill>
              </a:rPr>
              <a:t> JET</a:t>
            </a:r>
            <a:r>
              <a:rPr lang="es-ES" dirty="0" smtClean="0"/>
              <a:t>]</a:t>
            </a:r>
            <a:r>
              <a:rPr lang="es-ES" dirty="0"/>
              <a:t> </a:t>
            </a:r>
            <a:r>
              <a:rPr lang="es-ES" dirty="0" smtClean="0"/>
              <a:t>/ </a:t>
            </a:r>
            <a:r>
              <a:rPr lang="en-GB" dirty="0" smtClean="0"/>
              <a:t>[</a:t>
            </a:r>
            <a:r>
              <a:rPr lang="en-GB" dirty="0" smtClean="0">
                <a:solidFill>
                  <a:srgbClr val="0000FF"/>
                </a:solidFill>
              </a:rPr>
              <a:t>EXC187 </a:t>
            </a:r>
            <a:r>
              <a:rPr lang="en-GB" dirty="0" err="1" smtClean="0">
                <a:solidFill>
                  <a:srgbClr val="0000FF"/>
                </a:solidFill>
              </a:rPr>
              <a:t>Nunes</a:t>
            </a:r>
            <a:r>
              <a:rPr lang="en-GB" dirty="0" smtClean="0">
                <a:solidFill>
                  <a:srgbClr val="0000FF"/>
                </a:solidFill>
              </a:rPr>
              <a:t> JET</a:t>
            </a:r>
            <a:r>
              <a:rPr lang="en-GB" dirty="0" smtClean="0"/>
              <a:t>]. </a:t>
            </a:r>
          </a:p>
          <a:p>
            <a:endParaRPr lang="en-GB" dirty="0" smtClean="0"/>
          </a:p>
          <a:p>
            <a:r>
              <a:rPr lang="es-ES" dirty="0" err="1" smtClean="0">
                <a:solidFill>
                  <a:srgbClr val="FF0000"/>
                </a:solidFill>
              </a:rPr>
              <a:t>But</a:t>
            </a:r>
            <a:r>
              <a:rPr lang="es-ES" dirty="0" smtClean="0"/>
              <a:t>  </a:t>
            </a:r>
            <a:r>
              <a:rPr lang="es-ES" dirty="0" err="1" smtClean="0"/>
              <a:t>operation</a:t>
            </a:r>
            <a:r>
              <a:rPr lang="es-ES" dirty="0" smtClean="0"/>
              <a:t> in plasmas </a:t>
            </a:r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dirty="0" err="1" smtClean="0"/>
              <a:t>high</a:t>
            </a:r>
            <a:r>
              <a:rPr lang="es-ES" dirty="0" smtClean="0"/>
              <a:t> </a:t>
            </a:r>
            <a:r>
              <a:rPr lang="es-ES" dirty="0" err="1" smtClean="0"/>
              <a:t>momentum</a:t>
            </a:r>
            <a:r>
              <a:rPr lang="es-ES" dirty="0" smtClean="0"/>
              <a:t> input and </a:t>
            </a:r>
            <a:r>
              <a:rPr lang="es-ES" dirty="0" err="1" smtClean="0"/>
              <a:t>need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ELM control.</a:t>
            </a:r>
            <a:endParaRPr lang="es-ES" dirty="0"/>
          </a:p>
          <a:p>
            <a:endParaRPr lang="en-GB" dirty="0"/>
          </a:p>
        </p:txBody>
      </p:sp>
      <p:sp>
        <p:nvSpPr>
          <p:cNvPr id="2" name="CuadroTexto 1"/>
          <p:cNvSpPr txBox="1"/>
          <p:nvPr/>
        </p:nvSpPr>
        <p:spPr>
          <a:xfrm>
            <a:off x="14265434" y="5199347"/>
            <a:ext cx="214969" cy="430651"/>
          </a:xfrm>
          <a:prstGeom prst="rect">
            <a:avLst/>
          </a:prstGeom>
          <a:noFill/>
        </p:spPr>
        <p:txBody>
          <a:bodyPr wrap="none" lIns="106445" tIns="53223" rIns="106445" bIns="53223" rtlCol="0">
            <a:sp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47893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70244" y="59721"/>
            <a:ext cx="10738313" cy="5693631"/>
          </a:xfrm>
          <a:prstGeom prst="rect">
            <a:avLst/>
          </a:prstGeom>
          <a:noFill/>
        </p:spPr>
        <p:txBody>
          <a:bodyPr wrap="square" lIns="106445" tIns="53223" rIns="106445" bIns="53223" rtlCol="0">
            <a:spAutoFit/>
          </a:bodyPr>
          <a:lstStyle/>
          <a:p>
            <a:pPr algn="ctr"/>
            <a:r>
              <a:rPr lang="es-ES" sz="3300" dirty="0">
                <a:solidFill>
                  <a:srgbClr val="0000FF"/>
                </a:solidFill>
              </a:rPr>
              <a:t>Final </a:t>
            </a:r>
            <a:r>
              <a:rPr lang="es-ES" sz="3300" dirty="0" err="1">
                <a:solidFill>
                  <a:srgbClr val="0000FF"/>
                </a:solidFill>
              </a:rPr>
              <a:t>remark</a:t>
            </a:r>
            <a:endParaRPr lang="es-ES" sz="3300" dirty="0">
              <a:solidFill>
                <a:srgbClr val="0000FF"/>
              </a:solidFill>
            </a:endParaRPr>
          </a:p>
          <a:p>
            <a:pPr algn="ctr"/>
            <a:endParaRPr lang="es-ES" sz="3300" dirty="0">
              <a:solidFill>
                <a:srgbClr val="0000FF"/>
              </a:solidFill>
            </a:endParaRPr>
          </a:p>
          <a:p>
            <a:r>
              <a:rPr lang="en-GB" sz="3300" dirty="0">
                <a:solidFill>
                  <a:srgbClr val="0000FF"/>
                </a:solidFill>
              </a:rPr>
              <a:t>Great contributions for the </a:t>
            </a:r>
            <a:r>
              <a:rPr lang="en-GB" sz="3300" dirty="0">
                <a:solidFill>
                  <a:srgbClr val="0000FF"/>
                </a:solidFill>
              </a:rPr>
              <a:t>development of ITER / DEMO plasma scenarios </a:t>
            </a:r>
            <a:r>
              <a:rPr lang="en-GB" sz="3300" dirty="0">
                <a:solidFill>
                  <a:srgbClr val="0000FF"/>
                </a:solidFill>
              </a:rPr>
              <a:t>including both: </a:t>
            </a:r>
          </a:p>
          <a:p>
            <a:endParaRPr lang="en-GB" sz="3300" dirty="0"/>
          </a:p>
          <a:p>
            <a:pPr marL="598755" indent="-598755">
              <a:buAutoNum type="romanUcPeriod"/>
            </a:pPr>
            <a:r>
              <a:rPr lang="en-GB" sz="3300" b="1" dirty="0">
                <a:solidFill>
                  <a:srgbClr val="FF0000"/>
                </a:solidFill>
              </a:rPr>
              <a:t>engineering </a:t>
            </a:r>
            <a:r>
              <a:rPr lang="en-GB" sz="3300" b="1" dirty="0">
                <a:solidFill>
                  <a:srgbClr val="FF0000"/>
                </a:solidFill>
              </a:rPr>
              <a:t>approach</a:t>
            </a:r>
            <a:r>
              <a:rPr lang="en-GB" sz="3300" dirty="0">
                <a:solidFill>
                  <a:srgbClr val="FF0000"/>
                </a:solidFill>
              </a:rPr>
              <a:t> </a:t>
            </a:r>
            <a:r>
              <a:rPr lang="en-GB" sz="3300" dirty="0">
                <a:solidFill>
                  <a:srgbClr val="FF0000"/>
                </a:solidFill>
              </a:rPr>
              <a:t>i.e</a:t>
            </a:r>
            <a:r>
              <a:rPr lang="en-GB" sz="3300" dirty="0">
                <a:solidFill>
                  <a:srgbClr val="FF0000"/>
                </a:solidFill>
              </a:rPr>
              <a:t>. use of empirical control parameters to avoid possible fusion </a:t>
            </a:r>
            <a:r>
              <a:rPr lang="en-GB" sz="3300" dirty="0">
                <a:solidFill>
                  <a:srgbClr val="FF0000"/>
                </a:solidFill>
              </a:rPr>
              <a:t>showstoppers</a:t>
            </a:r>
          </a:p>
          <a:p>
            <a:endParaRPr lang="en-GB" sz="3300" dirty="0">
              <a:solidFill>
                <a:srgbClr val="FF0000"/>
              </a:solidFill>
            </a:endParaRPr>
          </a:p>
          <a:p>
            <a:pPr marL="598755" indent="-598755">
              <a:buAutoNum type="romanUcPeriod"/>
            </a:pPr>
            <a:r>
              <a:rPr lang="en-GB" sz="3300" b="1" dirty="0">
                <a:solidFill>
                  <a:srgbClr val="FF0000"/>
                </a:solidFill>
              </a:rPr>
              <a:t>physics </a:t>
            </a:r>
            <a:r>
              <a:rPr lang="en-GB" sz="3300" b="1" dirty="0">
                <a:solidFill>
                  <a:srgbClr val="FF0000"/>
                </a:solidFill>
              </a:rPr>
              <a:t>research</a:t>
            </a:r>
            <a:r>
              <a:rPr lang="en-GB" sz="3300" dirty="0">
                <a:solidFill>
                  <a:srgbClr val="FF0000"/>
                </a:solidFill>
              </a:rPr>
              <a:t> </a:t>
            </a:r>
            <a:r>
              <a:rPr lang="en-GB" sz="3300" dirty="0">
                <a:solidFill>
                  <a:srgbClr val="FF0000"/>
                </a:solidFill>
              </a:rPr>
              <a:t>i.e</a:t>
            </a:r>
            <a:r>
              <a:rPr lang="en-GB" sz="3300" dirty="0">
                <a:solidFill>
                  <a:srgbClr val="FF0000"/>
                </a:solidFill>
              </a:rPr>
              <a:t>. basic understanding of underlying </a:t>
            </a:r>
            <a:r>
              <a:rPr lang="en-GB" sz="3300" dirty="0">
                <a:solidFill>
                  <a:srgbClr val="FF0000"/>
                </a:solidFill>
              </a:rPr>
              <a:t>mechanism for</a:t>
            </a:r>
            <a:r>
              <a:rPr lang="en-GB" sz="3300" b="1" dirty="0">
                <a:solidFill>
                  <a:srgbClr val="FF0000"/>
                </a:solidFill>
              </a:rPr>
              <a:t> </a:t>
            </a:r>
            <a:r>
              <a:rPr lang="en-GB" sz="3300" dirty="0">
                <a:solidFill>
                  <a:srgbClr val="FF0000"/>
                </a:solidFill>
              </a:rPr>
              <a:t>predicting burning plasma </a:t>
            </a:r>
            <a:r>
              <a:rPr lang="en-GB" sz="3300" dirty="0">
                <a:solidFill>
                  <a:srgbClr val="FF0000"/>
                </a:solidFill>
              </a:rPr>
              <a:t>with confidence</a:t>
            </a:r>
          </a:p>
          <a:p>
            <a:pPr marL="598755" indent="-598755">
              <a:buAutoNum type="romanUcPeriod"/>
            </a:pPr>
            <a:endParaRPr lang="en-GB" sz="3300" dirty="0">
              <a:solidFill>
                <a:srgbClr val="0000FF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70244" y="5501122"/>
            <a:ext cx="11059769" cy="1400147"/>
          </a:xfrm>
          <a:prstGeom prst="rect">
            <a:avLst/>
          </a:prstGeom>
          <a:noFill/>
        </p:spPr>
        <p:txBody>
          <a:bodyPr wrap="square" lIns="106445" tIns="53223" rIns="106445" bIns="53223" rtlCol="0">
            <a:spAutoFit/>
          </a:bodyPr>
          <a:lstStyle/>
          <a:p>
            <a:r>
              <a:rPr lang="en-GB" sz="2800" dirty="0"/>
              <a:t>Acknowledgements:</a:t>
            </a:r>
          </a:p>
          <a:p>
            <a:r>
              <a:rPr lang="en-GB" sz="2800" dirty="0"/>
              <a:t>I appreciate very much stimulating </a:t>
            </a:r>
            <a:r>
              <a:rPr lang="en-GB" sz="2800" dirty="0" err="1"/>
              <a:t>discusions</a:t>
            </a:r>
            <a:r>
              <a:rPr lang="en-GB" sz="2800" dirty="0"/>
              <a:t> and supporting material provided by my colleagues and IAEA organization.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560400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0374" y="-60963"/>
            <a:ext cx="8989139" cy="688018"/>
          </a:xfrm>
        </p:spPr>
        <p:txBody>
          <a:bodyPr>
            <a:noAutofit/>
          </a:bodyPr>
          <a:lstStyle/>
          <a:p>
            <a:r>
              <a:rPr lang="en-GB" sz="3300" b="1" dirty="0">
                <a:solidFill>
                  <a:srgbClr val="0000FF"/>
                </a:solidFill>
              </a:rPr>
              <a:t>TRANSPORT: </a:t>
            </a:r>
            <a:r>
              <a:rPr lang="en-GB" sz="3300" b="1" dirty="0">
                <a:solidFill>
                  <a:srgbClr val="FF0000"/>
                </a:solidFill>
              </a:rPr>
              <a:t>flux-gradient relation</a:t>
            </a:r>
            <a:endParaRPr lang="es-ES" sz="3300" dirty="0">
              <a:solidFill>
                <a:srgbClr val="FF000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5193" y="779103"/>
            <a:ext cx="4627954" cy="271262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423303" y="3487353"/>
            <a:ext cx="5128067" cy="1523258"/>
          </a:xfrm>
          <a:prstGeom prst="rect">
            <a:avLst/>
          </a:prstGeom>
          <a:noFill/>
        </p:spPr>
        <p:txBody>
          <a:bodyPr wrap="square" lIns="106445" tIns="53223" rIns="106445" bIns="53223" rtlCol="0">
            <a:spAutoFit/>
          </a:bodyPr>
          <a:lstStyle/>
          <a:p>
            <a:r>
              <a:rPr lang="es-ES" sz="2300" dirty="0" err="1"/>
              <a:t>Dynamic</a:t>
            </a:r>
            <a:r>
              <a:rPr lang="es-ES" sz="2300" dirty="0"/>
              <a:t> </a:t>
            </a:r>
            <a:r>
              <a:rPr lang="es-ES" sz="2300" dirty="0" err="1"/>
              <a:t>method</a:t>
            </a:r>
            <a:r>
              <a:rPr lang="es-ES" sz="2300" dirty="0"/>
              <a:t> </a:t>
            </a:r>
            <a:r>
              <a:rPr lang="es-ES" sz="2300" dirty="0" err="1"/>
              <a:t>to</a:t>
            </a:r>
            <a:r>
              <a:rPr lang="es-ES" sz="2300" dirty="0"/>
              <a:t> </a:t>
            </a:r>
            <a:r>
              <a:rPr lang="es-ES" sz="2300" dirty="0" err="1"/>
              <a:t>study</a:t>
            </a:r>
            <a:r>
              <a:rPr lang="es-ES" sz="2300" dirty="0"/>
              <a:t> </a:t>
            </a:r>
            <a:r>
              <a:rPr lang="es-ES" sz="2300" dirty="0" err="1"/>
              <a:t>turbulence</a:t>
            </a:r>
            <a:r>
              <a:rPr lang="es-ES" sz="2300" dirty="0"/>
              <a:t> and </a:t>
            </a:r>
            <a:r>
              <a:rPr lang="es-ES" sz="2300" dirty="0" err="1"/>
              <a:t>turbulent</a:t>
            </a:r>
            <a:r>
              <a:rPr lang="es-ES" sz="2300" dirty="0"/>
              <a:t> </a:t>
            </a:r>
            <a:r>
              <a:rPr lang="es-ES" sz="2300" dirty="0" err="1"/>
              <a:t>transport</a:t>
            </a:r>
            <a:r>
              <a:rPr lang="es-ES" sz="2300" dirty="0"/>
              <a:t>, </a:t>
            </a:r>
            <a:r>
              <a:rPr lang="es-ES" sz="2300" dirty="0" err="1"/>
              <a:t>showing</a:t>
            </a:r>
            <a:r>
              <a:rPr lang="es-ES" sz="2300" dirty="0"/>
              <a:t> </a:t>
            </a:r>
            <a:r>
              <a:rPr lang="es-ES" sz="2300" dirty="0" err="1"/>
              <a:t>hysteresis</a:t>
            </a:r>
            <a:r>
              <a:rPr lang="es-ES" sz="2300" dirty="0"/>
              <a:t> in </a:t>
            </a:r>
            <a:r>
              <a:rPr lang="es-ES" sz="2300" dirty="0" err="1"/>
              <a:t>the</a:t>
            </a:r>
            <a:r>
              <a:rPr lang="es-ES" sz="2300" dirty="0"/>
              <a:t> flux-</a:t>
            </a:r>
            <a:r>
              <a:rPr lang="es-ES" sz="2300" dirty="0" err="1"/>
              <a:t>gradient</a:t>
            </a:r>
            <a:r>
              <a:rPr lang="es-ES" sz="2300" dirty="0"/>
              <a:t> </a:t>
            </a:r>
            <a:r>
              <a:rPr lang="es-ES" sz="2300" dirty="0" err="1"/>
              <a:t>relation</a:t>
            </a:r>
            <a:r>
              <a:rPr lang="es-ES" sz="2300" dirty="0"/>
              <a:t> </a:t>
            </a:r>
            <a:r>
              <a:rPr lang="es-ES" sz="2300" dirty="0">
                <a:solidFill>
                  <a:srgbClr val="0000FF"/>
                </a:solidFill>
              </a:rPr>
              <a:t>[EXC237 </a:t>
            </a:r>
            <a:r>
              <a:rPr lang="es-ES" sz="2300" dirty="0" err="1">
                <a:solidFill>
                  <a:srgbClr val="0000FF"/>
                </a:solidFill>
              </a:rPr>
              <a:t>Inagaki</a:t>
            </a:r>
            <a:r>
              <a:rPr lang="es-ES" sz="2300" dirty="0">
                <a:solidFill>
                  <a:srgbClr val="0000FF"/>
                </a:solidFill>
              </a:rPr>
              <a:t> LHD]</a:t>
            </a:r>
            <a:endParaRPr lang="es-ES" sz="2300" dirty="0">
              <a:solidFill>
                <a:srgbClr val="0000FF"/>
              </a:solidFill>
            </a:endParaRPr>
          </a:p>
        </p:txBody>
      </p:sp>
      <p:pic>
        <p:nvPicPr>
          <p:cNvPr id="8" name="Picture 3" descr="C:\Users\yren\Documents\MATLAB\work_nstx\figure_save\140301_te_t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7" y="624110"/>
            <a:ext cx="3147261" cy="2574630"/>
          </a:xfrm>
          <a:prstGeom prst="rect">
            <a:avLst/>
          </a:prstGeom>
          <a:noFill/>
        </p:spPr>
      </p:pic>
      <p:pic>
        <p:nvPicPr>
          <p:cNvPr id="9" name="Picture 2" descr="C:\Users\yren\Documents\MATLAB\work_nstx\figure_save\140301_kspectra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223729" y="781273"/>
            <a:ext cx="2928100" cy="1751909"/>
          </a:xfrm>
          <a:prstGeom prst="rect">
            <a:avLst/>
          </a:prstGeom>
          <a:noFill/>
        </p:spPr>
      </p:pic>
      <p:cxnSp>
        <p:nvCxnSpPr>
          <p:cNvPr id="10" name="Straight Arrow Connector 40"/>
          <p:cNvCxnSpPr/>
          <p:nvPr/>
        </p:nvCxnSpPr>
        <p:spPr bwMode="auto">
          <a:xfrm>
            <a:off x="2260493" y="1163635"/>
            <a:ext cx="1955099" cy="611673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4"/>
          <p:cNvSpPr txBox="1"/>
          <p:nvPr/>
        </p:nvSpPr>
        <p:spPr>
          <a:xfrm>
            <a:off x="4204498" y="1574494"/>
            <a:ext cx="1994898" cy="599928"/>
          </a:xfrm>
          <a:prstGeom prst="rect">
            <a:avLst/>
          </a:prstGeom>
          <a:noFill/>
          <a:ln>
            <a:noFill/>
          </a:ln>
        </p:spPr>
        <p:txBody>
          <a:bodyPr wrap="square" lIns="106445" tIns="53223" rIns="106445" bIns="53223" rtlCol="0">
            <a:spAutoFit/>
          </a:bodyPr>
          <a:lstStyle/>
          <a:p>
            <a:pPr>
              <a:buFontTx/>
              <a:buNone/>
            </a:pPr>
            <a:r>
              <a:rPr lang="en-US" sz="1600" dirty="0">
                <a:solidFill>
                  <a:srgbClr val="3333CC"/>
                </a:solidFill>
              </a:rPr>
              <a:t>High-k measurement region</a:t>
            </a:r>
            <a:endParaRPr lang="en-US" sz="1600" dirty="0">
              <a:solidFill>
                <a:srgbClr val="3333CC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362187" y="3698790"/>
            <a:ext cx="2400583" cy="430651"/>
          </a:xfrm>
          <a:prstGeom prst="rect">
            <a:avLst/>
          </a:prstGeom>
          <a:noFill/>
        </p:spPr>
        <p:txBody>
          <a:bodyPr wrap="square" lIns="106445" tIns="53223" rIns="106445" bIns="53223" rtlCol="0">
            <a:spAutoFit/>
          </a:bodyPr>
          <a:lstStyle/>
          <a:p>
            <a:endParaRPr lang="es-ES" dirty="0"/>
          </a:p>
        </p:txBody>
      </p:sp>
      <p:sp>
        <p:nvSpPr>
          <p:cNvPr id="13" name="CuadroTexto 12"/>
          <p:cNvSpPr txBox="1"/>
          <p:nvPr/>
        </p:nvSpPr>
        <p:spPr>
          <a:xfrm>
            <a:off x="72782" y="3182518"/>
            <a:ext cx="6151828" cy="1138537"/>
          </a:xfrm>
          <a:prstGeom prst="rect">
            <a:avLst/>
          </a:prstGeom>
          <a:noFill/>
        </p:spPr>
        <p:txBody>
          <a:bodyPr wrap="square" lIns="106445" tIns="53223" rIns="106445" bIns="53223" rtlCol="0">
            <a:spAutoFit/>
          </a:bodyPr>
          <a:lstStyle/>
          <a:p>
            <a:r>
              <a:rPr lang="es-ES" sz="2300" dirty="0"/>
              <a:t>N</a:t>
            </a:r>
            <a:r>
              <a:rPr lang="es-ES" sz="2300" dirty="0"/>
              <a:t>on-local </a:t>
            </a:r>
            <a:r>
              <a:rPr lang="es-ES" sz="2300" dirty="0" err="1"/>
              <a:t>transport</a:t>
            </a:r>
            <a:r>
              <a:rPr lang="es-ES" sz="2300" dirty="0"/>
              <a:t> / </a:t>
            </a:r>
            <a:r>
              <a:rPr lang="es-ES" sz="2300" dirty="0" err="1"/>
              <a:t>turbulence</a:t>
            </a:r>
            <a:r>
              <a:rPr lang="es-ES" sz="2300" dirty="0"/>
              <a:t> </a:t>
            </a:r>
            <a:r>
              <a:rPr lang="es-ES" sz="2300" dirty="0" err="1"/>
              <a:t>spreading</a:t>
            </a:r>
            <a:r>
              <a:rPr lang="es-ES" sz="2300" dirty="0"/>
              <a:t> </a:t>
            </a:r>
            <a:r>
              <a:rPr lang="en-US" sz="2300" dirty="0">
                <a:solidFill>
                  <a:srgbClr val="3333CC"/>
                </a:solidFill>
                <a:cs typeface="Helvetica" pitchFamily="34" charset="0"/>
              </a:rPr>
              <a:t>(</a:t>
            </a:r>
            <a:r>
              <a:rPr lang="en-US" sz="2300" dirty="0">
                <a:solidFill>
                  <a:srgbClr val="3333CC"/>
                </a:solidFill>
                <a:cs typeface="Helvetica" pitchFamily="34" charset="0"/>
              </a:rPr>
              <a:t>EXC506 </a:t>
            </a:r>
            <a:r>
              <a:rPr lang="en-US" sz="2300" dirty="0" err="1">
                <a:solidFill>
                  <a:srgbClr val="3333CC"/>
                </a:solidFill>
                <a:cs typeface="Helvetica" pitchFamily="34" charset="0"/>
              </a:rPr>
              <a:t>Ren</a:t>
            </a:r>
            <a:r>
              <a:rPr lang="en-US" sz="2300" dirty="0">
                <a:solidFill>
                  <a:srgbClr val="3333CC"/>
                </a:solidFill>
                <a:cs typeface="Helvetica" pitchFamily="34" charset="0"/>
              </a:rPr>
              <a:t> NSTX) </a:t>
            </a:r>
            <a:endParaRPr lang="es-ES" sz="2300" dirty="0"/>
          </a:p>
          <a:p>
            <a:endParaRPr lang="es-ES" dirty="0"/>
          </a:p>
        </p:txBody>
      </p:sp>
      <p:sp>
        <p:nvSpPr>
          <p:cNvPr id="14" name="CuadroTexto 13"/>
          <p:cNvSpPr txBox="1"/>
          <p:nvPr/>
        </p:nvSpPr>
        <p:spPr>
          <a:xfrm>
            <a:off x="5298881" y="5235401"/>
            <a:ext cx="6231132" cy="1877201"/>
          </a:xfrm>
          <a:prstGeom prst="rect">
            <a:avLst/>
          </a:prstGeom>
          <a:noFill/>
        </p:spPr>
        <p:txBody>
          <a:bodyPr wrap="square" lIns="106445" tIns="53223" rIns="106445" bIns="53223" rtlCol="0">
            <a:spAutoFit/>
          </a:bodyPr>
          <a:lstStyle/>
          <a:p>
            <a:pPr algn="ctr"/>
            <a:r>
              <a:rPr lang="es-ES" sz="2300" b="1" dirty="0" err="1">
                <a:solidFill>
                  <a:srgbClr val="FF0000"/>
                </a:solidFill>
              </a:rPr>
              <a:t>Quantifying</a:t>
            </a:r>
            <a:r>
              <a:rPr lang="es-ES" sz="2300" b="1" dirty="0">
                <a:solidFill>
                  <a:srgbClr val="FF0000"/>
                </a:solidFill>
              </a:rPr>
              <a:t> and </a:t>
            </a:r>
            <a:r>
              <a:rPr lang="es-ES" sz="2300" b="1" dirty="0" err="1">
                <a:solidFill>
                  <a:srgbClr val="FF0000"/>
                </a:solidFill>
              </a:rPr>
              <a:t>understanding</a:t>
            </a:r>
            <a:r>
              <a:rPr lang="es-ES" sz="2300" b="1" dirty="0">
                <a:solidFill>
                  <a:srgbClr val="FF0000"/>
                </a:solidFill>
              </a:rPr>
              <a:t> </a:t>
            </a:r>
            <a:r>
              <a:rPr lang="es-ES" sz="2300" b="1" dirty="0" err="1">
                <a:solidFill>
                  <a:srgbClr val="FF0000"/>
                </a:solidFill>
              </a:rPr>
              <a:t>the</a:t>
            </a:r>
            <a:r>
              <a:rPr lang="es-ES" sz="2300" b="1" dirty="0">
                <a:solidFill>
                  <a:srgbClr val="FF0000"/>
                </a:solidFill>
              </a:rPr>
              <a:t> </a:t>
            </a:r>
            <a:r>
              <a:rPr lang="es-ES" sz="2300" b="1" dirty="0" err="1">
                <a:solidFill>
                  <a:srgbClr val="FF0000"/>
                </a:solidFill>
              </a:rPr>
              <a:t>level</a:t>
            </a:r>
            <a:r>
              <a:rPr lang="es-ES" sz="2300" b="1" dirty="0">
                <a:solidFill>
                  <a:srgbClr val="FF0000"/>
                </a:solidFill>
              </a:rPr>
              <a:t> of </a:t>
            </a:r>
            <a:r>
              <a:rPr lang="es-ES" sz="2300" b="1" dirty="0" err="1">
                <a:solidFill>
                  <a:srgbClr val="FF0000"/>
                </a:solidFill>
              </a:rPr>
              <a:t>profile</a:t>
            </a:r>
            <a:r>
              <a:rPr lang="es-ES" sz="2300" b="1" dirty="0">
                <a:solidFill>
                  <a:srgbClr val="FF0000"/>
                </a:solidFill>
              </a:rPr>
              <a:t> </a:t>
            </a:r>
            <a:r>
              <a:rPr lang="es-ES" sz="2300" b="1" dirty="0" err="1">
                <a:solidFill>
                  <a:srgbClr val="FF0000"/>
                </a:solidFill>
              </a:rPr>
              <a:t>stiffness</a:t>
            </a:r>
            <a:r>
              <a:rPr lang="es-ES" sz="2300" b="1" dirty="0">
                <a:solidFill>
                  <a:srgbClr val="FF0000"/>
                </a:solidFill>
              </a:rPr>
              <a:t> in </a:t>
            </a:r>
            <a:r>
              <a:rPr lang="es-ES" sz="2300" b="1" dirty="0" err="1">
                <a:solidFill>
                  <a:srgbClr val="FF0000"/>
                </a:solidFill>
              </a:rPr>
              <a:t>the</a:t>
            </a:r>
            <a:r>
              <a:rPr lang="es-ES" sz="2300" b="1" dirty="0">
                <a:solidFill>
                  <a:srgbClr val="FF0000"/>
                </a:solidFill>
              </a:rPr>
              <a:t> plasma </a:t>
            </a:r>
            <a:r>
              <a:rPr lang="es-ES" sz="2300" b="1" dirty="0" err="1">
                <a:solidFill>
                  <a:srgbClr val="FF0000"/>
                </a:solidFill>
              </a:rPr>
              <a:t>core</a:t>
            </a:r>
            <a:r>
              <a:rPr lang="es-ES" sz="2300" b="1" dirty="0">
                <a:solidFill>
                  <a:srgbClr val="FF0000"/>
                </a:solidFill>
              </a:rPr>
              <a:t> in reactor </a:t>
            </a:r>
            <a:r>
              <a:rPr lang="es-ES" sz="2300" b="1" dirty="0" err="1">
                <a:solidFill>
                  <a:srgbClr val="FF0000"/>
                </a:solidFill>
              </a:rPr>
              <a:t>relevant</a:t>
            </a:r>
            <a:r>
              <a:rPr lang="es-ES" sz="2300" b="1" dirty="0">
                <a:solidFill>
                  <a:srgbClr val="FF0000"/>
                </a:solidFill>
              </a:rPr>
              <a:t> </a:t>
            </a:r>
            <a:r>
              <a:rPr lang="es-ES" sz="2300" b="1" dirty="0" err="1">
                <a:solidFill>
                  <a:srgbClr val="FF0000"/>
                </a:solidFill>
              </a:rPr>
              <a:t>conditions</a:t>
            </a:r>
            <a:r>
              <a:rPr lang="es-ES" sz="2300" b="1" dirty="0">
                <a:solidFill>
                  <a:srgbClr val="FF0000"/>
                </a:solidFill>
              </a:rPr>
              <a:t> (</a:t>
            </a:r>
            <a:r>
              <a:rPr lang="es-ES" sz="2300" b="1" dirty="0" err="1">
                <a:solidFill>
                  <a:srgbClr val="FF0000"/>
                </a:solidFill>
              </a:rPr>
              <a:t>high</a:t>
            </a:r>
            <a:r>
              <a:rPr lang="es-ES" sz="2300" b="1" dirty="0">
                <a:solidFill>
                  <a:srgbClr val="FF0000"/>
                </a:solidFill>
              </a:rPr>
              <a:t> beta, </a:t>
            </a:r>
            <a:r>
              <a:rPr lang="es-ES" sz="2300" b="1" dirty="0" err="1">
                <a:solidFill>
                  <a:srgbClr val="FF0000"/>
                </a:solidFill>
              </a:rPr>
              <a:t>fast</a:t>
            </a:r>
            <a:r>
              <a:rPr lang="es-ES" sz="2300" b="1" dirty="0">
                <a:solidFill>
                  <a:srgbClr val="FF0000"/>
                </a:solidFill>
              </a:rPr>
              <a:t> </a:t>
            </a:r>
            <a:r>
              <a:rPr lang="es-ES" sz="2300" b="1" dirty="0" err="1">
                <a:solidFill>
                  <a:srgbClr val="FF0000"/>
                </a:solidFill>
              </a:rPr>
              <a:t>particle</a:t>
            </a:r>
            <a:r>
              <a:rPr lang="es-ES" sz="2300" b="1" dirty="0">
                <a:solidFill>
                  <a:srgbClr val="FF0000"/>
                </a:solidFill>
              </a:rPr>
              <a:t> </a:t>
            </a:r>
            <a:r>
              <a:rPr lang="es-ES" sz="2300" b="1" dirty="0" err="1">
                <a:solidFill>
                  <a:srgbClr val="FF0000"/>
                </a:solidFill>
              </a:rPr>
              <a:t>effects</a:t>
            </a:r>
            <a:r>
              <a:rPr lang="es-ES" sz="2300" b="1" dirty="0">
                <a:solidFill>
                  <a:srgbClr val="FF0000"/>
                </a:solidFill>
              </a:rPr>
              <a:t>) </a:t>
            </a:r>
            <a:r>
              <a:rPr lang="es-ES" sz="2300" b="1" dirty="0" err="1">
                <a:solidFill>
                  <a:srgbClr val="FF0000"/>
                </a:solidFill>
              </a:rPr>
              <a:t>is</a:t>
            </a:r>
            <a:r>
              <a:rPr lang="es-ES" sz="2300" b="1" dirty="0">
                <a:solidFill>
                  <a:srgbClr val="FF0000"/>
                </a:solidFill>
              </a:rPr>
              <a:t> </a:t>
            </a:r>
            <a:r>
              <a:rPr lang="es-ES" sz="2300" b="1" dirty="0" err="1">
                <a:solidFill>
                  <a:srgbClr val="FF0000"/>
                </a:solidFill>
              </a:rPr>
              <a:t>an</a:t>
            </a:r>
            <a:r>
              <a:rPr lang="es-ES" sz="2300" b="1" dirty="0">
                <a:solidFill>
                  <a:srgbClr val="FF0000"/>
                </a:solidFill>
              </a:rPr>
              <a:t> </a:t>
            </a:r>
            <a:r>
              <a:rPr lang="es-ES" sz="2300" b="1" dirty="0" err="1">
                <a:solidFill>
                  <a:srgbClr val="FF0000"/>
                </a:solidFill>
              </a:rPr>
              <a:t>outstanding</a:t>
            </a:r>
            <a:r>
              <a:rPr lang="es-ES" sz="2300" b="1" dirty="0">
                <a:solidFill>
                  <a:srgbClr val="FF0000"/>
                </a:solidFill>
              </a:rPr>
              <a:t> </a:t>
            </a:r>
            <a:r>
              <a:rPr lang="es-ES" sz="2300" b="1" dirty="0" err="1">
                <a:solidFill>
                  <a:srgbClr val="FF0000"/>
                </a:solidFill>
              </a:rPr>
              <a:t>issue</a:t>
            </a:r>
            <a:r>
              <a:rPr lang="es-ES" sz="2300" b="1" dirty="0">
                <a:solidFill>
                  <a:srgbClr val="FF0000"/>
                </a:solidFill>
              </a:rPr>
              <a:t> </a:t>
            </a:r>
            <a:r>
              <a:rPr lang="es-ES" sz="2300" b="1" dirty="0" err="1">
                <a:solidFill>
                  <a:srgbClr val="FF0000"/>
                </a:solidFill>
              </a:rPr>
              <a:t>with</a:t>
            </a:r>
            <a:r>
              <a:rPr lang="es-ES" sz="2300" b="1" dirty="0">
                <a:solidFill>
                  <a:srgbClr val="FF0000"/>
                </a:solidFill>
              </a:rPr>
              <a:t> </a:t>
            </a:r>
            <a:r>
              <a:rPr lang="es-ES" sz="2300" b="1" dirty="0" err="1">
                <a:solidFill>
                  <a:srgbClr val="FF0000"/>
                </a:solidFill>
              </a:rPr>
              <a:t>promissing</a:t>
            </a:r>
            <a:r>
              <a:rPr lang="es-ES" sz="2300" b="1" dirty="0">
                <a:solidFill>
                  <a:srgbClr val="FF0000"/>
                </a:solidFill>
              </a:rPr>
              <a:t> </a:t>
            </a:r>
            <a:r>
              <a:rPr lang="es-ES" sz="2300" b="1" dirty="0" err="1">
                <a:solidFill>
                  <a:srgbClr val="FF0000"/>
                </a:solidFill>
              </a:rPr>
              <a:t>results</a:t>
            </a:r>
            <a:endParaRPr lang="es-ES" sz="2300" b="1" dirty="0">
              <a:solidFill>
                <a:srgbClr val="FF0000"/>
              </a:solidFill>
            </a:endParaRPr>
          </a:p>
        </p:txBody>
      </p:sp>
      <p:grpSp>
        <p:nvGrpSpPr>
          <p:cNvPr id="15" name="组合 2"/>
          <p:cNvGrpSpPr>
            <a:grpSpLocks/>
          </p:cNvGrpSpPr>
          <p:nvPr/>
        </p:nvGrpSpPr>
        <p:grpSpPr bwMode="auto">
          <a:xfrm>
            <a:off x="11" y="3960074"/>
            <a:ext cx="4653684" cy="2811303"/>
            <a:chOff x="4568686" y="635849"/>
            <a:chExt cx="3558715" cy="2588891"/>
          </a:xfrm>
        </p:grpSpPr>
        <p:pic>
          <p:nvPicPr>
            <p:cNvPr id="16" name="Picture 41" descr="IAEAppt_ccf_NTM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8686" y="635849"/>
              <a:ext cx="2588891" cy="2588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Line 44"/>
            <p:cNvSpPr>
              <a:spLocks noChangeShapeType="1"/>
            </p:cNvSpPr>
            <p:nvPr/>
          </p:nvSpPr>
          <p:spPr bwMode="auto">
            <a:xfrm flipH="1">
              <a:off x="6106715" y="1523779"/>
              <a:ext cx="894210" cy="51378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s-ES"/>
            </a:p>
          </p:txBody>
        </p:sp>
        <p:sp>
          <p:nvSpPr>
            <p:cNvPr id="19" name="Text Box 45"/>
            <p:cNvSpPr txBox="1">
              <a:spLocks noChangeArrowheads="1"/>
            </p:cNvSpPr>
            <p:nvPr/>
          </p:nvSpPr>
          <p:spPr bwMode="auto">
            <a:xfrm>
              <a:off x="6866924" y="1278789"/>
              <a:ext cx="1260477" cy="3826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rgbClr val="FF0000"/>
                  </a:solidFill>
                  <a:latin typeface="Arial Narrow" charset="0"/>
                  <a:ea typeface="黑体" charset="0"/>
                  <a:cs typeface="黑体" charset="0"/>
                </a:defRPr>
              </a:lvl1pPr>
              <a:lvl2pPr marL="742950" indent="-285750">
                <a:defRPr b="1">
                  <a:solidFill>
                    <a:srgbClr val="FF0000"/>
                  </a:solidFill>
                  <a:latin typeface="Arial Narrow" charset="0"/>
                  <a:ea typeface="黑体" charset="0"/>
                  <a:cs typeface="黑体" charset="0"/>
                </a:defRPr>
              </a:lvl2pPr>
              <a:lvl3pPr marL="1143000" indent="-228600">
                <a:defRPr b="1">
                  <a:solidFill>
                    <a:srgbClr val="FF0000"/>
                  </a:solidFill>
                  <a:latin typeface="Arial Narrow" charset="0"/>
                  <a:ea typeface="黑体" charset="0"/>
                  <a:cs typeface="黑体" charset="0"/>
                </a:defRPr>
              </a:lvl3pPr>
              <a:lvl4pPr marL="1600200" indent="-228600">
                <a:defRPr b="1">
                  <a:solidFill>
                    <a:srgbClr val="FF0000"/>
                  </a:solidFill>
                  <a:latin typeface="Arial Narrow" charset="0"/>
                  <a:ea typeface="黑体" charset="0"/>
                  <a:cs typeface="黑体" charset="0"/>
                </a:defRPr>
              </a:lvl4pPr>
              <a:lvl5pPr marL="2057400" indent="-228600">
                <a:defRPr b="1">
                  <a:solidFill>
                    <a:srgbClr val="FF0000"/>
                  </a:solidFill>
                  <a:latin typeface="Arial Narrow" charset="0"/>
                  <a:ea typeface="黑体" charset="0"/>
                  <a:cs typeface="黑体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FF0000"/>
                  </a:solidFill>
                  <a:latin typeface="Arial Narrow" charset="0"/>
                  <a:ea typeface="黑体" charset="0"/>
                  <a:cs typeface="黑体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FF0000"/>
                  </a:solidFill>
                  <a:latin typeface="Arial Narrow" charset="0"/>
                  <a:ea typeface="黑体" charset="0"/>
                  <a:cs typeface="黑体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FF0000"/>
                  </a:solidFill>
                  <a:latin typeface="Arial Narrow" charset="0"/>
                  <a:ea typeface="黑体" charset="0"/>
                  <a:cs typeface="黑体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rgbClr val="FF0000"/>
                  </a:solidFill>
                  <a:latin typeface="Arial Narrow" charset="0"/>
                  <a:ea typeface="黑体" charset="0"/>
                  <a:cs typeface="黑体" charset="0"/>
                </a:defRPr>
              </a:lvl9pPr>
            </a:lstStyle>
            <a:p>
              <a:pPr algn="ctr"/>
              <a:r>
                <a:rPr lang="en-US" altLang="zh-CN" dirty="0"/>
                <a:t>3/2 NTM</a:t>
              </a:r>
            </a:p>
          </p:txBody>
        </p:sp>
      </p:grpSp>
      <p:sp>
        <p:nvSpPr>
          <p:cNvPr id="6" name="CuadroTexto 5"/>
          <p:cNvSpPr txBox="1"/>
          <p:nvPr/>
        </p:nvSpPr>
        <p:spPr>
          <a:xfrm>
            <a:off x="137613" y="6485784"/>
            <a:ext cx="4163386" cy="753816"/>
          </a:xfrm>
          <a:prstGeom prst="rect">
            <a:avLst/>
          </a:prstGeom>
          <a:noFill/>
        </p:spPr>
        <p:txBody>
          <a:bodyPr wrap="square" lIns="106445" tIns="53223" rIns="106445" bIns="53223" rtlCol="0">
            <a:spAutoFit/>
          </a:bodyPr>
          <a:lstStyle/>
          <a:p>
            <a:r>
              <a:rPr lang="es-ES" dirty="0" err="1" smtClean="0"/>
              <a:t>Interplay</a:t>
            </a:r>
            <a:r>
              <a:rPr lang="es-ES" dirty="0" smtClean="0"/>
              <a:t> </a:t>
            </a:r>
            <a:r>
              <a:rPr lang="es-ES" dirty="0" err="1" smtClean="0"/>
              <a:t>between</a:t>
            </a:r>
            <a:r>
              <a:rPr lang="es-ES" dirty="0" smtClean="0"/>
              <a:t> non-local </a:t>
            </a:r>
            <a:r>
              <a:rPr lang="es-ES" dirty="0" err="1" smtClean="0"/>
              <a:t>transport</a:t>
            </a:r>
            <a:r>
              <a:rPr lang="es-ES" dirty="0" smtClean="0"/>
              <a:t> and MHD </a:t>
            </a:r>
            <a:r>
              <a:rPr lang="es-ES" dirty="0" smtClean="0">
                <a:solidFill>
                  <a:srgbClr val="0000FF"/>
                </a:solidFill>
              </a:rPr>
              <a:t>[Ji / HL-2A]</a:t>
            </a:r>
            <a:endParaRPr lang="es-E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01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 txBox="1">
            <a:spLocks noGrp="1"/>
          </p:cNvSpPr>
          <p:nvPr>
            <p:ph type="title"/>
          </p:nvPr>
        </p:nvSpPr>
        <p:spPr>
          <a:xfrm>
            <a:off x="137400" y="-167168"/>
            <a:ext cx="9270016" cy="1123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300" b="1" dirty="0">
                <a:solidFill>
                  <a:srgbClr val="0000FF"/>
                </a:solidFill>
              </a:rPr>
              <a:t>TRANSPORT, </a:t>
            </a:r>
            <a:r>
              <a:rPr lang="en-GB" sz="3300" b="1" dirty="0">
                <a:solidFill>
                  <a:srgbClr val="FF0000"/>
                </a:solidFill>
              </a:rPr>
              <a:t>physics understanding and empirical actuators </a:t>
            </a:r>
            <a:r>
              <a:rPr lang="en-GB" sz="3300" b="1" dirty="0">
                <a:solidFill>
                  <a:srgbClr val="FF0000"/>
                </a:solidFill>
              </a:rPr>
              <a:t>(ECRH)</a:t>
            </a:r>
            <a:endParaRPr lang="en-GB" sz="3300" b="1" dirty="0">
              <a:solidFill>
                <a:srgbClr val="FF000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535" y="920288"/>
            <a:ext cx="4499253" cy="241266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275" y="3045651"/>
            <a:ext cx="4499253" cy="2854245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922839" y="5764155"/>
            <a:ext cx="3899689" cy="1076982"/>
          </a:xfrm>
          <a:prstGeom prst="rect">
            <a:avLst/>
          </a:prstGeom>
          <a:noFill/>
        </p:spPr>
        <p:txBody>
          <a:bodyPr wrap="square" lIns="106445" tIns="53223" rIns="106445" bIns="53223" rtlCol="0">
            <a:spAutoFit/>
          </a:bodyPr>
          <a:lstStyle/>
          <a:p>
            <a:r>
              <a:rPr lang="es-ES" b="1" dirty="0" err="1" smtClean="0"/>
              <a:t>Controlling</a:t>
            </a:r>
            <a:r>
              <a:rPr lang="es-ES" b="1" dirty="0" smtClean="0"/>
              <a:t> </a:t>
            </a:r>
            <a:r>
              <a:rPr lang="es-ES" b="1" dirty="0" err="1" smtClean="0"/>
              <a:t>gradients</a:t>
            </a:r>
            <a:r>
              <a:rPr lang="es-ES" b="1" dirty="0" smtClean="0"/>
              <a:t> </a:t>
            </a:r>
            <a:r>
              <a:rPr lang="es-ES" dirty="0" smtClean="0"/>
              <a:t>and  </a:t>
            </a:r>
            <a:r>
              <a:rPr lang="es-ES" dirty="0" err="1" smtClean="0"/>
              <a:t>transport</a:t>
            </a:r>
            <a:r>
              <a:rPr lang="es-ES" dirty="0" smtClean="0"/>
              <a:t> </a:t>
            </a:r>
            <a:r>
              <a:rPr lang="es-ES" dirty="0" err="1" smtClean="0"/>
              <a:t>by</a:t>
            </a:r>
            <a:r>
              <a:rPr lang="es-ES" dirty="0" smtClean="0"/>
              <a:t> ECRH and TEM</a:t>
            </a:r>
          </a:p>
          <a:p>
            <a:r>
              <a:rPr lang="es-ES" dirty="0" smtClean="0">
                <a:solidFill>
                  <a:srgbClr val="0000FF"/>
                </a:solidFill>
              </a:rPr>
              <a:t>[EXC656 Ernst DIIID]</a:t>
            </a:r>
            <a:endParaRPr lang="es-ES" dirty="0">
              <a:solidFill>
                <a:srgbClr val="0000FF"/>
              </a:solidFill>
            </a:endParaRPr>
          </a:p>
        </p:txBody>
      </p:sp>
      <p:pic>
        <p:nvPicPr>
          <p:cNvPr id="39" name="Imagen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5068" y="988478"/>
            <a:ext cx="4390205" cy="5061221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6235068" y="6242065"/>
            <a:ext cx="5294945" cy="753816"/>
          </a:xfrm>
          <a:prstGeom prst="rect">
            <a:avLst/>
          </a:prstGeom>
          <a:noFill/>
        </p:spPr>
        <p:txBody>
          <a:bodyPr wrap="square" lIns="106445" tIns="53223" rIns="106445" bIns="53223" rtlCol="0">
            <a:spAutoFit/>
          </a:bodyPr>
          <a:lstStyle/>
          <a:p>
            <a:r>
              <a:rPr lang="es-ES" b="1" dirty="0" smtClean="0"/>
              <a:t>ECRH </a:t>
            </a:r>
            <a:r>
              <a:rPr lang="es-ES" b="1" dirty="0" err="1" smtClean="0"/>
              <a:t>Heating</a:t>
            </a:r>
            <a:r>
              <a:rPr lang="es-ES" b="1" dirty="0" smtClean="0"/>
              <a:t>, </a:t>
            </a:r>
            <a:r>
              <a:rPr lang="es-ES" b="1" dirty="0" err="1" smtClean="0"/>
              <a:t>transport</a:t>
            </a:r>
            <a:r>
              <a:rPr lang="es-ES" b="1" dirty="0" smtClean="0"/>
              <a:t> and </a:t>
            </a:r>
            <a:r>
              <a:rPr lang="es-ES" b="1" dirty="0" err="1" smtClean="0"/>
              <a:t>rotation</a:t>
            </a:r>
            <a:endParaRPr lang="es-ES" b="1" dirty="0" smtClean="0"/>
          </a:p>
          <a:p>
            <a:r>
              <a:rPr lang="es-ES" dirty="0" smtClean="0"/>
              <a:t>[</a:t>
            </a:r>
            <a:r>
              <a:rPr lang="es-ES" dirty="0" smtClean="0">
                <a:solidFill>
                  <a:srgbClr val="0000FF"/>
                </a:solidFill>
              </a:rPr>
              <a:t>EXC39 </a:t>
            </a:r>
            <a:r>
              <a:rPr lang="es-ES" dirty="0" err="1" smtClean="0">
                <a:solidFill>
                  <a:srgbClr val="0000FF"/>
                </a:solidFill>
              </a:rPr>
              <a:t>Yoshida</a:t>
            </a:r>
            <a:r>
              <a:rPr lang="es-ES" dirty="0" smtClean="0">
                <a:solidFill>
                  <a:srgbClr val="0000FF"/>
                </a:solidFill>
              </a:rPr>
              <a:t> JT-60U</a:t>
            </a:r>
            <a:r>
              <a:rPr lang="es-ES" dirty="0" smtClean="0"/>
              <a:t>]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66438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 txBox="1">
            <a:spLocks noGrp="1"/>
          </p:cNvSpPr>
          <p:nvPr>
            <p:ph type="title"/>
          </p:nvPr>
        </p:nvSpPr>
        <p:spPr>
          <a:xfrm>
            <a:off x="-396402" y="-41593"/>
            <a:ext cx="10370562" cy="538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00FF"/>
                </a:solidFill>
              </a:rPr>
              <a:t>MOMENTUM TRANSPORT: </a:t>
            </a:r>
            <a:r>
              <a:rPr lang="en-GB" sz="2800" b="1" dirty="0">
                <a:solidFill>
                  <a:srgbClr val="FF0000"/>
                </a:solidFill>
              </a:rPr>
              <a:t>driving / damping mechanisms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4980662" y="3340573"/>
            <a:ext cx="3579354" cy="984649"/>
          </a:xfrm>
          <a:prstGeom prst="rect">
            <a:avLst/>
          </a:prstGeom>
          <a:noFill/>
        </p:spPr>
        <p:txBody>
          <a:bodyPr wrap="square" lIns="106445" tIns="53223" rIns="106445" bIns="53223" rtlCol="0">
            <a:spAutoFit/>
          </a:bodyPr>
          <a:lstStyle/>
          <a:p>
            <a:r>
              <a:rPr lang="en-US" sz="1900" dirty="0"/>
              <a:t>Role of radially sheared </a:t>
            </a:r>
            <a:r>
              <a:rPr lang="en-US" sz="1900" dirty="0" err="1"/>
              <a:t>Er</a:t>
            </a:r>
            <a:r>
              <a:rPr lang="en-US" sz="1900" dirty="0"/>
              <a:t> × B flows </a:t>
            </a:r>
            <a:r>
              <a:rPr lang="en-US" sz="1900" dirty="0"/>
              <a:t>on residual stress </a:t>
            </a:r>
            <a:r>
              <a:rPr lang="en-US" sz="1900" dirty="0">
                <a:solidFill>
                  <a:srgbClr val="0000FF"/>
                </a:solidFill>
              </a:rPr>
              <a:t>[EXC284 </a:t>
            </a:r>
            <a:r>
              <a:rPr lang="en-US" sz="1900" dirty="0" err="1">
                <a:solidFill>
                  <a:srgbClr val="0000FF"/>
                </a:solidFill>
              </a:rPr>
              <a:t>Xu</a:t>
            </a:r>
            <a:r>
              <a:rPr lang="en-US" sz="1900" dirty="0">
                <a:solidFill>
                  <a:srgbClr val="0000FF"/>
                </a:solidFill>
              </a:rPr>
              <a:t> TEXTOR]</a:t>
            </a:r>
            <a:endParaRPr lang="es-ES" sz="1900" dirty="0">
              <a:solidFill>
                <a:srgbClr val="0000FF"/>
              </a:solidFill>
            </a:endParaRPr>
          </a:p>
        </p:txBody>
      </p:sp>
      <p:pic>
        <p:nvPicPr>
          <p:cNvPr id="18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78" t="17380" b="17625"/>
          <a:stretch>
            <a:fillRect/>
          </a:stretch>
        </p:blipFill>
        <p:spPr bwMode="auto">
          <a:xfrm>
            <a:off x="4742119" y="682940"/>
            <a:ext cx="3511484" cy="2506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1902" y="604059"/>
            <a:ext cx="2937364" cy="2747399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8688126" y="3315527"/>
            <a:ext cx="3161559" cy="984649"/>
          </a:xfrm>
          <a:prstGeom prst="rect">
            <a:avLst/>
          </a:prstGeom>
          <a:noFill/>
        </p:spPr>
        <p:txBody>
          <a:bodyPr wrap="square" lIns="106445" tIns="53223" rIns="106445" bIns="53223" rtlCol="0">
            <a:spAutoFit/>
          </a:bodyPr>
          <a:lstStyle/>
          <a:p>
            <a:r>
              <a:rPr lang="en-US" sz="1900" dirty="0"/>
              <a:t>NC transport and intrinsic rotation </a:t>
            </a:r>
            <a:r>
              <a:rPr lang="en-US" sz="1900" dirty="0">
                <a:solidFill>
                  <a:srgbClr val="0000FF"/>
                </a:solidFill>
              </a:rPr>
              <a:t>[EXD374 </a:t>
            </a:r>
            <a:r>
              <a:rPr lang="en-US" sz="1900" dirty="0" err="1">
                <a:solidFill>
                  <a:srgbClr val="0000FF"/>
                </a:solidFill>
              </a:rPr>
              <a:t>Battaglia</a:t>
            </a:r>
            <a:r>
              <a:rPr lang="en-US" sz="1900" dirty="0">
                <a:solidFill>
                  <a:srgbClr val="0000FF"/>
                </a:solidFill>
              </a:rPr>
              <a:t> DIIID]</a:t>
            </a:r>
            <a:endParaRPr lang="es-ES" sz="1900" dirty="0">
              <a:solidFill>
                <a:srgbClr val="0000FF"/>
              </a:solidFill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71" y="498884"/>
            <a:ext cx="4470177" cy="2576391"/>
          </a:xfrm>
          <a:prstGeom prst="rect">
            <a:avLst/>
          </a:prstGeom>
        </p:spPr>
      </p:pic>
      <p:sp>
        <p:nvSpPr>
          <p:cNvPr id="20" name="CuadroTexto 19"/>
          <p:cNvSpPr txBox="1"/>
          <p:nvPr/>
        </p:nvSpPr>
        <p:spPr>
          <a:xfrm>
            <a:off x="5126" y="3215505"/>
            <a:ext cx="4520223" cy="390852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lIns="106445" tIns="53223" rIns="106445" bIns="53223" rtlCol="0">
            <a:spAutoFit/>
          </a:bodyPr>
          <a:lstStyle/>
          <a:p>
            <a:r>
              <a:rPr lang="es-ES" sz="1900" dirty="0" err="1"/>
              <a:t>Interplay</a:t>
            </a:r>
            <a:r>
              <a:rPr lang="es-ES" sz="1900" dirty="0"/>
              <a:t> </a:t>
            </a:r>
            <a:r>
              <a:rPr lang="es-ES" sz="1900" dirty="0" err="1"/>
              <a:t>between</a:t>
            </a:r>
            <a:r>
              <a:rPr lang="es-ES" sz="1900" dirty="0"/>
              <a:t> NBI/ECRH and pedestal torques </a:t>
            </a:r>
            <a:r>
              <a:rPr lang="es-ES" sz="1900" dirty="0">
                <a:solidFill>
                  <a:srgbClr val="0000FF"/>
                </a:solidFill>
              </a:rPr>
              <a:t>[EXC393 </a:t>
            </a:r>
            <a:r>
              <a:rPr lang="es-ES" sz="1900" dirty="0" err="1">
                <a:solidFill>
                  <a:srgbClr val="0000FF"/>
                </a:solidFill>
              </a:rPr>
              <a:t>Shi</a:t>
            </a:r>
            <a:r>
              <a:rPr lang="es-ES" sz="1900" dirty="0">
                <a:solidFill>
                  <a:srgbClr val="0000FF"/>
                </a:solidFill>
              </a:rPr>
              <a:t> KSTAR] / [EXC483 Tala AUG]</a:t>
            </a:r>
          </a:p>
          <a:p>
            <a:endParaRPr lang="en-US" sz="1900" dirty="0"/>
          </a:p>
          <a:p>
            <a:r>
              <a:rPr lang="en-US" sz="1900" dirty="0"/>
              <a:t>LOC</a:t>
            </a:r>
            <a:r>
              <a:rPr lang="en-US" sz="1900" dirty="0"/>
              <a:t>-SOC transition occurs but no reversal in core rotation is detected. Dependency </a:t>
            </a:r>
            <a:r>
              <a:rPr lang="en-US" sz="1900" dirty="0" err="1"/>
              <a:t>w.r.t</a:t>
            </a:r>
            <a:r>
              <a:rPr lang="en-US" sz="1900" dirty="0"/>
              <a:t> </a:t>
            </a:r>
            <a:r>
              <a:rPr lang="en-US" sz="1900" dirty="0" err="1"/>
              <a:t>collisionality</a:t>
            </a:r>
            <a:r>
              <a:rPr lang="en-US" sz="1900" dirty="0"/>
              <a:t> is observed </a:t>
            </a:r>
            <a:r>
              <a:rPr lang="en-US" sz="1900" dirty="0">
                <a:solidFill>
                  <a:srgbClr val="0000FF"/>
                </a:solidFill>
              </a:rPr>
              <a:t>[EXC581 Na KSTAR</a:t>
            </a:r>
            <a:r>
              <a:rPr lang="en-US" sz="1900" dirty="0">
                <a:solidFill>
                  <a:srgbClr val="0000FF"/>
                </a:solidFill>
              </a:rPr>
              <a:t>].</a:t>
            </a:r>
          </a:p>
          <a:p>
            <a:endParaRPr lang="es-ES" sz="1900" dirty="0"/>
          </a:p>
          <a:p>
            <a:r>
              <a:rPr lang="es-ES" sz="1900" dirty="0" err="1"/>
              <a:t>R</a:t>
            </a:r>
            <a:r>
              <a:rPr lang="es-ES" sz="1900" dirty="0" err="1"/>
              <a:t>eduction</a:t>
            </a:r>
            <a:r>
              <a:rPr lang="es-ES" sz="1900" dirty="0"/>
              <a:t> </a:t>
            </a:r>
            <a:r>
              <a:rPr lang="es-ES" sz="1900" dirty="0"/>
              <a:t>in </a:t>
            </a:r>
            <a:r>
              <a:rPr lang="es-ES" sz="1900" dirty="0" err="1"/>
              <a:t>electron</a:t>
            </a:r>
            <a:r>
              <a:rPr lang="es-ES" sz="1900" dirty="0"/>
              <a:t> </a:t>
            </a:r>
            <a:r>
              <a:rPr lang="es-ES" sz="1900" dirty="0" err="1"/>
              <a:t>density</a:t>
            </a:r>
            <a:r>
              <a:rPr lang="es-ES" sz="1900" dirty="0"/>
              <a:t> </a:t>
            </a:r>
            <a:r>
              <a:rPr lang="es-ES" sz="1900" dirty="0" err="1"/>
              <a:t>with</a:t>
            </a:r>
            <a:r>
              <a:rPr lang="es-ES" sz="1900" dirty="0"/>
              <a:t> ECRH and </a:t>
            </a:r>
            <a:r>
              <a:rPr lang="es-ES" sz="1900" dirty="0" err="1"/>
              <a:t>transition</a:t>
            </a:r>
            <a:r>
              <a:rPr lang="es-ES" sz="1900" dirty="0"/>
              <a:t> </a:t>
            </a:r>
            <a:r>
              <a:rPr lang="es-ES" sz="1900" dirty="0" err="1"/>
              <a:t>from</a:t>
            </a:r>
            <a:r>
              <a:rPr lang="es-ES" sz="1900" dirty="0"/>
              <a:t> ITG </a:t>
            </a:r>
            <a:r>
              <a:rPr lang="es-ES" sz="1900" dirty="0" err="1"/>
              <a:t>to</a:t>
            </a:r>
            <a:r>
              <a:rPr lang="es-ES" sz="1900" dirty="0"/>
              <a:t> TEM </a:t>
            </a:r>
            <a:r>
              <a:rPr lang="es-ES" sz="1900" dirty="0" err="1"/>
              <a:t>without</a:t>
            </a:r>
            <a:r>
              <a:rPr lang="es-ES" sz="1900" dirty="0"/>
              <a:t> a </a:t>
            </a:r>
            <a:r>
              <a:rPr lang="es-ES" sz="1900" dirty="0" err="1"/>
              <a:t>reversal</a:t>
            </a:r>
            <a:r>
              <a:rPr lang="es-ES" sz="1900" dirty="0"/>
              <a:t> in </a:t>
            </a:r>
            <a:r>
              <a:rPr lang="es-ES" sz="1900" dirty="0" err="1"/>
              <a:t>toroidal</a:t>
            </a:r>
            <a:r>
              <a:rPr lang="es-ES" sz="1900" dirty="0"/>
              <a:t> </a:t>
            </a:r>
            <a:r>
              <a:rPr lang="es-ES" sz="1900" dirty="0" err="1"/>
              <a:t>rotation</a:t>
            </a:r>
            <a:r>
              <a:rPr lang="es-ES" sz="1900" dirty="0"/>
              <a:t> </a:t>
            </a:r>
            <a:r>
              <a:rPr lang="es-ES" sz="1900" dirty="0">
                <a:solidFill>
                  <a:srgbClr val="0000FF"/>
                </a:solidFill>
              </a:rPr>
              <a:t>[EXC249 </a:t>
            </a:r>
            <a:r>
              <a:rPr lang="es-ES" sz="1900" dirty="0" err="1">
                <a:solidFill>
                  <a:srgbClr val="0000FF"/>
                </a:solidFill>
              </a:rPr>
              <a:t>Mordijck</a:t>
            </a:r>
            <a:r>
              <a:rPr lang="es-ES" sz="1900" dirty="0">
                <a:solidFill>
                  <a:srgbClr val="0000FF"/>
                </a:solidFill>
              </a:rPr>
              <a:t> DIIID</a:t>
            </a:r>
            <a:r>
              <a:rPr lang="es-ES" sz="1900" dirty="0">
                <a:solidFill>
                  <a:srgbClr val="0000FF"/>
                </a:solidFill>
              </a:rPr>
              <a:t>]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0754" y="4362955"/>
            <a:ext cx="6843918" cy="1910330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4749543" y="6228348"/>
            <a:ext cx="7004664" cy="692261"/>
          </a:xfrm>
          <a:prstGeom prst="rect">
            <a:avLst/>
          </a:prstGeom>
          <a:noFill/>
        </p:spPr>
        <p:txBody>
          <a:bodyPr wrap="square" lIns="106445" tIns="53223" rIns="106445" bIns="53223" rtlCol="0">
            <a:spAutoFit/>
          </a:bodyPr>
          <a:lstStyle/>
          <a:p>
            <a:r>
              <a:rPr lang="es-ES" sz="1900" dirty="0" err="1"/>
              <a:t>T</a:t>
            </a:r>
            <a:r>
              <a:rPr lang="es-ES" sz="1900" dirty="0" err="1"/>
              <a:t>urbulence</a:t>
            </a:r>
            <a:r>
              <a:rPr lang="es-ES" sz="1900" dirty="0"/>
              <a:t> </a:t>
            </a:r>
            <a:r>
              <a:rPr lang="es-ES" sz="1900" dirty="0" err="1"/>
              <a:t>behaviour</a:t>
            </a:r>
            <a:r>
              <a:rPr lang="es-ES" sz="1900" dirty="0"/>
              <a:t> </a:t>
            </a:r>
            <a:r>
              <a:rPr lang="es-ES" sz="1900" dirty="0" err="1"/>
              <a:t>approaching</a:t>
            </a:r>
            <a:r>
              <a:rPr lang="es-ES" sz="1900" dirty="0"/>
              <a:t> </a:t>
            </a:r>
            <a:r>
              <a:rPr lang="es-ES" sz="1900" dirty="0" err="1"/>
              <a:t>burning</a:t>
            </a:r>
            <a:r>
              <a:rPr lang="es-ES" sz="1900" dirty="0"/>
              <a:t> plasma </a:t>
            </a:r>
            <a:r>
              <a:rPr lang="es-ES" sz="1900" dirty="0" err="1"/>
              <a:t>relevant</a:t>
            </a:r>
            <a:r>
              <a:rPr lang="es-ES" sz="1900" dirty="0"/>
              <a:t> </a:t>
            </a:r>
            <a:r>
              <a:rPr lang="es-ES" sz="1900" dirty="0" err="1"/>
              <a:t>parameters</a:t>
            </a:r>
            <a:r>
              <a:rPr lang="es-ES" sz="1900" dirty="0"/>
              <a:t> (</a:t>
            </a:r>
            <a:r>
              <a:rPr lang="es-ES" sz="1900" dirty="0" err="1"/>
              <a:t>low</a:t>
            </a:r>
            <a:r>
              <a:rPr lang="es-ES" sz="1900" dirty="0"/>
              <a:t> </a:t>
            </a:r>
            <a:r>
              <a:rPr lang="es-ES" sz="1900" dirty="0" err="1"/>
              <a:t>rotation</a:t>
            </a:r>
            <a:r>
              <a:rPr lang="es-ES" sz="1900" dirty="0"/>
              <a:t>) </a:t>
            </a:r>
            <a:r>
              <a:rPr lang="es-ES" sz="1900" dirty="0">
                <a:solidFill>
                  <a:srgbClr val="0000FF"/>
                </a:solidFill>
              </a:rPr>
              <a:t>[EXC522 </a:t>
            </a:r>
            <a:r>
              <a:rPr lang="es-ES" sz="1900" dirty="0" err="1">
                <a:solidFill>
                  <a:srgbClr val="0000FF"/>
                </a:solidFill>
              </a:rPr>
              <a:t>McKee</a:t>
            </a:r>
            <a:r>
              <a:rPr lang="es-ES" sz="1900" dirty="0">
                <a:solidFill>
                  <a:srgbClr val="0000FF"/>
                </a:solidFill>
              </a:rPr>
              <a:t> DIIID]</a:t>
            </a:r>
            <a:endParaRPr lang="es-ES" sz="19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322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6428" y="227755"/>
            <a:ext cx="9243428" cy="662272"/>
          </a:xfrm>
        </p:spPr>
        <p:txBody>
          <a:bodyPr>
            <a:noAutofit/>
          </a:bodyPr>
          <a:lstStyle/>
          <a:p>
            <a:r>
              <a:rPr lang="es-ES" sz="3300" b="1" dirty="0">
                <a:solidFill>
                  <a:srgbClr val="0000FF"/>
                </a:solidFill>
              </a:rPr>
              <a:t>CODE VALIDATION: </a:t>
            </a:r>
            <a:r>
              <a:rPr lang="en-GB" sz="3300" b="1" dirty="0">
                <a:solidFill>
                  <a:srgbClr val="FF0000"/>
                </a:solidFill>
              </a:rPr>
              <a:t>Great challenge due to the existence of multiple plasma scales</a:t>
            </a:r>
            <a:endParaRPr lang="es-ES" sz="3300" b="1" dirty="0">
              <a:solidFill>
                <a:srgbClr val="FF000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416" y="1414659"/>
            <a:ext cx="4053486" cy="29547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879727" y="4466473"/>
            <a:ext cx="3828300" cy="984649"/>
          </a:xfrm>
          <a:prstGeom prst="rect">
            <a:avLst/>
          </a:prstGeom>
          <a:noFill/>
        </p:spPr>
        <p:txBody>
          <a:bodyPr wrap="square" lIns="106445" tIns="53223" rIns="106445" bIns="53223" rtlCol="0">
            <a:spAutoFit/>
          </a:bodyPr>
          <a:lstStyle/>
          <a:p>
            <a:r>
              <a:rPr lang="es-ES" sz="1900" dirty="0"/>
              <a:t>GK (GENE) </a:t>
            </a:r>
            <a:r>
              <a:rPr lang="es-ES" sz="1900" dirty="0" err="1"/>
              <a:t>validation</a:t>
            </a:r>
            <a:r>
              <a:rPr lang="es-ES" sz="1900" dirty="0"/>
              <a:t> </a:t>
            </a:r>
            <a:r>
              <a:rPr lang="es-ES" sz="1900" dirty="0" err="1"/>
              <a:t>using</a:t>
            </a:r>
            <a:r>
              <a:rPr lang="es-ES" sz="1900" dirty="0"/>
              <a:t> </a:t>
            </a:r>
            <a:r>
              <a:rPr lang="es-ES" sz="1900" dirty="0" err="1"/>
              <a:t>advanced</a:t>
            </a:r>
            <a:r>
              <a:rPr lang="es-ES" sz="1900" dirty="0"/>
              <a:t> </a:t>
            </a:r>
            <a:r>
              <a:rPr lang="es-ES" sz="1900" dirty="0" err="1"/>
              <a:t>fluctuation</a:t>
            </a:r>
            <a:r>
              <a:rPr lang="es-ES" sz="1900" dirty="0"/>
              <a:t> </a:t>
            </a:r>
            <a:r>
              <a:rPr lang="es-ES" sz="1900" dirty="0" err="1"/>
              <a:t>diagnostics</a:t>
            </a:r>
            <a:r>
              <a:rPr lang="es-ES" sz="1900" dirty="0"/>
              <a:t> AUG </a:t>
            </a:r>
            <a:r>
              <a:rPr lang="es-ES" sz="1900" dirty="0">
                <a:solidFill>
                  <a:srgbClr val="0000FF"/>
                </a:solidFill>
              </a:rPr>
              <a:t>[EXC317 </a:t>
            </a:r>
            <a:r>
              <a:rPr lang="es-ES" sz="1900" dirty="0" err="1">
                <a:solidFill>
                  <a:srgbClr val="0000FF"/>
                </a:solidFill>
              </a:rPr>
              <a:t>Stroth</a:t>
            </a:r>
            <a:r>
              <a:rPr lang="es-ES" sz="1900" dirty="0">
                <a:solidFill>
                  <a:srgbClr val="0000FF"/>
                </a:solidFill>
              </a:rPr>
              <a:t>]</a:t>
            </a:r>
            <a:endParaRPr lang="es-ES" sz="1900" dirty="0">
              <a:solidFill>
                <a:srgbClr val="0000FF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82" y="1360338"/>
            <a:ext cx="2942274" cy="4042524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72782" y="5402863"/>
            <a:ext cx="4048130" cy="692261"/>
          </a:xfrm>
          <a:prstGeom prst="rect">
            <a:avLst/>
          </a:prstGeom>
          <a:noFill/>
        </p:spPr>
        <p:txBody>
          <a:bodyPr wrap="square" lIns="106445" tIns="53223" rIns="106445" bIns="53223" rtlCol="0">
            <a:spAutoFit/>
          </a:bodyPr>
          <a:lstStyle/>
          <a:p>
            <a:r>
              <a:rPr lang="es-ES" sz="1900" dirty="0"/>
              <a:t>Ion and </a:t>
            </a:r>
            <a:r>
              <a:rPr lang="es-ES" sz="1900" dirty="0" err="1"/>
              <a:t>electron</a:t>
            </a:r>
            <a:r>
              <a:rPr lang="es-ES" sz="1900" dirty="0"/>
              <a:t> </a:t>
            </a:r>
            <a:r>
              <a:rPr lang="es-ES" sz="1900" dirty="0" err="1"/>
              <a:t>heat</a:t>
            </a:r>
            <a:r>
              <a:rPr lang="es-ES" sz="1900" dirty="0"/>
              <a:t> </a:t>
            </a:r>
            <a:r>
              <a:rPr lang="es-ES" sz="1900" dirty="0" err="1"/>
              <a:t>fluxes</a:t>
            </a:r>
            <a:r>
              <a:rPr lang="es-ES" sz="1900" dirty="0"/>
              <a:t> </a:t>
            </a:r>
            <a:r>
              <a:rPr lang="es-ES" sz="1900" dirty="0"/>
              <a:t>GK and </a:t>
            </a:r>
            <a:r>
              <a:rPr lang="es-ES" sz="1900" dirty="0" err="1"/>
              <a:t>Alcator</a:t>
            </a:r>
            <a:r>
              <a:rPr lang="es-ES" sz="1900" dirty="0"/>
              <a:t> </a:t>
            </a:r>
            <a:r>
              <a:rPr lang="es-ES" sz="1900" dirty="0" err="1"/>
              <a:t>Cmod</a:t>
            </a:r>
            <a:r>
              <a:rPr lang="es-ES" sz="1900" dirty="0"/>
              <a:t> </a:t>
            </a:r>
            <a:r>
              <a:rPr lang="es-ES" sz="1900" dirty="0">
                <a:solidFill>
                  <a:srgbClr val="0000FF"/>
                </a:solidFill>
              </a:rPr>
              <a:t>[EXC648 Howard]</a:t>
            </a:r>
            <a:endParaRPr lang="es-ES" sz="1900" dirty="0">
              <a:solidFill>
                <a:srgbClr val="0000FF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5902" y="1387458"/>
            <a:ext cx="4194112" cy="2790194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7933213" y="4340272"/>
            <a:ext cx="3639259" cy="1624889"/>
          </a:xfrm>
          <a:prstGeom prst="rect">
            <a:avLst/>
          </a:prstGeom>
          <a:noFill/>
        </p:spPr>
        <p:txBody>
          <a:bodyPr wrap="square" lIns="106445" tIns="53223" rIns="106445" bIns="53223" rtlCol="0">
            <a:spAutoFit/>
          </a:bodyPr>
          <a:lstStyle/>
          <a:p>
            <a:r>
              <a:rPr lang="es-ES" sz="1900" dirty="0" err="1"/>
              <a:t>Temperature</a:t>
            </a:r>
            <a:r>
              <a:rPr lang="es-ES" sz="1900" dirty="0"/>
              <a:t> </a:t>
            </a:r>
            <a:r>
              <a:rPr lang="es-ES" sz="1900" dirty="0" err="1"/>
              <a:t>fluctuatiom</a:t>
            </a:r>
            <a:r>
              <a:rPr lang="es-ES" sz="1900" dirty="0"/>
              <a:t> </a:t>
            </a:r>
            <a:r>
              <a:rPr lang="es-ES" sz="1900" dirty="0" err="1"/>
              <a:t>decreases</a:t>
            </a:r>
            <a:r>
              <a:rPr lang="es-ES" sz="1900" dirty="0"/>
              <a:t> as </a:t>
            </a:r>
            <a:r>
              <a:rPr lang="es-ES" sz="1900" dirty="0" err="1"/>
              <a:t>edge</a:t>
            </a:r>
            <a:r>
              <a:rPr lang="es-ES" sz="1900" dirty="0"/>
              <a:t> </a:t>
            </a:r>
            <a:r>
              <a:rPr lang="es-ES" sz="1900" dirty="0" err="1"/>
              <a:t>triangularity</a:t>
            </a:r>
            <a:r>
              <a:rPr lang="es-ES" sz="1900" dirty="0"/>
              <a:t> </a:t>
            </a:r>
            <a:r>
              <a:rPr lang="es-ES" sz="1900" dirty="0" err="1"/>
              <a:t>goes</a:t>
            </a:r>
            <a:r>
              <a:rPr lang="es-ES" sz="1900" dirty="0"/>
              <a:t> </a:t>
            </a:r>
            <a:r>
              <a:rPr lang="es-ES" sz="1900" dirty="0" err="1"/>
              <a:t>from</a:t>
            </a:r>
            <a:r>
              <a:rPr lang="es-ES" sz="1900" dirty="0"/>
              <a:t> positive </a:t>
            </a:r>
            <a:r>
              <a:rPr lang="es-ES" sz="1900" dirty="0" err="1"/>
              <a:t>to</a:t>
            </a:r>
            <a:r>
              <a:rPr lang="es-ES" sz="1900" dirty="0"/>
              <a:t> </a:t>
            </a:r>
            <a:r>
              <a:rPr lang="es-ES" sz="1900" dirty="0" err="1"/>
              <a:t>negative</a:t>
            </a:r>
            <a:r>
              <a:rPr lang="es-ES" sz="1900" dirty="0"/>
              <a:t>. Full global </a:t>
            </a:r>
            <a:r>
              <a:rPr lang="es-ES" sz="1900" dirty="0" err="1"/>
              <a:t>nonlinear</a:t>
            </a:r>
            <a:r>
              <a:rPr lang="es-ES" sz="1900" dirty="0"/>
              <a:t> </a:t>
            </a:r>
            <a:r>
              <a:rPr lang="es-ES" sz="1900" dirty="0" err="1"/>
              <a:t>simulations</a:t>
            </a:r>
            <a:r>
              <a:rPr lang="es-ES" sz="1900" dirty="0"/>
              <a:t> are </a:t>
            </a:r>
            <a:r>
              <a:rPr lang="es-ES" sz="1900" dirty="0" err="1"/>
              <a:t>required</a:t>
            </a:r>
            <a:r>
              <a:rPr lang="es-ES" sz="1900" dirty="0"/>
              <a:t> </a:t>
            </a:r>
            <a:r>
              <a:rPr lang="es-ES" sz="1900" dirty="0">
                <a:solidFill>
                  <a:srgbClr val="0000FF"/>
                </a:solidFill>
              </a:rPr>
              <a:t>[EXC112 Porte TCV]. </a:t>
            </a:r>
            <a:endParaRPr lang="es-ES" sz="1900" dirty="0">
              <a:solidFill>
                <a:srgbClr val="0000FF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72781" y="6269385"/>
            <a:ext cx="11530013" cy="969260"/>
          </a:xfrm>
          <a:prstGeom prst="rect">
            <a:avLst/>
          </a:prstGeom>
          <a:noFill/>
        </p:spPr>
        <p:txBody>
          <a:bodyPr wrap="square" lIns="106445" tIns="53223" rIns="106445" bIns="53223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</a:rPr>
              <a:t>Validated simulations </a:t>
            </a:r>
            <a:r>
              <a:rPr lang="en-GB" sz="2800" b="1" dirty="0">
                <a:solidFill>
                  <a:srgbClr val="FF0000"/>
                </a:solidFill>
              </a:rPr>
              <a:t>would have important consequences for </a:t>
            </a:r>
            <a:r>
              <a:rPr lang="en-GB" sz="2800" b="1" dirty="0">
                <a:solidFill>
                  <a:srgbClr val="FF0000"/>
                </a:solidFill>
              </a:rPr>
              <a:t>predicting burning </a:t>
            </a:r>
            <a:r>
              <a:rPr lang="en-GB" sz="2800" b="1" dirty="0">
                <a:solidFill>
                  <a:srgbClr val="FF0000"/>
                </a:solidFill>
              </a:rPr>
              <a:t>plasma </a:t>
            </a:r>
            <a:r>
              <a:rPr lang="en-GB" sz="2800" b="1" dirty="0">
                <a:solidFill>
                  <a:srgbClr val="FF0000"/>
                </a:solidFill>
              </a:rPr>
              <a:t>scenarios</a:t>
            </a:r>
            <a:endParaRPr lang="es-ES" sz="28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239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7353838"/>
              </p:ext>
            </p:extLst>
          </p:nvPr>
        </p:nvGraphicFramePr>
        <p:xfrm>
          <a:off x="156584" y="213245"/>
          <a:ext cx="11145676" cy="72699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2402"/>
                <a:gridCol w="8633274"/>
              </a:tblGrid>
              <a:tr h="372362">
                <a:tc>
                  <a:txBody>
                    <a:bodyPr/>
                    <a:lstStyle/>
                    <a:p>
                      <a:endParaRPr lang="en-GB" sz="1400" noProof="0" dirty="0">
                        <a:latin typeface="Arial"/>
                        <a:cs typeface="Arial"/>
                      </a:endParaRPr>
                    </a:p>
                  </a:txBody>
                  <a:tcPr marL="115301" marR="115301" marT="47321" marB="473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aseline="0" noProof="0" dirty="0" smtClean="0">
                          <a:latin typeface="Arial"/>
                          <a:cs typeface="Arial"/>
                        </a:rPr>
                        <a:t>EDGE  TRANSPORT AND PEDESTAL</a:t>
                      </a:r>
                    </a:p>
                  </a:txBody>
                  <a:tcPr marL="115301" marR="115301" marT="47321" marB="47321"/>
                </a:tc>
              </a:tr>
              <a:tr h="183341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EMPIRICAL</a:t>
                      </a:r>
                      <a:r>
                        <a:rPr lang="en-GB" sz="1400" b="1" kern="1200" baseline="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GB" sz="1400" b="1" kern="120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ACTUATORS</a:t>
                      </a:r>
                      <a:r>
                        <a:rPr lang="es-ES_tradnl" sz="1400" kern="120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_tradnl" sz="1400" kern="120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285750" marR="0" indent="-28575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ü"/>
                        <a:tabLst/>
                        <a:defRPr/>
                      </a:pPr>
                      <a:r>
                        <a:rPr lang="es-ES_tradnl" sz="1400" b="1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HEATING </a:t>
                      </a:r>
                      <a:r>
                        <a:rPr lang="es-ES_tradnl" sz="14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 </a:t>
                      </a:r>
                    </a:p>
                    <a:p>
                      <a:pPr marL="285750" marR="0" indent="-28575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ü"/>
                        <a:tabLst/>
                        <a:defRPr/>
                      </a:pPr>
                      <a:endParaRPr lang="es-ES_tradnl" sz="1400" dirty="0" smtClean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  <a:p>
                      <a:pPr marL="285750" marR="0" indent="-28575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ü"/>
                        <a:tabLst/>
                        <a:defRPr/>
                      </a:pPr>
                      <a:r>
                        <a:rPr lang="es-ES_tradnl" sz="1400" b="1" baseline="0" noProof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MAGNETIC TOPOLOGY</a:t>
                      </a:r>
                    </a:p>
                  </a:txBody>
                  <a:tcPr marL="115301" marR="115301" marT="47321" marB="47321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400" dirty="0" smtClean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GB" sz="1400" dirty="0" smtClean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GB" sz="1400" dirty="0" smtClean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PLASMA SCENARIOS</a:t>
                      </a:r>
                      <a:r>
                        <a:rPr lang="en-GB" sz="1400" dirty="0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: L-H</a:t>
                      </a:r>
                      <a:r>
                        <a:rPr lang="en-GB" sz="1400" baseline="0" dirty="0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 power threshold </a:t>
                      </a:r>
                      <a:r>
                        <a:rPr lang="en-GB" sz="1400" dirty="0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[</a:t>
                      </a:r>
                      <a:r>
                        <a:rPr lang="en-GB" sz="14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EXC351 </a:t>
                      </a:r>
                      <a:r>
                        <a:rPr lang="en-GB" sz="1400" dirty="0" err="1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Verdoolaege</a:t>
                      </a:r>
                      <a:r>
                        <a:rPr lang="en-GB" sz="1400" dirty="0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], </a:t>
                      </a:r>
                      <a:r>
                        <a:rPr lang="en-GB" sz="14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[</a:t>
                      </a:r>
                      <a:r>
                        <a:rPr lang="en-GB" sz="1400" i="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EXC432 </a:t>
                      </a:r>
                      <a:r>
                        <a:rPr lang="en-GB" sz="1400" i="0" dirty="0" err="1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Lorenzini</a:t>
                      </a:r>
                      <a:r>
                        <a:rPr lang="en-GB" sz="1400" i="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 </a:t>
                      </a:r>
                      <a:r>
                        <a:rPr lang="en-GB" sz="1400" i="0" dirty="0" err="1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RFXmod</a:t>
                      </a:r>
                      <a:r>
                        <a:rPr lang="en-GB" sz="1400" i="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]</a:t>
                      </a:r>
                      <a:r>
                        <a:rPr lang="en-GB" sz="1400" i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,</a:t>
                      </a:r>
                      <a:r>
                        <a:rPr lang="en-GB" sz="1400" i="0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 </a:t>
                      </a:r>
                      <a:r>
                        <a:rPr lang="en-GB" sz="1400" dirty="0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 [</a:t>
                      </a:r>
                      <a:r>
                        <a:rPr lang="en-GB" sz="14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EXC434 </a:t>
                      </a:r>
                      <a:r>
                        <a:rPr lang="en-GB" sz="1400" dirty="0" err="1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Delabie</a:t>
                      </a:r>
                      <a:r>
                        <a:rPr lang="en-GB" sz="14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 JET</a:t>
                      </a:r>
                      <a:r>
                        <a:rPr lang="en-GB" sz="1400" dirty="0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], [</a:t>
                      </a:r>
                      <a:r>
                        <a:rPr lang="en-GB" sz="14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EXC446 </a:t>
                      </a:r>
                      <a:r>
                        <a:rPr lang="en-GB" sz="1400" dirty="0" err="1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Gurchenko</a:t>
                      </a:r>
                      <a:r>
                        <a:rPr lang="en-GB" sz="14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 FT-2] / [EXC153 Hahn KSTAR]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Conflict in optimization criteria: ELM  control and confinement </a:t>
                      </a:r>
                      <a:r>
                        <a:rPr lang="es-ES_tradnl" sz="1400" dirty="0" smtClean="0">
                          <a:effectLst/>
                          <a:latin typeface="Arial"/>
                          <a:cs typeface="Arial"/>
                        </a:rPr>
                        <a:t> </a:t>
                      </a:r>
                    </a:p>
                  </a:txBody>
                  <a:tcPr marL="115300" marR="115300" marT="47329" marB="47329"/>
                </a:tc>
              </a:tr>
              <a:tr h="5064152">
                <a:tc>
                  <a:txBody>
                    <a:bodyPr/>
                    <a:lstStyle/>
                    <a:p>
                      <a:endParaRPr lang="en-GB" sz="1400" noProof="0" dirty="0" smtClean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  <a:p>
                      <a:pPr algn="ctr"/>
                      <a:endParaRPr lang="en-GB" sz="1400" noProof="0" dirty="0" smtClean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  <a:p>
                      <a:pPr algn="ctr"/>
                      <a:endParaRPr lang="en-GB" sz="1400" noProof="0" dirty="0" smtClean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  <a:p>
                      <a:pPr algn="ctr"/>
                      <a:r>
                        <a:rPr lang="en-GB" sz="1400" b="1" noProof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TOWARDS</a:t>
                      </a:r>
                      <a:r>
                        <a:rPr lang="en-GB" sz="1400" b="1" baseline="0" noProof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1400" b="1" noProof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BASIC </a:t>
                      </a:r>
                      <a:r>
                        <a:rPr lang="en-GB" sz="1400" b="1" kern="1200" noProof="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Arial"/>
                        </a:rPr>
                        <a:t>UNDERSTANDING</a:t>
                      </a:r>
                    </a:p>
                    <a:p>
                      <a:pPr algn="ctr"/>
                      <a:endParaRPr lang="en-GB" sz="1400" b="1" kern="1200" noProof="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115301" marR="115301" marT="47321" marB="47321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b="0" kern="1200" baseline="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1) </a:t>
                      </a:r>
                      <a:r>
                        <a:rPr lang="en-GB" sz="1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TRIGGER OF L-H TRANSITION</a:t>
                      </a:r>
                      <a:r>
                        <a:rPr lang="en-GB" sz="1400" kern="1200" baseline="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: </a:t>
                      </a:r>
                      <a:r>
                        <a:rPr lang="en-GB" sz="1400" kern="1200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[EXC61 </a:t>
                      </a:r>
                      <a:r>
                        <a:rPr lang="en-GB" sz="1400" kern="1200" baseline="0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KobayashI</a:t>
                      </a:r>
                      <a:r>
                        <a:rPr lang="en-GB" sz="1400" kern="1200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JT60M], [EXC194 Estrada TJII],  </a:t>
                      </a:r>
                      <a:r>
                        <a:rPr lang="en-GB" sz="1400" kern="1200" baseline="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[EXC285 Dong HL-2A], </a:t>
                      </a:r>
                      <a:r>
                        <a:rPr lang="en-GB" sz="1400" kern="1200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[EXC384 Cheng HL-2A ], </a:t>
                      </a:r>
                      <a:r>
                        <a:rPr lang="en-GB" sz="1400" kern="1200" baseline="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[ EXC539 Schmitz DIIID] / [EXC619 </a:t>
                      </a:r>
                      <a:r>
                        <a:rPr lang="en-GB" sz="1400" kern="1200" baseline="0" dirty="0" err="1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Cziegler</a:t>
                      </a:r>
                      <a:r>
                        <a:rPr lang="en-GB" sz="1400" kern="1200" baseline="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GB" sz="1400" kern="1200" baseline="0" dirty="0" err="1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AlcatorCmod</a:t>
                      </a:r>
                      <a:r>
                        <a:rPr lang="en-GB" sz="1400" kern="1200" baseline="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], [EXC575 BelokurovTUMAN-3M]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kern="1200" baseline="0" dirty="0" smtClean="0">
                        <a:solidFill>
                          <a:srgbClr val="FF0000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2) </a:t>
                      </a:r>
                      <a:r>
                        <a:rPr lang="en-GB" sz="1400" b="1" kern="1200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PEDESTAL STABILITY AND PROFILES</a:t>
                      </a:r>
                      <a:r>
                        <a:rPr lang="en-GB" sz="1400" b="0" kern="1200" baseline="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: </a:t>
                      </a:r>
                      <a:r>
                        <a:rPr lang="en-GB" sz="1400" b="0" kern="1200" baseline="0" dirty="0" err="1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triangularity</a:t>
                      </a:r>
                      <a:r>
                        <a:rPr lang="en-GB" sz="1400" b="0" kern="1200" baseline="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s-ES_tradnl" sz="1400" baseline="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cs typeface="Arial"/>
                        </a:rPr>
                        <a:t>[EXC195 de la Luna JET,]</a:t>
                      </a:r>
                      <a:r>
                        <a:rPr lang="es-ES_tradnl" sz="1400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,  </a:t>
                      </a:r>
                      <a:r>
                        <a:rPr lang="es-ES_tradnl" sz="1400" baseline="0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edge</a:t>
                      </a:r>
                      <a:r>
                        <a:rPr lang="es-ES_tradnl" sz="1400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s-ES_tradnl" sz="1400" baseline="0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modes</a:t>
                      </a:r>
                      <a:r>
                        <a:rPr lang="es-ES_tradnl" sz="1400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 [EXC253 </a:t>
                      </a:r>
                      <a:r>
                        <a:rPr lang="es-ES_tradnl" sz="1400" baseline="0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Zhong</a:t>
                      </a:r>
                      <a:r>
                        <a:rPr lang="es-ES_tradnl" sz="1400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 HL-2A], </a:t>
                      </a:r>
                      <a:r>
                        <a:rPr lang="en-GB" sz="1400" baseline="0" noProof="0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  <a:sym typeface="Symbol"/>
                        </a:rPr>
                        <a:t>[EXC43 </a:t>
                      </a:r>
                      <a:r>
                        <a:rPr lang="en-GB" sz="1400" baseline="0" noProof="0" dirty="0" err="1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  <a:sym typeface="Symbol"/>
                        </a:rPr>
                        <a:t>Xu</a:t>
                      </a:r>
                      <a:r>
                        <a:rPr lang="en-GB" sz="1400" baseline="0" noProof="0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  <a:sym typeface="Symbol"/>
                        </a:rPr>
                        <a:t> EAST], </a:t>
                      </a:r>
                      <a:r>
                        <a:rPr lang="en-GB" sz="1400" baseline="0" noProof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  <a:sym typeface="Symbol"/>
                        </a:rPr>
                        <a:t>[</a:t>
                      </a:r>
                      <a:r>
                        <a:rPr lang="en-GB" sz="1400" baseline="0" noProof="0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  <a:sym typeface="Symbol"/>
                        </a:rPr>
                        <a:t>EXC88 </a:t>
                      </a:r>
                      <a:r>
                        <a:rPr lang="en-GB" sz="1400" baseline="0" noProof="0" dirty="0" err="1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  <a:sym typeface="Symbol"/>
                        </a:rPr>
                        <a:t>Gao</a:t>
                      </a:r>
                      <a:r>
                        <a:rPr lang="en-GB" sz="1400" baseline="0" noProof="0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  <a:sym typeface="Symbol"/>
                        </a:rPr>
                        <a:t> EAST],  </a:t>
                      </a:r>
                      <a:r>
                        <a:rPr lang="en-GB" sz="1400" baseline="0" noProof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Symbol"/>
                        </a:rPr>
                        <a:t>EP-</a:t>
                      </a:r>
                      <a:r>
                        <a:rPr lang="en-GB" sz="1400" baseline="0" noProof="0" dirty="0" err="1" smtClean="0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Symbol"/>
                        </a:rPr>
                        <a:t>Hmode</a:t>
                      </a:r>
                      <a:r>
                        <a:rPr lang="en-GB" sz="1400" baseline="0" noProof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Symbol"/>
                        </a:rPr>
                        <a:t>  [EXC618 </a:t>
                      </a:r>
                      <a:r>
                        <a:rPr lang="en-GB" sz="1400" baseline="0" noProof="0" dirty="0" err="1" smtClean="0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Symbol"/>
                        </a:rPr>
                        <a:t>Gehardt</a:t>
                      </a:r>
                      <a:r>
                        <a:rPr lang="en-GB" sz="1400" baseline="0" noProof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Symbol"/>
                        </a:rPr>
                        <a:t> NSTX], </a:t>
                      </a:r>
                      <a:r>
                        <a:rPr lang="en-GB" sz="1400" baseline="0" noProof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Symbol"/>
                        </a:rPr>
                        <a:t>Enhanced pedestal H-mode without turbulent reduction </a:t>
                      </a:r>
                      <a:r>
                        <a:rPr lang="en-GB" sz="1400" baseline="0" noProof="0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  <a:sym typeface="Symbol"/>
                        </a:rPr>
                        <a:t>[EXC545 </a:t>
                      </a:r>
                      <a:r>
                        <a:rPr lang="en-GB" sz="1400" baseline="0" noProof="0" dirty="0" err="1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  <a:sym typeface="Symbol"/>
                        </a:rPr>
                        <a:t>Canik</a:t>
                      </a:r>
                      <a:r>
                        <a:rPr lang="en-GB" sz="1400" baseline="0" noProof="0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  <a:sym typeface="Symbol"/>
                        </a:rPr>
                        <a:t> DIIID-NSTX], </a:t>
                      </a:r>
                      <a:r>
                        <a:rPr lang="en-GB" sz="1400" kern="1200" baseline="0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  <a:sym typeface="Symbol"/>
                        </a:rPr>
                        <a:t>e</a:t>
                      </a:r>
                      <a:r>
                        <a:rPr lang="en-GB" sz="1400" kern="1200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dge</a:t>
                      </a:r>
                      <a:r>
                        <a:rPr lang="en-GB" sz="1400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non-stiffness </a:t>
                      </a:r>
                      <a:r>
                        <a:rPr lang="en-GB" sz="1400" kern="1200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Lmode</a:t>
                      </a:r>
                      <a:r>
                        <a:rPr lang="en-GB" sz="1400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[EXC170 Merle TCV],</a:t>
                      </a:r>
                      <a:r>
                        <a:rPr lang="en-GB" sz="1400" kern="1200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GB" sz="1400" kern="1200" baseline="0" noProof="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  <a:sym typeface="Symbol"/>
                        </a:rPr>
                        <a:t>m</a:t>
                      </a:r>
                      <a:r>
                        <a:rPr lang="en-GB" sz="1400" baseline="0" noProof="0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  <a:sym typeface="Symbol"/>
                        </a:rPr>
                        <a:t>icro-tearing [EXC361 </a:t>
                      </a:r>
                      <a:r>
                        <a:rPr lang="en-GB" sz="1400" baseline="0" noProof="0" dirty="0" err="1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  <a:sym typeface="Symbol"/>
                        </a:rPr>
                        <a:t>Hillesheim</a:t>
                      </a:r>
                      <a:r>
                        <a:rPr lang="en-GB" sz="1400" baseline="0" noProof="0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  <a:sym typeface="Symbol"/>
                        </a:rPr>
                        <a:t> MAST], </a:t>
                      </a:r>
                      <a:r>
                        <a:rPr lang="en-GB" sz="1400" baseline="0" noProof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Symbol"/>
                        </a:rPr>
                        <a:t>[EXC427 Kong HL-2A], [EXC429 Maggi JET], </a:t>
                      </a:r>
                      <a:r>
                        <a:rPr lang="en-GB" sz="1400" baseline="0" noProof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Symbol"/>
                        </a:rPr>
                        <a:t>, I-mode regime </a:t>
                      </a:r>
                      <a:r>
                        <a:rPr lang="en-GB" sz="1400" baseline="0" noProof="0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  <a:sym typeface="Symbol"/>
                        </a:rPr>
                        <a:t>[EXC612 </a:t>
                      </a:r>
                      <a:r>
                        <a:rPr lang="en-GB" sz="1400" baseline="0" noProof="0" dirty="0" err="1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  <a:sym typeface="Symbol"/>
                        </a:rPr>
                        <a:t>Hubard</a:t>
                      </a:r>
                      <a:r>
                        <a:rPr lang="en-GB" sz="1400" baseline="0" noProof="0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  <a:sym typeface="Symbol"/>
                        </a:rPr>
                        <a:t>]</a:t>
                      </a:r>
                      <a:r>
                        <a:rPr lang="en-GB" sz="1400" baseline="0" noProof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  <a:sym typeface="Symbol"/>
                        </a:rPr>
                        <a:t>, </a:t>
                      </a:r>
                      <a:r>
                        <a:rPr lang="es-ES_tradnl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[EXD209 </a:t>
                      </a:r>
                      <a:r>
                        <a:rPr lang="es-ES_tradnl" sz="14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Golfinopouls</a:t>
                      </a:r>
                      <a:r>
                        <a:rPr lang="es-ES_tradnl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  </a:t>
                      </a:r>
                      <a:r>
                        <a:rPr lang="es-ES_tradnl" sz="14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Alcatorcomd</a:t>
                      </a:r>
                      <a:r>
                        <a:rPr lang="es-ES_tradnl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]. </a:t>
                      </a:r>
                      <a:r>
                        <a:rPr lang="es-ES_tradnl" sz="1400" b="0" dirty="0" err="1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GAMs</a:t>
                      </a:r>
                      <a:r>
                        <a:rPr lang="es-ES_tradnl" sz="1400" dirty="0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 [EXC112 Porte TCV] / </a:t>
                      </a:r>
                      <a:r>
                        <a:rPr lang="es-ES_tradnl" sz="14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[EXC242 </a:t>
                      </a:r>
                      <a:r>
                        <a:rPr lang="es-ES_tradnl" sz="1400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Melnikov</a:t>
                      </a:r>
                      <a:r>
                        <a:rPr lang="es-ES_tradnl" sz="14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 T-10] </a:t>
                      </a:r>
                      <a:r>
                        <a:rPr lang="es-ES_tradnl" sz="1400" dirty="0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/ [EXC564 </a:t>
                      </a:r>
                      <a:r>
                        <a:rPr lang="es-ES_tradnl" sz="1400" dirty="0" err="1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Yu</a:t>
                      </a:r>
                      <a:r>
                        <a:rPr lang="es-ES_tradnl" sz="1400" dirty="0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 HT-7], [EXC444 </a:t>
                      </a:r>
                      <a:r>
                        <a:rPr lang="es-ES_tradnl" sz="1400" dirty="0" err="1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Bulanin</a:t>
                      </a:r>
                      <a:r>
                        <a:rPr lang="es-ES_tradnl" sz="1400" dirty="0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 </a:t>
                      </a:r>
                      <a:r>
                        <a:rPr lang="es-ES_tradnl" sz="1400" dirty="0" err="1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Globus</a:t>
                      </a:r>
                      <a:r>
                        <a:rPr lang="es-ES_tradnl" sz="1400" dirty="0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-M]</a:t>
                      </a:r>
                      <a:endParaRPr lang="es-ES_tradnl" sz="140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_tradnl" sz="140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lang="en-GB" sz="1400" kern="120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3) </a:t>
                      </a:r>
                      <a:r>
                        <a:rPr lang="es-ES_tradnl" sz="1400" b="1" baseline="0" noProof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ELM CONTROL (3-D EFFECTS): P</a:t>
                      </a:r>
                      <a:r>
                        <a:rPr lang="en-GB" sz="1400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ellet</a:t>
                      </a: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/Li  injection [</a:t>
                      </a:r>
                      <a:r>
                        <a:rPr lang="en-GB" sz="1400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EXD62 Wang EAST</a:t>
                      </a: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],</a:t>
                      </a:r>
                      <a:r>
                        <a:rPr lang="en-GB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RMPs [</a:t>
                      </a:r>
                      <a:r>
                        <a:rPr lang="en-GB" sz="1400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EXD205 </a:t>
                      </a:r>
                      <a:r>
                        <a:rPr lang="en-GB" sz="1400" kern="1200" dirty="0" err="1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Nazikian</a:t>
                      </a:r>
                      <a:r>
                        <a:rPr lang="en-GB" sz="1400" kern="1200" baseline="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DIIID</a:t>
                      </a:r>
                      <a:r>
                        <a:rPr lang="en-GB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] [EXD655 </a:t>
                      </a:r>
                      <a:r>
                        <a:rPr lang="en-GB" sz="14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Ahn</a:t>
                      </a:r>
                      <a:r>
                        <a:rPr lang="en-GB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NSTX-DIIID], [EXC290 </a:t>
                      </a:r>
                      <a:r>
                        <a:rPr lang="en-GB" sz="14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Nie</a:t>
                      </a:r>
                      <a:r>
                        <a:rPr lang="en-GB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HL-2A], SMBI</a:t>
                      </a: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[EXC303 Yu HL-2A/EAST/KSTAR],</a:t>
                      </a:r>
                      <a:r>
                        <a:rPr lang="en-GB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[EXC403 Lee</a:t>
                      </a:r>
                      <a:r>
                        <a:rPr lang="en-GB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KSTAR], / </a:t>
                      </a:r>
                      <a:r>
                        <a:rPr lang="en-GB" sz="1400" kern="1200" baseline="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[EXC536 </a:t>
                      </a:r>
                      <a:r>
                        <a:rPr lang="en-GB" sz="1400" kern="1200" baseline="0" dirty="0" err="1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Orlov</a:t>
                      </a:r>
                      <a:r>
                        <a:rPr lang="en-GB" sz="1400" kern="1200" baseline="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DIIID</a:t>
                      </a:r>
                      <a:r>
                        <a:rPr lang="en-GB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], </a:t>
                      </a:r>
                      <a:r>
                        <a:rPr lang="en-GB" sz="1400" kern="1200" baseline="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RMP and particle pump-out</a:t>
                      </a:r>
                      <a:r>
                        <a:rPr lang="en-GB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[</a:t>
                      </a:r>
                      <a:r>
                        <a:rPr lang="en-GB" sz="1400" kern="1200" baseline="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EXC607 </a:t>
                      </a:r>
                      <a:r>
                        <a:rPr lang="en-GB" sz="1400" kern="1200" baseline="0" dirty="0" err="1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Jakubowski</a:t>
                      </a:r>
                      <a:r>
                        <a:rPr lang="en-GB" sz="1400" kern="1200" baseline="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] , </a:t>
                      </a: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RMP and </a:t>
                      </a:r>
                      <a:r>
                        <a:rPr lang="en-GB" sz="1400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detachement</a:t>
                      </a:r>
                      <a:r>
                        <a:rPr lang="en-GB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[ </a:t>
                      </a:r>
                      <a:r>
                        <a:rPr lang="en-GB" sz="1400" kern="1200" baseline="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EXD488 OHNO LHD</a:t>
                      </a:r>
                      <a:r>
                        <a:rPr lang="en-GB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],  Strike line striation </a:t>
                      </a:r>
                      <a:r>
                        <a:rPr lang="en-GB" sz="1400" kern="1200" baseline="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[EXD630 Schmitz], </a:t>
                      </a:r>
                      <a:r>
                        <a:rPr lang="en-GB" sz="1400" baseline="0" noProof="0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  <a:sym typeface="Symbol"/>
                        </a:rPr>
                        <a:t>[EXC269 Evans LHD-DIIID], </a:t>
                      </a:r>
                      <a:endParaRPr lang="en-GB" sz="1400" kern="1200" baseline="0" dirty="0" smtClean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_tradnl" sz="120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aseline="0" noProof="0" dirty="0" smtClean="0">
                        <a:solidFill>
                          <a:srgbClr val="FF0000"/>
                        </a:solidFill>
                        <a:latin typeface="Arial"/>
                        <a:cs typeface="Arial"/>
                        <a:sym typeface="Symbol"/>
                      </a:endParaRPr>
                    </a:p>
                  </a:txBody>
                  <a:tcPr marL="115301" marR="115301" marT="47321" marB="47321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2408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618" y="-127625"/>
            <a:ext cx="9043495" cy="1183217"/>
          </a:xfrm>
        </p:spPr>
        <p:txBody>
          <a:bodyPr>
            <a:noAutofit/>
          </a:bodyPr>
          <a:lstStyle/>
          <a:p>
            <a:r>
              <a:rPr lang="en-GB" sz="3300" b="1" dirty="0">
                <a:solidFill>
                  <a:srgbClr val="0000FF"/>
                </a:solidFill>
              </a:rPr>
              <a:t>Scenario development (L-H power threshold) </a:t>
            </a:r>
            <a:r>
              <a:rPr lang="en-GB" sz="3300" b="1" dirty="0">
                <a:solidFill>
                  <a:srgbClr val="FF0000"/>
                </a:solidFill>
              </a:rPr>
              <a:t>the </a:t>
            </a:r>
            <a:r>
              <a:rPr lang="en-GB" sz="3300" b="1" dirty="0">
                <a:solidFill>
                  <a:srgbClr val="FF0000"/>
                </a:solidFill>
              </a:rPr>
              <a:t>whole mirrored in the smallest parts</a:t>
            </a:r>
            <a:r>
              <a:rPr lang="es-ES_tradnl" sz="3300" b="1" dirty="0">
                <a:solidFill>
                  <a:srgbClr val="FF0000"/>
                </a:solidFill>
              </a:rPr>
              <a:t> </a:t>
            </a:r>
            <a:endParaRPr lang="es-ES" sz="3300" b="1" dirty="0">
              <a:solidFill>
                <a:srgbClr val="FF000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34" y="3539465"/>
            <a:ext cx="3460866" cy="255900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4621" y="6078657"/>
            <a:ext cx="4087926" cy="1277036"/>
          </a:xfrm>
          <a:prstGeom prst="rect">
            <a:avLst/>
          </a:prstGeom>
          <a:noFill/>
        </p:spPr>
        <p:txBody>
          <a:bodyPr wrap="square" lIns="106445" tIns="53223" rIns="106445" bIns="53223" rtlCol="0">
            <a:spAutoFit/>
          </a:bodyPr>
          <a:lstStyle/>
          <a:p>
            <a:pPr algn="just"/>
            <a:r>
              <a:rPr lang="es-ES" sz="1900" dirty="0" err="1">
                <a:latin typeface="Arial"/>
                <a:cs typeface="Arial"/>
              </a:rPr>
              <a:t>Isotope</a:t>
            </a:r>
            <a:r>
              <a:rPr lang="es-ES" sz="1900" dirty="0">
                <a:latin typeface="Arial"/>
                <a:cs typeface="Arial"/>
              </a:rPr>
              <a:t> </a:t>
            </a:r>
            <a:r>
              <a:rPr lang="es-ES" sz="1900" dirty="0" err="1">
                <a:latin typeface="Arial"/>
                <a:cs typeface="Arial"/>
              </a:rPr>
              <a:t>effect</a:t>
            </a:r>
            <a:r>
              <a:rPr lang="es-ES" sz="1900" dirty="0">
                <a:latin typeface="Arial"/>
                <a:cs typeface="Arial"/>
              </a:rPr>
              <a:t> in GAM/</a:t>
            </a:r>
            <a:r>
              <a:rPr lang="es-ES" sz="1900" dirty="0" err="1">
                <a:latin typeface="Arial"/>
                <a:cs typeface="Arial"/>
              </a:rPr>
              <a:t>transport</a:t>
            </a:r>
            <a:r>
              <a:rPr lang="es-ES" sz="1900" dirty="0">
                <a:latin typeface="Arial"/>
                <a:cs typeface="Arial"/>
              </a:rPr>
              <a:t> [</a:t>
            </a:r>
            <a:r>
              <a:rPr lang="es-ES" sz="1900" dirty="0">
                <a:solidFill>
                  <a:srgbClr val="0000FF"/>
                </a:solidFill>
                <a:latin typeface="Arial"/>
                <a:cs typeface="Arial"/>
              </a:rPr>
              <a:t>EXC446 </a:t>
            </a:r>
            <a:r>
              <a:rPr lang="es-ES" sz="1900" dirty="0" err="1">
                <a:solidFill>
                  <a:srgbClr val="0000FF"/>
                </a:solidFill>
                <a:latin typeface="Arial"/>
                <a:cs typeface="Arial"/>
              </a:rPr>
              <a:t>Gurchenko</a:t>
            </a:r>
            <a:r>
              <a:rPr lang="es-ES" sz="1900" dirty="0">
                <a:solidFill>
                  <a:srgbClr val="0000FF"/>
                </a:solidFill>
                <a:latin typeface="Arial"/>
                <a:cs typeface="Arial"/>
              </a:rPr>
              <a:t> FT-2</a:t>
            </a:r>
            <a:r>
              <a:rPr lang="es-ES" sz="1900" dirty="0">
                <a:latin typeface="Arial"/>
                <a:cs typeface="Arial"/>
              </a:rPr>
              <a:t>] in </a:t>
            </a:r>
            <a:r>
              <a:rPr lang="es-ES" sz="1900" dirty="0" err="1">
                <a:latin typeface="Arial"/>
                <a:cs typeface="Arial"/>
              </a:rPr>
              <a:t>consistentcy</a:t>
            </a:r>
            <a:r>
              <a:rPr lang="es-ES" sz="1900" dirty="0">
                <a:latin typeface="Arial"/>
                <a:cs typeface="Arial"/>
              </a:rPr>
              <a:t> </a:t>
            </a:r>
            <a:r>
              <a:rPr lang="es-ES" sz="1900" dirty="0" err="1">
                <a:latin typeface="Arial"/>
                <a:cs typeface="Arial"/>
              </a:rPr>
              <a:t>with</a:t>
            </a:r>
            <a:r>
              <a:rPr lang="es-ES" sz="1900" dirty="0">
                <a:latin typeface="Arial"/>
                <a:cs typeface="Arial"/>
              </a:rPr>
              <a:t> </a:t>
            </a:r>
            <a:r>
              <a:rPr lang="es-ES" sz="1900" dirty="0" err="1">
                <a:latin typeface="Arial"/>
                <a:cs typeface="Arial"/>
              </a:rPr>
              <a:t>previous</a:t>
            </a:r>
            <a:r>
              <a:rPr lang="es-ES" sz="1900" dirty="0">
                <a:latin typeface="Arial"/>
                <a:cs typeface="Arial"/>
              </a:rPr>
              <a:t> </a:t>
            </a:r>
            <a:r>
              <a:rPr lang="es-ES" sz="1900" dirty="0" err="1">
                <a:latin typeface="Arial"/>
                <a:cs typeface="Arial"/>
              </a:rPr>
              <a:t>results</a:t>
            </a:r>
            <a:r>
              <a:rPr lang="es-ES" sz="1900" dirty="0">
                <a:latin typeface="Arial"/>
                <a:cs typeface="Arial"/>
              </a:rPr>
              <a:t> in TEXTOR</a:t>
            </a:r>
            <a:endParaRPr lang="es-ES" sz="1900" dirty="0">
              <a:latin typeface="Arial"/>
              <a:cs typeface="Arial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5505" y="3519544"/>
            <a:ext cx="3459004" cy="237958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314453" y="6119392"/>
            <a:ext cx="3928745" cy="984649"/>
          </a:xfrm>
          <a:prstGeom prst="rect">
            <a:avLst/>
          </a:prstGeom>
          <a:noFill/>
        </p:spPr>
        <p:txBody>
          <a:bodyPr wrap="square" lIns="106445" tIns="53223" rIns="106445" bIns="53223" rtlCol="0">
            <a:spAutoFit/>
          </a:bodyPr>
          <a:lstStyle/>
          <a:p>
            <a:r>
              <a:rPr lang="es-ES" sz="1900" dirty="0" err="1">
                <a:latin typeface="Arial"/>
                <a:cs typeface="Arial"/>
              </a:rPr>
              <a:t>Impurities</a:t>
            </a:r>
            <a:r>
              <a:rPr lang="es-ES" sz="1900" dirty="0">
                <a:latin typeface="Arial"/>
                <a:cs typeface="Arial"/>
              </a:rPr>
              <a:t> / </a:t>
            </a:r>
            <a:r>
              <a:rPr lang="es-ES" sz="1900" dirty="0" err="1">
                <a:latin typeface="Arial"/>
                <a:cs typeface="Arial"/>
              </a:rPr>
              <a:t>neutrals</a:t>
            </a:r>
            <a:r>
              <a:rPr lang="es-ES" sz="1900" dirty="0">
                <a:latin typeface="Arial"/>
                <a:cs typeface="Arial"/>
              </a:rPr>
              <a:t> and </a:t>
            </a:r>
            <a:r>
              <a:rPr lang="es-ES" sz="1900" dirty="0" err="1">
                <a:latin typeface="Arial"/>
                <a:cs typeface="Arial"/>
              </a:rPr>
              <a:t>magnetic</a:t>
            </a:r>
            <a:r>
              <a:rPr lang="es-ES" sz="1900" dirty="0">
                <a:latin typeface="Arial"/>
                <a:cs typeface="Arial"/>
              </a:rPr>
              <a:t> </a:t>
            </a:r>
            <a:r>
              <a:rPr lang="es-ES" sz="1900" dirty="0" err="1">
                <a:latin typeface="Arial"/>
                <a:cs typeface="Arial"/>
              </a:rPr>
              <a:t>configuration</a:t>
            </a:r>
            <a:endParaRPr lang="es-ES" sz="1900" dirty="0">
              <a:latin typeface="Arial"/>
              <a:cs typeface="Arial"/>
            </a:endParaRPr>
          </a:p>
          <a:p>
            <a:r>
              <a:rPr lang="es-ES" sz="1900" dirty="0">
                <a:solidFill>
                  <a:srgbClr val="0000FF"/>
                </a:solidFill>
                <a:latin typeface="Arial"/>
                <a:cs typeface="Arial"/>
              </a:rPr>
              <a:t>[EXC434 </a:t>
            </a:r>
            <a:r>
              <a:rPr lang="es-ES" sz="1900" dirty="0" err="1">
                <a:solidFill>
                  <a:srgbClr val="0000FF"/>
                </a:solidFill>
                <a:latin typeface="Arial"/>
                <a:cs typeface="Arial"/>
              </a:rPr>
              <a:t>Delabie</a:t>
            </a:r>
            <a:r>
              <a:rPr lang="es-ES" sz="1900" dirty="0">
                <a:solidFill>
                  <a:srgbClr val="0000FF"/>
                </a:solidFill>
                <a:latin typeface="Arial"/>
                <a:cs typeface="Arial"/>
              </a:rPr>
              <a:t> JET</a:t>
            </a:r>
            <a:r>
              <a:rPr lang="es-ES" sz="1900" dirty="0">
                <a:latin typeface="Arial"/>
                <a:cs typeface="Arial"/>
              </a:rPr>
              <a:t>]</a:t>
            </a:r>
            <a:endParaRPr lang="es-ES" sz="1900" dirty="0">
              <a:latin typeface="Arial"/>
              <a:cs typeface="Arial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43" y="1074459"/>
            <a:ext cx="7774418" cy="1524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7631345" y="1106614"/>
            <a:ext cx="3971450" cy="2046478"/>
          </a:xfrm>
          <a:prstGeom prst="rect">
            <a:avLst/>
          </a:prstGeom>
          <a:solidFill>
            <a:schemeClr val="bg1"/>
          </a:solidFill>
        </p:spPr>
        <p:txBody>
          <a:bodyPr wrap="square" lIns="106445" tIns="53223" rIns="106445" bIns="53223" rtlCol="0">
            <a:spAutoFit/>
          </a:bodyPr>
          <a:lstStyle/>
          <a:p>
            <a:r>
              <a:rPr lang="es-ES" dirty="0" smtClean="0"/>
              <a:t> </a:t>
            </a:r>
            <a:r>
              <a:rPr lang="es-ES" dirty="0" smtClean="0">
                <a:solidFill>
                  <a:srgbClr val="0000FF"/>
                </a:solidFill>
              </a:rPr>
              <a:t>[EXC432 </a:t>
            </a:r>
            <a:r>
              <a:rPr lang="es-ES" dirty="0" err="1" smtClean="0">
                <a:solidFill>
                  <a:srgbClr val="0000FF"/>
                </a:solidFill>
              </a:rPr>
              <a:t>Lorenzini</a:t>
            </a:r>
            <a:r>
              <a:rPr lang="es-ES" dirty="0" smtClean="0">
                <a:solidFill>
                  <a:srgbClr val="0000FF"/>
                </a:solidFill>
              </a:rPr>
              <a:t>] </a:t>
            </a:r>
            <a:r>
              <a:rPr lang="es-ES" dirty="0" err="1" smtClean="0"/>
              <a:t>RFXmod</a:t>
            </a:r>
            <a:r>
              <a:rPr lang="es-ES" dirty="0" smtClean="0"/>
              <a:t>; </a:t>
            </a:r>
            <a:r>
              <a:rPr lang="es-ES" dirty="0" err="1" smtClean="0"/>
              <a:t>isotope</a:t>
            </a:r>
            <a:r>
              <a:rPr lang="es-ES" dirty="0" smtClean="0"/>
              <a:t> </a:t>
            </a:r>
            <a:r>
              <a:rPr lang="es-ES" dirty="0" err="1" smtClean="0"/>
              <a:t>effect</a:t>
            </a:r>
            <a:r>
              <a:rPr lang="es-ES" dirty="0" smtClean="0"/>
              <a:t> in </a:t>
            </a:r>
            <a:r>
              <a:rPr lang="es-ES" dirty="0" err="1" smtClean="0"/>
              <a:t>Quasi</a:t>
            </a:r>
            <a:r>
              <a:rPr lang="es-ES" dirty="0" smtClean="0"/>
              <a:t>-Single-</a:t>
            </a:r>
            <a:r>
              <a:rPr lang="es-ES" dirty="0" err="1" smtClean="0"/>
              <a:t>Helicity</a:t>
            </a:r>
            <a:r>
              <a:rPr lang="es-ES" dirty="0" smtClean="0"/>
              <a:t> </a:t>
            </a:r>
            <a:r>
              <a:rPr lang="es-ES" dirty="0" err="1" smtClean="0"/>
              <a:t>state</a:t>
            </a:r>
            <a:r>
              <a:rPr lang="es-ES" dirty="0" smtClean="0"/>
              <a:t>.</a:t>
            </a:r>
          </a:p>
          <a:p>
            <a:endParaRPr lang="es-ES" dirty="0" smtClean="0"/>
          </a:p>
          <a:p>
            <a:r>
              <a:rPr lang="es-ES" dirty="0" smtClean="0">
                <a:solidFill>
                  <a:srgbClr val="0000FF"/>
                </a:solidFill>
              </a:rPr>
              <a:t>TCV] </a:t>
            </a:r>
            <a:r>
              <a:rPr lang="es-ES" dirty="0" smtClean="0"/>
              <a:t>L-H </a:t>
            </a:r>
            <a:r>
              <a:rPr lang="es-ES" dirty="0" err="1" smtClean="0"/>
              <a:t>threshold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20% </a:t>
            </a:r>
            <a:r>
              <a:rPr lang="es-ES" dirty="0" err="1" smtClean="0"/>
              <a:t>higher</a:t>
            </a:r>
            <a:r>
              <a:rPr lang="es-ES" dirty="0" smtClean="0"/>
              <a:t> in </a:t>
            </a:r>
            <a:r>
              <a:rPr lang="es-ES" dirty="0" err="1" smtClean="0"/>
              <a:t>both</a:t>
            </a:r>
            <a:r>
              <a:rPr lang="es-ES" dirty="0" smtClean="0"/>
              <a:t> H and He </a:t>
            </a:r>
            <a:r>
              <a:rPr lang="es-ES" dirty="0" err="1" smtClean="0"/>
              <a:t>than</a:t>
            </a:r>
            <a:r>
              <a:rPr lang="es-ES" dirty="0" smtClean="0"/>
              <a:t> D</a:t>
            </a:r>
            <a:endParaRPr lang="es-ES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3000" y="3519545"/>
            <a:ext cx="3808905" cy="274794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7921546" y="6266017"/>
            <a:ext cx="3928745" cy="692261"/>
          </a:xfrm>
          <a:prstGeom prst="rect">
            <a:avLst/>
          </a:prstGeom>
          <a:noFill/>
        </p:spPr>
        <p:txBody>
          <a:bodyPr wrap="square" lIns="106445" tIns="53223" rIns="106445" bIns="53223" rtlCol="0">
            <a:spAutoFit/>
          </a:bodyPr>
          <a:lstStyle/>
          <a:p>
            <a:r>
              <a:rPr lang="es-ES" sz="1900" dirty="0" err="1">
                <a:latin typeface="Arial"/>
                <a:cs typeface="Arial"/>
              </a:rPr>
              <a:t>Stimulated</a:t>
            </a:r>
            <a:r>
              <a:rPr lang="es-ES" sz="1900" dirty="0">
                <a:latin typeface="Arial"/>
                <a:cs typeface="Arial"/>
              </a:rPr>
              <a:t> L-H </a:t>
            </a:r>
            <a:r>
              <a:rPr lang="es-ES" sz="1900" dirty="0" err="1">
                <a:latin typeface="Arial"/>
                <a:cs typeface="Arial"/>
              </a:rPr>
              <a:t>transition</a:t>
            </a:r>
            <a:endParaRPr lang="es-ES" sz="1900" dirty="0">
              <a:latin typeface="Arial"/>
              <a:cs typeface="Arial"/>
            </a:endParaRPr>
          </a:p>
          <a:p>
            <a:r>
              <a:rPr lang="es-ES" sz="1900" dirty="0">
                <a:solidFill>
                  <a:srgbClr val="0000FF"/>
                </a:solidFill>
                <a:latin typeface="Arial"/>
                <a:cs typeface="Arial"/>
              </a:rPr>
              <a:t> SMBI [EXC153 Hahn KSTAR</a:t>
            </a:r>
            <a:r>
              <a:rPr lang="es-ES" sz="1900" dirty="0">
                <a:latin typeface="Arial"/>
                <a:cs typeface="Arial"/>
              </a:rPr>
              <a:t>]</a:t>
            </a:r>
            <a:endParaRPr lang="es-ES" sz="1900" dirty="0">
              <a:latin typeface="Arial"/>
              <a:cs typeface="Arial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-48513" y="2504324"/>
            <a:ext cx="7811588" cy="1400147"/>
          </a:xfrm>
          <a:prstGeom prst="rect">
            <a:avLst/>
          </a:prstGeom>
          <a:noFill/>
        </p:spPr>
        <p:txBody>
          <a:bodyPr wrap="square" lIns="106445" tIns="53223" rIns="106445" bIns="53223" rtlCol="0">
            <a:spAutoFit/>
          </a:bodyPr>
          <a:lstStyle/>
          <a:p>
            <a:r>
              <a:rPr lang="es-ES" dirty="0"/>
              <a:t>H-</a:t>
            </a:r>
            <a:r>
              <a:rPr lang="es-ES" dirty="0" err="1"/>
              <a:t>mode</a:t>
            </a:r>
            <a:r>
              <a:rPr lang="es-ES" dirty="0"/>
              <a:t> </a:t>
            </a:r>
            <a:r>
              <a:rPr lang="es-ES" dirty="0" err="1" smtClean="0"/>
              <a:t>operation</a:t>
            </a:r>
            <a:r>
              <a:rPr lang="es-ES" dirty="0" smtClean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expected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smtClean="0"/>
              <a:t>marginal in H </a:t>
            </a:r>
            <a:r>
              <a:rPr lang="es-ES" dirty="0" err="1" smtClean="0"/>
              <a:t>but</a:t>
            </a:r>
            <a:r>
              <a:rPr lang="es-ES" dirty="0" smtClean="0"/>
              <a:t> </a:t>
            </a:r>
            <a:r>
              <a:rPr lang="es-ES" dirty="0" err="1" smtClean="0"/>
              <a:t>possible</a:t>
            </a:r>
            <a:r>
              <a:rPr lang="es-ES" dirty="0" smtClean="0"/>
              <a:t> in He </a:t>
            </a:r>
            <a:r>
              <a:rPr lang="es-ES" dirty="0"/>
              <a:t>[</a:t>
            </a:r>
            <a:r>
              <a:rPr lang="en-GB" dirty="0">
                <a:solidFill>
                  <a:srgbClr val="0000FF"/>
                </a:solidFill>
                <a:sym typeface="Symbol"/>
              </a:rPr>
              <a:t>EXC344 Sips</a:t>
            </a:r>
            <a:r>
              <a:rPr lang="es-ES" dirty="0" smtClean="0"/>
              <a:t>]/</a:t>
            </a:r>
            <a:r>
              <a:rPr lang="es-ES" dirty="0"/>
              <a:t>[</a:t>
            </a:r>
            <a:r>
              <a:rPr lang="es-ES" dirty="0">
                <a:solidFill>
                  <a:srgbClr val="0000FF"/>
                </a:solidFill>
              </a:rPr>
              <a:t>EXC351 </a:t>
            </a:r>
            <a:r>
              <a:rPr lang="es-ES" dirty="0" err="1">
                <a:solidFill>
                  <a:srgbClr val="0000FF"/>
                </a:solidFill>
              </a:rPr>
              <a:t>Verdoolaege</a:t>
            </a:r>
            <a:r>
              <a:rPr lang="es-ES" dirty="0"/>
              <a:t>]</a:t>
            </a:r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28404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17816</TotalTime>
  <Words>3613</Words>
  <Application>Microsoft Macintosh PowerPoint</Application>
  <PresentationFormat>Personalizado</PresentationFormat>
  <Paragraphs>345</Paragraphs>
  <Slides>31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2" baseType="lpstr">
      <vt:lpstr>Tema de Office</vt:lpstr>
      <vt:lpstr>Presentación de PowerPoint</vt:lpstr>
      <vt:lpstr>Presentación de PowerPoint</vt:lpstr>
      <vt:lpstr>TRANSPORT in high beta regimes,  an echo for the fundamental unity and connectedness of fusion plasmas</vt:lpstr>
      <vt:lpstr>TRANSPORT: flux-gradient relation</vt:lpstr>
      <vt:lpstr>TRANSPORT, physics understanding and empirical actuators (ECRH)</vt:lpstr>
      <vt:lpstr>MOMENTUM TRANSPORT: driving / damping mechanisms</vt:lpstr>
      <vt:lpstr>CODE VALIDATION: Great challenge due to the existence of multiple plasma scales</vt:lpstr>
      <vt:lpstr>Presentación de PowerPoint</vt:lpstr>
      <vt:lpstr>Scenario development (L-H power threshold) the whole mirrored in the smallest parts </vt:lpstr>
      <vt:lpstr>Presentación de PowerPoint</vt:lpstr>
      <vt:lpstr>Presentación de PowerPoint</vt:lpstr>
      <vt:lpstr>Presentación de PowerPoint</vt:lpstr>
      <vt:lpstr>ELMs control</vt:lpstr>
      <vt:lpstr>Power Exhaust: 3-D effects and ELMs control</vt:lpstr>
      <vt:lpstr>Presentación de PowerPoint</vt:lpstr>
      <vt:lpstr>Innovative exhaust magnetic configurations</vt:lpstr>
      <vt:lpstr>Presentación de PowerPoint</vt:lpstr>
      <vt:lpstr>Plasma detachment and integrated control</vt:lpstr>
      <vt:lpstr>Boundary diagnostics and edge validated simulations</vt:lpstr>
      <vt:lpstr>SOL transport and particle/impurity sources</vt:lpstr>
      <vt:lpstr>Presentación de PowerPoint</vt:lpstr>
      <vt:lpstr>Physics basis for avoiding impurity accumulation: neoclassical and anomalous mechanisms</vt:lpstr>
      <vt:lpstr>EGDE IMPURITY/PARTICLE SOURCES:  the importance of apparently insignificant details</vt:lpstr>
      <vt:lpstr>Presentación de PowerPoint</vt:lpstr>
      <vt:lpstr>Presentación de PowerPoint</vt:lpstr>
      <vt:lpstr>Presentación de PowerPoint</vt:lpstr>
      <vt:lpstr>Presentación de PowerPoint</vt:lpstr>
      <vt:lpstr>PLASMA CONTROL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Carlos</dc:creator>
  <cp:lastModifiedBy>Carlos</cp:lastModifiedBy>
  <cp:revision>401</cp:revision>
  <cp:lastPrinted>2014-10-17T18:42:55Z</cp:lastPrinted>
  <dcterms:created xsi:type="dcterms:W3CDTF">2013-12-10T21:17:15Z</dcterms:created>
  <dcterms:modified xsi:type="dcterms:W3CDTF">2014-10-18T08:23:47Z</dcterms:modified>
</cp:coreProperties>
</file>