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37"/>
  </p:notesMasterIdLst>
  <p:sldIdLst>
    <p:sldId id="256" r:id="rId2"/>
    <p:sldId id="260" r:id="rId3"/>
    <p:sldId id="279" r:id="rId4"/>
    <p:sldId id="278" r:id="rId5"/>
    <p:sldId id="275" r:id="rId6"/>
    <p:sldId id="276" r:id="rId7"/>
    <p:sldId id="298" r:id="rId8"/>
    <p:sldId id="282" r:id="rId9"/>
    <p:sldId id="283" r:id="rId10"/>
    <p:sldId id="306" r:id="rId11"/>
    <p:sldId id="286" r:id="rId12"/>
    <p:sldId id="261" r:id="rId13"/>
    <p:sldId id="300" r:id="rId14"/>
    <p:sldId id="302" r:id="rId15"/>
    <p:sldId id="271" r:id="rId16"/>
    <p:sldId id="259" r:id="rId17"/>
    <p:sldId id="295" r:id="rId18"/>
    <p:sldId id="293" r:id="rId19"/>
    <p:sldId id="297" r:id="rId20"/>
    <p:sldId id="277" r:id="rId21"/>
    <p:sldId id="288" r:id="rId22"/>
    <p:sldId id="287" r:id="rId23"/>
    <p:sldId id="272" r:id="rId24"/>
    <p:sldId id="273" r:id="rId25"/>
    <p:sldId id="290" r:id="rId26"/>
    <p:sldId id="305" r:id="rId27"/>
    <p:sldId id="304" r:id="rId28"/>
    <p:sldId id="303" r:id="rId29"/>
    <p:sldId id="264" r:id="rId30"/>
    <p:sldId id="263" r:id="rId31"/>
    <p:sldId id="301" r:id="rId32"/>
    <p:sldId id="266" r:id="rId33"/>
    <p:sldId id="267" r:id="rId34"/>
    <p:sldId id="299" r:id="rId35"/>
    <p:sldId id="274" r:id="rId36"/>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5950" autoAdjust="0"/>
  </p:normalViewPr>
  <p:slideViewPr>
    <p:cSldViewPr>
      <p:cViewPr varScale="1">
        <p:scale>
          <a:sx n="60" d="100"/>
          <a:sy n="60" d="100"/>
        </p:scale>
        <p:origin x="-1020"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image" Target="../media/image52.wmf"/><Relationship Id="rId4" Type="http://schemas.openxmlformats.org/officeDocument/2006/relationships/image" Target="../media/image5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 Id="rId4"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image" Target="../media/image2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22.wmf"/><Relationship Id="rId1" Type="http://schemas.openxmlformats.org/officeDocument/2006/relationships/image" Target="../media/image21.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43.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84058B-6F6C-48D3-99A4-7DE1D6B5DEE3}" type="datetimeFigureOut">
              <a:rPr kumimoji="1" lang="ja-JP" altLang="en-US" smtClean="0"/>
              <a:t>2014/10/16</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19A7B6-5168-4D06-817E-0260349B7172}" type="slidenum">
              <a:rPr kumimoji="1" lang="ja-JP" altLang="en-US" smtClean="0"/>
              <a:t>‹#›</a:t>
            </a:fld>
            <a:endParaRPr kumimoji="1" lang="ja-JP" altLang="en-US"/>
          </a:p>
        </p:txBody>
      </p:sp>
    </p:spTree>
    <p:extLst>
      <p:ext uri="{BB962C8B-B14F-4D97-AF65-F5344CB8AC3E}">
        <p14:creationId xmlns:p14="http://schemas.microsoft.com/office/powerpoint/2010/main" val="9555864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Thank</a:t>
            </a:r>
            <a:r>
              <a:rPr kumimoji="1" lang="en-US" altLang="ja-JP" baseline="0" dirty="0" smtClean="0"/>
              <a:t> you chair man.  It is my great honor to be here to make a presentation of “</a:t>
            </a:r>
            <a:r>
              <a:rPr kumimoji="1" lang="en-US" altLang="ja-JP" sz="1200" dirty="0" smtClean="0"/>
              <a:t>Indication of bulk-ion heating by Energetic </a:t>
            </a:r>
            <a:r>
              <a:rPr lang="en-US" altLang="ja-JP" sz="1200" dirty="0" smtClean="0"/>
              <a:t>p</a:t>
            </a:r>
            <a:r>
              <a:rPr kumimoji="1" lang="en-US" altLang="ja-JP" sz="1200" dirty="0" smtClean="0"/>
              <a:t>article driven Geodesic Acoustic Mode on LHD”</a:t>
            </a:r>
            <a:endParaRPr kumimoji="1" lang="ja-JP" altLang="en-US" dirty="0"/>
          </a:p>
        </p:txBody>
      </p:sp>
      <p:sp>
        <p:nvSpPr>
          <p:cNvPr id="4" name="スライド番号プレースホルダー 3"/>
          <p:cNvSpPr>
            <a:spLocks noGrp="1"/>
          </p:cNvSpPr>
          <p:nvPr>
            <p:ph type="sldNum" sz="quarter" idx="10"/>
          </p:nvPr>
        </p:nvSpPr>
        <p:spPr/>
        <p:txBody>
          <a:bodyPr/>
          <a:lstStyle/>
          <a:p>
            <a:fld id="{1D19A7B6-5168-4D06-817E-0260349B7172}" type="slidenum">
              <a:rPr kumimoji="1" lang="ja-JP" altLang="en-US" smtClean="0"/>
              <a:t>1</a:t>
            </a:fld>
            <a:endParaRPr kumimoji="1" lang="ja-JP" altLang="en-US"/>
          </a:p>
        </p:txBody>
      </p:sp>
    </p:spTree>
    <p:extLst>
      <p:ext uri="{BB962C8B-B14F-4D97-AF65-F5344CB8AC3E}">
        <p14:creationId xmlns:p14="http://schemas.microsoft.com/office/powerpoint/2010/main" val="4203509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The modification of GAM frequency by Fast-Ions was first</a:t>
            </a:r>
            <a:r>
              <a:rPr kumimoji="1" lang="en-US" altLang="ja-JP" baseline="0" dirty="0" smtClean="0"/>
              <a:t> shown by Fu,  by using this analytical form of fast-ion distribution function.</a:t>
            </a:r>
          </a:p>
          <a:p>
            <a:r>
              <a:rPr kumimoji="1" lang="en-US" altLang="ja-JP" baseline="0" dirty="0" smtClean="0"/>
              <a:t>We had followed </a:t>
            </a:r>
            <a:r>
              <a:rPr kumimoji="1" lang="en-US" altLang="ja-JP" baseline="0" dirty="0" err="1" smtClean="0"/>
              <a:t>Watari’s</a:t>
            </a:r>
            <a:r>
              <a:rPr kumimoji="1" lang="en-US" altLang="ja-JP" baseline="0" dirty="0" smtClean="0"/>
              <a:t> method by including the fast-ion geodesic current in this equation.  When we apply the same fast-ion distribution function as to Fu’s assumption.  We got results similar to the Fu’s.   In this case, the frequency of EGAM is smaller than the usual GAM.</a:t>
            </a:r>
          </a:p>
          <a:p>
            <a:r>
              <a:rPr kumimoji="1" lang="en-US" altLang="ja-JP" baseline="0" dirty="0" smtClean="0"/>
              <a:t>On the other hand, the fast-ion energy distribution function has positive gradient due to the charge exchange loss in our case.  (click-1)</a:t>
            </a:r>
          </a:p>
          <a:p>
            <a:r>
              <a:rPr kumimoji="1" lang="en-US" altLang="ja-JP" baseline="0" dirty="0" smtClean="0"/>
              <a:t>We have modified the analytic form of fast-ion distribution function as shown here (click-2).  This part (click-3) express the contribution of charge exchange loss in the analytic form.  With this modification, the dispersion relation becomes different (click-4).  Here (click-5), we have three roots of positive growth rates as shown by red stars, and two roots of negative growth rates as shown by blue stars.  </a:t>
            </a:r>
          </a:p>
          <a:p>
            <a:r>
              <a:rPr kumimoji="1" lang="en-US" altLang="ja-JP" baseline="0" dirty="0" smtClean="0"/>
              <a:t>As shown here, the GAM frequency can be much higher than that the ordinary GAM frequency.</a:t>
            </a:r>
            <a:endParaRPr kumimoji="1" lang="ja-JP" altLang="en-US" dirty="0"/>
          </a:p>
        </p:txBody>
      </p:sp>
      <p:sp>
        <p:nvSpPr>
          <p:cNvPr id="4" name="スライド番号プレースホルダー 3"/>
          <p:cNvSpPr>
            <a:spLocks noGrp="1"/>
          </p:cNvSpPr>
          <p:nvPr>
            <p:ph type="sldNum" sz="quarter" idx="10"/>
          </p:nvPr>
        </p:nvSpPr>
        <p:spPr/>
        <p:txBody>
          <a:bodyPr/>
          <a:lstStyle/>
          <a:p>
            <a:fld id="{1D19A7B6-5168-4D06-817E-0260349B7172}" type="slidenum">
              <a:rPr kumimoji="1" lang="ja-JP" altLang="en-US" smtClean="0"/>
              <a:t>10</a:t>
            </a:fld>
            <a:endParaRPr kumimoji="1" lang="ja-JP" altLang="en-US"/>
          </a:p>
        </p:txBody>
      </p:sp>
    </p:spTree>
    <p:extLst>
      <p:ext uri="{BB962C8B-B14F-4D97-AF65-F5344CB8AC3E}">
        <p14:creationId xmlns:p14="http://schemas.microsoft.com/office/powerpoint/2010/main" val="823080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ja-JP" dirty="0" smtClean="0"/>
              <a:t>This figure shows </a:t>
            </a:r>
            <a:r>
              <a:rPr lang="en-US" altLang="ja-JP" dirty="0" smtClean="0"/>
              <a:t>the </a:t>
            </a:r>
            <a:r>
              <a:rPr lang="en-US" altLang="ja-JP" baseline="0" dirty="0" smtClean="0"/>
              <a:t>temperature dependence of the all branches.</a:t>
            </a:r>
          </a:p>
          <a:p>
            <a:pPr eaLnBrk="1" hangingPunct="1"/>
            <a:r>
              <a:rPr lang="en-US" altLang="ja-JP" dirty="0" smtClean="0"/>
              <a:t>Closed symbols</a:t>
            </a:r>
            <a:r>
              <a:rPr lang="en-US" altLang="ja-JP" baseline="0" dirty="0" smtClean="0"/>
              <a:t> indicate the frequency with positive growth rate while the open symbols indicate that with negative growth rates.</a:t>
            </a:r>
            <a:endParaRPr lang="en-US" altLang="ja-JP" dirty="0" smtClean="0"/>
          </a:p>
          <a:p>
            <a:pPr eaLnBrk="1" hangingPunct="1"/>
            <a:r>
              <a:rPr lang="en-US" altLang="ja-JP" dirty="0" smtClean="0"/>
              <a:t>The</a:t>
            </a:r>
            <a:r>
              <a:rPr lang="en-US" altLang="ja-JP" baseline="0" dirty="0" smtClean="0"/>
              <a:t> red circle is the modification of the ordinary GAM, and</a:t>
            </a:r>
          </a:p>
          <a:p>
            <a:pPr eaLnBrk="1" hangingPunct="1"/>
            <a:r>
              <a:rPr lang="en-US" altLang="ja-JP" baseline="0" dirty="0" smtClean="0"/>
              <a:t>The blue and green are the high frequency </a:t>
            </a:r>
            <a:r>
              <a:rPr lang="en-US" altLang="ja-JP" baseline="0" dirty="0" smtClean="0"/>
              <a:t>energetic particle </a:t>
            </a:r>
            <a:r>
              <a:rPr lang="en-US" altLang="ja-JP" baseline="0" dirty="0" smtClean="0"/>
              <a:t>modes.</a:t>
            </a:r>
          </a:p>
          <a:p>
            <a:pPr eaLnBrk="1" hangingPunct="1"/>
            <a:r>
              <a:rPr lang="en-US" altLang="ja-JP" baseline="0" dirty="0" smtClean="0"/>
              <a:t>The high </a:t>
            </a:r>
            <a:r>
              <a:rPr lang="en-US" altLang="ja-JP" baseline="0" dirty="0" smtClean="0"/>
              <a:t>frequency </a:t>
            </a:r>
            <a:r>
              <a:rPr lang="en-US" altLang="ja-JP" baseline="0" dirty="0" smtClean="0"/>
              <a:t>modes have weak </a:t>
            </a:r>
            <a:r>
              <a:rPr lang="en-US" altLang="ja-JP" baseline="0" dirty="0" err="1" smtClean="0"/>
              <a:t>Te</a:t>
            </a:r>
            <a:r>
              <a:rPr lang="en-US" altLang="ja-JP" baseline="0" dirty="0" smtClean="0"/>
              <a:t> dependence, </a:t>
            </a:r>
            <a:r>
              <a:rPr lang="en-US" altLang="ja-JP" baseline="0" dirty="0" smtClean="0"/>
              <a:t>as is similar to the experimental observation.</a:t>
            </a:r>
            <a:endParaRPr lang="en-US" altLang="ja-JP" dirty="0" smtClean="0"/>
          </a:p>
          <a:p>
            <a:pPr eaLnBrk="1" hangingPunct="1"/>
            <a:r>
              <a:rPr lang="en-US" altLang="ja-JP" dirty="0" smtClean="0"/>
              <a:t>So, we conclude </a:t>
            </a:r>
            <a:r>
              <a:rPr lang="en-US" altLang="ja-JP" dirty="0" smtClean="0"/>
              <a:t>the</a:t>
            </a:r>
            <a:r>
              <a:rPr lang="en-US" altLang="ja-JP" baseline="0" dirty="0" smtClean="0"/>
              <a:t> observed</a:t>
            </a:r>
            <a:r>
              <a:rPr lang="en-US" altLang="ja-JP" dirty="0" smtClean="0"/>
              <a:t> </a:t>
            </a:r>
            <a:r>
              <a:rPr lang="en-US" altLang="ja-JP" dirty="0" smtClean="0"/>
              <a:t>n=0 mode </a:t>
            </a:r>
            <a:r>
              <a:rPr lang="en-US" altLang="ja-JP" dirty="0" smtClean="0"/>
              <a:t>at higher frequency is </a:t>
            </a:r>
            <a:r>
              <a:rPr lang="en-US" altLang="ja-JP" dirty="0" smtClean="0"/>
              <a:t>also EGAM.</a:t>
            </a:r>
            <a:endParaRPr lang="ja-JP" altLang="en-US" dirty="0" smtClean="0"/>
          </a:p>
        </p:txBody>
      </p:sp>
      <p:sp>
        <p:nvSpPr>
          <p:cNvPr id="4" name="スライド番号プレースホルダ 3"/>
          <p:cNvSpPr>
            <a:spLocks noGrp="1"/>
          </p:cNvSpPr>
          <p:nvPr>
            <p:ph type="sldNum" sz="quarter" idx="5"/>
          </p:nvPr>
        </p:nvSpPr>
        <p:spPr/>
        <p:txBody>
          <a:bodyPr/>
          <a:lstStyle/>
          <a:p>
            <a:pPr>
              <a:defRPr/>
            </a:pPr>
            <a:fld id="{E7D78552-6BEB-4043-830A-C1DB95278EBC}" type="slidenum">
              <a:rPr lang="ja-JP" altLang="en-US" smtClean="0"/>
              <a:pPr>
                <a:defRPr/>
              </a:pPr>
              <a:t>11</a:t>
            </a:fld>
            <a:endParaRPr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As mechanisms</a:t>
            </a:r>
            <a:r>
              <a:rPr kumimoji="1" lang="en-US" altLang="ja-JP" baseline="0" dirty="0" smtClean="0"/>
              <a:t> to explain the phenomenon, following four candidates are considered. The first one is the orbit topology change of bulk-ions by the GAM activities.  The second one is the enhanced ion-heating by the classical collision process due to the deformation of fast-ion spectra by the GAM.  The third one is the improvement of bulk-ion energy confinement and the fourth is the anomalous enhanced ion-heating with the mode activity. </a:t>
            </a:r>
            <a:endParaRPr kumimoji="1" lang="ja-JP" altLang="en-US" dirty="0"/>
          </a:p>
        </p:txBody>
      </p:sp>
      <p:sp>
        <p:nvSpPr>
          <p:cNvPr id="4" name="スライド番号プレースホルダー 3"/>
          <p:cNvSpPr>
            <a:spLocks noGrp="1"/>
          </p:cNvSpPr>
          <p:nvPr>
            <p:ph type="sldNum" sz="quarter" idx="10"/>
          </p:nvPr>
        </p:nvSpPr>
        <p:spPr/>
        <p:txBody>
          <a:bodyPr/>
          <a:lstStyle/>
          <a:p>
            <a:fld id="{1D19A7B6-5168-4D06-817E-0260349B7172}" type="slidenum">
              <a:rPr kumimoji="1" lang="ja-JP" altLang="en-US" smtClean="0"/>
              <a:t>12</a:t>
            </a:fld>
            <a:endParaRPr kumimoji="1" lang="ja-JP" altLang="en-US"/>
          </a:p>
        </p:txBody>
      </p:sp>
    </p:spTree>
    <p:extLst>
      <p:ext uri="{BB962C8B-B14F-4D97-AF65-F5344CB8AC3E}">
        <p14:creationId xmlns:p14="http://schemas.microsoft.com/office/powerpoint/2010/main" val="3024666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For the first</a:t>
            </a:r>
            <a:r>
              <a:rPr kumimoji="1" lang="en-US" altLang="ja-JP" baseline="0" dirty="0" smtClean="0"/>
              <a:t> and the second candidate, I just describe the result to save the time.</a:t>
            </a:r>
          </a:p>
          <a:p>
            <a:r>
              <a:rPr kumimoji="1" lang="en-US" altLang="ja-JP" baseline="0" dirty="0" smtClean="0"/>
              <a:t>(click-1,2)  These effects were examined by numerical calculations.</a:t>
            </a:r>
          </a:p>
          <a:p>
            <a:r>
              <a:rPr kumimoji="1" lang="en-US" altLang="ja-JP" baseline="0" dirty="0" smtClean="0"/>
              <a:t>(click-3) The first one was examined by orbit calculations with perturbed electrostatic potential by delta5d.  </a:t>
            </a:r>
          </a:p>
          <a:p>
            <a:r>
              <a:rPr kumimoji="1" lang="en-US" altLang="ja-JP" baseline="0" dirty="0" smtClean="0"/>
              <a:t>(click-4) The effect was small, thus it was ruled out. </a:t>
            </a:r>
          </a:p>
          <a:p>
            <a:r>
              <a:rPr kumimoji="1" lang="en-US" altLang="ja-JP" baseline="0" dirty="0" smtClean="0"/>
              <a:t>(click-5) The second one was examined by TASK-3D calculation with an artificial deformation of fast-ion spectra, which reproduces the experimental observations.  </a:t>
            </a:r>
          </a:p>
          <a:p>
            <a:r>
              <a:rPr kumimoji="1" lang="en-US" altLang="ja-JP" baseline="0" dirty="0" smtClean="0"/>
              <a:t>(click-6) The effect was also small.  Thus, it was ruled out. </a:t>
            </a:r>
            <a:endParaRPr kumimoji="1" lang="ja-JP" altLang="en-US" dirty="0"/>
          </a:p>
        </p:txBody>
      </p:sp>
      <p:sp>
        <p:nvSpPr>
          <p:cNvPr id="4" name="スライド番号プレースホルダー 3"/>
          <p:cNvSpPr>
            <a:spLocks noGrp="1"/>
          </p:cNvSpPr>
          <p:nvPr>
            <p:ph type="sldNum" sz="quarter" idx="10"/>
          </p:nvPr>
        </p:nvSpPr>
        <p:spPr/>
        <p:txBody>
          <a:bodyPr/>
          <a:lstStyle/>
          <a:p>
            <a:fld id="{1D19A7B6-5168-4D06-817E-0260349B7172}" type="slidenum">
              <a:rPr kumimoji="1" lang="ja-JP" altLang="en-US" smtClean="0"/>
              <a:t>13</a:t>
            </a:fld>
            <a:endParaRPr kumimoji="1" lang="ja-JP" altLang="en-US"/>
          </a:p>
        </p:txBody>
      </p:sp>
    </p:spTree>
    <p:extLst>
      <p:ext uri="{BB962C8B-B14F-4D97-AF65-F5344CB8AC3E}">
        <p14:creationId xmlns:p14="http://schemas.microsoft.com/office/powerpoint/2010/main" val="1400791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Now,</a:t>
            </a:r>
            <a:r>
              <a:rPr kumimoji="1" lang="en-US" altLang="ja-JP" baseline="0" dirty="0" smtClean="0"/>
              <a:t> I move to the third and fourth candidates.</a:t>
            </a:r>
            <a:endParaRPr kumimoji="1" lang="en-US" altLang="ja-JP" dirty="0" smtClean="0"/>
          </a:p>
          <a:p>
            <a:r>
              <a:rPr kumimoji="1" lang="en-US" altLang="ja-JP" baseline="0" dirty="0" smtClean="0"/>
              <a:t>These candidates are difficult to discuss, separately.</a:t>
            </a:r>
            <a:endParaRPr kumimoji="1" lang="ja-JP" altLang="en-US" dirty="0"/>
          </a:p>
        </p:txBody>
      </p:sp>
      <p:sp>
        <p:nvSpPr>
          <p:cNvPr id="4" name="スライド番号プレースホルダー 3"/>
          <p:cNvSpPr>
            <a:spLocks noGrp="1"/>
          </p:cNvSpPr>
          <p:nvPr>
            <p:ph type="sldNum" sz="quarter" idx="10"/>
          </p:nvPr>
        </p:nvSpPr>
        <p:spPr/>
        <p:txBody>
          <a:bodyPr/>
          <a:lstStyle/>
          <a:p>
            <a:fld id="{1D19A7B6-5168-4D06-817E-0260349B7172}" type="slidenum">
              <a:rPr kumimoji="1" lang="ja-JP" altLang="en-US" smtClean="0"/>
              <a:t>14</a:t>
            </a:fld>
            <a:endParaRPr kumimoji="1" lang="ja-JP" altLang="en-US"/>
          </a:p>
        </p:txBody>
      </p:sp>
    </p:spTree>
    <p:extLst>
      <p:ext uri="{BB962C8B-B14F-4D97-AF65-F5344CB8AC3E}">
        <p14:creationId xmlns:p14="http://schemas.microsoft.com/office/powerpoint/2010/main" val="3185350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These effects are evaluated by a</a:t>
            </a:r>
            <a:r>
              <a:rPr kumimoji="1" lang="en-US" altLang="ja-JP" baseline="0" dirty="0" smtClean="0"/>
              <a:t> simple power balance model by assuming reasonable heating powers and confinement times.</a:t>
            </a:r>
          </a:p>
          <a:p>
            <a:r>
              <a:rPr kumimoji="1" lang="en-US" altLang="ja-JP" baseline="0" dirty="0" smtClean="0"/>
              <a:t>By the TASK3D calculation, the ion heating power was estimated to be 170W/m</a:t>
            </a:r>
            <a:r>
              <a:rPr kumimoji="1" lang="en-US" altLang="ja-JP" baseline="30000" dirty="0" smtClean="0"/>
              <a:t>3</a:t>
            </a:r>
            <a:r>
              <a:rPr kumimoji="1" lang="en-US" altLang="ja-JP" baseline="0" dirty="0" smtClean="0"/>
              <a:t>.  From the power balance at the stationary phase (click), the confinement time was estimated to be about 360ms.</a:t>
            </a:r>
          </a:p>
          <a:p>
            <a:r>
              <a:rPr kumimoji="1" lang="en-US" altLang="ja-JP" baseline="0" dirty="0" smtClean="0"/>
              <a:t>On the other hand, the confinement time can be also evaluated from the decay time of the effective ion temperature and is about 80ms.</a:t>
            </a:r>
          </a:p>
          <a:p>
            <a:r>
              <a:rPr kumimoji="1" lang="en-US" altLang="ja-JP" baseline="0" dirty="0" smtClean="0"/>
              <a:t>In this case, the ion heating power was evaluated at the stationary phase and is about 780W/m</a:t>
            </a:r>
            <a:r>
              <a:rPr kumimoji="1" lang="en-US" altLang="ja-JP" baseline="30000" dirty="0" smtClean="0"/>
              <a:t>3</a:t>
            </a:r>
            <a:r>
              <a:rPr kumimoji="1" lang="en-US" altLang="ja-JP" baseline="0" dirty="0" smtClean="0"/>
              <a:t>.   The discrepancy of these two cases might be come from the overestimation of ion density.  The discrepancy can be reduced by decreasing the ion density.  In the following viewgraphs, we adopt latter case (click).  The choice of  former and latter cases will not change the discussion, significantly.</a:t>
            </a:r>
            <a:endParaRPr kumimoji="1" lang="ja-JP" altLang="en-US" dirty="0"/>
          </a:p>
        </p:txBody>
      </p:sp>
      <p:sp>
        <p:nvSpPr>
          <p:cNvPr id="4" name="スライド番号プレースホルダー 3"/>
          <p:cNvSpPr>
            <a:spLocks noGrp="1"/>
          </p:cNvSpPr>
          <p:nvPr>
            <p:ph type="sldNum" sz="quarter" idx="10"/>
          </p:nvPr>
        </p:nvSpPr>
        <p:spPr/>
        <p:txBody>
          <a:bodyPr/>
          <a:lstStyle/>
          <a:p>
            <a:fld id="{1D19A7B6-5168-4D06-817E-0260349B7172}" type="slidenum">
              <a:rPr kumimoji="1" lang="ja-JP" altLang="en-US" smtClean="0"/>
              <a:t>15</a:t>
            </a:fld>
            <a:endParaRPr kumimoji="1" lang="ja-JP" altLang="en-US"/>
          </a:p>
        </p:txBody>
      </p:sp>
    </p:spTree>
    <p:extLst>
      <p:ext uri="{BB962C8B-B14F-4D97-AF65-F5344CB8AC3E}">
        <p14:creationId xmlns:p14="http://schemas.microsoft.com/office/powerpoint/2010/main" val="4127965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We have</a:t>
            </a:r>
            <a:r>
              <a:rPr kumimoji="1" lang="en-US" altLang="ja-JP" baseline="0" dirty="0" smtClean="0"/>
              <a:t> evaluated the enhanced ion-heating case and the confinement improved case.  The enhanced ion heating case is shown by red-curves, while the confinement improvement case is shown by blue dashed curves.  In the case of ion-heating enhancement, we have found the observed increase in ion temperature can be reproduced by the 5.6 times larger ion heating power than the original ion-heating power.</a:t>
            </a:r>
          </a:p>
          <a:p>
            <a:r>
              <a:rPr kumimoji="1" lang="en-US" altLang="ja-JP" dirty="0" smtClean="0"/>
              <a:t>On the other hand,</a:t>
            </a:r>
            <a:r>
              <a:rPr kumimoji="1" lang="en-US" altLang="ja-JP" baseline="0" dirty="0" smtClean="0"/>
              <a:t> we failed to reproduce the observed ion-temperature change in the case of confinement improvement.  Even if we have assumed the infinitely large value of confinement time, the evaluated ion temperature increase was too small.  </a:t>
            </a:r>
          </a:p>
          <a:p>
            <a:r>
              <a:rPr kumimoji="1" lang="en-US" altLang="ja-JP" baseline="0" dirty="0" smtClean="0"/>
              <a:t>(click) Thus, the ion heating enhancement becomes the most probable candidate.</a:t>
            </a:r>
            <a:endParaRPr kumimoji="1" lang="ja-JP" altLang="en-US" dirty="0"/>
          </a:p>
        </p:txBody>
      </p:sp>
      <p:sp>
        <p:nvSpPr>
          <p:cNvPr id="4" name="スライド番号プレースホルダー 3"/>
          <p:cNvSpPr>
            <a:spLocks noGrp="1"/>
          </p:cNvSpPr>
          <p:nvPr>
            <p:ph type="sldNum" sz="quarter" idx="10"/>
          </p:nvPr>
        </p:nvSpPr>
        <p:spPr/>
        <p:txBody>
          <a:bodyPr/>
          <a:lstStyle/>
          <a:p>
            <a:fld id="{1D19A7B6-5168-4D06-817E-0260349B7172}" type="slidenum">
              <a:rPr kumimoji="1" lang="ja-JP" altLang="en-US" smtClean="0"/>
              <a:t>16</a:t>
            </a:fld>
            <a:endParaRPr kumimoji="1" lang="ja-JP" altLang="en-US"/>
          </a:p>
        </p:txBody>
      </p:sp>
    </p:spTree>
    <p:extLst>
      <p:ext uri="{BB962C8B-B14F-4D97-AF65-F5344CB8AC3E}">
        <p14:creationId xmlns:p14="http://schemas.microsoft.com/office/powerpoint/2010/main" val="1489240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dirty="0" smtClean="0"/>
              <a:t>Although clear </a:t>
            </a:r>
            <a:r>
              <a:rPr lang="en-US" altLang="ja-JP" sz="1200" dirty="0" smtClean="0"/>
              <a:t>response</a:t>
            </a:r>
            <a:r>
              <a:rPr kumimoji="1" lang="en-US" altLang="ja-JP" sz="1200" dirty="0" smtClean="0"/>
              <a:t> of the flux increase was observed with the mode activity, the correlation between the mode amplitude and the temperature </a:t>
            </a:r>
            <a:r>
              <a:rPr lang="en-US" altLang="ja-JP" sz="1200" dirty="0" smtClean="0"/>
              <a:t>behavior </a:t>
            </a:r>
            <a:r>
              <a:rPr kumimoji="1" lang="en-US" altLang="ja-JP" sz="1200" dirty="0" smtClean="0"/>
              <a:t>was not clear due to the holding of increased effective ion temperature after</a:t>
            </a:r>
            <a:r>
              <a:rPr kumimoji="1" lang="en-US" altLang="ja-JP" sz="1200" baseline="0" dirty="0" smtClean="0"/>
              <a:t> the mode amplitude maximum</a:t>
            </a:r>
            <a:r>
              <a:rPr kumimoji="1" lang="en-US" altLang="ja-JP" sz="120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dirty="0" smtClean="0"/>
              <a:t>If we assume, the ion-heating power is related to the mode amplitude, the stored energy by the ions would correspond to its time integrated value.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dirty="0" smtClean="0"/>
              <a:t>(Click)  Here,</a:t>
            </a:r>
            <a:r>
              <a:rPr lang="en-US" altLang="ja-JP" sz="1200" baseline="0" dirty="0" smtClean="0"/>
              <a:t> the time integrated value of the square of the mode amplitude was compared to the effective ion temperature.</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baseline="0" dirty="0" smtClean="0"/>
              <a:t>This also indicate the ion was heated by the mode activities.</a:t>
            </a:r>
            <a:endParaRPr lang="en-US" altLang="ja-JP" sz="1200" dirty="0" smtClean="0"/>
          </a:p>
          <a:p>
            <a:endParaRPr kumimoji="1" lang="en-US" altLang="ja-JP" sz="1200" dirty="0" smtClean="0"/>
          </a:p>
        </p:txBody>
      </p:sp>
      <p:sp>
        <p:nvSpPr>
          <p:cNvPr id="4" name="スライド番号プレースホルダー 3"/>
          <p:cNvSpPr>
            <a:spLocks noGrp="1"/>
          </p:cNvSpPr>
          <p:nvPr>
            <p:ph type="sldNum" sz="quarter" idx="10"/>
          </p:nvPr>
        </p:nvSpPr>
        <p:spPr/>
        <p:txBody>
          <a:bodyPr/>
          <a:lstStyle/>
          <a:p>
            <a:fld id="{1D19A7B6-5168-4D06-817E-0260349B7172}" type="slidenum">
              <a:rPr kumimoji="1" lang="ja-JP" altLang="en-US" smtClean="0"/>
              <a:t>17</a:t>
            </a:fld>
            <a:endParaRPr kumimoji="1" lang="ja-JP" altLang="en-US"/>
          </a:p>
        </p:txBody>
      </p:sp>
    </p:spTree>
    <p:extLst>
      <p:ext uri="{BB962C8B-B14F-4D97-AF65-F5344CB8AC3E}">
        <p14:creationId xmlns:p14="http://schemas.microsoft.com/office/powerpoint/2010/main" val="3069463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On LHD, phenomena indicating </a:t>
            </a:r>
            <a:r>
              <a:rPr lang="en-US" altLang="ja-JP" dirty="0" smtClean="0">
                <a:solidFill>
                  <a:srgbClr val="FF0000"/>
                </a:solidFill>
              </a:rPr>
              <a:t>the ion-temperature increase associated with FI induced n=0 mode was observed by tangential NPA at very low density plasmas.</a:t>
            </a:r>
          </a:p>
          <a:p>
            <a:endParaRPr lang="en-US" altLang="ja-JP" smtClean="0"/>
          </a:p>
          <a:p>
            <a:r>
              <a:rPr lang="en-US" altLang="ja-JP" smtClean="0"/>
              <a:t>Its </a:t>
            </a:r>
            <a:r>
              <a:rPr lang="en-US" altLang="ja-JP" dirty="0" err="1" smtClean="0"/>
              <a:t>poloidal</a:t>
            </a:r>
            <a:r>
              <a:rPr lang="en-US" altLang="ja-JP" dirty="0" smtClean="0"/>
              <a:t> mode structure was examined by the HIBP measurement, and were consistent to the GAM.</a:t>
            </a:r>
          </a:p>
          <a:p>
            <a:endParaRPr lang="en-US" altLang="ja-JP" dirty="0" smtClean="0"/>
          </a:p>
          <a:p>
            <a:r>
              <a:rPr lang="en-US" altLang="ja-JP" dirty="0" smtClean="0"/>
              <a:t>According to the </a:t>
            </a:r>
            <a:r>
              <a:rPr lang="en-US" altLang="ja-JP" dirty="0" err="1" smtClean="0"/>
              <a:t>Te</a:t>
            </a:r>
            <a:r>
              <a:rPr lang="en-US" altLang="ja-JP" dirty="0" smtClean="0"/>
              <a:t>-dependence of the frequency, mode can be classified into two categories, i.e., </a:t>
            </a:r>
            <a:r>
              <a:rPr lang="en-US" altLang="ja-JP" dirty="0" smtClean="0">
                <a:solidFill>
                  <a:srgbClr val="0000CC"/>
                </a:solidFill>
              </a:rPr>
              <a:t>one has Te</a:t>
            </a:r>
            <a:r>
              <a:rPr lang="en-US" altLang="ja-JP" baseline="30000" dirty="0" smtClean="0">
                <a:solidFill>
                  <a:srgbClr val="0000CC"/>
                </a:solidFill>
              </a:rPr>
              <a:t>1/2</a:t>
            </a:r>
            <a:r>
              <a:rPr lang="en-US" altLang="ja-JP" dirty="0" smtClean="0">
                <a:solidFill>
                  <a:srgbClr val="0000CC"/>
                </a:solidFill>
              </a:rPr>
              <a:t>-dependence </a:t>
            </a:r>
            <a:r>
              <a:rPr lang="en-US" altLang="ja-JP" dirty="0" smtClean="0"/>
              <a:t>and </a:t>
            </a:r>
            <a:r>
              <a:rPr lang="en-US" altLang="ja-JP" dirty="0" smtClean="0">
                <a:solidFill>
                  <a:srgbClr val="0000CC"/>
                </a:solidFill>
              </a:rPr>
              <a:t>the other has weak </a:t>
            </a:r>
            <a:r>
              <a:rPr lang="en-US" altLang="ja-JP" dirty="0" err="1" smtClean="0">
                <a:solidFill>
                  <a:srgbClr val="0000CC"/>
                </a:solidFill>
              </a:rPr>
              <a:t>Te</a:t>
            </a:r>
            <a:r>
              <a:rPr lang="en-US" altLang="ja-JP" dirty="0" smtClean="0">
                <a:solidFill>
                  <a:srgbClr val="0000CC"/>
                </a:solidFill>
              </a:rPr>
              <a:t>-dependence. </a:t>
            </a:r>
            <a:r>
              <a:rPr lang="en-US" altLang="ja-JP" dirty="0" smtClean="0"/>
              <a:t>The frequency of the latter mode are almost equal to the orbital frequency of fast-ions.</a:t>
            </a:r>
          </a:p>
          <a:p>
            <a:endParaRPr lang="en-US" altLang="ja-JP" dirty="0" smtClean="0"/>
          </a:p>
          <a:p>
            <a:r>
              <a:rPr lang="en-US" altLang="ja-JP" dirty="0" smtClean="0"/>
              <a:t>Considering the positive gradient in the energy spectra of fast-ions, these frequency features can be explained in the framework of GAM.   Thus, observed mode was identified to be GAM.</a:t>
            </a:r>
          </a:p>
          <a:p>
            <a:endParaRPr lang="en-US" altLang="ja-JP" dirty="0" smtClean="0"/>
          </a:p>
          <a:p>
            <a:r>
              <a:rPr lang="en-US" altLang="ja-JP" dirty="0" smtClean="0">
                <a:solidFill>
                  <a:srgbClr val="0000CC"/>
                </a:solidFill>
              </a:rPr>
              <a:t>Four candidates were proposed to explain the phenomena</a:t>
            </a:r>
            <a:r>
              <a:rPr lang="en-US" altLang="ja-JP" dirty="0" smtClean="0"/>
              <a:t>; </a:t>
            </a:r>
            <a:r>
              <a:rPr lang="en-GB" altLang="ja-JP" dirty="0" smtClean="0">
                <a:solidFill>
                  <a:srgbClr val="FF0000"/>
                </a:solidFill>
              </a:rPr>
              <a:t>(1)</a:t>
            </a:r>
            <a:r>
              <a:rPr lang="en-GB" altLang="ja-JP" dirty="0" smtClean="0"/>
              <a:t>change of measured ion spectra due to the orbit topology change, </a:t>
            </a:r>
            <a:r>
              <a:rPr lang="en-GB" altLang="ja-JP" dirty="0" smtClean="0">
                <a:solidFill>
                  <a:srgbClr val="FF0000"/>
                </a:solidFill>
              </a:rPr>
              <a:t>(2)</a:t>
            </a:r>
            <a:r>
              <a:rPr lang="en-GB" altLang="ja-JP" dirty="0" smtClean="0"/>
              <a:t>increase of classical ion heating power by the deformation of energetic particle spectra, </a:t>
            </a:r>
            <a:r>
              <a:rPr lang="en-GB" altLang="ja-JP" dirty="0" smtClean="0">
                <a:solidFill>
                  <a:srgbClr val="FF0000"/>
                </a:solidFill>
              </a:rPr>
              <a:t>(3) </a:t>
            </a:r>
            <a:r>
              <a:rPr lang="en-GB" altLang="ja-JP" dirty="0" smtClean="0"/>
              <a:t>improved energy confinement, and </a:t>
            </a:r>
            <a:r>
              <a:rPr lang="en-GB" altLang="ja-JP" dirty="0" smtClean="0">
                <a:solidFill>
                  <a:srgbClr val="FF0000"/>
                </a:solidFill>
              </a:rPr>
              <a:t>(4) </a:t>
            </a:r>
            <a:r>
              <a:rPr lang="en-GB" altLang="ja-JP" dirty="0" smtClean="0"/>
              <a:t>enhanced ion heating with the mode activities.   Among them, </a:t>
            </a:r>
            <a:r>
              <a:rPr lang="en-GB" altLang="ja-JP" dirty="0" smtClean="0">
                <a:solidFill>
                  <a:srgbClr val="FF0000"/>
                </a:solidFill>
              </a:rPr>
              <a:t>the enhanced ion heating with the mode activities becomes most probable candidate</a:t>
            </a:r>
            <a:r>
              <a:rPr lang="en-GB" altLang="ja-JP" dirty="0" smtClean="0"/>
              <a:t>.</a:t>
            </a:r>
          </a:p>
          <a:p>
            <a:endParaRPr lang="en-US" altLang="ja-JP" dirty="0" smtClean="0"/>
          </a:p>
          <a:p>
            <a:r>
              <a:rPr lang="en-US" altLang="ja-JP" dirty="0" smtClean="0"/>
              <a:t>But, the heating mechanism was left as an open question for the future studies.</a:t>
            </a:r>
            <a:endParaRPr lang="en-US" altLang="ja-JP" dirty="0" smtClean="0"/>
          </a:p>
        </p:txBody>
      </p:sp>
      <p:sp>
        <p:nvSpPr>
          <p:cNvPr id="4" name="スライド番号プレースホルダー 3"/>
          <p:cNvSpPr>
            <a:spLocks noGrp="1"/>
          </p:cNvSpPr>
          <p:nvPr>
            <p:ph type="sldNum" sz="quarter" idx="10"/>
          </p:nvPr>
        </p:nvSpPr>
        <p:spPr/>
        <p:txBody>
          <a:bodyPr/>
          <a:lstStyle/>
          <a:p>
            <a:fld id="{1D19A7B6-5168-4D06-817E-0260349B7172}" type="slidenum">
              <a:rPr kumimoji="1" lang="ja-JP" altLang="en-US" smtClean="0"/>
              <a:t>18</a:t>
            </a:fld>
            <a:endParaRPr kumimoji="1" lang="ja-JP" altLang="en-US"/>
          </a:p>
        </p:txBody>
      </p:sp>
    </p:spTree>
    <p:extLst>
      <p:ext uri="{BB962C8B-B14F-4D97-AF65-F5344CB8AC3E}">
        <p14:creationId xmlns:p14="http://schemas.microsoft.com/office/powerpoint/2010/main" val="274547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The modification of GAM  by Fast-Ions were</a:t>
            </a:r>
            <a:r>
              <a:rPr kumimoji="1" lang="en-US" altLang="ja-JP" baseline="0" dirty="0" smtClean="0"/>
              <a:t> shown by Fu.  Using this analytical form of fast-ion distribution function.</a:t>
            </a:r>
          </a:p>
          <a:p>
            <a:r>
              <a:rPr kumimoji="1" lang="en-US" altLang="ja-JP" baseline="0" dirty="0" smtClean="0"/>
              <a:t>We had followed </a:t>
            </a:r>
            <a:r>
              <a:rPr kumimoji="1" lang="en-US" altLang="ja-JP" baseline="0" dirty="0" err="1" smtClean="0"/>
              <a:t>Watari’s</a:t>
            </a:r>
            <a:r>
              <a:rPr kumimoji="1" lang="en-US" altLang="ja-JP" baseline="0" dirty="0" smtClean="0"/>
              <a:t> method by including the fast-ion geodesic current in this equation.  When </a:t>
            </a:r>
            <a:r>
              <a:rPr kumimoji="1" lang="en-US" altLang="ja-JP" baseline="0" smtClean="0"/>
              <a:t>we apply the  </a:t>
            </a:r>
            <a:r>
              <a:rPr kumimoji="1" lang="en-US" altLang="ja-JP" smtClean="0"/>
              <a:t> </a:t>
            </a:r>
            <a:endParaRPr kumimoji="1" lang="ja-JP" altLang="en-US" dirty="0"/>
          </a:p>
        </p:txBody>
      </p:sp>
      <p:sp>
        <p:nvSpPr>
          <p:cNvPr id="4" name="スライド番号プレースホルダー 3"/>
          <p:cNvSpPr>
            <a:spLocks noGrp="1"/>
          </p:cNvSpPr>
          <p:nvPr>
            <p:ph type="sldNum" sz="quarter" idx="10"/>
          </p:nvPr>
        </p:nvSpPr>
        <p:spPr/>
        <p:txBody>
          <a:bodyPr/>
          <a:lstStyle/>
          <a:p>
            <a:fld id="{1D19A7B6-5168-4D06-817E-0260349B7172}" type="slidenum">
              <a:rPr kumimoji="1" lang="ja-JP" altLang="en-US" smtClean="0"/>
              <a:t>26</a:t>
            </a:fld>
            <a:endParaRPr kumimoji="1" lang="ja-JP" altLang="en-US"/>
          </a:p>
        </p:txBody>
      </p:sp>
    </p:spTree>
    <p:extLst>
      <p:ext uri="{BB962C8B-B14F-4D97-AF65-F5344CB8AC3E}">
        <p14:creationId xmlns:p14="http://schemas.microsoft.com/office/powerpoint/2010/main" val="823080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 is the contents</a:t>
            </a:r>
            <a:r>
              <a:rPr kumimoji="1" lang="en-US" altLang="ja-JP" baseline="0" dirty="0" smtClean="0"/>
              <a:t> of my talk.  </a:t>
            </a:r>
          </a:p>
          <a:p>
            <a:r>
              <a:rPr kumimoji="1" lang="en-US" altLang="ja-JP" baseline="0" dirty="0" smtClean="0"/>
              <a:t>First, I would like to talk about the background and the motivation.</a:t>
            </a:r>
          </a:p>
          <a:p>
            <a:r>
              <a:rPr kumimoji="1" lang="en-US" altLang="ja-JP" baseline="0" dirty="0" smtClean="0"/>
              <a:t>Then, I will explain the experimental observations.  Here, the phenomena are briefly described.  Bulk-ion and Fast-ion behaviors are shown.</a:t>
            </a:r>
          </a:p>
          <a:p>
            <a:r>
              <a:rPr kumimoji="1" lang="en-US" altLang="ja-JP" baseline="0" dirty="0" smtClean="0"/>
              <a:t>   The structure of the mode and its frequency are also described.</a:t>
            </a:r>
          </a:p>
          <a:p>
            <a:r>
              <a:rPr kumimoji="1" lang="en-US" altLang="ja-JP" baseline="0" dirty="0" smtClean="0"/>
              <a:t>Thirdly, the possible mechanism to explain this phenomena are discussed.  There are four candidates as shown here.  </a:t>
            </a:r>
          </a:p>
          <a:p>
            <a:r>
              <a:rPr kumimoji="1" lang="en-US" altLang="ja-JP" baseline="0" dirty="0" smtClean="0"/>
              <a:t>Finally, I will summarize my talk.</a:t>
            </a:r>
          </a:p>
        </p:txBody>
      </p:sp>
      <p:sp>
        <p:nvSpPr>
          <p:cNvPr id="4" name="スライド番号プレースホルダー 3"/>
          <p:cNvSpPr>
            <a:spLocks noGrp="1"/>
          </p:cNvSpPr>
          <p:nvPr>
            <p:ph type="sldNum" sz="quarter" idx="10"/>
          </p:nvPr>
        </p:nvSpPr>
        <p:spPr/>
        <p:txBody>
          <a:bodyPr/>
          <a:lstStyle/>
          <a:p>
            <a:fld id="{1D19A7B6-5168-4D06-817E-0260349B7172}" type="slidenum">
              <a:rPr kumimoji="1" lang="ja-JP" altLang="en-US" smtClean="0"/>
              <a:t>2</a:t>
            </a:fld>
            <a:endParaRPr kumimoji="1" lang="ja-JP" altLang="en-US"/>
          </a:p>
        </p:txBody>
      </p:sp>
    </p:spTree>
    <p:extLst>
      <p:ext uri="{BB962C8B-B14F-4D97-AF65-F5344CB8AC3E}">
        <p14:creationId xmlns:p14="http://schemas.microsoft.com/office/powerpoint/2010/main" val="3155290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The modification of GAM  by Fast-Ions were</a:t>
            </a:r>
            <a:r>
              <a:rPr kumimoji="1" lang="en-US" altLang="ja-JP" baseline="0" dirty="0" smtClean="0"/>
              <a:t> shown by Fu.  Using this analytical form of fast-ion distribution function.</a:t>
            </a:r>
          </a:p>
          <a:p>
            <a:r>
              <a:rPr kumimoji="1" lang="en-US" altLang="ja-JP" baseline="0" dirty="0" smtClean="0"/>
              <a:t>We had followed </a:t>
            </a:r>
            <a:r>
              <a:rPr kumimoji="1" lang="en-US" altLang="ja-JP" baseline="0" dirty="0" err="1" smtClean="0"/>
              <a:t>Watari’s</a:t>
            </a:r>
            <a:r>
              <a:rPr kumimoji="1" lang="en-US" altLang="ja-JP" baseline="0" dirty="0" smtClean="0"/>
              <a:t> method by including the fast-ion geodesic current in this equation.  When </a:t>
            </a:r>
            <a:r>
              <a:rPr kumimoji="1" lang="en-US" altLang="ja-JP" baseline="0" smtClean="0"/>
              <a:t>we apply the  </a:t>
            </a:r>
            <a:r>
              <a:rPr kumimoji="1" lang="en-US" altLang="ja-JP" smtClean="0"/>
              <a:t> </a:t>
            </a:r>
            <a:endParaRPr kumimoji="1" lang="ja-JP" altLang="en-US" dirty="0"/>
          </a:p>
        </p:txBody>
      </p:sp>
      <p:sp>
        <p:nvSpPr>
          <p:cNvPr id="4" name="スライド番号プレースホルダー 3"/>
          <p:cNvSpPr>
            <a:spLocks noGrp="1"/>
          </p:cNvSpPr>
          <p:nvPr>
            <p:ph type="sldNum" sz="quarter" idx="10"/>
          </p:nvPr>
        </p:nvSpPr>
        <p:spPr/>
        <p:txBody>
          <a:bodyPr/>
          <a:lstStyle/>
          <a:p>
            <a:fld id="{1D19A7B6-5168-4D06-817E-0260349B7172}" type="slidenum">
              <a:rPr kumimoji="1" lang="ja-JP" altLang="en-US" smtClean="0"/>
              <a:t>27</a:t>
            </a:fld>
            <a:endParaRPr kumimoji="1" lang="ja-JP" altLang="en-US"/>
          </a:p>
        </p:txBody>
      </p:sp>
    </p:spTree>
    <p:extLst>
      <p:ext uri="{BB962C8B-B14F-4D97-AF65-F5344CB8AC3E}">
        <p14:creationId xmlns:p14="http://schemas.microsoft.com/office/powerpoint/2010/main" val="823080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ja-JP" smtClean="0"/>
          </a:p>
        </p:txBody>
      </p:sp>
      <p:sp>
        <p:nvSpPr>
          <p:cNvPr id="4" name="スライド番号プレースホルダ 3"/>
          <p:cNvSpPr>
            <a:spLocks noGrp="1"/>
          </p:cNvSpPr>
          <p:nvPr>
            <p:ph type="sldNum" sz="quarter" idx="5"/>
          </p:nvPr>
        </p:nvSpPr>
        <p:spPr/>
        <p:txBody>
          <a:bodyPr/>
          <a:lstStyle/>
          <a:p>
            <a:pPr>
              <a:defRPr/>
            </a:pPr>
            <a:fld id="{B1503FEA-2C33-4A94-8ABA-7E943241C73D}" type="slidenum">
              <a:rPr lang="ja-JP" altLang="en-US" smtClean="0"/>
              <a:pPr>
                <a:defRPr/>
              </a:pPr>
              <a:t>35</a:t>
            </a:fld>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dirty="0" smtClean="0"/>
              <a:t>Zonal Flow and Geodesic Acoustic Mode </a:t>
            </a:r>
            <a:r>
              <a:rPr lang="en-US" altLang="ja-JP" sz="1200" dirty="0" smtClean="0"/>
              <a:t>get much interests</a:t>
            </a:r>
            <a:r>
              <a:rPr kumimoji="1" lang="en-US" altLang="ja-JP" sz="1200" dirty="0" smtClean="0"/>
              <a:t> recently, since it could be a knob to regulate turbulence in plasmas and to reduce anomalous transport</a:t>
            </a:r>
            <a:r>
              <a:rPr lang="en-US" altLang="ja-JP" sz="1200" dirty="0" smtClean="0"/>
              <a:t>. Moreover, additional heating by GAM is theoretically pointed out.</a:t>
            </a:r>
            <a:endParaRPr kumimoji="1" lang="en-US" altLang="ja-JP" sz="1200" dirty="0" smtClean="0"/>
          </a:p>
          <a:p>
            <a:pPr marL="0" indent="0">
              <a:buNone/>
            </a:pPr>
            <a:endParaRPr kumimoji="1" lang="en-US" altLang="ja-JP" sz="800" dirty="0" smtClean="0"/>
          </a:p>
          <a:p>
            <a:r>
              <a:rPr lang="en-US" altLang="ja-JP" sz="1200" dirty="0" smtClean="0"/>
              <a:t>Energetic-particle</a:t>
            </a:r>
            <a:r>
              <a:rPr lang="en-US" altLang="ja-JP" sz="1200" baseline="0" dirty="0" smtClean="0"/>
              <a:t> </a:t>
            </a:r>
            <a:r>
              <a:rPr lang="en-US" altLang="ja-JP" sz="1200" dirty="0" smtClean="0"/>
              <a:t>induced GAMs are observed in several </a:t>
            </a:r>
            <a:r>
              <a:rPr lang="en-US" altLang="ja-JP" sz="1200" dirty="0" err="1" smtClean="0"/>
              <a:t>toroidal</a:t>
            </a:r>
            <a:r>
              <a:rPr lang="en-US" altLang="ja-JP" sz="1200" dirty="0" smtClean="0"/>
              <a:t> devices, such as JET, DIIID and LHD.   Effect of GAMs on the energetic particle behaviors needs to be investigated.</a:t>
            </a:r>
          </a:p>
          <a:p>
            <a:endParaRPr lang="en-US" altLang="ja-JP" sz="800" dirty="0" smtClean="0"/>
          </a:p>
          <a:p>
            <a:r>
              <a:rPr kumimoji="1" lang="en-US" altLang="ja-JP" sz="1200" dirty="0" smtClean="0">
                <a:solidFill>
                  <a:srgbClr val="0000CC"/>
                </a:solidFill>
              </a:rPr>
              <a:t>Recently, an influence of EP induced GAM on bulk-ions was observed on LHD. </a:t>
            </a:r>
            <a:endParaRPr kumimoji="1" lang="en-US" altLang="ja-JP" sz="1200" dirty="0" smtClean="0">
              <a:solidFill>
                <a:srgbClr val="0000CC"/>
              </a:solidFill>
            </a:endParaRPr>
          </a:p>
        </p:txBody>
      </p:sp>
      <p:sp>
        <p:nvSpPr>
          <p:cNvPr id="4" name="スライド番号プレースホルダー 3"/>
          <p:cNvSpPr>
            <a:spLocks noGrp="1"/>
          </p:cNvSpPr>
          <p:nvPr>
            <p:ph type="sldNum" sz="quarter" idx="10"/>
          </p:nvPr>
        </p:nvSpPr>
        <p:spPr/>
        <p:txBody>
          <a:bodyPr/>
          <a:lstStyle/>
          <a:p>
            <a:fld id="{1D19A7B6-5168-4D06-817E-0260349B7172}" type="slidenum">
              <a:rPr kumimoji="1" lang="ja-JP" altLang="en-US" smtClean="0"/>
              <a:t>3</a:t>
            </a:fld>
            <a:endParaRPr kumimoji="1" lang="ja-JP" altLang="en-US"/>
          </a:p>
        </p:txBody>
      </p:sp>
    </p:spTree>
    <p:extLst>
      <p:ext uri="{BB962C8B-B14F-4D97-AF65-F5344CB8AC3E}">
        <p14:creationId xmlns:p14="http://schemas.microsoft.com/office/powerpoint/2010/main" val="4211294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The typical</a:t>
            </a:r>
            <a:r>
              <a:rPr kumimoji="1" lang="en-US" altLang="ja-JP" baseline="0" dirty="0" smtClean="0"/>
              <a:t> discharge waveforms are shown here.  From top, ECH input power, NB injection energy, stored energy measured by diamagnetic loop,  line averaged density, H-alpha, and </a:t>
            </a:r>
            <a:r>
              <a:rPr kumimoji="1" lang="en-US" altLang="ja-JP" baseline="0" dirty="0" err="1" smtClean="0"/>
              <a:t>Mirnov</a:t>
            </a:r>
            <a:r>
              <a:rPr kumimoji="1" lang="en-US" altLang="ja-JP" baseline="0" dirty="0" smtClean="0"/>
              <a:t>-coil signals are shown. The spectrogram of the </a:t>
            </a:r>
            <a:r>
              <a:rPr kumimoji="1" lang="en-US" altLang="ja-JP" baseline="0" dirty="0" err="1" smtClean="0"/>
              <a:t>Mirnov</a:t>
            </a:r>
            <a:r>
              <a:rPr kumimoji="1" lang="en-US" altLang="ja-JP" baseline="0" dirty="0" smtClean="0"/>
              <a:t>-coil signal and low energy neutral spectra are also shown by colored contours.</a:t>
            </a:r>
          </a:p>
          <a:p>
            <a:r>
              <a:rPr kumimoji="1" lang="en-US" altLang="ja-JP" baseline="0" dirty="0" smtClean="0"/>
              <a:t>As can be seen here, the bursting mode activities were only excited during counter-NB injection phase, which indicates the mode was excited by energetic particles.</a:t>
            </a:r>
          </a:p>
          <a:p>
            <a:r>
              <a:rPr kumimoji="1" lang="en-US" altLang="ja-JP" baseline="0" dirty="0" smtClean="0"/>
              <a:t>It was also found that the mode prefers to appear with the ECH superposition.  </a:t>
            </a:r>
          </a:p>
          <a:p>
            <a:r>
              <a:rPr kumimoji="1" lang="en-US" altLang="ja-JP" baseline="0" dirty="0" smtClean="0"/>
              <a:t>The typical initial frequencies of the mode were 50-100kHz (click!).   The </a:t>
            </a:r>
            <a:r>
              <a:rPr kumimoji="1" lang="en-US" altLang="ja-JP" baseline="0" dirty="0" err="1" smtClean="0"/>
              <a:t>toroidal</a:t>
            </a:r>
            <a:r>
              <a:rPr kumimoji="1" lang="en-US" altLang="ja-JP" baseline="0" dirty="0" smtClean="0"/>
              <a:t> mode number was evaluated from a </a:t>
            </a:r>
            <a:r>
              <a:rPr kumimoji="1" lang="en-US" altLang="ja-JP" baseline="0" dirty="0" err="1" smtClean="0"/>
              <a:t>Mirnov</a:t>
            </a:r>
            <a:r>
              <a:rPr kumimoji="1" lang="en-US" altLang="ja-JP" baseline="0" dirty="0" smtClean="0"/>
              <a:t>-coil array and is zero.</a:t>
            </a:r>
          </a:p>
          <a:p>
            <a:r>
              <a:rPr kumimoji="1" lang="en-US" altLang="ja-JP" baseline="0" dirty="0" smtClean="0"/>
              <a:t>The flux increase was associated with relatively large amplitude modes (click!).</a:t>
            </a:r>
          </a:p>
          <a:p>
            <a:r>
              <a:rPr kumimoji="1" lang="en-US" altLang="ja-JP" baseline="0" dirty="0" smtClean="0"/>
              <a:t>No significant increase of H-alpha signals were observed, which indicates the measured increase in low energy neutrals reflects the behavior of bulk-ions in plasmas.   </a:t>
            </a:r>
          </a:p>
          <a:p>
            <a:r>
              <a:rPr kumimoji="1" lang="en-US" altLang="ja-JP" baseline="0" dirty="0" smtClean="0"/>
              <a:t>(click) This graph shows electron temperature , electron density and slowing-down time profiles.  The electron density was extremely low, which is order of 10 to the 17</a:t>
            </a:r>
            <a:r>
              <a:rPr kumimoji="1" lang="en-US" altLang="ja-JP" baseline="30000" dirty="0" smtClean="0"/>
              <a:t>th</a:t>
            </a:r>
            <a:r>
              <a:rPr kumimoji="1" lang="en-US" altLang="ja-JP" baseline="0" dirty="0" smtClean="0"/>
              <a:t> per cubic meters.  Thus, the typical slowing-down times are exceeding 10-second at the core region.</a:t>
            </a:r>
            <a:endParaRPr kumimoji="1" lang="ja-JP" altLang="en-US" dirty="0"/>
          </a:p>
        </p:txBody>
      </p:sp>
      <p:sp>
        <p:nvSpPr>
          <p:cNvPr id="4" name="スライド番号プレースホルダー 3"/>
          <p:cNvSpPr>
            <a:spLocks noGrp="1"/>
          </p:cNvSpPr>
          <p:nvPr>
            <p:ph type="sldNum" sz="quarter" idx="10"/>
          </p:nvPr>
        </p:nvSpPr>
        <p:spPr/>
        <p:txBody>
          <a:bodyPr/>
          <a:lstStyle/>
          <a:p>
            <a:fld id="{1D19A7B6-5168-4D06-817E-0260349B7172}" type="slidenum">
              <a:rPr kumimoji="1" lang="ja-JP" altLang="en-US" smtClean="0"/>
              <a:t>4</a:t>
            </a:fld>
            <a:endParaRPr kumimoji="1" lang="ja-JP" altLang="en-US"/>
          </a:p>
        </p:txBody>
      </p:sp>
    </p:spTree>
    <p:extLst>
      <p:ext uri="{BB962C8B-B14F-4D97-AF65-F5344CB8AC3E}">
        <p14:creationId xmlns:p14="http://schemas.microsoft.com/office/powerpoint/2010/main" val="2930492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The</a:t>
            </a:r>
            <a:r>
              <a:rPr kumimoji="1" lang="en-US" altLang="ja-JP" baseline="0" dirty="0" smtClean="0"/>
              <a:t> temporal behavior of low energy neutrals with a bursting activity are shown here.  The low energy neutrals close to the bulk ion temperature were increased with the mode activity, especially at the relatively higher energies.  As indicated in the previous slide, the H-alpha was not changed with the mode activities.  Thus, these flux increase are due to the ion behavior change.   </a:t>
            </a:r>
          </a:p>
          <a:p>
            <a:r>
              <a:rPr kumimoji="1" lang="en-US" altLang="ja-JP" baseline="0" dirty="0" smtClean="0"/>
              <a:t>(click!)  The spectra before the mode activity is shown by black, and (click!) that after the activity is shown by red.</a:t>
            </a:r>
          </a:p>
          <a:p>
            <a:r>
              <a:rPr kumimoji="1" lang="en-US" altLang="ja-JP" baseline="0" dirty="0" smtClean="0"/>
              <a:t>As shown here, the effective ion temperature evaluated from the slope of the spectra increases with the mode activity.</a:t>
            </a:r>
          </a:p>
          <a:p>
            <a:r>
              <a:rPr kumimoji="1" lang="en-US" altLang="ja-JP" baseline="0" dirty="0" smtClean="0"/>
              <a:t>(click!)  These data indicate either the bulk ion confinement properties or heating mechanisms are changed with the mode activity.</a:t>
            </a:r>
            <a:endParaRPr kumimoji="1" lang="ja-JP" altLang="en-US" dirty="0"/>
          </a:p>
        </p:txBody>
      </p:sp>
      <p:sp>
        <p:nvSpPr>
          <p:cNvPr id="4" name="スライド番号プレースホルダー 3"/>
          <p:cNvSpPr>
            <a:spLocks noGrp="1"/>
          </p:cNvSpPr>
          <p:nvPr>
            <p:ph type="sldNum" sz="quarter" idx="10"/>
          </p:nvPr>
        </p:nvSpPr>
        <p:spPr/>
        <p:txBody>
          <a:bodyPr/>
          <a:lstStyle/>
          <a:p>
            <a:fld id="{1D19A7B6-5168-4D06-817E-0260349B7172}" type="slidenum">
              <a:rPr kumimoji="1" lang="ja-JP" altLang="en-US" smtClean="0"/>
              <a:t>5</a:t>
            </a:fld>
            <a:endParaRPr kumimoji="1" lang="ja-JP" altLang="en-US"/>
          </a:p>
        </p:txBody>
      </p:sp>
    </p:spTree>
    <p:extLst>
      <p:ext uri="{BB962C8B-B14F-4D97-AF65-F5344CB8AC3E}">
        <p14:creationId xmlns:p14="http://schemas.microsoft.com/office/powerpoint/2010/main" val="2899118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aseline="0" dirty="0" smtClean="0"/>
              <a:t>Fast-ion behavior is shown here.  The fast neutrals were measured by the tangential-NPA by changing its energy range.</a:t>
            </a:r>
          </a:p>
          <a:p>
            <a:r>
              <a:rPr kumimoji="1" lang="en-US" altLang="ja-JP" baseline="0" dirty="0" smtClean="0"/>
              <a:t>As shown here the flux increase and its decay were observed with the mode activity, especially below 100keV.  Again, the H-alphas are not changing significantly.</a:t>
            </a:r>
          </a:p>
          <a:p>
            <a:r>
              <a:rPr kumimoji="1" lang="en-US" altLang="ja-JP" baseline="0" dirty="0" smtClean="0"/>
              <a:t>(Click 1) Decay times of the increased flux were order of 10-100ms.</a:t>
            </a:r>
            <a:r>
              <a:rPr kumimoji="1" lang="ja-JP" altLang="en-US" baseline="0" dirty="0" smtClean="0"/>
              <a:t>  </a:t>
            </a:r>
            <a:r>
              <a:rPr kumimoji="1" lang="en-US" altLang="ja-JP" baseline="0" dirty="0" smtClean="0"/>
              <a:t>(Click 2)  The fast-ions influenced by the mode activity were not promptly lost and were circulating on confined orbit.</a:t>
            </a:r>
          </a:p>
          <a:p>
            <a:r>
              <a:rPr kumimoji="1" lang="en-US" altLang="ja-JP" baseline="0" dirty="0" smtClean="0"/>
              <a:t>(Click 3) The decay times were smaller than the expected slowing-down time and no-delays of decay were found.  (click 4) They were lost before they undergo slowing-down process and the loss process started almost simultaneously. </a:t>
            </a:r>
          </a:p>
          <a:p>
            <a:r>
              <a:rPr kumimoji="1" lang="en-US" altLang="ja-JP" baseline="0" dirty="0" smtClean="0"/>
              <a:t>(Click 5) The decay times have energy dependence.  They became smaller as the energy decrease.  </a:t>
            </a:r>
          </a:p>
          <a:p>
            <a:r>
              <a:rPr kumimoji="1" lang="en-US" altLang="ja-JP" baseline="0" dirty="0" smtClean="0"/>
              <a:t>(click 6) By comparing the decay times with the charge exchange cross section, it was found that the charge exchange loss was the dominant process.</a:t>
            </a:r>
          </a:p>
          <a:p>
            <a:r>
              <a:rPr kumimoji="1" lang="en-US" altLang="ja-JP" baseline="0" dirty="0" smtClean="0"/>
              <a:t>(click 7) Here, the change of energetic particle spectra are shown with the mode activity.  The dashed line indicates the spectra before the mode activity. Red lines show the spectra at the initial phase and the blue lines show that during the maximum mode activity, and the green lines show that at the end of the mode activity.  The bottom figure shows the difference of those from the spectrum before the mode activity.</a:t>
            </a:r>
          </a:p>
          <a:p>
            <a:r>
              <a:rPr kumimoji="1" lang="en-US" altLang="ja-JP" baseline="0" dirty="0" smtClean="0"/>
              <a:t>As can be seen from the figure the charge exchange loss produces the positive gradients in the energy spectra, which is the source of instability drive and induces the clump-hole formation in the energy spectra. </a:t>
            </a:r>
          </a:p>
        </p:txBody>
      </p:sp>
      <p:sp>
        <p:nvSpPr>
          <p:cNvPr id="4" name="スライド番号プレースホルダー 3"/>
          <p:cNvSpPr>
            <a:spLocks noGrp="1"/>
          </p:cNvSpPr>
          <p:nvPr>
            <p:ph type="sldNum" sz="quarter" idx="10"/>
          </p:nvPr>
        </p:nvSpPr>
        <p:spPr/>
        <p:txBody>
          <a:bodyPr/>
          <a:lstStyle/>
          <a:p>
            <a:fld id="{1D19A7B6-5168-4D06-817E-0260349B7172}" type="slidenum">
              <a:rPr kumimoji="1" lang="ja-JP" altLang="en-US" smtClean="0"/>
              <a:t>6</a:t>
            </a:fld>
            <a:endParaRPr kumimoji="1" lang="ja-JP" altLang="en-US"/>
          </a:p>
        </p:txBody>
      </p:sp>
    </p:spTree>
    <p:extLst>
      <p:ext uri="{BB962C8B-B14F-4D97-AF65-F5344CB8AC3E}">
        <p14:creationId xmlns:p14="http://schemas.microsoft.com/office/powerpoint/2010/main" val="276239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Now,</a:t>
            </a:r>
            <a:r>
              <a:rPr kumimoji="1" lang="en-US" altLang="ja-JP" baseline="0" dirty="0" smtClean="0"/>
              <a:t> I am moving to the mode structure and its frequency.</a:t>
            </a:r>
            <a:endParaRPr kumimoji="1" lang="ja-JP" altLang="en-US" dirty="0"/>
          </a:p>
        </p:txBody>
      </p:sp>
      <p:sp>
        <p:nvSpPr>
          <p:cNvPr id="4" name="スライド番号プレースホルダー 3"/>
          <p:cNvSpPr>
            <a:spLocks noGrp="1"/>
          </p:cNvSpPr>
          <p:nvPr>
            <p:ph type="sldNum" sz="quarter" idx="10"/>
          </p:nvPr>
        </p:nvSpPr>
        <p:spPr/>
        <p:txBody>
          <a:bodyPr/>
          <a:lstStyle/>
          <a:p>
            <a:fld id="{1D19A7B6-5168-4D06-817E-0260349B7172}" type="slidenum">
              <a:rPr kumimoji="1" lang="ja-JP" altLang="en-US" smtClean="0"/>
              <a:t>7</a:t>
            </a:fld>
            <a:endParaRPr kumimoji="1" lang="ja-JP" altLang="en-US"/>
          </a:p>
        </p:txBody>
      </p:sp>
    </p:spTree>
    <p:extLst>
      <p:ext uri="{BB962C8B-B14F-4D97-AF65-F5344CB8AC3E}">
        <p14:creationId xmlns:p14="http://schemas.microsoft.com/office/powerpoint/2010/main" val="2497048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ja-JP" dirty="0" smtClean="0"/>
              <a:t>This viewgraph</a:t>
            </a:r>
            <a:r>
              <a:rPr lang="en-US" altLang="ja-JP" baseline="0" dirty="0" smtClean="0"/>
              <a:t> shows the radial structure of the electrostatic potential and density perturbation measured by Heavy Ion Beam Probe.</a:t>
            </a:r>
          </a:p>
          <a:p>
            <a:pPr eaLnBrk="1" hangingPunct="1"/>
            <a:r>
              <a:rPr lang="en-US" altLang="ja-JP" baseline="0" dirty="0" smtClean="0"/>
              <a:t>The right-hand side figure shows the radial position of the HIBP measurement.  The radial profile of electrostatic potential perturbation was symmetric indicating the even </a:t>
            </a:r>
            <a:r>
              <a:rPr lang="en-US" altLang="ja-JP" baseline="0" dirty="0" err="1" smtClean="0"/>
              <a:t>poloidal</a:t>
            </a:r>
            <a:r>
              <a:rPr lang="en-US" altLang="ja-JP" baseline="0" dirty="0" smtClean="0"/>
              <a:t> mode numbers,  and that of the density perturbation was asymmetric indicating the even </a:t>
            </a:r>
            <a:r>
              <a:rPr lang="en-US" altLang="ja-JP" baseline="0" dirty="0" err="1" smtClean="0"/>
              <a:t>poloidal</a:t>
            </a:r>
            <a:r>
              <a:rPr lang="en-US" altLang="ja-JP" baseline="0" dirty="0" smtClean="0"/>
              <a:t> mode number. </a:t>
            </a:r>
          </a:p>
          <a:p>
            <a:pPr eaLnBrk="1" hangingPunct="1"/>
            <a:r>
              <a:rPr lang="en-US" altLang="ja-JP" baseline="0" dirty="0" smtClean="0"/>
              <a:t>These are consistent with the structure of GAM. </a:t>
            </a:r>
            <a:endParaRPr lang="ja-JP" altLang="en-US" dirty="0" smtClean="0"/>
          </a:p>
        </p:txBody>
      </p:sp>
      <p:sp>
        <p:nvSpPr>
          <p:cNvPr id="4" name="スライド番号プレースホルダ 3"/>
          <p:cNvSpPr>
            <a:spLocks noGrp="1"/>
          </p:cNvSpPr>
          <p:nvPr>
            <p:ph type="sldNum" sz="quarter" idx="5"/>
          </p:nvPr>
        </p:nvSpPr>
        <p:spPr/>
        <p:txBody>
          <a:bodyPr/>
          <a:lstStyle/>
          <a:p>
            <a:pPr>
              <a:defRPr/>
            </a:pPr>
            <a:fld id="{D1E01260-D497-47A8-A6F4-78FFCE9293B1}" type="slidenum">
              <a:rPr lang="ja-JP" altLang="en-US" smtClean="0"/>
              <a:pPr>
                <a:defRPr/>
              </a:pPr>
              <a:t>8</a:t>
            </a:fld>
            <a:endParaRPr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dirty="0" smtClean="0"/>
              <a:t>This </a:t>
            </a:r>
            <a:r>
              <a:rPr lang="en-US" altLang="ja-JP" dirty="0" smtClean="0"/>
              <a:t>plot shows the </a:t>
            </a:r>
            <a:r>
              <a:rPr lang="en-US" altLang="ja-JP" dirty="0" smtClean="0"/>
              <a:t>observed </a:t>
            </a:r>
            <a:r>
              <a:rPr lang="en-US" altLang="ja-JP" dirty="0" smtClean="0"/>
              <a:t>temperature dependence of the initial frequency of </a:t>
            </a:r>
            <a:r>
              <a:rPr lang="en-US" altLang="ja-JP" dirty="0" smtClean="0"/>
              <a:t>the </a:t>
            </a:r>
            <a:r>
              <a:rPr lang="en-US" altLang="ja-JP" dirty="0" smtClean="0"/>
              <a:t>mode.</a:t>
            </a:r>
          </a:p>
          <a:p>
            <a:r>
              <a:rPr lang="en-US" altLang="ja-JP" dirty="0" smtClean="0"/>
              <a:t>The</a:t>
            </a:r>
            <a:r>
              <a:rPr lang="en-US" altLang="ja-JP" baseline="0" dirty="0" smtClean="0"/>
              <a:t> mode can be categorized into two groups.  One has root-</a:t>
            </a:r>
            <a:r>
              <a:rPr lang="en-US" altLang="ja-JP" baseline="0" dirty="0" err="1" smtClean="0"/>
              <a:t>Te</a:t>
            </a:r>
            <a:r>
              <a:rPr lang="en-US" altLang="ja-JP" baseline="0" dirty="0" smtClean="0"/>
              <a:t> dependence, as shown by red, which is consistent to GAM property. </a:t>
            </a:r>
            <a:endParaRPr lang="en-US" altLang="ja-JP" dirty="0" smtClean="0"/>
          </a:p>
          <a:p>
            <a:r>
              <a:rPr lang="en-US" altLang="ja-JP" baseline="0" dirty="0" smtClean="0"/>
              <a:t>We consider </a:t>
            </a:r>
            <a:r>
              <a:rPr lang="en-US" altLang="ja-JP" baseline="0" dirty="0" smtClean="0"/>
              <a:t>this mode is </a:t>
            </a:r>
            <a:r>
              <a:rPr lang="en-US" altLang="ja-JP" baseline="0" dirty="0" smtClean="0"/>
              <a:t>GAM</a:t>
            </a:r>
            <a:r>
              <a:rPr lang="en-US" altLang="ja-JP" baseline="0" dirty="0" smtClean="0"/>
              <a:t>.</a:t>
            </a:r>
            <a:endParaRPr lang="en-US" altLang="ja-JP" dirty="0" smtClean="0"/>
          </a:p>
          <a:p>
            <a:pPr eaLnBrk="1" hangingPunct="1"/>
            <a:r>
              <a:rPr lang="en-US" altLang="ja-JP" dirty="0" smtClean="0"/>
              <a:t>On</a:t>
            </a:r>
            <a:r>
              <a:rPr lang="en-US" altLang="ja-JP" baseline="0" dirty="0" smtClean="0"/>
              <a:t> the other hand, </a:t>
            </a:r>
            <a:r>
              <a:rPr lang="en-US" altLang="ja-JP" baseline="0" dirty="0">
                <a:solidFill>
                  <a:srgbClr val="0000FF"/>
                </a:solidFill>
                <a:latin typeface="Calibri" pitchFamily="34" charset="0"/>
              </a:rPr>
              <a:t>t</a:t>
            </a:r>
            <a:r>
              <a:rPr lang="en-US" altLang="ja-JP" dirty="0" smtClean="0">
                <a:solidFill>
                  <a:srgbClr val="0000FF"/>
                </a:solidFill>
                <a:latin typeface="Calibri" pitchFamily="34" charset="0"/>
              </a:rPr>
              <a:t>he </a:t>
            </a:r>
            <a:r>
              <a:rPr lang="en-US" altLang="ja-JP" dirty="0">
                <a:solidFill>
                  <a:srgbClr val="0000FF"/>
                </a:solidFill>
                <a:latin typeface="Calibri" pitchFamily="34" charset="0"/>
              </a:rPr>
              <a:t>other mode has weak </a:t>
            </a:r>
            <a:r>
              <a:rPr lang="en-US" altLang="ja-JP" i="1" dirty="0" err="1">
                <a:solidFill>
                  <a:srgbClr val="0000FF"/>
                </a:solidFill>
                <a:latin typeface="Calibri" pitchFamily="34" charset="0"/>
              </a:rPr>
              <a:t>T</a:t>
            </a:r>
            <a:r>
              <a:rPr lang="en-US" altLang="ja-JP" i="1" baseline="-25000" dirty="0" err="1">
                <a:solidFill>
                  <a:srgbClr val="0000FF"/>
                </a:solidFill>
                <a:latin typeface="Calibri" pitchFamily="34" charset="0"/>
              </a:rPr>
              <a:t>e</a:t>
            </a:r>
            <a:r>
              <a:rPr lang="en-US" altLang="ja-JP" i="1" baseline="-25000" dirty="0">
                <a:solidFill>
                  <a:srgbClr val="0000FF"/>
                </a:solidFill>
                <a:latin typeface="Calibri" pitchFamily="34" charset="0"/>
              </a:rPr>
              <a:t> </a:t>
            </a:r>
            <a:r>
              <a:rPr lang="en-US" altLang="ja-JP" dirty="0">
                <a:solidFill>
                  <a:srgbClr val="0000FF"/>
                </a:solidFill>
                <a:latin typeface="Calibri" pitchFamily="34" charset="0"/>
              </a:rPr>
              <a:t>-</a:t>
            </a:r>
            <a:r>
              <a:rPr lang="en-US" altLang="ja-JP" dirty="0" smtClean="0">
                <a:solidFill>
                  <a:srgbClr val="0000FF"/>
                </a:solidFill>
                <a:latin typeface="Calibri" pitchFamily="34" charset="0"/>
              </a:rPr>
              <a:t>dependence.  </a:t>
            </a:r>
            <a:r>
              <a:rPr lang="en-US" altLang="ja-JP" dirty="0">
                <a:solidFill>
                  <a:srgbClr val="0000FF"/>
                </a:solidFill>
                <a:latin typeface="Calibri" pitchFamily="34" charset="0"/>
              </a:rPr>
              <a:t>The mode frequency is much larger than the usual GAM, and is close to the orbital </a:t>
            </a:r>
            <a:r>
              <a:rPr lang="en-US" altLang="ja-JP" dirty="0" smtClean="0">
                <a:solidFill>
                  <a:srgbClr val="0000FF"/>
                </a:solidFill>
                <a:latin typeface="Calibri" pitchFamily="34" charset="0"/>
              </a:rPr>
              <a:t>frequency</a:t>
            </a:r>
            <a:r>
              <a:rPr lang="en-US" altLang="ja-JP" baseline="0" dirty="0" smtClean="0">
                <a:solidFill>
                  <a:srgbClr val="0000FF"/>
                </a:solidFill>
                <a:latin typeface="Calibri" pitchFamily="34" charset="0"/>
              </a:rPr>
              <a:t> of fast-ions which are produced by</a:t>
            </a:r>
            <a:r>
              <a:rPr lang="en-US" altLang="ja-JP" dirty="0" smtClean="0">
                <a:solidFill>
                  <a:srgbClr val="0000FF"/>
                </a:solidFill>
                <a:latin typeface="Calibri" pitchFamily="34" charset="0"/>
              </a:rPr>
              <a:t> </a:t>
            </a:r>
            <a:r>
              <a:rPr lang="en-US" altLang="ja-JP" dirty="0">
                <a:solidFill>
                  <a:srgbClr val="0000FF"/>
                </a:solidFill>
                <a:latin typeface="Calibri" pitchFamily="34" charset="0"/>
              </a:rPr>
              <a:t>the tangential NBI</a:t>
            </a:r>
            <a:r>
              <a:rPr lang="en-US" altLang="ja-JP" dirty="0" smtClean="0">
                <a:solidFill>
                  <a:srgbClr val="0000FF"/>
                </a:solidFill>
                <a:latin typeface="Calibri" pitchFamily="34" charset="0"/>
              </a:rPr>
              <a:t>.</a:t>
            </a:r>
            <a:endParaRPr lang="en-US" altLang="ja-JP" baseline="0" dirty="0" smtClean="0"/>
          </a:p>
          <a:p>
            <a:pPr eaLnBrk="1" hangingPunct="1"/>
            <a:endParaRPr lang="en-US" altLang="ja-JP" dirty="0" smtClean="0"/>
          </a:p>
          <a:p>
            <a:pPr eaLnBrk="1" hangingPunct="1"/>
            <a:endParaRPr lang="ja-JP" altLang="en-US" dirty="0" smtClean="0"/>
          </a:p>
        </p:txBody>
      </p:sp>
      <p:sp>
        <p:nvSpPr>
          <p:cNvPr id="4" name="スライド番号プレースホルダ 3"/>
          <p:cNvSpPr>
            <a:spLocks noGrp="1"/>
          </p:cNvSpPr>
          <p:nvPr>
            <p:ph type="sldNum" sz="quarter" idx="5"/>
          </p:nvPr>
        </p:nvSpPr>
        <p:spPr/>
        <p:txBody>
          <a:bodyPr/>
          <a:lstStyle/>
          <a:p>
            <a:pPr>
              <a:defRPr/>
            </a:pPr>
            <a:fld id="{00E03CCC-108A-4436-AC55-A6D5C3FC548F}" type="slidenum">
              <a:rPr lang="ja-JP" altLang="en-US" smtClean="0"/>
              <a:pPr>
                <a:defRPr/>
              </a:pPr>
              <a:t>9</a:t>
            </a:fld>
            <a:endParaRPr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lvl1pPr>
              <a:defRPr>
                <a:latin typeface="Impact" panose="020B0806030902050204" pitchFamily="34" charset="0"/>
              </a:defRPr>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FF4B0C35-EA7B-41BA-9D1F-8B8E251EF079}" type="datetime1">
              <a:rPr kumimoji="1" lang="ja-JP" altLang="en-US" smtClean="0"/>
              <a:t>2014/10/16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8F9009D-011B-48C7-86D9-12C7B4CC2485}" type="slidenum">
              <a:rPr kumimoji="1" lang="ja-JP" altLang="en-US" smtClean="0"/>
              <a:t>‹#›</a:t>
            </a:fld>
            <a:endParaRPr kumimoji="1" lang="ja-JP" altLang="en-US"/>
          </a:p>
        </p:txBody>
      </p:sp>
      <p:sp>
        <p:nvSpPr>
          <p:cNvPr id="7" name="正方形/長方形 6"/>
          <p:cNvSpPr/>
          <p:nvPr userDrawn="1"/>
        </p:nvSpPr>
        <p:spPr>
          <a:xfrm>
            <a:off x="0" y="3645024"/>
            <a:ext cx="9144000" cy="216024"/>
          </a:xfrm>
          <a:prstGeom prst="rect">
            <a:avLst/>
          </a:prstGeom>
          <a:gradFill flip="none" rotWithShape="1">
            <a:gsLst>
              <a:gs pos="0">
                <a:srgbClr val="C00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31159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4624"/>
            <a:ext cx="8229600" cy="864096"/>
          </a:xfrm>
        </p:spPr>
        <p:txBody>
          <a:bodyPr/>
          <a:lstStyle>
            <a:lvl1pPr>
              <a:defRPr>
                <a:latin typeface="Impact" panose="020B0806030902050204" pitchFamily="34" charset="0"/>
              </a:defRPr>
            </a:lvl1pPr>
          </a:lstStyle>
          <a:p>
            <a:r>
              <a:rPr kumimoji="1" lang="ja-JP" altLang="en-US" dirty="0" smtClean="0"/>
              <a:t>マスター タイトルの書式設定</a:t>
            </a:r>
            <a:endParaRPr kumimoji="1" lang="ja-JP" altLang="en-US" dirty="0"/>
          </a:p>
        </p:txBody>
      </p:sp>
      <p:sp>
        <p:nvSpPr>
          <p:cNvPr id="3" name="日付プレースホルダー 2"/>
          <p:cNvSpPr>
            <a:spLocks noGrp="1"/>
          </p:cNvSpPr>
          <p:nvPr>
            <p:ph type="dt" sz="half" idx="10"/>
          </p:nvPr>
        </p:nvSpPr>
        <p:spPr/>
        <p:txBody>
          <a:bodyPr/>
          <a:lstStyle/>
          <a:p>
            <a:fld id="{156F70A3-3408-40ED-98DD-8F07EFEC2008}" type="datetime1">
              <a:rPr kumimoji="1" lang="ja-JP" altLang="en-US" smtClean="0"/>
              <a:t>2014/10/16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B8F9009D-011B-48C7-86D9-12C7B4CC2485}" type="slidenum">
              <a:rPr kumimoji="1" lang="ja-JP" altLang="en-US" smtClean="0"/>
              <a:t>‹#›</a:t>
            </a:fld>
            <a:endParaRPr kumimoji="1" lang="ja-JP" altLang="en-US"/>
          </a:p>
        </p:txBody>
      </p:sp>
      <p:sp>
        <p:nvSpPr>
          <p:cNvPr id="6" name="正方形/長方形 5"/>
          <p:cNvSpPr/>
          <p:nvPr userDrawn="1"/>
        </p:nvSpPr>
        <p:spPr>
          <a:xfrm>
            <a:off x="0" y="908720"/>
            <a:ext cx="9144000" cy="216024"/>
          </a:xfrm>
          <a:prstGeom prst="rect">
            <a:avLst/>
          </a:prstGeom>
          <a:gradFill flip="none" rotWithShape="1">
            <a:gsLst>
              <a:gs pos="0">
                <a:srgbClr val="C00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92241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04D2A0E-851E-43DB-9E2D-00FAF0011935}" type="datetime1">
              <a:rPr kumimoji="1" lang="ja-JP" altLang="en-US" smtClean="0"/>
              <a:t>2014/10/16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B8F9009D-011B-48C7-86D9-12C7B4CC2485}" type="slidenum">
              <a:rPr kumimoji="1" lang="ja-JP" altLang="en-US" smtClean="0"/>
              <a:t>‹#›</a:t>
            </a:fld>
            <a:endParaRPr kumimoji="1" lang="ja-JP" altLang="en-US"/>
          </a:p>
        </p:txBody>
      </p:sp>
    </p:spTree>
    <p:extLst>
      <p:ext uri="{BB962C8B-B14F-4D97-AF65-F5344CB8AC3E}">
        <p14:creationId xmlns:p14="http://schemas.microsoft.com/office/powerpoint/2010/main" val="893370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41DA63D-7128-4BD1-BA56-D734451B8788}" type="datetime1">
              <a:rPr kumimoji="1" lang="ja-JP" altLang="en-US" smtClean="0"/>
              <a:t>2014/10/16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8F9009D-011B-48C7-86D9-12C7B4CC2485}" type="slidenum">
              <a:rPr kumimoji="1" lang="ja-JP" altLang="en-US" smtClean="0"/>
              <a:t>‹#›</a:t>
            </a:fld>
            <a:endParaRPr kumimoji="1" lang="ja-JP" altLang="en-US"/>
          </a:p>
        </p:txBody>
      </p:sp>
    </p:spTree>
    <p:extLst>
      <p:ext uri="{BB962C8B-B14F-4D97-AF65-F5344CB8AC3E}">
        <p14:creationId xmlns:p14="http://schemas.microsoft.com/office/powerpoint/2010/main" val="12025397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901AC860-2B95-4D94-9F04-75FC8BE3D67C}" type="datetime1">
              <a:rPr kumimoji="1" lang="ja-JP" altLang="en-US" smtClean="0"/>
              <a:t>2014/10/16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8F9009D-011B-48C7-86D9-12C7B4CC2485}" type="slidenum">
              <a:rPr kumimoji="1" lang="ja-JP" altLang="en-US" smtClean="0"/>
              <a:t>‹#›</a:t>
            </a:fld>
            <a:endParaRPr kumimoji="1" lang="ja-JP" altLang="en-US"/>
          </a:p>
        </p:txBody>
      </p:sp>
    </p:spTree>
    <p:extLst>
      <p:ext uri="{BB962C8B-B14F-4D97-AF65-F5344CB8AC3E}">
        <p14:creationId xmlns:p14="http://schemas.microsoft.com/office/powerpoint/2010/main" val="10838715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01940B3-87FD-4034-BA9B-308D3B6D49C7}" type="datetime1">
              <a:rPr kumimoji="1" lang="ja-JP" altLang="en-US" smtClean="0"/>
              <a:t>2014/10/16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8F9009D-011B-48C7-86D9-12C7B4CC2485}" type="slidenum">
              <a:rPr kumimoji="1" lang="ja-JP" altLang="en-US" smtClean="0"/>
              <a:t>‹#›</a:t>
            </a:fld>
            <a:endParaRPr kumimoji="1" lang="ja-JP" altLang="en-US"/>
          </a:p>
        </p:txBody>
      </p:sp>
    </p:spTree>
    <p:extLst>
      <p:ext uri="{BB962C8B-B14F-4D97-AF65-F5344CB8AC3E}">
        <p14:creationId xmlns:p14="http://schemas.microsoft.com/office/powerpoint/2010/main" val="1234265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30B4328-DA6E-45DB-9E24-48D2C1CEB207}" type="datetime1">
              <a:rPr kumimoji="1" lang="ja-JP" altLang="en-US" smtClean="0"/>
              <a:t>2014/10/16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8F9009D-011B-48C7-86D9-12C7B4CC2485}" type="slidenum">
              <a:rPr kumimoji="1" lang="ja-JP" altLang="en-US" smtClean="0"/>
              <a:t>‹#›</a:t>
            </a:fld>
            <a:endParaRPr kumimoji="1" lang="ja-JP" altLang="en-US"/>
          </a:p>
        </p:txBody>
      </p:sp>
    </p:spTree>
    <p:extLst>
      <p:ext uri="{BB962C8B-B14F-4D97-AF65-F5344CB8AC3E}">
        <p14:creationId xmlns:p14="http://schemas.microsoft.com/office/powerpoint/2010/main" val="3157141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11560" y="44624"/>
            <a:ext cx="8075240" cy="864096"/>
          </a:xfrm>
        </p:spPr>
        <p:txBody>
          <a:bodyPr/>
          <a:lstStyle>
            <a:lvl1pPr>
              <a:defRPr>
                <a:latin typeface="Impact" panose="020B0806030902050204" pitchFamily="34" charset="0"/>
              </a:defRPr>
            </a:lvl1pPr>
          </a:lstStyle>
          <a:p>
            <a:r>
              <a:rPr kumimoji="1" lang="ja-JP" altLang="en-US" dirty="0" smtClean="0"/>
              <a:t>マスター タイトルの書式設定</a:t>
            </a:r>
            <a:endParaRPr kumimoji="1" lang="ja-JP" altLang="en-US" dirty="0"/>
          </a:p>
        </p:txBody>
      </p:sp>
      <p:sp>
        <p:nvSpPr>
          <p:cNvPr id="3" name="コンテンツ プレースホルダー 2"/>
          <p:cNvSpPr>
            <a:spLocks noGrp="1"/>
          </p:cNvSpPr>
          <p:nvPr>
            <p:ph idx="1"/>
          </p:nvPr>
        </p:nvSpPr>
        <p:spPr>
          <a:xfrm>
            <a:off x="457200" y="1196752"/>
            <a:ext cx="8229600" cy="4929411"/>
          </a:xfrm>
        </p:spPr>
        <p:txBody>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10"/>
          </p:nvPr>
        </p:nvSpPr>
        <p:spPr/>
        <p:txBody>
          <a:bodyPr/>
          <a:lstStyle/>
          <a:p>
            <a:fld id="{804268ED-A802-40BA-8D13-579B633C3868}" type="datetime1">
              <a:rPr kumimoji="1" lang="ja-JP" altLang="en-US" smtClean="0"/>
              <a:t>2014/10/16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7010400" y="6490336"/>
            <a:ext cx="2133600" cy="365125"/>
          </a:xfrm>
        </p:spPr>
        <p:txBody>
          <a:bodyPr/>
          <a:lstStyle/>
          <a:p>
            <a:fld id="{B8F9009D-011B-48C7-86D9-12C7B4CC2485}" type="slidenum">
              <a:rPr kumimoji="1" lang="ja-JP" altLang="en-US" smtClean="0"/>
              <a:t>‹#›</a:t>
            </a:fld>
            <a:endParaRPr kumimoji="1" lang="ja-JP" altLang="en-US"/>
          </a:p>
        </p:txBody>
      </p:sp>
      <p:sp>
        <p:nvSpPr>
          <p:cNvPr id="7" name="正方形/長方形 6"/>
          <p:cNvSpPr/>
          <p:nvPr userDrawn="1"/>
        </p:nvSpPr>
        <p:spPr>
          <a:xfrm>
            <a:off x="0" y="908720"/>
            <a:ext cx="9144000" cy="216024"/>
          </a:xfrm>
          <a:prstGeom prst="rect">
            <a:avLst/>
          </a:prstGeom>
          <a:gradFill flip="none" rotWithShape="1">
            <a:gsLst>
              <a:gs pos="0">
                <a:srgbClr val="C00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00773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11560" y="44624"/>
            <a:ext cx="8075240" cy="864096"/>
          </a:xfrm>
        </p:spPr>
        <p:txBody>
          <a:bodyPr/>
          <a:lstStyle>
            <a:lvl1pPr>
              <a:defRPr>
                <a:latin typeface="Impact" panose="020B0806030902050204" pitchFamily="34" charset="0"/>
              </a:defRPr>
            </a:lvl1pPr>
          </a:lstStyle>
          <a:p>
            <a:r>
              <a:rPr kumimoji="1" lang="ja-JP" altLang="en-US" dirty="0" smtClean="0"/>
              <a:t>マスター タイトルの書式設定</a:t>
            </a:r>
            <a:endParaRPr kumimoji="1" lang="ja-JP" altLang="en-US" dirty="0"/>
          </a:p>
        </p:txBody>
      </p:sp>
      <p:sp>
        <p:nvSpPr>
          <p:cNvPr id="3" name="コンテンツ プレースホルダー 2"/>
          <p:cNvSpPr>
            <a:spLocks noGrp="1"/>
          </p:cNvSpPr>
          <p:nvPr>
            <p:ph idx="1"/>
          </p:nvPr>
        </p:nvSpPr>
        <p:spPr>
          <a:xfrm>
            <a:off x="457200" y="1196752"/>
            <a:ext cx="8229600" cy="4929411"/>
          </a:xfrm>
        </p:spPr>
        <p:txBody>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10"/>
          </p:nvPr>
        </p:nvSpPr>
        <p:spPr/>
        <p:txBody>
          <a:bodyPr/>
          <a:lstStyle/>
          <a:p>
            <a:fld id="{804268ED-A802-40BA-8D13-579B633C3868}" type="datetime1">
              <a:rPr kumimoji="1" lang="ja-JP" altLang="en-US" smtClean="0"/>
              <a:t>2014/10/16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7010400" y="6490336"/>
            <a:ext cx="2133600" cy="365125"/>
          </a:xfrm>
        </p:spPr>
        <p:txBody>
          <a:bodyPr/>
          <a:lstStyle/>
          <a:p>
            <a:fld id="{B8F9009D-011B-48C7-86D9-12C7B4CC2485}" type="slidenum">
              <a:rPr kumimoji="1" lang="ja-JP" altLang="en-US" smtClean="0"/>
              <a:t>‹#›</a:t>
            </a:fld>
            <a:endParaRPr kumimoji="1" lang="ja-JP" altLang="en-US"/>
          </a:p>
        </p:txBody>
      </p:sp>
      <p:sp>
        <p:nvSpPr>
          <p:cNvPr id="7" name="正方形/長方形 6"/>
          <p:cNvSpPr/>
          <p:nvPr userDrawn="1"/>
        </p:nvSpPr>
        <p:spPr>
          <a:xfrm>
            <a:off x="0" y="908720"/>
            <a:ext cx="9144000" cy="216024"/>
          </a:xfrm>
          <a:prstGeom prst="rect">
            <a:avLst/>
          </a:prstGeom>
          <a:gradFill flip="none" rotWithShape="1">
            <a:gsLst>
              <a:gs pos="0">
                <a:srgbClr val="C00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57275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11560" y="44624"/>
            <a:ext cx="8075240" cy="504056"/>
          </a:xfrm>
        </p:spPr>
        <p:txBody>
          <a:bodyPr/>
          <a:lstStyle>
            <a:lvl1pPr>
              <a:defRPr>
                <a:latin typeface="Impact" panose="020B0806030902050204" pitchFamily="34" charset="0"/>
              </a:defRPr>
            </a:lvl1pPr>
          </a:lstStyle>
          <a:p>
            <a:r>
              <a:rPr kumimoji="1" lang="ja-JP" altLang="en-US" dirty="0" smtClean="0"/>
              <a:t>マスター タイトルの書式設定</a:t>
            </a:r>
            <a:endParaRPr kumimoji="1" lang="ja-JP" altLang="en-US" dirty="0"/>
          </a:p>
        </p:txBody>
      </p:sp>
      <p:sp>
        <p:nvSpPr>
          <p:cNvPr id="3" name="コンテンツ プレースホルダー 2"/>
          <p:cNvSpPr>
            <a:spLocks noGrp="1"/>
          </p:cNvSpPr>
          <p:nvPr>
            <p:ph idx="1"/>
          </p:nvPr>
        </p:nvSpPr>
        <p:spPr>
          <a:xfrm>
            <a:off x="457200" y="836712"/>
            <a:ext cx="8229600" cy="5289451"/>
          </a:xfrm>
        </p:spPr>
        <p:txBody>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10"/>
          </p:nvPr>
        </p:nvSpPr>
        <p:spPr/>
        <p:txBody>
          <a:bodyPr/>
          <a:lstStyle/>
          <a:p>
            <a:fld id="{C9CF1057-5B7B-49F0-96BC-79A595846732}" type="datetime1">
              <a:rPr kumimoji="1" lang="ja-JP" altLang="en-US" smtClean="0"/>
              <a:t>2014/10/16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7010400" y="6492875"/>
            <a:ext cx="2133600" cy="365125"/>
          </a:xfrm>
        </p:spPr>
        <p:txBody>
          <a:bodyPr/>
          <a:lstStyle/>
          <a:p>
            <a:fld id="{B8F9009D-011B-48C7-86D9-12C7B4CC2485}" type="slidenum">
              <a:rPr kumimoji="1" lang="ja-JP" altLang="en-US" smtClean="0"/>
              <a:t>‹#›</a:t>
            </a:fld>
            <a:endParaRPr kumimoji="1" lang="ja-JP" altLang="en-US"/>
          </a:p>
        </p:txBody>
      </p:sp>
      <p:sp>
        <p:nvSpPr>
          <p:cNvPr id="7" name="正方形/長方形 6"/>
          <p:cNvSpPr/>
          <p:nvPr userDrawn="1"/>
        </p:nvSpPr>
        <p:spPr>
          <a:xfrm>
            <a:off x="0" y="548680"/>
            <a:ext cx="9144000" cy="216024"/>
          </a:xfrm>
          <a:prstGeom prst="rect">
            <a:avLst/>
          </a:prstGeom>
          <a:gradFill flip="none" rotWithShape="1">
            <a:gsLst>
              <a:gs pos="0">
                <a:srgbClr val="C00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43754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923928" y="44624"/>
            <a:ext cx="4762872" cy="576064"/>
          </a:xfrm>
        </p:spPr>
        <p:txBody>
          <a:bodyPr/>
          <a:lstStyle>
            <a:lvl1pPr>
              <a:defRPr>
                <a:latin typeface="Impact" panose="020B0806030902050204" pitchFamily="34" charset="0"/>
              </a:defRPr>
            </a:lvl1pPr>
          </a:lstStyle>
          <a:p>
            <a:r>
              <a:rPr kumimoji="1" lang="ja-JP" altLang="en-US" dirty="0" smtClean="0"/>
              <a:t>マスター タイトルの書式設定</a:t>
            </a:r>
            <a:endParaRPr kumimoji="1" lang="ja-JP" altLang="en-US" dirty="0"/>
          </a:p>
        </p:txBody>
      </p:sp>
      <p:sp>
        <p:nvSpPr>
          <p:cNvPr id="3" name="コンテンツ プレースホルダー 2"/>
          <p:cNvSpPr>
            <a:spLocks noGrp="1"/>
          </p:cNvSpPr>
          <p:nvPr>
            <p:ph idx="1"/>
          </p:nvPr>
        </p:nvSpPr>
        <p:spPr>
          <a:xfrm>
            <a:off x="3923928" y="836712"/>
            <a:ext cx="4762872" cy="5289451"/>
          </a:xfrm>
        </p:spPr>
        <p:txBody>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10"/>
          </p:nvPr>
        </p:nvSpPr>
        <p:spPr/>
        <p:txBody>
          <a:bodyPr/>
          <a:lstStyle/>
          <a:p>
            <a:fld id="{7CB54FC7-2E1E-4240-92D2-48A30C67E7FE}" type="datetime1">
              <a:rPr kumimoji="1" lang="ja-JP" altLang="en-US" smtClean="0"/>
              <a:t>2014/10/16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7010400" y="6492875"/>
            <a:ext cx="2133600" cy="365125"/>
          </a:xfrm>
        </p:spPr>
        <p:txBody>
          <a:bodyPr/>
          <a:lstStyle/>
          <a:p>
            <a:fld id="{B8F9009D-011B-48C7-86D9-12C7B4CC2485}" type="slidenum">
              <a:rPr kumimoji="1" lang="ja-JP" altLang="en-US" smtClean="0"/>
              <a:t>‹#›</a:t>
            </a:fld>
            <a:endParaRPr kumimoji="1" lang="ja-JP" altLang="en-US"/>
          </a:p>
        </p:txBody>
      </p:sp>
      <p:sp>
        <p:nvSpPr>
          <p:cNvPr id="7" name="正方形/長方形 6"/>
          <p:cNvSpPr/>
          <p:nvPr userDrawn="1"/>
        </p:nvSpPr>
        <p:spPr>
          <a:xfrm>
            <a:off x="3923928" y="620688"/>
            <a:ext cx="5220072" cy="216024"/>
          </a:xfrm>
          <a:prstGeom prst="rect">
            <a:avLst/>
          </a:prstGeom>
          <a:gradFill flip="none" rotWithShape="1">
            <a:gsLst>
              <a:gs pos="0">
                <a:srgbClr val="C00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4898165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11560" y="44624"/>
            <a:ext cx="8075240" cy="864096"/>
          </a:xfrm>
        </p:spPr>
        <p:txBody>
          <a:bodyPr/>
          <a:lstStyle>
            <a:lvl1pPr>
              <a:defRPr>
                <a:latin typeface="Impact" panose="020B0806030902050204" pitchFamily="34" charset="0"/>
              </a:defRPr>
            </a:lvl1pPr>
          </a:lstStyle>
          <a:p>
            <a:r>
              <a:rPr kumimoji="1" lang="ja-JP" altLang="en-US" dirty="0" smtClean="0"/>
              <a:t>マスター タイトルの書式設定</a:t>
            </a:r>
            <a:endParaRPr kumimoji="1" lang="ja-JP" altLang="en-US" dirty="0"/>
          </a:p>
        </p:txBody>
      </p:sp>
      <p:sp>
        <p:nvSpPr>
          <p:cNvPr id="3" name="コンテンツ プレースホルダー 2"/>
          <p:cNvSpPr>
            <a:spLocks noGrp="1"/>
          </p:cNvSpPr>
          <p:nvPr>
            <p:ph idx="1"/>
          </p:nvPr>
        </p:nvSpPr>
        <p:spPr>
          <a:xfrm>
            <a:off x="457200" y="1700808"/>
            <a:ext cx="8229600" cy="4425355"/>
          </a:xfrm>
        </p:spPr>
        <p:txBody>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10"/>
          </p:nvPr>
        </p:nvSpPr>
        <p:spPr/>
        <p:txBody>
          <a:bodyPr/>
          <a:lstStyle/>
          <a:p>
            <a:fld id="{967ABCCA-7538-4DAB-986B-B31CE78742C2}" type="datetime1">
              <a:rPr kumimoji="1" lang="ja-JP" altLang="en-US" smtClean="0"/>
              <a:t>2014/10/16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7010400" y="6492875"/>
            <a:ext cx="2133600" cy="365125"/>
          </a:xfrm>
        </p:spPr>
        <p:txBody>
          <a:bodyPr/>
          <a:lstStyle/>
          <a:p>
            <a:fld id="{B8F9009D-011B-48C7-86D9-12C7B4CC2485}" type="slidenum">
              <a:rPr kumimoji="1" lang="ja-JP" altLang="en-US" smtClean="0"/>
              <a:t>‹#›</a:t>
            </a:fld>
            <a:endParaRPr kumimoji="1" lang="ja-JP" altLang="en-US"/>
          </a:p>
        </p:txBody>
      </p:sp>
      <p:sp>
        <p:nvSpPr>
          <p:cNvPr id="7" name="正方形/長方形 6"/>
          <p:cNvSpPr/>
          <p:nvPr userDrawn="1"/>
        </p:nvSpPr>
        <p:spPr>
          <a:xfrm>
            <a:off x="0" y="1340768"/>
            <a:ext cx="9144000" cy="216024"/>
          </a:xfrm>
          <a:prstGeom prst="rect">
            <a:avLst/>
          </a:prstGeom>
          <a:gradFill flip="none" rotWithShape="1">
            <a:gsLst>
              <a:gs pos="0">
                <a:srgbClr val="C00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71398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atin typeface="Impact" panose="020B0806030902050204" pitchFamily="34" charset="0"/>
              </a:defRPr>
            </a:lvl1p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8DCA8609-49C9-4C0E-89E4-BC8F50F48AE9}" type="datetime1">
              <a:rPr kumimoji="1" lang="ja-JP" altLang="en-US" smtClean="0"/>
              <a:t>2014/10/16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8F9009D-011B-48C7-86D9-12C7B4CC2485}" type="slidenum">
              <a:rPr kumimoji="1" lang="ja-JP" altLang="en-US" smtClean="0"/>
              <a:t>‹#›</a:t>
            </a:fld>
            <a:endParaRPr kumimoji="1" lang="ja-JP" altLang="en-US"/>
          </a:p>
        </p:txBody>
      </p:sp>
      <p:sp>
        <p:nvSpPr>
          <p:cNvPr id="7" name="正方形/長方形 6"/>
          <p:cNvSpPr/>
          <p:nvPr userDrawn="1"/>
        </p:nvSpPr>
        <p:spPr>
          <a:xfrm>
            <a:off x="0" y="5805264"/>
            <a:ext cx="9144000" cy="216024"/>
          </a:xfrm>
          <a:prstGeom prst="rect">
            <a:avLst/>
          </a:prstGeom>
          <a:gradFill flip="none" rotWithShape="1">
            <a:gsLst>
              <a:gs pos="0">
                <a:srgbClr val="C00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31314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908720"/>
          </a:xfrm>
        </p:spPr>
        <p:txBody>
          <a:bodyPr/>
          <a:lstStyle>
            <a:lvl1pPr>
              <a:defRPr>
                <a:latin typeface="Impact" panose="020B0806030902050204" pitchFamily="34" charset="0"/>
              </a:defRPr>
            </a:lvl1pPr>
          </a:lstStyle>
          <a:p>
            <a:r>
              <a:rPr kumimoji="1" lang="ja-JP" altLang="en-US" dirty="0" smtClean="0"/>
              <a:t>マスター タイトルの書式設定</a:t>
            </a:r>
            <a:endParaRPr kumimoji="1" lang="ja-JP" altLang="en-US" dirty="0"/>
          </a:p>
        </p:txBody>
      </p:sp>
      <p:sp>
        <p:nvSpPr>
          <p:cNvPr id="3" name="コンテンツ プレースホルダー 2"/>
          <p:cNvSpPr>
            <a:spLocks noGrp="1"/>
          </p:cNvSpPr>
          <p:nvPr>
            <p:ph sz="half" idx="1"/>
          </p:nvPr>
        </p:nvSpPr>
        <p:spPr>
          <a:xfrm>
            <a:off x="457200" y="1196752"/>
            <a:ext cx="4038600" cy="492941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コンテンツ プレースホルダー 3"/>
          <p:cNvSpPr>
            <a:spLocks noGrp="1"/>
          </p:cNvSpPr>
          <p:nvPr>
            <p:ph sz="half" idx="2"/>
          </p:nvPr>
        </p:nvSpPr>
        <p:spPr>
          <a:xfrm>
            <a:off x="4648200" y="1196752"/>
            <a:ext cx="4038600" cy="492941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19E8C60D-11F4-41CD-B6B3-87EC4020CD75}" type="datetime1">
              <a:rPr kumimoji="1" lang="ja-JP" altLang="en-US" smtClean="0"/>
              <a:t>2014/10/16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8F9009D-011B-48C7-86D9-12C7B4CC2485}" type="slidenum">
              <a:rPr kumimoji="1" lang="ja-JP" altLang="en-US" smtClean="0"/>
              <a:t>‹#›</a:t>
            </a:fld>
            <a:endParaRPr kumimoji="1" lang="ja-JP" altLang="en-US"/>
          </a:p>
        </p:txBody>
      </p:sp>
      <p:sp>
        <p:nvSpPr>
          <p:cNvPr id="8" name="正方形/長方形 7"/>
          <p:cNvSpPr/>
          <p:nvPr userDrawn="1"/>
        </p:nvSpPr>
        <p:spPr>
          <a:xfrm>
            <a:off x="0" y="908720"/>
            <a:ext cx="9144000" cy="216024"/>
          </a:xfrm>
          <a:prstGeom prst="rect">
            <a:avLst/>
          </a:prstGeom>
          <a:gradFill flip="none" rotWithShape="1">
            <a:gsLst>
              <a:gs pos="0">
                <a:srgbClr val="C00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01887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4624"/>
            <a:ext cx="8229600" cy="864096"/>
          </a:xfrm>
        </p:spPr>
        <p:txBody>
          <a:bodyPr/>
          <a:lstStyle>
            <a:lvl1pPr>
              <a:defRPr>
                <a:latin typeface="Impact" panose="020B0806030902050204" pitchFamily="34" charset="0"/>
              </a:defRPr>
            </a:lvl1p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1196752"/>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dirty="0" smtClean="0"/>
              <a:t>マスター テキストの書式設定</a:t>
            </a:r>
          </a:p>
        </p:txBody>
      </p:sp>
      <p:sp>
        <p:nvSpPr>
          <p:cNvPr id="4" name="コンテンツ プレースホルダー 3"/>
          <p:cNvSpPr>
            <a:spLocks noGrp="1"/>
          </p:cNvSpPr>
          <p:nvPr>
            <p:ph sz="half" idx="2"/>
          </p:nvPr>
        </p:nvSpPr>
        <p:spPr>
          <a:xfrm>
            <a:off x="457200" y="1836514"/>
            <a:ext cx="4040188" cy="440079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196752"/>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1836514"/>
            <a:ext cx="4041775" cy="440079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4C18E793-A83F-4122-9CE1-5FDF221C826E}" type="datetime1">
              <a:rPr kumimoji="1" lang="ja-JP" altLang="en-US" smtClean="0"/>
              <a:t>2014/10/16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B8F9009D-011B-48C7-86D9-12C7B4CC2485}" type="slidenum">
              <a:rPr kumimoji="1" lang="ja-JP" altLang="en-US" smtClean="0"/>
              <a:t>‹#›</a:t>
            </a:fld>
            <a:endParaRPr kumimoji="1" lang="ja-JP" altLang="en-US"/>
          </a:p>
        </p:txBody>
      </p:sp>
      <p:sp>
        <p:nvSpPr>
          <p:cNvPr id="10" name="正方形/長方形 9"/>
          <p:cNvSpPr/>
          <p:nvPr userDrawn="1"/>
        </p:nvSpPr>
        <p:spPr>
          <a:xfrm>
            <a:off x="0" y="908720"/>
            <a:ext cx="9144000" cy="216024"/>
          </a:xfrm>
          <a:prstGeom prst="rect">
            <a:avLst/>
          </a:prstGeom>
          <a:gradFill flip="none" rotWithShape="1">
            <a:gsLst>
              <a:gs pos="0">
                <a:srgbClr val="C00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58544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C268EF-4F90-402F-9370-9B5BC0B3230A}" type="datetime1">
              <a:rPr kumimoji="1" lang="ja-JP" altLang="en-US" smtClean="0"/>
              <a:t>2014/10/16</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9009D-011B-48C7-86D9-12C7B4CC2485}" type="slidenum">
              <a:rPr kumimoji="1" lang="ja-JP" altLang="en-US" smtClean="0"/>
              <a:t>‹#›</a:t>
            </a:fld>
            <a:endParaRPr kumimoji="1" lang="ja-JP" altLang="en-US"/>
          </a:p>
        </p:txBody>
      </p:sp>
    </p:spTree>
    <p:extLst>
      <p:ext uri="{BB962C8B-B14F-4D97-AF65-F5344CB8AC3E}">
        <p14:creationId xmlns:p14="http://schemas.microsoft.com/office/powerpoint/2010/main" val="326325168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5" r:id="rId3"/>
    <p:sldLayoutId id="2147483734" r:id="rId4"/>
    <p:sldLayoutId id="2147483733" r:id="rId5"/>
    <p:sldLayoutId id="214748373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oleObject" Target="../embeddings/oleObject11.bin"/><Relationship Id="rId18" Type="http://schemas.openxmlformats.org/officeDocument/2006/relationships/image" Target="../media/image28.png"/><Relationship Id="rId3" Type="http://schemas.openxmlformats.org/officeDocument/2006/relationships/notesSlide" Target="../notesSlides/notesSlide10.xml"/><Relationship Id="rId7" Type="http://schemas.openxmlformats.org/officeDocument/2006/relationships/image" Target="../media/image24.emf"/><Relationship Id="rId12" Type="http://schemas.openxmlformats.org/officeDocument/2006/relationships/image" Target="../media/image26.png"/><Relationship Id="rId17" Type="http://schemas.openxmlformats.org/officeDocument/2006/relationships/image" Target="../media/image27.png"/><Relationship Id="rId2" Type="http://schemas.openxmlformats.org/officeDocument/2006/relationships/slideLayout" Target="../slideLayouts/slideLayout4.xml"/><Relationship Id="rId16" Type="http://schemas.openxmlformats.org/officeDocument/2006/relationships/oleObject" Target="../embeddings/oleObject12.bin"/><Relationship Id="rId1" Type="http://schemas.openxmlformats.org/officeDocument/2006/relationships/vmlDrawing" Target="../drawings/vmlDrawing4.vml"/><Relationship Id="rId6" Type="http://schemas.openxmlformats.org/officeDocument/2006/relationships/image" Target="../media/image23.jpeg"/><Relationship Id="rId11" Type="http://schemas.openxmlformats.org/officeDocument/2006/relationships/image" Target="../media/image21.wmf"/><Relationship Id="rId5" Type="http://schemas.openxmlformats.org/officeDocument/2006/relationships/image" Target="../media/image20.wmf"/><Relationship Id="rId15" Type="http://schemas.openxmlformats.org/officeDocument/2006/relationships/image" Target="../media/image27.jpeg"/><Relationship Id="rId10" Type="http://schemas.openxmlformats.org/officeDocument/2006/relationships/oleObject" Target="../embeddings/oleObject10.bin"/><Relationship Id="rId4" Type="http://schemas.openxmlformats.org/officeDocument/2006/relationships/oleObject" Target="../embeddings/oleObject9.bin"/><Relationship Id="rId9" Type="http://schemas.openxmlformats.org/officeDocument/2006/relationships/image" Target="../media/image26.jpeg"/><Relationship Id="rId14" Type="http://schemas.openxmlformats.org/officeDocument/2006/relationships/image" Target="../media/image22.wmf"/></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2.png"/><Relationship Id="rId4" Type="http://schemas.openxmlformats.org/officeDocument/2006/relationships/image" Target="../media/image33.emf"/></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38.emf"/></Relationships>
</file>

<file path=ppt/slides/_rels/slide2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42.emf"/><Relationship Id="rId5" Type="http://schemas.openxmlformats.org/officeDocument/2006/relationships/image" Target="../media/image1.png"/><Relationship Id="rId4" Type="http://schemas.openxmlformats.org/officeDocument/2006/relationships/image" Target="../media/image41.wmf"/></Relationships>
</file>

<file path=ppt/slides/_rels/slide26.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notesSlide" Target="../notesSlides/notesSlide19.xml"/><Relationship Id="rId7" Type="http://schemas.openxmlformats.org/officeDocument/2006/relationships/oleObject" Target="../embeddings/oleObject14.bin"/><Relationship Id="rId17" Type="http://schemas.openxmlformats.org/officeDocument/2006/relationships/image" Target="../media/image280.png"/><Relationship Id="rId2" Type="http://schemas.openxmlformats.org/officeDocument/2006/relationships/slideLayout" Target="../slideLayouts/slideLayout4.xml"/><Relationship Id="rId16" Type="http://schemas.openxmlformats.org/officeDocument/2006/relationships/image" Target="../media/image27.png"/><Relationship Id="rId1" Type="http://schemas.openxmlformats.org/officeDocument/2006/relationships/vmlDrawing" Target="../drawings/vmlDrawing6.vml"/><Relationship Id="rId6" Type="http://schemas.openxmlformats.org/officeDocument/2006/relationships/image" Target="../media/image25.png"/><Relationship Id="rId5" Type="http://schemas.openxmlformats.org/officeDocument/2006/relationships/image" Target="../media/image24.emf"/><Relationship Id="rId10" Type="http://schemas.openxmlformats.org/officeDocument/2006/relationships/image" Target="../media/image26.png"/><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27.jpeg"/><Relationship Id="rId3" Type="http://schemas.openxmlformats.org/officeDocument/2006/relationships/notesSlide" Target="../notesSlides/notesSlide20.xml"/><Relationship Id="rId7" Type="http://schemas.openxmlformats.org/officeDocument/2006/relationships/image" Target="../media/image26.jpeg"/><Relationship Id="rId12" Type="http://schemas.openxmlformats.org/officeDocument/2006/relationships/image" Target="../media/image22.wmf"/><Relationship Id="rId17" Type="http://schemas.openxmlformats.org/officeDocument/2006/relationships/image" Target="../media/image280.png"/><Relationship Id="rId2" Type="http://schemas.openxmlformats.org/officeDocument/2006/relationships/slideLayout" Target="../slideLayouts/slideLayout4.xml"/><Relationship Id="rId16" Type="http://schemas.openxmlformats.org/officeDocument/2006/relationships/image" Target="../media/image27.png"/><Relationship Id="rId1" Type="http://schemas.openxmlformats.org/officeDocument/2006/relationships/vmlDrawing" Target="../drawings/vmlDrawing7.vml"/><Relationship Id="rId6" Type="http://schemas.openxmlformats.org/officeDocument/2006/relationships/image" Target="../media/image25.png"/><Relationship Id="rId11" Type="http://schemas.openxmlformats.org/officeDocument/2006/relationships/oleObject" Target="../embeddings/oleObject16.bin"/><Relationship Id="rId5" Type="http://schemas.openxmlformats.org/officeDocument/2006/relationships/image" Target="../media/image24.emf"/><Relationship Id="rId15" Type="http://schemas.openxmlformats.org/officeDocument/2006/relationships/image" Target="../media/image20.wmf"/><Relationship Id="rId10" Type="http://schemas.openxmlformats.org/officeDocument/2006/relationships/image" Target="../media/image26.png"/><Relationship Id="rId4" Type="http://schemas.openxmlformats.org/officeDocument/2006/relationships/image" Target="../media/image23.jpeg"/><Relationship Id="rId9" Type="http://schemas.openxmlformats.org/officeDocument/2006/relationships/image" Target="../media/image21.wmf"/><Relationship Id="rId14" Type="http://schemas.openxmlformats.org/officeDocument/2006/relationships/oleObject" Target="../embeddings/oleObject17.bin"/></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44.wmf"/><Relationship Id="rId3" Type="http://schemas.openxmlformats.org/officeDocument/2006/relationships/image" Target="../media/image1.png"/><Relationship Id="rId7" Type="http://schemas.openxmlformats.org/officeDocument/2006/relationships/oleObject" Target="../embeddings/oleObject19.bin"/><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image" Target="../media/image45.png"/><Relationship Id="rId5" Type="http://schemas.openxmlformats.org/officeDocument/2006/relationships/image" Target="../media/image43.wmf"/><Relationship Id="rId4" Type="http://schemas.openxmlformats.org/officeDocument/2006/relationships/oleObject" Target="../embeddings/oleObject18.bin"/></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image" Target="../media/image1.png"/><Relationship Id="rId5" Type="http://schemas.openxmlformats.org/officeDocument/2006/relationships/image" Target="../media/image49.wmf"/><Relationship Id="rId4" Type="http://schemas.openxmlformats.org/officeDocument/2006/relationships/oleObject" Target="../embeddings/oleObject20.bin"/></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51.wmf"/></Relationships>
</file>

<file path=ppt/slides/_rels/slide35.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notesSlide" Target="../notesSlides/notesSlide21.xml"/><Relationship Id="rId7" Type="http://schemas.openxmlformats.org/officeDocument/2006/relationships/oleObject" Target="../embeddings/oleObject23.bin"/><Relationship Id="rId12" Type="http://schemas.openxmlformats.org/officeDocument/2006/relationships/image" Target="../media/image55.wmf"/><Relationship Id="rId2" Type="http://schemas.openxmlformats.org/officeDocument/2006/relationships/slideLayout" Target="../slideLayouts/slideLayout4.xml"/><Relationship Id="rId1" Type="http://schemas.openxmlformats.org/officeDocument/2006/relationships/vmlDrawing" Target="../drawings/vmlDrawing11.vml"/><Relationship Id="rId6" Type="http://schemas.openxmlformats.org/officeDocument/2006/relationships/image" Target="../media/image52.wmf"/><Relationship Id="rId11" Type="http://schemas.openxmlformats.org/officeDocument/2006/relationships/oleObject" Target="../embeddings/oleObject25.bin"/><Relationship Id="rId5" Type="http://schemas.openxmlformats.org/officeDocument/2006/relationships/oleObject" Target="../embeddings/oleObject22.bin"/><Relationship Id="rId10" Type="http://schemas.openxmlformats.org/officeDocument/2006/relationships/image" Target="../media/image54.wmf"/><Relationship Id="rId4" Type="http://schemas.openxmlformats.org/officeDocument/2006/relationships/image" Target="../media/image48.emf"/><Relationship Id="rId9" Type="http://schemas.openxmlformats.org/officeDocument/2006/relationships/oleObject" Target="../embeddings/oleObject24.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w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2.wmf"/><Relationship Id="rId3" Type="http://schemas.openxmlformats.org/officeDocument/2006/relationships/notesSlide" Target="../notesSlides/notesSlide8.xml"/><Relationship Id="rId7" Type="http://schemas.openxmlformats.org/officeDocument/2006/relationships/image" Target="../media/image9.wmf"/><Relationship Id="rId12" Type="http://schemas.openxmlformats.org/officeDocument/2006/relationships/oleObject" Target="../embeddings/oleObject5.bin"/><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11.wmf"/><Relationship Id="rId5" Type="http://schemas.openxmlformats.org/officeDocument/2006/relationships/image" Target="../media/image14.jpeg"/><Relationship Id="rId10" Type="http://schemas.openxmlformats.org/officeDocument/2006/relationships/oleObject" Target="../embeddings/oleObject4.bin"/><Relationship Id="rId4" Type="http://schemas.openxmlformats.org/officeDocument/2006/relationships/image" Target="../media/image13.jpeg"/><Relationship Id="rId9" Type="http://schemas.openxmlformats.org/officeDocument/2006/relationships/image" Target="../media/image10.wmf"/></Relationships>
</file>

<file path=ppt/slides/_rels/slide9.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notesSlide" Target="../notesSlides/notesSlide9.xml"/><Relationship Id="rId7" Type="http://schemas.openxmlformats.org/officeDocument/2006/relationships/oleObject" Target="../embeddings/oleObject7.bin"/><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15.wmf"/><Relationship Id="rId11" Type="http://schemas.openxmlformats.org/officeDocument/2006/relationships/image" Target="../media/image17.wmf"/><Relationship Id="rId5" Type="http://schemas.openxmlformats.org/officeDocument/2006/relationships/oleObject" Target="../embeddings/oleObject6.bin"/><Relationship Id="rId10" Type="http://schemas.openxmlformats.org/officeDocument/2006/relationships/oleObject" Target="../embeddings/oleObject8.bin"/><Relationship Id="rId4" Type="http://schemas.openxmlformats.org/officeDocument/2006/relationships/image" Target="../media/image18.jpe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043608" y="1268760"/>
            <a:ext cx="7543800" cy="1655440"/>
          </a:xfrm>
        </p:spPr>
        <p:txBody>
          <a:bodyPr>
            <a:noAutofit/>
          </a:bodyPr>
          <a:lstStyle/>
          <a:p>
            <a:r>
              <a:rPr kumimoji="1" lang="en-US" altLang="ja-JP" sz="3600" dirty="0" smtClean="0"/>
              <a:t>Indication of bulk-ion heating by Energetic </a:t>
            </a:r>
            <a:r>
              <a:rPr lang="en-US" altLang="ja-JP" sz="3600" dirty="0"/>
              <a:t>p</a:t>
            </a:r>
            <a:r>
              <a:rPr kumimoji="1" lang="en-US" altLang="ja-JP" sz="3600" dirty="0" smtClean="0"/>
              <a:t>article driven Geodesic Acoustic Mode on LHD</a:t>
            </a:r>
            <a:endParaRPr kumimoji="1" lang="ja-JP" altLang="en-US" sz="3600" dirty="0"/>
          </a:p>
        </p:txBody>
      </p:sp>
      <p:sp>
        <p:nvSpPr>
          <p:cNvPr id="3" name="サブタイトル 2"/>
          <p:cNvSpPr>
            <a:spLocks noGrp="1"/>
          </p:cNvSpPr>
          <p:nvPr>
            <p:ph type="subTitle" idx="1"/>
          </p:nvPr>
        </p:nvSpPr>
        <p:spPr>
          <a:xfrm>
            <a:off x="1371600" y="3886200"/>
            <a:ext cx="6400800" cy="2495128"/>
          </a:xfrm>
        </p:spPr>
        <p:txBody>
          <a:bodyPr>
            <a:noAutofit/>
          </a:bodyPr>
          <a:lstStyle/>
          <a:p>
            <a:r>
              <a:rPr lang="en-GB" altLang="ja-JP" sz="1800" dirty="0" smtClean="0"/>
              <a:t> </a:t>
            </a:r>
            <a:r>
              <a:rPr lang="en-GB" altLang="ja-JP" sz="1800" dirty="0" err="1"/>
              <a:t>T.Ido</a:t>
            </a:r>
            <a:r>
              <a:rPr lang="en-US" altLang="ja-JP" sz="1800" baseline="30000" dirty="0"/>
              <a:t>１</a:t>
            </a:r>
            <a:r>
              <a:rPr lang="en-GB" altLang="ja-JP" sz="1800" dirty="0"/>
              <a:t>, </a:t>
            </a:r>
            <a:r>
              <a:rPr lang="en-GB" altLang="ja-JP" sz="1800" dirty="0" err="1"/>
              <a:t>K.Ogawa</a:t>
            </a:r>
            <a:r>
              <a:rPr lang="en-US" altLang="ja-JP" sz="1800" baseline="30000" dirty="0"/>
              <a:t>１</a:t>
            </a:r>
            <a:r>
              <a:rPr lang="en-GB" altLang="ja-JP" sz="1800" dirty="0"/>
              <a:t>, </a:t>
            </a:r>
            <a:r>
              <a:rPr lang="en-GB" altLang="ja-JP" sz="1800" dirty="0" err="1"/>
              <a:t>A.Shimizu</a:t>
            </a:r>
            <a:r>
              <a:rPr lang="en-US" altLang="ja-JP" sz="1800" baseline="30000" dirty="0"/>
              <a:t>１</a:t>
            </a:r>
            <a:r>
              <a:rPr lang="en-GB" altLang="ja-JP" sz="1800" dirty="0"/>
              <a:t>, </a:t>
            </a:r>
            <a:r>
              <a:rPr lang="en-GB" altLang="ja-JP" sz="1800" dirty="0" err="1"/>
              <a:t>M.Yokoyama</a:t>
            </a:r>
            <a:r>
              <a:rPr lang="en-US" altLang="ja-JP" sz="1800" baseline="30000" dirty="0"/>
              <a:t>１</a:t>
            </a:r>
            <a:r>
              <a:rPr lang="en-GB" altLang="ja-JP" sz="1800" dirty="0"/>
              <a:t>, </a:t>
            </a:r>
            <a:r>
              <a:rPr lang="en-GB" altLang="ja-JP" sz="1800" dirty="0" err="1"/>
              <a:t>R.Seki</a:t>
            </a:r>
            <a:r>
              <a:rPr lang="en-US" altLang="ja-JP" sz="1800" baseline="30000" dirty="0"/>
              <a:t>１</a:t>
            </a:r>
            <a:r>
              <a:rPr lang="en-GB" altLang="ja-JP" sz="1800" dirty="0"/>
              <a:t>, </a:t>
            </a:r>
            <a:r>
              <a:rPr lang="en-GB" altLang="ja-JP" sz="1800" dirty="0" err="1"/>
              <a:t>C.Suzuki</a:t>
            </a:r>
            <a:r>
              <a:rPr lang="en-US" altLang="ja-JP" sz="1800" baseline="30000" dirty="0"/>
              <a:t>１</a:t>
            </a:r>
            <a:r>
              <a:rPr lang="en-GB" altLang="ja-JP" sz="1800" dirty="0"/>
              <a:t>, M. </a:t>
            </a:r>
            <a:r>
              <a:rPr lang="en-GB" altLang="ja-JP" sz="1800" dirty="0" err="1"/>
              <a:t>Isobe</a:t>
            </a:r>
            <a:r>
              <a:rPr lang="en-US" altLang="ja-JP" sz="1800" baseline="30000" dirty="0"/>
              <a:t>１</a:t>
            </a:r>
            <a:r>
              <a:rPr lang="en-GB" altLang="ja-JP" sz="1800" dirty="0"/>
              <a:t>, K. </a:t>
            </a:r>
            <a:r>
              <a:rPr lang="en-GB" altLang="ja-JP" sz="1800" dirty="0" err="1"/>
              <a:t>Toi</a:t>
            </a:r>
            <a:r>
              <a:rPr lang="en-US" altLang="ja-JP" sz="1800" baseline="30000" dirty="0"/>
              <a:t>１</a:t>
            </a:r>
            <a:r>
              <a:rPr lang="en-GB" altLang="ja-JP" sz="1800" dirty="0"/>
              <a:t>, D. A. Spong</a:t>
            </a:r>
            <a:r>
              <a:rPr lang="en-GB" altLang="ja-JP" sz="1800" baseline="30000" dirty="0"/>
              <a:t>2</a:t>
            </a:r>
            <a:r>
              <a:rPr lang="en-GB" altLang="ja-JP" sz="1800" dirty="0"/>
              <a:t>, </a:t>
            </a:r>
            <a:r>
              <a:rPr lang="en-GB" altLang="ja-JP" sz="1800" dirty="0" err="1"/>
              <a:t>K.Nagaoka</a:t>
            </a:r>
            <a:r>
              <a:rPr lang="en-US" altLang="ja-JP" sz="1800" baseline="30000" dirty="0"/>
              <a:t>１</a:t>
            </a:r>
            <a:r>
              <a:rPr lang="en-GB" altLang="ja-JP" sz="1800" dirty="0"/>
              <a:t>, </a:t>
            </a:r>
            <a:r>
              <a:rPr lang="en-GB" altLang="ja-JP" sz="1800" dirty="0" err="1"/>
              <a:t>Y.Takeiri</a:t>
            </a:r>
            <a:r>
              <a:rPr lang="en-US" altLang="ja-JP" sz="1800" baseline="30000" dirty="0"/>
              <a:t>１</a:t>
            </a:r>
            <a:r>
              <a:rPr lang="en-GB" altLang="ja-JP" sz="1800" dirty="0"/>
              <a:t>, </a:t>
            </a:r>
            <a:r>
              <a:rPr lang="en-GB" altLang="ja-JP" sz="1800" dirty="0" err="1"/>
              <a:t>H.Igami</a:t>
            </a:r>
            <a:r>
              <a:rPr lang="en-US" altLang="ja-JP" sz="1800" baseline="30000" dirty="0"/>
              <a:t>１</a:t>
            </a:r>
            <a:r>
              <a:rPr lang="en-GB" altLang="ja-JP" sz="1800" dirty="0"/>
              <a:t>, </a:t>
            </a:r>
            <a:r>
              <a:rPr lang="en-GB" altLang="ja-JP" sz="1800" dirty="0" err="1"/>
              <a:t>T.Seki</a:t>
            </a:r>
            <a:r>
              <a:rPr lang="en-US" altLang="ja-JP" sz="1800" baseline="30000" dirty="0"/>
              <a:t>１</a:t>
            </a:r>
            <a:r>
              <a:rPr lang="en-GB" altLang="ja-JP" sz="1800" dirty="0"/>
              <a:t>, K.Nagasaki</a:t>
            </a:r>
            <a:r>
              <a:rPr lang="en-GB" altLang="ja-JP" sz="1800" baseline="30000" dirty="0"/>
              <a:t>3</a:t>
            </a:r>
            <a:r>
              <a:rPr lang="en-GB" altLang="ja-JP" sz="1800" dirty="0"/>
              <a:t> and LHD experiment </a:t>
            </a:r>
            <a:r>
              <a:rPr lang="en-GB" altLang="ja-JP" sz="1800" dirty="0" smtClean="0"/>
              <a:t>group</a:t>
            </a:r>
          </a:p>
          <a:p>
            <a:endParaRPr lang="ja-JP" altLang="ja-JP" sz="1800" dirty="0"/>
          </a:p>
          <a:p>
            <a:pPr hangingPunct="0"/>
            <a:r>
              <a:rPr lang="en-US" altLang="ja-JP" sz="1800" baseline="30000" dirty="0"/>
              <a:t>1</a:t>
            </a:r>
            <a:r>
              <a:rPr lang="en-US" altLang="ja-JP" sz="1800" dirty="0"/>
              <a:t> </a:t>
            </a:r>
            <a:r>
              <a:rPr lang="en-GB" altLang="ja-JP" sz="1800" dirty="0"/>
              <a:t>National Institute for Fusion Science, Toki, 509-5292, Japan.</a:t>
            </a:r>
            <a:endParaRPr lang="ja-JP" altLang="ja-JP" sz="1800" dirty="0"/>
          </a:p>
          <a:p>
            <a:pPr hangingPunct="0"/>
            <a:r>
              <a:rPr lang="en-GB" altLang="ja-JP" sz="1800" baseline="30000" dirty="0"/>
              <a:t>2</a:t>
            </a:r>
            <a:r>
              <a:rPr lang="en-GB" altLang="ja-JP" sz="1800" dirty="0"/>
              <a:t>Oak Ridge National Laboratory, Oak Ridge, Tennessee 37831, USA.</a:t>
            </a:r>
            <a:endParaRPr lang="ja-JP" altLang="ja-JP" sz="1800" dirty="0"/>
          </a:p>
          <a:p>
            <a:pPr hangingPunct="0"/>
            <a:r>
              <a:rPr lang="en-GB" altLang="ja-JP" sz="1800" baseline="30000" dirty="0"/>
              <a:t>3</a:t>
            </a:r>
            <a:r>
              <a:rPr lang="en-GB" altLang="ja-JP" sz="1800" dirty="0"/>
              <a:t>Institute for Advanced Energy, Kyoto University, </a:t>
            </a:r>
            <a:r>
              <a:rPr lang="en-GB" altLang="ja-JP" sz="1800" dirty="0" err="1"/>
              <a:t>Uji</a:t>
            </a:r>
            <a:r>
              <a:rPr lang="en-GB" altLang="ja-JP" sz="1800" dirty="0"/>
              <a:t>, 611-0011, </a:t>
            </a:r>
            <a:r>
              <a:rPr lang="en-GB" altLang="ja-JP" sz="1800" dirty="0" smtClean="0"/>
              <a:t>Japan</a:t>
            </a:r>
            <a:endParaRPr lang="ja-JP" altLang="ja-JP" sz="1800" dirty="0"/>
          </a:p>
        </p:txBody>
      </p:sp>
      <p:pic>
        <p:nvPicPr>
          <p:cNvPr id="4" name="Picture 13" descr="LH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556792"/>
            <a:ext cx="1008113" cy="7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p:cNvSpPr txBox="1"/>
          <p:nvPr/>
        </p:nvSpPr>
        <p:spPr>
          <a:xfrm>
            <a:off x="3491880" y="3212976"/>
            <a:ext cx="2194832" cy="461665"/>
          </a:xfrm>
          <a:prstGeom prst="rect">
            <a:avLst/>
          </a:prstGeom>
          <a:noFill/>
        </p:spPr>
        <p:txBody>
          <a:bodyPr wrap="none" rtlCol="0">
            <a:spAutoFit/>
          </a:bodyPr>
          <a:lstStyle/>
          <a:p>
            <a:r>
              <a:rPr lang="en-GB" altLang="ja-JP" sz="2400" dirty="0" smtClean="0">
                <a:latin typeface="Impact" panose="020B0806030902050204" pitchFamily="34" charset="0"/>
              </a:rPr>
              <a:t>NIFS  </a:t>
            </a:r>
            <a:r>
              <a:rPr lang="en-GB" altLang="ja-JP" sz="2400" dirty="0" err="1" smtClean="0">
                <a:latin typeface="Impact" panose="020B0806030902050204" pitchFamily="34" charset="0"/>
              </a:rPr>
              <a:t>M.Osakabe</a:t>
            </a:r>
            <a:endParaRPr kumimoji="1" lang="ja-JP" altLang="en-US" sz="2400" dirty="0">
              <a:latin typeface="Impact" panose="020B0806030902050204" pitchFamily="34" charset="0"/>
            </a:endParaRPr>
          </a:p>
        </p:txBody>
      </p:sp>
      <p:sp>
        <p:nvSpPr>
          <p:cNvPr id="6" name="スライド番号プレースホルダー 5"/>
          <p:cNvSpPr>
            <a:spLocks noGrp="1"/>
          </p:cNvSpPr>
          <p:nvPr>
            <p:ph type="sldNum" sz="quarter" idx="12"/>
          </p:nvPr>
        </p:nvSpPr>
        <p:spPr/>
        <p:txBody>
          <a:bodyPr/>
          <a:lstStyle/>
          <a:p>
            <a:fld id="{B8F9009D-011B-48C7-86D9-12C7B4CC2485}" type="slidenum">
              <a:rPr kumimoji="1" lang="ja-JP" altLang="en-US" smtClean="0"/>
              <a:t>1</a:t>
            </a:fld>
            <a:endParaRPr kumimoji="1" lang="ja-JP" altLang="en-US"/>
          </a:p>
        </p:txBody>
      </p:sp>
    </p:spTree>
    <p:extLst>
      <p:ext uri="{BB962C8B-B14F-4D97-AF65-F5344CB8AC3E}">
        <p14:creationId xmlns:p14="http://schemas.microsoft.com/office/powerpoint/2010/main" val="11288835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オブジェクト 39"/>
          <p:cNvGraphicFramePr>
            <a:graphicFrameLocks noChangeAspect="1"/>
          </p:cNvGraphicFramePr>
          <p:nvPr>
            <p:extLst>
              <p:ext uri="{D42A27DB-BD31-4B8C-83A1-F6EECF244321}">
                <p14:modId xmlns:p14="http://schemas.microsoft.com/office/powerpoint/2010/main" val="3900190541"/>
              </p:ext>
            </p:extLst>
          </p:nvPr>
        </p:nvGraphicFramePr>
        <p:xfrm>
          <a:off x="6012160" y="6131198"/>
          <a:ext cx="1473200" cy="538162"/>
        </p:xfrm>
        <a:graphic>
          <a:graphicData uri="http://schemas.openxmlformats.org/presentationml/2006/ole">
            <mc:AlternateContent xmlns:mc="http://schemas.openxmlformats.org/markup-compatibility/2006">
              <mc:Choice xmlns:v="urn:schemas-microsoft-com:vml" Requires="v">
                <p:oleObj spid="_x0000_s20758" name="Equation" r:id="rId4" imgW="660240" imgH="241200" progId="Equation.DSMT4">
                  <p:embed/>
                </p:oleObj>
              </mc:Choice>
              <mc:Fallback>
                <p:oleObj name="Equation" r:id="rId4" imgW="660240" imgH="241200" progId="Equation.DSMT4">
                  <p:embed/>
                  <p:pic>
                    <p:nvPicPr>
                      <p:cNvPr id="0" name=""/>
                      <p:cNvPicPr>
                        <a:picLocks noChangeAspect="1" noChangeArrowheads="1"/>
                      </p:cNvPicPr>
                      <p:nvPr/>
                    </p:nvPicPr>
                    <p:blipFill>
                      <a:blip r:embed="rId5"/>
                      <a:srcRect/>
                      <a:stretch>
                        <a:fillRect/>
                      </a:stretch>
                    </p:blipFill>
                    <p:spPr bwMode="auto">
                      <a:xfrm>
                        <a:off x="6012160" y="6131198"/>
                        <a:ext cx="14732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正方形/長方形 12"/>
          <p:cNvSpPr/>
          <p:nvPr/>
        </p:nvSpPr>
        <p:spPr>
          <a:xfrm>
            <a:off x="5770514" y="6093979"/>
            <a:ext cx="1665605" cy="503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2" name="Picture 171" descr="C:\Presentation\APTWG_2013\Disp_EPdependence_Te4000Ti0500alpha00_Graph1_1_2.JPG"/>
          <p:cNvPicPr>
            <a:picLocks noChangeAspect="1" noChangeArrowheads="1"/>
          </p:cNvPicPr>
          <p:nvPr/>
        </p:nvPicPr>
        <p:blipFill rotWithShape="1">
          <a:blip r:embed="rId6">
            <a:extLst>
              <a:ext uri="{28A0092B-C50C-407E-A947-70E740481C1C}">
                <a14:useLocalDpi xmlns:a14="http://schemas.microsoft.com/office/drawing/2010/main" val="0"/>
              </a:ext>
            </a:extLst>
          </a:blip>
          <a:srcRect r="6080" b="10430"/>
          <a:stretch/>
        </p:blipFill>
        <p:spPr bwMode="auto">
          <a:xfrm>
            <a:off x="3851920" y="2899380"/>
            <a:ext cx="5131844" cy="3328000"/>
          </a:xfrm>
          <a:prstGeom prst="rect">
            <a:avLst/>
          </a:prstGeom>
          <a:noFill/>
          <a:extLst>
            <a:ext uri="{909E8E84-426E-40DD-AFC4-6F175D3DCCD1}">
              <a14:hiddenFill xmlns:a14="http://schemas.microsoft.com/office/drawing/2010/main">
                <a:solidFill>
                  <a:srgbClr val="FFFFFF"/>
                </a:solidFill>
              </a14:hiddenFill>
            </a:ext>
          </a:extLst>
        </p:spPr>
      </p:pic>
      <p:cxnSp>
        <p:nvCxnSpPr>
          <p:cNvPr id="71" name="直線コネクタ 70"/>
          <p:cNvCxnSpPr/>
          <p:nvPr/>
        </p:nvCxnSpPr>
        <p:spPr>
          <a:xfrm>
            <a:off x="5344510" y="5134642"/>
            <a:ext cx="852009" cy="31058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60" name="Picture 162"/>
          <p:cNvPicPr>
            <a:picLocks noChangeAspect="1" noChangeArrowheads="1"/>
          </p:cNvPicPr>
          <p:nvPr/>
        </p:nvPicPr>
        <p:blipFill rotWithShape="1">
          <a:blip r:embed="rId7">
            <a:extLst>
              <a:ext uri="{28A0092B-C50C-407E-A947-70E740481C1C}">
                <a14:useLocalDpi xmlns:a14="http://schemas.microsoft.com/office/drawing/2010/main" val="0"/>
              </a:ext>
            </a:extLst>
          </a:blip>
          <a:srcRect t="9871"/>
          <a:stretch/>
        </p:blipFill>
        <p:spPr bwMode="auto">
          <a:xfrm>
            <a:off x="429007" y="3244475"/>
            <a:ext cx="2897187" cy="247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179"/>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28162" y="4325279"/>
            <a:ext cx="1928214" cy="1551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6" name="正方形/長方形 65"/>
          <p:cNvSpPr/>
          <p:nvPr/>
        </p:nvSpPr>
        <p:spPr>
          <a:xfrm>
            <a:off x="323528" y="3183286"/>
            <a:ext cx="3096344" cy="2765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5" name="直線矢印コネクタ 64"/>
          <p:cNvCxnSpPr>
            <a:stCxn id="64" idx="0"/>
          </p:cNvCxnSpPr>
          <p:nvPr/>
        </p:nvCxnSpPr>
        <p:spPr>
          <a:xfrm flipV="1">
            <a:off x="3963548" y="5068484"/>
            <a:ext cx="1249897" cy="3504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1" name="テキスト ボックス 13"/>
          <p:cNvSpPr txBox="1">
            <a:spLocks noChangeArrowheads="1"/>
          </p:cNvSpPr>
          <p:nvPr/>
        </p:nvSpPr>
        <p:spPr bwMode="auto">
          <a:xfrm>
            <a:off x="1401551" y="3618406"/>
            <a:ext cx="1686497" cy="65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r" eaLnBrk="1" hangingPunct="1"/>
            <a:r>
              <a:rPr lang="en-US" altLang="ja-JP" dirty="0"/>
              <a:t>Slowing-down distribution</a:t>
            </a:r>
            <a:endParaRPr lang="ja-JP" altLang="en-US" dirty="0"/>
          </a:p>
        </p:txBody>
      </p:sp>
      <p:sp>
        <p:nvSpPr>
          <p:cNvPr id="64" name="テキスト ボックス 63"/>
          <p:cNvSpPr txBox="1"/>
          <p:nvPr/>
        </p:nvSpPr>
        <p:spPr>
          <a:xfrm>
            <a:off x="3326194" y="5418947"/>
            <a:ext cx="1274708" cy="400110"/>
          </a:xfrm>
          <a:prstGeom prst="rect">
            <a:avLst/>
          </a:prstGeom>
          <a:solidFill>
            <a:schemeClr val="accent5">
              <a:lumMod val="20000"/>
              <a:lumOff val="80000"/>
            </a:schemeClr>
          </a:solidFill>
        </p:spPr>
        <p:txBody>
          <a:bodyPr wrap="none" rtlCol="0">
            <a:spAutoFit/>
          </a:bodyPr>
          <a:lstStyle/>
          <a:p>
            <a:r>
              <a:rPr lang="en-US" altLang="ja-JP" sz="2000" dirty="0" err="1" smtClean="0">
                <a:latin typeface="Symbol" pitchFamily="18" charset="2"/>
              </a:rPr>
              <a:t>g</a:t>
            </a:r>
            <a:r>
              <a:rPr lang="en-US" altLang="ja-JP" sz="2000" baseline="-25000" dirty="0" err="1">
                <a:latin typeface="Arial Unicode MS" pitchFamily="50" charset="-128"/>
                <a:ea typeface="Arial Unicode MS" pitchFamily="50" charset="-128"/>
                <a:cs typeface="Arial Unicode MS" pitchFamily="50" charset="-128"/>
              </a:rPr>
              <a:t>Growth</a:t>
            </a:r>
            <a:r>
              <a:rPr kumimoji="1" lang="en-US" altLang="ja-JP" sz="2000" dirty="0" smtClean="0"/>
              <a:t> &gt; 0</a:t>
            </a:r>
            <a:endParaRPr kumimoji="1" lang="ja-JP" altLang="en-US" sz="2000" dirty="0"/>
          </a:p>
        </p:txBody>
      </p:sp>
      <p:sp>
        <p:nvSpPr>
          <p:cNvPr id="68" name="正方形/長方形 67"/>
          <p:cNvSpPr/>
          <p:nvPr/>
        </p:nvSpPr>
        <p:spPr>
          <a:xfrm>
            <a:off x="3419872" y="3532946"/>
            <a:ext cx="1108202" cy="2416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normAutofit fontScale="90000"/>
          </a:bodyPr>
          <a:lstStyle/>
          <a:p>
            <a:r>
              <a:rPr lang="en-US" altLang="ja-JP" dirty="0" smtClean="0"/>
              <a:t>The </a:t>
            </a:r>
            <a:r>
              <a:rPr lang="en-US" altLang="ja-JP" dirty="0" smtClean="0"/>
              <a:t>FI</a:t>
            </a:r>
            <a:r>
              <a:rPr lang="en-US" altLang="ja-JP" dirty="0" smtClean="0"/>
              <a:t> </a:t>
            </a:r>
            <a:r>
              <a:rPr lang="en-US" altLang="ja-JP" dirty="0" smtClean="0"/>
              <a:t>affects the GAM frequency</a:t>
            </a:r>
            <a:endParaRPr kumimoji="1" lang="ja-JP" altLang="en-US" dirty="0"/>
          </a:p>
        </p:txBody>
      </p:sp>
      <p:pic>
        <p:nvPicPr>
          <p:cNvPr id="15" name="Picture 180" descr="C:\Presentation\APTWG_2013\EnergySpec_UsedInCalculation_alpha68_Graph2_1.JPG"/>
          <p:cNvPicPr>
            <a:picLocks noGrp="1" noChangeAspect="1" noChangeArrowheads="1"/>
          </p:cNvPicPr>
          <p:nvPr>
            <p:ph idx="1"/>
          </p:nvPr>
        </p:nvPicPr>
        <p:blipFill rotWithShape="1">
          <a:blip r:embed="rId9">
            <a:extLst>
              <a:ext uri="{28A0092B-C50C-407E-A947-70E740481C1C}">
                <a14:useLocalDpi xmlns:a14="http://schemas.microsoft.com/office/drawing/2010/main" val="0"/>
              </a:ext>
            </a:extLst>
          </a:blip>
          <a:stretch/>
        </p:blipFill>
        <p:spPr bwMode="auto">
          <a:xfrm>
            <a:off x="179512" y="3434046"/>
            <a:ext cx="3629025" cy="2781300"/>
          </a:xfrm>
          <a:prstGeom prst="rect">
            <a:avLst/>
          </a:prstGeom>
          <a:noFill/>
          <a:extLst>
            <a:ext uri="{909E8E84-426E-40DD-AFC4-6F175D3DCCD1}">
              <a14:hiddenFill xmlns:a14="http://schemas.microsoft.com/office/drawing/2010/main">
                <a:solidFill>
                  <a:srgbClr val="FFFFFF"/>
                </a:solidFill>
              </a14:hiddenFill>
            </a:ext>
          </a:extLst>
        </p:spPr>
      </p:pic>
      <p:sp>
        <p:nvSpPr>
          <p:cNvPr id="69" name="正方形/長方形 68"/>
          <p:cNvSpPr/>
          <p:nvPr/>
        </p:nvSpPr>
        <p:spPr>
          <a:xfrm>
            <a:off x="5344510" y="4880518"/>
            <a:ext cx="268014" cy="239136"/>
          </a:xfrm>
          <a:prstGeom prst="rect">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0" name="直線コネクタ 69"/>
          <p:cNvCxnSpPr/>
          <p:nvPr/>
        </p:nvCxnSpPr>
        <p:spPr>
          <a:xfrm flipV="1">
            <a:off x="5344510" y="4482349"/>
            <a:ext cx="852009" cy="39817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67" name="正方形/長方形 66"/>
          <p:cNvSpPr/>
          <p:nvPr/>
        </p:nvSpPr>
        <p:spPr>
          <a:xfrm>
            <a:off x="4236910" y="2909312"/>
            <a:ext cx="4919188" cy="332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1"/>
          <p:cNvSpPr txBox="1">
            <a:spLocks noChangeArrowheads="1"/>
          </p:cNvSpPr>
          <p:nvPr/>
        </p:nvSpPr>
        <p:spPr bwMode="auto">
          <a:xfrm>
            <a:off x="157163" y="836712"/>
            <a:ext cx="8782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dirty="0"/>
              <a:t>The GAM frequency is modified by </a:t>
            </a:r>
            <a:r>
              <a:rPr lang="en-US" altLang="ja-JP" dirty="0" smtClean="0"/>
              <a:t>FI</a:t>
            </a:r>
            <a:r>
              <a:rPr lang="en-US" altLang="ja-JP" dirty="0" smtClean="0"/>
              <a:t>s</a:t>
            </a:r>
            <a:r>
              <a:rPr lang="en-US" altLang="ja-JP" dirty="0"/>
              <a:t>.   </a:t>
            </a:r>
            <a:r>
              <a:rPr lang="en-US" altLang="ja-JP" sz="1400" i="1" dirty="0"/>
              <a:t>(</a:t>
            </a:r>
            <a:r>
              <a:rPr lang="en-US" altLang="ja-JP" sz="1400" i="1" dirty="0" err="1"/>
              <a:t>G.Y.Fu</a:t>
            </a:r>
            <a:r>
              <a:rPr lang="en-US" altLang="ja-JP" sz="1400" i="1" dirty="0"/>
              <a:t>, PRL,101,185002 (2008) )</a:t>
            </a:r>
            <a:endParaRPr lang="ja-JP" altLang="en-US" sz="1400" i="1" dirty="0"/>
          </a:p>
        </p:txBody>
      </p:sp>
      <p:graphicFrame>
        <p:nvGraphicFramePr>
          <p:cNvPr id="5" name="オブジェクト 7"/>
          <p:cNvGraphicFramePr>
            <a:graphicFrameLocks noChangeAspect="1"/>
          </p:cNvGraphicFramePr>
          <p:nvPr>
            <p:extLst>
              <p:ext uri="{D42A27DB-BD31-4B8C-83A1-F6EECF244321}">
                <p14:modId xmlns:p14="http://schemas.microsoft.com/office/powerpoint/2010/main" val="1868958597"/>
              </p:ext>
            </p:extLst>
          </p:nvPr>
        </p:nvGraphicFramePr>
        <p:xfrm>
          <a:off x="981308" y="1201966"/>
          <a:ext cx="4264025" cy="827088"/>
        </p:xfrm>
        <a:graphic>
          <a:graphicData uri="http://schemas.openxmlformats.org/presentationml/2006/ole">
            <mc:AlternateContent xmlns:mc="http://schemas.openxmlformats.org/markup-compatibility/2006">
              <mc:Choice xmlns:v="urn:schemas-microsoft-com:vml" Requires="v">
                <p:oleObj spid="_x0000_s20759" name="Equation" r:id="rId10" imgW="2806560" imgH="533160" progId="Equation.DSMT4">
                  <p:embed/>
                </p:oleObj>
              </mc:Choice>
              <mc:Fallback>
                <p:oleObj name="Equation" r:id="rId10" imgW="2806560" imgH="533160" progId="Equation.DSMT4">
                  <p:embed/>
                  <p:pic>
                    <p:nvPicPr>
                      <p:cNvPr id="0" name=""/>
                      <p:cNvPicPr>
                        <a:picLocks noChangeAspect="1" noChangeArrowheads="1"/>
                      </p:cNvPicPr>
                      <p:nvPr/>
                    </p:nvPicPr>
                    <p:blipFill>
                      <a:blip r:embed="rId11"/>
                      <a:srcRect/>
                      <a:stretch>
                        <a:fillRect/>
                      </a:stretch>
                    </p:blipFill>
                    <p:spPr bwMode="auto">
                      <a:xfrm>
                        <a:off x="981308" y="1201966"/>
                        <a:ext cx="4264025"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屈折矢印 5"/>
          <p:cNvSpPr/>
          <p:nvPr/>
        </p:nvSpPr>
        <p:spPr>
          <a:xfrm flipV="1">
            <a:off x="5514983" y="1511074"/>
            <a:ext cx="889328" cy="760766"/>
          </a:xfrm>
          <a:prstGeom prst="bentUpArrow">
            <a:avLst>
              <a:gd name="adj1" fmla="val 23439"/>
              <a:gd name="adj2" fmla="val 25000"/>
              <a:gd name="adj3" fmla="val 2337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mc:AlternateContent xmlns:mc="http://schemas.openxmlformats.org/markup-compatibility/2006" xmlns:a14="http://schemas.microsoft.com/office/drawing/2010/main">
        <mc:Choice Requires="a14">
          <p:sp>
            <p:nvSpPr>
              <p:cNvPr id="8" name="テキスト ボックス 7"/>
              <p:cNvSpPr txBox="1"/>
              <p:nvPr/>
            </p:nvSpPr>
            <p:spPr>
              <a:xfrm>
                <a:off x="7203754" y="1287050"/>
                <a:ext cx="974754" cy="6090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kumimoji="1" lang="en-US" altLang="ja-JP" b="0" i="0" smtClean="0">
                          <a:latin typeface="Cambria Math"/>
                        </a:rPr>
                        <m:t>Λ</m:t>
                      </m:r>
                      <m:r>
                        <a:rPr kumimoji="1" lang="en-US" altLang="ja-JP" b="0" i="1" smtClean="0">
                          <a:latin typeface="Cambria Math"/>
                        </a:rPr>
                        <m:t>=</m:t>
                      </m:r>
                      <m:f>
                        <m:fPr>
                          <m:ctrlPr>
                            <a:rPr kumimoji="1" lang="en-US" altLang="ja-JP" b="0" i="1" smtClean="0">
                              <a:latin typeface="Cambria Math"/>
                            </a:rPr>
                          </m:ctrlPr>
                        </m:fPr>
                        <m:num>
                          <m:r>
                            <a:rPr kumimoji="1" lang="en-US" altLang="ja-JP" b="0" i="1" smtClean="0">
                              <a:latin typeface="Cambria Math"/>
                            </a:rPr>
                            <m:t>𝜇</m:t>
                          </m:r>
                          <m:r>
                            <a:rPr kumimoji="1" lang="en-US" altLang="ja-JP" b="0" i="1" smtClean="0">
                              <a:latin typeface="Cambria Math"/>
                            </a:rPr>
                            <m:t>𝐵</m:t>
                          </m:r>
                        </m:num>
                        <m:den>
                          <m:r>
                            <a:rPr kumimoji="1" lang="en-US" altLang="ja-JP" b="0" i="1" smtClean="0">
                              <a:latin typeface="Cambria Math"/>
                            </a:rPr>
                            <m:t>𝐸</m:t>
                          </m:r>
                        </m:den>
                      </m:f>
                    </m:oMath>
                  </m:oMathPara>
                </a14:m>
                <a:endParaRPr kumimoji="1" lang="ja-JP" altLang="en-US" dirty="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7203754" y="1287050"/>
                <a:ext cx="974754" cy="609077"/>
              </a:xfrm>
              <a:prstGeom prst="rect">
                <a:avLst/>
              </a:prstGeom>
              <a:blipFill rotWithShape="1">
                <a:blip r:embed="rId12"/>
                <a:stretch>
                  <a:fillRect/>
                </a:stretch>
              </a:blipFill>
            </p:spPr>
            <p:txBody>
              <a:bodyPr/>
              <a:lstStyle/>
              <a:p>
                <a:r>
                  <a:rPr lang="ja-JP" altLang="en-US">
                    <a:noFill/>
                  </a:rPr>
                  <a:t> </a:t>
                </a:r>
              </a:p>
            </p:txBody>
          </p:sp>
        </mc:Fallback>
      </mc:AlternateContent>
      <p:sp>
        <p:nvSpPr>
          <p:cNvPr id="9" name="テキスト ボックス 21"/>
          <p:cNvSpPr txBox="1">
            <a:spLocks noChangeArrowheads="1"/>
          </p:cNvSpPr>
          <p:nvPr/>
        </p:nvSpPr>
        <p:spPr bwMode="auto">
          <a:xfrm>
            <a:off x="429007" y="2880529"/>
            <a:ext cx="3314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1400" i="1" dirty="0"/>
              <a:t>(</a:t>
            </a:r>
            <a:r>
              <a:rPr lang="en-US" altLang="ja-JP" sz="1400" i="1" dirty="0" err="1"/>
              <a:t>T.Watari</a:t>
            </a:r>
            <a:r>
              <a:rPr lang="en-US" altLang="ja-JP" sz="1400" i="1" dirty="0"/>
              <a:t>, et al, </a:t>
            </a:r>
            <a:r>
              <a:rPr lang="en-US" altLang="ja-JP" sz="1400" i="1" dirty="0" err="1"/>
              <a:t>PoP</a:t>
            </a:r>
            <a:r>
              <a:rPr lang="en-US" altLang="ja-JP" sz="1400" i="1" dirty="0"/>
              <a:t>, 13, 062504 (2006)</a:t>
            </a:r>
            <a:endParaRPr lang="ja-JP" altLang="en-US" sz="1400" i="1" dirty="0"/>
          </a:p>
        </p:txBody>
      </p:sp>
      <p:sp>
        <p:nvSpPr>
          <p:cNvPr id="11" name="テキスト ボックス 10"/>
          <p:cNvSpPr txBox="1"/>
          <p:nvPr/>
        </p:nvSpPr>
        <p:spPr>
          <a:xfrm>
            <a:off x="7956376" y="775890"/>
            <a:ext cx="1212768" cy="369332"/>
          </a:xfrm>
          <a:prstGeom prst="rect">
            <a:avLst/>
          </a:prstGeom>
          <a:noFill/>
        </p:spPr>
        <p:txBody>
          <a:bodyPr wrap="none" rtlCol="0">
            <a:spAutoFit/>
          </a:bodyPr>
          <a:lstStyle/>
          <a:p>
            <a:r>
              <a:rPr kumimoji="1" lang="en-US" altLang="ja-JP" dirty="0" err="1" smtClean="0"/>
              <a:t>T.Ido</a:t>
            </a:r>
            <a:r>
              <a:rPr kumimoji="1" lang="en-US" altLang="ja-JP" dirty="0" smtClean="0"/>
              <a:t>, </a:t>
            </a:r>
            <a:r>
              <a:rPr kumimoji="1" lang="en-US" altLang="ja-JP" i="1" dirty="0" smtClean="0"/>
              <a:t>et.al.</a:t>
            </a:r>
            <a:endParaRPr kumimoji="1" lang="ja-JP" altLang="en-US" dirty="0"/>
          </a:p>
        </p:txBody>
      </p:sp>
      <p:grpSp>
        <p:nvGrpSpPr>
          <p:cNvPr id="21" name="グループ化 20"/>
          <p:cNvGrpSpPr/>
          <p:nvPr/>
        </p:nvGrpSpPr>
        <p:grpSpPr>
          <a:xfrm>
            <a:off x="467544" y="1206599"/>
            <a:ext cx="6624736" cy="1065241"/>
            <a:chOff x="467544" y="1206599"/>
            <a:chExt cx="6624736" cy="1065241"/>
          </a:xfrm>
        </p:grpSpPr>
        <p:sp>
          <p:nvSpPr>
            <p:cNvPr id="14" name="正方形/長方形 13"/>
            <p:cNvSpPr/>
            <p:nvPr/>
          </p:nvSpPr>
          <p:spPr>
            <a:xfrm>
              <a:off x="467544" y="1206599"/>
              <a:ext cx="6624736" cy="1065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7" name="オブジェクト 4"/>
            <p:cNvGraphicFramePr>
              <a:graphicFrameLocks noChangeAspect="1"/>
            </p:cNvGraphicFramePr>
            <p:nvPr>
              <p:extLst>
                <p:ext uri="{D42A27DB-BD31-4B8C-83A1-F6EECF244321}">
                  <p14:modId xmlns:p14="http://schemas.microsoft.com/office/powerpoint/2010/main" val="2794626735"/>
                </p:ext>
              </p:extLst>
            </p:nvPr>
          </p:nvGraphicFramePr>
          <p:xfrm>
            <a:off x="678141" y="1316890"/>
            <a:ext cx="5492123" cy="844658"/>
          </p:xfrm>
          <a:graphic>
            <a:graphicData uri="http://schemas.openxmlformats.org/presentationml/2006/ole">
              <mc:AlternateContent xmlns:mc="http://schemas.openxmlformats.org/markup-compatibility/2006">
                <mc:Choice xmlns:v="urn:schemas-microsoft-com:vml" Requires="v">
                  <p:oleObj spid="_x0000_s20760" name="Equation" r:id="rId13" imgW="3543120" imgH="533160" progId="Equation.DSMT4">
                    <p:embed/>
                  </p:oleObj>
                </mc:Choice>
                <mc:Fallback>
                  <p:oleObj name="Equation" r:id="rId13" imgW="3543120" imgH="533160" progId="Equation.DSMT4">
                    <p:embed/>
                    <p:pic>
                      <p:nvPicPr>
                        <p:cNvPr id="0" name=""/>
                        <p:cNvPicPr>
                          <a:picLocks noChangeAspect="1" noChangeArrowheads="1"/>
                        </p:cNvPicPr>
                        <p:nvPr/>
                      </p:nvPicPr>
                      <p:blipFill>
                        <a:blip r:embed="rId14"/>
                        <a:srcRect/>
                        <a:stretch>
                          <a:fillRect/>
                        </a:stretch>
                      </p:blipFill>
                      <p:spPr bwMode="auto">
                        <a:xfrm>
                          <a:off x="678141" y="1316890"/>
                          <a:ext cx="5492123" cy="844658"/>
                        </a:xfrm>
                        <a:prstGeom prst="rect">
                          <a:avLst/>
                        </a:prstGeom>
                        <a:noFill/>
                        <a:ln>
                          <a:noFill/>
                        </a:ln>
                        <a:extLst/>
                      </p:spPr>
                    </p:pic>
                  </p:oleObj>
                </mc:Fallback>
              </mc:AlternateContent>
            </a:graphicData>
          </a:graphic>
        </p:graphicFrame>
      </p:grpSp>
      <p:sp>
        <p:nvSpPr>
          <p:cNvPr id="18" name="テキスト ボックス 36"/>
          <p:cNvSpPr txBox="1">
            <a:spLocks noChangeArrowheads="1"/>
          </p:cNvSpPr>
          <p:nvPr/>
        </p:nvSpPr>
        <p:spPr bwMode="auto">
          <a:xfrm>
            <a:off x="2044" y="6150114"/>
            <a:ext cx="570187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2000" b="1" dirty="0" smtClean="0">
                <a:solidFill>
                  <a:srgbClr val="FF0000"/>
                </a:solidFill>
              </a:rPr>
              <a:t>The freq. of </a:t>
            </a:r>
            <a:r>
              <a:rPr lang="en-US" altLang="ja-JP" sz="2000" b="1" dirty="0" smtClean="0">
                <a:solidFill>
                  <a:srgbClr val="FF0000"/>
                </a:solidFill>
              </a:rPr>
              <a:t>FI</a:t>
            </a:r>
            <a:r>
              <a:rPr lang="en-US" altLang="ja-JP" sz="2000" b="1" dirty="0" smtClean="0">
                <a:solidFill>
                  <a:srgbClr val="FF0000"/>
                </a:solidFill>
              </a:rPr>
              <a:t>-driven </a:t>
            </a:r>
            <a:r>
              <a:rPr lang="en-US" altLang="ja-JP" sz="2000" b="1" dirty="0" smtClean="0">
                <a:solidFill>
                  <a:srgbClr val="FF0000"/>
                </a:solidFill>
              </a:rPr>
              <a:t>GAM can be</a:t>
            </a:r>
          </a:p>
          <a:p>
            <a:pPr eaLnBrk="1" hangingPunct="1"/>
            <a:r>
              <a:rPr lang="en-US" altLang="ja-JP" sz="2000" b="1" dirty="0" smtClean="0">
                <a:solidFill>
                  <a:srgbClr val="FF0000"/>
                </a:solidFill>
              </a:rPr>
              <a:t> much higher than the ordinary GAM freq.</a:t>
            </a:r>
            <a:endParaRPr lang="ja-JP" altLang="en-US" sz="2000" b="1" dirty="0">
              <a:solidFill>
                <a:srgbClr val="FF0000"/>
              </a:solidFill>
            </a:endParaRPr>
          </a:p>
        </p:txBody>
      </p:sp>
      <p:grpSp>
        <p:nvGrpSpPr>
          <p:cNvPr id="54" name="グループ化 53"/>
          <p:cNvGrpSpPr/>
          <p:nvPr/>
        </p:nvGrpSpPr>
        <p:grpSpPr>
          <a:xfrm>
            <a:off x="4398955" y="3181265"/>
            <a:ext cx="4540258" cy="3450876"/>
            <a:chOff x="4391820" y="3183286"/>
            <a:chExt cx="4540258" cy="3450876"/>
          </a:xfrm>
        </p:grpSpPr>
        <p:pic>
          <p:nvPicPr>
            <p:cNvPr id="16" name="Picture 161" descr="C:\Presentation\APTWG_2013\Disp_EPdependence_Te4000Ti0500_Graph1_1_2.JPG"/>
            <p:cNvPicPr>
              <a:picLocks noChangeAspect="1" noChangeArrowheads="1"/>
            </p:cNvPicPr>
            <p:nvPr/>
          </p:nvPicPr>
          <p:blipFill rotWithShape="1">
            <a:blip r:embed="rId15">
              <a:extLst>
                <a:ext uri="{28A0092B-C50C-407E-A947-70E740481C1C}">
                  <a14:useLocalDpi xmlns:a14="http://schemas.microsoft.com/office/drawing/2010/main" val="0"/>
                </a:ext>
              </a:extLst>
            </a:blip>
            <a:srcRect r="4598" b="9996"/>
            <a:stretch/>
          </p:blipFill>
          <p:spPr bwMode="auto">
            <a:xfrm>
              <a:off x="4391820" y="3183286"/>
              <a:ext cx="4540258" cy="291271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 name="オブジェクト 39"/>
            <p:cNvGraphicFramePr>
              <a:graphicFrameLocks noChangeAspect="1"/>
            </p:cNvGraphicFramePr>
            <p:nvPr>
              <p:extLst>
                <p:ext uri="{D42A27DB-BD31-4B8C-83A1-F6EECF244321}">
                  <p14:modId xmlns:p14="http://schemas.microsoft.com/office/powerpoint/2010/main" val="2074690311"/>
                </p:ext>
              </p:extLst>
            </p:nvPr>
          </p:nvGraphicFramePr>
          <p:xfrm>
            <a:off x="6012160" y="6096000"/>
            <a:ext cx="1473200" cy="538162"/>
          </p:xfrm>
          <a:graphic>
            <a:graphicData uri="http://schemas.openxmlformats.org/presentationml/2006/ole">
              <mc:AlternateContent xmlns:mc="http://schemas.openxmlformats.org/markup-compatibility/2006">
                <mc:Choice xmlns:v="urn:schemas-microsoft-com:vml" Requires="v">
                  <p:oleObj spid="_x0000_s20761" name="Equation" r:id="rId16" imgW="660240" imgH="241200" progId="Equation.DSMT4">
                    <p:embed/>
                  </p:oleObj>
                </mc:Choice>
                <mc:Fallback>
                  <p:oleObj name="Equation" r:id="rId16" imgW="660240" imgH="241200" progId="Equation.DSMT4">
                    <p:embed/>
                    <p:pic>
                      <p:nvPicPr>
                        <p:cNvPr id="0" name=""/>
                        <p:cNvPicPr>
                          <a:picLocks noChangeAspect="1" noChangeArrowheads="1"/>
                        </p:cNvPicPr>
                        <p:nvPr/>
                      </p:nvPicPr>
                      <p:blipFill>
                        <a:blip r:embed="rId5"/>
                        <a:srcRect/>
                        <a:stretch>
                          <a:fillRect/>
                        </a:stretch>
                      </p:blipFill>
                      <p:spPr bwMode="auto">
                        <a:xfrm>
                          <a:off x="6012160" y="6096000"/>
                          <a:ext cx="14732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20" name="角丸四角形 19"/>
          <p:cNvSpPr/>
          <p:nvPr/>
        </p:nvSpPr>
        <p:spPr>
          <a:xfrm>
            <a:off x="1907704" y="1206599"/>
            <a:ext cx="1224136" cy="995939"/>
          </a:xfrm>
          <a:prstGeom prst="roundRect">
            <a:avLst>
              <a:gd name="adj" fmla="val 2650"/>
            </a:avLst>
          </a:prstGeom>
          <a:no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星 5 26"/>
          <p:cNvSpPr/>
          <p:nvPr/>
        </p:nvSpPr>
        <p:spPr bwMode="auto">
          <a:xfrm>
            <a:off x="5940152" y="4922440"/>
            <a:ext cx="165100" cy="166688"/>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8" name="星 5 27"/>
          <p:cNvSpPr/>
          <p:nvPr/>
        </p:nvSpPr>
        <p:spPr bwMode="auto">
          <a:xfrm>
            <a:off x="6808502" y="4922435"/>
            <a:ext cx="165100" cy="166688"/>
          </a:xfrm>
          <a:prstGeom prst="star5">
            <a:avLst/>
          </a:prstGeom>
          <a:solidFill>
            <a:schemeClr val="bg1"/>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0000CC"/>
              </a:solidFill>
            </a:endParaRPr>
          </a:p>
        </p:txBody>
      </p:sp>
      <p:sp>
        <p:nvSpPr>
          <p:cNvPr id="29" name="星 5 28"/>
          <p:cNvSpPr/>
          <p:nvPr/>
        </p:nvSpPr>
        <p:spPr bwMode="auto">
          <a:xfrm>
            <a:off x="7353569" y="4922440"/>
            <a:ext cx="165100" cy="166688"/>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0" name="星 5 29"/>
          <p:cNvSpPr/>
          <p:nvPr/>
        </p:nvSpPr>
        <p:spPr bwMode="auto">
          <a:xfrm>
            <a:off x="8295332" y="4918496"/>
            <a:ext cx="165100" cy="166688"/>
          </a:xfrm>
          <a:prstGeom prst="star5">
            <a:avLst/>
          </a:prstGeom>
          <a:solidFill>
            <a:schemeClr val="bg1"/>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1" name="星 5 30"/>
          <p:cNvSpPr/>
          <p:nvPr/>
        </p:nvSpPr>
        <p:spPr bwMode="auto">
          <a:xfrm>
            <a:off x="7839103" y="4910764"/>
            <a:ext cx="165100" cy="166688"/>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32" name="直線矢印コネクタ 31"/>
          <p:cNvCxnSpPr/>
          <p:nvPr/>
        </p:nvCxnSpPr>
        <p:spPr>
          <a:xfrm flipV="1">
            <a:off x="6270603" y="5089128"/>
            <a:ext cx="1082966" cy="35609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flipV="1">
            <a:off x="6270603" y="5077452"/>
            <a:ext cx="1568500" cy="36777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flipH="1">
            <a:off x="6973602" y="3933056"/>
            <a:ext cx="57388" cy="95690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a:stCxn id="36" idx="2"/>
          </p:cNvCxnSpPr>
          <p:nvPr/>
        </p:nvCxnSpPr>
        <p:spPr>
          <a:xfrm>
            <a:off x="7030990" y="3933056"/>
            <a:ext cx="1285602" cy="103684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6393636" y="3532946"/>
            <a:ext cx="1274708" cy="400110"/>
          </a:xfrm>
          <a:prstGeom prst="rect">
            <a:avLst/>
          </a:prstGeom>
          <a:noFill/>
        </p:spPr>
        <p:txBody>
          <a:bodyPr wrap="none" rtlCol="0">
            <a:spAutoFit/>
          </a:bodyPr>
          <a:lstStyle/>
          <a:p>
            <a:r>
              <a:rPr lang="en-US" altLang="ja-JP" sz="2000" dirty="0" err="1" smtClean="0">
                <a:latin typeface="Symbol" pitchFamily="18" charset="2"/>
              </a:rPr>
              <a:t>g</a:t>
            </a:r>
            <a:r>
              <a:rPr lang="en-US" altLang="ja-JP" sz="2000" baseline="-25000" dirty="0" err="1" smtClean="0">
                <a:latin typeface="Arial Unicode MS" pitchFamily="50" charset="-128"/>
                <a:ea typeface="Arial Unicode MS" pitchFamily="50" charset="-128"/>
                <a:cs typeface="Arial Unicode MS" pitchFamily="50" charset="-128"/>
              </a:rPr>
              <a:t>Growth</a:t>
            </a:r>
            <a:r>
              <a:rPr kumimoji="1" lang="en-US" altLang="ja-JP" sz="2000" dirty="0" smtClean="0"/>
              <a:t> &lt; 0</a:t>
            </a:r>
            <a:endParaRPr kumimoji="1" lang="ja-JP" altLang="en-US" sz="2000" dirty="0"/>
          </a:p>
        </p:txBody>
      </p:sp>
      <p:cxnSp>
        <p:nvCxnSpPr>
          <p:cNvPr id="41" name="直線矢印コネクタ 40"/>
          <p:cNvCxnSpPr/>
          <p:nvPr/>
        </p:nvCxnSpPr>
        <p:spPr>
          <a:xfrm flipH="1" flipV="1">
            <a:off x="6105253" y="5077453"/>
            <a:ext cx="165350" cy="36777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テキスト ボックス 41"/>
          <p:cNvSpPr txBox="1"/>
          <p:nvPr/>
        </p:nvSpPr>
        <p:spPr>
          <a:xfrm>
            <a:off x="5698894" y="5344510"/>
            <a:ext cx="1274708" cy="400110"/>
          </a:xfrm>
          <a:prstGeom prst="rect">
            <a:avLst/>
          </a:prstGeom>
          <a:noFill/>
        </p:spPr>
        <p:txBody>
          <a:bodyPr wrap="none" rtlCol="0">
            <a:spAutoFit/>
          </a:bodyPr>
          <a:lstStyle/>
          <a:p>
            <a:r>
              <a:rPr lang="en-US" altLang="ja-JP" sz="2000" dirty="0" err="1" smtClean="0">
                <a:latin typeface="Symbol" pitchFamily="18" charset="2"/>
              </a:rPr>
              <a:t>g</a:t>
            </a:r>
            <a:r>
              <a:rPr lang="en-US" altLang="ja-JP" sz="2000" baseline="-25000" dirty="0" err="1">
                <a:latin typeface="Arial Unicode MS" pitchFamily="50" charset="-128"/>
                <a:ea typeface="Arial Unicode MS" pitchFamily="50" charset="-128"/>
                <a:cs typeface="Arial Unicode MS" pitchFamily="50" charset="-128"/>
              </a:rPr>
              <a:t>Growth</a:t>
            </a:r>
            <a:r>
              <a:rPr kumimoji="1" lang="en-US" altLang="ja-JP" sz="2000" dirty="0" smtClean="0"/>
              <a:t> &gt; 0</a:t>
            </a:r>
            <a:endParaRPr kumimoji="1" lang="ja-JP" altLang="en-US" sz="2000" dirty="0"/>
          </a:p>
        </p:txBody>
      </p:sp>
      <p:sp>
        <p:nvSpPr>
          <p:cNvPr id="52" name="テキスト ボックス 51"/>
          <p:cNvSpPr txBox="1"/>
          <p:nvPr/>
        </p:nvSpPr>
        <p:spPr>
          <a:xfrm>
            <a:off x="1187624" y="3745547"/>
            <a:ext cx="1090363" cy="461665"/>
          </a:xfrm>
          <a:prstGeom prst="rect">
            <a:avLst/>
          </a:prstGeom>
          <a:noFill/>
        </p:spPr>
        <p:txBody>
          <a:bodyPr wrap="none" rtlCol="0">
            <a:spAutoFit/>
          </a:bodyPr>
          <a:lstStyle/>
          <a:p>
            <a:r>
              <a:rPr lang="en-US" altLang="ja-JP" sz="2400" i="1" dirty="0" smtClean="0">
                <a:latin typeface="Symbol" pitchFamily="18" charset="2"/>
                <a:cs typeface="Times New Roman" pitchFamily="18" charset="0"/>
              </a:rPr>
              <a:t>a</a:t>
            </a:r>
            <a:r>
              <a:rPr lang="en-US" altLang="ja-JP" sz="2400" dirty="0" smtClean="0">
                <a:latin typeface="Times New Roman" pitchFamily="18" charset="0"/>
                <a:cs typeface="Times New Roman" pitchFamily="18" charset="0"/>
              </a:rPr>
              <a:t> = 6.8</a:t>
            </a:r>
            <a:endParaRPr kumimoji="1" lang="ja-JP" altLang="en-US" sz="24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3" name="テキスト ボックス 2"/>
              <p:cNvSpPr txBox="1"/>
              <p:nvPr/>
            </p:nvSpPr>
            <p:spPr>
              <a:xfrm>
                <a:off x="153150" y="2276398"/>
                <a:ext cx="3626762" cy="506870"/>
              </a:xfrm>
              <a:prstGeom prst="rect">
                <a:avLst/>
              </a:prstGeom>
              <a:noFill/>
            </p:spPr>
            <p:txBody>
              <a:bodyPr wrap="none" rtlCol="0">
                <a:spAutoFit/>
              </a:bodyPr>
              <a:lstStyle/>
              <a:p>
                <a14:m>
                  <m:oMath xmlns:m="http://schemas.openxmlformats.org/officeDocument/2006/math">
                    <m:r>
                      <a:rPr kumimoji="1" lang="ja-JP" altLang="en-US" b="1" i="1" smtClean="0">
                        <a:latin typeface="Cambria Math"/>
                      </a:rPr>
                      <m:t>𝜵</m:t>
                    </m:r>
                    <m:r>
                      <a:rPr kumimoji="1" lang="ja-JP" altLang="en-US" i="1" smtClean="0">
                        <a:latin typeface="Cambria Math"/>
                      </a:rPr>
                      <m:t>∙</m:t>
                    </m:r>
                    <m:d>
                      <m:dPr>
                        <m:ctrlPr>
                          <a:rPr kumimoji="1" lang="en-US" altLang="ja-JP" i="1" smtClean="0">
                            <a:latin typeface="Cambria Math"/>
                          </a:rPr>
                        </m:ctrlPr>
                      </m:dPr>
                      <m:e>
                        <m:sSub>
                          <m:sSubPr>
                            <m:ctrlPr>
                              <a:rPr kumimoji="1" lang="en-US" altLang="ja-JP" i="1" smtClean="0">
                                <a:latin typeface="Cambria Math"/>
                              </a:rPr>
                            </m:ctrlPr>
                          </m:sSubPr>
                          <m:e>
                            <m:sSup>
                              <m:sSupPr>
                                <m:ctrlPr>
                                  <a:rPr kumimoji="1" lang="en-US" altLang="ja-JP" i="1" smtClean="0">
                                    <a:latin typeface="Cambria Math"/>
                                  </a:rPr>
                                </m:ctrlPr>
                              </m:sSupPr>
                              <m:e>
                                <m:r>
                                  <a:rPr kumimoji="1" lang="en-US" altLang="ja-JP" b="1" i="1" smtClean="0">
                                    <a:latin typeface="Cambria Math"/>
                                  </a:rPr>
                                  <m:t>𝑱</m:t>
                                </m:r>
                              </m:e>
                              <m:sup>
                                <m:r>
                                  <a:rPr kumimoji="1" lang="en-US" altLang="ja-JP" b="0" i="1" smtClean="0">
                                    <a:latin typeface="Cambria Math"/>
                                  </a:rPr>
                                  <m:t>𝑏𝑢𝑙𝑘</m:t>
                                </m:r>
                              </m:sup>
                            </m:sSup>
                          </m:e>
                          <m:sub>
                            <m:r>
                              <a:rPr kumimoji="1" lang="en-US" altLang="ja-JP" b="0" i="1" smtClean="0">
                                <a:latin typeface="Cambria Math"/>
                              </a:rPr>
                              <m:t>𝑔𝑒𝑜𝑑𝑒𝑠𝑖𝑐</m:t>
                            </m:r>
                          </m:sub>
                        </m:sSub>
                        <m:r>
                          <a:rPr kumimoji="1" lang="en-US" altLang="ja-JP" b="0" i="1" smtClean="0">
                            <a:latin typeface="Cambria Math"/>
                          </a:rPr>
                          <m:t>+</m:t>
                        </m:r>
                        <m:sSub>
                          <m:sSubPr>
                            <m:ctrlPr>
                              <a:rPr kumimoji="1" lang="en-US" altLang="ja-JP" b="0" i="1" smtClean="0">
                                <a:latin typeface="Cambria Math"/>
                              </a:rPr>
                            </m:ctrlPr>
                          </m:sSubPr>
                          <m:e>
                            <m:r>
                              <a:rPr kumimoji="1" lang="en-US" altLang="ja-JP" b="1" i="1" smtClean="0">
                                <a:latin typeface="Cambria Math"/>
                              </a:rPr>
                              <m:t>𝑱</m:t>
                            </m:r>
                          </m:e>
                          <m:sub>
                            <m:r>
                              <a:rPr kumimoji="1" lang="en-US" altLang="ja-JP" b="0" i="1" smtClean="0">
                                <a:latin typeface="Cambria Math"/>
                              </a:rPr>
                              <m:t>𝑝𝑜𝑙𝑎𝑟𝑖𝑧𝑎𝑡𝑖𝑜𝑛</m:t>
                            </m:r>
                          </m:sub>
                        </m:sSub>
                      </m:e>
                    </m:d>
                  </m:oMath>
                </a14:m>
                <a:r>
                  <a:rPr kumimoji="1" lang="en-US" altLang="ja-JP" dirty="0" smtClean="0"/>
                  <a:t>=0</a:t>
                </a:r>
                <a:endParaRPr kumimoji="1" lang="ja-JP" altLang="en-US" dirty="0"/>
              </a:p>
            </p:txBody>
          </p:sp>
        </mc:Choice>
        <mc:Fallback xmlns="">
          <p:sp>
            <p:nvSpPr>
              <p:cNvPr id="3" name="テキスト ボックス 2"/>
              <p:cNvSpPr txBox="1">
                <a:spLocks noRot="1" noChangeAspect="1" noMove="1" noResize="1" noEditPoints="1" noAdjustHandles="1" noChangeArrowheads="1" noChangeShapeType="1" noTextEdit="1"/>
              </p:cNvSpPr>
              <p:nvPr/>
            </p:nvSpPr>
            <p:spPr>
              <a:xfrm>
                <a:off x="153150" y="2276398"/>
                <a:ext cx="3626762" cy="506870"/>
              </a:xfrm>
              <a:prstGeom prst="rect">
                <a:avLst/>
              </a:prstGeom>
              <a:blipFill rotWithShape="1">
                <a:blip r:embed="rId17"/>
                <a:stretch>
                  <a:fillRect r="-504" b="-4762"/>
                </a:stretch>
              </a:blipFill>
            </p:spPr>
            <p:txBody>
              <a:bodyPr/>
              <a:lstStyle/>
              <a:p>
                <a:r>
                  <a:rPr lang="ja-JP" altLang="en-US">
                    <a:noFill/>
                  </a:rPr>
                  <a:t> </a:t>
                </a:r>
              </a:p>
            </p:txBody>
          </p:sp>
        </mc:Fallback>
      </mc:AlternateContent>
      <p:sp>
        <p:nvSpPr>
          <p:cNvPr id="12" name="右矢印 11"/>
          <p:cNvSpPr/>
          <p:nvPr/>
        </p:nvSpPr>
        <p:spPr>
          <a:xfrm>
            <a:off x="3862308" y="2492582"/>
            <a:ext cx="244106"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mc:Choice xmlns:a14="http://schemas.microsoft.com/office/drawing/2010/main" Requires="a14">
          <p:sp>
            <p:nvSpPr>
              <p:cNvPr id="47" name="テキスト ボックス 46"/>
              <p:cNvSpPr txBox="1"/>
              <p:nvPr/>
            </p:nvSpPr>
            <p:spPr>
              <a:xfrm>
                <a:off x="4213983" y="2278448"/>
                <a:ext cx="4971169" cy="506870"/>
              </a:xfrm>
              <a:prstGeom prst="rect">
                <a:avLst/>
              </a:prstGeom>
              <a:noFill/>
            </p:spPr>
            <p:txBody>
              <a:bodyPr wrap="none" rtlCol="0">
                <a:spAutoFit/>
              </a:bodyPr>
              <a:lstStyle/>
              <a:p>
                <a14:m>
                  <m:oMath xmlns:m="http://schemas.openxmlformats.org/officeDocument/2006/math">
                    <m:r>
                      <a:rPr kumimoji="1" lang="ja-JP" altLang="en-US" b="1" i="1" smtClean="0">
                        <a:latin typeface="Cambria Math"/>
                      </a:rPr>
                      <m:t>𝜵</m:t>
                    </m:r>
                    <m:r>
                      <a:rPr kumimoji="1" lang="ja-JP" altLang="en-US" i="1" smtClean="0">
                        <a:latin typeface="Cambria Math"/>
                      </a:rPr>
                      <m:t>∙</m:t>
                    </m:r>
                    <m:d>
                      <m:dPr>
                        <m:ctrlPr>
                          <a:rPr kumimoji="1" lang="en-US" altLang="ja-JP" i="1" smtClean="0">
                            <a:latin typeface="Cambria Math"/>
                          </a:rPr>
                        </m:ctrlPr>
                      </m:dPr>
                      <m:e>
                        <m:sSub>
                          <m:sSubPr>
                            <m:ctrlPr>
                              <a:rPr kumimoji="1" lang="en-US" altLang="ja-JP" i="1" smtClean="0">
                                <a:latin typeface="Cambria Math"/>
                              </a:rPr>
                            </m:ctrlPr>
                          </m:sSubPr>
                          <m:e>
                            <m:sSup>
                              <m:sSupPr>
                                <m:ctrlPr>
                                  <a:rPr kumimoji="1" lang="en-US" altLang="ja-JP" i="1" smtClean="0">
                                    <a:latin typeface="Cambria Math"/>
                                  </a:rPr>
                                </m:ctrlPr>
                              </m:sSupPr>
                              <m:e>
                                <m:r>
                                  <a:rPr kumimoji="1" lang="en-US" altLang="ja-JP" b="1" i="1" smtClean="0">
                                    <a:latin typeface="Cambria Math"/>
                                  </a:rPr>
                                  <m:t>𝑱</m:t>
                                </m:r>
                              </m:e>
                              <m:sup>
                                <m:r>
                                  <a:rPr kumimoji="1" lang="en-US" altLang="ja-JP" b="0" i="1" smtClean="0">
                                    <a:latin typeface="Cambria Math"/>
                                  </a:rPr>
                                  <m:t>𝑏𝑢𝑙𝑘</m:t>
                                </m:r>
                              </m:sup>
                            </m:sSup>
                          </m:e>
                          <m:sub>
                            <m:r>
                              <a:rPr kumimoji="1" lang="en-US" altLang="ja-JP" b="0" i="1" smtClean="0">
                                <a:latin typeface="Cambria Math"/>
                              </a:rPr>
                              <m:t>𝑔𝑒𝑜𝑑𝑒𝑠𝑖𝑐</m:t>
                            </m:r>
                          </m:sub>
                        </m:sSub>
                        <m:r>
                          <a:rPr kumimoji="1" lang="en-US" altLang="ja-JP" b="0" i="1" smtClean="0">
                            <a:latin typeface="Cambria Math"/>
                          </a:rPr>
                          <m:t>+</m:t>
                        </m:r>
                        <m:sSub>
                          <m:sSubPr>
                            <m:ctrlPr>
                              <a:rPr lang="en-US" altLang="ja-JP" i="1" smtClean="0">
                                <a:solidFill>
                                  <a:srgbClr val="FF0000"/>
                                </a:solidFill>
                                <a:latin typeface="Cambria Math"/>
                              </a:rPr>
                            </m:ctrlPr>
                          </m:sSubPr>
                          <m:e>
                            <m:sSup>
                              <m:sSupPr>
                                <m:ctrlPr>
                                  <a:rPr lang="en-US" altLang="ja-JP" i="1">
                                    <a:solidFill>
                                      <a:srgbClr val="FF0000"/>
                                    </a:solidFill>
                                    <a:latin typeface="Cambria Math"/>
                                  </a:rPr>
                                </m:ctrlPr>
                              </m:sSupPr>
                              <m:e>
                                <m:r>
                                  <a:rPr lang="en-US" altLang="ja-JP" b="1" i="1">
                                    <a:solidFill>
                                      <a:srgbClr val="FF0000"/>
                                    </a:solidFill>
                                    <a:latin typeface="Cambria Math"/>
                                  </a:rPr>
                                  <m:t>𝑱</m:t>
                                </m:r>
                              </m:e>
                              <m:sup>
                                <m:r>
                                  <a:rPr lang="en-US" altLang="ja-JP" b="0" i="1" smtClean="0">
                                    <a:solidFill>
                                      <a:srgbClr val="FF0000"/>
                                    </a:solidFill>
                                    <a:latin typeface="Cambria Math"/>
                                  </a:rPr>
                                  <m:t>𝐹𝐼</m:t>
                                </m:r>
                              </m:sup>
                            </m:sSup>
                          </m:e>
                          <m:sub>
                            <m:r>
                              <a:rPr lang="en-US" altLang="ja-JP" i="1">
                                <a:solidFill>
                                  <a:srgbClr val="FF0000"/>
                                </a:solidFill>
                                <a:latin typeface="Cambria Math"/>
                              </a:rPr>
                              <m:t>𝑔𝑒𝑜𝑑𝑒𝑠𝑖𝑐</m:t>
                            </m:r>
                          </m:sub>
                        </m:sSub>
                        <m:r>
                          <a:rPr kumimoji="1" lang="en-US" altLang="ja-JP" b="0" i="1" smtClean="0">
                            <a:latin typeface="Cambria Math"/>
                          </a:rPr>
                          <m:t>+</m:t>
                        </m:r>
                        <m:sSub>
                          <m:sSubPr>
                            <m:ctrlPr>
                              <a:rPr kumimoji="1" lang="en-US" altLang="ja-JP" b="0" i="1" smtClean="0">
                                <a:latin typeface="Cambria Math"/>
                              </a:rPr>
                            </m:ctrlPr>
                          </m:sSubPr>
                          <m:e>
                            <m:r>
                              <a:rPr kumimoji="1" lang="en-US" altLang="ja-JP" b="1" i="1" smtClean="0">
                                <a:latin typeface="Cambria Math"/>
                              </a:rPr>
                              <m:t>𝑱</m:t>
                            </m:r>
                          </m:e>
                          <m:sub>
                            <m:r>
                              <a:rPr kumimoji="1" lang="en-US" altLang="ja-JP" b="0" i="1" smtClean="0">
                                <a:latin typeface="Cambria Math"/>
                              </a:rPr>
                              <m:t>𝑝𝑜𝑙𝑎𝑟𝑖𝑧𝑎𝑡𝑖𝑜𝑛</m:t>
                            </m:r>
                          </m:sub>
                        </m:sSub>
                      </m:e>
                    </m:d>
                  </m:oMath>
                </a14:m>
                <a:r>
                  <a:rPr kumimoji="1" lang="en-US" altLang="ja-JP" dirty="0" smtClean="0"/>
                  <a:t>=0</a:t>
                </a:r>
                <a:endParaRPr kumimoji="1" lang="ja-JP" altLang="en-US" dirty="0"/>
              </a:p>
            </p:txBody>
          </p:sp>
        </mc:Choice>
        <mc:Fallback>
          <p:sp>
            <p:nvSpPr>
              <p:cNvPr id="47" name="テキスト ボックス 46"/>
              <p:cNvSpPr txBox="1">
                <a:spLocks noRot="1" noChangeAspect="1" noMove="1" noResize="1" noEditPoints="1" noAdjustHandles="1" noChangeArrowheads="1" noChangeShapeType="1" noTextEdit="1"/>
              </p:cNvSpPr>
              <p:nvPr/>
            </p:nvSpPr>
            <p:spPr>
              <a:xfrm>
                <a:off x="4213983" y="2278448"/>
                <a:ext cx="4971169" cy="506870"/>
              </a:xfrm>
              <a:prstGeom prst="rect">
                <a:avLst/>
              </a:prstGeom>
              <a:blipFill rotWithShape="1">
                <a:blip r:embed="rId18"/>
                <a:stretch>
                  <a:fillRect b="-6024"/>
                </a:stretch>
              </a:blipFill>
            </p:spPr>
            <p:txBody>
              <a:bodyPr/>
              <a:lstStyle/>
              <a:p>
                <a:r>
                  <a:rPr lang="ja-JP" altLang="en-US">
                    <a:noFill/>
                  </a:rPr>
                  <a:t> </a:t>
                </a:r>
              </a:p>
            </p:txBody>
          </p:sp>
        </mc:Fallback>
      </mc:AlternateContent>
      <p:sp>
        <p:nvSpPr>
          <p:cNvPr id="7" name="スライド番号プレースホルダー 6"/>
          <p:cNvSpPr>
            <a:spLocks noGrp="1"/>
          </p:cNvSpPr>
          <p:nvPr>
            <p:ph type="sldNum" sz="quarter" idx="12"/>
          </p:nvPr>
        </p:nvSpPr>
        <p:spPr/>
        <p:txBody>
          <a:bodyPr/>
          <a:lstStyle/>
          <a:p>
            <a:fld id="{B8F9009D-011B-48C7-86D9-12C7B4CC2485}" type="slidenum">
              <a:rPr kumimoji="1" lang="ja-JP" altLang="en-US" smtClean="0"/>
              <a:t>10</a:t>
            </a:fld>
            <a:endParaRPr kumimoji="1" lang="ja-JP" altLang="en-US"/>
          </a:p>
        </p:txBody>
      </p:sp>
    </p:spTree>
    <p:extLst>
      <p:ext uri="{BB962C8B-B14F-4D97-AF65-F5344CB8AC3E}">
        <p14:creationId xmlns:p14="http://schemas.microsoft.com/office/powerpoint/2010/main" val="390981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fade">
                                      <p:cBhvr>
                                        <p:cTn id="13" dur="500"/>
                                        <p:tgtEl>
                                          <p:spTgt spid="6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fade">
                                      <p:cBhvr>
                                        <p:cTn id="16" dur="500"/>
                                        <p:tgtEl>
                                          <p:spTgt spid="6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fade">
                                      <p:cBhvr>
                                        <p:cTn id="19" dur="500"/>
                                        <p:tgtEl>
                                          <p:spTgt spid="6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par>
                                <p:cTn id="43" presetID="10"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par>
                                <p:cTn id="46" presetID="10" presetClass="entr" presetSubtype="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cTn>
                              </p:par>
                              <p:par>
                                <p:cTn id="49" presetID="10"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500"/>
                                        <p:tgtEl>
                                          <p:spTgt spid="36"/>
                                        </p:tgtEl>
                                      </p:cBhvr>
                                    </p:animEffect>
                                  </p:childTnLst>
                                </p:cTn>
                              </p:par>
                              <p:par>
                                <p:cTn id="55" presetID="10"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500"/>
                                        <p:tgtEl>
                                          <p:spTgt spid="3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500"/>
                                        <p:tgtEl>
                                          <p:spTgt spid="2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500"/>
                                        <p:tgtEl>
                                          <p:spTgt spid="29"/>
                                        </p:tgtEl>
                                      </p:cBhvr>
                                    </p:animEffect>
                                  </p:childTnLst>
                                </p:cTn>
                              </p:par>
                              <p:par>
                                <p:cTn id="64" presetID="10" presetClass="entr" presetSubtype="0" fill="hold" nodeType="with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fade">
                                      <p:cBhvr>
                                        <p:cTn id="66" dur="500"/>
                                        <p:tgtEl>
                                          <p:spTgt spid="4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2"/>
                                        </p:tgtEl>
                                        <p:attrNameLst>
                                          <p:attrName>style.visibility</p:attrName>
                                        </p:attrNameLst>
                                      </p:cBhvr>
                                      <p:to>
                                        <p:strVal val="visible"/>
                                      </p:to>
                                    </p:set>
                                    <p:animEffect transition="in" filter="fade">
                                      <p:cBhvr>
                                        <p:cTn id="69" dur="500"/>
                                        <p:tgtEl>
                                          <p:spTgt spid="42"/>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500"/>
                                        <p:tgtEl>
                                          <p:spTgt spid="30"/>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64"/>
                                        </p:tgtEl>
                                        <p:attrNameLst>
                                          <p:attrName>style.visibility</p:attrName>
                                        </p:attrNameLst>
                                      </p:cBhvr>
                                      <p:to>
                                        <p:strVal val="visible"/>
                                      </p:to>
                                    </p:set>
                                    <p:animEffect transition="in" filter="fade">
                                      <p:cBhvr>
                                        <p:cTn id="78" dur="500"/>
                                        <p:tgtEl>
                                          <p:spTgt spid="64"/>
                                        </p:tgtEl>
                                      </p:cBhvr>
                                    </p:animEffect>
                                  </p:childTnLst>
                                </p:cTn>
                              </p:par>
                              <p:par>
                                <p:cTn id="79" presetID="10" presetClass="entr" presetSubtype="0" fill="hold" nodeType="withEffect">
                                  <p:stCondLst>
                                    <p:cond delay="0"/>
                                  </p:stCondLst>
                                  <p:childTnLst>
                                    <p:set>
                                      <p:cBhvr>
                                        <p:cTn id="80" dur="1" fill="hold">
                                          <p:stCondLst>
                                            <p:cond delay="0"/>
                                          </p:stCondLst>
                                        </p:cTn>
                                        <p:tgtEl>
                                          <p:spTgt spid="65"/>
                                        </p:tgtEl>
                                        <p:attrNameLst>
                                          <p:attrName>style.visibility</p:attrName>
                                        </p:attrNameLst>
                                      </p:cBhvr>
                                      <p:to>
                                        <p:strVal val="visible"/>
                                      </p:to>
                                    </p:set>
                                    <p:animEffect transition="in" filter="fade">
                                      <p:cBhvr>
                                        <p:cTn id="81" dur="500"/>
                                        <p:tgtEl>
                                          <p:spTgt spid="65"/>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fade">
                                      <p:cBhvr>
                                        <p:cTn id="8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6" grpId="0" animBg="1"/>
      <p:bldP spid="64" grpId="0" animBg="1"/>
      <p:bldP spid="68" grpId="0" animBg="1"/>
      <p:bldP spid="67" grpId="0" animBg="1"/>
      <p:bldP spid="18" grpId="0"/>
      <p:bldP spid="20" grpId="0" animBg="1"/>
      <p:bldP spid="27" grpId="0" animBg="1"/>
      <p:bldP spid="28" grpId="0" animBg="1"/>
      <p:bldP spid="29" grpId="0" animBg="1"/>
      <p:bldP spid="30" grpId="0" animBg="1"/>
      <p:bldP spid="31" grpId="0" animBg="1"/>
      <p:bldP spid="36" grpId="0"/>
      <p:bldP spid="42" grpId="0"/>
      <p:bldP spid="5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Autofit/>
          </a:bodyPr>
          <a:lstStyle/>
          <a:p>
            <a:r>
              <a:rPr lang="en-US" altLang="ja-JP" sz="3200" dirty="0"/>
              <a:t>Observed n=0 mode with weak </a:t>
            </a:r>
            <a:r>
              <a:rPr lang="en-US" altLang="ja-JP" sz="3200" dirty="0" err="1"/>
              <a:t>Te</a:t>
            </a:r>
            <a:r>
              <a:rPr lang="en-US" altLang="ja-JP" sz="3200" dirty="0"/>
              <a:t>-dependence is also identified as GAM</a:t>
            </a:r>
            <a:endParaRPr kumimoji="1" lang="ja-JP" altLang="en-US" sz="3200" dirty="0"/>
          </a:p>
        </p:txBody>
      </p:sp>
      <p:sp>
        <p:nvSpPr>
          <p:cNvPr id="5" name="スライド番号プレースホルダー 4"/>
          <p:cNvSpPr>
            <a:spLocks noGrp="1"/>
          </p:cNvSpPr>
          <p:nvPr>
            <p:ph type="sldNum" sz="quarter" idx="12"/>
          </p:nvPr>
        </p:nvSpPr>
        <p:spPr/>
        <p:txBody>
          <a:bodyPr/>
          <a:lstStyle/>
          <a:p>
            <a:pPr>
              <a:defRPr/>
            </a:pPr>
            <a:fld id="{7821B6D0-90E8-4ADA-877D-C6DEF7A23FD7}" type="slidenum">
              <a:rPr lang="ja-JP" altLang="en-US" smtClean="0"/>
              <a:pPr>
                <a:defRPr/>
              </a:pPr>
              <a:t>11</a:t>
            </a:fld>
            <a:endParaRPr lang="ja-JP" altLang="en-US" dirty="0"/>
          </a:p>
        </p:txBody>
      </p:sp>
      <p:sp>
        <p:nvSpPr>
          <p:cNvPr id="7" name="テキスト ボックス 6"/>
          <p:cNvSpPr txBox="1"/>
          <p:nvPr/>
        </p:nvSpPr>
        <p:spPr>
          <a:xfrm>
            <a:off x="5786651" y="1627420"/>
            <a:ext cx="2601994" cy="369332"/>
          </a:xfrm>
          <a:prstGeom prst="rect">
            <a:avLst/>
          </a:prstGeom>
          <a:noFill/>
          <a:ln>
            <a:solidFill>
              <a:schemeClr val="tx1"/>
            </a:solidFill>
          </a:ln>
        </p:spPr>
        <p:txBody>
          <a:bodyPr wrap="none" rtlCol="0">
            <a:spAutoFit/>
          </a:bodyPr>
          <a:lstStyle/>
          <a:p>
            <a:r>
              <a:rPr lang="en-US" altLang="ja-JP" i="1" dirty="0"/>
              <a:t>n</a:t>
            </a:r>
            <a:r>
              <a:rPr kumimoji="1" lang="en-US" altLang="ja-JP" dirty="0" smtClean="0"/>
              <a:t>=0 mode (Experiment)</a:t>
            </a:r>
            <a:endParaRPr kumimoji="1" lang="ja-JP" altLang="en-US" dirty="0"/>
          </a:p>
        </p:txBody>
      </p:sp>
      <p:sp>
        <p:nvSpPr>
          <p:cNvPr id="36" name="テキスト ボックス 35"/>
          <p:cNvSpPr txBox="1"/>
          <p:nvPr/>
        </p:nvSpPr>
        <p:spPr>
          <a:xfrm>
            <a:off x="110362" y="1246040"/>
            <a:ext cx="864339" cy="369332"/>
          </a:xfrm>
          <a:prstGeom prst="rect">
            <a:avLst/>
          </a:prstGeom>
          <a:solidFill>
            <a:schemeClr val="bg1"/>
          </a:solidFill>
          <a:ln>
            <a:solidFill>
              <a:schemeClr val="tx1"/>
            </a:solidFill>
          </a:ln>
        </p:spPr>
        <p:txBody>
          <a:bodyPr wrap="none" rtlCol="0">
            <a:spAutoFit/>
          </a:bodyPr>
          <a:lstStyle/>
          <a:p>
            <a:r>
              <a:rPr kumimoji="1" lang="en-US" altLang="ja-JP" dirty="0" smtClean="0"/>
              <a:t>EGAM</a:t>
            </a:r>
            <a:endParaRPr kumimoji="1" lang="ja-JP" altLang="en-US" dirty="0"/>
          </a:p>
        </p:txBody>
      </p:sp>
      <p:pic>
        <p:nvPicPr>
          <p:cNvPr id="11" name="Picture 112" descr="C:\Presentation\APTWG_2013\GAMfreq_TempDependence_Chirping_Graph3_4_2.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575" t="3963" r="5390" b="7356"/>
          <a:stretch/>
        </p:blipFill>
        <p:spPr bwMode="auto">
          <a:xfrm>
            <a:off x="4964031" y="1949981"/>
            <a:ext cx="4164238" cy="3736404"/>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9"/>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6700" y="1484784"/>
            <a:ext cx="5472699" cy="4662830"/>
          </a:xfrm>
          <a:prstGeom prst="rect">
            <a:avLst/>
          </a:prstGeom>
        </p:spPr>
      </p:pic>
      <p:sp>
        <p:nvSpPr>
          <p:cNvPr id="2" name="円/楕円 1"/>
          <p:cNvSpPr/>
          <p:nvPr/>
        </p:nvSpPr>
        <p:spPr>
          <a:xfrm>
            <a:off x="5786651" y="2133600"/>
            <a:ext cx="2934269" cy="762000"/>
          </a:xfrm>
          <a:prstGeom prst="ellipse">
            <a:avLst/>
          </a:prstGeom>
          <a:noFill/>
          <a:ln w="1905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7939438" y="1115452"/>
            <a:ext cx="1212768" cy="369332"/>
          </a:xfrm>
          <a:prstGeom prst="rect">
            <a:avLst/>
          </a:prstGeom>
          <a:noFill/>
        </p:spPr>
        <p:txBody>
          <a:bodyPr wrap="none" rtlCol="0">
            <a:spAutoFit/>
          </a:bodyPr>
          <a:lstStyle/>
          <a:p>
            <a:r>
              <a:rPr kumimoji="1" lang="en-US" altLang="ja-JP" dirty="0" err="1" smtClean="0"/>
              <a:t>T.Ido</a:t>
            </a:r>
            <a:r>
              <a:rPr kumimoji="1" lang="en-US" altLang="ja-JP" dirty="0" smtClean="0"/>
              <a:t>, </a:t>
            </a:r>
            <a:r>
              <a:rPr kumimoji="1" lang="en-US" altLang="ja-JP" i="1" dirty="0" smtClean="0"/>
              <a:t>et.al.</a:t>
            </a:r>
            <a:endParaRPr kumimoji="1" lang="ja-JP" altLang="en-US" dirty="0"/>
          </a:p>
        </p:txBody>
      </p:sp>
      <p:sp>
        <p:nvSpPr>
          <p:cNvPr id="3" name="テキスト ボックス 2"/>
          <p:cNvSpPr txBox="1"/>
          <p:nvPr/>
        </p:nvSpPr>
        <p:spPr>
          <a:xfrm>
            <a:off x="547992" y="6093296"/>
            <a:ext cx="8462701" cy="369332"/>
          </a:xfrm>
          <a:prstGeom prst="rect">
            <a:avLst/>
          </a:prstGeom>
          <a:noFill/>
        </p:spPr>
        <p:txBody>
          <a:bodyPr wrap="none" rtlCol="0">
            <a:spAutoFit/>
          </a:bodyPr>
          <a:lstStyle/>
          <a:p>
            <a:r>
              <a:rPr lang="en-US" altLang="ja-JP" dirty="0" smtClean="0"/>
              <a:t>More detailed analysis based on numerical simulation can be found at </a:t>
            </a:r>
            <a:r>
              <a:rPr lang="en-US" altLang="ja-JP" dirty="0" err="1" smtClean="0">
                <a:solidFill>
                  <a:srgbClr val="FF0000"/>
                </a:solidFill>
              </a:rPr>
              <a:t>H.Wang</a:t>
            </a:r>
            <a:r>
              <a:rPr lang="en-US" altLang="ja-JP" dirty="0" smtClean="0">
                <a:solidFill>
                  <a:srgbClr val="FF0000"/>
                </a:solidFill>
              </a:rPr>
              <a:t> TH/P1-12</a:t>
            </a:r>
            <a:endParaRPr kumimoji="1" lang="ja-JP" altLang="en-US" dirty="0">
              <a:solidFill>
                <a:srgbClr val="FF0000"/>
              </a:solidFill>
            </a:endParaRPr>
          </a:p>
        </p:txBody>
      </p:sp>
    </p:spTree>
    <p:extLst>
      <p:ext uri="{BB962C8B-B14F-4D97-AF65-F5344CB8AC3E}">
        <p14:creationId xmlns:p14="http://schemas.microsoft.com/office/powerpoint/2010/main" val="4111685988"/>
      </p:ext>
    </p:extLst>
  </p:cSld>
  <p:clrMapOvr>
    <a:masterClrMapping/>
  </p:clrMapOvr>
  <p:transition advTm="187766"/>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03648" y="44624"/>
            <a:ext cx="7283152" cy="1152128"/>
          </a:xfrm>
        </p:spPr>
        <p:txBody>
          <a:bodyPr>
            <a:normAutofit fontScale="90000"/>
          </a:bodyPr>
          <a:lstStyle/>
          <a:p>
            <a:r>
              <a:rPr kumimoji="1" lang="en-US" altLang="ja-JP" dirty="0" smtClean="0"/>
              <a:t>Mechanisms which might explain this </a:t>
            </a:r>
            <a:r>
              <a:rPr kumimoji="1" lang="en-US" altLang="ja-JP" dirty="0" smtClean="0"/>
              <a:t>phenomenon</a:t>
            </a:r>
            <a:endParaRPr kumimoji="1" lang="ja-JP" altLang="en-US" dirty="0"/>
          </a:p>
        </p:txBody>
      </p:sp>
      <p:sp>
        <p:nvSpPr>
          <p:cNvPr id="3" name="コンテンツ プレースホルダー 2"/>
          <p:cNvSpPr>
            <a:spLocks noGrp="1"/>
          </p:cNvSpPr>
          <p:nvPr>
            <p:ph idx="1"/>
          </p:nvPr>
        </p:nvSpPr>
        <p:spPr/>
        <p:txBody>
          <a:bodyPr>
            <a:noAutofit/>
          </a:bodyPr>
          <a:lstStyle/>
          <a:p>
            <a:pPr marL="457200" indent="-457200">
              <a:buFont typeface="+mj-lt"/>
              <a:buAutoNum type="arabicPeriod"/>
            </a:pPr>
            <a:r>
              <a:rPr lang="en-US" altLang="ja-JP" dirty="0"/>
              <a:t>Change of orbit topology by the GAM. activities</a:t>
            </a:r>
          </a:p>
          <a:p>
            <a:pPr marL="457200" indent="-457200">
              <a:buFont typeface="+mj-lt"/>
              <a:buAutoNum type="arabicPeriod"/>
            </a:pPr>
            <a:r>
              <a:rPr lang="en-US" altLang="ja-JP" dirty="0"/>
              <a:t>E</a:t>
            </a:r>
            <a:r>
              <a:rPr lang="en-US" altLang="ja-JP" dirty="0" smtClean="0"/>
              <a:t>nhanced </a:t>
            </a:r>
            <a:r>
              <a:rPr lang="en-US" altLang="ja-JP" dirty="0"/>
              <a:t>ion-heating by the classical collision process due to the deformation of fast-ion spectra by the </a:t>
            </a:r>
            <a:r>
              <a:rPr lang="en-US" altLang="ja-JP" dirty="0" smtClean="0"/>
              <a:t>GAM</a:t>
            </a:r>
            <a:r>
              <a:rPr lang="en-US" altLang="ja-JP" dirty="0" smtClean="0"/>
              <a:t> </a:t>
            </a:r>
            <a:endParaRPr lang="en-US" altLang="ja-JP" dirty="0" smtClean="0"/>
          </a:p>
          <a:p>
            <a:pPr marL="457200" indent="-457200">
              <a:buFont typeface="+mj-lt"/>
              <a:buAutoNum type="arabicPeriod"/>
            </a:pPr>
            <a:r>
              <a:rPr lang="en-US" altLang="ja-JP" dirty="0" smtClean="0"/>
              <a:t>Improvement in bulk-ion energy confinement with the mode</a:t>
            </a:r>
          </a:p>
          <a:p>
            <a:pPr marL="457200" indent="-457200">
              <a:buFont typeface="+mj-lt"/>
              <a:buAutoNum type="arabicPeriod"/>
            </a:pPr>
            <a:r>
              <a:rPr lang="en-US" altLang="ja-JP" dirty="0" smtClean="0"/>
              <a:t>Enhanced ion-heating with the mode</a:t>
            </a:r>
          </a:p>
        </p:txBody>
      </p:sp>
      <p:sp>
        <p:nvSpPr>
          <p:cNvPr id="6" name="スライド番号プレースホルダー 5"/>
          <p:cNvSpPr>
            <a:spLocks noGrp="1"/>
          </p:cNvSpPr>
          <p:nvPr>
            <p:ph type="sldNum" sz="quarter" idx="12"/>
          </p:nvPr>
        </p:nvSpPr>
        <p:spPr/>
        <p:txBody>
          <a:bodyPr/>
          <a:lstStyle/>
          <a:p>
            <a:fld id="{3C3642CC-2220-49F0-A885-9ED52248316D}" type="slidenum">
              <a:rPr kumimoji="1" lang="ja-JP" altLang="en-US" smtClean="0"/>
              <a:t>12</a:t>
            </a:fld>
            <a:endParaRPr kumimoji="1" lang="ja-JP" altLang="en-US"/>
          </a:p>
        </p:txBody>
      </p:sp>
      <p:pic>
        <p:nvPicPr>
          <p:cNvPr id="4" name="Picture 13" descr="LH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60648"/>
            <a:ext cx="1008113" cy="7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93096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03648" y="44624"/>
            <a:ext cx="7283152" cy="1152128"/>
          </a:xfrm>
        </p:spPr>
        <p:txBody>
          <a:bodyPr>
            <a:normAutofit fontScale="90000"/>
          </a:bodyPr>
          <a:lstStyle/>
          <a:p>
            <a:r>
              <a:rPr kumimoji="1" lang="en-US" altLang="ja-JP" dirty="0" smtClean="0"/>
              <a:t>Mechanisms which might explain this phenomena</a:t>
            </a:r>
            <a:endParaRPr kumimoji="1" lang="ja-JP" altLang="en-US" dirty="0"/>
          </a:p>
        </p:txBody>
      </p:sp>
      <p:sp>
        <p:nvSpPr>
          <p:cNvPr id="3" name="コンテンツ プレースホルダー 2"/>
          <p:cNvSpPr>
            <a:spLocks noGrp="1"/>
          </p:cNvSpPr>
          <p:nvPr>
            <p:ph idx="1"/>
          </p:nvPr>
        </p:nvSpPr>
        <p:spPr/>
        <p:txBody>
          <a:bodyPr>
            <a:noAutofit/>
          </a:bodyPr>
          <a:lstStyle/>
          <a:p>
            <a:pPr marL="457200" indent="-457200">
              <a:buFont typeface="+mj-lt"/>
              <a:buAutoNum type="arabicPeriod"/>
            </a:pPr>
            <a:r>
              <a:rPr lang="en-US" altLang="ja-JP" dirty="0"/>
              <a:t>Change of orbit topology by the GAM. activities</a:t>
            </a:r>
          </a:p>
          <a:p>
            <a:pPr marL="457200" indent="-457200">
              <a:buFont typeface="+mj-lt"/>
              <a:buAutoNum type="arabicPeriod"/>
            </a:pPr>
            <a:r>
              <a:rPr lang="en-US" altLang="ja-JP" dirty="0"/>
              <a:t>Enhanced ion-heating by the classical collision process due to the deformation of fast-ion spectra by the GAM </a:t>
            </a:r>
            <a:endParaRPr lang="en-US" altLang="ja-JP" dirty="0" smtClean="0"/>
          </a:p>
          <a:p>
            <a:pPr marL="457200" indent="-457200">
              <a:buFont typeface="+mj-lt"/>
              <a:buAutoNum type="arabicPeriod"/>
            </a:pPr>
            <a:r>
              <a:rPr lang="en-US" altLang="ja-JP" dirty="0" smtClean="0">
                <a:solidFill>
                  <a:schemeClr val="bg1">
                    <a:lumMod val="85000"/>
                  </a:schemeClr>
                </a:solidFill>
              </a:rPr>
              <a:t>Improvement </a:t>
            </a:r>
            <a:r>
              <a:rPr lang="en-US" altLang="ja-JP" dirty="0" smtClean="0">
                <a:solidFill>
                  <a:schemeClr val="bg1">
                    <a:lumMod val="85000"/>
                  </a:schemeClr>
                </a:solidFill>
              </a:rPr>
              <a:t>in bulk-ion energy confinement with the mode</a:t>
            </a:r>
          </a:p>
          <a:p>
            <a:pPr marL="457200" indent="-457200">
              <a:buFont typeface="+mj-lt"/>
              <a:buAutoNum type="arabicPeriod"/>
            </a:pPr>
            <a:r>
              <a:rPr lang="en-US" altLang="ja-JP" dirty="0" smtClean="0">
                <a:solidFill>
                  <a:schemeClr val="bg1">
                    <a:lumMod val="85000"/>
                  </a:schemeClr>
                </a:solidFill>
              </a:rPr>
              <a:t>Enhanced ion-heating with the mode</a:t>
            </a:r>
          </a:p>
        </p:txBody>
      </p:sp>
      <p:sp>
        <p:nvSpPr>
          <p:cNvPr id="6" name="スライド番号プレースホルダー 5"/>
          <p:cNvSpPr>
            <a:spLocks noGrp="1"/>
          </p:cNvSpPr>
          <p:nvPr>
            <p:ph type="sldNum" sz="quarter" idx="12"/>
          </p:nvPr>
        </p:nvSpPr>
        <p:spPr/>
        <p:txBody>
          <a:bodyPr/>
          <a:lstStyle/>
          <a:p>
            <a:fld id="{3C3642CC-2220-49F0-A885-9ED52248316D}" type="slidenum">
              <a:rPr kumimoji="1" lang="ja-JP" altLang="en-US" smtClean="0"/>
              <a:t>13</a:t>
            </a:fld>
            <a:endParaRPr kumimoji="1" lang="ja-JP" altLang="en-US"/>
          </a:p>
        </p:txBody>
      </p:sp>
      <p:pic>
        <p:nvPicPr>
          <p:cNvPr id="4" name="Picture 13" descr="LH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60648"/>
            <a:ext cx="1008113" cy="7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p:cNvSpPr txBox="1"/>
          <p:nvPr/>
        </p:nvSpPr>
        <p:spPr>
          <a:xfrm>
            <a:off x="323528" y="4350583"/>
            <a:ext cx="8544041" cy="2246769"/>
          </a:xfrm>
          <a:prstGeom prst="rect">
            <a:avLst/>
          </a:prstGeom>
          <a:solidFill>
            <a:schemeClr val="bg1"/>
          </a:solidFill>
          <a:ln w="28575">
            <a:solidFill>
              <a:srgbClr val="FF0000"/>
            </a:solidFill>
          </a:ln>
        </p:spPr>
        <p:txBody>
          <a:bodyPr wrap="square" rtlCol="0">
            <a:spAutoFit/>
          </a:bodyPr>
          <a:lstStyle/>
          <a:p>
            <a:r>
              <a:rPr lang="en-US" altLang="ja-JP" sz="2000" dirty="0" smtClean="0"/>
              <a:t>These effects </a:t>
            </a:r>
            <a:r>
              <a:rPr lang="en-US" altLang="ja-JP" sz="2000" dirty="0" smtClean="0"/>
              <a:t>were </a:t>
            </a:r>
            <a:r>
              <a:rPr lang="en-US" altLang="ja-JP" sz="2000" dirty="0" smtClean="0"/>
              <a:t>examined by numerical calculations:</a:t>
            </a:r>
          </a:p>
          <a:p>
            <a:pPr marL="285750" indent="-285750">
              <a:buFont typeface="Wingdings" panose="05000000000000000000" pitchFamily="2" charset="2"/>
              <a:buChar char="ü"/>
            </a:pPr>
            <a:r>
              <a:rPr lang="en-US" altLang="ja-JP" sz="2000" dirty="0" smtClean="0"/>
              <a:t>The first one was examined by orbit </a:t>
            </a:r>
            <a:r>
              <a:rPr lang="en-US" altLang="ja-JP" sz="2000" dirty="0" smtClean="0"/>
              <a:t>calculations </a:t>
            </a:r>
            <a:r>
              <a:rPr lang="en-US" altLang="ja-JP" sz="2000" dirty="0" smtClean="0"/>
              <a:t>with perturbed electrostatic potential by delta5d.   </a:t>
            </a:r>
          </a:p>
          <a:p>
            <a:pPr marL="742950" lvl="1" indent="-285750">
              <a:buFont typeface="Wingdings" panose="05000000000000000000" pitchFamily="2" charset="2"/>
              <a:buChar char="Ø"/>
            </a:pPr>
            <a:r>
              <a:rPr lang="en-US" altLang="ja-JP" sz="2000" dirty="0" smtClean="0">
                <a:solidFill>
                  <a:srgbClr val="0000CC"/>
                </a:solidFill>
              </a:rPr>
              <a:t>The effect </a:t>
            </a:r>
            <a:r>
              <a:rPr lang="en-US" altLang="ja-JP" sz="2000" dirty="0" smtClean="0">
                <a:solidFill>
                  <a:srgbClr val="0000CC"/>
                </a:solidFill>
              </a:rPr>
              <a:t>was</a:t>
            </a:r>
            <a:r>
              <a:rPr lang="en-US" altLang="ja-JP" sz="2000" dirty="0" smtClean="0">
                <a:solidFill>
                  <a:srgbClr val="0000CC"/>
                </a:solidFill>
              </a:rPr>
              <a:t> </a:t>
            </a:r>
            <a:r>
              <a:rPr lang="en-US" altLang="ja-JP" sz="2000" dirty="0" smtClean="0">
                <a:solidFill>
                  <a:srgbClr val="0000CC"/>
                </a:solidFill>
              </a:rPr>
              <a:t>small.  </a:t>
            </a:r>
            <a:r>
              <a:rPr lang="en-US" altLang="ja-JP" sz="2000" dirty="0" smtClean="0">
                <a:solidFill>
                  <a:srgbClr val="0000CC"/>
                </a:solidFill>
              </a:rPr>
              <a:t>T</a:t>
            </a:r>
            <a:r>
              <a:rPr lang="en-US" altLang="ja-JP" sz="2000" dirty="0" smtClean="0">
                <a:solidFill>
                  <a:srgbClr val="0000CC"/>
                </a:solidFill>
              </a:rPr>
              <a:t>hus, </a:t>
            </a:r>
            <a:r>
              <a:rPr lang="en-US" altLang="ja-JP" sz="2000" dirty="0" smtClean="0">
                <a:solidFill>
                  <a:srgbClr val="0000CC"/>
                </a:solidFill>
              </a:rPr>
              <a:t>it was ruled out.</a:t>
            </a:r>
            <a:r>
              <a:rPr lang="en-US" altLang="ja-JP" sz="2000" dirty="0" smtClean="0"/>
              <a:t> </a:t>
            </a:r>
          </a:p>
          <a:p>
            <a:pPr marL="285750" indent="-285750">
              <a:buFont typeface="Wingdings" panose="05000000000000000000" pitchFamily="2" charset="2"/>
              <a:buChar char="ü"/>
            </a:pPr>
            <a:r>
              <a:rPr kumimoji="1" lang="en-US" altLang="ja-JP" sz="2000" dirty="0" smtClean="0"/>
              <a:t>The second one was examined by TASK-3D calculation with an artificial spectral deformation, which reproduces </a:t>
            </a:r>
            <a:r>
              <a:rPr kumimoji="1" lang="en-US" altLang="ja-JP" sz="2000" dirty="0" smtClean="0"/>
              <a:t>the experimental </a:t>
            </a:r>
            <a:r>
              <a:rPr kumimoji="1" lang="en-US" altLang="ja-JP" sz="2000" dirty="0" smtClean="0"/>
              <a:t>observation. </a:t>
            </a:r>
          </a:p>
          <a:p>
            <a:pPr marL="742950" lvl="1" indent="-285750">
              <a:buFont typeface="Wingdings" panose="05000000000000000000" pitchFamily="2" charset="2"/>
              <a:buChar char="Ø"/>
            </a:pPr>
            <a:r>
              <a:rPr lang="en-US" altLang="ja-JP" sz="2000" dirty="0" smtClean="0">
                <a:solidFill>
                  <a:srgbClr val="0000CC"/>
                </a:solidFill>
              </a:rPr>
              <a:t>The </a:t>
            </a:r>
            <a:r>
              <a:rPr lang="en-US" altLang="ja-JP" sz="2000" dirty="0">
                <a:solidFill>
                  <a:srgbClr val="0000CC"/>
                </a:solidFill>
              </a:rPr>
              <a:t>effect </a:t>
            </a:r>
            <a:r>
              <a:rPr lang="en-US" altLang="ja-JP" sz="2000" dirty="0" smtClean="0">
                <a:solidFill>
                  <a:srgbClr val="0000CC"/>
                </a:solidFill>
              </a:rPr>
              <a:t>was also</a:t>
            </a:r>
            <a:r>
              <a:rPr lang="en-US" altLang="ja-JP" sz="2000" dirty="0" smtClean="0">
                <a:solidFill>
                  <a:srgbClr val="0000CC"/>
                </a:solidFill>
              </a:rPr>
              <a:t> </a:t>
            </a:r>
            <a:r>
              <a:rPr lang="en-US" altLang="ja-JP" sz="2000" dirty="0" smtClean="0">
                <a:solidFill>
                  <a:srgbClr val="0000CC"/>
                </a:solidFill>
              </a:rPr>
              <a:t>small.  </a:t>
            </a:r>
            <a:r>
              <a:rPr lang="en-US" altLang="ja-JP" sz="2000" dirty="0" smtClean="0">
                <a:solidFill>
                  <a:srgbClr val="0000CC"/>
                </a:solidFill>
              </a:rPr>
              <a:t>T</a:t>
            </a:r>
            <a:r>
              <a:rPr lang="en-US" altLang="ja-JP" sz="2000" dirty="0" smtClean="0">
                <a:solidFill>
                  <a:srgbClr val="0000CC"/>
                </a:solidFill>
              </a:rPr>
              <a:t>hus, </a:t>
            </a:r>
            <a:r>
              <a:rPr lang="en-US" altLang="ja-JP" sz="2000" dirty="0">
                <a:solidFill>
                  <a:srgbClr val="0000CC"/>
                </a:solidFill>
              </a:rPr>
              <a:t>it </a:t>
            </a:r>
            <a:r>
              <a:rPr lang="en-US" altLang="ja-JP" sz="2000" dirty="0" smtClean="0">
                <a:solidFill>
                  <a:srgbClr val="0000CC"/>
                </a:solidFill>
              </a:rPr>
              <a:t>was ruled </a:t>
            </a:r>
            <a:r>
              <a:rPr lang="en-US" altLang="ja-JP" sz="2000" dirty="0">
                <a:solidFill>
                  <a:srgbClr val="0000CC"/>
                </a:solidFill>
              </a:rPr>
              <a:t>out.</a:t>
            </a:r>
            <a:r>
              <a:rPr lang="en-US" altLang="ja-JP" sz="2000" dirty="0"/>
              <a:t> </a:t>
            </a:r>
          </a:p>
        </p:txBody>
      </p:sp>
    </p:spTree>
    <p:extLst>
      <p:ext uri="{BB962C8B-B14F-4D97-AF65-F5344CB8AC3E}">
        <p14:creationId xmlns:p14="http://schemas.microsoft.com/office/powerpoint/2010/main" val="49877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03648" y="44624"/>
            <a:ext cx="7283152" cy="1152128"/>
          </a:xfrm>
        </p:spPr>
        <p:txBody>
          <a:bodyPr>
            <a:normAutofit fontScale="90000"/>
          </a:bodyPr>
          <a:lstStyle/>
          <a:p>
            <a:r>
              <a:rPr kumimoji="1" lang="en-US" altLang="ja-JP" dirty="0" smtClean="0"/>
              <a:t>Mechanisms which might explain this phenomena</a:t>
            </a:r>
            <a:endParaRPr kumimoji="1" lang="ja-JP" altLang="en-US" dirty="0"/>
          </a:p>
        </p:txBody>
      </p:sp>
      <p:sp>
        <p:nvSpPr>
          <p:cNvPr id="3" name="コンテンツ プレースホルダー 2"/>
          <p:cNvSpPr>
            <a:spLocks noGrp="1"/>
          </p:cNvSpPr>
          <p:nvPr>
            <p:ph idx="1"/>
          </p:nvPr>
        </p:nvSpPr>
        <p:spPr/>
        <p:txBody>
          <a:bodyPr>
            <a:noAutofit/>
          </a:bodyPr>
          <a:lstStyle/>
          <a:p>
            <a:pPr marL="457200" indent="-457200">
              <a:buFont typeface="+mj-lt"/>
              <a:buAutoNum type="arabicPeriod"/>
            </a:pPr>
            <a:r>
              <a:rPr lang="en-US" altLang="ja-JP" dirty="0">
                <a:solidFill>
                  <a:schemeClr val="bg1">
                    <a:lumMod val="85000"/>
                  </a:schemeClr>
                </a:solidFill>
              </a:rPr>
              <a:t>Change of orbit topology by the GAM. activities</a:t>
            </a:r>
          </a:p>
          <a:p>
            <a:pPr marL="457200" indent="-457200">
              <a:buFont typeface="+mj-lt"/>
              <a:buAutoNum type="arabicPeriod"/>
              <a:tabLst>
                <a:tab pos="2236788" algn="l"/>
              </a:tabLst>
            </a:pPr>
            <a:r>
              <a:rPr lang="en-US" altLang="ja-JP" dirty="0" smtClean="0">
                <a:solidFill>
                  <a:schemeClr val="bg1">
                    <a:lumMod val="85000"/>
                  </a:schemeClr>
                </a:solidFill>
              </a:rPr>
              <a:t>Deformation of fast-ion energy spectra by the </a:t>
            </a:r>
            <a:r>
              <a:rPr lang="en-US" altLang="ja-JP" dirty="0" smtClean="0">
                <a:solidFill>
                  <a:schemeClr val="bg1">
                    <a:lumMod val="85000"/>
                  </a:schemeClr>
                </a:solidFill>
              </a:rPr>
              <a:t>mode and</a:t>
            </a:r>
            <a:r>
              <a:rPr lang="en-US" altLang="ja-JP" dirty="0" smtClean="0"/>
              <a:t> </a:t>
            </a:r>
            <a:r>
              <a:rPr lang="en-US" altLang="ja-JP" dirty="0">
                <a:solidFill>
                  <a:schemeClr val="bg1">
                    <a:lumMod val="85000"/>
                  </a:schemeClr>
                </a:solidFill>
              </a:rPr>
              <a:t>the enhancement of ion-heating by classical collision process.</a:t>
            </a:r>
            <a:r>
              <a:rPr lang="en-US" altLang="ja-JP" dirty="0" smtClean="0">
                <a:solidFill>
                  <a:schemeClr val="bg1">
                    <a:lumMod val="85000"/>
                  </a:schemeClr>
                </a:solidFill>
              </a:rPr>
              <a:t> </a:t>
            </a:r>
            <a:endParaRPr lang="en-US" altLang="ja-JP" dirty="0" smtClean="0">
              <a:solidFill>
                <a:schemeClr val="bg1">
                  <a:lumMod val="85000"/>
                </a:schemeClr>
              </a:solidFill>
            </a:endParaRPr>
          </a:p>
          <a:p>
            <a:pPr marL="457200" indent="-457200">
              <a:buFont typeface="+mj-lt"/>
              <a:buAutoNum type="arabicPeriod"/>
            </a:pPr>
            <a:r>
              <a:rPr lang="en-US" altLang="ja-JP" dirty="0" smtClean="0"/>
              <a:t>Improvement in bulk-ion energy confinement with the mode</a:t>
            </a:r>
          </a:p>
          <a:p>
            <a:pPr marL="457200" indent="-457200">
              <a:buFont typeface="+mj-lt"/>
              <a:buAutoNum type="arabicPeriod"/>
            </a:pPr>
            <a:r>
              <a:rPr lang="en-US" altLang="ja-JP" dirty="0" smtClean="0"/>
              <a:t>Enhanced ion-heating with the mode</a:t>
            </a:r>
          </a:p>
        </p:txBody>
      </p:sp>
      <p:sp>
        <p:nvSpPr>
          <p:cNvPr id="6" name="スライド番号プレースホルダー 5"/>
          <p:cNvSpPr>
            <a:spLocks noGrp="1"/>
          </p:cNvSpPr>
          <p:nvPr>
            <p:ph type="sldNum" sz="quarter" idx="12"/>
          </p:nvPr>
        </p:nvSpPr>
        <p:spPr/>
        <p:txBody>
          <a:bodyPr/>
          <a:lstStyle/>
          <a:p>
            <a:fld id="{3C3642CC-2220-49F0-A885-9ED52248316D}" type="slidenum">
              <a:rPr kumimoji="1" lang="ja-JP" altLang="en-US" smtClean="0"/>
              <a:t>14</a:t>
            </a:fld>
            <a:endParaRPr kumimoji="1" lang="ja-JP" altLang="en-US"/>
          </a:p>
        </p:txBody>
      </p:sp>
      <p:pic>
        <p:nvPicPr>
          <p:cNvPr id="4" name="Picture 13" descr="LH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60648"/>
            <a:ext cx="1008113" cy="7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5360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403648" y="6093296"/>
            <a:ext cx="2880320" cy="319081"/>
          </a:xfrm>
          <a:prstGeom prst="rect">
            <a:avLst/>
          </a:pr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1021724" y="44624"/>
            <a:ext cx="7942763" cy="864096"/>
          </a:xfrm>
        </p:spPr>
        <p:txBody>
          <a:bodyPr>
            <a:noAutofit/>
          </a:bodyPr>
          <a:lstStyle/>
          <a:p>
            <a:r>
              <a:rPr lang="en-US" altLang="ja-JP" sz="2400" dirty="0"/>
              <a:t>T</a:t>
            </a:r>
            <a:r>
              <a:rPr lang="en-US" altLang="ja-JP" sz="2400" dirty="0" smtClean="0"/>
              <a:t>he </a:t>
            </a:r>
            <a:r>
              <a:rPr lang="en-US" altLang="ja-JP" sz="2400" dirty="0"/>
              <a:t>effects of </a:t>
            </a:r>
            <a:r>
              <a:rPr lang="en-US" altLang="ja-JP" sz="2400" dirty="0">
                <a:solidFill>
                  <a:srgbClr val="0000CC"/>
                </a:solidFill>
              </a:rPr>
              <a:t>confinement improvement </a:t>
            </a:r>
            <a:r>
              <a:rPr lang="en-US" altLang="ja-JP" sz="2400" dirty="0"/>
              <a:t>and</a:t>
            </a:r>
            <a:r>
              <a:rPr lang="en-US" altLang="ja-JP" sz="2400" dirty="0">
                <a:solidFill>
                  <a:srgbClr val="0000CC"/>
                </a:solidFill>
              </a:rPr>
              <a:t> enhanced </a:t>
            </a:r>
            <a:r>
              <a:rPr lang="en-US" altLang="ja-JP" sz="2400" dirty="0" smtClean="0">
                <a:solidFill>
                  <a:srgbClr val="0000CC"/>
                </a:solidFill>
              </a:rPr>
              <a:t>ion-heating </a:t>
            </a:r>
            <a:r>
              <a:rPr lang="en-US" altLang="ja-JP" sz="2400" dirty="0" smtClean="0"/>
              <a:t>were evaluated by 0-D power balance model</a:t>
            </a:r>
            <a:endParaRPr lang="en-US" altLang="ja-JP" sz="2400" dirty="0"/>
          </a:p>
        </p:txBody>
      </p:sp>
      <p:sp>
        <p:nvSpPr>
          <p:cNvPr id="3" name="コンテンツ プレースホルダー 2"/>
          <p:cNvSpPr>
            <a:spLocks noGrp="1"/>
          </p:cNvSpPr>
          <p:nvPr>
            <p:ph idx="1"/>
          </p:nvPr>
        </p:nvSpPr>
        <p:spPr>
          <a:xfrm>
            <a:off x="179512" y="1196753"/>
            <a:ext cx="5004556" cy="2160240"/>
          </a:xfrm>
        </p:spPr>
        <p:txBody>
          <a:bodyPr>
            <a:noAutofit/>
          </a:bodyPr>
          <a:lstStyle/>
          <a:p>
            <a:r>
              <a:rPr kumimoji="1" lang="en-US" altLang="ja-JP" sz="2000" dirty="0" smtClean="0"/>
              <a:t>To investigate the possibility of these effects, typical values of characteristic numbers, P</a:t>
            </a:r>
            <a:r>
              <a:rPr kumimoji="1" lang="en-US" altLang="ja-JP" sz="2000" baseline="-25000" dirty="0" smtClean="0"/>
              <a:t>i</a:t>
            </a:r>
            <a:r>
              <a:rPr kumimoji="1" lang="en-US" altLang="ja-JP" sz="2000" dirty="0" smtClean="0"/>
              <a:t> (</a:t>
            </a:r>
            <a:r>
              <a:rPr lang="en-US" altLang="ja-JP" sz="2000" dirty="0"/>
              <a:t>ion-heating power density</a:t>
            </a:r>
            <a:r>
              <a:rPr kumimoji="1" lang="en-US" altLang="ja-JP" sz="2000" dirty="0" smtClean="0"/>
              <a:t>) and </a:t>
            </a:r>
            <a:r>
              <a:rPr kumimoji="1" lang="en-US" altLang="ja-JP" sz="2000" dirty="0" err="1" smtClean="0">
                <a:latin typeface="Symbol" panose="05050102010706020507" pitchFamily="18" charset="2"/>
              </a:rPr>
              <a:t>t</a:t>
            </a:r>
            <a:r>
              <a:rPr kumimoji="1" lang="en-US" altLang="ja-JP" sz="2000" baseline="-25000" dirty="0" err="1" smtClean="0"/>
              <a:t>E</a:t>
            </a:r>
            <a:r>
              <a:rPr kumimoji="1" lang="en-US" altLang="ja-JP" sz="2000" baseline="30000" dirty="0" err="1" smtClean="0"/>
              <a:t>eff</a:t>
            </a:r>
            <a:r>
              <a:rPr kumimoji="1" lang="en-US" altLang="ja-JP" sz="2000" baseline="30000" dirty="0" smtClean="0"/>
              <a:t>.</a:t>
            </a:r>
            <a:r>
              <a:rPr kumimoji="1" lang="en-US" altLang="ja-JP" sz="2000" dirty="0" smtClean="0"/>
              <a:t> (effective ion energy confinement time) were examined in a simple power balance model with an assumption of constant ion–density.  </a:t>
            </a:r>
            <a:endParaRPr kumimoji="1" lang="ja-JP" altLang="en-US" sz="2000"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3224" y="1124744"/>
            <a:ext cx="4180079" cy="5629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7" name="テキスト ボックス 6"/>
              <p:cNvSpPr txBox="1"/>
              <p:nvPr/>
            </p:nvSpPr>
            <p:spPr>
              <a:xfrm>
                <a:off x="899592" y="3463188"/>
                <a:ext cx="2882584" cy="75790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i="1" smtClean="0">
                              <a:latin typeface="Cambria Math"/>
                            </a:rPr>
                          </m:ctrlPr>
                        </m:fPr>
                        <m:num>
                          <m:r>
                            <a:rPr kumimoji="1" lang="en-US" altLang="ja-JP" i="1" smtClean="0">
                              <a:latin typeface="Cambria Math"/>
                            </a:rPr>
                            <m:t>𝑑</m:t>
                          </m:r>
                          <m:sSup>
                            <m:sSupPr>
                              <m:ctrlPr>
                                <a:rPr kumimoji="1" lang="en-US" altLang="ja-JP" i="1" smtClean="0">
                                  <a:latin typeface="Cambria Math"/>
                                </a:rPr>
                              </m:ctrlPr>
                            </m:sSupPr>
                            <m:e>
                              <m:sSub>
                                <m:sSubPr>
                                  <m:ctrlPr>
                                    <a:rPr lang="en-US" altLang="ja-JP" i="1">
                                      <a:latin typeface="Cambria Math"/>
                                    </a:rPr>
                                  </m:ctrlPr>
                                </m:sSubPr>
                                <m:e>
                                  <m:r>
                                    <a:rPr lang="en-US" altLang="ja-JP" i="1">
                                      <a:latin typeface="Cambria Math"/>
                                    </a:rPr>
                                    <m:t>𝑇</m:t>
                                  </m:r>
                                </m:e>
                                <m:sub>
                                  <m:r>
                                    <a:rPr lang="en-US" altLang="ja-JP" i="1">
                                      <a:latin typeface="Cambria Math"/>
                                    </a:rPr>
                                    <m:t>𝑖</m:t>
                                  </m:r>
                                </m:sub>
                              </m:sSub>
                            </m:e>
                            <m:sup>
                              <m:r>
                                <a:rPr kumimoji="1" lang="en-US" altLang="ja-JP" b="0" i="1" smtClean="0">
                                  <a:latin typeface="Cambria Math"/>
                                </a:rPr>
                                <m:t>𝑒𝑓𝑓</m:t>
                              </m:r>
                              <m:r>
                                <a:rPr kumimoji="1" lang="en-US" altLang="ja-JP" b="0" i="1" smtClean="0">
                                  <a:latin typeface="Cambria Math"/>
                                </a:rPr>
                                <m:t>.</m:t>
                              </m:r>
                            </m:sup>
                          </m:sSup>
                        </m:num>
                        <m:den>
                          <m:r>
                            <a:rPr kumimoji="1" lang="en-US" altLang="ja-JP" i="1" smtClean="0">
                              <a:latin typeface="Cambria Math"/>
                            </a:rPr>
                            <m:t>𝑑</m:t>
                          </m:r>
                          <m:r>
                            <a:rPr kumimoji="1" lang="en-US" altLang="ja-JP" b="0" i="1" smtClean="0">
                              <a:latin typeface="Cambria Math"/>
                            </a:rPr>
                            <m:t>𝑡</m:t>
                          </m:r>
                        </m:den>
                      </m:f>
                      <m:r>
                        <a:rPr kumimoji="1" lang="en-US" altLang="ja-JP" b="0" i="0" smtClean="0">
                          <a:latin typeface="Cambria Math"/>
                        </a:rPr>
                        <m:t>=</m:t>
                      </m:r>
                      <m:f>
                        <m:fPr>
                          <m:ctrlPr>
                            <a:rPr kumimoji="1" lang="en-US" altLang="ja-JP" b="0" i="1" smtClean="0">
                              <a:latin typeface="Cambria Math"/>
                            </a:rPr>
                          </m:ctrlPr>
                        </m:fPr>
                        <m:num>
                          <m:sSub>
                            <m:sSubPr>
                              <m:ctrlPr>
                                <a:rPr lang="en-US" altLang="ja-JP" i="1">
                                  <a:latin typeface="Cambria Math"/>
                                </a:rPr>
                              </m:ctrlPr>
                            </m:sSubPr>
                            <m:e>
                              <m:r>
                                <a:rPr lang="en-US" altLang="ja-JP" i="1">
                                  <a:latin typeface="Cambria Math"/>
                                </a:rPr>
                                <m:t>𝑃</m:t>
                              </m:r>
                            </m:e>
                            <m:sub>
                              <m:r>
                                <a:rPr lang="en-US" altLang="ja-JP" i="1">
                                  <a:latin typeface="Cambria Math"/>
                                </a:rPr>
                                <m:t>𝑖</m:t>
                              </m:r>
                            </m:sub>
                          </m:sSub>
                        </m:num>
                        <m:den>
                          <m:d>
                            <m:dPr>
                              <m:ctrlPr>
                                <a:rPr kumimoji="1" lang="en-US" altLang="ja-JP" b="0" i="1" smtClean="0">
                                  <a:latin typeface="Cambria Math"/>
                                </a:rPr>
                              </m:ctrlPr>
                            </m:dPr>
                            <m:e>
                              <m:f>
                                <m:fPr>
                                  <m:type m:val="lin"/>
                                  <m:ctrlPr>
                                    <a:rPr kumimoji="1" lang="en-US" altLang="ja-JP" b="0" i="1" smtClean="0">
                                      <a:latin typeface="Cambria Math"/>
                                    </a:rPr>
                                  </m:ctrlPr>
                                </m:fPr>
                                <m:num>
                                  <m:r>
                                    <a:rPr kumimoji="1" lang="en-US" altLang="ja-JP" b="0" i="1" smtClean="0">
                                      <a:latin typeface="Cambria Math"/>
                                    </a:rPr>
                                    <m:t>3</m:t>
                                  </m:r>
                                  <m:sSub>
                                    <m:sSubPr>
                                      <m:ctrlPr>
                                        <a:rPr kumimoji="1" lang="en-US" altLang="ja-JP" b="0" i="1" smtClean="0">
                                          <a:latin typeface="Cambria Math"/>
                                        </a:rPr>
                                      </m:ctrlPr>
                                    </m:sSubPr>
                                    <m:e>
                                      <m:r>
                                        <a:rPr kumimoji="1" lang="en-US" altLang="ja-JP" b="0" i="1" smtClean="0">
                                          <a:latin typeface="Cambria Math"/>
                                        </a:rPr>
                                        <m:t>𝑛</m:t>
                                      </m:r>
                                    </m:e>
                                    <m:sub>
                                      <m:r>
                                        <a:rPr kumimoji="1" lang="en-US" altLang="ja-JP" b="0" i="1" smtClean="0">
                                          <a:latin typeface="Cambria Math"/>
                                        </a:rPr>
                                        <m:t>𝑖</m:t>
                                      </m:r>
                                    </m:sub>
                                  </m:sSub>
                                </m:num>
                                <m:den>
                                  <m:r>
                                    <a:rPr kumimoji="1" lang="en-US" altLang="ja-JP" b="0" i="1" smtClean="0">
                                      <a:latin typeface="Cambria Math"/>
                                    </a:rPr>
                                    <m:t>2</m:t>
                                  </m:r>
                                </m:den>
                              </m:f>
                            </m:e>
                          </m:d>
                        </m:den>
                      </m:f>
                      <m:r>
                        <a:rPr kumimoji="1" lang="en-US" altLang="ja-JP" b="0" i="1" smtClean="0">
                          <a:latin typeface="Cambria Math"/>
                        </a:rPr>
                        <m:t>−</m:t>
                      </m:r>
                      <m:f>
                        <m:fPr>
                          <m:ctrlPr>
                            <a:rPr kumimoji="1" lang="en-US" altLang="ja-JP" b="0" i="1" smtClean="0">
                              <a:latin typeface="Cambria Math"/>
                            </a:rPr>
                          </m:ctrlPr>
                        </m:fPr>
                        <m:num>
                          <m:sSup>
                            <m:sSupPr>
                              <m:ctrlPr>
                                <a:rPr lang="en-US" altLang="ja-JP" i="1">
                                  <a:latin typeface="Cambria Math"/>
                                </a:rPr>
                              </m:ctrlPr>
                            </m:sSupPr>
                            <m:e>
                              <m:sSub>
                                <m:sSubPr>
                                  <m:ctrlPr>
                                    <a:rPr lang="en-US" altLang="ja-JP" i="1">
                                      <a:latin typeface="Cambria Math"/>
                                    </a:rPr>
                                  </m:ctrlPr>
                                </m:sSubPr>
                                <m:e>
                                  <m:r>
                                    <a:rPr lang="en-US" altLang="ja-JP" i="1">
                                      <a:latin typeface="Cambria Math"/>
                                    </a:rPr>
                                    <m:t>𝑇</m:t>
                                  </m:r>
                                </m:e>
                                <m:sub>
                                  <m:r>
                                    <a:rPr lang="en-US" altLang="ja-JP" i="1">
                                      <a:latin typeface="Cambria Math"/>
                                    </a:rPr>
                                    <m:t>𝑖</m:t>
                                  </m:r>
                                </m:sub>
                              </m:sSub>
                            </m:e>
                            <m:sup>
                              <m:r>
                                <a:rPr lang="en-US" altLang="ja-JP" i="1">
                                  <a:latin typeface="Cambria Math"/>
                                </a:rPr>
                                <m:t>𝑒𝑓𝑓</m:t>
                              </m:r>
                              <m:r>
                                <a:rPr lang="en-US" altLang="ja-JP" i="1">
                                  <a:latin typeface="Cambria Math"/>
                                </a:rPr>
                                <m:t>.</m:t>
                              </m:r>
                            </m:sup>
                          </m:sSup>
                        </m:num>
                        <m:den>
                          <m:sSubSup>
                            <m:sSubSupPr>
                              <m:ctrlPr>
                                <a:rPr kumimoji="1" lang="en-US" altLang="ja-JP" b="0" i="1" smtClean="0">
                                  <a:latin typeface="Cambria Math"/>
                                </a:rPr>
                              </m:ctrlPr>
                            </m:sSubSupPr>
                            <m:e>
                              <m:sSub>
                                <m:sSubPr>
                                  <m:ctrlPr>
                                    <a:rPr kumimoji="1" lang="en-US" altLang="ja-JP" b="0" i="1" smtClean="0">
                                      <a:latin typeface="Cambria Math"/>
                                    </a:rPr>
                                  </m:ctrlPr>
                                </m:sSubPr>
                                <m:e>
                                  <m:r>
                                    <a:rPr kumimoji="1" lang="ja-JP" altLang="en-US" b="0" i="1" smtClean="0">
                                      <a:latin typeface="Cambria Math"/>
                                    </a:rPr>
                                    <m:t>𝜏</m:t>
                                  </m:r>
                                </m:e>
                                <m:sub>
                                  <m:r>
                                    <a:rPr kumimoji="1" lang="en-US" altLang="ja-JP" b="0" i="1" smtClean="0">
                                      <a:latin typeface="Cambria Math"/>
                                    </a:rPr>
                                    <m:t>𝐸</m:t>
                                  </m:r>
                                </m:sub>
                              </m:sSub>
                            </m:e>
                            <m:sub/>
                            <m:sup>
                              <m:r>
                                <a:rPr kumimoji="1" lang="en-US" altLang="ja-JP" b="0" i="1" smtClean="0">
                                  <a:latin typeface="Cambria Math"/>
                                </a:rPr>
                                <m:t>𝑒𝑓𝑓</m:t>
                              </m:r>
                              <m:r>
                                <a:rPr kumimoji="1" lang="en-US" altLang="ja-JP" b="0" i="1" smtClean="0">
                                  <a:latin typeface="Cambria Math"/>
                                </a:rPr>
                                <m:t>.</m:t>
                              </m:r>
                            </m:sup>
                          </m:sSubSup>
                        </m:den>
                      </m:f>
                    </m:oMath>
                  </m:oMathPara>
                </a14:m>
                <a:endParaRPr kumimoji="1" lang="ja-JP" altLang="en-US"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899592" y="3463188"/>
                <a:ext cx="2882584" cy="757900"/>
              </a:xfrm>
              <a:prstGeom prst="rect">
                <a:avLst/>
              </a:prstGeom>
              <a:blipFill rotWithShape="1">
                <a:blip r:embed="rId4"/>
                <a:stretch>
                  <a:fillRect/>
                </a:stretch>
              </a:blipFill>
            </p:spPr>
            <p:txBody>
              <a:bodyPr/>
              <a:lstStyle/>
              <a:p>
                <a:r>
                  <a:rPr lang="ja-JP" altLang="en-US">
                    <a:noFill/>
                  </a:rPr>
                  <a:t> </a:t>
                </a:r>
              </a:p>
            </p:txBody>
          </p:sp>
        </mc:Fallback>
      </mc:AlternateContent>
      <p:sp>
        <p:nvSpPr>
          <p:cNvPr id="6" name="テキスト ボックス 5"/>
          <p:cNvSpPr txBox="1"/>
          <p:nvPr/>
        </p:nvSpPr>
        <p:spPr>
          <a:xfrm>
            <a:off x="575556" y="4481536"/>
            <a:ext cx="4608512" cy="707886"/>
          </a:xfrm>
          <a:prstGeom prst="rect">
            <a:avLst/>
          </a:prstGeom>
          <a:noFill/>
        </p:spPr>
        <p:txBody>
          <a:bodyPr wrap="square" rtlCol="0">
            <a:spAutoFit/>
          </a:bodyPr>
          <a:lstStyle/>
          <a:p>
            <a:r>
              <a:rPr lang="en-US" altLang="ja-JP" sz="2000" dirty="0" smtClean="0"/>
              <a:t>Original value of</a:t>
            </a:r>
            <a:r>
              <a:rPr kumimoji="1" lang="en-US" altLang="ja-JP" sz="2000" dirty="0" smtClean="0"/>
              <a:t> P</a:t>
            </a:r>
            <a:r>
              <a:rPr kumimoji="1" lang="en-US" altLang="ja-JP" sz="2000" baseline="-25000" dirty="0" smtClean="0"/>
              <a:t>i</a:t>
            </a:r>
            <a:r>
              <a:rPr kumimoji="1" lang="en-US" altLang="ja-JP" sz="2000" dirty="0" smtClean="0"/>
              <a:t> and </a:t>
            </a:r>
            <a:r>
              <a:rPr kumimoji="1" lang="en-US" altLang="ja-JP" sz="2000" dirty="0" err="1" smtClean="0">
                <a:latin typeface="Symbol" panose="05050102010706020507" pitchFamily="18" charset="2"/>
              </a:rPr>
              <a:t>t</a:t>
            </a:r>
            <a:r>
              <a:rPr lang="en-US" altLang="ja-JP" sz="2000" baseline="-25000" dirty="0" err="1" smtClean="0"/>
              <a:t>E</a:t>
            </a:r>
            <a:r>
              <a:rPr kumimoji="1" lang="en-US" altLang="ja-JP" sz="2000" baseline="30000" dirty="0" err="1" smtClean="0"/>
              <a:t>eff</a:t>
            </a:r>
            <a:r>
              <a:rPr kumimoji="1" lang="en-US" altLang="ja-JP" sz="2000" baseline="30000" dirty="0" smtClean="0"/>
              <a:t>.</a:t>
            </a:r>
            <a:r>
              <a:rPr kumimoji="1" lang="en-US" altLang="ja-JP" sz="2000" dirty="0" smtClean="0"/>
              <a:t> can be evaluated from:</a:t>
            </a:r>
            <a:endParaRPr lang="en-US" altLang="ja-JP" sz="2000" baseline="30000" dirty="0" smtClean="0"/>
          </a:p>
        </p:txBody>
      </p:sp>
      <p:sp>
        <p:nvSpPr>
          <p:cNvPr id="9" name="テキスト ボックス 8"/>
          <p:cNvSpPr txBox="1"/>
          <p:nvPr/>
        </p:nvSpPr>
        <p:spPr>
          <a:xfrm>
            <a:off x="503548" y="5212048"/>
            <a:ext cx="4680520" cy="1200329"/>
          </a:xfrm>
          <a:prstGeom prst="rect">
            <a:avLst/>
          </a:prstGeom>
          <a:noFill/>
        </p:spPr>
        <p:txBody>
          <a:bodyPr wrap="square" rtlCol="0">
            <a:spAutoFit/>
          </a:bodyPr>
          <a:lstStyle/>
          <a:p>
            <a:r>
              <a:rPr lang="en-US" altLang="ja-JP" dirty="0"/>
              <a:t>(</a:t>
            </a:r>
            <a:r>
              <a:rPr lang="en-US" altLang="ja-JP" dirty="0" err="1"/>
              <a:t>i</a:t>
            </a:r>
            <a:r>
              <a:rPr lang="en-US" altLang="ja-JP" dirty="0"/>
              <a:t>) </a:t>
            </a:r>
            <a:r>
              <a:rPr lang="en-US" altLang="ja-JP" dirty="0" smtClean="0"/>
              <a:t>Ion heating</a:t>
            </a:r>
            <a:r>
              <a:rPr lang="en-US" altLang="ja-JP" dirty="0" smtClean="0"/>
              <a:t> </a:t>
            </a:r>
            <a:r>
              <a:rPr lang="en-US" altLang="ja-JP" dirty="0"/>
              <a:t>power </a:t>
            </a:r>
            <a:r>
              <a:rPr lang="en-US" altLang="ja-JP" dirty="0" smtClean="0"/>
              <a:t>estimated</a:t>
            </a:r>
            <a:r>
              <a:rPr lang="en-US" altLang="ja-JP" dirty="0" smtClean="0"/>
              <a:t> </a:t>
            </a:r>
            <a:r>
              <a:rPr lang="en-US" altLang="ja-JP" dirty="0" smtClean="0"/>
              <a:t>by TASK3D: </a:t>
            </a:r>
            <a:endParaRPr lang="en-US" altLang="ja-JP" dirty="0"/>
          </a:p>
          <a:p>
            <a:r>
              <a:rPr lang="en-US" altLang="ja-JP" dirty="0"/>
              <a:t>	</a:t>
            </a:r>
            <a:r>
              <a:rPr lang="en-US" altLang="ja-JP" dirty="0">
                <a:solidFill>
                  <a:srgbClr val="0000CC"/>
                </a:solidFill>
              </a:rPr>
              <a:t>P</a:t>
            </a:r>
            <a:r>
              <a:rPr lang="en-US" altLang="ja-JP" baseline="-25000" dirty="0">
                <a:solidFill>
                  <a:srgbClr val="0000CC"/>
                </a:solidFill>
              </a:rPr>
              <a:t>i</a:t>
            </a:r>
            <a:r>
              <a:rPr lang="en-US" altLang="ja-JP" dirty="0">
                <a:solidFill>
                  <a:srgbClr val="0000CC"/>
                </a:solidFill>
              </a:rPr>
              <a:t>= 170W/m</a:t>
            </a:r>
            <a:r>
              <a:rPr lang="en-US" altLang="ja-JP" baseline="30000" dirty="0">
                <a:solidFill>
                  <a:srgbClr val="0000CC"/>
                </a:solidFill>
              </a:rPr>
              <a:t>3</a:t>
            </a:r>
            <a:r>
              <a:rPr lang="en-US" altLang="ja-JP" dirty="0">
                <a:solidFill>
                  <a:srgbClr val="0000CC"/>
                </a:solidFill>
              </a:rPr>
              <a:t>  </a:t>
            </a:r>
            <a:r>
              <a:rPr lang="en-US" altLang="ja-JP" dirty="0" smtClean="0">
                <a:solidFill>
                  <a:srgbClr val="0000CC"/>
                </a:solidFill>
              </a:rPr>
              <a:t>=&gt; </a:t>
            </a:r>
            <a:r>
              <a:rPr lang="en-US" altLang="ja-JP" dirty="0" err="1">
                <a:solidFill>
                  <a:srgbClr val="0000CC"/>
                </a:solidFill>
                <a:latin typeface="Symbol" panose="05050102010706020507" pitchFamily="18" charset="2"/>
              </a:rPr>
              <a:t>t</a:t>
            </a:r>
            <a:r>
              <a:rPr lang="en-US" altLang="ja-JP" baseline="-25000" dirty="0" err="1">
                <a:solidFill>
                  <a:srgbClr val="0000CC"/>
                </a:solidFill>
              </a:rPr>
              <a:t>E</a:t>
            </a:r>
            <a:r>
              <a:rPr lang="en-US" altLang="ja-JP" baseline="30000" dirty="0" err="1">
                <a:solidFill>
                  <a:srgbClr val="0000CC"/>
                </a:solidFill>
              </a:rPr>
              <a:t>eff</a:t>
            </a:r>
            <a:r>
              <a:rPr lang="en-US" altLang="ja-JP" baseline="30000" dirty="0">
                <a:solidFill>
                  <a:srgbClr val="0000CC"/>
                </a:solidFill>
              </a:rPr>
              <a:t>. </a:t>
            </a:r>
            <a:r>
              <a:rPr lang="en-US" altLang="ja-JP" dirty="0">
                <a:solidFill>
                  <a:srgbClr val="0000CC"/>
                </a:solidFill>
              </a:rPr>
              <a:t>= </a:t>
            </a:r>
            <a:r>
              <a:rPr lang="en-US" altLang="ja-JP" dirty="0" smtClean="0">
                <a:solidFill>
                  <a:srgbClr val="0000CC"/>
                </a:solidFill>
              </a:rPr>
              <a:t>364ms </a:t>
            </a:r>
            <a:r>
              <a:rPr lang="en-US" altLang="ja-JP" dirty="0" smtClean="0"/>
              <a:t>.</a:t>
            </a:r>
            <a:endParaRPr lang="en-US" altLang="ja-JP" dirty="0"/>
          </a:p>
          <a:p>
            <a:r>
              <a:rPr lang="en-US" altLang="ja-JP" dirty="0"/>
              <a:t>(ii) Ion temperature decay: </a:t>
            </a:r>
            <a:endParaRPr lang="en-US" altLang="ja-JP" dirty="0" smtClean="0"/>
          </a:p>
          <a:p>
            <a:r>
              <a:rPr lang="en-US" altLang="ja-JP" dirty="0">
                <a:solidFill>
                  <a:srgbClr val="0000CC"/>
                </a:solidFill>
                <a:latin typeface="Symbol" panose="05050102010706020507" pitchFamily="18" charset="2"/>
              </a:rPr>
              <a:t> </a:t>
            </a:r>
            <a:r>
              <a:rPr lang="en-US" altLang="ja-JP" dirty="0" smtClean="0">
                <a:solidFill>
                  <a:srgbClr val="0000CC"/>
                </a:solidFill>
                <a:latin typeface="Symbol" panose="05050102010706020507" pitchFamily="18" charset="2"/>
              </a:rPr>
              <a:t>               </a:t>
            </a:r>
            <a:r>
              <a:rPr lang="en-US" altLang="ja-JP" dirty="0" err="1" smtClean="0">
                <a:solidFill>
                  <a:srgbClr val="0000CC"/>
                </a:solidFill>
                <a:latin typeface="Symbol" panose="05050102010706020507" pitchFamily="18" charset="2"/>
              </a:rPr>
              <a:t>t</a:t>
            </a:r>
            <a:r>
              <a:rPr lang="en-US" altLang="ja-JP" baseline="-25000" dirty="0" err="1" smtClean="0">
                <a:solidFill>
                  <a:srgbClr val="0000CC"/>
                </a:solidFill>
              </a:rPr>
              <a:t>E</a:t>
            </a:r>
            <a:r>
              <a:rPr lang="en-US" altLang="ja-JP" baseline="30000" dirty="0" err="1" smtClean="0">
                <a:solidFill>
                  <a:srgbClr val="0000CC"/>
                </a:solidFill>
              </a:rPr>
              <a:t>eff</a:t>
            </a:r>
            <a:r>
              <a:rPr lang="en-US" altLang="ja-JP" baseline="30000" dirty="0">
                <a:solidFill>
                  <a:srgbClr val="0000CC"/>
                </a:solidFill>
              </a:rPr>
              <a:t>. </a:t>
            </a:r>
            <a:r>
              <a:rPr lang="en-US" altLang="ja-JP" dirty="0" smtClean="0">
                <a:solidFill>
                  <a:srgbClr val="0000CC"/>
                </a:solidFill>
              </a:rPr>
              <a:t>=~80ms =&gt; </a:t>
            </a:r>
            <a:r>
              <a:rPr lang="en-US" altLang="ja-JP" dirty="0">
                <a:solidFill>
                  <a:srgbClr val="0000CC"/>
                </a:solidFill>
              </a:rPr>
              <a:t>P</a:t>
            </a:r>
            <a:r>
              <a:rPr lang="en-US" altLang="ja-JP" baseline="-25000" dirty="0">
                <a:solidFill>
                  <a:srgbClr val="0000CC"/>
                </a:solidFill>
              </a:rPr>
              <a:t>i</a:t>
            </a:r>
            <a:r>
              <a:rPr lang="en-US" altLang="ja-JP" dirty="0">
                <a:solidFill>
                  <a:srgbClr val="0000CC"/>
                </a:solidFill>
              </a:rPr>
              <a:t>= </a:t>
            </a:r>
            <a:r>
              <a:rPr lang="en-US" altLang="ja-JP" dirty="0" smtClean="0">
                <a:solidFill>
                  <a:srgbClr val="0000CC"/>
                </a:solidFill>
              </a:rPr>
              <a:t>774W/m</a:t>
            </a:r>
            <a:r>
              <a:rPr lang="en-US" altLang="ja-JP" baseline="30000" dirty="0" smtClean="0">
                <a:solidFill>
                  <a:srgbClr val="0000CC"/>
                </a:solidFill>
              </a:rPr>
              <a:t>3</a:t>
            </a:r>
            <a:endParaRPr lang="en-US" altLang="ja-JP" baseline="30000" dirty="0">
              <a:solidFill>
                <a:srgbClr val="0000CC"/>
              </a:solidFill>
            </a:endParaRPr>
          </a:p>
        </p:txBody>
      </p:sp>
      <p:sp>
        <p:nvSpPr>
          <p:cNvPr id="4" name="テキスト ボックス 3"/>
          <p:cNvSpPr txBox="1"/>
          <p:nvPr/>
        </p:nvSpPr>
        <p:spPr>
          <a:xfrm>
            <a:off x="7236296" y="3529453"/>
            <a:ext cx="1071127" cy="338554"/>
          </a:xfrm>
          <a:prstGeom prst="rect">
            <a:avLst/>
          </a:prstGeom>
          <a:noFill/>
        </p:spPr>
        <p:txBody>
          <a:bodyPr wrap="none" rtlCol="0">
            <a:spAutoFit/>
          </a:bodyPr>
          <a:lstStyle/>
          <a:p>
            <a:r>
              <a:rPr kumimoji="1" lang="en-US" altLang="ja-JP" sz="1600" b="1" dirty="0" smtClean="0"/>
              <a:t>50-150kHz</a:t>
            </a:r>
            <a:endParaRPr kumimoji="1" lang="ja-JP" altLang="en-US" sz="1600" b="1" dirty="0"/>
          </a:p>
        </p:txBody>
      </p:sp>
      <p:sp>
        <p:nvSpPr>
          <p:cNvPr id="5" name="テキスト ボックス 4"/>
          <p:cNvSpPr txBox="1"/>
          <p:nvPr/>
        </p:nvSpPr>
        <p:spPr>
          <a:xfrm>
            <a:off x="3707904" y="4124091"/>
            <a:ext cx="1542410" cy="369332"/>
          </a:xfrm>
          <a:prstGeom prst="rect">
            <a:avLst/>
          </a:prstGeom>
          <a:noFill/>
        </p:spPr>
        <p:txBody>
          <a:bodyPr wrap="none" rtlCol="0">
            <a:spAutoFit/>
          </a:bodyPr>
          <a:lstStyle/>
          <a:p>
            <a:r>
              <a:rPr lang="en-US" altLang="ja-JP" dirty="0" smtClean="0"/>
              <a:t>n</a:t>
            </a:r>
            <a:r>
              <a:rPr kumimoji="1" lang="en-US" altLang="ja-JP" baseline="-25000" dirty="0" smtClean="0"/>
              <a:t>e</a:t>
            </a:r>
            <a:r>
              <a:rPr kumimoji="1" lang="en-US" altLang="ja-JP" dirty="0" smtClean="0"/>
              <a:t>=</a:t>
            </a:r>
            <a:r>
              <a:rPr kumimoji="1" lang="en-US" altLang="ja-JP" dirty="0" err="1" smtClean="0"/>
              <a:t>n</a:t>
            </a:r>
            <a:r>
              <a:rPr kumimoji="1" lang="en-US" altLang="ja-JP" baseline="-25000" dirty="0" err="1" smtClean="0"/>
              <a:t>i</a:t>
            </a:r>
            <a:r>
              <a:rPr kumimoji="1" lang="en-US" altLang="ja-JP" dirty="0" smtClean="0"/>
              <a:t> assumed</a:t>
            </a:r>
            <a:endParaRPr kumimoji="1" lang="ja-JP" altLang="en-US" baseline="-25000" dirty="0"/>
          </a:p>
        </p:txBody>
      </p:sp>
      <p:pic>
        <p:nvPicPr>
          <p:cNvPr id="12" name="Picture 13" descr="LH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612" y="0"/>
            <a:ext cx="1008113" cy="7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スライド番号プレースホルダー 7"/>
          <p:cNvSpPr>
            <a:spLocks noGrp="1"/>
          </p:cNvSpPr>
          <p:nvPr>
            <p:ph type="sldNum" sz="quarter" idx="12"/>
          </p:nvPr>
        </p:nvSpPr>
        <p:spPr/>
        <p:txBody>
          <a:bodyPr/>
          <a:lstStyle/>
          <a:p>
            <a:fld id="{B8F9009D-011B-48C7-86D9-12C7B4CC2485}" type="slidenum">
              <a:rPr kumimoji="1" lang="ja-JP" altLang="en-US" smtClean="0"/>
              <a:t>15</a:t>
            </a:fld>
            <a:endParaRPr kumimoji="1" lang="ja-JP" altLang="en-US"/>
          </a:p>
        </p:txBody>
      </p:sp>
      <p:sp>
        <p:nvSpPr>
          <p:cNvPr id="11" name="テキスト ボックス 10"/>
          <p:cNvSpPr txBox="1"/>
          <p:nvPr/>
        </p:nvSpPr>
        <p:spPr>
          <a:xfrm>
            <a:off x="6004792" y="4293096"/>
            <a:ext cx="367408" cy="338554"/>
          </a:xfrm>
          <a:prstGeom prst="rect">
            <a:avLst/>
          </a:prstGeom>
          <a:solidFill>
            <a:schemeClr val="bg1"/>
          </a:solidFill>
        </p:spPr>
        <p:txBody>
          <a:bodyPr wrap="none" rtlCol="0">
            <a:spAutoFit/>
          </a:bodyPr>
          <a:lstStyle/>
          <a:p>
            <a:r>
              <a:rPr kumimoji="1" lang="en-US" altLang="ja-JP" sz="1600" b="1" dirty="0" smtClean="0">
                <a:latin typeface="Arial" panose="020B0604020202020204" pitchFamily="34" charset="0"/>
                <a:cs typeface="Arial" panose="020B0604020202020204" pitchFamily="34" charset="0"/>
              </a:rPr>
              <a:t>c)</a:t>
            </a:r>
            <a:endParaRPr kumimoji="1" lang="ja-JP" altLang="en-US" sz="1600" b="1" dirty="0">
              <a:latin typeface="Arial" panose="020B0604020202020204" pitchFamily="34" charset="0"/>
              <a:cs typeface="Arial" panose="020B0604020202020204" pitchFamily="34" charset="0"/>
            </a:endParaRPr>
          </a:p>
        </p:txBody>
      </p:sp>
      <p:sp>
        <p:nvSpPr>
          <p:cNvPr id="13" name="正方形/長方形 12"/>
          <p:cNvSpPr/>
          <p:nvPr/>
        </p:nvSpPr>
        <p:spPr>
          <a:xfrm>
            <a:off x="6004792" y="1412776"/>
            <a:ext cx="367408" cy="4680520"/>
          </a:xfrm>
          <a:prstGeom prst="rect">
            <a:avLst/>
          </a:prstGeom>
          <a:solidFill>
            <a:srgbClr val="0000CC">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2440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99592" y="44624"/>
            <a:ext cx="8064896" cy="1152128"/>
          </a:xfrm>
        </p:spPr>
        <p:txBody>
          <a:bodyPr>
            <a:noAutofit/>
          </a:bodyPr>
          <a:lstStyle/>
          <a:p>
            <a:r>
              <a:rPr kumimoji="1" lang="en-US" altLang="ja-JP" sz="3200" dirty="0" smtClean="0"/>
              <a:t>Evaluation of </a:t>
            </a:r>
            <a:r>
              <a:rPr kumimoji="1" lang="en-US" altLang="ja-JP" sz="3200" dirty="0" smtClean="0">
                <a:solidFill>
                  <a:srgbClr val="FF0000"/>
                </a:solidFill>
              </a:rPr>
              <a:t>the </a:t>
            </a:r>
            <a:r>
              <a:rPr lang="en-US" altLang="ja-JP" sz="3200" dirty="0" smtClean="0">
                <a:solidFill>
                  <a:srgbClr val="FF0000"/>
                </a:solidFill>
              </a:rPr>
              <a:t>enhanced ion-heating case </a:t>
            </a:r>
            <a:r>
              <a:rPr lang="en-US" altLang="ja-JP" sz="3200" dirty="0" smtClean="0"/>
              <a:t>and </a:t>
            </a:r>
            <a:r>
              <a:rPr lang="en-US" altLang="ja-JP" sz="3200" dirty="0" smtClean="0">
                <a:solidFill>
                  <a:srgbClr val="0000CC"/>
                </a:solidFill>
              </a:rPr>
              <a:t>the confinement improvement</a:t>
            </a:r>
            <a:r>
              <a:rPr lang="en-US" altLang="ja-JP" sz="3200" dirty="0" smtClean="0"/>
              <a:t> case</a:t>
            </a:r>
            <a:endParaRPr kumimoji="1" lang="ja-JP" altLang="en-US" sz="3200" dirty="0"/>
          </a:p>
        </p:txBody>
      </p:sp>
      <p:sp>
        <p:nvSpPr>
          <p:cNvPr id="3" name="コンテンツ プレースホルダー 2"/>
          <p:cNvSpPr>
            <a:spLocks noGrp="1"/>
          </p:cNvSpPr>
          <p:nvPr>
            <p:ph idx="1"/>
          </p:nvPr>
        </p:nvSpPr>
        <p:spPr>
          <a:xfrm>
            <a:off x="457200" y="1700809"/>
            <a:ext cx="4258816" cy="3744416"/>
          </a:xfrm>
        </p:spPr>
        <p:txBody>
          <a:bodyPr>
            <a:normAutofit/>
          </a:bodyPr>
          <a:lstStyle/>
          <a:p>
            <a:r>
              <a:rPr kumimoji="1" lang="en-US" altLang="ja-JP" sz="2000" dirty="0" smtClean="0"/>
              <a:t>In the enhanced ion-heating case, </a:t>
            </a:r>
            <a:r>
              <a:rPr kumimoji="1" lang="en-US" altLang="ja-JP" sz="2000" dirty="0" smtClean="0">
                <a:solidFill>
                  <a:srgbClr val="FF0000"/>
                </a:solidFill>
              </a:rPr>
              <a:t>the observed ion temperature was reproduced </a:t>
            </a:r>
            <a:r>
              <a:rPr kumimoji="1" lang="en-US" altLang="ja-JP" sz="2000" dirty="0" smtClean="0"/>
              <a:t>by assuming </a:t>
            </a:r>
            <a:r>
              <a:rPr kumimoji="1" lang="en-US" altLang="ja-JP" sz="2000" dirty="0" smtClean="0">
                <a:solidFill>
                  <a:srgbClr val="FF0000"/>
                </a:solidFill>
              </a:rPr>
              <a:t>4.3[kW/m</a:t>
            </a:r>
            <a:r>
              <a:rPr kumimoji="1" lang="en-US" altLang="ja-JP" sz="2000" baseline="30000" dirty="0" smtClean="0">
                <a:solidFill>
                  <a:srgbClr val="FF0000"/>
                </a:solidFill>
              </a:rPr>
              <a:t>3</a:t>
            </a:r>
            <a:r>
              <a:rPr kumimoji="1" lang="en-US" altLang="ja-JP" sz="2000" dirty="0" smtClean="0">
                <a:solidFill>
                  <a:srgbClr val="FF0000"/>
                </a:solidFill>
              </a:rPr>
              <a:t>]</a:t>
            </a:r>
            <a:r>
              <a:rPr kumimoji="1" lang="en-US" altLang="ja-JP" sz="2000" dirty="0" smtClean="0"/>
              <a:t>of ion heating power during the mode activity.</a:t>
            </a:r>
          </a:p>
          <a:p>
            <a:r>
              <a:rPr lang="en-US" altLang="ja-JP" sz="2000" dirty="0" smtClean="0"/>
              <a:t>In the case of improved confinement case, </a:t>
            </a:r>
            <a:r>
              <a:rPr lang="en-US" altLang="ja-JP" sz="2000" dirty="0" smtClean="0">
                <a:solidFill>
                  <a:srgbClr val="0000CC"/>
                </a:solidFill>
              </a:rPr>
              <a:t>the observed ion temperature behavior could not be reproduced </a:t>
            </a:r>
            <a:r>
              <a:rPr lang="en-US" altLang="ja-JP" sz="2000" dirty="0" smtClean="0"/>
              <a:t>even if </a:t>
            </a:r>
            <a:r>
              <a:rPr lang="en-US" altLang="ja-JP" sz="2000" dirty="0" smtClean="0">
                <a:solidFill>
                  <a:srgbClr val="0000CC"/>
                </a:solidFill>
              </a:rPr>
              <a:t>the confinement time of infinitely large number </a:t>
            </a:r>
            <a:r>
              <a:rPr lang="en-US" altLang="ja-JP" sz="2000" dirty="0" smtClean="0"/>
              <a:t>was assumed(</a:t>
            </a:r>
            <a:r>
              <a:rPr lang="en-US" altLang="ja-JP" sz="2000" dirty="0" err="1" smtClean="0">
                <a:latin typeface="Symbol" panose="05050102010706020507" pitchFamily="18" charset="2"/>
              </a:rPr>
              <a:t>t</a:t>
            </a:r>
            <a:r>
              <a:rPr lang="en-US" altLang="ja-JP" sz="2000" baseline="-25000" dirty="0" err="1" smtClean="0"/>
              <a:t>E</a:t>
            </a:r>
            <a:r>
              <a:rPr lang="en-US" altLang="ja-JP" sz="2000" dirty="0" smtClean="0"/>
              <a:t>=~10000[s]). </a:t>
            </a:r>
            <a:endParaRPr kumimoji="1" lang="ja-JP" altLang="en-US" sz="2000" dirty="0"/>
          </a:p>
        </p:txBody>
      </p:sp>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0823" y="1556446"/>
            <a:ext cx="4543178" cy="4860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テキスト ボックス 7"/>
          <p:cNvSpPr txBox="1"/>
          <p:nvPr/>
        </p:nvSpPr>
        <p:spPr>
          <a:xfrm>
            <a:off x="318503" y="5445224"/>
            <a:ext cx="4541530" cy="1200329"/>
          </a:xfrm>
          <a:prstGeom prst="rect">
            <a:avLst/>
          </a:prstGeom>
          <a:noFill/>
          <a:ln>
            <a:solidFill>
              <a:srgbClr val="FF0000"/>
            </a:solidFill>
          </a:ln>
        </p:spPr>
        <p:txBody>
          <a:bodyPr wrap="square" rtlCol="0">
            <a:spAutoFit/>
          </a:bodyPr>
          <a:lstStyle/>
          <a:p>
            <a:r>
              <a:rPr kumimoji="1" lang="en-US" altLang="ja-JP" dirty="0" smtClean="0"/>
              <a:t>The candidate of “confinement improvement”</a:t>
            </a:r>
          </a:p>
          <a:p>
            <a:r>
              <a:rPr lang="en-US" altLang="ja-JP" dirty="0" smtClean="0"/>
              <a:t>Was ruled out.  </a:t>
            </a:r>
            <a:r>
              <a:rPr lang="en-US" altLang="ja-JP" dirty="0" smtClean="0">
                <a:solidFill>
                  <a:srgbClr val="FF0000"/>
                </a:solidFill>
              </a:rPr>
              <a:t>Thus, “the ion heating enhancement” becomes most probable candidate.</a:t>
            </a:r>
            <a:endParaRPr kumimoji="1" lang="ja-JP" altLang="en-US" dirty="0">
              <a:solidFill>
                <a:srgbClr val="FF0000"/>
              </a:solidFill>
            </a:endParaRPr>
          </a:p>
        </p:txBody>
      </p:sp>
      <p:pic>
        <p:nvPicPr>
          <p:cNvPr id="7" name="Picture 13" descr="LH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260648"/>
            <a:ext cx="1008113" cy="7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スライド番号プレースホルダー 3"/>
          <p:cNvSpPr>
            <a:spLocks noGrp="1"/>
          </p:cNvSpPr>
          <p:nvPr>
            <p:ph type="sldNum" sz="quarter" idx="12"/>
          </p:nvPr>
        </p:nvSpPr>
        <p:spPr/>
        <p:txBody>
          <a:bodyPr/>
          <a:lstStyle/>
          <a:p>
            <a:fld id="{B8F9009D-011B-48C7-86D9-12C7B4CC2485}" type="slidenum">
              <a:rPr kumimoji="1" lang="ja-JP" altLang="en-US" smtClean="0"/>
              <a:t>16</a:t>
            </a:fld>
            <a:endParaRPr kumimoji="1" lang="ja-JP" altLang="en-US"/>
          </a:p>
        </p:txBody>
      </p:sp>
    </p:spTree>
    <p:extLst>
      <p:ext uri="{BB962C8B-B14F-4D97-AF65-F5344CB8AC3E}">
        <p14:creationId xmlns:p14="http://schemas.microsoft.com/office/powerpoint/2010/main" val="87711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4624"/>
            <a:ext cx="8229600" cy="850106"/>
          </a:xfrm>
        </p:spPr>
        <p:txBody>
          <a:bodyPr>
            <a:noAutofit/>
          </a:bodyPr>
          <a:lstStyle/>
          <a:p>
            <a:r>
              <a:rPr lang="en-US" altLang="ja-JP" sz="3200" dirty="0" smtClean="0"/>
              <a:t>Ion temperature behavior with the time integrated value of mode amplitudes</a:t>
            </a:r>
            <a:endParaRPr kumimoji="1" lang="ja-JP" altLang="en-US" sz="3200" dirty="0"/>
          </a:p>
        </p:txBody>
      </p:sp>
      <p:sp>
        <p:nvSpPr>
          <p:cNvPr id="7" name="コンテンツ プレースホルダー 2"/>
          <p:cNvSpPr>
            <a:spLocks noGrp="1"/>
          </p:cNvSpPr>
          <p:nvPr>
            <p:ph idx="1"/>
          </p:nvPr>
        </p:nvSpPr>
        <p:spPr>
          <a:xfrm>
            <a:off x="457200" y="1600200"/>
            <a:ext cx="3970784" cy="4525963"/>
          </a:xfrm>
        </p:spPr>
        <p:txBody>
          <a:bodyPr>
            <a:normAutofit/>
          </a:bodyPr>
          <a:lstStyle/>
          <a:p>
            <a:r>
              <a:rPr kumimoji="1" lang="en-US" altLang="ja-JP" sz="2000" dirty="0" smtClean="0"/>
              <a:t>Although clear </a:t>
            </a:r>
            <a:r>
              <a:rPr lang="en-US" altLang="ja-JP" sz="2000" dirty="0" smtClean="0"/>
              <a:t>response</a:t>
            </a:r>
            <a:r>
              <a:rPr kumimoji="1" lang="en-US" altLang="ja-JP" sz="2000" dirty="0" smtClean="0"/>
              <a:t> of the flux increase was observed with the mode activity, the correlation between the mode amplitude and the temperature </a:t>
            </a:r>
            <a:r>
              <a:rPr lang="en-US" altLang="ja-JP" sz="2000" dirty="0" smtClean="0"/>
              <a:t>behavior </a:t>
            </a:r>
            <a:r>
              <a:rPr kumimoji="1" lang="en-US" altLang="ja-JP" sz="2000" dirty="0" smtClean="0"/>
              <a:t>was not clear.</a:t>
            </a:r>
          </a:p>
          <a:p>
            <a:r>
              <a:rPr lang="en-US" altLang="ja-JP" sz="2000" dirty="0"/>
              <a:t>If we assume, the ion-heating power is </a:t>
            </a:r>
            <a:r>
              <a:rPr lang="en-US" altLang="ja-JP" sz="2000" dirty="0" smtClean="0"/>
              <a:t>related </a:t>
            </a:r>
            <a:r>
              <a:rPr lang="en-US" altLang="ja-JP" sz="2000" dirty="0"/>
              <a:t>to </a:t>
            </a:r>
            <a:r>
              <a:rPr lang="en-US" altLang="ja-JP" sz="2000" dirty="0" smtClean="0"/>
              <a:t>the mode </a:t>
            </a:r>
            <a:r>
              <a:rPr lang="en-US" altLang="ja-JP" sz="2000" dirty="0"/>
              <a:t>amplitude, the stored </a:t>
            </a:r>
            <a:r>
              <a:rPr lang="en-US" altLang="ja-JP" sz="2000" dirty="0" smtClean="0"/>
              <a:t>energy  </a:t>
            </a:r>
            <a:r>
              <a:rPr lang="en-US" altLang="ja-JP" sz="2000" dirty="0"/>
              <a:t>would correspond to its time integrated value.</a:t>
            </a:r>
          </a:p>
          <a:p>
            <a:endParaRPr kumimoji="1" lang="en-US" altLang="ja-JP" sz="2000" dirty="0" smtClean="0"/>
          </a:p>
        </p:txBody>
      </p:sp>
      <p:sp>
        <p:nvSpPr>
          <p:cNvPr id="3" name="スライド番号プレースホルダー 2"/>
          <p:cNvSpPr>
            <a:spLocks noGrp="1"/>
          </p:cNvSpPr>
          <p:nvPr>
            <p:ph type="sldNum" sz="quarter" idx="12"/>
          </p:nvPr>
        </p:nvSpPr>
        <p:spPr/>
        <p:txBody>
          <a:bodyPr/>
          <a:lstStyle/>
          <a:p>
            <a:fld id="{B8F9009D-011B-48C7-86D9-12C7B4CC2485}" type="slidenum">
              <a:rPr kumimoji="1" lang="ja-JP" altLang="en-US" smtClean="0"/>
              <a:t>17</a:t>
            </a:fld>
            <a:endParaRPr kumimoji="1" lang="ja-JP" altLang="en-US"/>
          </a:p>
        </p:txBody>
      </p:sp>
      <p:pic>
        <p:nvPicPr>
          <p:cNvPr id="1843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326" r="5113"/>
          <a:stretch/>
        </p:blipFill>
        <p:spPr bwMode="auto">
          <a:xfrm>
            <a:off x="4427984" y="1567837"/>
            <a:ext cx="4355944" cy="384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グループ化 3"/>
          <p:cNvGrpSpPr/>
          <p:nvPr/>
        </p:nvGrpSpPr>
        <p:grpSpPr>
          <a:xfrm>
            <a:off x="4427984" y="1462735"/>
            <a:ext cx="4355944" cy="4710397"/>
            <a:chOff x="3203848" y="836712"/>
            <a:chExt cx="4860000" cy="4710397"/>
          </a:xfrm>
          <a:solidFill>
            <a:schemeClr val="bg1"/>
          </a:solidFill>
        </p:grpSpPr>
        <p:pic>
          <p:nvPicPr>
            <p:cNvPr id="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931" t="4687" r="9006" b="12665"/>
            <a:stretch/>
          </p:blipFill>
          <p:spPr bwMode="auto">
            <a:xfrm>
              <a:off x="3203848" y="836712"/>
              <a:ext cx="4860000" cy="410400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6" name="テキスト ボックス 5"/>
                <p:cNvSpPr txBox="1"/>
                <p:nvPr/>
              </p:nvSpPr>
              <p:spPr>
                <a:xfrm>
                  <a:off x="5042617" y="4789914"/>
                  <a:ext cx="1824025" cy="757195"/>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trlPr>
                              <a:rPr kumimoji="1" lang="ja-JP" altLang="en-US" i="1" smtClean="0">
                                <a:latin typeface="Cambria Math"/>
                              </a:rPr>
                            </m:ctrlPr>
                          </m:naryPr>
                          <m:sub>
                            <m:sSub>
                              <m:sSubPr>
                                <m:ctrlPr>
                                  <a:rPr kumimoji="1" lang="en-US" altLang="ja-JP" i="1" smtClean="0">
                                    <a:latin typeface="Cambria Math"/>
                                  </a:rPr>
                                </m:ctrlPr>
                              </m:sSubPr>
                              <m:e>
                                <m:r>
                                  <a:rPr kumimoji="1" lang="en-US" altLang="ja-JP" b="0" i="1" smtClean="0">
                                    <a:latin typeface="Cambria Math"/>
                                  </a:rPr>
                                  <m:t>𝑡</m:t>
                                </m:r>
                              </m:e>
                              <m:sub>
                                <m:r>
                                  <a:rPr kumimoji="1" lang="en-US" altLang="ja-JP" b="0" i="1" smtClean="0">
                                    <a:latin typeface="Cambria Math"/>
                                  </a:rPr>
                                  <m:t>0</m:t>
                                </m:r>
                              </m:sub>
                            </m:sSub>
                          </m:sub>
                          <m:sup>
                            <m:sSub>
                              <m:sSubPr>
                                <m:ctrlPr>
                                  <a:rPr kumimoji="1" lang="en-US" altLang="ja-JP" i="1" smtClean="0">
                                    <a:latin typeface="Cambria Math"/>
                                  </a:rPr>
                                </m:ctrlPr>
                              </m:sSubPr>
                              <m:e>
                                <m:r>
                                  <a:rPr kumimoji="1" lang="en-US" altLang="ja-JP" b="0" i="1" smtClean="0">
                                    <a:latin typeface="Cambria Math"/>
                                  </a:rPr>
                                  <m:t>𝑡</m:t>
                                </m:r>
                              </m:e>
                              <m:sub>
                                <m:r>
                                  <a:rPr kumimoji="1" lang="en-US" altLang="ja-JP" b="0" i="1" smtClean="0">
                                    <a:latin typeface="Cambria Math"/>
                                  </a:rPr>
                                  <m:t>0</m:t>
                                </m:r>
                              </m:sub>
                            </m:sSub>
                            <m:r>
                              <a:rPr kumimoji="1" lang="en-US" altLang="ja-JP" b="0" i="1" smtClean="0">
                                <a:latin typeface="Cambria Math"/>
                              </a:rPr>
                              <m:t>+</m:t>
                            </m:r>
                            <m:r>
                              <m:rPr>
                                <m:sty m:val="p"/>
                              </m:rPr>
                              <a:rPr kumimoji="1" lang="el-GR" altLang="ja-JP" b="0" i="1" smtClean="0">
                                <a:latin typeface="Cambria Math"/>
                                <a:ea typeface="Cambria Math"/>
                              </a:rPr>
                              <m:t>Δ</m:t>
                            </m:r>
                            <m:r>
                              <a:rPr kumimoji="1" lang="en-US" altLang="ja-JP" b="0" i="1" smtClean="0">
                                <a:latin typeface="Cambria Math"/>
                                <a:ea typeface="Cambria Math"/>
                              </a:rPr>
                              <m:t>𝑡</m:t>
                            </m:r>
                          </m:sup>
                          <m:e>
                            <m:sSup>
                              <m:sSupPr>
                                <m:ctrlPr>
                                  <a:rPr kumimoji="1" lang="en-US" altLang="ja-JP" i="1" smtClean="0">
                                    <a:latin typeface="Cambria Math"/>
                                  </a:rPr>
                                </m:ctrlPr>
                              </m:sSupPr>
                              <m:e>
                                <m:d>
                                  <m:dPr>
                                    <m:ctrlPr>
                                      <a:rPr kumimoji="1" lang="en-US" altLang="ja-JP" i="1" smtClean="0">
                                        <a:latin typeface="Cambria Math"/>
                                      </a:rPr>
                                    </m:ctrlPr>
                                  </m:dPr>
                                  <m:e>
                                    <m:r>
                                      <a:rPr kumimoji="1" lang="ja-JP" altLang="en-US" i="1" smtClean="0">
                                        <a:latin typeface="Cambria Math"/>
                                      </a:rPr>
                                      <m:t>𝛿</m:t>
                                    </m:r>
                                    <m:sSub>
                                      <m:sSubPr>
                                        <m:ctrlPr>
                                          <a:rPr kumimoji="1" lang="en-US" altLang="ja-JP" i="1" smtClean="0">
                                            <a:latin typeface="Cambria Math"/>
                                          </a:rPr>
                                        </m:ctrlPr>
                                      </m:sSubPr>
                                      <m:e>
                                        <m:r>
                                          <a:rPr kumimoji="1" lang="en-US" altLang="ja-JP" b="0" i="1" smtClean="0">
                                            <a:latin typeface="Cambria Math"/>
                                          </a:rPr>
                                          <m:t>𝐵</m:t>
                                        </m:r>
                                      </m:e>
                                      <m:sub>
                                        <m:r>
                                          <a:rPr kumimoji="1" lang="ja-JP" altLang="en-US" i="1" smtClean="0">
                                            <a:latin typeface="Cambria Math"/>
                                          </a:rPr>
                                          <m:t>𝜃</m:t>
                                        </m:r>
                                      </m:sub>
                                    </m:sSub>
                                  </m:e>
                                </m:d>
                              </m:e>
                              <m:sup>
                                <m:r>
                                  <a:rPr kumimoji="1" lang="en-US" altLang="ja-JP" b="0" i="1" smtClean="0">
                                    <a:latin typeface="Cambria Math"/>
                                  </a:rPr>
                                  <m:t>2</m:t>
                                </m:r>
                              </m:sup>
                            </m:sSup>
                            <m:r>
                              <a:rPr kumimoji="1" lang="en-US" altLang="ja-JP" b="0" i="1" smtClean="0">
                                <a:latin typeface="Cambria Math"/>
                              </a:rPr>
                              <m:t>𝑑𝑡</m:t>
                            </m:r>
                          </m:e>
                        </m:nary>
                      </m:oMath>
                    </m:oMathPara>
                  </a14:m>
                  <a:endParaRPr kumimoji="1" lang="ja-JP" altLang="en-US"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5042617" y="4789914"/>
                  <a:ext cx="1824025" cy="757195"/>
                </a:xfrm>
                <a:prstGeom prst="rect">
                  <a:avLst/>
                </a:prstGeom>
                <a:blipFill rotWithShape="1">
                  <a:blip r:embed="rId6"/>
                  <a:stretch>
                    <a:fillRect/>
                  </a:stretch>
                </a:blipFill>
              </p:spPr>
              <p:txBody>
                <a:bodyPr/>
                <a:lstStyle/>
                <a:p>
                  <a:r>
                    <a:rPr lang="ja-JP" altLang="en-US">
                      <a:noFill/>
                    </a:rPr>
                    <a:t> </a:t>
                  </a:r>
                </a:p>
              </p:txBody>
            </p:sp>
          </mc:Fallback>
        </mc:AlternateContent>
      </p:grpSp>
    </p:spTree>
    <p:extLst>
      <p:ext uri="{BB962C8B-B14F-4D97-AF65-F5344CB8AC3E}">
        <p14:creationId xmlns:p14="http://schemas.microsoft.com/office/powerpoint/2010/main" val="143998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0"/>
            <a:ext cx="8229600" cy="908720"/>
          </a:xfrm>
        </p:spPr>
        <p:txBody>
          <a:bodyPr>
            <a:normAutofit/>
          </a:bodyPr>
          <a:lstStyle/>
          <a:p>
            <a:r>
              <a:rPr lang="en-US" altLang="ja-JP" dirty="0" smtClean="0"/>
              <a:t>SUMMARY</a:t>
            </a:r>
            <a:endParaRPr kumimoji="1" lang="ja-JP" altLang="en-US" dirty="0"/>
          </a:p>
        </p:txBody>
      </p:sp>
      <p:sp>
        <p:nvSpPr>
          <p:cNvPr id="3" name="コンテンツ プレースホルダー 2"/>
          <p:cNvSpPr>
            <a:spLocks noGrp="1"/>
          </p:cNvSpPr>
          <p:nvPr>
            <p:ph idx="1"/>
          </p:nvPr>
        </p:nvSpPr>
        <p:spPr>
          <a:xfrm>
            <a:off x="457200" y="1124744"/>
            <a:ext cx="8229600" cy="5472608"/>
          </a:xfrm>
        </p:spPr>
        <p:txBody>
          <a:bodyPr>
            <a:normAutofit fontScale="62500" lnSpcReduction="20000"/>
          </a:bodyPr>
          <a:lstStyle/>
          <a:p>
            <a:r>
              <a:rPr lang="en-US" altLang="ja-JP" dirty="0" smtClean="0"/>
              <a:t>On LHD, phenomena indicating </a:t>
            </a:r>
            <a:r>
              <a:rPr lang="en-US" altLang="ja-JP" dirty="0" smtClean="0">
                <a:solidFill>
                  <a:srgbClr val="FF0000"/>
                </a:solidFill>
              </a:rPr>
              <a:t>the ion-temperature increase associated with </a:t>
            </a:r>
            <a:r>
              <a:rPr lang="en-US" altLang="ja-JP" dirty="0" smtClean="0">
                <a:solidFill>
                  <a:srgbClr val="FF0000"/>
                </a:solidFill>
              </a:rPr>
              <a:t>FI</a:t>
            </a:r>
            <a:r>
              <a:rPr lang="en-US" altLang="ja-JP" dirty="0" smtClean="0">
                <a:solidFill>
                  <a:srgbClr val="FF0000"/>
                </a:solidFill>
              </a:rPr>
              <a:t> </a:t>
            </a:r>
            <a:r>
              <a:rPr lang="en-US" altLang="ja-JP" dirty="0" smtClean="0">
                <a:solidFill>
                  <a:srgbClr val="FF0000"/>
                </a:solidFill>
              </a:rPr>
              <a:t>induced n=0 mode was observed by tangential NPA at very low density plasmas.</a:t>
            </a:r>
          </a:p>
          <a:p>
            <a:r>
              <a:rPr lang="en-US" altLang="ja-JP" dirty="0" smtClean="0"/>
              <a:t>Its </a:t>
            </a:r>
            <a:r>
              <a:rPr lang="en-US" altLang="ja-JP" dirty="0" err="1" smtClean="0"/>
              <a:t>poloidal</a:t>
            </a:r>
            <a:r>
              <a:rPr lang="en-US" altLang="ja-JP" dirty="0" smtClean="0"/>
              <a:t> mode structure was examined by the HIBP measurement, and were consistent to the GAM.</a:t>
            </a:r>
          </a:p>
          <a:p>
            <a:r>
              <a:rPr lang="en-US" altLang="ja-JP" dirty="0" smtClean="0"/>
              <a:t>According to the </a:t>
            </a:r>
            <a:r>
              <a:rPr lang="en-US" altLang="ja-JP" dirty="0" err="1" smtClean="0"/>
              <a:t>Te</a:t>
            </a:r>
            <a:r>
              <a:rPr lang="en-US" altLang="ja-JP" dirty="0" smtClean="0"/>
              <a:t>-dependence of the frequency, mode can be classified into two categories, i.e., </a:t>
            </a:r>
            <a:r>
              <a:rPr lang="en-US" altLang="ja-JP" dirty="0" smtClean="0">
                <a:solidFill>
                  <a:srgbClr val="0000CC"/>
                </a:solidFill>
              </a:rPr>
              <a:t>one has Te</a:t>
            </a:r>
            <a:r>
              <a:rPr lang="en-US" altLang="ja-JP" baseline="30000" dirty="0" smtClean="0">
                <a:solidFill>
                  <a:srgbClr val="0000CC"/>
                </a:solidFill>
              </a:rPr>
              <a:t>1/2</a:t>
            </a:r>
            <a:r>
              <a:rPr lang="en-US" altLang="ja-JP" dirty="0" smtClean="0">
                <a:solidFill>
                  <a:srgbClr val="0000CC"/>
                </a:solidFill>
              </a:rPr>
              <a:t>-dependence </a:t>
            </a:r>
            <a:r>
              <a:rPr lang="en-US" altLang="ja-JP" dirty="0" smtClean="0"/>
              <a:t>and </a:t>
            </a:r>
            <a:r>
              <a:rPr lang="en-US" altLang="ja-JP" dirty="0" smtClean="0">
                <a:solidFill>
                  <a:srgbClr val="0000CC"/>
                </a:solidFill>
              </a:rPr>
              <a:t>the other has weak </a:t>
            </a:r>
            <a:r>
              <a:rPr lang="en-US" altLang="ja-JP" dirty="0" err="1" smtClean="0">
                <a:solidFill>
                  <a:srgbClr val="0000CC"/>
                </a:solidFill>
              </a:rPr>
              <a:t>Te</a:t>
            </a:r>
            <a:r>
              <a:rPr lang="en-US" altLang="ja-JP" dirty="0" smtClean="0">
                <a:solidFill>
                  <a:srgbClr val="0000CC"/>
                </a:solidFill>
              </a:rPr>
              <a:t>-</a:t>
            </a:r>
            <a:r>
              <a:rPr lang="en-US" altLang="ja-JP" dirty="0" smtClean="0">
                <a:solidFill>
                  <a:srgbClr val="0000CC"/>
                </a:solidFill>
              </a:rPr>
              <a:t>dependence. </a:t>
            </a:r>
            <a:r>
              <a:rPr lang="en-US" altLang="ja-JP" dirty="0" smtClean="0"/>
              <a:t>The frequency of the latter mode</a:t>
            </a:r>
            <a:r>
              <a:rPr lang="en-US" altLang="ja-JP" dirty="0" smtClean="0"/>
              <a:t> </a:t>
            </a:r>
            <a:r>
              <a:rPr lang="en-US" altLang="ja-JP" dirty="0" smtClean="0"/>
              <a:t>are almost equal to the orbital frequency of fast-ions.</a:t>
            </a:r>
          </a:p>
          <a:p>
            <a:r>
              <a:rPr lang="en-US" altLang="ja-JP" dirty="0" smtClean="0"/>
              <a:t>Considering the positive gradient in the energy spectra of fast-ions, these frequency features can be explained in the framework of GAM.   Thus, observed </a:t>
            </a:r>
            <a:r>
              <a:rPr lang="en-US" altLang="ja-JP" dirty="0" smtClean="0"/>
              <a:t>mode </a:t>
            </a:r>
            <a:r>
              <a:rPr lang="en-US" altLang="ja-JP" dirty="0" smtClean="0"/>
              <a:t>was identified to be GAM.</a:t>
            </a:r>
          </a:p>
          <a:p>
            <a:r>
              <a:rPr lang="en-US" altLang="ja-JP" dirty="0" smtClean="0">
                <a:solidFill>
                  <a:srgbClr val="0000CC"/>
                </a:solidFill>
              </a:rPr>
              <a:t>Four candidates were proposed to explain the phenomena</a:t>
            </a:r>
            <a:r>
              <a:rPr lang="en-US" altLang="ja-JP" dirty="0" smtClean="0"/>
              <a:t>; </a:t>
            </a:r>
            <a:r>
              <a:rPr lang="en-GB" altLang="ja-JP" dirty="0">
                <a:solidFill>
                  <a:srgbClr val="FF0000"/>
                </a:solidFill>
              </a:rPr>
              <a:t>(1)</a:t>
            </a:r>
            <a:r>
              <a:rPr lang="en-GB" altLang="ja-JP" dirty="0"/>
              <a:t>change of measured ion spectra due to the orbit topology change, </a:t>
            </a:r>
            <a:r>
              <a:rPr lang="en-GB" altLang="ja-JP" dirty="0">
                <a:solidFill>
                  <a:srgbClr val="FF0000"/>
                </a:solidFill>
              </a:rPr>
              <a:t>(2)</a:t>
            </a:r>
            <a:r>
              <a:rPr lang="en-GB" altLang="ja-JP" dirty="0"/>
              <a:t>increase of classical ion heating power by </a:t>
            </a:r>
            <a:r>
              <a:rPr lang="en-GB" altLang="ja-JP" dirty="0" smtClean="0"/>
              <a:t>the deformation of energetic particle spectra, </a:t>
            </a:r>
            <a:r>
              <a:rPr lang="en-GB" altLang="ja-JP" dirty="0">
                <a:solidFill>
                  <a:srgbClr val="FF0000"/>
                </a:solidFill>
              </a:rPr>
              <a:t>(3) </a:t>
            </a:r>
            <a:r>
              <a:rPr lang="en-GB" altLang="ja-JP" dirty="0" smtClean="0"/>
              <a:t>improved energy </a:t>
            </a:r>
            <a:r>
              <a:rPr lang="en-GB" altLang="ja-JP" dirty="0" smtClean="0"/>
              <a:t>confinement, </a:t>
            </a:r>
            <a:r>
              <a:rPr lang="en-GB" altLang="ja-JP" dirty="0"/>
              <a:t>and </a:t>
            </a:r>
            <a:r>
              <a:rPr lang="en-GB" altLang="ja-JP" dirty="0">
                <a:solidFill>
                  <a:srgbClr val="FF0000"/>
                </a:solidFill>
              </a:rPr>
              <a:t>(4) </a:t>
            </a:r>
            <a:r>
              <a:rPr lang="en-GB" altLang="ja-JP" dirty="0"/>
              <a:t>enhanced ion heating </a:t>
            </a:r>
            <a:r>
              <a:rPr lang="en-GB" altLang="ja-JP" dirty="0" smtClean="0"/>
              <a:t>with </a:t>
            </a:r>
            <a:r>
              <a:rPr lang="en-GB" altLang="ja-JP" dirty="0"/>
              <a:t>the mode </a:t>
            </a:r>
            <a:r>
              <a:rPr lang="en-GB" altLang="ja-JP" dirty="0" smtClean="0"/>
              <a:t>activities.  </a:t>
            </a:r>
            <a:r>
              <a:rPr lang="en-GB" altLang="ja-JP" dirty="0" smtClean="0"/>
              <a:t> Among </a:t>
            </a:r>
            <a:r>
              <a:rPr lang="en-GB" altLang="ja-JP" dirty="0" smtClean="0"/>
              <a:t>them, </a:t>
            </a:r>
            <a:r>
              <a:rPr lang="en-GB" altLang="ja-JP" dirty="0" smtClean="0">
                <a:solidFill>
                  <a:srgbClr val="FF0000"/>
                </a:solidFill>
              </a:rPr>
              <a:t>the enhanced ion heating with the mode activities becomes most probable candidate</a:t>
            </a:r>
            <a:r>
              <a:rPr lang="en-GB" altLang="ja-JP" dirty="0" smtClean="0"/>
              <a:t>.</a:t>
            </a:r>
          </a:p>
          <a:p>
            <a:r>
              <a:rPr lang="en-US" altLang="ja-JP" dirty="0" smtClean="0"/>
              <a:t>But, the </a:t>
            </a:r>
            <a:r>
              <a:rPr lang="en-US" altLang="ja-JP" dirty="0" smtClean="0"/>
              <a:t>heating mechanism was left as an open question for the future studies.</a:t>
            </a:r>
          </a:p>
          <a:p>
            <a:endParaRPr lang="en-US" altLang="ja-JP" dirty="0" smtClean="0"/>
          </a:p>
          <a:p>
            <a:endParaRPr kumimoji="1" lang="ja-JP" altLang="en-US" dirty="0"/>
          </a:p>
        </p:txBody>
      </p:sp>
      <p:pic>
        <p:nvPicPr>
          <p:cNvPr id="4" name="Picture 13" descr="LH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53" y="44624"/>
            <a:ext cx="1008113" cy="7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スライド番号プレースホルダー 4"/>
          <p:cNvSpPr>
            <a:spLocks noGrp="1"/>
          </p:cNvSpPr>
          <p:nvPr>
            <p:ph type="sldNum" sz="quarter" idx="12"/>
          </p:nvPr>
        </p:nvSpPr>
        <p:spPr/>
        <p:txBody>
          <a:bodyPr/>
          <a:lstStyle/>
          <a:p>
            <a:fld id="{B8F9009D-011B-48C7-86D9-12C7B4CC2485}" type="slidenum">
              <a:rPr kumimoji="1" lang="ja-JP" altLang="en-US" smtClean="0"/>
              <a:t>18</a:t>
            </a:fld>
            <a:endParaRPr kumimoji="1" lang="ja-JP" altLang="en-US"/>
          </a:p>
        </p:txBody>
      </p:sp>
    </p:spTree>
    <p:extLst>
      <p:ext uri="{BB962C8B-B14F-4D97-AF65-F5344CB8AC3E}">
        <p14:creationId xmlns:p14="http://schemas.microsoft.com/office/powerpoint/2010/main" val="3807128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en-US" altLang="ja-JP" dirty="0" smtClean="0"/>
              <a:t>Backup viewgraphs</a:t>
            </a:r>
            <a:endParaRPr kumimoji="1" lang="ja-JP" altLang="en-US" dirty="0"/>
          </a:p>
        </p:txBody>
      </p:sp>
      <p:sp>
        <p:nvSpPr>
          <p:cNvPr id="5" name="テキスト プレースホルダー 4"/>
          <p:cNvSpPr>
            <a:spLocks noGrp="1"/>
          </p:cNvSpPr>
          <p:nvPr>
            <p:ph type="body" idx="1"/>
          </p:nvPr>
        </p:nvSpPr>
        <p:spPr/>
        <p:txBody>
          <a:bodyPr/>
          <a:lstStyle/>
          <a:p>
            <a:endParaRPr kumimoji="1" lang="ja-JP" altLang="en-US"/>
          </a:p>
        </p:txBody>
      </p:sp>
      <p:sp>
        <p:nvSpPr>
          <p:cNvPr id="2" name="スライド番号プレースホルダー 1"/>
          <p:cNvSpPr>
            <a:spLocks noGrp="1"/>
          </p:cNvSpPr>
          <p:nvPr>
            <p:ph type="sldNum" sz="quarter" idx="12"/>
          </p:nvPr>
        </p:nvSpPr>
        <p:spPr/>
        <p:txBody>
          <a:bodyPr/>
          <a:lstStyle/>
          <a:p>
            <a:fld id="{B8F9009D-011B-48C7-86D9-12C7B4CC2485}" type="slidenum">
              <a:rPr kumimoji="1" lang="ja-JP" altLang="en-US" smtClean="0"/>
              <a:t>19</a:t>
            </a:fld>
            <a:endParaRPr kumimoji="1" lang="ja-JP" altLang="en-US"/>
          </a:p>
        </p:txBody>
      </p:sp>
    </p:spTree>
    <p:extLst>
      <p:ext uri="{BB962C8B-B14F-4D97-AF65-F5344CB8AC3E}">
        <p14:creationId xmlns:p14="http://schemas.microsoft.com/office/powerpoint/2010/main" val="26481255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4624"/>
            <a:ext cx="8229600" cy="864096"/>
          </a:xfrm>
        </p:spPr>
        <p:txBody>
          <a:bodyPr/>
          <a:lstStyle/>
          <a:p>
            <a:r>
              <a:rPr kumimoji="1" lang="en-US" altLang="ja-JP" dirty="0" smtClean="0"/>
              <a:t>CONTENTS</a:t>
            </a:r>
            <a:endParaRPr kumimoji="1" lang="ja-JP" altLang="en-US" dirty="0"/>
          </a:p>
        </p:txBody>
      </p:sp>
      <p:sp>
        <p:nvSpPr>
          <p:cNvPr id="3" name="コンテンツ プレースホルダー 2"/>
          <p:cNvSpPr>
            <a:spLocks noGrp="1"/>
          </p:cNvSpPr>
          <p:nvPr>
            <p:ph idx="1"/>
          </p:nvPr>
        </p:nvSpPr>
        <p:spPr>
          <a:xfrm>
            <a:off x="1043608" y="1196752"/>
            <a:ext cx="6923112" cy="5141168"/>
          </a:xfrm>
        </p:spPr>
        <p:txBody>
          <a:bodyPr>
            <a:normAutofit fontScale="77500" lnSpcReduction="20000"/>
          </a:bodyPr>
          <a:lstStyle/>
          <a:p>
            <a:pPr marL="514350" indent="-514350">
              <a:buFont typeface="+mj-lt"/>
              <a:buAutoNum type="arabicPeriod"/>
            </a:pPr>
            <a:r>
              <a:rPr kumimoji="1" lang="en-US" altLang="ja-JP" dirty="0" smtClean="0"/>
              <a:t>Background  &amp; Motivation</a:t>
            </a:r>
          </a:p>
          <a:p>
            <a:pPr marL="514350" indent="-514350">
              <a:buFont typeface="+mj-lt"/>
              <a:buAutoNum type="arabicPeriod"/>
            </a:pPr>
            <a:r>
              <a:rPr lang="en-US" altLang="ja-JP" dirty="0" smtClean="0"/>
              <a:t>Experimental Observations</a:t>
            </a:r>
          </a:p>
          <a:p>
            <a:pPr marL="914400" lvl="1" indent="-514350">
              <a:buFont typeface="+mj-lt"/>
              <a:buAutoNum type="alphaLcPeriod"/>
            </a:pPr>
            <a:r>
              <a:rPr lang="en-US" altLang="ja-JP" dirty="0" smtClean="0"/>
              <a:t>Brief description of the phenomena</a:t>
            </a:r>
          </a:p>
          <a:p>
            <a:pPr marL="914400" lvl="1" indent="-514350">
              <a:buFont typeface="+mj-lt"/>
              <a:buAutoNum type="alphaLcPeriod"/>
            </a:pPr>
            <a:r>
              <a:rPr lang="en-US" altLang="ja-JP" dirty="0" smtClean="0"/>
              <a:t>Bulk-ion behaviors</a:t>
            </a:r>
          </a:p>
          <a:p>
            <a:pPr marL="914400" lvl="1" indent="-514350">
              <a:buFont typeface="+mj-lt"/>
              <a:buAutoNum type="alphaLcPeriod"/>
            </a:pPr>
            <a:r>
              <a:rPr lang="en-US" altLang="ja-JP" dirty="0" smtClean="0"/>
              <a:t>Fast-ion behaviors</a:t>
            </a:r>
          </a:p>
          <a:p>
            <a:pPr marL="914400" lvl="1" indent="-514350">
              <a:buFont typeface="+mj-lt"/>
              <a:buAutoNum type="alphaLcPeriod"/>
            </a:pPr>
            <a:r>
              <a:rPr lang="en-US" altLang="ja-JP" dirty="0" smtClean="0"/>
              <a:t>Mode structures/ Frequencies</a:t>
            </a:r>
          </a:p>
          <a:p>
            <a:pPr marL="514350" indent="-514350">
              <a:buFont typeface="+mj-lt"/>
              <a:buAutoNum type="arabicPeriod"/>
            </a:pPr>
            <a:r>
              <a:rPr kumimoji="1" lang="en-US" altLang="ja-JP" dirty="0" smtClean="0"/>
              <a:t>Possible </a:t>
            </a:r>
            <a:r>
              <a:rPr lang="en-US" altLang="ja-JP" dirty="0" smtClean="0"/>
              <a:t>candidate to explain the phenomena</a:t>
            </a:r>
            <a:r>
              <a:rPr kumimoji="1" lang="en-US" altLang="ja-JP" dirty="0" smtClean="0"/>
              <a:t> </a:t>
            </a:r>
            <a:endParaRPr kumimoji="1" lang="en-US" altLang="ja-JP" dirty="0" smtClean="0"/>
          </a:p>
          <a:p>
            <a:pPr marL="914400" lvl="1" indent="-514350">
              <a:buFont typeface="+mj-lt"/>
              <a:buAutoNum type="alphaLcPeriod"/>
            </a:pPr>
            <a:r>
              <a:rPr lang="en-US" altLang="ja-JP" dirty="0" smtClean="0"/>
              <a:t>Orbit topology change</a:t>
            </a:r>
          </a:p>
          <a:p>
            <a:pPr marL="914400" lvl="1" indent="-514350">
              <a:buFont typeface="+mj-lt"/>
              <a:buAutoNum type="alphaLcPeriod"/>
            </a:pPr>
            <a:r>
              <a:rPr lang="en-US" altLang="ja-JP" dirty="0" smtClean="0"/>
              <a:t>Enhancement of classical </a:t>
            </a:r>
            <a:r>
              <a:rPr lang="en-US" altLang="ja-JP" dirty="0" smtClean="0"/>
              <a:t>ion heating </a:t>
            </a:r>
            <a:r>
              <a:rPr lang="en-US" altLang="ja-JP" dirty="0" smtClean="0"/>
              <a:t>by </a:t>
            </a:r>
            <a:r>
              <a:rPr lang="en-US" altLang="ja-JP" dirty="0" smtClean="0"/>
              <a:t>the deformation of the energetic particle’s </a:t>
            </a:r>
            <a:r>
              <a:rPr lang="en-US" altLang="ja-JP" dirty="0" smtClean="0"/>
              <a:t>spectra with mode activities.</a:t>
            </a:r>
            <a:endParaRPr lang="en-US" altLang="ja-JP" dirty="0" smtClean="0"/>
          </a:p>
          <a:p>
            <a:pPr marL="914400" lvl="1" indent="-514350">
              <a:buFont typeface="+mj-lt"/>
              <a:buAutoNum type="alphaLcPeriod"/>
            </a:pPr>
            <a:r>
              <a:rPr lang="en-US" altLang="ja-JP" dirty="0" smtClean="0"/>
              <a:t>Confinement improvement </a:t>
            </a:r>
            <a:r>
              <a:rPr lang="en-US" altLang="ja-JP" dirty="0" smtClean="0"/>
              <a:t> with the mode.</a:t>
            </a:r>
            <a:endParaRPr lang="en-US" altLang="ja-JP" dirty="0"/>
          </a:p>
          <a:p>
            <a:pPr marL="914400" lvl="1" indent="-514350">
              <a:buFont typeface="+mj-lt"/>
              <a:buAutoNum type="alphaLcPeriod"/>
            </a:pPr>
            <a:r>
              <a:rPr lang="en-US" altLang="ja-JP" dirty="0" smtClean="0"/>
              <a:t>Anomalous </a:t>
            </a:r>
            <a:r>
              <a:rPr lang="en-US" altLang="ja-JP" dirty="0" smtClean="0"/>
              <a:t>ion-heating </a:t>
            </a:r>
            <a:r>
              <a:rPr lang="en-US" altLang="ja-JP" dirty="0" smtClean="0"/>
              <a:t> with the mode.</a:t>
            </a:r>
            <a:endParaRPr kumimoji="1" lang="en-US" altLang="ja-JP" dirty="0" smtClean="0"/>
          </a:p>
          <a:p>
            <a:pPr marL="514350" indent="-514350">
              <a:buFont typeface="+mj-lt"/>
              <a:buAutoNum type="arabicPeriod"/>
            </a:pPr>
            <a:r>
              <a:rPr lang="en-US" altLang="ja-JP" dirty="0" smtClean="0"/>
              <a:t>SUMMARY</a:t>
            </a:r>
            <a:endParaRPr kumimoji="1" lang="en-US" altLang="ja-JP" dirty="0" smtClean="0"/>
          </a:p>
        </p:txBody>
      </p:sp>
      <p:sp>
        <p:nvSpPr>
          <p:cNvPr id="4" name="スライド番号プレースホルダー 3"/>
          <p:cNvSpPr>
            <a:spLocks noGrp="1"/>
          </p:cNvSpPr>
          <p:nvPr>
            <p:ph type="sldNum" sz="quarter" idx="12"/>
          </p:nvPr>
        </p:nvSpPr>
        <p:spPr/>
        <p:txBody>
          <a:bodyPr/>
          <a:lstStyle/>
          <a:p>
            <a:fld id="{3C3642CC-2220-49F0-A885-9ED52248316D}" type="slidenum">
              <a:rPr kumimoji="1" lang="ja-JP" altLang="en-US" smtClean="0"/>
              <a:t>2</a:t>
            </a:fld>
            <a:endParaRPr kumimoji="1" lang="ja-JP" altLang="en-US"/>
          </a:p>
        </p:txBody>
      </p:sp>
      <p:pic>
        <p:nvPicPr>
          <p:cNvPr id="5" name="Picture 13" descr="LH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16632"/>
            <a:ext cx="1008113" cy="7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24551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sz="2400" dirty="0" smtClean="0"/>
              <a:t>Charge Exchange loss was seems to be significant at the discharge. </a:t>
            </a:r>
            <a:endParaRPr kumimoji="1" lang="ja-JP" altLang="en-US" sz="2400" dirty="0"/>
          </a:p>
        </p:txBody>
      </p:sp>
      <p:sp>
        <p:nvSpPr>
          <p:cNvPr id="3" name="コンテンツ プレースホルダー 2"/>
          <p:cNvSpPr>
            <a:spLocks noGrp="1"/>
          </p:cNvSpPr>
          <p:nvPr>
            <p:ph idx="1"/>
          </p:nvPr>
        </p:nvSpPr>
        <p:spPr>
          <a:xfrm>
            <a:off x="4067944" y="836713"/>
            <a:ext cx="4824536" cy="3744416"/>
          </a:xfrm>
        </p:spPr>
        <p:txBody>
          <a:bodyPr>
            <a:normAutofit fontScale="92500" lnSpcReduction="20000"/>
          </a:bodyPr>
          <a:lstStyle/>
          <a:p>
            <a:r>
              <a:rPr kumimoji="1" lang="en-US" altLang="ja-JP" sz="1800" dirty="0" smtClean="0"/>
              <a:t>Decay constants of the neutral flux show similar energy dependence to the reactivity(</a:t>
            </a:r>
            <a:r>
              <a:rPr kumimoji="1" lang="en-US" altLang="ja-JP" sz="1800" dirty="0" err="1" smtClean="0">
                <a:latin typeface="Symbol" pitchFamily="18" charset="2"/>
              </a:rPr>
              <a:t>s</a:t>
            </a:r>
            <a:r>
              <a:rPr kumimoji="1" lang="en-US" altLang="ja-JP" sz="1800" baseline="-25000" dirty="0" err="1" smtClean="0"/>
              <a:t>cx</a:t>
            </a:r>
            <a:r>
              <a:rPr kumimoji="1" lang="en-US" altLang="ja-JP" sz="1800" dirty="0" err="1" smtClean="0"/>
              <a:t>v</a:t>
            </a:r>
            <a:r>
              <a:rPr kumimoji="1" lang="en-US" altLang="ja-JP" sz="1800" dirty="0" smtClean="0"/>
              <a:t>) for Charge </a:t>
            </a:r>
            <a:r>
              <a:rPr kumimoji="1" lang="en-US" altLang="ja-JP" sz="1800" dirty="0" err="1" smtClean="0"/>
              <a:t>eXchange</a:t>
            </a:r>
            <a:r>
              <a:rPr kumimoji="1" lang="en-US" altLang="ja-JP" sz="1800" dirty="0" smtClean="0"/>
              <a:t> (CX) loss with Hydrogen neutrals.</a:t>
            </a:r>
          </a:p>
          <a:p>
            <a:r>
              <a:rPr lang="en-US" altLang="ja-JP" sz="1800" dirty="0" smtClean="0"/>
              <a:t>If we assume the neutral density is ~</a:t>
            </a:r>
            <a:r>
              <a:rPr lang="en-US" altLang="ja-JP" sz="1800" dirty="0" smtClean="0">
                <a:solidFill>
                  <a:srgbClr val="FF0000"/>
                </a:solidFill>
              </a:rPr>
              <a:t>2x10</a:t>
            </a:r>
            <a:r>
              <a:rPr lang="en-US" altLang="ja-JP" sz="1800" baseline="30000" dirty="0" smtClean="0">
                <a:solidFill>
                  <a:srgbClr val="FF0000"/>
                </a:solidFill>
              </a:rPr>
              <a:t>15</a:t>
            </a:r>
            <a:r>
              <a:rPr lang="en-US" altLang="ja-JP" sz="1800" dirty="0" smtClean="0">
                <a:solidFill>
                  <a:srgbClr val="FF0000"/>
                </a:solidFill>
              </a:rPr>
              <a:t>[m</a:t>
            </a:r>
            <a:r>
              <a:rPr lang="en-US" altLang="ja-JP" sz="1800" baseline="30000" dirty="0" smtClean="0">
                <a:solidFill>
                  <a:srgbClr val="FF0000"/>
                </a:solidFill>
              </a:rPr>
              <a:t>-3</a:t>
            </a:r>
            <a:r>
              <a:rPr lang="en-US" altLang="ja-JP" sz="1800" dirty="0" smtClean="0">
                <a:solidFill>
                  <a:srgbClr val="FF0000"/>
                </a:solidFill>
              </a:rPr>
              <a:t>]</a:t>
            </a:r>
            <a:r>
              <a:rPr lang="en-US" altLang="ja-JP" sz="1800" dirty="0" smtClean="0"/>
              <a:t>, the decay constants agree the CX-loss time, qualitatively.</a:t>
            </a:r>
          </a:p>
          <a:p>
            <a:r>
              <a:rPr lang="en-US" altLang="ja-JP" sz="1800" dirty="0" smtClean="0"/>
              <a:t>The evaluated neutral density is consistent to the neutral density calculation by AURORA-code.</a:t>
            </a:r>
          </a:p>
          <a:p>
            <a:endParaRPr lang="en-US" altLang="ja-JP" sz="1800" dirty="0" smtClean="0"/>
          </a:p>
          <a:p>
            <a:r>
              <a:rPr lang="en-US" altLang="ja-JP" sz="1800" dirty="0" smtClean="0">
                <a:solidFill>
                  <a:srgbClr val="0000CC"/>
                </a:solidFill>
              </a:rPr>
              <a:t>The CX-loss is the major loss process of the clump. </a:t>
            </a:r>
          </a:p>
          <a:p>
            <a:r>
              <a:rPr lang="en-US" altLang="ja-JP" sz="1800" dirty="0" smtClean="0">
                <a:solidFill>
                  <a:srgbClr val="0000CC"/>
                </a:solidFill>
              </a:rPr>
              <a:t>Evaluated CX-loss time (10- 100ms) is much smaller than the slowing-down time(order of 1s) of fast-ions</a:t>
            </a:r>
          </a:p>
          <a:p>
            <a:endParaRPr kumimoji="1" lang="ja-JP" altLang="en-US" sz="1800" dirty="0"/>
          </a:p>
        </p:txBody>
      </p:sp>
      <p:sp>
        <p:nvSpPr>
          <p:cNvPr id="4" name="スライド番号プレースホルダー 3"/>
          <p:cNvSpPr>
            <a:spLocks noGrp="1"/>
          </p:cNvSpPr>
          <p:nvPr>
            <p:ph type="sldNum" sz="quarter" idx="12"/>
          </p:nvPr>
        </p:nvSpPr>
        <p:spPr/>
        <p:txBody>
          <a:bodyPr/>
          <a:lstStyle/>
          <a:p>
            <a:fld id="{3C3642CC-2220-49F0-A885-9ED52248316D}" type="slidenum">
              <a:rPr kumimoji="1" lang="ja-JP" altLang="en-US" smtClean="0"/>
              <a:t>20</a:t>
            </a:fld>
            <a:endParaRPr kumimoji="1" lang="ja-JP" altLang="en-US"/>
          </a:p>
        </p:txBody>
      </p:sp>
      <p:sp>
        <p:nvSpPr>
          <p:cNvPr id="9" name="テキスト ボックス 8"/>
          <p:cNvSpPr txBox="1"/>
          <p:nvPr/>
        </p:nvSpPr>
        <p:spPr>
          <a:xfrm>
            <a:off x="4558014" y="5229200"/>
            <a:ext cx="3672408" cy="1477328"/>
          </a:xfrm>
          <a:prstGeom prst="rect">
            <a:avLst/>
          </a:prstGeom>
          <a:noFill/>
          <a:ln w="28575">
            <a:solidFill>
              <a:srgbClr val="FF0000"/>
            </a:solidFill>
          </a:ln>
        </p:spPr>
        <p:txBody>
          <a:bodyPr wrap="square" rtlCol="0">
            <a:spAutoFit/>
          </a:bodyPr>
          <a:lstStyle/>
          <a:p>
            <a:pPr marL="285750" indent="-285750">
              <a:buFont typeface="Arial" pitchFamily="34" charset="0"/>
              <a:buChar char="•"/>
            </a:pPr>
            <a:r>
              <a:rPr lang="en-US" altLang="ja-JP" dirty="0" smtClean="0"/>
              <a:t>The CX-loss of the fast-ions  diminishes the slowing-down feature  of the clump.</a:t>
            </a:r>
            <a:endParaRPr kumimoji="1" lang="en-US" altLang="ja-JP" dirty="0" smtClean="0"/>
          </a:p>
          <a:p>
            <a:pPr marL="285750" indent="-285750">
              <a:buFont typeface="Arial" pitchFamily="34" charset="0"/>
              <a:buChar char="•"/>
            </a:pPr>
            <a:r>
              <a:rPr kumimoji="1" lang="en-US" altLang="ja-JP" dirty="0" smtClean="0"/>
              <a:t>Positive-gradient in the energy spectra </a:t>
            </a:r>
            <a:r>
              <a:rPr lang="en-US" altLang="ja-JP" dirty="0" smtClean="0"/>
              <a:t>can be</a:t>
            </a:r>
            <a:r>
              <a:rPr kumimoji="1" lang="en-US" altLang="ja-JP" dirty="0" smtClean="0"/>
              <a:t> formed by CX-loss. </a:t>
            </a:r>
            <a:endParaRPr kumimoji="1" lang="ja-JP" altLang="en-US" dirty="0"/>
          </a:p>
        </p:txBody>
      </p:sp>
      <p:sp>
        <p:nvSpPr>
          <p:cNvPr id="5" name="下矢印 4"/>
          <p:cNvSpPr/>
          <p:nvPr/>
        </p:nvSpPr>
        <p:spPr>
          <a:xfrm>
            <a:off x="6214198" y="4725144"/>
            <a:ext cx="360040" cy="36004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2344" name="Picture 12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552" y="681577"/>
            <a:ext cx="4680520"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直線矢印コネクタ 6"/>
          <p:cNvCxnSpPr/>
          <p:nvPr/>
        </p:nvCxnSpPr>
        <p:spPr>
          <a:xfrm flipH="1">
            <a:off x="1619672" y="4581128"/>
            <a:ext cx="432048" cy="0"/>
          </a:xfrm>
          <a:prstGeom prst="straightConnector1">
            <a:avLst/>
          </a:prstGeom>
          <a:ln w="38100">
            <a:solidFill>
              <a:srgbClr val="006600"/>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3003848" y="4293096"/>
            <a:ext cx="43204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06602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en-US" altLang="ja-JP" sz="4000" dirty="0" err="1" smtClean="0"/>
              <a:t>Toroidal</a:t>
            </a:r>
            <a:r>
              <a:rPr kumimoji="1" lang="en-US" altLang="ja-JP" sz="4000" dirty="0" smtClean="0"/>
              <a:t> mode number is n=0</a:t>
            </a:r>
            <a:endParaRPr kumimoji="1" lang="ja-JP" altLang="en-US" sz="4000" dirty="0"/>
          </a:p>
        </p:txBody>
      </p:sp>
      <p:sp>
        <p:nvSpPr>
          <p:cNvPr id="4" name="コンテンツ プレースホルダー 3"/>
          <p:cNvSpPr>
            <a:spLocks noGrp="1"/>
          </p:cNvSpPr>
          <p:nvPr>
            <p:ph idx="1"/>
          </p:nvPr>
        </p:nvSpPr>
        <p:spPr/>
        <p:txBody>
          <a:bodyPr/>
          <a:lstStyle/>
          <a:p>
            <a:endParaRPr kumimoji="1" lang="ja-JP" altLang="en-US"/>
          </a:p>
        </p:txBody>
      </p:sp>
      <p:sp>
        <p:nvSpPr>
          <p:cNvPr id="3" name="スライド番号プレースホルダー 2"/>
          <p:cNvSpPr>
            <a:spLocks noGrp="1"/>
          </p:cNvSpPr>
          <p:nvPr>
            <p:ph type="sldNum" sz="quarter" idx="12"/>
          </p:nvPr>
        </p:nvSpPr>
        <p:spPr/>
        <p:txBody>
          <a:bodyPr/>
          <a:lstStyle/>
          <a:p>
            <a:fld id="{B8F9009D-011B-48C7-86D9-12C7B4CC2485}" type="slidenum">
              <a:rPr kumimoji="1" lang="ja-JP" altLang="en-US" smtClean="0"/>
              <a:t>21</a:t>
            </a:fld>
            <a:endParaRPr kumimoji="1" lang="ja-JP" altLang="en-US"/>
          </a:p>
        </p:txBody>
      </p:sp>
      <p:sp>
        <p:nvSpPr>
          <p:cNvPr id="9" name="テキスト ボックス 8"/>
          <p:cNvSpPr txBox="1"/>
          <p:nvPr/>
        </p:nvSpPr>
        <p:spPr>
          <a:xfrm>
            <a:off x="467544" y="5733256"/>
            <a:ext cx="8136904" cy="646331"/>
          </a:xfrm>
          <a:prstGeom prst="rect">
            <a:avLst/>
          </a:prstGeom>
          <a:solidFill>
            <a:schemeClr val="bg1"/>
          </a:solidFill>
          <a:ln w="28575">
            <a:solidFill>
              <a:srgbClr val="FF0000"/>
            </a:solidFill>
          </a:ln>
        </p:spPr>
        <p:txBody>
          <a:bodyPr wrap="square" rtlCol="0">
            <a:spAutoFit/>
          </a:bodyPr>
          <a:lstStyle/>
          <a:p>
            <a:r>
              <a:rPr kumimoji="1" lang="en-US" altLang="ja-JP" dirty="0" smtClean="0"/>
              <a:t>The initial frequency of the mode is much smaller than expected n=0 GAE </a:t>
            </a:r>
            <a:r>
              <a:rPr lang="en-US" altLang="ja-JP" dirty="0" smtClean="0"/>
              <a:t>frequencies</a:t>
            </a:r>
            <a:r>
              <a:rPr kumimoji="1" lang="en-US" altLang="ja-JP" dirty="0" smtClean="0"/>
              <a:t> (f&gt;500kHz).</a:t>
            </a:r>
            <a:endParaRPr kumimoji="1" lang="ja-JP" altLang="en-US"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6141" y="1412776"/>
            <a:ext cx="3662363" cy="408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テキスト ボックス 18"/>
          <p:cNvSpPr txBox="1"/>
          <p:nvPr/>
        </p:nvSpPr>
        <p:spPr>
          <a:xfrm>
            <a:off x="4799588" y="2204864"/>
            <a:ext cx="1428596" cy="369332"/>
          </a:xfrm>
          <a:prstGeom prst="rect">
            <a:avLst/>
          </a:prstGeom>
          <a:solidFill>
            <a:schemeClr val="bg1"/>
          </a:solidFill>
          <a:scene3d>
            <a:camera prst="orthographicFront">
              <a:rot lat="0" lon="0" rev="5400000"/>
            </a:camera>
            <a:lightRig rig="threePt" dir="t"/>
          </a:scene3d>
        </p:spPr>
        <p:txBody>
          <a:bodyPr wrap="none" rtlCol="0">
            <a:spAutoFit/>
          </a:bodyPr>
          <a:lstStyle/>
          <a:p>
            <a:r>
              <a:rPr lang="en-US" altLang="ja-JP" dirty="0"/>
              <a:t>i</a:t>
            </a:r>
            <a:r>
              <a:rPr kumimoji="1" lang="en-US" altLang="ja-JP" dirty="0" smtClean="0"/>
              <a:t>ota (=1/q)</a:t>
            </a:r>
            <a:endParaRPr kumimoji="1" lang="ja-JP" altLang="en-US" dirty="0"/>
          </a:p>
        </p:txBody>
      </p:sp>
      <p:sp>
        <p:nvSpPr>
          <p:cNvPr id="20" name="テキスト ボックス 19"/>
          <p:cNvSpPr txBox="1"/>
          <p:nvPr/>
        </p:nvSpPr>
        <p:spPr>
          <a:xfrm>
            <a:off x="4743610" y="3995772"/>
            <a:ext cx="1412566" cy="369332"/>
          </a:xfrm>
          <a:prstGeom prst="rect">
            <a:avLst/>
          </a:prstGeom>
          <a:solidFill>
            <a:srgbClr val="FFFFFF"/>
          </a:solidFill>
          <a:scene3d>
            <a:camera prst="orthographicFront">
              <a:rot lat="0" lon="0" rev="5400000"/>
            </a:camera>
            <a:lightRig rig="threePt" dir="t"/>
          </a:scene3d>
        </p:spPr>
        <p:txBody>
          <a:bodyPr wrap="none" rtlCol="0">
            <a:spAutoFit/>
          </a:bodyPr>
          <a:lstStyle/>
          <a:p>
            <a:r>
              <a:rPr kumimoji="1" lang="en-US" altLang="ja-JP" dirty="0" smtClean="0"/>
              <a:t>Freq. [kHz]</a:t>
            </a:r>
            <a:endParaRPr kumimoji="1" lang="ja-JP" alt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412776"/>
            <a:ext cx="2880320"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832" y="1445886"/>
            <a:ext cx="2384070" cy="3927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3" descr="LH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0"/>
            <a:ext cx="1008113" cy="7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直線矢印コネクタ 23"/>
          <p:cNvCxnSpPr/>
          <p:nvPr/>
        </p:nvCxnSpPr>
        <p:spPr>
          <a:xfrm>
            <a:off x="7380312" y="2060848"/>
            <a:ext cx="365062"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flipH="1">
            <a:off x="6444208" y="2602960"/>
            <a:ext cx="36004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90937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467544" y="2492896"/>
            <a:ext cx="2160240" cy="3960440"/>
          </a:xfrm>
          <a:prstGeom prst="rect">
            <a:avLst/>
          </a:prstGeom>
          <a:solidFill>
            <a:schemeClr val="bg1"/>
          </a:solidFill>
          <a:ln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タイトル 2"/>
          <p:cNvSpPr>
            <a:spLocks noGrp="1"/>
          </p:cNvSpPr>
          <p:nvPr>
            <p:ph type="title"/>
          </p:nvPr>
        </p:nvSpPr>
        <p:spPr>
          <a:xfrm>
            <a:off x="1187624" y="44624"/>
            <a:ext cx="7499176" cy="864096"/>
          </a:xfrm>
        </p:spPr>
        <p:txBody>
          <a:bodyPr>
            <a:normAutofit fontScale="90000"/>
          </a:bodyPr>
          <a:lstStyle/>
          <a:p>
            <a:r>
              <a:rPr kumimoji="1" lang="en-US" altLang="ja-JP" sz="3200" dirty="0" err="1" smtClean="0"/>
              <a:t>Toroidal</a:t>
            </a:r>
            <a:r>
              <a:rPr kumimoji="1" lang="en-US" altLang="ja-JP" sz="3200" dirty="0" smtClean="0"/>
              <a:t> mode is zero.  Phase for </a:t>
            </a:r>
            <a:r>
              <a:rPr lang="en-US" altLang="ja-JP" sz="3200" dirty="0" err="1"/>
              <a:t>p</a:t>
            </a:r>
            <a:r>
              <a:rPr kumimoji="1" lang="en-US" altLang="ja-JP" sz="3200" dirty="0" err="1" smtClean="0"/>
              <a:t>oloidal</a:t>
            </a:r>
            <a:r>
              <a:rPr kumimoji="1" lang="en-US" altLang="ja-JP" sz="3200" dirty="0" smtClean="0"/>
              <a:t> structure has a slope of unity, but ..</a:t>
            </a:r>
            <a:endParaRPr kumimoji="1" lang="ja-JP" altLang="en-US" sz="3200" dirty="0"/>
          </a:p>
        </p:txBody>
      </p:sp>
      <p:sp>
        <p:nvSpPr>
          <p:cNvPr id="2" name="コンテンツ プレースホルダー 1"/>
          <p:cNvSpPr>
            <a:spLocks noGrp="1"/>
          </p:cNvSpPr>
          <p:nvPr>
            <p:ph idx="1"/>
          </p:nvPr>
        </p:nvSpPr>
        <p:spPr/>
        <p:txBody>
          <a:bodyPr>
            <a:normAutofit/>
          </a:bodyPr>
          <a:lstStyle/>
          <a:p>
            <a:pPr marL="0" indent="0">
              <a:buNone/>
            </a:pPr>
            <a:r>
              <a:rPr lang="en-US" altLang="ja-JP" dirty="0"/>
              <a:t>a</a:t>
            </a:r>
            <a:r>
              <a:rPr kumimoji="1" lang="en-US" altLang="ja-JP" dirty="0" smtClean="0"/>
              <a:t> phase </a:t>
            </a:r>
            <a:r>
              <a:rPr lang="en-US" altLang="ja-JP" dirty="0" smtClean="0"/>
              <a:t>jump</a:t>
            </a:r>
            <a:r>
              <a:rPr kumimoji="1" lang="en-US" altLang="ja-JP" dirty="0" smtClean="0"/>
              <a:t> was observed at around </a:t>
            </a:r>
            <a:r>
              <a:rPr kumimoji="1" lang="en-US" altLang="ja-JP" dirty="0" smtClean="0">
                <a:latin typeface="Symbol" pitchFamily="18" charset="2"/>
              </a:rPr>
              <a:t>q</a:t>
            </a:r>
            <a:r>
              <a:rPr kumimoji="1" lang="en-US" altLang="ja-JP" dirty="0" smtClean="0"/>
              <a:t>=0[deg]. This indicates a formation of standing-wave like structure.</a:t>
            </a:r>
            <a:endParaRPr kumimoji="1" lang="ja-JP" altLang="en-US" dirty="0"/>
          </a:p>
        </p:txBody>
      </p:sp>
      <p:sp>
        <p:nvSpPr>
          <p:cNvPr id="7" name="スライド番号プレースホルダー 6"/>
          <p:cNvSpPr>
            <a:spLocks noGrp="1"/>
          </p:cNvSpPr>
          <p:nvPr>
            <p:ph type="sldNum" sz="quarter" idx="12"/>
          </p:nvPr>
        </p:nvSpPr>
        <p:spPr/>
        <p:txBody>
          <a:bodyPr/>
          <a:lstStyle/>
          <a:p>
            <a:fld id="{B8F9009D-011B-48C7-86D9-12C7B4CC2485}" type="slidenum">
              <a:rPr kumimoji="1" lang="ja-JP" altLang="en-US" smtClean="0"/>
              <a:t>22</a:t>
            </a:fld>
            <a:endParaRPr kumimoji="1" lang="ja-JP" altLang="en-US"/>
          </a:p>
        </p:txBody>
      </p:sp>
      <p:pic>
        <p:nvPicPr>
          <p:cNvPr id="8" name="Picture 13" descr="LH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35772"/>
            <a:ext cx="1008113" cy="7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3"/>
          <p:cNvSpPr txBox="1"/>
          <p:nvPr/>
        </p:nvSpPr>
        <p:spPr>
          <a:xfrm>
            <a:off x="3062745" y="2492896"/>
            <a:ext cx="5685719" cy="3416320"/>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2400" dirty="0" smtClean="0">
                <a:solidFill>
                  <a:srgbClr val="0000CC"/>
                </a:solidFill>
              </a:rPr>
              <a:t>Standing wave is formed by the sum of two modes having a </a:t>
            </a:r>
            <a:r>
              <a:rPr lang="en-US" altLang="ja-JP" sz="2400" dirty="0" smtClean="0">
                <a:solidFill>
                  <a:srgbClr val="0000CC"/>
                </a:solidFill>
              </a:rPr>
              <a:t>same</a:t>
            </a:r>
            <a:r>
              <a:rPr kumimoji="1" lang="en-US" altLang="ja-JP" sz="2400" dirty="0" smtClean="0">
                <a:solidFill>
                  <a:srgbClr val="0000CC"/>
                </a:solidFill>
              </a:rPr>
              <a:t> mode number and propagating opposite to each other.</a:t>
            </a:r>
          </a:p>
          <a:p>
            <a:pPr marL="800100" lvl="1" indent="-342900">
              <a:buFont typeface="Wingdings" panose="05000000000000000000" pitchFamily="2" charset="2"/>
              <a:buChar char="ü"/>
            </a:pPr>
            <a:r>
              <a:rPr lang="en-US" altLang="ja-JP" sz="2400" dirty="0"/>
              <a:t>In the case of m</a:t>
            </a:r>
            <a:r>
              <a:rPr lang="en-US" altLang="ja-JP" sz="2400" u="sng" dirty="0"/>
              <a:t>&gt;</a:t>
            </a:r>
            <a:r>
              <a:rPr lang="en-US" altLang="ja-JP" sz="2400" dirty="0"/>
              <a:t>3, we should observe more than three </a:t>
            </a:r>
            <a:r>
              <a:rPr lang="en-US" altLang="ja-JP" sz="2400" dirty="0" smtClean="0"/>
              <a:t>nodes.</a:t>
            </a:r>
            <a:endParaRPr lang="en-US" altLang="ja-JP" sz="2400" dirty="0"/>
          </a:p>
          <a:p>
            <a:pPr marL="800100" lvl="1" indent="-342900">
              <a:buFont typeface="Wingdings" panose="05000000000000000000" pitchFamily="2" charset="2"/>
              <a:buChar char="ü"/>
            </a:pPr>
            <a:r>
              <a:rPr lang="en-US" altLang="ja-JP" sz="2400" dirty="0"/>
              <a:t>In the case of m=1, it is difficult to have a node like structure with a slope of m=1.</a:t>
            </a:r>
            <a:endParaRPr lang="ja-JP" altLang="en-US" sz="2400" dirty="0"/>
          </a:p>
          <a:p>
            <a:pPr marL="800100" lvl="1" indent="-342900">
              <a:buFont typeface="Wingdings" panose="05000000000000000000" pitchFamily="2" charset="2"/>
              <a:buChar char="ü"/>
            </a:pPr>
            <a:endParaRPr kumimoji="1" lang="ja-JP" altLang="en-US" sz="2400" dirty="0">
              <a:solidFill>
                <a:srgbClr val="0000CC"/>
              </a:solidFill>
            </a:endParaRPr>
          </a:p>
        </p:txBody>
      </p:sp>
      <p:sp>
        <p:nvSpPr>
          <p:cNvPr id="5" name="テキスト ボックス 4"/>
          <p:cNvSpPr txBox="1"/>
          <p:nvPr/>
        </p:nvSpPr>
        <p:spPr>
          <a:xfrm>
            <a:off x="3871652" y="5805264"/>
            <a:ext cx="4940840" cy="461665"/>
          </a:xfrm>
          <a:prstGeom prst="rect">
            <a:avLst/>
          </a:prstGeom>
          <a:noFill/>
          <a:ln w="38100">
            <a:solidFill>
              <a:srgbClr val="FF0000"/>
            </a:solidFill>
          </a:ln>
        </p:spPr>
        <p:txBody>
          <a:bodyPr wrap="none" rtlCol="0">
            <a:spAutoFit/>
          </a:bodyPr>
          <a:lstStyle/>
          <a:p>
            <a:r>
              <a:rPr kumimoji="1" lang="en-US" altLang="ja-JP" sz="2400" dirty="0" smtClean="0"/>
              <a:t>The m=2 is the most likely in this case.</a:t>
            </a:r>
            <a:endParaRPr kumimoji="1" lang="ja-JP" altLang="en-US" sz="2400" dirty="0"/>
          </a:p>
        </p:txBody>
      </p:sp>
      <p:grpSp>
        <p:nvGrpSpPr>
          <p:cNvPr id="15" name="グループ化 14"/>
          <p:cNvGrpSpPr/>
          <p:nvPr/>
        </p:nvGrpSpPr>
        <p:grpSpPr>
          <a:xfrm>
            <a:off x="675762" y="2670022"/>
            <a:ext cx="2384070" cy="3927330"/>
            <a:chOff x="675762" y="2670022"/>
            <a:chExt cx="2384070" cy="3927330"/>
          </a:xfrm>
        </p:grpSpPr>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762" y="2670022"/>
              <a:ext cx="2384070" cy="3927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正方形/長方形 10"/>
            <p:cNvSpPr/>
            <p:nvPr/>
          </p:nvSpPr>
          <p:spPr>
            <a:xfrm>
              <a:off x="2288526" y="5198756"/>
              <a:ext cx="144016"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2214852" y="3284984"/>
              <a:ext cx="144016" cy="207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2206127" y="5783753"/>
              <a:ext cx="144016"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1856478" y="5863416"/>
              <a:ext cx="144016"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コンテンツ プレースホルダ 1"/>
          <p:cNvSpPr txBox="1">
            <a:spLocks/>
          </p:cNvSpPr>
          <p:nvPr/>
        </p:nvSpPr>
        <p:spPr>
          <a:xfrm>
            <a:off x="0" y="6453336"/>
            <a:ext cx="8748464" cy="360040"/>
          </a:xfrm>
          <a:prstGeom prst="rect">
            <a:avLst/>
          </a:prstGeom>
          <a:solidFill>
            <a:schemeClr val="bg1"/>
          </a:solidFill>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109728" indent="0">
              <a:buFont typeface="Arial" pitchFamily="34" charset="0"/>
              <a:buNone/>
            </a:pPr>
            <a:r>
              <a:rPr lang="en-US" altLang="ja-JP" sz="1400" i="1" dirty="0" smtClean="0"/>
              <a:t>*Consistent to theoretical prediction for </a:t>
            </a:r>
            <a:r>
              <a:rPr lang="en-US" altLang="ja-JP" sz="1400" i="1" dirty="0" err="1" smtClean="0"/>
              <a:t>poloidal</a:t>
            </a:r>
            <a:r>
              <a:rPr lang="en-US" altLang="ja-JP" sz="1400" i="1" dirty="0" smtClean="0"/>
              <a:t> mode of Magnetic component of GAM;  Zhou D, </a:t>
            </a:r>
            <a:r>
              <a:rPr lang="en-US" altLang="ja-JP" sz="1400" i="1" dirty="0" err="1" smtClean="0"/>
              <a:t>PoP</a:t>
            </a:r>
            <a:r>
              <a:rPr lang="en-US" altLang="ja-JP" sz="1400" i="1" dirty="0" smtClean="0"/>
              <a:t>, </a:t>
            </a:r>
            <a:r>
              <a:rPr lang="en-US" altLang="ja-JP" sz="1400" b="1" i="1" dirty="0" smtClean="0"/>
              <a:t>14</a:t>
            </a:r>
            <a:r>
              <a:rPr lang="en-US" altLang="ja-JP" sz="1400" i="1" dirty="0" smtClean="0"/>
              <a:t>, 104502 (2007 )</a:t>
            </a:r>
            <a:endParaRPr lang="ja-JP" altLang="en-US" sz="1400" i="1" dirty="0" smtClean="0"/>
          </a:p>
          <a:p>
            <a:endParaRPr lang="ja-JP" altLang="en-US" sz="1400" dirty="0"/>
          </a:p>
        </p:txBody>
      </p:sp>
    </p:spTree>
    <p:extLst>
      <p:ext uri="{BB962C8B-B14F-4D97-AF65-F5344CB8AC3E}">
        <p14:creationId xmlns:p14="http://schemas.microsoft.com/office/powerpoint/2010/main" val="8018964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220072" y="1052736"/>
            <a:ext cx="3670733" cy="8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normAutofit fontScale="90000"/>
          </a:bodyPr>
          <a:lstStyle/>
          <a:p>
            <a:r>
              <a:rPr kumimoji="1" lang="en-US" altLang="ja-JP" dirty="0" smtClean="0"/>
              <a:t>Confinement improvement case</a:t>
            </a:r>
            <a:br>
              <a:rPr kumimoji="1" lang="en-US" altLang="ja-JP" dirty="0" smtClean="0"/>
            </a:br>
            <a:r>
              <a:rPr lang="en-US" altLang="ja-JP" sz="3600" dirty="0" smtClean="0"/>
              <a:t>- </a:t>
            </a:r>
            <a:r>
              <a:rPr kumimoji="1" lang="en-US" altLang="ja-JP" sz="3600" dirty="0" smtClean="0"/>
              <a:t>P</a:t>
            </a:r>
            <a:r>
              <a:rPr kumimoji="1" lang="en-US" altLang="ja-JP" sz="3600" baseline="-25000" dirty="0" smtClean="0"/>
              <a:t>ion</a:t>
            </a:r>
            <a:r>
              <a:rPr kumimoji="1" lang="en-US" altLang="ja-JP" sz="3600" dirty="0" smtClean="0"/>
              <a:t> constant model -</a:t>
            </a:r>
            <a:endParaRPr kumimoji="1" lang="ja-JP" altLang="en-US" sz="3600" dirty="0"/>
          </a:p>
        </p:txBody>
      </p:sp>
      <p:sp>
        <p:nvSpPr>
          <p:cNvPr id="3" name="コンテンツ プレースホルダー 2"/>
          <p:cNvSpPr>
            <a:spLocks noGrp="1"/>
          </p:cNvSpPr>
          <p:nvPr>
            <p:ph idx="1"/>
          </p:nvPr>
        </p:nvSpPr>
        <p:spPr>
          <a:xfrm>
            <a:off x="457200" y="1700809"/>
            <a:ext cx="4618856" cy="3960440"/>
          </a:xfrm>
        </p:spPr>
        <p:txBody>
          <a:bodyPr>
            <a:normAutofit fontScale="92500"/>
          </a:bodyPr>
          <a:lstStyle/>
          <a:p>
            <a:r>
              <a:rPr kumimoji="1" lang="en-US" altLang="ja-JP" sz="2400" dirty="0" smtClean="0"/>
              <a:t>Energy confinement was assumed to be improved to infinite number during the mode activity.</a:t>
            </a:r>
          </a:p>
          <a:p>
            <a:r>
              <a:rPr lang="en-US" altLang="ja-JP" sz="2400" dirty="0" smtClean="0"/>
              <a:t>Estimated temperature rise was smaller than the experimental observation. </a:t>
            </a:r>
          </a:p>
          <a:p>
            <a:r>
              <a:rPr lang="en-US" altLang="ja-JP" sz="2400" dirty="0" smtClean="0"/>
              <a:t>Charge-exchange loss time of 5~100ms for bulk ions with background neutrals</a:t>
            </a:r>
            <a:r>
              <a:rPr lang="ja-JP" altLang="en-US" sz="2400" dirty="0" smtClean="0"/>
              <a:t>　</a:t>
            </a:r>
            <a:r>
              <a:rPr lang="en-US" altLang="ja-JP" sz="2400" dirty="0" smtClean="0"/>
              <a:t>(10</a:t>
            </a:r>
            <a:r>
              <a:rPr lang="en-US" altLang="ja-JP" sz="2400" baseline="30000" dirty="0" smtClean="0"/>
              <a:t>14</a:t>
            </a:r>
            <a:r>
              <a:rPr lang="en-US" altLang="ja-JP" sz="2400" dirty="0" smtClean="0"/>
              <a:t>~ 10</a:t>
            </a:r>
            <a:r>
              <a:rPr lang="en-US" altLang="ja-JP" sz="2400" baseline="30000" dirty="0" smtClean="0"/>
              <a:t>15</a:t>
            </a:r>
            <a:r>
              <a:rPr lang="en-US" altLang="ja-JP" sz="2400" dirty="0" smtClean="0"/>
              <a:t>m</a:t>
            </a:r>
            <a:r>
              <a:rPr lang="en-US" altLang="ja-JP" sz="2400" baseline="30000" dirty="0" smtClean="0"/>
              <a:t>-3</a:t>
            </a:r>
            <a:r>
              <a:rPr lang="en-US" altLang="ja-JP" sz="2400" dirty="0" smtClean="0"/>
              <a:t>) will also suppress the confinement improvement. </a:t>
            </a:r>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29499" y="836712"/>
            <a:ext cx="4361306" cy="557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467544" y="5838363"/>
            <a:ext cx="5040560" cy="830997"/>
          </a:xfrm>
          <a:prstGeom prst="rect">
            <a:avLst/>
          </a:prstGeom>
          <a:noFill/>
          <a:ln w="38100">
            <a:solidFill>
              <a:srgbClr val="FF0000"/>
            </a:solidFill>
          </a:ln>
        </p:spPr>
        <p:txBody>
          <a:bodyPr wrap="square" rtlCol="0">
            <a:spAutoFit/>
          </a:bodyPr>
          <a:lstStyle/>
          <a:p>
            <a:r>
              <a:rPr lang="en-US" altLang="ja-JP" sz="2400" dirty="0" smtClean="0"/>
              <a:t>Confinement improvement </a:t>
            </a:r>
            <a:r>
              <a:rPr lang="en-US" altLang="ja-JP" sz="2400" dirty="0"/>
              <a:t>can not explain the measured temperature rise.</a:t>
            </a:r>
            <a:endParaRPr kumimoji="1" lang="ja-JP" altLang="en-US" sz="2400" dirty="0"/>
          </a:p>
        </p:txBody>
      </p:sp>
      <p:sp>
        <p:nvSpPr>
          <p:cNvPr id="6" name="スライド番号プレースホルダー 5"/>
          <p:cNvSpPr>
            <a:spLocks noGrp="1"/>
          </p:cNvSpPr>
          <p:nvPr>
            <p:ph type="sldNum" sz="quarter" idx="12"/>
          </p:nvPr>
        </p:nvSpPr>
        <p:spPr/>
        <p:txBody>
          <a:bodyPr/>
          <a:lstStyle/>
          <a:p>
            <a:fld id="{B8F9009D-011B-48C7-86D9-12C7B4CC2485}" type="slidenum">
              <a:rPr kumimoji="1" lang="ja-JP" altLang="en-US" smtClean="0"/>
              <a:t>23</a:t>
            </a:fld>
            <a:endParaRPr kumimoji="1" lang="ja-JP" altLang="en-US"/>
          </a:p>
        </p:txBody>
      </p:sp>
    </p:spTree>
    <p:extLst>
      <p:ext uri="{BB962C8B-B14F-4D97-AF65-F5344CB8AC3E}">
        <p14:creationId xmlns:p14="http://schemas.microsoft.com/office/powerpoint/2010/main" val="7373322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5220072" y="1052736"/>
            <a:ext cx="3670733" cy="8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noAutofit/>
          </a:bodyPr>
          <a:lstStyle/>
          <a:p>
            <a:r>
              <a:rPr lang="en-US" altLang="ja-JP" dirty="0" smtClean="0"/>
              <a:t>Enhanced ion-heating case</a:t>
            </a:r>
            <a:br>
              <a:rPr lang="en-US" altLang="ja-JP" dirty="0" smtClean="0"/>
            </a:br>
            <a:r>
              <a:rPr lang="en-US" altLang="ja-JP" sz="3200" dirty="0" smtClean="0"/>
              <a:t>- Constant confinement time model -</a:t>
            </a:r>
            <a:endParaRPr kumimoji="1" lang="ja-JP" altLang="en-US" sz="3200" dirty="0"/>
          </a:p>
        </p:txBody>
      </p:sp>
      <p:sp>
        <p:nvSpPr>
          <p:cNvPr id="3" name="コンテンツ プレースホルダー 2"/>
          <p:cNvSpPr>
            <a:spLocks noGrp="1"/>
          </p:cNvSpPr>
          <p:nvPr>
            <p:ph idx="1"/>
          </p:nvPr>
        </p:nvSpPr>
        <p:spPr>
          <a:xfrm>
            <a:off x="457200" y="1700809"/>
            <a:ext cx="4474840" cy="3600400"/>
          </a:xfrm>
        </p:spPr>
        <p:txBody>
          <a:bodyPr>
            <a:normAutofit fontScale="92500" lnSpcReduction="20000"/>
          </a:bodyPr>
          <a:lstStyle/>
          <a:p>
            <a:r>
              <a:rPr kumimoji="1" lang="en-US" altLang="ja-JP" sz="2400" dirty="0" smtClean="0"/>
              <a:t>Ion heating power was assumed to be increased during the mode activity.</a:t>
            </a:r>
          </a:p>
          <a:p>
            <a:r>
              <a:rPr lang="en-US" altLang="ja-JP" sz="2400" dirty="0" smtClean="0"/>
              <a:t>The amount of heating power was determined so that the observed temperature rise was reproduced.</a:t>
            </a:r>
            <a:r>
              <a:rPr kumimoji="1" lang="en-US" altLang="ja-JP" sz="2400" dirty="0" smtClean="0"/>
              <a:t> </a:t>
            </a:r>
          </a:p>
          <a:p>
            <a:r>
              <a:rPr lang="en-US" altLang="ja-JP" sz="2400" dirty="0" smtClean="0"/>
              <a:t>The P</a:t>
            </a:r>
            <a:r>
              <a:rPr lang="en-US" altLang="ja-JP" sz="2400" baseline="-25000" dirty="0" smtClean="0"/>
              <a:t>i</a:t>
            </a:r>
            <a:r>
              <a:rPr lang="en-US" altLang="ja-JP" sz="2400" dirty="0" smtClean="0"/>
              <a:t> enhancement factors of; </a:t>
            </a:r>
          </a:p>
          <a:p>
            <a:pPr lvl="1"/>
            <a:r>
              <a:rPr kumimoji="1" lang="en-US" altLang="ja-JP" sz="2000" dirty="0" smtClean="0"/>
              <a:t>21 (</a:t>
            </a:r>
            <a:r>
              <a:rPr kumimoji="1" lang="en-US" altLang="ja-JP" sz="2000" dirty="0" smtClean="0">
                <a:solidFill>
                  <a:srgbClr val="0000FF"/>
                </a:solidFill>
              </a:rPr>
              <a:t>P</a:t>
            </a:r>
            <a:r>
              <a:rPr kumimoji="1" lang="en-US" altLang="ja-JP" sz="2000" baseline="-25000" dirty="0" smtClean="0">
                <a:solidFill>
                  <a:srgbClr val="0000FF"/>
                </a:solidFill>
              </a:rPr>
              <a:t>i</a:t>
            </a:r>
            <a:r>
              <a:rPr kumimoji="1" lang="en-US" altLang="ja-JP" sz="2000" dirty="0" smtClean="0">
                <a:solidFill>
                  <a:srgbClr val="0000FF"/>
                </a:solidFill>
              </a:rPr>
              <a:t>=3.6kW/m</a:t>
            </a:r>
            <a:r>
              <a:rPr kumimoji="1" lang="en-US" altLang="ja-JP" sz="2000" baseline="30000" dirty="0" smtClean="0">
                <a:solidFill>
                  <a:srgbClr val="0000FF"/>
                </a:solidFill>
              </a:rPr>
              <a:t>3</a:t>
            </a:r>
            <a:r>
              <a:rPr kumimoji="1" lang="en-US" altLang="ja-JP" sz="2000" dirty="0" smtClean="0"/>
              <a:t>) for </a:t>
            </a:r>
            <a:r>
              <a:rPr kumimoji="1" lang="en-US" altLang="ja-JP" sz="2000" dirty="0" err="1" smtClean="0">
                <a:latin typeface="Symbol" panose="05050102010706020507" pitchFamily="18" charset="2"/>
              </a:rPr>
              <a:t>t</a:t>
            </a:r>
            <a:r>
              <a:rPr kumimoji="1" lang="en-US" altLang="ja-JP" sz="2000" baseline="-25000" dirty="0" err="1" smtClean="0"/>
              <a:t>i</a:t>
            </a:r>
            <a:r>
              <a:rPr kumimoji="1" lang="en-US" altLang="ja-JP" sz="2000" baseline="30000" dirty="0" err="1" smtClean="0"/>
              <a:t>eff</a:t>
            </a:r>
            <a:r>
              <a:rPr kumimoji="1" lang="en-US" altLang="ja-JP" sz="2000" baseline="30000" dirty="0" smtClean="0"/>
              <a:t>.</a:t>
            </a:r>
            <a:r>
              <a:rPr kumimoji="1" lang="en-US" altLang="ja-JP" sz="2000" dirty="0" smtClean="0"/>
              <a:t>=364ms, and</a:t>
            </a:r>
          </a:p>
          <a:p>
            <a:pPr lvl="1"/>
            <a:r>
              <a:rPr lang="en-US" altLang="ja-JP" sz="2000" dirty="0" smtClean="0"/>
              <a:t>5.6 </a:t>
            </a:r>
            <a:r>
              <a:rPr lang="en-US" altLang="ja-JP" sz="2000" dirty="0"/>
              <a:t>(</a:t>
            </a:r>
            <a:r>
              <a:rPr lang="en-US" altLang="ja-JP" sz="2000" dirty="0" smtClean="0">
                <a:solidFill>
                  <a:srgbClr val="0000FF"/>
                </a:solidFill>
              </a:rPr>
              <a:t>P</a:t>
            </a:r>
            <a:r>
              <a:rPr lang="en-US" altLang="ja-JP" sz="2000" baseline="-25000" dirty="0" smtClean="0">
                <a:solidFill>
                  <a:srgbClr val="0000FF"/>
                </a:solidFill>
              </a:rPr>
              <a:t>i</a:t>
            </a:r>
            <a:r>
              <a:rPr lang="en-US" altLang="ja-JP" sz="2000" dirty="0" smtClean="0">
                <a:solidFill>
                  <a:srgbClr val="0000FF"/>
                </a:solidFill>
              </a:rPr>
              <a:t>=4.3kW/m</a:t>
            </a:r>
            <a:r>
              <a:rPr lang="en-US" altLang="ja-JP" sz="2000" baseline="30000" dirty="0" smtClean="0">
                <a:solidFill>
                  <a:srgbClr val="0000FF"/>
                </a:solidFill>
              </a:rPr>
              <a:t>3</a:t>
            </a:r>
            <a:r>
              <a:rPr lang="en-US" altLang="ja-JP" sz="2000" dirty="0"/>
              <a:t>) </a:t>
            </a:r>
            <a:r>
              <a:rPr lang="en-US" altLang="ja-JP" sz="2000" dirty="0" smtClean="0"/>
              <a:t>for </a:t>
            </a:r>
            <a:r>
              <a:rPr lang="en-US" altLang="ja-JP" sz="2000" dirty="0" err="1">
                <a:latin typeface="Symbol" panose="05050102010706020507" pitchFamily="18" charset="2"/>
              </a:rPr>
              <a:t>t</a:t>
            </a:r>
            <a:r>
              <a:rPr lang="en-US" altLang="ja-JP" sz="2000" baseline="-25000" dirty="0" err="1"/>
              <a:t>i</a:t>
            </a:r>
            <a:r>
              <a:rPr lang="en-US" altLang="ja-JP" sz="2000" baseline="30000" dirty="0" err="1"/>
              <a:t>eff</a:t>
            </a:r>
            <a:r>
              <a:rPr lang="en-US" altLang="ja-JP" sz="2000" baseline="30000" dirty="0"/>
              <a:t>.</a:t>
            </a:r>
            <a:r>
              <a:rPr lang="en-US" altLang="ja-JP" sz="2000" dirty="0" smtClean="0"/>
              <a:t>=80ms.</a:t>
            </a:r>
          </a:p>
          <a:p>
            <a:pPr marL="357188" lvl="1" indent="0">
              <a:buNone/>
            </a:pPr>
            <a:r>
              <a:rPr lang="en-US" altLang="ja-JP" sz="2400" dirty="0"/>
              <a:t>a</a:t>
            </a:r>
            <a:r>
              <a:rPr lang="en-US" altLang="ja-JP" sz="2400" dirty="0" smtClean="0"/>
              <a:t>re necessary to explain the observed temperature rise.</a:t>
            </a:r>
            <a:endParaRPr lang="en-US" altLang="ja-JP" sz="2400" dirty="0"/>
          </a:p>
          <a:p>
            <a:pPr marL="0" indent="0">
              <a:buNone/>
            </a:pPr>
            <a:endParaRPr kumimoji="1" lang="ja-JP" altLang="en-US" sz="24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9984" y="894749"/>
            <a:ext cx="4536504" cy="5845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323528" y="5517232"/>
            <a:ext cx="4608512" cy="830997"/>
          </a:xfrm>
          <a:prstGeom prst="rect">
            <a:avLst/>
          </a:prstGeom>
          <a:noFill/>
          <a:ln>
            <a:solidFill>
              <a:srgbClr val="FF0000"/>
            </a:solidFill>
          </a:ln>
        </p:spPr>
        <p:txBody>
          <a:bodyPr wrap="square" rtlCol="0">
            <a:spAutoFit/>
          </a:bodyPr>
          <a:lstStyle/>
          <a:p>
            <a:r>
              <a:rPr kumimoji="1" lang="en-US" altLang="ja-JP" sz="2400" dirty="0" smtClean="0"/>
              <a:t>Indication of enhanced ion-heating </a:t>
            </a:r>
            <a:r>
              <a:rPr lang="en-US" altLang="ja-JP" sz="2400" dirty="0" smtClean="0"/>
              <a:t>power during the mode activity.</a:t>
            </a:r>
            <a:endParaRPr kumimoji="1" lang="ja-JP" altLang="en-US" sz="2400" dirty="0"/>
          </a:p>
        </p:txBody>
      </p:sp>
      <p:sp>
        <p:nvSpPr>
          <p:cNvPr id="5" name="スライド番号プレースホルダー 4"/>
          <p:cNvSpPr>
            <a:spLocks noGrp="1"/>
          </p:cNvSpPr>
          <p:nvPr>
            <p:ph type="sldNum" sz="quarter" idx="12"/>
          </p:nvPr>
        </p:nvSpPr>
        <p:spPr/>
        <p:txBody>
          <a:bodyPr/>
          <a:lstStyle/>
          <a:p>
            <a:fld id="{B8F9009D-011B-48C7-86D9-12C7B4CC2485}" type="slidenum">
              <a:rPr kumimoji="1" lang="ja-JP" altLang="en-US" smtClean="0"/>
              <a:t>24</a:t>
            </a:fld>
            <a:endParaRPr kumimoji="1" lang="ja-JP" altLang="en-US"/>
          </a:p>
        </p:txBody>
      </p:sp>
    </p:spTree>
    <p:extLst>
      <p:ext uri="{BB962C8B-B14F-4D97-AF65-F5344CB8AC3E}">
        <p14:creationId xmlns:p14="http://schemas.microsoft.com/office/powerpoint/2010/main" val="25601075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331640" y="58614"/>
            <a:ext cx="7560840" cy="922114"/>
          </a:xfrm>
        </p:spPr>
        <p:txBody>
          <a:bodyPr>
            <a:noAutofit/>
          </a:bodyPr>
          <a:lstStyle/>
          <a:p>
            <a:r>
              <a:rPr lang="en-US" altLang="ja-JP" sz="2800" dirty="0" smtClean="0"/>
              <a:t>Combination of m=2/-2</a:t>
            </a:r>
            <a:r>
              <a:rPr lang="ja-JP" altLang="en-US" sz="2800" dirty="0" smtClean="0"/>
              <a:t> </a:t>
            </a:r>
            <a:r>
              <a:rPr lang="en-US" altLang="ja-JP" sz="2800" dirty="0" smtClean="0"/>
              <a:t>mode might explain the observed phase structure*.</a:t>
            </a:r>
            <a:endParaRPr kumimoji="1" lang="ja-JP" altLang="en-US" sz="2800" dirty="0"/>
          </a:p>
        </p:txBody>
      </p:sp>
      <p:sp>
        <p:nvSpPr>
          <p:cNvPr id="2" name="コンテンツ プレースホルダ 1"/>
          <p:cNvSpPr>
            <a:spLocks noGrp="1"/>
          </p:cNvSpPr>
          <p:nvPr>
            <p:ph idx="1"/>
          </p:nvPr>
        </p:nvSpPr>
        <p:spPr>
          <a:xfrm>
            <a:off x="457200" y="1268760"/>
            <a:ext cx="8229600" cy="1368152"/>
          </a:xfrm>
        </p:spPr>
        <p:txBody>
          <a:bodyPr>
            <a:normAutofit fontScale="92500" lnSpcReduction="10000"/>
          </a:bodyPr>
          <a:lstStyle/>
          <a:p>
            <a:r>
              <a:rPr lang="en-US" altLang="ja-JP" sz="2400" dirty="0" smtClean="0"/>
              <a:t>In the case of m</a:t>
            </a:r>
            <a:r>
              <a:rPr kumimoji="1" lang="en-US" altLang="ja-JP" sz="2400" u="sng" dirty="0" smtClean="0"/>
              <a:t>&gt;</a:t>
            </a:r>
            <a:r>
              <a:rPr kumimoji="1" lang="en-US" altLang="ja-JP" sz="2400" dirty="0" smtClean="0"/>
              <a:t>3, we should observe more than three nodes in the </a:t>
            </a:r>
            <a:r>
              <a:rPr kumimoji="1" lang="en-US" altLang="ja-JP" sz="2400" dirty="0" err="1" smtClean="0"/>
              <a:t>poloidal</a:t>
            </a:r>
            <a:r>
              <a:rPr kumimoji="1" lang="en-US" altLang="ja-JP" sz="2400" dirty="0" smtClean="0"/>
              <a:t> phase diagram.</a:t>
            </a:r>
          </a:p>
          <a:p>
            <a:r>
              <a:rPr kumimoji="1" lang="en-US" altLang="ja-JP" sz="2400" dirty="0" smtClean="0"/>
              <a:t>In the case of m=1, it is difficult to have a node like structure with a slope of m=1.</a:t>
            </a:r>
            <a:endParaRPr kumimoji="1" lang="ja-JP" altLang="en-US" sz="2400" dirty="0"/>
          </a:p>
        </p:txBody>
      </p:sp>
      <p:graphicFrame>
        <p:nvGraphicFramePr>
          <p:cNvPr id="45058" name="Object 2"/>
          <p:cNvGraphicFramePr>
            <a:graphicFrameLocks noChangeAspect="1"/>
          </p:cNvGraphicFramePr>
          <p:nvPr/>
        </p:nvGraphicFramePr>
        <p:xfrm>
          <a:off x="6454775" y="3422650"/>
          <a:ext cx="223838" cy="223838"/>
        </p:xfrm>
        <a:graphic>
          <a:graphicData uri="http://schemas.openxmlformats.org/presentationml/2006/ole">
            <mc:AlternateContent xmlns:mc="http://schemas.openxmlformats.org/markup-compatibility/2006">
              <mc:Choice xmlns:v="urn:schemas-microsoft-com:vml" Requires="v">
                <p:oleObj spid="_x0000_s12546" name="KGPlot" r:id="rId3" imgW="360000" imgH="360000" progId="KGraph_Plot">
                  <p:embed/>
                </p:oleObj>
              </mc:Choice>
              <mc:Fallback>
                <p:oleObj name="KGPlot" r:id="rId3" imgW="360000" imgH="360000" progId="KGraph_Plot">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4775" y="3422650"/>
                        <a:ext cx="223838" cy="223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13" descr="LH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63764"/>
            <a:ext cx="1008113" cy="7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コンテンツ プレースホルダ 1"/>
          <p:cNvSpPr txBox="1">
            <a:spLocks/>
          </p:cNvSpPr>
          <p:nvPr/>
        </p:nvSpPr>
        <p:spPr>
          <a:xfrm>
            <a:off x="0" y="6375234"/>
            <a:ext cx="9065918" cy="360040"/>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109728" indent="0">
              <a:buFont typeface="Arial" pitchFamily="34" charset="0"/>
              <a:buNone/>
            </a:pPr>
            <a:r>
              <a:rPr lang="en-US" altLang="ja-JP" sz="1400" i="1" dirty="0" smtClean="0"/>
              <a:t>*Consistent to theoretical prediction of </a:t>
            </a:r>
            <a:r>
              <a:rPr lang="en-US" altLang="ja-JP" sz="1400" i="1" dirty="0" err="1" smtClean="0"/>
              <a:t>poloidal</a:t>
            </a:r>
            <a:r>
              <a:rPr lang="en-US" altLang="ja-JP" sz="1400" i="1" dirty="0" smtClean="0"/>
              <a:t> mode of Magnetic component of GAM;  Zhou D, </a:t>
            </a:r>
            <a:r>
              <a:rPr lang="en-US" altLang="ja-JP" sz="1400" i="1" dirty="0" err="1" smtClean="0"/>
              <a:t>PoP</a:t>
            </a:r>
            <a:r>
              <a:rPr lang="en-US" altLang="ja-JP" sz="1400" i="1" dirty="0" smtClean="0"/>
              <a:t>, </a:t>
            </a:r>
            <a:r>
              <a:rPr lang="en-US" altLang="ja-JP" sz="1400" b="1" i="1" dirty="0" smtClean="0"/>
              <a:t>14</a:t>
            </a:r>
            <a:r>
              <a:rPr lang="en-US" altLang="ja-JP" sz="1400" i="1" dirty="0" smtClean="0"/>
              <a:t>, 104502 (2007 )</a:t>
            </a:r>
            <a:endParaRPr lang="ja-JP" altLang="en-US" sz="1400" i="1" dirty="0" smtClean="0"/>
          </a:p>
          <a:p>
            <a:endParaRPr lang="ja-JP" altLang="en-US" sz="1400" dirty="0"/>
          </a:p>
        </p:txBody>
      </p:sp>
      <p:sp>
        <p:nvSpPr>
          <p:cNvPr id="4" name="テキスト ボックス 3"/>
          <p:cNvSpPr txBox="1"/>
          <p:nvPr/>
        </p:nvSpPr>
        <p:spPr>
          <a:xfrm>
            <a:off x="467544" y="5795972"/>
            <a:ext cx="8354403" cy="369332"/>
          </a:xfrm>
          <a:prstGeom prst="rect">
            <a:avLst/>
          </a:prstGeom>
          <a:noFill/>
        </p:spPr>
        <p:txBody>
          <a:bodyPr wrap="none" rtlCol="0">
            <a:spAutoFit/>
          </a:bodyPr>
          <a:lstStyle/>
          <a:p>
            <a:r>
              <a:rPr kumimoji="1" lang="en-US" altLang="ja-JP" dirty="0" smtClean="0">
                <a:solidFill>
                  <a:srgbClr val="00B050"/>
                </a:solidFill>
              </a:rPr>
              <a:t>Further investigation is necessary since it sometimes show m=1 structure without node.</a:t>
            </a:r>
            <a:endParaRPr kumimoji="1" lang="ja-JP" altLang="en-US" dirty="0">
              <a:solidFill>
                <a:srgbClr val="00B050"/>
              </a:solidFill>
            </a:endParaRPr>
          </a:p>
        </p:txBody>
      </p:sp>
      <p:pic>
        <p:nvPicPr>
          <p:cNvPr id="25978" name="Picture 37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20" y="2393156"/>
            <a:ext cx="9220200" cy="334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スライド番号プレースホルダー 4"/>
          <p:cNvSpPr>
            <a:spLocks noGrp="1"/>
          </p:cNvSpPr>
          <p:nvPr>
            <p:ph type="sldNum" sz="quarter" idx="12"/>
          </p:nvPr>
        </p:nvSpPr>
        <p:spPr/>
        <p:txBody>
          <a:bodyPr/>
          <a:lstStyle/>
          <a:p>
            <a:fld id="{B8F9009D-011B-48C7-86D9-12C7B4CC2485}" type="slidenum">
              <a:rPr kumimoji="1" lang="ja-JP" altLang="en-US" smtClean="0"/>
              <a:t>25</a:t>
            </a:fld>
            <a:endParaRPr kumimoji="1" lang="ja-JP" altLang="en-US"/>
          </a:p>
        </p:txBody>
      </p:sp>
    </p:spTree>
    <p:extLst>
      <p:ext uri="{BB962C8B-B14F-4D97-AF65-F5344CB8AC3E}">
        <p14:creationId xmlns:p14="http://schemas.microsoft.com/office/powerpoint/2010/main" val="6074845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1" name="直線コネクタ 70"/>
          <p:cNvCxnSpPr/>
          <p:nvPr/>
        </p:nvCxnSpPr>
        <p:spPr>
          <a:xfrm>
            <a:off x="5344510" y="5134642"/>
            <a:ext cx="852009" cy="382094"/>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62" name="Picture 171" descr="C:\Presentation\APTWG_2013\Disp_EPdependence_Te4000Ti0500alpha00_Graph1_1_2.JPG"/>
          <p:cNvPicPr>
            <a:picLocks noChangeAspect="1" noChangeArrowheads="1"/>
          </p:cNvPicPr>
          <p:nvPr/>
        </p:nvPicPr>
        <p:blipFill rotWithShape="1">
          <a:blip r:embed="rId4">
            <a:extLst>
              <a:ext uri="{28A0092B-C50C-407E-A947-70E740481C1C}">
                <a14:useLocalDpi xmlns:a14="http://schemas.microsoft.com/office/drawing/2010/main" val="0"/>
              </a:ext>
            </a:extLst>
          </a:blip>
          <a:srcRect r="6080" b="10430"/>
          <a:stretch/>
        </p:blipFill>
        <p:spPr bwMode="auto">
          <a:xfrm>
            <a:off x="3851920" y="2899380"/>
            <a:ext cx="5131844" cy="3328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2"/>
          <p:cNvPicPr>
            <a:picLocks noChangeAspect="1" noChangeArrowheads="1"/>
          </p:cNvPicPr>
          <p:nvPr/>
        </p:nvPicPr>
        <p:blipFill rotWithShape="1">
          <a:blip r:embed="rId5">
            <a:extLst>
              <a:ext uri="{28A0092B-C50C-407E-A947-70E740481C1C}">
                <a14:useLocalDpi xmlns:a14="http://schemas.microsoft.com/office/drawing/2010/main" val="0"/>
              </a:ext>
            </a:extLst>
          </a:blip>
          <a:srcRect t="9871"/>
          <a:stretch/>
        </p:blipFill>
        <p:spPr bwMode="auto">
          <a:xfrm>
            <a:off x="429007" y="3244475"/>
            <a:ext cx="2897187" cy="247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179"/>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28162" y="4365104"/>
            <a:ext cx="1928214" cy="1551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 name="テキスト ボックス 13"/>
          <p:cNvSpPr txBox="1">
            <a:spLocks noChangeArrowheads="1"/>
          </p:cNvSpPr>
          <p:nvPr/>
        </p:nvSpPr>
        <p:spPr bwMode="auto">
          <a:xfrm>
            <a:off x="1733375" y="3618406"/>
            <a:ext cx="1686497" cy="65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r" eaLnBrk="1" hangingPunct="1"/>
            <a:r>
              <a:rPr lang="en-US" altLang="ja-JP" dirty="0"/>
              <a:t>Slowing-down distribution</a:t>
            </a:r>
            <a:endParaRPr lang="ja-JP" altLang="en-US" dirty="0"/>
          </a:p>
        </p:txBody>
      </p:sp>
      <p:sp>
        <p:nvSpPr>
          <p:cNvPr id="2" name="タイトル 1"/>
          <p:cNvSpPr>
            <a:spLocks noGrp="1"/>
          </p:cNvSpPr>
          <p:nvPr>
            <p:ph type="title"/>
          </p:nvPr>
        </p:nvSpPr>
        <p:spPr/>
        <p:txBody>
          <a:bodyPr>
            <a:normAutofit fontScale="90000"/>
          </a:bodyPr>
          <a:lstStyle/>
          <a:p>
            <a:r>
              <a:rPr lang="en-US" altLang="ja-JP" dirty="0" smtClean="0"/>
              <a:t>The EP affects the GAM frequency</a:t>
            </a:r>
            <a:endParaRPr kumimoji="1" lang="ja-JP" altLang="en-US" dirty="0"/>
          </a:p>
        </p:txBody>
      </p:sp>
      <p:sp>
        <p:nvSpPr>
          <p:cNvPr id="69" name="正方形/長方形 68"/>
          <p:cNvSpPr/>
          <p:nvPr/>
        </p:nvSpPr>
        <p:spPr>
          <a:xfrm>
            <a:off x="5344510" y="4880518"/>
            <a:ext cx="268014" cy="239136"/>
          </a:xfrm>
          <a:prstGeom prst="rect">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0" name="直線コネクタ 69"/>
          <p:cNvCxnSpPr/>
          <p:nvPr/>
        </p:nvCxnSpPr>
        <p:spPr>
          <a:xfrm flipV="1">
            <a:off x="5344510" y="4509120"/>
            <a:ext cx="852009" cy="371401"/>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 name="テキスト ボックス 1"/>
          <p:cNvSpPr txBox="1">
            <a:spLocks noChangeArrowheads="1"/>
          </p:cNvSpPr>
          <p:nvPr/>
        </p:nvSpPr>
        <p:spPr bwMode="auto">
          <a:xfrm>
            <a:off x="157163" y="836712"/>
            <a:ext cx="8782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dirty="0"/>
              <a:t>The GAM frequency is modified by </a:t>
            </a:r>
            <a:r>
              <a:rPr lang="en-US" altLang="ja-JP" dirty="0" smtClean="0"/>
              <a:t>FI</a:t>
            </a:r>
            <a:r>
              <a:rPr lang="en-US" altLang="ja-JP" dirty="0" smtClean="0"/>
              <a:t>s</a:t>
            </a:r>
            <a:r>
              <a:rPr lang="en-US" altLang="ja-JP" dirty="0"/>
              <a:t>.   </a:t>
            </a:r>
            <a:r>
              <a:rPr lang="en-US" altLang="ja-JP" sz="1400" i="1" dirty="0"/>
              <a:t>(</a:t>
            </a:r>
            <a:r>
              <a:rPr lang="en-US" altLang="ja-JP" sz="1400" i="1" dirty="0" err="1"/>
              <a:t>G.Y.Fu</a:t>
            </a:r>
            <a:r>
              <a:rPr lang="en-US" altLang="ja-JP" sz="1400" i="1" dirty="0"/>
              <a:t>, PRL,101,185002 (2008) )</a:t>
            </a:r>
            <a:endParaRPr lang="ja-JP" altLang="en-US" sz="1400" i="1" dirty="0"/>
          </a:p>
        </p:txBody>
      </p:sp>
      <p:graphicFrame>
        <p:nvGraphicFramePr>
          <p:cNvPr id="5" name="オブジェクト 7"/>
          <p:cNvGraphicFramePr>
            <a:graphicFrameLocks noChangeAspect="1"/>
          </p:cNvGraphicFramePr>
          <p:nvPr>
            <p:extLst>
              <p:ext uri="{D42A27DB-BD31-4B8C-83A1-F6EECF244321}">
                <p14:modId xmlns:p14="http://schemas.microsoft.com/office/powerpoint/2010/main" val="4189775045"/>
              </p:ext>
            </p:extLst>
          </p:nvPr>
        </p:nvGraphicFramePr>
        <p:xfrm>
          <a:off x="981308" y="1201966"/>
          <a:ext cx="4264025" cy="827088"/>
        </p:xfrm>
        <a:graphic>
          <a:graphicData uri="http://schemas.openxmlformats.org/presentationml/2006/ole">
            <mc:AlternateContent xmlns:mc="http://schemas.openxmlformats.org/markup-compatibility/2006">
              <mc:Choice xmlns:v="urn:schemas-microsoft-com:vml" Requires="v">
                <p:oleObj spid="_x0000_s18505" name="Equation" r:id="rId7" imgW="2806560" imgH="533160" progId="Equation.DSMT4">
                  <p:embed/>
                </p:oleObj>
              </mc:Choice>
              <mc:Fallback>
                <p:oleObj name="Equation" r:id="rId7" imgW="2806560" imgH="533160" progId="Equation.DSMT4">
                  <p:embed/>
                  <p:pic>
                    <p:nvPicPr>
                      <p:cNvPr id="0" name=""/>
                      <p:cNvPicPr>
                        <a:picLocks noChangeAspect="1" noChangeArrowheads="1"/>
                      </p:cNvPicPr>
                      <p:nvPr/>
                    </p:nvPicPr>
                    <p:blipFill>
                      <a:blip r:embed="rId8"/>
                      <a:srcRect/>
                      <a:stretch>
                        <a:fillRect/>
                      </a:stretch>
                    </p:blipFill>
                    <p:spPr bwMode="auto">
                      <a:xfrm>
                        <a:off x="981308" y="1201966"/>
                        <a:ext cx="4264025"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屈折矢印 5"/>
          <p:cNvSpPr/>
          <p:nvPr/>
        </p:nvSpPr>
        <p:spPr>
          <a:xfrm flipV="1">
            <a:off x="5514983" y="1511074"/>
            <a:ext cx="889328" cy="760766"/>
          </a:xfrm>
          <a:prstGeom prst="bentUpArrow">
            <a:avLst>
              <a:gd name="adj1" fmla="val 23439"/>
              <a:gd name="adj2" fmla="val 25000"/>
              <a:gd name="adj3" fmla="val 2337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mc:AlternateContent xmlns:mc="http://schemas.openxmlformats.org/markup-compatibility/2006" xmlns:a14="http://schemas.microsoft.com/office/drawing/2010/main">
        <mc:Choice Requires="a14">
          <p:sp>
            <p:nvSpPr>
              <p:cNvPr id="8" name="テキスト ボックス 7"/>
              <p:cNvSpPr txBox="1"/>
              <p:nvPr/>
            </p:nvSpPr>
            <p:spPr>
              <a:xfrm>
                <a:off x="7203754" y="1287050"/>
                <a:ext cx="974754" cy="6090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kumimoji="1" lang="en-US" altLang="ja-JP" b="0" i="0" smtClean="0">
                          <a:latin typeface="Cambria Math"/>
                        </a:rPr>
                        <m:t>Λ</m:t>
                      </m:r>
                      <m:r>
                        <a:rPr kumimoji="1" lang="en-US" altLang="ja-JP" b="0" i="1" smtClean="0">
                          <a:latin typeface="Cambria Math"/>
                        </a:rPr>
                        <m:t>=</m:t>
                      </m:r>
                      <m:f>
                        <m:fPr>
                          <m:ctrlPr>
                            <a:rPr kumimoji="1" lang="en-US" altLang="ja-JP" b="0" i="1" smtClean="0">
                              <a:latin typeface="Cambria Math"/>
                            </a:rPr>
                          </m:ctrlPr>
                        </m:fPr>
                        <m:num>
                          <m:r>
                            <a:rPr kumimoji="1" lang="en-US" altLang="ja-JP" b="0" i="1" smtClean="0">
                              <a:latin typeface="Cambria Math"/>
                            </a:rPr>
                            <m:t>𝜇</m:t>
                          </m:r>
                          <m:r>
                            <a:rPr kumimoji="1" lang="en-US" altLang="ja-JP" b="0" i="1" smtClean="0">
                              <a:latin typeface="Cambria Math"/>
                            </a:rPr>
                            <m:t>𝐵</m:t>
                          </m:r>
                        </m:num>
                        <m:den>
                          <m:r>
                            <a:rPr kumimoji="1" lang="en-US" altLang="ja-JP" b="0" i="1" smtClean="0">
                              <a:latin typeface="Cambria Math"/>
                            </a:rPr>
                            <m:t>𝐸</m:t>
                          </m:r>
                        </m:den>
                      </m:f>
                    </m:oMath>
                  </m:oMathPara>
                </a14:m>
                <a:endParaRPr kumimoji="1" lang="ja-JP" altLang="en-US" dirty="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7203754" y="1287050"/>
                <a:ext cx="974754" cy="609077"/>
              </a:xfrm>
              <a:prstGeom prst="rect">
                <a:avLst/>
              </a:prstGeom>
              <a:blipFill rotWithShape="1">
                <a:blip r:embed="rId10"/>
                <a:stretch>
                  <a:fillRect/>
                </a:stretch>
              </a:blipFill>
            </p:spPr>
            <p:txBody>
              <a:bodyPr/>
              <a:lstStyle/>
              <a:p>
                <a:r>
                  <a:rPr lang="ja-JP" altLang="en-US">
                    <a:noFill/>
                  </a:rPr>
                  <a:t> </a:t>
                </a:r>
              </a:p>
            </p:txBody>
          </p:sp>
        </mc:Fallback>
      </mc:AlternateContent>
      <p:sp>
        <p:nvSpPr>
          <p:cNvPr id="9" name="テキスト ボックス 21"/>
          <p:cNvSpPr txBox="1">
            <a:spLocks noChangeArrowheads="1"/>
          </p:cNvSpPr>
          <p:nvPr/>
        </p:nvSpPr>
        <p:spPr bwMode="auto">
          <a:xfrm>
            <a:off x="429007" y="2880529"/>
            <a:ext cx="3314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1400" i="1" dirty="0"/>
              <a:t>(</a:t>
            </a:r>
            <a:r>
              <a:rPr lang="en-US" altLang="ja-JP" sz="1400" i="1" dirty="0" err="1"/>
              <a:t>T.Watari</a:t>
            </a:r>
            <a:r>
              <a:rPr lang="en-US" altLang="ja-JP" sz="1400" i="1" dirty="0"/>
              <a:t>, et al, </a:t>
            </a:r>
            <a:r>
              <a:rPr lang="en-US" altLang="ja-JP" sz="1400" i="1" dirty="0" err="1"/>
              <a:t>PoP</a:t>
            </a:r>
            <a:r>
              <a:rPr lang="en-US" altLang="ja-JP" sz="1400" i="1" dirty="0"/>
              <a:t>, 13, 062504 (2006)</a:t>
            </a:r>
            <a:endParaRPr lang="ja-JP" altLang="en-US" sz="1400" i="1" dirty="0"/>
          </a:p>
        </p:txBody>
      </p:sp>
      <p:sp>
        <p:nvSpPr>
          <p:cNvPr id="11" name="テキスト ボックス 10"/>
          <p:cNvSpPr txBox="1"/>
          <p:nvPr/>
        </p:nvSpPr>
        <p:spPr>
          <a:xfrm>
            <a:off x="7956376" y="775890"/>
            <a:ext cx="1212768" cy="369332"/>
          </a:xfrm>
          <a:prstGeom prst="rect">
            <a:avLst/>
          </a:prstGeom>
          <a:noFill/>
        </p:spPr>
        <p:txBody>
          <a:bodyPr wrap="none" rtlCol="0">
            <a:spAutoFit/>
          </a:bodyPr>
          <a:lstStyle/>
          <a:p>
            <a:r>
              <a:rPr kumimoji="1" lang="en-US" altLang="ja-JP" dirty="0" err="1" smtClean="0"/>
              <a:t>T.Ido</a:t>
            </a:r>
            <a:r>
              <a:rPr kumimoji="1" lang="en-US" altLang="ja-JP" dirty="0" smtClean="0"/>
              <a:t>, </a:t>
            </a:r>
            <a:r>
              <a:rPr kumimoji="1" lang="en-US" altLang="ja-JP" i="1" dirty="0" smtClean="0"/>
              <a:t>et.al.</a:t>
            </a:r>
            <a:endParaRPr kumimoji="1" lang="ja-JP" altLang="en-US" dirty="0"/>
          </a:p>
        </p:txBody>
      </p:sp>
      <mc:AlternateContent xmlns:mc="http://schemas.openxmlformats.org/markup-compatibility/2006" xmlns:a14="http://schemas.microsoft.com/office/drawing/2010/main">
        <mc:Choice Requires="a14">
          <p:sp>
            <p:nvSpPr>
              <p:cNvPr id="3" name="テキスト ボックス 2"/>
              <p:cNvSpPr txBox="1"/>
              <p:nvPr/>
            </p:nvSpPr>
            <p:spPr>
              <a:xfrm>
                <a:off x="153150" y="2276398"/>
                <a:ext cx="3626762" cy="506870"/>
              </a:xfrm>
              <a:prstGeom prst="rect">
                <a:avLst/>
              </a:prstGeom>
              <a:noFill/>
            </p:spPr>
            <p:txBody>
              <a:bodyPr wrap="none" rtlCol="0">
                <a:spAutoFit/>
              </a:bodyPr>
              <a:lstStyle/>
              <a:p>
                <a14:m>
                  <m:oMath xmlns:m="http://schemas.openxmlformats.org/officeDocument/2006/math">
                    <m:r>
                      <a:rPr kumimoji="1" lang="ja-JP" altLang="en-US" b="1" i="1" smtClean="0">
                        <a:latin typeface="Cambria Math"/>
                      </a:rPr>
                      <m:t>𝜵</m:t>
                    </m:r>
                    <m:r>
                      <a:rPr kumimoji="1" lang="ja-JP" altLang="en-US" i="1" smtClean="0">
                        <a:latin typeface="Cambria Math"/>
                      </a:rPr>
                      <m:t>∙</m:t>
                    </m:r>
                    <m:d>
                      <m:dPr>
                        <m:ctrlPr>
                          <a:rPr kumimoji="1" lang="en-US" altLang="ja-JP" i="1" smtClean="0">
                            <a:latin typeface="Cambria Math"/>
                          </a:rPr>
                        </m:ctrlPr>
                      </m:dPr>
                      <m:e>
                        <m:sSub>
                          <m:sSubPr>
                            <m:ctrlPr>
                              <a:rPr kumimoji="1" lang="en-US" altLang="ja-JP" i="1" smtClean="0">
                                <a:latin typeface="Cambria Math"/>
                              </a:rPr>
                            </m:ctrlPr>
                          </m:sSubPr>
                          <m:e>
                            <m:sSup>
                              <m:sSupPr>
                                <m:ctrlPr>
                                  <a:rPr kumimoji="1" lang="en-US" altLang="ja-JP" i="1" smtClean="0">
                                    <a:latin typeface="Cambria Math"/>
                                  </a:rPr>
                                </m:ctrlPr>
                              </m:sSupPr>
                              <m:e>
                                <m:r>
                                  <a:rPr kumimoji="1" lang="en-US" altLang="ja-JP" b="1" i="1" smtClean="0">
                                    <a:latin typeface="Cambria Math"/>
                                  </a:rPr>
                                  <m:t>𝑱</m:t>
                                </m:r>
                              </m:e>
                              <m:sup>
                                <m:r>
                                  <a:rPr kumimoji="1" lang="en-US" altLang="ja-JP" b="0" i="1" smtClean="0">
                                    <a:latin typeface="Cambria Math"/>
                                  </a:rPr>
                                  <m:t>𝑏𝑢𝑙𝑘</m:t>
                                </m:r>
                              </m:sup>
                            </m:sSup>
                          </m:e>
                          <m:sub>
                            <m:r>
                              <a:rPr kumimoji="1" lang="en-US" altLang="ja-JP" b="0" i="1" smtClean="0">
                                <a:latin typeface="Cambria Math"/>
                              </a:rPr>
                              <m:t>𝑔𝑒𝑜𝑑𝑒𝑠𝑖𝑐</m:t>
                            </m:r>
                          </m:sub>
                        </m:sSub>
                        <m:r>
                          <a:rPr kumimoji="1" lang="en-US" altLang="ja-JP" b="0" i="1" smtClean="0">
                            <a:latin typeface="Cambria Math"/>
                          </a:rPr>
                          <m:t>+</m:t>
                        </m:r>
                        <m:sSub>
                          <m:sSubPr>
                            <m:ctrlPr>
                              <a:rPr kumimoji="1" lang="en-US" altLang="ja-JP" b="0" i="1" smtClean="0">
                                <a:latin typeface="Cambria Math"/>
                              </a:rPr>
                            </m:ctrlPr>
                          </m:sSubPr>
                          <m:e>
                            <m:r>
                              <a:rPr kumimoji="1" lang="en-US" altLang="ja-JP" b="1" i="1" smtClean="0">
                                <a:latin typeface="Cambria Math"/>
                              </a:rPr>
                              <m:t>𝑱</m:t>
                            </m:r>
                          </m:e>
                          <m:sub>
                            <m:r>
                              <a:rPr kumimoji="1" lang="en-US" altLang="ja-JP" b="0" i="1" smtClean="0">
                                <a:latin typeface="Cambria Math"/>
                              </a:rPr>
                              <m:t>𝑝𝑜𝑙𝑎𝑟𝑖𝑧𝑎𝑡𝑖𝑜𝑛</m:t>
                            </m:r>
                          </m:sub>
                        </m:sSub>
                      </m:e>
                    </m:d>
                  </m:oMath>
                </a14:m>
                <a:r>
                  <a:rPr kumimoji="1" lang="en-US" altLang="ja-JP" dirty="0" smtClean="0"/>
                  <a:t>=0</a:t>
                </a:r>
                <a:endParaRPr kumimoji="1" lang="ja-JP" altLang="en-US" dirty="0"/>
              </a:p>
            </p:txBody>
          </p:sp>
        </mc:Choice>
        <mc:Fallback xmlns="">
          <p:sp>
            <p:nvSpPr>
              <p:cNvPr id="3" name="テキスト ボックス 2"/>
              <p:cNvSpPr txBox="1">
                <a:spLocks noRot="1" noChangeAspect="1" noMove="1" noResize="1" noEditPoints="1" noAdjustHandles="1" noChangeArrowheads="1" noChangeShapeType="1" noTextEdit="1"/>
              </p:cNvSpPr>
              <p:nvPr/>
            </p:nvSpPr>
            <p:spPr>
              <a:xfrm>
                <a:off x="153150" y="2276398"/>
                <a:ext cx="3626762" cy="506870"/>
              </a:xfrm>
              <a:prstGeom prst="rect">
                <a:avLst/>
              </a:prstGeom>
              <a:blipFill rotWithShape="1">
                <a:blip r:embed="rId16"/>
                <a:stretch>
                  <a:fillRect r="-504" b="-4762"/>
                </a:stretch>
              </a:blipFill>
            </p:spPr>
            <p:txBody>
              <a:bodyPr/>
              <a:lstStyle/>
              <a:p>
                <a:r>
                  <a:rPr lang="ja-JP" altLang="en-US">
                    <a:noFill/>
                  </a:rPr>
                  <a:t> </a:t>
                </a:r>
              </a:p>
            </p:txBody>
          </p:sp>
        </mc:Fallback>
      </mc:AlternateContent>
      <p:sp>
        <p:nvSpPr>
          <p:cNvPr id="12" name="右矢印 11"/>
          <p:cNvSpPr/>
          <p:nvPr/>
        </p:nvSpPr>
        <p:spPr>
          <a:xfrm>
            <a:off x="3862308" y="2492582"/>
            <a:ext cx="244106"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47" name="テキスト ボックス 46"/>
              <p:cNvSpPr txBox="1"/>
              <p:nvPr/>
            </p:nvSpPr>
            <p:spPr>
              <a:xfrm>
                <a:off x="4213983" y="2278448"/>
                <a:ext cx="4971169" cy="506870"/>
              </a:xfrm>
              <a:prstGeom prst="rect">
                <a:avLst/>
              </a:prstGeom>
              <a:noFill/>
            </p:spPr>
            <p:txBody>
              <a:bodyPr wrap="none" rtlCol="0">
                <a:spAutoFit/>
              </a:bodyPr>
              <a:lstStyle/>
              <a:p>
                <a14:m>
                  <m:oMath xmlns:m="http://schemas.openxmlformats.org/officeDocument/2006/math">
                    <m:r>
                      <a:rPr kumimoji="1" lang="ja-JP" altLang="en-US" b="1" i="1" smtClean="0">
                        <a:latin typeface="Cambria Math"/>
                      </a:rPr>
                      <m:t>𝜵</m:t>
                    </m:r>
                    <m:r>
                      <a:rPr kumimoji="1" lang="ja-JP" altLang="en-US" i="1" smtClean="0">
                        <a:latin typeface="Cambria Math"/>
                      </a:rPr>
                      <m:t>∙</m:t>
                    </m:r>
                    <m:d>
                      <m:dPr>
                        <m:ctrlPr>
                          <a:rPr kumimoji="1" lang="en-US" altLang="ja-JP" i="1" smtClean="0">
                            <a:latin typeface="Cambria Math"/>
                          </a:rPr>
                        </m:ctrlPr>
                      </m:dPr>
                      <m:e>
                        <m:sSub>
                          <m:sSubPr>
                            <m:ctrlPr>
                              <a:rPr kumimoji="1" lang="en-US" altLang="ja-JP" i="1" smtClean="0">
                                <a:latin typeface="Cambria Math"/>
                              </a:rPr>
                            </m:ctrlPr>
                          </m:sSubPr>
                          <m:e>
                            <m:sSup>
                              <m:sSupPr>
                                <m:ctrlPr>
                                  <a:rPr kumimoji="1" lang="en-US" altLang="ja-JP" i="1" smtClean="0">
                                    <a:latin typeface="Cambria Math"/>
                                  </a:rPr>
                                </m:ctrlPr>
                              </m:sSupPr>
                              <m:e>
                                <m:r>
                                  <a:rPr kumimoji="1" lang="en-US" altLang="ja-JP" b="1" i="1" smtClean="0">
                                    <a:latin typeface="Cambria Math"/>
                                  </a:rPr>
                                  <m:t>𝑱</m:t>
                                </m:r>
                              </m:e>
                              <m:sup>
                                <m:r>
                                  <a:rPr kumimoji="1" lang="en-US" altLang="ja-JP" b="0" i="1" smtClean="0">
                                    <a:latin typeface="Cambria Math"/>
                                  </a:rPr>
                                  <m:t>𝑏𝑢𝑙𝑘</m:t>
                                </m:r>
                              </m:sup>
                            </m:sSup>
                          </m:e>
                          <m:sub>
                            <m:r>
                              <a:rPr kumimoji="1" lang="en-US" altLang="ja-JP" b="0" i="1" smtClean="0">
                                <a:latin typeface="Cambria Math"/>
                              </a:rPr>
                              <m:t>𝑔𝑒𝑜𝑑𝑒𝑠𝑖𝑐</m:t>
                            </m:r>
                          </m:sub>
                        </m:sSub>
                        <m:r>
                          <a:rPr kumimoji="1" lang="en-US" altLang="ja-JP" b="0" i="1" smtClean="0">
                            <a:latin typeface="Cambria Math"/>
                          </a:rPr>
                          <m:t>+</m:t>
                        </m:r>
                        <m:sSub>
                          <m:sSubPr>
                            <m:ctrlPr>
                              <a:rPr lang="en-US" altLang="ja-JP" i="1" smtClean="0">
                                <a:solidFill>
                                  <a:srgbClr val="FF0000"/>
                                </a:solidFill>
                                <a:latin typeface="Cambria Math"/>
                              </a:rPr>
                            </m:ctrlPr>
                          </m:sSubPr>
                          <m:e>
                            <m:sSup>
                              <m:sSupPr>
                                <m:ctrlPr>
                                  <a:rPr lang="en-US" altLang="ja-JP" i="1">
                                    <a:solidFill>
                                      <a:srgbClr val="FF0000"/>
                                    </a:solidFill>
                                    <a:latin typeface="Cambria Math"/>
                                  </a:rPr>
                                </m:ctrlPr>
                              </m:sSupPr>
                              <m:e>
                                <m:r>
                                  <a:rPr lang="en-US" altLang="ja-JP" b="1" i="1">
                                    <a:solidFill>
                                      <a:srgbClr val="FF0000"/>
                                    </a:solidFill>
                                    <a:latin typeface="Cambria Math"/>
                                  </a:rPr>
                                  <m:t>𝑱</m:t>
                                </m:r>
                              </m:e>
                              <m:sup>
                                <m:r>
                                  <a:rPr lang="en-US" altLang="ja-JP" b="0" i="1" smtClean="0">
                                    <a:solidFill>
                                      <a:srgbClr val="FF0000"/>
                                    </a:solidFill>
                                    <a:latin typeface="Cambria Math"/>
                                  </a:rPr>
                                  <m:t>𝐸𝑃</m:t>
                                </m:r>
                              </m:sup>
                            </m:sSup>
                          </m:e>
                          <m:sub>
                            <m:r>
                              <a:rPr lang="en-US" altLang="ja-JP" i="1">
                                <a:solidFill>
                                  <a:srgbClr val="FF0000"/>
                                </a:solidFill>
                                <a:latin typeface="Cambria Math"/>
                              </a:rPr>
                              <m:t>𝑔𝑒𝑜𝑑𝑒𝑠𝑖𝑐</m:t>
                            </m:r>
                          </m:sub>
                        </m:sSub>
                        <m:r>
                          <a:rPr kumimoji="1" lang="en-US" altLang="ja-JP" b="0" i="1" smtClean="0">
                            <a:latin typeface="Cambria Math"/>
                          </a:rPr>
                          <m:t>+</m:t>
                        </m:r>
                        <m:sSub>
                          <m:sSubPr>
                            <m:ctrlPr>
                              <a:rPr kumimoji="1" lang="en-US" altLang="ja-JP" b="0" i="1" smtClean="0">
                                <a:latin typeface="Cambria Math"/>
                              </a:rPr>
                            </m:ctrlPr>
                          </m:sSubPr>
                          <m:e>
                            <m:r>
                              <a:rPr kumimoji="1" lang="en-US" altLang="ja-JP" b="1" i="1" smtClean="0">
                                <a:latin typeface="Cambria Math"/>
                              </a:rPr>
                              <m:t>𝑱</m:t>
                            </m:r>
                          </m:e>
                          <m:sub>
                            <m:r>
                              <a:rPr kumimoji="1" lang="en-US" altLang="ja-JP" b="0" i="1" smtClean="0">
                                <a:latin typeface="Cambria Math"/>
                              </a:rPr>
                              <m:t>𝑝𝑜𝑙𝑎𝑟𝑖𝑧𝑎𝑡𝑖𝑜𝑛</m:t>
                            </m:r>
                          </m:sub>
                        </m:sSub>
                      </m:e>
                    </m:d>
                  </m:oMath>
                </a14:m>
                <a:r>
                  <a:rPr kumimoji="1" lang="en-US" altLang="ja-JP" dirty="0" smtClean="0"/>
                  <a:t>=0</a:t>
                </a:r>
                <a:endParaRPr kumimoji="1" lang="ja-JP" altLang="en-US" dirty="0"/>
              </a:p>
            </p:txBody>
          </p:sp>
        </mc:Choice>
        <mc:Fallback xmlns="">
          <p:sp>
            <p:nvSpPr>
              <p:cNvPr id="47" name="テキスト ボックス 46"/>
              <p:cNvSpPr txBox="1">
                <a:spLocks noRot="1" noChangeAspect="1" noMove="1" noResize="1" noEditPoints="1" noAdjustHandles="1" noChangeArrowheads="1" noChangeShapeType="1" noTextEdit="1"/>
              </p:cNvSpPr>
              <p:nvPr/>
            </p:nvSpPr>
            <p:spPr>
              <a:xfrm>
                <a:off x="4213983" y="2278448"/>
                <a:ext cx="4971169" cy="506870"/>
              </a:xfrm>
              <a:prstGeom prst="rect">
                <a:avLst/>
              </a:prstGeom>
              <a:blipFill rotWithShape="1">
                <a:blip r:embed="rId17"/>
                <a:stretch>
                  <a:fillRect r="-123" b="-6024"/>
                </a:stretch>
              </a:blipFill>
            </p:spPr>
            <p:txBody>
              <a:bodyPr/>
              <a:lstStyle/>
              <a:p>
                <a:r>
                  <a:rPr lang="ja-JP" altLang="en-US">
                    <a:noFill/>
                  </a:rPr>
                  <a:t> </a:t>
                </a:r>
              </a:p>
            </p:txBody>
          </p:sp>
        </mc:Fallback>
      </mc:AlternateContent>
      <p:sp>
        <p:nvSpPr>
          <p:cNvPr id="7" name="スライド番号プレースホルダー 6"/>
          <p:cNvSpPr>
            <a:spLocks noGrp="1"/>
          </p:cNvSpPr>
          <p:nvPr>
            <p:ph type="sldNum" sz="quarter" idx="12"/>
          </p:nvPr>
        </p:nvSpPr>
        <p:spPr/>
        <p:txBody>
          <a:bodyPr/>
          <a:lstStyle/>
          <a:p>
            <a:fld id="{B8F9009D-011B-48C7-86D9-12C7B4CC2485}" type="slidenum">
              <a:rPr kumimoji="1" lang="ja-JP" altLang="en-US" smtClean="0"/>
              <a:t>26</a:t>
            </a:fld>
            <a:endParaRPr kumimoji="1" lang="ja-JP" altLang="en-US"/>
          </a:p>
        </p:txBody>
      </p:sp>
      <p:cxnSp>
        <p:nvCxnSpPr>
          <p:cNvPr id="48" name="直線コネクタ 47"/>
          <p:cNvCxnSpPr/>
          <p:nvPr/>
        </p:nvCxnSpPr>
        <p:spPr>
          <a:xfrm>
            <a:off x="5344510" y="5119654"/>
            <a:ext cx="852009" cy="39757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7747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1" name="直線コネクタ 70"/>
          <p:cNvCxnSpPr/>
          <p:nvPr/>
        </p:nvCxnSpPr>
        <p:spPr>
          <a:xfrm>
            <a:off x="5344510" y="5134642"/>
            <a:ext cx="852009" cy="382094"/>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62" name="Picture 171" descr="C:\Presentation\APTWG_2013\Disp_EPdependence_Te4000Ti0500alpha00_Graph1_1_2.JPG"/>
          <p:cNvPicPr>
            <a:picLocks noChangeAspect="1" noChangeArrowheads="1"/>
          </p:cNvPicPr>
          <p:nvPr/>
        </p:nvPicPr>
        <p:blipFill rotWithShape="1">
          <a:blip r:embed="rId4">
            <a:extLst>
              <a:ext uri="{28A0092B-C50C-407E-A947-70E740481C1C}">
                <a14:useLocalDpi xmlns:a14="http://schemas.microsoft.com/office/drawing/2010/main" val="0"/>
              </a:ext>
            </a:extLst>
          </a:blip>
          <a:srcRect r="6080" b="10430"/>
          <a:stretch/>
        </p:blipFill>
        <p:spPr bwMode="auto">
          <a:xfrm>
            <a:off x="3851920" y="2899380"/>
            <a:ext cx="5131844" cy="3328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2"/>
          <p:cNvPicPr>
            <a:picLocks noChangeAspect="1" noChangeArrowheads="1"/>
          </p:cNvPicPr>
          <p:nvPr/>
        </p:nvPicPr>
        <p:blipFill rotWithShape="1">
          <a:blip r:embed="rId5">
            <a:extLst>
              <a:ext uri="{28A0092B-C50C-407E-A947-70E740481C1C}">
                <a14:useLocalDpi xmlns:a14="http://schemas.microsoft.com/office/drawing/2010/main" val="0"/>
              </a:ext>
            </a:extLst>
          </a:blip>
          <a:srcRect t="9871"/>
          <a:stretch/>
        </p:blipFill>
        <p:spPr bwMode="auto">
          <a:xfrm>
            <a:off x="429007" y="3244475"/>
            <a:ext cx="2897187" cy="247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179"/>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28162" y="4325279"/>
            <a:ext cx="1928214" cy="1551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6" name="正方形/長方形 65"/>
          <p:cNvSpPr/>
          <p:nvPr/>
        </p:nvSpPr>
        <p:spPr>
          <a:xfrm>
            <a:off x="323528" y="3183286"/>
            <a:ext cx="3096344" cy="2765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5" name="直線矢印コネクタ 64"/>
          <p:cNvCxnSpPr>
            <a:stCxn id="64" idx="0"/>
          </p:cNvCxnSpPr>
          <p:nvPr/>
        </p:nvCxnSpPr>
        <p:spPr>
          <a:xfrm flipV="1">
            <a:off x="3963548" y="5068484"/>
            <a:ext cx="1249897" cy="3504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1" name="テキスト ボックス 13"/>
          <p:cNvSpPr txBox="1">
            <a:spLocks noChangeArrowheads="1"/>
          </p:cNvSpPr>
          <p:nvPr/>
        </p:nvSpPr>
        <p:spPr bwMode="auto">
          <a:xfrm>
            <a:off x="1401551" y="3618406"/>
            <a:ext cx="1686497" cy="65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r" eaLnBrk="1" hangingPunct="1"/>
            <a:r>
              <a:rPr lang="en-US" altLang="ja-JP" dirty="0"/>
              <a:t>Slowing-down distribution</a:t>
            </a:r>
            <a:endParaRPr lang="ja-JP" altLang="en-US" dirty="0"/>
          </a:p>
        </p:txBody>
      </p:sp>
      <p:sp>
        <p:nvSpPr>
          <p:cNvPr id="64" name="テキスト ボックス 63"/>
          <p:cNvSpPr txBox="1"/>
          <p:nvPr/>
        </p:nvSpPr>
        <p:spPr>
          <a:xfrm>
            <a:off x="3326194" y="5418947"/>
            <a:ext cx="1274708" cy="400110"/>
          </a:xfrm>
          <a:prstGeom prst="rect">
            <a:avLst/>
          </a:prstGeom>
          <a:solidFill>
            <a:schemeClr val="accent5">
              <a:lumMod val="20000"/>
              <a:lumOff val="80000"/>
            </a:schemeClr>
          </a:solidFill>
        </p:spPr>
        <p:txBody>
          <a:bodyPr wrap="none" rtlCol="0">
            <a:spAutoFit/>
          </a:bodyPr>
          <a:lstStyle/>
          <a:p>
            <a:r>
              <a:rPr lang="en-US" altLang="ja-JP" sz="2000" dirty="0" err="1" smtClean="0">
                <a:latin typeface="Symbol" pitchFamily="18" charset="2"/>
              </a:rPr>
              <a:t>g</a:t>
            </a:r>
            <a:r>
              <a:rPr lang="en-US" altLang="ja-JP" sz="2000" baseline="-25000" dirty="0" err="1">
                <a:latin typeface="Arial Unicode MS" pitchFamily="50" charset="-128"/>
                <a:ea typeface="Arial Unicode MS" pitchFamily="50" charset="-128"/>
                <a:cs typeface="Arial Unicode MS" pitchFamily="50" charset="-128"/>
              </a:rPr>
              <a:t>Growth</a:t>
            </a:r>
            <a:r>
              <a:rPr kumimoji="1" lang="en-US" altLang="ja-JP" sz="2000" dirty="0" smtClean="0"/>
              <a:t> &gt; 0</a:t>
            </a:r>
            <a:endParaRPr kumimoji="1" lang="ja-JP" altLang="en-US" sz="2000" dirty="0"/>
          </a:p>
        </p:txBody>
      </p:sp>
      <p:sp>
        <p:nvSpPr>
          <p:cNvPr id="68" name="正方形/長方形 67"/>
          <p:cNvSpPr/>
          <p:nvPr/>
        </p:nvSpPr>
        <p:spPr>
          <a:xfrm>
            <a:off x="3419872" y="3532946"/>
            <a:ext cx="1108202" cy="2416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normAutofit fontScale="90000"/>
          </a:bodyPr>
          <a:lstStyle/>
          <a:p>
            <a:r>
              <a:rPr lang="en-US" altLang="ja-JP" dirty="0" smtClean="0"/>
              <a:t>The EP affects the GAM frequency</a:t>
            </a:r>
            <a:endParaRPr kumimoji="1" lang="ja-JP" altLang="en-US" dirty="0"/>
          </a:p>
        </p:txBody>
      </p:sp>
      <p:pic>
        <p:nvPicPr>
          <p:cNvPr id="15" name="Picture 180" descr="C:\Presentation\APTWG_2013\EnergySpec_UsedInCalculation_alpha68_Graph2_1.JPG"/>
          <p:cNvPicPr>
            <a:picLocks noGrp="1" noChangeAspect="1" noChangeArrowheads="1"/>
          </p:cNvPicPr>
          <p:nvPr>
            <p:ph idx="1"/>
          </p:nvPr>
        </p:nvPicPr>
        <p:blipFill rotWithShape="1">
          <a:blip r:embed="rId7">
            <a:extLst>
              <a:ext uri="{28A0092B-C50C-407E-A947-70E740481C1C}">
                <a14:useLocalDpi xmlns:a14="http://schemas.microsoft.com/office/drawing/2010/main" val="0"/>
              </a:ext>
            </a:extLst>
          </a:blip>
          <a:stretch/>
        </p:blipFill>
        <p:spPr bwMode="auto">
          <a:xfrm>
            <a:off x="179512" y="3434046"/>
            <a:ext cx="3629025" cy="2781300"/>
          </a:xfrm>
          <a:prstGeom prst="rect">
            <a:avLst/>
          </a:prstGeom>
          <a:noFill/>
          <a:extLst>
            <a:ext uri="{909E8E84-426E-40DD-AFC4-6F175D3DCCD1}">
              <a14:hiddenFill xmlns:a14="http://schemas.microsoft.com/office/drawing/2010/main">
                <a:solidFill>
                  <a:srgbClr val="FFFFFF"/>
                </a:solidFill>
              </a14:hiddenFill>
            </a:ext>
          </a:extLst>
        </p:spPr>
      </p:pic>
      <p:sp>
        <p:nvSpPr>
          <p:cNvPr id="69" name="正方形/長方形 68"/>
          <p:cNvSpPr/>
          <p:nvPr/>
        </p:nvSpPr>
        <p:spPr>
          <a:xfrm>
            <a:off x="5344510" y="4880518"/>
            <a:ext cx="268014" cy="239136"/>
          </a:xfrm>
          <a:prstGeom prst="rect">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0" name="直線コネクタ 69"/>
          <p:cNvCxnSpPr/>
          <p:nvPr/>
        </p:nvCxnSpPr>
        <p:spPr>
          <a:xfrm flipV="1">
            <a:off x="5344510" y="4482349"/>
            <a:ext cx="852009" cy="39817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67" name="正方形/長方形 66"/>
          <p:cNvSpPr/>
          <p:nvPr/>
        </p:nvSpPr>
        <p:spPr>
          <a:xfrm>
            <a:off x="4188146" y="2911128"/>
            <a:ext cx="4919188" cy="332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1"/>
          <p:cNvSpPr txBox="1">
            <a:spLocks noChangeArrowheads="1"/>
          </p:cNvSpPr>
          <p:nvPr/>
        </p:nvSpPr>
        <p:spPr bwMode="auto">
          <a:xfrm>
            <a:off x="157163" y="836712"/>
            <a:ext cx="8782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dirty="0"/>
              <a:t>The GAM frequency is modified by </a:t>
            </a:r>
            <a:r>
              <a:rPr lang="en-US" altLang="ja-JP" dirty="0" smtClean="0"/>
              <a:t>FI</a:t>
            </a:r>
            <a:r>
              <a:rPr lang="en-US" altLang="ja-JP" dirty="0" smtClean="0"/>
              <a:t>s</a:t>
            </a:r>
            <a:r>
              <a:rPr lang="en-US" altLang="ja-JP" dirty="0"/>
              <a:t>.   </a:t>
            </a:r>
            <a:r>
              <a:rPr lang="en-US" altLang="ja-JP" sz="1400" i="1" dirty="0"/>
              <a:t>(</a:t>
            </a:r>
            <a:r>
              <a:rPr lang="en-US" altLang="ja-JP" sz="1400" i="1" dirty="0" err="1"/>
              <a:t>G.Y.Fu</a:t>
            </a:r>
            <a:r>
              <a:rPr lang="en-US" altLang="ja-JP" sz="1400" i="1" dirty="0"/>
              <a:t>, PRL,101,185002 (2008) )</a:t>
            </a:r>
            <a:endParaRPr lang="ja-JP" altLang="en-US" sz="1400" i="1" dirty="0"/>
          </a:p>
        </p:txBody>
      </p:sp>
      <p:graphicFrame>
        <p:nvGraphicFramePr>
          <p:cNvPr id="5" name="オブジェクト 7"/>
          <p:cNvGraphicFramePr>
            <a:graphicFrameLocks noChangeAspect="1"/>
          </p:cNvGraphicFramePr>
          <p:nvPr>
            <p:extLst>
              <p:ext uri="{D42A27DB-BD31-4B8C-83A1-F6EECF244321}">
                <p14:modId xmlns:p14="http://schemas.microsoft.com/office/powerpoint/2010/main" val="4189775045"/>
              </p:ext>
            </p:extLst>
          </p:nvPr>
        </p:nvGraphicFramePr>
        <p:xfrm>
          <a:off x="981308" y="1201966"/>
          <a:ext cx="4264025" cy="827088"/>
        </p:xfrm>
        <a:graphic>
          <a:graphicData uri="http://schemas.openxmlformats.org/presentationml/2006/ole">
            <mc:AlternateContent xmlns:mc="http://schemas.openxmlformats.org/markup-compatibility/2006">
              <mc:Choice xmlns:v="urn:schemas-microsoft-com:vml" Requires="v">
                <p:oleObj spid="_x0000_s19671" name="Equation" r:id="rId8" imgW="2806560" imgH="533160" progId="Equation.DSMT4">
                  <p:embed/>
                </p:oleObj>
              </mc:Choice>
              <mc:Fallback>
                <p:oleObj name="Equation" r:id="rId8" imgW="2806560" imgH="533160" progId="Equation.DSMT4">
                  <p:embed/>
                  <p:pic>
                    <p:nvPicPr>
                      <p:cNvPr id="0" name=""/>
                      <p:cNvPicPr>
                        <a:picLocks noChangeAspect="1" noChangeArrowheads="1"/>
                      </p:cNvPicPr>
                      <p:nvPr/>
                    </p:nvPicPr>
                    <p:blipFill>
                      <a:blip r:embed="rId9"/>
                      <a:srcRect/>
                      <a:stretch>
                        <a:fillRect/>
                      </a:stretch>
                    </p:blipFill>
                    <p:spPr bwMode="auto">
                      <a:xfrm>
                        <a:off x="981308" y="1201966"/>
                        <a:ext cx="4264025"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屈折矢印 5"/>
          <p:cNvSpPr/>
          <p:nvPr/>
        </p:nvSpPr>
        <p:spPr>
          <a:xfrm flipV="1">
            <a:off x="5514983" y="1511074"/>
            <a:ext cx="889328" cy="760766"/>
          </a:xfrm>
          <a:prstGeom prst="bentUpArrow">
            <a:avLst>
              <a:gd name="adj1" fmla="val 23439"/>
              <a:gd name="adj2" fmla="val 25000"/>
              <a:gd name="adj3" fmla="val 2337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mc:AlternateContent xmlns:mc="http://schemas.openxmlformats.org/markup-compatibility/2006" xmlns:a14="http://schemas.microsoft.com/office/drawing/2010/main">
        <mc:Choice Requires="a14">
          <p:sp>
            <p:nvSpPr>
              <p:cNvPr id="8" name="テキスト ボックス 7"/>
              <p:cNvSpPr txBox="1"/>
              <p:nvPr/>
            </p:nvSpPr>
            <p:spPr>
              <a:xfrm>
                <a:off x="7203754" y="1287050"/>
                <a:ext cx="974754" cy="6090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kumimoji="1" lang="en-US" altLang="ja-JP" b="0" i="0" smtClean="0">
                          <a:latin typeface="Cambria Math"/>
                        </a:rPr>
                        <m:t>Λ</m:t>
                      </m:r>
                      <m:r>
                        <a:rPr kumimoji="1" lang="en-US" altLang="ja-JP" b="0" i="1" smtClean="0">
                          <a:latin typeface="Cambria Math"/>
                        </a:rPr>
                        <m:t>=</m:t>
                      </m:r>
                      <m:f>
                        <m:fPr>
                          <m:ctrlPr>
                            <a:rPr kumimoji="1" lang="en-US" altLang="ja-JP" b="0" i="1" smtClean="0">
                              <a:latin typeface="Cambria Math"/>
                            </a:rPr>
                          </m:ctrlPr>
                        </m:fPr>
                        <m:num>
                          <m:r>
                            <a:rPr kumimoji="1" lang="en-US" altLang="ja-JP" b="0" i="1" smtClean="0">
                              <a:latin typeface="Cambria Math"/>
                            </a:rPr>
                            <m:t>𝜇</m:t>
                          </m:r>
                          <m:r>
                            <a:rPr kumimoji="1" lang="en-US" altLang="ja-JP" b="0" i="1" smtClean="0">
                              <a:latin typeface="Cambria Math"/>
                            </a:rPr>
                            <m:t>𝐵</m:t>
                          </m:r>
                        </m:num>
                        <m:den>
                          <m:r>
                            <a:rPr kumimoji="1" lang="en-US" altLang="ja-JP" b="0" i="1" smtClean="0">
                              <a:latin typeface="Cambria Math"/>
                            </a:rPr>
                            <m:t>𝐸</m:t>
                          </m:r>
                        </m:den>
                      </m:f>
                    </m:oMath>
                  </m:oMathPara>
                </a14:m>
                <a:endParaRPr kumimoji="1" lang="ja-JP" altLang="en-US" dirty="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7203754" y="1287050"/>
                <a:ext cx="974754" cy="609077"/>
              </a:xfrm>
              <a:prstGeom prst="rect">
                <a:avLst/>
              </a:prstGeom>
              <a:blipFill rotWithShape="1">
                <a:blip r:embed="rId10"/>
                <a:stretch>
                  <a:fillRect/>
                </a:stretch>
              </a:blipFill>
            </p:spPr>
            <p:txBody>
              <a:bodyPr/>
              <a:lstStyle/>
              <a:p>
                <a:r>
                  <a:rPr lang="ja-JP" altLang="en-US">
                    <a:noFill/>
                  </a:rPr>
                  <a:t> </a:t>
                </a:r>
              </a:p>
            </p:txBody>
          </p:sp>
        </mc:Fallback>
      </mc:AlternateContent>
      <p:sp>
        <p:nvSpPr>
          <p:cNvPr id="9" name="テキスト ボックス 21"/>
          <p:cNvSpPr txBox="1">
            <a:spLocks noChangeArrowheads="1"/>
          </p:cNvSpPr>
          <p:nvPr/>
        </p:nvSpPr>
        <p:spPr bwMode="auto">
          <a:xfrm>
            <a:off x="429007" y="2880529"/>
            <a:ext cx="3314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1400" i="1" dirty="0"/>
              <a:t>(</a:t>
            </a:r>
            <a:r>
              <a:rPr lang="en-US" altLang="ja-JP" sz="1400" i="1" dirty="0" err="1"/>
              <a:t>T.Watari</a:t>
            </a:r>
            <a:r>
              <a:rPr lang="en-US" altLang="ja-JP" sz="1400" i="1" dirty="0"/>
              <a:t>, et al, </a:t>
            </a:r>
            <a:r>
              <a:rPr lang="en-US" altLang="ja-JP" sz="1400" i="1" dirty="0" err="1"/>
              <a:t>PoP</a:t>
            </a:r>
            <a:r>
              <a:rPr lang="en-US" altLang="ja-JP" sz="1400" i="1" dirty="0"/>
              <a:t>, 13, 062504 (2006)</a:t>
            </a:r>
            <a:endParaRPr lang="ja-JP" altLang="en-US" sz="1400" i="1" dirty="0"/>
          </a:p>
        </p:txBody>
      </p:sp>
      <p:sp>
        <p:nvSpPr>
          <p:cNvPr id="11" name="テキスト ボックス 10"/>
          <p:cNvSpPr txBox="1"/>
          <p:nvPr/>
        </p:nvSpPr>
        <p:spPr>
          <a:xfrm>
            <a:off x="7956376" y="775890"/>
            <a:ext cx="1212768" cy="369332"/>
          </a:xfrm>
          <a:prstGeom prst="rect">
            <a:avLst/>
          </a:prstGeom>
          <a:noFill/>
        </p:spPr>
        <p:txBody>
          <a:bodyPr wrap="none" rtlCol="0">
            <a:spAutoFit/>
          </a:bodyPr>
          <a:lstStyle/>
          <a:p>
            <a:r>
              <a:rPr kumimoji="1" lang="en-US" altLang="ja-JP" dirty="0" err="1" smtClean="0"/>
              <a:t>T.Ido</a:t>
            </a:r>
            <a:r>
              <a:rPr kumimoji="1" lang="en-US" altLang="ja-JP" dirty="0" smtClean="0"/>
              <a:t>, </a:t>
            </a:r>
            <a:r>
              <a:rPr kumimoji="1" lang="en-US" altLang="ja-JP" i="1" dirty="0" smtClean="0"/>
              <a:t>et.al.</a:t>
            </a:r>
            <a:endParaRPr kumimoji="1" lang="ja-JP" altLang="en-US" dirty="0"/>
          </a:p>
        </p:txBody>
      </p:sp>
      <p:grpSp>
        <p:nvGrpSpPr>
          <p:cNvPr id="21" name="グループ化 20"/>
          <p:cNvGrpSpPr/>
          <p:nvPr/>
        </p:nvGrpSpPr>
        <p:grpSpPr>
          <a:xfrm>
            <a:off x="467544" y="1206599"/>
            <a:ext cx="6624736" cy="1065241"/>
            <a:chOff x="467544" y="1206599"/>
            <a:chExt cx="6624736" cy="1065241"/>
          </a:xfrm>
        </p:grpSpPr>
        <p:sp>
          <p:nvSpPr>
            <p:cNvPr id="14" name="正方形/長方形 13"/>
            <p:cNvSpPr/>
            <p:nvPr/>
          </p:nvSpPr>
          <p:spPr>
            <a:xfrm>
              <a:off x="467544" y="1206599"/>
              <a:ext cx="6624736" cy="1065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7" name="オブジェクト 4"/>
            <p:cNvGraphicFramePr>
              <a:graphicFrameLocks noChangeAspect="1"/>
            </p:cNvGraphicFramePr>
            <p:nvPr>
              <p:extLst>
                <p:ext uri="{D42A27DB-BD31-4B8C-83A1-F6EECF244321}">
                  <p14:modId xmlns:p14="http://schemas.microsoft.com/office/powerpoint/2010/main" val="1322840333"/>
                </p:ext>
              </p:extLst>
            </p:nvPr>
          </p:nvGraphicFramePr>
          <p:xfrm>
            <a:off x="678141" y="1316890"/>
            <a:ext cx="5492123" cy="844658"/>
          </p:xfrm>
          <a:graphic>
            <a:graphicData uri="http://schemas.openxmlformats.org/presentationml/2006/ole">
              <mc:AlternateContent xmlns:mc="http://schemas.openxmlformats.org/markup-compatibility/2006">
                <mc:Choice xmlns:v="urn:schemas-microsoft-com:vml" Requires="v">
                  <p:oleObj spid="_x0000_s19672" name="Equation" r:id="rId11" imgW="3543120" imgH="533160" progId="Equation.DSMT4">
                    <p:embed/>
                  </p:oleObj>
                </mc:Choice>
                <mc:Fallback>
                  <p:oleObj name="Equation" r:id="rId11" imgW="3543120" imgH="533160" progId="Equation.DSMT4">
                    <p:embed/>
                    <p:pic>
                      <p:nvPicPr>
                        <p:cNvPr id="0" name=""/>
                        <p:cNvPicPr>
                          <a:picLocks noChangeAspect="1" noChangeArrowheads="1"/>
                        </p:cNvPicPr>
                        <p:nvPr/>
                      </p:nvPicPr>
                      <p:blipFill>
                        <a:blip r:embed="rId12"/>
                        <a:srcRect/>
                        <a:stretch>
                          <a:fillRect/>
                        </a:stretch>
                      </p:blipFill>
                      <p:spPr bwMode="auto">
                        <a:xfrm>
                          <a:off x="678141" y="1316890"/>
                          <a:ext cx="5492123" cy="844658"/>
                        </a:xfrm>
                        <a:prstGeom prst="rect">
                          <a:avLst/>
                        </a:prstGeom>
                        <a:noFill/>
                        <a:ln>
                          <a:noFill/>
                        </a:ln>
                        <a:extLst/>
                      </p:spPr>
                    </p:pic>
                  </p:oleObj>
                </mc:Fallback>
              </mc:AlternateContent>
            </a:graphicData>
          </a:graphic>
        </p:graphicFrame>
      </p:grpSp>
      <p:sp>
        <p:nvSpPr>
          <p:cNvPr id="18" name="テキスト ボックス 36"/>
          <p:cNvSpPr txBox="1">
            <a:spLocks noChangeArrowheads="1"/>
          </p:cNvSpPr>
          <p:nvPr/>
        </p:nvSpPr>
        <p:spPr bwMode="auto">
          <a:xfrm>
            <a:off x="2044" y="6150114"/>
            <a:ext cx="570187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2000" b="1" dirty="0" smtClean="0">
                <a:solidFill>
                  <a:srgbClr val="FF0000"/>
                </a:solidFill>
              </a:rPr>
              <a:t>The freq. of EP-driven GAM can be</a:t>
            </a:r>
          </a:p>
          <a:p>
            <a:pPr eaLnBrk="1" hangingPunct="1"/>
            <a:r>
              <a:rPr lang="en-US" altLang="ja-JP" sz="2000" b="1" dirty="0" smtClean="0">
                <a:solidFill>
                  <a:srgbClr val="FF0000"/>
                </a:solidFill>
              </a:rPr>
              <a:t> much higher than the ordinary GAM freq.</a:t>
            </a:r>
            <a:endParaRPr lang="ja-JP" altLang="en-US" sz="2000" b="1" dirty="0">
              <a:solidFill>
                <a:srgbClr val="FF0000"/>
              </a:solidFill>
            </a:endParaRPr>
          </a:p>
        </p:txBody>
      </p:sp>
      <p:grpSp>
        <p:nvGrpSpPr>
          <p:cNvPr id="54" name="グループ化 53"/>
          <p:cNvGrpSpPr/>
          <p:nvPr/>
        </p:nvGrpSpPr>
        <p:grpSpPr>
          <a:xfrm>
            <a:off x="4407294" y="3186233"/>
            <a:ext cx="4540258" cy="3450876"/>
            <a:chOff x="4391820" y="3183286"/>
            <a:chExt cx="4540258" cy="3450876"/>
          </a:xfrm>
        </p:grpSpPr>
        <p:pic>
          <p:nvPicPr>
            <p:cNvPr id="16" name="Picture 161" descr="C:\Presentation\APTWG_2013\Disp_EPdependence_Te4000Ti0500_Graph1_1_2.JPG"/>
            <p:cNvPicPr>
              <a:picLocks noChangeAspect="1" noChangeArrowheads="1"/>
            </p:cNvPicPr>
            <p:nvPr/>
          </p:nvPicPr>
          <p:blipFill rotWithShape="1">
            <a:blip r:embed="rId13">
              <a:extLst>
                <a:ext uri="{28A0092B-C50C-407E-A947-70E740481C1C}">
                  <a14:useLocalDpi xmlns:a14="http://schemas.microsoft.com/office/drawing/2010/main" val="0"/>
                </a:ext>
              </a:extLst>
            </a:blip>
            <a:srcRect r="4598" b="9996"/>
            <a:stretch/>
          </p:blipFill>
          <p:spPr bwMode="auto">
            <a:xfrm>
              <a:off x="4391820" y="3183286"/>
              <a:ext cx="4540258" cy="291271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 name="オブジェクト 39"/>
            <p:cNvGraphicFramePr>
              <a:graphicFrameLocks noChangeAspect="1"/>
            </p:cNvGraphicFramePr>
            <p:nvPr>
              <p:extLst>
                <p:ext uri="{D42A27DB-BD31-4B8C-83A1-F6EECF244321}">
                  <p14:modId xmlns:p14="http://schemas.microsoft.com/office/powerpoint/2010/main" val="4028842077"/>
                </p:ext>
              </p:extLst>
            </p:nvPr>
          </p:nvGraphicFramePr>
          <p:xfrm>
            <a:off x="6012160" y="6096000"/>
            <a:ext cx="1473200" cy="538162"/>
          </p:xfrm>
          <a:graphic>
            <a:graphicData uri="http://schemas.openxmlformats.org/presentationml/2006/ole">
              <mc:AlternateContent xmlns:mc="http://schemas.openxmlformats.org/markup-compatibility/2006">
                <mc:Choice xmlns:v="urn:schemas-microsoft-com:vml" Requires="v">
                  <p:oleObj spid="_x0000_s19673" name="Equation" r:id="rId14" imgW="660240" imgH="241200" progId="Equation.DSMT4">
                    <p:embed/>
                  </p:oleObj>
                </mc:Choice>
                <mc:Fallback>
                  <p:oleObj name="Equation" r:id="rId14" imgW="660240" imgH="241200" progId="Equation.DSMT4">
                    <p:embed/>
                    <p:pic>
                      <p:nvPicPr>
                        <p:cNvPr id="0" name=""/>
                        <p:cNvPicPr>
                          <a:picLocks noChangeAspect="1" noChangeArrowheads="1"/>
                        </p:cNvPicPr>
                        <p:nvPr/>
                      </p:nvPicPr>
                      <p:blipFill>
                        <a:blip r:embed="rId15"/>
                        <a:srcRect/>
                        <a:stretch>
                          <a:fillRect/>
                        </a:stretch>
                      </p:blipFill>
                      <p:spPr bwMode="auto">
                        <a:xfrm>
                          <a:off x="6012160" y="6096000"/>
                          <a:ext cx="14732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20" name="角丸四角形 19"/>
          <p:cNvSpPr/>
          <p:nvPr/>
        </p:nvSpPr>
        <p:spPr>
          <a:xfrm>
            <a:off x="1907704" y="1206599"/>
            <a:ext cx="1224136" cy="995939"/>
          </a:xfrm>
          <a:prstGeom prst="roundRect">
            <a:avLst>
              <a:gd name="adj" fmla="val 2650"/>
            </a:avLst>
          </a:prstGeom>
          <a:no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星 5 26"/>
          <p:cNvSpPr/>
          <p:nvPr/>
        </p:nvSpPr>
        <p:spPr bwMode="auto">
          <a:xfrm>
            <a:off x="5940152" y="4922440"/>
            <a:ext cx="165100" cy="166688"/>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8" name="星 5 27"/>
          <p:cNvSpPr/>
          <p:nvPr/>
        </p:nvSpPr>
        <p:spPr bwMode="auto">
          <a:xfrm>
            <a:off x="6808502" y="4922435"/>
            <a:ext cx="165100" cy="166688"/>
          </a:xfrm>
          <a:prstGeom prst="star5">
            <a:avLst/>
          </a:prstGeom>
          <a:solidFill>
            <a:schemeClr val="bg1"/>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0000CC"/>
              </a:solidFill>
            </a:endParaRPr>
          </a:p>
        </p:txBody>
      </p:sp>
      <p:sp>
        <p:nvSpPr>
          <p:cNvPr id="29" name="星 5 28"/>
          <p:cNvSpPr/>
          <p:nvPr/>
        </p:nvSpPr>
        <p:spPr bwMode="auto">
          <a:xfrm>
            <a:off x="7353569" y="4922440"/>
            <a:ext cx="165100" cy="166688"/>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0" name="星 5 29"/>
          <p:cNvSpPr/>
          <p:nvPr/>
        </p:nvSpPr>
        <p:spPr bwMode="auto">
          <a:xfrm>
            <a:off x="8295332" y="4918496"/>
            <a:ext cx="165100" cy="166688"/>
          </a:xfrm>
          <a:prstGeom prst="star5">
            <a:avLst/>
          </a:prstGeom>
          <a:solidFill>
            <a:schemeClr val="bg1"/>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1" name="星 5 30"/>
          <p:cNvSpPr/>
          <p:nvPr/>
        </p:nvSpPr>
        <p:spPr bwMode="auto">
          <a:xfrm>
            <a:off x="7839103" y="4910764"/>
            <a:ext cx="165100" cy="166688"/>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32" name="直線矢印コネクタ 31"/>
          <p:cNvCxnSpPr/>
          <p:nvPr/>
        </p:nvCxnSpPr>
        <p:spPr>
          <a:xfrm flipV="1">
            <a:off x="6270603" y="5089128"/>
            <a:ext cx="1082966" cy="35609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flipV="1">
            <a:off x="6270603" y="5077452"/>
            <a:ext cx="1568500" cy="36777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flipH="1">
            <a:off x="6973602" y="3933056"/>
            <a:ext cx="57388" cy="95690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a:stCxn id="36" idx="2"/>
          </p:cNvCxnSpPr>
          <p:nvPr/>
        </p:nvCxnSpPr>
        <p:spPr>
          <a:xfrm>
            <a:off x="7030990" y="3933056"/>
            <a:ext cx="1285602" cy="103684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6393636" y="3532946"/>
            <a:ext cx="1274708" cy="400110"/>
          </a:xfrm>
          <a:prstGeom prst="rect">
            <a:avLst/>
          </a:prstGeom>
          <a:noFill/>
        </p:spPr>
        <p:txBody>
          <a:bodyPr wrap="none" rtlCol="0">
            <a:spAutoFit/>
          </a:bodyPr>
          <a:lstStyle/>
          <a:p>
            <a:r>
              <a:rPr lang="en-US" altLang="ja-JP" sz="2000" dirty="0" err="1" smtClean="0">
                <a:latin typeface="Symbol" pitchFamily="18" charset="2"/>
              </a:rPr>
              <a:t>g</a:t>
            </a:r>
            <a:r>
              <a:rPr lang="en-US" altLang="ja-JP" sz="2000" baseline="-25000" dirty="0" err="1" smtClean="0">
                <a:latin typeface="Arial Unicode MS" pitchFamily="50" charset="-128"/>
                <a:ea typeface="Arial Unicode MS" pitchFamily="50" charset="-128"/>
                <a:cs typeface="Arial Unicode MS" pitchFamily="50" charset="-128"/>
              </a:rPr>
              <a:t>Growth</a:t>
            </a:r>
            <a:r>
              <a:rPr kumimoji="1" lang="en-US" altLang="ja-JP" sz="2000" dirty="0" smtClean="0"/>
              <a:t> &lt; 0</a:t>
            </a:r>
            <a:endParaRPr kumimoji="1" lang="ja-JP" altLang="en-US" sz="2000" dirty="0"/>
          </a:p>
        </p:txBody>
      </p:sp>
      <p:cxnSp>
        <p:nvCxnSpPr>
          <p:cNvPr id="41" name="直線矢印コネクタ 40"/>
          <p:cNvCxnSpPr/>
          <p:nvPr/>
        </p:nvCxnSpPr>
        <p:spPr>
          <a:xfrm flipH="1" flipV="1">
            <a:off x="6105253" y="5077453"/>
            <a:ext cx="165350" cy="36777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テキスト ボックス 41"/>
          <p:cNvSpPr txBox="1"/>
          <p:nvPr/>
        </p:nvSpPr>
        <p:spPr>
          <a:xfrm>
            <a:off x="5698894" y="5344510"/>
            <a:ext cx="1274708" cy="400110"/>
          </a:xfrm>
          <a:prstGeom prst="rect">
            <a:avLst/>
          </a:prstGeom>
          <a:noFill/>
        </p:spPr>
        <p:txBody>
          <a:bodyPr wrap="none" rtlCol="0">
            <a:spAutoFit/>
          </a:bodyPr>
          <a:lstStyle/>
          <a:p>
            <a:r>
              <a:rPr lang="en-US" altLang="ja-JP" sz="2000" dirty="0" err="1" smtClean="0">
                <a:latin typeface="Symbol" pitchFamily="18" charset="2"/>
              </a:rPr>
              <a:t>g</a:t>
            </a:r>
            <a:r>
              <a:rPr lang="en-US" altLang="ja-JP" sz="2000" baseline="-25000" dirty="0" err="1">
                <a:latin typeface="Arial Unicode MS" pitchFamily="50" charset="-128"/>
                <a:ea typeface="Arial Unicode MS" pitchFamily="50" charset="-128"/>
                <a:cs typeface="Arial Unicode MS" pitchFamily="50" charset="-128"/>
              </a:rPr>
              <a:t>Growth</a:t>
            </a:r>
            <a:r>
              <a:rPr kumimoji="1" lang="en-US" altLang="ja-JP" sz="2000" dirty="0" smtClean="0"/>
              <a:t> &gt; 0</a:t>
            </a:r>
            <a:endParaRPr kumimoji="1" lang="ja-JP" altLang="en-US" sz="2000" dirty="0"/>
          </a:p>
        </p:txBody>
      </p:sp>
      <p:sp>
        <p:nvSpPr>
          <p:cNvPr id="52" name="テキスト ボックス 51"/>
          <p:cNvSpPr txBox="1"/>
          <p:nvPr/>
        </p:nvSpPr>
        <p:spPr>
          <a:xfrm>
            <a:off x="1187624" y="3745547"/>
            <a:ext cx="1090363" cy="461665"/>
          </a:xfrm>
          <a:prstGeom prst="rect">
            <a:avLst/>
          </a:prstGeom>
          <a:noFill/>
        </p:spPr>
        <p:txBody>
          <a:bodyPr wrap="none" rtlCol="0">
            <a:spAutoFit/>
          </a:bodyPr>
          <a:lstStyle/>
          <a:p>
            <a:r>
              <a:rPr lang="en-US" altLang="ja-JP" sz="2400" i="1" dirty="0" smtClean="0">
                <a:latin typeface="Symbol" pitchFamily="18" charset="2"/>
                <a:cs typeface="Times New Roman" pitchFamily="18" charset="0"/>
              </a:rPr>
              <a:t>a</a:t>
            </a:r>
            <a:r>
              <a:rPr lang="en-US" altLang="ja-JP" sz="2400" dirty="0" smtClean="0">
                <a:latin typeface="Times New Roman" pitchFamily="18" charset="0"/>
                <a:cs typeface="Times New Roman" pitchFamily="18" charset="0"/>
              </a:rPr>
              <a:t> = 6.8</a:t>
            </a:r>
            <a:endParaRPr kumimoji="1" lang="ja-JP" altLang="en-US" sz="24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3" name="テキスト ボックス 2"/>
              <p:cNvSpPr txBox="1"/>
              <p:nvPr/>
            </p:nvSpPr>
            <p:spPr>
              <a:xfrm>
                <a:off x="153150" y="2276398"/>
                <a:ext cx="3626762" cy="506870"/>
              </a:xfrm>
              <a:prstGeom prst="rect">
                <a:avLst/>
              </a:prstGeom>
              <a:noFill/>
            </p:spPr>
            <p:txBody>
              <a:bodyPr wrap="none" rtlCol="0">
                <a:spAutoFit/>
              </a:bodyPr>
              <a:lstStyle/>
              <a:p>
                <a14:m>
                  <m:oMath xmlns:m="http://schemas.openxmlformats.org/officeDocument/2006/math">
                    <m:r>
                      <a:rPr kumimoji="1" lang="ja-JP" altLang="en-US" b="1" i="1" smtClean="0">
                        <a:latin typeface="Cambria Math"/>
                      </a:rPr>
                      <m:t>𝜵</m:t>
                    </m:r>
                    <m:r>
                      <a:rPr kumimoji="1" lang="ja-JP" altLang="en-US" i="1" smtClean="0">
                        <a:latin typeface="Cambria Math"/>
                      </a:rPr>
                      <m:t>∙</m:t>
                    </m:r>
                    <m:d>
                      <m:dPr>
                        <m:ctrlPr>
                          <a:rPr kumimoji="1" lang="en-US" altLang="ja-JP" i="1" smtClean="0">
                            <a:latin typeface="Cambria Math"/>
                          </a:rPr>
                        </m:ctrlPr>
                      </m:dPr>
                      <m:e>
                        <m:sSub>
                          <m:sSubPr>
                            <m:ctrlPr>
                              <a:rPr kumimoji="1" lang="en-US" altLang="ja-JP" i="1" smtClean="0">
                                <a:latin typeface="Cambria Math"/>
                              </a:rPr>
                            </m:ctrlPr>
                          </m:sSubPr>
                          <m:e>
                            <m:sSup>
                              <m:sSupPr>
                                <m:ctrlPr>
                                  <a:rPr kumimoji="1" lang="en-US" altLang="ja-JP" i="1" smtClean="0">
                                    <a:latin typeface="Cambria Math"/>
                                  </a:rPr>
                                </m:ctrlPr>
                              </m:sSupPr>
                              <m:e>
                                <m:r>
                                  <a:rPr kumimoji="1" lang="en-US" altLang="ja-JP" b="1" i="1" smtClean="0">
                                    <a:latin typeface="Cambria Math"/>
                                  </a:rPr>
                                  <m:t>𝑱</m:t>
                                </m:r>
                              </m:e>
                              <m:sup>
                                <m:r>
                                  <a:rPr kumimoji="1" lang="en-US" altLang="ja-JP" b="0" i="1" smtClean="0">
                                    <a:latin typeface="Cambria Math"/>
                                  </a:rPr>
                                  <m:t>𝑏𝑢𝑙𝑘</m:t>
                                </m:r>
                              </m:sup>
                            </m:sSup>
                          </m:e>
                          <m:sub>
                            <m:r>
                              <a:rPr kumimoji="1" lang="en-US" altLang="ja-JP" b="0" i="1" smtClean="0">
                                <a:latin typeface="Cambria Math"/>
                              </a:rPr>
                              <m:t>𝑔𝑒𝑜𝑑𝑒𝑠𝑖𝑐</m:t>
                            </m:r>
                          </m:sub>
                        </m:sSub>
                        <m:r>
                          <a:rPr kumimoji="1" lang="en-US" altLang="ja-JP" b="0" i="1" smtClean="0">
                            <a:latin typeface="Cambria Math"/>
                          </a:rPr>
                          <m:t>+</m:t>
                        </m:r>
                        <m:sSub>
                          <m:sSubPr>
                            <m:ctrlPr>
                              <a:rPr kumimoji="1" lang="en-US" altLang="ja-JP" b="0" i="1" smtClean="0">
                                <a:latin typeface="Cambria Math"/>
                              </a:rPr>
                            </m:ctrlPr>
                          </m:sSubPr>
                          <m:e>
                            <m:r>
                              <a:rPr kumimoji="1" lang="en-US" altLang="ja-JP" b="1" i="1" smtClean="0">
                                <a:latin typeface="Cambria Math"/>
                              </a:rPr>
                              <m:t>𝑱</m:t>
                            </m:r>
                          </m:e>
                          <m:sub>
                            <m:r>
                              <a:rPr kumimoji="1" lang="en-US" altLang="ja-JP" b="0" i="1" smtClean="0">
                                <a:latin typeface="Cambria Math"/>
                              </a:rPr>
                              <m:t>𝑝𝑜𝑙𝑎𝑟𝑖𝑧𝑎𝑡𝑖𝑜𝑛</m:t>
                            </m:r>
                          </m:sub>
                        </m:sSub>
                      </m:e>
                    </m:d>
                  </m:oMath>
                </a14:m>
                <a:r>
                  <a:rPr kumimoji="1" lang="en-US" altLang="ja-JP" dirty="0" smtClean="0"/>
                  <a:t>=0</a:t>
                </a:r>
                <a:endParaRPr kumimoji="1" lang="ja-JP" altLang="en-US" dirty="0"/>
              </a:p>
            </p:txBody>
          </p:sp>
        </mc:Choice>
        <mc:Fallback xmlns="">
          <p:sp>
            <p:nvSpPr>
              <p:cNvPr id="3" name="テキスト ボックス 2"/>
              <p:cNvSpPr txBox="1">
                <a:spLocks noRot="1" noChangeAspect="1" noMove="1" noResize="1" noEditPoints="1" noAdjustHandles="1" noChangeArrowheads="1" noChangeShapeType="1" noTextEdit="1"/>
              </p:cNvSpPr>
              <p:nvPr/>
            </p:nvSpPr>
            <p:spPr>
              <a:xfrm>
                <a:off x="153150" y="2276398"/>
                <a:ext cx="3626762" cy="506870"/>
              </a:xfrm>
              <a:prstGeom prst="rect">
                <a:avLst/>
              </a:prstGeom>
              <a:blipFill rotWithShape="1">
                <a:blip r:embed="rId16"/>
                <a:stretch>
                  <a:fillRect r="-504" b="-4762"/>
                </a:stretch>
              </a:blipFill>
            </p:spPr>
            <p:txBody>
              <a:bodyPr/>
              <a:lstStyle/>
              <a:p>
                <a:r>
                  <a:rPr lang="ja-JP" altLang="en-US">
                    <a:noFill/>
                  </a:rPr>
                  <a:t> </a:t>
                </a:r>
              </a:p>
            </p:txBody>
          </p:sp>
        </mc:Fallback>
      </mc:AlternateContent>
      <p:sp>
        <p:nvSpPr>
          <p:cNvPr id="12" name="右矢印 11"/>
          <p:cNvSpPr/>
          <p:nvPr/>
        </p:nvSpPr>
        <p:spPr>
          <a:xfrm>
            <a:off x="3862308" y="2492582"/>
            <a:ext cx="244106"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47" name="テキスト ボックス 46"/>
              <p:cNvSpPr txBox="1"/>
              <p:nvPr/>
            </p:nvSpPr>
            <p:spPr>
              <a:xfrm>
                <a:off x="4213983" y="2278448"/>
                <a:ext cx="4971169" cy="506870"/>
              </a:xfrm>
              <a:prstGeom prst="rect">
                <a:avLst/>
              </a:prstGeom>
              <a:noFill/>
            </p:spPr>
            <p:txBody>
              <a:bodyPr wrap="none" rtlCol="0">
                <a:spAutoFit/>
              </a:bodyPr>
              <a:lstStyle/>
              <a:p>
                <a14:m>
                  <m:oMath xmlns:m="http://schemas.openxmlformats.org/officeDocument/2006/math">
                    <m:r>
                      <a:rPr kumimoji="1" lang="ja-JP" altLang="en-US" b="1" i="1" smtClean="0">
                        <a:latin typeface="Cambria Math"/>
                      </a:rPr>
                      <m:t>𝜵</m:t>
                    </m:r>
                    <m:r>
                      <a:rPr kumimoji="1" lang="ja-JP" altLang="en-US" i="1" smtClean="0">
                        <a:latin typeface="Cambria Math"/>
                      </a:rPr>
                      <m:t>∙</m:t>
                    </m:r>
                    <m:d>
                      <m:dPr>
                        <m:ctrlPr>
                          <a:rPr kumimoji="1" lang="en-US" altLang="ja-JP" i="1" smtClean="0">
                            <a:latin typeface="Cambria Math"/>
                          </a:rPr>
                        </m:ctrlPr>
                      </m:dPr>
                      <m:e>
                        <m:sSub>
                          <m:sSubPr>
                            <m:ctrlPr>
                              <a:rPr kumimoji="1" lang="en-US" altLang="ja-JP" i="1" smtClean="0">
                                <a:latin typeface="Cambria Math"/>
                              </a:rPr>
                            </m:ctrlPr>
                          </m:sSubPr>
                          <m:e>
                            <m:sSup>
                              <m:sSupPr>
                                <m:ctrlPr>
                                  <a:rPr kumimoji="1" lang="en-US" altLang="ja-JP" i="1" smtClean="0">
                                    <a:latin typeface="Cambria Math"/>
                                  </a:rPr>
                                </m:ctrlPr>
                              </m:sSupPr>
                              <m:e>
                                <m:r>
                                  <a:rPr kumimoji="1" lang="en-US" altLang="ja-JP" b="1" i="1" smtClean="0">
                                    <a:latin typeface="Cambria Math"/>
                                  </a:rPr>
                                  <m:t>𝑱</m:t>
                                </m:r>
                              </m:e>
                              <m:sup>
                                <m:r>
                                  <a:rPr kumimoji="1" lang="en-US" altLang="ja-JP" b="0" i="1" smtClean="0">
                                    <a:latin typeface="Cambria Math"/>
                                  </a:rPr>
                                  <m:t>𝑏𝑢𝑙𝑘</m:t>
                                </m:r>
                              </m:sup>
                            </m:sSup>
                          </m:e>
                          <m:sub>
                            <m:r>
                              <a:rPr kumimoji="1" lang="en-US" altLang="ja-JP" b="0" i="1" smtClean="0">
                                <a:latin typeface="Cambria Math"/>
                              </a:rPr>
                              <m:t>𝑔𝑒𝑜𝑑𝑒𝑠𝑖𝑐</m:t>
                            </m:r>
                          </m:sub>
                        </m:sSub>
                        <m:r>
                          <a:rPr kumimoji="1" lang="en-US" altLang="ja-JP" b="0" i="1" smtClean="0">
                            <a:latin typeface="Cambria Math"/>
                          </a:rPr>
                          <m:t>+</m:t>
                        </m:r>
                        <m:sSub>
                          <m:sSubPr>
                            <m:ctrlPr>
                              <a:rPr lang="en-US" altLang="ja-JP" i="1" smtClean="0">
                                <a:solidFill>
                                  <a:srgbClr val="FF0000"/>
                                </a:solidFill>
                                <a:latin typeface="Cambria Math"/>
                              </a:rPr>
                            </m:ctrlPr>
                          </m:sSubPr>
                          <m:e>
                            <m:sSup>
                              <m:sSupPr>
                                <m:ctrlPr>
                                  <a:rPr lang="en-US" altLang="ja-JP" i="1">
                                    <a:solidFill>
                                      <a:srgbClr val="FF0000"/>
                                    </a:solidFill>
                                    <a:latin typeface="Cambria Math"/>
                                  </a:rPr>
                                </m:ctrlPr>
                              </m:sSupPr>
                              <m:e>
                                <m:r>
                                  <a:rPr lang="en-US" altLang="ja-JP" b="1" i="1">
                                    <a:solidFill>
                                      <a:srgbClr val="FF0000"/>
                                    </a:solidFill>
                                    <a:latin typeface="Cambria Math"/>
                                  </a:rPr>
                                  <m:t>𝑱</m:t>
                                </m:r>
                              </m:e>
                              <m:sup>
                                <m:r>
                                  <a:rPr lang="en-US" altLang="ja-JP" b="0" i="1" smtClean="0">
                                    <a:solidFill>
                                      <a:srgbClr val="FF0000"/>
                                    </a:solidFill>
                                    <a:latin typeface="Cambria Math"/>
                                  </a:rPr>
                                  <m:t>𝐸𝑃</m:t>
                                </m:r>
                              </m:sup>
                            </m:sSup>
                          </m:e>
                          <m:sub>
                            <m:r>
                              <a:rPr lang="en-US" altLang="ja-JP" i="1">
                                <a:solidFill>
                                  <a:srgbClr val="FF0000"/>
                                </a:solidFill>
                                <a:latin typeface="Cambria Math"/>
                              </a:rPr>
                              <m:t>𝑔𝑒𝑜𝑑𝑒𝑠𝑖𝑐</m:t>
                            </m:r>
                          </m:sub>
                        </m:sSub>
                        <m:r>
                          <a:rPr kumimoji="1" lang="en-US" altLang="ja-JP" b="0" i="1" smtClean="0">
                            <a:latin typeface="Cambria Math"/>
                          </a:rPr>
                          <m:t>+</m:t>
                        </m:r>
                        <m:sSub>
                          <m:sSubPr>
                            <m:ctrlPr>
                              <a:rPr kumimoji="1" lang="en-US" altLang="ja-JP" b="0" i="1" smtClean="0">
                                <a:latin typeface="Cambria Math"/>
                              </a:rPr>
                            </m:ctrlPr>
                          </m:sSubPr>
                          <m:e>
                            <m:r>
                              <a:rPr kumimoji="1" lang="en-US" altLang="ja-JP" b="1" i="1" smtClean="0">
                                <a:latin typeface="Cambria Math"/>
                              </a:rPr>
                              <m:t>𝑱</m:t>
                            </m:r>
                          </m:e>
                          <m:sub>
                            <m:r>
                              <a:rPr kumimoji="1" lang="en-US" altLang="ja-JP" b="0" i="1" smtClean="0">
                                <a:latin typeface="Cambria Math"/>
                              </a:rPr>
                              <m:t>𝑝𝑜𝑙𝑎𝑟𝑖𝑧𝑎𝑡𝑖𝑜𝑛</m:t>
                            </m:r>
                          </m:sub>
                        </m:sSub>
                      </m:e>
                    </m:d>
                  </m:oMath>
                </a14:m>
                <a:r>
                  <a:rPr kumimoji="1" lang="en-US" altLang="ja-JP" dirty="0" smtClean="0"/>
                  <a:t>=0</a:t>
                </a:r>
                <a:endParaRPr kumimoji="1" lang="ja-JP" altLang="en-US" dirty="0"/>
              </a:p>
            </p:txBody>
          </p:sp>
        </mc:Choice>
        <mc:Fallback xmlns="">
          <p:sp>
            <p:nvSpPr>
              <p:cNvPr id="47" name="テキスト ボックス 46"/>
              <p:cNvSpPr txBox="1">
                <a:spLocks noRot="1" noChangeAspect="1" noMove="1" noResize="1" noEditPoints="1" noAdjustHandles="1" noChangeArrowheads="1" noChangeShapeType="1" noTextEdit="1"/>
              </p:cNvSpPr>
              <p:nvPr/>
            </p:nvSpPr>
            <p:spPr>
              <a:xfrm>
                <a:off x="4213983" y="2278448"/>
                <a:ext cx="4971169" cy="506870"/>
              </a:xfrm>
              <a:prstGeom prst="rect">
                <a:avLst/>
              </a:prstGeom>
              <a:blipFill rotWithShape="1">
                <a:blip r:embed="rId17"/>
                <a:stretch>
                  <a:fillRect r="-123" b="-6024"/>
                </a:stretch>
              </a:blipFill>
            </p:spPr>
            <p:txBody>
              <a:bodyPr/>
              <a:lstStyle/>
              <a:p>
                <a:r>
                  <a:rPr lang="ja-JP" altLang="en-US">
                    <a:noFill/>
                  </a:rPr>
                  <a:t> </a:t>
                </a:r>
              </a:p>
            </p:txBody>
          </p:sp>
        </mc:Fallback>
      </mc:AlternateContent>
      <p:sp>
        <p:nvSpPr>
          <p:cNvPr id="7" name="スライド番号プレースホルダー 6"/>
          <p:cNvSpPr>
            <a:spLocks noGrp="1"/>
          </p:cNvSpPr>
          <p:nvPr>
            <p:ph type="sldNum" sz="quarter" idx="12"/>
          </p:nvPr>
        </p:nvSpPr>
        <p:spPr/>
        <p:txBody>
          <a:bodyPr/>
          <a:lstStyle/>
          <a:p>
            <a:fld id="{B8F9009D-011B-48C7-86D9-12C7B4CC2485}" type="slidenum">
              <a:rPr kumimoji="1" lang="ja-JP" altLang="en-US" smtClean="0"/>
              <a:t>27</a:t>
            </a:fld>
            <a:endParaRPr kumimoji="1" lang="ja-JP" altLang="en-US"/>
          </a:p>
        </p:txBody>
      </p:sp>
    </p:spTree>
    <p:extLst>
      <p:ext uri="{BB962C8B-B14F-4D97-AF65-F5344CB8AC3E}">
        <p14:creationId xmlns:p14="http://schemas.microsoft.com/office/powerpoint/2010/main" val="8377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fade">
                                      <p:cBhvr>
                                        <p:cTn id="13" dur="500"/>
                                        <p:tgtEl>
                                          <p:spTgt spid="6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fade">
                                      <p:cBhvr>
                                        <p:cTn id="16" dur="500"/>
                                        <p:tgtEl>
                                          <p:spTgt spid="6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fade">
                                      <p:cBhvr>
                                        <p:cTn id="19" dur="500"/>
                                        <p:tgtEl>
                                          <p:spTgt spid="6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500"/>
                                        <p:tgtEl>
                                          <p:spTgt spid="5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par>
                                <p:cTn id="43" presetID="10" presetClass="entr" presetSubtype="0"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500"/>
                                        <p:tgtEl>
                                          <p:spTgt spid="33"/>
                                        </p:tgtEl>
                                      </p:cBhvr>
                                    </p:animEffect>
                                  </p:childTnLst>
                                </p:cTn>
                              </p:par>
                              <p:par>
                                <p:cTn id="46" presetID="10" presetClass="entr" presetSubtype="0" fill="hold"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500"/>
                                        <p:tgtEl>
                                          <p:spTgt spid="3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par>
                                <p:cTn id="52" presetID="10" presetClass="entr" presetSubtype="0" fill="hold" nodeType="with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par>
                                <p:cTn id="61" presetID="10"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64"/>
                                        </p:tgtEl>
                                        <p:attrNameLst>
                                          <p:attrName>style.visibility</p:attrName>
                                        </p:attrNameLst>
                                      </p:cBhvr>
                                      <p:to>
                                        <p:strVal val="visible"/>
                                      </p:to>
                                    </p:set>
                                    <p:animEffect transition="in" filter="fade">
                                      <p:cBhvr>
                                        <p:cTn id="75" dur="500"/>
                                        <p:tgtEl>
                                          <p:spTgt spid="64"/>
                                        </p:tgtEl>
                                      </p:cBhvr>
                                    </p:animEffect>
                                  </p:childTnLst>
                                </p:cTn>
                              </p:par>
                              <p:par>
                                <p:cTn id="76" presetID="10" presetClass="entr" presetSubtype="0" fill="hold" nodeType="withEffect">
                                  <p:stCondLst>
                                    <p:cond delay="0"/>
                                  </p:stCondLst>
                                  <p:childTnLst>
                                    <p:set>
                                      <p:cBhvr>
                                        <p:cTn id="77" dur="1" fill="hold">
                                          <p:stCondLst>
                                            <p:cond delay="0"/>
                                          </p:stCondLst>
                                        </p:cTn>
                                        <p:tgtEl>
                                          <p:spTgt spid="65"/>
                                        </p:tgtEl>
                                        <p:attrNameLst>
                                          <p:attrName>style.visibility</p:attrName>
                                        </p:attrNameLst>
                                      </p:cBhvr>
                                      <p:to>
                                        <p:strVal val="visible"/>
                                      </p:to>
                                    </p:set>
                                    <p:animEffect transition="in" filter="fade">
                                      <p:cBhvr>
                                        <p:cTn id="78" dur="500"/>
                                        <p:tgtEl>
                                          <p:spTgt spid="65"/>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4" grpId="0" animBg="1"/>
      <p:bldP spid="68" grpId="0" animBg="1"/>
      <p:bldP spid="67" grpId="0" animBg="1"/>
      <p:bldP spid="18" grpId="0"/>
      <p:bldP spid="20" grpId="0" animBg="1"/>
      <p:bldP spid="27" grpId="0" animBg="1"/>
      <p:bldP spid="28" grpId="0" animBg="1"/>
      <p:bldP spid="29" grpId="0" animBg="1"/>
      <p:bldP spid="30" grpId="0" animBg="1"/>
      <p:bldP spid="31" grpId="0" animBg="1"/>
      <p:bldP spid="36" grpId="0"/>
      <p:bldP spid="42" grpId="0"/>
      <p:bldP spid="5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03648" y="44624"/>
            <a:ext cx="7283152" cy="1152128"/>
          </a:xfrm>
        </p:spPr>
        <p:txBody>
          <a:bodyPr>
            <a:normAutofit fontScale="90000"/>
          </a:bodyPr>
          <a:lstStyle/>
          <a:p>
            <a:r>
              <a:rPr kumimoji="1" lang="en-US" altLang="ja-JP" dirty="0" smtClean="0"/>
              <a:t>Mechanisms which might explain this phenomena</a:t>
            </a:r>
            <a:endParaRPr kumimoji="1" lang="ja-JP" altLang="en-US" dirty="0"/>
          </a:p>
        </p:txBody>
      </p:sp>
      <p:sp>
        <p:nvSpPr>
          <p:cNvPr id="3" name="コンテンツ プレースホルダー 2"/>
          <p:cNvSpPr>
            <a:spLocks noGrp="1"/>
          </p:cNvSpPr>
          <p:nvPr>
            <p:ph idx="1"/>
          </p:nvPr>
        </p:nvSpPr>
        <p:spPr/>
        <p:txBody>
          <a:bodyPr>
            <a:noAutofit/>
          </a:bodyPr>
          <a:lstStyle/>
          <a:p>
            <a:pPr marL="457200" indent="-457200">
              <a:buFont typeface="+mj-lt"/>
              <a:buAutoNum type="arabicPeriod"/>
            </a:pPr>
            <a:r>
              <a:rPr lang="en-US" altLang="ja-JP" sz="3600" dirty="0"/>
              <a:t>Change of orbit topology by the GAM. activities</a:t>
            </a:r>
          </a:p>
          <a:p>
            <a:pPr marL="457200" indent="-457200">
              <a:buFont typeface="+mj-lt"/>
              <a:buAutoNum type="arabicPeriod"/>
            </a:pPr>
            <a:r>
              <a:rPr lang="en-US" altLang="ja-JP" sz="3600" dirty="0" smtClean="0">
                <a:solidFill>
                  <a:schemeClr val="bg1">
                    <a:lumMod val="85000"/>
                  </a:schemeClr>
                </a:solidFill>
              </a:rPr>
              <a:t>Deformation of fast-ion energy spectra by the mode</a:t>
            </a:r>
          </a:p>
          <a:p>
            <a:pPr marL="457200" indent="-457200">
              <a:buFont typeface="+mj-lt"/>
              <a:buAutoNum type="arabicPeriod"/>
            </a:pPr>
            <a:r>
              <a:rPr lang="en-US" altLang="ja-JP" sz="3600" dirty="0" smtClean="0">
                <a:solidFill>
                  <a:schemeClr val="bg1">
                    <a:lumMod val="85000"/>
                  </a:schemeClr>
                </a:solidFill>
              </a:rPr>
              <a:t>Improvement in bulk-ion energy confinement with the mode</a:t>
            </a:r>
          </a:p>
          <a:p>
            <a:pPr marL="457200" indent="-457200">
              <a:buFont typeface="+mj-lt"/>
              <a:buAutoNum type="arabicPeriod"/>
            </a:pPr>
            <a:r>
              <a:rPr lang="en-US" altLang="ja-JP" sz="3600" dirty="0" smtClean="0">
                <a:solidFill>
                  <a:schemeClr val="bg1">
                    <a:lumMod val="85000"/>
                  </a:schemeClr>
                </a:solidFill>
              </a:rPr>
              <a:t>Enhanced ion-heating with the mode</a:t>
            </a:r>
          </a:p>
        </p:txBody>
      </p:sp>
      <p:sp>
        <p:nvSpPr>
          <p:cNvPr id="6" name="スライド番号プレースホルダー 5"/>
          <p:cNvSpPr>
            <a:spLocks noGrp="1"/>
          </p:cNvSpPr>
          <p:nvPr>
            <p:ph type="sldNum" sz="quarter" idx="12"/>
          </p:nvPr>
        </p:nvSpPr>
        <p:spPr/>
        <p:txBody>
          <a:bodyPr/>
          <a:lstStyle/>
          <a:p>
            <a:fld id="{3C3642CC-2220-49F0-A885-9ED52248316D}" type="slidenum">
              <a:rPr kumimoji="1" lang="ja-JP" altLang="en-US" smtClean="0"/>
              <a:t>28</a:t>
            </a:fld>
            <a:endParaRPr kumimoji="1" lang="ja-JP" altLang="en-US"/>
          </a:p>
        </p:txBody>
      </p:sp>
      <p:pic>
        <p:nvPicPr>
          <p:cNvPr id="4" name="Picture 13" descr="LH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60648"/>
            <a:ext cx="1008113" cy="7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81561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1560" y="44624"/>
            <a:ext cx="8075240" cy="1224136"/>
          </a:xfrm>
        </p:spPr>
        <p:txBody>
          <a:bodyPr>
            <a:normAutofit fontScale="90000"/>
          </a:bodyPr>
          <a:lstStyle/>
          <a:p>
            <a:r>
              <a:rPr lang="en-US" altLang="ja-JP" dirty="0" smtClean="0"/>
              <a:t>Effect of electrostatic potential</a:t>
            </a:r>
            <a:br>
              <a:rPr lang="en-US" altLang="ja-JP" dirty="0" smtClean="0"/>
            </a:br>
            <a:r>
              <a:rPr lang="en-US" altLang="ja-JP" dirty="0" smtClean="0"/>
              <a:t>on the topology of particle orbit</a:t>
            </a:r>
            <a:endParaRPr kumimoji="1" lang="ja-JP" altLang="en-US" dirty="0"/>
          </a:p>
        </p:txBody>
      </p:sp>
      <p:sp>
        <p:nvSpPr>
          <p:cNvPr id="4" name="スライド番号プレースホルダー 3"/>
          <p:cNvSpPr>
            <a:spLocks noGrp="1"/>
          </p:cNvSpPr>
          <p:nvPr>
            <p:ph type="sldNum" sz="quarter" idx="12"/>
          </p:nvPr>
        </p:nvSpPr>
        <p:spPr/>
        <p:txBody>
          <a:bodyPr/>
          <a:lstStyle/>
          <a:p>
            <a:fld id="{3C3642CC-2220-49F0-A885-9ED52248316D}" type="slidenum">
              <a:rPr kumimoji="1" lang="ja-JP" altLang="en-US" smtClean="0"/>
              <a:t>29</a:t>
            </a:fld>
            <a:endParaRPr kumimoji="1" lang="ja-JP" altLang="en-US"/>
          </a:p>
        </p:txBody>
      </p:sp>
      <p:pic>
        <p:nvPicPr>
          <p:cNvPr id="6" name="Picture 13" descr="LH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16632"/>
            <a:ext cx="1008113" cy="7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107504" y="5440262"/>
            <a:ext cx="4562751" cy="923330"/>
          </a:xfrm>
          <a:prstGeom prst="rect">
            <a:avLst/>
          </a:prstGeom>
          <a:solidFill>
            <a:schemeClr val="bg1"/>
          </a:solidFill>
          <a:ln w="28575">
            <a:solidFill>
              <a:srgbClr val="FF0000"/>
            </a:solidFill>
          </a:ln>
        </p:spPr>
        <p:txBody>
          <a:bodyPr wrap="square" rtlCol="0">
            <a:spAutoFit/>
          </a:bodyPr>
          <a:lstStyle/>
          <a:p>
            <a:r>
              <a:rPr lang="en-US" altLang="ja-JP" dirty="0" smtClean="0"/>
              <a:t>Effect of </a:t>
            </a:r>
            <a:r>
              <a:rPr lang="en-US" altLang="ja-JP" dirty="0" err="1" smtClean="0"/>
              <a:t>ExB</a:t>
            </a:r>
            <a:r>
              <a:rPr lang="en-US" altLang="ja-JP" dirty="0" smtClean="0"/>
              <a:t>-drift on the deviation of particle orbit is small.   Thus, </a:t>
            </a:r>
            <a:r>
              <a:rPr lang="en-US" altLang="ja-JP" dirty="0" smtClean="0">
                <a:solidFill>
                  <a:srgbClr val="FF0000"/>
                </a:solidFill>
              </a:rPr>
              <a:t>it seems to be difficult to claim this is responsible to the phenomena</a:t>
            </a:r>
            <a:r>
              <a:rPr lang="en-US" altLang="ja-JP" dirty="0" smtClean="0"/>
              <a:t>.   </a:t>
            </a:r>
          </a:p>
        </p:txBody>
      </p:sp>
      <p:cxnSp>
        <p:nvCxnSpPr>
          <p:cNvPr id="7" name="直線矢印コネクタ 6"/>
          <p:cNvCxnSpPr>
            <a:stCxn id="3" idx="3"/>
          </p:cNvCxnSpPr>
          <p:nvPr/>
        </p:nvCxnSpPr>
        <p:spPr>
          <a:xfrm flipV="1">
            <a:off x="4670255" y="4432150"/>
            <a:ext cx="1368152" cy="146977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7740352" y="2355250"/>
            <a:ext cx="1032655" cy="369332"/>
          </a:xfrm>
          <a:prstGeom prst="rect">
            <a:avLst/>
          </a:prstGeom>
          <a:solidFill>
            <a:schemeClr val="bg1"/>
          </a:solidFill>
        </p:spPr>
        <p:txBody>
          <a:bodyPr wrap="none" rtlCol="0">
            <a:spAutoFit/>
          </a:bodyPr>
          <a:lstStyle/>
          <a:p>
            <a:r>
              <a:rPr kumimoji="1" lang="en-US" altLang="ja-JP" i="1" dirty="0" smtClean="0"/>
              <a:t>delta5d</a:t>
            </a:r>
            <a:endParaRPr kumimoji="1" lang="ja-JP" altLang="en-US" i="1" dirty="0"/>
          </a:p>
        </p:txBody>
      </p:sp>
      <p:graphicFrame>
        <p:nvGraphicFramePr>
          <p:cNvPr id="8" name="オブジェクト 7"/>
          <p:cNvGraphicFramePr>
            <a:graphicFrameLocks noChangeAspect="1"/>
          </p:cNvGraphicFramePr>
          <p:nvPr>
            <p:extLst>
              <p:ext uri="{D42A27DB-BD31-4B8C-83A1-F6EECF244321}">
                <p14:modId xmlns:p14="http://schemas.microsoft.com/office/powerpoint/2010/main" val="2685418536"/>
              </p:ext>
            </p:extLst>
          </p:nvPr>
        </p:nvGraphicFramePr>
        <p:xfrm>
          <a:off x="452438" y="2266949"/>
          <a:ext cx="3652837" cy="3076649"/>
        </p:xfrm>
        <a:graphic>
          <a:graphicData uri="http://schemas.openxmlformats.org/presentationml/2006/ole">
            <mc:AlternateContent xmlns:mc="http://schemas.openxmlformats.org/markup-compatibility/2006">
              <mc:Choice xmlns:v="urn:schemas-microsoft-com:vml" Requires="v">
                <p:oleObj spid="_x0000_s13833" name="KGPlot" r:id="rId4" imgW="5968800" imgH="3898800" progId="KGraph_Plot">
                  <p:embed/>
                </p:oleObj>
              </mc:Choice>
              <mc:Fallback>
                <p:oleObj name="KGPlot" r:id="rId4" imgW="5968800" imgH="3898800" progId="KGraph_Plot">
                  <p:embed/>
                  <p:pic>
                    <p:nvPicPr>
                      <p:cNvPr id="0" name="オブジェクト 23"/>
                      <p:cNvPicPr>
                        <a:picLocks noChangeAspect="1" noChangeArrowheads="1"/>
                      </p:cNvPicPr>
                      <p:nvPr/>
                    </p:nvPicPr>
                    <p:blipFill>
                      <a:blip r:embed="rId5"/>
                      <a:srcRect/>
                      <a:stretch>
                        <a:fillRect/>
                      </a:stretch>
                    </p:blipFill>
                    <p:spPr bwMode="auto">
                      <a:xfrm>
                        <a:off x="452438" y="2266949"/>
                        <a:ext cx="3652837" cy="3076649"/>
                      </a:xfrm>
                      <a:prstGeom prst="rect">
                        <a:avLst/>
                      </a:prstGeom>
                      <a:noFill/>
                      <a:ln>
                        <a:noFill/>
                      </a:ln>
                    </p:spPr>
                  </p:pic>
                </p:oleObj>
              </mc:Fallback>
            </mc:AlternateContent>
          </a:graphicData>
        </a:graphic>
      </p:graphicFrame>
      <mc:AlternateContent xmlns:mc="http://schemas.openxmlformats.org/markup-compatibility/2006">
        <mc:Choice xmlns:a14="http://schemas.microsoft.com/office/drawing/2010/main" Requires="a14">
          <p:sp>
            <p:nvSpPr>
              <p:cNvPr id="13" name="正方形/長方形 12"/>
              <p:cNvSpPr/>
              <p:nvPr/>
            </p:nvSpPr>
            <p:spPr>
              <a:xfrm>
                <a:off x="338013" y="1687222"/>
                <a:ext cx="8307167" cy="51764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GB" altLang="ja-JP">
                          <a:latin typeface="Cambria Math"/>
                        </a:rPr>
                        <m:t>ϕ</m:t>
                      </m:r>
                      <m:d>
                        <m:dPr>
                          <m:ctrlPr>
                            <a:rPr lang="ja-JP" altLang="ja-JP" i="1">
                              <a:latin typeface="Cambria Math"/>
                            </a:rPr>
                          </m:ctrlPr>
                        </m:dPr>
                        <m:e>
                          <m:sSub>
                            <m:sSubPr>
                              <m:ctrlPr>
                                <a:rPr lang="ja-JP" altLang="ja-JP" i="1">
                                  <a:latin typeface="Cambria Math"/>
                                </a:rPr>
                              </m:ctrlPr>
                            </m:sSubPr>
                            <m:e>
                              <m:r>
                                <a:rPr lang="en-GB" altLang="ja-JP" i="1">
                                  <a:latin typeface="Cambria Math"/>
                                </a:rPr>
                                <m:t>𝜓</m:t>
                              </m:r>
                            </m:e>
                            <m:sub>
                              <m:r>
                                <a:rPr lang="en-GB" altLang="ja-JP" i="1">
                                  <a:latin typeface="Cambria Math"/>
                                </a:rPr>
                                <m:t>𝑁</m:t>
                              </m:r>
                            </m:sub>
                          </m:sSub>
                          <m:r>
                            <a:rPr lang="en-GB" altLang="ja-JP" i="1">
                              <a:latin typeface="Cambria Math"/>
                            </a:rPr>
                            <m:t>,</m:t>
                          </m:r>
                          <m:r>
                            <a:rPr lang="en-GB" altLang="ja-JP" i="1">
                              <a:latin typeface="Cambria Math"/>
                            </a:rPr>
                            <m:t>𝑡</m:t>
                          </m:r>
                        </m:e>
                      </m:d>
                      <m:r>
                        <a:rPr lang="en-GB" altLang="ja-JP" i="1">
                          <a:latin typeface="Cambria Math"/>
                        </a:rPr>
                        <m:t>=</m:t>
                      </m:r>
                      <m:sSub>
                        <m:sSubPr>
                          <m:ctrlPr>
                            <a:rPr lang="ja-JP" altLang="ja-JP" i="1">
                              <a:latin typeface="Cambria Math"/>
                            </a:rPr>
                          </m:ctrlPr>
                        </m:sSubPr>
                        <m:e>
                          <m:r>
                            <a:rPr lang="en-GB" altLang="ja-JP" i="1">
                              <a:latin typeface="Cambria Math"/>
                            </a:rPr>
                            <m:t>𝜙</m:t>
                          </m:r>
                        </m:e>
                        <m:sub>
                          <m:r>
                            <a:rPr lang="en-GB" altLang="ja-JP" i="1">
                              <a:latin typeface="Cambria Math"/>
                            </a:rPr>
                            <m:t>0</m:t>
                          </m:r>
                        </m:sub>
                      </m:sSub>
                      <m:func>
                        <m:funcPr>
                          <m:ctrlPr>
                            <a:rPr lang="ja-JP" altLang="ja-JP" i="1">
                              <a:latin typeface="Cambria Math"/>
                            </a:rPr>
                          </m:ctrlPr>
                        </m:funcPr>
                        <m:fName>
                          <m:r>
                            <m:rPr>
                              <m:sty m:val="p"/>
                            </m:rPr>
                            <a:rPr lang="en-GB" altLang="ja-JP">
                              <a:latin typeface="Cambria Math"/>
                            </a:rPr>
                            <m:t>exp</m:t>
                          </m:r>
                        </m:fName>
                        <m:e>
                          <m:d>
                            <m:dPr>
                              <m:ctrlPr>
                                <a:rPr lang="ja-JP" altLang="ja-JP" i="1">
                                  <a:latin typeface="Cambria Math"/>
                                </a:rPr>
                              </m:ctrlPr>
                            </m:dPr>
                            <m:e>
                              <m:r>
                                <a:rPr lang="en-GB" altLang="ja-JP" i="1">
                                  <a:latin typeface="Cambria Math"/>
                                </a:rPr>
                                <m:t>−</m:t>
                              </m:r>
                              <m:f>
                                <m:fPr>
                                  <m:type m:val="lin"/>
                                  <m:ctrlPr>
                                    <a:rPr lang="ja-JP" altLang="ja-JP" i="1">
                                      <a:latin typeface="Cambria Math"/>
                                    </a:rPr>
                                  </m:ctrlPr>
                                </m:fPr>
                                <m:num>
                                  <m:sSup>
                                    <m:sSupPr>
                                      <m:ctrlPr>
                                        <a:rPr lang="ja-JP" altLang="ja-JP" i="1">
                                          <a:latin typeface="Cambria Math"/>
                                        </a:rPr>
                                      </m:ctrlPr>
                                    </m:sSupPr>
                                    <m:e>
                                      <m:d>
                                        <m:dPr>
                                          <m:ctrlPr>
                                            <a:rPr lang="ja-JP" altLang="ja-JP" i="1">
                                              <a:latin typeface="Cambria Math"/>
                                            </a:rPr>
                                          </m:ctrlPr>
                                        </m:dPr>
                                        <m:e>
                                          <m:sSub>
                                            <m:sSubPr>
                                              <m:ctrlPr>
                                                <a:rPr lang="ja-JP" altLang="ja-JP" i="1">
                                                  <a:latin typeface="Cambria Math"/>
                                                </a:rPr>
                                              </m:ctrlPr>
                                            </m:sSubPr>
                                            <m:e>
                                              <m:r>
                                                <a:rPr lang="en-GB" altLang="ja-JP" i="1">
                                                  <a:latin typeface="Cambria Math"/>
                                                </a:rPr>
                                                <m:t>𝜓</m:t>
                                              </m:r>
                                            </m:e>
                                            <m:sub>
                                              <m:r>
                                                <a:rPr lang="en-GB" altLang="ja-JP" i="1">
                                                  <a:latin typeface="Cambria Math"/>
                                                </a:rPr>
                                                <m:t>𝑁</m:t>
                                              </m:r>
                                            </m:sub>
                                          </m:sSub>
                                          <m:r>
                                            <a:rPr lang="en-GB" altLang="ja-JP" i="1">
                                              <a:latin typeface="Cambria Math"/>
                                            </a:rPr>
                                            <m:t>−</m:t>
                                          </m:r>
                                          <m:sSub>
                                            <m:sSubPr>
                                              <m:ctrlPr>
                                                <a:rPr lang="ja-JP" altLang="ja-JP" i="1">
                                                  <a:latin typeface="Cambria Math"/>
                                                </a:rPr>
                                              </m:ctrlPr>
                                            </m:sSubPr>
                                            <m:e>
                                              <m:r>
                                                <a:rPr lang="en-GB" altLang="ja-JP" i="1">
                                                  <a:latin typeface="Cambria Math"/>
                                                </a:rPr>
                                                <m:t>𝑏</m:t>
                                              </m:r>
                                            </m:e>
                                            <m:sub>
                                              <m:r>
                                                <a:rPr lang="en-GB" altLang="ja-JP" i="1">
                                                  <a:latin typeface="Cambria Math"/>
                                                </a:rPr>
                                                <m:t>0</m:t>
                                              </m:r>
                                            </m:sub>
                                          </m:sSub>
                                        </m:e>
                                      </m:d>
                                    </m:e>
                                    <m:sup>
                                      <m:r>
                                        <a:rPr lang="en-GB" altLang="ja-JP" i="1">
                                          <a:latin typeface="Cambria Math"/>
                                        </a:rPr>
                                        <m:t>2</m:t>
                                      </m:r>
                                    </m:sup>
                                  </m:sSup>
                                </m:num>
                                <m:den>
                                  <m:sSup>
                                    <m:sSupPr>
                                      <m:ctrlPr>
                                        <a:rPr lang="ja-JP" altLang="ja-JP" i="1">
                                          <a:latin typeface="Cambria Math"/>
                                        </a:rPr>
                                      </m:ctrlPr>
                                    </m:sSupPr>
                                    <m:e>
                                      <m:sSub>
                                        <m:sSubPr>
                                          <m:ctrlPr>
                                            <a:rPr lang="ja-JP" altLang="ja-JP" i="1">
                                              <a:latin typeface="Cambria Math"/>
                                            </a:rPr>
                                          </m:ctrlPr>
                                        </m:sSubPr>
                                        <m:e>
                                          <m:r>
                                            <a:rPr lang="en-GB" altLang="ja-JP" i="1">
                                              <a:latin typeface="Cambria Math"/>
                                            </a:rPr>
                                            <m:t>𝑎</m:t>
                                          </m:r>
                                        </m:e>
                                        <m:sub>
                                          <m:r>
                                            <a:rPr lang="en-GB" altLang="ja-JP" i="1">
                                              <a:latin typeface="Cambria Math"/>
                                            </a:rPr>
                                            <m:t>0</m:t>
                                          </m:r>
                                        </m:sub>
                                      </m:sSub>
                                    </m:e>
                                    <m:sup>
                                      <m:r>
                                        <a:rPr lang="en-GB" altLang="ja-JP" i="1">
                                          <a:latin typeface="Cambria Math"/>
                                        </a:rPr>
                                        <m:t>2</m:t>
                                      </m:r>
                                    </m:sup>
                                  </m:sSup>
                                </m:den>
                              </m:f>
                            </m:e>
                          </m:d>
                        </m:e>
                      </m:func>
                      <m:r>
                        <a:rPr lang="en-GB" altLang="ja-JP" i="1">
                          <a:latin typeface="Cambria Math"/>
                        </a:rPr>
                        <m:t>+</m:t>
                      </m:r>
                      <m:sSub>
                        <m:sSubPr>
                          <m:ctrlPr>
                            <a:rPr lang="ja-JP" altLang="ja-JP" i="1">
                              <a:latin typeface="Cambria Math"/>
                            </a:rPr>
                          </m:ctrlPr>
                        </m:sSubPr>
                        <m:e>
                          <m:r>
                            <a:rPr lang="en-GB" altLang="ja-JP" i="1">
                              <a:latin typeface="Cambria Math"/>
                            </a:rPr>
                            <m:t>𝜙</m:t>
                          </m:r>
                        </m:e>
                        <m:sub>
                          <m:r>
                            <a:rPr lang="en-GB" altLang="ja-JP" i="1">
                              <a:latin typeface="Cambria Math"/>
                            </a:rPr>
                            <m:t>1</m:t>
                          </m:r>
                        </m:sub>
                      </m:sSub>
                      <m:func>
                        <m:funcPr>
                          <m:ctrlPr>
                            <a:rPr lang="ja-JP" altLang="ja-JP" i="1">
                              <a:latin typeface="Cambria Math"/>
                            </a:rPr>
                          </m:ctrlPr>
                        </m:funcPr>
                        <m:fName>
                          <m:r>
                            <m:rPr>
                              <m:sty m:val="p"/>
                            </m:rPr>
                            <a:rPr lang="en-GB" altLang="ja-JP">
                              <a:latin typeface="Cambria Math"/>
                            </a:rPr>
                            <m:t>exp</m:t>
                          </m:r>
                        </m:fName>
                        <m:e>
                          <m:d>
                            <m:dPr>
                              <m:ctrlPr>
                                <a:rPr lang="ja-JP" altLang="ja-JP" i="1">
                                  <a:latin typeface="Cambria Math"/>
                                </a:rPr>
                              </m:ctrlPr>
                            </m:dPr>
                            <m:e>
                              <m:r>
                                <a:rPr lang="en-GB" altLang="ja-JP" i="1">
                                  <a:latin typeface="Cambria Math"/>
                                </a:rPr>
                                <m:t>−</m:t>
                              </m:r>
                              <m:f>
                                <m:fPr>
                                  <m:type m:val="lin"/>
                                  <m:ctrlPr>
                                    <a:rPr lang="ja-JP" altLang="ja-JP" i="1">
                                      <a:latin typeface="Cambria Math"/>
                                    </a:rPr>
                                  </m:ctrlPr>
                                </m:fPr>
                                <m:num>
                                  <m:sSup>
                                    <m:sSupPr>
                                      <m:ctrlPr>
                                        <a:rPr lang="ja-JP" altLang="ja-JP" i="1">
                                          <a:latin typeface="Cambria Math"/>
                                        </a:rPr>
                                      </m:ctrlPr>
                                    </m:sSupPr>
                                    <m:e>
                                      <m:d>
                                        <m:dPr>
                                          <m:ctrlPr>
                                            <a:rPr lang="ja-JP" altLang="ja-JP" i="1">
                                              <a:latin typeface="Cambria Math"/>
                                            </a:rPr>
                                          </m:ctrlPr>
                                        </m:dPr>
                                        <m:e>
                                          <m:sSub>
                                            <m:sSubPr>
                                              <m:ctrlPr>
                                                <a:rPr lang="ja-JP" altLang="ja-JP" i="1">
                                                  <a:latin typeface="Cambria Math"/>
                                                </a:rPr>
                                              </m:ctrlPr>
                                            </m:sSubPr>
                                            <m:e>
                                              <m:r>
                                                <a:rPr lang="en-GB" altLang="ja-JP" i="1">
                                                  <a:latin typeface="Cambria Math"/>
                                                </a:rPr>
                                                <m:t>𝜓</m:t>
                                              </m:r>
                                            </m:e>
                                            <m:sub>
                                              <m:r>
                                                <a:rPr lang="en-GB" altLang="ja-JP" i="1">
                                                  <a:latin typeface="Cambria Math"/>
                                                </a:rPr>
                                                <m:t>𝑁</m:t>
                                              </m:r>
                                            </m:sub>
                                          </m:sSub>
                                          <m:r>
                                            <a:rPr lang="en-GB" altLang="ja-JP" i="1">
                                              <a:latin typeface="Cambria Math"/>
                                            </a:rPr>
                                            <m:t>−</m:t>
                                          </m:r>
                                          <m:sSub>
                                            <m:sSubPr>
                                              <m:ctrlPr>
                                                <a:rPr lang="ja-JP" altLang="ja-JP" i="1">
                                                  <a:latin typeface="Cambria Math"/>
                                                </a:rPr>
                                              </m:ctrlPr>
                                            </m:sSubPr>
                                            <m:e>
                                              <m:r>
                                                <a:rPr lang="en-GB" altLang="ja-JP" i="1">
                                                  <a:latin typeface="Cambria Math"/>
                                                </a:rPr>
                                                <m:t>𝑏</m:t>
                                              </m:r>
                                            </m:e>
                                            <m:sub>
                                              <m:r>
                                                <a:rPr lang="en-GB" altLang="ja-JP" i="1">
                                                  <a:latin typeface="Cambria Math"/>
                                                </a:rPr>
                                                <m:t>1</m:t>
                                              </m:r>
                                            </m:sub>
                                          </m:sSub>
                                        </m:e>
                                      </m:d>
                                    </m:e>
                                    <m:sup>
                                      <m:r>
                                        <a:rPr lang="en-GB" altLang="ja-JP" i="1">
                                          <a:latin typeface="Cambria Math"/>
                                        </a:rPr>
                                        <m:t>2</m:t>
                                      </m:r>
                                    </m:sup>
                                  </m:sSup>
                                </m:num>
                                <m:den>
                                  <m:sSup>
                                    <m:sSupPr>
                                      <m:ctrlPr>
                                        <a:rPr lang="ja-JP" altLang="ja-JP" i="1">
                                          <a:latin typeface="Cambria Math"/>
                                        </a:rPr>
                                      </m:ctrlPr>
                                    </m:sSupPr>
                                    <m:e>
                                      <m:sSub>
                                        <m:sSubPr>
                                          <m:ctrlPr>
                                            <a:rPr lang="ja-JP" altLang="ja-JP" i="1">
                                              <a:latin typeface="Cambria Math"/>
                                            </a:rPr>
                                          </m:ctrlPr>
                                        </m:sSubPr>
                                        <m:e>
                                          <m:r>
                                            <a:rPr lang="en-GB" altLang="ja-JP" i="1">
                                              <a:latin typeface="Cambria Math"/>
                                            </a:rPr>
                                            <m:t>𝑎</m:t>
                                          </m:r>
                                        </m:e>
                                        <m:sub>
                                          <m:r>
                                            <a:rPr lang="en-GB" altLang="ja-JP" i="1">
                                              <a:latin typeface="Cambria Math"/>
                                            </a:rPr>
                                            <m:t>1</m:t>
                                          </m:r>
                                        </m:sub>
                                      </m:sSub>
                                    </m:e>
                                    <m:sup>
                                      <m:r>
                                        <a:rPr lang="en-GB" altLang="ja-JP" i="1">
                                          <a:latin typeface="Cambria Math"/>
                                        </a:rPr>
                                        <m:t>2</m:t>
                                      </m:r>
                                    </m:sup>
                                  </m:sSup>
                                </m:den>
                              </m:f>
                            </m:e>
                          </m:d>
                        </m:e>
                      </m:func>
                      <m:r>
                        <a:rPr lang="en-GB" altLang="ja-JP" i="1">
                          <a:latin typeface="Cambria Math"/>
                        </a:rPr>
                        <m:t>𝑠𝑖𝑛</m:t>
                      </m:r>
                      <m:d>
                        <m:dPr>
                          <m:ctrlPr>
                            <a:rPr lang="ja-JP" altLang="ja-JP" i="1">
                              <a:latin typeface="Cambria Math"/>
                            </a:rPr>
                          </m:ctrlPr>
                        </m:dPr>
                        <m:e>
                          <m:r>
                            <a:rPr lang="en-GB" altLang="ja-JP" i="1">
                              <a:latin typeface="Cambria Math"/>
                            </a:rPr>
                            <m:t>−</m:t>
                          </m:r>
                          <m:r>
                            <a:rPr lang="en-GB" altLang="ja-JP" i="1">
                              <a:latin typeface="Cambria Math"/>
                            </a:rPr>
                            <m:t>𝜔</m:t>
                          </m:r>
                          <m:r>
                            <a:rPr lang="en-GB" altLang="ja-JP" i="1">
                              <a:latin typeface="Cambria Math"/>
                            </a:rPr>
                            <m:t>𝑡</m:t>
                          </m:r>
                        </m:e>
                      </m:d>
                    </m:oMath>
                  </m:oMathPara>
                </a14:m>
                <a:endParaRPr lang="ja-JP" altLang="en-US" dirty="0"/>
              </a:p>
            </p:txBody>
          </p:sp>
        </mc:Choice>
        <mc:Fallback>
          <p:sp>
            <p:nvSpPr>
              <p:cNvPr id="13" name="正方形/長方形 12"/>
              <p:cNvSpPr>
                <a:spLocks noRot="1" noChangeAspect="1" noMove="1" noResize="1" noEditPoints="1" noAdjustHandles="1" noChangeArrowheads="1" noChangeShapeType="1" noTextEdit="1"/>
              </p:cNvSpPr>
              <p:nvPr/>
            </p:nvSpPr>
            <p:spPr>
              <a:xfrm>
                <a:off x="338013" y="1687222"/>
                <a:ext cx="8307167" cy="517642"/>
              </a:xfrm>
              <a:prstGeom prst="rect">
                <a:avLst/>
              </a:prstGeom>
              <a:blipFill rotWithShape="1">
                <a:blip r:embed="rId6"/>
                <a:stretch>
                  <a:fillRect t="-83529" b="-97647"/>
                </a:stretch>
              </a:blipFill>
            </p:spPr>
            <p:txBody>
              <a:bodyPr/>
              <a:lstStyle/>
              <a:p>
                <a:r>
                  <a:rPr lang="ja-JP" altLang="en-US">
                    <a:noFill/>
                  </a:rPr>
                  <a:t> </a:t>
                </a:r>
              </a:p>
            </p:txBody>
          </p:sp>
        </mc:Fallback>
      </mc:AlternateContent>
      <p:graphicFrame>
        <p:nvGraphicFramePr>
          <p:cNvPr id="5" name="オブジェクト 4"/>
          <p:cNvGraphicFramePr>
            <a:graphicFrameLocks noChangeAspect="1"/>
          </p:cNvGraphicFramePr>
          <p:nvPr>
            <p:extLst>
              <p:ext uri="{D42A27DB-BD31-4B8C-83A1-F6EECF244321}">
                <p14:modId xmlns:p14="http://schemas.microsoft.com/office/powerpoint/2010/main" val="3947158895"/>
              </p:ext>
            </p:extLst>
          </p:nvPr>
        </p:nvGraphicFramePr>
        <p:xfrm>
          <a:off x="4356100" y="2133600"/>
          <a:ext cx="4872038" cy="4535488"/>
        </p:xfrm>
        <a:graphic>
          <a:graphicData uri="http://schemas.openxmlformats.org/presentationml/2006/ole">
            <mc:AlternateContent xmlns:mc="http://schemas.openxmlformats.org/markup-compatibility/2006">
              <mc:Choice xmlns:v="urn:schemas-microsoft-com:vml" Requires="v">
                <p:oleObj spid="_x0000_s13834" name="KGPlot" r:id="rId7" imgW="3809880" imgH="2755800" progId="KGraph_Plot">
                  <p:embed/>
                </p:oleObj>
              </mc:Choice>
              <mc:Fallback>
                <p:oleObj name="KGPlot" r:id="rId7" imgW="3809880" imgH="2755800" progId="KGraph_Plot">
                  <p:embed/>
                  <p:pic>
                    <p:nvPicPr>
                      <p:cNvPr id="0" name="オブジェクト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56100" y="2133600"/>
                        <a:ext cx="4872038"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0728755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115617" y="95476"/>
            <a:ext cx="7499176" cy="720080"/>
          </a:xfrm>
        </p:spPr>
        <p:txBody>
          <a:bodyPr>
            <a:normAutofit fontScale="90000"/>
          </a:bodyPr>
          <a:lstStyle/>
          <a:p>
            <a:pPr algn="ctr"/>
            <a:r>
              <a:rPr lang="en-US" altLang="ja-JP" dirty="0" smtClean="0"/>
              <a:t>Background</a:t>
            </a:r>
            <a:r>
              <a:rPr kumimoji="1" lang="en-US" altLang="ja-JP" dirty="0" smtClean="0"/>
              <a:t> &amp; Motivation</a:t>
            </a:r>
            <a:endParaRPr kumimoji="1" lang="ja-JP" altLang="en-US" dirty="0"/>
          </a:p>
        </p:txBody>
      </p:sp>
      <p:sp>
        <p:nvSpPr>
          <p:cNvPr id="2" name="コンテンツ プレースホルダー 1"/>
          <p:cNvSpPr>
            <a:spLocks noGrp="1"/>
          </p:cNvSpPr>
          <p:nvPr>
            <p:ph idx="1"/>
          </p:nvPr>
        </p:nvSpPr>
        <p:spPr>
          <a:xfrm>
            <a:off x="251520" y="1196752"/>
            <a:ext cx="8435280" cy="5112568"/>
          </a:xfrm>
        </p:spPr>
        <p:txBody>
          <a:bodyPr>
            <a:normAutofit fontScale="85000" lnSpcReduction="10000"/>
          </a:bodyPr>
          <a:lstStyle/>
          <a:p>
            <a:r>
              <a:rPr kumimoji="1" lang="en-US" altLang="ja-JP" sz="2800" dirty="0" smtClean="0"/>
              <a:t>Zonal Flow(ZF) and Geodesic </a:t>
            </a:r>
            <a:r>
              <a:rPr kumimoji="1" lang="en-US" altLang="ja-JP" sz="2800" dirty="0" smtClean="0"/>
              <a:t>Acoustic </a:t>
            </a:r>
            <a:r>
              <a:rPr kumimoji="1" lang="en-US" altLang="ja-JP" sz="2800" dirty="0" smtClean="0"/>
              <a:t>Mode(GAM) </a:t>
            </a:r>
            <a:r>
              <a:rPr lang="en-US" altLang="ja-JP" sz="2800" dirty="0" smtClean="0"/>
              <a:t>get much </a:t>
            </a:r>
            <a:r>
              <a:rPr lang="en-US" altLang="ja-JP" sz="2800" dirty="0" smtClean="0"/>
              <a:t>interests</a:t>
            </a:r>
            <a:r>
              <a:rPr kumimoji="1" lang="en-US" altLang="ja-JP" sz="2800" dirty="0" smtClean="0"/>
              <a:t> </a:t>
            </a:r>
            <a:r>
              <a:rPr kumimoji="1" lang="en-US" altLang="ja-JP" sz="2800" dirty="0" smtClean="0"/>
              <a:t>recently, since it could be a knob to regulate turbulence in plasmas and to reduce anomalous transport</a:t>
            </a:r>
            <a:r>
              <a:rPr lang="en-US" altLang="ja-JP" sz="2800" dirty="0"/>
              <a:t>. Moreover, additional heating by GAM is theoretically pointed </a:t>
            </a:r>
            <a:r>
              <a:rPr lang="en-US" altLang="ja-JP" sz="2800" dirty="0" smtClean="0"/>
              <a:t>out </a:t>
            </a:r>
            <a:r>
              <a:rPr lang="en-US" altLang="ja-JP" sz="2800" dirty="0"/>
              <a:t>(GAM channeling</a:t>
            </a:r>
            <a:r>
              <a:rPr lang="en-US" altLang="ja-JP" sz="2800" dirty="0" smtClean="0"/>
              <a:t>).*</a:t>
            </a:r>
            <a:endParaRPr kumimoji="1" lang="en-US" altLang="ja-JP" sz="2800" dirty="0" smtClean="0"/>
          </a:p>
          <a:p>
            <a:pPr marL="0" indent="0">
              <a:buNone/>
            </a:pPr>
            <a:endParaRPr kumimoji="1" lang="en-US" altLang="ja-JP" sz="1400" dirty="0" smtClean="0"/>
          </a:p>
          <a:p>
            <a:r>
              <a:rPr lang="en-US" altLang="ja-JP" sz="2800" dirty="0" smtClean="0"/>
              <a:t>Energetic-particle(EP) induced GAMs are observed in several </a:t>
            </a:r>
            <a:r>
              <a:rPr lang="en-US" altLang="ja-JP" sz="2800" dirty="0" err="1" smtClean="0"/>
              <a:t>toroidal</a:t>
            </a:r>
            <a:r>
              <a:rPr lang="en-US" altLang="ja-JP" sz="2800" dirty="0" smtClean="0"/>
              <a:t> devices, such as JET, DIIID and LHD**.   Effect of GAMs on the energetic particle behaviors needs to be investigated.</a:t>
            </a:r>
          </a:p>
          <a:p>
            <a:endParaRPr lang="en-US" altLang="ja-JP" sz="1200" dirty="0"/>
          </a:p>
          <a:p>
            <a:r>
              <a:rPr kumimoji="1" lang="en-US" altLang="ja-JP" sz="2800" dirty="0" smtClean="0">
                <a:solidFill>
                  <a:srgbClr val="0000CC"/>
                </a:solidFill>
              </a:rPr>
              <a:t>Recently, an influence of EP induced GAM on bulk-ions was observed on LHD. </a:t>
            </a:r>
          </a:p>
          <a:p>
            <a:pPr marL="717550" lvl="1" indent="-352425">
              <a:buNone/>
            </a:pPr>
            <a:endParaRPr kumimoji="1" lang="en-US" altLang="ja-JP" dirty="0">
              <a:solidFill>
                <a:srgbClr val="FF0000"/>
              </a:solidFill>
            </a:endParaRPr>
          </a:p>
          <a:p>
            <a:pPr marL="914400" lvl="2" indent="0">
              <a:buNone/>
            </a:pPr>
            <a:r>
              <a:rPr lang="en-US" altLang="ja-JP" sz="1800" dirty="0" smtClean="0"/>
              <a:t>*</a:t>
            </a:r>
            <a:r>
              <a:rPr lang="en-US" altLang="ja-JP" sz="1800" dirty="0" err="1" smtClean="0"/>
              <a:t>M.Sasaki</a:t>
            </a:r>
            <a:r>
              <a:rPr lang="en-US" altLang="ja-JP" sz="1800" dirty="0" smtClean="0"/>
              <a:t>, et.al., PPCF </a:t>
            </a:r>
            <a:r>
              <a:rPr lang="en-US" altLang="ja-JP" sz="1800" b="1" dirty="0" smtClean="0"/>
              <a:t>53</a:t>
            </a:r>
            <a:r>
              <a:rPr lang="en-US" altLang="ja-JP" sz="1800" dirty="0" smtClean="0"/>
              <a:t>(2011)085017</a:t>
            </a:r>
          </a:p>
          <a:p>
            <a:pPr marL="1081088" lvl="2" indent="-187325">
              <a:buNone/>
            </a:pPr>
            <a:r>
              <a:rPr lang="en-US" altLang="ja-JP" sz="1800" dirty="0" smtClean="0"/>
              <a:t>**</a:t>
            </a:r>
            <a:r>
              <a:rPr lang="en-US" altLang="ja-JP" sz="1800" dirty="0" err="1" smtClean="0"/>
              <a:t>H.L.Berk</a:t>
            </a:r>
            <a:r>
              <a:rPr lang="en-US" altLang="ja-JP" sz="1800" dirty="0"/>
              <a:t>, et.al., </a:t>
            </a:r>
            <a:r>
              <a:rPr lang="en-US" altLang="ja-JP" sz="1800" dirty="0" err="1"/>
              <a:t>Nucl</a:t>
            </a:r>
            <a:r>
              <a:rPr lang="en-US" altLang="ja-JP" sz="1800" dirty="0"/>
              <a:t>. Fusion </a:t>
            </a:r>
            <a:r>
              <a:rPr lang="en-US" altLang="ja-JP" sz="1800" b="1" dirty="0"/>
              <a:t>46</a:t>
            </a:r>
            <a:r>
              <a:rPr lang="en-US" altLang="ja-JP" sz="1800" dirty="0"/>
              <a:t>, </a:t>
            </a:r>
            <a:r>
              <a:rPr lang="en-US" altLang="ja-JP" sz="1800" dirty="0" smtClean="0"/>
              <a:t>S888, </a:t>
            </a:r>
            <a:r>
              <a:rPr lang="en-US" altLang="ja-JP" sz="1800" dirty="0" err="1" smtClean="0"/>
              <a:t>C.J.Boswell</a:t>
            </a:r>
            <a:r>
              <a:rPr lang="en-US" altLang="ja-JP" sz="1800" dirty="0"/>
              <a:t>, et.al.,</a:t>
            </a:r>
            <a:r>
              <a:rPr lang="en-US" altLang="ja-JP" sz="1800" dirty="0">
                <a:ea typeface="ＭＳ Ｐゴシック" pitchFamily="50" charset="-128"/>
              </a:rPr>
              <a:t> Phys. </a:t>
            </a:r>
            <a:r>
              <a:rPr lang="en-US" altLang="ja-JP" sz="1800" dirty="0" err="1">
                <a:ea typeface="ＭＳ Ｐゴシック" pitchFamily="50" charset="-128"/>
              </a:rPr>
              <a:t>Lett</a:t>
            </a:r>
            <a:r>
              <a:rPr lang="en-US" altLang="ja-JP" sz="1800" dirty="0">
                <a:ea typeface="ＭＳ Ｐゴシック" pitchFamily="50" charset="-128"/>
              </a:rPr>
              <a:t>. A , </a:t>
            </a:r>
            <a:r>
              <a:rPr lang="en-US" altLang="ja-JP" sz="1800" b="1" dirty="0">
                <a:ea typeface="ＭＳ Ｐゴシック" pitchFamily="50" charset="-128"/>
              </a:rPr>
              <a:t>358</a:t>
            </a:r>
            <a:r>
              <a:rPr lang="en-US" altLang="ja-JP" sz="1800" dirty="0">
                <a:ea typeface="ＭＳ Ｐゴシック" pitchFamily="50" charset="-128"/>
              </a:rPr>
              <a:t>, </a:t>
            </a:r>
            <a:r>
              <a:rPr lang="en-US" altLang="ja-JP" sz="1800" dirty="0" smtClean="0">
                <a:ea typeface="ＭＳ Ｐゴシック" pitchFamily="50" charset="-128"/>
              </a:rPr>
              <a:t>154, </a:t>
            </a:r>
            <a:r>
              <a:rPr lang="en-US" altLang="ja-JP" sz="1800" dirty="0" err="1"/>
              <a:t>R.Nazikian</a:t>
            </a:r>
            <a:r>
              <a:rPr lang="en-US" altLang="ja-JP" sz="1800" dirty="0"/>
              <a:t>, PRL 101, </a:t>
            </a:r>
            <a:r>
              <a:rPr lang="en-US" altLang="ja-JP" sz="1800" dirty="0" smtClean="0"/>
              <a:t>185002, </a:t>
            </a:r>
            <a:r>
              <a:rPr lang="en-US" altLang="ja-JP" sz="1800" dirty="0" err="1" smtClean="0"/>
              <a:t>G.Y.Fu</a:t>
            </a:r>
            <a:r>
              <a:rPr lang="en-US" altLang="ja-JP" sz="1800" dirty="0"/>
              <a:t>, PRL 101, </a:t>
            </a:r>
            <a:r>
              <a:rPr lang="en-US" altLang="ja-JP" sz="1800" dirty="0" smtClean="0"/>
              <a:t>185002, </a:t>
            </a:r>
            <a:r>
              <a:rPr lang="en-US" altLang="ja-JP" sz="1800" dirty="0" err="1"/>
              <a:t>K.Toi</a:t>
            </a:r>
            <a:r>
              <a:rPr lang="en-US" altLang="ja-JP" sz="1800" dirty="0"/>
              <a:t>: 22</a:t>
            </a:r>
            <a:r>
              <a:rPr lang="en-US" altLang="ja-JP" sz="1800" baseline="30000" dirty="0"/>
              <a:t>nd</a:t>
            </a:r>
            <a:r>
              <a:rPr lang="en-US" altLang="ja-JP" sz="1800" dirty="0"/>
              <a:t> IAEA-FEC, EX </a:t>
            </a:r>
            <a:r>
              <a:rPr lang="en-US" altLang="ja-JP" sz="1800" dirty="0" smtClean="0"/>
              <a:t>P8-4, </a:t>
            </a:r>
            <a:r>
              <a:rPr lang="en-US" altLang="ja-JP" sz="1800" dirty="0" err="1" smtClean="0"/>
              <a:t>T.Ido</a:t>
            </a:r>
            <a:r>
              <a:rPr lang="en-US" altLang="ja-JP" sz="1800" dirty="0" smtClean="0"/>
              <a:t> </a:t>
            </a:r>
            <a:r>
              <a:rPr lang="en-US" altLang="ja-JP" sz="1800" dirty="0"/>
              <a:t>: 23</a:t>
            </a:r>
            <a:r>
              <a:rPr lang="en-US" altLang="ja-JP" sz="1800" baseline="30000" dirty="0"/>
              <a:t>rd</a:t>
            </a:r>
            <a:r>
              <a:rPr lang="en-US" altLang="ja-JP" sz="1800" dirty="0"/>
              <a:t> </a:t>
            </a:r>
            <a:r>
              <a:rPr lang="en-US" altLang="ja-JP" sz="1800" dirty="0" smtClean="0"/>
              <a:t>IAEA-FEC</a:t>
            </a:r>
            <a:endParaRPr lang="en-US" altLang="ja-JP" sz="1800" dirty="0"/>
          </a:p>
        </p:txBody>
      </p:sp>
      <p:pic>
        <p:nvPicPr>
          <p:cNvPr id="5" name="Picture 13" descr="LH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8190"/>
            <a:ext cx="1008113" cy="7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スライド番号プレースホルダー 3"/>
          <p:cNvSpPr>
            <a:spLocks noGrp="1"/>
          </p:cNvSpPr>
          <p:nvPr>
            <p:ph type="sldNum" sz="quarter" idx="12"/>
          </p:nvPr>
        </p:nvSpPr>
        <p:spPr/>
        <p:txBody>
          <a:bodyPr/>
          <a:lstStyle/>
          <a:p>
            <a:fld id="{B8F9009D-011B-48C7-86D9-12C7B4CC2485}" type="slidenum">
              <a:rPr kumimoji="1" lang="ja-JP" altLang="en-US" smtClean="0"/>
              <a:t>3</a:t>
            </a:fld>
            <a:endParaRPr kumimoji="1" lang="ja-JP" altLang="en-US"/>
          </a:p>
        </p:txBody>
      </p:sp>
    </p:spTree>
    <p:extLst>
      <p:ext uri="{BB962C8B-B14F-4D97-AF65-F5344CB8AC3E}">
        <p14:creationId xmlns:p14="http://schemas.microsoft.com/office/powerpoint/2010/main" val="14060077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220072" y="620688"/>
            <a:ext cx="3600400"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827584" y="1268760"/>
            <a:ext cx="3384376" cy="4752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タイトル 2"/>
          <p:cNvSpPr>
            <a:spLocks noGrp="1"/>
          </p:cNvSpPr>
          <p:nvPr>
            <p:ph type="title"/>
          </p:nvPr>
        </p:nvSpPr>
        <p:spPr>
          <a:xfrm>
            <a:off x="819525" y="12723"/>
            <a:ext cx="4680520" cy="1008112"/>
          </a:xfrm>
        </p:spPr>
        <p:txBody>
          <a:bodyPr>
            <a:noAutofit/>
          </a:bodyPr>
          <a:lstStyle/>
          <a:p>
            <a:r>
              <a:rPr lang="en-US" altLang="ja-JP" sz="2800" dirty="0"/>
              <a:t>T</a:t>
            </a:r>
            <a:r>
              <a:rPr lang="en-US" altLang="ja-JP" sz="2800" dirty="0" smtClean="0"/>
              <a:t>he change of orbit topologies </a:t>
            </a:r>
            <a:br>
              <a:rPr lang="en-US" altLang="ja-JP" sz="2800" dirty="0" smtClean="0"/>
            </a:br>
            <a:r>
              <a:rPr lang="en-US" altLang="ja-JP" sz="2800" dirty="0" smtClean="0"/>
              <a:t>would change the Ti-profile.</a:t>
            </a:r>
            <a:endParaRPr kumimoji="1" lang="ja-JP" altLang="en-US" sz="2800" dirty="0"/>
          </a:p>
        </p:txBody>
      </p:sp>
      <p:sp>
        <p:nvSpPr>
          <p:cNvPr id="7" name="スライド番号プレースホルダー 6"/>
          <p:cNvSpPr>
            <a:spLocks noGrp="1"/>
          </p:cNvSpPr>
          <p:nvPr>
            <p:ph type="sldNum" sz="quarter" idx="12"/>
          </p:nvPr>
        </p:nvSpPr>
        <p:spPr/>
        <p:txBody>
          <a:bodyPr/>
          <a:lstStyle/>
          <a:p>
            <a:fld id="{3C3642CC-2220-49F0-A885-9ED52248316D}" type="slidenum">
              <a:rPr kumimoji="1" lang="ja-JP" altLang="en-US" smtClean="0"/>
              <a:t>30</a:t>
            </a:fld>
            <a:endParaRPr kumimoji="1" lang="ja-JP" altLang="en-US"/>
          </a:p>
        </p:txBody>
      </p:sp>
      <p:pic>
        <p:nvPicPr>
          <p:cNvPr id="6" name="Picture 13" descr="LH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5" y="188640"/>
            <a:ext cx="845244"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8"/>
          <p:cNvSpPr txBox="1"/>
          <p:nvPr/>
        </p:nvSpPr>
        <p:spPr>
          <a:xfrm>
            <a:off x="428704" y="5559623"/>
            <a:ext cx="4370376" cy="923330"/>
          </a:xfrm>
          <a:prstGeom prst="rect">
            <a:avLst/>
          </a:prstGeom>
          <a:solidFill>
            <a:schemeClr val="bg1"/>
          </a:solidFill>
          <a:ln w="28575">
            <a:solidFill>
              <a:srgbClr val="FF0000"/>
            </a:solidFill>
          </a:ln>
        </p:spPr>
        <p:txBody>
          <a:bodyPr wrap="square" rtlCol="0">
            <a:spAutoFit/>
          </a:bodyPr>
          <a:lstStyle/>
          <a:p>
            <a:pPr algn="just"/>
            <a:r>
              <a:rPr kumimoji="1" lang="en-US" altLang="ja-JP" dirty="0" smtClean="0"/>
              <a:t>The observed change seems to correspond to the increase of Ti central value rather than the change of the shape. </a:t>
            </a:r>
            <a:endParaRPr kumimoji="1" lang="ja-JP" altLang="en-US" dirty="0"/>
          </a:p>
        </p:txBody>
      </p:sp>
      <p:pic>
        <p:nvPicPr>
          <p:cNvPr id="11334" name="Picture 7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2654"/>
            <a:ext cx="4592813" cy="6935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7576603" y="2946430"/>
            <a:ext cx="1027845" cy="338554"/>
          </a:xfrm>
          <a:prstGeom prst="rect">
            <a:avLst/>
          </a:prstGeom>
          <a:noFill/>
        </p:spPr>
        <p:txBody>
          <a:bodyPr wrap="none" rtlCol="0">
            <a:spAutoFit/>
          </a:bodyPr>
          <a:lstStyle/>
          <a:p>
            <a:r>
              <a:rPr lang="en-US" altLang="ja-JP" sz="1600" dirty="0" smtClean="0"/>
              <a:t>AURORA</a:t>
            </a:r>
            <a:endParaRPr kumimoji="1" lang="ja-JP" altLang="en-US" sz="1600" dirty="0"/>
          </a:p>
        </p:txBody>
      </p:sp>
      <p:pic>
        <p:nvPicPr>
          <p:cNvPr id="3276" name="Picture 20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344" y="916817"/>
            <a:ext cx="46609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93241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03648" y="44624"/>
            <a:ext cx="7283152" cy="1152128"/>
          </a:xfrm>
        </p:spPr>
        <p:txBody>
          <a:bodyPr>
            <a:normAutofit fontScale="90000"/>
          </a:bodyPr>
          <a:lstStyle/>
          <a:p>
            <a:r>
              <a:rPr kumimoji="1" lang="en-US" altLang="ja-JP" dirty="0" smtClean="0"/>
              <a:t>Mechanisms which might explain this phenomena</a:t>
            </a:r>
            <a:endParaRPr kumimoji="1" lang="ja-JP" altLang="en-US" dirty="0"/>
          </a:p>
        </p:txBody>
      </p:sp>
      <p:sp>
        <p:nvSpPr>
          <p:cNvPr id="3" name="コンテンツ プレースホルダー 2"/>
          <p:cNvSpPr>
            <a:spLocks noGrp="1"/>
          </p:cNvSpPr>
          <p:nvPr>
            <p:ph idx="1"/>
          </p:nvPr>
        </p:nvSpPr>
        <p:spPr/>
        <p:txBody>
          <a:bodyPr>
            <a:noAutofit/>
          </a:bodyPr>
          <a:lstStyle/>
          <a:p>
            <a:pPr marL="457200" indent="-457200">
              <a:buFont typeface="+mj-lt"/>
              <a:buAutoNum type="arabicPeriod"/>
            </a:pPr>
            <a:r>
              <a:rPr lang="en-US" altLang="ja-JP" sz="3600" dirty="0">
                <a:solidFill>
                  <a:schemeClr val="bg1">
                    <a:lumMod val="85000"/>
                  </a:schemeClr>
                </a:solidFill>
              </a:rPr>
              <a:t>Change of orbit topology by the GAM. activities</a:t>
            </a:r>
          </a:p>
          <a:p>
            <a:pPr marL="457200" indent="-457200">
              <a:buFont typeface="+mj-lt"/>
              <a:buAutoNum type="arabicPeriod"/>
            </a:pPr>
            <a:r>
              <a:rPr lang="en-US" altLang="ja-JP" sz="3600" dirty="0" smtClean="0"/>
              <a:t>Deformation of fast-ion energy spectra by the mode</a:t>
            </a:r>
          </a:p>
          <a:p>
            <a:pPr marL="457200" indent="-457200">
              <a:buFont typeface="+mj-lt"/>
              <a:buAutoNum type="arabicPeriod"/>
            </a:pPr>
            <a:r>
              <a:rPr lang="en-US" altLang="ja-JP" sz="3600" dirty="0" smtClean="0">
                <a:solidFill>
                  <a:schemeClr val="bg1">
                    <a:lumMod val="85000"/>
                  </a:schemeClr>
                </a:solidFill>
              </a:rPr>
              <a:t>Improvement in bulk-ion energy confinement with the mode</a:t>
            </a:r>
          </a:p>
          <a:p>
            <a:pPr marL="457200" indent="-457200">
              <a:buFont typeface="+mj-lt"/>
              <a:buAutoNum type="arabicPeriod"/>
            </a:pPr>
            <a:r>
              <a:rPr lang="en-US" altLang="ja-JP" sz="3600" dirty="0" smtClean="0">
                <a:solidFill>
                  <a:schemeClr val="bg1">
                    <a:lumMod val="85000"/>
                  </a:schemeClr>
                </a:solidFill>
              </a:rPr>
              <a:t>Enhanced ion-heating with the mode</a:t>
            </a:r>
          </a:p>
        </p:txBody>
      </p:sp>
      <p:sp>
        <p:nvSpPr>
          <p:cNvPr id="6" name="スライド番号プレースホルダー 5"/>
          <p:cNvSpPr>
            <a:spLocks noGrp="1"/>
          </p:cNvSpPr>
          <p:nvPr>
            <p:ph type="sldNum" sz="quarter" idx="12"/>
          </p:nvPr>
        </p:nvSpPr>
        <p:spPr/>
        <p:txBody>
          <a:bodyPr/>
          <a:lstStyle/>
          <a:p>
            <a:fld id="{3C3642CC-2220-49F0-A885-9ED52248316D}" type="slidenum">
              <a:rPr kumimoji="1" lang="ja-JP" altLang="en-US" smtClean="0"/>
              <a:t>31</a:t>
            </a:fld>
            <a:endParaRPr kumimoji="1" lang="ja-JP" altLang="en-US"/>
          </a:p>
        </p:txBody>
      </p:sp>
      <p:pic>
        <p:nvPicPr>
          <p:cNvPr id="4" name="Picture 13" descr="LH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60648"/>
            <a:ext cx="1008113" cy="7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58094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線コネクタ 9"/>
          <p:cNvCxnSpPr/>
          <p:nvPr/>
        </p:nvCxnSpPr>
        <p:spPr>
          <a:xfrm flipV="1">
            <a:off x="6691405" y="1340768"/>
            <a:ext cx="0" cy="2111499"/>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V="1">
            <a:off x="6691405" y="3837781"/>
            <a:ext cx="0" cy="2111499"/>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a:xfrm>
            <a:off x="1111540" y="-13394"/>
            <a:ext cx="8032460" cy="994122"/>
          </a:xfrm>
        </p:spPr>
        <p:txBody>
          <a:bodyPr>
            <a:noAutofit/>
          </a:bodyPr>
          <a:lstStyle/>
          <a:p>
            <a:r>
              <a:rPr kumimoji="1" lang="en-US" altLang="ja-JP" sz="2800" dirty="0" smtClean="0"/>
              <a:t>Whe</a:t>
            </a:r>
            <a:r>
              <a:rPr lang="en-US" altLang="ja-JP" sz="2800" dirty="0" smtClean="0"/>
              <a:t>n the </a:t>
            </a:r>
            <a:r>
              <a:rPr kumimoji="1" lang="en-US" altLang="ja-JP" sz="2800" dirty="0" smtClean="0"/>
              <a:t>energetic particle spectra was deformed, it might increase ion-heating power, classically.</a:t>
            </a:r>
            <a:endParaRPr kumimoji="1" lang="ja-JP" altLang="en-US" sz="2800" dirty="0"/>
          </a:p>
        </p:txBody>
      </p:sp>
      <p:sp>
        <p:nvSpPr>
          <p:cNvPr id="3" name="コンテンツ プレースホルダー 2"/>
          <p:cNvSpPr>
            <a:spLocks noGrp="1"/>
          </p:cNvSpPr>
          <p:nvPr>
            <p:ph idx="1"/>
          </p:nvPr>
        </p:nvSpPr>
        <p:spPr>
          <a:xfrm>
            <a:off x="176605" y="1124744"/>
            <a:ext cx="4430891" cy="1800200"/>
          </a:xfrm>
        </p:spPr>
        <p:txBody>
          <a:bodyPr>
            <a:normAutofit lnSpcReduction="10000"/>
          </a:bodyPr>
          <a:lstStyle/>
          <a:p>
            <a:pPr marL="0" indent="0">
              <a:buNone/>
            </a:pPr>
            <a:r>
              <a:rPr lang="en-US" altLang="ja-JP" sz="2400" dirty="0" smtClean="0"/>
              <a:t>Because, the population of energetic particles close to the </a:t>
            </a:r>
            <a:r>
              <a:rPr lang="en-US" altLang="ja-JP" sz="2400" dirty="0" err="1"/>
              <a:t>E</a:t>
            </a:r>
            <a:r>
              <a:rPr lang="en-US" altLang="ja-JP" sz="2400" baseline="-25000" dirty="0" err="1"/>
              <a:t>c</a:t>
            </a:r>
            <a:r>
              <a:rPr lang="en-US" altLang="ja-JP" sz="2400" dirty="0"/>
              <a:t>(~15Te </a:t>
            </a:r>
            <a:r>
              <a:rPr lang="en-US" altLang="ja-JP" sz="2400" dirty="0" smtClean="0"/>
              <a:t>) would increase by the deformation. Thus, the ion-heating rate might increase.</a:t>
            </a:r>
            <a:endParaRPr kumimoji="1" lang="ja-JP" altLang="en-US" sz="2400" dirty="0"/>
          </a:p>
        </p:txBody>
      </p:sp>
      <p:sp>
        <p:nvSpPr>
          <p:cNvPr id="4" name="スライド番号プレースホルダー 3"/>
          <p:cNvSpPr>
            <a:spLocks noGrp="1"/>
          </p:cNvSpPr>
          <p:nvPr>
            <p:ph type="sldNum" sz="quarter" idx="12"/>
          </p:nvPr>
        </p:nvSpPr>
        <p:spPr/>
        <p:txBody>
          <a:bodyPr/>
          <a:lstStyle/>
          <a:p>
            <a:fld id="{3C3642CC-2220-49F0-A885-9ED52248316D}" type="slidenum">
              <a:rPr kumimoji="1" lang="ja-JP" altLang="en-US" smtClean="0"/>
              <a:t>32</a:t>
            </a:fld>
            <a:endParaRPr kumimoji="1" lang="ja-JP" altLang="en-US"/>
          </a:p>
        </p:txBody>
      </p:sp>
      <p:pic>
        <p:nvPicPr>
          <p:cNvPr id="6"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l="9241" t="30676" r="9132" b="5228"/>
          <a:stretch>
            <a:fillRect/>
          </a:stretch>
        </p:blipFill>
        <p:spPr bwMode="auto">
          <a:xfrm>
            <a:off x="4607496" y="1124744"/>
            <a:ext cx="4624833" cy="542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テキスト ボックス 6"/>
          <p:cNvSpPr txBox="1"/>
          <p:nvPr/>
        </p:nvSpPr>
        <p:spPr>
          <a:xfrm>
            <a:off x="7524328" y="2996952"/>
            <a:ext cx="1225913" cy="369332"/>
          </a:xfrm>
          <a:prstGeom prst="rect">
            <a:avLst/>
          </a:prstGeom>
          <a:noFill/>
        </p:spPr>
        <p:txBody>
          <a:bodyPr wrap="none" rtlCol="0">
            <a:spAutoFit/>
          </a:bodyPr>
          <a:lstStyle/>
          <a:p>
            <a:r>
              <a:rPr kumimoji="1" lang="en-US" altLang="ja-JP" dirty="0" err="1" smtClean="0"/>
              <a:t>T</a:t>
            </a:r>
            <a:r>
              <a:rPr kumimoji="1" lang="en-US" altLang="ja-JP" baseline="-25000" dirty="0" err="1" smtClean="0"/>
              <a:t>e</a:t>
            </a:r>
            <a:r>
              <a:rPr lang="en-US" altLang="ja-JP" dirty="0" smtClean="0"/>
              <a:t>(0)=5keV</a:t>
            </a:r>
            <a:endParaRPr kumimoji="1" lang="ja-JP" altLang="en-US" dirty="0"/>
          </a:p>
        </p:txBody>
      </p:sp>
      <p:sp>
        <p:nvSpPr>
          <p:cNvPr id="11" name="テキスト ボックス 10"/>
          <p:cNvSpPr txBox="1"/>
          <p:nvPr/>
        </p:nvSpPr>
        <p:spPr>
          <a:xfrm>
            <a:off x="6012160" y="2204864"/>
            <a:ext cx="1084592" cy="369332"/>
          </a:xfrm>
          <a:prstGeom prst="rect">
            <a:avLst/>
          </a:prstGeom>
          <a:solidFill>
            <a:schemeClr val="bg1"/>
          </a:solidFill>
        </p:spPr>
        <p:txBody>
          <a:bodyPr wrap="none" rtlCol="0">
            <a:spAutoFit/>
          </a:bodyPr>
          <a:lstStyle/>
          <a:p>
            <a:r>
              <a:rPr kumimoji="1" lang="en-US" altLang="ja-JP" dirty="0" err="1" smtClean="0"/>
              <a:t>E</a:t>
            </a:r>
            <a:r>
              <a:rPr kumimoji="1" lang="en-US" altLang="ja-JP" baseline="-25000" dirty="0" err="1" smtClean="0"/>
              <a:t>c</a:t>
            </a:r>
            <a:r>
              <a:rPr kumimoji="1" lang="en-US" altLang="ja-JP" dirty="0" smtClean="0"/>
              <a:t>=75keV</a:t>
            </a:r>
            <a:endParaRPr kumimoji="1" lang="ja-JP" altLang="en-US" dirty="0"/>
          </a:p>
        </p:txBody>
      </p:sp>
      <p:sp>
        <p:nvSpPr>
          <p:cNvPr id="12" name="テキスト ボックス 11"/>
          <p:cNvSpPr txBox="1"/>
          <p:nvPr/>
        </p:nvSpPr>
        <p:spPr>
          <a:xfrm>
            <a:off x="5580112" y="2389530"/>
            <a:ext cx="432048" cy="461665"/>
          </a:xfrm>
          <a:prstGeom prst="rect">
            <a:avLst/>
          </a:prstGeom>
          <a:solidFill>
            <a:schemeClr val="bg1"/>
          </a:solidFill>
        </p:spPr>
        <p:txBody>
          <a:bodyPr wrap="square" rtlCol="0">
            <a:spAutoFit/>
          </a:bodyPr>
          <a:lstStyle/>
          <a:p>
            <a:r>
              <a:rPr kumimoji="1" lang="en-US" altLang="ja-JP" sz="2400" b="1" dirty="0" smtClean="0"/>
              <a:t>a)</a:t>
            </a:r>
            <a:endParaRPr kumimoji="1" lang="ja-JP" altLang="en-US" sz="2400" b="1" dirty="0"/>
          </a:p>
        </p:txBody>
      </p:sp>
      <p:sp>
        <p:nvSpPr>
          <p:cNvPr id="13" name="テキスト ボックス 12"/>
          <p:cNvSpPr txBox="1"/>
          <p:nvPr/>
        </p:nvSpPr>
        <p:spPr>
          <a:xfrm>
            <a:off x="5508104" y="3861048"/>
            <a:ext cx="504056" cy="461665"/>
          </a:xfrm>
          <a:prstGeom prst="rect">
            <a:avLst/>
          </a:prstGeom>
          <a:solidFill>
            <a:schemeClr val="bg1"/>
          </a:solidFill>
        </p:spPr>
        <p:txBody>
          <a:bodyPr wrap="square" rtlCol="0">
            <a:spAutoFit/>
          </a:bodyPr>
          <a:lstStyle/>
          <a:p>
            <a:r>
              <a:rPr lang="en-US" altLang="ja-JP" sz="2400" b="1" dirty="0"/>
              <a:t>b</a:t>
            </a:r>
            <a:r>
              <a:rPr kumimoji="1" lang="en-US" altLang="ja-JP" sz="2400" b="1" dirty="0" smtClean="0"/>
              <a:t>)</a:t>
            </a:r>
            <a:endParaRPr kumimoji="1" lang="ja-JP" altLang="en-US" sz="2400" b="1" dirty="0"/>
          </a:p>
        </p:txBody>
      </p:sp>
      <p:sp>
        <p:nvSpPr>
          <p:cNvPr id="14" name="テキスト ボックス 13"/>
          <p:cNvSpPr txBox="1"/>
          <p:nvPr/>
        </p:nvSpPr>
        <p:spPr>
          <a:xfrm>
            <a:off x="107504" y="2955716"/>
            <a:ext cx="4499992" cy="3785652"/>
          </a:xfrm>
          <a:prstGeom prst="rect">
            <a:avLst/>
          </a:prstGeom>
          <a:noFill/>
          <a:ln w="38100">
            <a:solidFill>
              <a:srgbClr val="FF0000"/>
            </a:solidFill>
          </a:ln>
        </p:spPr>
        <p:txBody>
          <a:bodyPr wrap="square" rtlCol="0">
            <a:spAutoFit/>
          </a:bodyPr>
          <a:lstStyle/>
          <a:p>
            <a:r>
              <a:rPr lang="en-US" altLang="ja-JP" sz="2400" dirty="0"/>
              <a:t>T</a:t>
            </a:r>
            <a:r>
              <a:rPr lang="en-US" altLang="ja-JP" sz="2400" dirty="0" smtClean="0"/>
              <a:t>ime-dependent analysis of NB h</a:t>
            </a:r>
            <a:r>
              <a:rPr kumimoji="1" lang="en-US" altLang="ja-JP" sz="2400" dirty="0" smtClean="0"/>
              <a:t>eating power was performed based on </a:t>
            </a:r>
            <a:r>
              <a:rPr lang="en-US" altLang="ja-JP" sz="2400" dirty="0"/>
              <a:t>TASK3D-code </a:t>
            </a:r>
            <a:r>
              <a:rPr lang="en-US" altLang="ja-JP" sz="2400" dirty="0" smtClean="0"/>
              <a:t>to evaluate the classical </a:t>
            </a:r>
            <a:r>
              <a:rPr lang="en-US" altLang="ja-JP" sz="2400" dirty="0"/>
              <a:t>bulk-ion heating power by </a:t>
            </a:r>
            <a:r>
              <a:rPr lang="en-US" altLang="ja-JP" sz="2400" dirty="0" smtClean="0"/>
              <a:t>EPs </a:t>
            </a:r>
            <a:r>
              <a:rPr kumimoji="1" lang="en-US" altLang="ja-JP" sz="2400" dirty="0" smtClean="0"/>
              <a:t>.</a:t>
            </a:r>
          </a:p>
          <a:p>
            <a:r>
              <a:rPr lang="en-US" altLang="ja-JP" sz="2400" dirty="0">
                <a:solidFill>
                  <a:srgbClr val="0000CC"/>
                </a:solidFill>
              </a:rPr>
              <a:t>The possible increase of the heating power by the deformation was </a:t>
            </a:r>
            <a:r>
              <a:rPr lang="en-US" altLang="ja-JP" sz="2400" dirty="0" smtClean="0">
                <a:solidFill>
                  <a:srgbClr val="0000CC"/>
                </a:solidFill>
              </a:rPr>
              <a:t>examined </a:t>
            </a:r>
            <a:r>
              <a:rPr lang="en-US" altLang="ja-JP" sz="2400" dirty="0">
                <a:solidFill>
                  <a:srgbClr val="0000CC"/>
                </a:solidFill>
              </a:rPr>
              <a:t>by introducing artificial deformation of the spectra in the calculation</a:t>
            </a:r>
            <a:r>
              <a:rPr lang="en-US" altLang="ja-JP" sz="2400" dirty="0"/>
              <a:t>. </a:t>
            </a:r>
            <a:endParaRPr lang="ja-JP" altLang="en-US" sz="2400" dirty="0"/>
          </a:p>
        </p:txBody>
      </p:sp>
      <p:pic>
        <p:nvPicPr>
          <p:cNvPr id="15" name="Picture 13" descr="LH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428" y="22433"/>
            <a:ext cx="1008113" cy="7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99234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59632" y="107062"/>
            <a:ext cx="7715199" cy="1080120"/>
          </a:xfrm>
          <a:ln>
            <a:noFill/>
            <a:prstDash val="dash"/>
          </a:ln>
        </p:spPr>
        <p:txBody>
          <a:bodyPr>
            <a:noAutofit/>
          </a:bodyPr>
          <a:lstStyle/>
          <a:p>
            <a:r>
              <a:rPr kumimoji="1" lang="en-US" altLang="ja-JP" sz="2800" dirty="0" smtClean="0"/>
              <a:t>Increment of classical ion heating power </a:t>
            </a:r>
            <a:br>
              <a:rPr kumimoji="1" lang="en-US" altLang="ja-JP" sz="2800" dirty="0" smtClean="0"/>
            </a:br>
            <a:r>
              <a:rPr lang="en-US" altLang="ja-JP" sz="2800" dirty="0" smtClean="0"/>
              <a:t>by the deformation of the spectra is too small to cause observed increase of the ion temperature.</a:t>
            </a:r>
            <a:r>
              <a:rPr kumimoji="1" lang="en-US" altLang="ja-JP" sz="2800" dirty="0" smtClean="0"/>
              <a:t> </a:t>
            </a:r>
            <a:endParaRPr kumimoji="1" lang="ja-JP" altLang="en-US" sz="2800" dirty="0"/>
          </a:p>
        </p:txBody>
      </p:sp>
      <p:sp>
        <p:nvSpPr>
          <p:cNvPr id="6" name="コンテンツ プレースホルダー 5"/>
          <p:cNvSpPr>
            <a:spLocks noGrp="1"/>
          </p:cNvSpPr>
          <p:nvPr>
            <p:ph idx="1"/>
          </p:nvPr>
        </p:nvSpPr>
        <p:spPr>
          <a:xfrm>
            <a:off x="457200" y="1556792"/>
            <a:ext cx="8229600" cy="4425355"/>
          </a:xfrm>
        </p:spPr>
        <p:txBody>
          <a:bodyPr>
            <a:noAutofit/>
          </a:bodyPr>
          <a:lstStyle/>
          <a:p>
            <a:r>
              <a:rPr lang="en-US" altLang="ja-JP" sz="1600" dirty="0" smtClean="0"/>
              <a:t>Energetic particle spectra at t=4.94s with classical slowing-down spectra were evaluated by TASK3D code.  </a:t>
            </a:r>
          </a:p>
          <a:p>
            <a:r>
              <a:rPr kumimoji="1" lang="en-US" altLang="ja-JP" sz="1600" dirty="0" smtClean="0"/>
              <a:t>The spectra was artificially deformed to reproduced the observed clum</a:t>
            </a:r>
            <a:r>
              <a:rPr lang="en-US" altLang="ja-JP" sz="1600" dirty="0" smtClean="0"/>
              <a:t>p-hole formation. </a:t>
            </a:r>
            <a:r>
              <a:rPr lang="en-US" altLang="ja-JP" sz="1600" dirty="0"/>
              <a:t> </a:t>
            </a:r>
            <a:r>
              <a:rPr lang="en-US" altLang="ja-JP" sz="1600" dirty="0" smtClean="0"/>
              <a:t>The increment of ion heating power by the deformation was examined.</a:t>
            </a:r>
            <a:endParaRPr kumimoji="1" lang="ja-JP" altLang="en-US" sz="1600" dirty="0"/>
          </a:p>
        </p:txBody>
      </p:sp>
      <p:sp>
        <p:nvSpPr>
          <p:cNvPr id="7" name="スライド番号プレースホルダー 6"/>
          <p:cNvSpPr>
            <a:spLocks noGrp="1"/>
          </p:cNvSpPr>
          <p:nvPr>
            <p:ph type="sldNum" sz="quarter" idx="12"/>
          </p:nvPr>
        </p:nvSpPr>
        <p:spPr>
          <a:xfrm>
            <a:off x="6553200" y="6381328"/>
            <a:ext cx="2133600" cy="365125"/>
          </a:xfrm>
        </p:spPr>
        <p:txBody>
          <a:bodyPr/>
          <a:lstStyle/>
          <a:p>
            <a:fld id="{3C3642CC-2220-49F0-A885-9ED52248316D}" type="slidenum">
              <a:rPr kumimoji="1" lang="ja-JP" altLang="en-US" smtClean="0"/>
              <a:t>33</a:t>
            </a:fld>
            <a:endParaRPr kumimoji="1" lang="ja-JP" altLang="en-US" dirty="0"/>
          </a:p>
        </p:txBody>
      </p:sp>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919" y="2690378"/>
            <a:ext cx="3956862"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正方形/長方形 12"/>
          <p:cNvSpPr/>
          <p:nvPr/>
        </p:nvSpPr>
        <p:spPr>
          <a:xfrm>
            <a:off x="3059832" y="3266442"/>
            <a:ext cx="504056" cy="1251295"/>
          </a:xfrm>
          <a:prstGeom prst="rect">
            <a:avLst/>
          </a:prstGeom>
          <a:solidFill>
            <a:srgbClr val="0000CC">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1979712" y="3266442"/>
            <a:ext cx="1080120" cy="1251295"/>
          </a:xfrm>
          <a:prstGeom prst="rect">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下カーブ矢印 13"/>
          <p:cNvSpPr/>
          <p:nvPr/>
        </p:nvSpPr>
        <p:spPr>
          <a:xfrm flipH="1">
            <a:off x="2843808" y="2978410"/>
            <a:ext cx="360040" cy="216024"/>
          </a:xfrm>
          <a:prstGeom prst="curvedDownArrow">
            <a:avLst/>
          </a:prstGeom>
          <a:solidFill>
            <a:schemeClr val="accent5">
              <a:lumMod val="20000"/>
              <a:lumOff val="80000"/>
            </a:schemeClr>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5" name="テキスト ボックス 14"/>
          <p:cNvSpPr txBox="1"/>
          <p:nvPr/>
        </p:nvSpPr>
        <p:spPr>
          <a:xfrm>
            <a:off x="2900437" y="2564904"/>
            <a:ext cx="1184940" cy="369332"/>
          </a:xfrm>
          <a:prstGeom prst="rect">
            <a:avLst/>
          </a:prstGeom>
          <a:noFill/>
        </p:spPr>
        <p:txBody>
          <a:bodyPr wrap="none" rtlCol="0">
            <a:spAutoFit/>
          </a:bodyPr>
          <a:lstStyle/>
          <a:p>
            <a:r>
              <a:rPr kumimoji="1" lang="en-US" altLang="ja-JP" b="1" dirty="0" smtClean="0">
                <a:latin typeface="Arial" panose="020B0604020202020204" pitchFamily="34" charset="0"/>
                <a:cs typeface="Arial" panose="020B0604020202020204" pitchFamily="34" charset="0"/>
              </a:rPr>
              <a:t>r/a=~0.02</a:t>
            </a:r>
            <a:endParaRPr kumimoji="1" lang="ja-JP" altLang="en-US" b="1" dirty="0">
              <a:latin typeface="Arial" panose="020B0604020202020204" pitchFamily="34" charset="0"/>
              <a:cs typeface="Arial" panose="020B0604020202020204" pitchFamily="34" charset="0"/>
            </a:endParaRPr>
          </a:p>
        </p:txBody>
      </p:sp>
      <p:graphicFrame>
        <p:nvGraphicFramePr>
          <p:cNvPr id="16" name="オブジェクト 15"/>
          <p:cNvGraphicFramePr>
            <a:graphicFrameLocks noChangeAspect="1"/>
          </p:cNvGraphicFramePr>
          <p:nvPr>
            <p:extLst>
              <p:ext uri="{D42A27DB-BD31-4B8C-83A1-F6EECF244321}">
                <p14:modId xmlns:p14="http://schemas.microsoft.com/office/powerpoint/2010/main" val="3415591183"/>
              </p:ext>
            </p:extLst>
          </p:nvPr>
        </p:nvGraphicFramePr>
        <p:xfrm>
          <a:off x="4360863" y="2636912"/>
          <a:ext cx="4124325" cy="3619500"/>
        </p:xfrm>
        <a:graphic>
          <a:graphicData uri="http://schemas.openxmlformats.org/presentationml/2006/ole">
            <mc:AlternateContent xmlns:mc="http://schemas.openxmlformats.org/markup-compatibility/2006">
              <mc:Choice xmlns:v="urn:schemas-microsoft-com:vml" Requires="v">
                <p:oleObj spid="_x0000_s14596" name="KGPlot" r:id="rId4" imgW="4124160" imgH="3619440" progId="KGraph_Plot">
                  <p:embed/>
                </p:oleObj>
              </mc:Choice>
              <mc:Fallback>
                <p:oleObj name="KGPlot" r:id="rId4" imgW="4124160" imgH="3619440" progId="KGraph_Plot">
                  <p:embed/>
                  <p:pic>
                    <p:nvPicPr>
                      <p:cNvPr id="0" name=""/>
                      <p:cNvPicPr/>
                      <p:nvPr/>
                    </p:nvPicPr>
                    <p:blipFill>
                      <a:blip r:embed="rId5"/>
                      <a:stretch>
                        <a:fillRect/>
                      </a:stretch>
                    </p:blipFill>
                    <p:spPr>
                      <a:xfrm>
                        <a:off x="4360863" y="2636912"/>
                        <a:ext cx="4124325" cy="3619500"/>
                      </a:xfrm>
                      <a:prstGeom prst="rect">
                        <a:avLst/>
                      </a:prstGeom>
                    </p:spPr>
                  </p:pic>
                </p:oleObj>
              </mc:Fallback>
            </mc:AlternateContent>
          </a:graphicData>
        </a:graphic>
      </p:graphicFrame>
      <p:sp>
        <p:nvSpPr>
          <p:cNvPr id="17" name="テキスト ボックス 16"/>
          <p:cNvSpPr txBox="1"/>
          <p:nvPr/>
        </p:nvSpPr>
        <p:spPr>
          <a:xfrm>
            <a:off x="4860032" y="6381328"/>
            <a:ext cx="3154903" cy="369332"/>
          </a:xfrm>
          <a:prstGeom prst="rect">
            <a:avLst/>
          </a:prstGeom>
          <a:noFill/>
          <a:ln w="28575">
            <a:solidFill>
              <a:srgbClr val="FF0000"/>
            </a:solidFill>
          </a:ln>
        </p:spPr>
        <p:txBody>
          <a:bodyPr wrap="none" rtlCol="0">
            <a:spAutoFit/>
          </a:bodyPr>
          <a:lstStyle/>
          <a:p>
            <a:r>
              <a:rPr kumimoji="1" lang="en-US" altLang="ja-JP" dirty="0" smtClean="0"/>
              <a:t>This candidate is also ruled out.</a:t>
            </a:r>
            <a:endParaRPr kumimoji="1" lang="ja-JP" altLang="en-US" dirty="0"/>
          </a:p>
        </p:txBody>
      </p:sp>
      <p:pic>
        <p:nvPicPr>
          <p:cNvPr id="18" name="Picture 13" descr="LH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2" y="260648"/>
            <a:ext cx="1008113" cy="7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246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9" grpId="0" animBg="1"/>
      <p:bldP spid="14" grpId="0" animBg="1"/>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552" y="-27384"/>
            <a:ext cx="8229600" cy="1008112"/>
          </a:xfrm>
        </p:spPr>
        <p:txBody>
          <a:bodyPr>
            <a:normAutofit fontScale="90000"/>
          </a:bodyPr>
          <a:lstStyle/>
          <a:p>
            <a:r>
              <a:rPr kumimoji="1" lang="en-US" altLang="ja-JP" sz="3200" dirty="0" smtClean="0"/>
              <a:t>Evaluated energy loss of EP by the deformation of the spectra </a:t>
            </a:r>
            <a:r>
              <a:rPr lang="en-US" altLang="ja-JP" sz="3200" dirty="0" smtClean="0"/>
              <a:t>reaches to 0.6[kJ/m</a:t>
            </a:r>
            <a:r>
              <a:rPr lang="en-US" altLang="ja-JP" sz="3200" baseline="30000" dirty="0" smtClean="0"/>
              <a:t>3</a:t>
            </a:r>
            <a:r>
              <a:rPr lang="en-US" altLang="ja-JP" sz="3200" dirty="0" smtClean="0"/>
              <a:t>] at the core.</a:t>
            </a:r>
            <a:endParaRPr kumimoji="1" lang="ja-JP" altLang="en-US" sz="3200" dirty="0"/>
          </a:p>
        </p:txBody>
      </p:sp>
      <p:sp>
        <p:nvSpPr>
          <p:cNvPr id="3" name="コンテンツ プレースホルダー 2"/>
          <p:cNvSpPr>
            <a:spLocks noGrp="1"/>
          </p:cNvSpPr>
          <p:nvPr>
            <p:ph idx="1"/>
          </p:nvPr>
        </p:nvSpPr>
        <p:spPr>
          <a:xfrm>
            <a:off x="457200" y="1340768"/>
            <a:ext cx="8147248" cy="1828800"/>
          </a:xfrm>
        </p:spPr>
        <p:txBody>
          <a:bodyPr>
            <a:normAutofit/>
          </a:bodyPr>
          <a:lstStyle/>
          <a:p>
            <a:r>
              <a:rPr kumimoji="1" lang="en-US" altLang="ja-JP" sz="2400" dirty="0" smtClean="0"/>
              <a:t>Considering the duration time of the </a:t>
            </a:r>
            <a:r>
              <a:rPr lang="en-US" altLang="ja-JP" sz="2400" dirty="0" smtClean="0"/>
              <a:t>mode (~8[</a:t>
            </a:r>
            <a:r>
              <a:rPr lang="en-US" altLang="ja-JP" sz="2400" dirty="0" err="1" smtClean="0"/>
              <a:t>ms</a:t>
            </a:r>
            <a:r>
              <a:rPr lang="en-US" altLang="ja-JP" sz="2400" dirty="0" smtClean="0"/>
              <a:t>]), the average power loss of EPs are ~75[kW/m</a:t>
            </a:r>
            <a:r>
              <a:rPr lang="en-US" altLang="ja-JP" sz="2400" baseline="30000" dirty="0" smtClean="0"/>
              <a:t>3</a:t>
            </a:r>
            <a:r>
              <a:rPr lang="en-US" altLang="ja-JP" sz="2400" dirty="0" smtClean="0"/>
              <a:t>], which is larger than the necessary ion heating power (~4[kW/m</a:t>
            </a:r>
            <a:r>
              <a:rPr lang="en-US" altLang="ja-JP" sz="2400" baseline="30000" dirty="0" smtClean="0"/>
              <a:t>3</a:t>
            </a:r>
            <a:r>
              <a:rPr lang="en-US" altLang="ja-JP" sz="2400" dirty="0" smtClean="0"/>
              <a:t>]).</a:t>
            </a:r>
            <a:r>
              <a:rPr kumimoji="1" lang="en-US" altLang="ja-JP" sz="2400" dirty="0" smtClean="0"/>
              <a:t> </a:t>
            </a:r>
            <a:endParaRPr kumimoji="1" lang="ja-JP" altLang="en-US" sz="2400" dirty="0"/>
          </a:p>
        </p:txBody>
      </p:sp>
      <p:graphicFrame>
        <p:nvGraphicFramePr>
          <p:cNvPr id="4" name="オブジェクト 3"/>
          <p:cNvGraphicFramePr>
            <a:graphicFrameLocks noChangeAspect="1"/>
          </p:cNvGraphicFramePr>
          <p:nvPr>
            <p:extLst>
              <p:ext uri="{D42A27DB-BD31-4B8C-83A1-F6EECF244321}">
                <p14:modId xmlns:p14="http://schemas.microsoft.com/office/powerpoint/2010/main" val="1501117555"/>
              </p:ext>
            </p:extLst>
          </p:nvPr>
        </p:nvGraphicFramePr>
        <p:xfrm>
          <a:off x="2339752" y="2780928"/>
          <a:ext cx="4784725" cy="3695700"/>
        </p:xfrm>
        <a:graphic>
          <a:graphicData uri="http://schemas.openxmlformats.org/presentationml/2006/ole">
            <mc:AlternateContent xmlns:mc="http://schemas.openxmlformats.org/markup-compatibility/2006">
              <mc:Choice xmlns:v="urn:schemas-microsoft-com:vml" Requires="v">
                <p:oleObj spid="_x0000_s17627" name="KGPlot" r:id="rId3" imgW="4784760" imgH="3695400" progId="KGraph_Plot">
                  <p:embed/>
                </p:oleObj>
              </mc:Choice>
              <mc:Fallback>
                <p:oleObj name="KGPlot" r:id="rId3" imgW="4784760" imgH="3695400" progId="KGraph_Plot">
                  <p:embed/>
                  <p:pic>
                    <p:nvPicPr>
                      <p:cNvPr id="0" name="オブジェクト 7"/>
                      <p:cNvPicPr>
                        <a:picLocks noChangeAspect="1" noChangeArrowheads="1"/>
                      </p:cNvPicPr>
                      <p:nvPr/>
                    </p:nvPicPr>
                    <p:blipFill>
                      <a:blip r:embed="rId4"/>
                      <a:srcRect/>
                      <a:stretch>
                        <a:fillRect/>
                      </a:stretch>
                    </p:blipFill>
                    <p:spPr bwMode="auto">
                      <a:xfrm>
                        <a:off x="2339752" y="2780928"/>
                        <a:ext cx="478472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スライド番号プレースホルダー 4"/>
          <p:cNvSpPr>
            <a:spLocks noGrp="1"/>
          </p:cNvSpPr>
          <p:nvPr>
            <p:ph type="sldNum" sz="quarter" idx="12"/>
          </p:nvPr>
        </p:nvSpPr>
        <p:spPr/>
        <p:txBody>
          <a:bodyPr/>
          <a:lstStyle/>
          <a:p>
            <a:fld id="{B8F9009D-011B-48C7-86D9-12C7B4CC2485}" type="slidenum">
              <a:rPr kumimoji="1" lang="ja-JP" altLang="en-US" smtClean="0"/>
              <a:t>34</a:t>
            </a:fld>
            <a:endParaRPr kumimoji="1" lang="ja-JP" altLang="en-US"/>
          </a:p>
        </p:txBody>
      </p:sp>
    </p:spTree>
    <p:extLst>
      <p:ext uri="{BB962C8B-B14F-4D97-AF65-F5344CB8AC3E}">
        <p14:creationId xmlns:p14="http://schemas.microsoft.com/office/powerpoint/2010/main" val="25798839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l="9241" t="30676" r="9132" b="5228"/>
          <a:stretch>
            <a:fillRect/>
          </a:stretch>
        </p:blipFill>
        <p:spPr bwMode="auto">
          <a:xfrm>
            <a:off x="4357688" y="1431925"/>
            <a:ext cx="4732337" cy="542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タイトル 3"/>
          <p:cNvSpPr>
            <a:spLocks noGrp="1"/>
          </p:cNvSpPr>
          <p:nvPr>
            <p:ph type="title"/>
          </p:nvPr>
        </p:nvSpPr>
        <p:spPr/>
        <p:txBody>
          <a:bodyPr>
            <a:normAutofit fontScale="90000"/>
          </a:bodyPr>
          <a:lstStyle/>
          <a:p>
            <a:r>
              <a:rPr lang="en-US" altLang="ja-JP" sz="2000" dirty="0" smtClean="0"/>
              <a:t> </a:t>
            </a:r>
            <a:r>
              <a:rPr lang="en-US" altLang="ja-JP" sz="2000" dirty="0"/>
              <a:t>During the </a:t>
            </a:r>
            <a:r>
              <a:rPr lang="en-US" altLang="ja-JP" sz="2000" dirty="0" smtClean="0"/>
              <a:t>GAM bursting activity, </a:t>
            </a:r>
            <a:r>
              <a:rPr lang="en-US" altLang="ja-JP" sz="2000" dirty="0" smtClean="0">
                <a:solidFill>
                  <a:srgbClr val="0066FF"/>
                </a:solidFill>
              </a:rPr>
              <a:t>the Clump-Hole formation was observed in high energy part</a:t>
            </a:r>
            <a:r>
              <a:rPr lang="en-US" altLang="ja-JP" sz="2000" dirty="0" smtClean="0"/>
              <a:t>, and </a:t>
            </a:r>
            <a:r>
              <a:rPr lang="en-US" altLang="ja-JP" sz="2000" dirty="0" smtClean="0">
                <a:solidFill>
                  <a:srgbClr val="FF0000"/>
                </a:solidFill>
              </a:rPr>
              <a:t>the ion temperature increase  was observed for the low energy part.</a:t>
            </a:r>
            <a:endParaRPr lang="en-US" altLang="ja-JP" sz="2000" dirty="0"/>
          </a:p>
        </p:txBody>
      </p:sp>
      <p:sp>
        <p:nvSpPr>
          <p:cNvPr id="6" name="スライド番号プレースホルダー 5"/>
          <p:cNvSpPr>
            <a:spLocks noGrp="1"/>
          </p:cNvSpPr>
          <p:nvPr>
            <p:ph type="sldNum" sz="quarter" idx="12"/>
          </p:nvPr>
        </p:nvSpPr>
        <p:spPr/>
        <p:txBody>
          <a:bodyPr/>
          <a:lstStyle/>
          <a:p>
            <a:fld id="{3C3642CC-2220-49F0-A885-9ED52248316D}" type="slidenum">
              <a:rPr kumimoji="1" lang="ja-JP" altLang="en-US" smtClean="0"/>
              <a:t>35</a:t>
            </a:fld>
            <a:endParaRPr kumimoji="1" lang="ja-JP" altLang="en-US"/>
          </a:p>
        </p:txBody>
      </p:sp>
      <p:sp>
        <p:nvSpPr>
          <p:cNvPr id="8" name="下矢印 7"/>
          <p:cNvSpPr/>
          <p:nvPr/>
        </p:nvSpPr>
        <p:spPr>
          <a:xfrm flipV="1">
            <a:off x="3332807" y="3551238"/>
            <a:ext cx="306388" cy="257175"/>
          </a:xfrm>
          <a:prstGeom prst="downArrow">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9" name="直線矢印コネクタ 8"/>
          <p:cNvCxnSpPr/>
          <p:nvPr/>
        </p:nvCxnSpPr>
        <p:spPr>
          <a:xfrm flipH="1" flipV="1">
            <a:off x="3640138" y="2711450"/>
            <a:ext cx="1604962" cy="257175"/>
          </a:xfrm>
          <a:prstGeom prst="straightConnector1">
            <a:avLst/>
          </a:prstGeom>
          <a:ln w="28575">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8335963" y="1598613"/>
            <a:ext cx="0" cy="4795837"/>
          </a:xfrm>
          <a:prstGeom prst="line">
            <a:avLst/>
          </a:prstGeom>
          <a:ln w="38100">
            <a:solidFill>
              <a:srgbClr val="008000"/>
            </a:solidFill>
            <a:prstDash val="dash"/>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flipH="1">
            <a:off x="5203825" y="1598613"/>
            <a:ext cx="130175" cy="2209800"/>
          </a:xfrm>
          <a:prstGeom prst="rect">
            <a:avLst/>
          </a:prstGeom>
          <a:solidFill>
            <a:srgbClr val="FF3399">
              <a:alpha val="50196"/>
            </a:srgbClr>
          </a:solid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346" name="テキスト ボックス 2"/>
          <p:cNvSpPr txBox="1">
            <a:spLocks noChangeArrowheads="1"/>
          </p:cNvSpPr>
          <p:nvPr/>
        </p:nvSpPr>
        <p:spPr bwMode="auto">
          <a:xfrm>
            <a:off x="1109663" y="1031875"/>
            <a:ext cx="2236787" cy="400050"/>
          </a:xfrm>
          <a:prstGeom prst="rect">
            <a:avLst/>
          </a:prstGeom>
          <a:solidFill>
            <a:schemeClr val="bg1"/>
          </a:solidFill>
          <a:ln w="9525">
            <a:solidFill>
              <a:schemeClr val="tx1"/>
            </a:solidFill>
            <a:miter lim="800000"/>
            <a:headEnd/>
            <a:tailEnd/>
          </a:ln>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a:t>Low energy range</a:t>
            </a:r>
            <a:endParaRPr lang="ja-JP" altLang="en-US" sz="2000"/>
          </a:p>
        </p:txBody>
      </p:sp>
      <p:sp>
        <p:nvSpPr>
          <p:cNvPr id="14347" name="テキスト ボックス 12"/>
          <p:cNvSpPr txBox="1">
            <a:spLocks noChangeArrowheads="1"/>
          </p:cNvSpPr>
          <p:nvPr/>
        </p:nvSpPr>
        <p:spPr bwMode="auto">
          <a:xfrm>
            <a:off x="5454650" y="1031875"/>
            <a:ext cx="2365375" cy="400050"/>
          </a:xfrm>
          <a:prstGeom prst="rect">
            <a:avLst/>
          </a:prstGeom>
          <a:solidFill>
            <a:schemeClr val="bg1"/>
          </a:solidFill>
          <a:ln w="9525">
            <a:solidFill>
              <a:schemeClr val="tx1"/>
            </a:solidFill>
            <a:miter lim="800000"/>
            <a:headEnd/>
            <a:tailEnd/>
          </a:ln>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a:t>High energy range</a:t>
            </a:r>
            <a:endParaRPr lang="ja-JP" altLang="en-US" sz="2000"/>
          </a:p>
        </p:txBody>
      </p:sp>
      <p:sp>
        <p:nvSpPr>
          <p:cNvPr id="5" name="下矢印 4"/>
          <p:cNvSpPr/>
          <p:nvPr/>
        </p:nvSpPr>
        <p:spPr>
          <a:xfrm>
            <a:off x="7950200" y="4184650"/>
            <a:ext cx="361950" cy="431800"/>
          </a:xfrm>
          <a:prstGeom prst="downArrow">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 name="下矢印 13"/>
          <p:cNvSpPr/>
          <p:nvPr/>
        </p:nvSpPr>
        <p:spPr>
          <a:xfrm flipV="1">
            <a:off x="7269163" y="4875213"/>
            <a:ext cx="363537" cy="381000"/>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aphicFrame>
        <p:nvGraphicFramePr>
          <p:cNvPr id="14351" name="オブジェクト 2"/>
          <p:cNvGraphicFramePr>
            <a:graphicFrameLocks noChangeAspect="1"/>
          </p:cNvGraphicFramePr>
          <p:nvPr/>
        </p:nvGraphicFramePr>
        <p:xfrm>
          <a:off x="5334000" y="4192588"/>
          <a:ext cx="1090613" cy="398462"/>
        </p:xfrm>
        <a:graphic>
          <a:graphicData uri="http://schemas.openxmlformats.org/presentationml/2006/ole">
            <mc:AlternateContent xmlns:mc="http://schemas.openxmlformats.org/markup-compatibility/2006">
              <mc:Choice xmlns:v="urn:schemas-microsoft-com:vml" Requires="v">
                <p:oleObj spid="_x0000_s22549" name="Equation" r:id="rId5" imgW="520474" imgH="190417" progId="Equation.DSMT4">
                  <p:embed/>
                </p:oleObj>
              </mc:Choice>
              <mc:Fallback>
                <p:oleObj name="Equation" r:id="rId5" imgW="520474" imgH="190417"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4192588"/>
                        <a:ext cx="1090613" cy="3984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352" name="オブジェクト 3"/>
          <p:cNvGraphicFramePr>
            <a:graphicFrameLocks noChangeAspect="1"/>
          </p:cNvGraphicFramePr>
          <p:nvPr/>
        </p:nvGraphicFramePr>
        <p:xfrm>
          <a:off x="5465763" y="2581275"/>
          <a:ext cx="877887" cy="398463"/>
        </p:xfrm>
        <a:graphic>
          <a:graphicData uri="http://schemas.openxmlformats.org/presentationml/2006/ole">
            <mc:AlternateContent xmlns:mc="http://schemas.openxmlformats.org/markup-compatibility/2006">
              <mc:Choice xmlns:v="urn:schemas-microsoft-com:vml" Requires="v">
                <p:oleObj spid="_x0000_s22550" name="Equation" r:id="rId7" imgW="419100" imgH="190500" progId="Equation.DSMT4">
                  <p:embed/>
                </p:oleObj>
              </mc:Choice>
              <mc:Fallback>
                <p:oleObj name="Equation" r:id="rId7" imgW="419100" imgH="1905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65763" y="2581275"/>
                        <a:ext cx="877887" cy="3984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353" name="テキスト ボックス 5"/>
          <p:cNvSpPr txBox="1">
            <a:spLocks noChangeArrowheads="1"/>
          </p:cNvSpPr>
          <p:nvPr/>
        </p:nvSpPr>
        <p:spPr bwMode="auto">
          <a:xfrm>
            <a:off x="7835900" y="1031875"/>
            <a:ext cx="11207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a:solidFill>
                  <a:srgbClr val="006600"/>
                </a:solidFill>
              </a:rPr>
              <a:t>NBI</a:t>
            </a:r>
          </a:p>
          <a:p>
            <a:pPr algn="ctr" eaLnBrk="1" hangingPunct="1"/>
            <a:r>
              <a:rPr lang="en-US" altLang="ja-JP">
                <a:solidFill>
                  <a:srgbClr val="006600"/>
                </a:solidFill>
              </a:rPr>
              <a:t>(175keV)</a:t>
            </a:r>
            <a:endParaRPr lang="ja-JP" altLang="en-US">
              <a:solidFill>
                <a:srgbClr val="006600"/>
              </a:solidFill>
            </a:endParaRPr>
          </a:p>
        </p:txBody>
      </p:sp>
      <p:graphicFrame>
        <p:nvGraphicFramePr>
          <p:cNvPr id="3" name="オブジェクト 2"/>
          <p:cNvGraphicFramePr>
            <a:graphicFrameLocks noChangeAspect="1"/>
          </p:cNvGraphicFramePr>
          <p:nvPr>
            <p:extLst>
              <p:ext uri="{D42A27DB-BD31-4B8C-83A1-F6EECF244321}">
                <p14:modId xmlns:p14="http://schemas.microsoft.com/office/powerpoint/2010/main" val="22654016"/>
              </p:ext>
            </p:extLst>
          </p:nvPr>
        </p:nvGraphicFramePr>
        <p:xfrm>
          <a:off x="251520" y="4297034"/>
          <a:ext cx="3821112" cy="2516342"/>
        </p:xfrm>
        <a:graphic>
          <a:graphicData uri="http://schemas.openxmlformats.org/presentationml/2006/ole">
            <mc:AlternateContent xmlns:mc="http://schemas.openxmlformats.org/markup-compatibility/2006">
              <mc:Choice xmlns:v="urn:schemas-microsoft-com:vml" Requires="v">
                <p:oleObj spid="_x0000_s22551" name="KGPlot" r:id="rId9" imgW="6248160" imgH="4114800" progId="KGraph_Plot">
                  <p:embed/>
                </p:oleObj>
              </mc:Choice>
              <mc:Fallback>
                <p:oleObj name="KGPlot" r:id="rId9" imgW="6248160" imgH="4114800" progId="KGraph_Plot">
                  <p:embed/>
                  <p:pic>
                    <p:nvPicPr>
                      <p:cNvPr id="0" name=""/>
                      <p:cNvPicPr/>
                      <p:nvPr/>
                    </p:nvPicPr>
                    <p:blipFill>
                      <a:blip r:embed="rId10"/>
                      <a:stretch>
                        <a:fillRect/>
                      </a:stretch>
                    </p:blipFill>
                    <p:spPr>
                      <a:xfrm>
                        <a:off x="251520" y="4297034"/>
                        <a:ext cx="3821112" cy="2516342"/>
                      </a:xfrm>
                      <a:prstGeom prst="rect">
                        <a:avLst/>
                      </a:prstGeom>
                    </p:spPr>
                  </p:pic>
                </p:oleObj>
              </mc:Fallback>
            </mc:AlternateContent>
          </a:graphicData>
        </a:graphic>
      </p:graphicFrame>
      <p:graphicFrame>
        <p:nvGraphicFramePr>
          <p:cNvPr id="7" name="オブジェクト 6"/>
          <p:cNvGraphicFramePr>
            <a:graphicFrameLocks noChangeAspect="1"/>
          </p:cNvGraphicFramePr>
          <p:nvPr>
            <p:extLst>
              <p:ext uri="{D42A27DB-BD31-4B8C-83A1-F6EECF244321}">
                <p14:modId xmlns:p14="http://schemas.microsoft.com/office/powerpoint/2010/main" val="3873149230"/>
              </p:ext>
            </p:extLst>
          </p:nvPr>
        </p:nvGraphicFramePr>
        <p:xfrm>
          <a:off x="323528" y="1065548"/>
          <a:ext cx="3616291" cy="3275930"/>
        </p:xfrm>
        <a:graphic>
          <a:graphicData uri="http://schemas.openxmlformats.org/presentationml/2006/ole">
            <mc:AlternateContent xmlns:mc="http://schemas.openxmlformats.org/markup-compatibility/2006">
              <mc:Choice xmlns:v="urn:schemas-microsoft-com:vml" Requires="v">
                <p:oleObj spid="_x0000_s22552" name="KGPlot" r:id="rId11" imgW="3984480" imgH="4124160" progId="KGraph_Plot">
                  <p:embed/>
                </p:oleObj>
              </mc:Choice>
              <mc:Fallback>
                <p:oleObj name="KGPlot" r:id="rId11" imgW="3984480" imgH="4124160" progId="KGraph_Plot">
                  <p:embed/>
                  <p:pic>
                    <p:nvPicPr>
                      <p:cNvPr id="0" name="オブジェクト 7"/>
                      <p:cNvPicPr>
                        <a:picLocks noChangeAspect="1" noChangeArrowheads="1"/>
                      </p:cNvPicPr>
                      <p:nvPr/>
                    </p:nvPicPr>
                    <p:blipFill>
                      <a:blip r:embed="rId12"/>
                      <a:srcRect/>
                      <a:stretch>
                        <a:fillRect/>
                      </a:stretch>
                    </p:blipFill>
                    <p:spPr bwMode="auto">
                      <a:xfrm>
                        <a:off x="323528" y="1065548"/>
                        <a:ext cx="3616291" cy="327593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4575892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p:cNvGrpSpPr/>
          <p:nvPr/>
        </p:nvGrpSpPr>
        <p:grpSpPr>
          <a:xfrm>
            <a:off x="5472100" y="926192"/>
            <a:ext cx="3456384" cy="5799782"/>
            <a:chOff x="4788024" y="424126"/>
            <a:chExt cx="3456384" cy="6009748"/>
          </a:xfrm>
        </p:grpSpPr>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424126"/>
              <a:ext cx="3456384" cy="6009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テキスト ボックス 16"/>
            <p:cNvSpPr txBox="1"/>
            <p:nvPr/>
          </p:nvSpPr>
          <p:spPr>
            <a:xfrm>
              <a:off x="5508104" y="476672"/>
              <a:ext cx="365806" cy="369332"/>
            </a:xfrm>
            <a:prstGeom prst="rect">
              <a:avLst/>
            </a:prstGeom>
            <a:noFill/>
          </p:spPr>
          <p:txBody>
            <a:bodyPr wrap="none" rtlCol="0">
              <a:spAutoFit/>
            </a:bodyPr>
            <a:lstStyle/>
            <a:p>
              <a:r>
                <a:rPr kumimoji="1" lang="en-US" altLang="ja-JP" dirty="0" smtClean="0"/>
                <a:t>a)</a:t>
              </a:r>
              <a:endParaRPr kumimoji="1" lang="ja-JP" altLang="en-US" dirty="0"/>
            </a:p>
          </p:txBody>
        </p:sp>
        <p:sp>
          <p:nvSpPr>
            <p:cNvPr id="18" name="テキスト ボックス 17"/>
            <p:cNvSpPr txBox="1"/>
            <p:nvPr/>
          </p:nvSpPr>
          <p:spPr>
            <a:xfrm>
              <a:off x="5325201" y="980728"/>
              <a:ext cx="377026" cy="369332"/>
            </a:xfrm>
            <a:prstGeom prst="rect">
              <a:avLst/>
            </a:prstGeom>
            <a:noFill/>
          </p:spPr>
          <p:txBody>
            <a:bodyPr wrap="none" rtlCol="0">
              <a:spAutoFit/>
            </a:bodyPr>
            <a:lstStyle/>
            <a:p>
              <a:r>
                <a:rPr lang="en-US" altLang="ja-JP" dirty="0"/>
                <a:t>b</a:t>
              </a:r>
              <a:r>
                <a:rPr kumimoji="1" lang="en-US" altLang="ja-JP" dirty="0" smtClean="0"/>
                <a:t>)</a:t>
              </a:r>
              <a:endParaRPr kumimoji="1" lang="ja-JP" altLang="en-US" dirty="0"/>
            </a:p>
          </p:txBody>
        </p:sp>
        <p:sp>
          <p:nvSpPr>
            <p:cNvPr id="19" name="テキスト ボックス 18"/>
            <p:cNvSpPr txBox="1"/>
            <p:nvPr/>
          </p:nvSpPr>
          <p:spPr>
            <a:xfrm>
              <a:off x="5325201" y="1522961"/>
              <a:ext cx="352982" cy="369332"/>
            </a:xfrm>
            <a:prstGeom prst="rect">
              <a:avLst/>
            </a:prstGeom>
            <a:noFill/>
          </p:spPr>
          <p:txBody>
            <a:bodyPr wrap="none" rtlCol="0">
              <a:spAutoFit/>
            </a:bodyPr>
            <a:lstStyle/>
            <a:p>
              <a:r>
                <a:rPr lang="en-US" altLang="ja-JP" dirty="0" smtClean="0"/>
                <a:t>c</a:t>
              </a:r>
              <a:r>
                <a:rPr kumimoji="1" lang="en-US" altLang="ja-JP" dirty="0" smtClean="0"/>
                <a:t>)</a:t>
              </a:r>
              <a:endParaRPr kumimoji="1" lang="ja-JP" altLang="en-US" dirty="0"/>
            </a:p>
          </p:txBody>
        </p:sp>
        <p:sp>
          <p:nvSpPr>
            <p:cNvPr id="20" name="テキスト ボックス 19"/>
            <p:cNvSpPr txBox="1"/>
            <p:nvPr/>
          </p:nvSpPr>
          <p:spPr>
            <a:xfrm>
              <a:off x="5331613" y="2348880"/>
              <a:ext cx="377026" cy="369332"/>
            </a:xfrm>
            <a:prstGeom prst="rect">
              <a:avLst/>
            </a:prstGeom>
            <a:noFill/>
          </p:spPr>
          <p:txBody>
            <a:bodyPr wrap="none" rtlCol="0">
              <a:spAutoFit/>
            </a:bodyPr>
            <a:lstStyle/>
            <a:p>
              <a:r>
                <a:rPr lang="en-US" altLang="ja-JP" dirty="0"/>
                <a:t>d</a:t>
              </a:r>
              <a:r>
                <a:rPr kumimoji="1" lang="en-US" altLang="ja-JP" dirty="0" smtClean="0"/>
                <a:t>)</a:t>
              </a:r>
              <a:endParaRPr kumimoji="1" lang="ja-JP" altLang="en-US" dirty="0"/>
            </a:p>
          </p:txBody>
        </p:sp>
        <p:sp>
          <p:nvSpPr>
            <p:cNvPr id="21" name="テキスト ボックス 20"/>
            <p:cNvSpPr txBox="1"/>
            <p:nvPr/>
          </p:nvSpPr>
          <p:spPr>
            <a:xfrm>
              <a:off x="5364088" y="3140968"/>
              <a:ext cx="370614" cy="369332"/>
            </a:xfrm>
            <a:prstGeom prst="rect">
              <a:avLst/>
            </a:prstGeom>
            <a:noFill/>
          </p:spPr>
          <p:txBody>
            <a:bodyPr wrap="none" rtlCol="0">
              <a:spAutoFit/>
            </a:bodyPr>
            <a:lstStyle/>
            <a:p>
              <a:r>
                <a:rPr lang="en-US" altLang="ja-JP" dirty="0" smtClean="0"/>
                <a:t>e</a:t>
              </a:r>
              <a:r>
                <a:rPr kumimoji="1" lang="en-US" altLang="ja-JP" dirty="0" smtClean="0"/>
                <a:t>)</a:t>
              </a:r>
              <a:endParaRPr kumimoji="1" lang="ja-JP" altLang="en-US" dirty="0"/>
            </a:p>
          </p:txBody>
        </p:sp>
        <p:sp>
          <p:nvSpPr>
            <p:cNvPr id="22" name="テキスト ボックス 21"/>
            <p:cNvSpPr txBox="1"/>
            <p:nvPr/>
          </p:nvSpPr>
          <p:spPr>
            <a:xfrm>
              <a:off x="5362718" y="4005064"/>
              <a:ext cx="329129" cy="369332"/>
            </a:xfrm>
            <a:prstGeom prst="rect">
              <a:avLst/>
            </a:prstGeom>
            <a:noFill/>
          </p:spPr>
          <p:txBody>
            <a:bodyPr wrap="none" rtlCol="0">
              <a:spAutoFit/>
            </a:bodyPr>
            <a:lstStyle/>
            <a:p>
              <a:r>
                <a:rPr lang="en-US" altLang="ja-JP" dirty="0"/>
                <a:t>f</a:t>
              </a:r>
              <a:r>
                <a:rPr kumimoji="1" lang="en-US" altLang="ja-JP" dirty="0" smtClean="0"/>
                <a:t>)</a:t>
              </a:r>
              <a:endParaRPr kumimoji="1" lang="ja-JP" altLang="en-US" dirty="0"/>
            </a:p>
          </p:txBody>
        </p:sp>
        <p:sp>
          <p:nvSpPr>
            <p:cNvPr id="23" name="テキスト ボックス 22"/>
            <p:cNvSpPr txBox="1"/>
            <p:nvPr/>
          </p:nvSpPr>
          <p:spPr>
            <a:xfrm>
              <a:off x="5364088" y="4941168"/>
              <a:ext cx="364202" cy="369332"/>
            </a:xfrm>
            <a:prstGeom prst="rect">
              <a:avLst/>
            </a:prstGeom>
            <a:noFill/>
          </p:spPr>
          <p:txBody>
            <a:bodyPr wrap="none" rtlCol="0">
              <a:spAutoFit/>
            </a:bodyPr>
            <a:lstStyle/>
            <a:p>
              <a:r>
                <a:rPr lang="en-US" altLang="ja-JP" dirty="0" smtClean="0"/>
                <a:t>g</a:t>
              </a:r>
              <a:r>
                <a:rPr kumimoji="1" lang="en-US" altLang="ja-JP" dirty="0" smtClean="0"/>
                <a:t>)</a:t>
              </a:r>
              <a:endParaRPr kumimoji="1" lang="ja-JP" altLang="en-US" dirty="0"/>
            </a:p>
          </p:txBody>
        </p:sp>
      </p:grpSp>
      <p:sp>
        <p:nvSpPr>
          <p:cNvPr id="2" name="タイトル 1"/>
          <p:cNvSpPr>
            <a:spLocks noGrp="1"/>
          </p:cNvSpPr>
          <p:nvPr>
            <p:ph type="title"/>
          </p:nvPr>
        </p:nvSpPr>
        <p:spPr>
          <a:xfrm>
            <a:off x="1619672" y="116632"/>
            <a:ext cx="7067128" cy="999133"/>
          </a:xfrm>
        </p:spPr>
        <p:txBody>
          <a:bodyPr>
            <a:noAutofit/>
          </a:bodyPr>
          <a:lstStyle/>
          <a:p>
            <a:pPr algn="l"/>
            <a:r>
              <a:rPr kumimoji="1" lang="en-US" altLang="ja-JP" sz="2400" dirty="0" smtClean="0"/>
              <a:t>On LHD, increase of low energy neutrals </a:t>
            </a:r>
            <a:r>
              <a:rPr lang="en-US" altLang="ja-JP" sz="2400" dirty="0" smtClean="0"/>
              <a:t>are observed with </a:t>
            </a:r>
            <a:r>
              <a:rPr kumimoji="1" lang="en-US" altLang="ja-JP" sz="2400" dirty="0" smtClean="0"/>
              <a:t>up-sweeping n=0 modes </a:t>
            </a:r>
            <a:r>
              <a:rPr lang="en-US" altLang="ja-JP" sz="2400" dirty="0" smtClean="0"/>
              <a:t>by tangential NPA</a:t>
            </a:r>
            <a:r>
              <a:rPr kumimoji="1" lang="en-US" altLang="ja-JP" sz="2400" dirty="0" smtClean="0"/>
              <a:t> </a:t>
            </a:r>
            <a:r>
              <a:rPr lang="en-US" altLang="ja-JP" sz="2400" dirty="0" smtClean="0"/>
              <a:t>at low density plasmas.</a:t>
            </a:r>
            <a:endParaRPr kumimoji="1" lang="ja-JP" altLang="en-US" sz="2400" dirty="0"/>
          </a:p>
        </p:txBody>
      </p:sp>
      <p:sp>
        <p:nvSpPr>
          <p:cNvPr id="4" name="コンテンツ プレースホルダー 3"/>
          <p:cNvSpPr>
            <a:spLocks noGrp="1"/>
          </p:cNvSpPr>
          <p:nvPr>
            <p:ph idx="1"/>
          </p:nvPr>
        </p:nvSpPr>
        <p:spPr>
          <a:xfrm>
            <a:off x="457200" y="1700808"/>
            <a:ext cx="4690864" cy="4425355"/>
          </a:xfrm>
        </p:spPr>
        <p:txBody>
          <a:bodyPr>
            <a:normAutofit fontScale="70000" lnSpcReduction="20000"/>
          </a:bodyPr>
          <a:lstStyle/>
          <a:p>
            <a:pPr marL="285750" indent="-285750"/>
            <a:r>
              <a:rPr lang="en-US" altLang="ja-JP" dirty="0" smtClean="0"/>
              <a:t>The mode was only excited during </a:t>
            </a:r>
            <a:r>
              <a:rPr lang="en-US" altLang="ja-JP" dirty="0" smtClean="0"/>
              <a:t>counter</a:t>
            </a:r>
            <a:r>
              <a:rPr lang="en-US" altLang="ja-JP" dirty="0" smtClean="0"/>
              <a:t>-NB </a:t>
            </a:r>
            <a:r>
              <a:rPr lang="en-US" altLang="ja-JP" dirty="0" smtClean="0"/>
              <a:t>injection phase.</a:t>
            </a:r>
          </a:p>
          <a:p>
            <a:pPr marL="285750" indent="-285750"/>
            <a:r>
              <a:rPr lang="en-US" altLang="ja-JP" dirty="0" smtClean="0"/>
              <a:t> Superposition of ECH seems to be effective to excite the mode.</a:t>
            </a:r>
          </a:p>
          <a:p>
            <a:pPr marL="285750" indent="-285750"/>
            <a:r>
              <a:rPr lang="en-US" altLang="ja-JP" dirty="0" smtClean="0"/>
              <a:t>The </a:t>
            </a:r>
            <a:r>
              <a:rPr lang="en-US" altLang="ja-JP" dirty="0" smtClean="0"/>
              <a:t>typical initial frequencies of the mode are 50 -100kHz.  The flux increase was associated with relatively large amplitude modes.</a:t>
            </a:r>
            <a:endParaRPr lang="en-US" altLang="ja-JP" sz="900" dirty="0" smtClean="0"/>
          </a:p>
          <a:p>
            <a:pPr marL="285750" indent="-285750"/>
            <a:r>
              <a:rPr lang="en-US" altLang="ja-JP" dirty="0" smtClean="0"/>
              <a:t>No significant increase of H</a:t>
            </a:r>
            <a:r>
              <a:rPr lang="en-US" altLang="ja-JP" dirty="0" smtClean="0">
                <a:latin typeface="Symbol" pitchFamily="18" charset="2"/>
              </a:rPr>
              <a:t>a</a:t>
            </a:r>
            <a:r>
              <a:rPr lang="en-US" altLang="ja-JP" dirty="0" smtClean="0"/>
              <a:t>-signals were observed. </a:t>
            </a:r>
          </a:p>
          <a:p>
            <a:pPr marL="271462" lvl="1" indent="0">
              <a:buNone/>
            </a:pPr>
            <a:r>
              <a:rPr lang="en-US" altLang="ja-JP" dirty="0" smtClean="0"/>
              <a:t>=&gt; </a:t>
            </a:r>
            <a:r>
              <a:rPr lang="en-US" altLang="ja-JP" dirty="0" smtClean="0">
                <a:solidFill>
                  <a:srgbClr val="FF0000"/>
                </a:solidFill>
              </a:rPr>
              <a:t>Measured increase in neutral flux are due to the low energy ion behaviors.</a:t>
            </a:r>
            <a:endParaRPr lang="en-US" altLang="ja-JP" sz="900" dirty="0" smtClean="0"/>
          </a:p>
          <a:p>
            <a:pPr marL="285750" indent="-285750"/>
            <a:r>
              <a:rPr lang="en-US" altLang="ja-JP" dirty="0" smtClean="0"/>
              <a:t> Typical slowing-down time is estimated  to be ~10[s] at the core</a:t>
            </a:r>
            <a:endParaRPr kumimoji="1" lang="ja-JP" altLang="en-US" dirty="0"/>
          </a:p>
        </p:txBody>
      </p:sp>
      <p:sp>
        <p:nvSpPr>
          <p:cNvPr id="5" name="スライド番号プレースホルダー 4"/>
          <p:cNvSpPr>
            <a:spLocks noGrp="1"/>
          </p:cNvSpPr>
          <p:nvPr>
            <p:ph type="sldNum" sz="quarter" idx="12"/>
          </p:nvPr>
        </p:nvSpPr>
        <p:spPr/>
        <p:txBody>
          <a:bodyPr/>
          <a:lstStyle/>
          <a:p>
            <a:fld id="{3C3642CC-2220-49F0-A885-9ED52248316D}" type="slidenum">
              <a:rPr kumimoji="1" lang="ja-JP" altLang="en-US" smtClean="0"/>
              <a:t>4</a:t>
            </a:fld>
            <a:endParaRPr kumimoji="1" lang="ja-JP" altLang="en-US"/>
          </a:p>
        </p:txBody>
      </p:sp>
      <p:sp>
        <p:nvSpPr>
          <p:cNvPr id="3" name="正方形/長方形 2"/>
          <p:cNvSpPr/>
          <p:nvPr/>
        </p:nvSpPr>
        <p:spPr>
          <a:xfrm>
            <a:off x="6557986" y="4365104"/>
            <a:ext cx="1974454" cy="504056"/>
          </a:xfrm>
          <a:prstGeom prst="rect">
            <a:avLst/>
          </a:prstGeom>
          <a:noFill/>
          <a:ln>
            <a:solidFill>
              <a:srgbClr val="00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icture 13" descr="LH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207780"/>
            <a:ext cx="1008113" cy="7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直線矢印コネクタ 5"/>
          <p:cNvCxnSpPr/>
          <p:nvPr/>
        </p:nvCxnSpPr>
        <p:spPr>
          <a:xfrm flipH="1">
            <a:off x="6124334" y="3212976"/>
            <a:ext cx="288032"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a:off x="7316688" y="3356992"/>
            <a:ext cx="279648"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5489367" y="3239132"/>
            <a:ext cx="0" cy="1440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 name="グループ化 27"/>
          <p:cNvGrpSpPr/>
          <p:nvPr/>
        </p:nvGrpSpPr>
        <p:grpSpPr>
          <a:xfrm>
            <a:off x="7092280" y="3609476"/>
            <a:ext cx="1152128" cy="2879408"/>
            <a:chOff x="7092280" y="3609476"/>
            <a:chExt cx="1152128" cy="2879408"/>
          </a:xfrm>
        </p:grpSpPr>
        <p:sp>
          <p:nvSpPr>
            <p:cNvPr id="26" name="正方形/長方形 25"/>
            <p:cNvSpPr/>
            <p:nvPr/>
          </p:nvSpPr>
          <p:spPr>
            <a:xfrm>
              <a:off x="7092280" y="3645024"/>
              <a:ext cx="364232" cy="2808312"/>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7808168" y="3609476"/>
              <a:ext cx="436240" cy="2879408"/>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0" name="グループ化 29"/>
          <p:cNvGrpSpPr/>
          <p:nvPr/>
        </p:nvGrpSpPr>
        <p:grpSpPr>
          <a:xfrm>
            <a:off x="5364088" y="773757"/>
            <a:ext cx="3564396" cy="2808312"/>
            <a:chOff x="5364088" y="764704"/>
            <a:chExt cx="3564396" cy="2808312"/>
          </a:xfrm>
        </p:grpSpPr>
        <p:sp>
          <p:nvSpPr>
            <p:cNvPr id="29" name="正方形/長方形 28"/>
            <p:cNvSpPr/>
            <p:nvPr/>
          </p:nvSpPr>
          <p:spPr>
            <a:xfrm>
              <a:off x="5364088" y="764704"/>
              <a:ext cx="3564396" cy="2808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5" name="オブジェクト 24"/>
            <p:cNvGraphicFramePr>
              <a:graphicFrameLocks noChangeAspect="1"/>
            </p:cNvGraphicFramePr>
            <p:nvPr>
              <p:extLst>
                <p:ext uri="{D42A27DB-BD31-4B8C-83A1-F6EECF244321}">
                  <p14:modId xmlns:p14="http://schemas.microsoft.com/office/powerpoint/2010/main" val="14830072"/>
                </p:ext>
              </p:extLst>
            </p:nvPr>
          </p:nvGraphicFramePr>
          <p:xfrm>
            <a:off x="5580112" y="923496"/>
            <a:ext cx="2736304" cy="2624618"/>
          </p:xfrm>
          <a:graphic>
            <a:graphicData uri="http://schemas.openxmlformats.org/presentationml/2006/ole">
              <mc:AlternateContent xmlns:mc="http://schemas.openxmlformats.org/markup-compatibility/2006">
                <mc:Choice xmlns:v="urn:schemas-microsoft-com:vml" Requires="v">
                  <p:oleObj spid="_x0000_s3338" name="KGPlot" r:id="rId6" imgW="3733560" imgH="3581280" progId="KGraph_Plot">
                    <p:embed/>
                  </p:oleObj>
                </mc:Choice>
                <mc:Fallback>
                  <p:oleObj name="KGPlot" r:id="rId6" imgW="3733560" imgH="3581280" progId="KGraph_Plot">
                    <p:embed/>
                    <p:pic>
                      <p:nvPicPr>
                        <p:cNvPr id="0" name=""/>
                        <p:cNvPicPr/>
                        <p:nvPr/>
                      </p:nvPicPr>
                      <p:blipFill>
                        <a:blip r:embed="rId7"/>
                        <a:stretch>
                          <a:fillRect/>
                        </a:stretch>
                      </p:blipFill>
                      <p:spPr>
                        <a:xfrm>
                          <a:off x="5580112" y="923496"/>
                          <a:ext cx="2736304" cy="2624618"/>
                        </a:xfrm>
                        <a:prstGeom prst="rect">
                          <a:avLst/>
                        </a:prstGeom>
                      </p:spPr>
                    </p:pic>
                  </p:oleObj>
                </mc:Fallback>
              </mc:AlternateContent>
            </a:graphicData>
          </a:graphic>
        </p:graphicFrame>
      </p:grpSp>
    </p:spTree>
    <p:extLst>
      <p:ext uri="{BB962C8B-B14F-4D97-AF65-F5344CB8AC3E}">
        <p14:creationId xmlns:p14="http://schemas.microsoft.com/office/powerpoint/2010/main" val="303827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5904120" y="0"/>
            <a:ext cx="3239880" cy="6669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1187624" y="44624"/>
            <a:ext cx="4536504" cy="864096"/>
          </a:xfrm>
        </p:spPr>
        <p:txBody>
          <a:bodyPr>
            <a:noAutofit/>
          </a:bodyPr>
          <a:lstStyle/>
          <a:p>
            <a:r>
              <a:rPr kumimoji="1" lang="en-US" altLang="ja-JP" sz="3600" dirty="0" smtClean="0"/>
              <a:t>Bulk-ion behavior</a:t>
            </a:r>
            <a:endParaRPr kumimoji="1" lang="ja-JP" altLang="en-US" sz="3600" dirty="0"/>
          </a:p>
        </p:txBody>
      </p:sp>
      <p:sp>
        <p:nvSpPr>
          <p:cNvPr id="3" name="コンテンツ プレースホルダー 2"/>
          <p:cNvSpPr>
            <a:spLocks noGrp="1"/>
          </p:cNvSpPr>
          <p:nvPr>
            <p:ph idx="1"/>
          </p:nvPr>
        </p:nvSpPr>
        <p:spPr>
          <a:xfrm>
            <a:off x="457200" y="1196753"/>
            <a:ext cx="5446920" cy="3312368"/>
          </a:xfrm>
          <a:solidFill>
            <a:schemeClr val="bg1"/>
          </a:solidFill>
        </p:spPr>
        <p:txBody>
          <a:bodyPr>
            <a:normAutofit/>
          </a:bodyPr>
          <a:lstStyle/>
          <a:p>
            <a:r>
              <a:rPr lang="en-US" altLang="ja-JP" sz="2400" dirty="0" smtClean="0"/>
              <a:t>Neutral </a:t>
            </a:r>
            <a:r>
              <a:rPr lang="en-US" altLang="ja-JP" sz="2400" dirty="0" smtClean="0"/>
              <a:t>flux close to the bulk-ion energies are starts to increase after the mode excitation.</a:t>
            </a:r>
          </a:p>
          <a:p>
            <a:r>
              <a:rPr lang="en-US" altLang="ja-JP" sz="2400" dirty="0" smtClean="0">
                <a:solidFill>
                  <a:srgbClr val="0000CC"/>
                </a:solidFill>
              </a:rPr>
              <a:t>T</a:t>
            </a:r>
            <a:r>
              <a:rPr kumimoji="1" lang="en-US" altLang="ja-JP" sz="2400" dirty="0" smtClean="0">
                <a:solidFill>
                  <a:srgbClr val="0000CC"/>
                </a:solidFill>
              </a:rPr>
              <a:t>he effective ion temperature also starts to increase after the mode excitation</a:t>
            </a:r>
            <a:r>
              <a:rPr lang="en-US" altLang="ja-JP" sz="2400" dirty="0" smtClean="0">
                <a:solidFill>
                  <a:srgbClr val="0000CC"/>
                </a:solidFill>
              </a:rPr>
              <a:t>.</a:t>
            </a:r>
          </a:p>
        </p:txBody>
      </p:sp>
      <p:sp>
        <p:nvSpPr>
          <p:cNvPr id="5" name="スライド番号プレースホルダー 4"/>
          <p:cNvSpPr>
            <a:spLocks noGrp="1"/>
          </p:cNvSpPr>
          <p:nvPr>
            <p:ph type="sldNum" sz="quarter" idx="12"/>
          </p:nvPr>
        </p:nvSpPr>
        <p:spPr/>
        <p:txBody>
          <a:bodyPr/>
          <a:lstStyle/>
          <a:p>
            <a:fld id="{3C3642CC-2220-49F0-A885-9ED52248316D}" type="slidenum">
              <a:rPr kumimoji="1" lang="ja-JP" altLang="en-US" smtClean="0"/>
              <a:t>5</a:t>
            </a:fld>
            <a:endParaRPr kumimoji="1" lang="ja-JP" altLang="en-US"/>
          </a:p>
        </p:txBody>
      </p:sp>
      <p:pic>
        <p:nvPicPr>
          <p:cNvPr id="19" name="Picture 13" descr="LH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19" y="63763"/>
            <a:ext cx="1008113" cy="7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p:cNvSpPr txBox="1"/>
          <p:nvPr/>
        </p:nvSpPr>
        <p:spPr>
          <a:xfrm>
            <a:off x="372075" y="4558452"/>
            <a:ext cx="5184576" cy="1815882"/>
          </a:xfrm>
          <a:prstGeom prst="rect">
            <a:avLst/>
          </a:prstGeom>
          <a:noFill/>
          <a:ln w="28575">
            <a:solidFill>
              <a:srgbClr val="FF0000"/>
            </a:solidFill>
          </a:ln>
        </p:spPr>
        <p:txBody>
          <a:bodyPr wrap="square" rtlCol="0">
            <a:spAutoFit/>
          </a:bodyPr>
          <a:lstStyle/>
          <a:p>
            <a:r>
              <a:rPr kumimoji="1" lang="en-US" altLang="ja-JP" sz="2800" dirty="0" smtClean="0"/>
              <a:t>Either confinement property of bulk-ions or bulk-ion </a:t>
            </a:r>
            <a:r>
              <a:rPr lang="en-US" altLang="ja-JP" sz="2800" dirty="0" smtClean="0"/>
              <a:t>heating mechanisms seem to be changed with the mode excitation.</a:t>
            </a:r>
            <a:endParaRPr kumimoji="1" lang="ja-JP" altLang="en-US" sz="2800" dirty="0"/>
          </a:p>
        </p:txBody>
      </p:sp>
      <p:pic>
        <p:nvPicPr>
          <p:cNvPr id="10" name="図 9"/>
          <p:cNvPicPr/>
          <p:nvPr/>
        </p:nvPicPr>
        <p:blipFill rotWithShape="1">
          <a:blip r:embed="rId4" cstate="print">
            <a:extLst>
              <a:ext uri="{28A0092B-C50C-407E-A947-70E740481C1C}">
                <a14:useLocalDpi xmlns:a14="http://schemas.microsoft.com/office/drawing/2010/main" val="0"/>
              </a:ext>
            </a:extLst>
          </a:blip>
          <a:srcRect l="3070" t="2646" r="7851" b="2405"/>
          <a:stretch/>
        </p:blipFill>
        <p:spPr bwMode="auto">
          <a:xfrm>
            <a:off x="5904120" y="166316"/>
            <a:ext cx="3239880" cy="3694732"/>
          </a:xfrm>
          <a:prstGeom prst="rect">
            <a:avLst/>
          </a:prstGeom>
          <a:noFill/>
          <a:ln>
            <a:noFill/>
          </a:ln>
        </p:spPr>
      </p:pic>
      <p:sp>
        <p:nvSpPr>
          <p:cNvPr id="9" name="正方形/長方形 8"/>
          <p:cNvSpPr/>
          <p:nvPr/>
        </p:nvSpPr>
        <p:spPr>
          <a:xfrm>
            <a:off x="7065121" y="315857"/>
            <a:ext cx="72008" cy="3267635"/>
          </a:xfrm>
          <a:prstGeom prst="rect">
            <a:avLst/>
          </a:prstGeom>
          <a:solidFill>
            <a:schemeClr val="tx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7218190" y="305381"/>
            <a:ext cx="72008" cy="3267635"/>
          </a:xfrm>
          <a:prstGeom prst="rect">
            <a:avLst/>
          </a:prstGeom>
          <a:solidFill>
            <a:srgbClr val="FF00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379" name="Picture 13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215" t="9446" r="8311" b="6191"/>
          <a:stretch/>
        </p:blipFill>
        <p:spPr bwMode="auto">
          <a:xfrm>
            <a:off x="5904000" y="3960000"/>
            <a:ext cx="3096000" cy="27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0" name="Picture 14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519" t="9450" r="8005" b="6186"/>
          <a:stretch/>
        </p:blipFill>
        <p:spPr bwMode="auto">
          <a:xfrm>
            <a:off x="5916915" y="3957770"/>
            <a:ext cx="3096000" cy="2700000"/>
          </a:xfrm>
          <a:prstGeom prst="rect">
            <a:avLst/>
          </a:prstGeom>
          <a:solidFill>
            <a:schemeClr val="bg1"/>
          </a:solidFill>
          <a:ln>
            <a:noFill/>
          </a:ln>
          <a:effectLst/>
        </p:spPr>
      </p:pic>
    </p:spTree>
    <p:extLst>
      <p:ext uri="{BB962C8B-B14F-4D97-AF65-F5344CB8AC3E}">
        <p14:creationId xmlns:p14="http://schemas.microsoft.com/office/powerpoint/2010/main" val="220779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379"/>
                                        </p:tgtEl>
                                        <p:attrNameLst>
                                          <p:attrName>style.visibility</p:attrName>
                                        </p:attrNameLst>
                                      </p:cBhvr>
                                      <p:to>
                                        <p:strVal val="visible"/>
                                      </p:to>
                                    </p:set>
                                    <p:animEffect transition="in" filter="fade">
                                      <p:cBhvr>
                                        <p:cTn id="10" dur="500"/>
                                        <p:tgtEl>
                                          <p:spTgt spid="1037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0380"/>
                                        </p:tgtEl>
                                        <p:attrNameLst>
                                          <p:attrName>style.visibility</p:attrName>
                                        </p:attrNameLst>
                                      </p:cBhvr>
                                      <p:to>
                                        <p:strVal val="visible"/>
                                      </p:to>
                                    </p:set>
                                    <p:animEffect transition="in" filter="fade">
                                      <p:cBhvr>
                                        <p:cTn id="18" dur="500"/>
                                        <p:tgtEl>
                                          <p:spTgt spid="1038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sz="3200" dirty="0" smtClean="0"/>
              <a:t>Fast</a:t>
            </a:r>
            <a:r>
              <a:rPr kumimoji="1" lang="en-US" altLang="ja-JP" sz="3200" dirty="0" smtClean="0"/>
              <a:t>-Ion </a:t>
            </a:r>
            <a:r>
              <a:rPr kumimoji="1" lang="en-US" altLang="ja-JP" sz="3200" dirty="0" smtClean="0"/>
              <a:t>Behavior</a:t>
            </a:r>
            <a:endParaRPr kumimoji="1" lang="ja-JP" altLang="en-US" sz="3200" dirty="0"/>
          </a:p>
        </p:txBody>
      </p:sp>
      <p:sp>
        <p:nvSpPr>
          <p:cNvPr id="3" name="コンテンツ プレースホルダー 2"/>
          <p:cNvSpPr>
            <a:spLocks noGrp="1"/>
          </p:cNvSpPr>
          <p:nvPr>
            <p:ph idx="1"/>
          </p:nvPr>
        </p:nvSpPr>
        <p:spPr>
          <a:xfrm>
            <a:off x="4027054" y="1412776"/>
            <a:ext cx="4937434" cy="3923272"/>
          </a:xfrm>
        </p:spPr>
        <p:txBody>
          <a:bodyPr>
            <a:noAutofit/>
          </a:bodyPr>
          <a:lstStyle/>
          <a:p>
            <a:pPr>
              <a:lnSpc>
                <a:spcPts val="1800"/>
              </a:lnSpc>
              <a:buFont typeface="Wingdings" panose="05000000000000000000" pitchFamily="2" charset="2"/>
              <a:buChar char="Ø"/>
            </a:pPr>
            <a:r>
              <a:rPr lang="en-US" altLang="ja-JP" sz="1800" dirty="0" smtClean="0"/>
              <a:t>Decay times of the increased </a:t>
            </a:r>
            <a:r>
              <a:rPr lang="en-US" altLang="ja-JP" sz="1800" dirty="0"/>
              <a:t>flu</a:t>
            </a:r>
            <a:r>
              <a:rPr lang="en-US" altLang="ja-JP" sz="1800" dirty="0" smtClean="0"/>
              <a:t>x were order of 10-100 </a:t>
            </a:r>
            <a:r>
              <a:rPr lang="en-US" altLang="ja-JP" sz="1800" dirty="0" err="1"/>
              <a:t>ms.</a:t>
            </a:r>
            <a:r>
              <a:rPr lang="en-US" altLang="ja-JP" sz="1800" dirty="0"/>
              <a:t>  </a:t>
            </a:r>
          </a:p>
          <a:p>
            <a:pPr marL="528638" lvl="1" indent="-457200">
              <a:lnSpc>
                <a:spcPts val="1800"/>
              </a:lnSpc>
              <a:buFont typeface="Symbol"/>
              <a:buChar char="Þ"/>
            </a:pPr>
            <a:r>
              <a:rPr lang="en-US" altLang="ja-JP" sz="1600" dirty="0" smtClean="0">
                <a:solidFill>
                  <a:srgbClr val="0000CC"/>
                </a:solidFill>
              </a:rPr>
              <a:t>The fast-ions influenced </a:t>
            </a:r>
            <a:r>
              <a:rPr lang="en-US" altLang="ja-JP" sz="1600" dirty="0">
                <a:solidFill>
                  <a:srgbClr val="0000CC"/>
                </a:solidFill>
              </a:rPr>
              <a:t>by the mode activity were not promptly lost and were circulating on confined orbits.</a:t>
            </a:r>
          </a:p>
          <a:p>
            <a:pPr>
              <a:lnSpc>
                <a:spcPts val="1800"/>
              </a:lnSpc>
              <a:buFont typeface="Wingdings" panose="05000000000000000000" pitchFamily="2" charset="2"/>
              <a:buChar char="Ø"/>
            </a:pPr>
            <a:r>
              <a:rPr lang="en-US" altLang="ja-JP" sz="1800" dirty="0" smtClean="0"/>
              <a:t>The decay times were smaller than the expected slowing-down time of fast-ions</a:t>
            </a:r>
            <a:r>
              <a:rPr lang="en-US" altLang="ja-JP" sz="1800" dirty="0"/>
              <a:t> </a:t>
            </a:r>
            <a:r>
              <a:rPr lang="en-US" altLang="ja-JP" sz="1800" dirty="0" smtClean="0"/>
              <a:t>and almost no-delays </a:t>
            </a:r>
            <a:r>
              <a:rPr lang="en-US" altLang="ja-JP" sz="1800" dirty="0" smtClean="0"/>
              <a:t>of decays were </a:t>
            </a:r>
            <a:r>
              <a:rPr lang="en-US" altLang="ja-JP" sz="1800" dirty="0" smtClean="0"/>
              <a:t>found </a:t>
            </a:r>
            <a:r>
              <a:rPr lang="en-US" altLang="ja-JP" sz="1800" dirty="0" smtClean="0"/>
              <a:t>at </a:t>
            </a:r>
            <a:r>
              <a:rPr lang="en-US" altLang="ja-JP" sz="1800" dirty="0" smtClean="0"/>
              <a:t>each energy.  </a:t>
            </a:r>
            <a:endParaRPr lang="en-US" altLang="ja-JP" sz="1800" dirty="0"/>
          </a:p>
          <a:p>
            <a:pPr marL="528638" lvl="1" indent="-457200">
              <a:lnSpc>
                <a:spcPts val="1800"/>
              </a:lnSpc>
              <a:buFont typeface="Symbol"/>
              <a:buChar char="Þ"/>
            </a:pPr>
            <a:r>
              <a:rPr lang="en-US" altLang="ja-JP" sz="1600" dirty="0" smtClean="0">
                <a:solidFill>
                  <a:srgbClr val="0000CC"/>
                </a:solidFill>
              </a:rPr>
              <a:t>They </a:t>
            </a:r>
            <a:r>
              <a:rPr lang="en-US" altLang="ja-JP" sz="1600" dirty="0">
                <a:solidFill>
                  <a:srgbClr val="0000CC"/>
                </a:solidFill>
              </a:rPr>
              <a:t>were lost before they undergo slowing-down process</a:t>
            </a:r>
            <a:r>
              <a:rPr lang="en-US" altLang="ja-JP" sz="1600" dirty="0" smtClean="0">
                <a:solidFill>
                  <a:srgbClr val="0000CC"/>
                </a:solidFill>
              </a:rPr>
              <a:t>.</a:t>
            </a:r>
          </a:p>
          <a:p>
            <a:pPr marL="365125" indent="-365125">
              <a:lnSpc>
                <a:spcPts val="1800"/>
              </a:lnSpc>
              <a:buFont typeface="Wingdings" panose="05000000000000000000" pitchFamily="2" charset="2"/>
              <a:buChar char="Ø"/>
            </a:pPr>
            <a:r>
              <a:rPr lang="en-US" altLang="ja-JP" sz="1800" dirty="0" smtClean="0"/>
              <a:t>The decay times have energy dependence.  They became smaller as the energy decreases.  </a:t>
            </a:r>
          </a:p>
          <a:p>
            <a:pPr marL="528638" lvl="1" indent="-457200">
              <a:lnSpc>
                <a:spcPts val="1800"/>
              </a:lnSpc>
              <a:buFont typeface="Symbol"/>
              <a:buChar char="Þ"/>
            </a:pPr>
            <a:r>
              <a:rPr lang="en-US" altLang="ja-JP" sz="1600" dirty="0" smtClean="0">
                <a:solidFill>
                  <a:srgbClr val="0000CC"/>
                </a:solidFill>
              </a:rPr>
              <a:t>By comparing the decay time with charge exchange cross section, the charge exchange loss was found to be the dominant loss process.</a:t>
            </a:r>
            <a:endParaRPr lang="en-US" altLang="ja-JP" sz="1800" dirty="0" smtClean="0"/>
          </a:p>
        </p:txBody>
      </p:sp>
      <p:sp>
        <p:nvSpPr>
          <p:cNvPr id="4" name="スライド番号プレースホルダー 3"/>
          <p:cNvSpPr>
            <a:spLocks noGrp="1"/>
          </p:cNvSpPr>
          <p:nvPr>
            <p:ph type="sldNum" sz="quarter" idx="12"/>
          </p:nvPr>
        </p:nvSpPr>
        <p:spPr/>
        <p:txBody>
          <a:bodyPr/>
          <a:lstStyle/>
          <a:p>
            <a:fld id="{3C3642CC-2220-49F0-A885-9ED52248316D}" type="slidenum">
              <a:rPr kumimoji="1" lang="ja-JP" altLang="en-US" smtClean="0"/>
              <a:t>6</a:t>
            </a:fld>
            <a:endParaRPr kumimoji="1" lang="ja-JP" altLang="en-US"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88641"/>
            <a:ext cx="3970915" cy="6669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グループ化 8"/>
          <p:cNvGrpSpPr/>
          <p:nvPr/>
        </p:nvGrpSpPr>
        <p:grpSpPr>
          <a:xfrm>
            <a:off x="-112774" y="116632"/>
            <a:ext cx="4139828" cy="6696744"/>
            <a:chOff x="-112774" y="116632"/>
            <a:chExt cx="4139828" cy="6696744"/>
          </a:xfrm>
        </p:grpSpPr>
        <p:sp>
          <p:nvSpPr>
            <p:cNvPr id="6" name="正方形/長方形 5"/>
            <p:cNvSpPr/>
            <p:nvPr/>
          </p:nvSpPr>
          <p:spPr>
            <a:xfrm>
              <a:off x="107504" y="116632"/>
              <a:ext cx="3888432" cy="6696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774" y="503551"/>
              <a:ext cx="4139828" cy="603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テキスト ボックス 9"/>
          <p:cNvSpPr txBox="1"/>
          <p:nvPr/>
        </p:nvSpPr>
        <p:spPr>
          <a:xfrm>
            <a:off x="4057554" y="5336048"/>
            <a:ext cx="4834926" cy="1477328"/>
          </a:xfrm>
          <a:prstGeom prst="rect">
            <a:avLst/>
          </a:prstGeom>
          <a:noFill/>
          <a:ln>
            <a:solidFill>
              <a:srgbClr val="FF0000"/>
            </a:solidFill>
          </a:ln>
        </p:spPr>
        <p:txBody>
          <a:bodyPr wrap="square" rtlCol="0">
            <a:spAutoFit/>
          </a:bodyPr>
          <a:lstStyle/>
          <a:p>
            <a:r>
              <a:rPr kumimoji="1" lang="en-US" altLang="ja-JP" dirty="0" smtClean="0"/>
              <a:t>The charge exchange loss process produces the positive gradients in the energy spectra.</a:t>
            </a:r>
          </a:p>
          <a:p>
            <a:pPr marL="285750" indent="-285750">
              <a:buFont typeface="Symbol"/>
              <a:buChar char="Þ"/>
            </a:pPr>
            <a:r>
              <a:rPr lang="en-US" altLang="ja-JP" dirty="0" smtClean="0"/>
              <a:t>Source of instability drive.</a:t>
            </a:r>
          </a:p>
          <a:p>
            <a:pPr marL="285750" indent="-285750">
              <a:buFont typeface="Symbol"/>
              <a:buChar char="Þ"/>
            </a:pPr>
            <a:r>
              <a:rPr lang="en-US" altLang="ja-JP" dirty="0" smtClean="0"/>
              <a:t>Induc</a:t>
            </a:r>
            <a:r>
              <a:rPr kumimoji="1" lang="en-US" altLang="ja-JP" dirty="0" smtClean="0"/>
              <a:t>es clump-hole formation in the energy spectra. </a:t>
            </a:r>
            <a:endParaRPr kumimoji="1" lang="ja-JP" altLang="en-US" dirty="0"/>
          </a:p>
        </p:txBody>
      </p:sp>
      <p:sp>
        <p:nvSpPr>
          <p:cNvPr id="7" name="テキスト ボックス 6"/>
          <p:cNvSpPr txBox="1"/>
          <p:nvPr/>
        </p:nvSpPr>
        <p:spPr>
          <a:xfrm>
            <a:off x="4027054" y="815498"/>
            <a:ext cx="5116946" cy="646331"/>
          </a:xfrm>
          <a:prstGeom prst="rect">
            <a:avLst/>
          </a:prstGeom>
          <a:noFill/>
        </p:spPr>
        <p:txBody>
          <a:bodyPr wrap="square" rtlCol="0">
            <a:spAutoFit/>
          </a:bodyPr>
          <a:lstStyle/>
          <a:p>
            <a:r>
              <a:rPr lang="en-US" altLang="ja-JP" b="1" dirty="0"/>
              <a:t>The flux increase and </a:t>
            </a:r>
            <a:r>
              <a:rPr lang="en-US" altLang="ja-JP" b="1" dirty="0" smtClean="0"/>
              <a:t>its </a:t>
            </a:r>
            <a:r>
              <a:rPr lang="en-US" altLang="ja-JP" b="1" dirty="0"/>
              <a:t>decay were observed with the mode </a:t>
            </a:r>
            <a:r>
              <a:rPr lang="en-US" altLang="ja-JP" b="1" dirty="0" smtClean="0"/>
              <a:t>activity</a:t>
            </a:r>
            <a:r>
              <a:rPr lang="en-US" altLang="ja-JP" dirty="0" smtClean="0"/>
              <a:t>.</a:t>
            </a:r>
            <a:endParaRPr lang="en-US" altLang="ja-JP" b="1" dirty="0"/>
          </a:p>
        </p:txBody>
      </p:sp>
    </p:spTree>
    <p:extLst>
      <p:ext uri="{BB962C8B-B14F-4D97-AF65-F5344CB8AC3E}">
        <p14:creationId xmlns:p14="http://schemas.microsoft.com/office/powerpoint/2010/main" val="190226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r>
              <a:rPr kumimoji="1" lang="en-US" altLang="ja-JP" dirty="0" smtClean="0"/>
              <a:t>Mode structure and its </a:t>
            </a:r>
            <a:r>
              <a:rPr kumimoji="1" lang="en-US" altLang="ja-JP" dirty="0" smtClean="0"/>
              <a:t>frequency</a:t>
            </a:r>
            <a:endParaRPr kumimoji="1" lang="ja-JP" altLang="en-US" dirty="0"/>
          </a:p>
        </p:txBody>
      </p:sp>
      <p:sp>
        <p:nvSpPr>
          <p:cNvPr id="2" name="テキスト プレースホルダー 1"/>
          <p:cNvSpPr>
            <a:spLocks noGrp="1"/>
          </p:cNvSpPr>
          <p:nvPr>
            <p:ph type="body" idx="1"/>
          </p:nvPr>
        </p:nvSpPr>
        <p:spPr/>
        <p:txBody>
          <a:bodyPr/>
          <a:lstStyle/>
          <a:p>
            <a:endParaRPr kumimoji="1" lang="ja-JP" altLang="en-US"/>
          </a:p>
        </p:txBody>
      </p:sp>
      <p:sp>
        <p:nvSpPr>
          <p:cNvPr id="3" name="スライド番号プレースホルダー 2"/>
          <p:cNvSpPr>
            <a:spLocks noGrp="1"/>
          </p:cNvSpPr>
          <p:nvPr>
            <p:ph type="sldNum" sz="quarter" idx="12"/>
          </p:nvPr>
        </p:nvSpPr>
        <p:spPr/>
        <p:txBody>
          <a:bodyPr/>
          <a:lstStyle/>
          <a:p>
            <a:fld id="{B8F9009D-011B-48C7-86D9-12C7B4CC2485}" type="slidenum">
              <a:rPr kumimoji="1" lang="ja-JP" altLang="en-US" smtClean="0"/>
              <a:t>7</a:t>
            </a:fld>
            <a:endParaRPr kumimoji="1" lang="ja-JP" altLang="en-US"/>
          </a:p>
        </p:txBody>
      </p:sp>
    </p:spTree>
    <p:extLst>
      <p:ext uri="{BB962C8B-B14F-4D97-AF65-F5344CB8AC3E}">
        <p14:creationId xmlns:p14="http://schemas.microsoft.com/office/powerpoint/2010/main" val="26083657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図 6"/>
          <p:cNvPicPr>
            <a:picLocks noChangeAspect="1"/>
          </p:cNvPicPr>
          <p:nvPr/>
        </p:nvPicPr>
        <p:blipFill>
          <a:blip r:embed="rId4">
            <a:extLst>
              <a:ext uri="{28A0092B-C50C-407E-A947-70E740481C1C}">
                <a14:useLocalDpi xmlns:a14="http://schemas.microsoft.com/office/drawing/2010/main" val="0"/>
              </a:ext>
            </a:extLst>
          </a:blip>
          <a:srcRect l="2306" t="2011" r="6699" b="1759"/>
          <a:stretch>
            <a:fillRect/>
          </a:stretch>
        </p:blipFill>
        <p:spPr bwMode="auto">
          <a:xfrm>
            <a:off x="15875" y="1031875"/>
            <a:ext cx="4429125" cy="554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タイトル 3"/>
          <p:cNvSpPr>
            <a:spLocks noGrp="1"/>
          </p:cNvSpPr>
          <p:nvPr>
            <p:ph type="title"/>
          </p:nvPr>
        </p:nvSpPr>
        <p:spPr/>
        <p:txBody>
          <a:bodyPr>
            <a:normAutofit fontScale="90000"/>
          </a:bodyPr>
          <a:lstStyle/>
          <a:p>
            <a:pPr eaLnBrk="1" hangingPunct="1">
              <a:defRPr/>
            </a:pPr>
            <a:r>
              <a:rPr lang="en-US" altLang="ja-JP" sz="2800" dirty="0" smtClean="0"/>
              <a:t> Evaluation of </a:t>
            </a:r>
            <a:r>
              <a:rPr lang="en-US" altLang="ja-JP" sz="2800" dirty="0" err="1"/>
              <a:t>p</a:t>
            </a:r>
            <a:r>
              <a:rPr lang="en-US" altLang="ja-JP" sz="2800" dirty="0" err="1" smtClean="0"/>
              <a:t>oloidal</a:t>
            </a:r>
            <a:r>
              <a:rPr lang="en-US" altLang="ja-JP" sz="2800" dirty="0" smtClean="0"/>
              <a:t> mode structure by HIBP measurement.</a:t>
            </a:r>
            <a:endParaRPr lang="ja-JP" altLang="en-US" sz="2800" dirty="0"/>
          </a:p>
        </p:txBody>
      </p:sp>
      <p:pic>
        <p:nvPicPr>
          <p:cNvPr id="9221" name="図 20" descr="SV_R375B1375beta016prf2020.JPG"/>
          <p:cNvPicPr>
            <a:picLocks noChangeAspect="1"/>
          </p:cNvPicPr>
          <p:nvPr/>
        </p:nvPicPr>
        <p:blipFill>
          <a:blip r:embed="rId5">
            <a:extLst>
              <a:ext uri="{28A0092B-C50C-407E-A947-70E740481C1C}">
                <a14:useLocalDpi xmlns:a14="http://schemas.microsoft.com/office/drawing/2010/main" val="0"/>
              </a:ext>
            </a:extLst>
          </a:blip>
          <a:srcRect l="2238" r="8267"/>
          <a:stretch>
            <a:fillRect/>
          </a:stretch>
        </p:blipFill>
        <p:spPr bwMode="auto">
          <a:xfrm>
            <a:off x="5148064" y="1312132"/>
            <a:ext cx="2376264" cy="390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テキスト ボックス 68"/>
          <p:cNvSpPr txBox="1">
            <a:spLocks noChangeArrowheads="1"/>
          </p:cNvSpPr>
          <p:nvPr/>
        </p:nvSpPr>
        <p:spPr bwMode="auto">
          <a:xfrm>
            <a:off x="4500562" y="5249237"/>
            <a:ext cx="464343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2550" indent="-82550" eaLnBrk="0" hangingPunct="0">
              <a:defRPr kumimoji="1">
                <a:solidFill>
                  <a:schemeClr val="tx1"/>
                </a:solidFill>
                <a:latin typeface="Arial" charset="0"/>
                <a:ea typeface="ＭＳ Ｐゴシック" pitchFamily="50" charset="-128"/>
              </a:defRPr>
            </a:lvl1pPr>
            <a:lvl2pPr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buFont typeface="Arial" charset="0"/>
              <a:buChar char="•"/>
            </a:pPr>
            <a:r>
              <a:rPr lang="en-US" altLang="ja-JP" sz="2000" b="1" dirty="0" smtClean="0">
                <a:solidFill>
                  <a:srgbClr val="FF0000"/>
                </a:solidFill>
              </a:rPr>
              <a:t>The </a:t>
            </a:r>
            <a:r>
              <a:rPr lang="en-US" altLang="ja-JP" sz="2000" b="1" dirty="0">
                <a:solidFill>
                  <a:srgbClr val="FF0000"/>
                </a:solidFill>
              </a:rPr>
              <a:t>spatial structures are consistent with the structures of the GAM. (    : </a:t>
            </a:r>
            <a:r>
              <a:rPr lang="en-US" altLang="ja-JP" sz="2000" b="1" i="1" dirty="0">
                <a:solidFill>
                  <a:srgbClr val="FF0000"/>
                </a:solidFill>
              </a:rPr>
              <a:t>m </a:t>
            </a:r>
            <a:r>
              <a:rPr lang="en-US" altLang="ja-JP" sz="2000" b="1" dirty="0">
                <a:solidFill>
                  <a:srgbClr val="FF0000"/>
                </a:solidFill>
              </a:rPr>
              <a:t>~ 0,     : </a:t>
            </a:r>
            <a:r>
              <a:rPr lang="en-US" altLang="ja-JP" sz="2000" b="1" i="1" dirty="0">
                <a:solidFill>
                  <a:srgbClr val="FF0000"/>
                </a:solidFill>
              </a:rPr>
              <a:t>m </a:t>
            </a:r>
            <a:r>
              <a:rPr lang="en-US" altLang="ja-JP" sz="2000" b="1" dirty="0">
                <a:solidFill>
                  <a:srgbClr val="FF0000"/>
                </a:solidFill>
              </a:rPr>
              <a:t>~ 1)</a:t>
            </a:r>
          </a:p>
        </p:txBody>
      </p:sp>
      <p:sp>
        <p:nvSpPr>
          <p:cNvPr id="9223" name="テキスト ボックス 29"/>
          <p:cNvSpPr txBox="1">
            <a:spLocks noChangeArrowheads="1"/>
          </p:cNvSpPr>
          <p:nvPr/>
        </p:nvSpPr>
        <p:spPr bwMode="auto">
          <a:xfrm>
            <a:off x="1785938" y="2916238"/>
            <a:ext cx="1376362" cy="412750"/>
          </a:xfrm>
          <a:prstGeom prst="rect">
            <a:avLst/>
          </a:prstGeom>
          <a:solidFill>
            <a:schemeClr val="bg1"/>
          </a:solidFill>
          <a:ln w="19050">
            <a:solidFill>
              <a:srgbClr val="0070C0"/>
            </a:solidFill>
            <a:miter lim="800000"/>
            <a:headEnd/>
            <a:tailEnd/>
          </a:ln>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2000"/>
              <a:t>Symmetry</a:t>
            </a:r>
            <a:endParaRPr lang="ja-JP" altLang="en-US" sz="2000"/>
          </a:p>
        </p:txBody>
      </p:sp>
      <p:cxnSp>
        <p:nvCxnSpPr>
          <p:cNvPr id="49" name="直線矢印コネクタ 48"/>
          <p:cNvCxnSpPr/>
          <p:nvPr/>
        </p:nvCxnSpPr>
        <p:spPr bwMode="auto">
          <a:xfrm flipH="1" flipV="1">
            <a:off x="2840038" y="4984750"/>
            <a:ext cx="104775" cy="77311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p:nvPr/>
        </p:nvCxnSpPr>
        <p:spPr bwMode="auto">
          <a:xfrm flipH="1" flipV="1">
            <a:off x="1736725" y="5692775"/>
            <a:ext cx="823913" cy="128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226" name="テキスト ボックス 30"/>
          <p:cNvSpPr txBox="1">
            <a:spLocks noChangeArrowheads="1"/>
          </p:cNvSpPr>
          <p:nvPr/>
        </p:nvSpPr>
        <p:spPr bwMode="auto">
          <a:xfrm>
            <a:off x="2560638" y="5497513"/>
            <a:ext cx="1508125" cy="400050"/>
          </a:xfrm>
          <a:prstGeom prst="rect">
            <a:avLst/>
          </a:prstGeom>
          <a:solidFill>
            <a:schemeClr val="bg1"/>
          </a:solidFill>
          <a:ln w="28575">
            <a:solidFill>
              <a:srgbClr val="FF0000"/>
            </a:solidFill>
            <a:miter lim="800000"/>
            <a:headEnd/>
            <a:tailEnd/>
          </a:ln>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2000"/>
              <a:t>Asymmetry</a:t>
            </a:r>
            <a:endParaRPr lang="ja-JP" altLang="en-US" sz="2000"/>
          </a:p>
        </p:txBody>
      </p:sp>
      <p:sp>
        <p:nvSpPr>
          <p:cNvPr id="9227" name="テキスト ボックス 26"/>
          <p:cNvSpPr txBox="1">
            <a:spLocks noChangeArrowheads="1"/>
          </p:cNvSpPr>
          <p:nvPr/>
        </p:nvSpPr>
        <p:spPr bwMode="auto">
          <a:xfrm>
            <a:off x="3125788" y="6332538"/>
            <a:ext cx="14176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b="1">
                <a:solidFill>
                  <a:srgbClr val="FF00FF"/>
                </a:solidFill>
              </a:rPr>
              <a:t>Upper side</a:t>
            </a:r>
            <a:endParaRPr lang="ja-JP" altLang="en-US" b="1">
              <a:solidFill>
                <a:srgbClr val="FF00FF"/>
              </a:solidFill>
            </a:endParaRPr>
          </a:p>
        </p:txBody>
      </p:sp>
      <p:sp>
        <p:nvSpPr>
          <p:cNvPr id="9228" name="テキスト ボックス 27"/>
          <p:cNvSpPr txBox="1">
            <a:spLocks noChangeArrowheads="1"/>
          </p:cNvSpPr>
          <p:nvPr/>
        </p:nvSpPr>
        <p:spPr bwMode="auto">
          <a:xfrm>
            <a:off x="119063" y="6332538"/>
            <a:ext cx="1393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b="1">
                <a:solidFill>
                  <a:srgbClr val="006600"/>
                </a:solidFill>
              </a:rPr>
              <a:t>Lower side</a:t>
            </a:r>
            <a:endParaRPr lang="ja-JP" altLang="en-US" b="1">
              <a:solidFill>
                <a:srgbClr val="006600"/>
              </a:solidFill>
            </a:endParaRPr>
          </a:p>
        </p:txBody>
      </p:sp>
      <p:sp>
        <p:nvSpPr>
          <p:cNvPr id="9229" name="テキスト ボックス 77"/>
          <p:cNvSpPr txBox="1">
            <a:spLocks noChangeArrowheads="1"/>
          </p:cNvSpPr>
          <p:nvPr/>
        </p:nvSpPr>
        <p:spPr bwMode="auto">
          <a:xfrm>
            <a:off x="26988" y="804863"/>
            <a:ext cx="6154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1400" i="1" dirty="0"/>
              <a:t>(The amplitudes are normalized by |</a:t>
            </a:r>
            <a:r>
              <a:rPr lang="en-US" altLang="ja-JP" sz="1400" i="1" dirty="0" err="1"/>
              <a:t>Bp</a:t>
            </a:r>
            <a:r>
              <a:rPr lang="en-US" altLang="ja-JP" sz="1400" i="1" dirty="0"/>
              <a:t>| to remove variation among events.)</a:t>
            </a:r>
            <a:endParaRPr lang="ja-JP" altLang="en-US" sz="1400" i="1" dirty="0"/>
          </a:p>
        </p:txBody>
      </p:sp>
      <p:cxnSp>
        <p:nvCxnSpPr>
          <p:cNvPr id="8" name="直線矢印コネクタ 7"/>
          <p:cNvCxnSpPr/>
          <p:nvPr/>
        </p:nvCxnSpPr>
        <p:spPr>
          <a:xfrm flipH="1">
            <a:off x="1508125" y="3328988"/>
            <a:ext cx="455613" cy="47783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a:off x="2560638" y="3328988"/>
            <a:ext cx="407987" cy="47783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aphicFrame>
        <p:nvGraphicFramePr>
          <p:cNvPr id="9233" name="オブジェクト 14"/>
          <p:cNvGraphicFramePr>
            <a:graphicFrameLocks noChangeAspect="1"/>
          </p:cNvGraphicFramePr>
          <p:nvPr/>
        </p:nvGraphicFramePr>
        <p:xfrm>
          <a:off x="993775" y="2938463"/>
          <a:ext cx="354013" cy="612775"/>
        </p:xfrm>
        <a:graphic>
          <a:graphicData uri="http://schemas.openxmlformats.org/presentationml/2006/ole">
            <mc:AlternateContent xmlns:mc="http://schemas.openxmlformats.org/markup-compatibility/2006">
              <mc:Choice xmlns:v="urn:schemas-microsoft-com:vml" Requires="v">
                <p:oleObj spid="_x0000_s21526" name="Equation" r:id="rId6" imgW="139639" imgH="241195" progId="Equation.DSMT4">
                  <p:embed/>
                </p:oleObj>
              </mc:Choice>
              <mc:Fallback>
                <p:oleObj name="Equation" r:id="rId6" imgW="139639" imgH="241195"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3775" y="2938463"/>
                        <a:ext cx="354013" cy="612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234" name="オブジェクト 15"/>
          <p:cNvGraphicFramePr>
            <a:graphicFrameLocks noChangeAspect="1"/>
          </p:cNvGraphicFramePr>
          <p:nvPr/>
        </p:nvGraphicFramePr>
        <p:xfrm>
          <a:off x="1057275" y="4579938"/>
          <a:ext cx="420688" cy="581025"/>
        </p:xfrm>
        <a:graphic>
          <a:graphicData uri="http://schemas.openxmlformats.org/presentationml/2006/ole">
            <mc:AlternateContent xmlns:mc="http://schemas.openxmlformats.org/markup-compatibility/2006">
              <mc:Choice xmlns:v="urn:schemas-microsoft-com:vml" Requires="v">
                <p:oleObj spid="_x0000_s21527" name="Equation" r:id="rId8" imgW="165028" imgH="228501" progId="Equation.DSMT4">
                  <p:embed/>
                </p:oleObj>
              </mc:Choice>
              <mc:Fallback>
                <p:oleObj name="Equation" r:id="rId8" imgW="165028" imgH="228501"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7275" y="4579938"/>
                        <a:ext cx="420688" cy="581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35" name="テキスト ボックス 26"/>
          <p:cNvSpPr txBox="1">
            <a:spLocks noChangeArrowheads="1"/>
          </p:cNvSpPr>
          <p:nvPr/>
        </p:nvSpPr>
        <p:spPr bwMode="auto">
          <a:xfrm>
            <a:off x="7524328" y="1772816"/>
            <a:ext cx="1417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b="1" dirty="0">
                <a:solidFill>
                  <a:srgbClr val="FF00FF"/>
                </a:solidFill>
              </a:rPr>
              <a:t>Upper side</a:t>
            </a:r>
            <a:endParaRPr lang="ja-JP" altLang="en-US" b="1" dirty="0">
              <a:solidFill>
                <a:srgbClr val="FF00FF"/>
              </a:solidFill>
            </a:endParaRPr>
          </a:p>
        </p:txBody>
      </p:sp>
      <p:sp>
        <p:nvSpPr>
          <p:cNvPr id="9236" name="テキスト ボックス 27"/>
          <p:cNvSpPr txBox="1">
            <a:spLocks noChangeArrowheads="1"/>
          </p:cNvSpPr>
          <p:nvPr/>
        </p:nvSpPr>
        <p:spPr bwMode="auto">
          <a:xfrm>
            <a:off x="7484074" y="3436938"/>
            <a:ext cx="1393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b="1" dirty="0">
                <a:solidFill>
                  <a:srgbClr val="006600"/>
                </a:solidFill>
              </a:rPr>
              <a:t>Lower side</a:t>
            </a:r>
            <a:endParaRPr lang="ja-JP" altLang="en-US" b="1" dirty="0">
              <a:solidFill>
                <a:srgbClr val="006600"/>
              </a:solidFill>
            </a:endParaRPr>
          </a:p>
        </p:txBody>
      </p:sp>
      <p:graphicFrame>
        <p:nvGraphicFramePr>
          <p:cNvPr id="9237" name="オブジェクト 1"/>
          <p:cNvGraphicFramePr>
            <a:graphicFrameLocks noChangeAspect="1"/>
          </p:cNvGraphicFramePr>
          <p:nvPr>
            <p:extLst>
              <p:ext uri="{D42A27DB-BD31-4B8C-83A1-F6EECF244321}">
                <p14:modId xmlns:p14="http://schemas.microsoft.com/office/powerpoint/2010/main" val="374661846"/>
              </p:ext>
            </p:extLst>
          </p:nvPr>
        </p:nvGraphicFramePr>
        <p:xfrm>
          <a:off x="5441950" y="5805264"/>
          <a:ext cx="279400" cy="482600"/>
        </p:xfrm>
        <a:graphic>
          <a:graphicData uri="http://schemas.openxmlformats.org/presentationml/2006/ole">
            <mc:AlternateContent xmlns:mc="http://schemas.openxmlformats.org/markup-compatibility/2006">
              <mc:Choice xmlns:v="urn:schemas-microsoft-com:vml" Requires="v">
                <p:oleObj spid="_x0000_s21528" name="Equation" r:id="rId10" imgW="139639" imgH="241195" progId="Equation.DSMT4">
                  <p:embed/>
                </p:oleObj>
              </mc:Choice>
              <mc:Fallback>
                <p:oleObj name="Equation" r:id="rId10" imgW="139639" imgH="241195"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41950" y="5805264"/>
                        <a:ext cx="2794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238" name="オブジェクト 2"/>
          <p:cNvGraphicFramePr>
            <a:graphicFrameLocks noChangeAspect="1"/>
          </p:cNvGraphicFramePr>
          <p:nvPr>
            <p:extLst>
              <p:ext uri="{D42A27DB-BD31-4B8C-83A1-F6EECF244321}">
                <p14:modId xmlns:p14="http://schemas.microsoft.com/office/powerpoint/2010/main" val="1973234896"/>
              </p:ext>
            </p:extLst>
          </p:nvPr>
        </p:nvGraphicFramePr>
        <p:xfrm>
          <a:off x="6646863" y="5817964"/>
          <a:ext cx="330200" cy="457200"/>
        </p:xfrm>
        <a:graphic>
          <a:graphicData uri="http://schemas.openxmlformats.org/presentationml/2006/ole">
            <mc:AlternateContent xmlns:mc="http://schemas.openxmlformats.org/markup-compatibility/2006">
              <mc:Choice xmlns:v="urn:schemas-microsoft-com:vml" Requires="v">
                <p:oleObj spid="_x0000_s21529" name="Equation" r:id="rId12" imgW="165028" imgH="228501" progId="Equation.DSMT4">
                  <p:embed/>
                </p:oleObj>
              </mc:Choice>
              <mc:Fallback>
                <p:oleObj name="Equation" r:id="rId12" imgW="165028" imgH="228501"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46863" y="5817964"/>
                        <a:ext cx="33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テキスト ボックス 24"/>
          <p:cNvSpPr txBox="1"/>
          <p:nvPr/>
        </p:nvSpPr>
        <p:spPr>
          <a:xfrm>
            <a:off x="7956376" y="683404"/>
            <a:ext cx="1212768" cy="369332"/>
          </a:xfrm>
          <a:prstGeom prst="rect">
            <a:avLst/>
          </a:prstGeom>
          <a:noFill/>
        </p:spPr>
        <p:txBody>
          <a:bodyPr wrap="none" rtlCol="0">
            <a:spAutoFit/>
          </a:bodyPr>
          <a:lstStyle/>
          <a:p>
            <a:r>
              <a:rPr kumimoji="1" lang="en-US" altLang="ja-JP" dirty="0" err="1" smtClean="0"/>
              <a:t>T.Ido</a:t>
            </a:r>
            <a:r>
              <a:rPr kumimoji="1" lang="en-US" altLang="ja-JP" dirty="0" smtClean="0"/>
              <a:t>, </a:t>
            </a:r>
            <a:r>
              <a:rPr kumimoji="1" lang="en-US" altLang="ja-JP" i="1" dirty="0" smtClean="0"/>
              <a:t>et.al.</a:t>
            </a:r>
            <a:endParaRPr kumimoji="1" lang="ja-JP" altLang="en-US" dirty="0"/>
          </a:p>
        </p:txBody>
      </p:sp>
      <p:sp>
        <p:nvSpPr>
          <p:cNvPr id="2" name="スライド番号プレースホルダー 1"/>
          <p:cNvSpPr>
            <a:spLocks noGrp="1"/>
          </p:cNvSpPr>
          <p:nvPr>
            <p:ph type="sldNum" sz="quarter" idx="12"/>
          </p:nvPr>
        </p:nvSpPr>
        <p:spPr/>
        <p:txBody>
          <a:bodyPr/>
          <a:lstStyle/>
          <a:p>
            <a:fld id="{B8F9009D-011B-48C7-86D9-12C7B4CC2485}" type="slidenum">
              <a:rPr kumimoji="1" lang="ja-JP" altLang="en-US" smtClean="0"/>
              <a:t>8</a:t>
            </a:fld>
            <a:endParaRPr kumimoji="1" lang="ja-JP" altLang="en-US"/>
          </a:p>
        </p:txBody>
      </p:sp>
    </p:spTree>
    <p:extLst>
      <p:ext uri="{BB962C8B-B14F-4D97-AF65-F5344CB8AC3E}">
        <p14:creationId xmlns:p14="http://schemas.microsoft.com/office/powerpoint/2010/main" val="3602190186"/>
      </p:ext>
    </p:extLst>
  </p:cSld>
  <p:clrMapOvr>
    <a:masterClrMapping/>
  </p:clrMapOvr>
  <p:transition advTm="187766"/>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2" name="Picture 112" descr="C:\Presentation\APTWG_2013\GAMfreq_TempDependence_Chirping_Graph3_4_2.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575" t="3963" r="5390" b="7356"/>
          <a:stretch/>
        </p:blipFill>
        <p:spPr bwMode="auto">
          <a:xfrm>
            <a:off x="199256" y="763256"/>
            <a:ext cx="4895031" cy="4392116"/>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3"/>
          <p:cNvSpPr>
            <a:spLocks noGrp="1"/>
          </p:cNvSpPr>
          <p:nvPr>
            <p:ph type="title"/>
          </p:nvPr>
        </p:nvSpPr>
        <p:spPr/>
        <p:txBody>
          <a:bodyPr>
            <a:normAutofit fontScale="90000"/>
          </a:bodyPr>
          <a:lstStyle/>
          <a:p>
            <a:pPr eaLnBrk="1" hangingPunct="1">
              <a:defRPr/>
            </a:pPr>
            <a:r>
              <a:rPr lang="en-US" altLang="ja-JP" sz="3200" dirty="0" smtClean="0"/>
              <a:t> </a:t>
            </a:r>
            <a:r>
              <a:rPr lang="en-US" altLang="ja-JP" sz="3200" i="1" dirty="0" smtClean="0"/>
              <a:t>T</a:t>
            </a:r>
            <a:r>
              <a:rPr lang="en-US" altLang="ja-JP" sz="3200" i="1" baseline="-25000" dirty="0" smtClean="0"/>
              <a:t>e</a:t>
            </a:r>
            <a:r>
              <a:rPr lang="en-US" altLang="ja-JP" sz="3200" dirty="0" smtClean="0"/>
              <a:t> dependence of the initial frequency of n = 0 mode</a:t>
            </a:r>
            <a:endParaRPr lang="ja-JP" altLang="en-US" sz="3200" dirty="0"/>
          </a:p>
        </p:txBody>
      </p:sp>
      <p:sp>
        <p:nvSpPr>
          <p:cNvPr id="2" name="スライド番号プレースホルダー 1"/>
          <p:cNvSpPr>
            <a:spLocks noGrp="1"/>
          </p:cNvSpPr>
          <p:nvPr>
            <p:ph type="sldNum" sz="quarter" idx="12"/>
          </p:nvPr>
        </p:nvSpPr>
        <p:spPr/>
        <p:txBody>
          <a:bodyPr/>
          <a:lstStyle/>
          <a:p>
            <a:pPr>
              <a:defRPr/>
            </a:pPr>
            <a:fld id="{7821B6D0-90E8-4ADA-877D-C6DEF7A23FD7}" type="slidenum">
              <a:rPr lang="ja-JP" altLang="en-US" smtClean="0"/>
              <a:pPr>
                <a:defRPr/>
              </a:pPr>
              <a:t>9</a:t>
            </a:fld>
            <a:endParaRPr lang="ja-JP" altLang="en-US" dirty="0"/>
          </a:p>
        </p:txBody>
      </p:sp>
      <p:cxnSp>
        <p:nvCxnSpPr>
          <p:cNvPr id="6" name="直線コネクタ 5"/>
          <p:cNvCxnSpPr/>
          <p:nvPr/>
        </p:nvCxnSpPr>
        <p:spPr>
          <a:xfrm>
            <a:off x="892938" y="1189474"/>
            <a:ext cx="3890963" cy="0"/>
          </a:xfrm>
          <a:prstGeom prst="line">
            <a:avLst/>
          </a:prstGeom>
          <a:ln w="38100">
            <a:solidFill>
              <a:srgbClr val="FF6600"/>
            </a:solidFill>
            <a:prstDash val="sysDash"/>
          </a:ln>
        </p:spPr>
        <p:style>
          <a:lnRef idx="1">
            <a:schemeClr val="accent1"/>
          </a:lnRef>
          <a:fillRef idx="0">
            <a:schemeClr val="accent1"/>
          </a:fillRef>
          <a:effectRef idx="0">
            <a:schemeClr val="accent1"/>
          </a:effectRef>
          <a:fontRef idx="minor">
            <a:schemeClr val="tx1"/>
          </a:fontRef>
        </p:style>
      </p:cxnSp>
      <p:sp>
        <p:nvSpPr>
          <p:cNvPr id="7" name="右矢印 6"/>
          <p:cNvSpPr/>
          <p:nvPr/>
        </p:nvSpPr>
        <p:spPr>
          <a:xfrm flipH="1">
            <a:off x="4999692" y="944999"/>
            <a:ext cx="536575" cy="488950"/>
          </a:xfrm>
          <a:prstGeom prst="rightArrow">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aphicFrame>
        <p:nvGraphicFramePr>
          <p:cNvPr id="10247" name="オブジェクト 7"/>
          <p:cNvGraphicFramePr>
            <a:graphicFrameLocks noChangeAspect="1"/>
          </p:cNvGraphicFramePr>
          <p:nvPr>
            <p:extLst>
              <p:ext uri="{D42A27DB-BD31-4B8C-83A1-F6EECF244321}">
                <p14:modId xmlns:p14="http://schemas.microsoft.com/office/powerpoint/2010/main" val="54908918"/>
              </p:ext>
            </p:extLst>
          </p:nvPr>
        </p:nvGraphicFramePr>
        <p:xfrm>
          <a:off x="5620404" y="849749"/>
          <a:ext cx="1373188" cy="720725"/>
        </p:xfrm>
        <a:graphic>
          <a:graphicData uri="http://schemas.openxmlformats.org/presentationml/2006/ole">
            <mc:AlternateContent xmlns:mc="http://schemas.openxmlformats.org/markup-compatibility/2006">
              <mc:Choice xmlns:v="urn:schemas-microsoft-com:vml" Requires="v">
                <p:oleObj spid="_x0000_s5905" name="Equation" r:id="rId5" imgW="774364" imgH="406224" progId="Equation.DSMT4">
                  <p:embed/>
                </p:oleObj>
              </mc:Choice>
              <mc:Fallback>
                <p:oleObj name="Equation" r:id="rId5" imgW="774364" imgH="406224"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20404" y="849749"/>
                        <a:ext cx="137318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テキスト ボックス 9"/>
          <p:cNvSpPr txBox="1"/>
          <p:nvPr/>
        </p:nvSpPr>
        <p:spPr>
          <a:xfrm>
            <a:off x="5704068" y="1571584"/>
            <a:ext cx="2791533" cy="584775"/>
          </a:xfrm>
          <a:prstGeom prst="rect">
            <a:avLst/>
          </a:prstGeom>
          <a:noFill/>
        </p:spPr>
        <p:txBody>
          <a:bodyPr wrap="none">
            <a:spAutoFit/>
          </a:bodyPr>
          <a:lstStyle/>
          <a:p>
            <a:pPr>
              <a:defRPr/>
            </a:pPr>
            <a:r>
              <a:rPr lang="en-US" altLang="ja-JP" sz="1600" dirty="0">
                <a:latin typeface="Arial" pitchFamily="34" charset="0"/>
              </a:rPr>
              <a:t>85 kHz, where </a:t>
            </a:r>
            <a:r>
              <a:rPr lang="en-US" altLang="ja-JP" sz="1600" i="1" dirty="0" err="1">
                <a:latin typeface="Arial" pitchFamily="34" charset="0"/>
              </a:rPr>
              <a:t>E</a:t>
            </a:r>
            <a:r>
              <a:rPr lang="en-US" altLang="ja-JP" sz="1600" i="1" baseline="-25000" dirty="0" err="1">
                <a:latin typeface="Arial" pitchFamily="34" charset="0"/>
              </a:rPr>
              <a:t>b</a:t>
            </a:r>
            <a:r>
              <a:rPr lang="en-US" altLang="ja-JP" sz="1600" dirty="0">
                <a:latin typeface="Arial" pitchFamily="34" charset="0"/>
              </a:rPr>
              <a:t> = 175 </a:t>
            </a:r>
            <a:r>
              <a:rPr lang="en-US" altLang="ja-JP" sz="1600" dirty="0" err="1">
                <a:latin typeface="Arial" pitchFamily="34" charset="0"/>
              </a:rPr>
              <a:t>keV</a:t>
            </a:r>
            <a:r>
              <a:rPr lang="en-US" altLang="ja-JP" sz="1600" dirty="0">
                <a:latin typeface="Arial" pitchFamily="34" charset="0"/>
              </a:rPr>
              <a:t>,</a:t>
            </a:r>
          </a:p>
          <a:p>
            <a:pPr>
              <a:defRPr/>
            </a:pPr>
            <a:r>
              <a:rPr lang="en-US" altLang="ja-JP" sz="1600" i="1" strike="sngStrike" dirty="0" err="1">
                <a:latin typeface="Symbol" pitchFamily="18" charset="2"/>
              </a:rPr>
              <a:t>i</a:t>
            </a:r>
            <a:r>
              <a:rPr lang="en-US" altLang="ja-JP" sz="1600" dirty="0">
                <a:latin typeface="Arial" pitchFamily="34" charset="0"/>
              </a:rPr>
              <a:t> = 0.35, </a:t>
            </a:r>
            <a:r>
              <a:rPr lang="en-US" altLang="ja-JP" sz="1600" i="1" dirty="0">
                <a:latin typeface="Arial" pitchFamily="34" charset="0"/>
              </a:rPr>
              <a:t>R</a:t>
            </a:r>
            <a:r>
              <a:rPr lang="en-US" altLang="ja-JP" sz="1600" dirty="0">
                <a:latin typeface="Arial" pitchFamily="34" charset="0"/>
              </a:rPr>
              <a:t> = 3.75m</a:t>
            </a:r>
            <a:endParaRPr lang="ja-JP" altLang="en-US" sz="1600" dirty="0">
              <a:latin typeface="Arial" pitchFamily="34" charset="0"/>
            </a:endParaRPr>
          </a:p>
        </p:txBody>
      </p:sp>
      <p:graphicFrame>
        <p:nvGraphicFramePr>
          <p:cNvPr id="10249" name="オブジェクト 1"/>
          <p:cNvGraphicFramePr>
            <a:graphicFrameLocks noChangeAspect="1"/>
          </p:cNvGraphicFramePr>
          <p:nvPr>
            <p:extLst>
              <p:ext uri="{D42A27DB-BD31-4B8C-83A1-F6EECF244321}">
                <p14:modId xmlns:p14="http://schemas.microsoft.com/office/powerpoint/2010/main" val="2600587842"/>
              </p:ext>
            </p:extLst>
          </p:nvPr>
        </p:nvGraphicFramePr>
        <p:xfrm>
          <a:off x="6149027" y="2075077"/>
          <a:ext cx="2201863" cy="884237"/>
        </p:xfrm>
        <a:graphic>
          <a:graphicData uri="http://schemas.openxmlformats.org/presentationml/2006/ole">
            <mc:AlternateContent xmlns:mc="http://schemas.openxmlformats.org/markup-compatibility/2006">
              <mc:Choice xmlns:v="urn:schemas-microsoft-com:vml" Requires="v">
                <p:oleObj spid="_x0000_s5906" name="Equation" r:id="rId7" imgW="1117115" imgH="444307" progId="Equation.DSMT4">
                  <p:embed/>
                </p:oleObj>
              </mc:Choice>
              <mc:Fallback>
                <p:oleObj name="Equation" r:id="rId7" imgW="1117115" imgH="444307"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49027" y="2075077"/>
                        <a:ext cx="2201863"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244" name="コンテンツ プレースホルダー 2"/>
          <p:cNvSpPr>
            <a:spLocks noGrp="1"/>
          </p:cNvSpPr>
          <p:nvPr/>
        </p:nvSpPr>
        <p:spPr bwMode="auto">
          <a:xfrm>
            <a:off x="98425" y="5194300"/>
            <a:ext cx="8821738" cy="1627188"/>
          </a:xfrm>
          <a:prstGeom prst="rect">
            <a:avLst/>
          </a:prstGeom>
          <a:solidFill>
            <a:schemeClr val="bg1"/>
          </a:solidFill>
          <a:ln w="28575">
            <a:solidFill>
              <a:schemeClr val="tx1"/>
            </a:solidFill>
            <a:miter lim="800000"/>
            <a:headEnd/>
            <a:tailEnd/>
          </a:ln>
        </p:spPr>
        <p:txBody>
          <a:bodyPr/>
          <a:lstStyle/>
          <a:p>
            <a:pPr marL="441325" indent="-333375">
              <a:spcBef>
                <a:spcPts val="400"/>
              </a:spcBef>
              <a:buSzPct val="75000"/>
              <a:buFont typeface="+mj-lt"/>
              <a:buAutoNum type="arabicPeriod"/>
            </a:pPr>
            <a:r>
              <a:rPr lang="en-US" altLang="ja-JP" sz="2400" dirty="0">
                <a:solidFill>
                  <a:srgbClr val="FF0000"/>
                </a:solidFill>
                <a:latin typeface="Calibri" pitchFamily="34" charset="0"/>
              </a:rPr>
              <a:t>One has the </a:t>
            </a:r>
            <a:r>
              <a:rPr lang="en-US" altLang="ja-JP" sz="2400" i="1" dirty="0" err="1">
                <a:solidFill>
                  <a:srgbClr val="FF0000"/>
                </a:solidFill>
                <a:latin typeface="Calibri" pitchFamily="34" charset="0"/>
              </a:rPr>
              <a:t>T</a:t>
            </a:r>
            <a:r>
              <a:rPr lang="en-US" altLang="ja-JP" sz="2400" i="1" baseline="-25000" dirty="0" err="1">
                <a:solidFill>
                  <a:srgbClr val="FF0000"/>
                </a:solidFill>
                <a:latin typeface="Calibri" pitchFamily="34" charset="0"/>
              </a:rPr>
              <a:t>e</a:t>
            </a:r>
            <a:r>
              <a:rPr lang="en-US" altLang="ja-JP" sz="2400" dirty="0">
                <a:solidFill>
                  <a:srgbClr val="FF0000"/>
                </a:solidFill>
                <a:latin typeface="Calibri" pitchFamily="34" charset="0"/>
              </a:rPr>
              <a:t> </a:t>
            </a:r>
            <a:r>
              <a:rPr lang="en-US" altLang="ja-JP" sz="2400" baseline="30000" dirty="0">
                <a:solidFill>
                  <a:srgbClr val="FF0000"/>
                </a:solidFill>
                <a:latin typeface="Calibri" pitchFamily="34" charset="0"/>
              </a:rPr>
              <a:t>0.5</a:t>
            </a:r>
            <a:r>
              <a:rPr lang="en-US" altLang="ja-JP" sz="2400" dirty="0">
                <a:solidFill>
                  <a:srgbClr val="FF0000"/>
                </a:solidFill>
                <a:latin typeface="Calibri" pitchFamily="34" charset="0"/>
              </a:rPr>
              <a:t>-dependence of </a:t>
            </a:r>
            <a:r>
              <a:rPr lang="en-US" altLang="ja-JP" sz="2400" dirty="0" smtClean="0">
                <a:solidFill>
                  <a:srgbClr val="FF0000"/>
                </a:solidFill>
                <a:latin typeface="Calibri" pitchFamily="34" charset="0"/>
              </a:rPr>
              <a:t>the mode </a:t>
            </a:r>
            <a:r>
              <a:rPr lang="en-US" altLang="ja-JP" sz="2400" dirty="0">
                <a:solidFill>
                  <a:srgbClr val="FF0000"/>
                </a:solidFill>
                <a:latin typeface="Calibri" pitchFamily="34" charset="0"/>
              </a:rPr>
              <a:t>frequency</a:t>
            </a:r>
            <a:r>
              <a:rPr lang="en-US" altLang="ja-JP" sz="2400" dirty="0" smtClean="0">
                <a:solidFill>
                  <a:srgbClr val="FF0000"/>
                </a:solidFill>
                <a:latin typeface="Calibri" pitchFamily="34" charset="0"/>
              </a:rPr>
              <a:t>.   (=&gt; GAM)</a:t>
            </a:r>
            <a:endParaRPr lang="en-US" altLang="ja-JP" sz="1000" dirty="0">
              <a:solidFill>
                <a:srgbClr val="FF0000"/>
              </a:solidFill>
              <a:latin typeface="Calibri" pitchFamily="34" charset="0"/>
            </a:endParaRPr>
          </a:p>
          <a:p>
            <a:pPr marL="441325" indent="-333375">
              <a:spcBef>
                <a:spcPts val="400"/>
              </a:spcBef>
              <a:buSzPct val="75000"/>
              <a:buFont typeface="+mj-lt"/>
              <a:buAutoNum type="arabicPeriod"/>
            </a:pPr>
            <a:r>
              <a:rPr lang="en-US" altLang="ja-JP" sz="2400" dirty="0" smtClean="0">
                <a:solidFill>
                  <a:srgbClr val="0000FF"/>
                </a:solidFill>
                <a:latin typeface="Calibri" pitchFamily="34" charset="0"/>
              </a:rPr>
              <a:t>The </a:t>
            </a:r>
            <a:r>
              <a:rPr lang="en-US" altLang="ja-JP" sz="2400" dirty="0">
                <a:solidFill>
                  <a:srgbClr val="0000FF"/>
                </a:solidFill>
                <a:latin typeface="Calibri" pitchFamily="34" charset="0"/>
              </a:rPr>
              <a:t>other mode has weak </a:t>
            </a:r>
            <a:r>
              <a:rPr lang="en-US" altLang="ja-JP" sz="2400" i="1" dirty="0" err="1">
                <a:solidFill>
                  <a:srgbClr val="0000FF"/>
                </a:solidFill>
                <a:latin typeface="Calibri" pitchFamily="34" charset="0"/>
              </a:rPr>
              <a:t>T</a:t>
            </a:r>
            <a:r>
              <a:rPr lang="en-US" altLang="ja-JP" sz="2400" i="1" baseline="-25000" dirty="0" err="1">
                <a:solidFill>
                  <a:srgbClr val="0000FF"/>
                </a:solidFill>
                <a:latin typeface="Calibri" pitchFamily="34" charset="0"/>
              </a:rPr>
              <a:t>e</a:t>
            </a:r>
            <a:r>
              <a:rPr lang="en-US" altLang="ja-JP" sz="2400" i="1" baseline="-25000" dirty="0">
                <a:solidFill>
                  <a:srgbClr val="0000FF"/>
                </a:solidFill>
                <a:latin typeface="Calibri" pitchFamily="34" charset="0"/>
              </a:rPr>
              <a:t> </a:t>
            </a:r>
            <a:r>
              <a:rPr lang="en-US" altLang="ja-JP" sz="2400" dirty="0">
                <a:solidFill>
                  <a:srgbClr val="0000FF"/>
                </a:solidFill>
                <a:latin typeface="Calibri" pitchFamily="34" charset="0"/>
              </a:rPr>
              <a:t>-dependence of </a:t>
            </a:r>
            <a:r>
              <a:rPr lang="en-US" altLang="ja-JP" sz="2400" dirty="0" smtClean="0">
                <a:solidFill>
                  <a:srgbClr val="0000FF"/>
                </a:solidFill>
                <a:latin typeface="Calibri" pitchFamily="34" charset="0"/>
              </a:rPr>
              <a:t>the frequency</a:t>
            </a:r>
            <a:r>
              <a:rPr lang="en-US" altLang="ja-JP" sz="2400" dirty="0">
                <a:solidFill>
                  <a:srgbClr val="0000FF"/>
                </a:solidFill>
                <a:latin typeface="Calibri" pitchFamily="34" charset="0"/>
              </a:rPr>
              <a:t>.  The mode frequency is </a:t>
            </a:r>
            <a:r>
              <a:rPr lang="en-US" altLang="ja-JP" sz="2400" dirty="0" smtClean="0">
                <a:solidFill>
                  <a:srgbClr val="0000FF"/>
                </a:solidFill>
                <a:latin typeface="Calibri" pitchFamily="34" charset="0"/>
              </a:rPr>
              <a:t>much larger </a:t>
            </a:r>
            <a:r>
              <a:rPr lang="en-US" altLang="ja-JP" sz="2400" dirty="0">
                <a:solidFill>
                  <a:srgbClr val="0000FF"/>
                </a:solidFill>
                <a:latin typeface="Calibri" pitchFamily="34" charset="0"/>
              </a:rPr>
              <a:t>than the usual </a:t>
            </a:r>
            <a:r>
              <a:rPr lang="en-US" altLang="ja-JP" sz="2400" dirty="0" smtClean="0">
                <a:solidFill>
                  <a:srgbClr val="0000FF"/>
                </a:solidFill>
                <a:latin typeface="Calibri" pitchFamily="34" charset="0"/>
              </a:rPr>
              <a:t>GAM, </a:t>
            </a:r>
            <a:r>
              <a:rPr lang="en-US" altLang="ja-JP" sz="2400" dirty="0">
                <a:solidFill>
                  <a:srgbClr val="0000FF"/>
                </a:solidFill>
                <a:latin typeface="Calibri" pitchFamily="34" charset="0"/>
              </a:rPr>
              <a:t>and is close to the orbital frequency of </a:t>
            </a:r>
            <a:r>
              <a:rPr lang="en-US" altLang="ja-JP" sz="2400" dirty="0" smtClean="0">
                <a:solidFill>
                  <a:srgbClr val="0000FF"/>
                </a:solidFill>
                <a:latin typeface="Calibri" pitchFamily="34" charset="0"/>
              </a:rPr>
              <a:t>the </a:t>
            </a:r>
            <a:r>
              <a:rPr lang="en-US" altLang="ja-JP" sz="2400" dirty="0" smtClean="0">
                <a:solidFill>
                  <a:srgbClr val="0000FF"/>
                </a:solidFill>
                <a:latin typeface="Calibri" pitchFamily="34" charset="0"/>
              </a:rPr>
              <a:t>fast-ions produced by the </a:t>
            </a:r>
            <a:r>
              <a:rPr lang="en-US" altLang="ja-JP" sz="2400" dirty="0" smtClean="0">
                <a:solidFill>
                  <a:srgbClr val="0000FF"/>
                </a:solidFill>
                <a:latin typeface="Calibri" pitchFamily="34" charset="0"/>
              </a:rPr>
              <a:t>NBI.</a:t>
            </a:r>
            <a:endParaRPr lang="en-US" altLang="ja-JP" sz="2400" dirty="0">
              <a:solidFill>
                <a:srgbClr val="0000FF"/>
              </a:solidFill>
              <a:latin typeface="Calibri" pitchFamily="34" charset="0"/>
            </a:endParaRPr>
          </a:p>
        </p:txBody>
      </p:sp>
      <p:sp>
        <p:nvSpPr>
          <p:cNvPr id="11" name="円/楕円 10"/>
          <p:cNvSpPr/>
          <p:nvPr/>
        </p:nvSpPr>
        <p:spPr>
          <a:xfrm>
            <a:off x="1179636" y="1021199"/>
            <a:ext cx="3468564" cy="762000"/>
          </a:xfrm>
          <a:prstGeom prst="ellipse">
            <a:avLst/>
          </a:prstGeom>
          <a:noFill/>
          <a:ln w="19050">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rot="-1680000">
            <a:off x="796489" y="1891222"/>
            <a:ext cx="4545606" cy="1113501"/>
          </a:xfrm>
          <a:prstGeom prst="ellipse">
            <a:avLst/>
          </a:prstGeom>
          <a:noFill/>
          <a:ln w="19050">
            <a:solidFill>
              <a:srgbClr val="FF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 name="グループ化 19"/>
          <p:cNvGrpSpPr>
            <a:grpSpLocks/>
          </p:cNvGrpSpPr>
          <p:nvPr/>
        </p:nvGrpSpPr>
        <p:grpSpPr bwMode="auto">
          <a:xfrm>
            <a:off x="5557169" y="2976990"/>
            <a:ext cx="1971683" cy="2176179"/>
            <a:chOff x="631825" y="914400"/>
            <a:chExt cx="2774950" cy="3063240"/>
          </a:xfrm>
        </p:grpSpPr>
        <p:pic>
          <p:nvPicPr>
            <p:cNvPr id="14" name="Picture 17"/>
            <p:cNvPicPr>
              <a:picLocks noChangeAspect="1" noChangeArrowheads="1"/>
            </p:cNvPicPr>
            <p:nvPr/>
          </p:nvPicPr>
          <p:blipFill>
            <a:blip r:embed="rId9">
              <a:extLst>
                <a:ext uri="{28A0092B-C50C-407E-A947-70E740481C1C}">
                  <a14:useLocalDpi xmlns:a14="http://schemas.microsoft.com/office/drawing/2010/main" val="0"/>
                </a:ext>
              </a:extLst>
            </a:blip>
            <a:srcRect l="1488" t="10677" r="19643" b="1367"/>
            <a:stretch>
              <a:fillRect/>
            </a:stretch>
          </p:blipFill>
          <p:spPr bwMode="auto">
            <a:xfrm>
              <a:off x="631825" y="914400"/>
              <a:ext cx="2774950" cy="306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Object 13"/>
            <p:cNvGraphicFramePr>
              <a:graphicFrameLocks noChangeAspect="1"/>
            </p:cNvGraphicFramePr>
            <p:nvPr/>
          </p:nvGraphicFramePr>
          <p:xfrm>
            <a:off x="2120654" y="2820453"/>
            <a:ext cx="1169549" cy="568577"/>
          </p:xfrm>
          <a:graphic>
            <a:graphicData uri="http://schemas.openxmlformats.org/presentationml/2006/ole">
              <mc:AlternateContent xmlns:mc="http://schemas.openxmlformats.org/markup-compatibility/2006">
                <mc:Choice xmlns:v="urn:schemas-microsoft-com:vml" Requires="v">
                  <p:oleObj spid="_x0000_s5907" name="Equation" r:id="rId10" imgW="495085" imgH="241195" progId="Equation.DSMT4">
                    <p:embed/>
                  </p:oleObj>
                </mc:Choice>
                <mc:Fallback>
                  <p:oleObj name="Equation" r:id="rId10" imgW="495085" imgH="241195"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20654" y="2820453"/>
                          <a:ext cx="1169549" cy="5685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cxnSp>
          <p:nvCxnSpPr>
            <p:cNvPr id="16" name="直線矢印コネクタ 15"/>
            <p:cNvCxnSpPr/>
            <p:nvPr/>
          </p:nvCxnSpPr>
          <p:spPr>
            <a:xfrm flipV="1">
              <a:off x="1532424" y="2051421"/>
              <a:ext cx="235043" cy="717235"/>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17" name="円/楕円 16"/>
          <p:cNvSpPr/>
          <p:nvPr/>
        </p:nvSpPr>
        <p:spPr bwMode="auto">
          <a:xfrm>
            <a:off x="6256403" y="4127467"/>
            <a:ext cx="261585" cy="333158"/>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 name="テキスト ボックス 18"/>
          <p:cNvSpPr txBox="1"/>
          <p:nvPr/>
        </p:nvSpPr>
        <p:spPr>
          <a:xfrm>
            <a:off x="7956376" y="764704"/>
            <a:ext cx="1212768" cy="369332"/>
          </a:xfrm>
          <a:prstGeom prst="rect">
            <a:avLst/>
          </a:prstGeom>
          <a:noFill/>
        </p:spPr>
        <p:txBody>
          <a:bodyPr wrap="none" rtlCol="0">
            <a:spAutoFit/>
          </a:bodyPr>
          <a:lstStyle/>
          <a:p>
            <a:r>
              <a:rPr kumimoji="1" lang="en-US" altLang="ja-JP" dirty="0" err="1" smtClean="0"/>
              <a:t>T.Ido</a:t>
            </a:r>
            <a:r>
              <a:rPr kumimoji="1" lang="en-US" altLang="ja-JP" dirty="0" smtClean="0"/>
              <a:t>, </a:t>
            </a:r>
            <a:r>
              <a:rPr kumimoji="1" lang="en-US" altLang="ja-JP" i="1" dirty="0" smtClean="0"/>
              <a:t>et.al.</a:t>
            </a:r>
            <a:endParaRPr kumimoji="1" lang="ja-JP" altLang="en-US" dirty="0"/>
          </a:p>
        </p:txBody>
      </p:sp>
    </p:spTree>
    <p:extLst>
      <p:ext uri="{BB962C8B-B14F-4D97-AF65-F5344CB8AC3E}">
        <p14:creationId xmlns:p14="http://schemas.microsoft.com/office/powerpoint/2010/main" val="326646826"/>
      </p:ext>
    </p:extLst>
  </p:cSld>
  <p:clrMapOvr>
    <a:masterClrMapping/>
  </p:clrMapOvr>
  <p:transition advTm="187766"/>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2617</TotalTime>
  <Words>4940</Words>
  <Application>Microsoft Office PowerPoint</Application>
  <PresentationFormat>画面に合わせる (4:3)</PresentationFormat>
  <Paragraphs>380</Paragraphs>
  <Slides>35</Slides>
  <Notes>21</Notes>
  <HiddenSlides>0</HiddenSlides>
  <MMClips>0</MMClips>
  <ScaleCrop>false</ScaleCrop>
  <HeadingPairs>
    <vt:vector size="6" baseType="variant">
      <vt:variant>
        <vt:lpstr>テーマ</vt:lpstr>
      </vt:variant>
      <vt:variant>
        <vt:i4>1</vt:i4>
      </vt:variant>
      <vt:variant>
        <vt:lpstr>埋め込まれた OLE サーバー</vt:lpstr>
      </vt:variant>
      <vt:variant>
        <vt:i4>2</vt:i4>
      </vt:variant>
      <vt:variant>
        <vt:lpstr>スライド タイトル</vt:lpstr>
      </vt:variant>
      <vt:variant>
        <vt:i4>35</vt:i4>
      </vt:variant>
    </vt:vector>
  </HeadingPairs>
  <TitlesOfParts>
    <vt:vector size="38" baseType="lpstr">
      <vt:lpstr>Office ​​テーマ</vt:lpstr>
      <vt:lpstr>KGPlot</vt:lpstr>
      <vt:lpstr>Equation</vt:lpstr>
      <vt:lpstr>Indication of bulk-ion heating by Energetic particle driven Geodesic Acoustic Mode on LHD</vt:lpstr>
      <vt:lpstr>CONTENTS</vt:lpstr>
      <vt:lpstr>Background &amp; Motivation</vt:lpstr>
      <vt:lpstr>On LHD, increase of low energy neutrals are observed with up-sweeping n=0 modes by tangential NPA at low density plasmas.</vt:lpstr>
      <vt:lpstr>Bulk-ion behavior</vt:lpstr>
      <vt:lpstr>Fast-Ion Behavior</vt:lpstr>
      <vt:lpstr>Mode structure and its frequency</vt:lpstr>
      <vt:lpstr> Evaluation of poloidal mode structure by HIBP measurement.</vt:lpstr>
      <vt:lpstr> Te dependence of the initial frequency of n = 0 mode</vt:lpstr>
      <vt:lpstr>The FI affects the GAM frequency</vt:lpstr>
      <vt:lpstr>Observed n=0 mode with weak Te-dependence is also identified as GAM</vt:lpstr>
      <vt:lpstr>Mechanisms which might explain this phenomenon</vt:lpstr>
      <vt:lpstr>Mechanisms which might explain this phenomena</vt:lpstr>
      <vt:lpstr>Mechanisms which might explain this phenomena</vt:lpstr>
      <vt:lpstr>The effects of confinement improvement and enhanced ion-heating were evaluated by 0-D power balance model</vt:lpstr>
      <vt:lpstr>Evaluation of the enhanced ion-heating case and the confinement improvement case</vt:lpstr>
      <vt:lpstr>Ion temperature behavior with the time integrated value of mode amplitudes</vt:lpstr>
      <vt:lpstr>SUMMARY</vt:lpstr>
      <vt:lpstr>Backup viewgraphs</vt:lpstr>
      <vt:lpstr>Charge Exchange loss was seems to be significant at the discharge. </vt:lpstr>
      <vt:lpstr>Toroidal mode number is n=0</vt:lpstr>
      <vt:lpstr>Toroidal mode is zero.  Phase for poloidal structure has a slope of unity, but ..</vt:lpstr>
      <vt:lpstr>Confinement improvement case - Pion constant model -</vt:lpstr>
      <vt:lpstr>Enhanced ion-heating case - Constant confinement time model -</vt:lpstr>
      <vt:lpstr>Combination of m=2/-2 mode might explain the observed phase structure*.</vt:lpstr>
      <vt:lpstr>The EP affects the GAM frequency</vt:lpstr>
      <vt:lpstr>The EP affects the GAM frequency</vt:lpstr>
      <vt:lpstr>Mechanisms which might explain this phenomena</vt:lpstr>
      <vt:lpstr>Effect of electrostatic potential on the topology of particle orbit</vt:lpstr>
      <vt:lpstr>The change of orbit topologies  would change the Ti-profile.</vt:lpstr>
      <vt:lpstr>Mechanisms which might explain this phenomena</vt:lpstr>
      <vt:lpstr>When the energetic particle spectra was deformed, it might increase ion-heating power, classically.</vt:lpstr>
      <vt:lpstr>Increment of classical ion heating power  by the deformation of the spectra is too small to cause observed increase of the ion temperature. </vt:lpstr>
      <vt:lpstr>Evaluated energy loss of EP by the deformation of the spectra reaches to 0.6[kJ/m3] at the core.</vt:lpstr>
      <vt:lpstr> During the GAM bursting activity, the Clump-Hole formation was observed in high energy part, and the ion temperature increase  was observed for the low energy part.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Indication of bulk-ion heating</dc:title>
  <dc:creator>osa</dc:creator>
  <cp:lastModifiedBy>osa</cp:lastModifiedBy>
  <cp:revision>241</cp:revision>
  <dcterms:created xsi:type="dcterms:W3CDTF">2014-09-29T00:52:19Z</dcterms:created>
  <dcterms:modified xsi:type="dcterms:W3CDTF">2014-10-16T22:21:53Z</dcterms:modified>
</cp:coreProperties>
</file>