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858F-01A8-1844-84FA-B61239BF9F76}" type="datetimeFigureOut">
              <a:rPr lang="ru-RU" smtClean="0"/>
              <a:t>21.09.14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0510-7292-E643-AC12-DF0FDE0D33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924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858F-01A8-1844-84FA-B61239BF9F76}" type="datetimeFigureOut">
              <a:rPr lang="ru-RU" smtClean="0"/>
              <a:t>21.09.14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0510-7292-E643-AC12-DF0FDE0D33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370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858F-01A8-1844-84FA-B61239BF9F76}" type="datetimeFigureOut">
              <a:rPr lang="ru-RU" smtClean="0"/>
              <a:t>21.09.14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0510-7292-E643-AC12-DF0FDE0D33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01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858F-01A8-1844-84FA-B61239BF9F76}" type="datetimeFigureOut">
              <a:rPr lang="ru-RU" smtClean="0"/>
              <a:t>21.09.14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0510-7292-E643-AC12-DF0FDE0D33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04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858F-01A8-1844-84FA-B61239BF9F76}" type="datetimeFigureOut">
              <a:rPr lang="ru-RU" smtClean="0"/>
              <a:t>21.09.14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0510-7292-E643-AC12-DF0FDE0D33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53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858F-01A8-1844-84FA-B61239BF9F76}" type="datetimeFigureOut">
              <a:rPr lang="ru-RU" smtClean="0"/>
              <a:t>21.09.14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0510-7292-E643-AC12-DF0FDE0D33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61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858F-01A8-1844-84FA-B61239BF9F76}" type="datetimeFigureOut">
              <a:rPr lang="ru-RU" smtClean="0"/>
              <a:t>21.09.14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0510-7292-E643-AC12-DF0FDE0D33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71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858F-01A8-1844-84FA-B61239BF9F76}" type="datetimeFigureOut">
              <a:rPr lang="ru-RU" smtClean="0"/>
              <a:t>21.09.14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0510-7292-E643-AC12-DF0FDE0D33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64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858F-01A8-1844-84FA-B61239BF9F76}" type="datetimeFigureOut">
              <a:rPr lang="ru-RU" smtClean="0"/>
              <a:t>21.09.14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0510-7292-E643-AC12-DF0FDE0D33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801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858F-01A8-1844-84FA-B61239BF9F76}" type="datetimeFigureOut">
              <a:rPr lang="ru-RU" smtClean="0"/>
              <a:t>21.09.14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0510-7292-E643-AC12-DF0FDE0D33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92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858F-01A8-1844-84FA-B61239BF9F76}" type="datetimeFigureOut">
              <a:rPr lang="ru-RU" smtClean="0"/>
              <a:t>21.09.14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0510-7292-E643-AC12-DF0FDE0D33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62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F858F-01A8-1844-84FA-B61239BF9F76}" type="datetimeFigureOut">
              <a:rPr lang="ru-RU" smtClean="0"/>
              <a:t>21.09.14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E0510-7292-E643-AC12-DF0FDE0D33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50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Times"/>
                <a:cs typeface="Times"/>
              </a:rPr>
              <a:t>Kinetic </a:t>
            </a:r>
            <a:r>
              <a:rPr lang="en-US" sz="3200" dirty="0" smtClean="0">
                <a:latin typeface="Times"/>
                <a:cs typeface="Times"/>
              </a:rPr>
              <a:t>modeling </a:t>
            </a:r>
            <a:r>
              <a:rPr lang="en-US" sz="3200" dirty="0">
                <a:latin typeface="Times"/>
                <a:cs typeface="Times"/>
              </a:rPr>
              <a:t>of runaway electrons and their mitigation </a:t>
            </a:r>
            <a:r>
              <a:rPr lang="en-US" sz="3200" dirty="0" smtClean="0">
                <a:latin typeface="Times"/>
                <a:cs typeface="Times"/>
              </a:rPr>
              <a:t>in </a:t>
            </a:r>
            <a:r>
              <a:rPr lang="en-US" sz="3200" dirty="0" smtClean="0">
                <a:latin typeface="Times"/>
                <a:cs typeface="Times"/>
              </a:rPr>
              <a:t>ITER</a:t>
            </a:r>
            <a:endParaRPr lang="ru-RU" sz="3200" dirty="0">
              <a:latin typeface="Times"/>
              <a:cs typeface="Time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38254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Times"/>
                <a:cs typeface="Times"/>
              </a:rPr>
              <a:t>Self consistent model has been developed for runaway electron (RE) kinetics and bulk plasma current to specify </a:t>
            </a:r>
            <a:r>
              <a:rPr lang="en-US" sz="2000" dirty="0">
                <a:latin typeface="Times"/>
                <a:cs typeface="Times"/>
              </a:rPr>
              <a:t>target parameters </a:t>
            </a:r>
            <a:r>
              <a:rPr lang="en-US" sz="2000" dirty="0" smtClean="0">
                <a:latin typeface="Times"/>
                <a:cs typeface="Times"/>
              </a:rPr>
              <a:t>for Disruption Mitigation System (DMS) in ITER;</a:t>
            </a:r>
          </a:p>
          <a:p>
            <a:pPr algn="just"/>
            <a:endParaRPr lang="en-US" sz="2000" dirty="0" smtClean="0">
              <a:latin typeface="Times"/>
              <a:cs typeface="Times"/>
            </a:endParaRPr>
          </a:p>
          <a:p>
            <a:pPr algn="just"/>
            <a:r>
              <a:rPr lang="en-US" sz="2000" dirty="0" smtClean="0">
                <a:latin typeface="Times"/>
                <a:cs typeface="Times"/>
              </a:rPr>
              <a:t>The kinetic model </a:t>
            </a:r>
            <a:r>
              <a:rPr lang="en-US" sz="2000" dirty="0">
                <a:latin typeface="Times"/>
                <a:cs typeface="Times"/>
              </a:rPr>
              <a:t>for </a:t>
            </a:r>
            <a:r>
              <a:rPr lang="en-US" sz="2000" dirty="0" smtClean="0">
                <a:latin typeface="Times"/>
                <a:cs typeface="Times"/>
              </a:rPr>
              <a:t>RE includes their scattering on high</a:t>
            </a:r>
            <a:r>
              <a:rPr lang="en-US" sz="2000" dirty="0">
                <a:latin typeface="Times"/>
                <a:cs typeface="Times"/>
              </a:rPr>
              <a:t>-Z </a:t>
            </a:r>
            <a:r>
              <a:rPr lang="en-US" sz="2000" dirty="0" smtClean="0">
                <a:latin typeface="Times"/>
                <a:cs typeface="Times"/>
              </a:rPr>
              <a:t>nuclei, collisional </a:t>
            </a:r>
            <a:r>
              <a:rPr lang="en-US" sz="2000" dirty="0">
                <a:latin typeface="Times"/>
                <a:cs typeface="Times"/>
              </a:rPr>
              <a:t>friction </a:t>
            </a:r>
            <a:r>
              <a:rPr lang="en-US" sz="2000" dirty="0" smtClean="0">
                <a:latin typeface="Times"/>
                <a:cs typeface="Times"/>
              </a:rPr>
              <a:t>force, synchrotron radiation, and refined </a:t>
            </a:r>
            <a:r>
              <a:rPr lang="en-US" sz="2000" dirty="0">
                <a:latin typeface="Times"/>
                <a:cs typeface="Times"/>
              </a:rPr>
              <a:t>knock-on source </a:t>
            </a:r>
            <a:r>
              <a:rPr lang="en-US" sz="2000" dirty="0" smtClean="0">
                <a:latin typeface="Times"/>
                <a:cs typeface="Times"/>
              </a:rPr>
              <a:t>term;</a:t>
            </a:r>
          </a:p>
          <a:p>
            <a:pPr marL="0" indent="0" algn="just">
              <a:buNone/>
            </a:pPr>
            <a:endParaRPr lang="en-US" sz="2000" dirty="0">
              <a:latin typeface="Times"/>
              <a:cs typeface="Times"/>
            </a:endParaRPr>
          </a:p>
          <a:p>
            <a:pPr algn="just"/>
            <a:r>
              <a:rPr lang="en-US" sz="2000" dirty="0" smtClean="0">
                <a:latin typeface="Times"/>
                <a:cs typeface="Times"/>
              </a:rPr>
              <a:t>The high-Z (Argon) gas densities required for successful RE mitigation are within the technical limitations of the envisioned ITER </a:t>
            </a:r>
            <a:r>
              <a:rPr lang="en-US" sz="2000" dirty="0">
                <a:latin typeface="Times"/>
                <a:cs typeface="Times"/>
              </a:rPr>
              <a:t>DMS </a:t>
            </a:r>
            <a:r>
              <a:rPr lang="en-US" sz="2000" dirty="0" smtClean="0">
                <a:latin typeface="Times"/>
                <a:cs typeface="Times"/>
              </a:rPr>
              <a:t>(the </a:t>
            </a:r>
            <a:r>
              <a:rPr lang="en-US" sz="2000" dirty="0" err="1" smtClean="0">
                <a:latin typeface="Times"/>
                <a:cs typeface="Times"/>
              </a:rPr>
              <a:t>Ar</a:t>
            </a:r>
            <a:r>
              <a:rPr lang="en-US" sz="2000" dirty="0" smtClean="0">
                <a:latin typeface="Times"/>
                <a:cs typeface="Times"/>
              </a:rPr>
              <a:t> density of 3.0 </a:t>
            </a:r>
            <a:r>
              <a:rPr lang="en-US" sz="2000" dirty="0">
                <a:latin typeface="Times"/>
                <a:cs typeface="Times"/>
              </a:rPr>
              <a:t>10</a:t>
            </a:r>
            <a:r>
              <a:rPr lang="en-US" sz="2000" baseline="30000" dirty="0">
                <a:latin typeface="Times"/>
                <a:cs typeface="Times"/>
              </a:rPr>
              <a:t>20</a:t>
            </a:r>
            <a:r>
              <a:rPr lang="en-US" sz="2000" dirty="0">
                <a:latin typeface="Times"/>
                <a:cs typeface="Times"/>
              </a:rPr>
              <a:t>m</a:t>
            </a:r>
            <a:r>
              <a:rPr lang="en-US" sz="2000" baseline="30000" dirty="0">
                <a:latin typeface="Times"/>
                <a:cs typeface="Times"/>
              </a:rPr>
              <a:t>-3</a:t>
            </a:r>
            <a:r>
              <a:rPr lang="en-US" sz="2000" dirty="0">
                <a:latin typeface="Times"/>
                <a:cs typeface="Times"/>
              </a:rPr>
              <a:t> </a:t>
            </a:r>
            <a:r>
              <a:rPr lang="en-US" sz="2000" dirty="0" smtClean="0">
                <a:latin typeface="Times"/>
                <a:cs typeface="Times"/>
              </a:rPr>
              <a:t>is sufficient </a:t>
            </a:r>
            <a:r>
              <a:rPr lang="en-US" sz="2000" dirty="0">
                <a:latin typeface="Times"/>
                <a:cs typeface="Times"/>
              </a:rPr>
              <a:t>to </a:t>
            </a:r>
            <a:r>
              <a:rPr lang="en-US" sz="2000" dirty="0" smtClean="0">
                <a:latin typeface="Times"/>
                <a:cs typeface="Times"/>
              </a:rPr>
              <a:t>damp the RE </a:t>
            </a:r>
            <a:r>
              <a:rPr lang="en-US" sz="2000" dirty="0">
                <a:latin typeface="Times"/>
                <a:cs typeface="Times"/>
              </a:rPr>
              <a:t>current at the rate of 25 MA/s</a:t>
            </a:r>
            <a:r>
              <a:rPr lang="en-US" sz="2000" dirty="0" smtClean="0">
                <a:latin typeface="Times"/>
                <a:cs typeface="Times"/>
              </a:rPr>
              <a:t>)</a:t>
            </a:r>
          </a:p>
          <a:p>
            <a:pPr algn="just"/>
            <a:endParaRPr lang="en-US" sz="20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2509905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119</Words>
  <Application>Microsoft Macintosh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Kinetic modeling of runaway electrons and their mitigation in ITER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 Aleynikov</dc:creator>
  <cp:lastModifiedBy>Pavel Aleynikov</cp:lastModifiedBy>
  <cp:revision>11</cp:revision>
  <dcterms:created xsi:type="dcterms:W3CDTF">2014-09-20T09:47:00Z</dcterms:created>
  <dcterms:modified xsi:type="dcterms:W3CDTF">2014-09-21T12:56:29Z</dcterms:modified>
</cp:coreProperties>
</file>