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37" r:id="rId2"/>
  </p:sldIdLst>
  <p:sldSz cx="9144000" cy="6858000" type="screen4x3"/>
  <p:notesSz cx="6797675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CC"/>
    <a:srgbClr val="669900"/>
    <a:srgbClr val="FFFF00"/>
    <a:srgbClr val="D7D7D7"/>
    <a:srgbClr val="6666FF"/>
    <a:srgbClr val="FF9933"/>
    <a:srgbClr val="CC00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7425" autoAdjust="0"/>
    <p:restoredTop sz="86433" autoAdjust="0"/>
  </p:normalViewPr>
  <p:slideViewPr>
    <p:cSldViewPr>
      <p:cViewPr>
        <p:scale>
          <a:sx n="90" d="100"/>
          <a:sy n="90" d="100"/>
        </p:scale>
        <p:origin x="-6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264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F616EE3-170D-4434-ABB4-32E9B3817F3B}" type="datetimeFigureOut">
              <a:rPr lang="fr-FR"/>
              <a:pPr>
                <a:defRPr/>
              </a:pPr>
              <a:t>25/09/2014</a:t>
            </a:fld>
            <a:endParaRPr lang="fr-FR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46400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73DD8C5-370E-4D22-B55F-36B16B1F7F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14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28E1E5A-9B22-4E9A-A967-24A4E18E7660}" type="datetimeFigureOut">
              <a:rPr lang="fr-FR"/>
              <a:pPr>
                <a:defRPr/>
              </a:pPr>
              <a:t>25/09/2014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689239"/>
            <a:ext cx="5435600" cy="4442935"/>
          </a:xfrm>
          <a:prstGeom prst="rect">
            <a:avLst/>
          </a:prstGeom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1BAC84A-3C0B-4E25-A811-7987E5BDE2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646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bandeau_tit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9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IRFMblan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157788"/>
            <a:ext cx="12969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4509120"/>
            <a:ext cx="4788464" cy="1224136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4"/>
          </p:nvPr>
        </p:nvSpPr>
        <p:spPr>
          <a:xfrm>
            <a:off x="8024813" y="6308725"/>
            <a:ext cx="1119187" cy="36512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89B3C0BD-77A9-4992-AAF2-A848086F9E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5"/>
          </p:nvPr>
        </p:nvSpPr>
        <p:spPr>
          <a:xfrm>
            <a:off x="5435600" y="6305550"/>
            <a:ext cx="2555875" cy="36512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428289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94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48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77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2077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345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2395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car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846138"/>
            <a:ext cx="8459787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8" descr="bandeau_page_car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Espace réservé du graphique 32"/>
          <p:cNvSpPr>
            <a:spLocks noGrp="1"/>
          </p:cNvSpPr>
          <p:nvPr>
            <p:ph type="chart" sz="quarter" idx="13"/>
          </p:nvPr>
        </p:nvSpPr>
        <p:spPr>
          <a:xfrm>
            <a:off x="899592" y="5157788"/>
            <a:ext cx="3240360" cy="863600"/>
          </a:xfrm>
        </p:spPr>
        <p:txBody>
          <a:bodyPr rtlCol="0" anchor="ctr">
            <a:noAutofit/>
          </a:bodyPr>
          <a:lstStyle>
            <a:lvl1pPr marL="0" indent="0" algn="ctr">
              <a:defRPr sz="1200"/>
            </a:lvl1pPr>
          </a:lstStyle>
          <a:p>
            <a:pPr lvl="0"/>
            <a:r>
              <a:rPr lang="fr-FR" noProof="0" dirty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4"/>
          </p:nvPr>
        </p:nvSpPr>
        <p:spPr>
          <a:xfrm>
            <a:off x="8024813" y="6303963"/>
            <a:ext cx="1119187" cy="36512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5B6070A0-F21D-4CDE-94AA-FBB8C2939C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5"/>
          </p:nvPr>
        </p:nvSpPr>
        <p:spPr>
          <a:xfrm>
            <a:off x="2051050" y="6305550"/>
            <a:ext cx="5940425" cy="36512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257651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bandeau_intercalai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0"/>
          </p:nvPr>
        </p:nvSpPr>
        <p:spPr>
          <a:xfrm>
            <a:off x="576263" y="5445125"/>
            <a:ext cx="1119187" cy="36512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38A7209B-8301-4F3C-B7C4-1DCCAC0969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576263" y="5876925"/>
            <a:ext cx="2663825" cy="36512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320922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758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bandeau_texte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76263" y="1268413"/>
            <a:ext cx="81724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pic>
        <p:nvPicPr>
          <p:cNvPr id="1029" name="Picture 8" descr="IRFMblan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260350"/>
            <a:ext cx="727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9" r:id="rId7"/>
    <p:sldLayoutId id="2147483690" r:id="rId8"/>
    <p:sldLayoutId id="2147483686" r:id="rId9"/>
    <p:sldLayoutId id="2147483687" r:id="rId10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charset="0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4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charset="0"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5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jpe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image" Target="../media/image17.emf"/><Relationship Id="rId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540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GB" kern="1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931491" y="116632"/>
            <a:ext cx="751244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/>
          <a:p>
            <a:pPr algn="ctr" eaLnBrk="0" hangingPunct="0"/>
            <a:r>
              <a:rPr lang="en-US" sz="2200" b="1" dirty="0" smtClean="0">
                <a:solidFill>
                  <a:schemeClr val="bg1"/>
                </a:solidFill>
              </a:rPr>
              <a:t>Novel 2D model to predict wall current </a:t>
            </a:r>
            <a:r>
              <a:rPr lang="en-US" sz="2200" b="1" dirty="0">
                <a:solidFill>
                  <a:schemeClr val="bg1"/>
                </a:solidFill>
              </a:rPr>
              <a:t>density </a:t>
            </a:r>
            <a:r>
              <a:rPr lang="en-US" sz="2200" b="1" dirty="0" smtClean="0">
                <a:solidFill>
                  <a:schemeClr val="bg1"/>
                </a:solidFill>
              </a:rPr>
              <a:t>distribution in Glow </a:t>
            </a:r>
            <a:r>
              <a:rPr lang="en-US" sz="2200" b="1" dirty="0">
                <a:solidFill>
                  <a:schemeClr val="bg1"/>
                </a:solidFill>
              </a:rPr>
              <a:t>Discharge Conditioning </a:t>
            </a:r>
            <a:r>
              <a:rPr lang="en-US" sz="2200" b="1" dirty="0" smtClean="0">
                <a:solidFill>
                  <a:schemeClr val="bg1"/>
                </a:solidFill>
              </a:rPr>
              <a:t>in ITER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79511" y="993893"/>
            <a:ext cx="8846631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r>
              <a:rPr lang="en-GB" b="1" dirty="0" smtClean="0">
                <a:solidFill>
                  <a:srgbClr val="333399"/>
                </a:solidFill>
                <a:latin typeface="Calibri" pitchFamily="34" charset="0"/>
                <a:sym typeface="Wingdings" pitchFamily="2" charset="2"/>
              </a:rPr>
              <a:t>Wall current density distribution on ITER </a:t>
            </a:r>
            <a:r>
              <a:rPr lang="en-GB" b="1" smtClean="0">
                <a:solidFill>
                  <a:srgbClr val="333399"/>
                </a:solidFill>
                <a:latin typeface="Calibri" pitchFamily="34" charset="0"/>
                <a:sym typeface="Wingdings" pitchFamily="2" charset="2"/>
              </a:rPr>
              <a:t>PFCs needed to predict system </a:t>
            </a:r>
            <a:r>
              <a:rPr lang="en-GB" b="1" dirty="0" smtClean="0">
                <a:solidFill>
                  <a:srgbClr val="333399"/>
                </a:solidFill>
                <a:latin typeface="Calibri" pitchFamily="34" charset="0"/>
                <a:sym typeface="Wingdings" pitchFamily="2" charset="2"/>
              </a:rPr>
              <a:t>performance</a:t>
            </a: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Glow discharges operate in a hollow-cathode regime</a:t>
            </a:r>
          </a:p>
          <a:p>
            <a:pPr marL="742950" lvl="1" indent="-285750">
              <a:spcBef>
                <a:spcPts val="0"/>
              </a:spcBef>
              <a:buClr>
                <a:srgbClr val="993300"/>
              </a:buClr>
              <a:buFont typeface="Wingdings"/>
              <a:buChar char="à"/>
              <a:tabLst>
                <a:tab pos="361950" algn="l"/>
              </a:tabLst>
              <a:defRPr/>
            </a:pPr>
            <a:r>
              <a:rPr lang="en-US" dirty="0" smtClean="0">
                <a:solidFill>
                  <a:srgbClr val="333399"/>
                </a:solidFill>
                <a:latin typeface="Calibri" pitchFamily="34" charset="0"/>
              </a:rPr>
              <a:t>plasma sustained by ionization by fast secondary electrons</a:t>
            </a:r>
            <a:endParaRPr lang="en-US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2 electron populations :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slow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(bulk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) + fast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(secondary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) 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2D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multi-fluid 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model</a:t>
            </a:r>
            <a:endParaRPr lang="en-US" sz="1600" b="1" i="1" dirty="0" smtClean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0"/>
              </a:spcBef>
              <a:buClr>
                <a:srgbClr val="993300"/>
              </a:buClr>
              <a:buFont typeface="Wingdings"/>
              <a:buChar char="à"/>
              <a:tabLst>
                <a:tab pos="361950" algn="l"/>
              </a:tabLst>
              <a:defRPr/>
            </a:pPr>
            <a:r>
              <a:rPr lang="en-US" dirty="0" smtClean="0">
                <a:solidFill>
                  <a:srgbClr val="333399"/>
                </a:solidFill>
                <a:latin typeface="Calibri" pitchFamily="34" charset="0"/>
              </a:rPr>
              <a:t>fluid model for bulk electrons + effective </a:t>
            </a:r>
            <a:r>
              <a:rPr lang="en-US" dirty="0">
                <a:solidFill>
                  <a:srgbClr val="333399"/>
                </a:solidFill>
                <a:latin typeface="Calibri" pitchFamily="34" charset="0"/>
              </a:rPr>
              <a:t>fluid </a:t>
            </a:r>
            <a:r>
              <a:rPr lang="en-US" dirty="0" smtClean="0">
                <a:solidFill>
                  <a:srgbClr val="333399"/>
                </a:solidFill>
                <a:latin typeface="Calibri" pitchFamily="34" charset="0"/>
              </a:rPr>
              <a:t>model for </a:t>
            </a:r>
            <a:r>
              <a:rPr lang="en-US" dirty="0">
                <a:solidFill>
                  <a:srgbClr val="333399"/>
                </a:solidFill>
                <a:latin typeface="Calibri" pitchFamily="34" charset="0"/>
              </a:rPr>
              <a:t>fast </a:t>
            </a:r>
            <a:r>
              <a:rPr lang="en-US" dirty="0" smtClean="0">
                <a:solidFill>
                  <a:srgbClr val="333399"/>
                </a:solidFill>
                <a:latin typeface="Calibri" pitchFamily="34" charset="0"/>
              </a:rPr>
              <a:t>electrons </a:t>
            </a:r>
          </a:p>
          <a:p>
            <a:pPr marL="1200150" lvl="2" indent="-285750">
              <a:spcBef>
                <a:spcPts val="0"/>
              </a:spcBef>
              <a:buClr>
                <a:srgbClr val="993300"/>
              </a:buClr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US" sz="1600" dirty="0" smtClean="0">
                <a:solidFill>
                  <a:srgbClr val="333399"/>
                </a:solidFill>
                <a:latin typeface="Calibri" pitchFamily="34" charset="0"/>
              </a:rPr>
              <a:t>rate </a:t>
            </a:r>
            <a:r>
              <a:rPr lang="en-US" sz="1600" dirty="0">
                <a:solidFill>
                  <a:srgbClr val="333399"/>
                </a:solidFill>
                <a:latin typeface="Calibri" pitchFamily="34" charset="0"/>
              </a:rPr>
              <a:t>&amp; transport coefficients pre-calculated by 0D Monte-Carlo </a:t>
            </a:r>
            <a:r>
              <a:rPr lang="en-US" sz="1600" dirty="0" smtClean="0">
                <a:solidFill>
                  <a:srgbClr val="333399"/>
                </a:solidFill>
                <a:latin typeface="Calibri" pitchFamily="34" charset="0"/>
              </a:rPr>
              <a:t>simulation</a:t>
            </a:r>
            <a:endParaRPr lang="en-US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benchmarked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against experimental glow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discharges (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laboratory ,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JET,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RFX)</a:t>
            </a: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endParaRPr lang="en-US" b="1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with one or two anode(s) </a:t>
            </a: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742950" lvl="1" indent="-285750">
              <a:spcBef>
                <a:spcPts val="0"/>
              </a:spcBef>
              <a:buClr>
                <a:srgbClr val="993300"/>
              </a:buClr>
              <a:buFont typeface="Wingdings"/>
              <a:buChar char="à"/>
              <a:tabLst>
                <a:tab pos="361950" algn="l"/>
              </a:tabLst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homogenous current density at reasonably short distances from the anode</a:t>
            </a:r>
          </a:p>
          <a:p>
            <a:pPr marL="742950" lvl="1" indent="-285750">
              <a:spcBef>
                <a:spcPts val="0"/>
              </a:spcBef>
              <a:buClr>
                <a:srgbClr val="993300"/>
              </a:buClr>
              <a:buFont typeface="Wingdings"/>
              <a:buChar char="à"/>
              <a:tabLst>
                <a:tab pos="361950" algn="l"/>
              </a:tabLst>
              <a:defRPr/>
            </a:pP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Current </a:t>
            </a:r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density close </a:t>
            </a:r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to total anode current </a:t>
            </a:r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divided by the wall surface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area</a:t>
            </a: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  <a:p>
            <a:pPr marL="285750" indent="-285750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§"/>
              <a:tabLst>
                <a:tab pos="361950" algn="l"/>
              </a:tabLst>
              <a:defRPr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Higher, more uniform current density expected with all 7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anodes 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foreseen </a:t>
            </a:r>
            <a:r>
              <a:rPr lang="en-US" b="1" dirty="0">
                <a:solidFill>
                  <a:srgbClr val="333399"/>
                </a:solidFill>
                <a:latin typeface="Calibri" pitchFamily="34" charset="0"/>
              </a:rPr>
              <a:t>in ITER </a:t>
            </a: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7" name="Picture 60" descr="IRFM_b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289" y="2218079"/>
            <a:ext cx="76185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Obje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27719"/>
              </p:ext>
            </p:extLst>
          </p:nvPr>
        </p:nvGraphicFramePr>
        <p:xfrm>
          <a:off x="7668344" y="1127594"/>
          <a:ext cx="13573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Photo Editor Photo" r:id="rId4" imgW="15361905" imgH="7914286" progId="MSPhotoEd.3">
                  <p:embed/>
                </p:oleObj>
              </mc:Choice>
              <mc:Fallback>
                <p:oleObj name="Photo Editor Photo" r:id="rId4" imgW="15361905" imgH="791428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593" b="8461"/>
                      <a:stretch>
                        <a:fillRect/>
                      </a:stretch>
                    </p:blipFill>
                    <p:spPr bwMode="auto">
                      <a:xfrm>
                        <a:off x="7668344" y="1127594"/>
                        <a:ext cx="135731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52" b="45712"/>
          <a:stretch>
            <a:fillRect/>
          </a:stretch>
        </p:blipFill>
        <p:spPr bwMode="auto">
          <a:xfrm>
            <a:off x="8306977" y="1772816"/>
            <a:ext cx="676478" cy="3280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oupe 19"/>
          <p:cNvGrpSpPr>
            <a:grpSpLocks noChangeAspect="1"/>
          </p:cNvGrpSpPr>
          <p:nvPr/>
        </p:nvGrpSpPr>
        <p:grpSpPr>
          <a:xfrm>
            <a:off x="899592" y="3178129"/>
            <a:ext cx="3818005" cy="2410200"/>
            <a:chOff x="304801" y="1470128"/>
            <a:chExt cx="4478085" cy="2826892"/>
          </a:xfrm>
        </p:grpSpPr>
        <p:pic>
          <p:nvPicPr>
            <p:cNvPr id="22" name="Image 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886" y="2940528"/>
              <a:ext cx="2160000" cy="1349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Image 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1" y="1470128"/>
              <a:ext cx="2160000" cy="134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à coins arrondis 6"/>
            <p:cNvSpPr>
              <a:spLocks noChangeArrowheads="1"/>
            </p:cNvSpPr>
            <p:nvPr/>
          </p:nvSpPr>
          <p:spPr bwMode="auto">
            <a:xfrm>
              <a:off x="326067" y="1497116"/>
              <a:ext cx="811064" cy="266107"/>
            </a:xfrm>
            <a:prstGeom prst="roundRect">
              <a:avLst>
                <a:gd name="adj" fmla="val 2247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en-US" altLang="en-US" sz="1000" b="1" i="1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r>
                <a:rPr kumimoji="0" lang="en-US" altLang="en-US" sz="10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(m</a:t>
              </a:r>
              <a:r>
                <a:rPr kumimoji="0" lang="en-US" altLang="en-US" sz="1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-3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" name="Image 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1" y="2945077"/>
              <a:ext cx="2160000" cy="135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à coins arrondis 13"/>
            <p:cNvSpPr>
              <a:spLocks noChangeArrowheads="1"/>
            </p:cNvSpPr>
            <p:nvPr/>
          </p:nvSpPr>
          <p:spPr bwMode="auto">
            <a:xfrm>
              <a:off x="2638928" y="2915505"/>
              <a:ext cx="1301812" cy="266107"/>
            </a:xfrm>
            <a:prstGeom prst="roundRect">
              <a:avLst>
                <a:gd name="adj" fmla="val 2247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1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V</a:t>
              </a:r>
              <a:r>
                <a:rPr kumimoji="0" lang="en-US" altLang="en-US" sz="1000" b="1" i="1" u="none" strike="noStrike" cap="none" normalizeH="0" baseline="-2500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plasma</a:t>
              </a:r>
              <a:r>
                <a:rPr kumimoji="0" lang="en-US" altLang="en-US" sz="1000" b="1" i="1" u="none" strike="noStrike" cap="none" normalizeH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-V</a:t>
              </a:r>
              <a:r>
                <a:rPr kumimoji="0" lang="en-US" altLang="en-US" sz="1000" b="1" i="1" u="none" strike="noStrike" cap="none" normalizeH="0" baseline="-2500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anode</a:t>
              </a:r>
              <a:endParaRPr kumimoji="0" lang="en-US" altLang="en-US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à coins arrondis 6"/>
            <p:cNvSpPr>
              <a:spLocks noChangeArrowheads="1"/>
            </p:cNvSpPr>
            <p:nvPr/>
          </p:nvSpPr>
          <p:spPr bwMode="auto">
            <a:xfrm>
              <a:off x="334356" y="3012023"/>
              <a:ext cx="654586" cy="266107"/>
            </a:xfrm>
            <a:prstGeom prst="roundRect">
              <a:avLst>
                <a:gd name="adj" fmla="val 2247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1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T</a:t>
              </a:r>
              <a:r>
                <a:rPr kumimoji="0" lang="en-US" altLang="en-US" sz="1000" b="1" i="1" u="none" strike="noStrike" cap="none" normalizeH="0" baseline="-2500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r>
                <a:rPr kumimoji="0" lang="en-US" altLang="en-US" sz="1000" b="1" i="0" u="none" strike="noStrike" cap="none" normalizeH="0" baseline="-2500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(eV)</a:t>
              </a:r>
              <a:endPara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347875" y="3356991"/>
              <a:ext cx="591354" cy="3021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  <a:latin typeface="Calibri" pitchFamily="34" charset="0"/>
                </a:rPr>
                <a:t>375 V</a:t>
              </a:r>
              <a:endParaRPr lang="fr-FR" sz="1200" dirty="0">
                <a:solidFill>
                  <a:schemeClr val="bg1"/>
                </a:solidFill>
              </a:endParaRPr>
            </a:p>
          </p:txBody>
        </p:sp>
        <p:pic>
          <p:nvPicPr>
            <p:cNvPr id="33" name="Image 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1301" y="1477631"/>
              <a:ext cx="2160000" cy="135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Rectangle à coins arrondis 6"/>
            <p:cNvSpPr>
              <a:spLocks noChangeArrowheads="1"/>
            </p:cNvSpPr>
            <p:nvPr/>
          </p:nvSpPr>
          <p:spPr bwMode="auto">
            <a:xfrm>
              <a:off x="2638928" y="1497116"/>
              <a:ext cx="932348" cy="266107"/>
            </a:xfrm>
            <a:prstGeom prst="roundRect">
              <a:avLst>
                <a:gd name="adj" fmla="val 2247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r>
                <a:rPr kumimoji="0" lang="en-US" altLang="en-US" sz="1000" b="1" i="1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r>
                <a:rPr kumimoji="0" lang="en-US" altLang="en-US" sz="10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en-US" sz="1000" b="1" i="0" u="none" strike="noStrike" cap="none" normalizeH="0" baseline="-25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fast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(m</a:t>
              </a:r>
              <a:r>
                <a:rPr kumimoji="0" lang="en-US" altLang="en-US" sz="1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-3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7" name="Image 4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2" t="7541" r="13991" b="4590"/>
          <a:stretch>
            <a:fillRect/>
          </a:stretch>
        </p:blipFill>
        <p:spPr bwMode="auto">
          <a:xfrm>
            <a:off x="4717597" y="3060599"/>
            <a:ext cx="3772692" cy="296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ZoneTexte 39"/>
          <p:cNvSpPr txBox="1"/>
          <p:nvPr/>
        </p:nvSpPr>
        <p:spPr>
          <a:xfrm>
            <a:off x="5064645" y="2812116"/>
            <a:ext cx="3579513" cy="37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[G. Hagelaar </a:t>
            </a:r>
            <a:r>
              <a:rPr lang="en-US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D. Kogut, submitted </a:t>
            </a:r>
            <a:r>
              <a:rPr lang="en-US" sz="1400" b="1" i="1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PPCF]</a:t>
            </a:r>
            <a:endParaRPr lang="en-US" sz="1400" b="1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417536" y="3318672"/>
            <a:ext cx="162942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1600" b="1" baseline="-250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-GDC </a:t>
            </a:r>
            <a:r>
              <a:rPr lang="en-US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0.3 Pa</a:t>
            </a:r>
            <a:endParaRPr lang="en-US" sz="1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26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principal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45726</TotalTime>
  <Words>166</Words>
  <Application>Microsoft Office PowerPoint</Application>
  <PresentationFormat>Affichage à l'écran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Masque principal</vt:lpstr>
      <vt:lpstr>Photo Editor Photo</vt:lpstr>
      <vt:lpstr>Présentation PowerPoint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</dc:creator>
  <cp:lastModifiedBy>DOUAI David 214442</cp:lastModifiedBy>
  <cp:revision>948</cp:revision>
  <cp:lastPrinted>2014-05-19T08:01:53Z</cp:lastPrinted>
  <dcterms:created xsi:type="dcterms:W3CDTF">2012-05-16T13:45:41Z</dcterms:created>
  <dcterms:modified xsi:type="dcterms:W3CDTF">2014-09-26T11:06:18Z</dcterms:modified>
</cp:coreProperties>
</file>