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3"/>
  </p:notesMasterIdLst>
  <p:handoutMasterIdLst>
    <p:handoutMasterId r:id="rId4"/>
  </p:handoutMasterIdLst>
  <p:sldIdLst>
    <p:sldId id="870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000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000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000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000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000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000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000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000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11111"/>
    <a:srgbClr val="FF3399"/>
    <a:srgbClr val="FF0000"/>
    <a:srgbClr val="00FF00"/>
    <a:srgbClr val="292929"/>
    <a:srgbClr val="808080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4" autoAdjust="0"/>
    <p:restoredTop sz="95788" autoAdjust="0"/>
  </p:normalViewPr>
  <p:slideViewPr>
    <p:cSldViewPr>
      <p:cViewPr varScale="1">
        <p:scale>
          <a:sx n="86" d="100"/>
          <a:sy n="86" d="100"/>
        </p:scale>
        <p:origin x="-1003" y="-8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197" y="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80" y="-5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8" tIns="48320" rIns="96638" bIns="48320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20000"/>
              </a:spcBef>
              <a:defRPr sz="120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8" tIns="48320" rIns="96638" bIns="48320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20000"/>
              </a:spcBef>
              <a:defRPr sz="120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8" tIns="48320" rIns="96638" bIns="48320" numCol="1" anchor="b" anchorCtr="0" compatLnSpc="1">
            <a:prstTxWarp prst="textNoShape">
              <a:avLst/>
            </a:prstTxWarp>
          </a:bodyPr>
          <a:lstStyle>
            <a:lvl1pPr defTabSz="966489">
              <a:spcBef>
                <a:spcPct val="20000"/>
              </a:spcBef>
              <a:buFontTx/>
              <a:buNone/>
              <a:defRPr sz="1200" i="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iaea</a:t>
            </a:r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8" tIns="48320" rIns="96638" bIns="48320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20000"/>
              </a:spcBef>
              <a:defRPr sz="1200" i="0">
                <a:latin typeface="Tahoma" pitchFamily="34" charset="0"/>
              </a:defRPr>
            </a:lvl1pPr>
          </a:lstStyle>
          <a:p>
            <a:pPr>
              <a:defRPr/>
            </a:pPr>
            <a:fld id="{17410E7C-DB78-4292-862A-C6D11EB4F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2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10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8" tIns="48320" rIns="96638" bIns="48320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spcBef>
                <a:spcPct val="20000"/>
              </a:spcBef>
              <a:defRPr sz="120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2512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8" tIns="48320" rIns="96638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2513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8" tIns="48320" rIns="96638" bIns="48320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spcBef>
                <a:spcPct val="20000"/>
              </a:spcBef>
              <a:defRPr sz="120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14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8" tIns="48320" rIns="96638" bIns="48320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spcBef>
                <a:spcPct val="20000"/>
              </a:spcBef>
              <a:defRPr sz="120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8" tIns="48320" rIns="96638" bIns="48320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spcBef>
                <a:spcPct val="20000"/>
              </a:spcBef>
              <a:defRPr sz="1200" i="0">
                <a:latin typeface="Tahoma" pitchFamily="34" charset="0"/>
              </a:defRPr>
            </a:lvl1pPr>
          </a:lstStyle>
          <a:p>
            <a:pPr>
              <a:defRPr/>
            </a:pPr>
            <a:fld id="{A2505BF1-26DF-4F9D-A4B4-580970417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38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9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3988" cy="1143000"/>
          </a:xfrm>
        </p:spPr>
        <p:txBody>
          <a:bodyPr/>
          <a:lstStyle>
            <a:lvl1pPr>
              <a:defRPr sz="3600" u="none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90150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971800"/>
            <a:ext cx="7543800" cy="19812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324100" y="5638800"/>
            <a:ext cx="453390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FontTx/>
              <a:buNone/>
              <a:defRPr sz="20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18</a:t>
            </a:r>
            <a:r>
              <a:rPr lang="en-US" altLang="en-US" baseline="30000"/>
              <a:t>th</a:t>
            </a:r>
            <a:r>
              <a:rPr lang="en-US" altLang="en-US"/>
              <a:t> IAEA Fusion Energy Conference</a:t>
            </a:r>
          </a:p>
          <a:p>
            <a:pPr>
              <a:defRPr/>
            </a:pPr>
            <a:r>
              <a:rPr lang="en-US" altLang="en-US"/>
              <a:t>10/6/2000</a:t>
            </a:r>
          </a:p>
        </p:txBody>
      </p:sp>
    </p:spTree>
    <p:extLst>
      <p:ext uri="{BB962C8B-B14F-4D97-AF65-F5344CB8AC3E}">
        <p14:creationId xmlns:p14="http://schemas.microsoft.com/office/powerpoint/2010/main" val="373583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2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2288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" y="304800"/>
            <a:ext cx="65341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4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" y="914400"/>
            <a:ext cx="43815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3815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33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" y="914400"/>
            <a:ext cx="43815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43815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43815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6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542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914400"/>
            <a:ext cx="43815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3815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7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3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6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22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90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79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83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" y="914400"/>
            <a:ext cx="8915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9328" r:id="rId1"/>
    <p:sldLayoutId id="2147489292" r:id="rId2"/>
    <p:sldLayoutId id="2147489293" r:id="rId3"/>
    <p:sldLayoutId id="2147489294" r:id="rId4"/>
    <p:sldLayoutId id="2147489295" r:id="rId5"/>
    <p:sldLayoutId id="2147489296" r:id="rId6"/>
    <p:sldLayoutId id="2147489297" r:id="rId7"/>
    <p:sldLayoutId id="2147489298" r:id="rId8"/>
    <p:sldLayoutId id="2147489299" r:id="rId9"/>
    <p:sldLayoutId id="2147489300" r:id="rId10"/>
    <p:sldLayoutId id="2147489301" r:id="rId11"/>
    <p:sldLayoutId id="2147489302" r:id="rId12"/>
    <p:sldLayoutId id="2147489303" r:id="rId13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u="sng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u="sng">
          <a:solidFill>
            <a:srgbClr val="FF0000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u="sng">
          <a:solidFill>
            <a:srgbClr val="FF0000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u="sng">
          <a:solidFill>
            <a:srgbClr val="FF0000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u="sng">
          <a:solidFill>
            <a:srgbClr val="FF0000"/>
          </a:solidFill>
          <a:latin typeface="Arial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3200" u="sng">
          <a:solidFill>
            <a:srgbClr val="FF0000"/>
          </a:solidFill>
          <a:latin typeface="Arial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3200" u="sng">
          <a:solidFill>
            <a:srgbClr val="FF0000"/>
          </a:solidFill>
          <a:latin typeface="Arial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3200" u="sng">
          <a:solidFill>
            <a:srgbClr val="FF0000"/>
          </a:solidFill>
          <a:latin typeface="Arial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3200" u="sng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" r="3205"/>
          <a:stretch/>
        </p:blipFill>
        <p:spPr>
          <a:xfrm>
            <a:off x="4047949" y="3435401"/>
            <a:ext cx="5096051" cy="3422599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990600"/>
            <a:ext cx="8915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30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31775" indent="-231775">
              <a:spcBef>
                <a:spcPts val="600"/>
              </a:spcBef>
              <a:buClr>
                <a:srgbClr val="000000"/>
              </a:buClr>
              <a:buSzPct val="150000"/>
              <a:buFontTx/>
              <a:buChar char="•"/>
            </a:pPr>
            <a:r>
              <a:rPr lang="en-US" sz="24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GTC global </a:t>
            </a:r>
            <a:r>
              <a:rPr lang="en-US" sz="2400" i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gyrokinetic simulations with kinetic effects of thermal </a:t>
            </a:r>
            <a:r>
              <a:rPr lang="en-US" sz="24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ions and electrons recover </a:t>
            </a:r>
            <a:r>
              <a:rPr lang="en-US" sz="2400" i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experimental results of TAE in DIII-D </a:t>
            </a:r>
          </a:p>
          <a:p>
            <a:pPr marL="231775" indent="-231775">
              <a:spcBef>
                <a:spcPts val="600"/>
              </a:spcBef>
              <a:buClr>
                <a:srgbClr val="000000"/>
              </a:buClr>
              <a:buSzPct val="150000"/>
              <a:buFontTx/>
              <a:buChar char="•"/>
            </a:pPr>
            <a:r>
              <a:rPr lang="en-US" sz="2400" i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nergetic particle (EP</a:t>
            </a:r>
            <a:r>
              <a:rPr lang="en-US" sz="2400" i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non-perturbative contributions to TAE induce mode radial localization and break mode radial symmetry</a:t>
            </a:r>
          </a:p>
          <a:p>
            <a:pPr marL="231775" indent="-231775">
              <a:spcBef>
                <a:spcPts val="600"/>
              </a:spcBef>
              <a:buClr>
                <a:srgbClr val="000000"/>
              </a:buClr>
              <a:buSzPct val="150000"/>
              <a:buFontTx/>
              <a:buChar char="•"/>
            </a:pPr>
            <a:r>
              <a:rPr lang="en-US" sz="24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Zonal flow generated by mode coupling and cause TAE saturation</a:t>
            </a:r>
          </a:p>
          <a:p>
            <a:pPr marL="231775" indent="-231775">
              <a:spcBef>
                <a:spcPts val="600"/>
              </a:spcBef>
              <a:buClr>
                <a:srgbClr val="000000"/>
              </a:buClr>
              <a:buSzPct val="150000"/>
              <a:buFontTx/>
              <a:buChar char="•"/>
            </a:pPr>
            <a:r>
              <a:rPr lang="en-US" sz="2400" i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Next step: EP transport by TAE</a:t>
            </a:r>
            <a:endParaRPr lang="en-US" sz="2400" i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394945" cy="838200"/>
          </a:xfrm>
        </p:spPr>
        <p:txBody>
          <a:bodyPr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Radial Localization 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Toroidal                                          Alfven Eigenmode (TAE)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Zonal Field Generation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7391400" y="31242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2000" i="0" kern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GTC</a:t>
            </a:r>
            <a:endParaRPr lang="en-US" sz="2000" i="0" kern="0" dirty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8153400" y="3169465"/>
            <a:ext cx="9402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2000" i="0" kern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DIII-D</a:t>
            </a:r>
            <a:endParaRPr lang="en-US" sz="2000" i="0" kern="0" dirty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245114"/>
            <a:ext cx="31556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GTC simulation of TAE </a:t>
            </a:r>
            <a:r>
              <a:rPr lang="en-US" altLang="zh-C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 DIII-D </a:t>
            </a:r>
            <a:r>
              <a:rPr lang="en-US" altLang="zh-C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shot </a:t>
            </a:r>
            <a:r>
              <a:rPr lang="en-US" altLang="zh-C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142111 at </a:t>
            </a:r>
            <a:r>
              <a:rPr lang="en-US" altLang="zh-C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525ms</a:t>
            </a:r>
            <a:endParaRPr lang="en-US" altLang="zh-CN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2949" y="5553670"/>
            <a:ext cx="3968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[Z. Wang</a:t>
            </a:r>
            <a:r>
              <a:rPr lang="en-US" altLang="zh-CN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Z. Lin</a:t>
            </a:r>
            <a:r>
              <a:rPr lang="en-US" altLang="zh-CN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1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Holod</a:t>
            </a: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W. </a:t>
            </a:r>
            <a:r>
              <a:rPr lang="en-US" sz="1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Heidbrink</a:t>
            </a: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B. Tobias, M. </a:t>
            </a:r>
            <a:r>
              <a:rPr lang="en-US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Van Zeeland</a:t>
            </a: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n-US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Austin, PRL</a:t>
            </a:r>
            <a:r>
              <a:rPr lang="en-US" sz="1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111</a:t>
            </a:r>
            <a:r>
              <a:rPr lang="en-US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145003 (2013)]</a:t>
            </a:r>
            <a:endParaRPr lang="en-US" sz="1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6200" y="57090"/>
            <a:ext cx="1397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Lin, TH/7-2</a:t>
            </a:r>
            <a:endParaRPr lang="en-US" altLang="zh-CN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ing A Technical Report">
  <a:themeElements>
    <a:clrScheme name="Presenting A Technical Report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Presenting A Technical Repo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ing A Technical Report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ing A Technical Report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ing A Technical Report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Office\Templates\1033\Presenting A Technical Report.pot</Template>
  <TotalTime>20680</TotalTime>
  <Words>118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Presenting A Technical Report</vt:lpstr>
      <vt:lpstr>Radial Localization of Toroidal                                          Alfven Eigenmode (TAE) and Zonal Field Generation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Zhihong Lin</cp:lastModifiedBy>
  <cp:revision>1081</cp:revision>
  <cp:lastPrinted>1601-01-01T00:00:00Z</cp:lastPrinted>
  <dcterms:created xsi:type="dcterms:W3CDTF">2012-03-03T20:35:40Z</dcterms:created>
  <dcterms:modified xsi:type="dcterms:W3CDTF">2014-09-21T22:42:01Z</dcterms:modified>
</cp:coreProperties>
</file>