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835" r:id="rId1"/>
    <p:sldMasterId id="2147483820" r:id="rId2"/>
  </p:sldMasterIdLst>
  <p:notesMasterIdLst>
    <p:notesMasterId r:id="rId27"/>
  </p:notesMasterIdLst>
  <p:handoutMasterIdLst>
    <p:handoutMasterId r:id="rId28"/>
  </p:handoutMasterIdLst>
  <p:sldIdLst>
    <p:sldId id="363" r:id="rId3"/>
    <p:sldId id="417" r:id="rId4"/>
    <p:sldId id="415" r:id="rId5"/>
    <p:sldId id="420" r:id="rId6"/>
    <p:sldId id="421" r:id="rId7"/>
    <p:sldId id="418" r:id="rId8"/>
    <p:sldId id="419" r:id="rId9"/>
    <p:sldId id="403" r:id="rId10"/>
    <p:sldId id="424" r:id="rId11"/>
    <p:sldId id="428" r:id="rId12"/>
    <p:sldId id="427" r:id="rId13"/>
    <p:sldId id="435" r:id="rId14"/>
    <p:sldId id="404" r:id="rId15"/>
    <p:sldId id="405" r:id="rId16"/>
    <p:sldId id="437" r:id="rId17"/>
    <p:sldId id="408" r:id="rId18"/>
    <p:sldId id="409" r:id="rId19"/>
    <p:sldId id="410" r:id="rId20"/>
    <p:sldId id="432" r:id="rId21"/>
    <p:sldId id="433" r:id="rId22"/>
    <p:sldId id="423" r:id="rId23"/>
    <p:sldId id="422" r:id="rId24"/>
    <p:sldId id="434" r:id="rId25"/>
    <p:sldId id="431" r:id="rId26"/>
  </p:sldIdLst>
  <p:sldSz cx="12192000" cy="6858000"/>
  <p:notesSz cx="6858000" cy="9144000"/>
  <p:defaultTextStyle>
    <a:defPPr>
      <a:defRPr lang="en-GB"/>
    </a:defPPr>
    <a:lvl1pPr algn="l" rtl="0" fontAlgn="base">
      <a:spcBef>
        <a:spcPct val="0"/>
      </a:spcBef>
      <a:spcAft>
        <a:spcPct val="0"/>
      </a:spcAft>
      <a:defRPr sz="2400" kern="1200">
        <a:solidFill>
          <a:schemeClr val="tx1"/>
        </a:solidFill>
        <a:latin typeface="Century Gothic" pitchFamily="34" charset="0"/>
        <a:ea typeface="+mn-ea"/>
        <a:cs typeface="+mn-cs"/>
      </a:defRPr>
    </a:lvl1pPr>
    <a:lvl2pPr marL="457200" algn="l" rtl="0" fontAlgn="base">
      <a:spcBef>
        <a:spcPct val="0"/>
      </a:spcBef>
      <a:spcAft>
        <a:spcPct val="0"/>
      </a:spcAft>
      <a:defRPr sz="2400" kern="1200">
        <a:solidFill>
          <a:schemeClr val="tx1"/>
        </a:solidFill>
        <a:latin typeface="Century Gothic" pitchFamily="34" charset="0"/>
        <a:ea typeface="+mn-ea"/>
        <a:cs typeface="+mn-cs"/>
      </a:defRPr>
    </a:lvl2pPr>
    <a:lvl3pPr marL="914400" algn="l" rtl="0" fontAlgn="base">
      <a:spcBef>
        <a:spcPct val="0"/>
      </a:spcBef>
      <a:spcAft>
        <a:spcPct val="0"/>
      </a:spcAft>
      <a:defRPr sz="2400" kern="1200">
        <a:solidFill>
          <a:schemeClr val="tx1"/>
        </a:solidFill>
        <a:latin typeface="Century Gothic" pitchFamily="34" charset="0"/>
        <a:ea typeface="+mn-ea"/>
        <a:cs typeface="+mn-cs"/>
      </a:defRPr>
    </a:lvl3pPr>
    <a:lvl4pPr marL="1371600" algn="l" rtl="0" fontAlgn="base">
      <a:spcBef>
        <a:spcPct val="0"/>
      </a:spcBef>
      <a:spcAft>
        <a:spcPct val="0"/>
      </a:spcAft>
      <a:defRPr sz="2400" kern="1200">
        <a:solidFill>
          <a:schemeClr val="tx1"/>
        </a:solidFill>
        <a:latin typeface="Century Gothic" pitchFamily="34" charset="0"/>
        <a:ea typeface="+mn-ea"/>
        <a:cs typeface="+mn-cs"/>
      </a:defRPr>
    </a:lvl4pPr>
    <a:lvl5pPr marL="1828800" algn="l" rtl="0" fontAlgn="base">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CC33"/>
    <a:srgbClr val="66FF66"/>
    <a:srgbClr val="FF0000"/>
    <a:srgbClr val="FF00FF"/>
    <a:srgbClr val="0066FF"/>
    <a:srgbClr val="0000FF"/>
    <a:srgbClr val="008000"/>
    <a:srgbClr val="FF99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6234" autoAdjust="0"/>
  </p:normalViewPr>
  <p:slideViewPr>
    <p:cSldViewPr>
      <p:cViewPr varScale="1">
        <p:scale>
          <a:sx n="70" d="100"/>
          <a:sy n="70" d="100"/>
        </p:scale>
        <p:origin x="684"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565" y="-10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GB"/>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B7DAA58C-FAE1-428D-BEDC-C10BBF8396DF}" type="slidenum">
              <a:rPr lang="en-GB"/>
              <a:pPr>
                <a:defRPr/>
              </a:pPr>
              <a:t>‹#›</a:t>
            </a:fld>
            <a:endParaRPr lang="en-GB"/>
          </a:p>
        </p:txBody>
      </p:sp>
    </p:spTree>
    <p:extLst>
      <p:ext uri="{BB962C8B-B14F-4D97-AF65-F5344CB8AC3E}">
        <p14:creationId xmlns:p14="http://schemas.microsoft.com/office/powerpoint/2010/main" val="32106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GB"/>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260B2729-7BC8-4033-B757-B9016660E02D}" type="slidenum">
              <a:rPr lang="en-GB"/>
              <a:pPr>
                <a:defRPr/>
              </a:pPr>
              <a:t>‹#›</a:t>
            </a:fld>
            <a:endParaRPr lang="en-GB"/>
          </a:p>
        </p:txBody>
      </p:sp>
    </p:spTree>
    <p:extLst>
      <p:ext uri="{BB962C8B-B14F-4D97-AF65-F5344CB8AC3E}">
        <p14:creationId xmlns:p14="http://schemas.microsoft.com/office/powerpoint/2010/main" val="1796873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AD02493D-844A-42A2-ACA7-BF11F33CB94D}" type="slidenum">
              <a:rPr lang="en-GB">
                <a:solidFill>
                  <a:prstClr val="black"/>
                </a:solidFill>
              </a:rPr>
              <a:pPr/>
              <a:t>1</a:t>
            </a:fld>
            <a:endParaRPr lang="en-GB" dirty="0">
              <a:solidFill>
                <a:prstClr val="black"/>
              </a:solidFill>
            </a:endParaRPr>
          </a:p>
        </p:txBody>
      </p:sp>
      <p:sp>
        <p:nvSpPr>
          <p:cNvPr id="13315" name="Rectangle 2"/>
          <p:cNvSpPr>
            <a:spLocks noGrp="1" noRot="1" noChangeAspect="1" noChangeArrowheads="1" noTextEdit="1"/>
          </p:cNvSpPr>
          <p:nvPr>
            <p:ph type="sldImg"/>
          </p:nvPr>
        </p:nvSpPr>
        <p:spPr>
          <a:xfrm>
            <a:off x="381000" y="685800"/>
            <a:ext cx="6096000" cy="3429000"/>
          </a:xfrm>
          <a:ln/>
        </p:spPr>
      </p:sp>
      <p:sp>
        <p:nvSpPr>
          <p:cNvPr id="1331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3986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1000" y="685800"/>
            <a:ext cx="6096000" cy="3429000"/>
          </a:xfrm>
          <a:ln/>
        </p:spPr>
      </p:sp>
      <p:sp>
        <p:nvSpPr>
          <p:cNvPr id="57347" name="Notes Placeholder 2"/>
          <p:cNvSpPr>
            <a:spLocks noGrp="1"/>
          </p:cNvSpPr>
          <p:nvPr>
            <p:ph type="body" idx="1"/>
          </p:nvPr>
        </p:nvSpPr>
        <p:spPr>
          <a:noFill/>
        </p:spPr>
        <p:txBody>
          <a:bodyPr/>
          <a:lstStyle/>
          <a:p>
            <a:endParaRPr lang="en-US" altLang="en-US" smtClean="0"/>
          </a:p>
        </p:txBody>
      </p:sp>
      <p:sp>
        <p:nvSpPr>
          <p:cNvPr id="57348" name="Slide Number Placeholder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FFC16382-8186-4C13-8451-D09037648430}" type="slidenum">
              <a:rPr lang="en-GB" altLang="en-US" smtClean="0"/>
              <a:pPr algn="r">
                <a:spcBef>
                  <a:spcPct val="0"/>
                </a:spcBef>
              </a:pPr>
              <a:t>2</a:t>
            </a:fld>
            <a:endParaRPr lang="en-GB" altLang="en-US" smtClean="0"/>
          </a:p>
        </p:txBody>
      </p:sp>
    </p:spTree>
    <p:extLst>
      <p:ext uri="{BB962C8B-B14F-4D97-AF65-F5344CB8AC3E}">
        <p14:creationId xmlns:p14="http://schemas.microsoft.com/office/powerpoint/2010/main" val="314362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p:spPr>
        <p:txBody>
          <a:bodyPr/>
          <a:lstStyle/>
          <a:p>
            <a:endParaRPr lang="en-US" altLang="en-US" smtClean="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p:spPr>
        <p:txBody>
          <a:bodyPr/>
          <a:lstStyle>
            <a:lvl1pPr>
              <a:spcBef>
                <a:spcPct val="30000"/>
              </a:spcBef>
              <a:defRPr kumimoji="1" sz="1200">
                <a:solidFill>
                  <a:schemeClr val="tx1"/>
                </a:solidFill>
                <a:latin typeface="Arial" pitchFamily="34" charset="0"/>
                <a:ea typeface="ＭＳ Ｐゴシック" pitchFamily="34" charset="-128"/>
              </a:defRPr>
            </a:lvl1pPr>
            <a:lvl2pPr marL="744538" indent="-285750">
              <a:spcBef>
                <a:spcPct val="30000"/>
              </a:spcBef>
              <a:defRPr kumimoji="1" sz="1200">
                <a:solidFill>
                  <a:schemeClr val="tx1"/>
                </a:solidFill>
                <a:latin typeface="Arial" pitchFamily="34" charset="0"/>
                <a:ea typeface="ＭＳ Ｐゴシック" pitchFamily="34" charset="-128"/>
              </a:defRPr>
            </a:lvl2pPr>
            <a:lvl3pPr marL="1144588" indent="-228600">
              <a:spcBef>
                <a:spcPct val="30000"/>
              </a:spcBef>
              <a:defRPr kumimoji="1" sz="1200">
                <a:solidFill>
                  <a:schemeClr val="tx1"/>
                </a:solidFill>
                <a:latin typeface="Arial" pitchFamily="34" charset="0"/>
                <a:ea typeface="ＭＳ Ｐゴシック" pitchFamily="34" charset="-128"/>
              </a:defRPr>
            </a:lvl3pPr>
            <a:lvl4pPr marL="1603375" indent="-228600">
              <a:spcBef>
                <a:spcPct val="30000"/>
              </a:spcBef>
              <a:defRPr kumimoji="1" sz="1200">
                <a:solidFill>
                  <a:schemeClr val="tx1"/>
                </a:solidFill>
                <a:latin typeface="Arial" pitchFamily="34" charset="0"/>
                <a:ea typeface="ＭＳ Ｐゴシック" pitchFamily="34" charset="-128"/>
              </a:defRPr>
            </a:lvl4pPr>
            <a:lvl5pPr marL="2062163" indent="-228600">
              <a:spcBef>
                <a:spcPct val="30000"/>
              </a:spcBef>
              <a:defRPr kumimoji="1" sz="1200">
                <a:solidFill>
                  <a:schemeClr val="tx1"/>
                </a:solidFill>
                <a:latin typeface="Arial" pitchFamily="34" charset="0"/>
                <a:ea typeface="ＭＳ Ｐゴシック" pitchFamily="34" charset="-128"/>
              </a:defRPr>
            </a:lvl5pPr>
            <a:lvl6pPr marL="2519363" indent="-228600" eaLnBrk="0" fontAlgn="base" hangingPunct="0">
              <a:spcBef>
                <a:spcPct val="30000"/>
              </a:spcBef>
              <a:spcAft>
                <a:spcPct val="0"/>
              </a:spcAft>
              <a:defRPr kumimoji="1" sz="1200">
                <a:solidFill>
                  <a:schemeClr val="tx1"/>
                </a:solidFill>
                <a:latin typeface="Arial" pitchFamily="34" charset="0"/>
                <a:ea typeface="ＭＳ Ｐゴシック" pitchFamily="34" charset="-128"/>
              </a:defRPr>
            </a:lvl6pPr>
            <a:lvl7pPr marL="2976563" indent="-228600" eaLnBrk="0" fontAlgn="base" hangingPunct="0">
              <a:spcBef>
                <a:spcPct val="30000"/>
              </a:spcBef>
              <a:spcAft>
                <a:spcPct val="0"/>
              </a:spcAft>
              <a:defRPr kumimoji="1" sz="1200">
                <a:solidFill>
                  <a:schemeClr val="tx1"/>
                </a:solidFill>
                <a:latin typeface="Arial" pitchFamily="34" charset="0"/>
                <a:ea typeface="ＭＳ Ｐゴシック" pitchFamily="34" charset="-128"/>
              </a:defRPr>
            </a:lvl7pPr>
            <a:lvl8pPr marL="3433763" indent="-228600" eaLnBrk="0" fontAlgn="base" hangingPunct="0">
              <a:spcBef>
                <a:spcPct val="30000"/>
              </a:spcBef>
              <a:spcAft>
                <a:spcPct val="0"/>
              </a:spcAft>
              <a:defRPr kumimoji="1" sz="1200">
                <a:solidFill>
                  <a:schemeClr val="tx1"/>
                </a:solidFill>
                <a:latin typeface="Arial" pitchFamily="34" charset="0"/>
                <a:ea typeface="ＭＳ Ｐゴシック" pitchFamily="34" charset="-128"/>
              </a:defRPr>
            </a:lvl8pPr>
            <a:lvl9pPr marL="3890963" indent="-228600" eaLnBrk="0" fontAlgn="base" hangingPunct="0">
              <a:spcBef>
                <a:spcPct val="30000"/>
              </a:spcBef>
              <a:spcAft>
                <a:spcPct val="0"/>
              </a:spcAft>
              <a:defRPr kumimoji="1" sz="1200">
                <a:solidFill>
                  <a:schemeClr val="tx1"/>
                </a:solidFill>
                <a:latin typeface="Arial" pitchFamily="34" charset="0"/>
                <a:ea typeface="ＭＳ Ｐゴシック" pitchFamily="34" charset="-128"/>
              </a:defRPr>
            </a:lvl9pPr>
          </a:lstStyle>
          <a:p>
            <a:pPr>
              <a:spcBef>
                <a:spcPct val="0"/>
              </a:spcBef>
            </a:pPr>
            <a:fld id="{77D7BD52-1CE6-4FD9-A0CC-9F709825B73C}" type="slidenum">
              <a:rPr kumimoji="0" lang="en-GB" altLang="en-US" smtClean="0"/>
              <a:pPr>
                <a:spcBef>
                  <a:spcPct val="0"/>
                </a:spcBef>
              </a:pPr>
              <a:t>8</a:t>
            </a:fld>
            <a:endParaRPr kumimoji="0" lang="en-GB" altLang="en-US" smtClean="0"/>
          </a:p>
        </p:txBody>
      </p:sp>
    </p:spTree>
    <p:extLst>
      <p:ext uri="{BB962C8B-B14F-4D97-AF65-F5344CB8AC3E}">
        <p14:creationId xmlns:p14="http://schemas.microsoft.com/office/powerpoint/2010/main" val="354341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26DA9F0A-40F7-4189-BB43-ABB343EFB14F}" type="slidenum">
              <a:rPr lang="en-GB" altLang="en-US" smtClean="0"/>
              <a:pPr algn="r">
                <a:spcBef>
                  <a:spcPct val="0"/>
                </a:spcBef>
              </a:pPr>
              <a:t>9</a:t>
            </a:fld>
            <a:endParaRPr lang="en-GB" altLang="en-US" smtClean="0"/>
          </a:p>
        </p:txBody>
      </p:sp>
      <p:sp>
        <p:nvSpPr>
          <p:cNvPr id="5939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64121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70A848E6-799B-43D4-ACAF-E42F66AD1CD8}" type="slidenum">
              <a:rPr lang="en-GB" altLang="en-US" smtClean="0"/>
              <a:pPr algn="r">
                <a:spcBef>
                  <a:spcPct val="0"/>
                </a:spcBef>
              </a:pPr>
              <a:t>19</a:t>
            </a:fld>
            <a:endParaRPr lang="en-GB" altLang="en-US" smtClean="0"/>
          </a:p>
        </p:txBody>
      </p:sp>
      <p:sp>
        <p:nvSpPr>
          <p:cNvPr id="64515" name="Rectangle 2"/>
          <p:cNvSpPr>
            <a:spLocks noGrp="1" noRot="1" noChangeAspect="1" noChangeArrowheads="1" noTextEdit="1"/>
          </p:cNvSpPr>
          <p:nvPr>
            <p:ph type="sldImg"/>
          </p:nvPr>
        </p:nvSpPr>
        <p:spPr>
          <a:xfrm>
            <a:off x="381000" y="685800"/>
            <a:ext cx="6096000" cy="3429000"/>
          </a:xfrm>
          <a:ln/>
        </p:spPr>
      </p:sp>
      <p:sp>
        <p:nvSpPr>
          <p:cNvPr id="6451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90773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D5A8617F-E098-4A57-806B-35C81AD361BA}" type="slidenum">
              <a:rPr lang="en-GB" altLang="en-US" smtClean="0"/>
              <a:pPr algn="r">
                <a:spcBef>
                  <a:spcPct val="0"/>
                </a:spcBef>
              </a:pPr>
              <a:t>20</a:t>
            </a:fld>
            <a:endParaRPr lang="en-GB" altLang="en-US" smtClean="0"/>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8060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Line 13"/>
          <p:cNvSpPr>
            <a:spLocks noChangeShapeType="1"/>
          </p:cNvSpPr>
          <p:nvPr userDrawn="1"/>
        </p:nvSpPr>
        <p:spPr bwMode="auto">
          <a:xfrm>
            <a:off x="0" y="476250"/>
            <a:ext cx="12192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a:p>
        </p:txBody>
      </p:sp>
    </p:spTree>
    <p:extLst>
      <p:ext uri="{BB962C8B-B14F-4D97-AF65-F5344CB8AC3E}">
        <p14:creationId xmlns:p14="http://schemas.microsoft.com/office/powerpoint/2010/main" val="1205101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0967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9885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2756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14" descr="PowerPoint_Graphic"/>
          <p:cNvPicPr>
            <a:picLocks noChangeAspect="1" noChangeArrowheads="1"/>
          </p:cNvPicPr>
          <p:nvPr/>
        </p:nvPicPr>
        <p:blipFill>
          <a:blip r:embed="rId5" cstate="print"/>
          <a:srcRect/>
          <a:stretch>
            <a:fillRect/>
          </a:stretch>
        </p:blipFill>
        <p:spPr bwMode="auto">
          <a:xfrm>
            <a:off x="0" y="6235700"/>
            <a:ext cx="12192000" cy="622300"/>
          </a:xfrm>
          <a:prstGeom prst="rect">
            <a:avLst/>
          </a:prstGeom>
          <a:noFill/>
          <a:ln w="9525">
            <a:noFill/>
            <a:miter lim="800000"/>
            <a:headEnd/>
            <a:tailEnd/>
          </a:ln>
        </p:spPr>
      </p:pic>
      <p:sp>
        <p:nvSpPr>
          <p:cNvPr id="40963" name="Rectangle 2"/>
          <p:cNvSpPr>
            <a:spLocks noGrp="1" noChangeAspect="1" noChangeArrowheads="1"/>
          </p:cNvSpPr>
          <p:nvPr>
            <p:ph type="title"/>
          </p:nvPr>
        </p:nvSpPr>
        <p:spPr bwMode="auto">
          <a:xfrm>
            <a:off x="812800" y="609600"/>
            <a:ext cx="1066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64" name="Rectangle 3"/>
          <p:cNvSpPr>
            <a:spLocks noGrp="1" noChangeArrowheads="1"/>
          </p:cNvSpPr>
          <p:nvPr>
            <p:ph type="body" idx="1"/>
          </p:nvPr>
        </p:nvSpPr>
        <p:spPr bwMode="auto">
          <a:xfrm>
            <a:off x="719667" y="1989138"/>
            <a:ext cx="10668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40" name="Text Box 16"/>
          <p:cNvSpPr txBox="1">
            <a:spLocks noChangeArrowheads="1"/>
          </p:cNvSpPr>
          <p:nvPr/>
        </p:nvSpPr>
        <p:spPr bwMode="auto">
          <a:xfrm>
            <a:off x="11472333" y="6453189"/>
            <a:ext cx="482600" cy="244475"/>
          </a:xfrm>
          <a:prstGeom prst="rect">
            <a:avLst/>
          </a:prstGeom>
          <a:noFill/>
          <a:ln w="9525">
            <a:noFill/>
            <a:miter lim="800000"/>
            <a:headEnd/>
            <a:tailEnd/>
          </a:ln>
          <a:effectLst/>
        </p:spPr>
        <p:txBody>
          <a:bodyPr>
            <a:spAutoFit/>
          </a:bodyPr>
          <a:lstStyle/>
          <a:p>
            <a:pPr eaLnBrk="0" hangingPunct="0">
              <a:spcBef>
                <a:spcPct val="50000"/>
              </a:spcBef>
              <a:defRPr/>
            </a:pPr>
            <a:fld id="{BD49BFA8-658D-491C-A70B-25FD99997DF5}" type="slidenum">
              <a:rPr lang="en-GB" sz="1000">
                <a:solidFill>
                  <a:srgbClr val="333399"/>
                </a:solidFill>
                <a:latin typeface="Arial" pitchFamily="34" charset="0"/>
                <a:cs typeface="Arial" pitchFamily="34" charset="0"/>
              </a:rPr>
              <a:pPr eaLnBrk="0" hangingPunct="0">
                <a:spcBef>
                  <a:spcPct val="50000"/>
                </a:spcBef>
                <a:defRPr/>
              </a:pPr>
              <a:t>‹#›</a:t>
            </a:fld>
            <a:endParaRPr lang="en-GB" sz="1000">
              <a:solidFill>
                <a:srgbClr val="333399"/>
              </a:solidFill>
              <a:latin typeface="Arial" pitchFamily="34" charset="0"/>
              <a:cs typeface="Arial" pitchFamily="34" charset="0"/>
            </a:endParaRPr>
          </a:p>
        </p:txBody>
      </p:sp>
      <p:sp>
        <p:nvSpPr>
          <p:cNvPr id="8" name="Text Box 12"/>
          <p:cNvSpPr txBox="1">
            <a:spLocks noChangeArrowheads="1"/>
          </p:cNvSpPr>
          <p:nvPr userDrawn="1"/>
        </p:nvSpPr>
        <p:spPr bwMode="auto">
          <a:xfrm>
            <a:off x="3023659" y="6416045"/>
            <a:ext cx="867611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100" b="0" baseline="0" dirty="0" smtClean="0">
                <a:solidFill>
                  <a:srgbClr val="0000FF"/>
                </a:solidFill>
                <a:latin typeface="Arial" pitchFamily="34" charset="0"/>
                <a:cs typeface="Arial" pitchFamily="34" charset="0"/>
              </a:rPr>
              <a:t>A. Encheva, 25</a:t>
            </a:r>
            <a:r>
              <a:rPr lang="en-GB" sz="1100" b="0" baseline="30000" dirty="0" smtClean="0">
                <a:solidFill>
                  <a:srgbClr val="0000FF"/>
                </a:solidFill>
                <a:latin typeface="Arial" pitchFamily="34" charset="0"/>
                <a:cs typeface="Arial" pitchFamily="34" charset="0"/>
              </a:rPr>
              <a:t>th</a:t>
            </a:r>
            <a:r>
              <a:rPr lang="en-GB" sz="1100" b="0" baseline="0" dirty="0" smtClean="0">
                <a:solidFill>
                  <a:srgbClr val="0000FF"/>
                </a:solidFill>
                <a:latin typeface="Arial" pitchFamily="34" charset="0"/>
                <a:cs typeface="Arial" pitchFamily="34" charset="0"/>
              </a:rPr>
              <a:t> </a:t>
            </a:r>
            <a:r>
              <a:rPr lang="en-GB" sz="1100" b="0" baseline="0" dirty="0">
                <a:solidFill>
                  <a:srgbClr val="0000FF"/>
                </a:solidFill>
                <a:latin typeface="Arial" pitchFamily="34" charset="0"/>
                <a:cs typeface="Arial" pitchFamily="34" charset="0"/>
              </a:rPr>
              <a:t>IAEA Fusion Energy Conference, </a:t>
            </a:r>
            <a:r>
              <a:rPr lang="en-GB" sz="1100" b="0" baseline="0" dirty="0" smtClean="0">
                <a:solidFill>
                  <a:srgbClr val="0000FF"/>
                </a:solidFill>
                <a:latin typeface="Arial" pitchFamily="34" charset="0"/>
                <a:cs typeface="Arial" pitchFamily="34" charset="0"/>
              </a:rPr>
              <a:t>13-18 </a:t>
            </a:r>
            <a:r>
              <a:rPr lang="en-GB" sz="1100" b="0" baseline="0" dirty="0">
                <a:solidFill>
                  <a:srgbClr val="0000FF"/>
                </a:solidFill>
                <a:latin typeface="Arial" pitchFamily="34" charset="0"/>
                <a:cs typeface="Arial" pitchFamily="34" charset="0"/>
              </a:rPr>
              <a:t>October </a:t>
            </a:r>
            <a:r>
              <a:rPr lang="en-GB" sz="1100" b="0" baseline="0" dirty="0" smtClean="0">
                <a:solidFill>
                  <a:srgbClr val="0000FF"/>
                </a:solidFill>
                <a:latin typeface="Arial" pitchFamily="34" charset="0"/>
                <a:cs typeface="Arial" pitchFamily="34" charset="0"/>
              </a:rPr>
              <a:t>2014, St. Petersburg, Russia</a:t>
            </a:r>
            <a:endParaRPr lang="en-GB" sz="1100" b="0" baseline="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420464963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Lst>
  <p:timing>
    <p:tnLst>
      <p:par>
        <p:cTn id="1" dur="indefinite" restart="never" nodeType="tmRoot"/>
      </p:par>
    </p:tnLst>
  </p:timing>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imes New Roman" pitchFamily="18" charset="0"/>
        </a:defRPr>
      </a:lvl2pPr>
      <a:lvl3pPr algn="l" rtl="0" eaLnBrk="0" fontAlgn="base" hangingPunct="0">
        <a:spcBef>
          <a:spcPct val="0"/>
        </a:spcBef>
        <a:spcAft>
          <a:spcPct val="0"/>
        </a:spcAft>
        <a:defRPr sz="3000">
          <a:solidFill>
            <a:schemeClr val="tx2"/>
          </a:solidFill>
          <a:latin typeface="Times New Roman" pitchFamily="18" charset="0"/>
        </a:defRPr>
      </a:lvl3pPr>
      <a:lvl4pPr algn="l" rtl="0" eaLnBrk="0" fontAlgn="base" hangingPunct="0">
        <a:spcBef>
          <a:spcPct val="0"/>
        </a:spcBef>
        <a:spcAft>
          <a:spcPct val="0"/>
        </a:spcAft>
        <a:defRPr sz="3000">
          <a:solidFill>
            <a:schemeClr val="tx2"/>
          </a:solidFill>
          <a:latin typeface="Times New Roman" pitchFamily="18" charset="0"/>
        </a:defRPr>
      </a:lvl4pPr>
      <a:lvl5pPr algn="l" rtl="0" eaLnBrk="0" fontAlgn="base" hangingPunct="0">
        <a:spcBef>
          <a:spcPct val="0"/>
        </a:spcBef>
        <a:spcAft>
          <a:spcPct val="0"/>
        </a:spcAft>
        <a:defRPr sz="3000">
          <a:solidFill>
            <a:schemeClr val="tx2"/>
          </a:solidFill>
          <a:latin typeface="Times New Roman" pitchFamily="18" charset="0"/>
        </a:defRPr>
      </a:lvl5pPr>
      <a:lvl6pPr marL="457200" algn="l" rtl="0" eaLnBrk="0" fontAlgn="base" hangingPunct="0">
        <a:spcBef>
          <a:spcPct val="0"/>
        </a:spcBef>
        <a:spcAft>
          <a:spcPct val="0"/>
        </a:spcAft>
        <a:defRPr sz="3000">
          <a:solidFill>
            <a:schemeClr val="tx2"/>
          </a:solidFill>
          <a:latin typeface="Times New Roman" pitchFamily="18" charset="0"/>
        </a:defRPr>
      </a:lvl6pPr>
      <a:lvl7pPr marL="914400" algn="l" rtl="0" eaLnBrk="0" fontAlgn="base" hangingPunct="0">
        <a:spcBef>
          <a:spcPct val="0"/>
        </a:spcBef>
        <a:spcAft>
          <a:spcPct val="0"/>
        </a:spcAft>
        <a:defRPr sz="3000">
          <a:solidFill>
            <a:schemeClr val="tx2"/>
          </a:solidFill>
          <a:latin typeface="Times New Roman" pitchFamily="18" charset="0"/>
        </a:defRPr>
      </a:lvl7pPr>
      <a:lvl8pPr marL="1371600" algn="l" rtl="0" eaLnBrk="0" fontAlgn="base" hangingPunct="0">
        <a:spcBef>
          <a:spcPct val="0"/>
        </a:spcBef>
        <a:spcAft>
          <a:spcPct val="0"/>
        </a:spcAft>
        <a:defRPr sz="3000">
          <a:solidFill>
            <a:schemeClr val="tx2"/>
          </a:solidFill>
          <a:latin typeface="Times New Roman" pitchFamily="18" charset="0"/>
        </a:defRPr>
      </a:lvl8pPr>
      <a:lvl9pPr marL="1828800" algn="l" rtl="0" eaLnBrk="0" fontAlgn="base" hangingPunct="0">
        <a:spcBef>
          <a:spcPct val="0"/>
        </a:spcBef>
        <a:spcAft>
          <a:spcPct val="0"/>
        </a:spcAft>
        <a:defRPr sz="3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spect="1" noChangeArrowheads="1"/>
          </p:cNvSpPr>
          <p:nvPr>
            <p:ph type="title"/>
          </p:nvPr>
        </p:nvSpPr>
        <p:spPr bwMode="auto">
          <a:xfrm>
            <a:off x="812800" y="609600"/>
            <a:ext cx="1066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6" name="Rectangle 3"/>
          <p:cNvSpPr>
            <a:spLocks noGrp="1" noChangeArrowheads="1"/>
          </p:cNvSpPr>
          <p:nvPr>
            <p:ph type="body" idx="1"/>
          </p:nvPr>
        </p:nvSpPr>
        <p:spPr bwMode="auto">
          <a:xfrm>
            <a:off x="719667" y="1989138"/>
            <a:ext cx="1066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7" name="Line 13"/>
          <p:cNvSpPr>
            <a:spLocks noChangeShapeType="1"/>
          </p:cNvSpPr>
          <p:nvPr/>
        </p:nvSpPr>
        <p:spPr bwMode="auto">
          <a:xfrm>
            <a:off x="0" y="620713"/>
            <a:ext cx="12192000" cy="0"/>
          </a:xfrm>
          <a:prstGeom prst="line">
            <a:avLst/>
          </a:prstGeom>
          <a:noFill/>
          <a:ln w="15875">
            <a:solidFill>
              <a:srgbClr val="969696"/>
            </a:solidFill>
            <a:round/>
            <a:headEnd/>
            <a:tailEnd/>
          </a:ln>
          <a:extLst>
            <a:ext uri="{909E8E84-426E-40DD-AFC4-6F175D3DCCD1}">
              <a14:hiddenFill xmlns:a14="http://schemas.microsoft.com/office/drawing/2010/main">
                <a:noFill/>
              </a14:hiddenFill>
            </a:ext>
          </a:extLst>
        </p:spPr>
        <p:txBody>
          <a:bodyPr/>
          <a:lstStyle/>
          <a:p>
            <a:endParaRPr lang="en-US" sz="2400"/>
          </a:p>
        </p:txBody>
      </p:sp>
      <p:pic>
        <p:nvPicPr>
          <p:cNvPr id="9" name="Picture 14" descr="PowerPoint_Graphic"/>
          <p:cNvPicPr>
            <a:picLocks noChangeAspect="1" noChangeArrowheads="1"/>
          </p:cNvPicPr>
          <p:nvPr userDrawn="1"/>
        </p:nvPicPr>
        <p:blipFill>
          <a:blip r:embed="rId3" cstate="print"/>
          <a:srcRect/>
          <a:stretch>
            <a:fillRect/>
          </a:stretch>
        </p:blipFill>
        <p:spPr bwMode="auto">
          <a:xfrm>
            <a:off x="-775" y="6217389"/>
            <a:ext cx="12192000" cy="622300"/>
          </a:xfrm>
          <a:prstGeom prst="rect">
            <a:avLst/>
          </a:prstGeom>
          <a:noFill/>
          <a:ln w="9525">
            <a:noFill/>
            <a:miter lim="800000"/>
            <a:headEnd/>
            <a:tailEnd/>
          </a:ln>
        </p:spPr>
      </p:pic>
      <p:sp>
        <p:nvSpPr>
          <p:cNvPr id="3078" name="Text Box 16"/>
          <p:cNvSpPr txBox="1">
            <a:spLocks noChangeArrowheads="1"/>
          </p:cNvSpPr>
          <p:nvPr/>
        </p:nvSpPr>
        <p:spPr bwMode="auto">
          <a:xfrm>
            <a:off x="11510933" y="6411804"/>
            <a:ext cx="48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pPr>
            <a:fld id="{C3B3E458-A9A4-4047-B8DB-4039427EDB63}" type="slidenum">
              <a:rPr lang="en-GB" sz="1000">
                <a:solidFill>
                  <a:srgbClr val="333399"/>
                </a:solidFill>
                <a:latin typeface="Arial" pitchFamily="34" charset="0"/>
                <a:cs typeface="Arial" pitchFamily="34" charset="0"/>
              </a:rPr>
              <a:pPr>
                <a:spcBef>
                  <a:spcPct val="50000"/>
                </a:spcBef>
              </a:pPr>
              <a:t>‹#›</a:t>
            </a:fld>
            <a:endParaRPr lang="en-GB" sz="1000" dirty="0">
              <a:solidFill>
                <a:srgbClr val="333399"/>
              </a:solidFill>
              <a:latin typeface="Arial" pitchFamily="34" charset="0"/>
              <a:cs typeface="Arial" pitchFamily="34" charset="0"/>
            </a:endParaRPr>
          </a:p>
        </p:txBody>
      </p:sp>
      <p:sp>
        <p:nvSpPr>
          <p:cNvPr id="8" name="Text Box 12"/>
          <p:cNvSpPr txBox="1">
            <a:spLocks noChangeArrowheads="1"/>
          </p:cNvSpPr>
          <p:nvPr userDrawn="1"/>
        </p:nvSpPr>
        <p:spPr bwMode="auto">
          <a:xfrm>
            <a:off x="3064858" y="6416045"/>
            <a:ext cx="867611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100" b="0" baseline="0" dirty="0" smtClean="0">
                <a:solidFill>
                  <a:srgbClr val="0000FF"/>
                </a:solidFill>
                <a:latin typeface="Arial" pitchFamily="34" charset="0"/>
                <a:cs typeface="Arial" pitchFamily="34" charset="0"/>
              </a:rPr>
              <a:t>A. Encheva, 25</a:t>
            </a:r>
            <a:r>
              <a:rPr lang="en-GB" sz="1100" b="0" baseline="30000" dirty="0" smtClean="0">
                <a:solidFill>
                  <a:srgbClr val="0000FF"/>
                </a:solidFill>
                <a:latin typeface="Arial" pitchFamily="34" charset="0"/>
                <a:cs typeface="Arial" pitchFamily="34" charset="0"/>
              </a:rPr>
              <a:t>th</a:t>
            </a:r>
            <a:r>
              <a:rPr lang="en-GB" sz="1100" b="0" baseline="0" dirty="0" smtClean="0">
                <a:solidFill>
                  <a:srgbClr val="0000FF"/>
                </a:solidFill>
                <a:latin typeface="Arial" pitchFamily="34" charset="0"/>
                <a:cs typeface="Arial" pitchFamily="34" charset="0"/>
              </a:rPr>
              <a:t> </a:t>
            </a:r>
            <a:r>
              <a:rPr lang="en-GB" sz="1100" b="0" baseline="0" dirty="0">
                <a:solidFill>
                  <a:srgbClr val="0000FF"/>
                </a:solidFill>
                <a:latin typeface="Arial" pitchFamily="34" charset="0"/>
                <a:cs typeface="Arial" pitchFamily="34" charset="0"/>
              </a:rPr>
              <a:t>IAEA Fusion Energy Conference, </a:t>
            </a:r>
            <a:r>
              <a:rPr lang="en-GB" sz="1100" b="0" baseline="0" dirty="0" smtClean="0">
                <a:solidFill>
                  <a:srgbClr val="0000FF"/>
                </a:solidFill>
                <a:latin typeface="Arial" pitchFamily="34" charset="0"/>
                <a:cs typeface="Arial" pitchFamily="34" charset="0"/>
              </a:rPr>
              <a:t>13-18 </a:t>
            </a:r>
            <a:r>
              <a:rPr lang="en-GB" sz="1100" b="0" baseline="0" dirty="0">
                <a:solidFill>
                  <a:srgbClr val="0000FF"/>
                </a:solidFill>
                <a:latin typeface="Arial" pitchFamily="34" charset="0"/>
                <a:cs typeface="Arial" pitchFamily="34" charset="0"/>
              </a:rPr>
              <a:t>October </a:t>
            </a:r>
            <a:r>
              <a:rPr lang="en-GB" sz="1100" b="0" baseline="0" dirty="0" smtClean="0">
                <a:solidFill>
                  <a:srgbClr val="0000FF"/>
                </a:solidFill>
                <a:latin typeface="Arial" pitchFamily="34" charset="0"/>
                <a:cs typeface="Arial" pitchFamily="34" charset="0"/>
              </a:rPr>
              <a:t>2014, St. Petersburg, Russia</a:t>
            </a:r>
            <a:endParaRPr lang="en-GB" sz="1100" b="0" baseline="0" dirty="0">
              <a:solidFill>
                <a:srgbClr val="0000F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29"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imes New Roman" pitchFamily="18" charset="0"/>
        </a:defRPr>
      </a:lvl2pPr>
      <a:lvl3pPr algn="l" rtl="0" eaLnBrk="0" fontAlgn="base" hangingPunct="0">
        <a:spcBef>
          <a:spcPct val="0"/>
        </a:spcBef>
        <a:spcAft>
          <a:spcPct val="0"/>
        </a:spcAft>
        <a:defRPr sz="3000">
          <a:solidFill>
            <a:schemeClr val="tx2"/>
          </a:solidFill>
          <a:latin typeface="Times New Roman" pitchFamily="18" charset="0"/>
        </a:defRPr>
      </a:lvl3pPr>
      <a:lvl4pPr algn="l" rtl="0" eaLnBrk="0" fontAlgn="base" hangingPunct="0">
        <a:spcBef>
          <a:spcPct val="0"/>
        </a:spcBef>
        <a:spcAft>
          <a:spcPct val="0"/>
        </a:spcAft>
        <a:defRPr sz="3000">
          <a:solidFill>
            <a:schemeClr val="tx2"/>
          </a:solidFill>
          <a:latin typeface="Times New Roman" pitchFamily="18" charset="0"/>
        </a:defRPr>
      </a:lvl4pPr>
      <a:lvl5pPr algn="l" rtl="0" eaLnBrk="0" fontAlgn="base" hangingPunct="0">
        <a:spcBef>
          <a:spcPct val="0"/>
        </a:spcBef>
        <a:spcAft>
          <a:spcPct val="0"/>
        </a:spcAft>
        <a:defRPr sz="3000">
          <a:solidFill>
            <a:schemeClr val="tx2"/>
          </a:solidFill>
          <a:latin typeface="Times New Roman" pitchFamily="18" charset="0"/>
        </a:defRPr>
      </a:lvl5pPr>
      <a:lvl6pPr marL="457200" algn="l" rtl="0" eaLnBrk="0" fontAlgn="base" hangingPunct="0">
        <a:spcBef>
          <a:spcPct val="0"/>
        </a:spcBef>
        <a:spcAft>
          <a:spcPct val="0"/>
        </a:spcAft>
        <a:defRPr sz="3000">
          <a:solidFill>
            <a:schemeClr val="tx2"/>
          </a:solidFill>
          <a:latin typeface="Times New Roman" pitchFamily="18" charset="0"/>
        </a:defRPr>
      </a:lvl6pPr>
      <a:lvl7pPr marL="914400" algn="l" rtl="0" eaLnBrk="0" fontAlgn="base" hangingPunct="0">
        <a:spcBef>
          <a:spcPct val="0"/>
        </a:spcBef>
        <a:spcAft>
          <a:spcPct val="0"/>
        </a:spcAft>
        <a:defRPr sz="3000">
          <a:solidFill>
            <a:schemeClr val="tx2"/>
          </a:solidFill>
          <a:latin typeface="Times New Roman" pitchFamily="18" charset="0"/>
        </a:defRPr>
      </a:lvl7pPr>
      <a:lvl8pPr marL="1371600" algn="l" rtl="0" eaLnBrk="0" fontAlgn="base" hangingPunct="0">
        <a:spcBef>
          <a:spcPct val="0"/>
        </a:spcBef>
        <a:spcAft>
          <a:spcPct val="0"/>
        </a:spcAft>
        <a:defRPr sz="3000">
          <a:solidFill>
            <a:schemeClr val="tx2"/>
          </a:solidFill>
          <a:latin typeface="Times New Roman" pitchFamily="18" charset="0"/>
        </a:defRPr>
      </a:lvl8pPr>
      <a:lvl9pPr marL="1828800" algn="l" rtl="0" eaLnBrk="0" fontAlgn="base" hangingPunct="0">
        <a:spcBef>
          <a:spcPct val="0"/>
        </a:spcBef>
        <a:spcAft>
          <a:spcPct val="0"/>
        </a:spcAft>
        <a:defRPr sz="3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5252" y="5889526"/>
            <a:ext cx="9272768" cy="400110"/>
          </a:xfrm>
          <a:prstGeom prst="rect">
            <a:avLst/>
          </a:prstGeom>
        </p:spPr>
        <p:txBody>
          <a:bodyPr wrap="square">
            <a:spAutoFit/>
          </a:bodyPr>
          <a:lstStyle/>
          <a:p>
            <a:pPr algn="ctr"/>
            <a:r>
              <a:rPr lang="en-US" sz="2000" i="1" dirty="0">
                <a:latin typeface="Garamond" pitchFamily="18" charset="0"/>
              </a:rPr>
              <a:t>The views and opinions expressed herein do not necessarily reflect those of the ITER </a:t>
            </a:r>
            <a:r>
              <a:rPr lang="en-US" sz="2000" i="1" dirty="0">
                <a:latin typeface="Garamond" pitchFamily="18" charset="0"/>
              </a:rPr>
              <a:t>Organization</a:t>
            </a:r>
            <a:endParaRPr lang="en-GB" sz="2000" dirty="0">
              <a:latin typeface="Garamond" pitchFamily="18" charset="0"/>
            </a:endParaRPr>
          </a:p>
        </p:txBody>
      </p:sp>
      <p:sp>
        <p:nvSpPr>
          <p:cNvPr id="3" name="Rectangle 2"/>
          <p:cNvSpPr/>
          <p:nvPr/>
        </p:nvSpPr>
        <p:spPr>
          <a:xfrm>
            <a:off x="1739008" y="764705"/>
            <a:ext cx="8928992" cy="3693319"/>
          </a:xfrm>
          <a:prstGeom prst="rect">
            <a:avLst/>
          </a:prstGeom>
        </p:spPr>
        <p:txBody>
          <a:bodyPr wrap="square">
            <a:spAutoFit/>
          </a:bodyPr>
          <a:lstStyle/>
          <a:p>
            <a:pPr algn="ctr"/>
            <a:r>
              <a:rPr lang="en-US" sz="2800" b="1" dirty="0">
                <a:solidFill>
                  <a:srgbClr val="FF0066"/>
                </a:solidFill>
              </a:rPr>
              <a:t>Overview of the Design Development, Prototype Manufacturing and Procurement of the ITER In-Vessel Coils</a:t>
            </a:r>
            <a:endParaRPr lang="en-GB" sz="2800" dirty="0">
              <a:solidFill>
                <a:srgbClr val="FF0066"/>
              </a:solidFill>
            </a:endParaRPr>
          </a:p>
          <a:p>
            <a:pPr algn="ctr"/>
            <a:r>
              <a:rPr lang="en-GB" dirty="0">
                <a:solidFill>
                  <a:srgbClr val="FF0066"/>
                </a:solidFill>
              </a:rPr>
              <a:t> </a:t>
            </a:r>
          </a:p>
          <a:p>
            <a:pPr marL="457200" indent="-457200" algn="ctr">
              <a:buAutoNum type="alphaUcPeriod"/>
            </a:pPr>
            <a:r>
              <a:rPr lang="it-IT" u="sng" dirty="0"/>
              <a:t>Encheva</a:t>
            </a:r>
            <a:r>
              <a:rPr lang="it-IT" baseline="30000" dirty="0"/>
              <a:t>1</a:t>
            </a:r>
          </a:p>
          <a:p>
            <a:pPr algn="ctr"/>
            <a:r>
              <a:rPr lang="en-US" sz="2000" b="1" dirty="0">
                <a:solidFill>
                  <a:srgbClr val="FF0066"/>
                </a:solidFill>
                <a:cs typeface="Arial" pitchFamily="34" charset="0"/>
              </a:rPr>
              <a:t>ITER Organization- TOKAMAK Directorate</a:t>
            </a:r>
          </a:p>
          <a:p>
            <a:pPr algn="ctr"/>
            <a:endParaRPr lang="it-IT" dirty="0"/>
          </a:p>
          <a:p>
            <a:pPr algn="ctr"/>
            <a:r>
              <a:rPr lang="it-IT" sz="1800" dirty="0"/>
              <a:t>V.Albin</a:t>
            </a:r>
            <a:r>
              <a:rPr lang="it-IT" sz="1800" baseline="30000" dirty="0"/>
              <a:t>1</a:t>
            </a:r>
            <a:r>
              <a:rPr lang="it-IT" sz="1800" dirty="0"/>
              <a:t>, C.H.Choi</a:t>
            </a:r>
            <a:r>
              <a:rPr lang="it-IT" sz="1800" baseline="30000" dirty="0"/>
              <a:t>1</a:t>
            </a:r>
            <a:r>
              <a:rPr lang="it-IT" sz="1800" dirty="0"/>
              <a:t>, C.H.Jun</a:t>
            </a:r>
            <a:r>
              <a:rPr lang="it-IT" sz="1800" baseline="30000" dirty="0"/>
              <a:t>1</a:t>
            </a:r>
            <a:r>
              <a:rPr lang="it-IT" sz="1800" dirty="0"/>
              <a:t>, R.LeBarbier</a:t>
            </a:r>
            <a:r>
              <a:rPr lang="it-IT" sz="1800" baseline="30000" dirty="0"/>
              <a:t>1</a:t>
            </a:r>
            <a:r>
              <a:rPr lang="it-IT" sz="1800" dirty="0"/>
              <a:t>, B.Macklin</a:t>
            </a:r>
            <a:r>
              <a:rPr lang="it-IT" sz="1800" baseline="30000" dirty="0"/>
              <a:t>1</a:t>
            </a:r>
            <a:r>
              <a:rPr lang="it-IT" sz="1800" dirty="0"/>
              <a:t>, H.P.Marti</a:t>
            </a:r>
            <a:r>
              <a:rPr lang="it-IT" sz="1800" baseline="30000" dirty="0"/>
              <a:t>1</a:t>
            </a:r>
            <a:r>
              <a:rPr lang="it-IT" sz="1800" dirty="0"/>
              <a:t>, A.Martin</a:t>
            </a:r>
            <a:r>
              <a:rPr lang="it-IT" sz="1800" baseline="30000" dirty="0"/>
              <a:t>1</a:t>
            </a:r>
            <a:r>
              <a:rPr lang="it-IT" sz="1800" dirty="0"/>
              <a:t>, J-M.Martinez</a:t>
            </a:r>
            <a:r>
              <a:rPr lang="it-IT" sz="1800" baseline="30000" dirty="0"/>
              <a:t>1</a:t>
            </a:r>
            <a:r>
              <a:rPr lang="it-IT" sz="1800" dirty="0"/>
              <a:t>,  H.Omran</a:t>
            </a:r>
            <a:r>
              <a:rPr lang="it-IT" sz="1800" baseline="30000" dirty="0"/>
              <a:t>1</a:t>
            </a:r>
            <a:r>
              <a:rPr lang="it-IT" sz="1800" dirty="0"/>
              <a:t>, E.Popova</a:t>
            </a:r>
            <a:r>
              <a:rPr lang="it-IT" sz="1800" baseline="30000" dirty="0"/>
              <a:t>1</a:t>
            </a:r>
            <a:r>
              <a:rPr lang="it-IT" sz="1800" dirty="0"/>
              <a:t> C.Sborchia</a:t>
            </a:r>
            <a:r>
              <a:rPr lang="it-IT" sz="1800" baseline="30000" dirty="0"/>
              <a:t>1</a:t>
            </a:r>
            <a:r>
              <a:rPr lang="it-IT" sz="1800" dirty="0"/>
              <a:t>, M.Kalish</a:t>
            </a:r>
            <a:r>
              <a:rPr lang="it-IT" sz="1800" baseline="30000" dirty="0"/>
              <a:t>2</a:t>
            </a:r>
            <a:r>
              <a:rPr lang="it-IT" sz="1800" dirty="0"/>
              <a:t>, P.Heitzenroeder</a:t>
            </a:r>
            <a:r>
              <a:rPr lang="it-IT" sz="1800" baseline="30000" dirty="0"/>
              <a:t>2</a:t>
            </a:r>
            <a:r>
              <a:rPr lang="it-IT" sz="1800" dirty="0"/>
              <a:t>, A.Brooks</a:t>
            </a:r>
            <a:r>
              <a:rPr lang="it-IT" sz="1800" baseline="30000" dirty="0"/>
              <a:t>2</a:t>
            </a:r>
            <a:r>
              <a:rPr lang="it-IT" sz="1800" dirty="0"/>
              <a:t>, A.Kodak</a:t>
            </a:r>
            <a:r>
              <a:rPr lang="it-IT" sz="1800" baseline="30000" dirty="0"/>
              <a:t>2</a:t>
            </a:r>
            <a:r>
              <a:rPr lang="it-IT" sz="1800" dirty="0"/>
              <a:t>, Y.Wu</a:t>
            </a:r>
            <a:r>
              <a:rPr lang="it-IT" sz="1800" baseline="30000" dirty="0"/>
              <a:t>3</a:t>
            </a:r>
            <a:r>
              <a:rPr lang="it-IT" sz="1800" dirty="0"/>
              <a:t>, F.Long</a:t>
            </a:r>
            <a:r>
              <a:rPr lang="it-IT" sz="1800" baseline="30000" dirty="0"/>
              <a:t>3</a:t>
            </a:r>
            <a:r>
              <a:rPr lang="it-IT" sz="1800" dirty="0"/>
              <a:t>, Zan Yun</a:t>
            </a:r>
            <a:r>
              <a:rPr lang="it-IT" sz="1800" baseline="30000" dirty="0"/>
              <a:t>3</a:t>
            </a:r>
            <a:r>
              <a:rPr lang="it-IT" sz="1800" dirty="0"/>
              <a:t>, E.Daly</a:t>
            </a:r>
            <a:r>
              <a:rPr lang="it-IT" sz="1800" baseline="30000" dirty="0"/>
              <a:t>4</a:t>
            </a:r>
            <a:r>
              <a:rPr lang="it-IT" sz="1800" dirty="0"/>
              <a:t>, J.Jiang</a:t>
            </a:r>
            <a:r>
              <a:rPr lang="it-IT" sz="1800" baseline="30000" dirty="0"/>
              <a:t>5</a:t>
            </a:r>
            <a:endParaRPr lang="en-GB" sz="1800" dirty="0"/>
          </a:p>
        </p:txBody>
      </p:sp>
      <p:sp>
        <p:nvSpPr>
          <p:cNvPr id="5" name="TextBox 4"/>
          <p:cNvSpPr txBox="1"/>
          <p:nvPr/>
        </p:nvSpPr>
        <p:spPr>
          <a:xfrm>
            <a:off x="2207568" y="4869160"/>
            <a:ext cx="8064896" cy="1292662"/>
          </a:xfrm>
          <a:prstGeom prst="rect">
            <a:avLst/>
          </a:prstGeom>
          <a:noFill/>
        </p:spPr>
        <p:txBody>
          <a:bodyPr wrap="square" rtlCol="0">
            <a:spAutoFit/>
          </a:bodyPr>
          <a:lstStyle/>
          <a:p>
            <a:r>
              <a:rPr lang="fr-FR" sz="900" b="1" baseline="30000" dirty="0"/>
              <a:t>1</a:t>
            </a:r>
            <a:r>
              <a:rPr lang="fr-FR" sz="900" b="1" dirty="0"/>
              <a:t> </a:t>
            </a:r>
            <a:r>
              <a:rPr lang="fr-FR" sz="900" dirty="0"/>
              <a:t>ITER </a:t>
            </a:r>
            <a:r>
              <a:rPr lang="fr-FR" sz="900" dirty="0" err="1"/>
              <a:t>Organization</a:t>
            </a:r>
            <a:r>
              <a:rPr lang="fr-FR" sz="900" dirty="0"/>
              <a:t>, Route de </a:t>
            </a:r>
            <a:r>
              <a:rPr lang="fr-FR" sz="900" dirty="0" err="1"/>
              <a:t>Vinon</a:t>
            </a:r>
            <a:r>
              <a:rPr lang="fr-FR" sz="900" dirty="0"/>
              <a:t> sur Verdon, 13115 Saint Paul Lez Durance, France</a:t>
            </a:r>
            <a:endParaRPr lang="en-GB" sz="900" dirty="0"/>
          </a:p>
          <a:p>
            <a:r>
              <a:rPr lang="en-GB" sz="900" baseline="30000" dirty="0"/>
              <a:t>2 </a:t>
            </a:r>
            <a:r>
              <a:rPr lang="en-GB" sz="900" dirty="0"/>
              <a:t>Princeton </a:t>
            </a:r>
            <a:r>
              <a:rPr lang="en-GB" sz="900" dirty="0"/>
              <a:t>Plasma Physics Lab, Princeton, NJ, USA</a:t>
            </a:r>
          </a:p>
          <a:p>
            <a:r>
              <a:rPr lang="en-GB" sz="900" b="1" baseline="30000" dirty="0"/>
              <a:t>3</a:t>
            </a:r>
            <a:r>
              <a:rPr lang="en-GB" sz="900" b="1" dirty="0"/>
              <a:t> </a:t>
            </a:r>
            <a:r>
              <a:rPr lang="en-GB" sz="900" dirty="0"/>
              <a:t>Chinese Academy of Sciences - </a:t>
            </a:r>
            <a:r>
              <a:rPr lang="en-US" sz="900" dirty="0"/>
              <a:t>Institute of Plasma Physics Chinese Academy of Sciences</a:t>
            </a:r>
            <a:r>
              <a:rPr lang="en-GB" sz="900" dirty="0"/>
              <a:t>, Hefei, China </a:t>
            </a:r>
          </a:p>
          <a:p>
            <a:r>
              <a:rPr lang="en-GB" sz="900" b="1" baseline="30000" dirty="0"/>
              <a:t>4</a:t>
            </a:r>
            <a:r>
              <a:rPr lang="en-GB" sz="900" b="1" dirty="0"/>
              <a:t> </a:t>
            </a:r>
            <a:r>
              <a:rPr lang="en-GB" sz="900" dirty="0"/>
              <a:t>Thomas Jefferson National Accelerator Facility, 12000 Jefferson Avenue, Newport News VA 23606 USA</a:t>
            </a:r>
          </a:p>
          <a:p>
            <a:r>
              <a:rPr lang="en-GB" sz="900" dirty="0"/>
              <a:t> </a:t>
            </a:r>
          </a:p>
          <a:p>
            <a:r>
              <a:rPr lang="en-GB" sz="900" b="1" baseline="30000" dirty="0"/>
              <a:t>5 </a:t>
            </a:r>
            <a:r>
              <a:rPr lang="en-GB" sz="900" dirty="0" err="1"/>
              <a:t>Center</a:t>
            </a:r>
            <a:r>
              <a:rPr lang="en-GB" sz="900" dirty="0"/>
              <a:t> for fusion Science, </a:t>
            </a:r>
            <a:r>
              <a:rPr lang="en-GB" sz="900" dirty="0"/>
              <a:t>South western</a:t>
            </a:r>
            <a:r>
              <a:rPr lang="en-GB" sz="900" dirty="0"/>
              <a:t> Institute of Physics (SWIP), Chengdu city</a:t>
            </a:r>
            <a:r>
              <a:rPr lang="en-GB" sz="900" dirty="0"/>
              <a:t>, China</a:t>
            </a:r>
            <a:r>
              <a:rPr lang="en-GB" sz="900" dirty="0"/>
              <a:t>.</a:t>
            </a:r>
          </a:p>
          <a:p>
            <a:endParaRPr lang="en-GB" dirty="0"/>
          </a:p>
        </p:txBody>
      </p:sp>
    </p:spTree>
    <p:extLst>
      <p:ext uri="{BB962C8B-B14F-4D97-AF65-F5344CB8AC3E}">
        <p14:creationId xmlns:p14="http://schemas.microsoft.com/office/powerpoint/2010/main" val="1260962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0" y="476251"/>
            <a:ext cx="211455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900" y="2060575"/>
            <a:ext cx="20891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4" name="TextBox 3"/>
          <p:cNvSpPr txBox="1">
            <a:spLocks noChangeArrowheads="1"/>
          </p:cNvSpPr>
          <p:nvPr/>
        </p:nvSpPr>
        <p:spPr bwMode="auto">
          <a:xfrm>
            <a:off x="8069264" y="1844676"/>
            <a:ext cx="2617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1000"/>
              <a:t>Cleaning the ends for joints developing</a:t>
            </a:r>
            <a:endParaRPr lang="en-GB" altLang="en-US" sz="1000"/>
          </a:p>
        </p:txBody>
      </p:sp>
      <p:sp>
        <p:nvSpPr>
          <p:cNvPr id="20485" name="Rectangle 4"/>
          <p:cNvSpPr>
            <a:spLocks noChangeArrowheads="1"/>
          </p:cNvSpPr>
          <p:nvPr/>
        </p:nvSpPr>
        <p:spPr bwMode="auto">
          <a:xfrm>
            <a:off x="8069263" y="3111501"/>
            <a:ext cx="271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zh-CN" sz="1000">
                <a:ea typeface="宋体" pitchFamily="2" charset="-122"/>
              </a:rPr>
              <a:t>Putting and Compressing the Brazing Foil</a:t>
            </a:r>
          </a:p>
        </p:txBody>
      </p:sp>
      <p:pic>
        <p:nvPicPr>
          <p:cNvPr id="204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014" y="3303589"/>
            <a:ext cx="21478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7" name="Rectangle 6"/>
          <p:cNvSpPr>
            <a:spLocks noChangeArrowheads="1"/>
          </p:cNvSpPr>
          <p:nvPr/>
        </p:nvSpPr>
        <p:spPr bwMode="auto">
          <a:xfrm>
            <a:off x="8543925" y="4581526"/>
            <a:ext cx="2141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zh-CN" sz="1000">
                <a:ea typeface="宋体" pitchFamily="2" charset="-122"/>
                <a:cs typeface="Times New Roman" pitchFamily="18" charset="0"/>
              </a:rPr>
              <a:t>Preparation for Copper Brazing</a:t>
            </a:r>
          </a:p>
        </p:txBody>
      </p:sp>
      <p:pic>
        <p:nvPicPr>
          <p:cNvPr id="20488" name="图片 11" descr="L:\新建文件夹\5段与6段组焊\128___11\IMG_59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3926" y="4797425"/>
            <a:ext cx="20177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8"/>
          <p:cNvSpPr>
            <a:spLocks noChangeArrowheads="1"/>
          </p:cNvSpPr>
          <p:nvPr/>
        </p:nvSpPr>
        <p:spPr bwMode="auto">
          <a:xfrm>
            <a:off x="8904289" y="6088063"/>
            <a:ext cx="159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zh-CN" sz="1000">
                <a:ea typeface="宋体" pitchFamily="2" charset="-122"/>
                <a:cs typeface="Times New Roman" pitchFamily="18" charset="0"/>
              </a:rPr>
              <a:t>Copper Joint Brazing </a:t>
            </a:r>
          </a:p>
        </p:txBody>
      </p:sp>
      <p:pic>
        <p:nvPicPr>
          <p:cNvPr id="20490" name="Picture 2"/>
          <p:cNvPicPr>
            <a:picLocks noChangeAspect="1" noChangeArrowheads="1"/>
          </p:cNvPicPr>
          <p:nvPr/>
        </p:nvPicPr>
        <p:blipFill>
          <a:blip r:embed="rId6">
            <a:extLst>
              <a:ext uri="{28A0092B-C50C-407E-A947-70E740481C1C}">
                <a14:useLocalDpi xmlns:a14="http://schemas.microsoft.com/office/drawing/2010/main" val="0"/>
              </a:ext>
            </a:extLst>
          </a:blip>
          <a:srcRect t="5373" b="5084"/>
          <a:stretch>
            <a:fillRect/>
          </a:stretch>
        </p:blipFill>
        <p:spPr bwMode="auto">
          <a:xfrm>
            <a:off x="6615114" y="4797426"/>
            <a:ext cx="18573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91" name="TextBox 10"/>
          <p:cNvSpPr txBox="1">
            <a:spLocks noChangeArrowheads="1"/>
          </p:cNvSpPr>
          <p:nvPr/>
        </p:nvSpPr>
        <p:spPr bwMode="auto">
          <a:xfrm>
            <a:off x="6605588" y="6092826"/>
            <a:ext cx="17956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1000" dirty="0"/>
              <a:t>Jacket </a:t>
            </a:r>
            <a:r>
              <a:rPr lang="en-US" altLang="en-US" sz="1000" dirty="0"/>
              <a:t>Butt </a:t>
            </a:r>
            <a:r>
              <a:rPr lang="en-US" altLang="en-US" sz="1000" dirty="0"/>
              <a:t>joint assembly</a:t>
            </a:r>
            <a:endParaRPr lang="en-GB" altLang="en-US" sz="1000" dirty="0"/>
          </a:p>
        </p:txBody>
      </p:sp>
      <p:sp>
        <p:nvSpPr>
          <p:cNvPr id="12" name="Rectangle 11"/>
          <p:cNvSpPr/>
          <p:nvPr/>
        </p:nvSpPr>
        <p:spPr>
          <a:xfrm>
            <a:off x="1631951" y="8965"/>
            <a:ext cx="8867775" cy="523220"/>
          </a:xfrm>
          <a:prstGeom prst="rect">
            <a:avLst/>
          </a:prstGeom>
        </p:spPr>
        <p:txBody>
          <a:bodyPr wrap="square">
            <a:spAutoFit/>
          </a:bodyPr>
          <a:lstStyle/>
          <a:p>
            <a:pPr algn="ctr">
              <a:defRPr/>
            </a:pPr>
            <a:r>
              <a:rPr lang="en-US" sz="2800" b="1" kern="0" dirty="0">
                <a:solidFill>
                  <a:srgbClr val="33CC33"/>
                </a:solidFill>
                <a:latin typeface="+mj-lt"/>
                <a:ea typeface="+mj-ea"/>
                <a:cs typeface="+mj-cs"/>
              </a:rPr>
              <a:t>Conductor brazed joints – ELM coil</a:t>
            </a:r>
            <a:endParaRPr lang="en-GB" sz="2800" b="1" kern="0" dirty="0">
              <a:solidFill>
                <a:srgbClr val="33CC33"/>
              </a:solidFill>
              <a:latin typeface="+mj-lt"/>
              <a:ea typeface="+mj-ea"/>
              <a:cs typeface="+mj-cs"/>
            </a:endParaRPr>
          </a:p>
        </p:txBody>
      </p:sp>
      <p:sp>
        <p:nvSpPr>
          <p:cNvPr id="13" name="TextBox 12"/>
          <p:cNvSpPr txBox="1"/>
          <p:nvPr/>
        </p:nvSpPr>
        <p:spPr>
          <a:xfrm>
            <a:off x="1631951" y="642168"/>
            <a:ext cx="5616575" cy="4154984"/>
          </a:xfrm>
          <a:prstGeom prst="rect">
            <a:avLst/>
          </a:prstGeom>
          <a:noFill/>
        </p:spPr>
        <p:txBody>
          <a:bodyPr>
            <a:spAutoFit/>
          </a:bodyPr>
          <a:lstStyle/>
          <a:p>
            <a:pPr marL="342900" indent="-342900">
              <a:buFont typeface="Arial" panose="020B0604020202020204" pitchFamily="34" charset="0"/>
              <a:buChar char="•"/>
              <a:defRPr/>
            </a:pPr>
            <a:r>
              <a:rPr lang="en-US" sz="2000" dirty="0">
                <a:latin typeface="+mn-lt"/>
              </a:rPr>
              <a:t>All conductor joints for the ELM coils have been completed and inspected by X ray in a vertical direction only</a:t>
            </a:r>
          </a:p>
          <a:p>
            <a:pPr marL="342900" indent="-342900">
              <a:buFont typeface="Arial" panose="020B0604020202020204" pitchFamily="34" charset="0"/>
              <a:buChar char="•"/>
              <a:defRPr/>
            </a:pPr>
            <a:r>
              <a:rPr lang="en-US" sz="2000" dirty="0">
                <a:latin typeface="+mn-lt"/>
              </a:rPr>
              <a:t>However, there are uncertainties on the X-ray detection sensitivity and additional tests are needed to qualify this sensitivity</a:t>
            </a:r>
            <a:endParaRPr lang="en-GB" sz="2000" dirty="0">
              <a:latin typeface="+mn-lt"/>
            </a:endParaRPr>
          </a:p>
          <a:p>
            <a:pPr marL="342900" indent="-342900">
              <a:buFont typeface="Arial" panose="020B0604020202020204" pitchFamily="34" charset="0"/>
              <a:buChar char="•"/>
              <a:defRPr/>
            </a:pPr>
            <a:r>
              <a:rPr lang="en-US" sz="2000" dirty="0">
                <a:latin typeface="+mn-lt"/>
              </a:rPr>
              <a:t>324 joints in total: can </a:t>
            </a:r>
            <a:r>
              <a:rPr lang="en-US" sz="2000" dirty="0">
                <a:latin typeface="+mn-lt"/>
              </a:rPr>
              <a:t>introduce a large risk for ITER operation, since the </a:t>
            </a:r>
            <a:r>
              <a:rPr lang="en-US" sz="2000" dirty="0">
                <a:solidFill>
                  <a:srgbClr val="FF0000"/>
                </a:solidFill>
                <a:latin typeface="+mn-lt"/>
              </a:rPr>
              <a:t>IVC are not repairable or replaceable inside the ITER Vacuum Vessel</a:t>
            </a:r>
          </a:p>
          <a:p>
            <a:pPr marL="342900" indent="-342900">
              <a:buFont typeface="Arial" panose="020B0604020202020204" pitchFamily="34" charset="0"/>
              <a:buChar char="•"/>
              <a:defRPr/>
            </a:pPr>
            <a:r>
              <a:rPr lang="en-US" sz="2000" dirty="0">
                <a:latin typeface="+mn-lt"/>
              </a:rPr>
              <a:t>An advanced ultra-sonic (UT) techniques as an additional and potentially more sensitive inspection method will be investigated</a:t>
            </a:r>
          </a:p>
          <a:p>
            <a:pPr algn="l">
              <a:defRPr/>
            </a:pPr>
            <a:endParaRPr lang="en-GB" dirty="0"/>
          </a:p>
        </p:txBody>
      </p:sp>
    </p:spTree>
    <p:extLst>
      <p:ext uri="{BB962C8B-B14F-4D97-AF65-F5344CB8AC3E}">
        <p14:creationId xmlns:p14="http://schemas.microsoft.com/office/powerpoint/2010/main" val="1389779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4468" y="-839"/>
            <a:ext cx="8590004" cy="523220"/>
          </a:xfrm>
          <a:prstGeom prst="rect">
            <a:avLst/>
          </a:prstGeom>
        </p:spPr>
        <p:txBody>
          <a:bodyPr wrap="square">
            <a:spAutoFit/>
          </a:bodyPr>
          <a:lstStyle/>
          <a:p>
            <a:pPr algn="ctr">
              <a:defRPr/>
            </a:pPr>
            <a:r>
              <a:rPr lang="en-US" sz="2800" b="1" kern="0" dirty="0">
                <a:solidFill>
                  <a:srgbClr val="33CC33"/>
                </a:solidFill>
                <a:latin typeface="+mj-lt"/>
                <a:ea typeface="+mj-ea"/>
                <a:cs typeface="+mj-cs"/>
              </a:rPr>
              <a:t>Conductor brazed joints – VS coil</a:t>
            </a:r>
            <a:endParaRPr lang="en-GB" sz="2800" b="1" kern="0" dirty="0">
              <a:solidFill>
                <a:srgbClr val="33CC33"/>
              </a:solidFill>
              <a:latin typeface="+mj-lt"/>
              <a:ea typeface="+mj-ea"/>
              <a:cs typeface="+mj-cs"/>
            </a:endParaRP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538164"/>
            <a:ext cx="4286250" cy="253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8" name="TextBox 2"/>
          <p:cNvSpPr txBox="1">
            <a:spLocks noChangeArrowheads="1"/>
          </p:cNvSpPr>
          <p:nvPr/>
        </p:nvSpPr>
        <p:spPr bwMode="auto">
          <a:xfrm>
            <a:off x="1774825" y="4076700"/>
            <a:ext cx="8293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algn="just" eaLnBrk="1" hangingPunct="1"/>
            <a:r>
              <a:rPr lang="en-US" altLang="en-US" sz="2400" dirty="0">
                <a:solidFill>
                  <a:srgbClr val="FF0000"/>
                </a:solidFill>
                <a:latin typeface="+mn-lt"/>
              </a:rPr>
              <a:t>The simultaneous brazing of the four conductors entails significant risk due to possible difficulties in achieving precise conductor positioning and alignment in the ITER VV and in controlling key brazing parameters</a:t>
            </a:r>
          </a:p>
        </p:txBody>
      </p:sp>
      <p:sp>
        <p:nvSpPr>
          <p:cNvPr id="21509" name="TextBox 3"/>
          <p:cNvSpPr txBox="1">
            <a:spLocks noChangeArrowheads="1"/>
          </p:cNvSpPr>
          <p:nvPr/>
        </p:nvSpPr>
        <p:spPr bwMode="auto">
          <a:xfrm>
            <a:off x="5808664" y="549276"/>
            <a:ext cx="48593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algn="l" eaLnBrk="1" hangingPunct="1">
              <a:buFont typeface="Arial" pitchFamily="34" charset="0"/>
              <a:buChar char="•"/>
            </a:pPr>
            <a:r>
              <a:rPr lang="en-US" altLang="en-US" sz="2000" dirty="0">
                <a:latin typeface="+mn-lt"/>
              </a:rPr>
              <a:t>A key issue for the VS coils is the joining of the 120° sectors of 4 conductors inside the vacuum vessel</a:t>
            </a:r>
          </a:p>
          <a:p>
            <a:pPr algn="l" eaLnBrk="1" hangingPunct="1">
              <a:buFont typeface="Arial" pitchFamily="34" charset="0"/>
              <a:buChar char="•"/>
            </a:pPr>
            <a:r>
              <a:rPr lang="en-GB" altLang="en-US" sz="2000" dirty="0">
                <a:latin typeface="+mn-lt"/>
              </a:rPr>
              <a:t>ASIPP has completed the 4 brazed joints simultaneously between 40 and 80 degree segments of the VS coil</a:t>
            </a:r>
          </a:p>
          <a:p>
            <a:pPr algn="l" eaLnBrk="1" hangingPunct="1">
              <a:buFont typeface="Arial" pitchFamily="34" charset="0"/>
              <a:buChar char="•"/>
            </a:pPr>
            <a:r>
              <a:rPr lang="en-US" altLang="en-US" sz="2000" dirty="0">
                <a:latin typeface="+mn-lt"/>
              </a:rPr>
              <a:t>The quality of these joints shall be assessed by destructive tests</a:t>
            </a:r>
            <a:endParaRPr lang="en-GB" altLang="en-US" sz="2000" dirty="0">
              <a:latin typeface="+mn-lt"/>
            </a:endParaRPr>
          </a:p>
        </p:txBody>
      </p:sp>
    </p:spTree>
    <p:extLst>
      <p:ext uri="{BB962C8B-B14F-4D97-AF65-F5344CB8AC3E}">
        <p14:creationId xmlns:p14="http://schemas.microsoft.com/office/powerpoint/2010/main" val="2785140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87488" y="4554"/>
            <a:ext cx="8945563" cy="523220"/>
          </a:xfrm>
          <a:prstGeom prst="rect">
            <a:avLst/>
          </a:prstGeom>
        </p:spPr>
        <p:txBody>
          <a:bodyPr>
            <a:spAutoFit/>
          </a:bodyPr>
          <a:lstStyle/>
          <a:p>
            <a:pPr algn="ctr">
              <a:defRPr/>
            </a:pPr>
            <a:r>
              <a:rPr lang="en-US" sz="2800" b="1" kern="0" dirty="0">
                <a:solidFill>
                  <a:srgbClr val="33CC33"/>
                </a:solidFill>
                <a:latin typeface="+mj-lt"/>
                <a:ea typeface="+mj-ea"/>
                <a:cs typeface="+mj-cs"/>
              </a:rPr>
              <a:t>ELM / VS Coil </a:t>
            </a:r>
            <a:r>
              <a:rPr lang="en-US" sz="2800" b="1" kern="0" dirty="0">
                <a:solidFill>
                  <a:srgbClr val="33CC33"/>
                </a:solidFill>
                <a:latin typeface="+mj-lt"/>
                <a:ea typeface="+mj-ea"/>
                <a:cs typeface="+mj-cs"/>
              </a:rPr>
              <a:t>bending</a:t>
            </a:r>
            <a:r>
              <a:rPr lang="en-US" sz="2800" b="1" kern="0" dirty="0">
                <a:solidFill>
                  <a:srgbClr val="33CC33"/>
                </a:solidFill>
                <a:latin typeface="+mj-lt"/>
                <a:ea typeface="+mj-ea"/>
                <a:cs typeface="+mj-cs"/>
              </a:rPr>
              <a:t>, f</a:t>
            </a:r>
            <a:r>
              <a:rPr lang="en-US" sz="2800" b="1" kern="0" dirty="0">
                <a:solidFill>
                  <a:srgbClr val="33CC33"/>
                </a:solidFill>
                <a:latin typeface="+mj-lt"/>
                <a:ea typeface="+mj-ea"/>
                <a:cs typeface="+mj-cs"/>
              </a:rPr>
              <a:t>orming, final assembly</a:t>
            </a:r>
            <a:endParaRPr lang="en-GB" sz="2800" b="1" kern="0" dirty="0">
              <a:solidFill>
                <a:srgbClr val="33CC33"/>
              </a:solidFill>
              <a:latin typeface="+mj-lt"/>
              <a:ea typeface="+mj-ea"/>
              <a:cs typeface="+mj-cs"/>
            </a:endParaRPr>
          </a:p>
        </p:txBody>
      </p:sp>
      <p:pic>
        <p:nvPicPr>
          <p:cNvPr id="51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2" y="2345556"/>
            <a:ext cx="3392488"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9" y="3932304"/>
            <a:ext cx="2424113" cy="237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452" y="3939118"/>
            <a:ext cx="1352550" cy="237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59897" y="482600"/>
            <a:ext cx="5400155" cy="4801314"/>
          </a:xfrm>
          <a:prstGeom prst="rect">
            <a:avLst/>
          </a:prstGeom>
          <a:noFill/>
        </p:spPr>
        <p:txBody>
          <a:bodyPr wrap="square">
            <a:spAutoFit/>
          </a:bodyPr>
          <a:lstStyle/>
          <a:p>
            <a:pPr marL="285750" indent="-285750">
              <a:buFont typeface="Arial" panose="020B0604020202020204" pitchFamily="34" charset="0"/>
              <a:buChar char="•"/>
              <a:defRPr/>
            </a:pPr>
            <a:r>
              <a:rPr lang="en-US" sz="1800" dirty="0">
                <a:latin typeface="Times New Roman" panose="02020603050405020304" pitchFamily="18" charset="0"/>
                <a:cs typeface="Times New Roman" panose="02020603050405020304" pitchFamily="18" charset="0"/>
              </a:rPr>
              <a:t>Complex shape of the coil, 3D bends, stringent tolerance requirements: </a:t>
            </a:r>
            <a:r>
              <a:rPr lang="en-GB" sz="1800" dirty="0">
                <a:latin typeface="Times New Roman" panose="02020603050405020304" pitchFamily="18" charset="0"/>
                <a:cs typeface="Times New Roman" panose="02020603050405020304" pitchFamily="18" charset="0"/>
              </a:rPr>
              <a:t>± 4mm; ± 2mm</a:t>
            </a:r>
            <a:endParaRPr lang="en-US"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GB" sz="1800" dirty="0">
                <a:latin typeface="Times New Roman" panose="02020603050405020304" pitchFamily="18" charset="0"/>
                <a:cs typeface="Times New Roman" panose="02020603050405020304" pitchFamily="18" charset="0"/>
              </a:rPr>
              <a:t>The bends are the main contributor to the winding profile tolerance</a:t>
            </a:r>
          </a:p>
          <a:p>
            <a:pPr marL="285750" indent="-285750">
              <a:buFont typeface="Arial" panose="020B0604020202020204" pitchFamily="34" charset="0"/>
              <a:buChar char="•"/>
              <a:defRPr/>
            </a:pPr>
            <a:r>
              <a:rPr lang="en-US" sz="1800" dirty="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accuracy required for good quality brazed joints between conductor and brackets (in the order of 0.1-0.2 mm) was not achieved with the present forming and winding techniques used by ASIPP</a:t>
            </a:r>
          </a:p>
          <a:p>
            <a:pPr marL="285750" indent="-285750">
              <a:buFont typeface="Arial" panose="020B0604020202020204" pitchFamily="34" charset="0"/>
              <a:buChar char="•"/>
              <a:defRPr/>
            </a:pPr>
            <a:r>
              <a:rPr lang="en-GB" altLang="en-US" sz="1800" dirty="0">
                <a:latin typeface="Times New Roman" panose="02020603050405020304" pitchFamily="18" charset="0"/>
                <a:cs typeface="Times New Roman" panose="02020603050405020304" pitchFamily="18" charset="0"/>
              </a:rPr>
              <a:t>The </a:t>
            </a:r>
            <a:r>
              <a:rPr lang="en-GB" altLang="en-US" sz="1800" dirty="0">
                <a:latin typeface="Times New Roman" panose="02020603050405020304" pitchFamily="18" charset="0"/>
                <a:cs typeface="Times New Roman" panose="02020603050405020304" pitchFamily="18" charset="0"/>
              </a:rPr>
              <a:t>initial big gaps (up to 8-9mm)  between conductors and brackets in the ELM coil have been reduced by optimizing the sequence of assembly and </a:t>
            </a:r>
            <a:r>
              <a:rPr lang="en-US" altLang="en-US" sz="1800" dirty="0">
                <a:latin typeface="Times New Roman" panose="02020603050405020304" pitchFamily="18" charset="0"/>
                <a:cs typeface="Times New Roman" panose="02020603050405020304" pitchFamily="18" charset="0"/>
              </a:rPr>
              <a:t>by brazing copper shims</a:t>
            </a:r>
          </a:p>
          <a:p>
            <a:pPr marL="285750" indent="-285750">
              <a:buFont typeface="Arial" panose="020B0604020202020204" pitchFamily="34" charset="0"/>
              <a:buChar char="•"/>
              <a:defRPr/>
            </a:pPr>
            <a:r>
              <a:rPr lang="en-US" sz="1800" dirty="0">
                <a:latin typeface="Times New Roman" panose="02020603050405020304" pitchFamily="18" charset="0"/>
                <a:cs typeface="Times New Roman" panose="02020603050405020304" pitchFamily="18" charset="0"/>
              </a:rPr>
              <a:t>The final tolerance of the complete assembled coil after brazing and welding of the brackets of +/-9mm</a:t>
            </a:r>
            <a:endParaRPr lang="en-GB"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en-US" altLang="en-US" sz="1800" dirty="0">
              <a:solidFill>
                <a:srgbClr val="333399"/>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en-GB" sz="1800" dirty="0">
              <a:solidFill>
                <a:srgbClr val="333399"/>
              </a:solidFill>
              <a:latin typeface="Times New Roman" panose="02020603050405020304" pitchFamily="18" charset="0"/>
              <a:cs typeface="Times New Roman" panose="02020603050405020304" pitchFamily="18" charset="0"/>
            </a:endParaRPr>
          </a:p>
          <a:p>
            <a:pPr>
              <a:defRPr/>
            </a:pPr>
            <a:endParaRPr lang="en-GB" sz="1800" dirty="0">
              <a:solidFill>
                <a:srgbClr val="333399"/>
              </a:solidFill>
              <a:latin typeface="+mn-lt"/>
            </a:endParaRPr>
          </a:p>
        </p:txBody>
      </p:sp>
      <p:sp>
        <p:nvSpPr>
          <p:cNvPr id="14"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514350"/>
            <a:ext cx="3503935" cy="183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2" descr="I:\VS 照片.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8048" y="4396043"/>
            <a:ext cx="3759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024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6400" y="908721"/>
            <a:ext cx="9144000" cy="5324535"/>
          </a:xfrm>
          <a:prstGeom prst="rect">
            <a:avLst/>
          </a:prstGeom>
        </p:spPr>
        <p:txBody>
          <a:bodyPr>
            <a:spAutoFit/>
          </a:bodyPr>
          <a:lstStyle/>
          <a:p>
            <a:pPr marL="342900" indent="-342900">
              <a:buFont typeface="Arial" panose="020B0604020202020204" pitchFamily="34" charset="0"/>
              <a:buChar char="•"/>
              <a:defRPr/>
            </a:pPr>
            <a:r>
              <a:rPr lang="en-US" sz="2000" dirty="0">
                <a:latin typeface="+mn-lt"/>
              </a:rPr>
              <a:t>The IVC prototype development has been concluded, but IVC design is not mature enough for series </a:t>
            </a:r>
            <a:r>
              <a:rPr lang="en-US" sz="2000" dirty="0">
                <a:latin typeface="+mn-lt"/>
              </a:rPr>
              <a:t>production;</a:t>
            </a:r>
            <a:endParaRPr lang="en-GB" sz="2000" dirty="0">
              <a:latin typeface="+mn-lt"/>
            </a:endParaRPr>
          </a:p>
          <a:p>
            <a:pPr marL="342900" indent="-342900">
              <a:buFont typeface="Arial" panose="020B0604020202020204" pitchFamily="34" charset="0"/>
              <a:buChar char="•"/>
              <a:defRPr/>
            </a:pPr>
            <a:r>
              <a:rPr lang="en-US" sz="2000" dirty="0">
                <a:latin typeface="+mn-lt"/>
              </a:rPr>
              <a:t>The main outstanding open issue of the reference design is the brazing between conductors and brackets. The performance and integrity of the coils is not guaranteed </a:t>
            </a:r>
            <a:r>
              <a:rPr lang="en-US" sz="2000" dirty="0">
                <a:latin typeface="+mn-lt"/>
              </a:rPr>
              <a:t>. There </a:t>
            </a:r>
            <a:r>
              <a:rPr lang="en-US" sz="2000" dirty="0">
                <a:latin typeface="+mn-lt"/>
              </a:rPr>
              <a:t>is a large risk for ITER operation since the IVC are not repairable or replaceable inside the ITER Vacuum </a:t>
            </a:r>
            <a:r>
              <a:rPr lang="en-US" sz="2000" dirty="0">
                <a:latin typeface="+mn-lt"/>
              </a:rPr>
              <a:t>Vessel;</a:t>
            </a:r>
            <a:endParaRPr lang="en-US" sz="2000" dirty="0">
              <a:latin typeface="+mn-lt"/>
            </a:endParaRPr>
          </a:p>
          <a:p>
            <a:pPr marL="342900" indent="-342900">
              <a:buFont typeface="Arial" panose="020B0604020202020204" pitchFamily="34" charset="0"/>
              <a:buChar char="•"/>
              <a:defRPr/>
            </a:pPr>
            <a:r>
              <a:rPr lang="en-GB" sz="2000" dirty="0">
                <a:solidFill>
                  <a:srgbClr val="FF0000"/>
                </a:solidFill>
                <a:latin typeface="+mn-lt"/>
              </a:rPr>
              <a:t>37 Cracks </a:t>
            </a:r>
            <a:r>
              <a:rPr lang="en-GB" sz="2000" dirty="0">
                <a:solidFill>
                  <a:srgbClr val="FF0000"/>
                </a:solidFill>
                <a:latin typeface="+mn-lt"/>
              </a:rPr>
              <a:t>occurred on the Inconel 625 jacket </a:t>
            </a:r>
            <a:r>
              <a:rPr lang="en-GB" sz="2000" dirty="0">
                <a:latin typeface="+mn-lt"/>
              </a:rPr>
              <a:t>of the ELM Coil conductor. The cracks originate from the coupling of mechanically stressed Inconel jacket with the Ag-containing brazing alloy used to join the brackets to the </a:t>
            </a:r>
            <a:r>
              <a:rPr lang="en-GB" sz="2000" dirty="0">
                <a:latin typeface="+mn-lt"/>
              </a:rPr>
              <a:t>conductor;</a:t>
            </a:r>
            <a:endParaRPr lang="en-GB" sz="2000" dirty="0">
              <a:latin typeface="+mn-lt"/>
            </a:endParaRPr>
          </a:p>
          <a:p>
            <a:pPr marL="342900" indent="-342900">
              <a:buFont typeface="Arial" panose="020B0604020202020204" pitchFamily="34" charset="0"/>
              <a:buChar char="•"/>
              <a:defRPr/>
            </a:pPr>
            <a:r>
              <a:rPr lang="en-US" sz="2000" dirty="0">
                <a:solidFill>
                  <a:srgbClr val="FF0000"/>
                </a:solidFill>
                <a:latin typeface="+mn-lt"/>
              </a:rPr>
              <a:t>Simultaneous in-situ brazing </a:t>
            </a:r>
            <a:r>
              <a:rPr lang="en-US" sz="2000" dirty="0">
                <a:latin typeface="+mn-lt"/>
              </a:rPr>
              <a:t>of the four VS coil conductors entails significant risk </a:t>
            </a:r>
          </a:p>
          <a:p>
            <a:pPr marL="342900" indent="-342900">
              <a:buFont typeface="Arial" panose="020B0604020202020204" pitchFamily="34" charset="0"/>
              <a:buChar char="•"/>
              <a:defRPr/>
            </a:pPr>
            <a:r>
              <a:rPr lang="en-US" sz="2000" dirty="0">
                <a:latin typeface="+mn-lt"/>
              </a:rPr>
              <a:t>Although the brazed joints appear to be of good quality from the NDE done so far, final conclusions on quality and reliability cannot be drawn at this stage - post  mortem tests </a:t>
            </a:r>
            <a:r>
              <a:rPr lang="en-US" sz="2000">
                <a:latin typeface="+mn-lt"/>
              </a:rPr>
              <a:t>are </a:t>
            </a:r>
            <a:r>
              <a:rPr lang="en-US" sz="2000">
                <a:latin typeface="+mn-lt"/>
              </a:rPr>
              <a:t>foreseen;</a:t>
            </a:r>
            <a:endParaRPr lang="en-US" sz="2000" dirty="0">
              <a:latin typeface="+mn-lt"/>
            </a:endParaRPr>
          </a:p>
          <a:p>
            <a:pPr marL="342900" indent="-342900">
              <a:buFont typeface="Arial" panose="020B0604020202020204" pitchFamily="34" charset="0"/>
              <a:buChar char="•"/>
              <a:defRPr/>
            </a:pPr>
            <a:r>
              <a:rPr lang="en-US" sz="2000" dirty="0">
                <a:latin typeface="+mn-lt"/>
              </a:rPr>
              <a:t>Difficulty in achieving the required installation tolerances for the finished assembly due to the thermal deformation during brazing process.</a:t>
            </a:r>
          </a:p>
          <a:p>
            <a:pPr>
              <a:defRPr/>
            </a:pPr>
            <a:endParaRPr lang="en-GB" sz="2000" dirty="0">
              <a:latin typeface="+mn-lt"/>
            </a:endParaRPr>
          </a:p>
          <a:p>
            <a:pPr>
              <a:defRPr/>
            </a:pPr>
            <a:endParaRPr lang="en-US" sz="2000" dirty="0">
              <a:latin typeface="+mn-lt"/>
            </a:endParaRPr>
          </a:p>
        </p:txBody>
      </p:sp>
      <p:sp>
        <p:nvSpPr>
          <p:cNvPr id="4" name="Rectangle 3"/>
          <p:cNvSpPr/>
          <p:nvPr/>
        </p:nvSpPr>
        <p:spPr>
          <a:xfrm>
            <a:off x="2640013" y="0"/>
            <a:ext cx="6858000" cy="523220"/>
          </a:xfrm>
          <a:prstGeom prst="rect">
            <a:avLst/>
          </a:prstGeom>
        </p:spPr>
        <p:txBody>
          <a:bodyPr>
            <a:spAutoFit/>
          </a:bodyPr>
          <a:lstStyle/>
          <a:p>
            <a:pPr algn="ctr">
              <a:defRPr/>
            </a:pPr>
            <a:r>
              <a:rPr lang="en-GB" sz="2800" b="1" kern="0" dirty="0">
                <a:solidFill>
                  <a:srgbClr val="33CC33"/>
                </a:solidFill>
                <a:latin typeface="+mj-lt"/>
                <a:ea typeface="+mj-ea"/>
                <a:cs typeface="+mj-cs"/>
              </a:rPr>
              <a:t>Summary and conclusions from R&amp;D work</a:t>
            </a:r>
          </a:p>
        </p:txBody>
      </p:sp>
      <p:sp>
        <p:nvSpPr>
          <p:cNvPr id="5"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865919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0013" y="0"/>
            <a:ext cx="6858000" cy="523220"/>
          </a:xfrm>
          <a:prstGeom prst="rect">
            <a:avLst/>
          </a:prstGeom>
        </p:spPr>
        <p:txBody>
          <a:bodyPr>
            <a:spAutoFit/>
          </a:bodyPr>
          <a:lstStyle/>
          <a:p>
            <a:pPr algn="ctr">
              <a:defRPr/>
            </a:pPr>
            <a:r>
              <a:rPr lang="en-GB" sz="2800" b="1" kern="0" dirty="0">
                <a:solidFill>
                  <a:srgbClr val="FF0066"/>
                </a:solidFill>
                <a:latin typeface="+mj-lt"/>
                <a:ea typeface="+mj-ea"/>
                <a:cs typeface="+mj-cs"/>
              </a:rPr>
              <a:t>Improved Reference Design </a:t>
            </a:r>
          </a:p>
        </p:txBody>
      </p:sp>
      <p:sp>
        <p:nvSpPr>
          <p:cNvPr id="6147" name="TextBox 3"/>
          <p:cNvSpPr txBox="1">
            <a:spLocks noChangeArrowheads="1"/>
          </p:cNvSpPr>
          <p:nvPr/>
        </p:nvSpPr>
        <p:spPr bwMode="auto">
          <a:xfrm>
            <a:off x="1415481" y="740834"/>
            <a:ext cx="518477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buFont typeface="Wingdings" pitchFamily="2" charset="2"/>
              <a:buChar char="Ø"/>
            </a:pPr>
            <a:r>
              <a:rPr lang="en-GB" altLang="en-US" sz="2000" dirty="0">
                <a:latin typeface="+mn-lt"/>
              </a:rPr>
              <a:t>Conductor made of </a:t>
            </a:r>
            <a:r>
              <a:rPr lang="en-GB" altLang="en-US" sz="2000" dirty="0">
                <a:solidFill>
                  <a:srgbClr val="FF0066"/>
                </a:solidFill>
                <a:latin typeface="+mn-lt"/>
              </a:rPr>
              <a:t>OFHC copper will be used for the core and SS316 L for the jacket; </a:t>
            </a:r>
          </a:p>
          <a:p>
            <a:pPr>
              <a:buFont typeface="Wingdings" pitchFamily="2" charset="2"/>
              <a:buChar char="Ø"/>
            </a:pPr>
            <a:r>
              <a:rPr lang="en-GB" altLang="en-US" sz="2000" dirty="0">
                <a:latin typeface="+mn-lt"/>
              </a:rPr>
              <a:t>Dimensions will remain the same;</a:t>
            </a:r>
          </a:p>
          <a:p>
            <a:pPr>
              <a:buFont typeface="Wingdings" pitchFamily="2" charset="2"/>
              <a:buChar char="Ø"/>
            </a:pPr>
            <a:r>
              <a:rPr lang="en-US" altLang="en-US" sz="2000" dirty="0">
                <a:latin typeface="+mn-lt"/>
              </a:rPr>
              <a:t>Limited brazed area;</a:t>
            </a:r>
          </a:p>
          <a:p>
            <a:pPr>
              <a:buFont typeface="Wingdings" pitchFamily="2" charset="2"/>
              <a:buChar char="Ø"/>
            </a:pPr>
            <a:r>
              <a:rPr lang="en-US" altLang="en-US" sz="2000" dirty="0">
                <a:latin typeface="+mn-lt"/>
              </a:rPr>
              <a:t>Bolts could be added to increase the stiffness;</a:t>
            </a:r>
          </a:p>
          <a:p>
            <a:pPr>
              <a:buFont typeface="Wingdings" pitchFamily="2" charset="2"/>
              <a:buChar char="Ø"/>
            </a:pPr>
            <a:r>
              <a:rPr lang="en-US" altLang="en-US" sz="2000" dirty="0">
                <a:latin typeface="+mn-lt"/>
              </a:rPr>
              <a:t>Brazing to be carried out in a vacuum oven;</a:t>
            </a:r>
          </a:p>
          <a:p>
            <a:pPr>
              <a:buFont typeface="Wingdings" pitchFamily="2" charset="2"/>
              <a:buChar char="Ø"/>
            </a:pPr>
            <a:r>
              <a:rPr lang="en-US" altLang="en-US" sz="2000" dirty="0">
                <a:latin typeface="+mn-lt"/>
              </a:rPr>
              <a:t>Match machining of the bracket;</a:t>
            </a:r>
          </a:p>
          <a:p>
            <a:pPr>
              <a:buFont typeface="Wingdings" pitchFamily="2" charset="2"/>
              <a:buChar char="Ø"/>
            </a:pPr>
            <a:r>
              <a:rPr lang="en-US" altLang="en-US" sz="2000" dirty="0">
                <a:solidFill>
                  <a:srgbClr val="FF0066"/>
                </a:solidFill>
                <a:latin typeface="+mn-lt"/>
              </a:rPr>
              <a:t>Fatigue </a:t>
            </a:r>
            <a:r>
              <a:rPr lang="en-US" altLang="en-US" sz="2000" dirty="0">
                <a:solidFill>
                  <a:srgbClr val="FF0066"/>
                </a:solidFill>
                <a:latin typeface="+mn-lt"/>
              </a:rPr>
              <a:t>requirements </a:t>
            </a:r>
            <a:r>
              <a:rPr lang="en-US" altLang="en-US" sz="2000" dirty="0">
                <a:solidFill>
                  <a:srgbClr val="FF0066"/>
                </a:solidFill>
                <a:latin typeface="+mn-lt"/>
              </a:rPr>
              <a:t>are not fulfilled </a:t>
            </a:r>
            <a:r>
              <a:rPr lang="en-US" altLang="en-US" sz="2000" dirty="0">
                <a:latin typeface="+mn-lt"/>
              </a:rPr>
              <a:t>due to high thermal stresses – outcome from preliminary </a:t>
            </a:r>
            <a:r>
              <a:rPr lang="en-US" altLang="en-US" sz="2000" dirty="0">
                <a:latin typeface="+mn-lt"/>
              </a:rPr>
              <a:t>analysis;</a:t>
            </a:r>
          </a:p>
          <a:p>
            <a:pPr>
              <a:buFont typeface="Wingdings" pitchFamily="2" charset="2"/>
              <a:buChar char="Ø"/>
            </a:pPr>
            <a:r>
              <a:rPr lang="en-US" altLang="en-US" sz="2000" dirty="0">
                <a:latin typeface="+mn-lt"/>
              </a:rPr>
              <a:t>High stress concentration occurs on the edges of brazing joint parts: This is due to partial brazing, not full circles. In real case, it could be worse due to irregular brazing joint quality.</a:t>
            </a:r>
          </a:p>
          <a:p>
            <a:pPr>
              <a:buFont typeface="Wingdings" pitchFamily="2" charset="2"/>
              <a:buChar char="Ø"/>
            </a:pPr>
            <a:endParaRPr lang="en-US" altLang="en-US" sz="2000" dirty="0">
              <a:latin typeface="+mn-lt"/>
            </a:endParaRPr>
          </a:p>
          <a:p>
            <a:pPr>
              <a:buFont typeface="Wingdings" pitchFamily="2" charset="2"/>
              <a:buChar char="Ø"/>
            </a:pPr>
            <a:endParaRPr lang="en-GB" altLang="en-US" sz="2000" dirty="0"/>
          </a:p>
        </p:txBody>
      </p:sp>
      <p:grpSp>
        <p:nvGrpSpPr>
          <p:cNvPr id="6148" name="Group 5"/>
          <p:cNvGrpSpPr>
            <a:grpSpLocks/>
          </p:cNvGrpSpPr>
          <p:nvPr/>
        </p:nvGrpSpPr>
        <p:grpSpPr bwMode="auto">
          <a:xfrm>
            <a:off x="6564560" y="994834"/>
            <a:ext cx="4139952" cy="3370270"/>
            <a:chOff x="0" y="0"/>
            <a:chExt cx="4220299" cy="3193131"/>
          </a:xfrm>
        </p:grpSpPr>
        <p:pic>
          <p:nvPicPr>
            <p:cNvPr id="614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20299" cy="319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Freeform 7"/>
            <p:cNvSpPr>
              <a:spLocks/>
            </p:cNvSpPr>
            <p:nvPr/>
          </p:nvSpPr>
          <p:spPr bwMode="auto">
            <a:xfrm>
              <a:off x="1430730" y="161648"/>
              <a:ext cx="577049" cy="337351"/>
            </a:xfrm>
            <a:custGeom>
              <a:avLst/>
              <a:gdLst>
                <a:gd name="T0" fmla="*/ 0 w 577049"/>
                <a:gd name="T1" fmla="*/ 337351 h 337351"/>
                <a:gd name="T2" fmla="*/ 26633 w 577049"/>
                <a:gd name="T3" fmla="*/ 186431 h 337351"/>
                <a:gd name="T4" fmla="*/ 62144 w 577049"/>
                <a:gd name="T5" fmla="*/ 150920 h 337351"/>
                <a:gd name="T6" fmla="*/ 71021 w 577049"/>
                <a:gd name="T7" fmla="*/ 124287 h 337351"/>
                <a:gd name="T8" fmla="*/ 133165 w 577049"/>
                <a:gd name="T9" fmla="*/ 71021 h 337351"/>
                <a:gd name="T10" fmla="*/ 159798 w 577049"/>
                <a:gd name="T11" fmla="*/ 44388 h 337351"/>
                <a:gd name="T12" fmla="*/ 213064 w 577049"/>
                <a:gd name="T13" fmla="*/ 26633 h 337351"/>
                <a:gd name="T14" fmla="*/ 230819 w 577049"/>
                <a:gd name="T15" fmla="*/ 8877 h 337351"/>
                <a:gd name="T16" fmla="*/ 266330 w 577049"/>
                <a:gd name="T17" fmla="*/ 0 h 337351"/>
                <a:gd name="T18" fmla="*/ 479394 w 577049"/>
                <a:gd name="T19" fmla="*/ 8877 h 337351"/>
                <a:gd name="T20" fmla="*/ 523783 w 577049"/>
                <a:gd name="T21" fmla="*/ 35510 h 337351"/>
                <a:gd name="T22" fmla="*/ 541538 w 577049"/>
                <a:gd name="T23" fmla="*/ 88776 h 337351"/>
                <a:gd name="T24" fmla="*/ 550416 w 577049"/>
                <a:gd name="T25" fmla="*/ 115409 h 337351"/>
                <a:gd name="T26" fmla="*/ 577049 w 577049"/>
                <a:gd name="T27" fmla="*/ 124287 h 3373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7049"/>
                <a:gd name="T43" fmla="*/ 0 h 337351"/>
                <a:gd name="T44" fmla="*/ 577049 w 577049"/>
                <a:gd name="T45" fmla="*/ 337351 h 3373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7049" h="337351">
                  <a:moveTo>
                    <a:pt x="0" y="337351"/>
                  </a:moveTo>
                  <a:cubicBezTo>
                    <a:pt x="760" y="328991"/>
                    <a:pt x="4161" y="208903"/>
                    <a:pt x="26633" y="186431"/>
                  </a:cubicBezTo>
                  <a:lnTo>
                    <a:pt x="62144" y="150920"/>
                  </a:lnTo>
                  <a:cubicBezTo>
                    <a:pt x="65103" y="142042"/>
                    <a:pt x="65582" y="131902"/>
                    <a:pt x="71021" y="124287"/>
                  </a:cubicBezTo>
                  <a:cubicBezTo>
                    <a:pt x="102402" y="80354"/>
                    <a:pt x="100045" y="98621"/>
                    <a:pt x="133165" y="71021"/>
                  </a:cubicBezTo>
                  <a:cubicBezTo>
                    <a:pt x="142810" y="62984"/>
                    <a:pt x="148823" y="50485"/>
                    <a:pt x="159798" y="44388"/>
                  </a:cubicBezTo>
                  <a:cubicBezTo>
                    <a:pt x="176159" y="35299"/>
                    <a:pt x="213064" y="26633"/>
                    <a:pt x="213064" y="26633"/>
                  </a:cubicBezTo>
                  <a:cubicBezTo>
                    <a:pt x="218982" y="20714"/>
                    <a:pt x="223333" y="12620"/>
                    <a:pt x="230819" y="8877"/>
                  </a:cubicBezTo>
                  <a:cubicBezTo>
                    <a:pt x="241732" y="3420"/>
                    <a:pt x="254129" y="0"/>
                    <a:pt x="266330" y="0"/>
                  </a:cubicBezTo>
                  <a:cubicBezTo>
                    <a:pt x="337413" y="0"/>
                    <a:pt x="408373" y="5918"/>
                    <a:pt x="479394" y="8877"/>
                  </a:cubicBezTo>
                  <a:cubicBezTo>
                    <a:pt x="497617" y="14951"/>
                    <a:pt x="514034" y="16013"/>
                    <a:pt x="523783" y="35510"/>
                  </a:cubicBezTo>
                  <a:cubicBezTo>
                    <a:pt x="532153" y="52250"/>
                    <a:pt x="535620" y="71021"/>
                    <a:pt x="541538" y="88776"/>
                  </a:cubicBezTo>
                  <a:cubicBezTo>
                    <a:pt x="544497" y="97654"/>
                    <a:pt x="541538" y="112450"/>
                    <a:pt x="550416" y="115409"/>
                  </a:cubicBezTo>
                  <a:lnTo>
                    <a:pt x="577049" y="124287"/>
                  </a:lnTo>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88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lnSpc>
                  <a:spcPct val="115000"/>
                </a:lnSpc>
                <a:spcAft>
                  <a:spcPts val="1000"/>
                </a:spcAft>
              </a:pPr>
              <a:r>
                <a:rPr lang="en-GB" altLang="en-US" sz="1200">
                  <a:latin typeface="Garamond" pitchFamily="18" charset="0"/>
                  <a:cs typeface="Times New Roman" pitchFamily="18" charset="0"/>
                </a:rPr>
                <a:t> </a:t>
              </a:r>
              <a:endParaRPr lang="en-GB" altLang="en-US" sz="1200">
                <a:latin typeface="Garamond" pitchFamily="18" charset="0"/>
                <a:ea typeface="MS Mincho" pitchFamily="49" charset="-128"/>
                <a:cs typeface="Times New Roman" pitchFamily="18" charset="0"/>
              </a:endParaRPr>
            </a:p>
          </p:txBody>
        </p:sp>
        <p:sp>
          <p:nvSpPr>
            <p:cNvPr id="6151" name="Freeform 8"/>
            <p:cNvSpPr>
              <a:spLocks/>
            </p:cNvSpPr>
            <p:nvPr/>
          </p:nvSpPr>
          <p:spPr bwMode="auto">
            <a:xfrm>
              <a:off x="2203087" y="142943"/>
              <a:ext cx="577703" cy="347178"/>
            </a:xfrm>
            <a:custGeom>
              <a:avLst/>
              <a:gdLst>
                <a:gd name="T0" fmla="*/ 0 w 577703"/>
                <a:gd name="T1" fmla="*/ 107481 h 347178"/>
                <a:gd name="T2" fmla="*/ 71022 w 577703"/>
                <a:gd name="T3" fmla="*/ 36460 h 347178"/>
                <a:gd name="T4" fmla="*/ 97655 w 577703"/>
                <a:gd name="T5" fmla="*/ 18705 h 347178"/>
                <a:gd name="T6" fmla="*/ 239697 w 577703"/>
                <a:gd name="T7" fmla="*/ 9827 h 347178"/>
                <a:gd name="T8" fmla="*/ 310719 w 577703"/>
                <a:gd name="T9" fmla="*/ 9827 h 347178"/>
                <a:gd name="T10" fmla="*/ 337352 w 577703"/>
                <a:gd name="T11" fmla="*/ 27582 h 347178"/>
                <a:gd name="T12" fmla="*/ 390618 w 577703"/>
                <a:gd name="T13" fmla="*/ 45338 h 347178"/>
                <a:gd name="T14" fmla="*/ 417251 w 577703"/>
                <a:gd name="T15" fmla="*/ 54215 h 347178"/>
                <a:gd name="T16" fmla="*/ 461639 w 577703"/>
                <a:gd name="T17" fmla="*/ 80848 h 347178"/>
                <a:gd name="T18" fmla="*/ 532660 w 577703"/>
                <a:gd name="T19" fmla="*/ 169625 h 347178"/>
                <a:gd name="T20" fmla="*/ 550416 w 577703"/>
                <a:gd name="T21" fmla="*/ 187380 h 347178"/>
                <a:gd name="T22" fmla="*/ 559293 w 577703"/>
                <a:gd name="T23" fmla="*/ 231769 h 347178"/>
                <a:gd name="T24" fmla="*/ 577049 w 577703"/>
                <a:gd name="T25" fmla="*/ 302790 h 347178"/>
                <a:gd name="T26" fmla="*/ 577049 w 577703"/>
                <a:gd name="T27" fmla="*/ 347178 h 3471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7703"/>
                <a:gd name="T43" fmla="*/ 0 h 347178"/>
                <a:gd name="T44" fmla="*/ 577703 w 577703"/>
                <a:gd name="T45" fmla="*/ 347178 h 3471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7703" h="347178">
                  <a:moveTo>
                    <a:pt x="0" y="107481"/>
                  </a:moveTo>
                  <a:cubicBezTo>
                    <a:pt x="23674" y="83807"/>
                    <a:pt x="43165" y="55031"/>
                    <a:pt x="71022" y="36460"/>
                  </a:cubicBezTo>
                  <a:cubicBezTo>
                    <a:pt x="79900" y="30542"/>
                    <a:pt x="87116" y="20369"/>
                    <a:pt x="97655" y="18705"/>
                  </a:cubicBezTo>
                  <a:cubicBezTo>
                    <a:pt x="144514" y="11306"/>
                    <a:pt x="192350" y="12786"/>
                    <a:pt x="239697" y="9827"/>
                  </a:cubicBezTo>
                  <a:cubicBezTo>
                    <a:pt x="272438" y="-1087"/>
                    <a:pt x="270387" y="-5297"/>
                    <a:pt x="310719" y="9827"/>
                  </a:cubicBezTo>
                  <a:cubicBezTo>
                    <a:pt x="320709" y="13573"/>
                    <a:pt x="327602" y="23249"/>
                    <a:pt x="337352" y="27582"/>
                  </a:cubicBezTo>
                  <a:cubicBezTo>
                    <a:pt x="354455" y="35183"/>
                    <a:pt x="372863" y="39420"/>
                    <a:pt x="390618" y="45338"/>
                  </a:cubicBezTo>
                  <a:lnTo>
                    <a:pt x="417251" y="54215"/>
                  </a:lnTo>
                  <a:cubicBezTo>
                    <a:pt x="482847" y="119815"/>
                    <a:pt x="380976" y="23232"/>
                    <a:pt x="461639" y="80848"/>
                  </a:cubicBezTo>
                  <a:cubicBezTo>
                    <a:pt x="523146" y="124781"/>
                    <a:pt x="473960" y="110929"/>
                    <a:pt x="532660" y="169625"/>
                  </a:cubicBezTo>
                  <a:lnTo>
                    <a:pt x="550416" y="187380"/>
                  </a:lnTo>
                  <a:cubicBezTo>
                    <a:pt x="553375" y="202176"/>
                    <a:pt x="555633" y="217130"/>
                    <a:pt x="559293" y="231769"/>
                  </a:cubicBezTo>
                  <a:cubicBezTo>
                    <a:pt x="569681" y="273323"/>
                    <a:pt x="571594" y="248247"/>
                    <a:pt x="577049" y="302790"/>
                  </a:cubicBezTo>
                  <a:cubicBezTo>
                    <a:pt x="578521" y="317513"/>
                    <a:pt x="577049" y="332382"/>
                    <a:pt x="577049" y="347178"/>
                  </a:cubicBezTo>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88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lnSpc>
                  <a:spcPct val="115000"/>
                </a:lnSpc>
                <a:spcAft>
                  <a:spcPts val="1000"/>
                </a:spcAft>
              </a:pPr>
              <a:r>
                <a:rPr lang="en-GB" altLang="en-US" sz="1200">
                  <a:latin typeface="Garamond" pitchFamily="18" charset="0"/>
                  <a:cs typeface="Times New Roman" pitchFamily="18" charset="0"/>
                </a:rPr>
                <a:t> </a:t>
              </a:r>
              <a:endParaRPr lang="en-GB" altLang="en-US" sz="1200">
                <a:latin typeface="Garamond" pitchFamily="18" charset="0"/>
                <a:ea typeface="MS Mincho" pitchFamily="49" charset="-128"/>
                <a:cs typeface="Times New Roman" pitchFamily="18" charset="0"/>
              </a:endParaRPr>
            </a:p>
          </p:txBody>
        </p:sp>
        <p:sp>
          <p:nvSpPr>
            <p:cNvPr id="6152" name="Freeform 9"/>
            <p:cNvSpPr>
              <a:spLocks/>
            </p:cNvSpPr>
            <p:nvPr/>
          </p:nvSpPr>
          <p:spPr bwMode="auto">
            <a:xfrm>
              <a:off x="1421852" y="1883916"/>
              <a:ext cx="559294" cy="310718"/>
            </a:xfrm>
            <a:custGeom>
              <a:avLst/>
              <a:gdLst>
                <a:gd name="T0" fmla="*/ 0 w 559294"/>
                <a:gd name="T1" fmla="*/ 0 h 310718"/>
                <a:gd name="T2" fmla="*/ 17756 w 559294"/>
                <a:gd name="T3" fmla="*/ 71021 h 310718"/>
                <a:gd name="T4" fmla="*/ 53266 w 559294"/>
                <a:gd name="T5" fmla="*/ 124287 h 310718"/>
                <a:gd name="T6" fmla="*/ 71022 w 559294"/>
                <a:gd name="T7" fmla="*/ 177553 h 310718"/>
                <a:gd name="T8" fmla="*/ 115410 w 559294"/>
                <a:gd name="T9" fmla="*/ 230819 h 310718"/>
                <a:gd name="T10" fmla="*/ 142043 w 559294"/>
                <a:gd name="T11" fmla="*/ 248574 h 310718"/>
                <a:gd name="T12" fmla="*/ 159798 w 559294"/>
                <a:gd name="T13" fmla="*/ 266330 h 310718"/>
                <a:gd name="T14" fmla="*/ 213064 w 559294"/>
                <a:gd name="T15" fmla="*/ 284085 h 310718"/>
                <a:gd name="T16" fmla="*/ 239697 w 559294"/>
                <a:gd name="T17" fmla="*/ 301840 h 310718"/>
                <a:gd name="T18" fmla="*/ 310719 w 559294"/>
                <a:gd name="T19" fmla="*/ 310718 h 310718"/>
                <a:gd name="T20" fmla="*/ 452761 w 559294"/>
                <a:gd name="T21" fmla="*/ 301840 h 310718"/>
                <a:gd name="T22" fmla="*/ 470517 w 559294"/>
                <a:gd name="T23" fmla="*/ 275207 h 310718"/>
                <a:gd name="T24" fmla="*/ 523783 w 559294"/>
                <a:gd name="T25" fmla="*/ 248574 h 310718"/>
                <a:gd name="T26" fmla="*/ 559294 w 559294"/>
                <a:gd name="T27" fmla="*/ 221941 h 3107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9294"/>
                <a:gd name="T43" fmla="*/ 0 h 310718"/>
                <a:gd name="T44" fmla="*/ 559294 w 559294"/>
                <a:gd name="T45" fmla="*/ 310718 h 3107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9294" h="310718">
                  <a:moveTo>
                    <a:pt x="0" y="0"/>
                  </a:moveTo>
                  <a:cubicBezTo>
                    <a:pt x="2460" y="12300"/>
                    <a:pt x="9225" y="55665"/>
                    <a:pt x="17756" y="71021"/>
                  </a:cubicBezTo>
                  <a:cubicBezTo>
                    <a:pt x="28119" y="89675"/>
                    <a:pt x="46518" y="104043"/>
                    <a:pt x="53266" y="124287"/>
                  </a:cubicBezTo>
                  <a:cubicBezTo>
                    <a:pt x="59185" y="142042"/>
                    <a:pt x="60640" y="161980"/>
                    <a:pt x="71022" y="177553"/>
                  </a:cubicBezTo>
                  <a:cubicBezTo>
                    <a:pt x="88480" y="203740"/>
                    <a:pt x="89777" y="209458"/>
                    <a:pt x="115410" y="230819"/>
                  </a:cubicBezTo>
                  <a:cubicBezTo>
                    <a:pt x="123607" y="237649"/>
                    <a:pt x="133712" y="241909"/>
                    <a:pt x="142043" y="248574"/>
                  </a:cubicBezTo>
                  <a:cubicBezTo>
                    <a:pt x="148579" y="253803"/>
                    <a:pt x="152312" y="262587"/>
                    <a:pt x="159798" y="266330"/>
                  </a:cubicBezTo>
                  <a:cubicBezTo>
                    <a:pt x="176538" y="274700"/>
                    <a:pt x="197491" y="273704"/>
                    <a:pt x="213064" y="284085"/>
                  </a:cubicBezTo>
                  <a:cubicBezTo>
                    <a:pt x="221942" y="290003"/>
                    <a:pt x="229403" y="299033"/>
                    <a:pt x="239697" y="301840"/>
                  </a:cubicBezTo>
                  <a:cubicBezTo>
                    <a:pt x="262715" y="308117"/>
                    <a:pt x="287045" y="307759"/>
                    <a:pt x="310719" y="310718"/>
                  </a:cubicBezTo>
                  <a:cubicBezTo>
                    <a:pt x="358066" y="307759"/>
                    <a:pt x="406451" y="312131"/>
                    <a:pt x="452761" y="301840"/>
                  </a:cubicBezTo>
                  <a:cubicBezTo>
                    <a:pt x="463177" y="299525"/>
                    <a:pt x="462972" y="282752"/>
                    <a:pt x="470517" y="275207"/>
                  </a:cubicBezTo>
                  <a:cubicBezTo>
                    <a:pt x="495958" y="249766"/>
                    <a:pt x="494902" y="263014"/>
                    <a:pt x="523783" y="248574"/>
                  </a:cubicBezTo>
                  <a:cubicBezTo>
                    <a:pt x="543861" y="238535"/>
                    <a:pt x="546809" y="234426"/>
                    <a:pt x="559294" y="221941"/>
                  </a:cubicBezTo>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88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lnSpc>
                  <a:spcPct val="115000"/>
                </a:lnSpc>
                <a:spcAft>
                  <a:spcPts val="1000"/>
                </a:spcAft>
              </a:pPr>
              <a:r>
                <a:rPr lang="en-GB" altLang="en-US" sz="1200">
                  <a:latin typeface="Garamond" pitchFamily="18" charset="0"/>
                  <a:cs typeface="Times New Roman" pitchFamily="18" charset="0"/>
                </a:rPr>
                <a:t> </a:t>
              </a:r>
              <a:endParaRPr lang="en-GB" altLang="en-US" sz="1200">
                <a:latin typeface="Garamond" pitchFamily="18" charset="0"/>
                <a:ea typeface="MS Mincho" pitchFamily="49" charset="-128"/>
                <a:cs typeface="Times New Roman" pitchFamily="18" charset="0"/>
              </a:endParaRPr>
            </a:p>
          </p:txBody>
        </p:sp>
        <p:sp>
          <p:nvSpPr>
            <p:cNvPr id="6153" name="Freeform 10"/>
            <p:cNvSpPr>
              <a:spLocks/>
            </p:cNvSpPr>
            <p:nvPr/>
          </p:nvSpPr>
          <p:spPr bwMode="auto">
            <a:xfrm>
              <a:off x="2220843" y="1875038"/>
              <a:ext cx="577305" cy="343745"/>
            </a:xfrm>
            <a:custGeom>
              <a:avLst/>
              <a:gdLst>
                <a:gd name="T0" fmla="*/ 0 w 577305"/>
                <a:gd name="T1" fmla="*/ 230819 h 343745"/>
                <a:gd name="T2" fmla="*/ 44388 w 577305"/>
                <a:gd name="T3" fmla="*/ 257452 h 343745"/>
                <a:gd name="T4" fmla="*/ 62143 w 577305"/>
                <a:gd name="T5" fmla="*/ 275208 h 343745"/>
                <a:gd name="T6" fmla="*/ 115409 w 577305"/>
                <a:gd name="T7" fmla="*/ 292963 h 343745"/>
                <a:gd name="T8" fmla="*/ 142042 w 577305"/>
                <a:gd name="T9" fmla="*/ 301841 h 343745"/>
                <a:gd name="T10" fmla="*/ 168675 w 577305"/>
                <a:gd name="T11" fmla="*/ 310718 h 343745"/>
                <a:gd name="T12" fmla="*/ 346229 w 577305"/>
                <a:gd name="T13" fmla="*/ 319596 h 343745"/>
                <a:gd name="T14" fmla="*/ 372862 w 577305"/>
                <a:gd name="T15" fmla="*/ 301841 h 343745"/>
                <a:gd name="T16" fmla="*/ 399495 w 577305"/>
                <a:gd name="T17" fmla="*/ 292963 h 343745"/>
                <a:gd name="T18" fmla="*/ 443883 w 577305"/>
                <a:gd name="T19" fmla="*/ 257452 h 343745"/>
                <a:gd name="T20" fmla="*/ 488271 w 577305"/>
                <a:gd name="T21" fmla="*/ 213064 h 343745"/>
                <a:gd name="T22" fmla="*/ 523782 w 577305"/>
                <a:gd name="T23" fmla="*/ 177553 h 343745"/>
                <a:gd name="T24" fmla="*/ 559293 w 577305"/>
                <a:gd name="T25" fmla="*/ 71021 h 343745"/>
                <a:gd name="T26" fmla="*/ 577048 w 577305"/>
                <a:gd name="T27" fmla="*/ 8878 h 343745"/>
                <a:gd name="T28" fmla="*/ 577048 w 577305"/>
                <a:gd name="T29" fmla="*/ 0 h 3437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7305"/>
                <a:gd name="T46" fmla="*/ 0 h 343745"/>
                <a:gd name="T47" fmla="*/ 577305 w 577305"/>
                <a:gd name="T48" fmla="*/ 343745 h 3437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7305" h="343745">
                  <a:moveTo>
                    <a:pt x="0" y="230819"/>
                  </a:moveTo>
                  <a:cubicBezTo>
                    <a:pt x="14796" y="239697"/>
                    <a:pt x="30347" y="247423"/>
                    <a:pt x="44388" y="257452"/>
                  </a:cubicBezTo>
                  <a:cubicBezTo>
                    <a:pt x="51199" y="262317"/>
                    <a:pt x="54657" y="271465"/>
                    <a:pt x="62143" y="275208"/>
                  </a:cubicBezTo>
                  <a:cubicBezTo>
                    <a:pt x="78883" y="283578"/>
                    <a:pt x="97654" y="287045"/>
                    <a:pt x="115409" y="292963"/>
                  </a:cubicBezTo>
                  <a:lnTo>
                    <a:pt x="142042" y="301841"/>
                  </a:lnTo>
                  <a:lnTo>
                    <a:pt x="168675" y="310718"/>
                  </a:lnTo>
                  <a:cubicBezTo>
                    <a:pt x="222138" y="364181"/>
                    <a:pt x="190919" y="341783"/>
                    <a:pt x="346229" y="319596"/>
                  </a:cubicBezTo>
                  <a:cubicBezTo>
                    <a:pt x="356791" y="318087"/>
                    <a:pt x="363319" y="306613"/>
                    <a:pt x="372862" y="301841"/>
                  </a:cubicBezTo>
                  <a:cubicBezTo>
                    <a:pt x="381232" y="297656"/>
                    <a:pt x="391125" y="297148"/>
                    <a:pt x="399495" y="292963"/>
                  </a:cubicBezTo>
                  <a:cubicBezTo>
                    <a:pt x="414878" y="285271"/>
                    <a:pt x="432872" y="271216"/>
                    <a:pt x="443883" y="257452"/>
                  </a:cubicBezTo>
                  <a:cubicBezTo>
                    <a:pt x="499834" y="187510"/>
                    <a:pt x="420482" y="271168"/>
                    <a:pt x="488271" y="213064"/>
                  </a:cubicBezTo>
                  <a:cubicBezTo>
                    <a:pt x="500981" y="202170"/>
                    <a:pt x="523782" y="177553"/>
                    <a:pt x="523782" y="177553"/>
                  </a:cubicBezTo>
                  <a:lnTo>
                    <a:pt x="559293" y="71021"/>
                  </a:lnTo>
                  <a:cubicBezTo>
                    <a:pt x="567751" y="45645"/>
                    <a:pt x="571476" y="36735"/>
                    <a:pt x="577048" y="8878"/>
                  </a:cubicBezTo>
                  <a:cubicBezTo>
                    <a:pt x="577628" y="5976"/>
                    <a:pt x="577048" y="2959"/>
                    <a:pt x="577048" y="0"/>
                  </a:cubicBezTo>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88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lnSpc>
                  <a:spcPct val="115000"/>
                </a:lnSpc>
                <a:spcAft>
                  <a:spcPts val="1000"/>
                </a:spcAft>
              </a:pPr>
              <a:r>
                <a:rPr lang="en-GB" altLang="en-US" sz="1200">
                  <a:latin typeface="Garamond" pitchFamily="18" charset="0"/>
                  <a:cs typeface="Times New Roman" pitchFamily="18" charset="0"/>
                </a:rPr>
                <a:t> </a:t>
              </a:r>
              <a:endParaRPr lang="en-GB" altLang="en-US" sz="1200">
                <a:latin typeface="Garamond" pitchFamily="18" charset="0"/>
                <a:ea typeface="MS Mincho" pitchFamily="49" charset="-128"/>
                <a:cs typeface="Times New Roman" pitchFamily="18" charset="0"/>
              </a:endParaRPr>
            </a:p>
          </p:txBody>
        </p:sp>
        <p:sp>
          <p:nvSpPr>
            <p:cNvPr id="6154" name="Freeform 11"/>
            <p:cNvSpPr>
              <a:spLocks/>
            </p:cNvSpPr>
            <p:nvPr/>
          </p:nvSpPr>
          <p:spPr bwMode="auto">
            <a:xfrm>
              <a:off x="1528384" y="1546564"/>
              <a:ext cx="461639" cy="79899"/>
            </a:xfrm>
            <a:custGeom>
              <a:avLst/>
              <a:gdLst>
                <a:gd name="T0" fmla="*/ 0 w 461639"/>
                <a:gd name="T1" fmla="*/ 79899 h 79899"/>
                <a:gd name="T2" fmla="*/ 44389 w 461639"/>
                <a:gd name="T3" fmla="*/ 44388 h 79899"/>
                <a:gd name="T4" fmla="*/ 97655 w 461639"/>
                <a:gd name="T5" fmla="*/ 26633 h 79899"/>
                <a:gd name="T6" fmla="*/ 124288 w 461639"/>
                <a:gd name="T7" fmla="*/ 17755 h 79899"/>
                <a:gd name="T8" fmla="*/ 150921 w 461639"/>
                <a:gd name="T9" fmla="*/ 8878 h 79899"/>
                <a:gd name="T10" fmla="*/ 177554 w 461639"/>
                <a:gd name="T11" fmla="*/ 0 h 79899"/>
                <a:gd name="T12" fmla="*/ 346229 w 461639"/>
                <a:gd name="T13" fmla="*/ 8878 h 79899"/>
                <a:gd name="T14" fmla="*/ 399495 w 461639"/>
                <a:gd name="T15" fmla="*/ 35511 h 79899"/>
                <a:gd name="T16" fmla="*/ 452762 w 461639"/>
                <a:gd name="T17" fmla="*/ 53266 h 79899"/>
                <a:gd name="T18" fmla="*/ 461639 w 461639"/>
                <a:gd name="T19" fmla="*/ 79899 h 798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1639"/>
                <a:gd name="T31" fmla="*/ 0 h 79899"/>
                <a:gd name="T32" fmla="*/ 461639 w 461639"/>
                <a:gd name="T33" fmla="*/ 79899 h 798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1639" h="79899">
                  <a:moveTo>
                    <a:pt x="0" y="79899"/>
                  </a:moveTo>
                  <a:cubicBezTo>
                    <a:pt x="14796" y="68062"/>
                    <a:pt x="27754" y="53461"/>
                    <a:pt x="44389" y="44388"/>
                  </a:cubicBezTo>
                  <a:cubicBezTo>
                    <a:pt x="60819" y="35426"/>
                    <a:pt x="79900" y="32551"/>
                    <a:pt x="97655" y="26633"/>
                  </a:cubicBezTo>
                  <a:lnTo>
                    <a:pt x="124288" y="17755"/>
                  </a:lnTo>
                  <a:lnTo>
                    <a:pt x="150921" y="8878"/>
                  </a:lnTo>
                  <a:lnTo>
                    <a:pt x="177554" y="0"/>
                  </a:lnTo>
                  <a:cubicBezTo>
                    <a:pt x="233779" y="2959"/>
                    <a:pt x="290138" y="4001"/>
                    <a:pt x="346229" y="8878"/>
                  </a:cubicBezTo>
                  <a:cubicBezTo>
                    <a:pt x="419199" y="15223"/>
                    <a:pt x="352986" y="12257"/>
                    <a:pt x="399495" y="35511"/>
                  </a:cubicBezTo>
                  <a:cubicBezTo>
                    <a:pt x="416235" y="43881"/>
                    <a:pt x="452762" y="53266"/>
                    <a:pt x="452762" y="53266"/>
                  </a:cubicBezTo>
                  <a:lnTo>
                    <a:pt x="461639" y="79899"/>
                  </a:lnTo>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88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lnSpc>
                  <a:spcPct val="115000"/>
                </a:lnSpc>
                <a:spcAft>
                  <a:spcPts val="1000"/>
                </a:spcAft>
              </a:pPr>
              <a:r>
                <a:rPr lang="en-GB" altLang="en-US" sz="1200">
                  <a:latin typeface="Garamond" pitchFamily="18" charset="0"/>
                  <a:cs typeface="Times New Roman" pitchFamily="18" charset="0"/>
                </a:rPr>
                <a:t> </a:t>
              </a:r>
              <a:endParaRPr lang="en-GB" altLang="en-US" sz="1200">
                <a:latin typeface="Garamond" pitchFamily="18" charset="0"/>
                <a:ea typeface="MS Mincho" pitchFamily="49" charset="-128"/>
                <a:cs typeface="Times New Roman" pitchFamily="18" charset="0"/>
              </a:endParaRPr>
            </a:p>
          </p:txBody>
        </p:sp>
        <p:sp>
          <p:nvSpPr>
            <p:cNvPr id="6155" name="Freeform 12"/>
            <p:cNvSpPr>
              <a:spLocks/>
            </p:cNvSpPr>
            <p:nvPr/>
          </p:nvSpPr>
          <p:spPr bwMode="auto">
            <a:xfrm>
              <a:off x="2246493" y="1536948"/>
              <a:ext cx="461639" cy="79899"/>
            </a:xfrm>
            <a:custGeom>
              <a:avLst/>
              <a:gdLst>
                <a:gd name="T0" fmla="*/ 0 w 461639"/>
                <a:gd name="T1" fmla="*/ 79899 h 79899"/>
                <a:gd name="T2" fmla="*/ 44389 w 461639"/>
                <a:gd name="T3" fmla="*/ 44388 h 79899"/>
                <a:gd name="T4" fmla="*/ 97655 w 461639"/>
                <a:gd name="T5" fmla="*/ 26633 h 79899"/>
                <a:gd name="T6" fmla="*/ 124288 w 461639"/>
                <a:gd name="T7" fmla="*/ 17755 h 79899"/>
                <a:gd name="T8" fmla="*/ 150921 w 461639"/>
                <a:gd name="T9" fmla="*/ 8878 h 79899"/>
                <a:gd name="T10" fmla="*/ 177554 w 461639"/>
                <a:gd name="T11" fmla="*/ 0 h 79899"/>
                <a:gd name="T12" fmla="*/ 346229 w 461639"/>
                <a:gd name="T13" fmla="*/ 8878 h 79899"/>
                <a:gd name="T14" fmla="*/ 399495 w 461639"/>
                <a:gd name="T15" fmla="*/ 35511 h 79899"/>
                <a:gd name="T16" fmla="*/ 452762 w 461639"/>
                <a:gd name="T17" fmla="*/ 53266 h 79899"/>
                <a:gd name="T18" fmla="*/ 461639 w 461639"/>
                <a:gd name="T19" fmla="*/ 79899 h 798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1639"/>
                <a:gd name="T31" fmla="*/ 0 h 79899"/>
                <a:gd name="T32" fmla="*/ 461639 w 461639"/>
                <a:gd name="T33" fmla="*/ 79899 h 798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1639" h="79899">
                  <a:moveTo>
                    <a:pt x="0" y="79899"/>
                  </a:moveTo>
                  <a:cubicBezTo>
                    <a:pt x="14796" y="68062"/>
                    <a:pt x="27754" y="53461"/>
                    <a:pt x="44389" y="44388"/>
                  </a:cubicBezTo>
                  <a:cubicBezTo>
                    <a:pt x="60819" y="35426"/>
                    <a:pt x="79900" y="32551"/>
                    <a:pt x="97655" y="26633"/>
                  </a:cubicBezTo>
                  <a:lnTo>
                    <a:pt x="124288" y="17755"/>
                  </a:lnTo>
                  <a:lnTo>
                    <a:pt x="150921" y="8878"/>
                  </a:lnTo>
                  <a:lnTo>
                    <a:pt x="177554" y="0"/>
                  </a:lnTo>
                  <a:cubicBezTo>
                    <a:pt x="233779" y="2959"/>
                    <a:pt x="290138" y="4001"/>
                    <a:pt x="346229" y="8878"/>
                  </a:cubicBezTo>
                  <a:cubicBezTo>
                    <a:pt x="419199" y="15223"/>
                    <a:pt x="352986" y="12257"/>
                    <a:pt x="399495" y="35511"/>
                  </a:cubicBezTo>
                  <a:cubicBezTo>
                    <a:pt x="416235" y="43881"/>
                    <a:pt x="452762" y="53266"/>
                    <a:pt x="452762" y="53266"/>
                  </a:cubicBezTo>
                  <a:lnTo>
                    <a:pt x="461639" y="79899"/>
                  </a:lnTo>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88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lnSpc>
                  <a:spcPct val="115000"/>
                </a:lnSpc>
                <a:spcAft>
                  <a:spcPts val="1000"/>
                </a:spcAft>
              </a:pPr>
              <a:r>
                <a:rPr lang="en-GB" altLang="en-US" sz="1200">
                  <a:latin typeface="Garamond" pitchFamily="18" charset="0"/>
                  <a:cs typeface="Times New Roman" pitchFamily="18" charset="0"/>
                </a:rPr>
                <a:t> </a:t>
              </a:r>
              <a:endParaRPr lang="en-GB" altLang="en-US" sz="1200">
                <a:latin typeface="Garamond" pitchFamily="18" charset="0"/>
                <a:ea typeface="MS Mincho" pitchFamily="49" charset="-128"/>
                <a:cs typeface="Times New Roman" pitchFamily="18" charset="0"/>
              </a:endParaRPr>
            </a:p>
          </p:txBody>
        </p:sp>
        <p:sp>
          <p:nvSpPr>
            <p:cNvPr id="6156" name="Freeform 13"/>
            <p:cNvSpPr>
              <a:spLocks/>
            </p:cNvSpPr>
            <p:nvPr/>
          </p:nvSpPr>
          <p:spPr bwMode="auto">
            <a:xfrm>
              <a:off x="1528384" y="826484"/>
              <a:ext cx="461639" cy="79899"/>
            </a:xfrm>
            <a:custGeom>
              <a:avLst/>
              <a:gdLst>
                <a:gd name="T0" fmla="*/ 0 w 461639"/>
                <a:gd name="T1" fmla="*/ 79899 h 79899"/>
                <a:gd name="T2" fmla="*/ 44389 w 461639"/>
                <a:gd name="T3" fmla="*/ 44388 h 79899"/>
                <a:gd name="T4" fmla="*/ 97655 w 461639"/>
                <a:gd name="T5" fmla="*/ 26633 h 79899"/>
                <a:gd name="T6" fmla="*/ 124288 w 461639"/>
                <a:gd name="T7" fmla="*/ 17755 h 79899"/>
                <a:gd name="T8" fmla="*/ 150921 w 461639"/>
                <a:gd name="T9" fmla="*/ 8878 h 79899"/>
                <a:gd name="T10" fmla="*/ 177554 w 461639"/>
                <a:gd name="T11" fmla="*/ 0 h 79899"/>
                <a:gd name="T12" fmla="*/ 346229 w 461639"/>
                <a:gd name="T13" fmla="*/ 8878 h 79899"/>
                <a:gd name="T14" fmla="*/ 399495 w 461639"/>
                <a:gd name="T15" fmla="*/ 35511 h 79899"/>
                <a:gd name="T16" fmla="*/ 452762 w 461639"/>
                <a:gd name="T17" fmla="*/ 53266 h 79899"/>
                <a:gd name="T18" fmla="*/ 461639 w 461639"/>
                <a:gd name="T19" fmla="*/ 79899 h 798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1639"/>
                <a:gd name="T31" fmla="*/ 0 h 79899"/>
                <a:gd name="T32" fmla="*/ 461639 w 461639"/>
                <a:gd name="T33" fmla="*/ 79899 h 798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1639" h="79899">
                  <a:moveTo>
                    <a:pt x="0" y="79899"/>
                  </a:moveTo>
                  <a:cubicBezTo>
                    <a:pt x="14796" y="68062"/>
                    <a:pt x="27754" y="53461"/>
                    <a:pt x="44389" y="44388"/>
                  </a:cubicBezTo>
                  <a:cubicBezTo>
                    <a:pt x="60819" y="35426"/>
                    <a:pt x="79900" y="32551"/>
                    <a:pt x="97655" y="26633"/>
                  </a:cubicBezTo>
                  <a:lnTo>
                    <a:pt x="124288" y="17755"/>
                  </a:lnTo>
                  <a:lnTo>
                    <a:pt x="150921" y="8878"/>
                  </a:lnTo>
                  <a:lnTo>
                    <a:pt x="177554" y="0"/>
                  </a:lnTo>
                  <a:cubicBezTo>
                    <a:pt x="233779" y="2959"/>
                    <a:pt x="290138" y="4001"/>
                    <a:pt x="346229" y="8878"/>
                  </a:cubicBezTo>
                  <a:cubicBezTo>
                    <a:pt x="419199" y="15223"/>
                    <a:pt x="352986" y="12257"/>
                    <a:pt x="399495" y="35511"/>
                  </a:cubicBezTo>
                  <a:cubicBezTo>
                    <a:pt x="416235" y="43881"/>
                    <a:pt x="452762" y="53266"/>
                    <a:pt x="452762" y="53266"/>
                  </a:cubicBezTo>
                  <a:lnTo>
                    <a:pt x="461639" y="79899"/>
                  </a:lnTo>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88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lnSpc>
                  <a:spcPct val="115000"/>
                </a:lnSpc>
                <a:spcAft>
                  <a:spcPts val="1000"/>
                </a:spcAft>
              </a:pPr>
              <a:r>
                <a:rPr lang="en-GB" altLang="en-US" sz="1200">
                  <a:latin typeface="Garamond" pitchFamily="18" charset="0"/>
                  <a:cs typeface="Times New Roman" pitchFamily="18" charset="0"/>
                </a:rPr>
                <a:t> </a:t>
              </a:r>
              <a:endParaRPr lang="en-GB" altLang="en-US" sz="1200">
                <a:latin typeface="Garamond" pitchFamily="18" charset="0"/>
                <a:ea typeface="MS Mincho" pitchFamily="49" charset="-128"/>
                <a:cs typeface="Times New Roman" pitchFamily="18" charset="0"/>
              </a:endParaRPr>
            </a:p>
          </p:txBody>
        </p:sp>
        <p:sp>
          <p:nvSpPr>
            <p:cNvPr id="6157" name="Freeform 14"/>
            <p:cNvSpPr>
              <a:spLocks/>
            </p:cNvSpPr>
            <p:nvPr/>
          </p:nvSpPr>
          <p:spPr bwMode="auto">
            <a:xfrm>
              <a:off x="2220843" y="836252"/>
              <a:ext cx="452761" cy="106631"/>
            </a:xfrm>
            <a:custGeom>
              <a:avLst/>
              <a:gdLst>
                <a:gd name="T0" fmla="*/ 0 w 452761"/>
                <a:gd name="T1" fmla="*/ 106631 h 106631"/>
                <a:gd name="T2" fmla="*/ 44388 w 452761"/>
                <a:gd name="T3" fmla="*/ 71120 h 106631"/>
                <a:gd name="T4" fmla="*/ 62143 w 452761"/>
                <a:gd name="T5" fmla="*/ 44487 h 106631"/>
                <a:gd name="T6" fmla="*/ 186431 w 452761"/>
                <a:gd name="T7" fmla="*/ 17854 h 106631"/>
                <a:gd name="T8" fmla="*/ 221941 w 452761"/>
                <a:gd name="T9" fmla="*/ 8976 h 106631"/>
                <a:gd name="T10" fmla="*/ 248574 w 452761"/>
                <a:gd name="T11" fmla="*/ 98 h 106631"/>
                <a:gd name="T12" fmla="*/ 328473 w 452761"/>
                <a:gd name="T13" fmla="*/ 35609 h 106631"/>
                <a:gd name="T14" fmla="*/ 363984 w 452761"/>
                <a:gd name="T15" fmla="*/ 44487 h 106631"/>
                <a:gd name="T16" fmla="*/ 390617 w 452761"/>
                <a:gd name="T17" fmla="*/ 62242 h 106631"/>
                <a:gd name="T18" fmla="*/ 435005 w 452761"/>
                <a:gd name="T19" fmla="*/ 71120 h 106631"/>
                <a:gd name="T20" fmla="*/ 452761 w 452761"/>
                <a:gd name="T21" fmla="*/ 79998 h 1066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2761"/>
                <a:gd name="T34" fmla="*/ 0 h 106631"/>
                <a:gd name="T35" fmla="*/ 452761 w 452761"/>
                <a:gd name="T36" fmla="*/ 106631 h 1066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2761" h="106631">
                  <a:moveTo>
                    <a:pt x="0" y="106631"/>
                  </a:moveTo>
                  <a:cubicBezTo>
                    <a:pt x="14796" y="94794"/>
                    <a:pt x="30990" y="84519"/>
                    <a:pt x="44388" y="71120"/>
                  </a:cubicBezTo>
                  <a:cubicBezTo>
                    <a:pt x="51932" y="63575"/>
                    <a:pt x="53095" y="50142"/>
                    <a:pt x="62143" y="44487"/>
                  </a:cubicBezTo>
                  <a:cubicBezTo>
                    <a:pt x="93770" y="24720"/>
                    <a:pt x="153275" y="21998"/>
                    <a:pt x="186431" y="17854"/>
                  </a:cubicBezTo>
                  <a:cubicBezTo>
                    <a:pt x="198268" y="14895"/>
                    <a:pt x="210209" y="12328"/>
                    <a:pt x="221941" y="8976"/>
                  </a:cubicBezTo>
                  <a:cubicBezTo>
                    <a:pt x="230939" y="6405"/>
                    <a:pt x="239273" y="-935"/>
                    <a:pt x="248574" y="98"/>
                  </a:cubicBezTo>
                  <a:cubicBezTo>
                    <a:pt x="323112" y="8380"/>
                    <a:pt x="279911" y="14797"/>
                    <a:pt x="328473" y="35609"/>
                  </a:cubicBezTo>
                  <a:cubicBezTo>
                    <a:pt x="339688" y="40415"/>
                    <a:pt x="352147" y="41528"/>
                    <a:pt x="363984" y="44487"/>
                  </a:cubicBezTo>
                  <a:cubicBezTo>
                    <a:pt x="372862" y="50405"/>
                    <a:pt x="380627" y="58496"/>
                    <a:pt x="390617" y="62242"/>
                  </a:cubicBezTo>
                  <a:cubicBezTo>
                    <a:pt x="404745" y="67540"/>
                    <a:pt x="420497" y="66975"/>
                    <a:pt x="435005" y="71120"/>
                  </a:cubicBezTo>
                  <a:cubicBezTo>
                    <a:pt x="441368" y="72938"/>
                    <a:pt x="446842" y="77039"/>
                    <a:pt x="452761" y="79998"/>
                  </a:cubicBezTo>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88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lnSpc>
                  <a:spcPct val="115000"/>
                </a:lnSpc>
                <a:spcAft>
                  <a:spcPts val="1000"/>
                </a:spcAft>
              </a:pPr>
              <a:r>
                <a:rPr lang="en-GB" altLang="en-US" sz="1200">
                  <a:latin typeface="Garamond" pitchFamily="18" charset="0"/>
                  <a:cs typeface="Times New Roman" pitchFamily="18" charset="0"/>
                </a:rPr>
                <a:t> </a:t>
              </a:r>
              <a:endParaRPr lang="en-GB" altLang="en-US" sz="1200">
                <a:latin typeface="Garamond" pitchFamily="18" charset="0"/>
                <a:ea typeface="MS Mincho" pitchFamily="49" charset="-128"/>
                <a:cs typeface="Times New Roman" pitchFamily="18" charset="0"/>
              </a:endParaRPr>
            </a:p>
          </p:txBody>
        </p:sp>
        <p:sp>
          <p:nvSpPr>
            <p:cNvPr id="6158" name="Freeform 15"/>
            <p:cNvSpPr>
              <a:spLocks/>
            </p:cNvSpPr>
            <p:nvPr/>
          </p:nvSpPr>
          <p:spPr bwMode="auto">
            <a:xfrm>
              <a:off x="1537262" y="1377888"/>
              <a:ext cx="470517" cy="124288"/>
            </a:xfrm>
            <a:custGeom>
              <a:avLst/>
              <a:gdLst>
                <a:gd name="T0" fmla="*/ 0 w 470517"/>
                <a:gd name="T1" fmla="*/ 17756 h 124288"/>
                <a:gd name="T2" fmla="*/ 35511 w 470517"/>
                <a:gd name="T3" fmla="*/ 62144 h 124288"/>
                <a:gd name="T4" fmla="*/ 115410 w 470517"/>
                <a:gd name="T5" fmla="*/ 97655 h 124288"/>
                <a:gd name="T6" fmla="*/ 168676 w 470517"/>
                <a:gd name="T7" fmla="*/ 115410 h 124288"/>
                <a:gd name="T8" fmla="*/ 195309 w 470517"/>
                <a:gd name="T9" fmla="*/ 124288 h 124288"/>
                <a:gd name="T10" fmla="*/ 328474 w 470517"/>
                <a:gd name="T11" fmla="*/ 115410 h 124288"/>
                <a:gd name="T12" fmla="*/ 355107 w 470517"/>
                <a:gd name="T13" fmla="*/ 97655 h 124288"/>
                <a:gd name="T14" fmla="*/ 408373 w 470517"/>
                <a:gd name="T15" fmla="*/ 71022 h 124288"/>
                <a:gd name="T16" fmla="*/ 443884 w 470517"/>
                <a:gd name="T17" fmla="*/ 35511 h 124288"/>
                <a:gd name="T18" fmla="*/ 470517 w 470517"/>
                <a:gd name="T19" fmla="*/ 0 h 124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0517"/>
                <a:gd name="T31" fmla="*/ 0 h 124288"/>
                <a:gd name="T32" fmla="*/ 470517 w 470517"/>
                <a:gd name="T33" fmla="*/ 124288 h 124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0517" h="124288">
                  <a:moveTo>
                    <a:pt x="0" y="17756"/>
                  </a:moveTo>
                  <a:cubicBezTo>
                    <a:pt x="11837" y="32552"/>
                    <a:pt x="22112" y="48746"/>
                    <a:pt x="35511" y="62144"/>
                  </a:cubicBezTo>
                  <a:cubicBezTo>
                    <a:pt x="56613" y="83246"/>
                    <a:pt x="89041" y="88865"/>
                    <a:pt x="115410" y="97655"/>
                  </a:cubicBezTo>
                  <a:lnTo>
                    <a:pt x="168676" y="115410"/>
                  </a:lnTo>
                  <a:lnTo>
                    <a:pt x="195309" y="124288"/>
                  </a:lnTo>
                  <a:cubicBezTo>
                    <a:pt x="239697" y="121329"/>
                    <a:pt x="284592" y="122724"/>
                    <a:pt x="328474" y="115410"/>
                  </a:cubicBezTo>
                  <a:cubicBezTo>
                    <a:pt x="338998" y="113656"/>
                    <a:pt x="345564" y="102427"/>
                    <a:pt x="355107" y="97655"/>
                  </a:cubicBezTo>
                  <a:cubicBezTo>
                    <a:pt x="392912" y="78752"/>
                    <a:pt x="372756" y="101550"/>
                    <a:pt x="408373" y="71022"/>
                  </a:cubicBezTo>
                  <a:cubicBezTo>
                    <a:pt x="421083" y="60128"/>
                    <a:pt x="434598" y="49440"/>
                    <a:pt x="443884" y="35511"/>
                  </a:cubicBezTo>
                  <a:cubicBezTo>
                    <a:pt x="463960" y="5396"/>
                    <a:pt x="454094" y="16423"/>
                    <a:pt x="470517" y="0"/>
                  </a:cubicBezTo>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88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lnSpc>
                  <a:spcPct val="115000"/>
                </a:lnSpc>
                <a:spcAft>
                  <a:spcPts val="1000"/>
                </a:spcAft>
              </a:pPr>
              <a:r>
                <a:rPr lang="en-GB" altLang="en-US" sz="1200">
                  <a:latin typeface="Garamond" pitchFamily="18" charset="0"/>
                  <a:cs typeface="Times New Roman" pitchFamily="18" charset="0"/>
                </a:rPr>
                <a:t> </a:t>
              </a:r>
              <a:endParaRPr lang="en-GB" altLang="en-US" sz="1200">
                <a:latin typeface="Garamond" pitchFamily="18" charset="0"/>
                <a:ea typeface="MS Mincho" pitchFamily="49" charset="-128"/>
                <a:cs typeface="Times New Roman" pitchFamily="18" charset="0"/>
              </a:endParaRPr>
            </a:p>
          </p:txBody>
        </p:sp>
        <p:sp>
          <p:nvSpPr>
            <p:cNvPr id="6159" name="Freeform 16"/>
            <p:cNvSpPr>
              <a:spLocks/>
            </p:cNvSpPr>
            <p:nvPr/>
          </p:nvSpPr>
          <p:spPr bwMode="auto">
            <a:xfrm>
              <a:off x="2228738" y="1383069"/>
              <a:ext cx="470517" cy="124288"/>
            </a:xfrm>
            <a:custGeom>
              <a:avLst/>
              <a:gdLst>
                <a:gd name="T0" fmla="*/ 0 w 470517"/>
                <a:gd name="T1" fmla="*/ 17756 h 124288"/>
                <a:gd name="T2" fmla="*/ 35511 w 470517"/>
                <a:gd name="T3" fmla="*/ 62144 h 124288"/>
                <a:gd name="T4" fmla="*/ 115410 w 470517"/>
                <a:gd name="T5" fmla="*/ 97655 h 124288"/>
                <a:gd name="T6" fmla="*/ 168676 w 470517"/>
                <a:gd name="T7" fmla="*/ 115410 h 124288"/>
                <a:gd name="T8" fmla="*/ 195309 w 470517"/>
                <a:gd name="T9" fmla="*/ 124288 h 124288"/>
                <a:gd name="T10" fmla="*/ 328474 w 470517"/>
                <a:gd name="T11" fmla="*/ 115410 h 124288"/>
                <a:gd name="T12" fmla="*/ 355107 w 470517"/>
                <a:gd name="T13" fmla="*/ 97655 h 124288"/>
                <a:gd name="T14" fmla="*/ 408373 w 470517"/>
                <a:gd name="T15" fmla="*/ 71022 h 124288"/>
                <a:gd name="T16" fmla="*/ 443884 w 470517"/>
                <a:gd name="T17" fmla="*/ 35511 h 124288"/>
                <a:gd name="T18" fmla="*/ 470517 w 470517"/>
                <a:gd name="T19" fmla="*/ 0 h 124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0517"/>
                <a:gd name="T31" fmla="*/ 0 h 124288"/>
                <a:gd name="T32" fmla="*/ 470517 w 470517"/>
                <a:gd name="T33" fmla="*/ 124288 h 124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0517" h="124288">
                  <a:moveTo>
                    <a:pt x="0" y="17756"/>
                  </a:moveTo>
                  <a:cubicBezTo>
                    <a:pt x="11837" y="32552"/>
                    <a:pt x="22112" y="48746"/>
                    <a:pt x="35511" y="62144"/>
                  </a:cubicBezTo>
                  <a:cubicBezTo>
                    <a:pt x="56613" y="83246"/>
                    <a:pt x="89041" y="88865"/>
                    <a:pt x="115410" y="97655"/>
                  </a:cubicBezTo>
                  <a:lnTo>
                    <a:pt x="168676" y="115410"/>
                  </a:lnTo>
                  <a:lnTo>
                    <a:pt x="195309" y="124288"/>
                  </a:lnTo>
                  <a:cubicBezTo>
                    <a:pt x="239697" y="121329"/>
                    <a:pt x="284592" y="122724"/>
                    <a:pt x="328474" y="115410"/>
                  </a:cubicBezTo>
                  <a:cubicBezTo>
                    <a:pt x="338998" y="113656"/>
                    <a:pt x="345564" y="102427"/>
                    <a:pt x="355107" y="97655"/>
                  </a:cubicBezTo>
                  <a:cubicBezTo>
                    <a:pt x="392912" y="78752"/>
                    <a:pt x="372756" y="101550"/>
                    <a:pt x="408373" y="71022"/>
                  </a:cubicBezTo>
                  <a:cubicBezTo>
                    <a:pt x="421083" y="60128"/>
                    <a:pt x="434598" y="49440"/>
                    <a:pt x="443884" y="35511"/>
                  </a:cubicBezTo>
                  <a:cubicBezTo>
                    <a:pt x="463960" y="5396"/>
                    <a:pt x="454094" y="16423"/>
                    <a:pt x="470517" y="0"/>
                  </a:cubicBezTo>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88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lnSpc>
                  <a:spcPct val="115000"/>
                </a:lnSpc>
                <a:spcAft>
                  <a:spcPts val="1000"/>
                </a:spcAft>
              </a:pPr>
              <a:r>
                <a:rPr lang="en-GB" altLang="en-US" sz="1200">
                  <a:latin typeface="Garamond" pitchFamily="18" charset="0"/>
                  <a:cs typeface="Times New Roman" pitchFamily="18" charset="0"/>
                </a:rPr>
                <a:t> </a:t>
              </a:r>
              <a:endParaRPr lang="en-GB" altLang="en-US" sz="1200">
                <a:latin typeface="Garamond" pitchFamily="18" charset="0"/>
                <a:ea typeface="MS Mincho" pitchFamily="49" charset="-128"/>
                <a:cs typeface="Times New Roman" pitchFamily="18" charset="0"/>
              </a:endParaRPr>
            </a:p>
          </p:txBody>
        </p:sp>
        <p:sp>
          <p:nvSpPr>
            <p:cNvPr id="6160" name="Freeform 17"/>
            <p:cNvSpPr>
              <a:spLocks/>
            </p:cNvSpPr>
            <p:nvPr/>
          </p:nvSpPr>
          <p:spPr bwMode="auto">
            <a:xfrm>
              <a:off x="1546139" y="672852"/>
              <a:ext cx="470517" cy="124288"/>
            </a:xfrm>
            <a:custGeom>
              <a:avLst/>
              <a:gdLst>
                <a:gd name="T0" fmla="*/ 0 w 470517"/>
                <a:gd name="T1" fmla="*/ 17756 h 124288"/>
                <a:gd name="T2" fmla="*/ 35511 w 470517"/>
                <a:gd name="T3" fmla="*/ 62144 h 124288"/>
                <a:gd name="T4" fmla="*/ 115410 w 470517"/>
                <a:gd name="T5" fmla="*/ 97655 h 124288"/>
                <a:gd name="T6" fmla="*/ 168676 w 470517"/>
                <a:gd name="T7" fmla="*/ 115410 h 124288"/>
                <a:gd name="T8" fmla="*/ 195309 w 470517"/>
                <a:gd name="T9" fmla="*/ 124288 h 124288"/>
                <a:gd name="T10" fmla="*/ 328474 w 470517"/>
                <a:gd name="T11" fmla="*/ 115410 h 124288"/>
                <a:gd name="T12" fmla="*/ 355107 w 470517"/>
                <a:gd name="T13" fmla="*/ 97655 h 124288"/>
                <a:gd name="T14" fmla="*/ 408373 w 470517"/>
                <a:gd name="T15" fmla="*/ 71022 h 124288"/>
                <a:gd name="T16" fmla="*/ 443884 w 470517"/>
                <a:gd name="T17" fmla="*/ 35511 h 124288"/>
                <a:gd name="T18" fmla="*/ 470517 w 470517"/>
                <a:gd name="T19" fmla="*/ 0 h 124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0517"/>
                <a:gd name="T31" fmla="*/ 0 h 124288"/>
                <a:gd name="T32" fmla="*/ 470517 w 470517"/>
                <a:gd name="T33" fmla="*/ 124288 h 124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0517" h="124288">
                  <a:moveTo>
                    <a:pt x="0" y="17756"/>
                  </a:moveTo>
                  <a:cubicBezTo>
                    <a:pt x="11837" y="32552"/>
                    <a:pt x="22112" y="48746"/>
                    <a:pt x="35511" y="62144"/>
                  </a:cubicBezTo>
                  <a:cubicBezTo>
                    <a:pt x="56613" y="83246"/>
                    <a:pt x="89041" y="88865"/>
                    <a:pt x="115410" y="97655"/>
                  </a:cubicBezTo>
                  <a:lnTo>
                    <a:pt x="168676" y="115410"/>
                  </a:lnTo>
                  <a:lnTo>
                    <a:pt x="195309" y="124288"/>
                  </a:lnTo>
                  <a:cubicBezTo>
                    <a:pt x="239697" y="121329"/>
                    <a:pt x="284592" y="122724"/>
                    <a:pt x="328474" y="115410"/>
                  </a:cubicBezTo>
                  <a:cubicBezTo>
                    <a:pt x="338998" y="113656"/>
                    <a:pt x="345564" y="102427"/>
                    <a:pt x="355107" y="97655"/>
                  </a:cubicBezTo>
                  <a:cubicBezTo>
                    <a:pt x="392912" y="78752"/>
                    <a:pt x="372756" y="101550"/>
                    <a:pt x="408373" y="71022"/>
                  </a:cubicBezTo>
                  <a:cubicBezTo>
                    <a:pt x="421083" y="60128"/>
                    <a:pt x="434598" y="49440"/>
                    <a:pt x="443884" y="35511"/>
                  </a:cubicBezTo>
                  <a:cubicBezTo>
                    <a:pt x="463960" y="5396"/>
                    <a:pt x="454094" y="16423"/>
                    <a:pt x="470517" y="0"/>
                  </a:cubicBezTo>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88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lnSpc>
                  <a:spcPct val="115000"/>
                </a:lnSpc>
                <a:spcAft>
                  <a:spcPts val="1000"/>
                </a:spcAft>
              </a:pPr>
              <a:r>
                <a:rPr lang="en-GB" altLang="en-US" sz="1200">
                  <a:latin typeface="Garamond" pitchFamily="18" charset="0"/>
                  <a:cs typeface="Times New Roman" pitchFamily="18" charset="0"/>
                </a:rPr>
                <a:t> </a:t>
              </a:r>
              <a:endParaRPr lang="en-GB" altLang="en-US" sz="1200">
                <a:latin typeface="Garamond" pitchFamily="18" charset="0"/>
                <a:ea typeface="MS Mincho" pitchFamily="49" charset="-128"/>
                <a:cs typeface="Times New Roman" pitchFamily="18" charset="0"/>
              </a:endParaRPr>
            </a:p>
          </p:txBody>
        </p:sp>
        <p:sp>
          <p:nvSpPr>
            <p:cNvPr id="6161" name="Freeform 18"/>
            <p:cNvSpPr>
              <a:spLocks/>
            </p:cNvSpPr>
            <p:nvPr/>
          </p:nvSpPr>
          <p:spPr bwMode="auto">
            <a:xfrm>
              <a:off x="2237615" y="678033"/>
              <a:ext cx="470517" cy="124288"/>
            </a:xfrm>
            <a:custGeom>
              <a:avLst/>
              <a:gdLst>
                <a:gd name="T0" fmla="*/ 0 w 470517"/>
                <a:gd name="T1" fmla="*/ 17756 h 124288"/>
                <a:gd name="T2" fmla="*/ 35511 w 470517"/>
                <a:gd name="T3" fmla="*/ 62144 h 124288"/>
                <a:gd name="T4" fmla="*/ 115410 w 470517"/>
                <a:gd name="T5" fmla="*/ 97655 h 124288"/>
                <a:gd name="T6" fmla="*/ 168676 w 470517"/>
                <a:gd name="T7" fmla="*/ 115410 h 124288"/>
                <a:gd name="T8" fmla="*/ 195309 w 470517"/>
                <a:gd name="T9" fmla="*/ 124288 h 124288"/>
                <a:gd name="T10" fmla="*/ 328474 w 470517"/>
                <a:gd name="T11" fmla="*/ 115410 h 124288"/>
                <a:gd name="T12" fmla="*/ 355107 w 470517"/>
                <a:gd name="T13" fmla="*/ 97655 h 124288"/>
                <a:gd name="T14" fmla="*/ 408373 w 470517"/>
                <a:gd name="T15" fmla="*/ 71022 h 124288"/>
                <a:gd name="T16" fmla="*/ 443884 w 470517"/>
                <a:gd name="T17" fmla="*/ 35511 h 124288"/>
                <a:gd name="T18" fmla="*/ 470517 w 470517"/>
                <a:gd name="T19" fmla="*/ 0 h 124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0517"/>
                <a:gd name="T31" fmla="*/ 0 h 124288"/>
                <a:gd name="T32" fmla="*/ 470517 w 470517"/>
                <a:gd name="T33" fmla="*/ 124288 h 124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0517" h="124288">
                  <a:moveTo>
                    <a:pt x="0" y="17756"/>
                  </a:moveTo>
                  <a:cubicBezTo>
                    <a:pt x="11837" y="32552"/>
                    <a:pt x="22112" y="48746"/>
                    <a:pt x="35511" y="62144"/>
                  </a:cubicBezTo>
                  <a:cubicBezTo>
                    <a:pt x="56613" y="83246"/>
                    <a:pt x="89041" y="88865"/>
                    <a:pt x="115410" y="97655"/>
                  </a:cubicBezTo>
                  <a:lnTo>
                    <a:pt x="168676" y="115410"/>
                  </a:lnTo>
                  <a:lnTo>
                    <a:pt x="195309" y="124288"/>
                  </a:lnTo>
                  <a:cubicBezTo>
                    <a:pt x="239697" y="121329"/>
                    <a:pt x="284592" y="122724"/>
                    <a:pt x="328474" y="115410"/>
                  </a:cubicBezTo>
                  <a:cubicBezTo>
                    <a:pt x="338998" y="113656"/>
                    <a:pt x="345564" y="102427"/>
                    <a:pt x="355107" y="97655"/>
                  </a:cubicBezTo>
                  <a:cubicBezTo>
                    <a:pt x="392912" y="78752"/>
                    <a:pt x="372756" y="101550"/>
                    <a:pt x="408373" y="71022"/>
                  </a:cubicBezTo>
                  <a:cubicBezTo>
                    <a:pt x="421083" y="60128"/>
                    <a:pt x="434598" y="49440"/>
                    <a:pt x="443884" y="35511"/>
                  </a:cubicBezTo>
                  <a:cubicBezTo>
                    <a:pt x="463960" y="5396"/>
                    <a:pt x="454094" y="16423"/>
                    <a:pt x="470517" y="0"/>
                  </a:cubicBezTo>
                </a:path>
              </a:pathLst>
            </a:cu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88900">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lnSpc>
                  <a:spcPct val="115000"/>
                </a:lnSpc>
                <a:spcAft>
                  <a:spcPts val="1000"/>
                </a:spcAft>
              </a:pPr>
              <a:r>
                <a:rPr lang="en-GB" altLang="en-US" sz="1200">
                  <a:latin typeface="Garamond" pitchFamily="18" charset="0"/>
                  <a:cs typeface="Times New Roman" pitchFamily="18" charset="0"/>
                </a:rPr>
                <a:t> </a:t>
              </a:r>
              <a:endParaRPr lang="en-GB" altLang="en-US" sz="1200">
                <a:latin typeface="Garamond" pitchFamily="18" charset="0"/>
                <a:ea typeface="MS Mincho" pitchFamily="49" charset="-128"/>
                <a:cs typeface="Times New Roman" pitchFamily="18" charset="0"/>
              </a:endParaRPr>
            </a:p>
          </p:txBody>
        </p:sp>
      </p:grpSp>
      <p:sp>
        <p:nvSpPr>
          <p:cNvPr id="18"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130883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8297" t="10565" r="22714"/>
          <a:stretch>
            <a:fillRect/>
          </a:stretch>
        </p:blipFill>
        <p:spPr bwMode="auto">
          <a:xfrm>
            <a:off x="1614201" y="562731"/>
            <a:ext cx="2830958" cy="264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849" y="2204865"/>
            <a:ext cx="7046913" cy="301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http://www.bwe.co.uk/admin/data/pictures/(A)-SGR.jpg"/>
          <p:cNvPicPr/>
          <p:nvPr/>
        </p:nvPicPr>
        <p:blipFill rotWithShape="1">
          <a:blip r:embed="rId4" cstate="print">
            <a:extLst>
              <a:ext uri="{28A0092B-C50C-407E-A947-70E740481C1C}">
                <a14:useLocalDpi xmlns:a14="http://schemas.microsoft.com/office/drawing/2010/main" val="0"/>
              </a:ext>
            </a:extLst>
          </a:blip>
          <a:srcRect b="8656"/>
          <a:stretch/>
        </p:blipFill>
        <p:spPr bwMode="auto">
          <a:xfrm>
            <a:off x="6824228" y="878511"/>
            <a:ext cx="2969954" cy="2016224"/>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6347079" y="543116"/>
            <a:ext cx="4260204" cy="646331"/>
          </a:xfrm>
          <a:prstGeom prst="rect">
            <a:avLst/>
          </a:prstGeom>
          <a:noFill/>
        </p:spPr>
        <p:txBody>
          <a:bodyPr wrap="square">
            <a:spAutoFit/>
          </a:bodyPr>
          <a:lstStyle/>
          <a:p>
            <a:pPr>
              <a:defRPr/>
            </a:pPr>
            <a:r>
              <a:rPr lang="en-GB" sz="1800" dirty="0">
                <a:latin typeface="+mn-lt"/>
              </a:rPr>
              <a:t>Tube OFHC Cu produced by Conform Extrusion</a:t>
            </a:r>
            <a:endParaRPr lang="en-GB" sz="1800" dirty="0">
              <a:latin typeface="+mn-lt"/>
            </a:endParaRPr>
          </a:p>
        </p:txBody>
      </p:sp>
      <p:sp>
        <p:nvSpPr>
          <p:cNvPr id="15"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7" name="Picture 16" descr="http://www.drahtmagazin.de/binary_data/173878_82871_DR-10-02_029xx0210dr_02.jpg"/>
          <p:cNvPicPr/>
          <p:nvPr/>
        </p:nvPicPr>
        <p:blipFill rotWithShape="1">
          <a:blip r:embed="rId5">
            <a:extLst>
              <a:ext uri="{28A0092B-C50C-407E-A947-70E740481C1C}">
                <a14:useLocalDpi xmlns:a14="http://schemas.microsoft.com/office/drawing/2010/main" val="0"/>
              </a:ext>
            </a:extLst>
          </a:blip>
          <a:srcRect r="20889"/>
          <a:stretch/>
        </p:blipFill>
        <p:spPr bwMode="auto">
          <a:xfrm>
            <a:off x="4865045" y="1256145"/>
            <a:ext cx="1512168" cy="1234678"/>
          </a:xfrm>
          <a:prstGeom prst="rect">
            <a:avLst/>
          </a:prstGeom>
          <a:noFill/>
          <a:ln>
            <a:noFill/>
          </a:ln>
          <a:extLst>
            <a:ext uri="{53640926-AAD7-44D8-BBD7-CCE9431645EC}">
              <a14:shadowObscured xmlns:a14="http://schemas.microsoft.com/office/drawing/2010/main"/>
            </a:ext>
          </a:extLst>
        </p:spPr>
      </p:pic>
      <p:sp>
        <p:nvSpPr>
          <p:cNvPr id="20" name="TextBox 19"/>
          <p:cNvSpPr txBox="1"/>
          <p:nvPr/>
        </p:nvSpPr>
        <p:spPr>
          <a:xfrm>
            <a:off x="1524000" y="4289028"/>
            <a:ext cx="6660232" cy="2308324"/>
          </a:xfrm>
          <a:prstGeom prst="rect">
            <a:avLst/>
          </a:prstGeom>
          <a:noFill/>
        </p:spPr>
        <p:txBody>
          <a:bodyPr wrap="square" rtlCol="0">
            <a:spAutoFit/>
          </a:bodyPr>
          <a:lstStyle/>
          <a:p>
            <a:pPr marL="342900" indent="-342900">
              <a:buFontTx/>
              <a:buChar char="-"/>
              <a:defRPr/>
            </a:pPr>
            <a:r>
              <a:rPr lang="en-GB" sz="1800" dirty="0">
                <a:latin typeface="+mn-lt"/>
              </a:rPr>
              <a:t>Includes round in square stainless steel jacket, 61 </a:t>
            </a:r>
            <a:r>
              <a:rPr lang="en-GB" sz="1800" dirty="0">
                <a:latin typeface="+mn-lt"/>
              </a:rPr>
              <a:t>x </a:t>
            </a:r>
            <a:r>
              <a:rPr lang="en-GB" sz="1800" dirty="0">
                <a:latin typeface="+mn-lt"/>
              </a:rPr>
              <a:t>61mm (similar jacketing process as used for the CS/PF coil conductor);</a:t>
            </a:r>
          </a:p>
          <a:p>
            <a:pPr marL="342900" indent="-342900">
              <a:buFontTx/>
              <a:buChar char="-"/>
              <a:defRPr/>
            </a:pPr>
            <a:r>
              <a:rPr lang="en-GB" sz="1800" dirty="0">
                <a:latin typeface="+mn-lt"/>
              </a:rPr>
              <a:t>Stainless steel jacket segments -  butt welded to  achieve 80m. length;</a:t>
            </a:r>
          </a:p>
          <a:p>
            <a:pPr marL="342900" indent="-342900">
              <a:buFontTx/>
              <a:buChar char="-"/>
              <a:defRPr/>
            </a:pPr>
            <a:r>
              <a:rPr lang="en-US" sz="1800" dirty="0">
                <a:latin typeface="+mn-lt"/>
              </a:rPr>
              <a:t>Insertion of Cu tube with </a:t>
            </a:r>
            <a:r>
              <a:rPr lang="en-US" sz="1800" dirty="0" err="1">
                <a:latin typeface="+mn-lt"/>
              </a:rPr>
              <a:t>MgO</a:t>
            </a:r>
            <a:r>
              <a:rPr lang="en-US" sz="1800" dirty="0">
                <a:latin typeface="+mn-lt"/>
              </a:rPr>
              <a:t> shells by pull in with a rope;</a:t>
            </a:r>
          </a:p>
          <a:p>
            <a:pPr marL="342900" indent="-342900">
              <a:buFontTx/>
              <a:buChar char="-"/>
              <a:defRPr/>
            </a:pPr>
            <a:r>
              <a:rPr lang="en-US" sz="1800" dirty="0">
                <a:latin typeface="+mn-lt"/>
              </a:rPr>
              <a:t>Integrity and robustness of the coil by stiffeners and longitudinal welding of the </a:t>
            </a:r>
            <a:r>
              <a:rPr lang="en-US" sz="1800" dirty="0">
                <a:latin typeface="+mn-lt"/>
              </a:rPr>
              <a:t>conductor.</a:t>
            </a:r>
            <a:endParaRPr lang="en-US" sz="1800" dirty="0">
              <a:latin typeface="+mn-lt"/>
            </a:endParaRPr>
          </a:p>
          <a:p>
            <a:pPr marL="342900" indent="-342900">
              <a:buFontTx/>
              <a:buChar char="-"/>
              <a:defRPr/>
            </a:pPr>
            <a:endParaRPr lang="en-GB" sz="1800" dirty="0">
              <a:latin typeface="+mn-lt"/>
            </a:endParaRPr>
          </a:p>
        </p:txBody>
      </p:sp>
      <p:sp>
        <p:nvSpPr>
          <p:cNvPr id="21" name="Text Box 2"/>
          <p:cNvSpPr txBox="1">
            <a:spLocks noChangeArrowheads="1"/>
          </p:cNvSpPr>
          <p:nvPr/>
        </p:nvSpPr>
        <p:spPr bwMode="auto">
          <a:xfrm rot="21026484">
            <a:off x="6167896" y="1747754"/>
            <a:ext cx="792088" cy="2514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100" dirty="0">
                <a:latin typeface="Calibri"/>
                <a:ea typeface="Calibri"/>
                <a:cs typeface="Times New Roman"/>
              </a:rPr>
              <a:t>Wire-rod</a:t>
            </a:r>
            <a:endParaRPr lang="de-CH" sz="1100" dirty="0">
              <a:latin typeface="Calibri"/>
              <a:ea typeface="Calibri"/>
              <a:cs typeface="Times New Roman"/>
            </a:endParaRPr>
          </a:p>
          <a:p>
            <a:pPr>
              <a:lnSpc>
                <a:spcPct val="115000"/>
              </a:lnSpc>
              <a:spcAft>
                <a:spcPts val="1000"/>
              </a:spcAft>
            </a:pPr>
            <a:r>
              <a:rPr lang="en-US" sz="1100" dirty="0">
                <a:latin typeface="Calibri"/>
                <a:ea typeface="Calibri"/>
                <a:cs typeface="Times New Roman"/>
              </a:rPr>
              <a:t> </a:t>
            </a:r>
            <a:endParaRPr lang="de-CH" sz="1100" dirty="0">
              <a:latin typeface="Calibri"/>
              <a:ea typeface="Calibri"/>
              <a:cs typeface="Times New Roman"/>
            </a:endParaRPr>
          </a:p>
        </p:txBody>
      </p:sp>
      <p:sp>
        <p:nvSpPr>
          <p:cNvPr id="22" name="Text Box 2"/>
          <p:cNvSpPr txBox="1">
            <a:spLocks noChangeArrowheads="1"/>
          </p:cNvSpPr>
          <p:nvPr/>
        </p:nvSpPr>
        <p:spPr bwMode="auto">
          <a:xfrm rot="20926043">
            <a:off x="7349346" y="1741429"/>
            <a:ext cx="1088650" cy="3124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de-CH" sz="1100" dirty="0">
                <a:latin typeface="Calibri"/>
                <a:ea typeface="Calibri"/>
                <a:cs typeface="Times New Roman"/>
              </a:rPr>
              <a:t>Rotating wheel</a:t>
            </a:r>
          </a:p>
        </p:txBody>
      </p:sp>
      <p:sp>
        <p:nvSpPr>
          <p:cNvPr id="23" name="Text Box 2"/>
          <p:cNvSpPr txBox="1">
            <a:spLocks noChangeArrowheads="1"/>
          </p:cNvSpPr>
          <p:nvPr/>
        </p:nvSpPr>
        <p:spPr bwMode="auto">
          <a:xfrm rot="21223783">
            <a:off x="9308887" y="1065570"/>
            <a:ext cx="1226431" cy="52823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de-CH" sz="1100" dirty="0">
                <a:latin typeface="Calibri"/>
                <a:ea typeface="Calibri"/>
                <a:cs typeface="Times New Roman"/>
              </a:rPr>
              <a:t>Extrusion chamber and die</a:t>
            </a:r>
          </a:p>
        </p:txBody>
      </p:sp>
      <p:cxnSp>
        <p:nvCxnSpPr>
          <p:cNvPr id="7" name="Straight Arrow Connector 6"/>
          <p:cNvCxnSpPr/>
          <p:nvPr/>
        </p:nvCxnSpPr>
        <p:spPr bwMode="auto">
          <a:xfrm flipV="1">
            <a:off x="9905606" y="1733412"/>
            <a:ext cx="654891" cy="10231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32" name="Straight Arrow Connector 31"/>
          <p:cNvCxnSpPr/>
          <p:nvPr/>
        </p:nvCxnSpPr>
        <p:spPr bwMode="auto">
          <a:xfrm flipV="1">
            <a:off x="5513118" y="1510502"/>
            <a:ext cx="654891" cy="102317"/>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37" name="TextBox 36"/>
          <p:cNvSpPr txBox="1"/>
          <p:nvPr/>
        </p:nvSpPr>
        <p:spPr>
          <a:xfrm rot="911932">
            <a:off x="3525691" y="3024720"/>
            <a:ext cx="2507506" cy="461665"/>
          </a:xfrm>
          <a:prstGeom prst="rect">
            <a:avLst/>
          </a:prstGeom>
          <a:noFill/>
        </p:spPr>
        <p:txBody>
          <a:bodyPr wrap="square" rtlCol="0">
            <a:spAutoFit/>
          </a:bodyPr>
          <a:lstStyle/>
          <a:p>
            <a:r>
              <a:rPr lang="en-US" dirty="0" err="1"/>
              <a:t>ss</a:t>
            </a:r>
            <a:r>
              <a:rPr lang="en-US" dirty="0"/>
              <a:t>-jacket 63x63</a:t>
            </a:r>
            <a:endParaRPr lang="de-CH" dirty="0"/>
          </a:p>
        </p:txBody>
      </p:sp>
      <p:sp>
        <p:nvSpPr>
          <p:cNvPr id="38" name="TextBox 37"/>
          <p:cNvSpPr txBox="1"/>
          <p:nvPr/>
        </p:nvSpPr>
        <p:spPr>
          <a:xfrm rot="1004667">
            <a:off x="6394780" y="3393486"/>
            <a:ext cx="1347846" cy="646331"/>
          </a:xfrm>
          <a:prstGeom prst="rect">
            <a:avLst/>
          </a:prstGeom>
          <a:noFill/>
        </p:spPr>
        <p:txBody>
          <a:bodyPr wrap="square" rtlCol="0">
            <a:spAutoFit/>
          </a:bodyPr>
          <a:lstStyle/>
          <a:p>
            <a:r>
              <a:rPr lang="en-US" sz="1800" dirty="0"/>
              <a:t>Ceramic half shells</a:t>
            </a:r>
            <a:endParaRPr lang="de-CH" sz="1800" dirty="0"/>
          </a:p>
        </p:txBody>
      </p:sp>
      <p:sp>
        <p:nvSpPr>
          <p:cNvPr id="40" name="TextBox 39"/>
          <p:cNvSpPr txBox="1"/>
          <p:nvPr/>
        </p:nvSpPr>
        <p:spPr>
          <a:xfrm rot="1024008">
            <a:off x="8015866" y="4093259"/>
            <a:ext cx="2399245" cy="369332"/>
          </a:xfrm>
          <a:prstGeom prst="rect">
            <a:avLst/>
          </a:prstGeom>
          <a:noFill/>
        </p:spPr>
        <p:txBody>
          <a:bodyPr wrap="square" rtlCol="0">
            <a:spAutoFit/>
          </a:bodyPr>
          <a:lstStyle/>
          <a:p>
            <a:r>
              <a:rPr lang="en-US" sz="1800" dirty="0"/>
              <a:t>OFHC Copper tube </a:t>
            </a:r>
            <a:endParaRPr lang="de-CH" sz="1800" dirty="0"/>
          </a:p>
        </p:txBody>
      </p:sp>
      <p:cxnSp>
        <p:nvCxnSpPr>
          <p:cNvPr id="42" name="Straight Arrow Connector 41"/>
          <p:cNvCxnSpPr/>
          <p:nvPr/>
        </p:nvCxnSpPr>
        <p:spPr bwMode="auto">
          <a:xfrm flipH="1" flipV="1">
            <a:off x="6137201" y="3376016"/>
            <a:ext cx="419757" cy="184285"/>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24" name="Rectangle 23"/>
          <p:cNvSpPr/>
          <p:nvPr/>
        </p:nvSpPr>
        <p:spPr>
          <a:xfrm>
            <a:off x="1991545" y="0"/>
            <a:ext cx="8280919" cy="523220"/>
          </a:xfrm>
          <a:prstGeom prst="rect">
            <a:avLst/>
          </a:prstGeom>
        </p:spPr>
        <p:txBody>
          <a:bodyPr wrap="square">
            <a:spAutoFit/>
          </a:bodyPr>
          <a:lstStyle/>
          <a:p>
            <a:pPr algn="ctr">
              <a:defRPr/>
            </a:pPr>
            <a:r>
              <a:rPr lang="en-GB" sz="2800" b="1" kern="0" dirty="0">
                <a:solidFill>
                  <a:srgbClr val="FF0066"/>
                </a:solidFill>
                <a:latin typeface="+mj-lt"/>
                <a:ea typeface="+mj-ea"/>
                <a:cs typeface="+mj-cs"/>
              </a:rPr>
              <a:t>Design of alternative ELM conductor/coil</a:t>
            </a:r>
            <a:endParaRPr lang="en-GB" sz="2800" b="1" kern="0" dirty="0">
              <a:solidFill>
                <a:srgbClr val="FF0066"/>
              </a:solidFill>
              <a:latin typeface="+mj-lt"/>
              <a:ea typeface="+mj-ea"/>
              <a:cs typeface="+mj-cs"/>
            </a:endParaRPr>
          </a:p>
        </p:txBody>
      </p:sp>
    </p:spTree>
    <p:extLst>
      <p:ext uri="{BB962C8B-B14F-4D97-AF65-F5344CB8AC3E}">
        <p14:creationId xmlns:p14="http://schemas.microsoft.com/office/powerpoint/2010/main" val="548043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0015" y="0"/>
            <a:ext cx="7559675" cy="523220"/>
          </a:xfrm>
          <a:prstGeom prst="rect">
            <a:avLst/>
          </a:prstGeom>
        </p:spPr>
        <p:txBody>
          <a:bodyPr>
            <a:spAutoFit/>
          </a:bodyPr>
          <a:lstStyle/>
          <a:p>
            <a:pPr algn="ctr">
              <a:defRPr/>
            </a:pPr>
            <a:r>
              <a:rPr lang="en-GB" sz="2800" b="1" kern="0" dirty="0">
                <a:solidFill>
                  <a:srgbClr val="FF0066"/>
                </a:solidFill>
                <a:latin typeface="+mj-lt"/>
                <a:ea typeface="+mj-ea"/>
                <a:cs typeface="+mj-cs"/>
              </a:rPr>
              <a:t>R&amp;D on Alternative ELM control coil design</a:t>
            </a:r>
          </a:p>
        </p:txBody>
      </p:sp>
      <p:sp>
        <p:nvSpPr>
          <p:cNvPr id="4" name="TextBox 3"/>
          <p:cNvSpPr txBox="1"/>
          <p:nvPr/>
        </p:nvSpPr>
        <p:spPr>
          <a:xfrm>
            <a:off x="1725614" y="474346"/>
            <a:ext cx="8942387" cy="2923877"/>
          </a:xfrm>
          <a:prstGeom prst="rect">
            <a:avLst/>
          </a:prstGeom>
          <a:noFill/>
        </p:spPr>
        <p:txBody>
          <a:bodyPr>
            <a:spAutoFit/>
          </a:bodyPr>
          <a:lstStyle/>
          <a:p>
            <a:pPr>
              <a:defRPr/>
            </a:pPr>
            <a:r>
              <a:rPr lang="en-GB" sz="2000" dirty="0">
                <a:latin typeface="+mn-lt"/>
              </a:rPr>
              <a:t>A call for tender has been launched in September 2014 </a:t>
            </a:r>
          </a:p>
          <a:p>
            <a:pPr>
              <a:defRPr/>
            </a:pPr>
            <a:r>
              <a:rPr lang="en-GB" sz="2000" dirty="0">
                <a:latin typeface="+mn-lt"/>
              </a:rPr>
              <a:t>The main challenges of the alternative design to be investigated as part of this tender are: </a:t>
            </a:r>
          </a:p>
          <a:p>
            <a:pPr marL="285750" indent="-285750">
              <a:buFont typeface="Arial" panose="020B0604020202020204" pitchFamily="34" charset="0"/>
              <a:buChar char="•"/>
              <a:defRPr/>
            </a:pPr>
            <a:r>
              <a:rPr lang="en-GB" sz="2000" dirty="0">
                <a:latin typeface="+mn-lt"/>
              </a:rPr>
              <a:t>Fabricating long composite conductors with a square stainless steel jacket, mineral insulation and a copper core;</a:t>
            </a:r>
          </a:p>
          <a:p>
            <a:pPr marL="285750" indent="-285750">
              <a:buFont typeface="Arial" panose="020B0604020202020204" pitchFamily="34" charset="0"/>
              <a:buChar char="•"/>
              <a:defRPr/>
            </a:pPr>
            <a:r>
              <a:rPr lang="en-GB" sz="2000" dirty="0">
                <a:latin typeface="+mn-lt"/>
              </a:rPr>
              <a:t>3D forming of a coil mock-up by bending at small radii square shaped conductors while maintaining tight tolerances to allow the welding of the turns to each other;</a:t>
            </a:r>
          </a:p>
          <a:p>
            <a:pPr marL="285750" indent="-285750">
              <a:buFont typeface="Arial" panose="020B0604020202020204" pitchFamily="34" charset="0"/>
              <a:buChar char="•"/>
              <a:defRPr/>
            </a:pPr>
            <a:r>
              <a:rPr lang="en-GB" sz="2000" dirty="0">
                <a:latin typeface="+mn-lt"/>
              </a:rPr>
              <a:t>Assess welding distortion.</a:t>
            </a:r>
          </a:p>
          <a:p>
            <a:pPr>
              <a:defRPr/>
            </a:pPr>
            <a:endParaRPr lang="en-GB" dirty="0"/>
          </a:p>
        </p:txBody>
      </p:sp>
      <p:pic>
        <p:nvPicPr>
          <p:cNvPr id="92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0387" t="13889" r="10258" b="13889"/>
          <a:stretch>
            <a:fillRect/>
          </a:stretch>
        </p:blipFill>
        <p:spPr bwMode="auto">
          <a:xfrm>
            <a:off x="1524000" y="3716868"/>
            <a:ext cx="3473450" cy="230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4485219"/>
            <a:ext cx="1346200" cy="140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 Über acht Synchron-Servomotoren 1FK7 können sämtliche Walzen einzeln verstellt und Walzmaße sowie Luftspalte individuell justiert werd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014" y="4102102"/>
            <a:ext cx="1387475" cy="163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8"/>
          <p:cNvSpPr txBox="1">
            <a:spLocks noChangeArrowheads="1"/>
          </p:cNvSpPr>
          <p:nvPr/>
        </p:nvSpPr>
        <p:spPr bwMode="auto">
          <a:xfrm>
            <a:off x="2135188" y="5924551"/>
            <a:ext cx="2520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r>
              <a:rPr lang="en-US" altLang="en-US" sz="1600">
                <a:solidFill>
                  <a:srgbClr val="FF0066"/>
                </a:solidFill>
              </a:rPr>
              <a:t>Jacket preparation</a:t>
            </a:r>
            <a:endParaRPr lang="en-GB" altLang="en-US" sz="1600">
              <a:solidFill>
                <a:srgbClr val="FF0066"/>
              </a:solidFill>
            </a:endParaRPr>
          </a:p>
        </p:txBody>
      </p:sp>
      <p:sp>
        <p:nvSpPr>
          <p:cNvPr id="9224" name="TextBox 9"/>
          <p:cNvSpPr txBox="1">
            <a:spLocks noChangeArrowheads="1"/>
          </p:cNvSpPr>
          <p:nvPr/>
        </p:nvSpPr>
        <p:spPr bwMode="auto">
          <a:xfrm>
            <a:off x="5275265" y="5888567"/>
            <a:ext cx="1468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r>
              <a:rPr lang="en-US" altLang="en-US" sz="1600">
                <a:solidFill>
                  <a:srgbClr val="FF0066"/>
                </a:solidFill>
              </a:rPr>
              <a:t>MgO blocks </a:t>
            </a:r>
            <a:endParaRPr lang="en-GB" altLang="en-US" sz="1600">
              <a:solidFill>
                <a:srgbClr val="FF0066"/>
              </a:solidFill>
            </a:endParaRPr>
          </a:p>
        </p:txBody>
      </p:sp>
      <p:sp>
        <p:nvSpPr>
          <p:cNvPr id="9225" name="TextBox 10"/>
          <p:cNvSpPr txBox="1">
            <a:spLocks noChangeArrowheads="1"/>
          </p:cNvSpPr>
          <p:nvPr/>
        </p:nvSpPr>
        <p:spPr bwMode="auto">
          <a:xfrm>
            <a:off x="7075490" y="5888567"/>
            <a:ext cx="1468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r>
              <a:rPr lang="en-US" altLang="en-US" sz="1600">
                <a:solidFill>
                  <a:srgbClr val="FF0066"/>
                </a:solidFill>
              </a:rPr>
              <a:t>Compaction</a:t>
            </a:r>
            <a:endParaRPr lang="en-GB" altLang="en-US" sz="1600">
              <a:solidFill>
                <a:srgbClr val="FF0066"/>
              </a:solidFill>
            </a:endParaRPr>
          </a:p>
        </p:txBody>
      </p:sp>
      <p:pic>
        <p:nvPicPr>
          <p:cNvPr id="922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7721" t="5582" r="38335" b="5672"/>
          <a:stretch>
            <a:fillRect/>
          </a:stretch>
        </p:blipFill>
        <p:spPr bwMode="auto">
          <a:xfrm>
            <a:off x="9551990" y="3069168"/>
            <a:ext cx="835025" cy="295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7" name="TextBox 12"/>
          <p:cNvSpPr txBox="1">
            <a:spLocks noChangeArrowheads="1"/>
          </p:cNvSpPr>
          <p:nvPr/>
        </p:nvSpPr>
        <p:spPr bwMode="auto">
          <a:xfrm>
            <a:off x="8816977" y="3141134"/>
            <a:ext cx="14700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r>
              <a:rPr lang="en-US" altLang="en-US" sz="1600">
                <a:solidFill>
                  <a:srgbClr val="FF0066"/>
                </a:solidFill>
              </a:rPr>
              <a:t>Bending</a:t>
            </a:r>
          </a:p>
          <a:p>
            <a:r>
              <a:rPr lang="en-US" altLang="en-US" sz="1600">
                <a:solidFill>
                  <a:srgbClr val="FF0066"/>
                </a:solidFill>
              </a:rPr>
              <a:t>Twisting</a:t>
            </a:r>
          </a:p>
          <a:p>
            <a:r>
              <a:rPr lang="en-US" altLang="en-US" sz="1600">
                <a:solidFill>
                  <a:srgbClr val="FF0066"/>
                </a:solidFill>
              </a:rPr>
              <a:t>Welding trials</a:t>
            </a:r>
            <a:endParaRPr lang="en-GB" altLang="en-US" sz="1600">
              <a:solidFill>
                <a:srgbClr val="FF0066"/>
              </a:solidFill>
            </a:endParaRPr>
          </a:p>
        </p:txBody>
      </p:sp>
      <p:sp>
        <p:nvSpPr>
          <p:cNvPr id="9228" name="Right Arrow 13"/>
          <p:cNvSpPr>
            <a:spLocks noChangeArrowheads="1"/>
          </p:cNvSpPr>
          <p:nvPr/>
        </p:nvSpPr>
        <p:spPr bwMode="auto">
          <a:xfrm>
            <a:off x="4872040" y="5187953"/>
            <a:ext cx="287337" cy="258233"/>
          </a:xfrm>
          <a:prstGeom prst="rightArrow">
            <a:avLst>
              <a:gd name="adj1" fmla="val 50000"/>
              <a:gd name="adj2" fmla="val 49845"/>
            </a:avLst>
          </a:prstGeom>
          <a:solidFill>
            <a:schemeClr val="accent1"/>
          </a:solidFill>
          <a:ln w="9525" algn="ctr">
            <a:solidFill>
              <a:schemeClr val="tx1"/>
            </a:solidFill>
            <a:round/>
            <a:headEnd/>
            <a:tailEnd/>
          </a:ln>
        </p:spPr>
        <p:txBody>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endParaRPr lang="en-US" altLang="en-US"/>
          </a:p>
        </p:txBody>
      </p:sp>
      <p:sp>
        <p:nvSpPr>
          <p:cNvPr id="9229" name="Right Arrow 14"/>
          <p:cNvSpPr>
            <a:spLocks noChangeArrowheads="1"/>
          </p:cNvSpPr>
          <p:nvPr/>
        </p:nvSpPr>
        <p:spPr bwMode="auto">
          <a:xfrm>
            <a:off x="6635752" y="5196419"/>
            <a:ext cx="288925" cy="258233"/>
          </a:xfrm>
          <a:prstGeom prst="rightArrow">
            <a:avLst>
              <a:gd name="adj1" fmla="val 50000"/>
              <a:gd name="adj2" fmla="val 50120"/>
            </a:avLst>
          </a:prstGeom>
          <a:solidFill>
            <a:schemeClr val="accent1"/>
          </a:solidFill>
          <a:ln w="9525" algn="ctr">
            <a:solidFill>
              <a:schemeClr val="tx1"/>
            </a:solidFill>
            <a:round/>
            <a:headEnd/>
            <a:tailEnd/>
          </a:ln>
        </p:spPr>
        <p:txBody>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endParaRPr lang="en-US" altLang="en-US"/>
          </a:p>
        </p:txBody>
      </p:sp>
      <p:sp>
        <p:nvSpPr>
          <p:cNvPr id="9230" name="Right Arrow 15"/>
          <p:cNvSpPr>
            <a:spLocks noChangeArrowheads="1"/>
          </p:cNvSpPr>
          <p:nvPr/>
        </p:nvSpPr>
        <p:spPr bwMode="auto">
          <a:xfrm>
            <a:off x="8616950" y="5139269"/>
            <a:ext cx="287338" cy="258233"/>
          </a:xfrm>
          <a:prstGeom prst="rightArrow">
            <a:avLst>
              <a:gd name="adj1" fmla="val 50000"/>
              <a:gd name="adj2" fmla="val 49845"/>
            </a:avLst>
          </a:prstGeom>
          <a:solidFill>
            <a:schemeClr val="accent1"/>
          </a:solidFill>
          <a:ln w="9525" algn="ctr">
            <a:solidFill>
              <a:schemeClr val="tx1"/>
            </a:solidFill>
            <a:round/>
            <a:headEnd/>
            <a:tailEnd/>
          </a:ln>
        </p:spPr>
        <p:txBody>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endParaRPr lang="en-US" altLang="en-US"/>
          </a:p>
        </p:txBody>
      </p:sp>
      <p:sp>
        <p:nvSpPr>
          <p:cNvPr id="15"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971846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6988" y="0"/>
            <a:ext cx="7561262" cy="523220"/>
          </a:xfrm>
          <a:prstGeom prst="rect">
            <a:avLst/>
          </a:prstGeom>
        </p:spPr>
        <p:txBody>
          <a:bodyPr>
            <a:spAutoFit/>
          </a:bodyPr>
          <a:lstStyle/>
          <a:p>
            <a:pPr algn="ctr">
              <a:defRPr/>
            </a:pPr>
            <a:r>
              <a:rPr lang="en-GB" sz="2800" b="1" kern="0" dirty="0">
                <a:solidFill>
                  <a:srgbClr val="FF0066"/>
                </a:solidFill>
                <a:latin typeface="+mj-lt"/>
                <a:ea typeface="+mj-ea"/>
                <a:cs typeface="+mj-cs"/>
              </a:rPr>
              <a:t>Proposal for </a:t>
            </a:r>
            <a:r>
              <a:rPr lang="en-GB" sz="2800" b="1" kern="0" dirty="0">
                <a:solidFill>
                  <a:srgbClr val="FF0066"/>
                </a:solidFill>
                <a:latin typeface="+mj-lt"/>
                <a:ea typeface="+mj-ea"/>
                <a:cs typeface="+mj-cs"/>
              </a:rPr>
              <a:t>Installation </a:t>
            </a:r>
            <a:r>
              <a:rPr lang="en-GB" sz="2800" b="1" kern="0" dirty="0">
                <a:solidFill>
                  <a:srgbClr val="FF0066"/>
                </a:solidFill>
                <a:latin typeface="+mj-lt"/>
                <a:ea typeface="+mj-ea"/>
                <a:cs typeface="+mj-cs"/>
              </a:rPr>
              <a:t>of Alternative VS coil</a:t>
            </a:r>
          </a:p>
        </p:txBody>
      </p:sp>
      <p:pic>
        <p:nvPicPr>
          <p:cNvPr id="102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952" y="493185"/>
            <a:ext cx="2468563"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4" name="Rectangle 4"/>
          <p:cNvSpPr>
            <a:spLocks noChangeArrowheads="1"/>
          </p:cNvSpPr>
          <p:nvPr/>
        </p:nvSpPr>
        <p:spPr bwMode="auto">
          <a:xfrm>
            <a:off x="4100515" y="522818"/>
            <a:ext cx="64595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r>
              <a:rPr lang="en-US" altLang="en-US" sz="1800" u="sng" dirty="0">
                <a:solidFill>
                  <a:srgbClr val="FF0000"/>
                </a:solidFill>
                <a:latin typeface="+mn-lt"/>
              </a:rPr>
              <a:t>Reference </a:t>
            </a:r>
            <a:r>
              <a:rPr lang="en-US" altLang="en-US" sz="1800" u="sng" dirty="0" err="1">
                <a:solidFill>
                  <a:srgbClr val="FF0000"/>
                </a:solidFill>
                <a:latin typeface="+mn-lt"/>
              </a:rPr>
              <a:t>design:</a:t>
            </a:r>
            <a:r>
              <a:rPr lang="en-US" altLang="en-US" sz="1800" dirty="0" err="1">
                <a:solidFill>
                  <a:srgbClr val="FF0000"/>
                </a:solidFill>
                <a:latin typeface="+mn-lt"/>
              </a:rPr>
              <a:t>The</a:t>
            </a:r>
            <a:r>
              <a:rPr lang="en-US" altLang="en-US" sz="1800" dirty="0">
                <a:solidFill>
                  <a:srgbClr val="FF0000"/>
                </a:solidFill>
                <a:latin typeface="+mn-lt"/>
              </a:rPr>
              <a:t> simultaneous brazing of the four conductors entails significant risk due to possible difficulties in achieving precise conductor positioning and alignment in the ITER VV and in controlling key brazing parameters</a:t>
            </a:r>
          </a:p>
        </p:txBody>
      </p:sp>
      <p:pic>
        <p:nvPicPr>
          <p:cNvPr id="10245" name="Content Placeholder 3"/>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1902" y="2084917"/>
            <a:ext cx="4295775" cy="258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03390" y="4145012"/>
            <a:ext cx="8713787" cy="2308324"/>
          </a:xfrm>
          <a:prstGeom prst="rect">
            <a:avLst/>
          </a:prstGeom>
          <a:noFill/>
        </p:spPr>
        <p:txBody>
          <a:bodyPr>
            <a:spAutoFit/>
          </a:bodyPr>
          <a:lstStyle/>
          <a:p>
            <a:pPr marL="285750" indent="-285750">
              <a:buFont typeface="Arial" panose="020B0604020202020204" pitchFamily="34" charset="0"/>
              <a:buChar char="•"/>
              <a:defRPr/>
            </a:pPr>
            <a:r>
              <a:rPr lang="en-GB" sz="2000" dirty="0">
                <a:latin typeface="+mn-lt"/>
              </a:rPr>
              <a:t>The alternative VS coil conductor will be supplied to the assembly hall wound on a large reel (~ 4 m diameter);</a:t>
            </a:r>
          </a:p>
          <a:p>
            <a:pPr marL="285750" indent="-285750">
              <a:buFont typeface="Arial" panose="020B0604020202020204" pitchFamily="34" charset="0"/>
              <a:buChar char="•"/>
              <a:defRPr/>
            </a:pPr>
            <a:r>
              <a:rPr lang="en-GB" sz="2000" dirty="0">
                <a:latin typeface="+mn-lt"/>
              </a:rPr>
              <a:t>To be introduced into the VV through the equatorial ports;</a:t>
            </a:r>
          </a:p>
          <a:p>
            <a:pPr marL="285750" indent="-285750">
              <a:buFont typeface="Arial" panose="020B0604020202020204" pitchFamily="34" charset="0"/>
              <a:buChar char="•"/>
              <a:defRPr/>
            </a:pPr>
            <a:r>
              <a:rPr lang="en-GB" sz="2000" dirty="0">
                <a:latin typeface="+mn-lt"/>
              </a:rPr>
              <a:t>A set of assembly tools will be used inside the VV: straightening unit, horizontal and vertical bending rollers, and hydraulic forming tools;</a:t>
            </a:r>
          </a:p>
          <a:p>
            <a:pPr marL="285750" indent="-285750">
              <a:buFont typeface="Arial" panose="020B0604020202020204" pitchFamily="34" charset="0"/>
              <a:buChar char="•"/>
              <a:defRPr/>
            </a:pPr>
            <a:r>
              <a:rPr lang="en-GB" sz="2000" dirty="0">
                <a:latin typeface="+mn-lt"/>
              </a:rPr>
              <a:t>The four conductor turns will be welded together, to ensure structural robustness.</a:t>
            </a:r>
          </a:p>
          <a:p>
            <a:pPr>
              <a:defRPr/>
            </a:pPr>
            <a:endParaRPr lang="en-GB" dirty="0"/>
          </a:p>
        </p:txBody>
      </p:sp>
      <p:sp>
        <p:nvSpPr>
          <p:cNvPr id="10247" name="TextBox 6"/>
          <p:cNvSpPr txBox="1">
            <a:spLocks noChangeArrowheads="1"/>
          </p:cNvSpPr>
          <p:nvPr/>
        </p:nvSpPr>
        <p:spPr bwMode="auto">
          <a:xfrm>
            <a:off x="1631951" y="2494722"/>
            <a:ext cx="46085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r>
              <a:rPr lang="en-GB" altLang="en-US" sz="2000" dirty="0">
                <a:latin typeface="+mn-lt"/>
              </a:rPr>
              <a:t>Main design driver of Alternative VS design: to facilitate in-situ installation and meet the stringent tolerance requirements </a:t>
            </a:r>
          </a:p>
        </p:txBody>
      </p:sp>
      <p:sp>
        <p:nvSpPr>
          <p:cNvPr id="8"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642251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6988" y="0"/>
            <a:ext cx="7561262" cy="523220"/>
          </a:xfrm>
          <a:prstGeom prst="rect">
            <a:avLst/>
          </a:prstGeom>
        </p:spPr>
        <p:txBody>
          <a:bodyPr>
            <a:spAutoFit/>
          </a:bodyPr>
          <a:lstStyle/>
          <a:p>
            <a:pPr algn="ctr">
              <a:defRPr/>
            </a:pPr>
            <a:r>
              <a:rPr lang="en-GB" sz="2800" b="1" kern="0" dirty="0">
                <a:solidFill>
                  <a:srgbClr val="FF0066"/>
                </a:solidFill>
                <a:latin typeface="+mj-lt"/>
                <a:ea typeface="+mj-ea"/>
                <a:cs typeface="+mj-cs"/>
              </a:rPr>
              <a:t>Alternative VS coil design</a:t>
            </a:r>
          </a:p>
        </p:txBody>
      </p:sp>
      <p:grpSp>
        <p:nvGrpSpPr>
          <p:cNvPr id="11267" name="Canvas 11269"/>
          <p:cNvGrpSpPr>
            <a:grpSpLocks/>
          </p:cNvGrpSpPr>
          <p:nvPr/>
        </p:nvGrpSpPr>
        <p:grpSpPr bwMode="auto">
          <a:xfrm>
            <a:off x="1558927" y="577851"/>
            <a:ext cx="5318125" cy="4663016"/>
            <a:chOff x="-182101" y="114628"/>
            <a:chExt cx="6723871" cy="5775632"/>
          </a:xfrm>
        </p:grpSpPr>
        <p:sp>
          <p:nvSpPr>
            <p:cNvPr id="11281" name="Rectangle 5"/>
            <p:cNvSpPr>
              <a:spLocks noChangeArrowheads="1"/>
            </p:cNvSpPr>
            <p:nvPr/>
          </p:nvSpPr>
          <p:spPr bwMode="auto">
            <a:xfrm>
              <a:off x="810260" y="2280285"/>
              <a:ext cx="573151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endParaRPr lang="en-US" altLang="en-US"/>
            </a:p>
          </p:txBody>
        </p:sp>
        <p:pic>
          <p:nvPicPr>
            <p:cNvPr id="7" name="Picture 6" descr="116_Report pic"/>
            <p:cNvPicPr>
              <a:picLocks noChangeAspect="1" noChangeArrowheads="1"/>
            </p:cNvPicPr>
            <p:nvPr/>
          </p:nvPicPr>
          <p:blipFill>
            <a:blip r:embed="rId2"/>
            <a:srcRect/>
            <a:stretch>
              <a:fillRect/>
            </a:stretch>
          </p:blipFill>
          <p:spPr bwMode="auto">
            <a:xfrm>
              <a:off x="548" y="114628"/>
              <a:ext cx="5716294" cy="2293998"/>
            </a:xfrm>
            <a:prstGeom prst="rect">
              <a:avLst/>
            </a:prstGeom>
            <a:noFill/>
            <a:ln w="19050">
              <a:solidFill>
                <a:schemeClr val="bg2">
                  <a:lumMod val="25000"/>
                  <a:lumOff val="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65"/>
            <p:cNvSpPr>
              <a:spLocks/>
            </p:cNvSpPr>
            <p:nvPr/>
          </p:nvSpPr>
          <p:spPr bwMode="auto">
            <a:xfrm rot="10800000">
              <a:off x="-182101" y="2801883"/>
              <a:ext cx="1224347" cy="804867"/>
            </a:xfrm>
            <a:prstGeom prst="borderCallout2">
              <a:avLst>
                <a:gd name="adj1" fmla="val 80519"/>
                <a:gd name="adj2" fmla="val -8917"/>
                <a:gd name="adj3" fmla="val 80519"/>
                <a:gd name="adj4" fmla="val -17759"/>
                <a:gd name="adj5" fmla="val 223225"/>
                <a:gd name="adj6" fmla="val -43625"/>
              </a:avLst>
            </a:prstGeom>
            <a:solidFill>
              <a:schemeClr val="accent1">
                <a:lumMod val="40000"/>
                <a:lumOff val="60000"/>
              </a:schemeClr>
            </a:solidFill>
            <a:ln w="12700">
              <a:solidFill>
                <a:srgbClr val="000000"/>
              </a:solidFill>
              <a:miter lim="800000"/>
              <a:headEnd/>
              <a:tailEnd/>
            </a:ln>
          </p:spPr>
          <p:txBody>
            <a:bodyPr upright="1"/>
            <a:lstStyle/>
            <a:p>
              <a:pPr marL="90170" algn="ctr">
                <a:lnSpc>
                  <a:spcPct val="115000"/>
                </a:lnSpc>
                <a:spcAft>
                  <a:spcPts val="1000"/>
                </a:spcAft>
                <a:defRPr/>
              </a:pPr>
              <a:r>
                <a:rPr lang="en-GB" sz="1200" dirty="0">
                  <a:latin typeface="Garamond"/>
                  <a:ea typeface="MS Mincho"/>
                  <a:cs typeface="Times New Roman"/>
                </a:rPr>
                <a:t>Conductor Assembly</a:t>
              </a:r>
            </a:p>
          </p:txBody>
        </p:sp>
        <p:sp>
          <p:nvSpPr>
            <p:cNvPr id="9" name="AutoShape 66"/>
            <p:cNvSpPr>
              <a:spLocks/>
            </p:cNvSpPr>
            <p:nvPr/>
          </p:nvSpPr>
          <p:spPr bwMode="auto">
            <a:xfrm rot="10800000">
              <a:off x="1467756" y="2576415"/>
              <a:ext cx="1206283" cy="1465538"/>
            </a:xfrm>
            <a:prstGeom prst="borderCallout2">
              <a:avLst>
                <a:gd name="adj1" fmla="val 85120"/>
                <a:gd name="adj2" fmla="val -8042"/>
                <a:gd name="adj3" fmla="val 85120"/>
                <a:gd name="adj4" fmla="val -17954"/>
                <a:gd name="adj5" fmla="val 194367"/>
                <a:gd name="adj6" fmla="val 1334"/>
              </a:avLst>
            </a:prstGeom>
            <a:solidFill>
              <a:schemeClr val="accent1">
                <a:lumMod val="40000"/>
                <a:lumOff val="60000"/>
              </a:schemeClr>
            </a:solidFill>
            <a:ln w="12700">
              <a:solidFill>
                <a:srgbClr val="000000"/>
              </a:solidFill>
              <a:miter lim="800000"/>
              <a:headEnd/>
              <a:tailEnd/>
            </a:ln>
          </p:spPr>
          <p:txBody>
            <a:bodyPr upright="1"/>
            <a:lstStyle/>
            <a:p>
              <a:pPr marL="90170" algn="ctr">
                <a:lnSpc>
                  <a:spcPct val="115000"/>
                </a:lnSpc>
                <a:spcAft>
                  <a:spcPts val="1000"/>
                </a:spcAft>
                <a:defRPr/>
              </a:pPr>
              <a:r>
                <a:rPr lang="en-GB" sz="1200" dirty="0">
                  <a:latin typeface="Garamond"/>
                  <a:ea typeface="MS Mincho"/>
                  <a:cs typeface="Times New Roman"/>
                </a:rPr>
                <a:t>Small Inner Brackets Assembly</a:t>
              </a:r>
            </a:p>
          </p:txBody>
        </p:sp>
        <p:sp>
          <p:nvSpPr>
            <p:cNvPr id="10" name="AutoShape 67"/>
            <p:cNvSpPr>
              <a:spLocks/>
            </p:cNvSpPr>
            <p:nvPr/>
          </p:nvSpPr>
          <p:spPr bwMode="auto">
            <a:xfrm rot="10800000">
              <a:off x="100904" y="253578"/>
              <a:ext cx="1174168" cy="1132580"/>
            </a:xfrm>
            <a:prstGeom prst="borderCallout2">
              <a:avLst>
                <a:gd name="adj1" fmla="val 84042"/>
                <a:gd name="adj2" fmla="val -8917"/>
                <a:gd name="adj3" fmla="val 84042"/>
                <a:gd name="adj4" fmla="val -41829"/>
                <a:gd name="adj5" fmla="val 20098"/>
                <a:gd name="adj6" fmla="val -70758"/>
              </a:avLst>
            </a:prstGeom>
            <a:solidFill>
              <a:schemeClr val="accent1">
                <a:lumMod val="40000"/>
                <a:lumOff val="60000"/>
              </a:schemeClr>
            </a:solidFill>
            <a:ln w="12700">
              <a:solidFill>
                <a:srgbClr val="000000"/>
              </a:solidFill>
              <a:miter lim="800000"/>
              <a:headEnd/>
              <a:tailEnd/>
            </a:ln>
          </p:spPr>
          <p:txBody>
            <a:bodyPr upright="1"/>
            <a:lstStyle/>
            <a:p>
              <a:pPr marL="90170" algn="ctr">
                <a:lnSpc>
                  <a:spcPct val="115000"/>
                </a:lnSpc>
                <a:spcAft>
                  <a:spcPts val="1000"/>
                </a:spcAft>
                <a:defRPr/>
              </a:pPr>
              <a:r>
                <a:rPr lang="en-GB" sz="1200" dirty="0">
                  <a:latin typeface="Garamond"/>
                  <a:ea typeface="MS Mincho"/>
                  <a:cs typeface="Times New Roman"/>
                </a:rPr>
                <a:t>Outer Brackets Assembly</a:t>
              </a:r>
            </a:p>
          </p:txBody>
        </p:sp>
        <p:sp>
          <p:nvSpPr>
            <p:cNvPr id="11" name="AutoShape 68"/>
            <p:cNvSpPr>
              <a:spLocks/>
            </p:cNvSpPr>
            <p:nvPr/>
          </p:nvSpPr>
          <p:spPr bwMode="auto">
            <a:xfrm rot="10800000">
              <a:off x="4757436" y="2620985"/>
              <a:ext cx="1342766" cy="1145688"/>
            </a:xfrm>
            <a:prstGeom prst="borderCallout2">
              <a:avLst>
                <a:gd name="adj1" fmla="val 85134"/>
                <a:gd name="adj2" fmla="val 108912"/>
                <a:gd name="adj3" fmla="val 102858"/>
                <a:gd name="adj4" fmla="val 125440"/>
                <a:gd name="adj5" fmla="val 275009"/>
                <a:gd name="adj6" fmla="val 134232"/>
              </a:avLst>
            </a:prstGeom>
            <a:solidFill>
              <a:schemeClr val="accent1">
                <a:lumMod val="40000"/>
                <a:lumOff val="60000"/>
              </a:schemeClr>
            </a:solidFill>
            <a:ln w="12700">
              <a:solidFill>
                <a:srgbClr val="000000"/>
              </a:solidFill>
              <a:miter lim="800000"/>
              <a:headEnd/>
              <a:tailEnd/>
            </a:ln>
          </p:spPr>
          <p:txBody>
            <a:bodyPr upright="1"/>
            <a:lstStyle/>
            <a:p>
              <a:pPr marL="90170" algn="ctr">
                <a:lnSpc>
                  <a:spcPct val="115000"/>
                </a:lnSpc>
                <a:spcAft>
                  <a:spcPts val="1000"/>
                </a:spcAft>
                <a:defRPr/>
              </a:pPr>
              <a:r>
                <a:rPr lang="en-GB" sz="1200" dirty="0">
                  <a:latin typeface="Garamond"/>
                  <a:ea typeface="MS Mincho"/>
                  <a:cs typeface="Times New Roman"/>
                </a:rPr>
                <a:t>Bumps &amp; Feeders Assembly</a:t>
              </a:r>
            </a:p>
          </p:txBody>
        </p:sp>
        <p:sp>
          <p:nvSpPr>
            <p:cNvPr id="12" name="AutoShape 69"/>
            <p:cNvSpPr>
              <a:spLocks/>
            </p:cNvSpPr>
            <p:nvPr/>
          </p:nvSpPr>
          <p:spPr bwMode="auto">
            <a:xfrm rot="10800000">
              <a:off x="3205927" y="2707501"/>
              <a:ext cx="1256461" cy="1177150"/>
            </a:xfrm>
            <a:prstGeom prst="borderCallout2">
              <a:avLst>
                <a:gd name="adj1" fmla="val 103958"/>
                <a:gd name="adj2" fmla="val 49371"/>
                <a:gd name="adj3" fmla="val 102168"/>
                <a:gd name="adj4" fmla="val 47449"/>
                <a:gd name="adj5" fmla="val 251922"/>
                <a:gd name="adj6" fmla="val 100485"/>
              </a:avLst>
            </a:prstGeom>
            <a:solidFill>
              <a:schemeClr val="accent1">
                <a:lumMod val="40000"/>
                <a:lumOff val="60000"/>
              </a:schemeClr>
            </a:solidFill>
            <a:ln w="12700">
              <a:solidFill>
                <a:srgbClr val="000000"/>
              </a:solidFill>
              <a:miter lim="800000"/>
              <a:headEnd/>
              <a:tailEnd/>
            </a:ln>
          </p:spPr>
          <p:txBody>
            <a:bodyPr upright="1"/>
            <a:lstStyle/>
            <a:p>
              <a:pPr marL="90170" algn="ctr">
                <a:lnSpc>
                  <a:spcPct val="115000"/>
                </a:lnSpc>
                <a:spcAft>
                  <a:spcPts val="1000"/>
                </a:spcAft>
                <a:defRPr/>
              </a:pPr>
              <a:r>
                <a:rPr lang="en-GB" sz="1200" dirty="0">
                  <a:latin typeface="Garamond"/>
                  <a:ea typeface="MS Mincho"/>
                  <a:cs typeface="Times New Roman"/>
                </a:rPr>
                <a:t>Large Inner Brackets Assembly</a:t>
              </a:r>
            </a:p>
          </p:txBody>
        </p:sp>
      </p:grpSp>
      <p:sp>
        <p:nvSpPr>
          <p:cNvPr id="13" name="TextBox 12"/>
          <p:cNvSpPr txBox="1"/>
          <p:nvPr/>
        </p:nvSpPr>
        <p:spPr>
          <a:xfrm>
            <a:off x="6527802" y="404665"/>
            <a:ext cx="4131121" cy="6494085"/>
          </a:xfrm>
          <a:prstGeom prst="rect">
            <a:avLst/>
          </a:prstGeom>
          <a:noFill/>
        </p:spPr>
        <p:txBody>
          <a:bodyPr wrap="square">
            <a:spAutoFit/>
          </a:bodyPr>
          <a:lstStyle/>
          <a:p>
            <a:pPr marL="342900" lvl="2" indent="-342900" algn="just">
              <a:buFont typeface="+mj-lt"/>
              <a:buAutoNum type="arabicParenR"/>
              <a:defRPr/>
            </a:pPr>
            <a:r>
              <a:rPr lang="en-GB" sz="2000" dirty="0">
                <a:latin typeface="+mn-lt"/>
              </a:rPr>
              <a:t>Full survey of IVC rails</a:t>
            </a:r>
          </a:p>
          <a:p>
            <a:pPr marL="342900" lvl="2" indent="-342900" algn="just">
              <a:buFont typeface="+mj-lt"/>
              <a:buAutoNum type="arabicParenR"/>
              <a:defRPr/>
            </a:pPr>
            <a:r>
              <a:rPr lang="en-GB" sz="2000" dirty="0">
                <a:latin typeface="+mn-lt"/>
              </a:rPr>
              <a:t>Finish-machining of the large inner IVC brackets to match the individual rail to the bracket</a:t>
            </a:r>
          </a:p>
          <a:p>
            <a:pPr marL="342900" lvl="2" indent="-342900" algn="just">
              <a:buFont typeface="+mj-lt"/>
              <a:buAutoNum type="arabicParenR"/>
              <a:defRPr/>
            </a:pPr>
            <a:r>
              <a:rPr lang="en-GB" sz="2000" dirty="0">
                <a:latin typeface="+mn-lt"/>
              </a:rPr>
              <a:t>Small inner IVC bracket will be assembled next </a:t>
            </a:r>
          </a:p>
          <a:p>
            <a:pPr marL="342900" lvl="2" indent="-342900" algn="just">
              <a:buFont typeface="+mj-lt"/>
              <a:buAutoNum type="arabicParenR"/>
              <a:defRPr/>
            </a:pPr>
            <a:r>
              <a:rPr lang="en-US" sz="2000" dirty="0">
                <a:latin typeface="+mn-lt"/>
              </a:rPr>
              <a:t>Winding of conductor turns</a:t>
            </a:r>
          </a:p>
          <a:p>
            <a:pPr marL="342900" lvl="2" indent="-342900" algn="just">
              <a:buFont typeface="+mj-lt"/>
              <a:buAutoNum type="arabicParenR"/>
              <a:defRPr/>
            </a:pPr>
            <a:r>
              <a:rPr lang="en-GB" sz="2000" dirty="0">
                <a:latin typeface="+mn-lt"/>
              </a:rPr>
              <a:t>The fully formed coil turns will then be lowered or lifted to its position</a:t>
            </a:r>
          </a:p>
          <a:p>
            <a:pPr marL="342900" lvl="2" indent="-342900" algn="just">
              <a:buFont typeface="+mj-lt"/>
              <a:buAutoNum type="arabicParenR"/>
              <a:defRPr/>
            </a:pPr>
            <a:r>
              <a:rPr lang="en-GB" sz="2000" dirty="0">
                <a:latin typeface="+mn-lt"/>
              </a:rPr>
              <a:t>The conductor will be pressed inward and downwards into the bracket datum corner</a:t>
            </a:r>
          </a:p>
          <a:p>
            <a:pPr marL="342900" lvl="2" indent="-342900">
              <a:buFont typeface="+mj-lt"/>
              <a:buAutoNum type="arabicParenR"/>
              <a:defRPr/>
            </a:pPr>
            <a:r>
              <a:rPr lang="en-GB" sz="2000" dirty="0">
                <a:latin typeface="+mn-lt"/>
              </a:rPr>
              <a:t>TIG welding of the upper and lower edges of the outer brackets to the conductors</a:t>
            </a:r>
          </a:p>
          <a:p>
            <a:pPr>
              <a:defRPr/>
            </a:pPr>
            <a:r>
              <a:rPr lang="en-GB" sz="2000" dirty="0">
                <a:latin typeface="+mn-lt"/>
              </a:rPr>
              <a:t>8)   Unscrew VS coil from the VV rails and lift it</a:t>
            </a:r>
          </a:p>
          <a:p>
            <a:pPr>
              <a:defRPr/>
            </a:pPr>
            <a:r>
              <a:rPr lang="en-GB" sz="2000" dirty="0">
                <a:latin typeface="+mn-lt"/>
              </a:rPr>
              <a:t>9)   Welding of the lower part </a:t>
            </a:r>
          </a:p>
          <a:p>
            <a:pPr marL="0" lvl="2" algn="just">
              <a:defRPr/>
            </a:pPr>
            <a:endParaRPr lang="en-GB" sz="1800" dirty="0"/>
          </a:p>
          <a:p>
            <a:pPr marL="0" lvl="2" algn="just">
              <a:defRPr/>
            </a:pPr>
            <a:r>
              <a:rPr lang="en-GB" sz="1800" dirty="0"/>
              <a:t> </a:t>
            </a:r>
          </a:p>
        </p:txBody>
      </p:sp>
      <p:grpSp>
        <p:nvGrpSpPr>
          <p:cNvPr id="11269" name="Group 13"/>
          <p:cNvGrpSpPr>
            <a:grpSpLocks/>
          </p:cNvGrpSpPr>
          <p:nvPr/>
        </p:nvGrpSpPr>
        <p:grpSpPr bwMode="auto">
          <a:xfrm>
            <a:off x="1703388" y="3782484"/>
            <a:ext cx="4293394" cy="2616200"/>
            <a:chOff x="2801" y="8841"/>
            <a:chExt cx="6665" cy="3989"/>
          </a:xfrm>
        </p:grpSpPr>
        <p:pic>
          <p:nvPicPr>
            <p:cNvPr id="11270" name="Picture 14" descr="132_Report p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9" y="8841"/>
              <a:ext cx="4777" cy="3989"/>
            </a:xfrm>
            <a:prstGeom prst="rect">
              <a:avLst/>
            </a:prstGeom>
            <a:noFill/>
            <a:ln w="28575">
              <a:solidFill>
                <a:srgbClr val="404040"/>
              </a:solidFill>
              <a:miter lim="800000"/>
              <a:headEnd/>
              <a:tailEnd/>
            </a:ln>
            <a:extLst>
              <a:ext uri="{909E8E84-426E-40DD-AFC4-6F175D3DCCD1}">
                <a14:hiddenFill xmlns:a14="http://schemas.microsoft.com/office/drawing/2010/main">
                  <a:solidFill>
                    <a:srgbClr val="FFFFFF"/>
                  </a:solidFill>
                </a14:hiddenFill>
              </a:ext>
            </a:extLst>
          </p:spPr>
        </p:pic>
        <p:cxnSp>
          <p:nvCxnSpPr>
            <p:cNvPr id="11271" name="AutoShape 15"/>
            <p:cNvCxnSpPr>
              <a:cxnSpLocks noChangeShapeType="1"/>
            </p:cNvCxnSpPr>
            <p:nvPr/>
          </p:nvCxnSpPr>
          <p:spPr bwMode="auto">
            <a:xfrm flipV="1">
              <a:off x="6812" y="8894"/>
              <a:ext cx="1360" cy="721"/>
            </a:xfrm>
            <a:prstGeom prst="straightConnector1">
              <a:avLst/>
            </a:prstGeom>
            <a:noFill/>
            <a:ln w="101600">
              <a:solidFill>
                <a:srgbClr val="000000"/>
              </a:solidFill>
              <a:round/>
              <a:headEnd/>
              <a:tailEnd/>
            </a:ln>
            <a:extLst>
              <a:ext uri="{909E8E84-426E-40DD-AFC4-6F175D3DCCD1}">
                <a14:hiddenFill xmlns:a14="http://schemas.microsoft.com/office/drawing/2010/main">
                  <a:noFill/>
                </a14:hiddenFill>
              </a:ext>
            </a:extLst>
          </p:spPr>
        </p:cxnSp>
        <p:cxnSp>
          <p:nvCxnSpPr>
            <p:cNvPr id="11272" name="AutoShape 16"/>
            <p:cNvCxnSpPr>
              <a:cxnSpLocks noChangeShapeType="1"/>
            </p:cNvCxnSpPr>
            <p:nvPr/>
          </p:nvCxnSpPr>
          <p:spPr bwMode="auto">
            <a:xfrm flipV="1">
              <a:off x="5976" y="9582"/>
              <a:ext cx="200" cy="233"/>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1273" name="AutoShape 17"/>
            <p:cNvCxnSpPr>
              <a:cxnSpLocks noChangeShapeType="1"/>
            </p:cNvCxnSpPr>
            <p:nvPr/>
          </p:nvCxnSpPr>
          <p:spPr bwMode="auto">
            <a:xfrm flipV="1">
              <a:off x="5762" y="10060"/>
              <a:ext cx="48" cy="139"/>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1274" name="AutoShape 18"/>
            <p:cNvCxnSpPr>
              <a:cxnSpLocks noChangeShapeType="1"/>
            </p:cNvCxnSpPr>
            <p:nvPr/>
          </p:nvCxnSpPr>
          <p:spPr bwMode="auto">
            <a:xfrm flipV="1">
              <a:off x="6217" y="9743"/>
              <a:ext cx="421" cy="276"/>
            </a:xfrm>
            <a:prstGeom prst="straightConnector1">
              <a:avLst/>
            </a:prstGeom>
            <a:noFill/>
            <a:ln w="76200">
              <a:solidFill>
                <a:srgbClr val="000000"/>
              </a:solidFill>
              <a:round/>
              <a:headEnd/>
              <a:tailEnd/>
            </a:ln>
            <a:extLst>
              <a:ext uri="{909E8E84-426E-40DD-AFC4-6F175D3DCCD1}">
                <a14:hiddenFill xmlns:a14="http://schemas.microsoft.com/office/drawing/2010/main">
                  <a:noFill/>
                </a14:hiddenFill>
              </a:ext>
            </a:extLst>
          </p:spPr>
        </p:cxnSp>
        <p:cxnSp>
          <p:nvCxnSpPr>
            <p:cNvPr id="11275" name="AutoShape 19"/>
            <p:cNvCxnSpPr>
              <a:cxnSpLocks noChangeShapeType="1"/>
            </p:cNvCxnSpPr>
            <p:nvPr/>
          </p:nvCxnSpPr>
          <p:spPr bwMode="auto">
            <a:xfrm flipV="1">
              <a:off x="5927" y="10103"/>
              <a:ext cx="201" cy="284"/>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1276" name="AutoShape 20"/>
            <p:cNvCxnSpPr>
              <a:cxnSpLocks noChangeShapeType="1"/>
            </p:cNvCxnSpPr>
            <p:nvPr/>
          </p:nvCxnSpPr>
          <p:spPr bwMode="auto">
            <a:xfrm>
              <a:off x="6638" y="9450"/>
              <a:ext cx="528" cy="501"/>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1277" name="AutoShape 21"/>
            <p:cNvCxnSpPr>
              <a:cxnSpLocks noChangeShapeType="1"/>
            </p:cNvCxnSpPr>
            <p:nvPr/>
          </p:nvCxnSpPr>
          <p:spPr bwMode="auto">
            <a:xfrm flipV="1">
              <a:off x="7133" y="9815"/>
              <a:ext cx="279" cy="127"/>
            </a:xfrm>
            <a:prstGeom prst="straightConnector1">
              <a:avLst/>
            </a:prstGeom>
            <a:noFill/>
            <a:ln w="76200">
              <a:solidFill>
                <a:srgbClr val="000000"/>
              </a:solidFill>
              <a:round/>
              <a:headEnd/>
              <a:tailEnd/>
            </a:ln>
            <a:extLst>
              <a:ext uri="{909E8E84-426E-40DD-AFC4-6F175D3DCCD1}">
                <a14:hiddenFill xmlns:a14="http://schemas.microsoft.com/office/drawing/2010/main">
                  <a:noFill/>
                </a14:hiddenFill>
              </a:ext>
            </a:extLst>
          </p:spPr>
        </p:cxnSp>
        <p:cxnSp>
          <p:nvCxnSpPr>
            <p:cNvPr id="11278" name="AutoShape 22"/>
            <p:cNvCxnSpPr>
              <a:cxnSpLocks noChangeShapeType="1"/>
            </p:cNvCxnSpPr>
            <p:nvPr/>
          </p:nvCxnSpPr>
          <p:spPr bwMode="auto">
            <a:xfrm flipV="1">
              <a:off x="6381" y="10238"/>
              <a:ext cx="109" cy="74"/>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1279" name="AutoShape 23"/>
            <p:cNvCxnSpPr>
              <a:cxnSpLocks noChangeShapeType="1"/>
            </p:cNvCxnSpPr>
            <p:nvPr/>
          </p:nvCxnSpPr>
          <p:spPr bwMode="auto">
            <a:xfrm flipV="1">
              <a:off x="6217" y="10386"/>
              <a:ext cx="80" cy="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1280" name="AutoShape 24"/>
            <p:cNvSpPr>
              <a:spLocks/>
            </p:cNvSpPr>
            <p:nvPr/>
          </p:nvSpPr>
          <p:spPr bwMode="auto">
            <a:xfrm>
              <a:off x="2801" y="9046"/>
              <a:ext cx="1628" cy="1266"/>
            </a:xfrm>
            <a:prstGeom prst="borderCallout2">
              <a:avLst>
                <a:gd name="adj1" fmla="val 16028"/>
                <a:gd name="adj2" fmla="val 108338"/>
                <a:gd name="adj3" fmla="val 16028"/>
                <a:gd name="adj4" fmla="val 149269"/>
                <a:gd name="adj5" fmla="val 62079"/>
                <a:gd name="adj6" fmla="val 225449"/>
              </a:avLst>
            </a:prstGeom>
            <a:solidFill>
              <a:srgbClr val="95B3D7"/>
            </a:solidFill>
            <a:ln w="12700">
              <a:solidFill>
                <a:srgbClr val="000000"/>
              </a:solidFill>
              <a:miter lim="800000"/>
              <a:headEnd/>
              <a:tailEnd/>
            </a:ln>
          </p:spPr>
          <p:txBody>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spcAft>
                  <a:spcPts val="1000"/>
                </a:spcAft>
              </a:pPr>
              <a:r>
                <a:rPr lang="en-GB" altLang="en-US" sz="1100">
                  <a:latin typeface="Calibri" pitchFamily="34" charset="0"/>
                </a:rPr>
                <a:t>Welding Conductors &amp; Brackets</a:t>
              </a:r>
              <a:endParaRPr lang="en-US" altLang="en-US"/>
            </a:p>
          </p:txBody>
        </p:sp>
      </p:grpSp>
      <p:sp>
        <p:nvSpPr>
          <p:cNvPr id="24"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81789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a:blip r:embed="rId3">
            <a:extLst>
              <a:ext uri="{28A0092B-C50C-407E-A947-70E740481C1C}">
                <a14:useLocalDpi xmlns:a14="http://schemas.microsoft.com/office/drawing/2010/main" val="0"/>
              </a:ext>
            </a:extLst>
          </a:blip>
          <a:srcRect t="3249"/>
          <a:stretch>
            <a:fillRect/>
          </a:stretch>
        </p:blipFill>
        <p:spPr bwMode="auto">
          <a:xfrm>
            <a:off x="1732427" y="692151"/>
            <a:ext cx="87852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19" name="Straight Arrow Connector 6"/>
          <p:cNvCxnSpPr>
            <a:cxnSpLocks noChangeShapeType="1"/>
          </p:cNvCxnSpPr>
          <p:nvPr/>
        </p:nvCxnSpPr>
        <p:spPr bwMode="auto">
          <a:xfrm flipH="1" flipV="1">
            <a:off x="2566988" y="2789239"/>
            <a:ext cx="1814512" cy="242887"/>
          </a:xfrm>
          <a:prstGeom prst="straightConnector1">
            <a:avLst/>
          </a:prstGeom>
          <a:noFill/>
          <a:ln w="19050" algn="ctr">
            <a:solidFill>
              <a:srgbClr val="C00000"/>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0" name="Straight Arrow Connector 7"/>
          <p:cNvCxnSpPr>
            <a:cxnSpLocks noChangeShapeType="1"/>
          </p:cNvCxnSpPr>
          <p:nvPr/>
        </p:nvCxnSpPr>
        <p:spPr bwMode="auto">
          <a:xfrm flipH="1" flipV="1">
            <a:off x="2566988" y="2598739"/>
            <a:ext cx="1814512" cy="242887"/>
          </a:xfrm>
          <a:prstGeom prst="straightConnector1">
            <a:avLst/>
          </a:prstGeom>
          <a:noFill/>
          <a:ln w="19050" algn="ctr">
            <a:solidFill>
              <a:srgbClr val="C00000"/>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1" name="Straight Arrow Connector 8"/>
          <p:cNvCxnSpPr>
            <a:cxnSpLocks noChangeShapeType="1"/>
          </p:cNvCxnSpPr>
          <p:nvPr/>
        </p:nvCxnSpPr>
        <p:spPr bwMode="auto">
          <a:xfrm flipH="1" flipV="1">
            <a:off x="2566988" y="2420939"/>
            <a:ext cx="1814512" cy="242887"/>
          </a:xfrm>
          <a:prstGeom prst="straightConnector1">
            <a:avLst/>
          </a:prstGeom>
          <a:noFill/>
          <a:ln w="19050" algn="ctr">
            <a:solidFill>
              <a:srgbClr val="C00000"/>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22" name="TextBox 9"/>
          <p:cNvSpPr txBox="1">
            <a:spLocks noChangeArrowheads="1"/>
          </p:cNvSpPr>
          <p:nvPr/>
        </p:nvSpPr>
        <p:spPr bwMode="auto">
          <a:xfrm>
            <a:off x="1524001" y="582675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600" b="1">
                <a:solidFill>
                  <a:schemeClr val="tx2"/>
                </a:solidFill>
                <a:latin typeface="Arial" pitchFamily="34" charset="0"/>
              </a:defRPr>
            </a:lvl1pPr>
            <a:lvl2pPr marL="742950" indent="-285750" defTabSz="457200" eaLnBrk="0" hangingPunct="0">
              <a:defRPr sz="3600" b="1">
                <a:solidFill>
                  <a:schemeClr val="tx2"/>
                </a:solidFill>
                <a:latin typeface="Arial" pitchFamily="34" charset="0"/>
              </a:defRPr>
            </a:lvl2pPr>
            <a:lvl3pPr marL="1143000" indent="-228600" defTabSz="457200" eaLnBrk="0" hangingPunct="0">
              <a:defRPr sz="3600" b="1">
                <a:solidFill>
                  <a:schemeClr val="tx2"/>
                </a:solidFill>
                <a:latin typeface="Arial" pitchFamily="34" charset="0"/>
              </a:defRPr>
            </a:lvl3pPr>
            <a:lvl4pPr marL="1600200" indent="-228600" defTabSz="457200" eaLnBrk="0" hangingPunct="0">
              <a:defRPr sz="3600" b="1">
                <a:solidFill>
                  <a:schemeClr val="tx2"/>
                </a:solidFill>
                <a:latin typeface="Arial" pitchFamily="34" charset="0"/>
              </a:defRPr>
            </a:lvl4pPr>
            <a:lvl5pPr marL="2057400" indent="-228600" defTabSz="457200" eaLnBrk="0" hangingPunct="0">
              <a:defRPr sz="3600" b="1">
                <a:solidFill>
                  <a:schemeClr val="tx2"/>
                </a:solidFill>
                <a:latin typeface="Arial" pitchFamily="34" charset="0"/>
              </a:defRPr>
            </a:lvl5pPr>
            <a:lvl6pPr marL="2514600" indent="-228600" algn="ctr" defTabSz="457200" eaLnBrk="0" fontAlgn="base" hangingPunct="0">
              <a:spcBef>
                <a:spcPct val="0"/>
              </a:spcBef>
              <a:spcAft>
                <a:spcPct val="0"/>
              </a:spcAft>
              <a:defRPr sz="3600" b="1">
                <a:solidFill>
                  <a:schemeClr val="tx2"/>
                </a:solidFill>
                <a:latin typeface="Arial" pitchFamily="34" charset="0"/>
              </a:defRPr>
            </a:lvl6pPr>
            <a:lvl7pPr marL="2971800" indent="-228600" algn="ctr" defTabSz="457200" eaLnBrk="0" fontAlgn="base" hangingPunct="0">
              <a:spcBef>
                <a:spcPct val="0"/>
              </a:spcBef>
              <a:spcAft>
                <a:spcPct val="0"/>
              </a:spcAft>
              <a:defRPr sz="3600" b="1">
                <a:solidFill>
                  <a:schemeClr val="tx2"/>
                </a:solidFill>
                <a:latin typeface="Arial" pitchFamily="34" charset="0"/>
              </a:defRPr>
            </a:lvl7pPr>
            <a:lvl8pPr marL="3429000" indent="-228600" algn="ctr" defTabSz="457200" eaLnBrk="0" fontAlgn="base" hangingPunct="0">
              <a:spcBef>
                <a:spcPct val="0"/>
              </a:spcBef>
              <a:spcAft>
                <a:spcPct val="0"/>
              </a:spcAft>
              <a:defRPr sz="3600" b="1">
                <a:solidFill>
                  <a:schemeClr val="tx2"/>
                </a:solidFill>
                <a:latin typeface="Arial" pitchFamily="34" charset="0"/>
              </a:defRPr>
            </a:lvl8pPr>
            <a:lvl9pPr marL="3886200" indent="-228600" algn="ctr" defTabSz="457200" eaLnBrk="0" fontAlgn="base" hangingPunct="0">
              <a:spcBef>
                <a:spcPct val="0"/>
              </a:spcBef>
              <a:spcAft>
                <a:spcPct val="0"/>
              </a:spcAft>
              <a:defRPr sz="3600" b="1">
                <a:solidFill>
                  <a:schemeClr val="tx2"/>
                </a:solidFill>
                <a:latin typeface="Arial" pitchFamily="34" charset="0"/>
              </a:defRPr>
            </a:lvl9pPr>
          </a:lstStyle>
          <a:p>
            <a:pPr eaLnBrk="1" hangingPunct="1"/>
            <a:r>
              <a:rPr lang="en-GB" altLang="en-US" sz="1800" b="0" dirty="0">
                <a:solidFill>
                  <a:srgbClr val="000000"/>
                </a:solidFill>
                <a:latin typeface="+mn-lt"/>
              </a:rPr>
              <a:t>Installation through the equatorial ports after full completion of the VV sectors</a:t>
            </a:r>
            <a:endParaRPr lang="en-GB" altLang="en-US" sz="1800" b="0" dirty="0">
              <a:solidFill>
                <a:srgbClr val="000000"/>
              </a:solidFill>
              <a:latin typeface="+mn-lt"/>
            </a:endParaRPr>
          </a:p>
        </p:txBody>
      </p:sp>
      <p:sp>
        <p:nvSpPr>
          <p:cNvPr id="8"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Rectangle 8"/>
          <p:cNvSpPr/>
          <p:nvPr/>
        </p:nvSpPr>
        <p:spPr>
          <a:xfrm>
            <a:off x="1732427" y="0"/>
            <a:ext cx="8785225" cy="523220"/>
          </a:xfrm>
          <a:prstGeom prst="rect">
            <a:avLst/>
          </a:prstGeom>
        </p:spPr>
        <p:txBody>
          <a:bodyPr wrap="square">
            <a:spAutoFit/>
          </a:bodyPr>
          <a:lstStyle/>
          <a:p>
            <a:pPr algn="ctr">
              <a:defRPr/>
            </a:pPr>
            <a:r>
              <a:rPr lang="en-GB" sz="2800" b="1" kern="0" dirty="0">
                <a:solidFill>
                  <a:srgbClr val="FF0066"/>
                </a:solidFill>
                <a:latin typeface="+mj-lt"/>
                <a:ea typeface="+mj-ea"/>
                <a:cs typeface="+mj-cs"/>
              </a:rPr>
              <a:t>Present Installation Strategy for ELM control coils</a:t>
            </a:r>
            <a:endParaRPr lang="en-GB" sz="2800" b="1" kern="0" dirty="0">
              <a:solidFill>
                <a:srgbClr val="FF0066"/>
              </a:solidFill>
              <a:latin typeface="+mj-lt"/>
              <a:ea typeface="+mj-ea"/>
              <a:cs typeface="+mj-cs"/>
            </a:endParaRPr>
          </a:p>
        </p:txBody>
      </p:sp>
    </p:spTree>
    <p:extLst>
      <p:ext uri="{BB962C8B-B14F-4D97-AF65-F5344CB8AC3E}">
        <p14:creationId xmlns:p14="http://schemas.microsoft.com/office/powerpoint/2010/main" val="223457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495550" y="981076"/>
            <a:ext cx="662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endParaRPr lang="en-US" altLang="en-US"/>
          </a:p>
        </p:txBody>
      </p:sp>
      <p:sp>
        <p:nvSpPr>
          <p:cNvPr id="5123" name="Rectangle 5"/>
          <p:cNvSpPr>
            <a:spLocks noChangeArrowheads="1"/>
          </p:cNvSpPr>
          <p:nvPr/>
        </p:nvSpPr>
        <p:spPr bwMode="auto">
          <a:xfrm>
            <a:off x="3935414" y="1"/>
            <a:ext cx="4452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defTabSz="795338" eaLnBrk="0" hangingPunct="0">
              <a:defRPr sz="3600" b="1">
                <a:solidFill>
                  <a:schemeClr val="tx2"/>
                </a:solidFill>
                <a:latin typeface="Arial" charset="0"/>
              </a:defRPr>
            </a:lvl1pPr>
            <a:lvl2pPr marL="742950" indent="-285750" defTabSz="795338" eaLnBrk="0" hangingPunct="0">
              <a:defRPr sz="3600" b="1">
                <a:solidFill>
                  <a:schemeClr val="tx2"/>
                </a:solidFill>
                <a:latin typeface="Arial" charset="0"/>
              </a:defRPr>
            </a:lvl2pPr>
            <a:lvl3pPr marL="1143000" indent="-228600" defTabSz="795338" eaLnBrk="0" hangingPunct="0">
              <a:defRPr sz="3600" b="1">
                <a:solidFill>
                  <a:schemeClr val="tx2"/>
                </a:solidFill>
                <a:latin typeface="Arial" charset="0"/>
              </a:defRPr>
            </a:lvl3pPr>
            <a:lvl4pPr marL="1600200" indent="-228600" defTabSz="795338" eaLnBrk="0" hangingPunct="0">
              <a:defRPr sz="3600" b="1">
                <a:solidFill>
                  <a:schemeClr val="tx2"/>
                </a:solidFill>
                <a:latin typeface="Arial" charset="0"/>
              </a:defRPr>
            </a:lvl4pPr>
            <a:lvl5pPr marL="2057400" indent="-228600" defTabSz="795338" eaLnBrk="0" hangingPunct="0">
              <a:defRPr sz="3600" b="1">
                <a:solidFill>
                  <a:schemeClr val="tx2"/>
                </a:solidFill>
                <a:latin typeface="Arial" charset="0"/>
              </a:defRPr>
            </a:lvl5pPr>
            <a:lvl6pPr marL="2514600" indent="-228600" algn="ctr" defTabSz="795338" eaLnBrk="0" fontAlgn="base" hangingPunct="0">
              <a:spcBef>
                <a:spcPct val="0"/>
              </a:spcBef>
              <a:spcAft>
                <a:spcPct val="0"/>
              </a:spcAft>
              <a:defRPr sz="3600" b="1">
                <a:solidFill>
                  <a:schemeClr val="tx2"/>
                </a:solidFill>
                <a:latin typeface="Arial" charset="0"/>
              </a:defRPr>
            </a:lvl6pPr>
            <a:lvl7pPr marL="2971800" indent="-228600" algn="ctr" defTabSz="795338" eaLnBrk="0" fontAlgn="base" hangingPunct="0">
              <a:spcBef>
                <a:spcPct val="0"/>
              </a:spcBef>
              <a:spcAft>
                <a:spcPct val="0"/>
              </a:spcAft>
              <a:defRPr sz="3600" b="1">
                <a:solidFill>
                  <a:schemeClr val="tx2"/>
                </a:solidFill>
                <a:latin typeface="Arial" charset="0"/>
              </a:defRPr>
            </a:lvl7pPr>
            <a:lvl8pPr marL="3429000" indent="-228600" algn="ctr" defTabSz="795338" eaLnBrk="0" fontAlgn="base" hangingPunct="0">
              <a:spcBef>
                <a:spcPct val="0"/>
              </a:spcBef>
              <a:spcAft>
                <a:spcPct val="0"/>
              </a:spcAft>
              <a:defRPr sz="3600" b="1">
                <a:solidFill>
                  <a:schemeClr val="tx2"/>
                </a:solidFill>
                <a:latin typeface="Arial" charset="0"/>
              </a:defRPr>
            </a:lvl8pPr>
            <a:lvl9pPr marL="3886200" indent="-228600" algn="ctr" defTabSz="795338" eaLnBrk="0" fontAlgn="base" hangingPunct="0">
              <a:spcBef>
                <a:spcPct val="0"/>
              </a:spcBef>
              <a:spcAft>
                <a:spcPct val="0"/>
              </a:spcAft>
              <a:defRPr sz="3600" b="1">
                <a:solidFill>
                  <a:schemeClr val="tx2"/>
                </a:solidFill>
                <a:latin typeface="Arial" charset="0"/>
              </a:defRPr>
            </a:lvl9pPr>
          </a:lstStyle>
          <a:p>
            <a:pPr algn="ctr" eaLnBrk="1" hangingPunct="1">
              <a:spcBef>
                <a:spcPct val="20000"/>
              </a:spcBef>
              <a:defRPr/>
            </a:pPr>
            <a:r>
              <a:rPr lang="en-US" altLang="en-US" sz="2800" dirty="0">
                <a:solidFill>
                  <a:srgbClr val="FF3399"/>
                </a:solidFill>
                <a:latin typeface="+mn-lt"/>
                <a:cs typeface="Times New Roman" pitchFamily="18" charset="0"/>
              </a:rPr>
              <a:t>Outline</a:t>
            </a:r>
          </a:p>
        </p:txBody>
      </p:sp>
      <p:sp>
        <p:nvSpPr>
          <p:cNvPr id="5" name="Content Placeholder 2"/>
          <p:cNvSpPr txBox="1">
            <a:spLocks/>
          </p:cNvSpPr>
          <p:nvPr/>
        </p:nvSpPr>
        <p:spPr>
          <a:xfrm>
            <a:off x="2014539" y="692151"/>
            <a:ext cx="8251825" cy="5546725"/>
          </a:xfrm>
          <a:prstGeom prst="rect">
            <a:avLst/>
          </a:prstGeom>
        </p:spPr>
        <p:txBody>
          <a:bodyPr/>
          <a:lstStyle>
            <a:lvl1pPr marL="287338" indent="-287338" algn="l" defTabSz="795338" rtl="0" eaLnBrk="0" fontAlgn="base" hangingPunct="0">
              <a:spcBef>
                <a:spcPct val="20000"/>
              </a:spcBef>
              <a:spcAft>
                <a:spcPct val="0"/>
              </a:spcAft>
              <a:buChar char="•"/>
              <a:defRPr sz="2400">
                <a:solidFill>
                  <a:schemeClr val="tx1"/>
                </a:solidFill>
                <a:latin typeface="+mn-lt"/>
                <a:ea typeface="+mn-ea"/>
                <a:cs typeface="+mn-cs"/>
              </a:defRPr>
            </a:lvl1pPr>
            <a:lvl2pPr marL="757238" indent="-279400" algn="l" defTabSz="795338" rtl="0" eaLnBrk="0" fontAlgn="base" hangingPunct="0">
              <a:spcBef>
                <a:spcPct val="20000"/>
              </a:spcBef>
              <a:spcAft>
                <a:spcPct val="0"/>
              </a:spcAft>
              <a:buChar char="–"/>
              <a:defRPr sz="2000">
                <a:solidFill>
                  <a:schemeClr val="tx1"/>
                </a:solidFill>
                <a:latin typeface="+mn-lt"/>
              </a:defRPr>
            </a:lvl2pPr>
            <a:lvl3pPr marL="1136650" indent="-188913" algn="l" defTabSz="795338" rtl="0" eaLnBrk="0" fontAlgn="base" hangingPunct="0">
              <a:spcBef>
                <a:spcPct val="20000"/>
              </a:spcBef>
              <a:spcAft>
                <a:spcPct val="0"/>
              </a:spcAft>
              <a:buChar char="•"/>
              <a:defRPr>
                <a:solidFill>
                  <a:schemeClr val="tx1"/>
                </a:solidFill>
                <a:latin typeface="+mn-lt"/>
              </a:defRPr>
            </a:lvl3pPr>
            <a:lvl4pPr marL="1511300" indent="-184150" algn="l" defTabSz="795338" rtl="0" eaLnBrk="0" fontAlgn="base" hangingPunct="0">
              <a:spcBef>
                <a:spcPct val="20000"/>
              </a:spcBef>
              <a:spcAft>
                <a:spcPct val="0"/>
              </a:spcAft>
              <a:buChar char="–"/>
              <a:defRPr>
                <a:solidFill>
                  <a:schemeClr val="tx1"/>
                </a:solidFill>
                <a:latin typeface="+mn-lt"/>
              </a:defRPr>
            </a:lvl4pPr>
            <a:lvl5pPr marL="1885950" indent="-184150" algn="l" defTabSz="795338" rtl="0" eaLnBrk="0" fontAlgn="base" hangingPunct="0">
              <a:spcBef>
                <a:spcPct val="20000"/>
              </a:spcBef>
              <a:spcAft>
                <a:spcPct val="0"/>
              </a:spcAft>
              <a:buChar char="»"/>
              <a:defRPr>
                <a:solidFill>
                  <a:schemeClr val="tx1"/>
                </a:solidFill>
                <a:latin typeface="+mn-lt"/>
              </a:defRPr>
            </a:lvl5pPr>
            <a:lvl6pPr marL="2343150" indent="-184150" algn="l" defTabSz="795338" rtl="0" fontAlgn="base">
              <a:spcBef>
                <a:spcPct val="20000"/>
              </a:spcBef>
              <a:spcAft>
                <a:spcPct val="0"/>
              </a:spcAft>
              <a:buChar char="»"/>
              <a:defRPr>
                <a:solidFill>
                  <a:schemeClr val="tx1"/>
                </a:solidFill>
                <a:latin typeface="+mn-lt"/>
              </a:defRPr>
            </a:lvl6pPr>
            <a:lvl7pPr marL="2800350" indent="-184150" algn="l" defTabSz="795338" rtl="0" fontAlgn="base">
              <a:spcBef>
                <a:spcPct val="20000"/>
              </a:spcBef>
              <a:spcAft>
                <a:spcPct val="0"/>
              </a:spcAft>
              <a:buChar char="»"/>
              <a:defRPr>
                <a:solidFill>
                  <a:schemeClr val="tx1"/>
                </a:solidFill>
                <a:latin typeface="+mn-lt"/>
              </a:defRPr>
            </a:lvl7pPr>
            <a:lvl8pPr marL="3257550" indent="-184150" algn="l" defTabSz="795338" rtl="0" fontAlgn="base">
              <a:spcBef>
                <a:spcPct val="20000"/>
              </a:spcBef>
              <a:spcAft>
                <a:spcPct val="0"/>
              </a:spcAft>
              <a:buChar char="»"/>
              <a:defRPr>
                <a:solidFill>
                  <a:schemeClr val="tx1"/>
                </a:solidFill>
                <a:latin typeface="+mn-lt"/>
              </a:defRPr>
            </a:lvl8pPr>
            <a:lvl9pPr marL="3714750" indent="-184150" algn="l" defTabSz="795338" rtl="0" fontAlgn="base">
              <a:spcBef>
                <a:spcPct val="20000"/>
              </a:spcBef>
              <a:spcAft>
                <a:spcPct val="0"/>
              </a:spcAft>
              <a:buChar char="»"/>
              <a:defRPr>
                <a:solidFill>
                  <a:schemeClr val="tx1"/>
                </a:solidFill>
                <a:latin typeface="+mn-lt"/>
              </a:defRPr>
            </a:lvl9pPr>
          </a:lstStyle>
          <a:p>
            <a:pPr>
              <a:buFont typeface="Wingdings" pitchFamily="2" charset="2"/>
              <a:buChar char="§"/>
              <a:defRPr/>
            </a:pPr>
            <a:r>
              <a:rPr lang="en-US" kern="0" dirty="0">
                <a:solidFill>
                  <a:srgbClr val="D60093"/>
                </a:solidFill>
                <a:cs typeface="Times New Roman" pitchFamily="18" charset="0"/>
              </a:rPr>
              <a:t>Overview of </a:t>
            </a:r>
            <a:r>
              <a:rPr lang="en-US" kern="0" dirty="0">
                <a:solidFill>
                  <a:srgbClr val="D60093"/>
                </a:solidFill>
                <a:cs typeface="Times New Roman" pitchFamily="18" charset="0"/>
              </a:rPr>
              <a:t> </a:t>
            </a:r>
            <a:r>
              <a:rPr lang="en-US" kern="0" dirty="0">
                <a:solidFill>
                  <a:srgbClr val="D60093"/>
                </a:solidFill>
                <a:cs typeface="Times New Roman" pitchFamily="18" charset="0"/>
              </a:rPr>
              <a:t>ITER In-vessel coils role</a:t>
            </a:r>
          </a:p>
          <a:p>
            <a:pPr>
              <a:buFont typeface="Wingdings" pitchFamily="2" charset="2"/>
              <a:buChar char="§"/>
              <a:defRPr/>
            </a:pPr>
            <a:r>
              <a:rPr lang="en-US" kern="0" dirty="0">
                <a:solidFill>
                  <a:srgbClr val="D60093"/>
                </a:solidFill>
                <a:cs typeface="Times New Roman" pitchFamily="18" charset="0"/>
              </a:rPr>
              <a:t>Design and integration of ITER In-vessel Coils</a:t>
            </a:r>
          </a:p>
          <a:p>
            <a:pPr>
              <a:buFont typeface="Wingdings" pitchFamily="2" charset="2"/>
              <a:buChar char="§"/>
              <a:defRPr/>
            </a:pPr>
            <a:r>
              <a:rPr lang="en-US" kern="0" dirty="0">
                <a:solidFill>
                  <a:srgbClr val="D60093"/>
                </a:solidFill>
                <a:cs typeface="Times New Roman" pitchFamily="18" charset="0"/>
              </a:rPr>
              <a:t>Overview of the Reference design</a:t>
            </a:r>
          </a:p>
          <a:p>
            <a:pPr>
              <a:buFont typeface="Wingdings" pitchFamily="2" charset="2"/>
              <a:buChar char="§"/>
              <a:defRPr/>
            </a:pPr>
            <a:r>
              <a:rPr lang="en-US" kern="0" dirty="0">
                <a:solidFill>
                  <a:srgbClr val="D60093"/>
                </a:solidFill>
                <a:cs typeface="Times New Roman" pitchFamily="18" charset="0"/>
              </a:rPr>
              <a:t>Outcome of IVC Prototype manufacturing</a:t>
            </a:r>
          </a:p>
          <a:p>
            <a:pPr>
              <a:buFont typeface="Wingdings" pitchFamily="2" charset="2"/>
              <a:buChar char="§"/>
              <a:defRPr/>
            </a:pPr>
            <a:r>
              <a:rPr lang="en-US" kern="0" dirty="0">
                <a:solidFill>
                  <a:srgbClr val="D60093"/>
                </a:solidFill>
                <a:cs typeface="Times New Roman" pitchFamily="18" charset="0"/>
              </a:rPr>
              <a:t>Alternative designs</a:t>
            </a:r>
          </a:p>
          <a:p>
            <a:pPr>
              <a:buFont typeface="Wingdings" pitchFamily="2" charset="2"/>
              <a:buChar char="§"/>
              <a:defRPr/>
            </a:pPr>
            <a:r>
              <a:rPr lang="en-US" kern="0" dirty="0">
                <a:solidFill>
                  <a:srgbClr val="D60093"/>
                </a:solidFill>
                <a:cs typeface="Times New Roman" pitchFamily="18" charset="0"/>
              </a:rPr>
              <a:t>Installation strategy</a:t>
            </a:r>
          </a:p>
          <a:p>
            <a:pPr>
              <a:buFont typeface="Wingdings" pitchFamily="2" charset="2"/>
              <a:buChar char="§"/>
              <a:defRPr/>
            </a:pPr>
            <a:r>
              <a:rPr lang="en-US" kern="0" dirty="0">
                <a:solidFill>
                  <a:srgbClr val="D60093"/>
                </a:solidFill>
                <a:cs typeface="Times New Roman" pitchFamily="18" charset="0"/>
              </a:rPr>
              <a:t>Procurement and schedule</a:t>
            </a:r>
          </a:p>
        </p:txBody>
      </p:sp>
    </p:spTree>
    <p:extLst>
      <p:ext uri="{BB962C8B-B14F-4D97-AF65-F5344CB8AC3E}">
        <p14:creationId xmlns:p14="http://schemas.microsoft.com/office/powerpoint/2010/main" val="588324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2" descr="C:\Users\humphrs\Work\DDD\Pics\vv+o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9" y="620714"/>
            <a:ext cx="7350125"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
          <p:cNvSpPr txBox="1">
            <a:spLocks noChangeArrowheads="1"/>
          </p:cNvSpPr>
          <p:nvPr/>
        </p:nvSpPr>
        <p:spPr bwMode="auto">
          <a:xfrm>
            <a:off x="8894763" y="614363"/>
            <a:ext cx="1593850" cy="646112"/>
          </a:xfrm>
          <a:prstGeom prst="rect">
            <a:avLst/>
          </a:prstGeom>
          <a:solidFill>
            <a:srgbClr val="FFFFFF"/>
          </a:solidFill>
          <a:ln w="19050">
            <a:solidFill>
              <a:srgbClr val="C00000"/>
            </a:solidFill>
            <a:miter lim="800000"/>
            <a:headEnd/>
            <a:tailEnd/>
          </a:ln>
        </p:spPr>
        <p:txBody>
          <a:bodyPr>
            <a:spAutoFit/>
          </a:bodyPr>
          <a:lstStyle>
            <a:lvl1pPr defTabSz="457200" eaLnBrk="0" hangingPunct="0">
              <a:defRPr sz="3600" b="1">
                <a:solidFill>
                  <a:schemeClr val="tx2"/>
                </a:solidFill>
                <a:latin typeface="Arial" pitchFamily="34" charset="0"/>
              </a:defRPr>
            </a:lvl1pPr>
            <a:lvl2pPr marL="742950" indent="-285750" defTabSz="457200" eaLnBrk="0" hangingPunct="0">
              <a:defRPr sz="3600" b="1">
                <a:solidFill>
                  <a:schemeClr val="tx2"/>
                </a:solidFill>
                <a:latin typeface="Arial" pitchFamily="34" charset="0"/>
              </a:defRPr>
            </a:lvl2pPr>
            <a:lvl3pPr marL="1143000" indent="-228600" defTabSz="457200" eaLnBrk="0" hangingPunct="0">
              <a:defRPr sz="3600" b="1">
                <a:solidFill>
                  <a:schemeClr val="tx2"/>
                </a:solidFill>
                <a:latin typeface="Arial" pitchFamily="34" charset="0"/>
              </a:defRPr>
            </a:lvl3pPr>
            <a:lvl4pPr marL="1600200" indent="-228600" defTabSz="457200" eaLnBrk="0" hangingPunct="0">
              <a:defRPr sz="3600" b="1">
                <a:solidFill>
                  <a:schemeClr val="tx2"/>
                </a:solidFill>
                <a:latin typeface="Arial" pitchFamily="34" charset="0"/>
              </a:defRPr>
            </a:lvl4pPr>
            <a:lvl5pPr marL="2057400" indent="-228600" defTabSz="457200" eaLnBrk="0" hangingPunct="0">
              <a:defRPr sz="3600" b="1">
                <a:solidFill>
                  <a:schemeClr val="tx2"/>
                </a:solidFill>
                <a:latin typeface="Arial" pitchFamily="34" charset="0"/>
              </a:defRPr>
            </a:lvl5pPr>
            <a:lvl6pPr marL="2514600" indent="-228600" algn="ctr" defTabSz="457200" eaLnBrk="0" fontAlgn="base" hangingPunct="0">
              <a:spcBef>
                <a:spcPct val="0"/>
              </a:spcBef>
              <a:spcAft>
                <a:spcPct val="0"/>
              </a:spcAft>
              <a:defRPr sz="3600" b="1">
                <a:solidFill>
                  <a:schemeClr val="tx2"/>
                </a:solidFill>
                <a:latin typeface="Arial" pitchFamily="34" charset="0"/>
              </a:defRPr>
            </a:lvl6pPr>
            <a:lvl7pPr marL="2971800" indent="-228600" algn="ctr" defTabSz="457200" eaLnBrk="0" fontAlgn="base" hangingPunct="0">
              <a:spcBef>
                <a:spcPct val="0"/>
              </a:spcBef>
              <a:spcAft>
                <a:spcPct val="0"/>
              </a:spcAft>
              <a:defRPr sz="3600" b="1">
                <a:solidFill>
                  <a:schemeClr val="tx2"/>
                </a:solidFill>
                <a:latin typeface="Arial" pitchFamily="34" charset="0"/>
              </a:defRPr>
            </a:lvl7pPr>
            <a:lvl8pPr marL="3429000" indent="-228600" algn="ctr" defTabSz="457200" eaLnBrk="0" fontAlgn="base" hangingPunct="0">
              <a:spcBef>
                <a:spcPct val="0"/>
              </a:spcBef>
              <a:spcAft>
                <a:spcPct val="0"/>
              </a:spcAft>
              <a:defRPr sz="3600" b="1">
                <a:solidFill>
                  <a:schemeClr val="tx2"/>
                </a:solidFill>
                <a:latin typeface="Arial" pitchFamily="34" charset="0"/>
              </a:defRPr>
            </a:lvl8pPr>
            <a:lvl9pPr marL="3886200" indent="-228600" algn="ctr" defTabSz="457200"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1200" b="0">
                <a:solidFill>
                  <a:srgbClr val="000000"/>
                </a:solidFill>
                <a:latin typeface="Calibri" pitchFamily="34" charset="0"/>
              </a:rPr>
              <a:t>IVTC with personnel work platform installs location tooling</a:t>
            </a:r>
            <a:endParaRPr lang="en-GB" altLang="en-US" sz="1200" b="0">
              <a:solidFill>
                <a:srgbClr val="000000"/>
              </a:solidFill>
              <a:latin typeface="Calibri" pitchFamily="34" charset="0"/>
            </a:endParaRPr>
          </a:p>
        </p:txBody>
      </p:sp>
      <p:sp>
        <p:nvSpPr>
          <p:cNvPr id="35846" name="TextBox 6"/>
          <p:cNvSpPr txBox="1">
            <a:spLocks noChangeArrowheads="1"/>
          </p:cNvSpPr>
          <p:nvPr/>
        </p:nvSpPr>
        <p:spPr bwMode="auto">
          <a:xfrm>
            <a:off x="1698625" y="620713"/>
            <a:ext cx="1295400" cy="646112"/>
          </a:xfrm>
          <a:prstGeom prst="rect">
            <a:avLst/>
          </a:prstGeom>
          <a:solidFill>
            <a:srgbClr val="FFFFFF"/>
          </a:solidFill>
          <a:ln w="19050">
            <a:solidFill>
              <a:srgbClr val="C00000"/>
            </a:solidFill>
            <a:miter lim="800000"/>
            <a:headEnd/>
            <a:tailEnd/>
          </a:ln>
        </p:spPr>
        <p:txBody>
          <a:bodyPr>
            <a:spAutoFit/>
          </a:bodyPr>
          <a:lstStyle>
            <a:lvl1pPr defTabSz="457200" eaLnBrk="0" hangingPunct="0">
              <a:defRPr sz="3600" b="1">
                <a:solidFill>
                  <a:schemeClr val="tx2"/>
                </a:solidFill>
                <a:latin typeface="Arial" pitchFamily="34" charset="0"/>
              </a:defRPr>
            </a:lvl1pPr>
            <a:lvl2pPr marL="742950" indent="-285750" defTabSz="457200" eaLnBrk="0" hangingPunct="0">
              <a:defRPr sz="3600" b="1">
                <a:solidFill>
                  <a:schemeClr val="tx2"/>
                </a:solidFill>
                <a:latin typeface="Arial" pitchFamily="34" charset="0"/>
              </a:defRPr>
            </a:lvl2pPr>
            <a:lvl3pPr marL="1143000" indent="-228600" defTabSz="457200" eaLnBrk="0" hangingPunct="0">
              <a:defRPr sz="3600" b="1">
                <a:solidFill>
                  <a:schemeClr val="tx2"/>
                </a:solidFill>
                <a:latin typeface="Arial" pitchFamily="34" charset="0"/>
              </a:defRPr>
            </a:lvl3pPr>
            <a:lvl4pPr marL="1600200" indent="-228600" defTabSz="457200" eaLnBrk="0" hangingPunct="0">
              <a:defRPr sz="3600" b="1">
                <a:solidFill>
                  <a:schemeClr val="tx2"/>
                </a:solidFill>
                <a:latin typeface="Arial" pitchFamily="34" charset="0"/>
              </a:defRPr>
            </a:lvl4pPr>
            <a:lvl5pPr marL="2057400" indent="-228600" defTabSz="457200" eaLnBrk="0" hangingPunct="0">
              <a:defRPr sz="3600" b="1">
                <a:solidFill>
                  <a:schemeClr val="tx2"/>
                </a:solidFill>
                <a:latin typeface="Arial" pitchFamily="34" charset="0"/>
              </a:defRPr>
            </a:lvl5pPr>
            <a:lvl6pPr marL="2514600" indent="-228600" algn="ctr" defTabSz="457200" eaLnBrk="0" fontAlgn="base" hangingPunct="0">
              <a:spcBef>
                <a:spcPct val="0"/>
              </a:spcBef>
              <a:spcAft>
                <a:spcPct val="0"/>
              </a:spcAft>
              <a:defRPr sz="3600" b="1">
                <a:solidFill>
                  <a:schemeClr val="tx2"/>
                </a:solidFill>
                <a:latin typeface="Arial" pitchFamily="34" charset="0"/>
              </a:defRPr>
            </a:lvl6pPr>
            <a:lvl7pPr marL="2971800" indent="-228600" algn="ctr" defTabSz="457200" eaLnBrk="0" fontAlgn="base" hangingPunct="0">
              <a:spcBef>
                <a:spcPct val="0"/>
              </a:spcBef>
              <a:spcAft>
                <a:spcPct val="0"/>
              </a:spcAft>
              <a:defRPr sz="3600" b="1">
                <a:solidFill>
                  <a:schemeClr val="tx2"/>
                </a:solidFill>
                <a:latin typeface="Arial" pitchFamily="34" charset="0"/>
              </a:defRPr>
            </a:lvl7pPr>
            <a:lvl8pPr marL="3429000" indent="-228600" algn="ctr" defTabSz="457200" eaLnBrk="0" fontAlgn="base" hangingPunct="0">
              <a:spcBef>
                <a:spcPct val="0"/>
              </a:spcBef>
              <a:spcAft>
                <a:spcPct val="0"/>
              </a:spcAft>
              <a:defRPr sz="3600" b="1">
                <a:solidFill>
                  <a:schemeClr val="tx2"/>
                </a:solidFill>
                <a:latin typeface="Arial" pitchFamily="34" charset="0"/>
              </a:defRPr>
            </a:lvl8pPr>
            <a:lvl9pPr marL="3886200" indent="-228600" algn="ctr" defTabSz="457200"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1200" b="0">
                <a:solidFill>
                  <a:srgbClr val="000000"/>
                </a:solidFill>
                <a:latin typeface="Calibri" pitchFamily="34" charset="0"/>
              </a:rPr>
              <a:t>IVTC transfers ELM Coil to location tooling</a:t>
            </a:r>
            <a:endParaRPr lang="en-GB" altLang="en-US" sz="1200" b="0">
              <a:solidFill>
                <a:srgbClr val="000000"/>
              </a:solidFill>
              <a:latin typeface="Calibri" pitchFamily="34" charset="0"/>
            </a:endParaRPr>
          </a:p>
        </p:txBody>
      </p:sp>
      <p:sp>
        <p:nvSpPr>
          <p:cNvPr id="35847" name="TextBox 7"/>
          <p:cNvSpPr txBox="1">
            <a:spLocks noChangeArrowheads="1"/>
          </p:cNvSpPr>
          <p:nvPr/>
        </p:nvSpPr>
        <p:spPr bwMode="auto">
          <a:xfrm>
            <a:off x="5340350" y="620714"/>
            <a:ext cx="1511300" cy="276225"/>
          </a:xfrm>
          <a:prstGeom prst="rect">
            <a:avLst/>
          </a:prstGeom>
          <a:solidFill>
            <a:srgbClr val="FFFFFF"/>
          </a:solidFill>
          <a:ln w="19050">
            <a:solidFill>
              <a:srgbClr val="C00000"/>
            </a:solidFill>
            <a:miter lim="800000"/>
            <a:headEnd/>
            <a:tailEnd/>
          </a:ln>
        </p:spPr>
        <p:txBody>
          <a:bodyPr>
            <a:spAutoFit/>
          </a:bodyPr>
          <a:lstStyle>
            <a:lvl1pPr defTabSz="457200" eaLnBrk="0" hangingPunct="0">
              <a:defRPr sz="3600" b="1">
                <a:solidFill>
                  <a:schemeClr val="tx2"/>
                </a:solidFill>
                <a:latin typeface="Arial" pitchFamily="34" charset="0"/>
              </a:defRPr>
            </a:lvl1pPr>
            <a:lvl2pPr marL="742950" indent="-285750" defTabSz="457200" eaLnBrk="0" hangingPunct="0">
              <a:defRPr sz="3600" b="1">
                <a:solidFill>
                  <a:schemeClr val="tx2"/>
                </a:solidFill>
                <a:latin typeface="Arial" pitchFamily="34" charset="0"/>
              </a:defRPr>
            </a:lvl2pPr>
            <a:lvl3pPr marL="1143000" indent="-228600" defTabSz="457200" eaLnBrk="0" hangingPunct="0">
              <a:defRPr sz="3600" b="1">
                <a:solidFill>
                  <a:schemeClr val="tx2"/>
                </a:solidFill>
                <a:latin typeface="Arial" pitchFamily="34" charset="0"/>
              </a:defRPr>
            </a:lvl3pPr>
            <a:lvl4pPr marL="1600200" indent="-228600" defTabSz="457200" eaLnBrk="0" hangingPunct="0">
              <a:defRPr sz="3600" b="1">
                <a:solidFill>
                  <a:schemeClr val="tx2"/>
                </a:solidFill>
                <a:latin typeface="Arial" pitchFamily="34" charset="0"/>
              </a:defRPr>
            </a:lvl4pPr>
            <a:lvl5pPr marL="2057400" indent="-228600" defTabSz="457200" eaLnBrk="0" hangingPunct="0">
              <a:defRPr sz="3600" b="1">
                <a:solidFill>
                  <a:schemeClr val="tx2"/>
                </a:solidFill>
                <a:latin typeface="Arial" pitchFamily="34" charset="0"/>
              </a:defRPr>
            </a:lvl5pPr>
            <a:lvl6pPr marL="2514600" indent="-228600" algn="ctr" defTabSz="457200" eaLnBrk="0" fontAlgn="base" hangingPunct="0">
              <a:spcBef>
                <a:spcPct val="0"/>
              </a:spcBef>
              <a:spcAft>
                <a:spcPct val="0"/>
              </a:spcAft>
              <a:defRPr sz="3600" b="1">
                <a:solidFill>
                  <a:schemeClr val="tx2"/>
                </a:solidFill>
                <a:latin typeface="Arial" pitchFamily="34" charset="0"/>
              </a:defRPr>
            </a:lvl6pPr>
            <a:lvl7pPr marL="2971800" indent="-228600" algn="ctr" defTabSz="457200" eaLnBrk="0" fontAlgn="base" hangingPunct="0">
              <a:spcBef>
                <a:spcPct val="0"/>
              </a:spcBef>
              <a:spcAft>
                <a:spcPct val="0"/>
              </a:spcAft>
              <a:defRPr sz="3600" b="1">
                <a:solidFill>
                  <a:schemeClr val="tx2"/>
                </a:solidFill>
                <a:latin typeface="Arial" pitchFamily="34" charset="0"/>
              </a:defRPr>
            </a:lvl7pPr>
            <a:lvl8pPr marL="3429000" indent="-228600" algn="ctr" defTabSz="457200" eaLnBrk="0" fontAlgn="base" hangingPunct="0">
              <a:spcBef>
                <a:spcPct val="0"/>
              </a:spcBef>
              <a:spcAft>
                <a:spcPct val="0"/>
              </a:spcAft>
              <a:defRPr sz="3600" b="1">
                <a:solidFill>
                  <a:schemeClr val="tx2"/>
                </a:solidFill>
                <a:latin typeface="Arial" pitchFamily="34" charset="0"/>
              </a:defRPr>
            </a:lvl8pPr>
            <a:lvl9pPr marL="3886200" indent="-228600" algn="ctr" defTabSz="457200"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1200" b="0">
                <a:solidFill>
                  <a:srgbClr val="000000"/>
                </a:solidFill>
                <a:latin typeface="Calibri" pitchFamily="34" charset="0"/>
              </a:rPr>
              <a:t>ELM Coils installed</a:t>
            </a:r>
            <a:endParaRPr lang="en-GB" altLang="en-US" sz="1200" b="0">
              <a:solidFill>
                <a:srgbClr val="000000"/>
              </a:solidFill>
              <a:latin typeface="Calibri" pitchFamily="34" charset="0"/>
            </a:endParaRPr>
          </a:p>
        </p:txBody>
      </p:sp>
      <p:cxnSp>
        <p:nvCxnSpPr>
          <p:cNvPr id="35848" name="Straight Arrow Connector 8"/>
          <p:cNvCxnSpPr>
            <a:cxnSpLocks noChangeShapeType="1"/>
            <a:stCxn id="35845" idx="1"/>
          </p:cNvCxnSpPr>
          <p:nvPr/>
        </p:nvCxnSpPr>
        <p:spPr bwMode="auto">
          <a:xfrm flipH="1">
            <a:off x="8112125" y="936626"/>
            <a:ext cx="782638" cy="784225"/>
          </a:xfrm>
          <a:prstGeom prst="straightConnector1">
            <a:avLst/>
          </a:prstGeom>
          <a:noFill/>
          <a:ln w="19050" algn="ctr">
            <a:solidFill>
              <a:srgbClr val="C00000"/>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49" name="Straight Arrow Connector 9"/>
          <p:cNvCxnSpPr>
            <a:cxnSpLocks noChangeShapeType="1"/>
            <a:stCxn id="35847" idx="2"/>
          </p:cNvCxnSpPr>
          <p:nvPr/>
        </p:nvCxnSpPr>
        <p:spPr bwMode="auto">
          <a:xfrm>
            <a:off x="6096000" y="896939"/>
            <a:ext cx="0" cy="731837"/>
          </a:xfrm>
          <a:prstGeom prst="straightConnector1">
            <a:avLst/>
          </a:prstGeom>
          <a:noFill/>
          <a:ln w="19050" algn="ctr">
            <a:solidFill>
              <a:srgbClr val="C00000"/>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50" name="Straight Arrow Connector 10"/>
          <p:cNvCxnSpPr>
            <a:cxnSpLocks noChangeShapeType="1"/>
            <a:stCxn id="35846" idx="2"/>
          </p:cNvCxnSpPr>
          <p:nvPr/>
        </p:nvCxnSpPr>
        <p:spPr bwMode="auto">
          <a:xfrm>
            <a:off x="2346325" y="1266826"/>
            <a:ext cx="1373188" cy="1514475"/>
          </a:xfrm>
          <a:prstGeom prst="straightConnector1">
            <a:avLst/>
          </a:prstGeom>
          <a:noFill/>
          <a:ln w="19050" algn="ctr">
            <a:solidFill>
              <a:srgbClr val="C00000"/>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Rectangle 11"/>
          <p:cNvSpPr/>
          <p:nvPr/>
        </p:nvSpPr>
        <p:spPr>
          <a:xfrm>
            <a:off x="1698626" y="0"/>
            <a:ext cx="8819025" cy="523220"/>
          </a:xfrm>
          <a:prstGeom prst="rect">
            <a:avLst/>
          </a:prstGeom>
        </p:spPr>
        <p:txBody>
          <a:bodyPr wrap="square">
            <a:spAutoFit/>
          </a:bodyPr>
          <a:lstStyle/>
          <a:p>
            <a:pPr algn="ctr">
              <a:defRPr/>
            </a:pPr>
            <a:r>
              <a:rPr lang="en-GB" sz="2800" b="1" kern="0" dirty="0">
                <a:solidFill>
                  <a:srgbClr val="FF0066"/>
                </a:solidFill>
                <a:latin typeface="+mj-lt"/>
                <a:ea typeface="+mj-ea"/>
                <a:cs typeface="+mj-cs"/>
              </a:rPr>
              <a:t>In-Vessel Coils handling </a:t>
            </a:r>
            <a:r>
              <a:rPr lang="en-GB" sz="2800" b="1" kern="0" dirty="0">
                <a:solidFill>
                  <a:srgbClr val="FF0066"/>
                </a:solidFill>
                <a:latin typeface="+mj-lt"/>
                <a:ea typeface="+mj-ea"/>
                <a:cs typeface="+mj-cs"/>
              </a:rPr>
              <a:t>e</a:t>
            </a:r>
            <a:r>
              <a:rPr lang="en-GB" sz="2800" b="1" kern="0" dirty="0">
                <a:solidFill>
                  <a:srgbClr val="FF0066"/>
                </a:solidFill>
                <a:latin typeface="+mj-lt"/>
                <a:ea typeface="+mj-ea"/>
                <a:cs typeface="+mj-cs"/>
              </a:rPr>
              <a:t>quipment</a:t>
            </a:r>
            <a:endParaRPr lang="en-GB" sz="2800" b="1" kern="0" dirty="0">
              <a:solidFill>
                <a:srgbClr val="FF0066"/>
              </a:solidFill>
              <a:latin typeface="+mj-lt"/>
              <a:ea typeface="+mj-ea"/>
              <a:cs typeface="+mj-cs"/>
            </a:endParaRPr>
          </a:p>
        </p:txBody>
      </p:sp>
    </p:spTree>
    <p:extLst>
      <p:ext uri="{BB962C8B-B14F-4D97-AF65-F5344CB8AC3E}">
        <p14:creationId xmlns:p14="http://schemas.microsoft.com/office/powerpoint/2010/main" val="2874973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6"/>
          <p:cNvSpPr txBox="1">
            <a:spLocks noChangeArrowheads="1"/>
          </p:cNvSpPr>
          <p:nvPr/>
        </p:nvSpPr>
        <p:spPr bwMode="auto">
          <a:xfrm>
            <a:off x="3328988" y="654051"/>
            <a:ext cx="1147762" cy="738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a:r>
              <a:rPr lang="en-US" altLang="en-US" sz="1400"/>
              <a:t>Alternative ELM coil design</a:t>
            </a:r>
          </a:p>
        </p:txBody>
      </p:sp>
      <p:sp>
        <p:nvSpPr>
          <p:cNvPr id="54275" name="TextBox 13"/>
          <p:cNvSpPr txBox="1">
            <a:spLocks noChangeArrowheads="1"/>
          </p:cNvSpPr>
          <p:nvPr/>
        </p:nvSpPr>
        <p:spPr bwMode="auto">
          <a:xfrm>
            <a:off x="7631114" y="840318"/>
            <a:ext cx="4090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r>
              <a:rPr lang="en-US" altLang="en-US" sz="1200" i="1">
                <a:solidFill>
                  <a:srgbClr val="0CC010"/>
                </a:solidFill>
              </a:rPr>
              <a:t>OK</a:t>
            </a:r>
            <a:endParaRPr lang="en-GB" altLang="en-US" sz="1200" i="1">
              <a:solidFill>
                <a:srgbClr val="0CC010"/>
              </a:solidFill>
            </a:endParaRPr>
          </a:p>
        </p:txBody>
      </p:sp>
      <p:cxnSp>
        <p:nvCxnSpPr>
          <p:cNvPr id="43" name="Straight Arrow Connector 42"/>
          <p:cNvCxnSpPr/>
          <p:nvPr/>
        </p:nvCxnSpPr>
        <p:spPr>
          <a:xfrm>
            <a:off x="6783388" y="1620994"/>
            <a:ext cx="0" cy="1026584"/>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54285" idx="3"/>
          </p:cNvCxnSpPr>
          <p:nvPr/>
        </p:nvCxnSpPr>
        <p:spPr>
          <a:xfrm flipV="1">
            <a:off x="6791326" y="1620995"/>
            <a:ext cx="2257002" cy="2765545"/>
          </a:xfrm>
          <a:prstGeom prst="bentConnector2">
            <a:avLst/>
          </a:prstGeom>
          <a:ln w="19050">
            <a:solidFill>
              <a:srgbClr val="0CC010"/>
            </a:solidFill>
            <a:tailEnd type="arrow"/>
          </a:ln>
        </p:spPr>
        <p:style>
          <a:lnRef idx="1">
            <a:schemeClr val="accent1"/>
          </a:lnRef>
          <a:fillRef idx="0">
            <a:schemeClr val="accent1"/>
          </a:fillRef>
          <a:effectRef idx="0">
            <a:schemeClr val="accent1"/>
          </a:effectRef>
          <a:fontRef idx="minor">
            <a:schemeClr val="tx1"/>
          </a:fontRef>
        </p:style>
      </p:cxnSp>
      <p:sp>
        <p:nvSpPr>
          <p:cNvPr id="54278" name="TextBox 35"/>
          <p:cNvSpPr txBox="1">
            <a:spLocks noChangeArrowheads="1"/>
          </p:cNvSpPr>
          <p:nvPr/>
        </p:nvSpPr>
        <p:spPr bwMode="auto">
          <a:xfrm>
            <a:off x="5373688" y="2461685"/>
            <a:ext cx="1054100" cy="6463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a:r>
              <a:rPr lang="en-US" altLang="en-US" sz="1400"/>
              <a:t>Detailed analysis</a:t>
            </a:r>
          </a:p>
          <a:p>
            <a:pPr algn="ctr"/>
            <a:endParaRPr lang="en-US" altLang="en-US" sz="800"/>
          </a:p>
        </p:txBody>
      </p:sp>
      <p:sp>
        <p:nvSpPr>
          <p:cNvPr id="54279" name="TextBox 43"/>
          <p:cNvSpPr txBox="1">
            <a:spLocks noChangeArrowheads="1"/>
          </p:cNvSpPr>
          <p:nvPr/>
        </p:nvSpPr>
        <p:spPr bwMode="auto">
          <a:xfrm>
            <a:off x="3317877" y="4011085"/>
            <a:ext cx="1147763" cy="738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a:r>
              <a:rPr lang="en-US" altLang="en-US" sz="1400"/>
              <a:t>Alternative VS  coil design</a:t>
            </a:r>
          </a:p>
        </p:txBody>
      </p:sp>
      <p:cxnSp>
        <p:nvCxnSpPr>
          <p:cNvPr id="45" name="Straight Arrow Connector 44"/>
          <p:cNvCxnSpPr/>
          <p:nvPr/>
        </p:nvCxnSpPr>
        <p:spPr>
          <a:xfrm flipV="1">
            <a:off x="4519615" y="2861735"/>
            <a:ext cx="815975" cy="2117"/>
          </a:xfrm>
          <a:prstGeom prst="straightConnector1">
            <a:avLst/>
          </a:prstGeom>
          <a:ln w="19050">
            <a:solidFill>
              <a:srgbClr val="0CC01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554538" y="1189567"/>
            <a:ext cx="819150" cy="0"/>
          </a:xfrm>
          <a:prstGeom prst="straightConnector1">
            <a:avLst/>
          </a:prstGeom>
          <a:ln w="19050">
            <a:solidFill>
              <a:srgbClr val="0CC01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495802" y="4504267"/>
            <a:ext cx="815975" cy="0"/>
          </a:xfrm>
          <a:prstGeom prst="straightConnector1">
            <a:avLst/>
          </a:prstGeom>
          <a:ln w="19050">
            <a:solidFill>
              <a:srgbClr val="0CC010"/>
            </a:solidFill>
            <a:tailEnd type="arrow"/>
          </a:ln>
        </p:spPr>
        <p:style>
          <a:lnRef idx="1">
            <a:schemeClr val="accent1"/>
          </a:lnRef>
          <a:fillRef idx="0">
            <a:schemeClr val="accent1"/>
          </a:fillRef>
          <a:effectRef idx="0">
            <a:schemeClr val="accent1"/>
          </a:effectRef>
          <a:fontRef idx="minor">
            <a:schemeClr val="tx1"/>
          </a:fontRef>
        </p:style>
      </p:cxnSp>
      <p:sp>
        <p:nvSpPr>
          <p:cNvPr id="54283" name="TextBox 50"/>
          <p:cNvSpPr txBox="1">
            <a:spLocks noChangeArrowheads="1"/>
          </p:cNvSpPr>
          <p:nvPr/>
        </p:nvSpPr>
        <p:spPr bwMode="auto">
          <a:xfrm>
            <a:off x="3289300" y="2368552"/>
            <a:ext cx="1150938" cy="9541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a:r>
              <a:rPr lang="en-US" altLang="en-US" sz="1400"/>
              <a:t>Improved Reference Design for ELM coils</a:t>
            </a:r>
          </a:p>
        </p:txBody>
      </p:sp>
      <p:sp>
        <p:nvSpPr>
          <p:cNvPr id="54284" name="TextBox 51"/>
          <p:cNvSpPr txBox="1">
            <a:spLocks noChangeArrowheads="1"/>
          </p:cNvSpPr>
          <p:nvPr/>
        </p:nvSpPr>
        <p:spPr bwMode="auto">
          <a:xfrm>
            <a:off x="5373688" y="548219"/>
            <a:ext cx="1670050" cy="9541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a:r>
              <a:rPr lang="en-US" altLang="en-US" sz="1400"/>
              <a:t>Detailed Analysis</a:t>
            </a:r>
          </a:p>
          <a:p>
            <a:pPr algn="ctr"/>
            <a:r>
              <a:rPr lang="en-US" altLang="en-US" sz="1400"/>
              <a:t>Prototype</a:t>
            </a:r>
          </a:p>
          <a:p>
            <a:pPr algn="ctr"/>
            <a:r>
              <a:rPr lang="en-US" altLang="en-US" sz="1400"/>
              <a:t>Bending/welding trials</a:t>
            </a:r>
          </a:p>
        </p:txBody>
      </p:sp>
      <p:sp>
        <p:nvSpPr>
          <p:cNvPr id="54285" name="TextBox 52"/>
          <p:cNvSpPr txBox="1">
            <a:spLocks noChangeArrowheads="1"/>
          </p:cNvSpPr>
          <p:nvPr/>
        </p:nvSpPr>
        <p:spPr bwMode="auto">
          <a:xfrm>
            <a:off x="5341940" y="3909486"/>
            <a:ext cx="1449387" cy="9541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a:r>
              <a:rPr lang="en-US" altLang="en-US" sz="1400"/>
              <a:t>Detailed Analysis</a:t>
            </a:r>
          </a:p>
          <a:p>
            <a:pPr algn="ctr"/>
            <a:r>
              <a:rPr lang="en-US" altLang="en-US" sz="1400"/>
              <a:t>Installation Study</a:t>
            </a:r>
          </a:p>
        </p:txBody>
      </p:sp>
      <p:sp>
        <p:nvSpPr>
          <p:cNvPr id="54286" name="TextBox 54"/>
          <p:cNvSpPr txBox="1">
            <a:spLocks noChangeArrowheads="1"/>
          </p:cNvSpPr>
          <p:nvPr/>
        </p:nvSpPr>
        <p:spPr bwMode="auto">
          <a:xfrm>
            <a:off x="7664451" y="2474386"/>
            <a:ext cx="4090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r>
              <a:rPr lang="en-US" altLang="en-US" sz="1200" i="1">
                <a:solidFill>
                  <a:srgbClr val="0CC010"/>
                </a:solidFill>
              </a:rPr>
              <a:t>OK</a:t>
            </a:r>
            <a:endParaRPr lang="en-GB" altLang="en-US" sz="1200" i="1">
              <a:solidFill>
                <a:srgbClr val="0CC010"/>
              </a:solidFill>
            </a:endParaRPr>
          </a:p>
        </p:txBody>
      </p:sp>
      <p:sp>
        <p:nvSpPr>
          <p:cNvPr id="54287" name="TextBox 56"/>
          <p:cNvSpPr txBox="1">
            <a:spLocks noChangeArrowheads="1"/>
          </p:cNvSpPr>
          <p:nvPr/>
        </p:nvSpPr>
        <p:spPr bwMode="auto">
          <a:xfrm>
            <a:off x="8543927" y="740833"/>
            <a:ext cx="1655763" cy="738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a:r>
              <a:rPr lang="en-US" altLang="en-US" sz="1400"/>
              <a:t>Design Review </a:t>
            </a:r>
          </a:p>
          <a:p>
            <a:pPr algn="ctr"/>
            <a:r>
              <a:rPr lang="en-US" altLang="en-US" sz="1400"/>
              <a:t>Procurement Preparation </a:t>
            </a:r>
          </a:p>
        </p:txBody>
      </p:sp>
      <p:sp>
        <p:nvSpPr>
          <p:cNvPr id="54288" name="TextBox 60"/>
          <p:cNvSpPr txBox="1">
            <a:spLocks noChangeArrowheads="1"/>
          </p:cNvSpPr>
          <p:nvPr/>
        </p:nvSpPr>
        <p:spPr bwMode="auto">
          <a:xfrm>
            <a:off x="7656514" y="4165602"/>
            <a:ext cx="4090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r>
              <a:rPr lang="en-US" altLang="en-US" sz="1200" i="1">
                <a:solidFill>
                  <a:srgbClr val="0CC010"/>
                </a:solidFill>
              </a:rPr>
              <a:t>OK</a:t>
            </a:r>
            <a:endParaRPr lang="en-GB" altLang="en-US" sz="1200" i="1">
              <a:solidFill>
                <a:srgbClr val="0CC010"/>
              </a:solidFill>
            </a:endParaRPr>
          </a:p>
        </p:txBody>
      </p:sp>
      <p:sp>
        <p:nvSpPr>
          <p:cNvPr id="54289" name="TextBox 62"/>
          <p:cNvSpPr txBox="1">
            <a:spLocks noChangeArrowheads="1"/>
          </p:cNvSpPr>
          <p:nvPr/>
        </p:nvSpPr>
        <p:spPr bwMode="auto">
          <a:xfrm>
            <a:off x="6823563" y="2184686"/>
            <a:ext cx="522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r>
              <a:rPr lang="en-US" altLang="en-US" sz="1200" i="1">
                <a:solidFill>
                  <a:srgbClr val="FF0000"/>
                </a:solidFill>
              </a:rPr>
              <a:t>NOK</a:t>
            </a:r>
            <a:endParaRPr lang="en-GB" altLang="en-US" sz="1200" i="1">
              <a:solidFill>
                <a:srgbClr val="FF0000"/>
              </a:solidFill>
            </a:endParaRPr>
          </a:p>
        </p:txBody>
      </p:sp>
      <p:sp>
        <p:nvSpPr>
          <p:cNvPr id="71" name="Rectangle 70"/>
          <p:cNvSpPr/>
          <p:nvPr/>
        </p:nvSpPr>
        <p:spPr>
          <a:xfrm>
            <a:off x="2640013" y="0"/>
            <a:ext cx="6858000" cy="523220"/>
          </a:xfrm>
          <a:prstGeom prst="rect">
            <a:avLst/>
          </a:prstGeom>
        </p:spPr>
        <p:txBody>
          <a:bodyPr>
            <a:spAutoFit/>
          </a:bodyPr>
          <a:lstStyle/>
          <a:p>
            <a:pPr algn="ctr">
              <a:defRPr/>
            </a:pPr>
            <a:r>
              <a:rPr lang="en-GB" sz="2800" b="1" kern="0" dirty="0">
                <a:solidFill>
                  <a:srgbClr val="FF0066"/>
                </a:solidFill>
                <a:latin typeface="+mj-lt"/>
                <a:ea typeface="+mj-ea"/>
                <a:cs typeface="+mj-cs"/>
              </a:rPr>
              <a:t>IO Strategy for IVC Development</a:t>
            </a:r>
          </a:p>
        </p:txBody>
      </p:sp>
      <p:sp>
        <p:nvSpPr>
          <p:cNvPr id="54292" name="TextBox 54"/>
          <p:cNvSpPr txBox="1">
            <a:spLocks noChangeArrowheads="1"/>
          </p:cNvSpPr>
          <p:nvPr/>
        </p:nvSpPr>
        <p:spPr bwMode="auto">
          <a:xfrm>
            <a:off x="6891338" y="2853268"/>
            <a:ext cx="2373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r>
              <a:rPr lang="en-US" altLang="en-US" sz="1200" i="1">
                <a:solidFill>
                  <a:srgbClr val="0CC010"/>
                </a:solidFill>
              </a:rPr>
              <a:t>It may require reduction of performance</a:t>
            </a:r>
            <a:endParaRPr lang="en-GB" altLang="en-US" sz="1200" i="1">
              <a:solidFill>
                <a:srgbClr val="0CC010"/>
              </a:solidFill>
            </a:endParaRPr>
          </a:p>
        </p:txBody>
      </p:sp>
      <p:sp>
        <p:nvSpPr>
          <p:cNvPr id="54293" name="TextBox 54"/>
          <p:cNvSpPr txBox="1">
            <a:spLocks noChangeArrowheads="1"/>
          </p:cNvSpPr>
          <p:nvPr/>
        </p:nvSpPr>
        <p:spPr bwMode="auto">
          <a:xfrm>
            <a:off x="6964365" y="4572002"/>
            <a:ext cx="237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r>
              <a:rPr lang="en-US" altLang="en-US" sz="1200" i="1">
                <a:solidFill>
                  <a:srgbClr val="0CC010"/>
                </a:solidFill>
              </a:rPr>
              <a:t>No major showstoppers for this solution</a:t>
            </a:r>
            <a:endParaRPr lang="en-GB" altLang="en-US" sz="1200" i="1">
              <a:solidFill>
                <a:srgbClr val="0CC010"/>
              </a:solidFill>
            </a:endParaRPr>
          </a:p>
        </p:txBody>
      </p:sp>
      <p:sp>
        <p:nvSpPr>
          <p:cNvPr id="54294" name="Rectangle 15"/>
          <p:cNvSpPr>
            <a:spLocks noChangeArrowheads="1"/>
          </p:cNvSpPr>
          <p:nvPr/>
        </p:nvSpPr>
        <p:spPr bwMode="auto">
          <a:xfrm>
            <a:off x="1592265" y="5111752"/>
            <a:ext cx="910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just"/>
            <a:r>
              <a:rPr lang="en-GB" altLang="en-US" sz="1800" dirty="0">
                <a:latin typeface="+mn-lt"/>
              </a:rPr>
              <a:t>Since there is a limitation on the existing IO resources, available budget and the time necessary to complete either of the two possible solutions, the present strategy is to include the design finalization, full scale prototype production and qualification activities in the first stage of the supply contract for the manufacture of the 27 ELM and 2 VS coils</a:t>
            </a:r>
          </a:p>
        </p:txBody>
      </p:sp>
      <p:sp>
        <p:nvSpPr>
          <p:cNvPr id="54295" name="TextBox 54"/>
          <p:cNvSpPr txBox="1">
            <a:spLocks noChangeArrowheads="1"/>
          </p:cNvSpPr>
          <p:nvPr/>
        </p:nvSpPr>
        <p:spPr bwMode="auto">
          <a:xfrm>
            <a:off x="7043738" y="1242485"/>
            <a:ext cx="164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ＭＳ Ｐゴシック" pitchFamily="34" charset="-128"/>
              </a:defRPr>
            </a:lvl1pPr>
            <a:lvl2pPr marL="742950" indent="-285750">
              <a:defRPr sz="2400">
                <a:solidFill>
                  <a:schemeClr val="tx1"/>
                </a:solidFill>
                <a:latin typeface="Century Gothic" pitchFamily="34" charset="0"/>
                <a:ea typeface="ＭＳ Ｐゴシック" pitchFamily="34" charset="-128"/>
              </a:defRPr>
            </a:lvl2pPr>
            <a:lvl3pPr marL="1143000" indent="-228600">
              <a:defRPr sz="2400">
                <a:solidFill>
                  <a:schemeClr val="tx1"/>
                </a:solidFill>
                <a:latin typeface="Century Gothic" pitchFamily="34" charset="0"/>
                <a:ea typeface="ＭＳ Ｐゴシック" pitchFamily="34" charset="-128"/>
              </a:defRPr>
            </a:lvl3pPr>
            <a:lvl4pPr marL="1600200" indent="-228600">
              <a:defRPr sz="2400">
                <a:solidFill>
                  <a:schemeClr val="tx1"/>
                </a:solidFill>
                <a:latin typeface="Century Gothic" pitchFamily="34" charset="0"/>
                <a:ea typeface="ＭＳ Ｐゴシック" pitchFamily="34" charset="-128"/>
              </a:defRPr>
            </a:lvl4pPr>
            <a:lvl5pPr marL="2057400" indent="-228600">
              <a:defRPr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r>
              <a:rPr lang="en-US" altLang="en-US" sz="1200" i="1">
                <a:solidFill>
                  <a:srgbClr val="0CC010"/>
                </a:solidFill>
              </a:rPr>
              <a:t>This design solution looks promising</a:t>
            </a:r>
            <a:endParaRPr lang="en-GB" altLang="en-US" sz="1200" i="1">
              <a:solidFill>
                <a:srgbClr val="0CC010"/>
              </a:solidFill>
            </a:endParaRPr>
          </a:p>
        </p:txBody>
      </p:sp>
      <p:cxnSp>
        <p:nvCxnSpPr>
          <p:cNvPr id="28" name="Straight Arrow Connector 27"/>
          <p:cNvCxnSpPr/>
          <p:nvPr/>
        </p:nvCxnSpPr>
        <p:spPr>
          <a:xfrm>
            <a:off x="7085013" y="1244600"/>
            <a:ext cx="1458912" cy="0"/>
          </a:xfrm>
          <a:prstGeom prst="straightConnector1">
            <a:avLst/>
          </a:prstGeom>
          <a:ln w="19050">
            <a:solidFill>
              <a:srgbClr val="0CC010"/>
            </a:solidFill>
            <a:tailEnd type="arrow"/>
          </a:ln>
        </p:spPr>
        <p:style>
          <a:lnRef idx="1">
            <a:schemeClr val="accent1"/>
          </a:lnRef>
          <a:fillRef idx="0">
            <a:schemeClr val="accent1"/>
          </a:fillRef>
          <a:effectRef idx="0">
            <a:schemeClr val="accent1"/>
          </a:effectRef>
          <a:fontRef idx="minor">
            <a:schemeClr val="tx1"/>
          </a:fontRef>
        </p:style>
      </p:cxnSp>
      <p:sp>
        <p:nvSpPr>
          <p:cNvPr id="25"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26" name="Elbow Connector 25"/>
          <p:cNvCxnSpPr/>
          <p:nvPr/>
        </p:nvCxnSpPr>
        <p:spPr>
          <a:xfrm flipV="1">
            <a:off x="6502613" y="1620994"/>
            <a:ext cx="2257002" cy="1242858"/>
          </a:xfrm>
          <a:prstGeom prst="bentConnector3">
            <a:avLst>
              <a:gd name="adj1" fmla="val 100047"/>
            </a:avLst>
          </a:prstGeom>
          <a:ln w="19050">
            <a:solidFill>
              <a:srgbClr val="0CC01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720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3"/>
          <p:cNvSpPr txBox="1">
            <a:spLocks/>
          </p:cNvSpPr>
          <p:nvPr/>
        </p:nvSpPr>
        <p:spPr>
          <a:xfrm>
            <a:off x="1992314" y="0"/>
            <a:ext cx="8404225" cy="457200"/>
          </a:xfrm>
          <a:prstGeom prst="rect">
            <a:avLst/>
          </a:prstGeom>
        </p:spPr>
        <p:txBody>
          <a:bodyPr/>
          <a:lstStyle/>
          <a:p>
            <a:pPr algn="ctr" eaLnBrk="0" hangingPunct="0">
              <a:defRPr/>
            </a:pPr>
            <a:r>
              <a:rPr lang="en-US" sz="2800" b="1" kern="0" dirty="0">
                <a:solidFill>
                  <a:srgbClr val="FF6600"/>
                </a:solidFill>
                <a:latin typeface="Times New Roman" pitchFamily="18" charset="0"/>
                <a:ea typeface="+mj-ea"/>
                <a:cs typeface="Times New Roman" pitchFamily="18" charset="0"/>
              </a:rPr>
              <a:t>Procurement of the IVC</a:t>
            </a:r>
          </a:p>
        </p:txBody>
      </p:sp>
      <p:sp>
        <p:nvSpPr>
          <p:cNvPr id="48131" name="TextBox 2"/>
          <p:cNvSpPr txBox="1">
            <a:spLocks noChangeArrowheads="1"/>
          </p:cNvSpPr>
          <p:nvPr/>
        </p:nvSpPr>
        <p:spPr bwMode="auto">
          <a:xfrm>
            <a:off x="2162175" y="692697"/>
            <a:ext cx="80645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algn="l" eaLnBrk="1" hangingPunct="1">
              <a:buFont typeface="Wingdings" pitchFamily="2" charset="2"/>
              <a:buChar char="§"/>
            </a:pPr>
            <a:r>
              <a:rPr lang="en-US" altLang="en-US" sz="2400" dirty="0"/>
              <a:t> </a:t>
            </a:r>
            <a:r>
              <a:rPr lang="en-US" altLang="en-US" sz="2400" b="0" dirty="0">
                <a:latin typeface="+mn-lt"/>
              </a:rPr>
              <a:t>Procurement will be done via a direct Call for Tender</a:t>
            </a:r>
          </a:p>
          <a:p>
            <a:pPr algn="l" eaLnBrk="1" hangingPunct="1"/>
            <a:endParaRPr lang="en-US" altLang="en-US" sz="2400" b="0" dirty="0">
              <a:latin typeface="+mn-lt"/>
            </a:endParaRPr>
          </a:p>
          <a:p>
            <a:pPr algn="l" eaLnBrk="1" hangingPunct="1">
              <a:buFont typeface="Wingdings" pitchFamily="2" charset="2"/>
              <a:buChar char="§"/>
            </a:pPr>
            <a:r>
              <a:rPr lang="en-US" altLang="en-US" sz="2400" b="0" dirty="0">
                <a:latin typeface="+mn-lt"/>
              </a:rPr>
              <a:t> Activities running in parallel: </a:t>
            </a:r>
          </a:p>
          <a:p>
            <a:pPr algn="l" eaLnBrk="1" hangingPunct="1"/>
            <a:r>
              <a:rPr lang="en-US" altLang="en-US" sz="2400" b="0" dirty="0">
                <a:latin typeface="+mn-lt"/>
              </a:rPr>
              <a:t>	- market survey; </a:t>
            </a:r>
          </a:p>
          <a:p>
            <a:pPr algn="l" eaLnBrk="1" hangingPunct="1"/>
            <a:r>
              <a:rPr lang="en-US" altLang="en-US" sz="2400" b="0" dirty="0">
                <a:latin typeface="+mn-lt"/>
              </a:rPr>
              <a:t>	- development of procurement </a:t>
            </a:r>
            <a:r>
              <a:rPr lang="en-US" altLang="en-US" sz="2400" b="0" dirty="0">
                <a:latin typeface="+mn-lt"/>
              </a:rPr>
              <a:t>strategy</a:t>
            </a:r>
            <a:endParaRPr lang="en-US" altLang="en-US" sz="2400" b="0" dirty="0">
              <a:latin typeface="+mn-lt"/>
            </a:endParaRPr>
          </a:p>
          <a:p>
            <a:pPr algn="l" eaLnBrk="1" hangingPunct="1"/>
            <a:endParaRPr lang="en-US" altLang="en-US" sz="2400" b="0" dirty="0">
              <a:latin typeface="+mn-lt"/>
            </a:endParaRPr>
          </a:p>
          <a:p>
            <a:pPr algn="l" eaLnBrk="1" hangingPunct="1">
              <a:buFont typeface="Wingdings" pitchFamily="2" charset="2"/>
              <a:buChar char="§"/>
            </a:pPr>
            <a:r>
              <a:rPr lang="en-US" altLang="en-US" sz="2400" b="0" dirty="0">
                <a:latin typeface="+mn-lt"/>
              </a:rPr>
              <a:t> ITER envisages </a:t>
            </a:r>
            <a:r>
              <a:rPr lang="en-US" altLang="en-US" sz="2400" b="0" dirty="0">
                <a:latin typeface="+mn-lt"/>
              </a:rPr>
              <a:t>to place 2 calls for </a:t>
            </a:r>
            <a:r>
              <a:rPr lang="en-US" altLang="en-US" sz="2400" b="0" dirty="0">
                <a:latin typeface="+mn-lt"/>
              </a:rPr>
              <a:t>tender or 1 call for tender with two lots: </a:t>
            </a:r>
            <a:r>
              <a:rPr lang="en-US" altLang="en-US" sz="2400" b="0" dirty="0">
                <a:latin typeface="+mn-lt"/>
              </a:rPr>
              <a:t>one for conductor manufacturing and one for coil </a:t>
            </a:r>
            <a:r>
              <a:rPr lang="en-US" altLang="en-US" sz="2400" b="0" dirty="0">
                <a:latin typeface="+mn-lt"/>
              </a:rPr>
              <a:t>manufacturing/assembly</a:t>
            </a:r>
          </a:p>
          <a:p>
            <a:pPr algn="l" eaLnBrk="1" hangingPunct="1">
              <a:buFont typeface="Wingdings" pitchFamily="2" charset="2"/>
              <a:buChar char="§"/>
            </a:pPr>
            <a:endParaRPr lang="en-US" altLang="en-US" sz="2400" b="0" dirty="0">
              <a:latin typeface="+mn-lt"/>
            </a:endParaRPr>
          </a:p>
          <a:p>
            <a:pPr algn="l" eaLnBrk="1" hangingPunct="1">
              <a:buFont typeface="Wingdings" pitchFamily="2" charset="2"/>
              <a:buChar char="§"/>
            </a:pPr>
            <a:r>
              <a:rPr lang="en-US" altLang="en-US" sz="2400" b="0" dirty="0">
                <a:latin typeface="+mn-lt"/>
              </a:rPr>
              <a:t> </a:t>
            </a:r>
            <a:r>
              <a:rPr lang="en-US" altLang="en-US" sz="2400" b="0" dirty="0">
                <a:latin typeface="+mn-lt"/>
              </a:rPr>
              <a:t>Schedule</a:t>
            </a:r>
          </a:p>
          <a:p>
            <a:pPr algn="l" eaLnBrk="1" hangingPunct="1"/>
            <a:endParaRPr lang="en-US" altLang="en-US" sz="2400" b="0" dirty="0">
              <a:latin typeface="+mn-lt"/>
            </a:endParaRPr>
          </a:p>
          <a:p>
            <a:pPr eaLnBrk="1" hangingPunct="1"/>
            <a:r>
              <a:rPr lang="en-GB" altLang="en-US" sz="2400" b="0" dirty="0">
                <a:latin typeface="+mn-lt"/>
              </a:rPr>
              <a:t>Design </a:t>
            </a:r>
            <a:r>
              <a:rPr lang="en-GB" altLang="en-US" sz="2400" b="0" dirty="0">
                <a:latin typeface="+mn-lt"/>
              </a:rPr>
              <a:t>Review           			</a:t>
            </a:r>
            <a:r>
              <a:rPr lang="en-GB" altLang="en-US" sz="2400" b="0" dirty="0">
                <a:latin typeface="+mn-lt"/>
              </a:rPr>
              <a:t>	March-June </a:t>
            </a:r>
            <a:r>
              <a:rPr lang="en-GB" altLang="en-US" sz="2400" b="0" dirty="0">
                <a:latin typeface="+mn-lt"/>
              </a:rPr>
              <a:t>2015</a:t>
            </a:r>
          </a:p>
          <a:p>
            <a:pPr eaLnBrk="1" hangingPunct="1"/>
            <a:r>
              <a:rPr lang="en-GB" altLang="en-US" sz="2400" b="0" dirty="0">
                <a:latin typeface="+mn-lt"/>
              </a:rPr>
              <a:t>Launch of Call for Tender 			</a:t>
            </a:r>
            <a:r>
              <a:rPr lang="en-GB" altLang="en-US" sz="2400" b="0" dirty="0">
                <a:latin typeface="+mn-lt"/>
              </a:rPr>
              <a:t>September  </a:t>
            </a:r>
            <a:r>
              <a:rPr lang="en-GB" altLang="en-US" sz="2400" b="0" dirty="0">
                <a:latin typeface="+mn-lt"/>
              </a:rPr>
              <a:t>2015</a:t>
            </a:r>
          </a:p>
          <a:p>
            <a:pPr eaLnBrk="1" hangingPunct="1"/>
            <a:r>
              <a:rPr lang="en-GB" altLang="en-US" sz="2400" b="0" dirty="0">
                <a:latin typeface="+mn-lt"/>
              </a:rPr>
              <a:t>Contract awarded 				June 2016</a:t>
            </a:r>
          </a:p>
          <a:p>
            <a:pPr algn="l" eaLnBrk="1" hangingPunct="1">
              <a:buFont typeface="Wingdings" pitchFamily="2" charset="2"/>
              <a:buChar char="§"/>
            </a:pPr>
            <a:endParaRPr lang="en-GB" altLang="en-US" sz="2400" b="0" dirty="0">
              <a:latin typeface="+mn-lt"/>
            </a:endParaRPr>
          </a:p>
          <a:p>
            <a:pPr eaLnBrk="1" hangingPunct="1"/>
            <a:endParaRPr lang="en-GB" altLang="en-US" sz="2400" b="0" dirty="0">
              <a:latin typeface="+mn-lt"/>
            </a:endParaRPr>
          </a:p>
        </p:txBody>
      </p:sp>
    </p:spTree>
    <p:extLst>
      <p:ext uri="{BB962C8B-B14F-4D97-AF65-F5344CB8AC3E}">
        <p14:creationId xmlns:p14="http://schemas.microsoft.com/office/powerpoint/2010/main" val="1892565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3"/>
          <p:cNvSpPr txBox="1">
            <a:spLocks/>
          </p:cNvSpPr>
          <p:nvPr/>
        </p:nvSpPr>
        <p:spPr>
          <a:xfrm>
            <a:off x="1847850" y="0"/>
            <a:ext cx="8548688" cy="457200"/>
          </a:xfrm>
          <a:prstGeom prst="rect">
            <a:avLst/>
          </a:prstGeom>
        </p:spPr>
        <p:txBody>
          <a:bodyPr/>
          <a:lstStyle/>
          <a:p>
            <a:pPr algn="ctr" eaLnBrk="0" hangingPunct="0">
              <a:defRPr/>
            </a:pPr>
            <a:r>
              <a:rPr lang="en-US" sz="2800" b="1" kern="0" dirty="0">
                <a:solidFill>
                  <a:srgbClr val="FF0000"/>
                </a:solidFill>
                <a:latin typeface="Times New Roman" pitchFamily="18" charset="0"/>
                <a:ea typeface="+mj-ea"/>
                <a:cs typeface="Times New Roman" pitchFamily="18" charset="0"/>
              </a:rPr>
              <a:t>Summary </a:t>
            </a:r>
            <a:endParaRPr lang="en-US" sz="2800" b="1" kern="0" dirty="0">
              <a:solidFill>
                <a:srgbClr val="FF0000"/>
              </a:solidFill>
              <a:latin typeface="Times New Roman" pitchFamily="18" charset="0"/>
              <a:ea typeface="+mj-ea"/>
              <a:cs typeface="Times New Roman" pitchFamily="18" charset="0"/>
            </a:endParaRPr>
          </a:p>
        </p:txBody>
      </p:sp>
      <p:sp>
        <p:nvSpPr>
          <p:cNvPr id="3" name="TextBox 2"/>
          <p:cNvSpPr txBox="1"/>
          <p:nvPr/>
        </p:nvSpPr>
        <p:spPr>
          <a:xfrm>
            <a:off x="1524000" y="474893"/>
            <a:ext cx="9145016" cy="5940088"/>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mn-lt"/>
              </a:rPr>
              <a:t>The reference design and prototype work provided a good basis for the development of radiation resistant conductor capable of operating within the harsh conditions in ITER vacuum </a:t>
            </a:r>
            <a:r>
              <a:rPr lang="en-GB" sz="2000" dirty="0">
                <a:latin typeface="+mn-lt"/>
              </a:rPr>
              <a:t>chamber; </a:t>
            </a:r>
          </a:p>
          <a:p>
            <a:pPr marL="342900" indent="-342900">
              <a:buFont typeface="Arial" panose="020B0604020202020204" pitchFamily="34" charset="0"/>
              <a:buChar char="•"/>
            </a:pPr>
            <a:r>
              <a:rPr lang="en-GB" sz="2000" dirty="0">
                <a:latin typeface="+mn-lt"/>
              </a:rPr>
              <a:t>This effort </a:t>
            </a:r>
            <a:r>
              <a:rPr lang="en-GB" sz="2000" dirty="0">
                <a:latin typeface="+mn-lt"/>
              </a:rPr>
              <a:t>identified shortcomings in achieving satisfactory manufacturing solution, and most significantly, difficulties with making four simultaneous brazed joints for VS coils sections and difficulties in brazing the brackets onto the ELM coil </a:t>
            </a:r>
            <a:r>
              <a:rPr lang="en-GB" sz="2000" dirty="0">
                <a:latin typeface="+mn-lt"/>
              </a:rPr>
              <a:t>conductor; </a:t>
            </a:r>
          </a:p>
          <a:p>
            <a:pPr marL="342900" indent="-342900">
              <a:buFont typeface="Arial" panose="020B0604020202020204" pitchFamily="34" charset="0"/>
              <a:buChar char="•"/>
            </a:pPr>
            <a:r>
              <a:rPr lang="en-GB" sz="2000" u="sng" dirty="0">
                <a:latin typeface="+mn-lt"/>
              </a:rPr>
              <a:t>The </a:t>
            </a:r>
            <a:r>
              <a:rPr lang="en-GB" sz="2000" u="sng" dirty="0">
                <a:latin typeface="+mn-lt"/>
              </a:rPr>
              <a:t>ITER IVC team is focused on </a:t>
            </a:r>
            <a:r>
              <a:rPr lang="en-GB" sz="2000" u="sng" dirty="0">
                <a:latin typeface="+mn-lt"/>
              </a:rPr>
              <a:t>: </a:t>
            </a:r>
          </a:p>
          <a:p>
            <a:pPr marL="457200" indent="-457200">
              <a:buAutoNum type="arabicParenR"/>
            </a:pPr>
            <a:r>
              <a:rPr lang="en-GB" sz="2000" dirty="0">
                <a:latin typeface="+mn-lt"/>
              </a:rPr>
              <a:t>Detailed </a:t>
            </a:r>
            <a:r>
              <a:rPr lang="en-GB" sz="2000" dirty="0">
                <a:latin typeface="+mn-lt"/>
              </a:rPr>
              <a:t>thermal and structural analysis for both alternative ELM and VS coil designs, including the impact on the VV rails; </a:t>
            </a:r>
            <a:endParaRPr lang="en-GB" sz="2000" dirty="0">
              <a:latin typeface="+mn-lt"/>
            </a:endParaRPr>
          </a:p>
          <a:p>
            <a:pPr marL="457200" indent="-457200">
              <a:buAutoNum type="arabicParenR"/>
            </a:pPr>
            <a:r>
              <a:rPr lang="en-GB" sz="2000" dirty="0">
                <a:latin typeface="+mn-lt"/>
              </a:rPr>
              <a:t>Small </a:t>
            </a:r>
            <a:r>
              <a:rPr lang="en-GB" sz="2000" dirty="0">
                <a:latin typeface="+mn-lt"/>
              </a:rPr>
              <a:t>prototype of the alternative ELM control coil with square conductor which will give an answer to the most critical technical issue, that is fabrication of a long conductor with a square stainless steel jacket, bending at small radii while maintaining the tight tolerances and assess the welding distortion; </a:t>
            </a:r>
            <a:endParaRPr lang="en-GB" sz="2000" dirty="0">
              <a:latin typeface="+mn-lt"/>
            </a:endParaRPr>
          </a:p>
          <a:p>
            <a:pPr marL="457200" indent="-457200">
              <a:buAutoNum type="arabicParenR"/>
            </a:pPr>
            <a:r>
              <a:rPr lang="en-GB" sz="2000" dirty="0">
                <a:latin typeface="+mn-lt"/>
              </a:rPr>
              <a:t>Development </a:t>
            </a:r>
            <a:r>
              <a:rPr lang="en-GB" sz="2000" dirty="0">
                <a:latin typeface="+mn-lt"/>
              </a:rPr>
              <a:t>of a reliable NDT for Cu and </a:t>
            </a:r>
            <a:r>
              <a:rPr lang="en-GB" sz="2000" dirty="0" err="1">
                <a:latin typeface="+mn-lt"/>
              </a:rPr>
              <a:t>CuCrZr</a:t>
            </a:r>
            <a:r>
              <a:rPr lang="en-GB" sz="2000" dirty="0">
                <a:latin typeface="+mn-lt"/>
              </a:rPr>
              <a:t> joints; </a:t>
            </a:r>
            <a:endParaRPr lang="en-GB" sz="2000" dirty="0">
              <a:latin typeface="+mn-lt"/>
            </a:endParaRPr>
          </a:p>
          <a:p>
            <a:pPr marL="457200" indent="-457200">
              <a:buAutoNum type="arabicParenR"/>
            </a:pPr>
            <a:r>
              <a:rPr lang="en-GB" sz="2000" dirty="0">
                <a:latin typeface="+mn-lt"/>
              </a:rPr>
              <a:t>Brazing </a:t>
            </a:r>
            <a:r>
              <a:rPr lang="en-GB" sz="2000" dirty="0">
                <a:latin typeface="+mn-lt"/>
              </a:rPr>
              <a:t>and welding trials with Cu and </a:t>
            </a:r>
            <a:r>
              <a:rPr lang="en-GB" sz="2000" dirty="0" err="1">
                <a:latin typeface="+mn-lt"/>
              </a:rPr>
              <a:t>CuCrZr</a:t>
            </a:r>
            <a:r>
              <a:rPr lang="en-GB" sz="2000" dirty="0">
                <a:latin typeface="+mn-lt"/>
              </a:rPr>
              <a:t> conductors</a:t>
            </a:r>
            <a:r>
              <a:rPr lang="en-GB" sz="2000" dirty="0">
                <a:latin typeface="+mn-lt"/>
              </a:rPr>
              <a:t>.</a:t>
            </a:r>
          </a:p>
          <a:p>
            <a:endParaRPr lang="en-GB" sz="2000" dirty="0">
              <a:latin typeface="+mn-lt"/>
            </a:endParaRPr>
          </a:p>
          <a:p>
            <a:r>
              <a:rPr lang="en-GB" sz="2000" dirty="0">
                <a:latin typeface="+mn-lt"/>
              </a:rPr>
              <a:t>ITER IVC team is confident that </a:t>
            </a:r>
            <a:r>
              <a:rPr lang="en-GB" sz="2000" dirty="0">
                <a:latin typeface="+mn-lt"/>
              </a:rPr>
              <a:t>a reliable, feasible, and </a:t>
            </a:r>
            <a:r>
              <a:rPr lang="en-GB" sz="2000" dirty="0" err="1">
                <a:latin typeface="+mn-lt"/>
              </a:rPr>
              <a:t>manufacturable</a:t>
            </a:r>
            <a:r>
              <a:rPr lang="en-GB" sz="2000" dirty="0">
                <a:latin typeface="+mn-lt"/>
              </a:rPr>
              <a:t> design for the IVC coils will be available in the near </a:t>
            </a:r>
            <a:r>
              <a:rPr lang="en-GB" sz="2000" dirty="0">
                <a:latin typeface="+mn-lt"/>
              </a:rPr>
              <a:t>future.</a:t>
            </a:r>
            <a:endParaRPr lang="en-GB" sz="2000" dirty="0">
              <a:latin typeface="+mn-lt"/>
            </a:endParaRPr>
          </a:p>
        </p:txBody>
      </p:sp>
    </p:spTree>
    <p:extLst>
      <p:ext uri="{BB962C8B-B14F-4D97-AF65-F5344CB8AC3E}">
        <p14:creationId xmlns:p14="http://schemas.microsoft.com/office/powerpoint/2010/main" val="1699656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6" y="1916833"/>
            <a:ext cx="8280920" cy="769441"/>
          </a:xfrm>
          <a:prstGeom prst="rect">
            <a:avLst/>
          </a:prstGeom>
          <a:noFill/>
        </p:spPr>
        <p:txBody>
          <a:bodyPr wrap="square" rtlCol="0">
            <a:spAutoFit/>
          </a:bodyPr>
          <a:lstStyle/>
          <a:p>
            <a:pPr algn="ctr"/>
            <a:r>
              <a:rPr lang="en-US" sz="4400" b="1" dirty="0">
                <a:solidFill>
                  <a:srgbClr val="FF0000"/>
                </a:solidFill>
              </a:rPr>
              <a:t>Thank you for your attention !</a:t>
            </a:r>
            <a:endParaRPr lang="en-GB" sz="4400" b="1" dirty="0">
              <a:solidFill>
                <a:srgbClr val="FF0000"/>
              </a:solidFill>
            </a:endParaRPr>
          </a:p>
        </p:txBody>
      </p:sp>
    </p:spTree>
    <p:extLst>
      <p:ext uri="{BB962C8B-B14F-4D97-AF65-F5344CB8AC3E}">
        <p14:creationId xmlns:p14="http://schemas.microsoft.com/office/powerpoint/2010/main" val="2081177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spect="1" noChangeArrowheads="1"/>
          </p:cNvSpPr>
          <p:nvPr>
            <p:ph type="title"/>
          </p:nvPr>
        </p:nvSpPr>
        <p:spPr bwMode="auto">
          <a:xfrm>
            <a:off x="2536826" y="1"/>
            <a:ext cx="7015163" cy="4429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US" altLang="en-US" sz="2800" b="1" dirty="0">
                <a:solidFill>
                  <a:srgbClr val="FFC000"/>
                </a:solidFill>
              </a:rPr>
              <a:t>Overview of the ITER In-Vessel Coils</a:t>
            </a:r>
            <a:endParaRPr lang="en-GB" altLang="en-US" sz="2800" b="1" dirty="0">
              <a:solidFill>
                <a:srgbClr val="FFC000"/>
              </a:solidFill>
            </a:endParaRPr>
          </a:p>
        </p:txBody>
      </p:sp>
      <p:sp>
        <p:nvSpPr>
          <p:cNvPr id="6147" name="Rectangle 192"/>
          <p:cNvSpPr>
            <a:spLocks noChangeArrowheads="1"/>
          </p:cNvSpPr>
          <p:nvPr/>
        </p:nvSpPr>
        <p:spPr bwMode="auto">
          <a:xfrm>
            <a:off x="3309939" y="1505636"/>
            <a:ext cx="184731"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endParaRPr lang="en-US" altLang="en-US"/>
          </a:p>
        </p:txBody>
      </p:sp>
      <p:pic>
        <p:nvPicPr>
          <p:cNvPr id="6148" name="Picture 8" descr="PAG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3329" y="689969"/>
            <a:ext cx="5629275"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9"/>
          <p:cNvGrpSpPr>
            <a:grpSpLocks/>
          </p:cNvGrpSpPr>
          <p:nvPr/>
        </p:nvGrpSpPr>
        <p:grpSpPr bwMode="auto">
          <a:xfrm>
            <a:off x="1847528" y="548680"/>
            <a:ext cx="7683500" cy="3932238"/>
            <a:chOff x="-496094" y="1075324"/>
            <a:chExt cx="11356426" cy="4275716"/>
          </a:xfrm>
        </p:grpSpPr>
        <p:sp>
          <p:nvSpPr>
            <p:cNvPr id="6153" name="AutoShape 5"/>
            <p:cNvSpPr>
              <a:spLocks/>
            </p:cNvSpPr>
            <p:nvPr/>
          </p:nvSpPr>
          <p:spPr bwMode="auto">
            <a:xfrm>
              <a:off x="-496094" y="3394926"/>
              <a:ext cx="1351509" cy="1076958"/>
            </a:xfrm>
            <a:prstGeom prst="borderCallout2">
              <a:avLst>
                <a:gd name="adj1" fmla="val 20931"/>
                <a:gd name="adj2" fmla="val 105639"/>
                <a:gd name="adj3" fmla="val 20931"/>
                <a:gd name="adj4" fmla="val 136194"/>
                <a:gd name="adj5" fmla="val 106944"/>
                <a:gd name="adj6" fmla="val 255028"/>
              </a:avLst>
            </a:prstGeom>
            <a:solidFill>
              <a:srgbClr val="CCFFCC"/>
            </a:solidFill>
            <a:ln w="15875" algn="ctr">
              <a:solidFill>
                <a:schemeClr val="accent2"/>
              </a:solidFill>
              <a:miter lim="800000"/>
              <a:headEnd/>
              <a:tailEnd type="oval" w="med" len="med"/>
            </a:ln>
          </p:spPr>
          <p:txBody>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1400"/>
                <a:t>ELM Coils</a:t>
              </a:r>
            </a:p>
            <a:p>
              <a:pPr eaLnBrk="1" hangingPunct="1"/>
              <a:r>
                <a:rPr lang="en-US" altLang="en-US" sz="1400"/>
                <a:t>(3 per sector)</a:t>
              </a:r>
              <a:endParaRPr lang="en-GB" altLang="en-US" sz="1400"/>
            </a:p>
          </p:txBody>
        </p:sp>
        <p:sp>
          <p:nvSpPr>
            <p:cNvPr id="6154" name="AutoShape 6"/>
            <p:cNvSpPr>
              <a:spLocks/>
            </p:cNvSpPr>
            <p:nvPr/>
          </p:nvSpPr>
          <p:spPr bwMode="auto">
            <a:xfrm>
              <a:off x="292324" y="1158167"/>
              <a:ext cx="1511299" cy="573721"/>
            </a:xfrm>
            <a:prstGeom prst="borderCallout2">
              <a:avLst>
                <a:gd name="adj1" fmla="val 28106"/>
                <a:gd name="adj2" fmla="val 101315"/>
                <a:gd name="adj3" fmla="val 31718"/>
                <a:gd name="adj4" fmla="val 167019"/>
                <a:gd name="adj5" fmla="val 132588"/>
                <a:gd name="adj6" fmla="val 182111"/>
              </a:avLst>
            </a:prstGeom>
            <a:solidFill>
              <a:srgbClr val="CCFFCC"/>
            </a:solidFill>
            <a:ln w="15875" algn="ctr">
              <a:solidFill>
                <a:schemeClr val="accent2"/>
              </a:solidFill>
              <a:miter lim="800000"/>
              <a:headEnd/>
              <a:tailEnd type="oval" w="med" len="med"/>
            </a:ln>
          </p:spPr>
          <p:txBody>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1400"/>
                <a:t>Upper VS Coil</a:t>
              </a:r>
              <a:endParaRPr lang="en-GB" altLang="en-US" sz="1400"/>
            </a:p>
          </p:txBody>
        </p:sp>
        <p:sp>
          <p:nvSpPr>
            <p:cNvPr id="6155" name="AutoShape 7"/>
            <p:cNvSpPr>
              <a:spLocks/>
            </p:cNvSpPr>
            <p:nvPr/>
          </p:nvSpPr>
          <p:spPr bwMode="auto">
            <a:xfrm>
              <a:off x="8626720" y="1075324"/>
              <a:ext cx="2233612" cy="745586"/>
            </a:xfrm>
            <a:prstGeom prst="borderCallout2">
              <a:avLst>
                <a:gd name="adj1" fmla="val 22713"/>
                <a:gd name="adj2" fmla="val -3412"/>
                <a:gd name="adj3" fmla="val 22713"/>
                <a:gd name="adj4" fmla="val -29282"/>
                <a:gd name="adj5" fmla="val 150500"/>
                <a:gd name="adj6" fmla="val -48560"/>
              </a:avLst>
            </a:prstGeom>
            <a:solidFill>
              <a:srgbClr val="CCFFCC"/>
            </a:solidFill>
            <a:ln w="15875" algn="ctr">
              <a:solidFill>
                <a:schemeClr val="accent2"/>
              </a:solidFill>
              <a:miter lim="800000"/>
              <a:headEnd/>
              <a:tailEnd type="oval" w="med" len="med"/>
            </a:ln>
          </p:spPr>
          <p:txBody>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1400"/>
                <a:t>ELM Feeders</a:t>
              </a:r>
            </a:p>
            <a:p>
              <a:pPr eaLnBrk="1" hangingPunct="1"/>
              <a:r>
                <a:rPr lang="en-US" altLang="en-US" sz="1400"/>
                <a:t>(27 sets in Upper Ports)</a:t>
              </a:r>
              <a:endParaRPr lang="en-GB" altLang="en-US" sz="1400"/>
            </a:p>
          </p:txBody>
        </p:sp>
        <p:sp>
          <p:nvSpPr>
            <p:cNvPr id="6156" name="AutoShape 10"/>
            <p:cNvSpPr>
              <a:spLocks/>
            </p:cNvSpPr>
            <p:nvPr/>
          </p:nvSpPr>
          <p:spPr bwMode="auto">
            <a:xfrm>
              <a:off x="-238907" y="4760709"/>
              <a:ext cx="1512887" cy="590331"/>
            </a:xfrm>
            <a:prstGeom prst="borderCallout2">
              <a:avLst>
                <a:gd name="adj1" fmla="val 31856"/>
                <a:gd name="adj2" fmla="val 105037"/>
                <a:gd name="adj3" fmla="val 31856"/>
                <a:gd name="adj4" fmla="val 161384"/>
                <a:gd name="adj5" fmla="val 28241"/>
                <a:gd name="adj6" fmla="val 206810"/>
              </a:avLst>
            </a:prstGeom>
            <a:solidFill>
              <a:srgbClr val="CCFFCC"/>
            </a:solidFill>
            <a:ln w="15875" algn="ctr">
              <a:solidFill>
                <a:schemeClr val="accent2"/>
              </a:solidFill>
              <a:miter lim="800000"/>
              <a:headEnd/>
              <a:tailEnd type="oval" w="med" len="med"/>
            </a:ln>
          </p:spPr>
          <p:txBody>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1400"/>
                <a:t>Lower VS Coil</a:t>
              </a:r>
              <a:endParaRPr lang="en-GB" altLang="en-US" sz="1400"/>
            </a:p>
          </p:txBody>
        </p:sp>
        <p:sp>
          <p:nvSpPr>
            <p:cNvPr id="6157" name="Line 12"/>
            <p:cNvSpPr>
              <a:spLocks noChangeShapeType="1"/>
            </p:cNvSpPr>
            <p:nvPr/>
          </p:nvSpPr>
          <p:spPr bwMode="auto">
            <a:xfrm flipV="1">
              <a:off x="1418636" y="3394926"/>
              <a:ext cx="1576835" cy="154281"/>
            </a:xfrm>
            <a:prstGeom prst="line">
              <a:avLst/>
            </a:prstGeom>
            <a:noFill/>
            <a:ln w="15875">
              <a:solidFill>
                <a:schemeClr val="accent2"/>
              </a:solidFill>
              <a:round/>
              <a:headEnd/>
              <a:tailEnd type="oval" w="med" len="med"/>
            </a:ln>
            <a:extLst>
              <a:ext uri="{909E8E84-426E-40DD-AFC4-6F175D3DCCD1}">
                <a14:hiddenFill xmlns:a14="http://schemas.microsoft.com/office/drawing/2010/main">
                  <a:noFill/>
                </a14:hiddenFill>
              </a:ext>
            </a:extLst>
          </p:spPr>
          <p:txBody>
            <a:bodyPr/>
            <a:lstStyle/>
            <a:p>
              <a:endParaRPr lang="en-GB"/>
            </a:p>
          </p:txBody>
        </p:sp>
        <p:sp>
          <p:nvSpPr>
            <p:cNvPr id="6158" name="Line 13"/>
            <p:cNvSpPr>
              <a:spLocks noChangeShapeType="1"/>
            </p:cNvSpPr>
            <p:nvPr/>
          </p:nvSpPr>
          <p:spPr bwMode="auto">
            <a:xfrm>
              <a:off x="1306004" y="3560612"/>
              <a:ext cx="1914729" cy="1242644"/>
            </a:xfrm>
            <a:prstGeom prst="line">
              <a:avLst/>
            </a:prstGeom>
            <a:noFill/>
            <a:ln w="15875">
              <a:solidFill>
                <a:schemeClr val="accent2"/>
              </a:solidFill>
              <a:round/>
              <a:headEnd/>
              <a:tailEnd type="oval" w="med" len="med"/>
            </a:ln>
            <a:extLst>
              <a:ext uri="{909E8E84-426E-40DD-AFC4-6F175D3DCCD1}">
                <a14:hiddenFill xmlns:a14="http://schemas.microsoft.com/office/drawing/2010/main">
                  <a:noFill/>
                </a14:hiddenFill>
              </a:ext>
            </a:extLst>
          </p:spPr>
          <p:txBody>
            <a:bodyPr/>
            <a:lstStyle/>
            <a:p>
              <a:endParaRPr lang="en-GB"/>
            </a:p>
          </p:txBody>
        </p:sp>
      </p:grpSp>
      <p:sp>
        <p:nvSpPr>
          <p:cNvPr id="6150" name="TextBox 6"/>
          <p:cNvSpPr txBox="1">
            <a:spLocks noChangeArrowheads="1"/>
          </p:cNvSpPr>
          <p:nvPr/>
        </p:nvSpPr>
        <p:spPr bwMode="auto">
          <a:xfrm>
            <a:off x="1705568" y="4480918"/>
            <a:ext cx="53133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algn="ctr" eaLnBrk="0" fontAlgn="base" hangingPunct="0">
              <a:spcBef>
                <a:spcPct val="0"/>
              </a:spcBef>
              <a:spcAft>
                <a:spcPct val="0"/>
              </a:spcAft>
              <a:defRPr sz="3600" b="1">
                <a:solidFill>
                  <a:schemeClr val="tx2"/>
                </a:solidFill>
                <a:latin typeface="Arial" charset="0"/>
              </a:defRPr>
            </a:lvl6pPr>
            <a:lvl7pPr marL="2971800" indent="-228600" algn="ctr" eaLnBrk="0" fontAlgn="base" hangingPunct="0">
              <a:spcBef>
                <a:spcPct val="0"/>
              </a:spcBef>
              <a:spcAft>
                <a:spcPct val="0"/>
              </a:spcAft>
              <a:defRPr sz="3600" b="1">
                <a:solidFill>
                  <a:schemeClr val="tx2"/>
                </a:solidFill>
                <a:latin typeface="Arial" charset="0"/>
              </a:defRPr>
            </a:lvl7pPr>
            <a:lvl8pPr marL="3429000" indent="-228600" algn="ctr" eaLnBrk="0" fontAlgn="base" hangingPunct="0">
              <a:spcBef>
                <a:spcPct val="0"/>
              </a:spcBef>
              <a:spcAft>
                <a:spcPct val="0"/>
              </a:spcAft>
              <a:defRPr sz="3600" b="1">
                <a:solidFill>
                  <a:schemeClr val="tx2"/>
                </a:solidFill>
                <a:latin typeface="Arial" charset="0"/>
              </a:defRPr>
            </a:lvl8pPr>
            <a:lvl9pPr marL="3886200" indent="-228600" algn="ctr" eaLnBrk="0" fontAlgn="base" hangingPunct="0">
              <a:spcBef>
                <a:spcPct val="0"/>
              </a:spcBef>
              <a:spcAft>
                <a:spcPct val="0"/>
              </a:spcAft>
              <a:defRPr sz="3600" b="1">
                <a:solidFill>
                  <a:schemeClr val="tx2"/>
                </a:solidFill>
                <a:latin typeface="Arial" charset="0"/>
              </a:defRPr>
            </a:lvl9pPr>
          </a:lstStyle>
          <a:p>
            <a:pPr eaLnBrk="1" hangingPunct="1">
              <a:defRPr/>
            </a:pPr>
            <a:r>
              <a:rPr lang="en-US" altLang="zh-CN" sz="2000" b="0" dirty="0">
                <a:solidFill>
                  <a:schemeClr val="tx1"/>
                </a:solidFill>
                <a:latin typeface="+mn-lt"/>
                <a:ea typeface="宋体" pitchFamily="2" charset="-122"/>
                <a:cs typeface="Times New Roman" pitchFamily="18" charset="0"/>
              </a:rPr>
              <a:t>27 ELM (Edge Localized Mode) water-cooled “picture frame”  coils fabricated of Mineral insulated conductor</a:t>
            </a:r>
          </a:p>
          <a:p>
            <a:pPr eaLnBrk="1" hangingPunct="1">
              <a:buFont typeface="Arial" charset="0"/>
              <a:buNone/>
              <a:defRPr/>
            </a:pPr>
            <a:r>
              <a:rPr lang="en-US" altLang="zh-CN" sz="2000" b="0" dirty="0">
                <a:solidFill>
                  <a:schemeClr val="tx1"/>
                </a:solidFill>
                <a:latin typeface="+mn-lt"/>
                <a:ea typeface="宋体" pitchFamily="2" charset="-122"/>
                <a:cs typeface="Times New Roman" pitchFamily="18" charset="0"/>
              </a:rPr>
              <a:t>    - 9 lower, 9 equatorial, and 9 upper coil</a:t>
            </a:r>
          </a:p>
          <a:p>
            <a:pPr eaLnBrk="1" hangingPunct="1">
              <a:buFont typeface="Arial" charset="0"/>
              <a:buNone/>
              <a:defRPr/>
            </a:pPr>
            <a:r>
              <a:rPr lang="en-US" altLang="zh-CN" sz="2000" b="0" dirty="0">
                <a:solidFill>
                  <a:schemeClr val="tx1"/>
                </a:solidFill>
                <a:latin typeface="+mn-lt"/>
                <a:ea typeface="宋体" pitchFamily="2" charset="-122"/>
                <a:cs typeface="Times New Roman" pitchFamily="18" charset="0"/>
              </a:rPr>
              <a:t>    - 6 turns/1 coil</a:t>
            </a:r>
          </a:p>
          <a:p>
            <a:pPr eaLnBrk="1" hangingPunct="1">
              <a:buFont typeface="Arial" charset="0"/>
              <a:buNone/>
              <a:defRPr/>
            </a:pPr>
            <a:r>
              <a:rPr lang="en-US" altLang="zh-CN" sz="2000" b="0" dirty="0">
                <a:solidFill>
                  <a:schemeClr val="tx1"/>
                </a:solidFill>
                <a:latin typeface="+mn-lt"/>
                <a:ea typeface="宋体" pitchFamily="2" charset="-122"/>
                <a:cs typeface="Times New Roman" pitchFamily="18" charset="0"/>
              </a:rPr>
              <a:t>    - 1 flow path/coil</a:t>
            </a:r>
          </a:p>
        </p:txBody>
      </p:sp>
      <p:sp>
        <p:nvSpPr>
          <p:cNvPr id="6151" name="TextBox 7"/>
          <p:cNvSpPr txBox="1">
            <a:spLocks noChangeArrowheads="1"/>
          </p:cNvSpPr>
          <p:nvPr/>
        </p:nvSpPr>
        <p:spPr bwMode="auto">
          <a:xfrm>
            <a:off x="6888088" y="3934200"/>
            <a:ext cx="379308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algn="ctr" eaLnBrk="0" fontAlgn="base" hangingPunct="0">
              <a:spcBef>
                <a:spcPct val="0"/>
              </a:spcBef>
              <a:spcAft>
                <a:spcPct val="0"/>
              </a:spcAft>
              <a:defRPr sz="3600" b="1">
                <a:solidFill>
                  <a:schemeClr val="tx2"/>
                </a:solidFill>
                <a:latin typeface="Arial" charset="0"/>
              </a:defRPr>
            </a:lvl6pPr>
            <a:lvl7pPr marL="2971800" indent="-228600" algn="ctr" eaLnBrk="0" fontAlgn="base" hangingPunct="0">
              <a:spcBef>
                <a:spcPct val="0"/>
              </a:spcBef>
              <a:spcAft>
                <a:spcPct val="0"/>
              </a:spcAft>
              <a:defRPr sz="3600" b="1">
                <a:solidFill>
                  <a:schemeClr val="tx2"/>
                </a:solidFill>
                <a:latin typeface="Arial" charset="0"/>
              </a:defRPr>
            </a:lvl7pPr>
            <a:lvl8pPr marL="3429000" indent="-228600" algn="ctr" eaLnBrk="0" fontAlgn="base" hangingPunct="0">
              <a:spcBef>
                <a:spcPct val="0"/>
              </a:spcBef>
              <a:spcAft>
                <a:spcPct val="0"/>
              </a:spcAft>
              <a:defRPr sz="3600" b="1">
                <a:solidFill>
                  <a:schemeClr val="tx2"/>
                </a:solidFill>
                <a:latin typeface="Arial" charset="0"/>
              </a:defRPr>
            </a:lvl8pPr>
            <a:lvl9pPr marL="3886200" indent="-228600" algn="ctr" eaLnBrk="0" fontAlgn="base" hangingPunct="0">
              <a:spcBef>
                <a:spcPct val="0"/>
              </a:spcBef>
              <a:spcAft>
                <a:spcPct val="0"/>
              </a:spcAft>
              <a:defRPr sz="3600" b="1">
                <a:solidFill>
                  <a:schemeClr val="tx2"/>
                </a:solidFill>
                <a:latin typeface="Arial" charset="0"/>
              </a:defRPr>
            </a:lvl9pPr>
          </a:lstStyle>
          <a:p>
            <a:pPr eaLnBrk="1" hangingPunct="1">
              <a:defRPr/>
            </a:pPr>
            <a:r>
              <a:rPr lang="en-US" altLang="zh-CN" sz="2000" b="0" dirty="0">
                <a:solidFill>
                  <a:schemeClr val="tx1"/>
                </a:solidFill>
                <a:latin typeface="+mn-lt"/>
                <a:ea typeface="宋体" pitchFamily="2" charset="-122"/>
                <a:cs typeface="Times New Roman" pitchFamily="18" charset="0"/>
              </a:rPr>
              <a:t>2 VS (Vertical Stability) “ring coils” fabricated of MIC</a:t>
            </a:r>
          </a:p>
          <a:p>
            <a:pPr eaLnBrk="1" hangingPunct="1">
              <a:defRPr/>
            </a:pPr>
            <a:r>
              <a:rPr lang="en-GB" sz="1800" b="0" dirty="0">
                <a:latin typeface="+mn-lt"/>
              </a:rPr>
              <a:t>common power supply connected to produce a radial magnetic field </a:t>
            </a:r>
            <a:r>
              <a:rPr lang="en-GB" sz="1800" b="0" dirty="0">
                <a:latin typeface="+mn-lt"/>
              </a:rPr>
              <a:t>(60</a:t>
            </a:r>
            <a:r>
              <a:rPr lang="en-GB" sz="1800" b="0" dirty="0">
                <a:latin typeface="+mn-lt"/>
              </a:rPr>
              <a:t> </a:t>
            </a:r>
            <a:r>
              <a:rPr lang="en-GB" sz="1800" b="0" dirty="0">
                <a:latin typeface="+mn-lt"/>
              </a:rPr>
              <a:t>kA per turn, </a:t>
            </a:r>
            <a:r>
              <a:rPr lang="en-GB" sz="1800" b="0" dirty="0">
                <a:latin typeface="+mn-lt"/>
              </a:rPr>
              <a:t>2.3 kV)</a:t>
            </a:r>
          </a:p>
          <a:p>
            <a:pPr eaLnBrk="1" hangingPunct="1">
              <a:buFont typeface="Arial" charset="0"/>
              <a:buNone/>
              <a:defRPr/>
            </a:pPr>
            <a:r>
              <a:rPr lang="en-US" altLang="zh-CN" sz="2000" b="0" dirty="0">
                <a:solidFill>
                  <a:schemeClr val="tx1"/>
                </a:solidFill>
                <a:latin typeface="+mn-lt"/>
                <a:ea typeface="宋体" pitchFamily="2" charset="-122"/>
                <a:cs typeface="Times New Roman" pitchFamily="18" charset="0"/>
              </a:rPr>
              <a:t>    - 4 turns connected separately to cooling water and power supply</a:t>
            </a:r>
          </a:p>
          <a:p>
            <a:pPr eaLnBrk="1" hangingPunct="1">
              <a:buFont typeface="Arial" charset="0"/>
              <a:buNone/>
              <a:defRPr/>
            </a:pPr>
            <a:r>
              <a:rPr lang="en-US" altLang="zh-CN" sz="2000" b="0" dirty="0">
                <a:solidFill>
                  <a:schemeClr val="tx1"/>
                </a:solidFill>
                <a:latin typeface="+mn-lt"/>
                <a:ea typeface="宋体" pitchFamily="2" charset="-122"/>
                <a:cs typeface="Times New Roman" pitchFamily="18" charset="0"/>
              </a:rPr>
              <a:t>    </a:t>
            </a:r>
          </a:p>
        </p:txBody>
      </p:sp>
      <p:sp>
        <p:nvSpPr>
          <p:cNvPr id="15"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Rectangle 1"/>
          <p:cNvSpPr/>
          <p:nvPr/>
        </p:nvSpPr>
        <p:spPr>
          <a:xfrm>
            <a:off x="8328249" y="1828800"/>
            <a:ext cx="2232248" cy="1754326"/>
          </a:xfrm>
          <a:prstGeom prst="rect">
            <a:avLst/>
          </a:prstGeom>
        </p:spPr>
        <p:txBody>
          <a:bodyPr wrap="square">
            <a:spAutoFit/>
          </a:bodyPr>
          <a:lstStyle/>
          <a:p>
            <a:pPr lvl="1">
              <a:spcBef>
                <a:spcPts val="0"/>
              </a:spcBef>
              <a:tabLst>
                <a:tab pos="361950" algn="l"/>
              </a:tabLst>
              <a:defRPr/>
            </a:pPr>
            <a:r>
              <a:rPr lang="en-US" sz="1800" kern="0" dirty="0">
                <a:latin typeface="+mn-lt"/>
                <a:cs typeface="Arial" pitchFamily="34" charset="0"/>
                <a:sym typeface="Symbol" pitchFamily="18" charset="2"/>
              </a:rPr>
              <a:t>ELM Control Coils </a:t>
            </a:r>
            <a:r>
              <a:rPr lang="en-US" sz="1800" kern="0" dirty="0">
                <a:latin typeface="+mn-lt"/>
                <a:cs typeface="Arial" pitchFamily="34" charset="0"/>
                <a:sym typeface="Wingdings" pitchFamily="2" charset="2"/>
              </a:rPr>
              <a:t></a:t>
            </a:r>
            <a:r>
              <a:rPr lang="en-US" sz="1800" kern="0" dirty="0">
                <a:latin typeface="+mn-lt"/>
                <a:cs typeface="Arial" pitchFamily="34" charset="0"/>
                <a:sym typeface="Symbol" pitchFamily="18" charset="2"/>
              </a:rPr>
              <a:t> Aimed at suppression of Type I </a:t>
            </a:r>
            <a:r>
              <a:rPr lang="en-US" sz="1800" kern="0" dirty="0">
                <a:latin typeface="+mn-lt"/>
                <a:cs typeface="Arial" pitchFamily="34" charset="0"/>
                <a:sym typeface="Symbol" pitchFamily="18" charset="2"/>
              </a:rPr>
              <a:t>ELMs </a:t>
            </a:r>
            <a:r>
              <a:rPr lang="en-US" sz="1800" dirty="0">
                <a:latin typeface="+mn-lt"/>
                <a:cs typeface="Arial" pitchFamily="34" charset="0"/>
              </a:rPr>
              <a:t>(90 </a:t>
            </a:r>
            <a:r>
              <a:rPr lang="en-US" sz="1800" dirty="0">
                <a:latin typeface="+mn-lt"/>
                <a:cs typeface="Arial" pitchFamily="34" charset="0"/>
              </a:rPr>
              <a:t>kA per coil)</a:t>
            </a:r>
            <a:endParaRPr lang="en-GB" sz="1800" dirty="0">
              <a:latin typeface="+mn-lt"/>
              <a:cs typeface="Arial" pitchFamily="34" charset="0"/>
            </a:endParaRPr>
          </a:p>
          <a:p>
            <a:pPr lvl="1">
              <a:spcBef>
                <a:spcPts val="0"/>
              </a:spcBef>
              <a:tabLst>
                <a:tab pos="361950" algn="l"/>
              </a:tabLst>
              <a:defRPr/>
            </a:pPr>
            <a:endParaRPr lang="en-US" sz="1800" kern="0" dirty="0">
              <a:solidFill>
                <a:srgbClr val="333399"/>
              </a:solidFill>
              <a:latin typeface="Arial" pitchFamily="34" charset="0"/>
              <a:cs typeface="Arial" pitchFamily="34" charset="0"/>
              <a:sym typeface="Symbol" pitchFamily="18" charset="2"/>
            </a:endParaRPr>
          </a:p>
        </p:txBody>
      </p:sp>
    </p:spTree>
    <p:extLst>
      <p:ext uri="{BB962C8B-B14F-4D97-AF65-F5344CB8AC3E}">
        <p14:creationId xmlns:p14="http://schemas.microsoft.com/office/powerpoint/2010/main" val="137222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77976" y="242889"/>
            <a:ext cx="4373563"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US" sz="1400" dirty="0"/>
          </a:p>
          <a:p>
            <a:pPr marL="285750" indent="-285750">
              <a:buFont typeface="Arial" pitchFamily="34" charset="0"/>
              <a:buChar char="•"/>
              <a:defRPr/>
            </a:pPr>
            <a:r>
              <a:rPr lang="en-US" dirty="0">
                <a:latin typeface="+mn-lt"/>
                <a:cs typeface="Times New Roman" pitchFamily="18" charset="0"/>
              </a:rPr>
              <a:t>In-Vessel Coils (IVCs) are attached to the inner vacuum vessel wall</a:t>
            </a:r>
          </a:p>
          <a:p>
            <a:pPr marL="285750" indent="-285750">
              <a:buFont typeface="Arial" pitchFamily="34" charset="0"/>
              <a:buChar char="•"/>
              <a:defRPr/>
            </a:pPr>
            <a:r>
              <a:rPr lang="en-US" dirty="0">
                <a:latin typeface="+mn-lt"/>
                <a:cs typeface="Times New Roman" pitchFamily="18" charset="0"/>
              </a:rPr>
              <a:t>Limited space for support rails</a:t>
            </a:r>
          </a:p>
          <a:p>
            <a:pPr marL="285750" indent="-285750">
              <a:buFont typeface="Arial" pitchFamily="34" charset="0"/>
              <a:buChar char="•"/>
              <a:defRPr/>
            </a:pPr>
            <a:r>
              <a:rPr lang="en-US" dirty="0">
                <a:latin typeface="+mn-lt"/>
                <a:cs typeface="Times New Roman" pitchFamily="18" charset="0"/>
              </a:rPr>
              <a:t>Tight fit behind Blanket Shield Modules</a:t>
            </a:r>
          </a:p>
          <a:p>
            <a:pPr marL="285750" indent="-285750">
              <a:buFont typeface="Arial" pitchFamily="34" charset="0"/>
              <a:buChar char="•"/>
              <a:defRPr/>
            </a:pPr>
            <a:r>
              <a:rPr lang="en-US" dirty="0">
                <a:latin typeface="+mn-lt"/>
                <a:cs typeface="Times New Roman" pitchFamily="18" charset="0"/>
              </a:rPr>
              <a:t>Manufacturing constraints</a:t>
            </a:r>
          </a:p>
          <a:p>
            <a:pPr marL="285750" indent="-285750">
              <a:buFont typeface="Arial" pitchFamily="34" charset="0"/>
              <a:buChar char="•"/>
              <a:defRPr/>
            </a:pPr>
            <a:r>
              <a:rPr lang="en-US" dirty="0">
                <a:latin typeface="+mn-lt"/>
                <a:cs typeface="Times New Roman" pitchFamily="18" charset="0"/>
              </a:rPr>
              <a:t>Integration with Diagnostics</a:t>
            </a:r>
          </a:p>
          <a:p>
            <a:pPr marL="285750" indent="-285750">
              <a:buFont typeface="Arial" pitchFamily="34" charset="0"/>
              <a:buChar char="•"/>
              <a:defRPr/>
            </a:pPr>
            <a:r>
              <a:rPr lang="en-US" dirty="0">
                <a:latin typeface="+mn-lt"/>
                <a:cs typeface="Times New Roman" pitchFamily="18" charset="0"/>
              </a:rPr>
              <a:t>Integration with Manifold Rails</a:t>
            </a:r>
          </a:p>
          <a:p>
            <a:pPr marL="285750" indent="-285750">
              <a:buFont typeface="Arial" pitchFamily="34" charset="0"/>
              <a:buChar char="•"/>
              <a:defRPr/>
            </a:pPr>
            <a:r>
              <a:rPr lang="en-US" dirty="0">
                <a:latin typeface="+mn-lt"/>
                <a:cs typeface="Times New Roman" pitchFamily="18" charset="0"/>
              </a:rPr>
              <a:t>Integration with Blankets</a:t>
            </a:r>
          </a:p>
          <a:p>
            <a:pPr marL="285750" indent="-285750">
              <a:buFont typeface="Arial" pitchFamily="34" charset="0"/>
              <a:buChar char="•"/>
              <a:defRPr/>
            </a:pPr>
            <a:r>
              <a:rPr lang="en-US" dirty="0">
                <a:latin typeface="+mn-lt"/>
                <a:cs typeface="Times New Roman" pitchFamily="18" charset="0"/>
              </a:rPr>
              <a:t>Complex and iterative integration process</a:t>
            </a:r>
          </a:p>
        </p:txBody>
      </p:sp>
      <p:sp>
        <p:nvSpPr>
          <p:cNvPr id="4" name="Rectangle 6"/>
          <p:cNvSpPr txBox="1">
            <a:spLocks noChangeAspect="1" noChangeArrowheads="1"/>
          </p:cNvSpPr>
          <p:nvPr/>
        </p:nvSpPr>
        <p:spPr bwMode="auto">
          <a:xfrm>
            <a:off x="2711625" y="20638"/>
            <a:ext cx="7129289" cy="442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itchFamily="34" charset="0"/>
              </a:defRPr>
            </a:lvl2pPr>
            <a:lvl3pPr algn="ctr" rtl="0" eaLnBrk="0" fontAlgn="base" hangingPunct="0">
              <a:spcBef>
                <a:spcPct val="0"/>
              </a:spcBef>
              <a:spcAft>
                <a:spcPct val="0"/>
              </a:spcAft>
              <a:defRPr sz="3200" b="1">
                <a:solidFill>
                  <a:schemeClr val="tx2"/>
                </a:solidFill>
                <a:latin typeface="Arial" pitchFamily="34" charset="0"/>
              </a:defRPr>
            </a:lvl3pPr>
            <a:lvl4pPr algn="ctr" rtl="0" eaLnBrk="0" fontAlgn="base" hangingPunct="0">
              <a:spcBef>
                <a:spcPct val="0"/>
              </a:spcBef>
              <a:spcAft>
                <a:spcPct val="0"/>
              </a:spcAft>
              <a:defRPr sz="3200" b="1">
                <a:solidFill>
                  <a:schemeClr val="tx2"/>
                </a:solidFill>
                <a:latin typeface="Arial" pitchFamily="34" charset="0"/>
              </a:defRPr>
            </a:lvl4pPr>
            <a:lvl5pPr algn="ctr" rtl="0" eaLnBrk="0" fontAlgn="base" hangingPunct="0">
              <a:spcBef>
                <a:spcPct val="0"/>
              </a:spcBef>
              <a:spcAft>
                <a:spcPct val="0"/>
              </a:spcAft>
              <a:defRPr sz="3200" b="1">
                <a:solidFill>
                  <a:schemeClr val="tx2"/>
                </a:solidFill>
                <a:latin typeface="Arial" pitchFamily="34" charset="0"/>
              </a:defRPr>
            </a:lvl5pPr>
            <a:lvl6pPr marL="457200" algn="ctr" rtl="0" fontAlgn="base">
              <a:spcBef>
                <a:spcPct val="0"/>
              </a:spcBef>
              <a:spcAft>
                <a:spcPct val="0"/>
              </a:spcAft>
              <a:defRPr sz="3200" b="1">
                <a:solidFill>
                  <a:schemeClr val="tx2"/>
                </a:solidFill>
                <a:latin typeface="Arial" pitchFamily="34" charset="0"/>
              </a:defRPr>
            </a:lvl6pPr>
            <a:lvl7pPr marL="914400" algn="ctr" rtl="0" fontAlgn="base">
              <a:spcBef>
                <a:spcPct val="0"/>
              </a:spcBef>
              <a:spcAft>
                <a:spcPct val="0"/>
              </a:spcAft>
              <a:defRPr sz="3200" b="1">
                <a:solidFill>
                  <a:schemeClr val="tx2"/>
                </a:solidFill>
                <a:latin typeface="Arial" pitchFamily="34" charset="0"/>
              </a:defRPr>
            </a:lvl7pPr>
            <a:lvl8pPr marL="1371600" algn="ctr" rtl="0" fontAlgn="base">
              <a:spcBef>
                <a:spcPct val="0"/>
              </a:spcBef>
              <a:spcAft>
                <a:spcPct val="0"/>
              </a:spcAft>
              <a:defRPr sz="3200" b="1">
                <a:solidFill>
                  <a:schemeClr val="tx2"/>
                </a:solidFill>
                <a:latin typeface="Arial" pitchFamily="34" charset="0"/>
              </a:defRPr>
            </a:lvl8pPr>
            <a:lvl9pPr marL="1828800" algn="ctr" rtl="0" fontAlgn="base">
              <a:spcBef>
                <a:spcPct val="0"/>
              </a:spcBef>
              <a:spcAft>
                <a:spcPct val="0"/>
              </a:spcAft>
              <a:defRPr sz="3200" b="1">
                <a:solidFill>
                  <a:schemeClr val="tx2"/>
                </a:solidFill>
                <a:latin typeface="Arial" pitchFamily="34" charset="0"/>
              </a:defRPr>
            </a:lvl9pPr>
          </a:lstStyle>
          <a:p>
            <a:pPr eaLnBrk="1" hangingPunct="1">
              <a:defRPr/>
            </a:pPr>
            <a:r>
              <a:rPr lang="en-US" sz="2800" kern="0" dirty="0">
                <a:solidFill>
                  <a:srgbClr val="FFC000"/>
                </a:solidFill>
                <a:latin typeface="+mn-lt"/>
              </a:rPr>
              <a:t>Integration Challenges</a:t>
            </a:r>
            <a:endParaRPr lang="en-GB" sz="2800" kern="0" dirty="0">
              <a:solidFill>
                <a:srgbClr val="FFC000"/>
              </a:solidFill>
              <a:latin typeface="+mn-lt"/>
            </a:endParaRP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t="2319" r="74196" b="44151"/>
          <a:stretch>
            <a:fillRect/>
          </a:stretch>
        </p:blipFill>
        <p:spPr bwMode="auto">
          <a:xfrm>
            <a:off x="5921375" y="806450"/>
            <a:ext cx="44958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786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3"/>
          <p:cNvSpPr txBox="1">
            <a:spLocks/>
          </p:cNvSpPr>
          <p:nvPr/>
        </p:nvSpPr>
        <p:spPr>
          <a:xfrm>
            <a:off x="2405064" y="0"/>
            <a:ext cx="7991475" cy="457200"/>
          </a:xfrm>
          <a:prstGeom prst="rect">
            <a:avLst/>
          </a:prstGeom>
        </p:spPr>
        <p:txBody>
          <a:bodyPr/>
          <a:lstStyle/>
          <a:p>
            <a:pPr algn="ctr" eaLnBrk="0" hangingPunct="0">
              <a:defRPr/>
            </a:pPr>
            <a:r>
              <a:rPr lang="en-US" sz="2800" b="1" kern="0" dirty="0">
                <a:solidFill>
                  <a:srgbClr val="FFC000"/>
                </a:solidFill>
                <a:latin typeface="Times New Roman" pitchFamily="18" charset="0"/>
                <a:ea typeface="+mj-ea"/>
                <a:cs typeface="Times New Roman" pitchFamily="18" charset="0"/>
              </a:rPr>
              <a:t>Challenging loading conditions</a:t>
            </a:r>
          </a:p>
        </p:txBody>
      </p:sp>
      <p:sp>
        <p:nvSpPr>
          <p:cNvPr id="3" name="Content Placeholder 3"/>
          <p:cNvSpPr txBox="1">
            <a:spLocks/>
          </p:cNvSpPr>
          <p:nvPr/>
        </p:nvSpPr>
        <p:spPr>
          <a:xfrm>
            <a:off x="1524001" y="548681"/>
            <a:ext cx="8964487" cy="4525963"/>
          </a:xfrm>
          <a:prstGeom prst="rect">
            <a:avLst/>
          </a:prstGeom>
        </p:spPr>
        <p:txBody>
          <a:bodyPr/>
          <a:lstStyle>
            <a:lvl1pPr marL="287338" indent="-287338" algn="l" defTabSz="795338" rtl="0" eaLnBrk="0" fontAlgn="base" hangingPunct="0">
              <a:spcBef>
                <a:spcPct val="20000"/>
              </a:spcBef>
              <a:spcAft>
                <a:spcPct val="0"/>
              </a:spcAft>
              <a:buChar char="•"/>
              <a:defRPr sz="2400">
                <a:solidFill>
                  <a:schemeClr val="tx1"/>
                </a:solidFill>
                <a:latin typeface="+mn-lt"/>
                <a:ea typeface="+mn-ea"/>
                <a:cs typeface="+mn-cs"/>
              </a:defRPr>
            </a:lvl1pPr>
            <a:lvl2pPr marL="757238" indent="-279400" algn="l" defTabSz="795338" rtl="0" eaLnBrk="0" fontAlgn="base" hangingPunct="0">
              <a:spcBef>
                <a:spcPct val="20000"/>
              </a:spcBef>
              <a:spcAft>
                <a:spcPct val="0"/>
              </a:spcAft>
              <a:buChar char="–"/>
              <a:defRPr sz="2000">
                <a:solidFill>
                  <a:schemeClr val="tx1"/>
                </a:solidFill>
                <a:latin typeface="+mn-lt"/>
              </a:defRPr>
            </a:lvl2pPr>
            <a:lvl3pPr marL="1136650" indent="-188913" algn="l" defTabSz="795338" rtl="0" eaLnBrk="0" fontAlgn="base" hangingPunct="0">
              <a:spcBef>
                <a:spcPct val="20000"/>
              </a:spcBef>
              <a:spcAft>
                <a:spcPct val="0"/>
              </a:spcAft>
              <a:buChar char="•"/>
              <a:defRPr>
                <a:solidFill>
                  <a:schemeClr val="tx1"/>
                </a:solidFill>
                <a:latin typeface="+mn-lt"/>
              </a:defRPr>
            </a:lvl3pPr>
            <a:lvl4pPr marL="1511300" indent="-184150" algn="l" defTabSz="795338" rtl="0" eaLnBrk="0" fontAlgn="base" hangingPunct="0">
              <a:spcBef>
                <a:spcPct val="20000"/>
              </a:spcBef>
              <a:spcAft>
                <a:spcPct val="0"/>
              </a:spcAft>
              <a:buChar char="–"/>
              <a:defRPr>
                <a:solidFill>
                  <a:schemeClr val="tx1"/>
                </a:solidFill>
                <a:latin typeface="+mn-lt"/>
              </a:defRPr>
            </a:lvl4pPr>
            <a:lvl5pPr marL="1885950" indent="-184150" algn="l" defTabSz="795338" rtl="0" eaLnBrk="0" fontAlgn="base" hangingPunct="0">
              <a:spcBef>
                <a:spcPct val="20000"/>
              </a:spcBef>
              <a:spcAft>
                <a:spcPct val="0"/>
              </a:spcAft>
              <a:buChar char="»"/>
              <a:defRPr>
                <a:solidFill>
                  <a:schemeClr val="tx1"/>
                </a:solidFill>
                <a:latin typeface="+mn-lt"/>
              </a:defRPr>
            </a:lvl5pPr>
            <a:lvl6pPr marL="2343150" indent="-184150" algn="l" defTabSz="795338" rtl="0" fontAlgn="base">
              <a:spcBef>
                <a:spcPct val="20000"/>
              </a:spcBef>
              <a:spcAft>
                <a:spcPct val="0"/>
              </a:spcAft>
              <a:buChar char="»"/>
              <a:defRPr>
                <a:solidFill>
                  <a:schemeClr val="tx1"/>
                </a:solidFill>
                <a:latin typeface="+mn-lt"/>
              </a:defRPr>
            </a:lvl6pPr>
            <a:lvl7pPr marL="2800350" indent="-184150" algn="l" defTabSz="795338" rtl="0" fontAlgn="base">
              <a:spcBef>
                <a:spcPct val="20000"/>
              </a:spcBef>
              <a:spcAft>
                <a:spcPct val="0"/>
              </a:spcAft>
              <a:buChar char="»"/>
              <a:defRPr>
                <a:solidFill>
                  <a:schemeClr val="tx1"/>
                </a:solidFill>
                <a:latin typeface="+mn-lt"/>
              </a:defRPr>
            </a:lvl7pPr>
            <a:lvl8pPr marL="3257550" indent="-184150" algn="l" defTabSz="795338" rtl="0" fontAlgn="base">
              <a:spcBef>
                <a:spcPct val="20000"/>
              </a:spcBef>
              <a:spcAft>
                <a:spcPct val="0"/>
              </a:spcAft>
              <a:buChar char="»"/>
              <a:defRPr>
                <a:solidFill>
                  <a:schemeClr val="tx1"/>
                </a:solidFill>
                <a:latin typeface="+mn-lt"/>
              </a:defRPr>
            </a:lvl8pPr>
            <a:lvl9pPr marL="3714750" indent="-184150" algn="l" defTabSz="795338" rtl="0" fontAlgn="base">
              <a:spcBef>
                <a:spcPct val="20000"/>
              </a:spcBef>
              <a:spcAft>
                <a:spcPct val="0"/>
              </a:spcAft>
              <a:buChar char="»"/>
              <a:defRPr>
                <a:solidFill>
                  <a:schemeClr val="tx1"/>
                </a:solidFill>
                <a:latin typeface="+mn-lt"/>
              </a:defRPr>
            </a:lvl9pPr>
          </a:lstStyle>
          <a:p>
            <a:pPr>
              <a:defRPr/>
            </a:pPr>
            <a:r>
              <a:rPr lang="en-US" dirty="0">
                <a:latin typeface="Times New Roman" pitchFamily="18" charset="0"/>
                <a:cs typeface="Times New Roman" pitchFamily="18" charset="0"/>
              </a:rPr>
              <a:t>Cyclic and fatigue requirements :  design to last for the lifetime of ITER, 30 000 pulses, pulse duration up to 3000s;</a:t>
            </a:r>
            <a:endParaRPr lang="en-GB" dirty="0">
              <a:latin typeface="Times New Roman" pitchFamily="18" charset="0"/>
              <a:cs typeface="Times New Roman" pitchFamily="18" charset="0"/>
            </a:endParaRPr>
          </a:p>
          <a:p>
            <a:pPr>
              <a:defRPr/>
            </a:pPr>
            <a:r>
              <a:rPr lang="en-GB" dirty="0">
                <a:latin typeface="Times New Roman" pitchFamily="18" charset="0"/>
                <a:cs typeface="Times New Roman" pitchFamily="18" charset="0"/>
              </a:rPr>
              <a:t>Pressure loads</a:t>
            </a:r>
            <a:endParaRPr lang="en-GB" dirty="0">
              <a:latin typeface="Times New Roman" pitchFamily="18" charset="0"/>
              <a:cs typeface="Times New Roman" pitchFamily="18" charset="0"/>
            </a:endParaRPr>
          </a:p>
          <a:p>
            <a:pPr>
              <a:defRPr/>
            </a:pPr>
            <a:r>
              <a:rPr lang="en-GB" dirty="0">
                <a:latin typeface="Times New Roman" pitchFamily="18" charset="0"/>
                <a:cs typeface="Times New Roman" pitchFamily="18" charset="0"/>
              </a:rPr>
              <a:t>Electromagnetic </a:t>
            </a:r>
            <a:r>
              <a:rPr lang="en-GB" dirty="0">
                <a:latin typeface="Times New Roman" pitchFamily="18" charset="0"/>
                <a:cs typeface="Times New Roman" pitchFamily="18" charset="0"/>
              </a:rPr>
              <a:t>(EM) loads: these loads are a strong design driver during transient events (e.g. plasma disruptions: MDs and VDEs</a:t>
            </a:r>
            <a:r>
              <a:rPr lang="en-GB" dirty="0">
                <a:latin typeface="Times New Roman" pitchFamily="18" charset="0"/>
                <a:cs typeface="Times New Roman" pitchFamily="18" charset="0"/>
              </a:rPr>
              <a:t>), max. load 400 </a:t>
            </a:r>
            <a:r>
              <a:rPr lang="en-GB" dirty="0" err="1">
                <a:latin typeface="Times New Roman" pitchFamily="18" charset="0"/>
                <a:cs typeface="Times New Roman" pitchFamily="18" charset="0"/>
              </a:rPr>
              <a:t>kN</a:t>
            </a:r>
            <a:r>
              <a:rPr lang="en-GB" dirty="0">
                <a:latin typeface="Times New Roman" pitchFamily="18" charset="0"/>
                <a:cs typeface="Times New Roman" pitchFamily="18" charset="0"/>
              </a:rPr>
              <a:t>/m;</a:t>
            </a:r>
            <a:endParaRPr lang="en-GB" dirty="0">
              <a:latin typeface="Times New Roman" pitchFamily="18" charset="0"/>
              <a:cs typeface="Times New Roman" pitchFamily="18" charset="0"/>
            </a:endParaRPr>
          </a:p>
          <a:p>
            <a:pPr>
              <a:defRPr/>
            </a:pPr>
            <a:r>
              <a:rPr lang="en-GB" dirty="0">
                <a:latin typeface="Times New Roman" pitchFamily="18" charset="0"/>
                <a:cs typeface="Times New Roman" pitchFamily="18" charset="0"/>
              </a:rPr>
              <a:t>Thermal loads: these loads are a strong design driver and they are caused by temperature gradients induced by:</a:t>
            </a:r>
          </a:p>
          <a:p>
            <a:pPr lvl="1">
              <a:defRPr/>
            </a:pPr>
            <a:r>
              <a:rPr lang="en-GB" sz="2400" dirty="0">
                <a:latin typeface="Times New Roman" pitchFamily="18" charset="0"/>
                <a:cs typeface="Times New Roman" pitchFamily="18" charset="0"/>
              </a:rPr>
              <a:t>The neutron heat </a:t>
            </a:r>
            <a:r>
              <a:rPr lang="en-GB" sz="2400" dirty="0">
                <a:latin typeface="Times New Roman" pitchFamily="18" charset="0"/>
                <a:cs typeface="Times New Roman" pitchFamily="18" charset="0"/>
              </a:rPr>
              <a:t>load: 1.4 W/cc for the VS coils and 1.2 W/cc for ELM coils</a:t>
            </a:r>
            <a:endParaRPr lang="en-GB" sz="2400" dirty="0">
              <a:latin typeface="Times New Roman" pitchFamily="18" charset="0"/>
              <a:cs typeface="Times New Roman" pitchFamily="18" charset="0"/>
            </a:endParaRPr>
          </a:p>
          <a:p>
            <a:pPr lvl="1">
              <a:defRPr/>
            </a:pPr>
            <a:r>
              <a:rPr lang="en-GB" sz="2400" dirty="0">
                <a:latin typeface="Times New Roman" pitchFamily="18" charset="0"/>
                <a:cs typeface="Times New Roman" pitchFamily="18" charset="0"/>
              </a:rPr>
              <a:t>Operating </a:t>
            </a:r>
            <a:r>
              <a:rPr lang="en-GB" sz="2400" dirty="0">
                <a:latin typeface="Times New Roman" pitchFamily="18" charset="0"/>
                <a:cs typeface="Times New Roman" pitchFamily="18" charset="0"/>
              </a:rPr>
              <a:t>Thermal Loads </a:t>
            </a:r>
            <a:r>
              <a:rPr lang="en-GB" sz="2400" dirty="0">
                <a:latin typeface="Times New Roman" pitchFamily="18" charset="0"/>
                <a:cs typeface="Times New Roman" pitchFamily="18" charset="0"/>
              </a:rPr>
              <a:t>:</a:t>
            </a:r>
          </a:p>
          <a:p>
            <a:pPr marL="477838" lvl="1" indent="0">
              <a:buNone/>
              <a:defRPr/>
            </a:pPr>
            <a:r>
              <a:rPr lang="en-GB" sz="2400" dirty="0">
                <a:latin typeface="Times New Roman" pitchFamily="18" charset="0"/>
                <a:cs typeface="Times New Roman" pitchFamily="18" charset="0"/>
              </a:rPr>
              <a:t>	</a:t>
            </a:r>
            <a:r>
              <a:rPr lang="en-GB" sz="2400" dirty="0">
                <a:latin typeface="Times New Roman" pitchFamily="18" charset="0"/>
                <a:cs typeface="Times New Roman" pitchFamily="18" charset="0"/>
              </a:rPr>
              <a:t>	Joule </a:t>
            </a:r>
            <a:r>
              <a:rPr lang="en-GB" sz="2400" dirty="0">
                <a:latin typeface="Times New Roman" pitchFamily="18" charset="0"/>
                <a:cs typeface="Times New Roman" pitchFamily="18" charset="0"/>
              </a:rPr>
              <a:t>heating of the coils </a:t>
            </a:r>
            <a:endParaRPr lang="en-GB" sz="2400" dirty="0">
              <a:latin typeface="Times New Roman" pitchFamily="18" charset="0"/>
              <a:cs typeface="Times New Roman" pitchFamily="18" charset="0"/>
            </a:endParaRPr>
          </a:p>
          <a:p>
            <a:pPr marL="477838" lvl="1" indent="0">
              <a:buNone/>
              <a:defRPr/>
            </a:pPr>
            <a:r>
              <a:rPr lang="en-GB" sz="2400" dirty="0">
                <a:latin typeface="Times New Roman" pitchFamily="18" charset="0"/>
                <a:cs typeface="Times New Roman" pitchFamily="18" charset="0"/>
              </a:rPr>
              <a:t>	</a:t>
            </a:r>
            <a:r>
              <a:rPr lang="en-GB" sz="2400" dirty="0">
                <a:latin typeface="Times New Roman" pitchFamily="18" charset="0"/>
                <a:cs typeface="Times New Roman" pitchFamily="18" charset="0"/>
              </a:rPr>
              <a:t>	Thermal </a:t>
            </a:r>
            <a:r>
              <a:rPr lang="en-GB" sz="2400" dirty="0">
                <a:latin typeface="Times New Roman" pitchFamily="18" charset="0"/>
                <a:cs typeface="Times New Roman" pitchFamily="18" charset="0"/>
              </a:rPr>
              <a:t>expansion of the coils and the vacuum vessel </a:t>
            </a:r>
            <a:r>
              <a:rPr lang="en-GB" sz="2400" dirty="0">
                <a:latin typeface="Times New Roman" pitchFamily="18" charset="0"/>
                <a:cs typeface="Times New Roman" pitchFamily="18" charset="0"/>
              </a:rPr>
              <a:t>			(temperature </a:t>
            </a:r>
            <a:r>
              <a:rPr lang="en-GB" sz="2400" dirty="0">
                <a:latin typeface="Times New Roman" pitchFamily="18" charset="0"/>
                <a:cs typeface="Times New Roman" pitchFamily="18" charset="0"/>
              </a:rPr>
              <a:t>of 100 </a:t>
            </a:r>
            <a:r>
              <a:rPr lang="en-GB" sz="2400" dirty="0">
                <a:latin typeface="Times New Roman" pitchFamily="18" charset="0"/>
                <a:cs typeface="Times New Roman" pitchFamily="18" charset="0"/>
              </a:rPr>
              <a:t>C</a:t>
            </a:r>
            <a:r>
              <a:rPr lang="en-GB" sz="2400" dirty="0">
                <a:latin typeface="Times New Roman" pitchFamily="18" charset="0"/>
                <a:cs typeface="Times New Roman" pitchFamily="18" charset="0"/>
              </a:rPr>
              <a:t>)</a:t>
            </a:r>
            <a:endParaRPr lang="en-GB" sz="2400" dirty="0">
              <a:latin typeface="Times New Roman" pitchFamily="18" charset="0"/>
              <a:cs typeface="Times New Roman" pitchFamily="18" charset="0"/>
            </a:endParaRPr>
          </a:p>
          <a:p>
            <a:pPr marL="477838" lvl="1" indent="0">
              <a:buNone/>
              <a:defRPr/>
            </a:pPr>
            <a:endParaRPr lang="en-GB" dirty="0">
              <a:latin typeface="Times New Roman" pitchFamily="18" charset="0"/>
              <a:cs typeface="Times New Roman" pitchFamily="18" charset="0"/>
            </a:endParaRPr>
          </a:p>
          <a:p>
            <a:pPr marL="947737" lvl="2" indent="0">
              <a:buNone/>
              <a:defRPr/>
            </a:pPr>
            <a:endParaRPr lang="en-US" sz="2000" i="1" kern="0" dirty="0">
              <a:latin typeface="Times New Roman" pitchFamily="18" charset="0"/>
              <a:cs typeface="Times New Roman" pitchFamily="18" charset="0"/>
            </a:endParaRPr>
          </a:p>
          <a:p>
            <a:pPr>
              <a:defRPr/>
            </a:pPr>
            <a:endParaRPr lang="en-US" sz="2000" kern="0" dirty="0">
              <a:latin typeface="Times New Roman" pitchFamily="18" charset="0"/>
              <a:cs typeface="Times New Roman" pitchFamily="18" charset="0"/>
            </a:endParaRPr>
          </a:p>
        </p:txBody>
      </p:sp>
    </p:spTree>
    <p:extLst>
      <p:ext uri="{BB962C8B-B14F-4D97-AF65-F5344CB8AC3E}">
        <p14:creationId xmlns:p14="http://schemas.microsoft.com/office/powerpoint/2010/main" val="1713304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Picture 2" descr="G:\ELM_OPEN-HOUSE\full-ass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106364"/>
            <a:ext cx="1760538"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extBox 1"/>
          <p:cNvSpPr txBox="1">
            <a:spLocks noChangeArrowheads="1"/>
          </p:cNvSpPr>
          <p:nvPr/>
        </p:nvSpPr>
        <p:spPr bwMode="auto">
          <a:xfrm>
            <a:off x="1919289" y="908050"/>
            <a:ext cx="8353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endParaRPr lang="en-US" altLang="en-US"/>
          </a:p>
        </p:txBody>
      </p:sp>
      <p:pic>
        <p:nvPicPr>
          <p:cNvPr id="8195" name="Picture 2" descr="C:\Documents and Settings\mkalish\My Documents\Papers\SOFE 13\Oral Presentation\PICS FOF K 053013\SLIDE 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281114"/>
            <a:ext cx="668337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7"/>
          <p:cNvSpPr txBox="1">
            <a:spLocks noChangeArrowheads="1"/>
          </p:cNvSpPr>
          <p:nvPr/>
        </p:nvSpPr>
        <p:spPr bwMode="auto">
          <a:xfrm>
            <a:off x="4911725" y="1693863"/>
            <a:ext cx="1379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2000" dirty="0"/>
              <a:t>Feeders</a:t>
            </a:r>
          </a:p>
        </p:txBody>
      </p:sp>
      <p:sp>
        <p:nvSpPr>
          <p:cNvPr id="8197" name="TextBox 9"/>
          <p:cNvSpPr txBox="1">
            <a:spLocks noChangeArrowheads="1"/>
          </p:cNvSpPr>
          <p:nvPr/>
        </p:nvSpPr>
        <p:spPr bwMode="auto">
          <a:xfrm>
            <a:off x="1652588" y="4916489"/>
            <a:ext cx="24066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2000"/>
              <a:t>Induction brazed CuCrZr joints / welded Inconel 625 jackets</a:t>
            </a:r>
          </a:p>
        </p:txBody>
      </p:sp>
      <p:cxnSp>
        <p:nvCxnSpPr>
          <p:cNvPr id="8" name="Straight Arrow Connector 7"/>
          <p:cNvCxnSpPr/>
          <p:nvPr/>
        </p:nvCxnSpPr>
        <p:spPr>
          <a:xfrm flipH="1">
            <a:off x="6291264" y="2525713"/>
            <a:ext cx="1023937" cy="52466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30725" y="1858963"/>
            <a:ext cx="382588" cy="4127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3"/>
          </p:cNvCxnSpPr>
          <p:nvPr/>
        </p:nvCxnSpPr>
        <p:spPr>
          <a:xfrm flipH="1">
            <a:off x="8183564" y="1673225"/>
            <a:ext cx="803275" cy="12509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763000" y="1087438"/>
            <a:ext cx="1524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15" name="Straight Arrow Connector 14"/>
          <p:cNvCxnSpPr>
            <a:stCxn id="8197" idx="0"/>
          </p:cNvCxnSpPr>
          <p:nvPr/>
        </p:nvCxnSpPr>
        <p:spPr>
          <a:xfrm flipV="1">
            <a:off x="2855914" y="4573588"/>
            <a:ext cx="647799" cy="3429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itle 23"/>
          <p:cNvSpPr txBox="1">
            <a:spLocks/>
          </p:cNvSpPr>
          <p:nvPr/>
        </p:nvSpPr>
        <p:spPr>
          <a:xfrm>
            <a:off x="1919288" y="0"/>
            <a:ext cx="8477250" cy="457200"/>
          </a:xfrm>
          <a:prstGeom prst="rect">
            <a:avLst/>
          </a:prstGeom>
        </p:spPr>
        <p:txBody>
          <a:bodyPr/>
          <a:lstStyle/>
          <a:p>
            <a:pPr eaLnBrk="0" hangingPunct="0">
              <a:defRPr/>
            </a:pPr>
            <a:r>
              <a:rPr lang="en-US" sz="2800" b="1" kern="0" dirty="0">
                <a:solidFill>
                  <a:srgbClr val="CC3300"/>
                </a:solidFill>
                <a:latin typeface="+mn-lt"/>
                <a:ea typeface="+mj-ea"/>
                <a:cs typeface="Times New Roman" pitchFamily="18" charset="0"/>
              </a:rPr>
              <a:t>Reference Design of Upper ELM Coil</a:t>
            </a:r>
          </a:p>
        </p:txBody>
      </p:sp>
      <p:sp>
        <p:nvSpPr>
          <p:cNvPr id="8208" name="TextBox 1"/>
          <p:cNvSpPr txBox="1">
            <a:spLocks noChangeArrowheads="1"/>
          </p:cNvSpPr>
          <p:nvPr/>
        </p:nvSpPr>
        <p:spPr bwMode="auto">
          <a:xfrm>
            <a:off x="1600201" y="584200"/>
            <a:ext cx="3313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algn="l" eaLnBrk="1" hangingPunct="1"/>
            <a:r>
              <a:rPr lang="en-US" altLang="en-US" sz="1800" u="sng"/>
              <a:t>Design and Analysis work completed, May 2013</a:t>
            </a:r>
            <a:endParaRPr lang="en-GB" altLang="en-US" sz="1800" u="sng"/>
          </a:p>
        </p:txBody>
      </p:sp>
      <p:sp>
        <p:nvSpPr>
          <p:cNvPr id="8209" name="TextBox 32"/>
          <p:cNvSpPr txBox="1">
            <a:spLocks noChangeArrowheads="1"/>
          </p:cNvSpPr>
          <p:nvPr/>
        </p:nvSpPr>
        <p:spPr bwMode="auto">
          <a:xfrm>
            <a:off x="6548439" y="5576889"/>
            <a:ext cx="114458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1400"/>
              <a:t>Water channel</a:t>
            </a:r>
          </a:p>
        </p:txBody>
      </p:sp>
      <p:sp>
        <p:nvSpPr>
          <p:cNvPr id="8210" name="TextBox 28"/>
          <p:cNvSpPr txBox="1">
            <a:spLocks noChangeArrowheads="1"/>
          </p:cNvSpPr>
          <p:nvPr/>
        </p:nvSpPr>
        <p:spPr bwMode="auto">
          <a:xfrm>
            <a:off x="8612189" y="3717926"/>
            <a:ext cx="1995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1200" dirty="0" err="1"/>
              <a:t>CuCrZr</a:t>
            </a:r>
            <a:r>
              <a:rPr lang="en-US" altLang="en-US" sz="1200" dirty="0"/>
              <a:t> core</a:t>
            </a:r>
          </a:p>
          <a:p>
            <a:pPr eaLnBrk="1" hangingPunct="1"/>
            <a:r>
              <a:rPr lang="en-US" altLang="en-US" sz="1200" dirty="0" err="1"/>
              <a:t>MgO</a:t>
            </a:r>
            <a:r>
              <a:rPr lang="en-US" altLang="en-US" sz="1200" dirty="0"/>
              <a:t> insulation</a:t>
            </a:r>
          </a:p>
          <a:p>
            <a:pPr eaLnBrk="1" hangingPunct="1"/>
            <a:r>
              <a:rPr lang="en-US" altLang="en-US" sz="1200" dirty="0"/>
              <a:t>Inconel 625 jacket</a:t>
            </a:r>
            <a:endParaRPr lang="en-US" altLang="en-US" sz="1200" dirty="0"/>
          </a:p>
        </p:txBody>
      </p:sp>
      <p:sp>
        <p:nvSpPr>
          <p:cNvPr id="8211" name="TextBox 32"/>
          <p:cNvSpPr txBox="1">
            <a:spLocks noChangeArrowheads="1"/>
          </p:cNvSpPr>
          <p:nvPr/>
        </p:nvSpPr>
        <p:spPr bwMode="auto">
          <a:xfrm>
            <a:off x="9736138" y="5111751"/>
            <a:ext cx="93186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1400"/>
              <a:t>VV Rail</a:t>
            </a:r>
          </a:p>
        </p:txBody>
      </p:sp>
      <p:pic>
        <p:nvPicPr>
          <p:cNvPr id="8212" name="Picture 4"/>
          <p:cNvPicPr>
            <a:picLocks noChangeAspect="1"/>
          </p:cNvPicPr>
          <p:nvPr/>
        </p:nvPicPr>
        <p:blipFill>
          <a:blip r:embed="rId4">
            <a:extLst>
              <a:ext uri="{28A0092B-C50C-407E-A947-70E740481C1C}">
                <a14:useLocalDpi xmlns:a14="http://schemas.microsoft.com/office/drawing/2010/main" val="0"/>
              </a:ext>
            </a:extLst>
          </a:blip>
          <a:srcRect t="20067" b="24557"/>
          <a:stretch>
            <a:fillRect/>
          </a:stretch>
        </p:blipFill>
        <p:spPr bwMode="auto">
          <a:xfrm>
            <a:off x="7881939" y="4573589"/>
            <a:ext cx="1736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a:stCxn id="8209" idx="3"/>
          </p:cNvCxnSpPr>
          <p:nvPr/>
        </p:nvCxnSpPr>
        <p:spPr>
          <a:xfrm flipV="1">
            <a:off x="7693025" y="5464175"/>
            <a:ext cx="808038" cy="3746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9539288" y="5464176"/>
            <a:ext cx="303212" cy="32226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9005888" y="4365625"/>
            <a:ext cx="258762" cy="31273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10"/>
          <p:cNvSpPr txBox="1">
            <a:spLocks noChangeArrowheads="1"/>
          </p:cNvSpPr>
          <p:nvPr/>
        </p:nvSpPr>
        <p:spPr bwMode="auto">
          <a:xfrm>
            <a:off x="6365312" y="1526729"/>
            <a:ext cx="22198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ctr" rtl="0" fontAlgn="base">
              <a:spcBef>
                <a:spcPct val="0"/>
              </a:spcBef>
              <a:spcAft>
                <a:spcPct val="0"/>
              </a:spcAft>
              <a:defRPr sz="3600" b="1" kern="1200">
                <a:solidFill>
                  <a:schemeClr val="tx2"/>
                </a:solidFill>
                <a:latin typeface="Arial" pitchFamily="34" charset="0"/>
                <a:ea typeface="+mn-ea"/>
                <a:cs typeface="+mn-cs"/>
              </a:defRPr>
            </a:lvl1pPr>
            <a:lvl2pPr marL="457200" algn="ctr" rtl="0" fontAlgn="base">
              <a:spcBef>
                <a:spcPct val="0"/>
              </a:spcBef>
              <a:spcAft>
                <a:spcPct val="0"/>
              </a:spcAft>
              <a:defRPr sz="3600" b="1" kern="1200">
                <a:solidFill>
                  <a:schemeClr val="tx2"/>
                </a:solidFill>
                <a:latin typeface="Arial" pitchFamily="34" charset="0"/>
                <a:ea typeface="+mn-ea"/>
                <a:cs typeface="+mn-cs"/>
              </a:defRPr>
            </a:lvl2pPr>
            <a:lvl3pPr marL="914400" algn="ctr" rtl="0" fontAlgn="base">
              <a:spcBef>
                <a:spcPct val="0"/>
              </a:spcBef>
              <a:spcAft>
                <a:spcPct val="0"/>
              </a:spcAft>
              <a:defRPr sz="3600" b="1" kern="1200">
                <a:solidFill>
                  <a:schemeClr val="tx2"/>
                </a:solidFill>
                <a:latin typeface="Arial" pitchFamily="34" charset="0"/>
                <a:ea typeface="+mn-ea"/>
                <a:cs typeface="+mn-cs"/>
              </a:defRPr>
            </a:lvl3pPr>
            <a:lvl4pPr marL="1371600" algn="ctr" rtl="0" fontAlgn="base">
              <a:spcBef>
                <a:spcPct val="0"/>
              </a:spcBef>
              <a:spcAft>
                <a:spcPct val="0"/>
              </a:spcAft>
              <a:defRPr sz="3600" b="1" kern="1200">
                <a:solidFill>
                  <a:schemeClr val="tx2"/>
                </a:solidFill>
                <a:latin typeface="Arial" pitchFamily="34" charset="0"/>
                <a:ea typeface="+mn-ea"/>
                <a:cs typeface="+mn-cs"/>
              </a:defRPr>
            </a:lvl4pPr>
            <a:lvl5pPr marL="1828800" algn="ctr" rtl="0" fontAlgn="base">
              <a:spcBef>
                <a:spcPct val="0"/>
              </a:spcBef>
              <a:spcAft>
                <a:spcPct val="0"/>
              </a:spcAft>
              <a:defRPr sz="3600" b="1" kern="1200">
                <a:solidFill>
                  <a:schemeClr val="tx2"/>
                </a:solidFill>
                <a:latin typeface="Arial" pitchFamily="34" charset="0"/>
                <a:ea typeface="+mn-ea"/>
                <a:cs typeface="+mn-cs"/>
              </a:defRPr>
            </a:lvl5pPr>
            <a:lvl6pPr marL="2286000" algn="l" defTabSz="914400" rtl="0" eaLnBrk="1" latinLnBrk="0" hangingPunct="1">
              <a:defRPr sz="3600" b="1" kern="1200">
                <a:solidFill>
                  <a:schemeClr val="tx2"/>
                </a:solidFill>
                <a:latin typeface="Arial" pitchFamily="34" charset="0"/>
                <a:ea typeface="+mn-ea"/>
                <a:cs typeface="+mn-cs"/>
              </a:defRPr>
            </a:lvl6pPr>
            <a:lvl7pPr marL="2743200" algn="l" defTabSz="914400" rtl="0" eaLnBrk="1" latinLnBrk="0" hangingPunct="1">
              <a:defRPr sz="3600" b="1" kern="1200">
                <a:solidFill>
                  <a:schemeClr val="tx2"/>
                </a:solidFill>
                <a:latin typeface="Arial" pitchFamily="34" charset="0"/>
                <a:ea typeface="+mn-ea"/>
                <a:cs typeface="+mn-cs"/>
              </a:defRPr>
            </a:lvl7pPr>
            <a:lvl8pPr marL="3200400" algn="l" defTabSz="914400" rtl="0" eaLnBrk="1" latinLnBrk="0" hangingPunct="1">
              <a:defRPr sz="3600" b="1" kern="1200">
                <a:solidFill>
                  <a:schemeClr val="tx2"/>
                </a:solidFill>
                <a:latin typeface="Arial" pitchFamily="34" charset="0"/>
                <a:ea typeface="+mn-ea"/>
                <a:cs typeface="+mn-cs"/>
              </a:defRPr>
            </a:lvl8pPr>
            <a:lvl9pPr marL="3657600" algn="l" defTabSz="914400" rtl="0" eaLnBrk="1" latinLnBrk="0" hangingPunct="1">
              <a:defRPr sz="3600" b="1" kern="1200">
                <a:solidFill>
                  <a:schemeClr val="tx2"/>
                </a:solidFill>
                <a:latin typeface="Arial" pitchFamily="34" charset="0"/>
                <a:ea typeface="+mn-ea"/>
                <a:cs typeface="+mn-cs"/>
              </a:defRPr>
            </a:lvl9pPr>
          </a:lstStyle>
          <a:p>
            <a:pPr eaLnBrk="1" hangingPunct="1"/>
            <a:r>
              <a:rPr lang="en-US" altLang="en-US" sz="1600" dirty="0"/>
              <a:t>Brackets used for mechanical and thermal anchoring of the coil</a:t>
            </a:r>
            <a:endParaRPr lang="en-US" altLang="en-US" sz="1600" dirty="0"/>
          </a:p>
        </p:txBody>
      </p:sp>
    </p:spTree>
    <p:extLst>
      <p:ext uri="{BB962C8B-B14F-4D97-AF65-F5344CB8AC3E}">
        <p14:creationId xmlns:p14="http://schemas.microsoft.com/office/powerpoint/2010/main" val="2107343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3"/>
          <p:cNvSpPr txBox="1">
            <a:spLocks/>
          </p:cNvSpPr>
          <p:nvPr/>
        </p:nvSpPr>
        <p:spPr>
          <a:xfrm>
            <a:off x="1847850" y="0"/>
            <a:ext cx="8548688" cy="457200"/>
          </a:xfrm>
          <a:prstGeom prst="rect">
            <a:avLst/>
          </a:prstGeom>
        </p:spPr>
        <p:txBody>
          <a:bodyPr/>
          <a:lstStyle/>
          <a:p>
            <a:pPr algn="ctr" eaLnBrk="0" hangingPunct="0">
              <a:defRPr/>
            </a:pPr>
            <a:r>
              <a:rPr lang="en-US" sz="2800" b="1" kern="0" dirty="0">
                <a:solidFill>
                  <a:srgbClr val="CC3300"/>
                </a:solidFill>
                <a:latin typeface="+mn-lt"/>
                <a:ea typeface="+mj-ea"/>
                <a:cs typeface="Times New Roman" pitchFamily="18" charset="0"/>
              </a:rPr>
              <a:t>Reference Design of </a:t>
            </a:r>
            <a:r>
              <a:rPr lang="en-US" sz="2800" b="1" kern="0" dirty="0">
                <a:solidFill>
                  <a:srgbClr val="CC3300"/>
                </a:solidFill>
                <a:latin typeface="+mn-lt"/>
                <a:ea typeface="+mj-ea"/>
                <a:cs typeface="Times New Roman" pitchFamily="18" charset="0"/>
              </a:rPr>
              <a:t>a VS </a:t>
            </a:r>
            <a:r>
              <a:rPr lang="en-US" sz="2800" b="1" kern="0" dirty="0">
                <a:solidFill>
                  <a:srgbClr val="CC3300"/>
                </a:solidFill>
                <a:latin typeface="+mn-lt"/>
                <a:ea typeface="+mj-ea"/>
                <a:cs typeface="Times New Roman" pitchFamily="18" charset="0"/>
              </a:rPr>
              <a:t>Coil</a:t>
            </a:r>
          </a:p>
        </p:txBody>
      </p:sp>
      <p:sp>
        <p:nvSpPr>
          <p:cNvPr id="5" name="Content Placeholder 2"/>
          <p:cNvSpPr txBox="1">
            <a:spLocks/>
          </p:cNvSpPr>
          <p:nvPr/>
        </p:nvSpPr>
        <p:spPr>
          <a:xfrm>
            <a:off x="7905750" y="1320801"/>
            <a:ext cx="2762250" cy="2239963"/>
          </a:xfrm>
          <a:prstGeom prst="rect">
            <a:avLst/>
          </a:prstGeom>
        </p:spPr>
        <p:txBody>
          <a:bodyPr>
            <a:normAutofit lnSpcReduction="10000"/>
          </a:bodyPr>
          <a:lstStyle>
            <a:lvl1pPr marL="287338" indent="-287338" algn="l" defTabSz="795338" rtl="0" eaLnBrk="0" fontAlgn="base" hangingPunct="0">
              <a:spcBef>
                <a:spcPct val="20000"/>
              </a:spcBef>
              <a:spcAft>
                <a:spcPct val="0"/>
              </a:spcAft>
              <a:buChar char="•"/>
              <a:defRPr sz="2400">
                <a:solidFill>
                  <a:schemeClr val="tx1"/>
                </a:solidFill>
                <a:latin typeface="+mn-lt"/>
                <a:ea typeface="+mn-ea"/>
                <a:cs typeface="+mn-cs"/>
              </a:defRPr>
            </a:lvl1pPr>
            <a:lvl2pPr marL="757238" indent="-279400" algn="l" defTabSz="795338" rtl="0" eaLnBrk="0" fontAlgn="base" hangingPunct="0">
              <a:spcBef>
                <a:spcPct val="20000"/>
              </a:spcBef>
              <a:spcAft>
                <a:spcPct val="0"/>
              </a:spcAft>
              <a:buChar char="–"/>
              <a:defRPr sz="2000">
                <a:solidFill>
                  <a:schemeClr val="tx1"/>
                </a:solidFill>
                <a:latin typeface="+mn-lt"/>
              </a:defRPr>
            </a:lvl2pPr>
            <a:lvl3pPr marL="1136650" indent="-188913" algn="l" defTabSz="795338" rtl="0" eaLnBrk="0" fontAlgn="base" hangingPunct="0">
              <a:spcBef>
                <a:spcPct val="20000"/>
              </a:spcBef>
              <a:spcAft>
                <a:spcPct val="0"/>
              </a:spcAft>
              <a:buChar char="•"/>
              <a:defRPr>
                <a:solidFill>
                  <a:schemeClr val="tx1"/>
                </a:solidFill>
                <a:latin typeface="+mn-lt"/>
              </a:defRPr>
            </a:lvl3pPr>
            <a:lvl4pPr marL="1511300" indent="-184150" algn="l" defTabSz="795338" rtl="0" eaLnBrk="0" fontAlgn="base" hangingPunct="0">
              <a:spcBef>
                <a:spcPct val="20000"/>
              </a:spcBef>
              <a:spcAft>
                <a:spcPct val="0"/>
              </a:spcAft>
              <a:buChar char="–"/>
              <a:defRPr>
                <a:solidFill>
                  <a:schemeClr val="tx1"/>
                </a:solidFill>
                <a:latin typeface="+mn-lt"/>
              </a:defRPr>
            </a:lvl4pPr>
            <a:lvl5pPr marL="1885950" indent="-184150" algn="l" defTabSz="795338" rtl="0" eaLnBrk="0" fontAlgn="base" hangingPunct="0">
              <a:spcBef>
                <a:spcPct val="20000"/>
              </a:spcBef>
              <a:spcAft>
                <a:spcPct val="0"/>
              </a:spcAft>
              <a:buChar char="»"/>
              <a:defRPr>
                <a:solidFill>
                  <a:schemeClr val="tx1"/>
                </a:solidFill>
                <a:latin typeface="+mn-lt"/>
              </a:defRPr>
            </a:lvl5pPr>
            <a:lvl6pPr marL="2343150" indent="-184150" algn="l" defTabSz="795338" rtl="0" fontAlgn="base">
              <a:spcBef>
                <a:spcPct val="20000"/>
              </a:spcBef>
              <a:spcAft>
                <a:spcPct val="0"/>
              </a:spcAft>
              <a:buChar char="»"/>
              <a:defRPr>
                <a:solidFill>
                  <a:schemeClr val="tx1"/>
                </a:solidFill>
                <a:latin typeface="+mn-lt"/>
              </a:defRPr>
            </a:lvl6pPr>
            <a:lvl7pPr marL="2800350" indent="-184150" algn="l" defTabSz="795338" rtl="0" fontAlgn="base">
              <a:spcBef>
                <a:spcPct val="20000"/>
              </a:spcBef>
              <a:spcAft>
                <a:spcPct val="0"/>
              </a:spcAft>
              <a:buChar char="»"/>
              <a:defRPr>
                <a:solidFill>
                  <a:schemeClr val="tx1"/>
                </a:solidFill>
                <a:latin typeface="+mn-lt"/>
              </a:defRPr>
            </a:lvl7pPr>
            <a:lvl8pPr marL="3257550" indent="-184150" algn="l" defTabSz="795338" rtl="0" fontAlgn="base">
              <a:spcBef>
                <a:spcPct val="20000"/>
              </a:spcBef>
              <a:spcAft>
                <a:spcPct val="0"/>
              </a:spcAft>
              <a:buChar char="»"/>
              <a:defRPr>
                <a:solidFill>
                  <a:schemeClr val="tx1"/>
                </a:solidFill>
                <a:latin typeface="+mn-lt"/>
              </a:defRPr>
            </a:lvl8pPr>
            <a:lvl9pPr marL="3714750" indent="-184150" algn="l" defTabSz="795338" rtl="0" fontAlgn="base">
              <a:spcBef>
                <a:spcPct val="20000"/>
              </a:spcBef>
              <a:spcAft>
                <a:spcPct val="0"/>
              </a:spcAft>
              <a:buChar char="»"/>
              <a:defRPr>
                <a:solidFill>
                  <a:schemeClr val="tx1"/>
                </a:solidFill>
                <a:latin typeface="+mn-lt"/>
              </a:defRPr>
            </a:lvl9pPr>
          </a:lstStyle>
          <a:p>
            <a:pPr>
              <a:defRPr/>
            </a:pPr>
            <a:r>
              <a:rPr lang="en-US" sz="2000" kern="0" dirty="0">
                <a:latin typeface="Times New Roman" panose="02020603050405020304" pitchFamily="18" charset="0"/>
                <a:cs typeface="Times New Roman" panose="02020603050405020304" pitchFamily="18" charset="0"/>
              </a:rPr>
              <a:t>Four Individual turns provide redundant flow paths for increased reliability</a:t>
            </a:r>
          </a:p>
          <a:p>
            <a:pPr>
              <a:defRPr/>
            </a:pPr>
            <a:r>
              <a:rPr lang="en-US" sz="2000" kern="0" dirty="0">
                <a:latin typeface="Times New Roman" panose="02020603050405020304" pitchFamily="18" charset="0"/>
                <a:cs typeface="Times New Roman" panose="02020603050405020304" pitchFamily="18" charset="0"/>
              </a:rPr>
              <a:t>VS Coils meet requirements with 3 turns operating </a:t>
            </a:r>
            <a:endParaRPr lang="en-US" sz="2000" kern="0" dirty="0">
              <a:latin typeface="Times New Roman" panose="02020603050405020304" pitchFamily="18" charset="0"/>
              <a:cs typeface="Times New Roman" panose="02020603050405020304" pitchFamily="18" charset="0"/>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76401"/>
            <a:ext cx="51054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9"/>
          <p:cNvSpPr txBox="1">
            <a:spLocks noChangeArrowheads="1"/>
          </p:cNvSpPr>
          <p:nvPr/>
        </p:nvSpPr>
        <p:spPr bwMode="auto">
          <a:xfrm>
            <a:off x="1600200" y="4724401"/>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2000">
                <a:latin typeface="Times New Roman" pitchFamily="18" charset="0"/>
                <a:cs typeface="Times New Roman" pitchFamily="18" charset="0"/>
              </a:rPr>
              <a:t>Forged SS “spine” </a:t>
            </a:r>
          </a:p>
        </p:txBody>
      </p:sp>
      <p:sp>
        <p:nvSpPr>
          <p:cNvPr id="9222" name="TextBox 10"/>
          <p:cNvSpPr txBox="1">
            <a:spLocks noChangeArrowheads="1"/>
          </p:cNvSpPr>
          <p:nvPr/>
        </p:nvSpPr>
        <p:spPr bwMode="auto">
          <a:xfrm>
            <a:off x="5791200" y="762001"/>
            <a:ext cx="243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2000">
                <a:latin typeface="Times New Roman" pitchFamily="18" charset="0"/>
                <a:cs typeface="Times New Roman" pitchFamily="18" charset="0"/>
              </a:rPr>
              <a:t>Bolted and brazed cable clamping bars</a:t>
            </a:r>
          </a:p>
        </p:txBody>
      </p:sp>
      <p:sp>
        <p:nvSpPr>
          <p:cNvPr id="9223" name="TextBox 11"/>
          <p:cNvSpPr txBox="1">
            <a:spLocks noChangeArrowheads="1"/>
          </p:cNvSpPr>
          <p:nvPr/>
        </p:nvSpPr>
        <p:spPr bwMode="auto">
          <a:xfrm>
            <a:off x="2387600" y="762000"/>
            <a:ext cx="287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pitchFamily="34" charset="0"/>
              </a:defRPr>
            </a:lvl1pPr>
            <a:lvl2pPr marL="742950" indent="-285750" eaLnBrk="0" hangingPunct="0">
              <a:defRPr sz="3600" b="1">
                <a:solidFill>
                  <a:schemeClr val="tx2"/>
                </a:solidFill>
                <a:latin typeface="Arial" pitchFamily="34" charset="0"/>
              </a:defRPr>
            </a:lvl2pPr>
            <a:lvl3pPr marL="1143000" indent="-228600" eaLnBrk="0" hangingPunct="0">
              <a:defRPr sz="3600" b="1">
                <a:solidFill>
                  <a:schemeClr val="tx2"/>
                </a:solidFill>
                <a:latin typeface="Arial" pitchFamily="34" charset="0"/>
              </a:defRPr>
            </a:lvl3pPr>
            <a:lvl4pPr marL="1600200" indent="-228600" eaLnBrk="0" hangingPunct="0">
              <a:defRPr sz="3600" b="1">
                <a:solidFill>
                  <a:schemeClr val="tx2"/>
                </a:solidFill>
                <a:latin typeface="Arial" pitchFamily="34" charset="0"/>
              </a:defRPr>
            </a:lvl4pPr>
            <a:lvl5pPr marL="2057400" indent="-228600" eaLnBrk="0" hangingPunct="0">
              <a:defRPr sz="3600" b="1">
                <a:solidFill>
                  <a:schemeClr val="tx2"/>
                </a:solidFill>
                <a:latin typeface="Arial" pitchFamily="34" charset="0"/>
              </a:defRPr>
            </a:lvl5pPr>
            <a:lvl6pPr marL="2514600" indent="-228600" algn="ctr" eaLnBrk="0" fontAlgn="base" hangingPunct="0">
              <a:spcBef>
                <a:spcPct val="0"/>
              </a:spcBef>
              <a:spcAft>
                <a:spcPct val="0"/>
              </a:spcAft>
              <a:defRPr sz="3600" b="1">
                <a:solidFill>
                  <a:schemeClr val="tx2"/>
                </a:solidFill>
                <a:latin typeface="Arial" pitchFamily="34" charset="0"/>
              </a:defRPr>
            </a:lvl6pPr>
            <a:lvl7pPr marL="2971800" indent="-228600" algn="ctr" eaLnBrk="0" fontAlgn="base" hangingPunct="0">
              <a:spcBef>
                <a:spcPct val="0"/>
              </a:spcBef>
              <a:spcAft>
                <a:spcPct val="0"/>
              </a:spcAft>
              <a:defRPr sz="3600" b="1">
                <a:solidFill>
                  <a:schemeClr val="tx2"/>
                </a:solidFill>
                <a:latin typeface="Arial" pitchFamily="34" charset="0"/>
              </a:defRPr>
            </a:lvl7pPr>
            <a:lvl8pPr marL="3429000" indent="-228600" algn="ctr" eaLnBrk="0" fontAlgn="base" hangingPunct="0">
              <a:spcBef>
                <a:spcPct val="0"/>
              </a:spcBef>
              <a:spcAft>
                <a:spcPct val="0"/>
              </a:spcAft>
              <a:defRPr sz="3600" b="1">
                <a:solidFill>
                  <a:schemeClr val="tx2"/>
                </a:solidFill>
                <a:latin typeface="Arial" pitchFamily="34" charset="0"/>
              </a:defRPr>
            </a:lvl8pPr>
            <a:lvl9pPr marL="3886200" indent="-228600" algn="ctr" eaLnBrk="0" fontAlgn="base" hangingPunct="0">
              <a:spcBef>
                <a:spcPct val="0"/>
              </a:spcBef>
              <a:spcAft>
                <a:spcPct val="0"/>
              </a:spcAft>
              <a:defRPr sz="3600" b="1">
                <a:solidFill>
                  <a:schemeClr val="tx2"/>
                </a:solidFill>
                <a:latin typeface="Arial" pitchFamily="34" charset="0"/>
              </a:defRPr>
            </a:lvl9pPr>
          </a:lstStyle>
          <a:p>
            <a:pPr eaLnBrk="1" hangingPunct="1"/>
            <a:r>
              <a:rPr lang="en-US" altLang="en-US" sz="2000">
                <a:latin typeface="Times New Roman" pitchFamily="18" charset="0"/>
                <a:cs typeface="Times New Roman" pitchFamily="18" charset="0"/>
              </a:rPr>
              <a:t>SS jacketed MgO insulated cables w/ 5 mm insulation </a:t>
            </a:r>
          </a:p>
        </p:txBody>
      </p:sp>
      <p:cxnSp>
        <p:nvCxnSpPr>
          <p:cNvPr id="38" name="Straight Connector 37"/>
          <p:cNvCxnSpPr/>
          <p:nvPr/>
        </p:nvCxnSpPr>
        <p:spPr>
          <a:xfrm rot="16200000" flipH="1">
            <a:off x="4144963" y="1671638"/>
            <a:ext cx="1149350" cy="482600"/>
          </a:xfrm>
          <a:prstGeom prst="line">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a:off x="3650458" y="2166145"/>
            <a:ext cx="2020887" cy="36512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4073526" y="1743076"/>
            <a:ext cx="2020887" cy="12112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4416426" y="1400176"/>
            <a:ext cx="1258887" cy="11350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983958" y="2356645"/>
            <a:ext cx="2478087" cy="441325"/>
          </a:xfrm>
          <a:prstGeom prst="straightConnector1">
            <a:avLst/>
          </a:prstGeom>
          <a:ln w="158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675313" y="1719263"/>
            <a:ext cx="1166813" cy="369888"/>
          </a:xfrm>
          <a:prstGeom prst="straightConnector1">
            <a:avLst/>
          </a:prstGeom>
          <a:ln w="158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293938" y="3282951"/>
            <a:ext cx="2024062" cy="1400175"/>
          </a:xfrm>
          <a:prstGeom prst="straightConnector1">
            <a:avLst/>
          </a:prstGeom>
          <a:ln w="15875">
            <a:solidFill>
              <a:srgbClr val="FF0000"/>
            </a:solidFill>
            <a:tailEnd type="oval"/>
          </a:ln>
        </p:spPr>
        <p:style>
          <a:lnRef idx="1">
            <a:schemeClr val="accent1"/>
          </a:lnRef>
          <a:fillRef idx="0">
            <a:schemeClr val="accent1"/>
          </a:fillRef>
          <a:effectRef idx="0">
            <a:schemeClr val="accent1"/>
          </a:effectRef>
          <a:fontRef idx="minor">
            <a:schemeClr val="tx1"/>
          </a:fontRef>
        </p:style>
      </p:cxnSp>
      <p:pic>
        <p:nvPicPr>
          <p:cNvPr id="9231" name="Picture 2" descr="C:\Documents and Settings\mkalish\My Documents\Papers\SOFE 13\Oral Presentation\PICS FOF K 053013\LWR_VS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14800"/>
            <a:ext cx="4495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p:nvPr/>
        </p:nvCxnSpPr>
        <p:spPr>
          <a:xfrm>
            <a:off x="6477000" y="1371600"/>
            <a:ext cx="2133600" cy="3048000"/>
          </a:xfrm>
          <a:prstGeom prst="straightConnector1">
            <a:avLst/>
          </a:prstGeom>
          <a:ln w="158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505200" y="4953000"/>
            <a:ext cx="1752600" cy="192088"/>
          </a:xfrm>
          <a:prstGeom prst="straightConnector1">
            <a:avLst/>
          </a:prstGeom>
          <a:ln w="15875">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71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C:\Documents and Settings\mkalish\My Documents\Papers\SOFE 13\Oral Presentation\PICS FOF K 053013\SLIDE 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590" y="3141133"/>
            <a:ext cx="38433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ontent Placeholder 2"/>
          <p:cNvSpPr>
            <a:spLocks noGrp="1"/>
          </p:cNvSpPr>
          <p:nvPr>
            <p:ph idx="1"/>
          </p:nvPr>
        </p:nvSpPr>
        <p:spPr>
          <a:xfrm>
            <a:off x="1539875" y="165100"/>
            <a:ext cx="8929688" cy="2133600"/>
          </a:xfrm>
          <a:extLst/>
        </p:spPr>
        <p:txBody>
          <a:bodyPr/>
          <a:lstStyle/>
          <a:p>
            <a:pPr>
              <a:defRPr/>
            </a:pPr>
            <a:endParaRPr lang="en-US" altLang="en-US" sz="1600" b="1" u="sng" dirty="0">
              <a:latin typeface="+mj-lt"/>
              <a:cs typeface="Times New Roman" pitchFamily="18" charset="0"/>
            </a:endParaRPr>
          </a:p>
          <a:p>
            <a:pPr marL="0" indent="0">
              <a:buNone/>
              <a:defRPr/>
            </a:pPr>
            <a:r>
              <a:rPr lang="en-US" altLang="en-US" sz="1800" b="1" u="sng" dirty="0">
                <a:solidFill>
                  <a:srgbClr val="FF0000"/>
                </a:solidFill>
                <a:cs typeface="Times New Roman" pitchFamily="18" charset="0"/>
              </a:rPr>
              <a:t>Two prototypes of ELM and VS coils have been completed by ASIPP in April 2014 and the work concluded with a Final Prototype Review, 28-30 April 2014, Hefei, China</a:t>
            </a:r>
          </a:p>
          <a:p>
            <a:pPr marL="0" indent="0">
              <a:buNone/>
              <a:defRPr/>
            </a:pPr>
            <a:r>
              <a:rPr lang="en-GB" altLang="en-US" sz="1800" b="1" u="sng" dirty="0">
                <a:cs typeface="Times New Roman" pitchFamily="18" charset="0"/>
              </a:rPr>
              <a:t>Goals :</a:t>
            </a:r>
          </a:p>
          <a:p>
            <a:pPr lvl="1">
              <a:buFont typeface="Arial" panose="020B0604020202020204" pitchFamily="34" charset="0"/>
              <a:buChar char="•"/>
              <a:defRPr/>
            </a:pPr>
            <a:r>
              <a:rPr lang="en-GB" altLang="en-US" sz="1800" dirty="0">
                <a:cs typeface="Times New Roman" pitchFamily="18" charset="0"/>
              </a:rPr>
              <a:t>Development of suitable manufacturing procedures and techniques based on R&amp;D results</a:t>
            </a:r>
          </a:p>
          <a:p>
            <a:pPr lvl="1">
              <a:buFont typeface="Arial" panose="020B0604020202020204" pitchFamily="34" charset="0"/>
              <a:buChar char="•"/>
              <a:defRPr/>
            </a:pPr>
            <a:r>
              <a:rPr lang="en-US" altLang="en-US" sz="1800" dirty="0">
                <a:cs typeface="Times New Roman" pitchFamily="18" charset="0"/>
              </a:rPr>
              <a:t>Manufacture </a:t>
            </a:r>
            <a:r>
              <a:rPr lang="en-US" altLang="en-US" sz="1800" dirty="0">
                <a:cs typeface="Times New Roman" pitchFamily="18" charset="0"/>
              </a:rPr>
              <a:t>1 Equatorial ELM coil and 1 VS segment of 120°</a:t>
            </a:r>
            <a:endParaRPr lang="en-GB" altLang="en-US" sz="1800" dirty="0">
              <a:cs typeface="Times New Roman" pitchFamily="18" charset="0"/>
            </a:endParaRPr>
          </a:p>
          <a:p>
            <a:pPr lvl="1">
              <a:buFont typeface="Arial" panose="020B0604020202020204" pitchFamily="34" charset="0"/>
              <a:buChar char="•"/>
              <a:defRPr/>
            </a:pPr>
            <a:r>
              <a:rPr lang="en-GB" altLang="en-US" sz="1800" dirty="0">
                <a:cs typeface="Times New Roman" pitchFamily="18" charset="0"/>
              </a:rPr>
              <a:t>Electrical and mechanical tests of the prototypes to meet the acceptance criteria</a:t>
            </a:r>
          </a:p>
        </p:txBody>
      </p:sp>
      <p:sp>
        <p:nvSpPr>
          <p:cNvPr id="4100" name="Rectangle 35"/>
          <p:cNvSpPr>
            <a:spLocks noChangeArrowheads="1"/>
          </p:cNvSpPr>
          <p:nvPr/>
        </p:nvSpPr>
        <p:spPr bwMode="auto">
          <a:xfrm>
            <a:off x="2144714" y="4210052"/>
            <a:ext cx="1760537" cy="1380067"/>
          </a:xfrm>
          <a:prstGeom prst="rect">
            <a:avLst/>
          </a:prstGeom>
          <a:solidFill>
            <a:schemeClr val="accent1"/>
          </a:solidFill>
          <a:ln w="9525" algn="ctr">
            <a:solidFill>
              <a:schemeClr val="tx1"/>
            </a:solidFill>
            <a:round/>
            <a:headEnd/>
            <a:tailEnd/>
          </a:ln>
        </p:spPr>
        <p:txBody>
          <a:bodyPr/>
          <a:lstStyle>
            <a:lvl1pPr>
              <a:spcBef>
                <a:spcPct val="20000"/>
              </a:spcBef>
              <a:buChar char="•"/>
              <a:defRPr kumimoji="1" sz="2400">
                <a:solidFill>
                  <a:schemeClr val="tx1"/>
                </a:solidFill>
                <a:latin typeface="Arial" pitchFamily="34" charset="0"/>
                <a:ea typeface="ＭＳ Ｐゴシック" pitchFamily="34" charset="-128"/>
              </a:defRPr>
            </a:lvl1pPr>
            <a:lvl2pPr marL="742950" indent="-285750">
              <a:spcBef>
                <a:spcPct val="20000"/>
              </a:spcBef>
              <a:buChar char="–"/>
              <a:defRPr kumimoji="1" sz="2000">
                <a:solidFill>
                  <a:schemeClr val="tx1"/>
                </a:solidFill>
                <a:latin typeface="Arial" pitchFamily="34" charset="0"/>
                <a:ea typeface="ＭＳ Ｐゴシック" pitchFamily="34" charset="-128"/>
              </a:defRPr>
            </a:lvl2pPr>
            <a:lvl3pPr marL="1143000" indent="-228600">
              <a:spcBef>
                <a:spcPct val="20000"/>
              </a:spcBef>
              <a:buChar char="•"/>
              <a:defRPr kumimoji="1">
                <a:solidFill>
                  <a:schemeClr val="tx1"/>
                </a:solidFill>
                <a:latin typeface="Arial" pitchFamily="34" charset="0"/>
                <a:ea typeface="ＭＳ Ｐゴシック" pitchFamily="34" charset="-128"/>
              </a:defRPr>
            </a:lvl3pPr>
            <a:lvl4pPr marL="1600200" indent="-228600">
              <a:spcBef>
                <a:spcPct val="20000"/>
              </a:spcBef>
              <a:buChar char="–"/>
              <a:defRPr kumimoji="1">
                <a:solidFill>
                  <a:schemeClr val="tx1"/>
                </a:solidFill>
                <a:latin typeface="Arial" pitchFamily="34" charset="0"/>
                <a:ea typeface="ＭＳ Ｐゴシック" pitchFamily="34" charset="-128"/>
              </a:defRPr>
            </a:lvl4pPr>
            <a:lvl5pPr marL="2057400" indent="-228600">
              <a:spcBef>
                <a:spcPct val="20000"/>
              </a:spcBef>
              <a:buChar char="»"/>
              <a:defRPr kumimoji="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9pPr>
          </a:lstStyle>
          <a:p>
            <a:pPr eaLnBrk="1" hangingPunct="1">
              <a:spcBef>
                <a:spcPct val="0"/>
              </a:spcBef>
              <a:buFontTx/>
              <a:buNone/>
            </a:pPr>
            <a:endParaRPr kumimoji="0" lang="en-US" altLang="en-US" sz="3600" b="1">
              <a:solidFill>
                <a:schemeClr val="tx2"/>
              </a:solidFill>
            </a:endParaRPr>
          </a:p>
        </p:txBody>
      </p:sp>
      <p:pic>
        <p:nvPicPr>
          <p:cNvPr id="410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090" y="3179235"/>
            <a:ext cx="2644775" cy="86571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4102"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56200" y="3126319"/>
            <a:ext cx="2249488" cy="27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08214" y="4254500"/>
            <a:ext cx="1635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Straight Arrow Connector 16"/>
          <p:cNvCxnSpPr>
            <a:cxnSpLocks noChangeShapeType="1"/>
            <a:stCxn id="4101" idx="0"/>
          </p:cNvCxnSpPr>
          <p:nvPr/>
        </p:nvCxnSpPr>
        <p:spPr bwMode="auto">
          <a:xfrm>
            <a:off x="3038477" y="3179233"/>
            <a:ext cx="2913063" cy="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05" name="Straight Arrow Connector 19"/>
          <p:cNvCxnSpPr>
            <a:cxnSpLocks noChangeShapeType="1"/>
          </p:cNvCxnSpPr>
          <p:nvPr/>
        </p:nvCxnSpPr>
        <p:spPr bwMode="auto">
          <a:xfrm flipH="1" flipV="1">
            <a:off x="6892927" y="4254502"/>
            <a:ext cx="512763" cy="91017"/>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Content Placeholder 5"/>
          <p:cNvSpPr txBox="1">
            <a:spLocks/>
          </p:cNvSpPr>
          <p:nvPr/>
        </p:nvSpPr>
        <p:spPr bwMode="auto">
          <a:xfrm>
            <a:off x="1922464" y="3666068"/>
            <a:ext cx="2230437"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342900" indent="-342900" algn="l" rtl="0" eaLnBrk="0" fontAlgn="base" hangingPunct="0">
              <a:spcBef>
                <a:spcPct val="20000"/>
              </a:spcBef>
              <a:spcAft>
                <a:spcPct val="0"/>
              </a:spcAft>
              <a:buChar char="•"/>
              <a:defRPr sz="2000">
                <a:solidFill>
                  <a:srgbClr val="003399"/>
                </a:solidFill>
                <a:latin typeface="+mn-lt"/>
                <a:ea typeface="+mn-ea"/>
                <a:cs typeface="+mn-cs"/>
              </a:defRPr>
            </a:lvl1pPr>
            <a:lvl2pPr marL="857250" indent="-285750" algn="l" rtl="0" eaLnBrk="0" fontAlgn="base" hangingPunct="0">
              <a:spcBef>
                <a:spcPct val="20000"/>
              </a:spcBef>
              <a:spcAft>
                <a:spcPct val="0"/>
              </a:spcAft>
              <a:buChar char="–"/>
              <a:defRPr sz="2000">
                <a:solidFill>
                  <a:srgbClr val="003399"/>
                </a:solidFill>
                <a:latin typeface="+mn-lt"/>
              </a:defRPr>
            </a:lvl2pPr>
            <a:lvl3pPr marL="1276350" indent="-228600" algn="l" rtl="0" eaLnBrk="0" fontAlgn="base" hangingPunct="0">
              <a:spcBef>
                <a:spcPct val="20000"/>
              </a:spcBef>
              <a:spcAft>
                <a:spcPct val="0"/>
              </a:spcAft>
              <a:buChar char="•"/>
              <a:defRPr>
                <a:solidFill>
                  <a:srgbClr val="003399"/>
                </a:solidFill>
                <a:latin typeface="+mn-lt"/>
              </a:defRPr>
            </a:lvl3pPr>
            <a:lvl4pPr marL="1695450" indent="-228600" algn="l" rtl="0" eaLnBrk="0" fontAlgn="base" hangingPunct="0">
              <a:spcBef>
                <a:spcPct val="20000"/>
              </a:spcBef>
              <a:spcAft>
                <a:spcPct val="0"/>
              </a:spcAft>
              <a:buChar char="–"/>
              <a:defRPr>
                <a:solidFill>
                  <a:srgbClr val="000066"/>
                </a:solidFill>
                <a:latin typeface="+mn-lt"/>
              </a:defRPr>
            </a:lvl4pPr>
            <a:lvl5pPr marL="2114550" indent="-228600" algn="l" rtl="0" eaLnBrk="0" fontAlgn="base" hangingPunct="0">
              <a:spcBef>
                <a:spcPct val="20000"/>
              </a:spcBef>
              <a:spcAft>
                <a:spcPct val="0"/>
              </a:spcAft>
              <a:buChar char="»"/>
              <a:defRPr sz="1600">
                <a:solidFill>
                  <a:srgbClr val="000066"/>
                </a:solidFill>
                <a:latin typeface="+mn-lt"/>
              </a:defRPr>
            </a:lvl5pPr>
            <a:lvl6pPr marL="2571750" indent="-228600" algn="l" rtl="0" fontAlgn="base">
              <a:spcBef>
                <a:spcPct val="20000"/>
              </a:spcBef>
              <a:spcAft>
                <a:spcPct val="0"/>
              </a:spcAft>
              <a:buChar char="»"/>
              <a:defRPr sz="1600">
                <a:solidFill>
                  <a:srgbClr val="000066"/>
                </a:solidFill>
                <a:latin typeface="+mn-lt"/>
              </a:defRPr>
            </a:lvl6pPr>
            <a:lvl7pPr marL="3028950" indent="-228600" algn="l" rtl="0" fontAlgn="base">
              <a:spcBef>
                <a:spcPct val="20000"/>
              </a:spcBef>
              <a:spcAft>
                <a:spcPct val="0"/>
              </a:spcAft>
              <a:buChar char="»"/>
              <a:defRPr sz="1600">
                <a:solidFill>
                  <a:srgbClr val="000066"/>
                </a:solidFill>
                <a:latin typeface="+mn-lt"/>
              </a:defRPr>
            </a:lvl7pPr>
            <a:lvl8pPr marL="3486150" indent="-228600" algn="l" rtl="0" fontAlgn="base">
              <a:spcBef>
                <a:spcPct val="20000"/>
              </a:spcBef>
              <a:spcAft>
                <a:spcPct val="0"/>
              </a:spcAft>
              <a:buChar char="»"/>
              <a:defRPr sz="1600">
                <a:solidFill>
                  <a:srgbClr val="000066"/>
                </a:solidFill>
                <a:latin typeface="+mn-lt"/>
              </a:defRPr>
            </a:lvl8pPr>
            <a:lvl9pPr marL="3943350" indent="-228600" algn="l" rtl="0" fontAlgn="base">
              <a:spcBef>
                <a:spcPct val="20000"/>
              </a:spcBef>
              <a:spcAft>
                <a:spcPct val="0"/>
              </a:spcAft>
              <a:buChar char="»"/>
              <a:defRPr sz="1600">
                <a:solidFill>
                  <a:srgbClr val="000066"/>
                </a:solidFill>
                <a:latin typeface="+mn-lt"/>
              </a:defRPr>
            </a:lvl9pPr>
          </a:lstStyle>
          <a:p>
            <a:pPr marL="0" indent="0" algn="ctr">
              <a:buNone/>
              <a:defRPr/>
            </a:pPr>
            <a:r>
              <a:rPr lang="en-US" sz="1100" dirty="0"/>
              <a:t>Upper VS Coil Prototype</a:t>
            </a:r>
          </a:p>
          <a:p>
            <a:pPr marL="0" indent="0" algn="ctr">
              <a:buNone/>
              <a:defRPr/>
            </a:pPr>
            <a:r>
              <a:rPr lang="en-US" sz="1100" dirty="0"/>
              <a:t>Radius ~5.8 m, 120° Segment</a:t>
            </a:r>
          </a:p>
        </p:txBody>
      </p:sp>
      <p:sp>
        <p:nvSpPr>
          <p:cNvPr id="4107" name="Content Placeholder 5"/>
          <p:cNvSpPr txBox="1">
            <a:spLocks/>
          </p:cNvSpPr>
          <p:nvPr/>
        </p:nvSpPr>
        <p:spPr bwMode="auto">
          <a:xfrm>
            <a:off x="2144714" y="5321301"/>
            <a:ext cx="1760537" cy="25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itchFamily="34" charset="0"/>
                <a:ea typeface="ＭＳ Ｐゴシック" pitchFamily="34" charset="-128"/>
              </a:defRPr>
            </a:lvl1pPr>
            <a:lvl2pPr marL="742950" indent="-285750">
              <a:spcBef>
                <a:spcPct val="20000"/>
              </a:spcBef>
              <a:buChar char="–"/>
              <a:defRPr kumimoji="1" sz="2000">
                <a:solidFill>
                  <a:schemeClr val="tx1"/>
                </a:solidFill>
                <a:latin typeface="Arial" pitchFamily="34" charset="0"/>
                <a:ea typeface="ＭＳ Ｐゴシック" pitchFamily="34" charset="-128"/>
              </a:defRPr>
            </a:lvl2pPr>
            <a:lvl3pPr marL="1143000" indent="-228600">
              <a:spcBef>
                <a:spcPct val="20000"/>
              </a:spcBef>
              <a:buChar char="•"/>
              <a:defRPr kumimoji="1">
                <a:solidFill>
                  <a:schemeClr val="tx1"/>
                </a:solidFill>
                <a:latin typeface="Arial" pitchFamily="34" charset="0"/>
                <a:ea typeface="ＭＳ Ｐゴシック" pitchFamily="34" charset="-128"/>
              </a:defRPr>
            </a:lvl3pPr>
            <a:lvl4pPr marL="1600200" indent="-228600">
              <a:spcBef>
                <a:spcPct val="20000"/>
              </a:spcBef>
              <a:buChar char="–"/>
              <a:defRPr kumimoji="1">
                <a:solidFill>
                  <a:schemeClr val="tx1"/>
                </a:solidFill>
                <a:latin typeface="Arial" pitchFamily="34" charset="0"/>
                <a:ea typeface="ＭＳ Ｐゴシック" pitchFamily="34" charset="-128"/>
              </a:defRPr>
            </a:lvl4pPr>
            <a:lvl5pPr marL="2057400" indent="-228600">
              <a:spcBef>
                <a:spcPct val="20000"/>
              </a:spcBef>
              <a:buChar char="»"/>
              <a:defRPr kumimoji="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9pPr>
          </a:lstStyle>
          <a:p>
            <a:pPr>
              <a:buFontTx/>
              <a:buNone/>
            </a:pPr>
            <a:r>
              <a:rPr kumimoji="0" lang="en-US" altLang="en-US" sz="900" b="1">
                <a:solidFill>
                  <a:srgbClr val="003399"/>
                </a:solidFill>
              </a:rPr>
              <a:t>Upper VS Coil Cross Section</a:t>
            </a:r>
          </a:p>
        </p:txBody>
      </p:sp>
      <p:sp>
        <p:nvSpPr>
          <p:cNvPr id="4108" name="Rectangle 22"/>
          <p:cNvSpPr>
            <a:spLocks noChangeArrowheads="1"/>
          </p:cNvSpPr>
          <p:nvPr/>
        </p:nvSpPr>
        <p:spPr bwMode="auto">
          <a:xfrm>
            <a:off x="8124827" y="4222753"/>
            <a:ext cx="1736725" cy="817033"/>
          </a:xfrm>
          <a:prstGeom prst="rect">
            <a:avLst/>
          </a:prstGeom>
          <a:solidFill>
            <a:schemeClr val="accent1"/>
          </a:solidFill>
          <a:ln w="9525" algn="ctr">
            <a:solidFill>
              <a:schemeClr val="tx1"/>
            </a:solidFill>
            <a:round/>
            <a:headEnd/>
            <a:tailEnd/>
          </a:ln>
        </p:spPr>
        <p:txBody>
          <a:bodyPr/>
          <a:lstStyle>
            <a:lvl1pPr>
              <a:spcBef>
                <a:spcPct val="20000"/>
              </a:spcBef>
              <a:buChar char="•"/>
              <a:defRPr kumimoji="1" sz="2400">
                <a:solidFill>
                  <a:schemeClr val="tx1"/>
                </a:solidFill>
                <a:latin typeface="Arial" pitchFamily="34" charset="0"/>
                <a:ea typeface="ＭＳ Ｐゴシック" pitchFamily="34" charset="-128"/>
              </a:defRPr>
            </a:lvl1pPr>
            <a:lvl2pPr marL="742950" indent="-285750">
              <a:spcBef>
                <a:spcPct val="20000"/>
              </a:spcBef>
              <a:buChar char="–"/>
              <a:defRPr kumimoji="1" sz="2000">
                <a:solidFill>
                  <a:schemeClr val="tx1"/>
                </a:solidFill>
                <a:latin typeface="Arial" pitchFamily="34" charset="0"/>
                <a:ea typeface="ＭＳ Ｐゴシック" pitchFamily="34" charset="-128"/>
              </a:defRPr>
            </a:lvl2pPr>
            <a:lvl3pPr marL="1143000" indent="-228600">
              <a:spcBef>
                <a:spcPct val="20000"/>
              </a:spcBef>
              <a:buChar char="•"/>
              <a:defRPr kumimoji="1">
                <a:solidFill>
                  <a:schemeClr val="tx1"/>
                </a:solidFill>
                <a:latin typeface="Arial" pitchFamily="34" charset="0"/>
                <a:ea typeface="ＭＳ Ｐゴシック" pitchFamily="34" charset="-128"/>
              </a:defRPr>
            </a:lvl3pPr>
            <a:lvl4pPr marL="1600200" indent="-228600">
              <a:spcBef>
                <a:spcPct val="20000"/>
              </a:spcBef>
              <a:buChar char="–"/>
              <a:defRPr kumimoji="1">
                <a:solidFill>
                  <a:schemeClr val="tx1"/>
                </a:solidFill>
                <a:latin typeface="Arial" pitchFamily="34" charset="0"/>
                <a:ea typeface="ＭＳ Ｐゴシック" pitchFamily="34" charset="-128"/>
              </a:defRPr>
            </a:lvl4pPr>
            <a:lvl5pPr marL="2057400" indent="-228600">
              <a:spcBef>
                <a:spcPct val="20000"/>
              </a:spcBef>
              <a:buChar char="»"/>
              <a:defRPr kumimoji="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9pPr>
          </a:lstStyle>
          <a:p>
            <a:pPr eaLnBrk="1" hangingPunct="1">
              <a:spcBef>
                <a:spcPct val="0"/>
              </a:spcBef>
              <a:buFontTx/>
              <a:buNone/>
            </a:pPr>
            <a:endParaRPr kumimoji="0" lang="en-US" altLang="en-US" sz="3600" b="1">
              <a:solidFill>
                <a:schemeClr val="tx2"/>
              </a:solidFill>
            </a:endParaRPr>
          </a:p>
        </p:txBody>
      </p:sp>
      <p:pic>
        <p:nvPicPr>
          <p:cNvPr id="4109"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24827" y="4157134"/>
            <a:ext cx="955675" cy="73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5"/>
          <p:cNvSpPr txBox="1">
            <a:spLocks/>
          </p:cNvSpPr>
          <p:nvPr/>
        </p:nvSpPr>
        <p:spPr bwMode="auto">
          <a:xfrm>
            <a:off x="7891465" y="3577167"/>
            <a:ext cx="2047875" cy="3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rgbClr val="003399"/>
                </a:solidFill>
                <a:latin typeface="+mn-lt"/>
                <a:ea typeface="+mn-ea"/>
                <a:cs typeface="+mn-cs"/>
              </a:defRPr>
            </a:lvl1pPr>
            <a:lvl2pPr marL="857250" indent="-285750" algn="l" rtl="0" eaLnBrk="0" fontAlgn="base" hangingPunct="0">
              <a:spcBef>
                <a:spcPct val="20000"/>
              </a:spcBef>
              <a:spcAft>
                <a:spcPct val="0"/>
              </a:spcAft>
              <a:buChar char="–"/>
              <a:defRPr sz="2000">
                <a:solidFill>
                  <a:srgbClr val="003399"/>
                </a:solidFill>
                <a:latin typeface="+mn-lt"/>
              </a:defRPr>
            </a:lvl2pPr>
            <a:lvl3pPr marL="1276350" indent="-228600" algn="l" rtl="0" eaLnBrk="0" fontAlgn="base" hangingPunct="0">
              <a:spcBef>
                <a:spcPct val="20000"/>
              </a:spcBef>
              <a:spcAft>
                <a:spcPct val="0"/>
              </a:spcAft>
              <a:buChar char="•"/>
              <a:defRPr>
                <a:solidFill>
                  <a:srgbClr val="003399"/>
                </a:solidFill>
                <a:latin typeface="+mn-lt"/>
              </a:defRPr>
            </a:lvl3pPr>
            <a:lvl4pPr marL="1695450" indent="-228600" algn="l" rtl="0" eaLnBrk="0" fontAlgn="base" hangingPunct="0">
              <a:spcBef>
                <a:spcPct val="20000"/>
              </a:spcBef>
              <a:spcAft>
                <a:spcPct val="0"/>
              </a:spcAft>
              <a:buChar char="–"/>
              <a:defRPr>
                <a:solidFill>
                  <a:srgbClr val="000066"/>
                </a:solidFill>
                <a:latin typeface="+mn-lt"/>
              </a:defRPr>
            </a:lvl4pPr>
            <a:lvl5pPr marL="2114550" indent="-228600" algn="l" rtl="0" eaLnBrk="0" fontAlgn="base" hangingPunct="0">
              <a:spcBef>
                <a:spcPct val="20000"/>
              </a:spcBef>
              <a:spcAft>
                <a:spcPct val="0"/>
              </a:spcAft>
              <a:buChar char="»"/>
              <a:defRPr sz="1600">
                <a:solidFill>
                  <a:srgbClr val="000066"/>
                </a:solidFill>
                <a:latin typeface="+mn-lt"/>
              </a:defRPr>
            </a:lvl5pPr>
            <a:lvl6pPr marL="2571750" indent="-228600" algn="l" rtl="0" fontAlgn="base">
              <a:spcBef>
                <a:spcPct val="20000"/>
              </a:spcBef>
              <a:spcAft>
                <a:spcPct val="0"/>
              </a:spcAft>
              <a:buChar char="»"/>
              <a:defRPr sz="1600">
                <a:solidFill>
                  <a:srgbClr val="000066"/>
                </a:solidFill>
                <a:latin typeface="+mn-lt"/>
              </a:defRPr>
            </a:lvl6pPr>
            <a:lvl7pPr marL="3028950" indent="-228600" algn="l" rtl="0" fontAlgn="base">
              <a:spcBef>
                <a:spcPct val="20000"/>
              </a:spcBef>
              <a:spcAft>
                <a:spcPct val="0"/>
              </a:spcAft>
              <a:buChar char="»"/>
              <a:defRPr sz="1600">
                <a:solidFill>
                  <a:srgbClr val="000066"/>
                </a:solidFill>
                <a:latin typeface="+mn-lt"/>
              </a:defRPr>
            </a:lvl7pPr>
            <a:lvl8pPr marL="3486150" indent="-228600" algn="l" rtl="0" fontAlgn="base">
              <a:spcBef>
                <a:spcPct val="20000"/>
              </a:spcBef>
              <a:spcAft>
                <a:spcPct val="0"/>
              </a:spcAft>
              <a:buChar char="»"/>
              <a:defRPr sz="1600">
                <a:solidFill>
                  <a:srgbClr val="000066"/>
                </a:solidFill>
                <a:latin typeface="+mn-lt"/>
              </a:defRPr>
            </a:lvl8pPr>
            <a:lvl9pPr marL="3943350" indent="-228600" algn="l" rtl="0" fontAlgn="base">
              <a:spcBef>
                <a:spcPct val="20000"/>
              </a:spcBef>
              <a:spcAft>
                <a:spcPct val="0"/>
              </a:spcAft>
              <a:buChar char="»"/>
              <a:defRPr sz="1600">
                <a:solidFill>
                  <a:srgbClr val="000066"/>
                </a:solidFill>
                <a:latin typeface="+mn-lt"/>
              </a:defRPr>
            </a:lvl9pPr>
          </a:lstStyle>
          <a:p>
            <a:pPr marL="0" indent="0" algn="ctr">
              <a:buNone/>
              <a:defRPr/>
            </a:pPr>
            <a:r>
              <a:rPr lang="en-US" sz="1050" dirty="0"/>
              <a:t>Equatorial ELM Coil Prototype</a:t>
            </a:r>
          </a:p>
          <a:p>
            <a:pPr marL="0" indent="0" algn="ctr">
              <a:buNone/>
              <a:defRPr/>
            </a:pPr>
            <a:r>
              <a:rPr lang="en-US" sz="1050" dirty="0"/>
              <a:t>Height ~ 2.5 m, Width ~ 3.5 m</a:t>
            </a:r>
          </a:p>
        </p:txBody>
      </p:sp>
      <p:sp>
        <p:nvSpPr>
          <p:cNvPr id="4111" name="Content Placeholder 5"/>
          <p:cNvSpPr txBox="1">
            <a:spLocks/>
          </p:cNvSpPr>
          <p:nvPr/>
        </p:nvSpPr>
        <p:spPr bwMode="auto">
          <a:xfrm>
            <a:off x="9124950" y="4282017"/>
            <a:ext cx="666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itchFamily="34" charset="0"/>
                <a:ea typeface="ＭＳ Ｐゴシック" pitchFamily="34" charset="-128"/>
              </a:defRPr>
            </a:lvl1pPr>
            <a:lvl2pPr marL="742950" indent="-285750">
              <a:spcBef>
                <a:spcPct val="20000"/>
              </a:spcBef>
              <a:buChar char="–"/>
              <a:defRPr kumimoji="1" sz="2000">
                <a:solidFill>
                  <a:schemeClr val="tx1"/>
                </a:solidFill>
                <a:latin typeface="Arial" pitchFamily="34" charset="0"/>
                <a:ea typeface="ＭＳ Ｐゴシック" pitchFamily="34" charset="-128"/>
              </a:defRPr>
            </a:lvl2pPr>
            <a:lvl3pPr marL="1143000" indent="-228600">
              <a:spcBef>
                <a:spcPct val="20000"/>
              </a:spcBef>
              <a:buChar char="•"/>
              <a:defRPr kumimoji="1">
                <a:solidFill>
                  <a:schemeClr val="tx1"/>
                </a:solidFill>
                <a:latin typeface="Arial" pitchFamily="34" charset="0"/>
                <a:ea typeface="ＭＳ Ｐゴシック" pitchFamily="34" charset="-128"/>
              </a:defRPr>
            </a:lvl3pPr>
            <a:lvl4pPr marL="1600200" indent="-228600">
              <a:spcBef>
                <a:spcPct val="20000"/>
              </a:spcBef>
              <a:buChar char="–"/>
              <a:defRPr kumimoji="1">
                <a:solidFill>
                  <a:schemeClr val="tx1"/>
                </a:solidFill>
                <a:latin typeface="Arial" pitchFamily="34" charset="0"/>
                <a:ea typeface="ＭＳ Ｐゴシック" pitchFamily="34" charset="-128"/>
              </a:defRPr>
            </a:lvl4pPr>
            <a:lvl5pPr marL="2057400" indent="-228600">
              <a:spcBef>
                <a:spcPct val="20000"/>
              </a:spcBef>
              <a:buChar char="»"/>
              <a:defRPr kumimoji="1">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kumimoji="1">
                <a:solidFill>
                  <a:schemeClr val="tx1"/>
                </a:solidFill>
                <a:latin typeface="Arial" pitchFamily="34" charset="0"/>
                <a:ea typeface="ＭＳ Ｐゴシック" pitchFamily="34" charset="-128"/>
              </a:defRPr>
            </a:lvl9pPr>
          </a:lstStyle>
          <a:p>
            <a:pPr>
              <a:buFontTx/>
              <a:buNone/>
            </a:pPr>
            <a:r>
              <a:rPr kumimoji="0" lang="en-US" altLang="en-US" sz="900" b="1">
                <a:solidFill>
                  <a:srgbClr val="003399"/>
                </a:solidFill>
              </a:rPr>
              <a:t>EQ ELM Coil Cross Section</a:t>
            </a:r>
          </a:p>
        </p:txBody>
      </p:sp>
      <p:sp>
        <p:nvSpPr>
          <p:cNvPr id="14352" name="Rectangle 2"/>
          <p:cNvSpPr>
            <a:spLocks noGrp="1" noChangeArrowheads="1"/>
          </p:cNvSpPr>
          <p:nvPr>
            <p:ph type="title"/>
          </p:nvPr>
        </p:nvSpPr>
        <p:spPr>
          <a:xfrm>
            <a:off x="2132013" y="-14353"/>
            <a:ext cx="8229600" cy="56303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defRPr/>
            </a:pPr>
            <a:r>
              <a:rPr lang="en-US" altLang="en-US" sz="2800" b="1" dirty="0">
                <a:solidFill>
                  <a:srgbClr val="00CC00"/>
                </a:solidFill>
                <a:latin typeface="+mn-lt"/>
                <a:cs typeface="Times New Roman" pitchFamily="18" charset="0"/>
              </a:rPr>
              <a:t>Prototype Coil Manufacturing at ASIPP</a:t>
            </a:r>
          </a:p>
        </p:txBody>
      </p:sp>
      <p:sp>
        <p:nvSpPr>
          <p:cNvPr id="17"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04392253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bwMode="auto">
          <a:xfrm>
            <a:off x="1524001" y="404664"/>
            <a:ext cx="6710363" cy="1439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1800" dirty="0">
                <a:solidFill>
                  <a:srgbClr val="002060"/>
                </a:solidFill>
                <a:cs typeface="Times New Roman" pitchFamily="18" charset="0"/>
              </a:rPr>
              <a:t>Mineral insulated conductor (MIC) is made by </a:t>
            </a:r>
            <a:r>
              <a:rPr lang="en-GB" altLang="en-US" sz="1800" dirty="0" err="1">
                <a:solidFill>
                  <a:srgbClr val="002060"/>
                </a:solidFill>
                <a:cs typeface="Times New Roman" pitchFamily="18" charset="0"/>
              </a:rPr>
              <a:t>centering</a:t>
            </a:r>
            <a:r>
              <a:rPr lang="en-GB" altLang="en-US" sz="1800" dirty="0">
                <a:solidFill>
                  <a:srgbClr val="002060"/>
                </a:solidFill>
                <a:cs typeface="Times New Roman" pitchFamily="18" charset="0"/>
              </a:rPr>
              <a:t> a copper pipe in a stainless steel pipe, filling the annulus with magnesium oxide  (</a:t>
            </a:r>
            <a:r>
              <a:rPr lang="en-GB" altLang="en-US" sz="1800" dirty="0" err="1">
                <a:solidFill>
                  <a:srgbClr val="002060"/>
                </a:solidFill>
                <a:cs typeface="Times New Roman" pitchFamily="18" charset="0"/>
              </a:rPr>
              <a:t>MgO</a:t>
            </a:r>
            <a:r>
              <a:rPr lang="en-GB" altLang="en-US" sz="1800" dirty="0">
                <a:solidFill>
                  <a:srgbClr val="002060"/>
                </a:solidFill>
                <a:cs typeface="Times New Roman" pitchFamily="18" charset="0"/>
              </a:rPr>
              <a:t>), and then drawing the assembly in dies  or pressing the assembly between rollers to compress the </a:t>
            </a:r>
            <a:r>
              <a:rPr lang="en-GB" altLang="en-US" sz="1800" dirty="0" err="1">
                <a:solidFill>
                  <a:srgbClr val="002060"/>
                </a:solidFill>
                <a:cs typeface="Times New Roman" pitchFamily="18" charset="0"/>
              </a:rPr>
              <a:t>MgO</a:t>
            </a:r>
            <a:r>
              <a:rPr lang="en-GB" altLang="en-US" sz="1800" dirty="0">
                <a:solidFill>
                  <a:srgbClr val="002060"/>
                </a:solidFill>
                <a:cs typeface="Times New Roman" pitchFamily="18" charset="0"/>
              </a:rPr>
              <a:t>.</a:t>
            </a:r>
          </a:p>
          <a:p>
            <a:pPr eaLnBrk="1" hangingPunct="1"/>
            <a:r>
              <a:rPr lang="en-US" altLang="en-US" sz="1800" dirty="0">
                <a:solidFill>
                  <a:srgbClr val="002060"/>
                </a:solidFill>
                <a:cs typeface="Times New Roman" pitchFamily="18" charset="0"/>
              </a:rPr>
              <a:t>Problem with high hydroscopic feature of </a:t>
            </a:r>
            <a:r>
              <a:rPr lang="en-US" altLang="en-US" sz="1800" dirty="0" err="1">
                <a:solidFill>
                  <a:srgbClr val="002060"/>
                </a:solidFill>
                <a:cs typeface="Times New Roman" pitchFamily="18" charset="0"/>
              </a:rPr>
              <a:t>MgO</a:t>
            </a:r>
            <a:r>
              <a:rPr lang="en-US" altLang="en-US" sz="1800" dirty="0">
                <a:solidFill>
                  <a:srgbClr val="002060"/>
                </a:solidFill>
                <a:cs typeface="Times New Roman" pitchFamily="18" charset="0"/>
              </a:rPr>
              <a:t> which requires special protection against humidity</a:t>
            </a:r>
            <a:endParaRPr lang="en-GB" altLang="en-US" sz="1800" dirty="0">
              <a:solidFill>
                <a:srgbClr val="002060"/>
              </a:solidFill>
              <a:cs typeface="Times New Roman" pitchFamily="18" charset="0"/>
            </a:endParaRPr>
          </a:p>
          <a:p>
            <a:pPr eaLnBrk="1" hangingPunct="1"/>
            <a:endParaRPr lang="en-GB" altLang="en-US" sz="1600" dirty="0">
              <a:solidFill>
                <a:srgbClr val="002060"/>
              </a:solidFill>
              <a:cs typeface="Times New Roman" pitchFamily="18" charset="0"/>
            </a:endParaRPr>
          </a:p>
        </p:txBody>
      </p:sp>
      <p:pic>
        <p:nvPicPr>
          <p:cNvPr id="13315" name="Picture 9" descr="C:\Documents and Settings\mkalish\My Documents\Papers\SOFE 13\Oral Presentation\PICS FOF K 053013\imag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364" y="539751"/>
            <a:ext cx="22002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
          <p:cNvSpPr>
            <a:spLocks noGrp="1" noChangeArrowheads="1"/>
          </p:cNvSpPr>
          <p:nvPr>
            <p:ph type="title"/>
          </p:nvPr>
        </p:nvSpPr>
        <p:spPr bwMode="auto">
          <a:xfrm>
            <a:off x="2076450" y="1"/>
            <a:ext cx="8229600" cy="563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defRPr/>
            </a:pPr>
            <a:r>
              <a:rPr lang="en-US" altLang="en-US" sz="2800" b="1" dirty="0">
                <a:solidFill>
                  <a:srgbClr val="00CC00"/>
                </a:solidFill>
                <a:latin typeface="+mn-lt"/>
                <a:cs typeface="Times New Roman" pitchFamily="18" charset="0"/>
              </a:rPr>
              <a:t>Conductor Manufacture</a:t>
            </a:r>
          </a:p>
        </p:txBody>
      </p:sp>
      <p:pic>
        <p:nvPicPr>
          <p:cNvPr id="133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496" y="2172196"/>
            <a:ext cx="5503862"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31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104" y="4263186"/>
            <a:ext cx="3203094" cy="193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Line 13"/>
          <p:cNvSpPr>
            <a:spLocks noChangeShapeType="1"/>
          </p:cNvSpPr>
          <p:nvPr/>
        </p:nvSpPr>
        <p:spPr bwMode="auto">
          <a:xfrm>
            <a:off x="152400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8265" y="2060575"/>
            <a:ext cx="3286861"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矩形 7"/>
          <p:cNvSpPr>
            <a:spLocks noChangeArrowheads="1"/>
          </p:cNvSpPr>
          <p:nvPr/>
        </p:nvSpPr>
        <p:spPr bwMode="auto">
          <a:xfrm>
            <a:off x="7464152" y="4102100"/>
            <a:ext cx="3492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algn="ctr" eaLnBrk="0" fontAlgn="base" hangingPunct="0">
              <a:spcBef>
                <a:spcPct val="0"/>
              </a:spcBef>
              <a:spcAft>
                <a:spcPct val="0"/>
              </a:spcAft>
              <a:defRPr sz="3600" b="1">
                <a:solidFill>
                  <a:schemeClr val="tx2"/>
                </a:solidFill>
                <a:latin typeface="Arial" charset="0"/>
              </a:defRPr>
            </a:lvl6pPr>
            <a:lvl7pPr marL="2971800" indent="-228600" algn="ctr" eaLnBrk="0" fontAlgn="base" hangingPunct="0">
              <a:spcBef>
                <a:spcPct val="0"/>
              </a:spcBef>
              <a:spcAft>
                <a:spcPct val="0"/>
              </a:spcAft>
              <a:defRPr sz="3600" b="1">
                <a:solidFill>
                  <a:schemeClr val="tx2"/>
                </a:solidFill>
                <a:latin typeface="Arial" charset="0"/>
              </a:defRPr>
            </a:lvl7pPr>
            <a:lvl8pPr marL="3429000" indent="-228600" algn="ctr" eaLnBrk="0" fontAlgn="base" hangingPunct="0">
              <a:spcBef>
                <a:spcPct val="0"/>
              </a:spcBef>
              <a:spcAft>
                <a:spcPct val="0"/>
              </a:spcAft>
              <a:defRPr sz="3600" b="1">
                <a:solidFill>
                  <a:schemeClr val="tx2"/>
                </a:solidFill>
                <a:latin typeface="Arial" charset="0"/>
              </a:defRPr>
            </a:lvl8pPr>
            <a:lvl9pPr marL="3886200" indent="-228600" algn="ctr" eaLnBrk="0" fontAlgn="base" hangingPunct="0">
              <a:spcBef>
                <a:spcPct val="0"/>
              </a:spcBef>
              <a:spcAft>
                <a:spcPct val="0"/>
              </a:spcAft>
              <a:defRPr sz="3600" b="1">
                <a:solidFill>
                  <a:schemeClr val="tx2"/>
                </a:solidFill>
                <a:latin typeface="Arial" charset="0"/>
              </a:defRPr>
            </a:lvl9pPr>
          </a:lstStyle>
          <a:p>
            <a:pPr eaLnBrk="1" hangingPunct="1">
              <a:defRPr/>
            </a:pPr>
            <a:r>
              <a:rPr lang="en-US" altLang="zh-CN" sz="1800" dirty="0">
                <a:solidFill>
                  <a:schemeClr val="tx1"/>
                </a:solidFill>
                <a:latin typeface="+mn-lt"/>
                <a:ea typeface="宋体" pitchFamily="2" charset="-122"/>
                <a:cs typeface="Times New Roman" pitchFamily="18" charset="0"/>
              </a:rPr>
              <a:t>Compaction machine</a:t>
            </a:r>
          </a:p>
          <a:p>
            <a:pPr eaLnBrk="1" hangingPunct="1">
              <a:defRPr/>
            </a:pPr>
            <a:r>
              <a:rPr lang="en-US" altLang="zh-CN" sz="1800" dirty="0">
                <a:solidFill>
                  <a:schemeClr val="tx1"/>
                </a:solidFill>
                <a:latin typeface="+mn-lt"/>
                <a:ea typeface="宋体" pitchFamily="2" charset="-122"/>
                <a:cs typeface="Times New Roman" pitchFamily="18" charset="0"/>
              </a:rPr>
              <a:t>14 pairs rollers</a:t>
            </a:r>
          </a:p>
          <a:p>
            <a:pPr eaLnBrk="1" hangingPunct="1">
              <a:buFontTx/>
              <a:buChar char="-"/>
              <a:defRPr/>
            </a:pPr>
            <a:r>
              <a:rPr lang="en-US" altLang="zh-CN" sz="1800" dirty="0">
                <a:solidFill>
                  <a:schemeClr val="tx1"/>
                </a:solidFill>
                <a:latin typeface="+mn-lt"/>
                <a:ea typeface="宋体" pitchFamily="2" charset="-122"/>
                <a:cs typeface="Times New Roman" pitchFamily="18" charset="0"/>
              </a:rPr>
              <a:t> 10 pairs for compaction</a:t>
            </a:r>
          </a:p>
          <a:p>
            <a:pPr eaLnBrk="1" hangingPunct="1">
              <a:buFontTx/>
              <a:buChar char="-"/>
              <a:defRPr/>
            </a:pPr>
            <a:r>
              <a:rPr lang="en-US" altLang="zh-CN" sz="1800" dirty="0">
                <a:solidFill>
                  <a:schemeClr val="tx1"/>
                </a:solidFill>
                <a:latin typeface="+mn-lt"/>
                <a:ea typeface="宋体" pitchFamily="2" charset="-122"/>
                <a:cs typeface="Times New Roman" pitchFamily="18" charset="0"/>
              </a:rPr>
              <a:t> 4 pairs for straightening</a:t>
            </a:r>
          </a:p>
        </p:txBody>
      </p:sp>
      <p:sp>
        <p:nvSpPr>
          <p:cNvPr id="2" name="Rectangle 1"/>
          <p:cNvSpPr/>
          <p:nvPr/>
        </p:nvSpPr>
        <p:spPr>
          <a:xfrm>
            <a:off x="4655840" y="5232102"/>
            <a:ext cx="6192688" cy="923330"/>
          </a:xfrm>
          <a:prstGeom prst="rect">
            <a:avLst/>
          </a:prstGeom>
        </p:spPr>
        <p:txBody>
          <a:bodyPr wrap="square">
            <a:spAutoFit/>
          </a:bodyPr>
          <a:lstStyle/>
          <a:p>
            <a:pPr marL="285750" indent="-285750">
              <a:buFont typeface="Wingdings" panose="05000000000000000000" pitchFamily="2" charset="2"/>
              <a:buChar char="§"/>
              <a:defRPr/>
            </a:pPr>
            <a:r>
              <a:rPr lang="en-US" sz="1800" dirty="0">
                <a:latin typeface="+mn-lt"/>
              </a:rPr>
              <a:t>Well controlled outer diameter and good electrical properties</a:t>
            </a:r>
          </a:p>
          <a:p>
            <a:pPr marL="285750" indent="-285750">
              <a:buFont typeface="Wingdings" panose="05000000000000000000" pitchFamily="2" charset="2"/>
              <a:buChar char="§"/>
              <a:defRPr/>
            </a:pPr>
            <a:r>
              <a:rPr lang="en-US" sz="1800" dirty="0" err="1">
                <a:latin typeface="+mn-lt"/>
              </a:rPr>
              <a:t>MgO</a:t>
            </a:r>
            <a:r>
              <a:rPr lang="en-US" sz="1800" dirty="0">
                <a:latin typeface="+mn-lt"/>
              </a:rPr>
              <a:t> evenly distributed around the conductor</a:t>
            </a:r>
          </a:p>
          <a:p>
            <a:pPr marL="285750" indent="-285750">
              <a:buFont typeface="Wingdings" panose="05000000000000000000" pitchFamily="2" charset="2"/>
              <a:buChar char="§"/>
              <a:defRPr/>
            </a:pPr>
            <a:r>
              <a:rPr lang="en-US" sz="1800" dirty="0">
                <a:latin typeface="+mn-lt"/>
              </a:rPr>
              <a:t>Billet </a:t>
            </a:r>
            <a:r>
              <a:rPr lang="en-US" sz="1800" dirty="0">
                <a:latin typeface="+mn-lt"/>
              </a:rPr>
              <a:t>size limited, max. length of conductor 10.7m.</a:t>
            </a:r>
          </a:p>
        </p:txBody>
      </p:sp>
    </p:spTree>
    <p:extLst>
      <p:ext uri="{BB962C8B-B14F-4D97-AF65-F5344CB8AC3E}">
        <p14:creationId xmlns:p14="http://schemas.microsoft.com/office/powerpoint/2010/main" val="362407531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ITER_PPTemplate (2)">
  <a:themeElements>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ER_PPTemplate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TER_PPTemplate (2)">
  <a:themeElements>
    <a:clrScheme name="1_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TER_PPTemplate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1_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75518</TotalTime>
  <Words>2115</Words>
  <Application>Microsoft Office PowerPoint</Application>
  <PresentationFormat>Широкоэкранный</PresentationFormat>
  <Paragraphs>253</Paragraphs>
  <Slides>24</Slides>
  <Notes>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24</vt:i4>
      </vt:variant>
    </vt:vector>
  </HeadingPairs>
  <TitlesOfParts>
    <vt:vector size="36" baseType="lpstr">
      <vt:lpstr>MS Mincho</vt:lpstr>
      <vt:lpstr>ＭＳ Ｐゴシック</vt:lpstr>
      <vt:lpstr>宋体</vt:lpstr>
      <vt:lpstr>Arial</vt:lpstr>
      <vt:lpstr>Calibri</vt:lpstr>
      <vt:lpstr>Century Gothic</vt:lpstr>
      <vt:lpstr>Garamond</vt:lpstr>
      <vt:lpstr>Symbol</vt:lpstr>
      <vt:lpstr>Times New Roman</vt:lpstr>
      <vt:lpstr>Wingdings</vt:lpstr>
      <vt:lpstr>3_ITER_PPTemplate (2)</vt:lpstr>
      <vt:lpstr>2_ITER_PPTemplate (2)</vt:lpstr>
      <vt:lpstr>Презентация PowerPoint</vt:lpstr>
      <vt:lpstr>Презентация PowerPoint</vt:lpstr>
      <vt:lpstr>Overview of the ITER In-Vessel Coils</vt:lpstr>
      <vt:lpstr>Презентация PowerPoint</vt:lpstr>
      <vt:lpstr>Презентация PowerPoint</vt:lpstr>
      <vt:lpstr>Презентация PowerPoint</vt:lpstr>
      <vt:lpstr>Презентация PowerPoint</vt:lpstr>
      <vt:lpstr>Prototype Coil Manufacturing at ASIPP</vt:lpstr>
      <vt:lpstr>Conductor Manufacture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ITER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ITPA ITER R&amp;D</dc:title>
  <dc:creator>J A Snipes</dc:creator>
  <cp:lastModifiedBy>Alfa</cp:lastModifiedBy>
  <cp:revision>947</cp:revision>
  <dcterms:created xsi:type="dcterms:W3CDTF">2008-09-02T15:06:07Z</dcterms:created>
  <dcterms:modified xsi:type="dcterms:W3CDTF">2014-10-13T13:15:07Z</dcterms:modified>
</cp:coreProperties>
</file>