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4EE8"/>
    <a:srgbClr val="37C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shichong.guo@igi.cnr.it" TargetMode="External"/><Relationship Id="rId13" Type="http://schemas.openxmlformats.org/officeDocument/2006/relationships/oleObject" Target="../embeddings/oleObject5.bin"/><Relationship Id="rId3" Type="http://schemas.openxmlformats.org/officeDocument/2006/relationships/image" Target="../media/image6.wmf"/><Relationship Id="rId7" Type="http://schemas.openxmlformats.org/officeDocument/2006/relationships/image" Target="../media/image2.wmf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4.bin"/><Relationship Id="rId5" Type="http://schemas.openxmlformats.org/officeDocument/2006/relationships/image" Target="../media/image1.wmf"/><Relationship Id="rId10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23" y="0"/>
            <a:ext cx="7543800" cy="646331"/>
          </a:xfrm>
          <a:prstGeom prst="rect">
            <a:avLst/>
          </a:prstGeom>
          <a:solidFill>
            <a:srgbClr val="594EE8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Progress in Theoretical Studies of Resistive Wall Modes for RFP Plasmas and Comparison with </a:t>
            </a:r>
            <a:r>
              <a:rPr lang="en-US" b="1" dirty="0" err="1" smtClean="0">
                <a:solidFill>
                  <a:schemeClr val="bg1"/>
                </a:solidFill>
              </a:rPr>
              <a:t>Tokamaks</a:t>
            </a:r>
            <a:r>
              <a:rPr lang="en-US" b="1" dirty="0" smtClean="0">
                <a:solidFill>
                  <a:schemeClr val="bg1"/>
                </a:solidFill>
              </a:rPr>
              <a:t> (TH/P5-10)</a:t>
            </a:r>
            <a:endParaRPr lang="it-IT" b="1" dirty="0">
              <a:solidFill>
                <a:schemeClr val="bg1"/>
              </a:solidFill>
            </a:endParaRP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0"/>
            <a:ext cx="117951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343237"/>
            <a:ext cx="4840288" cy="36933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Energetic Particle Physics on RWM and FLEM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0847" y="673851"/>
            <a:ext cx="8875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Non-resonant Fishbone like external kink mode (</a:t>
            </a:r>
            <a:r>
              <a:rPr lang="en-US" dirty="0" smtClean="0">
                <a:solidFill>
                  <a:srgbClr val="FF0000"/>
                </a:solidFill>
              </a:rPr>
              <a:t>FLEM</a:t>
            </a:r>
            <a:r>
              <a:rPr lang="en-US" dirty="0" smtClean="0"/>
              <a:t>) can be driven by </a:t>
            </a:r>
            <a:r>
              <a:rPr lang="en-US" dirty="0" err="1" smtClean="0"/>
              <a:t>precessional</a:t>
            </a:r>
            <a:r>
              <a:rPr lang="en-US" dirty="0" smtClean="0"/>
              <a:t> motion of energetic particles (EP) in RFP and </a:t>
            </a:r>
            <a:r>
              <a:rPr lang="en-US" dirty="0" err="1" smtClean="0"/>
              <a:t>Tokamak</a:t>
            </a:r>
            <a:r>
              <a:rPr lang="en-US" dirty="0" smtClean="0"/>
              <a:t>.</a:t>
            </a:r>
            <a:endParaRPr lang="it-IT" dirty="0"/>
          </a:p>
        </p:txBody>
      </p:sp>
      <p:sp>
        <p:nvSpPr>
          <p:cNvPr id="6" name="TextBox 5"/>
          <p:cNvSpPr txBox="1"/>
          <p:nvPr/>
        </p:nvSpPr>
        <p:spPr>
          <a:xfrm>
            <a:off x="210847" y="1722617"/>
            <a:ext cx="4996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●</a:t>
            </a:r>
            <a:r>
              <a:rPr lang="en-US" dirty="0" smtClean="0"/>
              <a:t>Dispersion relation of FLEM under approximation:</a:t>
            </a:r>
            <a:endParaRPr lang="it-IT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322514"/>
              </p:ext>
            </p:extLst>
          </p:nvPr>
        </p:nvGraphicFramePr>
        <p:xfrm>
          <a:off x="336668" y="2091949"/>
          <a:ext cx="222499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name="Equation" r:id="rId4" imgW="1206360" imgH="317160" progId="Equation.DSMT4">
                  <p:embed/>
                </p:oleObj>
              </mc:Choice>
              <mc:Fallback>
                <p:oleObj name="Equation" r:id="rId4" imgW="120636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6668" y="2091949"/>
                        <a:ext cx="222499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826496"/>
              </p:ext>
            </p:extLst>
          </p:nvPr>
        </p:nvGraphicFramePr>
        <p:xfrm>
          <a:off x="313173" y="2667000"/>
          <a:ext cx="1752600" cy="787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name="Equation" r:id="rId6" imgW="1638000" imgH="736560" progId="Equation.DSMT4">
                  <p:embed/>
                </p:oleObj>
              </mc:Choice>
              <mc:Fallback>
                <p:oleObj name="Equation" r:id="rId6" imgW="163800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3173" y="2667000"/>
                        <a:ext cx="1752600" cy="7879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78737" y="3581400"/>
            <a:ext cx="4077330" cy="923330"/>
          </a:xfrm>
          <a:prstGeom prst="rect">
            <a:avLst/>
          </a:prstGeom>
          <a:noFill/>
          <a:ln>
            <a:solidFill>
              <a:srgbClr val="594EE8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● </a:t>
            </a:r>
            <a:r>
              <a:rPr lang="en-US" dirty="0" smtClean="0"/>
              <a:t>the </a:t>
            </a:r>
            <a:r>
              <a:rPr lang="en-US" dirty="0"/>
              <a:t>FLEM and the RWM can coexist or couple to each other, depending on the plasma </a:t>
            </a:r>
            <a:r>
              <a:rPr lang="en-US" dirty="0" smtClean="0"/>
              <a:t>parameters.</a:t>
            </a:r>
            <a:endParaRPr lang="it-IT" dirty="0"/>
          </a:p>
        </p:txBody>
      </p:sp>
      <p:sp>
        <p:nvSpPr>
          <p:cNvPr id="13" name="TextBox 12"/>
          <p:cNvSpPr txBox="1"/>
          <p:nvPr/>
        </p:nvSpPr>
        <p:spPr>
          <a:xfrm>
            <a:off x="291402" y="4504730"/>
            <a:ext cx="4064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●</a:t>
            </a:r>
            <a:r>
              <a:rPr lang="en-GB" dirty="0" smtClean="0"/>
              <a:t>The </a:t>
            </a:r>
            <a:r>
              <a:rPr lang="en-GB" dirty="0"/>
              <a:t>instability of FLEM does not depend on the wall resistivity</a:t>
            </a:r>
            <a:endParaRPr lang="it-IT" dirty="0"/>
          </a:p>
        </p:txBody>
      </p:sp>
      <p:sp>
        <p:nvSpPr>
          <p:cNvPr id="14" name="TextBox 13"/>
          <p:cNvSpPr txBox="1"/>
          <p:nvPr/>
        </p:nvSpPr>
        <p:spPr>
          <a:xfrm>
            <a:off x="278737" y="5151061"/>
            <a:ext cx="47139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● </a:t>
            </a:r>
            <a:r>
              <a:rPr lang="en-GB" dirty="0" smtClean="0"/>
              <a:t>the </a:t>
            </a:r>
            <a:r>
              <a:rPr lang="en-GB" dirty="0"/>
              <a:t>kinetic effect of thermal particles (transit resonance of passing </a:t>
            </a:r>
            <a:r>
              <a:rPr lang="en-GB" dirty="0" smtClean="0"/>
              <a:t>ions) </a:t>
            </a:r>
            <a:r>
              <a:rPr lang="en-GB" dirty="0"/>
              <a:t>plays a significant stabilizing role on FLEMs.</a:t>
            </a:r>
            <a:endParaRPr lang="it-IT" dirty="0"/>
          </a:p>
        </p:txBody>
      </p:sp>
      <p:sp>
        <p:nvSpPr>
          <p:cNvPr id="15" name="TextBox 14"/>
          <p:cNvSpPr txBox="1"/>
          <p:nvPr/>
        </p:nvSpPr>
        <p:spPr>
          <a:xfrm>
            <a:off x="210847" y="6103372"/>
            <a:ext cx="8325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●</a:t>
            </a:r>
            <a:r>
              <a:rPr lang="en-GB" dirty="0" smtClean="0"/>
              <a:t>FLEMs </a:t>
            </a:r>
            <a:r>
              <a:rPr lang="en-GB" dirty="0"/>
              <a:t>in </a:t>
            </a:r>
            <a:r>
              <a:rPr lang="en-GB" dirty="0" err="1"/>
              <a:t>tokamaks</a:t>
            </a:r>
            <a:r>
              <a:rPr lang="en-GB" dirty="0"/>
              <a:t> are more easily triggered by EPs than in </a:t>
            </a:r>
            <a:r>
              <a:rPr lang="en-GB" dirty="0" smtClean="0"/>
              <a:t>RFPs.</a:t>
            </a:r>
            <a:endParaRPr lang="it-IT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0" y="6488668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e-mail contact:  </a:t>
            </a:r>
            <a:r>
              <a:rPr lang="en-US" dirty="0" smtClean="0">
                <a:hlinkClick r:id="rId8"/>
              </a:rPr>
              <a:t>shichong.guo@igi.cnr.it</a:t>
            </a:r>
            <a:r>
              <a:rPr lang="en-US" dirty="0" smtClean="0"/>
              <a:t>  (</a:t>
            </a:r>
            <a:r>
              <a:rPr lang="en-US" dirty="0" err="1" smtClean="0"/>
              <a:t>Consorzio</a:t>
            </a:r>
            <a:r>
              <a:rPr lang="en-US" dirty="0" smtClean="0"/>
              <a:t> RFX, Italy)</a:t>
            </a:r>
            <a:endParaRPr lang="it-IT" dirty="0"/>
          </a:p>
        </p:txBody>
      </p:sp>
      <p:sp>
        <p:nvSpPr>
          <p:cNvPr id="1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004944"/>
              </p:ext>
            </p:extLst>
          </p:nvPr>
        </p:nvGraphicFramePr>
        <p:xfrm>
          <a:off x="5393869" y="1066801"/>
          <a:ext cx="2835731" cy="2372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" name="Graph" r:id="rId9" imgW="4145280" imgH="2900477" progId="Origin50.Graph">
                  <p:embed/>
                </p:oleObj>
              </mc:Choice>
              <mc:Fallback>
                <p:oleObj name="Graph" r:id="rId9" imgW="4145280" imgH="2900477" progId="Origin50.Graph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0071"/>
                      <a:stretch>
                        <a:fillRect/>
                      </a:stretch>
                    </p:blipFill>
                    <p:spPr bwMode="auto">
                      <a:xfrm>
                        <a:off x="5393869" y="1066801"/>
                        <a:ext cx="2835731" cy="23721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913699"/>
              </p:ext>
            </p:extLst>
          </p:nvPr>
        </p:nvGraphicFramePr>
        <p:xfrm>
          <a:off x="5357862" y="3429000"/>
          <a:ext cx="2928133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" name="Graph" r:id="rId11" imgW="4145280" imgH="2900477" progId="Origin50.Graph">
                  <p:embed/>
                </p:oleObj>
              </mc:Choice>
              <mc:Fallback>
                <p:oleObj name="Graph" r:id="rId11" imgW="4145280" imgH="2900477" progId="Origin50.Graph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0071"/>
                      <a:stretch>
                        <a:fillRect/>
                      </a:stretch>
                    </p:blipFill>
                    <p:spPr bwMode="auto">
                      <a:xfrm>
                        <a:off x="5357862" y="3429000"/>
                        <a:ext cx="2928133" cy="2362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ight Arrow 20"/>
          <p:cNvSpPr/>
          <p:nvPr/>
        </p:nvSpPr>
        <p:spPr>
          <a:xfrm>
            <a:off x="4571013" y="3607357"/>
            <a:ext cx="621024" cy="4357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282274"/>
              </p:ext>
            </p:extLst>
          </p:nvPr>
        </p:nvGraphicFramePr>
        <p:xfrm>
          <a:off x="7555523" y="5715000"/>
          <a:ext cx="1307123" cy="297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" name="Equation" r:id="rId13" imgW="1676160" imgH="380880" progId="Equation.DSMT4">
                  <p:embed/>
                </p:oleObj>
              </mc:Choice>
              <mc:Fallback>
                <p:oleObj name="Equation" r:id="rId13" imgW="167616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555523" y="5715000"/>
                        <a:ext cx="1307123" cy="2970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7639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137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MathType 6.0 Equation</vt:lpstr>
      <vt:lpstr>Origin Graph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GUO Shi Chong</dc:creator>
  <cp:lastModifiedBy>GUO Shi Chong</cp:lastModifiedBy>
  <cp:revision>27</cp:revision>
  <dcterms:created xsi:type="dcterms:W3CDTF">2006-08-16T00:00:00Z</dcterms:created>
  <dcterms:modified xsi:type="dcterms:W3CDTF">2014-09-18T15:17:58Z</dcterms:modified>
</cp:coreProperties>
</file>