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wmf" ContentType="image/x-wmf"/>
  <Default Extension="rels" ContentType="application/vnd.openxmlformats-package.relationships+xml"/>
  <Default Extension="gif" ContentType="image/gif"/>
  <Default Extension="avi" ContentType="video/unknown"/>
  <Default Extension="mo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3.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6" r:id="rId2"/>
    <p:sldMasterId id="2147483780" r:id="rId3"/>
    <p:sldMasterId id="2147483950" r:id="rId4"/>
    <p:sldMasterId id="2147483999" r:id="rId5"/>
    <p:sldMasterId id="2147484035" r:id="rId6"/>
    <p:sldMasterId id="2147484047" r:id="rId7"/>
    <p:sldMasterId id="2147484071" r:id="rId8"/>
    <p:sldMasterId id="2147484095" r:id="rId9"/>
    <p:sldMasterId id="2147484182" r:id="rId10"/>
    <p:sldMasterId id="2147484206" r:id="rId11"/>
    <p:sldMasterId id="2147484218" r:id="rId12"/>
    <p:sldMasterId id="2147484242" r:id="rId13"/>
    <p:sldMasterId id="2147484267" r:id="rId14"/>
    <p:sldMasterId id="2147484280" r:id="rId15"/>
    <p:sldMasterId id="2147484305" r:id="rId16"/>
    <p:sldMasterId id="2147484333" r:id="rId17"/>
    <p:sldMasterId id="2147484345" r:id="rId18"/>
  </p:sldMasterIdLst>
  <p:notesMasterIdLst>
    <p:notesMasterId r:id="rId80"/>
  </p:notesMasterIdLst>
  <p:sldIdLst>
    <p:sldId id="280" r:id="rId19"/>
    <p:sldId id="458" r:id="rId20"/>
    <p:sldId id="471" r:id="rId21"/>
    <p:sldId id="416" r:id="rId22"/>
    <p:sldId id="478" r:id="rId23"/>
    <p:sldId id="437" r:id="rId24"/>
    <p:sldId id="481" r:id="rId25"/>
    <p:sldId id="432" r:id="rId26"/>
    <p:sldId id="508" r:id="rId27"/>
    <p:sldId id="509" r:id="rId28"/>
    <p:sldId id="468" r:id="rId29"/>
    <p:sldId id="505" r:id="rId30"/>
    <p:sldId id="506" r:id="rId31"/>
    <p:sldId id="507" r:id="rId32"/>
    <p:sldId id="419" r:id="rId33"/>
    <p:sldId id="510" r:id="rId34"/>
    <p:sldId id="512" r:id="rId35"/>
    <p:sldId id="391" r:id="rId36"/>
    <p:sldId id="392" r:id="rId37"/>
    <p:sldId id="362" r:id="rId38"/>
    <p:sldId id="422" r:id="rId39"/>
    <p:sldId id="480" r:id="rId40"/>
    <p:sldId id="396" r:id="rId41"/>
    <p:sldId id="303" r:id="rId42"/>
    <p:sldId id="368" r:id="rId43"/>
    <p:sldId id="409" r:id="rId44"/>
    <p:sldId id="461" r:id="rId45"/>
    <p:sldId id="464" r:id="rId46"/>
    <p:sldId id="449" r:id="rId47"/>
    <p:sldId id="469" r:id="rId48"/>
    <p:sldId id="452" r:id="rId49"/>
    <p:sldId id="441" r:id="rId50"/>
    <p:sldId id="462" r:id="rId51"/>
    <p:sldId id="442" r:id="rId52"/>
    <p:sldId id="444" r:id="rId53"/>
    <p:sldId id="446" r:id="rId54"/>
    <p:sldId id="466" r:id="rId55"/>
    <p:sldId id="453" r:id="rId56"/>
    <p:sldId id="456" r:id="rId57"/>
    <p:sldId id="493" r:id="rId58"/>
    <p:sldId id="482" r:id="rId59"/>
    <p:sldId id="498" r:id="rId60"/>
    <p:sldId id="497" r:id="rId61"/>
    <p:sldId id="502" r:id="rId62"/>
    <p:sldId id="402" r:id="rId63"/>
    <p:sldId id="490" r:id="rId64"/>
    <p:sldId id="501" r:id="rId65"/>
    <p:sldId id="454" r:id="rId66"/>
    <p:sldId id="447" r:id="rId67"/>
    <p:sldId id="438" r:id="rId68"/>
    <p:sldId id="463" r:id="rId69"/>
    <p:sldId id="298" r:id="rId70"/>
    <p:sldId id="300" r:id="rId71"/>
    <p:sldId id="367" r:id="rId72"/>
    <p:sldId id="390" r:id="rId73"/>
    <p:sldId id="479" r:id="rId74"/>
    <p:sldId id="433" r:id="rId75"/>
    <p:sldId id="418" r:id="rId76"/>
    <p:sldId id="443" r:id="rId77"/>
    <p:sldId id="393" r:id="rId78"/>
    <p:sldId id="486" r:id="rId79"/>
  </p:sldIdLst>
  <p:sldSz cx="9144000" cy="6858000" type="screen4x3"/>
  <p:notesSz cx="6858000" cy="9144000"/>
  <p:defaultTextStyle>
    <a:defPPr>
      <a:defRPr lang="ja-JP"/>
    </a:defPPr>
    <a:lvl1pPr marL="0" algn="l" defTabSz="457038" rtl="0" eaLnBrk="1" latinLnBrk="0" hangingPunct="1">
      <a:defRPr kumimoji="1" sz="1800" kern="1200">
        <a:solidFill>
          <a:schemeClr val="tx1"/>
        </a:solidFill>
        <a:latin typeface="+mn-lt"/>
        <a:ea typeface="+mn-ea"/>
        <a:cs typeface="+mn-cs"/>
      </a:defRPr>
    </a:lvl1pPr>
    <a:lvl2pPr marL="457038" algn="l" defTabSz="457038" rtl="0" eaLnBrk="1" latinLnBrk="0" hangingPunct="1">
      <a:defRPr kumimoji="1" sz="1800" kern="1200">
        <a:solidFill>
          <a:schemeClr val="tx1"/>
        </a:solidFill>
        <a:latin typeface="+mn-lt"/>
        <a:ea typeface="+mn-ea"/>
        <a:cs typeface="+mn-cs"/>
      </a:defRPr>
    </a:lvl2pPr>
    <a:lvl3pPr marL="914076" algn="l" defTabSz="457038" rtl="0" eaLnBrk="1" latinLnBrk="0" hangingPunct="1">
      <a:defRPr kumimoji="1" sz="1800" kern="1200">
        <a:solidFill>
          <a:schemeClr val="tx1"/>
        </a:solidFill>
        <a:latin typeface="+mn-lt"/>
        <a:ea typeface="+mn-ea"/>
        <a:cs typeface="+mn-cs"/>
      </a:defRPr>
    </a:lvl3pPr>
    <a:lvl4pPr marL="1371114" algn="l" defTabSz="457038" rtl="0" eaLnBrk="1" latinLnBrk="0" hangingPunct="1">
      <a:defRPr kumimoji="1" sz="1800" kern="1200">
        <a:solidFill>
          <a:schemeClr val="tx1"/>
        </a:solidFill>
        <a:latin typeface="+mn-lt"/>
        <a:ea typeface="+mn-ea"/>
        <a:cs typeface="+mn-cs"/>
      </a:defRPr>
    </a:lvl4pPr>
    <a:lvl5pPr marL="1828152" algn="l" defTabSz="457038" rtl="0" eaLnBrk="1" latinLnBrk="0" hangingPunct="1">
      <a:defRPr kumimoji="1" sz="1800" kern="1200">
        <a:solidFill>
          <a:schemeClr val="tx1"/>
        </a:solidFill>
        <a:latin typeface="+mn-lt"/>
        <a:ea typeface="+mn-ea"/>
        <a:cs typeface="+mn-cs"/>
      </a:defRPr>
    </a:lvl5pPr>
    <a:lvl6pPr marL="2285190" algn="l" defTabSz="457038" rtl="0" eaLnBrk="1" latinLnBrk="0" hangingPunct="1">
      <a:defRPr kumimoji="1" sz="1800" kern="1200">
        <a:solidFill>
          <a:schemeClr val="tx1"/>
        </a:solidFill>
        <a:latin typeface="+mn-lt"/>
        <a:ea typeface="+mn-ea"/>
        <a:cs typeface="+mn-cs"/>
      </a:defRPr>
    </a:lvl6pPr>
    <a:lvl7pPr marL="2742228" algn="l" defTabSz="457038" rtl="0" eaLnBrk="1" latinLnBrk="0" hangingPunct="1">
      <a:defRPr kumimoji="1" sz="1800" kern="1200">
        <a:solidFill>
          <a:schemeClr val="tx1"/>
        </a:solidFill>
        <a:latin typeface="+mn-lt"/>
        <a:ea typeface="+mn-ea"/>
        <a:cs typeface="+mn-cs"/>
      </a:defRPr>
    </a:lvl7pPr>
    <a:lvl8pPr marL="3199248" algn="l" defTabSz="457038" rtl="0" eaLnBrk="1" latinLnBrk="0" hangingPunct="1">
      <a:defRPr kumimoji="1" sz="1800" kern="1200">
        <a:solidFill>
          <a:schemeClr val="tx1"/>
        </a:solidFill>
        <a:latin typeface="+mn-lt"/>
        <a:ea typeface="+mn-ea"/>
        <a:cs typeface="+mn-cs"/>
      </a:defRPr>
    </a:lvl8pPr>
    <a:lvl9pPr marL="3656300" algn="l" defTabSz="457038"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CCFF"/>
    <a:srgbClr val="0080FF"/>
    <a:srgbClr val="66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90" autoAdjust="0"/>
    <p:restoredTop sz="98928" autoAdjust="0"/>
  </p:normalViewPr>
  <p:slideViewPr>
    <p:cSldViewPr snapToGrid="0" snapToObjects="1">
      <p:cViewPr>
        <p:scale>
          <a:sx n="108" d="100"/>
          <a:sy n="108" d="100"/>
        </p:scale>
        <p:origin x="-648"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 Target="slides/slide1.xml"/><Relationship Id="rId63" Type="http://schemas.openxmlformats.org/officeDocument/2006/relationships/slide" Target="slides/slide45.xml"/><Relationship Id="rId64" Type="http://schemas.openxmlformats.org/officeDocument/2006/relationships/slide" Target="slides/slide46.xml"/><Relationship Id="rId65" Type="http://schemas.openxmlformats.org/officeDocument/2006/relationships/slide" Target="slides/slide47.xml"/><Relationship Id="rId66" Type="http://schemas.openxmlformats.org/officeDocument/2006/relationships/slide" Target="slides/slide48.xml"/><Relationship Id="rId67" Type="http://schemas.openxmlformats.org/officeDocument/2006/relationships/slide" Target="slides/slide49.xml"/><Relationship Id="rId68" Type="http://schemas.openxmlformats.org/officeDocument/2006/relationships/slide" Target="slides/slide50.xml"/><Relationship Id="rId69" Type="http://schemas.openxmlformats.org/officeDocument/2006/relationships/slide" Target="slides/slide51.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Relationship Id="rId54" Type="http://schemas.openxmlformats.org/officeDocument/2006/relationships/slide" Target="slides/slide36.xml"/><Relationship Id="rId55" Type="http://schemas.openxmlformats.org/officeDocument/2006/relationships/slide" Target="slides/slide37.xml"/><Relationship Id="rId56" Type="http://schemas.openxmlformats.org/officeDocument/2006/relationships/slide" Target="slides/slide38.xml"/><Relationship Id="rId57" Type="http://schemas.openxmlformats.org/officeDocument/2006/relationships/slide" Target="slides/slide39.xml"/><Relationship Id="rId58" Type="http://schemas.openxmlformats.org/officeDocument/2006/relationships/slide" Target="slides/slide40.xml"/><Relationship Id="rId59" Type="http://schemas.openxmlformats.org/officeDocument/2006/relationships/slide" Target="slides/slide41.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52.xml"/><Relationship Id="rId71" Type="http://schemas.openxmlformats.org/officeDocument/2006/relationships/slide" Target="slides/slide53.xml"/><Relationship Id="rId72" Type="http://schemas.openxmlformats.org/officeDocument/2006/relationships/slide" Target="slides/slide54.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73" Type="http://schemas.openxmlformats.org/officeDocument/2006/relationships/slide" Target="slides/slide55.xml"/><Relationship Id="rId74" Type="http://schemas.openxmlformats.org/officeDocument/2006/relationships/slide" Target="slides/slide56.xml"/><Relationship Id="rId75" Type="http://schemas.openxmlformats.org/officeDocument/2006/relationships/slide" Target="slides/slide57.xml"/><Relationship Id="rId76" Type="http://schemas.openxmlformats.org/officeDocument/2006/relationships/slide" Target="slides/slide58.xml"/><Relationship Id="rId77" Type="http://schemas.openxmlformats.org/officeDocument/2006/relationships/slide" Target="slides/slide59.xml"/><Relationship Id="rId78" Type="http://schemas.openxmlformats.org/officeDocument/2006/relationships/slide" Target="slides/slide60.xml"/><Relationship Id="rId79" Type="http://schemas.openxmlformats.org/officeDocument/2006/relationships/slide" Target="slides/slide61.xml"/><Relationship Id="rId60" Type="http://schemas.openxmlformats.org/officeDocument/2006/relationships/slide" Target="slides/slide42.xml"/><Relationship Id="rId61" Type="http://schemas.openxmlformats.org/officeDocument/2006/relationships/slide" Target="slides/slide43.xml"/><Relationship Id="rId62" Type="http://schemas.openxmlformats.org/officeDocument/2006/relationships/slide" Target="slides/slide4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2.emf"/><Relationship Id="rId2" Type="http://schemas.openxmlformats.org/officeDocument/2006/relationships/image" Target="../media/image1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7.wmf"/><Relationship Id="rId2" Type="http://schemas.openxmlformats.org/officeDocument/2006/relationships/image" Target="../media/image1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9151FD-E70D-B444-80FA-C10A0DEFC83F}" type="datetimeFigureOut">
              <a:rPr kumimoji="1" lang="ja-JP" altLang="en-US" smtClean="0"/>
              <a:t>2014/10/15</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C704C9-988F-A344-954E-B44EB79880C5}" type="slidenum">
              <a:rPr kumimoji="1" lang="ja-JP" altLang="en-US" smtClean="0"/>
              <a:t>‹#›</a:t>
            </a:fld>
            <a:endParaRPr kumimoji="1" lang="ja-JP" altLang="en-US"/>
          </a:p>
        </p:txBody>
      </p:sp>
    </p:spTree>
    <p:extLst>
      <p:ext uri="{BB962C8B-B14F-4D97-AF65-F5344CB8AC3E}">
        <p14:creationId xmlns:p14="http://schemas.microsoft.com/office/powerpoint/2010/main" val="132461405"/>
      </p:ext>
    </p:extLst>
  </p:cSld>
  <p:clrMap bg1="lt1" tx1="dk1" bg2="lt2" tx2="dk2" accent1="accent1" accent2="accent2" accent3="accent3" accent4="accent4" accent5="accent5" accent6="accent6" hlink="hlink" folHlink="folHlink"/>
  <p:notesStyle>
    <a:lvl1pPr marL="0" algn="l" defTabSz="457038" rtl="0" eaLnBrk="1" latinLnBrk="0" hangingPunct="1">
      <a:defRPr kumimoji="1" sz="1200" kern="1200">
        <a:solidFill>
          <a:schemeClr val="tx1"/>
        </a:solidFill>
        <a:latin typeface="+mn-lt"/>
        <a:ea typeface="+mn-ea"/>
        <a:cs typeface="+mn-cs"/>
      </a:defRPr>
    </a:lvl1pPr>
    <a:lvl2pPr marL="457038" algn="l" defTabSz="457038" rtl="0" eaLnBrk="1" latinLnBrk="0" hangingPunct="1">
      <a:defRPr kumimoji="1" sz="1200" kern="1200">
        <a:solidFill>
          <a:schemeClr val="tx1"/>
        </a:solidFill>
        <a:latin typeface="+mn-lt"/>
        <a:ea typeface="+mn-ea"/>
        <a:cs typeface="+mn-cs"/>
      </a:defRPr>
    </a:lvl2pPr>
    <a:lvl3pPr marL="914076" algn="l" defTabSz="457038" rtl="0" eaLnBrk="1" latinLnBrk="0" hangingPunct="1">
      <a:defRPr kumimoji="1" sz="1200" kern="1200">
        <a:solidFill>
          <a:schemeClr val="tx1"/>
        </a:solidFill>
        <a:latin typeface="+mn-lt"/>
        <a:ea typeface="+mn-ea"/>
        <a:cs typeface="+mn-cs"/>
      </a:defRPr>
    </a:lvl3pPr>
    <a:lvl4pPr marL="1371114" algn="l" defTabSz="457038" rtl="0" eaLnBrk="1" latinLnBrk="0" hangingPunct="1">
      <a:defRPr kumimoji="1" sz="1200" kern="1200">
        <a:solidFill>
          <a:schemeClr val="tx1"/>
        </a:solidFill>
        <a:latin typeface="+mn-lt"/>
        <a:ea typeface="+mn-ea"/>
        <a:cs typeface="+mn-cs"/>
      </a:defRPr>
    </a:lvl4pPr>
    <a:lvl5pPr marL="1828152" algn="l" defTabSz="457038" rtl="0" eaLnBrk="1" latinLnBrk="0" hangingPunct="1">
      <a:defRPr kumimoji="1" sz="1200" kern="1200">
        <a:solidFill>
          <a:schemeClr val="tx1"/>
        </a:solidFill>
        <a:latin typeface="+mn-lt"/>
        <a:ea typeface="+mn-ea"/>
        <a:cs typeface="+mn-cs"/>
      </a:defRPr>
    </a:lvl5pPr>
    <a:lvl6pPr marL="2285190" algn="l" defTabSz="457038" rtl="0" eaLnBrk="1" latinLnBrk="0" hangingPunct="1">
      <a:defRPr kumimoji="1" sz="1200" kern="1200">
        <a:solidFill>
          <a:schemeClr val="tx1"/>
        </a:solidFill>
        <a:latin typeface="+mn-lt"/>
        <a:ea typeface="+mn-ea"/>
        <a:cs typeface="+mn-cs"/>
      </a:defRPr>
    </a:lvl6pPr>
    <a:lvl7pPr marL="2742228" algn="l" defTabSz="457038" rtl="0" eaLnBrk="1" latinLnBrk="0" hangingPunct="1">
      <a:defRPr kumimoji="1" sz="1200" kern="1200">
        <a:solidFill>
          <a:schemeClr val="tx1"/>
        </a:solidFill>
        <a:latin typeface="+mn-lt"/>
        <a:ea typeface="+mn-ea"/>
        <a:cs typeface="+mn-cs"/>
      </a:defRPr>
    </a:lvl7pPr>
    <a:lvl8pPr marL="3199248" algn="l" defTabSz="457038" rtl="0" eaLnBrk="1" latinLnBrk="0" hangingPunct="1">
      <a:defRPr kumimoji="1" sz="1200" kern="1200">
        <a:solidFill>
          <a:schemeClr val="tx1"/>
        </a:solidFill>
        <a:latin typeface="+mn-lt"/>
        <a:ea typeface="+mn-ea"/>
        <a:cs typeface="+mn-cs"/>
      </a:defRPr>
    </a:lvl8pPr>
    <a:lvl9pPr marL="3656300" algn="l" defTabSz="457038"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1</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23</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29</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ED382A-2FFA-174D-9AD3-CD6062775B96}" type="slidenum">
              <a:rPr lang="en-US" altLang="ja-JP">
                <a:solidFill>
                  <a:prstClr val="black"/>
                </a:solidFill>
                <a:latin typeface="Calibri"/>
                <a:ea typeface="ＭＳ Ｐゴシック"/>
              </a:rPr>
              <a:pPr>
                <a:defRPr/>
              </a:pPr>
              <a:t>34</a:t>
            </a:fld>
            <a:endParaRPr lang="en-US" altLang="ja-JP">
              <a:solidFill>
                <a:prstClr val="black"/>
              </a:solidFill>
              <a:latin typeface="Calibri"/>
              <a:ea typeface="ＭＳ Ｐゴシック"/>
            </a:endParaRPr>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1859" name="Rectangle 3"/>
          <p:cNvSpPr>
            <a:spLocks noGrp="1" noChangeArrowheads="1"/>
          </p:cNvSpPr>
          <p:nvPr>
            <p:ph type="body" idx="1"/>
          </p:nvPr>
        </p:nvSpPr>
        <p:spPr/>
        <p:txBody>
          <a:bodyPr/>
          <a:lstStyle/>
          <a:p>
            <a:pPr>
              <a:defRPr/>
            </a:pPr>
            <a:r>
              <a:rPr lang="en-US" altLang="ja-JP" smtClean="0"/>
              <a:t>In the RT experiment, we used both face-on and side-on x-ray backlighting technique.</a:t>
            </a:r>
          </a:p>
          <a:p>
            <a:pPr>
              <a:defRPr/>
            </a:pPr>
            <a:r>
              <a:rPr lang="en-US" altLang="ja-JP" smtClean="0"/>
              <a:t>In the face-on geometry, Slit imager was coupled with an x-ray streak camera.</a:t>
            </a:r>
          </a:p>
          <a:p>
            <a:pPr>
              <a:defRPr/>
            </a:pPr>
            <a:r>
              <a:rPr lang="en-US" altLang="ja-JP" smtClean="0"/>
              <a:t>We can obtain temporal evolution of areal-mass-density perturbation due to the RT instability.</a:t>
            </a:r>
          </a:p>
          <a:p>
            <a:pPr>
              <a:defRPr/>
            </a:pPr>
            <a:endParaRPr lang="en-US" altLang="ja-JP" smtClean="0"/>
          </a:p>
          <a:p>
            <a:pPr>
              <a:defRPr/>
            </a:pPr>
            <a:r>
              <a:rPr lang="en-US" altLang="ja-JP" smtClean="0"/>
              <a:t>In the side-on geometry, Fresnel phase zone-plate was used as a two-dimensional spatial resolved imager.</a:t>
            </a:r>
          </a:p>
          <a:p>
            <a:pPr>
              <a:defRPr/>
            </a:pPr>
            <a:r>
              <a:rPr lang="en-US" altLang="ja-JP" smtClean="0"/>
              <a:t>X-ray detector was an x-ray CCD camera, and flash x-ray backlighting technique was used to obtained 100 ps-single flame x-ray image with an x-ray CCD camera.</a:t>
            </a:r>
          </a:p>
          <a:p>
            <a:pPr>
              <a:defRPr/>
            </a:pPr>
            <a:endParaRPr lang="en-US" altLang="ja-JP" smtClean="0"/>
          </a:p>
          <a:p>
            <a:pPr>
              <a:defRPr/>
            </a:pPr>
            <a:r>
              <a:rPr lang="en-US" altLang="ja-JP" smtClean="0"/>
              <a:t>In the side-on geometry, perturbation amplitude of the target is directly measured.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38</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D58D13D3-09A1-8041-A5AE-1F56449CBAA0}" type="slidenum">
              <a:rPr kumimoji="0" lang="en-US" altLang="ja-JP">
                <a:solidFill>
                  <a:srgbClr val="000000"/>
                </a:solidFill>
                <a:latin typeface="Calibri" charset="0"/>
                <a:ea typeface="ＭＳ Ｐゴシック" charset="0"/>
                <a:cs typeface="ＭＳ Ｐゴシック" charset="0"/>
              </a:rPr>
              <a:pPr/>
              <a:t>39</a:t>
            </a:fld>
            <a:endParaRPr kumimoji="0" lang="en-US" altLang="ja-JP">
              <a:solidFill>
                <a:srgbClr val="000000"/>
              </a:solidFill>
              <a:latin typeface="Calibri" charset="0"/>
              <a:ea typeface="ＭＳ Ｐゴシック" charset="0"/>
              <a:cs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b="1">
                <a:ea typeface="ＭＳ Ｐゴシック" charset="0"/>
                <a:cs typeface="ＭＳ Ｐゴシック" charset="0"/>
              </a:rPr>
              <a:t>Eint 	= 0.036kJ</a:t>
            </a:r>
          </a:p>
          <a:p>
            <a:r>
              <a:rPr lang="en-US" altLang="ja-JP" b="1">
                <a:ea typeface="ＭＳ Ｐゴシック" charset="0"/>
                <a:cs typeface="ＭＳ Ｐゴシック" charset="0"/>
              </a:rPr>
              <a:t>Elimp	= 2.5 kJ</a:t>
            </a:r>
          </a:p>
          <a:p>
            <a:r>
              <a:rPr lang="en-US" altLang="ja-JP" b="1">
                <a:ea typeface="ＭＳ Ｐゴシック" charset="0"/>
                <a:cs typeface="ＭＳ Ｐゴシック" charset="0"/>
              </a:rPr>
              <a:t>⇒</a:t>
            </a:r>
            <a:r>
              <a:rPr lang="en-US" altLang="ja-JP" b="1" i="1">
                <a:ea typeface="ＭＳ Ｐゴシック" charset="0"/>
                <a:cs typeface="ＭＳ Ｐゴシック" charset="0"/>
              </a:rPr>
              <a:t> h</a:t>
            </a:r>
            <a:r>
              <a:rPr lang="en-US" altLang="ja-JP" b="1">
                <a:ea typeface="ＭＳ Ｐゴシック" charset="0"/>
                <a:cs typeface="ＭＳ Ｐゴシック" charset="0"/>
              </a:rPr>
              <a:t>imp 	= 1.44 %</a:t>
            </a:r>
          </a:p>
          <a:p>
            <a:endParaRPr lang="en-US" altLang="ja-JP">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スライド イメージ プレースホルダー 1"/>
          <p:cNvSpPr>
            <a:spLocks noGrp="1" noRot="1" noChangeAspect="1"/>
          </p:cNvSpPr>
          <p:nvPr>
            <p:ph type="sldImg"/>
          </p:nvPr>
        </p:nvSpPr>
        <p:spPr>
          <a:ln/>
        </p:spPr>
      </p:sp>
      <p:sp>
        <p:nvSpPr>
          <p:cNvPr id="120834"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a:p>
        </p:txBody>
      </p:sp>
      <p:sp>
        <p:nvSpPr>
          <p:cNvPr id="120835"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7CC5400C-F8DF-F84B-9490-86EAB02EBA34}" type="slidenum">
              <a:rPr lang="en-US" altLang="ja-JP" sz="1200" u="none">
                <a:solidFill>
                  <a:prstClr val="black"/>
                </a:solidFill>
              </a:rPr>
              <a:pPr/>
              <a:t>40</a:t>
            </a:fld>
            <a:endParaRPr lang="en-US" altLang="ja-JP" sz="1200" u="none">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41</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D58D13D3-09A1-8041-A5AE-1F56449CBAA0}" type="slidenum">
              <a:rPr kumimoji="0" lang="en-US" altLang="ja-JP">
                <a:solidFill>
                  <a:srgbClr val="000000"/>
                </a:solidFill>
                <a:latin typeface="Calibri" charset="0"/>
                <a:ea typeface="ＭＳ Ｐゴシック" charset="0"/>
                <a:cs typeface="ＭＳ Ｐゴシック" charset="0"/>
              </a:rPr>
              <a:pPr/>
              <a:t>42</a:t>
            </a:fld>
            <a:endParaRPr kumimoji="0" lang="en-US" altLang="ja-JP">
              <a:solidFill>
                <a:srgbClr val="000000"/>
              </a:solidFill>
              <a:latin typeface="Calibri" charset="0"/>
              <a:ea typeface="ＭＳ Ｐゴシック" charset="0"/>
              <a:cs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b="1">
                <a:ea typeface="ＭＳ Ｐゴシック" charset="0"/>
                <a:cs typeface="ＭＳ Ｐゴシック" charset="0"/>
              </a:rPr>
              <a:t>Eint 	= 0.036kJ</a:t>
            </a:r>
          </a:p>
          <a:p>
            <a:r>
              <a:rPr lang="en-US" altLang="ja-JP" b="1">
                <a:ea typeface="ＭＳ Ｐゴシック" charset="0"/>
                <a:cs typeface="ＭＳ Ｐゴシック" charset="0"/>
              </a:rPr>
              <a:t>Elimp	= 2.5 kJ</a:t>
            </a:r>
          </a:p>
          <a:p>
            <a:r>
              <a:rPr lang="en-US" altLang="ja-JP" b="1">
                <a:ea typeface="ＭＳ Ｐゴシック" charset="0"/>
                <a:cs typeface="ＭＳ Ｐゴシック" charset="0"/>
              </a:rPr>
              <a:t>⇒</a:t>
            </a:r>
            <a:r>
              <a:rPr lang="en-US" altLang="ja-JP" b="1" i="1">
                <a:ea typeface="ＭＳ Ｐゴシック" charset="0"/>
                <a:cs typeface="ＭＳ Ｐゴシック" charset="0"/>
              </a:rPr>
              <a:t> h</a:t>
            </a:r>
            <a:r>
              <a:rPr lang="en-US" altLang="ja-JP" b="1">
                <a:ea typeface="ＭＳ Ｐゴシック" charset="0"/>
                <a:cs typeface="ＭＳ Ｐゴシック" charset="0"/>
              </a:rPr>
              <a:t>imp 	= 1.44 %</a:t>
            </a:r>
          </a:p>
          <a:p>
            <a:endParaRPr lang="en-US" altLang="ja-JP">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44</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45</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2</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47</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D58D13D3-09A1-8041-A5AE-1F56449CBAA0}" type="slidenum">
              <a:rPr kumimoji="0" lang="en-US" altLang="ja-JP">
                <a:solidFill>
                  <a:srgbClr val="000000"/>
                </a:solidFill>
                <a:latin typeface="Calibri" charset="0"/>
                <a:ea typeface="ＭＳ Ｐゴシック" charset="0"/>
                <a:cs typeface="ＭＳ Ｐゴシック" charset="0"/>
              </a:rPr>
              <a:pPr/>
              <a:t>48</a:t>
            </a:fld>
            <a:endParaRPr kumimoji="0" lang="en-US" altLang="ja-JP">
              <a:solidFill>
                <a:srgbClr val="000000"/>
              </a:solidFill>
              <a:latin typeface="Calibri" charset="0"/>
              <a:ea typeface="ＭＳ Ｐゴシック" charset="0"/>
              <a:cs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b="1">
                <a:ea typeface="ＭＳ Ｐゴシック" charset="0"/>
                <a:cs typeface="ＭＳ Ｐゴシック" charset="0"/>
              </a:rPr>
              <a:t>Eint 	= 0.036kJ</a:t>
            </a:r>
          </a:p>
          <a:p>
            <a:r>
              <a:rPr lang="en-US" altLang="ja-JP" b="1">
                <a:ea typeface="ＭＳ Ｐゴシック" charset="0"/>
                <a:cs typeface="ＭＳ Ｐゴシック" charset="0"/>
              </a:rPr>
              <a:t>Elimp	= 2.5 kJ</a:t>
            </a:r>
          </a:p>
          <a:p>
            <a:r>
              <a:rPr lang="en-US" altLang="ja-JP" b="1">
                <a:ea typeface="ＭＳ Ｐゴシック" charset="0"/>
                <a:cs typeface="ＭＳ Ｐゴシック" charset="0"/>
              </a:rPr>
              <a:t>⇒</a:t>
            </a:r>
            <a:r>
              <a:rPr lang="en-US" altLang="ja-JP" b="1" i="1">
                <a:ea typeface="ＭＳ Ｐゴシック" charset="0"/>
                <a:cs typeface="ＭＳ Ｐゴシック" charset="0"/>
              </a:rPr>
              <a:t> h</a:t>
            </a:r>
            <a:r>
              <a:rPr lang="en-US" altLang="ja-JP" b="1">
                <a:ea typeface="ＭＳ Ｐゴシック" charset="0"/>
                <a:cs typeface="ＭＳ Ｐゴシック" charset="0"/>
              </a:rPr>
              <a:t>imp 	= 1.44 %</a:t>
            </a:r>
          </a:p>
          <a:p>
            <a:endParaRPr lang="en-US" altLang="ja-JP">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1D6A9A9-1965-6E4A-8203-3993BEE39682}" type="slidenum">
              <a:rPr lang="ja-JP" altLang="en-US" smtClean="0">
                <a:solidFill>
                  <a:prstClr val="black"/>
                </a:solidFill>
                <a:latin typeface="Calibri"/>
                <a:ea typeface="ＭＳ Ｐゴシック"/>
              </a:rPr>
              <a:pPr/>
              <a:t>49</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452525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55</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aseline="0" dirty="0" smtClean="0"/>
              <a:t>この二つのグラフは</a:t>
            </a:r>
            <a:r>
              <a:rPr kumimoji="1" lang="en-US" altLang="ja-JP" baseline="0" dirty="0" smtClean="0"/>
              <a:t>MANDALA</a:t>
            </a:r>
            <a:r>
              <a:rPr kumimoji="1" lang="ja-JP" altLang="en-US" baseline="0" dirty="0" smtClean="0"/>
              <a:t>のヒストグラムのデータです。横軸は時間、縦軸はカウント数です。冒頭で述べたとおり、</a:t>
            </a:r>
            <a:r>
              <a:rPr kumimoji="1" lang="en-US" altLang="ja-JP" baseline="0" dirty="0" smtClean="0"/>
              <a:t>2010</a:t>
            </a:r>
            <a:r>
              <a:rPr kumimoji="1" lang="ja-JP" altLang="en-US" baseline="0" dirty="0" smtClean="0"/>
              <a:t>年までの高速点火実験では、追加熱エネルギー５００</a:t>
            </a:r>
            <a:r>
              <a:rPr kumimoji="1" lang="en-US" altLang="ja-JP" baseline="0" dirty="0" smtClean="0"/>
              <a:t>J</a:t>
            </a:r>
            <a:r>
              <a:rPr kumimoji="1" lang="ja-JP" altLang="en-US" baseline="0" dirty="0" smtClean="0"/>
              <a:t>程度でこのようにｇｎだらけになってしまい、</a:t>
            </a:r>
            <a:r>
              <a:rPr kumimoji="1" lang="en-US" altLang="ja-JP" baseline="0" dirty="0" smtClean="0"/>
              <a:t>DD</a:t>
            </a:r>
            <a:r>
              <a:rPr kumimoji="1" lang="ja-JP" altLang="en-US" baseline="0" dirty="0" err="1" smtClean="0"/>
              <a:t>の到</a:t>
            </a:r>
            <a:r>
              <a:rPr kumimoji="1" lang="ja-JP" altLang="en-US" baseline="0" dirty="0" smtClean="0"/>
              <a:t>着時刻にピークを確認することができませんでしたが、コリメーター導入の結果、</a:t>
            </a:r>
            <a:r>
              <a:rPr kumimoji="1" lang="en-US" altLang="ja-JP" baseline="0" dirty="0" smtClean="0"/>
              <a:t>2012</a:t>
            </a:r>
            <a:r>
              <a:rPr kumimoji="1" lang="ja-JP" altLang="en-US" baseline="0" dirty="0" smtClean="0"/>
              <a:t>年は追加熱が１ｋ</a:t>
            </a:r>
            <a:r>
              <a:rPr kumimoji="1" lang="en-US" altLang="ja-JP" baseline="0" dirty="0" smtClean="0"/>
              <a:t>J</a:t>
            </a:r>
            <a:r>
              <a:rPr kumimoji="1" lang="ja-JP" altLang="en-US" baseline="0" dirty="0" smtClean="0"/>
              <a:t>以上のショットでもこの程度のｇｎ量に抑えることができていて、</a:t>
            </a:r>
            <a:r>
              <a:rPr kumimoji="1" lang="en-US" altLang="ja-JP" baseline="0" dirty="0" smtClean="0"/>
              <a:t>DD</a:t>
            </a:r>
            <a:r>
              <a:rPr kumimoji="1" lang="ja-JP" altLang="en-US" baseline="0" dirty="0" smtClean="0"/>
              <a:t>中性子のピークを確認できるまでになりました。</a:t>
            </a:r>
            <a:endParaRPr kumimoji="1" lang="en-US" altLang="ja-JP" baseline="0" dirty="0" smtClean="0"/>
          </a:p>
          <a:p>
            <a:r>
              <a:rPr kumimoji="1" lang="ja-JP" altLang="en-US" baseline="0" dirty="0" smtClean="0"/>
              <a:t>またこの赤いラインは、チャンネルの生存率を表します。カウントモードの</a:t>
            </a:r>
            <a:r>
              <a:rPr kumimoji="1" lang="en-US" altLang="ja-JP" baseline="0" dirty="0" smtClean="0"/>
              <a:t>MANDALA</a:t>
            </a:r>
            <a:r>
              <a:rPr kumimoji="1" lang="ja-JP" altLang="en-US" baseline="0" dirty="0" smtClean="0"/>
              <a:t>は、一度信号がかかると、その信号が閾値以下に立ち下がるまでは次の信号を検出できません。したがってすべてのチャンネルが立ち下がった状態が１、すべてのチャンネルが立ち上がりのままである状態を０として、各時刻のアクティブなチャンネルの割合を示しています。</a:t>
            </a:r>
            <a:r>
              <a:rPr kumimoji="1" lang="en-US" altLang="ja-JP" baseline="0" dirty="0" smtClean="0"/>
              <a:t>2010</a:t>
            </a:r>
            <a:r>
              <a:rPr kumimoji="1" lang="ja-JP" altLang="en-US" baseline="0" dirty="0" smtClean="0"/>
              <a:t>年ではこのように</a:t>
            </a:r>
            <a:r>
              <a:rPr kumimoji="1" lang="en-US" altLang="ja-JP" baseline="0" dirty="0" smtClean="0"/>
              <a:t>X</a:t>
            </a:r>
            <a:r>
              <a:rPr kumimoji="1" lang="ja-JP" altLang="en-US" baseline="0" dirty="0" smtClean="0"/>
              <a:t>線の到達後、生存率の回復が遅く、</a:t>
            </a:r>
            <a:r>
              <a:rPr kumimoji="1" lang="en-US" altLang="ja-JP" baseline="0" dirty="0" smtClean="0"/>
              <a:t>DD</a:t>
            </a:r>
            <a:r>
              <a:rPr kumimoji="1" lang="ja-JP" altLang="en-US" baseline="0" dirty="0" smtClean="0"/>
              <a:t>時刻においても生存率は６割程度でしたが、シンチの小型化により、生存率の回復が格段に速くなりました。</a:t>
            </a:r>
            <a:endParaRPr kumimoji="1" lang="en-US" altLang="ja-JP" baseline="0" dirty="0" smtClean="0"/>
          </a:p>
          <a:p>
            <a:r>
              <a:rPr kumimoji="1" lang="ja-JP" altLang="en-US" baseline="0" dirty="0" smtClean="0"/>
              <a:t>これにより、</a:t>
            </a:r>
            <a:r>
              <a:rPr kumimoji="1" lang="en-US" altLang="ja-JP" baseline="0" dirty="0" smtClean="0"/>
              <a:t>2012</a:t>
            </a:r>
            <a:r>
              <a:rPr kumimoji="1" lang="ja-JP" altLang="en-US" baseline="0" dirty="0" smtClean="0"/>
              <a:t>年の高速点火実験シリーズでは、すべてのショットにおいてイールド評価を行うことができました。</a:t>
            </a:r>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17B4723A-EAC6-4AEB-827D-4D0B86E75808}" type="slidenum">
              <a:rPr lang="ja-JP" altLang="en-US" smtClean="0">
                <a:solidFill>
                  <a:prstClr val="black"/>
                </a:solidFill>
                <a:latin typeface="Calibri"/>
                <a:ea typeface="ＭＳ Ｐゴシック"/>
              </a:rPr>
              <a:pPr/>
              <a:t>56</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31328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57</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ED382A-2FFA-174D-9AD3-CD6062775B96}" type="slidenum">
              <a:rPr lang="en-US" altLang="ja-JP">
                <a:solidFill>
                  <a:prstClr val="black"/>
                </a:solidFill>
                <a:latin typeface="Calibri"/>
                <a:ea typeface="ＭＳ Ｐゴシック"/>
              </a:rPr>
              <a:pPr>
                <a:defRPr/>
              </a:pPr>
              <a:t>59</a:t>
            </a:fld>
            <a:endParaRPr lang="en-US" altLang="ja-JP">
              <a:solidFill>
                <a:prstClr val="black"/>
              </a:solidFill>
              <a:latin typeface="Calibri"/>
              <a:ea typeface="ＭＳ Ｐゴシック"/>
            </a:endParaRPr>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1859" name="Rectangle 3"/>
          <p:cNvSpPr>
            <a:spLocks noGrp="1" noChangeArrowheads="1"/>
          </p:cNvSpPr>
          <p:nvPr>
            <p:ph type="body" idx="1"/>
          </p:nvPr>
        </p:nvSpPr>
        <p:spPr/>
        <p:txBody>
          <a:bodyPr/>
          <a:lstStyle/>
          <a:p>
            <a:pPr>
              <a:defRPr/>
            </a:pPr>
            <a:r>
              <a:rPr lang="en-US" altLang="ja-JP" smtClean="0"/>
              <a:t>In the RT experiment, we used both face-on and side-on x-ray backlighting technique.</a:t>
            </a:r>
          </a:p>
          <a:p>
            <a:pPr>
              <a:defRPr/>
            </a:pPr>
            <a:r>
              <a:rPr lang="en-US" altLang="ja-JP" smtClean="0"/>
              <a:t>In the face-on geometry, Slit imager was coupled with an x-ray streak camera.</a:t>
            </a:r>
          </a:p>
          <a:p>
            <a:pPr>
              <a:defRPr/>
            </a:pPr>
            <a:r>
              <a:rPr lang="en-US" altLang="ja-JP" smtClean="0"/>
              <a:t>We can obtain temporal evolution of areal-mass-density perturbation due to the RT instability.</a:t>
            </a:r>
          </a:p>
          <a:p>
            <a:pPr>
              <a:defRPr/>
            </a:pPr>
            <a:endParaRPr lang="en-US" altLang="ja-JP" smtClean="0"/>
          </a:p>
          <a:p>
            <a:pPr>
              <a:defRPr/>
            </a:pPr>
            <a:r>
              <a:rPr lang="en-US" altLang="ja-JP" smtClean="0"/>
              <a:t>In the side-on geometry, Fresnel phase zone-plate was used as a two-dimensional spatial resolved imager.</a:t>
            </a:r>
          </a:p>
          <a:p>
            <a:pPr>
              <a:defRPr/>
            </a:pPr>
            <a:r>
              <a:rPr lang="en-US" altLang="ja-JP" smtClean="0"/>
              <a:t>X-ray detector was an x-ray CCD camera, and flash x-ray backlighting technique was used to obtained 100 ps-single flame x-ray image with an x-ray CCD camera.</a:t>
            </a:r>
          </a:p>
          <a:p>
            <a:pPr>
              <a:defRPr/>
            </a:pPr>
            <a:endParaRPr lang="en-US" altLang="ja-JP" smtClean="0"/>
          </a:p>
          <a:p>
            <a:pPr>
              <a:defRPr/>
            </a:pPr>
            <a:r>
              <a:rPr lang="en-US" altLang="ja-JP" smtClean="0"/>
              <a:t>In the side-on geometry, perturbation amplitude of the target is directly measured.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スライド イメージ プレースホルダ 1"/>
          <p:cNvSpPr>
            <a:spLocks noGrp="1" noRot="1" noChangeAspect="1"/>
          </p:cNvSpPr>
          <p:nvPr>
            <p:ph type="sldImg"/>
          </p:nvPr>
        </p:nvSpPr>
        <p:spPr>
          <a:ln/>
        </p:spPr>
      </p:sp>
      <p:sp>
        <p:nvSpPr>
          <p:cNvPr id="55298"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a:ea typeface="ＭＳ Ｐゴシック" charset="0"/>
                <a:cs typeface="ＭＳ Ｐゴシック" charset="0"/>
              </a:rPr>
              <a:t>We have performed integrated experiments of Fast Ignition target by using Gekko-XII for implosion of the shell target, and LFEX for heating.</a:t>
            </a:r>
          </a:p>
          <a:p>
            <a:r>
              <a:rPr lang="en-US" altLang="ja-JP">
                <a:ea typeface="ＭＳ Ｐゴシック" charset="0"/>
                <a:cs typeface="ＭＳ Ｐゴシック" charset="0"/>
              </a:rPr>
              <a:t>The target was a plastic shell with a gold cone.</a:t>
            </a:r>
            <a:endParaRPr lang="ja-JP" alt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A07EE6C6-EC2E-414B-822F-EA5B32E164F4}" type="slidenum">
              <a:rPr kumimoji="0" lang="en-US" altLang="ja-JP">
                <a:solidFill>
                  <a:srgbClr val="000000"/>
                </a:solidFill>
              </a:rPr>
              <a:pPr/>
              <a:t>61</a:t>
            </a:fld>
            <a:endParaRPr kumimoji="0" lang="en-US" altLang="ja-JP">
              <a:solidFill>
                <a:srgbClr val="000000"/>
              </a:solidFill>
            </a:endParaRPr>
          </a:p>
        </p:txBody>
      </p:sp>
      <p:sp>
        <p:nvSpPr>
          <p:cNvPr id="63490" name="Rectangle 2"/>
          <p:cNvSpPr>
            <a:spLocks noGrp="1" noRot="1" noChangeAspect="1" noChangeArrowheads="1"/>
          </p:cNvSpPr>
          <p:nvPr>
            <p:ph type="sldImg"/>
          </p:nvPr>
        </p:nvSpPr>
        <p:spPr>
          <a:xfrm>
            <a:off x="1127125" y="711200"/>
            <a:ext cx="4605338" cy="3454400"/>
          </a:xfrm>
          <a:solidFill>
            <a:srgbClr val="FFFFFF"/>
          </a:solidFill>
          <a:ln/>
        </p:spPr>
      </p:sp>
      <p:sp>
        <p:nvSpPr>
          <p:cNvPr id="63491" name="Rectangle 3"/>
          <p:cNvSpPr>
            <a:spLocks noGrp="1" noChangeArrowheads="1"/>
          </p:cNvSpPr>
          <p:nvPr>
            <p:ph type="body" idx="1"/>
          </p:nvPr>
        </p:nvSpPr>
        <p:spPr>
          <a:xfrm>
            <a:off x="914400" y="4368800"/>
            <a:ext cx="5029200" cy="4064000"/>
          </a:xfrm>
          <a:solidFill>
            <a:srgbClr val="FFFFFF"/>
          </a:solidFill>
          <a:ln>
            <a:solidFill>
              <a:srgbClr val="000000"/>
            </a:solidFill>
          </a:ln>
        </p:spPr>
        <p:txBody>
          <a:bodyPr/>
          <a:lstStyle/>
          <a:p>
            <a:r>
              <a:rPr lang="en-US" altLang="ja-JP">
                <a:ea typeface="ＭＳ Ｐゴシック" charset="0"/>
                <a:cs typeface="ＭＳ Ｐゴシック" charset="0"/>
              </a:rPr>
              <a:t>According to these test results, we designed the rear-end sub-system which consists of beam transport optics, 1x4 vertical arrayed pulse compressor, final focusing optics and beam monitoring optics as shown here.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D58D13D3-09A1-8041-A5AE-1F56449CBAA0}" type="slidenum">
              <a:rPr kumimoji="0" lang="en-US" altLang="ja-JP">
                <a:solidFill>
                  <a:srgbClr val="000000"/>
                </a:solidFill>
                <a:latin typeface="Calibri" charset="0"/>
                <a:ea typeface="ＭＳ Ｐゴシック" charset="0"/>
                <a:cs typeface="ＭＳ Ｐゴシック" charset="0"/>
              </a:rPr>
              <a:pPr/>
              <a:t>13</a:t>
            </a:fld>
            <a:endParaRPr kumimoji="0" lang="en-US" altLang="ja-JP">
              <a:solidFill>
                <a:srgbClr val="000000"/>
              </a:solidFill>
              <a:latin typeface="Calibri" charset="0"/>
              <a:ea typeface="ＭＳ Ｐゴシック" charset="0"/>
              <a:cs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b="1">
                <a:ea typeface="ＭＳ Ｐゴシック" charset="0"/>
                <a:cs typeface="ＭＳ Ｐゴシック" charset="0"/>
              </a:rPr>
              <a:t>Eint 	= 0.036kJ</a:t>
            </a:r>
          </a:p>
          <a:p>
            <a:r>
              <a:rPr lang="en-US" altLang="ja-JP" b="1">
                <a:ea typeface="ＭＳ Ｐゴシック" charset="0"/>
                <a:cs typeface="ＭＳ Ｐゴシック" charset="0"/>
              </a:rPr>
              <a:t>Elimp	= 2.5 kJ</a:t>
            </a:r>
          </a:p>
          <a:p>
            <a:r>
              <a:rPr lang="en-US" altLang="ja-JP" b="1">
                <a:ea typeface="ＭＳ Ｐゴシック" charset="0"/>
                <a:cs typeface="ＭＳ Ｐゴシック" charset="0"/>
              </a:rPr>
              <a:t>⇒</a:t>
            </a:r>
            <a:r>
              <a:rPr lang="en-US" altLang="ja-JP" b="1" i="1">
                <a:ea typeface="ＭＳ Ｐゴシック" charset="0"/>
                <a:cs typeface="ＭＳ Ｐゴシック" charset="0"/>
              </a:rPr>
              <a:t> h</a:t>
            </a:r>
            <a:r>
              <a:rPr lang="en-US" altLang="ja-JP" b="1">
                <a:ea typeface="ＭＳ Ｐゴシック" charset="0"/>
                <a:cs typeface="ＭＳ Ｐゴシック" charset="0"/>
              </a:rPr>
              <a:t>imp 	= 1.44 %</a:t>
            </a:r>
          </a:p>
          <a:p>
            <a:endParaRPr lang="en-US" altLang="ja-JP">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D58D13D3-09A1-8041-A5AE-1F56449CBAA0}" type="slidenum">
              <a:rPr kumimoji="0" lang="en-US" altLang="ja-JP">
                <a:solidFill>
                  <a:srgbClr val="000000"/>
                </a:solidFill>
                <a:latin typeface="Calibri" charset="0"/>
                <a:ea typeface="ＭＳ Ｐゴシック" charset="0"/>
                <a:cs typeface="ＭＳ Ｐゴシック" charset="0"/>
              </a:rPr>
              <a:pPr/>
              <a:t>14</a:t>
            </a:fld>
            <a:endParaRPr kumimoji="0" lang="en-US" altLang="ja-JP">
              <a:solidFill>
                <a:srgbClr val="000000"/>
              </a:solidFill>
              <a:latin typeface="Calibri" charset="0"/>
              <a:ea typeface="ＭＳ Ｐゴシック" charset="0"/>
              <a:cs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b="1">
                <a:ea typeface="ＭＳ Ｐゴシック" charset="0"/>
                <a:cs typeface="ＭＳ Ｐゴシック" charset="0"/>
              </a:rPr>
              <a:t>Eint 	= 0.036kJ</a:t>
            </a:r>
          </a:p>
          <a:p>
            <a:r>
              <a:rPr lang="en-US" altLang="ja-JP" b="1">
                <a:ea typeface="ＭＳ Ｐゴシック" charset="0"/>
                <a:cs typeface="ＭＳ Ｐゴシック" charset="0"/>
              </a:rPr>
              <a:t>Elimp	= 2.5 kJ</a:t>
            </a:r>
          </a:p>
          <a:p>
            <a:r>
              <a:rPr lang="en-US" altLang="ja-JP" b="1">
                <a:ea typeface="ＭＳ Ｐゴシック" charset="0"/>
                <a:cs typeface="ＭＳ Ｐゴシック" charset="0"/>
              </a:rPr>
              <a:t>⇒</a:t>
            </a:r>
            <a:r>
              <a:rPr lang="en-US" altLang="ja-JP" b="1" i="1">
                <a:ea typeface="ＭＳ Ｐゴシック" charset="0"/>
                <a:cs typeface="ＭＳ Ｐゴシック" charset="0"/>
              </a:rPr>
              <a:t> h</a:t>
            </a:r>
            <a:r>
              <a:rPr lang="en-US" altLang="ja-JP" b="1">
                <a:ea typeface="ＭＳ Ｐゴシック" charset="0"/>
                <a:cs typeface="ＭＳ Ｐゴシック" charset="0"/>
              </a:rPr>
              <a:t>imp 	= 1.44 %</a:t>
            </a:r>
          </a:p>
          <a:p>
            <a:endParaRPr lang="en-US" altLang="ja-JP">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15</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16</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17</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スライド イメージ プレースホルダ 1"/>
          <p:cNvSpPr>
            <a:spLocks noGrp="1" noRot="1" noChangeAspect="1"/>
          </p:cNvSpPr>
          <p:nvPr>
            <p:ph type="sldImg"/>
          </p:nvPr>
        </p:nvSpPr>
        <p:spPr>
          <a:ln/>
        </p:spPr>
      </p:sp>
      <p:sp>
        <p:nvSpPr>
          <p:cNvPr id="49154"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a:ea typeface="ＭＳ Ｐゴシック" charset="0"/>
                <a:cs typeface="ＭＳ Ｐゴシック" charset="0"/>
              </a:rPr>
              <a:t>Again, this shows the path from the amplifier output , gratings, focusing optics, and the target chamber.</a:t>
            </a:r>
          </a:p>
          <a:p>
            <a:r>
              <a:rPr lang="en-US" altLang="ja-JP">
                <a:ea typeface="ＭＳ Ｐゴシック" charset="0"/>
                <a:cs typeface="ＭＳ Ｐゴシック" charset="0"/>
              </a:rPr>
              <a:t>Beam configuration is 2x2 here, and then 1x4 here, and finally it is 2x2 again, and goes into the target chamber.</a:t>
            </a:r>
          </a:p>
          <a:p>
            <a:r>
              <a:rPr lang="en-US" altLang="ja-JP">
                <a:ea typeface="ＭＳ Ｐゴシック" charset="0"/>
                <a:cs typeface="ＭＳ Ｐゴシック" charset="0"/>
              </a:rPr>
              <a:t>The whole system after M2 is inside vacuum chambers.</a:t>
            </a:r>
            <a:endParaRPr lang="ja-JP" alt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22</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ja-JP" alt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1"/>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38" indent="0" algn="ctr">
              <a:buNone/>
              <a:defRPr>
                <a:solidFill>
                  <a:schemeClr val="tx1">
                    <a:tint val="75000"/>
                  </a:schemeClr>
                </a:solidFill>
              </a:defRPr>
            </a:lvl2pPr>
            <a:lvl3pPr marL="914076" indent="0" algn="ctr">
              <a:buNone/>
              <a:defRPr>
                <a:solidFill>
                  <a:schemeClr val="tx1">
                    <a:tint val="75000"/>
                  </a:schemeClr>
                </a:solidFill>
              </a:defRPr>
            </a:lvl3pPr>
            <a:lvl4pPr marL="1371114" indent="0" algn="ctr">
              <a:buNone/>
              <a:defRPr>
                <a:solidFill>
                  <a:schemeClr val="tx1">
                    <a:tint val="75000"/>
                  </a:schemeClr>
                </a:solidFill>
              </a:defRPr>
            </a:lvl4pPr>
            <a:lvl5pPr marL="1828152" indent="0" algn="ctr">
              <a:buNone/>
              <a:defRPr>
                <a:solidFill>
                  <a:schemeClr val="tx1">
                    <a:tint val="75000"/>
                  </a:schemeClr>
                </a:solidFill>
              </a:defRPr>
            </a:lvl5pPr>
            <a:lvl6pPr marL="2285190" indent="0" algn="ctr">
              <a:buNone/>
              <a:defRPr>
                <a:solidFill>
                  <a:schemeClr val="tx1">
                    <a:tint val="75000"/>
                  </a:schemeClr>
                </a:solidFill>
              </a:defRPr>
            </a:lvl6pPr>
            <a:lvl7pPr marL="2742228" indent="0" algn="ctr">
              <a:buNone/>
              <a:defRPr>
                <a:solidFill>
                  <a:schemeClr val="tx1">
                    <a:tint val="75000"/>
                  </a:schemeClr>
                </a:solidFill>
              </a:defRPr>
            </a:lvl7pPr>
            <a:lvl8pPr marL="3199248" indent="0" algn="ctr">
              <a:buNone/>
              <a:defRPr>
                <a:solidFill>
                  <a:schemeClr val="tx1">
                    <a:tint val="75000"/>
                  </a:schemeClr>
                </a:solidFill>
              </a:defRPr>
            </a:lvl8pPr>
            <a:lvl9pPr marL="36563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kumimoji="1" lang="ja-JP" altLang="en-US" smtClean="0"/>
              <a:t>2014/10/15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F1D44A-34BD-4A40-905B-2C2AC8621BD2}" type="slidenum">
              <a:rPr kumimoji="1" lang="ja-JP" altLang="en-US" smtClean="0"/>
              <a:t>‹#›</a:t>
            </a:fld>
            <a:endParaRPr kumimoji="1" lang="ja-JP" altLang="en-US"/>
          </a:p>
        </p:txBody>
      </p:sp>
    </p:spTree>
    <p:extLst>
      <p:ext uri="{BB962C8B-B14F-4D97-AF65-F5344CB8AC3E}">
        <p14:creationId xmlns:p14="http://schemas.microsoft.com/office/powerpoint/2010/main" val="255202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kumimoji="1" lang="ja-JP" altLang="en-US" smtClean="0"/>
              <a:t>2014/10/15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F1D44A-34BD-4A40-905B-2C2AC8621BD2}" type="slidenum">
              <a:rPr kumimoji="1" lang="ja-JP" altLang="en-US" smtClean="0"/>
              <a:t>‹#›</a:t>
            </a:fld>
            <a:endParaRPr kumimoji="1" lang="ja-JP" altLang="en-US"/>
          </a:p>
        </p:txBody>
      </p:sp>
    </p:spTree>
    <p:extLst>
      <p:ext uri="{BB962C8B-B14F-4D97-AF65-F5344CB8AC3E}">
        <p14:creationId xmlns:p14="http://schemas.microsoft.com/office/powerpoint/2010/main" val="24376873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7" name="コンテンツ プレースホルダー 4"/>
          <p:cNvSpPr>
            <a:spLocks noGrp="1"/>
          </p:cNvSpPr>
          <p:nvPr>
            <p:ph sz="quarter" idx="11"/>
          </p:nvPr>
        </p:nvSpPr>
        <p:spPr>
          <a:xfrm>
            <a:off x="179512" y="188642"/>
            <a:ext cx="936104" cy="276999"/>
          </a:xfrm>
          <a:ln>
            <a:solidFill>
              <a:srgbClr val="000000"/>
            </a:solidFill>
          </a:ln>
        </p:spPr>
        <p:txBody>
          <a:bodyPr>
            <a:spAutoFit/>
          </a:bodyPr>
          <a:lstStyle>
            <a:lvl1pPr marL="0" indent="0" algn="ctr">
              <a:buNone/>
              <a:defRPr sz="1200">
                <a:latin typeface="+mj-ea"/>
                <a:ea typeface="+mj-ea"/>
              </a:defRPr>
            </a:lvl1pPr>
          </a:lstStyle>
          <a:p>
            <a:pPr lvl="0"/>
            <a:endParaRPr lang="ja-JP"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F3674020-F36D-724F-BBDA-78B3BA22FBA7}" type="slidenum">
              <a:rPr lang="en-US" altLang="ja-JP">
                <a:solidFill>
                  <a:prstClr val="black">
                    <a:tint val="75000"/>
                  </a:prstClr>
                </a:solidFill>
                <a:latin typeface="Calibri"/>
                <a:ea typeface="ＭＳ Ｐゴシック"/>
              </a:rPr>
              <a:pPr>
                <a:defRPr/>
              </a:pPr>
              <a:t>‹#›</a:t>
            </a:fld>
            <a:endParaRPr lang="en-US" altLang="ja-JP"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003144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81"/>
            <a:ext cx="7772400" cy="1470183"/>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14"/>
            <a:ext cx="6400800" cy="1753077"/>
          </a:xfrm>
        </p:spPr>
        <p:txBody>
          <a:bodyPr/>
          <a:lstStyle>
            <a:lvl1pPr marL="0" indent="0" algn="ctr">
              <a:buNone/>
              <a:defRPr/>
            </a:lvl1pPr>
            <a:lvl2pPr marL="411424" indent="0" algn="ctr">
              <a:buNone/>
              <a:defRPr/>
            </a:lvl2pPr>
            <a:lvl3pPr marL="822839" indent="0" algn="ctr">
              <a:buNone/>
              <a:defRPr/>
            </a:lvl3pPr>
            <a:lvl4pPr marL="1234271" indent="0" algn="ctr">
              <a:buNone/>
              <a:defRPr/>
            </a:lvl4pPr>
            <a:lvl5pPr marL="1645689" indent="0" algn="ctr">
              <a:buNone/>
              <a:defRPr/>
            </a:lvl5pPr>
            <a:lvl6pPr marL="2057112" indent="0" algn="ctr">
              <a:buNone/>
              <a:defRPr/>
            </a:lvl6pPr>
            <a:lvl7pPr marL="2468534" indent="0" algn="ctr">
              <a:buNone/>
              <a:defRPr/>
            </a:lvl7pPr>
            <a:lvl8pPr marL="2879957" indent="0" algn="ctr">
              <a:buNone/>
              <a:defRPr/>
            </a:lvl8pPr>
            <a:lvl9pPr marL="3291378" indent="0" algn="ctr">
              <a:buNone/>
              <a:defRPr/>
            </a:lvl9pPr>
          </a:lstStyle>
          <a:p>
            <a:r>
              <a:rPr lang="ja-JP" altLang="en-US" smtClean="0"/>
              <a:t>マスタ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95AA87E-8369-214B-83C7-A8B3F8F358AB}"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90128142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347D48E-F286-214D-956C-797F3017BF25}"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497335189"/>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948" y="2906078"/>
            <a:ext cx="7772400" cy="1500188"/>
          </a:xfrm>
        </p:spPr>
        <p:txBody>
          <a:bodyPr anchor="b"/>
          <a:lstStyle>
            <a:lvl1pPr marL="0" indent="0">
              <a:buNone/>
              <a:defRPr sz="1800"/>
            </a:lvl1pPr>
            <a:lvl2pPr marL="411424" indent="0">
              <a:buNone/>
              <a:defRPr sz="1600"/>
            </a:lvl2pPr>
            <a:lvl3pPr marL="822839" indent="0">
              <a:buNone/>
              <a:defRPr sz="1400"/>
            </a:lvl3pPr>
            <a:lvl4pPr marL="1234271" indent="0">
              <a:buNone/>
              <a:defRPr sz="1300"/>
            </a:lvl4pPr>
            <a:lvl5pPr marL="1645689" indent="0">
              <a:buNone/>
              <a:defRPr sz="1300"/>
            </a:lvl5pPr>
            <a:lvl6pPr marL="2057112" indent="0">
              <a:buNone/>
              <a:defRPr sz="1300"/>
            </a:lvl6pPr>
            <a:lvl7pPr marL="2468534" indent="0">
              <a:buNone/>
              <a:defRPr sz="1300"/>
            </a:lvl7pPr>
            <a:lvl8pPr marL="2879957" indent="0">
              <a:buNone/>
              <a:defRPr sz="1300"/>
            </a:lvl8pPr>
            <a:lvl9pPr marL="3291378" indent="0">
              <a:buNone/>
              <a:defRPr sz="1300"/>
            </a:lvl9pPr>
          </a:lstStyle>
          <a:p>
            <a:pPr lvl="0"/>
            <a:r>
              <a:rPr lang="ja-JP" altLang="en-US" smtClean="0"/>
              <a:t>マスタ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20FBF288-F72F-4F4D-ACB4-224AD623DF84}"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3038774695"/>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89154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058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99F20D80-F5BA-C742-B72A-811177C1176F}"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513204613"/>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5" y="1534478"/>
            <a:ext cx="4040505" cy="640080"/>
          </a:xfrm>
        </p:spPr>
        <p:txBody>
          <a:bodyPr anchor="b"/>
          <a:lstStyle>
            <a:lvl1pPr marL="0" indent="0">
              <a:buNone/>
              <a:defRPr sz="2200" b="1"/>
            </a:lvl1pPr>
            <a:lvl2pPr marL="411424" indent="0">
              <a:buNone/>
              <a:defRPr sz="1800" b="1"/>
            </a:lvl2pPr>
            <a:lvl3pPr marL="822839" indent="0">
              <a:buNone/>
              <a:defRPr sz="1600" b="1"/>
            </a:lvl3pPr>
            <a:lvl4pPr marL="1234271" indent="0">
              <a:buNone/>
              <a:defRPr sz="1400" b="1"/>
            </a:lvl4pPr>
            <a:lvl5pPr marL="1645689" indent="0">
              <a:buNone/>
              <a:defRPr sz="1400" b="1"/>
            </a:lvl5pPr>
            <a:lvl6pPr marL="2057112" indent="0">
              <a:buNone/>
              <a:defRPr sz="1400" b="1"/>
            </a:lvl6pPr>
            <a:lvl7pPr marL="2468534" indent="0">
              <a:buNone/>
              <a:defRPr sz="1400" b="1"/>
            </a:lvl7pPr>
            <a:lvl8pPr marL="2879957" indent="0">
              <a:buNone/>
              <a:defRPr sz="1400" b="1"/>
            </a:lvl8pPr>
            <a:lvl9pPr marL="3291378" indent="0">
              <a:buNone/>
              <a:defRPr sz="14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4881" y="1534478"/>
            <a:ext cx="4041933" cy="640080"/>
          </a:xfrm>
        </p:spPr>
        <p:txBody>
          <a:bodyPr anchor="b"/>
          <a:lstStyle>
            <a:lvl1pPr marL="0" indent="0">
              <a:buNone/>
              <a:defRPr sz="2200" b="1"/>
            </a:lvl1pPr>
            <a:lvl2pPr marL="411424" indent="0">
              <a:buNone/>
              <a:defRPr sz="1800" b="1"/>
            </a:lvl2pPr>
            <a:lvl3pPr marL="822839" indent="0">
              <a:buNone/>
              <a:defRPr sz="1600" b="1"/>
            </a:lvl3pPr>
            <a:lvl4pPr marL="1234271" indent="0">
              <a:buNone/>
              <a:defRPr sz="1400" b="1"/>
            </a:lvl4pPr>
            <a:lvl5pPr marL="1645689" indent="0">
              <a:buNone/>
              <a:defRPr sz="1400" b="1"/>
            </a:lvl5pPr>
            <a:lvl6pPr marL="2057112" indent="0">
              <a:buNone/>
              <a:defRPr sz="1400" b="1"/>
            </a:lvl6pPr>
            <a:lvl7pPr marL="2468534" indent="0">
              <a:buNone/>
              <a:defRPr sz="1400" b="1"/>
            </a:lvl7pPr>
            <a:lvl8pPr marL="2879957" indent="0">
              <a:buNone/>
              <a:defRPr sz="1400" b="1"/>
            </a:lvl8pPr>
            <a:lvl9pPr marL="3291378" indent="0">
              <a:buNone/>
              <a:defRPr sz="14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4881"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FEA74C1A-68F6-0E4E-A23E-5E43AB7F57E9}"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931501723"/>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B3B67BDC-A4AD-EE4A-BC5B-5E3BF7DC277E}"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771171034"/>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DD1DC90-144F-CD46-99FF-9FAED9A77345}"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3137824425"/>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06"/>
            <a:ext cx="3008948" cy="1161573"/>
          </a:xfrm>
        </p:spPr>
        <p:txBody>
          <a:bodyPr anchor="b"/>
          <a:lstStyle>
            <a:lvl1pPr algn="l">
              <a:defRPr sz="1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4470"/>
            <a:ext cx="3008948" cy="4692015"/>
          </a:xfrm>
        </p:spPr>
        <p:txBody>
          <a:bodyPr/>
          <a:lstStyle>
            <a:lvl1pPr marL="0" indent="0">
              <a:buNone/>
              <a:defRPr sz="1300"/>
            </a:lvl1pPr>
            <a:lvl2pPr marL="411424" indent="0">
              <a:buNone/>
              <a:defRPr sz="1100"/>
            </a:lvl2pPr>
            <a:lvl3pPr marL="822839" indent="0">
              <a:buNone/>
              <a:defRPr sz="900"/>
            </a:lvl3pPr>
            <a:lvl4pPr marL="1234271" indent="0">
              <a:buNone/>
              <a:defRPr sz="800"/>
            </a:lvl4pPr>
            <a:lvl5pPr marL="1645689" indent="0">
              <a:buNone/>
              <a:defRPr sz="800"/>
            </a:lvl5pPr>
            <a:lvl6pPr marL="2057112" indent="0">
              <a:buNone/>
              <a:defRPr sz="800"/>
            </a:lvl6pPr>
            <a:lvl7pPr marL="2468534" indent="0">
              <a:buNone/>
              <a:defRPr sz="800"/>
            </a:lvl7pPr>
            <a:lvl8pPr marL="2879957" indent="0">
              <a:buNone/>
              <a:defRPr sz="800"/>
            </a:lvl8pPr>
            <a:lvl9pPr marL="3291378"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7792586A-F41D-844B-9293-A13BC65838DE}"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3343413057"/>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1653" y="612934"/>
            <a:ext cx="5486400" cy="4114800"/>
          </a:xfrm>
        </p:spPr>
        <p:txBody>
          <a:bodyPr/>
          <a:lstStyle>
            <a:lvl1pPr marL="0" indent="0">
              <a:buNone/>
              <a:defRPr sz="2900"/>
            </a:lvl1pPr>
            <a:lvl2pPr marL="411424" indent="0">
              <a:buNone/>
              <a:defRPr sz="2500"/>
            </a:lvl2pPr>
            <a:lvl3pPr marL="822839" indent="0">
              <a:buNone/>
              <a:defRPr sz="2200"/>
            </a:lvl3pPr>
            <a:lvl4pPr marL="1234271" indent="0">
              <a:buNone/>
              <a:defRPr sz="1800"/>
            </a:lvl4pPr>
            <a:lvl5pPr marL="1645689" indent="0">
              <a:buNone/>
              <a:defRPr sz="1800"/>
            </a:lvl5pPr>
            <a:lvl6pPr marL="2057112" indent="0">
              <a:buNone/>
              <a:defRPr sz="1800"/>
            </a:lvl6pPr>
            <a:lvl7pPr marL="2468534" indent="0">
              <a:buNone/>
              <a:defRPr sz="1800"/>
            </a:lvl7pPr>
            <a:lvl8pPr marL="2879957" indent="0">
              <a:buNone/>
              <a:defRPr sz="1800"/>
            </a:lvl8pPr>
            <a:lvl9pPr marL="3291378" indent="0">
              <a:buNone/>
              <a:defRPr sz="1800"/>
            </a:lvl9pPr>
          </a:lstStyle>
          <a:p>
            <a:pPr lvl="0"/>
            <a:endParaRPr lang="ja-JP" altLang="en-US" noProof="0" smtClean="0">
              <a:sym typeface="Arial" charset="0"/>
            </a:endParaRPr>
          </a:p>
        </p:txBody>
      </p:sp>
      <p:sp>
        <p:nvSpPr>
          <p:cNvPr id="4" name="テキスト プレースホルダ 3"/>
          <p:cNvSpPr>
            <a:spLocks noGrp="1"/>
          </p:cNvSpPr>
          <p:nvPr>
            <p:ph type="body" sz="half" idx="2"/>
          </p:nvPr>
        </p:nvSpPr>
        <p:spPr>
          <a:xfrm>
            <a:off x="1791653" y="5367814"/>
            <a:ext cx="5486400" cy="804386"/>
          </a:xfrm>
        </p:spPr>
        <p:txBody>
          <a:bodyPr/>
          <a:lstStyle>
            <a:lvl1pPr marL="0" indent="0">
              <a:buNone/>
              <a:defRPr sz="1300"/>
            </a:lvl1pPr>
            <a:lvl2pPr marL="411424" indent="0">
              <a:buNone/>
              <a:defRPr sz="1100"/>
            </a:lvl2pPr>
            <a:lvl3pPr marL="822839" indent="0">
              <a:buNone/>
              <a:defRPr sz="900"/>
            </a:lvl3pPr>
            <a:lvl4pPr marL="1234271" indent="0">
              <a:buNone/>
              <a:defRPr sz="800"/>
            </a:lvl4pPr>
            <a:lvl5pPr marL="1645689" indent="0">
              <a:buNone/>
              <a:defRPr sz="800"/>
            </a:lvl5pPr>
            <a:lvl6pPr marL="2057112" indent="0">
              <a:buNone/>
              <a:defRPr sz="800"/>
            </a:lvl6pPr>
            <a:lvl7pPr marL="2468534" indent="0">
              <a:buNone/>
              <a:defRPr sz="800"/>
            </a:lvl7pPr>
            <a:lvl8pPr marL="2879957" indent="0">
              <a:buNone/>
              <a:defRPr sz="800"/>
            </a:lvl8pPr>
            <a:lvl9pPr marL="3291378"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D823035D-6A2D-9D47-A4CC-53B26584E0D4}"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315193814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kumimoji="1" lang="ja-JP" altLang="en-US" smtClean="0"/>
              <a:t>2014/10/15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F1D44A-34BD-4A40-905B-2C2AC8621BD2}" type="slidenum">
              <a:rPr kumimoji="1" lang="ja-JP" altLang="en-US" smtClean="0"/>
              <a:t>‹#›</a:t>
            </a:fld>
            <a:endParaRPr kumimoji="1" lang="ja-JP" altLang="en-US"/>
          </a:p>
        </p:txBody>
      </p:sp>
    </p:spTree>
    <p:extLst>
      <p:ext uri="{BB962C8B-B14F-4D97-AF65-F5344CB8AC3E}">
        <p14:creationId xmlns:p14="http://schemas.microsoft.com/office/powerpoint/2010/main" val="8772048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2FAA9B5-FD32-154F-9EEE-DE33409FA01E}"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1762872434"/>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80010"/>
            <a:ext cx="1840230" cy="588645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891540" y="80010"/>
            <a:ext cx="5383530" cy="58864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CA0637E-635A-D64F-B9DD-864274A6B44B}"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1194475359"/>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9EC9310-E825-8040-8524-637971DFD96B}"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E4DA0B9-143D-1140-A892-F85262E696E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657390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9EC9310-E825-8040-8524-637971DFD96B}"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E4DA0B9-143D-1140-A892-F85262E696E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344659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9EC9310-E825-8040-8524-637971DFD96B}"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E4DA0B9-143D-1140-A892-F85262E696E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093644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9EC9310-E825-8040-8524-637971DFD96B}"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2E4DA0B9-143D-1140-A892-F85262E696E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158505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9EC9310-E825-8040-8524-637971DFD96B}"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2E4DA0B9-143D-1140-A892-F85262E696E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295542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9EC9310-E825-8040-8524-637971DFD96B}"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2E4DA0B9-143D-1140-A892-F85262E696E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028569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9EC9310-E825-8040-8524-637971DFD96B}"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2E4DA0B9-143D-1140-A892-F85262E696E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855809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9EC9310-E825-8040-8524-637971DFD96B}"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2E4DA0B9-143D-1140-A892-F85262E696E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67940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94"/>
            <a:ext cx="7772400" cy="1470183"/>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27"/>
            <a:ext cx="6400800" cy="1753077"/>
          </a:xfrm>
        </p:spPr>
        <p:txBody>
          <a:bodyPr/>
          <a:lstStyle>
            <a:lvl1pPr marL="0" indent="0" algn="ctr">
              <a:buNone/>
              <a:defRPr/>
            </a:lvl1pPr>
            <a:lvl2pPr marL="411372" indent="0" algn="ctr">
              <a:buNone/>
              <a:defRPr/>
            </a:lvl2pPr>
            <a:lvl3pPr marL="822722" indent="0" algn="ctr">
              <a:buNone/>
              <a:defRPr/>
            </a:lvl3pPr>
            <a:lvl4pPr marL="1234115" indent="0" algn="ctr">
              <a:buNone/>
              <a:defRPr/>
            </a:lvl4pPr>
            <a:lvl5pPr marL="1645475" indent="0" algn="ctr">
              <a:buNone/>
              <a:defRPr/>
            </a:lvl5pPr>
            <a:lvl6pPr marL="2056845" indent="0" algn="ctr">
              <a:buNone/>
              <a:defRPr/>
            </a:lvl6pPr>
            <a:lvl7pPr marL="2468212" indent="0" algn="ctr">
              <a:buNone/>
              <a:defRPr/>
            </a:lvl7pPr>
            <a:lvl8pPr marL="2879582" indent="0" algn="ctr">
              <a:buNone/>
              <a:defRPr/>
            </a:lvl8pPr>
            <a:lvl9pPr marL="3290949" indent="0" algn="ctr">
              <a:buNone/>
              <a:defRPr/>
            </a:lvl9pPr>
          </a:lstStyle>
          <a:p>
            <a:r>
              <a:rPr lang="ja-JP" altLang="en-US" smtClean="0"/>
              <a:t>マスタ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76352C6-8172-6C4B-8D22-F264D168310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1111298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9EC9310-E825-8040-8524-637971DFD96B}"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2E4DA0B9-143D-1140-A892-F85262E696E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6281439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9EC9310-E825-8040-8524-637971DFD96B}"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E4DA0B9-143D-1140-A892-F85262E696E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941360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9EC9310-E825-8040-8524-637971DFD96B}"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2E4DA0B9-143D-1140-A892-F85262E696E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772309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C52324-B995-ED45-9A67-D2ED9D95BD08}" type="slidenum">
              <a:rPr lang="en-US" altLang="ja-JP">
                <a:solidFill>
                  <a:srgbClr val="000000"/>
                </a:solidFill>
                <a:latin typeface="Times"/>
                <a:ea typeface="Osaka"/>
                <a:cs typeface="Osaka"/>
              </a:rPr>
              <a:pPr>
                <a:defRPr/>
              </a:pPr>
              <a:t>‹#›</a:t>
            </a:fld>
            <a:endParaRPr lang="en-US" altLang="ja-JP">
              <a:solidFill>
                <a:srgbClr val="000000"/>
              </a:solidFill>
              <a:latin typeface="Times"/>
              <a:ea typeface="Osaka"/>
              <a:cs typeface="Osaka"/>
            </a:endParaRPr>
          </a:p>
        </p:txBody>
      </p:sp>
    </p:spTree>
    <p:extLst>
      <p:ext uri="{BB962C8B-B14F-4D97-AF65-F5344CB8AC3E}">
        <p14:creationId xmlns:p14="http://schemas.microsoft.com/office/powerpoint/2010/main" val="10842301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758EEA-124F-B649-A6CF-15BCEC28B270}" type="slidenum">
              <a:rPr lang="en-US" altLang="ja-JP">
                <a:solidFill>
                  <a:srgbClr val="000000"/>
                </a:solidFill>
                <a:latin typeface="Times"/>
                <a:ea typeface="Osaka"/>
                <a:cs typeface="Osaka"/>
              </a:rPr>
              <a:pPr>
                <a:defRPr/>
              </a:pPr>
              <a:t>‹#›</a:t>
            </a:fld>
            <a:endParaRPr lang="en-US" altLang="ja-JP">
              <a:solidFill>
                <a:srgbClr val="000000"/>
              </a:solidFill>
              <a:latin typeface="Times"/>
              <a:ea typeface="Osaka"/>
              <a:cs typeface="Osaka"/>
            </a:endParaRPr>
          </a:p>
        </p:txBody>
      </p:sp>
    </p:spTree>
    <p:extLst>
      <p:ext uri="{BB962C8B-B14F-4D97-AF65-F5344CB8AC3E}">
        <p14:creationId xmlns:p14="http://schemas.microsoft.com/office/powerpoint/2010/main" val="16860840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F531B6-B94D-D740-95A8-5C596835F0AF}" type="slidenum">
              <a:rPr lang="en-US" altLang="ja-JP">
                <a:solidFill>
                  <a:srgbClr val="000000"/>
                </a:solidFill>
                <a:latin typeface="Times"/>
                <a:ea typeface="Osaka"/>
                <a:cs typeface="Osaka"/>
              </a:rPr>
              <a:pPr>
                <a:defRPr/>
              </a:pPr>
              <a:t>‹#›</a:t>
            </a:fld>
            <a:endParaRPr lang="en-US" altLang="ja-JP">
              <a:solidFill>
                <a:srgbClr val="000000"/>
              </a:solidFill>
              <a:latin typeface="Times"/>
              <a:ea typeface="Osaka"/>
              <a:cs typeface="Osaka"/>
            </a:endParaRPr>
          </a:p>
        </p:txBody>
      </p:sp>
    </p:spTree>
    <p:extLst>
      <p:ext uri="{BB962C8B-B14F-4D97-AF65-F5344CB8AC3E}">
        <p14:creationId xmlns:p14="http://schemas.microsoft.com/office/powerpoint/2010/main" val="18025108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1736ED-CD5F-A045-AEDA-5A7E4E23E1A9}" type="slidenum">
              <a:rPr lang="en-US" altLang="ja-JP">
                <a:solidFill>
                  <a:srgbClr val="000000"/>
                </a:solidFill>
                <a:latin typeface="Times"/>
                <a:ea typeface="Osaka"/>
                <a:cs typeface="Osaka"/>
              </a:rPr>
              <a:pPr>
                <a:defRPr/>
              </a:pPr>
              <a:t>‹#›</a:t>
            </a:fld>
            <a:endParaRPr lang="en-US" altLang="ja-JP">
              <a:solidFill>
                <a:srgbClr val="000000"/>
              </a:solidFill>
              <a:latin typeface="Times"/>
              <a:ea typeface="Osaka"/>
              <a:cs typeface="Osaka"/>
            </a:endParaRPr>
          </a:p>
        </p:txBody>
      </p:sp>
    </p:spTree>
    <p:extLst>
      <p:ext uri="{BB962C8B-B14F-4D97-AF65-F5344CB8AC3E}">
        <p14:creationId xmlns:p14="http://schemas.microsoft.com/office/powerpoint/2010/main" val="3528170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51104E-21E3-744F-9B80-615B8511EB72}" type="slidenum">
              <a:rPr lang="en-US" altLang="ja-JP">
                <a:solidFill>
                  <a:srgbClr val="000000"/>
                </a:solidFill>
                <a:latin typeface="Times"/>
                <a:ea typeface="Osaka"/>
                <a:cs typeface="Osaka"/>
              </a:rPr>
              <a:pPr>
                <a:defRPr/>
              </a:pPr>
              <a:t>‹#›</a:t>
            </a:fld>
            <a:endParaRPr lang="en-US" altLang="ja-JP">
              <a:solidFill>
                <a:srgbClr val="000000"/>
              </a:solidFill>
              <a:latin typeface="Times"/>
              <a:ea typeface="Osaka"/>
              <a:cs typeface="Osaka"/>
            </a:endParaRPr>
          </a:p>
        </p:txBody>
      </p:sp>
    </p:spTree>
    <p:extLst>
      <p:ext uri="{BB962C8B-B14F-4D97-AF65-F5344CB8AC3E}">
        <p14:creationId xmlns:p14="http://schemas.microsoft.com/office/powerpoint/2010/main" val="38590805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FADA8EA-F419-E547-BA7D-161E10E69698}" type="slidenum">
              <a:rPr lang="en-US" altLang="ja-JP">
                <a:solidFill>
                  <a:srgbClr val="000000"/>
                </a:solidFill>
                <a:latin typeface="Times"/>
                <a:ea typeface="Osaka"/>
                <a:cs typeface="Osaka"/>
              </a:rPr>
              <a:pPr>
                <a:defRPr/>
              </a:pPr>
              <a:t>‹#›</a:t>
            </a:fld>
            <a:endParaRPr lang="en-US" altLang="ja-JP">
              <a:solidFill>
                <a:srgbClr val="000000"/>
              </a:solidFill>
              <a:latin typeface="Times"/>
              <a:ea typeface="Osaka"/>
              <a:cs typeface="Osaka"/>
            </a:endParaRPr>
          </a:p>
        </p:txBody>
      </p:sp>
    </p:spTree>
    <p:extLst>
      <p:ext uri="{BB962C8B-B14F-4D97-AF65-F5344CB8AC3E}">
        <p14:creationId xmlns:p14="http://schemas.microsoft.com/office/powerpoint/2010/main" val="30670106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D514B8-AFCF-134A-91ED-AD3756FE2CDD}" type="slidenum">
              <a:rPr lang="en-US" altLang="ja-JP">
                <a:solidFill>
                  <a:srgbClr val="000000"/>
                </a:solidFill>
                <a:latin typeface="Times"/>
                <a:ea typeface="Osaka"/>
                <a:cs typeface="Osaka"/>
              </a:rPr>
              <a:pPr>
                <a:defRPr/>
              </a:pPr>
              <a:t>‹#›</a:t>
            </a:fld>
            <a:endParaRPr lang="en-US" altLang="ja-JP">
              <a:solidFill>
                <a:srgbClr val="000000"/>
              </a:solidFill>
              <a:latin typeface="Times"/>
              <a:ea typeface="Osaka"/>
              <a:cs typeface="Osaka"/>
            </a:endParaRPr>
          </a:p>
        </p:txBody>
      </p:sp>
    </p:spTree>
    <p:extLst>
      <p:ext uri="{BB962C8B-B14F-4D97-AF65-F5344CB8AC3E}">
        <p14:creationId xmlns:p14="http://schemas.microsoft.com/office/powerpoint/2010/main" val="4263084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C2B642B-31D0-9849-9CCC-595DD884EF9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765721"/>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7D57E2-558B-EB43-AAA4-7A92121AB006}" type="slidenum">
              <a:rPr lang="en-US" altLang="ja-JP">
                <a:solidFill>
                  <a:srgbClr val="000000"/>
                </a:solidFill>
                <a:latin typeface="Times"/>
                <a:ea typeface="Osaka"/>
                <a:cs typeface="Osaka"/>
              </a:rPr>
              <a:pPr>
                <a:defRPr/>
              </a:pPr>
              <a:t>‹#›</a:t>
            </a:fld>
            <a:endParaRPr lang="en-US" altLang="ja-JP">
              <a:solidFill>
                <a:srgbClr val="000000"/>
              </a:solidFill>
              <a:latin typeface="Times"/>
              <a:ea typeface="Osaka"/>
              <a:cs typeface="Osaka"/>
            </a:endParaRPr>
          </a:p>
        </p:txBody>
      </p:sp>
    </p:spTree>
    <p:extLst>
      <p:ext uri="{BB962C8B-B14F-4D97-AF65-F5344CB8AC3E}">
        <p14:creationId xmlns:p14="http://schemas.microsoft.com/office/powerpoint/2010/main" val="25381021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03B3AE-BA5A-F546-9AB9-B48250E96331}" type="slidenum">
              <a:rPr lang="en-US" altLang="ja-JP">
                <a:solidFill>
                  <a:srgbClr val="000000"/>
                </a:solidFill>
                <a:latin typeface="Times"/>
                <a:ea typeface="Osaka"/>
                <a:cs typeface="Osaka"/>
              </a:rPr>
              <a:pPr>
                <a:defRPr/>
              </a:pPr>
              <a:t>‹#›</a:t>
            </a:fld>
            <a:endParaRPr lang="en-US" altLang="ja-JP">
              <a:solidFill>
                <a:srgbClr val="000000"/>
              </a:solidFill>
              <a:latin typeface="Times"/>
              <a:ea typeface="Osaka"/>
              <a:cs typeface="Osaka"/>
            </a:endParaRPr>
          </a:p>
        </p:txBody>
      </p:sp>
    </p:spTree>
    <p:extLst>
      <p:ext uri="{BB962C8B-B14F-4D97-AF65-F5344CB8AC3E}">
        <p14:creationId xmlns:p14="http://schemas.microsoft.com/office/powerpoint/2010/main" val="12506698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DC83DA-5C62-8646-97FB-807871A6D722}" type="slidenum">
              <a:rPr lang="en-US" altLang="ja-JP">
                <a:solidFill>
                  <a:srgbClr val="000000"/>
                </a:solidFill>
                <a:latin typeface="Times"/>
                <a:ea typeface="Osaka"/>
                <a:cs typeface="Osaka"/>
              </a:rPr>
              <a:pPr>
                <a:defRPr/>
              </a:pPr>
              <a:t>‹#›</a:t>
            </a:fld>
            <a:endParaRPr lang="en-US" altLang="ja-JP">
              <a:solidFill>
                <a:srgbClr val="000000"/>
              </a:solidFill>
              <a:latin typeface="Times"/>
              <a:ea typeface="Osaka"/>
              <a:cs typeface="Osaka"/>
            </a:endParaRPr>
          </a:p>
        </p:txBody>
      </p:sp>
    </p:spTree>
    <p:extLst>
      <p:ext uri="{BB962C8B-B14F-4D97-AF65-F5344CB8AC3E}">
        <p14:creationId xmlns:p14="http://schemas.microsoft.com/office/powerpoint/2010/main" val="6634871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96C50-E160-DC41-8146-12783B0032E5}" type="slidenum">
              <a:rPr lang="en-US" altLang="ja-JP">
                <a:solidFill>
                  <a:srgbClr val="000000"/>
                </a:solidFill>
                <a:latin typeface="Times"/>
                <a:ea typeface="Osaka"/>
                <a:cs typeface="Osaka"/>
              </a:rPr>
              <a:pPr>
                <a:defRPr/>
              </a:pPr>
              <a:t>‹#›</a:t>
            </a:fld>
            <a:endParaRPr lang="en-US" altLang="ja-JP">
              <a:solidFill>
                <a:srgbClr val="000000"/>
              </a:solidFill>
              <a:latin typeface="Times"/>
              <a:ea typeface="Osaka"/>
              <a:cs typeface="Osaka"/>
            </a:endParaRPr>
          </a:p>
        </p:txBody>
      </p:sp>
    </p:spTree>
    <p:extLst>
      <p:ext uri="{BB962C8B-B14F-4D97-AF65-F5344CB8AC3E}">
        <p14:creationId xmlns:p14="http://schemas.microsoft.com/office/powerpoint/2010/main" val="3392908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1"/>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38" indent="0" algn="ctr">
              <a:buNone/>
              <a:defRPr>
                <a:solidFill>
                  <a:schemeClr val="tx1">
                    <a:tint val="75000"/>
                  </a:schemeClr>
                </a:solidFill>
              </a:defRPr>
            </a:lvl2pPr>
            <a:lvl3pPr marL="914076" indent="0" algn="ctr">
              <a:buNone/>
              <a:defRPr>
                <a:solidFill>
                  <a:schemeClr val="tx1">
                    <a:tint val="75000"/>
                  </a:schemeClr>
                </a:solidFill>
              </a:defRPr>
            </a:lvl3pPr>
            <a:lvl4pPr marL="1371114" indent="0" algn="ctr">
              <a:buNone/>
              <a:defRPr>
                <a:solidFill>
                  <a:schemeClr val="tx1">
                    <a:tint val="75000"/>
                  </a:schemeClr>
                </a:solidFill>
              </a:defRPr>
            </a:lvl4pPr>
            <a:lvl5pPr marL="1828152" indent="0" algn="ctr">
              <a:buNone/>
              <a:defRPr>
                <a:solidFill>
                  <a:schemeClr val="tx1">
                    <a:tint val="75000"/>
                  </a:schemeClr>
                </a:solidFill>
              </a:defRPr>
            </a:lvl5pPr>
            <a:lvl6pPr marL="2285190" indent="0" algn="ctr">
              <a:buNone/>
              <a:defRPr>
                <a:solidFill>
                  <a:schemeClr val="tx1">
                    <a:tint val="75000"/>
                  </a:schemeClr>
                </a:solidFill>
              </a:defRPr>
            </a:lvl6pPr>
            <a:lvl7pPr marL="2742228" indent="0" algn="ctr">
              <a:buNone/>
              <a:defRPr>
                <a:solidFill>
                  <a:schemeClr val="tx1">
                    <a:tint val="75000"/>
                  </a:schemeClr>
                </a:solidFill>
              </a:defRPr>
            </a:lvl7pPr>
            <a:lvl8pPr marL="3199248" indent="0" algn="ctr">
              <a:buNone/>
              <a:defRPr>
                <a:solidFill>
                  <a:schemeClr val="tx1">
                    <a:tint val="75000"/>
                  </a:schemeClr>
                </a:solidFill>
              </a:defRPr>
            </a:lvl8pPr>
            <a:lvl9pPr marL="36563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243014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579773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6"/>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038" indent="0">
              <a:buNone/>
              <a:defRPr sz="1800">
                <a:solidFill>
                  <a:schemeClr val="tx1">
                    <a:tint val="75000"/>
                  </a:schemeClr>
                </a:solidFill>
              </a:defRPr>
            </a:lvl2pPr>
            <a:lvl3pPr marL="914076" indent="0">
              <a:buNone/>
              <a:defRPr sz="1600">
                <a:solidFill>
                  <a:schemeClr val="tx1">
                    <a:tint val="75000"/>
                  </a:schemeClr>
                </a:solidFill>
              </a:defRPr>
            </a:lvl3pPr>
            <a:lvl4pPr marL="1371114" indent="0">
              <a:buNone/>
              <a:defRPr sz="1400">
                <a:solidFill>
                  <a:schemeClr val="tx1">
                    <a:tint val="75000"/>
                  </a:schemeClr>
                </a:solidFill>
              </a:defRPr>
            </a:lvl4pPr>
            <a:lvl5pPr marL="1828152" indent="0">
              <a:buNone/>
              <a:defRPr sz="1400">
                <a:solidFill>
                  <a:schemeClr val="tx1">
                    <a:tint val="75000"/>
                  </a:schemeClr>
                </a:solidFill>
              </a:defRPr>
            </a:lvl5pPr>
            <a:lvl6pPr marL="2285190" indent="0">
              <a:buNone/>
              <a:defRPr sz="1400">
                <a:solidFill>
                  <a:schemeClr val="tx1">
                    <a:tint val="75000"/>
                  </a:schemeClr>
                </a:solidFill>
              </a:defRPr>
            </a:lvl6pPr>
            <a:lvl7pPr marL="2742228" indent="0">
              <a:buNone/>
              <a:defRPr sz="1400">
                <a:solidFill>
                  <a:schemeClr val="tx1">
                    <a:tint val="75000"/>
                  </a:schemeClr>
                </a:solidFill>
              </a:defRPr>
            </a:lvl7pPr>
            <a:lvl8pPr marL="3199248" indent="0">
              <a:buNone/>
              <a:defRPr sz="1400">
                <a:solidFill>
                  <a:schemeClr val="tx1">
                    <a:tint val="75000"/>
                  </a:schemeClr>
                </a:solidFill>
              </a:defRPr>
            </a:lvl8pPr>
            <a:lvl9pPr marL="36563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573983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700512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038" indent="0">
              <a:buNone/>
              <a:defRPr sz="2000" b="1"/>
            </a:lvl2pPr>
            <a:lvl3pPr marL="914076" indent="0">
              <a:buNone/>
              <a:defRPr sz="1800" b="1"/>
            </a:lvl3pPr>
            <a:lvl4pPr marL="1371114" indent="0">
              <a:buNone/>
              <a:defRPr sz="1600" b="1"/>
            </a:lvl4pPr>
            <a:lvl5pPr marL="1828152" indent="0">
              <a:buNone/>
              <a:defRPr sz="1600" b="1"/>
            </a:lvl5pPr>
            <a:lvl6pPr marL="2285190" indent="0">
              <a:buNone/>
              <a:defRPr sz="1600" b="1"/>
            </a:lvl6pPr>
            <a:lvl7pPr marL="2742228" indent="0">
              <a:buNone/>
              <a:defRPr sz="1600" b="1"/>
            </a:lvl7pPr>
            <a:lvl8pPr marL="3199248" indent="0">
              <a:buNone/>
              <a:defRPr sz="1600" b="1"/>
            </a:lvl8pPr>
            <a:lvl9pPr marL="36563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61" y="1535113"/>
            <a:ext cx="4041775" cy="639762"/>
          </a:xfrm>
        </p:spPr>
        <p:txBody>
          <a:bodyPr anchor="b"/>
          <a:lstStyle>
            <a:lvl1pPr marL="0" indent="0">
              <a:buNone/>
              <a:defRPr sz="2400" b="1"/>
            </a:lvl1pPr>
            <a:lvl2pPr marL="457038" indent="0">
              <a:buNone/>
              <a:defRPr sz="2000" b="1"/>
            </a:lvl2pPr>
            <a:lvl3pPr marL="914076" indent="0">
              <a:buNone/>
              <a:defRPr sz="1800" b="1"/>
            </a:lvl3pPr>
            <a:lvl4pPr marL="1371114" indent="0">
              <a:buNone/>
              <a:defRPr sz="1600" b="1"/>
            </a:lvl4pPr>
            <a:lvl5pPr marL="1828152" indent="0">
              <a:buNone/>
              <a:defRPr sz="1600" b="1"/>
            </a:lvl5pPr>
            <a:lvl6pPr marL="2285190" indent="0">
              <a:buNone/>
              <a:defRPr sz="1600" b="1"/>
            </a:lvl6pPr>
            <a:lvl7pPr marL="2742228" indent="0">
              <a:buNone/>
              <a:defRPr sz="1600" b="1"/>
            </a:lvl7pPr>
            <a:lvl8pPr marL="3199248" indent="0">
              <a:buNone/>
              <a:defRPr sz="1600" b="1"/>
            </a:lvl8pPr>
            <a:lvl9pPr marL="36563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699110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12225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948" y="2906078"/>
            <a:ext cx="7772400" cy="1500188"/>
          </a:xfrm>
        </p:spPr>
        <p:txBody>
          <a:bodyPr anchor="b"/>
          <a:lstStyle>
            <a:lvl1pPr marL="0" indent="0">
              <a:buNone/>
              <a:defRPr sz="1800"/>
            </a:lvl1pPr>
            <a:lvl2pPr marL="411372" indent="0">
              <a:buNone/>
              <a:defRPr sz="1600"/>
            </a:lvl2pPr>
            <a:lvl3pPr marL="822722" indent="0">
              <a:buNone/>
              <a:defRPr sz="1400"/>
            </a:lvl3pPr>
            <a:lvl4pPr marL="1234115" indent="0">
              <a:buNone/>
              <a:defRPr sz="1300"/>
            </a:lvl4pPr>
            <a:lvl5pPr marL="1645475" indent="0">
              <a:buNone/>
              <a:defRPr sz="1300"/>
            </a:lvl5pPr>
            <a:lvl6pPr marL="2056845" indent="0">
              <a:buNone/>
              <a:defRPr sz="1300"/>
            </a:lvl6pPr>
            <a:lvl7pPr marL="2468212" indent="0">
              <a:buNone/>
              <a:defRPr sz="1300"/>
            </a:lvl7pPr>
            <a:lvl8pPr marL="2879582" indent="0">
              <a:buNone/>
              <a:defRPr sz="1300"/>
            </a:lvl8pPr>
            <a:lvl9pPr marL="3290949" indent="0">
              <a:buNone/>
              <a:defRPr sz="1300"/>
            </a:lvl9pPr>
          </a:lstStyle>
          <a:p>
            <a:pPr lvl="0"/>
            <a:r>
              <a:rPr lang="ja-JP" altLang="en-US" smtClean="0"/>
              <a:t>マスタ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89FB0A34-F743-FD4E-BADB-742BD2474F4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7501733"/>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615890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5" y="1435100"/>
            <a:ext cx="3008313" cy="4691063"/>
          </a:xfrm>
        </p:spPr>
        <p:txBody>
          <a:bodyPr/>
          <a:lstStyle>
            <a:lvl1pPr marL="0" indent="0">
              <a:buNone/>
              <a:defRPr sz="1400"/>
            </a:lvl1pPr>
            <a:lvl2pPr marL="457038" indent="0">
              <a:buNone/>
              <a:defRPr sz="1200"/>
            </a:lvl2pPr>
            <a:lvl3pPr marL="914076" indent="0">
              <a:buNone/>
              <a:defRPr sz="1000"/>
            </a:lvl3pPr>
            <a:lvl4pPr marL="1371114" indent="0">
              <a:buNone/>
              <a:defRPr sz="900"/>
            </a:lvl4pPr>
            <a:lvl5pPr marL="1828152" indent="0">
              <a:buNone/>
              <a:defRPr sz="900"/>
            </a:lvl5pPr>
            <a:lvl6pPr marL="2285190" indent="0">
              <a:buNone/>
              <a:defRPr sz="900"/>
            </a:lvl6pPr>
            <a:lvl7pPr marL="2742228" indent="0">
              <a:buNone/>
              <a:defRPr sz="900"/>
            </a:lvl7pPr>
            <a:lvl8pPr marL="3199248" indent="0">
              <a:buNone/>
              <a:defRPr sz="900"/>
            </a:lvl8pPr>
            <a:lvl9pPr marL="36563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862659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038" indent="0">
              <a:buNone/>
              <a:defRPr sz="2800"/>
            </a:lvl2pPr>
            <a:lvl3pPr marL="914076" indent="0">
              <a:buNone/>
              <a:defRPr sz="2400"/>
            </a:lvl3pPr>
            <a:lvl4pPr marL="1371114" indent="0">
              <a:buNone/>
              <a:defRPr sz="2000"/>
            </a:lvl4pPr>
            <a:lvl5pPr marL="1828152" indent="0">
              <a:buNone/>
              <a:defRPr sz="2000"/>
            </a:lvl5pPr>
            <a:lvl6pPr marL="2285190" indent="0">
              <a:buNone/>
              <a:defRPr sz="2000"/>
            </a:lvl6pPr>
            <a:lvl7pPr marL="2742228" indent="0">
              <a:buNone/>
              <a:defRPr sz="2000"/>
            </a:lvl7pPr>
            <a:lvl8pPr marL="3199248" indent="0">
              <a:buNone/>
              <a:defRPr sz="2000"/>
            </a:lvl8pPr>
            <a:lvl9pPr marL="36563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038" indent="0">
              <a:buNone/>
              <a:defRPr sz="1200"/>
            </a:lvl2pPr>
            <a:lvl3pPr marL="914076" indent="0">
              <a:buNone/>
              <a:defRPr sz="1000"/>
            </a:lvl3pPr>
            <a:lvl4pPr marL="1371114" indent="0">
              <a:buNone/>
              <a:defRPr sz="900"/>
            </a:lvl4pPr>
            <a:lvl5pPr marL="1828152" indent="0">
              <a:buNone/>
              <a:defRPr sz="900"/>
            </a:lvl5pPr>
            <a:lvl6pPr marL="2285190" indent="0">
              <a:buNone/>
              <a:defRPr sz="900"/>
            </a:lvl6pPr>
            <a:lvl7pPr marL="2742228" indent="0">
              <a:buNone/>
              <a:defRPr sz="900"/>
            </a:lvl7pPr>
            <a:lvl8pPr marL="3199248" indent="0">
              <a:buNone/>
              <a:defRPr sz="900"/>
            </a:lvl8pPr>
            <a:lvl9pPr marL="36563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564965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757224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809476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7" name="コンテンツ プレースホルダー 4"/>
          <p:cNvSpPr>
            <a:spLocks noGrp="1"/>
          </p:cNvSpPr>
          <p:nvPr>
            <p:ph sz="quarter" idx="11"/>
          </p:nvPr>
        </p:nvSpPr>
        <p:spPr>
          <a:xfrm>
            <a:off x="179512" y="188642"/>
            <a:ext cx="936104" cy="276999"/>
          </a:xfrm>
          <a:ln>
            <a:solidFill>
              <a:srgbClr val="000000"/>
            </a:solidFill>
          </a:ln>
        </p:spPr>
        <p:txBody>
          <a:bodyPr>
            <a:spAutoFit/>
          </a:bodyPr>
          <a:lstStyle>
            <a:lvl1pPr marL="0" indent="0" algn="ctr">
              <a:buNone/>
              <a:defRPr sz="1200">
                <a:latin typeface="+mj-ea"/>
                <a:ea typeface="+mj-ea"/>
              </a:defRPr>
            </a:lvl1pPr>
          </a:lstStyle>
          <a:p>
            <a:pPr lvl="0"/>
            <a:endParaRPr lang="ja-JP"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F3674020-F36D-724F-BBDA-78B3BA22FBA7}" type="slidenum">
              <a:rPr lang="en-US" altLang="ja-JP">
                <a:solidFill>
                  <a:prstClr val="black">
                    <a:tint val="75000"/>
                  </a:prstClr>
                </a:solidFill>
                <a:latin typeface="Calibri"/>
                <a:ea typeface="ＭＳ Ｐゴシック"/>
              </a:rPr>
              <a:pPr>
                <a:defRPr/>
              </a:pPr>
              <a:t>‹#›</a:t>
            </a:fld>
            <a:endParaRPr lang="en-US" altLang="ja-JP"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450633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74"/>
            <a:ext cx="7772400" cy="1470183"/>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7"/>
            <a:ext cx="6400800" cy="1753077"/>
          </a:xfrm>
        </p:spPr>
        <p:txBody>
          <a:bodyPr/>
          <a:lstStyle>
            <a:lvl1pPr marL="0" indent="0" algn="ctr">
              <a:buNone/>
              <a:defRPr/>
            </a:lvl1pPr>
            <a:lvl2pPr marL="411452" indent="0" algn="ctr">
              <a:buNone/>
              <a:defRPr/>
            </a:lvl2pPr>
            <a:lvl3pPr marL="822902" indent="0" algn="ctr">
              <a:buNone/>
              <a:defRPr/>
            </a:lvl3pPr>
            <a:lvl4pPr marL="1234355" indent="0" algn="ctr">
              <a:buNone/>
              <a:defRPr/>
            </a:lvl4pPr>
            <a:lvl5pPr marL="1645804" indent="0" algn="ctr">
              <a:buNone/>
              <a:defRPr/>
            </a:lvl5pPr>
            <a:lvl6pPr marL="2057256" indent="0" algn="ctr">
              <a:buNone/>
              <a:defRPr/>
            </a:lvl6pPr>
            <a:lvl7pPr marL="2468707" indent="0" algn="ctr">
              <a:buNone/>
              <a:defRPr/>
            </a:lvl7pPr>
            <a:lvl8pPr marL="2880158" indent="0" algn="ctr">
              <a:buNone/>
              <a:defRPr/>
            </a:lvl8pPr>
            <a:lvl9pPr marL="3291609" indent="0" algn="ctr">
              <a:buNone/>
              <a:defRPr/>
            </a:lvl9pPr>
          </a:lstStyle>
          <a:p>
            <a:r>
              <a:rPr lang="ja-JP" altLang="en-US" smtClean="0"/>
              <a:t>マスタ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896BF2C-8C62-7F48-8753-F672B24820C7}" type="slidenum">
              <a:rPr lang="en-US" altLang="ja-JP">
                <a:latin typeface="Arial"/>
                <a:ea typeface="ヒラギノ角ゴ ProN W6"/>
              </a:rPr>
              <a:pPr>
                <a:defRPr/>
              </a:pPr>
              <a:t>‹#›</a:t>
            </a:fld>
            <a:endParaRPr lang="en-US" altLang="ja-JP">
              <a:latin typeface="Arial"/>
              <a:ea typeface="ヒラギノ角ゴ ProN W6"/>
            </a:endParaRPr>
          </a:p>
        </p:txBody>
      </p:sp>
    </p:spTree>
    <p:extLst>
      <p:ext uri="{BB962C8B-B14F-4D97-AF65-F5344CB8AC3E}">
        <p14:creationId xmlns:p14="http://schemas.microsoft.com/office/powerpoint/2010/main" val="3122557401"/>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913BFE2-CC43-E349-A292-95C8988AC339}" type="slidenum">
              <a:rPr lang="en-US" altLang="ja-JP">
                <a:latin typeface="Arial"/>
                <a:ea typeface="ヒラギノ角ゴ ProN W6"/>
              </a:rPr>
              <a:pPr>
                <a:defRPr/>
              </a:pPr>
              <a:t>‹#›</a:t>
            </a:fld>
            <a:endParaRPr lang="en-US" altLang="ja-JP">
              <a:latin typeface="Arial"/>
              <a:ea typeface="ヒラギノ角ゴ ProN W6"/>
            </a:endParaRPr>
          </a:p>
        </p:txBody>
      </p:sp>
    </p:spTree>
    <p:extLst>
      <p:ext uri="{BB962C8B-B14F-4D97-AF65-F5344CB8AC3E}">
        <p14:creationId xmlns:p14="http://schemas.microsoft.com/office/powerpoint/2010/main" val="795906162"/>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948" y="2906078"/>
            <a:ext cx="7772400" cy="1500188"/>
          </a:xfrm>
        </p:spPr>
        <p:txBody>
          <a:bodyPr anchor="b"/>
          <a:lstStyle>
            <a:lvl1pPr marL="0" indent="0">
              <a:buNone/>
              <a:defRPr sz="1800"/>
            </a:lvl1pPr>
            <a:lvl2pPr marL="411452" indent="0">
              <a:buNone/>
              <a:defRPr sz="1600"/>
            </a:lvl2pPr>
            <a:lvl3pPr marL="822902" indent="0">
              <a:buNone/>
              <a:defRPr sz="1400"/>
            </a:lvl3pPr>
            <a:lvl4pPr marL="1234355" indent="0">
              <a:buNone/>
              <a:defRPr sz="1300"/>
            </a:lvl4pPr>
            <a:lvl5pPr marL="1645804" indent="0">
              <a:buNone/>
              <a:defRPr sz="1300"/>
            </a:lvl5pPr>
            <a:lvl6pPr marL="2057256" indent="0">
              <a:buNone/>
              <a:defRPr sz="1300"/>
            </a:lvl6pPr>
            <a:lvl7pPr marL="2468707" indent="0">
              <a:buNone/>
              <a:defRPr sz="1300"/>
            </a:lvl7pPr>
            <a:lvl8pPr marL="2880158" indent="0">
              <a:buNone/>
              <a:defRPr sz="1300"/>
            </a:lvl8pPr>
            <a:lvl9pPr marL="3291609" indent="0">
              <a:buNone/>
              <a:defRPr sz="1300"/>
            </a:lvl9pPr>
          </a:lstStyle>
          <a:p>
            <a:pPr lvl="0"/>
            <a:r>
              <a:rPr lang="ja-JP" altLang="en-US" smtClean="0"/>
              <a:t>マスタ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C0792020-E482-6847-A261-F637E9775A5A}" type="slidenum">
              <a:rPr lang="en-US" altLang="ja-JP">
                <a:latin typeface="Arial"/>
                <a:ea typeface="ヒラギノ角ゴ ProN W6"/>
              </a:rPr>
              <a:pPr>
                <a:defRPr/>
              </a:pPr>
              <a:t>‹#›</a:t>
            </a:fld>
            <a:endParaRPr lang="en-US" altLang="ja-JP">
              <a:latin typeface="Arial"/>
              <a:ea typeface="ヒラギノ角ゴ ProN W6"/>
            </a:endParaRPr>
          </a:p>
        </p:txBody>
      </p:sp>
    </p:spTree>
    <p:extLst>
      <p:ext uri="{BB962C8B-B14F-4D97-AF65-F5344CB8AC3E}">
        <p14:creationId xmlns:p14="http://schemas.microsoft.com/office/powerpoint/2010/main" val="1827494877"/>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89154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058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90692547-7B5C-5F4A-94FC-FE4B7A30B322}" type="slidenum">
              <a:rPr lang="en-US" altLang="ja-JP">
                <a:latin typeface="Arial"/>
                <a:ea typeface="ヒラギノ角ゴ ProN W6"/>
              </a:rPr>
              <a:pPr>
                <a:defRPr/>
              </a:pPr>
              <a:t>‹#›</a:t>
            </a:fld>
            <a:endParaRPr lang="en-US" altLang="ja-JP">
              <a:latin typeface="Arial"/>
              <a:ea typeface="ヒラギノ角ゴ ProN W6"/>
            </a:endParaRPr>
          </a:p>
        </p:txBody>
      </p:sp>
    </p:spTree>
    <p:extLst>
      <p:ext uri="{BB962C8B-B14F-4D97-AF65-F5344CB8AC3E}">
        <p14:creationId xmlns:p14="http://schemas.microsoft.com/office/powerpoint/2010/main" val="3134562646"/>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89154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058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8F56F93B-D99B-AB49-8EA2-56050C2F89B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64088438"/>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5" y="1534478"/>
            <a:ext cx="4040505" cy="640080"/>
          </a:xfrm>
        </p:spPr>
        <p:txBody>
          <a:bodyPr anchor="b"/>
          <a:lstStyle>
            <a:lvl1pPr marL="0" indent="0">
              <a:buNone/>
              <a:defRPr sz="2200" b="1"/>
            </a:lvl1pPr>
            <a:lvl2pPr marL="411452" indent="0">
              <a:buNone/>
              <a:defRPr sz="1800" b="1"/>
            </a:lvl2pPr>
            <a:lvl3pPr marL="822902" indent="0">
              <a:buNone/>
              <a:defRPr sz="1600" b="1"/>
            </a:lvl3pPr>
            <a:lvl4pPr marL="1234355" indent="0">
              <a:buNone/>
              <a:defRPr sz="1400" b="1"/>
            </a:lvl4pPr>
            <a:lvl5pPr marL="1645804" indent="0">
              <a:buNone/>
              <a:defRPr sz="1400" b="1"/>
            </a:lvl5pPr>
            <a:lvl6pPr marL="2057256" indent="0">
              <a:buNone/>
              <a:defRPr sz="1400" b="1"/>
            </a:lvl6pPr>
            <a:lvl7pPr marL="2468707" indent="0">
              <a:buNone/>
              <a:defRPr sz="1400" b="1"/>
            </a:lvl7pPr>
            <a:lvl8pPr marL="2880158" indent="0">
              <a:buNone/>
              <a:defRPr sz="1400" b="1"/>
            </a:lvl8pPr>
            <a:lvl9pPr marL="3291609" indent="0">
              <a:buNone/>
              <a:defRPr sz="14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4874" y="1534478"/>
            <a:ext cx="4041933" cy="640080"/>
          </a:xfrm>
        </p:spPr>
        <p:txBody>
          <a:bodyPr anchor="b"/>
          <a:lstStyle>
            <a:lvl1pPr marL="0" indent="0">
              <a:buNone/>
              <a:defRPr sz="2200" b="1"/>
            </a:lvl1pPr>
            <a:lvl2pPr marL="411452" indent="0">
              <a:buNone/>
              <a:defRPr sz="1800" b="1"/>
            </a:lvl2pPr>
            <a:lvl3pPr marL="822902" indent="0">
              <a:buNone/>
              <a:defRPr sz="1600" b="1"/>
            </a:lvl3pPr>
            <a:lvl4pPr marL="1234355" indent="0">
              <a:buNone/>
              <a:defRPr sz="1400" b="1"/>
            </a:lvl4pPr>
            <a:lvl5pPr marL="1645804" indent="0">
              <a:buNone/>
              <a:defRPr sz="1400" b="1"/>
            </a:lvl5pPr>
            <a:lvl6pPr marL="2057256" indent="0">
              <a:buNone/>
              <a:defRPr sz="1400" b="1"/>
            </a:lvl6pPr>
            <a:lvl7pPr marL="2468707" indent="0">
              <a:buNone/>
              <a:defRPr sz="1400" b="1"/>
            </a:lvl7pPr>
            <a:lvl8pPr marL="2880158" indent="0">
              <a:buNone/>
              <a:defRPr sz="1400" b="1"/>
            </a:lvl8pPr>
            <a:lvl9pPr marL="3291609" indent="0">
              <a:buNone/>
              <a:defRPr sz="14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4874"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E06CA55C-F326-BB49-8EEE-9249FF47809D}" type="slidenum">
              <a:rPr lang="en-US" altLang="ja-JP">
                <a:latin typeface="Arial"/>
                <a:ea typeface="ヒラギノ角ゴ ProN W6"/>
              </a:rPr>
              <a:pPr>
                <a:defRPr/>
              </a:pPr>
              <a:t>‹#›</a:t>
            </a:fld>
            <a:endParaRPr lang="en-US" altLang="ja-JP">
              <a:latin typeface="Arial"/>
              <a:ea typeface="ヒラギノ角ゴ ProN W6"/>
            </a:endParaRPr>
          </a:p>
        </p:txBody>
      </p:sp>
    </p:spTree>
    <p:extLst>
      <p:ext uri="{BB962C8B-B14F-4D97-AF65-F5344CB8AC3E}">
        <p14:creationId xmlns:p14="http://schemas.microsoft.com/office/powerpoint/2010/main" val="2729079779"/>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80A09049-A667-064C-B1A7-5444080C796C}" type="slidenum">
              <a:rPr lang="en-US" altLang="ja-JP">
                <a:latin typeface="Arial"/>
                <a:ea typeface="ヒラギノ角ゴ ProN W6"/>
              </a:rPr>
              <a:pPr>
                <a:defRPr/>
              </a:pPr>
              <a:t>‹#›</a:t>
            </a:fld>
            <a:endParaRPr lang="en-US" altLang="ja-JP">
              <a:latin typeface="Arial"/>
              <a:ea typeface="ヒラギノ角ゴ ProN W6"/>
            </a:endParaRPr>
          </a:p>
        </p:txBody>
      </p:sp>
    </p:spTree>
    <p:extLst>
      <p:ext uri="{BB962C8B-B14F-4D97-AF65-F5344CB8AC3E}">
        <p14:creationId xmlns:p14="http://schemas.microsoft.com/office/powerpoint/2010/main" val="1853309516"/>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9E23AAA-EC75-2F40-99AD-883AE9DB3141}" type="slidenum">
              <a:rPr lang="en-US" altLang="ja-JP">
                <a:latin typeface="Arial"/>
                <a:ea typeface="ヒラギノ角ゴ ProN W6"/>
              </a:rPr>
              <a:pPr>
                <a:defRPr/>
              </a:pPr>
              <a:t>‹#›</a:t>
            </a:fld>
            <a:endParaRPr lang="en-US" altLang="ja-JP">
              <a:latin typeface="Arial"/>
              <a:ea typeface="ヒラギノ角ゴ ProN W6"/>
            </a:endParaRPr>
          </a:p>
        </p:txBody>
      </p:sp>
    </p:spTree>
    <p:extLst>
      <p:ext uri="{BB962C8B-B14F-4D97-AF65-F5344CB8AC3E}">
        <p14:creationId xmlns:p14="http://schemas.microsoft.com/office/powerpoint/2010/main" val="115297375"/>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899"/>
            <a:ext cx="3008948" cy="1161573"/>
          </a:xfrm>
        </p:spPr>
        <p:txBody>
          <a:bodyPr anchor="b"/>
          <a:lstStyle>
            <a:lvl1pPr algn="l">
              <a:defRPr sz="1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4470"/>
            <a:ext cx="3008948" cy="4692015"/>
          </a:xfrm>
        </p:spPr>
        <p:txBody>
          <a:bodyPr/>
          <a:lstStyle>
            <a:lvl1pPr marL="0" indent="0">
              <a:buNone/>
              <a:defRPr sz="1300"/>
            </a:lvl1pPr>
            <a:lvl2pPr marL="411452" indent="0">
              <a:buNone/>
              <a:defRPr sz="1100"/>
            </a:lvl2pPr>
            <a:lvl3pPr marL="822902" indent="0">
              <a:buNone/>
              <a:defRPr sz="900"/>
            </a:lvl3pPr>
            <a:lvl4pPr marL="1234355" indent="0">
              <a:buNone/>
              <a:defRPr sz="800"/>
            </a:lvl4pPr>
            <a:lvl5pPr marL="1645804" indent="0">
              <a:buNone/>
              <a:defRPr sz="800"/>
            </a:lvl5pPr>
            <a:lvl6pPr marL="2057256" indent="0">
              <a:buNone/>
              <a:defRPr sz="800"/>
            </a:lvl6pPr>
            <a:lvl7pPr marL="2468707" indent="0">
              <a:buNone/>
              <a:defRPr sz="800"/>
            </a:lvl7pPr>
            <a:lvl8pPr marL="2880158" indent="0">
              <a:buNone/>
              <a:defRPr sz="800"/>
            </a:lvl8pPr>
            <a:lvl9pPr marL="3291609"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2B33EB80-4482-E947-99E5-E8B7974B8B53}" type="slidenum">
              <a:rPr lang="en-US" altLang="ja-JP">
                <a:latin typeface="Arial"/>
                <a:ea typeface="ヒラギノ角ゴ ProN W6"/>
              </a:rPr>
              <a:pPr>
                <a:defRPr/>
              </a:pPr>
              <a:t>‹#›</a:t>
            </a:fld>
            <a:endParaRPr lang="en-US" altLang="ja-JP">
              <a:latin typeface="Arial"/>
              <a:ea typeface="ヒラギノ角ゴ ProN W6"/>
            </a:endParaRPr>
          </a:p>
        </p:txBody>
      </p:sp>
    </p:spTree>
    <p:extLst>
      <p:ext uri="{BB962C8B-B14F-4D97-AF65-F5344CB8AC3E}">
        <p14:creationId xmlns:p14="http://schemas.microsoft.com/office/powerpoint/2010/main" val="597655324"/>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1653" y="612934"/>
            <a:ext cx="5486400" cy="4114800"/>
          </a:xfrm>
        </p:spPr>
        <p:txBody>
          <a:bodyPr/>
          <a:lstStyle>
            <a:lvl1pPr marL="0" indent="0">
              <a:buNone/>
              <a:defRPr sz="2900"/>
            </a:lvl1pPr>
            <a:lvl2pPr marL="411452" indent="0">
              <a:buNone/>
              <a:defRPr sz="2500"/>
            </a:lvl2pPr>
            <a:lvl3pPr marL="822902" indent="0">
              <a:buNone/>
              <a:defRPr sz="2200"/>
            </a:lvl3pPr>
            <a:lvl4pPr marL="1234355" indent="0">
              <a:buNone/>
              <a:defRPr sz="1800"/>
            </a:lvl4pPr>
            <a:lvl5pPr marL="1645804" indent="0">
              <a:buNone/>
              <a:defRPr sz="1800"/>
            </a:lvl5pPr>
            <a:lvl6pPr marL="2057256" indent="0">
              <a:buNone/>
              <a:defRPr sz="1800"/>
            </a:lvl6pPr>
            <a:lvl7pPr marL="2468707" indent="0">
              <a:buNone/>
              <a:defRPr sz="1800"/>
            </a:lvl7pPr>
            <a:lvl8pPr marL="2880158" indent="0">
              <a:buNone/>
              <a:defRPr sz="1800"/>
            </a:lvl8pPr>
            <a:lvl9pPr marL="3291609" indent="0">
              <a:buNone/>
              <a:defRPr sz="1800"/>
            </a:lvl9pPr>
          </a:lstStyle>
          <a:p>
            <a:pPr lvl="0"/>
            <a:endParaRPr lang="ja-JP" altLang="en-US" noProof="0" smtClean="0">
              <a:sym typeface="Arial" charset="0"/>
            </a:endParaRPr>
          </a:p>
        </p:txBody>
      </p:sp>
      <p:sp>
        <p:nvSpPr>
          <p:cNvPr id="4" name="テキスト プレースホルダ 3"/>
          <p:cNvSpPr>
            <a:spLocks noGrp="1"/>
          </p:cNvSpPr>
          <p:nvPr>
            <p:ph type="body" sz="half" idx="2"/>
          </p:nvPr>
        </p:nvSpPr>
        <p:spPr>
          <a:xfrm>
            <a:off x="1791653" y="5367814"/>
            <a:ext cx="5486400" cy="804386"/>
          </a:xfrm>
        </p:spPr>
        <p:txBody>
          <a:bodyPr/>
          <a:lstStyle>
            <a:lvl1pPr marL="0" indent="0">
              <a:buNone/>
              <a:defRPr sz="1300"/>
            </a:lvl1pPr>
            <a:lvl2pPr marL="411452" indent="0">
              <a:buNone/>
              <a:defRPr sz="1100"/>
            </a:lvl2pPr>
            <a:lvl3pPr marL="822902" indent="0">
              <a:buNone/>
              <a:defRPr sz="900"/>
            </a:lvl3pPr>
            <a:lvl4pPr marL="1234355" indent="0">
              <a:buNone/>
              <a:defRPr sz="800"/>
            </a:lvl4pPr>
            <a:lvl5pPr marL="1645804" indent="0">
              <a:buNone/>
              <a:defRPr sz="800"/>
            </a:lvl5pPr>
            <a:lvl6pPr marL="2057256" indent="0">
              <a:buNone/>
              <a:defRPr sz="800"/>
            </a:lvl6pPr>
            <a:lvl7pPr marL="2468707" indent="0">
              <a:buNone/>
              <a:defRPr sz="800"/>
            </a:lvl7pPr>
            <a:lvl8pPr marL="2880158" indent="0">
              <a:buNone/>
              <a:defRPr sz="800"/>
            </a:lvl8pPr>
            <a:lvl9pPr marL="3291609"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77E7B977-363C-3A43-A49D-2A7D88203A7A}" type="slidenum">
              <a:rPr lang="en-US" altLang="ja-JP">
                <a:latin typeface="Arial"/>
                <a:ea typeface="ヒラギノ角ゴ ProN W6"/>
              </a:rPr>
              <a:pPr>
                <a:defRPr/>
              </a:pPr>
              <a:t>‹#›</a:t>
            </a:fld>
            <a:endParaRPr lang="en-US" altLang="ja-JP">
              <a:latin typeface="Arial"/>
              <a:ea typeface="ヒラギノ角ゴ ProN W6"/>
            </a:endParaRPr>
          </a:p>
        </p:txBody>
      </p:sp>
    </p:spTree>
    <p:extLst>
      <p:ext uri="{BB962C8B-B14F-4D97-AF65-F5344CB8AC3E}">
        <p14:creationId xmlns:p14="http://schemas.microsoft.com/office/powerpoint/2010/main" val="936123945"/>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6801D97C-05E7-DC4A-8276-BD38FB04D09E}" type="slidenum">
              <a:rPr lang="en-US" altLang="ja-JP">
                <a:latin typeface="Arial"/>
                <a:ea typeface="ヒラギノ角ゴ ProN W6"/>
              </a:rPr>
              <a:pPr>
                <a:defRPr/>
              </a:pPr>
              <a:t>‹#›</a:t>
            </a:fld>
            <a:endParaRPr lang="en-US" altLang="ja-JP">
              <a:latin typeface="Arial"/>
              <a:ea typeface="ヒラギノ角ゴ ProN W6"/>
            </a:endParaRPr>
          </a:p>
        </p:txBody>
      </p:sp>
    </p:spTree>
    <p:extLst>
      <p:ext uri="{BB962C8B-B14F-4D97-AF65-F5344CB8AC3E}">
        <p14:creationId xmlns:p14="http://schemas.microsoft.com/office/powerpoint/2010/main" val="3747098442"/>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80010"/>
            <a:ext cx="1840230" cy="588645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891540" y="80010"/>
            <a:ext cx="5383530" cy="58864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7E5985D5-9BE1-AA43-A9A0-7BBB8772E376}" type="slidenum">
              <a:rPr lang="en-US" altLang="ja-JP">
                <a:latin typeface="Arial"/>
                <a:ea typeface="ヒラギノ角ゴ ProN W6"/>
              </a:rPr>
              <a:pPr>
                <a:defRPr/>
              </a:pPr>
              <a:t>‹#›</a:t>
            </a:fld>
            <a:endParaRPr lang="en-US" altLang="ja-JP">
              <a:latin typeface="Arial"/>
              <a:ea typeface="ヒラギノ角ゴ ProN W6"/>
            </a:endParaRPr>
          </a:p>
        </p:txBody>
      </p:sp>
    </p:spTree>
    <p:extLst>
      <p:ext uri="{BB962C8B-B14F-4D97-AF65-F5344CB8AC3E}">
        <p14:creationId xmlns:p14="http://schemas.microsoft.com/office/powerpoint/2010/main" val="2143778277"/>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1"/>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38" indent="0" algn="ctr">
              <a:buNone/>
              <a:defRPr>
                <a:solidFill>
                  <a:schemeClr val="tx1">
                    <a:tint val="75000"/>
                  </a:schemeClr>
                </a:solidFill>
              </a:defRPr>
            </a:lvl2pPr>
            <a:lvl3pPr marL="914076" indent="0" algn="ctr">
              <a:buNone/>
              <a:defRPr>
                <a:solidFill>
                  <a:schemeClr val="tx1">
                    <a:tint val="75000"/>
                  </a:schemeClr>
                </a:solidFill>
              </a:defRPr>
            </a:lvl3pPr>
            <a:lvl4pPr marL="1371114" indent="0" algn="ctr">
              <a:buNone/>
              <a:defRPr>
                <a:solidFill>
                  <a:schemeClr val="tx1">
                    <a:tint val="75000"/>
                  </a:schemeClr>
                </a:solidFill>
              </a:defRPr>
            </a:lvl4pPr>
            <a:lvl5pPr marL="1828152" indent="0" algn="ctr">
              <a:buNone/>
              <a:defRPr>
                <a:solidFill>
                  <a:schemeClr val="tx1">
                    <a:tint val="75000"/>
                  </a:schemeClr>
                </a:solidFill>
              </a:defRPr>
            </a:lvl5pPr>
            <a:lvl6pPr marL="2285190" indent="0" algn="ctr">
              <a:buNone/>
              <a:defRPr>
                <a:solidFill>
                  <a:schemeClr val="tx1">
                    <a:tint val="75000"/>
                  </a:schemeClr>
                </a:solidFill>
              </a:defRPr>
            </a:lvl6pPr>
            <a:lvl7pPr marL="2742228" indent="0" algn="ctr">
              <a:buNone/>
              <a:defRPr>
                <a:solidFill>
                  <a:schemeClr val="tx1">
                    <a:tint val="75000"/>
                  </a:schemeClr>
                </a:solidFill>
              </a:defRPr>
            </a:lvl7pPr>
            <a:lvl8pPr marL="3199248" indent="0" algn="ctr">
              <a:buNone/>
              <a:defRPr>
                <a:solidFill>
                  <a:schemeClr val="tx1">
                    <a:tint val="75000"/>
                  </a:schemeClr>
                </a:solidFill>
              </a:defRPr>
            </a:lvl8pPr>
            <a:lvl9pPr marL="36563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189073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809728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6"/>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038" indent="0">
              <a:buNone/>
              <a:defRPr sz="1800">
                <a:solidFill>
                  <a:schemeClr val="tx1">
                    <a:tint val="75000"/>
                  </a:schemeClr>
                </a:solidFill>
              </a:defRPr>
            </a:lvl2pPr>
            <a:lvl3pPr marL="914076" indent="0">
              <a:buNone/>
              <a:defRPr sz="1600">
                <a:solidFill>
                  <a:schemeClr val="tx1">
                    <a:tint val="75000"/>
                  </a:schemeClr>
                </a:solidFill>
              </a:defRPr>
            </a:lvl3pPr>
            <a:lvl4pPr marL="1371114" indent="0">
              <a:buNone/>
              <a:defRPr sz="1400">
                <a:solidFill>
                  <a:schemeClr val="tx1">
                    <a:tint val="75000"/>
                  </a:schemeClr>
                </a:solidFill>
              </a:defRPr>
            </a:lvl4pPr>
            <a:lvl5pPr marL="1828152" indent="0">
              <a:buNone/>
              <a:defRPr sz="1400">
                <a:solidFill>
                  <a:schemeClr val="tx1">
                    <a:tint val="75000"/>
                  </a:schemeClr>
                </a:solidFill>
              </a:defRPr>
            </a:lvl5pPr>
            <a:lvl6pPr marL="2285190" indent="0">
              <a:buNone/>
              <a:defRPr sz="1400">
                <a:solidFill>
                  <a:schemeClr val="tx1">
                    <a:tint val="75000"/>
                  </a:schemeClr>
                </a:solidFill>
              </a:defRPr>
            </a:lvl6pPr>
            <a:lvl7pPr marL="2742228" indent="0">
              <a:buNone/>
              <a:defRPr sz="1400">
                <a:solidFill>
                  <a:schemeClr val="tx1">
                    <a:tint val="75000"/>
                  </a:schemeClr>
                </a:solidFill>
              </a:defRPr>
            </a:lvl7pPr>
            <a:lvl8pPr marL="3199248" indent="0">
              <a:buNone/>
              <a:defRPr sz="1400">
                <a:solidFill>
                  <a:schemeClr val="tx1">
                    <a:tint val="75000"/>
                  </a:schemeClr>
                </a:solidFill>
              </a:defRPr>
            </a:lvl8pPr>
            <a:lvl9pPr marL="36563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51029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5" y="1534478"/>
            <a:ext cx="4040505" cy="640080"/>
          </a:xfrm>
        </p:spPr>
        <p:txBody>
          <a:bodyPr anchor="b"/>
          <a:lstStyle>
            <a:lvl1pPr marL="0" indent="0">
              <a:buNone/>
              <a:defRPr sz="2200" b="1"/>
            </a:lvl1pPr>
            <a:lvl2pPr marL="411372" indent="0">
              <a:buNone/>
              <a:defRPr sz="1800" b="1"/>
            </a:lvl2pPr>
            <a:lvl3pPr marL="822722" indent="0">
              <a:buNone/>
              <a:defRPr sz="1600" b="1"/>
            </a:lvl3pPr>
            <a:lvl4pPr marL="1234115" indent="0">
              <a:buNone/>
              <a:defRPr sz="1400" b="1"/>
            </a:lvl4pPr>
            <a:lvl5pPr marL="1645475" indent="0">
              <a:buNone/>
              <a:defRPr sz="1400" b="1"/>
            </a:lvl5pPr>
            <a:lvl6pPr marL="2056845" indent="0">
              <a:buNone/>
              <a:defRPr sz="1400" b="1"/>
            </a:lvl6pPr>
            <a:lvl7pPr marL="2468212" indent="0">
              <a:buNone/>
              <a:defRPr sz="1400" b="1"/>
            </a:lvl7pPr>
            <a:lvl8pPr marL="2879582" indent="0">
              <a:buNone/>
              <a:defRPr sz="1400" b="1"/>
            </a:lvl8pPr>
            <a:lvl9pPr marL="3290949" indent="0">
              <a:buNone/>
              <a:defRPr sz="14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4894" y="1534478"/>
            <a:ext cx="4041933" cy="640080"/>
          </a:xfrm>
        </p:spPr>
        <p:txBody>
          <a:bodyPr anchor="b"/>
          <a:lstStyle>
            <a:lvl1pPr marL="0" indent="0">
              <a:buNone/>
              <a:defRPr sz="2200" b="1"/>
            </a:lvl1pPr>
            <a:lvl2pPr marL="411372" indent="0">
              <a:buNone/>
              <a:defRPr sz="1800" b="1"/>
            </a:lvl2pPr>
            <a:lvl3pPr marL="822722" indent="0">
              <a:buNone/>
              <a:defRPr sz="1600" b="1"/>
            </a:lvl3pPr>
            <a:lvl4pPr marL="1234115" indent="0">
              <a:buNone/>
              <a:defRPr sz="1400" b="1"/>
            </a:lvl4pPr>
            <a:lvl5pPr marL="1645475" indent="0">
              <a:buNone/>
              <a:defRPr sz="1400" b="1"/>
            </a:lvl5pPr>
            <a:lvl6pPr marL="2056845" indent="0">
              <a:buNone/>
              <a:defRPr sz="1400" b="1"/>
            </a:lvl6pPr>
            <a:lvl7pPr marL="2468212" indent="0">
              <a:buNone/>
              <a:defRPr sz="1400" b="1"/>
            </a:lvl7pPr>
            <a:lvl8pPr marL="2879582" indent="0">
              <a:buNone/>
              <a:defRPr sz="1400" b="1"/>
            </a:lvl8pPr>
            <a:lvl9pPr marL="3290949" indent="0">
              <a:buNone/>
              <a:defRPr sz="14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4894"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FD28ADB1-1DE9-2948-985F-32A2A375556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35103257"/>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7434385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038" indent="0">
              <a:buNone/>
              <a:defRPr sz="2000" b="1"/>
            </a:lvl2pPr>
            <a:lvl3pPr marL="914076" indent="0">
              <a:buNone/>
              <a:defRPr sz="1800" b="1"/>
            </a:lvl3pPr>
            <a:lvl4pPr marL="1371114" indent="0">
              <a:buNone/>
              <a:defRPr sz="1600" b="1"/>
            </a:lvl4pPr>
            <a:lvl5pPr marL="1828152" indent="0">
              <a:buNone/>
              <a:defRPr sz="1600" b="1"/>
            </a:lvl5pPr>
            <a:lvl6pPr marL="2285190" indent="0">
              <a:buNone/>
              <a:defRPr sz="1600" b="1"/>
            </a:lvl6pPr>
            <a:lvl7pPr marL="2742228" indent="0">
              <a:buNone/>
              <a:defRPr sz="1600" b="1"/>
            </a:lvl7pPr>
            <a:lvl8pPr marL="3199248" indent="0">
              <a:buNone/>
              <a:defRPr sz="1600" b="1"/>
            </a:lvl8pPr>
            <a:lvl9pPr marL="36563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61" y="1535113"/>
            <a:ext cx="4041775" cy="639762"/>
          </a:xfrm>
        </p:spPr>
        <p:txBody>
          <a:bodyPr anchor="b"/>
          <a:lstStyle>
            <a:lvl1pPr marL="0" indent="0">
              <a:buNone/>
              <a:defRPr sz="2400" b="1"/>
            </a:lvl1pPr>
            <a:lvl2pPr marL="457038" indent="0">
              <a:buNone/>
              <a:defRPr sz="2000" b="1"/>
            </a:lvl2pPr>
            <a:lvl3pPr marL="914076" indent="0">
              <a:buNone/>
              <a:defRPr sz="1800" b="1"/>
            </a:lvl3pPr>
            <a:lvl4pPr marL="1371114" indent="0">
              <a:buNone/>
              <a:defRPr sz="1600" b="1"/>
            </a:lvl4pPr>
            <a:lvl5pPr marL="1828152" indent="0">
              <a:buNone/>
              <a:defRPr sz="1600" b="1"/>
            </a:lvl5pPr>
            <a:lvl6pPr marL="2285190" indent="0">
              <a:buNone/>
              <a:defRPr sz="1600" b="1"/>
            </a:lvl6pPr>
            <a:lvl7pPr marL="2742228" indent="0">
              <a:buNone/>
              <a:defRPr sz="1600" b="1"/>
            </a:lvl7pPr>
            <a:lvl8pPr marL="3199248" indent="0">
              <a:buNone/>
              <a:defRPr sz="1600" b="1"/>
            </a:lvl8pPr>
            <a:lvl9pPr marL="36563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403211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924040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689195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5" y="1435100"/>
            <a:ext cx="3008313" cy="4691063"/>
          </a:xfrm>
        </p:spPr>
        <p:txBody>
          <a:bodyPr/>
          <a:lstStyle>
            <a:lvl1pPr marL="0" indent="0">
              <a:buNone/>
              <a:defRPr sz="1400"/>
            </a:lvl1pPr>
            <a:lvl2pPr marL="457038" indent="0">
              <a:buNone/>
              <a:defRPr sz="1200"/>
            </a:lvl2pPr>
            <a:lvl3pPr marL="914076" indent="0">
              <a:buNone/>
              <a:defRPr sz="1000"/>
            </a:lvl3pPr>
            <a:lvl4pPr marL="1371114" indent="0">
              <a:buNone/>
              <a:defRPr sz="900"/>
            </a:lvl4pPr>
            <a:lvl5pPr marL="1828152" indent="0">
              <a:buNone/>
              <a:defRPr sz="900"/>
            </a:lvl5pPr>
            <a:lvl6pPr marL="2285190" indent="0">
              <a:buNone/>
              <a:defRPr sz="900"/>
            </a:lvl6pPr>
            <a:lvl7pPr marL="2742228" indent="0">
              <a:buNone/>
              <a:defRPr sz="900"/>
            </a:lvl7pPr>
            <a:lvl8pPr marL="3199248" indent="0">
              <a:buNone/>
              <a:defRPr sz="900"/>
            </a:lvl8pPr>
            <a:lvl9pPr marL="36563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756008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038" indent="0">
              <a:buNone/>
              <a:defRPr sz="2800"/>
            </a:lvl2pPr>
            <a:lvl3pPr marL="914076" indent="0">
              <a:buNone/>
              <a:defRPr sz="2400"/>
            </a:lvl3pPr>
            <a:lvl4pPr marL="1371114" indent="0">
              <a:buNone/>
              <a:defRPr sz="2000"/>
            </a:lvl4pPr>
            <a:lvl5pPr marL="1828152" indent="0">
              <a:buNone/>
              <a:defRPr sz="2000"/>
            </a:lvl5pPr>
            <a:lvl6pPr marL="2285190" indent="0">
              <a:buNone/>
              <a:defRPr sz="2000"/>
            </a:lvl6pPr>
            <a:lvl7pPr marL="2742228" indent="0">
              <a:buNone/>
              <a:defRPr sz="2000"/>
            </a:lvl7pPr>
            <a:lvl8pPr marL="3199248" indent="0">
              <a:buNone/>
              <a:defRPr sz="2000"/>
            </a:lvl8pPr>
            <a:lvl9pPr marL="36563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038" indent="0">
              <a:buNone/>
              <a:defRPr sz="1200"/>
            </a:lvl2pPr>
            <a:lvl3pPr marL="914076" indent="0">
              <a:buNone/>
              <a:defRPr sz="1000"/>
            </a:lvl3pPr>
            <a:lvl4pPr marL="1371114" indent="0">
              <a:buNone/>
              <a:defRPr sz="900"/>
            </a:lvl4pPr>
            <a:lvl5pPr marL="1828152" indent="0">
              <a:buNone/>
              <a:defRPr sz="900"/>
            </a:lvl5pPr>
            <a:lvl6pPr marL="2285190" indent="0">
              <a:buNone/>
              <a:defRPr sz="900"/>
            </a:lvl6pPr>
            <a:lvl7pPr marL="2742228" indent="0">
              <a:buNone/>
              <a:defRPr sz="900"/>
            </a:lvl7pPr>
            <a:lvl8pPr marL="3199248" indent="0">
              <a:buNone/>
              <a:defRPr sz="900"/>
            </a:lvl8pPr>
            <a:lvl9pPr marL="36563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2758370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418720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450125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7" name="コンテンツ プレースホルダー 4"/>
          <p:cNvSpPr>
            <a:spLocks noGrp="1"/>
          </p:cNvSpPr>
          <p:nvPr>
            <p:ph sz="quarter" idx="11"/>
          </p:nvPr>
        </p:nvSpPr>
        <p:spPr>
          <a:xfrm>
            <a:off x="179512" y="188642"/>
            <a:ext cx="936104" cy="276999"/>
          </a:xfrm>
          <a:ln>
            <a:solidFill>
              <a:srgbClr val="000000"/>
            </a:solidFill>
          </a:ln>
        </p:spPr>
        <p:txBody>
          <a:bodyPr>
            <a:spAutoFit/>
          </a:bodyPr>
          <a:lstStyle>
            <a:lvl1pPr marL="0" indent="0" algn="ctr">
              <a:buNone/>
              <a:defRPr sz="1200">
                <a:latin typeface="+mj-ea"/>
                <a:ea typeface="+mj-ea"/>
              </a:defRPr>
            </a:lvl1pPr>
          </a:lstStyle>
          <a:p>
            <a:pPr lvl="0"/>
            <a:endParaRPr lang="ja-JP"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F3674020-F36D-724F-BBDA-78B3BA22FBA7}" type="slidenum">
              <a:rPr lang="en-US" altLang="ja-JP">
                <a:solidFill>
                  <a:prstClr val="black">
                    <a:tint val="75000"/>
                  </a:prstClr>
                </a:solidFill>
                <a:latin typeface="Calibri"/>
                <a:ea typeface="ＭＳ Ｐゴシック"/>
              </a:rPr>
              <a:pPr>
                <a:defRPr/>
              </a:pPr>
              <a:t>‹#›</a:t>
            </a:fld>
            <a:endParaRPr lang="en-US" altLang="ja-JP"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4008967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8"/>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7" indent="0" algn="ctr">
              <a:buNone/>
              <a:defRPr>
                <a:solidFill>
                  <a:schemeClr val="tx1">
                    <a:tint val="75000"/>
                  </a:schemeClr>
                </a:solidFill>
              </a:defRPr>
            </a:lvl2pPr>
            <a:lvl3pPr marL="914373" indent="0" algn="ctr">
              <a:buNone/>
              <a:defRPr>
                <a:solidFill>
                  <a:schemeClr val="tx1">
                    <a:tint val="75000"/>
                  </a:schemeClr>
                </a:solidFill>
              </a:defRPr>
            </a:lvl3pPr>
            <a:lvl4pPr marL="1371560" indent="0" algn="ctr">
              <a:buNone/>
              <a:defRPr>
                <a:solidFill>
                  <a:schemeClr val="tx1">
                    <a:tint val="75000"/>
                  </a:schemeClr>
                </a:solidFill>
              </a:defRPr>
            </a:lvl4pPr>
            <a:lvl5pPr marL="1828746" indent="0" algn="ctr">
              <a:buNone/>
              <a:defRPr>
                <a:solidFill>
                  <a:schemeClr val="tx1">
                    <a:tint val="75000"/>
                  </a:schemeClr>
                </a:solidFill>
              </a:defRPr>
            </a:lvl5pPr>
            <a:lvl6pPr marL="2285933" indent="0" algn="ctr">
              <a:buNone/>
              <a:defRPr>
                <a:solidFill>
                  <a:schemeClr val="tx1">
                    <a:tint val="75000"/>
                  </a:schemeClr>
                </a:solidFill>
              </a:defRPr>
            </a:lvl6pPr>
            <a:lvl7pPr marL="2743119" indent="0" algn="ctr">
              <a:buNone/>
              <a:defRPr>
                <a:solidFill>
                  <a:schemeClr val="tx1">
                    <a:tint val="75000"/>
                  </a:schemeClr>
                </a:solidFill>
              </a:defRPr>
            </a:lvl7pPr>
            <a:lvl8pPr marL="3200304" indent="0" algn="ctr">
              <a:buNone/>
              <a:defRPr>
                <a:solidFill>
                  <a:schemeClr val="tx1">
                    <a:tint val="75000"/>
                  </a:schemeClr>
                </a:solidFill>
              </a:defRPr>
            </a:lvl8pPr>
            <a:lvl9pPr marL="3657489"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defTabSz="914400">
              <a:defRPr kumimoji="0" u="sng"/>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lgn="l" defTabSz="822325">
              <a:defRPr kumimoji="0" u="sng">
                <a:ea typeface="ヒラギノ角ゴ ProN W3" charset="0"/>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914400">
              <a:defRPr kumimoji="0" u="sng"/>
            </a:lvl1pPr>
          </a:lstStyle>
          <a:p>
            <a:pPr>
              <a:defRPr/>
            </a:pPr>
            <a:fld id="{83DE342A-1A9E-934B-9FFA-9C35CC53D359}" type="slidenum">
              <a:rPr lang="ja-JP" altLang="en-US"/>
              <a:pPr>
                <a:defRPr/>
              </a:pPr>
              <a:t>‹#›</a:t>
            </a:fld>
            <a:endParaRPr lang="ja-JP" altLang="en-US"/>
          </a:p>
        </p:txBody>
      </p:sp>
    </p:spTree>
    <p:extLst>
      <p:ext uri="{BB962C8B-B14F-4D97-AF65-F5344CB8AC3E}">
        <p14:creationId xmlns:p14="http://schemas.microsoft.com/office/powerpoint/2010/main" val="3011121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C2D97587-7AAB-1948-B4A2-DE1D10C30AB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37325045"/>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defTabSz="914400">
              <a:defRPr kumimoji="0" u="sng"/>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lgn="l" defTabSz="822325">
              <a:defRPr kumimoji="0" u="sng">
                <a:ea typeface="ヒラギノ角ゴ ProN W3" charset="0"/>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914400">
              <a:defRPr kumimoji="0" u="sng"/>
            </a:lvl1pPr>
          </a:lstStyle>
          <a:p>
            <a:pPr>
              <a:defRPr/>
            </a:pPr>
            <a:fld id="{5B294AF2-1783-EA49-94DD-FA39BEF105F7}" type="slidenum">
              <a:rPr lang="ja-JP" altLang="en-US"/>
              <a:pPr>
                <a:defRPr/>
              </a:pPr>
              <a:t>‹#›</a:t>
            </a:fld>
            <a:endParaRPr lang="ja-JP" altLang="en-US"/>
          </a:p>
        </p:txBody>
      </p:sp>
    </p:spTree>
    <p:extLst>
      <p:ext uri="{BB962C8B-B14F-4D97-AF65-F5344CB8AC3E}">
        <p14:creationId xmlns:p14="http://schemas.microsoft.com/office/powerpoint/2010/main" val="169141298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3"/>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87" indent="0">
              <a:buNone/>
              <a:defRPr sz="1800">
                <a:solidFill>
                  <a:schemeClr val="tx1">
                    <a:tint val="75000"/>
                  </a:schemeClr>
                </a:solidFill>
              </a:defRPr>
            </a:lvl2pPr>
            <a:lvl3pPr marL="914373" indent="0">
              <a:buNone/>
              <a:defRPr sz="1600">
                <a:solidFill>
                  <a:schemeClr val="tx1">
                    <a:tint val="75000"/>
                  </a:schemeClr>
                </a:solidFill>
              </a:defRPr>
            </a:lvl3pPr>
            <a:lvl4pPr marL="1371560" indent="0">
              <a:buNone/>
              <a:defRPr sz="1400">
                <a:solidFill>
                  <a:schemeClr val="tx1">
                    <a:tint val="75000"/>
                  </a:schemeClr>
                </a:solidFill>
              </a:defRPr>
            </a:lvl4pPr>
            <a:lvl5pPr marL="1828746" indent="0">
              <a:buNone/>
              <a:defRPr sz="1400">
                <a:solidFill>
                  <a:schemeClr val="tx1">
                    <a:tint val="75000"/>
                  </a:schemeClr>
                </a:solidFill>
              </a:defRPr>
            </a:lvl5pPr>
            <a:lvl6pPr marL="2285933" indent="0">
              <a:buNone/>
              <a:defRPr sz="1400">
                <a:solidFill>
                  <a:schemeClr val="tx1">
                    <a:tint val="75000"/>
                  </a:schemeClr>
                </a:solidFill>
              </a:defRPr>
            </a:lvl6pPr>
            <a:lvl7pPr marL="2743119" indent="0">
              <a:buNone/>
              <a:defRPr sz="1400">
                <a:solidFill>
                  <a:schemeClr val="tx1">
                    <a:tint val="75000"/>
                  </a:schemeClr>
                </a:solidFill>
              </a:defRPr>
            </a:lvl7pPr>
            <a:lvl8pPr marL="3200304" indent="0">
              <a:buNone/>
              <a:defRPr sz="1400">
                <a:solidFill>
                  <a:schemeClr val="tx1">
                    <a:tint val="75000"/>
                  </a:schemeClr>
                </a:solidFill>
              </a:defRPr>
            </a:lvl8pPr>
            <a:lvl9pPr marL="3657489"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defTabSz="914400">
              <a:defRPr kumimoji="0" u="sng"/>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lgn="l" defTabSz="822325">
              <a:defRPr kumimoji="0" u="sng">
                <a:ea typeface="ヒラギノ角ゴ ProN W3" charset="0"/>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914400">
              <a:defRPr kumimoji="0" u="sng"/>
            </a:lvl1pPr>
          </a:lstStyle>
          <a:p>
            <a:pPr>
              <a:defRPr/>
            </a:pPr>
            <a:fld id="{4DFF0901-DBE0-FB49-8281-8B5C2B9FF5AF}" type="slidenum">
              <a:rPr lang="ja-JP" altLang="en-US"/>
              <a:pPr>
                <a:defRPr/>
              </a:pPr>
              <a:t>‹#›</a:t>
            </a:fld>
            <a:endParaRPr lang="ja-JP" altLang="en-US"/>
          </a:p>
        </p:txBody>
      </p:sp>
    </p:spTree>
    <p:extLst>
      <p:ext uri="{BB962C8B-B14F-4D97-AF65-F5344CB8AC3E}">
        <p14:creationId xmlns:p14="http://schemas.microsoft.com/office/powerpoint/2010/main" val="10783913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defTabSz="914400">
              <a:defRPr kumimoji="0" u="sng"/>
            </a:lvl1pPr>
          </a:lstStyle>
          <a:p>
            <a:pPr>
              <a:defRPr/>
            </a:pPr>
            <a:endParaRPr lang="ja-JP" altLang="en-US"/>
          </a:p>
        </p:txBody>
      </p:sp>
      <p:sp>
        <p:nvSpPr>
          <p:cNvPr id="6" name="フッター プレースホルダー 5"/>
          <p:cNvSpPr>
            <a:spLocks noGrp="1"/>
          </p:cNvSpPr>
          <p:nvPr>
            <p:ph type="ftr" sz="quarter" idx="11"/>
          </p:nvPr>
        </p:nvSpPr>
        <p:spPr/>
        <p:txBody>
          <a:bodyPr/>
          <a:lstStyle>
            <a:lvl1pPr algn="l" defTabSz="822325">
              <a:defRPr kumimoji="0" u="sng">
                <a:ea typeface="ヒラギノ角ゴ ProN W3" charset="0"/>
                <a:cs typeface="ヒラギノ角ゴ ProN W3"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914400">
              <a:defRPr kumimoji="0" u="sng"/>
            </a:lvl1pPr>
          </a:lstStyle>
          <a:p>
            <a:pPr>
              <a:defRPr/>
            </a:pPr>
            <a:fld id="{27B15204-5761-0E45-8425-CCDF7C5DA261}" type="slidenum">
              <a:rPr lang="ja-JP" altLang="en-US"/>
              <a:pPr>
                <a:defRPr/>
              </a:pPr>
              <a:t>‹#›</a:t>
            </a:fld>
            <a:endParaRPr lang="ja-JP" altLang="en-US"/>
          </a:p>
        </p:txBody>
      </p:sp>
    </p:spTree>
    <p:extLst>
      <p:ext uri="{BB962C8B-B14F-4D97-AF65-F5344CB8AC3E}">
        <p14:creationId xmlns:p14="http://schemas.microsoft.com/office/powerpoint/2010/main" val="952016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87" indent="0">
              <a:buNone/>
              <a:defRPr sz="2000" b="1"/>
            </a:lvl2pPr>
            <a:lvl3pPr marL="914373" indent="0">
              <a:buNone/>
              <a:defRPr sz="1800" b="1"/>
            </a:lvl3pPr>
            <a:lvl4pPr marL="1371560" indent="0">
              <a:buNone/>
              <a:defRPr sz="1600" b="1"/>
            </a:lvl4pPr>
            <a:lvl5pPr marL="1828746" indent="0">
              <a:buNone/>
              <a:defRPr sz="1600" b="1"/>
            </a:lvl5pPr>
            <a:lvl6pPr marL="2285933" indent="0">
              <a:buNone/>
              <a:defRPr sz="1600" b="1"/>
            </a:lvl6pPr>
            <a:lvl7pPr marL="2743119" indent="0">
              <a:buNone/>
              <a:defRPr sz="1600" b="1"/>
            </a:lvl7pPr>
            <a:lvl8pPr marL="3200304" indent="0">
              <a:buNone/>
              <a:defRPr sz="1600" b="1"/>
            </a:lvl8pPr>
            <a:lvl9pPr marL="3657489"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8" y="1535113"/>
            <a:ext cx="4041775" cy="639762"/>
          </a:xfrm>
        </p:spPr>
        <p:txBody>
          <a:bodyPr anchor="b"/>
          <a:lstStyle>
            <a:lvl1pPr marL="0" indent="0">
              <a:buNone/>
              <a:defRPr sz="2400" b="1"/>
            </a:lvl1pPr>
            <a:lvl2pPr marL="457187" indent="0">
              <a:buNone/>
              <a:defRPr sz="2000" b="1"/>
            </a:lvl2pPr>
            <a:lvl3pPr marL="914373" indent="0">
              <a:buNone/>
              <a:defRPr sz="1800" b="1"/>
            </a:lvl3pPr>
            <a:lvl4pPr marL="1371560" indent="0">
              <a:buNone/>
              <a:defRPr sz="1600" b="1"/>
            </a:lvl4pPr>
            <a:lvl5pPr marL="1828746" indent="0">
              <a:buNone/>
              <a:defRPr sz="1600" b="1"/>
            </a:lvl5pPr>
            <a:lvl6pPr marL="2285933" indent="0">
              <a:buNone/>
              <a:defRPr sz="1600" b="1"/>
            </a:lvl6pPr>
            <a:lvl7pPr marL="2743119" indent="0">
              <a:buNone/>
              <a:defRPr sz="1600" b="1"/>
            </a:lvl7pPr>
            <a:lvl8pPr marL="3200304" indent="0">
              <a:buNone/>
              <a:defRPr sz="1600" b="1"/>
            </a:lvl8pPr>
            <a:lvl9pPr marL="3657489"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defTabSz="914400">
              <a:defRPr kumimoji="0" u="sng"/>
            </a:lvl1pPr>
          </a:lstStyle>
          <a:p>
            <a:pPr>
              <a:defRPr/>
            </a:pPr>
            <a:endParaRPr lang="ja-JP" altLang="en-US"/>
          </a:p>
        </p:txBody>
      </p:sp>
      <p:sp>
        <p:nvSpPr>
          <p:cNvPr id="8" name="フッター プレースホルダー 7"/>
          <p:cNvSpPr>
            <a:spLocks noGrp="1"/>
          </p:cNvSpPr>
          <p:nvPr>
            <p:ph type="ftr" sz="quarter" idx="11"/>
          </p:nvPr>
        </p:nvSpPr>
        <p:spPr/>
        <p:txBody>
          <a:bodyPr/>
          <a:lstStyle>
            <a:lvl1pPr algn="l" defTabSz="822325">
              <a:defRPr kumimoji="0" u="sng">
                <a:ea typeface="ヒラギノ角ゴ ProN W3" charset="0"/>
                <a:cs typeface="ヒラギノ角ゴ ProN W3" charset="0"/>
              </a:defRPr>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defTabSz="914400">
              <a:defRPr kumimoji="0" u="sng"/>
            </a:lvl1pPr>
          </a:lstStyle>
          <a:p>
            <a:pPr>
              <a:defRPr/>
            </a:pPr>
            <a:fld id="{384CC833-7C0B-3445-B084-A09820D071EE}" type="slidenum">
              <a:rPr lang="ja-JP" altLang="en-US"/>
              <a:pPr>
                <a:defRPr/>
              </a:pPr>
              <a:t>‹#›</a:t>
            </a:fld>
            <a:endParaRPr lang="ja-JP" altLang="en-US"/>
          </a:p>
        </p:txBody>
      </p:sp>
    </p:spTree>
    <p:extLst>
      <p:ext uri="{BB962C8B-B14F-4D97-AF65-F5344CB8AC3E}">
        <p14:creationId xmlns:p14="http://schemas.microsoft.com/office/powerpoint/2010/main" val="24882389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defTabSz="914400">
              <a:defRPr kumimoji="0" u="sng"/>
            </a:lvl1pPr>
          </a:lstStyle>
          <a:p>
            <a:pPr>
              <a:defRPr/>
            </a:pPr>
            <a:endParaRPr lang="ja-JP" altLang="en-US"/>
          </a:p>
        </p:txBody>
      </p:sp>
      <p:sp>
        <p:nvSpPr>
          <p:cNvPr id="4" name="フッター プレースホルダー 3"/>
          <p:cNvSpPr>
            <a:spLocks noGrp="1"/>
          </p:cNvSpPr>
          <p:nvPr>
            <p:ph type="ftr" sz="quarter" idx="11"/>
          </p:nvPr>
        </p:nvSpPr>
        <p:spPr/>
        <p:txBody>
          <a:bodyPr/>
          <a:lstStyle>
            <a:lvl1pPr algn="l" defTabSz="822325">
              <a:defRPr kumimoji="0" u="sng">
                <a:ea typeface="ヒラギノ角ゴ ProN W3" charset="0"/>
                <a:cs typeface="ヒラギノ角ゴ ProN W3" charset="0"/>
              </a:defRPr>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defTabSz="914400">
              <a:defRPr kumimoji="0" u="sng"/>
            </a:lvl1pPr>
          </a:lstStyle>
          <a:p>
            <a:pPr>
              <a:defRPr/>
            </a:pPr>
            <a:fld id="{CF7924D7-E958-A44B-9C34-4E7ABB2B2A2D}" type="slidenum">
              <a:rPr lang="ja-JP" altLang="en-US"/>
              <a:pPr>
                <a:defRPr/>
              </a:pPr>
              <a:t>‹#›</a:t>
            </a:fld>
            <a:endParaRPr lang="ja-JP" altLang="en-US"/>
          </a:p>
        </p:txBody>
      </p:sp>
    </p:spTree>
    <p:extLst>
      <p:ext uri="{BB962C8B-B14F-4D97-AF65-F5344CB8AC3E}">
        <p14:creationId xmlns:p14="http://schemas.microsoft.com/office/powerpoint/2010/main" val="31229128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defTabSz="914400">
              <a:defRPr kumimoji="0" u="sng"/>
            </a:lvl1pPr>
          </a:lstStyle>
          <a:p>
            <a:pPr>
              <a:defRPr/>
            </a:pPr>
            <a:endParaRPr lang="ja-JP" altLang="en-US"/>
          </a:p>
        </p:txBody>
      </p:sp>
      <p:sp>
        <p:nvSpPr>
          <p:cNvPr id="3" name="フッター プレースホルダー 2"/>
          <p:cNvSpPr>
            <a:spLocks noGrp="1"/>
          </p:cNvSpPr>
          <p:nvPr>
            <p:ph type="ftr" sz="quarter" idx="11"/>
          </p:nvPr>
        </p:nvSpPr>
        <p:spPr/>
        <p:txBody>
          <a:bodyPr/>
          <a:lstStyle>
            <a:lvl1pPr algn="l" defTabSz="822325">
              <a:defRPr kumimoji="0" u="sng">
                <a:ea typeface="ヒラギノ角ゴ ProN W3" charset="0"/>
                <a:cs typeface="ヒラギノ角ゴ ProN W3" charset="0"/>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defTabSz="914400">
              <a:defRPr kumimoji="0" u="sng"/>
            </a:lvl1pPr>
          </a:lstStyle>
          <a:p>
            <a:pPr>
              <a:defRPr/>
            </a:pPr>
            <a:fld id="{D2893ADB-2572-7E49-9972-27F3188D691F}" type="slidenum">
              <a:rPr lang="ja-JP" altLang="en-US"/>
              <a:pPr>
                <a:defRPr/>
              </a:pPr>
              <a:t>‹#›</a:t>
            </a:fld>
            <a:endParaRPr lang="ja-JP" altLang="en-US"/>
          </a:p>
        </p:txBody>
      </p:sp>
    </p:spTree>
    <p:extLst>
      <p:ext uri="{BB962C8B-B14F-4D97-AF65-F5344CB8AC3E}">
        <p14:creationId xmlns:p14="http://schemas.microsoft.com/office/powerpoint/2010/main" val="25751240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3"/>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3" y="1435100"/>
            <a:ext cx="3008313" cy="4691063"/>
          </a:xfrm>
        </p:spPr>
        <p:txBody>
          <a:bodyPr/>
          <a:lstStyle>
            <a:lvl1pPr marL="0" indent="0">
              <a:buNone/>
              <a:defRPr sz="1400"/>
            </a:lvl1pPr>
            <a:lvl2pPr marL="457187" indent="0">
              <a:buNone/>
              <a:defRPr sz="1200"/>
            </a:lvl2pPr>
            <a:lvl3pPr marL="914373" indent="0">
              <a:buNone/>
              <a:defRPr sz="1000"/>
            </a:lvl3pPr>
            <a:lvl4pPr marL="1371560" indent="0">
              <a:buNone/>
              <a:defRPr sz="900"/>
            </a:lvl4pPr>
            <a:lvl5pPr marL="1828746" indent="0">
              <a:buNone/>
              <a:defRPr sz="900"/>
            </a:lvl5pPr>
            <a:lvl6pPr marL="2285933" indent="0">
              <a:buNone/>
              <a:defRPr sz="900"/>
            </a:lvl6pPr>
            <a:lvl7pPr marL="2743119" indent="0">
              <a:buNone/>
              <a:defRPr sz="900"/>
            </a:lvl7pPr>
            <a:lvl8pPr marL="3200304" indent="0">
              <a:buNone/>
              <a:defRPr sz="900"/>
            </a:lvl8pPr>
            <a:lvl9pPr marL="3657489"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defTabSz="914400">
              <a:defRPr kumimoji="0" u="sng"/>
            </a:lvl1pPr>
          </a:lstStyle>
          <a:p>
            <a:pPr>
              <a:defRPr/>
            </a:pPr>
            <a:endParaRPr lang="ja-JP" altLang="en-US"/>
          </a:p>
        </p:txBody>
      </p:sp>
      <p:sp>
        <p:nvSpPr>
          <p:cNvPr id="6" name="フッター プレースホルダー 5"/>
          <p:cNvSpPr>
            <a:spLocks noGrp="1"/>
          </p:cNvSpPr>
          <p:nvPr>
            <p:ph type="ftr" sz="quarter" idx="11"/>
          </p:nvPr>
        </p:nvSpPr>
        <p:spPr/>
        <p:txBody>
          <a:bodyPr/>
          <a:lstStyle>
            <a:lvl1pPr algn="l" defTabSz="822325">
              <a:defRPr kumimoji="0" u="sng">
                <a:ea typeface="ヒラギノ角ゴ ProN W3" charset="0"/>
                <a:cs typeface="ヒラギノ角ゴ ProN W3"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914400">
              <a:defRPr kumimoji="0" u="sng"/>
            </a:lvl1pPr>
          </a:lstStyle>
          <a:p>
            <a:pPr>
              <a:defRPr/>
            </a:pPr>
            <a:fld id="{60748456-F3FD-1647-BF42-8CC03F850559}" type="slidenum">
              <a:rPr lang="ja-JP" altLang="en-US"/>
              <a:pPr>
                <a:defRPr/>
              </a:pPr>
              <a:t>‹#›</a:t>
            </a:fld>
            <a:endParaRPr lang="ja-JP" altLang="en-US"/>
          </a:p>
        </p:txBody>
      </p:sp>
    </p:spTree>
    <p:extLst>
      <p:ext uri="{BB962C8B-B14F-4D97-AF65-F5344CB8AC3E}">
        <p14:creationId xmlns:p14="http://schemas.microsoft.com/office/powerpoint/2010/main" val="29419952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187" indent="0">
              <a:buNone/>
              <a:defRPr sz="2800"/>
            </a:lvl2pPr>
            <a:lvl3pPr marL="914373" indent="0">
              <a:buNone/>
              <a:defRPr sz="2400"/>
            </a:lvl3pPr>
            <a:lvl4pPr marL="1371560" indent="0">
              <a:buNone/>
              <a:defRPr sz="2000"/>
            </a:lvl4pPr>
            <a:lvl5pPr marL="1828746" indent="0">
              <a:buNone/>
              <a:defRPr sz="2000"/>
            </a:lvl5pPr>
            <a:lvl6pPr marL="2285933" indent="0">
              <a:buNone/>
              <a:defRPr sz="2000"/>
            </a:lvl6pPr>
            <a:lvl7pPr marL="2743119" indent="0">
              <a:buNone/>
              <a:defRPr sz="2000"/>
            </a:lvl7pPr>
            <a:lvl8pPr marL="3200304" indent="0">
              <a:buNone/>
              <a:defRPr sz="2000"/>
            </a:lvl8pPr>
            <a:lvl9pPr marL="3657489"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187" indent="0">
              <a:buNone/>
              <a:defRPr sz="1200"/>
            </a:lvl2pPr>
            <a:lvl3pPr marL="914373" indent="0">
              <a:buNone/>
              <a:defRPr sz="1000"/>
            </a:lvl3pPr>
            <a:lvl4pPr marL="1371560" indent="0">
              <a:buNone/>
              <a:defRPr sz="900"/>
            </a:lvl4pPr>
            <a:lvl5pPr marL="1828746" indent="0">
              <a:buNone/>
              <a:defRPr sz="900"/>
            </a:lvl5pPr>
            <a:lvl6pPr marL="2285933" indent="0">
              <a:buNone/>
              <a:defRPr sz="900"/>
            </a:lvl6pPr>
            <a:lvl7pPr marL="2743119" indent="0">
              <a:buNone/>
              <a:defRPr sz="900"/>
            </a:lvl7pPr>
            <a:lvl8pPr marL="3200304" indent="0">
              <a:buNone/>
              <a:defRPr sz="900"/>
            </a:lvl8pPr>
            <a:lvl9pPr marL="3657489"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defTabSz="914400">
              <a:defRPr kumimoji="0" u="sng"/>
            </a:lvl1pPr>
          </a:lstStyle>
          <a:p>
            <a:pPr>
              <a:defRPr/>
            </a:pPr>
            <a:endParaRPr lang="ja-JP" altLang="en-US"/>
          </a:p>
        </p:txBody>
      </p:sp>
      <p:sp>
        <p:nvSpPr>
          <p:cNvPr id="6" name="フッター プレースホルダー 5"/>
          <p:cNvSpPr>
            <a:spLocks noGrp="1"/>
          </p:cNvSpPr>
          <p:nvPr>
            <p:ph type="ftr" sz="quarter" idx="11"/>
          </p:nvPr>
        </p:nvSpPr>
        <p:spPr/>
        <p:txBody>
          <a:bodyPr/>
          <a:lstStyle>
            <a:lvl1pPr algn="l" defTabSz="822325">
              <a:defRPr kumimoji="0" u="sng">
                <a:ea typeface="ヒラギノ角ゴ ProN W3" charset="0"/>
                <a:cs typeface="ヒラギノ角ゴ ProN W3"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914400">
              <a:defRPr kumimoji="0" u="sng"/>
            </a:lvl1pPr>
          </a:lstStyle>
          <a:p>
            <a:pPr>
              <a:defRPr/>
            </a:pPr>
            <a:fld id="{23372F1C-D9AC-0C41-8956-561CE0467860}" type="slidenum">
              <a:rPr lang="ja-JP" altLang="en-US"/>
              <a:pPr>
                <a:defRPr/>
              </a:pPr>
              <a:t>‹#›</a:t>
            </a:fld>
            <a:endParaRPr lang="ja-JP" altLang="en-US"/>
          </a:p>
        </p:txBody>
      </p:sp>
    </p:spTree>
    <p:extLst>
      <p:ext uri="{BB962C8B-B14F-4D97-AF65-F5344CB8AC3E}">
        <p14:creationId xmlns:p14="http://schemas.microsoft.com/office/powerpoint/2010/main" val="11132265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defTabSz="914400">
              <a:defRPr kumimoji="0" u="sng"/>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lgn="l" defTabSz="822325">
              <a:defRPr kumimoji="0" u="sng">
                <a:ea typeface="ヒラギノ角ゴ ProN W3" charset="0"/>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914400">
              <a:defRPr kumimoji="0" u="sng"/>
            </a:lvl1pPr>
          </a:lstStyle>
          <a:p>
            <a:pPr>
              <a:defRPr/>
            </a:pPr>
            <a:fld id="{F788B1FD-BB81-864C-A45A-88ED0261B038}" type="slidenum">
              <a:rPr lang="ja-JP" altLang="en-US"/>
              <a:pPr>
                <a:defRPr/>
              </a:pPr>
              <a:t>‹#›</a:t>
            </a:fld>
            <a:endParaRPr lang="ja-JP" altLang="en-US"/>
          </a:p>
        </p:txBody>
      </p:sp>
    </p:spTree>
    <p:extLst>
      <p:ext uri="{BB962C8B-B14F-4D97-AF65-F5344CB8AC3E}">
        <p14:creationId xmlns:p14="http://schemas.microsoft.com/office/powerpoint/2010/main" val="39177071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2"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defTabSz="914400">
              <a:defRPr kumimoji="0" u="sng"/>
            </a:lvl1pPr>
          </a:lstStyle>
          <a:p>
            <a:pPr>
              <a:defRPr/>
            </a:pPr>
            <a:endParaRPr lang="ja-JP" altLang="en-US"/>
          </a:p>
        </p:txBody>
      </p:sp>
      <p:sp>
        <p:nvSpPr>
          <p:cNvPr id="5" name="フッター プレースホルダー 4"/>
          <p:cNvSpPr>
            <a:spLocks noGrp="1"/>
          </p:cNvSpPr>
          <p:nvPr>
            <p:ph type="ftr" sz="quarter" idx="11"/>
          </p:nvPr>
        </p:nvSpPr>
        <p:spPr/>
        <p:txBody>
          <a:bodyPr/>
          <a:lstStyle>
            <a:lvl1pPr algn="l" defTabSz="822325">
              <a:defRPr kumimoji="0" u="sng">
                <a:ea typeface="ヒラギノ角ゴ ProN W3" charset="0"/>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914400">
              <a:defRPr kumimoji="0" u="sng"/>
            </a:lvl1pPr>
          </a:lstStyle>
          <a:p>
            <a:pPr>
              <a:defRPr/>
            </a:pPr>
            <a:fld id="{37B20205-2F89-894B-978A-B8C9C8CA33F6}" type="slidenum">
              <a:rPr lang="ja-JP" altLang="en-US"/>
              <a:pPr>
                <a:defRPr/>
              </a:pPr>
              <a:t>‹#›</a:t>
            </a:fld>
            <a:endParaRPr lang="ja-JP" altLang="en-US"/>
          </a:p>
        </p:txBody>
      </p:sp>
    </p:spTree>
    <p:extLst>
      <p:ext uri="{BB962C8B-B14F-4D97-AF65-F5344CB8AC3E}">
        <p14:creationId xmlns:p14="http://schemas.microsoft.com/office/powerpoint/2010/main" val="3147915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E9682FE-1113-0748-8352-72194F44736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26991155"/>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79"/>
            <a:ext cx="7772400" cy="1470183"/>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12"/>
            <a:ext cx="6400800" cy="1753077"/>
          </a:xfrm>
        </p:spPr>
        <p:txBody>
          <a:bodyPr/>
          <a:lstStyle>
            <a:lvl1pPr marL="0" indent="0" algn="ctr">
              <a:buNone/>
              <a:defRPr/>
            </a:lvl1pPr>
            <a:lvl2pPr marL="411432" indent="0" algn="ctr">
              <a:buNone/>
              <a:defRPr/>
            </a:lvl2pPr>
            <a:lvl3pPr marL="822857" indent="0" algn="ctr">
              <a:buNone/>
              <a:defRPr/>
            </a:lvl3pPr>
            <a:lvl4pPr marL="1234295" indent="0" algn="ctr">
              <a:buNone/>
              <a:defRPr/>
            </a:lvl4pPr>
            <a:lvl5pPr marL="1645721" indent="0" algn="ctr">
              <a:buNone/>
              <a:defRPr/>
            </a:lvl5pPr>
            <a:lvl6pPr marL="2057153" indent="0" algn="ctr">
              <a:buNone/>
              <a:defRPr/>
            </a:lvl6pPr>
            <a:lvl7pPr marL="2468583" indent="0" algn="ctr">
              <a:buNone/>
              <a:defRPr/>
            </a:lvl7pPr>
            <a:lvl8pPr marL="2880014" indent="0" algn="ctr">
              <a:buNone/>
              <a:defRPr/>
            </a:lvl8pPr>
            <a:lvl9pPr marL="3291444" indent="0" algn="ctr">
              <a:buNone/>
              <a:defRPr/>
            </a:lvl9pPr>
          </a:lstStyle>
          <a:p>
            <a:r>
              <a:rPr lang="ja-JP" altLang="en-US" smtClean="0"/>
              <a:t>マスタ サブタイトルの書式設定</a:t>
            </a:r>
            <a:endParaRPr lang="ja-JP" altLang="en-US"/>
          </a:p>
        </p:txBody>
      </p:sp>
      <p:sp>
        <p:nvSpPr>
          <p:cNvPr id="4" name="Text Box 3"/>
          <p:cNvSpPr txBox="1">
            <a:spLocks noGrp="1" noChangeArrowheads="1"/>
          </p:cNvSpPr>
          <p:nvPr>
            <p:ph type="sldNum" sz="quarter" idx="10"/>
          </p:nvPr>
        </p:nvSpPr>
        <p:spPr/>
        <p:txBody>
          <a:bodyPr/>
          <a:lstStyle>
            <a:lvl1pPr algn="l" defTabSz="914400">
              <a:defRPr kumimoji="1" sz="1300" u="sng">
                <a:solidFill>
                  <a:srgbClr val="000000"/>
                </a:solidFill>
                <a:latin typeface="Arial" charset="0"/>
                <a:ea typeface="ＭＳ Ｐゴシック" charset="0"/>
                <a:cs typeface="Gill Sans"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pPr>
              <a:defRPr/>
            </a:pPr>
            <a:fld id="{A884151A-C3A1-7A42-B22B-E326B8DE421C}" type="slidenum">
              <a:rPr lang="en-US" altLang="ja-JP"/>
              <a:pPr>
                <a:defRPr/>
              </a:pPr>
              <a:t>‹#›</a:t>
            </a:fld>
            <a:endParaRPr lang="en-US" altLang="ja-JP"/>
          </a:p>
        </p:txBody>
      </p:sp>
    </p:spTree>
    <p:extLst>
      <p:ext uri="{BB962C8B-B14F-4D97-AF65-F5344CB8AC3E}">
        <p14:creationId xmlns:p14="http://schemas.microsoft.com/office/powerpoint/2010/main" val="22388618"/>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p:txBody>
          <a:bodyPr/>
          <a:lstStyle>
            <a:lvl1pPr algn="l" defTabSz="914400">
              <a:defRPr kumimoji="1" sz="1300" u="sng">
                <a:solidFill>
                  <a:srgbClr val="000000"/>
                </a:solidFill>
                <a:latin typeface="Arial" charset="0"/>
                <a:ea typeface="ＭＳ Ｐゴシック" charset="0"/>
                <a:cs typeface="Gill Sans"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pPr>
              <a:defRPr/>
            </a:pPr>
            <a:fld id="{ED7177EA-A17C-894E-9FD2-85B57518E84A}" type="slidenum">
              <a:rPr lang="en-US" altLang="ja-JP"/>
              <a:pPr>
                <a:defRPr/>
              </a:pPr>
              <a:t>‹#›</a:t>
            </a:fld>
            <a:endParaRPr lang="en-US" altLang="ja-JP"/>
          </a:p>
        </p:txBody>
      </p:sp>
    </p:spTree>
    <p:extLst>
      <p:ext uri="{BB962C8B-B14F-4D97-AF65-F5344CB8AC3E}">
        <p14:creationId xmlns:p14="http://schemas.microsoft.com/office/powerpoint/2010/main" val="2018043530"/>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948" y="2906078"/>
            <a:ext cx="7772400" cy="1500188"/>
          </a:xfrm>
        </p:spPr>
        <p:txBody>
          <a:bodyPr anchor="b"/>
          <a:lstStyle>
            <a:lvl1pPr marL="0" indent="0">
              <a:buNone/>
              <a:defRPr sz="1800"/>
            </a:lvl1pPr>
            <a:lvl2pPr marL="411432" indent="0">
              <a:buNone/>
              <a:defRPr sz="1600"/>
            </a:lvl2pPr>
            <a:lvl3pPr marL="822857" indent="0">
              <a:buNone/>
              <a:defRPr sz="1400"/>
            </a:lvl3pPr>
            <a:lvl4pPr marL="1234295" indent="0">
              <a:buNone/>
              <a:defRPr sz="1300"/>
            </a:lvl4pPr>
            <a:lvl5pPr marL="1645721" indent="0">
              <a:buNone/>
              <a:defRPr sz="1300"/>
            </a:lvl5pPr>
            <a:lvl6pPr marL="2057153" indent="0">
              <a:buNone/>
              <a:defRPr sz="1300"/>
            </a:lvl6pPr>
            <a:lvl7pPr marL="2468583" indent="0">
              <a:buNone/>
              <a:defRPr sz="1300"/>
            </a:lvl7pPr>
            <a:lvl8pPr marL="2880014" indent="0">
              <a:buNone/>
              <a:defRPr sz="1300"/>
            </a:lvl8pPr>
            <a:lvl9pPr marL="3291444" indent="0">
              <a:buNone/>
              <a:defRPr sz="1300"/>
            </a:lvl9pPr>
          </a:lstStyle>
          <a:p>
            <a:pPr lvl="0"/>
            <a:r>
              <a:rPr lang="ja-JP" altLang="en-US" smtClean="0"/>
              <a:t>マスタ テキストの書式設定</a:t>
            </a:r>
          </a:p>
        </p:txBody>
      </p:sp>
      <p:sp>
        <p:nvSpPr>
          <p:cNvPr id="4" name="Text Box 3"/>
          <p:cNvSpPr txBox="1">
            <a:spLocks noGrp="1" noChangeArrowheads="1"/>
          </p:cNvSpPr>
          <p:nvPr>
            <p:ph type="sldNum" sz="quarter" idx="10"/>
          </p:nvPr>
        </p:nvSpPr>
        <p:spPr/>
        <p:txBody>
          <a:bodyPr/>
          <a:lstStyle>
            <a:lvl1pPr algn="l" defTabSz="914400">
              <a:defRPr kumimoji="1" sz="1300" u="sng">
                <a:solidFill>
                  <a:srgbClr val="000000"/>
                </a:solidFill>
                <a:latin typeface="Arial" charset="0"/>
                <a:ea typeface="ＭＳ Ｐゴシック" charset="0"/>
                <a:cs typeface="Gill Sans"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pPr>
              <a:defRPr/>
            </a:pPr>
            <a:fld id="{6E685FA6-3557-1D40-94E1-8210465B17F7}" type="slidenum">
              <a:rPr lang="en-US" altLang="ja-JP"/>
              <a:pPr>
                <a:defRPr/>
              </a:pPr>
              <a:t>‹#›</a:t>
            </a:fld>
            <a:endParaRPr lang="en-US" altLang="ja-JP"/>
          </a:p>
        </p:txBody>
      </p:sp>
    </p:spTree>
    <p:extLst>
      <p:ext uri="{BB962C8B-B14F-4D97-AF65-F5344CB8AC3E}">
        <p14:creationId xmlns:p14="http://schemas.microsoft.com/office/powerpoint/2010/main" val="3280731982"/>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89154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058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p:txBody>
          <a:bodyPr/>
          <a:lstStyle>
            <a:lvl1pPr algn="l" defTabSz="914400">
              <a:defRPr kumimoji="1" sz="1300" u="sng">
                <a:solidFill>
                  <a:srgbClr val="000000"/>
                </a:solidFill>
                <a:latin typeface="Arial" charset="0"/>
                <a:ea typeface="ＭＳ Ｐゴシック" charset="0"/>
                <a:cs typeface="Gill Sans"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pPr>
              <a:defRPr/>
            </a:pPr>
            <a:fld id="{F55C1884-468F-A54D-9E50-08D135B1A4D6}" type="slidenum">
              <a:rPr lang="en-US" altLang="ja-JP"/>
              <a:pPr>
                <a:defRPr/>
              </a:pPr>
              <a:t>‹#›</a:t>
            </a:fld>
            <a:endParaRPr lang="en-US" altLang="ja-JP"/>
          </a:p>
        </p:txBody>
      </p:sp>
    </p:spTree>
    <p:extLst>
      <p:ext uri="{BB962C8B-B14F-4D97-AF65-F5344CB8AC3E}">
        <p14:creationId xmlns:p14="http://schemas.microsoft.com/office/powerpoint/2010/main" val="260350672"/>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5" y="1534478"/>
            <a:ext cx="4040505" cy="640080"/>
          </a:xfrm>
        </p:spPr>
        <p:txBody>
          <a:bodyPr anchor="b"/>
          <a:lstStyle>
            <a:lvl1pPr marL="0" indent="0">
              <a:buNone/>
              <a:defRPr sz="2200" b="1"/>
            </a:lvl1pPr>
            <a:lvl2pPr marL="411432" indent="0">
              <a:buNone/>
              <a:defRPr sz="1800" b="1"/>
            </a:lvl2pPr>
            <a:lvl3pPr marL="822857" indent="0">
              <a:buNone/>
              <a:defRPr sz="1600" b="1"/>
            </a:lvl3pPr>
            <a:lvl4pPr marL="1234295" indent="0">
              <a:buNone/>
              <a:defRPr sz="1400" b="1"/>
            </a:lvl4pPr>
            <a:lvl5pPr marL="1645721" indent="0">
              <a:buNone/>
              <a:defRPr sz="1400" b="1"/>
            </a:lvl5pPr>
            <a:lvl6pPr marL="2057153" indent="0">
              <a:buNone/>
              <a:defRPr sz="1400" b="1"/>
            </a:lvl6pPr>
            <a:lvl7pPr marL="2468583" indent="0">
              <a:buNone/>
              <a:defRPr sz="1400" b="1"/>
            </a:lvl7pPr>
            <a:lvl8pPr marL="2880014" indent="0">
              <a:buNone/>
              <a:defRPr sz="1400" b="1"/>
            </a:lvl8pPr>
            <a:lvl9pPr marL="3291444" indent="0">
              <a:buNone/>
              <a:defRPr sz="14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4879" y="1534478"/>
            <a:ext cx="4041933" cy="640080"/>
          </a:xfrm>
        </p:spPr>
        <p:txBody>
          <a:bodyPr anchor="b"/>
          <a:lstStyle>
            <a:lvl1pPr marL="0" indent="0">
              <a:buNone/>
              <a:defRPr sz="2200" b="1"/>
            </a:lvl1pPr>
            <a:lvl2pPr marL="411432" indent="0">
              <a:buNone/>
              <a:defRPr sz="1800" b="1"/>
            </a:lvl2pPr>
            <a:lvl3pPr marL="822857" indent="0">
              <a:buNone/>
              <a:defRPr sz="1600" b="1"/>
            </a:lvl3pPr>
            <a:lvl4pPr marL="1234295" indent="0">
              <a:buNone/>
              <a:defRPr sz="1400" b="1"/>
            </a:lvl4pPr>
            <a:lvl5pPr marL="1645721" indent="0">
              <a:buNone/>
              <a:defRPr sz="1400" b="1"/>
            </a:lvl5pPr>
            <a:lvl6pPr marL="2057153" indent="0">
              <a:buNone/>
              <a:defRPr sz="1400" b="1"/>
            </a:lvl6pPr>
            <a:lvl7pPr marL="2468583" indent="0">
              <a:buNone/>
              <a:defRPr sz="1400" b="1"/>
            </a:lvl7pPr>
            <a:lvl8pPr marL="2880014" indent="0">
              <a:buNone/>
              <a:defRPr sz="1400" b="1"/>
            </a:lvl8pPr>
            <a:lvl9pPr marL="3291444" indent="0">
              <a:buNone/>
              <a:defRPr sz="14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4879"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p:txBody>
          <a:bodyPr/>
          <a:lstStyle>
            <a:lvl1pPr algn="l" defTabSz="914400">
              <a:defRPr kumimoji="1" sz="1300" u="sng">
                <a:solidFill>
                  <a:srgbClr val="000000"/>
                </a:solidFill>
                <a:latin typeface="Arial" charset="0"/>
                <a:ea typeface="ＭＳ Ｐゴシック" charset="0"/>
                <a:cs typeface="Gill Sans"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pPr>
              <a:defRPr/>
            </a:pPr>
            <a:fld id="{8E026B83-920E-4742-8433-4598D41F01BA}" type="slidenum">
              <a:rPr lang="en-US" altLang="ja-JP"/>
              <a:pPr>
                <a:defRPr/>
              </a:pPr>
              <a:t>‹#›</a:t>
            </a:fld>
            <a:endParaRPr lang="en-US" altLang="ja-JP"/>
          </a:p>
        </p:txBody>
      </p:sp>
    </p:spTree>
    <p:extLst>
      <p:ext uri="{BB962C8B-B14F-4D97-AF65-F5344CB8AC3E}">
        <p14:creationId xmlns:p14="http://schemas.microsoft.com/office/powerpoint/2010/main" val="2061807138"/>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Text Box 3"/>
          <p:cNvSpPr txBox="1">
            <a:spLocks noGrp="1" noChangeArrowheads="1"/>
          </p:cNvSpPr>
          <p:nvPr>
            <p:ph type="sldNum" sz="quarter" idx="10"/>
          </p:nvPr>
        </p:nvSpPr>
        <p:spPr/>
        <p:txBody>
          <a:bodyPr/>
          <a:lstStyle>
            <a:lvl1pPr algn="l" defTabSz="914400">
              <a:defRPr kumimoji="1" sz="1300" u="sng">
                <a:solidFill>
                  <a:srgbClr val="000000"/>
                </a:solidFill>
                <a:latin typeface="Arial" charset="0"/>
                <a:ea typeface="ＭＳ Ｐゴシック" charset="0"/>
                <a:cs typeface="Gill Sans"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pPr>
              <a:defRPr/>
            </a:pPr>
            <a:fld id="{7F894272-C733-D34B-9A4A-CC6D54AE85A4}" type="slidenum">
              <a:rPr lang="en-US" altLang="ja-JP"/>
              <a:pPr>
                <a:defRPr/>
              </a:pPr>
              <a:t>‹#›</a:t>
            </a:fld>
            <a:endParaRPr lang="en-US" altLang="ja-JP"/>
          </a:p>
        </p:txBody>
      </p:sp>
    </p:spTree>
    <p:extLst>
      <p:ext uri="{BB962C8B-B14F-4D97-AF65-F5344CB8AC3E}">
        <p14:creationId xmlns:p14="http://schemas.microsoft.com/office/powerpoint/2010/main" val="3380525477"/>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p:txBody>
          <a:bodyPr/>
          <a:lstStyle>
            <a:lvl1pPr algn="l" defTabSz="914400">
              <a:defRPr kumimoji="1" sz="1300" u="sng">
                <a:solidFill>
                  <a:srgbClr val="000000"/>
                </a:solidFill>
                <a:latin typeface="Arial" charset="0"/>
                <a:ea typeface="ＭＳ Ｐゴシック" charset="0"/>
                <a:cs typeface="Gill Sans"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pPr>
              <a:defRPr/>
            </a:pPr>
            <a:fld id="{30EB4D1C-FE94-AE41-9EF9-D0728B44EDF9}" type="slidenum">
              <a:rPr lang="en-US" altLang="ja-JP"/>
              <a:pPr>
                <a:defRPr/>
              </a:pPr>
              <a:t>‹#›</a:t>
            </a:fld>
            <a:endParaRPr lang="en-US" altLang="ja-JP"/>
          </a:p>
        </p:txBody>
      </p:sp>
    </p:spTree>
    <p:extLst>
      <p:ext uri="{BB962C8B-B14F-4D97-AF65-F5344CB8AC3E}">
        <p14:creationId xmlns:p14="http://schemas.microsoft.com/office/powerpoint/2010/main" val="218108510"/>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04"/>
            <a:ext cx="3008948" cy="1161573"/>
          </a:xfrm>
        </p:spPr>
        <p:txBody>
          <a:bodyPr anchor="b"/>
          <a:lstStyle>
            <a:lvl1pPr algn="l">
              <a:defRPr sz="1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4470"/>
            <a:ext cx="3008948" cy="4692015"/>
          </a:xfrm>
        </p:spPr>
        <p:txBody>
          <a:bodyPr/>
          <a:lstStyle>
            <a:lvl1pPr marL="0" indent="0">
              <a:buNone/>
              <a:defRPr sz="1300"/>
            </a:lvl1pPr>
            <a:lvl2pPr marL="411432" indent="0">
              <a:buNone/>
              <a:defRPr sz="1100"/>
            </a:lvl2pPr>
            <a:lvl3pPr marL="822857" indent="0">
              <a:buNone/>
              <a:defRPr sz="900"/>
            </a:lvl3pPr>
            <a:lvl4pPr marL="1234295" indent="0">
              <a:buNone/>
              <a:defRPr sz="800"/>
            </a:lvl4pPr>
            <a:lvl5pPr marL="1645721" indent="0">
              <a:buNone/>
              <a:defRPr sz="800"/>
            </a:lvl5pPr>
            <a:lvl6pPr marL="2057153" indent="0">
              <a:buNone/>
              <a:defRPr sz="800"/>
            </a:lvl6pPr>
            <a:lvl7pPr marL="2468583" indent="0">
              <a:buNone/>
              <a:defRPr sz="800"/>
            </a:lvl7pPr>
            <a:lvl8pPr marL="2880014" indent="0">
              <a:buNone/>
              <a:defRPr sz="800"/>
            </a:lvl8pPr>
            <a:lvl9pPr marL="3291444"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p:txBody>
          <a:bodyPr/>
          <a:lstStyle>
            <a:lvl1pPr algn="l" defTabSz="914400">
              <a:defRPr kumimoji="1" sz="1300" u="sng">
                <a:solidFill>
                  <a:srgbClr val="000000"/>
                </a:solidFill>
                <a:latin typeface="Arial" charset="0"/>
                <a:ea typeface="ＭＳ Ｐゴシック" charset="0"/>
                <a:cs typeface="Gill Sans"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pPr>
              <a:defRPr/>
            </a:pPr>
            <a:fld id="{8E64F21E-7552-454E-B7FF-1627129D15AA}" type="slidenum">
              <a:rPr lang="en-US" altLang="ja-JP"/>
              <a:pPr>
                <a:defRPr/>
              </a:pPr>
              <a:t>‹#›</a:t>
            </a:fld>
            <a:endParaRPr lang="en-US" altLang="ja-JP"/>
          </a:p>
        </p:txBody>
      </p:sp>
    </p:spTree>
    <p:extLst>
      <p:ext uri="{BB962C8B-B14F-4D97-AF65-F5344CB8AC3E}">
        <p14:creationId xmlns:p14="http://schemas.microsoft.com/office/powerpoint/2010/main" val="2197213901"/>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1653" y="612934"/>
            <a:ext cx="5486400" cy="4114800"/>
          </a:xfrm>
        </p:spPr>
        <p:txBody>
          <a:bodyPr/>
          <a:lstStyle>
            <a:lvl1pPr marL="0" indent="0">
              <a:buNone/>
              <a:defRPr sz="2900"/>
            </a:lvl1pPr>
            <a:lvl2pPr marL="411432" indent="0">
              <a:buNone/>
              <a:defRPr sz="2500"/>
            </a:lvl2pPr>
            <a:lvl3pPr marL="822857" indent="0">
              <a:buNone/>
              <a:defRPr sz="2200"/>
            </a:lvl3pPr>
            <a:lvl4pPr marL="1234295" indent="0">
              <a:buNone/>
              <a:defRPr sz="1800"/>
            </a:lvl4pPr>
            <a:lvl5pPr marL="1645721" indent="0">
              <a:buNone/>
              <a:defRPr sz="1800"/>
            </a:lvl5pPr>
            <a:lvl6pPr marL="2057153" indent="0">
              <a:buNone/>
              <a:defRPr sz="1800"/>
            </a:lvl6pPr>
            <a:lvl7pPr marL="2468583" indent="0">
              <a:buNone/>
              <a:defRPr sz="1800"/>
            </a:lvl7pPr>
            <a:lvl8pPr marL="2880014" indent="0">
              <a:buNone/>
              <a:defRPr sz="1800"/>
            </a:lvl8pPr>
            <a:lvl9pPr marL="3291444" indent="0">
              <a:buNone/>
              <a:defRPr sz="1800"/>
            </a:lvl9pPr>
          </a:lstStyle>
          <a:p>
            <a:pPr lvl="0"/>
            <a:endParaRPr lang="ja-JP" altLang="en-US" noProof="0" smtClean="0">
              <a:sym typeface="Arial" charset="0"/>
            </a:endParaRPr>
          </a:p>
        </p:txBody>
      </p:sp>
      <p:sp>
        <p:nvSpPr>
          <p:cNvPr id="4" name="テキスト プレースホルダ 3"/>
          <p:cNvSpPr>
            <a:spLocks noGrp="1"/>
          </p:cNvSpPr>
          <p:nvPr>
            <p:ph type="body" sz="half" idx="2"/>
          </p:nvPr>
        </p:nvSpPr>
        <p:spPr>
          <a:xfrm>
            <a:off x="1791653" y="5367814"/>
            <a:ext cx="5486400" cy="804386"/>
          </a:xfrm>
        </p:spPr>
        <p:txBody>
          <a:bodyPr/>
          <a:lstStyle>
            <a:lvl1pPr marL="0" indent="0">
              <a:buNone/>
              <a:defRPr sz="1300"/>
            </a:lvl1pPr>
            <a:lvl2pPr marL="411432" indent="0">
              <a:buNone/>
              <a:defRPr sz="1100"/>
            </a:lvl2pPr>
            <a:lvl3pPr marL="822857" indent="0">
              <a:buNone/>
              <a:defRPr sz="900"/>
            </a:lvl3pPr>
            <a:lvl4pPr marL="1234295" indent="0">
              <a:buNone/>
              <a:defRPr sz="800"/>
            </a:lvl4pPr>
            <a:lvl5pPr marL="1645721" indent="0">
              <a:buNone/>
              <a:defRPr sz="800"/>
            </a:lvl5pPr>
            <a:lvl6pPr marL="2057153" indent="0">
              <a:buNone/>
              <a:defRPr sz="800"/>
            </a:lvl6pPr>
            <a:lvl7pPr marL="2468583" indent="0">
              <a:buNone/>
              <a:defRPr sz="800"/>
            </a:lvl7pPr>
            <a:lvl8pPr marL="2880014" indent="0">
              <a:buNone/>
              <a:defRPr sz="800"/>
            </a:lvl8pPr>
            <a:lvl9pPr marL="3291444"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p:txBody>
          <a:bodyPr/>
          <a:lstStyle>
            <a:lvl1pPr algn="l" defTabSz="914400">
              <a:defRPr kumimoji="1" sz="1300" u="sng">
                <a:solidFill>
                  <a:srgbClr val="000000"/>
                </a:solidFill>
                <a:latin typeface="Arial" charset="0"/>
                <a:ea typeface="ＭＳ Ｐゴシック" charset="0"/>
                <a:cs typeface="Gill Sans"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pPr>
              <a:defRPr/>
            </a:pPr>
            <a:fld id="{CF0995B3-D1C4-5542-B4EB-0B5D23A4FCBC}" type="slidenum">
              <a:rPr lang="en-US" altLang="ja-JP"/>
              <a:pPr>
                <a:defRPr/>
              </a:pPr>
              <a:t>‹#›</a:t>
            </a:fld>
            <a:endParaRPr lang="en-US" altLang="ja-JP"/>
          </a:p>
        </p:txBody>
      </p:sp>
    </p:spTree>
    <p:extLst>
      <p:ext uri="{BB962C8B-B14F-4D97-AF65-F5344CB8AC3E}">
        <p14:creationId xmlns:p14="http://schemas.microsoft.com/office/powerpoint/2010/main" val="1881292604"/>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p:txBody>
          <a:bodyPr/>
          <a:lstStyle>
            <a:lvl1pPr algn="l" defTabSz="914400">
              <a:defRPr kumimoji="1" sz="1300" u="sng">
                <a:solidFill>
                  <a:srgbClr val="000000"/>
                </a:solidFill>
                <a:latin typeface="Arial" charset="0"/>
                <a:ea typeface="ＭＳ Ｐゴシック" charset="0"/>
                <a:cs typeface="Gill Sans"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pPr>
              <a:defRPr/>
            </a:pPr>
            <a:fld id="{EC7057C0-BCFF-B349-9FD6-8E92DDEF2D58}" type="slidenum">
              <a:rPr lang="en-US" altLang="ja-JP"/>
              <a:pPr>
                <a:defRPr/>
              </a:pPr>
              <a:t>‹#›</a:t>
            </a:fld>
            <a:endParaRPr lang="en-US" altLang="ja-JP"/>
          </a:p>
        </p:txBody>
      </p:sp>
    </p:spTree>
    <p:extLst>
      <p:ext uri="{BB962C8B-B14F-4D97-AF65-F5344CB8AC3E}">
        <p14:creationId xmlns:p14="http://schemas.microsoft.com/office/powerpoint/2010/main" val="3861453981"/>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19"/>
            <a:ext cx="3008948" cy="1161573"/>
          </a:xfrm>
        </p:spPr>
        <p:txBody>
          <a:bodyPr anchor="b"/>
          <a:lstStyle>
            <a:lvl1pPr algn="l">
              <a:defRPr sz="1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4470"/>
            <a:ext cx="3008948" cy="4692015"/>
          </a:xfrm>
        </p:spPr>
        <p:txBody>
          <a:bodyPr/>
          <a:lstStyle>
            <a:lvl1pPr marL="0" indent="0">
              <a:buNone/>
              <a:defRPr sz="1300"/>
            </a:lvl1pPr>
            <a:lvl2pPr marL="411372" indent="0">
              <a:buNone/>
              <a:defRPr sz="1100"/>
            </a:lvl2pPr>
            <a:lvl3pPr marL="822722" indent="0">
              <a:buNone/>
              <a:defRPr sz="900"/>
            </a:lvl3pPr>
            <a:lvl4pPr marL="1234115" indent="0">
              <a:buNone/>
              <a:defRPr sz="800"/>
            </a:lvl4pPr>
            <a:lvl5pPr marL="1645475" indent="0">
              <a:buNone/>
              <a:defRPr sz="800"/>
            </a:lvl5pPr>
            <a:lvl6pPr marL="2056845" indent="0">
              <a:buNone/>
              <a:defRPr sz="800"/>
            </a:lvl6pPr>
            <a:lvl7pPr marL="2468212" indent="0">
              <a:buNone/>
              <a:defRPr sz="800"/>
            </a:lvl7pPr>
            <a:lvl8pPr marL="2879582" indent="0">
              <a:buNone/>
              <a:defRPr sz="800"/>
            </a:lvl8pPr>
            <a:lvl9pPr marL="3290949"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495DF7DD-0666-6844-9736-11AFB99CBA0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84442484"/>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80010"/>
            <a:ext cx="1840230" cy="588645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891540" y="80010"/>
            <a:ext cx="5383530" cy="58864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p:txBody>
          <a:bodyPr/>
          <a:lstStyle>
            <a:lvl1pPr algn="l" defTabSz="914400">
              <a:defRPr kumimoji="1" sz="1300" u="sng">
                <a:solidFill>
                  <a:srgbClr val="000000"/>
                </a:solidFill>
                <a:latin typeface="Arial" charset="0"/>
                <a:ea typeface="ＭＳ Ｐゴシック" charset="0"/>
                <a:cs typeface="Gill Sans"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pPr>
              <a:defRPr/>
            </a:pPr>
            <a:fld id="{21AA7551-580D-984C-A465-692D20825C4C}" type="slidenum">
              <a:rPr lang="en-US" altLang="ja-JP"/>
              <a:pPr>
                <a:defRPr/>
              </a:pPr>
              <a:t>‹#›</a:t>
            </a:fld>
            <a:endParaRPr lang="en-US" altLang="ja-JP"/>
          </a:p>
        </p:txBody>
      </p:sp>
    </p:spTree>
    <p:extLst>
      <p:ext uri="{BB962C8B-B14F-4D97-AF65-F5344CB8AC3E}">
        <p14:creationId xmlns:p14="http://schemas.microsoft.com/office/powerpoint/2010/main" val="2673212335"/>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94"/>
            <a:ext cx="7772400" cy="1470183"/>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27"/>
            <a:ext cx="6400800" cy="1753077"/>
          </a:xfrm>
        </p:spPr>
        <p:txBody>
          <a:bodyPr/>
          <a:lstStyle>
            <a:lvl1pPr marL="0" indent="0" algn="ctr">
              <a:buNone/>
              <a:defRPr/>
            </a:lvl1pPr>
            <a:lvl2pPr marL="411372" indent="0" algn="ctr">
              <a:buNone/>
              <a:defRPr/>
            </a:lvl2pPr>
            <a:lvl3pPr marL="822722" indent="0" algn="ctr">
              <a:buNone/>
              <a:defRPr/>
            </a:lvl3pPr>
            <a:lvl4pPr marL="1234115" indent="0" algn="ctr">
              <a:buNone/>
              <a:defRPr/>
            </a:lvl4pPr>
            <a:lvl5pPr marL="1645475" indent="0" algn="ctr">
              <a:buNone/>
              <a:defRPr/>
            </a:lvl5pPr>
            <a:lvl6pPr marL="2056845" indent="0" algn="ctr">
              <a:buNone/>
              <a:defRPr/>
            </a:lvl6pPr>
            <a:lvl7pPr marL="2468212" indent="0" algn="ctr">
              <a:buNone/>
              <a:defRPr/>
            </a:lvl7pPr>
            <a:lvl8pPr marL="2879582" indent="0" algn="ctr">
              <a:buNone/>
              <a:defRPr/>
            </a:lvl8pPr>
            <a:lvl9pPr marL="3290949" indent="0" algn="ctr">
              <a:buNone/>
              <a:defRPr/>
            </a:lvl9pPr>
          </a:lstStyle>
          <a:p>
            <a:r>
              <a:rPr lang="ja-JP" altLang="en-US" smtClean="0"/>
              <a:t>マスタ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76352C6-8172-6C4B-8D22-F264D168310A}"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3341611009"/>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C2B642B-31D0-9849-9CCC-595DD884EF9A}"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3355127319"/>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948" y="2906078"/>
            <a:ext cx="7772400" cy="1500188"/>
          </a:xfrm>
        </p:spPr>
        <p:txBody>
          <a:bodyPr anchor="b"/>
          <a:lstStyle>
            <a:lvl1pPr marL="0" indent="0">
              <a:buNone/>
              <a:defRPr sz="1800"/>
            </a:lvl1pPr>
            <a:lvl2pPr marL="411372" indent="0">
              <a:buNone/>
              <a:defRPr sz="1600"/>
            </a:lvl2pPr>
            <a:lvl3pPr marL="822722" indent="0">
              <a:buNone/>
              <a:defRPr sz="1400"/>
            </a:lvl3pPr>
            <a:lvl4pPr marL="1234115" indent="0">
              <a:buNone/>
              <a:defRPr sz="1300"/>
            </a:lvl4pPr>
            <a:lvl5pPr marL="1645475" indent="0">
              <a:buNone/>
              <a:defRPr sz="1300"/>
            </a:lvl5pPr>
            <a:lvl6pPr marL="2056845" indent="0">
              <a:buNone/>
              <a:defRPr sz="1300"/>
            </a:lvl6pPr>
            <a:lvl7pPr marL="2468212" indent="0">
              <a:buNone/>
              <a:defRPr sz="1300"/>
            </a:lvl7pPr>
            <a:lvl8pPr marL="2879582" indent="0">
              <a:buNone/>
              <a:defRPr sz="1300"/>
            </a:lvl8pPr>
            <a:lvl9pPr marL="3290949" indent="0">
              <a:buNone/>
              <a:defRPr sz="1300"/>
            </a:lvl9pPr>
          </a:lstStyle>
          <a:p>
            <a:pPr lvl="0"/>
            <a:r>
              <a:rPr lang="ja-JP" altLang="en-US" smtClean="0"/>
              <a:t>マスタ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89FB0A34-F743-FD4E-BADB-742BD2474F40}"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75873646"/>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89154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058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8F56F93B-D99B-AB49-8EA2-56050C2F89BB}"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3224112425"/>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5" y="1534478"/>
            <a:ext cx="4040505" cy="640080"/>
          </a:xfrm>
        </p:spPr>
        <p:txBody>
          <a:bodyPr anchor="b"/>
          <a:lstStyle>
            <a:lvl1pPr marL="0" indent="0">
              <a:buNone/>
              <a:defRPr sz="2200" b="1"/>
            </a:lvl1pPr>
            <a:lvl2pPr marL="411372" indent="0">
              <a:buNone/>
              <a:defRPr sz="1800" b="1"/>
            </a:lvl2pPr>
            <a:lvl3pPr marL="822722" indent="0">
              <a:buNone/>
              <a:defRPr sz="1600" b="1"/>
            </a:lvl3pPr>
            <a:lvl4pPr marL="1234115" indent="0">
              <a:buNone/>
              <a:defRPr sz="1400" b="1"/>
            </a:lvl4pPr>
            <a:lvl5pPr marL="1645475" indent="0">
              <a:buNone/>
              <a:defRPr sz="1400" b="1"/>
            </a:lvl5pPr>
            <a:lvl6pPr marL="2056845" indent="0">
              <a:buNone/>
              <a:defRPr sz="1400" b="1"/>
            </a:lvl6pPr>
            <a:lvl7pPr marL="2468212" indent="0">
              <a:buNone/>
              <a:defRPr sz="1400" b="1"/>
            </a:lvl7pPr>
            <a:lvl8pPr marL="2879582" indent="0">
              <a:buNone/>
              <a:defRPr sz="1400" b="1"/>
            </a:lvl8pPr>
            <a:lvl9pPr marL="3290949" indent="0">
              <a:buNone/>
              <a:defRPr sz="14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4894" y="1534478"/>
            <a:ext cx="4041933" cy="640080"/>
          </a:xfrm>
        </p:spPr>
        <p:txBody>
          <a:bodyPr anchor="b"/>
          <a:lstStyle>
            <a:lvl1pPr marL="0" indent="0">
              <a:buNone/>
              <a:defRPr sz="2200" b="1"/>
            </a:lvl1pPr>
            <a:lvl2pPr marL="411372" indent="0">
              <a:buNone/>
              <a:defRPr sz="1800" b="1"/>
            </a:lvl2pPr>
            <a:lvl3pPr marL="822722" indent="0">
              <a:buNone/>
              <a:defRPr sz="1600" b="1"/>
            </a:lvl3pPr>
            <a:lvl4pPr marL="1234115" indent="0">
              <a:buNone/>
              <a:defRPr sz="1400" b="1"/>
            </a:lvl4pPr>
            <a:lvl5pPr marL="1645475" indent="0">
              <a:buNone/>
              <a:defRPr sz="1400" b="1"/>
            </a:lvl5pPr>
            <a:lvl6pPr marL="2056845" indent="0">
              <a:buNone/>
              <a:defRPr sz="1400" b="1"/>
            </a:lvl6pPr>
            <a:lvl7pPr marL="2468212" indent="0">
              <a:buNone/>
              <a:defRPr sz="1400" b="1"/>
            </a:lvl7pPr>
            <a:lvl8pPr marL="2879582" indent="0">
              <a:buNone/>
              <a:defRPr sz="1400" b="1"/>
            </a:lvl8pPr>
            <a:lvl9pPr marL="3290949" indent="0">
              <a:buNone/>
              <a:defRPr sz="14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4894"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FD28ADB1-1DE9-2948-985F-32A2A3755564}"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215349395"/>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C2D97587-7AAB-1948-B4A2-DE1D10C30ABE}"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395413315"/>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E9682FE-1113-0748-8352-72194F447360}"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257289892"/>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19"/>
            <a:ext cx="3008948" cy="1161573"/>
          </a:xfrm>
        </p:spPr>
        <p:txBody>
          <a:bodyPr anchor="b"/>
          <a:lstStyle>
            <a:lvl1pPr algn="l">
              <a:defRPr sz="1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4470"/>
            <a:ext cx="3008948" cy="4692015"/>
          </a:xfrm>
        </p:spPr>
        <p:txBody>
          <a:bodyPr/>
          <a:lstStyle>
            <a:lvl1pPr marL="0" indent="0">
              <a:buNone/>
              <a:defRPr sz="1300"/>
            </a:lvl1pPr>
            <a:lvl2pPr marL="411372" indent="0">
              <a:buNone/>
              <a:defRPr sz="1100"/>
            </a:lvl2pPr>
            <a:lvl3pPr marL="822722" indent="0">
              <a:buNone/>
              <a:defRPr sz="900"/>
            </a:lvl3pPr>
            <a:lvl4pPr marL="1234115" indent="0">
              <a:buNone/>
              <a:defRPr sz="800"/>
            </a:lvl4pPr>
            <a:lvl5pPr marL="1645475" indent="0">
              <a:buNone/>
              <a:defRPr sz="800"/>
            </a:lvl5pPr>
            <a:lvl6pPr marL="2056845" indent="0">
              <a:buNone/>
              <a:defRPr sz="800"/>
            </a:lvl6pPr>
            <a:lvl7pPr marL="2468212" indent="0">
              <a:buNone/>
              <a:defRPr sz="800"/>
            </a:lvl7pPr>
            <a:lvl8pPr marL="2879582" indent="0">
              <a:buNone/>
              <a:defRPr sz="800"/>
            </a:lvl8pPr>
            <a:lvl9pPr marL="3290949"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495DF7DD-0666-6844-9736-11AFB99CBA06}"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191191880"/>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1653" y="612934"/>
            <a:ext cx="5486400" cy="4114800"/>
          </a:xfrm>
        </p:spPr>
        <p:txBody>
          <a:bodyPr/>
          <a:lstStyle>
            <a:lvl1pPr marL="0" indent="0">
              <a:buNone/>
              <a:defRPr sz="2900"/>
            </a:lvl1pPr>
            <a:lvl2pPr marL="411372" indent="0">
              <a:buNone/>
              <a:defRPr sz="2500"/>
            </a:lvl2pPr>
            <a:lvl3pPr marL="822722" indent="0">
              <a:buNone/>
              <a:defRPr sz="2200"/>
            </a:lvl3pPr>
            <a:lvl4pPr marL="1234115" indent="0">
              <a:buNone/>
              <a:defRPr sz="1800"/>
            </a:lvl4pPr>
            <a:lvl5pPr marL="1645475" indent="0">
              <a:buNone/>
              <a:defRPr sz="1800"/>
            </a:lvl5pPr>
            <a:lvl6pPr marL="2056845" indent="0">
              <a:buNone/>
              <a:defRPr sz="1800"/>
            </a:lvl6pPr>
            <a:lvl7pPr marL="2468212" indent="0">
              <a:buNone/>
              <a:defRPr sz="1800"/>
            </a:lvl7pPr>
            <a:lvl8pPr marL="2879582" indent="0">
              <a:buNone/>
              <a:defRPr sz="1800"/>
            </a:lvl8pPr>
            <a:lvl9pPr marL="3290949" indent="0">
              <a:buNone/>
              <a:defRPr sz="1800"/>
            </a:lvl9pPr>
          </a:lstStyle>
          <a:p>
            <a:pPr lvl="0"/>
            <a:endParaRPr lang="ja-JP" altLang="en-US" noProof="0" smtClean="0">
              <a:sym typeface="Arial" charset="0"/>
            </a:endParaRPr>
          </a:p>
        </p:txBody>
      </p:sp>
      <p:sp>
        <p:nvSpPr>
          <p:cNvPr id="4" name="テキスト プレースホルダ 3"/>
          <p:cNvSpPr>
            <a:spLocks noGrp="1"/>
          </p:cNvSpPr>
          <p:nvPr>
            <p:ph type="body" sz="half" idx="2"/>
          </p:nvPr>
        </p:nvSpPr>
        <p:spPr>
          <a:xfrm>
            <a:off x="1791653" y="5367814"/>
            <a:ext cx="5486400" cy="804386"/>
          </a:xfrm>
        </p:spPr>
        <p:txBody>
          <a:bodyPr/>
          <a:lstStyle>
            <a:lvl1pPr marL="0" indent="0">
              <a:buNone/>
              <a:defRPr sz="1300"/>
            </a:lvl1pPr>
            <a:lvl2pPr marL="411372" indent="0">
              <a:buNone/>
              <a:defRPr sz="1100"/>
            </a:lvl2pPr>
            <a:lvl3pPr marL="822722" indent="0">
              <a:buNone/>
              <a:defRPr sz="900"/>
            </a:lvl3pPr>
            <a:lvl4pPr marL="1234115" indent="0">
              <a:buNone/>
              <a:defRPr sz="800"/>
            </a:lvl4pPr>
            <a:lvl5pPr marL="1645475" indent="0">
              <a:buNone/>
              <a:defRPr sz="800"/>
            </a:lvl5pPr>
            <a:lvl6pPr marL="2056845" indent="0">
              <a:buNone/>
              <a:defRPr sz="800"/>
            </a:lvl6pPr>
            <a:lvl7pPr marL="2468212" indent="0">
              <a:buNone/>
              <a:defRPr sz="800"/>
            </a:lvl7pPr>
            <a:lvl8pPr marL="2879582" indent="0">
              <a:buNone/>
              <a:defRPr sz="800"/>
            </a:lvl8pPr>
            <a:lvl9pPr marL="3290949"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7557C7A5-476D-CB4E-8628-A5C0B80B0372}"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52825775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kumimoji="1" lang="ja-JP" altLang="en-US" smtClean="0"/>
              <a:t>2014/10/15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F1D44A-34BD-4A40-905B-2C2AC8621BD2}" type="slidenum">
              <a:rPr kumimoji="1" lang="ja-JP" altLang="en-US" smtClean="0"/>
              <a:t>‹#›</a:t>
            </a:fld>
            <a:endParaRPr kumimoji="1" lang="ja-JP" altLang="en-US"/>
          </a:p>
        </p:txBody>
      </p:sp>
    </p:spTree>
    <p:extLst>
      <p:ext uri="{BB962C8B-B14F-4D97-AF65-F5344CB8AC3E}">
        <p14:creationId xmlns:p14="http://schemas.microsoft.com/office/powerpoint/2010/main" val="1565869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1653" y="612934"/>
            <a:ext cx="5486400" cy="4114800"/>
          </a:xfrm>
        </p:spPr>
        <p:txBody>
          <a:bodyPr/>
          <a:lstStyle>
            <a:lvl1pPr marL="0" indent="0">
              <a:buNone/>
              <a:defRPr sz="2900"/>
            </a:lvl1pPr>
            <a:lvl2pPr marL="411372" indent="0">
              <a:buNone/>
              <a:defRPr sz="2500"/>
            </a:lvl2pPr>
            <a:lvl3pPr marL="822722" indent="0">
              <a:buNone/>
              <a:defRPr sz="2200"/>
            </a:lvl3pPr>
            <a:lvl4pPr marL="1234115" indent="0">
              <a:buNone/>
              <a:defRPr sz="1800"/>
            </a:lvl4pPr>
            <a:lvl5pPr marL="1645475" indent="0">
              <a:buNone/>
              <a:defRPr sz="1800"/>
            </a:lvl5pPr>
            <a:lvl6pPr marL="2056845" indent="0">
              <a:buNone/>
              <a:defRPr sz="1800"/>
            </a:lvl6pPr>
            <a:lvl7pPr marL="2468212" indent="0">
              <a:buNone/>
              <a:defRPr sz="1800"/>
            </a:lvl7pPr>
            <a:lvl8pPr marL="2879582" indent="0">
              <a:buNone/>
              <a:defRPr sz="1800"/>
            </a:lvl8pPr>
            <a:lvl9pPr marL="3290949" indent="0">
              <a:buNone/>
              <a:defRPr sz="1800"/>
            </a:lvl9pPr>
          </a:lstStyle>
          <a:p>
            <a:pPr lvl="0"/>
            <a:endParaRPr lang="ja-JP" altLang="en-US" noProof="0" smtClean="0">
              <a:sym typeface="Arial" charset="0"/>
            </a:endParaRPr>
          </a:p>
        </p:txBody>
      </p:sp>
      <p:sp>
        <p:nvSpPr>
          <p:cNvPr id="4" name="テキスト プレースホルダ 3"/>
          <p:cNvSpPr>
            <a:spLocks noGrp="1"/>
          </p:cNvSpPr>
          <p:nvPr>
            <p:ph type="body" sz="half" idx="2"/>
          </p:nvPr>
        </p:nvSpPr>
        <p:spPr>
          <a:xfrm>
            <a:off x="1791653" y="5367814"/>
            <a:ext cx="5486400" cy="804386"/>
          </a:xfrm>
        </p:spPr>
        <p:txBody>
          <a:bodyPr/>
          <a:lstStyle>
            <a:lvl1pPr marL="0" indent="0">
              <a:buNone/>
              <a:defRPr sz="1300"/>
            </a:lvl1pPr>
            <a:lvl2pPr marL="411372" indent="0">
              <a:buNone/>
              <a:defRPr sz="1100"/>
            </a:lvl2pPr>
            <a:lvl3pPr marL="822722" indent="0">
              <a:buNone/>
              <a:defRPr sz="900"/>
            </a:lvl3pPr>
            <a:lvl4pPr marL="1234115" indent="0">
              <a:buNone/>
              <a:defRPr sz="800"/>
            </a:lvl4pPr>
            <a:lvl5pPr marL="1645475" indent="0">
              <a:buNone/>
              <a:defRPr sz="800"/>
            </a:lvl5pPr>
            <a:lvl6pPr marL="2056845" indent="0">
              <a:buNone/>
              <a:defRPr sz="800"/>
            </a:lvl6pPr>
            <a:lvl7pPr marL="2468212" indent="0">
              <a:buNone/>
              <a:defRPr sz="800"/>
            </a:lvl7pPr>
            <a:lvl8pPr marL="2879582" indent="0">
              <a:buNone/>
              <a:defRPr sz="800"/>
            </a:lvl8pPr>
            <a:lvl9pPr marL="3290949"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7557C7A5-476D-CB4E-8628-A5C0B80B037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72931620"/>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6767C08-0877-FF40-BBD8-7C82B75177AC}"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611133330"/>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80010"/>
            <a:ext cx="1840230" cy="588645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891540" y="80010"/>
            <a:ext cx="5383530" cy="58864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FBC68A7-93D9-FB43-BB6F-A5FE5DF2EB07}"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172802759"/>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6767C08-0877-FF40-BBD8-7C82B75177A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09806839"/>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80010"/>
            <a:ext cx="1840230" cy="588645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891540" y="80010"/>
            <a:ext cx="5383530" cy="58864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FBC68A7-93D9-FB43-BB6F-A5FE5DF2EB0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47295502"/>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81"/>
            <a:ext cx="7772400" cy="1470183"/>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14"/>
            <a:ext cx="6400800" cy="1753077"/>
          </a:xfrm>
        </p:spPr>
        <p:txBody>
          <a:bodyPr/>
          <a:lstStyle>
            <a:lvl1pPr marL="0" indent="0" algn="ctr">
              <a:buNone/>
              <a:defRPr/>
            </a:lvl1pPr>
            <a:lvl2pPr marL="411424" indent="0" algn="ctr">
              <a:buNone/>
              <a:defRPr/>
            </a:lvl2pPr>
            <a:lvl3pPr marL="822839" indent="0" algn="ctr">
              <a:buNone/>
              <a:defRPr/>
            </a:lvl3pPr>
            <a:lvl4pPr marL="1234271" indent="0" algn="ctr">
              <a:buNone/>
              <a:defRPr/>
            </a:lvl4pPr>
            <a:lvl5pPr marL="1645689" indent="0" algn="ctr">
              <a:buNone/>
              <a:defRPr/>
            </a:lvl5pPr>
            <a:lvl6pPr marL="2057112" indent="0" algn="ctr">
              <a:buNone/>
              <a:defRPr/>
            </a:lvl6pPr>
            <a:lvl7pPr marL="2468534" indent="0" algn="ctr">
              <a:buNone/>
              <a:defRPr/>
            </a:lvl7pPr>
            <a:lvl8pPr marL="2879957" indent="0" algn="ctr">
              <a:buNone/>
              <a:defRPr/>
            </a:lvl8pPr>
            <a:lvl9pPr marL="3291378" indent="0" algn="ctr">
              <a:buNone/>
              <a:defRPr/>
            </a:lvl9pPr>
          </a:lstStyle>
          <a:p>
            <a:r>
              <a:rPr lang="ja-JP" altLang="en-US" smtClean="0"/>
              <a:t>マスタ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95AA87E-8369-214B-83C7-A8B3F8F358A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83776680"/>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347D48E-F286-214D-956C-797F3017BF2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55726007"/>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948" y="2906078"/>
            <a:ext cx="7772400" cy="1500188"/>
          </a:xfrm>
        </p:spPr>
        <p:txBody>
          <a:bodyPr anchor="b"/>
          <a:lstStyle>
            <a:lvl1pPr marL="0" indent="0">
              <a:buNone/>
              <a:defRPr sz="1800"/>
            </a:lvl1pPr>
            <a:lvl2pPr marL="411424" indent="0">
              <a:buNone/>
              <a:defRPr sz="1600"/>
            </a:lvl2pPr>
            <a:lvl3pPr marL="822839" indent="0">
              <a:buNone/>
              <a:defRPr sz="1400"/>
            </a:lvl3pPr>
            <a:lvl4pPr marL="1234271" indent="0">
              <a:buNone/>
              <a:defRPr sz="1300"/>
            </a:lvl4pPr>
            <a:lvl5pPr marL="1645689" indent="0">
              <a:buNone/>
              <a:defRPr sz="1300"/>
            </a:lvl5pPr>
            <a:lvl6pPr marL="2057112" indent="0">
              <a:buNone/>
              <a:defRPr sz="1300"/>
            </a:lvl6pPr>
            <a:lvl7pPr marL="2468534" indent="0">
              <a:buNone/>
              <a:defRPr sz="1300"/>
            </a:lvl7pPr>
            <a:lvl8pPr marL="2879957" indent="0">
              <a:buNone/>
              <a:defRPr sz="1300"/>
            </a:lvl8pPr>
            <a:lvl9pPr marL="3291378" indent="0">
              <a:buNone/>
              <a:defRPr sz="1300"/>
            </a:lvl9pPr>
          </a:lstStyle>
          <a:p>
            <a:pPr lvl="0"/>
            <a:r>
              <a:rPr lang="ja-JP" altLang="en-US" smtClean="0"/>
              <a:t>マスタ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20FBF288-F72F-4F4D-ACB4-224AD623DF8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12748621"/>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89154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058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99F20D80-F5BA-C742-B72A-811177C1176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53090185"/>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5" y="1534478"/>
            <a:ext cx="4040505" cy="640080"/>
          </a:xfrm>
        </p:spPr>
        <p:txBody>
          <a:bodyPr anchor="b"/>
          <a:lstStyle>
            <a:lvl1pPr marL="0" indent="0">
              <a:buNone/>
              <a:defRPr sz="2200" b="1"/>
            </a:lvl1pPr>
            <a:lvl2pPr marL="411424" indent="0">
              <a:buNone/>
              <a:defRPr sz="1800" b="1"/>
            </a:lvl2pPr>
            <a:lvl3pPr marL="822839" indent="0">
              <a:buNone/>
              <a:defRPr sz="1600" b="1"/>
            </a:lvl3pPr>
            <a:lvl4pPr marL="1234271" indent="0">
              <a:buNone/>
              <a:defRPr sz="1400" b="1"/>
            </a:lvl4pPr>
            <a:lvl5pPr marL="1645689" indent="0">
              <a:buNone/>
              <a:defRPr sz="1400" b="1"/>
            </a:lvl5pPr>
            <a:lvl6pPr marL="2057112" indent="0">
              <a:buNone/>
              <a:defRPr sz="1400" b="1"/>
            </a:lvl6pPr>
            <a:lvl7pPr marL="2468534" indent="0">
              <a:buNone/>
              <a:defRPr sz="1400" b="1"/>
            </a:lvl7pPr>
            <a:lvl8pPr marL="2879957" indent="0">
              <a:buNone/>
              <a:defRPr sz="1400" b="1"/>
            </a:lvl8pPr>
            <a:lvl9pPr marL="3291378" indent="0">
              <a:buNone/>
              <a:defRPr sz="14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4881" y="1534478"/>
            <a:ext cx="4041933" cy="640080"/>
          </a:xfrm>
        </p:spPr>
        <p:txBody>
          <a:bodyPr anchor="b"/>
          <a:lstStyle>
            <a:lvl1pPr marL="0" indent="0">
              <a:buNone/>
              <a:defRPr sz="2200" b="1"/>
            </a:lvl1pPr>
            <a:lvl2pPr marL="411424" indent="0">
              <a:buNone/>
              <a:defRPr sz="1800" b="1"/>
            </a:lvl2pPr>
            <a:lvl3pPr marL="822839" indent="0">
              <a:buNone/>
              <a:defRPr sz="1600" b="1"/>
            </a:lvl3pPr>
            <a:lvl4pPr marL="1234271" indent="0">
              <a:buNone/>
              <a:defRPr sz="1400" b="1"/>
            </a:lvl4pPr>
            <a:lvl5pPr marL="1645689" indent="0">
              <a:buNone/>
              <a:defRPr sz="1400" b="1"/>
            </a:lvl5pPr>
            <a:lvl6pPr marL="2057112" indent="0">
              <a:buNone/>
              <a:defRPr sz="1400" b="1"/>
            </a:lvl6pPr>
            <a:lvl7pPr marL="2468534" indent="0">
              <a:buNone/>
              <a:defRPr sz="1400" b="1"/>
            </a:lvl7pPr>
            <a:lvl8pPr marL="2879957" indent="0">
              <a:buNone/>
              <a:defRPr sz="1400" b="1"/>
            </a:lvl8pPr>
            <a:lvl9pPr marL="3291378" indent="0">
              <a:buNone/>
              <a:defRPr sz="14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4881"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FEA74C1A-68F6-0E4E-A23E-5E43AB7F57E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20523400"/>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B3B67BDC-A4AD-EE4A-BC5B-5E3BF7DC277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46619428"/>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DD1DC90-144F-CD46-99FF-9FAED9A7734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69800608"/>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6"/>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038" indent="0">
              <a:buNone/>
              <a:defRPr sz="1800">
                <a:solidFill>
                  <a:schemeClr val="tx1">
                    <a:tint val="75000"/>
                  </a:schemeClr>
                </a:solidFill>
              </a:defRPr>
            </a:lvl2pPr>
            <a:lvl3pPr marL="914076" indent="0">
              <a:buNone/>
              <a:defRPr sz="1600">
                <a:solidFill>
                  <a:schemeClr val="tx1">
                    <a:tint val="75000"/>
                  </a:schemeClr>
                </a:solidFill>
              </a:defRPr>
            </a:lvl3pPr>
            <a:lvl4pPr marL="1371114" indent="0">
              <a:buNone/>
              <a:defRPr sz="1400">
                <a:solidFill>
                  <a:schemeClr val="tx1">
                    <a:tint val="75000"/>
                  </a:schemeClr>
                </a:solidFill>
              </a:defRPr>
            </a:lvl4pPr>
            <a:lvl5pPr marL="1828152" indent="0">
              <a:buNone/>
              <a:defRPr sz="1400">
                <a:solidFill>
                  <a:schemeClr val="tx1">
                    <a:tint val="75000"/>
                  </a:schemeClr>
                </a:solidFill>
              </a:defRPr>
            </a:lvl5pPr>
            <a:lvl6pPr marL="2285190" indent="0">
              <a:buNone/>
              <a:defRPr sz="1400">
                <a:solidFill>
                  <a:schemeClr val="tx1">
                    <a:tint val="75000"/>
                  </a:schemeClr>
                </a:solidFill>
              </a:defRPr>
            </a:lvl6pPr>
            <a:lvl7pPr marL="2742228" indent="0">
              <a:buNone/>
              <a:defRPr sz="1400">
                <a:solidFill>
                  <a:schemeClr val="tx1">
                    <a:tint val="75000"/>
                  </a:schemeClr>
                </a:solidFill>
              </a:defRPr>
            </a:lvl7pPr>
            <a:lvl8pPr marL="3199248" indent="0">
              <a:buNone/>
              <a:defRPr sz="1400">
                <a:solidFill>
                  <a:schemeClr val="tx1">
                    <a:tint val="75000"/>
                  </a:schemeClr>
                </a:solidFill>
              </a:defRPr>
            </a:lvl8pPr>
            <a:lvl9pPr marL="36563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D133770-507D-8749-8EE1-ADC680A76B80}" type="datetimeFigureOut">
              <a:rPr kumimoji="1" lang="ja-JP" altLang="en-US" smtClean="0"/>
              <a:t>2014/10/15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F1D44A-34BD-4A40-905B-2C2AC8621BD2}" type="slidenum">
              <a:rPr kumimoji="1" lang="ja-JP" altLang="en-US" smtClean="0"/>
              <a:t>‹#›</a:t>
            </a:fld>
            <a:endParaRPr kumimoji="1" lang="ja-JP" altLang="en-US"/>
          </a:p>
        </p:txBody>
      </p:sp>
    </p:spTree>
    <p:extLst>
      <p:ext uri="{BB962C8B-B14F-4D97-AF65-F5344CB8AC3E}">
        <p14:creationId xmlns:p14="http://schemas.microsoft.com/office/powerpoint/2010/main" val="2801077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06"/>
            <a:ext cx="3008948" cy="1161573"/>
          </a:xfrm>
        </p:spPr>
        <p:txBody>
          <a:bodyPr anchor="b"/>
          <a:lstStyle>
            <a:lvl1pPr algn="l">
              <a:defRPr sz="1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4470"/>
            <a:ext cx="3008948" cy="4692015"/>
          </a:xfrm>
        </p:spPr>
        <p:txBody>
          <a:bodyPr/>
          <a:lstStyle>
            <a:lvl1pPr marL="0" indent="0">
              <a:buNone/>
              <a:defRPr sz="1300"/>
            </a:lvl1pPr>
            <a:lvl2pPr marL="411424" indent="0">
              <a:buNone/>
              <a:defRPr sz="1100"/>
            </a:lvl2pPr>
            <a:lvl3pPr marL="822839" indent="0">
              <a:buNone/>
              <a:defRPr sz="900"/>
            </a:lvl3pPr>
            <a:lvl4pPr marL="1234271" indent="0">
              <a:buNone/>
              <a:defRPr sz="800"/>
            </a:lvl4pPr>
            <a:lvl5pPr marL="1645689" indent="0">
              <a:buNone/>
              <a:defRPr sz="800"/>
            </a:lvl5pPr>
            <a:lvl6pPr marL="2057112" indent="0">
              <a:buNone/>
              <a:defRPr sz="800"/>
            </a:lvl6pPr>
            <a:lvl7pPr marL="2468534" indent="0">
              <a:buNone/>
              <a:defRPr sz="800"/>
            </a:lvl7pPr>
            <a:lvl8pPr marL="2879957" indent="0">
              <a:buNone/>
              <a:defRPr sz="800"/>
            </a:lvl8pPr>
            <a:lvl9pPr marL="3291378"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7792586A-F41D-844B-9293-A13BC65838D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28595039"/>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1653" y="612934"/>
            <a:ext cx="5486400" cy="4114800"/>
          </a:xfrm>
        </p:spPr>
        <p:txBody>
          <a:bodyPr/>
          <a:lstStyle>
            <a:lvl1pPr marL="0" indent="0">
              <a:buNone/>
              <a:defRPr sz="2900"/>
            </a:lvl1pPr>
            <a:lvl2pPr marL="411424" indent="0">
              <a:buNone/>
              <a:defRPr sz="2500"/>
            </a:lvl2pPr>
            <a:lvl3pPr marL="822839" indent="0">
              <a:buNone/>
              <a:defRPr sz="2200"/>
            </a:lvl3pPr>
            <a:lvl4pPr marL="1234271" indent="0">
              <a:buNone/>
              <a:defRPr sz="1800"/>
            </a:lvl4pPr>
            <a:lvl5pPr marL="1645689" indent="0">
              <a:buNone/>
              <a:defRPr sz="1800"/>
            </a:lvl5pPr>
            <a:lvl6pPr marL="2057112" indent="0">
              <a:buNone/>
              <a:defRPr sz="1800"/>
            </a:lvl6pPr>
            <a:lvl7pPr marL="2468534" indent="0">
              <a:buNone/>
              <a:defRPr sz="1800"/>
            </a:lvl7pPr>
            <a:lvl8pPr marL="2879957" indent="0">
              <a:buNone/>
              <a:defRPr sz="1800"/>
            </a:lvl8pPr>
            <a:lvl9pPr marL="3291378" indent="0">
              <a:buNone/>
              <a:defRPr sz="1800"/>
            </a:lvl9pPr>
          </a:lstStyle>
          <a:p>
            <a:pPr lvl="0"/>
            <a:endParaRPr lang="ja-JP" altLang="en-US" noProof="0" smtClean="0">
              <a:sym typeface="Arial" charset="0"/>
            </a:endParaRPr>
          </a:p>
        </p:txBody>
      </p:sp>
      <p:sp>
        <p:nvSpPr>
          <p:cNvPr id="4" name="テキスト プレースホルダ 3"/>
          <p:cNvSpPr>
            <a:spLocks noGrp="1"/>
          </p:cNvSpPr>
          <p:nvPr>
            <p:ph type="body" sz="half" idx="2"/>
          </p:nvPr>
        </p:nvSpPr>
        <p:spPr>
          <a:xfrm>
            <a:off x="1791653" y="5367814"/>
            <a:ext cx="5486400" cy="804386"/>
          </a:xfrm>
        </p:spPr>
        <p:txBody>
          <a:bodyPr/>
          <a:lstStyle>
            <a:lvl1pPr marL="0" indent="0">
              <a:buNone/>
              <a:defRPr sz="1300"/>
            </a:lvl1pPr>
            <a:lvl2pPr marL="411424" indent="0">
              <a:buNone/>
              <a:defRPr sz="1100"/>
            </a:lvl2pPr>
            <a:lvl3pPr marL="822839" indent="0">
              <a:buNone/>
              <a:defRPr sz="900"/>
            </a:lvl3pPr>
            <a:lvl4pPr marL="1234271" indent="0">
              <a:buNone/>
              <a:defRPr sz="800"/>
            </a:lvl4pPr>
            <a:lvl5pPr marL="1645689" indent="0">
              <a:buNone/>
              <a:defRPr sz="800"/>
            </a:lvl5pPr>
            <a:lvl6pPr marL="2057112" indent="0">
              <a:buNone/>
              <a:defRPr sz="800"/>
            </a:lvl6pPr>
            <a:lvl7pPr marL="2468534" indent="0">
              <a:buNone/>
              <a:defRPr sz="800"/>
            </a:lvl7pPr>
            <a:lvl8pPr marL="2879957" indent="0">
              <a:buNone/>
              <a:defRPr sz="800"/>
            </a:lvl8pPr>
            <a:lvl9pPr marL="3291378"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D823035D-6A2D-9D47-A4CC-53B26584E0D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23501228"/>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2FAA9B5-FD32-154F-9EEE-DE33409FA01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0134702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80010"/>
            <a:ext cx="1840230" cy="588645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891540" y="80010"/>
            <a:ext cx="5383530" cy="58864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CA0637E-635A-D64F-B9DD-864274A6B44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88468786"/>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8"/>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7" indent="0" algn="ctr">
              <a:buNone/>
              <a:defRPr>
                <a:solidFill>
                  <a:schemeClr val="tx1">
                    <a:tint val="75000"/>
                  </a:schemeClr>
                </a:solidFill>
              </a:defRPr>
            </a:lvl2pPr>
            <a:lvl3pPr marL="914373" indent="0" algn="ctr">
              <a:buNone/>
              <a:defRPr>
                <a:solidFill>
                  <a:schemeClr val="tx1">
                    <a:tint val="75000"/>
                  </a:schemeClr>
                </a:solidFill>
              </a:defRPr>
            </a:lvl3pPr>
            <a:lvl4pPr marL="1371560" indent="0" algn="ctr">
              <a:buNone/>
              <a:defRPr>
                <a:solidFill>
                  <a:schemeClr val="tx1">
                    <a:tint val="75000"/>
                  </a:schemeClr>
                </a:solidFill>
              </a:defRPr>
            </a:lvl4pPr>
            <a:lvl5pPr marL="1828746" indent="0" algn="ctr">
              <a:buNone/>
              <a:defRPr>
                <a:solidFill>
                  <a:schemeClr val="tx1">
                    <a:tint val="75000"/>
                  </a:schemeClr>
                </a:solidFill>
              </a:defRPr>
            </a:lvl5pPr>
            <a:lvl6pPr marL="2285933" indent="0" algn="ctr">
              <a:buNone/>
              <a:defRPr>
                <a:solidFill>
                  <a:schemeClr val="tx1">
                    <a:tint val="75000"/>
                  </a:schemeClr>
                </a:solidFill>
              </a:defRPr>
            </a:lvl6pPr>
            <a:lvl7pPr marL="2743119" indent="0" algn="ctr">
              <a:buNone/>
              <a:defRPr>
                <a:solidFill>
                  <a:schemeClr val="tx1">
                    <a:tint val="75000"/>
                  </a:schemeClr>
                </a:solidFill>
              </a:defRPr>
            </a:lvl7pPr>
            <a:lvl8pPr marL="3200304" indent="0" algn="ctr">
              <a:buNone/>
              <a:defRPr>
                <a:solidFill>
                  <a:schemeClr val="tx1">
                    <a:tint val="75000"/>
                  </a:schemeClr>
                </a:solidFill>
              </a:defRPr>
            </a:lvl8pPr>
            <a:lvl9pPr marL="3657489"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kumimoji="0"/>
            </a:lvl1pPr>
          </a:lstStyle>
          <a:p>
            <a:pPr>
              <a:defRPr/>
            </a:pPr>
            <a:fld id="{E53E70C9-6CF2-A242-884F-8CB26247F006}" type="datetime1">
              <a:rPr lang="ja-JP" altLang="en-US"/>
              <a:pPr>
                <a:defRPr/>
              </a:pPr>
              <a:t>2014/10/15</a:t>
            </a:fld>
            <a:endParaRPr lang="ja-JP" altLang="en-US"/>
          </a:p>
        </p:txBody>
      </p:sp>
      <p:sp>
        <p:nvSpPr>
          <p:cNvPr id="5" name="フッター プレースホルダー 4"/>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kumimoji="0"/>
            </a:lvl1pPr>
          </a:lstStyle>
          <a:p>
            <a:pPr>
              <a:defRPr/>
            </a:pPr>
            <a:fld id="{3327252E-7E5A-8040-B180-4FFE8170E58A}" type="slidenum">
              <a:rPr lang="ja-JP" altLang="en-US"/>
              <a:pPr>
                <a:defRPr/>
              </a:pPr>
              <a:t>‹#›</a:t>
            </a:fld>
            <a:endParaRPr lang="ja-JP" altLang="en-US"/>
          </a:p>
        </p:txBody>
      </p:sp>
    </p:spTree>
    <p:extLst>
      <p:ext uri="{BB962C8B-B14F-4D97-AF65-F5344CB8AC3E}">
        <p14:creationId xmlns:p14="http://schemas.microsoft.com/office/powerpoint/2010/main" val="49106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kumimoji="0"/>
            </a:lvl1pPr>
          </a:lstStyle>
          <a:p>
            <a:pPr>
              <a:defRPr/>
            </a:pPr>
            <a:fld id="{9C8AF579-E818-3948-86B5-B4E4AF2BA483}" type="datetime1">
              <a:rPr lang="ja-JP" altLang="en-US"/>
              <a:pPr>
                <a:defRPr/>
              </a:pPr>
              <a:t>2014/10/15</a:t>
            </a:fld>
            <a:endParaRPr lang="ja-JP" altLang="en-US"/>
          </a:p>
        </p:txBody>
      </p:sp>
      <p:sp>
        <p:nvSpPr>
          <p:cNvPr id="5" name="フッター プレースホルダー 4"/>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kumimoji="0"/>
            </a:lvl1pPr>
          </a:lstStyle>
          <a:p>
            <a:pPr>
              <a:defRPr/>
            </a:pPr>
            <a:fld id="{717B2EEC-C7AB-244F-9DB0-30C671430AB0}" type="slidenum">
              <a:rPr lang="ja-JP" altLang="en-US"/>
              <a:pPr>
                <a:defRPr/>
              </a:pPr>
              <a:t>‹#›</a:t>
            </a:fld>
            <a:endParaRPr lang="ja-JP" altLang="en-US"/>
          </a:p>
        </p:txBody>
      </p:sp>
    </p:spTree>
    <p:extLst>
      <p:ext uri="{BB962C8B-B14F-4D97-AF65-F5344CB8AC3E}">
        <p14:creationId xmlns:p14="http://schemas.microsoft.com/office/powerpoint/2010/main" val="670881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3"/>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87" indent="0">
              <a:buNone/>
              <a:defRPr sz="1800">
                <a:solidFill>
                  <a:schemeClr val="tx1">
                    <a:tint val="75000"/>
                  </a:schemeClr>
                </a:solidFill>
              </a:defRPr>
            </a:lvl2pPr>
            <a:lvl3pPr marL="914373" indent="0">
              <a:buNone/>
              <a:defRPr sz="1600">
                <a:solidFill>
                  <a:schemeClr val="tx1">
                    <a:tint val="75000"/>
                  </a:schemeClr>
                </a:solidFill>
              </a:defRPr>
            </a:lvl3pPr>
            <a:lvl4pPr marL="1371560" indent="0">
              <a:buNone/>
              <a:defRPr sz="1400">
                <a:solidFill>
                  <a:schemeClr val="tx1">
                    <a:tint val="75000"/>
                  </a:schemeClr>
                </a:solidFill>
              </a:defRPr>
            </a:lvl4pPr>
            <a:lvl5pPr marL="1828746" indent="0">
              <a:buNone/>
              <a:defRPr sz="1400">
                <a:solidFill>
                  <a:schemeClr val="tx1">
                    <a:tint val="75000"/>
                  </a:schemeClr>
                </a:solidFill>
              </a:defRPr>
            </a:lvl5pPr>
            <a:lvl6pPr marL="2285933" indent="0">
              <a:buNone/>
              <a:defRPr sz="1400">
                <a:solidFill>
                  <a:schemeClr val="tx1">
                    <a:tint val="75000"/>
                  </a:schemeClr>
                </a:solidFill>
              </a:defRPr>
            </a:lvl6pPr>
            <a:lvl7pPr marL="2743119" indent="0">
              <a:buNone/>
              <a:defRPr sz="1400">
                <a:solidFill>
                  <a:schemeClr val="tx1">
                    <a:tint val="75000"/>
                  </a:schemeClr>
                </a:solidFill>
              </a:defRPr>
            </a:lvl7pPr>
            <a:lvl8pPr marL="3200304" indent="0">
              <a:buNone/>
              <a:defRPr sz="1400">
                <a:solidFill>
                  <a:schemeClr val="tx1">
                    <a:tint val="75000"/>
                  </a:schemeClr>
                </a:solidFill>
              </a:defRPr>
            </a:lvl8pPr>
            <a:lvl9pPr marL="3657489"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kumimoji="0"/>
            </a:lvl1pPr>
          </a:lstStyle>
          <a:p>
            <a:pPr>
              <a:defRPr/>
            </a:pPr>
            <a:fld id="{EB04C519-1A1F-E34B-8463-D1E7421B154C}" type="datetime1">
              <a:rPr lang="ja-JP" altLang="en-US"/>
              <a:pPr>
                <a:defRPr/>
              </a:pPr>
              <a:t>2014/10/15</a:t>
            </a:fld>
            <a:endParaRPr lang="ja-JP" altLang="en-US"/>
          </a:p>
        </p:txBody>
      </p:sp>
      <p:sp>
        <p:nvSpPr>
          <p:cNvPr id="5" name="フッター プレースホルダー 4"/>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kumimoji="0"/>
            </a:lvl1pPr>
          </a:lstStyle>
          <a:p>
            <a:pPr>
              <a:defRPr/>
            </a:pPr>
            <a:fld id="{71484B23-7285-874E-B6CA-24CAE1015C4E}" type="slidenum">
              <a:rPr lang="ja-JP" altLang="en-US"/>
              <a:pPr>
                <a:defRPr/>
              </a:pPr>
              <a:t>‹#›</a:t>
            </a:fld>
            <a:endParaRPr lang="ja-JP" altLang="en-US"/>
          </a:p>
        </p:txBody>
      </p:sp>
    </p:spTree>
    <p:extLst>
      <p:ext uri="{BB962C8B-B14F-4D97-AF65-F5344CB8AC3E}">
        <p14:creationId xmlns:p14="http://schemas.microsoft.com/office/powerpoint/2010/main" val="13598989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kumimoji="0"/>
            </a:lvl1pPr>
          </a:lstStyle>
          <a:p>
            <a:pPr>
              <a:defRPr/>
            </a:pPr>
            <a:fld id="{40258675-34BC-FD4B-85D9-37CFDD8E66D5}" type="datetime1">
              <a:rPr lang="ja-JP" altLang="en-US"/>
              <a:pPr>
                <a:defRPr/>
              </a:pPr>
              <a:t>2014/10/15</a:t>
            </a:fld>
            <a:endParaRPr lang="ja-JP" altLang="en-US"/>
          </a:p>
        </p:txBody>
      </p:sp>
      <p:sp>
        <p:nvSpPr>
          <p:cNvPr id="6" name="フッター プレースホルダー 5"/>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a:defRPr kumimoji="0"/>
            </a:lvl1pPr>
          </a:lstStyle>
          <a:p>
            <a:pPr>
              <a:defRPr/>
            </a:pPr>
            <a:fld id="{F9D5404F-5864-D748-86BE-D5EB58204EAF}" type="slidenum">
              <a:rPr lang="ja-JP" altLang="en-US"/>
              <a:pPr>
                <a:defRPr/>
              </a:pPr>
              <a:t>‹#›</a:t>
            </a:fld>
            <a:endParaRPr lang="ja-JP" altLang="en-US"/>
          </a:p>
        </p:txBody>
      </p:sp>
    </p:spTree>
    <p:extLst>
      <p:ext uri="{BB962C8B-B14F-4D97-AF65-F5344CB8AC3E}">
        <p14:creationId xmlns:p14="http://schemas.microsoft.com/office/powerpoint/2010/main" val="28745813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87" indent="0">
              <a:buNone/>
              <a:defRPr sz="2000" b="1"/>
            </a:lvl2pPr>
            <a:lvl3pPr marL="914373" indent="0">
              <a:buNone/>
              <a:defRPr sz="1800" b="1"/>
            </a:lvl3pPr>
            <a:lvl4pPr marL="1371560" indent="0">
              <a:buNone/>
              <a:defRPr sz="1600" b="1"/>
            </a:lvl4pPr>
            <a:lvl5pPr marL="1828746" indent="0">
              <a:buNone/>
              <a:defRPr sz="1600" b="1"/>
            </a:lvl5pPr>
            <a:lvl6pPr marL="2285933" indent="0">
              <a:buNone/>
              <a:defRPr sz="1600" b="1"/>
            </a:lvl6pPr>
            <a:lvl7pPr marL="2743119" indent="0">
              <a:buNone/>
              <a:defRPr sz="1600" b="1"/>
            </a:lvl7pPr>
            <a:lvl8pPr marL="3200304" indent="0">
              <a:buNone/>
              <a:defRPr sz="1600" b="1"/>
            </a:lvl8pPr>
            <a:lvl9pPr marL="3657489"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8" y="1535113"/>
            <a:ext cx="4041775" cy="639762"/>
          </a:xfrm>
        </p:spPr>
        <p:txBody>
          <a:bodyPr anchor="b"/>
          <a:lstStyle>
            <a:lvl1pPr marL="0" indent="0">
              <a:buNone/>
              <a:defRPr sz="2400" b="1"/>
            </a:lvl1pPr>
            <a:lvl2pPr marL="457187" indent="0">
              <a:buNone/>
              <a:defRPr sz="2000" b="1"/>
            </a:lvl2pPr>
            <a:lvl3pPr marL="914373" indent="0">
              <a:buNone/>
              <a:defRPr sz="1800" b="1"/>
            </a:lvl3pPr>
            <a:lvl4pPr marL="1371560" indent="0">
              <a:buNone/>
              <a:defRPr sz="1600" b="1"/>
            </a:lvl4pPr>
            <a:lvl5pPr marL="1828746" indent="0">
              <a:buNone/>
              <a:defRPr sz="1600" b="1"/>
            </a:lvl5pPr>
            <a:lvl6pPr marL="2285933" indent="0">
              <a:buNone/>
              <a:defRPr sz="1600" b="1"/>
            </a:lvl6pPr>
            <a:lvl7pPr marL="2743119" indent="0">
              <a:buNone/>
              <a:defRPr sz="1600" b="1"/>
            </a:lvl7pPr>
            <a:lvl8pPr marL="3200304" indent="0">
              <a:buNone/>
              <a:defRPr sz="1600" b="1"/>
            </a:lvl8pPr>
            <a:lvl9pPr marL="3657489"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kumimoji="0"/>
            </a:lvl1pPr>
          </a:lstStyle>
          <a:p>
            <a:pPr>
              <a:defRPr/>
            </a:pPr>
            <a:fld id="{58FB1FAB-F30A-044B-95E3-6E4C62EFBCC7}" type="datetime1">
              <a:rPr lang="ja-JP" altLang="en-US"/>
              <a:pPr>
                <a:defRPr/>
              </a:pPr>
              <a:t>2014/10/15</a:t>
            </a:fld>
            <a:endParaRPr lang="ja-JP" altLang="en-US"/>
          </a:p>
        </p:txBody>
      </p:sp>
      <p:sp>
        <p:nvSpPr>
          <p:cNvPr id="8" name="フッター プレースホルダー 7"/>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a:defRPr kumimoji="0"/>
            </a:lvl1pPr>
          </a:lstStyle>
          <a:p>
            <a:pPr>
              <a:defRPr/>
            </a:pPr>
            <a:fld id="{84CDBED0-9573-934A-B609-2C609B7BCDF5}" type="slidenum">
              <a:rPr lang="ja-JP" altLang="en-US"/>
              <a:pPr>
                <a:defRPr/>
              </a:pPr>
              <a:t>‹#›</a:t>
            </a:fld>
            <a:endParaRPr lang="ja-JP" altLang="en-US"/>
          </a:p>
        </p:txBody>
      </p:sp>
    </p:spTree>
    <p:extLst>
      <p:ext uri="{BB962C8B-B14F-4D97-AF65-F5344CB8AC3E}">
        <p14:creationId xmlns:p14="http://schemas.microsoft.com/office/powerpoint/2010/main" val="4224913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kumimoji="0"/>
            </a:lvl1pPr>
          </a:lstStyle>
          <a:p>
            <a:pPr>
              <a:defRPr/>
            </a:pPr>
            <a:fld id="{5FAFE96C-80DF-9140-922A-79B63D2BC161}" type="datetime1">
              <a:rPr lang="ja-JP" altLang="en-US"/>
              <a:pPr>
                <a:defRPr/>
              </a:pPr>
              <a:t>2014/10/15</a:t>
            </a:fld>
            <a:endParaRPr lang="ja-JP" altLang="en-US"/>
          </a:p>
        </p:txBody>
      </p:sp>
      <p:sp>
        <p:nvSpPr>
          <p:cNvPr id="4" name="フッター プレースホルダー 3"/>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a:defRPr kumimoji="0"/>
            </a:lvl1pPr>
          </a:lstStyle>
          <a:p>
            <a:pPr>
              <a:defRPr/>
            </a:pPr>
            <a:fld id="{2EE41146-1017-F648-AED0-F8BCA75F8798}" type="slidenum">
              <a:rPr lang="ja-JP" altLang="en-US"/>
              <a:pPr>
                <a:defRPr/>
              </a:pPr>
              <a:t>‹#›</a:t>
            </a:fld>
            <a:endParaRPr lang="ja-JP" altLang="en-US"/>
          </a:p>
        </p:txBody>
      </p:sp>
    </p:spTree>
    <p:extLst>
      <p:ext uri="{BB962C8B-B14F-4D97-AF65-F5344CB8AC3E}">
        <p14:creationId xmlns:p14="http://schemas.microsoft.com/office/powerpoint/2010/main" val="1353457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D133770-507D-8749-8EE1-ADC680A76B80}" type="datetimeFigureOut">
              <a:rPr kumimoji="1" lang="ja-JP" altLang="en-US" smtClean="0"/>
              <a:t>2014/10/15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F1D44A-34BD-4A40-905B-2C2AC8621BD2}" type="slidenum">
              <a:rPr kumimoji="1" lang="ja-JP" altLang="en-US" smtClean="0"/>
              <a:t>‹#›</a:t>
            </a:fld>
            <a:endParaRPr kumimoji="1" lang="ja-JP" altLang="en-US"/>
          </a:p>
        </p:txBody>
      </p:sp>
    </p:spTree>
    <p:extLst>
      <p:ext uri="{BB962C8B-B14F-4D97-AF65-F5344CB8AC3E}">
        <p14:creationId xmlns:p14="http://schemas.microsoft.com/office/powerpoint/2010/main" val="473826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kumimoji="0"/>
            </a:lvl1pPr>
          </a:lstStyle>
          <a:p>
            <a:pPr>
              <a:defRPr/>
            </a:pPr>
            <a:fld id="{3AD0167B-0899-844C-A89D-0D5A7BCC51A6}" type="datetime1">
              <a:rPr lang="ja-JP" altLang="en-US"/>
              <a:pPr>
                <a:defRPr/>
              </a:pPr>
              <a:t>2014/10/15</a:t>
            </a:fld>
            <a:endParaRPr lang="ja-JP" altLang="en-US"/>
          </a:p>
        </p:txBody>
      </p:sp>
      <p:sp>
        <p:nvSpPr>
          <p:cNvPr id="3" name="フッター プレースホルダー 2"/>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a:defRPr kumimoji="0"/>
            </a:lvl1pPr>
          </a:lstStyle>
          <a:p>
            <a:pPr>
              <a:defRPr/>
            </a:pPr>
            <a:fld id="{A2D995E7-672C-0F40-A6FD-784C3DD90218}" type="slidenum">
              <a:rPr lang="ja-JP" altLang="en-US"/>
              <a:pPr>
                <a:defRPr/>
              </a:pPr>
              <a:t>‹#›</a:t>
            </a:fld>
            <a:endParaRPr lang="ja-JP" altLang="en-US"/>
          </a:p>
        </p:txBody>
      </p:sp>
    </p:spTree>
    <p:extLst>
      <p:ext uri="{BB962C8B-B14F-4D97-AF65-F5344CB8AC3E}">
        <p14:creationId xmlns:p14="http://schemas.microsoft.com/office/powerpoint/2010/main" val="6311464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3" y="273053"/>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3" y="1435100"/>
            <a:ext cx="3008313" cy="4691063"/>
          </a:xfrm>
        </p:spPr>
        <p:txBody>
          <a:bodyPr/>
          <a:lstStyle>
            <a:lvl1pPr marL="0" indent="0">
              <a:buNone/>
              <a:defRPr sz="1400"/>
            </a:lvl1pPr>
            <a:lvl2pPr marL="457187" indent="0">
              <a:buNone/>
              <a:defRPr sz="1200"/>
            </a:lvl2pPr>
            <a:lvl3pPr marL="914373" indent="0">
              <a:buNone/>
              <a:defRPr sz="1000"/>
            </a:lvl3pPr>
            <a:lvl4pPr marL="1371560" indent="0">
              <a:buNone/>
              <a:defRPr sz="900"/>
            </a:lvl4pPr>
            <a:lvl5pPr marL="1828746" indent="0">
              <a:buNone/>
              <a:defRPr sz="900"/>
            </a:lvl5pPr>
            <a:lvl6pPr marL="2285933" indent="0">
              <a:buNone/>
              <a:defRPr sz="900"/>
            </a:lvl6pPr>
            <a:lvl7pPr marL="2743119" indent="0">
              <a:buNone/>
              <a:defRPr sz="900"/>
            </a:lvl7pPr>
            <a:lvl8pPr marL="3200304" indent="0">
              <a:buNone/>
              <a:defRPr sz="900"/>
            </a:lvl8pPr>
            <a:lvl9pPr marL="3657489"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kumimoji="0"/>
            </a:lvl1pPr>
          </a:lstStyle>
          <a:p>
            <a:pPr>
              <a:defRPr/>
            </a:pPr>
            <a:fld id="{EB25D0B4-9D29-994D-87FC-44DBEF3858FA}" type="datetime1">
              <a:rPr lang="ja-JP" altLang="en-US"/>
              <a:pPr>
                <a:defRPr/>
              </a:pPr>
              <a:t>2014/10/15</a:t>
            </a:fld>
            <a:endParaRPr lang="ja-JP" altLang="en-US"/>
          </a:p>
        </p:txBody>
      </p:sp>
      <p:sp>
        <p:nvSpPr>
          <p:cNvPr id="6" name="フッター プレースホルダー 5"/>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a:defRPr kumimoji="0"/>
            </a:lvl1pPr>
          </a:lstStyle>
          <a:p>
            <a:pPr>
              <a:defRPr/>
            </a:pPr>
            <a:fld id="{8E5E8292-1E72-0644-BAD3-C41102BD83FA}" type="slidenum">
              <a:rPr lang="ja-JP" altLang="en-US"/>
              <a:pPr>
                <a:defRPr/>
              </a:pPr>
              <a:t>‹#›</a:t>
            </a:fld>
            <a:endParaRPr lang="ja-JP" altLang="en-US"/>
          </a:p>
        </p:txBody>
      </p:sp>
    </p:spTree>
    <p:extLst>
      <p:ext uri="{BB962C8B-B14F-4D97-AF65-F5344CB8AC3E}">
        <p14:creationId xmlns:p14="http://schemas.microsoft.com/office/powerpoint/2010/main" val="2492058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187" indent="0">
              <a:buNone/>
              <a:defRPr sz="2800"/>
            </a:lvl2pPr>
            <a:lvl3pPr marL="914373" indent="0">
              <a:buNone/>
              <a:defRPr sz="2400"/>
            </a:lvl3pPr>
            <a:lvl4pPr marL="1371560" indent="0">
              <a:buNone/>
              <a:defRPr sz="2000"/>
            </a:lvl4pPr>
            <a:lvl5pPr marL="1828746" indent="0">
              <a:buNone/>
              <a:defRPr sz="2000"/>
            </a:lvl5pPr>
            <a:lvl6pPr marL="2285933" indent="0">
              <a:buNone/>
              <a:defRPr sz="2000"/>
            </a:lvl6pPr>
            <a:lvl7pPr marL="2743119" indent="0">
              <a:buNone/>
              <a:defRPr sz="2000"/>
            </a:lvl7pPr>
            <a:lvl8pPr marL="3200304" indent="0">
              <a:buNone/>
              <a:defRPr sz="2000"/>
            </a:lvl8pPr>
            <a:lvl9pPr marL="3657489"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187" indent="0">
              <a:buNone/>
              <a:defRPr sz="1200"/>
            </a:lvl2pPr>
            <a:lvl3pPr marL="914373" indent="0">
              <a:buNone/>
              <a:defRPr sz="1000"/>
            </a:lvl3pPr>
            <a:lvl4pPr marL="1371560" indent="0">
              <a:buNone/>
              <a:defRPr sz="900"/>
            </a:lvl4pPr>
            <a:lvl5pPr marL="1828746" indent="0">
              <a:buNone/>
              <a:defRPr sz="900"/>
            </a:lvl5pPr>
            <a:lvl6pPr marL="2285933" indent="0">
              <a:buNone/>
              <a:defRPr sz="900"/>
            </a:lvl6pPr>
            <a:lvl7pPr marL="2743119" indent="0">
              <a:buNone/>
              <a:defRPr sz="900"/>
            </a:lvl7pPr>
            <a:lvl8pPr marL="3200304" indent="0">
              <a:buNone/>
              <a:defRPr sz="900"/>
            </a:lvl8pPr>
            <a:lvl9pPr marL="3657489"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kumimoji="0"/>
            </a:lvl1pPr>
          </a:lstStyle>
          <a:p>
            <a:pPr>
              <a:defRPr/>
            </a:pPr>
            <a:fld id="{A03F8B3E-1654-7E46-B175-272720C0660C}" type="datetime1">
              <a:rPr lang="ja-JP" altLang="en-US"/>
              <a:pPr>
                <a:defRPr/>
              </a:pPr>
              <a:t>2014/10/15</a:t>
            </a:fld>
            <a:endParaRPr lang="ja-JP" altLang="en-US"/>
          </a:p>
        </p:txBody>
      </p:sp>
      <p:sp>
        <p:nvSpPr>
          <p:cNvPr id="6" name="フッター プレースホルダー 5"/>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a:defRPr kumimoji="0"/>
            </a:lvl1pPr>
          </a:lstStyle>
          <a:p>
            <a:pPr>
              <a:defRPr/>
            </a:pPr>
            <a:fld id="{463F6A86-AD7E-FC40-B09B-2B8137847D55}" type="slidenum">
              <a:rPr lang="ja-JP" altLang="en-US"/>
              <a:pPr>
                <a:defRPr/>
              </a:pPr>
              <a:t>‹#›</a:t>
            </a:fld>
            <a:endParaRPr lang="ja-JP" altLang="en-US"/>
          </a:p>
        </p:txBody>
      </p:sp>
    </p:spTree>
    <p:extLst>
      <p:ext uri="{BB962C8B-B14F-4D97-AF65-F5344CB8AC3E}">
        <p14:creationId xmlns:p14="http://schemas.microsoft.com/office/powerpoint/2010/main" val="335217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kumimoji="0"/>
            </a:lvl1pPr>
          </a:lstStyle>
          <a:p>
            <a:pPr>
              <a:defRPr/>
            </a:pPr>
            <a:fld id="{B2559E5A-A12B-FF40-9A27-8813A811DB00}" type="datetime1">
              <a:rPr lang="ja-JP" altLang="en-US"/>
              <a:pPr>
                <a:defRPr/>
              </a:pPr>
              <a:t>2014/10/15</a:t>
            </a:fld>
            <a:endParaRPr lang="ja-JP" altLang="en-US"/>
          </a:p>
        </p:txBody>
      </p:sp>
      <p:sp>
        <p:nvSpPr>
          <p:cNvPr id="5" name="フッター プレースホルダー 4"/>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kumimoji="0"/>
            </a:lvl1pPr>
          </a:lstStyle>
          <a:p>
            <a:pPr>
              <a:defRPr/>
            </a:pPr>
            <a:fld id="{40795313-3492-E043-A2B6-9EA3312517EE}" type="slidenum">
              <a:rPr lang="ja-JP" altLang="en-US"/>
              <a:pPr>
                <a:defRPr/>
              </a:pPr>
              <a:t>‹#›</a:t>
            </a:fld>
            <a:endParaRPr lang="ja-JP" altLang="en-US"/>
          </a:p>
        </p:txBody>
      </p:sp>
    </p:spTree>
    <p:extLst>
      <p:ext uri="{BB962C8B-B14F-4D97-AF65-F5344CB8AC3E}">
        <p14:creationId xmlns:p14="http://schemas.microsoft.com/office/powerpoint/2010/main" val="4023371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2"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kumimoji="0"/>
            </a:lvl1pPr>
          </a:lstStyle>
          <a:p>
            <a:pPr>
              <a:defRPr/>
            </a:pPr>
            <a:fld id="{9942C738-C4F6-AA41-BE62-1898810F5759}" type="datetime1">
              <a:rPr lang="ja-JP" altLang="en-US"/>
              <a:pPr>
                <a:defRPr/>
              </a:pPr>
              <a:t>2014/10/15</a:t>
            </a:fld>
            <a:endParaRPr lang="ja-JP" altLang="en-US"/>
          </a:p>
        </p:txBody>
      </p:sp>
      <p:sp>
        <p:nvSpPr>
          <p:cNvPr id="5" name="フッター プレースホルダー 4"/>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kumimoji="0"/>
            </a:lvl1pPr>
          </a:lstStyle>
          <a:p>
            <a:pPr>
              <a:defRPr/>
            </a:pPr>
            <a:fld id="{DDCC5D29-79AC-6947-9304-8B7F03A3977E}" type="slidenum">
              <a:rPr lang="ja-JP" altLang="en-US"/>
              <a:pPr>
                <a:defRPr/>
              </a:pPr>
              <a:t>‹#›</a:t>
            </a:fld>
            <a:endParaRPr lang="ja-JP" altLang="en-US"/>
          </a:p>
        </p:txBody>
      </p:sp>
    </p:spTree>
    <p:extLst>
      <p:ext uri="{BB962C8B-B14F-4D97-AF65-F5344CB8AC3E}">
        <p14:creationId xmlns:p14="http://schemas.microsoft.com/office/powerpoint/2010/main" val="4834548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59"/>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47" indent="0" algn="ctr">
              <a:buNone/>
              <a:defRPr>
                <a:solidFill>
                  <a:schemeClr val="tx1">
                    <a:tint val="75000"/>
                  </a:schemeClr>
                </a:solidFill>
              </a:defRPr>
            </a:lvl2pPr>
            <a:lvl3pPr marL="914094" indent="0" algn="ctr">
              <a:buNone/>
              <a:defRPr>
                <a:solidFill>
                  <a:schemeClr val="tx1">
                    <a:tint val="75000"/>
                  </a:schemeClr>
                </a:solidFill>
              </a:defRPr>
            </a:lvl3pPr>
            <a:lvl4pPr marL="1371141" indent="0" algn="ctr">
              <a:buNone/>
              <a:defRPr>
                <a:solidFill>
                  <a:schemeClr val="tx1">
                    <a:tint val="75000"/>
                  </a:schemeClr>
                </a:solidFill>
              </a:defRPr>
            </a:lvl4pPr>
            <a:lvl5pPr marL="1828188" indent="0" algn="ctr">
              <a:buNone/>
              <a:defRPr>
                <a:solidFill>
                  <a:schemeClr val="tx1">
                    <a:tint val="75000"/>
                  </a:schemeClr>
                </a:solidFill>
              </a:defRPr>
            </a:lvl5pPr>
            <a:lvl6pPr marL="2285235" indent="0" algn="ctr">
              <a:buNone/>
              <a:defRPr>
                <a:solidFill>
                  <a:schemeClr val="tx1">
                    <a:tint val="75000"/>
                  </a:schemeClr>
                </a:solidFill>
              </a:defRPr>
            </a:lvl6pPr>
            <a:lvl7pPr marL="2742282" indent="0" algn="ctr">
              <a:buNone/>
              <a:defRPr>
                <a:solidFill>
                  <a:schemeClr val="tx1">
                    <a:tint val="75000"/>
                  </a:schemeClr>
                </a:solidFill>
              </a:defRPr>
            </a:lvl7pPr>
            <a:lvl8pPr marL="3199312" indent="0" algn="ctr">
              <a:buNone/>
              <a:defRPr>
                <a:solidFill>
                  <a:schemeClr val="tx1">
                    <a:tint val="75000"/>
                  </a:schemeClr>
                </a:solidFill>
              </a:defRPr>
            </a:lvl8pPr>
            <a:lvl9pPr marL="3656372"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891916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706867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4"/>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047" indent="0">
              <a:buNone/>
              <a:defRPr sz="1800">
                <a:solidFill>
                  <a:schemeClr val="tx1">
                    <a:tint val="75000"/>
                  </a:schemeClr>
                </a:solidFill>
              </a:defRPr>
            </a:lvl2pPr>
            <a:lvl3pPr marL="914094" indent="0">
              <a:buNone/>
              <a:defRPr sz="1600">
                <a:solidFill>
                  <a:schemeClr val="tx1">
                    <a:tint val="75000"/>
                  </a:schemeClr>
                </a:solidFill>
              </a:defRPr>
            </a:lvl3pPr>
            <a:lvl4pPr marL="1371141" indent="0">
              <a:buNone/>
              <a:defRPr sz="1400">
                <a:solidFill>
                  <a:schemeClr val="tx1">
                    <a:tint val="75000"/>
                  </a:schemeClr>
                </a:solidFill>
              </a:defRPr>
            </a:lvl4pPr>
            <a:lvl5pPr marL="1828188" indent="0">
              <a:buNone/>
              <a:defRPr sz="1400">
                <a:solidFill>
                  <a:schemeClr val="tx1">
                    <a:tint val="75000"/>
                  </a:schemeClr>
                </a:solidFill>
              </a:defRPr>
            </a:lvl5pPr>
            <a:lvl6pPr marL="2285235" indent="0">
              <a:buNone/>
              <a:defRPr sz="1400">
                <a:solidFill>
                  <a:schemeClr val="tx1">
                    <a:tint val="75000"/>
                  </a:schemeClr>
                </a:solidFill>
              </a:defRPr>
            </a:lvl6pPr>
            <a:lvl7pPr marL="2742282" indent="0">
              <a:buNone/>
              <a:defRPr sz="1400">
                <a:solidFill>
                  <a:schemeClr val="tx1">
                    <a:tint val="75000"/>
                  </a:schemeClr>
                </a:solidFill>
              </a:defRPr>
            </a:lvl7pPr>
            <a:lvl8pPr marL="3199312" indent="0">
              <a:buNone/>
              <a:defRPr sz="1400">
                <a:solidFill>
                  <a:schemeClr val="tx1">
                    <a:tint val="75000"/>
                  </a:schemeClr>
                </a:solidFill>
              </a:defRPr>
            </a:lvl8pPr>
            <a:lvl9pPr marL="3656372"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389583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34945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047" indent="0">
              <a:buNone/>
              <a:defRPr sz="2000" b="1"/>
            </a:lvl2pPr>
            <a:lvl3pPr marL="914094" indent="0">
              <a:buNone/>
              <a:defRPr sz="1800" b="1"/>
            </a:lvl3pPr>
            <a:lvl4pPr marL="1371141" indent="0">
              <a:buNone/>
              <a:defRPr sz="1600" b="1"/>
            </a:lvl4pPr>
            <a:lvl5pPr marL="1828188" indent="0">
              <a:buNone/>
              <a:defRPr sz="1600" b="1"/>
            </a:lvl5pPr>
            <a:lvl6pPr marL="2285235" indent="0">
              <a:buNone/>
              <a:defRPr sz="1600" b="1"/>
            </a:lvl6pPr>
            <a:lvl7pPr marL="2742282" indent="0">
              <a:buNone/>
              <a:defRPr sz="1600" b="1"/>
            </a:lvl7pPr>
            <a:lvl8pPr marL="3199312" indent="0">
              <a:buNone/>
              <a:defRPr sz="1600" b="1"/>
            </a:lvl8pPr>
            <a:lvl9pPr marL="3656372"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59" y="1535113"/>
            <a:ext cx="4041775" cy="639762"/>
          </a:xfrm>
        </p:spPr>
        <p:txBody>
          <a:bodyPr anchor="b"/>
          <a:lstStyle>
            <a:lvl1pPr marL="0" indent="0">
              <a:buNone/>
              <a:defRPr sz="2400" b="1"/>
            </a:lvl1pPr>
            <a:lvl2pPr marL="457047" indent="0">
              <a:buNone/>
              <a:defRPr sz="2000" b="1"/>
            </a:lvl2pPr>
            <a:lvl3pPr marL="914094" indent="0">
              <a:buNone/>
              <a:defRPr sz="1800" b="1"/>
            </a:lvl3pPr>
            <a:lvl4pPr marL="1371141" indent="0">
              <a:buNone/>
              <a:defRPr sz="1600" b="1"/>
            </a:lvl4pPr>
            <a:lvl5pPr marL="1828188" indent="0">
              <a:buNone/>
              <a:defRPr sz="1600" b="1"/>
            </a:lvl5pPr>
            <a:lvl6pPr marL="2285235" indent="0">
              <a:buNone/>
              <a:defRPr sz="1600" b="1"/>
            </a:lvl6pPr>
            <a:lvl7pPr marL="2742282" indent="0">
              <a:buNone/>
              <a:defRPr sz="1600" b="1"/>
            </a:lvl7pPr>
            <a:lvl8pPr marL="3199312" indent="0">
              <a:buNone/>
              <a:defRPr sz="1600" b="1"/>
            </a:lvl8pPr>
            <a:lvl9pPr marL="3656372"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72419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038" indent="0">
              <a:buNone/>
              <a:defRPr sz="2000" b="1"/>
            </a:lvl2pPr>
            <a:lvl3pPr marL="914076" indent="0">
              <a:buNone/>
              <a:defRPr sz="1800" b="1"/>
            </a:lvl3pPr>
            <a:lvl4pPr marL="1371114" indent="0">
              <a:buNone/>
              <a:defRPr sz="1600" b="1"/>
            </a:lvl4pPr>
            <a:lvl5pPr marL="1828152" indent="0">
              <a:buNone/>
              <a:defRPr sz="1600" b="1"/>
            </a:lvl5pPr>
            <a:lvl6pPr marL="2285190" indent="0">
              <a:buNone/>
              <a:defRPr sz="1600" b="1"/>
            </a:lvl6pPr>
            <a:lvl7pPr marL="2742228" indent="0">
              <a:buNone/>
              <a:defRPr sz="1600" b="1"/>
            </a:lvl7pPr>
            <a:lvl8pPr marL="3199248" indent="0">
              <a:buNone/>
              <a:defRPr sz="1600" b="1"/>
            </a:lvl8pPr>
            <a:lvl9pPr marL="36563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61" y="1535113"/>
            <a:ext cx="4041775" cy="639762"/>
          </a:xfrm>
        </p:spPr>
        <p:txBody>
          <a:bodyPr anchor="b"/>
          <a:lstStyle>
            <a:lvl1pPr marL="0" indent="0">
              <a:buNone/>
              <a:defRPr sz="2400" b="1"/>
            </a:lvl1pPr>
            <a:lvl2pPr marL="457038" indent="0">
              <a:buNone/>
              <a:defRPr sz="2000" b="1"/>
            </a:lvl2pPr>
            <a:lvl3pPr marL="914076" indent="0">
              <a:buNone/>
              <a:defRPr sz="1800" b="1"/>
            </a:lvl3pPr>
            <a:lvl4pPr marL="1371114" indent="0">
              <a:buNone/>
              <a:defRPr sz="1600" b="1"/>
            </a:lvl4pPr>
            <a:lvl5pPr marL="1828152" indent="0">
              <a:buNone/>
              <a:defRPr sz="1600" b="1"/>
            </a:lvl5pPr>
            <a:lvl6pPr marL="2285190" indent="0">
              <a:buNone/>
              <a:defRPr sz="1600" b="1"/>
            </a:lvl6pPr>
            <a:lvl7pPr marL="2742228" indent="0">
              <a:buNone/>
              <a:defRPr sz="1600" b="1"/>
            </a:lvl7pPr>
            <a:lvl8pPr marL="3199248" indent="0">
              <a:buNone/>
              <a:defRPr sz="1600" b="1"/>
            </a:lvl8pPr>
            <a:lvl9pPr marL="36563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6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D133770-507D-8749-8EE1-ADC680A76B80}" type="datetimeFigureOut">
              <a:rPr kumimoji="1" lang="ja-JP" altLang="en-US" smtClean="0"/>
              <a:t>2014/10/15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BF1D44A-34BD-4A40-905B-2C2AC8621BD2}" type="slidenum">
              <a:rPr kumimoji="1" lang="ja-JP" altLang="en-US" smtClean="0"/>
              <a:t>‹#›</a:t>
            </a:fld>
            <a:endParaRPr kumimoji="1" lang="ja-JP" altLang="en-US"/>
          </a:p>
        </p:txBody>
      </p:sp>
    </p:spTree>
    <p:extLst>
      <p:ext uri="{BB962C8B-B14F-4D97-AF65-F5344CB8AC3E}">
        <p14:creationId xmlns:p14="http://schemas.microsoft.com/office/powerpoint/2010/main" val="2216769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40729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27699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5" y="1435100"/>
            <a:ext cx="3008313" cy="4691063"/>
          </a:xfrm>
        </p:spPr>
        <p:txBody>
          <a:bodyPr/>
          <a:lstStyle>
            <a:lvl1pPr marL="0" indent="0">
              <a:buNone/>
              <a:defRPr sz="1400"/>
            </a:lvl1pPr>
            <a:lvl2pPr marL="457047" indent="0">
              <a:buNone/>
              <a:defRPr sz="1200"/>
            </a:lvl2pPr>
            <a:lvl3pPr marL="914094" indent="0">
              <a:buNone/>
              <a:defRPr sz="1000"/>
            </a:lvl3pPr>
            <a:lvl4pPr marL="1371141" indent="0">
              <a:buNone/>
              <a:defRPr sz="900"/>
            </a:lvl4pPr>
            <a:lvl5pPr marL="1828188" indent="0">
              <a:buNone/>
              <a:defRPr sz="900"/>
            </a:lvl5pPr>
            <a:lvl6pPr marL="2285235" indent="0">
              <a:buNone/>
              <a:defRPr sz="900"/>
            </a:lvl6pPr>
            <a:lvl7pPr marL="2742282" indent="0">
              <a:buNone/>
              <a:defRPr sz="900"/>
            </a:lvl7pPr>
            <a:lvl8pPr marL="3199312" indent="0">
              <a:buNone/>
              <a:defRPr sz="900"/>
            </a:lvl8pPr>
            <a:lvl9pPr marL="365637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636347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047" indent="0">
              <a:buNone/>
              <a:defRPr sz="2800"/>
            </a:lvl2pPr>
            <a:lvl3pPr marL="914094" indent="0">
              <a:buNone/>
              <a:defRPr sz="2400"/>
            </a:lvl3pPr>
            <a:lvl4pPr marL="1371141" indent="0">
              <a:buNone/>
              <a:defRPr sz="2000"/>
            </a:lvl4pPr>
            <a:lvl5pPr marL="1828188" indent="0">
              <a:buNone/>
              <a:defRPr sz="2000"/>
            </a:lvl5pPr>
            <a:lvl6pPr marL="2285235" indent="0">
              <a:buNone/>
              <a:defRPr sz="2000"/>
            </a:lvl6pPr>
            <a:lvl7pPr marL="2742282" indent="0">
              <a:buNone/>
              <a:defRPr sz="2000"/>
            </a:lvl7pPr>
            <a:lvl8pPr marL="3199312" indent="0">
              <a:buNone/>
              <a:defRPr sz="2000"/>
            </a:lvl8pPr>
            <a:lvl9pPr marL="3656372"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047" indent="0">
              <a:buNone/>
              <a:defRPr sz="1200"/>
            </a:lvl2pPr>
            <a:lvl3pPr marL="914094" indent="0">
              <a:buNone/>
              <a:defRPr sz="1000"/>
            </a:lvl3pPr>
            <a:lvl4pPr marL="1371141" indent="0">
              <a:buNone/>
              <a:defRPr sz="900"/>
            </a:lvl4pPr>
            <a:lvl5pPr marL="1828188" indent="0">
              <a:buNone/>
              <a:defRPr sz="900"/>
            </a:lvl5pPr>
            <a:lvl6pPr marL="2285235" indent="0">
              <a:buNone/>
              <a:defRPr sz="900"/>
            </a:lvl6pPr>
            <a:lvl7pPr marL="2742282" indent="0">
              <a:buNone/>
              <a:defRPr sz="900"/>
            </a:lvl7pPr>
            <a:lvl8pPr marL="3199312" indent="0">
              <a:buNone/>
              <a:defRPr sz="900"/>
            </a:lvl8pPr>
            <a:lvl9pPr marL="365637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480989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685313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604100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543736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905309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816681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664471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D133770-507D-8749-8EE1-ADC680A76B80}" type="datetimeFigureOut">
              <a:rPr kumimoji="1" lang="ja-JP" altLang="en-US" smtClean="0"/>
              <a:t>2014/10/15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BF1D44A-34BD-4A40-905B-2C2AC8621BD2}" type="slidenum">
              <a:rPr kumimoji="1" lang="ja-JP" altLang="en-US" smtClean="0"/>
              <a:t>‹#›</a:t>
            </a:fld>
            <a:endParaRPr kumimoji="1" lang="ja-JP" altLang="en-US"/>
          </a:p>
        </p:txBody>
      </p:sp>
    </p:spTree>
    <p:extLst>
      <p:ext uri="{BB962C8B-B14F-4D97-AF65-F5344CB8AC3E}">
        <p14:creationId xmlns:p14="http://schemas.microsoft.com/office/powerpoint/2010/main" val="34632292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68986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237075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891617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685711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927251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00067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2D54975-CD3C-45A1-A7AC-17E96294D872}"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342B755-1769-4338-9E69-25B8D979A6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546165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79"/>
            <a:ext cx="7772400" cy="1470183"/>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12"/>
            <a:ext cx="6400800" cy="1753077"/>
          </a:xfrm>
        </p:spPr>
        <p:txBody>
          <a:bodyPr/>
          <a:lstStyle>
            <a:lvl1pPr marL="0" indent="0" algn="ctr">
              <a:buNone/>
              <a:defRPr/>
            </a:lvl1pPr>
            <a:lvl2pPr marL="411432" indent="0" algn="ctr">
              <a:buNone/>
              <a:defRPr/>
            </a:lvl2pPr>
            <a:lvl3pPr marL="822857" indent="0" algn="ctr">
              <a:buNone/>
              <a:defRPr/>
            </a:lvl3pPr>
            <a:lvl4pPr marL="1234295" indent="0" algn="ctr">
              <a:buNone/>
              <a:defRPr/>
            </a:lvl4pPr>
            <a:lvl5pPr marL="1645721" indent="0" algn="ctr">
              <a:buNone/>
              <a:defRPr/>
            </a:lvl5pPr>
            <a:lvl6pPr marL="2057153" indent="0" algn="ctr">
              <a:buNone/>
              <a:defRPr/>
            </a:lvl6pPr>
            <a:lvl7pPr marL="2468583" indent="0" algn="ctr">
              <a:buNone/>
              <a:defRPr/>
            </a:lvl7pPr>
            <a:lvl8pPr marL="2880014" indent="0" algn="ctr">
              <a:buNone/>
              <a:defRPr/>
            </a:lvl8pPr>
            <a:lvl9pPr marL="3291444" indent="0" algn="ctr">
              <a:buNone/>
              <a:defRPr/>
            </a:lvl9pPr>
          </a:lstStyle>
          <a:p>
            <a:r>
              <a:rPr lang="ja-JP" altLang="en-US" smtClean="0"/>
              <a:t>マスタ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95AA87E-8369-214B-83C7-A8B3F8F358AB}"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1545327663"/>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347D48E-F286-214D-956C-797F3017BF25}"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1460307395"/>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948" y="2906078"/>
            <a:ext cx="7772400" cy="1500188"/>
          </a:xfrm>
        </p:spPr>
        <p:txBody>
          <a:bodyPr anchor="b"/>
          <a:lstStyle>
            <a:lvl1pPr marL="0" indent="0">
              <a:buNone/>
              <a:defRPr sz="1800"/>
            </a:lvl1pPr>
            <a:lvl2pPr marL="411432" indent="0">
              <a:buNone/>
              <a:defRPr sz="1600"/>
            </a:lvl2pPr>
            <a:lvl3pPr marL="822857" indent="0">
              <a:buNone/>
              <a:defRPr sz="1400"/>
            </a:lvl3pPr>
            <a:lvl4pPr marL="1234295" indent="0">
              <a:buNone/>
              <a:defRPr sz="1300"/>
            </a:lvl4pPr>
            <a:lvl5pPr marL="1645721" indent="0">
              <a:buNone/>
              <a:defRPr sz="1300"/>
            </a:lvl5pPr>
            <a:lvl6pPr marL="2057153" indent="0">
              <a:buNone/>
              <a:defRPr sz="1300"/>
            </a:lvl6pPr>
            <a:lvl7pPr marL="2468583" indent="0">
              <a:buNone/>
              <a:defRPr sz="1300"/>
            </a:lvl7pPr>
            <a:lvl8pPr marL="2880014" indent="0">
              <a:buNone/>
              <a:defRPr sz="1300"/>
            </a:lvl8pPr>
            <a:lvl9pPr marL="3291444" indent="0">
              <a:buNone/>
              <a:defRPr sz="1300"/>
            </a:lvl9pPr>
          </a:lstStyle>
          <a:p>
            <a:pPr lvl="0"/>
            <a:r>
              <a:rPr lang="ja-JP" altLang="en-US" smtClean="0"/>
              <a:t>マスタ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20FBF288-F72F-4F4D-ACB4-224AD623DF84}"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328182120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D133770-507D-8749-8EE1-ADC680A76B80}" type="datetimeFigureOut">
              <a:rPr kumimoji="1" lang="ja-JP" altLang="en-US" smtClean="0"/>
              <a:t>2014/10/15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BF1D44A-34BD-4A40-905B-2C2AC8621BD2}" type="slidenum">
              <a:rPr kumimoji="1" lang="ja-JP" altLang="en-US" smtClean="0"/>
              <a:t>‹#›</a:t>
            </a:fld>
            <a:endParaRPr kumimoji="1" lang="ja-JP" altLang="en-US"/>
          </a:p>
        </p:txBody>
      </p:sp>
    </p:spTree>
    <p:extLst>
      <p:ext uri="{BB962C8B-B14F-4D97-AF65-F5344CB8AC3E}">
        <p14:creationId xmlns:p14="http://schemas.microsoft.com/office/powerpoint/2010/main" val="20646723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89154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058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99F20D80-F5BA-C742-B72A-811177C1176F}"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3793198795"/>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5" y="1534478"/>
            <a:ext cx="4040505" cy="640080"/>
          </a:xfrm>
        </p:spPr>
        <p:txBody>
          <a:bodyPr anchor="b"/>
          <a:lstStyle>
            <a:lvl1pPr marL="0" indent="0">
              <a:buNone/>
              <a:defRPr sz="2200" b="1"/>
            </a:lvl1pPr>
            <a:lvl2pPr marL="411432" indent="0">
              <a:buNone/>
              <a:defRPr sz="1800" b="1"/>
            </a:lvl2pPr>
            <a:lvl3pPr marL="822857" indent="0">
              <a:buNone/>
              <a:defRPr sz="1600" b="1"/>
            </a:lvl3pPr>
            <a:lvl4pPr marL="1234295" indent="0">
              <a:buNone/>
              <a:defRPr sz="1400" b="1"/>
            </a:lvl4pPr>
            <a:lvl5pPr marL="1645721" indent="0">
              <a:buNone/>
              <a:defRPr sz="1400" b="1"/>
            </a:lvl5pPr>
            <a:lvl6pPr marL="2057153" indent="0">
              <a:buNone/>
              <a:defRPr sz="1400" b="1"/>
            </a:lvl6pPr>
            <a:lvl7pPr marL="2468583" indent="0">
              <a:buNone/>
              <a:defRPr sz="1400" b="1"/>
            </a:lvl7pPr>
            <a:lvl8pPr marL="2880014" indent="0">
              <a:buNone/>
              <a:defRPr sz="1400" b="1"/>
            </a:lvl8pPr>
            <a:lvl9pPr marL="3291444" indent="0">
              <a:buNone/>
              <a:defRPr sz="14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4879" y="1534478"/>
            <a:ext cx="4041933" cy="640080"/>
          </a:xfrm>
        </p:spPr>
        <p:txBody>
          <a:bodyPr anchor="b"/>
          <a:lstStyle>
            <a:lvl1pPr marL="0" indent="0">
              <a:buNone/>
              <a:defRPr sz="2200" b="1"/>
            </a:lvl1pPr>
            <a:lvl2pPr marL="411432" indent="0">
              <a:buNone/>
              <a:defRPr sz="1800" b="1"/>
            </a:lvl2pPr>
            <a:lvl3pPr marL="822857" indent="0">
              <a:buNone/>
              <a:defRPr sz="1600" b="1"/>
            </a:lvl3pPr>
            <a:lvl4pPr marL="1234295" indent="0">
              <a:buNone/>
              <a:defRPr sz="1400" b="1"/>
            </a:lvl4pPr>
            <a:lvl5pPr marL="1645721" indent="0">
              <a:buNone/>
              <a:defRPr sz="1400" b="1"/>
            </a:lvl5pPr>
            <a:lvl6pPr marL="2057153" indent="0">
              <a:buNone/>
              <a:defRPr sz="1400" b="1"/>
            </a:lvl6pPr>
            <a:lvl7pPr marL="2468583" indent="0">
              <a:buNone/>
              <a:defRPr sz="1400" b="1"/>
            </a:lvl7pPr>
            <a:lvl8pPr marL="2880014" indent="0">
              <a:buNone/>
              <a:defRPr sz="1400" b="1"/>
            </a:lvl8pPr>
            <a:lvl9pPr marL="3291444" indent="0">
              <a:buNone/>
              <a:defRPr sz="14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4879"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FEA74C1A-68F6-0E4E-A23E-5E43AB7F57E9}"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396602355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B3B67BDC-A4AD-EE4A-BC5B-5E3BF7DC277E}"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1940645682"/>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DD1DC90-144F-CD46-99FF-9FAED9A77345}"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152200122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04"/>
            <a:ext cx="3008948" cy="1161573"/>
          </a:xfrm>
        </p:spPr>
        <p:txBody>
          <a:bodyPr anchor="b"/>
          <a:lstStyle>
            <a:lvl1pPr algn="l">
              <a:defRPr sz="1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4470"/>
            <a:ext cx="3008948" cy="4692015"/>
          </a:xfrm>
        </p:spPr>
        <p:txBody>
          <a:bodyPr/>
          <a:lstStyle>
            <a:lvl1pPr marL="0" indent="0">
              <a:buNone/>
              <a:defRPr sz="1300"/>
            </a:lvl1pPr>
            <a:lvl2pPr marL="411432" indent="0">
              <a:buNone/>
              <a:defRPr sz="1100"/>
            </a:lvl2pPr>
            <a:lvl3pPr marL="822857" indent="0">
              <a:buNone/>
              <a:defRPr sz="900"/>
            </a:lvl3pPr>
            <a:lvl4pPr marL="1234295" indent="0">
              <a:buNone/>
              <a:defRPr sz="800"/>
            </a:lvl4pPr>
            <a:lvl5pPr marL="1645721" indent="0">
              <a:buNone/>
              <a:defRPr sz="800"/>
            </a:lvl5pPr>
            <a:lvl6pPr marL="2057153" indent="0">
              <a:buNone/>
              <a:defRPr sz="800"/>
            </a:lvl6pPr>
            <a:lvl7pPr marL="2468583" indent="0">
              <a:buNone/>
              <a:defRPr sz="800"/>
            </a:lvl7pPr>
            <a:lvl8pPr marL="2880014" indent="0">
              <a:buNone/>
              <a:defRPr sz="800"/>
            </a:lvl8pPr>
            <a:lvl9pPr marL="3291444"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7792586A-F41D-844B-9293-A13BC65838DE}"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873910682"/>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1653" y="612934"/>
            <a:ext cx="5486400" cy="4114800"/>
          </a:xfrm>
        </p:spPr>
        <p:txBody>
          <a:bodyPr/>
          <a:lstStyle>
            <a:lvl1pPr marL="0" indent="0">
              <a:buNone/>
              <a:defRPr sz="2900"/>
            </a:lvl1pPr>
            <a:lvl2pPr marL="411432" indent="0">
              <a:buNone/>
              <a:defRPr sz="2500"/>
            </a:lvl2pPr>
            <a:lvl3pPr marL="822857" indent="0">
              <a:buNone/>
              <a:defRPr sz="2200"/>
            </a:lvl3pPr>
            <a:lvl4pPr marL="1234295" indent="0">
              <a:buNone/>
              <a:defRPr sz="1800"/>
            </a:lvl4pPr>
            <a:lvl5pPr marL="1645721" indent="0">
              <a:buNone/>
              <a:defRPr sz="1800"/>
            </a:lvl5pPr>
            <a:lvl6pPr marL="2057153" indent="0">
              <a:buNone/>
              <a:defRPr sz="1800"/>
            </a:lvl6pPr>
            <a:lvl7pPr marL="2468583" indent="0">
              <a:buNone/>
              <a:defRPr sz="1800"/>
            </a:lvl7pPr>
            <a:lvl8pPr marL="2880014" indent="0">
              <a:buNone/>
              <a:defRPr sz="1800"/>
            </a:lvl8pPr>
            <a:lvl9pPr marL="3291444" indent="0">
              <a:buNone/>
              <a:defRPr sz="1800"/>
            </a:lvl9pPr>
          </a:lstStyle>
          <a:p>
            <a:pPr lvl="0"/>
            <a:endParaRPr lang="ja-JP" altLang="en-US" noProof="0" smtClean="0">
              <a:sym typeface="Arial" charset="0"/>
            </a:endParaRPr>
          </a:p>
        </p:txBody>
      </p:sp>
      <p:sp>
        <p:nvSpPr>
          <p:cNvPr id="4" name="テキスト プレースホルダ 3"/>
          <p:cNvSpPr>
            <a:spLocks noGrp="1"/>
          </p:cNvSpPr>
          <p:nvPr>
            <p:ph type="body" sz="half" idx="2"/>
          </p:nvPr>
        </p:nvSpPr>
        <p:spPr>
          <a:xfrm>
            <a:off x="1791653" y="5367814"/>
            <a:ext cx="5486400" cy="804386"/>
          </a:xfrm>
        </p:spPr>
        <p:txBody>
          <a:bodyPr/>
          <a:lstStyle>
            <a:lvl1pPr marL="0" indent="0">
              <a:buNone/>
              <a:defRPr sz="1300"/>
            </a:lvl1pPr>
            <a:lvl2pPr marL="411432" indent="0">
              <a:buNone/>
              <a:defRPr sz="1100"/>
            </a:lvl2pPr>
            <a:lvl3pPr marL="822857" indent="0">
              <a:buNone/>
              <a:defRPr sz="900"/>
            </a:lvl3pPr>
            <a:lvl4pPr marL="1234295" indent="0">
              <a:buNone/>
              <a:defRPr sz="800"/>
            </a:lvl4pPr>
            <a:lvl5pPr marL="1645721" indent="0">
              <a:buNone/>
              <a:defRPr sz="800"/>
            </a:lvl5pPr>
            <a:lvl6pPr marL="2057153" indent="0">
              <a:buNone/>
              <a:defRPr sz="800"/>
            </a:lvl6pPr>
            <a:lvl7pPr marL="2468583" indent="0">
              <a:buNone/>
              <a:defRPr sz="800"/>
            </a:lvl7pPr>
            <a:lvl8pPr marL="2880014" indent="0">
              <a:buNone/>
              <a:defRPr sz="800"/>
            </a:lvl8pPr>
            <a:lvl9pPr marL="3291444"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D823035D-6A2D-9D47-A4CC-53B26584E0D4}"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821530465"/>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2FAA9B5-FD32-154F-9EEE-DE33409FA01E}"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974075092"/>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80010"/>
            <a:ext cx="1840230" cy="588645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891540" y="80010"/>
            <a:ext cx="5383530" cy="58864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CA0637E-635A-D64F-B9DD-864274A6B44B}"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1646769761"/>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79"/>
            <a:ext cx="7772400" cy="1470183"/>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12"/>
            <a:ext cx="6400800" cy="1753077"/>
          </a:xfrm>
        </p:spPr>
        <p:txBody>
          <a:bodyPr/>
          <a:lstStyle>
            <a:lvl1pPr marL="0" indent="0" algn="ctr">
              <a:buNone/>
              <a:defRPr/>
            </a:lvl1pPr>
            <a:lvl2pPr marL="411432" indent="0" algn="ctr">
              <a:buNone/>
              <a:defRPr/>
            </a:lvl2pPr>
            <a:lvl3pPr marL="822857" indent="0" algn="ctr">
              <a:buNone/>
              <a:defRPr/>
            </a:lvl3pPr>
            <a:lvl4pPr marL="1234295" indent="0" algn="ctr">
              <a:buNone/>
              <a:defRPr/>
            </a:lvl4pPr>
            <a:lvl5pPr marL="1645721" indent="0" algn="ctr">
              <a:buNone/>
              <a:defRPr/>
            </a:lvl5pPr>
            <a:lvl6pPr marL="2057153" indent="0" algn="ctr">
              <a:buNone/>
              <a:defRPr/>
            </a:lvl6pPr>
            <a:lvl7pPr marL="2468583" indent="0" algn="ctr">
              <a:buNone/>
              <a:defRPr/>
            </a:lvl7pPr>
            <a:lvl8pPr marL="2880014" indent="0" algn="ctr">
              <a:buNone/>
              <a:defRPr/>
            </a:lvl8pPr>
            <a:lvl9pPr marL="3291444" indent="0" algn="ctr">
              <a:buNone/>
              <a:defRPr/>
            </a:lvl9pPr>
          </a:lstStyle>
          <a:p>
            <a:r>
              <a:rPr lang="ja-JP" altLang="en-US" smtClean="0"/>
              <a:t>マスタ サブタイトルの書式設定</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E95AA87E-8369-214B-83C7-A8B3F8F358AB}"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924891035"/>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347D48E-F286-214D-956C-797F3017BF25}"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330635891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5" y="1435100"/>
            <a:ext cx="3008313" cy="4691063"/>
          </a:xfrm>
        </p:spPr>
        <p:txBody>
          <a:bodyPr/>
          <a:lstStyle>
            <a:lvl1pPr marL="0" indent="0">
              <a:buNone/>
              <a:defRPr sz="1400"/>
            </a:lvl1pPr>
            <a:lvl2pPr marL="457038" indent="0">
              <a:buNone/>
              <a:defRPr sz="1200"/>
            </a:lvl2pPr>
            <a:lvl3pPr marL="914076" indent="0">
              <a:buNone/>
              <a:defRPr sz="1000"/>
            </a:lvl3pPr>
            <a:lvl4pPr marL="1371114" indent="0">
              <a:buNone/>
              <a:defRPr sz="900"/>
            </a:lvl4pPr>
            <a:lvl5pPr marL="1828152" indent="0">
              <a:buNone/>
              <a:defRPr sz="900"/>
            </a:lvl5pPr>
            <a:lvl6pPr marL="2285190" indent="0">
              <a:buNone/>
              <a:defRPr sz="900"/>
            </a:lvl6pPr>
            <a:lvl7pPr marL="2742228" indent="0">
              <a:buNone/>
              <a:defRPr sz="900"/>
            </a:lvl7pPr>
            <a:lvl8pPr marL="3199248" indent="0">
              <a:buNone/>
              <a:defRPr sz="900"/>
            </a:lvl8pPr>
            <a:lvl9pPr marL="36563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D133770-507D-8749-8EE1-ADC680A76B80}" type="datetimeFigureOut">
              <a:rPr kumimoji="1" lang="ja-JP" altLang="en-US" smtClean="0"/>
              <a:t>2014/10/15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F1D44A-34BD-4A40-905B-2C2AC8621BD2}" type="slidenum">
              <a:rPr kumimoji="1" lang="ja-JP" altLang="en-US" smtClean="0"/>
              <a:t>‹#›</a:t>
            </a:fld>
            <a:endParaRPr kumimoji="1" lang="ja-JP" altLang="en-US"/>
          </a:p>
        </p:txBody>
      </p:sp>
    </p:spTree>
    <p:extLst>
      <p:ext uri="{BB962C8B-B14F-4D97-AF65-F5344CB8AC3E}">
        <p14:creationId xmlns:p14="http://schemas.microsoft.com/office/powerpoint/2010/main" val="32916953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948" y="2906078"/>
            <a:ext cx="7772400" cy="1500188"/>
          </a:xfrm>
        </p:spPr>
        <p:txBody>
          <a:bodyPr anchor="b"/>
          <a:lstStyle>
            <a:lvl1pPr marL="0" indent="0">
              <a:buNone/>
              <a:defRPr sz="1800"/>
            </a:lvl1pPr>
            <a:lvl2pPr marL="411432" indent="0">
              <a:buNone/>
              <a:defRPr sz="1600"/>
            </a:lvl2pPr>
            <a:lvl3pPr marL="822857" indent="0">
              <a:buNone/>
              <a:defRPr sz="1400"/>
            </a:lvl3pPr>
            <a:lvl4pPr marL="1234295" indent="0">
              <a:buNone/>
              <a:defRPr sz="1300"/>
            </a:lvl4pPr>
            <a:lvl5pPr marL="1645721" indent="0">
              <a:buNone/>
              <a:defRPr sz="1300"/>
            </a:lvl5pPr>
            <a:lvl6pPr marL="2057153" indent="0">
              <a:buNone/>
              <a:defRPr sz="1300"/>
            </a:lvl6pPr>
            <a:lvl7pPr marL="2468583" indent="0">
              <a:buNone/>
              <a:defRPr sz="1300"/>
            </a:lvl7pPr>
            <a:lvl8pPr marL="2880014" indent="0">
              <a:buNone/>
              <a:defRPr sz="1300"/>
            </a:lvl8pPr>
            <a:lvl9pPr marL="3291444" indent="0">
              <a:buNone/>
              <a:defRPr sz="1300"/>
            </a:lvl9pPr>
          </a:lstStyle>
          <a:p>
            <a:pPr lvl="0"/>
            <a:r>
              <a:rPr lang="ja-JP" altLang="en-US" smtClean="0"/>
              <a:t>マスタ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pPr>
              <a:defRPr/>
            </a:pPr>
            <a:fld id="{20FBF288-F72F-4F4D-ACB4-224AD623DF84}"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1715440"/>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89154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058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99F20D80-F5BA-C742-B72A-811177C1176F}"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514504342"/>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5" y="1534478"/>
            <a:ext cx="4040505" cy="640080"/>
          </a:xfrm>
        </p:spPr>
        <p:txBody>
          <a:bodyPr anchor="b"/>
          <a:lstStyle>
            <a:lvl1pPr marL="0" indent="0">
              <a:buNone/>
              <a:defRPr sz="2200" b="1"/>
            </a:lvl1pPr>
            <a:lvl2pPr marL="411432" indent="0">
              <a:buNone/>
              <a:defRPr sz="1800" b="1"/>
            </a:lvl2pPr>
            <a:lvl3pPr marL="822857" indent="0">
              <a:buNone/>
              <a:defRPr sz="1600" b="1"/>
            </a:lvl3pPr>
            <a:lvl4pPr marL="1234295" indent="0">
              <a:buNone/>
              <a:defRPr sz="1400" b="1"/>
            </a:lvl4pPr>
            <a:lvl5pPr marL="1645721" indent="0">
              <a:buNone/>
              <a:defRPr sz="1400" b="1"/>
            </a:lvl5pPr>
            <a:lvl6pPr marL="2057153" indent="0">
              <a:buNone/>
              <a:defRPr sz="1400" b="1"/>
            </a:lvl6pPr>
            <a:lvl7pPr marL="2468583" indent="0">
              <a:buNone/>
              <a:defRPr sz="1400" b="1"/>
            </a:lvl7pPr>
            <a:lvl8pPr marL="2880014" indent="0">
              <a:buNone/>
              <a:defRPr sz="1400" b="1"/>
            </a:lvl8pPr>
            <a:lvl9pPr marL="3291444" indent="0">
              <a:buNone/>
              <a:defRPr sz="14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4879" y="1534478"/>
            <a:ext cx="4041933" cy="640080"/>
          </a:xfrm>
        </p:spPr>
        <p:txBody>
          <a:bodyPr anchor="b"/>
          <a:lstStyle>
            <a:lvl1pPr marL="0" indent="0">
              <a:buNone/>
              <a:defRPr sz="2200" b="1"/>
            </a:lvl1pPr>
            <a:lvl2pPr marL="411432" indent="0">
              <a:buNone/>
              <a:defRPr sz="1800" b="1"/>
            </a:lvl2pPr>
            <a:lvl3pPr marL="822857" indent="0">
              <a:buNone/>
              <a:defRPr sz="1600" b="1"/>
            </a:lvl3pPr>
            <a:lvl4pPr marL="1234295" indent="0">
              <a:buNone/>
              <a:defRPr sz="1400" b="1"/>
            </a:lvl4pPr>
            <a:lvl5pPr marL="1645721" indent="0">
              <a:buNone/>
              <a:defRPr sz="1400" b="1"/>
            </a:lvl5pPr>
            <a:lvl6pPr marL="2057153" indent="0">
              <a:buNone/>
              <a:defRPr sz="1400" b="1"/>
            </a:lvl6pPr>
            <a:lvl7pPr marL="2468583" indent="0">
              <a:buNone/>
              <a:defRPr sz="1400" b="1"/>
            </a:lvl7pPr>
            <a:lvl8pPr marL="2880014" indent="0">
              <a:buNone/>
              <a:defRPr sz="1400" b="1"/>
            </a:lvl8pPr>
            <a:lvl9pPr marL="3291444" indent="0">
              <a:buNone/>
              <a:defRPr sz="14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4879"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FEA74C1A-68F6-0E4E-A23E-5E43AB7F57E9}"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389249546"/>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B3B67BDC-A4AD-EE4A-BC5B-5E3BF7DC277E}"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54413575"/>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DD1DC90-144F-CD46-99FF-9FAED9A77345}"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3919580434"/>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04"/>
            <a:ext cx="3008948" cy="1161573"/>
          </a:xfrm>
        </p:spPr>
        <p:txBody>
          <a:bodyPr anchor="b"/>
          <a:lstStyle>
            <a:lvl1pPr algn="l">
              <a:defRPr sz="1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4470"/>
            <a:ext cx="3008948" cy="4692015"/>
          </a:xfrm>
        </p:spPr>
        <p:txBody>
          <a:bodyPr/>
          <a:lstStyle>
            <a:lvl1pPr marL="0" indent="0">
              <a:buNone/>
              <a:defRPr sz="1300"/>
            </a:lvl1pPr>
            <a:lvl2pPr marL="411432" indent="0">
              <a:buNone/>
              <a:defRPr sz="1100"/>
            </a:lvl2pPr>
            <a:lvl3pPr marL="822857" indent="0">
              <a:buNone/>
              <a:defRPr sz="900"/>
            </a:lvl3pPr>
            <a:lvl4pPr marL="1234295" indent="0">
              <a:buNone/>
              <a:defRPr sz="800"/>
            </a:lvl4pPr>
            <a:lvl5pPr marL="1645721" indent="0">
              <a:buNone/>
              <a:defRPr sz="800"/>
            </a:lvl5pPr>
            <a:lvl6pPr marL="2057153" indent="0">
              <a:buNone/>
              <a:defRPr sz="800"/>
            </a:lvl6pPr>
            <a:lvl7pPr marL="2468583" indent="0">
              <a:buNone/>
              <a:defRPr sz="800"/>
            </a:lvl7pPr>
            <a:lvl8pPr marL="2880014" indent="0">
              <a:buNone/>
              <a:defRPr sz="800"/>
            </a:lvl8pPr>
            <a:lvl9pPr marL="3291444"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7792586A-F41D-844B-9293-A13BC65838DE}"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452486805"/>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1653" y="612934"/>
            <a:ext cx="5486400" cy="4114800"/>
          </a:xfrm>
        </p:spPr>
        <p:txBody>
          <a:bodyPr/>
          <a:lstStyle>
            <a:lvl1pPr marL="0" indent="0">
              <a:buNone/>
              <a:defRPr sz="2900"/>
            </a:lvl1pPr>
            <a:lvl2pPr marL="411432" indent="0">
              <a:buNone/>
              <a:defRPr sz="2500"/>
            </a:lvl2pPr>
            <a:lvl3pPr marL="822857" indent="0">
              <a:buNone/>
              <a:defRPr sz="2200"/>
            </a:lvl3pPr>
            <a:lvl4pPr marL="1234295" indent="0">
              <a:buNone/>
              <a:defRPr sz="1800"/>
            </a:lvl4pPr>
            <a:lvl5pPr marL="1645721" indent="0">
              <a:buNone/>
              <a:defRPr sz="1800"/>
            </a:lvl5pPr>
            <a:lvl6pPr marL="2057153" indent="0">
              <a:buNone/>
              <a:defRPr sz="1800"/>
            </a:lvl6pPr>
            <a:lvl7pPr marL="2468583" indent="0">
              <a:buNone/>
              <a:defRPr sz="1800"/>
            </a:lvl7pPr>
            <a:lvl8pPr marL="2880014" indent="0">
              <a:buNone/>
              <a:defRPr sz="1800"/>
            </a:lvl8pPr>
            <a:lvl9pPr marL="3291444" indent="0">
              <a:buNone/>
              <a:defRPr sz="1800"/>
            </a:lvl9pPr>
          </a:lstStyle>
          <a:p>
            <a:pPr lvl="0"/>
            <a:endParaRPr lang="ja-JP" altLang="en-US" noProof="0" smtClean="0">
              <a:sym typeface="Arial" charset="0"/>
            </a:endParaRPr>
          </a:p>
        </p:txBody>
      </p:sp>
      <p:sp>
        <p:nvSpPr>
          <p:cNvPr id="4" name="テキスト プレースホルダ 3"/>
          <p:cNvSpPr>
            <a:spLocks noGrp="1"/>
          </p:cNvSpPr>
          <p:nvPr>
            <p:ph type="body" sz="half" idx="2"/>
          </p:nvPr>
        </p:nvSpPr>
        <p:spPr>
          <a:xfrm>
            <a:off x="1791653" y="5367814"/>
            <a:ext cx="5486400" cy="804386"/>
          </a:xfrm>
        </p:spPr>
        <p:txBody>
          <a:bodyPr/>
          <a:lstStyle>
            <a:lvl1pPr marL="0" indent="0">
              <a:buNone/>
              <a:defRPr sz="1300"/>
            </a:lvl1pPr>
            <a:lvl2pPr marL="411432" indent="0">
              <a:buNone/>
              <a:defRPr sz="1100"/>
            </a:lvl2pPr>
            <a:lvl3pPr marL="822857" indent="0">
              <a:buNone/>
              <a:defRPr sz="900"/>
            </a:lvl3pPr>
            <a:lvl4pPr marL="1234295" indent="0">
              <a:buNone/>
              <a:defRPr sz="800"/>
            </a:lvl4pPr>
            <a:lvl5pPr marL="1645721" indent="0">
              <a:buNone/>
              <a:defRPr sz="800"/>
            </a:lvl5pPr>
            <a:lvl6pPr marL="2057153" indent="0">
              <a:buNone/>
              <a:defRPr sz="800"/>
            </a:lvl6pPr>
            <a:lvl7pPr marL="2468583" indent="0">
              <a:buNone/>
              <a:defRPr sz="800"/>
            </a:lvl7pPr>
            <a:lvl8pPr marL="2880014" indent="0">
              <a:buNone/>
              <a:defRPr sz="800"/>
            </a:lvl8pPr>
            <a:lvl9pPr marL="3291444"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pPr>
              <a:defRPr/>
            </a:pPr>
            <a:fld id="{D823035D-6A2D-9D47-A4CC-53B26584E0D4}"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2641207227"/>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2FAA9B5-FD32-154F-9EEE-DE33409FA01E}"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989331859"/>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80010"/>
            <a:ext cx="1840230" cy="588645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891540" y="80010"/>
            <a:ext cx="5383530" cy="58864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CA0637E-635A-D64F-B9DD-864274A6B44B}" type="slidenum">
              <a:rPr lang="en-US" altLang="ja-JP">
                <a:solidFill>
                  <a:srgbClr val="000000"/>
                </a:solidFill>
                <a:latin typeface="Arial"/>
                <a:ea typeface="ヒラギノ角ゴ ProN W6"/>
              </a:rPr>
              <a:pPr>
                <a:defRPr/>
              </a:pPr>
              <a:t>‹#›</a:t>
            </a:fld>
            <a:endParaRPr lang="en-US" altLang="ja-JP">
              <a:solidFill>
                <a:srgbClr val="000000"/>
              </a:solidFill>
              <a:latin typeface="Arial"/>
              <a:ea typeface="ヒラギノ角ゴ ProN W6"/>
            </a:endParaRPr>
          </a:p>
        </p:txBody>
      </p:sp>
    </p:spTree>
    <p:extLst>
      <p:ext uri="{BB962C8B-B14F-4D97-AF65-F5344CB8AC3E}">
        <p14:creationId xmlns:p14="http://schemas.microsoft.com/office/powerpoint/2010/main" val="1524482776"/>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59"/>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47" indent="0" algn="ctr">
              <a:buNone/>
              <a:defRPr>
                <a:solidFill>
                  <a:schemeClr val="tx1">
                    <a:tint val="75000"/>
                  </a:schemeClr>
                </a:solidFill>
              </a:defRPr>
            </a:lvl2pPr>
            <a:lvl3pPr marL="914094" indent="0" algn="ctr">
              <a:buNone/>
              <a:defRPr>
                <a:solidFill>
                  <a:schemeClr val="tx1">
                    <a:tint val="75000"/>
                  </a:schemeClr>
                </a:solidFill>
              </a:defRPr>
            </a:lvl3pPr>
            <a:lvl4pPr marL="1371141" indent="0" algn="ctr">
              <a:buNone/>
              <a:defRPr>
                <a:solidFill>
                  <a:schemeClr val="tx1">
                    <a:tint val="75000"/>
                  </a:schemeClr>
                </a:solidFill>
              </a:defRPr>
            </a:lvl4pPr>
            <a:lvl5pPr marL="1828188" indent="0" algn="ctr">
              <a:buNone/>
              <a:defRPr>
                <a:solidFill>
                  <a:schemeClr val="tx1">
                    <a:tint val="75000"/>
                  </a:schemeClr>
                </a:solidFill>
              </a:defRPr>
            </a:lvl5pPr>
            <a:lvl6pPr marL="2285235" indent="0" algn="ctr">
              <a:buNone/>
              <a:defRPr>
                <a:solidFill>
                  <a:schemeClr val="tx1">
                    <a:tint val="75000"/>
                  </a:schemeClr>
                </a:solidFill>
              </a:defRPr>
            </a:lvl6pPr>
            <a:lvl7pPr marL="2742282" indent="0" algn="ctr">
              <a:buNone/>
              <a:defRPr>
                <a:solidFill>
                  <a:schemeClr val="tx1">
                    <a:tint val="75000"/>
                  </a:schemeClr>
                </a:solidFill>
              </a:defRPr>
            </a:lvl7pPr>
            <a:lvl8pPr marL="3199312" indent="0" algn="ctr">
              <a:buNone/>
              <a:defRPr>
                <a:solidFill>
                  <a:schemeClr val="tx1">
                    <a:tint val="75000"/>
                  </a:schemeClr>
                </a:solidFill>
              </a:defRPr>
            </a:lvl8pPr>
            <a:lvl9pPr marL="3656372"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47642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038" indent="0">
              <a:buNone/>
              <a:defRPr sz="2800"/>
            </a:lvl2pPr>
            <a:lvl3pPr marL="914076" indent="0">
              <a:buNone/>
              <a:defRPr sz="2400"/>
            </a:lvl3pPr>
            <a:lvl4pPr marL="1371114" indent="0">
              <a:buNone/>
              <a:defRPr sz="2000"/>
            </a:lvl4pPr>
            <a:lvl5pPr marL="1828152" indent="0">
              <a:buNone/>
              <a:defRPr sz="2000"/>
            </a:lvl5pPr>
            <a:lvl6pPr marL="2285190" indent="0">
              <a:buNone/>
              <a:defRPr sz="2000"/>
            </a:lvl6pPr>
            <a:lvl7pPr marL="2742228" indent="0">
              <a:buNone/>
              <a:defRPr sz="2000"/>
            </a:lvl7pPr>
            <a:lvl8pPr marL="3199248" indent="0">
              <a:buNone/>
              <a:defRPr sz="2000"/>
            </a:lvl8pPr>
            <a:lvl9pPr marL="36563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038" indent="0">
              <a:buNone/>
              <a:defRPr sz="1200"/>
            </a:lvl2pPr>
            <a:lvl3pPr marL="914076" indent="0">
              <a:buNone/>
              <a:defRPr sz="1000"/>
            </a:lvl3pPr>
            <a:lvl4pPr marL="1371114" indent="0">
              <a:buNone/>
              <a:defRPr sz="900"/>
            </a:lvl4pPr>
            <a:lvl5pPr marL="1828152" indent="0">
              <a:buNone/>
              <a:defRPr sz="900"/>
            </a:lvl5pPr>
            <a:lvl6pPr marL="2285190" indent="0">
              <a:buNone/>
              <a:defRPr sz="900"/>
            </a:lvl6pPr>
            <a:lvl7pPr marL="2742228" indent="0">
              <a:buNone/>
              <a:defRPr sz="900"/>
            </a:lvl7pPr>
            <a:lvl8pPr marL="3199248" indent="0">
              <a:buNone/>
              <a:defRPr sz="900"/>
            </a:lvl8pPr>
            <a:lvl9pPr marL="36563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D133770-507D-8749-8EE1-ADC680A76B80}" type="datetimeFigureOut">
              <a:rPr kumimoji="1" lang="ja-JP" altLang="en-US" smtClean="0"/>
              <a:t>2014/10/15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F1D44A-34BD-4A40-905B-2C2AC8621BD2}" type="slidenum">
              <a:rPr kumimoji="1" lang="ja-JP" altLang="en-US" smtClean="0"/>
              <a:t>‹#›</a:t>
            </a:fld>
            <a:endParaRPr kumimoji="1" lang="ja-JP" altLang="en-US"/>
          </a:p>
        </p:txBody>
      </p:sp>
    </p:spTree>
    <p:extLst>
      <p:ext uri="{BB962C8B-B14F-4D97-AF65-F5344CB8AC3E}">
        <p14:creationId xmlns:p14="http://schemas.microsoft.com/office/powerpoint/2010/main" val="39641248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389965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4"/>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047" indent="0">
              <a:buNone/>
              <a:defRPr sz="1800">
                <a:solidFill>
                  <a:schemeClr val="tx1">
                    <a:tint val="75000"/>
                  </a:schemeClr>
                </a:solidFill>
              </a:defRPr>
            </a:lvl2pPr>
            <a:lvl3pPr marL="914094" indent="0">
              <a:buNone/>
              <a:defRPr sz="1600">
                <a:solidFill>
                  <a:schemeClr val="tx1">
                    <a:tint val="75000"/>
                  </a:schemeClr>
                </a:solidFill>
              </a:defRPr>
            </a:lvl3pPr>
            <a:lvl4pPr marL="1371141" indent="0">
              <a:buNone/>
              <a:defRPr sz="1400">
                <a:solidFill>
                  <a:schemeClr val="tx1">
                    <a:tint val="75000"/>
                  </a:schemeClr>
                </a:solidFill>
              </a:defRPr>
            </a:lvl4pPr>
            <a:lvl5pPr marL="1828188" indent="0">
              <a:buNone/>
              <a:defRPr sz="1400">
                <a:solidFill>
                  <a:schemeClr val="tx1">
                    <a:tint val="75000"/>
                  </a:schemeClr>
                </a:solidFill>
              </a:defRPr>
            </a:lvl5pPr>
            <a:lvl6pPr marL="2285235" indent="0">
              <a:buNone/>
              <a:defRPr sz="1400">
                <a:solidFill>
                  <a:schemeClr val="tx1">
                    <a:tint val="75000"/>
                  </a:schemeClr>
                </a:solidFill>
              </a:defRPr>
            </a:lvl6pPr>
            <a:lvl7pPr marL="2742282" indent="0">
              <a:buNone/>
              <a:defRPr sz="1400">
                <a:solidFill>
                  <a:schemeClr val="tx1">
                    <a:tint val="75000"/>
                  </a:schemeClr>
                </a:solidFill>
              </a:defRPr>
            </a:lvl7pPr>
            <a:lvl8pPr marL="3199312" indent="0">
              <a:buNone/>
              <a:defRPr sz="1400">
                <a:solidFill>
                  <a:schemeClr val="tx1">
                    <a:tint val="75000"/>
                  </a:schemeClr>
                </a:solidFill>
              </a:defRPr>
            </a:lvl8pPr>
            <a:lvl9pPr marL="3656372"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127117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82483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047" indent="0">
              <a:buNone/>
              <a:defRPr sz="2000" b="1"/>
            </a:lvl2pPr>
            <a:lvl3pPr marL="914094" indent="0">
              <a:buNone/>
              <a:defRPr sz="1800" b="1"/>
            </a:lvl3pPr>
            <a:lvl4pPr marL="1371141" indent="0">
              <a:buNone/>
              <a:defRPr sz="1600" b="1"/>
            </a:lvl4pPr>
            <a:lvl5pPr marL="1828188" indent="0">
              <a:buNone/>
              <a:defRPr sz="1600" b="1"/>
            </a:lvl5pPr>
            <a:lvl6pPr marL="2285235" indent="0">
              <a:buNone/>
              <a:defRPr sz="1600" b="1"/>
            </a:lvl6pPr>
            <a:lvl7pPr marL="2742282" indent="0">
              <a:buNone/>
              <a:defRPr sz="1600" b="1"/>
            </a:lvl7pPr>
            <a:lvl8pPr marL="3199312" indent="0">
              <a:buNone/>
              <a:defRPr sz="1600" b="1"/>
            </a:lvl8pPr>
            <a:lvl9pPr marL="3656372"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59" y="1535113"/>
            <a:ext cx="4041775" cy="639762"/>
          </a:xfrm>
        </p:spPr>
        <p:txBody>
          <a:bodyPr anchor="b"/>
          <a:lstStyle>
            <a:lvl1pPr marL="0" indent="0">
              <a:buNone/>
              <a:defRPr sz="2400" b="1"/>
            </a:lvl1pPr>
            <a:lvl2pPr marL="457047" indent="0">
              <a:buNone/>
              <a:defRPr sz="2000" b="1"/>
            </a:lvl2pPr>
            <a:lvl3pPr marL="914094" indent="0">
              <a:buNone/>
              <a:defRPr sz="1800" b="1"/>
            </a:lvl3pPr>
            <a:lvl4pPr marL="1371141" indent="0">
              <a:buNone/>
              <a:defRPr sz="1600" b="1"/>
            </a:lvl4pPr>
            <a:lvl5pPr marL="1828188" indent="0">
              <a:buNone/>
              <a:defRPr sz="1600" b="1"/>
            </a:lvl5pPr>
            <a:lvl6pPr marL="2285235" indent="0">
              <a:buNone/>
              <a:defRPr sz="1600" b="1"/>
            </a:lvl6pPr>
            <a:lvl7pPr marL="2742282" indent="0">
              <a:buNone/>
              <a:defRPr sz="1600" b="1"/>
            </a:lvl7pPr>
            <a:lvl8pPr marL="3199312" indent="0">
              <a:buNone/>
              <a:defRPr sz="1600" b="1"/>
            </a:lvl8pPr>
            <a:lvl9pPr marL="3656372"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452392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859440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715985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5" y="1435100"/>
            <a:ext cx="3008313" cy="4691063"/>
          </a:xfrm>
        </p:spPr>
        <p:txBody>
          <a:bodyPr/>
          <a:lstStyle>
            <a:lvl1pPr marL="0" indent="0">
              <a:buNone/>
              <a:defRPr sz="1400"/>
            </a:lvl1pPr>
            <a:lvl2pPr marL="457047" indent="0">
              <a:buNone/>
              <a:defRPr sz="1200"/>
            </a:lvl2pPr>
            <a:lvl3pPr marL="914094" indent="0">
              <a:buNone/>
              <a:defRPr sz="1000"/>
            </a:lvl3pPr>
            <a:lvl4pPr marL="1371141" indent="0">
              <a:buNone/>
              <a:defRPr sz="900"/>
            </a:lvl4pPr>
            <a:lvl5pPr marL="1828188" indent="0">
              <a:buNone/>
              <a:defRPr sz="900"/>
            </a:lvl5pPr>
            <a:lvl6pPr marL="2285235" indent="0">
              <a:buNone/>
              <a:defRPr sz="900"/>
            </a:lvl6pPr>
            <a:lvl7pPr marL="2742282" indent="0">
              <a:buNone/>
              <a:defRPr sz="900"/>
            </a:lvl7pPr>
            <a:lvl8pPr marL="3199312" indent="0">
              <a:buNone/>
              <a:defRPr sz="900"/>
            </a:lvl8pPr>
            <a:lvl9pPr marL="365637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717509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047" indent="0">
              <a:buNone/>
              <a:defRPr sz="2800"/>
            </a:lvl2pPr>
            <a:lvl3pPr marL="914094" indent="0">
              <a:buNone/>
              <a:defRPr sz="2400"/>
            </a:lvl3pPr>
            <a:lvl4pPr marL="1371141" indent="0">
              <a:buNone/>
              <a:defRPr sz="2000"/>
            </a:lvl4pPr>
            <a:lvl5pPr marL="1828188" indent="0">
              <a:buNone/>
              <a:defRPr sz="2000"/>
            </a:lvl5pPr>
            <a:lvl6pPr marL="2285235" indent="0">
              <a:buNone/>
              <a:defRPr sz="2000"/>
            </a:lvl6pPr>
            <a:lvl7pPr marL="2742282" indent="0">
              <a:buNone/>
              <a:defRPr sz="2000"/>
            </a:lvl7pPr>
            <a:lvl8pPr marL="3199312" indent="0">
              <a:buNone/>
              <a:defRPr sz="2000"/>
            </a:lvl8pPr>
            <a:lvl9pPr marL="3656372"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047" indent="0">
              <a:buNone/>
              <a:defRPr sz="1200"/>
            </a:lvl2pPr>
            <a:lvl3pPr marL="914094" indent="0">
              <a:buNone/>
              <a:defRPr sz="1000"/>
            </a:lvl3pPr>
            <a:lvl4pPr marL="1371141" indent="0">
              <a:buNone/>
              <a:defRPr sz="900"/>
            </a:lvl4pPr>
            <a:lvl5pPr marL="1828188" indent="0">
              <a:buNone/>
              <a:defRPr sz="900"/>
            </a:lvl5pPr>
            <a:lvl6pPr marL="2285235" indent="0">
              <a:buNone/>
              <a:defRPr sz="900"/>
            </a:lvl6pPr>
            <a:lvl7pPr marL="2742282" indent="0">
              <a:buNone/>
              <a:defRPr sz="900"/>
            </a:lvl7pPr>
            <a:lvl8pPr marL="3199312" indent="0">
              <a:buNone/>
              <a:defRPr sz="900"/>
            </a:lvl8pPr>
            <a:lvl9pPr marL="365637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5198897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74605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647066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2.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slideLayout" Target="../slideLayouts/slideLayout145.xml"/><Relationship Id="rId13" Type="http://schemas.openxmlformats.org/officeDocument/2006/relationships/theme" Target="../theme/theme13.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6.xml"/><Relationship Id="rId12" Type="http://schemas.openxmlformats.org/officeDocument/2006/relationships/theme" Target="../theme/theme14.xml"/><Relationship Id="rId1" Type="http://schemas.openxmlformats.org/officeDocument/2006/relationships/slideLayout" Target="../slideLayouts/slideLayout146.xml"/><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9" Type="http://schemas.openxmlformats.org/officeDocument/2006/relationships/slideLayout" Target="../slideLayouts/slideLayout154.xml"/><Relationship Id="rId10"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7.xml"/><Relationship Id="rId12" Type="http://schemas.openxmlformats.org/officeDocument/2006/relationships/slideLayout" Target="../slideLayouts/slideLayout168.xml"/><Relationship Id="rId13" Type="http://schemas.openxmlformats.org/officeDocument/2006/relationships/theme" Target="../theme/theme15.xml"/><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 Id="rId9" Type="http://schemas.openxmlformats.org/officeDocument/2006/relationships/slideLayout" Target="../slideLayouts/slideLayout165.xml"/><Relationship Id="rId10"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9.xml"/><Relationship Id="rId12" Type="http://schemas.openxmlformats.org/officeDocument/2006/relationships/theme" Target="../theme/theme16.xml"/><Relationship Id="rId1" Type="http://schemas.openxmlformats.org/officeDocument/2006/relationships/slideLayout" Target="../slideLayouts/slideLayout169.xml"/><Relationship Id="rId2" Type="http://schemas.openxmlformats.org/officeDocument/2006/relationships/slideLayout" Target="../slideLayouts/slideLayout170.xml"/><Relationship Id="rId3" Type="http://schemas.openxmlformats.org/officeDocument/2006/relationships/slideLayout" Target="../slideLayouts/slideLayout171.xml"/><Relationship Id="rId4" Type="http://schemas.openxmlformats.org/officeDocument/2006/relationships/slideLayout" Target="../slideLayouts/slideLayout172.xml"/><Relationship Id="rId5" Type="http://schemas.openxmlformats.org/officeDocument/2006/relationships/slideLayout" Target="../slideLayouts/slideLayout173.xml"/><Relationship Id="rId6" Type="http://schemas.openxmlformats.org/officeDocument/2006/relationships/slideLayout" Target="../slideLayouts/slideLayout174.xml"/><Relationship Id="rId7" Type="http://schemas.openxmlformats.org/officeDocument/2006/relationships/slideLayout" Target="../slideLayouts/slideLayout175.xml"/><Relationship Id="rId8" Type="http://schemas.openxmlformats.org/officeDocument/2006/relationships/slideLayout" Target="../slideLayouts/slideLayout176.xml"/><Relationship Id="rId9" Type="http://schemas.openxmlformats.org/officeDocument/2006/relationships/slideLayout" Target="../slideLayouts/slideLayout177.xml"/><Relationship Id="rId10"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0.xml"/><Relationship Id="rId12" Type="http://schemas.openxmlformats.org/officeDocument/2006/relationships/theme" Target="../theme/theme17.xml"/><Relationship Id="rId1" Type="http://schemas.openxmlformats.org/officeDocument/2006/relationships/slideLayout" Target="../slideLayouts/slideLayout180.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1.xml"/><Relationship Id="rId12" Type="http://schemas.openxmlformats.org/officeDocument/2006/relationships/theme" Target="../theme/theme18.xml"/><Relationship Id="rId1" Type="http://schemas.openxmlformats.org/officeDocument/2006/relationships/slideLayout" Target="../slideLayouts/slideLayout191.xml"/><Relationship Id="rId2" Type="http://schemas.openxmlformats.org/officeDocument/2006/relationships/slideLayout" Target="../slideLayouts/slideLayout192.xml"/><Relationship Id="rId3" Type="http://schemas.openxmlformats.org/officeDocument/2006/relationships/slideLayout" Target="../slideLayouts/slideLayout193.xml"/><Relationship Id="rId4" Type="http://schemas.openxmlformats.org/officeDocument/2006/relationships/slideLayout" Target="../slideLayouts/slideLayout194.xml"/><Relationship Id="rId5" Type="http://schemas.openxmlformats.org/officeDocument/2006/relationships/slideLayout" Target="../slideLayouts/slideLayout195.xml"/><Relationship Id="rId6" Type="http://schemas.openxmlformats.org/officeDocument/2006/relationships/slideLayout" Target="../slideLayouts/slideLayout196.xml"/><Relationship Id="rId7" Type="http://schemas.openxmlformats.org/officeDocument/2006/relationships/slideLayout" Target="../slideLayouts/slideLayout197.xml"/><Relationship Id="rId8" Type="http://schemas.openxmlformats.org/officeDocument/2006/relationships/slideLayout" Target="../slideLayouts/slideLayout198.xml"/><Relationship Id="rId9" Type="http://schemas.openxmlformats.org/officeDocument/2006/relationships/slideLayout" Target="../slideLayouts/slideLayout199.xml"/><Relationship Id="rId10"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slideLayout" Target="../slideLayouts/slideLayout100.xml"/><Relationship Id="rId13"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36" tIns="45716" rIns="91436" bIns="4571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36" tIns="45716" rIns="91436" bIns="4571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352"/>
            <a:ext cx="21336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fld id="{AD133770-507D-8749-8EE1-ADC680A76B80}" type="datetimeFigureOut">
              <a:rPr kumimoji="1" lang="ja-JP" altLang="en-US" smtClean="0"/>
              <a:t>2014/10/15</a:t>
            </a:fld>
            <a:endParaRPr kumimoji="1" lang="ja-JP" altLang="en-US"/>
          </a:p>
        </p:txBody>
      </p:sp>
      <p:sp>
        <p:nvSpPr>
          <p:cNvPr id="5" name="フッター プレースホルダー 4"/>
          <p:cNvSpPr>
            <a:spLocks noGrp="1"/>
          </p:cNvSpPr>
          <p:nvPr>
            <p:ph type="ftr" sz="quarter" idx="3"/>
          </p:nvPr>
        </p:nvSpPr>
        <p:spPr>
          <a:xfrm>
            <a:off x="3124205" y="6356352"/>
            <a:ext cx="28956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fld id="{3BF1D44A-34BD-4A40-905B-2C2AC8621BD2}" type="slidenum">
              <a:rPr kumimoji="1" lang="ja-JP" altLang="en-US" smtClean="0"/>
              <a:t>‹#›</a:t>
            </a:fld>
            <a:endParaRPr kumimoji="1" lang="ja-JP" altLang="en-US"/>
          </a:p>
        </p:txBody>
      </p:sp>
    </p:spTree>
    <p:extLst>
      <p:ext uri="{BB962C8B-B14F-4D97-AF65-F5344CB8AC3E}">
        <p14:creationId xmlns:p14="http://schemas.microsoft.com/office/powerpoint/2010/main" val="1428136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038" rtl="0" eaLnBrk="1" latinLnBrk="0" hangingPunct="1">
        <a:spcBef>
          <a:spcPct val="0"/>
        </a:spcBef>
        <a:buNone/>
        <a:defRPr kumimoji="1" sz="4400" kern="1200">
          <a:solidFill>
            <a:schemeClr val="tx1"/>
          </a:solidFill>
          <a:latin typeface="+mj-lt"/>
          <a:ea typeface="+mj-ea"/>
          <a:cs typeface="+mj-cs"/>
        </a:defRPr>
      </a:lvl1pPr>
    </p:titleStyle>
    <p:bodyStyle>
      <a:lvl1pPr marL="342778" indent="-342778" algn="l" defTabSz="457038" rtl="0" eaLnBrk="1" latinLnBrk="0" hangingPunct="1">
        <a:spcBef>
          <a:spcPct val="20000"/>
        </a:spcBef>
        <a:buFont typeface="Arial"/>
        <a:buChar char="•"/>
        <a:defRPr kumimoji="1" sz="3200" kern="1200">
          <a:solidFill>
            <a:schemeClr val="tx1"/>
          </a:solidFill>
          <a:latin typeface="+mn-lt"/>
          <a:ea typeface="+mn-ea"/>
          <a:cs typeface="+mn-cs"/>
        </a:defRPr>
      </a:lvl1pPr>
      <a:lvl2pPr marL="742680" indent="-285642" algn="l" defTabSz="457038" rtl="0" eaLnBrk="1" latinLnBrk="0" hangingPunct="1">
        <a:spcBef>
          <a:spcPct val="20000"/>
        </a:spcBef>
        <a:buFont typeface="Arial"/>
        <a:buChar char="–"/>
        <a:defRPr kumimoji="1" sz="2800" kern="1200">
          <a:solidFill>
            <a:schemeClr val="tx1"/>
          </a:solidFill>
          <a:latin typeface="+mn-lt"/>
          <a:ea typeface="+mn-ea"/>
          <a:cs typeface="+mn-cs"/>
        </a:defRPr>
      </a:lvl2pPr>
      <a:lvl3pPr marL="1142595" indent="-228519" algn="l" defTabSz="457038" rtl="0" eaLnBrk="1" latinLnBrk="0" hangingPunct="1">
        <a:spcBef>
          <a:spcPct val="20000"/>
        </a:spcBef>
        <a:buFont typeface="Arial"/>
        <a:buChar char="•"/>
        <a:defRPr kumimoji="1" sz="2400" kern="1200">
          <a:solidFill>
            <a:schemeClr val="tx1"/>
          </a:solidFill>
          <a:latin typeface="+mn-lt"/>
          <a:ea typeface="+mn-ea"/>
          <a:cs typeface="+mn-cs"/>
        </a:defRPr>
      </a:lvl3pPr>
      <a:lvl4pPr marL="1599624"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4pPr>
      <a:lvl5pPr marL="2056659"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5pPr>
      <a:lvl6pPr marL="2513700"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6pPr>
      <a:lvl7pPr marL="2970735"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7pPr>
      <a:lvl8pPr marL="3427768"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8pPr>
      <a:lvl9pPr marL="3884798"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038" rtl="0" eaLnBrk="1" latinLnBrk="0" hangingPunct="1">
        <a:defRPr kumimoji="1" sz="1800" kern="1200">
          <a:solidFill>
            <a:schemeClr val="tx1"/>
          </a:solidFill>
          <a:latin typeface="+mn-lt"/>
          <a:ea typeface="+mn-ea"/>
          <a:cs typeface="+mn-cs"/>
        </a:defRPr>
      </a:lvl1pPr>
      <a:lvl2pPr marL="457038" algn="l" defTabSz="457038" rtl="0" eaLnBrk="1" latinLnBrk="0" hangingPunct="1">
        <a:defRPr kumimoji="1" sz="1800" kern="1200">
          <a:solidFill>
            <a:schemeClr val="tx1"/>
          </a:solidFill>
          <a:latin typeface="+mn-lt"/>
          <a:ea typeface="+mn-ea"/>
          <a:cs typeface="+mn-cs"/>
        </a:defRPr>
      </a:lvl2pPr>
      <a:lvl3pPr marL="914076" algn="l" defTabSz="457038" rtl="0" eaLnBrk="1" latinLnBrk="0" hangingPunct="1">
        <a:defRPr kumimoji="1" sz="1800" kern="1200">
          <a:solidFill>
            <a:schemeClr val="tx1"/>
          </a:solidFill>
          <a:latin typeface="+mn-lt"/>
          <a:ea typeface="+mn-ea"/>
          <a:cs typeface="+mn-cs"/>
        </a:defRPr>
      </a:lvl3pPr>
      <a:lvl4pPr marL="1371114" algn="l" defTabSz="457038" rtl="0" eaLnBrk="1" latinLnBrk="0" hangingPunct="1">
        <a:defRPr kumimoji="1" sz="1800" kern="1200">
          <a:solidFill>
            <a:schemeClr val="tx1"/>
          </a:solidFill>
          <a:latin typeface="+mn-lt"/>
          <a:ea typeface="+mn-ea"/>
          <a:cs typeface="+mn-cs"/>
        </a:defRPr>
      </a:lvl4pPr>
      <a:lvl5pPr marL="1828152" algn="l" defTabSz="457038" rtl="0" eaLnBrk="1" latinLnBrk="0" hangingPunct="1">
        <a:defRPr kumimoji="1" sz="1800" kern="1200">
          <a:solidFill>
            <a:schemeClr val="tx1"/>
          </a:solidFill>
          <a:latin typeface="+mn-lt"/>
          <a:ea typeface="+mn-ea"/>
          <a:cs typeface="+mn-cs"/>
        </a:defRPr>
      </a:lvl5pPr>
      <a:lvl6pPr marL="2285190" algn="l" defTabSz="457038" rtl="0" eaLnBrk="1" latinLnBrk="0" hangingPunct="1">
        <a:defRPr kumimoji="1" sz="1800" kern="1200">
          <a:solidFill>
            <a:schemeClr val="tx1"/>
          </a:solidFill>
          <a:latin typeface="+mn-lt"/>
          <a:ea typeface="+mn-ea"/>
          <a:cs typeface="+mn-cs"/>
        </a:defRPr>
      </a:lvl6pPr>
      <a:lvl7pPr marL="2742228" algn="l" defTabSz="457038" rtl="0" eaLnBrk="1" latinLnBrk="0" hangingPunct="1">
        <a:defRPr kumimoji="1" sz="1800" kern="1200">
          <a:solidFill>
            <a:schemeClr val="tx1"/>
          </a:solidFill>
          <a:latin typeface="+mn-lt"/>
          <a:ea typeface="+mn-ea"/>
          <a:cs typeface="+mn-cs"/>
        </a:defRPr>
      </a:lvl7pPr>
      <a:lvl8pPr marL="3199248" algn="l" defTabSz="457038" rtl="0" eaLnBrk="1" latinLnBrk="0" hangingPunct="1">
        <a:defRPr kumimoji="1" sz="1800" kern="1200">
          <a:solidFill>
            <a:schemeClr val="tx1"/>
          </a:solidFill>
          <a:latin typeface="+mn-lt"/>
          <a:ea typeface="+mn-ea"/>
          <a:cs typeface="+mn-cs"/>
        </a:defRPr>
      </a:lvl8pPr>
      <a:lvl9pPr marL="3656300" algn="l" defTabSz="457038"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891540" y="80010"/>
            <a:ext cx="736092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5716" tIns="45716" rIns="45716" bIns="45716" numCol="1" anchor="ctr" anchorCtr="0" compatLnSpc="1">
            <a:prstTxWarp prst="textNoShape">
              <a:avLst/>
            </a:prstTxWarp>
          </a:bodyPr>
          <a:lstStyle/>
          <a:p>
            <a:pPr lvl="0"/>
            <a:r>
              <a:rPr lang="en-US" altLang="ja-JP">
                <a:sym typeface="Arial" charset="0"/>
              </a:rPr>
              <a:t>Click to edit Master title style</a:t>
            </a:r>
          </a:p>
        </p:txBody>
      </p:sp>
      <p:sp>
        <p:nvSpPr>
          <p:cNvPr id="1027" name="Rectangle 2"/>
          <p:cNvSpPr>
            <a:spLocks noGrp="1" noChangeArrowheads="1"/>
          </p:cNvSpPr>
          <p:nvPr>
            <p:ph type="body" idx="1"/>
          </p:nvPr>
        </p:nvSpPr>
        <p:spPr bwMode="auto">
          <a:xfrm>
            <a:off x="891540" y="1314450"/>
            <a:ext cx="7360920" cy="465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a:sym typeface="Arial" charset="0"/>
              </a:rPr>
              <a:t>Click to edit Master text styles</a:t>
            </a:r>
          </a:p>
          <a:p>
            <a:pPr lvl="1"/>
            <a:r>
              <a:rPr lang="en-US" altLang="ja-JP">
                <a:sym typeface="Arial" charset="0"/>
              </a:rPr>
              <a:t>Second level</a:t>
            </a:r>
          </a:p>
          <a:p>
            <a:pPr lvl="2"/>
            <a:r>
              <a:rPr lang="en-US" altLang="ja-JP">
                <a:sym typeface="Arial" charset="0"/>
              </a:rPr>
              <a:t>Third level</a:t>
            </a:r>
          </a:p>
          <a:p>
            <a:pPr lvl="3"/>
            <a:r>
              <a:rPr lang="en-US" altLang="ja-JP">
                <a:sym typeface="Arial" charset="0"/>
              </a:rPr>
              <a:t>Fourth level</a:t>
            </a:r>
          </a:p>
          <a:p>
            <a:pPr lvl="4"/>
            <a:r>
              <a:rPr lang="en-US" altLang="ja-JP">
                <a:sym typeface="Arial" charset="0"/>
              </a:rPr>
              <a:t>Fifth level</a:t>
            </a:r>
          </a:p>
        </p:txBody>
      </p:sp>
      <p:sp>
        <p:nvSpPr>
          <p:cNvPr id="2051" name="Text Box 3"/>
          <p:cNvSpPr txBox="1">
            <a:spLocks noGrp="1" noChangeArrowheads="1"/>
          </p:cNvSpPr>
          <p:nvPr>
            <p:ph type="sldNum" sz="quarter" idx="4"/>
          </p:nvPr>
        </p:nvSpPr>
        <p:spPr bwMode="auto">
          <a:xfrm>
            <a:off x="8846820" y="6623685"/>
            <a:ext cx="240030" cy="251460"/>
          </a:xfrm>
          <a:prstGeom prst="rect">
            <a:avLst/>
          </a:prstGeom>
          <a:noFill/>
          <a:ln w="12700">
            <a:noFill/>
            <a:miter lim="800000"/>
            <a:headEnd/>
            <a:tailEnd/>
          </a:ln>
          <a:effectLst/>
        </p:spPr>
        <p:txBody>
          <a:bodyPr vert="horz" wrap="none" lIns="82292" tIns="41148" rIns="82292" bIns="41148" numCol="1" anchor="t" anchorCtr="0" compatLnSpc="1">
            <a:prstTxWarp prst="textNoShape">
              <a:avLst/>
            </a:prstTxWarp>
          </a:bodyPr>
          <a:lstStyle>
            <a:lvl1pPr>
              <a:defRPr sz="1300">
                <a:cs typeface="Gill Sans" charset="0"/>
              </a:defRPr>
            </a:lvl1pPr>
          </a:lstStyle>
          <a:p>
            <a:pPr algn="ctr" defTabSz="914274" fontAlgn="base">
              <a:spcBef>
                <a:spcPct val="0"/>
              </a:spcBef>
              <a:spcAft>
                <a:spcPct val="0"/>
              </a:spcAft>
              <a:defRPr/>
            </a:pPr>
            <a:fld id="{81737B2F-7A77-4E40-A2FB-E4368F58D4CE}" type="slidenum">
              <a:rPr kumimoji="0" lang="en-US" altLang="ja-JP" smtClean="0">
                <a:solidFill>
                  <a:srgbClr val="000000"/>
                </a:solidFill>
                <a:latin typeface="Gill Sans" charset="0"/>
                <a:ea typeface="ヒラギノ角ゴ ProN W3" charset="0"/>
                <a:sym typeface="Gill Sans" charset="0"/>
              </a:rPr>
              <a:pPr algn="ctr" defTabSz="914274" fontAlgn="base">
                <a:spcBef>
                  <a:spcPct val="0"/>
                </a:spcBef>
                <a:spcAft>
                  <a:spcPct val="0"/>
                </a:spcAft>
                <a:defRPr/>
              </a:pPr>
              <a:t>‹#›</a:t>
            </a:fld>
            <a:endParaRPr kumimoji="0" lang="en-US" altLang="ja-JP">
              <a:solidFill>
                <a:srgbClr val="000000"/>
              </a:solidFill>
              <a:latin typeface="Gill Sans" charset="0"/>
              <a:ea typeface="ヒラギノ角ゴ ProN W3" charset="0"/>
              <a:sym typeface="Gill Sans" charset="0"/>
            </a:endParaRPr>
          </a:p>
        </p:txBody>
      </p:sp>
    </p:spTree>
    <p:extLst>
      <p:ext uri="{BB962C8B-B14F-4D97-AF65-F5344CB8AC3E}">
        <p14:creationId xmlns:p14="http://schemas.microsoft.com/office/powerpoint/2010/main" val="3720701713"/>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ransition xmlns:p14="http://schemas.microsoft.com/office/powerpoint/2010/main"/>
  <p:hf hdr="0" ftr="0" dt="0"/>
  <p:txStyles>
    <p:titleStyle>
      <a:lvl1pPr algn="l" rtl="0" fontAlgn="base">
        <a:spcBef>
          <a:spcPts val="180"/>
        </a:spcBef>
        <a:spcAft>
          <a:spcPct val="0"/>
        </a:spcAft>
        <a:defRPr sz="2200" b="1">
          <a:solidFill>
            <a:schemeClr val="tx1"/>
          </a:solidFill>
          <a:latin typeface="+mj-lt"/>
          <a:ea typeface="+mj-ea"/>
          <a:cs typeface="+mj-cs"/>
          <a:sym typeface="Arial" charset="0"/>
        </a:defRPr>
      </a:lvl1pPr>
      <a:lvl2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2pPr>
      <a:lvl3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3pPr>
      <a:lvl4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4pPr>
      <a:lvl5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5pPr>
      <a:lvl6pPr marL="411424"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6pPr>
      <a:lvl7pPr marL="822839"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7pPr>
      <a:lvl8pPr marL="1234271"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8pPr>
      <a:lvl9pPr marL="1645689"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9pPr>
    </p:titleStyle>
    <p:bodyStyle>
      <a:lvl1pPr marL="251427"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1pPr>
      <a:lvl2pPr marL="251427"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2pPr>
      <a:lvl3pPr marL="251427"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3pPr>
      <a:lvl4pPr marL="251427"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4pPr>
      <a:lvl5pPr marL="251427"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5pPr>
      <a:lvl6pPr marL="662846"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6pPr>
      <a:lvl7pPr marL="1074272"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7pPr>
      <a:lvl8pPr marL="1485690"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8pPr>
      <a:lvl9pPr marL="1897114"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9pPr>
    </p:bodyStyle>
    <p:otherStyle>
      <a:defPPr>
        <a:defRPr lang="ja-JP"/>
      </a:defPPr>
      <a:lvl1pPr marL="0" algn="l" defTabSz="411424" rtl="0" eaLnBrk="1" latinLnBrk="0" hangingPunct="1">
        <a:defRPr kumimoji="1" sz="1600" kern="1200">
          <a:solidFill>
            <a:schemeClr val="tx1"/>
          </a:solidFill>
          <a:latin typeface="+mn-lt"/>
          <a:ea typeface="+mn-ea"/>
          <a:cs typeface="+mn-cs"/>
        </a:defRPr>
      </a:lvl1pPr>
      <a:lvl2pPr marL="411424" algn="l" defTabSz="411424" rtl="0" eaLnBrk="1" latinLnBrk="0" hangingPunct="1">
        <a:defRPr kumimoji="1" sz="1600" kern="1200">
          <a:solidFill>
            <a:schemeClr val="tx1"/>
          </a:solidFill>
          <a:latin typeface="+mn-lt"/>
          <a:ea typeface="+mn-ea"/>
          <a:cs typeface="+mn-cs"/>
        </a:defRPr>
      </a:lvl2pPr>
      <a:lvl3pPr marL="822839" algn="l" defTabSz="411424" rtl="0" eaLnBrk="1" latinLnBrk="0" hangingPunct="1">
        <a:defRPr kumimoji="1" sz="1600" kern="1200">
          <a:solidFill>
            <a:schemeClr val="tx1"/>
          </a:solidFill>
          <a:latin typeface="+mn-lt"/>
          <a:ea typeface="+mn-ea"/>
          <a:cs typeface="+mn-cs"/>
        </a:defRPr>
      </a:lvl3pPr>
      <a:lvl4pPr marL="1234271" algn="l" defTabSz="411424" rtl="0" eaLnBrk="1" latinLnBrk="0" hangingPunct="1">
        <a:defRPr kumimoji="1" sz="1600" kern="1200">
          <a:solidFill>
            <a:schemeClr val="tx1"/>
          </a:solidFill>
          <a:latin typeface="+mn-lt"/>
          <a:ea typeface="+mn-ea"/>
          <a:cs typeface="+mn-cs"/>
        </a:defRPr>
      </a:lvl4pPr>
      <a:lvl5pPr marL="1645689" algn="l" defTabSz="411424" rtl="0" eaLnBrk="1" latinLnBrk="0" hangingPunct="1">
        <a:defRPr kumimoji="1" sz="1600" kern="1200">
          <a:solidFill>
            <a:schemeClr val="tx1"/>
          </a:solidFill>
          <a:latin typeface="+mn-lt"/>
          <a:ea typeface="+mn-ea"/>
          <a:cs typeface="+mn-cs"/>
        </a:defRPr>
      </a:lvl5pPr>
      <a:lvl6pPr marL="2057112" algn="l" defTabSz="411424" rtl="0" eaLnBrk="1" latinLnBrk="0" hangingPunct="1">
        <a:defRPr kumimoji="1" sz="1600" kern="1200">
          <a:solidFill>
            <a:schemeClr val="tx1"/>
          </a:solidFill>
          <a:latin typeface="+mn-lt"/>
          <a:ea typeface="+mn-ea"/>
          <a:cs typeface="+mn-cs"/>
        </a:defRPr>
      </a:lvl6pPr>
      <a:lvl7pPr marL="2468534" algn="l" defTabSz="411424" rtl="0" eaLnBrk="1" latinLnBrk="0" hangingPunct="1">
        <a:defRPr kumimoji="1" sz="1600" kern="1200">
          <a:solidFill>
            <a:schemeClr val="tx1"/>
          </a:solidFill>
          <a:latin typeface="+mn-lt"/>
          <a:ea typeface="+mn-ea"/>
          <a:cs typeface="+mn-cs"/>
        </a:defRPr>
      </a:lvl7pPr>
      <a:lvl8pPr marL="2879957" algn="l" defTabSz="411424" rtl="0" eaLnBrk="1" latinLnBrk="0" hangingPunct="1">
        <a:defRPr kumimoji="1" sz="1600" kern="1200">
          <a:solidFill>
            <a:schemeClr val="tx1"/>
          </a:solidFill>
          <a:latin typeface="+mn-lt"/>
          <a:ea typeface="+mn-ea"/>
          <a:cs typeface="+mn-cs"/>
        </a:defRPr>
      </a:lvl8pPr>
      <a:lvl9pPr marL="3291378" algn="l" defTabSz="411424" rtl="0" eaLnBrk="1" latinLnBrk="0" hangingPunct="1">
        <a:defRPr kumimoji="1"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9EC9310-E825-8040-8524-637971DFD96B}" type="datetimeFigureOut">
              <a:rPr lang="ja-JP" altLang="en-US" smtClean="0">
                <a:solidFill>
                  <a:prstClr val="black">
                    <a:tint val="75000"/>
                  </a:prstClr>
                </a:solidFill>
                <a:latin typeface="Calibri"/>
                <a:ea typeface="ＭＳ Ｐゴシック"/>
              </a:rPr>
              <a:pPr defTabSz="457200"/>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E4DA0B9-143D-1140-A892-F85262E696E1}" type="slidenum">
              <a:rPr lang="ja-JP" altLang="en-US" smtClean="0">
                <a:solidFill>
                  <a:prstClr val="black">
                    <a:tint val="75000"/>
                  </a:prstClr>
                </a:solidFill>
                <a:latin typeface="Calibri"/>
                <a:ea typeface="ＭＳ Ｐゴシック"/>
              </a:rPr>
              <a:pPr defTabSz="457200"/>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23823714"/>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smtClean="0">
                <a:latin typeface="+mn-lt"/>
              </a:defRPr>
            </a:lvl1pPr>
          </a:lstStyle>
          <a:p>
            <a:pPr defTabSz="914400" fontAlgn="base">
              <a:spcBef>
                <a:spcPct val="0"/>
              </a:spcBef>
              <a:spcAft>
                <a:spcPct val="0"/>
              </a:spcAft>
              <a:defRPr/>
            </a:pPr>
            <a:endParaRPr lang="en-US" altLang="ja-JP">
              <a:solidFill>
                <a:srgbClr val="000000"/>
              </a:solidFill>
              <a:latin typeface="Times"/>
              <a:ea typeface="Osaka" charset="0"/>
              <a:cs typeface="Osaka"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smtClean="0">
                <a:latin typeface="+mn-lt"/>
              </a:defRPr>
            </a:lvl1pPr>
          </a:lstStyle>
          <a:p>
            <a:pPr defTabSz="914400" fontAlgn="base">
              <a:spcBef>
                <a:spcPct val="0"/>
              </a:spcBef>
              <a:spcAft>
                <a:spcPct val="0"/>
              </a:spcAft>
              <a:defRPr/>
            </a:pPr>
            <a:endParaRPr lang="en-US" altLang="ja-JP">
              <a:solidFill>
                <a:srgbClr val="000000"/>
              </a:solidFill>
              <a:latin typeface="Times"/>
              <a:ea typeface="Osaka" charset="0"/>
              <a:cs typeface="Osaka"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smtClean="0">
                <a:latin typeface="+mn-lt"/>
              </a:defRPr>
            </a:lvl1pPr>
          </a:lstStyle>
          <a:p>
            <a:pPr defTabSz="914400" fontAlgn="base">
              <a:spcBef>
                <a:spcPct val="0"/>
              </a:spcBef>
              <a:spcAft>
                <a:spcPct val="0"/>
              </a:spcAft>
              <a:defRPr/>
            </a:pPr>
            <a:fld id="{54AD0BF0-D056-5449-A6B0-B49DAE607258}" type="slidenum">
              <a:rPr lang="en-US" altLang="ja-JP">
                <a:solidFill>
                  <a:srgbClr val="000000"/>
                </a:solidFill>
                <a:latin typeface="Times"/>
                <a:ea typeface="Osaka" charset="0"/>
                <a:cs typeface="Osaka" charset="0"/>
              </a:rPr>
              <a:pPr defTabSz="914400" fontAlgn="base">
                <a:spcBef>
                  <a:spcPct val="0"/>
                </a:spcBef>
                <a:spcAft>
                  <a:spcPct val="0"/>
                </a:spcAft>
                <a:defRPr/>
              </a:pPr>
              <a:t>‹#›</a:t>
            </a:fld>
            <a:endParaRPr lang="en-US" altLang="ja-JP">
              <a:solidFill>
                <a:srgbClr val="000000"/>
              </a:solidFill>
              <a:latin typeface="Times"/>
              <a:ea typeface="Osaka" charset="0"/>
              <a:cs typeface="Osaka" charset="0"/>
            </a:endParaRPr>
          </a:p>
        </p:txBody>
      </p:sp>
    </p:spTree>
    <p:extLst>
      <p:ext uri="{BB962C8B-B14F-4D97-AF65-F5344CB8AC3E}">
        <p14:creationId xmlns:p14="http://schemas.microsoft.com/office/powerpoint/2010/main" val="2239930694"/>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charset="0"/>
          <a:ea typeface="Osaka" charset="0"/>
          <a:cs typeface="Osaka" charset="0"/>
        </a:defRPr>
      </a:lvl2pPr>
      <a:lvl3pPr algn="ctr" rtl="0" fontAlgn="base">
        <a:spcBef>
          <a:spcPct val="0"/>
        </a:spcBef>
        <a:spcAft>
          <a:spcPct val="0"/>
        </a:spcAft>
        <a:defRPr kumimoji="1" sz="4400">
          <a:solidFill>
            <a:schemeClr val="tx2"/>
          </a:solidFill>
          <a:latin typeface="Times" charset="0"/>
          <a:ea typeface="Osaka" charset="0"/>
          <a:cs typeface="Osaka" charset="0"/>
        </a:defRPr>
      </a:lvl3pPr>
      <a:lvl4pPr algn="ctr" rtl="0" fontAlgn="base">
        <a:spcBef>
          <a:spcPct val="0"/>
        </a:spcBef>
        <a:spcAft>
          <a:spcPct val="0"/>
        </a:spcAft>
        <a:defRPr kumimoji="1" sz="4400">
          <a:solidFill>
            <a:schemeClr val="tx2"/>
          </a:solidFill>
          <a:latin typeface="Times" charset="0"/>
          <a:ea typeface="Osaka" charset="0"/>
          <a:cs typeface="Osaka" charset="0"/>
        </a:defRPr>
      </a:lvl4pPr>
      <a:lvl5pPr algn="ctr" rtl="0" fontAlgn="base">
        <a:spcBef>
          <a:spcPct val="0"/>
        </a:spcBef>
        <a:spcAft>
          <a:spcPct val="0"/>
        </a:spcAft>
        <a:defRPr kumimoji="1" sz="4400">
          <a:solidFill>
            <a:schemeClr val="tx2"/>
          </a:solidFill>
          <a:latin typeface="Times" charset="0"/>
          <a:ea typeface="Osaka" charset="0"/>
          <a:cs typeface="Osaka" charset="0"/>
        </a:defRPr>
      </a:lvl5pPr>
      <a:lvl6pPr marL="457200" algn="ctr" rtl="0" fontAlgn="base">
        <a:spcBef>
          <a:spcPct val="0"/>
        </a:spcBef>
        <a:spcAft>
          <a:spcPct val="0"/>
        </a:spcAft>
        <a:defRPr kumimoji="1" sz="4400">
          <a:solidFill>
            <a:schemeClr val="tx2"/>
          </a:solidFill>
          <a:latin typeface="Times" charset="0"/>
          <a:ea typeface="Osaka" charset="0"/>
          <a:cs typeface="Osaka" charset="0"/>
        </a:defRPr>
      </a:lvl6pPr>
      <a:lvl7pPr marL="914400" algn="ctr" rtl="0" fontAlgn="base">
        <a:spcBef>
          <a:spcPct val="0"/>
        </a:spcBef>
        <a:spcAft>
          <a:spcPct val="0"/>
        </a:spcAft>
        <a:defRPr kumimoji="1" sz="4400">
          <a:solidFill>
            <a:schemeClr val="tx2"/>
          </a:solidFill>
          <a:latin typeface="Times" charset="0"/>
          <a:ea typeface="Osaka" charset="0"/>
          <a:cs typeface="Osaka" charset="0"/>
        </a:defRPr>
      </a:lvl7pPr>
      <a:lvl8pPr marL="1371600" algn="ctr" rtl="0" fontAlgn="base">
        <a:spcBef>
          <a:spcPct val="0"/>
        </a:spcBef>
        <a:spcAft>
          <a:spcPct val="0"/>
        </a:spcAft>
        <a:defRPr kumimoji="1" sz="4400">
          <a:solidFill>
            <a:schemeClr val="tx2"/>
          </a:solidFill>
          <a:latin typeface="Times" charset="0"/>
          <a:ea typeface="Osaka" charset="0"/>
          <a:cs typeface="Osaka" charset="0"/>
        </a:defRPr>
      </a:lvl8pPr>
      <a:lvl9pPr marL="1828800" algn="ctr" rtl="0" fontAlgn="base">
        <a:spcBef>
          <a:spcPct val="0"/>
        </a:spcBef>
        <a:spcAft>
          <a:spcPct val="0"/>
        </a:spcAft>
        <a:defRPr kumimoji="1" sz="4400">
          <a:solidFill>
            <a:schemeClr val="tx2"/>
          </a:solidFill>
          <a:latin typeface="Times" charset="0"/>
          <a:ea typeface="Osaka" charset="0"/>
          <a:cs typeface="Osaka" charset="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cs typeface="+mn-cs"/>
        </a:defRPr>
      </a:lvl2pPr>
      <a:lvl3pPr marL="1143000" indent="-228600" algn="l" rtl="0" fontAlgn="base">
        <a:spcBef>
          <a:spcPct val="20000"/>
        </a:spcBef>
        <a:spcAft>
          <a:spcPct val="0"/>
        </a:spcAft>
        <a:buChar char="•"/>
        <a:defRPr kumimoji="1" sz="2400">
          <a:solidFill>
            <a:schemeClr val="tx1"/>
          </a:solidFill>
          <a:latin typeface="+mn-lt"/>
          <a:ea typeface="+mn-ea"/>
          <a:cs typeface="+mn-cs"/>
        </a:defRPr>
      </a:lvl3pPr>
      <a:lvl4pPr marL="1600200" indent="-228600" algn="l" rtl="0" fontAlgn="base">
        <a:spcBef>
          <a:spcPct val="20000"/>
        </a:spcBef>
        <a:spcAft>
          <a:spcPct val="0"/>
        </a:spcAft>
        <a:buChar char="–"/>
        <a:defRPr kumimoji="1" sz="2000">
          <a:solidFill>
            <a:schemeClr val="tx1"/>
          </a:solidFill>
          <a:latin typeface="+mn-lt"/>
          <a:ea typeface="+mn-ea"/>
          <a:cs typeface="+mn-cs"/>
        </a:defRPr>
      </a:lvl4pPr>
      <a:lvl5pPr marL="2057400" indent="-228600" algn="l" rtl="0" fontAlgn="base">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36" tIns="45716" rIns="91436" bIns="4571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36" tIns="45716" rIns="91436" bIns="4571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352"/>
            <a:ext cx="21336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5" y="6356352"/>
            <a:ext cx="28956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09066446"/>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 id="2147484254" r:id="rId12"/>
  </p:sldLayoutIdLst>
  <p:txStyles>
    <p:titleStyle>
      <a:lvl1pPr algn="ctr" defTabSz="457038" rtl="0" eaLnBrk="1" latinLnBrk="0" hangingPunct="1">
        <a:spcBef>
          <a:spcPct val="0"/>
        </a:spcBef>
        <a:buNone/>
        <a:defRPr kumimoji="1" sz="4400" kern="1200">
          <a:solidFill>
            <a:schemeClr val="tx1"/>
          </a:solidFill>
          <a:latin typeface="+mj-lt"/>
          <a:ea typeface="+mj-ea"/>
          <a:cs typeface="+mj-cs"/>
        </a:defRPr>
      </a:lvl1pPr>
    </p:titleStyle>
    <p:bodyStyle>
      <a:lvl1pPr marL="342778" indent="-342778" algn="l" defTabSz="457038" rtl="0" eaLnBrk="1" latinLnBrk="0" hangingPunct="1">
        <a:spcBef>
          <a:spcPct val="20000"/>
        </a:spcBef>
        <a:buFont typeface="Arial"/>
        <a:buChar char="•"/>
        <a:defRPr kumimoji="1" sz="3200" kern="1200">
          <a:solidFill>
            <a:schemeClr val="tx1"/>
          </a:solidFill>
          <a:latin typeface="+mn-lt"/>
          <a:ea typeface="+mn-ea"/>
          <a:cs typeface="+mn-cs"/>
        </a:defRPr>
      </a:lvl1pPr>
      <a:lvl2pPr marL="742680" indent="-285642" algn="l" defTabSz="457038" rtl="0" eaLnBrk="1" latinLnBrk="0" hangingPunct="1">
        <a:spcBef>
          <a:spcPct val="20000"/>
        </a:spcBef>
        <a:buFont typeface="Arial"/>
        <a:buChar char="–"/>
        <a:defRPr kumimoji="1" sz="2800" kern="1200">
          <a:solidFill>
            <a:schemeClr val="tx1"/>
          </a:solidFill>
          <a:latin typeface="+mn-lt"/>
          <a:ea typeface="+mn-ea"/>
          <a:cs typeface="+mn-cs"/>
        </a:defRPr>
      </a:lvl2pPr>
      <a:lvl3pPr marL="1142595" indent="-228519" algn="l" defTabSz="457038" rtl="0" eaLnBrk="1" latinLnBrk="0" hangingPunct="1">
        <a:spcBef>
          <a:spcPct val="20000"/>
        </a:spcBef>
        <a:buFont typeface="Arial"/>
        <a:buChar char="•"/>
        <a:defRPr kumimoji="1" sz="2400" kern="1200">
          <a:solidFill>
            <a:schemeClr val="tx1"/>
          </a:solidFill>
          <a:latin typeface="+mn-lt"/>
          <a:ea typeface="+mn-ea"/>
          <a:cs typeface="+mn-cs"/>
        </a:defRPr>
      </a:lvl3pPr>
      <a:lvl4pPr marL="1599624"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4pPr>
      <a:lvl5pPr marL="2056659"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5pPr>
      <a:lvl6pPr marL="2513700"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6pPr>
      <a:lvl7pPr marL="2970735"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7pPr>
      <a:lvl8pPr marL="3427768"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8pPr>
      <a:lvl9pPr marL="3884798"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038" rtl="0" eaLnBrk="1" latinLnBrk="0" hangingPunct="1">
        <a:defRPr kumimoji="1" sz="1800" kern="1200">
          <a:solidFill>
            <a:schemeClr val="tx1"/>
          </a:solidFill>
          <a:latin typeface="+mn-lt"/>
          <a:ea typeface="+mn-ea"/>
          <a:cs typeface="+mn-cs"/>
        </a:defRPr>
      </a:lvl1pPr>
      <a:lvl2pPr marL="457038" algn="l" defTabSz="457038" rtl="0" eaLnBrk="1" latinLnBrk="0" hangingPunct="1">
        <a:defRPr kumimoji="1" sz="1800" kern="1200">
          <a:solidFill>
            <a:schemeClr val="tx1"/>
          </a:solidFill>
          <a:latin typeface="+mn-lt"/>
          <a:ea typeface="+mn-ea"/>
          <a:cs typeface="+mn-cs"/>
        </a:defRPr>
      </a:lvl2pPr>
      <a:lvl3pPr marL="914076" algn="l" defTabSz="457038" rtl="0" eaLnBrk="1" latinLnBrk="0" hangingPunct="1">
        <a:defRPr kumimoji="1" sz="1800" kern="1200">
          <a:solidFill>
            <a:schemeClr val="tx1"/>
          </a:solidFill>
          <a:latin typeface="+mn-lt"/>
          <a:ea typeface="+mn-ea"/>
          <a:cs typeface="+mn-cs"/>
        </a:defRPr>
      </a:lvl3pPr>
      <a:lvl4pPr marL="1371114" algn="l" defTabSz="457038" rtl="0" eaLnBrk="1" latinLnBrk="0" hangingPunct="1">
        <a:defRPr kumimoji="1" sz="1800" kern="1200">
          <a:solidFill>
            <a:schemeClr val="tx1"/>
          </a:solidFill>
          <a:latin typeface="+mn-lt"/>
          <a:ea typeface="+mn-ea"/>
          <a:cs typeface="+mn-cs"/>
        </a:defRPr>
      </a:lvl4pPr>
      <a:lvl5pPr marL="1828152" algn="l" defTabSz="457038" rtl="0" eaLnBrk="1" latinLnBrk="0" hangingPunct="1">
        <a:defRPr kumimoji="1" sz="1800" kern="1200">
          <a:solidFill>
            <a:schemeClr val="tx1"/>
          </a:solidFill>
          <a:latin typeface="+mn-lt"/>
          <a:ea typeface="+mn-ea"/>
          <a:cs typeface="+mn-cs"/>
        </a:defRPr>
      </a:lvl5pPr>
      <a:lvl6pPr marL="2285190" algn="l" defTabSz="457038" rtl="0" eaLnBrk="1" latinLnBrk="0" hangingPunct="1">
        <a:defRPr kumimoji="1" sz="1800" kern="1200">
          <a:solidFill>
            <a:schemeClr val="tx1"/>
          </a:solidFill>
          <a:latin typeface="+mn-lt"/>
          <a:ea typeface="+mn-ea"/>
          <a:cs typeface="+mn-cs"/>
        </a:defRPr>
      </a:lvl6pPr>
      <a:lvl7pPr marL="2742228" algn="l" defTabSz="457038" rtl="0" eaLnBrk="1" latinLnBrk="0" hangingPunct="1">
        <a:defRPr kumimoji="1" sz="1800" kern="1200">
          <a:solidFill>
            <a:schemeClr val="tx1"/>
          </a:solidFill>
          <a:latin typeface="+mn-lt"/>
          <a:ea typeface="+mn-ea"/>
          <a:cs typeface="+mn-cs"/>
        </a:defRPr>
      </a:lvl7pPr>
      <a:lvl8pPr marL="3199248" algn="l" defTabSz="457038" rtl="0" eaLnBrk="1" latinLnBrk="0" hangingPunct="1">
        <a:defRPr kumimoji="1" sz="1800" kern="1200">
          <a:solidFill>
            <a:schemeClr val="tx1"/>
          </a:solidFill>
          <a:latin typeface="+mn-lt"/>
          <a:ea typeface="+mn-ea"/>
          <a:cs typeface="+mn-cs"/>
        </a:defRPr>
      </a:lvl8pPr>
      <a:lvl9pPr marL="3656300" algn="l" defTabSz="457038"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891540" y="80010"/>
            <a:ext cx="736092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5716" tIns="45716" rIns="45716" bIns="45716" numCol="1" anchor="ctr" anchorCtr="0" compatLnSpc="1">
            <a:prstTxWarp prst="textNoShape">
              <a:avLst/>
            </a:prstTxWarp>
          </a:bodyPr>
          <a:lstStyle/>
          <a:p>
            <a:pPr lvl="0"/>
            <a:r>
              <a:rPr lang="en-US" altLang="ja-JP">
                <a:sym typeface="Arial" charset="0"/>
              </a:rPr>
              <a:t>Click to edit Master title style</a:t>
            </a:r>
          </a:p>
        </p:txBody>
      </p:sp>
      <p:sp>
        <p:nvSpPr>
          <p:cNvPr id="13315" name="Rectangle 2"/>
          <p:cNvSpPr>
            <a:spLocks noGrp="1" noChangeArrowheads="1"/>
          </p:cNvSpPr>
          <p:nvPr>
            <p:ph type="body" idx="1"/>
          </p:nvPr>
        </p:nvSpPr>
        <p:spPr bwMode="auto">
          <a:xfrm>
            <a:off x="891540" y="1314450"/>
            <a:ext cx="7360920" cy="465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a:sym typeface="Arial" charset="0"/>
              </a:rPr>
              <a:t>Click to edit Master text styles</a:t>
            </a:r>
          </a:p>
          <a:p>
            <a:pPr lvl="1"/>
            <a:r>
              <a:rPr lang="en-US" altLang="ja-JP">
                <a:sym typeface="Arial" charset="0"/>
              </a:rPr>
              <a:t>Second level</a:t>
            </a:r>
          </a:p>
          <a:p>
            <a:pPr lvl="2"/>
            <a:r>
              <a:rPr lang="en-US" altLang="ja-JP">
                <a:sym typeface="Arial" charset="0"/>
              </a:rPr>
              <a:t>Third level</a:t>
            </a:r>
          </a:p>
          <a:p>
            <a:pPr lvl="3"/>
            <a:r>
              <a:rPr lang="en-US" altLang="ja-JP">
                <a:sym typeface="Arial" charset="0"/>
              </a:rPr>
              <a:t>Fourth level</a:t>
            </a:r>
          </a:p>
          <a:p>
            <a:pPr lvl="4"/>
            <a:r>
              <a:rPr lang="en-US" altLang="ja-JP">
                <a:sym typeface="Arial" charset="0"/>
              </a:rPr>
              <a:t>Fifth level</a:t>
            </a:r>
          </a:p>
        </p:txBody>
      </p:sp>
      <p:sp>
        <p:nvSpPr>
          <p:cNvPr id="2051" name="Text Box 3"/>
          <p:cNvSpPr txBox="1">
            <a:spLocks noGrp="1" noChangeArrowheads="1"/>
          </p:cNvSpPr>
          <p:nvPr>
            <p:ph type="sldNum" sz="quarter" idx="4"/>
          </p:nvPr>
        </p:nvSpPr>
        <p:spPr bwMode="auto">
          <a:xfrm>
            <a:off x="8846820" y="6623685"/>
            <a:ext cx="240030" cy="251460"/>
          </a:xfrm>
          <a:prstGeom prst="rect">
            <a:avLst/>
          </a:prstGeom>
          <a:noFill/>
          <a:ln w="12700">
            <a:noFill/>
            <a:miter lim="800000"/>
            <a:headEnd/>
            <a:tailEnd/>
          </a:ln>
          <a:effectLst/>
        </p:spPr>
        <p:txBody>
          <a:bodyPr vert="horz" wrap="none" lIns="82292" tIns="41148" rIns="82292" bIns="41148" numCol="1" anchor="t" anchorCtr="0" compatLnSpc="1">
            <a:prstTxWarp prst="textNoShape">
              <a:avLst/>
            </a:prstTxWarp>
          </a:bodyPr>
          <a:lstStyle>
            <a:lvl1pPr>
              <a:defRPr sz="1300">
                <a:solidFill>
                  <a:srgbClr val="000000"/>
                </a:solidFill>
                <a:cs typeface="Gill Sans" charset="0"/>
              </a:defRPr>
            </a:lvl1pPr>
          </a:lstStyle>
          <a:p>
            <a:pPr algn="ctr" defTabSz="914346" fontAlgn="base">
              <a:spcBef>
                <a:spcPct val="0"/>
              </a:spcBef>
              <a:spcAft>
                <a:spcPct val="0"/>
              </a:spcAft>
              <a:defRPr/>
            </a:pPr>
            <a:fld id="{370A745A-C574-5845-83C3-7AFD501716B9}" type="slidenum">
              <a:rPr kumimoji="0" lang="en-US" altLang="ja-JP" smtClean="0">
                <a:latin typeface="Gill Sans" charset="0"/>
                <a:ea typeface="ヒラギノ角ゴ ProN W3" charset="0"/>
                <a:sym typeface="Gill Sans" charset="0"/>
              </a:rPr>
              <a:pPr algn="ctr" defTabSz="914346" fontAlgn="base">
                <a:spcBef>
                  <a:spcPct val="0"/>
                </a:spcBef>
                <a:spcAft>
                  <a:spcPct val="0"/>
                </a:spcAft>
                <a:defRPr/>
              </a:pPr>
              <a:t>‹#›</a:t>
            </a:fld>
            <a:endParaRPr kumimoji="0" lang="en-US" altLang="ja-JP">
              <a:latin typeface="Gill Sans" charset="0"/>
              <a:ea typeface="ヒラギノ角ゴ ProN W3" charset="0"/>
              <a:sym typeface="Gill Sans" charset="0"/>
            </a:endParaRPr>
          </a:p>
        </p:txBody>
      </p:sp>
    </p:spTree>
    <p:extLst>
      <p:ext uri="{BB962C8B-B14F-4D97-AF65-F5344CB8AC3E}">
        <p14:creationId xmlns:p14="http://schemas.microsoft.com/office/powerpoint/2010/main" val="2964202791"/>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Lst>
  <p:transition xmlns:p14="http://schemas.microsoft.com/office/powerpoint/2010/main"/>
  <p:hf hdr="0" ftr="0" dt="0"/>
  <p:txStyles>
    <p:titleStyle>
      <a:lvl1pPr algn="l" rtl="0" fontAlgn="base">
        <a:spcBef>
          <a:spcPts val="180"/>
        </a:spcBef>
        <a:spcAft>
          <a:spcPct val="0"/>
        </a:spcAft>
        <a:defRPr sz="2200" b="1">
          <a:solidFill>
            <a:schemeClr val="tx1"/>
          </a:solidFill>
          <a:latin typeface="+mj-lt"/>
          <a:ea typeface="+mj-ea"/>
          <a:cs typeface="+mj-cs"/>
          <a:sym typeface="Arial" charset="0"/>
        </a:defRPr>
      </a:lvl1pPr>
      <a:lvl2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2pPr>
      <a:lvl3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3pPr>
      <a:lvl4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4pPr>
      <a:lvl5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5pPr>
      <a:lvl6pPr marL="411452"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6pPr>
      <a:lvl7pPr marL="822902"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7pPr>
      <a:lvl8pPr marL="1234355"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8pPr>
      <a:lvl9pPr marL="1645804"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9pPr>
    </p:titleStyle>
    <p:bodyStyle>
      <a:lvl1pPr marL="251443" indent="-228584"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1pPr>
      <a:lvl2pPr marL="251443" indent="-228584"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2pPr>
      <a:lvl3pPr marL="251443" indent="-228584"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3pPr>
      <a:lvl4pPr marL="251443" indent="-228584"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4pPr>
      <a:lvl5pPr marL="251443" indent="-228584"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5pPr>
      <a:lvl6pPr marL="662893" indent="-228584"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6pPr>
      <a:lvl7pPr marL="1074345" indent="-228584"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7pPr>
      <a:lvl8pPr marL="1485795" indent="-228584"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8pPr>
      <a:lvl9pPr marL="1897247" indent="-228584"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9pPr>
    </p:bodyStyle>
    <p:otherStyle>
      <a:defPPr>
        <a:defRPr lang="ja-JP"/>
      </a:defPPr>
      <a:lvl1pPr marL="0" algn="l" defTabSz="411452" rtl="0" eaLnBrk="1" latinLnBrk="0" hangingPunct="1">
        <a:defRPr kumimoji="1" sz="1600" kern="1200">
          <a:solidFill>
            <a:schemeClr val="tx1"/>
          </a:solidFill>
          <a:latin typeface="+mn-lt"/>
          <a:ea typeface="+mn-ea"/>
          <a:cs typeface="+mn-cs"/>
        </a:defRPr>
      </a:lvl1pPr>
      <a:lvl2pPr marL="411452" algn="l" defTabSz="411452" rtl="0" eaLnBrk="1" latinLnBrk="0" hangingPunct="1">
        <a:defRPr kumimoji="1" sz="1600" kern="1200">
          <a:solidFill>
            <a:schemeClr val="tx1"/>
          </a:solidFill>
          <a:latin typeface="+mn-lt"/>
          <a:ea typeface="+mn-ea"/>
          <a:cs typeface="+mn-cs"/>
        </a:defRPr>
      </a:lvl2pPr>
      <a:lvl3pPr marL="822902" algn="l" defTabSz="411452" rtl="0" eaLnBrk="1" latinLnBrk="0" hangingPunct="1">
        <a:defRPr kumimoji="1" sz="1600" kern="1200">
          <a:solidFill>
            <a:schemeClr val="tx1"/>
          </a:solidFill>
          <a:latin typeface="+mn-lt"/>
          <a:ea typeface="+mn-ea"/>
          <a:cs typeface="+mn-cs"/>
        </a:defRPr>
      </a:lvl3pPr>
      <a:lvl4pPr marL="1234355" algn="l" defTabSz="411452" rtl="0" eaLnBrk="1" latinLnBrk="0" hangingPunct="1">
        <a:defRPr kumimoji="1" sz="1600" kern="1200">
          <a:solidFill>
            <a:schemeClr val="tx1"/>
          </a:solidFill>
          <a:latin typeface="+mn-lt"/>
          <a:ea typeface="+mn-ea"/>
          <a:cs typeface="+mn-cs"/>
        </a:defRPr>
      </a:lvl4pPr>
      <a:lvl5pPr marL="1645804" algn="l" defTabSz="411452" rtl="0" eaLnBrk="1" latinLnBrk="0" hangingPunct="1">
        <a:defRPr kumimoji="1" sz="1600" kern="1200">
          <a:solidFill>
            <a:schemeClr val="tx1"/>
          </a:solidFill>
          <a:latin typeface="+mn-lt"/>
          <a:ea typeface="+mn-ea"/>
          <a:cs typeface="+mn-cs"/>
        </a:defRPr>
      </a:lvl5pPr>
      <a:lvl6pPr marL="2057256" algn="l" defTabSz="411452" rtl="0" eaLnBrk="1" latinLnBrk="0" hangingPunct="1">
        <a:defRPr kumimoji="1" sz="1600" kern="1200">
          <a:solidFill>
            <a:schemeClr val="tx1"/>
          </a:solidFill>
          <a:latin typeface="+mn-lt"/>
          <a:ea typeface="+mn-ea"/>
          <a:cs typeface="+mn-cs"/>
        </a:defRPr>
      </a:lvl6pPr>
      <a:lvl7pPr marL="2468707" algn="l" defTabSz="411452" rtl="0" eaLnBrk="1" latinLnBrk="0" hangingPunct="1">
        <a:defRPr kumimoji="1" sz="1600" kern="1200">
          <a:solidFill>
            <a:schemeClr val="tx1"/>
          </a:solidFill>
          <a:latin typeface="+mn-lt"/>
          <a:ea typeface="+mn-ea"/>
          <a:cs typeface="+mn-cs"/>
        </a:defRPr>
      </a:lvl7pPr>
      <a:lvl8pPr marL="2880158" algn="l" defTabSz="411452" rtl="0" eaLnBrk="1" latinLnBrk="0" hangingPunct="1">
        <a:defRPr kumimoji="1" sz="1600" kern="1200">
          <a:solidFill>
            <a:schemeClr val="tx1"/>
          </a:solidFill>
          <a:latin typeface="+mn-lt"/>
          <a:ea typeface="+mn-ea"/>
          <a:cs typeface="+mn-cs"/>
        </a:defRPr>
      </a:lvl8pPr>
      <a:lvl9pPr marL="3291609" algn="l" defTabSz="411452" rtl="0" eaLnBrk="1" latinLnBrk="0" hangingPunct="1">
        <a:defRPr kumimoji="1" sz="1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36" tIns="45716" rIns="91436" bIns="4571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36" tIns="45716" rIns="91436" bIns="4571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352"/>
            <a:ext cx="21336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fld id="{AD133770-507D-8749-8EE1-ADC680A76B80}" type="datetimeFigureOut">
              <a:rPr lang="ja-JP" altLang="en-US" smtClean="0">
                <a:solidFill>
                  <a:prstClr val="black">
                    <a:tint val="75000"/>
                  </a:prstClr>
                </a:solidFill>
                <a:latin typeface="Calibri"/>
                <a:ea typeface="ＭＳ Ｐゴシック"/>
              </a:rPr>
              <a:pPr/>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5" y="6356352"/>
            <a:ext cx="28956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fld id="{3BF1D44A-34BD-4A40-905B-2C2AC8621BD2}"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62288922"/>
      </p:ext>
    </p:extLst>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 id="2147484292" r:id="rId12"/>
  </p:sldLayoutIdLst>
  <p:txStyles>
    <p:titleStyle>
      <a:lvl1pPr algn="ctr" defTabSz="457038" rtl="0" eaLnBrk="1" latinLnBrk="0" hangingPunct="1">
        <a:spcBef>
          <a:spcPct val="0"/>
        </a:spcBef>
        <a:buNone/>
        <a:defRPr kumimoji="1" sz="4400" kern="1200">
          <a:solidFill>
            <a:schemeClr val="tx1"/>
          </a:solidFill>
          <a:latin typeface="+mj-lt"/>
          <a:ea typeface="+mj-ea"/>
          <a:cs typeface="+mj-cs"/>
        </a:defRPr>
      </a:lvl1pPr>
    </p:titleStyle>
    <p:bodyStyle>
      <a:lvl1pPr marL="342778" indent="-342778" algn="l" defTabSz="457038" rtl="0" eaLnBrk="1" latinLnBrk="0" hangingPunct="1">
        <a:spcBef>
          <a:spcPct val="20000"/>
        </a:spcBef>
        <a:buFont typeface="Arial"/>
        <a:buChar char="•"/>
        <a:defRPr kumimoji="1" sz="3200" kern="1200">
          <a:solidFill>
            <a:schemeClr val="tx1"/>
          </a:solidFill>
          <a:latin typeface="+mn-lt"/>
          <a:ea typeface="+mn-ea"/>
          <a:cs typeface="+mn-cs"/>
        </a:defRPr>
      </a:lvl1pPr>
      <a:lvl2pPr marL="742680" indent="-285642" algn="l" defTabSz="457038" rtl="0" eaLnBrk="1" latinLnBrk="0" hangingPunct="1">
        <a:spcBef>
          <a:spcPct val="20000"/>
        </a:spcBef>
        <a:buFont typeface="Arial"/>
        <a:buChar char="–"/>
        <a:defRPr kumimoji="1" sz="2800" kern="1200">
          <a:solidFill>
            <a:schemeClr val="tx1"/>
          </a:solidFill>
          <a:latin typeface="+mn-lt"/>
          <a:ea typeface="+mn-ea"/>
          <a:cs typeface="+mn-cs"/>
        </a:defRPr>
      </a:lvl2pPr>
      <a:lvl3pPr marL="1142595" indent="-228519" algn="l" defTabSz="457038" rtl="0" eaLnBrk="1" latinLnBrk="0" hangingPunct="1">
        <a:spcBef>
          <a:spcPct val="20000"/>
        </a:spcBef>
        <a:buFont typeface="Arial"/>
        <a:buChar char="•"/>
        <a:defRPr kumimoji="1" sz="2400" kern="1200">
          <a:solidFill>
            <a:schemeClr val="tx1"/>
          </a:solidFill>
          <a:latin typeface="+mn-lt"/>
          <a:ea typeface="+mn-ea"/>
          <a:cs typeface="+mn-cs"/>
        </a:defRPr>
      </a:lvl3pPr>
      <a:lvl4pPr marL="1599624"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4pPr>
      <a:lvl5pPr marL="2056659"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5pPr>
      <a:lvl6pPr marL="2513700"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6pPr>
      <a:lvl7pPr marL="2970735"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7pPr>
      <a:lvl8pPr marL="3427768"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8pPr>
      <a:lvl9pPr marL="3884798" indent="-228519" algn="l" defTabSz="457038"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038" rtl="0" eaLnBrk="1" latinLnBrk="0" hangingPunct="1">
        <a:defRPr kumimoji="1" sz="1800" kern="1200">
          <a:solidFill>
            <a:schemeClr val="tx1"/>
          </a:solidFill>
          <a:latin typeface="+mn-lt"/>
          <a:ea typeface="+mn-ea"/>
          <a:cs typeface="+mn-cs"/>
        </a:defRPr>
      </a:lvl1pPr>
      <a:lvl2pPr marL="457038" algn="l" defTabSz="457038" rtl="0" eaLnBrk="1" latinLnBrk="0" hangingPunct="1">
        <a:defRPr kumimoji="1" sz="1800" kern="1200">
          <a:solidFill>
            <a:schemeClr val="tx1"/>
          </a:solidFill>
          <a:latin typeface="+mn-lt"/>
          <a:ea typeface="+mn-ea"/>
          <a:cs typeface="+mn-cs"/>
        </a:defRPr>
      </a:lvl2pPr>
      <a:lvl3pPr marL="914076" algn="l" defTabSz="457038" rtl="0" eaLnBrk="1" latinLnBrk="0" hangingPunct="1">
        <a:defRPr kumimoji="1" sz="1800" kern="1200">
          <a:solidFill>
            <a:schemeClr val="tx1"/>
          </a:solidFill>
          <a:latin typeface="+mn-lt"/>
          <a:ea typeface="+mn-ea"/>
          <a:cs typeface="+mn-cs"/>
        </a:defRPr>
      </a:lvl3pPr>
      <a:lvl4pPr marL="1371114" algn="l" defTabSz="457038" rtl="0" eaLnBrk="1" latinLnBrk="0" hangingPunct="1">
        <a:defRPr kumimoji="1" sz="1800" kern="1200">
          <a:solidFill>
            <a:schemeClr val="tx1"/>
          </a:solidFill>
          <a:latin typeface="+mn-lt"/>
          <a:ea typeface="+mn-ea"/>
          <a:cs typeface="+mn-cs"/>
        </a:defRPr>
      </a:lvl4pPr>
      <a:lvl5pPr marL="1828152" algn="l" defTabSz="457038" rtl="0" eaLnBrk="1" latinLnBrk="0" hangingPunct="1">
        <a:defRPr kumimoji="1" sz="1800" kern="1200">
          <a:solidFill>
            <a:schemeClr val="tx1"/>
          </a:solidFill>
          <a:latin typeface="+mn-lt"/>
          <a:ea typeface="+mn-ea"/>
          <a:cs typeface="+mn-cs"/>
        </a:defRPr>
      </a:lvl5pPr>
      <a:lvl6pPr marL="2285190" algn="l" defTabSz="457038" rtl="0" eaLnBrk="1" latinLnBrk="0" hangingPunct="1">
        <a:defRPr kumimoji="1" sz="1800" kern="1200">
          <a:solidFill>
            <a:schemeClr val="tx1"/>
          </a:solidFill>
          <a:latin typeface="+mn-lt"/>
          <a:ea typeface="+mn-ea"/>
          <a:cs typeface="+mn-cs"/>
        </a:defRPr>
      </a:lvl6pPr>
      <a:lvl7pPr marL="2742228" algn="l" defTabSz="457038" rtl="0" eaLnBrk="1" latinLnBrk="0" hangingPunct="1">
        <a:defRPr kumimoji="1" sz="1800" kern="1200">
          <a:solidFill>
            <a:schemeClr val="tx1"/>
          </a:solidFill>
          <a:latin typeface="+mn-lt"/>
          <a:ea typeface="+mn-ea"/>
          <a:cs typeface="+mn-cs"/>
        </a:defRPr>
      </a:lvl7pPr>
      <a:lvl8pPr marL="3199248" algn="l" defTabSz="457038" rtl="0" eaLnBrk="1" latinLnBrk="0" hangingPunct="1">
        <a:defRPr kumimoji="1" sz="1800" kern="1200">
          <a:solidFill>
            <a:schemeClr val="tx1"/>
          </a:solidFill>
          <a:latin typeface="+mn-lt"/>
          <a:ea typeface="+mn-ea"/>
          <a:cs typeface="+mn-cs"/>
        </a:defRPr>
      </a:lvl8pPr>
      <a:lvl9pPr marL="3656300" algn="l" defTabSz="457038"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9874"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7" tIns="45717" rIns="91437" bIns="45717" numCol="1" anchor="ctr" anchorCtr="0" compatLnSpc="1">
            <a:prstTxWarp prst="textNoShape">
              <a:avLst/>
            </a:prstTxWarp>
          </a:bodyPr>
          <a:lstStyle/>
          <a:p>
            <a:pPr lvl="0"/>
            <a:r>
              <a:rPr lang="ja-JP" altLang="en-US"/>
              <a:t>マスター タイトルの書式設定</a:t>
            </a:r>
          </a:p>
        </p:txBody>
      </p:sp>
      <p:sp>
        <p:nvSpPr>
          <p:cNvPr id="79875"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7" tIns="45717" rIns="91437" bIns="45717"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wrap="square" lIns="91437" tIns="45717" rIns="91437" bIns="45717" numCol="1" anchor="ctr" anchorCtr="0" compatLnSpc="1">
            <a:prstTxWarp prst="textNoShape">
              <a:avLst/>
            </a:prstTxWarp>
          </a:bodyPr>
          <a:lstStyle>
            <a:lvl1pPr algn="l" defTabSz="914382">
              <a:defRPr kumimoji="1" sz="1200" u="none">
                <a:solidFill>
                  <a:srgbClr val="898989"/>
                </a:solidFill>
                <a:latin typeface="Calibri" charset="0"/>
                <a:ea typeface="ＭＳ Ｐゴシック" charset="0"/>
                <a:cs typeface="ＭＳ Ｐゴシック" charset="0"/>
                <a:sym typeface="Gill Sans" charset="0"/>
              </a:defRPr>
            </a:lvl1pPr>
          </a:lstStyle>
          <a:p>
            <a:pPr fontAlgn="base">
              <a:spcBef>
                <a:spcPct val="0"/>
              </a:spcBef>
              <a:spcAft>
                <a:spcPct val="0"/>
              </a:spcAft>
              <a:defRPr/>
            </a:pPr>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wrap="square" lIns="91437" tIns="45717" rIns="91437" bIns="45717" numCol="1" anchor="ctr" anchorCtr="0" compatLnSpc="1">
            <a:prstTxWarp prst="textNoShape">
              <a:avLst/>
            </a:prstTxWarp>
          </a:bodyPr>
          <a:lstStyle>
            <a:lvl1pPr algn="ctr" defTabSz="914382">
              <a:defRPr kumimoji="1" sz="1200" u="none">
                <a:solidFill>
                  <a:srgbClr val="898989"/>
                </a:solidFill>
                <a:latin typeface="Calibri" charset="0"/>
                <a:ea typeface="ＭＳ Ｐゴシック" charset="0"/>
                <a:cs typeface="ＭＳ Ｐゴシック" charset="0"/>
                <a:sym typeface="Gill Sans" charset="0"/>
              </a:defRPr>
            </a:lvl1pPr>
          </a:lstStyle>
          <a:p>
            <a:pPr fontAlgn="base">
              <a:spcBef>
                <a:spcPct val="0"/>
              </a:spcBef>
              <a:spcAft>
                <a:spcPct val="0"/>
              </a:spcAft>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wrap="square" lIns="91437" tIns="45717" rIns="91437" bIns="45717" numCol="1" anchor="ctr" anchorCtr="0" compatLnSpc="1">
            <a:prstTxWarp prst="textNoShape">
              <a:avLst/>
            </a:prstTxWarp>
          </a:bodyPr>
          <a:lstStyle>
            <a:lvl1pPr algn="r" defTabSz="914382">
              <a:defRPr kumimoji="1" sz="1200" u="none">
                <a:solidFill>
                  <a:srgbClr val="898989"/>
                </a:solidFill>
                <a:latin typeface="Calibri" charset="0"/>
                <a:ea typeface="ＭＳ Ｐゴシック" charset="0"/>
                <a:cs typeface="ＭＳ Ｐゴシック" charset="0"/>
                <a:sym typeface="Gill Sans" charset="0"/>
              </a:defRPr>
            </a:lvl1pPr>
          </a:lstStyle>
          <a:p>
            <a:pPr fontAlgn="base">
              <a:spcBef>
                <a:spcPct val="0"/>
              </a:spcBef>
              <a:spcAft>
                <a:spcPct val="0"/>
              </a:spcAft>
              <a:defRPr/>
            </a:pPr>
            <a:fld id="{041AF12A-3BE5-4A43-A07B-0B215C49B63C}" type="slidenum">
              <a:rPr lang="ja-JP" altLang="en-US"/>
              <a:pPr fontAlgn="base">
                <a:spcBef>
                  <a:spcPct val="0"/>
                </a:spcBef>
                <a:spcAft>
                  <a:spcPct val="0"/>
                </a:spcAft>
                <a:defRPr/>
              </a:pPr>
              <a:t>‹#›</a:t>
            </a:fld>
            <a:endParaRPr lang="ja-JP" altLang="en-US"/>
          </a:p>
        </p:txBody>
      </p:sp>
    </p:spTree>
    <p:extLst>
      <p:ext uri="{BB962C8B-B14F-4D97-AF65-F5344CB8AC3E}">
        <p14:creationId xmlns:p14="http://schemas.microsoft.com/office/powerpoint/2010/main" val="4085913362"/>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Lst>
  <p:hf hdr="0" ftr="0" dt="0"/>
  <p:txStyles>
    <p:titleStyle>
      <a:lvl1pPr algn="ctr" defTabSz="455613" rtl="0" fontAlgn="base">
        <a:spcBef>
          <a:spcPct val="0"/>
        </a:spcBef>
        <a:spcAft>
          <a:spcPct val="0"/>
        </a:spcAft>
        <a:defRPr kumimoji="1" sz="4400" kern="1200">
          <a:solidFill>
            <a:schemeClr val="tx1"/>
          </a:solidFill>
          <a:latin typeface="+mj-lt"/>
          <a:ea typeface="ＭＳ Ｐゴシック" charset="-128"/>
          <a:cs typeface="ＭＳ Ｐゴシック" charset="-128"/>
        </a:defRPr>
      </a:lvl1pPr>
      <a:lvl2pPr algn="ctr" defTabSz="455613" rtl="0" fontAlgn="base">
        <a:spcBef>
          <a:spcPct val="0"/>
        </a:spcBef>
        <a:spcAft>
          <a:spcPct val="0"/>
        </a:spcAft>
        <a:defRPr kumimoji="1" sz="4400">
          <a:solidFill>
            <a:schemeClr val="tx1"/>
          </a:solidFill>
          <a:latin typeface="Calibri" charset="0"/>
          <a:ea typeface="ＭＳ Ｐゴシック" charset="-128"/>
          <a:cs typeface="ＭＳ Ｐゴシック" charset="-128"/>
        </a:defRPr>
      </a:lvl2pPr>
      <a:lvl3pPr algn="ctr" defTabSz="455613" rtl="0" fontAlgn="base">
        <a:spcBef>
          <a:spcPct val="0"/>
        </a:spcBef>
        <a:spcAft>
          <a:spcPct val="0"/>
        </a:spcAft>
        <a:defRPr kumimoji="1" sz="4400">
          <a:solidFill>
            <a:schemeClr val="tx1"/>
          </a:solidFill>
          <a:latin typeface="Calibri" charset="0"/>
          <a:ea typeface="ＭＳ Ｐゴシック" charset="-128"/>
          <a:cs typeface="ＭＳ Ｐゴシック" charset="-128"/>
        </a:defRPr>
      </a:lvl3pPr>
      <a:lvl4pPr algn="ctr" defTabSz="455613" rtl="0" fontAlgn="base">
        <a:spcBef>
          <a:spcPct val="0"/>
        </a:spcBef>
        <a:spcAft>
          <a:spcPct val="0"/>
        </a:spcAft>
        <a:defRPr kumimoji="1" sz="4400">
          <a:solidFill>
            <a:schemeClr val="tx1"/>
          </a:solidFill>
          <a:latin typeface="Calibri" charset="0"/>
          <a:ea typeface="ＭＳ Ｐゴシック" charset="-128"/>
          <a:cs typeface="ＭＳ Ｐゴシック" charset="-128"/>
        </a:defRPr>
      </a:lvl4pPr>
      <a:lvl5pPr algn="ctr" defTabSz="455613" rtl="0" fontAlgn="base">
        <a:spcBef>
          <a:spcPct val="0"/>
        </a:spcBef>
        <a:spcAft>
          <a:spcPct val="0"/>
        </a:spcAft>
        <a:defRPr kumimoji="1" sz="4400">
          <a:solidFill>
            <a:schemeClr val="tx1"/>
          </a:solidFill>
          <a:latin typeface="Calibri" charset="0"/>
          <a:ea typeface="ＭＳ Ｐゴシック" charset="-128"/>
          <a:cs typeface="ＭＳ Ｐゴシック" charset="-128"/>
        </a:defRPr>
      </a:lvl5pPr>
      <a:lvl6pPr marL="411472"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6pPr>
      <a:lvl7pPr marL="822944"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7pPr>
      <a:lvl8pPr marL="1234415"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8pPr>
      <a:lvl9pPr marL="1645888"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9pPr>
    </p:titleStyle>
    <p:bodyStyle>
      <a:lvl1pPr marL="341313" indent="-341313" algn="l" defTabSz="455613" rtl="0" fontAlgn="base">
        <a:spcBef>
          <a:spcPct val="20000"/>
        </a:spcBef>
        <a:spcAft>
          <a:spcPct val="0"/>
        </a:spcAft>
        <a:buFont typeface="Arial" charset="0"/>
        <a:buChar char="•"/>
        <a:defRPr kumimoji="1" sz="3200" kern="1200">
          <a:solidFill>
            <a:schemeClr val="tx1"/>
          </a:solidFill>
          <a:latin typeface="+mn-lt"/>
          <a:ea typeface="ＭＳ Ｐゴシック" charset="-128"/>
          <a:cs typeface="ＭＳ Ｐゴシック" charset="-128"/>
        </a:defRPr>
      </a:lvl1pPr>
      <a:lvl2pPr marL="741363" indent="-284163" algn="l" defTabSz="455613" rtl="0" fontAlgn="base">
        <a:spcBef>
          <a:spcPct val="20000"/>
        </a:spcBef>
        <a:spcAft>
          <a:spcPct val="0"/>
        </a:spcAft>
        <a:buFont typeface="Arial" charset="0"/>
        <a:buChar char="–"/>
        <a:defRPr kumimoji="1" sz="2800" kern="1200">
          <a:solidFill>
            <a:schemeClr val="tx1"/>
          </a:solidFill>
          <a:latin typeface="+mn-lt"/>
          <a:ea typeface="ＭＳ Ｐゴシック" charset="-128"/>
          <a:cs typeface="+mn-cs"/>
        </a:defRPr>
      </a:lvl2pPr>
      <a:lvl3pPr marL="1141413" indent="-227013" algn="l" defTabSz="455613" rtl="0" fontAlgn="base">
        <a:spcBef>
          <a:spcPct val="20000"/>
        </a:spcBef>
        <a:spcAft>
          <a:spcPct val="0"/>
        </a:spcAft>
        <a:buFont typeface="Arial" charset="0"/>
        <a:buChar char="•"/>
        <a:defRPr kumimoji="1" sz="2400" kern="1200">
          <a:solidFill>
            <a:schemeClr val="tx1"/>
          </a:solidFill>
          <a:latin typeface="+mn-lt"/>
          <a:ea typeface="ＭＳ Ｐゴシック" charset="-128"/>
          <a:cs typeface="+mn-cs"/>
        </a:defRPr>
      </a:lvl3pPr>
      <a:lvl4pPr marL="1598613" indent="-227013" algn="l" defTabSz="455613" rtl="0" fontAlgn="base">
        <a:spcBef>
          <a:spcPct val="20000"/>
        </a:spcBef>
        <a:spcAft>
          <a:spcPct val="0"/>
        </a:spcAft>
        <a:buFont typeface="Arial" charset="0"/>
        <a:buChar char="–"/>
        <a:defRPr kumimoji="1" sz="2000" kern="1200">
          <a:solidFill>
            <a:schemeClr val="tx1"/>
          </a:solidFill>
          <a:latin typeface="+mn-lt"/>
          <a:ea typeface="ＭＳ Ｐゴシック" charset="-128"/>
          <a:cs typeface="+mn-cs"/>
        </a:defRPr>
      </a:lvl4pPr>
      <a:lvl5pPr marL="2055813" indent="-227013" algn="l" defTabSz="455613" rtl="0" fontAlgn="base">
        <a:spcBef>
          <a:spcPct val="20000"/>
        </a:spcBef>
        <a:spcAft>
          <a:spcPct val="0"/>
        </a:spcAft>
        <a:buFont typeface="Arial" charset="0"/>
        <a:buChar char="»"/>
        <a:defRPr kumimoji="1" sz="2000" kern="1200">
          <a:solidFill>
            <a:schemeClr val="tx1"/>
          </a:solidFill>
          <a:latin typeface="+mn-lt"/>
          <a:ea typeface="ＭＳ Ｐゴシック" charset="-128"/>
          <a:cs typeface="+mn-cs"/>
        </a:defRPr>
      </a:lvl5pPr>
      <a:lvl6pPr marL="2514525" indent="-228593" algn="l" defTabSz="457187" rtl="0" eaLnBrk="1" latinLnBrk="0" hangingPunct="1">
        <a:spcBef>
          <a:spcPct val="20000"/>
        </a:spcBef>
        <a:buFont typeface="Arial"/>
        <a:buChar char="•"/>
        <a:defRPr kumimoji="1" sz="2000" kern="1200">
          <a:solidFill>
            <a:schemeClr val="tx1"/>
          </a:solidFill>
          <a:latin typeface="+mn-lt"/>
          <a:ea typeface="+mn-ea"/>
          <a:cs typeface="+mn-cs"/>
        </a:defRPr>
      </a:lvl6pPr>
      <a:lvl7pPr marL="2971711" indent="-228593" algn="l" defTabSz="457187" rtl="0" eaLnBrk="1" latinLnBrk="0" hangingPunct="1">
        <a:spcBef>
          <a:spcPct val="20000"/>
        </a:spcBef>
        <a:buFont typeface="Arial"/>
        <a:buChar char="•"/>
        <a:defRPr kumimoji="1" sz="2000" kern="1200">
          <a:solidFill>
            <a:schemeClr val="tx1"/>
          </a:solidFill>
          <a:latin typeface="+mn-lt"/>
          <a:ea typeface="+mn-ea"/>
          <a:cs typeface="+mn-cs"/>
        </a:defRPr>
      </a:lvl7pPr>
      <a:lvl8pPr marL="3428897" indent="-228593" algn="l" defTabSz="457187" rtl="0" eaLnBrk="1" latinLnBrk="0" hangingPunct="1">
        <a:spcBef>
          <a:spcPct val="20000"/>
        </a:spcBef>
        <a:buFont typeface="Arial"/>
        <a:buChar char="•"/>
        <a:defRPr kumimoji="1" sz="2000" kern="1200">
          <a:solidFill>
            <a:schemeClr val="tx1"/>
          </a:solidFill>
          <a:latin typeface="+mn-lt"/>
          <a:ea typeface="+mn-ea"/>
          <a:cs typeface="+mn-cs"/>
        </a:defRPr>
      </a:lvl8pPr>
      <a:lvl9pPr marL="3886083" indent="-228593" algn="l" defTabSz="457187"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187" rtl="0" eaLnBrk="1" latinLnBrk="0" hangingPunct="1">
        <a:defRPr kumimoji="1" sz="1800" kern="1200">
          <a:solidFill>
            <a:schemeClr val="tx1"/>
          </a:solidFill>
          <a:latin typeface="+mn-lt"/>
          <a:ea typeface="+mn-ea"/>
          <a:cs typeface="+mn-cs"/>
        </a:defRPr>
      </a:lvl1pPr>
      <a:lvl2pPr marL="457187" algn="l" defTabSz="457187" rtl="0" eaLnBrk="1" latinLnBrk="0" hangingPunct="1">
        <a:defRPr kumimoji="1" sz="1800" kern="1200">
          <a:solidFill>
            <a:schemeClr val="tx1"/>
          </a:solidFill>
          <a:latin typeface="+mn-lt"/>
          <a:ea typeface="+mn-ea"/>
          <a:cs typeface="+mn-cs"/>
        </a:defRPr>
      </a:lvl2pPr>
      <a:lvl3pPr marL="914373" algn="l" defTabSz="457187" rtl="0" eaLnBrk="1" latinLnBrk="0" hangingPunct="1">
        <a:defRPr kumimoji="1" sz="1800" kern="1200">
          <a:solidFill>
            <a:schemeClr val="tx1"/>
          </a:solidFill>
          <a:latin typeface="+mn-lt"/>
          <a:ea typeface="+mn-ea"/>
          <a:cs typeface="+mn-cs"/>
        </a:defRPr>
      </a:lvl3pPr>
      <a:lvl4pPr marL="1371560" algn="l" defTabSz="457187" rtl="0" eaLnBrk="1" latinLnBrk="0" hangingPunct="1">
        <a:defRPr kumimoji="1" sz="1800" kern="1200">
          <a:solidFill>
            <a:schemeClr val="tx1"/>
          </a:solidFill>
          <a:latin typeface="+mn-lt"/>
          <a:ea typeface="+mn-ea"/>
          <a:cs typeface="+mn-cs"/>
        </a:defRPr>
      </a:lvl4pPr>
      <a:lvl5pPr marL="1828746" algn="l" defTabSz="457187" rtl="0" eaLnBrk="1" latinLnBrk="0" hangingPunct="1">
        <a:defRPr kumimoji="1" sz="1800" kern="1200">
          <a:solidFill>
            <a:schemeClr val="tx1"/>
          </a:solidFill>
          <a:latin typeface="+mn-lt"/>
          <a:ea typeface="+mn-ea"/>
          <a:cs typeface="+mn-cs"/>
        </a:defRPr>
      </a:lvl5pPr>
      <a:lvl6pPr marL="2285933" algn="l" defTabSz="457187" rtl="0" eaLnBrk="1" latinLnBrk="0" hangingPunct="1">
        <a:defRPr kumimoji="1" sz="1800" kern="1200">
          <a:solidFill>
            <a:schemeClr val="tx1"/>
          </a:solidFill>
          <a:latin typeface="+mn-lt"/>
          <a:ea typeface="+mn-ea"/>
          <a:cs typeface="+mn-cs"/>
        </a:defRPr>
      </a:lvl6pPr>
      <a:lvl7pPr marL="2743119" algn="l" defTabSz="457187" rtl="0" eaLnBrk="1" latinLnBrk="0" hangingPunct="1">
        <a:defRPr kumimoji="1" sz="1800" kern="1200">
          <a:solidFill>
            <a:schemeClr val="tx1"/>
          </a:solidFill>
          <a:latin typeface="+mn-lt"/>
          <a:ea typeface="+mn-ea"/>
          <a:cs typeface="+mn-cs"/>
        </a:defRPr>
      </a:lvl7pPr>
      <a:lvl8pPr marL="3200304" algn="l" defTabSz="457187" rtl="0" eaLnBrk="1" latinLnBrk="0" hangingPunct="1">
        <a:defRPr kumimoji="1" sz="1800" kern="1200">
          <a:solidFill>
            <a:schemeClr val="tx1"/>
          </a:solidFill>
          <a:latin typeface="+mn-lt"/>
          <a:ea typeface="+mn-ea"/>
          <a:cs typeface="+mn-cs"/>
        </a:defRPr>
      </a:lvl8pPr>
      <a:lvl9pPr marL="3657489" algn="l" defTabSz="457187"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1"/>
          <p:cNvSpPr>
            <a:spLocks noGrp="1" noChangeArrowheads="1"/>
          </p:cNvSpPr>
          <p:nvPr>
            <p:ph type="title"/>
          </p:nvPr>
        </p:nvSpPr>
        <p:spPr bwMode="auto">
          <a:xfrm>
            <a:off x="892175" y="79375"/>
            <a:ext cx="73596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5716" tIns="45716" rIns="45716" bIns="45716" numCol="1" anchor="ctr" anchorCtr="0" compatLnSpc="1">
            <a:prstTxWarp prst="textNoShape">
              <a:avLst/>
            </a:prstTxWarp>
          </a:bodyPr>
          <a:lstStyle/>
          <a:p>
            <a:pPr lvl="0"/>
            <a:r>
              <a:rPr lang="en-US" altLang="ja-JP">
                <a:sym typeface="Arial" charset="0"/>
              </a:rPr>
              <a:t>Click to edit Master title style</a:t>
            </a:r>
          </a:p>
        </p:txBody>
      </p:sp>
      <p:sp>
        <p:nvSpPr>
          <p:cNvPr id="54275" name="Rectangle 2"/>
          <p:cNvSpPr>
            <a:spLocks noGrp="1" noChangeArrowheads="1"/>
          </p:cNvSpPr>
          <p:nvPr>
            <p:ph type="body" idx="1"/>
          </p:nvPr>
        </p:nvSpPr>
        <p:spPr bwMode="auto">
          <a:xfrm>
            <a:off x="892175" y="1314450"/>
            <a:ext cx="735965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a:sym typeface="Arial" charset="0"/>
              </a:rPr>
              <a:t>Click to edit Master text styles</a:t>
            </a:r>
          </a:p>
          <a:p>
            <a:pPr lvl="1"/>
            <a:r>
              <a:rPr lang="en-US" altLang="ja-JP">
                <a:sym typeface="Arial" charset="0"/>
              </a:rPr>
              <a:t>Second level</a:t>
            </a:r>
          </a:p>
          <a:p>
            <a:pPr lvl="2"/>
            <a:r>
              <a:rPr lang="en-US" altLang="ja-JP">
                <a:sym typeface="Arial" charset="0"/>
              </a:rPr>
              <a:t>Third level</a:t>
            </a:r>
          </a:p>
          <a:p>
            <a:pPr lvl="3"/>
            <a:r>
              <a:rPr lang="en-US" altLang="ja-JP">
                <a:sym typeface="Arial" charset="0"/>
              </a:rPr>
              <a:t>Fourth level</a:t>
            </a:r>
          </a:p>
          <a:p>
            <a:pPr lvl="4"/>
            <a:r>
              <a:rPr lang="en-US" altLang="ja-JP">
                <a:sym typeface="Arial" charset="0"/>
              </a:rPr>
              <a:t>Fifth level</a:t>
            </a:r>
          </a:p>
        </p:txBody>
      </p:sp>
      <p:sp>
        <p:nvSpPr>
          <p:cNvPr id="2051" name="Text Box 3"/>
          <p:cNvSpPr txBox="1">
            <a:spLocks noGrp="1" noChangeArrowheads="1"/>
          </p:cNvSpPr>
          <p:nvPr>
            <p:ph type="sldNum" sz="quarter" idx="4"/>
          </p:nvPr>
        </p:nvSpPr>
        <p:spPr bwMode="auto">
          <a:xfrm>
            <a:off x="8847138" y="6623050"/>
            <a:ext cx="239712" cy="252413"/>
          </a:xfrm>
          <a:prstGeom prst="rect">
            <a:avLst/>
          </a:prstGeom>
          <a:noFill/>
          <a:ln w="12700">
            <a:noFill/>
            <a:miter lim="800000"/>
            <a:headEnd/>
            <a:tailEnd/>
          </a:ln>
          <a:effectLst/>
        </p:spPr>
        <p:txBody>
          <a:bodyPr vert="horz" wrap="none" lIns="82292" tIns="41148" rIns="82292" bIns="41148" numCol="1" anchor="t" anchorCtr="0" compatLnSpc="1">
            <a:prstTxWarp prst="textNoShape">
              <a:avLst/>
            </a:prstTxWarp>
          </a:bodyPr>
          <a:lstStyle>
            <a:lvl1pPr algn="ctr" defTabSz="912813">
              <a:defRPr kumimoji="0" sz="1300" u="none">
                <a:solidFill>
                  <a:srgbClr val="000000"/>
                </a:solidFill>
                <a:latin typeface="Gill Sans" charset="0"/>
                <a:ea typeface="ＭＳ Ｐゴシック" charset="0"/>
                <a:cs typeface="Gill Sans" charset="0"/>
                <a:sym typeface="Gill Sans" charset="0"/>
              </a:defRPr>
            </a:lvl1pPr>
            <a:lvl2pPr marL="742950" indent="-285750" defTabSz="912813">
              <a:defRPr kumimoji="1" sz="2800" u="sng">
                <a:solidFill>
                  <a:schemeClr val="tx1"/>
                </a:solidFill>
                <a:latin typeface="Times New Roman" charset="0"/>
                <a:ea typeface="ＭＳ Ｐゴシック" charset="0"/>
              </a:defRPr>
            </a:lvl2pPr>
            <a:lvl3pPr marL="1143000" indent="-228600" defTabSz="912813">
              <a:defRPr kumimoji="1" sz="2800" u="sng">
                <a:solidFill>
                  <a:schemeClr val="tx1"/>
                </a:solidFill>
                <a:latin typeface="Times New Roman" charset="0"/>
                <a:ea typeface="ＭＳ Ｐゴシック" charset="0"/>
              </a:defRPr>
            </a:lvl3pPr>
            <a:lvl4pPr marL="1600200" indent="-228600" defTabSz="912813">
              <a:defRPr kumimoji="1" sz="2800" u="sng">
                <a:solidFill>
                  <a:schemeClr val="tx1"/>
                </a:solidFill>
                <a:latin typeface="Times New Roman" charset="0"/>
                <a:ea typeface="ＭＳ Ｐゴシック" charset="0"/>
              </a:defRPr>
            </a:lvl4pPr>
            <a:lvl5pPr marL="2057400" indent="-228600" defTabSz="912813">
              <a:defRPr kumimoji="1" sz="2800" u="sng">
                <a:solidFill>
                  <a:schemeClr val="tx1"/>
                </a:solidFill>
                <a:latin typeface="Times New Roman" charset="0"/>
                <a:ea typeface="ＭＳ Ｐゴシック" charset="0"/>
              </a:defRPr>
            </a:lvl5pPr>
            <a:lvl6pPr marL="2514600" indent="-228600" defTabSz="9128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9128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9128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912813" fontAlgn="base">
              <a:spcBef>
                <a:spcPct val="0"/>
              </a:spcBef>
              <a:spcAft>
                <a:spcPct val="0"/>
              </a:spcAft>
              <a:defRPr kumimoji="1" sz="2800" u="sng">
                <a:solidFill>
                  <a:schemeClr val="tx1"/>
                </a:solidFill>
                <a:latin typeface="Times New Roman" charset="0"/>
                <a:ea typeface="ＭＳ Ｐゴシック" charset="0"/>
              </a:defRPr>
            </a:lvl9pPr>
          </a:lstStyle>
          <a:p>
            <a:pPr fontAlgn="base">
              <a:spcBef>
                <a:spcPct val="0"/>
              </a:spcBef>
              <a:spcAft>
                <a:spcPct val="0"/>
              </a:spcAft>
              <a:defRPr/>
            </a:pPr>
            <a:fld id="{B6D5ADD9-D778-C546-90CD-EFFB83E8EE56}" type="slidenum">
              <a:rPr lang="en-US" altLang="ja-JP"/>
              <a:pPr fontAlgn="base">
                <a:spcBef>
                  <a:spcPct val="0"/>
                </a:spcBef>
                <a:spcAft>
                  <a:spcPct val="0"/>
                </a:spcAft>
                <a:defRPr/>
              </a:pPr>
              <a:t>‹#›</a:t>
            </a:fld>
            <a:endParaRPr lang="en-US" altLang="ja-JP"/>
          </a:p>
        </p:txBody>
      </p:sp>
    </p:spTree>
    <p:extLst>
      <p:ext uri="{BB962C8B-B14F-4D97-AF65-F5344CB8AC3E}">
        <p14:creationId xmlns:p14="http://schemas.microsoft.com/office/powerpoint/2010/main" val="4240045032"/>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Lst>
  <p:transition xmlns:p14="http://schemas.microsoft.com/office/powerpoint/2010/main"/>
  <p:hf hdr="0" ftr="0" dt="0"/>
  <p:txStyles>
    <p:titleStyle>
      <a:lvl1pPr algn="l" rtl="0" fontAlgn="base">
        <a:spcBef>
          <a:spcPts val="175"/>
        </a:spcBef>
        <a:spcAft>
          <a:spcPct val="0"/>
        </a:spcAft>
        <a:defRPr sz="2200" b="1">
          <a:solidFill>
            <a:schemeClr val="tx1"/>
          </a:solidFill>
          <a:latin typeface="+mj-lt"/>
          <a:ea typeface="+mj-ea"/>
          <a:cs typeface="+mj-cs"/>
          <a:sym typeface="Arial" charset="0"/>
        </a:defRPr>
      </a:lvl1pPr>
      <a:lvl2pPr algn="l" rtl="0" fontAlgn="base">
        <a:spcBef>
          <a:spcPts val="175"/>
        </a:spcBef>
        <a:spcAft>
          <a:spcPct val="0"/>
        </a:spcAft>
        <a:defRPr sz="2200" b="1">
          <a:solidFill>
            <a:schemeClr val="tx1"/>
          </a:solidFill>
          <a:latin typeface="Arial" charset="0"/>
          <a:ea typeface="ヒラギノ角ゴ ProN W6" charset="-128"/>
          <a:cs typeface="ヒラギノ角ゴ ProN W6" charset="-128"/>
          <a:sym typeface="Arial" charset="0"/>
        </a:defRPr>
      </a:lvl2pPr>
      <a:lvl3pPr algn="l" rtl="0" fontAlgn="base">
        <a:spcBef>
          <a:spcPts val="175"/>
        </a:spcBef>
        <a:spcAft>
          <a:spcPct val="0"/>
        </a:spcAft>
        <a:defRPr sz="2200" b="1">
          <a:solidFill>
            <a:schemeClr val="tx1"/>
          </a:solidFill>
          <a:latin typeface="Arial" charset="0"/>
          <a:ea typeface="ヒラギノ角ゴ ProN W6" charset="-128"/>
          <a:cs typeface="ヒラギノ角ゴ ProN W6" charset="-128"/>
          <a:sym typeface="Arial" charset="0"/>
        </a:defRPr>
      </a:lvl3pPr>
      <a:lvl4pPr algn="l" rtl="0" fontAlgn="base">
        <a:spcBef>
          <a:spcPts val="175"/>
        </a:spcBef>
        <a:spcAft>
          <a:spcPct val="0"/>
        </a:spcAft>
        <a:defRPr sz="2200" b="1">
          <a:solidFill>
            <a:schemeClr val="tx1"/>
          </a:solidFill>
          <a:latin typeface="Arial" charset="0"/>
          <a:ea typeface="ヒラギノ角ゴ ProN W6" charset="-128"/>
          <a:cs typeface="ヒラギノ角ゴ ProN W6" charset="-128"/>
          <a:sym typeface="Arial" charset="0"/>
        </a:defRPr>
      </a:lvl4pPr>
      <a:lvl5pPr algn="l" rtl="0" fontAlgn="base">
        <a:spcBef>
          <a:spcPts val="175"/>
        </a:spcBef>
        <a:spcAft>
          <a:spcPct val="0"/>
        </a:spcAft>
        <a:defRPr sz="2200" b="1">
          <a:solidFill>
            <a:schemeClr val="tx1"/>
          </a:solidFill>
          <a:latin typeface="Arial" charset="0"/>
          <a:ea typeface="ヒラギノ角ゴ ProN W6" charset="-128"/>
          <a:cs typeface="ヒラギノ角ゴ ProN W6" charset="-128"/>
          <a:sym typeface="Arial" charset="0"/>
        </a:defRPr>
      </a:lvl5pPr>
      <a:lvl6pPr marL="411432"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6pPr>
      <a:lvl7pPr marL="822857"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7pPr>
      <a:lvl8pPr marL="1234295"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8pPr>
      <a:lvl9pPr marL="1645721"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9pPr>
    </p:titleStyle>
    <p:bodyStyle>
      <a:lvl1pPr marL="250825" indent="-22701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1pPr>
      <a:lvl2pPr marL="250825" indent="-22701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2pPr>
      <a:lvl3pPr marL="250825" indent="-22701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3pPr>
      <a:lvl4pPr marL="250825" indent="-22701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4pPr>
      <a:lvl5pPr marL="250825" indent="-22701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5pPr>
      <a:lvl6pPr marL="662859"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6pPr>
      <a:lvl7pPr marL="1074293"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7pPr>
      <a:lvl8pPr marL="1485720"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8pPr>
      <a:lvl9pPr marL="1897152"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9pPr>
    </p:bodyStyle>
    <p:otherStyle>
      <a:defPPr>
        <a:defRPr lang="ja-JP"/>
      </a:defPPr>
      <a:lvl1pPr marL="0" algn="l" defTabSz="411432" rtl="0" eaLnBrk="1" latinLnBrk="0" hangingPunct="1">
        <a:defRPr kumimoji="1" sz="1600" kern="1200">
          <a:solidFill>
            <a:schemeClr val="tx1"/>
          </a:solidFill>
          <a:latin typeface="+mn-lt"/>
          <a:ea typeface="+mn-ea"/>
          <a:cs typeface="+mn-cs"/>
        </a:defRPr>
      </a:lvl1pPr>
      <a:lvl2pPr marL="411432" algn="l" defTabSz="411432" rtl="0" eaLnBrk="1" latinLnBrk="0" hangingPunct="1">
        <a:defRPr kumimoji="1" sz="1600" kern="1200">
          <a:solidFill>
            <a:schemeClr val="tx1"/>
          </a:solidFill>
          <a:latin typeface="+mn-lt"/>
          <a:ea typeface="+mn-ea"/>
          <a:cs typeface="+mn-cs"/>
        </a:defRPr>
      </a:lvl2pPr>
      <a:lvl3pPr marL="822857" algn="l" defTabSz="411432" rtl="0" eaLnBrk="1" latinLnBrk="0" hangingPunct="1">
        <a:defRPr kumimoji="1" sz="1600" kern="1200">
          <a:solidFill>
            <a:schemeClr val="tx1"/>
          </a:solidFill>
          <a:latin typeface="+mn-lt"/>
          <a:ea typeface="+mn-ea"/>
          <a:cs typeface="+mn-cs"/>
        </a:defRPr>
      </a:lvl3pPr>
      <a:lvl4pPr marL="1234295" algn="l" defTabSz="411432" rtl="0" eaLnBrk="1" latinLnBrk="0" hangingPunct="1">
        <a:defRPr kumimoji="1" sz="1600" kern="1200">
          <a:solidFill>
            <a:schemeClr val="tx1"/>
          </a:solidFill>
          <a:latin typeface="+mn-lt"/>
          <a:ea typeface="+mn-ea"/>
          <a:cs typeface="+mn-cs"/>
        </a:defRPr>
      </a:lvl4pPr>
      <a:lvl5pPr marL="1645721" algn="l" defTabSz="411432" rtl="0" eaLnBrk="1" latinLnBrk="0" hangingPunct="1">
        <a:defRPr kumimoji="1" sz="1600" kern="1200">
          <a:solidFill>
            <a:schemeClr val="tx1"/>
          </a:solidFill>
          <a:latin typeface="+mn-lt"/>
          <a:ea typeface="+mn-ea"/>
          <a:cs typeface="+mn-cs"/>
        </a:defRPr>
      </a:lvl5pPr>
      <a:lvl6pPr marL="2057153" algn="l" defTabSz="411432" rtl="0" eaLnBrk="1" latinLnBrk="0" hangingPunct="1">
        <a:defRPr kumimoji="1" sz="1600" kern="1200">
          <a:solidFill>
            <a:schemeClr val="tx1"/>
          </a:solidFill>
          <a:latin typeface="+mn-lt"/>
          <a:ea typeface="+mn-ea"/>
          <a:cs typeface="+mn-cs"/>
        </a:defRPr>
      </a:lvl6pPr>
      <a:lvl7pPr marL="2468583" algn="l" defTabSz="411432" rtl="0" eaLnBrk="1" latinLnBrk="0" hangingPunct="1">
        <a:defRPr kumimoji="1" sz="1600" kern="1200">
          <a:solidFill>
            <a:schemeClr val="tx1"/>
          </a:solidFill>
          <a:latin typeface="+mn-lt"/>
          <a:ea typeface="+mn-ea"/>
          <a:cs typeface="+mn-cs"/>
        </a:defRPr>
      </a:lvl7pPr>
      <a:lvl8pPr marL="2880014" algn="l" defTabSz="411432" rtl="0" eaLnBrk="1" latinLnBrk="0" hangingPunct="1">
        <a:defRPr kumimoji="1" sz="1600" kern="1200">
          <a:solidFill>
            <a:schemeClr val="tx1"/>
          </a:solidFill>
          <a:latin typeface="+mn-lt"/>
          <a:ea typeface="+mn-ea"/>
          <a:cs typeface="+mn-cs"/>
        </a:defRPr>
      </a:lvl8pPr>
      <a:lvl9pPr marL="3291444" algn="l" defTabSz="411432" rtl="0" eaLnBrk="1" latinLnBrk="0" hangingPunct="1">
        <a:defRPr kumimoji="1" sz="16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891540" y="80010"/>
            <a:ext cx="736092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5716" tIns="45716" rIns="45716" bIns="45716" numCol="1" anchor="ctr" anchorCtr="0" compatLnSpc="1">
            <a:prstTxWarp prst="textNoShape">
              <a:avLst/>
            </a:prstTxWarp>
          </a:bodyPr>
          <a:lstStyle/>
          <a:p>
            <a:pPr lvl="0"/>
            <a:r>
              <a:rPr lang="en-US" altLang="ja-JP">
                <a:sym typeface="Arial" charset="0"/>
              </a:rPr>
              <a:t>Click to edit Master title style</a:t>
            </a:r>
          </a:p>
        </p:txBody>
      </p:sp>
      <p:sp>
        <p:nvSpPr>
          <p:cNvPr id="1027" name="Rectangle 2"/>
          <p:cNvSpPr>
            <a:spLocks noGrp="1" noChangeArrowheads="1"/>
          </p:cNvSpPr>
          <p:nvPr>
            <p:ph type="body" idx="1"/>
          </p:nvPr>
        </p:nvSpPr>
        <p:spPr bwMode="auto">
          <a:xfrm>
            <a:off x="891540" y="1314450"/>
            <a:ext cx="7360920" cy="465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a:sym typeface="Arial" charset="0"/>
              </a:rPr>
              <a:t>Click to edit Master text styles</a:t>
            </a:r>
          </a:p>
          <a:p>
            <a:pPr lvl="1"/>
            <a:r>
              <a:rPr lang="en-US" altLang="ja-JP">
                <a:sym typeface="Arial" charset="0"/>
              </a:rPr>
              <a:t>Second level</a:t>
            </a:r>
          </a:p>
          <a:p>
            <a:pPr lvl="2"/>
            <a:r>
              <a:rPr lang="en-US" altLang="ja-JP">
                <a:sym typeface="Arial" charset="0"/>
              </a:rPr>
              <a:t>Third level</a:t>
            </a:r>
          </a:p>
          <a:p>
            <a:pPr lvl="3"/>
            <a:r>
              <a:rPr lang="en-US" altLang="ja-JP">
                <a:sym typeface="Arial" charset="0"/>
              </a:rPr>
              <a:t>Fourth level</a:t>
            </a:r>
          </a:p>
          <a:p>
            <a:pPr lvl="4"/>
            <a:r>
              <a:rPr lang="en-US" altLang="ja-JP">
                <a:sym typeface="Arial" charset="0"/>
              </a:rPr>
              <a:t>Fifth level</a:t>
            </a:r>
          </a:p>
        </p:txBody>
      </p:sp>
      <p:sp>
        <p:nvSpPr>
          <p:cNvPr id="2051" name="Text Box 3"/>
          <p:cNvSpPr txBox="1">
            <a:spLocks noGrp="1" noChangeArrowheads="1"/>
          </p:cNvSpPr>
          <p:nvPr>
            <p:ph type="sldNum" sz="quarter" idx="4"/>
          </p:nvPr>
        </p:nvSpPr>
        <p:spPr bwMode="auto">
          <a:xfrm>
            <a:off x="8846820" y="6623685"/>
            <a:ext cx="240030" cy="251460"/>
          </a:xfrm>
          <a:prstGeom prst="rect">
            <a:avLst/>
          </a:prstGeom>
          <a:noFill/>
          <a:ln w="12700">
            <a:noFill/>
            <a:miter lim="800000"/>
            <a:headEnd/>
            <a:tailEnd/>
          </a:ln>
          <a:effectLst/>
        </p:spPr>
        <p:txBody>
          <a:bodyPr vert="horz" wrap="none" lIns="82292" tIns="41148" rIns="82292" bIns="41148" numCol="1" anchor="t" anchorCtr="0" compatLnSpc="1">
            <a:prstTxWarp prst="textNoShape">
              <a:avLst/>
            </a:prstTxWarp>
          </a:bodyPr>
          <a:lstStyle>
            <a:lvl1pPr>
              <a:defRPr sz="1300">
                <a:cs typeface="Gill Sans" charset="0"/>
              </a:defRPr>
            </a:lvl1pPr>
          </a:lstStyle>
          <a:p>
            <a:pPr algn="ctr" defTabSz="914157" fontAlgn="base">
              <a:spcBef>
                <a:spcPct val="0"/>
              </a:spcBef>
              <a:spcAft>
                <a:spcPct val="0"/>
              </a:spcAft>
              <a:defRPr/>
            </a:pPr>
            <a:fld id="{A8EF7F7E-97B5-774D-985A-CFC351432C0E}" type="slidenum">
              <a:rPr kumimoji="0" lang="en-US" altLang="ja-JP" smtClean="0">
                <a:solidFill>
                  <a:srgbClr val="000000"/>
                </a:solidFill>
                <a:latin typeface="Gill Sans" charset="0"/>
                <a:ea typeface="ヒラギノ角ゴ ProN W3" charset="0"/>
                <a:sym typeface="Gill Sans" charset="0"/>
              </a:rPr>
              <a:pPr algn="ctr" defTabSz="914157" fontAlgn="base">
                <a:spcBef>
                  <a:spcPct val="0"/>
                </a:spcBef>
                <a:spcAft>
                  <a:spcPct val="0"/>
                </a:spcAft>
                <a:defRPr/>
              </a:pPr>
              <a:t>‹#›</a:t>
            </a:fld>
            <a:endParaRPr kumimoji="0" lang="en-US" altLang="ja-JP">
              <a:solidFill>
                <a:srgbClr val="000000"/>
              </a:solidFill>
              <a:latin typeface="Gill Sans" charset="0"/>
              <a:ea typeface="ヒラギノ角ゴ ProN W3" charset="0"/>
              <a:sym typeface="Gill Sans" charset="0"/>
            </a:endParaRPr>
          </a:p>
        </p:txBody>
      </p:sp>
    </p:spTree>
    <p:extLst>
      <p:ext uri="{BB962C8B-B14F-4D97-AF65-F5344CB8AC3E}">
        <p14:creationId xmlns:p14="http://schemas.microsoft.com/office/powerpoint/2010/main" val="2322110880"/>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Lst>
  <p:transition xmlns:p14="http://schemas.microsoft.com/office/powerpoint/2010/main"/>
  <p:hf hdr="0" ftr="0" dt="0"/>
  <p:txStyles>
    <p:titleStyle>
      <a:lvl1pPr algn="l" rtl="0" fontAlgn="base">
        <a:spcBef>
          <a:spcPts val="180"/>
        </a:spcBef>
        <a:spcAft>
          <a:spcPct val="0"/>
        </a:spcAft>
        <a:defRPr sz="2200" b="1">
          <a:solidFill>
            <a:schemeClr val="tx1"/>
          </a:solidFill>
          <a:latin typeface="+mj-lt"/>
          <a:ea typeface="+mj-ea"/>
          <a:cs typeface="+mj-cs"/>
          <a:sym typeface="Arial" charset="0"/>
        </a:defRPr>
      </a:lvl1pPr>
      <a:lvl2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2pPr>
      <a:lvl3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3pPr>
      <a:lvl4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4pPr>
      <a:lvl5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5pPr>
      <a:lvl6pPr marL="411372"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6pPr>
      <a:lvl7pPr marL="822722"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7pPr>
      <a:lvl8pPr marL="1234115"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8pPr>
      <a:lvl9pPr marL="1645475"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9pPr>
    </p:titleStyle>
    <p:bodyStyle>
      <a:lvl1pPr marL="25139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1pPr>
      <a:lvl2pPr marL="25139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2pPr>
      <a:lvl3pPr marL="25139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3pPr>
      <a:lvl4pPr marL="25139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4pPr>
      <a:lvl5pPr marL="25139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5pPr>
      <a:lvl6pPr marL="66275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6pPr>
      <a:lvl7pPr marL="1074136"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7pPr>
      <a:lvl8pPr marL="1485495"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8pPr>
      <a:lvl9pPr marL="1896867"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9pPr>
    </p:bodyStyle>
    <p:otherStyle>
      <a:defPPr>
        <a:defRPr lang="ja-JP"/>
      </a:defPPr>
      <a:lvl1pPr marL="0" algn="l" defTabSz="411372" rtl="0" eaLnBrk="1" latinLnBrk="0" hangingPunct="1">
        <a:defRPr kumimoji="1" sz="1600" kern="1200">
          <a:solidFill>
            <a:schemeClr val="tx1"/>
          </a:solidFill>
          <a:latin typeface="+mn-lt"/>
          <a:ea typeface="+mn-ea"/>
          <a:cs typeface="+mn-cs"/>
        </a:defRPr>
      </a:lvl1pPr>
      <a:lvl2pPr marL="411372" algn="l" defTabSz="411372" rtl="0" eaLnBrk="1" latinLnBrk="0" hangingPunct="1">
        <a:defRPr kumimoji="1" sz="1600" kern="1200">
          <a:solidFill>
            <a:schemeClr val="tx1"/>
          </a:solidFill>
          <a:latin typeface="+mn-lt"/>
          <a:ea typeface="+mn-ea"/>
          <a:cs typeface="+mn-cs"/>
        </a:defRPr>
      </a:lvl2pPr>
      <a:lvl3pPr marL="822722" algn="l" defTabSz="411372" rtl="0" eaLnBrk="1" latinLnBrk="0" hangingPunct="1">
        <a:defRPr kumimoji="1" sz="1600" kern="1200">
          <a:solidFill>
            <a:schemeClr val="tx1"/>
          </a:solidFill>
          <a:latin typeface="+mn-lt"/>
          <a:ea typeface="+mn-ea"/>
          <a:cs typeface="+mn-cs"/>
        </a:defRPr>
      </a:lvl3pPr>
      <a:lvl4pPr marL="1234115" algn="l" defTabSz="411372" rtl="0" eaLnBrk="1" latinLnBrk="0" hangingPunct="1">
        <a:defRPr kumimoji="1" sz="1600" kern="1200">
          <a:solidFill>
            <a:schemeClr val="tx1"/>
          </a:solidFill>
          <a:latin typeface="+mn-lt"/>
          <a:ea typeface="+mn-ea"/>
          <a:cs typeface="+mn-cs"/>
        </a:defRPr>
      </a:lvl4pPr>
      <a:lvl5pPr marL="1645475" algn="l" defTabSz="411372" rtl="0" eaLnBrk="1" latinLnBrk="0" hangingPunct="1">
        <a:defRPr kumimoji="1" sz="1600" kern="1200">
          <a:solidFill>
            <a:schemeClr val="tx1"/>
          </a:solidFill>
          <a:latin typeface="+mn-lt"/>
          <a:ea typeface="+mn-ea"/>
          <a:cs typeface="+mn-cs"/>
        </a:defRPr>
      </a:lvl5pPr>
      <a:lvl6pPr marL="2056845" algn="l" defTabSz="411372" rtl="0" eaLnBrk="1" latinLnBrk="0" hangingPunct="1">
        <a:defRPr kumimoji="1" sz="1600" kern="1200">
          <a:solidFill>
            <a:schemeClr val="tx1"/>
          </a:solidFill>
          <a:latin typeface="+mn-lt"/>
          <a:ea typeface="+mn-ea"/>
          <a:cs typeface="+mn-cs"/>
        </a:defRPr>
      </a:lvl6pPr>
      <a:lvl7pPr marL="2468212" algn="l" defTabSz="411372" rtl="0" eaLnBrk="1" latinLnBrk="0" hangingPunct="1">
        <a:defRPr kumimoji="1" sz="1600" kern="1200">
          <a:solidFill>
            <a:schemeClr val="tx1"/>
          </a:solidFill>
          <a:latin typeface="+mn-lt"/>
          <a:ea typeface="+mn-ea"/>
          <a:cs typeface="+mn-cs"/>
        </a:defRPr>
      </a:lvl7pPr>
      <a:lvl8pPr marL="2879582" algn="l" defTabSz="411372" rtl="0" eaLnBrk="1" latinLnBrk="0" hangingPunct="1">
        <a:defRPr kumimoji="1" sz="1600" kern="1200">
          <a:solidFill>
            <a:schemeClr val="tx1"/>
          </a:solidFill>
          <a:latin typeface="+mn-lt"/>
          <a:ea typeface="+mn-ea"/>
          <a:cs typeface="+mn-cs"/>
        </a:defRPr>
      </a:lvl8pPr>
      <a:lvl9pPr marL="3290949" algn="l" defTabSz="411372" rtl="0" eaLnBrk="1" latinLnBrk="0" hangingPunct="1">
        <a:defRPr kumimoji="1"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891540" y="80010"/>
            <a:ext cx="736092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5716" tIns="45716" rIns="45716" bIns="45716" numCol="1" anchor="ctr" anchorCtr="0" compatLnSpc="1">
            <a:prstTxWarp prst="textNoShape">
              <a:avLst/>
            </a:prstTxWarp>
          </a:bodyPr>
          <a:lstStyle/>
          <a:p>
            <a:pPr lvl="0"/>
            <a:r>
              <a:rPr lang="en-US" altLang="ja-JP">
                <a:sym typeface="Arial" charset="0"/>
              </a:rPr>
              <a:t>Click to edit Master title style</a:t>
            </a:r>
          </a:p>
        </p:txBody>
      </p:sp>
      <p:sp>
        <p:nvSpPr>
          <p:cNvPr id="1027" name="Rectangle 2"/>
          <p:cNvSpPr>
            <a:spLocks noGrp="1" noChangeArrowheads="1"/>
          </p:cNvSpPr>
          <p:nvPr>
            <p:ph type="body" idx="1"/>
          </p:nvPr>
        </p:nvSpPr>
        <p:spPr bwMode="auto">
          <a:xfrm>
            <a:off x="891540" y="1314450"/>
            <a:ext cx="7360920" cy="465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a:sym typeface="Arial" charset="0"/>
              </a:rPr>
              <a:t>Click to edit Master text styles</a:t>
            </a:r>
          </a:p>
          <a:p>
            <a:pPr lvl="1"/>
            <a:r>
              <a:rPr lang="en-US" altLang="ja-JP">
                <a:sym typeface="Arial" charset="0"/>
              </a:rPr>
              <a:t>Second level</a:t>
            </a:r>
          </a:p>
          <a:p>
            <a:pPr lvl="2"/>
            <a:r>
              <a:rPr lang="en-US" altLang="ja-JP">
                <a:sym typeface="Arial" charset="0"/>
              </a:rPr>
              <a:t>Third level</a:t>
            </a:r>
          </a:p>
          <a:p>
            <a:pPr lvl="3"/>
            <a:r>
              <a:rPr lang="en-US" altLang="ja-JP">
                <a:sym typeface="Arial" charset="0"/>
              </a:rPr>
              <a:t>Fourth level</a:t>
            </a:r>
          </a:p>
          <a:p>
            <a:pPr lvl="4"/>
            <a:r>
              <a:rPr lang="en-US" altLang="ja-JP">
                <a:sym typeface="Arial" charset="0"/>
              </a:rPr>
              <a:t>Fifth level</a:t>
            </a:r>
          </a:p>
        </p:txBody>
      </p:sp>
      <p:sp>
        <p:nvSpPr>
          <p:cNvPr id="2051" name="Text Box 3"/>
          <p:cNvSpPr txBox="1">
            <a:spLocks noGrp="1" noChangeArrowheads="1"/>
          </p:cNvSpPr>
          <p:nvPr>
            <p:ph type="sldNum" sz="quarter" idx="4"/>
          </p:nvPr>
        </p:nvSpPr>
        <p:spPr bwMode="auto">
          <a:xfrm>
            <a:off x="8846820" y="6623685"/>
            <a:ext cx="240030" cy="251460"/>
          </a:xfrm>
          <a:prstGeom prst="rect">
            <a:avLst/>
          </a:prstGeom>
          <a:noFill/>
          <a:ln w="12700">
            <a:noFill/>
            <a:miter lim="800000"/>
            <a:headEnd/>
            <a:tailEnd/>
          </a:ln>
          <a:effectLst/>
        </p:spPr>
        <p:txBody>
          <a:bodyPr vert="horz" wrap="none" lIns="82292" tIns="41148" rIns="82292" bIns="41148" numCol="1" anchor="t" anchorCtr="0" compatLnSpc="1">
            <a:prstTxWarp prst="textNoShape">
              <a:avLst/>
            </a:prstTxWarp>
          </a:bodyPr>
          <a:lstStyle>
            <a:lvl1pPr>
              <a:defRPr sz="1300">
                <a:cs typeface="Gill Sans" charset="0"/>
              </a:defRPr>
            </a:lvl1pPr>
          </a:lstStyle>
          <a:p>
            <a:pPr algn="ctr" defTabSz="914157" fontAlgn="base">
              <a:spcBef>
                <a:spcPct val="0"/>
              </a:spcBef>
              <a:spcAft>
                <a:spcPct val="0"/>
              </a:spcAft>
              <a:defRPr/>
            </a:pPr>
            <a:fld id="{A8EF7F7E-97B5-774D-985A-CFC351432C0E}" type="slidenum">
              <a:rPr kumimoji="0" lang="en-US" altLang="ja-JP" smtClean="0">
                <a:solidFill>
                  <a:srgbClr val="000000"/>
                </a:solidFill>
                <a:latin typeface="Gill Sans" charset="0"/>
                <a:ea typeface="ヒラギノ角ゴ ProN W3" charset="0"/>
                <a:sym typeface="Gill Sans" charset="0"/>
              </a:rPr>
              <a:pPr algn="ctr" defTabSz="914157" fontAlgn="base">
                <a:spcBef>
                  <a:spcPct val="0"/>
                </a:spcBef>
                <a:spcAft>
                  <a:spcPct val="0"/>
                </a:spcAft>
                <a:defRPr/>
              </a:pPr>
              <a:t>‹#›</a:t>
            </a:fld>
            <a:endParaRPr kumimoji="0" lang="en-US" altLang="ja-JP">
              <a:solidFill>
                <a:srgbClr val="000000"/>
              </a:solidFill>
              <a:latin typeface="Gill Sans" charset="0"/>
              <a:ea typeface="ヒラギノ角ゴ ProN W3" charset="0"/>
              <a:sym typeface="Gill Sans" charset="0"/>
            </a:endParaRPr>
          </a:p>
        </p:txBody>
      </p:sp>
    </p:spTree>
    <p:extLst>
      <p:ext uri="{BB962C8B-B14F-4D97-AF65-F5344CB8AC3E}">
        <p14:creationId xmlns:p14="http://schemas.microsoft.com/office/powerpoint/2010/main" val="4925709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xmlns:p14="http://schemas.microsoft.com/office/powerpoint/2010/main"/>
  <p:hf hdr="0" ftr="0" dt="0"/>
  <p:txStyles>
    <p:titleStyle>
      <a:lvl1pPr algn="l" rtl="0" fontAlgn="base">
        <a:spcBef>
          <a:spcPts val="180"/>
        </a:spcBef>
        <a:spcAft>
          <a:spcPct val="0"/>
        </a:spcAft>
        <a:defRPr sz="2200" b="1">
          <a:solidFill>
            <a:schemeClr val="tx1"/>
          </a:solidFill>
          <a:latin typeface="+mj-lt"/>
          <a:ea typeface="+mj-ea"/>
          <a:cs typeface="+mj-cs"/>
          <a:sym typeface="Arial" charset="0"/>
        </a:defRPr>
      </a:lvl1pPr>
      <a:lvl2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2pPr>
      <a:lvl3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3pPr>
      <a:lvl4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4pPr>
      <a:lvl5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5pPr>
      <a:lvl6pPr marL="411372"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6pPr>
      <a:lvl7pPr marL="822722"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7pPr>
      <a:lvl8pPr marL="1234115"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8pPr>
      <a:lvl9pPr marL="1645475"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9pPr>
    </p:titleStyle>
    <p:bodyStyle>
      <a:lvl1pPr marL="25139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1pPr>
      <a:lvl2pPr marL="25139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2pPr>
      <a:lvl3pPr marL="25139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3pPr>
      <a:lvl4pPr marL="25139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4pPr>
      <a:lvl5pPr marL="25139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5pPr>
      <a:lvl6pPr marL="662758"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6pPr>
      <a:lvl7pPr marL="1074136"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7pPr>
      <a:lvl8pPr marL="1485495"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8pPr>
      <a:lvl9pPr marL="1896867" indent="-22853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9pPr>
    </p:bodyStyle>
    <p:otherStyle>
      <a:defPPr>
        <a:defRPr lang="ja-JP"/>
      </a:defPPr>
      <a:lvl1pPr marL="0" algn="l" defTabSz="411372" rtl="0" eaLnBrk="1" latinLnBrk="0" hangingPunct="1">
        <a:defRPr kumimoji="1" sz="1600" kern="1200">
          <a:solidFill>
            <a:schemeClr val="tx1"/>
          </a:solidFill>
          <a:latin typeface="+mn-lt"/>
          <a:ea typeface="+mn-ea"/>
          <a:cs typeface="+mn-cs"/>
        </a:defRPr>
      </a:lvl1pPr>
      <a:lvl2pPr marL="411372" algn="l" defTabSz="411372" rtl="0" eaLnBrk="1" latinLnBrk="0" hangingPunct="1">
        <a:defRPr kumimoji="1" sz="1600" kern="1200">
          <a:solidFill>
            <a:schemeClr val="tx1"/>
          </a:solidFill>
          <a:latin typeface="+mn-lt"/>
          <a:ea typeface="+mn-ea"/>
          <a:cs typeface="+mn-cs"/>
        </a:defRPr>
      </a:lvl2pPr>
      <a:lvl3pPr marL="822722" algn="l" defTabSz="411372" rtl="0" eaLnBrk="1" latinLnBrk="0" hangingPunct="1">
        <a:defRPr kumimoji="1" sz="1600" kern="1200">
          <a:solidFill>
            <a:schemeClr val="tx1"/>
          </a:solidFill>
          <a:latin typeface="+mn-lt"/>
          <a:ea typeface="+mn-ea"/>
          <a:cs typeface="+mn-cs"/>
        </a:defRPr>
      </a:lvl3pPr>
      <a:lvl4pPr marL="1234115" algn="l" defTabSz="411372" rtl="0" eaLnBrk="1" latinLnBrk="0" hangingPunct="1">
        <a:defRPr kumimoji="1" sz="1600" kern="1200">
          <a:solidFill>
            <a:schemeClr val="tx1"/>
          </a:solidFill>
          <a:latin typeface="+mn-lt"/>
          <a:ea typeface="+mn-ea"/>
          <a:cs typeface="+mn-cs"/>
        </a:defRPr>
      </a:lvl4pPr>
      <a:lvl5pPr marL="1645475" algn="l" defTabSz="411372" rtl="0" eaLnBrk="1" latinLnBrk="0" hangingPunct="1">
        <a:defRPr kumimoji="1" sz="1600" kern="1200">
          <a:solidFill>
            <a:schemeClr val="tx1"/>
          </a:solidFill>
          <a:latin typeface="+mn-lt"/>
          <a:ea typeface="+mn-ea"/>
          <a:cs typeface="+mn-cs"/>
        </a:defRPr>
      </a:lvl5pPr>
      <a:lvl6pPr marL="2056845" algn="l" defTabSz="411372" rtl="0" eaLnBrk="1" latinLnBrk="0" hangingPunct="1">
        <a:defRPr kumimoji="1" sz="1600" kern="1200">
          <a:solidFill>
            <a:schemeClr val="tx1"/>
          </a:solidFill>
          <a:latin typeface="+mn-lt"/>
          <a:ea typeface="+mn-ea"/>
          <a:cs typeface="+mn-cs"/>
        </a:defRPr>
      </a:lvl6pPr>
      <a:lvl7pPr marL="2468212" algn="l" defTabSz="411372" rtl="0" eaLnBrk="1" latinLnBrk="0" hangingPunct="1">
        <a:defRPr kumimoji="1" sz="1600" kern="1200">
          <a:solidFill>
            <a:schemeClr val="tx1"/>
          </a:solidFill>
          <a:latin typeface="+mn-lt"/>
          <a:ea typeface="+mn-ea"/>
          <a:cs typeface="+mn-cs"/>
        </a:defRPr>
      </a:lvl7pPr>
      <a:lvl8pPr marL="2879582" algn="l" defTabSz="411372" rtl="0" eaLnBrk="1" latinLnBrk="0" hangingPunct="1">
        <a:defRPr kumimoji="1" sz="1600" kern="1200">
          <a:solidFill>
            <a:schemeClr val="tx1"/>
          </a:solidFill>
          <a:latin typeface="+mn-lt"/>
          <a:ea typeface="+mn-ea"/>
          <a:cs typeface="+mn-cs"/>
        </a:defRPr>
      </a:lvl8pPr>
      <a:lvl9pPr marL="3290949" algn="l" defTabSz="411372" rtl="0" eaLnBrk="1" latinLnBrk="0" hangingPunct="1">
        <a:defRPr kumimoji="1"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891540" y="80010"/>
            <a:ext cx="736092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5716" tIns="45716" rIns="45716" bIns="45716" numCol="1" anchor="ctr" anchorCtr="0" compatLnSpc="1">
            <a:prstTxWarp prst="textNoShape">
              <a:avLst/>
            </a:prstTxWarp>
          </a:bodyPr>
          <a:lstStyle/>
          <a:p>
            <a:pPr lvl="0"/>
            <a:r>
              <a:rPr lang="en-US" altLang="ja-JP">
                <a:sym typeface="Arial" charset="0"/>
              </a:rPr>
              <a:t>Click to edit Master title style</a:t>
            </a:r>
          </a:p>
        </p:txBody>
      </p:sp>
      <p:sp>
        <p:nvSpPr>
          <p:cNvPr id="1027" name="Rectangle 2"/>
          <p:cNvSpPr>
            <a:spLocks noGrp="1" noChangeArrowheads="1"/>
          </p:cNvSpPr>
          <p:nvPr>
            <p:ph type="body" idx="1"/>
          </p:nvPr>
        </p:nvSpPr>
        <p:spPr bwMode="auto">
          <a:xfrm>
            <a:off x="891540" y="1314450"/>
            <a:ext cx="7360920" cy="465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a:sym typeface="Arial" charset="0"/>
              </a:rPr>
              <a:t>Click to edit Master text styles</a:t>
            </a:r>
          </a:p>
          <a:p>
            <a:pPr lvl="1"/>
            <a:r>
              <a:rPr lang="en-US" altLang="ja-JP">
                <a:sym typeface="Arial" charset="0"/>
              </a:rPr>
              <a:t>Second level</a:t>
            </a:r>
          </a:p>
          <a:p>
            <a:pPr lvl="2"/>
            <a:r>
              <a:rPr lang="en-US" altLang="ja-JP">
                <a:sym typeface="Arial" charset="0"/>
              </a:rPr>
              <a:t>Third level</a:t>
            </a:r>
          </a:p>
          <a:p>
            <a:pPr lvl="3"/>
            <a:r>
              <a:rPr lang="en-US" altLang="ja-JP">
                <a:sym typeface="Arial" charset="0"/>
              </a:rPr>
              <a:t>Fourth level</a:t>
            </a:r>
          </a:p>
          <a:p>
            <a:pPr lvl="4"/>
            <a:r>
              <a:rPr lang="en-US" altLang="ja-JP">
                <a:sym typeface="Arial" charset="0"/>
              </a:rPr>
              <a:t>Fifth level</a:t>
            </a:r>
          </a:p>
        </p:txBody>
      </p:sp>
      <p:sp>
        <p:nvSpPr>
          <p:cNvPr id="2051" name="Text Box 3"/>
          <p:cNvSpPr txBox="1">
            <a:spLocks noGrp="1" noChangeArrowheads="1"/>
          </p:cNvSpPr>
          <p:nvPr>
            <p:ph type="sldNum" sz="quarter" idx="4"/>
          </p:nvPr>
        </p:nvSpPr>
        <p:spPr bwMode="auto">
          <a:xfrm>
            <a:off x="8846820" y="6623685"/>
            <a:ext cx="240030" cy="251460"/>
          </a:xfrm>
          <a:prstGeom prst="rect">
            <a:avLst/>
          </a:prstGeom>
          <a:noFill/>
          <a:ln w="12700">
            <a:noFill/>
            <a:miter lim="800000"/>
            <a:headEnd/>
            <a:tailEnd/>
          </a:ln>
          <a:effectLst/>
        </p:spPr>
        <p:txBody>
          <a:bodyPr vert="horz" wrap="none" lIns="82292" tIns="41148" rIns="82292" bIns="41148" numCol="1" anchor="t" anchorCtr="0" compatLnSpc="1">
            <a:prstTxWarp prst="textNoShape">
              <a:avLst/>
            </a:prstTxWarp>
          </a:bodyPr>
          <a:lstStyle>
            <a:lvl1pPr>
              <a:defRPr sz="1300">
                <a:cs typeface="Gill Sans" charset="0"/>
              </a:defRPr>
            </a:lvl1pPr>
          </a:lstStyle>
          <a:p>
            <a:pPr algn="ctr" defTabSz="914274" fontAlgn="base">
              <a:spcBef>
                <a:spcPct val="0"/>
              </a:spcBef>
              <a:spcAft>
                <a:spcPct val="0"/>
              </a:spcAft>
              <a:defRPr/>
            </a:pPr>
            <a:fld id="{81737B2F-7A77-4E40-A2FB-E4368F58D4CE}" type="slidenum">
              <a:rPr kumimoji="0" lang="en-US" altLang="ja-JP" smtClean="0">
                <a:solidFill>
                  <a:srgbClr val="000000"/>
                </a:solidFill>
                <a:latin typeface="Gill Sans" charset="0"/>
                <a:ea typeface="ヒラギノ角ゴ ProN W3" charset="0"/>
                <a:sym typeface="Gill Sans" charset="0"/>
              </a:rPr>
              <a:pPr algn="ctr" defTabSz="914274" fontAlgn="base">
                <a:spcBef>
                  <a:spcPct val="0"/>
                </a:spcBef>
                <a:spcAft>
                  <a:spcPct val="0"/>
                </a:spcAft>
                <a:defRPr/>
              </a:pPr>
              <a:t>‹#›</a:t>
            </a:fld>
            <a:endParaRPr kumimoji="0" lang="en-US" altLang="ja-JP">
              <a:solidFill>
                <a:srgbClr val="000000"/>
              </a:solidFill>
              <a:latin typeface="Gill Sans" charset="0"/>
              <a:ea typeface="ヒラギノ角ゴ ProN W3" charset="0"/>
              <a:sym typeface="Gill Sans" charset="0"/>
            </a:endParaRPr>
          </a:p>
        </p:txBody>
      </p:sp>
    </p:spTree>
    <p:extLst>
      <p:ext uri="{BB962C8B-B14F-4D97-AF65-F5344CB8AC3E}">
        <p14:creationId xmlns:p14="http://schemas.microsoft.com/office/powerpoint/2010/main" val="25196104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xmlns:p14="http://schemas.microsoft.com/office/powerpoint/2010/main"/>
  <p:hf hdr="0" ftr="0" dt="0"/>
  <p:txStyles>
    <p:titleStyle>
      <a:lvl1pPr algn="l" rtl="0" fontAlgn="base">
        <a:spcBef>
          <a:spcPts val="180"/>
        </a:spcBef>
        <a:spcAft>
          <a:spcPct val="0"/>
        </a:spcAft>
        <a:defRPr sz="2200" b="1">
          <a:solidFill>
            <a:schemeClr val="tx1"/>
          </a:solidFill>
          <a:latin typeface="+mj-lt"/>
          <a:ea typeface="+mj-ea"/>
          <a:cs typeface="+mj-cs"/>
          <a:sym typeface="Arial" charset="0"/>
        </a:defRPr>
      </a:lvl1pPr>
      <a:lvl2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2pPr>
      <a:lvl3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3pPr>
      <a:lvl4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4pPr>
      <a:lvl5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5pPr>
      <a:lvl6pPr marL="411424"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6pPr>
      <a:lvl7pPr marL="822839"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7pPr>
      <a:lvl8pPr marL="1234271"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8pPr>
      <a:lvl9pPr marL="1645689"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9pPr>
    </p:titleStyle>
    <p:bodyStyle>
      <a:lvl1pPr marL="251427"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1pPr>
      <a:lvl2pPr marL="251427"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2pPr>
      <a:lvl3pPr marL="251427"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3pPr>
      <a:lvl4pPr marL="251427"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4pPr>
      <a:lvl5pPr marL="251427"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5pPr>
      <a:lvl6pPr marL="662846"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6pPr>
      <a:lvl7pPr marL="1074272"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7pPr>
      <a:lvl8pPr marL="1485690"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8pPr>
      <a:lvl9pPr marL="1897114"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9pPr>
    </p:bodyStyle>
    <p:otherStyle>
      <a:defPPr>
        <a:defRPr lang="ja-JP"/>
      </a:defPPr>
      <a:lvl1pPr marL="0" algn="l" defTabSz="411424" rtl="0" eaLnBrk="1" latinLnBrk="0" hangingPunct="1">
        <a:defRPr kumimoji="1" sz="1600" kern="1200">
          <a:solidFill>
            <a:schemeClr val="tx1"/>
          </a:solidFill>
          <a:latin typeface="+mn-lt"/>
          <a:ea typeface="+mn-ea"/>
          <a:cs typeface="+mn-cs"/>
        </a:defRPr>
      </a:lvl1pPr>
      <a:lvl2pPr marL="411424" algn="l" defTabSz="411424" rtl="0" eaLnBrk="1" latinLnBrk="0" hangingPunct="1">
        <a:defRPr kumimoji="1" sz="1600" kern="1200">
          <a:solidFill>
            <a:schemeClr val="tx1"/>
          </a:solidFill>
          <a:latin typeface="+mn-lt"/>
          <a:ea typeface="+mn-ea"/>
          <a:cs typeface="+mn-cs"/>
        </a:defRPr>
      </a:lvl2pPr>
      <a:lvl3pPr marL="822839" algn="l" defTabSz="411424" rtl="0" eaLnBrk="1" latinLnBrk="0" hangingPunct="1">
        <a:defRPr kumimoji="1" sz="1600" kern="1200">
          <a:solidFill>
            <a:schemeClr val="tx1"/>
          </a:solidFill>
          <a:latin typeface="+mn-lt"/>
          <a:ea typeface="+mn-ea"/>
          <a:cs typeface="+mn-cs"/>
        </a:defRPr>
      </a:lvl3pPr>
      <a:lvl4pPr marL="1234271" algn="l" defTabSz="411424" rtl="0" eaLnBrk="1" latinLnBrk="0" hangingPunct="1">
        <a:defRPr kumimoji="1" sz="1600" kern="1200">
          <a:solidFill>
            <a:schemeClr val="tx1"/>
          </a:solidFill>
          <a:latin typeface="+mn-lt"/>
          <a:ea typeface="+mn-ea"/>
          <a:cs typeface="+mn-cs"/>
        </a:defRPr>
      </a:lvl4pPr>
      <a:lvl5pPr marL="1645689" algn="l" defTabSz="411424" rtl="0" eaLnBrk="1" latinLnBrk="0" hangingPunct="1">
        <a:defRPr kumimoji="1" sz="1600" kern="1200">
          <a:solidFill>
            <a:schemeClr val="tx1"/>
          </a:solidFill>
          <a:latin typeface="+mn-lt"/>
          <a:ea typeface="+mn-ea"/>
          <a:cs typeface="+mn-cs"/>
        </a:defRPr>
      </a:lvl5pPr>
      <a:lvl6pPr marL="2057112" algn="l" defTabSz="411424" rtl="0" eaLnBrk="1" latinLnBrk="0" hangingPunct="1">
        <a:defRPr kumimoji="1" sz="1600" kern="1200">
          <a:solidFill>
            <a:schemeClr val="tx1"/>
          </a:solidFill>
          <a:latin typeface="+mn-lt"/>
          <a:ea typeface="+mn-ea"/>
          <a:cs typeface="+mn-cs"/>
        </a:defRPr>
      </a:lvl6pPr>
      <a:lvl7pPr marL="2468534" algn="l" defTabSz="411424" rtl="0" eaLnBrk="1" latinLnBrk="0" hangingPunct="1">
        <a:defRPr kumimoji="1" sz="1600" kern="1200">
          <a:solidFill>
            <a:schemeClr val="tx1"/>
          </a:solidFill>
          <a:latin typeface="+mn-lt"/>
          <a:ea typeface="+mn-ea"/>
          <a:cs typeface="+mn-cs"/>
        </a:defRPr>
      </a:lvl7pPr>
      <a:lvl8pPr marL="2879957" algn="l" defTabSz="411424" rtl="0" eaLnBrk="1" latinLnBrk="0" hangingPunct="1">
        <a:defRPr kumimoji="1" sz="1600" kern="1200">
          <a:solidFill>
            <a:schemeClr val="tx1"/>
          </a:solidFill>
          <a:latin typeface="+mn-lt"/>
          <a:ea typeface="+mn-ea"/>
          <a:cs typeface="+mn-cs"/>
        </a:defRPr>
      </a:lvl8pPr>
      <a:lvl9pPr marL="3291378" algn="l" defTabSz="411424" rtl="0" eaLnBrk="1" latinLnBrk="0" hangingPunct="1">
        <a:defRPr kumimoji="1"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タイトル プレースホルダー 1"/>
          <p:cNvSpPr>
            <a:spLocks noGrp="1"/>
          </p:cNvSpPr>
          <p:nvPr>
            <p:ph type="title"/>
          </p:nvPr>
        </p:nvSpPr>
        <p:spPr bwMode="auto">
          <a:xfrm>
            <a:off x="457200" y="27432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7" tIns="45717" rIns="91437" bIns="45717" numCol="1" anchor="ctr" anchorCtr="0" compatLnSpc="1">
            <a:prstTxWarp prst="textNoShape">
              <a:avLst/>
            </a:prstTxWarp>
          </a:bodyPr>
          <a:lstStyle/>
          <a:p>
            <a:pPr lvl="0"/>
            <a:r>
              <a:rPr lang="ja-JP" altLang="en-US"/>
              <a:t>マスター タイトルの書式設定</a:t>
            </a:r>
          </a:p>
        </p:txBody>
      </p:sp>
      <p:sp>
        <p:nvSpPr>
          <p:cNvPr id="76803" name="テキスト プレースホルダー 2"/>
          <p:cNvSpPr>
            <a:spLocks noGrp="1"/>
          </p:cNvSpPr>
          <p:nvPr>
            <p:ph type="body" idx="1"/>
          </p:nvPr>
        </p:nvSpPr>
        <p:spPr bwMode="auto">
          <a:xfrm>
            <a:off x="457200" y="1600200"/>
            <a:ext cx="822960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7" tIns="45717" rIns="91437" bIns="45717"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509"/>
            <a:ext cx="2133124" cy="364331"/>
          </a:xfrm>
          <a:prstGeom prst="rect">
            <a:avLst/>
          </a:prstGeom>
        </p:spPr>
        <p:txBody>
          <a:bodyPr vert="horz" wrap="square" lIns="91437" tIns="45717" rIns="91437" bIns="45717" numCol="1" anchor="ctr" anchorCtr="0" compatLnSpc="1">
            <a:prstTxWarp prst="textNoShape">
              <a:avLst/>
            </a:prstTxWarp>
          </a:bodyPr>
          <a:lstStyle>
            <a:lvl1pPr algn="l">
              <a:defRPr kumimoji="1" sz="1200">
                <a:solidFill>
                  <a:srgbClr val="898989"/>
                </a:solidFill>
                <a:latin typeface="Calibri" charset="0"/>
                <a:ea typeface="ＭＳ Ｐゴシック" charset="0"/>
                <a:cs typeface="ＭＳ Ｐゴシック" charset="0"/>
              </a:defRPr>
            </a:lvl1pPr>
          </a:lstStyle>
          <a:p>
            <a:pPr defTabSz="914382" fontAlgn="base">
              <a:spcBef>
                <a:spcPct val="0"/>
              </a:spcBef>
              <a:spcAft>
                <a:spcPct val="0"/>
              </a:spcAft>
              <a:defRPr/>
            </a:pPr>
            <a:fld id="{04EAC602-8487-3644-8AB8-DBA3A7BF1A31}" type="datetime1">
              <a:rPr lang="ja-JP" altLang="en-US" smtClean="0">
                <a:sym typeface="Gill Sans" charset="0"/>
              </a:rPr>
              <a:pPr defTabSz="914382" fontAlgn="base">
                <a:spcBef>
                  <a:spcPct val="0"/>
                </a:spcBef>
                <a:spcAft>
                  <a:spcPct val="0"/>
                </a:spcAft>
                <a:defRPr/>
              </a:pPr>
              <a:t>2014/10/15</a:t>
            </a:fld>
            <a:endParaRPr lang="ja-JP" altLang="en-US">
              <a:sym typeface="Gill Sans" charset="0"/>
            </a:endParaRPr>
          </a:p>
        </p:txBody>
      </p:sp>
      <p:sp>
        <p:nvSpPr>
          <p:cNvPr id="5" name="フッター プレースホルダー 4"/>
          <p:cNvSpPr>
            <a:spLocks noGrp="1"/>
          </p:cNvSpPr>
          <p:nvPr>
            <p:ph type="ftr" sz="quarter" idx="3"/>
          </p:nvPr>
        </p:nvSpPr>
        <p:spPr>
          <a:xfrm>
            <a:off x="3124677" y="6356509"/>
            <a:ext cx="2894648" cy="364331"/>
          </a:xfrm>
          <a:prstGeom prst="rect">
            <a:avLst/>
          </a:prstGeom>
        </p:spPr>
        <p:txBody>
          <a:bodyPr vert="horz" wrap="square" lIns="91437" tIns="45717" rIns="91437" bIns="45717" numCol="1" anchor="ctr" anchorCtr="0" compatLnSpc="1">
            <a:prstTxWarp prst="textNoShape">
              <a:avLst/>
            </a:prstTxWarp>
          </a:bodyPr>
          <a:lstStyle>
            <a:lvl1pPr>
              <a:defRPr kumimoji="1" sz="1200">
                <a:solidFill>
                  <a:srgbClr val="898989"/>
                </a:solidFill>
                <a:latin typeface="Calibri" charset="0"/>
                <a:ea typeface="ＭＳ Ｐゴシック" charset="0"/>
                <a:cs typeface="ＭＳ Ｐゴシック" charset="0"/>
              </a:defRPr>
            </a:lvl1pPr>
          </a:lstStyle>
          <a:p>
            <a:pPr algn="ctr" defTabSz="914382" fontAlgn="base">
              <a:spcBef>
                <a:spcPct val="0"/>
              </a:spcBef>
              <a:spcAft>
                <a:spcPct val="0"/>
              </a:spcAft>
              <a:defRPr/>
            </a:pPr>
            <a:endParaRPr lang="ja-JP" altLang="en-US">
              <a:sym typeface="Gill Sans" charset="0"/>
            </a:endParaRPr>
          </a:p>
        </p:txBody>
      </p:sp>
      <p:sp>
        <p:nvSpPr>
          <p:cNvPr id="6" name="スライド番号プレースホルダー 5"/>
          <p:cNvSpPr>
            <a:spLocks noGrp="1"/>
          </p:cNvSpPr>
          <p:nvPr>
            <p:ph type="sldNum" sz="quarter" idx="4"/>
          </p:nvPr>
        </p:nvSpPr>
        <p:spPr>
          <a:xfrm>
            <a:off x="6553679" y="6356509"/>
            <a:ext cx="2133123" cy="364331"/>
          </a:xfrm>
          <a:prstGeom prst="rect">
            <a:avLst/>
          </a:prstGeom>
        </p:spPr>
        <p:txBody>
          <a:bodyPr vert="horz" wrap="square" lIns="91437" tIns="45717" rIns="91437" bIns="45717" numCol="1" anchor="ctr" anchorCtr="0" compatLnSpc="1">
            <a:prstTxWarp prst="textNoShape">
              <a:avLst/>
            </a:prstTxWarp>
          </a:bodyPr>
          <a:lstStyle>
            <a:lvl1pPr algn="r">
              <a:defRPr kumimoji="1" sz="1200">
                <a:solidFill>
                  <a:srgbClr val="898989"/>
                </a:solidFill>
                <a:latin typeface="Calibri" charset="0"/>
                <a:ea typeface="ＭＳ Ｐゴシック" charset="0"/>
                <a:cs typeface="ＭＳ Ｐゴシック" charset="0"/>
              </a:defRPr>
            </a:lvl1pPr>
          </a:lstStyle>
          <a:p>
            <a:pPr defTabSz="914382" fontAlgn="base">
              <a:spcBef>
                <a:spcPct val="0"/>
              </a:spcBef>
              <a:spcAft>
                <a:spcPct val="0"/>
              </a:spcAft>
              <a:defRPr/>
            </a:pPr>
            <a:fld id="{A3E29329-7521-D640-9E88-6BC2CEDA1963}" type="slidenum">
              <a:rPr lang="ja-JP" altLang="en-US" smtClean="0">
                <a:sym typeface="Gill Sans" charset="0"/>
              </a:rPr>
              <a:pPr defTabSz="914382" fontAlgn="base">
                <a:spcBef>
                  <a:spcPct val="0"/>
                </a:spcBef>
                <a:spcAft>
                  <a:spcPct val="0"/>
                </a:spcAft>
                <a:defRPr/>
              </a:pPr>
              <a:t>‹#›</a:t>
            </a:fld>
            <a:endParaRPr lang="ja-JP" altLang="en-US">
              <a:sym typeface="Gill Sans" charset="0"/>
            </a:endParaRPr>
          </a:p>
        </p:txBody>
      </p:sp>
    </p:spTree>
    <p:extLst>
      <p:ext uri="{BB962C8B-B14F-4D97-AF65-F5344CB8AC3E}">
        <p14:creationId xmlns:p14="http://schemas.microsoft.com/office/powerpoint/2010/main" val="118281723"/>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defTabSz="455763" rtl="0" fontAlgn="base">
        <a:spcBef>
          <a:spcPct val="0"/>
        </a:spcBef>
        <a:spcAft>
          <a:spcPct val="0"/>
        </a:spcAft>
        <a:defRPr kumimoji="1" sz="4400" kern="1200">
          <a:solidFill>
            <a:schemeClr val="tx1"/>
          </a:solidFill>
          <a:latin typeface="+mj-lt"/>
          <a:ea typeface="ＭＳ Ｐゴシック" charset="-128"/>
          <a:cs typeface="ＭＳ Ｐゴシック" charset="-128"/>
        </a:defRPr>
      </a:lvl1pPr>
      <a:lvl2pPr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2pPr>
      <a:lvl3pPr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3pPr>
      <a:lvl4pPr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4pPr>
      <a:lvl5pPr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5pPr>
      <a:lvl6pPr marL="411472"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6pPr>
      <a:lvl7pPr marL="822944"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7pPr>
      <a:lvl8pPr marL="1234415"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8pPr>
      <a:lvl9pPr marL="1645888"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9pPr>
    </p:titleStyle>
    <p:bodyStyle>
      <a:lvl1pPr marL="341465" indent="-341465" algn="l" defTabSz="455763" rtl="0" fontAlgn="base">
        <a:spcBef>
          <a:spcPct val="20000"/>
        </a:spcBef>
        <a:spcAft>
          <a:spcPct val="0"/>
        </a:spcAft>
        <a:buFont typeface="Arial" charset="0"/>
        <a:buChar char="•"/>
        <a:defRPr kumimoji="1" sz="3200" kern="1200">
          <a:solidFill>
            <a:schemeClr val="tx1"/>
          </a:solidFill>
          <a:latin typeface="+mn-lt"/>
          <a:ea typeface="ＭＳ Ｐゴシック" charset="-128"/>
          <a:cs typeface="ＭＳ Ｐゴシック" charset="-128"/>
        </a:defRPr>
      </a:lvl1pPr>
      <a:lvl2pPr marL="741507" indent="-284316" algn="l" defTabSz="455763" rtl="0" fontAlgn="base">
        <a:spcBef>
          <a:spcPct val="20000"/>
        </a:spcBef>
        <a:spcAft>
          <a:spcPct val="0"/>
        </a:spcAft>
        <a:buFont typeface="Arial" charset="0"/>
        <a:buChar char="–"/>
        <a:defRPr kumimoji="1" sz="2800" kern="1200">
          <a:solidFill>
            <a:schemeClr val="tx1"/>
          </a:solidFill>
          <a:latin typeface="+mn-lt"/>
          <a:ea typeface="ＭＳ Ｐゴシック" charset="-128"/>
          <a:cs typeface="+mn-cs"/>
        </a:defRPr>
      </a:lvl2pPr>
      <a:lvl3pPr marL="1141549" indent="-227168" algn="l" defTabSz="455763" rtl="0" fontAlgn="base">
        <a:spcBef>
          <a:spcPct val="20000"/>
        </a:spcBef>
        <a:spcAft>
          <a:spcPct val="0"/>
        </a:spcAft>
        <a:buFont typeface="Arial" charset="0"/>
        <a:buChar char="•"/>
        <a:defRPr kumimoji="1" sz="2400" kern="1200">
          <a:solidFill>
            <a:schemeClr val="tx1"/>
          </a:solidFill>
          <a:latin typeface="+mn-lt"/>
          <a:ea typeface="ＭＳ Ｐゴシック" charset="-128"/>
          <a:cs typeface="+mn-cs"/>
        </a:defRPr>
      </a:lvl3pPr>
      <a:lvl4pPr marL="1598740" indent="-227168" algn="l" defTabSz="455763" rtl="0" fontAlgn="base">
        <a:spcBef>
          <a:spcPct val="20000"/>
        </a:spcBef>
        <a:spcAft>
          <a:spcPct val="0"/>
        </a:spcAft>
        <a:buFont typeface="Arial" charset="0"/>
        <a:buChar char="–"/>
        <a:defRPr kumimoji="1" sz="2000" kern="1200">
          <a:solidFill>
            <a:schemeClr val="tx1"/>
          </a:solidFill>
          <a:latin typeface="+mn-lt"/>
          <a:ea typeface="ＭＳ Ｐゴシック" charset="-128"/>
          <a:cs typeface="+mn-cs"/>
        </a:defRPr>
      </a:lvl4pPr>
      <a:lvl5pPr marL="2055930" indent="-227168" algn="l" defTabSz="455763" rtl="0" fontAlgn="base">
        <a:spcBef>
          <a:spcPct val="20000"/>
        </a:spcBef>
        <a:spcAft>
          <a:spcPct val="0"/>
        </a:spcAft>
        <a:buFont typeface="Arial" charset="0"/>
        <a:buChar char="»"/>
        <a:defRPr kumimoji="1" sz="2000" kern="1200">
          <a:solidFill>
            <a:schemeClr val="tx1"/>
          </a:solidFill>
          <a:latin typeface="+mn-lt"/>
          <a:ea typeface="ＭＳ Ｐゴシック" charset="-128"/>
          <a:cs typeface="+mn-cs"/>
        </a:defRPr>
      </a:lvl5pPr>
      <a:lvl6pPr marL="2514525" indent="-228593" algn="l" defTabSz="457187" rtl="0" eaLnBrk="1" latinLnBrk="0" hangingPunct="1">
        <a:spcBef>
          <a:spcPct val="20000"/>
        </a:spcBef>
        <a:buFont typeface="Arial"/>
        <a:buChar char="•"/>
        <a:defRPr kumimoji="1" sz="2000" kern="1200">
          <a:solidFill>
            <a:schemeClr val="tx1"/>
          </a:solidFill>
          <a:latin typeface="+mn-lt"/>
          <a:ea typeface="+mn-ea"/>
          <a:cs typeface="+mn-cs"/>
        </a:defRPr>
      </a:lvl6pPr>
      <a:lvl7pPr marL="2971711" indent="-228593" algn="l" defTabSz="457187" rtl="0" eaLnBrk="1" latinLnBrk="0" hangingPunct="1">
        <a:spcBef>
          <a:spcPct val="20000"/>
        </a:spcBef>
        <a:buFont typeface="Arial"/>
        <a:buChar char="•"/>
        <a:defRPr kumimoji="1" sz="2000" kern="1200">
          <a:solidFill>
            <a:schemeClr val="tx1"/>
          </a:solidFill>
          <a:latin typeface="+mn-lt"/>
          <a:ea typeface="+mn-ea"/>
          <a:cs typeface="+mn-cs"/>
        </a:defRPr>
      </a:lvl7pPr>
      <a:lvl8pPr marL="3428897" indent="-228593" algn="l" defTabSz="457187" rtl="0" eaLnBrk="1" latinLnBrk="0" hangingPunct="1">
        <a:spcBef>
          <a:spcPct val="20000"/>
        </a:spcBef>
        <a:buFont typeface="Arial"/>
        <a:buChar char="•"/>
        <a:defRPr kumimoji="1" sz="2000" kern="1200">
          <a:solidFill>
            <a:schemeClr val="tx1"/>
          </a:solidFill>
          <a:latin typeface="+mn-lt"/>
          <a:ea typeface="+mn-ea"/>
          <a:cs typeface="+mn-cs"/>
        </a:defRPr>
      </a:lvl8pPr>
      <a:lvl9pPr marL="3886083" indent="-228593" algn="l" defTabSz="457187"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187" rtl="0" eaLnBrk="1" latinLnBrk="0" hangingPunct="1">
        <a:defRPr kumimoji="1" sz="1800" kern="1200">
          <a:solidFill>
            <a:schemeClr val="tx1"/>
          </a:solidFill>
          <a:latin typeface="+mn-lt"/>
          <a:ea typeface="+mn-ea"/>
          <a:cs typeface="+mn-cs"/>
        </a:defRPr>
      </a:lvl1pPr>
      <a:lvl2pPr marL="457187" algn="l" defTabSz="457187" rtl="0" eaLnBrk="1" latinLnBrk="0" hangingPunct="1">
        <a:defRPr kumimoji="1" sz="1800" kern="1200">
          <a:solidFill>
            <a:schemeClr val="tx1"/>
          </a:solidFill>
          <a:latin typeface="+mn-lt"/>
          <a:ea typeface="+mn-ea"/>
          <a:cs typeface="+mn-cs"/>
        </a:defRPr>
      </a:lvl2pPr>
      <a:lvl3pPr marL="914373" algn="l" defTabSz="457187" rtl="0" eaLnBrk="1" latinLnBrk="0" hangingPunct="1">
        <a:defRPr kumimoji="1" sz="1800" kern="1200">
          <a:solidFill>
            <a:schemeClr val="tx1"/>
          </a:solidFill>
          <a:latin typeface="+mn-lt"/>
          <a:ea typeface="+mn-ea"/>
          <a:cs typeface="+mn-cs"/>
        </a:defRPr>
      </a:lvl3pPr>
      <a:lvl4pPr marL="1371560" algn="l" defTabSz="457187" rtl="0" eaLnBrk="1" latinLnBrk="0" hangingPunct="1">
        <a:defRPr kumimoji="1" sz="1800" kern="1200">
          <a:solidFill>
            <a:schemeClr val="tx1"/>
          </a:solidFill>
          <a:latin typeface="+mn-lt"/>
          <a:ea typeface="+mn-ea"/>
          <a:cs typeface="+mn-cs"/>
        </a:defRPr>
      </a:lvl4pPr>
      <a:lvl5pPr marL="1828746" algn="l" defTabSz="457187" rtl="0" eaLnBrk="1" latinLnBrk="0" hangingPunct="1">
        <a:defRPr kumimoji="1" sz="1800" kern="1200">
          <a:solidFill>
            <a:schemeClr val="tx1"/>
          </a:solidFill>
          <a:latin typeface="+mn-lt"/>
          <a:ea typeface="+mn-ea"/>
          <a:cs typeface="+mn-cs"/>
        </a:defRPr>
      </a:lvl5pPr>
      <a:lvl6pPr marL="2285933" algn="l" defTabSz="457187" rtl="0" eaLnBrk="1" latinLnBrk="0" hangingPunct="1">
        <a:defRPr kumimoji="1" sz="1800" kern="1200">
          <a:solidFill>
            <a:schemeClr val="tx1"/>
          </a:solidFill>
          <a:latin typeface="+mn-lt"/>
          <a:ea typeface="+mn-ea"/>
          <a:cs typeface="+mn-cs"/>
        </a:defRPr>
      </a:lvl6pPr>
      <a:lvl7pPr marL="2743119" algn="l" defTabSz="457187" rtl="0" eaLnBrk="1" latinLnBrk="0" hangingPunct="1">
        <a:defRPr kumimoji="1" sz="1800" kern="1200">
          <a:solidFill>
            <a:schemeClr val="tx1"/>
          </a:solidFill>
          <a:latin typeface="+mn-lt"/>
          <a:ea typeface="+mn-ea"/>
          <a:cs typeface="+mn-cs"/>
        </a:defRPr>
      </a:lvl7pPr>
      <a:lvl8pPr marL="3200304" algn="l" defTabSz="457187" rtl="0" eaLnBrk="1" latinLnBrk="0" hangingPunct="1">
        <a:defRPr kumimoji="1" sz="1800" kern="1200">
          <a:solidFill>
            <a:schemeClr val="tx1"/>
          </a:solidFill>
          <a:latin typeface="+mn-lt"/>
          <a:ea typeface="+mn-ea"/>
          <a:cs typeface="+mn-cs"/>
        </a:defRPr>
      </a:lvl8pPr>
      <a:lvl9pPr marL="3657489" algn="l" defTabSz="457187"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36" tIns="45716" rIns="91436" bIns="4571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36" tIns="45716" rIns="91436" bIns="4571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352"/>
            <a:ext cx="21336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pPr defTabSz="457047"/>
            <a:fld id="{AD133770-507D-8749-8EE1-ADC680A76B80}" type="datetimeFigureOut">
              <a:rPr lang="ja-JP" altLang="en-US" smtClean="0">
                <a:solidFill>
                  <a:prstClr val="black">
                    <a:tint val="75000"/>
                  </a:prstClr>
                </a:solidFill>
                <a:latin typeface="Calibri"/>
                <a:ea typeface="ＭＳ Ｐゴシック"/>
              </a:rPr>
              <a:pPr defTabSz="457047"/>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5" y="6356352"/>
            <a:ext cx="28956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pPr defTabSz="457047"/>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pPr defTabSz="457047"/>
            <a:fld id="{3BF1D44A-34BD-4A40-905B-2C2AC8621BD2}" type="slidenum">
              <a:rPr lang="ja-JP" altLang="en-US" smtClean="0">
                <a:solidFill>
                  <a:prstClr val="black">
                    <a:tint val="75000"/>
                  </a:prstClr>
                </a:solidFill>
                <a:latin typeface="Calibri"/>
                <a:ea typeface="ＭＳ Ｐゴシック"/>
              </a:rPr>
              <a:pPr defTabSz="457047"/>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64972599"/>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ctr" defTabSz="457047" rtl="0" eaLnBrk="1" latinLnBrk="0" hangingPunct="1">
        <a:spcBef>
          <a:spcPct val="0"/>
        </a:spcBef>
        <a:buNone/>
        <a:defRPr kumimoji="1" sz="4400" kern="1200">
          <a:solidFill>
            <a:schemeClr val="tx1"/>
          </a:solidFill>
          <a:latin typeface="+mj-lt"/>
          <a:ea typeface="+mj-ea"/>
          <a:cs typeface="+mj-cs"/>
        </a:defRPr>
      </a:lvl1pPr>
    </p:titleStyle>
    <p:bodyStyle>
      <a:lvl1pPr marL="342785" indent="-342785" algn="l" defTabSz="457047" rtl="0" eaLnBrk="1" latinLnBrk="0" hangingPunct="1">
        <a:spcBef>
          <a:spcPct val="20000"/>
        </a:spcBef>
        <a:buFont typeface="Arial"/>
        <a:buChar char="•"/>
        <a:defRPr kumimoji="1" sz="3200" kern="1200">
          <a:solidFill>
            <a:schemeClr val="tx1"/>
          </a:solidFill>
          <a:latin typeface="+mn-lt"/>
          <a:ea typeface="+mn-ea"/>
          <a:cs typeface="+mn-cs"/>
        </a:defRPr>
      </a:lvl1pPr>
      <a:lvl2pPr marL="742695" indent="-285648" algn="l" defTabSz="457047" rtl="0" eaLnBrk="1" latinLnBrk="0" hangingPunct="1">
        <a:spcBef>
          <a:spcPct val="20000"/>
        </a:spcBef>
        <a:buFont typeface="Arial"/>
        <a:buChar char="–"/>
        <a:defRPr kumimoji="1" sz="2800" kern="1200">
          <a:solidFill>
            <a:schemeClr val="tx1"/>
          </a:solidFill>
          <a:latin typeface="+mn-lt"/>
          <a:ea typeface="+mn-ea"/>
          <a:cs typeface="+mn-cs"/>
        </a:defRPr>
      </a:lvl2pPr>
      <a:lvl3pPr marL="1142617" indent="-228523" algn="l" defTabSz="457047" rtl="0" eaLnBrk="1" latinLnBrk="0" hangingPunct="1">
        <a:spcBef>
          <a:spcPct val="20000"/>
        </a:spcBef>
        <a:buFont typeface="Arial"/>
        <a:buChar char="•"/>
        <a:defRPr kumimoji="1" sz="2400" kern="1200">
          <a:solidFill>
            <a:schemeClr val="tx1"/>
          </a:solidFill>
          <a:latin typeface="+mn-lt"/>
          <a:ea typeface="+mn-ea"/>
          <a:cs typeface="+mn-cs"/>
        </a:defRPr>
      </a:lvl3pPr>
      <a:lvl4pPr marL="1599656" indent="-228523" algn="l" defTabSz="457047" rtl="0" eaLnBrk="1" latinLnBrk="0" hangingPunct="1">
        <a:spcBef>
          <a:spcPct val="20000"/>
        </a:spcBef>
        <a:buFont typeface="Arial"/>
        <a:buChar char="–"/>
        <a:defRPr kumimoji="1" sz="2000" kern="1200">
          <a:solidFill>
            <a:schemeClr val="tx1"/>
          </a:solidFill>
          <a:latin typeface="+mn-lt"/>
          <a:ea typeface="+mn-ea"/>
          <a:cs typeface="+mn-cs"/>
        </a:defRPr>
      </a:lvl4pPr>
      <a:lvl5pPr marL="2056701" indent="-228523" algn="l" defTabSz="457047" rtl="0" eaLnBrk="1" latinLnBrk="0" hangingPunct="1">
        <a:spcBef>
          <a:spcPct val="20000"/>
        </a:spcBef>
        <a:buFont typeface="Arial"/>
        <a:buChar char="»"/>
        <a:defRPr kumimoji="1" sz="2000" kern="1200">
          <a:solidFill>
            <a:schemeClr val="tx1"/>
          </a:solidFill>
          <a:latin typeface="+mn-lt"/>
          <a:ea typeface="+mn-ea"/>
          <a:cs typeface="+mn-cs"/>
        </a:defRPr>
      </a:lvl5pPr>
      <a:lvl6pPr marL="2513750" indent="-228523" algn="l" defTabSz="457047" rtl="0" eaLnBrk="1" latinLnBrk="0" hangingPunct="1">
        <a:spcBef>
          <a:spcPct val="20000"/>
        </a:spcBef>
        <a:buFont typeface="Arial"/>
        <a:buChar char="•"/>
        <a:defRPr kumimoji="1" sz="2000" kern="1200">
          <a:solidFill>
            <a:schemeClr val="tx1"/>
          </a:solidFill>
          <a:latin typeface="+mn-lt"/>
          <a:ea typeface="+mn-ea"/>
          <a:cs typeface="+mn-cs"/>
        </a:defRPr>
      </a:lvl6pPr>
      <a:lvl7pPr marL="2970795" indent="-228523" algn="l" defTabSz="457047" rtl="0" eaLnBrk="1" latinLnBrk="0" hangingPunct="1">
        <a:spcBef>
          <a:spcPct val="20000"/>
        </a:spcBef>
        <a:buFont typeface="Arial"/>
        <a:buChar char="•"/>
        <a:defRPr kumimoji="1" sz="2000" kern="1200">
          <a:solidFill>
            <a:schemeClr val="tx1"/>
          </a:solidFill>
          <a:latin typeface="+mn-lt"/>
          <a:ea typeface="+mn-ea"/>
          <a:cs typeface="+mn-cs"/>
        </a:defRPr>
      </a:lvl7pPr>
      <a:lvl8pPr marL="3427836" indent="-228523" algn="l" defTabSz="457047" rtl="0" eaLnBrk="1" latinLnBrk="0" hangingPunct="1">
        <a:spcBef>
          <a:spcPct val="20000"/>
        </a:spcBef>
        <a:buFont typeface="Arial"/>
        <a:buChar char="•"/>
        <a:defRPr kumimoji="1" sz="2000" kern="1200">
          <a:solidFill>
            <a:schemeClr val="tx1"/>
          </a:solidFill>
          <a:latin typeface="+mn-lt"/>
          <a:ea typeface="+mn-ea"/>
          <a:cs typeface="+mn-cs"/>
        </a:defRPr>
      </a:lvl8pPr>
      <a:lvl9pPr marL="3884875" indent="-228523" algn="l" defTabSz="457047"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047" rtl="0" eaLnBrk="1" latinLnBrk="0" hangingPunct="1">
        <a:defRPr kumimoji="1" sz="1800" kern="1200">
          <a:solidFill>
            <a:schemeClr val="tx1"/>
          </a:solidFill>
          <a:latin typeface="+mn-lt"/>
          <a:ea typeface="+mn-ea"/>
          <a:cs typeface="+mn-cs"/>
        </a:defRPr>
      </a:lvl1pPr>
      <a:lvl2pPr marL="457047" algn="l" defTabSz="457047" rtl="0" eaLnBrk="1" latinLnBrk="0" hangingPunct="1">
        <a:defRPr kumimoji="1" sz="1800" kern="1200">
          <a:solidFill>
            <a:schemeClr val="tx1"/>
          </a:solidFill>
          <a:latin typeface="+mn-lt"/>
          <a:ea typeface="+mn-ea"/>
          <a:cs typeface="+mn-cs"/>
        </a:defRPr>
      </a:lvl2pPr>
      <a:lvl3pPr marL="914094" algn="l" defTabSz="457047" rtl="0" eaLnBrk="1" latinLnBrk="0" hangingPunct="1">
        <a:defRPr kumimoji="1" sz="1800" kern="1200">
          <a:solidFill>
            <a:schemeClr val="tx1"/>
          </a:solidFill>
          <a:latin typeface="+mn-lt"/>
          <a:ea typeface="+mn-ea"/>
          <a:cs typeface="+mn-cs"/>
        </a:defRPr>
      </a:lvl3pPr>
      <a:lvl4pPr marL="1371141" algn="l" defTabSz="457047" rtl="0" eaLnBrk="1" latinLnBrk="0" hangingPunct="1">
        <a:defRPr kumimoji="1" sz="1800" kern="1200">
          <a:solidFill>
            <a:schemeClr val="tx1"/>
          </a:solidFill>
          <a:latin typeface="+mn-lt"/>
          <a:ea typeface="+mn-ea"/>
          <a:cs typeface="+mn-cs"/>
        </a:defRPr>
      </a:lvl4pPr>
      <a:lvl5pPr marL="1828188" algn="l" defTabSz="457047" rtl="0" eaLnBrk="1" latinLnBrk="0" hangingPunct="1">
        <a:defRPr kumimoji="1" sz="1800" kern="1200">
          <a:solidFill>
            <a:schemeClr val="tx1"/>
          </a:solidFill>
          <a:latin typeface="+mn-lt"/>
          <a:ea typeface="+mn-ea"/>
          <a:cs typeface="+mn-cs"/>
        </a:defRPr>
      </a:lvl5pPr>
      <a:lvl6pPr marL="2285235" algn="l" defTabSz="457047" rtl="0" eaLnBrk="1" latinLnBrk="0" hangingPunct="1">
        <a:defRPr kumimoji="1" sz="1800" kern="1200">
          <a:solidFill>
            <a:schemeClr val="tx1"/>
          </a:solidFill>
          <a:latin typeface="+mn-lt"/>
          <a:ea typeface="+mn-ea"/>
          <a:cs typeface="+mn-cs"/>
        </a:defRPr>
      </a:lvl6pPr>
      <a:lvl7pPr marL="2742282" algn="l" defTabSz="457047" rtl="0" eaLnBrk="1" latinLnBrk="0" hangingPunct="1">
        <a:defRPr kumimoji="1" sz="1800" kern="1200">
          <a:solidFill>
            <a:schemeClr val="tx1"/>
          </a:solidFill>
          <a:latin typeface="+mn-lt"/>
          <a:ea typeface="+mn-ea"/>
          <a:cs typeface="+mn-cs"/>
        </a:defRPr>
      </a:lvl7pPr>
      <a:lvl8pPr marL="3199312" algn="l" defTabSz="457047" rtl="0" eaLnBrk="1" latinLnBrk="0" hangingPunct="1">
        <a:defRPr kumimoji="1" sz="1800" kern="1200">
          <a:solidFill>
            <a:schemeClr val="tx1"/>
          </a:solidFill>
          <a:latin typeface="+mn-lt"/>
          <a:ea typeface="+mn-ea"/>
          <a:cs typeface="+mn-cs"/>
        </a:defRPr>
      </a:lvl8pPr>
      <a:lvl9pPr marL="3656372" algn="l" defTabSz="457047"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2D54975-CD3C-45A1-A7AC-17E96294D872}" type="datetimeFigureOut">
              <a:rPr lang="ja-JP" altLang="en-US" smtClean="0">
                <a:solidFill>
                  <a:prstClr val="black">
                    <a:tint val="75000"/>
                  </a:prstClr>
                </a:solidFill>
                <a:latin typeface="Calibri"/>
                <a:ea typeface="ＭＳ Ｐゴシック"/>
              </a:rPr>
              <a:pPr defTabSz="914400"/>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342B755-1769-4338-9E69-25B8D979A66B}" type="slidenum">
              <a:rPr lang="ja-JP" altLang="en-US" smtClean="0">
                <a:solidFill>
                  <a:prstClr val="black">
                    <a:tint val="75000"/>
                  </a:prstClr>
                </a:solidFill>
                <a:latin typeface="Calibri"/>
                <a:ea typeface="ＭＳ Ｐゴシック"/>
              </a:rPr>
              <a:pPr defTabSz="914400"/>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7352900"/>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891540" y="80010"/>
            <a:ext cx="736092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5716" tIns="45716" rIns="45716" bIns="45716" numCol="1" anchor="ctr" anchorCtr="0" compatLnSpc="1">
            <a:prstTxWarp prst="textNoShape">
              <a:avLst/>
            </a:prstTxWarp>
          </a:bodyPr>
          <a:lstStyle/>
          <a:p>
            <a:pPr lvl="0"/>
            <a:r>
              <a:rPr lang="en-US" altLang="ja-JP">
                <a:sym typeface="Arial" charset="0"/>
              </a:rPr>
              <a:t>Click to edit Master title style</a:t>
            </a:r>
          </a:p>
        </p:txBody>
      </p:sp>
      <p:sp>
        <p:nvSpPr>
          <p:cNvPr id="1027" name="Rectangle 2"/>
          <p:cNvSpPr>
            <a:spLocks noGrp="1" noChangeArrowheads="1"/>
          </p:cNvSpPr>
          <p:nvPr>
            <p:ph type="body" idx="1"/>
          </p:nvPr>
        </p:nvSpPr>
        <p:spPr bwMode="auto">
          <a:xfrm>
            <a:off x="891540" y="1314450"/>
            <a:ext cx="7360920" cy="465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a:sym typeface="Arial" charset="0"/>
              </a:rPr>
              <a:t>Click to edit Master text styles</a:t>
            </a:r>
          </a:p>
          <a:p>
            <a:pPr lvl="1"/>
            <a:r>
              <a:rPr lang="en-US" altLang="ja-JP">
                <a:sym typeface="Arial" charset="0"/>
              </a:rPr>
              <a:t>Second level</a:t>
            </a:r>
          </a:p>
          <a:p>
            <a:pPr lvl="2"/>
            <a:r>
              <a:rPr lang="en-US" altLang="ja-JP">
                <a:sym typeface="Arial" charset="0"/>
              </a:rPr>
              <a:t>Third level</a:t>
            </a:r>
          </a:p>
          <a:p>
            <a:pPr lvl="3"/>
            <a:r>
              <a:rPr lang="en-US" altLang="ja-JP">
                <a:sym typeface="Arial" charset="0"/>
              </a:rPr>
              <a:t>Fourth level</a:t>
            </a:r>
          </a:p>
          <a:p>
            <a:pPr lvl="4"/>
            <a:r>
              <a:rPr lang="en-US" altLang="ja-JP">
                <a:sym typeface="Arial" charset="0"/>
              </a:rPr>
              <a:t>Fifth level</a:t>
            </a:r>
          </a:p>
        </p:txBody>
      </p:sp>
      <p:sp>
        <p:nvSpPr>
          <p:cNvPr id="2051" name="Text Box 3"/>
          <p:cNvSpPr txBox="1">
            <a:spLocks noGrp="1" noChangeArrowheads="1"/>
          </p:cNvSpPr>
          <p:nvPr>
            <p:ph type="sldNum" sz="quarter" idx="4"/>
          </p:nvPr>
        </p:nvSpPr>
        <p:spPr bwMode="auto">
          <a:xfrm>
            <a:off x="8846820" y="6623685"/>
            <a:ext cx="240030" cy="251460"/>
          </a:xfrm>
          <a:prstGeom prst="rect">
            <a:avLst/>
          </a:prstGeom>
          <a:noFill/>
          <a:ln w="12700">
            <a:noFill/>
            <a:miter lim="800000"/>
            <a:headEnd/>
            <a:tailEnd/>
          </a:ln>
          <a:effectLst/>
        </p:spPr>
        <p:txBody>
          <a:bodyPr vert="horz" wrap="none" lIns="82292" tIns="41148" rIns="82292" bIns="41148" numCol="1" anchor="t" anchorCtr="0" compatLnSpc="1">
            <a:prstTxWarp prst="textNoShape">
              <a:avLst/>
            </a:prstTxWarp>
          </a:bodyPr>
          <a:lstStyle>
            <a:lvl1pPr>
              <a:defRPr sz="1300">
                <a:cs typeface="Gill Sans" charset="0"/>
              </a:defRPr>
            </a:lvl1pPr>
          </a:lstStyle>
          <a:p>
            <a:pPr algn="ctr" defTabSz="914292" fontAlgn="base">
              <a:spcBef>
                <a:spcPct val="0"/>
              </a:spcBef>
              <a:spcAft>
                <a:spcPct val="0"/>
              </a:spcAft>
              <a:defRPr/>
            </a:pPr>
            <a:fld id="{81737B2F-7A77-4E40-A2FB-E4368F58D4CE}" type="slidenum">
              <a:rPr kumimoji="0" lang="en-US" altLang="ja-JP" smtClean="0">
                <a:solidFill>
                  <a:srgbClr val="000000"/>
                </a:solidFill>
                <a:latin typeface="Gill Sans" charset="0"/>
                <a:ea typeface="ヒラギノ角ゴ ProN W3" charset="0"/>
                <a:sym typeface="Gill Sans" charset="0"/>
              </a:rPr>
              <a:pPr algn="ctr" defTabSz="914292" fontAlgn="base">
                <a:spcBef>
                  <a:spcPct val="0"/>
                </a:spcBef>
                <a:spcAft>
                  <a:spcPct val="0"/>
                </a:spcAft>
                <a:defRPr/>
              </a:pPr>
              <a:t>‹#›</a:t>
            </a:fld>
            <a:endParaRPr kumimoji="0" lang="en-US" altLang="ja-JP">
              <a:solidFill>
                <a:srgbClr val="000000"/>
              </a:solidFill>
              <a:latin typeface="Gill Sans" charset="0"/>
              <a:ea typeface="ヒラギノ角ゴ ProN W3" charset="0"/>
              <a:sym typeface="Gill Sans" charset="0"/>
            </a:endParaRPr>
          </a:p>
        </p:txBody>
      </p:sp>
    </p:spTree>
    <p:extLst>
      <p:ext uri="{BB962C8B-B14F-4D97-AF65-F5344CB8AC3E}">
        <p14:creationId xmlns:p14="http://schemas.microsoft.com/office/powerpoint/2010/main" val="1813987368"/>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ransition xmlns:p14="http://schemas.microsoft.com/office/powerpoint/2010/main"/>
  <p:hf hdr="0" ftr="0" dt="0"/>
  <p:txStyles>
    <p:titleStyle>
      <a:lvl1pPr algn="l" rtl="0" fontAlgn="base">
        <a:spcBef>
          <a:spcPts val="180"/>
        </a:spcBef>
        <a:spcAft>
          <a:spcPct val="0"/>
        </a:spcAft>
        <a:defRPr sz="2200" b="1">
          <a:solidFill>
            <a:schemeClr val="tx1"/>
          </a:solidFill>
          <a:latin typeface="+mj-lt"/>
          <a:ea typeface="+mj-ea"/>
          <a:cs typeface="+mj-cs"/>
          <a:sym typeface="Arial" charset="0"/>
        </a:defRPr>
      </a:lvl1pPr>
      <a:lvl2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2pPr>
      <a:lvl3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3pPr>
      <a:lvl4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4pPr>
      <a:lvl5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5pPr>
      <a:lvl6pPr marL="411432"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6pPr>
      <a:lvl7pPr marL="822857"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7pPr>
      <a:lvl8pPr marL="1234295"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8pPr>
      <a:lvl9pPr marL="1645721"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9pPr>
    </p:titleStyle>
    <p:bodyStyle>
      <a:lvl1pPr marL="251431"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1pPr>
      <a:lvl2pPr marL="251431"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2pPr>
      <a:lvl3pPr marL="251431"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3pPr>
      <a:lvl4pPr marL="251431"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4pPr>
      <a:lvl5pPr marL="251431"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5pPr>
      <a:lvl6pPr marL="662859"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6pPr>
      <a:lvl7pPr marL="1074293"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7pPr>
      <a:lvl8pPr marL="1485720"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8pPr>
      <a:lvl9pPr marL="1897152"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9pPr>
    </p:bodyStyle>
    <p:otherStyle>
      <a:defPPr>
        <a:defRPr lang="ja-JP"/>
      </a:defPPr>
      <a:lvl1pPr marL="0" algn="l" defTabSz="411432" rtl="0" eaLnBrk="1" latinLnBrk="0" hangingPunct="1">
        <a:defRPr kumimoji="1" sz="1600" kern="1200">
          <a:solidFill>
            <a:schemeClr val="tx1"/>
          </a:solidFill>
          <a:latin typeface="+mn-lt"/>
          <a:ea typeface="+mn-ea"/>
          <a:cs typeface="+mn-cs"/>
        </a:defRPr>
      </a:lvl1pPr>
      <a:lvl2pPr marL="411432" algn="l" defTabSz="411432" rtl="0" eaLnBrk="1" latinLnBrk="0" hangingPunct="1">
        <a:defRPr kumimoji="1" sz="1600" kern="1200">
          <a:solidFill>
            <a:schemeClr val="tx1"/>
          </a:solidFill>
          <a:latin typeface="+mn-lt"/>
          <a:ea typeface="+mn-ea"/>
          <a:cs typeface="+mn-cs"/>
        </a:defRPr>
      </a:lvl2pPr>
      <a:lvl3pPr marL="822857" algn="l" defTabSz="411432" rtl="0" eaLnBrk="1" latinLnBrk="0" hangingPunct="1">
        <a:defRPr kumimoji="1" sz="1600" kern="1200">
          <a:solidFill>
            <a:schemeClr val="tx1"/>
          </a:solidFill>
          <a:latin typeface="+mn-lt"/>
          <a:ea typeface="+mn-ea"/>
          <a:cs typeface="+mn-cs"/>
        </a:defRPr>
      </a:lvl3pPr>
      <a:lvl4pPr marL="1234295" algn="l" defTabSz="411432" rtl="0" eaLnBrk="1" latinLnBrk="0" hangingPunct="1">
        <a:defRPr kumimoji="1" sz="1600" kern="1200">
          <a:solidFill>
            <a:schemeClr val="tx1"/>
          </a:solidFill>
          <a:latin typeface="+mn-lt"/>
          <a:ea typeface="+mn-ea"/>
          <a:cs typeface="+mn-cs"/>
        </a:defRPr>
      </a:lvl4pPr>
      <a:lvl5pPr marL="1645721" algn="l" defTabSz="411432" rtl="0" eaLnBrk="1" latinLnBrk="0" hangingPunct="1">
        <a:defRPr kumimoji="1" sz="1600" kern="1200">
          <a:solidFill>
            <a:schemeClr val="tx1"/>
          </a:solidFill>
          <a:latin typeface="+mn-lt"/>
          <a:ea typeface="+mn-ea"/>
          <a:cs typeface="+mn-cs"/>
        </a:defRPr>
      </a:lvl5pPr>
      <a:lvl6pPr marL="2057153" algn="l" defTabSz="411432" rtl="0" eaLnBrk="1" latinLnBrk="0" hangingPunct="1">
        <a:defRPr kumimoji="1" sz="1600" kern="1200">
          <a:solidFill>
            <a:schemeClr val="tx1"/>
          </a:solidFill>
          <a:latin typeface="+mn-lt"/>
          <a:ea typeface="+mn-ea"/>
          <a:cs typeface="+mn-cs"/>
        </a:defRPr>
      </a:lvl6pPr>
      <a:lvl7pPr marL="2468583" algn="l" defTabSz="411432" rtl="0" eaLnBrk="1" latinLnBrk="0" hangingPunct="1">
        <a:defRPr kumimoji="1" sz="1600" kern="1200">
          <a:solidFill>
            <a:schemeClr val="tx1"/>
          </a:solidFill>
          <a:latin typeface="+mn-lt"/>
          <a:ea typeface="+mn-ea"/>
          <a:cs typeface="+mn-cs"/>
        </a:defRPr>
      </a:lvl7pPr>
      <a:lvl8pPr marL="2880014" algn="l" defTabSz="411432" rtl="0" eaLnBrk="1" latinLnBrk="0" hangingPunct="1">
        <a:defRPr kumimoji="1" sz="1600" kern="1200">
          <a:solidFill>
            <a:schemeClr val="tx1"/>
          </a:solidFill>
          <a:latin typeface="+mn-lt"/>
          <a:ea typeface="+mn-ea"/>
          <a:cs typeface="+mn-cs"/>
        </a:defRPr>
      </a:lvl8pPr>
      <a:lvl9pPr marL="3291444" algn="l" defTabSz="411432" rtl="0" eaLnBrk="1" latinLnBrk="0" hangingPunct="1">
        <a:defRPr kumimoji="1"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891540" y="80010"/>
            <a:ext cx="736092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5716" tIns="45716" rIns="45716" bIns="45716" numCol="1" anchor="ctr" anchorCtr="0" compatLnSpc="1">
            <a:prstTxWarp prst="textNoShape">
              <a:avLst/>
            </a:prstTxWarp>
          </a:bodyPr>
          <a:lstStyle/>
          <a:p>
            <a:pPr lvl="0"/>
            <a:r>
              <a:rPr lang="en-US" altLang="ja-JP">
                <a:sym typeface="Arial" charset="0"/>
              </a:rPr>
              <a:t>Click to edit Master title style</a:t>
            </a:r>
          </a:p>
        </p:txBody>
      </p:sp>
      <p:sp>
        <p:nvSpPr>
          <p:cNvPr id="1027" name="Rectangle 2"/>
          <p:cNvSpPr>
            <a:spLocks noGrp="1" noChangeArrowheads="1"/>
          </p:cNvSpPr>
          <p:nvPr>
            <p:ph type="body" idx="1"/>
          </p:nvPr>
        </p:nvSpPr>
        <p:spPr bwMode="auto">
          <a:xfrm>
            <a:off x="891540" y="1314450"/>
            <a:ext cx="7360920" cy="465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a:sym typeface="Arial" charset="0"/>
              </a:rPr>
              <a:t>Click to edit Master text styles</a:t>
            </a:r>
          </a:p>
          <a:p>
            <a:pPr lvl="1"/>
            <a:r>
              <a:rPr lang="en-US" altLang="ja-JP">
                <a:sym typeface="Arial" charset="0"/>
              </a:rPr>
              <a:t>Second level</a:t>
            </a:r>
          </a:p>
          <a:p>
            <a:pPr lvl="2"/>
            <a:r>
              <a:rPr lang="en-US" altLang="ja-JP">
                <a:sym typeface="Arial" charset="0"/>
              </a:rPr>
              <a:t>Third level</a:t>
            </a:r>
          </a:p>
          <a:p>
            <a:pPr lvl="3"/>
            <a:r>
              <a:rPr lang="en-US" altLang="ja-JP">
                <a:sym typeface="Arial" charset="0"/>
              </a:rPr>
              <a:t>Fourth level</a:t>
            </a:r>
          </a:p>
          <a:p>
            <a:pPr lvl="4"/>
            <a:r>
              <a:rPr lang="en-US" altLang="ja-JP">
                <a:sym typeface="Arial" charset="0"/>
              </a:rPr>
              <a:t>Fifth level</a:t>
            </a:r>
          </a:p>
        </p:txBody>
      </p:sp>
      <p:sp>
        <p:nvSpPr>
          <p:cNvPr id="2051" name="Text Box 3"/>
          <p:cNvSpPr txBox="1">
            <a:spLocks noGrp="1" noChangeArrowheads="1"/>
          </p:cNvSpPr>
          <p:nvPr>
            <p:ph type="sldNum" sz="quarter" idx="4"/>
          </p:nvPr>
        </p:nvSpPr>
        <p:spPr bwMode="auto">
          <a:xfrm>
            <a:off x="8846820" y="6623685"/>
            <a:ext cx="240030" cy="251460"/>
          </a:xfrm>
          <a:prstGeom prst="rect">
            <a:avLst/>
          </a:prstGeom>
          <a:noFill/>
          <a:ln w="12700">
            <a:noFill/>
            <a:miter lim="800000"/>
            <a:headEnd/>
            <a:tailEnd/>
          </a:ln>
          <a:effectLst/>
        </p:spPr>
        <p:txBody>
          <a:bodyPr vert="horz" wrap="none" lIns="82292" tIns="41148" rIns="82292" bIns="41148" numCol="1" anchor="t" anchorCtr="0" compatLnSpc="1">
            <a:prstTxWarp prst="textNoShape">
              <a:avLst/>
            </a:prstTxWarp>
          </a:bodyPr>
          <a:lstStyle>
            <a:lvl1pPr>
              <a:defRPr sz="1300">
                <a:cs typeface="Gill Sans" charset="0"/>
              </a:defRPr>
            </a:lvl1pPr>
          </a:lstStyle>
          <a:p>
            <a:pPr algn="ctr" defTabSz="914292" fontAlgn="base">
              <a:spcBef>
                <a:spcPct val="0"/>
              </a:spcBef>
              <a:spcAft>
                <a:spcPct val="0"/>
              </a:spcAft>
              <a:defRPr/>
            </a:pPr>
            <a:fld id="{81737B2F-7A77-4E40-A2FB-E4368F58D4CE}" type="slidenum">
              <a:rPr kumimoji="0" lang="en-US" altLang="ja-JP" smtClean="0">
                <a:solidFill>
                  <a:srgbClr val="000000"/>
                </a:solidFill>
                <a:latin typeface="Gill Sans" charset="0"/>
                <a:ea typeface="ヒラギノ角ゴ ProN W3" charset="0"/>
                <a:sym typeface="Gill Sans" charset="0"/>
              </a:rPr>
              <a:pPr algn="ctr" defTabSz="914292" fontAlgn="base">
                <a:spcBef>
                  <a:spcPct val="0"/>
                </a:spcBef>
                <a:spcAft>
                  <a:spcPct val="0"/>
                </a:spcAft>
                <a:defRPr/>
              </a:pPr>
              <a:t>‹#›</a:t>
            </a:fld>
            <a:endParaRPr kumimoji="0" lang="en-US" altLang="ja-JP">
              <a:solidFill>
                <a:srgbClr val="000000"/>
              </a:solidFill>
              <a:latin typeface="Gill Sans" charset="0"/>
              <a:ea typeface="ヒラギノ角ゴ ProN W3" charset="0"/>
              <a:sym typeface="Gill Sans" charset="0"/>
            </a:endParaRPr>
          </a:p>
        </p:txBody>
      </p:sp>
    </p:spTree>
    <p:extLst>
      <p:ext uri="{BB962C8B-B14F-4D97-AF65-F5344CB8AC3E}">
        <p14:creationId xmlns:p14="http://schemas.microsoft.com/office/powerpoint/2010/main" val="1905192726"/>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ransition xmlns:p14="http://schemas.microsoft.com/office/powerpoint/2010/main"/>
  <p:hf hdr="0" ftr="0" dt="0"/>
  <p:txStyles>
    <p:titleStyle>
      <a:lvl1pPr algn="l" rtl="0" fontAlgn="base">
        <a:spcBef>
          <a:spcPts val="180"/>
        </a:spcBef>
        <a:spcAft>
          <a:spcPct val="0"/>
        </a:spcAft>
        <a:defRPr sz="2200" b="1">
          <a:solidFill>
            <a:schemeClr val="tx1"/>
          </a:solidFill>
          <a:latin typeface="+mj-lt"/>
          <a:ea typeface="+mj-ea"/>
          <a:cs typeface="+mj-cs"/>
          <a:sym typeface="Arial" charset="0"/>
        </a:defRPr>
      </a:lvl1pPr>
      <a:lvl2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2pPr>
      <a:lvl3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3pPr>
      <a:lvl4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4pPr>
      <a:lvl5pPr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5pPr>
      <a:lvl6pPr marL="411432"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6pPr>
      <a:lvl7pPr marL="822857"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7pPr>
      <a:lvl8pPr marL="1234295"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8pPr>
      <a:lvl9pPr marL="1645721"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9pPr>
    </p:titleStyle>
    <p:bodyStyle>
      <a:lvl1pPr marL="251431"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1pPr>
      <a:lvl2pPr marL="251431"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2pPr>
      <a:lvl3pPr marL="251431"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3pPr>
      <a:lvl4pPr marL="251431"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4pPr>
      <a:lvl5pPr marL="251431"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5pPr>
      <a:lvl6pPr marL="662859"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6pPr>
      <a:lvl7pPr marL="1074293"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7pPr>
      <a:lvl8pPr marL="1485720"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8pPr>
      <a:lvl9pPr marL="1897152" indent="-228573"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9pPr>
    </p:bodyStyle>
    <p:otherStyle>
      <a:defPPr>
        <a:defRPr lang="ja-JP"/>
      </a:defPPr>
      <a:lvl1pPr marL="0" algn="l" defTabSz="411432" rtl="0" eaLnBrk="1" latinLnBrk="0" hangingPunct="1">
        <a:defRPr kumimoji="1" sz="1600" kern="1200">
          <a:solidFill>
            <a:schemeClr val="tx1"/>
          </a:solidFill>
          <a:latin typeface="+mn-lt"/>
          <a:ea typeface="+mn-ea"/>
          <a:cs typeface="+mn-cs"/>
        </a:defRPr>
      </a:lvl1pPr>
      <a:lvl2pPr marL="411432" algn="l" defTabSz="411432" rtl="0" eaLnBrk="1" latinLnBrk="0" hangingPunct="1">
        <a:defRPr kumimoji="1" sz="1600" kern="1200">
          <a:solidFill>
            <a:schemeClr val="tx1"/>
          </a:solidFill>
          <a:latin typeface="+mn-lt"/>
          <a:ea typeface="+mn-ea"/>
          <a:cs typeface="+mn-cs"/>
        </a:defRPr>
      </a:lvl2pPr>
      <a:lvl3pPr marL="822857" algn="l" defTabSz="411432" rtl="0" eaLnBrk="1" latinLnBrk="0" hangingPunct="1">
        <a:defRPr kumimoji="1" sz="1600" kern="1200">
          <a:solidFill>
            <a:schemeClr val="tx1"/>
          </a:solidFill>
          <a:latin typeface="+mn-lt"/>
          <a:ea typeface="+mn-ea"/>
          <a:cs typeface="+mn-cs"/>
        </a:defRPr>
      </a:lvl3pPr>
      <a:lvl4pPr marL="1234295" algn="l" defTabSz="411432" rtl="0" eaLnBrk="1" latinLnBrk="0" hangingPunct="1">
        <a:defRPr kumimoji="1" sz="1600" kern="1200">
          <a:solidFill>
            <a:schemeClr val="tx1"/>
          </a:solidFill>
          <a:latin typeface="+mn-lt"/>
          <a:ea typeface="+mn-ea"/>
          <a:cs typeface="+mn-cs"/>
        </a:defRPr>
      </a:lvl4pPr>
      <a:lvl5pPr marL="1645721" algn="l" defTabSz="411432" rtl="0" eaLnBrk="1" latinLnBrk="0" hangingPunct="1">
        <a:defRPr kumimoji="1" sz="1600" kern="1200">
          <a:solidFill>
            <a:schemeClr val="tx1"/>
          </a:solidFill>
          <a:latin typeface="+mn-lt"/>
          <a:ea typeface="+mn-ea"/>
          <a:cs typeface="+mn-cs"/>
        </a:defRPr>
      </a:lvl5pPr>
      <a:lvl6pPr marL="2057153" algn="l" defTabSz="411432" rtl="0" eaLnBrk="1" latinLnBrk="0" hangingPunct="1">
        <a:defRPr kumimoji="1" sz="1600" kern="1200">
          <a:solidFill>
            <a:schemeClr val="tx1"/>
          </a:solidFill>
          <a:latin typeface="+mn-lt"/>
          <a:ea typeface="+mn-ea"/>
          <a:cs typeface="+mn-cs"/>
        </a:defRPr>
      </a:lvl6pPr>
      <a:lvl7pPr marL="2468583" algn="l" defTabSz="411432" rtl="0" eaLnBrk="1" latinLnBrk="0" hangingPunct="1">
        <a:defRPr kumimoji="1" sz="1600" kern="1200">
          <a:solidFill>
            <a:schemeClr val="tx1"/>
          </a:solidFill>
          <a:latin typeface="+mn-lt"/>
          <a:ea typeface="+mn-ea"/>
          <a:cs typeface="+mn-cs"/>
        </a:defRPr>
      </a:lvl7pPr>
      <a:lvl8pPr marL="2880014" algn="l" defTabSz="411432" rtl="0" eaLnBrk="1" latinLnBrk="0" hangingPunct="1">
        <a:defRPr kumimoji="1" sz="1600" kern="1200">
          <a:solidFill>
            <a:schemeClr val="tx1"/>
          </a:solidFill>
          <a:latin typeface="+mn-lt"/>
          <a:ea typeface="+mn-ea"/>
          <a:cs typeface="+mn-cs"/>
        </a:defRPr>
      </a:lvl8pPr>
      <a:lvl9pPr marL="3291444" algn="l" defTabSz="411432" rtl="0" eaLnBrk="1" latinLnBrk="0" hangingPunct="1">
        <a:defRPr kumimoji="1"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36" tIns="45716" rIns="91436" bIns="4571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36" tIns="45716" rIns="91436" bIns="4571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352"/>
            <a:ext cx="21336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pPr defTabSz="457047"/>
            <a:fld id="{AD133770-507D-8749-8EE1-ADC680A76B80}" type="datetimeFigureOut">
              <a:rPr lang="ja-JP" altLang="en-US" smtClean="0">
                <a:solidFill>
                  <a:prstClr val="black">
                    <a:tint val="75000"/>
                  </a:prstClr>
                </a:solidFill>
                <a:latin typeface="Calibri"/>
                <a:ea typeface="ＭＳ Ｐゴシック"/>
              </a:rPr>
              <a:pPr defTabSz="457047"/>
              <a:t>2014/10/15</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5" y="6356352"/>
            <a:ext cx="28956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pPr defTabSz="457047"/>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pPr defTabSz="457047"/>
            <a:fld id="{3BF1D44A-34BD-4A40-905B-2C2AC8621BD2}" type="slidenum">
              <a:rPr lang="ja-JP" altLang="en-US" smtClean="0">
                <a:solidFill>
                  <a:prstClr val="black">
                    <a:tint val="75000"/>
                  </a:prstClr>
                </a:solidFill>
                <a:latin typeface="Calibri"/>
                <a:ea typeface="ＭＳ Ｐゴシック"/>
              </a:rPr>
              <a:pPr defTabSz="457047"/>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07202342"/>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Lst>
  <p:txStyles>
    <p:titleStyle>
      <a:lvl1pPr algn="ctr" defTabSz="457047" rtl="0" eaLnBrk="1" latinLnBrk="0" hangingPunct="1">
        <a:spcBef>
          <a:spcPct val="0"/>
        </a:spcBef>
        <a:buNone/>
        <a:defRPr kumimoji="1" sz="4400" kern="1200">
          <a:solidFill>
            <a:schemeClr val="tx1"/>
          </a:solidFill>
          <a:latin typeface="+mj-lt"/>
          <a:ea typeface="+mj-ea"/>
          <a:cs typeface="+mj-cs"/>
        </a:defRPr>
      </a:lvl1pPr>
    </p:titleStyle>
    <p:bodyStyle>
      <a:lvl1pPr marL="342785" indent="-342785" algn="l" defTabSz="457047" rtl="0" eaLnBrk="1" latinLnBrk="0" hangingPunct="1">
        <a:spcBef>
          <a:spcPct val="20000"/>
        </a:spcBef>
        <a:buFont typeface="Arial"/>
        <a:buChar char="•"/>
        <a:defRPr kumimoji="1" sz="3200" kern="1200">
          <a:solidFill>
            <a:schemeClr val="tx1"/>
          </a:solidFill>
          <a:latin typeface="+mn-lt"/>
          <a:ea typeface="+mn-ea"/>
          <a:cs typeface="+mn-cs"/>
        </a:defRPr>
      </a:lvl1pPr>
      <a:lvl2pPr marL="742695" indent="-285648" algn="l" defTabSz="457047" rtl="0" eaLnBrk="1" latinLnBrk="0" hangingPunct="1">
        <a:spcBef>
          <a:spcPct val="20000"/>
        </a:spcBef>
        <a:buFont typeface="Arial"/>
        <a:buChar char="–"/>
        <a:defRPr kumimoji="1" sz="2800" kern="1200">
          <a:solidFill>
            <a:schemeClr val="tx1"/>
          </a:solidFill>
          <a:latin typeface="+mn-lt"/>
          <a:ea typeface="+mn-ea"/>
          <a:cs typeface="+mn-cs"/>
        </a:defRPr>
      </a:lvl2pPr>
      <a:lvl3pPr marL="1142617" indent="-228523" algn="l" defTabSz="457047" rtl="0" eaLnBrk="1" latinLnBrk="0" hangingPunct="1">
        <a:spcBef>
          <a:spcPct val="20000"/>
        </a:spcBef>
        <a:buFont typeface="Arial"/>
        <a:buChar char="•"/>
        <a:defRPr kumimoji="1" sz="2400" kern="1200">
          <a:solidFill>
            <a:schemeClr val="tx1"/>
          </a:solidFill>
          <a:latin typeface="+mn-lt"/>
          <a:ea typeface="+mn-ea"/>
          <a:cs typeface="+mn-cs"/>
        </a:defRPr>
      </a:lvl3pPr>
      <a:lvl4pPr marL="1599656" indent="-228523" algn="l" defTabSz="457047" rtl="0" eaLnBrk="1" latinLnBrk="0" hangingPunct="1">
        <a:spcBef>
          <a:spcPct val="20000"/>
        </a:spcBef>
        <a:buFont typeface="Arial"/>
        <a:buChar char="–"/>
        <a:defRPr kumimoji="1" sz="2000" kern="1200">
          <a:solidFill>
            <a:schemeClr val="tx1"/>
          </a:solidFill>
          <a:latin typeface="+mn-lt"/>
          <a:ea typeface="+mn-ea"/>
          <a:cs typeface="+mn-cs"/>
        </a:defRPr>
      </a:lvl4pPr>
      <a:lvl5pPr marL="2056701" indent="-228523" algn="l" defTabSz="457047" rtl="0" eaLnBrk="1" latinLnBrk="0" hangingPunct="1">
        <a:spcBef>
          <a:spcPct val="20000"/>
        </a:spcBef>
        <a:buFont typeface="Arial"/>
        <a:buChar char="»"/>
        <a:defRPr kumimoji="1" sz="2000" kern="1200">
          <a:solidFill>
            <a:schemeClr val="tx1"/>
          </a:solidFill>
          <a:latin typeface="+mn-lt"/>
          <a:ea typeface="+mn-ea"/>
          <a:cs typeface="+mn-cs"/>
        </a:defRPr>
      </a:lvl5pPr>
      <a:lvl6pPr marL="2513750" indent="-228523" algn="l" defTabSz="457047" rtl="0" eaLnBrk="1" latinLnBrk="0" hangingPunct="1">
        <a:spcBef>
          <a:spcPct val="20000"/>
        </a:spcBef>
        <a:buFont typeface="Arial"/>
        <a:buChar char="•"/>
        <a:defRPr kumimoji="1" sz="2000" kern="1200">
          <a:solidFill>
            <a:schemeClr val="tx1"/>
          </a:solidFill>
          <a:latin typeface="+mn-lt"/>
          <a:ea typeface="+mn-ea"/>
          <a:cs typeface="+mn-cs"/>
        </a:defRPr>
      </a:lvl6pPr>
      <a:lvl7pPr marL="2970795" indent="-228523" algn="l" defTabSz="457047" rtl="0" eaLnBrk="1" latinLnBrk="0" hangingPunct="1">
        <a:spcBef>
          <a:spcPct val="20000"/>
        </a:spcBef>
        <a:buFont typeface="Arial"/>
        <a:buChar char="•"/>
        <a:defRPr kumimoji="1" sz="2000" kern="1200">
          <a:solidFill>
            <a:schemeClr val="tx1"/>
          </a:solidFill>
          <a:latin typeface="+mn-lt"/>
          <a:ea typeface="+mn-ea"/>
          <a:cs typeface="+mn-cs"/>
        </a:defRPr>
      </a:lvl7pPr>
      <a:lvl8pPr marL="3427836" indent="-228523" algn="l" defTabSz="457047" rtl="0" eaLnBrk="1" latinLnBrk="0" hangingPunct="1">
        <a:spcBef>
          <a:spcPct val="20000"/>
        </a:spcBef>
        <a:buFont typeface="Arial"/>
        <a:buChar char="•"/>
        <a:defRPr kumimoji="1" sz="2000" kern="1200">
          <a:solidFill>
            <a:schemeClr val="tx1"/>
          </a:solidFill>
          <a:latin typeface="+mn-lt"/>
          <a:ea typeface="+mn-ea"/>
          <a:cs typeface="+mn-cs"/>
        </a:defRPr>
      </a:lvl8pPr>
      <a:lvl9pPr marL="3884875" indent="-228523" algn="l" defTabSz="457047"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047" rtl="0" eaLnBrk="1" latinLnBrk="0" hangingPunct="1">
        <a:defRPr kumimoji="1" sz="1800" kern="1200">
          <a:solidFill>
            <a:schemeClr val="tx1"/>
          </a:solidFill>
          <a:latin typeface="+mn-lt"/>
          <a:ea typeface="+mn-ea"/>
          <a:cs typeface="+mn-cs"/>
        </a:defRPr>
      </a:lvl1pPr>
      <a:lvl2pPr marL="457047" algn="l" defTabSz="457047" rtl="0" eaLnBrk="1" latinLnBrk="0" hangingPunct="1">
        <a:defRPr kumimoji="1" sz="1800" kern="1200">
          <a:solidFill>
            <a:schemeClr val="tx1"/>
          </a:solidFill>
          <a:latin typeface="+mn-lt"/>
          <a:ea typeface="+mn-ea"/>
          <a:cs typeface="+mn-cs"/>
        </a:defRPr>
      </a:lvl2pPr>
      <a:lvl3pPr marL="914094" algn="l" defTabSz="457047" rtl="0" eaLnBrk="1" latinLnBrk="0" hangingPunct="1">
        <a:defRPr kumimoji="1" sz="1800" kern="1200">
          <a:solidFill>
            <a:schemeClr val="tx1"/>
          </a:solidFill>
          <a:latin typeface="+mn-lt"/>
          <a:ea typeface="+mn-ea"/>
          <a:cs typeface="+mn-cs"/>
        </a:defRPr>
      </a:lvl3pPr>
      <a:lvl4pPr marL="1371141" algn="l" defTabSz="457047" rtl="0" eaLnBrk="1" latinLnBrk="0" hangingPunct="1">
        <a:defRPr kumimoji="1" sz="1800" kern="1200">
          <a:solidFill>
            <a:schemeClr val="tx1"/>
          </a:solidFill>
          <a:latin typeface="+mn-lt"/>
          <a:ea typeface="+mn-ea"/>
          <a:cs typeface="+mn-cs"/>
        </a:defRPr>
      </a:lvl4pPr>
      <a:lvl5pPr marL="1828188" algn="l" defTabSz="457047" rtl="0" eaLnBrk="1" latinLnBrk="0" hangingPunct="1">
        <a:defRPr kumimoji="1" sz="1800" kern="1200">
          <a:solidFill>
            <a:schemeClr val="tx1"/>
          </a:solidFill>
          <a:latin typeface="+mn-lt"/>
          <a:ea typeface="+mn-ea"/>
          <a:cs typeface="+mn-cs"/>
        </a:defRPr>
      </a:lvl5pPr>
      <a:lvl6pPr marL="2285235" algn="l" defTabSz="457047" rtl="0" eaLnBrk="1" latinLnBrk="0" hangingPunct="1">
        <a:defRPr kumimoji="1" sz="1800" kern="1200">
          <a:solidFill>
            <a:schemeClr val="tx1"/>
          </a:solidFill>
          <a:latin typeface="+mn-lt"/>
          <a:ea typeface="+mn-ea"/>
          <a:cs typeface="+mn-cs"/>
        </a:defRPr>
      </a:lvl6pPr>
      <a:lvl7pPr marL="2742282" algn="l" defTabSz="457047" rtl="0" eaLnBrk="1" latinLnBrk="0" hangingPunct="1">
        <a:defRPr kumimoji="1" sz="1800" kern="1200">
          <a:solidFill>
            <a:schemeClr val="tx1"/>
          </a:solidFill>
          <a:latin typeface="+mn-lt"/>
          <a:ea typeface="+mn-ea"/>
          <a:cs typeface="+mn-cs"/>
        </a:defRPr>
      </a:lvl7pPr>
      <a:lvl8pPr marL="3199312" algn="l" defTabSz="457047" rtl="0" eaLnBrk="1" latinLnBrk="0" hangingPunct="1">
        <a:defRPr kumimoji="1" sz="1800" kern="1200">
          <a:solidFill>
            <a:schemeClr val="tx1"/>
          </a:solidFill>
          <a:latin typeface="+mn-lt"/>
          <a:ea typeface="+mn-ea"/>
          <a:cs typeface="+mn-cs"/>
        </a:defRPr>
      </a:lvl8pPr>
      <a:lvl9pPr marL="3656372" algn="l" defTabSz="45704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microsoft.com/office/2007/relationships/hdphoto" Target="../media/hdphoto1.wdp"/><Relationship Id="rId6" Type="http://schemas.openxmlformats.org/officeDocument/2006/relationships/image" Target="../media/image4.png"/><Relationship Id="rId7" Type="http://schemas.microsoft.com/office/2007/relationships/hdphoto" Target="../media/hdphoto2.wdp"/><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4.png"/><Relationship Id="rId5" Type="http://schemas.microsoft.com/office/2007/relationships/hdphoto" Target="../media/hdphoto9.wdp"/><Relationship Id="rId6" Type="http://schemas.openxmlformats.org/officeDocument/2006/relationships/image" Target="../media/image16.png"/><Relationship Id="rId1" Type="http://schemas.openxmlformats.org/officeDocument/2006/relationships/slideLayout" Target="../slideLayouts/slideLayout57.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4.png"/><Relationship Id="rId5" Type="http://schemas.microsoft.com/office/2007/relationships/hdphoto" Target="../media/hdphoto9.wdp"/><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jpeg"/><Relationship Id="rId1" Type="http://schemas.openxmlformats.org/officeDocument/2006/relationships/slideLayout" Target="../slideLayouts/slideLayout135.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png"/><Relationship Id="rId5" Type="http://schemas.microsoft.com/office/2007/relationships/hdphoto" Target="../media/hdphoto1.wdp"/><Relationship Id="rId6" Type="http://schemas.openxmlformats.org/officeDocument/2006/relationships/image" Target="../media/image4.png"/><Relationship Id="rId7" Type="http://schemas.microsoft.com/office/2007/relationships/hdphoto" Target="../media/hdphoto10.wdp"/><Relationship Id="rId1" Type="http://schemas.openxmlformats.org/officeDocument/2006/relationships/slideLayout" Target="../slideLayouts/slideLayout135.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 Type="http://schemas.openxmlformats.org/officeDocument/2006/relationships/slideLayout" Target="../slideLayouts/slideLayout140.xml"/><Relationship Id="rId2" Type="http://schemas.openxmlformats.org/officeDocument/2006/relationships/notesSlide" Target="../notesSlides/notesSlide3.xml"/><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3.emf"/><Relationship Id="rId6" Type="http://schemas.openxmlformats.org/officeDocument/2006/relationships/image" Target="../media/image24.png"/><Relationship Id="rId7" Type="http://schemas.openxmlformats.org/officeDocument/2006/relationships/image" Target="../media/image3.png"/><Relationship Id="rId8" Type="http://schemas.microsoft.com/office/2007/relationships/hdphoto" Target="../media/hdphoto1.wdp"/><Relationship Id="rId9" Type="http://schemas.openxmlformats.org/officeDocument/2006/relationships/image" Target="../media/image4.png"/><Relationship Id="rId10"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5" Type="http://schemas.openxmlformats.org/officeDocument/2006/relationships/image" Target="../media/image4.png"/><Relationship Id="rId6" Type="http://schemas.microsoft.com/office/2007/relationships/hdphoto" Target="../media/hdphoto2.wdp"/><Relationship Id="rId7" Type="http://schemas.openxmlformats.org/officeDocument/2006/relationships/image" Target="../media/image25.png"/><Relationship Id="rId8" Type="http://schemas.openxmlformats.org/officeDocument/2006/relationships/image" Target="../media/image26.jpeg"/><Relationship Id="rId1" Type="http://schemas.openxmlformats.org/officeDocument/2006/relationships/slideLayout" Target="../slideLayouts/slideLayout197.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jpeg"/><Relationship Id="rId13" Type="http://schemas.openxmlformats.org/officeDocument/2006/relationships/image" Target="../media/image36.emf"/><Relationship Id="rId14" Type="http://schemas.openxmlformats.org/officeDocument/2006/relationships/image" Target="../media/image37.gif"/><Relationship Id="rId15" Type="http://schemas.openxmlformats.org/officeDocument/2006/relationships/image" Target="../media/image38.gif"/><Relationship Id="rId16" Type="http://schemas.openxmlformats.org/officeDocument/2006/relationships/image" Target="../media/image39.png"/><Relationship Id="rId17" Type="http://schemas.openxmlformats.org/officeDocument/2006/relationships/image" Target="../media/image40.png"/><Relationship Id="rId18" Type="http://schemas.openxmlformats.org/officeDocument/2006/relationships/image" Target="../media/image41.jpeg"/><Relationship Id="rId19" Type="http://schemas.openxmlformats.org/officeDocument/2006/relationships/image" Target="../media/image42.jpe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7.jpeg"/><Relationship Id="rId4" Type="http://schemas.openxmlformats.org/officeDocument/2006/relationships/image" Target="../media/image12.jpe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jpeg"/><Relationship Id="rId8" Type="http://schemas.openxmlformats.org/officeDocument/2006/relationships/image" Target="../media/image31.gif"/><Relationship Id="rId9" Type="http://schemas.openxmlformats.org/officeDocument/2006/relationships/image" Target="../media/image32.jpg"/><Relationship Id="rId10"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1" Type="http://schemas.openxmlformats.org/officeDocument/2006/relationships/image" Target="../media/image3.png"/><Relationship Id="rId12" Type="http://schemas.microsoft.com/office/2007/relationships/hdphoto" Target="../media/hdphoto1.wdp"/><Relationship Id="rId13" Type="http://schemas.openxmlformats.org/officeDocument/2006/relationships/image" Target="../media/image4.png"/><Relationship Id="rId14" Type="http://schemas.microsoft.com/office/2007/relationships/hdphoto" Target="../media/hdphoto2.wdp"/><Relationship Id="rId1" Type="http://schemas.openxmlformats.org/officeDocument/2006/relationships/slideLayout" Target="../slideLayouts/slideLayout68.xml"/><Relationship Id="rId2" Type="http://schemas.openxmlformats.org/officeDocument/2006/relationships/image" Target="../media/image43.emf"/><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6" Type="http://schemas.openxmlformats.org/officeDocument/2006/relationships/image" Target="../media/image47.emf"/><Relationship Id="rId7" Type="http://schemas.openxmlformats.org/officeDocument/2006/relationships/image" Target="../media/image48.emf"/><Relationship Id="rId8" Type="http://schemas.openxmlformats.org/officeDocument/2006/relationships/image" Target="../media/image49.emf"/><Relationship Id="rId9" Type="http://schemas.openxmlformats.org/officeDocument/2006/relationships/image" Target="../media/image50.emf"/><Relationship Id="rId10" Type="http://schemas.openxmlformats.org/officeDocument/2006/relationships/image" Target="../media/image51.emf"/></Relationships>
</file>

<file path=ppt/slides/_rels/slide19.xml.rels><?xml version="1.0" encoding="UTF-8" standalone="yes"?>
<Relationships xmlns="http://schemas.openxmlformats.org/package/2006/relationships"><Relationship Id="rId11" Type="http://schemas.microsoft.com/office/2007/relationships/hdphoto" Target="../media/hdphoto6.wdp"/><Relationship Id="rId12" Type="http://schemas.openxmlformats.org/officeDocument/2006/relationships/image" Target="../media/image4.png"/><Relationship Id="rId13" Type="http://schemas.microsoft.com/office/2007/relationships/hdphoto" Target="../media/hdphoto11.wdp"/><Relationship Id="rId1" Type="http://schemas.openxmlformats.org/officeDocument/2006/relationships/slideLayout" Target="../slideLayouts/slideLayout73.xml"/><Relationship Id="rId2" Type="http://schemas.openxmlformats.org/officeDocument/2006/relationships/notesSlide" Target="../notesSlides/notesSlide8.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jpeg"/><Relationship Id="rId10"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4.png"/><Relationship Id="rId5" Type="http://schemas.microsoft.com/office/2007/relationships/hdphoto" Target="../media/hdphoto12.wdp"/><Relationship Id="rId1" Type="http://schemas.openxmlformats.org/officeDocument/2006/relationships/slideLayout" Target="../slideLayouts/slideLayout34.xml"/><Relationship Id="rId2"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17.png"/><Relationship Id="rId5" Type="http://schemas.openxmlformats.org/officeDocument/2006/relationships/image" Target="../media/image1.jpeg"/><Relationship Id="rId6" Type="http://schemas.openxmlformats.org/officeDocument/2006/relationships/image" Target="../media/image61.emf"/><Relationship Id="rId7" Type="http://schemas.openxmlformats.org/officeDocument/2006/relationships/image" Target="../media/image62.emf"/><Relationship Id="rId8" Type="http://schemas.openxmlformats.org/officeDocument/2006/relationships/image" Target="../media/image3.png"/><Relationship Id="rId9" Type="http://schemas.microsoft.com/office/2007/relationships/hdphoto" Target="../media/hdphoto13.wdp"/><Relationship Id="rId10" Type="http://schemas.openxmlformats.org/officeDocument/2006/relationships/image" Target="../media/image4.png"/><Relationship Id="rId11" Type="http://schemas.microsoft.com/office/2007/relationships/hdphoto" Target="../media/hdphoto14.wdp"/><Relationship Id="rId1" Type="http://schemas.openxmlformats.org/officeDocument/2006/relationships/slideLayout" Target="../slideLayouts/slideLayout46.xml"/><Relationship Id="rId2" Type="http://schemas.openxmlformats.org/officeDocument/2006/relationships/image" Target="../media/image59.emf"/></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png"/><Relationship Id="rId5" Type="http://schemas.microsoft.com/office/2007/relationships/hdphoto" Target="../media/hdphoto15.wdp"/><Relationship Id="rId6" Type="http://schemas.openxmlformats.org/officeDocument/2006/relationships/image" Target="../media/image4.png"/><Relationship Id="rId7" Type="http://schemas.microsoft.com/office/2007/relationships/hdphoto" Target="../media/hdphoto10.wdp"/><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png"/><Relationship Id="rId5" Type="http://schemas.microsoft.com/office/2007/relationships/hdphoto" Target="../media/hdphoto1.wdp"/><Relationship Id="rId6" Type="http://schemas.openxmlformats.org/officeDocument/2006/relationships/image" Target="../media/image4.png"/><Relationship Id="rId7"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3.png"/><Relationship Id="rId5" Type="http://schemas.microsoft.com/office/2007/relationships/hdphoto" Target="../media/hdphoto1.wdp"/><Relationship Id="rId6" Type="http://schemas.openxmlformats.org/officeDocument/2006/relationships/image" Target="../media/image4.png"/><Relationship Id="rId7"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6.wdp"/><Relationship Id="rId5" Type="http://schemas.openxmlformats.org/officeDocument/2006/relationships/image" Target="../media/image4.png"/><Relationship Id="rId6" Type="http://schemas.microsoft.com/office/2007/relationships/hdphoto" Target="../media/hdphoto17.wdp"/><Relationship Id="rId1" Type="http://schemas.openxmlformats.org/officeDocument/2006/relationships/slideLayout" Target="../slideLayouts/slideLayout46.xml"/><Relationship Id="rId2" Type="http://schemas.openxmlformats.org/officeDocument/2006/relationships/image" Target="../media/image65.emf"/></Relationships>
</file>

<file path=ppt/slides/_rels/slide27.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3.png"/><Relationship Id="rId5" Type="http://schemas.microsoft.com/office/2007/relationships/hdphoto" Target="../media/hdphoto1.wdp"/><Relationship Id="rId6" Type="http://schemas.openxmlformats.org/officeDocument/2006/relationships/image" Target="../media/image4.png"/><Relationship Id="rId7" Type="http://schemas.microsoft.com/office/2007/relationships/hdphoto" Target="../media/hdphoto18.wdp"/><Relationship Id="rId1" Type="http://schemas.openxmlformats.org/officeDocument/2006/relationships/slideLayout" Target="../slideLayouts/slideLayout46.xml"/><Relationship Id="rId2" Type="http://schemas.openxmlformats.org/officeDocument/2006/relationships/image" Target="../media/image64.jpg"/></Relationships>
</file>

<file path=ppt/slides/_rels/slide28.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emf"/><Relationship Id="rId5" Type="http://schemas.openxmlformats.org/officeDocument/2006/relationships/image" Target="../media/image3.png"/><Relationship Id="rId6" Type="http://schemas.microsoft.com/office/2007/relationships/hdphoto" Target="../media/hdphoto19.wdp"/><Relationship Id="rId7" Type="http://schemas.openxmlformats.org/officeDocument/2006/relationships/image" Target="../media/image4.png"/><Relationship Id="rId8" Type="http://schemas.microsoft.com/office/2007/relationships/hdphoto" Target="../media/hdphoto10.wdp"/><Relationship Id="rId1" Type="http://schemas.openxmlformats.org/officeDocument/2006/relationships/slideLayout" Target="../slideLayouts/slideLayout46.xml"/><Relationship Id="rId2" Type="http://schemas.openxmlformats.org/officeDocument/2006/relationships/image" Target="../media/image6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png"/><Relationship Id="rId5" Type="http://schemas.microsoft.com/office/2007/relationships/hdphoto" Target="../media/hdphoto2.wdp"/><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7.xml"/><Relationship Id="rId4" Type="http://schemas.openxmlformats.org/officeDocument/2006/relationships/image" Target="../media/image70.png"/><Relationship Id="rId5" Type="http://schemas.openxmlformats.org/officeDocument/2006/relationships/image" Target="../media/image3.png"/><Relationship Id="rId6" Type="http://schemas.microsoft.com/office/2007/relationships/hdphoto" Target="../media/hdphoto20.wdp"/><Relationship Id="rId7" Type="http://schemas.openxmlformats.org/officeDocument/2006/relationships/image" Target="../media/image4.png"/><Relationship Id="rId8" Type="http://schemas.microsoft.com/office/2007/relationships/hdphoto" Target="../media/hdphoto7.wdp"/><Relationship Id="rId1" Type="http://schemas.microsoft.com/office/2007/relationships/media" Target="../media/media2.mov"/><Relationship Id="rId2" Type="http://schemas.openxmlformats.org/officeDocument/2006/relationships/video" Target="../media/media2.mov"/></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21.wdp"/><Relationship Id="rId5" Type="http://schemas.openxmlformats.org/officeDocument/2006/relationships/image" Target="../media/image4.png"/><Relationship Id="rId6" Type="http://schemas.microsoft.com/office/2007/relationships/hdphoto" Target="../media/hdphoto3.wdp"/><Relationship Id="rId1" Type="http://schemas.openxmlformats.org/officeDocument/2006/relationships/slideLayout" Target="../slideLayouts/slideLayout123.xml"/><Relationship Id="rId2"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3.png"/><Relationship Id="rId5" Type="http://schemas.microsoft.com/office/2007/relationships/hdphoto" Target="../media/hdphoto1.wdp"/><Relationship Id="rId6" Type="http://schemas.openxmlformats.org/officeDocument/2006/relationships/image" Target="../media/image4.png"/><Relationship Id="rId7" Type="http://schemas.microsoft.com/office/2007/relationships/hdphoto" Target="../media/hdphoto3.wdp"/><Relationship Id="rId1" Type="http://schemas.openxmlformats.org/officeDocument/2006/relationships/slideLayout" Target="../slideLayouts/slideLayout112.xml"/><Relationship Id="rId2" Type="http://schemas.openxmlformats.org/officeDocument/2006/relationships/image" Target="../media/image71.jpg"/></Relationships>
</file>

<file path=ppt/slides/_rels/slide33.xml.rels><?xml version="1.0" encoding="UTF-8" standalone="yes"?>
<Relationships xmlns="http://schemas.openxmlformats.org/package/2006/relationships"><Relationship Id="rId3" Type="http://schemas.microsoft.com/office/2007/relationships/hdphoto" Target="../media/hdphoto22.wdp"/><Relationship Id="rId4" Type="http://schemas.openxmlformats.org/officeDocument/2006/relationships/image" Target="../media/image74.emf"/><Relationship Id="rId5" Type="http://schemas.openxmlformats.org/officeDocument/2006/relationships/image" Target="../media/image3.png"/><Relationship Id="rId6" Type="http://schemas.microsoft.com/office/2007/relationships/hdphoto" Target="../media/hdphoto1.wdp"/><Relationship Id="rId7" Type="http://schemas.openxmlformats.org/officeDocument/2006/relationships/image" Target="../media/image4.png"/><Relationship Id="rId8" Type="http://schemas.microsoft.com/office/2007/relationships/hdphoto" Target="../media/hdphoto23.wdp"/><Relationship Id="rId1" Type="http://schemas.openxmlformats.org/officeDocument/2006/relationships/slideLayout" Target="../slideLayouts/slideLayout112.xml"/><Relationship Id="rId2"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12.jpeg"/><Relationship Id="rId1" Type="http://schemas.openxmlformats.org/officeDocument/2006/relationships/slideLayout" Target="../slideLayouts/slideLayout124.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3.png"/><Relationship Id="rId6" Type="http://schemas.microsoft.com/office/2007/relationships/hdphoto" Target="../media/hdphoto24.wdp"/><Relationship Id="rId7" Type="http://schemas.openxmlformats.org/officeDocument/2006/relationships/image" Target="../media/image4.png"/><Relationship Id="rId8" Type="http://schemas.microsoft.com/office/2007/relationships/hdphoto" Target="../media/hdphoto3.wdp"/><Relationship Id="rId1" Type="http://schemas.openxmlformats.org/officeDocument/2006/relationships/slideLayout" Target="../slideLayouts/slideLayout112.xml"/><Relationship Id="rId2"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3.png"/><Relationship Id="rId6" Type="http://schemas.microsoft.com/office/2007/relationships/hdphoto" Target="../media/hdphoto1.wdp"/><Relationship Id="rId7" Type="http://schemas.openxmlformats.org/officeDocument/2006/relationships/image" Target="../media/image4.png"/><Relationship Id="rId8" Type="http://schemas.microsoft.com/office/2007/relationships/hdphoto" Target="../media/hdphoto25.wdp"/><Relationship Id="rId1" Type="http://schemas.openxmlformats.org/officeDocument/2006/relationships/slideLayout" Target="../slideLayouts/slideLayout112.xml"/><Relationship Id="rId2"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microsoft.com/office/2007/relationships/media" Target="../media/media4.mov"/><Relationship Id="rId4" Type="http://schemas.openxmlformats.org/officeDocument/2006/relationships/video" Target="../media/media4.mov"/><Relationship Id="rId5" Type="http://schemas.openxmlformats.org/officeDocument/2006/relationships/slideLayout" Target="../slideLayouts/slideLayout112.xml"/><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3.png"/><Relationship Id="rId9" Type="http://schemas.microsoft.com/office/2007/relationships/hdphoto" Target="../media/hdphoto26.wdp"/><Relationship Id="rId10" Type="http://schemas.openxmlformats.org/officeDocument/2006/relationships/image" Target="../media/image4.png"/><Relationship Id="rId11" Type="http://schemas.microsoft.com/office/2007/relationships/hdphoto" Target="../media/hdphoto27.wdp"/><Relationship Id="rId1" Type="http://schemas.microsoft.com/office/2007/relationships/media" Target="../media/media3.mov"/><Relationship Id="rId2" Type="http://schemas.openxmlformats.org/officeDocument/2006/relationships/video" Target="../media/media3.mov"/></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11" Type="http://schemas.microsoft.com/office/2007/relationships/hdphoto" Target="../media/hdphoto28.wdp"/><Relationship Id="rId12" Type="http://schemas.openxmlformats.org/officeDocument/2006/relationships/image" Target="../media/image4.png"/><Relationship Id="rId13" Type="http://schemas.microsoft.com/office/2007/relationships/hdphoto" Target="../media/hdphoto7.wdp"/><Relationship Id="rId1" Type="http://schemas.openxmlformats.org/officeDocument/2006/relationships/vmlDrawing" Target="../drawings/vmlDrawing3.vml"/><Relationship Id="rId2" Type="http://schemas.microsoft.com/office/2007/relationships/media" Target="../media/media5.avi"/><Relationship Id="rId3" Type="http://schemas.openxmlformats.org/officeDocument/2006/relationships/video" Target="../media/media5.avi"/><Relationship Id="rId4" Type="http://schemas.openxmlformats.org/officeDocument/2006/relationships/slideLayout" Target="../slideLayouts/slideLayout73.xml"/><Relationship Id="rId5" Type="http://schemas.openxmlformats.org/officeDocument/2006/relationships/notesSlide" Target="../notesSlides/notesSlide14.xml"/><Relationship Id="rId6" Type="http://schemas.openxmlformats.org/officeDocument/2006/relationships/image" Target="../media/image85.png"/><Relationship Id="rId7" Type="http://schemas.openxmlformats.org/officeDocument/2006/relationships/oleObject" Target="../embeddings/oleObject3.bin"/><Relationship Id="rId8" Type="http://schemas.openxmlformats.org/officeDocument/2006/relationships/image" Target="../media/image84.emf"/><Relationship Id="rId9" Type="http://schemas.openxmlformats.org/officeDocument/2006/relationships/image" Target="../media/image86.emf"/><Relationship Id="rId10"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5" Type="http://schemas.openxmlformats.org/officeDocument/2006/relationships/image" Target="../media/image4.png"/><Relationship Id="rId6"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3.png"/><Relationship Id="rId6" Type="http://schemas.microsoft.com/office/2007/relationships/hdphoto" Target="../media/hdphoto29.wdp"/><Relationship Id="rId7" Type="http://schemas.openxmlformats.org/officeDocument/2006/relationships/image" Target="../media/image4.png"/><Relationship Id="rId8" Type="http://schemas.microsoft.com/office/2007/relationships/hdphoto" Target="../media/hdphoto7.wdp"/><Relationship Id="rId9" Type="http://schemas.openxmlformats.org/officeDocument/2006/relationships/image" Target="../media/image89.png"/><Relationship Id="rId1" Type="http://schemas.openxmlformats.org/officeDocument/2006/relationships/slideLayout" Target="../slideLayouts/slideLayout169.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3.png"/><Relationship Id="rId9" Type="http://schemas.microsoft.com/office/2007/relationships/hdphoto" Target="../media/hdphoto30.wdp"/><Relationship Id="rId10" Type="http://schemas.openxmlformats.org/officeDocument/2006/relationships/image" Target="../media/image4.png"/><Relationship Id="rId11" Type="http://schemas.microsoft.com/office/2007/relationships/hdphoto" Target="../media/hdphoto2.wdp"/><Relationship Id="rId1" Type="http://schemas.openxmlformats.org/officeDocument/2006/relationships/slideLayout" Target="../slideLayouts/slideLayout73.xml"/><Relationship Id="rId2" Type="http://schemas.openxmlformats.org/officeDocument/2006/relationships/notesSlide" Target="../notesSlides/notesSlide17.xml"/></Relationships>
</file>

<file path=ppt/slides/_rels/slide43.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97.emf"/><Relationship Id="rId5" Type="http://schemas.openxmlformats.org/officeDocument/2006/relationships/image" Target="../media/image3.png"/><Relationship Id="rId6" Type="http://schemas.microsoft.com/office/2007/relationships/hdphoto" Target="../media/hdphoto20.wdp"/><Relationship Id="rId7" Type="http://schemas.openxmlformats.org/officeDocument/2006/relationships/image" Target="../media/image4.png"/><Relationship Id="rId8" Type="http://schemas.microsoft.com/office/2007/relationships/hdphoto" Target="../media/hdphoto31.wdp"/><Relationship Id="rId1" Type="http://schemas.openxmlformats.org/officeDocument/2006/relationships/slideLayout" Target="../slideLayouts/slideLayout180.xml"/><Relationship Id="rId2" Type="http://schemas.openxmlformats.org/officeDocument/2006/relationships/image" Target="../media/image95.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0.xml"/><Relationship Id="rId2" Type="http://schemas.openxmlformats.org/officeDocument/2006/relationships/notesSlide" Target="../notesSlides/notesSlide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9.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99.emf"/><Relationship Id="rId5" Type="http://schemas.openxmlformats.org/officeDocument/2006/relationships/image" Target="../media/image100.png"/><Relationship Id="rId1" Type="http://schemas.openxmlformats.org/officeDocument/2006/relationships/slideLayout" Target="../slideLayouts/slideLayout158.xml"/><Relationship Id="rId2" Type="http://schemas.openxmlformats.org/officeDocument/2006/relationships/image" Target="../media/image98.png"/></Relationships>
</file>

<file path=ppt/slides/_rels/slide47.x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image" Target="../media/image102.emf"/><Relationship Id="rId5" Type="http://schemas.openxmlformats.org/officeDocument/2006/relationships/image" Target="../media/image103.emf"/><Relationship Id="rId6" Type="http://schemas.openxmlformats.org/officeDocument/2006/relationships/image" Target="../media/image104.emf"/><Relationship Id="rId7" Type="http://schemas.openxmlformats.org/officeDocument/2006/relationships/image" Target="../media/image105.emf"/><Relationship Id="rId8" Type="http://schemas.openxmlformats.org/officeDocument/2006/relationships/image" Target="../media/image106.emf"/><Relationship Id="rId9" Type="http://schemas.openxmlformats.org/officeDocument/2006/relationships/image" Target="../media/image107.emf"/><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08.emf"/><Relationship Id="rId1" Type="http://schemas.openxmlformats.org/officeDocument/2006/relationships/slideLayout" Target="../slideLayouts/slideLayout29.xml"/><Relationship Id="rId2" Type="http://schemas.openxmlformats.org/officeDocument/2006/relationships/notesSlide" Target="../notesSlides/notesSlide21.xml"/></Relationships>
</file>

<file path=ppt/slides/_rels/slide4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09.emf"/><Relationship Id="rId5" Type="http://schemas.openxmlformats.org/officeDocument/2006/relationships/image" Target="../media/image110.emf"/><Relationship Id="rId1" Type="http://schemas.openxmlformats.org/officeDocument/2006/relationships/slideLayout" Target="../slideLayouts/slideLayout112.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7.xml"/><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3.png"/><Relationship Id="rId8" Type="http://schemas.microsoft.com/office/2007/relationships/hdphoto" Target="../media/hdphoto1.wdp"/><Relationship Id="rId9" Type="http://schemas.openxmlformats.org/officeDocument/2006/relationships/image" Target="../media/image4.png"/><Relationship Id="rId10" Type="http://schemas.microsoft.com/office/2007/relationships/hdphoto" Target="../media/hdphoto4.wdp"/><Relationship Id="rId1" Type="http://schemas.microsoft.com/office/2007/relationships/media" Target="../media/media1.mov"/><Relationship Id="rId2" Type="http://schemas.openxmlformats.org/officeDocument/2006/relationships/video" Target="../media/media1.mov"/></Relationships>
</file>

<file path=ppt/slides/_rels/slide50.xml.rels><?xml version="1.0" encoding="UTF-8" standalone="yes"?>
<Relationships xmlns="http://schemas.openxmlformats.org/package/2006/relationships"><Relationship Id="rId3" Type="http://schemas.openxmlformats.org/officeDocument/2006/relationships/video" Target="../media/media5.avi"/><Relationship Id="rId4" Type="http://schemas.openxmlformats.org/officeDocument/2006/relationships/slideLayout" Target="../slideLayouts/slideLayout1.xml"/><Relationship Id="rId5" Type="http://schemas.openxmlformats.org/officeDocument/2006/relationships/image" Target="../media/image85.png"/><Relationship Id="rId6" Type="http://schemas.openxmlformats.org/officeDocument/2006/relationships/oleObject" Target="../embeddings/oleObject4.bin"/><Relationship Id="rId7" Type="http://schemas.openxmlformats.org/officeDocument/2006/relationships/image" Target="../media/image84.emf"/><Relationship Id="rId8" Type="http://schemas.openxmlformats.org/officeDocument/2006/relationships/image" Target="../media/image12.jpeg"/><Relationship Id="rId1" Type="http://schemas.openxmlformats.org/officeDocument/2006/relationships/vmlDrawing" Target="../drawings/vmlDrawing4.vml"/><Relationship Id="rId2" Type="http://schemas.microsoft.com/office/2007/relationships/media" Target="../media/media5.avi"/></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12.jpeg"/><Relationship Id="rId3" Type="http://schemas.openxmlformats.org/officeDocument/2006/relationships/image" Target="../media/image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wmf"/><Relationship Id="rId3" Type="http://schemas.openxmlformats.org/officeDocument/2006/relationships/image" Target="../media/image12.jpeg"/></Relationships>
</file>

<file path=ppt/slides/_rels/slide53.xml.rels><?xml version="1.0" encoding="UTF-8" standalone="yes"?>
<Relationships xmlns="http://schemas.openxmlformats.org/package/2006/relationships"><Relationship Id="rId3" Type="http://schemas.openxmlformats.org/officeDocument/2006/relationships/image" Target="../media/image114.wmf"/><Relationship Id="rId4" Type="http://schemas.openxmlformats.org/officeDocument/2006/relationships/oleObject" Target="../embeddings/oleObject5.bin"/><Relationship Id="rId5" Type="http://schemas.openxmlformats.org/officeDocument/2006/relationships/image" Target="../media/image112.emf"/><Relationship Id="rId6" Type="http://schemas.openxmlformats.org/officeDocument/2006/relationships/image" Target="../media/image115.wmf"/><Relationship Id="rId7" Type="http://schemas.openxmlformats.org/officeDocument/2006/relationships/oleObject" Target="../embeddings/oleObject6.bin"/><Relationship Id="rId8" Type="http://schemas.openxmlformats.org/officeDocument/2006/relationships/image" Target="../media/image113.emf"/><Relationship Id="rId9" Type="http://schemas.openxmlformats.org/officeDocument/2006/relationships/image" Target="../media/image12.jpe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16.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12.jpeg"/><Relationship Id="rId5" Type="http://schemas.openxmlformats.org/officeDocument/2006/relationships/oleObject" Target="../embeddings/oleObject7.bin"/><Relationship Id="rId6" Type="http://schemas.openxmlformats.org/officeDocument/2006/relationships/image" Target="../media/image117.wmf"/><Relationship Id="rId7" Type="http://schemas.openxmlformats.org/officeDocument/2006/relationships/oleObject" Target="../embeddings/oleObject8.bin"/><Relationship Id="rId8" Type="http://schemas.openxmlformats.org/officeDocument/2006/relationships/image" Target="../media/image118.wmf"/><Relationship Id="rId1" Type="http://schemas.openxmlformats.org/officeDocument/2006/relationships/vmlDrawing" Target="../drawings/vmlDrawing6.vml"/><Relationship Id="rId2"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5" Type="http://schemas.openxmlformats.org/officeDocument/2006/relationships/image" Target="../media/image4.png"/><Relationship Id="rId6"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jpeg"/><Relationship Id="rId5" Type="http://schemas.openxmlformats.org/officeDocument/2006/relationships/image" Target="../media/image121.png"/><Relationship Id="rId6" Type="http://schemas.openxmlformats.org/officeDocument/2006/relationships/image" Target="../media/image12.jpeg"/><Relationship Id="rId1" Type="http://schemas.openxmlformats.org/officeDocument/2006/relationships/slideLayout" Target="../slideLayouts/slideLayout73.xml"/><Relationship Id="rId2"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28.xml"/><Relationship Id="rId3"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11.emf"/><Relationship Id="rId7" Type="http://schemas.openxmlformats.org/officeDocument/2006/relationships/image" Target="../media/image3.png"/><Relationship Id="rId8" Type="http://schemas.microsoft.com/office/2007/relationships/hdphoto" Target="../media/hdphoto6.wdp"/><Relationship Id="rId9" Type="http://schemas.openxmlformats.org/officeDocument/2006/relationships/image" Target="../media/image4.png"/><Relationship Id="rId10" Type="http://schemas.microsoft.com/office/2007/relationships/hdphoto" Target="../media/hdphoto7.wdp"/><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8.wdp"/><Relationship Id="rId5" Type="http://schemas.openxmlformats.org/officeDocument/2006/relationships/image" Target="../media/image4.png"/><Relationship Id="rId6" Type="http://schemas.microsoft.com/office/2007/relationships/hdphoto" Target="../media/hdphoto9.wdp"/><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oleObject" Target="../embeddings/oleObject2.bin"/><Relationship Id="rId10" Type="http://schemas.openxmlformats.org/officeDocument/2006/relationships/image" Target="../media/image13.wmf"/><Relationship Id="rId1" Type="http://schemas.openxmlformats.org/officeDocument/2006/relationships/vmlDrawing" Target="../drawings/vmlDrawing2.vml"/><Relationship Id="rId2"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ChangeArrowheads="1"/>
          </p:cNvSpPr>
          <p:nvPr/>
        </p:nvSpPr>
        <p:spPr bwMode="auto">
          <a:xfrm>
            <a:off x="18677" y="5672726"/>
            <a:ext cx="9144001" cy="1214169"/>
          </a:xfrm>
          <a:prstGeom prst="rect">
            <a:avLst/>
          </a:prstGeom>
          <a:solidFill>
            <a:schemeClr val="tx1">
              <a:alpha val="33000"/>
            </a:schemeClr>
          </a:solidFill>
          <a:ln>
            <a:noFill/>
          </a:ln>
          <a:extLst/>
        </p:spPr>
        <p:txBody>
          <a:bodyPr wrap="square" lIns="91427" tIns="45716" rIns="91427" bIns="45716">
            <a:spAutoFit/>
          </a:bodyPr>
          <a:lstStyle/>
          <a:p>
            <a:pPr marL="412797" indent="-412797" defTabSz="822722" fontAlgn="base">
              <a:spcBef>
                <a:spcPct val="0"/>
              </a:spcBef>
              <a:spcAft>
                <a:spcPct val="0"/>
              </a:spcAft>
            </a:pPr>
            <a:r>
              <a:rPr kumimoji="0" lang="en-US" altLang="ja-JP" sz="2400" b="1" dirty="0" err="1" smtClean="0">
                <a:solidFill>
                  <a:schemeClr val="bg1"/>
                </a:solidFill>
                <a:latin typeface="Helvetica" charset="0"/>
                <a:ea typeface="ヒラギノ角ゴ ProN W3" charset="0"/>
                <a:cs typeface="Helvetica" charset="0"/>
                <a:sym typeface="Gill Sans" charset="0"/>
              </a:rPr>
              <a:t>Shinsuke</a:t>
            </a:r>
            <a:r>
              <a:rPr kumimoji="0" lang="en-US" altLang="ja-JP" sz="2400" b="1" dirty="0" smtClean="0">
                <a:solidFill>
                  <a:schemeClr val="bg1"/>
                </a:solidFill>
                <a:latin typeface="Helvetica" charset="0"/>
                <a:ea typeface="ヒラギノ角ゴ ProN W3" charset="0"/>
                <a:cs typeface="Helvetica" charset="0"/>
                <a:sym typeface="Gill Sans" charset="0"/>
              </a:rPr>
              <a:t> Fujioka*</a:t>
            </a:r>
            <a:endParaRPr kumimoji="0" lang="en-US" altLang="ja-JP" sz="2400" b="1" dirty="0">
              <a:solidFill>
                <a:schemeClr val="bg1"/>
              </a:solidFill>
              <a:latin typeface="Helvetica" charset="0"/>
              <a:ea typeface="ヒラギノ角ゴ ProN W3" charset="0"/>
              <a:cs typeface="Helvetica" charset="0"/>
              <a:sym typeface="Gill Sans" charset="0"/>
            </a:endParaRPr>
          </a:p>
          <a:p>
            <a:pPr marL="412797" indent="-412797" defTabSz="822722" fontAlgn="base">
              <a:spcBef>
                <a:spcPct val="0"/>
              </a:spcBef>
              <a:spcAft>
                <a:spcPct val="0"/>
              </a:spcAft>
            </a:pPr>
            <a:r>
              <a:rPr kumimoji="0" lang="en-US" altLang="ja-JP" sz="2400" b="1" dirty="0">
                <a:solidFill>
                  <a:schemeClr val="bg1"/>
                </a:solidFill>
                <a:latin typeface="Helvetica" charset="0"/>
                <a:ea typeface="ヒラギノ角ゴ ProN W3" charset="0"/>
                <a:cs typeface="Helvetica" charset="0"/>
                <a:sym typeface="Gill Sans" charset="0"/>
              </a:rPr>
              <a:t>*Institute of Laser Engineering, Osaka University, Japan</a:t>
            </a:r>
          </a:p>
          <a:p>
            <a:pPr marL="412797" indent="-412797" defTabSz="822722" fontAlgn="base">
              <a:spcBef>
                <a:spcPct val="0"/>
              </a:spcBef>
              <a:spcAft>
                <a:spcPct val="0"/>
              </a:spcAft>
            </a:pPr>
            <a:r>
              <a:rPr kumimoji="0" lang="en-US" altLang="ja-JP" sz="2400" b="1" dirty="0" smtClean="0">
                <a:solidFill>
                  <a:schemeClr val="bg1"/>
                </a:solidFill>
                <a:latin typeface="Helvetica" charset="0"/>
                <a:ea typeface="ヒラギノ角ゴ ProN W3" charset="0"/>
                <a:cs typeface="Helvetica" charset="0"/>
                <a:sym typeface="Gill Sans" charset="0"/>
              </a:rPr>
              <a:t>IAEA Fusion Energy Conference 2014</a:t>
            </a:r>
            <a:endParaRPr kumimoji="0" lang="en-US" altLang="ja-JP" sz="2400" b="1" dirty="0">
              <a:solidFill>
                <a:schemeClr val="bg1"/>
              </a:solidFill>
              <a:latin typeface="Helvetica" charset="0"/>
              <a:ea typeface="ヒラギノ角ゴ ProN W3" charset="0"/>
              <a:cs typeface="Helvetica" charset="0"/>
              <a:sym typeface="Gill Sans" charset="0"/>
            </a:endParaRPr>
          </a:p>
        </p:txBody>
      </p:sp>
      <p:sp>
        <p:nvSpPr>
          <p:cNvPr id="4" name="正方形/長方形 3"/>
          <p:cNvSpPr/>
          <p:nvPr/>
        </p:nvSpPr>
        <p:spPr>
          <a:xfrm>
            <a:off x="1645" y="812504"/>
            <a:ext cx="9144000" cy="1067985"/>
          </a:xfrm>
          <a:prstGeom prst="rect">
            <a:avLst/>
          </a:prstGeom>
          <a:ln w="28575" cmpd="sng">
            <a:noFill/>
          </a:ln>
        </p:spPr>
        <p:txBody>
          <a:bodyPr wrap="square" lIns="82292" tIns="41148" rIns="82292" bIns="41148">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12797" indent="-412797" algn="ctr" defTabSz="822722" fontAlgn="base">
              <a:spcBef>
                <a:spcPct val="0"/>
              </a:spcBef>
              <a:spcAft>
                <a:spcPct val="0"/>
              </a:spcAft>
              <a:defRPr/>
            </a:pPr>
            <a:r>
              <a:rPr kumimoji="0" lang="en-US" altLang="ja-JP" sz="3200" b="1" spc="50" dirty="0" smtClean="0">
                <a:ln w="11430"/>
                <a:solidFill>
                  <a:srgbClr val="FF0000"/>
                </a:solidFill>
                <a:effectLst>
                  <a:outerShdw blurRad="76200" dist="50800" dir="5400000" algn="tl" rotWithShape="0">
                    <a:srgbClr val="000000">
                      <a:alpha val="65000"/>
                    </a:srgbClr>
                  </a:outerShdw>
                </a:effectLst>
                <a:latin typeface="Helvetica"/>
                <a:ea typeface="ヒラギノ角ゴ ProN W3" charset="0"/>
                <a:cs typeface="Helvetica"/>
                <a:sym typeface="Gill Sans" charset="0"/>
              </a:rPr>
              <a:t>Experimental Platform for Efficient Heating of Fusion Fuel with Fast-Ignition Scheme</a:t>
            </a:r>
          </a:p>
        </p:txBody>
      </p:sp>
      <p:sp>
        <p:nvSpPr>
          <p:cNvPr id="9" name="スライド番号プレースホルダー 1"/>
          <p:cNvSpPr>
            <a:spLocks noGrp="1"/>
          </p:cNvSpPr>
          <p:nvPr>
            <p:ph type="sldNum" sz="quarter" idx="10"/>
          </p:nvPr>
        </p:nvSpPr>
        <p:spPr>
          <a:xfrm>
            <a:off x="8847138" y="6623050"/>
            <a:ext cx="239712" cy="2524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a:t>
            </a:fld>
            <a:endParaRPr lang="en-US" altLang="ja-JP" sz="1300">
              <a:solidFill>
                <a:srgbClr val="000000"/>
              </a:solidFill>
              <a:latin typeface="Arial" charset="0"/>
              <a:cs typeface="Gill Sans" charset="0"/>
            </a:endParaRPr>
          </a:p>
        </p:txBody>
      </p:sp>
      <p:grpSp>
        <p:nvGrpSpPr>
          <p:cNvPr id="10" name="図形グループ 9"/>
          <p:cNvGrpSpPr/>
          <p:nvPr/>
        </p:nvGrpSpPr>
        <p:grpSpPr>
          <a:xfrm>
            <a:off x="1498260" y="1894088"/>
            <a:ext cx="6060287" cy="3279544"/>
            <a:chOff x="5247349" y="4263519"/>
            <a:chExt cx="4281116" cy="2316740"/>
          </a:xfrm>
        </p:grpSpPr>
        <p:pic>
          <p:nvPicPr>
            <p:cNvPr id="11" name="図 12"/>
            <p:cNvPicPr>
              <a:picLocks noChangeAspect="1"/>
            </p:cNvPicPr>
            <p:nvPr/>
          </p:nvPicPr>
          <p:blipFill rotWithShape="1">
            <a:blip r:embed="rId3">
              <a:extLst>
                <a:ext uri="{28A0092B-C50C-407E-A947-70E740481C1C}">
                  <a14:useLocalDpi xmlns:a14="http://schemas.microsoft.com/office/drawing/2010/main" val="0"/>
                </a:ext>
              </a:extLst>
            </a:blip>
            <a:srcRect l="27170" r="33526"/>
            <a:stretch/>
          </p:blipFill>
          <p:spPr bwMode="auto">
            <a:xfrm rot="16200000" flipH="1">
              <a:off x="6248034" y="3299828"/>
              <a:ext cx="2279746" cy="428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線コネクタ 11"/>
            <p:cNvCxnSpPr/>
            <p:nvPr/>
          </p:nvCxnSpPr>
          <p:spPr>
            <a:xfrm flipH="1">
              <a:off x="5665085" y="4632851"/>
              <a:ext cx="1463753" cy="0"/>
            </a:xfrm>
            <a:prstGeom prst="line">
              <a:avLst/>
            </a:prstGeom>
            <a:ln w="28575" cmpd="sng">
              <a:solidFill>
                <a:schemeClr val="tx1"/>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6002525" y="4263519"/>
              <a:ext cx="787671" cy="369332"/>
            </a:xfrm>
            <a:prstGeom prst="rect">
              <a:avLst/>
            </a:prstGeom>
            <a:noFill/>
          </p:spPr>
          <p:txBody>
            <a:bodyPr wrap="none" rtlCol="0">
              <a:spAutoFit/>
            </a:bodyPr>
            <a:lstStyle/>
            <a:p>
              <a:r>
                <a:rPr kumimoji="1" lang="en-US" altLang="ja-JP" sz="2800" b="1" dirty="0" smtClean="0">
                  <a:latin typeface="Helvetica"/>
                  <a:cs typeface="Helvetica"/>
                </a:rPr>
                <a:t>1 mm</a:t>
              </a:r>
              <a:endParaRPr kumimoji="1" lang="ja-JP" altLang="en-US" sz="2800" b="1" dirty="0">
                <a:latin typeface="Helvetica"/>
                <a:cs typeface="Helvetica"/>
              </a:endParaRPr>
            </a:p>
          </p:txBody>
        </p:sp>
      </p:grpSp>
      <p:grpSp>
        <p:nvGrpSpPr>
          <p:cNvPr id="14" name="図形グループ 118"/>
          <p:cNvGrpSpPr>
            <a:grpSpLocks/>
          </p:cNvGrpSpPr>
          <p:nvPr/>
        </p:nvGrpSpPr>
        <p:grpSpPr bwMode="auto">
          <a:xfrm>
            <a:off x="7862887" y="0"/>
            <a:ext cx="1223963" cy="788988"/>
            <a:chOff x="7424915" y="-91246"/>
            <a:chExt cx="1224880" cy="790356"/>
          </a:xfrm>
        </p:grpSpPr>
        <p:sp>
          <p:nvSpPr>
            <p:cNvPr id="15"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16" name="図 1" descr="logo0.jpg"/>
            <p:cNvPicPr>
              <a:picLocks noChangeAspect="1"/>
            </p:cNvPicPr>
            <p:nvPr/>
          </p:nvPicPr>
          <p:blipFill>
            <a:blip r:embed="rId4">
              <a:extLst>
                <a:ext uri="{BEBA8EAE-BF5A-486C-A8C5-ECC9F3942E4B}">
                  <a14:imgProps xmlns:a14="http://schemas.microsoft.com/office/drawing/2010/main">
                    <a14:imgLayer r:embed="rId5">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E:\発表用PPT\logo-SILVER.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7280088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a:spLocks noChangeArrowheads="1"/>
          </p:cNvSpPr>
          <p:nvPr/>
        </p:nvSpPr>
        <p:spPr bwMode="auto">
          <a:xfrm>
            <a:off x="2" y="-1"/>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smtClean="0">
              <a:solidFill>
                <a:srgbClr val="000090"/>
              </a:solidFill>
              <a:latin typeface="Helvetica"/>
              <a:ea typeface="ヒラギノ角ゴ Pro W3"/>
              <a:cs typeface="Helvetica"/>
            </a:endParaRPr>
          </a:p>
          <a:p>
            <a:r>
              <a:rPr lang="en-US" altLang="ja-JP" sz="2200" b="1" dirty="0" smtClean="0">
                <a:solidFill>
                  <a:srgbClr val="000090"/>
                </a:solidFill>
                <a:latin typeface="Helvetica"/>
                <a:ea typeface="ヒラギノ角ゴ Pro W3"/>
                <a:cs typeface="Helvetica"/>
              </a:rPr>
              <a:t>Foot pulse can be removed by using </a:t>
            </a:r>
            <a:r>
              <a:rPr lang="en-US" altLang="ja-JP" sz="2200" b="1" dirty="0" smtClean="0">
                <a:solidFill>
                  <a:srgbClr val="FF0000"/>
                </a:solidFill>
                <a:latin typeface="Helvetica"/>
                <a:ea typeface="ヒラギノ角ゴ Pro W3"/>
                <a:cs typeface="Helvetica"/>
              </a:rPr>
              <a:t>plasma mirror</a:t>
            </a:r>
            <a:r>
              <a:rPr lang="en-US" altLang="ja-JP" sz="2200" b="1" dirty="0" smtClean="0">
                <a:solidFill>
                  <a:srgbClr val="000090"/>
                </a:solidFill>
                <a:latin typeface="Helvetica"/>
                <a:ea typeface="ヒラギノ角ゴ Pro W3"/>
                <a:cs typeface="Helvetica"/>
              </a:rPr>
              <a:t>.</a:t>
            </a:r>
          </a:p>
          <a:p>
            <a:r>
              <a:rPr lang="en-US" altLang="ja-JP" sz="2200" b="1" dirty="0" smtClean="0">
                <a:solidFill>
                  <a:srgbClr val="000090"/>
                </a:solidFill>
                <a:latin typeface="Helvetica"/>
                <a:ea typeface="ヒラギノ角ゴ Pro W3"/>
                <a:cs typeface="Helvetica"/>
              </a:rPr>
              <a:t>It is a </a:t>
            </a:r>
            <a:r>
              <a:rPr lang="en-US" altLang="ja-JP" sz="2200" b="1" dirty="0" smtClean="0">
                <a:solidFill>
                  <a:srgbClr val="FF0000"/>
                </a:solidFill>
                <a:latin typeface="Helvetica"/>
                <a:ea typeface="ヒラギノ角ゴ Pro W3"/>
                <a:cs typeface="Helvetica"/>
              </a:rPr>
              <a:t>challenge</a:t>
            </a:r>
            <a:r>
              <a:rPr lang="en-US" altLang="ja-JP" sz="2200" b="1" dirty="0" smtClean="0">
                <a:solidFill>
                  <a:srgbClr val="000090"/>
                </a:solidFill>
                <a:latin typeface="Helvetica"/>
                <a:ea typeface="ヒラギノ角ゴ Pro W3"/>
                <a:cs typeface="Helvetica"/>
              </a:rPr>
              <a:t> to install plasma mirror to kJ lasers system.</a:t>
            </a:r>
            <a:endParaRPr lang="en-US" altLang="ja-JP" sz="2200" b="1" dirty="0">
              <a:solidFill>
                <a:srgbClr val="000090"/>
              </a:solidFill>
              <a:latin typeface="Helvetica"/>
              <a:ea typeface="ヒラギノ角ゴ Pro W3"/>
              <a:cs typeface="Helvetica"/>
            </a:endParaRPr>
          </a:p>
        </p:txBody>
      </p:sp>
      <p:grpSp>
        <p:nvGrpSpPr>
          <p:cNvPr id="30" name="図形グループ 118"/>
          <p:cNvGrpSpPr>
            <a:grpSpLocks/>
          </p:cNvGrpSpPr>
          <p:nvPr/>
        </p:nvGrpSpPr>
        <p:grpSpPr bwMode="auto">
          <a:xfrm>
            <a:off x="7879862" y="185188"/>
            <a:ext cx="1223963" cy="788988"/>
            <a:chOff x="7424915" y="-91246"/>
            <a:chExt cx="1224880" cy="790356"/>
          </a:xfrm>
        </p:grpSpPr>
        <p:sp>
          <p:nvSpPr>
            <p:cNvPr id="34"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36" name="図 1" descr="logo0.jpg"/>
            <p:cNvPicPr>
              <a:picLocks noChangeAspect="1"/>
            </p:cNvPicPr>
            <p:nvPr/>
          </p:nvPicPr>
          <p:blipFill>
            <a:blip r:embed="rId2">
              <a:extLst>
                <a:ext uri="{BEBA8EAE-BF5A-486C-A8C5-ECC9F3942E4B}">
                  <a14:imgProps xmlns:a14="http://schemas.microsoft.com/office/drawing/2010/main">
                    <a14:imgLayer r:embed="rId3">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E:\発表用PPT\logo-SILVER.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10</a:t>
            </a:fld>
            <a:endParaRPr lang="en-US" altLang="ja-JP" sz="1300" dirty="0">
              <a:solidFill>
                <a:srgbClr val="000000"/>
              </a:solidFill>
              <a:latin typeface="Arial" charset="0"/>
              <a:cs typeface="Gill Sans" charset="0"/>
            </a:endParaRPr>
          </a:p>
        </p:txBody>
      </p:sp>
      <p:grpSp>
        <p:nvGrpSpPr>
          <p:cNvPr id="32" name="Group 10"/>
          <p:cNvGrpSpPr/>
          <p:nvPr/>
        </p:nvGrpSpPr>
        <p:grpSpPr>
          <a:xfrm>
            <a:off x="4736773" y="2229164"/>
            <a:ext cx="4212016" cy="3090369"/>
            <a:chOff x="1270000" y="2135734"/>
            <a:chExt cx="5281083" cy="3874747"/>
          </a:xfrm>
        </p:grpSpPr>
        <p:pic>
          <p:nvPicPr>
            <p:cNvPr id="33" name="Picture 8"/>
            <p:cNvPicPr>
              <a:picLocks noChangeAspect="1"/>
            </p:cNvPicPr>
            <p:nvPr/>
          </p:nvPicPr>
          <p:blipFill>
            <a:blip r:embed="rId6"/>
            <a:stretch>
              <a:fillRect/>
            </a:stretch>
          </p:blipFill>
          <p:spPr>
            <a:xfrm>
              <a:off x="1270000" y="2135734"/>
              <a:ext cx="5281083" cy="3874747"/>
            </a:xfrm>
            <a:prstGeom prst="rect">
              <a:avLst/>
            </a:prstGeom>
          </p:spPr>
        </p:pic>
        <p:sp>
          <p:nvSpPr>
            <p:cNvPr id="40" name="Rectangle 9"/>
            <p:cNvSpPr/>
            <p:nvPr/>
          </p:nvSpPr>
          <p:spPr>
            <a:xfrm flipH="1">
              <a:off x="3915833" y="2540000"/>
              <a:ext cx="45719" cy="3227917"/>
            </a:xfrm>
            <a:prstGeom prst="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2" name="正方形/長方形 11"/>
          <p:cNvSpPr/>
          <p:nvPr/>
        </p:nvSpPr>
        <p:spPr>
          <a:xfrm>
            <a:off x="39956" y="38103"/>
            <a:ext cx="4941076"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Suppression of Too Energetic REB Generation</a:t>
            </a:r>
            <a:endParaRPr lang="ja-JP" altLang="en-US" dirty="0">
              <a:solidFill>
                <a:prstClr val="black"/>
              </a:solidFill>
              <a:latin typeface="Helvetica"/>
              <a:ea typeface="ＭＳ Ｐゴシック"/>
              <a:cs typeface="Helvetica"/>
            </a:endParaRPr>
          </a:p>
        </p:txBody>
      </p:sp>
      <p:grpSp>
        <p:nvGrpSpPr>
          <p:cNvPr id="13" name="図形グループ 5"/>
          <p:cNvGrpSpPr>
            <a:grpSpLocks/>
          </p:cNvGrpSpPr>
          <p:nvPr/>
        </p:nvGrpSpPr>
        <p:grpSpPr bwMode="auto">
          <a:xfrm>
            <a:off x="255517" y="2181150"/>
            <a:ext cx="4256602" cy="3197173"/>
            <a:chOff x="295256" y="2097400"/>
            <a:chExt cx="3984833" cy="2993158"/>
          </a:xfrm>
        </p:grpSpPr>
        <p:grpSp>
          <p:nvGrpSpPr>
            <p:cNvPr id="14" name="図形グループ 37"/>
            <p:cNvGrpSpPr>
              <a:grpSpLocks/>
            </p:cNvGrpSpPr>
            <p:nvPr/>
          </p:nvGrpSpPr>
          <p:grpSpPr bwMode="auto">
            <a:xfrm>
              <a:off x="295256" y="2097400"/>
              <a:ext cx="3984833" cy="2993158"/>
              <a:chOff x="2160665" y="1652373"/>
              <a:chExt cx="5621549" cy="4222553"/>
            </a:xfrm>
          </p:grpSpPr>
          <p:cxnSp>
            <p:nvCxnSpPr>
              <p:cNvPr id="18" name="直線コネクタ 17"/>
              <p:cNvCxnSpPr/>
              <p:nvPr/>
            </p:nvCxnSpPr>
            <p:spPr>
              <a:xfrm rot="16200000" flipH="1">
                <a:off x="1087424" y="3610433"/>
                <a:ext cx="3577695" cy="0"/>
              </a:xfrm>
              <a:prstGeom prst="line">
                <a:avLst/>
              </a:prstGeom>
              <a:noFill/>
              <a:ln w="25400" cap="flat" cmpd="sng" algn="ctr">
                <a:solidFill>
                  <a:srgbClr val="2D2D8A"/>
                </a:solidFill>
                <a:prstDash val="solid"/>
                <a:headEnd type="stealth" w="lg" len="lg"/>
                <a:tailEnd type="none"/>
              </a:ln>
              <a:effectLst/>
            </p:spPr>
          </p:cxnSp>
          <p:cxnSp>
            <p:nvCxnSpPr>
              <p:cNvPr id="19" name="直線コネクタ 18"/>
              <p:cNvCxnSpPr/>
              <p:nvPr/>
            </p:nvCxnSpPr>
            <p:spPr>
              <a:xfrm flipH="1">
                <a:off x="2404547" y="5210555"/>
                <a:ext cx="5377667" cy="0"/>
              </a:xfrm>
              <a:prstGeom prst="line">
                <a:avLst/>
              </a:prstGeom>
              <a:noFill/>
              <a:ln w="25400" cap="flat" cmpd="sng" algn="ctr">
                <a:solidFill>
                  <a:srgbClr val="2D2D8A"/>
                </a:solidFill>
                <a:prstDash val="solid"/>
                <a:headEnd type="stealth" w="lg" len="lg"/>
                <a:tailEnd type="none"/>
              </a:ln>
              <a:effectLst/>
            </p:spPr>
          </p:cxnSp>
          <p:sp>
            <p:nvSpPr>
              <p:cNvPr id="20" name="テキスト ボックス 19"/>
              <p:cNvSpPr txBox="1"/>
              <p:nvPr/>
            </p:nvSpPr>
            <p:spPr>
              <a:xfrm rot="16200000">
                <a:off x="530787" y="3282251"/>
                <a:ext cx="3747520" cy="487764"/>
              </a:xfrm>
              <a:prstGeom prst="rect">
                <a:avLst/>
              </a:prstGeom>
              <a:noFill/>
            </p:spPr>
            <p:txBody>
              <a:bodyPr>
                <a:spAutoFit/>
              </a:bodyPr>
              <a:lstStyle/>
              <a:p>
                <a:pPr marL="0" marR="0" lvl="0" indent="0" algn="ctr" defTabSz="822911" eaLnBrk="1" fontAlgn="base" latinLnBrk="0" hangingPunct="1">
                  <a:lnSpc>
                    <a:spcPct val="100000"/>
                  </a:lnSpc>
                  <a:spcBef>
                    <a:spcPct val="0"/>
                  </a:spcBef>
                  <a:spcAft>
                    <a:spcPct val="0"/>
                  </a:spcAft>
                  <a:buClrTx/>
                  <a:buSzTx/>
                  <a:buFontTx/>
                  <a:buNone/>
                  <a:tabLst/>
                  <a:defRPr/>
                </a:pPr>
                <a:r>
                  <a:rPr kumimoji="0" lang="en-US" altLang="ja-JP" sz="1800" b="1" i="0" u="none" strike="noStrike" kern="0" cap="none" spc="0" normalizeH="0" baseline="0" noProof="0" dirty="0">
                    <a:ln>
                      <a:noFill/>
                    </a:ln>
                    <a:solidFill>
                      <a:srgbClr val="0000FF"/>
                    </a:solidFill>
                    <a:effectLst/>
                    <a:uLnTx/>
                    <a:uFillTx/>
                    <a:latin typeface="Helvetica"/>
                    <a:ea typeface="ヒラギノ角ゴ Pro W3"/>
                    <a:cs typeface="Helvetica"/>
                    <a:sym typeface="Gill Sans" charset="0"/>
                  </a:rPr>
                  <a:t>Intensity (log scale)</a:t>
                </a:r>
                <a:endParaRPr kumimoji="0" lang="ja-JP" altLang="en-US" sz="1800" b="1" i="0" u="none" strike="noStrike" kern="0" cap="none" spc="0" normalizeH="0" baseline="0" noProof="0" dirty="0">
                  <a:ln>
                    <a:noFill/>
                  </a:ln>
                  <a:solidFill>
                    <a:srgbClr val="0000FF"/>
                  </a:solidFill>
                  <a:effectLst/>
                  <a:uLnTx/>
                  <a:uFillTx/>
                  <a:latin typeface="Helvetica"/>
                  <a:ea typeface="ヒラギノ角ゴ Pro W3"/>
                  <a:cs typeface="Helvetica"/>
                  <a:sym typeface="Gill Sans" charset="0"/>
                </a:endParaRPr>
              </a:p>
            </p:txBody>
          </p:sp>
          <p:sp>
            <p:nvSpPr>
              <p:cNvPr id="21" name="テキスト ボックス 20"/>
              <p:cNvSpPr txBox="1"/>
              <p:nvPr/>
            </p:nvSpPr>
            <p:spPr>
              <a:xfrm>
                <a:off x="3824998" y="5387144"/>
                <a:ext cx="3254903" cy="487782"/>
              </a:xfrm>
              <a:prstGeom prst="rect">
                <a:avLst/>
              </a:prstGeom>
              <a:noFill/>
            </p:spPr>
            <p:txBody>
              <a:bodyPr>
                <a:spAutoFit/>
              </a:bodyPr>
              <a:lstStyle/>
              <a:p>
                <a:pPr marL="0" marR="0" lvl="0" indent="0" algn="ctr" defTabSz="822911" eaLnBrk="1" fontAlgn="base" latinLnBrk="0" hangingPunct="1">
                  <a:lnSpc>
                    <a:spcPct val="100000"/>
                  </a:lnSpc>
                  <a:spcBef>
                    <a:spcPct val="0"/>
                  </a:spcBef>
                  <a:spcAft>
                    <a:spcPct val="0"/>
                  </a:spcAft>
                  <a:buClrTx/>
                  <a:buSzTx/>
                  <a:buFontTx/>
                  <a:buNone/>
                  <a:tabLst/>
                  <a:defRPr/>
                </a:pPr>
                <a:r>
                  <a:rPr kumimoji="0" lang="en-US" altLang="ja-JP" sz="1800" b="1" i="0" u="none" strike="noStrike" kern="0" cap="none" spc="0" normalizeH="0" baseline="0" noProof="0" dirty="0">
                    <a:ln>
                      <a:noFill/>
                    </a:ln>
                    <a:solidFill>
                      <a:srgbClr val="0000FF"/>
                    </a:solidFill>
                    <a:effectLst/>
                    <a:uLnTx/>
                    <a:uFillTx/>
                    <a:latin typeface="Helvetica"/>
                    <a:ea typeface="ヒラギノ角ゴ Pro W3"/>
                    <a:cs typeface="Helvetica"/>
                    <a:sym typeface="Gill Sans" charset="0"/>
                  </a:rPr>
                  <a:t>Time (log scale)</a:t>
                </a:r>
                <a:endParaRPr kumimoji="0" lang="ja-JP" altLang="en-US" sz="1800" b="1" i="0" u="none" strike="noStrike" kern="0" cap="none" spc="0" normalizeH="0" baseline="0" noProof="0" dirty="0">
                  <a:ln>
                    <a:noFill/>
                  </a:ln>
                  <a:solidFill>
                    <a:srgbClr val="0000FF"/>
                  </a:solidFill>
                  <a:effectLst/>
                  <a:uLnTx/>
                  <a:uFillTx/>
                  <a:latin typeface="Helvetica"/>
                  <a:ea typeface="ヒラギノ角ゴ Pro W3"/>
                  <a:cs typeface="Helvetica"/>
                  <a:sym typeface="Gill Sans" charset="0"/>
                </a:endParaRPr>
              </a:p>
            </p:txBody>
          </p:sp>
          <p:sp>
            <p:nvSpPr>
              <p:cNvPr id="22" name="円弧 21"/>
              <p:cNvSpPr/>
              <p:nvPr/>
            </p:nvSpPr>
            <p:spPr>
              <a:xfrm>
                <a:off x="3617823" y="4616188"/>
                <a:ext cx="3962492" cy="711387"/>
              </a:xfrm>
              <a:prstGeom prst="arc">
                <a:avLst>
                  <a:gd name="adj1" fmla="val 15579027"/>
                  <a:gd name="adj2" fmla="val 0"/>
                </a:avLst>
              </a:prstGeom>
              <a:noFill/>
              <a:ln w="25400" cap="flat" cmpd="sng" algn="ctr">
                <a:solidFill>
                  <a:srgbClr val="FF0000"/>
                </a:solidFill>
                <a:prstDash val="solid"/>
              </a:ln>
              <a:effectLst/>
            </p:spPr>
            <p:txBody>
              <a:bodyPr anchor="ctr"/>
              <a:lstStyle/>
              <a:p>
                <a:pPr marL="0" marR="0" lvl="0" indent="0" algn="ctr" defTabSz="822911" eaLnBrk="1" fontAlgn="base" latinLnBrk="0" hangingPunct="1">
                  <a:lnSpc>
                    <a:spcPct val="100000"/>
                  </a:lnSpc>
                  <a:spcBef>
                    <a:spcPct val="0"/>
                  </a:spcBef>
                  <a:spcAft>
                    <a:spcPct val="0"/>
                  </a:spcAft>
                  <a:buClrTx/>
                  <a:buSzTx/>
                  <a:buFontTx/>
                  <a:buNone/>
                  <a:tabLst/>
                  <a:defRPr/>
                </a:pPr>
                <a:endParaRPr kumimoji="0" lang="ja-JP" altLang="en-US" sz="1800" b="1" i="0" u="none" strike="noStrike" kern="0" cap="none" spc="0" normalizeH="0" baseline="0" noProof="0">
                  <a:ln>
                    <a:noFill/>
                  </a:ln>
                  <a:solidFill>
                    <a:srgbClr val="000000"/>
                  </a:solidFill>
                  <a:effectLst/>
                  <a:uLnTx/>
                  <a:uFillTx/>
                  <a:latin typeface="Helvetica"/>
                  <a:ea typeface="ヒラギノ角ゴ Pro W3"/>
                  <a:cs typeface="Helvetica"/>
                  <a:sym typeface="Gill Sans" charset="0"/>
                </a:endParaRPr>
              </a:p>
            </p:txBody>
          </p:sp>
          <p:sp>
            <p:nvSpPr>
              <p:cNvPr id="23" name="円弧 22"/>
              <p:cNvSpPr/>
              <p:nvPr/>
            </p:nvSpPr>
            <p:spPr>
              <a:xfrm flipH="1">
                <a:off x="3044205" y="4616188"/>
                <a:ext cx="3962492" cy="711387"/>
              </a:xfrm>
              <a:prstGeom prst="arc">
                <a:avLst>
                  <a:gd name="adj1" fmla="val 15822531"/>
                  <a:gd name="adj2" fmla="val 0"/>
                </a:avLst>
              </a:prstGeom>
              <a:noFill/>
              <a:ln w="25400" cap="flat" cmpd="sng" algn="ctr">
                <a:solidFill>
                  <a:srgbClr val="FF0000"/>
                </a:solidFill>
                <a:prstDash val="solid"/>
              </a:ln>
              <a:effectLst/>
            </p:spPr>
            <p:txBody>
              <a:bodyPr anchor="ctr"/>
              <a:lstStyle/>
              <a:p>
                <a:pPr marL="0" marR="0" lvl="0" indent="0" algn="ctr" defTabSz="822911" eaLnBrk="1" fontAlgn="base" latinLnBrk="0" hangingPunct="1">
                  <a:lnSpc>
                    <a:spcPct val="100000"/>
                  </a:lnSpc>
                  <a:spcBef>
                    <a:spcPct val="0"/>
                  </a:spcBef>
                  <a:spcAft>
                    <a:spcPct val="0"/>
                  </a:spcAft>
                  <a:buClrTx/>
                  <a:buSzTx/>
                  <a:buFontTx/>
                  <a:buNone/>
                  <a:tabLst/>
                  <a:defRPr/>
                </a:pPr>
                <a:endParaRPr kumimoji="0" lang="ja-JP" altLang="en-US" sz="1800" b="1" i="0" u="none" strike="noStrike" kern="0" cap="none" spc="0" normalizeH="0" baseline="0" noProof="0">
                  <a:ln>
                    <a:noFill/>
                  </a:ln>
                  <a:solidFill>
                    <a:srgbClr val="000000"/>
                  </a:solidFill>
                  <a:effectLst/>
                  <a:uLnTx/>
                  <a:uFillTx/>
                  <a:latin typeface="Helvetica"/>
                  <a:ea typeface="ヒラギノ角ゴ Pro W3"/>
                  <a:cs typeface="Helvetica"/>
                  <a:sym typeface="Gill Sans" charset="0"/>
                </a:endParaRPr>
              </a:p>
            </p:txBody>
          </p:sp>
          <p:sp>
            <p:nvSpPr>
              <p:cNvPr id="24" name="フリーフォーム 23"/>
              <p:cNvSpPr/>
              <p:nvPr/>
            </p:nvSpPr>
            <p:spPr>
              <a:xfrm>
                <a:off x="5055641" y="1840455"/>
                <a:ext cx="249071" cy="2773846"/>
              </a:xfrm>
              <a:custGeom>
                <a:avLst/>
                <a:gdLst>
                  <a:gd name="connsiteX0" fmla="*/ 0 w 247621"/>
                  <a:gd name="connsiteY0" fmla="*/ 2767561 h 2772886"/>
                  <a:gd name="connsiteX1" fmla="*/ 63902 w 247621"/>
                  <a:gd name="connsiteY1" fmla="*/ 2376189 h 2772886"/>
                  <a:gd name="connsiteX2" fmla="*/ 175731 w 247621"/>
                  <a:gd name="connsiteY2" fmla="*/ 387379 h 2772886"/>
                  <a:gd name="connsiteX3" fmla="*/ 247621 w 247621"/>
                  <a:gd name="connsiteY3" fmla="*/ 51917 h 2772886"/>
                </a:gdLst>
                <a:ahLst/>
                <a:cxnLst>
                  <a:cxn ang="0">
                    <a:pos x="connsiteX0" y="connsiteY0"/>
                  </a:cxn>
                  <a:cxn ang="0">
                    <a:pos x="connsiteX1" y="connsiteY1"/>
                  </a:cxn>
                  <a:cxn ang="0">
                    <a:pos x="connsiteX2" y="connsiteY2"/>
                  </a:cxn>
                  <a:cxn ang="0">
                    <a:pos x="connsiteX3" y="connsiteY3"/>
                  </a:cxn>
                </a:cxnLst>
                <a:rect l="l" t="t" r="r" b="b"/>
                <a:pathLst>
                  <a:path w="247621" h="2772886">
                    <a:moveTo>
                      <a:pt x="0" y="2767561"/>
                    </a:moveTo>
                    <a:cubicBezTo>
                      <a:pt x="17307" y="2770223"/>
                      <a:pt x="34614" y="2772886"/>
                      <a:pt x="63902" y="2376189"/>
                    </a:cubicBezTo>
                    <a:cubicBezTo>
                      <a:pt x="93190" y="1979492"/>
                      <a:pt x="145111" y="774758"/>
                      <a:pt x="175731" y="387379"/>
                    </a:cubicBezTo>
                    <a:cubicBezTo>
                      <a:pt x="206351" y="0"/>
                      <a:pt x="247621" y="51917"/>
                      <a:pt x="247621" y="51917"/>
                    </a:cubicBezTo>
                  </a:path>
                </a:pathLst>
              </a:custGeom>
              <a:noFill/>
              <a:ln w="25400" cap="flat" cmpd="sng" algn="ctr">
                <a:solidFill>
                  <a:srgbClr val="FF0000"/>
                </a:solidFill>
                <a:prstDash val="solid"/>
              </a:ln>
              <a:effectLst/>
            </p:spPr>
            <p:txBody>
              <a:bodyPr anchor="ctr"/>
              <a:lstStyle/>
              <a:p>
                <a:pPr marL="0" marR="0" lvl="0" indent="0" algn="ctr" defTabSz="822911" eaLnBrk="1" fontAlgn="base" latinLnBrk="0" hangingPunct="1">
                  <a:lnSpc>
                    <a:spcPct val="100000"/>
                  </a:lnSpc>
                  <a:spcBef>
                    <a:spcPct val="0"/>
                  </a:spcBef>
                  <a:spcAft>
                    <a:spcPct val="0"/>
                  </a:spcAft>
                  <a:buClrTx/>
                  <a:buSzTx/>
                  <a:buFontTx/>
                  <a:buNone/>
                  <a:tabLst/>
                  <a:defRPr/>
                </a:pPr>
                <a:endParaRPr kumimoji="0" lang="ja-JP" altLang="en-US" sz="1800" b="1" i="0" u="none" strike="noStrike" kern="0" cap="none" spc="0" normalizeH="0" baseline="0" noProof="0">
                  <a:ln>
                    <a:noFill/>
                  </a:ln>
                  <a:solidFill>
                    <a:srgbClr val="000000"/>
                  </a:solidFill>
                  <a:effectLst/>
                  <a:uLnTx/>
                  <a:uFillTx/>
                  <a:latin typeface="Helvetica"/>
                  <a:ea typeface="ヒラギノ角ゴ Pro W3"/>
                  <a:cs typeface="Helvetica"/>
                  <a:sym typeface="Gill Sans" charset="0"/>
                </a:endParaRPr>
              </a:p>
            </p:txBody>
          </p:sp>
          <p:sp>
            <p:nvSpPr>
              <p:cNvPr id="25" name="フリーフォーム 24"/>
              <p:cNvSpPr/>
              <p:nvPr/>
            </p:nvSpPr>
            <p:spPr>
              <a:xfrm flipH="1">
                <a:off x="5308486" y="1838568"/>
                <a:ext cx="247185" cy="2771958"/>
              </a:xfrm>
              <a:custGeom>
                <a:avLst/>
                <a:gdLst>
                  <a:gd name="connsiteX0" fmla="*/ 0 w 247621"/>
                  <a:gd name="connsiteY0" fmla="*/ 2767561 h 2772886"/>
                  <a:gd name="connsiteX1" fmla="*/ 63902 w 247621"/>
                  <a:gd name="connsiteY1" fmla="*/ 2376189 h 2772886"/>
                  <a:gd name="connsiteX2" fmla="*/ 175731 w 247621"/>
                  <a:gd name="connsiteY2" fmla="*/ 387379 h 2772886"/>
                  <a:gd name="connsiteX3" fmla="*/ 247621 w 247621"/>
                  <a:gd name="connsiteY3" fmla="*/ 51917 h 2772886"/>
                </a:gdLst>
                <a:ahLst/>
                <a:cxnLst>
                  <a:cxn ang="0">
                    <a:pos x="connsiteX0" y="connsiteY0"/>
                  </a:cxn>
                  <a:cxn ang="0">
                    <a:pos x="connsiteX1" y="connsiteY1"/>
                  </a:cxn>
                  <a:cxn ang="0">
                    <a:pos x="connsiteX2" y="connsiteY2"/>
                  </a:cxn>
                  <a:cxn ang="0">
                    <a:pos x="connsiteX3" y="connsiteY3"/>
                  </a:cxn>
                </a:cxnLst>
                <a:rect l="l" t="t" r="r" b="b"/>
                <a:pathLst>
                  <a:path w="247621" h="2772886">
                    <a:moveTo>
                      <a:pt x="0" y="2767561"/>
                    </a:moveTo>
                    <a:cubicBezTo>
                      <a:pt x="17307" y="2770223"/>
                      <a:pt x="34614" y="2772886"/>
                      <a:pt x="63902" y="2376189"/>
                    </a:cubicBezTo>
                    <a:cubicBezTo>
                      <a:pt x="93190" y="1979492"/>
                      <a:pt x="145111" y="774758"/>
                      <a:pt x="175731" y="387379"/>
                    </a:cubicBezTo>
                    <a:cubicBezTo>
                      <a:pt x="206351" y="0"/>
                      <a:pt x="247621" y="51917"/>
                      <a:pt x="247621" y="51917"/>
                    </a:cubicBezTo>
                  </a:path>
                </a:pathLst>
              </a:custGeom>
              <a:noFill/>
              <a:ln w="25400" cap="flat" cmpd="sng" algn="ctr">
                <a:solidFill>
                  <a:srgbClr val="FF0000"/>
                </a:solidFill>
                <a:prstDash val="solid"/>
              </a:ln>
              <a:effectLst/>
            </p:spPr>
            <p:txBody>
              <a:bodyPr anchor="ctr"/>
              <a:lstStyle/>
              <a:p>
                <a:pPr marL="0" marR="0" lvl="0" indent="0" algn="ctr" defTabSz="822911" eaLnBrk="1" fontAlgn="base" latinLnBrk="0" hangingPunct="1">
                  <a:lnSpc>
                    <a:spcPct val="100000"/>
                  </a:lnSpc>
                  <a:spcBef>
                    <a:spcPct val="0"/>
                  </a:spcBef>
                  <a:spcAft>
                    <a:spcPct val="0"/>
                  </a:spcAft>
                  <a:buClrTx/>
                  <a:buSzTx/>
                  <a:buFontTx/>
                  <a:buNone/>
                  <a:tabLst/>
                  <a:defRPr/>
                </a:pPr>
                <a:endParaRPr kumimoji="0" lang="ja-JP" altLang="en-US" sz="1800" b="1" i="0" u="none" strike="noStrike" kern="0" cap="none" spc="0" normalizeH="0" baseline="0" noProof="0">
                  <a:ln>
                    <a:noFill/>
                  </a:ln>
                  <a:solidFill>
                    <a:srgbClr val="000000"/>
                  </a:solidFill>
                  <a:effectLst/>
                  <a:uLnTx/>
                  <a:uFillTx/>
                  <a:latin typeface="Helvetica"/>
                  <a:ea typeface="ヒラギノ角ゴ Pro W3"/>
                  <a:cs typeface="Helvetica"/>
                  <a:sym typeface="Gill Sans" charset="0"/>
                </a:endParaRPr>
              </a:p>
            </p:txBody>
          </p:sp>
        </p:grpSp>
        <p:sp>
          <p:nvSpPr>
            <p:cNvPr id="15" name="テキスト ボックス 3"/>
            <p:cNvSpPr txBox="1">
              <a:spLocks noChangeArrowheads="1"/>
            </p:cNvSpPr>
            <p:nvPr/>
          </p:nvSpPr>
          <p:spPr bwMode="auto">
            <a:xfrm>
              <a:off x="2946816" y="3142375"/>
              <a:ext cx="581324" cy="34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822911" eaLnBrk="1" fontAlgn="base" latinLnBrk="0" hangingPunct="1">
                <a:lnSpc>
                  <a:spcPct val="100000"/>
                </a:lnSpc>
                <a:spcBef>
                  <a:spcPct val="0"/>
                </a:spcBef>
                <a:spcAft>
                  <a:spcPct val="0"/>
                </a:spcAft>
                <a:buClrTx/>
                <a:buSzTx/>
                <a:buFontTx/>
                <a:buNone/>
                <a:tabLst/>
                <a:defRPr/>
              </a:pPr>
              <a:r>
                <a:rPr kumimoji="1" lang="en-US" altLang="ja-JP" sz="1800" b="0" i="0" u="none" strike="noStrike" kern="0" cap="none" spc="0" normalizeH="0" baseline="0" noProof="0" dirty="0" smtClean="0">
                  <a:ln>
                    <a:noFill/>
                  </a:ln>
                  <a:solidFill>
                    <a:srgbClr val="000000"/>
                  </a:solidFill>
                  <a:effectLst/>
                  <a:uLnTx/>
                  <a:uFillTx/>
                  <a:latin typeface="Helvetica" charset="0"/>
                  <a:ea typeface="ヒラギノ角ゴ ProN W3" charset="0"/>
                  <a:cs typeface="Helvetica" charset="0"/>
                  <a:sym typeface="Gill Sans" charset="0"/>
                </a:rPr>
                <a:t>1 </a:t>
              </a:r>
              <a:r>
                <a:rPr kumimoji="1" lang="en-US" altLang="ja-JP" sz="1800" b="0" i="0" u="none" strike="noStrike" kern="0" cap="none" spc="0" normalizeH="0" baseline="0" noProof="0" dirty="0" err="1" smtClean="0">
                  <a:ln>
                    <a:noFill/>
                  </a:ln>
                  <a:solidFill>
                    <a:srgbClr val="000000"/>
                  </a:solidFill>
                  <a:effectLst/>
                  <a:uLnTx/>
                  <a:uFillTx/>
                  <a:latin typeface="Helvetica" charset="0"/>
                  <a:ea typeface="ヒラギノ角ゴ ProN W3" charset="0"/>
                  <a:cs typeface="Helvetica" charset="0"/>
                  <a:sym typeface="Gill Sans" charset="0"/>
                </a:rPr>
                <a:t>ps</a:t>
              </a:r>
              <a:endParaRPr kumimoji="1" lang="ja-JP" altLang="en-US" sz="1800" b="0" i="0" u="none" strike="noStrike" kern="0" cap="none" spc="0" normalizeH="0" baseline="0" noProof="0" dirty="0">
                <a:ln>
                  <a:noFill/>
                </a:ln>
                <a:solidFill>
                  <a:srgbClr val="000000"/>
                </a:solidFill>
                <a:effectLst/>
                <a:uLnTx/>
                <a:uFillTx/>
                <a:latin typeface="Helvetica" charset="0"/>
                <a:ea typeface="ヒラギノ角ゴ ProN W3" charset="0"/>
                <a:cs typeface="Helvetica" charset="0"/>
                <a:sym typeface="Gill Sans" charset="0"/>
              </a:endParaRPr>
            </a:p>
          </p:txBody>
        </p:sp>
        <p:cxnSp>
          <p:nvCxnSpPr>
            <p:cNvPr id="16" name="直線矢印コネクタ 72"/>
            <p:cNvCxnSpPr>
              <a:cxnSpLocks noChangeShapeType="1"/>
            </p:cNvCxnSpPr>
            <p:nvPr/>
          </p:nvCxnSpPr>
          <p:spPr bwMode="auto">
            <a:xfrm>
              <a:off x="1005678" y="4528178"/>
              <a:ext cx="3024336" cy="0"/>
            </a:xfrm>
            <a:prstGeom prst="straightConnector1">
              <a:avLst/>
            </a:prstGeom>
            <a:noFill/>
            <a:ln w="25400">
              <a:solidFill>
                <a:srgbClr val="000000"/>
              </a:solidFill>
              <a:round/>
              <a:headEnd type="arrow" w="med" len="med"/>
              <a:tailEnd type="arrow" w="med" len="med"/>
            </a:ln>
            <a:extLst>
              <a:ext uri="{909E8E84-426E-40dd-AFC4-6F175D3DCCD1}">
                <a14:hiddenFill xmlns:a14="http://schemas.microsoft.com/office/drawing/2010/main">
                  <a:noFill/>
                </a14:hiddenFill>
              </a:ext>
            </a:extLst>
          </p:spPr>
        </p:cxnSp>
        <p:sp>
          <p:nvSpPr>
            <p:cNvPr id="17" name="テキスト ボックス 74"/>
            <p:cNvSpPr txBox="1">
              <a:spLocks noChangeArrowheads="1"/>
            </p:cNvSpPr>
            <p:nvPr/>
          </p:nvSpPr>
          <p:spPr bwMode="auto">
            <a:xfrm>
              <a:off x="2125129" y="4161186"/>
              <a:ext cx="821687" cy="34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822911" eaLnBrk="1" fontAlgn="base" latinLnBrk="0" hangingPunct="1">
                <a:lnSpc>
                  <a:spcPct val="100000"/>
                </a:lnSpc>
                <a:spcBef>
                  <a:spcPct val="0"/>
                </a:spcBef>
                <a:spcAft>
                  <a:spcPct val="0"/>
                </a:spcAft>
                <a:buClrTx/>
                <a:buSzTx/>
                <a:buFontTx/>
                <a:buNone/>
                <a:tabLst/>
                <a:defRPr/>
              </a:pPr>
              <a:r>
                <a:rPr kumimoji="1" lang="en-US" altLang="ja-JP" sz="1800" b="0" i="0" u="none" strike="noStrike" kern="0" cap="none" spc="0" normalizeH="0" baseline="0" noProof="0" dirty="0" smtClean="0">
                  <a:ln>
                    <a:noFill/>
                  </a:ln>
                  <a:solidFill>
                    <a:srgbClr val="000000"/>
                  </a:solidFill>
                  <a:effectLst/>
                  <a:uLnTx/>
                  <a:uFillTx/>
                  <a:latin typeface="Helvetica" charset="0"/>
                  <a:ea typeface="ヒラギノ角ゴ ProN W3" charset="0"/>
                  <a:cs typeface="Helvetica" charset="0"/>
                  <a:sym typeface="Gill Sans" charset="0"/>
                </a:rPr>
                <a:t>200 </a:t>
              </a:r>
              <a:r>
                <a:rPr kumimoji="1" lang="en-US" altLang="ja-JP" sz="1800" b="0" i="0" u="none" strike="noStrike" kern="0" cap="none" spc="0" normalizeH="0" baseline="0" noProof="0" dirty="0" err="1" smtClean="0">
                  <a:ln>
                    <a:noFill/>
                  </a:ln>
                  <a:solidFill>
                    <a:srgbClr val="000000"/>
                  </a:solidFill>
                  <a:effectLst/>
                  <a:uLnTx/>
                  <a:uFillTx/>
                  <a:latin typeface="Helvetica" charset="0"/>
                  <a:ea typeface="ヒラギノ角ゴ ProN W3" charset="0"/>
                  <a:cs typeface="Helvetica" charset="0"/>
                  <a:sym typeface="Gill Sans" charset="0"/>
                </a:rPr>
                <a:t>ps</a:t>
              </a:r>
              <a:endParaRPr kumimoji="1" lang="ja-JP" altLang="en-US" sz="1800" b="0" i="0" u="none" strike="noStrike" kern="0" cap="none" spc="0" normalizeH="0" baseline="0" noProof="0" dirty="0">
                <a:ln>
                  <a:noFill/>
                </a:ln>
                <a:solidFill>
                  <a:srgbClr val="000000"/>
                </a:solidFill>
                <a:effectLst/>
                <a:uLnTx/>
                <a:uFillTx/>
                <a:latin typeface="Helvetica" charset="0"/>
                <a:ea typeface="ヒラギノ角ゴ ProN W3" charset="0"/>
                <a:cs typeface="Helvetica" charset="0"/>
                <a:sym typeface="Gill Sans" charset="0"/>
              </a:endParaRPr>
            </a:p>
          </p:txBody>
        </p:sp>
      </p:grpSp>
      <p:sp>
        <p:nvSpPr>
          <p:cNvPr id="26" name="テキスト ボックス 3"/>
          <p:cNvSpPr txBox="1">
            <a:spLocks noChangeArrowheads="1"/>
          </p:cNvSpPr>
          <p:nvPr/>
        </p:nvSpPr>
        <p:spPr bwMode="auto">
          <a:xfrm>
            <a:off x="984740" y="2395892"/>
            <a:ext cx="16114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822911" eaLnBrk="1" fontAlgn="base" latinLnBrk="0" hangingPunct="1">
              <a:lnSpc>
                <a:spcPct val="100000"/>
              </a:lnSpc>
              <a:spcBef>
                <a:spcPct val="0"/>
              </a:spcBef>
              <a:spcAft>
                <a:spcPct val="0"/>
              </a:spcAft>
              <a:buClrTx/>
              <a:buSzTx/>
              <a:buFontTx/>
              <a:buNone/>
              <a:tabLst/>
              <a:defRPr/>
            </a:pPr>
            <a:r>
              <a:rPr kumimoji="1" lang="en-US" altLang="ja-JP" sz="2200" b="0" i="0" u="none" strike="noStrike" kern="0" cap="none" spc="0" normalizeH="0" baseline="0" noProof="0" dirty="0" smtClean="0">
                <a:ln>
                  <a:noFill/>
                </a:ln>
                <a:solidFill>
                  <a:srgbClr val="000000"/>
                </a:solidFill>
                <a:effectLst/>
                <a:uLnTx/>
                <a:uFillTx/>
                <a:latin typeface="Helvetica" charset="0"/>
                <a:ea typeface="ヒラギノ角ゴ ProN W3" charset="0"/>
                <a:cs typeface="Helvetica" charset="0"/>
                <a:sym typeface="Gill Sans" charset="0"/>
              </a:rPr>
              <a:t>10</a:t>
            </a:r>
            <a:r>
              <a:rPr kumimoji="1" lang="en-US" altLang="ja-JP" sz="2200" b="0" i="0" u="none" strike="noStrike" kern="0" cap="none" spc="0" normalizeH="0" baseline="30000" noProof="0" dirty="0" smtClean="0">
                <a:ln>
                  <a:noFill/>
                </a:ln>
                <a:solidFill>
                  <a:srgbClr val="000000"/>
                </a:solidFill>
                <a:effectLst/>
                <a:uLnTx/>
                <a:uFillTx/>
                <a:latin typeface="Helvetica" charset="0"/>
                <a:ea typeface="ヒラギノ角ゴ ProN W3" charset="0"/>
                <a:cs typeface="Helvetica" charset="0"/>
                <a:sym typeface="Gill Sans" charset="0"/>
              </a:rPr>
              <a:t>20</a:t>
            </a:r>
            <a:r>
              <a:rPr kumimoji="1" lang="en-US" altLang="ja-JP" sz="2200" b="0" i="0" u="none" strike="noStrike" kern="0" cap="none" spc="0" normalizeH="0" baseline="0" noProof="0" dirty="0" smtClean="0">
                <a:ln>
                  <a:noFill/>
                </a:ln>
                <a:solidFill>
                  <a:srgbClr val="000000"/>
                </a:solidFill>
                <a:effectLst/>
                <a:uLnTx/>
                <a:uFillTx/>
                <a:latin typeface="Helvetica" charset="0"/>
                <a:ea typeface="ヒラギノ角ゴ ProN W3" charset="0"/>
                <a:cs typeface="Helvetica" charset="0"/>
                <a:sym typeface="Gill Sans" charset="0"/>
              </a:rPr>
              <a:t> W/cm</a:t>
            </a:r>
            <a:r>
              <a:rPr kumimoji="1" lang="en-US" altLang="ja-JP" sz="2200" b="0" i="0" u="none" strike="noStrike" kern="0" cap="none" spc="0" normalizeH="0" baseline="30000" noProof="0" dirty="0" smtClean="0">
                <a:ln>
                  <a:noFill/>
                </a:ln>
                <a:solidFill>
                  <a:srgbClr val="000000"/>
                </a:solidFill>
                <a:effectLst/>
                <a:uLnTx/>
                <a:uFillTx/>
                <a:latin typeface="Helvetica" charset="0"/>
                <a:ea typeface="ヒラギノ角ゴ ProN W3" charset="0"/>
                <a:cs typeface="Helvetica" charset="0"/>
                <a:sym typeface="Gill Sans" charset="0"/>
              </a:rPr>
              <a:t>2</a:t>
            </a:r>
            <a:endParaRPr kumimoji="1" lang="ja-JP" altLang="en-US" sz="2200" b="0" i="0" u="none" strike="noStrike" kern="0" cap="none" spc="0" normalizeH="0" baseline="30000" noProof="0" dirty="0">
              <a:ln>
                <a:noFill/>
              </a:ln>
              <a:solidFill>
                <a:srgbClr val="000000"/>
              </a:solidFill>
              <a:effectLst/>
              <a:uLnTx/>
              <a:uFillTx/>
              <a:latin typeface="Helvetica" charset="0"/>
              <a:ea typeface="ヒラギノ角ゴ ProN W3" charset="0"/>
              <a:cs typeface="Helvetica" charset="0"/>
              <a:sym typeface="Gill Sans" charset="0"/>
            </a:endParaRPr>
          </a:p>
        </p:txBody>
      </p:sp>
      <p:sp>
        <p:nvSpPr>
          <p:cNvPr id="27" name="テキスト ボックス 3"/>
          <p:cNvSpPr txBox="1">
            <a:spLocks noChangeArrowheads="1"/>
          </p:cNvSpPr>
          <p:nvPr/>
        </p:nvSpPr>
        <p:spPr bwMode="auto">
          <a:xfrm>
            <a:off x="936244" y="4054674"/>
            <a:ext cx="16114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822911" eaLnBrk="1" fontAlgn="base" latinLnBrk="0" hangingPunct="1">
              <a:lnSpc>
                <a:spcPct val="100000"/>
              </a:lnSpc>
              <a:spcBef>
                <a:spcPct val="0"/>
              </a:spcBef>
              <a:spcAft>
                <a:spcPct val="0"/>
              </a:spcAft>
              <a:buClrTx/>
              <a:buSzTx/>
              <a:buFontTx/>
              <a:buNone/>
              <a:tabLst/>
              <a:defRPr/>
            </a:pPr>
            <a:r>
              <a:rPr kumimoji="1" lang="en-US" altLang="ja-JP" sz="2200" b="0" i="0" u="none" strike="noStrike" kern="0" cap="none" spc="0" normalizeH="0" baseline="0" noProof="0" dirty="0" smtClean="0">
                <a:ln>
                  <a:noFill/>
                </a:ln>
                <a:solidFill>
                  <a:srgbClr val="000000"/>
                </a:solidFill>
                <a:effectLst/>
                <a:uLnTx/>
                <a:uFillTx/>
                <a:latin typeface="Helvetica" charset="0"/>
                <a:ea typeface="ヒラギノ角ゴ ProN W3" charset="0"/>
                <a:cs typeface="Helvetica" charset="0"/>
                <a:sym typeface="Gill Sans" charset="0"/>
              </a:rPr>
              <a:t>10</a:t>
            </a:r>
            <a:r>
              <a:rPr kumimoji="1" lang="en-US" altLang="ja-JP" sz="2200" b="0" i="0" u="none" strike="noStrike" kern="0" cap="none" spc="0" normalizeH="0" baseline="30000" noProof="0" dirty="0" smtClean="0">
                <a:ln>
                  <a:noFill/>
                </a:ln>
                <a:solidFill>
                  <a:srgbClr val="000000"/>
                </a:solidFill>
                <a:effectLst/>
                <a:uLnTx/>
                <a:uFillTx/>
                <a:latin typeface="Helvetica" charset="0"/>
                <a:ea typeface="ヒラギノ角ゴ ProN W3" charset="0"/>
                <a:cs typeface="Helvetica" charset="0"/>
                <a:sym typeface="Gill Sans" charset="0"/>
              </a:rPr>
              <a:t>10</a:t>
            </a:r>
            <a:r>
              <a:rPr kumimoji="1" lang="en-US" altLang="ja-JP" sz="2200" b="0" i="0" u="none" strike="noStrike" kern="0" cap="none" spc="0" normalizeH="0" baseline="0" noProof="0" dirty="0" smtClean="0">
                <a:ln>
                  <a:noFill/>
                </a:ln>
                <a:solidFill>
                  <a:srgbClr val="000000"/>
                </a:solidFill>
                <a:effectLst/>
                <a:uLnTx/>
                <a:uFillTx/>
                <a:latin typeface="Helvetica" charset="0"/>
                <a:ea typeface="ヒラギノ角ゴ ProN W3" charset="0"/>
                <a:cs typeface="Helvetica" charset="0"/>
                <a:sym typeface="Gill Sans" charset="0"/>
              </a:rPr>
              <a:t> W/cm</a:t>
            </a:r>
            <a:r>
              <a:rPr kumimoji="1" lang="en-US" altLang="ja-JP" sz="2200" b="0" i="0" u="none" strike="noStrike" kern="0" cap="none" spc="0" normalizeH="0" baseline="30000" noProof="0" dirty="0" smtClean="0">
                <a:ln>
                  <a:noFill/>
                </a:ln>
                <a:solidFill>
                  <a:srgbClr val="000000"/>
                </a:solidFill>
                <a:effectLst/>
                <a:uLnTx/>
                <a:uFillTx/>
                <a:latin typeface="Helvetica" charset="0"/>
                <a:ea typeface="ヒラギノ角ゴ ProN W3" charset="0"/>
                <a:cs typeface="Helvetica" charset="0"/>
                <a:sym typeface="Gill Sans" charset="0"/>
              </a:rPr>
              <a:t>2</a:t>
            </a:r>
            <a:endParaRPr kumimoji="1" lang="ja-JP" altLang="en-US" sz="2200" b="0" i="0" u="none" strike="noStrike" kern="0" cap="none" spc="0" normalizeH="0" baseline="30000" noProof="0" dirty="0">
              <a:ln>
                <a:noFill/>
              </a:ln>
              <a:solidFill>
                <a:srgbClr val="000000"/>
              </a:solidFill>
              <a:effectLst/>
              <a:uLnTx/>
              <a:uFillTx/>
              <a:latin typeface="Helvetica" charset="0"/>
              <a:ea typeface="ヒラギノ角ゴ ProN W3" charset="0"/>
              <a:cs typeface="Helvetica" charset="0"/>
              <a:sym typeface="Gill Sans" charset="0"/>
            </a:endParaRPr>
          </a:p>
        </p:txBody>
      </p:sp>
      <p:cxnSp>
        <p:nvCxnSpPr>
          <p:cNvPr id="28" name="直線矢印コネクタ 72"/>
          <p:cNvCxnSpPr>
            <a:cxnSpLocks noChangeShapeType="1"/>
          </p:cNvCxnSpPr>
          <p:nvPr/>
        </p:nvCxnSpPr>
        <p:spPr bwMode="auto">
          <a:xfrm>
            <a:off x="2833699" y="3726555"/>
            <a:ext cx="660044" cy="0"/>
          </a:xfrm>
          <a:prstGeom prst="straightConnector1">
            <a:avLst/>
          </a:prstGeom>
          <a:noFill/>
          <a:ln w="25400">
            <a:solidFill>
              <a:srgbClr val="000000"/>
            </a:solidFill>
            <a:round/>
            <a:headEnd type="arrow" w="med" len="med"/>
            <a:tailEnd type="none" w="med" len="med"/>
          </a:ln>
          <a:extLst>
            <a:ext uri="{909E8E84-426E-40dd-AFC4-6F175D3DCCD1}">
              <a14:hiddenFill xmlns:a14="http://schemas.microsoft.com/office/drawing/2010/main">
                <a:noFill/>
              </a14:hiddenFill>
            </a:ext>
          </a:extLst>
        </p:spPr>
      </p:cxnSp>
      <p:cxnSp>
        <p:nvCxnSpPr>
          <p:cNvPr id="29" name="直線矢印コネクタ 72"/>
          <p:cNvCxnSpPr>
            <a:cxnSpLocks noChangeShapeType="1"/>
          </p:cNvCxnSpPr>
          <p:nvPr/>
        </p:nvCxnSpPr>
        <p:spPr bwMode="auto">
          <a:xfrm flipH="1">
            <a:off x="1783255" y="3726555"/>
            <a:ext cx="660044" cy="0"/>
          </a:xfrm>
          <a:prstGeom prst="straightConnector1">
            <a:avLst/>
          </a:prstGeom>
          <a:noFill/>
          <a:ln w="25400">
            <a:solidFill>
              <a:srgbClr val="000000"/>
            </a:solidFill>
            <a:round/>
            <a:headEnd type="arrow" w="med" len="med"/>
            <a:tailEnd type="none" w="med" len="med"/>
          </a:ln>
          <a:extLst>
            <a:ext uri="{909E8E84-426E-40dd-AFC4-6F175D3DCCD1}">
              <a14:hiddenFill xmlns:a14="http://schemas.microsoft.com/office/drawing/2010/main">
                <a:noFill/>
              </a14:hiddenFill>
            </a:ext>
          </a:extLst>
        </p:spPr>
      </p:cxnSp>
      <p:sp>
        <p:nvSpPr>
          <p:cNvPr id="35" name="テキスト ボックス 4"/>
          <p:cNvSpPr txBox="1">
            <a:spLocks noChangeArrowheads="1"/>
          </p:cNvSpPr>
          <p:nvPr/>
        </p:nvSpPr>
        <p:spPr bwMode="auto">
          <a:xfrm>
            <a:off x="740814" y="1563853"/>
            <a:ext cx="3553456"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charset="0"/>
                <a:cs typeface="Helvetica" charset="0"/>
              </a:rPr>
              <a:t>Typical shape of laser pulse</a:t>
            </a:r>
            <a:endParaRPr lang="ja-JP" altLang="en-US" sz="2000" b="1" dirty="0">
              <a:solidFill>
                <a:schemeClr val="bg1"/>
              </a:solidFill>
              <a:latin typeface="Helvetica" charset="0"/>
              <a:cs typeface="Helvetica" charset="0"/>
            </a:endParaRPr>
          </a:p>
        </p:txBody>
      </p:sp>
      <p:sp>
        <p:nvSpPr>
          <p:cNvPr id="41" name="テキスト ボックス 4"/>
          <p:cNvSpPr txBox="1">
            <a:spLocks noChangeArrowheads="1"/>
          </p:cNvSpPr>
          <p:nvPr/>
        </p:nvSpPr>
        <p:spPr bwMode="auto">
          <a:xfrm>
            <a:off x="5200809" y="1563853"/>
            <a:ext cx="3553456"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charset="0"/>
                <a:cs typeface="Helvetica" charset="0"/>
              </a:rPr>
              <a:t>Principle of plasma mirror</a:t>
            </a:r>
            <a:endParaRPr lang="ja-JP" altLang="en-US" sz="2000" b="1" dirty="0">
              <a:solidFill>
                <a:schemeClr val="bg1"/>
              </a:solidFill>
              <a:latin typeface="Helvetica" charset="0"/>
              <a:cs typeface="Helvetica" charset="0"/>
            </a:endParaRPr>
          </a:p>
        </p:txBody>
      </p:sp>
      <p:sp>
        <p:nvSpPr>
          <p:cNvPr id="43" name="テキスト ボックス 42"/>
          <p:cNvSpPr txBox="1"/>
          <p:nvPr/>
        </p:nvSpPr>
        <p:spPr>
          <a:xfrm>
            <a:off x="2284226" y="6461589"/>
            <a:ext cx="6351656" cy="369332"/>
          </a:xfrm>
          <a:prstGeom prst="rect">
            <a:avLst/>
          </a:prstGeom>
          <a:noFill/>
          <a:ln>
            <a:solidFill>
              <a:srgbClr val="000000"/>
            </a:solidFill>
          </a:ln>
        </p:spPr>
        <p:txBody>
          <a:bodyPr wrap="none" rtlCol="0">
            <a:spAutoFit/>
          </a:bodyPr>
          <a:lstStyle/>
          <a:p>
            <a:r>
              <a:rPr lang="en-US" altLang="ja-JP" dirty="0" smtClean="0">
                <a:solidFill>
                  <a:srgbClr val="000000"/>
                </a:solidFill>
                <a:latin typeface="Arial"/>
                <a:ea typeface="ヒラギノ角ゴ ProN W6"/>
                <a:cs typeface="ヒラギノ角ゴ ProN W6"/>
              </a:rPr>
              <a:t>See details in the poster by A. </a:t>
            </a:r>
            <a:r>
              <a:rPr lang="en-US" altLang="ja-JP" dirty="0" err="1" smtClean="0">
                <a:solidFill>
                  <a:srgbClr val="000000"/>
                </a:solidFill>
                <a:latin typeface="Arial"/>
                <a:ea typeface="ヒラギノ角ゴ ProN W6"/>
                <a:cs typeface="ヒラギノ角ゴ ProN W6"/>
              </a:rPr>
              <a:t>Morace</a:t>
            </a:r>
            <a:r>
              <a:rPr lang="en-US" altLang="ja-JP" dirty="0" smtClean="0">
                <a:solidFill>
                  <a:srgbClr val="000000"/>
                </a:solidFill>
                <a:latin typeface="Arial"/>
                <a:ea typeface="ヒラギノ角ゴ ProN W6"/>
                <a:cs typeface="ヒラギノ角ゴ ProN W6"/>
              </a:rPr>
              <a:t> (IFE/P6-4, Thursday). </a:t>
            </a:r>
            <a:endParaRPr lang="ja-JP" altLang="en-US" dirty="0">
              <a:solidFill>
                <a:srgbClr val="000000"/>
              </a:solidFill>
              <a:latin typeface="Arial"/>
              <a:ea typeface="ヒラギノ角ゴ ProN W6"/>
              <a:cs typeface="ヒラギノ角ゴ ProN W6"/>
            </a:endParaRPr>
          </a:p>
        </p:txBody>
      </p:sp>
    </p:spTree>
    <p:extLst>
      <p:ext uri="{BB962C8B-B14F-4D97-AF65-F5344CB8AC3E}">
        <p14:creationId xmlns:p14="http://schemas.microsoft.com/office/powerpoint/2010/main" val="239162783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a:spLocks noChangeArrowheads="1"/>
          </p:cNvSpPr>
          <p:nvPr/>
        </p:nvSpPr>
        <p:spPr bwMode="auto">
          <a:xfrm>
            <a:off x="2" y="-1"/>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a:solidFill>
                <a:srgbClr val="FF0000"/>
              </a:solidFill>
              <a:latin typeface="Helvetica"/>
              <a:ea typeface="ヒラギノ角ゴ Pro W3"/>
              <a:cs typeface="Helvetica"/>
            </a:endParaRPr>
          </a:p>
          <a:p>
            <a:r>
              <a:rPr lang="en-US" altLang="ja-JP" sz="2200" b="1" dirty="0" smtClean="0">
                <a:solidFill>
                  <a:srgbClr val="000090"/>
                </a:solidFill>
                <a:latin typeface="Helvetica"/>
                <a:ea typeface="ヒラギノ角ゴ Pro W3"/>
                <a:cs typeface="Helvetica"/>
              </a:rPr>
              <a:t>Laser-generated relativistic </a:t>
            </a:r>
            <a:r>
              <a:rPr lang="en-US" altLang="ja-JP" sz="2200" b="1" dirty="0">
                <a:solidFill>
                  <a:srgbClr val="000090"/>
                </a:solidFill>
                <a:latin typeface="Helvetica"/>
                <a:ea typeface="ヒラギノ角ゴ Pro W3"/>
                <a:cs typeface="Helvetica"/>
              </a:rPr>
              <a:t>electron </a:t>
            </a:r>
            <a:r>
              <a:rPr lang="en-US" altLang="ja-JP" sz="2200" b="1" dirty="0" smtClean="0">
                <a:solidFill>
                  <a:srgbClr val="000090"/>
                </a:solidFill>
                <a:latin typeface="Helvetica"/>
                <a:ea typeface="ヒラギノ角ゴ Pro W3"/>
                <a:cs typeface="Helvetica"/>
              </a:rPr>
              <a:t>beams can be </a:t>
            </a:r>
          </a:p>
          <a:p>
            <a:r>
              <a:rPr lang="en-US" altLang="ja-JP" sz="2200" b="1" dirty="0" smtClean="0">
                <a:solidFill>
                  <a:srgbClr val="000090"/>
                </a:solidFill>
                <a:latin typeface="Helvetica"/>
                <a:ea typeface="ヒラギノ角ゴ Pro W3"/>
                <a:cs typeface="Helvetica"/>
              </a:rPr>
              <a:t>guide by </a:t>
            </a:r>
            <a:r>
              <a:rPr lang="en-US" altLang="ja-JP" sz="2200" b="1" dirty="0" smtClean="0">
                <a:solidFill>
                  <a:srgbClr val="FF0000"/>
                </a:solidFill>
                <a:latin typeface="Helvetica"/>
                <a:ea typeface="ヒラギノ角ゴ Pro W3"/>
                <a:cs typeface="Helvetica"/>
              </a:rPr>
              <a:t>a </a:t>
            </a:r>
            <a:r>
              <a:rPr lang="en-US" altLang="ja-JP" sz="2200" b="1" dirty="0">
                <a:solidFill>
                  <a:srgbClr val="FF0000"/>
                </a:solidFill>
                <a:latin typeface="Helvetica"/>
                <a:ea typeface="ヒラギノ角ゴ Pro W3"/>
                <a:cs typeface="Helvetica"/>
              </a:rPr>
              <a:t>few </a:t>
            </a:r>
            <a:r>
              <a:rPr lang="en-US" altLang="ja-JP" sz="2200" b="1" dirty="0" err="1" smtClean="0">
                <a:solidFill>
                  <a:srgbClr val="FF0000"/>
                </a:solidFill>
                <a:latin typeface="Helvetica"/>
                <a:ea typeface="ヒラギノ角ゴ Pro W3"/>
                <a:cs typeface="Helvetica"/>
              </a:rPr>
              <a:t>kT</a:t>
            </a:r>
            <a:r>
              <a:rPr lang="en-US" altLang="ja-JP" sz="2200" b="1" dirty="0" smtClean="0">
                <a:solidFill>
                  <a:srgbClr val="FF0000"/>
                </a:solidFill>
                <a:latin typeface="Helvetica"/>
                <a:ea typeface="ヒラギノ角ゴ Pro W3"/>
                <a:cs typeface="Helvetica"/>
              </a:rPr>
              <a:t> of externally imposed </a:t>
            </a:r>
            <a:r>
              <a:rPr lang="en-US" altLang="ja-JP" sz="2200" b="1" dirty="0">
                <a:solidFill>
                  <a:srgbClr val="FF0000"/>
                </a:solidFill>
                <a:latin typeface="Helvetica"/>
                <a:ea typeface="ヒラギノ角ゴ Pro W3"/>
                <a:cs typeface="Helvetica"/>
              </a:rPr>
              <a:t>B-</a:t>
            </a:r>
            <a:r>
              <a:rPr lang="en-US" altLang="ja-JP" sz="2200" b="1" dirty="0" smtClean="0">
                <a:solidFill>
                  <a:srgbClr val="FF0000"/>
                </a:solidFill>
                <a:latin typeface="Helvetica"/>
                <a:ea typeface="ヒラギノ角ゴ Pro W3"/>
                <a:cs typeface="Helvetica"/>
              </a:rPr>
              <a:t>field </a:t>
            </a:r>
          </a:p>
        </p:txBody>
      </p:sp>
      <p:grpSp>
        <p:nvGrpSpPr>
          <p:cNvPr id="30" name="図形グループ 118"/>
          <p:cNvGrpSpPr>
            <a:grpSpLocks/>
          </p:cNvGrpSpPr>
          <p:nvPr/>
        </p:nvGrpSpPr>
        <p:grpSpPr bwMode="auto">
          <a:xfrm>
            <a:off x="7879862" y="185188"/>
            <a:ext cx="1223963" cy="788988"/>
            <a:chOff x="7424915" y="-91246"/>
            <a:chExt cx="1224880" cy="790356"/>
          </a:xfrm>
        </p:grpSpPr>
        <p:sp>
          <p:nvSpPr>
            <p:cNvPr id="34"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36" name="図 1" descr="logo0.jpg"/>
            <p:cNvPicPr>
              <a:picLocks noChangeAspect="1"/>
            </p:cNvPicPr>
            <p:nvPr/>
          </p:nvPicPr>
          <p:blipFill>
            <a:blip r:embed="rId2">
              <a:extLst>
                <a:ext uri="{BEBA8EAE-BF5A-486C-A8C5-ECC9F3942E4B}">
                  <a14:imgProps xmlns:a14="http://schemas.microsoft.com/office/drawing/2010/main">
                    <a14:imgLayer r:embed="rId3">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E:\発表用PPT\logo-SILVER.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11</a:t>
            </a:fld>
            <a:endParaRPr lang="en-US" altLang="ja-JP" sz="1300" dirty="0">
              <a:solidFill>
                <a:srgbClr val="000000"/>
              </a:solidFill>
              <a:latin typeface="Arial" charset="0"/>
              <a:cs typeface="Gill Sans" charset="0"/>
            </a:endParaRPr>
          </a:p>
        </p:txBody>
      </p:sp>
      <p:sp>
        <p:nvSpPr>
          <p:cNvPr id="31" name="正方形/長方形 30"/>
          <p:cNvSpPr/>
          <p:nvPr/>
        </p:nvSpPr>
        <p:spPr>
          <a:xfrm>
            <a:off x="39956" y="38103"/>
            <a:ext cx="3597447"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Guiding REB with external B-field</a:t>
            </a:r>
            <a:endParaRPr lang="ja-JP" altLang="en-US" dirty="0">
              <a:solidFill>
                <a:prstClr val="black"/>
              </a:solidFill>
              <a:latin typeface="Helvetica"/>
              <a:ea typeface="ＭＳ Ｐゴシック"/>
              <a:cs typeface="Helvetica"/>
            </a:endParaRPr>
          </a:p>
        </p:txBody>
      </p:sp>
      <p:sp>
        <p:nvSpPr>
          <p:cNvPr id="32" name="テキスト ボックス 31"/>
          <p:cNvSpPr txBox="1"/>
          <p:nvPr/>
        </p:nvSpPr>
        <p:spPr>
          <a:xfrm>
            <a:off x="2284226" y="6461589"/>
            <a:ext cx="6142126" cy="369332"/>
          </a:xfrm>
          <a:prstGeom prst="rect">
            <a:avLst/>
          </a:prstGeom>
          <a:noFill/>
          <a:ln>
            <a:solidFill>
              <a:srgbClr val="000000"/>
            </a:solidFill>
          </a:ln>
        </p:spPr>
        <p:txBody>
          <a:bodyPr wrap="none" rtlCol="0">
            <a:spAutoFit/>
          </a:bodyPr>
          <a:lstStyle/>
          <a:p>
            <a:r>
              <a:rPr lang="en-US" altLang="ja-JP" dirty="0" smtClean="0">
                <a:solidFill>
                  <a:srgbClr val="000000"/>
                </a:solidFill>
                <a:latin typeface="Arial"/>
                <a:ea typeface="ヒラギノ角ゴ ProN W6"/>
                <a:cs typeface="ヒラギノ角ゴ ProN W6"/>
              </a:rPr>
              <a:t>See details in a poster by T. </a:t>
            </a:r>
            <a:r>
              <a:rPr lang="en-US" altLang="ja-JP" dirty="0" err="1" smtClean="0">
                <a:solidFill>
                  <a:srgbClr val="000000"/>
                </a:solidFill>
                <a:latin typeface="Arial"/>
                <a:ea typeface="ヒラギノ角ゴ ProN W6"/>
                <a:cs typeface="ヒラギノ角ゴ ProN W6"/>
              </a:rPr>
              <a:t>Johzaki</a:t>
            </a:r>
            <a:r>
              <a:rPr lang="en-US" altLang="ja-JP" dirty="0" smtClean="0">
                <a:solidFill>
                  <a:srgbClr val="000000"/>
                </a:solidFill>
                <a:latin typeface="Arial"/>
                <a:ea typeface="ヒラギノ角ゴ ProN W6"/>
                <a:cs typeface="ヒラギノ角ゴ ProN W6"/>
              </a:rPr>
              <a:t> (IFE/P6-5, Thursday). </a:t>
            </a:r>
            <a:endParaRPr lang="ja-JP" altLang="en-US" dirty="0">
              <a:solidFill>
                <a:srgbClr val="000000"/>
              </a:solidFill>
              <a:latin typeface="Arial"/>
              <a:ea typeface="ヒラギノ角ゴ ProN W6"/>
              <a:cs typeface="ヒラギノ角ゴ ProN W6"/>
            </a:endParaRPr>
          </a:p>
        </p:txBody>
      </p:sp>
      <p:grpSp>
        <p:nvGrpSpPr>
          <p:cNvPr id="33" name="図形グループ 32"/>
          <p:cNvGrpSpPr/>
          <p:nvPr/>
        </p:nvGrpSpPr>
        <p:grpSpPr>
          <a:xfrm>
            <a:off x="415886" y="2208320"/>
            <a:ext cx="8010466" cy="2575963"/>
            <a:chOff x="126364" y="1259435"/>
            <a:chExt cx="6609906" cy="2125579"/>
          </a:xfrm>
        </p:grpSpPr>
        <p:sp>
          <p:nvSpPr>
            <p:cNvPr id="41" name="19 CuadroTexto"/>
            <p:cNvSpPr txBox="1"/>
            <p:nvPr/>
          </p:nvSpPr>
          <p:spPr>
            <a:xfrm>
              <a:off x="126364" y="2062590"/>
              <a:ext cx="839123" cy="685703"/>
            </a:xfrm>
            <a:prstGeom prst="rect">
              <a:avLst/>
            </a:prstGeom>
            <a:noFill/>
          </p:spPr>
          <p:txBody>
            <a:bodyPr wrap="none" lIns="91439" tIns="45719" rIns="91439" bIns="45719" rtlCol="0">
              <a:spAutoFit/>
            </a:bodyPr>
            <a:lstStyle/>
            <a:p>
              <a:pPr algn="ctr"/>
              <a:r>
                <a:rPr lang="es-ES" sz="2400" b="1" dirty="0">
                  <a:solidFill>
                    <a:prstClr val="black"/>
                  </a:solidFill>
                  <a:latin typeface="Helvetica"/>
                  <a:cs typeface="Helvetica"/>
                </a:rPr>
                <a:t>n</a:t>
              </a:r>
              <a:r>
                <a:rPr lang="es-ES" sz="2400" b="1" baseline="-25000" dirty="0">
                  <a:solidFill>
                    <a:prstClr val="black"/>
                  </a:solidFill>
                  <a:latin typeface="Helvetica"/>
                  <a:cs typeface="Helvetica"/>
                </a:rPr>
                <a:t>b</a:t>
              </a:r>
            </a:p>
            <a:p>
              <a:pPr algn="ctr"/>
              <a:r>
                <a:rPr lang="es-ES" sz="2400" b="1" dirty="0">
                  <a:solidFill>
                    <a:prstClr val="black"/>
                  </a:solidFill>
                  <a:latin typeface="Helvetica"/>
                  <a:cs typeface="Helvetica"/>
                </a:rPr>
                <a:t>(cm</a:t>
              </a:r>
              <a:r>
                <a:rPr lang="es-ES" sz="2400" b="1" baseline="30000" dirty="0">
                  <a:solidFill>
                    <a:prstClr val="black"/>
                  </a:solidFill>
                  <a:latin typeface="Helvetica"/>
                  <a:cs typeface="Helvetica"/>
                </a:rPr>
                <a:t>-3</a:t>
              </a:r>
              <a:r>
                <a:rPr lang="es-ES" sz="2400" b="1" dirty="0">
                  <a:solidFill>
                    <a:prstClr val="black"/>
                  </a:solidFill>
                  <a:latin typeface="Helvetica"/>
                  <a:cs typeface="Helvetica"/>
                </a:rPr>
                <a:t>)</a:t>
              </a:r>
              <a:endParaRPr lang="es-ES" sz="2400" b="1" baseline="30000" dirty="0">
                <a:solidFill>
                  <a:prstClr val="black"/>
                </a:solidFill>
                <a:latin typeface="Helvetica"/>
                <a:cs typeface="Helvetica"/>
              </a:endParaRPr>
            </a:p>
          </p:txBody>
        </p:sp>
        <p:pic>
          <p:nvPicPr>
            <p:cNvPr id="42" name="Imagen 10" descr="rhof.PNG"/>
            <p:cNvPicPr>
              <a:picLocks noChangeAspect="1"/>
            </p:cNvPicPr>
            <p:nvPr/>
          </p:nvPicPr>
          <p:blipFill>
            <a:blip r:embed="rId6" cstate="print"/>
            <a:stretch>
              <a:fillRect/>
            </a:stretch>
          </p:blipFill>
          <p:spPr>
            <a:xfrm>
              <a:off x="3925920" y="1550051"/>
              <a:ext cx="2810350" cy="1815449"/>
            </a:xfrm>
            <a:prstGeom prst="rect">
              <a:avLst/>
            </a:prstGeom>
          </p:spPr>
        </p:pic>
        <p:pic>
          <p:nvPicPr>
            <p:cNvPr id="44" name="Imagen 15" descr="rhof.PNG"/>
            <p:cNvPicPr>
              <a:picLocks noChangeAspect="1"/>
            </p:cNvPicPr>
            <p:nvPr/>
          </p:nvPicPr>
          <p:blipFill>
            <a:blip r:embed="rId7" cstate="print"/>
            <a:stretch>
              <a:fillRect/>
            </a:stretch>
          </p:blipFill>
          <p:spPr>
            <a:xfrm>
              <a:off x="1065161" y="1566612"/>
              <a:ext cx="2805473" cy="1786188"/>
            </a:xfrm>
            <a:prstGeom prst="rect">
              <a:avLst/>
            </a:prstGeom>
          </p:spPr>
        </p:pic>
        <p:sp>
          <p:nvSpPr>
            <p:cNvPr id="50" name="Arco de bloque 28"/>
            <p:cNvSpPr>
              <a:spLocks noChangeAspect="1"/>
            </p:cNvSpPr>
            <p:nvPr/>
          </p:nvSpPr>
          <p:spPr>
            <a:xfrm>
              <a:off x="2833668" y="2808732"/>
              <a:ext cx="544068" cy="544068"/>
            </a:xfrm>
            <a:prstGeom prst="blockArc">
              <a:avLst>
                <a:gd name="adj1" fmla="val 10800000"/>
                <a:gd name="adj2" fmla="val 40442"/>
                <a:gd name="adj3" fmla="val 0"/>
              </a:avLst>
            </a:prstGeom>
            <a:noFill/>
            <a:ln w="3175" cmpd="sng">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a:endParaRPr lang="es-ES_tradnl">
                <a:solidFill>
                  <a:prstClr val="black"/>
                </a:solidFill>
                <a:latin typeface="Helvetica"/>
                <a:cs typeface="Helvetica"/>
              </a:endParaRPr>
            </a:p>
          </p:txBody>
        </p:sp>
        <p:sp>
          <p:nvSpPr>
            <p:cNvPr id="51" name="Arco de bloque 29"/>
            <p:cNvSpPr>
              <a:spLocks noChangeAspect="1"/>
            </p:cNvSpPr>
            <p:nvPr/>
          </p:nvSpPr>
          <p:spPr>
            <a:xfrm>
              <a:off x="5669469" y="2840946"/>
              <a:ext cx="544068" cy="544068"/>
            </a:xfrm>
            <a:prstGeom prst="blockArc">
              <a:avLst>
                <a:gd name="adj1" fmla="val 10800000"/>
                <a:gd name="adj2" fmla="val 40442"/>
                <a:gd name="adj3" fmla="val 0"/>
              </a:avLst>
            </a:prstGeom>
            <a:noFill/>
            <a:ln w="3175" cmpd="sng">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a:endParaRPr lang="es-ES_tradnl">
                <a:solidFill>
                  <a:prstClr val="black"/>
                </a:solidFill>
                <a:latin typeface="Helvetica"/>
                <a:cs typeface="Helvetica"/>
              </a:endParaRPr>
            </a:p>
          </p:txBody>
        </p:sp>
        <p:sp>
          <p:nvSpPr>
            <p:cNvPr id="52" name="32 CuadroTexto"/>
            <p:cNvSpPr txBox="1"/>
            <p:nvPr/>
          </p:nvSpPr>
          <p:spPr>
            <a:xfrm>
              <a:off x="2627785" y="1628801"/>
              <a:ext cx="670888" cy="330153"/>
            </a:xfrm>
            <a:prstGeom prst="rect">
              <a:avLst/>
            </a:prstGeom>
            <a:noFill/>
          </p:spPr>
          <p:txBody>
            <a:bodyPr wrap="none" lIns="91439" tIns="45719" rIns="91439" bIns="45719" rtlCol="0">
              <a:spAutoFit/>
            </a:bodyPr>
            <a:lstStyle/>
            <a:p>
              <a:r>
                <a:rPr lang="es-ES" sz="2000" dirty="0">
                  <a:solidFill>
                    <a:prstClr val="white"/>
                  </a:solidFill>
                  <a:latin typeface="Helvetica"/>
                  <a:cs typeface="Helvetica"/>
                </a:rPr>
                <a:t>2.1ps</a:t>
              </a:r>
            </a:p>
          </p:txBody>
        </p:sp>
        <p:sp>
          <p:nvSpPr>
            <p:cNvPr id="53" name="34 CuadroTexto"/>
            <p:cNvSpPr txBox="1"/>
            <p:nvPr/>
          </p:nvSpPr>
          <p:spPr>
            <a:xfrm>
              <a:off x="5529293" y="1631747"/>
              <a:ext cx="670888" cy="330153"/>
            </a:xfrm>
            <a:prstGeom prst="rect">
              <a:avLst/>
            </a:prstGeom>
            <a:noFill/>
          </p:spPr>
          <p:txBody>
            <a:bodyPr wrap="none" lIns="91439" tIns="45719" rIns="91439" bIns="45719" rtlCol="0">
              <a:spAutoFit/>
            </a:bodyPr>
            <a:lstStyle/>
            <a:p>
              <a:r>
                <a:rPr lang="es-ES" sz="2000" dirty="0">
                  <a:solidFill>
                    <a:prstClr val="white"/>
                  </a:solidFill>
                  <a:latin typeface="Helvetica"/>
                  <a:cs typeface="Helvetica"/>
                </a:rPr>
                <a:t>2.1ps</a:t>
              </a:r>
            </a:p>
          </p:txBody>
        </p:sp>
        <p:sp>
          <p:nvSpPr>
            <p:cNvPr id="54" name="14 CuadroTexto"/>
            <p:cNvSpPr txBox="1"/>
            <p:nvPr/>
          </p:nvSpPr>
          <p:spPr>
            <a:xfrm>
              <a:off x="2055634" y="1259435"/>
              <a:ext cx="1148400" cy="355548"/>
            </a:xfrm>
            <a:prstGeom prst="rect">
              <a:avLst/>
            </a:prstGeom>
            <a:noFill/>
          </p:spPr>
          <p:txBody>
            <a:bodyPr wrap="square" lIns="91439" tIns="45719" rIns="91439" bIns="45719" rtlCol="0">
              <a:spAutoFit/>
            </a:bodyPr>
            <a:lstStyle/>
            <a:p>
              <a:r>
                <a:rPr lang="es-ES" sz="2200" b="1" dirty="0" err="1">
                  <a:solidFill>
                    <a:prstClr val="black"/>
                  </a:solidFill>
                  <a:latin typeface="Helvetica"/>
                  <a:cs typeface="Helvetica"/>
                </a:rPr>
                <a:t>B</a:t>
              </a:r>
              <a:r>
                <a:rPr lang="es-ES" sz="2200" b="1" baseline="-25000" dirty="0" err="1">
                  <a:solidFill>
                    <a:prstClr val="black"/>
                  </a:solidFill>
                  <a:latin typeface="Helvetica"/>
                  <a:cs typeface="Helvetica"/>
                </a:rPr>
                <a:t>z,ext</a:t>
              </a:r>
              <a:r>
                <a:rPr lang="es-ES" sz="2200" b="1" dirty="0">
                  <a:solidFill>
                    <a:prstClr val="black"/>
                  </a:solidFill>
                  <a:latin typeface="Helvetica"/>
                  <a:cs typeface="Helvetica"/>
                </a:rPr>
                <a:t> = 0</a:t>
              </a:r>
            </a:p>
          </p:txBody>
        </p:sp>
        <p:sp>
          <p:nvSpPr>
            <p:cNvPr id="55" name="16 CuadroTexto"/>
            <p:cNvSpPr txBox="1"/>
            <p:nvPr/>
          </p:nvSpPr>
          <p:spPr>
            <a:xfrm>
              <a:off x="4718481" y="1261744"/>
              <a:ext cx="1401036" cy="355548"/>
            </a:xfrm>
            <a:prstGeom prst="rect">
              <a:avLst/>
            </a:prstGeom>
            <a:noFill/>
          </p:spPr>
          <p:txBody>
            <a:bodyPr wrap="none" lIns="91439" tIns="45719" rIns="91439" bIns="45719" rtlCol="0">
              <a:spAutoFit/>
            </a:bodyPr>
            <a:lstStyle/>
            <a:p>
              <a:r>
                <a:rPr lang="es-ES" sz="2200" b="1" dirty="0">
                  <a:solidFill>
                    <a:prstClr val="black"/>
                  </a:solidFill>
                  <a:latin typeface="Helvetica"/>
                  <a:cs typeface="Helvetica"/>
                </a:rPr>
                <a:t>B</a:t>
              </a:r>
              <a:r>
                <a:rPr lang="es-ES" sz="2200" b="1" baseline="-25000" dirty="0">
                  <a:solidFill>
                    <a:prstClr val="black"/>
                  </a:solidFill>
                  <a:latin typeface="Helvetica"/>
                  <a:cs typeface="Helvetica"/>
                </a:rPr>
                <a:t>z,ext</a:t>
              </a:r>
              <a:r>
                <a:rPr lang="es-ES" sz="2200" b="1" dirty="0">
                  <a:solidFill>
                    <a:prstClr val="black"/>
                  </a:solidFill>
                  <a:latin typeface="Helvetica"/>
                  <a:cs typeface="Helvetica"/>
                </a:rPr>
                <a:t> = 2 </a:t>
              </a:r>
              <a:r>
                <a:rPr lang="es-ES" sz="2200" b="1" dirty="0" err="1">
                  <a:solidFill>
                    <a:prstClr val="black"/>
                  </a:solidFill>
                  <a:latin typeface="Helvetica"/>
                  <a:cs typeface="Helvetica"/>
                </a:rPr>
                <a:t>kT</a:t>
              </a:r>
              <a:endParaRPr lang="es-ES" sz="2200" b="1" dirty="0">
                <a:solidFill>
                  <a:prstClr val="black"/>
                </a:solidFill>
                <a:latin typeface="Helvetica"/>
                <a:cs typeface="Helvetica"/>
              </a:endParaRPr>
            </a:p>
          </p:txBody>
        </p:sp>
      </p:grpSp>
      <p:cxnSp>
        <p:nvCxnSpPr>
          <p:cNvPr id="56" name="直線コネクタ 55"/>
          <p:cNvCxnSpPr/>
          <p:nvPr/>
        </p:nvCxnSpPr>
        <p:spPr bwMode="auto">
          <a:xfrm flipH="1">
            <a:off x="5938563" y="3729380"/>
            <a:ext cx="1534519" cy="0"/>
          </a:xfrm>
          <a:prstGeom prst="line">
            <a:avLst/>
          </a:prstGeom>
          <a:blipFill dpi="0" rotWithShape="0">
            <a:blip r:embed="rId8"/>
            <a:srcRect/>
            <a:tile tx="0" ty="0" sx="100000" sy="100000" flip="none" algn="tl"/>
          </a:blipFill>
          <a:ln w="25400" cap="flat" cmpd="sng" algn="ctr">
            <a:solidFill>
              <a:schemeClr val="bg1"/>
            </a:solidFill>
            <a:prstDash val="solid"/>
            <a:round/>
            <a:headEnd type="triangle" w="med" len="med"/>
            <a:tailEnd type="none" w="med" len="med"/>
          </a:ln>
          <a:effectLst/>
        </p:spPr>
      </p:cxnSp>
      <p:sp>
        <p:nvSpPr>
          <p:cNvPr id="57" name="テキスト ボックス 56"/>
          <p:cNvSpPr txBox="1"/>
          <p:nvPr/>
        </p:nvSpPr>
        <p:spPr>
          <a:xfrm>
            <a:off x="6446866" y="3218474"/>
            <a:ext cx="477170" cy="400108"/>
          </a:xfrm>
          <a:prstGeom prst="rect">
            <a:avLst/>
          </a:prstGeom>
          <a:noFill/>
        </p:spPr>
        <p:txBody>
          <a:bodyPr wrap="none" lIns="91436" tIns="45716" rIns="91436" bIns="45716" rtlCol="0">
            <a:spAutoFit/>
          </a:bodyPr>
          <a:lstStyle/>
          <a:p>
            <a:r>
              <a:rPr lang="en-US" altLang="ja-JP" sz="2000" b="1" i="1" dirty="0" err="1">
                <a:solidFill>
                  <a:srgbClr val="FFFFFF"/>
                </a:solidFill>
                <a:latin typeface="Helvetica"/>
                <a:ea typeface="ＭＳ Ｐゴシック"/>
                <a:cs typeface="Helvetica"/>
              </a:rPr>
              <a:t>B</a:t>
            </a:r>
            <a:r>
              <a:rPr lang="en-US" altLang="ja-JP" sz="2000" b="1" baseline="-25000" dirty="0" err="1">
                <a:solidFill>
                  <a:srgbClr val="FFFFFF"/>
                </a:solidFill>
                <a:latin typeface="Helvetica"/>
                <a:ea typeface="ＭＳ Ｐゴシック"/>
                <a:cs typeface="Helvetica"/>
              </a:rPr>
              <a:t>z</a:t>
            </a:r>
            <a:endParaRPr lang="ja-JP" altLang="en-US" sz="2000" b="1" dirty="0">
              <a:solidFill>
                <a:srgbClr val="FFFFFF"/>
              </a:solidFill>
              <a:latin typeface="Helvetica"/>
              <a:ea typeface="ＭＳ Ｐゴシック"/>
              <a:cs typeface="Helvetica"/>
            </a:endParaRPr>
          </a:p>
        </p:txBody>
      </p:sp>
      <p:sp>
        <p:nvSpPr>
          <p:cNvPr id="58" name="32 CuadroTexto"/>
          <p:cNvSpPr txBox="1"/>
          <p:nvPr/>
        </p:nvSpPr>
        <p:spPr>
          <a:xfrm>
            <a:off x="3672356" y="3648727"/>
            <a:ext cx="711902" cy="400108"/>
          </a:xfrm>
          <a:prstGeom prst="rect">
            <a:avLst/>
          </a:prstGeom>
          <a:noFill/>
        </p:spPr>
        <p:txBody>
          <a:bodyPr wrap="none" lIns="91436" tIns="45716" rIns="91436" bIns="45716" rtlCol="0">
            <a:spAutoFit/>
          </a:bodyPr>
          <a:lstStyle/>
          <a:p>
            <a:r>
              <a:rPr lang="es-ES" sz="2000" b="1" dirty="0">
                <a:solidFill>
                  <a:prstClr val="white"/>
                </a:solidFill>
                <a:latin typeface="Helvetica"/>
                <a:cs typeface="Helvetica"/>
              </a:rPr>
              <a:t>Fuel</a:t>
            </a:r>
          </a:p>
        </p:txBody>
      </p:sp>
      <p:sp>
        <p:nvSpPr>
          <p:cNvPr id="59" name="テキスト ボックス 58"/>
          <p:cNvSpPr txBox="1"/>
          <p:nvPr/>
        </p:nvSpPr>
        <p:spPr>
          <a:xfrm>
            <a:off x="792122" y="5456323"/>
            <a:ext cx="7653561" cy="400101"/>
          </a:xfrm>
          <a:prstGeom prst="rect">
            <a:avLst/>
          </a:prstGeom>
          <a:solidFill>
            <a:srgbClr val="000090"/>
          </a:solidFill>
        </p:spPr>
        <p:txBody>
          <a:bodyPr wrap="square" lIns="91436" tIns="45716" rIns="91436" bIns="45716" rtlCol="0">
            <a:spAutoFit/>
          </a:bodyPr>
          <a:lstStyle/>
          <a:p>
            <a:pPr algn="ctr"/>
            <a:r>
              <a:rPr lang="en-US" altLang="ja-JP" sz="2000" b="1" dirty="0" smtClean="0">
                <a:solidFill>
                  <a:prstClr val="white"/>
                </a:solidFill>
                <a:latin typeface="Helvetica"/>
                <a:ea typeface="ヒラギノ角ゴ Pro W3"/>
                <a:cs typeface="Helvetica"/>
              </a:rPr>
              <a:t>Divergence of REB is a critical issue for the fast-ignition ICF.</a:t>
            </a:r>
            <a:endParaRPr lang="en-US" altLang="ja-JP" sz="2000" b="1" dirty="0">
              <a:solidFill>
                <a:prstClr val="white"/>
              </a:solidFill>
              <a:latin typeface="Helvetica"/>
              <a:ea typeface="ヒラギノ角ゴ Pro W3"/>
              <a:cs typeface="Helvetica"/>
            </a:endParaRPr>
          </a:p>
        </p:txBody>
      </p:sp>
      <p:sp>
        <p:nvSpPr>
          <p:cNvPr id="60" name="テキスト ボックス 198"/>
          <p:cNvSpPr txBox="1">
            <a:spLocks noChangeArrowheads="1"/>
          </p:cNvSpPr>
          <p:nvPr/>
        </p:nvSpPr>
        <p:spPr bwMode="auto">
          <a:xfrm>
            <a:off x="5463693" y="1129045"/>
            <a:ext cx="3628872"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2" tIns="41148" rIns="82292" bIns="41148">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893" fontAlgn="base">
              <a:spcBef>
                <a:spcPct val="0"/>
              </a:spcBef>
              <a:spcAft>
                <a:spcPct val="0"/>
              </a:spcAft>
            </a:pPr>
            <a:r>
              <a:rPr kumimoji="0" lang="en-US" altLang="ja-JP" sz="1800" b="1" baseline="30000" dirty="0" smtClean="0">
                <a:solidFill>
                  <a:srgbClr val="000000"/>
                </a:solidFill>
                <a:latin typeface="Helvetica" charset="0"/>
                <a:cs typeface="Helvetica" charset="0"/>
              </a:rPr>
              <a:t>#</a:t>
            </a:r>
            <a:r>
              <a:rPr kumimoji="0" lang="en-US" altLang="ja-JP" sz="1800" b="1" dirty="0" smtClean="0">
                <a:solidFill>
                  <a:srgbClr val="000000"/>
                </a:solidFill>
                <a:latin typeface="Helvetica" charset="0"/>
                <a:cs typeface="Helvetica" charset="0"/>
              </a:rPr>
              <a:t>Simulation </a:t>
            </a:r>
            <a:r>
              <a:rPr kumimoji="0" lang="en-US" altLang="ja-JP" sz="1800" b="1" dirty="0">
                <a:solidFill>
                  <a:srgbClr val="000000"/>
                </a:solidFill>
                <a:latin typeface="Helvetica" charset="0"/>
                <a:cs typeface="Helvetica" charset="0"/>
              </a:rPr>
              <a:t>by </a:t>
            </a:r>
            <a:r>
              <a:rPr kumimoji="0" lang="en-US" altLang="ja-JP" sz="1800" b="1" dirty="0" smtClean="0">
                <a:solidFill>
                  <a:srgbClr val="000000"/>
                </a:solidFill>
                <a:latin typeface="Helvetica" charset="0"/>
                <a:cs typeface="Helvetica" charset="0"/>
              </a:rPr>
              <a:t>Prof</a:t>
            </a:r>
            <a:r>
              <a:rPr kumimoji="0" lang="en-US" altLang="ja-JP" sz="1800" b="1" dirty="0">
                <a:solidFill>
                  <a:srgbClr val="000000"/>
                </a:solidFill>
                <a:latin typeface="Helvetica" charset="0"/>
                <a:cs typeface="Helvetica" charset="0"/>
              </a:rPr>
              <a:t>. </a:t>
            </a:r>
            <a:r>
              <a:rPr kumimoji="0" lang="en-US" altLang="ja-JP" sz="1800" b="1" dirty="0" err="1">
                <a:solidFill>
                  <a:srgbClr val="000000"/>
                </a:solidFill>
                <a:latin typeface="Helvetica" charset="0"/>
                <a:cs typeface="Helvetica" charset="0"/>
              </a:rPr>
              <a:t>Honrubia</a:t>
            </a:r>
            <a:r>
              <a:rPr kumimoji="0" lang="en-US" altLang="ja-JP" sz="1800" b="1" dirty="0">
                <a:solidFill>
                  <a:srgbClr val="000000"/>
                </a:solidFill>
                <a:latin typeface="Helvetica" charset="0"/>
                <a:cs typeface="Helvetica" charset="0"/>
              </a:rPr>
              <a:t>.</a:t>
            </a:r>
          </a:p>
        </p:txBody>
      </p:sp>
    </p:spTree>
    <p:extLst>
      <p:ext uri="{BB962C8B-B14F-4D97-AF65-F5344CB8AC3E}">
        <p14:creationId xmlns:p14="http://schemas.microsoft.com/office/powerpoint/2010/main" val="377911760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a:spLocks noChangeArrowheads="1"/>
          </p:cNvSpPr>
          <p:nvPr/>
        </p:nvSpPr>
        <p:spPr bwMode="auto">
          <a:xfrm>
            <a:off x="2" y="0"/>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a:solidFill>
                <a:srgbClr val="000090"/>
              </a:solidFill>
              <a:latin typeface="Helvetica"/>
              <a:ea typeface="ヒラギノ角ゴ Pro W3"/>
              <a:cs typeface="Helvetica"/>
            </a:endParaRPr>
          </a:p>
          <a:p>
            <a:r>
              <a:rPr lang="en-US" altLang="ja-JP" sz="2200" b="1" dirty="0" smtClean="0">
                <a:solidFill>
                  <a:srgbClr val="FF0000"/>
                </a:solidFill>
                <a:latin typeface="Helvetica"/>
                <a:ea typeface="ヒラギノ角ゴ Pro W3"/>
                <a:cs typeface="Helvetica"/>
              </a:rPr>
              <a:t>1 </a:t>
            </a:r>
            <a:r>
              <a:rPr lang="en-US" altLang="ja-JP" sz="2200" b="1" dirty="0" err="1">
                <a:solidFill>
                  <a:srgbClr val="FF0000"/>
                </a:solidFill>
                <a:latin typeface="Helvetica"/>
                <a:ea typeface="ヒラギノ角ゴ Pro W3"/>
                <a:cs typeface="Helvetica"/>
              </a:rPr>
              <a:t>kT</a:t>
            </a:r>
            <a:r>
              <a:rPr lang="en-US" altLang="ja-JP" sz="2200" b="1" dirty="0">
                <a:solidFill>
                  <a:srgbClr val="FF0000"/>
                </a:solidFill>
                <a:latin typeface="Helvetica"/>
                <a:ea typeface="ヒラギノ角ゴ Pro W3"/>
                <a:cs typeface="Helvetica"/>
              </a:rPr>
              <a:t> B-</a:t>
            </a:r>
            <a:r>
              <a:rPr lang="en-US" altLang="ja-JP" sz="2200" b="1" dirty="0" smtClean="0">
                <a:solidFill>
                  <a:srgbClr val="FF0000"/>
                </a:solidFill>
                <a:latin typeface="Helvetica"/>
                <a:ea typeface="ヒラギノ角ゴ Pro W3"/>
                <a:cs typeface="Helvetica"/>
              </a:rPr>
              <a:t>field*</a:t>
            </a:r>
            <a:r>
              <a:rPr lang="en-US" altLang="ja-JP" sz="2200" b="1" dirty="0" smtClean="0">
                <a:solidFill>
                  <a:srgbClr val="000090"/>
                </a:solidFill>
                <a:latin typeface="Helvetica"/>
                <a:ea typeface="ヒラギノ角ゴ Pro W3"/>
                <a:cs typeface="Helvetica"/>
              </a:rPr>
              <a:t> was generated </a:t>
            </a:r>
          </a:p>
          <a:p>
            <a:r>
              <a:rPr lang="en-US" altLang="ja-JP" sz="2200" b="1" dirty="0" smtClean="0">
                <a:solidFill>
                  <a:srgbClr val="000090"/>
                </a:solidFill>
                <a:latin typeface="Helvetica"/>
                <a:ea typeface="ヒラギノ角ゴ Pro W3"/>
                <a:cs typeface="Helvetica"/>
              </a:rPr>
              <a:t>with </a:t>
            </a:r>
            <a:r>
              <a:rPr lang="en-US" altLang="ja-JP" sz="2200" b="1" dirty="0">
                <a:solidFill>
                  <a:srgbClr val="000090"/>
                </a:solidFill>
                <a:latin typeface="Helvetica"/>
                <a:ea typeface="ヒラギノ角ゴ Pro W3"/>
                <a:cs typeface="Helvetica"/>
              </a:rPr>
              <a:t>a capacitor-coil </a:t>
            </a:r>
            <a:r>
              <a:rPr lang="en-US" altLang="ja-JP" sz="2200" b="1" dirty="0" smtClean="0">
                <a:solidFill>
                  <a:srgbClr val="000090"/>
                </a:solidFill>
                <a:latin typeface="Helvetica"/>
                <a:ea typeface="ヒラギノ角ゴ Pro W3"/>
                <a:cs typeface="Helvetica"/>
              </a:rPr>
              <a:t>target</a:t>
            </a:r>
            <a:r>
              <a:rPr lang="en-US" altLang="ja-JP" sz="2200" b="1" baseline="30000" dirty="0" smtClean="0">
                <a:solidFill>
                  <a:srgbClr val="000090"/>
                </a:solidFill>
                <a:latin typeface="Helvetica"/>
                <a:ea typeface="ヒラギノ角ゴ Pro W3"/>
                <a:cs typeface="Helvetica"/>
              </a:rPr>
              <a:t>#</a:t>
            </a:r>
            <a:r>
              <a:rPr lang="en-US" altLang="ja-JP" sz="2200" b="1" dirty="0" smtClean="0">
                <a:solidFill>
                  <a:srgbClr val="000090"/>
                </a:solidFill>
                <a:latin typeface="Helvetica"/>
                <a:ea typeface="ヒラギノ角ゴ Pro W3"/>
                <a:cs typeface="Helvetica"/>
              </a:rPr>
              <a:t> and </a:t>
            </a:r>
            <a:r>
              <a:rPr lang="en-US" altLang="ja-JP" sz="2200" b="1" dirty="0">
                <a:solidFill>
                  <a:srgbClr val="000090"/>
                </a:solidFill>
                <a:latin typeface="Helvetica"/>
                <a:ea typeface="ヒラギノ角ゴ Pro W3"/>
                <a:cs typeface="Helvetica"/>
              </a:rPr>
              <a:t>a ns-</a:t>
            </a:r>
            <a:r>
              <a:rPr lang="en-US" altLang="ja-JP" sz="2200" b="1" dirty="0" smtClean="0">
                <a:solidFill>
                  <a:srgbClr val="000090"/>
                </a:solidFill>
                <a:latin typeface="Helvetica"/>
                <a:ea typeface="ヒラギノ角ゴ Pro W3"/>
                <a:cs typeface="Helvetica"/>
              </a:rPr>
              <a:t>kJ laser.</a:t>
            </a:r>
            <a:endParaRPr lang="en-US" altLang="ja-JP" sz="2200" b="1" dirty="0">
              <a:solidFill>
                <a:srgbClr val="000090"/>
              </a:solidFill>
              <a:latin typeface="Helvetica"/>
              <a:ea typeface="ヒラギノ角ゴ Pro W3"/>
              <a:cs typeface="Helvetica"/>
            </a:endParaRPr>
          </a:p>
        </p:txBody>
      </p:sp>
      <p:sp>
        <p:nvSpPr>
          <p:cNvPr id="34" name="テキスト ボックス 33"/>
          <p:cNvSpPr txBox="1"/>
          <p:nvPr/>
        </p:nvSpPr>
        <p:spPr>
          <a:xfrm>
            <a:off x="2436726" y="1080000"/>
            <a:ext cx="6682502" cy="646323"/>
          </a:xfrm>
          <a:prstGeom prst="rect">
            <a:avLst/>
          </a:prstGeom>
          <a:noFill/>
        </p:spPr>
        <p:txBody>
          <a:bodyPr wrap="square" lIns="91436" tIns="45716" rIns="91436" bIns="45716" rtlCol="0">
            <a:spAutoFit/>
          </a:bodyPr>
          <a:lstStyle/>
          <a:p>
            <a:r>
              <a:rPr lang="en-US" altLang="ja-JP" b="1" dirty="0" smtClean="0">
                <a:latin typeface="Helvetica"/>
                <a:cs typeface="Helvetica"/>
              </a:rPr>
              <a:t>*S</a:t>
            </a:r>
            <a:r>
              <a:rPr lang="en-US" altLang="ja-JP" b="1" dirty="0">
                <a:latin typeface="Helvetica"/>
                <a:cs typeface="Helvetica"/>
              </a:rPr>
              <a:t>. Fujioka </a:t>
            </a:r>
            <a:r>
              <a:rPr lang="en-US" altLang="ja-JP" b="1" i="1" dirty="0">
                <a:latin typeface="Helvetica"/>
                <a:cs typeface="Helvetica"/>
              </a:rPr>
              <a:t>et al</a:t>
            </a:r>
            <a:r>
              <a:rPr lang="en-US" altLang="ja-JP" b="1" dirty="0">
                <a:latin typeface="Helvetica"/>
                <a:cs typeface="Helvetica"/>
              </a:rPr>
              <a:t>., Sci. Rep. (2013)</a:t>
            </a:r>
            <a:r>
              <a:rPr lang="en-US" altLang="ja-JP" b="1" dirty="0" smtClean="0">
                <a:latin typeface="Helvetica"/>
                <a:cs typeface="Helvetica"/>
              </a:rPr>
              <a:t>.</a:t>
            </a:r>
            <a:endParaRPr kumimoji="1" lang="en-US" altLang="ja-JP" b="1" baseline="30000" dirty="0" smtClean="0">
              <a:latin typeface="Helvetica"/>
              <a:cs typeface="Helvetica"/>
            </a:endParaRPr>
          </a:p>
          <a:p>
            <a:r>
              <a:rPr kumimoji="1" lang="en-US" altLang="ja-JP" b="1" baseline="30000" dirty="0" smtClean="0">
                <a:latin typeface="Helvetica"/>
                <a:cs typeface="Helvetica"/>
              </a:rPr>
              <a:t>#</a:t>
            </a:r>
            <a:r>
              <a:rPr kumimoji="1" lang="en-US" altLang="ja-JP" b="1" dirty="0" smtClean="0">
                <a:latin typeface="Helvetica"/>
                <a:cs typeface="Helvetica"/>
              </a:rPr>
              <a:t>H. Daido </a:t>
            </a:r>
            <a:r>
              <a:rPr kumimoji="1" lang="en-US" altLang="ja-JP" b="1" i="1" dirty="0" smtClean="0">
                <a:latin typeface="Helvetica"/>
                <a:cs typeface="Helvetica"/>
              </a:rPr>
              <a:t>et al</a:t>
            </a:r>
            <a:r>
              <a:rPr kumimoji="1" lang="en-US" altLang="ja-JP" b="1" dirty="0" smtClean="0">
                <a:latin typeface="Helvetica"/>
                <a:cs typeface="Helvetica"/>
              </a:rPr>
              <a:t>., PRL (1985)</a:t>
            </a:r>
            <a:r>
              <a:rPr lang="en-US" altLang="ja-JP" b="1" dirty="0" smtClean="0">
                <a:latin typeface="Helvetica"/>
                <a:cs typeface="Helvetica"/>
              </a:rPr>
              <a:t>, </a:t>
            </a:r>
            <a:r>
              <a:rPr kumimoji="1" lang="en-US" altLang="ja-JP" b="1" dirty="0" smtClean="0">
                <a:latin typeface="Helvetica"/>
                <a:cs typeface="Helvetica"/>
              </a:rPr>
              <a:t>C. </a:t>
            </a:r>
            <a:r>
              <a:rPr kumimoji="1" lang="en-US" altLang="ja-JP" b="1" dirty="0" err="1" smtClean="0">
                <a:latin typeface="Helvetica"/>
                <a:cs typeface="Helvetica"/>
              </a:rPr>
              <a:t>Courtois</a:t>
            </a:r>
            <a:r>
              <a:rPr kumimoji="1" lang="en-US" altLang="ja-JP" b="1" dirty="0" smtClean="0">
                <a:latin typeface="Helvetica"/>
                <a:cs typeface="Helvetica"/>
              </a:rPr>
              <a:t> </a:t>
            </a:r>
            <a:r>
              <a:rPr kumimoji="1" lang="en-US" altLang="ja-JP" b="1" i="1" dirty="0" smtClean="0">
                <a:latin typeface="Helvetica"/>
                <a:cs typeface="Helvetica"/>
              </a:rPr>
              <a:t>et al</a:t>
            </a:r>
            <a:r>
              <a:rPr kumimoji="1" lang="en-US" altLang="ja-JP" b="1" dirty="0" smtClean="0">
                <a:latin typeface="Helvetica"/>
                <a:cs typeface="Helvetica"/>
              </a:rPr>
              <a:t>., JAP (2005),</a:t>
            </a:r>
          </a:p>
        </p:txBody>
      </p:sp>
      <p:cxnSp>
        <p:nvCxnSpPr>
          <p:cNvPr id="16" name="直線コネクタ 15"/>
          <p:cNvCxnSpPr/>
          <p:nvPr/>
        </p:nvCxnSpPr>
        <p:spPr bwMode="auto">
          <a:xfrm>
            <a:off x="6005311" y="1183030"/>
            <a:ext cx="0" cy="5168709"/>
          </a:xfrm>
          <a:prstGeom prst="line">
            <a:avLst/>
          </a:prstGeom>
          <a:ln w="12700" cmpd="sng">
            <a:noFill/>
          </a:ln>
          <a:effectLst/>
        </p:spPr>
        <p:style>
          <a:lnRef idx="2">
            <a:schemeClr val="accent1"/>
          </a:lnRef>
          <a:fillRef idx="0">
            <a:schemeClr val="accent1"/>
          </a:fillRef>
          <a:effectRef idx="1">
            <a:schemeClr val="accent1"/>
          </a:effectRef>
          <a:fontRef idx="minor">
            <a:schemeClr val="tx1"/>
          </a:fontRef>
        </p:style>
      </p:cxnSp>
      <p:sp>
        <p:nvSpPr>
          <p:cNvPr id="39" name="テキスト ボックス 4"/>
          <p:cNvSpPr txBox="1">
            <a:spLocks noChangeArrowheads="1"/>
          </p:cNvSpPr>
          <p:nvPr/>
        </p:nvSpPr>
        <p:spPr bwMode="auto">
          <a:xfrm>
            <a:off x="1752398" y="1795951"/>
            <a:ext cx="3850382"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a:solidFill>
                  <a:schemeClr val="bg1"/>
                </a:solidFill>
                <a:latin typeface="Helvetica" charset="0"/>
                <a:cs typeface="Helvetica" charset="0"/>
              </a:rPr>
              <a:t>Photo of capacitor-coil target</a:t>
            </a:r>
            <a:endParaRPr lang="ja-JP" altLang="en-US" sz="2000" b="1" dirty="0">
              <a:solidFill>
                <a:schemeClr val="bg1"/>
              </a:solidFill>
              <a:latin typeface="Helvetica" charset="0"/>
              <a:cs typeface="Helvetica" charset="0"/>
            </a:endParaRPr>
          </a:p>
        </p:txBody>
      </p:sp>
      <p:pic>
        <p:nvPicPr>
          <p:cNvPr id="8" name="図 90"/>
          <p:cNvPicPr>
            <a:picLocks noChangeAspect="1"/>
          </p:cNvPicPr>
          <p:nvPr/>
        </p:nvPicPr>
        <p:blipFill rotWithShape="1">
          <a:blip r:embed="rId2">
            <a:extLst>
              <a:ext uri="{28A0092B-C50C-407E-A947-70E740481C1C}">
                <a14:useLocalDpi xmlns:a14="http://schemas.microsoft.com/office/drawing/2010/main" val="0"/>
              </a:ext>
            </a:extLst>
          </a:blip>
          <a:srcRect r="17579"/>
          <a:stretch/>
        </p:blipFill>
        <p:spPr bwMode="auto">
          <a:xfrm rot="16200000">
            <a:off x="1501790" y="2389281"/>
            <a:ext cx="4262741" cy="411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線コネクタ 12"/>
          <p:cNvCxnSpPr/>
          <p:nvPr/>
        </p:nvCxnSpPr>
        <p:spPr bwMode="auto">
          <a:xfrm>
            <a:off x="4576878" y="6310851"/>
            <a:ext cx="879842" cy="0"/>
          </a:xfrm>
          <a:prstGeom prst="line">
            <a:avLst/>
          </a:prstGeom>
          <a:ln w="12700" cmpd="sng">
            <a:solidFill>
              <a:schemeClr val="tx1"/>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4" name="テキスト ボックス 136"/>
          <p:cNvSpPr txBox="1">
            <a:spLocks noChangeArrowheads="1"/>
          </p:cNvSpPr>
          <p:nvPr/>
        </p:nvSpPr>
        <p:spPr bwMode="auto">
          <a:xfrm>
            <a:off x="4576878" y="5812375"/>
            <a:ext cx="982272"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8" rIns="91438" bIns="45718">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b="1" dirty="0">
                <a:latin typeface="Helvetica"/>
                <a:cs typeface="Helvetica"/>
              </a:rPr>
              <a:t>1mm</a:t>
            </a:r>
            <a:endParaRPr lang="ja-JP" altLang="en-US" b="1" dirty="0">
              <a:latin typeface="Helvetica"/>
              <a:cs typeface="Helvetica"/>
            </a:endParaRPr>
          </a:p>
        </p:txBody>
      </p:sp>
      <p:grpSp>
        <p:nvGrpSpPr>
          <p:cNvPr id="17" name="図形グループ 16"/>
          <p:cNvGrpSpPr/>
          <p:nvPr/>
        </p:nvGrpSpPr>
        <p:grpSpPr>
          <a:xfrm>
            <a:off x="1829004" y="4280297"/>
            <a:ext cx="428827" cy="720272"/>
            <a:chOff x="2696382" y="4038915"/>
            <a:chExt cx="428827" cy="720272"/>
          </a:xfrm>
        </p:grpSpPr>
        <p:sp>
          <p:nvSpPr>
            <p:cNvPr id="22" name="テキスト ボックス 21"/>
            <p:cNvSpPr txBox="1"/>
            <p:nvPr/>
          </p:nvSpPr>
          <p:spPr>
            <a:xfrm>
              <a:off x="2696382" y="4328308"/>
              <a:ext cx="428827" cy="430879"/>
            </a:xfrm>
            <a:prstGeom prst="rect">
              <a:avLst/>
            </a:prstGeom>
            <a:noFill/>
          </p:spPr>
          <p:txBody>
            <a:bodyPr wrap="square" lIns="91436" tIns="45716" rIns="91436" bIns="45716" rtlCol="0">
              <a:spAutoFit/>
            </a:bodyPr>
            <a:lstStyle/>
            <a:p>
              <a:r>
                <a:rPr lang="en-US" altLang="ja-JP" sz="2200" b="1" dirty="0">
                  <a:solidFill>
                    <a:srgbClr val="FFFF00"/>
                  </a:solidFill>
                  <a:latin typeface="Helvetica"/>
                  <a:cs typeface="Helvetica"/>
                </a:rPr>
                <a:t>B</a:t>
              </a:r>
              <a:endParaRPr lang="ja-JP" altLang="en-US" sz="2200" b="1" dirty="0">
                <a:solidFill>
                  <a:srgbClr val="FFFF00"/>
                </a:solidFill>
                <a:latin typeface="Helvetica"/>
                <a:cs typeface="Helvetica"/>
              </a:endParaRPr>
            </a:p>
          </p:txBody>
        </p:sp>
        <p:grpSp>
          <p:nvGrpSpPr>
            <p:cNvPr id="38" name="図形グループ 37"/>
            <p:cNvGrpSpPr>
              <a:grpSpLocks noChangeAspect="1"/>
            </p:cNvGrpSpPr>
            <p:nvPr/>
          </p:nvGrpSpPr>
          <p:grpSpPr>
            <a:xfrm>
              <a:off x="2845895" y="4038915"/>
              <a:ext cx="266538" cy="268727"/>
              <a:chOff x="776587" y="3119599"/>
              <a:chExt cx="193605" cy="195196"/>
            </a:xfrm>
          </p:grpSpPr>
          <p:sp>
            <p:nvSpPr>
              <p:cNvPr id="20" name="円/楕円 19"/>
              <p:cNvSpPr/>
              <p:nvPr/>
            </p:nvSpPr>
            <p:spPr>
              <a:xfrm>
                <a:off x="776587" y="3119599"/>
                <a:ext cx="193605" cy="195196"/>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Line 10"/>
              <p:cNvSpPr>
                <a:spLocks noChangeShapeType="1"/>
              </p:cNvSpPr>
              <p:nvPr/>
            </p:nvSpPr>
            <p:spPr bwMode="auto">
              <a:xfrm flipH="1" flipV="1">
                <a:off x="810301" y="3154188"/>
                <a:ext cx="132187" cy="132187"/>
              </a:xfrm>
              <a:prstGeom prst="line">
                <a:avLst/>
              </a:prstGeom>
              <a:noFill/>
              <a:ln w="9525">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dirty="0">
                  <a:latin typeface="Helvetica"/>
                  <a:cs typeface="Helvetica"/>
                </a:endParaRPr>
              </a:p>
            </p:txBody>
          </p:sp>
          <p:sp>
            <p:nvSpPr>
              <p:cNvPr id="24" name="Line 10"/>
              <p:cNvSpPr>
                <a:spLocks noChangeShapeType="1"/>
              </p:cNvSpPr>
              <p:nvPr/>
            </p:nvSpPr>
            <p:spPr bwMode="auto">
              <a:xfrm flipV="1">
                <a:off x="810302" y="3154188"/>
                <a:ext cx="132187" cy="132187"/>
              </a:xfrm>
              <a:prstGeom prst="line">
                <a:avLst/>
              </a:prstGeom>
              <a:noFill/>
              <a:ln w="9525">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dirty="0">
                  <a:latin typeface="Helvetica"/>
                  <a:cs typeface="Helvetica"/>
                </a:endParaRPr>
              </a:p>
            </p:txBody>
          </p:sp>
        </p:grpSp>
      </p:grpSp>
      <p:grpSp>
        <p:nvGrpSpPr>
          <p:cNvPr id="15" name="図形グループ 14"/>
          <p:cNvGrpSpPr/>
          <p:nvPr/>
        </p:nvGrpSpPr>
        <p:grpSpPr>
          <a:xfrm>
            <a:off x="-1789" y="3494775"/>
            <a:ext cx="2831000" cy="1250330"/>
            <a:chOff x="865589" y="3253393"/>
            <a:chExt cx="2831000" cy="1250330"/>
          </a:xfrm>
        </p:grpSpPr>
        <p:cxnSp>
          <p:nvCxnSpPr>
            <p:cNvPr id="3" name="曲線コネクタ 2"/>
            <p:cNvCxnSpPr/>
            <p:nvPr/>
          </p:nvCxnSpPr>
          <p:spPr>
            <a:xfrm rot="10800000" flipH="1">
              <a:off x="2269609" y="3653495"/>
              <a:ext cx="1426980" cy="850228"/>
            </a:xfrm>
            <a:prstGeom prst="curvedConnector3">
              <a:avLst>
                <a:gd name="adj1" fmla="val -7005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9" name="テキスト ボックス 136"/>
            <p:cNvSpPr txBox="1">
              <a:spLocks noChangeArrowheads="1"/>
            </p:cNvSpPr>
            <p:nvPr/>
          </p:nvSpPr>
          <p:spPr bwMode="auto">
            <a:xfrm>
              <a:off x="865589" y="3253393"/>
              <a:ext cx="2830999"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6" rIns="91436" bIns="45716">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000" b="1" dirty="0">
                  <a:solidFill>
                    <a:srgbClr val="FF0000"/>
                  </a:solidFill>
                  <a:latin typeface="Helvetica"/>
                  <a:cs typeface="Helvetica"/>
                </a:rPr>
                <a:t>Current ~ several MA</a:t>
              </a:r>
              <a:endParaRPr lang="ja-JP" altLang="en-US" sz="2000" b="1" dirty="0">
                <a:solidFill>
                  <a:srgbClr val="FF0000"/>
                </a:solidFill>
                <a:latin typeface="Helvetica"/>
                <a:cs typeface="Helvetica"/>
              </a:endParaRPr>
            </a:p>
          </p:txBody>
        </p:sp>
      </p:grpSp>
      <p:grpSp>
        <p:nvGrpSpPr>
          <p:cNvPr id="5" name="図形グループ 4"/>
          <p:cNvGrpSpPr/>
          <p:nvPr/>
        </p:nvGrpSpPr>
        <p:grpSpPr>
          <a:xfrm>
            <a:off x="1643114" y="3242487"/>
            <a:ext cx="3115202" cy="2881337"/>
            <a:chOff x="2510492" y="3001103"/>
            <a:chExt cx="3115202" cy="2881337"/>
          </a:xfrm>
        </p:grpSpPr>
        <p:cxnSp>
          <p:nvCxnSpPr>
            <p:cNvPr id="10" name="直線コネクタ 9"/>
            <p:cNvCxnSpPr/>
            <p:nvPr/>
          </p:nvCxnSpPr>
          <p:spPr bwMode="auto">
            <a:xfrm flipH="1">
              <a:off x="4965909" y="3001103"/>
              <a:ext cx="659785" cy="1148601"/>
            </a:xfrm>
            <a:prstGeom prst="line">
              <a:avLst/>
            </a:prstGeom>
            <a:ln w="76200" cmpd="sng">
              <a:solidFill>
                <a:srgbClr val="00D8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bwMode="auto">
            <a:xfrm flipH="1" flipV="1">
              <a:off x="4956015" y="4254719"/>
              <a:ext cx="488241" cy="1243773"/>
            </a:xfrm>
            <a:prstGeom prst="line">
              <a:avLst/>
            </a:prstGeom>
            <a:ln w="76200" cmpd="sng">
              <a:solidFill>
                <a:srgbClr val="00D8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bwMode="auto">
            <a:xfrm>
              <a:off x="3257067" y="4215339"/>
              <a:ext cx="1530701" cy="0"/>
            </a:xfrm>
            <a:prstGeom prst="line">
              <a:avLst/>
            </a:prstGeom>
            <a:ln w="76200" cmpd="sng">
              <a:solidFill>
                <a:srgbClr val="00D8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1" name="テキスト ボックス 136"/>
            <p:cNvSpPr txBox="1">
              <a:spLocks noChangeArrowheads="1"/>
            </p:cNvSpPr>
            <p:nvPr/>
          </p:nvSpPr>
          <p:spPr bwMode="auto">
            <a:xfrm>
              <a:off x="2510492" y="5420783"/>
              <a:ext cx="3073464"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6" rIns="91436" bIns="45716">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b="1" dirty="0" smtClean="0">
                  <a:solidFill>
                    <a:srgbClr val="00FF00"/>
                  </a:solidFill>
                  <a:latin typeface="Helvetica"/>
                  <a:cs typeface="Helvetica"/>
                </a:rPr>
                <a:t>kJ-ns laser beams</a:t>
              </a:r>
              <a:endParaRPr lang="ja-JP" altLang="en-US" b="1" dirty="0">
                <a:solidFill>
                  <a:srgbClr val="00FF00"/>
                </a:solidFill>
                <a:latin typeface="Helvetica"/>
                <a:cs typeface="Helvetica"/>
              </a:endParaRPr>
            </a:p>
          </p:txBody>
        </p:sp>
      </p:grpSp>
      <p:pic>
        <p:nvPicPr>
          <p:cNvPr id="28" name="図 73"/>
          <p:cNvPicPr>
            <a:picLocks noChangeAspect="1"/>
          </p:cNvPicPr>
          <p:nvPr/>
        </p:nvPicPr>
        <p:blipFill>
          <a:blip r:embed="rId3">
            <a:extLst>
              <a:ext uri="{28A0092B-C50C-407E-A947-70E740481C1C}">
                <a14:useLocalDpi xmlns:a14="http://schemas.microsoft.com/office/drawing/2010/main" val="0"/>
              </a:ext>
            </a:extLst>
          </a:blip>
          <a:srcRect l="16449" t="16975" b="29926"/>
          <a:stretch>
            <a:fillRect/>
          </a:stretch>
        </p:blipFill>
        <p:spPr bwMode="auto">
          <a:xfrm rot="5400000" flipH="1">
            <a:off x="6132804" y="2813444"/>
            <a:ext cx="2782888" cy="1697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9" name="図形グループ 8"/>
          <p:cNvGrpSpPr>
            <a:grpSpLocks/>
          </p:cNvGrpSpPr>
          <p:nvPr/>
        </p:nvGrpSpPr>
        <p:grpSpPr bwMode="auto">
          <a:xfrm rot="1414114">
            <a:off x="5901961" y="3487814"/>
            <a:ext cx="1211905" cy="387213"/>
            <a:chOff x="1464053" y="1587914"/>
            <a:chExt cx="1152993" cy="374092"/>
          </a:xfrm>
        </p:grpSpPr>
        <p:grpSp>
          <p:nvGrpSpPr>
            <p:cNvPr id="30" name="図形グループ 29"/>
            <p:cNvGrpSpPr/>
            <p:nvPr/>
          </p:nvGrpSpPr>
          <p:grpSpPr>
            <a:xfrm>
              <a:off x="1464053" y="1587914"/>
              <a:ext cx="1152993" cy="374091"/>
              <a:chOff x="1464053" y="1587914"/>
              <a:chExt cx="1152993" cy="374091"/>
            </a:xfrm>
            <a:gradFill flip="none" rotWithShape="1">
              <a:gsLst>
                <a:gs pos="0">
                  <a:srgbClr val="10DD15"/>
                </a:gs>
                <a:gs pos="100000">
                  <a:prstClr val="white"/>
                </a:gs>
              </a:gsLst>
              <a:lin ang="0" scaled="1"/>
              <a:tileRect/>
            </a:gradFill>
          </p:grpSpPr>
          <p:sp>
            <p:nvSpPr>
              <p:cNvPr id="32" name="二等辺三角形 31"/>
              <p:cNvSpPr/>
              <p:nvPr/>
            </p:nvSpPr>
            <p:spPr>
              <a:xfrm rot="5400000">
                <a:off x="1882083" y="1227043"/>
                <a:ext cx="373273" cy="1096652"/>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sp>
            <p:nvSpPr>
              <p:cNvPr id="33" name="円/楕円 32"/>
              <p:cNvSpPr/>
              <p:nvPr/>
            </p:nvSpPr>
            <p:spPr>
              <a:xfrm rot="10800000">
                <a:off x="1464053" y="1587914"/>
                <a:ext cx="97485" cy="1904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grpSp>
        <p:sp>
          <p:nvSpPr>
            <p:cNvPr id="31" name="円/楕円 30"/>
            <p:cNvSpPr/>
            <p:nvPr/>
          </p:nvSpPr>
          <p:spPr>
            <a:xfrm rot="10800000">
              <a:off x="1471201" y="1772363"/>
              <a:ext cx="98171" cy="19018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grpSp>
      <p:sp>
        <p:nvSpPr>
          <p:cNvPr id="35" name="テキスト ボックス 34"/>
          <p:cNvSpPr txBox="1"/>
          <p:nvPr/>
        </p:nvSpPr>
        <p:spPr>
          <a:xfrm rot="16200000">
            <a:off x="6431038" y="5475844"/>
            <a:ext cx="1813317" cy="369332"/>
          </a:xfrm>
          <a:prstGeom prst="rect">
            <a:avLst/>
          </a:prstGeom>
          <a:noFill/>
        </p:spPr>
        <p:txBody>
          <a:bodyPr wrap="none" lIns="91437" tIns="45717" rIns="91437" bIns="45717" rtlCol="0">
            <a:spAutoFit/>
          </a:bodyPr>
          <a:lstStyle/>
          <a:p>
            <a:r>
              <a:rPr lang="en-US" altLang="ja-JP" b="1" dirty="0" smtClean="0">
                <a:latin typeface="Helvetica"/>
                <a:cs typeface="Helvetica"/>
              </a:rPr>
              <a:t>2</a:t>
            </a:r>
            <a:r>
              <a:rPr lang="en-US" altLang="ja-JP" b="1" baseline="30000" dirty="0" smtClean="0">
                <a:latin typeface="Helvetica"/>
                <a:cs typeface="Helvetica"/>
              </a:rPr>
              <a:t>nd</a:t>
            </a:r>
            <a:r>
              <a:rPr lang="en-US" altLang="ja-JP" b="1" dirty="0" smtClean="0">
                <a:latin typeface="Helvetica"/>
                <a:cs typeface="Helvetica"/>
              </a:rPr>
              <a:t> disk w/hole</a:t>
            </a:r>
            <a:endParaRPr kumimoji="1" lang="ja-JP" altLang="en-US" b="1" dirty="0">
              <a:latin typeface="Helvetica"/>
              <a:cs typeface="Helvetica"/>
            </a:endParaRPr>
          </a:p>
        </p:txBody>
      </p:sp>
      <p:sp>
        <p:nvSpPr>
          <p:cNvPr id="36" name="テキスト ボックス 35"/>
          <p:cNvSpPr txBox="1"/>
          <p:nvPr/>
        </p:nvSpPr>
        <p:spPr>
          <a:xfrm rot="16200000">
            <a:off x="7264438" y="5867820"/>
            <a:ext cx="975898" cy="369332"/>
          </a:xfrm>
          <a:prstGeom prst="rect">
            <a:avLst/>
          </a:prstGeom>
          <a:noFill/>
        </p:spPr>
        <p:txBody>
          <a:bodyPr wrap="none" lIns="91437" tIns="45717" rIns="91437" bIns="45717" rtlCol="0">
            <a:spAutoFit/>
          </a:bodyPr>
          <a:lstStyle/>
          <a:p>
            <a:r>
              <a:rPr lang="en-US" altLang="ja-JP" b="1" dirty="0" smtClean="0">
                <a:latin typeface="Helvetica"/>
                <a:cs typeface="Helvetica"/>
              </a:rPr>
              <a:t>1</a:t>
            </a:r>
            <a:r>
              <a:rPr lang="en-US" altLang="ja-JP" b="1" baseline="30000" dirty="0" smtClean="0">
                <a:latin typeface="Helvetica"/>
                <a:cs typeface="Helvetica"/>
              </a:rPr>
              <a:t>st</a:t>
            </a:r>
            <a:r>
              <a:rPr lang="en-US" altLang="ja-JP" b="1" dirty="0">
                <a:latin typeface="Helvetica"/>
                <a:cs typeface="Helvetica"/>
              </a:rPr>
              <a:t> </a:t>
            </a:r>
            <a:r>
              <a:rPr lang="en-US" altLang="ja-JP" b="1" dirty="0" smtClean="0">
                <a:latin typeface="Helvetica"/>
                <a:cs typeface="Helvetica"/>
              </a:rPr>
              <a:t>disk</a:t>
            </a:r>
            <a:endParaRPr kumimoji="1" lang="ja-JP" altLang="en-US" b="1" dirty="0">
              <a:latin typeface="Helvetica"/>
              <a:cs typeface="Helvetica"/>
            </a:endParaRPr>
          </a:p>
        </p:txBody>
      </p:sp>
      <p:sp>
        <p:nvSpPr>
          <p:cNvPr id="40" name="テキスト ボックス 39"/>
          <p:cNvSpPr txBox="1"/>
          <p:nvPr/>
        </p:nvSpPr>
        <p:spPr>
          <a:xfrm>
            <a:off x="6089533" y="2779884"/>
            <a:ext cx="1620944" cy="369332"/>
          </a:xfrm>
          <a:prstGeom prst="rect">
            <a:avLst/>
          </a:prstGeom>
          <a:noFill/>
        </p:spPr>
        <p:txBody>
          <a:bodyPr wrap="none" lIns="91437" tIns="45717" rIns="91437" bIns="45717" rtlCol="0">
            <a:spAutoFit/>
          </a:bodyPr>
          <a:lstStyle/>
          <a:p>
            <a:r>
              <a:rPr lang="en-US" altLang="ja-JP" b="1" dirty="0" smtClean="0">
                <a:latin typeface="Helvetica"/>
                <a:cs typeface="Helvetica"/>
              </a:rPr>
              <a:t>One-turn coil</a:t>
            </a:r>
            <a:endParaRPr kumimoji="1" lang="ja-JP" altLang="en-US" b="1" dirty="0">
              <a:latin typeface="Helvetica"/>
              <a:cs typeface="Helvetica"/>
            </a:endParaRPr>
          </a:p>
        </p:txBody>
      </p:sp>
      <p:cxnSp>
        <p:nvCxnSpPr>
          <p:cNvPr id="42" name="直線矢印コネクタ 41"/>
          <p:cNvCxnSpPr/>
          <p:nvPr/>
        </p:nvCxnSpPr>
        <p:spPr>
          <a:xfrm>
            <a:off x="6938582" y="3213482"/>
            <a:ext cx="595116" cy="74262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3" name="図形グループ 8"/>
          <p:cNvGrpSpPr>
            <a:grpSpLocks/>
          </p:cNvGrpSpPr>
          <p:nvPr/>
        </p:nvGrpSpPr>
        <p:grpSpPr bwMode="auto">
          <a:xfrm rot="20185886" flipV="1">
            <a:off x="5956241" y="4316294"/>
            <a:ext cx="1211905" cy="387213"/>
            <a:chOff x="1464053" y="1587914"/>
            <a:chExt cx="1152993" cy="374092"/>
          </a:xfrm>
        </p:grpSpPr>
        <p:grpSp>
          <p:nvGrpSpPr>
            <p:cNvPr id="44" name="図形グループ 43"/>
            <p:cNvGrpSpPr/>
            <p:nvPr/>
          </p:nvGrpSpPr>
          <p:grpSpPr>
            <a:xfrm>
              <a:off x="1464053" y="1587914"/>
              <a:ext cx="1152993" cy="374091"/>
              <a:chOff x="1464053" y="1587914"/>
              <a:chExt cx="1152993" cy="374091"/>
            </a:xfrm>
            <a:gradFill flip="none" rotWithShape="1">
              <a:gsLst>
                <a:gs pos="0">
                  <a:srgbClr val="10DD15"/>
                </a:gs>
                <a:gs pos="100000">
                  <a:prstClr val="white"/>
                </a:gs>
              </a:gsLst>
              <a:lin ang="0" scaled="1"/>
              <a:tileRect/>
            </a:gradFill>
          </p:grpSpPr>
          <p:sp>
            <p:nvSpPr>
              <p:cNvPr id="46" name="二等辺三角形 45"/>
              <p:cNvSpPr/>
              <p:nvPr/>
            </p:nvSpPr>
            <p:spPr>
              <a:xfrm rot="5400000">
                <a:off x="1882083" y="1227043"/>
                <a:ext cx="373273" cy="1096652"/>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sp>
            <p:nvSpPr>
              <p:cNvPr id="47" name="円/楕円 46"/>
              <p:cNvSpPr/>
              <p:nvPr/>
            </p:nvSpPr>
            <p:spPr>
              <a:xfrm rot="10800000">
                <a:off x="1464053" y="1587914"/>
                <a:ext cx="97485" cy="1904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grpSp>
        <p:sp>
          <p:nvSpPr>
            <p:cNvPr id="45" name="円/楕円 44"/>
            <p:cNvSpPr/>
            <p:nvPr/>
          </p:nvSpPr>
          <p:spPr>
            <a:xfrm rot="10800000">
              <a:off x="1471201" y="1772363"/>
              <a:ext cx="98171" cy="19018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grpSp>
      <p:grpSp>
        <p:nvGrpSpPr>
          <p:cNvPr id="49" name="図形グループ 8"/>
          <p:cNvGrpSpPr>
            <a:grpSpLocks/>
          </p:cNvGrpSpPr>
          <p:nvPr/>
        </p:nvGrpSpPr>
        <p:grpSpPr bwMode="auto">
          <a:xfrm rot="21438695">
            <a:off x="5733462" y="3907557"/>
            <a:ext cx="1211905" cy="387213"/>
            <a:chOff x="1464053" y="1587914"/>
            <a:chExt cx="1152993" cy="374092"/>
          </a:xfrm>
        </p:grpSpPr>
        <p:grpSp>
          <p:nvGrpSpPr>
            <p:cNvPr id="50" name="図形グループ 49"/>
            <p:cNvGrpSpPr/>
            <p:nvPr/>
          </p:nvGrpSpPr>
          <p:grpSpPr>
            <a:xfrm>
              <a:off x="1464053" y="1587914"/>
              <a:ext cx="1152993" cy="374091"/>
              <a:chOff x="1464053" y="1587914"/>
              <a:chExt cx="1152993" cy="374091"/>
            </a:xfrm>
            <a:gradFill flip="none" rotWithShape="1">
              <a:gsLst>
                <a:gs pos="0">
                  <a:srgbClr val="10DD15"/>
                </a:gs>
                <a:gs pos="100000">
                  <a:prstClr val="white"/>
                </a:gs>
              </a:gsLst>
              <a:lin ang="0" scaled="1"/>
              <a:tileRect/>
            </a:gradFill>
          </p:grpSpPr>
          <p:sp>
            <p:nvSpPr>
              <p:cNvPr id="52" name="二等辺三角形 51"/>
              <p:cNvSpPr/>
              <p:nvPr/>
            </p:nvSpPr>
            <p:spPr>
              <a:xfrm rot="5400000">
                <a:off x="1882083" y="1227043"/>
                <a:ext cx="373273" cy="1096652"/>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sp>
            <p:nvSpPr>
              <p:cNvPr id="53" name="円/楕円 52"/>
              <p:cNvSpPr/>
              <p:nvPr/>
            </p:nvSpPr>
            <p:spPr>
              <a:xfrm rot="10800000">
                <a:off x="1464053" y="1587914"/>
                <a:ext cx="97485" cy="1904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grpSp>
        <p:sp>
          <p:nvSpPr>
            <p:cNvPr id="51" name="円/楕円 50"/>
            <p:cNvSpPr/>
            <p:nvPr/>
          </p:nvSpPr>
          <p:spPr>
            <a:xfrm rot="10800000">
              <a:off x="1471201" y="1772363"/>
              <a:ext cx="98171" cy="19018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grpSp>
      <p:grpSp>
        <p:nvGrpSpPr>
          <p:cNvPr id="48" name="図形グループ 118"/>
          <p:cNvGrpSpPr>
            <a:grpSpLocks/>
          </p:cNvGrpSpPr>
          <p:nvPr/>
        </p:nvGrpSpPr>
        <p:grpSpPr bwMode="auto">
          <a:xfrm>
            <a:off x="7879862" y="185188"/>
            <a:ext cx="1223963" cy="788988"/>
            <a:chOff x="7424915" y="-91246"/>
            <a:chExt cx="1224880" cy="790356"/>
          </a:xfrm>
        </p:grpSpPr>
        <p:sp>
          <p:nvSpPr>
            <p:cNvPr id="54"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55" name="図 1" descr="logo0.jpg"/>
            <p:cNvPicPr>
              <a:picLocks noChangeAspect="1"/>
            </p:cNvPicPr>
            <p:nvPr/>
          </p:nvPicPr>
          <p:blipFill>
            <a:blip r:embed="rId4">
              <a:extLst>
                <a:ext uri="{BEBA8EAE-BF5A-486C-A8C5-ECC9F3942E4B}">
                  <a14:imgProps xmlns:a14="http://schemas.microsoft.com/office/drawing/2010/main">
                    <a14:imgLayer r:embed="rId5">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 descr="E:\発表用PPT\logo-SILVER.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12</a:t>
            </a:fld>
            <a:endParaRPr lang="en-US" altLang="ja-JP" sz="1300" dirty="0">
              <a:solidFill>
                <a:srgbClr val="000000"/>
              </a:solidFill>
              <a:latin typeface="Arial" charset="0"/>
              <a:cs typeface="Gill Sans" charset="0"/>
            </a:endParaRPr>
          </a:p>
        </p:txBody>
      </p:sp>
      <p:sp>
        <p:nvSpPr>
          <p:cNvPr id="58" name="正方形/長方形 57"/>
          <p:cNvSpPr/>
          <p:nvPr/>
        </p:nvSpPr>
        <p:spPr>
          <a:xfrm>
            <a:off x="39956" y="38103"/>
            <a:ext cx="4941076"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Suppression of Too Energetic REB Generation</a:t>
            </a:r>
            <a:endParaRPr lang="ja-JP" altLang="en-US"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293633536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9486" y="1753980"/>
            <a:ext cx="2616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7286" y="1760330"/>
            <a:ext cx="25908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図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4136" y="1753980"/>
            <a:ext cx="457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14" descr="FE.bmp"/>
          <p:cNvPicPr>
            <a:picLocks noChangeAspect="1"/>
          </p:cNvPicPr>
          <p:nvPr/>
        </p:nvPicPr>
        <p:blipFill>
          <a:blip r:embed="rId6">
            <a:extLst>
              <a:ext uri="{28A0092B-C50C-407E-A947-70E740481C1C}">
                <a14:useLocalDpi xmlns:a14="http://schemas.microsoft.com/office/drawing/2010/main" val="0"/>
              </a:ext>
            </a:extLst>
          </a:blip>
          <a:srcRect l="20686" t="4657" r="33374"/>
          <a:stretch>
            <a:fillRect/>
          </a:stretch>
        </p:blipFill>
        <p:spPr bwMode="auto">
          <a:xfrm>
            <a:off x="285298" y="1917376"/>
            <a:ext cx="2176462"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
          <p:cNvSpPr>
            <a:spLocks noChangeArrowheads="1"/>
          </p:cNvSpPr>
          <p:nvPr/>
        </p:nvSpPr>
        <p:spPr bwMode="auto">
          <a:xfrm>
            <a:off x="-2" y="0"/>
            <a:ext cx="9144001" cy="1080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92" tIns="41148" rIns="82292" bIns="41148" anchor="ctr"/>
          <a:lstStyle/>
          <a:p>
            <a:pPr defTabSz="822928" fontAlgn="base">
              <a:spcBef>
                <a:spcPct val="0"/>
              </a:spcBef>
              <a:spcAft>
                <a:spcPct val="0"/>
              </a:spcAft>
            </a:pPr>
            <a:endParaRPr kumimoji="0" lang="en-US" altLang="ja-JP" sz="2200" b="1" dirty="0" smtClean="0">
              <a:solidFill>
                <a:srgbClr val="000090"/>
              </a:solidFill>
              <a:latin typeface="Helvetica" charset="0"/>
              <a:ea typeface="Helvetica" charset="0"/>
              <a:cs typeface="Helvetica" charset="0"/>
              <a:sym typeface="Gill Sans" charset="0"/>
            </a:endParaRPr>
          </a:p>
          <a:p>
            <a:pPr defTabSz="822928" fontAlgn="base">
              <a:spcBef>
                <a:spcPct val="0"/>
              </a:spcBef>
              <a:spcAft>
                <a:spcPct val="0"/>
              </a:spcAft>
            </a:pPr>
            <a:r>
              <a:rPr kumimoji="0" lang="en-US" altLang="ja-JP" sz="2200" b="1" dirty="0" smtClean="0">
                <a:solidFill>
                  <a:srgbClr val="FF0000"/>
                </a:solidFill>
                <a:latin typeface="Helvetica" charset="0"/>
                <a:ea typeface="Helvetica" charset="0"/>
                <a:cs typeface="Helvetica" charset="0"/>
                <a:sym typeface="Gill Sans" charset="0"/>
              </a:rPr>
              <a:t>Laser-generated REB was pinched</a:t>
            </a:r>
            <a:endParaRPr kumimoji="0" lang="en-US" altLang="ja-JP" sz="2200" b="1" dirty="0" smtClean="0">
              <a:solidFill>
                <a:srgbClr val="000090"/>
              </a:solidFill>
              <a:latin typeface="Helvetica" charset="0"/>
              <a:ea typeface="Helvetica" charset="0"/>
              <a:cs typeface="Helvetica" charset="0"/>
              <a:sym typeface="Gill Sans" charset="0"/>
            </a:endParaRPr>
          </a:p>
          <a:p>
            <a:pPr defTabSz="822928" fontAlgn="base">
              <a:spcBef>
                <a:spcPct val="0"/>
              </a:spcBef>
              <a:spcAft>
                <a:spcPct val="0"/>
              </a:spcAft>
            </a:pPr>
            <a:r>
              <a:rPr kumimoji="0" lang="en-US" altLang="ja-JP" sz="2200" b="1" dirty="0" smtClean="0">
                <a:solidFill>
                  <a:srgbClr val="000090"/>
                </a:solidFill>
                <a:latin typeface="Helvetica" charset="0"/>
                <a:ea typeface="Helvetica" charset="0"/>
                <a:cs typeface="Helvetica" charset="0"/>
                <a:sym typeface="Gill Sans" charset="0"/>
              </a:rPr>
              <a:t>by externally imposed </a:t>
            </a:r>
            <a:r>
              <a:rPr kumimoji="0" lang="en-US" altLang="ja-JP" sz="2200" b="1" dirty="0" smtClean="0">
                <a:solidFill>
                  <a:srgbClr val="000090"/>
                </a:solidFill>
                <a:latin typeface="Helvetica" charset="0"/>
                <a:ea typeface="Helvetica" charset="0"/>
                <a:cs typeface="Helvetica" charset="0"/>
                <a:sym typeface="Gill Sans" charset="0"/>
              </a:rPr>
              <a:t>0.6-kT </a:t>
            </a:r>
            <a:r>
              <a:rPr kumimoji="0" lang="en-US" altLang="ja-JP" sz="2200" b="1" dirty="0" smtClean="0">
                <a:solidFill>
                  <a:srgbClr val="000090"/>
                </a:solidFill>
                <a:latin typeface="Helvetica" charset="0"/>
                <a:ea typeface="Helvetica" charset="0"/>
                <a:cs typeface="Helvetica" charset="0"/>
                <a:sym typeface="Gill Sans" charset="0"/>
              </a:rPr>
              <a:t>magnetic field.</a:t>
            </a:r>
          </a:p>
        </p:txBody>
      </p:sp>
      <p:grpSp>
        <p:nvGrpSpPr>
          <p:cNvPr id="31" name="図形グループ 118"/>
          <p:cNvGrpSpPr>
            <a:grpSpLocks/>
          </p:cNvGrpSpPr>
          <p:nvPr/>
        </p:nvGrpSpPr>
        <p:grpSpPr bwMode="auto">
          <a:xfrm>
            <a:off x="7879862" y="185188"/>
            <a:ext cx="1223963" cy="788988"/>
            <a:chOff x="7424915" y="-91246"/>
            <a:chExt cx="1224880" cy="790356"/>
          </a:xfrm>
        </p:grpSpPr>
        <p:sp>
          <p:nvSpPr>
            <p:cNvPr id="32"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33" name="図 1" descr="logo0.jpg"/>
            <p:cNvPicPr>
              <a:picLocks noChangeAspect="1"/>
            </p:cNvPicPr>
            <p:nvPr/>
          </p:nvPicPr>
          <p:blipFill>
            <a:blip r:embed="rId7">
              <a:extLst>
                <a:ext uri="{BEBA8EAE-BF5A-486C-A8C5-ECC9F3942E4B}">
                  <a14:imgProps xmlns:a14="http://schemas.microsoft.com/office/drawing/2010/main">
                    <a14:imgLayer r:embed="rId8">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E:\発表用PPT\logo-SILVER.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テキスト ボックス 4"/>
          <p:cNvSpPr txBox="1">
            <a:spLocks noChangeArrowheads="1"/>
          </p:cNvSpPr>
          <p:nvPr/>
        </p:nvSpPr>
        <p:spPr bwMode="auto">
          <a:xfrm>
            <a:off x="3564835" y="1231559"/>
            <a:ext cx="4429034"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charset="0"/>
                <a:cs typeface="Helvetica" charset="0"/>
              </a:rPr>
              <a:t>Spatial profile of transmitted REB</a:t>
            </a:r>
            <a:endParaRPr lang="ja-JP" altLang="en-US" sz="2000" b="1" dirty="0">
              <a:solidFill>
                <a:schemeClr val="bg1"/>
              </a:solidFill>
              <a:latin typeface="Helvetica" charset="0"/>
              <a:cs typeface="Helvetica" charset="0"/>
            </a:endParaRPr>
          </a:p>
        </p:txBody>
      </p:sp>
      <p:sp>
        <p:nvSpPr>
          <p:cNvPr id="28" name="正方形/長方形 27"/>
          <p:cNvSpPr/>
          <p:nvPr/>
        </p:nvSpPr>
        <p:spPr>
          <a:xfrm>
            <a:off x="39956" y="38103"/>
            <a:ext cx="4941076"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Suppression of Too Energetic REB Generation</a:t>
            </a:r>
            <a:endParaRPr lang="ja-JP" altLang="en-US" dirty="0">
              <a:solidFill>
                <a:prstClr val="black"/>
              </a:solidFill>
              <a:latin typeface="Helvetica"/>
              <a:ea typeface="ＭＳ Ｐゴシック"/>
              <a:cs typeface="Helvetica"/>
            </a:endParaRPr>
          </a:p>
        </p:txBody>
      </p:sp>
      <p:sp>
        <p:nvSpPr>
          <p:cNvPr id="36"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13</a:t>
            </a:fld>
            <a:endParaRPr lang="en-US" altLang="ja-JP" sz="1300" dirty="0">
              <a:solidFill>
                <a:srgbClr val="000000"/>
              </a:solidFill>
              <a:latin typeface="Arial" charset="0"/>
              <a:cs typeface="Gill Sans" charset="0"/>
            </a:endParaRPr>
          </a:p>
        </p:txBody>
      </p:sp>
      <p:sp>
        <p:nvSpPr>
          <p:cNvPr id="37" name="テキスト ボックス 4"/>
          <p:cNvSpPr txBox="1">
            <a:spLocks noChangeArrowheads="1"/>
          </p:cNvSpPr>
          <p:nvPr/>
        </p:nvSpPr>
        <p:spPr bwMode="auto">
          <a:xfrm>
            <a:off x="100162" y="1231559"/>
            <a:ext cx="2748477"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charset="0"/>
                <a:cs typeface="Helvetica" charset="0"/>
              </a:rPr>
              <a:t>Experimental setup</a:t>
            </a:r>
            <a:endParaRPr lang="ja-JP" altLang="en-US" sz="2000" b="1" dirty="0">
              <a:solidFill>
                <a:schemeClr val="bg1"/>
              </a:solidFill>
              <a:latin typeface="Helvetica" charset="0"/>
              <a:cs typeface="Helvetica" charset="0"/>
            </a:endParaRPr>
          </a:p>
        </p:txBody>
      </p:sp>
      <p:sp>
        <p:nvSpPr>
          <p:cNvPr id="15" name="テキスト ボックス 4"/>
          <p:cNvSpPr txBox="1">
            <a:spLocks noChangeArrowheads="1"/>
          </p:cNvSpPr>
          <p:nvPr/>
        </p:nvSpPr>
        <p:spPr bwMode="auto">
          <a:xfrm>
            <a:off x="2809486" y="1782396"/>
            <a:ext cx="1068480"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charset="0"/>
                <a:cs typeface="Helvetica" charset="0"/>
              </a:rPr>
              <a:t>w/o B</a:t>
            </a:r>
            <a:endParaRPr lang="ja-JP" altLang="en-US" sz="2000" b="1" dirty="0">
              <a:solidFill>
                <a:schemeClr val="bg1"/>
              </a:solidFill>
              <a:latin typeface="Helvetica" charset="0"/>
              <a:cs typeface="Helvetica" charset="0"/>
            </a:endParaRPr>
          </a:p>
        </p:txBody>
      </p:sp>
      <p:sp>
        <p:nvSpPr>
          <p:cNvPr id="16" name="テキスト ボックス 4"/>
          <p:cNvSpPr txBox="1">
            <a:spLocks noChangeArrowheads="1"/>
          </p:cNvSpPr>
          <p:nvPr/>
        </p:nvSpPr>
        <p:spPr bwMode="auto">
          <a:xfrm>
            <a:off x="5798100" y="1782396"/>
            <a:ext cx="1068480"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charset="0"/>
                <a:cs typeface="Helvetica" charset="0"/>
              </a:rPr>
              <a:t>w/ B</a:t>
            </a:r>
            <a:endParaRPr lang="ja-JP" altLang="en-US" sz="2000" b="1" dirty="0">
              <a:solidFill>
                <a:schemeClr val="bg1"/>
              </a:solidFill>
              <a:latin typeface="Helvetica" charset="0"/>
              <a:cs typeface="Helvetica" charset="0"/>
            </a:endParaRPr>
          </a:p>
        </p:txBody>
      </p:sp>
      <p:grpSp>
        <p:nvGrpSpPr>
          <p:cNvPr id="17" name="図形グループ 16"/>
          <p:cNvGrpSpPr/>
          <p:nvPr/>
        </p:nvGrpSpPr>
        <p:grpSpPr>
          <a:xfrm>
            <a:off x="816040" y="4494292"/>
            <a:ext cx="8010466" cy="2223770"/>
            <a:chOff x="126364" y="1550051"/>
            <a:chExt cx="6609906" cy="1834963"/>
          </a:xfrm>
        </p:grpSpPr>
        <p:sp>
          <p:nvSpPr>
            <p:cNvPr id="19" name="19 CuadroTexto"/>
            <p:cNvSpPr txBox="1"/>
            <p:nvPr/>
          </p:nvSpPr>
          <p:spPr>
            <a:xfrm>
              <a:off x="126364" y="2062590"/>
              <a:ext cx="839123" cy="685703"/>
            </a:xfrm>
            <a:prstGeom prst="rect">
              <a:avLst/>
            </a:prstGeom>
            <a:noFill/>
          </p:spPr>
          <p:txBody>
            <a:bodyPr wrap="none" lIns="91439" tIns="45719" rIns="91439" bIns="45719" rtlCol="0">
              <a:spAutoFit/>
            </a:bodyPr>
            <a:lstStyle/>
            <a:p>
              <a:pPr algn="ctr"/>
              <a:r>
                <a:rPr lang="es-ES" sz="2400" b="1" dirty="0">
                  <a:solidFill>
                    <a:prstClr val="black"/>
                  </a:solidFill>
                  <a:latin typeface="Helvetica"/>
                  <a:cs typeface="Helvetica"/>
                </a:rPr>
                <a:t>n</a:t>
              </a:r>
              <a:r>
                <a:rPr lang="es-ES" sz="2400" b="1" baseline="-25000" dirty="0">
                  <a:solidFill>
                    <a:prstClr val="black"/>
                  </a:solidFill>
                  <a:latin typeface="Helvetica"/>
                  <a:cs typeface="Helvetica"/>
                </a:rPr>
                <a:t>b</a:t>
              </a:r>
            </a:p>
            <a:p>
              <a:pPr algn="ctr"/>
              <a:r>
                <a:rPr lang="es-ES" sz="2400" b="1" dirty="0">
                  <a:solidFill>
                    <a:prstClr val="black"/>
                  </a:solidFill>
                  <a:latin typeface="Helvetica"/>
                  <a:cs typeface="Helvetica"/>
                </a:rPr>
                <a:t>(cm</a:t>
              </a:r>
              <a:r>
                <a:rPr lang="es-ES" sz="2400" b="1" baseline="30000" dirty="0">
                  <a:solidFill>
                    <a:prstClr val="black"/>
                  </a:solidFill>
                  <a:latin typeface="Helvetica"/>
                  <a:cs typeface="Helvetica"/>
                </a:rPr>
                <a:t>-3</a:t>
              </a:r>
              <a:r>
                <a:rPr lang="es-ES" sz="2400" b="1" dirty="0">
                  <a:solidFill>
                    <a:prstClr val="black"/>
                  </a:solidFill>
                  <a:latin typeface="Helvetica"/>
                  <a:cs typeface="Helvetica"/>
                </a:rPr>
                <a:t>)</a:t>
              </a:r>
              <a:endParaRPr lang="es-ES" sz="2400" b="1" baseline="30000" dirty="0">
                <a:solidFill>
                  <a:prstClr val="black"/>
                </a:solidFill>
                <a:latin typeface="Helvetica"/>
                <a:cs typeface="Helvetica"/>
              </a:endParaRPr>
            </a:p>
          </p:txBody>
        </p:sp>
        <p:pic>
          <p:nvPicPr>
            <p:cNvPr id="20" name="Imagen 10" descr="rhof.PNG"/>
            <p:cNvPicPr>
              <a:picLocks noChangeAspect="1"/>
            </p:cNvPicPr>
            <p:nvPr/>
          </p:nvPicPr>
          <p:blipFill>
            <a:blip r:embed="rId11" cstate="print"/>
            <a:stretch>
              <a:fillRect/>
            </a:stretch>
          </p:blipFill>
          <p:spPr>
            <a:xfrm>
              <a:off x="3925920" y="1550051"/>
              <a:ext cx="2810350" cy="1815449"/>
            </a:xfrm>
            <a:prstGeom prst="rect">
              <a:avLst/>
            </a:prstGeom>
          </p:spPr>
        </p:pic>
        <p:pic>
          <p:nvPicPr>
            <p:cNvPr id="22" name="Imagen 15" descr="rhof.PNG"/>
            <p:cNvPicPr>
              <a:picLocks noChangeAspect="1"/>
            </p:cNvPicPr>
            <p:nvPr/>
          </p:nvPicPr>
          <p:blipFill>
            <a:blip r:embed="rId12" cstate="print"/>
            <a:stretch>
              <a:fillRect/>
            </a:stretch>
          </p:blipFill>
          <p:spPr>
            <a:xfrm>
              <a:off x="1065161" y="1566612"/>
              <a:ext cx="2805473" cy="1786188"/>
            </a:xfrm>
            <a:prstGeom prst="rect">
              <a:avLst/>
            </a:prstGeom>
          </p:spPr>
        </p:pic>
        <p:sp>
          <p:nvSpPr>
            <p:cNvPr id="30" name="Arco de bloque 28"/>
            <p:cNvSpPr>
              <a:spLocks noChangeAspect="1"/>
            </p:cNvSpPr>
            <p:nvPr/>
          </p:nvSpPr>
          <p:spPr>
            <a:xfrm>
              <a:off x="2833668" y="2808732"/>
              <a:ext cx="544068" cy="544068"/>
            </a:xfrm>
            <a:prstGeom prst="blockArc">
              <a:avLst>
                <a:gd name="adj1" fmla="val 10800000"/>
                <a:gd name="adj2" fmla="val 40442"/>
                <a:gd name="adj3" fmla="val 0"/>
              </a:avLst>
            </a:prstGeom>
            <a:noFill/>
            <a:ln w="3175" cmpd="sng">
              <a:solidFill>
                <a:schemeClr val="bg1"/>
              </a:solidFill>
              <a:prstDash val="solid"/>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a:endParaRPr lang="es-ES_tradnl">
                <a:solidFill>
                  <a:prstClr val="black"/>
                </a:solidFill>
                <a:latin typeface="Helvetica"/>
                <a:cs typeface="Helvetica"/>
              </a:endParaRPr>
            </a:p>
          </p:txBody>
        </p:sp>
        <p:sp>
          <p:nvSpPr>
            <p:cNvPr id="38" name="Arco de bloque 29"/>
            <p:cNvSpPr>
              <a:spLocks noChangeAspect="1"/>
            </p:cNvSpPr>
            <p:nvPr/>
          </p:nvSpPr>
          <p:spPr>
            <a:xfrm>
              <a:off x="5669469" y="2840946"/>
              <a:ext cx="544068" cy="544068"/>
            </a:xfrm>
            <a:prstGeom prst="blockArc">
              <a:avLst>
                <a:gd name="adj1" fmla="val 10800000"/>
                <a:gd name="adj2" fmla="val 40442"/>
                <a:gd name="adj3" fmla="val 0"/>
              </a:avLst>
            </a:prstGeom>
            <a:noFill/>
            <a:ln w="3175" cmpd="sng">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a:endParaRPr lang="es-ES_tradnl">
                <a:solidFill>
                  <a:prstClr val="black"/>
                </a:solidFill>
                <a:latin typeface="Helvetica"/>
                <a:cs typeface="Helvetica"/>
              </a:endParaRPr>
            </a:p>
          </p:txBody>
        </p:sp>
        <p:sp>
          <p:nvSpPr>
            <p:cNvPr id="42" name="16 CuadroTexto"/>
            <p:cNvSpPr txBox="1"/>
            <p:nvPr/>
          </p:nvSpPr>
          <p:spPr>
            <a:xfrm>
              <a:off x="4433351" y="1632245"/>
              <a:ext cx="566258" cy="355548"/>
            </a:xfrm>
            <a:prstGeom prst="rect">
              <a:avLst/>
            </a:prstGeom>
            <a:noFill/>
          </p:spPr>
          <p:txBody>
            <a:bodyPr wrap="none" lIns="91439" tIns="45719" rIns="91439" bIns="45719" rtlCol="0">
              <a:spAutoFit/>
            </a:bodyPr>
            <a:lstStyle/>
            <a:p>
              <a:r>
                <a:rPr lang="es-ES" sz="2200" b="1" dirty="0" smtClean="0">
                  <a:solidFill>
                    <a:schemeClr val="bg1"/>
                  </a:solidFill>
                  <a:latin typeface="Helvetica"/>
                  <a:cs typeface="Helvetica"/>
                </a:rPr>
                <a:t>w/B</a:t>
              </a:r>
              <a:endParaRPr lang="es-ES" sz="2200" b="1" dirty="0">
                <a:solidFill>
                  <a:schemeClr val="bg1"/>
                </a:solidFill>
                <a:latin typeface="Helvetica"/>
                <a:cs typeface="Helvetica"/>
              </a:endParaRPr>
            </a:p>
          </p:txBody>
        </p:sp>
      </p:grpSp>
      <p:sp>
        <p:nvSpPr>
          <p:cNvPr id="43" name="16 CuadroTexto"/>
          <p:cNvSpPr txBox="1"/>
          <p:nvPr/>
        </p:nvSpPr>
        <p:spPr>
          <a:xfrm>
            <a:off x="2475413" y="4665044"/>
            <a:ext cx="936961" cy="430885"/>
          </a:xfrm>
          <a:prstGeom prst="rect">
            <a:avLst/>
          </a:prstGeom>
          <a:noFill/>
        </p:spPr>
        <p:txBody>
          <a:bodyPr wrap="none" lIns="91439" tIns="45719" rIns="91439" bIns="45719" rtlCol="0">
            <a:spAutoFit/>
          </a:bodyPr>
          <a:lstStyle/>
          <a:p>
            <a:r>
              <a:rPr lang="es-ES" sz="2200" b="1" dirty="0" smtClean="0">
                <a:solidFill>
                  <a:schemeClr val="bg1"/>
                </a:solidFill>
                <a:latin typeface="Helvetica"/>
                <a:cs typeface="Helvetica"/>
              </a:rPr>
              <a:t>w/o B</a:t>
            </a:r>
            <a:endParaRPr lang="es-ES" sz="2200" b="1" dirty="0">
              <a:solidFill>
                <a:schemeClr val="bg1"/>
              </a:solidFill>
              <a:latin typeface="Helvetica"/>
              <a:cs typeface="Helvetica"/>
            </a:endParaRPr>
          </a:p>
        </p:txBody>
      </p:sp>
    </p:spTree>
    <p:extLst>
      <p:ext uri="{BB962C8B-B14F-4D97-AF65-F5344CB8AC3E}">
        <p14:creationId xmlns:p14="http://schemas.microsoft.com/office/powerpoint/2010/main" val="190042251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ChangeArrowheads="1"/>
          </p:cNvSpPr>
          <p:nvPr/>
        </p:nvSpPr>
        <p:spPr bwMode="auto">
          <a:xfrm>
            <a:off x="-1" y="0"/>
            <a:ext cx="9144002" cy="1080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92" tIns="41148" rIns="82292" bIns="41148" anchor="ctr"/>
          <a:lstStyle/>
          <a:p>
            <a:pPr defTabSz="822928" fontAlgn="base">
              <a:spcBef>
                <a:spcPct val="0"/>
              </a:spcBef>
              <a:spcAft>
                <a:spcPct val="0"/>
              </a:spcAft>
            </a:pPr>
            <a:endParaRPr kumimoji="0" lang="en-US" altLang="ja-JP" sz="2200" dirty="0" smtClean="0">
              <a:solidFill>
                <a:srgbClr val="000090"/>
              </a:solidFill>
              <a:latin typeface="Helvetica" charset="0"/>
              <a:ea typeface="Helvetica" charset="0"/>
              <a:cs typeface="Helvetica" charset="0"/>
              <a:sym typeface="Gill Sans" charset="0"/>
            </a:endParaRPr>
          </a:p>
          <a:p>
            <a:pPr defTabSz="822928" fontAlgn="base">
              <a:spcBef>
                <a:spcPct val="0"/>
              </a:spcBef>
              <a:spcAft>
                <a:spcPct val="0"/>
              </a:spcAft>
            </a:pPr>
            <a:r>
              <a:rPr kumimoji="0" lang="en-US" altLang="ja-JP" sz="2200" b="1" dirty="0" smtClean="0">
                <a:solidFill>
                  <a:srgbClr val="000090"/>
                </a:solidFill>
                <a:latin typeface="Helvetica" charset="0"/>
                <a:ea typeface="Helvetica" charset="0"/>
                <a:cs typeface="Helvetica" charset="0"/>
                <a:sym typeface="Gill Sans" charset="0"/>
              </a:rPr>
              <a:t>2D </a:t>
            </a:r>
            <a:r>
              <a:rPr kumimoji="0" lang="en-US" altLang="ja-JP" sz="2200" b="1" dirty="0" err="1" smtClean="0">
                <a:solidFill>
                  <a:srgbClr val="000090"/>
                </a:solidFill>
                <a:latin typeface="Helvetica" charset="0"/>
                <a:ea typeface="Helvetica" charset="0"/>
                <a:cs typeface="Helvetica" charset="0"/>
                <a:sym typeface="Gill Sans" charset="0"/>
              </a:rPr>
              <a:t>radiative</a:t>
            </a:r>
            <a:r>
              <a:rPr kumimoji="0" lang="en-US" altLang="ja-JP" sz="2200" b="1" dirty="0" smtClean="0">
                <a:solidFill>
                  <a:srgbClr val="000090"/>
                </a:solidFill>
                <a:latin typeface="Helvetica" charset="0"/>
                <a:ea typeface="Helvetica" charset="0"/>
                <a:cs typeface="Helvetica" charset="0"/>
                <a:sym typeface="Gill Sans" charset="0"/>
              </a:rPr>
              <a:t>-MHD code </a:t>
            </a:r>
            <a:r>
              <a:rPr kumimoji="0" lang="en-US" altLang="ja-JP" sz="2200" b="1" dirty="0" smtClean="0">
                <a:solidFill>
                  <a:srgbClr val="000090"/>
                </a:solidFill>
                <a:latin typeface="Helvetica" charset="0"/>
                <a:ea typeface="Helvetica" charset="0"/>
                <a:cs typeface="Helvetica" charset="0"/>
                <a:sym typeface="Gill Sans" charset="0"/>
              </a:rPr>
              <a:t>is under development</a:t>
            </a:r>
          </a:p>
          <a:p>
            <a:pPr defTabSz="822928" fontAlgn="base">
              <a:spcBef>
                <a:spcPct val="0"/>
              </a:spcBef>
              <a:spcAft>
                <a:spcPct val="0"/>
              </a:spcAft>
            </a:pPr>
            <a:r>
              <a:rPr kumimoji="0" lang="en-US" altLang="ja-JP" sz="2200" b="1" dirty="0" smtClean="0">
                <a:solidFill>
                  <a:srgbClr val="FF0000"/>
                </a:solidFill>
                <a:latin typeface="Helvetica" charset="0"/>
                <a:ea typeface="Helvetica" charset="0"/>
                <a:cs typeface="Helvetica" charset="0"/>
                <a:sym typeface="Gill Sans" charset="0"/>
              </a:rPr>
              <a:t>for full </a:t>
            </a:r>
            <a:r>
              <a:rPr kumimoji="0" lang="en-US" altLang="ja-JP" sz="2200" b="1" dirty="0" smtClean="0">
                <a:solidFill>
                  <a:srgbClr val="FF0000"/>
                </a:solidFill>
                <a:latin typeface="Helvetica" charset="0"/>
                <a:ea typeface="Helvetica" charset="0"/>
                <a:cs typeface="Helvetica" charset="0"/>
                <a:sym typeface="Gill Sans" charset="0"/>
              </a:rPr>
              <a:t>computation of </a:t>
            </a:r>
            <a:r>
              <a:rPr kumimoji="0" lang="en-US" altLang="ja-JP" sz="2200" b="1" dirty="0" smtClean="0">
                <a:solidFill>
                  <a:srgbClr val="FF0000"/>
                </a:solidFill>
                <a:latin typeface="Helvetica" charset="0"/>
                <a:ea typeface="Helvetica" charset="0"/>
                <a:cs typeface="Helvetica" charset="0"/>
                <a:sym typeface="Gill Sans" charset="0"/>
              </a:rPr>
              <a:t>B-assisted fast ignition scheme.</a:t>
            </a:r>
          </a:p>
        </p:txBody>
      </p:sp>
      <p:grpSp>
        <p:nvGrpSpPr>
          <p:cNvPr id="14" name="図形グループ 118"/>
          <p:cNvGrpSpPr>
            <a:grpSpLocks/>
          </p:cNvGrpSpPr>
          <p:nvPr/>
        </p:nvGrpSpPr>
        <p:grpSpPr bwMode="auto">
          <a:xfrm>
            <a:off x="7879862" y="185188"/>
            <a:ext cx="1223963" cy="788988"/>
            <a:chOff x="7424915" y="-91246"/>
            <a:chExt cx="1224880" cy="790356"/>
          </a:xfrm>
        </p:grpSpPr>
        <p:sp>
          <p:nvSpPr>
            <p:cNvPr id="15"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16" name="図 1" descr="logo0.jpg"/>
            <p:cNvPicPr>
              <a:picLocks noChangeAspect="1"/>
            </p:cNvPicPr>
            <p:nvPr/>
          </p:nvPicPr>
          <p:blipFill>
            <a:blip r:embed="rId3">
              <a:extLst>
                <a:ext uri="{BEBA8EAE-BF5A-486C-A8C5-ECC9F3942E4B}">
                  <a14:imgProps xmlns:a14="http://schemas.microsoft.com/office/drawing/2010/main">
                    <a14:imgLayer r:embed="rId4">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E:\発表用PPT\logo-SILVER.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betapres(1)">
            <a:hlinkClick r:id="" action="ppaction://media"/>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950584"/>
            <a:ext cx="4470400"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3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1907721"/>
            <a:ext cx="4754563"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テキスト ボックス 30"/>
          <p:cNvSpPr txBox="1"/>
          <p:nvPr/>
        </p:nvSpPr>
        <p:spPr>
          <a:xfrm>
            <a:off x="569913" y="3487284"/>
            <a:ext cx="2121156" cy="369332"/>
          </a:xfrm>
          <a:prstGeom prst="rect">
            <a:avLst/>
          </a:prstGeom>
          <a:noFill/>
        </p:spPr>
        <p:txBody>
          <a:bodyPr wrap="none">
            <a:spAutoFit/>
          </a:bodyPr>
          <a:lstStyle/>
          <a:p>
            <a:pPr>
              <a:defRPr/>
            </a:pPr>
            <a:r>
              <a:rPr lang="en-US" altLang="ja-JP" b="1" kern="0" dirty="0" smtClean="0">
                <a:solidFill>
                  <a:sysClr val="window" lastClr="FFFFFF"/>
                </a:solidFill>
                <a:latin typeface="Arial"/>
                <a:ea typeface="ヒラギノ角ゴ ProN W6"/>
                <a:cs typeface="ヒラギノ角ゴ ProN W6"/>
              </a:rPr>
              <a:t>Magnetic field [</a:t>
            </a:r>
            <a:r>
              <a:rPr lang="en-US" altLang="ja-JP" b="1" kern="0" dirty="0">
                <a:solidFill>
                  <a:sysClr val="window" lastClr="FFFFFF"/>
                </a:solidFill>
                <a:latin typeface="Arial"/>
                <a:ea typeface="ヒラギノ角ゴ ProN W6"/>
                <a:cs typeface="ヒラギノ角ゴ ProN W6"/>
              </a:rPr>
              <a:t>G]</a:t>
            </a:r>
            <a:endParaRPr lang="ja-JP" altLang="en-US" b="1" kern="0" dirty="0">
              <a:solidFill>
                <a:sysClr val="window" lastClr="FFFFFF"/>
              </a:solidFill>
              <a:latin typeface="Arial"/>
              <a:ea typeface="ヒラギノ角ゴ ProN W6"/>
              <a:cs typeface="ヒラギノ角ゴ ProN W6"/>
            </a:endParaRPr>
          </a:p>
        </p:txBody>
      </p:sp>
      <p:sp>
        <p:nvSpPr>
          <p:cNvPr id="32" name="テキスト ボックス 31"/>
          <p:cNvSpPr txBox="1"/>
          <p:nvPr/>
        </p:nvSpPr>
        <p:spPr>
          <a:xfrm>
            <a:off x="569913" y="5341484"/>
            <a:ext cx="2630197" cy="369332"/>
          </a:xfrm>
          <a:prstGeom prst="rect">
            <a:avLst/>
          </a:prstGeom>
          <a:noFill/>
        </p:spPr>
        <p:txBody>
          <a:bodyPr wrap="none">
            <a:spAutoFit/>
          </a:bodyPr>
          <a:lstStyle/>
          <a:p>
            <a:pPr>
              <a:defRPr/>
            </a:pPr>
            <a:r>
              <a:rPr kumimoji="0" lang="en-US" altLang="ja-JP" b="1" kern="0" dirty="0" smtClean="0">
                <a:solidFill>
                  <a:sysClr val="window" lastClr="FFFFFF"/>
                </a:solidFill>
                <a:latin typeface="Arial"/>
                <a:ea typeface="ヒラギノ角ゴ ProN W6"/>
                <a:cs typeface="ヒラギノ角ゴ ProN W6"/>
              </a:rPr>
              <a:t>Density profile [</a:t>
            </a:r>
            <a:r>
              <a:rPr kumimoji="0" lang="en-US" altLang="ja-JP" b="1" kern="0" dirty="0">
                <a:solidFill>
                  <a:sysClr val="window" lastClr="FFFFFF"/>
                </a:solidFill>
                <a:latin typeface="Arial"/>
                <a:ea typeface="ヒラギノ角ゴ ProN W6"/>
                <a:cs typeface="ヒラギノ角ゴ ProN W6"/>
              </a:rPr>
              <a:t>g/cm</a:t>
            </a:r>
            <a:r>
              <a:rPr kumimoji="0" lang="en-US" altLang="ja-JP" b="1" kern="0" baseline="30000" dirty="0">
                <a:solidFill>
                  <a:sysClr val="window" lastClr="FFFFFF"/>
                </a:solidFill>
                <a:latin typeface="Arial"/>
                <a:ea typeface="ヒラギノ角ゴ ProN W6"/>
                <a:cs typeface="ヒラギノ角ゴ ProN W6"/>
              </a:rPr>
              <a:t>3</a:t>
            </a:r>
            <a:r>
              <a:rPr kumimoji="0" lang="en-US" altLang="ja-JP" b="1" kern="0" dirty="0">
                <a:solidFill>
                  <a:sysClr val="window" lastClr="FFFFFF"/>
                </a:solidFill>
                <a:latin typeface="Arial"/>
                <a:ea typeface="ヒラギノ角ゴ ProN W6"/>
                <a:cs typeface="ヒラギノ角ゴ ProN W6"/>
              </a:rPr>
              <a:t>]</a:t>
            </a:r>
            <a:endParaRPr lang="ja-JP" altLang="en-US" b="1" kern="0" dirty="0">
              <a:solidFill>
                <a:sysClr val="window" lastClr="FFFFFF"/>
              </a:solidFill>
              <a:latin typeface="Arial"/>
              <a:ea typeface="ヒラギノ角ゴ ProN W6"/>
              <a:cs typeface="ヒラギノ角ゴ ProN W6"/>
            </a:endParaRPr>
          </a:p>
        </p:txBody>
      </p:sp>
      <p:sp>
        <p:nvSpPr>
          <p:cNvPr id="33" name="テキスト ボックス 32"/>
          <p:cNvSpPr txBox="1"/>
          <p:nvPr/>
        </p:nvSpPr>
        <p:spPr>
          <a:xfrm>
            <a:off x="5127625" y="3439659"/>
            <a:ext cx="979956" cy="369332"/>
          </a:xfrm>
          <a:prstGeom prst="rect">
            <a:avLst/>
          </a:prstGeom>
          <a:noFill/>
        </p:spPr>
        <p:txBody>
          <a:bodyPr wrap="none">
            <a:spAutoFit/>
          </a:bodyPr>
          <a:lstStyle/>
          <a:p>
            <a:pPr>
              <a:defRPr/>
            </a:pPr>
            <a:r>
              <a:rPr lang="el-GR" altLang="ja-JP" b="1" kern="0" dirty="0" smtClean="0">
                <a:solidFill>
                  <a:sysClr val="window" lastClr="FFFFFF"/>
                </a:solidFill>
                <a:latin typeface="Arial"/>
                <a:ea typeface="ヒラギノ角ゴ ProN W6"/>
                <a:cs typeface="ヒラギノ角ゴ ProN W6"/>
              </a:rPr>
              <a:t>β</a:t>
            </a:r>
            <a:r>
              <a:rPr lang="en-US" altLang="ja-JP" b="1" kern="0" dirty="0">
                <a:solidFill>
                  <a:sysClr val="window" lastClr="FFFFFF"/>
                </a:solidFill>
                <a:latin typeface="Arial"/>
                <a:ea typeface="ヒラギノ角ゴ ProN W6"/>
                <a:cs typeface="ヒラギノ角ゴ ProN W6"/>
              </a:rPr>
              <a:t> </a:t>
            </a:r>
            <a:r>
              <a:rPr lang="en-US" altLang="ja-JP" b="1" kern="0" dirty="0" smtClean="0">
                <a:solidFill>
                  <a:sysClr val="window" lastClr="FFFFFF"/>
                </a:solidFill>
                <a:latin typeface="Arial"/>
                <a:ea typeface="ヒラギノ角ゴ ProN W6"/>
                <a:cs typeface="ヒラギノ角ゴ ProN W6"/>
              </a:rPr>
              <a:t>value</a:t>
            </a:r>
            <a:endParaRPr lang="ja-JP" altLang="en-US" b="1" kern="0" dirty="0">
              <a:solidFill>
                <a:sysClr val="window" lastClr="FFFFFF"/>
              </a:solidFill>
              <a:latin typeface="Arial"/>
              <a:ea typeface="ヒラギノ角ゴ ProN W6"/>
              <a:cs typeface="ヒラギノ角ゴ ProN W6"/>
            </a:endParaRPr>
          </a:p>
        </p:txBody>
      </p:sp>
      <p:sp>
        <p:nvSpPr>
          <p:cNvPr id="34" name="テキスト ボックス 33"/>
          <p:cNvSpPr txBox="1"/>
          <p:nvPr/>
        </p:nvSpPr>
        <p:spPr>
          <a:xfrm>
            <a:off x="5127625" y="5014459"/>
            <a:ext cx="2284399" cy="369332"/>
          </a:xfrm>
          <a:prstGeom prst="rect">
            <a:avLst/>
          </a:prstGeom>
          <a:noFill/>
        </p:spPr>
        <p:txBody>
          <a:bodyPr wrap="none">
            <a:spAutoFit/>
          </a:bodyPr>
          <a:lstStyle/>
          <a:p>
            <a:pPr>
              <a:defRPr/>
            </a:pPr>
            <a:r>
              <a:rPr kumimoji="0" lang="en-US" altLang="ja-JP" b="1" kern="0" dirty="0" smtClean="0">
                <a:solidFill>
                  <a:sysClr val="window" lastClr="FFFFFF"/>
                </a:solidFill>
                <a:latin typeface="Arial"/>
                <a:ea typeface="ヒラギノ角ゴ ProN W6"/>
                <a:cs typeface="ヒラギノ角ゴ ProN W6"/>
              </a:rPr>
              <a:t>Pressure [</a:t>
            </a:r>
            <a:r>
              <a:rPr kumimoji="0" lang="en-US" altLang="ja-JP" b="1" kern="0" dirty="0" err="1">
                <a:solidFill>
                  <a:sysClr val="window" lastClr="FFFFFF"/>
                </a:solidFill>
                <a:latin typeface="Arial"/>
                <a:ea typeface="ヒラギノ角ゴ ProN W6"/>
                <a:cs typeface="ヒラギノ角ゴ ProN W6"/>
              </a:rPr>
              <a:t>dyn</a:t>
            </a:r>
            <a:r>
              <a:rPr kumimoji="0" lang="en-US" altLang="ja-JP" b="1" kern="0" dirty="0">
                <a:solidFill>
                  <a:sysClr val="window" lastClr="FFFFFF"/>
                </a:solidFill>
                <a:latin typeface="Arial"/>
                <a:ea typeface="ヒラギノ角ゴ ProN W6"/>
                <a:cs typeface="ヒラギノ角ゴ ProN W6"/>
              </a:rPr>
              <a:t>/cm</a:t>
            </a:r>
            <a:r>
              <a:rPr kumimoji="0" lang="en-US" altLang="ja-JP" b="1" kern="0" baseline="30000" dirty="0">
                <a:solidFill>
                  <a:sysClr val="window" lastClr="FFFFFF"/>
                </a:solidFill>
                <a:latin typeface="Arial"/>
                <a:ea typeface="ヒラギノ角ゴ ProN W6"/>
                <a:cs typeface="ヒラギノ角ゴ ProN W6"/>
              </a:rPr>
              <a:t>2</a:t>
            </a:r>
            <a:r>
              <a:rPr kumimoji="0" lang="en-US" altLang="ja-JP" b="1" kern="0" dirty="0">
                <a:solidFill>
                  <a:sysClr val="window" lastClr="FFFFFF"/>
                </a:solidFill>
                <a:latin typeface="Arial"/>
                <a:ea typeface="ヒラギノ角ゴ ProN W6"/>
                <a:cs typeface="ヒラギノ角ゴ ProN W6"/>
              </a:rPr>
              <a:t>]</a:t>
            </a:r>
            <a:endParaRPr lang="ja-JP" altLang="en-US" b="1" kern="0" dirty="0">
              <a:solidFill>
                <a:sysClr val="window" lastClr="FFFFFF"/>
              </a:solidFill>
              <a:latin typeface="Arial"/>
              <a:ea typeface="ヒラギノ角ゴ ProN W6"/>
              <a:cs typeface="ヒラギノ角ゴ ProN W6"/>
            </a:endParaRPr>
          </a:p>
        </p:txBody>
      </p:sp>
      <p:sp>
        <p:nvSpPr>
          <p:cNvPr id="18" name="正方形/長方形 17"/>
          <p:cNvSpPr/>
          <p:nvPr/>
        </p:nvSpPr>
        <p:spPr>
          <a:xfrm>
            <a:off x="39956" y="38103"/>
            <a:ext cx="4941076"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Suppression of Too Energetic REB Generation</a:t>
            </a:r>
            <a:endParaRPr lang="ja-JP" altLang="en-US" dirty="0">
              <a:solidFill>
                <a:prstClr val="black"/>
              </a:solidFill>
              <a:latin typeface="Helvetica"/>
              <a:ea typeface="ＭＳ Ｐゴシック"/>
              <a:cs typeface="Helvetica"/>
            </a:endParaRPr>
          </a:p>
        </p:txBody>
      </p:sp>
      <p:sp>
        <p:nvSpPr>
          <p:cNvPr id="19" name="テキスト ボックス 18"/>
          <p:cNvSpPr txBox="1"/>
          <p:nvPr/>
        </p:nvSpPr>
        <p:spPr>
          <a:xfrm>
            <a:off x="2284226" y="6461589"/>
            <a:ext cx="6608300" cy="369332"/>
          </a:xfrm>
          <a:prstGeom prst="rect">
            <a:avLst/>
          </a:prstGeom>
          <a:noFill/>
          <a:ln>
            <a:solidFill>
              <a:srgbClr val="000000"/>
            </a:solidFill>
          </a:ln>
        </p:spPr>
        <p:txBody>
          <a:bodyPr wrap="none" rtlCol="0">
            <a:spAutoFit/>
          </a:bodyPr>
          <a:lstStyle/>
          <a:p>
            <a:r>
              <a:rPr lang="en-US" altLang="ja-JP" dirty="0" smtClean="0">
                <a:solidFill>
                  <a:srgbClr val="000000"/>
                </a:solidFill>
                <a:latin typeface="Arial"/>
                <a:ea typeface="ヒラギノ角ゴ ProN W6"/>
                <a:cs typeface="ヒラギノ角ゴ ProN W6"/>
              </a:rPr>
              <a:t>See details in the poster by H. </a:t>
            </a:r>
            <a:r>
              <a:rPr lang="en-US" altLang="ja-JP" dirty="0" err="1" smtClean="0">
                <a:solidFill>
                  <a:srgbClr val="000000"/>
                </a:solidFill>
                <a:latin typeface="Arial"/>
                <a:ea typeface="ヒラギノ角ゴ ProN W6"/>
                <a:cs typeface="ヒラギノ角ゴ ProN W6"/>
              </a:rPr>
              <a:t>Nagatomo</a:t>
            </a:r>
            <a:r>
              <a:rPr lang="en-US" altLang="ja-JP" dirty="0" smtClean="0">
                <a:solidFill>
                  <a:srgbClr val="000000"/>
                </a:solidFill>
                <a:latin typeface="Arial"/>
                <a:ea typeface="ヒラギノ角ゴ ProN W6"/>
                <a:cs typeface="ヒラギノ角ゴ ProN W6"/>
              </a:rPr>
              <a:t> (IFE/P6-6, Thursday). </a:t>
            </a:r>
            <a:endParaRPr lang="ja-JP" altLang="en-US" dirty="0">
              <a:solidFill>
                <a:srgbClr val="000000"/>
              </a:solidFill>
              <a:latin typeface="Arial"/>
              <a:ea typeface="ヒラギノ角ゴ ProN W6"/>
              <a:cs typeface="ヒラギノ角ゴ ProN W6"/>
            </a:endParaRPr>
          </a:p>
        </p:txBody>
      </p:sp>
      <p:sp>
        <p:nvSpPr>
          <p:cNvPr id="20"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14</a:t>
            </a:fld>
            <a:endParaRPr lang="en-US" altLang="ja-JP" sz="1300" dirty="0">
              <a:solidFill>
                <a:srgbClr val="000000"/>
              </a:solidFill>
              <a:latin typeface="Arial" charset="0"/>
              <a:cs typeface="Gill Sans" charset="0"/>
            </a:endParaRPr>
          </a:p>
        </p:txBody>
      </p:sp>
      <p:sp>
        <p:nvSpPr>
          <p:cNvPr id="21" name="テキスト ボックス 4"/>
          <p:cNvSpPr txBox="1">
            <a:spLocks noChangeArrowheads="1"/>
          </p:cNvSpPr>
          <p:nvPr/>
        </p:nvSpPr>
        <p:spPr bwMode="auto">
          <a:xfrm>
            <a:off x="2041115" y="1258633"/>
            <a:ext cx="5426896" cy="707878"/>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charset="0"/>
                <a:cs typeface="Helvetica" charset="0"/>
              </a:rPr>
              <a:t>Computations by </a:t>
            </a:r>
            <a:r>
              <a:rPr lang="en-US" altLang="ja-JP" sz="2000" b="1" dirty="0" smtClean="0">
                <a:solidFill>
                  <a:schemeClr val="bg1"/>
                </a:solidFill>
                <a:latin typeface="Helvetica" charset="0"/>
                <a:cs typeface="Helvetica" charset="0"/>
              </a:rPr>
              <a:t>2D-</a:t>
            </a:r>
            <a:r>
              <a:rPr lang="en-US" altLang="ja-JP" sz="2000" b="1" dirty="0" smtClean="0">
                <a:solidFill>
                  <a:schemeClr val="bg1"/>
                </a:solidFill>
                <a:latin typeface="Helvetica" charset="0"/>
                <a:cs typeface="Helvetica" charset="0"/>
              </a:rPr>
              <a:t>Rad</a:t>
            </a:r>
            <a:r>
              <a:rPr lang="en-US" altLang="ja-JP" sz="2000" b="1" dirty="0">
                <a:solidFill>
                  <a:schemeClr val="bg1"/>
                </a:solidFill>
                <a:latin typeface="Helvetica" charset="0"/>
                <a:cs typeface="Helvetica" charset="0"/>
              </a:rPr>
              <a:t>-</a:t>
            </a:r>
            <a:r>
              <a:rPr lang="en-US" altLang="ja-JP" sz="2000" b="1" dirty="0" smtClean="0">
                <a:solidFill>
                  <a:schemeClr val="bg1"/>
                </a:solidFill>
                <a:latin typeface="Helvetica" charset="0"/>
                <a:cs typeface="Helvetica" charset="0"/>
              </a:rPr>
              <a:t>MHD code </a:t>
            </a:r>
            <a:r>
              <a:rPr lang="en-US" altLang="ja-JP" sz="2000" b="1" dirty="0" smtClean="0">
                <a:solidFill>
                  <a:schemeClr val="bg1"/>
                </a:solidFill>
                <a:latin typeface="Helvetica" charset="0"/>
                <a:cs typeface="Helvetica" charset="0"/>
              </a:rPr>
              <a:t>(PINOCO-MHD)</a:t>
            </a:r>
            <a:endParaRPr lang="ja-JP" altLang="en-US" sz="2000" b="1" dirty="0">
              <a:solidFill>
                <a:schemeClr val="bg1"/>
              </a:solidFill>
              <a:latin typeface="Helvetica" charset="0"/>
              <a:cs typeface="Helvetica" charset="0"/>
            </a:endParaRPr>
          </a:p>
        </p:txBody>
      </p:sp>
    </p:spTree>
    <p:extLst>
      <p:ext uri="{BB962C8B-B14F-4D97-AF65-F5344CB8AC3E}">
        <p14:creationId xmlns:p14="http://schemas.microsoft.com/office/powerpoint/2010/main" val="244213193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67442" y="-6749"/>
            <a:ext cx="7125054" cy="6924967"/>
          </a:xfrm>
          <a:prstGeom prst="rect">
            <a:avLst/>
          </a:prstGeom>
          <a:noFill/>
        </p:spPr>
        <p:txBody>
          <a:bodyPr wrap="square" lIns="91438" tIns="45718" rIns="91438" bIns="45718" rtlCol="0">
            <a:spAutoFit/>
          </a:bodyPr>
          <a:lstStyle/>
          <a:p>
            <a:r>
              <a:rPr lang="en-US" altLang="ja-JP" sz="1200" b="1" u="sng" dirty="0">
                <a:solidFill>
                  <a:srgbClr val="000000"/>
                </a:solidFill>
                <a:latin typeface="Helvetica"/>
                <a:ea typeface="ヒラギノ角ゴ ProN W6"/>
                <a:cs typeface="Helvetica"/>
              </a:rPr>
              <a:t>S. Fujioka</a:t>
            </a:r>
            <a:r>
              <a:rPr lang="en-US" altLang="ja-JP" sz="1200" b="1" dirty="0">
                <a:solidFill>
                  <a:srgbClr val="000000"/>
                </a:solidFill>
                <a:latin typeface="Helvetica"/>
                <a:ea typeface="ヒラギノ角ゴ ProN W6"/>
                <a:cs typeface="Helvetica"/>
              </a:rPr>
              <a:t>, </a:t>
            </a:r>
            <a:r>
              <a:rPr lang="en-US" altLang="ja-JP" sz="1200" b="1" dirty="0" smtClean="0">
                <a:solidFill>
                  <a:srgbClr val="000000"/>
                </a:solidFill>
                <a:latin typeface="Helvetica"/>
                <a:ea typeface="ヒラギノ角ゴ ProN W6"/>
                <a:cs typeface="Helvetica"/>
              </a:rPr>
              <a:t>Z. Zhang, </a:t>
            </a:r>
            <a:r>
              <a:rPr lang="en-US" altLang="ja-JP" sz="1200" b="1" dirty="0">
                <a:solidFill>
                  <a:srgbClr val="000000"/>
                </a:solidFill>
                <a:latin typeface="Helvetica"/>
                <a:cs typeface="Helvetica"/>
              </a:rPr>
              <a:t>Y. </a:t>
            </a:r>
            <a:r>
              <a:rPr lang="en-US" altLang="ja-JP" sz="1200" b="1" dirty="0" err="1">
                <a:solidFill>
                  <a:srgbClr val="000000"/>
                </a:solidFill>
                <a:latin typeface="Helvetica"/>
                <a:cs typeface="Helvetica"/>
              </a:rPr>
              <a:t>Arikawa</a:t>
            </a:r>
            <a:r>
              <a:rPr lang="en-US" altLang="ja-JP" sz="1200" b="1" dirty="0">
                <a:solidFill>
                  <a:srgbClr val="000000"/>
                </a:solidFill>
                <a:latin typeface="Helvetica"/>
                <a:cs typeface="Helvetica"/>
              </a:rPr>
              <a:t>, </a:t>
            </a:r>
            <a:r>
              <a:rPr lang="en-US" altLang="ja-JP" sz="1200" b="1" dirty="0" smtClean="0">
                <a:solidFill>
                  <a:srgbClr val="000000"/>
                </a:solidFill>
                <a:latin typeface="Helvetica"/>
                <a:cs typeface="Helvetica"/>
              </a:rPr>
              <a:t>A. </a:t>
            </a:r>
            <a:r>
              <a:rPr lang="en-US" altLang="ja-JP" sz="1200" b="1" dirty="0" err="1" smtClean="0">
                <a:solidFill>
                  <a:srgbClr val="000000"/>
                </a:solidFill>
                <a:latin typeface="Helvetica"/>
                <a:cs typeface="Helvetica"/>
              </a:rPr>
              <a:t>Morace</a:t>
            </a:r>
            <a:r>
              <a:rPr lang="en-US" altLang="ja-JP" sz="1200" b="1" dirty="0" smtClean="0">
                <a:solidFill>
                  <a:srgbClr val="000000"/>
                </a:solidFill>
                <a:latin typeface="Helvetica"/>
                <a:ea typeface="ヒラギノ角ゴ ProN W6"/>
                <a:cs typeface="Helvetica"/>
              </a:rPr>
              <a:t>, T. Nagai, Y. Abe, K. Ishihara, S. Kojima, S. Sakata, M. </a:t>
            </a:r>
            <a:r>
              <a:rPr lang="en-US" altLang="ja-JP" sz="1200" b="1" dirty="0" err="1" smtClean="0">
                <a:solidFill>
                  <a:srgbClr val="000000"/>
                </a:solidFill>
                <a:latin typeface="Helvetica"/>
                <a:ea typeface="ヒラギノ角ゴ ProN W6"/>
                <a:cs typeface="Helvetica"/>
              </a:rPr>
              <a:t>Taga</a:t>
            </a:r>
            <a:r>
              <a:rPr lang="en-US" altLang="ja-JP" sz="1200" b="1" dirty="0" smtClean="0">
                <a:solidFill>
                  <a:srgbClr val="000000"/>
                </a:solidFill>
                <a:latin typeface="Helvetica"/>
                <a:ea typeface="ヒラギノ角ゴ ProN W6"/>
                <a:cs typeface="Helvetica"/>
              </a:rPr>
              <a:t>, T. </a:t>
            </a:r>
            <a:r>
              <a:rPr lang="en-US" altLang="ja-JP" sz="1200" b="1" dirty="0" err="1" smtClean="0">
                <a:solidFill>
                  <a:srgbClr val="000000"/>
                </a:solidFill>
                <a:latin typeface="Helvetica"/>
                <a:ea typeface="ヒラギノ角ゴ ProN W6"/>
                <a:cs typeface="Helvetica"/>
              </a:rPr>
              <a:t>Ikenouchi</a:t>
            </a:r>
            <a:r>
              <a:rPr lang="en-US" altLang="ja-JP" sz="1200" b="1" dirty="0" smtClean="0">
                <a:solidFill>
                  <a:srgbClr val="000000"/>
                </a:solidFill>
                <a:latin typeface="Helvetica"/>
                <a:ea typeface="ヒラギノ角ゴ ProN W6"/>
                <a:cs typeface="Helvetica"/>
              </a:rPr>
              <a:t>, H. Inoue, T. </a:t>
            </a:r>
            <a:r>
              <a:rPr lang="en-US" altLang="ja-JP" sz="1200" b="1" dirty="0" err="1" smtClean="0">
                <a:solidFill>
                  <a:srgbClr val="000000"/>
                </a:solidFill>
                <a:latin typeface="Helvetica"/>
                <a:ea typeface="ヒラギノ角ゴ ProN W6"/>
                <a:cs typeface="Helvetica"/>
              </a:rPr>
              <a:t>Utsugi</a:t>
            </a:r>
            <a:r>
              <a:rPr lang="en-US" altLang="ja-JP" sz="1200" b="1" dirty="0" smtClean="0">
                <a:solidFill>
                  <a:srgbClr val="000000"/>
                </a:solidFill>
                <a:latin typeface="Helvetica"/>
                <a:ea typeface="ヒラギノ角ゴ ProN W6"/>
                <a:cs typeface="Helvetica"/>
              </a:rPr>
              <a:t>, S. Hattori, H. Lee</a:t>
            </a:r>
            <a:r>
              <a:rPr lang="en-US" altLang="ja-JP" sz="1200" b="1" dirty="0">
                <a:solidFill>
                  <a:srgbClr val="000000"/>
                </a:solidFill>
                <a:latin typeface="Helvetica"/>
                <a:cs typeface="Helvetica"/>
              </a:rPr>
              <a:t>, T. </a:t>
            </a:r>
            <a:r>
              <a:rPr lang="en-US" altLang="ja-JP" sz="1200" b="1" dirty="0" err="1">
                <a:solidFill>
                  <a:srgbClr val="000000"/>
                </a:solidFill>
                <a:latin typeface="Helvetica"/>
                <a:cs typeface="Helvetica"/>
              </a:rPr>
              <a:t>Hosoda</a:t>
            </a:r>
            <a:r>
              <a:rPr lang="en-US" altLang="ja-JP" sz="1200" b="1" dirty="0">
                <a:solidFill>
                  <a:srgbClr val="000000"/>
                </a:solidFill>
                <a:latin typeface="Helvetica"/>
                <a:cs typeface="Helvetica"/>
              </a:rPr>
              <a:t>, </a:t>
            </a:r>
            <a:r>
              <a:rPr lang="en-US" altLang="ja-JP" sz="1200" b="1" dirty="0" smtClean="0">
                <a:solidFill>
                  <a:srgbClr val="000000"/>
                </a:solidFill>
                <a:latin typeface="Helvetica"/>
                <a:cs typeface="Helvetica"/>
              </a:rPr>
              <a:t>K. Matsuo, Y</a:t>
            </a:r>
            <a:r>
              <a:rPr lang="en-US" altLang="ja-JP" sz="1200" b="1" dirty="0">
                <a:solidFill>
                  <a:srgbClr val="000000"/>
                </a:solidFill>
                <a:latin typeface="Helvetica"/>
                <a:ea typeface="ヒラギノ角ゴ ProN W6"/>
                <a:cs typeface="Helvetica"/>
              </a:rPr>
              <a:t>. Fujimoto, </a:t>
            </a:r>
            <a:r>
              <a:rPr lang="en-US" altLang="ja-JP" sz="1200" b="1" dirty="0" smtClean="0">
                <a:solidFill>
                  <a:srgbClr val="000000"/>
                </a:solidFill>
                <a:latin typeface="Helvetica"/>
                <a:ea typeface="ヒラギノ角ゴ ProN W6"/>
                <a:cs typeface="Helvetica"/>
              </a:rPr>
              <a:t>T. </a:t>
            </a:r>
            <a:r>
              <a:rPr lang="en-US" altLang="ja-JP" sz="1200" b="1" dirty="0" err="1" smtClean="0">
                <a:solidFill>
                  <a:srgbClr val="000000"/>
                </a:solidFill>
                <a:latin typeface="Helvetica"/>
                <a:ea typeface="ヒラギノ角ゴ ProN W6"/>
                <a:cs typeface="Helvetica"/>
              </a:rPr>
              <a:t>Jitsuno</a:t>
            </a:r>
            <a:r>
              <a:rPr lang="en-US" altLang="ja-JP" sz="1200" b="1" dirty="0" smtClean="0">
                <a:solidFill>
                  <a:srgbClr val="000000"/>
                </a:solidFill>
                <a:latin typeface="Helvetica"/>
                <a:ea typeface="ヒラギノ角ゴ ProN W6"/>
                <a:cs typeface="Helvetica"/>
              </a:rPr>
              <a:t>, Y</a:t>
            </a:r>
            <a:r>
              <a:rPr lang="en-US" altLang="ja-JP" sz="1200" b="1" dirty="0">
                <a:solidFill>
                  <a:srgbClr val="000000"/>
                </a:solidFill>
                <a:latin typeface="Helvetica"/>
                <a:ea typeface="ヒラギノ角ゴ ProN W6"/>
                <a:cs typeface="Helvetica"/>
              </a:rPr>
              <a:t>. </a:t>
            </a:r>
            <a:r>
              <a:rPr lang="en-US" altLang="ja-JP" sz="1200" b="1" dirty="0" err="1" smtClean="0">
                <a:solidFill>
                  <a:srgbClr val="000000"/>
                </a:solidFill>
                <a:latin typeface="Helvetica"/>
                <a:ea typeface="ヒラギノ角ゴ ProN W6"/>
                <a:cs typeface="Helvetica"/>
              </a:rPr>
              <a:t>Hironaka</a:t>
            </a:r>
            <a:r>
              <a:rPr lang="en-US" altLang="ja-JP" sz="1200" b="1" dirty="0" smtClean="0">
                <a:solidFill>
                  <a:srgbClr val="000000"/>
                </a:solidFill>
                <a:latin typeface="Helvetica"/>
                <a:ea typeface="ヒラギノ角ゴ ProN W6"/>
                <a:cs typeface="Helvetica"/>
              </a:rPr>
              <a:t>, K</a:t>
            </a:r>
            <a:r>
              <a:rPr lang="en-US" altLang="ja-JP" sz="1200" b="1" dirty="0">
                <a:solidFill>
                  <a:srgbClr val="000000"/>
                </a:solidFill>
                <a:latin typeface="Helvetica"/>
                <a:ea typeface="ヒラギノ角ゴ ProN W6"/>
                <a:cs typeface="Helvetica"/>
              </a:rPr>
              <a:t>. </a:t>
            </a:r>
            <a:r>
              <a:rPr lang="en-US" altLang="ja-JP" sz="1200" b="1" dirty="0" err="1">
                <a:solidFill>
                  <a:srgbClr val="000000"/>
                </a:solidFill>
                <a:latin typeface="Helvetica"/>
                <a:ea typeface="ヒラギノ角ゴ ProN W6"/>
                <a:cs typeface="Helvetica"/>
              </a:rPr>
              <a:t>Mima</a:t>
            </a:r>
            <a:r>
              <a:rPr lang="en-US" altLang="ja-JP" sz="1200" b="1" dirty="0" smtClean="0">
                <a:solidFill>
                  <a:srgbClr val="000000"/>
                </a:solidFill>
                <a:latin typeface="Helvetica"/>
                <a:ea typeface="ヒラギノ角ゴ ProN W6"/>
                <a:cs typeface="Helvetica"/>
              </a:rPr>
              <a:t>, M. Murakami, N. </a:t>
            </a:r>
            <a:r>
              <a:rPr lang="en-US" altLang="ja-JP" sz="1200" b="1" dirty="0" err="1" smtClean="0">
                <a:solidFill>
                  <a:srgbClr val="000000"/>
                </a:solidFill>
                <a:latin typeface="Helvetica"/>
                <a:ea typeface="ヒラギノ角ゴ ProN W6"/>
                <a:cs typeface="Helvetica"/>
              </a:rPr>
              <a:t>Miyanaga</a:t>
            </a:r>
            <a:r>
              <a:rPr lang="en-US" altLang="ja-JP" sz="1200" b="1" dirty="0" smtClean="0">
                <a:solidFill>
                  <a:srgbClr val="000000"/>
                </a:solidFill>
                <a:latin typeface="Helvetica"/>
                <a:ea typeface="ヒラギノ角ゴ ProN W6"/>
                <a:cs typeface="Helvetica"/>
              </a:rPr>
              <a:t>, H</a:t>
            </a:r>
            <a:r>
              <a:rPr lang="en-US" altLang="ja-JP" sz="1200" b="1" dirty="0">
                <a:solidFill>
                  <a:srgbClr val="000000"/>
                </a:solidFill>
                <a:latin typeface="Helvetica"/>
                <a:ea typeface="ヒラギノ角ゴ ProN W6"/>
                <a:cs typeface="Helvetica"/>
              </a:rPr>
              <a:t>. </a:t>
            </a:r>
            <a:r>
              <a:rPr lang="en-US" altLang="ja-JP" sz="1200" b="1" dirty="0" err="1">
                <a:solidFill>
                  <a:srgbClr val="000000"/>
                </a:solidFill>
                <a:latin typeface="Helvetica"/>
                <a:ea typeface="ヒラギノ角ゴ ProN W6"/>
                <a:cs typeface="Helvetica"/>
              </a:rPr>
              <a:t>Nagatomo</a:t>
            </a:r>
            <a:r>
              <a:rPr lang="en-US" altLang="ja-JP" sz="1200" b="1" dirty="0">
                <a:solidFill>
                  <a:srgbClr val="000000"/>
                </a:solidFill>
                <a:latin typeface="Helvetica"/>
                <a:ea typeface="ヒラギノ角ゴ ProN W6"/>
                <a:cs typeface="Helvetica"/>
              </a:rPr>
              <a:t>, M. </a:t>
            </a:r>
            <a:r>
              <a:rPr lang="en-US" altLang="ja-JP" sz="1200" b="1" dirty="0" err="1">
                <a:solidFill>
                  <a:srgbClr val="000000"/>
                </a:solidFill>
                <a:latin typeface="Helvetica"/>
                <a:ea typeface="ヒラギノ角ゴ ProN W6"/>
                <a:cs typeface="Helvetica"/>
              </a:rPr>
              <a:t>Nakai</a:t>
            </a:r>
            <a:r>
              <a:rPr lang="en-US" altLang="ja-JP" sz="1200" b="1" dirty="0" err="1" smtClean="0">
                <a:solidFill>
                  <a:srgbClr val="000000"/>
                </a:solidFill>
                <a:latin typeface="Helvetica"/>
                <a:ea typeface="ヒラギノ角ゴ ProN W6"/>
                <a:cs typeface="Helvetica"/>
              </a:rPr>
              <a:t>,Y</a:t>
            </a:r>
            <a:r>
              <a:rPr lang="en-US" altLang="ja-JP" sz="1200" b="1" dirty="0" smtClean="0">
                <a:solidFill>
                  <a:srgbClr val="000000"/>
                </a:solidFill>
                <a:latin typeface="Helvetica"/>
                <a:ea typeface="ヒラギノ角ゴ ProN W6"/>
                <a:cs typeface="Helvetica"/>
              </a:rPr>
              <a:t>. Nakata, K</a:t>
            </a:r>
            <a:r>
              <a:rPr lang="en-US" altLang="ja-JP" sz="1200" b="1" dirty="0">
                <a:solidFill>
                  <a:srgbClr val="000000"/>
                </a:solidFill>
                <a:latin typeface="Helvetica"/>
                <a:ea typeface="ヒラギノ角ゴ ProN W6"/>
                <a:cs typeface="Helvetica"/>
              </a:rPr>
              <a:t>. Nishihara, H. Nishimura, T. </a:t>
            </a:r>
            <a:r>
              <a:rPr lang="en-US" altLang="ja-JP" sz="1200" b="1" dirty="0" err="1">
                <a:solidFill>
                  <a:srgbClr val="000000"/>
                </a:solidFill>
                <a:latin typeface="Helvetica"/>
                <a:ea typeface="ヒラギノ角ゴ ProN W6"/>
                <a:cs typeface="Helvetica"/>
              </a:rPr>
              <a:t>Norimatsu</a:t>
            </a:r>
            <a:r>
              <a:rPr lang="en-US" altLang="ja-JP" sz="1200" b="1" dirty="0">
                <a:solidFill>
                  <a:srgbClr val="000000"/>
                </a:solidFill>
                <a:latin typeface="Helvetica"/>
                <a:ea typeface="ヒラギノ角ゴ ProN W6"/>
                <a:cs typeface="Helvetica"/>
              </a:rPr>
              <a:t>, </a:t>
            </a:r>
            <a:r>
              <a:rPr lang="en-US" altLang="ja-JP" sz="1200" b="1" dirty="0" smtClean="0">
                <a:solidFill>
                  <a:srgbClr val="000000"/>
                </a:solidFill>
                <a:latin typeface="Helvetica"/>
                <a:ea typeface="ヒラギノ角ゴ ProN W6"/>
                <a:cs typeface="Helvetica"/>
              </a:rPr>
              <a:t>T. Sano, Y. </a:t>
            </a:r>
            <a:r>
              <a:rPr lang="en-US" altLang="ja-JP" sz="1200" b="1" dirty="0" err="1" smtClean="0">
                <a:solidFill>
                  <a:srgbClr val="000000"/>
                </a:solidFill>
                <a:latin typeface="Helvetica"/>
                <a:ea typeface="ヒラギノ角ゴ ProN W6"/>
                <a:cs typeface="Helvetica"/>
              </a:rPr>
              <a:t>Sakawa</a:t>
            </a:r>
            <a:r>
              <a:rPr lang="en-US" altLang="ja-JP" sz="1200" b="1" dirty="0" smtClean="0">
                <a:solidFill>
                  <a:srgbClr val="000000"/>
                </a:solidFill>
                <a:latin typeface="Helvetica"/>
                <a:ea typeface="ヒラギノ角ゴ ProN W6"/>
                <a:cs typeface="Helvetica"/>
              </a:rPr>
              <a:t>, K</a:t>
            </a:r>
            <a:r>
              <a:rPr lang="en-US" altLang="ja-JP" sz="1200" b="1" dirty="0">
                <a:solidFill>
                  <a:srgbClr val="000000"/>
                </a:solidFill>
                <a:latin typeface="Helvetica"/>
                <a:ea typeface="ヒラギノ角ゴ ProN W6"/>
                <a:cs typeface="Helvetica"/>
              </a:rPr>
              <a:t>. </a:t>
            </a:r>
            <a:r>
              <a:rPr lang="en-US" altLang="ja-JP" sz="1200" b="1" dirty="0" err="1">
                <a:solidFill>
                  <a:srgbClr val="000000"/>
                </a:solidFill>
                <a:latin typeface="Helvetica"/>
                <a:ea typeface="ヒラギノ角ゴ ProN W6"/>
                <a:cs typeface="Helvetica"/>
              </a:rPr>
              <a:t>Shigemori</a:t>
            </a:r>
            <a:r>
              <a:rPr lang="en-US" altLang="ja-JP" sz="1200" b="1" dirty="0">
                <a:solidFill>
                  <a:srgbClr val="000000"/>
                </a:solidFill>
                <a:latin typeface="Helvetica"/>
                <a:ea typeface="ヒラギノ角ゴ ProN W6"/>
                <a:cs typeface="Helvetica"/>
              </a:rPr>
              <a:t>, </a:t>
            </a:r>
            <a:r>
              <a:rPr lang="en-US" altLang="ja-JP" sz="1200" b="1" dirty="0" smtClean="0">
                <a:solidFill>
                  <a:srgbClr val="000000"/>
                </a:solidFill>
                <a:latin typeface="Helvetica"/>
                <a:ea typeface="ヒラギノ角ゴ ProN W6"/>
                <a:cs typeface="Helvetica"/>
              </a:rPr>
              <a:t>K. Tsubakimoto, A. </a:t>
            </a:r>
            <a:r>
              <a:rPr lang="en-US" altLang="ja-JP" sz="1200" b="1" dirty="0" err="1" smtClean="0">
                <a:solidFill>
                  <a:srgbClr val="000000"/>
                </a:solidFill>
                <a:latin typeface="Helvetica"/>
                <a:ea typeface="ヒラギノ角ゴ ProN W6"/>
                <a:cs typeface="Helvetica"/>
              </a:rPr>
              <a:t>Yogo</a:t>
            </a:r>
            <a:r>
              <a:rPr lang="en-US" altLang="ja-JP" sz="1200" b="1" dirty="0" smtClean="0">
                <a:solidFill>
                  <a:srgbClr val="000000"/>
                </a:solidFill>
                <a:latin typeface="Helvetica"/>
                <a:ea typeface="ヒラギノ角ゴ ProN W6"/>
                <a:cs typeface="Helvetica"/>
              </a:rPr>
              <a:t>, H</a:t>
            </a:r>
            <a:r>
              <a:rPr lang="en-US" altLang="ja-JP" sz="1200" b="1" dirty="0">
                <a:solidFill>
                  <a:srgbClr val="000000"/>
                </a:solidFill>
                <a:latin typeface="Helvetica"/>
                <a:ea typeface="ヒラギノ角ゴ ProN W6"/>
                <a:cs typeface="Helvetica"/>
              </a:rPr>
              <a:t>. </a:t>
            </a:r>
            <a:r>
              <a:rPr lang="en-US" altLang="ja-JP" sz="1200" b="1" dirty="0" err="1">
                <a:solidFill>
                  <a:srgbClr val="000000"/>
                </a:solidFill>
                <a:latin typeface="Helvetica"/>
                <a:ea typeface="ヒラギノ角ゴ ProN W6"/>
                <a:cs typeface="Helvetica"/>
              </a:rPr>
              <a:t>Shiraga</a:t>
            </a:r>
            <a:r>
              <a:rPr lang="en-US" altLang="ja-JP" sz="1200" b="1" dirty="0">
                <a:solidFill>
                  <a:srgbClr val="000000"/>
                </a:solidFill>
                <a:latin typeface="Helvetica"/>
                <a:ea typeface="ヒラギノ角ゴ ProN W6"/>
                <a:cs typeface="Helvetica"/>
              </a:rPr>
              <a:t>, </a:t>
            </a:r>
            <a:r>
              <a:rPr lang="en-US" altLang="ja-JP" sz="1200" b="1" dirty="0" smtClean="0">
                <a:solidFill>
                  <a:srgbClr val="000000"/>
                </a:solidFill>
                <a:latin typeface="Helvetica"/>
                <a:ea typeface="ヒラギノ角ゴ ProN W6"/>
                <a:cs typeface="Helvetica"/>
              </a:rPr>
              <a:t>H</a:t>
            </a:r>
            <a:r>
              <a:rPr lang="en-US" altLang="ja-JP" sz="1200" b="1" dirty="0">
                <a:solidFill>
                  <a:srgbClr val="000000"/>
                </a:solidFill>
                <a:latin typeface="Helvetica"/>
                <a:ea typeface="ヒラギノ角ゴ ProN W6"/>
                <a:cs typeface="Helvetica"/>
              </a:rPr>
              <a:t>. </a:t>
            </a:r>
            <a:r>
              <a:rPr lang="en-US" altLang="ja-JP" sz="1200" b="1" dirty="0" err="1">
                <a:solidFill>
                  <a:srgbClr val="000000"/>
                </a:solidFill>
                <a:latin typeface="Helvetica"/>
                <a:ea typeface="ヒラギノ角ゴ ProN W6"/>
                <a:cs typeface="Helvetica"/>
              </a:rPr>
              <a:t>Azechi</a:t>
            </a:r>
            <a:endParaRPr lang="en-US" altLang="ja-JP" sz="1200" b="1" dirty="0">
              <a:solidFill>
                <a:srgbClr val="000000"/>
              </a:solidFill>
              <a:latin typeface="Helvetica"/>
              <a:ea typeface="ヒラギノ角ゴ ProN W6"/>
              <a:cs typeface="Helvetica"/>
            </a:endParaRPr>
          </a:p>
          <a:p>
            <a:r>
              <a:rPr lang="en-US" altLang="ja-JP" sz="1200" b="1" i="1" dirty="0">
                <a:solidFill>
                  <a:srgbClr val="333399">
                    <a:lumMod val="60000"/>
                    <a:lumOff val="40000"/>
                  </a:srgbClr>
                </a:solidFill>
                <a:latin typeface="Helvetica"/>
                <a:ea typeface="ヒラギノ角ゴ ProN W6"/>
                <a:cs typeface="Helvetica"/>
              </a:rPr>
              <a:t>Institute of Laser Engineering, Osaka </a:t>
            </a:r>
            <a:r>
              <a:rPr lang="en-US" altLang="ja-JP" sz="1200" b="1" i="1" dirty="0" smtClean="0">
                <a:solidFill>
                  <a:srgbClr val="333399">
                    <a:lumMod val="60000"/>
                    <a:lumOff val="40000"/>
                  </a:srgbClr>
                </a:solidFill>
                <a:latin typeface="Helvetica"/>
                <a:ea typeface="ヒラギノ角ゴ ProN W6"/>
                <a:cs typeface="Helvetica"/>
              </a:rPr>
              <a:t>University, Japan</a:t>
            </a:r>
            <a:endParaRPr lang="en-US" altLang="ja-JP" sz="1200" b="1" dirty="0">
              <a:solidFill>
                <a:srgbClr val="333399">
                  <a:lumMod val="60000"/>
                  <a:lumOff val="40000"/>
                </a:srgbClr>
              </a:solidFill>
              <a:latin typeface="Helvetica"/>
              <a:ea typeface="ヒラギノ角ゴ ProN W6"/>
              <a:cs typeface="Helvetica"/>
            </a:endParaRPr>
          </a:p>
          <a:p>
            <a:r>
              <a:rPr lang="en-US" altLang="ja-JP" sz="1200" b="1" dirty="0" smtClean="0">
                <a:solidFill>
                  <a:srgbClr val="000000"/>
                </a:solidFill>
                <a:latin typeface="Helvetica"/>
                <a:ea typeface="ヒラギノ角ゴ ProN W6"/>
                <a:cs typeface="Helvetica"/>
              </a:rPr>
              <a:t>A. </a:t>
            </a:r>
            <a:r>
              <a:rPr lang="en-US" altLang="ja-JP" sz="1200" b="1" dirty="0" err="1" smtClean="0">
                <a:solidFill>
                  <a:srgbClr val="000000"/>
                </a:solidFill>
                <a:latin typeface="Helvetica"/>
                <a:ea typeface="ヒラギノ角ゴ ProN W6"/>
                <a:cs typeface="Helvetica"/>
              </a:rPr>
              <a:t>Sunahara</a:t>
            </a:r>
            <a:endParaRPr lang="en-US" altLang="ja-JP" sz="1200" b="1" dirty="0">
              <a:solidFill>
                <a:srgbClr val="000000"/>
              </a:solidFill>
              <a:latin typeface="Helvetica"/>
              <a:ea typeface="ヒラギノ角ゴ ProN W6"/>
              <a:cs typeface="Helvetica"/>
            </a:endParaRPr>
          </a:p>
          <a:p>
            <a:r>
              <a:rPr lang="en-US" altLang="ja-JP" sz="1200" b="1" i="1" dirty="0">
                <a:solidFill>
                  <a:srgbClr val="7575D1"/>
                </a:solidFill>
                <a:latin typeface="Helvetica"/>
                <a:ea typeface="ヒラギノ角ゴ ProN W6"/>
                <a:cs typeface="Helvetica"/>
              </a:rPr>
              <a:t>Institute for Laser </a:t>
            </a:r>
            <a:r>
              <a:rPr lang="en-US" altLang="ja-JP" sz="1200" b="1" i="1" dirty="0" smtClean="0">
                <a:solidFill>
                  <a:srgbClr val="7575D1"/>
                </a:solidFill>
                <a:latin typeface="Helvetica"/>
                <a:ea typeface="ヒラギノ角ゴ ProN W6"/>
                <a:cs typeface="Helvetica"/>
              </a:rPr>
              <a:t>Technology, Japan</a:t>
            </a:r>
            <a:endParaRPr lang="en-US" altLang="ja-JP" sz="1200" b="1" dirty="0">
              <a:solidFill>
                <a:srgbClr val="000000"/>
              </a:solidFill>
              <a:latin typeface="Helvetica"/>
              <a:ea typeface="ヒラギノ角ゴ ProN W6"/>
              <a:cs typeface="Helvetica"/>
            </a:endParaRPr>
          </a:p>
          <a:p>
            <a:r>
              <a:rPr lang="en-US" altLang="ja-JP" sz="1200" b="1" dirty="0">
                <a:solidFill>
                  <a:srgbClr val="000000"/>
                </a:solidFill>
                <a:latin typeface="Helvetica"/>
                <a:ea typeface="ヒラギノ角ゴ ProN W6"/>
                <a:cs typeface="Helvetica"/>
              </a:rPr>
              <a:t>T. </a:t>
            </a:r>
            <a:r>
              <a:rPr lang="en-US" altLang="ja-JP" sz="1200" b="1" dirty="0" err="1">
                <a:solidFill>
                  <a:srgbClr val="000000"/>
                </a:solidFill>
                <a:latin typeface="Helvetica"/>
                <a:ea typeface="ヒラギノ角ゴ ProN W6"/>
                <a:cs typeface="Helvetica"/>
              </a:rPr>
              <a:t>Johzaki</a:t>
            </a:r>
            <a:endParaRPr lang="en-US" altLang="ja-JP" sz="1200" b="1" dirty="0">
              <a:solidFill>
                <a:srgbClr val="000000"/>
              </a:solidFill>
              <a:latin typeface="Helvetica"/>
              <a:ea typeface="ヒラギノ角ゴ ProN W6"/>
              <a:cs typeface="Helvetica"/>
            </a:endParaRPr>
          </a:p>
          <a:p>
            <a:r>
              <a:rPr lang="en-US" altLang="ja-JP" sz="1200" b="1" i="1" dirty="0">
                <a:solidFill>
                  <a:srgbClr val="7575D1"/>
                </a:solidFill>
                <a:latin typeface="Helvetica"/>
                <a:ea typeface="ヒラギノ角ゴ ProN W6"/>
                <a:cs typeface="Helvetica"/>
              </a:rPr>
              <a:t>Hiroshima </a:t>
            </a:r>
            <a:r>
              <a:rPr lang="en-US" altLang="ja-JP" sz="1200" b="1" i="1" dirty="0" smtClean="0">
                <a:solidFill>
                  <a:srgbClr val="7575D1"/>
                </a:solidFill>
                <a:latin typeface="Helvetica"/>
                <a:ea typeface="ヒラギノ角ゴ ProN W6"/>
                <a:cs typeface="Helvetica"/>
              </a:rPr>
              <a:t>University, Japan</a:t>
            </a:r>
          </a:p>
          <a:p>
            <a:r>
              <a:rPr lang="en-US" altLang="ja-JP" sz="1200" b="1" dirty="0" smtClean="0">
                <a:solidFill>
                  <a:srgbClr val="000000"/>
                </a:solidFill>
                <a:latin typeface="Helvetica"/>
                <a:ea typeface="ヒラギノ角ゴ ProN W6"/>
                <a:cs typeface="Helvetica"/>
              </a:rPr>
              <a:t>T. Morita, N. </a:t>
            </a:r>
            <a:r>
              <a:rPr lang="en-US" altLang="ja-JP" sz="1200" b="1" dirty="0">
                <a:solidFill>
                  <a:srgbClr val="000000"/>
                </a:solidFill>
                <a:latin typeface="Helvetica"/>
                <a:cs typeface="Helvetica"/>
              </a:rPr>
              <a:t>Yamamoto, H. </a:t>
            </a:r>
            <a:r>
              <a:rPr lang="en-US" altLang="ja-JP" sz="1200" b="1" dirty="0" smtClean="0">
                <a:solidFill>
                  <a:srgbClr val="000000"/>
                </a:solidFill>
                <a:latin typeface="Helvetica"/>
                <a:cs typeface="Helvetica"/>
              </a:rPr>
              <a:t>Nakashima</a:t>
            </a:r>
            <a:endParaRPr lang="en-US" altLang="ja-JP" sz="1200" b="1" dirty="0">
              <a:solidFill>
                <a:srgbClr val="000000"/>
              </a:solidFill>
              <a:latin typeface="Helvetica"/>
              <a:ea typeface="ヒラギノ角ゴ ProN W6"/>
              <a:cs typeface="Helvetica"/>
            </a:endParaRPr>
          </a:p>
          <a:p>
            <a:r>
              <a:rPr lang="en-US" altLang="ja-JP" sz="1200" b="1" i="1" dirty="0" smtClean="0">
                <a:solidFill>
                  <a:srgbClr val="7575D1"/>
                </a:solidFill>
                <a:latin typeface="Helvetica"/>
                <a:ea typeface="ヒラギノ角ゴ ProN W6"/>
                <a:cs typeface="Helvetica"/>
              </a:rPr>
              <a:t>Kyusyu University, Japan</a:t>
            </a:r>
            <a:endParaRPr lang="en-US" altLang="ja-JP" sz="1200" b="1" i="1" dirty="0">
              <a:solidFill>
                <a:srgbClr val="7575D1"/>
              </a:solidFill>
              <a:latin typeface="Helvetica"/>
              <a:ea typeface="ヒラギノ角ゴ ProN W6"/>
              <a:cs typeface="Helvetica"/>
            </a:endParaRPr>
          </a:p>
          <a:p>
            <a:r>
              <a:rPr lang="en-US" altLang="ja-JP" sz="1200" b="1" dirty="0" smtClean="0">
                <a:solidFill>
                  <a:srgbClr val="000000"/>
                </a:solidFill>
                <a:latin typeface="Helvetica"/>
                <a:ea typeface="ヒラギノ角ゴ ProN W6"/>
                <a:cs typeface="Helvetica"/>
              </a:rPr>
              <a:t>K. Kondo</a:t>
            </a:r>
            <a:endParaRPr lang="en-US" altLang="ja-JP" sz="1200" b="1" dirty="0">
              <a:solidFill>
                <a:srgbClr val="000000"/>
              </a:solidFill>
              <a:latin typeface="Helvetica"/>
              <a:ea typeface="ヒラギノ角ゴ ProN W6"/>
              <a:cs typeface="Helvetica"/>
            </a:endParaRPr>
          </a:p>
          <a:p>
            <a:r>
              <a:rPr lang="en-US" altLang="ja-JP" sz="1200" b="1" i="1" dirty="0" smtClean="0">
                <a:solidFill>
                  <a:srgbClr val="7575D1"/>
                </a:solidFill>
                <a:latin typeface="Helvetica"/>
                <a:ea typeface="ヒラギノ角ゴ ProN W6"/>
                <a:cs typeface="Helvetica"/>
              </a:rPr>
              <a:t>Tokyo Inst. Tech., Japan</a:t>
            </a:r>
            <a:endParaRPr lang="en-US" altLang="ja-JP" sz="1200" b="1" dirty="0" smtClean="0">
              <a:solidFill>
                <a:srgbClr val="000000"/>
              </a:solidFill>
              <a:latin typeface="Helvetica"/>
              <a:ea typeface="ヒラギノ角ゴ ProN W6"/>
              <a:cs typeface="Helvetica"/>
            </a:endParaRPr>
          </a:p>
          <a:p>
            <a:r>
              <a:rPr lang="en-US" altLang="ja-JP" sz="1200" b="1" dirty="0" smtClean="0">
                <a:solidFill>
                  <a:srgbClr val="000000"/>
                </a:solidFill>
                <a:latin typeface="Helvetica"/>
                <a:ea typeface="ヒラギノ角ゴ ProN W6"/>
                <a:cs typeface="Helvetica"/>
              </a:rPr>
              <a:t>T. </a:t>
            </a:r>
            <a:r>
              <a:rPr lang="en-US" altLang="ja-JP" sz="1200" b="1" dirty="0" err="1" smtClean="0">
                <a:solidFill>
                  <a:srgbClr val="000000"/>
                </a:solidFill>
                <a:latin typeface="Helvetica"/>
                <a:ea typeface="ヒラギノ角ゴ ProN W6"/>
                <a:cs typeface="Helvetica"/>
              </a:rPr>
              <a:t>Enoto</a:t>
            </a:r>
            <a:endParaRPr lang="en-US" altLang="ja-JP" sz="1200" b="1" dirty="0">
              <a:solidFill>
                <a:srgbClr val="000000"/>
              </a:solidFill>
              <a:latin typeface="Helvetica"/>
              <a:ea typeface="ヒラギノ角ゴ ProN W6"/>
              <a:cs typeface="Helvetica"/>
            </a:endParaRPr>
          </a:p>
          <a:p>
            <a:r>
              <a:rPr lang="en-US" altLang="ja-JP" sz="1200" b="1" i="1" dirty="0" smtClean="0">
                <a:solidFill>
                  <a:srgbClr val="7575D1"/>
                </a:solidFill>
                <a:latin typeface="Helvetica"/>
                <a:ea typeface="ヒラギノ角ゴ ProN W6"/>
                <a:cs typeface="Helvetica"/>
              </a:rPr>
              <a:t>RIKEN, Japan</a:t>
            </a:r>
            <a:endParaRPr lang="en-US" altLang="ja-JP" sz="1200" b="1" dirty="0">
              <a:solidFill>
                <a:srgbClr val="000000"/>
              </a:solidFill>
              <a:latin typeface="Helvetica"/>
              <a:ea typeface="ヒラギノ角ゴ ProN W6"/>
              <a:cs typeface="Helvetica"/>
            </a:endParaRPr>
          </a:p>
          <a:p>
            <a:r>
              <a:rPr lang="en-US" altLang="ja-JP" sz="1200" b="1" dirty="0">
                <a:solidFill>
                  <a:srgbClr val="000000"/>
                </a:solidFill>
                <a:latin typeface="Helvetica"/>
                <a:ea typeface="ヒラギノ角ゴ ProN W6"/>
                <a:cs typeface="Helvetica"/>
              </a:rPr>
              <a:t>A. Iwamoto, T. Ozaki, T. Watanabe, H. </a:t>
            </a:r>
            <a:r>
              <a:rPr lang="en-US" altLang="ja-JP" sz="1200" b="1" dirty="0" err="1">
                <a:solidFill>
                  <a:srgbClr val="000000"/>
                </a:solidFill>
                <a:latin typeface="Helvetica"/>
                <a:ea typeface="ヒラギノ角ゴ ProN W6"/>
                <a:cs typeface="Helvetica"/>
              </a:rPr>
              <a:t>Sakagami</a:t>
            </a:r>
            <a:endParaRPr lang="en-US" altLang="ja-JP" sz="1200" b="1" dirty="0">
              <a:solidFill>
                <a:srgbClr val="000000"/>
              </a:solidFill>
              <a:latin typeface="Helvetica"/>
              <a:ea typeface="ヒラギノ角ゴ ProN W6"/>
              <a:cs typeface="Helvetica"/>
            </a:endParaRPr>
          </a:p>
          <a:p>
            <a:r>
              <a:rPr lang="en-US" altLang="ja-JP" sz="1200" b="1" dirty="0">
                <a:solidFill>
                  <a:srgbClr val="7575D1"/>
                </a:solidFill>
                <a:latin typeface="Helvetica"/>
                <a:ea typeface="ヒラギノ角ゴ ProN W6"/>
                <a:cs typeface="Helvetica"/>
              </a:rPr>
              <a:t> </a:t>
            </a:r>
            <a:r>
              <a:rPr lang="en-US" altLang="ja-JP" sz="1200" b="1" i="1" dirty="0">
                <a:solidFill>
                  <a:srgbClr val="7575D1"/>
                </a:solidFill>
                <a:latin typeface="Helvetica"/>
                <a:ea typeface="ヒラギノ角ゴ ProN W6"/>
                <a:cs typeface="Helvetica"/>
              </a:rPr>
              <a:t>National Institute for Fusion </a:t>
            </a:r>
            <a:r>
              <a:rPr lang="en-US" altLang="ja-JP" sz="1200" b="1" i="1" dirty="0" smtClean="0">
                <a:solidFill>
                  <a:srgbClr val="7575D1"/>
                </a:solidFill>
                <a:latin typeface="Helvetica"/>
                <a:ea typeface="ヒラギノ角ゴ ProN W6"/>
                <a:cs typeface="Helvetica"/>
              </a:rPr>
              <a:t>Science, Japan</a:t>
            </a:r>
          </a:p>
          <a:p>
            <a:r>
              <a:rPr lang="en-US" altLang="ja-JP" sz="1200" b="1" dirty="0" smtClean="0">
                <a:solidFill>
                  <a:srgbClr val="000000"/>
                </a:solidFill>
                <a:latin typeface="Helvetica"/>
                <a:cs typeface="Helvetica"/>
              </a:rPr>
              <a:t>H. Sawada, Y. </a:t>
            </a:r>
            <a:r>
              <a:rPr lang="en-US" altLang="ja-JP" sz="1200" b="1" dirty="0" err="1" smtClean="0">
                <a:solidFill>
                  <a:srgbClr val="000000"/>
                </a:solidFill>
                <a:latin typeface="Helvetica"/>
                <a:cs typeface="Helvetica"/>
              </a:rPr>
              <a:t>Sentoku</a:t>
            </a:r>
            <a:endParaRPr lang="en-US" altLang="ja-JP" sz="1200" b="1" dirty="0">
              <a:solidFill>
                <a:srgbClr val="000000"/>
              </a:solidFill>
              <a:latin typeface="Helvetica"/>
              <a:cs typeface="Helvetica"/>
            </a:endParaRPr>
          </a:p>
          <a:p>
            <a:r>
              <a:rPr lang="en-US" altLang="ja-JP" sz="1200" b="1" i="1" dirty="0" smtClean="0">
                <a:solidFill>
                  <a:srgbClr val="7575D1"/>
                </a:solidFill>
                <a:latin typeface="Helvetica"/>
                <a:cs typeface="Helvetica"/>
              </a:rPr>
              <a:t>University of Nevada, Reno, USA</a:t>
            </a:r>
            <a:endParaRPr lang="en-US" altLang="ja-JP" sz="1200" b="1" i="1" dirty="0">
              <a:solidFill>
                <a:srgbClr val="7575D1"/>
              </a:solidFill>
              <a:latin typeface="Helvetica"/>
              <a:ea typeface="ヒラギノ角ゴ ProN W6"/>
              <a:cs typeface="Helvetica"/>
            </a:endParaRPr>
          </a:p>
          <a:p>
            <a:r>
              <a:rPr lang="en-US" altLang="ja-JP" sz="1200" b="1" dirty="0" smtClean="0">
                <a:solidFill>
                  <a:srgbClr val="000000"/>
                </a:solidFill>
                <a:latin typeface="Helvetica"/>
                <a:ea typeface="ヒラギノ角ゴ ProN W6"/>
                <a:cs typeface="Helvetica"/>
              </a:rPr>
              <a:t>Y-T. Li</a:t>
            </a:r>
            <a:endParaRPr lang="en-US" altLang="ja-JP" sz="1200" b="1" dirty="0">
              <a:solidFill>
                <a:srgbClr val="000000"/>
              </a:solidFill>
              <a:latin typeface="Helvetica"/>
              <a:ea typeface="ヒラギノ角ゴ ProN W6"/>
              <a:cs typeface="Helvetica"/>
            </a:endParaRPr>
          </a:p>
          <a:p>
            <a:r>
              <a:rPr lang="en-US" altLang="ja-JP" sz="1200" b="1" i="1" dirty="0" smtClean="0">
                <a:solidFill>
                  <a:srgbClr val="7575D1"/>
                </a:solidFill>
                <a:latin typeface="Helvetica"/>
                <a:ea typeface="ヒラギノ角ゴ ProN W6"/>
                <a:cs typeface="Helvetica"/>
              </a:rPr>
              <a:t>Institute of Physics, China</a:t>
            </a:r>
          </a:p>
          <a:p>
            <a:r>
              <a:rPr lang="en-US" altLang="ja-JP" sz="1200" b="1" dirty="0" smtClean="0">
                <a:solidFill>
                  <a:srgbClr val="000000"/>
                </a:solidFill>
                <a:latin typeface="Helvetica"/>
                <a:ea typeface="ヒラギノ角ゴ ProN W6"/>
                <a:cs typeface="Helvetica"/>
              </a:rPr>
              <a:t>G. Zhao, F-L. Wang, J. </a:t>
            </a:r>
            <a:r>
              <a:rPr lang="en-US" altLang="ja-JP" sz="1200" b="1" dirty="0" err="1" smtClean="0">
                <a:solidFill>
                  <a:srgbClr val="000000"/>
                </a:solidFill>
                <a:latin typeface="Helvetica"/>
                <a:ea typeface="ヒラギノ角ゴ ProN W6"/>
                <a:cs typeface="Helvetica"/>
              </a:rPr>
              <a:t>Zhong</a:t>
            </a:r>
            <a:endParaRPr lang="en-US" altLang="ja-JP" sz="1200" b="1" dirty="0">
              <a:solidFill>
                <a:srgbClr val="000000"/>
              </a:solidFill>
              <a:latin typeface="Helvetica"/>
              <a:ea typeface="ヒラギノ角ゴ ProN W6"/>
              <a:cs typeface="Helvetica"/>
            </a:endParaRPr>
          </a:p>
          <a:p>
            <a:r>
              <a:rPr lang="en-US" altLang="ja-JP" sz="1200" b="1" i="1" dirty="0">
                <a:solidFill>
                  <a:srgbClr val="7575D1"/>
                </a:solidFill>
                <a:latin typeface="Helvetica" charset="0"/>
                <a:ea typeface="ヒラギノ角ゴ ProN W6"/>
                <a:cs typeface="Helvetica" charset="0"/>
              </a:rPr>
              <a:t>National Astronomical Observatories </a:t>
            </a:r>
            <a:r>
              <a:rPr lang="en-US" altLang="ja-JP" sz="1200" b="1" i="1" dirty="0" smtClean="0">
                <a:solidFill>
                  <a:srgbClr val="7575D1"/>
                </a:solidFill>
                <a:latin typeface="Helvetica" charset="0"/>
                <a:ea typeface="ヒラギノ角ゴ ProN W6"/>
                <a:cs typeface="Helvetica" charset="0"/>
              </a:rPr>
              <a:t>, China</a:t>
            </a:r>
            <a:endParaRPr lang="en-US" altLang="ja-JP" sz="1200" b="1" i="1" dirty="0">
              <a:solidFill>
                <a:srgbClr val="7575D1"/>
              </a:solidFill>
              <a:latin typeface="Helvetica" charset="0"/>
              <a:ea typeface="ヒラギノ角ゴ ProN W6"/>
              <a:cs typeface="Helvetica" charset="0"/>
            </a:endParaRPr>
          </a:p>
          <a:p>
            <a:pPr algn="just"/>
            <a:r>
              <a:rPr lang="en-US" altLang="ja-JP" sz="1200" b="1" dirty="0" smtClean="0">
                <a:solidFill>
                  <a:srgbClr val="000000"/>
                </a:solidFill>
                <a:latin typeface="Helvetica"/>
                <a:ea typeface="ヒラギノ角ゴ ProN W6"/>
                <a:cs typeface="Helvetica"/>
              </a:rPr>
              <a:t>J. Santos, L. </a:t>
            </a:r>
            <a:r>
              <a:rPr lang="en-US" altLang="ja-JP" sz="1200" b="1" dirty="0" err="1" smtClean="0">
                <a:solidFill>
                  <a:srgbClr val="000000"/>
                </a:solidFill>
                <a:latin typeface="Helvetica"/>
                <a:ea typeface="ヒラギノ角ゴ ProN W6"/>
                <a:cs typeface="Helvetica"/>
              </a:rPr>
              <a:t>Giuffrida</a:t>
            </a:r>
            <a:r>
              <a:rPr lang="en-US" altLang="ja-JP" sz="1200" b="1" dirty="0" smtClean="0">
                <a:solidFill>
                  <a:srgbClr val="000000"/>
                </a:solidFill>
                <a:latin typeface="Helvetica"/>
                <a:ea typeface="ヒラギノ角ゴ ProN W6"/>
                <a:cs typeface="Helvetica"/>
              </a:rPr>
              <a:t>, </a:t>
            </a:r>
            <a:r>
              <a:rPr lang="fr-FR" altLang="ja-JP" sz="1200" b="1" dirty="0">
                <a:solidFill>
                  <a:srgbClr val="000000"/>
                </a:solidFill>
                <a:latin typeface="Helvetica"/>
                <a:ea typeface="ヒラギノ角ゴ ProN W6"/>
                <a:cs typeface="Helvetica"/>
              </a:rPr>
              <a:t>M. Bailly-</a:t>
            </a:r>
            <a:r>
              <a:rPr lang="fr-FR" altLang="ja-JP" sz="1200" b="1" dirty="0" err="1">
                <a:solidFill>
                  <a:srgbClr val="000000"/>
                </a:solidFill>
                <a:latin typeface="Helvetica"/>
                <a:ea typeface="ヒラギノ角ゴ ProN W6"/>
                <a:cs typeface="Helvetica"/>
              </a:rPr>
              <a:t>Grandvaux</a:t>
            </a:r>
            <a:r>
              <a:rPr lang="fr-FR" altLang="ja-JP" sz="1200" b="1" dirty="0">
                <a:solidFill>
                  <a:srgbClr val="000000"/>
                </a:solidFill>
                <a:latin typeface="Helvetica"/>
                <a:ea typeface="ヒラギノ角ゴ ProN W6"/>
                <a:cs typeface="Helvetica"/>
              </a:rPr>
              <a:t>, </a:t>
            </a:r>
            <a:r>
              <a:rPr lang="en-US" altLang="ja-JP" sz="1200" b="1" dirty="0">
                <a:solidFill>
                  <a:srgbClr val="000000"/>
                </a:solidFill>
                <a:latin typeface="Helvetica"/>
                <a:ea typeface="ヒラギノ角ゴ ProN W6"/>
                <a:cs typeface="Helvetica"/>
              </a:rPr>
              <a:t>D. </a:t>
            </a:r>
            <a:r>
              <a:rPr lang="en-US" altLang="ja-JP" sz="1200" b="1" dirty="0" err="1">
                <a:solidFill>
                  <a:srgbClr val="000000"/>
                </a:solidFill>
                <a:latin typeface="Helvetica"/>
                <a:ea typeface="ヒラギノ角ゴ ProN W6"/>
                <a:cs typeface="Helvetica"/>
              </a:rPr>
              <a:t>Batani</a:t>
            </a:r>
            <a:r>
              <a:rPr lang="en-US" altLang="ja-JP" sz="1200" b="1" dirty="0">
                <a:solidFill>
                  <a:srgbClr val="000000"/>
                </a:solidFill>
                <a:latin typeface="Helvetica"/>
                <a:ea typeface="ヒラギノ角ゴ ProN W6"/>
                <a:cs typeface="Helvetica"/>
              </a:rPr>
              <a:t>, </a:t>
            </a:r>
            <a:r>
              <a:rPr lang="fr-FR" altLang="ja-JP" sz="1200" b="1" dirty="0">
                <a:solidFill>
                  <a:srgbClr val="000000"/>
                </a:solidFill>
                <a:latin typeface="Helvetica"/>
                <a:ea typeface="ヒラギノ角ゴ ProN W6"/>
                <a:cs typeface="Helvetica"/>
              </a:rPr>
              <a:t>R. Bouillaud, </a:t>
            </a:r>
            <a:endParaRPr lang="en-US" altLang="ja-JP" sz="1200" b="1" dirty="0">
              <a:solidFill>
                <a:srgbClr val="000000"/>
              </a:solidFill>
              <a:latin typeface="Helvetica"/>
              <a:ea typeface="ヒラギノ角ゴ ProN W6"/>
              <a:cs typeface="Helvetica"/>
            </a:endParaRPr>
          </a:p>
          <a:p>
            <a:pPr algn="just"/>
            <a:r>
              <a:rPr lang="en-US" altLang="ja-JP" sz="1200" b="1" dirty="0">
                <a:solidFill>
                  <a:srgbClr val="000000"/>
                </a:solidFill>
                <a:latin typeface="Helvetica"/>
                <a:ea typeface="ヒラギノ角ゴ ProN W6"/>
                <a:cs typeface="Helvetica"/>
              </a:rPr>
              <a:t>P. </a:t>
            </a:r>
            <a:r>
              <a:rPr lang="fr-FR" altLang="ja-JP" sz="1200" b="1" dirty="0">
                <a:solidFill>
                  <a:srgbClr val="000000"/>
                </a:solidFill>
                <a:latin typeface="Helvetica"/>
                <a:ea typeface="ヒラギノ角ゴ ProN W6"/>
                <a:cs typeface="Helvetica"/>
              </a:rPr>
              <a:t>Forestier-Colleoni, </a:t>
            </a:r>
            <a:r>
              <a:rPr lang="en-US" altLang="ja-JP" sz="1200" b="1" dirty="0">
                <a:solidFill>
                  <a:srgbClr val="000000"/>
                </a:solidFill>
                <a:latin typeface="Helvetica"/>
                <a:ea typeface="ヒラギノ角ゴ ProN W6"/>
                <a:cs typeface="Helvetica"/>
              </a:rPr>
              <a:t>S. </a:t>
            </a:r>
            <a:r>
              <a:rPr lang="en-US" altLang="ja-JP" sz="1200" b="1" dirty="0" err="1">
                <a:solidFill>
                  <a:srgbClr val="000000"/>
                </a:solidFill>
                <a:latin typeface="Helvetica"/>
                <a:ea typeface="ヒラギノ角ゴ ProN W6"/>
                <a:cs typeface="Helvetica"/>
              </a:rPr>
              <a:t>Hulin</a:t>
            </a:r>
            <a:r>
              <a:rPr lang="en-US" altLang="ja-JP" sz="1200" b="1" dirty="0">
                <a:solidFill>
                  <a:srgbClr val="000000"/>
                </a:solidFill>
                <a:latin typeface="Helvetica"/>
                <a:ea typeface="ヒラギノ角ゴ ProN W6"/>
                <a:cs typeface="Helvetica"/>
              </a:rPr>
              <a:t>, Ph. </a:t>
            </a:r>
            <a:r>
              <a:rPr lang="it-IT" altLang="ja-JP" sz="1200" b="1" dirty="0" err="1">
                <a:solidFill>
                  <a:srgbClr val="000000"/>
                </a:solidFill>
                <a:latin typeface="Helvetica"/>
                <a:ea typeface="ヒラギノ角ゴ ProN W6"/>
                <a:cs typeface="Helvetica"/>
              </a:rPr>
              <a:t>Nicolaï</a:t>
            </a:r>
            <a:r>
              <a:rPr lang="it-IT" altLang="ja-JP" sz="1200" b="1" dirty="0">
                <a:solidFill>
                  <a:srgbClr val="000000"/>
                </a:solidFill>
                <a:latin typeface="Helvetica"/>
                <a:ea typeface="ヒラギノ角ゴ ProN W6"/>
                <a:cs typeface="Helvetica"/>
              </a:rPr>
              <a:t>, </a:t>
            </a:r>
            <a:r>
              <a:rPr lang="en-US" altLang="ja-JP" sz="1200" b="1" dirty="0" smtClean="0">
                <a:solidFill>
                  <a:srgbClr val="000000"/>
                </a:solidFill>
                <a:latin typeface="Helvetica"/>
                <a:ea typeface="ヒラギノ角ゴ ProN W6"/>
                <a:cs typeface="Helvetica"/>
              </a:rPr>
              <a:t>V</a:t>
            </a:r>
            <a:r>
              <a:rPr lang="en-US" altLang="ja-JP" sz="1200" b="1" dirty="0">
                <a:solidFill>
                  <a:srgbClr val="000000"/>
                </a:solidFill>
                <a:latin typeface="Helvetica"/>
                <a:ea typeface="ヒラギノ角ゴ ProN W6"/>
                <a:cs typeface="Helvetica"/>
              </a:rPr>
              <a:t>. </a:t>
            </a:r>
            <a:r>
              <a:rPr lang="en-US" altLang="ja-JP" sz="1200" b="1" dirty="0" err="1" smtClean="0">
                <a:solidFill>
                  <a:srgbClr val="000000"/>
                </a:solidFill>
                <a:latin typeface="Helvetica"/>
                <a:ea typeface="ヒラギノ角ゴ ProN W6"/>
                <a:cs typeface="Helvetica"/>
              </a:rPr>
              <a:t>Tikhonchuk</a:t>
            </a:r>
            <a:endParaRPr lang="en-US" altLang="ja-JP" sz="1200" b="1" dirty="0">
              <a:solidFill>
                <a:srgbClr val="000000"/>
              </a:solidFill>
              <a:latin typeface="Helvetica"/>
              <a:ea typeface="ヒラギノ角ゴ ProN W6"/>
              <a:cs typeface="Helvetica"/>
            </a:endParaRPr>
          </a:p>
          <a:p>
            <a:r>
              <a:rPr lang="en-US" altLang="ja-JP" sz="1200" b="1" i="1" dirty="0" smtClean="0">
                <a:solidFill>
                  <a:srgbClr val="7575D1"/>
                </a:solidFill>
                <a:latin typeface="Helvetica"/>
                <a:ea typeface="ヒラギノ角ゴ ProN W6"/>
                <a:cs typeface="Helvetica"/>
              </a:rPr>
              <a:t>CELIA, Univ. Bordeaux, France</a:t>
            </a:r>
          </a:p>
          <a:p>
            <a:r>
              <a:rPr lang="en-US" altLang="ja-JP" sz="1200" b="1" dirty="0">
                <a:solidFill>
                  <a:srgbClr val="000000"/>
                </a:solidFill>
                <a:latin typeface="Helvetica"/>
                <a:ea typeface="ヒラギノ角ゴ ProN W6"/>
                <a:cs typeface="Helvetica"/>
              </a:rPr>
              <a:t>J.L. Dubois, J. </a:t>
            </a:r>
            <a:r>
              <a:rPr lang="en-US" altLang="ja-JP" sz="1200" b="1" dirty="0" err="1">
                <a:solidFill>
                  <a:srgbClr val="000000"/>
                </a:solidFill>
                <a:latin typeface="Helvetica"/>
                <a:ea typeface="ヒラギノ角ゴ ProN W6"/>
                <a:cs typeface="Helvetica"/>
              </a:rPr>
              <a:t>Gazave</a:t>
            </a:r>
            <a:r>
              <a:rPr lang="en-US" altLang="ja-JP" sz="1200" b="1" dirty="0">
                <a:solidFill>
                  <a:srgbClr val="000000"/>
                </a:solidFill>
                <a:latin typeface="Helvetica"/>
                <a:ea typeface="ヒラギノ角ゴ ProN W6"/>
                <a:cs typeface="Helvetica"/>
              </a:rPr>
              <a:t>, D. </a:t>
            </a:r>
            <a:r>
              <a:rPr lang="en-US" altLang="ja-JP" sz="1200" b="1" dirty="0" err="1">
                <a:solidFill>
                  <a:srgbClr val="000000"/>
                </a:solidFill>
                <a:latin typeface="Helvetica"/>
                <a:ea typeface="ヒラギノ角ゴ ProN W6"/>
                <a:cs typeface="Helvetica"/>
              </a:rPr>
              <a:t>Raffestin</a:t>
            </a:r>
            <a:r>
              <a:rPr lang="en-US" altLang="ja-JP" sz="1200" b="1" dirty="0">
                <a:solidFill>
                  <a:srgbClr val="000000"/>
                </a:solidFill>
                <a:latin typeface="Helvetica"/>
                <a:ea typeface="ヒラギノ角ゴ ProN W6"/>
                <a:cs typeface="Helvetica"/>
              </a:rPr>
              <a:t> and J. </a:t>
            </a:r>
            <a:r>
              <a:rPr lang="en-US" altLang="ja-JP" sz="1200" b="1" dirty="0" err="1">
                <a:solidFill>
                  <a:srgbClr val="000000"/>
                </a:solidFill>
                <a:latin typeface="Helvetica"/>
                <a:ea typeface="ヒラギノ角ゴ ProN W6"/>
                <a:cs typeface="Helvetica"/>
              </a:rPr>
              <a:t>Ribolzi</a:t>
            </a:r>
            <a:r>
              <a:rPr lang="en-US" altLang="ja-JP" sz="1200" b="1" dirty="0">
                <a:solidFill>
                  <a:srgbClr val="000000"/>
                </a:solidFill>
                <a:latin typeface="Helvetica"/>
                <a:ea typeface="ヒラギノ角ゴ ProN W6"/>
                <a:cs typeface="Helvetica"/>
              </a:rPr>
              <a:t>.</a:t>
            </a:r>
          </a:p>
          <a:p>
            <a:r>
              <a:rPr lang="en-US" altLang="ja-JP" sz="1200" b="1" i="1" dirty="0" smtClean="0">
                <a:solidFill>
                  <a:srgbClr val="7575D1"/>
                </a:solidFill>
                <a:latin typeface="Helvetica"/>
                <a:ea typeface="ヒラギノ角ゴ ProN W6"/>
                <a:cs typeface="Helvetica"/>
              </a:rPr>
              <a:t>CEA, France</a:t>
            </a:r>
          </a:p>
          <a:p>
            <a:pPr algn="just"/>
            <a:r>
              <a:rPr lang="en-US" altLang="ja-JP" sz="1200" b="1" dirty="0">
                <a:solidFill>
                  <a:srgbClr val="000000"/>
                </a:solidFill>
                <a:latin typeface="Helvetica"/>
                <a:ea typeface="ヒラギノ角ゴ ProN W6"/>
                <a:cs typeface="Helvetica"/>
              </a:rPr>
              <a:t>M. </a:t>
            </a:r>
            <a:r>
              <a:rPr lang="en-US" altLang="ja-JP" sz="1200" b="1" dirty="0" err="1">
                <a:solidFill>
                  <a:srgbClr val="000000"/>
                </a:solidFill>
                <a:latin typeface="Helvetica"/>
                <a:ea typeface="ヒラギノ角ゴ ProN W6"/>
                <a:cs typeface="Helvetica"/>
              </a:rPr>
              <a:t>Chevrot</a:t>
            </a:r>
            <a:r>
              <a:rPr lang="en-US" altLang="ja-JP" sz="1200" b="1" dirty="0">
                <a:solidFill>
                  <a:srgbClr val="000000"/>
                </a:solidFill>
                <a:latin typeface="Helvetica"/>
                <a:ea typeface="ヒラギノ角ゴ ProN W6"/>
                <a:cs typeface="Helvetica"/>
              </a:rPr>
              <a:t>, S. </a:t>
            </a:r>
            <a:r>
              <a:rPr lang="en-US" altLang="ja-JP" sz="1200" b="1" dirty="0" err="1">
                <a:solidFill>
                  <a:srgbClr val="000000"/>
                </a:solidFill>
                <a:latin typeface="Helvetica"/>
                <a:ea typeface="ヒラギノ角ゴ ProN W6"/>
                <a:cs typeface="Helvetica"/>
              </a:rPr>
              <a:t>Dorard</a:t>
            </a:r>
            <a:r>
              <a:rPr lang="en-US" altLang="ja-JP" sz="1200" b="1" dirty="0">
                <a:solidFill>
                  <a:srgbClr val="000000"/>
                </a:solidFill>
                <a:latin typeface="Helvetica"/>
                <a:ea typeface="ヒラギノ角ゴ ProN W6"/>
                <a:cs typeface="Helvetica"/>
              </a:rPr>
              <a:t>, E. </a:t>
            </a:r>
            <a:r>
              <a:rPr lang="en-US" altLang="ja-JP" sz="1200" b="1" dirty="0" err="1">
                <a:solidFill>
                  <a:srgbClr val="000000"/>
                </a:solidFill>
                <a:latin typeface="Helvetica"/>
                <a:ea typeface="ヒラギノ角ゴ ProN W6"/>
                <a:cs typeface="Helvetica"/>
              </a:rPr>
              <a:t>Loyez</a:t>
            </a:r>
            <a:r>
              <a:rPr lang="en-US" altLang="ja-JP" sz="1200" b="1" dirty="0">
                <a:solidFill>
                  <a:srgbClr val="000000"/>
                </a:solidFill>
                <a:latin typeface="Helvetica"/>
                <a:ea typeface="ヒラギノ角ゴ ProN W6"/>
                <a:cs typeface="Helvetica"/>
              </a:rPr>
              <a:t>, J.R. </a:t>
            </a:r>
            <a:r>
              <a:rPr lang="en-US" altLang="ja-JP" sz="1200" b="1" dirty="0" smtClean="0">
                <a:solidFill>
                  <a:srgbClr val="000000"/>
                </a:solidFill>
                <a:latin typeface="Helvetica"/>
                <a:ea typeface="ヒラギノ角ゴ ProN W6"/>
                <a:cs typeface="Helvetica"/>
              </a:rPr>
              <a:t>Marques, F</a:t>
            </a:r>
            <a:r>
              <a:rPr lang="en-US" altLang="ja-JP" sz="1200" b="1" dirty="0">
                <a:solidFill>
                  <a:srgbClr val="000000"/>
                </a:solidFill>
                <a:latin typeface="Helvetica"/>
                <a:ea typeface="ヒラギノ角ゴ ProN W6"/>
                <a:cs typeface="Helvetica"/>
              </a:rPr>
              <a:t>. </a:t>
            </a:r>
            <a:r>
              <a:rPr lang="en-US" altLang="ja-JP" sz="1200" b="1" dirty="0" err="1" smtClean="0">
                <a:solidFill>
                  <a:srgbClr val="000000"/>
                </a:solidFill>
                <a:latin typeface="Helvetica"/>
                <a:ea typeface="ヒラギノ角ゴ ProN W6"/>
                <a:cs typeface="Helvetica"/>
              </a:rPr>
              <a:t>Serres</a:t>
            </a:r>
            <a:endParaRPr lang="en-US" altLang="ja-JP" sz="1200" b="1" dirty="0">
              <a:solidFill>
                <a:srgbClr val="000000"/>
              </a:solidFill>
              <a:latin typeface="Helvetica"/>
              <a:ea typeface="ヒラギノ角ゴ ProN W6"/>
              <a:cs typeface="Helvetica"/>
            </a:endParaRPr>
          </a:p>
          <a:p>
            <a:r>
              <a:rPr lang="en-US" altLang="ja-JP" sz="1200" b="1" i="1" dirty="0" smtClean="0">
                <a:solidFill>
                  <a:srgbClr val="7575D1"/>
                </a:solidFill>
                <a:latin typeface="Helvetica"/>
                <a:ea typeface="ヒラギノ角ゴ ProN W6"/>
                <a:cs typeface="Helvetica"/>
              </a:rPr>
              <a:t>LULI, </a:t>
            </a:r>
            <a:r>
              <a:rPr lang="en-US" altLang="ja-JP" sz="1200" b="1" i="1" dirty="0" err="1" smtClean="0">
                <a:solidFill>
                  <a:srgbClr val="7575D1"/>
                </a:solidFill>
                <a:latin typeface="Helvetica"/>
                <a:ea typeface="ヒラギノ角ゴ ProN W6"/>
                <a:cs typeface="Helvetica"/>
              </a:rPr>
              <a:t>Ecole</a:t>
            </a:r>
            <a:r>
              <a:rPr lang="en-US" altLang="ja-JP" sz="1200" b="1" i="1" dirty="0" smtClean="0">
                <a:solidFill>
                  <a:srgbClr val="7575D1"/>
                </a:solidFill>
                <a:latin typeface="Helvetica"/>
                <a:ea typeface="ヒラギノ角ゴ ProN W6"/>
                <a:cs typeface="Helvetica"/>
              </a:rPr>
              <a:t> </a:t>
            </a:r>
            <a:r>
              <a:rPr lang="en-US" altLang="ja-JP" sz="1200" b="1" i="1" dirty="0" err="1" smtClean="0">
                <a:solidFill>
                  <a:srgbClr val="7575D1"/>
                </a:solidFill>
                <a:latin typeface="Helvetica"/>
                <a:ea typeface="ヒラギノ角ゴ ProN W6"/>
                <a:cs typeface="Helvetica"/>
              </a:rPr>
              <a:t>Polytechnique</a:t>
            </a:r>
            <a:r>
              <a:rPr lang="en-US" altLang="ja-JP" sz="1200" b="1" i="1" dirty="0" smtClean="0">
                <a:solidFill>
                  <a:srgbClr val="7575D1"/>
                </a:solidFill>
                <a:latin typeface="Helvetica"/>
                <a:ea typeface="ヒラギノ角ゴ ProN W6"/>
                <a:cs typeface="Helvetica"/>
              </a:rPr>
              <a:t>, France</a:t>
            </a:r>
          </a:p>
          <a:p>
            <a:r>
              <a:rPr lang="en-US" altLang="ja-JP" sz="1200" b="1" dirty="0" smtClean="0">
                <a:solidFill>
                  <a:srgbClr val="000000"/>
                </a:solidFill>
                <a:latin typeface="Helvetica"/>
                <a:ea typeface="ヒラギノ角ゴ ProN W6"/>
                <a:cs typeface="Helvetica"/>
              </a:rPr>
              <a:t>J. </a:t>
            </a:r>
            <a:r>
              <a:rPr lang="en-US" altLang="ja-JP" sz="1200" b="1" dirty="0" err="1" smtClean="0">
                <a:solidFill>
                  <a:srgbClr val="000000"/>
                </a:solidFill>
                <a:latin typeface="Helvetica"/>
                <a:ea typeface="ヒラギノ角ゴ ProN W6"/>
                <a:cs typeface="Helvetica"/>
              </a:rPr>
              <a:t>Honrubia</a:t>
            </a:r>
            <a:endParaRPr lang="en-US" altLang="ja-JP" sz="1200" b="1" dirty="0" smtClean="0">
              <a:solidFill>
                <a:srgbClr val="000000"/>
              </a:solidFill>
              <a:latin typeface="Helvetica"/>
              <a:ea typeface="ヒラギノ角ゴ ProN W6"/>
              <a:cs typeface="Helvetica"/>
            </a:endParaRPr>
          </a:p>
          <a:p>
            <a:r>
              <a:rPr lang="es-ES_tradnl" altLang="ja-JP" sz="1200" b="1" i="1" dirty="0" smtClean="0">
                <a:solidFill>
                  <a:srgbClr val="7575D1"/>
                </a:solidFill>
                <a:latin typeface="Helvetica"/>
                <a:ea typeface="ヒラギノ角ゴ ProN W6"/>
                <a:cs typeface="Helvetica"/>
              </a:rPr>
              <a:t>Universidad </a:t>
            </a:r>
            <a:r>
              <a:rPr lang="es-ES_tradnl" altLang="ja-JP" sz="1200" b="1" i="1" dirty="0">
                <a:solidFill>
                  <a:srgbClr val="7575D1"/>
                </a:solidFill>
                <a:latin typeface="Helvetica"/>
                <a:ea typeface="ヒラギノ角ゴ ProN W6"/>
                <a:cs typeface="Helvetica"/>
              </a:rPr>
              <a:t>Politécnica de Madrid,</a:t>
            </a:r>
            <a:r>
              <a:rPr lang="en-US" altLang="ja-JP" sz="1200" b="1" i="1" dirty="0">
                <a:solidFill>
                  <a:srgbClr val="7575D1"/>
                </a:solidFill>
                <a:latin typeface="Helvetica"/>
                <a:ea typeface="ヒラギノ角ゴ ProN W6"/>
                <a:cs typeface="Helvetica"/>
              </a:rPr>
              <a:t> </a:t>
            </a:r>
            <a:r>
              <a:rPr lang="en-US" altLang="ja-JP" sz="1200" b="1" i="1" dirty="0" smtClean="0">
                <a:solidFill>
                  <a:srgbClr val="7575D1"/>
                </a:solidFill>
                <a:latin typeface="Helvetica"/>
                <a:ea typeface="ヒラギノ角ゴ ProN W6"/>
                <a:cs typeface="Helvetica"/>
              </a:rPr>
              <a:t>Spain</a:t>
            </a:r>
          </a:p>
          <a:p>
            <a:r>
              <a:rPr lang="en-US" altLang="ja-JP" sz="1200" b="1" dirty="0" smtClean="0">
                <a:solidFill>
                  <a:srgbClr val="000000"/>
                </a:solidFill>
                <a:latin typeface="Helvetica"/>
                <a:ea typeface="ヒラギノ角ゴ ProN W6"/>
                <a:cs typeface="Helvetica"/>
              </a:rPr>
              <a:t>D. Salzmann</a:t>
            </a:r>
            <a:endParaRPr lang="en-US" altLang="ja-JP" sz="1200" b="1" dirty="0">
              <a:solidFill>
                <a:srgbClr val="000000"/>
              </a:solidFill>
              <a:latin typeface="Helvetica"/>
              <a:ea typeface="ヒラギノ角ゴ ProN W6"/>
              <a:cs typeface="Helvetica"/>
            </a:endParaRPr>
          </a:p>
          <a:p>
            <a:r>
              <a:rPr lang="en-US" altLang="ja-JP" sz="1200" b="1" i="1" dirty="0">
                <a:solidFill>
                  <a:srgbClr val="7575D1"/>
                </a:solidFill>
                <a:latin typeface="Helvetica" charset="0"/>
                <a:ea typeface="ヒラギノ角ゴ ProN W6"/>
                <a:cs typeface="Helvetica" charset="0"/>
              </a:rPr>
              <a:t>Weizmann Institute of Science, </a:t>
            </a:r>
            <a:r>
              <a:rPr lang="en-US" altLang="ja-JP" sz="1200" b="1" i="1" dirty="0" smtClean="0">
                <a:solidFill>
                  <a:srgbClr val="7575D1"/>
                </a:solidFill>
                <a:latin typeface="Helvetica" charset="0"/>
                <a:ea typeface="ヒラギノ角ゴ ProN W6"/>
                <a:cs typeface="Helvetica" charset="0"/>
              </a:rPr>
              <a:t>Israel</a:t>
            </a:r>
          </a:p>
          <a:p>
            <a:r>
              <a:rPr lang="en-US" altLang="ja-JP" sz="1200" b="1" dirty="0" smtClean="0">
                <a:solidFill>
                  <a:srgbClr val="000000"/>
                </a:solidFill>
                <a:latin typeface="Helvetica"/>
                <a:cs typeface="Helvetica"/>
              </a:rPr>
              <a:t>Y. </a:t>
            </a:r>
            <a:r>
              <a:rPr lang="en-US" altLang="ja-JP" sz="1200" b="1" dirty="0" err="1" smtClean="0">
                <a:solidFill>
                  <a:srgbClr val="000000"/>
                </a:solidFill>
                <a:latin typeface="Helvetica"/>
                <a:cs typeface="Helvetica"/>
              </a:rPr>
              <a:t>Kuramitsu</a:t>
            </a:r>
            <a:endParaRPr lang="en-US" altLang="ja-JP" sz="1200" b="1" dirty="0">
              <a:solidFill>
                <a:srgbClr val="000000"/>
              </a:solidFill>
              <a:latin typeface="Helvetica"/>
              <a:cs typeface="Helvetica"/>
            </a:endParaRPr>
          </a:p>
          <a:p>
            <a:r>
              <a:rPr lang="en-US" altLang="ja-JP" sz="1200" b="1" i="1" dirty="0" smtClean="0">
                <a:solidFill>
                  <a:srgbClr val="7575D1"/>
                </a:solidFill>
                <a:latin typeface="Helvetica" charset="0"/>
                <a:cs typeface="Helvetica" charset="0"/>
              </a:rPr>
              <a:t>National Central University, Taiwan</a:t>
            </a:r>
            <a:endParaRPr lang="en-US" altLang="ja-JP" sz="1200" b="1" i="1" dirty="0">
              <a:solidFill>
                <a:srgbClr val="7575D1"/>
              </a:solidFill>
              <a:latin typeface="Helvetica" charset="0"/>
              <a:cs typeface="Helvetica" charset="0"/>
            </a:endParaRPr>
          </a:p>
        </p:txBody>
      </p:sp>
      <p:pic>
        <p:nvPicPr>
          <p:cNvPr id="7" name="図 1" descr="logo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6895" y="-18507"/>
            <a:ext cx="569921" cy="56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E:\発表用PPT\logo-SIL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9909" y="454722"/>
            <a:ext cx="626550" cy="46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descr="1334211364.png"/>
          <p:cNvPicPr>
            <a:picLocks noChangeAspect="1"/>
          </p:cNvPicPr>
          <p:nvPr/>
        </p:nvPicPr>
        <p:blipFill rotWithShape="1">
          <a:blip r:embed="rId5">
            <a:extLst>
              <a:ext uri="{28A0092B-C50C-407E-A947-70E740481C1C}">
                <a14:useLocalDpi xmlns:a14="http://schemas.microsoft.com/office/drawing/2010/main" val="0"/>
              </a:ext>
            </a:extLst>
          </a:blip>
          <a:srcRect r="71499"/>
          <a:stretch/>
        </p:blipFill>
        <p:spPr>
          <a:xfrm>
            <a:off x="8156301" y="1332348"/>
            <a:ext cx="399482" cy="375645"/>
          </a:xfrm>
          <a:prstGeom prst="rect">
            <a:avLst/>
          </a:prstGeom>
        </p:spPr>
      </p:pic>
      <p:pic>
        <p:nvPicPr>
          <p:cNvPr id="10" name="図 6" descr="nifs_logo.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27054" y="2959104"/>
            <a:ext cx="457977" cy="35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5" descr="title.jpg"/>
          <p:cNvPicPr>
            <a:picLocks noChangeAspect="1"/>
          </p:cNvPicPr>
          <p:nvPr/>
        </p:nvPicPr>
        <p:blipFill>
          <a:blip r:embed="rId7">
            <a:extLst>
              <a:ext uri="{28A0092B-C50C-407E-A947-70E740481C1C}">
                <a14:useLocalDpi xmlns:a14="http://schemas.microsoft.com/office/drawing/2010/main" val="0"/>
              </a:ext>
            </a:extLst>
          </a:blip>
          <a:srcRect r="77371"/>
          <a:stretch>
            <a:fillRect/>
          </a:stretch>
        </p:blipFill>
        <p:spPr bwMode="auto">
          <a:xfrm>
            <a:off x="7475503" y="881865"/>
            <a:ext cx="532704" cy="42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1" descr="logo.gif"/>
          <p:cNvPicPr>
            <a:picLocks noChangeAspect="1"/>
          </p:cNvPicPr>
          <p:nvPr/>
        </p:nvPicPr>
        <p:blipFill rotWithShape="1">
          <a:blip r:embed="rId8">
            <a:extLst>
              <a:ext uri="{28A0092B-C50C-407E-A947-70E740481C1C}">
                <a14:useLocalDpi xmlns:a14="http://schemas.microsoft.com/office/drawing/2010/main" val="0"/>
              </a:ext>
            </a:extLst>
          </a:blip>
          <a:srcRect r="80443"/>
          <a:stretch/>
        </p:blipFill>
        <p:spPr>
          <a:xfrm>
            <a:off x="7537856" y="5668097"/>
            <a:ext cx="407998" cy="387883"/>
          </a:xfrm>
          <a:prstGeom prst="rect">
            <a:avLst/>
          </a:prstGeom>
        </p:spPr>
      </p:pic>
      <p:pic>
        <p:nvPicPr>
          <p:cNvPr id="13" name="図 12" descr="cn75toplogo.jpg"/>
          <p:cNvPicPr>
            <a:picLocks noChangeAspect="1"/>
          </p:cNvPicPr>
          <p:nvPr/>
        </p:nvPicPr>
        <p:blipFill rotWithShape="1">
          <a:blip r:embed="rId9">
            <a:extLst>
              <a:ext uri="{28A0092B-C50C-407E-A947-70E740481C1C}">
                <a14:useLocalDpi xmlns:a14="http://schemas.microsoft.com/office/drawing/2010/main" val="0"/>
              </a:ext>
            </a:extLst>
          </a:blip>
          <a:srcRect l="4699" r="76154"/>
          <a:stretch/>
        </p:blipFill>
        <p:spPr>
          <a:xfrm>
            <a:off x="7436070" y="4010270"/>
            <a:ext cx="611570" cy="479107"/>
          </a:xfrm>
          <a:prstGeom prst="rect">
            <a:avLst/>
          </a:prstGeom>
        </p:spPr>
      </p:pic>
      <p:pic>
        <p:nvPicPr>
          <p:cNvPr id="14" name="図 13" descr="logo.png"/>
          <p:cNvPicPr>
            <a:picLocks noChangeAspect="1"/>
          </p:cNvPicPr>
          <p:nvPr/>
        </p:nvPicPr>
        <p:blipFill rotWithShape="1">
          <a:blip r:embed="rId10">
            <a:extLst>
              <a:ext uri="{28A0092B-C50C-407E-A947-70E740481C1C}">
                <a14:useLocalDpi xmlns:a14="http://schemas.microsoft.com/office/drawing/2010/main" val="0"/>
              </a:ext>
            </a:extLst>
          </a:blip>
          <a:srcRect l="74911" t="15438"/>
          <a:stretch/>
        </p:blipFill>
        <p:spPr>
          <a:xfrm>
            <a:off x="8074249" y="6055980"/>
            <a:ext cx="563587" cy="427956"/>
          </a:xfrm>
          <a:prstGeom prst="rect">
            <a:avLst/>
          </a:prstGeom>
        </p:spPr>
      </p:pic>
      <p:pic>
        <p:nvPicPr>
          <p:cNvPr id="15" name="図 1" descr="img_symbolmark.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79297" y="2189614"/>
            <a:ext cx="353491" cy="34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4" descr="logo3.gif.jpe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537804" y="1669381"/>
            <a:ext cx="408103" cy="46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16"/>
          <p:cNvPicPr>
            <a:picLocks noChangeAspect="1"/>
          </p:cNvPicPr>
          <p:nvPr/>
        </p:nvPicPr>
        <p:blipFill>
          <a:blip r:embed="rId13"/>
          <a:stretch>
            <a:fillRect/>
          </a:stretch>
        </p:blipFill>
        <p:spPr>
          <a:xfrm>
            <a:off x="8157755" y="3620018"/>
            <a:ext cx="396574" cy="392608"/>
          </a:xfrm>
          <a:prstGeom prst="rect">
            <a:avLst/>
          </a:prstGeom>
        </p:spPr>
      </p:pic>
      <p:pic>
        <p:nvPicPr>
          <p:cNvPr id="3" name="図 2" descr="rikenlogo_en.gi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77661" y="2725162"/>
            <a:ext cx="528389" cy="211356"/>
          </a:xfrm>
          <a:prstGeom prst="rect">
            <a:avLst/>
          </a:prstGeom>
        </p:spPr>
      </p:pic>
      <p:pic>
        <p:nvPicPr>
          <p:cNvPr id="4" name="図 3" descr="logo_ub1.gi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77695" y="4386274"/>
            <a:ext cx="356694" cy="374831"/>
          </a:xfrm>
          <a:prstGeom prst="rect">
            <a:avLst/>
          </a:prstGeom>
        </p:spPr>
      </p:pic>
      <p:pic>
        <p:nvPicPr>
          <p:cNvPr id="18" name="Picture 4" descr="C:\Users\1\Desktop\Presentazione Dicembre LaB\LULI.png"/>
          <p:cNvPicPr preferRelativeResize="0">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90518" y="5230451"/>
            <a:ext cx="531049" cy="43764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9" name="Picture 2" descr="C:\Users\1\Desktop\logo_cea.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63801" y="4761105"/>
            <a:ext cx="556108" cy="4693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6" descr="Nevada_Master_stack_slogan_4c larg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92496" y="3423714"/>
            <a:ext cx="698719" cy="51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descr="images.jpe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77661" y="6281947"/>
            <a:ext cx="600997" cy="600997"/>
          </a:xfrm>
          <a:prstGeom prst="rect">
            <a:avLst/>
          </a:prstGeom>
        </p:spPr>
      </p:pic>
      <p:sp>
        <p:nvSpPr>
          <p:cNvPr id="21" name="スライド番号プレースホルダー 1"/>
          <p:cNvSpPr>
            <a:spLocks noGrp="1"/>
          </p:cNvSpPr>
          <p:nvPr>
            <p:ph type="sldNum" sz="quarter" idx="10"/>
          </p:nvPr>
        </p:nvSpPr>
        <p:spPr>
          <a:xfrm>
            <a:off x="8847138" y="6623050"/>
            <a:ext cx="239712" cy="2524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15</a:t>
            </a:fld>
            <a:endParaRPr lang="en-US" altLang="ja-JP" sz="1300">
              <a:solidFill>
                <a:srgbClr val="000000"/>
              </a:solidFill>
              <a:latin typeface="Arial" charset="0"/>
              <a:cs typeface="Gill Sans" charset="0"/>
            </a:endParaRPr>
          </a:p>
        </p:txBody>
      </p:sp>
    </p:spTree>
    <p:extLst>
      <p:ext uri="{BB962C8B-B14F-4D97-AF65-F5344CB8AC3E}">
        <p14:creationId xmlns:p14="http://schemas.microsoft.com/office/powerpoint/2010/main" val="183236751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10862" y="916293"/>
            <a:ext cx="8460009" cy="4524315"/>
          </a:xfrm>
          <a:prstGeom prst="rect">
            <a:avLst/>
          </a:prstGeom>
          <a:noFill/>
        </p:spPr>
        <p:txBody>
          <a:bodyPr wrap="square" rtlCol="0">
            <a:spAutoFit/>
          </a:bodyPr>
          <a:lstStyle/>
          <a:p>
            <a:pPr defTabSz="457047"/>
            <a:r>
              <a:rPr lang="en-US" altLang="ja-JP" sz="2400" b="1" dirty="0" smtClean="0">
                <a:solidFill>
                  <a:prstClr val="black"/>
                </a:solidFill>
                <a:latin typeface="Helvetica"/>
                <a:ea typeface="ＭＳ Ｐゴシック"/>
                <a:cs typeface="Helvetica"/>
              </a:rPr>
              <a:t>Acknowledgement</a:t>
            </a:r>
          </a:p>
          <a:p>
            <a:pPr defTabSz="457047"/>
            <a:endParaRPr lang="en-US" altLang="ja-JP" sz="2400" i="1" dirty="0">
              <a:solidFill>
                <a:srgbClr val="7575D1"/>
              </a:solidFill>
              <a:latin typeface="Helvetica"/>
              <a:ea typeface="ＭＳ Ｐゴシック"/>
              <a:cs typeface="Helvetica"/>
            </a:endParaRPr>
          </a:p>
          <a:p>
            <a:pPr defTabSz="457047"/>
            <a:r>
              <a:rPr lang="en-US" altLang="ja-JP" sz="2400" dirty="0">
                <a:solidFill>
                  <a:prstClr val="black"/>
                </a:solidFill>
                <a:latin typeface="Helvetica"/>
                <a:ea typeface="ＭＳ Ｐゴシック"/>
                <a:cs typeface="Helvetica"/>
              </a:rPr>
              <a:t>This research was supported by the Japanese Ministry of Education, Science, Sports, and Culture (MEXT), </a:t>
            </a:r>
            <a:r>
              <a:rPr lang="en-US" altLang="ja-JP" sz="2400" dirty="0" smtClean="0">
                <a:solidFill>
                  <a:prstClr val="black"/>
                </a:solidFill>
                <a:latin typeface="Helvetica"/>
                <a:ea typeface="ＭＳ Ｐゴシック"/>
                <a:cs typeface="Helvetica"/>
              </a:rPr>
              <a:t>by a </a:t>
            </a:r>
            <a:r>
              <a:rPr lang="en-US" altLang="ja-JP" sz="2400" dirty="0">
                <a:solidFill>
                  <a:prstClr val="black"/>
                </a:solidFill>
                <a:latin typeface="Helvetica"/>
                <a:ea typeface="ＭＳ Ｐゴシック"/>
                <a:cs typeface="Helvetica"/>
              </a:rPr>
              <a:t>Grant-in-Aid for Young Scientists (A) for ’Extreme Magnetic Field </a:t>
            </a:r>
            <a:r>
              <a:rPr lang="en-US" altLang="ja-JP" sz="2400" dirty="0" smtClean="0">
                <a:solidFill>
                  <a:prstClr val="black"/>
                </a:solidFill>
                <a:latin typeface="Helvetica"/>
                <a:ea typeface="ＭＳ Ｐゴシック"/>
                <a:cs typeface="Helvetica"/>
              </a:rPr>
              <a:t>Generation </a:t>
            </a:r>
            <a:r>
              <a:rPr lang="en-US" altLang="ja-JP" sz="2400" dirty="0">
                <a:solidFill>
                  <a:prstClr val="black"/>
                </a:solidFill>
                <a:latin typeface="Helvetica"/>
                <a:ea typeface="ＭＳ Ｐゴシック"/>
                <a:cs typeface="Helvetica"/>
              </a:rPr>
              <a:t>for Quantum Beam Control and Laboratory X-ray Astronomy (No. 24684044)</a:t>
            </a:r>
            <a:r>
              <a:rPr lang="en-US" altLang="ja-JP" sz="2400" dirty="0" smtClean="0">
                <a:solidFill>
                  <a:prstClr val="black"/>
                </a:solidFill>
                <a:latin typeface="Helvetica"/>
                <a:ea typeface="ＭＳ Ｐゴシック"/>
                <a:cs typeface="Helvetica"/>
              </a:rPr>
              <a:t>,</a:t>
            </a:r>
            <a:r>
              <a:rPr lang="en-US" altLang="ja-JP" sz="2400" dirty="0">
                <a:solidFill>
                  <a:prstClr val="black"/>
                </a:solidFill>
                <a:latin typeface="Helvetica"/>
                <a:ea typeface="ＭＳ Ｐゴシック"/>
                <a:cs typeface="Helvetica"/>
              </a:rPr>
              <a:t> </a:t>
            </a:r>
            <a:r>
              <a:rPr lang="en-US" altLang="ja-JP" sz="2400" dirty="0" smtClean="0">
                <a:solidFill>
                  <a:prstClr val="black"/>
                </a:solidFill>
                <a:latin typeface="Helvetica"/>
                <a:ea typeface="ＭＳ Ｐゴシック"/>
                <a:cs typeface="Helvetica"/>
              </a:rPr>
              <a:t>‘Bilateral Program for Supporting International Joint Research by JSPS’, ’ </a:t>
            </a:r>
            <a:r>
              <a:rPr lang="en-US" altLang="ja-JP" sz="2400" dirty="0">
                <a:solidFill>
                  <a:prstClr val="black"/>
                </a:solidFill>
                <a:latin typeface="Helvetica"/>
                <a:ea typeface="ＭＳ Ｐゴシック"/>
                <a:cs typeface="Helvetica"/>
              </a:rPr>
              <a:t>Collaboration Research program by NIFS (NIFS12KUGK057 and NIFS11KUGK054) and by the Institute of Laser Engineering at Osaka University (under contract ’Laboratory X-ray Astrophysics with Strong Magnetic Field’). </a:t>
            </a:r>
          </a:p>
        </p:txBody>
      </p:sp>
      <p:sp>
        <p:nvSpPr>
          <p:cNvPr id="3"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16</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82146961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1107" y="1606300"/>
            <a:ext cx="8877955" cy="5016750"/>
          </a:xfrm>
          <a:prstGeom prst="rect">
            <a:avLst/>
          </a:prstGeom>
          <a:noFill/>
        </p:spPr>
        <p:txBody>
          <a:bodyPr wrap="square" lIns="91436" tIns="45716" rIns="91436" bIns="45716" rtlCol="0">
            <a:spAutoFit/>
          </a:bodyPr>
          <a:lstStyle/>
          <a:p>
            <a:pPr marL="285750" lvl="1" indent="-285750">
              <a:buFont typeface="Wingdings" charset="2"/>
              <a:buChar char="ü"/>
            </a:pPr>
            <a:r>
              <a:rPr lang="en-US" altLang="ja-JP" sz="2000" b="1" dirty="0" smtClean="0">
                <a:solidFill>
                  <a:srgbClr val="000000"/>
                </a:solidFill>
                <a:latin typeface="Helvetica"/>
                <a:cs typeface="Helvetica"/>
              </a:rPr>
              <a:t>Fast-Ignition Realization </a:t>
            </a:r>
            <a:r>
              <a:rPr lang="en-US" altLang="ja-JP" sz="2000" b="1" dirty="0" err="1" smtClean="0">
                <a:solidFill>
                  <a:srgbClr val="000000"/>
                </a:solidFill>
                <a:latin typeface="Helvetica"/>
                <a:cs typeface="Helvetica"/>
              </a:rPr>
              <a:t>EXperiment</a:t>
            </a:r>
            <a:r>
              <a:rPr lang="en-US" altLang="ja-JP" sz="2000" b="1" dirty="0" smtClean="0">
                <a:solidFill>
                  <a:srgbClr val="000000"/>
                </a:solidFill>
                <a:latin typeface="Helvetica"/>
                <a:cs typeface="Helvetica"/>
              </a:rPr>
              <a:t> (FIREX) was performed on GEKKO XII - LFEX laser facility. </a:t>
            </a:r>
          </a:p>
          <a:p>
            <a:pPr marL="742788" lvl="2" indent="-285750">
              <a:buFont typeface="Wingdings" charset="2"/>
              <a:buChar char="ü"/>
            </a:pPr>
            <a:endParaRPr lang="en-US" altLang="ja-JP" sz="2000" b="1" dirty="0" smtClean="0">
              <a:solidFill>
                <a:srgbClr val="000000"/>
              </a:solidFill>
              <a:latin typeface="Helvetica"/>
              <a:cs typeface="Helvetica"/>
            </a:endParaRPr>
          </a:p>
          <a:p>
            <a:pPr marL="285750" lvl="1" indent="-285750">
              <a:buFont typeface="Wingdings" charset="2"/>
              <a:buChar char="ü"/>
            </a:pPr>
            <a:r>
              <a:rPr lang="en-US" altLang="ja-JP" sz="2000" b="1" dirty="0" smtClean="0">
                <a:solidFill>
                  <a:srgbClr val="000000"/>
                </a:solidFill>
                <a:latin typeface="Helvetica"/>
                <a:cs typeface="Helvetica"/>
              </a:rPr>
              <a:t>There are </a:t>
            </a:r>
            <a:r>
              <a:rPr lang="en-US" altLang="ja-JP" sz="2000" b="1" dirty="0">
                <a:solidFill>
                  <a:srgbClr val="000000"/>
                </a:solidFill>
                <a:latin typeface="Helvetica"/>
                <a:cs typeface="Helvetica"/>
              </a:rPr>
              <a:t>three </a:t>
            </a:r>
            <a:r>
              <a:rPr lang="en-US" altLang="ja-JP" sz="2000" b="1" dirty="0" smtClean="0">
                <a:solidFill>
                  <a:srgbClr val="000000"/>
                </a:solidFill>
                <a:latin typeface="Helvetica"/>
                <a:cs typeface="Helvetica"/>
              </a:rPr>
              <a:t>difficulties of the </a:t>
            </a:r>
            <a:r>
              <a:rPr lang="en-US" altLang="ja-JP" sz="2000" b="1" dirty="0">
                <a:solidFill>
                  <a:srgbClr val="000000"/>
                </a:solidFill>
                <a:latin typeface="Helvetica"/>
                <a:cs typeface="Helvetica"/>
              </a:rPr>
              <a:t>fast-ignition </a:t>
            </a:r>
            <a:r>
              <a:rPr lang="en-US" altLang="ja-JP" sz="2000" b="1" dirty="0" smtClean="0">
                <a:solidFill>
                  <a:srgbClr val="000000"/>
                </a:solidFill>
                <a:latin typeface="Helvetica"/>
                <a:cs typeface="Helvetica"/>
              </a:rPr>
              <a:t>scheme, namely “shut-in”, “diverging” and “ unstoppable” of REB.</a:t>
            </a:r>
          </a:p>
          <a:p>
            <a:pPr marL="742788" lvl="2" indent="-285750">
              <a:buFont typeface="Wingdings" charset="2"/>
              <a:buChar char="ü"/>
            </a:pPr>
            <a:endParaRPr lang="en-US" altLang="ja-JP" sz="2000" b="1" dirty="0" smtClean="0">
              <a:solidFill>
                <a:srgbClr val="000000"/>
              </a:solidFill>
              <a:latin typeface="Helvetica"/>
              <a:cs typeface="Helvetica"/>
            </a:endParaRPr>
          </a:p>
          <a:p>
            <a:pPr marL="285750" lvl="1" indent="-285750">
              <a:buFont typeface="Wingdings" charset="2"/>
              <a:buChar char="ü"/>
            </a:pPr>
            <a:r>
              <a:rPr lang="en-US" altLang="ja-JP" sz="2000" b="1" dirty="0" smtClean="0">
                <a:solidFill>
                  <a:srgbClr val="000000"/>
                </a:solidFill>
                <a:latin typeface="Helvetica"/>
                <a:cs typeface="Helvetica"/>
              </a:rPr>
              <a:t>All </a:t>
            </a:r>
            <a:r>
              <a:rPr lang="en-US" altLang="ja-JP" sz="2000" b="1" dirty="0">
                <a:solidFill>
                  <a:srgbClr val="000000"/>
                </a:solidFill>
                <a:latin typeface="Helvetica"/>
                <a:cs typeface="Helvetica"/>
              </a:rPr>
              <a:t>physical </a:t>
            </a:r>
            <a:r>
              <a:rPr lang="en-US" altLang="ja-JP" sz="2000" b="1" dirty="0" smtClean="0">
                <a:solidFill>
                  <a:srgbClr val="000000"/>
                </a:solidFill>
                <a:latin typeface="Helvetica"/>
                <a:cs typeface="Helvetica"/>
              </a:rPr>
              <a:t>parameters of the REB were measured to evaluate absolutely the heating </a:t>
            </a:r>
            <a:r>
              <a:rPr lang="en-US" altLang="ja-JP" sz="2000" b="1" dirty="0">
                <a:solidFill>
                  <a:srgbClr val="000000"/>
                </a:solidFill>
                <a:latin typeface="Helvetica"/>
                <a:cs typeface="Helvetica"/>
              </a:rPr>
              <a:t>efficiency</a:t>
            </a:r>
            <a:r>
              <a:rPr lang="en-US" altLang="ja-JP" sz="2000" b="1" dirty="0" smtClean="0">
                <a:solidFill>
                  <a:srgbClr val="000000"/>
                </a:solidFill>
                <a:latin typeface="Helvetica"/>
                <a:cs typeface="Helvetica"/>
              </a:rPr>
              <a:t>.</a:t>
            </a:r>
          </a:p>
          <a:p>
            <a:pPr marL="742788" lvl="2" indent="-285750">
              <a:buFont typeface="Wingdings" charset="2"/>
              <a:buChar char="ü"/>
            </a:pPr>
            <a:endParaRPr lang="en-US" altLang="ja-JP" sz="2000" b="1" dirty="0" smtClean="0">
              <a:solidFill>
                <a:srgbClr val="000090"/>
              </a:solidFill>
              <a:latin typeface="Helvetica"/>
              <a:ea typeface="ヒラギノ角ゴ ProN W6"/>
              <a:cs typeface="Helvetica"/>
            </a:endParaRPr>
          </a:p>
          <a:p>
            <a:pPr marL="342904" indent="-342886">
              <a:buFont typeface="Wingdings" charset="2"/>
              <a:buChar char="ü"/>
            </a:pPr>
            <a:r>
              <a:rPr lang="en-US" altLang="ja-JP" sz="2000" b="1" dirty="0" smtClean="0">
                <a:solidFill>
                  <a:srgbClr val="000000"/>
                </a:solidFill>
                <a:latin typeface="Helvetica"/>
                <a:ea typeface="ヒラギノ角ゴ ProN W6"/>
                <a:cs typeface="Helvetica"/>
              </a:rPr>
              <a:t>The most critical problem is generation of too energetic REB (&gt; 15 MeV) in a long-scale preformed plasma.</a:t>
            </a:r>
          </a:p>
          <a:p>
            <a:pPr marL="799942" lvl="1" indent="-342886">
              <a:buFont typeface="Wingdings" charset="2"/>
              <a:buChar char="ü"/>
            </a:pPr>
            <a:endParaRPr lang="en-US" altLang="ja-JP" sz="2000" b="1" dirty="0" smtClean="0">
              <a:solidFill>
                <a:srgbClr val="000000"/>
              </a:solidFill>
              <a:latin typeface="Helvetica"/>
              <a:ea typeface="ヒラギノ角ゴ ProN W6"/>
              <a:cs typeface="Helvetica"/>
            </a:endParaRPr>
          </a:p>
          <a:p>
            <a:pPr marL="342904" indent="-342886">
              <a:buFont typeface="Wingdings" charset="2"/>
              <a:buChar char="ü"/>
            </a:pPr>
            <a:r>
              <a:rPr lang="en-US" altLang="ja-JP" sz="2000" b="1" dirty="0" smtClean="0">
                <a:solidFill>
                  <a:srgbClr val="000000"/>
                </a:solidFill>
                <a:latin typeface="Helvetica"/>
                <a:ea typeface="ヒラギノ角ゴ ProN W6"/>
                <a:cs typeface="Helvetica"/>
              </a:rPr>
              <a:t>Plasma mirror will be installed to suppress generation of too energetic REB.</a:t>
            </a:r>
          </a:p>
          <a:p>
            <a:pPr marL="799942" lvl="1" indent="-342886">
              <a:buFont typeface="Wingdings" charset="2"/>
              <a:buChar char="ü"/>
            </a:pPr>
            <a:endParaRPr lang="en-US" altLang="ja-JP" sz="2000" b="1" dirty="0" smtClean="0">
              <a:solidFill>
                <a:srgbClr val="000000"/>
              </a:solidFill>
              <a:latin typeface="Helvetica"/>
              <a:ea typeface="ヒラギノ角ゴ ProN W6"/>
              <a:cs typeface="Helvetica"/>
            </a:endParaRPr>
          </a:p>
          <a:p>
            <a:pPr marL="342904" indent="-342886">
              <a:buFont typeface="Wingdings" charset="2"/>
              <a:buChar char="ü"/>
            </a:pPr>
            <a:r>
              <a:rPr lang="en-US" altLang="ja-JP" sz="2000" b="1" dirty="0" smtClean="0">
                <a:solidFill>
                  <a:srgbClr val="000000"/>
                </a:solidFill>
                <a:latin typeface="Helvetica"/>
                <a:ea typeface="ヒラギノ角ゴ ProN W6"/>
                <a:cs typeface="Helvetica"/>
              </a:rPr>
              <a:t>Guiding of REB was demonstrated with </a:t>
            </a:r>
            <a:r>
              <a:rPr lang="en-US" altLang="ja-JP" sz="2000" b="1" dirty="0" smtClean="0">
                <a:solidFill>
                  <a:srgbClr val="000000"/>
                </a:solidFill>
                <a:latin typeface="Helvetica"/>
                <a:ea typeface="ヒラギノ角ゴ ProN W6"/>
                <a:cs typeface="Helvetica"/>
              </a:rPr>
              <a:t>0.6 </a:t>
            </a:r>
            <a:r>
              <a:rPr lang="en-US" altLang="ja-JP" sz="2000" b="1" dirty="0" err="1" smtClean="0">
                <a:solidFill>
                  <a:srgbClr val="000000"/>
                </a:solidFill>
                <a:latin typeface="Helvetica"/>
                <a:ea typeface="ヒラギノ角ゴ ProN W6"/>
                <a:cs typeface="Helvetica"/>
              </a:rPr>
              <a:t>kT</a:t>
            </a:r>
            <a:r>
              <a:rPr lang="en-US" altLang="ja-JP" sz="2000" b="1" dirty="0" smtClean="0">
                <a:solidFill>
                  <a:srgbClr val="000000"/>
                </a:solidFill>
                <a:latin typeface="Helvetica"/>
                <a:ea typeface="ヒラギノ角ゴ ProN W6"/>
                <a:cs typeface="Helvetica"/>
              </a:rPr>
              <a:t> of external </a:t>
            </a:r>
            <a:r>
              <a:rPr lang="en-US" altLang="ja-JP" sz="2000" b="1" dirty="0" smtClean="0">
                <a:solidFill>
                  <a:srgbClr val="000000"/>
                </a:solidFill>
                <a:latin typeface="Helvetica"/>
                <a:ea typeface="ヒラギノ角ゴ ProN W6"/>
                <a:cs typeface="Helvetica"/>
              </a:rPr>
              <a:t>B-field.</a:t>
            </a:r>
          </a:p>
        </p:txBody>
      </p:sp>
      <p:sp>
        <p:nvSpPr>
          <p:cNvPr id="5" name="正方形/長方形 4"/>
          <p:cNvSpPr/>
          <p:nvPr/>
        </p:nvSpPr>
        <p:spPr>
          <a:xfrm>
            <a:off x="0" y="0"/>
            <a:ext cx="9144000" cy="1384995"/>
          </a:xfrm>
          <a:prstGeom prst="rect">
            <a:avLst/>
          </a:prstGeom>
        </p:spPr>
        <p:txBody>
          <a:bodyPr wrap="square">
            <a:spAutoFit/>
          </a:bodyPr>
          <a:lstStyle/>
          <a:p>
            <a:r>
              <a:rPr lang="en-US" altLang="ja-JP"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a:cs typeface="Helvetica"/>
              </a:rPr>
              <a:t>               Slope temperature and divergence of </a:t>
            </a:r>
            <a:r>
              <a:rPr lang="en-US" altLang="ja-JP" sz="28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a:cs typeface="Helvetica"/>
              </a:rPr>
              <a:t>r</a:t>
            </a:r>
            <a:r>
              <a:rPr lang="en-US" altLang="ja-JP"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a:cs typeface="Helvetica"/>
              </a:rPr>
              <a:t>elativistic </a:t>
            </a:r>
            <a:r>
              <a:rPr lang="en-US" altLang="ja-JP" sz="28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a:cs typeface="Helvetica"/>
              </a:rPr>
              <a:t>e</a:t>
            </a:r>
            <a:r>
              <a:rPr lang="en-US" altLang="ja-JP"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a:cs typeface="Helvetica"/>
              </a:rPr>
              <a:t>lectron </a:t>
            </a:r>
            <a:r>
              <a:rPr lang="en-US" altLang="ja-JP" sz="28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a:cs typeface="Helvetica"/>
              </a:rPr>
              <a:t>b</a:t>
            </a:r>
            <a:r>
              <a:rPr lang="en-US" altLang="ja-JP"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a:cs typeface="Helvetica"/>
              </a:rPr>
              <a:t>eam (REB) must be controlled for efficient heating of fusion fuel.</a:t>
            </a:r>
            <a:endParaRPr lang="en-US" altLang="ja-JP"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a:cs typeface="Helvetica"/>
            </a:endParaRPr>
          </a:p>
        </p:txBody>
      </p:sp>
      <p:sp>
        <p:nvSpPr>
          <p:cNvPr id="4" name="スライド番号プレースホルダー 1"/>
          <p:cNvSpPr>
            <a:spLocks noGrp="1"/>
          </p:cNvSpPr>
          <p:nvPr>
            <p:ph type="sldNum" sz="quarter" idx="10"/>
          </p:nvPr>
        </p:nvSpPr>
        <p:spPr>
          <a:xfrm>
            <a:off x="8847138" y="6623050"/>
            <a:ext cx="239712" cy="2524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17</a:t>
            </a:fld>
            <a:endParaRPr lang="en-US" altLang="ja-JP" sz="1300">
              <a:solidFill>
                <a:srgbClr val="000000"/>
              </a:solidFill>
              <a:latin typeface="Arial" charset="0"/>
              <a:cs typeface="Gill Sans" charset="0"/>
            </a:endParaRPr>
          </a:p>
        </p:txBody>
      </p:sp>
      <p:sp>
        <p:nvSpPr>
          <p:cNvPr id="6" name="正方形/長方形 5"/>
          <p:cNvSpPr/>
          <p:nvPr/>
        </p:nvSpPr>
        <p:spPr>
          <a:xfrm>
            <a:off x="82312" y="57516"/>
            <a:ext cx="1172237" cy="369328"/>
          </a:xfrm>
          <a:prstGeom prst="rect">
            <a:avLst/>
          </a:prstGeom>
          <a:ln>
            <a:solidFill>
              <a:srgbClr val="FF6600"/>
            </a:solidFill>
          </a:ln>
        </p:spPr>
        <p:txBody>
          <a:bodyPr wrap="none" lIns="91438" tIns="45718" rIns="91438" bIns="45718">
            <a:spAutoFit/>
          </a:bodyPr>
          <a:lstStyle/>
          <a:p>
            <a:r>
              <a:rPr kumimoji="0" lang="en-US" altLang="ja-JP" dirty="0" smtClean="0">
                <a:solidFill>
                  <a:srgbClr val="FF0000"/>
                </a:solidFill>
                <a:latin typeface="Helvetica"/>
                <a:ea typeface="ヒラギノ角ゴ Pro W3"/>
                <a:cs typeface="Helvetica"/>
                <a:sym typeface="Gill Sans" charset="0"/>
              </a:rPr>
              <a:t>Summary</a:t>
            </a:r>
            <a:endParaRPr lang="ja-JP" altLang="en-US" baseline="-25000" dirty="0">
              <a:solidFill>
                <a:srgbClr val="FF0000"/>
              </a:solidFill>
              <a:latin typeface="Helvetica"/>
              <a:ea typeface="ＭＳ Ｐゴシック"/>
              <a:cs typeface="Helvetica"/>
            </a:endParaRPr>
          </a:p>
        </p:txBody>
      </p:sp>
    </p:spTree>
    <p:extLst>
      <p:ext uri="{BB962C8B-B14F-4D97-AF65-F5344CB8AC3E}">
        <p14:creationId xmlns:p14="http://schemas.microsoft.com/office/powerpoint/2010/main" val="170007107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1" name="Rectangle 2"/>
          <p:cNvSpPr>
            <a:spLocks noChangeArrowheads="1"/>
          </p:cNvSpPr>
          <p:nvPr/>
        </p:nvSpPr>
        <p:spPr bwMode="auto">
          <a:xfrm>
            <a:off x="-1" y="3"/>
            <a:ext cx="9144001" cy="1079497"/>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nchor="ctr"/>
          <a:lstStyle/>
          <a:p>
            <a:pPr defTabSz="822857" fontAlgn="base">
              <a:spcBef>
                <a:spcPct val="0"/>
              </a:spcBef>
              <a:spcAft>
                <a:spcPct val="0"/>
              </a:spcAft>
            </a:pPr>
            <a:endParaRPr kumimoji="0" lang="en-US" altLang="ja-JP" sz="2200" b="1" dirty="0" smtClean="0">
              <a:solidFill>
                <a:srgbClr val="333399"/>
              </a:solidFill>
              <a:latin typeface="Helvetica" charset="0"/>
              <a:ea typeface="Helvetica" charset="0"/>
              <a:cs typeface="Helvetica" charset="0"/>
              <a:sym typeface="Gill Sans" charset="0"/>
            </a:endParaRPr>
          </a:p>
          <a:p>
            <a:pPr defTabSz="822857" fontAlgn="base">
              <a:spcBef>
                <a:spcPct val="0"/>
              </a:spcBef>
              <a:spcAft>
                <a:spcPct val="0"/>
              </a:spcAft>
            </a:pPr>
            <a:r>
              <a:rPr kumimoji="0" lang="en-US" altLang="ja-JP" sz="2200" b="1" dirty="0" smtClean="0">
                <a:solidFill>
                  <a:srgbClr val="333399"/>
                </a:solidFill>
                <a:latin typeface="Helvetica" charset="0"/>
                <a:ea typeface="Helvetica" charset="0"/>
                <a:cs typeface="Helvetica" charset="0"/>
                <a:sym typeface="Gill Sans" charset="0"/>
              </a:rPr>
              <a:t>The fast ignition consists of three stages; </a:t>
            </a:r>
            <a:r>
              <a:rPr kumimoji="0" lang="en-US" altLang="ja-JP" sz="2200" b="1" dirty="0" smtClean="0">
                <a:solidFill>
                  <a:srgbClr val="FF0000"/>
                </a:solidFill>
                <a:latin typeface="Helvetica" charset="0"/>
                <a:ea typeface="Helvetica" charset="0"/>
                <a:cs typeface="Helvetica" charset="0"/>
                <a:sym typeface="Gill Sans" charset="0"/>
              </a:rPr>
              <a:t>“compression </a:t>
            </a:r>
          </a:p>
          <a:p>
            <a:pPr defTabSz="822857" fontAlgn="base">
              <a:spcBef>
                <a:spcPct val="0"/>
              </a:spcBef>
              <a:spcAft>
                <a:spcPct val="0"/>
              </a:spcAft>
            </a:pPr>
            <a:r>
              <a:rPr kumimoji="0" lang="en-US" altLang="ja-JP" sz="2200" b="1" dirty="0" smtClean="0">
                <a:solidFill>
                  <a:srgbClr val="FF0000"/>
                </a:solidFill>
                <a:latin typeface="Helvetica" charset="0"/>
                <a:ea typeface="Helvetica" charset="0"/>
                <a:cs typeface="Helvetica" charset="0"/>
                <a:sym typeface="Gill Sans" charset="0"/>
              </a:rPr>
              <a:t>by ns-laser”, “heating by </a:t>
            </a:r>
            <a:r>
              <a:rPr kumimoji="0" lang="en-US" altLang="ja-JP" sz="2200" b="1" dirty="0" err="1" smtClean="0">
                <a:solidFill>
                  <a:srgbClr val="FF0000"/>
                </a:solidFill>
                <a:latin typeface="Helvetica" charset="0"/>
                <a:ea typeface="Helvetica" charset="0"/>
                <a:cs typeface="Helvetica" charset="0"/>
                <a:sym typeface="Gill Sans" charset="0"/>
              </a:rPr>
              <a:t>ps</a:t>
            </a:r>
            <a:r>
              <a:rPr kumimoji="0" lang="en-US" altLang="ja-JP" sz="2200" b="1" dirty="0" smtClean="0">
                <a:solidFill>
                  <a:srgbClr val="FF0000"/>
                </a:solidFill>
                <a:latin typeface="Helvetica" charset="0"/>
                <a:ea typeface="Helvetica" charset="0"/>
                <a:cs typeface="Helvetica" charset="0"/>
                <a:sym typeface="Gill Sans" charset="0"/>
              </a:rPr>
              <a:t>-laser”, and “</a:t>
            </a:r>
            <a:r>
              <a:rPr kumimoji="0" lang="en-US" altLang="ja-JP" sz="2200" b="1" dirty="0" err="1" smtClean="0">
                <a:solidFill>
                  <a:srgbClr val="FF0000"/>
                </a:solidFill>
                <a:latin typeface="Helvetica" charset="0"/>
                <a:ea typeface="Helvetica" charset="0"/>
                <a:cs typeface="Helvetica" charset="0"/>
                <a:sym typeface="Gill Sans" charset="0"/>
              </a:rPr>
              <a:t>ignition&amp;burning</a:t>
            </a:r>
            <a:r>
              <a:rPr kumimoji="0" lang="en-US" altLang="ja-JP" sz="2200" b="1" dirty="0" smtClean="0">
                <a:solidFill>
                  <a:srgbClr val="FF0000"/>
                </a:solidFill>
                <a:latin typeface="Helvetica" charset="0"/>
                <a:ea typeface="Helvetica" charset="0"/>
                <a:cs typeface="Helvetica" charset="0"/>
                <a:sym typeface="Gill Sans" charset="0"/>
              </a:rPr>
              <a:t>”</a:t>
            </a:r>
            <a:r>
              <a:rPr kumimoji="0" lang="en-US" altLang="ja-JP" sz="2200" b="1" dirty="0" smtClean="0">
                <a:solidFill>
                  <a:srgbClr val="333399"/>
                </a:solidFill>
                <a:latin typeface="Helvetica" charset="0"/>
                <a:ea typeface="Helvetica" charset="0"/>
                <a:cs typeface="Helvetica" charset="0"/>
                <a:sym typeface="Gill Sans" charset="0"/>
              </a:rPr>
              <a:t>.</a:t>
            </a:r>
            <a:endParaRPr kumimoji="0" lang="en-US" altLang="ja-JP" sz="2200" b="1" dirty="0">
              <a:solidFill>
                <a:srgbClr val="FF0000"/>
              </a:solidFill>
              <a:latin typeface="Helvetica" charset="0"/>
              <a:ea typeface="Helvetica" charset="0"/>
              <a:cs typeface="Helvetica" charset="0"/>
              <a:sym typeface="Gill Sans" charset="0"/>
            </a:endParaRPr>
          </a:p>
        </p:txBody>
      </p:sp>
      <p:grpSp>
        <p:nvGrpSpPr>
          <p:cNvPr id="46083" name="Group 5"/>
          <p:cNvGrpSpPr>
            <a:grpSpLocks noChangeAspect="1"/>
          </p:cNvGrpSpPr>
          <p:nvPr/>
        </p:nvGrpSpPr>
        <p:grpSpPr bwMode="auto">
          <a:xfrm>
            <a:off x="3951875" y="1747380"/>
            <a:ext cx="1787366" cy="1724501"/>
            <a:chOff x="2640" y="2133"/>
            <a:chExt cx="1392" cy="1383"/>
          </a:xfrm>
        </p:grpSpPr>
        <p:pic>
          <p:nvPicPr>
            <p:cNvPr id="46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 y="2133"/>
              <a:ext cx="1392" cy="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 y="2636"/>
              <a:ext cx="614"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2681"/>
              <a:ext cx="52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2736"/>
              <a:ext cx="393"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084"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2262" y="1730235"/>
            <a:ext cx="1781651" cy="171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85" name="Group 12"/>
          <p:cNvGrpSpPr>
            <a:grpSpLocks/>
          </p:cNvGrpSpPr>
          <p:nvPr/>
        </p:nvGrpSpPr>
        <p:grpSpPr bwMode="auto">
          <a:xfrm>
            <a:off x="1122963" y="4140536"/>
            <a:ext cx="7219473" cy="1578769"/>
            <a:chOff x="1250" y="2990"/>
            <a:chExt cx="3750" cy="820"/>
          </a:xfrm>
        </p:grpSpPr>
        <p:pic>
          <p:nvPicPr>
            <p:cNvPr id="4609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0" y="3057"/>
              <a:ext cx="339" cy="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0"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3" y="2990"/>
              <a:ext cx="370"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1"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8" y="3010"/>
              <a:ext cx="372"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AutoShape 16"/>
          <p:cNvSpPr>
            <a:spLocks noChangeArrowheads="1"/>
          </p:cNvSpPr>
          <p:nvPr/>
        </p:nvSpPr>
        <p:spPr bwMode="auto">
          <a:xfrm>
            <a:off x="2800316" y="3647616"/>
            <a:ext cx="1047273" cy="385763"/>
          </a:xfrm>
          <a:prstGeom prst="chevron">
            <a:avLst>
              <a:gd name="adj" fmla="val 68000"/>
            </a:avLst>
          </a:prstGeom>
          <a:gradFill rotWithShape="0">
            <a:gsLst>
              <a:gs pos="0">
                <a:schemeClr val="accent2">
                  <a:gamma/>
                  <a:tint val="2353"/>
                  <a:invGamma/>
                </a:schemeClr>
              </a:gs>
              <a:gs pos="100000">
                <a:schemeClr val="accent2"/>
              </a:gs>
            </a:gsLst>
            <a:lin ang="0" scaled="1"/>
          </a:gradFill>
          <a:ln w="9525">
            <a:noFill/>
            <a:miter lim="800000"/>
            <a:headEnd/>
            <a:tailEnd/>
          </a:ln>
          <a:effectLst/>
        </p:spPr>
        <p:txBody>
          <a:bodyPr wrap="none" lIns="91436" tIns="45716" rIns="91436" bIns="45716" anchor="ctr"/>
          <a:lstStyle/>
          <a:p>
            <a:pPr algn="ctr" defTabSz="822857" fontAlgn="base">
              <a:spcBef>
                <a:spcPct val="0"/>
              </a:spcBef>
              <a:spcAft>
                <a:spcPct val="0"/>
              </a:spcAft>
              <a:defRPr/>
            </a:pPr>
            <a:endParaRPr kumimoji="0" lang="ja-JP" altLang="en-US" sz="2900">
              <a:solidFill>
                <a:srgbClr val="000000"/>
              </a:solidFill>
              <a:latin typeface="Helvetica"/>
              <a:ea typeface="ヒラギノ角ゴ Pro W3"/>
              <a:cs typeface="Helvetica"/>
              <a:sym typeface="Gill Sans" charset="0"/>
            </a:endParaRPr>
          </a:p>
        </p:txBody>
      </p:sp>
      <p:sp>
        <p:nvSpPr>
          <p:cNvPr id="54" name="AutoShape 17"/>
          <p:cNvSpPr>
            <a:spLocks noChangeArrowheads="1"/>
          </p:cNvSpPr>
          <p:nvPr/>
        </p:nvSpPr>
        <p:spPr bwMode="auto">
          <a:xfrm>
            <a:off x="5877843" y="3647616"/>
            <a:ext cx="1047273" cy="385763"/>
          </a:xfrm>
          <a:prstGeom prst="chevron">
            <a:avLst>
              <a:gd name="adj" fmla="val 68000"/>
            </a:avLst>
          </a:prstGeom>
          <a:gradFill rotWithShape="0">
            <a:gsLst>
              <a:gs pos="0">
                <a:schemeClr val="accent2">
                  <a:gamma/>
                  <a:tint val="2353"/>
                  <a:invGamma/>
                </a:schemeClr>
              </a:gs>
              <a:gs pos="100000">
                <a:schemeClr val="accent2"/>
              </a:gs>
            </a:gsLst>
            <a:lin ang="0" scaled="1"/>
          </a:gradFill>
          <a:ln w="9525">
            <a:noFill/>
            <a:miter lim="800000"/>
            <a:headEnd/>
            <a:tailEnd/>
          </a:ln>
          <a:effectLst/>
        </p:spPr>
        <p:txBody>
          <a:bodyPr wrap="none" lIns="91436" tIns="45716" rIns="91436" bIns="45716" anchor="ctr"/>
          <a:lstStyle/>
          <a:p>
            <a:pPr algn="ctr" defTabSz="822857" fontAlgn="base">
              <a:spcBef>
                <a:spcPct val="0"/>
              </a:spcBef>
              <a:spcAft>
                <a:spcPct val="0"/>
              </a:spcAft>
              <a:defRPr/>
            </a:pPr>
            <a:endParaRPr kumimoji="0" lang="ja-JP" altLang="en-US" sz="2900">
              <a:solidFill>
                <a:srgbClr val="000000"/>
              </a:solidFill>
              <a:latin typeface="Helvetica"/>
              <a:ea typeface="ヒラギノ角ゴ Pro W3"/>
              <a:cs typeface="Helvetica"/>
              <a:sym typeface="Gill Sans" charset="0"/>
            </a:endParaRPr>
          </a:p>
        </p:txBody>
      </p:sp>
      <p:sp>
        <p:nvSpPr>
          <p:cNvPr id="55" name="Text Box 18"/>
          <p:cNvSpPr txBox="1">
            <a:spLocks noChangeArrowheads="1"/>
          </p:cNvSpPr>
          <p:nvPr/>
        </p:nvSpPr>
        <p:spPr bwMode="auto">
          <a:xfrm>
            <a:off x="88534" y="3489034"/>
            <a:ext cx="2757488" cy="701517"/>
          </a:xfrm>
          <a:prstGeom prst="rect">
            <a:avLst/>
          </a:prstGeom>
          <a:noFill/>
          <a:ln w="9525">
            <a:noFill/>
            <a:miter lim="800000"/>
            <a:headEnd/>
            <a:tailEnd/>
          </a:ln>
          <a:effectLst/>
        </p:spPr>
        <p:txBody>
          <a:bodyPr lIns="91436" tIns="45716" rIns="91436" bIns="45716">
            <a:spAutoFit/>
          </a:bodyPr>
          <a:lstStyle/>
          <a:p>
            <a:pPr algn="ctr" defTabSz="822857" fontAlgn="base">
              <a:spcBef>
                <a:spcPct val="0"/>
              </a:spcBef>
              <a:spcAft>
                <a:spcPct val="0"/>
              </a:spcAft>
              <a:defRPr/>
            </a:pPr>
            <a:r>
              <a:rPr kumimoji="0" lang="en-US" altLang="ja-JP" sz="2000" b="1" dirty="0">
                <a:solidFill>
                  <a:srgbClr val="000000"/>
                </a:solidFill>
                <a:latin typeface="Helvetica"/>
                <a:ea typeface="ヒラギノ角ゴ Pro W3"/>
                <a:cs typeface="Helvetica"/>
                <a:sym typeface="Gill Sans" charset="0"/>
              </a:rPr>
              <a:t>Compression</a:t>
            </a:r>
          </a:p>
          <a:p>
            <a:pPr algn="ctr" defTabSz="822857" fontAlgn="base">
              <a:spcBef>
                <a:spcPct val="0"/>
              </a:spcBef>
              <a:spcAft>
                <a:spcPct val="0"/>
              </a:spcAft>
              <a:defRPr/>
            </a:pPr>
            <a:r>
              <a:rPr kumimoji="0" lang="en-US" altLang="ja-JP" sz="2000" b="1" dirty="0">
                <a:solidFill>
                  <a:srgbClr val="000000"/>
                </a:solidFill>
                <a:latin typeface="Helvetica"/>
                <a:ea typeface="ヒラギノ角ゴ Pro W3"/>
                <a:cs typeface="Helvetica"/>
                <a:sym typeface="Gill Sans" charset="0"/>
              </a:rPr>
              <a:t>(x 1000 solid density)</a:t>
            </a:r>
          </a:p>
        </p:txBody>
      </p:sp>
      <p:sp>
        <p:nvSpPr>
          <p:cNvPr id="56" name="Text Box 19"/>
          <p:cNvSpPr txBox="1">
            <a:spLocks noChangeArrowheads="1"/>
          </p:cNvSpPr>
          <p:nvPr/>
        </p:nvSpPr>
        <p:spPr bwMode="auto">
          <a:xfrm>
            <a:off x="3847576" y="3489034"/>
            <a:ext cx="2007394" cy="701517"/>
          </a:xfrm>
          <a:prstGeom prst="rect">
            <a:avLst/>
          </a:prstGeom>
          <a:noFill/>
          <a:ln w="9525">
            <a:noFill/>
            <a:miter lim="800000"/>
            <a:headEnd/>
            <a:tailEnd/>
          </a:ln>
          <a:effectLst/>
        </p:spPr>
        <p:txBody>
          <a:bodyPr lIns="91436" tIns="45716" rIns="91436" bIns="45716">
            <a:spAutoFit/>
          </a:bodyPr>
          <a:lstStyle/>
          <a:p>
            <a:pPr algn="ctr" defTabSz="822857" fontAlgn="base">
              <a:spcBef>
                <a:spcPct val="0"/>
              </a:spcBef>
              <a:spcAft>
                <a:spcPct val="0"/>
              </a:spcAft>
              <a:defRPr/>
            </a:pPr>
            <a:r>
              <a:rPr kumimoji="0" lang="en-US" altLang="ja-JP" sz="2000" b="1" dirty="0">
                <a:solidFill>
                  <a:srgbClr val="000000"/>
                </a:solidFill>
                <a:latin typeface="Helvetica"/>
                <a:ea typeface="ヒラギノ角ゴ Pro W3"/>
                <a:cs typeface="Helvetica"/>
                <a:sym typeface="Gill Sans" charset="0"/>
              </a:rPr>
              <a:t>Heating</a:t>
            </a:r>
          </a:p>
          <a:p>
            <a:pPr algn="ctr" defTabSz="822857" fontAlgn="base">
              <a:spcBef>
                <a:spcPct val="0"/>
              </a:spcBef>
              <a:spcAft>
                <a:spcPct val="0"/>
              </a:spcAft>
              <a:defRPr/>
            </a:pPr>
            <a:r>
              <a:rPr kumimoji="0" lang="en-US" altLang="ja-JP" sz="2000" b="1" dirty="0">
                <a:solidFill>
                  <a:srgbClr val="000000"/>
                </a:solidFill>
                <a:latin typeface="Helvetica"/>
                <a:ea typeface="ヒラギノ角ゴ Pro W3"/>
                <a:cs typeface="Helvetica"/>
                <a:sym typeface="Gill Sans" charset="0"/>
              </a:rPr>
              <a:t>(up to 5 </a:t>
            </a:r>
            <a:r>
              <a:rPr kumimoji="0" lang="en-US" altLang="ja-JP" sz="2000" b="1" dirty="0" err="1">
                <a:solidFill>
                  <a:srgbClr val="000000"/>
                </a:solidFill>
                <a:latin typeface="Helvetica"/>
                <a:ea typeface="ヒラギノ角ゴ Pro W3"/>
                <a:cs typeface="Helvetica"/>
                <a:sym typeface="Gill Sans" charset="0"/>
              </a:rPr>
              <a:t>keV</a:t>
            </a:r>
            <a:r>
              <a:rPr kumimoji="0" lang="en-US" altLang="ja-JP" sz="2000" b="1" dirty="0">
                <a:solidFill>
                  <a:srgbClr val="000000"/>
                </a:solidFill>
                <a:latin typeface="Helvetica"/>
                <a:ea typeface="ヒラギノ角ゴ Pro W3"/>
                <a:cs typeface="Helvetica"/>
                <a:sym typeface="Gill Sans" charset="0"/>
              </a:rPr>
              <a:t>)</a:t>
            </a:r>
          </a:p>
        </p:txBody>
      </p:sp>
      <p:sp>
        <p:nvSpPr>
          <p:cNvPr id="57" name="Text Box 20"/>
          <p:cNvSpPr txBox="1">
            <a:spLocks noChangeArrowheads="1"/>
          </p:cNvSpPr>
          <p:nvPr/>
        </p:nvSpPr>
        <p:spPr bwMode="auto">
          <a:xfrm>
            <a:off x="7303722" y="3489034"/>
            <a:ext cx="1404461" cy="701517"/>
          </a:xfrm>
          <a:prstGeom prst="rect">
            <a:avLst/>
          </a:prstGeom>
          <a:noFill/>
          <a:ln w="9525">
            <a:noFill/>
            <a:miter lim="800000"/>
            <a:headEnd/>
            <a:tailEnd/>
          </a:ln>
          <a:effectLst/>
        </p:spPr>
        <p:txBody>
          <a:bodyPr lIns="91436" tIns="45716" rIns="91436" bIns="45716">
            <a:spAutoFit/>
          </a:bodyPr>
          <a:lstStyle/>
          <a:p>
            <a:pPr algn="ctr" defTabSz="822857" fontAlgn="base">
              <a:spcBef>
                <a:spcPct val="0"/>
              </a:spcBef>
              <a:spcAft>
                <a:spcPct val="0"/>
              </a:spcAft>
              <a:defRPr/>
            </a:pPr>
            <a:r>
              <a:rPr kumimoji="0" lang="en-US" altLang="ja-JP" sz="2000" b="1" dirty="0">
                <a:solidFill>
                  <a:srgbClr val="000000"/>
                </a:solidFill>
                <a:latin typeface="Helvetica"/>
                <a:ea typeface="ヒラギノ角ゴ Pro W3"/>
                <a:cs typeface="Helvetica"/>
                <a:sym typeface="Gill Sans" charset="0"/>
              </a:rPr>
              <a:t>Ignition </a:t>
            </a:r>
          </a:p>
          <a:p>
            <a:pPr algn="ctr" defTabSz="822857" fontAlgn="base">
              <a:spcBef>
                <a:spcPct val="0"/>
              </a:spcBef>
              <a:spcAft>
                <a:spcPct val="0"/>
              </a:spcAft>
              <a:defRPr/>
            </a:pPr>
            <a:r>
              <a:rPr kumimoji="0" lang="en-US" altLang="ja-JP" sz="2000" b="1" dirty="0">
                <a:solidFill>
                  <a:srgbClr val="000000"/>
                </a:solidFill>
                <a:latin typeface="Helvetica"/>
                <a:ea typeface="ヒラギノ角ゴ Pro W3"/>
                <a:cs typeface="Helvetica"/>
                <a:sym typeface="Gill Sans" charset="0"/>
              </a:rPr>
              <a:t>&amp; Burn</a:t>
            </a:r>
          </a:p>
        </p:txBody>
      </p:sp>
      <p:sp>
        <p:nvSpPr>
          <p:cNvPr id="46095" name="Freeform 68"/>
          <p:cNvSpPr>
            <a:spLocks/>
          </p:cNvSpPr>
          <p:nvPr/>
        </p:nvSpPr>
        <p:spPr bwMode="auto">
          <a:xfrm rot="-2220392">
            <a:off x="2751730" y="1815418"/>
            <a:ext cx="1608773" cy="1453038"/>
          </a:xfrm>
          <a:custGeom>
            <a:avLst/>
            <a:gdLst>
              <a:gd name="T0" fmla="*/ 2147483647 w 1468"/>
              <a:gd name="T1" fmla="*/ 2147483647 h 488"/>
              <a:gd name="T2" fmla="*/ 2147483647 w 1468"/>
              <a:gd name="T3" fmla="*/ 0 h 488"/>
              <a:gd name="T4" fmla="*/ 2147483647 w 1468"/>
              <a:gd name="T5" fmla="*/ 2147483647 h 488"/>
              <a:gd name="T6" fmla="*/ 2147483647 w 1468"/>
              <a:gd name="T7" fmla="*/ 2147483647 h 4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68" h="488">
                <a:moveTo>
                  <a:pt x="1468" y="488"/>
                </a:moveTo>
                <a:cubicBezTo>
                  <a:pt x="924" y="264"/>
                  <a:pt x="660" y="156"/>
                  <a:pt x="272" y="0"/>
                </a:cubicBezTo>
                <a:cubicBezTo>
                  <a:pt x="0" y="24"/>
                  <a:pt x="340" y="160"/>
                  <a:pt x="144" y="196"/>
                </a:cubicBezTo>
                <a:cubicBezTo>
                  <a:pt x="824" y="340"/>
                  <a:pt x="888" y="360"/>
                  <a:pt x="1468" y="488"/>
                </a:cubicBezTo>
                <a:close/>
              </a:path>
            </a:pathLst>
          </a:custGeom>
          <a:gradFill rotWithShape="1">
            <a:gsLst>
              <a:gs pos="0">
                <a:srgbClr val="FF0000"/>
              </a:gs>
              <a:gs pos="100000">
                <a:srgbClr val="760000"/>
              </a:gs>
            </a:gsLst>
            <a:lin ang="5400000" scaled="1"/>
          </a:gradFill>
          <a:ln>
            <a:noFill/>
          </a:ln>
          <a:extLst>
            <a:ext uri="{91240B29-F687-4f45-9708-019B960494DF}">
              <a14:hiddenLine xmlns:a14="http://schemas.microsoft.com/office/drawing/2010/main" w="19050">
                <a:solidFill>
                  <a:srgbClr val="000000"/>
                </a:solidFill>
                <a:round/>
                <a:headEnd/>
                <a:tailEnd/>
              </a14:hiddenLine>
            </a:ext>
          </a:extLst>
        </p:spPr>
        <p:txBody>
          <a:bodyPr wrap="none" lIns="91436" tIns="45716" rIns="91436" bIns="45716" anchor="ctr"/>
          <a:lstStyle/>
          <a:p>
            <a:pPr algn="ctr" defTabSz="822857" fontAlgn="base">
              <a:spcBef>
                <a:spcPct val="0"/>
              </a:spcBef>
              <a:spcAft>
                <a:spcPct val="0"/>
              </a:spcAft>
            </a:pPr>
            <a:endParaRPr kumimoji="0" lang="ja-JP" altLang="en-US" sz="2900">
              <a:solidFill>
                <a:srgbClr val="000000"/>
              </a:solidFill>
              <a:latin typeface="Gill Sans" charset="0"/>
              <a:ea typeface="ヒラギノ角ゴ ProN W3" charset="0"/>
              <a:cs typeface="ヒラギノ角ゴ ProN W3" charset="0"/>
              <a:sym typeface="Gill Sans" charset="0"/>
            </a:endParaRPr>
          </a:p>
        </p:txBody>
      </p:sp>
      <p:pic>
        <p:nvPicPr>
          <p:cNvPr id="46096" name="図 64"/>
          <p:cNvPicPr>
            <a:picLocks noChangeAspect="1"/>
          </p:cNvPicPr>
          <p:nvPr/>
        </p:nvPicPr>
        <p:blipFill>
          <a:blip r:embed="rId10">
            <a:extLst>
              <a:ext uri="{28A0092B-C50C-407E-A947-70E740481C1C}">
                <a14:useLocalDpi xmlns:a14="http://schemas.microsoft.com/office/drawing/2010/main" val="0"/>
              </a:ext>
            </a:extLst>
          </a:blip>
          <a:srcRect t="-1358" r="51329" b="1358"/>
          <a:stretch>
            <a:fillRect/>
          </a:stretch>
        </p:blipFill>
        <p:spPr bwMode="auto">
          <a:xfrm>
            <a:off x="369998" y="1683081"/>
            <a:ext cx="2124552" cy="1870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ボックス 22"/>
          <p:cNvSpPr txBox="1"/>
          <p:nvPr/>
        </p:nvSpPr>
        <p:spPr>
          <a:xfrm>
            <a:off x="670614" y="6208615"/>
            <a:ext cx="7930312" cy="430879"/>
          </a:xfrm>
          <a:prstGeom prst="rect">
            <a:avLst/>
          </a:prstGeom>
          <a:solidFill>
            <a:srgbClr val="000090"/>
          </a:solidFill>
        </p:spPr>
        <p:txBody>
          <a:bodyPr wrap="square" lIns="91436" tIns="45716" rIns="91436" bIns="45716" rtlCol="0">
            <a:spAutoFit/>
          </a:bodyPr>
          <a:lstStyle/>
          <a:p>
            <a:pPr algn="ctr" defTabSz="457047"/>
            <a:r>
              <a:rPr lang="en-US" altLang="ja-JP" sz="2200" b="1" dirty="0" smtClean="0">
                <a:solidFill>
                  <a:srgbClr val="FFFFFF"/>
                </a:solidFill>
                <a:latin typeface="Helvetica"/>
                <a:ea typeface="ヒラギノ角ゴ Pro W3"/>
                <a:cs typeface="Helvetica"/>
              </a:rPr>
              <a:t>10 kJ-PW laser – LFEX – is constructing for FIREX-I.</a:t>
            </a:r>
            <a:endParaRPr lang="ja-JP" altLang="en-US" sz="2200" b="1" dirty="0">
              <a:solidFill>
                <a:srgbClr val="FFFFFF"/>
              </a:solidFill>
              <a:latin typeface="Helvetica"/>
              <a:ea typeface="ヒラギノ角ゴ Pro W3"/>
              <a:cs typeface="Helvetica"/>
            </a:endParaRPr>
          </a:p>
        </p:txBody>
      </p:sp>
      <p:sp>
        <p:nvSpPr>
          <p:cNvPr id="25" name="正方形/長方形 24"/>
          <p:cNvSpPr/>
          <p:nvPr/>
        </p:nvSpPr>
        <p:spPr>
          <a:xfrm>
            <a:off x="39956" y="38103"/>
            <a:ext cx="4790494"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FIREX: Fast Ignition Realization </a:t>
            </a:r>
            <a:r>
              <a:rPr kumimoji="0" lang="en-US" altLang="ja-JP" dirty="0" err="1" smtClean="0">
                <a:solidFill>
                  <a:srgbClr val="000000"/>
                </a:solidFill>
                <a:latin typeface="Helvetica"/>
                <a:ea typeface="ヒラギノ角ゴ Pro W3"/>
                <a:cs typeface="Helvetica"/>
                <a:sym typeface="Gill Sans" charset="0"/>
              </a:rPr>
              <a:t>EXperiment</a:t>
            </a:r>
            <a:endParaRPr lang="ja-JP" altLang="en-US" dirty="0">
              <a:solidFill>
                <a:prstClr val="black"/>
              </a:solidFill>
              <a:latin typeface="Helvetica"/>
              <a:ea typeface="ＭＳ Ｐゴシック"/>
              <a:cs typeface="Helvetica"/>
            </a:endParaRPr>
          </a:p>
        </p:txBody>
      </p:sp>
      <p:grpSp>
        <p:nvGrpSpPr>
          <p:cNvPr id="26" name="図形グループ 118"/>
          <p:cNvGrpSpPr>
            <a:grpSpLocks/>
          </p:cNvGrpSpPr>
          <p:nvPr/>
        </p:nvGrpSpPr>
        <p:grpSpPr bwMode="auto">
          <a:xfrm>
            <a:off x="7879862" y="185188"/>
            <a:ext cx="1223963" cy="788988"/>
            <a:chOff x="7424915" y="-91246"/>
            <a:chExt cx="1224880" cy="790356"/>
          </a:xfrm>
        </p:grpSpPr>
        <p:sp>
          <p:nvSpPr>
            <p:cNvPr id="27"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28" name="図 1" descr="logo0.jpg"/>
            <p:cNvPicPr>
              <a:picLocks noChangeAspect="1"/>
            </p:cNvPicPr>
            <p:nvPr/>
          </p:nvPicPr>
          <p:blipFill>
            <a:blip r:embed="rId11">
              <a:extLst>
                <a:ext uri="{BEBA8EAE-BF5A-486C-A8C5-ECC9F3942E4B}">
                  <a14:imgProps xmlns:a14="http://schemas.microsoft.com/office/drawing/2010/main">
                    <a14:imgLayer r:embed="rId12">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E:\発表用PPT\logo-SILVER.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スライド番号プレースホルダー 1"/>
          <p:cNvSpPr>
            <a:spLocks noGrp="1"/>
          </p:cNvSpPr>
          <p:nvPr>
            <p:ph type="sldNum" sz="quarter" idx="10"/>
          </p:nvPr>
        </p:nvSpPr>
        <p:spPr>
          <a:xfrm>
            <a:off x="8847138" y="6623050"/>
            <a:ext cx="239712" cy="2524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18</a:t>
            </a:fld>
            <a:endParaRPr lang="en-US" altLang="ja-JP" sz="1300">
              <a:solidFill>
                <a:srgbClr val="000000"/>
              </a:solidFill>
              <a:latin typeface="Arial" charset="0"/>
              <a:cs typeface="Gill Sans" charset="0"/>
            </a:endParaRPr>
          </a:p>
        </p:txBody>
      </p:sp>
    </p:spTree>
    <p:extLst>
      <p:ext uri="{BB962C8B-B14F-4D97-AF65-F5344CB8AC3E}">
        <p14:creationId xmlns:p14="http://schemas.microsoft.com/office/powerpoint/2010/main" val="103997631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60" name="Rectangle 2"/>
          <p:cNvSpPr>
            <a:spLocks noChangeArrowheads="1"/>
          </p:cNvSpPr>
          <p:nvPr/>
        </p:nvSpPr>
        <p:spPr bwMode="auto">
          <a:xfrm>
            <a:off x="-2" y="0"/>
            <a:ext cx="9140523" cy="1080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92" tIns="41148" rIns="82292" bIns="41148" anchor="ctr"/>
          <a:lstStyle/>
          <a:p>
            <a:pPr defTabSz="822857" fontAlgn="base">
              <a:spcBef>
                <a:spcPct val="0"/>
              </a:spcBef>
              <a:spcAft>
                <a:spcPct val="0"/>
              </a:spcAft>
            </a:pPr>
            <a:endParaRPr kumimoji="0" lang="en-US" altLang="ja-JP" sz="2200" b="1" dirty="0" smtClean="0">
              <a:solidFill>
                <a:srgbClr val="FF0000"/>
              </a:solidFill>
              <a:latin typeface="Helvetica" charset="0"/>
              <a:ea typeface="Helvetica" charset="0"/>
              <a:cs typeface="Helvetica" charset="0"/>
              <a:sym typeface="Gill Sans" charset="0"/>
            </a:endParaRPr>
          </a:p>
          <a:p>
            <a:pPr defTabSz="822857" fontAlgn="base">
              <a:spcBef>
                <a:spcPct val="0"/>
              </a:spcBef>
              <a:spcAft>
                <a:spcPct val="0"/>
              </a:spcAft>
            </a:pPr>
            <a:r>
              <a:rPr kumimoji="0" lang="en-US" altLang="ja-JP" sz="2200" b="1" dirty="0" smtClean="0">
                <a:solidFill>
                  <a:srgbClr val="FF0000"/>
                </a:solidFill>
                <a:latin typeface="Helvetica" charset="0"/>
                <a:ea typeface="Helvetica" charset="0"/>
                <a:cs typeface="Helvetica" charset="0"/>
                <a:sym typeface="Gill Sans" charset="0"/>
              </a:rPr>
              <a:t>Three</a:t>
            </a:r>
            <a:r>
              <a:rPr kumimoji="0" lang="en-US" altLang="ja-JP" sz="2200" b="1" dirty="0" smtClean="0">
                <a:solidFill>
                  <a:srgbClr val="333399"/>
                </a:solidFill>
                <a:latin typeface="Helvetica" charset="0"/>
                <a:ea typeface="Helvetica" charset="0"/>
                <a:cs typeface="Helvetica" charset="0"/>
                <a:sym typeface="Gill Sans" charset="0"/>
              </a:rPr>
              <a:t> </a:t>
            </a:r>
            <a:r>
              <a:rPr kumimoji="0" lang="en-US" altLang="ja-JP" sz="2200" b="1" dirty="0">
                <a:solidFill>
                  <a:srgbClr val="333399"/>
                </a:solidFill>
                <a:latin typeface="Helvetica" charset="0"/>
                <a:ea typeface="Helvetica" charset="0"/>
                <a:cs typeface="Helvetica" charset="0"/>
                <a:sym typeface="Gill Sans" charset="0"/>
              </a:rPr>
              <a:t>beams of the LFEX laser </a:t>
            </a:r>
            <a:r>
              <a:rPr kumimoji="0" lang="en-US" altLang="ja-JP" sz="2200" b="1" dirty="0" smtClean="0">
                <a:solidFill>
                  <a:srgbClr val="333399"/>
                </a:solidFill>
                <a:latin typeface="Helvetica" charset="0"/>
                <a:ea typeface="Helvetica" charset="0"/>
                <a:cs typeface="Helvetica" charset="0"/>
                <a:sym typeface="Gill Sans" charset="0"/>
              </a:rPr>
              <a:t>are in operation.</a:t>
            </a:r>
            <a:endParaRPr kumimoji="0" lang="en-US" altLang="ja-JP" sz="2200" b="1" dirty="0">
              <a:solidFill>
                <a:srgbClr val="333399"/>
              </a:solidFill>
              <a:latin typeface="Helvetica" charset="0"/>
              <a:ea typeface="Helvetica" charset="0"/>
              <a:cs typeface="Helvetica" charset="0"/>
              <a:sym typeface="Gill Sans" charset="0"/>
            </a:endParaRPr>
          </a:p>
          <a:p>
            <a:pPr defTabSz="822857" fontAlgn="base">
              <a:spcBef>
                <a:spcPct val="0"/>
              </a:spcBef>
              <a:spcAft>
                <a:spcPct val="0"/>
              </a:spcAft>
            </a:pPr>
            <a:r>
              <a:rPr kumimoji="0" lang="en-US" altLang="ja-JP" sz="2200" b="1" dirty="0">
                <a:solidFill>
                  <a:srgbClr val="333399"/>
                </a:solidFill>
                <a:latin typeface="Helvetica" charset="0"/>
                <a:ea typeface="Helvetica" charset="0"/>
                <a:cs typeface="Helvetica" charset="0"/>
                <a:sym typeface="Gill Sans" charset="0"/>
              </a:rPr>
              <a:t>The </a:t>
            </a:r>
            <a:r>
              <a:rPr kumimoji="0" lang="en-US" altLang="ja-JP" sz="2200" b="1" dirty="0">
                <a:solidFill>
                  <a:srgbClr val="FF0000"/>
                </a:solidFill>
                <a:latin typeface="Helvetica" charset="0"/>
                <a:ea typeface="Helvetica" charset="0"/>
                <a:cs typeface="Helvetica" charset="0"/>
                <a:sym typeface="Gill Sans" charset="0"/>
              </a:rPr>
              <a:t>full four </a:t>
            </a:r>
            <a:r>
              <a:rPr kumimoji="0" lang="en-US" altLang="ja-JP" sz="2200" b="1" dirty="0">
                <a:solidFill>
                  <a:srgbClr val="333399"/>
                </a:solidFill>
                <a:latin typeface="Helvetica" charset="0"/>
                <a:ea typeface="Helvetica" charset="0"/>
                <a:cs typeface="Helvetica" charset="0"/>
                <a:sym typeface="Gill Sans" charset="0"/>
              </a:rPr>
              <a:t>beams will be </a:t>
            </a:r>
            <a:r>
              <a:rPr kumimoji="0" lang="en-US" altLang="ja-JP" sz="2200" b="1" dirty="0" smtClean="0">
                <a:solidFill>
                  <a:srgbClr val="333399"/>
                </a:solidFill>
                <a:latin typeface="Helvetica" charset="0"/>
                <a:ea typeface="Helvetica" charset="0"/>
                <a:cs typeface="Helvetica" charset="0"/>
                <a:sym typeface="Gill Sans" charset="0"/>
              </a:rPr>
              <a:t>operational from this November.</a:t>
            </a:r>
            <a:endParaRPr kumimoji="0" lang="en-US" altLang="ja-JP" sz="2200" b="1" dirty="0">
              <a:solidFill>
                <a:srgbClr val="333399"/>
              </a:solidFill>
              <a:latin typeface="Helvetica" charset="0"/>
              <a:ea typeface="Helvetica" charset="0"/>
              <a:cs typeface="Helvetica" charset="0"/>
              <a:sym typeface="Gill Sans" charset="0"/>
            </a:endParaRPr>
          </a:p>
        </p:txBody>
      </p:sp>
      <p:grpSp>
        <p:nvGrpSpPr>
          <p:cNvPr id="78" name="図形グループ 77"/>
          <p:cNvGrpSpPr/>
          <p:nvPr/>
        </p:nvGrpSpPr>
        <p:grpSpPr>
          <a:xfrm>
            <a:off x="873810" y="1174064"/>
            <a:ext cx="8266712" cy="5699097"/>
            <a:chOff x="56816" y="571500"/>
            <a:chExt cx="9043793" cy="6234819"/>
          </a:xfrm>
        </p:grpSpPr>
        <p:pic>
          <p:nvPicPr>
            <p:cNvPr id="79" name="図 78"/>
            <p:cNvPicPr>
              <a:picLocks noChangeAspect="1"/>
            </p:cNvPicPr>
            <p:nvPr/>
          </p:nvPicPr>
          <p:blipFill>
            <a:blip r:embed="rId3"/>
            <a:stretch>
              <a:fillRect/>
            </a:stretch>
          </p:blipFill>
          <p:spPr>
            <a:xfrm>
              <a:off x="951814" y="980723"/>
              <a:ext cx="8029908" cy="5594514"/>
            </a:xfrm>
            <a:prstGeom prst="rect">
              <a:avLst/>
            </a:prstGeom>
          </p:spPr>
        </p:pic>
        <p:sp>
          <p:nvSpPr>
            <p:cNvPr id="80" name="Text Box 29"/>
            <p:cNvSpPr txBox="1">
              <a:spLocks noChangeArrowheads="1"/>
            </p:cNvSpPr>
            <p:nvPr/>
          </p:nvSpPr>
          <p:spPr bwMode="auto">
            <a:xfrm>
              <a:off x="4320135" y="1158095"/>
              <a:ext cx="892175" cy="369332"/>
            </a:xfrm>
            <a:prstGeom prst="rect">
              <a:avLst/>
            </a:prstGeom>
            <a:solidFill>
              <a:sysClr val="window" lastClr="FFFFFF"/>
            </a:solidFill>
            <a:ln w="9525">
              <a:noFill/>
              <a:miter lim="800000"/>
              <a:headEnd/>
              <a:tailEnd/>
            </a:ln>
          </p:spPr>
          <p:txBody>
            <a:bodyPr lIns="0" tIns="0" rIns="0" bIns="0" anchor="ctr">
              <a:prstTxWarp prst="textNoShape">
                <a:avLst/>
              </a:prstTxWarp>
              <a:spAutoFit/>
            </a:bodyPr>
            <a:lstStyle/>
            <a:p>
              <a:pPr algn="ctr" defTabSz="914400">
                <a:spcBef>
                  <a:spcPct val="50000"/>
                </a:spcBef>
                <a:defRPr/>
              </a:pPr>
              <a:r>
                <a:rPr kumimoji="0" lang="en-US" altLang="ja-JP" sz="1200" kern="0" dirty="0">
                  <a:solidFill>
                    <a:sysClr val="windowText" lastClr="000000"/>
                  </a:solidFill>
                  <a:latin typeface="Arial"/>
                  <a:ea typeface="ＭＳ ゴシック" charset="-128"/>
                  <a:cs typeface="Arial"/>
                </a:rPr>
                <a:t>Interaction chamber</a:t>
              </a:r>
              <a:endParaRPr kumimoji="0" lang="ja-JP" altLang="en-US" sz="1200" kern="0" dirty="0">
                <a:solidFill>
                  <a:sysClr val="windowText" lastClr="000000"/>
                </a:solidFill>
                <a:latin typeface="Arial"/>
                <a:ea typeface="ＭＳ ゴシック" charset="-128"/>
                <a:cs typeface="Arial"/>
              </a:endParaRPr>
            </a:p>
          </p:txBody>
        </p:sp>
        <p:pic>
          <p:nvPicPr>
            <p:cNvPr id="81" name="Picture 75"/>
            <p:cNvPicPr>
              <a:picLocks noChangeAspect="1" noChangeArrowheads="1"/>
            </p:cNvPicPr>
            <p:nvPr/>
          </p:nvPicPr>
          <p:blipFill>
            <a:blip r:embed="rId4"/>
            <a:srcRect/>
            <a:stretch>
              <a:fillRect/>
            </a:stretch>
          </p:blipFill>
          <p:spPr bwMode="auto">
            <a:xfrm>
              <a:off x="56816" y="2129837"/>
              <a:ext cx="1767750" cy="1299871"/>
            </a:xfrm>
            <a:prstGeom prst="rect">
              <a:avLst/>
            </a:prstGeom>
            <a:noFill/>
            <a:ln w="9525">
              <a:noFill/>
              <a:miter lim="800000"/>
              <a:headEnd/>
              <a:tailEnd/>
            </a:ln>
          </p:spPr>
        </p:pic>
        <p:pic>
          <p:nvPicPr>
            <p:cNvPr id="82" name="図 1"/>
            <p:cNvPicPr>
              <a:picLocks noChangeAspect="1"/>
            </p:cNvPicPr>
            <p:nvPr/>
          </p:nvPicPr>
          <p:blipFill>
            <a:blip r:embed="rId5"/>
            <a:srcRect/>
            <a:stretch>
              <a:fillRect/>
            </a:stretch>
          </p:blipFill>
          <p:spPr bwMode="auto">
            <a:xfrm>
              <a:off x="2008011" y="5300342"/>
              <a:ext cx="1534249" cy="1505977"/>
            </a:xfrm>
            <a:prstGeom prst="rect">
              <a:avLst/>
            </a:prstGeom>
            <a:noFill/>
            <a:ln w="9525">
              <a:noFill/>
              <a:miter lim="800000"/>
              <a:headEnd/>
              <a:tailEnd/>
            </a:ln>
          </p:spPr>
        </p:pic>
        <p:pic>
          <p:nvPicPr>
            <p:cNvPr id="83" name="図 2"/>
            <p:cNvPicPr>
              <a:picLocks noChangeAspect="1"/>
            </p:cNvPicPr>
            <p:nvPr/>
          </p:nvPicPr>
          <p:blipFill>
            <a:blip r:embed="rId6"/>
            <a:srcRect/>
            <a:stretch>
              <a:fillRect/>
            </a:stretch>
          </p:blipFill>
          <p:spPr bwMode="auto">
            <a:xfrm>
              <a:off x="4542562" y="2559083"/>
              <a:ext cx="1662093" cy="1457469"/>
            </a:xfrm>
            <a:prstGeom prst="rect">
              <a:avLst/>
            </a:prstGeom>
            <a:noFill/>
            <a:ln w="9525">
              <a:noFill/>
              <a:miter lim="800000"/>
              <a:headEnd/>
              <a:tailEnd/>
            </a:ln>
          </p:spPr>
        </p:pic>
        <p:sp>
          <p:nvSpPr>
            <p:cNvPr id="84" name="テキスト ボックス 25"/>
            <p:cNvSpPr txBox="1">
              <a:spLocks noChangeArrowheads="1"/>
            </p:cNvSpPr>
            <p:nvPr/>
          </p:nvSpPr>
          <p:spPr bwMode="auto">
            <a:xfrm>
              <a:off x="6997700" y="2247900"/>
              <a:ext cx="501650" cy="276225"/>
            </a:xfrm>
            <a:prstGeom prst="rect">
              <a:avLst/>
            </a:prstGeom>
            <a:solidFill>
              <a:sysClr val="window" lastClr="FFFFFF"/>
            </a:solidFill>
            <a:ln w="9525">
              <a:noFill/>
              <a:miter lim="800000"/>
              <a:headEnd/>
              <a:tailEnd/>
            </a:ln>
          </p:spPr>
          <p:txBody>
            <a:bodyPr wrap="none">
              <a:prstTxWarp prst="textNoShape">
                <a:avLst/>
              </a:prstTxWarp>
              <a:spAutoFit/>
            </a:bodyPr>
            <a:lstStyle/>
            <a:p>
              <a:pPr defTabSz="914400">
                <a:defRPr/>
              </a:pPr>
              <a:r>
                <a:rPr kumimoji="0" lang="en-US" altLang="ja-JP" sz="1200" kern="0">
                  <a:solidFill>
                    <a:sysClr val="windowText" lastClr="000000"/>
                  </a:solidFill>
                  <a:latin typeface="Arial"/>
                  <a:ea typeface="ヒラギノ角ゴ ProN W6"/>
                  <a:cs typeface="Arial"/>
                </a:rPr>
                <a:t>SM1</a:t>
              </a:r>
              <a:endParaRPr kumimoji="0" lang="ja-JP" altLang="en-US" sz="1200" kern="0">
                <a:solidFill>
                  <a:sysClr val="windowText" lastClr="000000"/>
                </a:solidFill>
                <a:latin typeface="Arial"/>
                <a:ea typeface="ヒラギノ角ゴ ProN W6"/>
                <a:cs typeface="Arial"/>
              </a:endParaRPr>
            </a:p>
          </p:txBody>
        </p:sp>
        <p:sp>
          <p:nvSpPr>
            <p:cNvPr id="85" name="テキスト ボックス 26"/>
            <p:cNvSpPr txBox="1">
              <a:spLocks noChangeArrowheads="1"/>
            </p:cNvSpPr>
            <p:nvPr/>
          </p:nvSpPr>
          <p:spPr bwMode="auto">
            <a:xfrm>
              <a:off x="8097679" y="3608212"/>
              <a:ext cx="501650" cy="276225"/>
            </a:xfrm>
            <a:prstGeom prst="rect">
              <a:avLst/>
            </a:prstGeom>
            <a:solidFill>
              <a:sysClr val="window" lastClr="FFFFFF"/>
            </a:solidFill>
            <a:ln w="9525">
              <a:noFill/>
              <a:miter lim="800000"/>
              <a:headEnd/>
              <a:tailEnd/>
            </a:ln>
          </p:spPr>
          <p:txBody>
            <a:bodyPr wrap="none">
              <a:prstTxWarp prst="textNoShape">
                <a:avLst/>
              </a:prstTxWarp>
              <a:spAutoFit/>
            </a:bodyPr>
            <a:lstStyle/>
            <a:p>
              <a:pPr defTabSz="914400">
                <a:defRPr/>
              </a:pPr>
              <a:r>
                <a:rPr kumimoji="0" lang="en-US" altLang="ja-JP" sz="1200" kern="0" dirty="0">
                  <a:solidFill>
                    <a:sysClr val="windowText" lastClr="000000"/>
                  </a:solidFill>
                  <a:latin typeface="Arial"/>
                  <a:ea typeface="ヒラギノ角ゴ ProN W6"/>
                  <a:cs typeface="Arial"/>
                </a:rPr>
                <a:t>SM2</a:t>
              </a:r>
              <a:endParaRPr kumimoji="0" lang="ja-JP" altLang="en-US" sz="1200" kern="0" dirty="0">
                <a:solidFill>
                  <a:sysClr val="windowText" lastClr="000000"/>
                </a:solidFill>
                <a:latin typeface="Arial"/>
                <a:ea typeface="ヒラギノ角ゴ ProN W6"/>
                <a:cs typeface="Arial"/>
              </a:endParaRPr>
            </a:p>
          </p:txBody>
        </p:sp>
        <p:sp>
          <p:nvSpPr>
            <p:cNvPr id="86" name="テキスト ボックス 28"/>
            <p:cNvSpPr txBox="1">
              <a:spLocks noChangeArrowheads="1"/>
            </p:cNvSpPr>
            <p:nvPr/>
          </p:nvSpPr>
          <p:spPr bwMode="auto">
            <a:xfrm>
              <a:off x="6441035" y="5699831"/>
              <a:ext cx="398463" cy="276225"/>
            </a:xfrm>
            <a:prstGeom prst="rect">
              <a:avLst/>
            </a:prstGeom>
            <a:solidFill>
              <a:sysClr val="window" lastClr="FFFFFF"/>
            </a:solidFill>
            <a:ln w="9525">
              <a:noFill/>
              <a:miter lim="800000"/>
              <a:headEnd/>
              <a:tailEnd/>
            </a:ln>
          </p:spPr>
          <p:txBody>
            <a:bodyPr wrap="none">
              <a:prstTxWarp prst="textNoShape">
                <a:avLst/>
              </a:prstTxWarp>
              <a:spAutoFit/>
            </a:bodyPr>
            <a:lstStyle/>
            <a:p>
              <a:pPr defTabSz="914400">
                <a:defRPr/>
              </a:pPr>
              <a:r>
                <a:rPr kumimoji="0" lang="en-US" altLang="ja-JP" sz="1200" kern="0">
                  <a:solidFill>
                    <a:sysClr val="windowText" lastClr="000000"/>
                  </a:solidFill>
                  <a:latin typeface="Arial"/>
                  <a:ea typeface="ヒラギノ角ゴ ProN W6"/>
                  <a:cs typeface="Arial"/>
                </a:rPr>
                <a:t>M2</a:t>
              </a:r>
              <a:endParaRPr kumimoji="0" lang="ja-JP" altLang="en-US" sz="1200" kern="0">
                <a:solidFill>
                  <a:sysClr val="windowText" lastClr="000000"/>
                </a:solidFill>
                <a:latin typeface="Arial"/>
                <a:ea typeface="ヒラギノ角ゴ ProN W6"/>
                <a:cs typeface="Arial"/>
              </a:endParaRPr>
            </a:p>
          </p:txBody>
        </p:sp>
        <p:sp>
          <p:nvSpPr>
            <p:cNvPr id="87" name="テキスト ボックス 30"/>
            <p:cNvSpPr txBox="1">
              <a:spLocks noChangeArrowheads="1"/>
            </p:cNvSpPr>
            <p:nvPr/>
          </p:nvSpPr>
          <p:spPr bwMode="auto">
            <a:xfrm>
              <a:off x="1785055" y="4243212"/>
              <a:ext cx="398463" cy="276225"/>
            </a:xfrm>
            <a:prstGeom prst="rect">
              <a:avLst/>
            </a:prstGeom>
            <a:solidFill>
              <a:sysClr val="window" lastClr="FFFFFF"/>
            </a:solidFill>
            <a:ln w="9525">
              <a:noFill/>
              <a:miter lim="800000"/>
              <a:headEnd/>
              <a:tailEnd/>
            </a:ln>
          </p:spPr>
          <p:txBody>
            <a:bodyPr wrap="none">
              <a:prstTxWarp prst="textNoShape">
                <a:avLst/>
              </a:prstTxWarp>
              <a:spAutoFit/>
            </a:bodyPr>
            <a:lstStyle/>
            <a:p>
              <a:pPr defTabSz="914400">
                <a:defRPr/>
              </a:pPr>
              <a:r>
                <a:rPr kumimoji="0" lang="en-US" altLang="ja-JP" sz="1200" kern="0" dirty="0">
                  <a:solidFill>
                    <a:sysClr val="windowText" lastClr="000000"/>
                  </a:solidFill>
                  <a:latin typeface="Arial"/>
                  <a:ea typeface="ヒラギノ角ゴ ProN W6"/>
                  <a:cs typeface="Arial"/>
                </a:rPr>
                <a:t>M7</a:t>
              </a:r>
              <a:endParaRPr kumimoji="0" lang="ja-JP" altLang="en-US" sz="1200" kern="0" dirty="0">
                <a:solidFill>
                  <a:sysClr val="windowText" lastClr="000000"/>
                </a:solidFill>
                <a:latin typeface="Arial"/>
                <a:ea typeface="ヒラギノ角ゴ ProN W6"/>
                <a:cs typeface="Arial"/>
              </a:endParaRPr>
            </a:p>
          </p:txBody>
        </p:sp>
        <p:sp>
          <p:nvSpPr>
            <p:cNvPr id="88" name="テキスト ボックス 31"/>
            <p:cNvSpPr txBox="1">
              <a:spLocks noChangeArrowheads="1"/>
            </p:cNvSpPr>
            <p:nvPr/>
          </p:nvSpPr>
          <p:spPr bwMode="auto">
            <a:xfrm>
              <a:off x="2729812" y="3611388"/>
              <a:ext cx="398463" cy="276225"/>
            </a:xfrm>
            <a:prstGeom prst="rect">
              <a:avLst/>
            </a:prstGeom>
            <a:solidFill>
              <a:sysClr val="window" lastClr="FFFFFF"/>
            </a:solidFill>
            <a:ln w="9525">
              <a:noFill/>
              <a:miter lim="800000"/>
              <a:headEnd/>
              <a:tailEnd/>
            </a:ln>
          </p:spPr>
          <p:txBody>
            <a:bodyPr wrap="none">
              <a:prstTxWarp prst="textNoShape">
                <a:avLst/>
              </a:prstTxWarp>
              <a:spAutoFit/>
            </a:bodyPr>
            <a:lstStyle/>
            <a:p>
              <a:pPr defTabSz="914400">
                <a:defRPr/>
              </a:pPr>
              <a:r>
                <a:rPr kumimoji="0" lang="en-US" altLang="ja-JP" sz="1200" kern="0">
                  <a:solidFill>
                    <a:sysClr val="windowText" lastClr="000000"/>
                  </a:solidFill>
                  <a:latin typeface="Arial"/>
                  <a:ea typeface="ヒラギノ角ゴ ProN W6"/>
                  <a:cs typeface="Arial"/>
                </a:rPr>
                <a:t>M7</a:t>
              </a:r>
              <a:endParaRPr kumimoji="0" lang="ja-JP" altLang="en-US" sz="1200" kern="0">
                <a:solidFill>
                  <a:sysClr val="windowText" lastClr="000000"/>
                </a:solidFill>
                <a:latin typeface="Arial"/>
                <a:ea typeface="ヒラギノ角ゴ ProN W6"/>
                <a:cs typeface="Arial"/>
              </a:endParaRPr>
            </a:p>
          </p:txBody>
        </p:sp>
        <p:sp>
          <p:nvSpPr>
            <p:cNvPr id="89" name="テキスト ボックス 32"/>
            <p:cNvSpPr txBox="1">
              <a:spLocks noChangeArrowheads="1"/>
            </p:cNvSpPr>
            <p:nvPr/>
          </p:nvSpPr>
          <p:spPr bwMode="auto">
            <a:xfrm>
              <a:off x="3251394" y="3848101"/>
              <a:ext cx="398463" cy="276225"/>
            </a:xfrm>
            <a:prstGeom prst="rect">
              <a:avLst/>
            </a:prstGeom>
            <a:solidFill>
              <a:sysClr val="window" lastClr="FFFFFF"/>
            </a:solidFill>
            <a:ln w="9525">
              <a:noFill/>
              <a:miter lim="800000"/>
              <a:headEnd/>
              <a:tailEnd/>
            </a:ln>
          </p:spPr>
          <p:txBody>
            <a:bodyPr wrap="none">
              <a:prstTxWarp prst="textNoShape">
                <a:avLst/>
              </a:prstTxWarp>
              <a:spAutoFit/>
            </a:bodyPr>
            <a:lstStyle/>
            <a:p>
              <a:pPr defTabSz="914400">
                <a:defRPr/>
              </a:pPr>
              <a:r>
                <a:rPr kumimoji="0" lang="en-US" altLang="ja-JP" sz="1200" kern="0" dirty="0">
                  <a:solidFill>
                    <a:sysClr val="windowText" lastClr="000000"/>
                  </a:solidFill>
                  <a:latin typeface="Arial"/>
                  <a:ea typeface="ヒラギノ角ゴ ProN W6"/>
                  <a:cs typeface="Arial"/>
                </a:rPr>
                <a:t>M6</a:t>
              </a:r>
              <a:endParaRPr kumimoji="0" lang="ja-JP" altLang="en-US" sz="1200" kern="0" dirty="0">
                <a:solidFill>
                  <a:sysClr val="windowText" lastClr="000000"/>
                </a:solidFill>
                <a:latin typeface="Arial"/>
                <a:ea typeface="ヒラギノ角ゴ ProN W6"/>
                <a:cs typeface="Arial"/>
              </a:endParaRPr>
            </a:p>
          </p:txBody>
        </p:sp>
        <p:sp>
          <p:nvSpPr>
            <p:cNvPr id="90" name="テキスト ボックス 34"/>
            <p:cNvSpPr txBox="1">
              <a:spLocks noChangeArrowheads="1"/>
            </p:cNvSpPr>
            <p:nvPr/>
          </p:nvSpPr>
          <p:spPr bwMode="auto">
            <a:xfrm>
              <a:off x="5813972" y="4861631"/>
              <a:ext cx="398463" cy="276225"/>
            </a:xfrm>
            <a:prstGeom prst="rect">
              <a:avLst/>
            </a:prstGeom>
            <a:solidFill>
              <a:sysClr val="window" lastClr="FFFFFF"/>
            </a:solidFill>
            <a:ln w="9525">
              <a:noFill/>
              <a:miter lim="800000"/>
              <a:headEnd/>
              <a:tailEnd/>
            </a:ln>
          </p:spPr>
          <p:txBody>
            <a:bodyPr wrap="none">
              <a:prstTxWarp prst="textNoShape">
                <a:avLst/>
              </a:prstTxWarp>
              <a:spAutoFit/>
            </a:bodyPr>
            <a:lstStyle/>
            <a:p>
              <a:pPr defTabSz="914400">
                <a:defRPr/>
              </a:pPr>
              <a:r>
                <a:rPr kumimoji="0" lang="en-US" altLang="ja-JP" sz="1200" kern="0">
                  <a:solidFill>
                    <a:sysClr val="windowText" lastClr="000000"/>
                  </a:solidFill>
                  <a:latin typeface="Arial"/>
                  <a:ea typeface="ヒラギノ角ゴ ProN W6"/>
                  <a:cs typeface="Arial"/>
                </a:rPr>
                <a:t>M4</a:t>
              </a:r>
              <a:endParaRPr kumimoji="0" lang="ja-JP" altLang="en-US" sz="1200" kern="0">
                <a:solidFill>
                  <a:sysClr val="windowText" lastClr="000000"/>
                </a:solidFill>
                <a:latin typeface="Arial"/>
                <a:ea typeface="ヒラギノ角ゴ ProN W6"/>
                <a:cs typeface="Arial"/>
              </a:endParaRPr>
            </a:p>
          </p:txBody>
        </p:sp>
        <p:sp>
          <p:nvSpPr>
            <p:cNvPr id="91" name="テキスト ボックス 35"/>
            <p:cNvSpPr txBox="1">
              <a:spLocks noChangeArrowheads="1"/>
            </p:cNvSpPr>
            <p:nvPr/>
          </p:nvSpPr>
          <p:spPr bwMode="auto">
            <a:xfrm>
              <a:off x="5679035" y="5317244"/>
              <a:ext cx="398463" cy="277812"/>
            </a:xfrm>
            <a:prstGeom prst="rect">
              <a:avLst/>
            </a:prstGeom>
            <a:solidFill>
              <a:sysClr val="window" lastClr="FFFFFF"/>
            </a:solidFill>
            <a:ln w="9525">
              <a:noFill/>
              <a:miter lim="800000"/>
              <a:headEnd/>
              <a:tailEnd/>
            </a:ln>
          </p:spPr>
          <p:txBody>
            <a:bodyPr wrap="none">
              <a:prstTxWarp prst="textNoShape">
                <a:avLst/>
              </a:prstTxWarp>
              <a:spAutoFit/>
            </a:bodyPr>
            <a:lstStyle/>
            <a:p>
              <a:pPr defTabSz="914400">
                <a:defRPr/>
              </a:pPr>
              <a:r>
                <a:rPr kumimoji="0" lang="en-US" altLang="ja-JP" sz="1200" kern="0">
                  <a:solidFill>
                    <a:sysClr val="windowText" lastClr="000000"/>
                  </a:solidFill>
                  <a:latin typeface="Arial"/>
                  <a:ea typeface="ヒラギノ角ゴ ProN W6"/>
                  <a:cs typeface="Arial"/>
                </a:rPr>
                <a:t>M3</a:t>
              </a:r>
              <a:endParaRPr kumimoji="0" lang="ja-JP" altLang="en-US" sz="1200" kern="0">
                <a:solidFill>
                  <a:sysClr val="windowText" lastClr="000000"/>
                </a:solidFill>
                <a:latin typeface="Arial"/>
                <a:ea typeface="ヒラギノ角ゴ ProN W6"/>
                <a:cs typeface="Arial"/>
              </a:endParaRPr>
            </a:p>
          </p:txBody>
        </p:sp>
        <p:sp>
          <p:nvSpPr>
            <p:cNvPr id="92" name="テキスト ボックス 36"/>
            <p:cNvSpPr txBox="1">
              <a:spLocks noChangeArrowheads="1"/>
            </p:cNvSpPr>
            <p:nvPr/>
          </p:nvSpPr>
          <p:spPr bwMode="auto">
            <a:xfrm>
              <a:off x="1659660" y="3337631"/>
              <a:ext cx="398463" cy="276225"/>
            </a:xfrm>
            <a:prstGeom prst="rect">
              <a:avLst/>
            </a:prstGeom>
            <a:solidFill>
              <a:sysClr val="window" lastClr="FFFFFF"/>
            </a:solidFill>
            <a:ln w="9525">
              <a:noFill/>
              <a:miter lim="800000"/>
              <a:headEnd/>
              <a:tailEnd/>
            </a:ln>
          </p:spPr>
          <p:txBody>
            <a:bodyPr wrap="none">
              <a:prstTxWarp prst="textNoShape">
                <a:avLst/>
              </a:prstTxWarp>
              <a:spAutoFit/>
            </a:bodyPr>
            <a:lstStyle/>
            <a:p>
              <a:pPr defTabSz="914400">
                <a:defRPr/>
              </a:pPr>
              <a:r>
                <a:rPr kumimoji="0" lang="en-US" altLang="ja-JP" sz="1200" kern="0">
                  <a:solidFill>
                    <a:sysClr val="windowText" lastClr="000000"/>
                  </a:solidFill>
                  <a:latin typeface="Arial"/>
                  <a:ea typeface="ヒラギノ角ゴ ProN W6"/>
                  <a:cs typeface="Arial"/>
                </a:rPr>
                <a:t>M9</a:t>
              </a:r>
              <a:endParaRPr kumimoji="0" lang="ja-JP" altLang="en-US" sz="1200" kern="0">
                <a:solidFill>
                  <a:sysClr val="windowText" lastClr="000000"/>
                </a:solidFill>
                <a:latin typeface="Arial"/>
                <a:ea typeface="ヒラギノ角ゴ ProN W6"/>
                <a:cs typeface="Arial"/>
              </a:endParaRPr>
            </a:p>
          </p:txBody>
        </p:sp>
        <p:sp>
          <p:nvSpPr>
            <p:cNvPr id="93" name="テキスト ボックス 37"/>
            <p:cNvSpPr txBox="1">
              <a:spLocks noChangeArrowheads="1"/>
            </p:cNvSpPr>
            <p:nvPr/>
          </p:nvSpPr>
          <p:spPr bwMode="auto">
            <a:xfrm>
              <a:off x="3967180" y="2089856"/>
              <a:ext cx="534988" cy="276225"/>
            </a:xfrm>
            <a:prstGeom prst="rect">
              <a:avLst/>
            </a:prstGeom>
            <a:solidFill>
              <a:sysClr val="window" lastClr="FFFFFF"/>
            </a:solidFill>
            <a:ln w="9525">
              <a:noFill/>
              <a:miter lim="800000"/>
              <a:headEnd/>
              <a:tailEnd/>
            </a:ln>
          </p:spPr>
          <p:txBody>
            <a:bodyPr wrap="none">
              <a:prstTxWarp prst="textNoShape">
                <a:avLst/>
              </a:prstTxWarp>
              <a:spAutoFit/>
            </a:bodyPr>
            <a:lstStyle/>
            <a:p>
              <a:pPr defTabSz="914400">
                <a:defRPr/>
              </a:pPr>
              <a:r>
                <a:rPr kumimoji="0" lang="en-US" altLang="ja-JP" sz="1200" kern="0">
                  <a:solidFill>
                    <a:sysClr val="windowText" lastClr="000000"/>
                  </a:solidFill>
                  <a:latin typeface="Arial"/>
                  <a:ea typeface="ヒラギノ角ゴ ProN W6"/>
                  <a:cs typeface="Arial"/>
                </a:rPr>
                <a:t>M-10</a:t>
              </a:r>
              <a:endParaRPr kumimoji="0" lang="ja-JP" altLang="en-US" sz="1200" kern="0">
                <a:solidFill>
                  <a:sysClr val="windowText" lastClr="000000"/>
                </a:solidFill>
                <a:latin typeface="Arial"/>
                <a:ea typeface="ヒラギノ角ゴ ProN W6"/>
                <a:cs typeface="Arial"/>
              </a:endParaRPr>
            </a:p>
          </p:txBody>
        </p:sp>
        <p:sp>
          <p:nvSpPr>
            <p:cNvPr id="94" name="テキスト ボックス 38"/>
            <p:cNvSpPr txBox="1">
              <a:spLocks noChangeArrowheads="1"/>
            </p:cNvSpPr>
            <p:nvPr/>
          </p:nvSpPr>
          <p:spPr bwMode="auto">
            <a:xfrm>
              <a:off x="6504693" y="2329746"/>
              <a:ext cx="398462" cy="276225"/>
            </a:xfrm>
            <a:prstGeom prst="rect">
              <a:avLst/>
            </a:prstGeom>
            <a:solidFill>
              <a:sysClr val="window" lastClr="FFFFFF"/>
            </a:solidFill>
            <a:ln w="9525">
              <a:noFill/>
              <a:miter lim="800000"/>
              <a:headEnd/>
              <a:tailEnd/>
            </a:ln>
          </p:spPr>
          <p:txBody>
            <a:bodyPr wrap="none">
              <a:prstTxWarp prst="textNoShape">
                <a:avLst/>
              </a:prstTxWarp>
              <a:spAutoFit/>
            </a:bodyPr>
            <a:lstStyle/>
            <a:p>
              <a:pPr defTabSz="914400">
                <a:defRPr/>
              </a:pPr>
              <a:r>
                <a:rPr kumimoji="0" lang="en-US" altLang="ja-JP" sz="1200" kern="0">
                  <a:solidFill>
                    <a:sysClr val="windowText" lastClr="000000"/>
                  </a:solidFill>
                  <a:latin typeface="Arial"/>
                  <a:ea typeface="ヒラギノ角ゴ ProN W6"/>
                  <a:cs typeface="Arial"/>
                </a:rPr>
                <a:t>M1</a:t>
              </a:r>
              <a:endParaRPr kumimoji="0" lang="ja-JP" altLang="en-US" sz="1200" kern="0">
                <a:solidFill>
                  <a:sysClr val="windowText" lastClr="000000"/>
                </a:solidFill>
                <a:latin typeface="Arial"/>
                <a:ea typeface="ヒラギノ角ゴ ProN W6"/>
                <a:cs typeface="Arial"/>
              </a:endParaRPr>
            </a:p>
          </p:txBody>
        </p:sp>
        <p:sp>
          <p:nvSpPr>
            <p:cNvPr id="95" name="テキスト ボックス 39"/>
            <p:cNvSpPr txBox="1">
              <a:spLocks noChangeArrowheads="1"/>
            </p:cNvSpPr>
            <p:nvPr/>
          </p:nvSpPr>
          <p:spPr bwMode="auto">
            <a:xfrm>
              <a:off x="5290255" y="4008967"/>
              <a:ext cx="819150" cy="276225"/>
            </a:xfrm>
            <a:prstGeom prst="rect">
              <a:avLst/>
            </a:prstGeom>
            <a:solidFill>
              <a:sysClr val="window" lastClr="FFFFFF"/>
            </a:solidFill>
            <a:ln w="9525">
              <a:noFill/>
              <a:miter lim="800000"/>
              <a:headEnd/>
              <a:tailEnd/>
            </a:ln>
          </p:spPr>
          <p:txBody>
            <a:bodyPr wrap="none">
              <a:prstTxWarp prst="textNoShape">
                <a:avLst/>
              </a:prstTxWarp>
              <a:spAutoFit/>
            </a:bodyPr>
            <a:lstStyle/>
            <a:p>
              <a:pPr defTabSz="914400">
                <a:defRPr/>
              </a:pPr>
              <a:r>
                <a:rPr kumimoji="0" lang="en-US" altLang="ja-JP" sz="1200" kern="0" dirty="0">
                  <a:solidFill>
                    <a:sysClr val="windowText" lastClr="000000"/>
                  </a:solidFill>
                  <a:latin typeface="Arial"/>
                  <a:ea typeface="ヒラギノ角ゴ ProN W6"/>
                  <a:cs typeface="Arial"/>
                </a:rPr>
                <a:t>Grating 2</a:t>
              </a:r>
              <a:endParaRPr kumimoji="0" lang="ja-JP" altLang="en-US" sz="1200" kern="0" dirty="0">
                <a:solidFill>
                  <a:sysClr val="windowText" lastClr="000000"/>
                </a:solidFill>
                <a:latin typeface="Arial"/>
                <a:ea typeface="ヒラギノ角ゴ ProN W6"/>
                <a:cs typeface="Arial"/>
              </a:endParaRPr>
            </a:p>
          </p:txBody>
        </p:sp>
        <p:sp>
          <p:nvSpPr>
            <p:cNvPr id="96" name="テキスト ボックス 40"/>
            <p:cNvSpPr txBox="1">
              <a:spLocks noChangeArrowheads="1"/>
            </p:cNvSpPr>
            <p:nvPr/>
          </p:nvSpPr>
          <p:spPr bwMode="auto">
            <a:xfrm>
              <a:off x="2746746" y="5118101"/>
              <a:ext cx="817562" cy="276225"/>
            </a:xfrm>
            <a:prstGeom prst="rect">
              <a:avLst/>
            </a:prstGeom>
            <a:solidFill>
              <a:sysClr val="window" lastClr="FFFFFF"/>
            </a:solidFill>
            <a:ln w="9525">
              <a:noFill/>
              <a:miter lim="800000"/>
              <a:headEnd/>
              <a:tailEnd/>
            </a:ln>
          </p:spPr>
          <p:txBody>
            <a:bodyPr wrap="none">
              <a:prstTxWarp prst="textNoShape">
                <a:avLst/>
              </a:prstTxWarp>
              <a:spAutoFit/>
            </a:bodyPr>
            <a:lstStyle/>
            <a:p>
              <a:pPr defTabSz="914400">
                <a:defRPr/>
              </a:pPr>
              <a:r>
                <a:rPr kumimoji="0" lang="en-US" altLang="ja-JP" sz="1200" kern="0" dirty="0">
                  <a:solidFill>
                    <a:sysClr val="windowText" lastClr="000000"/>
                  </a:solidFill>
                  <a:latin typeface="Arial"/>
                  <a:ea typeface="ヒラギノ角ゴ ProN W6"/>
                  <a:cs typeface="Arial"/>
                </a:rPr>
                <a:t>Grating 1</a:t>
              </a:r>
              <a:endParaRPr kumimoji="0" lang="ja-JP" altLang="en-US" sz="1200" kern="0" dirty="0">
                <a:solidFill>
                  <a:sysClr val="windowText" lastClr="000000"/>
                </a:solidFill>
                <a:latin typeface="Arial"/>
                <a:ea typeface="ヒラギノ角ゴ ProN W6"/>
                <a:cs typeface="Arial"/>
              </a:endParaRPr>
            </a:p>
          </p:txBody>
        </p:sp>
        <p:sp>
          <p:nvSpPr>
            <p:cNvPr id="97" name="テキスト ボックス 41"/>
            <p:cNvSpPr txBox="1">
              <a:spLocks noChangeArrowheads="1"/>
            </p:cNvSpPr>
            <p:nvPr/>
          </p:nvSpPr>
          <p:spPr bwMode="auto">
            <a:xfrm>
              <a:off x="559524" y="4855634"/>
              <a:ext cx="825500" cy="276225"/>
            </a:xfrm>
            <a:prstGeom prst="rect">
              <a:avLst/>
            </a:prstGeom>
            <a:solidFill>
              <a:sysClr val="window" lastClr="FFFFFF"/>
            </a:solidFill>
            <a:ln w="9525">
              <a:noFill/>
              <a:miter lim="800000"/>
              <a:headEnd/>
              <a:tailEnd/>
            </a:ln>
          </p:spPr>
          <p:txBody>
            <a:bodyPr wrap="none">
              <a:prstTxWarp prst="textNoShape">
                <a:avLst/>
              </a:prstTxWarp>
              <a:spAutoFit/>
            </a:bodyPr>
            <a:lstStyle/>
            <a:p>
              <a:pPr defTabSz="914400">
                <a:defRPr/>
              </a:pPr>
              <a:r>
                <a:rPr kumimoji="0" lang="en-US" altLang="ja-JP" sz="1200" kern="0" dirty="0">
                  <a:solidFill>
                    <a:sysClr val="windowText" lastClr="000000"/>
                  </a:solidFill>
                  <a:latin typeface="Arial"/>
                  <a:ea typeface="ヒラギノ角ゴ ProN W6"/>
                  <a:cs typeface="Arial"/>
                </a:rPr>
                <a:t>Monitor 1</a:t>
              </a:r>
              <a:endParaRPr kumimoji="0" lang="ja-JP" altLang="en-US" sz="1200" kern="0" dirty="0">
                <a:solidFill>
                  <a:sysClr val="windowText" lastClr="000000"/>
                </a:solidFill>
                <a:latin typeface="Arial"/>
                <a:ea typeface="ヒラギノ角ゴ ProN W6"/>
                <a:cs typeface="Arial"/>
              </a:endParaRPr>
            </a:p>
          </p:txBody>
        </p:sp>
        <p:sp>
          <p:nvSpPr>
            <p:cNvPr id="98" name="テキスト ボックス 42"/>
            <p:cNvSpPr txBox="1">
              <a:spLocks noChangeArrowheads="1"/>
            </p:cNvSpPr>
            <p:nvPr/>
          </p:nvSpPr>
          <p:spPr bwMode="auto">
            <a:xfrm>
              <a:off x="1525235" y="1756305"/>
              <a:ext cx="827087" cy="277812"/>
            </a:xfrm>
            <a:prstGeom prst="rect">
              <a:avLst/>
            </a:prstGeom>
            <a:solidFill>
              <a:sysClr val="window" lastClr="FFFFFF"/>
            </a:solidFill>
            <a:ln w="9525">
              <a:noFill/>
              <a:miter lim="800000"/>
              <a:headEnd/>
              <a:tailEnd/>
            </a:ln>
          </p:spPr>
          <p:txBody>
            <a:bodyPr wrap="none">
              <a:prstTxWarp prst="textNoShape">
                <a:avLst/>
              </a:prstTxWarp>
              <a:spAutoFit/>
            </a:bodyPr>
            <a:lstStyle/>
            <a:p>
              <a:pPr defTabSz="914400">
                <a:defRPr/>
              </a:pPr>
              <a:r>
                <a:rPr kumimoji="0" lang="en-US" altLang="ja-JP" sz="1200" kern="0" dirty="0">
                  <a:solidFill>
                    <a:sysClr val="windowText" lastClr="000000"/>
                  </a:solidFill>
                  <a:latin typeface="Arial"/>
                  <a:ea typeface="ヒラギノ角ゴ ProN W6"/>
                  <a:cs typeface="Arial"/>
                </a:rPr>
                <a:t>Monitor 3</a:t>
              </a:r>
              <a:endParaRPr kumimoji="0" lang="ja-JP" altLang="en-US" sz="1200" kern="0" dirty="0">
                <a:solidFill>
                  <a:sysClr val="windowText" lastClr="000000"/>
                </a:solidFill>
                <a:latin typeface="Arial"/>
                <a:ea typeface="ヒラギノ角ゴ ProN W6"/>
                <a:cs typeface="Arial"/>
              </a:endParaRPr>
            </a:p>
          </p:txBody>
        </p:sp>
        <p:sp>
          <p:nvSpPr>
            <p:cNvPr id="99" name="テキスト ボックス 43"/>
            <p:cNvSpPr txBox="1">
              <a:spLocks noChangeArrowheads="1"/>
            </p:cNvSpPr>
            <p:nvPr/>
          </p:nvSpPr>
          <p:spPr bwMode="auto">
            <a:xfrm>
              <a:off x="131232" y="1655233"/>
              <a:ext cx="1227138" cy="461962"/>
            </a:xfrm>
            <a:prstGeom prst="rect">
              <a:avLst/>
            </a:prstGeom>
            <a:solidFill>
              <a:sysClr val="window" lastClr="FFFFFF"/>
            </a:solidFill>
            <a:ln w="9525">
              <a:noFill/>
              <a:miter lim="800000"/>
              <a:headEnd/>
              <a:tailEnd/>
            </a:ln>
          </p:spPr>
          <p:txBody>
            <a:bodyPr wrap="none">
              <a:prstTxWarp prst="textNoShape">
                <a:avLst/>
              </a:prstTxWarp>
              <a:spAutoFit/>
            </a:bodyPr>
            <a:lstStyle/>
            <a:p>
              <a:pPr defTabSz="914400">
                <a:defRPr/>
              </a:pPr>
              <a:r>
                <a:rPr kumimoji="0" lang="en-US" altLang="ja-JP" sz="1200" kern="0" dirty="0">
                  <a:solidFill>
                    <a:sysClr val="windowText" lastClr="000000"/>
                  </a:solidFill>
                  <a:latin typeface="Arial"/>
                  <a:ea typeface="ヒラギノ角ゴ ProN W6"/>
                  <a:cs typeface="Arial"/>
                </a:rPr>
                <a:t>Off axis </a:t>
              </a:r>
            </a:p>
            <a:p>
              <a:pPr defTabSz="914400">
                <a:defRPr/>
              </a:pPr>
              <a:r>
                <a:rPr kumimoji="0" lang="en-US" altLang="ja-JP" sz="1200" kern="0" dirty="0">
                  <a:solidFill>
                    <a:sysClr val="windowText" lastClr="000000"/>
                  </a:solidFill>
                  <a:latin typeface="Arial"/>
                  <a:ea typeface="ヒラギノ角ゴ ProN W6"/>
                  <a:cs typeface="Arial"/>
                </a:rPr>
                <a:t>parabola mirror</a:t>
              </a:r>
              <a:endParaRPr kumimoji="0" lang="ja-JP" altLang="en-US" sz="1200" kern="0" dirty="0">
                <a:solidFill>
                  <a:sysClr val="windowText" lastClr="000000"/>
                </a:solidFill>
                <a:latin typeface="Arial"/>
                <a:ea typeface="ヒラギノ角ゴ ProN W6"/>
                <a:cs typeface="Arial"/>
              </a:endParaRPr>
            </a:p>
          </p:txBody>
        </p:sp>
        <p:sp>
          <p:nvSpPr>
            <p:cNvPr id="100" name="テキスト ボックス 33"/>
            <p:cNvSpPr txBox="1">
              <a:spLocks noChangeArrowheads="1"/>
            </p:cNvSpPr>
            <p:nvPr/>
          </p:nvSpPr>
          <p:spPr bwMode="auto">
            <a:xfrm>
              <a:off x="3525679" y="3605390"/>
              <a:ext cx="398463" cy="276225"/>
            </a:xfrm>
            <a:prstGeom prst="rect">
              <a:avLst/>
            </a:prstGeom>
            <a:solidFill>
              <a:sysClr val="window" lastClr="FFFFFF"/>
            </a:solidFill>
            <a:ln w="9525">
              <a:noFill/>
              <a:miter lim="800000"/>
              <a:headEnd/>
              <a:tailEnd/>
            </a:ln>
          </p:spPr>
          <p:txBody>
            <a:bodyPr wrap="none">
              <a:prstTxWarp prst="textNoShape">
                <a:avLst/>
              </a:prstTxWarp>
              <a:spAutoFit/>
            </a:bodyPr>
            <a:lstStyle/>
            <a:p>
              <a:pPr defTabSz="914400">
                <a:defRPr/>
              </a:pPr>
              <a:r>
                <a:rPr kumimoji="0" lang="en-US" altLang="ja-JP" sz="1200" kern="0">
                  <a:solidFill>
                    <a:sysClr val="windowText" lastClr="000000"/>
                  </a:solidFill>
                  <a:latin typeface="Arial"/>
                  <a:ea typeface="ヒラギノ角ゴ ProN W6"/>
                  <a:cs typeface="Arial"/>
                </a:rPr>
                <a:t>M5</a:t>
              </a:r>
              <a:endParaRPr kumimoji="0" lang="ja-JP" altLang="en-US" sz="1200" kern="0">
                <a:solidFill>
                  <a:sysClr val="windowText" lastClr="000000"/>
                </a:solidFill>
                <a:latin typeface="Arial"/>
                <a:ea typeface="ヒラギノ角ゴ ProN W6"/>
                <a:cs typeface="Arial"/>
              </a:endParaRPr>
            </a:p>
          </p:txBody>
        </p:sp>
        <p:cxnSp>
          <p:nvCxnSpPr>
            <p:cNvPr id="101" name="直線矢印コネクタ 100"/>
            <p:cNvCxnSpPr/>
            <p:nvPr/>
          </p:nvCxnSpPr>
          <p:spPr>
            <a:xfrm rot="10800000" flipV="1">
              <a:off x="1612900" y="2242256"/>
              <a:ext cx="1044222" cy="358422"/>
            </a:xfrm>
            <a:prstGeom prst="straightConnector1">
              <a:avLst/>
            </a:prstGeom>
            <a:noFill/>
            <a:ln w="28575" cap="flat" cmpd="sng" algn="ctr">
              <a:solidFill>
                <a:sysClr val="window" lastClr="FFFFFF"/>
              </a:solidFill>
              <a:prstDash val="solid"/>
              <a:round/>
              <a:headEnd type="none" w="med" len="med"/>
              <a:tailEnd type="triangle" w="med" len="lg"/>
            </a:ln>
            <a:effectLst/>
          </p:spPr>
        </p:cxnSp>
        <p:cxnSp>
          <p:nvCxnSpPr>
            <p:cNvPr id="102" name="直線矢印コネクタ 101"/>
            <p:cNvCxnSpPr/>
            <p:nvPr/>
          </p:nvCxnSpPr>
          <p:spPr>
            <a:xfrm rot="10800000" flipV="1">
              <a:off x="3263900" y="5276144"/>
              <a:ext cx="809978" cy="344311"/>
            </a:xfrm>
            <a:prstGeom prst="straightConnector1">
              <a:avLst/>
            </a:prstGeom>
            <a:noFill/>
            <a:ln w="28575" cap="flat" cmpd="sng" algn="ctr">
              <a:solidFill>
                <a:sysClr val="window" lastClr="FFFFFF"/>
              </a:solidFill>
              <a:prstDash val="solid"/>
              <a:round/>
              <a:headEnd type="none" w="med" len="med"/>
              <a:tailEnd type="triangle" w="med" len="lg"/>
            </a:ln>
            <a:effectLst/>
          </p:spPr>
        </p:cxnSp>
        <p:cxnSp>
          <p:nvCxnSpPr>
            <p:cNvPr id="103" name="直線矢印コネクタ 102"/>
            <p:cNvCxnSpPr/>
            <p:nvPr/>
          </p:nvCxnSpPr>
          <p:spPr>
            <a:xfrm rot="5400000" flipH="1" flipV="1">
              <a:off x="4903611" y="3983568"/>
              <a:ext cx="476955" cy="194733"/>
            </a:xfrm>
            <a:prstGeom prst="straightConnector1">
              <a:avLst/>
            </a:prstGeom>
            <a:noFill/>
            <a:ln w="28575" cap="flat" cmpd="sng" algn="ctr">
              <a:solidFill>
                <a:sysClr val="window" lastClr="FFFFFF"/>
              </a:solidFill>
              <a:prstDash val="solid"/>
              <a:round/>
              <a:headEnd type="none" w="med" len="med"/>
              <a:tailEnd type="triangle" w="med" len="lg"/>
            </a:ln>
            <a:effectLst/>
          </p:spPr>
        </p:cxnSp>
        <p:pic>
          <p:nvPicPr>
            <p:cNvPr id="104" name="Picture 74"/>
            <p:cNvPicPr>
              <a:picLocks noChangeAspect="1" noChangeArrowheads="1"/>
            </p:cNvPicPr>
            <p:nvPr/>
          </p:nvPicPr>
          <p:blipFill>
            <a:blip r:embed="rId7"/>
            <a:srcRect/>
            <a:stretch>
              <a:fillRect/>
            </a:stretch>
          </p:blipFill>
          <p:spPr bwMode="auto">
            <a:xfrm>
              <a:off x="6891265" y="5431543"/>
              <a:ext cx="2209344" cy="1134357"/>
            </a:xfrm>
            <a:prstGeom prst="rect">
              <a:avLst/>
            </a:prstGeom>
            <a:noFill/>
            <a:ln w="9525">
              <a:noFill/>
              <a:miter lim="800000"/>
              <a:headEnd/>
              <a:tailEnd/>
            </a:ln>
          </p:spPr>
        </p:pic>
        <p:grpSp>
          <p:nvGrpSpPr>
            <p:cNvPr id="105" name="Group 81"/>
            <p:cNvGrpSpPr>
              <a:grpSpLocks/>
            </p:cNvGrpSpPr>
            <p:nvPr/>
          </p:nvGrpSpPr>
          <p:grpSpPr bwMode="auto">
            <a:xfrm>
              <a:off x="7748413" y="4660900"/>
              <a:ext cx="1236663" cy="768351"/>
              <a:chOff x="3600" y="736"/>
              <a:chExt cx="779" cy="484"/>
            </a:xfrm>
          </p:grpSpPr>
          <p:pic>
            <p:nvPicPr>
              <p:cNvPr id="107" name="Picture 82"/>
              <p:cNvPicPr>
                <a:picLocks noChangeAspect="1" noChangeArrowheads="1"/>
              </p:cNvPicPr>
              <p:nvPr/>
            </p:nvPicPr>
            <p:blipFill>
              <a:blip r:embed="rId8"/>
              <a:srcRect/>
              <a:stretch>
                <a:fillRect/>
              </a:stretch>
            </p:blipFill>
            <p:spPr bwMode="auto">
              <a:xfrm>
                <a:off x="3600" y="768"/>
                <a:ext cx="551" cy="443"/>
              </a:xfrm>
              <a:prstGeom prst="rect">
                <a:avLst/>
              </a:prstGeom>
              <a:noFill/>
              <a:ln w="9525">
                <a:noFill/>
                <a:miter lim="800000"/>
                <a:headEnd/>
                <a:tailEnd/>
              </a:ln>
            </p:spPr>
          </p:pic>
          <p:sp>
            <p:nvSpPr>
              <p:cNvPr id="108" name="Rectangle 83"/>
              <p:cNvSpPr>
                <a:spLocks noChangeArrowheads="1"/>
              </p:cNvSpPr>
              <p:nvPr/>
            </p:nvSpPr>
            <p:spPr bwMode="auto">
              <a:xfrm>
                <a:off x="4122" y="878"/>
                <a:ext cx="248" cy="136"/>
              </a:xfrm>
              <a:prstGeom prst="rect">
                <a:avLst/>
              </a:prstGeom>
              <a:noFill/>
              <a:ln w="9525">
                <a:noFill/>
                <a:miter lim="800000"/>
                <a:headEnd/>
                <a:tailEnd/>
              </a:ln>
            </p:spPr>
            <p:txBody>
              <a:bodyPr wrap="none">
                <a:prstTxWarp prst="textNoShape">
                  <a:avLst/>
                </a:prstTxWarp>
                <a:spAutoFit/>
              </a:bodyPr>
              <a:lstStyle/>
              <a:p>
                <a:pPr defTabSz="914400">
                  <a:defRPr/>
                </a:pPr>
                <a:r>
                  <a:rPr kumimoji="0" lang="en-US" altLang="ja-JP" sz="800" kern="0">
                    <a:solidFill>
                      <a:sysClr val="windowText" lastClr="000000"/>
                    </a:solidFill>
                    <a:latin typeface="Arial"/>
                    <a:ea typeface="ヒラギノ角ゴ ProN W6"/>
                    <a:cs typeface="Arial"/>
                  </a:rPr>
                  <a:t>SiO</a:t>
                </a:r>
                <a:r>
                  <a:rPr kumimoji="0" lang="en-US" altLang="ja-JP" sz="800" kern="0" baseline="-25000">
                    <a:solidFill>
                      <a:sysClr val="windowText" lastClr="000000"/>
                    </a:solidFill>
                    <a:latin typeface="Arial"/>
                    <a:ea typeface="ヒラギノ角ゴ ProN W6"/>
                    <a:cs typeface="Arial"/>
                  </a:rPr>
                  <a:t>2</a:t>
                </a:r>
                <a:endParaRPr kumimoji="0" lang="en-US" altLang="ja-JP" sz="800" kern="0">
                  <a:solidFill>
                    <a:sysClr val="windowText" lastClr="000000"/>
                  </a:solidFill>
                  <a:latin typeface="Arial"/>
                  <a:ea typeface="ヒラギノ角ゴ ProN W6"/>
                  <a:cs typeface="Arial"/>
                </a:endParaRPr>
              </a:p>
            </p:txBody>
          </p:sp>
          <p:sp>
            <p:nvSpPr>
              <p:cNvPr id="109" name="Rectangle 84"/>
              <p:cNvSpPr>
                <a:spLocks noChangeArrowheads="1"/>
              </p:cNvSpPr>
              <p:nvPr/>
            </p:nvSpPr>
            <p:spPr bwMode="auto">
              <a:xfrm>
                <a:off x="4123" y="951"/>
                <a:ext cx="255" cy="136"/>
              </a:xfrm>
              <a:prstGeom prst="rect">
                <a:avLst/>
              </a:prstGeom>
              <a:noFill/>
              <a:ln w="9525">
                <a:noFill/>
                <a:miter lim="800000"/>
                <a:headEnd/>
                <a:tailEnd/>
              </a:ln>
            </p:spPr>
            <p:txBody>
              <a:bodyPr wrap="none">
                <a:prstTxWarp prst="textNoShape">
                  <a:avLst/>
                </a:prstTxWarp>
                <a:spAutoFit/>
              </a:bodyPr>
              <a:lstStyle/>
              <a:p>
                <a:pPr defTabSz="914400">
                  <a:defRPr/>
                </a:pPr>
                <a:r>
                  <a:rPr kumimoji="0" lang="en-US" altLang="ja-JP" sz="800" kern="0">
                    <a:solidFill>
                      <a:sysClr val="windowText" lastClr="000000"/>
                    </a:solidFill>
                    <a:latin typeface="Arial"/>
                    <a:ea typeface="ヒラギノ角ゴ ProN W6"/>
                    <a:cs typeface="Arial"/>
                  </a:rPr>
                  <a:t>HfO</a:t>
                </a:r>
                <a:r>
                  <a:rPr kumimoji="0" lang="en-US" altLang="ja-JP" sz="800" kern="0" baseline="-25000">
                    <a:solidFill>
                      <a:sysClr val="windowText" lastClr="000000"/>
                    </a:solidFill>
                    <a:latin typeface="Arial"/>
                    <a:ea typeface="ヒラギノ角ゴ ProN W6"/>
                    <a:cs typeface="Arial"/>
                  </a:rPr>
                  <a:t>2</a:t>
                </a:r>
                <a:endParaRPr kumimoji="0" lang="en-US" altLang="ja-JP" sz="800" kern="0">
                  <a:solidFill>
                    <a:sysClr val="windowText" lastClr="000000"/>
                  </a:solidFill>
                  <a:latin typeface="Arial"/>
                  <a:ea typeface="ヒラギノ角ゴ ProN W6"/>
                  <a:cs typeface="Arial"/>
                </a:endParaRPr>
              </a:p>
            </p:txBody>
          </p:sp>
          <p:sp>
            <p:nvSpPr>
              <p:cNvPr id="110" name="Rectangle 85"/>
              <p:cNvSpPr>
                <a:spLocks noChangeArrowheads="1"/>
              </p:cNvSpPr>
              <p:nvPr/>
            </p:nvSpPr>
            <p:spPr bwMode="auto">
              <a:xfrm>
                <a:off x="4123" y="1016"/>
                <a:ext cx="248" cy="136"/>
              </a:xfrm>
              <a:prstGeom prst="rect">
                <a:avLst/>
              </a:prstGeom>
              <a:noFill/>
              <a:ln w="9525">
                <a:noFill/>
                <a:miter lim="800000"/>
                <a:headEnd/>
                <a:tailEnd/>
              </a:ln>
            </p:spPr>
            <p:txBody>
              <a:bodyPr wrap="none">
                <a:prstTxWarp prst="textNoShape">
                  <a:avLst/>
                </a:prstTxWarp>
                <a:spAutoFit/>
              </a:bodyPr>
              <a:lstStyle/>
              <a:p>
                <a:pPr defTabSz="914400">
                  <a:defRPr/>
                </a:pPr>
                <a:r>
                  <a:rPr kumimoji="0" lang="en-US" altLang="ja-JP" sz="800" kern="0">
                    <a:solidFill>
                      <a:sysClr val="windowText" lastClr="000000"/>
                    </a:solidFill>
                    <a:latin typeface="Arial"/>
                    <a:ea typeface="ヒラギノ角ゴ ProN W6"/>
                    <a:cs typeface="Arial"/>
                  </a:rPr>
                  <a:t>SiO</a:t>
                </a:r>
                <a:r>
                  <a:rPr kumimoji="0" lang="en-US" altLang="ja-JP" sz="800" kern="0" baseline="-25000">
                    <a:solidFill>
                      <a:sysClr val="windowText" lastClr="000000"/>
                    </a:solidFill>
                    <a:latin typeface="Arial"/>
                    <a:ea typeface="ヒラギノ角ゴ ProN W6"/>
                    <a:cs typeface="Arial"/>
                  </a:rPr>
                  <a:t>2</a:t>
                </a:r>
                <a:endParaRPr kumimoji="0" lang="en-US" altLang="ja-JP" sz="800" kern="0">
                  <a:solidFill>
                    <a:sysClr val="windowText" lastClr="000000"/>
                  </a:solidFill>
                  <a:latin typeface="Arial"/>
                  <a:ea typeface="ヒラギノ角ゴ ProN W6"/>
                  <a:cs typeface="Arial"/>
                </a:endParaRPr>
              </a:p>
            </p:txBody>
          </p:sp>
          <p:sp>
            <p:nvSpPr>
              <p:cNvPr id="111" name="Rectangle 86"/>
              <p:cNvSpPr>
                <a:spLocks noChangeArrowheads="1"/>
              </p:cNvSpPr>
              <p:nvPr/>
            </p:nvSpPr>
            <p:spPr bwMode="auto">
              <a:xfrm>
                <a:off x="4124" y="1084"/>
                <a:ext cx="255" cy="136"/>
              </a:xfrm>
              <a:prstGeom prst="rect">
                <a:avLst/>
              </a:prstGeom>
              <a:noFill/>
              <a:ln w="9525">
                <a:noFill/>
                <a:miter lim="800000"/>
                <a:headEnd/>
                <a:tailEnd/>
              </a:ln>
            </p:spPr>
            <p:txBody>
              <a:bodyPr wrap="none">
                <a:prstTxWarp prst="textNoShape">
                  <a:avLst/>
                </a:prstTxWarp>
                <a:spAutoFit/>
              </a:bodyPr>
              <a:lstStyle/>
              <a:p>
                <a:pPr defTabSz="914400">
                  <a:defRPr/>
                </a:pPr>
                <a:r>
                  <a:rPr kumimoji="0" lang="en-US" altLang="ja-JP" sz="800" kern="0">
                    <a:solidFill>
                      <a:sysClr val="windowText" lastClr="000000"/>
                    </a:solidFill>
                    <a:latin typeface="Arial"/>
                    <a:ea typeface="ヒラギノ角ゴ ProN W6"/>
                    <a:cs typeface="Arial"/>
                  </a:rPr>
                  <a:t>HfO</a:t>
                </a:r>
                <a:r>
                  <a:rPr kumimoji="0" lang="en-US" altLang="ja-JP" sz="800" kern="0" baseline="-25000">
                    <a:solidFill>
                      <a:sysClr val="windowText" lastClr="000000"/>
                    </a:solidFill>
                    <a:latin typeface="Arial"/>
                    <a:ea typeface="ヒラギノ角ゴ ProN W6"/>
                    <a:cs typeface="Arial"/>
                  </a:rPr>
                  <a:t>2</a:t>
                </a:r>
                <a:endParaRPr kumimoji="0" lang="en-US" altLang="ja-JP" sz="800" kern="0">
                  <a:solidFill>
                    <a:sysClr val="windowText" lastClr="000000"/>
                  </a:solidFill>
                  <a:latin typeface="Arial"/>
                  <a:ea typeface="ヒラギノ角ゴ ProN W6"/>
                  <a:cs typeface="Arial"/>
                </a:endParaRPr>
              </a:p>
            </p:txBody>
          </p:sp>
          <p:sp>
            <p:nvSpPr>
              <p:cNvPr id="112" name="Rectangle 87"/>
              <p:cNvSpPr>
                <a:spLocks noChangeArrowheads="1"/>
              </p:cNvSpPr>
              <p:nvPr/>
            </p:nvSpPr>
            <p:spPr bwMode="auto">
              <a:xfrm>
                <a:off x="3744" y="736"/>
                <a:ext cx="391" cy="136"/>
              </a:xfrm>
              <a:prstGeom prst="rect">
                <a:avLst/>
              </a:prstGeom>
              <a:noFill/>
              <a:ln w="9525">
                <a:noFill/>
                <a:miter lim="800000"/>
                <a:headEnd/>
                <a:tailEnd/>
              </a:ln>
            </p:spPr>
            <p:txBody>
              <a:bodyPr wrap="none">
                <a:prstTxWarp prst="textNoShape">
                  <a:avLst/>
                </a:prstTxWarp>
                <a:spAutoFit/>
              </a:bodyPr>
              <a:lstStyle/>
              <a:p>
                <a:pPr defTabSz="914400">
                  <a:defRPr/>
                </a:pPr>
                <a:r>
                  <a:rPr kumimoji="0" lang="en-US" altLang="ja-JP" sz="800" kern="0">
                    <a:solidFill>
                      <a:sysClr val="window" lastClr="FFFFFF"/>
                    </a:solidFill>
                    <a:latin typeface="Arial"/>
                    <a:ea typeface="ヒラギノ角ゴ ProN W6"/>
                    <a:cs typeface="Arial"/>
                  </a:rPr>
                  <a:t>0.575 µm</a:t>
                </a:r>
              </a:p>
            </p:txBody>
          </p:sp>
          <p:sp>
            <p:nvSpPr>
              <p:cNvPr id="113" name="Line 88"/>
              <p:cNvSpPr>
                <a:spLocks noChangeShapeType="1"/>
              </p:cNvSpPr>
              <p:nvPr/>
            </p:nvSpPr>
            <p:spPr bwMode="auto">
              <a:xfrm flipV="1">
                <a:off x="3863" y="842"/>
                <a:ext cx="0" cy="87"/>
              </a:xfrm>
              <a:prstGeom prst="line">
                <a:avLst/>
              </a:prstGeom>
              <a:noFill/>
              <a:ln w="12700">
                <a:solidFill>
                  <a:sysClr val="window" lastClr="FFFFFF"/>
                </a:solidFill>
                <a:round/>
                <a:headEnd/>
                <a:tailEnd/>
              </a:ln>
            </p:spPr>
            <p:txBody>
              <a:bodyPr wrap="none" anchor="ctr">
                <a:prstTxWarp prst="textNoShape">
                  <a:avLst/>
                </a:prstTxWarp>
              </a:bodyPr>
              <a:lstStyle/>
              <a:p>
                <a:pPr defTabSz="914400">
                  <a:defRPr/>
                </a:pPr>
                <a:endParaRPr kumimoji="0" lang="ja-JP" altLang="en-US" kern="0">
                  <a:solidFill>
                    <a:sysClr val="windowText" lastClr="000000"/>
                  </a:solidFill>
                  <a:latin typeface="Arial"/>
                  <a:ea typeface="ヒラギノ角ゴ ProN W6"/>
                  <a:cs typeface="Arial"/>
                </a:endParaRPr>
              </a:p>
            </p:txBody>
          </p:sp>
          <p:sp>
            <p:nvSpPr>
              <p:cNvPr id="114" name="Line 89"/>
              <p:cNvSpPr>
                <a:spLocks noChangeShapeType="1"/>
              </p:cNvSpPr>
              <p:nvPr/>
            </p:nvSpPr>
            <p:spPr bwMode="auto">
              <a:xfrm flipV="1">
                <a:off x="3992" y="844"/>
                <a:ext cx="0" cy="87"/>
              </a:xfrm>
              <a:prstGeom prst="line">
                <a:avLst/>
              </a:prstGeom>
              <a:noFill/>
              <a:ln w="12700">
                <a:solidFill>
                  <a:sysClr val="window" lastClr="FFFFFF"/>
                </a:solidFill>
                <a:round/>
                <a:headEnd/>
                <a:tailEnd/>
              </a:ln>
            </p:spPr>
            <p:txBody>
              <a:bodyPr wrap="none" anchor="ctr">
                <a:prstTxWarp prst="textNoShape">
                  <a:avLst/>
                </a:prstTxWarp>
              </a:bodyPr>
              <a:lstStyle/>
              <a:p>
                <a:pPr defTabSz="914400">
                  <a:defRPr/>
                </a:pPr>
                <a:endParaRPr kumimoji="0" lang="ja-JP" altLang="en-US" kern="0">
                  <a:solidFill>
                    <a:sysClr val="windowText" lastClr="000000"/>
                  </a:solidFill>
                  <a:latin typeface="Arial"/>
                  <a:ea typeface="ヒラギノ角ゴ ProN W6"/>
                  <a:cs typeface="Arial"/>
                </a:endParaRPr>
              </a:p>
            </p:txBody>
          </p:sp>
        </p:grpSp>
        <p:pic>
          <p:nvPicPr>
            <p:cNvPr id="106" name="Picture 29" descr="img019"/>
            <p:cNvPicPr>
              <a:picLocks noChangeAspect="1" noChangeArrowheads="1"/>
            </p:cNvPicPr>
            <p:nvPr/>
          </p:nvPicPr>
          <p:blipFill>
            <a:blip r:embed="rId9"/>
            <a:srcRect/>
            <a:stretch>
              <a:fillRect/>
            </a:stretch>
          </p:blipFill>
          <p:spPr bwMode="auto">
            <a:xfrm rot="5400000">
              <a:off x="7368249" y="366051"/>
              <a:ext cx="1417902" cy="1828800"/>
            </a:xfrm>
            <a:prstGeom prst="rect">
              <a:avLst/>
            </a:prstGeom>
            <a:noFill/>
            <a:ln w="9525">
              <a:noFill/>
              <a:miter lim="800000"/>
              <a:headEnd/>
              <a:tailEnd/>
            </a:ln>
          </p:spPr>
        </p:pic>
      </p:grpSp>
      <p:sp>
        <p:nvSpPr>
          <p:cNvPr id="44" name="テキスト ボックス 17"/>
          <p:cNvSpPr txBox="1">
            <a:spLocks noChangeArrowheads="1"/>
          </p:cNvSpPr>
          <p:nvPr/>
        </p:nvSpPr>
        <p:spPr bwMode="auto">
          <a:xfrm>
            <a:off x="47034" y="1053934"/>
            <a:ext cx="3634321" cy="1077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defTabSz="822857" fontAlgn="base">
              <a:spcBef>
                <a:spcPct val="0"/>
              </a:spcBef>
              <a:spcAft>
                <a:spcPct val="0"/>
              </a:spcAft>
            </a:pPr>
            <a:r>
              <a:rPr kumimoji="0" lang="en-US" altLang="ja-JP" sz="1600" b="1" dirty="0">
                <a:solidFill>
                  <a:srgbClr val="000000"/>
                </a:solidFill>
                <a:latin typeface="Helvetica" charset="0"/>
                <a:cs typeface="Helvetica" charset="0"/>
              </a:rPr>
              <a:t>Beam#       </a:t>
            </a:r>
            <a:r>
              <a:rPr kumimoji="0" lang="en-US" altLang="ja-JP" sz="1600" b="1" dirty="0" smtClean="0">
                <a:solidFill>
                  <a:srgbClr val="000000"/>
                </a:solidFill>
                <a:latin typeface="Helvetica" charset="0"/>
                <a:cs typeface="Helvetica" charset="0"/>
              </a:rPr>
              <a:t>4 </a:t>
            </a:r>
            <a:r>
              <a:rPr kumimoji="0" lang="en-US" altLang="ja-JP" sz="1600" b="1" dirty="0">
                <a:solidFill>
                  <a:srgbClr val="000000"/>
                </a:solidFill>
                <a:latin typeface="Helvetica" charset="0"/>
                <a:cs typeface="Helvetica" charset="0"/>
              </a:rPr>
              <a:t>beam</a:t>
            </a:r>
          </a:p>
          <a:p>
            <a:pPr defTabSz="822857" fontAlgn="base">
              <a:spcBef>
                <a:spcPct val="0"/>
              </a:spcBef>
              <a:spcAft>
                <a:spcPct val="0"/>
              </a:spcAft>
            </a:pPr>
            <a:r>
              <a:rPr kumimoji="0" lang="en-US" altLang="ja-JP" sz="1600" b="1" dirty="0">
                <a:solidFill>
                  <a:srgbClr val="000000"/>
                </a:solidFill>
                <a:latin typeface="Helvetica" charset="0"/>
                <a:cs typeface="Helvetica" charset="0"/>
              </a:rPr>
              <a:t>Energy       </a:t>
            </a:r>
            <a:r>
              <a:rPr kumimoji="0" lang="en-US" altLang="ja-JP" sz="1600" b="1" dirty="0" smtClean="0">
                <a:solidFill>
                  <a:srgbClr val="000000"/>
                </a:solidFill>
                <a:latin typeface="Helvetica" charset="0"/>
                <a:cs typeface="Helvetica" charset="0"/>
              </a:rPr>
              <a:t>700 J/beam, </a:t>
            </a:r>
            <a:r>
              <a:rPr kumimoji="0" lang="en-US" altLang="ja-JP" sz="1600" b="1" dirty="0" smtClean="0">
                <a:solidFill>
                  <a:srgbClr val="FF0000"/>
                </a:solidFill>
                <a:latin typeface="Helvetica" charset="0"/>
                <a:cs typeface="Helvetica" charset="0"/>
              </a:rPr>
              <a:t>2.8 kJ/total </a:t>
            </a:r>
            <a:endParaRPr kumimoji="0" lang="en-US" altLang="ja-JP" sz="1600" b="1" dirty="0">
              <a:solidFill>
                <a:srgbClr val="FF0000"/>
              </a:solidFill>
              <a:latin typeface="Helvetica" charset="0"/>
              <a:cs typeface="Helvetica" charset="0"/>
            </a:endParaRPr>
          </a:p>
          <a:p>
            <a:pPr defTabSz="822857" fontAlgn="base">
              <a:spcBef>
                <a:spcPct val="0"/>
              </a:spcBef>
              <a:spcAft>
                <a:spcPct val="0"/>
              </a:spcAft>
            </a:pPr>
            <a:r>
              <a:rPr kumimoji="0" lang="en-US" altLang="ja-JP" sz="1600" b="1" dirty="0">
                <a:solidFill>
                  <a:srgbClr val="000000"/>
                </a:solidFill>
                <a:latin typeface="Helvetica" charset="0"/>
                <a:cs typeface="Helvetica" charset="0"/>
              </a:rPr>
              <a:t>Duration</a:t>
            </a:r>
            <a:r>
              <a:rPr kumimoji="0" lang="ja-JP" altLang="en-US" sz="1600" b="1" dirty="0">
                <a:solidFill>
                  <a:srgbClr val="000000"/>
                </a:solidFill>
                <a:latin typeface="Helvetica" charset="0"/>
                <a:ea typeface="ヒラギノ角ゴ Pro W3" charset="0"/>
                <a:cs typeface="ヒラギノ角ゴ Pro W3" charset="0"/>
              </a:rPr>
              <a:t>　</a:t>
            </a:r>
            <a:r>
              <a:rPr kumimoji="0" lang="en-US" altLang="ja-JP" sz="1600" b="1" dirty="0">
                <a:solidFill>
                  <a:srgbClr val="000000"/>
                </a:solidFill>
                <a:latin typeface="Helvetica" charset="0"/>
                <a:cs typeface="Helvetica" charset="0"/>
              </a:rPr>
              <a:t>  </a:t>
            </a:r>
            <a:r>
              <a:rPr kumimoji="0" lang="en-US" altLang="ja-JP" sz="1600" b="1" dirty="0" smtClean="0">
                <a:solidFill>
                  <a:srgbClr val="000000"/>
                </a:solidFill>
                <a:latin typeface="Helvetica" charset="0"/>
                <a:cs typeface="Helvetica" charset="0"/>
              </a:rPr>
              <a:t>&lt; 1 </a:t>
            </a:r>
            <a:r>
              <a:rPr kumimoji="0" lang="en-US" altLang="ja-JP" sz="1600" b="1" dirty="0" err="1" smtClean="0">
                <a:solidFill>
                  <a:srgbClr val="000000"/>
                </a:solidFill>
                <a:latin typeface="Helvetica" charset="0"/>
                <a:cs typeface="Helvetica" charset="0"/>
              </a:rPr>
              <a:t>ps</a:t>
            </a:r>
            <a:endParaRPr kumimoji="0" lang="en-US" altLang="ja-JP" sz="1600" b="1" dirty="0">
              <a:solidFill>
                <a:srgbClr val="000000"/>
              </a:solidFill>
              <a:latin typeface="Helvetica" charset="0"/>
              <a:cs typeface="Helvetica" charset="0"/>
            </a:endParaRPr>
          </a:p>
          <a:p>
            <a:pPr defTabSz="822857" fontAlgn="base">
              <a:spcBef>
                <a:spcPct val="0"/>
              </a:spcBef>
              <a:spcAft>
                <a:spcPct val="0"/>
              </a:spcAft>
            </a:pPr>
            <a:r>
              <a:rPr kumimoji="0" lang="en-US" altLang="ja-JP" sz="1600" b="1" dirty="0">
                <a:solidFill>
                  <a:srgbClr val="000000"/>
                </a:solidFill>
                <a:latin typeface="Helvetica" charset="0"/>
                <a:cs typeface="Helvetica" charset="0"/>
              </a:rPr>
              <a:t>Wavelength 1053 nm         </a:t>
            </a:r>
          </a:p>
        </p:txBody>
      </p:sp>
      <p:grpSp>
        <p:nvGrpSpPr>
          <p:cNvPr id="46" name="図形グループ 118"/>
          <p:cNvGrpSpPr>
            <a:grpSpLocks/>
          </p:cNvGrpSpPr>
          <p:nvPr/>
        </p:nvGrpSpPr>
        <p:grpSpPr bwMode="auto">
          <a:xfrm>
            <a:off x="7879862" y="185188"/>
            <a:ext cx="1223963" cy="788988"/>
            <a:chOff x="7424915" y="-91246"/>
            <a:chExt cx="1224880" cy="790356"/>
          </a:xfrm>
        </p:grpSpPr>
        <p:sp>
          <p:nvSpPr>
            <p:cNvPr id="47"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48" name="図 1" descr="logo0.jpg"/>
            <p:cNvPicPr>
              <a:picLocks noChangeAspect="1"/>
            </p:cNvPicPr>
            <p:nvPr/>
          </p:nvPicPr>
          <p:blipFill>
            <a:blip r:embed="rId10">
              <a:extLst>
                <a:ext uri="{BEBA8EAE-BF5A-486C-A8C5-ECC9F3942E4B}">
                  <a14:imgProps xmlns:a14="http://schemas.microsoft.com/office/drawing/2010/main">
                    <a14:imgLayer r:embed="rId11">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descr="E:\発表用PPT\logo-SILVER.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 name="スライド番号プレースホルダー 1"/>
          <p:cNvSpPr>
            <a:spLocks noGrp="1"/>
          </p:cNvSpPr>
          <p:nvPr>
            <p:ph type="sldNum" sz="quarter" idx="10"/>
          </p:nvPr>
        </p:nvSpPr>
        <p:spPr>
          <a:xfrm>
            <a:off x="8847138" y="6623050"/>
            <a:ext cx="239712" cy="2524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19</a:t>
            </a:fld>
            <a:endParaRPr lang="en-US" altLang="ja-JP" sz="1300">
              <a:solidFill>
                <a:srgbClr val="000000"/>
              </a:solidFill>
              <a:latin typeface="Arial" charset="0"/>
              <a:cs typeface="Gill Sans" charset="0"/>
            </a:endParaRPr>
          </a:p>
        </p:txBody>
      </p:sp>
      <p:sp>
        <p:nvSpPr>
          <p:cNvPr id="51" name="正方形/長方形 50"/>
          <p:cNvSpPr/>
          <p:nvPr/>
        </p:nvSpPr>
        <p:spPr>
          <a:xfrm>
            <a:off x="39956" y="38103"/>
            <a:ext cx="4790494"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FIREX: Fast Ignition Realization </a:t>
            </a:r>
            <a:r>
              <a:rPr kumimoji="0" lang="en-US" altLang="ja-JP" dirty="0" err="1" smtClean="0">
                <a:solidFill>
                  <a:srgbClr val="000000"/>
                </a:solidFill>
                <a:latin typeface="Helvetica"/>
                <a:ea typeface="ヒラギノ角ゴ Pro W3"/>
                <a:cs typeface="Helvetica"/>
                <a:sym typeface="Gill Sans" charset="0"/>
              </a:rPr>
              <a:t>EXperiment</a:t>
            </a:r>
            <a:endParaRPr lang="ja-JP" altLang="en-US"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333929153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1107" y="1606300"/>
            <a:ext cx="8877955" cy="5016750"/>
          </a:xfrm>
          <a:prstGeom prst="rect">
            <a:avLst/>
          </a:prstGeom>
          <a:noFill/>
        </p:spPr>
        <p:txBody>
          <a:bodyPr wrap="square" lIns="91436" tIns="45716" rIns="91436" bIns="45716" rtlCol="0">
            <a:spAutoFit/>
          </a:bodyPr>
          <a:lstStyle/>
          <a:p>
            <a:pPr marL="285750" lvl="1" indent="-285750">
              <a:buFont typeface="Wingdings" charset="2"/>
              <a:buChar char="ü"/>
            </a:pPr>
            <a:r>
              <a:rPr lang="en-US" altLang="ja-JP" sz="2000" b="1" dirty="0" smtClean="0">
                <a:solidFill>
                  <a:srgbClr val="000000"/>
                </a:solidFill>
                <a:latin typeface="Helvetica"/>
                <a:cs typeface="Helvetica"/>
              </a:rPr>
              <a:t>Fast-Ignition Realization </a:t>
            </a:r>
            <a:r>
              <a:rPr lang="en-US" altLang="ja-JP" sz="2000" b="1" dirty="0" err="1" smtClean="0">
                <a:solidFill>
                  <a:srgbClr val="000000"/>
                </a:solidFill>
                <a:latin typeface="Helvetica"/>
                <a:cs typeface="Helvetica"/>
              </a:rPr>
              <a:t>EXperiment</a:t>
            </a:r>
            <a:r>
              <a:rPr lang="en-US" altLang="ja-JP" sz="2000" b="1" dirty="0" smtClean="0">
                <a:solidFill>
                  <a:srgbClr val="000000"/>
                </a:solidFill>
                <a:latin typeface="Helvetica"/>
                <a:cs typeface="Helvetica"/>
              </a:rPr>
              <a:t> (FIREX) was performed on GEKKO XII - LFEX laser facility. </a:t>
            </a:r>
          </a:p>
          <a:p>
            <a:pPr marL="742788" lvl="2" indent="-285750">
              <a:buFont typeface="Wingdings" charset="2"/>
              <a:buChar char="ü"/>
            </a:pPr>
            <a:endParaRPr lang="en-US" altLang="ja-JP" sz="2000" b="1" dirty="0" smtClean="0">
              <a:solidFill>
                <a:srgbClr val="000000"/>
              </a:solidFill>
              <a:latin typeface="Helvetica"/>
              <a:cs typeface="Helvetica"/>
            </a:endParaRPr>
          </a:p>
          <a:p>
            <a:pPr marL="285750" lvl="1" indent="-285750">
              <a:buFont typeface="Wingdings" charset="2"/>
              <a:buChar char="ü"/>
            </a:pPr>
            <a:r>
              <a:rPr lang="en-US" altLang="ja-JP" sz="2000" b="1" dirty="0" smtClean="0">
                <a:solidFill>
                  <a:srgbClr val="000000"/>
                </a:solidFill>
                <a:latin typeface="Helvetica"/>
                <a:cs typeface="Helvetica"/>
              </a:rPr>
              <a:t>There are </a:t>
            </a:r>
            <a:r>
              <a:rPr lang="en-US" altLang="ja-JP" sz="2000" b="1" dirty="0">
                <a:solidFill>
                  <a:srgbClr val="000000"/>
                </a:solidFill>
                <a:latin typeface="Helvetica"/>
                <a:cs typeface="Helvetica"/>
              </a:rPr>
              <a:t>three </a:t>
            </a:r>
            <a:r>
              <a:rPr lang="en-US" altLang="ja-JP" sz="2000" b="1" dirty="0" smtClean="0">
                <a:solidFill>
                  <a:srgbClr val="000000"/>
                </a:solidFill>
                <a:latin typeface="Helvetica"/>
                <a:cs typeface="Helvetica"/>
              </a:rPr>
              <a:t>difficulties of the </a:t>
            </a:r>
            <a:r>
              <a:rPr lang="en-US" altLang="ja-JP" sz="2000" b="1" dirty="0">
                <a:solidFill>
                  <a:srgbClr val="000000"/>
                </a:solidFill>
                <a:latin typeface="Helvetica"/>
                <a:cs typeface="Helvetica"/>
              </a:rPr>
              <a:t>fast-ignition </a:t>
            </a:r>
            <a:r>
              <a:rPr lang="en-US" altLang="ja-JP" sz="2000" b="1" dirty="0" smtClean="0">
                <a:solidFill>
                  <a:srgbClr val="000000"/>
                </a:solidFill>
                <a:latin typeface="Helvetica"/>
                <a:cs typeface="Helvetica"/>
              </a:rPr>
              <a:t>scheme, namely “shut-in”, “diverging” and “ unstoppable” of REB.</a:t>
            </a:r>
          </a:p>
          <a:p>
            <a:pPr marL="742788" lvl="2" indent="-285750">
              <a:buFont typeface="Wingdings" charset="2"/>
              <a:buChar char="ü"/>
            </a:pPr>
            <a:endParaRPr lang="en-US" altLang="ja-JP" sz="2000" b="1" dirty="0" smtClean="0">
              <a:solidFill>
                <a:srgbClr val="000000"/>
              </a:solidFill>
              <a:latin typeface="Helvetica"/>
              <a:cs typeface="Helvetica"/>
            </a:endParaRPr>
          </a:p>
          <a:p>
            <a:pPr marL="285750" lvl="1" indent="-285750">
              <a:buFont typeface="Wingdings" charset="2"/>
              <a:buChar char="ü"/>
            </a:pPr>
            <a:r>
              <a:rPr lang="en-US" altLang="ja-JP" sz="2000" b="1" dirty="0" smtClean="0">
                <a:solidFill>
                  <a:srgbClr val="000000"/>
                </a:solidFill>
                <a:latin typeface="Helvetica"/>
                <a:cs typeface="Helvetica"/>
              </a:rPr>
              <a:t>All </a:t>
            </a:r>
            <a:r>
              <a:rPr lang="en-US" altLang="ja-JP" sz="2000" b="1" dirty="0">
                <a:solidFill>
                  <a:srgbClr val="000000"/>
                </a:solidFill>
                <a:latin typeface="Helvetica"/>
                <a:cs typeface="Helvetica"/>
              </a:rPr>
              <a:t>physical </a:t>
            </a:r>
            <a:r>
              <a:rPr lang="en-US" altLang="ja-JP" sz="2000" b="1" dirty="0" smtClean="0">
                <a:solidFill>
                  <a:srgbClr val="000000"/>
                </a:solidFill>
                <a:latin typeface="Helvetica"/>
                <a:cs typeface="Helvetica"/>
              </a:rPr>
              <a:t>parameters of the REB were measured to evaluate absolutely the heating </a:t>
            </a:r>
            <a:r>
              <a:rPr lang="en-US" altLang="ja-JP" sz="2000" b="1" dirty="0">
                <a:solidFill>
                  <a:srgbClr val="000000"/>
                </a:solidFill>
                <a:latin typeface="Helvetica"/>
                <a:cs typeface="Helvetica"/>
              </a:rPr>
              <a:t>efficiency</a:t>
            </a:r>
            <a:r>
              <a:rPr lang="en-US" altLang="ja-JP" sz="2000" b="1" dirty="0" smtClean="0">
                <a:solidFill>
                  <a:srgbClr val="000000"/>
                </a:solidFill>
                <a:latin typeface="Helvetica"/>
                <a:cs typeface="Helvetica"/>
              </a:rPr>
              <a:t>.</a:t>
            </a:r>
          </a:p>
          <a:p>
            <a:pPr marL="742788" lvl="2" indent="-285750">
              <a:buFont typeface="Wingdings" charset="2"/>
              <a:buChar char="ü"/>
            </a:pPr>
            <a:endParaRPr lang="en-US" altLang="ja-JP" sz="2000" b="1" dirty="0" smtClean="0">
              <a:solidFill>
                <a:srgbClr val="000090"/>
              </a:solidFill>
              <a:latin typeface="Helvetica"/>
              <a:ea typeface="ヒラギノ角ゴ ProN W6"/>
              <a:cs typeface="Helvetica"/>
            </a:endParaRPr>
          </a:p>
          <a:p>
            <a:pPr marL="342904" indent="-342886">
              <a:buFont typeface="Wingdings" charset="2"/>
              <a:buChar char="ü"/>
            </a:pPr>
            <a:r>
              <a:rPr lang="en-US" altLang="ja-JP" sz="2000" b="1" dirty="0" smtClean="0">
                <a:solidFill>
                  <a:srgbClr val="000000"/>
                </a:solidFill>
                <a:latin typeface="Helvetica"/>
                <a:ea typeface="ヒラギノ角ゴ ProN W6"/>
                <a:cs typeface="Helvetica"/>
              </a:rPr>
              <a:t>The most critical problem is generation of too energetic REB (&gt; 15 MeV) in a long-scale preformed plasma.</a:t>
            </a:r>
          </a:p>
          <a:p>
            <a:pPr marL="799942" lvl="1" indent="-342886">
              <a:buFont typeface="Wingdings" charset="2"/>
              <a:buChar char="ü"/>
            </a:pPr>
            <a:endParaRPr lang="en-US" altLang="ja-JP" sz="2000" b="1" dirty="0" smtClean="0">
              <a:solidFill>
                <a:srgbClr val="000000"/>
              </a:solidFill>
              <a:latin typeface="Helvetica"/>
              <a:ea typeface="ヒラギノ角ゴ ProN W6"/>
              <a:cs typeface="Helvetica"/>
            </a:endParaRPr>
          </a:p>
          <a:p>
            <a:pPr marL="342904" indent="-342886">
              <a:buFont typeface="Wingdings" charset="2"/>
              <a:buChar char="ü"/>
            </a:pPr>
            <a:r>
              <a:rPr lang="en-US" altLang="ja-JP" sz="2000" b="1" dirty="0" smtClean="0">
                <a:solidFill>
                  <a:srgbClr val="000000"/>
                </a:solidFill>
                <a:latin typeface="Helvetica"/>
                <a:ea typeface="ヒラギノ角ゴ ProN W6"/>
                <a:cs typeface="Helvetica"/>
              </a:rPr>
              <a:t>Plasma mirror will be installed to suppress generation of too energetic REB.</a:t>
            </a:r>
          </a:p>
          <a:p>
            <a:pPr marL="799942" lvl="1" indent="-342886">
              <a:buFont typeface="Wingdings" charset="2"/>
              <a:buChar char="ü"/>
            </a:pPr>
            <a:endParaRPr lang="en-US" altLang="ja-JP" sz="2000" b="1" dirty="0" smtClean="0">
              <a:solidFill>
                <a:srgbClr val="000000"/>
              </a:solidFill>
              <a:latin typeface="Helvetica"/>
              <a:ea typeface="ヒラギノ角ゴ ProN W6"/>
              <a:cs typeface="Helvetica"/>
            </a:endParaRPr>
          </a:p>
          <a:p>
            <a:pPr marL="342904" indent="-342886">
              <a:buFont typeface="Wingdings" charset="2"/>
              <a:buChar char="ü"/>
            </a:pPr>
            <a:r>
              <a:rPr lang="en-US" altLang="ja-JP" sz="2000" b="1" dirty="0" smtClean="0">
                <a:solidFill>
                  <a:srgbClr val="000000"/>
                </a:solidFill>
                <a:latin typeface="Helvetica"/>
                <a:ea typeface="ヒラギノ角ゴ ProN W6"/>
                <a:cs typeface="Helvetica"/>
              </a:rPr>
              <a:t>Guiding of REB was demonstrated with </a:t>
            </a:r>
            <a:r>
              <a:rPr lang="en-US" altLang="ja-JP" sz="2000" b="1" dirty="0" smtClean="0">
                <a:solidFill>
                  <a:srgbClr val="000000"/>
                </a:solidFill>
                <a:latin typeface="Helvetica"/>
                <a:ea typeface="ヒラギノ角ゴ ProN W6"/>
                <a:cs typeface="Helvetica"/>
              </a:rPr>
              <a:t>0.6 </a:t>
            </a:r>
            <a:r>
              <a:rPr lang="en-US" altLang="ja-JP" sz="2000" b="1" dirty="0" err="1" smtClean="0">
                <a:solidFill>
                  <a:srgbClr val="000000"/>
                </a:solidFill>
                <a:latin typeface="Helvetica"/>
                <a:ea typeface="ヒラギノ角ゴ ProN W6"/>
                <a:cs typeface="Helvetica"/>
              </a:rPr>
              <a:t>kT</a:t>
            </a:r>
            <a:r>
              <a:rPr lang="en-US" altLang="ja-JP" sz="2000" b="1" dirty="0" smtClean="0">
                <a:solidFill>
                  <a:srgbClr val="000000"/>
                </a:solidFill>
                <a:latin typeface="Helvetica"/>
                <a:ea typeface="ヒラギノ角ゴ ProN W6"/>
                <a:cs typeface="Helvetica"/>
              </a:rPr>
              <a:t> of external </a:t>
            </a:r>
            <a:r>
              <a:rPr lang="en-US" altLang="ja-JP" sz="2000" b="1" dirty="0" smtClean="0">
                <a:solidFill>
                  <a:srgbClr val="000000"/>
                </a:solidFill>
                <a:latin typeface="Helvetica"/>
                <a:ea typeface="ヒラギノ角ゴ ProN W6"/>
                <a:cs typeface="Helvetica"/>
              </a:rPr>
              <a:t>B-field.</a:t>
            </a:r>
          </a:p>
        </p:txBody>
      </p:sp>
      <p:sp>
        <p:nvSpPr>
          <p:cNvPr id="5" name="正方形/長方形 4"/>
          <p:cNvSpPr/>
          <p:nvPr/>
        </p:nvSpPr>
        <p:spPr>
          <a:xfrm>
            <a:off x="0" y="0"/>
            <a:ext cx="9144000" cy="1384995"/>
          </a:xfrm>
          <a:prstGeom prst="rect">
            <a:avLst/>
          </a:prstGeom>
        </p:spPr>
        <p:txBody>
          <a:bodyPr wrap="square">
            <a:spAutoFit/>
          </a:bodyPr>
          <a:lstStyle/>
          <a:p>
            <a:r>
              <a:rPr lang="en-US" altLang="ja-JP"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a:cs typeface="Helvetica"/>
              </a:rPr>
              <a:t>               Slope temperature and divergence of </a:t>
            </a:r>
            <a:r>
              <a:rPr lang="en-US" altLang="ja-JP" sz="28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a:cs typeface="Helvetica"/>
              </a:rPr>
              <a:t>r</a:t>
            </a:r>
            <a:r>
              <a:rPr lang="en-US" altLang="ja-JP"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a:cs typeface="Helvetica"/>
              </a:rPr>
              <a:t>elativistic </a:t>
            </a:r>
            <a:r>
              <a:rPr lang="en-US" altLang="ja-JP" sz="28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a:cs typeface="Helvetica"/>
              </a:rPr>
              <a:t>e</a:t>
            </a:r>
            <a:r>
              <a:rPr lang="en-US" altLang="ja-JP"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a:cs typeface="Helvetica"/>
              </a:rPr>
              <a:t>lectron </a:t>
            </a:r>
            <a:r>
              <a:rPr lang="en-US" altLang="ja-JP" sz="2800" b="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a:cs typeface="Helvetica"/>
              </a:rPr>
              <a:t>b</a:t>
            </a:r>
            <a:r>
              <a:rPr lang="en-US" altLang="ja-JP"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a:cs typeface="Helvetica"/>
              </a:rPr>
              <a:t>eam (REB) must be controlled for efficient heating of fusion fuel.</a:t>
            </a:r>
            <a:endParaRPr lang="en-US" altLang="ja-JP"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Helvetica"/>
              <a:cs typeface="Helvetica"/>
            </a:endParaRPr>
          </a:p>
        </p:txBody>
      </p:sp>
      <p:sp>
        <p:nvSpPr>
          <p:cNvPr id="4" name="スライド番号プレースホルダー 1"/>
          <p:cNvSpPr>
            <a:spLocks noGrp="1"/>
          </p:cNvSpPr>
          <p:nvPr>
            <p:ph type="sldNum" sz="quarter" idx="10"/>
          </p:nvPr>
        </p:nvSpPr>
        <p:spPr>
          <a:xfrm>
            <a:off x="8847138" y="6623050"/>
            <a:ext cx="239712" cy="2524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2</a:t>
            </a:fld>
            <a:endParaRPr lang="en-US" altLang="ja-JP" sz="1300">
              <a:solidFill>
                <a:srgbClr val="000000"/>
              </a:solidFill>
              <a:latin typeface="Arial" charset="0"/>
              <a:cs typeface="Gill Sans" charset="0"/>
            </a:endParaRPr>
          </a:p>
        </p:txBody>
      </p:sp>
      <p:sp>
        <p:nvSpPr>
          <p:cNvPr id="6" name="正方形/長方形 5"/>
          <p:cNvSpPr/>
          <p:nvPr/>
        </p:nvSpPr>
        <p:spPr>
          <a:xfrm>
            <a:off x="82312" y="57516"/>
            <a:ext cx="1172237" cy="369328"/>
          </a:xfrm>
          <a:prstGeom prst="rect">
            <a:avLst/>
          </a:prstGeom>
          <a:ln>
            <a:solidFill>
              <a:srgbClr val="FF6600"/>
            </a:solidFill>
          </a:ln>
        </p:spPr>
        <p:txBody>
          <a:bodyPr wrap="none" lIns="91438" tIns="45718" rIns="91438" bIns="45718">
            <a:spAutoFit/>
          </a:bodyPr>
          <a:lstStyle/>
          <a:p>
            <a:r>
              <a:rPr kumimoji="0" lang="en-US" altLang="ja-JP" dirty="0" smtClean="0">
                <a:solidFill>
                  <a:srgbClr val="FF0000"/>
                </a:solidFill>
                <a:latin typeface="Helvetica"/>
                <a:ea typeface="ヒラギノ角ゴ Pro W3"/>
                <a:cs typeface="Helvetica"/>
                <a:sym typeface="Gill Sans" charset="0"/>
              </a:rPr>
              <a:t>Summary</a:t>
            </a:r>
            <a:endParaRPr lang="ja-JP" altLang="en-US" baseline="-25000" dirty="0">
              <a:solidFill>
                <a:srgbClr val="FF0000"/>
              </a:solidFill>
              <a:latin typeface="Helvetica"/>
              <a:ea typeface="ＭＳ Ｐゴシック"/>
              <a:cs typeface="Helvetica"/>
            </a:endParaRPr>
          </a:p>
        </p:txBody>
      </p:sp>
    </p:spTree>
    <p:extLst>
      <p:ext uri="{BB962C8B-B14F-4D97-AF65-F5344CB8AC3E}">
        <p14:creationId xmlns:p14="http://schemas.microsoft.com/office/powerpoint/2010/main" val="199436679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 name="図形グループ 23"/>
          <p:cNvGrpSpPr/>
          <p:nvPr/>
        </p:nvGrpSpPr>
        <p:grpSpPr>
          <a:xfrm>
            <a:off x="3228025" y="1826260"/>
            <a:ext cx="3523297" cy="3523298"/>
            <a:chOff x="3228025" y="1826260"/>
            <a:chExt cx="3523297" cy="3523298"/>
          </a:xfrm>
        </p:grpSpPr>
        <p:sp>
          <p:nvSpPr>
            <p:cNvPr id="4" name="円/楕円 3"/>
            <p:cNvSpPr/>
            <p:nvPr/>
          </p:nvSpPr>
          <p:spPr bwMode="auto">
            <a:xfrm>
              <a:off x="3228025" y="1826260"/>
              <a:ext cx="3523297" cy="3523298"/>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01598" tIns="50798" rIns="101598" bIns="50798" anchor="ctr"/>
            <a:lstStyle/>
            <a:p>
              <a:pPr algn="ctr" defTabSz="457178">
                <a:defRPr/>
              </a:pPr>
              <a:endParaRPr lang="ja-JP" altLang="en-US">
                <a:solidFill>
                  <a:prstClr val="white"/>
                </a:solidFill>
                <a:latin typeface="Helvetica"/>
                <a:ea typeface="ＭＳ Ｐゴシック"/>
                <a:cs typeface="Helvetica"/>
                <a:sym typeface="Gill Sans" charset="0"/>
              </a:endParaRPr>
            </a:p>
          </p:txBody>
        </p:sp>
        <p:sp>
          <p:nvSpPr>
            <p:cNvPr id="5" name="円/楕円 4"/>
            <p:cNvSpPr/>
            <p:nvPr/>
          </p:nvSpPr>
          <p:spPr bwMode="auto">
            <a:xfrm>
              <a:off x="3338038" y="1936274"/>
              <a:ext cx="3303269" cy="330327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01598" tIns="50798" rIns="101598" bIns="50798" anchor="ctr"/>
            <a:lstStyle/>
            <a:p>
              <a:pPr algn="ctr" defTabSz="457178">
                <a:defRPr/>
              </a:pPr>
              <a:endParaRPr lang="ja-JP" altLang="en-US">
                <a:solidFill>
                  <a:prstClr val="white"/>
                </a:solidFill>
                <a:latin typeface="Helvetica"/>
                <a:ea typeface="ＭＳ Ｐゴシック"/>
                <a:cs typeface="Helvetica"/>
                <a:sym typeface="Gill Sans" charset="0"/>
              </a:endParaRPr>
            </a:p>
          </p:txBody>
        </p:sp>
      </p:grpSp>
      <p:sp>
        <p:nvSpPr>
          <p:cNvPr id="6" name="二等辺三角形 5"/>
          <p:cNvSpPr/>
          <p:nvPr/>
        </p:nvSpPr>
        <p:spPr bwMode="auto">
          <a:xfrm rot="5400000">
            <a:off x="3381617" y="2707086"/>
            <a:ext cx="1454467" cy="1761649"/>
          </a:xfrm>
          <a:prstGeom prst="triangle">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01596" tIns="50798" rIns="101596" bIns="50798" anchor="ctr"/>
          <a:lstStyle/>
          <a:p>
            <a:pPr algn="ctr" defTabSz="457178">
              <a:defRPr/>
            </a:pPr>
            <a:endParaRPr lang="ja-JP" altLang="en-US">
              <a:solidFill>
                <a:prstClr val="white"/>
              </a:solidFill>
              <a:latin typeface="Helvetica"/>
              <a:ea typeface="ＭＳ Ｐゴシック"/>
              <a:cs typeface="Helvetica"/>
              <a:sym typeface="Gill Sans" charset="0"/>
            </a:endParaRPr>
          </a:p>
        </p:txBody>
      </p:sp>
      <p:sp>
        <p:nvSpPr>
          <p:cNvPr id="8" name="正方形/長方形 7"/>
          <p:cNvSpPr/>
          <p:nvPr/>
        </p:nvSpPr>
        <p:spPr bwMode="auto">
          <a:xfrm flipH="1">
            <a:off x="2993711" y="2767807"/>
            <a:ext cx="271463" cy="158591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101596" tIns="50798" rIns="101596" bIns="50798" anchor="ctr"/>
          <a:lstStyle/>
          <a:p>
            <a:pPr algn="ctr" defTabSz="457178">
              <a:defRPr/>
            </a:pPr>
            <a:endParaRPr lang="ja-JP" altLang="en-US">
              <a:solidFill>
                <a:prstClr val="white"/>
              </a:solidFill>
              <a:latin typeface="Helvetica"/>
              <a:ea typeface="ＭＳ Ｐゴシック"/>
              <a:cs typeface="Helvetica"/>
              <a:sym typeface="Gill Sans" charset="0"/>
            </a:endParaRPr>
          </a:p>
        </p:txBody>
      </p:sp>
      <p:cxnSp>
        <p:nvCxnSpPr>
          <p:cNvPr id="11" name="直線コネクタ 10"/>
          <p:cNvCxnSpPr/>
          <p:nvPr/>
        </p:nvCxnSpPr>
        <p:spPr bwMode="auto">
          <a:xfrm flipV="1">
            <a:off x="3252313" y="4283711"/>
            <a:ext cx="37148" cy="1034415"/>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bwMode="auto">
          <a:xfrm flipV="1">
            <a:off x="3299462" y="1841979"/>
            <a:ext cx="37148" cy="1034415"/>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44398" name="図形グループ 15"/>
          <p:cNvGrpSpPr>
            <a:grpSpLocks/>
          </p:cNvGrpSpPr>
          <p:nvPr/>
        </p:nvGrpSpPr>
        <p:grpSpPr bwMode="auto">
          <a:xfrm>
            <a:off x="2739191" y="2107914"/>
            <a:ext cx="379146" cy="2977166"/>
            <a:chOff x="3882199" y="1868183"/>
            <a:chExt cx="310091" cy="2435562"/>
          </a:xfrm>
        </p:grpSpPr>
        <p:sp>
          <p:nvSpPr>
            <p:cNvPr id="13" name="円/楕円 12"/>
            <p:cNvSpPr/>
            <p:nvPr/>
          </p:nvSpPr>
          <p:spPr>
            <a:xfrm>
              <a:off x="3882365" y="1868028"/>
              <a:ext cx="309660" cy="30974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78">
                <a:defRPr/>
              </a:pPr>
              <a:endParaRPr lang="ja-JP" altLang="en-US">
                <a:solidFill>
                  <a:prstClr val="white"/>
                </a:solidFill>
                <a:latin typeface="Helvetica"/>
                <a:ea typeface="ＭＳ Ｐゴシック"/>
                <a:cs typeface="Helvetica"/>
                <a:sym typeface="Gill Sans" charset="0"/>
              </a:endParaRPr>
            </a:p>
          </p:txBody>
        </p:sp>
        <p:sp>
          <p:nvSpPr>
            <p:cNvPr id="15" name="円/楕円 14"/>
            <p:cNvSpPr/>
            <p:nvPr/>
          </p:nvSpPr>
          <p:spPr>
            <a:xfrm>
              <a:off x="3882365" y="3994134"/>
              <a:ext cx="309660" cy="309741"/>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78">
                <a:defRPr/>
              </a:pPr>
              <a:endParaRPr lang="ja-JP" altLang="en-US">
                <a:solidFill>
                  <a:prstClr val="white"/>
                </a:solidFill>
                <a:latin typeface="Helvetica"/>
                <a:ea typeface="ＭＳ Ｐゴシック"/>
                <a:cs typeface="Helvetica"/>
                <a:sym typeface="Gill Sans" charset="0"/>
              </a:endParaRPr>
            </a:p>
          </p:txBody>
        </p:sp>
      </p:grpSp>
      <p:cxnSp>
        <p:nvCxnSpPr>
          <p:cNvPr id="17" name="直線コネクタ 16"/>
          <p:cNvCxnSpPr/>
          <p:nvPr/>
        </p:nvCxnSpPr>
        <p:spPr bwMode="auto">
          <a:xfrm flipH="1" flipV="1">
            <a:off x="3382329" y="2983549"/>
            <a:ext cx="1225868" cy="484347"/>
          </a:xfrm>
          <a:prstGeom prst="line">
            <a:avLst/>
          </a:prstGeom>
          <a:ln w="19050" cmpd="sng">
            <a:solidFill>
              <a:srgbClr val="E46C0A"/>
            </a:solidFill>
          </a:ln>
          <a:effectLst/>
        </p:spPr>
        <p:style>
          <a:lnRef idx="2">
            <a:schemeClr val="accent1"/>
          </a:lnRef>
          <a:fillRef idx="0">
            <a:schemeClr val="accent1"/>
          </a:fillRef>
          <a:effectRef idx="1">
            <a:schemeClr val="accent1"/>
          </a:effectRef>
          <a:fontRef idx="minor">
            <a:schemeClr val="tx1"/>
          </a:fontRef>
        </p:style>
      </p:cxnSp>
      <p:cxnSp>
        <p:nvCxnSpPr>
          <p:cNvPr id="32" name="直線コネクタ 31"/>
          <p:cNvCxnSpPr/>
          <p:nvPr/>
        </p:nvCxnSpPr>
        <p:spPr bwMode="auto">
          <a:xfrm flipH="1">
            <a:off x="3382329" y="3709355"/>
            <a:ext cx="1225868" cy="484347"/>
          </a:xfrm>
          <a:prstGeom prst="line">
            <a:avLst/>
          </a:prstGeom>
          <a:ln w="19050"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bwMode="auto">
          <a:xfrm flipV="1">
            <a:off x="4601053" y="3469323"/>
            <a:ext cx="0" cy="220027"/>
          </a:xfrm>
          <a:prstGeom prst="line">
            <a:avLst/>
          </a:prstGeom>
          <a:ln w="19050" cmpd="sng">
            <a:solidFill>
              <a:srgbClr val="E46C0A"/>
            </a:solidFill>
          </a:ln>
          <a:effectLst/>
        </p:spPr>
        <p:style>
          <a:lnRef idx="2">
            <a:schemeClr val="accent1"/>
          </a:lnRef>
          <a:fillRef idx="0">
            <a:schemeClr val="accent1"/>
          </a:fillRef>
          <a:effectRef idx="1">
            <a:schemeClr val="accent1"/>
          </a:effectRef>
          <a:fontRef idx="minor">
            <a:schemeClr val="tx1"/>
          </a:fontRef>
        </p:style>
      </p:cxnSp>
      <p:grpSp>
        <p:nvGrpSpPr>
          <p:cNvPr id="3" name="図形グループ 2"/>
          <p:cNvGrpSpPr/>
          <p:nvPr/>
        </p:nvGrpSpPr>
        <p:grpSpPr>
          <a:xfrm>
            <a:off x="1988283" y="1605691"/>
            <a:ext cx="2635203" cy="1486736"/>
            <a:chOff x="1988282" y="1605689"/>
            <a:chExt cx="2635203" cy="1486736"/>
          </a:xfrm>
        </p:grpSpPr>
        <p:sp>
          <p:nvSpPr>
            <p:cNvPr id="144403" name="テキスト ボックス 37"/>
            <p:cNvSpPr txBox="1">
              <a:spLocks noChangeArrowheads="1"/>
            </p:cNvSpPr>
            <p:nvPr/>
          </p:nvSpPr>
          <p:spPr bwMode="auto">
            <a:xfrm>
              <a:off x="3743841" y="2651283"/>
              <a:ext cx="879644" cy="44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8" tIns="50798" rIns="101598" bIns="50798">
              <a:spAutoFit/>
            </a:bodyPr>
            <a:lstStyle>
              <a:lvl1pPr defTabSz="506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506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506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506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506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fontAlgn="base">
                <a:spcBef>
                  <a:spcPct val="0"/>
                </a:spcBef>
                <a:spcAft>
                  <a:spcPct val="0"/>
                </a:spcAft>
              </a:pPr>
              <a:r>
                <a:rPr lang="en-US" altLang="ja-JP" sz="2200" dirty="0" smtClean="0">
                  <a:solidFill>
                    <a:srgbClr val="000000"/>
                  </a:solidFill>
                  <a:latin typeface="Helvetica" charset="0"/>
                  <a:cs typeface="Helvetica" charset="0"/>
                </a:rPr>
                <a:t>Cone</a:t>
              </a:r>
              <a:endParaRPr lang="ja-JP" altLang="en-US" sz="2200" dirty="0">
                <a:solidFill>
                  <a:srgbClr val="000000"/>
                </a:solidFill>
                <a:latin typeface="Helvetica" charset="0"/>
                <a:ea typeface="ＭＳ Ｐゴシック" charset="0"/>
                <a:cs typeface="ＭＳ Ｐゴシック" charset="0"/>
              </a:endParaRPr>
            </a:p>
          </p:txBody>
        </p:sp>
        <p:sp>
          <p:nvSpPr>
            <p:cNvPr id="144405" name="テキスト ボックス 39"/>
            <p:cNvSpPr txBox="1">
              <a:spLocks noChangeArrowheads="1"/>
            </p:cNvSpPr>
            <p:nvPr/>
          </p:nvSpPr>
          <p:spPr bwMode="auto">
            <a:xfrm>
              <a:off x="1988282" y="1605689"/>
              <a:ext cx="691191" cy="44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8" tIns="50798" rIns="101598" bIns="50798">
              <a:spAutoFit/>
            </a:bodyPr>
            <a:lstStyle>
              <a:lvl1pPr defTabSz="506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506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506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506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506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fontAlgn="base">
                <a:spcBef>
                  <a:spcPct val="0"/>
                </a:spcBef>
                <a:spcAft>
                  <a:spcPct val="0"/>
                </a:spcAft>
              </a:pPr>
              <a:r>
                <a:rPr lang="en-US" altLang="ja-JP" sz="2200" dirty="0" smtClean="0">
                  <a:solidFill>
                    <a:srgbClr val="000000"/>
                  </a:solidFill>
                  <a:latin typeface="Helvetica" charset="0"/>
                  <a:cs typeface="Helvetica" charset="0"/>
                </a:rPr>
                <a:t>Coil</a:t>
              </a:r>
              <a:endParaRPr lang="ja-JP" altLang="en-US" sz="2200" dirty="0">
                <a:solidFill>
                  <a:srgbClr val="000000"/>
                </a:solidFill>
                <a:latin typeface="Helvetica" charset="0"/>
                <a:ea typeface="ＭＳ Ｐゴシック" charset="0"/>
                <a:cs typeface="ＭＳ Ｐゴシック" charset="0"/>
              </a:endParaRPr>
            </a:p>
          </p:txBody>
        </p:sp>
      </p:grpSp>
      <p:sp>
        <p:nvSpPr>
          <p:cNvPr id="144387" name="Rectangle 2"/>
          <p:cNvSpPr>
            <a:spLocks noChangeArrowheads="1"/>
          </p:cNvSpPr>
          <p:nvPr/>
        </p:nvSpPr>
        <p:spPr bwMode="auto">
          <a:xfrm>
            <a:off x="-1" y="0"/>
            <a:ext cx="9144001" cy="1080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nchor="ctr"/>
          <a:lstStyle/>
          <a:p>
            <a:pPr defTabSz="454330" fontAlgn="base">
              <a:spcBef>
                <a:spcPct val="0"/>
              </a:spcBef>
              <a:spcAft>
                <a:spcPct val="0"/>
              </a:spcAft>
            </a:pPr>
            <a:endParaRPr lang="en-US" altLang="ja-JP" sz="2200" b="1" dirty="0">
              <a:solidFill>
                <a:srgbClr val="FF0000"/>
              </a:solidFill>
              <a:latin typeface="Helvetica" charset="0"/>
              <a:ea typeface="ヒラギノ角ゴ Pro W3" charset="0"/>
              <a:cs typeface="ヒラギノ角ゴ Pro W3" charset="0"/>
              <a:sym typeface="Gill Sans" charset="0"/>
            </a:endParaRPr>
          </a:p>
          <a:p>
            <a:pPr defTabSz="454330" fontAlgn="base">
              <a:spcBef>
                <a:spcPct val="0"/>
              </a:spcBef>
              <a:spcAft>
                <a:spcPct val="0"/>
              </a:spcAft>
            </a:pPr>
            <a:r>
              <a:rPr lang="en-US" altLang="ja-JP" sz="2200" b="1" dirty="0">
                <a:solidFill>
                  <a:srgbClr val="000090"/>
                </a:solidFill>
                <a:latin typeface="Helvetica" charset="0"/>
                <a:ea typeface="ヒラギノ角ゴ Pro W3" charset="0"/>
                <a:cs typeface="ヒラギノ角ゴ Pro W3" charset="0"/>
                <a:sym typeface="Gill Sans" charset="0"/>
              </a:rPr>
              <a:t>FIREX (Fast Ignition Realization Experiment) target design </a:t>
            </a:r>
          </a:p>
          <a:p>
            <a:pPr defTabSz="454330" fontAlgn="base">
              <a:spcBef>
                <a:spcPct val="0"/>
              </a:spcBef>
              <a:spcAft>
                <a:spcPct val="0"/>
              </a:spcAft>
            </a:pPr>
            <a:r>
              <a:rPr lang="en-US" altLang="ja-JP" sz="2200" b="1" dirty="0">
                <a:solidFill>
                  <a:srgbClr val="FF0000"/>
                </a:solidFill>
                <a:latin typeface="Helvetica" charset="0"/>
                <a:ea typeface="ヒラギノ角ゴ Pro W3" charset="0"/>
                <a:cs typeface="ヒラギノ角ゴ Pro W3" charset="0"/>
                <a:sym typeface="Gill Sans" charset="0"/>
              </a:rPr>
              <a:t>is refined based on the recent studies.</a:t>
            </a:r>
            <a:endParaRPr lang="en-US" altLang="ja-JP" sz="2200" b="1" dirty="0">
              <a:solidFill>
                <a:srgbClr val="FF0000"/>
              </a:solidFill>
              <a:latin typeface="Helvetica" charset="0"/>
              <a:ea typeface="ヒラギノ角ゴ ProN W3" charset="0"/>
              <a:cs typeface="Helvetica" charset="0"/>
              <a:sym typeface="Gill Sans" charset="0"/>
            </a:endParaRPr>
          </a:p>
        </p:txBody>
      </p:sp>
      <p:grpSp>
        <p:nvGrpSpPr>
          <p:cNvPr id="2" name="図形グループ 1"/>
          <p:cNvGrpSpPr>
            <a:grpSpLocks noChangeAspect="1"/>
          </p:cNvGrpSpPr>
          <p:nvPr/>
        </p:nvGrpSpPr>
        <p:grpSpPr>
          <a:xfrm>
            <a:off x="2813509" y="4776574"/>
            <a:ext cx="210280" cy="213417"/>
            <a:chOff x="5798605" y="1739066"/>
            <a:chExt cx="146096" cy="148275"/>
          </a:xfrm>
        </p:grpSpPr>
        <p:cxnSp>
          <p:nvCxnSpPr>
            <p:cNvPr id="35" name="直線コネクタ 34"/>
            <p:cNvCxnSpPr>
              <a:cxnSpLocks noChangeAspect="1"/>
            </p:cNvCxnSpPr>
            <p:nvPr/>
          </p:nvCxnSpPr>
          <p:spPr>
            <a:xfrm>
              <a:off x="5798605" y="1739066"/>
              <a:ext cx="142922" cy="14732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a:cxnSpLocks noChangeAspect="1"/>
            </p:cNvCxnSpPr>
            <p:nvPr/>
          </p:nvCxnSpPr>
          <p:spPr>
            <a:xfrm flipH="1">
              <a:off x="5801779" y="1740020"/>
              <a:ext cx="142922" cy="14732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37" name="円/楕円 36"/>
          <p:cNvSpPr>
            <a:spLocks noChangeAspect="1"/>
          </p:cNvSpPr>
          <p:nvPr/>
        </p:nvSpPr>
        <p:spPr>
          <a:xfrm>
            <a:off x="2823659" y="2200088"/>
            <a:ext cx="195882" cy="195882"/>
          </a:xfrm>
          <a:prstGeom prst="ellipse">
            <a:avLst/>
          </a:prstGeom>
          <a:solidFill>
            <a:schemeClr val="tx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a:endParaRPr kumimoji="1" lang="ja-JP" altLang="en-US"/>
          </a:p>
        </p:txBody>
      </p:sp>
      <p:grpSp>
        <p:nvGrpSpPr>
          <p:cNvPr id="20" name="図形グループ 19"/>
          <p:cNvGrpSpPr/>
          <p:nvPr/>
        </p:nvGrpSpPr>
        <p:grpSpPr>
          <a:xfrm>
            <a:off x="3486630" y="1134745"/>
            <a:ext cx="5304145" cy="4860608"/>
            <a:chOff x="3486629" y="1134745"/>
            <a:chExt cx="5304145" cy="4860608"/>
          </a:xfrm>
        </p:grpSpPr>
        <p:cxnSp>
          <p:nvCxnSpPr>
            <p:cNvPr id="130" name="直線矢印コネクタ 129"/>
            <p:cNvCxnSpPr/>
            <p:nvPr/>
          </p:nvCxnSpPr>
          <p:spPr bwMode="auto">
            <a:xfrm flipH="1" flipV="1">
              <a:off x="6742749" y="3589884"/>
              <a:ext cx="645795" cy="0"/>
            </a:xfrm>
            <a:prstGeom prst="straightConnector1">
              <a:avLst/>
            </a:prstGeom>
            <a:ln w="762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直線矢印コネクタ 131"/>
            <p:cNvCxnSpPr/>
            <p:nvPr/>
          </p:nvCxnSpPr>
          <p:spPr bwMode="auto">
            <a:xfrm rot="5400000" flipH="1" flipV="1">
              <a:off x="4669633" y="5672455"/>
              <a:ext cx="645796" cy="0"/>
            </a:xfrm>
            <a:prstGeom prst="straightConnector1">
              <a:avLst/>
            </a:prstGeom>
            <a:ln w="762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3" name="直線矢印コネクタ 132"/>
            <p:cNvCxnSpPr/>
            <p:nvPr/>
          </p:nvCxnSpPr>
          <p:spPr bwMode="auto">
            <a:xfrm rot="16200000" flipH="1">
              <a:off x="4793934" y="1457643"/>
              <a:ext cx="645796" cy="0"/>
            </a:xfrm>
            <a:prstGeom prst="straightConnector1">
              <a:avLst/>
            </a:prstGeom>
            <a:ln w="762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4" name="直線矢印コネクタ 133"/>
            <p:cNvCxnSpPr/>
            <p:nvPr/>
          </p:nvCxnSpPr>
          <p:spPr bwMode="auto">
            <a:xfrm flipH="1">
              <a:off x="6341271" y="1900555"/>
              <a:ext cx="441483" cy="440055"/>
            </a:xfrm>
            <a:prstGeom prst="straightConnector1">
              <a:avLst/>
            </a:prstGeom>
            <a:ln w="762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8" name="直線矢印コネクタ 137"/>
            <p:cNvCxnSpPr/>
            <p:nvPr/>
          </p:nvCxnSpPr>
          <p:spPr bwMode="auto">
            <a:xfrm flipH="1" flipV="1">
              <a:off x="6135531" y="4968082"/>
              <a:ext cx="440055" cy="440055"/>
            </a:xfrm>
            <a:prstGeom prst="straightConnector1">
              <a:avLst/>
            </a:prstGeom>
            <a:ln w="762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9" name="直線矢印コネクタ 138"/>
            <p:cNvCxnSpPr/>
            <p:nvPr/>
          </p:nvCxnSpPr>
          <p:spPr bwMode="auto">
            <a:xfrm flipV="1">
              <a:off x="3568066" y="5085240"/>
              <a:ext cx="440055" cy="440055"/>
            </a:xfrm>
            <a:prstGeom prst="straightConnector1">
              <a:avLst/>
            </a:prstGeom>
            <a:ln w="762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0" name="直線矢印コネクタ 139"/>
            <p:cNvCxnSpPr/>
            <p:nvPr/>
          </p:nvCxnSpPr>
          <p:spPr bwMode="auto">
            <a:xfrm>
              <a:off x="3486629" y="1713389"/>
              <a:ext cx="440055" cy="440055"/>
            </a:xfrm>
            <a:prstGeom prst="straightConnector1">
              <a:avLst/>
            </a:prstGeom>
            <a:ln w="762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テキスト ボックス 37"/>
            <p:cNvSpPr txBox="1">
              <a:spLocks noChangeArrowheads="1"/>
            </p:cNvSpPr>
            <p:nvPr/>
          </p:nvSpPr>
          <p:spPr bwMode="auto">
            <a:xfrm>
              <a:off x="6782754" y="4691497"/>
              <a:ext cx="2008020" cy="77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8" tIns="50798" rIns="101598" bIns="50798">
              <a:spAutoFit/>
            </a:bodyPr>
            <a:lstStyle>
              <a:lvl1pPr defTabSz="506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506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506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506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506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200" b="1" dirty="0">
                  <a:solidFill>
                    <a:srgbClr val="008000"/>
                  </a:solidFill>
                  <a:latin typeface="Helvetica" charset="0"/>
                  <a:cs typeface="Helvetica" charset="0"/>
                </a:rPr>
                <a:t>Compression</a:t>
              </a:r>
            </a:p>
            <a:p>
              <a:pPr algn="ctr" fontAlgn="base">
                <a:spcBef>
                  <a:spcPct val="0"/>
                </a:spcBef>
                <a:spcAft>
                  <a:spcPct val="0"/>
                </a:spcAft>
              </a:pPr>
              <a:r>
                <a:rPr lang="en-US" altLang="ja-JP" sz="2200" b="1" dirty="0">
                  <a:solidFill>
                    <a:srgbClr val="008000"/>
                  </a:solidFill>
                  <a:latin typeface="Helvetica" charset="0"/>
                  <a:ea typeface="ＭＳ Ｐゴシック" charset="0"/>
                  <a:cs typeface="Helvetica" charset="0"/>
                </a:rPr>
                <a:t>(9 of 12)</a:t>
              </a:r>
              <a:endParaRPr lang="ja-JP" altLang="en-US" sz="2200" b="1" dirty="0">
                <a:solidFill>
                  <a:srgbClr val="008000"/>
                </a:solidFill>
                <a:latin typeface="Helvetica" charset="0"/>
                <a:ea typeface="ＭＳ Ｐゴシック" charset="0"/>
                <a:cs typeface="ＭＳ Ｐゴシック" charset="0"/>
              </a:endParaRPr>
            </a:p>
          </p:txBody>
        </p:sp>
      </p:grpSp>
      <p:cxnSp>
        <p:nvCxnSpPr>
          <p:cNvPr id="43" name="直線矢印コネクタ 42"/>
          <p:cNvCxnSpPr/>
          <p:nvPr/>
        </p:nvCxnSpPr>
        <p:spPr bwMode="auto">
          <a:xfrm flipV="1">
            <a:off x="2937988" y="5071129"/>
            <a:ext cx="0" cy="1620360"/>
          </a:xfrm>
          <a:prstGeom prst="straightConnector1">
            <a:avLst/>
          </a:prstGeom>
          <a:ln w="76200" cmpd="sng">
            <a:solidFill>
              <a:schemeClr val="accent6">
                <a:lumMod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bwMode="auto">
          <a:xfrm flipV="1">
            <a:off x="2166525" y="5062628"/>
            <a:ext cx="0" cy="578961"/>
          </a:xfrm>
          <a:prstGeom prst="straightConnector1">
            <a:avLst/>
          </a:prstGeom>
          <a:ln w="76200" cmpd="sng">
            <a:solidFill>
              <a:schemeClr val="accent6">
                <a:lumMod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p:nvPr/>
        </p:nvCxnSpPr>
        <p:spPr bwMode="auto">
          <a:xfrm flipV="1">
            <a:off x="2166525" y="6096723"/>
            <a:ext cx="0" cy="578961"/>
          </a:xfrm>
          <a:prstGeom prst="straightConnector1">
            <a:avLst/>
          </a:prstGeom>
          <a:ln w="76200" cmpd="sng">
            <a:solidFill>
              <a:schemeClr val="accent6">
                <a:lumMod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19" name="図形グループ 18"/>
          <p:cNvGrpSpPr/>
          <p:nvPr/>
        </p:nvGrpSpPr>
        <p:grpSpPr>
          <a:xfrm>
            <a:off x="159783" y="5454845"/>
            <a:ext cx="2667564" cy="779697"/>
            <a:chOff x="159783" y="5454845"/>
            <a:chExt cx="2667564" cy="779697"/>
          </a:xfrm>
        </p:grpSpPr>
        <p:cxnSp>
          <p:nvCxnSpPr>
            <p:cNvPr id="41" name="直線矢印コネクタ 40"/>
            <p:cNvCxnSpPr/>
            <p:nvPr/>
          </p:nvCxnSpPr>
          <p:spPr bwMode="auto">
            <a:xfrm flipV="1">
              <a:off x="2053220" y="5863750"/>
              <a:ext cx="774127" cy="1"/>
            </a:xfrm>
            <a:prstGeom prst="straightConnector1">
              <a:avLst/>
            </a:prstGeom>
            <a:ln w="762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テキスト ボックス 48"/>
            <p:cNvSpPr txBox="1">
              <a:spLocks noChangeArrowheads="1"/>
            </p:cNvSpPr>
            <p:nvPr/>
          </p:nvSpPr>
          <p:spPr bwMode="auto">
            <a:xfrm>
              <a:off x="159783" y="5454845"/>
              <a:ext cx="1945065" cy="77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8" tIns="50798" rIns="101598" bIns="50798">
              <a:spAutoFit/>
            </a:bodyPr>
            <a:lstStyle>
              <a:lvl1pPr defTabSz="506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506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506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506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506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200" b="1" dirty="0">
                  <a:solidFill>
                    <a:srgbClr val="008000"/>
                  </a:solidFill>
                  <a:latin typeface="Helvetica" charset="0"/>
                  <a:cs typeface="Helvetica" charset="0"/>
                </a:rPr>
                <a:t>B-generation</a:t>
              </a:r>
            </a:p>
            <a:p>
              <a:pPr algn="ctr" fontAlgn="base">
                <a:spcBef>
                  <a:spcPct val="0"/>
                </a:spcBef>
                <a:spcAft>
                  <a:spcPct val="0"/>
                </a:spcAft>
              </a:pPr>
              <a:r>
                <a:rPr lang="en-US" altLang="ja-JP" sz="2200" b="1" dirty="0">
                  <a:solidFill>
                    <a:srgbClr val="008000"/>
                  </a:solidFill>
                  <a:latin typeface="Helvetica" charset="0"/>
                  <a:ea typeface="ＭＳ Ｐゴシック" charset="0"/>
                  <a:cs typeface="Helvetica" charset="0"/>
                </a:rPr>
                <a:t>(3 of 12)</a:t>
              </a:r>
              <a:endParaRPr lang="ja-JP" altLang="en-US" sz="2200" b="1" dirty="0">
                <a:solidFill>
                  <a:srgbClr val="008000"/>
                </a:solidFill>
                <a:latin typeface="Helvetica" charset="0"/>
                <a:ea typeface="ＭＳ Ｐゴシック" charset="0"/>
                <a:cs typeface="ＭＳ Ｐゴシック" charset="0"/>
              </a:endParaRPr>
            </a:p>
          </p:txBody>
        </p:sp>
      </p:grpSp>
      <p:sp>
        <p:nvSpPr>
          <p:cNvPr id="52" name="テキスト ボックス 39"/>
          <p:cNvSpPr txBox="1">
            <a:spLocks noChangeArrowheads="1"/>
          </p:cNvSpPr>
          <p:nvPr/>
        </p:nvSpPr>
        <p:spPr bwMode="auto">
          <a:xfrm>
            <a:off x="2975679" y="6234542"/>
            <a:ext cx="2996434" cy="44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6" tIns="50798" rIns="101596" bIns="50798">
            <a:spAutoFit/>
          </a:bodyPr>
          <a:lstStyle>
            <a:lvl1pPr defTabSz="506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506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506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506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506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fontAlgn="base">
              <a:spcBef>
                <a:spcPct val="0"/>
              </a:spcBef>
              <a:spcAft>
                <a:spcPct val="0"/>
              </a:spcAft>
            </a:pPr>
            <a:r>
              <a:rPr lang="en-US" altLang="ja-JP" sz="2200" dirty="0">
                <a:solidFill>
                  <a:srgbClr val="000000"/>
                </a:solidFill>
                <a:latin typeface="Helvetica" charset="0"/>
                <a:cs typeface="Helvetica" charset="0"/>
              </a:rPr>
              <a:t>Laser-driven capacitor</a:t>
            </a:r>
            <a:endParaRPr lang="ja-JP" altLang="en-US" sz="2200" dirty="0">
              <a:solidFill>
                <a:srgbClr val="000000"/>
              </a:solidFill>
              <a:latin typeface="Helvetica" charset="0"/>
              <a:ea typeface="ＭＳ Ｐゴシック" charset="0"/>
              <a:cs typeface="ＭＳ Ｐゴシック" charset="0"/>
            </a:endParaRPr>
          </a:p>
        </p:txBody>
      </p:sp>
      <p:sp>
        <p:nvSpPr>
          <p:cNvPr id="7" name="二等辺三角形 6"/>
          <p:cNvSpPr/>
          <p:nvPr/>
        </p:nvSpPr>
        <p:spPr bwMode="auto">
          <a:xfrm rot="5400000">
            <a:off x="4641773" y="3382883"/>
            <a:ext cx="314325" cy="381476"/>
          </a:xfrm>
          <a:prstGeom prst="triangle">
            <a:avLst/>
          </a:prstGeom>
          <a:solidFill>
            <a:schemeClr val="tx1"/>
          </a:solidFill>
          <a:ln w="57150" cmpd="sng">
            <a:noFill/>
          </a:ln>
          <a:effectLst/>
        </p:spPr>
        <p:style>
          <a:lnRef idx="1">
            <a:schemeClr val="accent1"/>
          </a:lnRef>
          <a:fillRef idx="3">
            <a:schemeClr val="accent1"/>
          </a:fillRef>
          <a:effectRef idx="2">
            <a:schemeClr val="accent1"/>
          </a:effectRef>
          <a:fontRef idx="minor">
            <a:schemeClr val="lt1"/>
          </a:fontRef>
        </p:style>
        <p:txBody>
          <a:bodyPr lIns="101596" tIns="50798" rIns="101596" bIns="50798" anchor="ctr"/>
          <a:lstStyle/>
          <a:p>
            <a:pPr algn="ctr" defTabSz="457178">
              <a:defRPr/>
            </a:pPr>
            <a:endParaRPr lang="ja-JP" altLang="en-US">
              <a:solidFill>
                <a:prstClr val="white"/>
              </a:solidFill>
              <a:latin typeface="Helvetica"/>
              <a:ea typeface="ＭＳ Ｐゴシック"/>
              <a:cs typeface="Helvetica"/>
              <a:sym typeface="Gill Sans" charset="0"/>
            </a:endParaRPr>
          </a:p>
        </p:txBody>
      </p:sp>
      <p:grpSp>
        <p:nvGrpSpPr>
          <p:cNvPr id="23" name="図形グループ 22"/>
          <p:cNvGrpSpPr/>
          <p:nvPr/>
        </p:nvGrpSpPr>
        <p:grpSpPr>
          <a:xfrm>
            <a:off x="864131" y="1241780"/>
            <a:ext cx="7136871" cy="4717092"/>
            <a:chOff x="864129" y="1241778"/>
            <a:chExt cx="7136871" cy="4717092"/>
          </a:xfrm>
        </p:grpSpPr>
        <p:cxnSp>
          <p:nvCxnSpPr>
            <p:cNvPr id="16" name="直線矢印コネクタ 15"/>
            <p:cNvCxnSpPr/>
            <p:nvPr/>
          </p:nvCxnSpPr>
          <p:spPr>
            <a:xfrm flipV="1">
              <a:off x="864129" y="3586480"/>
              <a:ext cx="7136871" cy="14112"/>
            </a:xfrm>
            <a:prstGeom prst="straightConnector1">
              <a:avLst/>
            </a:prstGeom>
            <a:ln w="38100" cmpd="sng">
              <a:solidFill>
                <a:srgbClr val="0000FF"/>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18" name="フリーフォーム 17"/>
            <p:cNvSpPr/>
            <p:nvPr/>
          </p:nvSpPr>
          <p:spPr>
            <a:xfrm>
              <a:off x="864129" y="1241778"/>
              <a:ext cx="7126111" cy="2159602"/>
            </a:xfrm>
            <a:custGeom>
              <a:avLst/>
              <a:gdLst>
                <a:gd name="connsiteX0" fmla="*/ 0 w 7126111"/>
                <a:gd name="connsiteY0" fmla="*/ 1580444 h 2159602"/>
                <a:gd name="connsiteX1" fmla="*/ 2046111 w 7126111"/>
                <a:gd name="connsiteY1" fmla="*/ 2159000 h 2159602"/>
                <a:gd name="connsiteX2" fmla="*/ 4191000 w 7126111"/>
                <a:gd name="connsiteY2" fmla="*/ 1651000 h 2159602"/>
                <a:gd name="connsiteX3" fmla="*/ 7126111 w 7126111"/>
                <a:gd name="connsiteY3" fmla="*/ 0 h 2159602"/>
              </a:gdLst>
              <a:ahLst/>
              <a:cxnLst>
                <a:cxn ang="0">
                  <a:pos x="connsiteX0" y="connsiteY0"/>
                </a:cxn>
                <a:cxn ang="0">
                  <a:pos x="connsiteX1" y="connsiteY1"/>
                </a:cxn>
                <a:cxn ang="0">
                  <a:pos x="connsiteX2" y="connsiteY2"/>
                </a:cxn>
                <a:cxn ang="0">
                  <a:pos x="connsiteX3" y="connsiteY3"/>
                </a:cxn>
              </a:cxnLst>
              <a:rect l="l" t="t" r="r" b="b"/>
              <a:pathLst>
                <a:path w="7126111" h="2159602">
                  <a:moveTo>
                    <a:pt x="0" y="1580444"/>
                  </a:moveTo>
                  <a:cubicBezTo>
                    <a:pt x="673805" y="1863842"/>
                    <a:pt x="1347611" y="2147241"/>
                    <a:pt x="2046111" y="2159000"/>
                  </a:cubicBezTo>
                  <a:cubicBezTo>
                    <a:pt x="2744611" y="2170759"/>
                    <a:pt x="3344333" y="2010833"/>
                    <a:pt x="4191000" y="1651000"/>
                  </a:cubicBezTo>
                  <a:cubicBezTo>
                    <a:pt x="5037667" y="1291167"/>
                    <a:pt x="7126111" y="0"/>
                    <a:pt x="7126111" y="0"/>
                  </a:cubicBezTo>
                </a:path>
              </a:pathLst>
            </a:custGeom>
            <a:ln w="38100"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6" name="フリーフォーム 55"/>
            <p:cNvSpPr/>
            <p:nvPr/>
          </p:nvSpPr>
          <p:spPr>
            <a:xfrm>
              <a:off x="864129" y="2395970"/>
              <a:ext cx="7126111" cy="1101366"/>
            </a:xfrm>
            <a:custGeom>
              <a:avLst/>
              <a:gdLst>
                <a:gd name="connsiteX0" fmla="*/ 0 w 7126111"/>
                <a:gd name="connsiteY0" fmla="*/ 1580444 h 2159602"/>
                <a:gd name="connsiteX1" fmla="*/ 2046111 w 7126111"/>
                <a:gd name="connsiteY1" fmla="*/ 2159000 h 2159602"/>
                <a:gd name="connsiteX2" fmla="*/ 4191000 w 7126111"/>
                <a:gd name="connsiteY2" fmla="*/ 1651000 h 2159602"/>
                <a:gd name="connsiteX3" fmla="*/ 7126111 w 7126111"/>
                <a:gd name="connsiteY3" fmla="*/ 0 h 2159602"/>
              </a:gdLst>
              <a:ahLst/>
              <a:cxnLst>
                <a:cxn ang="0">
                  <a:pos x="connsiteX0" y="connsiteY0"/>
                </a:cxn>
                <a:cxn ang="0">
                  <a:pos x="connsiteX1" y="connsiteY1"/>
                </a:cxn>
                <a:cxn ang="0">
                  <a:pos x="connsiteX2" y="connsiteY2"/>
                </a:cxn>
                <a:cxn ang="0">
                  <a:pos x="connsiteX3" y="connsiteY3"/>
                </a:cxn>
              </a:cxnLst>
              <a:rect l="l" t="t" r="r" b="b"/>
              <a:pathLst>
                <a:path w="7126111" h="2159602">
                  <a:moveTo>
                    <a:pt x="0" y="1580444"/>
                  </a:moveTo>
                  <a:cubicBezTo>
                    <a:pt x="673805" y="1863842"/>
                    <a:pt x="1347611" y="2147241"/>
                    <a:pt x="2046111" y="2159000"/>
                  </a:cubicBezTo>
                  <a:cubicBezTo>
                    <a:pt x="2744611" y="2170759"/>
                    <a:pt x="3344333" y="2010833"/>
                    <a:pt x="4191000" y="1651000"/>
                  </a:cubicBezTo>
                  <a:cubicBezTo>
                    <a:pt x="5037667" y="1291167"/>
                    <a:pt x="7126111" y="0"/>
                    <a:pt x="7126111" y="0"/>
                  </a:cubicBezTo>
                </a:path>
              </a:pathLst>
            </a:custGeom>
            <a:ln w="38100" cmpd="sng">
              <a:solidFill>
                <a:srgbClr val="00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7" name="フリーフォーム 56"/>
            <p:cNvSpPr/>
            <p:nvPr/>
          </p:nvSpPr>
          <p:spPr>
            <a:xfrm flipV="1">
              <a:off x="864129" y="3709353"/>
              <a:ext cx="7126111" cy="1101366"/>
            </a:xfrm>
            <a:custGeom>
              <a:avLst/>
              <a:gdLst>
                <a:gd name="connsiteX0" fmla="*/ 0 w 7126111"/>
                <a:gd name="connsiteY0" fmla="*/ 1580444 h 2159602"/>
                <a:gd name="connsiteX1" fmla="*/ 2046111 w 7126111"/>
                <a:gd name="connsiteY1" fmla="*/ 2159000 h 2159602"/>
                <a:gd name="connsiteX2" fmla="*/ 4191000 w 7126111"/>
                <a:gd name="connsiteY2" fmla="*/ 1651000 h 2159602"/>
                <a:gd name="connsiteX3" fmla="*/ 7126111 w 7126111"/>
                <a:gd name="connsiteY3" fmla="*/ 0 h 2159602"/>
              </a:gdLst>
              <a:ahLst/>
              <a:cxnLst>
                <a:cxn ang="0">
                  <a:pos x="connsiteX0" y="connsiteY0"/>
                </a:cxn>
                <a:cxn ang="0">
                  <a:pos x="connsiteX1" y="connsiteY1"/>
                </a:cxn>
                <a:cxn ang="0">
                  <a:pos x="connsiteX2" y="connsiteY2"/>
                </a:cxn>
                <a:cxn ang="0">
                  <a:pos x="connsiteX3" y="connsiteY3"/>
                </a:cxn>
              </a:cxnLst>
              <a:rect l="l" t="t" r="r" b="b"/>
              <a:pathLst>
                <a:path w="7126111" h="2159602">
                  <a:moveTo>
                    <a:pt x="0" y="1580444"/>
                  </a:moveTo>
                  <a:cubicBezTo>
                    <a:pt x="673805" y="1863842"/>
                    <a:pt x="1347611" y="2147241"/>
                    <a:pt x="2046111" y="2159000"/>
                  </a:cubicBezTo>
                  <a:cubicBezTo>
                    <a:pt x="2744611" y="2170759"/>
                    <a:pt x="3344333" y="2010833"/>
                    <a:pt x="4191000" y="1651000"/>
                  </a:cubicBezTo>
                  <a:cubicBezTo>
                    <a:pt x="5037667" y="1291167"/>
                    <a:pt x="7126111" y="0"/>
                    <a:pt x="7126111" y="0"/>
                  </a:cubicBezTo>
                </a:path>
              </a:pathLst>
            </a:custGeom>
            <a:ln w="38100" cmpd="sng">
              <a:solidFill>
                <a:srgbClr val="0000FF"/>
              </a:solidFill>
              <a:prstDash val="solid"/>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フリーフォーム 57"/>
            <p:cNvSpPr/>
            <p:nvPr/>
          </p:nvSpPr>
          <p:spPr>
            <a:xfrm flipV="1">
              <a:off x="864129" y="3799268"/>
              <a:ext cx="7126111" cy="2159602"/>
            </a:xfrm>
            <a:custGeom>
              <a:avLst/>
              <a:gdLst>
                <a:gd name="connsiteX0" fmla="*/ 0 w 7126111"/>
                <a:gd name="connsiteY0" fmla="*/ 1580444 h 2159602"/>
                <a:gd name="connsiteX1" fmla="*/ 2046111 w 7126111"/>
                <a:gd name="connsiteY1" fmla="*/ 2159000 h 2159602"/>
                <a:gd name="connsiteX2" fmla="*/ 4191000 w 7126111"/>
                <a:gd name="connsiteY2" fmla="*/ 1651000 h 2159602"/>
                <a:gd name="connsiteX3" fmla="*/ 7126111 w 7126111"/>
                <a:gd name="connsiteY3" fmla="*/ 0 h 2159602"/>
              </a:gdLst>
              <a:ahLst/>
              <a:cxnLst>
                <a:cxn ang="0">
                  <a:pos x="connsiteX0" y="connsiteY0"/>
                </a:cxn>
                <a:cxn ang="0">
                  <a:pos x="connsiteX1" y="connsiteY1"/>
                </a:cxn>
                <a:cxn ang="0">
                  <a:pos x="connsiteX2" y="connsiteY2"/>
                </a:cxn>
                <a:cxn ang="0">
                  <a:pos x="connsiteX3" y="connsiteY3"/>
                </a:cxn>
              </a:cxnLst>
              <a:rect l="l" t="t" r="r" b="b"/>
              <a:pathLst>
                <a:path w="7126111" h="2159602">
                  <a:moveTo>
                    <a:pt x="0" y="1580444"/>
                  </a:moveTo>
                  <a:cubicBezTo>
                    <a:pt x="673805" y="1863842"/>
                    <a:pt x="1347611" y="2147241"/>
                    <a:pt x="2046111" y="2159000"/>
                  </a:cubicBezTo>
                  <a:cubicBezTo>
                    <a:pt x="2744611" y="2170759"/>
                    <a:pt x="3344333" y="2010833"/>
                    <a:pt x="4191000" y="1651000"/>
                  </a:cubicBezTo>
                  <a:cubicBezTo>
                    <a:pt x="5037667" y="1291167"/>
                    <a:pt x="7126111" y="0"/>
                    <a:pt x="7126111" y="0"/>
                  </a:cubicBezTo>
                </a:path>
              </a:pathLst>
            </a:custGeom>
            <a:ln w="38100"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9" name="図形グループ 8"/>
          <p:cNvGrpSpPr/>
          <p:nvPr/>
        </p:nvGrpSpPr>
        <p:grpSpPr>
          <a:xfrm>
            <a:off x="849923" y="1787769"/>
            <a:ext cx="7160846" cy="3639538"/>
            <a:chOff x="849923" y="1787769"/>
            <a:chExt cx="7160846" cy="3639538"/>
          </a:xfrm>
        </p:grpSpPr>
        <p:sp>
          <p:nvSpPr>
            <p:cNvPr id="60" name="円/楕円 59"/>
            <p:cNvSpPr/>
            <p:nvPr/>
          </p:nvSpPr>
          <p:spPr bwMode="auto">
            <a:xfrm>
              <a:off x="4766948" y="3415274"/>
              <a:ext cx="361950" cy="36195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01598" tIns="50798" rIns="101598" bIns="50798" anchor="ctr"/>
            <a:lstStyle/>
            <a:p>
              <a:pPr algn="ctr" defTabSz="457178">
                <a:defRPr/>
              </a:pPr>
              <a:endParaRPr lang="ja-JP" altLang="en-US">
                <a:solidFill>
                  <a:prstClr val="white"/>
                </a:solidFill>
                <a:latin typeface="Helvetica"/>
                <a:ea typeface="ＭＳ Ｐゴシック"/>
                <a:cs typeface="Helvetica"/>
                <a:sym typeface="Gill Sans" charset="0"/>
              </a:endParaRPr>
            </a:p>
          </p:txBody>
        </p:sp>
        <p:grpSp>
          <p:nvGrpSpPr>
            <p:cNvPr id="28" name="図形グループ 27"/>
            <p:cNvGrpSpPr/>
            <p:nvPr/>
          </p:nvGrpSpPr>
          <p:grpSpPr>
            <a:xfrm>
              <a:off x="849923" y="1787769"/>
              <a:ext cx="7160846" cy="3639538"/>
              <a:chOff x="849923" y="1787769"/>
              <a:chExt cx="7160846" cy="3639538"/>
            </a:xfrm>
          </p:grpSpPr>
          <p:cxnSp>
            <p:nvCxnSpPr>
              <p:cNvPr id="62" name="直線矢印コネクタ 61"/>
              <p:cNvCxnSpPr/>
              <p:nvPr/>
            </p:nvCxnSpPr>
            <p:spPr>
              <a:xfrm flipV="1">
                <a:off x="851450" y="3591906"/>
                <a:ext cx="7136871" cy="14112"/>
              </a:xfrm>
              <a:prstGeom prst="straightConnector1">
                <a:avLst/>
              </a:prstGeom>
              <a:ln w="38100" cmpd="sng">
                <a:solidFill>
                  <a:srgbClr val="0000FF"/>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6" name="フリーフォーム 25"/>
              <p:cNvSpPr/>
              <p:nvPr/>
            </p:nvSpPr>
            <p:spPr>
              <a:xfrm>
                <a:off x="879231" y="2422769"/>
                <a:ext cx="7092461" cy="1097595"/>
              </a:xfrm>
              <a:custGeom>
                <a:avLst/>
                <a:gdLst>
                  <a:gd name="connsiteX0" fmla="*/ 0 w 7092461"/>
                  <a:gd name="connsiteY0" fmla="*/ 771769 h 1097595"/>
                  <a:gd name="connsiteX1" fmla="*/ 879231 w 7092461"/>
                  <a:gd name="connsiteY1" fmla="*/ 957385 h 1097595"/>
                  <a:gd name="connsiteX2" fmla="*/ 1973384 w 7092461"/>
                  <a:gd name="connsiteY2" fmla="*/ 1064846 h 1097595"/>
                  <a:gd name="connsiteX3" fmla="*/ 3194538 w 7092461"/>
                  <a:gd name="connsiteY3" fmla="*/ 1064846 h 1097595"/>
                  <a:gd name="connsiteX4" fmla="*/ 4083538 w 7092461"/>
                  <a:gd name="connsiteY4" fmla="*/ 1084385 h 1097595"/>
                  <a:gd name="connsiteX5" fmla="*/ 5627077 w 7092461"/>
                  <a:gd name="connsiteY5" fmla="*/ 840154 h 1097595"/>
                  <a:gd name="connsiteX6" fmla="*/ 7092461 w 7092461"/>
                  <a:gd name="connsiteY6" fmla="*/ 0 h 109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2461" h="1097595">
                    <a:moveTo>
                      <a:pt x="0" y="771769"/>
                    </a:moveTo>
                    <a:cubicBezTo>
                      <a:pt x="275167" y="840154"/>
                      <a:pt x="550334" y="908539"/>
                      <a:pt x="879231" y="957385"/>
                    </a:cubicBezTo>
                    <a:cubicBezTo>
                      <a:pt x="1208128" y="1006231"/>
                      <a:pt x="1587500" y="1046936"/>
                      <a:pt x="1973384" y="1064846"/>
                    </a:cubicBezTo>
                    <a:cubicBezTo>
                      <a:pt x="2359269" y="1082756"/>
                      <a:pt x="2842846" y="1061590"/>
                      <a:pt x="3194538" y="1064846"/>
                    </a:cubicBezTo>
                    <a:cubicBezTo>
                      <a:pt x="3546230" y="1068103"/>
                      <a:pt x="3678115" y="1121834"/>
                      <a:pt x="4083538" y="1084385"/>
                    </a:cubicBezTo>
                    <a:cubicBezTo>
                      <a:pt x="4488961" y="1046936"/>
                      <a:pt x="5125590" y="1020885"/>
                      <a:pt x="5627077" y="840154"/>
                    </a:cubicBezTo>
                    <a:cubicBezTo>
                      <a:pt x="6128564" y="659423"/>
                      <a:pt x="6610512" y="329711"/>
                      <a:pt x="7092461" y="0"/>
                    </a:cubicBezTo>
                  </a:path>
                </a:pathLst>
              </a:custGeom>
              <a:ln w="38100"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6" name="フリーフォーム 65"/>
              <p:cNvSpPr/>
              <p:nvPr/>
            </p:nvSpPr>
            <p:spPr>
              <a:xfrm flipV="1">
                <a:off x="851450" y="3678977"/>
                <a:ext cx="7092461" cy="1097595"/>
              </a:xfrm>
              <a:custGeom>
                <a:avLst/>
                <a:gdLst>
                  <a:gd name="connsiteX0" fmla="*/ 0 w 7092461"/>
                  <a:gd name="connsiteY0" fmla="*/ 771769 h 1097595"/>
                  <a:gd name="connsiteX1" fmla="*/ 879231 w 7092461"/>
                  <a:gd name="connsiteY1" fmla="*/ 957385 h 1097595"/>
                  <a:gd name="connsiteX2" fmla="*/ 1973384 w 7092461"/>
                  <a:gd name="connsiteY2" fmla="*/ 1064846 h 1097595"/>
                  <a:gd name="connsiteX3" fmla="*/ 3194538 w 7092461"/>
                  <a:gd name="connsiteY3" fmla="*/ 1064846 h 1097595"/>
                  <a:gd name="connsiteX4" fmla="*/ 4083538 w 7092461"/>
                  <a:gd name="connsiteY4" fmla="*/ 1084385 h 1097595"/>
                  <a:gd name="connsiteX5" fmla="*/ 5627077 w 7092461"/>
                  <a:gd name="connsiteY5" fmla="*/ 840154 h 1097595"/>
                  <a:gd name="connsiteX6" fmla="*/ 7092461 w 7092461"/>
                  <a:gd name="connsiteY6" fmla="*/ 0 h 109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2461" h="1097595">
                    <a:moveTo>
                      <a:pt x="0" y="771769"/>
                    </a:moveTo>
                    <a:cubicBezTo>
                      <a:pt x="275167" y="840154"/>
                      <a:pt x="550334" y="908539"/>
                      <a:pt x="879231" y="957385"/>
                    </a:cubicBezTo>
                    <a:cubicBezTo>
                      <a:pt x="1208128" y="1006231"/>
                      <a:pt x="1587500" y="1046936"/>
                      <a:pt x="1973384" y="1064846"/>
                    </a:cubicBezTo>
                    <a:cubicBezTo>
                      <a:pt x="2359269" y="1082756"/>
                      <a:pt x="2842846" y="1061590"/>
                      <a:pt x="3194538" y="1064846"/>
                    </a:cubicBezTo>
                    <a:cubicBezTo>
                      <a:pt x="3546230" y="1068103"/>
                      <a:pt x="3678115" y="1121834"/>
                      <a:pt x="4083538" y="1084385"/>
                    </a:cubicBezTo>
                    <a:cubicBezTo>
                      <a:pt x="4488961" y="1046936"/>
                      <a:pt x="5125590" y="1020885"/>
                      <a:pt x="5627077" y="840154"/>
                    </a:cubicBezTo>
                    <a:cubicBezTo>
                      <a:pt x="6128564" y="659423"/>
                      <a:pt x="6610512" y="329711"/>
                      <a:pt x="7092461" y="0"/>
                    </a:cubicBezTo>
                  </a:path>
                </a:pathLst>
              </a:custGeom>
              <a:ln w="38100"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7" name="フリーフォーム 26"/>
              <p:cNvSpPr/>
              <p:nvPr/>
            </p:nvSpPr>
            <p:spPr>
              <a:xfrm>
                <a:off x="889000" y="1787769"/>
                <a:ext cx="7121769" cy="1681494"/>
              </a:xfrm>
              <a:custGeom>
                <a:avLst/>
                <a:gdLst>
                  <a:gd name="connsiteX0" fmla="*/ 0 w 7121769"/>
                  <a:gd name="connsiteY0" fmla="*/ 1025769 h 1681494"/>
                  <a:gd name="connsiteX1" fmla="*/ 889000 w 7121769"/>
                  <a:gd name="connsiteY1" fmla="*/ 1397000 h 1681494"/>
                  <a:gd name="connsiteX2" fmla="*/ 2071077 w 7121769"/>
                  <a:gd name="connsiteY2" fmla="*/ 1602154 h 1681494"/>
                  <a:gd name="connsiteX3" fmla="*/ 4093308 w 7121769"/>
                  <a:gd name="connsiteY3" fmla="*/ 1641231 h 1681494"/>
                  <a:gd name="connsiteX4" fmla="*/ 6066692 w 7121769"/>
                  <a:gd name="connsiteY4" fmla="*/ 1045308 h 1681494"/>
                  <a:gd name="connsiteX5" fmla="*/ 7121769 w 7121769"/>
                  <a:gd name="connsiteY5" fmla="*/ 0 h 168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1769" h="1681494">
                    <a:moveTo>
                      <a:pt x="0" y="1025769"/>
                    </a:moveTo>
                    <a:cubicBezTo>
                      <a:pt x="271910" y="1163352"/>
                      <a:pt x="543820" y="1300936"/>
                      <a:pt x="889000" y="1397000"/>
                    </a:cubicBezTo>
                    <a:cubicBezTo>
                      <a:pt x="1234180" y="1493064"/>
                      <a:pt x="1537026" y="1561449"/>
                      <a:pt x="2071077" y="1602154"/>
                    </a:cubicBezTo>
                    <a:cubicBezTo>
                      <a:pt x="2605128" y="1642859"/>
                      <a:pt x="3427372" y="1734039"/>
                      <a:pt x="4093308" y="1641231"/>
                    </a:cubicBezTo>
                    <a:cubicBezTo>
                      <a:pt x="4759244" y="1548423"/>
                      <a:pt x="5561949" y="1318846"/>
                      <a:pt x="6066692" y="1045308"/>
                    </a:cubicBezTo>
                    <a:cubicBezTo>
                      <a:pt x="6571435" y="771770"/>
                      <a:pt x="7121769" y="0"/>
                      <a:pt x="7121769" y="0"/>
                    </a:cubicBezTo>
                  </a:path>
                </a:pathLst>
              </a:custGeom>
              <a:ln w="38100"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8" name="フリーフォーム 67"/>
              <p:cNvSpPr/>
              <p:nvPr/>
            </p:nvSpPr>
            <p:spPr>
              <a:xfrm flipV="1">
                <a:off x="849923" y="3745813"/>
                <a:ext cx="7121769" cy="1681494"/>
              </a:xfrm>
              <a:custGeom>
                <a:avLst/>
                <a:gdLst>
                  <a:gd name="connsiteX0" fmla="*/ 0 w 7121769"/>
                  <a:gd name="connsiteY0" fmla="*/ 1025769 h 1681494"/>
                  <a:gd name="connsiteX1" fmla="*/ 889000 w 7121769"/>
                  <a:gd name="connsiteY1" fmla="*/ 1397000 h 1681494"/>
                  <a:gd name="connsiteX2" fmla="*/ 2071077 w 7121769"/>
                  <a:gd name="connsiteY2" fmla="*/ 1602154 h 1681494"/>
                  <a:gd name="connsiteX3" fmla="*/ 4093308 w 7121769"/>
                  <a:gd name="connsiteY3" fmla="*/ 1641231 h 1681494"/>
                  <a:gd name="connsiteX4" fmla="*/ 6066692 w 7121769"/>
                  <a:gd name="connsiteY4" fmla="*/ 1045308 h 1681494"/>
                  <a:gd name="connsiteX5" fmla="*/ 7121769 w 7121769"/>
                  <a:gd name="connsiteY5" fmla="*/ 0 h 168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1769" h="1681494">
                    <a:moveTo>
                      <a:pt x="0" y="1025769"/>
                    </a:moveTo>
                    <a:cubicBezTo>
                      <a:pt x="271910" y="1163352"/>
                      <a:pt x="543820" y="1300936"/>
                      <a:pt x="889000" y="1397000"/>
                    </a:cubicBezTo>
                    <a:cubicBezTo>
                      <a:pt x="1234180" y="1493064"/>
                      <a:pt x="1537026" y="1561449"/>
                      <a:pt x="2071077" y="1602154"/>
                    </a:cubicBezTo>
                    <a:cubicBezTo>
                      <a:pt x="2605128" y="1642859"/>
                      <a:pt x="3427372" y="1734039"/>
                      <a:pt x="4093308" y="1641231"/>
                    </a:cubicBezTo>
                    <a:cubicBezTo>
                      <a:pt x="4759244" y="1548423"/>
                      <a:pt x="5561949" y="1318846"/>
                      <a:pt x="6066692" y="1045308"/>
                    </a:cubicBezTo>
                    <a:cubicBezTo>
                      <a:pt x="6571435" y="771770"/>
                      <a:pt x="7121769" y="0"/>
                      <a:pt x="7121769" y="0"/>
                    </a:cubicBezTo>
                  </a:path>
                </a:pathLst>
              </a:custGeom>
              <a:ln w="38100"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grpSp>
        <p:nvGrpSpPr>
          <p:cNvPr id="21" name="図形グループ 20"/>
          <p:cNvGrpSpPr/>
          <p:nvPr/>
        </p:nvGrpSpPr>
        <p:grpSpPr>
          <a:xfrm>
            <a:off x="1988283" y="3586482"/>
            <a:ext cx="2485613" cy="790944"/>
            <a:chOff x="1988281" y="3586480"/>
            <a:chExt cx="2485613" cy="790944"/>
          </a:xfrm>
        </p:grpSpPr>
        <p:cxnSp>
          <p:nvCxnSpPr>
            <p:cNvPr id="126" name="直線矢印コネクタ 125"/>
            <p:cNvCxnSpPr/>
            <p:nvPr/>
          </p:nvCxnSpPr>
          <p:spPr bwMode="auto">
            <a:xfrm>
              <a:off x="2937988" y="3586480"/>
              <a:ext cx="1535906" cy="0"/>
            </a:xfrm>
            <a:prstGeom prst="straightConnector1">
              <a:avLst/>
            </a:prstGeom>
            <a:ln w="762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テキスト ボックス 38"/>
            <p:cNvSpPr txBox="1">
              <a:spLocks noChangeArrowheads="1"/>
            </p:cNvSpPr>
            <p:nvPr/>
          </p:nvSpPr>
          <p:spPr bwMode="auto">
            <a:xfrm>
              <a:off x="1988281" y="3597727"/>
              <a:ext cx="1239743" cy="77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8" tIns="50798" rIns="101598" bIns="50798">
              <a:spAutoFit/>
            </a:bodyPr>
            <a:lstStyle>
              <a:lvl1pPr defTabSz="506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506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506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506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506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200" b="1" dirty="0">
                  <a:solidFill>
                    <a:srgbClr val="FF0000"/>
                  </a:solidFill>
                  <a:latin typeface="Helvetica" charset="0"/>
                  <a:cs typeface="Helvetica" charset="0"/>
                </a:rPr>
                <a:t>Heating</a:t>
              </a:r>
            </a:p>
            <a:p>
              <a:pPr algn="ctr" fontAlgn="base">
                <a:spcBef>
                  <a:spcPct val="0"/>
                </a:spcBef>
                <a:spcAft>
                  <a:spcPct val="0"/>
                </a:spcAft>
              </a:pPr>
              <a:r>
                <a:rPr lang="en-US" altLang="ja-JP" sz="2200" b="1" dirty="0">
                  <a:solidFill>
                    <a:srgbClr val="FF0000"/>
                  </a:solidFill>
                  <a:latin typeface="Helvetica" charset="0"/>
                  <a:ea typeface="ＭＳ Ｐゴシック" charset="0"/>
                  <a:cs typeface="Helvetica" charset="0"/>
                </a:rPr>
                <a:t>(4 of 4)</a:t>
              </a:r>
              <a:endParaRPr lang="ja-JP" altLang="en-US" sz="2200" b="1" dirty="0">
                <a:solidFill>
                  <a:srgbClr val="FF0000"/>
                </a:solidFill>
                <a:latin typeface="Helvetica" charset="0"/>
                <a:ea typeface="ＭＳ Ｐゴシック" charset="0"/>
                <a:cs typeface="ＭＳ Ｐゴシック" charset="0"/>
              </a:endParaRPr>
            </a:p>
          </p:txBody>
        </p:sp>
      </p:grpSp>
      <p:grpSp>
        <p:nvGrpSpPr>
          <p:cNvPr id="71" name="図形グループ 118"/>
          <p:cNvGrpSpPr>
            <a:grpSpLocks/>
          </p:cNvGrpSpPr>
          <p:nvPr/>
        </p:nvGrpSpPr>
        <p:grpSpPr bwMode="auto">
          <a:xfrm>
            <a:off x="7879862" y="185188"/>
            <a:ext cx="1223963" cy="788988"/>
            <a:chOff x="7424915" y="-91246"/>
            <a:chExt cx="1224880" cy="790356"/>
          </a:xfrm>
        </p:grpSpPr>
        <p:sp>
          <p:nvSpPr>
            <p:cNvPr id="72"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73" name="図 1" descr="logo0.jpg"/>
            <p:cNvPicPr>
              <a:picLocks noChangeAspect="1"/>
            </p:cNvPicPr>
            <p:nvPr/>
          </p:nvPicPr>
          <p:blipFill>
            <a:blip r:embed="rId2">
              <a:extLst>
                <a:ext uri="{BEBA8EAE-BF5A-486C-A8C5-ECC9F3942E4B}">
                  <a14:imgProps xmlns:a14="http://schemas.microsoft.com/office/drawing/2010/main">
                    <a14:imgLayer r:embed="rId3">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2" descr="E:\発表用PPT\logo-SILVER.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20</a:t>
            </a:fld>
            <a:endParaRPr lang="en-US" altLang="ja-JP" sz="1300" dirty="0">
              <a:solidFill>
                <a:srgbClr val="000000"/>
              </a:solidFill>
              <a:latin typeface="Arial" charset="0"/>
              <a:cs typeface="Gill Sans" charset="0"/>
            </a:endParaRPr>
          </a:p>
        </p:txBody>
      </p:sp>
      <p:sp>
        <p:nvSpPr>
          <p:cNvPr id="65" name="正方形/長方形 64"/>
          <p:cNvSpPr/>
          <p:nvPr/>
        </p:nvSpPr>
        <p:spPr>
          <a:xfrm>
            <a:off x="39956" y="38103"/>
            <a:ext cx="3225274"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Magnetized Fast Ignition: MFI</a:t>
            </a:r>
            <a:endParaRPr lang="ja-JP" altLang="en-US" baseline="-25000"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247439458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ssolv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 name="Rectangle 2"/>
          <p:cNvSpPr>
            <a:spLocks noChangeArrowheads="1"/>
          </p:cNvSpPr>
          <p:nvPr/>
        </p:nvSpPr>
        <p:spPr bwMode="auto">
          <a:xfrm>
            <a:off x="2" y="-1"/>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defTabSz="457047"/>
            <a:endParaRPr lang="en-US" altLang="ja-JP" sz="2200" b="1" dirty="0" smtClean="0">
              <a:solidFill>
                <a:srgbClr val="000090"/>
              </a:solidFill>
              <a:latin typeface="Helvetica"/>
              <a:ea typeface="ヒラギノ角ゴ Pro W3"/>
              <a:cs typeface="Helvetica"/>
            </a:endParaRPr>
          </a:p>
          <a:p>
            <a:pPr defTabSz="457047"/>
            <a:r>
              <a:rPr lang="en-US" altLang="ja-JP" sz="2200" b="1" dirty="0" smtClean="0">
                <a:solidFill>
                  <a:srgbClr val="000090"/>
                </a:solidFill>
                <a:latin typeface="Helvetica"/>
                <a:ea typeface="ヒラギノ角ゴ Pro W3"/>
                <a:cs typeface="Helvetica"/>
              </a:rPr>
              <a:t>There are </a:t>
            </a:r>
            <a:r>
              <a:rPr lang="en-US" altLang="ja-JP" sz="2200" b="1" dirty="0" smtClean="0">
                <a:solidFill>
                  <a:srgbClr val="FF0000"/>
                </a:solidFill>
                <a:latin typeface="Helvetica"/>
                <a:ea typeface="ヒラギノ角ゴ Pro W3"/>
                <a:cs typeface="Helvetica"/>
              </a:rPr>
              <a:t>a lot of unexplored plasma physics</a:t>
            </a:r>
          </a:p>
          <a:p>
            <a:pPr defTabSz="457047"/>
            <a:r>
              <a:rPr lang="en-US" altLang="ja-JP" sz="2200" b="1" dirty="0" smtClean="0">
                <a:solidFill>
                  <a:srgbClr val="000090"/>
                </a:solidFill>
                <a:latin typeface="Helvetica"/>
                <a:ea typeface="ヒラギノ角ゴ Pro W3"/>
                <a:cs typeface="Helvetica"/>
              </a:rPr>
              <a:t>in magnetized fast ignition scheme.</a:t>
            </a:r>
            <a:endParaRPr lang="en-US" altLang="ja-JP" sz="2200" b="1" dirty="0">
              <a:solidFill>
                <a:srgbClr val="000090"/>
              </a:solidFill>
              <a:latin typeface="Helvetica"/>
              <a:ea typeface="ヒラギノ角ゴ Pro W3"/>
              <a:cs typeface="Helvetica"/>
            </a:endParaRPr>
          </a:p>
        </p:txBody>
      </p:sp>
      <p:sp>
        <p:nvSpPr>
          <p:cNvPr id="85" name="正方形/長方形 84"/>
          <p:cNvSpPr/>
          <p:nvPr/>
        </p:nvSpPr>
        <p:spPr>
          <a:xfrm>
            <a:off x="39956" y="38103"/>
            <a:ext cx="3225274"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Magnetized Fast Ignition: MFI</a:t>
            </a:r>
            <a:endParaRPr lang="ja-JP" altLang="en-US" baseline="-25000" dirty="0">
              <a:solidFill>
                <a:prstClr val="black"/>
              </a:solidFill>
              <a:latin typeface="Helvetica"/>
              <a:ea typeface="ＭＳ Ｐゴシック"/>
              <a:cs typeface="Helvetica"/>
            </a:endParaRPr>
          </a:p>
        </p:txBody>
      </p:sp>
      <p:pic>
        <p:nvPicPr>
          <p:cNvPr id="6" name="図 5"/>
          <p:cNvPicPr>
            <a:picLocks noChangeAspect="1"/>
          </p:cNvPicPr>
          <p:nvPr/>
        </p:nvPicPr>
        <p:blipFill>
          <a:blip r:embed="rId2"/>
          <a:stretch>
            <a:fillRect/>
          </a:stretch>
        </p:blipFill>
        <p:spPr>
          <a:xfrm>
            <a:off x="338410" y="1457708"/>
            <a:ext cx="2125724" cy="2692584"/>
          </a:xfrm>
          <a:prstGeom prst="rect">
            <a:avLst/>
          </a:prstGeom>
        </p:spPr>
      </p:pic>
      <p:pic>
        <p:nvPicPr>
          <p:cNvPr id="8" name="図 7"/>
          <p:cNvPicPr>
            <a:picLocks noChangeAspect="1"/>
          </p:cNvPicPr>
          <p:nvPr/>
        </p:nvPicPr>
        <p:blipFill>
          <a:blip r:embed="rId3"/>
          <a:stretch>
            <a:fillRect/>
          </a:stretch>
        </p:blipFill>
        <p:spPr>
          <a:xfrm>
            <a:off x="2494744" y="1457708"/>
            <a:ext cx="2057709" cy="2606432"/>
          </a:xfrm>
          <a:prstGeom prst="rect">
            <a:avLst/>
          </a:prstGeom>
        </p:spPr>
      </p:pic>
      <p:pic>
        <p:nvPicPr>
          <p:cNvPr id="73" name="Imagen 10" descr="rhof.PNG"/>
          <p:cNvPicPr>
            <a:picLocks noChangeAspect="1"/>
          </p:cNvPicPr>
          <p:nvPr/>
        </p:nvPicPr>
        <p:blipFill>
          <a:blip r:embed="rId4" cstate="print"/>
          <a:stretch>
            <a:fillRect/>
          </a:stretch>
        </p:blipFill>
        <p:spPr>
          <a:xfrm>
            <a:off x="5196670" y="1642669"/>
            <a:ext cx="3726627" cy="2407352"/>
          </a:xfrm>
          <a:prstGeom prst="rect">
            <a:avLst/>
          </a:prstGeom>
        </p:spPr>
      </p:pic>
      <p:sp>
        <p:nvSpPr>
          <p:cNvPr id="74" name="Arco de bloque 29"/>
          <p:cNvSpPr>
            <a:spLocks noChangeAspect="1"/>
          </p:cNvSpPr>
          <p:nvPr/>
        </p:nvSpPr>
        <p:spPr>
          <a:xfrm>
            <a:off x="7508680" y="3354444"/>
            <a:ext cx="721454" cy="721454"/>
          </a:xfrm>
          <a:prstGeom prst="blockArc">
            <a:avLst>
              <a:gd name="adj1" fmla="val 10800000"/>
              <a:gd name="adj2" fmla="val 40442"/>
              <a:gd name="adj3" fmla="val 0"/>
            </a:avLst>
          </a:prstGeom>
          <a:noFill/>
          <a:ln w="3175" cmpd="sng">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a:endParaRPr lang="es-ES_tradnl">
              <a:solidFill>
                <a:prstClr val="black"/>
              </a:solidFill>
              <a:latin typeface="Helvetica"/>
              <a:cs typeface="Helvetica"/>
            </a:endParaRPr>
          </a:p>
        </p:txBody>
      </p:sp>
      <p:sp>
        <p:nvSpPr>
          <p:cNvPr id="79" name="34 CuadroTexto"/>
          <p:cNvSpPr txBox="1"/>
          <p:nvPr/>
        </p:nvSpPr>
        <p:spPr>
          <a:xfrm>
            <a:off x="7322801" y="1751001"/>
            <a:ext cx="889622" cy="437795"/>
          </a:xfrm>
          <a:prstGeom prst="rect">
            <a:avLst/>
          </a:prstGeom>
          <a:noFill/>
        </p:spPr>
        <p:txBody>
          <a:bodyPr wrap="none" lIns="91439" tIns="45719" rIns="91439" bIns="45719" rtlCol="0">
            <a:spAutoFit/>
          </a:bodyPr>
          <a:lstStyle/>
          <a:p>
            <a:r>
              <a:rPr lang="es-ES" sz="2000" dirty="0">
                <a:solidFill>
                  <a:prstClr val="white"/>
                </a:solidFill>
                <a:latin typeface="Helvetica"/>
                <a:cs typeface="Helvetica"/>
              </a:rPr>
              <a:t>2.1ps</a:t>
            </a:r>
          </a:p>
        </p:txBody>
      </p:sp>
      <p:cxnSp>
        <p:nvCxnSpPr>
          <p:cNvPr id="82" name="直線コネクタ 81"/>
          <p:cNvCxnSpPr/>
          <p:nvPr/>
        </p:nvCxnSpPr>
        <p:spPr bwMode="auto">
          <a:xfrm flipH="1">
            <a:off x="5856887" y="2203581"/>
            <a:ext cx="1534519" cy="0"/>
          </a:xfrm>
          <a:prstGeom prst="line">
            <a:avLst/>
          </a:prstGeom>
          <a:blipFill dpi="0" rotWithShape="0">
            <a:blip r:embed="rId5"/>
            <a:srcRect/>
            <a:tile tx="0" ty="0" sx="100000" sy="100000" flip="none" algn="tl"/>
          </a:blipFill>
          <a:ln w="25400" cap="flat" cmpd="sng" algn="ctr">
            <a:solidFill>
              <a:schemeClr val="bg1"/>
            </a:solidFill>
            <a:prstDash val="solid"/>
            <a:round/>
            <a:headEnd type="triangle" w="med" len="med"/>
            <a:tailEnd type="none" w="med" len="med"/>
          </a:ln>
          <a:effectLst/>
        </p:spPr>
      </p:cxnSp>
      <p:sp>
        <p:nvSpPr>
          <p:cNvPr id="83" name="テキスト ボックス 82"/>
          <p:cNvSpPr txBox="1"/>
          <p:nvPr/>
        </p:nvSpPr>
        <p:spPr>
          <a:xfrm>
            <a:off x="6365190" y="1692675"/>
            <a:ext cx="477170" cy="400108"/>
          </a:xfrm>
          <a:prstGeom prst="rect">
            <a:avLst/>
          </a:prstGeom>
          <a:noFill/>
        </p:spPr>
        <p:txBody>
          <a:bodyPr wrap="none" lIns="91436" tIns="45716" rIns="91436" bIns="45716" rtlCol="0">
            <a:spAutoFit/>
          </a:bodyPr>
          <a:lstStyle/>
          <a:p>
            <a:r>
              <a:rPr lang="en-US" altLang="ja-JP" sz="2000" b="1" i="1" dirty="0" err="1">
                <a:solidFill>
                  <a:srgbClr val="FFFFFF"/>
                </a:solidFill>
                <a:latin typeface="Helvetica"/>
                <a:ea typeface="ＭＳ Ｐゴシック"/>
                <a:cs typeface="Helvetica"/>
              </a:rPr>
              <a:t>B</a:t>
            </a:r>
            <a:r>
              <a:rPr lang="en-US" altLang="ja-JP" sz="2000" b="1" baseline="-25000" dirty="0" err="1">
                <a:solidFill>
                  <a:srgbClr val="FFFFFF"/>
                </a:solidFill>
                <a:latin typeface="Helvetica"/>
                <a:ea typeface="ＭＳ Ｐゴシック"/>
                <a:cs typeface="Helvetica"/>
              </a:rPr>
              <a:t>z</a:t>
            </a:r>
            <a:endParaRPr lang="ja-JP" altLang="en-US" sz="2000" b="1" dirty="0">
              <a:solidFill>
                <a:srgbClr val="FFFFFF"/>
              </a:solidFill>
              <a:latin typeface="Helvetica"/>
              <a:ea typeface="ＭＳ Ｐゴシック"/>
              <a:cs typeface="Helvetica"/>
            </a:endParaRPr>
          </a:p>
        </p:txBody>
      </p:sp>
      <p:sp>
        <p:nvSpPr>
          <p:cNvPr id="94" name="テキスト ボックス 4"/>
          <p:cNvSpPr txBox="1">
            <a:spLocks noChangeArrowheads="1"/>
          </p:cNvSpPr>
          <p:nvPr/>
        </p:nvSpPr>
        <p:spPr bwMode="auto">
          <a:xfrm>
            <a:off x="738211" y="4111172"/>
            <a:ext cx="3520396"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457047" fontAlgn="base">
              <a:spcBef>
                <a:spcPct val="0"/>
              </a:spcBef>
              <a:spcAft>
                <a:spcPct val="0"/>
              </a:spcAft>
            </a:pPr>
            <a:r>
              <a:rPr lang="en-US" altLang="ja-JP" sz="2000" b="1" dirty="0" smtClean="0">
                <a:solidFill>
                  <a:prstClr val="white"/>
                </a:solidFill>
                <a:latin typeface="Helvetica" charset="0"/>
                <a:cs typeface="Helvetica" charset="0"/>
              </a:rPr>
              <a:t>Hydrodynamic instability</a:t>
            </a:r>
            <a:endParaRPr lang="ja-JP" altLang="en-US" sz="2000" b="1" dirty="0">
              <a:solidFill>
                <a:prstClr val="white"/>
              </a:solidFill>
              <a:latin typeface="Helvetica" charset="0"/>
              <a:cs typeface="Helvetica" charset="0"/>
            </a:endParaRPr>
          </a:p>
        </p:txBody>
      </p:sp>
      <p:sp>
        <p:nvSpPr>
          <p:cNvPr id="166" name="テキスト ボックス 4"/>
          <p:cNvSpPr txBox="1">
            <a:spLocks noChangeArrowheads="1"/>
          </p:cNvSpPr>
          <p:nvPr/>
        </p:nvSpPr>
        <p:spPr bwMode="auto">
          <a:xfrm>
            <a:off x="5641662" y="1122335"/>
            <a:ext cx="2756836"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457047" fontAlgn="base">
              <a:spcBef>
                <a:spcPct val="0"/>
              </a:spcBef>
              <a:spcAft>
                <a:spcPct val="0"/>
              </a:spcAft>
            </a:pPr>
            <a:r>
              <a:rPr lang="en-US" altLang="ja-JP" sz="2000" b="1" dirty="0" smtClean="0">
                <a:solidFill>
                  <a:prstClr val="white"/>
                </a:solidFill>
                <a:latin typeface="Helvetica" charset="0"/>
                <a:cs typeface="Helvetica" charset="0"/>
              </a:rPr>
              <a:t>e-beam guiding</a:t>
            </a:r>
            <a:endParaRPr lang="ja-JP" altLang="en-US" sz="2000" b="1" dirty="0">
              <a:solidFill>
                <a:prstClr val="white"/>
              </a:solidFill>
              <a:latin typeface="Helvetica" charset="0"/>
              <a:cs typeface="Helvetica" charset="0"/>
            </a:endParaRPr>
          </a:p>
        </p:txBody>
      </p:sp>
      <p:sp>
        <p:nvSpPr>
          <p:cNvPr id="167" name="テキスト ボックス 4"/>
          <p:cNvSpPr txBox="1">
            <a:spLocks noChangeArrowheads="1"/>
          </p:cNvSpPr>
          <p:nvPr/>
        </p:nvSpPr>
        <p:spPr bwMode="auto">
          <a:xfrm>
            <a:off x="714693" y="1122335"/>
            <a:ext cx="3412674"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457047" fontAlgn="base">
              <a:spcBef>
                <a:spcPct val="0"/>
              </a:spcBef>
              <a:spcAft>
                <a:spcPct val="0"/>
              </a:spcAft>
            </a:pPr>
            <a:r>
              <a:rPr lang="en-US" altLang="ja-JP" sz="2000" b="1" dirty="0" smtClean="0">
                <a:solidFill>
                  <a:prstClr val="white"/>
                </a:solidFill>
                <a:latin typeface="Helvetica" charset="0"/>
                <a:cs typeface="Helvetica" charset="0"/>
              </a:rPr>
              <a:t>EM wave propagation</a:t>
            </a:r>
            <a:endParaRPr lang="ja-JP" altLang="en-US" sz="2000" b="1" dirty="0">
              <a:solidFill>
                <a:prstClr val="white"/>
              </a:solidFill>
              <a:latin typeface="Helvetica" charset="0"/>
              <a:cs typeface="Helvetica" charset="0"/>
            </a:endParaRPr>
          </a:p>
        </p:txBody>
      </p:sp>
      <p:pic>
        <p:nvPicPr>
          <p:cNvPr id="95" name="図 94"/>
          <p:cNvPicPr/>
          <p:nvPr/>
        </p:nvPicPr>
        <p:blipFill rotWithShape="1">
          <a:blip r:embed="rId6">
            <a:extLst>
              <a:ext uri="{28A0092B-C50C-407E-A947-70E740481C1C}">
                <a14:useLocalDpi xmlns:a14="http://schemas.microsoft.com/office/drawing/2010/main"/>
              </a:ext>
            </a:extLst>
          </a:blip>
          <a:srcRect b="53189"/>
          <a:stretch/>
        </p:blipFill>
        <p:spPr bwMode="auto">
          <a:xfrm>
            <a:off x="3808" y="4511273"/>
            <a:ext cx="5109970" cy="2249721"/>
          </a:xfrm>
          <a:prstGeom prst="rect">
            <a:avLst/>
          </a:prstGeom>
          <a:noFill/>
          <a:ln>
            <a:noFill/>
          </a:ln>
        </p:spPr>
      </p:pic>
      <p:sp>
        <p:nvSpPr>
          <p:cNvPr id="96" name="テキスト ボックス 4"/>
          <p:cNvSpPr txBox="1">
            <a:spLocks noChangeArrowheads="1"/>
          </p:cNvSpPr>
          <p:nvPr/>
        </p:nvSpPr>
        <p:spPr bwMode="auto">
          <a:xfrm>
            <a:off x="5402901" y="4064140"/>
            <a:ext cx="3520396"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457047" fontAlgn="base">
              <a:spcBef>
                <a:spcPct val="0"/>
              </a:spcBef>
              <a:spcAft>
                <a:spcPct val="0"/>
              </a:spcAft>
            </a:pPr>
            <a:r>
              <a:rPr lang="en-US" altLang="ja-JP" sz="2000" b="1" dirty="0" smtClean="0">
                <a:solidFill>
                  <a:prstClr val="white"/>
                </a:solidFill>
                <a:latin typeface="Helvetica" charset="0"/>
                <a:cs typeface="Helvetica" charset="0"/>
              </a:rPr>
              <a:t>Thermal insulation</a:t>
            </a:r>
            <a:endParaRPr lang="ja-JP" altLang="en-US" sz="2000" b="1" dirty="0">
              <a:solidFill>
                <a:prstClr val="white"/>
              </a:solidFill>
              <a:latin typeface="Helvetica" charset="0"/>
              <a:cs typeface="Helvetica" charset="0"/>
            </a:endParaRPr>
          </a:p>
        </p:txBody>
      </p:sp>
      <p:pic>
        <p:nvPicPr>
          <p:cNvPr id="97" name="図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69011" y="4386189"/>
            <a:ext cx="3399850" cy="247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図形グループ 118"/>
          <p:cNvGrpSpPr>
            <a:grpSpLocks/>
          </p:cNvGrpSpPr>
          <p:nvPr/>
        </p:nvGrpSpPr>
        <p:grpSpPr bwMode="auto">
          <a:xfrm>
            <a:off x="7879862" y="185188"/>
            <a:ext cx="1223963" cy="788988"/>
            <a:chOff x="7424915" y="-91246"/>
            <a:chExt cx="1224880" cy="790356"/>
          </a:xfrm>
        </p:grpSpPr>
        <p:sp>
          <p:nvSpPr>
            <p:cNvPr id="21"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22" name="図 1" descr="logo0.jpg"/>
            <p:cNvPicPr>
              <a:picLocks noChangeAspect="1"/>
            </p:cNvPicPr>
            <p:nvPr/>
          </p:nvPicPr>
          <p:blipFill>
            <a:blip r:embed="rId8">
              <a:extLst>
                <a:ext uri="{BEBA8EAE-BF5A-486C-A8C5-ECC9F3942E4B}">
                  <a14:imgProps xmlns:a14="http://schemas.microsoft.com/office/drawing/2010/main">
                    <a14:imgLayer r:embed="rId9">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E:\発表用PPT\logo-SILVER.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21</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68037863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 name="Rectangle 2"/>
          <p:cNvSpPr>
            <a:spLocks noChangeArrowheads="1"/>
          </p:cNvSpPr>
          <p:nvPr/>
        </p:nvSpPr>
        <p:spPr bwMode="auto">
          <a:xfrm>
            <a:off x="2" y="-1"/>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defTabSz="457047"/>
            <a:endParaRPr lang="en-US" altLang="ja-JP" sz="2200" b="1" dirty="0" smtClean="0">
              <a:solidFill>
                <a:srgbClr val="000090"/>
              </a:solidFill>
              <a:latin typeface="Helvetica"/>
              <a:ea typeface="ヒラギノ角ゴ Pro W3"/>
              <a:cs typeface="Helvetica"/>
            </a:endParaRPr>
          </a:p>
          <a:p>
            <a:pPr defTabSz="457047"/>
            <a:r>
              <a:rPr lang="en-US" altLang="ja-JP" sz="2200" b="1" dirty="0" smtClean="0">
                <a:solidFill>
                  <a:srgbClr val="000090"/>
                </a:solidFill>
                <a:latin typeface="Helvetica"/>
                <a:ea typeface="ヒラギノ角ゴ Pro W3"/>
                <a:cs typeface="Helvetica"/>
              </a:rPr>
              <a:t>There are </a:t>
            </a:r>
            <a:r>
              <a:rPr lang="en-US" altLang="ja-JP" sz="2200" b="1" dirty="0" smtClean="0">
                <a:solidFill>
                  <a:srgbClr val="FF0000"/>
                </a:solidFill>
                <a:latin typeface="Helvetica"/>
                <a:ea typeface="ヒラギノ角ゴ Pro W3"/>
                <a:cs typeface="Helvetica"/>
              </a:rPr>
              <a:t>a lot of unexplored plasma physics</a:t>
            </a:r>
          </a:p>
          <a:p>
            <a:pPr defTabSz="457047"/>
            <a:r>
              <a:rPr lang="en-US" altLang="ja-JP" sz="2200" b="1" dirty="0" smtClean="0">
                <a:solidFill>
                  <a:srgbClr val="000090"/>
                </a:solidFill>
                <a:latin typeface="Helvetica"/>
                <a:ea typeface="ヒラギノ角ゴ Pro W3"/>
                <a:cs typeface="Helvetica"/>
              </a:rPr>
              <a:t>in magnetized fast ignition scheme.</a:t>
            </a:r>
            <a:endParaRPr lang="en-US" altLang="ja-JP" sz="2200" b="1" dirty="0">
              <a:solidFill>
                <a:srgbClr val="000090"/>
              </a:solidFill>
              <a:latin typeface="Helvetica"/>
              <a:ea typeface="ヒラギノ角ゴ Pro W3"/>
              <a:cs typeface="Helvetica"/>
            </a:endParaRPr>
          </a:p>
        </p:txBody>
      </p:sp>
      <p:grpSp>
        <p:nvGrpSpPr>
          <p:cNvPr id="7" name="図形グループ 6"/>
          <p:cNvGrpSpPr/>
          <p:nvPr/>
        </p:nvGrpSpPr>
        <p:grpSpPr>
          <a:xfrm>
            <a:off x="137138" y="2023533"/>
            <a:ext cx="8917204" cy="4329604"/>
            <a:chOff x="160656" y="518509"/>
            <a:chExt cx="8917204" cy="4329604"/>
          </a:xfrm>
        </p:grpSpPr>
        <p:sp>
          <p:nvSpPr>
            <p:cNvPr id="46" name="フローチャート: 処理 45"/>
            <p:cNvSpPr/>
            <p:nvPr/>
          </p:nvSpPr>
          <p:spPr bwMode="auto">
            <a:xfrm>
              <a:off x="1345970" y="554477"/>
              <a:ext cx="1711338" cy="623187"/>
            </a:xfrm>
            <a:prstGeom prst="flowChartProcess">
              <a:avLst/>
            </a:prstGeom>
            <a:solidFill>
              <a:srgbClr val="FF6666"/>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en-US" altLang="ja-JP" dirty="0" smtClean="0">
                  <a:latin typeface="Gill Sans" charset="0"/>
                  <a:ea typeface="ヒラギノ角ゴ ProN W3" charset="-128"/>
                  <a:cs typeface="ヒラギノ角ゴ ProN W3" charset="-128"/>
                  <a:sym typeface="Gill Sans" charset="0"/>
                </a:rPr>
                <a:t>kilo Tesla</a:t>
              </a:r>
            </a:p>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en-US" altLang="ja-JP" dirty="0" smtClean="0">
                  <a:latin typeface="Gill Sans" charset="0"/>
                  <a:ea typeface="ヒラギノ角ゴ ProN W3" charset="-128"/>
                  <a:cs typeface="ヒラギノ角ゴ ProN W3" charset="-128"/>
                  <a:sym typeface="Gill Sans" charset="0"/>
                </a:rPr>
                <a:t>B-field</a:t>
              </a:r>
            </a:p>
          </p:txBody>
        </p:sp>
        <p:sp>
          <p:nvSpPr>
            <p:cNvPr id="54" name="フローチャート: 処理 53"/>
            <p:cNvSpPr/>
            <p:nvPr/>
          </p:nvSpPr>
          <p:spPr bwMode="auto">
            <a:xfrm>
              <a:off x="1070056" y="2763199"/>
              <a:ext cx="2381211" cy="623187"/>
            </a:xfrm>
            <a:prstGeom prst="flowChartProcess">
              <a:avLst/>
            </a:prstGeom>
            <a:noFill/>
            <a:ln w="25400" cap="flat" cmpd="sng" algn="ctr">
              <a:solidFill>
                <a:srgbClr val="000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en-US" altLang="ja-JP" b="0" i="0" u="none" strike="noStrike" cap="none" normalizeH="0" baseline="0" dirty="0" smtClean="0">
                  <a:ln>
                    <a:noFill/>
                  </a:ln>
                  <a:solidFill>
                    <a:schemeClr val="tx1"/>
                  </a:solidFill>
                  <a:effectLst/>
                  <a:latin typeface="Gill Sans" charset="0"/>
                  <a:ea typeface="ヒラギノ角ゴ ProN W3" charset="-128"/>
                  <a:cs typeface="ヒラギノ角ゴ ProN W3" charset="-128"/>
                  <a:sym typeface="Gill Sans" charset="0"/>
                </a:rPr>
                <a:t>b) Fast electron guiding</a:t>
              </a:r>
              <a:endParaRPr kumimoji="0" lang="ja-JP" altLang="en-US"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p:txBody>
        </p:sp>
        <p:sp>
          <p:nvSpPr>
            <p:cNvPr id="64" name="フローチャート: 処理 63"/>
            <p:cNvSpPr/>
            <p:nvPr/>
          </p:nvSpPr>
          <p:spPr bwMode="auto">
            <a:xfrm>
              <a:off x="1266449" y="4224926"/>
              <a:ext cx="2304282" cy="623187"/>
            </a:xfrm>
            <a:prstGeom prst="flowChartProcess">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en-US" altLang="ja-JP" b="0" i="0" u="none" strike="noStrike" cap="none" normalizeH="0" baseline="0" dirty="0" smtClean="0">
                  <a:ln>
                    <a:noFill/>
                  </a:ln>
                  <a:solidFill>
                    <a:schemeClr val="tx1"/>
                  </a:solidFill>
                  <a:effectLst/>
                  <a:latin typeface="Gill Sans" charset="0"/>
                  <a:ea typeface="ヒラギノ角ゴ ProN W3" charset="-128"/>
                  <a:cs typeface="ヒラギノ角ゴ ProN W3" charset="-128"/>
                  <a:sym typeface="Gill Sans" charset="0"/>
                </a:rPr>
                <a:t>Dense fuel generation</a:t>
              </a:r>
              <a:endParaRPr kumimoji="0" lang="ja-JP" altLang="en-US"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p:txBody>
        </p:sp>
        <p:cxnSp>
          <p:nvCxnSpPr>
            <p:cNvPr id="65" name="直線コネクタ 64"/>
            <p:cNvCxnSpPr>
              <a:stCxn id="66" idx="1"/>
            </p:cNvCxnSpPr>
            <p:nvPr/>
          </p:nvCxnSpPr>
          <p:spPr bwMode="auto">
            <a:xfrm flipH="1" flipV="1">
              <a:off x="2403338" y="3796879"/>
              <a:ext cx="2459006" cy="12968"/>
            </a:xfrm>
            <a:prstGeom prst="line">
              <a:avLst/>
            </a:prstGeom>
            <a:blipFill dpi="0" rotWithShape="0">
              <a:blip r:embed="rId3"/>
              <a:srcRect/>
              <a:tile tx="0" ty="0" sx="100000" sy="100000" flip="none" algn="tl"/>
            </a:blipFill>
            <a:ln w="25400" cap="flat" cmpd="sng" algn="ctr">
              <a:solidFill>
                <a:srgbClr val="000000"/>
              </a:solidFill>
              <a:prstDash val="solid"/>
              <a:round/>
              <a:headEnd type="arrow" w="med" len="med"/>
              <a:tailEnd type="none" w="med" len="med"/>
            </a:ln>
            <a:effectLst/>
          </p:spPr>
        </p:cxnSp>
        <p:sp>
          <p:nvSpPr>
            <p:cNvPr id="66" name="フローチャート: 処理 65"/>
            <p:cNvSpPr/>
            <p:nvPr/>
          </p:nvSpPr>
          <p:spPr bwMode="auto">
            <a:xfrm>
              <a:off x="4862344" y="3498253"/>
              <a:ext cx="970061" cy="623187"/>
            </a:xfrm>
            <a:prstGeom prst="flowChartProcess">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en-US" altLang="ja-JP" dirty="0" smtClean="0">
                  <a:latin typeface="Gill Sans" charset="0"/>
                  <a:ea typeface="ヒラギノ角ゴ ProN W3" charset="-128"/>
                  <a:cs typeface="ヒラギノ角ゴ ProN W3" charset="-128"/>
                  <a:sym typeface="Gill Sans" charset="0"/>
                </a:rPr>
                <a:t>Efficient</a:t>
              </a:r>
            </a:p>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en-US" altLang="ja-JP" b="0" i="0" u="none" strike="noStrike" cap="none" normalizeH="0" baseline="0" dirty="0" smtClean="0">
                  <a:ln>
                    <a:noFill/>
                  </a:ln>
                  <a:solidFill>
                    <a:schemeClr val="tx1"/>
                  </a:solidFill>
                  <a:effectLst/>
                  <a:latin typeface="Gill Sans" charset="0"/>
                  <a:ea typeface="ヒラギノ角ゴ ProN W3" charset="-128"/>
                  <a:cs typeface="ヒラギノ角ゴ ProN W3" charset="-128"/>
                  <a:sym typeface="Gill Sans" charset="0"/>
                </a:rPr>
                <a:t>Heating</a:t>
              </a:r>
            </a:p>
          </p:txBody>
        </p:sp>
        <p:sp>
          <p:nvSpPr>
            <p:cNvPr id="67" name="フローチャート: 処理 66"/>
            <p:cNvSpPr/>
            <p:nvPr/>
          </p:nvSpPr>
          <p:spPr bwMode="auto">
            <a:xfrm>
              <a:off x="6608493" y="3498253"/>
              <a:ext cx="1013526" cy="623187"/>
            </a:xfrm>
            <a:prstGeom prst="flowChartProcess">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en-US" altLang="ja-JP" b="0" i="0" u="none" strike="noStrike" cap="none" normalizeH="0" baseline="0" dirty="0" smtClean="0">
                  <a:ln>
                    <a:noFill/>
                  </a:ln>
                  <a:solidFill>
                    <a:schemeClr val="tx1"/>
                  </a:solidFill>
                  <a:effectLst/>
                  <a:latin typeface="Gill Sans" charset="0"/>
                  <a:ea typeface="ヒラギノ角ゴ ProN W3" charset="-128"/>
                  <a:cs typeface="ヒラギノ角ゴ ProN W3" charset="-128"/>
                  <a:sym typeface="Gill Sans" charset="0"/>
                </a:rPr>
                <a:t>Ignition</a:t>
              </a:r>
              <a:endParaRPr kumimoji="0" lang="ja-JP" altLang="en-US"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p:txBody>
        </p:sp>
        <p:sp>
          <p:nvSpPr>
            <p:cNvPr id="68" name="フローチャート: 処理 67"/>
            <p:cNvSpPr/>
            <p:nvPr/>
          </p:nvSpPr>
          <p:spPr bwMode="auto">
            <a:xfrm>
              <a:off x="8076568" y="3483111"/>
              <a:ext cx="1001292" cy="623187"/>
            </a:xfrm>
            <a:prstGeom prst="flowChartProcess">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en-US" altLang="ja-JP" b="0" i="0" u="none" strike="noStrike" cap="none" normalizeH="0" baseline="0" dirty="0" smtClean="0">
                  <a:ln>
                    <a:noFill/>
                  </a:ln>
                  <a:solidFill>
                    <a:srgbClr val="FF0000"/>
                  </a:solidFill>
                  <a:effectLst/>
                  <a:latin typeface="Gill Sans" charset="0"/>
                  <a:ea typeface="ヒラギノ角ゴ ProN W3" charset="-128"/>
                  <a:cs typeface="ヒラギノ角ゴ ProN W3" charset="-128"/>
                  <a:sym typeface="Gill Sans" charset="0"/>
                </a:rPr>
                <a:t>High Gain</a:t>
              </a:r>
              <a:endParaRPr kumimoji="0" lang="ja-JP" altLang="en-US" b="0" i="0" u="none" strike="noStrike" cap="none" normalizeH="0" baseline="0" dirty="0">
                <a:ln>
                  <a:noFill/>
                </a:ln>
                <a:solidFill>
                  <a:srgbClr val="FF0000"/>
                </a:solidFill>
                <a:effectLst/>
                <a:latin typeface="Gill Sans" charset="0"/>
                <a:ea typeface="ヒラギノ角ゴ ProN W3" charset="-128"/>
                <a:cs typeface="ヒラギノ角ゴ ProN W3" charset="-128"/>
                <a:sym typeface="Gill Sans" charset="0"/>
              </a:endParaRPr>
            </a:p>
          </p:txBody>
        </p:sp>
        <p:sp>
          <p:nvSpPr>
            <p:cNvPr id="71" name="フローチャート: 処理 70"/>
            <p:cNvSpPr/>
            <p:nvPr/>
          </p:nvSpPr>
          <p:spPr bwMode="auto">
            <a:xfrm>
              <a:off x="7213187" y="2124575"/>
              <a:ext cx="1387837" cy="623187"/>
            </a:xfrm>
            <a:prstGeom prst="flowChartProcess">
              <a:avLst/>
            </a:prstGeom>
            <a:noFill/>
            <a:ln w="25400" cap="flat" cmpd="sng" algn="ctr">
              <a:solidFill>
                <a:srgbClr val="000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endParaRPr kumimoji="0" lang="ja-JP" altLang="en-US"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p:txBody>
        </p:sp>
        <p:sp>
          <p:nvSpPr>
            <p:cNvPr id="75" name="フローチャート: 処理 74"/>
            <p:cNvSpPr/>
            <p:nvPr/>
          </p:nvSpPr>
          <p:spPr bwMode="auto">
            <a:xfrm>
              <a:off x="5660551" y="2140012"/>
              <a:ext cx="1288953" cy="623187"/>
            </a:xfrm>
            <a:prstGeom prst="flowChartProcess">
              <a:avLst/>
            </a:prstGeom>
            <a:noFill/>
            <a:ln w="25400" cap="flat" cmpd="sng" algn="ctr">
              <a:solidFill>
                <a:srgbClr val="000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en-US" altLang="ja-JP" b="0" i="0" u="none" strike="noStrike" cap="none" normalizeH="0" baseline="0" dirty="0" smtClean="0">
                  <a:ln>
                    <a:noFill/>
                  </a:ln>
                  <a:solidFill>
                    <a:schemeClr val="tx1"/>
                  </a:solidFill>
                  <a:effectLst/>
                  <a:latin typeface="Gill Sans" charset="0"/>
                  <a:ea typeface="ヒラギノ角ゴ ProN W3" charset="-128"/>
                  <a:cs typeface="ヒラギノ角ゴ ProN W3" charset="-128"/>
                  <a:sym typeface="Gill Sans" charset="0"/>
                </a:rPr>
                <a:t>d) Thermal</a:t>
              </a:r>
            </a:p>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en-US" altLang="ja-JP" dirty="0" smtClean="0">
                  <a:latin typeface="Gill Sans" charset="0"/>
                  <a:ea typeface="ヒラギノ角ゴ ProN W3" charset="-128"/>
                  <a:cs typeface="ヒラギノ角ゴ ProN W3" charset="-128"/>
                  <a:sym typeface="Gill Sans" charset="0"/>
                </a:rPr>
                <a:t>Insulation</a:t>
              </a:r>
              <a:endParaRPr kumimoji="0" lang="ja-JP" altLang="en-US"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p:txBody>
        </p:sp>
        <p:cxnSp>
          <p:nvCxnSpPr>
            <p:cNvPr id="77" name="直線コネクタ 76"/>
            <p:cNvCxnSpPr/>
            <p:nvPr/>
          </p:nvCxnSpPr>
          <p:spPr bwMode="auto">
            <a:xfrm flipV="1">
              <a:off x="6311418" y="841861"/>
              <a:ext cx="0" cy="1266409"/>
            </a:xfrm>
            <a:prstGeom prst="line">
              <a:avLst/>
            </a:prstGeom>
            <a:blipFill dpi="0" rotWithShape="0">
              <a:blip r:embed="rId3"/>
              <a:srcRect/>
              <a:tile tx="0" ty="0" sx="100000" sy="100000" flip="none" algn="tl"/>
            </a:blipFill>
            <a:ln w="25400" cap="flat" cmpd="sng" algn="ctr">
              <a:solidFill>
                <a:srgbClr val="000000"/>
              </a:solidFill>
              <a:prstDash val="solid"/>
              <a:round/>
              <a:headEnd type="arrow" w="med" len="med"/>
              <a:tailEnd type="none" w="med" len="med"/>
            </a:ln>
            <a:effectLst/>
          </p:spPr>
        </p:cxnSp>
        <p:cxnSp>
          <p:nvCxnSpPr>
            <p:cNvPr id="78" name="直線コネクタ 77"/>
            <p:cNvCxnSpPr>
              <a:stCxn id="46" idx="3"/>
              <a:endCxn id="42" idx="1"/>
            </p:cNvCxnSpPr>
            <p:nvPr/>
          </p:nvCxnSpPr>
          <p:spPr bwMode="auto">
            <a:xfrm flipV="1">
              <a:off x="3057308" y="830103"/>
              <a:ext cx="3404266" cy="35968"/>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p:spPr>
        </p:cxnSp>
        <p:cxnSp>
          <p:nvCxnSpPr>
            <p:cNvPr id="81" name="直線コネクタ 80"/>
            <p:cNvCxnSpPr/>
            <p:nvPr/>
          </p:nvCxnSpPr>
          <p:spPr bwMode="auto">
            <a:xfrm flipV="1">
              <a:off x="8145161" y="819039"/>
              <a:ext cx="0" cy="1260000"/>
            </a:xfrm>
            <a:prstGeom prst="line">
              <a:avLst/>
            </a:prstGeom>
            <a:blipFill dpi="0" rotWithShape="0">
              <a:blip r:embed="rId3"/>
              <a:srcRect/>
              <a:tile tx="0" ty="0" sx="100000" sy="100000" flip="none" algn="tl"/>
            </a:blipFill>
            <a:ln w="25400" cap="flat" cmpd="sng" algn="ctr">
              <a:solidFill>
                <a:srgbClr val="000000"/>
              </a:solidFill>
              <a:prstDash val="solid"/>
              <a:round/>
              <a:headEnd type="arrow" w="med" len="med"/>
              <a:tailEnd type="none" w="med" len="med"/>
            </a:ln>
            <a:effectLst/>
          </p:spPr>
        </p:cxnSp>
        <p:cxnSp>
          <p:nvCxnSpPr>
            <p:cNvPr id="82" name="直線コネクタ 81"/>
            <p:cNvCxnSpPr>
              <a:stCxn id="46" idx="1"/>
            </p:cNvCxnSpPr>
            <p:nvPr/>
          </p:nvCxnSpPr>
          <p:spPr bwMode="auto">
            <a:xfrm flipH="1" flipV="1">
              <a:off x="428781" y="830103"/>
              <a:ext cx="917189"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p:spPr>
        </p:cxnSp>
        <p:cxnSp>
          <p:nvCxnSpPr>
            <p:cNvPr id="83" name="直線コネクタ 82"/>
            <p:cNvCxnSpPr>
              <a:stCxn id="64" idx="1"/>
            </p:cNvCxnSpPr>
            <p:nvPr/>
          </p:nvCxnSpPr>
          <p:spPr bwMode="auto">
            <a:xfrm flipH="1">
              <a:off x="428780" y="4536520"/>
              <a:ext cx="837669" cy="21054"/>
            </a:xfrm>
            <a:prstGeom prst="line">
              <a:avLst/>
            </a:prstGeom>
            <a:blipFill dpi="0" rotWithShape="0">
              <a:blip r:embed="rId3"/>
              <a:srcRect/>
              <a:tile tx="0" ty="0" sx="100000" sy="100000" flip="none" algn="tl"/>
            </a:blipFill>
            <a:ln w="25400" cap="flat" cmpd="sng" algn="ctr">
              <a:solidFill>
                <a:srgbClr val="000000"/>
              </a:solidFill>
              <a:prstDash val="solid"/>
              <a:round/>
              <a:headEnd type="arrow" w="med" len="med"/>
              <a:tailEnd type="none" w="med" len="med"/>
            </a:ln>
            <a:effectLst/>
          </p:spPr>
        </p:cxnSp>
        <p:cxnSp>
          <p:nvCxnSpPr>
            <p:cNvPr id="84" name="直線コネクタ 83"/>
            <p:cNvCxnSpPr>
              <a:stCxn id="67" idx="1"/>
            </p:cNvCxnSpPr>
            <p:nvPr/>
          </p:nvCxnSpPr>
          <p:spPr bwMode="auto">
            <a:xfrm flipH="1" flipV="1">
              <a:off x="5832405" y="3796879"/>
              <a:ext cx="776088" cy="0"/>
            </a:xfrm>
            <a:prstGeom prst="line">
              <a:avLst/>
            </a:prstGeom>
            <a:blipFill dpi="0" rotWithShape="0">
              <a:blip r:embed="rId3"/>
              <a:srcRect/>
              <a:tile tx="0" ty="0" sx="100000" sy="100000" flip="none" algn="tl"/>
            </a:blipFill>
            <a:ln w="25400" cap="flat" cmpd="sng" algn="ctr">
              <a:solidFill>
                <a:srgbClr val="000000"/>
              </a:solidFill>
              <a:prstDash val="solid"/>
              <a:round/>
              <a:headEnd type="arrow" w="med" len="med"/>
              <a:tailEnd type="none" w="med" len="med"/>
            </a:ln>
            <a:effectLst/>
          </p:spPr>
        </p:cxnSp>
        <p:cxnSp>
          <p:nvCxnSpPr>
            <p:cNvPr id="85" name="直線コネクタ 84"/>
            <p:cNvCxnSpPr/>
            <p:nvPr/>
          </p:nvCxnSpPr>
          <p:spPr bwMode="auto">
            <a:xfrm flipH="1" flipV="1">
              <a:off x="7622019" y="3809847"/>
              <a:ext cx="419271" cy="7382"/>
            </a:xfrm>
            <a:prstGeom prst="line">
              <a:avLst/>
            </a:prstGeom>
            <a:blipFill dpi="0" rotWithShape="0">
              <a:blip r:embed="rId3"/>
              <a:srcRect/>
              <a:tile tx="0" ty="0" sx="100000" sy="100000" flip="none" algn="tl"/>
            </a:blipFill>
            <a:ln w="25400" cap="flat" cmpd="sng" algn="ctr">
              <a:solidFill>
                <a:srgbClr val="000000"/>
              </a:solidFill>
              <a:prstDash val="solid"/>
              <a:round/>
              <a:headEnd type="arrow" w="med" len="med"/>
              <a:tailEnd type="none" w="med" len="med"/>
            </a:ln>
            <a:effectLst/>
          </p:spPr>
        </p:cxnSp>
        <p:cxnSp>
          <p:nvCxnSpPr>
            <p:cNvPr id="87" name="直線コネクタ 86"/>
            <p:cNvCxnSpPr/>
            <p:nvPr/>
          </p:nvCxnSpPr>
          <p:spPr bwMode="auto">
            <a:xfrm flipV="1">
              <a:off x="6311418" y="2768785"/>
              <a:ext cx="0" cy="1033680"/>
            </a:xfrm>
            <a:prstGeom prst="line">
              <a:avLst/>
            </a:prstGeom>
            <a:blipFill dpi="0" rotWithShape="0">
              <a:blip r:embed="rId3"/>
              <a:srcRect/>
              <a:tile tx="0" ty="0" sx="100000" sy="100000" flip="none" algn="tl"/>
            </a:blipFill>
            <a:ln w="25400" cap="flat" cmpd="sng" algn="ctr">
              <a:solidFill>
                <a:srgbClr val="000000"/>
              </a:solidFill>
              <a:prstDash val="solid"/>
              <a:round/>
              <a:headEnd type="arrow" w="med" len="med"/>
              <a:tailEnd type="none" w="med" len="med"/>
            </a:ln>
            <a:effectLst/>
          </p:spPr>
        </p:cxnSp>
        <p:cxnSp>
          <p:nvCxnSpPr>
            <p:cNvPr id="88" name="直線コネクタ 87"/>
            <p:cNvCxnSpPr/>
            <p:nvPr/>
          </p:nvCxnSpPr>
          <p:spPr bwMode="auto">
            <a:xfrm flipV="1">
              <a:off x="7819663" y="2763199"/>
              <a:ext cx="0" cy="1033680"/>
            </a:xfrm>
            <a:prstGeom prst="line">
              <a:avLst/>
            </a:prstGeom>
            <a:blipFill dpi="0" rotWithShape="0">
              <a:blip r:embed="rId3"/>
              <a:srcRect/>
              <a:tile tx="0" ty="0" sx="100000" sy="100000" flip="none" algn="tl"/>
            </a:blipFill>
            <a:ln w="25400" cap="flat" cmpd="sng" algn="ctr">
              <a:solidFill>
                <a:srgbClr val="000000"/>
              </a:solidFill>
              <a:prstDash val="solid"/>
              <a:round/>
              <a:headEnd type="arrow" w="med" len="med"/>
              <a:tailEnd type="none" w="med" len="med"/>
            </a:ln>
            <a:effectLst/>
          </p:spPr>
        </p:cxnSp>
        <p:cxnSp>
          <p:nvCxnSpPr>
            <p:cNvPr id="90" name="直線コネクタ 89"/>
            <p:cNvCxnSpPr>
              <a:endCxn id="64" idx="0"/>
            </p:cNvCxnSpPr>
            <p:nvPr/>
          </p:nvCxnSpPr>
          <p:spPr bwMode="auto">
            <a:xfrm>
              <a:off x="2403338" y="3386386"/>
              <a:ext cx="15252" cy="83854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p:spPr>
        </p:cxnSp>
        <p:cxnSp>
          <p:nvCxnSpPr>
            <p:cNvPr id="92" name="直線コネクタ 91"/>
            <p:cNvCxnSpPr>
              <a:stCxn id="94" idx="3"/>
            </p:cNvCxnSpPr>
            <p:nvPr/>
          </p:nvCxnSpPr>
          <p:spPr bwMode="auto">
            <a:xfrm flipV="1">
              <a:off x="427217" y="830103"/>
              <a:ext cx="1564" cy="852869"/>
            </a:xfrm>
            <a:prstGeom prst="line">
              <a:avLst/>
            </a:prstGeom>
            <a:blipFill dpi="0" rotWithShape="0">
              <a:blip r:embed="rId3"/>
              <a:srcRect/>
              <a:tile tx="0" ty="0" sx="100000" sy="100000" flip="none" algn="tl"/>
            </a:blipFill>
            <a:ln w="25400" cap="flat" cmpd="sng" algn="ctr">
              <a:solidFill>
                <a:srgbClr val="000000"/>
              </a:solidFill>
              <a:prstDash val="solid"/>
              <a:round/>
              <a:headEnd type="arrow" w="med" len="med"/>
              <a:tailEnd type="none" w="med" len="med"/>
            </a:ln>
            <a:effectLst/>
          </p:spPr>
        </p:cxnSp>
        <p:sp>
          <p:nvSpPr>
            <p:cNvPr id="94" name="フローチャート: 処理 93"/>
            <p:cNvSpPr/>
            <p:nvPr/>
          </p:nvSpPr>
          <p:spPr bwMode="auto">
            <a:xfrm rot="16200000">
              <a:off x="-784447" y="2628075"/>
              <a:ext cx="2423328" cy="533121"/>
            </a:xfrm>
            <a:prstGeom prst="flowChartProcess">
              <a:avLst/>
            </a:prstGeom>
            <a:noFill/>
            <a:ln w="25400" cap="flat" cmpd="sng" algn="ctr">
              <a:solidFill>
                <a:srgbClr val="000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en-US" altLang="ja-JP" b="0" i="0" u="none" strike="noStrike" cap="none" normalizeH="0" baseline="0" dirty="0" smtClean="0">
                  <a:ln>
                    <a:noFill/>
                  </a:ln>
                  <a:solidFill>
                    <a:schemeClr val="tx1"/>
                  </a:solidFill>
                  <a:effectLst/>
                  <a:latin typeface="Gill Sans" charset="0"/>
                  <a:ea typeface="ヒラギノ角ゴ ProN W3" charset="-128"/>
                  <a:cs typeface="ヒラギノ角ゴ ProN W3" charset="-128"/>
                  <a:sym typeface="Gill Sans" charset="0"/>
                </a:rPr>
                <a:t>a) hydrodynamic instability</a:t>
              </a:r>
              <a:endParaRPr kumimoji="0" lang="ja-JP" altLang="en-US" b="0" i="0" u="none" strike="noStrike" cap="none" normalizeH="0" baseline="30000" dirty="0">
                <a:ln>
                  <a:noFill/>
                </a:ln>
                <a:solidFill>
                  <a:schemeClr val="tx1"/>
                </a:solidFill>
                <a:effectLst/>
                <a:latin typeface="Gill Sans" charset="0"/>
                <a:ea typeface="ヒラギノ角ゴ ProN W3" charset="-128"/>
                <a:cs typeface="ヒラギノ角ゴ ProN W3" charset="-128"/>
                <a:sym typeface="Gill Sans" charset="0"/>
              </a:endParaRPr>
            </a:p>
          </p:txBody>
        </p:sp>
        <p:cxnSp>
          <p:nvCxnSpPr>
            <p:cNvPr id="97" name="直線コネクタ 96"/>
            <p:cNvCxnSpPr>
              <a:stCxn id="94" idx="1"/>
            </p:cNvCxnSpPr>
            <p:nvPr/>
          </p:nvCxnSpPr>
          <p:spPr bwMode="auto">
            <a:xfrm flipH="1">
              <a:off x="427217" y="4106300"/>
              <a:ext cx="1" cy="451274"/>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p:spPr>
        </p:cxnSp>
        <p:cxnSp>
          <p:nvCxnSpPr>
            <p:cNvPr id="98" name="直線コネクタ 97"/>
            <p:cNvCxnSpPr/>
            <p:nvPr/>
          </p:nvCxnSpPr>
          <p:spPr bwMode="auto">
            <a:xfrm flipV="1">
              <a:off x="4605916" y="858166"/>
              <a:ext cx="0" cy="1266409"/>
            </a:xfrm>
            <a:prstGeom prst="line">
              <a:avLst/>
            </a:prstGeom>
            <a:blipFill dpi="0" rotWithShape="0">
              <a:blip r:embed="rId3"/>
              <a:srcRect/>
              <a:tile tx="0" ty="0" sx="100000" sy="100000" flip="none" algn="tl"/>
            </a:blipFill>
            <a:ln w="25400" cap="flat" cmpd="sng" algn="ctr">
              <a:solidFill>
                <a:srgbClr val="000000"/>
              </a:solidFill>
              <a:prstDash val="solid"/>
              <a:round/>
              <a:headEnd type="arrow" w="med" len="med"/>
              <a:tailEnd type="none" w="med" len="med"/>
            </a:ln>
            <a:effectLst/>
          </p:spPr>
        </p:cxnSp>
        <p:sp>
          <p:nvSpPr>
            <p:cNvPr id="99" name="フローチャート: 処理 98"/>
            <p:cNvSpPr/>
            <p:nvPr/>
          </p:nvSpPr>
          <p:spPr bwMode="auto">
            <a:xfrm>
              <a:off x="3570731" y="2130625"/>
              <a:ext cx="1873634" cy="638160"/>
            </a:xfrm>
            <a:prstGeom prst="flowChartProcess">
              <a:avLst/>
            </a:prstGeom>
            <a:noFill/>
            <a:ln w="25400" cap="flat" cmpd="sng" algn="ctr">
              <a:solidFill>
                <a:srgbClr val="000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en-US" altLang="ja-JP" dirty="0" smtClean="0">
                  <a:latin typeface="Gill Sans" charset="0"/>
                  <a:ea typeface="ヒラギノ角ゴ ProN W3" charset="-128"/>
                  <a:cs typeface="ヒラギノ角ゴ ProN W3" charset="-128"/>
                  <a:sym typeface="Gill Sans" charset="0"/>
                </a:rPr>
                <a:t>c) </a:t>
              </a:r>
              <a:r>
                <a:rPr kumimoji="0" lang="en-US" altLang="ja-JP" b="0" i="0" u="none" strike="noStrike" cap="none" normalizeH="0" baseline="0" dirty="0" smtClean="0">
                  <a:ln>
                    <a:noFill/>
                  </a:ln>
                  <a:solidFill>
                    <a:schemeClr val="tx1"/>
                  </a:solidFill>
                  <a:effectLst/>
                  <a:latin typeface="Gill Sans" charset="0"/>
                  <a:ea typeface="ヒラギノ角ゴ ProN W3" charset="-128"/>
                  <a:cs typeface="ヒラギノ角ゴ ProN W3" charset="-128"/>
                  <a:sym typeface="Gill Sans" charset="0"/>
                </a:rPr>
                <a:t>Whistler</a:t>
              </a:r>
              <a:r>
                <a:rPr kumimoji="0" lang="en-US" altLang="ja-JP" b="0" i="0" u="none" strike="noStrike" cap="none" normalizeH="0" dirty="0" smtClean="0">
                  <a:ln>
                    <a:noFill/>
                  </a:ln>
                  <a:solidFill>
                    <a:schemeClr val="tx1"/>
                  </a:solidFill>
                  <a:effectLst/>
                  <a:latin typeface="Gill Sans" charset="0"/>
                  <a:ea typeface="ヒラギノ角ゴ ProN W3" charset="-128"/>
                  <a:cs typeface="ヒラギノ角ゴ ProN W3" charset="-128"/>
                  <a:sym typeface="Gill Sans" charset="0"/>
                </a:rPr>
                <a:t> wave propagation</a:t>
              </a:r>
              <a:endParaRPr kumimoji="0" lang="ja-JP" altLang="en-US" b="0" i="0" u="none" strike="noStrike" cap="none" normalizeH="0" baseline="0" dirty="0">
                <a:ln>
                  <a:noFill/>
                </a:ln>
                <a:solidFill>
                  <a:schemeClr val="tx1"/>
                </a:solidFill>
                <a:effectLst/>
                <a:latin typeface="Gill Sans" charset="0"/>
                <a:ea typeface="ヒラギノ角ゴ ProN W3" charset="-128"/>
                <a:cs typeface="ヒラギノ角ゴ ProN W3" charset="-128"/>
                <a:sym typeface="Gill Sans" charset="0"/>
              </a:endParaRPr>
            </a:p>
          </p:txBody>
        </p:sp>
        <p:cxnSp>
          <p:nvCxnSpPr>
            <p:cNvPr id="104" name="直線コネクタ 103"/>
            <p:cNvCxnSpPr/>
            <p:nvPr/>
          </p:nvCxnSpPr>
          <p:spPr bwMode="auto">
            <a:xfrm flipV="1">
              <a:off x="4629436" y="2768785"/>
              <a:ext cx="0" cy="1028096"/>
            </a:xfrm>
            <a:prstGeom prst="line">
              <a:avLst/>
            </a:prstGeom>
            <a:blipFill dpi="0" rotWithShape="0">
              <a:blip r:embed="rId3"/>
              <a:srcRect/>
              <a:tile tx="0" ty="0" sx="100000" sy="100000" flip="none" algn="tl"/>
            </a:blipFill>
            <a:ln w="25400" cap="flat" cmpd="sng" algn="ctr">
              <a:solidFill>
                <a:srgbClr val="000000"/>
              </a:solidFill>
              <a:prstDash val="solid"/>
              <a:round/>
              <a:headEnd type="arrow" w="med" len="med"/>
              <a:tailEnd type="none" w="med" len="med"/>
            </a:ln>
            <a:effectLst/>
          </p:spPr>
        </p:cxnSp>
        <p:cxnSp>
          <p:nvCxnSpPr>
            <p:cNvPr id="37" name="直線コネクタ 36"/>
            <p:cNvCxnSpPr/>
            <p:nvPr/>
          </p:nvCxnSpPr>
          <p:spPr bwMode="auto">
            <a:xfrm flipV="1">
              <a:off x="2406542" y="1177665"/>
              <a:ext cx="0" cy="1570097"/>
            </a:xfrm>
            <a:prstGeom prst="line">
              <a:avLst/>
            </a:prstGeom>
            <a:blipFill dpi="0" rotWithShape="0">
              <a:blip r:embed="rId3"/>
              <a:srcRect/>
              <a:tile tx="0" ty="0" sx="100000" sy="100000" flip="none" algn="tl"/>
            </a:blipFill>
            <a:ln w="25400" cap="flat" cmpd="sng" algn="ctr">
              <a:solidFill>
                <a:srgbClr val="000000"/>
              </a:solidFill>
              <a:prstDash val="solid"/>
              <a:round/>
              <a:headEnd type="arrow" w="med" len="med"/>
              <a:tailEnd type="none" w="med" len="med"/>
            </a:ln>
            <a:effectLst/>
          </p:spPr>
        </p:cxnSp>
        <p:sp>
          <p:nvSpPr>
            <p:cNvPr id="42" name="フローチャート: 処理 41"/>
            <p:cNvSpPr/>
            <p:nvPr/>
          </p:nvSpPr>
          <p:spPr bwMode="auto">
            <a:xfrm>
              <a:off x="6461574" y="518509"/>
              <a:ext cx="1444675" cy="623187"/>
            </a:xfrm>
            <a:prstGeom prst="flowChartProcess">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r>
                <a:rPr kumimoji="0" lang="en-US" altLang="ja-JP" b="0" i="0" u="none" strike="noStrike" cap="none" normalizeH="0" baseline="0" dirty="0" smtClean="0">
                  <a:ln>
                    <a:noFill/>
                  </a:ln>
                  <a:solidFill>
                    <a:schemeClr val="tx1"/>
                  </a:solidFill>
                  <a:effectLst/>
                  <a:latin typeface="Gill Sans" charset="0"/>
                  <a:ea typeface="ヒラギノ角ゴ ProN W3" charset="-128"/>
                  <a:cs typeface="ヒラギノ角ゴ ProN W3" charset="-128"/>
                  <a:sym typeface="Gill Sans" charset="0"/>
                </a:rPr>
                <a:t>Field compression</a:t>
              </a:r>
            </a:p>
          </p:txBody>
        </p:sp>
        <p:cxnSp>
          <p:nvCxnSpPr>
            <p:cNvPr id="44" name="直線コネクタ 43"/>
            <p:cNvCxnSpPr/>
            <p:nvPr/>
          </p:nvCxnSpPr>
          <p:spPr bwMode="auto">
            <a:xfrm>
              <a:off x="7939329" y="841218"/>
              <a:ext cx="205832" cy="643"/>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p:spPr>
        </p:cxnSp>
        <p:sp>
          <p:nvSpPr>
            <p:cNvPr id="6" name="テキスト ボックス 5"/>
            <p:cNvSpPr txBox="1"/>
            <p:nvPr/>
          </p:nvSpPr>
          <p:spPr>
            <a:xfrm>
              <a:off x="7219750" y="2092682"/>
              <a:ext cx="1381433" cy="646331"/>
            </a:xfrm>
            <a:prstGeom prst="rect">
              <a:avLst/>
            </a:prstGeom>
            <a:noFill/>
          </p:spPr>
          <p:txBody>
            <a:bodyPr wrap="none" rtlCol="0">
              <a:spAutoFit/>
            </a:bodyPr>
            <a:lstStyle/>
            <a:p>
              <a:r>
                <a:rPr kumimoji="1" lang="en-US" altLang="ja-JP" dirty="0" smtClean="0"/>
                <a:t>e) </a:t>
              </a:r>
              <a:r>
                <a:rPr kumimoji="1" lang="el-GR" altLang="ja-JP" dirty="0" smtClean="0"/>
                <a:t>α</a:t>
              </a:r>
              <a:r>
                <a:rPr lang="en-US" altLang="ja-JP" dirty="0"/>
                <a:t> </a:t>
              </a:r>
              <a:r>
                <a:rPr lang="en-US" altLang="ja-JP" dirty="0" smtClean="0"/>
                <a:t>particle</a:t>
              </a:r>
            </a:p>
            <a:p>
              <a:r>
                <a:rPr lang="en-US" altLang="ja-JP" dirty="0" smtClean="0"/>
                <a:t>confinement</a:t>
              </a:r>
              <a:endParaRPr kumimoji="1" lang="ja-JP" altLang="en-US" dirty="0"/>
            </a:p>
          </p:txBody>
        </p:sp>
      </p:grpSp>
      <p:grpSp>
        <p:nvGrpSpPr>
          <p:cNvPr id="38" name="図形グループ 118"/>
          <p:cNvGrpSpPr>
            <a:grpSpLocks/>
          </p:cNvGrpSpPr>
          <p:nvPr/>
        </p:nvGrpSpPr>
        <p:grpSpPr bwMode="auto">
          <a:xfrm>
            <a:off x="7879862" y="185188"/>
            <a:ext cx="1223963" cy="788988"/>
            <a:chOff x="7424915" y="-91246"/>
            <a:chExt cx="1224880" cy="790356"/>
          </a:xfrm>
        </p:grpSpPr>
        <p:sp>
          <p:nvSpPr>
            <p:cNvPr id="39"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40" name="図 1" descr="logo0.jpg"/>
            <p:cNvPicPr>
              <a:picLocks noChangeAspect="1"/>
            </p:cNvPicPr>
            <p:nvPr/>
          </p:nvPicPr>
          <p:blipFill>
            <a:blip r:embed="rId4">
              <a:extLst>
                <a:ext uri="{BEBA8EAE-BF5A-486C-A8C5-ECC9F3942E4B}">
                  <a14:imgProps xmlns:a14="http://schemas.microsoft.com/office/drawing/2010/main">
                    <a14:imgLayer r:embed="rId5">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E:\発表用PPT\logo-SILVER.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22</a:t>
            </a:fld>
            <a:endParaRPr lang="en-US" altLang="ja-JP" sz="1300" dirty="0">
              <a:solidFill>
                <a:srgbClr val="000000"/>
              </a:solidFill>
              <a:latin typeface="Arial" charset="0"/>
              <a:cs typeface="Gill Sans" charset="0"/>
            </a:endParaRPr>
          </a:p>
        </p:txBody>
      </p:sp>
      <p:sp>
        <p:nvSpPr>
          <p:cNvPr id="45" name="正方形/長方形 44"/>
          <p:cNvSpPr/>
          <p:nvPr/>
        </p:nvSpPr>
        <p:spPr>
          <a:xfrm>
            <a:off x="557917" y="1131023"/>
            <a:ext cx="7860951" cy="369332"/>
          </a:xfrm>
          <a:prstGeom prst="rect">
            <a:avLst/>
          </a:prstGeom>
        </p:spPr>
        <p:txBody>
          <a:bodyPr wrap="square">
            <a:spAutoFit/>
          </a:bodyPr>
          <a:lstStyle/>
          <a:p>
            <a:pPr algn="ctr" defTabSz="457047"/>
            <a:r>
              <a:rPr lang="en-US" altLang="ja-JP" b="1" u="sng" dirty="0" smtClean="0">
                <a:solidFill>
                  <a:srgbClr val="000000"/>
                </a:solidFill>
                <a:latin typeface="Helvetica"/>
                <a:ea typeface="ヒラギノ角ゴ ProN W6"/>
                <a:cs typeface="Helvetica"/>
              </a:rPr>
              <a:t>Flow chart of magnetized fast </a:t>
            </a:r>
            <a:r>
              <a:rPr lang="en-US" altLang="ja-JP" b="1" u="sng" dirty="0" err="1" smtClean="0">
                <a:solidFill>
                  <a:srgbClr val="000000"/>
                </a:solidFill>
                <a:latin typeface="Helvetica"/>
                <a:ea typeface="ヒラギノ角ゴ ProN W6"/>
                <a:cs typeface="Helvetica"/>
              </a:rPr>
              <a:t>igntion</a:t>
            </a:r>
            <a:endParaRPr lang="en-US" altLang="ja-JP" b="1" u="sng" dirty="0" smtClean="0">
              <a:solidFill>
                <a:srgbClr val="000000"/>
              </a:solidFill>
              <a:latin typeface="Helvetica"/>
              <a:ea typeface="ヒラギノ角ゴ ProN W6"/>
              <a:cs typeface="Helvetica"/>
            </a:endParaRPr>
          </a:p>
        </p:txBody>
      </p:sp>
      <p:sp>
        <p:nvSpPr>
          <p:cNvPr id="47" name="正方形/長方形 46"/>
          <p:cNvSpPr/>
          <p:nvPr/>
        </p:nvSpPr>
        <p:spPr>
          <a:xfrm>
            <a:off x="39956" y="38103"/>
            <a:ext cx="3225274"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Magnetized Fast Ignition: MFI</a:t>
            </a:r>
            <a:endParaRPr lang="ja-JP" altLang="en-US" baseline="-25000"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84449772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p:cNvSpPr txBox="1"/>
          <p:nvPr/>
        </p:nvSpPr>
        <p:spPr>
          <a:xfrm>
            <a:off x="368300" y="3524652"/>
            <a:ext cx="8356600" cy="523218"/>
          </a:xfrm>
          <a:prstGeom prst="rect">
            <a:avLst/>
          </a:prstGeom>
          <a:noFill/>
        </p:spPr>
        <p:txBody>
          <a:bodyPr wrap="square" lIns="91436" tIns="45716" rIns="91436" bIns="45716" rtlCol="0">
            <a:spAutoFit/>
          </a:bodyPr>
          <a:lstStyle/>
          <a:p>
            <a:pPr algn="ctr" defTabSz="457047"/>
            <a:r>
              <a:rPr lang="en-US" altLang="ja-JP" sz="2800" b="1" dirty="0" smtClean="0">
                <a:solidFill>
                  <a:srgbClr val="2D2D8A"/>
                </a:solidFill>
                <a:latin typeface="Helvetica"/>
                <a:ea typeface="ヒラギノ角ゴ ProN W6"/>
                <a:cs typeface="Helvetica"/>
              </a:rPr>
              <a:t>with laser-driven capacitor-coil target</a:t>
            </a:r>
            <a:endParaRPr lang="en-US" altLang="ja-JP" sz="2400" b="1" dirty="0">
              <a:solidFill>
                <a:srgbClr val="2D2D8A"/>
              </a:solidFill>
              <a:latin typeface="Helvetica"/>
              <a:ea typeface="ヒラギノ角ゴ ProN W6"/>
              <a:cs typeface="Helvetica"/>
            </a:endParaRPr>
          </a:p>
        </p:txBody>
      </p:sp>
      <p:sp>
        <p:nvSpPr>
          <p:cNvPr id="3" name="正方形/長方形 2"/>
          <p:cNvSpPr/>
          <p:nvPr/>
        </p:nvSpPr>
        <p:spPr>
          <a:xfrm>
            <a:off x="1062793" y="2807502"/>
            <a:ext cx="7161565" cy="615545"/>
          </a:xfrm>
          <a:prstGeom prst="rect">
            <a:avLst/>
          </a:prstGeom>
        </p:spPr>
        <p:txBody>
          <a:bodyPr wrap="none" lIns="91436" tIns="45716" rIns="91436" bIns="4571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57047"/>
            <a:r>
              <a:rPr lang="en-US" altLang="ja-JP" sz="3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Helvetica"/>
                <a:ea typeface="ヒラギノ角ゴ ProN W6"/>
                <a:cs typeface="Helvetica"/>
              </a:rPr>
              <a:t>Strong Magnetic Field Generation</a:t>
            </a:r>
            <a:endParaRPr lang="ja-JP" altLang="en-US" sz="3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a:ea typeface="ヒラギノ角ゴ ProN W6"/>
              <a:cs typeface="ヒラギノ角ゴ ProN W6"/>
            </a:endParaRPr>
          </a:p>
        </p:txBody>
      </p:sp>
      <p:sp>
        <p:nvSpPr>
          <p:cNvPr id="4"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23</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294283450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 name="Rectangle 2"/>
          <p:cNvSpPr>
            <a:spLocks noChangeArrowheads="1"/>
          </p:cNvSpPr>
          <p:nvPr/>
        </p:nvSpPr>
        <p:spPr bwMode="auto">
          <a:xfrm>
            <a:off x="2" y="0"/>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a:solidFill>
                <a:srgbClr val="000090"/>
              </a:solidFill>
              <a:latin typeface="Helvetica"/>
              <a:ea typeface="ヒラギノ角ゴ Pro W3"/>
              <a:cs typeface="Helvetica"/>
            </a:endParaRPr>
          </a:p>
          <a:p>
            <a:r>
              <a:rPr lang="en-US" altLang="ja-JP" sz="2200" b="1" dirty="0">
                <a:solidFill>
                  <a:srgbClr val="000090"/>
                </a:solidFill>
                <a:latin typeface="Helvetica"/>
                <a:ea typeface="ヒラギノ角ゴ Pro W3"/>
                <a:cs typeface="Helvetica"/>
              </a:rPr>
              <a:t>We </a:t>
            </a:r>
            <a:r>
              <a:rPr lang="en-US" altLang="ja-JP" sz="2200" b="1" dirty="0" smtClean="0">
                <a:solidFill>
                  <a:srgbClr val="000090"/>
                </a:solidFill>
                <a:latin typeface="Helvetica"/>
                <a:ea typeface="ヒラギノ角ゴ Pro W3"/>
                <a:cs typeface="Helvetica"/>
              </a:rPr>
              <a:t>generate </a:t>
            </a:r>
            <a:r>
              <a:rPr lang="en-US" altLang="ja-JP" sz="2200" b="1" dirty="0" smtClean="0">
                <a:solidFill>
                  <a:srgbClr val="FF0000"/>
                </a:solidFill>
                <a:latin typeface="Helvetica"/>
                <a:ea typeface="ヒラギノ角ゴ Pro W3"/>
                <a:cs typeface="Helvetica"/>
              </a:rPr>
              <a:t>1 </a:t>
            </a:r>
            <a:r>
              <a:rPr lang="en-US" altLang="ja-JP" sz="2200" b="1" dirty="0" err="1">
                <a:solidFill>
                  <a:srgbClr val="FF0000"/>
                </a:solidFill>
                <a:latin typeface="Helvetica"/>
                <a:ea typeface="ヒラギノ角ゴ Pro W3"/>
                <a:cs typeface="Helvetica"/>
              </a:rPr>
              <a:t>kT</a:t>
            </a:r>
            <a:r>
              <a:rPr lang="en-US" altLang="ja-JP" sz="2200" b="1" dirty="0">
                <a:solidFill>
                  <a:srgbClr val="FF0000"/>
                </a:solidFill>
                <a:latin typeface="Helvetica"/>
                <a:ea typeface="ヒラギノ角ゴ Pro W3"/>
                <a:cs typeface="Helvetica"/>
              </a:rPr>
              <a:t> B-</a:t>
            </a:r>
            <a:r>
              <a:rPr lang="en-US" altLang="ja-JP" sz="2200" b="1" dirty="0" smtClean="0">
                <a:solidFill>
                  <a:srgbClr val="FF0000"/>
                </a:solidFill>
                <a:latin typeface="Helvetica"/>
                <a:ea typeface="ヒラギノ角ゴ Pro W3"/>
                <a:cs typeface="Helvetica"/>
              </a:rPr>
              <a:t>field*</a:t>
            </a:r>
            <a:r>
              <a:rPr lang="en-US" altLang="ja-JP" sz="2200" b="1" dirty="0" smtClean="0">
                <a:solidFill>
                  <a:srgbClr val="000090"/>
                </a:solidFill>
                <a:latin typeface="Helvetica"/>
                <a:ea typeface="ヒラギノ角ゴ Pro W3"/>
                <a:cs typeface="Helvetica"/>
              </a:rPr>
              <a:t> with </a:t>
            </a:r>
            <a:r>
              <a:rPr lang="en-US" altLang="ja-JP" sz="2200" b="1" dirty="0">
                <a:solidFill>
                  <a:srgbClr val="000090"/>
                </a:solidFill>
                <a:latin typeface="Helvetica"/>
                <a:ea typeface="ヒラギノ角ゴ Pro W3"/>
                <a:cs typeface="Helvetica"/>
              </a:rPr>
              <a:t>a capacitor-coil </a:t>
            </a:r>
            <a:r>
              <a:rPr lang="en-US" altLang="ja-JP" sz="2200" b="1" dirty="0" smtClean="0">
                <a:solidFill>
                  <a:srgbClr val="000090"/>
                </a:solidFill>
                <a:latin typeface="Helvetica"/>
                <a:ea typeface="ヒラギノ角ゴ Pro W3"/>
                <a:cs typeface="Helvetica"/>
              </a:rPr>
              <a:t>target</a:t>
            </a:r>
            <a:r>
              <a:rPr lang="en-US" altLang="ja-JP" sz="2200" b="1" baseline="30000" dirty="0" smtClean="0">
                <a:solidFill>
                  <a:srgbClr val="000090"/>
                </a:solidFill>
                <a:latin typeface="Helvetica"/>
                <a:ea typeface="ヒラギノ角ゴ Pro W3"/>
                <a:cs typeface="Helvetica"/>
              </a:rPr>
              <a:t>#</a:t>
            </a:r>
            <a:r>
              <a:rPr lang="en-US" altLang="ja-JP" sz="2200" b="1" dirty="0" smtClean="0">
                <a:solidFill>
                  <a:srgbClr val="000090"/>
                </a:solidFill>
                <a:latin typeface="Helvetica"/>
                <a:ea typeface="ヒラギノ角ゴ Pro W3"/>
                <a:cs typeface="Helvetica"/>
              </a:rPr>
              <a:t> </a:t>
            </a:r>
          </a:p>
          <a:p>
            <a:r>
              <a:rPr lang="en-US" altLang="ja-JP" sz="2200" b="1" dirty="0" smtClean="0">
                <a:solidFill>
                  <a:srgbClr val="000090"/>
                </a:solidFill>
                <a:latin typeface="Helvetica"/>
                <a:ea typeface="ヒラギノ角ゴ Pro W3"/>
                <a:cs typeface="Helvetica"/>
              </a:rPr>
              <a:t>and </a:t>
            </a:r>
            <a:r>
              <a:rPr lang="en-US" altLang="ja-JP" sz="2200" b="1" dirty="0">
                <a:solidFill>
                  <a:srgbClr val="000090"/>
                </a:solidFill>
                <a:latin typeface="Helvetica"/>
                <a:ea typeface="ヒラギノ角ゴ Pro W3"/>
                <a:cs typeface="Helvetica"/>
              </a:rPr>
              <a:t>a ns-kJ </a:t>
            </a:r>
            <a:r>
              <a:rPr lang="en-US" altLang="ja-JP" sz="2200" b="1" dirty="0" smtClean="0">
                <a:solidFill>
                  <a:srgbClr val="000090"/>
                </a:solidFill>
                <a:latin typeface="Helvetica"/>
                <a:ea typeface="ヒラギノ角ゴ Pro W3"/>
                <a:cs typeface="Helvetica"/>
              </a:rPr>
              <a:t>laser (GEKKO [JAPAN] &amp; LULI [FRANCE]) .</a:t>
            </a:r>
            <a:endParaRPr lang="en-US" altLang="ja-JP" sz="2200" b="1" dirty="0">
              <a:solidFill>
                <a:srgbClr val="000090"/>
              </a:solidFill>
              <a:latin typeface="Helvetica"/>
              <a:ea typeface="ヒラギノ角ゴ Pro W3"/>
              <a:cs typeface="Helvetica"/>
            </a:endParaRPr>
          </a:p>
        </p:txBody>
      </p:sp>
      <p:sp>
        <p:nvSpPr>
          <p:cNvPr id="34" name="テキスト ボックス 33"/>
          <p:cNvSpPr txBox="1"/>
          <p:nvPr/>
        </p:nvSpPr>
        <p:spPr>
          <a:xfrm>
            <a:off x="2436726" y="1080000"/>
            <a:ext cx="6682502" cy="646323"/>
          </a:xfrm>
          <a:prstGeom prst="rect">
            <a:avLst/>
          </a:prstGeom>
          <a:noFill/>
        </p:spPr>
        <p:txBody>
          <a:bodyPr wrap="square" lIns="91436" tIns="45716" rIns="91436" bIns="45716" rtlCol="0">
            <a:spAutoFit/>
          </a:bodyPr>
          <a:lstStyle/>
          <a:p>
            <a:r>
              <a:rPr lang="en-US" altLang="ja-JP" b="1" dirty="0" smtClean="0">
                <a:latin typeface="Helvetica"/>
                <a:cs typeface="Helvetica"/>
              </a:rPr>
              <a:t>*S</a:t>
            </a:r>
            <a:r>
              <a:rPr lang="en-US" altLang="ja-JP" b="1" dirty="0">
                <a:latin typeface="Helvetica"/>
                <a:cs typeface="Helvetica"/>
              </a:rPr>
              <a:t>. Fujioka </a:t>
            </a:r>
            <a:r>
              <a:rPr lang="en-US" altLang="ja-JP" b="1" i="1" dirty="0">
                <a:latin typeface="Helvetica"/>
                <a:cs typeface="Helvetica"/>
              </a:rPr>
              <a:t>et al</a:t>
            </a:r>
            <a:r>
              <a:rPr lang="en-US" altLang="ja-JP" b="1" dirty="0">
                <a:latin typeface="Helvetica"/>
                <a:cs typeface="Helvetica"/>
              </a:rPr>
              <a:t>., Sci. Rep. (2013)</a:t>
            </a:r>
            <a:r>
              <a:rPr lang="en-US" altLang="ja-JP" b="1" dirty="0" smtClean="0">
                <a:latin typeface="Helvetica"/>
                <a:cs typeface="Helvetica"/>
              </a:rPr>
              <a:t>.</a:t>
            </a:r>
            <a:endParaRPr kumimoji="1" lang="en-US" altLang="ja-JP" b="1" baseline="30000" dirty="0" smtClean="0">
              <a:latin typeface="Helvetica"/>
              <a:cs typeface="Helvetica"/>
            </a:endParaRPr>
          </a:p>
          <a:p>
            <a:r>
              <a:rPr kumimoji="1" lang="en-US" altLang="ja-JP" b="1" baseline="30000" dirty="0" smtClean="0">
                <a:latin typeface="Helvetica"/>
                <a:cs typeface="Helvetica"/>
              </a:rPr>
              <a:t>#</a:t>
            </a:r>
            <a:r>
              <a:rPr kumimoji="1" lang="en-US" altLang="ja-JP" b="1" dirty="0" smtClean="0">
                <a:latin typeface="Helvetica"/>
                <a:cs typeface="Helvetica"/>
              </a:rPr>
              <a:t>H. Daido </a:t>
            </a:r>
            <a:r>
              <a:rPr kumimoji="1" lang="en-US" altLang="ja-JP" b="1" i="1" dirty="0" smtClean="0">
                <a:latin typeface="Helvetica"/>
                <a:cs typeface="Helvetica"/>
              </a:rPr>
              <a:t>et al</a:t>
            </a:r>
            <a:r>
              <a:rPr kumimoji="1" lang="en-US" altLang="ja-JP" b="1" dirty="0" smtClean="0">
                <a:latin typeface="Helvetica"/>
                <a:cs typeface="Helvetica"/>
              </a:rPr>
              <a:t>., PRL (1985)</a:t>
            </a:r>
            <a:r>
              <a:rPr lang="en-US" altLang="ja-JP" b="1" dirty="0" smtClean="0">
                <a:latin typeface="Helvetica"/>
                <a:cs typeface="Helvetica"/>
              </a:rPr>
              <a:t>, </a:t>
            </a:r>
            <a:r>
              <a:rPr kumimoji="1" lang="en-US" altLang="ja-JP" b="1" dirty="0" smtClean="0">
                <a:latin typeface="Helvetica"/>
                <a:cs typeface="Helvetica"/>
              </a:rPr>
              <a:t>C. </a:t>
            </a:r>
            <a:r>
              <a:rPr kumimoji="1" lang="en-US" altLang="ja-JP" b="1" dirty="0" err="1" smtClean="0">
                <a:latin typeface="Helvetica"/>
                <a:cs typeface="Helvetica"/>
              </a:rPr>
              <a:t>Courtois</a:t>
            </a:r>
            <a:r>
              <a:rPr kumimoji="1" lang="en-US" altLang="ja-JP" b="1" dirty="0" smtClean="0">
                <a:latin typeface="Helvetica"/>
                <a:cs typeface="Helvetica"/>
              </a:rPr>
              <a:t> </a:t>
            </a:r>
            <a:r>
              <a:rPr kumimoji="1" lang="en-US" altLang="ja-JP" b="1" i="1" dirty="0" smtClean="0">
                <a:latin typeface="Helvetica"/>
                <a:cs typeface="Helvetica"/>
              </a:rPr>
              <a:t>et al</a:t>
            </a:r>
            <a:r>
              <a:rPr kumimoji="1" lang="en-US" altLang="ja-JP" b="1" dirty="0" smtClean="0">
                <a:latin typeface="Helvetica"/>
                <a:cs typeface="Helvetica"/>
              </a:rPr>
              <a:t>., JAP (2005),</a:t>
            </a:r>
          </a:p>
        </p:txBody>
      </p:sp>
      <p:cxnSp>
        <p:nvCxnSpPr>
          <p:cNvPr id="16" name="直線コネクタ 15"/>
          <p:cNvCxnSpPr/>
          <p:nvPr/>
        </p:nvCxnSpPr>
        <p:spPr bwMode="auto">
          <a:xfrm>
            <a:off x="6005311" y="1183030"/>
            <a:ext cx="0" cy="5168709"/>
          </a:xfrm>
          <a:prstGeom prst="line">
            <a:avLst/>
          </a:prstGeom>
          <a:ln w="12700" cmpd="sng">
            <a:noFill/>
          </a:ln>
          <a:effectLst/>
        </p:spPr>
        <p:style>
          <a:lnRef idx="2">
            <a:schemeClr val="accent1"/>
          </a:lnRef>
          <a:fillRef idx="0">
            <a:schemeClr val="accent1"/>
          </a:fillRef>
          <a:effectRef idx="1">
            <a:schemeClr val="accent1"/>
          </a:effectRef>
          <a:fontRef idx="minor">
            <a:schemeClr val="tx1"/>
          </a:fontRef>
        </p:style>
      </p:cxnSp>
      <p:sp>
        <p:nvSpPr>
          <p:cNvPr id="39" name="テキスト ボックス 4"/>
          <p:cNvSpPr txBox="1">
            <a:spLocks noChangeArrowheads="1"/>
          </p:cNvSpPr>
          <p:nvPr/>
        </p:nvSpPr>
        <p:spPr bwMode="auto">
          <a:xfrm>
            <a:off x="1752398" y="1795951"/>
            <a:ext cx="3850382"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a:solidFill>
                  <a:schemeClr val="bg1"/>
                </a:solidFill>
                <a:latin typeface="Helvetica" charset="0"/>
                <a:cs typeface="Helvetica" charset="0"/>
              </a:rPr>
              <a:t>Photo of capacitor-coil target</a:t>
            </a:r>
            <a:endParaRPr lang="ja-JP" altLang="en-US" sz="2000" b="1" dirty="0">
              <a:solidFill>
                <a:schemeClr val="bg1"/>
              </a:solidFill>
              <a:latin typeface="Helvetica" charset="0"/>
              <a:cs typeface="Helvetica" charset="0"/>
            </a:endParaRPr>
          </a:p>
        </p:txBody>
      </p:sp>
      <p:pic>
        <p:nvPicPr>
          <p:cNvPr id="8" name="図 90"/>
          <p:cNvPicPr>
            <a:picLocks noChangeAspect="1"/>
          </p:cNvPicPr>
          <p:nvPr/>
        </p:nvPicPr>
        <p:blipFill rotWithShape="1">
          <a:blip r:embed="rId2">
            <a:extLst>
              <a:ext uri="{28A0092B-C50C-407E-A947-70E740481C1C}">
                <a14:useLocalDpi xmlns:a14="http://schemas.microsoft.com/office/drawing/2010/main" val="0"/>
              </a:ext>
            </a:extLst>
          </a:blip>
          <a:srcRect r="17579"/>
          <a:stretch/>
        </p:blipFill>
        <p:spPr bwMode="auto">
          <a:xfrm rot="16200000">
            <a:off x="1501790" y="2389281"/>
            <a:ext cx="4262741" cy="411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線コネクタ 12"/>
          <p:cNvCxnSpPr/>
          <p:nvPr/>
        </p:nvCxnSpPr>
        <p:spPr bwMode="auto">
          <a:xfrm>
            <a:off x="4576878" y="6310851"/>
            <a:ext cx="879842" cy="0"/>
          </a:xfrm>
          <a:prstGeom prst="line">
            <a:avLst/>
          </a:prstGeom>
          <a:ln w="12700" cmpd="sng">
            <a:solidFill>
              <a:schemeClr val="tx1"/>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4" name="テキスト ボックス 136"/>
          <p:cNvSpPr txBox="1">
            <a:spLocks noChangeArrowheads="1"/>
          </p:cNvSpPr>
          <p:nvPr/>
        </p:nvSpPr>
        <p:spPr bwMode="auto">
          <a:xfrm>
            <a:off x="4576878" y="5812375"/>
            <a:ext cx="982272"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8" rIns="91438" bIns="45718">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b="1" dirty="0">
                <a:latin typeface="Helvetica"/>
                <a:cs typeface="Helvetica"/>
              </a:rPr>
              <a:t>1mm</a:t>
            </a:r>
            <a:endParaRPr lang="ja-JP" altLang="en-US" b="1" dirty="0">
              <a:latin typeface="Helvetica"/>
              <a:cs typeface="Helvetica"/>
            </a:endParaRPr>
          </a:p>
        </p:txBody>
      </p:sp>
      <p:grpSp>
        <p:nvGrpSpPr>
          <p:cNvPr id="17" name="図形グループ 16"/>
          <p:cNvGrpSpPr/>
          <p:nvPr/>
        </p:nvGrpSpPr>
        <p:grpSpPr>
          <a:xfrm>
            <a:off x="1829004" y="4280297"/>
            <a:ext cx="428827" cy="720272"/>
            <a:chOff x="2696382" y="4038915"/>
            <a:chExt cx="428827" cy="720272"/>
          </a:xfrm>
        </p:grpSpPr>
        <p:sp>
          <p:nvSpPr>
            <p:cNvPr id="22" name="テキスト ボックス 21"/>
            <p:cNvSpPr txBox="1"/>
            <p:nvPr/>
          </p:nvSpPr>
          <p:spPr>
            <a:xfrm>
              <a:off x="2696382" y="4328308"/>
              <a:ext cx="428827" cy="430879"/>
            </a:xfrm>
            <a:prstGeom prst="rect">
              <a:avLst/>
            </a:prstGeom>
            <a:noFill/>
          </p:spPr>
          <p:txBody>
            <a:bodyPr wrap="square" lIns="91436" tIns="45716" rIns="91436" bIns="45716" rtlCol="0">
              <a:spAutoFit/>
            </a:bodyPr>
            <a:lstStyle/>
            <a:p>
              <a:r>
                <a:rPr lang="en-US" altLang="ja-JP" sz="2200" b="1" dirty="0">
                  <a:solidFill>
                    <a:srgbClr val="FFFF00"/>
                  </a:solidFill>
                  <a:latin typeface="Helvetica"/>
                  <a:cs typeface="Helvetica"/>
                </a:rPr>
                <a:t>B</a:t>
              </a:r>
              <a:endParaRPr lang="ja-JP" altLang="en-US" sz="2200" b="1" dirty="0">
                <a:solidFill>
                  <a:srgbClr val="FFFF00"/>
                </a:solidFill>
                <a:latin typeface="Helvetica"/>
                <a:cs typeface="Helvetica"/>
              </a:endParaRPr>
            </a:p>
          </p:txBody>
        </p:sp>
        <p:grpSp>
          <p:nvGrpSpPr>
            <p:cNvPr id="38" name="図形グループ 37"/>
            <p:cNvGrpSpPr>
              <a:grpSpLocks noChangeAspect="1"/>
            </p:cNvGrpSpPr>
            <p:nvPr/>
          </p:nvGrpSpPr>
          <p:grpSpPr>
            <a:xfrm>
              <a:off x="2845895" y="4038915"/>
              <a:ext cx="266538" cy="268727"/>
              <a:chOff x="776587" y="3119599"/>
              <a:chExt cx="193605" cy="195196"/>
            </a:xfrm>
          </p:grpSpPr>
          <p:sp>
            <p:nvSpPr>
              <p:cNvPr id="20" name="円/楕円 19"/>
              <p:cNvSpPr/>
              <p:nvPr/>
            </p:nvSpPr>
            <p:spPr>
              <a:xfrm>
                <a:off x="776587" y="3119599"/>
                <a:ext cx="193605" cy="195196"/>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Line 10"/>
              <p:cNvSpPr>
                <a:spLocks noChangeShapeType="1"/>
              </p:cNvSpPr>
              <p:nvPr/>
            </p:nvSpPr>
            <p:spPr bwMode="auto">
              <a:xfrm flipH="1" flipV="1">
                <a:off x="810301" y="3154188"/>
                <a:ext cx="132187" cy="132187"/>
              </a:xfrm>
              <a:prstGeom prst="line">
                <a:avLst/>
              </a:prstGeom>
              <a:noFill/>
              <a:ln w="9525">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dirty="0">
                  <a:latin typeface="Helvetica"/>
                  <a:cs typeface="Helvetica"/>
                </a:endParaRPr>
              </a:p>
            </p:txBody>
          </p:sp>
          <p:sp>
            <p:nvSpPr>
              <p:cNvPr id="24" name="Line 10"/>
              <p:cNvSpPr>
                <a:spLocks noChangeShapeType="1"/>
              </p:cNvSpPr>
              <p:nvPr/>
            </p:nvSpPr>
            <p:spPr bwMode="auto">
              <a:xfrm flipV="1">
                <a:off x="810302" y="3154188"/>
                <a:ext cx="132187" cy="132187"/>
              </a:xfrm>
              <a:prstGeom prst="line">
                <a:avLst/>
              </a:prstGeom>
              <a:noFill/>
              <a:ln w="9525">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dirty="0">
                  <a:latin typeface="Helvetica"/>
                  <a:cs typeface="Helvetica"/>
                </a:endParaRPr>
              </a:p>
            </p:txBody>
          </p:sp>
        </p:grpSp>
      </p:grpSp>
      <p:grpSp>
        <p:nvGrpSpPr>
          <p:cNvPr id="15" name="図形グループ 14"/>
          <p:cNvGrpSpPr/>
          <p:nvPr/>
        </p:nvGrpSpPr>
        <p:grpSpPr>
          <a:xfrm>
            <a:off x="-1789" y="3494775"/>
            <a:ext cx="2831000" cy="1250330"/>
            <a:chOff x="865589" y="3253393"/>
            <a:chExt cx="2831000" cy="1250330"/>
          </a:xfrm>
        </p:grpSpPr>
        <p:cxnSp>
          <p:nvCxnSpPr>
            <p:cNvPr id="3" name="曲線コネクタ 2"/>
            <p:cNvCxnSpPr/>
            <p:nvPr/>
          </p:nvCxnSpPr>
          <p:spPr>
            <a:xfrm rot="10800000" flipH="1">
              <a:off x="2269609" y="3653495"/>
              <a:ext cx="1426980" cy="850228"/>
            </a:xfrm>
            <a:prstGeom prst="curvedConnector3">
              <a:avLst>
                <a:gd name="adj1" fmla="val -70059"/>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9" name="テキスト ボックス 136"/>
            <p:cNvSpPr txBox="1">
              <a:spLocks noChangeArrowheads="1"/>
            </p:cNvSpPr>
            <p:nvPr/>
          </p:nvSpPr>
          <p:spPr bwMode="auto">
            <a:xfrm>
              <a:off x="865589" y="3253393"/>
              <a:ext cx="2830999"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6" rIns="91436" bIns="45716">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sz="2000" b="1" dirty="0">
                  <a:solidFill>
                    <a:srgbClr val="FF0000"/>
                  </a:solidFill>
                  <a:latin typeface="Helvetica"/>
                  <a:cs typeface="Helvetica"/>
                </a:rPr>
                <a:t>Current ~ several MA</a:t>
              </a:r>
              <a:endParaRPr lang="ja-JP" altLang="en-US" sz="2000" b="1" dirty="0">
                <a:solidFill>
                  <a:srgbClr val="FF0000"/>
                </a:solidFill>
                <a:latin typeface="Helvetica"/>
                <a:cs typeface="Helvetica"/>
              </a:endParaRPr>
            </a:p>
          </p:txBody>
        </p:sp>
      </p:grpSp>
      <p:grpSp>
        <p:nvGrpSpPr>
          <p:cNvPr id="5" name="図形グループ 4"/>
          <p:cNvGrpSpPr/>
          <p:nvPr/>
        </p:nvGrpSpPr>
        <p:grpSpPr>
          <a:xfrm>
            <a:off x="1643114" y="3242487"/>
            <a:ext cx="3115202" cy="2881337"/>
            <a:chOff x="2510492" y="3001103"/>
            <a:chExt cx="3115202" cy="2881337"/>
          </a:xfrm>
        </p:grpSpPr>
        <p:cxnSp>
          <p:nvCxnSpPr>
            <p:cNvPr id="10" name="直線コネクタ 9"/>
            <p:cNvCxnSpPr/>
            <p:nvPr/>
          </p:nvCxnSpPr>
          <p:spPr bwMode="auto">
            <a:xfrm flipH="1">
              <a:off x="4965909" y="3001103"/>
              <a:ext cx="659785" cy="1148601"/>
            </a:xfrm>
            <a:prstGeom prst="line">
              <a:avLst/>
            </a:prstGeom>
            <a:ln w="76200" cmpd="sng">
              <a:solidFill>
                <a:srgbClr val="00D8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bwMode="auto">
            <a:xfrm flipH="1" flipV="1">
              <a:off x="4956015" y="4254719"/>
              <a:ext cx="488241" cy="1243773"/>
            </a:xfrm>
            <a:prstGeom prst="line">
              <a:avLst/>
            </a:prstGeom>
            <a:ln w="76200" cmpd="sng">
              <a:solidFill>
                <a:srgbClr val="00D8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bwMode="auto">
            <a:xfrm>
              <a:off x="3257067" y="4215339"/>
              <a:ext cx="1530701" cy="0"/>
            </a:xfrm>
            <a:prstGeom prst="line">
              <a:avLst/>
            </a:prstGeom>
            <a:ln w="76200" cmpd="sng">
              <a:solidFill>
                <a:srgbClr val="00D8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1" name="テキスト ボックス 136"/>
            <p:cNvSpPr txBox="1">
              <a:spLocks noChangeArrowheads="1"/>
            </p:cNvSpPr>
            <p:nvPr/>
          </p:nvSpPr>
          <p:spPr bwMode="auto">
            <a:xfrm>
              <a:off x="2510492" y="5420783"/>
              <a:ext cx="3073464"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6" rIns="91436" bIns="45716">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b="1" dirty="0" smtClean="0">
                  <a:solidFill>
                    <a:srgbClr val="00FF00"/>
                  </a:solidFill>
                  <a:latin typeface="Helvetica"/>
                  <a:cs typeface="Helvetica"/>
                </a:rPr>
                <a:t>kJ-ns laser beams</a:t>
              </a:r>
              <a:endParaRPr lang="ja-JP" altLang="en-US" b="1" dirty="0">
                <a:solidFill>
                  <a:srgbClr val="00FF00"/>
                </a:solidFill>
                <a:latin typeface="Helvetica"/>
                <a:cs typeface="Helvetica"/>
              </a:endParaRPr>
            </a:p>
          </p:txBody>
        </p:sp>
      </p:grpSp>
      <p:sp>
        <p:nvSpPr>
          <p:cNvPr id="27" name="正方形/長方形 26"/>
          <p:cNvSpPr/>
          <p:nvPr/>
        </p:nvSpPr>
        <p:spPr>
          <a:xfrm>
            <a:off x="39956" y="38105"/>
            <a:ext cx="2289096" cy="369332"/>
          </a:xfrm>
          <a:prstGeom prst="rect">
            <a:avLst/>
          </a:prstGeom>
          <a:ln>
            <a:solidFill>
              <a:schemeClr val="tx1"/>
            </a:solidFill>
          </a:ln>
        </p:spPr>
        <p:txBody>
          <a:bodyPr wrap="none" lIns="91438" tIns="45718" rIns="91438" bIns="45718">
            <a:spAutoFit/>
          </a:bodyPr>
          <a:lstStyle/>
          <a:p>
            <a:r>
              <a:rPr kumimoji="0" lang="en-US" altLang="ja-JP" dirty="0" smtClean="0">
                <a:solidFill>
                  <a:srgbClr val="000000"/>
                </a:solidFill>
                <a:latin typeface="Helvetica"/>
                <a:ea typeface="ヒラギノ角ゴ Pro W3"/>
                <a:cs typeface="Helvetica"/>
                <a:sym typeface="Gill Sans" charset="0"/>
              </a:rPr>
              <a:t>Strong-</a:t>
            </a:r>
            <a:r>
              <a:rPr kumimoji="0" lang="en-US" altLang="ja-JP" i="1" dirty="0" smtClean="0">
                <a:solidFill>
                  <a:srgbClr val="000000"/>
                </a:solidFill>
                <a:latin typeface="Helvetica"/>
                <a:ea typeface="ヒラギノ角ゴ Pro W3"/>
                <a:cs typeface="Helvetica"/>
                <a:sym typeface="Gill Sans" charset="0"/>
              </a:rPr>
              <a:t>B</a:t>
            </a:r>
            <a:r>
              <a:rPr kumimoji="0" lang="en-US" altLang="ja-JP" dirty="0" smtClean="0">
                <a:solidFill>
                  <a:srgbClr val="000000"/>
                </a:solidFill>
                <a:latin typeface="Helvetica"/>
                <a:ea typeface="ヒラギノ角ゴ Pro W3"/>
                <a:cs typeface="Helvetica"/>
                <a:sym typeface="Gill Sans" charset="0"/>
              </a:rPr>
              <a:t> Generation</a:t>
            </a:r>
            <a:endParaRPr lang="ja-JP" altLang="en-US" dirty="0">
              <a:latin typeface="Helvetica"/>
              <a:cs typeface="Helvetica"/>
            </a:endParaRPr>
          </a:p>
        </p:txBody>
      </p:sp>
      <p:pic>
        <p:nvPicPr>
          <p:cNvPr id="28" name="図 73"/>
          <p:cNvPicPr>
            <a:picLocks noChangeAspect="1"/>
          </p:cNvPicPr>
          <p:nvPr/>
        </p:nvPicPr>
        <p:blipFill>
          <a:blip r:embed="rId3">
            <a:extLst>
              <a:ext uri="{28A0092B-C50C-407E-A947-70E740481C1C}">
                <a14:useLocalDpi xmlns:a14="http://schemas.microsoft.com/office/drawing/2010/main" val="0"/>
              </a:ext>
            </a:extLst>
          </a:blip>
          <a:srcRect l="16449" t="16975" b="29926"/>
          <a:stretch>
            <a:fillRect/>
          </a:stretch>
        </p:blipFill>
        <p:spPr bwMode="auto">
          <a:xfrm rot="5400000" flipH="1">
            <a:off x="6132804" y="2813444"/>
            <a:ext cx="2782888" cy="1697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9" name="図形グループ 8"/>
          <p:cNvGrpSpPr>
            <a:grpSpLocks/>
          </p:cNvGrpSpPr>
          <p:nvPr/>
        </p:nvGrpSpPr>
        <p:grpSpPr bwMode="auto">
          <a:xfrm rot="1414114">
            <a:off x="5901961" y="3487814"/>
            <a:ext cx="1211905" cy="387213"/>
            <a:chOff x="1464053" y="1587914"/>
            <a:chExt cx="1152993" cy="374092"/>
          </a:xfrm>
        </p:grpSpPr>
        <p:grpSp>
          <p:nvGrpSpPr>
            <p:cNvPr id="30" name="図形グループ 29"/>
            <p:cNvGrpSpPr/>
            <p:nvPr/>
          </p:nvGrpSpPr>
          <p:grpSpPr>
            <a:xfrm>
              <a:off x="1464053" y="1587914"/>
              <a:ext cx="1152993" cy="374091"/>
              <a:chOff x="1464053" y="1587914"/>
              <a:chExt cx="1152993" cy="374091"/>
            </a:xfrm>
            <a:gradFill flip="none" rotWithShape="1">
              <a:gsLst>
                <a:gs pos="0">
                  <a:srgbClr val="10DD15"/>
                </a:gs>
                <a:gs pos="100000">
                  <a:prstClr val="white"/>
                </a:gs>
              </a:gsLst>
              <a:lin ang="0" scaled="1"/>
              <a:tileRect/>
            </a:gradFill>
          </p:grpSpPr>
          <p:sp>
            <p:nvSpPr>
              <p:cNvPr id="32" name="二等辺三角形 31"/>
              <p:cNvSpPr/>
              <p:nvPr/>
            </p:nvSpPr>
            <p:spPr>
              <a:xfrm rot="5400000">
                <a:off x="1882083" y="1227043"/>
                <a:ext cx="373273" cy="1096652"/>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sp>
            <p:nvSpPr>
              <p:cNvPr id="33" name="円/楕円 32"/>
              <p:cNvSpPr/>
              <p:nvPr/>
            </p:nvSpPr>
            <p:spPr>
              <a:xfrm rot="10800000">
                <a:off x="1464053" y="1587914"/>
                <a:ext cx="97485" cy="1904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grpSp>
        <p:sp>
          <p:nvSpPr>
            <p:cNvPr id="31" name="円/楕円 30"/>
            <p:cNvSpPr/>
            <p:nvPr/>
          </p:nvSpPr>
          <p:spPr>
            <a:xfrm rot="10800000">
              <a:off x="1471201" y="1772363"/>
              <a:ext cx="98171" cy="19018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grpSp>
      <p:sp>
        <p:nvSpPr>
          <p:cNvPr id="35" name="テキスト ボックス 34"/>
          <p:cNvSpPr txBox="1"/>
          <p:nvPr/>
        </p:nvSpPr>
        <p:spPr>
          <a:xfrm rot="16200000">
            <a:off x="6431038" y="5475844"/>
            <a:ext cx="1813317" cy="369332"/>
          </a:xfrm>
          <a:prstGeom prst="rect">
            <a:avLst/>
          </a:prstGeom>
          <a:noFill/>
        </p:spPr>
        <p:txBody>
          <a:bodyPr wrap="none" lIns="91437" tIns="45717" rIns="91437" bIns="45717" rtlCol="0">
            <a:spAutoFit/>
          </a:bodyPr>
          <a:lstStyle/>
          <a:p>
            <a:r>
              <a:rPr lang="en-US" altLang="ja-JP" b="1" dirty="0" smtClean="0">
                <a:latin typeface="Helvetica"/>
                <a:cs typeface="Helvetica"/>
              </a:rPr>
              <a:t>2</a:t>
            </a:r>
            <a:r>
              <a:rPr lang="en-US" altLang="ja-JP" b="1" baseline="30000" dirty="0" smtClean="0">
                <a:latin typeface="Helvetica"/>
                <a:cs typeface="Helvetica"/>
              </a:rPr>
              <a:t>nd</a:t>
            </a:r>
            <a:r>
              <a:rPr lang="en-US" altLang="ja-JP" b="1" dirty="0" smtClean="0">
                <a:latin typeface="Helvetica"/>
                <a:cs typeface="Helvetica"/>
              </a:rPr>
              <a:t> disk w/hole</a:t>
            </a:r>
            <a:endParaRPr kumimoji="1" lang="ja-JP" altLang="en-US" b="1" dirty="0">
              <a:latin typeface="Helvetica"/>
              <a:cs typeface="Helvetica"/>
            </a:endParaRPr>
          </a:p>
        </p:txBody>
      </p:sp>
      <p:sp>
        <p:nvSpPr>
          <p:cNvPr id="36" name="テキスト ボックス 35"/>
          <p:cNvSpPr txBox="1"/>
          <p:nvPr/>
        </p:nvSpPr>
        <p:spPr>
          <a:xfrm rot="16200000">
            <a:off x="7264438" y="5867820"/>
            <a:ext cx="975898" cy="369332"/>
          </a:xfrm>
          <a:prstGeom prst="rect">
            <a:avLst/>
          </a:prstGeom>
          <a:noFill/>
        </p:spPr>
        <p:txBody>
          <a:bodyPr wrap="none" lIns="91437" tIns="45717" rIns="91437" bIns="45717" rtlCol="0">
            <a:spAutoFit/>
          </a:bodyPr>
          <a:lstStyle/>
          <a:p>
            <a:r>
              <a:rPr lang="en-US" altLang="ja-JP" b="1" dirty="0" smtClean="0">
                <a:latin typeface="Helvetica"/>
                <a:cs typeface="Helvetica"/>
              </a:rPr>
              <a:t>1</a:t>
            </a:r>
            <a:r>
              <a:rPr lang="en-US" altLang="ja-JP" b="1" baseline="30000" dirty="0" smtClean="0">
                <a:latin typeface="Helvetica"/>
                <a:cs typeface="Helvetica"/>
              </a:rPr>
              <a:t>st</a:t>
            </a:r>
            <a:r>
              <a:rPr lang="en-US" altLang="ja-JP" b="1" dirty="0">
                <a:latin typeface="Helvetica"/>
                <a:cs typeface="Helvetica"/>
              </a:rPr>
              <a:t> </a:t>
            </a:r>
            <a:r>
              <a:rPr lang="en-US" altLang="ja-JP" b="1" dirty="0" smtClean="0">
                <a:latin typeface="Helvetica"/>
                <a:cs typeface="Helvetica"/>
              </a:rPr>
              <a:t>disk</a:t>
            </a:r>
            <a:endParaRPr kumimoji="1" lang="ja-JP" altLang="en-US" b="1" dirty="0">
              <a:latin typeface="Helvetica"/>
              <a:cs typeface="Helvetica"/>
            </a:endParaRPr>
          </a:p>
        </p:txBody>
      </p:sp>
      <p:sp>
        <p:nvSpPr>
          <p:cNvPr id="40" name="テキスト ボックス 39"/>
          <p:cNvSpPr txBox="1"/>
          <p:nvPr/>
        </p:nvSpPr>
        <p:spPr>
          <a:xfrm>
            <a:off x="6089533" y="2779884"/>
            <a:ext cx="1620944" cy="369332"/>
          </a:xfrm>
          <a:prstGeom prst="rect">
            <a:avLst/>
          </a:prstGeom>
          <a:noFill/>
        </p:spPr>
        <p:txBody>
          <a:bodyPr wrap="none" lIns="91437" tIns="45717" rIns="91437" bIns="45717" rtlCol="0">
            <a:spAutoFit/>
          </a:bodyPr>
          <a:lstStyle/>
          <a:p>
            <a:r>
              <a:rPr lang="en-US" altLang="ja-JP" b="1" dirty="0" smtClean="0">
                <a:latin typeface="Helvetica"/>
                <a:cs typeface="Helvetica"/>
              </a:rPr>
              <a:t>One-turn coil</a:t>
            </a:r>
            <a:endParaRPr kumimoji="1" lang="ja-JP" altLang="en-US" b="1" dirty="0">
              <a:latin typeface="Helvetica"/>
              <a:cs typeface="Helvetica"/>
            </a:endParaRPr>
          </a:p>
        </p:txBody>
      </p:sp>
      <p:cxnSp>
        <p:nvCxnSpPr>
          <p:cNvPr id="42" name="直線矢印コネクタ 41"/>
          <p:cNvCxnSpPr/>
          <p:nvPr/>
        </p:nvCxnSpPr>
        <p:spPr>
          <a:xfrm>
            <a:off x="6938582" y="3213482"/>
            <a:ext cx="595116" cy="74262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3" name="図形グループ 8"/>
          <p:cNvGrpSpPr>
            <a:grpSpLocks/>
          </p:cNvGrpSpPr>
          <p:nvPr/>
        </p:nvGrpSpPr>
        <p:grpSpPr bwMode="auto">
          <a:xfrm rot="20185886" flipV="1">
            <a:off x="5956241" y="4316294"/>
            <a:ext cx="1211905" cy="387213"/>
            <a:chOff x="1464053" y="1587914"/>
            <a:chExt cx="1152993" cy="374092"/>
          </a:xfrm>
        </p:grpSpPr>
        <p:grpSp>
          <p:nvGrpSpPr>
            <p:cNvPr id="44" name="図形グループ 43"/>
            <p:cNvGrpSpPr/>
            <p:nvPr/>
          </p:nvGrpSpPr>
          <p:grpSpPr>
            <a:xfrm>
              <a:off x="1464053" y="1587914"/>
              <a:ext cx="1152993" cy="374091"/>
              <a:chOff x="1464053" y="1587914"/>
              <a:chExt cx="1152993" cy="374091"/>
            </a:xfrm>
            <a:gradFill flip="none" rotWithShape="1">
              <a:gsLst>
                <a:gs pos="0">
                  <a:srgbClr val="10DD15"/>
                </a:gs>
                <a:gs pos="100000">
                  <a:prstClr val="white"/>
                </a:gs>
              </a:gsLst>
              <a:lin ang="0" scaled="1"/>
              <a:tileRect/>
            </a:gradFill>
          </p:grpSpPr>
          <p:sp>
            <p:nvSpPr>
              <p:cNvPr id="46" name="二等辺三角形 45"/>
              <p:cNvSpPr/>
              <p:nvPr/>
            </p:nvSpPr>
            <p:spPr>
              <a:xfrm rot="5400000">
                <a:off x="1882083" y="1227043"/>
                <a:ext cx="373273" cy="1096652"/>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sp>
            <p:nvSpPr>
              <p:cNvPr id="47" name="円/楕円 46"/>
              <p:cNvSpPr/>
              <p:nvPr/>
            </p:nvSpPr>
            <p:spPr>
              <a:xfrm rot="10800000">
                <a:off x="1464053" y="1587914"/>
                <a:ext cx="97485" cy="1904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grpSp>
        <p:sp>
          <p:nvSpPr>
            <p:cNvPr id="45" name="円/楕円 44"/>
            <p:cNvSpPr/>
            <p:nvPr/>
          </p:nvSpPr>
          <p:spPr>
            <a:xfrm rot="10800000">
              <a:off x="1471201" y="1772363"/>
              <a:ext cx="98171" cy="19018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grpSp>
      <p:grpSp>
        <p:nvGrpSpPr>
          <p:cNvPr id="49" name="図形グループ 8"/>
          <p:cNvGrpSpPr>
            <a:grpSpLocks/>
          </p:cNvGrpSpPr>
          <p:nvPr/>
        </p:nvGrpSpPr>
        <p:grpSpPr bwMode="auto">
          <a:xfrm rot="21438695">
            <a:off x="5733462" y="3907557"/>
            <a:ext cx="1211905" cy="387213"/>
            <a:chOff x="1464053" y="1587914"/>
            <a:chExt cx="1152993" cy="374092"/>
          </a:xfrm>
        </p:grpSpPr>
        <p:grpSp>
          <p:nvGrpSpPr>
            <p:cNvPr id="50" name="図形グループ 49"/>
            <p:cNvGrpSpPr/>
            <p:nvPr/>
          </p:nvGrpSpPr>
          <p:grpSpPr>
            <a:xfrm>
              <a:off x="1464053" y="1587914"/>
              <a:ext cx="1152993" cy="374091"/>
              <a:chOff x="1464053" y="1587914"/>
              <a:chExt cx="1152993" cy="374091"/>
            </a:xfrm>
            <a:gradFill flip="none" rotWithShape="1">
              <a:gsLst>
                <a:gs pos="0">
                  <a:srgbClr val="10DD15"/>
                </a:gs>
                <a:gs pos="100000">
                  <a:prstClr val="white"/>
                </a:gs>
              </a:gsLst>
              <a:lin ang="0" scaled="1"/>
              <a:tileRect/>
            </a:gradFill>
          </p:grpSpPr>
          <p:sp>
            <p:nvSpPr>
              <p:cNvPr id="52" name="二等辺三角形 51"/>
              <p:cNvSpPr/>
              <p:nvPr/>
            </p:nvSpPr>
            <p:spPr>
              <a:xfrm rot="5400000">
                <a:off x="1882083" y="1227043"/>
                <a:ext cx="373273" cy="1096652"/>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sp>
            <p:nvSpPr>
              <p:cNvPr id="53" name="円/楕円 52"/>
              <p:cNvSpPr/>
              <p:nvPr/>
            </p:nvSpPr>
            <p:spPr>
              <a:xfrm rot="10800000">
                <a:off x="1464053" y="1587914"/>
                <a:ext cx="97485" cy="19045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grpSp>
        <p:sp>
          <p:nvSpPr>
            <p:cNvPr id="51" name="円/楕円 50"/>
            <p:cNvSpPr/>
            <p:nvPr/>
          </p:nvSpPr>
          <p:spPr>
            <a:xfrm rot="10800000">
              <a:off x="1471201" y="1772363"/>
              <a:ext cx="98171" cy="19018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latin typeface="Helvetica"/>
                <a:cs typeface="Helvetica"/>
              </a:endParaRPr>
            </a:p>
          </p:txBody>
        </p:sp>
      </p:grpSp>
      <p:grpSp>
        <p:nvGrpSpPr>
          <p:cNvPr id="48" name="図形グループ 118"/>
          <p:cNvGrpSpPr>
            <a:grpSpLocks/>
          </p:cNvGrpSpPr>
          <p:nvPr/>
        </p:nvGrpSpPr>
        <p:grpSpPr bwMode="auto">
          <a:xfrm>
            <a:off x="7879862" y="185188"/>
            <a:ext cx="1223963" cy="788988"/>
            <a:chOff x="7424915" y="-91246"/>
            <a:chExt cx="1224880" cy="790356"/>
          </a:xfrm>
        </p:grpSpPr>
        <p:sp>
          <p:nvSpPr>
            <p:cNvPr id="54"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55" name="図 1" descr="logo0.jpg"/>
            <p:cNvPicPr>
              <a:picLocks noChangeAspect="1"/>
            </p:cNvPicPr>
            <p:nvPr/>
          </p:nvPicPr>
          <p:blipFill>
            <a:blip r:embed="rId4">
              <a:extLst>
                <a:ext uri="{BEBA8EAE-BF5A-486C-A8C5-ECC9F3942E4B}">
                  <a14:imgProps xmlns:a14="http://schemas.microsoft.com/office/drawing/2010/main">
                    <a14:imgLayer r:embed="rId5">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 descr="E:\発表用PPT\logo-SILVER.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24</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153869179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 name="Rectangle 2"/>
          <p:cNvSpPr>
            <a:spLocks noChangeArrowheads="1"/>
          </p:cNvSpPr>
          <p:nvPr/>
        </p:nvSpPr>
        <p:spPr bwMode="auto">
          <a:xfrm>
            <a:off x="2" y="0"/>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a:solidFill>
                <a:srgbClr val="000090"/>
              </a:solidFill>
              <a:latin typeface="Helvetica"/>
              <a:ea typeface="ヒラギノ角ゴ Pro W3"/>
              <a:cs typeface="Helvetica"/>
            </a:endParaRPr>
          </a:p>
          <a:p>
            <a:r>
              <a:rPr lang="en-US" altLang="ja-JP" sz="2200" b="1" dirty="0">
                <a:solidFill>
                  <a:srgbClr val="000090"/>
                </a:solidFill>
                <a:latin typeface="Helvetica"/>
                <a:ea typeface="ヒラギノ角ゴ Pro W3"/>
                <a:cs typeface="Helvetica"/>
              </a:rPr>
              <a:t>Movement of</a:t>
            </a:r>
            <a:r>
              <a:rPr lang="en-US" altLang="ja-JP" sz="2200" b="1" dirty="0">
                <a:solidFill>
                  <a:srgbClr val="FF0000"/>
                </a:solidFill>
                <a:latin typeface="Helvetica"/>
                <a:ea typeface="ヒラギノ角ゴ Pro W3"/>
                <a:cs typeface="Helvetica"/>
              </a:rPr>
              <a:t> non-thermal hot electrons </a:t>
            </a:r>
            <a:r>
              <a:rPr lang="en-US" altLang="ja-JP" sz="2200" b="1" dirty="0">
                <a:solidFill>
                  <a:srgbClr val="000090"/>
                </a:solidFill>
                <a:latin typeface="Helvetica"/>
                <a:ea typeface="ヒラギノ角ゴ Pro W3"/>
                <a:cs typeface="Helvetica"/>
              </a:rPr>
              <a:t>between the disks </a:t>
            </a:r>
            <a:endParaRPr lang="en-US" altLang="ja-JP" sz="2200" b="1" dirty="0" smtClean="0">
              <a:solidFill>
                <a:srgbClr val="000090"/>
              </a:solidFill>
              <a:latin typeface="Helvetica"/>
              <a:ea typeface="ヒラギノ角ゴ Pro W3"/>
              <a:cs typeface="Helvetica"/>
            </a:endParaRPr>
          </a:p>
          <a:p>
            <a:r>
              <a:rPr lang="en-US" altLang="ja-JP" sz="2200" b="1" dirty="0" smtClean="0">
                <a:solidFill>
                  <a:srgbClr val="000090"/>
                </a:solidFill>
                <a:latin typeface="Helvetica"/>
                <a:ea typeface="ヒラギノ角ゴ Pro W3"/>
                <a:cs typeface="Helvetica"/>
              </a:rPr>
              <a:t>drives </a:t>
            </a:r>
            <a:r>
              <a:rPr lang="en-US" altLang="ja-JP" sz="2200" b="1" dirty="0">
                <a:solidFill>
                  <a:srgbClr val="000090"/>
                </a:solidFill>
                <a:latin typeface="Helvetica"/>
                <a:ea typeface="ヒラギノ角ゴ Pro W3"/>
                <a:cs typeface="Helvetica"/>
              </a:rPr>
              <a:t>electric current in the wire.</a:t>
            </a:r>
          </a:p>
        </p:txBody>
      </p:sp>
      <p:cxnSp>
        <p:nvCxnSpPr>
          <p:cNvPr id="16" name="直線コネクタ 15"/>
          <p:cNvCxnSpPr/>
          <p:nvPr/>
        </p:nvCxnSpPr>
        <p:spPr bwMode="auto">
          <a:xfrm>
            <a:off x="6005311" y="1183030"/>
            <a:ext cx="0" cy="5168709"/>
          </a:xfrm>
          <a:prstGeom prst="line">
            <a:avLst/>
          </a:prstGeom>
          <a:ln w="12700" cmpd="sng">
            <a:noFill/>
          </a:ln>
          <a:effectLst/>
        </p:spPr>
        <p:style>
          <a:lnRef idx="2">
            <a:schemeClr val="accent1"/>
          </a:lnRef>
          <a:fillRef idx="0">
            <a:schemeClr val="accent1"/>
          </a:fillRef>
          <a:effectRef idx="1">
            <a:schemeClr val="accent1"/>
          </a:effectRef>
          <a:fontRef idx="minor">
            <a:schemeClr val="tx1"/>
          </a:fontRef>
        </p:style>
      </p:cxnSp>
      <p:sp>
        <p:nvSpPr>
          <p:cNvPr id="27" name="正方形/長方形 26"/>
          <p:cNvSpPr/>
          <p:nvPr/>
        </p:nvSpPr>
        <p:spPr>
          <a:xfrm>
            <a:off x="39956" y="38105"/>
            <a:ext cx="2289096" cy="369332"/>
          </a:xfrm>
          <a:prstGeom prst="rect">
            <a:avLst/>
          </a:prstGeom>
          <a:ln>
            <a:solidFill>
              <a:schemeClr val="tx1"/>
            </a:solidFill>
          </a:ln>
        </p:spPr>
        <p:txBody>
          <a:bodyPr wrap="none" lIns="91438" tIns="45718" rIns="91438" bIns="45718">
            <a:spAutoFit/>
          </a:bodyPr>
          <a:lstStyle/>
          <a:p>
            <a:r>
              <a:rPr kumimoji="0" lang="en-US" altLang="ja-JP" dirty="0" smtClean="0">
                <a:solidFill>
                  <a:srgbClr val="000000"/>
                </a:solidFill>
                <a:latin typeface="Helvetica"/>
                <a:ea typeface="ヒラギノ角ゴ Pro W3"/>
                <a:cs typeface="Helvetica"/>
                <a:sym typeface="Gill Sans" charset="0"/>
              </a:rPr>
              <a:t>Strong-</a:t>
            </a:r>
            <a:r>
              <a:rPr kumimoji="0" lang="en-US" altLang="ja-JP" i="1" dirty="0" smtClean="0">
                <a:solidFill>
                  <a:srgbClr val="000000"/>
                </a:solidFill>
                <a:latin typeface="Helvetica"/>
                <a:ea typeface="ヒラギノ角ゴ Pro W3"/>
                <a:cs typeface="Helvetica"/>
                <a:sym typeface="Gill Sans" charset="0"/>
              </a:rPr>
              <a:t>B</a:t>
            </a:r>
            <a:r>
              <a:rPr kumimoji="0" lang="en-US" altLang="ja-JP" dirty="0" smtClean="0">
                <a:solidFill>
                  <a:srgbClr val="000000"/>
                </a:solidFill>
                <a:latin typeface="Helvetica"/>
                <a:ea typeface="ヒラギノ角ゴ Pro W3"/>
                <a:cs typeface="Helvetica"/>
                <a:sym typeface="Gill Sans" charset="0"/>
              </a:rPr>
              <a:t> Generation</a:t>
            </a:r>
            <a:endParaRPr lang="ja-JP" altLang="en-US" dirty="0">
              <a:latin typeface="Helvetica"/>
              <a:cs typeface="Helvetica"/>
            </a:endParaRPr>
          </a:p>
        </p:txBody>
      </p:sp>
      <p:pic>
        <p:nvPicPr>
          <p:cNvPr id="48" name="図 47" descr="120914coil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59" y="2615452"/>
            <a:ext cx="3111577" cy="3779359"/>
          </a:xfrm>
          <a:prstGeom prst="rect">
            <a:avLst/>
          </a:prstGeom>
        </p:spPr>
      </p:pic>
      <p:grpSp>
        <p:nvGrpSpPr>
          <p:cNvPr id="2" name="図形グループ 1"/>
          <p:cNvGrpSpPr/>
          <p:nvPr/>
        </p:nvGrpSpPr>
        <p:grpSpPr>
          <a:xfrm>
            <a:off x="4401851" y="2594875"/>
            <a:ext cx="1787631" cy="3779360"/>
            <a:chOff x="4401851" y="2594875"/>
            <a:chExt cx="1787631" cy="3779360"/>
          </a:xfrm>
        </p:grpSpPr>
        <p:pic>
          <p:nvPicPr>
            <p:cNvPr id="54" name="図 53" descr="120914co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851" y="2594875"/>
              <a:ext cx="1787631" cy="3779360"/>
            </a:xfrm>
            <a:prstGeom prst="rect">
              <a:avLst/>
            </a:prstGeom>
          </p:spPr>
        </p:pic>
        <p:sp>
          <p:nvSpPr>
            <p:cNvPr id="55" name="パイ 54"/>
            <p:cNvSpPr/>
            <p:nvPr/>
          </p:nvSpPr>
          <p:spPr>
            <a:xfrm rot="999360">
              <a:off x="5032479" y="3601113"/>
              <a:ext cx="759613" cy="944419"/>
            </a:xfrm>
            <a:prstGeom prst="pie">
              <a:avLst>
                <a:gd name="adj1" fmla="val 5379392"/>
                <a:gd name="adj2" fmla="val 16400471"/>
              </a:avLst>
            </a:prstGeom>
            <a:gradFill flip="none" rotWithShape="1">
              <a:gsLst>
                <a:gs pos="34000">
                  <a:srgbClr val="FFFF00">
                    <a:alpha val="92000"/>
                  </a:srgbClr>
                </a:gs>
                <a:gs pos="100000">
                  <a:srgbClr val="FF0000">
                    <a:alpha val="9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38" tIns="45718" rIns="91438" bIns="45718" rtlCol="0" anchor="ctr"/>
            <a:lstStyle/>
            <a:p>
              <a:pPr algn="ctr"/>
              <a:endParaRPr kumimoji="1" lang="ja-JP" altLang="en-US">
                <a:solidFill>
                  <a:schemeClr val="tx1"/>
                </a:solidFill>
                <a:latin typeface="Helvetica"/>
                <a:cs typeface="Helvetica"/>
              </a:endParaRPr>
            </a:p>
          </p:txBody>
        </p:sp>
      </p:grpSp>
      <p:sp>
        <p:nvSpPr>
          <p:cNvPr id="56" name="テキスト ボックス 55"/>
          <p:cNvSpPr txBox="1"/>
          <p:nvPr/>
        </p:nvSpPr>
        <p:spPr>
          <a:xfrm>
            <a:off x="3621277" y="3245520"/>
            <a:ext cx="1082636" cy="369332"/>
          </a:xfrm>
          <a:prstGeom prst="rect">
            <a:avLst/>
          </a:prstGeom>
          <a:noFill/>
        </p:spPr>
        <p:txBody>
          <a:bodyPr wrap="none" lIns="91438" tIns="45718" rIns="91438" bIns="45718" rtlCol="0">
            <a:spAutoFit/>
          </a:bodyPr>
          <a:lstStyle/>
          <a:p>
            <a:r>
              <a:rPr kumimoji="1" lang="en-US" altLang="ja-JP" b="1" dirty="0" smtClean="0">
                <a:latin typeface="Helvetica"/>
                <a:cs typeface="Helvetica"/>
              </a:rPr>
              <a:t>electron</a:t>
            </a:r>
            <a:endParaRPr kumimoji="1" lang="ja-JP" altLang="en-US" b="1" dirty="0">
              <a:latin typeface="Helvetica"/>
              <a:cs typeface="Helvetica"/>
            </a:endParaRPr>
          </a:p>
        </p:txBody>
      </p:sp>
      <p:sp>
        <p:nvSpPr>
          <p:cNvPr id="57" name="テキスト ボックス 56"/>
          <p:cNvSpPr txBox="1"/>
          <p:nvPr/>
        </p:nvSpPr>
        <p:spPr>
          <a:xfrm>
            <a:off x="5834977" y="4511630"/>
            <a:ext cx="993143" cy="369332"/>
          </a:xfrm>
          <a:prstGeom prst="rect">
            <a:avLst/>
          </a:prstGeom>
          <a:noFill/>
        </p:spPr>
        <p:txBody>
          <a:bodyPr wrap="none" lIns="91438" tIns="45718" rIns="91438" bIns="45718" rtlCol="0">
            <a:spAutoFit/>
          </a:bodyPr>
          <a:lstStyle/>
          <a:p>
            <a:r>
              <a:rPr kumimoji="1" lang="en-US" altLang="ja-JP" b="1" dirty="0" smtClean="0">
                <a:latin typeface="Helvetica"/>
                <a:cs typeface="Helvetica"/>
              </a:rPr>
              <a:t>Plasma</a:t>
            </a:r>
            <a:endParaRPr kumimoji="1" lang="ja-JP" altLang="en-US" b="1" dirty="0">
              <a:latin typeface="Helvetica"/>
              <a:cs typeface="Helvetica"/>
            </a:endParaRPr>
          </a:p>
        </p:txBody>
      </p:sp>
      <p:sp>
        <p:nvSpPr>
          <p:cNvPr id="58" name="テキスト ボックス 57"/>
          <p:cNvSpPr txBox="1"/>
          <p:nvPr/>
        </p:nvSpPr>
        <p:spPr>
          <a:xfrm>
            <a:off x="5215788" y="2645498"/>
            <a:ext cx="261610" cy="369332"/>
          </a:xfrm>
          <a:prstGeom prst="rect">
            <a:avLst/>
          </a:prstGeom>
          <a:noFill/>
        </p:spPr>
        <p:txBody>
          <a:bodyPr wrap="none" lIns="91438" tIns="45718" rIns="91438" bIns="45718" rtlCol="0">
            <a:spAutoFit/>
          </a:bodyPr>
          <a:lstStyle/>
          <a:p>
            <a:r>
              <a:rPr kumimoji="1" lang="en-US" altLang="ja-JP" b="1" dirty="0" smtClean="0">
                <a:solidFill>
                  <a:srgbClr val="FFFF00"/>
                </a:solidFill>
                <a:latin typeface="Helvetica"/>
                <a:cs typeface="Helvetica"/>
              </a:rPr>
              <a:t>-</a:t>
            </a:r>
            <a:endParaRPr kumimoji="1" lang="ja-JP" altLang="en-US" b="1" dirty="0">
              <a:solidFill>
                <a:srgbClr val="FFFF00"/>
              </a:solidFill>
              <a:latin typeface="Helvetica"/>
              <a:cs typeface="Helvetica"/>
            </a:endParaRPr>
          </a:p>
        </p:txBody>
      </p:sp>
      <p:sp>
        <p:nvSpPr>
          <p:cNvPr id="62" name="テキスト ボックス 61"/>
          <p:cNvSpPr txBox="1"/>
          <p:nvPr/>
        </p:nvSpPr>
        <p:spPr>
          <a:xfrm>
            <a:off x="5200436" y="2820072"/>
            <a:ext cx="261610" cy="369332"/>
          </a:xfrm>
          <a:prstGeom prst="rect">
            <a:avLst/>
          </a:prstGeom>
          <a:noFill/>
        </p:spPr>
        <p:txBody>
          <a:bodyPr wrap="none" lIns="91438" tIns="45718" rIns="91438" bIns="45718" rtlCol="0">
            <a:spAutoFit/>
          </a:bodyPr>
          <a:lstStyle/>
          <a:p>
            <a:r>
              <a:rPr kumimoji="1" lang="en-US" altLang="ja-JP" b="1" dirty="0" smtClean="0">
                <a:solidFill>
                  <a:srgbClr val="FFFF00"/>
                </a:solidFill>
                <a:latin typeface="Helvetica"/>
                <a:cs typeface="Helvetica"/>
              </a:rPr>
              <a:t>-</a:t>
            </a:r>
            <a:endParaRPr kumimoji="1" lang="ja-JP" altLang="en-US" b="1" dirty="0">
              <a:solidFill>
                <a:srgbClr val="FFFF00"/>
              </a:solidFill>
              <a:latin typeface="Helvetica"/>
              <a:cs typeface="Helvetica"/>
            </a:endParaRPr>
          </a:p>
        </p:txBody>
      </p:sp>
      <p:sp>
        <p:nvSpPr>
          <p:cNvPr id="63" name="テキスト ボックス 62"/>
          <p:cNvSpPr txBox="1"/>
          <p:nvPr/>
        </p:nvSpPr>
        <p:spPr>
          <a:xfrm>
            <a:off x="5071720" y="2972198"/>
            <a:ext cx="261610" cy="369332"/>
          </a:xfrm>
          <a:prstGeom prst="rect">
            <a:avLst/>
          </a:prstGeom>
          <a:noFill/>
        </p:spPr>
        <p:txBody>
          <a:bodyPr wrap="none" lIns="91438" tIns="45718" rIns="91438" bIns="45718" rtlCol="0">
            <a:spAutoFit/>
          </a:bodyPr>
          <a:lstStyle/>
          <a:p>
            <a:r>
              <a:rPr kumimoji="1" lang="en-US" altLang="ja-JP" b="1" dirty="0" smtClean="0">
                <a:solidFill>
                  <a:srgbClr val="FFFF00"/>
                </a:solidFill>
                <a:latin typeface="Helvetica"/>
                <a:cs typeface="Helvetica"/>
              </a:rPr>
              <a:t>-</a:t>
            </a:r>
            <a:endParaRPr kumimoji="1" lang="ja-JP" altLang="en-US" b="1" dirty="0">
              <a:solidFill>
                <a:srgbClr val="FFFF00"/>
              </a:solidFill>
              <a:latin typeface="Helvetica"/>
              <a:cs typeface="Helvetica"/>
            </a:endParaRPr>
          </a:p>
        </p:txBody>
      </p:sp>
      <p:sp>
        <p:nvSpPr>
          <p:cNvPr id="64" name="テキスト ボックス 63"/>
          <p:cNvSpPr txBox="1"/>
          <p:nvPr/>
        </p:nvSpPr>
        <p:spPr>
          <a:xfrm>
            <a:off x="4656924" y="4427527"/>
            <a:ext cx="261610" cy="369332"/>
          </a:xfrm>
          <a:prstGeom prst="rect">
            <a:avLst/>
          </a:prstGeom>
          <a:noFill/>
        </p:spPr>
        <p:txBody>
          <a:bodyPr wrap="none" lIns="91438" tIns="45718" rIns="91438" bIns="45718" rtlCol="0">
            <a:spAutoFit/>
          </a:bodyPr>
          <a:lstStyle/>
          <a:p>
            <a:r>
              <a:rPr kumimoji="1" lang="en-US" altLang="ja-JP" b="1" dirty="0" smtClean="0">
                <a:solidFill>
                  <a:srgbClr val="FFFF00"/>
                </a:solidFill>
                <a:latin typeface="Helvetica"/>
                <a:cs typeface="Helvetica"/>
              </a:rPr>
              <a:t>-</a:t>
            </a:r>
            <a:endParaRPr kumimoji="1" lang="ja-JP" altLang="en-US" b="1" dirty="0">
              <a:solidFill>
                <a:srgbClr val="FFFF00"/>
              </a:solidFill>
              <a:latin typeface="Helvetica"/>
              <a:cs typeface="Helvetica"/>
            </a:endParaRPr>
          </a:p>
        </p:txBody>
      </p:sp>
      <p:sp>
        <p:nvSpPr>
          <p:cNvPr id="65" name="テキスト ボックス 64"/>
          <p:cNvSpPr txBox="1"/>
          <p:nvPr/>
        </p:nvSpPr>
        <p:spPr>
          <a:xfrm>
            <a:off x="4587190" y="4783889"/>
            <a:ext cx="261610" cy="369332"/>
          </a:xfrm>
          <a:prstGeom prst="rect">
            <a:avLst/>
          </a:prstGeom>
          <a:noFill/>
        </p:spPr>
        <p:txBody>
          <a:bodyPr wrap="none" lIns="91438" tIns="45718" rIns="91438" bIns="45718" rtlCol="0">
            <a:spAutoFit/>
          </a:bodyPr>
          <a:lstStyle/>
          <a:p>
            <a:r>
              <a:rPr kumimoji="1" lang="en-US" altLang="ja-JP" b="1" dirty="0" smtClean="0">
                <a:solidFill>
                  <a:srgbClr val="FFFF00"/>
                </a:solidFill>
                <a:latin typeface="Helvetica"/>
                <a:cs typeface="Helvetica"/>
              </a:rPr>
              <a:t>-</a:t>
            </a:r>
            <a:endParaRPr kumimoji="1" lang="ja-JP" altLang="en-US" b="1" dirty="0">
              <a:solidFill>
                <a:srgbClr val="FFFF00"/>
              </a:solidFill>
              <a:latin typeface="Helvetica"/>
              <a:cs typeface="Helvetica"/>
            </a:endParaRPr>
          </a:p>
        </p:txBody>
      </p:sp>
      <p:sp>
        <p:nvSpPr>
          <p:cNvPr id="66" name="テキスト ボックス 65"/>
          <p:cNvSpPr txBox="1"/>
          <p:nvPr/>
        </p:nvSpPr>
        <p:spPr>
          <a:xfrm>
            <a:off x="4603928" y="4538791"/>
            <a:ext cx="261610" cy="369332"/>
          </a:xfrm>
          <a:prstGeom prst="rect">
            <a:avLst/>
          </a:prstGeom>
          <a:noFill/>
        </p:spPr>
        <p:txBody>
          <a:bodyPr wrap="none" lIns="91438" tIns="45718" rIns="91438" bIns="45718" rtlCol="0">
            <a:spAutoFit/>
          </a:bodyPr>
          <a:lstStyle/>
          <a:p>
            <a:r>
              <a:rPr kumimoji="1" lang="en-US" altLang="ja-JP" b="1" dirty="0" smtClean="0">
                <a:solidFill>
                  <a:srgbClr val="FFFF00"/>
                </a:solidFill>
                <a:latin typeface="Helvetica"/>
                <a:cs typeface="Helvetica"/>
              </a:rPr>
              <a:t>-</a:t>
            </a:r>
            <a:endParaRPr kumimoji="1" lang="ja-JP" altLang="en-US" b="1" dirty="0">
              <a:solidFill>
                <a:srgbClr val="FFFF00"/>
              </a:solidFill>
              <a:latin typeface="Helvetica"/>
              <a:cs typeface="Helvetica"/>
            </a:endParaRPr>
          </a:p>
        </p:txBody>
      </p:sp>
      <p:sp>
        <p:nvSpPr>
          <p:cNvPr id="67" name="テキスト ボックス 66"/>
          <p:cNvSpPr txBox="1"/>
          <p:nvPr/>
        </p:nvSpPr>
        <p:spPr>
          <a:xfrm>
            <a:off x="5147484" y="3190292"/>
            <a:ext cx="261610" cy="369332"/>
          </a:xfrm>
          <a:prstGeom prst="rect">
            <a:avLst/>
          </a:prstGeom>
          <a:noFill/>
        </p:spPr>
        <p:txBody>
          <a:bodyPr wrap="none" lIns="91438" tIns="45718" rIns="91438" bIns="45718" rtlCol="0">
            <a:spAutoFit/>
          </a:bodyPr>
          <a:lstStyle/>
          <a:p>
            <a:r>
              <a:rPr kumimoji="1" lang="en-US" altLang="ja-JP" b="1" dirty="0" smtClean="0">
                <a:solidFill>
                  <a:srgbClr val="FFFF00"/>
                </a:solidFill>
                <a:latin typeface="Helvetica"/>
                <a:cs typeface="Helvetica"/>
              </a:rPr>
              <a:t>-</a:t>
            </a:r>
            <a:endParaRPr kumimoji="1" lang="ja-JP" altLang="en-US" b="1" dirty="0">
              <a:solidFill>
                <a:srgbClr val="FFFF00"/>
              </a:solidFill>
              <a:latin typeface="Helvetica"/>
              <a:cs typeface="Helvetica"/>
            </a:endParaRPr>
          </a:p>
        </p:txBody>
      </p:sp>
      <p:grpSp>
        <p:nvGrpSpPr>
          <p:cNvPr id="68" name="図形グループ 67"/>
          <p:cNvGrpSpPr/>
          <p:nvPr/>
        </p:nvGrpSpPr>
        <p:grpSpPr>
          <a:xfrm>
            <a:off x="6446029" y="2583315"/>
            <a:ext cx="2224346" cy="3773530"/>
            <a:chOff x="6003406" y="1838041"/>
            <a:chExt cx="2224346" cy="3773530"/>
          </a:xfrm>
        </p:grpSpPr>
        <p:pic>
          <p:nvPicPr>
            <p:cNvPr id="69" name="図 68" descr="120914co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879" y="1838041"/>
              <a:ext cx="1784873" cy="3773530"/>
            </a:xfrm>
            <a:prstGeom prst="rect">
              <a:avLst/>
            </a:prstGeom>
          </p:spPr>
        </p:pic>
        <p:sp>
          <p:nvSpPr>
            <p:cNvPr id="70" name="パイ 69"/>
            <p:cNvSpPr/>
            <p:nvPr/>
          </p:nvSpPr>
          <p:spPr>
            <a:xfrm rot="999360">
              <a:off x="6952451" y="2414997"/>
              <a:ext cx="1035370" cy="1775956"/>
            </a:xfrm>
            <a:prstGeom prst="pie">
              <a:avLst>
                <a:gd name="adj1" fmla="val 5379392"/>
                <a:gd name="adj2" fmla="val 16373145"/>
              </a:avLst>
            </a:prstGeom>
            <a:gradFill flip="none" rotWithShape="1">
              <a:gsLst>
                <a:gs pos="11000">
                  <a:srgbClr val="FFFF00">
                    <a:alpha val="91000"/>
                  </a:srgbClr>
                </a:gs>
                <a:gs pos="51000">
                  <a:srgbClr val="FF0000">
                    <a:alpha val="91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latin typeface="Helvetica"/>
                <a:cs typeface="Helvetica"/>
              </a:endParaRPr>
            </a:p>
          </p:txBody>
        </p:sp>
        <p:cxnSp>
          <p:nvCxnSpPr>
            <p:cNvPr id="71" name="直線矢印コネクタ 70"/>
            <p:cNvCxnSpPr/>
            <p:nvPr/>
          </p:nvCxnSpPr>
          <p:spPr>
            <a:xfrm>
              <a:off x="6892742" y="5268372"/>
              <a:ext cx="554129" cy="179928"/>
            </a:xfrm>
            <a:prstGeom prst="straightConnector1">
              <a:avLst/>
            </a:prstGeom>
            <a:ln w="5715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直線矢印コネクタ 71"/>
            <p:cNvCxnSpPr/>
            <p:nvPr/>
          </p:nvCxnSpPr>
          <p:spPr>
            <a:xfrm>
              <a:off x="6305367" y="5077872"/>
              <a:ext cx="554129" cy="179928"/>
            </a:xfrm>
            <a:prstGeom prst="straightConnector1">
              <a:avLst/>
            </a:prstGeom>
            <a:ln w="5715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5" name="テキスト ボックス 74"/>
            <p:cNvSpPr txBox="1"/>
            <p:nvPr/>
          </p:nvSpPr>
          <p:spPr>
            <a:xfrm>
              <a:off x="7350125" y="5048190"/>
              <a:ext cx="369888" cy="400110"/>
            </a:xfrm>
            <a:prstGeom prst="rect">
              <a:avLst/>
            </a:prstGeom>
            <a:noFill/>
          </p:spPr>
          <p:txBody>
            <a:bodyPr wrap="none" rtlCol="0">
              <a:spAutoFit/>
            </a:bodyPr>
            <a:lstStyle/>
            <a:p>
              <a:r>
                <a:rPr lang="en-US" altLang="ja-JP" sz="2000" b="1" dirty="0">
                  <a:solidFill>
                    <a:srgbClr val="FF0000"/>
                  </a:solidFill>
                  <a:latin typeface="Helvetica"/>
                  <a:cs typeface="Helvetica"/>
                </a:rPr>
                <a:t>B</a:t>
              </a:r>
              <a:endParaRPr lang="ja-JP" altLang="en-US" sz="2000" b="1" dirty="0">
                <a:solidFill>
                  <a:srgbClr val="FF0000"/>
                </a:solidFill>
                <a:latin typeface="Helvetica"/>
                <a:cs typeface="Helvetica"/>
              </a:endParaRPr>
            </a:p>
          </p:txBody>
        </p:sp>
        <p:cxnSp>
          <p:nvCxnSpPr>
            <p:cNvPr id="76" name="直線矢印コネクタ 75"/>
            <p:cNvCxnSpPr/>
            <p:nvPr/>
          </p:nvCxnSpPr>
          <p:spPr>
            <a:xfrm>
              <a:off x="6605313" y="4560347"/>
              <a:ext cx="368483" cy="122778"/>
            </a:xfrm>
            <a:prstGeom prst="straightConnector1">
              <a:avLst/>
            </a:prstGeom>
            <a:ln w="28575" cmpd="sng">
              <a:solidFill>
                <a:srgbClr val="0000FF"/>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77" name="テキスト ボックス 76"/>
            <p:cNvSpPr txBox="1"/>
            <p:nvPr/>
          </p:nvSpPr>
          <p:spPr>
            <a:xfrm>
              <a:off x="6003406" y="4539007"/>
              <a:ext cx="992579" cy="369332"/>
            </a:xfrm>
            <a:prstGeom prst="rect">
              <a:avLst/>
            </a:prstGeom>
            <a:noFill/>
          </p:spPr>
          <p:txBody>
            <a:bodyPr wrap="none" rtlCol="0">
              <a:spAutoFit/>
            </a:bodyPr>
            <a:lstStyle/>
            <a:p>
              <a:r>
                <a:rPr kumimoji="1" lang="en-US" altLang="ja-JP" b="1" dirty="0" smtClean="0">
                  <a:latin typeface="Helvetica"/>
                  <a:cs typeface="Helvetica"/>
                </a:rPr>
                <a:t>current</a:t>
              </a:r>
              <a:endParaRPr kumimoji="1" lang="ja-JP" altLang="en-US" b="1" dirty="0">
                <a:latin typeface="Helvetica"/>
                <a:cs typeface="Helvetica"/>
              </a:endParaRPr>
            </a:p>
          </p:txBody>
        </p:sp>
      </p:grpSp>
      <p:cxnSp>
        <p:nvCxnSpPr>
          <p:cNvPr id="78" name="直線矢印コネクタ 77"/>
          <p:cNvCxnSpPr/>
          <p:nvPr/>
        </p:nvCxnSpPr>
        <p:spPr>
          <a:xfrm flipH="1">
            <a:off x="2571707" y="3614854"/>
            <a:ext cx="1572212" cy="336095"/>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9" name="直線矢印コネクタ 78"/>
          <p:cNvCxnSpPr>
            <a:stCxn id="57" idx="0"/>
          </p:cNvCxnSpPr>
          <p:nvPr/>
        </p:nvCxnSpPr>
        <p:spPr>
          <a:xfrm flipH="1" flipV="1">
            <a:off x="5295670" y="4173079"/>
            <a:ext cx="1035881" cy="338550"/>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0" name="直線矢印コネクタ 79"/>
          <p:cNvCxnSpPr/>
          <p:nvPr/>
        </p:nvCxnSpPr>
        <p:spPr>
          <a:xfrm>
            <a:off x="398427" y="3498978"/>
            <a:ext cx="905358" cy="221160"/>
          </a:xfrm>
          <a:prstGeom prst="straightConnector1">
            <a:avLst/>
          </a:prstGeom>
          <a:ln w="571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1" name="テキスト ボックス 80"/>
          <p:cNvSpPr txBox="1"/>
          <p:nvPr/>
        </p:nvSpPr>
        <p:spPr>
          <a:xfrm rot="793996">
            <a:off x="70737" y="3708213"/>
            <a:ext cx="1583073" cy="646331"/>
          </a:xfrm>
          <a:prstGeom prst="rect">
            <a:avLst/>
          </a:prstGeom>
          <a:noFill/>
        </p:spPr>
        <p:txBody>
          <a:bodyPr wrap="none" lIns="91438" tIns="45718" rIns="91438" bIns="45718" rtlCol="0">
            <a:spAutoFit/>
          </a:bodyPr>
          <a:lstStyle/>
          <a:p>
            <a:r>
              <a:rPr kumimoji="1" lang="en-US" altLang="ja-JP" b="1" dirty="0" smtClean="0">
                <a:latin typeface="Helvetica"/>
                <a:cs typeface="Helvetica"/>
              </a:rPr>
              <a:t>GEKKO XII</a:t>
            </a:r>
          </a:p>
          <a:p>
            <a:r>
              <a:rPr lang="en-US" altLang="ja-JP" b="1" dirty="0" smtClean="0">
                <a:latin typeface="Helvetica"/>
                <a:cs typeface="Helvetica"/>
              </a:rPr>
              <a:t>kJ-ns pulses</a:t>
            </a:r>
            <a:endParaRPr kumimoji="1" lang="ja-JP" altLang="en-US" b="1" dirty="0">
              <a:latin typeface="Helvetica"/>
              <a:cs typeface="Helvetica"/>
            </a:endParaRPr>
          </a:p>
        </p:txBody>
      </p:sp>
      <p:sp>
        <p:nvSpPr>
          <p:cNvPr id="82" name="パイ 81"/>
          <p:cNvSpPr/>
          <p:nvPr/>
        </p:nvSpPr>
        <p:spPr>
          <a:xfrm rot="999360">
            <a:off x="2449260" y="3804199"/>
            <a:ext cx="197452" cy="449297"/>
          </a:xfrm>
          <a:prstGeom prst="pie">
            <a:avLst>
              <a:gd name="adj1" fmla="val 5379392"/>
              <a:gd name="adj2" fmla="val 16400471"/>
            </a:avLst>
          </a:prstGeom>
          <a:solidFill>
            <a:srgbClr val="FFFF00">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lIns="91438" tIns="45718" rIns="91438" bIns="45718" rtlCol="0" anchor="ctr"/>
          <a:lstStyle/>
          <a:p>
            <a:pPr algn="ctr"/>
            <a:endParaRPr kumimoji="1" lang="ja-JP" altLang="en-US">
              <a:solidFill>
                <a:schemeClr val="tx1"/>
              </a:solidFill>
              <a:latin typeface="Helvetica"/>
              <a:cs typeface="Helvetica"/>
            </a:endParaRPr>
          </a:p>
        </p:txBody>
      </p:sp>
      <p:cxnSp>
        <p:nvCxnSpPr>
          <p:cNvPr id="83" name="直線矢印コネクタ 82"/>
          <p:cNvCxnSpPr>
            <a:stCxn id="56" idx="2"/>
          </p:cNvCxnSpPr>
          <p:nvPr/>
        </p:nvCxnSpPr>
        <p:spPr>
          <a:xfrm>
            <a:off x="4162597" y="3614852"/>
            <a:ext cx="742101" cy="413684"/>
          </a:xfrm>
          <a:prstGeom prst="straightConnector1">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4" name="テキスト ボックス 83"/>
          <p:cNvSpPr txBox="1"/>
          <p:nvPr/>
        </p:nvSpPr>
        <p:spPr>
          <a:xfrm>
            <a:off x="360363" y="1749498"/>
            <a:ext cx="2692813" cy="646331"/>
          </a:xfrm>
          <a:prstGeom prst="rect">
            <a:avLst/>
          </a:prstGeom>
          <a:noFill/>
          <a:ln>
            <a:solidFill>
              <a:schemeClr val="tx1"/>
            </a:solidFill>
          </a:ln>
        </p:spPr>
        <p:txBody>
          <a:bodyPr wrap="square" lIns="91438" tIns="45718" rIns="91438" bIns="45718" rtlCol="0">
            <a:spAutoFit/>
          </a:bodyPr>
          <a:lstStyle/>
          <a:p>
            <a:r>
              <a:rPr lang="en-US" altLang="en-US" b="1" dirty="0" smtClean="0">
                <a:latin typeface="Helvetica"/>
                <a:cs typeface="Helvetica"/>
              </a:rPr>
              <a:t>Non-thermal hot electron generation</a:t>
            </a:r>
            <a:endParaRPr kumimoji="1" lang="ja-JP" altLang="en-US" b="1" dirty="0">
              <a:latin typeface="Helvetica"/>
              <a:cs typeface="Helvetica"/>
            </a:endParaRPr>
          </a:p>
        </p:txBody>
      </p:sp>
      <p:sp>
        <p:nvSpPr>
          <p:cNvPr id="85" name="テキスト ボックス 84"/>
          <p:cNvSpPr txBox="1"/>
          <p:nvPr/>
        </p:nvSpPr>
        <p:spPr>
          <a:xfrm>
            <a:off x="3424483" y="1749498"/>
            <a:ext cx="2692813" cy="646327"/>
          </a:xfrm>
          <a:prstGeom prst="rect">
            <a:avLst/>
          </a:prstGeom>
          <a:noFill/>
          <a:ln>
            <a:solidFill>
              <a:schemeClr val="tx1"/>
            </a:solidFill>
          </a:ln>
        </p:spPr>
        <p:txBody>
          <a:bodyPr wrap="square" lIns="91438" tIns="45718" rIns="91438" bIns="45718" rtlCol="0">
            <a:spAutoFit/>
          </a:bodyPr>
          <a:lstStyle/>
          <a:p>
            <a:r>
              <a:rPr lang="en-US" altLang="en-US" b="1" dirty="0" smtClean="0">
                <a:latin typeface="Helvetica"/>
                <a:cs typeface="Helvetica"/>
              </a:rPr>
              <a:t>Electrons accumulates on the disk</a:t>
            </a:r>
            <a:endParaRPr kumimoji="1" lang="ja-JP" altLang="en-US" b="1" dirty="0">
              <a:latin typeface="Helvetica"/>
              <a:cs typeface="Helvetica"/>
            </a:endParaRPr>
          </a:p>
        </p:txBody>
      </p:sp>
      <p:sp>
        <p:nvSpPr>
          <p:cNvPr id="86" name="テキスト ボックス 85"/>
          <p:cNvSpPr txBox="1"/>
          <p:nvPr/>
        </p:nvSpPr>
        <p:spPr>
          <a:xfrm>
            <a:off x="6393086" y="1737740"/>
            <a:ext cx="2692813" cy="646327"/>
          </a:xfrm>
          <a:prstGeom prst="rect">
            <a:avLst/>
          </a:prstGeom>
          <a:noFill/>
          <a:ln>
            <a:solidFill>
              <a:schemeClr val="tx1"/>
            </a:solidFill>
          </a:ln>
        </p:spPr>
        <p:txBody>
          <a:bodyPr wrap="square" lIns="91438" tIns="45718" rIns="91438" bIns="45718" rtlCol="0">
            <a:spAutoFit/>
          </a:bodyPr>
          <a:lstStyle/>
          <a:p>
            <a:r>
              <a:rPr lang="en-US" altLang="en-US" b="1" dirty="0" smtClean="0">
                <a:latin typeface="Helvetica"/>
                <a:cs typeface="Helvetica"/>
              </a:rPr>
              <a:t>Current is driven in wire</a:t>
            </a:r>
            <a:endParaRPr kumimoji="1" lang="ja-JP" altLang="en-US" b="1" dirty="0">
              <a:latin typeface="Helvetica"/>
              <a:cs typeface="Helvetica"/>
            </a:endParaRPr>
          </a:p>
        </p:txBody>
      </p:sp>
      <p:grpSp>
        <p:nvGrpSpPr>
          <p:cNvPr id="38" name="図形グループ 118"/>
          <p:cNvGrpSpPr>
            <a:grpSpLocks/>
          </p:cNvGrpSpPr>
          <p:nvPr/>
        </p:nvGrpSpPr>
        <p:grpSpPr bwMode="auto">
          <a:xfrm>
            <a:off x="7879862" y="185188"/>
            <a:ext cx="1223963" cy="788988"/>
            <a:chOff x="7424915" y="-91246"/>
            <a:chExt cx="1224880" cy="790356"/>
          </a:xfrm>
        </p:grpSpPr>
        <p:sp>
          <p:nvSpPr>
            <p:cNvPr id="39"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40" name="図 1" descr="logo0.jpg"/>
            <p:cNvPicPr>
              <a:picLocks noChangeAspect="1"/>
            </p:cNvPicPr>
            <p:nvPr/>
          </p:nvPicPr>
          <p:blipFill>
            <a:blip r:embed="rId4">
              <a:extLst>
                <a:ext uri="{BEBA8EAE-BF5A-486C-A8C5-ECC9F3942E4B}">
                  <a14:imgProps xmlns:a14="http://schemas.microsoft.com/office/drawing/2010/main">
                    <a14:imgLayer r:embed="rId5">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E:\発表用PPT\logo-SILVER.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25</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331656616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2"/>
          <p:cNvSpPr>
            <a:spLocks noChangeArrowheads="1"/>
          </p:cNvSpPr>
          <p:nvPr/>
        </p:nvSpPr>
        <p:spPr bwMode="auto">
          <a:xfrm>
            <a:off x="2" y="0"/>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a:solidFill>
                <a:srgbClr val="000090"/>
              </a:solidFill>
              <a:latin typeface="Helvetica"/>
              <a:ea typeface="ヒラギノ角ゴ Pro W3"/>
              <a:cs typeface="Helvetica"/>
            </a:endParaRPr>
          </a:p>
          <a:p>
            <a:r>
              <a:rPr lang="en-US" altLang="ja-JP" sz="2200" b="1" dirty="0" smtClean="0">
                <a:solidFill>
                  <a:srgbClr val="FF0000"/>
                </a:solidFill>
                <a:latin typeface="Helvetica"/>
                <a:ea typeface="ヒラギノ角ゴ Pro W3"/>
                <a:cs typeface="Helvetica"/>
              </a:rPr>
              <a:t>600 T of the maximum strength and 2 ns of FWHM duration</a:t>
            </a:r>
          </a:p>
          <a:p>
            <a:r>
              <a:rPr lang="en-US" altLang="ja-JP" sz="2200" b="1" dirty="0" smtClean="0">
                <a:solidFill>
                  <a:srgbClr val="000090"/>
                </a:solidFill>
                <a:latin typeface="Helvetica"/>
                <a:ea typeface="ヒラギノ角ゴ Pro W3"/>
                <a:cs typeface="Helvetica"/>
              </a:rPr>
              <a:t>of B-field generated with a capacitor-coil target. </a:t>
            </a:r>
            <a:endParaRPr lang="en-US" altLang="ja-JP" sz="2200" b="1" dirty="0">
              <a:solidFill>
                <a:srgbClr val="000090"/>
              </a:solidFill>
              <a:latin typeface="Helvetica"/>
              <a:ea typeface="ヒラギノ角ゴ Pro W3"/>
              <a:cs typeface="Helvetica"/>
            </a:endParaRPr>
          </a:p>
        </p:txBody>
      </p:sp>
      <p:sp>
        <p:nvSpPr>
          <p:cNvPr id="21" name="正方形/長方形 20"/>
          <p:cNvSpPr/>
          <p:nvPr/>
        </p:nvSpPr>
        <p:spPr>
          <a:xfrm>
            <a:off x="39956" y="38105"/>
            <a:ext cx="2289096" cy="369332"/>
          </a:xfrm>
          <a:prstGeom prst="rect">
            <a:avLst/>
          </a:prstGeom>
          <a:ln>
            <a:solidFill>
              <a:schemeClr val="tx1"/>
            </a:solidFill>
          </a:ln>
        </p:spPr>
        <p:txBody>
          <a:bodyPr wrap="none" lIns="91438" tIns="45718" rIns="91438" bIns="45718">
            <a:spAutoFit/>
          </a:bodyPr>
          <a:lstStyle/>
          <a:p>
            <a:r>
              <a:rPr kumimoji="0" lang="en-US" altLang="ja-JP" dirty="0" smtClean="0">
                <a:solidFill>
                  <a:srgbClr val="000000"/>
                </a:solidFill>
                <a:latin typeface="Helvetica"/>
                <a:ea typeface="ヒラギノ角ゴ Pro W3"/>
                <a:cs typeface="Helvetica"/>
                <a:sym typeface="Gill Sans" charset="0"/>
              </a:rPr>
              <a:t>Strong-</a:t>
            </a:r>
            <a:r>
              <a:rPr kumimoji="0" lang="en-US" altLang="ja-JP" i="1" dirty="0" smtClean="0">
                <a:solidFill>
                  <a:srgbClr val="000000"/>
                </a:solidFill>
                <a:latin typeface="Helvetica"/>
                <a:ea typeface="ヒラギノ角ゴ Pro W3"/>
                <a:cs typeface="Helvetica"/>
                <a:sym typeface="Gill Sans" charset="0"/>
              </a:rPr>
              <a:t>B</a:t>
            </a:r>
            <a:r>
              <a:rPr kumimoji="0" lang="en-US" altLang="ja-JP" dirty="0" smtClean="0">
                <a:solidFill>
                  <a:srgbClr val="000000"/>
                </a:solidFill>
                <a:latin typeface="Helvetica"/>
                <a:ea typeface="ヒラギノ角ゴ Pro W3"/>
                <a:cs typeface="Helvetica"/>
                <a:sym typeface="Gill Sans" charset="0"/>
              </a:rPr>
              <a:t> Generation</a:t>
            </a:r>
            <a:endParaRPr lang="ja-JP" altLang="en-US" dirty="0">
              <a:solidFill>
                <a:prstClr val="black"/>
              </a:solidFill>
              <a:latin typeface="Helvetica"/>
              <a:ea typeface="ＭＳ Ｐゴシック"/>
              <a:cs typeface="Helvetica"/>
            </a:endParaRPr>
          </a:p>
        </p:txBody>
      </p:sp>
      <p:grpSp>
        <p:nvGrpSpPr>
          <p:cNvPr id="2" name="図形グループ 1"/>
          <p:cNvGrpSpPr/>
          <p:nvPr/>
        </p:nvGrpSpPr>
        <p:grpSpPr>
          <a:xfrm>
            <a:off x="1044270" y="2156025"/>
            <a:ext cx="6917855" cy="4616728"/>
            <a:chOff x="706496" y="2600028"/>
            <a:chExt cx="5374273" cy="3586597"/>
          </a:xfrm>
        </p:grpSpPr>
        <p:pic>
          <p:nvPicPr>
            <p:cNvPr id="3" name="図 2"/>
            <p:cNvPicPr>
              <a:picLocks noChangeAspect="1"/>
            </p:cNvPicPr>
            <p:nvPr/>
          </p:nvPicPr>
          <p:blipFill rotWithShape="1">
            <a:blip r:embed="rId2"/>
            <a:srcRect l="8155" t="11146" r="10577" b="8321"/>
            <a:stretch/>
          </p:blipFill>
          <p:spPr>
            <a:xfrm>
              <a:off x="1483046" y="2600028"/>
              <a:ext cx="4597723" cy="3186487"/>
            </a:xfrm>
            <a:prstGeom prst="rect">
              <a:avLst/>
            </a:prstGeom>
          </p:spPr>
        </p:pic>
        <p:sp>
          <p:nvSpPr>
            <p:cNvPr id="4" name="テキスト ボックス 3"/>
            <p:cNvSpPr txBox="1"/>
            <p:nvPr/>
          </p:nvSpPr>
          <p:spPr>
            <a:xfrm>
              <a:off x="2753006" y="4422557"/>
              <a:ext cx="1916698" cy="707886"/>
            </a:xfrm>
            <a:prstGeom prst="rect">
              <a:avLst/>
            </a:prstGeom>
            <a:solidFill>
              <a:srgbClr val="FFFFFF"/>
            </a:solidFill>
          </p:spPr>
          <p:txBody>
            <a:bodyPr wrap="square" rtlCol="0">
              <a:spAutoFit/>
            </a:bodyPr>
            <a:lstStyle/>
            <a:p>
              <a:r>
                <a:rPr lang="en-US" altLang="ja-JP" sz="2000" i="1" dirty="0" smtClean="0">
                  <a:latin typeface="Helvetica"/>
                  <a:cs typeface="Helvetica"/>
                </a:rPr>
                <a:t>t</a:t>
              </a:r>
              <a:r>
                <a:rPr lang="en-US" altLang="ja-JP" sz="2000" dirty="0" smtClean="0">
                  <a:latin typeface="Helvetica"/>
                  <a:cs typeface="Helvetica"/>
                </a:rPr>
                <a:t> = 0.6 ns</a:t>
              </a:r>
            </a:p>
            <a:p>
              <a:r>
                <a:rPr kumimoji="1" lang="en-US" altLang="ja-JP" sz="2000" dirty="0" smtClean="0">
                  <a:latin typeface="Helvetica"/>
                  <a:cs typeface="Helvetica"/>
                </a:rPr>
                <a:t>(Half-</a:t>
              </a:r>
              <a:r>
                <a:rPr lang="en-US" altLang="ja-JP" sz="2000" dirty="0" smtClean="0">
                  <a:latin typeface="Helvetica"/>
                  <a:cs typeface="Helvetica"/>
                </a:rPr>
                <a:t>rise time)</a:t>
              </a:r>
            </a:p>
          </p:txBody>
        </p:sp>
        <p:sp>
          <p:nvSpPr>
            <p:cNvPr id="11" name="テキスト ボックス 10"/>
            <p:cNvSpPr txBox="1"/>
            <p:nvPr/>
          </p:nvSpPr>
          <p:spPr>
            <a:xfrm>
              <a:off x="3293449" y="5786515"/>
              <a:ext cx="1282183" cy="400110"/>
            </a:xfrm>
            <a:prstGeom prst="rect">
              <a:avLst/>
            </a:prstGeom>
            <a:solidFill>
              <a:srgbClr val="FFFFFF"/>
            </a:solidFill>
          </p:spPr>
          <p:txBody>
            <a:bodyPr wrap="square" rtlCol="0">
              <a:spAutoFit/>
            </a:bodyPr>
            <a:lstStyle/>
            <a:p>
              <a:pPr algn="ctr"/>
              <a:r>
                <a:rPr lang="en-US" altLang="ja-JP" sz="2000" dirty="0" smtClean="0">
                  <a:latin typeface="Helvetica"/>
                  <a:cs typeface="Helvetica"/>
                </a:rPr>
                <a:t>Time (ns)</a:t>
              </a:r>
            </a:p>
          </p:txBody>
        </p:sp>
        <p:sp>
          <p:nvSpPr>
            <p:cNvPr id="12" name="テキスト ボックス 11"/>
            <p:cNvSpPr txBox="1"/>
            <p:nvPr/>
          </p:nvSpPr>
          <p:spPr>
            <a:xfrm rot="16200000">
              <a:off x="-286185" y="3723834"/>
              <a:ext cx="2693248" cy="707886"/>
            </a:xfrm>
            <a:prstGeom prst="rect">
              <a:avLst/>
            </a:prstGeom>
            <a:solidFill>
              <a:srgbClr val="FFFFFF"/>
            </a:solidFill>
          </p:spPr>
          <p:txBody>
            <a:bodyPr wrap="square" rtlCol="0">
              <a:spAutoFit/>
            </a:bodyPr>
            <a:lstStyle/>
            <a:p>
              <a:pPr algn="ctr"/>
              <a:r>
                <a:rPr lang="en-US" altLang="ja-JP" sz="2000" dirty="0" smtClean="0">
                  <a:latin typeface="Helvetica"/>
                  <a:cs typeface="Helvetica"/>
                </a:rPr>
                <a:t>Strength of B-field (T)</a:t>
              </a:r>
            </a:p>
            <a:p>
              <a:pPr algn="ctr"/>
              <a:r>
                <a:rPr lang="en-US" altLang="ja-JP" sz="2000" dirty="0" smtClean="0">
                  <a:latin typeface="Helvetica"/>
                  <a:cs typeface="Helvetica"/>
                </a:rPr>
                <a:t> at coil center</a:t>
              </a:r>
            </a:p>
          </p:txBody>
        </p:sp>
      </p:grpSp>
      <p:grpSp>
        <p:nvGrpSpPr>
          <p:cNvPr id="13" name="図形グループ 118"/>
          <p:cNvGrpSpPr>
            <a:grpSpLocks/>
          </p:cNvGrpSpPr>
          <p:nvPr/>
        </p:nvGrpSpPr>
        <p:grpSpPr bwMode="auto">
          <a:xfrm>
            <a:off x="7879862" y="185188"/>
            <a:ext cx="1223963" cy="788988"/>
            <a:chOff x="7424915" y="-91246"/>
            <a:chExt cx="1224880" cy="790356"/>
          </a:xfrm>
        </p:grpSpPr>
        <p:sp>
          <p:nvSpPr>
            <p:cNvPr id="14"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15" name="図 1" descr="logo0.jpg"/>
            <p:cNvPicPr>
              <a:picLocks noChangeAspect="1"/>
            </p:cNvPicPr>
            <p:nvPr/>
          </p:nvPicPr>
          <p:blipFill>
            <a:blip r:embed="rId3">
              <a:extLst>
                <a:ext uri="{BEBA8EAE-BF5A-486C-A8C5-ECC9F3942E4B}">
                  <a14:imgProps xmlns:a14="http://schemas.microsoft.com/office/drawing/2010/main">
                    <a14:imgLayer r:embed="rId4">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E:\発表用PPT\logo-SILVER.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26</a:t>
            </a:fld>
            <a:endParaRPr lang="en-US" altLang="ja-JP" sz="1300" dirty="0">
              <a:solidFill>
                <a:srgbClr val="000000"/>
              </a:solidFill>
              <a:latin typeface="Arial" charset="0"/>
              <a:cs typeface="Gill Sans" charset="0"/>
            </a:endParaRPr>
          </a:p>
        </p:txBody>
      </p:sp>
      <p:sp>
        <p:nvSpPr>
          <p:cNvPr id="17" name="正方形/長方形 16"/>
          <p:cNvSpPr/>
          <p:nvPr/>
        </p:nvSpPr>
        <p:spPr>
          <a:xfrm>
            <a:off x="1044269" y="1289444"/>
            <a:ext cx="6991855" cy="646331"/>
          </a:xfrm>
          <a:prstGeom prst="rect">
            <a:avLst/>
          </a:prstGeom>
        </p:spPr>
        <p:txBody>
          <a:bodyPr wrap="square">
            <a:spAutoFit/>
          </a:bodyPr>
          <a:lstStyle/>
          <a:p>
            <a:pPr algn="ctr" defTabSz="457047"/>
            <a:r>
              <a:rPr lang="en-US" altLang="ja-JP" b="1" u="sng" dirty="0" smtClean="0">
                <a:solidFill>
                  <a:srgbClr val="000000"/>
                </a:solidFill>
                <a:latin typeface="Helvetica"/>
                <a:ea typeface="ヒラギノ角ゴ ProN W6"/>
                <a:cs typeface="Helvetica"/>
              </a:rPr>
              <a:t>Temporal history of B-field</a:t>
            </a:r>
            <a:endParaRPr lang="en-US" altLang="ja-JP" dirty="0">
              <a:solidFill>
                <a:srgbClr val="000000"/>
              </a:solidFill>
              <a:latin typeface="Helvetica"/>
              <a:ea typeface="ヒラギノ角ゴ Pro W3"/>
              <a:cs typeface="Helvetica"/>
            </a:endParaRPr>
          </a:p>
          <a:p>
            <a:pPr algn="ctr" defTabSz="457047"/>
            <a:r>
              <a:rPr lang="en-US" altLang="ja-JP" dirty="0" smtClean="0">
                <a:solidFill>
                  <a:srgbClr val="000000"/>
                </a:solidFill>
                <a:latin typeface="Helvetica"/>
                <a:ea typeface="ヒラギノ角ゴ Pro W3"/>
                <a:cs typeface="Helvetica"/>
              </a:rPr>
              <a:t>600 T of the peak magnitude and 2 ns of the duration</a:t>
            </a:r>
            <a:endParaRPr lang="en-US" altLang="ja-JP" dirty="0" smtClean="0">
              <a:solidFill>
                <a:srgbClr val="000000"/>
              </a:solidFill>
              <a:latin typeface="Helvetica"/>
              <a:ea typeface="ヒラギノ角ゴ ProN W6"/>
              <a:cs typeface="Helvetica"/>
            </a:endParaRPr>
          </a:p>
        </p:txBody>
      </p:sp>
    </p:spTree>
    <p:extLst>
      <p:ext uri="{BB962C8B-B14F-4D97-AF65-F5344CB8AC3E}">
        <p14:creationId xmlns:p14="http://schemas.microsoft.com/office/powerpoint/2010/main" val="32224157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4" name="図形グループ 43"/>
          <p:cNvGrpSpPr/>
          <p:nvPr/>
        </p:nvGrpSpPr>
        <p:grpSpPr>
          <a:xfrm rot="1192542" flipH="1">
            <a:off x="486206" y="1750751"/>
            <a:ext cx="1787631" cy="3779360"/>
            <a:chOff x="4401851" y="2594875"/>
            <a:chExt cx="1787631" cy="3779360"/>
          </a:xfrm>
        </p:grpSpPr>
        <p:pic>
          <p:nvPicPr>
            <p:cNvPr id="45" name="図 44" descr="120914co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1851" y="2594875"/>
              <a:ext cx="1787631" cy="3779360"/>
            </a:xfrm>
            <a:prstGeom prst="rect">
              <a:avLst/>
            </a:prstGeom>
          </p:spPr>
        </p:pic>
        <p:sp>
          <p:nvSpPr>
            <p:cNvPr id="46" name="パイ 45"/>
            <p:cNvSpPr/>
            <p:nvPr/>
          </p:nvSpPr>
          <p:spPr>
            <a:xfrm rot="999360">
              <a:off x="5032479" y="3601113"/>
              <a:ext cx="759613" cy="944419"/>
            </a:xfrm>
            <a:prstGeom prst="pie">
              <a:avLst>
                <a:gd name="adj1" fmla="val 5379392"/>
                <a:gd name="adj2" fmla="val 16400471"/>
              </a:avLst>
            </a:prstGeom>
            <a:gradFill flip="none" rotWithShape="1">
              <a:gsLst>
                <a:gs pos="34000">
                  <a:srgbClr val="FFFF00">
                    <a:alpha val="92000"/>
                  </a:srgbClr>
                </a:gs>
                <a:gs pos="100000">
                  <a:srgbClr val="FF0000">
                    <a:alpha val="92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38" tIns="45718" rIns="91438" bIns="45718" rtlCol="0" anchor="ctr"/>
            <a:lstStyle/>
            <a:p>
              <a:pPr algn="ctr"/>
              <a:endParaRPr kumimoji="1" lang="ja-JP" altLang="en-US">
                <a:solidFill>
                  <a:schemeClr val="tx1"/>
                </a:solidFill>
                <a:latin typeface="Helvetica"/>
                <a:cs typeface="Helvetica"/>
              </a:endParaRPr>
            </a:p>
          </p:txBody>
        </p:sp>
      </p:grpSp>
      <p:sp>
        <p:nvSpPr>
          <p:cNvPr id="75" name="Rectangle 2"/>
          <p:cNvSpPr>
            <a:spLocks noChangeArrowheads="1"/>
          </p:cNvSpPr>
          <p:nvPr/>
        </p:nvSpPr>
        <p:spPr bwMode="auto">
          <a:xfrm>
            <a:off x="2" y="0"/>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defTabSz="457047"/>
            <a:endParaRPr lang="en-US" altLang="ja-JP" sz="2200" b="1" dirty="0" smtClean="0">
              <a:solidFill>
                <a:srgbClr val="FF0000"/>
              </a:solidFill>
              <a:latin typeface="Helvetica"/>
              <a:ea typeface="ヒラギノ角ゴ Pro W3"/>
              <a:cs typeface="Helvetica"/>
            </a:endParaRPr>
          </a:p>
          <a:p>
            <a:pPr defTabSz="457047"/>
            <a:r>
              <a:rPr lang="en-US" altLang="ja-JP" sz="2200" b="1" dirty="0" smtClean="0">
                <a:solidFill>
                  <a:srgbClr val="FF0000"/>
                </a:solidFill>
                <a:latin typeface="Helvetica"/>
                <a:ea typeface="ヒラギノ角ゴ Pro W3"/>
                <a:cs typeface="Helvetica"/>
              </a:rPr>
              <a:t>Electrons traveling with a plasma expansion front</a:t>
            </a:r>
            <a:r>
              <a:rPr lang="en-US" altLang="ja-JP" sz="2200" b="1" baseline="30000" dirty="0" smtClean="0">
                <a:solidFill>
                  <a:srgbClr val="FF0000"/>
                </a:solidFill>
                <a:latin typeface="Helvetica"/>
                <a:ea typeface="ヒラギノ角ゴ Pro W3"/>
                <a:cs typeface="Helvetica"/>
              </a:rPr>
              <a:t>#</a:t>
            </a:r>
            <a:r>
              <a:rPr lang="en-US" altLang="ja-JP" sz="2200" b="1" dirty="0" smtClean="0">
                <a:solidFill>
                  <a:srgbClr val="FF0000"/>
                </a:solidFill>
                <a:latin typeface="Helvetica"/>
                <a:ea typeface="ヒラギノ角ゴ Pro W3"/>
                <a:cs typeface="Helvetica"/>
              </a:rPr>
              <a:t> </a:t>
            </a:r>
            <a:r>
              <a:rPr lang="en-US" altLang="ja-JP" sz="2200" b="1" dirty="0" smtClean="0">
                <a:solidFill>
                  <a:srgbClr val="000090"/>
                </a:solidFill>
                <a:latin typeface="Helvetica"/>
                <a:ea typeface="ヒラギノ角ゴ Pro W3"/>
                <a:cs typeface="Helvetica"/>
              </a:rPr>
              <a:t>are accumulated on the capacitor disk.</a:t>
            </a:r>
          </a:p>
        </p:txBody>
      </p:sp>
      <p:sp>
        <p:nvSpPr>
          <p:cNvPr id="21" name="正方形/長方形 20"/>
          <p:cNvSpPr/>
          <p:nvPr/>
        </p:nvSpPr>
        <p:spPr>
          <a:xfrm>
            <a:off x="39956" y="38105"/>
            <a:ext cx="2289096" cy="369332"/>
          </a:xfrm>
          <a:prstGeom prst="rect">
            <a:avLst/>
          </a:prstGeom>
          <a:ln>
            <a:solidFill>
              <a:schemeClr val="tx1"/>
            </a:solidFill>
          </a:ln>
        </p:spPr>
        <p:txBody>
          <a:bodyPr wrap="none" lIns="91438" tIns="45718" rIns="91438" bIns="45718">
            <a:spAutoFit/>
          </a:bodyPr>
          <a:lstStyle/>
          <a:p>
            <a:r>
              <a:rPr kumimoji="0" lang="en-US" altLang="ja-JP" dirty="0" smtClean="0">
                <a:solidFill>
                  <a:srgbClr val="000000"/>
                </a:solidFill>
                <a:latin typeface="Helvetica"/>
                <a:ea typeface="ヒラギノ角ゴ Pro W3"/>
                <a:cs typeface="Helvetica"/>
                <a:sym typeface="Gill Sans" charset="0"/>
              </a:rPr>
              <a:t>Strong-</a:t>
            </a:r>
            <a:r>
              <a:rPr kumimoji="0" lang="en-US" altLang="ja-JP" i="1" dirty="0" smtClean="0">
                <a:solidFill>
                  <a:srgbClr val="000000"/>
                </a:solidFill>
                <a:latin typeface="Helvetica"/>
                <a:ea typeface="ヒラギノ角ゴ Pro W3"/>
                <a:cs typeface="Helvetica"/>
                <a:sym typeface="Gill Sans" charset="0"/>
              </a:rPr>
              <a:t>B</a:t>
            </a:r>
            <a:r>
              <a:rPr kumimoji="0" lang="en-US" altLang="ja-JP" dirty="0" smtClean="0">
                <a:solidFill>
                  <a:srgbClr val="000000"/>
                </a:solidFill>
                <a:latin typeface="Helvetica"/>
                <a:ea typeface="ヒラギノ角ゴ Pro W3"/>
                <a:cs typeface="Helvetica"/>
                <a:sym typeface="Gill Sans" charset="0"/>
              </a:rPr>
              <a:t> Generation</a:t>
            </a:r>
            <a:endParaRPr lang="ja-JP" altLang="en-US" dirty="0">
              <a:solidFill>
                <a:prstClr val="black"/>
              </a:solidFill>
              <a:latin typeface="Helvetica"/>
              <a:ea typeface="ＭＳ Ｐゴシック"/>
              <a:cs typeface="Helvetica"/>
            </a:endParaRPr>
          </a:p>
        </p:txBody>
      </p:sp>
      <p:sp>
        <p:nvSpPr>
          <p:cNvPr id="9" name="正方形/長方形 8"/>
          <p:cNvSpPr/>
          <p:nvPr/>
        </p:nvSpPr>
        <p:spPr>
          <a:xfrm>
            <a:off x="2983796" y="2164144"/>
            <a:ext cx="250298" cy="2391840"/>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elvetica"/>
              <a:cs typeface="Helvetica"/>
            </a:endParaRPr>
          </a:p>
        </p:txBody>
      </p:sp>
      <p:sp>
        <p:nvSpPr>
          <p:cNvPr id="10" name="正方形/長方形 9"/>
          <p:cNvSpPr/>
          <p:nvPr/>
        </p:nvSpPr>
        <p:spPr>
          <a:xfrm>
            <a:off x="6204668" y="2164144"/>
            <a:ext cx="250298" cy="798929"/>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Helvetica"/>
              <a:cs typeface="Helvetica"/>
            </a:endParaRPr>
          </a:p>
        </p:txBody>
      </p:sp>
      <p:sp>
        <p:nvSpPr>
          <p:cNvPr id="11" name="フリーフォーム 10"/>
          <p:cNvSpPr/>
          <p:nvPr/>
        </p:nvSpPr>
        <p:spPr>
          <a:xfrm>
            <a:off x="3669799" y="2340286"/>
            <a:ext cx="2512253" cy="1983930"/>
          </a:xfrm>
          <a:custGeom>
            <a:avLst/>
            <a:gdLst>
              <a:gd name="connsiteX0" fmla="*/ 0 w 2512253"/>
              <a:gd name="connsiteY0" fmla="*/ 0 h 1983930"/>
              <a:gd name="connsiteX1" fmla="*/ 574759 w 2512253"/>
              <a:gd name="connsiteY1" fmla="*/ 1131026 h 1983930"/>
              <a:gd name="connsiteX2" fmla="*/ 2512253 w 2512253"/>
              <a:gd name="connsiteY2" fmla="*/ 1983930 h 1983930"/>
            </a:gdLst>
            <a:ahLst/>
            <a:cxnLst>
              <a:cxn ang="0">
                <a:pos x="connsiteX0" y="connsiteY0"/>
              </a:cxn>
              <a:cxn ang="0">
                <a:pos x="connsiteX1" y="connsiteY1"/>
              </a:cxn>
              <a:cxn ang="0">
                <a:pos x="connsiteX2" y="connsiteY2"/>
              </a:cxn>
            </a:cxnLst>
            <a:rect l="l" t="t" r="r" b="b"/>
            <a:pathLst>
              <a:path w="2512253" h="1983930">
                <a:moveTo>
                  <a:pt x="0" y="0"/>
                </a:moveTo>
                <a:cubicBezTo>
                  <a:pt x="78025" y="400185"/>
                  <a:pt x="156050" y="800371"/>
                  <a:pt x="574759" y="1131026"/>
                </a:cubicBezTo>
                <a:cubicBezTo>
                  <a:pt x="993468" y="1461681"/>
                  <a:pt x="1752860" y="1722805"/>
                  <a:pt x="2512253" y="1983930"/>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Helvetica"/>
              <a:cs typeface="Helvetica"/>
            </a:endParaRPr>
          </a:p>
        </p:txBody>
      </p:sp>
      <p:cxnSp>
        <p:nvCxnSpPr>
          <p:cNvPr id="12" name="直線コネクタ 11"/>
          <p:cNvCxnSpPr>
            <a:endCxn id="11" idx="0"/>
          </p:cNvCxnSpPr>
          <p:nvPr/>
        </p:nvCxnSpPr>
        <p:spPr>
          <a:xfrm>
            <a:off x="3234094" y="2340286"/>
            <a:ext cx="435705"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3" name="フリーフォーム 12"/>
          <p:cNvSpPr/>
          <p:nvPr/>
        </p:nvSpPr>
        <p:spPr>
          <a:xfrm>
            <a:off x="3679069" y="2266119"/>
            <a:ext cx="2150711" cy="1752162"/>
          </a:xfrm>
          <a:custGeom>
            <a:avLst/>
            <a:gdLst>
              <a:gd name="connsiteX0" fmla="*/ 0 w 2150711"/>
              <a:gd name="connsiteY0" fmla="*/ 0 h 1752162"/>
              <a:gd name="connsiteX1" fmla="*/ 324461 w 2150711"/>
              <a:gd name="connsiteY1" fmla="*/ 917799 h 1752162"/>
              <a:gd name="connsiteX2" fmla="*/ 1362735 w 2150711"/>
              <a:gd name="connsiteY2" fmla="*/ 1585289 h 1752162"/>
              <a:gd name="connsiteX3" fmla="*/ 2150711 w 2150711"/>
              <a:gd name="connsiteY3" fmla="*/ 1752162 h 1752162"/>
            </a:gdLst>
            <a:ahLst/>
            <a:cxnLst>
              <a:cxn ang="0">
                <a:pos x="connsiteX0" y="connsiteY0"/>
              </a:cxn>
              <a:cxn ang="0">
                <a:pos x="connsiteX1" y="connsiteY1"/>
              </a:cxn>
              <a:cxn ang="0">
                <a:pos x="connsiteX2" y="connsiteY2"/>
              </a:cxn>
              <a:cxn ang="0">
                <a:pos x="connsiteX3" y="connsiteY3"/>
              </a:cxn>
            </a:cxnLst>
            <a:rect l="l" t="t" r="r" b="b"/>
            <a:pathLst>
              <a:path w="2150711" h="1752162">
                <a:moveTo>
                  <a:pt x="0" y="0"/>
                </a:moveTo>
                <a:cubicBezTo>
                  <a:pt x="48669" y="326792"/>
                  <a:pt x="97338" y="653584"/>
                  <a:pt x="324461" y="917799"/>
                </a:cubicBezTo>
                <a:cubicBezTo>
                  <a:pt x="551584" y="1182014"/>
                  <a:pt x="1058360" y="1446229"/>
                  <a:pt x="1362735" y="1585289"/>
                </a:cubicBezTo>
                <a:cubicBezTo>
                  <a:pt x="1667110" y="1724350"/>
                  <a:pt x="2150711" y="1752162"/>
                  <a:pt x="2150711" y="1752162"/>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Helvetica"/>
              <a:cs typeface="Helvetica"/>
            </a:endParaRPr>
          </a:p>
        </p:txBody>
      </p:sp>
      <p:cxnSp>
        <p:nvCxnSpPr>
          <p:cNvPr id="14" name="直線コネクタ 13"/>
          <p:cNvCxnSpPr/>
          <p:nvPr/>
        </p:nvCxnSpPr>
        <p:spPr>
          <a:xfrm>
            <a:off x="3234094" y="2266119"/>
            <a:ext cx="435705"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5815313" y="4009010"/>
            <a:ext cx="0" cy="31520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5806043" y="4336165"/>
            <a:ext cx="398625" cy="1854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4383613" y="3210984"/>
            <a:ext cx="679571" cy="369332"/>
          </a:xfrm>
          <a:prstGeom prst="rect">
            <a:avLst/>
          </a:prstGeom>
          <a:noFill/>
        </p:spPr>
        <p:txBody>
          <a:bodyPr wrap="none" rtlCol="0">
            <a:spAutoFit/>
          </a:bodyPr>
          <a:lstStyle/>
          <a:p>
            <a:r>
              <a:rPr kumimoji="1" lang="en-US" altLang="ja-JP" i="1" dirty="0" err="1" smtClean="0">
                <a:solidFill>
                  <a:srgbClr val="FF0000"/>
                </a:solidFill>
                <a:latin typeface="Helvetica"/>
                <a:cs typeface="Helvetica"/>
              </a:rPr>
              <a:t>n</a:t>
            </a:r>
            <a:r>
              <a:rPr kumimoji="1" lang="en-US" altLang="ja-JP" baseline="-25000" dirty="0" err="1" smtClean="0">
                <a:solidFill>
                  <a:srgbClr val="FF0000"/>
                </a:solidFill>
                <a:latin typeface="Helvetica"/>
                <a:cs typeface="Helvetica"/>
              </a:rPr>
              <a:t>i</a:t>
            </a:r>
            <a:r>
              <a:rPr kumimoji="1" lang="en-US" altLang="ja-JP" baseline="-25000" dirty="0" smtClean="0">
                <a:solidFill>
                  <a:srgbClr val="FF0000"/>
                </a:solidFill>
                <a:latin typeface="Helvetica"/>
                <a:cs typeface="Helvetica"/>
              </a:rPr>
              <a:t> </a:t>
            </a:r>
            <a:r>
              <a:rPr kumimoji="1" lang="en-US" altLang="ja-JP" dirty="0" smtClean="0">
                <a:solidFill>
                  <a:srgbClr val="FF0000"/>
                </a:solidFill>
                <a:latin typeface="Helvetica"/>
                <a:cs typeface="Helvetica"/>
              </a:rPr>
              <a:t>(</a:t>
            </a:r>
            <a:r>
              <a:rPr kumimoji="1" lang="en-US" altLang="ja-JP" i="1" dirty="0" smtClean="0">
                <a:solidFill>
                  <a:srgbClr val="FF0000"/>
                </a:solidFill>
                <a:latin typeface="Helvetica"/>
                <a:cs typeface="Helvetica"/>
              </a:rPr>
              <a:t>x</a:t>
            </a:r>
            <a:r>
              <a:rPr kumimoji="1" lang="en-US" altLang="ja-JP" dirty="0" smtClean="0">
                <a:solidFill>
                  <a:srgbClr val="FF0000"/>
                </a:solidFill>
                <a:latin typeface="Helvetica"/>
                <a:cs typeface="Helvetica"/>
              </a:rPr>
              <a:t>)</a:t>
            </a:r>
            <a:endParaRPr kumimoji="1" lang="ja-JP" altLang="en-US" dirty="0">
              <a:solidFill>
                <a:srgbClr val="FF0000"/>
              </a:solidFill>
              <a:latin typeface="Helvetica"/>
              <a:cs typeface="Helvetica"/>
            </a:endParaRPr>
          </a:p>
        </p:txBody>
      </p:sp>
      <p:sp>
        <p:nvSpPr>
          <p:cNvPr id="22" name="テキスト ボックス 21"/>
          <p:cNvSpPr txBox="1"/>
          <p:nvPr/>
        </p:nvSpPr>
        <p:spPr>
          <a:xfrm>
            <a:off x="3799280" y="3580316"/>
            <a:ext cx="730967" cy="369332"/>
          </a:xfrm>
          <a:prstGeom prst="rect">
            <a:avLst/>
          </a:prstGeom>
          <a:noFill/>
        </p:spPr>
        <p:txBody>
          <a:bodyPr wrap="none" rtlCol="0">
            <a:spAutoFit/>
          </a:bodyPr>
          <a:lstStyle/>
          <a:p>
            <a:r>
              <a:rPr kumimoji="1" lang="en-US" altLang="ja-JP" i="1" dirty="0" smtClean="0">
                <a:solidFill>
                  <a:srgbClr val="0000FF"/>
                </a:solidFill>
                <a:latin typeface="Helvetica"/>
                <a:cs typeface="Helvetica"/>
              </a:rPr>
              <a:t>n</a:t>
            </a:r>
            <a:r>
              <a:rPr lang="en-US" altLang="ja-JP" baseline="-25000" dirty="0">
                <a:solidFill>
                  <a:srgbClr val="0000FF"/>
                </a:solidFill>
                <a:latin typeface="Helvetica"/>
                <a:cs typeface="Helvetica"/>
              </a:rPr>
              <a:t>e</a:t>
            </a:r>
            <a:r>
              <a:rPr kumimoji="1" lang="en-US" altLang="ja-JP" baseline="-25000" dirty="0" smtClean="0">
                <a:solidFill>
                  <a:srgbClr val="0000FF"/>
                </a:solidFill>
                <a:latin typeface="Helvetica"/>
                <a:cs typeface="Helvetica"/>
              </a:rPr>
              <a:t> </a:t>
            </a:r>
            <a:r>
              <a:rPr kumimoji="1" lang="en-US" altLang="ja-JP" dirty="0" smtClean="0">
                <a:solidFill>
                  <a:srgbClr val="0000FF"/>
                </a:solidFill>
                <a:latin typeface="Helvetica"/>
                <a:cs typeface="Helvetica"/>
              </a:rPr>
              <a:t>(</a:t>
            </a:r>
            <a:r>
              <a:rPr kumimoji="1" lang="en-US" altLang="ja-JP" i="1" dirty="0" smtClean="0">
                <a:solidFill>
                  <a:srgbClr val="0000FF"/>
                </a:solidFill>
                <a:latin typeface="Helvetica"/>
                <a:cs typeface="Helvetica"/>
              </a:rPr>
              <a:t>x</a:t>
            </a:r>
            <a:r>
              <a:rPr kumimoji="1" lang="en-US" altLang="ja-JP" dirty="0" smtClean="0">
                <a:solidFill>
                  <a:srgbClr val="0000FF"/>
                </a:solidFill>
                <a:latin typeface="Helvetica"/>
                <a:cs typeface="Helvetica"/>
              </a:rPr>
              <a:t>)</a:t>
            </a:r>
            <a:endParaRPr kumimoji="1" lang="ja-JP" altLang="en-US" dirty="0">
              <a:solidFill>
                <a:srgbClr val="0000FF"/>
              </a:solidFill>
              <a:latin typeface="Helvetica"/>
              <a:cs typeface="Helvetica"/>
            </a:endParaRPr>
          </a:p>
        </p:txBody>
      </p:sp>
      <p:pic>
        <p:nvPicPr>
          <p:cNvPr id="23" name="図 22"/>
          <p:cNvPicPr>
            <a:picLocks noChangeAspect="1"/>
          </p:cNvPicPr>
          <p:nvPr/>
        </p:nvPicPr>
        <p:blipFill rotWithShape="1">
          <a:blip r:embed="rId3"/>
          <a:srcRect l="24708" b="32111"/>
          <a:stretch/>
        </p:blipFill>
        <p:spPr>
          <a:xfrm>
            <a:off x="3421842" y="4855555"/>
            <a:ext cx="4233505" cy="1646750"/>
          </a:xfrm>
          <a:prstGeom prst="rect">
            <a:avLst/>
          </a:prstGeom>
        </p:spPr>
      </p:pic>
      <p:cxnSp>
        <p:nvCxnSpPr>
          <p:cNvPr id="24" name="直線コネクタ 23"/>
          <p:cNvCxnSpPr/>
          <p:nvPr/>
        </p:nvCxnSpPr>
        <p:spPr>
          <a:xfrm>
            <a:off x="3669799" y="1810719"/>
            <a:ext cx="0" cy="315206"/>
          </a:xfrm>
          <a:prstGeom prst="line">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flipH="1">
            <a:off x="3664596" y="1824058"/>
            <a:ext cx="263183" cy="0"/>
          </a:xfrm>
          <a:prstGeom prst="line">
            <a:avLst/>
          </a:prstGeom>
          <a:ln>
            <a:solidFill>
              <a:srgbClr val="00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3940331" y="1693955"/>
            <a:ext cx="1387548" cy="646331"/>
          </a:xfrm>
          <a:prstGeom prst="rect">
            <a:avLst/>
          </a:prstGeom>
          <a:noFill/>
        </p:spPr>
        <p:txBody>
          <a:bodyPr wrap="square" rtlCol="0">
            <a:spAutoFit/>
          </a:bodyPr>
          <a:lstStyle/>
          <a:p>
            <a:r>
              <a:rPr kumimoji="1" lang="en-US" altLang="ja-JP" dirty="0" smtClean="0">
                <a:latin typeface="Helvetica"/>
                <a:cs typeface="Helvetica"/>
              </a:rPr>
              <a:t>Rarefaction</a:t>
            </a:r>
          </a:p>
          <a:p>
            <a:r>
              <a:rPr lang="en-US" altLang="ja-JP" dirty="0" smtClean="0">
                <a:latin typeface="Helvetica"/>
                <a:cs typeface="Helvetica"/>
              </a:rPr>
              <a:t>wave front</a:t>
            </a:r>
            <a:endParaRPr kumimoji="1" lang="ja-JP" altLang="en-US" dirty="0">
              <a:latin typeface="Helvetica"/>
              <a:cs typeface="Helvetica"/>
            </a:endParaRPr>
          </a:p>
        </p:txBody>
      </p:sp>
      <p:cxnSp>
        <p:nvCxnSpPr>
          <p:cNvPr id="27" name="直線コネクタ 26"/>
          <p:cNvCxnSpPr/>
          <p:nvPr/>
        </p:nvCxnSpPr>
        <p:spPr>
          <a:xfrm flipH="1">
            <a:off x="5815313" y="1810719"/>
            <a:ext cx="14467" cy="1927200"/>
          </a:xfrm>
          <a:prstGeom prst="line">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a:off x="5815313" y="1824058"/>
            <a:ext cx="838395" cy="0"/>
          </a:xfrm>
          <a:prstGeom prst="line">
            <a:avLst/>
          </a:prstGeom>
          <a:ln>
            <a:solidFill>
              <a:srgbClr val="00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653708" y="1626053"/>
            <a:ext cx="2148094" cy="369332"/>
          </a:xfrm>
          <a:prstGeom prst="rect">
            <a:avLst/>
          </a:prstGeom>
          <a:noFill/>
        </p:spPr>
        <p:txBody>
          <a:bodyPr wrap="none" rtlCol="0">
            <a:spAutoFit/>
          </a:bodyPr>
          <a:lstStyle/>
          <a:p>
            <a:r>
              <a:rPr lang="en-US" altLang="ja-JP" dirty="0">
                <a:latin typeface="Helvetica"/>
                <a:cs typeface="Helvetica"/>
              </a:rPr>
              <a:t>I</a:t>
            </a:r>
            <a:r>
              <a:rPr kumimoji="1" lang="en-US" altLang="ja-JP" dirty="0" smtClean="0">
                <a:latin typeface="Helvetica"/>
                <a:cs typeface="Helvetica"/>
              </a:rPr>
              <a:t>on expansion front</a:t>
            </a:r>
            <a:endParaRPr kumimoji="1" lang="ja-JP" altLang="en-US" dirty="0">
              <a:latin typeface="Helvetica"/>
              <a:cs typeface="Helvetica"/>
            </a:endParaRPr>
          </a:p>
        </p:txBody>
      </p:sp>
      <p:sp>
        <p:nvSpPr>
          <p:cNvPr id="31" name="右中かっこ 30"/>
          <p:cNvSpPr/>
          <p:nvPr/>
        </p:nvSpPr>
        <p:spPr>
          <a:xfrm rot="16200000">
            <a:off x="5632722" y="4703618"/>
            <a:ext cx="231758" cy="818065"/>
          </a:xfrm>
          <a:prstGeom prst="rightBrace">
            <a:avLst/>
          </a:prstGeom>
          <a:ln>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Helvetica"/>
              <a:cs typeface="Helvetica"/>
            </a:endParaRPr>
          </a:p>
        </p:txBody>
      </p:sp>
      <p:sp>
        <p:nvSpPr>
          <p:cNvPr id="32" name="テキスト ボックス 31"/>
          <p:cNvSpPr txBox="1"/>
          <p:nvPr/>
        </p:nvSpPr>
        <p:spPr>
          <a:xfrm>
            <a:off x="4174911" y="4556170"/>
            <a:ext cx="4579855" cy="369332"/>
          </a:xfrm>
          <a:prstGeom prst="rect">
            <a:avLst/>
          </a:prstGeom>
          <a:noFill/>
        </p:spPr>
        <p:txBody>
          <a:bodyPr wrap="square" rtlCol="0">
            <a:spAutoFit/>
          </a:bodyPr>
          <a:lstStyle/>
          <a:p>
            <a:r>
              <a:rPr lang="en-US" altLang="ja-JP" dirty="0" smtClean="0">
                <a:solidFill>
                  <a:srgbClr val="000090"/>
                </a:solidFill>
                <a:latin typeface="Helvetica"/>
                <a:cs typeface="Helvetica"/>
              </a:rPr>
              <a:t>Total charge density (/cm</a:t>
            </a:r>
            <a:r>
              <a:rPr lang="en-US" altLang="ja-JP" baseline="30000" dirty="0" smtClean="0">
                <a:solidFill>
                  <a:srgbClr val="000090"/>
                </a:solidFill>
                <a:latin typeface="Helvetica"/>
                <a:cs typeface="Helvetica"/>
              </a:rPr>
              <a:t>2</a:t>
            </a:r>
            <a:r>
              <a:rPr lang="en-US" altLang="ja-JP" dirty="0" smtClean="0">
                <a:solidFill>
                  <a:srgbClr val="000090"/>
                </a:solidFill>
                <a:latin typeface="Helvetica"/>
                <a:cs typeface="Helvetica"/>
              </a:rPr>
              <a:t>)</a:t>
            </a:r>
            <a:r>
              <a:rPr lang="en-US" altLang="ja-JP" dirty="0">
                <a:solidFill>
                  <a:srgbClr val="000090"/>
                </a:solidFill>
                <a:latin typeface="Helvetica"/>
                <a:cs typeface="Helvetica"/>
              </a:rPr>
              <a:t> </a:t>
            </a:r>
            <a:r>
              <a:rPr lang="en-US" altLang="ja-JP" dirty="0" smtClean="0">
                <a:solidFill>
                  <a:srgbClr val="000090"/>
                </a:solidFill>
                <a:latin typeface="Helvetica"/>
                <a:cs typeface="Helvetica"/>
              </a:rPr>
              <a:t>at the front is -</a:t>
            </a:r>
            <a:r>
              <a:rPr lang="el-GR" altLang="ja-JP" dirty="0" smtClean="0">
                <a:solidFill>
                  <a:srgbClr val="000090"/>
                </a:solidFill>
                <a:latin typeface="Helvetica"/>
                <a:cs typeface="Helvetica"/>
              </a:rPr>
              <a:t>σ</a:t>
            </a:r>
            <a:endParaRPr kumimoji="1" lang="ja-JP" altLang="en-US" dirty="0">
              <a:solidFill>
                <a:srgbClr val="000090"/>
              </a:solidFill>
              <a:latin typeface="Helvetica"/>
              <a:cs typeface="Helvetica"/>
            </a:endParaRPr>
          </a:p>
        </p:txBody>
      </p:sp>
      <p:sp>
        <p:nvSpPr>
          <p:cNvPr id="35" name="正方形/長方形 34"/>
          <p:cNvSpPr/>
          <p:nvPr/>
        </p:nvSpPr>
        <p:spPr>
          <a:xfrm>
            <a:off x="6231919" y="3757055"/>
            <a:ext cx="250298" cy="798929"/>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Helvetica"/>
              <a:cs typeface="Helvetica"/>
            </a:endParaRPr>
          </a:p>
        </p:txBody>
      </p:sp>
      <p:sp>
        <p:nvSpPr>
          <p:cNvPr id="3" name="右矢印 2"/>
          <p:cNvSpPr/>
          <p:nvPr/>
        </p:nvSpPr>
        <p:spPr>
          <a:xfrm flipH="1">
            <a:off x="6454966" y="3022852"/>
            <a:ext cx="1446343" cy="676399"/>
          </a:xfrm>
          <a:prstGeom prst="rightArrow">
            <a:avLst/>
          </a:prstGeom>
          <a:solidFill>
            <a:srgbClr val="FF0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b="1" dirty="0" smtClean="0">
                <a:latin typeface="Helvetica"/>
                <a:cs typeface="Helvetica"/>
              </a:rPr>
              <a:t>LASER</a:t>
            </a:r>
            <a:endParaRPr kumimoji="1" lang="ja-JP" altLang="en-US" b="1" dirty="0">
              <a:latin typeface="Helvetica"/>
              <a:cs typeface="Helvetica"/>
            </a:endParaRPr>
          </a:p>
        </p:txBody>
      </p:sp>
      <p:sp>
        <p:nvSpPr>
          <p:cNvPr id="4" name="正方形/長方形 3"/>
          <p:cNvSpPr/>
          <p:nvPr/>
        </p:nvSpPr>
        <p:spPr>
          <a:xfrm>
            <a:off x="6640526" y="1009803"/>
            <a:ext cx="2452039" cy="369332"/>
          </a:xfrm>
          <a:prstGeom prst="rect">
            <a:avLst/>
          </a:prstGeom>
        </p:spPr>
        <p:txBody>
          <a:bodyPr wrap="square">
            <a:spAutoFit/>
          </a:bodyPr>
          <a:lstStyle/>
          <a:p>
            <a:r>
              <a:rPr lang="en-US" altLang="ja-JP" baseline="30000" dirty="0" smtClean="0">
                <a:latin typeface="Helvetica"/>
                <a:cs typeface="Helvetica"/>
              </a:rPr>
              <a:t>#</a:t>
            </a:r>
            <a:r>
              <a:rPr lang="en-US" altLang="ja-JP" dirty="0" smtClean="0">
                <a:latin typeface="Helvetica"/>
                <a:cs typeface="Helvetica"/>
              </a:rPr>
              <a:t>P</a:t>
            </a:r>
            <a:r>
              <a:rPr lang="en-US" altLang="ja-JP" dirty="0">
                <a:latin typeface="Helvetica"/>
                <a:cs typeface="Helvetica"/>
              </a:rPr>
              <a:t>. Mora, </a:t>
            </a:r>
            <a:r>
              <a:rPr lang="en-US" altLang="ja-JP" dirty="0" smtClean="0">
                <a:latin typeface="Helvetica"/>
                <a:cs typeface="Helvetica"/>
              </a:rPr>
              <a:t>PRL </a:t>
            </a:r>
            <a:r>
              <a:rPr lang="en-US" altLang="ja-JP" dirty="0">
                <a:latin typeface="Helvetica"/>
                <a:cs typeface="Helvetica"/>
              </a:rPr>
              <a:t>(2003).</a:t>
            </a:r>
          </a:p>
        </p:txBody>
      </p:sp>
      <p:sp>
        <p:nvSpPr>
          <p:cNvPr id="36" name="テキスト ボックス 35"/>
          <p:cNvSpPr txBox="1"/>
          <p:nvPr/>
        </p:nvSpPr>
        <p:spPr>
          <a:xfrm>
            <a:off x="4135919" y="6505773"/>
            <a:ext cx="2407298" cy="369332"/>
          </a:xfrm>
          <a:prstGeom prst="rect">
            <a:avLst/>
          </a:prstGeom>
          <a:noFill/>
        </p:spPr>
        <p:txBody>
          <a:bodyPr wrap="square" rtlCol="0">
            <a:spAutoFit/>
          </a:bodyPr>
          <a:lstStyle/>
          <a:p>
            <a:r>
              <a:rPr lang="en-US" altLang="ja-JP" dirty="0" smtClean="0">
                <a:latin typeface="Helvetica"/>
                <a:cs typeface="Helvetica"/>
              </a:rPr>
              <a:t>Position (normalized)</a:t>
            </a:r>
            <a:endParaRPr kumimoji="1" lang="ja-JP" altLang="en-US" dirty="0">
              <a:latin typeface="Helvetica"/>
              <a:cs typeface="Helvetica"/>
            </a:endParaRPr>
          </a:p>
        </p:txBody>
      </p:sp>
      <p:sp>
        <p:nvSpPr>
          <p:cNvPr id="37" name="テキスト ボックス 36"/>
          <p:cNvSpPr txBox="1"/>
          <p:nvPr/>
        </p:nvSpPr>
        <p:spPr>
          <a:xfrm rot="16200000">
            <a:off x="1715673" y="5416035"/>
            <a:ext cx="2442174" cy="369332"/>
          </a:xfrm>
          <a:prstGeom prst="rect">
            <a:avLst/>
          </a:prstGeom>
          <a:noFill/>
        </p:spPr>
        <p:txBody>
          <a:bodyPr wrap="square" rtlCol="0">
            <a:spAutoFit/>
          </a:bodyPr>
          <a:lstStyle/>
          <a:p>
            <a:r>
              <a:rPr lang="en-US" altLang="ja-JP" dirty="0" smtClean="0">
                <a:latin typeface="Helvetica"/>
                <a:cs typeface="Helvetica"/>
              </a:rPr>
              <a:t>Charge density (/cm</a:t>
            </a:r>
            <a:r>
              <a:rPr lang="en-US" altLang="ja-JP" baseline="30000" dirty="0" smtClean="0">
                <a:latin typeface="Helvetica"/>
                <a:cs typeface="Helvetica"/>
              </a:rPr>
              <a:t>2</a:t>
            </a:r>
            <a:r>
              <a:rPr lang="en-US" altLang="ja-JP" dirty="0" smtClean="0">
                <a:latin typeface="Helvetica"/>
                <a:cs typeface="Helvetica"/>
              </a:rPr>
              <a:t>)</a:t>
            </a:r>
            <a:endParaRPr kumimoji="1" lang="ja-JP" altLang="en-US" dirty="0">
              <a:latin typeface="Helvetica"/>
              <a:cs typeface="Helvetica"/>
            </a:endParaRPr>
          </a:p>
        </p:txBody>
      </p:sp>
      <p:sp>
        <p:nvSpPr>
          <p:cNvPr id="38" name="テキスト ボックス 37"/>
          <p:cNvSpPr txBox="1"/>
          <p:nvPr/>
        </p:nvSpPr>
        <p:spPr>
          <a:xfrm rot="16200000">
            <a:off x="2206240" y="5548255"/>
            <a:ext cx="2153309" cy="369332"/>
          </a:xfrm>
          <a:prstGeom prst="rect">
            <a:avLst/>
          </a:prstGeom>
          <a:solidFill>
            <a:schemeClr val="bg1"/>
          </a:solidFill>
        </p:spPr>
        <p:txBody>
          <a:bodyPr wrap="square" rtlCol="0">
            <a:spAutoFit/>
          </a:bodyPr>
          <a:lstStyle/>
          <a:p>
            <a:pPr algn="ctr"/>
            <a:r>
              <a:rPr lang="en-US" altLang="ja-JP" dirty="0" smtClean="0">
                <a:latin typeface="Helvetica"/>
                <a:cs typeface="Helvetica"/>
              </a:rPr>
              <a:t>0</a:t>
            </a:r>
            <a:endParaRPr kumimoji="1" lang="ja-JP" altLang="en-US" dirty="0">
              <a:latin typeface="Helvetica"/>
              <a:cs typeface="Helvetica"/>
            </a:endParaRPr>
          </a:p>
        </p:txBody>
      </p:sp>
      <p:sp>
        <p:nvSpPr>
          <p:cNvPr id="5" name="正方形/長方形 4"/>
          <p:cNvSpPr/>
          <p:nvPr/>
        </p:nvSpPr>
        <p:spPr>
          <a:xfrm>
            <a:off x="6204222" y="5960484"/>
            <a:ext cx="530915" cy="369332"/>
          </a:xfrm>
          <a:prstGeom prst="rect">
            <a:avLst/>
          </a:prstGeom>
          <a:solidFill>
            <a:srgbClr val="FFFFFF"/>
          </a:solidFill>
        </p:spPr>
        <p:txBody>
          <a:bodyPr wrap="none">
            <a:spAutoFit/>
          </a:bodyPr>
          <a:lstStyle/>
          <a:p>
            <a:r>
              <a:rPr lang="en-US" altLang="ja-JP" dirty="0" smtClean="0">
                <a:latin typeface="Helvetica"/>
                <a:cs typeface="Helvetica"/>
              </a:rPr>
              <a:t>-2</a:t>
            </a:r>
            <a:r>
              <a:rPr lang="el-GR" altLang="ja-JP" dirty="0" smtClean="0">
                <a:latin typeface="Helvetica"/>
                <a:cs typeface="Helvetica"/>
              </a:rPr>
              <a:t>σ</a:t>
            </a:r>
            <a:endParaRPr lang="ja-JP" altLang="en-US" dirty="0"/>
          </a:p>
        </p:txBody>
      </p:sp>
      <p:sp>
        <p:nvSpPr>
          <p:cNvPr id="39" name="正方形/長方形 38"/>
          <p:cNvSpPr/>
          <p:nvPr/>
        </p:nvSpPr>
        <p:spPr>
          <a:xfrm>
            <a:off x="5083992" y="5313323"/>
            <a:ext cx="325730" cy="369332"/>
          </a:xfrm>
          <a:prstGeom prst="rect">
            <a:avLst/>
          </a:prstGeom>
          <a:solidFill>
            <a:srgbClr val="FFFFFF"/>
          </a:solidFill>
        </p:spPr>
        <p:txBody>
          <a:bodyPr wrap="none">
            <a:spAutoFit/>
          </a:bodyPr>
          <a:lstStyle/>
          <a:p>
            <a:r>
              <a:rPr lang="el-GR" altLang="ja-JP" dirty="0" smtClean="0">
                <a:latin typeface="Helvetica"/>
                <a:cs typeface="Helvetica"/>
              </a:rPr>
              <a:t>σ</a:t>
            </a:r>
            <a:endParaRPr lang="ja-JP" altLang="en-US" dirty="0"/>
          </a:p>
        </p:txBody>
      </p:sp>
      <p:sp>
        <p:nvSpPr>
          <p:cNvPr id="40" name="正方形/長方形 39"/>
          <p:cNvSpPr/>
          <p:nvPr/>
        </p:nvSpPr>
        <p:spPr>
          <a:xfrm>
            <a:off x="3880743" y="5161406"/>
            <a:ext cx="325730" cy="369332"/>
          </a:xfrm>
          <a:prstGeom prst="rect">
            <a:avLst/>
          </a:prstGeom>
          <a:solidFill>
            <a:srgbClr val="FFFFFF"/>
          </a:solidFill>
        </p:spPr>
        <p:txBody>
          <a:bodyPr wrap="none">
            <a:spAutoFit/>
          </a:bodyPr>
          <a:lstStyle/>
          <a:p>
            <a:r>
              <a:rPr lang="el-GR" altLang="ja-JP" dirty="0" smtClean="0">
                <a:latin typeface="Helvetica"/>
                <a:cs typeface="Helvetica"/>
              </a:rPr>
              <a:t>σ</a:t>
            </a:r>
            <a:endParaRPr lang="ja-JP" altLang="en-US" dirty="0"/>
          </a:p>
        </p:txBody>
      </p:sp>
      <p:sp>
        <p:nvSpPr>
          <p:cNvPr id="47" name="Text Box 187"/>
          <p:cNvSpPr txBox="1">
            <a:spLocks noChangeArrowheads="1"/>
          </p:cNvSpPr>
          <p:nvPr/>
        </p:nvSpPr>
        <p:spPr bwMode="auto">
          <a:xfrm>
            <a:off x="374394" y="1275983"/>
            <a:ext cx="2569934" cy="36933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defRPr/>
            </a:pPr>
            <a:r>
              <a:rPr lang="en-US" altLang="ja-JP" b="1" dirty="0" smtClean="0">
                <a:solidFill>
                  <a:srgbClr val="FFFFFF"/>
                </a:solidFill>
                <a:latin typeface="Helvetica" charset="0"/>
                <a:ea typeface="Osaka" charset="0"/>
                <a:cs typeface="Osaka" charset="0"/>
              </a:rPr>
              <a:t>Drawing of C-C target</a:t>
            </a:r>
            <a:endParaRPr lang="en-US" altLang="ja-JP" b="1" dirty="0">
              <a:solidFill>
                <a:srgbClr val="FFFFFF"/>
              </a:solidFill>
              <a:latin typeface="Helvetica" charset="0"/>
              <a:ea typeface="Osaka" charset="0"/>
              <a:cs typeface="Osaka" charset="0"/>
            </a:endParaRPr>
          </a:p>
        </p:txBody>
      </p:sp>
      <p:sp>
        <p:nvSpPr>
          <p:cNvPr id="48" name="Text Box 187"/>
          <p:cNvSpPr txBox="1">
            <a:spLocks noChangeArrowheads="1"/>
          </p:cNvSpPr>
          <p:nvPr/>
        </p:nvSpPr>
        <p:spPr bwMode="auto">
          <a:xfrm>
            <a:off x="3197301" y="1275983"/>
            <a:ext cx="3404711" cy="36933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defRPr/>
            </a:pPr>
            <a:r>
              <a:rPr lang="en-US" altLang="ja-JP" b="1" dirty="0" smtClean="0">
                <a:solidFill>
                  <a:srgbClr val="FFFFFF"/>
                </a:solidFill>
                <a:latin typeface="Helvetica" charset="0"/>
                <a:ea typeface="Osaka" charset="0"/>
                <a:cs typeface="Osaka" charset="0"/>
              </a:rPr>
              <a:t>Plasma profile between disks</a:t>
            </a:r>
            <a:endParaRPr lang="en-US" altLang="ja-JP" b="1" dirty="0">
              <a:solidFill>
                <a:srgbClr val="FFFFFF"/>
              </a:solidFill>
              <a:latin typeface="Helvetica" charset="0"/>
              <a:ea typeface="Osaka" charset="0"/>
              <a:cs typeface="Osaka" charset="0"/>
            </a:endParaRPr>
          </a:p>
        </p:txBody>
      </p:sp>
      <p:grpSp>
        <p:nvGrpSpPr>
          <p:cNvPr id="41" name="図形グループ 118"/>
          <p:cNvGrpSpPr>
            <a:grpSpLocks/>
          </p:cNvGrpSpPr>
          <p:nvPr/>
        </p:nvGrpSpPr>
        <p:grpSpPr bwMode="auto">
          <a:xfrm>
            <a:off x="7879862" y="185188"/>
            <a:ext cx="1223963" cy="788988"/>
            <a:chOff x="7424915" y="-91246"/>
            <a:chExt cx="1224880" cy="790356"/>
          </a:xfrm>
        </p:grpSpPr>
        <p:sp>
          <p:nvSpPr>
            <p:cNvPr id="42"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43" name="図 1" descr="logo0.jpg"/>
            <p:cNvPicPr>
              <a:picLocks noChangeAspect="1"/>
            </p:cNvPicPr>
            <p:nvPr/>
          </p:nvPicPr>
          <p:blipFill>
            <a:blip r:embed="rId4">
              <a:extLst>
                <a:ext uri="{BEBA8EAE-BF5A-486C-A8C5-ECC9F3942E4B}">
                  <a14:imgProps xmlns:a14="http://schemas.microsoft.com/office/drawing/2010/main">
                    <a14:imgLayer r:embed="rId5">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descr="E:\発表用PPT\logo-SILVER.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27</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370859618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 name="Rectangle 2"/>
          <p:cNvSpPr>
            <a:spLocks noChangeArrowheads="1"/>
          </p:cNvSpPr>
          <p:nvPr/>
        </p:nvSpPr>
        <p:spPr bwMode="auto">
          <a:xfrm>
            <a:off x="2" y="11758"/>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defTabSz="457047"/>
            <a:endParaRPr lang="en-US" altLang="ja-JP" sz="2200" b="1" dirty="0" smtClean="0">
              <a:solidFill>
                <a:srgbClr val="FF0000"/>
              </a:solidFill>
              <a:latin typeface="Helvetica"/>
              <a:ea typeface="ヒラギノ角ゴ Pro W3"/>
              <a:cs typeface="Helvetica"/>
            </a:endParaRPr>
          </a:p>
          <a:p>
            <a:pPr defTabSz="457047"/>
            <a:r>
              <a:rPr lang="en-US" altLang="ja-JP" sz="2200" b="1" dirty="0" smtClean="0">
                <a:solidFill>
                  <a:srgbClr val="FF0000"/>
                </a:solidFill>
                <a:latin typeface="Helvetica"/>
                <a:ea typeface="ヒラギノ角ゴ Pro W3"/>
                <a:cs typeface="Helvetica"/>
              </a:rPr>
              <a:t>Electric potential difference of the capacitor</a:t>
            </a:r>
          </a:p>
          <a:p>
            <a:pPr defTabSz="457047"/>
            <a:r>
              <a:rPr lang="en-US" altLang="ja-JP" sz="2200" b="1" dirty="0" smtClean="0">
                <a:solidFill>
                  <a:srgbClr val="000090"/>
                </a:solidFill>
                <a:latin typeface="Helvetica"/>
                <a:ea typeface="ヒラギノ角ゴ Pro W3"/>
                <a:cs typeface="Helvetica"/>
              </a:rPr>
              <a:t>can be calculated with the isothermal expansion model</a:t>
            </a:r>
            <a:r>
              <a:rPr lang="en-US" altLang="ja-JP" sz="2200" b="1" baseline="30000" dirty="0" smtClean="0">
                <a:solidFill>
                  <a:srgbClr val="000090"/>
                </a:solidFill>
                <a:latin typeface="Helvetica"/>
                <a:ea typeface="ヒラギノ角ゴ Pro W3"/>
                <a:cs typeface="Helvetica"/>
              </a:rPr>
              <a:t>#</a:t>
            </a:r>
            <a:r>
              <a:rPr lang="en-US" altLang="ja-JP" sz="2200" b="1" dirty="0" smtClean="0">
                <a:solidFill>
                  <a:srgbClr val="000090"/>
                </a:solidFill>
                <a:latin typeface="Helvetica"/>
                <a:ea typeface="ヒラギノ角ゴ Pro W3"/>
                <a:cs typeface="Helvetica"/>
              </a:rPr>
              <a:t>.</a:t>
            </a:r>
          </a:p>
        </p:txBody>
      </p:sp>
      <p:sp>
        <p:nvSpPr>
          <p:cNvPr id="21" name="正方形/長方形 20"/>
          <p:cNvSpPr/>
          <p:nvPr/>
        </p:nvSpPr>
        <p:spPr>
          <a:xfrm>
            <a:off x="39956" y="38105"/>
            <a:ext cx="2289096" cy="369332"/>
          </a:xfrm>
          <a:prstGeom prst="rect">
            <a:avLst/>
          </a:prstGeom>
          <a:ln>
            <a:solidFill>
              <a:schemeClr val="tx1"/>
            </a:solidFill>
          </a:ln>
        </p:spPr>
        <p:txBody>
          <a:bodyPr wrap="none" lIns="91438" tIns="45718" rIns="91438" bIns="45718">
            <a:spAutoFit/>
          </a:bodyPr>
          <a:lstStyle/>
          <a:p>
            <a:r>
              <a:rPr kumimoji="0" lang="en-US" altLang="ja-JP" dirty="0" smtClean="0">
                <a:solidFill>
                  <a:srgbClr val="000000"/>
                </a:solidFill>
                <a:latin typeface="Helvetica"/>
                <a:ea typeface="ヒラギノ角ゴ Pro W3"/>
                <a:cs typeface="Helvetica"/>
                <a:sym typeface="Gill Sans" charset="0"/>
              </a:rPr>
              <a:t>Strong-</a:t>
            </a:r>
            <a:r>
              <a:rPr kumimoji="0" lang="en-US" altLang="ja-JP" i="1" dirty="0" smtClean="0">
                <a:solidFill>
                  <a:srgbClr val="000000"/>
                </a:solidFill>
                <a:latin typeface="Helvetica"/>
                <a:ea typeface="ヒラギノ角ゴ Pro W3"/>
                <a:cs typeface="Helvetica"/>
                <a:sym typeface="Gill Sans" charset="0"/>
              </a:rPr>
              <a:t>B</a:t>
            </a:r>
            <a:r>
              <a:rPr kumimoji="0" lang="en-US" altLang="ja-JP" dirty="0" smtClean="0">
                <a:solidFill>
                  <a:srgbClr val="000000"/>
                </a:solidFill>
                <a:latin typeface="Helvetica"/>
                <a:ea typeface="ヒラギノ角ゴ Pro W3"/>
                <a:cs typeface="Helvetica"/>
                <a:sym typeface="Gill Sans" charset="0"/>
              </a:rPr>
              <a:t> Generation</a:t>
            </a:r>
            <a:endParaRPr lang="ja-JP" altLang="en-US" dirty="0">
              <a:solidFill>
                <a:prstClr val="black"/>
              </a:solidFill>
              <a:latin typeface="Helvetica"/>
              <a:ea typeface="ＭＳ Ｐゴシック"/>
              <a:cs typeface="Helvetica"/>
            </a:endParaRPr>
          </a:p>
        </p:txBody>
      </p:sp>
      <p:pic>
        <p:nvPicPr>
          <p:cNvPr id="30" name="図 29"/>
          <p:cNvPicPr>
            <a:picLocks noChangeAspect="1"/>
          </p:cNvPicPr>
          <p:nvPr/>
        </p:nvPicPr>
        <p:blipFill rotWithShape="1">
          <a:blip r:embed="rId2"/>
          <a:srcRect r="4757" b="7520"/>
          <a:stretch/>
        </p:blipFill>
        <p:spPr>
          <a:xfrm>
            <a:off x="640824" y="1282549"/>
            <a:ext cx="1991290" cy="618729"/>
          </a:xfrm>
          <a:prstGeom prst="rect">
            <a:avLst/>
          </a:prstGeom>
        </p:spPr>
      </p:pic>
      <p:pic>
        <p:nvPicPr>
          <p:cNvPr id="33" name="図 32"/>
          <p:cNvPicPr>
            <a:picLocks noChangeAspect="1"/>
          </p:cNvPicPr>
          <p:nvPr/>
        </p:nvPicPr>
        <p:blipFill>
          <a:blip r:embed="rId3"/>
          <a:stretch>
            <a:fillRect/>
          </a:stretch>
        </p:blipFill>
        <p:spPr>
          <a:xfrm>
            <a:off x="1512381" y="4191113"/>
            <a:ext cx="3139192" cy="804921"/>
          </a:xfrm>
          <a:prstGeom prst="rect">
            <a:avLst/>
          </a:prstGeom>
        </p:spPr>
      </p:pic>
      <p:pic>
        <p:nvPicPr>
          <p:cNvPr id="34" name="図 33"/>
          <p:cNvPicPr>
            <a:picLocks noChangeAspect="1"/>
          </p:cNvPicPr>
          <p:nvPr/>
        </p:nvPicPr>
        <p:blipFill rotWithShape="1">
          <a:blip r:embed="rId4"/>
          <a:srcRect t="57122"/>
          <a:stretch/>
        </p:blipFill>
        <p:spPr>
          <a:xfrm>
            <a:off x="193490" y="5207584"/>
            <a:ext cx="5141578" cy="554612"/>
          </a:xfrm>
          <a:prstGeom prst="rect">
            <a:avLst/>
          </a:prstGeom>
        </p:spPr>
      </p:pic>
      <p:sp>
        <p:nvSpPr>
          <p:cNvPr id="36" name="テキスト ボックス 35"/>
          <p:cNvSpPr txBox="1"/>
          <p:nvPr/>
        </p:nvSpPr>
        <p:spPr>
          <a:xfrm>
            <a:off x="3777249" y="1489159"/>
            <a:ext cx="4504133" cy="369332"/>
          </a:xfrm>
          <a:prstGeom prst="rect">
            <a:avLst/>
          </a:prstGeom>
          <a:noFill/>
        </p:spPr>
        <p:txBody>
          <a:bodyPr wrap="none" rtlCol="0">
            <a:spAutoFit/>
          </a:bodyPr>
          <a:lstStyle/>
          <a:p>
            <a:r>
              <a:rPr kumimoji="1" lang="en-US" altLang="ja-JP" dirty="0" smtClean="0">
                <a:solidFill>
                  <a:srgbClr val="0000FF"/>
                </a:solidFill>
                <a:latin typeface="Helvetica"/>
                <a:cs typeface="Helvetica"/>
              </a:rPr>
              <a:t>Total charge density at the ion front (C/m</a:t>
            </a:r>
            <a:r>
              <a:rPr kumimoji="1" lang="en-US" altLang="ja-JP" baseline="30000" dirty="0" smtClean="0">
                <a:solidFill>
                  <a:srgbClr val="0000FF"/>
                </a:solidFill>
                <a:latin typeface="Helvetica"/>
                <a:cs typeface="Helvetica"/>
              </a:rPr>
              <a:t>2</a:t>
            </a:r>
            <a:r>
              <a:rPr kumimoji="1" lang="en-US" altLang="ja-JP" dirty="0" smtClean="0">
                <a:solidFill>
                  <a:srgbClr val="0000FF"/>
                </a:solidFill>
                <a:latin typeface="Helvetica"/>
                <a:cs typeface="Helvetica"/>
              </a:rPr>
              <a:t>)</a:t>
            </a:r>
            <a:endParaRPr kumimoji="1" lang="ja-JP" altLang="en-US" dirty="0">
              <a:solidFill>
                <a:srgbClr val="0000FF"/>
              </a:solidFill>
              <a:latin typeface="Helvetica"/>
              <a:cs typeface="Helvetica"/>
            </a:endParaRPr>
          </a:p>
        </p:txBody>
      </p:sp>
      <p:sp>
        <p:nvSpPr>
          <p:cNvPr id="37" name="テキスト ボックス 36"/>
          <p:cNvSpPr txBox="1"/>
          <p:nvPr/>
        </p:nvSpPr>
        <p:spPr>
          <a:xfrm>
            <a:off x="686362" y="2104188"/>
            <a:ext cx="2111250" cy="584776"/>
          </a:xfrm>
          <a:prstGeom prst="rect">
            <a:avLst/>
          </a:prstGeom>
          <a:noFill/>
        </p:spPr>
        <p:txBody>
          <a:bodyPr wrap="square" rtlCol="0">
            <a:spAutoFit/>
          </a:bodyPr>
          <a:lstStyle/>
          <a:p>
            <a:r>
              <a:rPr kumimoji="1" lang="en-US" altLang="ja-JP" sz="3200" i="1" dirty="0" smtClean="0">
                <a:latin typeface="Times"/>
                <a:cs typeface="Times"/>
              </a:rPr>
              <a:t>Q</a:t>
            </a:r>
            <a:r>
              <a:rPr kumimoji="1" lang="en-US" altLang="ja-JP" sz="3200" dirty="0" smtClean="0">
                <a:latin typeface="Times"/>
                <a:cs typeface="Times"/>
              </a:rPr>
              <a:t> = </a:t>
            </a:r>
            <a:r>
              <a:rPr kumimoji="1" lang="el-GR" altLang="ja-JP" sz="3200" i="1" dirty="0" smtClean="0">
                <a:latin typeface="Times"/>
                <a:cs typeface="Times"/>
              </a:rPr>
              <a:t>σ</a:t>
            </a:r>
            <a:r>
              <a:rPr kumimoji="1" lang="en-US" altLang="ja-JP" sz="3200" i="1" dirty="0" smtClean="0">
                <a:latin typeface="Times"/>
                <a:cs typeface="Times"/>
              </a:rPr>
              <a:t>S</a:t>
            </a:r>
            <a:endParaRPr kumimoji="1" lang="ja-JP" altLang="en-US" sz="3200" i="1" dirty="0">
              <a:latin typeface="Times"/>
              <a:cs typeface="Times"/>
            </a:endParaRPr>
          </a:p>
        </p:txBody>
      </p:sp>
      <p:sp>
        <p:nvSpPr>
          <p:cNvPr id="38" name="テキスト ボックス 37"/>
          <p:cNvSpPr txBox="1"/>
          <p:nvPr/>
        </p:nvSpPr>
        <p:spPr>
          <a:xfrm>
            <a:off x="3824285" y="2098237"/>
            <a:ext cx="3559350" cy="646331"/>
          </a:xfrm>
          <a:prstGeom prst="rect">
            <a:avLst/>
          </a:prstGeom>
          <a:noFill/>
        </p:spPr>
        <p:txBody>
          <a:bodyPr wrap="none" rtlCol="0">
            <a:spAutoFit/>
          </a:bodyPr>
          <a:lstStyle/>
          <a:p>
            <a:r>
              <a:rPr kumimoji="1" lang="en-US" altLang="ja-JP" dirty="0" smtClean="0">
                <a:solidFill>
                  <a:srgbClr val="0000FF"/>
                </a:solidFill>
                <a:latin typeface="Helvetica"/>
                <a:cs typeface="Helvetica"/>
              </a:rPr>
              <a:t>Charge accumulated on the disk.</a:t>
            </a:r>
          </a:p>
          <a:p>
            <a:r>
              <a:rPr lang="en-US" altLang="ja-JP" dirty="0" smtClean="0">
                <a:solidFill>
                  <a:srgbClr val="0000FF"/>
                </a:solidFill>
                <a:latin typeface="Helvetica"/>
                <a:cs typeface="Helvetica"/>
              </a:rPr>
              <a:t>S is the size of the disk (m</a:t>
            </a:r>
            <a:r>
              <a:rPr lang="en-US" altLang="ja-JP" baseline="30000" dirty="0" smtClean="0">
                <a:solidFill>
                  <a:srgbClr val="0000FF"/>
                </a:solidFill>
                <a:latin typeface="Helvetica"/>
                <a:cs typeface="Helvetica"/>
              </a:rPr>
              <a:t>2</a:t>
            </a:r>
            <a:r>
              <a:rPr lang="en-US" altLang="ja-JP" dirty="0" smtClean="0">
                <a:solidFill>
                  <a:srgbClr val="0000FF"/>
                </a:solidFill>
                <a:latin typeface="Helvetica"/>
                <a:cs typeface="Helvetica"/>
              </a:rPr>
              <a:t>)</a:t>
            </a:r>
            <a:endParaRPr kumimoji="1" lang="ja-JP" altLang="en-US" dirty="0">
              <a:solidFill>
                <a:srgbClr val="0000FF"/>
              </a:solidFill>
              <a:latin typeface="Helvetica"/>
              <a:cs typeface="Helvetica"/>
            </a:endParaRPr>
          </a:p>
        </p:txBody>
      </p:sp>
      <p:sp>
        <p:nvSpPr>
          <p:cNvPr id="39" name="テキスト ボックス 38"/>
          <p:cNvSpPr txBox="1"/>
          <p:nvPr/>
        </p:nvSpPr>
        <p:spPr>
          <a:xfrm>
            <a:off x="5076598" y="4449064"/>
            <a:ext cx="3032989" cy="369332"/>
          </a:xfrm>
          <a:prstGeom prst="rect">
            <a:avLst/>
          </a:prstGeom>
          <a:noFill/>
        </p:spPr>
        <p:txBody>
          <a:bodyPr wrap="none" rtlCol="0">
            <a:spAutoFit/>
          </a:bodyPr>
          <a:lstStyle/>
          <a:p>
            <a:r>
              <a:rPr kumimoji="1" lang="en-US" altLang="ja-JP" dirty="0" smtClean="0">
                <a:solidFill>
                  <a:srgbClr val="0000FF"/>
                </a:solidFill>
                <a:latin typeface="Helvetica"/>
                <a:cs typeface="Helvetica"/>
              </a:rPr>
              <a:t>Electric field at the ion front.</a:t>
            </a:r>
            <a:endParaRPr kumimoji="1" lang="ja-JP" altLang="en-US" dirty="0">
              <a:solidFill>
                <a:srgbClr val="0000FF"/>
              </a:solidFill>
              <a:latin typeface="Helvetica"/>
              <a:cs typeface="Helvetica"/>
            </a:endParaRPr>
          </a:p>
        </p:txBody>
      </p:sp>
      <p:sp>
        <p:nvSpPr>
          <p:cNvPr id="40" name="円/楕円 39"/>
          <p:cNvSpPr/>
          <p:nvPr/>
        </p:nvSpPr>
        <p:spPr>
          <a:xfrm>
            <a:off x="4368209" y="4449064"/>
            <a:ext cx="213217" cy="42645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elvetica"/>
              <a:cs typeface="Helvetica"/>
            </a:endParaRPr>
          </a:p>
        </p:txBody>
      </p:sp>
      <p:sp>
        <p:nvSpPr>
          <p:cNvPr id="41" name="円/楕円 40"/>
          <p:cNvSpPr/>
          <p:nvPr/>
        </p:nvSpPr>
        <p:spPr>
          <a:xfrm>
            <a:off x="3185685" y="4314820"/>
            <a:ext cx="468710" cy="68121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elvetica"/>
              <a:cs typeface="Helvetica"/>
            </a:endParaRPr>
          </a:p>
        </p:txBody>
      </p:sp>
      <p:cxnSp>
        <p:nvCxnSpPr>
          <p:cNvPr id="42" name="直線コネクタ 41"/>
          <p:cNvCxnSpPr>
            <a:stCxn id="43" idx="2"/>
          </p:cNvCxnSpPr>
          <p:nvPr/>
        </p:nvCxnSpPr>
        <p:spPr>
          <a:xfrm>
            <a:off x="2009574" y="3931676"/>
            <a:ext cx="1176111" cy="435010"/>
          </a:xfrm>
          <a:prstGeom prst="line">
            <a:avLst/>
          </a:prstGeom>
          <a:ln w="127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3" name="テキスト ボックス 42"/>
          <p:cNvSpPr txBox="1"/>
          <p:nvPr/>
        </p:nvSpPr>
        <p:spPr>
          <a:xfrm>
            <a:off x="241898" y="3008346"/>
            <a:ext cx="3535351" cy="923330"/>
          </a:xfrm>
          <a:prstGeom prst="rect">
            <a:avLst/>
          </a:prstGeom>
          <a:noFill/>
          <a:ln>
            <a:solidFill>
              <a:schemeClr val="tx1"/>
            </a:solidFill>
          </a:ln>
        </p:spPr>
        <p:txBody>
          <a:bodyPr wrap="square" rtlCol="0">
            <a:spAutoFit/>
          </a:bodyPr>
          <a:lstStyle/>
          <a:p>
            <a:r>
              <a:rPr kumimoji="1" lang="en-US" altLang="ja-JP" dirty="0" smtClean="0">
                <a:latin typeface="Helvetica"/>
                <a:cs typeface="Helvetica"/>
              </a:rPr>
              <a:t>Temperature of hot electrons generated by resonance absorption</a:t>
            </a:r>
            <a:endParaRPr kumimoji="1" lang="ja-JP" altLang="en-US" dirty="0">
              <a:latin typeface="Helvetica"/>
              <a:cs typeface="Helvetica"/>
            </a:endParaRPr>
          </a:p>
        </p:txBody>
      </p:sp>
      <p:cxnSp>
        <p:nvCxnSpPr>
          <p:cNvPr id="44" name="直線コネクタ 43"/>
          <p:cNvCxnSpPr>
            <a:stCxn id="45" idx="2"/>
          </p:cNvCxnSpPr>
          <p:nvPr/>
        </p:nvCxnSpPr>
        <p:spPr>
          <a:xfrm flipH="1">
            <a:off x="4651573" y="3896402"/>
            <a:ext cx="1370217" cy="552662"/>
          </a:xfrm>
          <a:prstGeom prst="line">
            <a:avLst/>
          </a:prstGeom>
          <a:ln w="1270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5" name="テキスト ボックス 44"/>
          <p:cNvSpPr txBox="1"/>
          <p:nvPr/>
        </p:nvSpPr>
        <p:spPr>
          <a:xfrm>
            <a:off x="4254114" y="2973072"/>
            <a:ext cx="3535351" cy="923330"/>
          </a:xfrm>
          <a:prstGeom prst="rect">
            <a:avLst/>
          </a:prstGeom>
          <a:noFill/>
          <a:ln>
            <a:solidFill>
              <a:srgbClr val="000000"/>
            </a:solidFill>
          </a:ln>
        </p:spPr>
        <p:txBody>
          <a:bodyPr wrap="square" rtlCol="0">
            <a:spAutoFit/>
          </a:bodyPr>
          <a:lstStyle/>
          <a:p>
            <a:r>
              <a:rPr lang="en-US" altLang="ja-JP" dirty="0" smtClean="0">
                <a:latin typeface="Helvetica"/>
                <a:cs typeface="Helvetica"/>
              </a:rPr>
              <a:t>Time duration for that the ion front arrives at the accumulation disk.</a:t>
            </a:r>
            <a:endParaRPr kumimoji="1" lang="ja-JP" altLang="en-US" dirty="0">
              <a:latin typeface="Helvetica"/>
              <a:cs typeface="Helvetica"/>
            </a:endParaRPr>
          </a:p>
        </p:txBody>
      </p:sp>
      <p:sp>
        <p:nvSpPr>
          <p:cNvPr id="46" name="テキスト ボックス 45"/>
          <p:cNvSpPr txBox="1"/>
          <p:nvPr/>
        </p:nvSpPr>
        <p:spPr>
          <a:xfrm>
            <a:off x="731470" y="5253730"/>
            <a:ext cx="432054" cy="461665"/>
          </a:xfrm>
          <a:prstGeom prst="rect">
            <a:avLst/>
          </a:prstGeom>
          <a:noFill/>
        </p:spPr>
        <p:txBody>
          <a:bodyPr wrap="none" rtlCol="0">
            <a:spAutoFit/>
          </a:bodyPr>
          <a:lstStyle/>
          <a:p>
            <a:r>
              <a:rPr kumimoji="1" lang="en-US" altLang="ja-JP" sz="2400" i="1" dirty="0" smtClean="0">
                <a:latin typeface="Times"/>
                <a:cs typeface="Times"/>
              </a:rPr>
              <a:t>d</a:t>
            </a:r>
            <a:endParaRPr kumimoji="1" lang="ja-JP" altLang="en-US" sz="2400" i="1" dirty="0">
              <a:latin typeface="Times"/>
              <a:cs typeface="Times"/>
            </a:endParaRPr>
          </a:p>
        </p:txBody>
      </p:sp>
      <p:sp>
        <p:nvSpPr>
          <p:cNvPr id="47" name="テキスト ボックス 46"/>
          <p:cNvSpPr txBox="1"/>
          <p:nvPr/>
        </p:nvSpPr>
        <p:spPr>
          <a:xfrm>
            <a:off x="5133373" y="5294243"/>
            <a:ext cx="3828843" cy="369332"/>
          </a:xfrm>
          <a:prstGeom prst="rect">
            <a:avLst/>
          </a:prstGeom>
          <a:noFill/>
        </p:spPr>
        <p:txBody>
          <a:bodyPr wrap="none" rtlCol="0">
            <a:spAutoFit/>
          </a:bodyPr>
          <a:lstStyle/>
          <a:p>
            <a:r>
              <a:rPr kumimoji="1" lang="en-US" altLang="ja-JP" i="1" dirty="0" smtClean="0">
                <a:solidFill>
                  <a:srgbClr val="0000FF"/>
                </a:solidFill>
                <a:latin typeface="Helvetica"/>
                <a:cs typeface="Helvetica"/>
              </a:rPr>
              <a:t>d</a:t>
            </a:r>
            <a:r>
              <a:rPr kumimoji="1" lang="en-US" altLang="ja-JP" dirty="0" smtClean="0">
                <a:solidFill>
                  <a:srgbClr val="0000FF"/>
                </a:solidFill>
                <a:latin typeface="Helvetica"/>
                <a:cs typeface="Helvetica"/>
              </a:rPr>
              <a:t> is the distance between the disks.</a:t>
            </a:r>
            <a:endParaRPr kumimoji="1" lang="ja-JP" altLang="en-US" dirty="0">
              <a:solidFill>
                <a:srgbClr val="0000FF"/>
              </a:solidFill>
              <a:latin typeface="Helvetica"/>
              <a:cs typeface="Helvetica"/>
            </a:endParaRPr>
          </a:p>
        </p:txBody>
      </p:sp>
      <p:sp>
        <p:nvSpPr>
          <p:cNvPr id="7" name="テキスト ボックス 6"/>
          <p:cNvSpPr txBox="1"/>
          <p:nvPr/>
        </p:nvSpPr>
        <p:spPr>
          <a:xfrm>
            <a:off x="1226349" y="6247095"/>
            <a:ext cx="6710153" cy="369332"/>
          </a:xfrm>
          <a:prstGeom prst="rect">
            <a:avLst/>
          </a:prstGeom>
          <a:solidFill>
            <a:srgbClr val="000090"/>
          </a:solidFill>
        </p:spPr>
        <p:txBody>
          <a:bodyPr wrap="none" rtlCol="0">
            <a:spAutoFit/>
          </a:bodyPr>
          <a:lstStyle/>
          <a:p>
            <a:pPr algn="ctr"/>
            <a:r>
              <a:rPr lang="en-US" altLang="ja-JP" b="1" i="1" dirty="0" smtClean="0">
                <a:solidFill>
                  <a:schemeClr val="bg1"/>
                </a:solidFill>
                <a:latin typeface="Helvetica"/>
                <a:cs typeface="Helvetica"/>
              </a:rPr>
              <a:t>V</a:t>
            </a:r>
            <a:r>
              <a:rPr lang="en-US" altLang="ja-JP" b="1" dirty="0" smtClean="0">
                <a:solidFill>
                  <a:schemeClr val="bg1"/>
                </a:solidFill>
                <a:latin typeface="Helvetica"/>
                <a:cs typeface="Helvetica"/>
              </a:rPr>
              <a:t> = 0.5 MV, </a:t>
            </a:r>
            <a:r>
              <a:rPr lang="en-US" altLang="ja-JP" b="1" i="1" dirty="0" smtClean="0">
                <a:solidFill>
                  <a:schemeClr val="bg1"/>
                </a:solidFill>
                <a:latin typeface="Helvetica"/>
                <a:cs typeface="Helvetica"/>
              </a:rPr>
              <a:t>I</a:t>
            </a:r>
            <a:r>
              <a:rPr lang="en-US" altLang="ja-JP" b="1" dirty="0" smtClean="0">
                <a:solidFill>
                  <a:schemeClr val="bg1"/>
                </a:solidFill>
                <a:latin typeface="Helvetica"/>
                <a:cs typeface="Helvetica"/>
              </a:rPr>
              <a:t> = 0.3 MA, and </a:t>
            </a:r>
            <a:r>
              <a:rPr lang="en-US" altLang="ja-JP" b="1" i="1" dirty="0" smtClean="0">
                <a:solidFill>
                  <a:schemeClr val="bg1"/>
                </a:solidFill>
                <a:latin typeface="Helvetica"/>
                <a:cs typeface="Helvetica"/>
              </a:rPr>
              <a:t>B</a:t>
            </a:r>
            <a:r>
              <a:rPr lang="en-US" altLang="ja-JP" b="1" dirty="0" smtClean="0">
                <a:solidFill>
                  <a:schemeClr val="bg1"/>
                </a:solidFill>
                <a:latin typeface="Helvetica"/>
                <a:cs typeface="Helvetica"/>
              </a:rPr>
              <a:t> = 750 T for 1 kJ with the model.</a:t>
            </a:r>
            <a:endParaRPr kumimoji="1" lang="ja-JP" altLang="en-US" b="1" dirty="0">
              <a:solidFill>
                <a:schemeClr val="bg1"/>
              </a:solidFill>
              <a:latin typeface="Helvetica"/>
              <a:cs typeface="Helvetica"/>
            </a:endParaRPr>
          </a:p>
        </p:txBody>
      </p:sp>
      <p:sp>
        <p:nvSpPr>
          <p:cNvPr id="23" name="正方形/長方形 22"/>
          <p:cNvSpPr/>
          <p:nvPr/>
        </p:nvSpPr>
        <p:spPr>
          <a:xfrm>
            <a:off x="6640526" y="1009803"/>
            <a:ext cx="2452039" cy="369332"/>
          </a:xfrm>
          <a:prstGeom prst="rect">
            <a:avLst/>
          </a:prstGeom>
        </p:spPr>
        <p:txBody>
          <a:bodyPr wrap="square">
            <a:spAutoFit/>
          </a:bodyPr>
          <a:lstStyle/>
          <a:p>
            <a:r>
              <a:rPr lang="en-US" altLang="ja-JP" baseline="30000" dirty="0" smtClean="0">
                <a:latin typeface="Helvetica"/>
                <a:cs typeface="Helvetica"/>
              </a:rPr>
              <a:t>#</a:t>
            </a:r>
            <a:r>
              <a:rPr lang="en-US" altLang="ja-JP" dirty="0" smtClean="0">
                <a:latin typeface="Helvetica"/>
                <a:cs typeface="Helvetica"/>
              </a:rPr>
              <a:t>P</a:t>
            </a:r>
            <a:r>
              <a:rPr lang="en-US" altLang="ja-JP" dirty="0">
                <a:latin typeface="Helvetica"/>
                <a:cs typeface="Helvetica"/>
              </a:rPr>
              <a:t>. Mora, </a:t>
            </a:r>
            <a:r>
              <a:rPr lang="en-US" altLang="ja-JP" dirty="0" smtClean="0">
                <a:latin typeface="Helvetica"/>
                <a:cs typeface="Helvetica"/>
              </a:rPr>
              <a:t>PRL </a:t>
            </a:r>
            <a:r>
              <a:rPr lang="en-US" altLang="ja-JP" dirty="0">
                <a:latin typeface="Helvetica"/>
                <a:cs typeface="Helvetica"/>
              </a:rPr>
              <a:t>(2003).</a:t>
            </a:r>
          </a:p>
        </p:txBody>
      </p:sp>
      <p:grpSp>
        <p:nvGrpSpPr>
          <p:cNvPr id="24" name="図形グループ 118"/>
          <p:cNvGrpSpPr>
            <a:grpSpLocks/>
          </p:cNvGrpSpPr>
          <p:nvPr/>
        </p:nvGrpSpPr>
        <p:grpSpPr bwMode="auto">
          <a:xfrm>
            <a:off x="7879862" y="185188"/>
            <a:ext cx="1223963" cy="788988"/>
            <a:chOff x="7424915" y="-91246"/>
            <a:chExt cx="1224880" cy="790356"/>
          </a:xfrm>
        </p:grpSpPr>
        <p:sp>
          <p:nvSpPr>
            <p:cNvPr id="25"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26" name="図 1" descr="logo0.jpg"/>
            <p:cNvPicPr>
              <a:picLocks noChangeAspect="1"/>
            </p:cNvPicPr>
            <p:nvPr/>
          </p:nvPicPr>
          <p:blipFill>
            <a:blip r:embed="rId5">
              <a:extLst>
                <a:ext uri="{BEBA8EAE-BF5A-486C-A8C5-ECC9F3942E4B}">
                  <a14:imgProps xmlns:a14="http://schemas.microsoft.com/office/drawing/2010/main">
                    <a14:imgLayer r:embed="rId6">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E:\発表用PPT\logo-SILVER.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28</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92241731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正方形/長方形 2"/>
          <p:cNvSpPr/>
          <p:nvPr/>
        </p:nvSpPr>
        <p:spPr>
          <a:xfrm>
            <a:off x="520556" y="2807502"/>
            <a:ext cx="8204344" cy="615545"/>
          </a:xfrm>
          <a:prstGeom prst="rect">
            <a:avLst/>
          </a:prstGeom>
        </p:spPr>
        <p:txBody>
          <a:bodyPr wrap="none" lIns="91436" tIns="45716" rIns="91436" bIns="4571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57047"/>
            <a:r>
              <a:rPr lang="en-US" altLang="ja-JP" sz="3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a:ea typeface="ヒラギノ角ゴ ProN W6"/>
                <a:cs typeface="ヒラギノ角ゴ ProN W6"/>
              </a:rPr>
              <a:t>Hydrodynamics of a magnetized HEDP</a:t>
            </a:r>
            <a:endParaRPr lang="ja-JP" altLang="en-US" sz="3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a:ea typeface="ヒラギノ角ゴ ProN W6"/>
              <a:cs typeface="ヒラギノ角ゴ ProN W6"/>
            </a:endParaRPr>
          </a:p>
        </p:txBody>
      </p:sp>
      <p:sp>
        <p:nvSpPr>
          <p:cNvPr id="4"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29</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53101766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a:spLocks noChangeArrowheads="1"/>
          </p:cNvSpPr>
          <p:nvPr/>
        </p:nvSpPr>
        <p:spPr bwMode="auto">
          <a:xfrm>
            <a:off x="2" y="0"/>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algn="l"/>
            <a:endParaRPr lang="en-US" altLang="ja-JP" sz="2200" b="1" dirty="0">
              <a:solidFill>
                <a:srgbClr val="000090"/>
              </a:solidFill>
              <a:latin typeface="Helvetica"/>
              <a:ea typeface="ヒラギノ角ゴ Pro W3"/>
              <a:cs typeface="Helvetica"/>
            </a:endParaRPr>
          </a:p>
          <a:p>
            <a:pPr algn="l"/>
            <a:r>
              <a:rPr lang="en-US" altLang="ja-JP" sz="2200" b="1" dirty="0">
                <a:solidFill>
                  <a:srgbClr val="000090"/>
                </a:solidFill>
                <a:latin typeface="Helvetica"/>
                <a:ea typeface="ヒラギノ角ゴ Pro W3"/>
                <a:cs typeface="Helvetica"/>
              </a:rPr>
              <a:t>Three difficulties in fast-ignition scheme;</a:t>
            </a:r>
            <a:endParaRPr lang="ja-JP" altLang="en-US" sz="2200" b="1" dirty="0">
              <a:solidFill>
                <a:srgbClr val="000090"/>
              </a:solidFill>
              <a:latin typeface="Helvetica"/>
              <a:ea typeface="ヒラギノ角ゴ Pro W3"/>
              <a:cs typeface="Helvetica"/>
            </a:endParaRPr>
          </a:p>
          <a:p>
            <a:r>
              <a:rPr lang="en-US" altLang="ja-JP" sz="2200" b="1" dirty="0" smtClean="0">
                <a:solidFill>
                  <a:srgbClr val="FF0000"/>
                </a:solidFill>
                <a:latin typeface="Helvetica"/>
                <a:ea typeface="ヒラギノ角ゴ Pro W3"/>
                <a:cs typeface="Helvetica"/>
              </a:rPr>
              <a:t>“</a:t>
            </a:r>
            <a:r>
              <a:rPr lang="en-US" altLang="ja-JP" sz="2200" b="1" dirty="0">
                <a:solidFill>
                  <a:srgbClr val="FF0000"/>
                </a:solidFill>
                <a:latin typeface="Helvetica"/>
                <a:ea typeface="ヒラギノ角ゴ Pro W3"/>
                <a:cs typeface="Helvetica"/>
              </a:rPr>
              <a:t>shut-in”, </a:t>
            </a:r>
            <a:r>
              <a:rPr lang="en-US" altLang="ja-JP" sz="2200" b="1" dirty="0" smtClean="0">
                <a:solidFill>
                  <a:srgbClr val="FF0000"/>
                </a:solidFill>
                <a:latin typeface="Helvetica"/>
                <a:ea typeface="ヒラギノ角ゴ Pro W3"/>
                <a:cs typeface="Helvetica"/>
              </a:rPr>
              <a:t>“</a:t>
            </a:r>
            <a:r>
              <a:rPr lang="en-US" altLang="ja-JP" sz="2200" b="1" dirty="0">
                <a:solidFill>
                  <a:srgbClr val="FF0000"/>
                </a:solidFill>
                <a:latin typeface="Helvetica"/>
                <a:ea typeface="ヒラギノ角ゴ Pro W3"/>
                <a:cs typeface="Helvetica"/>
              </a:rPr>
              <a:t>diverging”, and “unstoppable</a:t>
            </a:r>
            <a:r>
              <a:rPr lang="en-US" altLang="ja-JP" sz="2200" b="1" dirty="0" smtClean="0">
                <a:solidFill>
                  <a:srgbClr val="FF0000"/>
                </a:solidFill>
                <a:latin typeface="Helvetica"/>
                <a:ea typeface="ヒラギノ角ゴ Pro W3"/>
                <a:cs typeface="Helvetica"/>
              </a:rPr>
              <a:t>” of REB.</a:t>
            </a:r>
            <a:endParaRPr lang="en-US" altLang="ja-JP" sz="2200" b="1" dirty="0">
              <a:solidFill>
                <a:srgbClr val="FF0000"/>
              </a:solidFill>
              <a:latin typeface="Helvetica"/>
              <a:ea typeface="ヒラギノ角ゴ Pro W3"/>
              <a:cs typeface="Helvetica"/>
            </a:endParaRPr>
          </a:p>
        </p:txBody>
      </p:sp>
      <p:sp>
        <p:nvSpPr>
          <p:cNvPr id="4" name="テキスト ボックス 3"/>
          <p:cNvSpPr txBox="1"/>
          <p:nvPr/>
        </p:nvSpPr>
        <p:spPr>
          <a:xfrm>
            <a:off x="70686" y="3617884"/>
            <a:ext cx="9027969" cy="3170091"/>
          </a:xfrm>
          <a:prstGeom prst="rect">
            <a:avLst/>
          </a:prstGeom>
          <a:noFill/>
        </p:spPr>
        <p:txBody>
          <a:bodyPr wrap="square" lIns="91436" tIns="45716" rIns="91436" bIns="45716" rtlCol="0">
            <a:spAutoFit/>
          </a:bodyPr>
          <a:lstStyle/>
          <a:p>
            <a:r>
              <a:rPr lang="en-US" altLang="ja-JP" sz="2000" b="1" dirty="0">
                <a:solidFill>
                  <a:srgbClr val="FF0000"/>
                </a:solidFill>
                <a:latin typeface="Helvetica"/>
                <a:ea typeface="ヒラギノ角ゴ Pro W3"/>
                <a:cs typeface="Helvetica"/>
              </a:rPr>
              <a:t>Shut-in</a:t>
            </a:r>
            <a:endParaRPr lang="en-US" altLang="ja-JP" sz="2000" dirty="0">
              <a:solidFill>
                <a:srgbClr val="FF0000"/>
              </a:solidFill>
              <a:latin typeface="Helvetica"/>
              <a:ea typeface="ヒラギノ角ゴ Pro W3"/>
              <a:cs typeface="Helvetica"/>
            </a:endParaRPr>
          </a:p>
          <a:p>
            <a:r>
              <a:rPr lang="en-US" altLang="ja-JP" sz="2000" dirty="0">
                <a:latin typeface="Helvetica"/>
                <a:ea typeface="ヒラギノ角ゴ Pro W3"/>
                <a:cs typeface="Helvetica"/>
              </a:rPr>
              <a:t>A few MeV electrons, which may heat efficiently a fuel core, are absorbed in the cone wall itself. Most of these absorbed electrons are not ejected from the cone</a:t>
            </a:r>
            <a:r>
              <a:rPr lang="en-US" altLang="ja-JP" sz="2000" dirty="0" smtClean="0">
                <a:latin typeface="Helvetica"/>
                <a:ea typeface="ヒラギノ角ゴ Pro W3"/>
                <a:cs typeface="Helvetica"/>
              </a:rPr>
              <a:t>.</a:t>
            </a:r>
          </a:p>
          <a:p>
            <a:r>
              <a:rPr lang="en-US" altLang="ja-JP" sz="2000" b="1" dirty="0">
                <a:solidFill>
                  <a:srgbClr val="FF0000"/>
                </a:solidFill>
                <a:latin typeface="Helvetica"/>
                <a:ea typeface="ヒラギノ角ゴ Pro W3"/>
                <a:cs typeface="Helvetica"/>
              </a:rPr>
              <a:t>Diverging</a:t>
            </a:r>
            <a:endParaRPr lang="en-US" altLang="ja-JP" sz="2000" dirty="0">
              <a:solidFill>
                <a:srgbClr val="FF0000"/>
              </a:solidFill>
              <a:latin typeface="Helvetica"/>
              <a:ea typeface="ヒラギノ角ゴ Pro W3"/>
              <a:cs typeface="Helvetica"/>
            </a:endParaRPr>
          </a:p>
          <a:p>
            <a:r>
              <a:rPr lang="en-US" altLang="ja-JP" sz="2000" dirty="0">
                <a:latin typeface="Helvetica"/>
                <a:ea typeface="ヒラギノ角ゴ Pro W3"/>
                <a:cs typeface="Helvetica"/>
              </a:rPr>
              <a:t>Electron beam </a:t>
            </a:r>
            <a:r>
              <a:rPr lang="en-US" altLang="ja-JP" sz="2000" dirty="0" smtClean="0">
                <a:latin typeface="Helvetica"/>
                <a:ea typeface="ヒラギノ角ゴ Pro W3"/>
                <a:cs typeface="Helvetica"/>
              </a:rPr>
              <a:t>has a </a:t>
            </a:r>
            <a:r>
              <a:rPr lang="en-US" altLang="ja-JP" sz="2000" dirty="0">
                <a:latin typeface="Helvetica"/>
                <a:ea typeface="ヒラギノ角ゴ Pro W3"/>
                <a:cs typeface="Helvetica"/>
              </a:rPr>
              <a:t>large divergence angle (&gt; 100 deg.). Energy flux of the e-beam decreases significantly during transport</a:t>
            </a:r>
            <a:r>
              <a:rPr lang="en-US" altLang="ja-JP" sz="2000" dirty="0" smtClean="0">
                <a:latin typeface="Helvetica"/>
                <a:ea typeface="ヒラギノ角ゴ Pro W3"/>
                <a:cs typeface="Helvetica"/>
              </a:rPr>
              <a:t>.</a:t>
            </a:r>
            <a:endParaRPr lang="en-US" altLang="ja-JP" sz="2000" dirty="0">
              <a:latin typeface="ヒラギノ角ゴ Pro W3"/>
              <a:ea typeface="ヒラギノ角ゴ Pro W3"/>
              <a:cs typeface="ヒラギノ角ゴ Pro W3"/>
            </a:endParaRPr>
          </a:p>
          <a:p>
            <a:r>
              <a:rPr lang="en-US" altLang="ja-JP" sz="2000" b="1" dirty="0" smtClean="0">
                <a:solidFill>
                  <a:srgbClr val="FF0000"/>
                </a:solidFill>
                <a:latin typeface="Helvetica"/>
                <a:ea typeface="ヒラギノ角ゴ Pro W3"/>
                <a:cs typeface="Helvetica"/>
              </a:rPr>
              <a:t>Unstoppable</a:t>
            </a:r>
            <a:endParaRPr lang="ja-JP" altLang="en-US" sz="2000" dirty="0">
              <a:solidFill>
                <a:srgbClr val="FF0000"/>
              </a:solidFill>
              <a:latin typeface="Helvetica"/>
              <a:ea typeface="ヒラギノ角ゴ Pro W3"/>
              <a:cs typeface="Helvetica"/>
            </a:endParaRPr>
          </a:p>
          <a:p>
            <a:r>
              <a:rPr lang="en-US" altLang="ja-JP" sz="2000" dirty="0">
                <a:latin typeface="Helvetica"/>
                <a:ea typeface="ヒラギノ角ゴ Pro W3"/>
                <a:cs typeface="Helvetica"/>
              </a:rPr>
              <a:t>Too energetic electrons are generated by laser-plasma interactions, those electrons do not deposit their energy within the fuel</a:t>
            </a:r>
            <a:r>
              <a:rPr lang="en-US" altLang="ja-JP" sz="2000" dirty="0" smtClean="0">
                <a:latin typeface="Helvetica"/>
                <a:ea typeface="ヒラギノ角ゴ Pro W3"/>
                <a:cs typeface="Helvetica"/>
              </a:rPr>
              <a:t>.</a:t>
            </a:r>
            <a:endParaRPr lang="en-US" altLang="ja-JP" sz="2000" b="1" dirty="0">
              <a:latin typeface="Helvetica"/>
              <a:ea typeface="ヒラギノ角ゴ Pro W3"/>
              <a:cs typeface="Helvetica"/>
            </a:endParaRPr>
          </a:p>
        </p:txBody>
      </p:sp>
      <p:grpSp>
        <p:nvGrpSpPr>
          <p:cNvPr id="6" name="図形グループ 5"/>
          <p:cNvGrpSpPr/>
          <p:nvPr/>
        </p:nvGrpSpPr>
        <p:grpSpPr>
          <a:xfrm>
            <a:off x="858826" y="1171833"/>
            <a:ext cx="7499081" cy="2665620"/>
            <a:chOff x="396313" y="1086515"/>
            <a:chExt cx="8006365" cy="2845939"/>
          </a:xfrm>
        </p:grpSpPr>
        <p:sp>
          <p:nvSpPr>
            <p:cNvPr id="38" name="円/楕円 37"/>
            <p:cNvSpPr/>
            <p:nvPr/>
          </p:nvSpPr>
          <p:spPr>
            <a:xfrm>
              <a:off x="6001665" y="2304789"/>
              <a:ext cx="447601" cy="443817"/>
            </a:xfrm>
            <a:prstGeom prst="ellipse">
              <a:avLst/>
            </a:prstGeom>
            <a:ln/>
          </p:spPr>
          <p:style>
            <a:lnRef idx="0">
              <a:schemeClr val="accent2"/>
            </a:lnRef>
            <a:fillRef idx="3">
              <a:schemeClr val="accent2"/>
            </a:fillRef>
            <a:effectRef idx="3">
              <a:schemeClr val="accent2"/>
            </a:effectRef>
            <a:fontRef idx="minor">
              <a:schemeClr val="lt1"/>
            </a:fontRef>
          </p:style>
          <p:txBody>
            <a:bodyPr lIns="91436" tIns="45716" rIns="91436" bIns="45716" rtlCol="0" anchor="ctr"/>
            <a:lstStyle/>
            <a:p>
              <a:pPr algn="ctr"/>
              <a:endParaRPr kumimoji="1" lang="ja-JP" altLang="en-US"/>
            </a:p>
          </p:txBody>
        </p:sp>
        <p:sp>
          <p:nvSpPr>
            <p:cNvPr id="12" name="二等辺三角形 11"/>
            <p:cNvSpPr>
              <a:spLocks noChangeAspect="1"/>
            </p:cNvSpPr>
            <p:nvPr/>
          </p:nvSpPr>
          <p:spPr>
            <a:xfrm rot="5400000">
              <a:off x="1908307" y="585850"/>
              <a:ext cx="755997" cy="3779985"/>
            </a:xfrm>
            <a:prstGeom prs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a:endParaRPr kumimoji="1" lang="ja-JP" altLang="en-US" dirty="0"/>
            </a:p>
          </p:txBody>
        </p:sp>
        <p:grpSp>
          <p:nvGrpSpPr>
            <p:cNvPr id="5" name="図形グループ 4"/>
            <p:cNvGrpSpPr/>
            <p:nvPr/>
          </p:nvGrpSpPr>
          <p:grpSpPr>
            <a:xfrm>
              <a:off x="1472610" y="1086515"/>
              <a:ext cx="3003020" cy="2754304"/>
              <a:chOff x="690170" y="930355"/>
              <a:chExt cx="3420592" cy="3137292"/>
            </a:xfrm>
          </p:grpSpPr>
          <p:cxnSp>
            <p:nvCxnSpPr>
              <p:cNvPr id="13" name="直線コネクタ 12"/>
              <p:cNvCxnSpPr>
                <a:cxnSpLocks noChangeAspect="1"/>
              </p:cNvCxnSpPr>
              <p:nvPr/>
            </p:nvCxnSpPr>
            <p:spPr>
              <a:xfrm>
                <a:off x="690170" y="930355"/>
                <a:ext cx="3395725" cy="1414999"/>
              </a:xfrm>
              <a:prstGeom prst="line">
                <a:avLst/>
              </a:prstGeom>
              <a:ln w="76200" cmpd="sng">
                <a:solidFill>
                  <a:srgbClr val="FF66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a:cxnSpLocks noChangeAspect="1"/>
              </p:cNvCxnSpPr>
              <p:nvPr/>
            </p:nvCxnSpPr>
            <p:spPr>
              <a:xfrm flipV="1">
                <a:off x="714104" y="2652258"/>
                <a:ext cx="3396658" cy="1415389"/>
              </a:xfrm>
              <a:prstGeom prst="line">
                <a:avLst/>
              </a:prstGeom>
              <a:ln w="76200" cmpd="sng">
                <a:solidFill>
                  <a:srgbClr val="FF66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4090126" y="2330944"/>
                <a:ext cx="0" cy="324000"/>
              </a:xfrm>
              <a:prstGeom prst="line">
                <a:avLst/>
              </a:prstGeom>
              <a:ln w="76200" cmpd="sng">
                <a:solidFill>
                  <a:srgbClr val="FF6600"/>
                </a:solidFill>
                <a:headEnd type="none"/>
                <a:tailEnd type="none"/>
              </a:ln>
              <a:effectLst/>
            </p:spPr>
            <p:style>
              <a:lnRef idx="2">
                <a:schemeClr val="accent1"/>
              </a:lnRef>
              <a:fillRef idx="0">
                <a:schemeClr val="accent1"/>
              </a:fillRef>
              <a:effectRef idx="1">
                <a:schemeClr val="accent1"/>
              </a:effectRef>
              <a:fontRef idx="minor">
                <a:schemeClr val="tx1"/>
              </a:fontRef>
            </p:style>
          </p:cxnSp>
        </p:grpSp>
        <p:cxnSp>
          <p:nvCxnSpPr>
            <p:cNvPr id="17" name="直線コネクタ 16"/>
            <p:cNvCxnSpPr/>
            <p:nvPr/>
          </p:nvCxnSpPr>
          <p:spPr>
            <a:xfrm flipV="1">
              <a:off x="4104040" y="2209141"/>
              <a:ext cx="193691" cy="239272"/>
            </a:xfrm>
            <a:prstGeom prst="line">
              <a:avLst/>
            </a:prstGeom>
            <a:ln w="28575"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flipV="1">
              <a:off x="4158168" y="2448426"/>
              <a:ext cx="317462" cy="27417"/>
            </a:xfrm>
            <a:prstGeom prst="line">
              <a:avLst/>
            </a:prstGeom>
            <a:ln w="28575"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a:off x="4104040" y="2492056"/>
              <a:ext cx="193691" cy="136180"/>
            </a:xfrm>
            <a:prstGeom prst="line">
              <a:avLst/>
            </a:prstGeom>
            <a:ln w="28575"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a:stCxn id="12" idx="0"/>
            </p:cNvCxnSpPr>
            <p:nvPr/>
          </p:nvCxnSpPr>
          <p:spPr>
            <a:xfrm flipV="1">
              <a:off x="4176289" y="2361544"/>
              <a:ext cx="273842" cy="114289"/>
            </a:xfrm>
            <a:prstGeom prst="line">
              <a:avLst/>
            </a:prstGeom>
            <a:ln w="28575"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flipV="1">
              <a:off x="4256436" y="1086528"/>
              <a:ext cx="1969030" cy="1349247"/>
            </a:xfrm>
            <a:prstGeom prst="line">
              <a:avLst/>
            </a:prstGeom>
            <a:ln w="28575"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2" name="直線コネクタ 31"/>
            <p:cNvCxnSpPr>
              <a:stCxn id="12" idx="0"/>
            </p:cNvCxnSpPr>
            <p:nvPr/>
          </p:nvCxnSpPr>
          <p:spPr>
            <a:xfrm flipV="1">
              <a:off x="4176285" y="2209154"/>
              <a:ext cx="4226393" cy="266689"/>
            </a:xfrm>
            <a:prstGeom prst="line">
              <a:avLst/>
            </a:prstGeom>
            <a:ln w="28575"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a:off x="4176285" y="2492052"/>
              <a:ext cx="3999598" cy="1440402"/>
            </a:xfrm>
            <a:prstGeom prst="line">
              <a:avLst/>
            </a:prstGeom>
            <a:ln w="28575"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a:stCxn id="12" idx="0"/>
            </p:cNvCxnSpPr>
            <p:nvPr/>
          </p:nvCxnSpPr>
          <p:spPr>
            <a:xfrm>
              <a:off x="4176298" y="2475839"/>
              <a:ext cx="299337" cy="1185521"/>
            </a:xfrm>
            <a:prstGeom prst="line">
              <a:avLst/>
            </a:prstGeom>
            <a:ln w="28575"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 name="テキスト ボックス 1"/>
            <p:cNvSpPr txBox="1"/>
            <p:nvPr/>
          </p:nvSpPr>
          <p:spPr>
            <a:xfrm>
              <a:off x="1028704" y="2278028"/>
              <a:ext cx="1744906" cy="394307"/>
            </a:xfrm>
            <a:prstGeom prst="rect">
              <a:avLst/>
            </a:prstGeom>
            <a:noFill/>
          </p:spPr>
          <p:txBody>
            <a:bodyPr wrap="none" lIns="91436" tIns="45716" rIns="91436" bIns="45716" rtlCol="0">
              <a:spAutoFit/>
            </a:bodyPr>
            <a:lstStyle/>
            <a:p>
              <a:r>
                <a:rPr kumimoji="1" lang="en-US" altLang="ja-JP" b="1" dirty="0" smtClean="0">
                  <a:solidFill>
                    <a:schemeClr val="bg1"/>
                  </a:solidFill>
                  <a:latin typeface="Helvetica"/>
                  <a:cs typeface="Helvetica"/>
                </a:rPr>
                <a:t>Heating laser</a:t>
              </a:r>
              <a:endParaRPr kumimoji="1" lang="ja-JP" altLang="en-US" b="1" dirty="0">
                <a:solidFill>
                  <a:schemeClr val="bg1"/>
                </a:solidFill>
                <a:latin typeface="Helvetica"/>
                <a:cs typeface="Helvetica"/>
              </a:endParaRPr>
            </a:p>
          </p:txBody>
        </p:sp>
        <p:sp>
          <p:nvSpPr>
            <p:cNvPr id="24" name="テキスト ボックス 23"/>
            <p:cNvSpPr txBox="1"/>
            <p:nvPr/>
          </p:nvSpPr>
          <p:spPr>
            <a:xfrm>
              <a:off x="6001665" y="1839809"/>
              <a:ext cx="1744906" cy="394307"/>
            </a:xfrm>
            <a:prstGeom prst="rect">
              <a:avLst/>
            </a:prstGeom>
            <a:noFill/>
          </p:spPr>
          <p:txBody>
            <a:bodyPr wrap="none" lIns="91436" tIns="45716" rIns="91436" bIns="45716" rtlCol="0">
              <a:spAutoFit/>
            </a:bodyPr>
            <a:lstStyle/>
            <a:p>
              <a:r>
                <a:rPr kumimoji="1" lang="en-US" altLang="ja-JP" b="1" dirty="0" smtClean="0">
                  <a:solidFill>
                    <a:schemeClr val="bg1"/>
                  </a:solidFill>
                  <a:latin typeface="Helvetica"/>
                  <a:cs typeface="Helvetica"/>
                </a:rPr>
                <a:t>Heating laser</a:t>
              </a:r>
              <a:endParaRPr kumimoji="1" lang="ja-JP" altLang="en-US" b="1" dirty="0">
                <a:solidFill>
                  <a:schemeClr val="bg1"/>
                </a:solidFill>
                <a:latin typeface="Helvetica"/>
                <a:cs typeface="Helvetica"/>
              </a:endParaRPr>
            </a:p>
          </p:txBody>
        </p:sp>
        <p:sp>
          <p:nvSpPr>
            <p:cNvPr id="3" name="正方形/長方形 2"/>
            <p:cNvSpPr/>
            <p:nvPr/>
          </p:nvSpPr>
          <p:spPr>
            <a:xfrm>
              <a:off x="5497944" y="1839813"/>
              <a:ext cx="1803522" cy="460026"/>
            </a:xfrm>
            <a:prstGeom prst="rect">
              <a:avLst/>
            </a:prstGeom>
          </p:spPr>
          <p:txBody>
            <a:bodyPr wrap="none" lIns="91436" tIns="45716" rIns="91436" bIns="45716">
              <a:spAutoFit/>
            </a:bodyPr>
            <a:lstStyle/>
            <a:p>
              <a:r>
                <a:rPr lang="en-US" altLang="ja-JP" sz="2200" b="1" dirty="0">
                  <a:latin typeface="Helvetica"/>
                  <a:ea typeface="ヒラギノ角ゴ Pro W3"/>
                  <a:cs typeface="Helvetica"/>
                </a:rPr>
                <a:t>Fusion fuel</a:t>
              </a:r>
              <a:endParaRPr lang="ja-JP" altLang="en-US" sz="2200" dirty="0"/>
            </a:p>
          </p:txBody>
        </p:sp>
        <p:sp>
          <p:nvSpPr>
            <p:cNvPr id="26" name="正方形/長方形 25"/>
            <p:cNvSpPr/>
            <p:nvPr/>
          </p:nvSpPr>
          <p:spPr>
            <a:xfrm>
              <a:off x="1467632" y="1327394"/>
              <a:ext cx="900176" cy="460026"/>
            </a:xfrm>
            <a:prstGeom prst="rect">
              <a:avLst/>
            </a:prstGeom>
          </p:spPr>
          <p:txBody>
            <a:bodyPr wrap="none" lIns="91436" tIns="45716" rIns="91436" bIns="45716">
              <a:spAutoFit/>
            </a:bodyPr>
            <a:lstStyle/>
            <a:p>
              <a:r>
                <a:rPr lang="en-US" altLang="ja-JP" sz="2200" b="1" dirty="0">
                  <a:latin typeface="Helvetica"/>
                  <a:ea typeface="ヒラギノ角ゴ Pro W3"/>
                  <a:cs typeface="Helvetica"/>
                </a:rPr>
                <a:t>cone</a:t>
              </a:r>
              <a:endParaRPr lang="ja-JP" altLang="en-US" sz="2200" dirty="0"/>
            </a:p>
          </p:txBody>
        </p:sp>
      </p:grpSp>
      <p:sp>
        <p:nvSpPr>
          <p:cNvPr id="34" name="スライド番号プレースホルダー 1"/>
          <p:cNvSpPr>
            <a:spLocks noGrp="1"/>
          </p:cNvSpPr>
          <p:nvPr>
            <p:ph type="sldNum" sz="quarter" idx="10"/>
          </p:nvPr>
        </p:nvSpPr>
        <p:spPr>
          <a:xfrm>
            <a:off x="8847138" y="6623050"/>
            <a:ext cx="239712" cy="2524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3</a:t>
            </a:fld>
            <a:endParaRPr lang="en-US" altLang="ja-JP" sz="1300">
              <a:solidFill>
                <a:srgbClr val="000000"/>
              </a:solidFill>
              <a:latin typeface="Arial" charset="0"/>
              <a:cs typeface="Gill Sans" charset="0"/>
            </a:endParaRPr>
          </a:p>
        </p:txBody>
      </p:sp>
      <p:grpSp>
        <p:nvGrpSpPr>
          <p:cNvPr id="36" name="図形グループ 118"/>
          <p:cNvGrpSpPr>
            <a:grpSpLocks/>
          </p:cNvGrpSpPr>
          <p:nvPr/>
        </p:nvGrpSpPr>
        <p:grpSpPr bwMode="auto">
          <a:xfrm>
            <a:off x="7879862" y="185188"/>
            <a:ext cx="1223963" cy="788988"/>
            <a:chOff x="7424915" y="-91246"/>
            <a:chExt cx="1224880" cy="790356"/>
          </a:xfrm>
        </p:grpSpPr>
        <p:sp>
          <p:nvSpPr>
            <p:cNvPr id="40"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41" name="図 1" descr="logo0.jpg"/>
            <p:cNvPicPr>
              <a:picLocks noChangeAspect="1"/>
            </p:cNvPicPr>
            <p:nvPr/>
          </p:nvPicPr>
          <p:blipFill>
            <a:blip r:embed="rId2">
              <a:extLst>
                <a:ext uri="{BEBA8EAE-BF5A-486C-A8C5-ECC9F3942E4B}">
                  <a14:imgProps xmlns:a14="http://schemas.microsoft.com/office/drawing/2010/main">
                    <a14:imgLayer r:embed="rId3">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descr="E:\発表用PPT\logo-SILVER.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正方形/長方形 43"/>
          <p:cNvSpPr/>
          <p:nvPr/>
        </p:nvSpPr>
        <p:spPr>
          <a:xfrm>
            <a:off x="39957" y="38105"/>
            <a:ext cx="4225807" cy="369328"/>
          </a:xfrm>
          <a:prstGeom prst="rect">
            <a:avLst/>
          </a:prstGeom>
          <a:ln>
            <a:solidFill>
              <a:schemeClr val="tx1"/>
            </a:solidFill>
          </a:ln>
        </p:spPr>
        <p:txBody>
          <a:bodyPr wrap="none" lIns="91438" tIns="45718" rIns="91438" bIns="45718">
            <a:spAutoFit/>
          </a:bodyPr>
          <a:lstStyle/>
          <a:p>
            <a:r>
              <a:rPr kumimoji="0" lang="en-US" altLang="ja-JP" dirty="0" smtClean="0">
                <a:solidFill>
                  <a:srgbClr val="000000"/>
                </a:solidFill>
                <a:latin typeface="Helvetica"/>
                <a:ea typeface="ヒラギノ角ゴ Pro W3"/>
                <a:cs typeface="Helvetica"/>
                <a:sym typeface="Gill Sans" charset="0"/>
              </a:rPr>
              <a:t>Fast Ignition Basic Experiment Platform</a:t>
            </a:r>
            <a:endParaRPr lang="ja-JP" altLang="en-US" baseline="-25000"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107383949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Rectangle 2"/>
          <p:cNvSpPr>
            <a:spLocks noChangeArrowheads="1"/>
          </p:cNvSpPr>
          <p:nvPr/>
        </p:nvSpPr>
        <p:spPr bwMode="auto">
          <a:xfrm>
            <a:off x="2" y="-1"/>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defTabSz="457047"/>
            <a:endParaRPr lang="en-US" altLang="ja-JP" sz="2200" b="1" dirty="0" smtClean="0">
              <a:solidFill>
                <a:srgbClr val="000090"/>
              </a:solidFill>
              <a:latin typeface="Helvetica"/>
              <a:ea typeface="ヒラギノ角ゴ Pro W3"/>
              <a:cs typeface="Helvetica"/>
            </a:endParaRPr>
          </a:p>
          <a:p>
            <a:pPr defTabSz="457047"/>
            <a:r>
              <a:rPr lang="en-US" altLang="ja-JP" sz="2200" b="1" dirty="0" smtClean="0">
                <a:solidFill>
                  <a:srgbClr val="FF0000"/>
                </a:solidFill>
                <a:latin typeface="Helvetica"/>
                <a:ea typeface="ヒラギノ角ゴ Pro W3"/>
                <a:cs typeface="Helvetica"/>
              </a:rPr>
              <a:t>Hydrodynamics of a HED plasma under strong B-field </a:t>
            </a:r>
          </a:p>
          <a:p>
            <a:pPr defTabSz="457047"/>
            <a:r>
              <a:rPr lang="en-US" altLang="ja-JP" sz="2200" b="1" dirty="0" smtClean="0">
                <a:solidFill>
                  <a:srgbClr val="000090"/>
                </a:solidFill>
                <a:latin typeface="Helvetica"/>
                <a:ea typeface="ヒラギノ角ゴ Pro W3"/>
                <a:cs typeface="Helvetica"/>
              </a:rPr>
              <a:t>is important in Magnetized Fast </a:t>
            </a:r>
            <a:r>
              <a:rPr lang="en-US" altLang="ja-JP" sz="2200" b="1" dirty="0" err="1" smtClean="0">
                <a:solidFill>
                  <a:srgbClr val="000090"/>
                </a:solidFill>
                <a:latin typeface="Helvetica"/>
                <a:ea typeface="ヒラギノ角ゴ Pro W3"/>
                <a:cs typeface="Helvetica"/>
              </a:rPr>
              <a:t>Igntion</a:t>
            </a:r>
            <a:r>
              <a:rPr lang="en-US" altLang="ja-JP" sz="2200" b="1" dirty="0" smtClean="0">
                <a:solidFill>
                  <a:srgbClr val="000090"/>
                </a:solidFill>
                <a:latin typeface="Helvetica"/>
                <a:ea typeface="ヒラギノ角ゴ Pro W3"/>
                <a:cs typeface="Helvetica"/>
              </a:rPr>
              <a:t>.</a:t>
            </a:r>
          </a:p>
        </p:txBody>
      </p:sp>
      <p:sp>
        <p:nvSpPr>
          <p:cNvPr id="37" name="正方形/長方形 36"/>
          <p:cNvSpPr/>
          <p:nvPr/>
        </p:nvSpPr>
        <p:spPr>
          <a:xfrm>
            <a:off x="39956" y="38103"/>
            <a:ext cx="3443258"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Hydrodynamics in strong B-field</a:t>
            </a:r>
            <a:endParaRPr lang="ja-JP" altLang="en-US" baseline="-25000" dirty="0">
              <a:solidFill>
                <a:prstClr val="black"/>
              </a:solidFill>
              <a:latin typeface="Helvetica"/>
              <a:ea typeface="ＭＳ Ｐゴシック"/>
              <a:cs typeface="Helvetica"/>
            </a:endParaRPr>
          </a:p>
        </p:txBody>
      </p:sp>
      <p:pic>
        <p:nvPicPr>
          <p:cNvPr id="38" name="conema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312269"/>
            <a:ext cx="6096000" cy="5592763"/>
          </a:xfrm>
          <a:prstGeom prst="rect">
            <a:avLst/>
          </a:prstGeom>
        </p:spPr>
      </p:pic>
      <p:sp>
        <p:nvSpPr>
          <p:cNvPr id="39" name="Text Box 187"/>
          <p:cNvSpPr txBox="1">
            <a:spLocks noChangeArrowheads="1"/>
          </p:cNvSpPr>
          <p:nvPr/>
        </p:nvSpPr>
        <p:spPr bwMode="auto">
          <a:xfrm>
            <a:off x="389705" y="1149707"/>
            <a:ext cx="8418779" cy="36933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defRPr/>
            </a:pPr>
            <a:r>
              <a:rPr lang="en-US" altLang="ja-JP" b="1" dirty="0" smtClean="0">
                <a:solidFill>
                  <a:srgbClr val="FFFFFF"/>
                </a:solidFill>
                <a:latin typeface="Helvetica" charset="0"/>
                <a:ea typeface="Osaka" charset="0"/>
                <a:cs typeface="Osaka" charset="0"/>
              </a:rPr>
              <a:t>2D hydrodynamic simulation of laser-driven implosion under strong B-field</a:t>
            </a:r>
            <a:endParaRPr lang="en-US" altLang="ja-JP" b="1" dirty="0">
              <a:solidFill>
                <a:srgbClr val="FFFFFF"/>
              </a:solidFill>
              <a:latin typeface="Helvetica" charset="0"/>
              <a:ea typeface="Osaka" charset="0"/>
              <a:cs typeface="Osaka" charset="0"/>
            </a:endParaRPr>
          </a:p>
        </p:txBody>
      </p:sp>
      <p:grpSp>
        <p:nvGrpSpPr>
          <p:cNvPr id="9" name="図形グループ 118"/>
          <p:cNvGrpSpPr>
            <a:grpSpLocks/>
          </p:cNvGrpSpPr>
          <p:nvPr/>
        </p:nvGrpSpPr>
        <p:grpSpPr bwMode="auto">
          <a:xfrm>
            <a:off x="7879862" y="185188"/>
            <a:ext cx="1223963" cy="788988"/>
            <a:chOff x="7424915" y="-91246"/>
            <a:chExt cx="1224880" cy="790356"/>
          </a:xfrm>
        </p:grpSpPr>
        <p:sp>
          <p:nvSpPr>
            <p:cNvPr id="10"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11" name="図 1" descr="logo0.jpg"/>
            <p:cNvPicPr>
              <a:picLocks noChangeAspect="1"/>
            </p:cNvPicPr>
            <p:nvPr/>
          </p:nvPicPr>
          <p:blipFill>
            <a:blip r:embed="rId5">
              <a:extLst>
                <a:ext uri="{BEBA8EAE-BF5A-486C-A8C5-ECC9F3942E4B}">
                  <a14:imgProps xmlns:a14="http://schemas.microsoft.com/office/drawing/2010/main">
                    <a14:imgLayer r:embed="rId6">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E:\発表用PPT\logo-SILVER.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30</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394773788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6"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8"/>
                </p:tgtEl>
              </p:cMediaNode>
            </p:video>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8"/>
                                        </p:tgtEl>
                                      </p:cBhvr>
                                    </p:cmd>
                                  </p:childTnLst>
                                </p:cTn>
                              </p:par>
                            </p:childTnLst>
                          </p:cTn>
                        </p:par>
                      </p:childTnLst>
                    </p:cTn>
                  </p:par>
                </p:childTnLst>
              </p:cTn>
              <p:nextCondLst>
                <p:cond evt="onClick" delay="0">
                  <p:tgtEl>
                    <p:spTgt spid="3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5" name="図形グループ 94"/>
          <p:cNvGrpSpPr/>
          <p:nvPr/>
        </p:nvGrpSpPr>
        <p:grpSpPr>
          <a:xfrm>
            <a:off x="872067" y="2861674"/>
            <a:ext cx="2118866" cy="3057145"/>
            <a:chOff x="1382013" y="2042735"/>
            <a:chExt cx="2118866" cy="3057145"/>
          </a:xfrm>
        </p:grpSpPr>
        <p:sp>
          <p:nvSpPr>
            <p:cNvPr id="96" name="Freeform 37"/>
            <p:cNvSpPr>
              <a:spLocks/>
            </p:cNvSpPr>
            <p:nvPr/>
          </p:nvSpPr>
          <p:spPr bwMode="auto">
            <a:xfrm>
              <a:off x="1633071" y="3018857"/>
              <a:ext cx="1584325" cy="1104900"/>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2FE4F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97" name="Freeform 38"/>
            <p:cNvSpPr>
              <a:spLocks/>
            </p:cNvSpPr>
            <p:nvPr/>
          </p:nvSpPr>
          <p:spPr bwMode="auto">
            <a:xfrm>
              <a:off x="1656884" y="3126807"/>
              <a:ext cx="1306513" cy="889000"/>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E4FC3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98" name="Freeform 39"/>
            <p:cNvSpPr>
              <a:spLocks/>
            </p:cNvSpPr>
            <p:nvPr/>
          </p:nvSpPr>
          <p:spPr bwMode="auto">
            <a:xfrm>
              <a:off x="1609259" y="3216501"/>
              <a:ext cx="1185863" cy="709613"/>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CB7A0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99" name="Freeform 40"/>
            <p:cNvSpPr>
              <a:spLocks/>
            </p:cNvSpPr>
            <p:nvPr/>
          </p:nvSpPr>
          <p:spPr bwMode="auto">
            <a:xfrm>
              <a:off x="1645771" y="3306195"/>
              <a:ext cx="968375" cy="530225"/>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D7300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100" name="Rectangle 41"/>
            <p:cNvSpPr>
              <a:spLocks noChangeArrowheads="1"/>
            </p:cNvSpPr>
            <p:nvPr/>
          </p:nvSpPr>
          <p:spPr bwMode="auto">
            <a:xfrm>
              <a:off x="1477496" y="2933132"/>
              <a:ext cx="206375" cy="12763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cxnSp>
          <p:nvCxnSpPr>
            <p:cNvPr id="101" name="直線矢印コネクタ 100"/>
            <p:cNvCxnSpPr/>
            <p:nvPr/>
          </p:nvCxnSpPr>
          <p:spPr bwMode="auto">
            <a:xfrm>
              <a:off x="2215301" y="2042735"/>
              <a:ext cx="0" cy="3057145"/>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cxnSp>
          <p:nvCxnSpPr>
            <p:cNvPr id="102" name="直線矢印コネクタ 101"/>
            <p:cNvCxnSpPr/>
            <p:nvPr/>
          </p:nvCxnSpPr>
          <p:spPr bwMode="auto">
            <a:xfrm>
              <a:off x="1991416" y="2042735"/>
              <a:ext cx="0" cy="3057145"/>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cxnSp>
          <p:nvCxnSpPr>
            <p:cNvPr id="103" name="直線矢印コネクタ 102"/>
            <p:cNvCxnSpPr/>
            <p:nvPr/>
          </p:nvCxnSpPr>
          <p:spPr bwMode="auto">
            <a:xfrm>
              <a:off x="2437789" y="2042735"/>
              <a:ext cx="0" cy="3057145"/>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cxnSp>
          <p:nvCxnSpPr>
            <p:cNvPr id="104" name="直線矢印コネクタ 103"/>
            <p:cNvCxnSpPr/>
            <p:nvPr/>
          </p:nvCxnSpPr>
          <p:spPr bwMode="auto">
            <a:xfrm>
              <a:off x="2659785" y="2042735"/>
              <a:ext cx="0" cy="3057145"/>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cxnSp>
          <p:nvCxnSpPr>
            <p:cNvPr id="105" name="直線矢印コネクタ 104"/>
            <p:cNvCxnSpPr/>
            <p:nvPr/>
          </p:nvCxnSpPr>
          <p:spPr bwMode="auto">
            <a:xfrm>
              <a:off x="2832884" y="2042735"/>
              <a:ext cx="0" cy="3057145"/>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sp>
          <p:nvSpPr>
            <p:cNvPr id="106" name="円/楕円 105"/>
            <p:cNvSpPr/>
            <p:nvPr/>
          </p:nvSpPr>
          <p:spPr>
            <a:xfrm>
              <a:off x="1382013" y="4741353"/>
              <a:ext cx="251998" cy="251998"/>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7" name="直線コネクタ 106"/>
            <p:cNvCxnSpPr>
              <a:stCxn id="106" idx="1"/>
              <a:endCxn id="106" idx="5"/>
            </p:cNvCxnSpPr>
            <p:nvPr/>
          </p:nvCxnSpPr>
          <p:spPr>
            <a:xfrm>
              <a:off x="1418917" y="4778257"/>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8" name="直線コネクタ 107"/>
            <p:cNvCxnSpPr/>
            <p:nvPr/>
          </p:nvCxnSpPr>
          <p:spPr>
            <a:xfrm flipH="1">
              <a:off x="1424681" y="4778257"/>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9" name="円/楕円 108"/>
            <p:cNvSpPr/>
            <p:nvPr/>
          </p:nvSpPr>
          <p:spPr>
            <a:xfrm>
              <a:off x="3248881" y="4741353"/>
              <a:ext cx="251998" cy="251998"/>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0" name="円/楕円 109"/>
            <p:cNvSpPr>
              <a:spLocks noChangeAspect="1"/>
            </p:cNvSpPr>
            <p:nvPr/>
          </p:nvSpPr>
          <p:spPr>
            <a:xfrm>
              <a:off x="3320880" y="4813352"/>
              <a:ext cx="108000" cy="108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1" name="円/楕円 110"/>
            <p:cNvSpPr/>
            <p:nvPr/>
          </p:nvSpPr>
          <p:spPr>
            <a:xfrm>
              <a:off x="1382013" y="2118806"/>
              <a:ext cx="251998" cy="251998"/>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2" name="直線コネクタ 111"/>
            <p:cNvCxnSpPr>
              <a:stCxn id="111" idx="1"/>
              <a:endCxn id="111" idx="5"/>
            </p:cNvCxnSpPr>
            <p:nvPr/>
          </p:nvCxnSpPr>
          <p:spPr>
            <a:xfrm>
              <a:off x="1418917" y="2155710"/>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3" name="直線コネクタ 112"/>
            <p:cNvCxnSpPr/>
            <p:nvPr/>
          </p:nvCxnSpPr>
          <p:spPr>
            <a:xfrm flipH="1">
              <a:off x="1424681" y="2155710"/>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14" name="円/楕円 113"/>
            <p:cNvSpPr/>
            <p:nvPr/>
          </p:nvSpPr>
          <p:spPr>
            <a:xfrm>
              <a:off x="3248881" y="2118806"/>
              <a:ext cx="251998" cy="251998"/>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5" name="円/楕円 114"/>
            <p:cNvSpPr>
              <a:spLocks noChangeAspect="1"/>
            </p:cNvSpPr>
            <p:nvPr/>
          </p:nvSpPr>
          <p:spPr>
            <a:xfrm>
              <a:off x="3320880" y="2190805"/>
              <a:ext cx="108000" cy="108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19" name="テキスト ボックス 24"/>
          <p:cNvSpPr txBox="1">
            <a:spLocks noChangeArrowheads="1"/>
          </p:cNvSpPr>
          <p:nvPr/>
        </p:nvSpPr>
        <p:spPr bwMode="auto">
          <a:xfrm>
            <a:off x="1698326" y="5942928"/>
            <a:ext cx="4809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b="1" i="1" dirty="0" smtClean="0">
                <a:solidFill>
                  <a:srgbClr val="000090"/>
                </a:solidFill>
                <a:latin typeface="Helvetica" charset="0"/>
                <a:cs typeface="Helvetica" charset="0"/>
              </a:rPr>
              <a:t>B</a:t>
            </a:r>
            <a:endParaRPr lang="ja-JP" altLang="en-US" b="1" i="1" dirty="0">
              <a:solidFill>
                <a:srgbClr val="000090"/>
              </a:solidFill>
              <a:latin typeface="Helvetica" charset="0"/>
              <a:ea typeface="ＭＳ 明朝" charset="0"/>
              <a:cs typeface="ＭＳ 明朝" charset="0"/>
            </a:endParaRPr>
          </a:p>
        </p:txBody>
      </p:sp>
      <p:sp>
        <p:nvSpPr>
          <p:cNvPr id="122" name="Rectangle 2"/>
          <p:cNvSpPr>
            <a:spLocks noChangeArrowheads="1"/>
          </p:cNvSpPr>
          <p:nvPr/>
        </p:nvSpPr>
        <p:spPr bwMode="auto">
          <a:xfrm>
            <a:off x="2" y="-1"/>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algn="l"/>
            <a:endParaRPr lang="en-US" altLang="ja-JP" sz="2200" b="1" dirty="0">
              <a:solidFill>
                <a:srgbClr val="FF0000"/>
              </a:solidFill>
              <a:latin typeface="Helvetica"/>
              <a:ea typeface="ヒラギノ角ゴ Pro W3"/>
              <a:cs typeface="Helvetica"/>
            </a:endParaRPr>
          </a:p>
          <a:p>
            <a:pPr algn="l"/>
            <a:r>
              <a:rPr lang="en-US" altLang="ja-JP" sz="2200" b="1" dirty="0" smtClean="0">
                <a:solidFill>
                  <a:srgbClr val="FF0000"/>
                </a:solidFill>
                <a:latin typeface="Helvetica"/>
                <a:ea typeface="ヒラギノ角ゴ Pro W3"/>
                <a:cs typeface="Helvetica"/>
              </a:rPr>
              <a:t>Thermal conductivity becomes anisotropic</a:t>
            </a:r>
          </a:p>
          <a:p>
            <a:pPr algn="l"/>
            <a:r>
              <a:rPr lang="en-US" altLang="ja-JP" sz="2200" b="1" dirty="0" smtClean="0">
                <a:solidFill>
                  <a:schemeClr val="accent6"/>
                </a:solidFill>
                <a:latin typeface="Helvetica"/>
                <a:ea typeface="ヒラギノ角ゴ Pro W3"/>
                <a:cs typeface="Helvetica"/>
              </a:rPr>
              <a:t>under strong B-field.</a:t>
            </a:r>
            <a:endParaRPr lang="en-US" altLang="ja-JP" sz="2200" b="1" dirty="0">
              <a:solidFill>
                <a:schemeClr val="accent6"/>
              </a:solidFill>
              <a:latin typeface="Helvetica"/>
              <a:ea typeface="ヒラギノ角ゴ Pro W3"/>
              <a:cs typeface="Helvetica"/>
            </a:endParaRPr>
          </a:p>
        </p:txBody>
      </p:sp>
      <p:grpSp>
        <p:nvGrpSpPr>
          <p:cNvPr id="5" name="図形グループ 4"/>
          <p:cNvGrpSpPr/>
          <p:nvPr/>
        </p:nvGrpSpPr>
        <p:grpSpPr>
          <a:xfrm>
            <a:off x="1271563" y="4159871"/>
            <a:ext cx="2512946" cy="461665"/>
            <a:chOff x="1271563" y="4159871"/>
            <a:chExt cx="2512946" cy="461665"/>
          </a:xfrm>
        </p:grpSpPr>
        <p:sp>
          <p:nvSpPr>
            <p:cNvPr id="121" name="右矢印 120"/>
            <p:cNvSpPr/>
            <p:nvPr/>
          </p:nvSpPr>
          <p:spPr bwMode="auto">
            <a:xfrm>
              <a:off x="1271563" y="4325212"/>
              <a:ext cx="1629561" cy="200078"/>
            </a:xfrm>
            <a:prstGeom prst="rightArrow">
              <a:avLst/>
            </a:prstGeom>
            <a:solidFill>
              <a:srgbClr val="FF00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endParaRPr kumimoji="0" lang="ja-JP" alt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p:txBody>
        </p:sp>
        <p:sp>
          <p:nvSpPr>
            <p:cNvPr id="2" name="テキスト ボックス 1"/>
            <p:cNvSpPr txBox="1"/>
            <p:nvPr/>
          </p:nvSpPr>
          <p:spPr>
            <a:xfrm>
              <a:off x="3008047" y="4159871"/>
              <a:ext cx="776462" cy="461665"/>
            </a:xfrm>
            <a:prstGeom prst="rect">
              <a:avLst/>
            </a:prstGeom>
            <a:noFill/>
          </p:spPr>
          <p:txBody>
            <a:bodyPr wrap="none" rtlCol="0">
              <a:spAutoFit/>
            </a:bodyPr>
            <a:lstStyle/>
            <a:p>
              <a:r>
                <a:rPr kumimoji="1" lang="en-US" altLang="ja-JP" sz="2400" i="1" dirty="0" err="1" smtClean="0">
                  <a:latin typeface="Helvetica"/>
                  <a:cs typeface="Helvetica"/>
                </a:rPr>
                <a:t>k</a:t>
              </a:r>
              <a:r>
                <a:rPr kumimoji="1" lang="en-US" altLang="ja-JP" sz="2400" baseline="-25000" dirty="0" err="1" smtClean="0">
                  <a:latin typeface="Helvetica"/>
                  <a:cs typeface="Helvetica"/>
                </a:rPr>
                <a:t>perp</a:t>
              </a:r>
              <a:endParaRPr kumimoji="1" lang="ja-JP" altLang="en-US" sz="2400" dirty="0">
                <a:latin typeface="Helvetica"/>
                <a:cs typeface="Helvetica"/>
              </a:endParaRPr>
            </a:p>
          </p:txBody>
        </p:sp>
      </p:grpSp>
      <p:grpSp>
        <p:nvGrpSpPr>
          <p:cNvPr id="4" name="図形グループ 3"/>
          <p:cNvGrpSpPr/>
          <p:nvPr/>
        </p:nvGrpSpPr>
        <p:grpSpPr>
          <a:xfrm>
            <a:off x="1521634" y="3604498"/>
            <a:ext cx="1605532" cy="1801495"/>
            <a:chOff x="1521634" y="3604498"/>
            <a:chExt cx="1605532" cy="1801495"/>
          </a:xfrm>
        </p:grpSpPr>
        <p:sp>
          <p:nvSpPr>
            <p:cNvPr id="120" name="右矢印 119"/>
            <p:cNvSpPr/>
            <p:nvPr/>
          </p:nvSpPr>
          <p:spPr bwMode="auto">
            <a:xfrm rot="5400000">
              <a:off x="1085023" y="4041109"/>
              <a:ext cx="1629561" cy="756339"/>
            </a:xfrm>
            <a:prstGeom prst="rightArrow">
              <a:avLst/>
            </a:prstGeom>
            <a:solidFill>
              <a:srgbClr val="FF00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endParaRPr kumimoji="0" lang="ja-JP" alt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p:txBody>
        </p:sp>
        <p:sp>
          <p:nvSpPr>
            <p:cNvPr id="35" name="テキスト ボックス 34"/>
            <p:cNvSpPr txBox="1"/>
            <p:nvPr/>
          </p:nvSpPr>
          <p:spPr>
            <a:xfrm>
              <a:off x="2350704" y="4944328"/>
              <a:ext cx="776462" cy="461665"/>
            </a:xfrm>
            <a:prstGeom prst="rect">
              <a:avLst/>
            </a:prstGeom>
            <a:noFill/>
          </p:spPr>
          <p:txBody>
            <a:bodyPr wrap="none" rtlCol="0">
              <a:spAutoFit/>
            </a:bodyPr>
            <a:lstStyle/>
            <a:p>
              <a:r>
                <a:rPr kumimoji="1" lang="en-US" altLang="ja-JP" sz="2400" i="1" dirty="0" err="1" smtClean="0">
                  <a:latin typeface="Helvetica"/>
                  <a:cs typeface="Helvetica"/>
                </a:rPr>
                <a:t>k</a:t>
              </a:r>
              <a:r>
                <a:rPr kumimoji="1" lang="en-US" altLang="ja-JP" sz="2400" baseline="-25000" dirty="0" err="1" smtClean="0">
                  <a:latin typeface="Helvetica"/>
                  <a:cs typeface="Helvetica"/>
                </a:rPr>
                <a:t>para</a:t>
              </a:r>
              <a:endParaRPr kumimoji="1" lang="ja-JP" altLang="en-US" sz="2400" dirty="0">
                <a:latin typeface="Helvetica"/>
                <a:cs typeface="Helvetica"/>
              </a:endParaRPr>
            </a:p>
          </p:txBody>
        </p:sp>
      </p:grpSp>
      <p:sp>
        <p:nvSpPr>
          <p:cNvPr id="3" name="テキスト ボックス 2"/>
          <p:cNvSpPr txBox="1"/>
          <p:nvPr/>
        </p:nvSpPr>
        <p:spPr>
          <a:xfrm>
            <a:off x="4184615" y="2097187"/>
            <a:ext cx="4715312" cy="4278094"/>
          </a:xfrm>
          <a:prstGeom prst="rect">
            <a:avLst/>
          </a:prstGeom>
          <a:noFill/>
        </p:spPr>
        <p:txBody>
          <a:bodyPr wrap="square" rtlCol="0">
            <a:spAutoFit/>
          </a:bodyPr>
          <a:lstStyle/>
          <a:p>
            <a:r>
              <a:rPr kumimoji="1" lang="en-US" altLang="ja-JP" sz="3200" i="1" dirty="0" err="1" smtClean="0">
                <a:latin typeface="Helvetica"/>
                <a:cs typeface="Helvetica"/>
              </a:rPr>
              <a:t>k</a:t>
            </a:r>
            <a:r>
              <a:rPr kumimoji="1" lang="en-US" altLang="ja-JP" sz="3200" baseline="-25000" dirty="0" err="1" smtClean="0">
                <a:latin typeface="Helvetica"/>
                <a:cs typeface="Helvetica"/>
              </a:rPr>
              <a:t>para</a:t>
            </a:r>
            <a:r>
              <a:rPr kumimoji="1" lang="en-US" altLang="ja-JP" sz="3200" dirty="0" smtClean="0">
                <a:latin typeface="Helvetica"/>
                <a:cs typeface="Helvetica"/>
              </a:rPr>
              <a:t> = </a:t>
            </a:r>
            <a:r>
              <a:rPr kumimoji="1" lang="en-US" altLang="ja-JP" sz="3200" i="1" dirty="0" smtClean="0">
                <a:latin typeface="Helvetica"/>
                <a:cs typeface="Helvetica"/>
              </a:rPr>
              <a:t>k</a:t>
            </a:r>
            <a:r>
              <a:rPr kumimoji="1" lang="en-US" altLang="ja-JP" sz="3200" baseline="-25000" dirty="0" smtClean="0">
                <a:latin typeface="Helvetica"/>
                <a:cs typeface="Helvetica"/>
              </a:rPr>
              <a:t>w/o B</a:t>
            </a:r>
            <a:endParaRPr kumimoji="1" lang="en-US" altLang="ja-JP" sz="3200" dirty="0" smtClean="0">
              <a:latin typeface="Helvetica"/>
              <a:cs typeface="Helvetica"/>
            </a:endParaRPr>
          </a:p>
          <a:p>
            <a:endParaRPr kumimoji="1" lang="en-US" altLang="ja-JP" sz="3200" dirty="0" smtClean="0">
              <a:latin typeface="Helvetica"/>
              <a:cs typeface="Helvetica"/>
            </a:endParaRPr>
          </a:p>
          <a:p>
            <a:r>
              <a:rPr lang="en-US" altLang="ja-JP" sz="3200" i="1" dirty="0" err="1" smtClean="0">
                <a:latin typeface="Helvetica"/>
                <a:cs typeface="Helvetica"/>
              </a:rPr>
              <a:t>k</a:t>
            </a:r>
            <a:r>
              <a:rPr lang="en-US" altLang="ja-JP" sz="3200" baseline="-25000" dirty="0" err="1" smtClean="0">
                <a:latin typeface="Helvetica"/>
                <a:cs typeface="Helvetica"/>
              </a:rPr>
              <a:t>perp</a:t>
            </a:r>
            <a:r>
              <a:rPr lang="en-US" altLang="ja-JP" sz="3200" dirty="0" smtClean="0">
                <a:latin typeface="Helvetica"/>
                <a:cs typeface="Helvetica"/>
              </a:rPr>
              <a:t> = </a:t>
            </a:r>
            <a:r>
              <a:rPr lang="en-US" altLang="ja-JP" sz="3200" i="1" dirty="0" smtClean="0">
                <a:latin typeface="Helvetica"/>
                <a:cs typeface="Helvetica"/>
              </a:rPr>
              <a:t>k </a:t>
            </a:r>
            <a:r>
              <a:rPr lang="en-US" altLang="ja-JP" sz="3200" baseline="-25000" dirty="0">
                <a:latin typeface="Helvetica"/>
                <a:cs typeface="Helvetica"/>
              </a:rPr>
              <a:t>w/o </a:t>
            </a:r>
            <a:r>
              <a:rPr lang="en-US" altLang="ja-JP" sz="3200" baseline="-25000" dirty="0" smtClean="0">
                <a:latin typeface="Helvetica"/>
                <a:cs typeface="Helvetica"/>
              </a:rPr>
              <a:t>B</a:t>
            </a:r>
            <a:r>
              <a:rPr lang="en-US" altLang="ja-JP" sz="3200" dirty="0" smtClean="0">
                <a:latin typeface="Helvetica"/>
                <a:cs typeface="Helvetica"/>
              </a:rPr>
              <a:t>/(1+(</a:t>
            </a:r>
            <a:r>
              <a:rPr lang="el-GR" altLang="ja-JP" sz="3200" i="1" dirty="0" smtClean="0">
                <a:latin typeface="Helvetica"/>
                <a:cs typeface="Helvetica"/>
              </a:rPr>
              <a:t>ω</a:t>
            </a:r>
            <a:r>
              <a:rPr lang="en-US" altLang="ja-JP" sz="3200" baseline="-25000" dirty="0" err="1" smtClean="0">
                <a:latin typeface="Helvetica"/>
                <a:cs typeface="Helvetica"/>
              </a:rPr>
              <a:t>ce</a:t>
            </a:r>
            <a:r>
              <a:rPr lang="el-GR" altLang="ja-JP" sz="3200" i="1" dirty="0" smtClean="0">
                <a:latin typeface="Helvetica"/>
                <a:cs typeface="Helvetica"/>
              </a:rPr>
              <a:t>τ</a:t>
            </a:r>
            <a:r>
              <a:rPr lang="en-US" altLang="ja-JP" sz="3200" baseline="-25000" dirty="0" smtClean="0">
                <a:latin typeface="Helvetica"/>
                <a:cs typeface="Helvetica"/>
              </a:rPr>
              <a:t>e</a:t>
            </a:r>
            <a:r>
              <a:rPr lang="en-US" altLang="ja-JP" sz="3200" dirty="0" smtClean="0">
                <a:latin typeface="Helvetica"/>
                <a:cs typeface="Helvetica"/>
              </a:rPr>
              <a:t>)</a:t>
            </a:r>
            <a:r>
              <a:rPr lang="en-US" altLang="ja-JP" sz="3200" baseline="30000" dirty="0" smtClean="0">
                <a:latin typeface="Helvetica"/>
                <a:cs typeface="Helvetica"/>
              </a:rPr>
              <a:t>2</a:t>
            </a:r>
            <a:r>
              <a:rPr lang="en-US" altLang="ja-JP" sz="3200" dirty="0" smtClean="0">
                <a:latin typeface="Helvetica"/>
                <a:cs typeface="Helvetica"/>
              </a:rPr>
              <a:t>)</a:t>
            </a:r>
          </a:p>
          <a:p>
            <a:endParaRPr kumimoji="1" lang="en-US" altLang="ja-JP" sz="3200" dirty="0">
              <a:latin typeface="Helvetica"/>
              <a:cs typeface="Helvetica"/>
            </a:endParaRPr>
          </a:p>
          <a:p>
            <a:r>
              <a:rPr lang="en-US" altLang="ja-JP" sz="2400" i="1" dirty="0" smtClean="0">
                <a:latin typeface="Helvetica"/>
                <a:cs typeface="Helvetica"/>
              </a:rPr>
              <a:t>k</a:t>
            </a:r>
            <a:r>
              <a:rPr lang="en-US" altLang="ja-JP" sz="2400" baseline="-25000" dirty="0" smtClean="0">
                <a:latin typeface="Helvetica"/>
                <a:cs typeface="Helvetica"/>
              </a:rPr>
              <a:t>w/o B</a:t>
            </a:r>
            <a:r>
              <a:rPr lang="en-US" altLang="ja-JP" sz="2400" i="1" dirty="0" smtClean="0">
                <a:latin typeface="Helvetica"/>
                <a:cs typeface="Helvetica"/>
              </a:rPr>
              <a:t>	</a:t>
            </a:r>
            <a:r>
              <a:rPr lang="en-US" altLang="ja-JP" sz="2400" dirty="0" smtClean="0">
                <a:latin typeface="Helvetica"/>
                <a:cs typeface="Helvetica"/>
              </a:rPr>
              <a:t>: conductivity (w/o B)</a:t>
            </a:r>
          </a:p>
          <a:p>
            <a:r>
              <a:rPr lang="el-GR" altLang="ja-JP" sz="2400" i="1" dirty="0" smtClean="0">
                <a:latin typeface="Helvetica"/>
                <a:cs typeface="Helvetica"/>
              </a:rPr>
              <a:t>ω</a:t>
            </a:r>
            <a:r>
              <a:rPr lang="en-US" altLang="ja-JP" sz="2400" baseline="-25000" dirty="0" err="1" smtClean="0">
                <a:latin typeface="Helvetica"/>
                <a:cs typeface="Helvetica"/>
              </a:rPr>
              <a:t>ce</a:t>
            </a:r>
            <a:r>
              <a:rPr lang="en-US" altLang="ja-JP" sz="2400" baseline="-25000" dirty="0" smtClean="0">
                <a:latin typeface="Helvetica"/>
                <a:cs typeface="Helvetica"/>
              </a:rPr>
              <a:t>		</a:t>
            </a:r>
            <a:r>
              <a:rPr lang="en-US" altLang="ja-JP" sz="2400" dirty="0" smtClean="0">
                <a:latin typeface="Helvetica"/>
                <a:cs typeface="Helvetica"/>
              </a:rPr>
              <a:t>: elec. </a:t>
            </a:r>
            <a:r>
              <a:rPr lang="en-US" altLang="ja-JP" sz="2400" dirty="0" err="1" smtClean="0">
                <a:latin typeface="Helvetica"/>
                <a:cs typeface="Helvetica"/>
              </a:rPr>
              <a:t>gyrofrequency</a:t>
            </a:r>
            <a:endParaRPr lang="en-US" altLang="ja-JP" sz="2400" dirty="0">
              <a:latin typeface="Helvetica"/>
              <a:cs typeface="Helvetica"/>
            </a:endParaRPr>
          </a:p>
          <a:p>
            <a:r>
              <a:rPr lang="el-GR" altLang="ja-JP" sz="2400" i="1" dirty="0" smtClean="0">
                <a:latin typeface="Helvetica"/>
                <a:cs typeface="Helvetica"/>
              </a:rPr>
              <a:t>τ</a:t>
            </a:r>
            <a:r>
              <a:rPr lang="en-US" altLang="ja-JP" sz="2400" baseline="-25000" dirty="0" smtClean="0">
                <a:latin typeface="Helvetica"/>
                <a:cs typeface="Helvetica"/>
              </a:rPr>
              <a:t>e</a:t>
            </a:r>
            <a:r>
              <a:rPr lang="en-US" altLang="ja-JP" sz="2400" dirty="0" smtClean="0">
                <a:latin typeface="Helvetica"/>
                <a:cs typeface="Helvetica"/>
              </a:rPr>
              <a:t> 		: elec. collisional time</a:t>
            </a:r>
          </a:p>
          <a:p>
            <a:endParaRPr lang="en-US" altLang="ja-JP" sz="2400" dirty="0">
              <a:latin typeface="Helvetica"/>
              <a:cs typeface="Helvetica"/>
            </a:endParaRPr>
          </a:p>
          <a:p>
            <a:r>
              <a:rPr lang="en-US" altLang="ja-JP" sz="2400" i="1" dirty="0" err="1" smtClean="0">
                <a:latin typeface="Helvetica"/>
                <a:cs typeface="Helvetica"/>
              </a:rPr>
              <a:t>T</a:t>
            </a:r>
            <a:r>
              <a:rPr lang="en-US" altLang="ja-JP" sz="2400" baseline="-25000" dirty="0" err="1" smtClean="0">
                <a:latin typeface="Helvetica"/>
                <a:cs typeface="Helvetica"/>
              </a:rPr>
              <a:t>e</a:t>
            </a:r>
            <a:r>
              <a:rPr lang="en-US" altLang="ja-JP" sz="2400" dirty="0" smtClean="0">
                <a:latin typeface="Helvetica"/>
                <a:cs typeface="Helvetica"/>
              </a:rPr>
              <a:t> = 100 </a:t>
            </a:r>
            <a:r>
              <a:rPr lang="en-US" altLang="ja-JP" sz="2400" dirty="0" err="1" smtClean="0">
                <a:latin typeface="Helvetica"/>
                <a:cs typeface="Helvetica"/>
              </a:rPr>
              <a:t>eV</a:t>
            </a:r>
            <a:r>
              <a:rPr lang="en-US" altLang="ja-JP" sz="2400" dirty="0" smtClean="0">
                <a:latin typeface="Helvetica"/>
                <a:cs typeface="Helvetica"/>
              </a:rPr>
              <a:t>, </a:t>
            </a:r>
            <a:r>
              <a:rPr lang="en-US" altLang="ja-JP" sz="2400" i="1" dirty="0" smtClean="0">
                <a:latin typeface="Helvetica"/>
                <a:cs typeface="Helvetica"/>
              </a:rPr>
              <a:t>n</a:t>
            </a:r>
            <a:r>
              <a:rPr lang="en-US" altLang="ja-JP" sz="2400" baseline="-25000" dirty="0" smtClean="0">
                <a:latin typeface="Helvetica"/>
                <a:cs typeface="Helvetica"/>
              </a:rPr>
              <a:t>e</a:t>
            </a:r>
            <a:r>
              <a:rPr lang="en-US" altLang="ja-JP" sz="2400" dirty="0" smtClean="0">
                <a:latin typeface="Helvetica"/>
                <a:cs typeface="Helvetica"/>
              </a:rPr>
              <a:t> = 9 x 10</a:t>
            </a:r>
            <a:r>
              <a:rPr lang="en-US" altLang="ja-JP" sz="2400" baseline="30000" dirty="0" smtClean="0">
                <a:latin typeface="Helvetica"/>
                <a:cs typeface="Helvetica"/>
              </a:rPr>
              <a:t>21</a:t>
            </a:r>
            <a:r>
              <a:rPr lang="en-US" altLang="ja-JP" sz="2400" dirty="0" smtClean="0">
                <a:latin typeface="Helvetica"/>
                <a:cs typeface="Helvetica"/>
              </a:rPr>
              <a:t> cm</a:t>
            </a:r>
            <a:r>
              <a:rPr lang="en-US" altLang="ja-JP" sz="2400" baseline="30000" dirty="0" smtClean="0">
                <a:latin typeface="Helvetica"/>
                <a:cs typeface="Helvetica"/>
              </a:rPr>
              <a:t>-3</a:t>
            </a:r>
            <a:endParaRPr lang="en-US" altLang="ja-JP" sz="2400" i="1" dirty="0" smtClean="0">
              <a:latin typeface="Helvetica"/>
              <a:cs typeface="Helvetica"/>
            </a:endParaRPr>
          </a:p>
          <a:p>
            <a:r>
              <a:rPr lang="el-GR" altLang="ja-JP" sz="2400" i="1" dirty="0" smtClean="0">
                <a:solidFill>
                  <a:srgbClr val="FF0000"/>
                </a:solidFill>
                <a:latin typeface="Helvetica"/>
                <a:cs typeface="Helvetica"/>
              </a:rPr>
              <a:t>ω</a:t>
            </a:r>
            <a:r>
              <a:rPr lang="en-US" altLang="ja-JP" sz="2400" baseline="-25000" dirty="0" err="1" smtClean="0">
                <a:solidFill>
                  <a:srgbClr val="FF0000"/>
                </a:solidFill>
                <a:latin typeface="Helvetica"/>
                <a:cs typeface="Helvetica"/>
              </a:rPr>
              <a:t>ce</a:t>
            </a:r>
            <a:r>
              <a:rPr lang="el-GR" altLang="ja-JP" sz="2400" i="1" dirty="0" smtClean="0">
                <a:solidFill>
                  <a:srgbClr val="FF0000"/>
                </a:solidFill>
                <a:latin typeface="Helvetica"/>
                <a:cs typeface="Helvetica"/>
              </a:rPr>
              <a:t>τ</a:t>
            </a:r>
            <a:r>
              <a:rPr lang="en-US" altLang="ja-JP" sz="2400" baseline="-25000" dirty="0" smtClean="0">
                <a:solidFill>
                  <a:srgbClr val="FF0000"/>
                </a:solidFill>
                <a:latin typeface="Helvetica"/>
                <a:cs typeface="Helvetica"/>
              </a:rPr>
              <a:t>e</a:t>
            </a:r>
            <a:r>
              <a:rPr lang="ja-JP" altLang="en-US" sz="2400" baseline="-25000" dirty="0" smtClean="0">
                <a:solidFill>
                  <a:srgbClr val="FF0000"/>
                </a:solidFill>
                <a:latin typeface="Helvetica"/>
                <a:cs typeface="Helvetica"/>
              </a:rPr>
              <a:t>　</a:t>
            </a:r>
            <a:r>
              <a:rPr lang="en-US" altLang="ja-JP" sz="2400" dirty="0" smtClean="0">
                <a:solidFill>
                  <a:srgbClr val="FF0000"/>
                </a:solidFill>
                <a:latin typeface="Helvetica"/>
                <a:cs typeface="Helvetica"/>
              </a:rPr>
              <a:t>~ 1</a:t>
            </a:r>
            <a:endParaRPr lang="en-US" altLang="ja-JP" sz="2400" dirty="0">
              <a:solidFill>
                <a:srgbClr val="FF0000"/>
              </a:solidFill>
              <a:latin typeface="Helvetica"/>
              <a:cs typeface="Helvetica"/>
            </a:endParaRPr>
          </a:p>
        </p:txBody>
      </p:sp>
      <p:sp>
        <p:nvSpPr>
          <p:cNvPr id="39" name="Text Box 187"/>
          <p:cNvSpPr txBox="1">
            <a:spLocks noChangeArrowheads="1"/>
          </p:cNvSpPr>
          <p:nvPr/>
        </p:nvSpPr>
        <p:spPr bwMode="auto">
          <a:xfrm>
            <a:off x="292264" y="1293540"/>
            <a:ext cx="3079059" cy="646331"/>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914400" fontAlgn="base">
              <a:spcBef>
                <a:spcPct val="0"/>
              </a:spcBef>
              <a:spcAft>
                <a:spcPct val="0"/>
              </a:spcAft>
              <a:defRPr/>
            </a:pPr>
            <a:r>
              <a:rPr lang="en-US" altLang="ja-JP" b="1" dirty="0" smtClean="0">
                <a:solidFill>
                  <a:srgbClr val="FFFFFF"/>
                </a:solidFill>
                <a:latin typeface="Helvetica" charset="0"/>
                <a:ea typeface="Osaka" charset="0"/>
                <a:cs typeface="Osaka" charset="0"/>
              </a:rPr>
              <a:t>Thermal conductivity</a:t>
            </a:r>
          </a:p>
          <a:p>
            <a:pPr algn="ctr" defTabSz="914400" fontAlgn="base">
              <a:spcBef>
                <a:spcPct val="0"/>
              </a:spcBef>
              <a:spcAft>
                <a:spcPct val="0"/>
              </a:spcAft>
              <a:defRPr/>
            </a:pPr>
            <a:r>
              <a:rPr lang="en-US" altLang="ja-JP" b="1" dirty="0" smtClean="0">
                <a:solidFill>
                  <a:srgbClr val="FFFFFF"/>
                </a:solidFill>
                <a:latin typeface="Helvetica" charset="0"/>
                <a:ea typeface="Osaka" charset="0"/>
                <a:cs typeface="Osaka" charset="0"/>
              </a:rPr>
              <a:t>in parallel B-field</a:t>
            </a:r>
            <a:endParaRPr lang="en-US" altLang="ja-JP" b="1" dirty="0">
              <a:solidFill>
                <a:srgbClr val="FFFFFF"/>
              </a:solidFill>
              <a:latin typeface="Helvetica" charset="0"/>
              <a:ea typeface="Osaka" charset="0"/>
              <a:cs typeface="Osaka" charset="0"/>
            </a:endParaRPr>
          </a:p>
        </p:txBody>
      </p:sp>
      <p:sp>
        <p:nvSpPr>
          <p:cNvPr id="40" name="Text Box 187"/>
          <p:cNvSpPr txBox="1">
            <a:spLocks noChangeArrowheads="1"/>
          </p:cNvSpPr>
          <p:nvPr/>
        </p:nvSpPr>
        <p:spPr bwMode="auto">
          <a:xfrm>
            <a:off x="5030526" y="1293540"/>
            <a:ext cx="3079059" cy="36933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914400" fontAlgn="base">
              <a:spcBef>
                <a:spcPct val="0"/>
              </a:spcBef>
              <a:spcAft>
                <a:spcPct val="0"/>
              </a:spcAft>
              <a:defRPr/>
            </a:pPr>
            <a:r>
              <a:rPr lang="en-US" altLang="ja-JP" b="1" dirty="0" err="1" smtClean="0">
                <a:solidFill>
                  <a:srgbClr val="FFFFFF"/>
                </a:solidFill>
                <a:latin typeface="Helvetica" charset="0"/>
                <a:ea typeface="Osaka" charset="0"/>
                <a:cs typeface="Osaka" charset="0"/>
              </a:rPr>
              <a:t>Braginskii</a:t>
            </a:r>
            <a:r>
              <a:rPr lang="en-US" altLang="ja-JP" b="1" dirty="0" smtClean="0">
                <a:solidFill>
                  <a:srgbClr val="FFFFFF"/>
                </a:solidFill>
                <a:latin typeface="Helvetica" charset="0"/>
                <a:ea typeface="Osaka" charset="0"/>
                <a:cs typeface="Osaka" charset="0"/>
              </a:rPr>
              <a:t> coefficient</a:t>
            </a:r>
            <a:endParaRPr lang="en-US" altLang="ja-JP" b="1" dirty="0">
              <a:solidFill>
                <a:srgbClr val="FFFFFF"/>
              </a:solidFill>
              <a:latin typeface="Helvetica" charset="0"/>
              <a:ea typeface="Osaka" charset="0"/>
              <a:cs typeface="Osaka" charset="0"/>
            </a:endParaRPr>
          </a:p>
        </p:txBody>
      </p:sp>
      <p:grpSp>
        <p:nvGrpSpPr>
          <p:cNvPr id="41" name="図形グループ 118"/>
          <p:cNvGrpSpPr>
            <a:grpSpLocks/>
          </p:cNvGrpSpPr>
          <p:nvPr/>
        </p:nvGrpSpPr>
        <p:grpSpPr bwMode="auto">
          <a:xfrm>
            <a:off x="7879862" y="185188"/>
            <a:ext cx="1223963" cy="788988"/>
            <a:chOff x="7424915" y="-91246"/>
            <a:chExt cx="1224880" cy="790356"/>
          </a:xfrm>
        </p:grpSpPr>
        <p:sp>
          <p:nvSpPr>
            <p:cNvPr id="42"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43" name="図 1" descr="logo0.jpg"/>
            <p:cNvPicPr>
              <a:picLocks noChangeAspect="1"/>
            </p:cNvPicPr>
            <p:nvPr/>
          </p:nvPicPr>
          <p:blipFill>
            <a:blip r:embed="rId3">
              <a:extLst>
                <a:ext uri="{BEBA8EAE-BF5A-486C-A8C5-ECC9F3942E4B}">
                  <a14:imgProps xmlns:a14="http://schemas.microsoft.com/office/drawing/2010/main">
                    <a14:imgLayer r:embed="rId4">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 descr="E:\発表用PPT\logo-SILVER.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31</a:t>
            </a:fld>
            <a:endParaRPr lang="en-US" altLang="ja-JP" sz="1300" dirty="0">
              <a:solidFill>
                <a:srgbClr val="000000"/>
              </a:solidFill>
              <a:latin typeface="Arial" charset="0"/>
              <a:cs typeface="Gill Sans" charset="0"/>
            </a:endParaRPr>
          </a:p>
        </p:txBody>
      </p:sp>
      <p:sp>
        <p:nvSpPr>
          <p:cNvPr id="46" name="正方形/長方形 45"/>
          <p:cNvSpPr/>
          <p:nvPr/>
        </p:nvSpPr>
        <p:spPr>
          <a:xfrm>
            <a:off x="39956" y="38103"/>
            <a:ext cx="3443258"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Hydrodynamics in strong B-field</a:t>
            </a:r>
            <a:endParaRPr lang="ja-JP" altLang="en-US" baseline="-25000"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182588181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Rectangle 2"/>
          <p:cNvSpPr>
            <a:spLocks noChangeArrowheads="1"/>
          </p:cNvSpPr>
          <p:nvPr/>
        </p:nvSpPr>
        <p:spPr bwMode="auto">
          <a:xfrm>
            <a:off x="2" y="-1"/>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defTabSz="457047"/>
            <a:endParaRPr lang="en-US" altLang="ja-JP" sz="2200" b="1" dirty="0" smtClean="0">
              <a:solidFill>
                <a:srgbClr val="000090"/>
              </a:solidFill>
              <a:latin typeface="Helvetica"/>
              <a:ea typeface="ヒラギノ角ゴ Pro W3"/>
              <a:cs typeface="Helvetica"/>
            </a:endParaRPr>
          </a:p>
          <a:p>
            <a:pPr defTabSz="457047"/>
            <a:r>
              <a:rPr lang="en-US" altLang="ja-JP" sz="2200" b="1" dirty="0" smtClean="0">
                <a:solidFill>
                  <a:srgbClr val="FF0000"/>
                </a:solidFill>
                <a:latin typeface="Helvetica"/>
                <a:ea typeface="ヒラギノ角ゴ Pro W3"/>
                <a:cs typeface="Helvetica"/>
              </a:rPr>
              <a:t>Uniform magnetic field </a:t>
            </a:r>
            <a:r>
              <a:rPr lang="en-US" altLang="ja-JP" sz="2200" b="1" dirty="0" smtClean="0">
                <a:solidFill>
                  <a:srgbClr val="000090"/>
                </a:solidFill>
                <a:latin typeface="Helvetica"/>
                <a:ea typeface="ヒラギノ角ゴ Pro W3"/>
                <a:cs typeface="Helvetica"/>
              </a:rPr>
              <a:t>was generated for this experiment</a:t>
            </a:r>
          </a:p>
          <a:p>
            <a:pPr defTabSz="457047"/>
            <a:r>
              <a:rPr lang="en-US" altLang="ja-JP" sz="2200" b="1" dirty="0" smtClean="0">
                <a:solidFill>
                  <a:srgbClr val="000090"/>
                </a:solidFill>
                <a:latin typeface="Helvetica"/>
                <a:ea typeface="ヒラギノ角ゴ Pro W3"/>
                <a:cs typeface="Helvetica"/>
              </a:rPr>
              <a:t> by using a Helmholtz-type coil-capacitor target.</a:t>
            </a:r>
          </a:p>
        </p:txBody>
      </p:sp>
      <p:pic>
        <p:nvPicPr>
          <p:cNvPr id="2" name="図 1" descr="140422Helmholtz_tate.jpg"/>
          <p:cNvPicPr>
            <a:picLocks noChangeAspect="1"/>
          </p:cNvPicPr>
          <p:nvPr/>
        </p:nvPicPr>
        <p:blipFill rotWithShape="1">
          <a:blip r:embed="rId2">
            <a:extLst>
              <a:ext uri="{28A0092B-C50C-407E-A947-70E740481C1C}">
                <a14:useLocalDpi xmlns:a14="http://schemas.microsoft.com/office/drawing/2010/main" val="0"/>
              </a:ext>
            </a:extLst>
          </a:blip>
          <a:srcRect l="26646" t="20965" r="37412" b="20681"/>
          <a:stretch/>
        </p:blipFill>
        <p:spPr>
          <a:xfrm>
            <a:off x="5066821" y="1987681"/>
            <a:ext cx="2484136" cy="3607792"/>
          </a:xfrm>
          <a:prstGeom prst="rect">
            <a:avLst/>
          </a:prstGeom>
        </p:spPr>
      </p:pic>
      <p:pic>
        <p:nvPicPr>
          <p:cNvPr id="3" name="図 2" descr="140422Helmholtz_yoko.jpg"/>
          <p:cNvPicPr>
            <a:picLocks noChangeAspect="1"/>
          </p:cNvPicPr>
          <p:nvPr/>
        </p:nvPicPr>
        <p:blipFill rotWithShape="1">
          <a:blip r:embed="rId3">
            <a:extLst>
              <a:ext uri="{28A0092B-C50C-407E-A947-70E740481C1C}">
                <a14:useLocalDpi xmlns:a14="http://schemas.microsoft.com/office/drawing/2010/main" val="0"/>
              </a:ext>
            </a:extLst>
          </a:blip>
          <a:srcRect l="19860" r="22252" b="6355"/>
          <a:stretch/>
        </p:blipFill>
        <p:spPr>
          <a:xfrm>
            <a:off x="1492099" y="2158316"/>
            <a:ext cx="2325859" cy="3512103"/>
          </a:xfrm>
          <a:prstGeom prst="rect">
            <a:avLst/>
          </a:prstGeom>
        </p:spPr>
      </p:pic>
      <p:grpSp>
        <p:nvGrpSpPr>
          <p:cNvPr id="4" name="図形グループ 3"/>
          <p:cNvGrpSpPr/>
          <p:nvPr/>
        </p:nvGrpSpPr>
        <p:grpSpPr>
          <a:xfrm>
            <a:off x="1610216" y="2672316"/>
            <a:ext cx="4596027" cy="3528992"/>
            <a:chOff x="1747327" y="2910782"/>
            <a:chExt cx="4596027" cy="3528992"/>
          </a:xfrm>
        </p:grpSpPr>
        <p:sp>
          <p:nvSpPr>
            <p:cNvPr id="5" name="テキスト ボックス 4"/>
            <p:cNvSpPr txBox="1"/>
            <p:nvPr/>
          </p:nvSpPr>
          <p:spPr>
            <a:xfrm>
              <a:off x="3741936" y="6070442"/>
              <a:ext cx="2601418" cy="369332"/>
            </a:xfrm>
            <a:prstGeom prst="rect">
              <a:avLst/>
            </a:prstGeom>
            <a:noFill/>
          </p:spPr>
          <p:txBody>
            <a:bodyPr wrap="none" rtlCol="0">
              <a:spAutoFit/>
            </a:bodyPr>
            <a:lstStyle/>
            <a:p>
              <a:pPr defTabSz="457200"/>
              <a:r>
                <a:rPr lang="en-US" altLang="ja-JP" b="1" dirty="0" smtClean="0">
                  <a:solidFill>
                    <a:prstClr val="black"/>
                  </a:solidFill>
                  <a:latin typeface="Helvetica"/>
                  <a:ea typeface="ＭＳ Ｐゴシック"/>
                  <a:cs typeface="Helvetica"/>
                </a:rPr>
                <a:t>1500 µm-diameter coil</a:t>
              </a:r>
              <a:endParaRPr lang="ja-JP" altLang="en-US" b="1" dirty="0">
                <a:solidFill>
                  <a:prstClr val="black"/>
                </a:solidFill>
                <a:latin typeface="Helvetica"/>
                <a:ea typeface="ＭＳ Ｐゴシック"/>
                <a:cs typeface="Helvetica"/>
              </a:endParaRPr>
            </a:p>
          </p:txBody>
        </p:sp>
        <p:cxnSp>
          <p:nvCxnSpPr>
            <p:cNvPr id="7" name="直線矢印コネクタ 6"/>
            <p:cNvCxnSpPr>
              <a:stCxn id="5" idx="0"/>
            </p:cNvCxnSpPr>
            <p:nvPr/>
          </p:nvCxnSpPr>
          <p:spPr>
            <a:xfrm flipH="1" flipV="1">
              <a:off x="3165351" y="4476731"/>
              <a:ext cx="1877294" cy="159371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直線矢印コネクタ 57"/>
            <p:cNvCxnSpPr>
              <a:stCxn id="5" idx="0"/>
            </p:cNvCxnSpPr>
            <p:nvPr/>
          </p:nvCxnSpPr>
          <p:spPr>
            <a:xfrm flipV="1">
              <a:off x="5042645" y="4304392"/>
              <a:ext cx="1079737" cy="17660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直線矢印コネクタ 60"/>
            <p:cNvCxnSpPr/>
            <p:nvPr/>
          </p:nvCxnSpPr>
          <p:spPr>
            <a:xfrm flipH="1">
              <a:off x="2625008" y="4069375"/>
              <a:ext cx="327922" cy="64777"/>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7" name="テキスト ボックス 66"/>
            <p:cNvSpPr txBox="1"/>
            <p:nvPr/>
          </p:nvSpPr>
          <p:spPr>
            <a:xfrm>
              <a:off x="1747327" y="3635266"/>
              <a:ext cx="1446693" cy="369332"/>
            </a:xfrm>
            <a:prstGeom prst="rect">
              <a:avLst/>
            </a:prstGeom>
            <a:noFill/>
          </p:spPr>
          <p:txBody>
            <a:bodyPr wrap="none" rtlCol="0">
              <a:spAutoFit/>
            </a:bodyPr>
            <a:lstStyle/>
            <a:p>
              <a:pPr defTabSz="457200"/>
              <a:r>
                <a:rPr lang="en-US" altLang="ja-JP" b="1" dirty="0" smtClean="0">
                  <a:solidFill>
                    <a:prstClr val="black"/>
                  </a:solidFill>
                  <a:latin typeface="Helvetica"/>
                  <a:ea typeface="ＭＳ Ｐゴシック"/>
                  <a:cs typeface="Helvetica"/>
                </a:rPr>
                <a:t>900 µm gap</a:t>
              </a:r>
              <a:endParaRPr lang="ja-JP" altLang="en-US" b="1" dirty="0">
                <a:solidFill>
                  <a:prstClr val="black"/>
                </a:solidFill>
                <a:latin typeface="Helvetica"/>
                <a:ea typeface="ＭＳ Ｐゴシック"/>
                <a:cs typeface="Helvetica"/>
              </a:endParaRPr>
            </a:p>
          </p:txBody>
        </p:sp>
        <p:cxnSp>
          <p:nvCxnSpPr>
            <p:cNvPr id="68" name="直線矢印コネクタ 67"/>
            <p:cNvCxnSpPr>
              <a:stCxn id="73" idx="2"/>
            </p:cNvCxnSpPr>
            <p:nvPr/>
          </p:nvCxnSpPr>
          <p:spPr>
            <a:xfrm flipH="1">
              <a:off x="3047002" y="3280114"/>
              <a:ext cx="1152945" cy="102427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直線矢印コネクタ 69"/>
            <p:cNvCxnSpPr>
              <a:stCxn id="73" idx="2"/>
            </p:cNvCxnSpPr>
            <p:nvPr/>
          </p:nvCxnSpPr>
          <p:spPr>
            <a:xfrm>
              <a:off x="4199947" y="3280114"/>
              <a:ext cx="1922435" cy="78926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テキスト ボックス 72"/>
            <p:cNvSpPr txBox="1"/>
            <p:nvPr/>
          </p:nvSpPr>
          <p:spPr>
            <a:xfrm>
              <a:off x="3047002" y="2910782"/>
              <a:ext cx="2305890" cy="369332"/>
            </a:xfrm>
            <a:prstGeom prst="rect">
              <a:avLst/>
            </a:prstGeom>
            <a:noFill/>
          </p:spPr>
          <p:txBody>
            <a:bodyPr wrap="none" rtlCol="0">
              <a:spAutoFit/>
            </a:bodyPr>
            <a:lstStyle/>
            <a:p>
              <a:pPr defTabSz="457200"/>
              <a:r>
                <a:rPr lang="en-US" altLang="ja-JP" b="1" dirty="0" smtClean="0">
                  <a:solidFill>
                    <a:prstClr val="black"/>
                  </a:solidFill>
                  <a:latin typeface="Helvetica"/>
                  <a:ea typeface="ＭＳ Ｐゴシック"/>
                  <a:cs typeface="Helvetica"/>
                </a:rPr>
                <a:t>25 µm-thick PS foil</a:t>
              </a:r>
              <a:endParaRPr lang="ja-JP" altLang="en-US" b="1" dirty="0">
                <a:solidFill>
                  <a:prstClr val="black"/>
                </a:solidFill>
                <a:latin typeface="Helvetica"/>
                <a:ea typeface="ＭＳ Ｐゴシック"/>
                <a:cs typeface="Helvetica"/>
              </a:endParaRPr>
            </a:p>
          </p:txBody>
        </p:sp>
      </p:grpSp>
      <p:sp>
        <p:nvSpPr>
          <p:cNvPr id="19" name="Text Box 187"/>
          <p:cNvSpPr txBox="1">
            <a:spLocks noChangeArrowheads="1"/>
          </p:cNvSpPr>
          <p:nvPr/>
        </p:nvSpPr>
        <p:spPr bwMode="auto">
          <a:xfrm>
            <a:off x="1492099" y="1164625"/>
            <a:ext cx="1788207" cy="646331"/>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defRPr/>
            </a:pPr>
            <a:r>
              <a:rPr lang="en-US" altLang="ja-JP" b="1" dirty="0" smtClean="0">
                <a:solidFill>
                  <a:srgbClr val="FFFFFF"/>
                </a:solidFill>
                <a:latin typeface="Helvetica" charset="0"/>
                <a:ea typeface="Osaka" charset="0"/>
                <a:cs typeface="Osaka" charset="0"/>
              </a:rPr>
              <a:t>Parallel B-field</a:t>
            </a:r>
          </a:p>
          <a:p>
            <a:pPr algn="ctr" defTabSz="914400" fontAlgn="base">
              <a:spcBef>
                <a:spcPct val="0"/>
              </a:spcBef>
              <a:spcAft>
                <a:spcPct val="0"/>
              </a:spcAft>
              <a:defRPr/>
            </a:pPr>
            <a:r>
              <a:rPr lang="en-US" altLang="ja-JP" b="1" dirty="0" smtClean="0">
                <a:solidFill>
                  <a:srgbClr val="FFFFFF"/>
                </a:solidFill>
                <a:latin typeface="Helvetica" charset="0"/>
                <a:ea typeface="Osaka" charset="0"/>
                <a:cs typeface="Osaka" charset="0"/>
              </a:rPr>
              <a:t>Geometry</a:t>
            </a:r>
            <a:endParaRPr lang="en-US" altLang="ja-JP" b="1" dirty="0">
              <a:solidFill>
                <a:srgbClr val="FFFFFF"/>
              </a:solidFill>
              <a:latin typeface="Helvetica" charset="0"/>
              <a:ea typeface="Osaka" charset="0"/>
              <a:cs typeface="Osaka" charset="0"/>
            </a:endParaRPr>
          </a:p>
        </p:txBody>
      </p:sp>
      <p:sp>
        <p:nvSpPr>
          <p:cNvPr id="24" name="Text Box 187"/>
          <p:cNvSpPr txBox="1">
            <a:spLocks noChangeArrowheads="1"/>
          </p:cNvSpPr>
          <p:nvPr/>
        </p:nvSpPr>
        <p:spPr bwMode="auto">
          <a:xfrm>
            <a:off x="5066821" y="1164625"/>
            <a:ext cx="2506290" cy="646331"/>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defRPr/>
            </a:pPr>
            <a:r>
              <a:rPr lang="en-US" altLang="ja-JP" b="1" dirty="0" smtClean="0">
                <a:solidFill>
                  <a:srgbClr val="FFFFFF"/>
                </a:solidFill>
                <a:latin typeface="Helvetica" charset="0"/>
                <a:ea typeface="Osaka" charset="0"/>
                <a:cs typeface="Osaka" charset="0"/>
              </a:rPr>
              <a:t>Perpendicular B-field</a:t>
            </a:r>
          </a:p>
          <a:p>
            <a:pPr algn="ctr" defTabSz="914400" fontAlgn="base">
              <a:spcBef>
                <a:spcPct val="0"/>
              </a:spcBef>
              <a:spcAft>
                <a:spcPct val="0"/>
              </a:spcAft>
              <a:defRPr/>
            </a:pPr>
            <a:r>
              <a:rPr lang="en-US" altLang="ja-JP" b="1" dirty="0" smtClean="0">
                <a:solidFill>
                  <a:srgbClr val="FFFFFF"/>
                </a:solidFill>
                <a:latin typeface="Helvetica" charset="0"/>
                <a:ea typeface="Osaka" charset="0"/>
                <a:cs typeface="Osaka" charset="0"/>
              </a:rPr>
              <a:t>Geometry</a:t>
            </a:r>
            <a:endParaRPr lang="en-US" altLang="ja-JP" b="1" dirty="0">
              <a:solidFill>
                <a:srgbClr val="FFFFFF"/>
              </a:solidFill>
              <a:latin typeface="Helvetica" charset="0"/>
              <a:ea typeface="Osaka" charset="0"/>
              <a:cs typeface="Osaka" charset="0"/>
            </a:endParaRPr>
          </a:p>
        </p:txBody>
      </p:sp>
      <p:sp>
        <p:nvSpPr>
          <p:cNvPr id="26" name="テキスト ボックス 25"/>
          <p:cNvSpPr txBox="1"/>
          <p:nvPr/>
        </p:nvSpPr>
        <p:spPr>
          <a:xfrm>
            <a:off x="807487" y="6322278"/>
            <a:ext cx="7465388" cy="430879"/>
          </a:xfrm>
          <a:prstGeom prst="rect">
            <a:avLst/>
          </a:prstGeom>
          <a:solidFill>
            <a:srgbClr val="000090"/>
          </a:solidFill>
        </p:spPr>
        <p:txBody>
          <a:bodyPr wrap="square" lIns="91436" tIns="45716" rIns="91436" bIns="45716" rtlCol="0">
            <a:spAutoFit/>
          </a:bodyPr>
          <a:lstStyle/>
          <a:p>
            <a:pPr algn="ctr" defTabSz="457047"/>
            <a:r>
              <a:rPr lang="en-US" altLang="ja-JP" sz="2200" b="1" dirty="0" smtClean="0">
                <a:solidFill>
                  <a:srgbClr val="FFFFFF"/>
                </a:solidFill>
                <a:latin typeface="Helvetica"/>
                <a:ea typeface="ヒラギノ角ゴ Pro W3"/>
                <a:cs typeface="Helvetica"/>
              </a:rPr>
              <a:t>Each capacitor was driven by 1.5 kJ/1.2 ns laser.</a:t>
            </a:r>
            <a:endParaRPr lang="ja-JP" altLang="en-US" sz="2200" b="1" dirty="0">
              <a:solidFill>
                <a:srgbClr val="FFFFFF"/>
              </a:solidFill>
              <a:latin typeface="Helvetica"/>
              <a:ea typeface="ヒラギノ角ゴ Pro W3"/>
              <a:cs typeface="Helvetica"/>
            </a:endParaRPr>
          </a:p>
        </p:txBody>
      </p:sp>
      <p:grpSp>
        <p:nvGrpSpPr>
          <p:cNvPr id="22" name="図形グループ 118"/>
          <p:cNvGrpSpPr>
            <a:grpSpLocks/>
          </p:cNvGrpSpPr>
          <p:nvPr/>
        </p:nvGrpSpPr>
        <p:grpSpPr bwMode="auto">
          <a:xfrm>
            <a:off x="7879862" y="185188"/>
            <a:ext cx="1223963" cy="788988"/>
            <a:chOff x="7424915" y="-91246"/>
            <a:chExt cx="1224880" cy="790356"/>
          </a:xfrm>
        </p:grpSpPr>
        <p:sp>
          <p:nvSpPr>
            <p:cNvPr id="23"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27" name="図 1" descr="logo0.jpg"/>
            <p:cNvPicPr>
              <a:picLocks noChangeAspect="1"/>
            </p:cNvPicPr>
            <p:nvPr/>
          </p:nvPicPr>
          <p:blipFill>
            <a:blip r:embed="rId4">
              <a:extLst>
                <a:ext uri="{BEBA8EAE-BF5A-486C-A8C5-ECC9F3942E4B}">
                  <a14:imgProps xmlns:a14="http://schemas.microsoft.com/office/drawing/2010/main">
                    <a14:imgLayer r:embed="rId5">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E:\発表用PPT\logo-SILVER.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32</a:t>
            </a:fld>
            <a:endParaRPr lang="en-US" altLang="ja-JP" sz="1300" dirty="0">
              <a:solidFill>
                <a:srgbClr val="000000"/>
              </a:solidFill>
              <a:latin typeface="Arial" charset="0"/>
              <a:cs typeface="Gill Sans" charset="0"/>
            </a:endParaRPr>
          </a:p>
        </p:txBody>
      </p:sp>
      <p:sp>
        <p:nvSpPr>
          <p:cNvPr id="30" name="正方形/長方形 29"/>
          <p:cNvSpPr/>
          <p:nvPr/>
        </p:nvSpPr>
        <p:spPr>
          <a:xfrm>
            <a:off x="39956" y="38103"/>
            <a:ext cx="3443258"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Hydrodynamics in strong B-field</a:t>
            </a:r>
            <a:endParaRPr lang="ja-JP" altLang="en-US" baseline="-25000"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224998118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Rectangle 2"/>
          <p:cNvSpPr>
            <a:spLocks noChangeArrowheads="1"/>
          </p:cNvSpPr>
          <p:nvPr/>
        </p:nvSpPr>
        <p:spPr bwMode="auto">
          <a:xfrm>
            <a:off x="2" y="-1"/>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defTabSz="457047"/>
            <a:endParaRPr lang="en-US" altLang="ja-JP" sz="2200" b="1" dirty="0" smtClean="0">
              <a:solidFill>
                <a:srgbClr val="000090"/>
              </a:solidFill>
              <a:latin typeface="Helvetica"/>
              <a:ea typeface="ヒラギノ角ゴ Pro W3"/>
              <a:cs typeface="Helvetica"/>
            </a:endParaRPr>
          </a:p>
          <a:p>
            <a:pPr defTabSz="457047"/>
            <a:r>
              <a:rPr lang="en-US" altLang="ja-JP" sz="2200" b="1" dirty="0" smtClean="0">
                <a:solidFill>
                  <a:srgbClr val="FF0000"/>
                </a:solidFill>
                <a:latin typeface="Helvetica"/>
                <a:ea typeface="ヒラギノ角ゴ Pro W3"/>
                <a:cs typeface="Helvetica"/>
              </a:rPr>
              <a:t>220 T of the magnetic field at the center </a:t>
            </a:r>
            <a:r>
              <a:rPr lang="en-US" altLang="ja-JP" sz="2200" b="1" dirty="0" smtClean="0">
                <a:solidFill>
                  <a:srgbClr val="000090"/>
                </a:solidFill>
                <a:latin typeface="Helvetica"/>
                <a:ea typeface="ヒラギノ角ゴ Pro W3"/>
                <a:cs typeface="Helvetica"/>
              </a:rPr>
              <a:t>was obtained</a:t>
            </a:r>
          </a:p>
          <a:p>
            <a:pPr defTabSz="457047"/>
            <a:r>
              <a:rPr lang="en-US" altLang="ja-JP" sz="2200" b="1" dirty="0" smtClean="0">
                <a:solidFill>
                  <a:srgbClr val="000090"/>
                </a:solidFill>
                <a:latin typeface="Helvetica"/>
                <a:ea typeface="ヒラギノ角ゴ Pro W3"/>
                <a:cs typeface="Helvetica"/>
              </a:rPr>
              <a:t>from Faraday rotation measurement and LADIA code.</a:t>
            </a:r>
          </a:p>
        </p:txBody>
      </p:sp>
      <p:pic>
        <p:nvPicPr>
          <p:cNvPr id="20" name="Picture 2" descr="屏幕快照 2014-06-09 14.10.52.png"/>
          <p:cNvPicPr>
            <a:picLocks noChangeAspect="1"/>
          </p:cNvPicPr>
          <p:nvPr/>
        </p:nvPicPr>
        <p:blipFill>
          <a:blip r:embed="rId2">
            <a:extLst>
              <a:ext uri="{BEBA8EAE-BF5A-486C-A8C5-ECC9F3942E4B}">
                <a14:imgProps xmlns:a14="http://schemas.microsoft.com/office/drawing/2010/main">
                  <a14:imgLayer r:embed="rId3">
                    <a14:imgEffect>
                      <a14:backgroundRemoval t="3177" b="98185" l="2804" r="99533">
                        <a14:foregroundMark x1="24766" y1="54160" x2="24766" y2="54160"/>
                        <a14:foregroundMark x1="10047" y1="56278" x2="10047" y2="56278"/>
                        <a14:foregroundMark x1="7944" y1="53253" x2="7944" y2="53253"/>
                        <a14:foregroundMark x1="18224" y1="56884" x2="18224" y2="56884"/>
                        <a14:foregroundMark x1="71963" y1="54917" x2="71963" y2="54917"/>
                        <a14:foregroundMark x1="21262" y1="59909" x2="21262" y2="59909"/>
                        <a14:foregroundMark x1="76402" y1="55068" x2="76402" y2="55068"/>
                        <a14:foregroundMark x1="14953" y1="49622" x2="14953" y2="49622"/>
                      </a14:backgroundRemoval>
                    </a14:imgEffect>
                  </a14:imgLayer>
                </a14:imgProps>
              </a:ext>
              <a:ext uri="{28A0092B-C50C-407E-A947-70E740481C1C}">
                <a14:useLocalDpi xmlns:a14="http://schemas.microsoft.com/office/drawing/2010/main" val="0"/>
              </a:ext>
            </a:extLst>
          </a:blip>
          <a:stretch>
            <a:fillRect/>
          </a:stretch>
        </p:blipFill>
        <p:spPr>
          <a:xfrm>
            <a:off x="488857" y="2004009"/>
            <a:ext cx="3104911" cy="4795201"/>
          </a:xfrm>
          <a:prstGeom prst="rect">
            <a:avLst/>
          </a:prstGeom>
        </p:spPr>
      </p:pic>
      <p:sp>
        <p:nvSpPr>
          <p:cNvPr id="21" name="正方形/長方形 20"/>
          <p:cNvSpPr/>
          <p:nvPr/>
        </p:nvSpPr>
        <p:spPr>
          <a:xfrm>
            <a:off x="284781" y="1034621"/>
            <a:ext cx="3968363" cy="1200329"/>
          </a:xfrm>
          <a:prstGeom prst="rect">
            <a:avLst/>
          </a:prstGeom>
        </p:spPr>
        <p:txBody>
          <a:bodyPr wrap="square">
            <a:spAutoFit/>
          </a:bodyPr>
          <a:lstStyle/>
          <a:p>
            <a:pPr algn="ctr" defTabSz="457047"/>
            <a:r>
              <a:rPr lang="en-US" altLang="ja-JP" b="1" u="sng" dirty="0" smtClean="0">
                <a:solidFill>
                  <a:srgbClr val="000000"/>
                </a:solidFill>
                <a:latin typeface="Helvetica"/>
                <a:ea typeface="ヒラギノ角ゴ ProN W6"/>
                <a:cs typeface="Helvetica"/>
              </a:rPr>
              <a:t>Experiment set-up of</a:t>
            </a:r>
          </a:p>
          <a:p>
            <a:pPr algn="ctr" defTabSz="457047"/>
            <a:r>
              <a:rPr lang="en-US" altLang="ja-JP" b="1" u="sng" dirty="0" smtClean="0">
                <a:solidFill>
                  <a:srgbClr val="000000"/>
                </a:solidFill>
                <a:latin typeface="Helvetica"/>
                <a:ea typeface="ヒラギノ角ゴ ProN W6"/>
                <a:cs typeface="Helvetica"/>
              </a:rPr>
              <a:t>Faraday rotation measurement</a:t>
            </a:r>
            <a:endParaRPr lang="en-US" altLang="ja-JP" dirty="0" smtClean="0">
              <a:solidFill>
                <a:srgbClr val="000000"/>
              </a:solidFill>
              <a:latin typeface="Helvetica"/>
              <a:ea typeface="ヒラギノ角ゴ Pro W3"/>
              <a:cs typeface="Helvetica"/>
            </a:endParaRPr>
          </a:p>
          <a:p>
            <a:pPr defTabSz="457047"/>
            <a:r>
              <a:rPr lang="en-US" altLang="ja-JP" dirty="0" smtClean="0">
                <a:solidFill>
                  <a:srgbClr val="000000"/>
                </a:solidFill>
                <a:latin typeface="Helvetica"/>
                <a:ea typeface="ヒラギノ角ゴ Pro W3"/>
                <a:cs typeface="Helvetica"/>
              </a:rPr>
              <a:t>TGG crystal as Faraday medium is located at (-3, -3, 0).</a:t>
            </a:r>
          </a:p>
        </p:txBody>
      </p:sp>
      <p:cxnSp>
        <p:nvCxnSpPr>
          <p:cNvPr id="22" name="直線矢印コネクタ 21"/>
          <p:cNvCxnSpPr/>
          <p:nvPr/>
        </p:nvCxnSpPr>
        <p:spPr>
          <a:xfrm flipH="1" flipV="1">
            <a:off x="545863" y="3362861"/>
            <a:ext cx="3141977" cy="1799010"/>
          </a:xfrm>
          <a:prstGeom prst="straightConnector1">
            <a:avLst/>
          </a:prstGeom>
          <a:ln w="12700" cmpd="sng">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1339053" y="3762641"/>
            <a:ext cx="2669266" cy="1857805"/>
          </a:xfrm>
          <a:prstGeom prst="straightConnector1">
            <a:avLst/>
          </a:prstGeom>
          <a:ln w="12700" cmpd="sng">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p:nvPr/>
        </p:nvCxnSpPr>
        <p:spPr>
          <a:xfrm flipH="1" flipV="1">
            <a:off x="728586" y="4914490"/>
            <a:ext cx="823586" cy="494307"/>
          </a:xfrm>
          <a:prstGeom prst="straightConnector1">
            <a:avLst/>
          </a:prstGeom>
          <a:ln w="12700" cmpd="sng">
            <a:solidFill>
              <a:schemeClr val="tx1"/>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rot="1828446">
            <a:off x="686971" y="5079565"/>
            <a:ext cx="761747" cy="369332"/>
          </a:xfrm>
          <a:prstGeom prst="rect">
            <a:avLst/>
          </a:prstGeom>
          <a:noFill/>
        </p:spPr>
        <p:txBody>
          <a:bodyPr wrap="none" rtlCol="0">
            <a:spAutoFit/>
          </a:bodyPr>
          <a:lstStyle/>
          <a:p>
            <a:r>
              <a:rPr kumimoji="1" lang="en-US" altLang="ja-JP" dirty="0" smtClean="0">
                <a:latin typeface="Helvetica"/>
                <a:cs typeface="Helvetica"/>
              </a:rPr>
              <a:t>3 mm</a:t>
            </a:r>
            <a:endParaRPr kumimoji="1" lang="ja-JP" altLang="en-US" dirty="0">
              <a:latin typeface="Helvetica"/>
              <a:cs typeface="Helvetica"/>
            </a:endParaRPr>
          </a:p>
        </p:txBody>
      </p:sp>
      <p:cxnSp>
        <p:nvCxnSpPr>
          <p:cNvPr id="40" name="直線矢印コネクタ 39"/>
          <p:cNvCxnSpPr/>
          <p:nvPr/>
        </p:nvCxnSpPr>
        <p:spPr>
          <a:xfrm flipH="1">
            <a:off x="1458101" y="4364573"/>
            <a:ext cx="854124" cy="549917"/>
          </a:xfrm>
          <a:prstGeom prst="straightConnector1">
            <a:avLst/>
          </a:prstGeom>
          <a:ln w="12700" cmpd="sng">
            <a:solidFill>
              <a:schemeClr val="tx1"/>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6" name="テキスト ボックス 45"/>
          <p:cNvSpPr txBox="1"/>
          <p:nvPr/>
        </p:nvSpPr>
        <p:spPr>
          <a:xfrm rot="19641831">
            <a:off x="1597514" y="4556916"/>
            <a:ext cx="761747" cy="369332"/>
          </a:xfrm>
          <a:prstGeom prst="rect">
            <a:avLst/>
          </a:prstGeom>
          <a:noFill/>
        </p:spPr>
        <p:txBody>
          <a:bodyPr wrap="none" rtlCol="0">
            <a:spAutoFit/>
          </a:bodyPr>
          <a:lstStyle/>
          <a:p>
            <a:r>
              <a:rPr kumimoji="1" lang="en-US" altLang="ja-JP" dirty="0" smtClean="0">
                <a:latin typeface="Helvetica"/>
                <a:cs typeface="Helvetica"/>
              </a:rPr>
              <a:t>3 mm</a:t>
            </a:r>
            <a:endParaRPr kumimoji="1" lang="ja-JP" altLang="en-US" dirty="0">
              <a:latin typeface="Helvetica"/>
              <a:cs typeface="Helvetica"/>
            </a:endParaRPr>
          </a:p>
        </p:txBody>
      </p:sp>
      <p:sp>
        <p:nvSpPr>
          <p:cNvPr id="48" name="テキスト ボックス 47"/>
          <p:cNvSpPr txBox="1"/>
          <p:nvPr/>
        </p:nvSpPr>
        <p:spPr>
          <a:xfrm>
            <a:off x="142248" y="3815401"/>
            <a:ext cx="1493242" cy="369332"/>
          </a:xfrm>
          <a:prstGeom prst="rect">
            <a:avLst/>
          </a:prstGeom>
          <a:noFill/>
        </p:spPr>
        <p:txBody>
          <a:bodyPr wrap="none" rtlCol="0">
            <a:spAutoFit/>
          </a:bodyPr>
          <a:lstStyle/>
          <a:p>
            <a:r>
              <a:rPr lang="en-US" altLang="ja-JP" b="1" dirty="0" smtClean="0">
                <a:solidFill>
                  <a:srgbClr val="FF0000"/>
                </a:solidFill>
                <a:latin typeface="Helvetica"/>
                <a:cs typeface="Helvetica"/>
              </a:rPr>
              <a:t>TGG crystal</a:t>
            </a:r>
            <a:endParaRPr kumimoji="1" lang="ja-JP" altLang="en-US" b="1" dirty="0">
              <a:solidFill>
                <a:srgbClr val="FF0000"/>
              </a:solidFill>
              <a:latin typeface="Helvetica"/>
              <a:cs typeface="Helvetica"/>
            </a:endParaRPr>
          </a:p>
        </p:txBody>
      </p:sp>
      <p:pic>
        <p:nvPicPr>
          <p:cNvPr id="41" name="図 40" descr="PastedGraphic-1 のコピー.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9916" y="2289307"/>
            <a:ext cx="4432300" cy="3060700"/>
          </a:xfrm>
          <a:prstGeom prst="rect">
            <a:avLst/>
          </a:prstGeom>
        </p:spPr>
      </p:pic>
      <p:sp>
        <p:nvSpPr>
          <p:cNvPr id="51" name="正方形/長方形 50"/>
          <p:cNvSpPr/>
          <p:nvPr/>
        </p:nvSpPr>
        <p:spPr>
          <a:xfrm>
            <a:off x="4835002" y="1059548"/>
            <a:ext cx="3968363" cy="1200329"/>
          </a:xfrm>
          <a:prstGeom prst="rect">
            <a:avLst/>
          </a:prstGeom>
        </p:spPr>
        <p:txBody>
          <a:bodyPr wrap="square">
            <a:spAutoFit/>
          </a:bodyPr>
          <a:lstStyle/>
          <a:p>
            <a:pPr algn="ctr" defTabSz="457047"/>
            <a:r>
              <a:rPr lang="en-US" altLang="ja-JP" b="1" u="sng" dirty="0" smtClean="0">
                <a:solidFill>
                  <a:srgbClr val="000000"/>
                </a:solidFill>
                <a:latin typeface="Helvetica"/>
                <a:ea typeface="ヒラギノ角ゴ ProN W6"/>
                <a:cs typeface="Helvetica"/>
              </a:rPr>
              <a:t>B-field profile</a:t>
            </a:r>
          </a:p>
          <a:p>
            <a:pPr algn="ctr" defTabSz="457047"/>
            <a:r>
              <a:rPr lang="en-US" altLang="ja-JP" b="1" u="sng" dirty="0" smtClean="0">
                <a:solidFill>
                  <a:srgbClr val="000000"/>
                </a:solidFill>
                <a:latin typeface="Helvetica"/>
                <a:ea typeface="ヒラギノ角ゴ ProN W6"/>
                <a:cs typeface="Helvetica"/>
              </a:rPr>
              <a:t>along coil center axis </a:t>
            </a:r>
            <a:endParaRPr lang="ja-JP" altLang="en-US" b="1" u="sng" dirty="0" smtClean="0">
              <a:solidFill>
                <a:srgbClr val="000000"/>
              </a:solidFill>
              <a:latin typeface="Helvetica"/>
              <a:ea typeface="ヒラギノ角ゴ ProN W6"/>
              <a:cs typeface="Helvetica"/>
            </a:endParaRPr>
          </a:p>
          <a:p>
            <a:pPr defTabSz="457047"/>
            <a:r>
              <a:rPr lang="en-US" altLang="ja-JP" dirty="0" smtClean="0">
                <a:solidFill>
                  <a:srgbClr val="000000"/>
                </a:solidFill>
                <a:latin typeface="Helvetica"/>
                <a:ea typeface="ヒラギノ角ゴ Pro W3"/>
                <a:cs typeface="Helvetica"/>
              </a:rPr>
              <a:t>0.21 MA current in the Helmholtz coil corresponds to 220 T at the center. </a:t>
            </a:r>
          </a:p>
        </p:txBody>
      </p:sp>
      <p:grpSp>
        <p:nvGrpSpPr>
          <p:cNvPr id="19" name="図形グループ 118"/>
          <p:cNvGrpSpPr>
            <a:grpSpLocks/>
          </p:cNvGrpSpPr>
          <p:nvPr/>
        </p:nvGrpSpPr>
        <p:grpSpPr bwMode="auto">
          <a:xfrm>
            <a:off x="7879862" y="185188"/>
            <a:ext cx="1223963" cy="788988"/>
            <a:chOff x="7424915" y="-91246"/>
            <a:chExt cx="1224880" cy="790356"/>
          </a:xfrm>
        </p:grpSpPr>
        <p:sp>
          <p:nvSpPr>
            <p:cNvPr id="23"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25" name="図 1" descr="logo0.jpg"/>
            <p:cNvPicPr>
              <a:picLocks noChangeAspect="1"/>
            </p:cNvPicPr>
            <p:nvPr/>
          </p:nvPicPr>
          <p:blipFill>
            <a:blip r:embed="rId5">
              <a:extLst>
                <a:ext uri="{BEBA8EAE-BF5A-486C-A8C5-ECC9F3942E4B}">
                  <a14:imgProps xmlns:a14="http://schemas.microsoft.com/office/drawing/2010/main">
                    <a14:imgLayer r:embed="rId6">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E:\発表用PPT\logo-SILVER.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33</a:t>
            </a:fld>
            <a:endParaRPr lang="en-US" altLang="ja-JP" sz="1300" dirty="0">
              <a:solidFill>
                <a:srgbClr val="000000"/>
              </a:solidFill>
              <a:latin typeface="Arial" charset="0"/>
              <a:cs typeface="Gill Sans" charset="0"/>
            </a:endParaRPr>
          </a:p>
        </p:txBody>
      </p:sp>
      <p:sp>
        <p:nvSpPr>
          <p:cNvPr id="29" name="正方形/長方形 28"/>
          <p:cNvSpPr/>
          <p:nvPr/>
        </p:nvSpPr>
        <p:spPr>
          <a:xfrm>
            <a:off x="39956" y="38103"/>
            <a:ext cx="3443258"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Hydrodynamics in strong B-field</a:t>
            </a:r>
            <a:endParaRPr lang="ja-JP" altLang="en-US" baseline="-25000"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152780365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60" name="Picture 1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838575"/>
            <a:ext cx="62865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22" name="Text Box 138"/>
          <p:cNvSpPr txBox="1">
            <a:spLocks noChangeArrowheads="1"/>
          </p:cNvSpPr>
          <p:nvPr/>
        </p:nvSpPr>
        <p:spPr bwMode="auto">
          <a:xfrm>
            <a:off x="3124200" y="5407025"/>
            <a:ext cx="22708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altLang="ja-JP" sz="1600" b="1" dirty="0">
                <a:solidFill>
                  <a:srgbClr val="000000"/>
                </a:solidFill>
                <a:latin typeface="Helvetica" charset="0"/>
                <a:ea typeface="Osaka" charset="0"/>
                <a:cs typeface="Osaka" charset="0"/>
              </a:rPr>
              <a:t>Corrugated </a:t>
            </a:r>
            <a:r>
              <a:rPr lang="en-US" altLang="ja-JP" sz="1600" b="1" dirty="0" smtClean="0">
                <a:solidFill>
                  <a:srgbClr val="000000"/>
                </a:solidFill>
                <a:latin typeface="Helvetica" charset="0"/>
                <a:ea typeface="Osaka" charset="0"/>
                <a:cs typeface="Osaka" charset="0"/>
              </a:rPr>
              <a:t>CH target</a:t>
            </a:r>
            <a:endParaRPr lang="en-US" altLang="ja-JP" sz="1600" dirty="0">
              <a:solidFill>
                <a:srgbClr val="000000"/>
              </a:solidFill>
              <a:latin typeface="Helvetica" charset="0"/>
              <a:ea typeface="Osaka" charset="0"/>
              <a:cs typeface="Osaka" charset="0"/>
            </a:endParaRPr>
          </a:p>
        </p:txBody>
      </p:sp>
      <p:sp>
        <p:nvSpPr>
          <p:cNvPr id="42123" name="Text Box 139"/>
          <p:cNvSpPr txBox="1">
            <a:spLocks noChangeArrowheads="1"/>
          </p:cNvSpPr>
          <p:nvPr/>
        </p:nvSpPr>
        <p:spPr bwMode="auto">
          <a:xfrm>
            <a:off x="197730" y="6048375"/>
            <a:ext cx="2247731"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defRPr/>
            </a:pPr>
            <a:r>
              <a:rPr lang="en-US" altLang="ja-JP" sz="1600" b="1" dirty="0">
                <a:solidFill>
                  <a:srgbClr val="000000"/>
                </a:solidFill>
                <a:latin typeface="Helvetica" charset="0"/>
                <a:ea typeface="Osaka" charset="0"/>
                <a:cs typeface="Osaka" charset="0"/>
              </a:rPr>
              <a:t>Zn </a:t>
            </a:r>
            <a:r>
              <a:rPr lang="en-US" altLang="ja-JP" sz="1600" b="1" dirty="0" smtClean="0">
                <a:solidFill>
                  <a:srgbClr val="000000"/>
                </a:solidFill>
                <a:latin typeface="Helvetica" charset="0"/>
                <a:ea typeface="Osaka" charset="0"/>
                <a:cs typeface="Osaka" charset="0"/>
              </a:rPr>
              <a:t>foil for </a:t>
            </a:r>
            <a:r>
              <a:rPr lang="en-US" altLang="ja-JP" sz="1600" b="1" dirty="0">
                <a:solidFill>
                  <a:srgbClr val="000000"/>
                </a:solidFill>
                <a:latin typeface="Helvetica" charset="0"/>
                <a:ea typeface="Osaka" charset="0"/>
                <a:cs typeface="Osaka" charset="0"/>
              </a:rPr>
              <a:t>face-on BL</a:t>
            </a:r>
          </a:p>
          <a:p>
            <a:pPr algn="ctr" defTabSz="914400" fontAlgn="base">
              <a:spcBef>
                <a:spcPct val="0"/>
              </a:spcBef>
              <a:spcAft>
                <a:spcPct val="0"/>
              </a:spcAft>
              <a:defRPr/>
            </a:pPr>
            <a:r>
              <a:rPr lang="en-US" altLang="ja-JP" sz="1600" b="1" dirty="0">
                <a:solidFill>
                  <a:srgbClr val="000000"/>
                </a:solidFill>
                <a:latin typeface="Helvetica" charset="0"/>
                <a:ea typeface="Osaka" charset="0"/>
                <a:cs typeface="Osaka" charset="0"/>
              </a:rPr>
              <a:t>(~ 1.5 </a:t>
            </a:r>
            <a:r>
              <a:rPr lang="en-US" altLang="ja-JP" sz="1600" b="1" dirty="0" err="1">
                <a:solidFill>
                  <a:srgbClr val="000000"/>
                </a:solidFill>
                <a:latin typeface="Helvetica" charset="0"/>
                <a:ea typeface="Osaka" charset="0"/>
                <a:cs typeface="Osaka" charset="0"/>
              </a:rPr>
              <a:t>keV</a:t>
            </a:r>
            <a:r>
              <a:rPr lang="en-US" altLang="ja-JP" sz="1600" b="1" dirty="0">
                <a:solidFill>
                  <a:srgbClr val="000000"/>
                </a:solidFill>
                <a:latin typeface="Helvetica" charset="0"/>
                <a:ea typeface="Osaka" charset="0"/>
                <a:cs typeface="Osaka" charset="0"/>
              </a:rPr>
              <a:t>)</a:t>
            </a:r>
            <a:endParaRPr lang="en-US" altLang="ja-JP" sz="1600" dirty="0">
              <a:solidFill>
                <a:srgbClr val="000000"/>
              </a:solidFill>
              <a:latin typeface="Helvetica" charset="0"/>
              <a:ea typeface="Osaka" charset="0"/>
              <a:cs typeface="Osaka" charset="0"/>
            </a:endParaRPr>
          </a:p>
        </p:txBody>
      </p:sp>
      <p:sp>
        <p:nvSpPr>
          <p:cNvPr id="42124" name="Text Box 140"/>
          <p:cNvSpPr txBox="1">
            <a:spLocks noChangeArrowheads="1"/>
          </p:cNvSpPr>
          <p:nvPr/>
        </p:nvSpPr>
        <p:spPr bwMode="auto">
          <a:xfrm>
            <a:off x="6721303" y="5895975"/>
            <a:ext cx="2270473"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defRPr/>
            </a:pPr>
            <a:r>
              <a:rPr lang="en-US" altLang="ja-JP" sz="1600" b="1" dirty="0" smtClean="0">
                <a:solidFill>
                  <a:srgbClr val="000000"/>
                </a:solidFill>
                <a:latin typeface="Helvetica" charset="0"/>
                <a:ea typeface="Osaka" charset="0"/>
                <a:cs typeface="Osaka" charset="0"/>
              </a:rPr>
              <a:t>Cu foil for </a:t>
            </a:r>
            <a:r>
              <a:rPr lang="en-US" altLang="ja-JP" sz="1600" b="1" dirty="0">
                <a:solidFill>
                  <a:srgbClr val="000000"/>
                </a:solidFill>
                <a:latin typeface="Helvetica" charset="0"/>
                <a:ea typeface="Osaka" charset="0"/>
                <a:cs typeface="Osaka" charset="0"/>
              </a:rPr>
              <a:t>side-on BL</a:t>
            </a:r>
          </a:p>
          <a:p>
            <a:pPr algn="ctr" defTabSz="914400" fontAlgn="base">
              <a:spcBef>
                <a:spcPct val="0"/>
              </a:spcBef>
              <a:spcAft>
                <a:spcPct val="0"/>
              </a:spcAft>
              <a:defRPr/>
            </a:pPr>
            <a:r>
              <a:rPr lang="en-US" altLang="ja-JP" sz="1600" b="1" dirty="0">
                <a:solidFill>
                  <a:srgbClr val="000000"/>
                </a:solidFill>
                <a:latin typeface="Helvetica" charset="0"/>
                <a:ea typeface="Osaka" charset="0"/>
                <a:cs typeface="Osaka" charset="0"/>
              </a:rPr>
              <a:t>(~ </a:t>
            </a:r>
            <a:r>
              <a:rPr lang="en-US" altLang="ja-JP" sz="1600" b="1" dirty="0" smtClean="0">
                <a:solidFill>
                  <a:srgbClr val="000000"/>
                </a:solidFill>
                <a:latin typeface="Helvetica" charset="0"/>
                <a:ea typeface="Osaka" charset="0"/>
                <a:cs typeface="Osaka" charset="0"/>
              </a:rPr>
              <a:t>1.2 </a:t>
            </a:r>
            <a:r>
              <a:rPr lang="en-US" altLang="ja-JP" sz="1600" b="1" dirty="0" err="1">
                <a:solidFill>
                  <a:srgbClr val="000000"/>
                </a:solidFill>
                <a:latin typeface="Helvetica" charset="0"/>
                <a:ea typeface="Osaka" charset="0"/>
                <a:cs typeface="Osaka" charset="0"/>
              </a:rPr>
              <a:t>keV</a:t>
            </a:r>
            <a:r>
              <a:rPr lang="en-US" altLang="ja-JP" sz="1600" b="1" dirty="0">
                <a:solidFill>
                  <a:srgbClr val="000000"/>
                </a:solidFill>
                <a:latin typeface="Helvetica" charset="0"/>
                <a:ea typeface="Osaka" charset="0"/>
                <a:cs typeface="Osaka" charset="0"/>
              </a:rPr>
              <a:t>)</a:t>
            </a:r>
            <a:endParaRPr lang="en-US" altLang="ja-JP" sz="1600" dirty="0">
              <a:solidFill>
                <a:srgbClr val="000000"/>
              </a:solidFill>
              <a:latin typeface="Helvetica" charset="0"/>
              <a:ea typeface="Osaka" charset="0"/>
              <a:cs typeface="Osaka" charset="0"/>
            </a:endParaRPr>
          </a:p>
        </p:txBody>
      </p:sp>
      <p:sp>
        <p:nvSpPr>
          <p:cNvPr id="42145" name="Text Box 161"/>
          <p:cNvSpPr txBox="1">
            <a:spLocks noChangeArrowheads="1"/>
          </p:cNvSpPr>
          <p:nvPr/>
        </p:nvSpPr>
        <p:spPr bwMode="auto">
          <a:xfrm>
            <a:off x="5791200" y="4600575"/>
            <a:ext cx="5000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altLang="ja-JP" sz="1600" b="1">
                <a:solidFill>
                  <a:srgbClr val="000000"/>
                </a:solidFill>
                <a:latin typeface="Helvetica" charset="0"/>
                <a:ea typeface="Osaka" charset="0"/>
                <a:cs typeface="Osaka" charset="0"/>
              </a:rPr>
              <a:t>Slit</a:t>
            </a:r>
            <a:endParaRPr lang="en-US" altLang="ja-JP" sz="1600">
              <a:solidFill>
                <a:srgbClr val="000000"/>
              </a:solidFill>
              <a:latin typeface="Helvetica" charset="0"/>
              <a:ea typeface="Osaka" charset="0"/>
              <a:cs typeface="Osaka" charset="0"/>
            </a:endParaRPr>
          </a:p>
        </p:txBody>
      </p:sp>
      <p:grpSp>
        <p:nvGrpSpPr>
          <p:cNvPr id="2" name="図形グループ 1"/>
          <p:cNvGrpSpPr/>
          <p:nvPr/>
        </p:nvGrpSpPr>
        <p:grpSpPr>
          <a:xfrm>
            <a:off x="5105400" y="4371975"/>
            <a:ext cx="685800" cy="457200"/>
            <a:chOff x="5105400" y="4371975"/>
            <a:chExt cx="685800" cy="457200"/>
          </a:xfrm>
        </p:grpSpPr>
        <p:sp>
          <p:nvSpPr>
            <p:cNvPr id="42148" name="AutoShape 164"/>
            <p:cNvSpPr>
              <a:spLocks noChangeArrowheads="1"/>
            </p:cNvSpPr>
            <p:nvPr/>
          </p:nvSpPr>
          <p:spPr bwMode="auto">
            <a:xfrm rot="5400000">
              <a:off x="5295900" y="4181475"/>
              <a:ext cx="304800" cy="685800"/>
            </a:xfrm>
            <a:prstGeom prst="parallelogram">
              <a:avLst>
                <a:gd name="adj" fmla="val 60935"/>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ja-JP" altLang="en-US" sz="1600">
                <a:solidFill>
                  <a:srgbClr val="000000"/>
                </a:solidFill>
                <a:latin typeface="Helvetica" charset="0"/>
                <a:ea typeface="Osaka" charset="0"/>
                <a:cs typeface="Osaka" charset="0"/>
              </a:endParaRPr>
            </a:p>
          </p:txBody>
        </p:sp>
        <p:sp>
          <p:nvSpPr>
            <p:cNvPr id="42150" name="AutoShape 166"/>
            <p:cNvSpPr>
              <a:spLocks noChangeArrowheads="1"/>
            </p:cNvSpPr>
            <p:nvPr/>
          </p:nvSpPr>
          <p:spPr bwMode="auto">
            <a:xfrm rot="5400000">
              <a:off x="5295900" y="4333875"/>
              <a:ext cx="304800" cy="685800"/>
            </a:xfrm>
            <a:prstGeom prst="parallelogram">
              <a:avLst>
                <a:gd name="adj" fmla="val 60935"/>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ja-JP" altLang="en-US" sz="1600">
                <a:solidFill>
                  <a:srgbClr val="000000"/>
                </a:solidFill>
                <a:latin typeface="Helvetica" charset="0"/>
                <a:ea typeface="Osaka" charset="0"/>
                <a:cs typeface="Osaka" charset="0"/>
              </a:endParaRPr>
            </a:p>
          </p:txBody>
        </p:sp>
      </p:grpSp>
      <p:sp>
        <p:nvSpPr>
          <p:cNvPr id="42151" name="Text Box 167"/>
          <p:cNvSpPr txBox="1">
            <a:spLocks noChangeArrowheads="1"/>
          </p:cNvSpPr>
          <p:nvPr/>
        </p:nvSpPr>
        <p:spPr bwMode="auto">
          <a:xfrm>
            <a:off x="304800" y="4492625"/>
            <a:ext cx="1957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altLang="ja-JP" sz="1600" b="1">
                <a:solidFill>
                  <a:srgbClr val="000000"/>
                </a:solidFill>
                <a:latin typeface="Helvetica" charset="0"/>
                <a:ea typeface="Osaka" charset="0"/>
                <a:cs typeface="Osaka" charset="0"/>
              </a:rPr>
              <a:t>X-ray CCD camera</a:t>
            </a:r>
            <a:endParaRPr lang="en-US" altLang="ja-JP" sz="1600">
              <a:solidFill>
                <a:srgbClr val="000000"/>
              </a:solidFill>
              <a:latin typeface="Helvetica" charset="0"/>
              <a:ea typeface="Osaka" charset="0"/>
              <a:cs typeface="Osaka" charset="0"/>
            </a:endParaRPr>
          </a:p>
        </p:txBody>
      </p:sp>
      <p:sp>
        <p:nvSpPr>
          <p:cNvPr id="42152" name="Text Box 168"/>
          <p:cNvSpPr txBox="1">
            <a:spLocks noChangeArrowheads="1"/>
          </p:cNvSpPr>
          <p:nvPr/>
        </p:nvSpPr>
        <p:spPr bwMode="auto">
          <a:xfrm>
            <a:off x="6705600" y="4448175"/>
            <a:ext cx="21161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altLang="ja-JP" sz="1600" b="1">
                <a:solidFill>
                  <a:srgbClr val="000000"/>
                </a:solidFill>
                <a:latin typeface="Helvetica" charset="0"/>
                <a:ea typeface="Osaka" charset="0"/>
                <a:cs typeface="Osaka" charset="0"/>
              </a:rPr>
              <a:t>X-ray streak camera</a:t>
            </a:r>
            <a:endParaRPr lang="en-US" altLang="ja-JP" sz="1600">
              <a:solidFill>
                <a:srgbClr val="000000"/>
              </a:solidFill>
              <a:latin typeface="Helvetica" charset="0"/>
              <a:ea typeface="Osaka" charset="0"/>
              <a:cs typeface="Osaka" charset="0"/>
            </a:endParaRPr>
          </a:p>
        </p:txBody>
      </p:sp>
      <p:sp>
        <p:nvSpPr>
          <p:cNvPr id="42153" name="Line 169"/>
          <p:cNvSpPr>
            <a:spLocks noChangeShapeType="1"/>
          </p:cNvSpPr>
          <p:nvPr/>
        </p:nvSpPr>
        <p:spPr bwMode="auto">
          <a:xfrm flipH="1">
            <a:off x="5486400" y="5743575"/>
            <a:ext cx="1066800" cy="457200"/>
          </a:xfrm>
          <a:prstGeom prst="line">
            <a:avLst/>
          </a:prstGeom>
          <a:noFill/>
          <a:ln w="76200">
            <a:solidFill>
              <a:srgbClr val="0000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ja-JP" altLang="en-US" sz="1600">
              <a:solidFill>
                <a:srgbClr val="000000"/>
              </a:solidFill>
              <a:latin typeface="Helvetica" charset="0"/>
              <a:ea typeface="Osaka" charset="0"/>
              <a:cs typeface="Osaka" charset="0"/>
            </a:endParaRPr>
          </a:p>
        </p:txBody>
      </p:sp>
      <p:sp>
        <p:nvSpPr>
          <p:cNvPr id="42154" name="Text Box 170"/>
          <p:cNvSpPr txBox="1">
            <a:spLocks noChangeArrowheads="1"/>
          </p:cNvSpPr>
          <p:nvPr/>
        </p:nvSpPr>
        <p:spPr bwMode="auto">
          <a:xfrm>
            <a:off x="4495800" y="6245225"/>
            <a:ext cx="19067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altLang="ja-JP" sz="1600" b="1" dirty="0" smtClean="0">
                <a:solidFill>
                  <a:srgbClr val="000080"/>
                </a:solidFill>
                <a:latin typeface="Helvetica" charset="0"/>
                <a:ea typeface="Osaka" charset="0"/>
                <a:cs typeface="Osaka" charset="0"/>
              </a:rPr>
              <a:t>1.2-ns laser pulse</a:t>
            </a:r>
            <a:endParaRPr lang="en-US" altLang="ja-JP" sz="1600" dirty="0">
              <a:solidFill>
                <a:srgbClr val="000000"/>
              </a:solidFill>
              <a:latin typeface="Helvetica" charset="0"/>
              <a:ea typeface="Osaka" charset="0"/>
              <a:cs typeface="Osaka" charset="0"/>
            </a:endParaRPr>
          </a:p>
        </p:txBody>
      </p:sp>
      <p:sp>
        <p:nvSpPr>
          <p:cNvPr id="42155" name="Line 171"/>
          <p:cNvSpPr>
            <a:spLocks noChangeShapeType="1"/>
          </p:cNvSpPr>
          <p:nvPr/>
        </p:nvSpPr>
        <p:spPr bwMode="auto">
          <a:xfrm>
            <a:off x="1981200" y="5743575"/>
            <a:ext cx="1371600" cy="533400"/>
          </a:xfrm>
          <a:prstGeom prst="line">
            <a:avLst/>
          </a:prstGeom>
          <a:noFill/>
          <a:ln w="76200">
            <a:solidFill>
              <a:srgbClr val="0000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ja-JP" altLang="en-US" sz="1600">
              <a:solidFill>
                <a:srgbClr val="000000"/>
              </a:solidFill>
              <a:latin typeface="Helvetica" charset="0"/>
              <a:ea typeface="Osaka" charset="0"/>
              <a:cs typeface="Osaka" charset="0"/>
            </a:endParaRPr>
          </a:p>
        </p:txBody>
      </p:sp>
      <p:sp>
        <p:nvSpPr>
          <p:cNvPr id="42156" name="Text Box 172"/>
          <p:cNvSpPr txBox="1">
            <a:spLocks noChangeArrowheads="1"/>
          </p:cNvSpPr>
          <p:nvPr/>
        </p:nvSpPr>
        <p:spPr bwMode="auto">
          <a:xfrm>
            <a:off x="2470150" y="6276975"/>
            <a:ext cx="19067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altLang="ja-JP" sz="1600" b="1" dirty="0" smtClean="0">
                <a:solidFill>
                  <a:srgbClr val="000080"/>
                </a:solidFill>
                <a:latin typeface="Helvetica" charset="0"/>
                <a:ea typeface="Osaka" charset="0"/>
                <a:cs typeface="Osaka" charset="0"/>
              </a:rPr>
              <a:t>1.2-</a:t>
            </a:r>
            <a:r>
              <a:rPr lang="en-US" altLang="ja-JP" sz="1600" b="1" dirty="0">
                <a:solidFill>
                  <a:srgbClr val="000080"/>
                </a:solidFill>
                <a:latin typeface="Helvetica" charset="0"/>
                <a:ea typeface="Osaka" charset="0"/>
                <a:cs typeface="Osaka" charset="0"/>
              </a:rPr>
              <a:t>ns laser pulse</a:t>
            </a:r>
            <a:endParaRPr lang="en-US" altLang="ja-JP" sz="1600" dirty="0">
              <a:solidFill>
                <a:srgbClr val="000000"/>
              </a:solidFill>
              <a:latin typeface="Helvetica" charset="0"/>
              <a:ea typeface="Osaka" charset="0"/>
              <a:cs typeface="Osaka" charset="0"/>
            </a:endParaRPr>
          </a:p>
        </p:txBody>
      </p:sp>
      <p:sp>
        <p:nvSpPr>
          <p:cNvPr id="42157" name="Text Box 173"/>
          <p:cNvSpPr txBox="1">
            <a:spLocks noChangeArrowheads="1"/>
          </p:cNvSpPr>
          <p:nvPr/>
        </p:nvSpPr>
        <p:spPr bwMode="auto">
          <a:xfrm>
            <a:off x="5486400" y="5102225"/>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altLang="ja-JP" sz="1600" b="1">
                <a:solidFill>
                  <a:srgbClr val="000000"/>
                </a:solidFill>
                <a:latin typeface="Helvetica" charset="0"/>
                <a:ea typeface="Osaka" charset="0"/>
                <a:cs typeface="Osaka" charset="0"/>
              </a:rPr>
              <a:t>Flash x-ray</a:t>
            </a:r>
            <a:endParaRPr lang="en-US" altLang="ja-JP" sz="1600">
              <a:solidFill>
                <a:srgbClr val="000000"/>
              </a:solidFill>
              <a:latin typeface="Helvetica" charset="0"/>
              <a:ea typeface="Osaka" charset="0"/>
              <a:cs typeface="Osaka" charset="0"/>
            </a:endParaRPr>
          </a:p>
        </p:txBody>
      </p:sp>
      <p:sp>
        <p:nvSpPr>
          <p:cNvPr id="42160" name="Freeform 176"/>
          <p:cNvSpPr>
            <a:spLocks/>
          </p:cNvSpPr>
          <p:nvPr/>
        </p:nvSpPr>
        <p:spPr bwMode="auto">
          <a:xfrm>
            <a:off x="6858000" y="3686175"/>
            <a:ext cx="520700" cy="533400"/>
          </a:xfrm>
          <a:custGeom>
            <a:avLst/>
            <a:gdLst>
              <a:gd name="T0" fmla="*/ 48 w 328"/>
              <a:gd name="T1" fmla="*/ 336 h 336"/>
              <a:gd name="T2" fmla="*/ 240 w 328"/>
              <a:gd name="T3" fmla="*/ 288 h 336"/>
              <a:gd name="T4" fmla="*/ 288 w 328"/>
              <a:gd name="T5" fmla="*/ 144 h 336"/>
              <a:gd name="T6" fmla="*/ 0 w 328"/>
              <a:gd name="T7" fmla="*/ 0 h 336"/>
            </a:gdLst>
            <a:ahLst/>
            <a:cxnLst>
              <a:cxn ang="0">
                <a:pos x="T0" y="T1"/>
              </a:cxn>
              <a:cxn ang="0">
                <a:pos x="T2" y="T3"/>
              </a:cxn>
              <a:cxn ang="0">
                <a:pos x="T4" y="T5"/>
              </a:cxn>
              <a:cxn ang="0">
                <a:pos x="T6" y="T7"/>
              </a:cxn>
            </a:cxnLst>
            <a:rect l="0" t="0" r="r" b="b"/>
            <a:pathLst>
              <a:path w="328" h="336">
                <a:moveTo>
                  <a:pt x="48" y="336"/>
                </a:moveTo>
                <a:cubicBezTo>
                  <a:pt x="124" y="328"/>
                  <a:pt x="200" y="320"/>
                  <a:pt x="240" y="288"/>
                </a:cubicBezTo>
                <a:cubicBezTo>
                  <a:pt x="280" y="256"/>
                  <a:pt x="328" y="192"/>
                  <a:pt x="288" y="144"/>
                </a:cubicBezTo>
                <a:cubicBezTo>
                  <a:pt x="248" y="96"/>
                  <a:pt x="124" y="48"/>
                  <a:pt x="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ja-JP" altLang="en-US" sz="1600">
              <a:solidFill>
                <a:srgbClr val="000000"/>
              </a:solidFill>
              <a:latin typeface="Helvetica" charset="0"/>
              <a:ea typeface="Osaka" charset="0"/>
              <a:cs typeface="Osaka" charset="0"/>
            </a:endParaRPr>
          </a:p>
        </p:txBody>
      </p:sp>
      <p:sp>
        <p:nvSpPr>
          <p:cNvPr id="42163" name="Freeform 179"/>
          <p:cNvSpPr>
            <a:spLocks/>
          </p:cNvSpPr>
          <p:nvPr/>
        </p:nvSpPr>
        <p:spPr bwMode="auto">
          <a:xfrm>
            <a:off x="1168400" y="3733800"/>
            <a:ext cx="1270000" cy="485775"/>
          </a:xfrm>
          <a:custGeom>
            <a:avLst/>
            <a:gdLst>
              <a:gd name="T0" fmla="*/ 320 w 800"/>
              <a:gd name="T1" fmla="*/ 384 h 384"/>
              <a:gd name="T2" fmla="*/ 80 w 800"/>
              <a:gd name="T3" fmla="*/ 240 h 384"/>
              <a:gd name="T4" fmla="*/ 800 w 800"/>
              <a:gd name="T5" fmla="*/ 0 h 384"/>
            </a:gdLst>
            <a:ahLst/>
            <a:cxnLst>
              <a:cxn ang="0">
                <a:pos x="T0" y="T1"/>
              </a:cxn>
              <a:cxn ang="0">
                <a:pos x="T2" y="T3"/>
              </a:cxn>
              <a:cxn ang="0">
                <a:pos x="T4" y="T5"/>
              </a:cxn>
            </a:cxnLst>
            <a:rect l="0" t="0" r="r" b="b"/>
            <a:pathLst>
              <a:path w="800" h="384">
                <a:moveTo>
                  <a:pt x="320" y="384"/>
                </a:moveTo>
                <a:cubicBezTo>
                  <a:pt x="160" y="344"/>
                  <a:pt x="0" y="304"/>
                  <a:pt x="80" y="240"/>
                </a:cubicBezTo>
                <a:cubicBezTo>
                  <a:pt x="160" y="176"/>
                  <a:pt x="480" y="88"/>
                  <a:pt x="80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ja-JP" altLang="en-US" sz="1600">
              <a:solidFill>
                <a:srgbClr val="000000"/>
              </a:solidFill>
              <a:latin typeface="Helvetica" charset="0"/>
              <a:ea typeface="Osaka" charset="0"/>
              <a:cs typeface="Osaka" charset="0"/>
            </a:endParaRPr>
          </a:p>
        </p:txBody>
      </p:sp>
      <p:pic>
        <p:nvPicPr>
          <p:cNvPr id="45079" name="Picture 1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867400" y="1752600"/>
            <a:ext cx="20066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66" name="Line 182"/>
          <p:cNvSpPr>
            <a:spLocks noChangeShapeType="1"/>
          </p:cNvSpPr>
          <p:nvPr/>
        </p:nvSpPr>
        <p:spPr bwMode="auto">
          <a:xfrm rot="-5400000">
            <a:off x="6203951" y="3484562"/>
            <a:ext cx="0" cy="6508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ja-JP" altLang="en-US" sz="1600">
              <a:solidFill>
                <a:srgbClr val="000000"/>
              </a:solidFill>
              <a:latin typeface="Helvetica" charset="0"/>
              <a:ea typeface="Osaka" charset="0"/>
              <a:cs typeface="Osaka" charset="0"/>
            </a:endParaRPr>
          </a:p>
        </p:txBody>
      </p:sp>
      <p:sp>
        <p:nvSpPr>
          <p:cNvPr id="42167" name="Line 183"/>
          <p:cNvSpPr>
            <a:spLocks noChangeShapeType="1"/>
          </p:cNvSpPr>
          <p:nvPr/>
        </p:nvSpPr>
        <p:spPr bwMode="auto">
          <a:xfrm rot="-5400000">
            <a:off x="7450138" y="2755900"/>
            <a:ext cx="977900"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ja-JP" altLang="en-US" sz="1600">
              <a:solidFill>
                <a:srgbClr val="000000"/>
              </a:solidFill>
              <a:latin typeface="Helvetica" charset="0"/>
              <a:ea typeface="Osaka" charset="0"/>
              <a:cs typeface="Osaka" charset="0"/>
            </a:endParaRPr>
          </a:p>
        </p:txBody>
      </p:sp>
      <p:sp>
        <p:nvSpPr>
          <p:cNvPr id="42168" name="Text Box 184"/>
          <p:cNvSpPr txBox="1">
            <a:spLocks noChangeArrowheads="1"/>
          </p:cNvSpPr>
          <p:nvPr/>
        </p:nvSpPr>
        <p:spPr bwMode="auto">
          <a:xfrm rot="-5400000">
            <a:off x="7662863" y="2443163"/>
            <a:ext cx="882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altLang="ja-JP" sz="1600" b="1">
                <a:solidFill>
                  <a:srgbClr val="000000"/>
                </a:solidFill>
                <a:latin typeface="Helvetica" charset="0"/>
                <a:ea typeface="Osaka" charset="0"/>
                <a:cs typeface="Osaka" charset="0"/>
              </a:rPr>
              <a:t>300 </a:t>
            </a:r>
            <a:r>
              <a:rPr lang="en-US" altLang="ja-JP" sz="1600" b="1">
                <a:solidFill>
                  <a:srgbClr val="000000"/>
                </a:solidFill>
                <a:latin typeface="Symbol" charset="0"/>
                <a:ea typeface="Osaka" charset="0"/>
                <a:cs typeface="Osaka" charset="0"/>
              </a:rPr>
              <a:t>m</a:t>
            </a:r>
            <a:r>
              <a:rPr lang="en-US" altLang="ja-JP" sz="1600" b="1">
                <a:solidFill>
                  <a:srgbClr val="000000"/>
                </a:solidFill>
                <a:latin typeface="Helvetica" charset="0"/>
                <a:ea typeface="Osaka" charset="0"/>
                <a:cs typeface="Osaka" charset="0"/>
              </a:rPr>
              <a:t>m</a:t>
            </a:r>
            <a:endParaRPr lang="en-US" altLang="ja-JP" sz="1600">
              <a:solidFill>
                <a:srgbClr val="000000"/>
              </a:solidFill>
              <a:latin typeface="Helvetica" charset="0"/>
              <a:ea typeface="Osaka" charset="0"/>
              <a:cs typeface="Osaka" charset="0"/>
            </a:endParaRPr>
          </a:p>
        </p:txBody>
      </p:sp>
      <p:sp>
        <p:nvSpPr>
          <p:cNvPr id="42170" name="Text Box 186"/>
          <p:cNvSpPr txBox="1">
            <a:spLocks noChangeArrowheads="1"/>
          </p:cNvSpPr>
          <p:nvPr/>
        </p:nvSpPr>
        <p:spPr bwMode="auto">
          <a:xfrm>
            <a:off x="5886450" y="3778250"/>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altLang="ja-JP" sz="1600" b="1">
                <a:solidFill>
                  <a:srgbClr val="000000"/>
                </a:solidFill>
                <a:latin typeface="Helvetica" charset="0"/>
                <a:ea typeface="Osaka" charset="0"/>
                <a:cs typeface="Osaka" charset="0"/>
              </a:rPr>
              <a:t>1 ns</a:t>
            </a:r>
            <a:endParaRPr lang="en-US" altLang="ja-JP" sz="1600">
              <a:solidFill>
                <a:srgbClr val="000000"/>
              </a:solidFill>
              <a:latin typeface="Helvetica" charset="0"/>
              <a:ea typeface="Osaka" charset="0"/>
              <a:cs typeface="Osaka" charset="0"/>
            </a:endParaRPr>
          </a:p>
        </p:txBody>
      </p:sp>
      <p:sp>
        <p:nvSpPr>
          <p:cNvPr id="42171" name="Text Box 187"/>
          <p:cNvSpPr txBox="1">
            <a:spLocks noChangeArrowheads="1"/>
          </p:cNvSpPr>
          <p:nvPr/>
        </p:nvSpPr>
        <p:spPr bwMode="auto">
          <a:xfrm>
            <a:off x="504825" y="1376363"/>
            <a:ext cx="1552575" cy="3762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altLang="ja-JP" b="1" dirty="0">
                <a:solidFill>
                  <a:srgbClr val="FFFFFF"/>
                </a:solidFill>
                <a:latin typeface="Helvetica" charset="0"/>
                <a:ea typeface="Osaka" charset="0"/>
                <a:cs typeface="Osaka" charset="0"/>
              </a:rPr>
              <a:t>Side-on XBL</a:t>
            </a:r>
          </a:p>
        </p:txBody>
      </p:sp>
      <p:sp>
        <p:nvSpPr>
          <p:cNvPr id="42172" name="Text Box 188"/>
          <p:cNvSpPr txBox="1">
            <a:spLocks noChangeArrowheads="1"/>
          </p:cNvSpPr>
          <p:nvPr/>
        </p:nvSpPr>
        <p:spPr bwMode="auto">
          <a:xfrm>
            <a:off x="5334000" y="1371600"/>
            <a:ext cx="1590675" cy="3762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altLang="ja-JP" b="1">
                <a:solidFill>
                  <a:srgbClr val="FFFFFF"/>
                </a:solidFill>
                <a:latin typeface="Helvetica" charset="0"/>
                <a:ea typeface="Osaka" charset="0"/>
                <a:cs typeface="Osaka" charset="0"/>
              </a:rPr>
              <a:t>Face-on XBL</a:t>
            </a:r>
          </a:p>
        </p:txBody>
      </p:sp>
      <p:sp>
        <p:nvSpPr>
          <p:cNvPr id="45086" name="テキスト ボックス 1"/>
          <p:cNvSpPr txBox="1">
            <a:spLocks noChangeArrowheads="1"/>
          </p:cNvSpPr>
          <p:nvPr/>
        </p:nvSpPr>
        <p:spPr bwMode="auto">
          <a:xfrm>
            <a:off x="1042988" y="3716338"/>
            <a:ext cx="1857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Helvetica" charset="0"/>
                <a:ea typeface="Osaka" charset="0"/>
                <a:cs typeface="Osaka" charset="0"/>
              </a:defRPr>
            </a:lvl1pPr>
            <a:lvl2pPr marL="742950" indent="-285750">
              <a:defRPr kumimoji="1" sz="1600">
                <a:solidFill>
                  <a:schemeClr val="tx1"/>
                </a:solidFill>
                <a:latin typeface="Helvetica" charset="0"/>
                <a:ea typeface="Osaka" charset="0"/>
                <a:cs typeface="Osaka" charset="0"/>
              </a:defRPr>
            </a:lvl2pPr>
            <a:lvl3pPr marL="1143000" indent="-228600">
              <a:defRPr kumimoji="1" sz="1600">
                <a:solidFill>
                  <a:schemeClr val="tx1"/>
                </a:solidFill>
                <a:latin typeface="Helvetica" charset="0"/>
                <a:ea typeface="Osaka" charset="0"/>
                <a:cs typeface="Osaka" charset="0"/>
              </a:defRPr>
            </a:lvl3pPr>
            <a:lvl4pPr marL="1600200" indent="-228600">
              <a:defRPr kumimoji="1" sz="1600">
                <a:solidFill>
                  <a:schemeClr val="tx1"/>
                </a:solidFill>
                <a:latin typeface="Helvetica" charset="0"/>
                <a:ea typeface="Osaka" charset="0"/>
                <a:cs typeface="Osaka" charset="0"/>
              </a:defRPr>
            </a:lvl4pPr>
            <a:lvl5pPr marL="2057400" indent="-228600">
              <a:defRPr kumimoji="1" sz="1600">
                <a:solidFill>
                  <a:schemeClr val="tx1"/>
                </a:solidFill>
                <a:latin typeface="Helvetica" charset="0"/>
                <a:ea typeface="Osaka" charset="0"/>
                <a:cs typeface="Osaka" charset="0"/>
              </a:defRPr>
            </a:lvl5pPr>
            <a:lvl6pPr marL="2514600" indent="-228600" fontAlgn="base">
              <a:spcBef>
                <a:spcPct val="0"/>
              </a:spcBef>
              <a:spcAft>
                <a:spcPct val="0"/>
              </a:spcAft>
              <a:defRPr kumimoji="1" sz="1600">
                <a:solidFill>
                  <a:schemeClr val="tx1"/>
                </a:solidFill>
                <a:latin typeface="Helvetica" charset="0"/>
                <a:ea typeface="Osaka" charset="0"/>
                <a:cs typeface="Osaka" charset="0"/>
              </a:defRPr>
            </a:lvl6pPr>
            <a:lvl7pPr marL="2971800" indent="-228600" fontAlgn="base">
              <a:spcBef>
                <a:spcPct val="0"/>
              </a:spcBef>
              <a:spcAft>
                <a:spcPct val="0"/>
              </a:spcAft>
              <a:defRPr kumimoji="1" sz="1600">
                <a:solidFill>
                  <a:schemeClr val="tx1"/>
                </a:solidFill>
                <a:latin typeface="Helvetica" charset="0"/>
                <a:ea typeface="Osaka" charset="0"/>
                <a:cs typeface="Osaka" charset="0"/>
              </a:defRPr>
            </a:lvl7pPr>
            <a:lvl8pPr marL="3429000" indent="-228600" fontAlgn="base">
              <a:spcBef>
                <a:spcPct val="0"/>
              </a:spcBef>
              <a:spcAft>
                <a:spcPct val="0"/>
              </a:spcAft>
              <a:defRPr kumimoji="1" sz="1600">
                <a:solidFill>
                  <a:schemeClr val="tx1"/>
                </a:solidFill>
                <a:latin typeface="Helvetica" charset="0"/>
                <a:ea typeface="Osaka" charset="0"/>
                <a:cs typeface="Osaka" charset="0"/>
              </a:defRPr>
            </a:lvl8pPr>
            <a:lvl9pPr marL="3886200" indent="-228600" fontAlgn="base">
              <a:spcBef>
                <a:spcPct val="0"/>
              </a:spcBef>
              <a:spcAft>
                <a:spcPct val="0"/>
              </a:spcAft>
              <a:defRPr kumimoji="1" sz="1600">
                <a:solidFill>
                  <a:schemeClr val="tx1"/>
                </a:solidFill>
                <a:latin typeface="Helvetica" charset="0"/>
                <a:ea typeface="Osaka" charset="0"/>
                <a:cs typeface="Osaka" charset="0"/>
              </a:defRPr>
            </a:lvl9pPr>
          </a:lstStyle>
          <a:p>
            <a:pPr defTabSz="914400" fontAlgn="base">
              <a:spcBef>
                <a:spcPct val="0"/>
              </a:spcBef>
              <a:spcAft>
                <a:spcPct val="0"/>
              </a:spcAft>
            </a:pPr>
            <a:endParaRPr lang="ja-JP" altLang="en-US">
              <a:solidFill>
                <a:srgbClr val="000000"/>
              </a:solidFill>
            </a:endParaRPr>
          </a:p>
        </p:txBody>
      </p:sp>
      <p:grpSp>
        <p:nvGrpSpPr>
          <p:cNvPr id="41" name="Group 36"/>
          <p:cNvGrpSpPr>
            <a:grpSpLocks/>
          </p:cNvGrpSpPr>
          <p:nvPr/>
        </p:nvGrpSpPr>
        <p:grpSpPr bwMode="auto">
          <a:xfrm>
            <a:off x="474867" y="1677531"/>
            <a:ext cx="3012665" cy="2132469"/>
            <a:chOff x="-190" y="1420"/>
            <a:chExt cx="3012" cy="2132"/>
          </a:xfrm>
        </p:grpSpPr>
        <p:pic>
          <p:nvPicPr>
            <p:cNvPr id="42"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1488"/>
              <a:ext cx="2064"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AutoShape 23"/>
            <p:cNvSpPr>
              <a:spLocks noChangeArrowheads="1"/>
            </p:cNvSpPr>
            <p:nvPr/>
          </p:nvSpPr>
          <p:spPr bwMode="auto">
            <a:xfrm>
              <a:off x="-190" y="1756"/>
              <a:ext cx="1231" cy="745"/>
            </a:xfrm>
            <a:prstGeom prst="rightArrow">
              <a:avLst>
                <a:gd name="adj1" fmla="val 50000"/>
                <a:gd name="adj2" fmla="val 40909"/>
              </a:avLst>
            </a:prstGeom>
            <a:solidFill>
              <a:srgbClr val="00009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defRPr/>
              </a:pPr>
              <a:r>
                <a:rPr lang="en-US" altLang="ja-JP" sz="2000" dirty="0">
                  <a:solidFill>
                    <a:srgbClr val="FFFFFF"/>
                  </a:solidFill>
                  <a:latin typeface="Helvetica"/>
                  <a:ea typeface="Osaka"/>
                  <a:cs typeface="Helvetica"/>
                </a:rPr>
                <a:t>LASER</a:t>
              </a:r>
              <a:endParaRPr lang="en-US" altLang="ja-JP" sz="2000" dirty="0">
                <a:solidFill>
                  <a:srgbClr val="000000"/>
                </a:solidFill>
                <a:latin typeface="Helvetica"/>
                <a:ea typeface="Osaka"/>
                <a:cs typeface="Helvetica"/>
              </a:endParaRPr>
            </a:p>
          </p:txBody>
        </p:sp>
        <p:sp>
          <p:nvSpPr>
            <p:cNvPr id="44" name="Line 29"/>
            <p:cNvSpPr>
              <a:spLocks noChangeShapeType="1"/>
            </p:cNvSpPr>
            <p:nvPr/>
          </p:nvSpPr>
          <p:spPr bwMode="auto">
            <a:xfrm>
              <a:off x="2400" y="1488"/>
              <a:ext cx="0" cy="5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defRPr/>
              </a:pPr>
              <a:endParaRPr lang="ja-JP" altLang="en-US">
                <a:solidFill>
                  <a:srgbClr val="000000"/>
                </a:solidFill>
                <a:latin typeface="Times"/>
                <a:ea typeface="Osaka"/>
                <a:cs typeface="Osaka"/>
              </a:endParaRPr>
            </a:p>
          </p:txBody>
        </p:sp>
        <p:sp>
          <p:nvSpPr>
            <p:cNvPr id="47" name="Text Box 34"/>
            <p:cNvSpPr txBox="1">
              <a:spLocks noChangeArrowheads="1"/>
            </p:cNvSpPr>
            <p:nvPr/>
          </p:nvSpPr>
          <p:spPr bwMode="auto">
            <a:xfrm rot="16200000">
              <a:off x="2271" y="1554"/>
              <a:ext cx="686"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a:defRPr/>
              </a:pPr>
              <a:r>
                <a:rPr lang="en-US" altLang="ja-JP" dirty="0">
                  <a:solidFill>
                    <a:srgbClr val="000000"/>
                  </a:solidFill>
                  <a:latin typeface="Times"/>
                  <a:ea typeface="Osaka"/>
                  <a:cs typeface="Osaka"/>
                </a:rPr>
                <a:t>1 </a:t>
              </a:r>
              <a:r>
                <a:rPr lang="en-US" altLang="ja-JP" dirty="0">
                  <a:solidFill>
                    <a:srgbClr val="000000"/>
                  </a:solidFill>
                  <a:latin typeface="Helvetica"/>
                  <a:ea typeface="Osaka"/>
                  <a:cs typeface="Helvetica"/>
                </a:rPr>
                <a:t>ns</a:t>
              </a:r>
              <a:endParaRPr lang="en-US" altLang="ja-JP" sz="2400" dirty="0">
                <a:solidFill>
                  <a:srgbClr val="000000"/>
                </a:solidFill>
                <a:latin typeface="Helvetica"/>
                <a:ea typeface="Osaka"/>
                <a:cs typeface="Helvetica"/>
              </a:endParaRPr>
            </a:p>
          </p:txBody>
        </p:sp>
      </p:grpSp>
      <p:grpSp>
        <p:nvGrpSpPr>
          <p:cNvPr id="49" name="図形グループ 48"/>
          <p:cNvGrpSpPr/>
          <p:nvPr/>
        </p:nvGrpSpPr>
        <p:grpSpPr>
          <a:xfrm rot="5400000" flipH="1">
            <a:off x="2611610" y="4328631"/>
            <a:ext cx="685800" cy="457200"/>
            <a:chOff x="5105400" y="4371975"/>
            <a:chExt cx="685800" cy="457200"/>
          </a:xfrm>
        </p:grpSpPr>
        <p:sp>
          <p:nvSpPr>
            <p:cNvPr id="50" name="AutoShape 164"/>
            <p:cNvSpPr>
              <a:spLocks noChangeArrowheads="1"/>
            </p:cNvSpPr>
            <p:nvPr/>
          </p:nvSpPr>
          <p:spPr bwMode="auto">
            <a:xfrm rot="5400000">
              <a:off x="5295900" y="4181475"/>
              <a:ext cx="304800" cy="685800"/>
            </a:xfrm>
            <a:prstGeom prst="parallelogram">
              <a:avLst>
                <a:gd name="adj" fmla="val 60935"/>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ja-JP" altLang="en-US" sz="1600">
                <a:solidFill>
                  <a:srgbClr val="000000"/>
                </a:solidFill>
                <a:latin typeface="Helvetica" charset="0"/>
                <a:ea typeface="Osaka" charset="0"/>
                <a:cs typeface="Osaka" charset="0"/>
              </a:endParaRPr>
            </a:p>
          </p:txBody>
        </p:sp>
        <p:sp>
          <p:nvSpPr>
            <p:cNvPr id="51" name="AutoShape 166"/>
            <p:cNvSpPr>
              <a:spLocks noChangeArrowheads="1"/>
            </p:cNvSpPr>
            <p:nvPr/>
          </p:nvSpPr>
          <p:spPr bwMode="auto">
            <a:xfrm rot="5400000">
              <a:off x="5295900" y="4333875"/>
              <a:ext cx="304800" cy="685800"/>
            </a:xfrm>
            <a:prstGeom prst="parallelogram">
              <a:avLst>
                <a:gd name="adj" fmla="val 60935"/>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ja-JP" altLang="en-US" sz="1600">
                <a:solidFill>
                  <a:srgbClr val="000000"/>
                </a:solidFill>
                <a:latin typeface="Helvetica" charset="0"/>
                <a:ea typeface="Osaka" charset="0"/>
                <a:cs typeface="Osaka" charset="0"/>
              </a:endParaRPr>
            </a:p>
          </p:txBody>
        </p:sp>
      </p:grpSp>
      <p:sp>
        <p:nvSpPr>
          <p:cNvPr id="52" name="Text Box 161"/>
          <p:cNvSpPr txBox="1">
            <a:spLocks noChangeArrowheads="1"/>
          </p:cNvSpPr>
          <p:nvPr/>
        </p:nvSpPr>
        <p:spPr bwMode="auto">
          <a:xfrm>
            <a:off x="2333400" y="4768850"/>
            <a:ext cx="5000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altLang="ja-JP" sz="1600" b="1">
                <a:solidFill>
                  <a:srgbClr val="000000"/>
                </a:solidFill>
                <a:latin typeface="Helvetica" charset="0"/>
                <a:ea typeface="Osaka" charset="0"/>
                <a:cs typeface="Osaka" charset="0"/>
              </a:rPr>
              <a:t>Slit</a:t>
            </a:r>
            <a:endParaRPr lang="en-US" altLang="ja-JP" sz="1600">
              <a:solidFill>
                <a:srgbClr val="000000"/>
              </a:solidFill>
              <a:latin typeface="Helvetica" charset="0"/>
              <a:ea typeface="Osaka" charset="0"/>
              <a:cs typeface="Osaka" charset="0"/>
            </a:endParaRPr>
          </a:p>
        </p:txBody>
      </p:sp>
      <p:sp>
        <p:nvSpPr>
          <p:cNvPr id="54" name="Rectangle 2"/>
          <p:cNvSpPr>
            <a:spLocks noChangeArrowheads="1"/>
          </p:cNvSpPr>
          <p:nvPr/>
        </p:nvSpPr>
        <p:spPr bwMode="auto">
          <a:xfrm>
            <a:off x="2" y="-1"/>
            <a:ext cx="8136000"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defTabSz="457200"/>
            <a:endParaRPr lang="en-US" altLang="ja-JP" sz="2200" b="1" dirty="0">
              <a:solidFill>
                <a:srgbClr val="FF0000"/>
              </a:solidFill>
              <a:latin typeface="Helvetica"/>
              <a:ea typeface="ヒラギノ角ゴ Pro W3"/>
              <a:cs typeface="Helvetica"/>
            </a:endParaRPr>
          </a:p>
          <a:p>
            <a:pPr defTabSz="457200"/>
            <a:r>
              <a:rPr lang="en-US" altLang="ja-JP" sz="2200" b="1" dirty="0" smtClean="0">
                <a:solidFill>
                  <a:srgbClr val="2D2D8A"/>
                </a:solidFill>
                <a:latin typeface="Helvetica"/>
                <a:ea typeface="ヒラギノ角ゴ Pro W3"/>
                <a:cs typeface="Helvetica"/>
              </a:rPr>
              <a:t>Hydrodynamics of magnetized HED plasma will be studied with </a:t>
            </a:r>
            <a:r>
              <a:rPr lang="en-US" altLang="ja-JP" sz="2200" b="1" dirty="0" smtClean="0">
                <a:solidFill>
                  <a:srgbClr val="FF0000"/>
                </a:solidFill>
                <a:latin typeface="Helvetica"/>
                <a:ea typeface="ヒラギノ角ゴ Pro W3"/>
                <a:cs typeface="Helvetica"/>
              </a:rPr>
              <a:t>face-on and side-on x-ray backlighting.</a:t>
            </a:r>
            <a:endParaRPr lang="en-US" altLang="ja-JP" sz="2200" b="1" dirty="0">
              <a:solidFill>
                <a:srgbClr val="2D2D8A"/>
              </a:solidFill>
              <a:latin typeface="Helvetica"/>
              <a:ea typeface="ヒラギノ角ゴ Pro W3"/>
              <a:cs typeface="Helvetica"/>
            </a:endParaRPr>
          </a:p>
        </p:txBody>
      </p:sp>
      <p:grpSp>
        <p:nvGrpSpPr>
          <p:cNvPr id="55" name="図形グループ 83"/>
          <p:cNvGrpSpPr>
            <a:grpSpLocks/>
          </p:cNvGrpSpPr>
          <p:nvPr/>
        </p:nvGrpSpPr>
        <p:grpSpPr bwMode="auto">
          <a:xfrm>
            <a:off x="8109585" y="255726"/>
            <a:ext cx="982980" cy="734035"/>
            <a:chOff x="8108950" y="50800"/>
            <a:chExt cx="984250" cy="734299"/>
          </a:xfrm>
        </p:grpSpPr>
        <p:sp>
          <p:nvSpPr>
            <p:cNvPr id="56" name="Text Box 8"/>
            <p:cNvSpPr txBox="1">
              <a:spLocks noChangeArrowheads="1"/>
            </p:cNvSpPr>
            <p:nvPr/>
          </p:nvSpPr>
          <p:spPr bwMode="auto">
            <a:xfrm>
              <a:off x="8108950" y="508000"/>
              <a:ext cx="984250" cy="27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1014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1014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1014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1014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1200" b="1">
                  <a:solidFill>
                    <a:srgbClr val="000000"/>
                  </a:solidFill>
                  <a:latin typeface="Charcoal" charset="0"/>
                </a:rPr>
                <a:t>ILE, Osaka</a:t>
              </a:r>
            </a:p>
          </p:txBody>
        </p:sp>
        <p:pic>
          <p:nvPicPr>
            <p:cNvPr id="57" name="Picture 2" descr="E:\発表用PPT\logo-SILV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9469" y="50800"/>
              <a:ext cx="723213" cy="5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34</a:t>
            </a:fld>
            <a:endParaRPr lang="en-US" altLang="ja-JP" sz="1300" dirty="0">
              <a:solidFill>
                <a:srgbClr val="000000"/>
              </a:solidFill>
              <a:latin typeface="Arial" charset="0"/>
              <a:cs typeface="Gill Sans" charset="0"/>
            </a:endParaRPr>
          </a:p>
        </p:txBody>
      </p:sp>
      <p:sp>
        <p:nvSpPr>
          <p:cNvPr id="48" name="正方形/長方形 47"/>
          <p:cNvSpPr/>
          <p:nvPr/>
        </p:nvSpPr>
        <p:spPr>
          <a:xfrm>
            <a:off x="39956" y="38103"/>
            <a:ext cx="3443258"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Hydrodynamics in strong B-field</a:t>
            </a:r>
            <a:endParaRPr lang="ja-JP" altLang="en-US" baseline="-25000"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2956302747"/>
      </p:ext>
    </p:extLst>
  </p:cSld>
  <p:clrMapOvr>
    <a:masterClrMapping/>
  </p:clrMapOvr>
  <p:transition xmlns:p14="http://schemas.microsoft.com/office/powerpoint/2010/main" spd="slow" advTm="49360">
    <p:wip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Rectangle 2"/>
          <p:cNvSpPr>
            <a:spLocks noChangeArrowheads="1"/>
          </p:cNvSpPr>
          <p:nvPr/>
        </p:nvSpPr>
        <p:spPr bwMode="auto">
          <a:xfrm>
            <a:off x="2" y="-1"/>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defTabSz="457047"/>
            <a:endParaRPr lang="en-US" altLang="ja-JP" sz="2200" b="1" dirty="0" smtClean="0">
              <a:solidFill>
                <a:srgbClr val="000090"/>
              </a:solidFill>
              <a:latin typeface="Helvetica"/>
              <a:ea typeface="ヒラギノ角ゴ Pro W3"/>
              <a:cs typeface="Helvetica"/>
            </a:endParaRPr>
          </a:p>
          <a:p>
            <a:pPr defTabSz="457047"/>
            <a:r>
              <a:rPr lang="en-US" altLang="ja-JP" sz="2200" b="1" dirty="0" smtClean="0">
                <a:solidFill>
                  <a:srgbClr val="000090"/>
                </a:solidFill>
                <a:latin typeface="Helvetica"/>
                <a:ea typeface="ヒラギノ角ゴ Pro W3"/>
                <a:cs typeface="Helvetica"/>
              </a:rPr>
              <a:t>Laser-driven plastic foil is </a:t>
            </a:r>
            <a:r>
              <a:rPr lang="en-US" altLang="ja-JP" sz="2200" b="1" dirty="0" smtClean="0">
                <a:solidFill>
                  <a:srgbClr val="FF0000"/>
                </a:solidFill>
                <a:latin typeface="Helvetica"/>
                <a:ea typeface="ヒラギノ角ゴ Pro W3"/>
                <a:cs typeface="Helvetica"/>
              </a:rPr>
              <a:t>faster </a:t>
            </a:r>
            <a:r>
              <a:rPr lang="en-US" altLang="ja-JP" sz="2200" b="1" dirty="0">
                <a:solidFill>
                  <a:srgbClr val="FF0000"/>
                </a:solidFill>
                <a:latin typeface="Helvetica"/>
                <a:ea typeface="ヒラギノ角ゴ Pro W3"/>
                <a:cs typeface="Helvetica"/>
              </a:rPr>
              <a:t>in parallel B-</a:t>
            </a:r>
            <a:r>
              <a:rPr lang="en-US" altLang="ja-JP" sz="2200" b="1" dirty="0" smtClean="0">
                <a:solidFill>
                  <a:srgbClr val="FF0000"/>
                </a:solidFill>
                <a:latin typeface="Helvetica"/>
                <a:ea typeface="ヒラギノ角ゴ Pro W3"/>
                <a:cs typeface="Helvetica"/>
              </a:rPr>
              <a:t>field </a:t>
            </a:r>
          </a:p>
          <a:p>
            <a:pPr defTabSz="457047"/>
            <a:r>
              <a:rPr lang="en-US" altLang="ja-JP" sz="2200" b="1" dirty="0" smtClean="0">
                <a:solidFill>
                  <a:srgbClr val="000090"/>
                </a:solidFill>
                <a:latin typeface="Helvetica"/>
                <a:ea typeface="ヒラギノ角ゴ Pro W3"/>
                <a:cs typeface="Helvetica"/>
              </a:rPr>
              <a:t>than that without B-field.</a:t>
            </a:r>
          </a:p>
        </p:txBody>
      </p:sp>
      <p:sp>
        <p:nvSpPr>
          <p:cNvPr id="59" name="Freeform 37"/>
          <p:cNvSpPr>
            <a:spLocks/>
          </p:cNvSpPr>
          <p:nvPr/>
        </p:nvSpPr>
        <p:spPr bwMode="auto">
          <a:xfrm>
            <a:off x="5694730" y="2280229"/>
            <a:ext cx="1584325" cy="1104900"/>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2FE4F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ja-JP" altLang="en-US">
              <a:solidFill>
                <a:prstClr val="black"/>
              </a:solidFill>
              <a:latin typeface="Calibri"/>
              <a:ea typeface="ＭＳ Ｐゴシック"/>
            </a:endParaRPr>
          </a:p>
        </p:txBody>
      </p:sp>
      <p:sp>
        <p:nvSpPr>
          <p:cNvPr id="60" name="Freeform 38"/>
          <p:cNvSpPr>
            <a:spLocks/>
          </p:cNvSpPr>
          <p:nvPr/>
        </p:nvSpPr>
        <p:spPr bwMode="auto">
          <a:xfrm>
            <a:off x="5718543" y="2388179"/>
            <a:ext cx="1306513" cy="889000"/>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E4FC3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ja-JP" altLang="en-US">
              <a:solidFill>
                <a:prstClr val="black"/>
              </a:solidFill>
              <a:latin typeface="Calibri"/>
              <a:ea typeface="ＭＳ Ｐゴシック"/>
            </a:endParaRPr>
          </a:p>
        </p:txBody>
      </p:sp>
      <p:sp>
        <p:nvSpPr>
          <p:cNvPr id="62" name="Freeform 39"/>
          <p:cNvSpPr>
            <a:spLocks/>
          </p:cNvSpPr>
          <p:nvPr/>
        </p:nvSpPr>
        <p:spPr bwMode="auto">
          <a:xfrm>
            <a:off x="5670918" y="2477873"/>
            <a:ext cx="1185863" cy="709613"/>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CB7A0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ja-JP" altLang="en-US">
              <a:solidFill>
                <a:prstClr val="black"/>
              </a:solidFill>
              <a:latin typeface="Calibri"/>
              <a:ea typeface="ＭＳ Ｐゴシック"/>
            </a:endParaRPr>
          </a:p>
        </p:txBody>
      </p:sp>
      <p:sp>
        <p:nvSpPr>
          <p:cNvPr id="63" name="Freeform 40"/>
          <p:cNvSpPr>
            <a:spLocks/>
          </p:cNvSpPr>
          <p:nvPr/>
        </p:nvSpPr>
        <p:spPr bwMode="auto">
          <a:xfrm>
            <a:off x="5707430" y="2567567"/>
            <a:ext cx="968375" cy="530225"/>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D7300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ja-JP" altLang="en-US">
              <a:solidFill>
                <a:prstClr val="black"/>
              </a:solidFill>
              <a:latin typeface="Calibri"/>
              <a:ea typeface="ＭＳ Ｐゴシック"/>
            </a:endParaRPr>
          </a:p>
        </p:txBody>
      </p:sp>
      <p:sp>
        <p:nvSpPr>
          <p:cNvPr id="64" name="Rectangle 41"/>
          <p:cNvSpPr>
            <a:spLocks noChangeArrowheads="1"/>
          </p:cNvSpPr>
          <p:nvPr/>
        </p:nvSpPr>
        <p:spPr bwMode="auto">
          <a:xfrm>
            <a:off x="5539155" y="2194504"/>
            <a:ext cx="206375" cy="12763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ja-JP" altLang="en-US">
              <a:solidFill>
                <a:prstClr val="black"/>
              </a:solidFill>
              <a:latin typeface="Calibri"/>
              <a:ea typeface="ＭＳ Ｐゴシック"/>
            </a:endParaRPr>
          </a:p>
        </p:txBody>
      </p:sp>
      <p:grpSp>
        <p:nvGrpSpPr>
          <p:cNvPr id="8" name="図形グループ 7"/>
          <p:cNvGrpSpPr/>
          <p:nvPr/>
        </p:nvGrpSpPr>
        <p:grpSpPr>
          <a:xfrm>
            <a:off x="6112975" y="1951135"/>
            <a:ext cx="841468" cy="1799996"/>
            <a:chOff x="4181279" y="1950177"/>
            <a:chExt cx="841468" cy="1799996"/>
          </a:xfrm>
        </p:grpSpPr>
        <p:cxnSp>
          <p:nvCxnSpPr>
            <p:cNvPr id="65" name="直線矢印コネクタ 64"/>
            <p:cNvCxnSpPr/>
            <p:nvPr/>
          </p:nvCxnSpPr>
          <p:spPr bwMode="auto">
            <a:xfrm>
              <a:off x="4391646" y="1950177"/>
              <a:ext cx="0" cy="1799996"/>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cxnSp>
          <p:nvCxnSpPr>
            <p:cNvPr id="66" name="直線矢印コネクタ 65"/>
            <p:cNvCxnSpPr/>
            <p:nvPr/>
          </p:nvCxnSpPr>
          <p:spPr bwMode="auto">
            <a:xfrm>
              <a:off x="4181279" y="1950177"/>
              <a:ext cx="0" cy="1799996"/>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cxnSp>
          <p:nvCxnSpPr>
            <p:cNvPr id="68" name="直線矢印コネクタ 67"/>
            <p:cNvCxnSpPr/>
            <p:nvPr/>
          </p:nvCxnSpPr>
          <p:spPr bwMode="auto">
            <a:xfrm>
              <a:off x="4602013" y="1950177"/>
              <a:ext cx="0" cy="1799996"/>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cxnSp>
          <p:nvCxnSpPr>
            <p:cNvPr id="69" name="直線矢印コネクタ 68"/>
            <p:cNvCxnSpPr/>
            <p:nvPr/>
          </p:nvCxnSpPr>
          <p:spPr bwMode="auto">
            <a:xfrm>
              <a:off x="4812380" y="1950177"/>
              <a:ext cx="0" cy="1799996"/>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cxnSp>
          <p:nvCxnSpPr>
            <p:cNvPr id="70" name="直線矢印コネクタ 69"/>
            <p:cNvCxnSpPr/>
            <p:nvPr/>
          </p:nvCxnSpPr>
          <p:spPr bwMode="auto">
            <a:xfrm>
              <a:off x="5022747" y="1950177"/>
              <a:ext cx="0" cy="1799996"/>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grpSp>
      <p:sp>
        <p:nvSpPr>
          <p:cNvPr id="71" name="円/楕円 70"/>
          <p:cNvSpPr/>
          <p:nvPr/>
        </p:nvSpPr>
        <p:spPr>
          <a:xfrm>
            <a:off x="5443672" y="3562727"/>
            <a:ext cx="251998" cy="251998"/>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cxnSp>
        <p:nvCxnSpPr>
          <p:cNvPr id="72" name="直線コネクタ 71"/>
          <p:cNvCxnSpPr/>
          <p:nvPr/>
        </p:nvCxnSpPr>
        <p:spPr>
          <a:xfrm>
            <a:off x="5480576" y="3599631"/>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3" name="直線コネクタ 72"/>
          <p:cNvCxnSpPr/>
          <p:nvPr/>
        </p:nvCxnSpPr>
        <p:spPr>
          <a:xfrm flipH="1">
            <a:off x="5480576" y="3599631"/>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4" name="円/楕円 73"/>
          <p:cNvSpPr/>
          <p:nvPr/>
        </p:nvSpPr>
        <p:spPr>
          <a:xfrm>
            <a:off x="7310540" y="3562727"/>
            <a:ext cx="251998" cy="251998"/>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sp>
        <p:nvSpPr>
          <p:cNvPr id="75" name="円/楕円 74"/>
          <p:cNvSpPr>
            <a:spLocks noChangeAspect="1"/>
          </p:cNvSpPr>
          <p:nvPr/>
        </p:nvSpPr>
        <p:spPr>
          <a:xfrm>
            <a:off x="7382539" y="3634726"/>
            <a:ext cx="108000" cy="108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sp>
        <p:nvSpPr>
          <p:cNvPr id="76" name="円/楕円 75"/>
          <p:cNvSpPr/>
          <p:nvPr/>
        </p:nvSpPr>
        <p:spPr>
          <a:xfrm>
            <a:off x="5443672" y="1832883"/>
            <a:ext cx="251998" cy="251998"/>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cxnSp>
        <p:nvCxnSpPr>
          <p:cNvPr id="77" name="直線コネクタ 76"/>
          <p:cNvCxnSpPr/>
          <p:nvPr/>
        </p:nvCxnSpPr>
        <p:spPr>
          <a:xfrm>
            <a:off x="5480576" y="1869787"/>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 name="直線コネクタ 77"/>
          <p:cNvCxnSpPr/>
          <p:nvPr/>
        </p:nvCxnSpPr>
        <p:spPr>
          <a:xfrm flipH="1">
            <a:off x="5480576" y="1869787"/>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9" name="円/楕円 78"/>
          <p:cNvSpPr/>
          <p:nvPr/>
        </p:nvSpPr>
        <p:spPr>
          <a:xfrm>
            <a:off x="7310540" y="1832883"/>
            <a:ext cx="251998" cy="251998"/>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sp>
        <p:nvSpPr>
          <p:cNvPr id="80" name="円/楕円 79"/>
          <p:cNvSpPr>
            <a:spLocks noChangeAspect="1"/>
          </p:cNvSpPr>
          <p:nvPr/>
        </p:nvSpPr>
        <p:spPr>
          <a:xfrm>
            <a:off x="7382539" y="1904882"/>
            <a:ext cx="108000" cy="108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sp>
        <p:nvSpPr>
          <p:cNvPr id="81" name="テキスト ボックス 24"/>
          <p:cNvSpPr txBox="1">
            <a:spLocks noChangeArrowheads="1"/>
          </p:cNvSpPr>
          <p:nvPr/>
        </p:nvSpPr>
        <p:spPr bwMode="auto">
          <a:xfrm>
            <a:off x="7002263" y="3009189"/>
            <a:ext cx="4809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defTabSz="457200"/>
            <a:r>
              <a:rPr lang="en-US" altLang="ja-JP" b="1" i="1" dirty="0" smtClean="0">
                <a:solidFill>
                  <a:srgbClr val="000090"/>
                </a:solidFill>
                <a:latin typeface="Helvetica" charset="0"/>
                <a:cs typeface="Helvetica" charset="0"/>
              </a:rPr>
              <a:t>B</a:t>
            </a:r>
            <a:endParaRPr lang="ja-JP" altLang="en-US" b="1" i="1" dirty="0">
              <a:solidFill>
                <a:srgbClr val="000090"/>
              </a:solidFill>
              <a:latin typeface="Helvetica" charset="0"/>
              <a:ea typeface="ＭＳ 明朝" charset="0"/>
              <a:cs typeface="ＭＳ 明朝" charset="0"/>
            </a:endParaRPr>
          </a:p>
        </p:txBody>
      </p:sp>
      <p:sp>
        <p:nvSpPr>
          <p:cNvPr id="118" name="Freeform 37"/>
          <p:cNvSpPr>
            <a:spLocks/>
          </p:cNvSpPr>
          <p:nvPr/>
        </p:nvSpPr>
        <p:spPr bwMode="auto">
          <a:xfrm>
            <a:off x="1868804" y="2198206"/>
            <a:ext cx="1584325" cy="1104900"/>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2FE4F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ja-JP" altLang="en-US">
              <a:solidFill>
                <a:prstClr val="black"/>
              </a:solidFill>
              <a:latin typeface="Calibri"/>
              <a:ea typeface="ＭＳ Ｐゴシック"/>
            </a:endParaRPr>
          </a:p>
        </p:txBody>
      </p:sp>
      <p:sp>
        <p:nvSpPr>
          <p:cNvPr id="119" name="Freeform 38"/>
          <p:cNvSpPr>
            <a:spLocks/>
          </p:cNvSpPr>
          <p:nvPr/>
        </p:nvSpPr>
        <p:spPr bwMode="auto">
          <a:xfrm>
            <a:off x="1892617" y="2306156"/>
            <a:ext cx="1306513" cy="889000"/>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E4FC3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ja-JP" altLang="en-US">
              <a:solidFill>
                <a:prstClr val="black"/>
              </a:solidFill>
              <a:latin typeface="Calibri"/>
              <a:ea typeface="ＭＳ Ｐゴシック"/>
            </a:endParaRPr>
          </a:p>
        </p:txBody>
      </p:sp>
      <p:sp>
        <p:nvSpPr>
          <p:cNvPr id="120" name="Freeform 39"/>
          <p:cNvSpPr>
            <a:spLocks/>
          </p:cNvSpPr>
          <p:nvPr/>
        </p:nvSpPr>
        <p:spPr bwMode="auto">
          <a:xfrm>
            <a:off x="1844992" y="2395850"/>
            <a:ext cx="1185863" cy="709613"/>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CB7A0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ja-JP" altLang="en-US">
              <a:solidFill>
                <a:prstClr val="black"/>
              </a:solidFill>
              <a:latin typeface="Calibri"/>
              <a:ea typeface="ＭＳ Ｐゴシック"/>
            </a:endParaRPr>
          </a:p>
        </p:txBody>
      </p:sp>
      <p:sp>
        <p:nvSpPr>
          <p:cNvPr id="121" name="Freeform 40"/>
          <p:cNvSpPr>
            <a:spLocks/>
          </p:cNvSpPr>
          <p:nvPr/>
        </p:nvSpPr>
        <p:spPr bwMode="auto">
          <a:xfrm>
            <a:off x="1881504" y="2485544"/>
            <a:ext cx="968375" cy="530225"/>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D7300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ja-JP" altLang="en-US">
              <a:solidFill>
                <a:prstClr val="black"/>
              </a:solidFill>
              <a:latin typeface="Calibri"/>
              <a:ea typeface="ＭＳ Ｐゴシック"/>
            </a:endParaRPr>
          </a:p>
        </p:txBody>
      </p:sp>
      <p:sp>
        <p:nvSpPr>
          <p:cNvPr id="122" name="Rectangle 41"/>
          <p:cNvSpPr>
            <a:spLocks noChangeArrowheads="1"/>
          </p:cNvSpPr>
          <p:nvPr/>
        </p:nvSpPr>
        <p:spPr bwMode="auto">
          <a:xfrm>
            <a:off x="1713229" y="2112481"/>
            <a:ext cx="206375" cy="12763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ja-JP" altLang="en-US">
              <a:solidFill>
                <a:prstClr val="black"/>
              </a:solidFill>
              <a:latin typeface="Calibri"/>
              <a:ea typeface="ＭＳ Ｐゴシック"/>
            </a:endParaRPr>
          </a:p>
        </p:txBody>
      </p:sp>
      <p:sp>
        <p:nvSpPr>
          <p:cNvPr id="130" name="正方形/長方形 129"/>
          <p:cNvSpPr/>
          <p:nvPr/>
        </p:nvSpPr>
        <p:spPr>
          <a:xfrm>
            <a:off x="622971" y="1186552"/>
            <a:ext cx="3570144" cy="646331"/>
          </a:xfrm>
          <a:prstGeom prst="rect">
            <a:avLst/>
          </a:prstGeom>
        </p:spPr>
        <p:txBody>
          <a:bodyPr wrap="square">
            <a:spAutoFit/>
          </a:bodyPr>
          <a:lstStyle/>
          <a:p>
            <a:pPr algn="ctr" defTabSz="457047"/>
            <a:r>
              <a:rPr lang="en-US" altLang="ja-JP" b="1" u="sng" dirty="0" smtClean="0">
                <a:solidFill>
                  <a:srgbClr val="000000"/>
                </a:solidFill>
                <a:latin typeface="Helvetica"/>
                <a:ea typeface="ヒラギノ角ゴ ProN W6"/>
                <a:cs typeface="Helvetica"/>
              </a:rPr>
              <a:t>Side-on x-ray shadowgraph</a:t>
            </a:r>
            <a:endParaRPr lang="en-US" altLang="ja-JP" b="1" u="sng" dirty="0">
              <a:solidFill>
                <a:srgbClr val="000000"/>
              </a:solidFill>
              <a:latin typeface="Helvetica"/>
              <a:ea typeface="ヒラギノ角ゴ ProN W6"/>
              <a:cs typeface="Helvetica"/>
            </a:endParaRPr>
          </a:p>
          <a:p>
            <a:pPr algn="ctr" defTabSz="457047"/>
            <a:r>
              <a:rPr lang="en-US" altLang="ja-JP" b="1" u="sng" dirty="0" smtClean="0">
                <a:solidFill>
                  <a:srgbClr val="000000"/>
                </a:solidFill>
                <a:latin typeface="Helvetica"/>
                <a:ea typeface="ヒラギノ角ゴ ProN W6"/>
                <a:cs typeface="Helvetica"/>
              </a:rPr>
              <a:t>w/o B-field</a:t>
            </a:r>
            <a:endParaRPr lang="ja-JP" altLang="en-US" b="1" u="sng" dirty="0" smtClean="0">
              <a:solidFill>
                <a:srgbClr val="000000"/>
              </a:solidFill>
              <a:latin typeface="Helvetica"/>
              <a:ea typeface="ヒラギノ角ゴ ProN W6"/>
              <a:cs typeface="Helvetica"/>
            </a:endParaRPr>
          </a:p>
        </p:txBody>
      </p:sp>
      <p:sp>
        <p:nvSpPr>
          <p:cNvPr id="131" name="正方形/長方形 130"/>
          <p:cNvSpPr/>
          <p:nvPr/>
        </p:nvSpPr>
        <p:spPr>
          <a:xfrm>
            <a:off x="4795112" y="1174260"/>
            <a:ext cx="3282615" cy="646331"/>
          </a:xfrm>
          <a:prstGeom prst="rect">
            <a:avLst/>
          </a:prstGeom>
        </p:spPr>
        <p:txBody>
          <a:bodyPr wrap="square">
            <a:spAutoFit/>
          </a:bodyPr>
          <a:lstStyle/>
          <a:p>
            <a:pPr algn="ctr" defTabSz="457047"/>
            <a:r>
              <a:rPr lang="en-US" altLang="ja-JP" b="1" u="sng" dirty="0" smtClean="0">
                <a:solidFill>
                  <a:srgbClr val="000000"/>
                </a:solidFill>
                <a:latin typeface="Helvetica"/>
                <a:ea typeface="ヒラギノ角ゴ ProN W6"/>
                <a:cs typeface="Helvetica"/>
              </a:rPr>
              <a:t>Side-on x-ray shadowgraph</a:t>
            </a:r>
          </a:p>
          <a:p>
            <a:pPr algn="ctr" defTabSz="457047"/>
            <a:r>
              <a:rPr lang="en-US" altLang="ja-JP" b="1" u="sng" dirty="0" smtClean="0">
                <a:solidFill>
                  <a:srgbClr val="000000"/>
                </a:solidFill>
                <a:latin typeface="Helvetica"/>
                <a:ea typeface="ヒラギノ角ゴ ProN W6"/>
                <a:cs typeface="Helvetica"/>
              </a:rPr>
              <a:t>w/ parallel B-field</a:t>
            </a:r>
            <a:endParaRPr lang="ja-JP" altLang="en-US" b="1" u="sng" dirty="0" smtClean="0">
              <a:solidFill>
                <a:srgbClr val="000000"/>
              </a:solidFill>
              <a:latin typeface="Helvetica"/>
              <a:ea typeface="ヒラギノ角ゴ ProN W6"/>
              <a:cs typeface="Helvetica"/>
            </a:endParaRPr>
          </a:p>
        </p:txBody>
      </p:sp>
      <p:pic>
        <p:nvPicPr>
          <p:cNvPr id="133" name="図 132" descr="38063.bmp"/>
          <p:cNvPicPr>
            <a:picLocks noChangeAspect="1"/>
          </p:cNvPicPr>
          <p:nvPr/>
        </p:nvPicPr>
        <p:blipFill rotWithShape="1">
          <a:blip r:embed="rId3">
            <a:extLst>
              <a:ext uri="{28A0092B-C50C-407E-A947-70E740481C1C}">
                <a14:useLocalDpi xmlns:a14="http://schemas.microsoft.com/office/drawing/2010/main" val="0"/>
              </a:ext>
            </a:extLst>
          </a:blip>
          <a:srcRect l="35763" r="29498" b="16139"/>
          <a:stretch/>
        </p:blipFill>
        <p:spPr>
          <a:xfrm>
            <a:off x="743235" y="3906019"/>
            <a:ext cx="3126871" cy="2783369"/>
          </a:xfrm>
          <a:prstGeom prst="rect">
            <a:avLst/>
          </a:prstGeom>
        </p:spPr>
      </p:pic>
      <p:pic>
        <p:nvPicPr>
          <p:cNvPr id="134" name="図 133" descr="38056.bmp"/>
          <p:cNvPicPr>
            <a:picLocks noChangeAspect="1"/>
          </p:cNvPicPr>
          <p:nvPr/>
        </p:nvPicPr>
        <p:blipFill rotWithShape="1">
          <a:blip r:embed="rId4">
            <a:extLst>
              <a:ext uri="{28A0092B-C50C-407E-A947-70E740481C1C}">
                <a14:useLocalDpi xmlns:a14="http://schemas.microsoft.com/office/drawing/2010/main" val="0"/>
              </a:ext>
            </a:extLst>
          </a:blip>
          <a:srcRect l="35897" t="9784" r="29530" b="6355"/>
          <a:stretch/>
        </p:blipFill>
        <p:spPr>
          <a:xfrm>
            <a:off x="4965830" y="3906019"/>
            <a:ext cx="3111897" cy="2783370"/>
          </a:xfrm>
          <a:prstGeom prst="rect">
            <a:avLst/>
          </a:prstGeom>
        </p:spPr>
      </p:pic>
      <p:cxnSp>
        <p:nvCxnSpPr>
          <p:cNvPr id="3" name="直線コネクタ 2"/>
          <p:cNvCxnSpPr/>
          <p:nvPr/>
        </p:nvCxnSpPr>
        <p:spPr>
          <a:xfrm flipH="1">
            <a:off x="2216355" y="4061781"/>
            <a:ext cx="479214" cy="2516148"/>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67" name="直線コネクタ 66"/>
          <p:cNvCxnSpPr/>
          <p:nvPr/>
        </p:nvCxnSpPr>
        <p:spPr>
          <a:xfrm flipH="1">
            <a:off x="6066475" y="4061781"/>
            <a:ext cx="479214" cy="2516148"/>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5" name="直線コネクタ 4"/>
          <p:cNvCxnSpPr/>
          <p:nvPr/>
        </p:nvCxnSpPr>
        <p:spPr>
          <a:xfrm flipH="1">
            <a:off x="622970" y="4061781"/>
            <a:ext cx="11980" cy="2156698"/>
          </a:xfrm>
          <a:prstGeom prst="line">
            <a:avLst/>
          </a:prstGeom>
          <a:ln>
            <a:solidFill>
              <a:schemeClr val="tx1"/>
            </a:solidFill>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82" name="正方形/長方形 81"/>
          <p:cNvSpPr/>
          <p:nvPr/>
        </p:nvSpPr>
        <p:spPr>
          <a:xfrm rot="16200000">
            <a:off x="-383566" y="4974571"/>
            <a:ext cx="1643742" cy="369332"/>
          </a:xfrm>
          <a:prstGeom prst="rect">
            <a:avLst/>
          </a:prstGeom>
        </p:spPr>
        <p:txBody>
          <a:bodyPr wrap="square">
            <a:spAutoFit/>
          </a:bodyPr>
          <a:lstStyle/>
          <a:p>
            <a:pPr algn="ctr" defTabSz="457047"/>
            <a:r>
              <a:rPr lang="en-US" altLang="ja-JP" b="1" dirty="0" smtClean="0">
                <a:solidFill>
                  <a:srgbClr val="000000"/>
                </a:solidFill>
                <a:latin typeface="Helvetica"/>
                <a:ea typeface="ヒラギノ角ゴ ProN W6"/>
                <a:cs typeface="Helvetica"/>
              </a:rPr>
              <a:t>Time (1 ns)</a:t>
            </a:r>
            <a:endParaRPr lang="ja-JP" altLang="en-US" b="1" dirty="0" smtClean="0">
              <a:solidFill>
                <a:srgbClr val="000000"/>
              </a:solidFill>
              <a:latin typeface="Helvetica"/>
              <a:ea typeface="ヒラギノ角ゴ ProN W6"/>
              <a:cs typeface="Helvetica"/>
            </a:endParaRPr>
          </a:p>
        </p:txBody>
      </p:sp>
      <p:cxnSp>
        <p:nvCxnSpPr>
          <p:cNvPr id="90" name="直線コネクタ 89"/>
          <p:cNvCxnSpPr/>
          <p:nvPr/>
        </p:nvCxnSpPr>
        <p:spPr>
          <a:xfrm>
            <a:off x="1653324" y="3819392"/>
            <a:ext cx="1436759" cy="11980"/>
          </a:xfrm>
          <a:prstGeom prst="line">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91" name="正方形/長方形 90"/>
          <p:cNvSpPr/>
          <p:nvPr/>
        </p:nvSpPr>
        <p:spPr>
          <a:xfrm>
            <a:off x="1317120" y="3414965"/>
            <a:ext cx="2123188" cy="369332"/>
          </a:xfrm>
          <a:prstGeom prst="rect">
            <a:avLst/>
          </a:prstGeom>
        </p:spPr>
        <p:txBody>
          <a:bodyPr wrap="square">
            <a:spAutoFit/>
          </a:bodyPr>
          <a:lstStyle/>
          <a:p>
            <a:pPr algn="ctr" defTabSz="457047"/>
            <a:r>
              <a:rPr lang="en-US" altLang="ja-JP" b="1" dirty="0" smtClean="0">
                <a:solidFill>
                  <a:srgbClr val="000000"/>
                </a:solidFill>
                <a:latin typeface="Helvetica"/>
                <a:ea typeface="ヒラギノ角ゴ ProN W6"/>
                <a:cs typeface="Helvetica"/>
              </a:rPr>
              <a:t>Space (100 µm)</a:t>
            </a:r>
            <a:endParaRPr lang="ja-JP" altLang="en-US" b="1" dirty="0" smtClean="0">
              <a:solidFill>
                <a:srgbClr val="000000"/>
              </a:solidFill>
              <a:latin typeface="Helvetica"/>
              <a:ea typeface="ヒラギノ角ゴ ProN W6"/>
              <a:cs typeface="Helvetica"/>
            </a:endParaRPr>
          </a:p>
        </p:txBody>
      </p:sp>
      <p:sp>
        <p:nvSpPr>
          <p:cNvPr id="45" name="右矢印 44"/>
          <p:cNvSpPr/>
          <p:nvPr/>
        </p:nvSpPr>
        <p:spPr bwMode="auto">
          <a:xfrm rot="10800000">
            <a:off x="7838130" y="5049956"/>
            <a:ext cx="1114169" cy="517127"/>
          </a:xfrm>
          <a:prstGeom prst="rightArrow">
            <a:avLst/>
          </a:prstGeom>
          <a:solidFill>
            <a:srgbClr val="3366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tabLst>
                <a:tab pos="838200" algn="l"/>
              </a:tabLst>
            </a:pPr>
            <a:endParaRPr kumimoji="0" lang="ja-JP" altLang="en-US" sz="3200" dirty="0">
              <a:solidFill>
                <a:prstClr val="black"/>
              </a:solidFill>
              <a:latin typeface="Gill Sans" charset="0"/>
              <a:ea typeface="ヒラギノ角ゴ ProN W3" charset="-128"/>
              <a:cs typeface="ヒラギノ角ゴ ProN W3" charset="-128"/>
              <a:sym typeface="Gill Sans" charset="0"/>
            </a:endParaRPr>
          </a:p>
        </p:txBody>
      </p:sp>
      <p:sp>
        <p:nvSpPr>
          <p:cNvPr id="46" name="正方形/長方形 45"/>
          <p:cNvSpPr/>
          <p:nvPr/>
        </p:nvSpPr>
        <p:spPr>
          <a:xfrm>
            <a:off x="7922107" y="5114001"/>
            <a:ext cx="1062227" cy="369332"/>
          </a:xfrm>
          <a:prstGeom prst="rect">
            <a:avLst/>
          </a:prstGeom>
        </p:spPr>
        <p:txBody>
          <a:bodyPr wrap="square">
            <a:spAutoFit/>
          </a:bodyPr>
          <a:lstStyle/>
          <a:p>
            <a:pPr algn="ctr" defTabSz="457047"/>
            <a:r>
              <a:rPr lang="en-US" altLang="ja-JP" b="1" dirty="0" smtClean="0">
                <a:solidFill>
                  <a:srgbClr val="000000"/>
                </a:solidFill>
                <a:latin typeface="Helvetica"/>
                <a:ea typeface="ヒラギノ角ゴ ProN W6"/>
                <a:cs typeface="Helvetica"/>
              </a:rPr>
              <a:t>LASER</a:t>
            </a:r>
            <a:endParaRPr lang="ja-JP" altLang="en-US" b="1" dirty="0" smtClean="0">
              <a:solidFill>
                <a:srgbClr val="000000"/>
              </a:solidFill>
              <a:latin typeface="Helvetica"/>
              <a:ea typeface="ヒラギノ角ゴ ProN W6"/>
              <a:cs typeface="Helvetica"/>
            </a:endParaRPr>
          </a:p>
        </p:txBody>
      </p:sp>
      <p:sp>
        <p:nvSpPr>
          <p:cNvPr id="47" name="右矢印 46"/>
          <p:cNvSpPr/>
          <p:nvPr/>
        </p:nvSpPr>
        <p:spPr bwMode="auto">
          <a:xfrm rot="10800000">
            <a:off x="3440308" y="5061912"/>
            <a:ext cx="1114169" cy="517127"/>
          </a:xfrm>
          <a:prstGeom prst="rightArrow">
            <a:avLst/>
          </a:prstGeom>
          <a:solidFill>
            <a:srgbClr val="3366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tabLst>
                <a:tab pos="838200" algn="l"/>
              </a:tabLst>
            </a:pPr>
            <a:endParaRPr kumimoji="0" lang="ja-JP" altLang="en-US" sz="3200" dirty="0">
              <a:solidFill>
                <a:prstClr val="black"/>
              </a:solidFill>
              <a:latin typeface="Gill Sans" charset="0"/>
              <a:ea typeface="ヒラギノ角ゴ ProN W3" charset="-128"/>
              <a:cs typeface="ヒラギノ角ゴ ProN W3" charset="-128"/>
              <a:sym typeface="Gill Sans" charset="0"/>
            </a:endParaRPr>
          </a:p>
        </p:txBody>
      </p:sp>
      <p:sp>
        <p:nvSpPr>
          <p:cNvPr id="48" name="正方形/長方形 47"/>
          <p:cNvSpPr/>
          <p:nvPr/>
        </p:nvSpPr>
        <p:spPr>
          <a:xfrm>
            <a:off x="3524285" y="5125957"/>
            <a:ext cx="1062227" cy="369332"/>
          </a:xfrm>
          <a:prstGeom prst="rect">
            <a:avLst/>
          </a:prstGeom>
        </p:spPr>
        <p:txBody>
          <a:bodyPr wrap="square">
            <a:spAutoFit/>
          </a:bodyPr>
          <a:lstStyle/>
          <a:p>
            <a:pPr algn="ctr" defTabSz="457047"/>
            <a:r>
              <a:rPr lang="en-US" altLang="ja-JP" b="1" dirty="0" smtClean="0">
                <a:solidFill>
                  <a:srgbClr val="000000"/>
                </a:solidFill>
                <a:latin typeface="Helvetica"/>
                <a:ea typeface="ヒラギノ角ゴ ProN W6"/>
                <a:cs typeface="Helvetica"/>
              </a:rPr>
              <a:t>LASER</a:t>
            </a:r>
            <a:endParaRPr lang="ja-JP" altLang="en-US" b="1" dirty="0" smtClean="0">
              <a:solidFill>
                <a:srgbClr val="000000"/>
              </a:solidFill>
              <a:latin typeface="Helvetica"/>
              <a:ea typeface="ヒラギノ角ゴ ProN W6"/>
              <a:cs typeface="Helvetica"/>
            </a:endParaRPr>
          </a:p>
        </p:txBody>
      </p:sp>
      <p:grpSp>
        <p:nvGrpSpPr>
          <p:cNvPr id="50" name="図形グループ 118"/>
          <p:cNvGrpSpPr>
            <a:grpSpLocks/>
          </p:cNvGrpSpPr>
          <p:nvPr/>
        </p:nvGrpSpPr>
        <p:grpSpPr bwMode="auto">
          <a:xfrm>
            <a:off x="7879862" y="185188"/>
            <a:ext cx="1223963" cy="788988"/>
            <a:chOff x="7424915" y="-91246"/>
            <a:chExt cx="1224880" cy="790356"/>
          </a:xfrm>
        </p:grpSpPr>
        <p:sp>
          <p:nvSpPr>
            <p:cNvPr id="51"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52" name="図 1" descr="logo0.jpg"/>
            <p:cNvPicPr>
              <a:picLocks noChangeAspect="1"/>
            </p:cNvPicPr>
            <p:nvPr/>
          </p:nvPicPr>
          <p:blipFill>
            <a:blip r:embed="rId5">
              <a:extLst>
                <a:ext uri="{BEBA8EAE-BF5A-486C-A8C5-ECC9F3942E4B}">
                  <a14:imgProps xmlns:a14="http://schemas.microsoft.com/office/drawing/2010/main">
                    <a14:imgLayer r:embed="rId6">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2" descr="E:\発表用PPT\logo-SILVER.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35</a:t>
            </a:fld>
            <a:endParaRPr lang="en-US" altLang="ja-JP" sz="1300" dirty="0">
              <a:solidFill>
                <a:srgbClr val="000000"/>
              </a:solidFill>
              <a:latin typeface="Arial" charset="0"/>
              <a:cs typeface="Gill Sans" charset="0"/>
            </a:endParaRPr>
          </a:p>
        </p:txBody>
      </p:sp>
      <p:sp>
        <p:nvSpPr>
          <p:cNvPr id="55" name="正方形/長方形 54"/>
          <p:cNvSpPr/>
          <p:nvPr/>
        </p:nvSpPr>
        <p:spPr>
          <a:xfrm>
            <a:off x="39956" y="38103"/>
            <a:ext cx="3443258"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Hydrodynamics in strong B-field</a:t>
            </a:r>
            <a:endParaRPr lang="ja-JP" altLang="en-US" baseline="-25000"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408298599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linds(horizontal)">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Rectangle 2"/>
          <p:cNvSpPr>
            <a:spLocks noChangeArrowheads="1"/>
          </p:cNvSpPr>
          <p:nvPr/>
        </p:nvSpPr>
        <p:spPr bwMode="auto">
          <a:xfrm>
            <a:off x="2" y="-1"/>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defTabSz="457047"/>
            <a:endParaRPr lang="en-US" altLang="ja-JP" sz="2200" b="1" dirty="0" smtClean="0">
              <a:solidFill>
                <a:srgbClr val="000090"/>
              </a:solidFill>
              <a:latin typeface="Helvetica"/>
              <a:ea typeface="ヒラギノ角ゴ Pro W3"/>
              <a:cs typeface="Helvetica"/>
            </a:endParaRPr>
          </a:p>
          <a:p>
            <a:pPr defTabSz="457047"/>
            <a:r>
              <a:rPr lang="en-US" altLang="ja-JP" sz="2200" b="1" dirty="0" smtClean="0">
                <a:solidFill>
                  <a:srgbClr val="FF0000"/>
                </a:solidFill>
                <a:latin typeface="Helvetica"/>
                <a:ea typeface="ヒラギノ角ゴ Pro W3"/>
                <a:cs typeface="Helvetica"/>
              </a:rPr>
              <a:t>B-field changes shape of ablated plasmas </a:t>
            </a:r>
            <a:r>
              <a:rPr lang="en-US" altLang="ja-JP" sz="2200" b="1" dirty="0" smtClean="0">
                <a:solidFill>
                  <a:srgbClr val="000090"/>
                </a:solidFill>
                <a:latin typeface="Helvetica"/>
                <a:ea typeface="ヒラギノ角ゴ Pro W3"/>
                <a:cs typeface="Helvetica"/>
              </a:rPr>
              <a:t>by B-field.</a:t>
            </a:r>
          </a:p>
          <a:p>
            <a:pPr defTabSz="457047"/>
            <a:r>
              <a:rPr lang="en-US" altLang="ja-JP" sz="2200" b="1" dirty="0" smtClean="0">
                <a:solidFill>
                  <a:srgbClr val="000090"/>
                </a:solidFill>
                <a:latin typeface="Helvetica"/>
                <a:ea typeface="ヒラギノ角ゴ Pro W3"/>
                <a:cs typeface="Helvetica"/>
              </a:rPr>
              <a:t>Plasma expansion was flatten in parallel B-geometry. </a:t>
            </a:r>
          </a:p>
        </p:txBody>
      </p:sp>
      <p:sp>
        <p:nvSpPr>
          <p:cNvPr id="59" name="Freeform 37"/>
          <p:cNvSpPr>
            <a:spLocks/>
          </p:cNvSpPr>
          <p:nvPr/>
        </p:nvSpPr>
        <p:spPr bwMode="auto">
          <a:xfrm>
            <a:off x="1386675" y="2339019"/>
            <a:ext cx="1584325" cy="1104900"/>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2FE4F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ja-JP" altLang="en-US">
              <a:solidFill>
                <a:prstClr val="black"/>
              </a:solidFill>
              <a:latin typeface="Calibri"/>
              <a:ea typeface="ＭＳ Ｐゴシック"/>
            </a:endParaRPr>
          </a:p>
        </p:txBody>
      </p:sp>
      <p:sp>
        <p:nvSpPr>
          <p:cNvPr id="60" name="Freeform 38"/>
          <p:cNvSpPr>
            <a:spLocks/>
          </p:cNvSpPr>
          <p:nvPr/>
        </p:nvSpPr>
        <p:spPr bwMode="auto">
          <a:xfrm>
            <a:off x="1410488" y="2446969"/>
            <a:ext cx="1306513" cy="889000"/>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E4FC3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ja-JP" altLang="en-US">
              <a:solidFill>
                <a:prstClr val="black"/>
              </a:solidFill>
              <a:latin typeface="Calibri"/>
              <a:ea typeface="ＭＳ Ｐゴシック"/>
            </a:endParaRPr>
          </a:p>
        </p:txBody>
      </p:sp>
      <p:sp>
        <p:nvSpPr>
          <p:cNvPr id="62" name="Freeform 39"/>
          <p:cNvSpPr>
            <a:spLocks/>
          </p:cNvSpPr>
          <p:nvPr/>
        </p:nvSpPr>
        <p:spPr bwMode="auto">
          <a:xfrm>
            <a:off x="1362863" y="2536663"/>
            <a:ext cx="1185863" cy="709613"/>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CB7A0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ja-JP" altLang="en-US">
              <a:solidFill>
                <a:prstClr val="black"/>
              </a:solidFill>
              <a:latin typeface="Calibri"/>
              <a:ea typeface="ＭＳ Ｐゴシック"/>
            </a:endParaRPr>
          </a:p>
        </p:txBody>
      </p:sp>
      <p:sp>
        <p:nvSpPr>
          <p:cNvPr id="63" name="Freeform 40"/>
          <p:cNvSpPr>
            <a:spLocks/>
          </p:cNvSpPr>
          <p:nvPr/>
        </p:nvSpPr>
        <p:spPr bwMode="auto">
          <a:xfrm>
            <a:off x="1399375" y="2626357"/>
            <a:ext cx="968375" cy="530225"/>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D7300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ja-JP" altLang="en-US">
              <a:solidFill>
                <a:prstClr val="black"/>
              </a:solidFill>
              <a:latin typeface="Calibri"/>
              <a:ea typeface="ＭＳ Ｐゴシック"/>
            </a:endParaRPr>
          </a:p>
        </p:txBody>
      </p:sp>
      <p:sp>
        <p:nvSpPr>
          <p:cNvPr id="64" name="Rectangle 41"/>
          <p:cNvSpPr>
            <a:spLocks noChangeArrowheads="1"/>
          </p:cNvSpPr>
          <p:nvPr/>
        </p:nvSpPr>
        <p:spPr bwMode="auto">
          <a:xfrm>
            <a:off x="1231100" y="2253294"/>
            <a:ext cx="206375" cy="12763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ja-JP" altLang="en-US">
              <a:solidFill>
                <a:prstClr val="black"/>
              </a:solidFill>
              <a:latin typeface="Calibri"/>
              <a:ea typeface="ＭＳ Ｐゴシック"/>
            </a:endParaRPr>
          </a:p>
        </p:txBody>
      </p:sp>
      <p:grpSp>
        <p:nvGrpSpPr>
          <p:cNvPr id="8" name="図形グループ 7"/>
          <p:cNvGrpSpPr/>
          <p:nvPr/>
        </p:nvGrpSpPr>
        <p:grpSpPr>
          <a:xfrm>
            <a:off x="1804920" y="2009925"/>
            <a:ext cx="841468" cy="1799996"/>
            <a:chOff x="4181279" y="1950177"/>
            <a:chExt cx="841468" cy="1799996"/>
          </a:xfrm>
        </p:grpSpPr>
        <p:cxnSp>
          <p:nvCxnSpPr>
            <p:cNvPr id="65" name="直線矢印コネクタ 64"/>
            <p:cNvCxnSpPr/>
            <p:nvPr/>
          </p:nvCxnSpPr>
          <p:spPr bwMode="auto">
            <a:xfrm>
              <a:off x="4391646" y="1950177"/>
              <a:ext cx="0" cy="1799996"/>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cxnSp>
          <p:nvCxnSpPr>
            <p:cNvPr id="66" name="直線矢印コネクタ 65"/>
            <p:cNvCxnSpPr/>
            <p:nvPr/>
          </p:nvCxnSpPr>
          <p:spPr bwMode="auto">
            <a:xfrm>
              <a:off x="4181279" y="1950177"/>
              <a:ext cx="0" cy="1799996"/>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cxnSp>
          <p:nvCxnSpPr>
            <p:cNvPr id="68" name="直線矢印コネクタ 67"/>
            <p:cNvCxnSpPr/>
            <p:nvPr/>
          </p:nvCxnSpPr>
          <p:spPr bwMode="auto">
            <a:xfrm>
              <a:off x="4602013" y="1950177"/>
              <a:ext cx="0" cy="1799996"/>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cxnSp>
          <p:nvCxnSpPr>
            <p:cNvPr id="69" name="直線矢印コネクタ 68"/>
            <p:cNvCxnSpPr/>
            <p:nvPr/>
          </p:nvCxnSpPr>
          <p:spPr bwMode="auto">
            <a:xfrm>
              <a:off x="4812380" y="1950177"/>
              <a:ext cx="0" cy="1799996"/>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cxnSp>
          <p:nvCxnSpPr>
            <p:cNvPr id="70" name="直線矢印コネクタ 69"/>
            <p:cNvCxnSpPr/>
            <p:nvPr/>
          </p:nvCxnSpPr>
          <p:spPr bwMode="auto">
            <a:xfrm>
              <a:off x="5022747" y="1950177"/>
              <a:ext cx="0" cy="1799996"/>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grpSp>
      <p:sp>
        <p:nvSpPr>
          <p:cNvPr id="71" name="円/楕円 70"/>
          <p:cNvSpPr/>
          <p:nvPr/>
        </p:nvSpPr>
        <p:spPr>
          <a:xfrm>
            <a:off x="1135617" y="3621517"/>
            <a:ext cx="251998" cy="251998"/>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cxnSp>
        <p:nvCxnSpPr>
          <p:cNvPr id="72" name="直線コネクタ 71"/>
          <p:cNvCxnSpPr/>
          <p:nvPr/>
        </p:nvCxnSpPr>
        <p:spPr>
          <a:xfrm>
            <a:off x="1172521" y="3658421"/>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3" name="直線コネクタ 72"/>
          <p:cNvCxnSpPr/>
          <p:nvPr/>
        </p:nvCxnSpPr>
        <p:spPr>
          <a:xfrm flipH="1">
            <a:off x="1172521" y="3658421"/>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4" name="円/楕円 73"/>
          <p:cNvSpPr/>
          <p:nvPr/>
        </p:nvSpPr>
        <p:spPr>
          <a:xfrm>
            <a:off x="3002485" y="3621517"/>
            <a:ext cx="251998" cy="251998"/>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sp>
        <p:nvSpPr>
          <p:cNvPr id="75" name="円/楕円 74"/>
          <p:cNvSpPr>
            <a:spLocks noChangeAspect="1"/>
          </p:cNvSpPr>
          <p:nvPr/>
        </p:nvSpPr>
        <p:spPr>
          <a:xfrm>
            <a:off x="3074484" y="3693516"/>
            <a:ext cx="108000" cy="108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sp>
        <p:nvSpPr>
          <p:cNvPr id="76" name="円/楕円 75"/>
          <p:cNvSpPr/>
          <p:nvPr/>
        </p:nvSpPr>
        <p:spPr>
          <a:xfrm>
            <a:off x="1135617" y="1891673"/>
            <a:ext cx="251998" cy="251998"/>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cxnSp>
        <p:nvCxnSpPr>
          <p:cNvPr id="77" name="直線コネクタ 76"/>
          <p:cNvCxnSpPr/>
          <p:nvPr/>
        </p:nvCxnSpPr>
        <p:spPr>
          <a:xfrm>
            <a:off x="1172521" y="1928577"/>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 name="直線コネクタ 77"/>
          <p:cNvCxnSpPr/>
          <p:nvPr/>
        </p:nvCxnSpPr>
        <p:spPr>
          <a:xfrm flipH="1">
            <a:off x="1172521" y="1928577"/>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9" name="円/楕円 78"/>
          <p:cNvSpPr/>
          <p:nvPr/>
        </p:nvSpPr>
        <p:spPr>
          <a:xfrm>
            <a:off x="3002485" y="1891673"/>
            <a:ext cx="251998" cy="251998"/>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sp>
        <p:nvSpPr>
          <p:cNvPr id="80" name="円/楕円 79"/>
          <p:cNvSpPr>
            <a:spLocks noChangeAspect="1"/>
          </p:cNvSpPr>
          <p:nvPr/>
        </p:nvSpPr>
        <p:spPr>
          <a:xfrm>
            <a:off x="3074484" y="1963672"/>
            <a:ext cx="108000" cy="108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sp>
        <p:nvSpPr>
          <p:cNvPr id="81" name="テキスト ボックス 24"/>
          <p:cNvSpPr txBox="1">
            <a:spLocks noChangeArrowheads="1"/>
          </p:cNvSpPr>
          <p:nvPr/>
        </p:nvSpPr>
        <p:spPr bwMode="auto">
          <a:xfrm>
            <a:off x="2694208" y="3067979"/>
            <a:ext cx="4809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defTabSz="457200"/>
            <a:r>
              <a:rPr lang="en-US" altLang="ja-JP" b="1" i="1" dirty="0" smtClean="0">
                <a:solidFill>
                  <a:srgbClr val="000090"/>
                </a:solidFill>
                <a:latin typeface="Helvetica" charset="0"/>
                <a:cs typeface="Helvetica" charset="0"/>
              </a:rPr>
              <a:t>B</a:t>
            </a:r>
            <a:endParaRPr lang="ja-JP" altLang="en-US" b="1" i="1" dirty="0">
              <a:solidFill>
                <a:srgbClr val="000090"/>
              </a:solidFill>
              <a:latin typeface="Helvetica" charset="0"/>
              <a:ea typeface="ＭＳ 明朝" charset="0"/>
              <a:cs typeface="ＭＳ 明朝" charset="0"/>
            </a:endParaRPr>
          </a:p>
        </p:txBody>
      </p:sp>
      <p:sp>
        <p:nvSpPr>
          <p:cNvPr id="44" name="Freeform 37"/>
          <p:cNvSpPr>
            <a:spLocks/>
          </p:cNvSpPr>
          <p:nvPr/>
        </p:nvSpPr>
        <p:spPr bwMode="auto">
          <a:xfrm>
            <a:off x="5849141" y="2280055"/>
            <a:ext cx="1584325" cy="1104900"/>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2FE4F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ja-JP" altLang="en-US">
              <a:solidFill>
                <a:prstClr val="black"/>
              </a:solidFill>
              <a:latin typeface="Calibri"/>
              <a:ea typeface="ＭＳ Ｐゴシック"/>
            </a:endParaRPr>
          </a:p>
        </p:txBody>
      </p:sp>
      <p:sp>
        <p:nvSpPr>
          <p:cNvPr id="45" name="Freeform 38"/>
          <p:cNvSpPr>
            <a:spLocks/>
          </p:cNvSpPr>
          <p:nvPr/>
        </p:nvSpPr>
        <p:spPr bwMode="auto">
          <a:xfrm>
            <a:off x="5872954" y="2388005"/>
            <a:ext cx="1306513" cy="889000"/>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E4FC3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ja-JP" altLang="en-US">
              <a:solidFill>
                <a:prstClr val="black"/>
              </a:solidFill>
              <a:latin typeface="Calibri"/>
              <a:ea typeface="ＭＳ Ｐゴシック"/>
            </a:endParaRPr>
          </a:p>
        </p:txBody>
      </p:sp>
      <p:sp>
        <p:nvSpPr>
          <p:cNvPr id="46" name="Freeform 39"/>
          <p:cNvSpPr>
            <a:spLocks/>
          </p:cNvSpPr>
          <p:nvPr/>
        </p:nvSpPr>
        <p:spPr bwMode="auto">
          <a:xfrm>
            <a:off x="5825329" y="2477699"/>
            <a:ext cx="1185863" cy="709613"/>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CB7A0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ja-JP" altLang="en-US">
              <a:solidFill>
                <a:prstClr val="black"/>
              </a:solidFill>
              <a:latin typeface="Calibri"/>
              <a:ea typeface="ＭＳ Ｐゴシック"/>
            </a:endParaRPr>
          </a:p>
        </p:txBody>
      </p:sp>
      <p:sp>
        <p:nvSpPr>
          <p:cNvPr id="47" name="Freeform 40"/>
          <p:cNvSpPr>
            <a:spLocks/>
          </p:cNvSpPr>
          <p:nvPr/>
        </p:nvSpPr>
        <p:spPr bwMode="auto">
          <a:xfrm>
            <a:off x="5861841" y="2567393"/>
            <a:ext cx="968375" cy="530225"/>
          </a:xfrm>
          <a:custGeom>
            <a:avLst/>
            <a:gdLst>
              <a:gd name="T0" fmla="*/ 30 w 618"/>
              <a:gd name="T1" fmla="*/ 0 h 478"/>
              <a:gd name="T2" fmla="*/ 417 w 618"/>
              <a:gd name="T3" fmla="*/ 76 h 478"/>
              <a:gd name="T4" fmla="*/ 614 w 618"/>
              <a:gd name="T5" fmla="*/ 250 h 478"/>
              <a:gd name="T6" fmla="*/ 394 w 618"/>
              <a:gd name="T7" fmla="*/ 409 h 478"/>
              <a:gd name="T8" fmla="*/ 0 w 618"/>
              <a:gd name="T9" fmla="*/ 478 h 478"/>
            </a:gdLst>
            <a:ahLst/>
            <a:cxnLst>
              <a:cxn ang="0">
                <a:pos x="T0" y="T1"/>
              </a:cxn>
              <a:cxn ang="0">
                <a:pos x="T2" y="T3"/>
              </a:cxn>
              <a:cxn ang="0">
                <a:pos x="T4" y="T5"/>
              </a:cxn>
              <a:cxn ang="0">
                <a:pos x="T6" y="T7"/>
              </a:cxn>
              <a:cxn ang="0">
                <a:pos x="T8" y="T9"/>
              </a:cxn>
            </a:cxnLst>
            <a:rect l="0" t="0" r="r" b="b"/>
            <a:pathLst>
              <a:path w="618" h="478">
                <a:moveTo>
                  <a:pt x="30" y="0"/>
                </a:moveTo>
                <a:cubicBezTo>
                  <a:pt x="175" y="17"/>
                  <a:pt x="320" y="34"/>
                  <a:pt x="417" y="76"/>
                </a:cubicBezTo>
                <a:cubicBezTo>
                  <a:pt x="514" y="118"/>
                  <a:pt x="618" y="194"/>
                  <a:pt x="614" y="250"/>
                </a:cubicBezTo>
                <a:cubicBezTo>
                  <a:pt x="610" y="306"/>
                  <a:pt x="496" y="371"/>
                  <a:pt x="394" y="409"/>
                </a:cubicBezTo>
                <a:cubicBezTo>
                  <a:pt x="292" y="447"/>
                  <a:pt x="146" y="462"/>
                  <a:pt x="0" y="478"/>
                </a:cubicBezTo>
              </a:path>
            </a:pathLst>
          </a:custGeom>
          <a:solidFill>
            <a:srgbClr val="D7300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ja-JP" altLang="en-US">
              <a:solidFill>
                <a:prstClr val="black"/>
              </a:solidFill>
              <a:latin typeface="Calibri"/>
              <a:ea typeface="ＭＳ Ｐゴシック"/>
            </a:endParaRPr>
          </a:p>
        </p:txBody>
      </p:sp>
      <p:sp>
        <p:nvSpPr>
          <p:cNvPr id="48" name="Rectangle 41"/>
          <p:cNvSpPr>
            <a:spLocks noChangeArrowheads="1"/>
          </p:cNvSpPr>
          <p:nvPr/>
        </p:nvSpPr>
        <p:spPr bwMode="auto">
          <a:xfrm>
            <a:off x="5693566" y="2194330"/>
            <a:ext cx="206375" cy="12763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endParaRPr lang="ja-JP" altLang="en-US">
              <a:solidFill>
                <a:prstClr val="black"/>
              </a:solidFill>
              <a:latin typeface="Calibri"/>
              <a:ea typeface="ＭＳ Ｐゴシック"/>
            </a:endParaRPr>
          </a:p>
        </p:txBody>
      </p:sp>
      <p:sp>
        <p:nvSpPr>
          <p:cNvPr id="49" name="円/楕円 48"/>
          <p:cNvSpPr/>
          <p:nvPr/>
        </p:nvSpPr>
        <p:spPr>
          <a:xfrm>
            <a:off x="5598083" y="3615791"/>
            <a:ext cx="251998" cy="251998"/>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cxnSp>
        <p:nvCxnSpPr>
          <p:cNvPr id="50" name="直線コネクタ 49"/>
          <p:cNvCxnSpPr/>
          <p:nvPr/>
        </p:nvCxnSpPr>
        <p:spPr>
          <a:xfrm>
            <a:off x="5634987" y="3652695"/>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 name="直線コネクタ 50"/>
          <p:cNvCxnSpPr/>
          <p:nvPr/>
        </p:nvCxnSpPr>
        <p:spPr>
          <a:xfrm flipH="1">
            <a:off x="5640751" y="3652695"/>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2" name="円/楕円 51"/>
          <p:cNvSpPr/>
          <p:nvPr/>
        </p:nvSpPr>
        <p:spPr>
          <a:xfrm>
            <a:off x="7433466" y="1885947"/>
            <a:ext cx="251998" cy="251998"/>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sp>
        <p:nvSpPr>
          <p:cNvPr id="53" name="円/楕円 52"/>
          <p:cNvSpPr>
            <a:spLocks noChangeAspect="1"/>
          </p:cNvSpPr>
          <p:nvPr/>
        </p:nvSpPr>
        <p:spPr>
          <a:xfrm>
            <a:off x="7505465" y="1957946"/>
            <a:ext cx="108000" cy="108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sp>
        <p:nvSpPr>
          <p:cNvPr id="54" name="円/楕円 53"/>
          <p:cNvSpPr/>
          <p:nvPr/>
        </p:nvSpPr>
        <p:spPr>
          <a:xfrm>
            <a:off x="7431834" y="3615791"/>
            <a:ext cx="251998" cy="251998"/>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cxnSp>
        <p:nvCxnSpPr>
          <p:cNvPr id="55" name="直線コネクタ 54"/>
          <p:cNvCxnSpPr/>
          <p:nvPr/>
        </p:nvCxnSpPr>
        <p:spPr>
          <a:xfrm>
            <a:off x="7468738" y="3652695"/>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flipH="1">
            <a:off x="7474502" y="3652695"/>
            <a:ext cx="178190" cy="17819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7" name="円/楕円 56"/>
          <p:cNvSpPr/>
          <p:nvPr/>
        </p:nvSpPr>
        <p:spPr>
          <a:xfrm>
            <a:off x="5640751" y="1885947"/>
            <a:ext cx="251998" cy="251998"/>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sp>
        <p:nvSpPr>
          <p:cNvPr id="58" name="円/楕円 57"/>
          <p:cNvSpPr>
            <a:spLocks noChangeAspect="1"/>
          </p:cNvSpPr>
          <p:nvPr/>
        </p:nvSpPr>
        <p:spPr>
          <a:xfrm>
            <a:off x="5712750" y="1957946"/>
            <a:ext cx="108000" cy="108000"/>
          </a:xfrm>
          <a:prstGeom prst="ellips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ja-JP" altLang="en-US">
              <a:solidFill>
                <a:prstClr val="white"/>
              </a:solidFill>
              <a:latin typeface="Calibri"/>
              <a:ea typeface="ＭＳ Ｐゴシック"/>
            </a:endParaRPr>
          </a:p>
        </p:txBody>
      </p:sp>
      <p:sp>
        <p:nvSpPr>
          <p:cNvPr id="61" name="テキスト ボックス 24"/>
          <p:cNvSpPr txBox="1">
            <a:spLocks noChangeArrowheads="1"/>
          </p:cNvSpPr>
          <p:nvPr/>
        </p:nvSpPr>
        <p:spPr bwMode="auto">
          <a:xfrm>
            <a:off x="7542322" y="2564559"/>
            <a:ext cx="4809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defTabSz="457200"/>
            <a:r>
              <a:rPr lang="en-US" altLang="ja-JP" b="1" i="1" dirty="0" smtClean="0">
                <a:solidFill>
                  <a:srgbClr val="000090"/>
                </a:solidFill>
                <a:latin typeface="Helvetica" charset="0"/>
                <a:cs typeface="Helvetica" charset="0"/>
              </a:rPr>
              <a:t>B</a:t>
            </a:r>
            <a:endParaRPr lang="ja-JP" altLang="en-US" b="1" i="1" dirty="0">
              <a:solidFill>
                <a:srgbClr val="000090"/>
              </a:solidFill>
              <a:latin typeface="Helvetica" charset="0"/>
              <a:ea typeface="ＭＳ 明朝" charset="0"/>
              <a:cs typeface="ＭＳ 明朝" charset="0"/>
            </a:endParaRPr>
          </a:p>
        </p:txBody>
      </p:sp>
      <p:grpSp>
        <p:nvGrpSpPr>
          <p:cNvPr id="85" name="図形グループ 84"/>
          <p:cNvGrpSpPr/>
          <p:nvPr/>
        </p:nvGrpSpPr>
        <p:grpSpPr>
          <a:xfrm rot="16200000">
            <a:off x="6159022" y="1928866"/>
            <a:ext cx="841468" cy="1799996"/>
            <a:chOff x="4181279" y="1950177"/>
            <a:chExt cx="841468" cy="1799996"/>
          </a:xfrm>
        </p:grpSpPr>
        <p:cxnSp>
          <p:nvCxnSpPr>
            <p:cNvPr id="86" name="直線矢印コネクタ 85"/>
            <p:cNvCxnSpPr/>
            <p:nvPr/>
          </p:nvCxnSpPr>
          <p:spPr bwMode="auto">
            <a:xfrm>
              <a:off x="4391646" y="1950177"/>
              <a:ext cx="0" cy="1799996"/>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cxnSp>
          <p:nvCxnSpPr>
            <p:cNvPr id="87" name="直線矢印コネクタ 86"/>
            <p:cNvCxnSpPr/>
            <p:nvPr/>
          </p:nvCxnSpPr>
          <p:spPr bwMode="auto">
            <a:xfrm>
              <a:off x="4181279" y="1950177"/>
              <a:ext cx="0" cy="1799996"/>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cxnSp>
          <p:nvCxnSpPr>
            <p:cNvPr id="88" name="直線矢印コネクタ 87"/>
            <p:cNvCxnSpPr/>
            <p:nvPr/>
          </p:nvCxnSpPr>
          <p:spPr bwMode="auto">
            <a:xfrm>
              <a:off x="4602013" y="1950177"/>
              <a:ext cx="0" cy="1799996"/>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cxnSp>
          <p:nvCxnSpPr>
            <p:cNvPr id="89" name="直線矢印コネクタ 88"/>
            <p:cNvCxnSpPr/>
            <p:nvPr/>
          </p:nvCxnSpPr>
          <p:spPr bwMode="auto">
            <a:xfrm>
              <a:off x="4812380" y="1950177"/>
              <a:ext cx="0" cy="1799996"/>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cxnSp>
          <p:nvCxnSpPr>
            <p:cNvPr id="90" name="直線矢印コネクタ 89"/>
            <p:cNvCxnSpPr/>
            <p:nvPr/>
          </p:nvCxnSpPr>
          <p:spPr bwMode="auto">
            <a:xfrm>
              <a:off x="5022747" y="1950177"/>
              <a:ext cx="0" cy="1799996"/>
            </a:xfrm>
            <a:prstGeom prst="straightConnector1">
              <a:avLst/>
            </a:prstGeom>
            <a:blipFill dpi="0" rotWithShape="0">
              <a:blip r:embed="rId2"/>
              <a:srcRect/>
              <a:tile tx="0" ty="0" sx="100000" sy="100000" flip="none" algn="tl"/>
            </a:blipFill>
            <a:ln w="12700" cap="flat" cmpd="sng" algn="ctr">
              <a:solidFill>
                <a:srgbClr val="000090"/>
              </a:solidFill>
              <a:prstDash val="solid"/>
              <a:round/>
              <a:headEnd type="none" w="med" len="med"/>
              <a:tailEnd type="arrow"/>
            </a:ln>
            <a:effectLst/>
          </p:spPr>
        </p:cxnSp>
      </p:grpSp>
      <p:pic>
        <p:nvPicPr>
          <p:cNvPr id="2" name="図 1"/>
          <p:cNvPicPr>
            <a:picLocks noChangeAspect="1"/>
          </p:cNvPicPr>
          <p:nvPr/>
        </p:nvPicPr>
        <p:blipFill>
          <a:blip r:embed="rId3"/>
          <a:stretch>
            <a:fillRect/>
          </a:stretch>
        </p:blipFill>
        <p:spPr>
          <a:xfrm>
            <a:off x="5154840" y="3886617"/>
            <a:ext cx="2868466" cy="2868466"/>
          </a:xfrm>
          <a:prstGeom prst="rect">
            <a:avLst/>
          </a:prstGeom>
        </p:spPr>
      </p:pic>
      <p:pic>
        <p:nvPicPr>
          <p:cNvPr id="4" name="図 3"/>
          <p:cNvPicPr>
            <a:picLocks noChangeAspect="1"/>
          </p:cNvPicPr>
          <p:nvPr/>
        </p:nvPicPr>
        <p:blipFill>
          <a:blip r:embed="rId4"/>
          <a:stretch>
            <a:fillRect/>
          </a:stretch>
        </p:blipFill>
        <p:spPr>
          <a:xfrm>
            <a:off x="567289" y="3962005"/>
            <a:ext cx="2895995" cy="2895995"/>
          </a:xfrm>
          <a:prstGeom prst="rect">
            <a:avLst/>
          </a:prstGeom>
        </p:spPr>
      </p:pic>
      <p:sp>
        <p:nvSpPr>
          <p:cNvPr id="92" name="右矢印 91"/>
          <p:cNvSpPr/>
          <p:nvPr/>
        </p:nvSpPr>
        <p:spPr bwMode="auto">
          <a:xfrm rot="10800000">
            <a:off x="3463758" y="5022061"/>
            <a:ext cx="1114169" cy="517127"/>
          </a:xfrm>
          <a:prstGeom prst="rightArrow">
            <a:avLst/>
          </a:prstGeom>
          <a:solidFill>
            <a:srgbClr val="3366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tabLst>
                <a:tab pos="838200" algn="l"/>
              </a:tabLst>
            </a:pPr>
            <a:endParaRPr kumimoji="0" lang="ja-JP" altLang="en-US" sz="3200" dirty="0">
              <a:solidFill>
                <a:prstClr val="black"/>
              </a:solidFill>
              <a:latin typeface="Gill Sans" charset="0"/>
              <a:ea typeface="ヒラギノ角ゴ ProN W3" charset="-128"/>
              <a:cs typeface="ヒラギノ角ゴ ProN W3" charset="-128"/>
              <a:sym typeface="Gill Sans" charset="0"/>
            </a:endParaRPr>
          </a:p>
        </p:txBody>
      </p:sp>
      <p:sp>
        <p:nvSpPr>
          <p:cNvPr id="94" name="正方形/長方形 93"/>
          <p:cNvSpPr/>
          <p:nvPr/>
        </p:nvSpPr>
        <p:spPr>
          <a:xfrm>
            <a:off x="3547735" y="5095959"/>
            <a:ext cx="1062227" cy="369332"/>
          </a:xfrm>
          <a:prstGeom prst="rect">
            <a:avLst/>
          </a:prstGeom>
        </p:spPr>
        <p:txBody>
          <a:bodyPr wrap="square">
            <a:spAutoFit/>
          </a:bodyPr>
          <a:lstStyle/>
          <a:p>
            <a:pPr algn="ctr" defTabSz="457047"/>
            <a:r>
              <a:rPr lang="en-US" altLang="ja-JP" b="1" dirty="0" smtClean="0">
                <a:solidFill>
                  <a:srgbClr val="000000"/>
                </a:solidFill>
                <a:latin typeface="Helvetica"/>
                <a:ea typeface="ヒラギノ角ゴ ProN W6"/>
                <a:cs typeface="Helvetica"/>
              </a:rPr>
              <a:t>LASER</a:t>
            </a:r>
            <a:endParaRPr lang="ja-JP" altLang="en-US" b="1" dirty="0" smtClean="0">
              <a:solidFill>
                <a:srgbClr val="000000"/>
              </a:solidFill>
              <a:latin typeface="Helvetica"/>
              <a:ea typeface="ヒラギノ角ゴ ProN W6"/>
              <a:cs typeface="Helvetica"/>
            </a:endParaRPr>
          </a:p>
        </p:txBody>
      </p:sp>
      <p:sp>
        <p:nvSpPr>
          <p:cNvPr id="95" name="右矢印 94"/>
          <p:cNvSpPr/>
          <p:nvPr/>
        </p:nvSpPr>
        <p:spPr bwMode="auto">
          <a:xfrm rot="10800000">
            <a:off x="8045306" y="5022061"/>
            <a:ext cx="1114169" cy="517127"/>
          </a:xfrm>
          <a:prstGeom prst="rightArrow">
            <a:avLst/>
          </a:prstGeom>
          <a:solidFill>
            <a:srgbClr val="3366FF"/>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tabLst>
                <a:tab pos="838200" algn="l"/>
              </a:tabLst>
            </a:pPr>
            <a:endParaRPr kumimoji="0" lang="ja-JP" altLang="en-US" sz="3200" dirty="0">
              <a:solidFill>
                <a:prstClr val="black"/>
              </a:solidFill>
              <a:latin typeface="Gill Sans" charset="0"/>
              <a:ea typeface="ヒラギノ角ゴ ProN W3" charset="-128"/>
              <a:cs typeface="ヒラギノ角ゴ ProN W3" charset="-128"/>
              <a:sym typeface="Gill Sans" charset="0"/>
            </a:endParaRPr>
          </a:p>
        </p:txBody>
      </p:sp>
      <p:sp>
        <p:nvSpPr>
          <p:cNvPr id="96" name="正方形/長方形 95"/>
          <p:cNvSpPr/>
          <p:nvPr/>
        </p:nvSpPr>
        <p:spPr>
          <a:xfrm>
            <a:off x="8129283" y="5095959"/>
            <a:ext cx="1062227" cy="369332"/>
          </a:xfrm>
          <a:prstGeom prst="rect">
            <a:avLst/>
          </a:prstGeom>
        </p:spPr>
        <p:txBody>
          <a:bodyPr wrap="square">
            <a:spAutoFit/>
          </a:bodyPr>
          <a:lstStyle/>
          <a:p>
            <a:pPr algn="ctr" defTabSz="457047"/>
            <a:r>
              <a:rPr lang="en-US" altLang="ja-JP" b="1" dirty="0" smtClean="0">
                <a:solidFill>
                  <a:srgbClr val="000000"/>
                </a:solidFill>
                <a:latin typeface="Helvetica"/>
                <a:ea typeface="ヒラギノ角ゴ ProN W6"/>
                <a:cs typeface="Helvetica"/>
              </a:rPr>
              <a:t>LASER</a:t>
            </a:r>
            <a:endParaRPr lang="ja-JP" altLang="en-US" b="1" dirty="0" smtClean="0">
              <a:solidFill>
                <a:srgbClr val="000000"/>
              </a:solidFill>
              <a:latin typeface="Helvetica"/>
              <a:ea typeface="ヒラギノ角ゴ ProN W6"/>
              <a:cs typeface="Helvetica"/>
            </a:endParaRPr>
          </a:p>
        </p:txBody>
      </p:sp>
      <p:sp>
        <p:nvSpPr>
          <p:cNvPr id="67" name="正方形/長方形 66"/>
          <p:cNvSpPr/>
          <p:nvPr/>
        </p:nvSpPr>
        <p:spPr>
          <a:xfrm>
            <a:off x="1662823" y="3962005"/>
            <a:ext cx="1800461" cy="400110"/>
          </a:xfrm>
          <a:prstGeom prst="rect">
            <a:avLst/>
          </a:prstGeom>
        </p:spPr>
        <p:txBody>
          <a:bodyPr wrap="square">
            <a:spAutoFit/>
          </a:bodyPr>
          <a:lstStyle/>
          <a:p>
            <a:pPr algn="ctr" defTabSz="457047"/>
            <a:r>
              <a:rPr lang="en-US" altLang="ja-JP" sz="2000" b="1" u="sng" dirty="0" smtClean="0">
                <a:solidFill>
                  <a:prstClr val="white"/>
                </a:solidFill>
                <a:latin typeface="Helvetica"/>
                <a:ea typeface="ヒラギノ角ゴ ProN W6"/>
                <a:cs typeface="Helvetica"/>
              </a:rPr>
              <a:t>after 5 ns</a:t>
            </a:r>
            <a:endParaRPr lang="ja-JP" altLang="en-US" sz="2000" b="1" u="sng" dirty="0" smtClean="0">
              <a:solidFill>
                <a:prstClr val="white"/>
              </a:solidFill>
              <a:latin typeface="Helvetica"/>
              <a:ea typeface="ヒラギノ角ゴ ProN W6"/>
              <a:cs typeface="Helvetica"/>
            </a:endParaRPr>
          </a:p>
        </p:txBody>
      </p:sp>
      <p:sp>
        <p:nvSpPr>
          <p:cNvPr id="82" name="正方形/長方形 81"/>
          <p:cNvSpPr/>
          <p:nvPr/>
        </p:nvSpPr>
        <p:spPr>
          <a:xfrm>
            <a:off x="6218732" y="3886617"/>
            <a:ext cx="1800461" cy="400110"/>
          </a:xfrm>
          <a:prstGeom prst="rect">
            <a:avLst/>
          </a:prstGeom>
        </p:spPr>
        <p:txBody>
          <a:bodyPr wrap="square">
            <a:spAutoFit/>
          </a:bodyPr>
          <a:lstStyle/>
          <a:p>
            <a:pPr algn="ctr" defTabSz="457047"/>
            <a:r>
              <a:rPr lang="en-US" altLang="ja-JP" sz="2000" b="1" u="sng" dirty="0" smtClean="0">
                <a:solidFill>
                  <a:prstClr val="white"/>
                </a:solidFill>
                <a:latin typeface="Helvetica"/>
                <a:ea typeface="ヒラギノ角ゴ ProN W6"/>
                <a:cs typeface="Helvetica"/>
              </a:rPr>
              <a:t>after 3 ns</a:t>
            </a:r>
            <a:endParaRPr lang="ja-JP" altLang="en-US" sz="2000" b="1" u="sng" dirty="0" smtClean="0">
              <a:solidFill>
                <a:prstClr val="white"/>
              </a:solidFill>
              <a:latin typeface="Helvetica"/>
              <a:ea typeface="ヒラギノ角ゴ ProN W6"/>
              <a:cs typeface="Helvetica"/>
            </a:endParaRPr>
          </a:p>
        </p:txBody>
      </p:sp>
      <p:sp>
        <p:nvSpPr>
          <p:cNvPr id="83" name="テキスト ボックス 4"/>
          <p:cNvSpPr txBox="1">
            <a:spLocks noChangeArrowheads="1"/>
          </p:cNvSpPr>
          <p:nvPr/>
        </p:nvSpPr>
        <p:spPr bwMode="auto">
          <a:xfrm>
            <a:off x="373036" y="1119279"/>
            <a:ext cx="3621410" cy="707878"/>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charset="0"/>
                <a:cs typeface="Helvetica" charset="0"/>
              </a:rPr>
              <a:t>Ablating plasma image</a:t>
            </a:r>
          </a:p>
          <a:p>
            <a:pPr algn="ctr" fontAlgn="base">
              <a:spcBef>
                <a:spcPct val="0"/>
              </a:spcBef>
              <a:spcAft>
                <a:spcPct val="0"/>
              </a:spcAft>
            </a:pPr>
            <a:r>
              <a:rPr lang="en-US" altLang="ja-JP" sz="2000" b="1" dirty="0" smtClean="0">
                <a:solidFill>
                  <a:schemeClr val="bg1"/>
                </a:solidFill>
                <a:latin typeface="Helvetica" charset="0"/>
                <a:cs typeface="Helvetica" charset="0"/>
              </a:rPr>
              <a:t>(parallel B-field)</a:t>
            </a:r>
            <a:endParaRPr lang="ja-JP" altLang="en-US" sz="2000" b="1" dirty="0">
              <a:solidFill>
                <a:schemeClr val="bg1"/>
              </a:solidFill>
              <a:latin typeface="Helvetica" charset="0"/>
              <a:cs typeface="Helvetica" charset="0"/>
            </a:endParaRPr>
          </a:p>
        </p:txBody>
      </p:sp>
      <p:sp>
        <p:nvSpPr>
          <p:cNvPr id="84" name="テキスト ボックス 4"/>
          <p:cNvSpPr txBox="1">
            <a:spLocks noChangeArrowheads="1"/>
          </p:cNvSpPr>
          <p:nvPr/>
        </p:nvSpPr>
        <p:spPr bwMode="auto">
          <a:xfrm>
            <a:off x="4652802" y="1125005"/>
            <a:ext cx="3621410" cy="707878"/>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charset="0"/>
                <a:cs typeface="Helvetica" charset="0"/>
              </a:rPr>
              <a:t>Ablating plasma image</a:t>
            </a:r>
          </a:p>
          <a:p>
            <a:pPr algn="ctr" fontAlgn="base">
              <a:spcBef>
                <a:spcPct val="0"/>
              </a:spcBef>
              <a:spcAft>
                <a:spcPct val="0"/>
              </a:spcAft>
            </a:pPr>
            <a:r>
              <a:rPr lang="en-US" altLang="ja-JP" sz="2000" b="1" dirty="0" smtClean="0">
                <a:solidFill>
                  <a:schemeClr val="bg1"/>
                </a:solidFill>
                <a:latin typeface="Helvetica" charset="0"/>
                <a:cs typeface="Helvetica" charset="0"/>
              </a:rPr>
              <a:t>(perpendicular B-field)</a:t>
            </a:r>
            <a:endParaRPr lang="ja-JP" altLang="en-US" sz="2000" b="1" dirty="0">
              <a:solidFill>
                <a:schemeClr val="bg1"/>
              </a:solidFill>
              <a:latin typeface="Helvetica" charset="0"/>
              <a:cs typeface="Helvetica" charset="0"/>
            </a:endParaRPr>
          </a:p>
        </p:txBody>
      </p:sp>
      <p:grpSp>
        <p:nvGrpSpPr>
          <p:cNvPr id="93" name="図形グループ 118"/>
          <p:cNvGrpSpPr>
            <a:grpSpLocks/>
          </p:cNvGrpSpPr>
          <p:nvPr/>
        </p:nvGrpSpPr>
        <p:grpSpPr bwMode="auto">
          <a:xfrm>
            <a:off x="7879862" y="185188"/>
            <a:ext cx="1223963" cy="788988"/>
            <a:chOff x="7424915" y="-91246"/>
            <a:chExt cx="1224880" cy="790356"/>
          </a:xfrm>
        </p:grpSpPr>
        <p:sp>
          <p:nvSpPr>
            <p:cNvPr id="97"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98" name="図 1" descr="logo0.jpg"/>
            <p:cNvPicPr>
              <a:picLocks noChangeAspect="1"/>
            </p:cNvPicPr>
            <p:nvPr/>
          </p:nvPicPr>
          <p:blipFill>
            <a:blip r:embed="rId5">
              <a:extLst>
                <a:ext uri="{BEBA8EAE-BF5A-486C-A8C5-ECC9F3942E4B}">
                  <a14:imgProps xmlns:a14="http://schemas.microsoft.com/office/drawing/2010/main">
                    <a14:imgLayer r:embed="rId6">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2" descr="E:\発表用PPT\logo-SILVER.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36</a:t>
            </a:fld>
            <a:endParaRPr lang="en-US" altLang="ja-JP" sz="1300" dirty="0">
              <a:solidFill>
                <a:srgbClr val="000000"/>
              </a:solidFill>
              <a:latin typeface="Arial" charset="0"/>
              <a:cs typeface="Gill Sans" charset="0"/>
            </a:endParaRPr>
          </a:p>
        </p:txBody>
      </p:sp>
      <p:sp>
        <p:nvSpPr>
          <p:cNvPr id="101" name="正方形/長方形 100"/>
          <p:cNvSpPr/>
          <p:nvPr/>
        </p:nvSpPr>
        <p:spPr>
          <a:xfrm>
            <a:off x="39956" y="38103"/>
            <a:ext cx="3443258"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Hydrodynamics in strong B-field</a:t>
            </a:r>
            <a:endParaRPr lang="ja-JP" altLang="en-US" baseline="-25000"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392958891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2"/>
          <p:cNvSpPr>
            <a:spLocks noChangeArrowheads="1"/>
          </p:cNvSpPr>
          <p:nvPr/>
        </p:nvSpPr>
        <p:spPr bwMode="auto">
          <a:xfrm>
            <a:off x="2" y="-1"/>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defTabSz="457047"/>
            <a:endParaRPr lang="en-US" altLang="ja-JP" sz="2200" b="1" dirty="0" smtClean="0">
              <a:solidFill>
                <a:srgbClr val="000090"/>
              </a:solidFill>
              <a:latin typeface="Helvetica"/>
              <a:ea typeface="ヒラギノ角ゴ Pro W3"/>
              <a:cs typeface="Helvetica"/>
            </a:endParaRPr>
          </a:p>
          <a:p>
            <a:pPr defTabSz="457047"/>
            <a:r>
              <a:rPr lang="en-US" altLang="ja-JP" sz="2200" b="1" dirty="0" smtClean="0">
                <a:solidFill>
                  <a:srgbClr val="FF0000"/>
                </a:solidFill>
                <a:latin typeface="Helvetica"/>
                <a:ea typeface="ヒラギノ角ゴ Pro W3"/>
                <a:cs typeface="Helvetica"/>
              </a:rPr>
              <a:t>Two dimensional simulation of HEDP with external B-field</a:t>
            </a:r>
          </a:p>
          <a:p>
            <a:pPr defTabSz="457047"/>
            <a:r>
              <a:rPr lang="en-US" altLang="ja-JP" sz="2200" b="1" dirty="0" smtClean="0">
                <a:solidFill>
                  <a:srgbClr val="000090"/>
                </a:solidFill>
                <a:latin typeface="Helvetica"/>
                <a:ea typeface="ヒラギノ角ゴ Pro W3"/>
                <a:cs typeface="Helvetica"/>
              </a:rPr>
              <a:t>is on going to understand the experimental results. </a:t>
            </a:r>
          </a:p>
        </p:txBody>
      </p:sp>
      <p:sp>
        <p:nvSpPr>
          <p:cNvPr id="83" name="テキスト ボックス 82"/>
          <p:cNvSpPr txBox="1"/>
          <p:nvPr/>
        </p:nvSpPr>
        <p:spPr>
          <a:xfrm>
            <a:off x="2" y="6222940"/>
            <a:ext cx="9143998" cy="400110"/>
          </a:xfrm>
          <a:prstGeom prst="rect">
            <a:avLst/>
          </a:prstGeom>
          <a:solidFill>
            <a:srgbClr val="000090"/>
          </a:solidFill>
        </p:spPr>
        <p:txBody>
          <a:bodyPr wrap="square" rtlCol="0">
            <a:spAutoFit/>
          </a:bodyPr>
          <a:lstStyle/>
          <a:p>
            <a:pPr algn="ctr"/>
            <a:r>
              <a:rPr kumimoji="1" lang="en-US" altLang="ja-JP" sz="2000" b="1" dirty="0" smtClean="0">
                <a:solidFill>
                  <a:schemeClr val="bg1"/>
                </a:solidFill>
                <a:latin typeface="Helvetica"/>
                <a:cs typeface="Helvetica"/>
              </a:rPr>
              <a:t>Lorenz force effect (magnetic pressure) is not </a:t>
            </a:r>
            <a:r>
              <a:rPr lang="en-US" altLang="ja-JP" sz="2000" b="1" dirty="0" smtClean="0">
                <a:solidFill>
                  <a:schemeClr val="bg1"/>
                </a:solidFill>
                <a:latin typeface="Helvetica"/>
                <a:cs typeface="Helvetica"/>
              </a:rPr>
              <a:t>included in this simulation</a:t>
            </a:r>
            <a:r>
              <a:rPr kumimoji="1" lang="en-US" altLang="ja-JP" sz="2000" b="1" dirty="0" smtClean="0">
                <a:solidFill>
                  <a:schemeClr val="bg1"/>
                </a:solidFill>
                <a:latin typeface="Helvetica"/>
                <a:cs typeface="Helvetica"/>
              </a:rPr>
              <a:t>. </a:t>
            </a:r>
            <a:endParaRPr kumimoji="1" lang="ja-JP" altLang="en-US" sz="2000" b="1" dirty="0">
              <a:solidFill>
                <a:schemeClr val="bg1"/>
              </a:solidFill>
              <a:latin typeface="Helvetica"/>
              <a:cs typeface="Helvetica"/>
            </a:endParaRPr>
          </a:p>
        </p:txBody>
      </p:sp>
      <p:pic>
        <p:nvPicPr>
          <p:cNvPr id="3" name="BB1p1_withB20140829.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0510" y="1751977"/>
            <a:ext cx="4736610" cy="4209454"/>
          </a:xfrm>
          <a:prstGeom prst="rect">
            <a:avLst/>
          </a:prstGeom>
        </p:spPr>
      </p:pic>
      <p:pic>
        <p:nvPicPr>
          <p:cNvPr id="5" name="section20140829.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931236" y="1751977"/>
            <a:ext cx="4101534" cy="3645058"/>
          </a:xfrm>
          <a:prstGeom prst="rect">
            <a:avLst/>
          </a:prstGeom>
        </p:spPr>
      </p:pic>
      <p:sp>
        <p:nvSpPr>
          <p:cNvPr id="84" name="テキスト ボックス 4"/>
          <p:cNvSpPr txBox="1">
            <a:spLocks noChangeArrowheads="1"/>
          </p:cNvSpPr>
          <p:nvPr/>
        </p:nvSpPr>
        <p:spPr bwMode="auto">
          <a:xfrm>
            <a:off x="400127" y="1288903"/>
            <a:ext cx="4223574"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charset="0"/>
                <a:cs typeface="Helvetica" charset="0"/>
              </a:rPr>
              <a:t>2D hydro simulation (parallel B)</a:t>
            </a:r>
            <a:endParaRPr lang="ja-JP" altLang="en-US" sz="2000" b="1" dirty="0">
              <a:solidFill>
                <a:schemeClr val="bg1"/>
              </a:solidFill>
              <a:latin typeface="Helvetica" charset="0"/>
              <a:cs typeface="Helvetica" charset="0"/>
            </a:endParaRPr>
          </a:p>
        </p:txBody>
      </p:sp>
      <p:sp>
        <p:nvSpPr>
          <p:cNvPr id="93" name="テキスト ボックス 4"/>
          <p:cNvSpPr txBox="1">
            <a:spLocks noChangeArrowheads="1"/>
          </p:cNvSpPr>
          <p:nvPr/>
        </p:nvSpPr>
        <p:spPr bwMode="auto">
          <a:xfrm>
            <a:off x="5376269" y="1288903"/>
            <a:ext cx="3125402"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charset="0"/>
                <a:cs typeface="Helvetica" charset="0"/>
              </a:rPr>
              <a:t>1D profile</a:t>
            </a:r>
          </a:p>
        </p:txBody>
      </p:sp>
      <p:grpSp>
        <p:nvGrpSpPr>
          <p:cNvPr id="14" name="図形グループ 118"/>
          <p:cNvGrpSpPr>
            <a:grpSpLocks/>
          </p:cNvGrpSpPr>
          <p:nvPr/>
        </p:nvGrpSpPr>
        <p:grpSpPr bwMode="auto">
          <a:xfrm>
            <a:off x="7879862" y="185188"/>
            <a:ext cx="1223963" cy="788988"/>
            <a:chOff x="7424915" y="-91246"/>
            <a:chExt cx="1224880" cy="790356"/>
          </a:xfrm>
        </p:grpSpPr>
        <p:sp>
          <p:nvSpPr>
            <p:cNvPr id="15"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16" name="図 1" descr="logo0.jpg"/>
            <p:cNvPicPr>
              <a:picLocks noChangeAspect="1"/>
            </p:cNvPicPr>
            <p:nvPr/>
          </p:nvPicPr>
          <p:blipFill>
            <a:blip r:embed="rId8">
              <a:extLst>
                <a:ext uri="{BEBA8EAE-BF5A-486C-A8C5-ECC9F3942E4B}">
                  <a14:imgProps xmlns:a14="http://schemas.microsoft.com/office/drawing/2010/main">
                    <a14:imgLayer r:embed="rId9">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E:\発表用PPT\logo-SILVER.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37</a:t>
            </a:fld>
            <a:endParaRPr lang="en-US" altLang="ja-JP" sz="1300" dirty="0">
              <a:solidFill>
                <a:srgbClr val="000000"/>
              </a:solidFill>
              <a:latin typeface="Arial" charset="0"/>
              <a:cs typeface="Gill Sans" charset="0"/>
            </a:endParaRPr>
          </a:p>
        </p:txBody>
      </p:sp>
      <p:sp>
        <p:nvSpPr>
          <p:cNvPr id="19" name="正方形/長方形 18"/>
          <p:cNvSpPr/>
          <p:nvPr/>
        </p:nvSpPr>
        <p:spPr>
          <a:xfrm>
            <a:off x="39956" y="38103"/>
            <a:ext cx="3443258"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Hydrodynamics in strong B-field</a:t>
            </a:r>
            <a:endParaRPr lang="ja-JP" altLang="en-US" baseline="-25000"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22799795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00" fill="hold"/>
                                        <p:tgtEl>
                                          <p:spTgt spid="3"/>
                                        </p:tgtEl>
                                      </p:cBhvr>
                                    </p:cmd>
                                  </p:childTnLst>
                                </p:cTn>
                              </p:par>
                            </p:childTnLst>
                          </p:cTn>
                        </p:par>
                        <p:par>
                          <p:cTn id="7" fill="hold">
                            <p:stCondLst>
                              <p:cond delay="22100"/>
                            </p:stCondLst>
                            <p:childTnLst>
                              <p:par>
                                <p:cTn id="8" presetID="1" presetClass="mediacall" presetSubtype="0" fill="hold" nodeType="afterEffect">
                                  <p:stCondLst>
                                    <p:cond delay="0"/>
                                  </p:stCondLst>
                                  <p:childTnLst>
                                    <p:cmd type="call" cmd="playFrom(0.0)">
                                      <p:cBhvr>
                                        <p:cTn id="9" dur="22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正方形/長方形 2"/>
          <p:cNvSpPr/>
          <p:nvPr/>
        </p:nvSpPr>
        <p:spPr>
          <a:xfrm>
            <a:off x="592438" y="2922261"/>
            <a:ext cx="7742779" cy="615545"/>
          </a:xfrm>
          <a:prstGeom prst="rect">
            <a:avLst/>
          </a:prstGeom>
        </p:spPr>
        <p:txBody>
          <a:bodyPr wrap="none" lIns="91436" tIns="45716" rIns="91436" bIns="4571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57047"/>
            <a:r>
              <a:rPr lang="en-US" altLang="ja-JP" sz="3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Helvetica"/>
                <a:ea typeface="ヒラギノ角ゴ ProN W6"/>
                <a:cs typeface="Helvetica"/>
              </a:rPr>
              <a:t>Guiding of laser-produced REB by B</a:t>
            </a:r>
            <a:endParaRPr lang="ja-JP" altLang="en-US" sz="3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a:ea typeface="ヒラギノ角ゴ ProN W6"/>
              <a:cs typeface="ヒラギノ角ゴ ProN W6"/>
            </a:endParaRPr>
          </a:p>
        </p:txBody>
      </p:sp>
      <p:sp>
        <p:nvSpPr>
          <p:cNvPr id="4"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38</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82852930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Bt_Al_-50 (1).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 y="1507051"/>
            <a:ext cx="4811371" cy="4280461"/>
          </a:xfrm>
          <a:prstGeom prst="rect">
            <a:avLst/>
          </a:prstGeom>
        </p:spPr>
      </p:pic>
      <p:sp>
        <p:nvSpPr>
          <p:cNvPr id="82945" name="Rectangle 2"/>
          <p:cNvSpPr>
            <a:spLocks noChangeArrowheads="1"/>
          </p:cNvSpPr>
          <p:nvPr/>
        </p:nvSpPr>
        <p:spPr bwMode="auto">
          <a:xfrm>
            <a:off x="-2" y="0"/>
            <a:ext cx="9144001" cy="1080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92" tIns="41148" rIns="82292" bIns="41148" anchor="ctr"/>
          <a:lstStyle/>
          <a:p>
            <a:pPr defTabSz="822928" fontAlgn="base">
              <a:spcBef>
                <a:spcPct val="0"/>
              </a:spcBef>
              <a:spcAft>
                <a:spcPct val="0"/>
              </a:spcAft>
            </a:pPr>
            <a:endParaRPr kumimoji="0" lang="en-US" altLang="ja-JP" sz="2200" b="1" dirty="0" smtClean="0">
              <a:solidFill>
                <a:srgbClr val="000090"/>
              </a:solidFill>
              <a:latin typeface="Helvetica" charset="0"/>
              <a:ea typeface="Helvetica" charset="0"/>
              <a:cs typeface="Helvetica" charset="0"/>
              <a:sym typeface="Gill Sans" charset="0"/>
            </a:endParaRPr>
          </a:p>
          <a:p>
            <a:pPr defTabSz="822928" fontAlgn="base">
              <a:spcBef>
                <a:spcPct val="0"/>
              </a:spcBef>
              <a:spcAft>
                <a:spcPct val="0"/>
              </a:spcAft>
            </a:pPr>
            <a:r>
              <a:rPr kumimoji="0" lang="en-US" altLang="ja-JP" sz="2200" b="1" dirty="0" smtClean="0">
                <a:solidFill>
                  <a:srgbClr val="000090"/>
                </a:solidFill>
                <a:latin typeface="Helvetica" charset="0"/>
                <a:ea typeface="Helvetica" charset="0"/>
                <a:cs typeface="Helvetica" charset="0"/>
                <a:sym typeface="Gill Sans" charset="0"/>
              </a:rPr>
              <a:t>1 ns of diffusion time </a:t>
            </a:r>
          </a:p>
          <a:p>
            <a:pPr defTabSz="822928" fontAlgn="base">
              <a:spcBef>
                <a:spcPct val="0"/>
              </a:spcBef>
              <a:spcAft>
                <a:spcPct val="0"/>
              </a:spcAft>
            </a:pPr>
            <a:r>
              <a:rPr kumimoji="0" lang="en-US" altLang="ja-JP" sz="2200" b="1" dirty="0" smtClean="0">
                <a:solidFill>
                  <a:srgbClr val="000090"/>
                </a:solidFill>
                <a:latin typeface="Helvetica" charset="0"/>
                <a:ea typeface="Helvetica" charset="0"/>
                <a:cs typeface="Helvetica" charset="0"/>
                <a:sym typeface="Gill Sans" charset="0"/>
              </a:rPr>
              <a:t>corresponds to </a:t>
            </a:r>
            <a:r>
              <a:rPr kumimoji="0" lang="en-US" altLang="ja-JP" sz="2200" b="1" dirty="0" smtClean="0">
                <a:solidFill>
                  <a:srgbClr val="FF0000"/>
                </a:solidFill>
                <a:latin typeface="Helvetica" charset="0"/>
                <a:ea typeface="Helvetica" charset="0"/>
                <a:cs typeface="Helvetica" charset="0"/>
                <a:sym typeface="Gill Sans" charset="0"/>
              </a:rPr>
              <a:t>10 eV of preheat of a plastic target</a:t>
            </a:r>
            <a:r>
              <a:rPr kumimoji="0" lang="en-US" altLang="ja-JP" sz="2200" b="1" dirty="0" smtClean="0">
                <a:solidFill>
                  <a:srgbClr val="000090"/>
                </a:solidFill>
                <a:latin typeface="Helvetica" charset="0"/>
                <a:ea typeface="Helvetica" charset="0"/>
                <a:cs typeface="Helvetica" charset="0"/>
                <a:sym typeface="Gill Sans" charset="0"/>
              </a:rPr>
              <a:t>.</a:t>
            </a:r>
          </a:p>
        </p:txBody>
      </p:sp>
      <p:graphicFrame>
        <p:nvGraphicFramePr>
          <p:cNvPr id="15" name="オブジェクト 14"/>
          <p:cNvGraphicFramePr>
            <a:graphicFrameLocks noChangeAspect="1"/>
          </p:cNvGraphicFramePr>
          <p:nvPr>
            <p:extLst>
              <p:ext uri="{D42A27DB-BD31-4B8C-83A1-F6EECF244321}">
                <p14:modId xmlns:p14="http://schemas.microsoft.com/office/powerpoint/2010/main" val="104535261"/>
              </p:ext>
            </p:extLst>
          </p:nvPr>
        </p:nvGraphicFramePr>
        <p:xfrm>
          <a:off x="4430846" y="5981427"/>
          <a:ext cx="1313181" cy="806809"/>
        </p:xfrm>
        <a:graphic>
          <a:graphicData uri="http://schemas.openxmlformats.org/presentationml/2006/ole">
            <mc:AlternateContent xmlns:mc="http://schemas.openxmlformats.org/markup-compatibility/2006">
              <mc:Choice xmlns:v="urn:schemas-microsoft-com:vml" Requires="v">
                <p:oleObj spid="_x0000_s194740" name="数式" r:id="rId7" imgW="723900" imgH="444500" progId="Equation.3">
                  <p:embed/>
                </p:oleObj>
              </mc:Choice>
              <mc:Fallback>
                <p:oleObj name="数式" r:id="rId7" imgW="723900" imgH="444500" progId="Equation.3">
                  <p:embed/>
                  <p:pic>
                    <p:nvPicPr>
                      <p:cNvPr id="0" name=""/>
                      <p:cNvPicPr/>
                      <p:nvPr/>
                    </p:nvPicPr>
                    <p:blipFill>
                      <a:blip r:embed="rId8"/>
                      <a:stretch>
                        <a:fillRect/>
                      </a:stretch>
                    </p:blipFill>
                    <p:spPr>
                      <a:xfrm>
                        <a:off x="4430846" y="5981427"/>
                        <a:ext cx="1313181" cy="806809"/>
                      </a:xfrm>
                      <a:prstGeom prst="rect">
                        <a:avLst/>
                      </a:prstGeom>
                    </p:spPr>
                  </p:pic>
                </p:oleObj>
              </mc:Fallback>
            </mc:AlternateContent>
          </a:graphicData>
        </a:graphic>
      </p:graphicFrame>
      <p:sp>
        <p:nvSpPr>
          <p:cNvPr id="16" name="正方形/長方形 15"/>
          <p:cNvSpPr/>
          <p:nvPr/>
        </p:nvSpPr>
        <p:spPr>
          <a:xfrm>
            <a:off x="745034" y="6198632"/>
            <a:ext cx="3685812" cy="369332"/>
          </a:xfrm>
          <a:prstGeom prst="rect">
            <a:avLst/>
          </a:prstGeom>
        </p:spPr>
        <p:txBody>
          <a:bodyPr wrap="none">
            <a:spAutoFit/>
          </a:bodyPr>
          <a:lstStyle/>
          <a:p>
            <a:r>
              <a:rPr lang="en-US" altLang="ja-JP" b="1" dirty="0" smtClean="0">
                <a:solidFill>
                  <a:srgbClr val="000000"/>
                </a:solidFill>
                <a:latin typeface="Helvetica"/>
                <a:ea typeface="ヒラギノ角ゴ ProN W6"/>
                <a:cs typeface="Helvetica"/>
              </a:rPr>
              <a:t>Diffusion time of magnetic field</a:t>
            </a:r>
          </a:p>
        </p:txBody>
      </p:sp>
      <p:sp>
        <p:nvSpPr>
          <p:cNvPr id="17" name="正方形/長方形 16"/>
          <p:cNvSpPr/>
          <p:nvPr/>
        </p:nvSpPr>
        <p:spPr>
          <a:xfrm>
            <a:off x="5792374" y="5877812"/>
            <a:ext cx="2343625" cy="923330"/>
          </a:xfrm>
          <a:prstGeom prst="rect">
            <a:avLst/>
          </a:prstGeom>
        </p:spPr>
        <p:txBody>
          <a:bodyPr wrap="none">
            <a:spAutoFit/>
          </a:bodyPr>
          <a:lstStyle/>
          <a:p>
            <a:r>
              <a:rPr lang="el-GR" altLang="ja-JP" i="1" dirty="0" smtClean="0">
                <a:solidFill>
                  <a:srgbClr val="000000"/>
                </a:solidFill>
                <a:latin typeface="Helvetica"/>
                <a:ea typeface="ヒラギノ角ゴ ProN W6"/>
                <a:cs typeface="Helvetica"/>
              </a:rPr>
              <a:t>μ</a:t>
            </a:r>
            <a:r>
              <a:rPr lang="en-US" altLang="ja-JP" baseline="-25000" dirty="0" smtClean="0">
                <a:solidFill>
                  <a:srgbClr val="000000"/>
                </a:solidFill>
                <a:latin typeface="Helvetica"/>
                <a:ea typeface="ヒラギノ角ゴ ProN W6"/>
                <a:cs typeface="Helvetica"/>
              </a:rPr>
              <a:t>0	</a:t>
            </a:r>
            <a:r>
              <a:rPr lang="en-US" altLang="ja-JP" dirty="0" smtClean="0">
                <a:solidFill>
                  <a:srgbClr val="000000"/>
                </a:solidFill>
                <a:latin typeface="Helvetica"/>
                <a:ea typeface="ヒラギノ角ゴ ProN W6"/>
                <a:cs typeface="Helvetica"/>
              </a:rPr>
              <a:t>: permeability</a:t>
            </a:r>
          </a:p>
          <a:p>
            <a:r>
              <a:rPr lang="el-GR" altLang="ja-JP" i="1" dirty="0" smtClean="0">
                <a:solidFill>
                  <a:srgbClr val="000000"/>
                </a:solidFill>
                <a:latin typeface="Helvetica"/>
                <a:ea typeface="ヒラギノ角ゴ ProN W6"/>
                <a:cs typeface="Helvetica"/>
              </a:rPr>
              <a:t>η</a:t>
            </a:r>
            <a:r>
              <a:rPr lang="el-GR" altLang="ja-JP" dirty="0" smtClean="0">
                <a:solidFill>
                  <a:srgbClr val="000000"/>
                </a:solidFill>
                <a:latin typeface="Helvetica"/>
                <a:ea typeface="ヒラギノ角ゴ ProN W6"/>
                <a:cs typeface="Helvetica"/>
              </a:rPr>
              <a:t> </a:t>
            </a:r>
            <a:r>
              <a:rPr lang="en-US" altLang="ja-JP" dirty="0" smtClean="0">
                <a:solidFill>
                  <a:srgbClr val="000000"/>
                </a:solidFill>
                <a:latin typeface="Helvetica"/>
                <a:ea typeface="ヒラギノ角ゴ ProN W6"/>
                <a:cs typeface="Helvetica"/>
              </a:rPr>
              <a:t>	: resistivity</a:t>
            </a:r>
          </a:p>
          <a:p>
            <a:r>
              <a:rPr lang="en-US" altLang="ja-JP" i="1" dirty="0" smtClean="0">
                <a:solidFill>
                  <a:srgbClr val="000000"/>
                </a:solidFill>
                <a:latin typeface="Helvetica"/>
                <a:ea typeface="ヒラギノ角ゴ ProN W6"/>
                <a:cs typeface="Helvetica"/>
              </a:rPr>
              <a:t>L</a:t>
            </a:r>
            <a:r>
              <a:rPr lang="en-US" altLang="ja-JP" dirty="0" smtClean="0">
                <a:solidFill>
                  <a:srgbClr val="000000"/>
                </a:solidFill>
                <a:latin typeface="Helvetica"/>
                <a:ea typeface="ヒラギノ角ゴ ProN W6"/>
                <a:cs typeface="Helvetica"/>
              </a:rPr>
              <a:t>	: diffusion length</a:t>
            </a:r>
            <a:endParaRPr lang="ja-JP" altLang="en-US" dirty="0">
              <a:solidFill>
                <a:srgbClr val="000000"/>
              </a:solidFill>
              <a:latin typeface="Arial"/>
              <a:ea typeface="ヒラギノ角ゴ ProN W6"/>
              <a:cs typeface="ヒラギノ角ゴ ProN W6"/>
            </a:endParaRPr>
          </a:p>
        </p:txBody>
      </p:sp>
      <p:grpSp>
        <p:nvGrpSpPr>
          <p:cNvPr id="2" name="図形グループ 1"/>
          <p:cNvGrpSpPr/>
          <p:nvPr/>
        </p:nvGrpSpPr>
        <p:grpSpPr>
          <a:xfrm>
            <a:off x="3858518" y="1865651"/>
            <a:ext cx="5234047" cy="3736754"/>
            <a:chOff x="2875538" y="1272259"/>
            <a:chExt cx="6217027" cy="4395218"/>
          </a:xfrm>
        </p:grpSpPr>
        <p:pic>
          <p:nvPicPr>
            <p:cNvPr id="8" name="図 7"/>
            <p:cNvPicPr>
              <a:picLocks noChangeAspect="1"/>
            </p:cNvPicPr>
            <p:nvPr/>
          </p:nvPicPr>
          <p:blipFill>
            <a:blip r:embed="rId9"/>
            <a:stretch>
              <a:fillRect/>
            </a:stretch>
          </p:blipFill>
          <p:spPr>
            <a:xfrm>
              <a:off x="2875538" y="1272259"/>
              <a:ext cx="6217027" cy="4395218"/>
            </a:xfrm>
            <a:prstGeom prst="rect">
              <a:avLst/>
            </a:prstGeom>
          </p:spPr>
        </p:pic>
        <p:cxnSp>
          <p:nvCxnSpPr>
            <p:cNvPr id="18" name="直線矢印コネクタ 17"/>
            <p:cNvCxnSpPr/>
            <p:nvPr/>
          </p:nvCxnSpPr>
          <p:spPr>
            <a:xfrm flipH="1">
              <a:off x="5985456" y="2289117"/>
              <a:ext cx="214294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p:nvPr/>
          </p:nvCxnSpPr>
          <p:spPr>
            <a:xfrm>
              <a:off x="5900892" y="2359665"/>
              <a:ext cx="0" cy="26493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3" name="正方形/長方形 12"/>
          <p:cNvSpPr/>
          <p:nvPr/>
        </p:nvSpPr>
        <p:spPr>
          <a:xfrm>
            <a:off x="39956" y="38103"/>
            <a:ext cx="3597447"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Guiding REB with external B-field</a:t>
            </a:r>
            <a:endParaRPr lang="ja-JP" altLang="en-US" dirty="0">
              <a:solidFill>
                <a:prstClr val="black"/>
              </a:solidFill>
              <a:latin typeface="Helvetica"/>
              <a:ea typeface="ＭＳ Ｐゴシック"/>
              <a:cs typeface="Helvetica"/>
            </a:endParaRPr>
          </a:p>
        </p:txBody>
      </p:sp>
      <p:sp>
        <p:nvSpPr>
          <p:cNvPr id="14" name="テキスト ボックス 13"/>
          <p:cNvSpPr txBox="1"/>
          <p:nvPr/>
        </p:nvSpPr>
        <p:spPr>
          <a:xfrm>
            <a:off x="-301051" y="2116485"/>
            <a:ext cx="184666" cy="369332"/>
          </a:xfrm>
          <a:prstGeom prst="rect">
            <a:avLst/>
          </a:prstGeom>
          <a:noFill/>
        </p:spPr>
        <p:txBody>
          <a:bodyPr wrap="none" rtlCol="0">
            <a:spAutoFit/>
          </a:bodyPr>
          <a:lstStyle/>
          <a:p>
            <a:endParaRPr kumimoji="1" lang="ja-JP" altLang="en-US" dirty="0"/>
          </a:p>
        </p:txBody>
      </p:sp>
      <p:sp>
        <p:nvSpPr>
          <p:cNvPr id="20" name="テキスト ボックス 4"/>
          <p:cNvSpPr txBox="1">
            <a:spLocks noChangeArrowheads="1"/>
          </p:cNvSpPr>
          <p:nvPr/>
        </p:nvSpPr>
        <p:spPr bwMode="auto">
          <a:xfrm>
            <a:off x="552672" y="1157773"/>
            <a:ext cx="3412674" cy="707878"/>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457047" fontAlgn="base">
              <a:spcBef>
                <a:spcPct val="0"/>
              </a:spcBef>
              <a:spcAft>
                <a:spcPct val="0"/>
              </a:spcAft>
            </a:pPr>
            <a:r>
              <a:rPr lang="en-US" altLang="ja-JP" sz="2000" b="1" dirty="0" smtClean="0">
                <a:solidFill>
                  <a:prstClr val="white"/>
                </a:solidFill>
                <a:latin typeface="Helvetica" charset="0"/>
                <a:cs typeface="Helvetica" charset="0"/>
              </a:rPr>
              <a:t>Diffusion of magnetic field in metal target</a:t>
            </a:r>
            <a:endParaRPr lang="ja-JP" altLang="en-US" sz="2000" b="1" dirty="0">
              <a:solidFill>
                <a:prstClr val="white"/>
              </a:solidFill>
              <a:latin typeface="Helvetica" charset="0"/>
              <a:cs typeface="Helvetica" charset="0"/>
            </a:endParaRPr>
          </a:p>
        </p:txBody>
      </p:sp>
      <p:sp>
        <p:nvSpPr>
          <p:cNvPr id="21" name="テキスト ボックス 198"/>
          <p:cNvSpPr txBox="1">
            <a:spLocks noChangeArrowheads="1"/>
          </p:cNvSpPr>
          <p:nvPr/>
        </p:nvSpPr>
        <p:spPr bwMode="auto">
          <a:xfrm>
            <a:off x="1278065" y="5787512"/>
            <a:ext cx="2687281"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2" tIns="41148" rIns="82292" bIns="41148">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kumimoji="0" lang="en-US" altLang="ja-JP" sz="1800" b="1" dirty="0" smtClean="0">
                <a:solidFill>
                  <a:srgbClr val="000000"/>
                </a:solidFill>
                <a:latin typeface="Helvetica" charset="0"/>
                <a:cs typeface="Helvetica" charset="0"/>
              </a:rPr>
              <a:t>After Prof. </a:t>
            </a:r>
            <a:r>
              <a:rPr kumimoji="0" lang="en-US" altLang="ja-JP" sz="1800" b="1" dirty="0" err="1" smtClean="0">
                <a:solidFill>
                  <a:srgbClr val="000000"/>
                </a:solidFill>
                <a:latin typeface="Helvetica" charset="0"/>
                <a:cs typeface="Helvetica" charset="0"/>
              </a:rPr>
              <a:t>Honrubia</a:t>
            </a:r>
            <a:r>
              <a:rPr kumimoji="0" lang="en-US" altLang="ja-JP" sz="1800" b="1" dirty="0" smtClean="0">
                <a:solidFill>
                  <a:srgbClr val="000000"/>
                </a:solidFill>
                <a:latin typeface="Helvetica" charset="0"/>
                <a:cs typeface="Helvetica" charset="0"/>
              </a:rPr>
              <a:t>.</a:t>
            </a:r>
            <a:endParaRPr kumimoji="0" lang="en-US" altLang="ja-JP" sz="1800" b="1" dirty="0">
              <a:solidFill>
                <a:srgbClr val="000000"/>
              </a:solidFill>
              <a:latin typeface="Helvetica" charset="0"/>
              <a:cs typeface="Helvetica" charset="0"/>
            </a:endParaRPr>
          </a:p>
        </p:txBody>
      </p:sp>
      <p:sp>
        <p:nvSpPr>
          <p:cNvPr id="27" name="円/楕円 26"/>
          <p:cNvSpPr/>
          <p:nvPr/>
        </p:nvSpPr>
        <p:spPr>
          <a:xfrm>
            <a:off x="6194025" y="5042588"/>
            <a:ext cx="565398" cy="41199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elvetica"/>
              <a:cs typeface="Helvetica"/>
            </a:endParaRPr>
          </a:p>
        </p:txBody>
      </p:sp>
      <p:sp>
        <p:nvSpPr>
          <p:cNvPr id="28" name="円/楕円 27"/>
          <p:cNvSpPr/>
          <p:nvPr/>
        </p:nvSpPr>
        <p:spPr>
          <a:xfrm>
            <a:off x="8383912" y="2524171"/>
            <a:ext cx="565398" cy="41199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elvetica"/>
              <a:cs typeface="Helvetica"/>
            </a:endParaRPr>
          </a:p>
        </p:txBody>
      </p:sp>
      <p:grpSp>
        <p:nvGrpSpPr>
          <p:cNvPr id="23" name="図形グループ 118"/>
          <p:cNvGrpSpPr>
            <a:grpSpLocks/>
          </p:cNvGrpSpPr>
          <p:nvPr/>
        </p:nvGrpSpPr>
        <p:grpSpPr bwMode="auto">
          <a:xfrm>
            <a:off x="7879862" y="185188"/>
            <a:ext cx="1223963" cy="788988"/>
            <a:chOff x="7424915" y="-91246"/>
            <a:chExt cx="1224880" cy="790356"/>
          </a:xfrm>
        </p:grpSpPr>
        <p:sp>
          <p:nvSpPr>
            <p:cNvPr id="29"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30" name="図 1" descr="logo0.jpg"/>
            <p:cNvPicPr>
              <a:picLocks noChangeAspect="1"/>
            </p:cNvPicPr>
            <p:nvPr/>
          </p:nvPicPr>
          <p:blipFill>
            <a:blip r:embed="rId10">
              <a:extLst>
                <a:ext uri="{BEBA8EAE-BF5A-486C-A8C5-ECC9F3942E4B}">
                  <a14:imgProps xmlns:a14="http://schemas.microsoft.com/office/drawing/2010/main">
                    <a14:imgLayer r:embed="rId11">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E:\発表用PPT\logo-SILVER.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39</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137206510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repeatCount="indefinite" fill="remove" display="0">
                  <p:stCondLst>
                    <p:cond delay="indefinite"/>
                  </p:stCondLst>
                </p:cTn>
                <p:tgtEl>
                  <p:spTgt spid="1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テキスト ボックス 75"/>
          <p:cNvSpPr txBox="1"/>
          <p:nvPr/>
        </p:nvSpPr>
        <p:spPr>
          <a:xfrm>
            <a:off x="4962210" y="2445625"/>
            <a:ext cx="1961284" cy="646331"/>
          </a:xfrm>
          <a:prstGeom prst="rect">
            <a:avLst/>
          </a:prstGeom>
          <a:noFill/>
        </p:spPr>
        <p:txBody>
          <a:bodyPr wrap="square" rtlCol="0">
            <a:spAutoFit/>
          </a:bodyPr>
          <a:lstStyle/>
          <a:p>
            <a:pPr algn="ctr"/>
            <a:r>
              <a:rPr lang="en-US" altLang="ja-JP" dirty="0" smtClean="0">
                <a:solidFill>
                  <a:srgbClr val="000000"/>
                </a:solidFill>
                <a:latin typeface="Helvetica"/>
                <a:ea typeface="ヒラギノ角ゴ Pro W6"/>
                <a:cs typeface="Helvetica"/>
              </a:rPr>
              <a:t>E-beam cross section @fuel</a:t>
            </a:r>
            <a:endParaRPr lang="ja-JP" altLang="en-US" dirty="0" smtClean="0">
              <a:solidFill>
                <a:srgbClr val="000000"/>
              </a:solidFill>
              <a:latin typeface="Helvetica"/>
              <a:ea typeface="ヒラギノ角ゴ Pro W6"/>
              <a:cs typeface="Helvetica"/>
            </a:endParaRPr>
          </a:p>
        </p:txBody>
      </p:sp>
      <p:sp>
        <p:nvSpPr>
          <p:cNvPr id="6" name="円/楕円 5"/>
          <p:cNvSpPr/>
          <p:nvPr/>
        </p:nvSpPr>
        <p:spPr bwMode="auto">
          <a:xfrm>
            <a:off x="1539017" y="4912660"/>
            <a:ext cx="1044271" cy="1044271"/>
          </a:xfrm>
          <a:prstGeom prst="ellipse">
            <a:avLst/>
          </a:prstGeom>
          <a:noFill/>
          <a:ln w="38100" cap="flat" cmpd="sng" algn="ctr">
            <a:solidFill>
              <a:schemeClr val="accent1">
                <a:shade val="95000"/>
                <a:satMod val="10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6" rIns="91436" bIns="45716"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sz="1400"/>
          </a:p>
        </p:txBody>
      </p:sp>
      <p:sp>
        <p:nvSpPr>
          <p:cNvPr id="7" name="正方形/長方形 6"/>
          <p:cNvSpPr/>
          <p:nvPr/>
        </p:nvSpPr>
        <p:spPr>
          <a:xfrm>
            <a:off x="1512580" y="5236515"/>
            <a:ext cx="76007" cy="3998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6" rIns="91436" bIns="45716" anchor="ctr"/>
          <a:lstStyle/>
          <a:p>
            <a:pPr algn="ctr">
              <a:defRPr/>
            </a:pPr>
            <a:endParaRPr lang="ja-JP" altLang="en-US" sz="1400"/>
          </a:p>
        </p:txBody>
      </p:sp>
      <p:grpSp>
        <p:nvGrpSpPr>
          <p:cNvPr id="8" name="図形グループ 5"/>
          <p:cNvGrpSpPr>
            <a:grpSpLocks/>
          </p:cNvGrpSpPr>
          <p:nvPr/>
        </p:nvGrpSpPr>
        <p:grpSpPr bwMode="auto">
          <a:xfrm>
            <a:off x="-14171" y="4575585"/>
            <a:ext cx="1969575" cy="1711812"/>
            <a:chOff x="136632" y="796345"/>
            <a:chExt cx="3393015" cy="2946475"/>
          </a:xfrm>
        </p:grpSpPr>
        <p:cxnSp>
          <p:nvCxnSpPr>
            <p:cNvPr id="9" name="直線コネクタ 8"/>
            <p:cNvCxnSpPr/>
            <p:nvPr/>
          </p:nvCxnSpPr>
          <p:spPr>
            <a:xfrm rot="5400000">
              <a:off x="3427250" y="2275271"/>
              <a:ext cx="182022" cy="0"/>
            </a:xfrm>
            <a:prstGeom prst="line">
              <a:avLst/>
            </a:prstGeom>
            <a:ln w="38100" cap="flat" cmpd="sng" algn="ctr">
              <a:solidFill>
                <a:srgbClr val="FF66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rot="10800000" flipH="1" flipV="1">
              <a:off x="136632" y="796345"/>
              <a:ext cx="3393015" cy="1387915"/>
            </a:xfrm>
            <a:prstGeom prst="line">
              <a:avLst/>
            </a:prstGeom>
            <a:ln w="38100" cap="flat" cmpd="sng" algn="ctr">
              <a:solidFill>
                <a:srgbClr val="FF66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rot="10800000" flipH="1">
              <a:off x="136632" y="2354905"/>
              <a:ext cx="3393015" cy="1387915"/>
            </a:xfrm>
            <a:prstGeom prst="line">
              <a:avLst/>
            </a:prstGeom>
            <a:ln w="38100" cap="flat" cmpd="sng" algn="ctr">
              <a:solidFill>
                <a:srgbClr val="FF66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2" name="直線コネクタ 11"/>
          <p:cNvCxnSpPr/>
          <p:nvPr/>
        </p:nvCxnSpPr>
        <p:spPr bwMode="auto">
          <a:xfrm rot="10800000" flipH="1" flipV="1">
            <a:off x="-14171" y="4559058"/>
            <a:ext cx="1969575" cy="806336"/>
          </a:xfrm>
          <a:prstGeom prst="line">
            <a:avLst/>
          </a:prstGeom>
          <a:ln w="285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bwMode="auto">
          <a:xfrm rot="10800000" flipH="1">
            <a:off x="-8388" y="5495102"/>
            <a:ext cx="1969575" cy="806336"/>
          </a:xfrm>
          <a:prstGeom prst="line">
            <a:avLst/>
          </a:prstGeom>
          <a:ln w="285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4" name="図形グループ 13"/>
          <p:cNvGrpSpPr/>
          <p:nvPr/>
        </p:nvGrpSpPr>
        <p:grpSpPr>
          <a:xfrm>
            <a:off x="2064222" y="4536078"/>
            <a:ext cx="1779831" cy="1778511"/>
            <a:chOff x="2179144" y="2755626"/>
            <a:chExt cx="5336931" cy="2520000"/>
          </a:xfrm>
        </p:grpSpPr>
        <p:sp>
          <p:nvSpPr>
            <p:cNvPr id="15" name="正方形/長方形 14"/>
            <p:cNvSpPr/>
            <p:nvPr/>
          </p:nvSpPr>
          <p:spPr>
            <a:xfrm>
              <a:off x="2179144" y="2755626"/>
              <a:ext cx="252000" cy="252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a:p>
          </p:txBody>
        </p:sp>
        <p:sp>
          <p:nvSpPr>
            <p:cNvPr id="16" name="正方形/長方形 15"/>
            <p:cNvSpPr/>
            <p:nvPr/>
          </p:nvSpPr>
          <p:spPr>
            <a:xfrm>
              <a:off x="2423585" y="2755626"/>
              <a:ext cx="1080000" cy="2520000"/>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a:p>
          </p:txBody>
        </p:sp>
        <p:sp>
          <p:nvSpPr>
            <p:cNvPr id="17" name="正方形/長方形 16"/>
            <p:cNvSpPr/>
            <p:nvPr/>
          </p:nvSpPr>
          <p:spPr>
            <a:xfrm>
              <a:off x="2423584" y="2755626"/>
              <a:ext cx="5092491" cy="25200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a:p>
          </p:txBody>
        </p:sp>
      </p:grpSp>
      <p:cxnSp>
        <p:nvCxnSpPr>
          <p:cNvPr id="18" name="直線コネクタ 17"/>
          <p:cNvCxnSpPr/>
          <p:nvPr/>
        </p:nvCxnSpPr>
        <p:spPr>
          <a:xfrm rot="16200000">
            <a:off x="2004017" y="6456312"/>
            <a:ext cx="283455" cy="0"/>
          </a:xfrm>
          <a:prstGeom prst="line">
            <a:avLst/>
          </a:prstGeom>
          <a:ln w="12700" cmpd="sng">
            <a:solidFill>
              <a:schemeClr val="tx1"/>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rot="16200000">
            <a:off x="3689358" y="6456311"/>
            <a:ext cx="283455" cy="0"/>
          </a:xfrm>
          <a:prstGeom prst="line">
            <a:avLst/>
          </a:prstGeom>
          <a:ln w="12700" cmpd="sng">
            <a:solidFill>
              <a:schemeClr val="tx1"/>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2" name="テキスト ボックス 21"/>
          <p:cNvSpPr txBox="1"/>
          <p:nvPr/>
        </p:nvSpPr>
        <p:spPr>
          <a:xfrm>
            <a:off x="2183334" y="4575585"/>
            <a:ext cx="466786" cy="400101"/>
          </a:xfrm>
          <a:prstGeom prst="rect">
            <a:avLst/>
          </a:prstGeom>
          <a:noFill/>
        </p:spPr>
        <p:txBody>
          <a:bodyPr wrap="none" lIns="91436" tIns="45716" rIns="91436" bIns="45716" rtlCol="0">
            <a:spAutoFit/>
          </a:bodyPr>
          <a:lstStyle/>
          <a:p>
            <a:r>
              <a:rPr lang="en-US" altLang="ja-JP" sz="2000" b="1" dirty="0" smtClean="0">
                <a:latin typeface="Helvetica"/>
                <a:cs typeface="Helvetica"/>
              </a:rPr>
              <a:t>Ta</a:t>
            </a:r>
            <a:endParaRPr lang="ja-JP" altLang="en-US" sz="2000" b="1" dirty="0">
              <a:latin typeface="Helvetica"/>
              <a:cs typeface="Helvetica"/>
            </a:endParaRPr>
          </a:p>
        </p:txBody>
      </p:sp>
      <p:cxnSp>
        <p:nvCxnSpPr>
          <p:cNvPr id="23" name="直線矢印コネクタ 22"/>
          <p:cNvCxnSpPr/>
          <p:nvPr/>
        </p:nvCxnSpPr>
        <p:spPr>
          <a:xfrm>
            <a:off x="1652083" y="4127621"/>
            <a:ext cx="225576" cy="772046"/>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1029617" y="5945253"/>
            <a:ext cx="646443" cy="369332"/>
          </a:xfrm>
          <a:prstGeom prst="rect">
            <a:avLst/>
          </a:prstGeom>
          <a:noFill/>
        </p:spPr>
        <p:txBody>
          <a:bodyPr wrap="none" lIns="91436" tIns="45716" rIns="91436" bIns="45716" rtlCol="0">
            <a:spAutoFit/>
          </a:bodyPr>
          <a:lstStyle/>
          <a:p>
            <a:r>
              <a:rPr kumimoji="1" lang="en-US" altLang="ja-JP" b="1" dirty="0" smtClean="0">
                <a:solidFill>
                  <a:srgbClr val="008000"/>
                </a:solidFill>
                <a:latin typeface="Helvetica"/>
                <a:cs typeface="Helvetica"/>
              </a:rPr>
              <a:t>GXII</a:t>
            </a:r>
            <a:endParaRPr kumimoji="1" lang="ja-JP" altLang="en-US" b="1" dirty="0">
              <a:solidFill>
                <a:srgbClr val="008000"/>
              </a:solidFill>
              <a:latin typeface="Helvetica"/>
              <a:cs typeface="Helvetica"/>
            </a:endParaRPr>
          </a:p>
        </p:txBody>
      </p:sp>
      <p:cxnSp>
        <p:nvCxnSpPr>
          <p:cNvPr id="25" name="直線矢印コネクタ 24"/>
          <p:cNvCxnSpPr/>
          <p:nvPr/>
        </p:nvCxnSpPr>
        <p:spPr>
          <a:xfrm>
            <a:off x="938056" y="5423225"/>
            <a:ext cx="764831"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138747" y="5233471"/>
            <a:ext cx="796370" cy="369330"/>
          </a:xfrm>
          <a:prstGeom prst="rect">
            <a:avLst/>
          </a:prstGeom>
          <a:noFill/>
        </p:spPr>
        <p:txBody>
          <a:bodyPr wrap="none" lIns="91436" tIns="45716" rIns="91436" bIns="45716" rtlCol="0">
            <a:spAutoFit/>
          </a:bodyPr>
          <a:lstStyle/>
          <a:p>
            <a:r>
              <a:rPr kumimoji="1" lang="en-US" altLang="ja-JP" b="1" dirty="0" smtClean="0">
                <a:solidFill>
                  <a:srgbClr val="FF0000"/>
                </a:solidFill>
                <a:latin typeface="Helvetica"/>
                <a:cs typeface="Helvetica"/>
              </a:rPr>
              <a:t>LFEX</a:t>
            </a:r>
            <a:endParaRPr kumimoji="1" lang="ja-JP" altLang="en-US" b="1" dirty="0">
              <a:solidFill>
                <a:srgbClr val="FF0000"/>
              </a:solidFill>
              <a:latin typeface="Helvetica"/>
              <a:cs typeface="Helvetica"/>
            </a:endParaRPr>
          </a:p>
        </p:txBody>
      </p:sp>
      <p:cxnSp>
        <p:nvCxnSpPr>
          <p:cNvPr id="27" name="直線矢印コネクタ 26"/>
          <p:cNvCxnSpPr/>
          <p:nvPr/>
        </p:nvCxnSpPr>
        <p:spPr>
          <a:xfrm flipV="1">
            <a:off x="1588583" y="5980965"/>
            <a:ext cx="225576" cy="772046"/>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p:nvPr/>
        </p:nvCxnSpPr>
        <p:spPr>
          <a:xfrm flipV="1">
            <a:off x="2209168" y="4774280"/>
            <a:ext cx="1363148" cy="588291"/>
          </a:xfrm>
          <a:prstGeom prst="straightConnector1">
            <a:avLst/>
          </a:prstGeom>
          <a:ln>
            <a:solidFill>
              <a:srgbClr val="0000FF"/>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a:xfrm>
            <a:off x="2183334" y="5430171"/>
            <a:ext cx="1843887" cy="0"/>
          </a:xfrm>
          <a:prstGeom prst="straightConnector1">
            <a:avLst/>
          </a:prstGeom>
          <a:ln>
            <a:solidFill>
              <a:srgbClr val="0000FF"/>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p:nvPr/>
        </p:nvCxnSpPr>
        <p:spPr>
          <a:xfrm>
            <a:off x="2183330" y="5510906"/>
            <a:ext cx="1503286" cy="409693"/>
          </a:xfrm>
          <a:prstGeom prst="straightConnector1">
            <a:avLst/>
          </a:prstGeom>
          <a:ln>
            <a:solidFill>
              <a:srgbClr val="0000FF"/>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2" name="テキスト ボックス 1"/>
          <p:cNvSpPr txBox="1"/>
          <p:nvPr/>
        </p:nvSpPr>
        <p:spPr>
          <a:xfrm>
            <a:off x="3504471" y="4563219"/>
            <a:ext cx="364290" cy="369332"/>
          </a:xfrm>
          <a:prstGeom prst="rect">
            <a:avLst/>
          </a:prstGeom>
          <a:noFill/>
        </p:spPr>
        <p:txBody>
          <a:bodyPr wrap="none" rtlCol="0">
            <a:spAutoFit/>
          </a:bodyPr>
          <a:lstStyle/>
          <a:p>
            <a:r>
              <a:rPr kumimoji="1" lang="en-US" altLang="ja-JP" b="1" dirty="0" smtClean="0">
                <a:solidFill>
                  <a:schemeClr val="tx2"/>
                </a:solidFill>
                <a:latin typeface="Helvetica"/>
                <a:cs typeface="Helvetica"/>
              </a:rPr>
              <a:t>e</a:t>
            </a:r>
            <a:r>
              <a:rPr kumimoji="1" lang="en-US" altLang="ja-JP" b="1" baseline="30000" dirty="0" smtClean="0">
                <a:solidFill>
                  <a:schemeClr val="tx2"/>
                </a:solidFill>
                <a:latin typeface="Helvetica"/>
                <a:cs typeface="Helvetica"/>
              </a:rPr>
              <a:t>-</a:t>
            </a:r>
            <a:endParaRPr kumimoji="1" lang="ja-JP" altLang="en-US" b="1" baseline="30000" dirty="0">
              <a:solidFill>
                <a:schemeClr val="tx2"/>
              </a:solidFill>
              <a:latin typeface="Helvetica"/>
              <a:cs typeface="Helvetica"/>
            </a:endParaRPr>
          </a:p>
        </p:txBody>
      </p:sp>
      <p:sp>
        <p:nvSpPr>
          <p:cNvPr id="37" name="テキスト ボックス 36"/>
          <p:cNvSpPr txBox="1"/>
          <p:nvPr/>
        </p:nvSpPr>
        <p:spPr>
          <a:xfrm>
            <a:off x="4032554" y="5233469"/>
            <a:ext cx="364290" cy="369332"/>
          </a:xfrm>
          <a:prstGeom prst="rect">
            <a:avLst/>
          </a:prstGeom>
          <a:noFill/>
        </p:spPr>
        <p:txBody>
          <a:bodyPr wrap="none" rtlCol="0">
            <a:spAutoFit/>
          </a:bodyPr>
          <a:lstStyle/>
          <a:p>
            <a:r>
              <a:rPr kumimoji="1" lang="en-US" altLang="ja-JP" b="1" dirty="0" smtClean="0">
                <a:solidFill>
                  <a:schemeClr val="tx2"/>
                </a:solidFill>
                <a:latin typeface="Helvetica"/>
                <a:cs typeface="Helvetica"/>
              </a:rPr>
              <a:t>e</a:t>
            </a:r>
            <a:r>
              <a:rPr kumimoji="1" lang="en-US" altLang="ja-JP" b="1" baseline="30000" dirty="0" smtClean="0">
                <a:solidFill>
                  <a:schemeClr val="tx2"/>
                </a:solidFill>
                <a:latin typeface="Helvetica"/>
                <a:cs typeface="Helvetica"/>
              </a:rPr>
              <a:t>-</a:t>
            </a:r>
            <a:endParaRPr kumimoji="1" lang="ja-JP" altLang="en-US" b="1" baseline="30000" dirty="0">
              <a:solidFill>
                <a:schemeClr val="tx2"/>
              </a:solidFill>
              <a:latin typeface="Helvetica"/>
              <a:cs typeface="Helvetica"/>
            </a:endParaRPr>
          </a:p>
        </p:txBody>
      </p:sp>
      <p:sp>
        <p:nvSpPr>
          <p:cNvPr id="38" name="テキスト ボックス 37"/>
          <p:cNvSpPr txBox="1"/>
          <p:nvPr/>
        </p:nvSpPr>
        <p:spPr>
          <a:xfrm>
            <a:off x="3662931" y="5755201"/>
            <a:ext cx="364290" cy="369332"/>
          </a:xfrm>
          <a:prstGeom prst="rect">
            <a:avLst/>
          </a:prstGeom>
          <a:noFill/>
        </p:spPr>
        <p:txBody>
          <a:bodyPr wrap="none" rtlCol="0">
            <a:spAutoFit/>
          </a:bodyPr>
          <a:lstStyle/>
          <a:p>
            <a:r>
              <a:rPr kumimoji="1" lang="en-US" altLang="ja-JP" b="1" dirty="0" smtClean="0">
                <a:solidFill>
                  <a:schemeClr val="tx2"/>
                </a:solidFill>
                <a:latin typeface="Helvetica"/>
                <a:cs typeface="Helvetica"/>
              </a:rPr>
              <a:t>e</a:t>
            </a:r>
            <a:r>
              <a:rPr kumimoji="1" lang="en-US" altLang="ja-JP" b="1" baseline="30000" dirty="0" smtClean="0">
                <a:solidFill>
                  <a:schemeClr val="tx2"/>
                </a:solidFill>
                <a:latin typeface="Helvetica"/>
                <a:cs typeface="Helvetica"/>
              </a:rPr>
              <a:t>-</a:t>
            </a:r>
            <a:endParaRPr kumimoji="1" lang="ja-JP" altLang="en-US" b="1" baseline="30000" dirty="0">
              <a:solidFill>
                <a:schemeClr val="tx2"/>
              </a:solidFill>
              <a:latin typeface="Helvetica"/>
              <a:cs typeface="Helvetica"/>
            </a:endParaRPr>
          </a:p>
        </p:txBody>
      </p:sp>
      <p:grpSp>
        <p:nvGrpSpPr>
          <p:cNvPr id="39" name="Group 11"/>
          <p:cNvGrpSpPr>
            <a:grpSpLocks/>
          </p:cNvGrpSpPr>
          <p:nvPr/>
        </p:nvGrpSpPr>
        <p:grpSpPr bwMode="auto">
          <a:xfrm rot="20268773">
            <a:off x="3954489" y="4348127"/>
            <a:ext cx="1119874" cy="289962"/>
            <a:chOff x="2699" y="5287"/>
            <a:chExt cx="1973" cy="512"/>
          </a:xfrm>
        </p:grpSpPr>
        <p:sp>
          <p:nvSpPr>
            <p:cNvPr id="40" name="Freeform 12"/>
            <p:cNvSpPr>
              <a:spLocks/>
            </p:cNvSpPr>
            <p:nvPr/>
          </p:nvSpPr>
          <p:spPr bwMode="auto">
            <a:xfrm rot="10800000">
              <a:off x="2699" y="5287"/>
              <a:ext cx="678" cy="512"/>
            </a:xfrm>
            <a:custGeom>
              <a:avLst/>
              <a:gdLst>
                <a:gd name="T0" fmla="*/ 0 w 3629"/>
                <a:gd name="T1" fmla="*/ 0 h 1058"/>
                <a:gd name="T2" fmla="*/ 0 w 3629"/>
                <a:gd name="T3" fmla="*/ 0 h 1058"/>
                <a:gd name="T4" fmla="*/ 0 w 3629"/>
                <a:gd name="T5" fmla="*/ 0 h 1058"/>
                <a:gd name="T6" fmla="*/ 0 w 3629"/>
                <a:gd name="T7" fmla="*/ 0 h 1058"/>
                <a:gd name="T8" fmla="*/ 0 w 3629"/>
                <a:gd name="T9" fmla="*/ 0 h 1058"/>
                <a:gd name="T10" fmla="*/ 0 w 3629"/>
                <a:gd name="T11" fmla="*/ 0 h 1058"/>
                <a:gd name="T12" fmla="*/ 0 w 3629"/>
                <a:gd name="T13" fmla="*/ 0 h 1058"/>
                <a:gd name="T14" fmla="*/ 0 w 3629"/>
                <a:gd name="T15" fmla="*/ 0 h 1058"/>
                <a:gd name="T16" fmla="*/ 0 w 3629"/>
                <a:gd name="T17" fmla="*/ 0 h 1058"/>
                <a:gd name="T18" fmla="*/ 0 w 3629"/>
                <a:gd name="T19" fmla="*/ 0 h 10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9"/>
                <a:gd name="T31" fmla="*/ 0 h 1058"/>
                <a:gd name="T32" fmla="*/ 3629 w 3629"/>
                <a:gd name="T33" fmla="*/ 1058 h 10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9" h="1058">
                  <a:moveTo>
                    <a:pt x="0" y="529"/>
                  </a:moveTo>
                  <a:cubicBezTo>
                    <a:pt x="57" y="264"/>
                    <a:pt x="114" y="0"/>
                    <a:pt x="227" y="76"/>
                  </a:cubicBezTo>
                  <a:cubicBezTo>
                    <a:pt x="340" y="152"/>
                    <a:pt x="529" y="991"/>
                    <a:pt x="680" y="983"/>
                  </a:cubicBezTo>
                  <a:cubicBezTo>
                    <a:pt x="831" y="975"/>
                    <a:pt x="983" y="30"/>
                    <a:pt x="1134" y="30"/>
                  </a:cubicBezTo>
                  <a:cubicBezTo>
                    <a:pt x="1285" y="30"/>
                    <a:pt x="1436" y="975"/>
                    <a:pt x="1587" y="983"/>
                  </a:cubicBezTo>
                  <a:cubicBezTo>
                    <a:pt x="1738" y="991"/>
                    <a:pt x="1890" y="76"/>
                    <a:pt x="2041" y="76"/>
                  </a:cubicBezTo>
                  <a:cubicBezTo>
                    <a:pt x="2192" y="76"/>
                    <a:pt x="2344" y="983"/>
                    <a:pt x="2495" y="983"/>
                  </a:cubicBezTo>
                  <a:cubicBezTo>
                    <a:pt x="2646" y="983"/>
                    <a:pt x="2797" y="76"/>
                    <a:pt x="2948" y="76"/>
                  </a:cubicBezTo>
                  <a:cubicBezTo>
                    <a:pt x="3099" y="76"/>
                    <a:pt x="3289" y="908"/>
                    <a:pt x="3402" y="983"/>
                  </a:cubicBezTo>
                  <a:cubicBezTo>
                    <a:pt x="3515" y="1058"/>
                    <a:pt x="3572" y="793"/>
                    <a:pt x="3629" y="529"/>
                  </a:cubicBezTo>
                </a:path>
              </a:pathLst>
            </a:custGeom>
            <a:noFill/>
            <a:ln w="19050">
              <a:solidFill>
                <a:schemeClr val="tx1"/>
              </a:solidFill>
              <a:round/>
              <a:headEnd/>
              <a:tailEnd/>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sp>
          <p:nvSpPr>
            <p:cNvPr id="42" name="Line 14"/>
            <p:cNvSpPr>
              <a:spLocks noChangeShapeType="1"/>
            </p:cNvSpPr>
            <p:nvPr/>
          </p:nvSpPr>
          <p:spPr bwMode="auto">
            <a:xfrm rot="10800000" flipH="1">
              <a:off x="4048" y="5538"/>
              <a:ext cx="624" cy="5"/>
            </a:xfrm>
            <a:prstGeom prst="line">
              <a:avLst/>
            </a:prstGeom>
            <a:noFill/>
            <a:ln w="19050">
              <a:solidFill>
                <a:schemeClr val="tx1"/>
              </a:solidFill>
              <a:round/>
              <a:headEnd/>
              <a:tailEnd type="triangle" w="lg" len="lg"/>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sp>
          <p:nvSpPr>
            <p:cNvPr id="43" name="Freeform 15"/>
            <p:cNvSpPr>
              <a:spLocks/>
            </p:cNvSpPr>
            <p:nvPr/>
          </p:nvSpPr>
          <p:spPr bwMode="auto">
            <a:xfrm rot="10800000">
              <a:off x="3376" y="5287"/>
              <a:ext cx="679" cy="512"/>
            </a:xfrm>
            <a:custGeom>
              <a:avLst/>
              <a:gdLst>
                <a:gd name="T0" fmla="*/ 0 w 3629"/>
                <a:gd name="T1" fmla="*/ 0 h 1058"/>
                <a:gd name="T2" fmla="*/ 0 w 3629"/>
                <a:gd name="T3" fmla="*/ 0 h 1058"/>
                <a:gd name="T4" fmla="*/ 0 w 3629"/>
                <a:gd name="T5" fmla="*/ 0 h 1058"/>
                <a:gd name="T6" fmla="*/ 0 w 3629"/>
                <a:gd name="T7" fmla="*/ 0 h 1058"/>
                <a:gd name="T8" fmla="*/ 0 w 3629"/>
                <a:gd name="T9" fmla="*/ 0 h 1058"/>
                <a:gd name="T10" fmla="*/ 0 w 3629"/>
                <a:gd name="T11" fmla="*/ 0 h 1058"/>
                <a:gd name="T12" fmla="*/ 0 w 3629"/>
                <a:gd name="T13" fmla="*/ 0 h 1058"/>
                <a:gd name="T14" fmla="*/ 0 w 3629"/>
                <a:gd name="T15" fmla="*/ 0 h 1058"/>
                <a:gd name="T16" fmla="*/ 0 w 3629"/>
                <a:gd name="T17" fmla="*/ 0 h 1058"/>
                <a:gd name="T18" fmla="*/ 0 w 3629"/>
                <a:gd name="T19" fmla="*/ 0 h 10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9"/>
                <a:gd name="T31" fmla="*/ 0 h 1058"/>
                <a:gd name="T32" fmla="*/ 3629 w 3629"/>
                <a:gd name="T33" fmla="*/ 1058 h 10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9" h="1058">
                  <a:moveTo>
                    <a:pt x="0" y="529"/>
                  </a:moveTo>
                  <a:cubicBezTo>
                    <a:pt x="57" y="264"/>
                    <a:pt x="114" y="0"/>
                    <a:pt x="227" y="76"/>
                  </a:cubicBezTo>
                  <a:cubicBezTo>
                    <a:pt x="340" y="152"/>
                    <a:pt x="529" y="991"/>
                    <a:pt x="680" y="983"/>
                  </a:cubicBezTo>
                  <a:cubicBezTo>
                    <a:pt x="831" y="975"/>
                    <a:pt x="983" y="30"/>
                    <a:pt x="1134" y="30"/>
                  </a:cubicBezTo>
                  <a:cubicBezTo>
                    <a:pt x="1285" y="30"/>
                    <a:pt x="1436" y="975"/>
                    <a:pt x="1587" y="983"/>
                  </a:cubicBezTo>
                  <a:cubicBezTo>
                    <a:pt x="1738" y="991"/>
                    <a:pt x="1890" y="76"/>
                    <a:pt x="2041" y="76"/>
                  </a:cubicBezTo>
                  <a:cubicBezTo>
                    <a:pt x="2192" y="76"/>
                    <a:pt x="2344" y="983"/>
                    <a:pt x="2495" y="983"/>
                  </a:cubicBezTo>
                  <a:cubicBezTo>
                    <a:pt x="2646" y="983"/>
                    <a:pt x="2797" y="76"/>
                    <a:pt x="2948" y="76"/>
                  </a:cubicBezTo>
                  <a:cubicBezTo>
                    <a:pt x="3099" y="76"/>
                    <a:pt x="3289" y="908"/>
                    <a:pt x="3402" y="983"/>
                  </a:cubicBezTo>
                  <a:cubicBezTo>
                    <a:pt x="3515" y="1058"/>
                    <a:pt x="3572" y="793"/>
                    <a:pt x="3629" y="529"/>
                  </a:cubicBezTo>
                </a:path>
              </a:pathLst>
            </a:custGeom>
            <a:noFill/>
            <a:ln w="19050">
              <a:solidFill>
                <a:schemeClr val="tx1"/>
              </a:solidFill>
              <a:round/>
              <a:headEnd/>
              <a:tailEnd/>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grpSp>
      <p:grpSp>
        <p:nvGrpSpPr>
          <p:cNvPr id="44" name="Group 11"/>
          <p:cNvGrpSpPr>
            <a:grpSpLocks/>
          </p:cNvGrpSpPr>
          <p:nvPr/>
        </p:nvGrpSpPr>
        <p:grpSpPr bwMode="auto">
          <a:xfrm>
            <a:off x="4420327" y="5285190"/>
            <a:ext cx="1119874" cy="289962"/>
            <a:chOff x="2699" y="5287"/>
            <a:chExt cx="1973" cy="512"/>
          </a:xfrm>
        </p:grpSpPr>
        <p:sp>
          <p:nvSpPr>
            <p:cNvPr id="45" name="Freeform 12"/>
            <p:cNvSpPr>
              <a:spLocks/>
            </p:cNvSpPr>
            <p:nvPr/>
          </p:nvSpPr>
          <p:spPr bwMode="auto">
            <a:xfrm rot="10800000">
              <a:off x="2699" y="5287"/>
              <a:ext cx="678" cy="512"/>
            </a:xfrm>
            <a:custGeom>
              <a:avLst/>
              <a:gdLst>
                <a:gd name="T0" fmla="*/ 0 w 3629"/>
                <a:gd name="T1" fmla="*/ 0 h 1058"/>
                <a:gd name="T2" fmla="*/ 0 w 3629"/>
                <a:gd name="T3" fmla="*/ 0 h 1058"/>
                <a:gd name="T4" fmla="*/ 0 w 3629"/>
                <a:gd name="T5" fmla="*/ 0 h 1058"/>
                <a:gd name="T6" fmla="*/ 0 w 3629"/>
                <a:gd name="T7" fmla="*/ 0 h 1058"/>
                <a:gd name="T8" fmla="*/ 0 w 3629"/>
                <a:gd name="T9" fmla="*/ 0 h 1058"/>
                <a:gd name="T10" fmla="*/ 0 w 3629"/>
                <a:gd name="T11" fmla="*/ 0 h 1058"/>
                <a:gd name="T12" fmla="*/ 0 w 3629"/>
                <a:gd name="T13" fmla="*/ 0 h 1058"/>
                <a:gd name="T14" fmla="*/ 0 w 3629"/>
                <a:gd name="T15" fmla="*/ 0 h 1058"/>
                <a:gd name="T16" fmla="*/ 0 w 3629"/>
                <a:gd name="T17" fmla="*/ 0 h 1058"/>
                <a:gd name="T18" fmla="*/ 0 w 3629"/>
                <a:gd name="T19" fmla="*/ 0 h 10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9"/>
                <a:gd name="T31" fmla="*/ 0 h 1058"/>
                <a:gd name="T32" fmla="*/ 3629 w 3629"/>
                <a:gd name="T33" fmla="*/ 1058 h 10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9" h="1058">
                  <a:moveTo>
                    <a:pt x="0" y="529"/>
                  </a:moveTo>
                  <a:cubicBezTo>
                    <a:pt x="57" y="264"/>
                    <a:pt x="114" y="0"/>
                    <a:pt x="227" y="76"/>
                  </a:cubicBezTo>
                  <a:cubicBezTo>
                    <a:pt x="340" y="152"/>
                    <a:pt x="529" y="991"/>
                    <a:pt x="680" y="983"/>
                  </a:cubicBezTo>
                  <a:cubicBezTo>
                    <a:pt x="831" y="975"/>
                    <a:pt x="983" y="30"/>
                    <a:pt x="1134" y="30"/>
                  </a:cubicBezTo>
                  <a:cubicBezTo>
                    <a:pt x="1285" y="30"/>
                    <a:pt x="1436" y="975"/>
                    <a:pt x="1587" y="983"/>
                  </a:cubicBezTo>
                  <a:cubicBezTo>
                    <a:pt x="1738" y="991"/>
                    <a:pt x="1890" y="76"/>
                    <a:pt x="2041" y="76"/>
                  </a:cubicBezTo>
                  <a:cubicBezTo>
                    <a:pt x="2192" y="76"/>
                    <a:pt x="2344" y="983"/>
                    <a:pt x="2495" y="983"/>
                  </a:cubicBezTo>
                  <a:cubicBezTo>
                    <a:pt x="2646" y="983"/>
                    <a:pt x="2797" y="76"/>
                    <a:pt x="2948" y="76"/>
                  </a:cubicBezTo>
                  <a:cubicBezTo>
                    <a:pt x="3099" y="76"/>
                    <a:pt x="3289" y="908"/>
                    <a:pt x="3402" y="983"/>
                  </a:cubicBezTo>
                  <a:cubicBezTo>
                    <a:pt x="3515" y="1058"/>
                    <a:pt x="3572" y="793"/>
                    <a:pt x="3629" y="529"/>
                  </a:cubicBezTo>
                </a:path>
              </a:pathLst>
            </a:custGeom>
            <a:noFill/>
            <a:ln w="19050">
              <a:solidFill>
                <a:schemeClr val="tx1"/>
              </a:solidFill>
              <a:round/>
              <a:headEnd/>
              <a:tailEnd/>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sp>
          <p:nvSpPr>
            <p:cNvPr id="46" name="Line 14"/>
            <p:cNvSpPr>
              <a:spLocks noChangeShapeType="1"/>
            </p:cNvSpPr>
            <p:nvPr/>
          </p:nvSpPr>
          <p:spPr bwMode="auto">
            <a:xfrm rot="10800000" flipH="1">
              <a:off x="4048" y="5538"/>
              <a:ext cx="624" cy="5"/>
            </a:xfrm>
            <a:prstGeom prst="line">
              <a:avLst/>
            </a:prstGeom>
            <a:noFill/>
            <a:ln w="19050">
              <a:solidFill>
                <a:schemeClr val="tx1"/>
              </a:solidFill>
              <a:round/>
              <a:headEnd/>
              <a:tailEnd type="triangle" w="lg" len="lg"/>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sp>
          <p:nvSpPr>
            <p:cNvPr id="47" name="Freeform 15"/>
            <p:cNvSpPr>
              <a:spLocks/>
            </p:cNvSpPr>
            <p:nvPr/>
          </p:nvSpPr>
          <p:spPr bwMode="auto">
            <a:xfrm rot="10800000">
              <a:off x="3376" y="5287"/>
              <a:ext cx="679" cy="512"/>
            </a:xfrm>
            <a:custGeom>
              <a:avLst/>
              <a:gdLst>
                <a:gd name="T0" fmla="*/ 0 w 3629"/>
                <a:gd name="T1" fmla="*/ 0 h 1058"/>
                <a:gd name="T2" fmla="*/ 0 w 3629"/>
                <a:gd name="T3" fmla="*/ 0 h 1058"/>
                <a:gd name="T4" fmla="*/ 0 w 3629"/>
                <a:gd name="T5" fmla="*/ 0 h 1058"/>
                <a:gd name="T6" fmla="*/ 0 w 3629"/>
                <a:gd name="T7" fmla="*/ 0 h 1058"/>
                <a:gd name="T8" fmla="*/ 0 w 3629"/>
                <a:gd name="T9" fmla="*/ 0 h 1058"/>
                <a:gd name="T10" fmla="*/ 0 w 3629"/>
                <a:gd name="T11" fmla="*/ 0 h 1058"/>
                <a:gd name="T12" fmla="*/ 0 w 3629"/>
                <a:gd name="T13" fmla="*/ 0 h 1058"/>
                <a:gd name="T14" fmla="*/ 0 w 3629"/>
                <a:gd name="T15" fmla="*/ 0 h 1058"/>
                <a:gd name="T16" fmla="*/ 0 w 3629"/>
                <a:gd name="T17" fmla="*/ 0 h 1058"/>
                <a:gd name="T18" fmla="*/ 0 w 3629"/>
                <a:gd name="T19" fmla="*/ 0 h 10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9"/>
                <a:gd name="T31" fmla="*/ 0 h 1058"/>
                <a:gd name="T32" fmla="*/ 3629 w 3629"/>
                <a:gd name="T33" fmla="*/ 1058 h 10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9" h="1058">
                  <a:moveTo>
                    <a:pt x="0" y="529"/>
                  </a:moveTo>
                  <a:cubicBezTo>
                    <a:pt x="57" y="264"/>
                    <a:pt x="114" y="0"/>
                    <a:pt x="227" y="76"/>
                  </a:cubicBezTo>
                  <a:cubicBezTo>
                    <a:pt x="340" y="152"/>
                    <a:pt x="529" y="991"/>
                    <a:pt x="680" y="983"/>
                  </a:cubicBezTo>
                  <a:cubicBezTo>
                    <a:pt x="831" y="975"/>
                    <a:pt x="983" y="30"/>
                    <a:pt x="1134" y="30"/>
                  </a:cubicBezTo>
                  <a:cubicBezTo>
                    <a:pt x="1285" y="30"/>
                    <a:pt x="1436" y="975"/>
                    <a:pt x="1587" y="983"/>
                  </a:cubicBezTo>
                  <a:cubicBezTo>
                    <a:pt x="1738" y="991"/>
                    <a:pt x="1890" y="76"/>
                    <a:pt x="2041" y="76"/>
                  </a:cubicBezTo>
                  <a:cubicBezTo>
                    <a:pt x="2192" y="76"/>
                    <a:pt x="2344" y="983"/>
                    <a:pt x="2495" y="983"/>
                  </a:cubicBezTo>
                  <a:cubicBezTo>
                    <a:pt x="2646" y="983"/>
                    <a:pt x="2797" y="76"/>
                    <a:pt x="2948" y="76"/>
                  </a:cubicBezTo>
                  <a:cubicBezTo>
                    <a:pt x="3099" y="76"/>
                    <a:pt x="3289" y="908"/>
                    <a:pt x="3402" y="983"/>
                  </a:cubicBezTo>
                  <a:cubicBezTo>
                    <a:pt x="3515" y="1058"/>
                    <a:pt x="3572" y="793"/>
                    <a:pt x="3629" y="529"/>
                  </a:cubicBezTo>
                </a:path>
              </a:pathLst>
            </a:custGeom>
            <a:noFill/>
            <a:ln w="19050">
              <a:solidFill>
                <a:schemeClr val="tx1"/>
              </a:solidFill>
              <a:round/>
              <a:headEnd/>
              <a:tailEnd/>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grpSp>
      <p:grpSp>
        <p:nvGrpSpPr>
          <p:cNvPr id="48" name="Group 11"/>
          <p:cNvGrpSpPr>
            <a:grpSpLocks/>
          </p:cNvGrpSpPr>
          <p:nvPr/>
        </p:nvGrpSpPr>
        <p:grpSpPr bwMode="auto">
          <a:xfrm rot="1144305">
            <a:off x="4059552" y="6098347"/>
            <a:ext cx="1119874" cy="289962"/>
            <a:chOff x="2699" y="5287"/>
            <a:chExt cx="1973" cy="512"/>
          </a:xfrm>
        </p:grpSpPr>
        <p:sp>
          <p:nvSpPr>
            <p:cNvPr id="49" name="Freeform 12"/>
            <p:cNvSpPr>
              <a:spLocks/>
            </p:cNvSpPr>
            <p:nvPr/>
          </p:nvSpPr>
          <p:spPr bwMode="auto">
            <a:xfrm rot="10800000">
              <a:off x="2699" y="5287"/>
              <a:ext cx="678" cy="512"/>
            </a:xfrm>
            <a:custGeom>
              <a:avLst/>
              <a:gdLst>
                <a:gd name="T0" fmla="*/ 0 w 3629"/>
                <a:gd name="T1" fmla="*/ 0 h 1058"/>
                <a:gd name="T2" fmla="*/ 0 w 3629"/>
                <a:gd name="T3" fmla="*/ 0 h 1058"/>
                <a:gd name="T4" fmla="*/ 0 w 3629"/>
                <a:gd name="T5" fmla="*/ 0 h 1058"/>
                <a:gd name="T6" fmla="*/ 0 w 3629"/>
                <a:gd name="T7" fmla="*/ 0 h 1058"/>
                <a:gd name="T8" fmla="*/ 0 w 3629"/>
                <a:gd name="T9" fmla="*/ 0 h 1058"/>
                <a:gd name="T10" fmla="*/ 0 w 3629"/>
                <a:gd name="T11" fmla="*/ 0 h 1058"/>
                <a:gd name="T12" fmla="*/ 0 w 3629"/>
                <a:gd name="T13" fmla="*/ 0 h 1058"/>
                <a:gd name="T14" fmla="*/ 0 w 3629"/>
                <a:gd name="T15" fmla="*/ 0 h 1058"/>
                <a:gd name="T16" fmla="*/ 0 w 3629"/>
                <a:gd name="T17" fmla="*/ 0 h 1058"/>
                <a:gd name="T18" fmla="*/ 0 w 3629"/>
                <a:gd name="T19" fmla="*/ 0 h 10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9"/>
                <a:gd name="T31" fmla="*/ 0 h 1058"/>
                <a:gd name="T32" fmla="*/ 3629 w 3629"/>
                <a:gd name="T33" fmla="*/ 1058 h 10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9" h="1058">
                  <a:moveTo>
                    <a:pt x="0" y="529"/>
                  </a:moveTo>
                  <a:cubicBezTo>
                    <a:pt x="57" y="264"/>
                    <a:pt x="114" y="0"/>
                    <a:pt x="227" y="76"/>
                  </a:cubicBezTo>
                  <a:cubicBezTo>
                    <a:pt x="340" y="152"/>
                    <a:pt x="529" y="991"/>
                    <a:pt x="680" y="983"/>
                  </a:cubicBezTo>
                  <a:cubicBezTo>
                    <a:pt x="831" y="975"/>
                    <a:pt x="983" y="30"/>
                    <a:pt x="1134" y="30"/>
                  </a:cubicBezTo>
                  <a:cubicBezTo>
                    <a:pt x="1285" y="30"/>
                    <a:pt x="1436" y="975"/>
                    <a:pt x="1587" y="983"/>
                  </a:cubicBezTo>
                  <a:cubicBezTo>
                    <a:pt x="1738" y="991"/>
                    <a:pt x="1890" y="76"/>
                    <a:pt x="2041" y="76"/>
                  </a:cubicBezTo>
                  <a:cubicBezTo>
                    <a:pt x="2192" y="76"/>
                    <a:pt x="2344" y="983"/>
                    <a:pt x="2495" y="983"/>
                  </a:cubicBezTo>
                  <a:cubicBezTo>
                    <a:pt x="2646" y="983"/>
                    <a:pt x="2797" y="76"/>
                    <a:pt x="2948" y="76"/>
                  </a:cubicBezTo>
                  <a:cubicBezTo>
                    <a:pt x="3099" y="76"/>
                    <a:pt x="3289" y="908"/>
                    <a:pt x="3402" y="983"/>
                  </a:cubicBezTo>
                  <a:cubicBezTo>
                    <a:pt x="3515" y="1058"/>
                    <a:pt x="3572" y="793"/>
                    <a:pt x="3629" y="529"/>
                  </a:cubicBezTo>
                </a:path>
              </a:pathLst>
            </a:custGeom>
            <a:noFill/>
            <a:ln w="19050">
              <a:solidFill>
                <a:schemeClr val="tx1"/>
              </a:solidFill>
              <a:round/>
              <a:headEnd/>
              <a:tailEnd/>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sp>
          <p:nvSpPr>
            <p:cNvPr id="50" name="Line 14"/>
            <p:cNvSpPr>
              <a:spLocks noChangeShapeType="1"/>
            </p:cNvSpPr>
            <p:nvPr/>
          </p:nvSpPr>
          <p:spPr bwMode="auto">
            <a:xfrm rot="10800000" flipH="1">
              <a:off x="4048" y="5538"/>
              <a:ext cx="624" cy="5"/>
            </a:xfrm>
            <a:prstGeom prst="line">
              <a:avLst/>
            </a:prstGeom>
            <a:noFill/>
            <a:ln w="19050">
              <a:solidFill>
                <a:schemeClr val="tx1"/>
              </a:solidFill>
              <a:round/>
              <a:headEnd/>
              <a:tailEnd type="triangle" w="lg" len="lg"/>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sp>
          <p:nvSpPr>
            <p:cNvPr id="51" name="Freeform 15"/>
            <p:cNvSpPr>
              <a:spLocks/>
            </p:cNvSpPr>
            <p:nvPr/>
          </p:nvSpPr>
          <p:spPr bwMode="auto">
            <a:xfrm rot="10800000">
              <a:off x="3376" y="5287"/>
              <a:ext cx="679" cy="512"/>
            </a:xfrm>
            <a:custGeom>
              <a:avLst/>
              <a:gdLst>
                <a:gd name="T0" fmla="*/ 0 w 3629"/>
                <a:gd name="T1" fmla="*/ 0 h 1058"/>
                <a:gd name="T2" fmla="*/ 0 w 3629"/>
                <a:gd name="T3" fmla="*/ 0 h 1058"/>
                <a:gd name="T4" fmla="*/ 0 w 3629"/>
                <a:gd name="T5" fmla="*/ 0 h 1058"/>
                <a:gd name="T6" fmla="*/ 0 w 3629"/>
                <a:gd name="T7" fmla="*/ 0 h 1058"/>
                <a:gd name="T8" fmla="*/ 0 w 3629"/>
                <a:gd name="T9" fmla="*/ 0 h 1058"/>
                <a:gd name="T10" fmla="*/ 0 w 3629"/>
                <a:gd name="T11" fmla="*/ 0 h 1058"/>
                <a:gd name="T12" fmla="*/ 0 w 3629"/>
                <a:gd name="T13" fmla="*/ 0 h 1058"/>
                <a:gd name="T14" fmla="*/ 0 w 3629"/>
                <a:gd name="T15" fmla="*/ 0 h 1058"/>
                <a:gd name="T16" fmla="*/ 0 w 3629"/>
                <a:gd name="T17" fmla="*/ 0 h 1058"/>
                <a:gd name="T18" fmla="*/ 0 w 3629"/>
                <a:gd name="T19" fmla="*/ 0 h 10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9"/>
                <a:gd name="T31" fmla="*/ 0 h 1058"/>
                <a:gd name="T32" fmla="*/ 3629 w 3629"/>
                <a:gd name="T33" fmla="*/ 1058 h 10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9" h="1058">
                  <a:moveTo>
                    <a:pt x="0" y="529"/>
                  </a:moveTo>
                  <a:cubicBezTo>
                    <a:pt x="57" y="264"/>
                    <a:pt x="114" y="0"/>
                    <a:pt x="227" y="76"/>
                  </a:cubicBezTo>
                  <a:cubicBezTo>
                    <a:pt x="340" y="152"/>
                    <a:pt x="529" y="991"/>
                    <a:pt x="680" y="983"/>
                  </a:cubicBezTo>
                  <a:cubicBezTo>
                    <a:pt x="831" y="975"/>
                    <a:pt x="983" y="30"/>
                    <a:pt x="1134" y="30"/>
                  </a:cubicBezTo>
                  <a:cubicBezTo>
                    <a:pt x="1285" y="30"/>
                    <a:pt x="1436" y="975"/>
                    <a:pt x="1587" y="983"/>
                  </a:cubicBezTo>
                  <a:cubicBezTo>
                    <a:pt x="1738" y="991"/>
                    <a:pt x="1890" y="76"/>
                    <a:pt x="2041" y="76"/>
                  </a:cubicBezTo>
                  <a:cubicBezTo>
                    <a:pt x="2192" y="76"/>
                    <a:pt x="2344" y="983"/>
                    <a:pt x="2495" y="983"/>
                  </a:cubicBezTo>
                  <a:cubicBezTo>
                    <a:pt x="2646" y="983"/>
                    <a:pt x="2797" y="76"/>
                    <a:pt x="2948" y="76"/>
                  </a:cubicBezTo>
                  <a:cubicBezTo>
                    <a:pt x="3099" y="76"/>
                    <a:pt x="3289" y="908"/>
                    <a:pt x="3402" y="983"/>
                  </a:cubicBezTo>
                  <a:cubicBezTo>
                    <a:pt x="3515" y="1058"/>
                    <a:pt x="3572" y="793"/>
                    <a:pt x="3629" y="529"/>
                  </a:cubicBezTo>
                </a:path>
              </a:pathLst>
            </a:custGeom>
            <a:noFill/>
            <a:ln w="19050">
              <a:solidFill>
                <a:schemeClr val="tx1"/>
              </a:solidFill>
              <a:round/>
              <a:headEnd/>
              <a:tailEnd/>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grpSp>
      <p:sp>
        <p:nvSpPr>
          <p:cNvPr id="3" name="テキスト ボックス 2"/>
          <p:cNvSpPr txBox="1"/>
          <p:nvPr/>
        </p:nvSpPr>
        <p:spPr>
          <a:xfrm>
            <a:off x="4172744" y="4747885"/>
            <a:ext cx="761747" cy="369332"/>
          </a:xfrm>
          <a:prstGeom prst="rect">
            <a:avLst/>
          </a:prstGeom>
          <a:noFill/>
        </p:spPr>
        <p:txBody>
          <a:bodyPr wrap="none" rtlCol="0">
            <a:spAutoFit/>
          </a:bodyPr>
          <a:lstStyle/>
          <a:p>
            <a:r>
              <a:rPr kumimoji="1" lang="en-US" altLang="ja-JP" b="1" dirty="0" smtClean="0">
                <a:latin typeface="Helvetica"/>
                <a:cs typeface="Helvetica"/>
              </a:rPr>
              <a:t>X ray</a:t>
            </a:r>
            <a:endParaRPr kumimoji="1" lang="ja-JP" altLang="en-US" b="1" dirty="0">
              <a:latin typeface="Helvetica"/>
              <a:cs typeface="Helvetica"/>
            </a:endParaRPr>
          </a:p>
        </p:txBody>
      </p:sp>
      <p:sp>
        <p:nvSpPr>
          <p:cNvPr id="52" name="テキスト ボックス 51"/>
          <p:cNvSpPr txBox="1"/>
          <p:nvPr/>
        </p:nvSpPr>
        <p:spPr>
          <a:xfrm>
            <a:off x="4424286" y="5639025"/>
            <a:ext cx="761747" cy="369332"/>
          </a:xfrm>
          <a:prstGeom prst="rect">
            <a:avLst/>
          </a:prstGeom>
          <a:noFill/>
        </p:spPr>
        <p:txBody>
          <a:bodyPr wrap="none" rtlCol="0">
            <a:spAutoFit/>
          </a:bodyPr>
          <a:lstStyle/>
          <a:p>
            <a:r>
              <a:rPr kumimoji="1" lang="en-US" altLang="ja-JP" b="1" dirty="0" smtClean="0">
                <a:latin typeface="Helvetica"/>
                <a:cs typeface="Helvetica"/>
              </a:rPr>
              <a:t>X ray</a:t>
            </a:r>
            <a:endParaRPr kumimoji="1" lang="ja-JP" altLang="en-US" b="1" dirty="0">
              <a:latin typeface="Helvetica"/>
              <a:cs typeface="Helvetica"/>
            </a:endParaRPr>
          </a:p>
        </p:txBody>
      </p:sp>
      <p:sp>
        <p:nvSpPr>
          <p:cNvPr id="53" name="テキスト ボックス 52"/>
          <p:cNvSpPr txBox="1"/>
          <p:nvPr/>
        </p:nvSpPr>
        <p:spPr>
          <a:xfrm>
            <a:off x="4139087" y="6466319"/>
            <a:ext cx="761747" cy="369332"/>
          </a:xfrm>
          <a:prstGeom prst="rect">
            <a:avLst/>
          </a:prstGeom>
          <a:noFill/>
        </p:spPr>
        <p:txBody>
          <a:bodyPr wrap="none" rtlCol="0">
            <a:spAutoFit/>
          </a:bodyPr>
          <a:lstStyle/>
          <a:p>
            <a:r>
              <a:rPr kumimoji="1" lang="en-US" altLang="ja-JP" b="1" dirty="0" smtClean="0">
                <a:latin typeface="Helvetica"/>
                <a:cs typeface="Helvetica"/>
              </a:rPr>
              <a:t>X ray</a:t>
            </a:r>
            <a:endParaRPr kumimoji="1" lang="ja-JP" altLang="en-US" b="1" dirty="0">
              <a:latin typeface="Helvetica"/>
              <a:cs typeface="Helvetica"/>
            </a:endParaRPr>
          </a:p>
        </p:txBody>
      </p:sp>
      <p:sp>
        <p:nvSpPr>
          <p:cNvPr id="56" name="テキスト ボックス 55"/>
          <p:cNvSpPr txBox="1"/>
          <p:nvPr/>
        </p:nvSpPr>
        <p:spPr>
          <a:xfrm>
            <a:off x="659838" y="4536078"/>
            <a:ext cx="1182527" cy="400101"/>
          </a:xfrm>
          <a:prstGeom prst="rect">
            <a:avLst/>
          </a:prstGeom>
          <a:noFill/>
        </p:spPr>
        <p:txBody>
          <a:bodyPr wrap="none" lIns="91436" tIns="45716" rIns="91436" bIns="45716" rtlCol="0">
            <a:spAutoFit/>
          </a:bodyPr>
          <a:lstStyle/>
          <a:p>
            <a:r>
              <a:rPr lang="en-US" altLang="ja-JP" sz="2000" b="1" dirty="0" smtClean="0">
                <a:latin typeface="Helvetica"/>
                <a:cs typeface="Helvetica"/>
              </a:rPr>
              <a:t>PS shell</a:t>
            </a:r>
            <a:endParaRPr lang="ja-JP" altLang="en-US" sz="2000" b="1" dirty="0">
              <a:latin typeface="Helvetica"/>
              <a:cs typeface="Helvetica"/>
            </a:endParaRPr>
          </a:p>
        </p:txBody>
      </p:sp>
      <p:sp>
        <p:nvSpPr>
          <p:cNvPr id="72" name="テキスト ボックス 4"/>
          <p:cNvSpPr txBox="1">
            <a:spLocks noChangeArrowheads="1"/>
          </p:cNvSpPr>
          <p:nvPr/>
        </p:nvSpPr>
        <p:spPr bwMode="auto">
          <a:xfrm>
            <a:off x="2368689" y="3770305"/>
            <a:ext cx="4789372"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a:cs typeface="Helvetica"/>
              </a:rPr>
              <a:t>Fast ignition basic experiment</a:t>
            </a:r>
            <a:endParaRPr lang="ja-JP" altLang="en-US" sz="2000" b="1" dirty="0">
              <a:solidFill>
                <a:schemeClr val="bg1"/>
              </a:solidFill>
              <a:latin typeface="Helvetica"/>
              <a:cs typeface="Helvetica"/>
            </a:endParaRPr>
          </a:p>
        </p:txBody>
      </p:sp>
      <p:grpSp>
        <p:nvGrpSpPr>
          <p:cNvPr id="4" name="図形グループ 3"/>
          <p:cNvGrpSpPr/>
          <p:nvPr/>
        </p:nvGrpSpPr>
        <p:grpSpPr>
          <a:xfrm>
            <a:off x="1130275" y="1380474"/>
            <a:ext cx="3674316" cy="1318891"/>
            <a:chOff x="1130275" y="1380474"/>
            <a:chExt cx="3674316" cy="1318891"/>
          </a:xfrm>
        </p:grpSpPr>
        <p:sp>
          <p:nvSpPr>
            <p:cNvPr id="85" name="テキスト ボックス 84"/>
            <p:cNvSpPr txBox="1"/>
            <p:nvPr/>
          </p:nvSpPr>
          <p:spPr>
            <a:xfrm>
              <a:off x="1130275" y="1380474"/>
              <a:ext cx="3674316" cy="369332"/>
            </a:xfrm>
            <a:prstGeom prst="rect">
              <a:avLst/>
            </a:prstGeom>
            <a:noFill/>
          </p:spPr>
          <p:txBody>
            <a:bodyPr wrap="none" rtlCol="0">
              <a:spAutoFit/>
            </a:bodyPr>
            <a:lstStyle/>
            <a:p>
              <a:pPr algn="ctr"/>
              <a:r>
                <a:rPr kumimoji="1" lang="en-US" altLang="ja-JP" dirty="0" smtClean="0">
                  <a:solidFill>
                    <a:srgbClr val="FF0000"/>
                  </a:solidFill>
                  <a:latin typeface="Helvetica"/>
                  <a:ea typeface="ヒラギノ角ゴ Pro W6"/>
                  <a:cs typeface="Helvetica"/>
                </a:rPr>
                <a:t>Absolute x-ray yield measurement</a:t>
              </a:r>
            </a:p>
          </p:txBody>
        </p:sp>
        <p:sp>
          <p:nvSpPr>
            <p:cNvPr id="90" name="正方形/長方形 89"/>
            <p:cNvSpPr/>
            <p:nvPr/>
          </p:nvSpPr>
          <p:spPr>
            <a:xfrm>
              <a:off x="1372014" y="1787133"/>
              <a:ext cx="3391361" cy="912232"/>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elvetica"/>
                <a:cs typeface="Helvetica"/>
              </a:endParaRPr>
            </a:p>
          </p:txBody>
        </p:sp>
      </p:grpSp>
      <p:sp>
        <p:nvSpPr>
          <p:cNvPr id="73" name="テキスト ボックス 72"/>
          <p:cNvSpPr txBox="1"/>
          <p:nvPr/>
        </p:nvSpPr>
        <p:spPr>
          <a:xfrm>
            <a:off x="41561" y="1928619"/>
            <a:ext cx="1172466" cy="646331"/>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Heating</a:t>
            </a:r>
          </a:p>
          <a:p>
            <a:pPr algn="ctr"/>
            <a:r>
              <a:rPr lang="en-US" altLang="ja-JP" dirty="0" smtClean="0">
                <a:solidFill>
                  <a:srgbClr val="000000"/>
                </a:solidFill>
                <a:latin typeface="Helvetica"/>
                <a:ea typeface="ヒラギノ角ゴ Pro W6"/>
                <a:cs typeface="Helvetica"/>
              </a:rPr>
              <a:t>Efficiency</a:t>
            </a:r>
            <a:endParaRPr lang="ja-JP" altLang="en-US" dirty="0">
              <a:solidFill>
                <a:srgbClr val="000000"/>
              </a:solidFill>
              <a:latin typeface="Helvetica"/>
              <a:ea typeface="ヒラギノ角ゴ Pro W6"/>
              <a:cs typeface="Helvetica"/>
            </a:endParaRPr>
          </a:p>
        </p:txBody>
      </p:sp>
      <p:sp>
        <p:nvSpPr>
          <p:cNvPr id="74" name="テキスト ボックス 73"/>
          <p:cNvSpPr txBox="1"/>
          <p:nvPr/>
        </p:nvSpPr>
        <p:spPr>
          <a:xfrm>
            <a:off x="1353407" y="1776035"/>
            <a:ext cx="1749886" cy="923330"/>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Laser- Electron</a:t>
            </a:r>
          </a:p>
          <a:p>
            <a:pPr algn="ctr"/>
            <a:r>
              <a:rPr lang="en-US" altLang="ja-JP" dirty="0" smtClean="0">
                <a:solidFill>
                  <a:srgbClr val="000000"/>
                </a:solidFill>
                <a:latin typeface="Helvetica"/>
                <a:ea typeface="ヒラギノ角ゴ Pro W6"/>
                <a:cs typeface="Helvetica"/>
              </a:rPr>
              <a:t>Conversion</a:t>
            </a:r>
          </a:p>
          <a:p>
            <a:pPr algn="ctr"/>
            <a:r>
              <a:rPr lang="en-US" altLang="ja-JP" dirty="0" smtClean="0">
                <a:solidFill>
                  <a:srgbClr val="000000"/>
                </a:solidFill>
                <a:latin typeface="Helvetica"/>
                <a:ea typeface="ヒラギノ角ゴ Pro W6"/>
                <a:cs typeface="Helvetica"/>
              </a:rPr>
              <a:t>Efficiency</a:t>
            </a:r>
            <a:endParaRPr lang="ja-JP" altLang="en-US" dirty="0">
              <a:solidFill>
                <a:srgbClr val="000000"/>
              </a:solidFill>
              <a:latin typeface="Helvetica"/>
              <a:ea typeface="ヒラギノ角ゴ Pro W6"/>
              <a:cs typeface="Helvetica"/>
            </a:endParaRPr>
          </a:p>
        </p:txBody>
      </p:sp>
      <p:grpSp>
        <p:nvGrpSpPr>
          <p:cNvPr id="29" name="図形グループ 28"/>
          <p:cNvGrpSpPr/>
          <p:nvPr/>
        </p:nvGrpSpPr>
        <p:grpSpPr>
          <a:xfrm>
            <a:off x="4903724" y="2423845"/>
            <a:ext cx="2006303" cy="1331976"/>
            <a:chOff x="4903724" y="2423845"/>
            <a:chExt cx="2006303" cy="1331976"/>
          </a:xfrm>
        </p:grpSpPr>
        <p:sp>
          <p:nvSpPr>
            <p:cNvPr id="91" name="正方形/長方形 90"/>
            <p:cNvSpPr/>
            <p:nvPr/>
          </p:nvSpPr>
          <p:spPr>
            <a:xfrm>
              <a:off x="5117825" y="2423845"/>
              <a:ext cx="1704644" cy="646331"/>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elvetica"/>
                <a:cs typeface="Helvetica"/>
              </a:endParaRPr>
            </a:p>
          </p:txBody>
        </p:sp>
        <p:sp>
          <p:nvSpPr>
            <p:cNvPr id="86" name="テキスト ボックス 85"/>
            <p:cNvSpPr txBox="1"/>
            <p:nvPr/>
          </p:nvSpPr>
          <p:spPr>
            <a:xfrm>
              <a:off x="4903724" y="3109490"/>
              <a:ext cx="2006303" cy="646331"/>
            </a:xfrm>
            <a:prstGeom prst="rect">
              <a:avLst/>
            </a:prstGeom>
            <a:noFill/>
          </p:spPr>
          <p:txBody>
            <a:bodyPr wrap="none" rtlCol="0">
              <a:spAutoFit/>
            </a:bodyPr>
            <a:lstStyle/>
            <a:p>
              <a:pPr algn="ctr"/>
              <a:r>
                <a:rPr lang="en-US" altLang="ja-JP" dirty="0" smtClean="0">
                  <a:solidFill>
                    <a:srgbClr val="FF0000"/>
                  </a:solidFill>
                  <a:latin typeface="Helvetica"/>
                  <a:ea typeface="ヒラギノ角ゴ Pro W6"/>
                  <a:cs typeface="Helvetica"/>
                </a:rPr>
                <a:t>K</a:t>
              </a:r>
              <a:r>
                <a:rPr lang="el-GR" altLang="ja-JP" dirty="0" smtClean="0">
                  <a:solidFill>
                    <a:srgbClr val="FF0000"/>
                  </a:solidFill>
                  <a:latin typeface="Helvetica"/>
                  <a:ea typeface="ヒラギノ角ゴ Pro W6"/>
                  <a:cs typeface="Helvetica"/>
                </a:rPr>
                <a:t>α </a:t>
              </a:r>
              <a:r>
                <a:rPr lang="en-US" altLang="ja-JP" dirty="0" smtClean="0">
                  <a:solidFill>
                    <a:srgbClr val="FF0000"/>
                  </a:solidFill>
                  <a:latin typeface="Helvetica"/>
                  <a:ea typeface="ヒラギノ角ゴ Pro W6"/>
                  <a:cs typeface="Helvetica"/>
                </a:rPr>
                <a:t>imaging</a:t>
              </a:r>
            </a:p>
            <a:p>
              <a:pPr algn="ctr"/>
              <a:r>
                <a:rPr kumimoji="1" lang="en-US" altLang="ja-JP" dirty="0" smtClean="0">
                  <a:solidFill>
                    <a:srgbClr val="FF0000"/>
                  </a:solidFill>
                  <a:latin typeface="Helvetica"/>
                  <a:ea typeface="ヒラギノ角ゴ Pro W6"/>
                  <a:cs typeface="Helvetica"/>
                </a:rPr>
                <a:t>with a tracer layer</a:t>
              </a:r>
            </a:p>
          </p:txBody>
        </p:sp>
      </p:grpSp>
      <p:sp>
        <p:nvSpPr>
          <p:cNvPr id="77" name="テキスト ボックス 76"/>
          <p:cNvSpPr txBox="1"/>
          <p:nvPr/>
        </p:nvSpPr>
        <p:spPr>
          <a:xfrm>
            <a:off x="5194968" y="1482085"/>
            <a:ext cx="1531677" cy="646331"/>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Fuel </a:t>
            </a:r>
          </a:p>
          <a:p>
            <a:pPr algn="ctr"/>
            <a:r>
              <a:rPr lang="en-US" altLang="ja-JP" dirty="0" smtClean="0">
                <a:solidFill>
                  <a:srgbClr val="000000"/>
                </a:solidFill>
                <a:latin typeface="Helvetica"/>
                <a:ea typeface="ヒラギノ角ゴ Pro W6"/>
                <a:cs typeface="Helvetica"/>
              </a:rPr>
              <a:t>cross section</a:t>
            </a:r>
          </a:p>
        </p:txBody>
      </p:sp>
      <p:sp>
        <p:nvSpPr>
          <p:cNvPr id="79" name="テキスト ボックス 78"/>
          <p:cNvSpPr txBox="1"/>
          <p:nvPr/>
        </p:nvSpPr>
        <p:spPr>
          <a:xfrm>
            <a:off x="1052546" y="2054513"/>
            <a:ext cx="319468" cy="369332"/>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a:t>
            </a:r>
            <a:endParaRPr lang="ja-JP" altLang="en-US" dirty="0">
              <a:solidFill>
                <a:srgbClr val="000000"/>
              </a:solidFill>
              <a:latin typeface="Helvetica"/>
              <a:ea typeface="ヒラギノ角ゴ Pro W6"/>
              <a:cs typeface="Helvetica"/>
            </a:endParaRPr>
          </a:p>
        </p:txBody>
      </p:sp>
      <p:sp>
        <p:nvSpPr>
          <p:cNvPr id="80" name="テキスト ボックス 79"/>
          <p:cNvSpPr txBox="1"/>
          <p:nvPr/>
        </p:nvSpPr>
        <p:spPr>
          <a:xfrm>
            <a:off x="2937747" y="2054513"/>
            <a:ext cx="338629" cy="369332"/>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X</a:t>
            </a:r>
          </a:p>
        </p:txBody>
      </p:sp>
      <p:sp>
        <p:nvSpPr>
          <p:cNvPr id="81" name="テキスト ボックス 80"/>
          <p:cNvSpPr txBox="1"/>
          <p:nvPr/>
        </p:nvSpPr>
        <p:spPr>
          <a:xfrm>
            <a:off x="4726857" y="2054513"/>
            <a:ext cx="338629" cy="369332"/>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X</a:t>
            </a:r>
          </a:p>
        </p:txBody>
      </p:sp>
      <p:sp>
        <p:nvSpPr>
          <p:cNvPr id="82" name="テキスト ボックス 81"/>
          <p:cNvSpPr txBox="1"/>
          <p:nvPr/>
        </p:nvSpPr>
        <p:spPr>
          <a:xfrm>
            <a:off x="6711376" y="2054513"/>
            <a:ext cx="338629" cy="369332"/>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X</a:t>
            </a:r>
          </a:p>
        </p:txBody>
      </p:sp>
      <p:cxnSp>
        <p:nvCxnSpPr>
          <p:cNvPr id="83" name="直線コネクタ 82"/>
          <p:cNvCxnSpPr/>
          <p:nvPr/>
        </p:nvCxnSpPr>
        <p:spPr>
          <a:xfrm flipH="1" flipV="1">
            <a:off x="5239942" y="2274453"/>
            <a:ext cx="1308168" cy="1"/>
          </a:xfrm>
          <a:prstGeom prst="line">
            <a:avLst/>
          </a:prstGeom>
          <a:ln w="28575" cmpd="sng">
            <a:solidFill>
              <a:schemeClr val="tx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4" name="テキスト ボックス 83"/>
          <p:cNvSpPr txBox="1"/>
          <p:nvPr/>
        </p:nvSpPr>
        <p:spPr>
          <a:xfrm>
            <a:off x="3143298" y="1916014"/>
            <a:ext cx="1638640" cy="646331"/>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Electron</a:t>
            </a:r>
          </a:p>
          <a:p>
            <a:pPr algn="ctr"/>
            <a:r>
              <a:rPr lang="en-US" altLang="ja-JP" dirty="0" smtClean="0">
                <a:solidFill>
                  <a:srgbClr val="000000"/>
                </a:solidFill>
                <a:latin typeface="Helvetica"/>
                <a:ea typeface="ヒラギノ角ゴ Pro W6"/>
                <a:cs typeface="Helvetica"/>
              </a:rPr>
              <a:t>Transmittance</a:t>
            </a:r>
          </a:p>
        </p:txBody>
      </p:sp>
      <p:sp>
        <p:nvSpPr>
          <p:cNvPr id="88" name="Rectangle 2"/>
          <p:cNvSpPr>
            <a:spLocks noChangeArrowheads="1"/>
          </p:cNvSpPr>
          <p:nvPr/>
        </p:nvSpPr>
        <p:spPr bwMode="auto">
          <a:xfrm>
            <a:off x="1" y="0"/>
            <a:ext cx="9146303"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a:solidFill>
                <a:srgbClr val="FF0000"/>
              </a:solidFill>
              <a:latin typeface="Helvetica"/>
              <a:ea typeface="ヒラギノ角ゴ Pro W3"/>
              <a:cs typeface="Helvetica"/>
            </a:endParaRPr>
          </a:p>
          <a:p>
            <a:r>
              <a:rPr lang="en-US" altLang="ja-JP" sz="2200" b="1" dirty="0">
                <a:solidFill>
                  <a:srgbClr val="FF0000"/>
                </a:solidFill>
                <a:latin typeface="Helvetica"/>
                <a:ea typeface="ヒラギノ角ゴ Pro W3"/>
                <a:cs typeface="Helvetica"/>
              </a:rPr>
              <a:t>Divergence, energy distribution and flux </a:t>
            </a:r>
            <a:r>
              <a:rPr lang="en-US" altLang="ja-JP" sz="2200" b="1" dirty="0">
                <a:solidFill>
                  <a:srgbClr val="000090"/>
                </a:solidFill>
                <a:latin typeface="Helvetica"/>
                <a:ea typeface="ヒラギノ角ゴ Pro W3"/>
                <a:cs typeface="Helvetica"/>
              </a:rPr>
              <a:t>of </a:t>
            </a:r>
            <a:r>
              <a:rPr lang="en-US" altLang="ja-JP" sz="2200" b="1" dirty="0" smtClean="0">
                <a:solidFill>
                  <a:srgbClr val="000090"/>
                </a:solidFill>
                <a:latin typeface="Helvetica"/>
                <a:ea typeface="ヒラギノ角ゴ Pro W3"/>
                <a:cs typeface="Helvetica"/>
              </a:rPr>
              <a:t>REB</a:t>
            </a:r>
          </a:p>
          <a:p>
            <a:r>
              <a:rPr lang="en-US" altLang="ja-JP" sz="2200" b="1" dirty="0" smtClean="0">
                <a:solidFill>
                  <a:srgbClr val="000090"/>
                </a:solidFill>
                <a:latin typeface="Helvetica"/>
                <a:ea typeface="ヒラギノ角ゴ Pro W3"/>
                <a:cs typeface="Helvetica"/>
              </a:rPr>
              <a:t>are </a:t>
            </a:r>
            <a:r>
              <a:rPr lang="en-US" altLang="ja-JP" sz="2200" b="1" dirty="0">
                <a:solidFill>
                  <a:srgbClr val="000090"/>
                </a:solidFill>
                <a:latin typeface="Helvetica"/>
                <a:ea typeface="ヒラギノ角ゴ Pro W3"/>
                <a:cs typeface="Helvetica"/>
              </a:rPr>
              <a:t>measured by using x-ray convertor attached target.</a:t>
            </a:r>
          </a:p>
        </p:txBody>
      </p:sp>
      <p:cxnSp>
        <p:nvCxnSpPr>
          <p:cNvPr id="94" name="直線コネクタ 93"/>
          <p:cNvCxnSpPr/>
          <p:nvPr/>
        </p:nvCxnSpPr>
        <p:spPr>
          <a:xfrm flipH="1">
            <a:off x="7114188" y="2244065"/>
            <a:ext cx="1951905" cy="0"/>
          </a:xfrm>
          <a:prstGeom prst="line">
            <a:avLst/>
          </a:prstGeom>
          <a:ln w="28575" cmpd="sng">
            <a:solidFill>
              <a:schemeClr val="tx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5" name="テキスト ボックス 94"/>
          <p:cNvSpPr txBox="1"/>
          <p:nvPr/>
        </p:nvSpPr>
        <p:spPr>
          <a:xfrm>
            <a:off x="6844473" y="1658455"/>
            <a:ext cx="2301832" cy="369332"/>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2 x fuel areal density</a:t>
            </a:r>
          </a:p>
        </p:txBody>
      </p:sp>
      <p:sp>
        <p:nvSpPr>
          <p:cNvPr id="96" name="テキスト ボックス 95"/>
          <p:cNvSpPr txBox="1"/>
          <p:nvPr/>
        </p:nvSpPr>
        <p:spPr>
          <a:xfrm>
            <a:off x="7137705" y="2502941"/>
            <a:ext cx="1968320" cy="369332"/>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Range of e-beam</a:t>
            </a:r>
          </a:p>
        </p:txBody>
      </p:sp>
      <p:grpSp>
        <p:nvGrpSpPr>
          <p:cNvPr id="21" name="図形グループ 20"/>
          <p:cNvGrpSpPr/>
          <p:nvPr/>
        </p:nvGrpSpPr>
        <p:grpSpPr>
          <a:xfrm>
            <a:off x="7108238" y="2490425"/>
            <a:ext cx="1957855" cy="1251089"/>
            <a:chOff x="7108238" y="2490425"/>
            <a:chExt cx="1957855" cy="1251089"/>
          </a:xfrm>
        </p:grpSpPr>
        <p:sp>
          <p:nvSpPr>
            <p:cNvPr id="92" name="正方形/長方形 91"/>
            <p:cNvSpPr/>
            <p:nvPr/>
          </p:nvSpPr>
          <p:spPr>
            <a:xfrm>
              <a:off x="7134700" y="2490425"/>
              <a:ext cx="1931393" cy="385310"/>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elvetica"/>
                <a:cs typeface="Helvetica"/>
              </a:endParaRPr>
            </a:p>
          </p:txBody>
        </p:sp>
        <p:sp>
          <p:nvSpPr>
            <p:cNvPr id="99" name="テキスト ボックス 98"/>
            <p:cNvSpPr txBox="1"/>
            <p:nvPr/>
          </p:nvSpPr>
          <p:spPr>
            <a:xfrm>
              <a:off x="7108238" y="3095183"/>
              <a:ext cx="1907071" cy="646331"/>
            </a:xfrm>
            <a:prstGeom prst="rect">
              <a:avLst/>
            </a:prstGeom>
            <a:noFill/>
          </p:spPr>
          <p:txBody>
            <a:bodyPr wrap="none" rtlCol="0">
              <a:spAutoFit/>
            </a:bodyPr>
            <a:lstStyle/>
            <a:p>
              <a:pPr algn="ctr"/>
              <a:r>
                <a:rPr lang="en-US" altLang="ja-JP" i="1" dirty="0" err="1" smtClean="0">
                  <a:solidFill>
                    <a:srgbClr val="FF0000"/>
                  </a:solidFill>
                  <a:latin typeface="Helvetica"/>
                  <a:ea typeface="ヒラギノ角ゴ Pro W6"/>
                  <a:cs typeface="Helvetica"/>
                </a:rPr>
                <a:t>T</a:t>
              </a:r>
              <a:r>
                <a:rPr lang="en-US" altLang="ja-JP" baseline="-25000" dirty="0" err="1" smtClean="0">
                  <a:solidFill>
                    <a:srgbClr val="FF0000"/>
                  </a:solidFill>
                  <a:latin typeface="Helvetica"/>
                  <a:ea typeface="ヒラギノ角ゴ Pro W6"/>
                  <a:cs typeface="Helvetica"/>
                </a:rPr>
                <a:t>e</a:t>
              </a:r>
              <a:r>
                <a:rPr lang="en-US" altLang="ja-JP" dirty="0" smtClean="0">
                  <a:solidFill>
                    <a:srgbClr val="FF0000"/>
                  </a:solidFill>
                  <a:latin typeface="Helvetica"/>
                  <a:ea typeface="ヒラギノ角ゴ Pro W6"/>
                  <a:cs typeface="Helvetica"/>
                </a:rPr>
                <a:t> measurement</a:t>
              </a:r>
            </a:p>
            <a:p>
              <a:pPr algn="ctr"/>
              <a:r>
                <a:rPr kumimoji="1" lang="en-US" altLang="ja-JP" dirty="0" smtClean="0">
                  <a:solidFill>
                    <a:srgbClr val="FF0000"/>
                  </a:solidFill>
                  <a:latin typeface="Helvetica"/>
                  <a:ea typeface="ヒラギノ角ゴ Pro W6"/>
                  <a:cs typeface="Helvetica"/>
                </a:rPr>
                <a:t>with hard x-rays</a:t>
              </a:r>
            </a:p>
          </p:txBody>
        </p:sp>
      </p:grpSp>
      <p:grpSp>
        <p:nvGrpSpPr>
          <p:cNvPr id="28" name="図形グループ 27"/>
          <p:cNvGrpSpPr/>
          <p:nvPr/>
        </p:nvGrpSpPr>
        <p:grpSpPr>
          <a:xfrm>
            <a:off x="5186018" y="1112753"/>
            <a:ext cx="3903594" cy="1015663"/>
            <a:chOff x="5186018" y="1112753"/>
            <a:chExt cx="3903594" cy="1015663"/>
          </a:xfrm>
        </p:grpSpPr>
        <p:sp>
          <p:nvSpPr>
            <p:cNvPr id="100" name="正方形/長方形 99"/>
            <p:cNvSpPr/>
            <p:nvPr/>
          </p:nvSpPr>
          <p:spPr>
            <a:xfrm>
              <a:off x="5186018" y="1482086"/>
              <a:ext cx="3903594" cy="646330"/>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elvetica"/>
                <a:cs typeface="Helvetica"/>
              </a:endParaRPr>
            </a:p>
          </p:txBody>
        </p:sp>
        <p:sp>
          <p:nvSpPr>
            <p:cNvPr id="101" name="テキスト ボックス 100"/>
            <p:cNvSpPr txBox="1"/>
            <p:nvPr/>
          </p:nvSpPr>
          <p:spPr>
            <a:xfrm>
              <a:off x="6137097" y="1112753"/>
              <a:ext cx="2186303" cy="369332"/>
            </a:xfrm>
            <a:prstGeom prst="rect">
              <a:avLst/>
            </a:prstGeom>
            <a:noFill/>
          </p:spPr>
          <p:txBody>
            <a:bodyPr wrap="none" rtlCol="0">
              <a:spAutoFit/>
            </a:bodyPr>
            <a:lstStyle/>
            <a:p>
              <a:pPr algn="ctr"/>
              <a:r>
                <a:rPr lang="en-US" altLang="ja-JP" dirty="0" smtClean="0">
                  <a:solidFill>
                    <a:srgbClr val="FF0000"/>
                  </a:solidFill>
                  <a:latin typeface="Helvetica"/>
                  <a:ea typeface="ヒラギノ角ゴ Pro W6"/>
                  <a:cs typeface="Helvetica"/>
                </a:rPr>
                <a:t>X-ray shadowgraph</a:t>
              </a:r>
              <a:endParaRPr kumimoji="1" lang="en-US" altLang="ja-JP" dirty="0" smtClean="0">
                <a:solidFill>
                  <a:srgbClr val="FF0000"/>
                </a:solidFill>
                <a:latin typeface="Helvetica"/>
                <a:ea typeface="ヒラギノ角ゴ Pro W6"/>
                <a:cs typeface="Helvetica"/>
              </a:endParaRPr>
            </a:p>
          </p:txBody>
        </p:sp>
      </p:grpSp>
      <p:grpSp>
        <p:nvGrpSpPr>
          <p:cNvPr id="5" name="図形グループ 4"/>
          <p:cNvGrpSpPr/>
          <p:nvPr/>
        </p:nvGrpSpPr>
        <p:grpSpPr>
          <a:xfrm>
            <a:off x="5326158" y="4498967"/>
            <a:ext cx="3739935" cy="2023878"/>
            <a:chOff x="5247349" y="4263519"/>
            <a:chExt cx="4281116" cy="2316740"/>
          </a:xfrm>
        </p:grpSpPr>
        <p:pic>
          <p:nvPicPr>
            <p:cNvPr id="87" name="図 12"/>
            <p:cNvPicPr>
              <a:picLocks noChangeAspect="1"/>
            </p:cNvPicPr>
            <p:nvPr/>
          </p:nvPicPr>
          <p:blipFill rotWithShape="1">
            <a:blip r:embed="rId2">
              <a:extLst>
                <a:ext uri="{28A0092B-C50C-407E-A947-70E740481C1C}">
                  <a14:useLocalDpi xmlns:a14="http://schemas.microsoft.com/office/drawing/2010/main" val="0"/>
                </a:ext>
              </a:extLst>
            </a:blip>
            <a:srcRect l="27170" r="33526"/>
            <a:stretch/>
          </p:blipFill>
          <p:spPr bwMode="auto">
            <a:xfrm rot="16200000" flipH="1">
              <a:off x="6248034" y="3299828"/>
              <a:ext cx="2279746" cy="428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9" name="直線コネクタ 88"/>
            <p:cNvCxnSpPr/>
            <p:nvPr/>
          </p:nvCxnSpPr>
          <p:spPr>
            <a:xfrm flipH="1">
              <a:off x="5665085" y="4632851"/>
              <a:ext cx="1463753" cy="0"/>
            </a:xfrm>
            <a:prstGeom prst="line">
              <a:avLst/>
            </a:prstGeom>
            <a:ln w="28575" cmpd="sng">
              <a:solidFill>
                <a:schemeClr val="tx1"/>
              </a:solidFill>
              <a:prstDash val="solid"/>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93" name="テキスト ボックス 92"/>
            <p:cNvSpPr txBox="1"/>
            <p:nvPr/>
          </p:nvSpPr>
          <p:spPr>
            <a:xfrm>
              <a:off x="6002525" y="4263519"/>
              <a:ext cx="787671" cy="369332"/>
            </a:xfrm>
            <a:prstGeom prst="rect">
              <a:avLst/>
            </a:prstGeom>
            <a:noFill/>
          </p:spPr>
          <p:txBody>
            <a:bodyPr wrap="none" rtlCol="0">
              <a:spAutoFit/>
            </a:bodyPr>
            <a:lstStyle/>
            <a:p>
              <a:r>
                <a:rPr kumimoji="1" lang="en-US" altLang="ja-JP" b="1" dirty="0" smtClean="0">
                  <a:latin typeface="Helvetica"/>
                  <a:cs typeface="Helvetica"/>
                </a:rPr>
                <a:t>1 mm</a:t>
              </a:r>
              <a:endParaRPr kumimoji="1" lang="ja-JP" altLang="en-US" b="1" dirty="0">
                <a:latin typeface="Helvetica"/>
                <a:cs typeface="Helvetica"/>
              </a:endParaRPr>
            </a:p>
          </p:txBody>
        </p:sp>
      </p:grpSp>
      <p:grpSp>
        <p:nvGrpSpPr>
          <p:cNvPr id="97" name="図形グループ 118"/>
          <p:cNvGrpSpPr>
            <a:grpSpLocks/>
          </p:cNvGrpSpPr>
          <p:nvPr/>
        </p:nvGrpSpPr>
        <p:grpSpPr bwMode="auto">
          <a:xfrm>
            <a:off x="7879862" y="185188"/>
            <a:ext cx="1223963" cy="788988"/>
            <a:chOff x="7424915" y="-91246"/>
            <a:chExt cx="1224880" cy="790356"/>
          </a:xfrm>
        </p:grpSpPr>
        <p:sp>
          <p:nvSpPr>
            <p:cNvPr id="98"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102" name="図 1" descr="logo0.jpg"/>
            <p:cNvPicPr>
              <a:picLocks noChangeAspect="1"/>
            </p:cNvPicPr>
            <p:nvPr/>
          </p:nvPicPr>
          <p:blipFill>
            <a:blip r:embed="rId3">
              <a:extLst>
                <a:ext uri="{BEBA8EAE-BF5A-486C-A8C5-ECC9F3942E4B}">
                  <a14:imgProps xmlns:a14="http://schemas.microsoft.com/office/drawing/2010/main">
                    <a14:imgLayer r:embed="rId4">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2" descr="E:\発表用PPT\logo-SILVER.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 name="スライド番号プレースホルダー 1"/>
          <p:cNvSpPr>
            <a:spLocks noGrp="1"/>
          </p:cNvSpPr>
          <p:nvPr>
            <p:ph type="sldNum" sz="quarter" idx="10"/>
          </p:nvPr>
        </p:nvSpPr>
        <p:spPr>
          <a:xfrm>
            <a:off x="8701572" y="6623050"/>
            <a:ext cx="385278" cy="2126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4</a:t>
            </a:fld>
            <a:endParaRPr lang="en-US" altLang="ja-JP" sz="1300">
              <a:solidFill>
                <a:srgbClr val="000000"/>
              </a:solidFill>
              <a:latin typeface="Arial" charset="0"/>
              <a:cs typeface="Gill Sans" charset="0"/>
            </a:endParaRPr>
          </a:p>
        </p:txBody>
      </p:sp>
      <p:sp>
        <p:nvSpPr>
          <p:cNvPr id="104" name="正方形/長方形 103"/>
          <p:cNvSpPr/>
          <p:nvPr/>
        </p:nvSpPr>
        <p:spPr>
          <a:xfrm>
            <a:off x="39957" y="38105"/>
            <a:ext cx="4225807" cy="369328"/>
          </a:xfrm>
          <a:prstGeom prst="rect">
            <a:avLst/>
          </a:prstGeom>
          <a:ln>
            <a:solidFill>
              <a:schemeClr val="tx1"/>
            </a:solidFill>
          </a:ln>
        </p:spPr>
        <p:txBody>
          <a:bodyPr wrap="none" lIns="91438" tIns="45718" rIns="91438" bIns="45718">
            <a:spAutoFit/>
          </a:bodyPr>
          <a:lstStyle/>
          <a:p>
            <a:r>
              <a:rPr kumimoji="0" lang="en-US" altLang="ja-JP" dirty="0" smtClean="0">
                <a:solidFill>
                  <a:srgbClr val="000000"/>
                </a:solidFill>
                <a:latin typeface="Helvetica"/>
                <a:ea typeface="ヒラギノ角ゴ Pro W3"/>
                <a:cs typeface="Helvetica"/>
                <a:sym typeface="Gill Sans" charset="0"/>
              </a:rPr>
              <a:t>Fast Ignition Basic Experiment Platform</a:t>
            </a:r>
            <a:endParaRPr lang="ja-JP" altLang="en-US" baseline="-25000"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49031991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図形グループ 1"/>
          <p:cNvGrpSpPr/>
          <p:nvPr/>
        </p:nvGrpSpPr>
        <p:grpSpPr>
          <a:xfrm>
            <a:off x="1693547" y="4304106"/>
            <a:ext cx="5937967" cy="2450880"/>
            <a:chOff x="1035050" y="3702478"/>
            <a:chExt cx="7223125" cy="2981325"/>
          </a:xfrm>
        </p:grpSpPr>
        <p:pic>
          <p:nvPicPr>
            <p:cNvPr id="1198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050" y="3702478"/>
              <a:ext cx="7215187"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98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575" y="5142341"/>
              <a:ext cx="7213600"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19" name="直線矢印コネクタ 18"/>
            <p:cNvCxnSpPr/>
            <p:nvPr/>
          </p:nvCxnSpPr>
          <p:spPr bwMode="auto">
            <a:xfrm>
              <a:off x="3627437" y="5978953"/>
              <a:ext cx="1657350" cy="0"/>
            </a:xfrm>
            <a:prstGeom prst="straightConnector1">
              <a:avLst/>
            </a:prstGeom>
            <a:ln w="5715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19816" name="テキスト ボックス 106"/>
            <p:cNvSpPr txBox="1">
              <a:spLocks noChangeArrowheads="1"/>
            </p:cNvSpPr>
            <p:nvPr/>
          </p:nvSpPr>
          <p:spPr bwMode="auto">
            <a:xfrm>
              <a:off x="4203700" y="5545566"/>
              <a:ext cx="43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fontAlgn="base">
                <a:spcBef>
                  <a:spcPct val="0"/>
                </a:spcBef>
                <a:spcAft>
                  <a:spcPct val="0"/>
                </a:spcAft>
              </a:pPr>
              <a:r>
                <a:rPr lang="en-US" altLang="ja-JP" sz="2000" b="1" i="1" u="none" smtClean="0">
                  <a:solidFill>
                    <a:srgbClr val="FF0000"/>
                  </a:solidFill>
                  <a:latin typeface="Helvetica" charset="0"/>
                  <a:cs typeface="Helvetica" charset="0"/>
                </a:rPr>
                <a:t>B</a:t>
              </a:r>
              <a:endParaRPr lang="ja-JP" altLang="en-US" sz="2000" b="1" i="1" u="none" smtClean="0">
                <a:solidFill>
                  <a:srgbClr val="FF0000"/>
                </a:solidFill>
                <a:latin typeface="Helvetica" charset="0"/>
                <a:cs typeface="Helvetica" charset="0"/>
              </a:endParaRPr>
            </a:p>
          </p:txBody>
        </p:sp>
        <p:sp>
          <p:nvSpPr>
            <p:cNvPr id="119817" name="正方形/長方形 5"/>
            <p:cNvSpPr>
              <a:spLocks noChangeArrowheads="1"/>
            </p:cNvSpPr>
            <p:nvPr/>
          </p:nvSpPr>
          <p:spPr bwMode="auto">
            <a:xfrm>
              <a:off x="5643562" y="3961241"/>
              <a:ext cx="1820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l-GR" altLang="ja-JP" sz="2800" i="1" smtClean="0">
                  <a:solidFill>
                    <a:srgbClr val="000000"/>
                  </a:solidFill>
                  <a:latin typeface="Helvetica" charset="0"/>
                  <a:ea typeface="ＭＳ Ｐゴシック" charset="0"/>
                  <a:cs typeface="Helvetica" charset="0"/>
                </a:rPr>
                <a:t>ω</a:t>
              </a:r>
              <a:r>
                <a:rPr lang="en-US" altLang="ja-JP" sz="2800" baseline="-25000" smtClean="0">
                  <a:solidFill>
                    <a:srgbClr val="000000"/>
                  </a:solidFill>
                  <a:latin typeface="Helvetica" charset="0"/>
                  <a:ea typeface="ＭＳ Ｐゴシック" charset="0"/>
                  <a:cs typeface="Helvetica" charset="0"/>
                </a:rPr>
                <a:t>c</a:t>
              </a:r>
              <a:r>
                <a:rPr lang="en-US" altLang="ja-JP" sz="2800" smtClean="0">
                  <a:solidFill>
                    <a:srgbClr val="000000"/>
                  </a:solidFill>
                  <a:latin typeface="Helvetica" charset="0"/>
                  <a:ea typeface="ＭＳ Ｐゴシック" charset="0"/>
                  <a:cs typeface="Helvetica" charset="0"/>
                </a:rPr>
                <a:t>/</a:t>
              </a:r>
              <a:r>
                <a:rPr lang="el-GR" altLang="ja-JP" sz="2800" i="1" smtClean="0">
                  <a:solidFill>
                    <a:srgbClr val="000000"/>
                  </a:solidFill>
                  <a:latin typeface="Helvetica" charset="0"/>
                  <a:ea typeface="ＭＳ Ｐゴシック" charset="0"/>
                  <a:cs typeface="Helvetica" charset="0"/>
                </a:rPr>
                <a:t>ω</a:t>
              </a:r>
              <a:r>
                <a:rPr lang="en-US" altLang="ja-JP" sz="2800" baseline="-25000" smtClean="0">
                  <a:solidFill>
                    <a:srgbClr val="000000"/>
                  </a:solidFill>
                  <a:latin typeface="Helvetica" charset="0"/>
                  <a:ea typeface="ＭＳ Ｐゴシック" charset="0"/>
                  <a:cs typeface="Helvetica" charset="0"/>
                </a:rPr>
                <a:t>pe</a:t>
              </a:r>
              <a:r>
                <a:rPr lang="el-GR" altLang="ja-JP" sz="2800" baseline="-25000" smtClean="0">
                  <a:solidFill>
                    <a:srgbClr val="000000"/>
                  </a:solidFill>
                  <a:latin typeface="Helvetica" charset="0"/>
                  <a:ea typeface="ＭＳ Ｐゴシック" charset="0"/>
                  <a:cs typeface="Helvetica" charset="0"/>
                </a:rPr>
                <a:t> </a:t>
              </a:r>
              <a:r>
                <a:rPr lang="en-US" altLang="ja-JP" sz="2800" smtClean="0">
                  <a:solidFill>
                    <a:srgbClr val="000000"/>
                  </a:solidFill>
                  <a:latin typeface="Helvetica" charset="0"/>
                  <a:ea typeface="ＭＳ Ｐゴシック" charset="0"/>
                  <a:cs typeface="Helvetica" charset="0"/>
                </a:rPr>
                <a:t>= 0</a:t>
              </a:r>
              <a:endParaRPr lang="ja-JP" altLang="en-US" sz="2800" u="sng" smtClean="0">
                <a:solidFill>
                  <a:prstClr val="black"/>
                </a:solidFill>
                <a:latin typeface="Times New Roman" charset="0"/>
                <a:ea typeface="ＭＳ Ｐゴシック" charset="0"/>
                <a:cs typeface="ＭＳ Ｐゴシック" charset="0"/>
              </a:endParaRPr>
            </a:p>
          </p:txBody>
        </p:sp>
        <p:sp>
          <p:nvSpPr>
            <p:cNvPr id="119818" name="正方形/長方形 22"/>
            <p:cNvSpPr>
              <a:spLocks noChangeArrowheads="1"/>
            </p:cNvSpPr>
            <p:nvPr/>
          </p:nvSpPr>
          <p:spPr bwMode="auto">
            <a:xfrm>
              <a:off x="5643562" y="5402691"/>
              <a:ext cx="2120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l-GR" altLang="ja-JP" sz="2800" i="1" dirty="0" smtClean="0">
                  <a:solidFill>
                    <a:srgbClr val="000000"/>
                  </a:solidFill>
                  <a:latin typeface="Helvetica" charset="0"/>
                  <a:ea typeface="ＭＳ Ｐゴシック" charset="0"/>
                  <a:cs typeface="Helvetica" charset="0"/>
                </a:rPr>
                <a:t>ω</a:t>
              </a:r>
              <a:r>
                <a:rPr lang="en-US" altLang="ja-JP" sz="2800" baseline="-25000" dirty="0" smtClean="0">
                  <a:solidFill>
                    <a:srgbClr val="000000"/>
                  </a:solidFill>
                  <a:latin typeface="Helvetica" charset="0"/>
                  <a:ea typeface="ＭＳ Ｐゴシック" charset="0"/>
                  <a:cs typeface="Helvetica" charset="0"/>
                </a:rPr>
                <a:t>c</a:t>
              </a:r>
              <a:r>
                <a:rPr lang="en-US" altLang="ja-JP" sz="2800" dirty="0" smtClean="0">
                  <a:solidFill>
                    <a:srgbClr val="000000"/>
                  </a:solidFill>
                  <a:latin typeface="Helvetica" charset="0"/>
                  <a:ea typeface="ＭＳ Ｐゴシック" charset="0"/>
                  <a:cs typeface="Helvetica" charset="0"/>
                </a:rPr>
                <a:t>/</a:t>
              </a:r>
              <a:r>
                <a:rPr lang="el-GR" altLang="ja-JP" sz="2800" i="1" dirty="0" smtClean="0">
                  <a:solidFill>
                    <a:srgbClr val="000000"/>
                  </a:solidFill>
                  <a:latin typeface="Helvetica" charset="0"/>
                  <a:ea typeface="ＭＳ Ｐゴシック" charset="0"/>
                  <a:cs typeface="Helvetica" charset="0"/>
                </a:rPr>
                <a:t>ω</a:t>
              </a:r>
              <a:r>
                <a:rPr lang="en-US" altLang="ja-JP" sz="2800" baseline="-25000" dirty="0" err="1" smtClean="0">
                  <a:solidFill>
                    <a:srgbClr val="000000"/>
                  </a:solidFill>
                  <a:latin typeface="Helvetica" charset="0"/>
                  <a:ea typeface="ＭＳ Ｐゴシック" charset="0"/>
                  <a:cs typeface="Helvetica" charset="0"/>
                </a:rPr>
                <a:t>pe</a:t>
              </a:r>
              <a:r>
                <a:rPr lang="el-GR" altLang="ja-JP" sz="2800" baseline="-25000" dirty="0" smtClean="0">
                  <a:solidFill>
                    <a:srgbClr val="000000"/>
                  </a:solidFill>
                  <a:latin typeface="Helvetica" charset="0"/>
                  <a:ea typeface="ＭＳ Ｐゴシック" charset="0"/>
                  <a:cs typeface="Helvetica" charset="0"/>
                </a:rPr>
                <a:t> </a:t>
              </a:r>
              <a:r>
                <a:rPr lang="en-US" altLang="ja-JP" sz="2800" dirty="0" smtClean="0">
                  <a:solidFill>
                    <a:srgbClr val="000000"/>
                  </a:solidFill>
                  <a:latin typeface="Helvetica" charset="0"/>
                  <a:ea typeface="ＭＳ Ｐゴシック" charset="0"/>
                  <a:cs typeface="Helvetica" charset="0"/>
                </a:rPr>
                <a:t>= 0.7</a:t>
              </a:r>
              <a:endParaRPr lang="ja-JP" altLang="en-US" sz="2800" u="sng" dirty="0" smtClean="0">
                <a:solidFill>
                  <a:prstClr val="black"/>
                </a:solidFill>
                <a:latin typeface="Times New Roman" charset="0"/>
                <a:ea typeface="ＭＳ Ｐゴシック" charset="0"/>
                <a:cs typeface="ＭＳ Ｐゴシック" charset="0"/>
              </a:endParaRPr>
            </a:p>
          </p:txBody>
        </p:sp>
      </p:grpSp>
      <p:sp>
        <p:nvSpPr>
          <p:cNvPr id="26" name="Rectangle 2"/>
          <p:cNvSpPr>
            <a:spLocks noChangeArrowheads="1"/>
          </p:cNvSpPr>
          <p:nvPr/>
        </p:nvSpPr>
        <p:spPr bwMode="auto">
          <a:xfrm>
            <a:off x="-2" y="0"/>
            <a:ext cx="9144001" cy="1080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92" tIns="41148" rIns="82292" bIns="41148" anchor="ctr"/>
          <a:lstStyle/>
          <a:p>
            <a:pPr defTabSz="822928" fontAlgn="base">
              <a:spcBef>
                <a:spcPct val="0"/>
              </a:spcBef>
              <a:spcAft>
                <a:spcPct val="0"/>
              </a:spcAft>
            </a:pPr>
            <a:endParaRPr kumimoji="0" lang="en-US" altLang="ja-JP" sz="2200" b="1" dirty="0" smtClean="0">
              <a:solidFill>
                <a:srgbClr val="000090"/>
              </a:solidFill>
              <a:latin typeface="Helvetica" charset="0"/>
              <a:ea typeface="Helvetica" charset="0"/>
              <a:cs typeface="Helvetica" charset="0"/>
              <a:sym typeface="Gill Sans" charset="0"/>
            </a:endParaRPr>
          </a:p>
          <a:p>
            <a:pPr defTabSz="822928" fontAlgn="base">
              <a:spcBef>
                <a:spcPct val="0"/>
              </a:spcBef>
              <a:spcAft>
                <a:spcPct val="0"/>
              </a:spcAft>
            </a:pPr>
            <a:r>
              <a:rPr kumimoji="0" lang="en-US" altLang="ja-JP" sz="2200" b="1" dirty="0" err="1" smtClean="0">
                <a:solidFill>
                  <a:srgbClr val="FF0000"/>
                </a:solidFill>
                <a:latin typeface="Helvetica" charset="0"/>
                <a:ea typeface="Helvetica" charset="0"/>
                <a:cs typeface="Helvetica" charset="0"/>
                <a:sym typeface="Gill Sans" charset="0"/>
              </a:rPr>
              <a:t>Weibel</a:t>
            </a:r>
            <a:r>
              <a:rPr kumimoji="0" lang="en-US" altLang="ja-JP" sz="2200" b="1" dirty="0" smtClean="0">
                <a:solidFill>
                  <a:srgbClr val="FF0000"/>
                </a:solidFill>
                <a:latin typeface="Helvetica" charset="0"/>
                <a:ea typeface="Helvetica" charset="0"/>
                <a:cs typeface="Helvetica" charset="0"/>
                <a:sym typeface="Gill Sans" charset="0"/>
              </a:rPr>
              <a:t> instability</a:t>
            </a:r>
            <a:r>
              <a:rPr kumimoji="0" lang="en-US" altLang="ja-JP" sz="2200" b="1" dirty="0" smtClean="0">
                <a:solidFill>
                  <a:srgbClr val="000090"/>
                </a:solidFill>
                <a:latin typeface="Helvetica" charset="0"/>
                <a:ea typeface="Helvetica" charset="0"/>
                <a:cs typeface="Helvetica" charset="0"/>
                <a:sym typeface="Gill Sans" charset="0"/>
              </a:rPr>
              <a:t>, source of REB divergence, </a:t>
            </a:r>
          </a:p>
          <a:p>
            <a:pPr defTabSz="822928" fontAlgn="base">
              <a:spcBef>
                <a:spcPct val="0"/>
              </a:spcBef>
              <a:spcAft>
                <a:spcPct val="0"/>
              </a:spcAft>
            </a:pPr>
            <a:r>
              <a:rPr kumimoji="0" lang="en-US" altLang="ja-JP" sz="2200" b="1" dirty="0" smtClean="0">
                <a:solidFill>
                  <a:srgbClr val="FF0000"/>
                </a:solidFill>
                <a:latin typeface="Helvetica" charset="0"/>
                <a:ea typeface="Helvetica" charset="0"/>
                <a:cs typeface="Helvetica" charset="0"/>
                <a:sym typeface="Gill Sans" charset="0"/>
              </a:rPr>
              <a:t>can be suppressed by external magnetic field.</a:t>
            </a:r>
          </a:p>
        </p:txBody>
      </p:sp>
      <p:sp>
        <p:nvSpPr>
          <p:cNvPr id="27" name="正方形/長方形 26"/>
          <p:cNvSpPr/>
          <p:nvPr/>
        </p:nvSpPr>
        <p:spPr>
          <a:xfrm>
            <a:off x="39956" y="38103"/>
            <a:ext cx="3597447"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Guiding REB with external B-field</a:t>
            </a:r>
            <a:endParaRPr lang="ja-JP" altLang="en-US" dirty="0">
              <a:solidFill>
                <a:prstClr val="black"/>
              </a:solidFill>
              <a:latin typeface="Helvetica"/>
              <a:ea typeface="ＭＳ Ｐゴシック"/>
              <a:cs typeface="Helvetica"/>
            </a:endParaRPr>
          </a:p>
        </p:txBody>
      </p:sp>
      <p:grpSp>
        <p:nvGrpSpPr>
          <p:cNvPr id="28" name="図形グループ 118"/>
          <p:cNvGrpSpPr>
            <a:grpSpLocks/>
          </p:cNvGrpSpPr>
          <p:nvPr/>
        </p:nvGrpSpPr>
        <p:grpSpPr bwMode="auto">
          <a:xfrm>
            <a:off x="7879862" y="185188"/>
            <a:ext cx="1223963" cy="788988"/>
            <a:chOff x="7424915" y="-91246"/>
            <a:chExt cx="1224880" cy="790356"/>
          </a:xfrm>
        </p:grpSpPr>
        <p:sp>
          <p:nvSpPr>
            <p:cNvPr id="29"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30" name="図 1" descr="logo0.jpg"/>
            <p:cNvPicPr>
              <a:picLocks noChangeAspect="1"/>
            </p:cNvPicPr>
            <p:nvPr/>
          </p:nvPicPr>
          <p:blipFill>
            <a:blip r:embed="rId5">
              <a:extLst>
                <a:ext uri="{BEBA8EAE-BF5A-486C-A8C5-ECC9F3942E4B}">
                  <a14:imgProps xmlns:a14="http://schemas.microsoft.com/office/drawing/2010/main">
                    <a14:imgLayer r:embed="rId6">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E:\発表用PPT\logo-SILVER.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正方形/長方形 31"/>
          <p:cNvSpPr/>
          <p:nvPr/>
        </p:nvSpPr>
        <p:spPr>
          <a:xfrm>
            <a:off x="39956" y="1160103"/>
            <a:ext cx="4040376" cy="2031325"/>
          </a:xfrm>
          <a:prstGeom prst="rect">
            <a:avLst/>
          </a:prstGeom>
        </p:spPr>
        <p:txBody>
          <a:bodyPr wrap="square">
            <a:spAutoFit/>
          </a:bodyPr>
          <a:lstStyle/>
          <a:p>
            <a:pPr algn="ctr" defTabSz="457047"/>
            <a:r>
              <a:rPr lang="en-US" altLang="ja-JP" b="1" u="sng" dirty="0" err="1" smtClean="0">
                <a:solidFill>
                  <a:srgbClr val="000000"/>
                </a:solidFill>
                <a:latin typeface="Helvetica"/>
                <a:ea typeface="ヒラギノ角ゴ ProN W6"/>
                <a:cs typeface="Helvetica"/>
              </a:rPr>
              <a:t>Weibel</a:t>
            </a:r>
            <a:r>
              <a:rPr lang="en-US" altLang="ja-JP" b="1" u="sng" dirty="0" smtClean="0">
                <a:solidFill>
                  <a:srgbClr val="000000"/>
                </a:solidFill>
                <a:latin typeface="Helvetica"/>
                <a:ea typeface="ヒラギノ角ゴ ProN W6"/>
                <a:cs typeface="Helvetica"/>
              </a:rPr>
              <a:t> instability in counter streaming electrons</a:t>
            </a:r>
          </a:p>
          <a:p>
            <a:pPr defTabSz="457047"/>
            <a:r>
              <a:rPr lang="en-US" altLang="ja-JP" dirty="0" smtClean="0">
                <a:solidFill>
                  <a:srgbClr val="000000"/>
                </a:solidFill>
                <a:latin typeface="Helvetica"/>
                <a:ea typeface="ヒラギノ角ゴ Pro W3"/>
                <a:cs typeface="Helvetica"/>
              </a:rPr>
              <a:t>Initial spatial non-uniformity of B-field makes local current density non-uniform. The non-uniform current density amplifies B-field non-uniformity.</a:t>
            </a:r>
          </a:p>
        </p:txBody>
      </p:sp>
      <p:pic>
        <p:nvPicPr>
          <p:cNvPr id="218113" name="Picture 1"/>
          <p:cNvPicPr>
            <a:picLocks noChangeAspect="1" noChangeArrowheads="1"/>
          </p:cNvPicPr>
          <p:nvPr/>
        </p:nvPicPr>
        <p:blipFill rotWithShape="1">
          <a:blip r:embed="rId9">
            <a:extLst>
              <a:ext uri="{28A0092B-C50C-407E-A947-70E740481C1C}">
                <a14:useLocalDpi xmlns:a14="http://schemas.microsoft.com/office/drawing/2010/main" val="0"/>
              </a:ext>
            </a:extLst>
          </a:blip>
          <a:srcRect b="17158"/>
          <a:stretch/>
        </p:blipFill>
        <p:spPr bwMode="auto">
          <a:xfrm>
            <a:off x="4297706" y="1160103"/>
            <a:ext cx="4745156" cy="234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正方形/長方形 34"/>
          <p:cNvSpPr/>
          <p:nvPr/>
        </p:nvSpPr>
        <p:spPr>
          <a:xfrm>
            <a:off x="633703" y="3614147"/>
            <a:ext cx="7860951" cy="646331"/>
          </a:xfrm>
          <a:prstGeom prst="rect">
            <a:avLst/>
          </a:prstGeom>
        </p:spPr>
        <p:txBody>
          <a:bodyPr wrap="square">
            <a:spAutoFit/>
          </a:bodyPr>
          <a:lstStyle/>
          <a:p>
            <a:pPr algn="ctr" defTabSz="457047"/>
            <a:r>
              <a:rPr lang="en-US" altLang="ja-JP" b="1" u="sng" dirty="0" smtClean="0">
                <a:solidFill>
                  <a:srgbClr val="000000"/>
                </a:solidFill>
                <a:latin typeface="Helvetica"/>
                <a:ea typeface="ヒラギノ角ゴ ProN W6"/>
                <a:cs typeface="Helvetica"/>
              </a:rPr>
              <a:t>Suppression of </a:t>
            </a:r>
            <a:r>
              <a:rPr lang="en-US" altLang="ja-JP" b="1" u="sng" dirty="0" err="1" smtClean="0">
                <a:solidFill>
                  <a:srgbClr val="000000"/>
                </a:solidFill>
                <a:latin typeface="Helvetica"/>
                <a:ea typeface="ヒラギノ角ゴ ProN W6"/>
                <a:cs typeface="Helvetica"/>
              </a:rPr>
              <a:t>Weibel</a:t>
            </a:r>
            <a:r>
              <a:rPr lang="en-US" altLang="ja-JP" b="1" u="sng" dirty="0" smtClean="0">
                <a:solidFill>
                  <a:srgbClr val="000000"/>
                </a:solidFill>
                <a:latin typeface="Helvetica"/>
                <a:ea typeface="ヒラギノ角ゴ ProN W6"/>
                <a:cs typeface="Helvetica"/>
              </a:rPr>
              <a:t> </a:t>
            </a:r>
            <a:r>
              <a:rPr lang="en-US" altLang="ja-JP" b="1" u="sng" dirty="0" err="1" smtClean="0">
                <a:solidFill>
                  <a:srgbClr val="000000"/>
                </a:solidFill>
                <a:latin typeface="Helvetica"/>
                <a:ea typeface="ヒラギノ角ゴ ProN W6"/>
                <a:cs typeface="Helvetica"/>
              </a:rPr>
              <a:t>instabity</a:t>
            </a:r>
            <a:r>
              <a:rPr lang="en-US" altLang="ja-JP" b="1" u="sng" dirty="0" smtClean="0">
                <a:solidFill>
                  <a:srgbClr val="000000"/>
                </a:solidFill>
                <a:latin typeface="Helvetica"/>
                <a:ea typeface="ヒラギノ角ゴ ProN W6"/>
                <a:cs typeface="Helvetica"/>
              </a:rPr>
              <a:t> with external B-field</a:t>
            </a:r>
          </a:p>
          <a:p>
            <a:pPr algn="ctr" defTabSz="457047"/>
            <a:r>
              <a:rPr lang="en-US" altLang="ja-JP" dirty="0" smtClean="0">
                <a:solidFill>
                  <a:srgbClr val="000000"/>
                </a:solidFill>
                <a:latin typeface="Helvetica"/>
                <a:ea typeface="ヒラギノ角ゴ Pro W3"/>
                <a:cs typeface="Helvetica"/>
              </a:rPr>
              <a:t>External B-field guide return current and suppress instability growth.</a:t>
            </a:r>
          </a:p>
        </p:txBody>
      </p:sp>
      <p:sp>
        <p:nvSpPr>
          <p:cNvPr id="36"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40</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94479036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正方形/長方形 2"/>
          <p:cNvSpPr/>
          <p:nvPr/>
        </p:nvSpPr>
        <p:spPr>
          <a:xfrm>
            <a:off x="353065" y="2823447"/>
            <a:ext cx="8566485" cy="1138765"/>
          </a:xfrm>
          <a:prstGeom prst="rect">
            <a:avLst/>
          </a:prstGeom>
        </p:spPr>
        <p:txBody>
          <a:bodyPr wrap="none" lIns="91436" tIns="45716" rIns="91436" bIns="4571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57047"/>
            <a:r>
              <a:rPr lang="en-US" altLang="ja-JP" sz="3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Helvetica"/>
                <a:ea typeface="ヒラギノ角ゴ ProN W6"/>
                <a:cs typeface="Helvetica"/>
              </a:rPr>
              <a:t>Alternative approaches for 5 </a:t>
            </a:r>
            <a:r>
              <a:rPr lang="en-US" altLang="ja-JP" sz="3400" b="1" dirty="0" err="1"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Helvetica"/>
                <a:ea typeface="ヒラギノ角ゴ ProN W6"/>
                <a:cs typeface="Helvetica"/>
              </a:rPr>
              <a:t>keV</a:t>
            </a:r>
            <a:endParaRPr lang="en-US" altLang="ja-JP" sz="3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Helvetica"/>
              <a:ea typeface="ヒラギノ角ゴ ProN W6"/>
              <a:cs typeface="Helvetica"/>
            </a:endParaRPr>
          </a:p>
          <a:p>
            <a:pPr algn="ctr" defTabSz="457047"/>
            <a:r>
              <a:rPr lang="en-US" altLang="ja-JP" sz="3400" b="1"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Helvetica"/>
                <a:ea typeface="ヒラギノ角ゴ ProN W6"/>
                <a:cs typeface="Helvetica"/>
              </a:rPr>
              <a:t>with truly isolated target and ion heating </a:t>
            </a:r>
            <a:endParaRPr lang="ja-JP" altLang="en-US" sz="3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a:ea typeface="ヒラギノ角ゴ ProN W6"/>
              <a:cs typeface="ヒラギノ角ゴ ProN W6"/>
            </a:endParaRPr>
          </a:p>
        </p:txBody>
      </p:sp>
      <p:sp>
        <p:nvSpPr>
          <p:cNvPr id="4"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41</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139723014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5" name="Rectangle 2"/>
          <p:cNvSpPr>
            <a:spLocks noChangeArrowheads="1"/>
          </p:cNvSpPr>
          <p:nvPr/>
        </p:nvSpPr>
        <p:spPr bwMode="auto">
          <a:xfrm>
            <a:off x="-2" y="0"/>
            <a:ext cx="9144001" cy="1080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92" tIns="41148" rIns="82292" bIns="41148" anchor="ctr"/>
          <a:lstStyle/>
          <a:p>
            <a:pPr defTabSz="822928" fontAlgn="base">
              <a:spcBef>
                <a:spcPct val="0"/>
              </a:spcBef>
              <a:spcAft>
                <a:spcPct val="0"/>
              </a:spcAft>
            </a:pPr>
            <a:endParaRPr kumimoji="0" lang="en-US" altLang="ja-JP" sz="2200" b="1" dirty="0" smtClean="0">
              <a:solidFill>
                <a:srgbClr val="000090"/>
              </a:solidFill>
              <a:latin typeface="Helvetica" charset="0"/>
              <a:ea typeface="Helvetica" charset="0"/>
              <a:cs typeface="Helvetica" charset="0"/>
              <a:sym typeface="Gill Sans" charset="0"/>
            </a:endParaRPr>
          </a:p>
          <a:p>
            <a:pPr defTabSz="822928" fontAlgn="base">
              <a:spcBef>
                <a:spcPct val="0"/>
              </a:spcBef>
              <a:spcAft>
                <a:spcPct val="0"/>
              </a:spcAft>
            </a:pPr>
            <a:r>
              <a:rPr kumimoji="0" lang="en-US" altLang="ja-JP" sz="2200" b="1" dirty="0" smtClean="0">
                <a:solidFill>
                  <a:srgbClr val="FF0000"/>
                </a:solidFill>
                <a:latin typeface="Helvetica" charset="0"/>
                <a:ea typeface="Helvetica" charset="0"/>
                <a:cs typeface="Helvetica" charset="0"/>
                <a:sym typeface="Gill Sans" charset="0"/>
              </a:rPr>
              <a:t>Truly isolated target </a:t>
            </a:r>
            <a:r>
              <a:rPr kumimoji="0" lang="en-US" altLang="ja-JP" sz="2200" b="1" dirty="0" smtClean="0">
                <a:solidFill>
                  <a:srgbClr val="000090"/>
                </a:solidFill>
                <a:latin typeface="Helvetica" charset="0"/>
                <a:ea typeface="Helvetica" charset="0"/>
                <a:cs typeface="Helvetica" charset="0"/>
                <a:sym typeface="Gill Sans" charset="0"/>
              </a:rPr>
              <a:t>is proposed to demonstrate </a:t>
            </a:r>
          </a:p>
          <a:p>
            <a:pPr defTabSz="822928" fontAlgn="base">
              <a:spcBef>
                <a:spcPct val="0"/>
              </a:spcBef>
              <a:spcAft>
                <a:spcPct val="0"/>
              </a:spcAft>
            </a:pPr>
            <a:r>
              <a:rPr kumimoji="0" lang="en-US" altLang="ja-JP" sz="2200" b="1" dirty="0" smtClean="0">
                <a:solidFill>
                  <a:srgbClr val="000090"/>
                </a:solidFill>
                <a:latin typeface="Helvetica" charset="0"/>
                <a:ea typeface="Helvetica" charset="0"/>
                <a:cs typeface="Helvetica" charset="0"/>
                <a:sym typeface="Gill Sans" charset="0"/>
              </a:rPr>
              <a:t>fast heating of material to several </a:t>
            </a:r>
            <a:r>
              <a:rPr kumimoji="0" lang="en-US" altLang="ja-JP" sz="2200" b="1" dirty="0" err="1" smtClean="0">
                <a:solidFill>
                  <a:srgbClr val="000090"/>
                </a:solidFill>
                <a:latin typeface="Helvetica" charset="0"/>
                <a:ea typeface="Helvetica" charset="0"/>
                <a:cs typeface="Helvetica" charset="0"/>
                <a:sym typeface="Gill Sans" charset="0"/>
              </a:rPr>
              <a:t>keV</a:t>
            </a:r>
            <a:r>
              <a:rPr kumimoji="0" lang="en-US" altLang="ja-JP" sz="2200" b="1" dirty="0" smtClean="0">
                <a:solidFill>
                  <a:srgbClr val="000090"/>
                </a:solidFill>
                <a:latin typeface="Helvetica" charset="0"/>
                <a:ea typeface="Helvetica" charset="0"/>
                <a:cs typeface="Helvetica" charset="0"/>
                <a:sym typeface="Gill Sans" charset="0"/>
              </a:rPr>
              <a:t> temperature.</a:t>
            </a:r>
          </a:p>
        </p:txBody>
      </p:sp>
      <p:sp>
        <p:nvSpPr>
          <p:cNvPr id="27" name="正方形/長方形 26"/>
          <p:cNvSpPr/>
          <p:nvPr/>
        </p:nvSpPr>
        <p:spPr>
          <a:xfrm>
            <a:off x="39956" y="38103"/>
            <a:ext cx="2545739"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Alternative approaches</a:t>
            </a:r>
            <a:endParaRPr lang="ja-JP" altLang="en-US" dirty="0">
              <a:solidFill>
                <a:prstClr val="black"/>
              </a:solidFill>
              <a:latin typeface="Helvetica"/>
              <a:ea typeface="ＭＳ Ｐゴシック"/>
              <a:cs typeface="Helvetica"/>
            </a:endParaRPr>
          </a:p>
        </p:txBody>
      </p:sp>
      <p:pic>
        <p:nvPicPr>
          <p:cNvPr id="60" name="図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906" y="2905125"/>
            <a:ext cx="2701925"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テキスト ボックス 20"/>
          <p:cNvSpPr txBox="1">
            <a:spLocks noChangeArrowheads="1"/>
          </p:cNvSpPr>
          <p:nvPr/>
        </p:nvSpPr>
        <p:spPr bwMode="auto">
          <a:xfrm>
            <a:off x="453443" y="5137150"/>
            <a:ext cx="3055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r>
              <a:rPr lang="en-US" altLang="ja-JP" sz="1400" b="1">
                <a:latin typeface="Helvetica" charset="0"/>
                <a:cs typeface="Helvetica" charset="0"/>
              </a:rPr>
              <a:t>H.-S. Park, PoP 13, 056309 (2006)</a:t>
            </a:r>
            <a:endParaRPr lang="ja-JP" altLang="en-US" sz="1400" b="1">
              <a:latin typeface="Helvetica" charset="0"/>
              <a:cs typeface="Helvetica" charset="0"/>
            </a:endParaRPr>
          </a:p>
        </p:txBody>
      </p:sp>
      <p:sp>
        <p:nvSpPr>
          <p:cNvPr id="71" name="正方形/長方形 70"/>
          <p:cNvSpPr/>
          <p:nvPr/>
        </p:nvSpPr>
        <p:spPr>
          <a:xfrm>
            <a:off x="155845" y="1160103"/>
            <a:ext cx="3992293" cy="1477328"/>
          </a:xfrm>
          <a:prstGeom prst="rect">
            <a:avLst/>
          </a:prstGeom>
        </p:spPr>
        <p:txBody>
          <a:bodyPr wrap="square">
            <a:spAutoFit/>
          </a:bodyPr>
          <a:lstStyle/>
          <a:p>
            <a:pPr algn="ctr" defTabSz="457047"/>
            <a:r>
              <a:rPr lang="en-US" altLang="ja-JP" b="1" u="sng" dirty="0" smtClean="0">
                <a:solidFill>
                  <a:srgbClr val="000000"/>
                </a:solidFill>
                <a:latin typeface="Helvetica"/>
                <a:ea typeface="ヒラギノ角ゴ ProN W6"/>
                <a:cs typeface="Helvetica"/>
              </a:rPr>
              <a:t>REB trapping </a:t>
            </a:r>
          </a:p>
          <a:p>
            <a:pPr algn="ctr" defTabSz="457047"/>
            <a:r>
              <a:rPr lang="en-US" altLang="ja-JP" b="1" u="sng" dirty="0" smtClean="0">
                <a:solidFill>
                  <a:srgbClr val="000000"/>
                </a:solidFill>
                <a:latin typeface="Helvetica"/>
                <a:ea typeface="ヒラギノ角ゴ ProN W6"/>
                <a:cs typeface="Helvetica"/>
              </a:rPr>
              <a:t>by self-generated E-field.</a:t>
            </a:r>
            <a:endParaRPr lang="en-US" altLang="ja-JP" dirty="0" smtClean="0">
              <a:solidFill>
                <a:srgbClr val="000000"/>
              </a:solidFill>
              <a:latin typeface="Helvetica"/>
              <a:ea typeface="ヒラギノ角ゴ Pro W3"/>
              <a:cs typeface="Helvetica"/>
            </a:endParaRPr>
          </a:p>
          <a:p>
            <a:pPr defTabSz="457047"/>
            <a:r>
              <a:rPr lang="en-US" altLang="ja-JP" dirty="0" smtClean="0">
                <a:solidFill>
                  <a:srgbClr val="000000"/>
                </a:solidFill>
                <a:latin typeface="Helvetica"/>
                <a:ea typeface="ヒラギノ角ゴ Pro W3"/>
                <a:cs typeface="Helvetica"/>
              </a:rPr>
              <a:t>REB may be confined by strong self-generated E-field in a truly isolated target.</a:t>
            </a:r>
          </a:p>
        </p:txBody>
      </p:sp>
      <p:pic>
        <p:nvPicPr>
          <p:cNvPr id="41" name="図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35292" y="2537700"/>
            <a:ext cx="2474913"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図 4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038142" y="2542462"/>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Group 11"/>
          <p:cNvGrpSpPr>
            <a:grpSpLocks/>
          </p:cNvGrpSpPr>
          <p:nvPr/>
        </p:nvGrpSpPr>
        <p:grpSpPr bwMode="auto">
          <a:xfrm>
            <a:off x="3966705" y="3910887"/>
            <a:ext cx="1371600" cy="203200"/>
            <a:chOff x="0" y="0"/>
            <a:chExt cx="864" cy="128"/>
          </a:xfrm>
        </p:grpSpPr>
        <p:sp>
          <p:nvSpPr>
            <p:cNvPr id="44" name="AutoShape 9"/>
            <p:cNvSpPr>
              <a:spLocks/>
            </p:cNvSpPr>
            <p:nvPr/>
          </p:nvSpPr>
          <p:spPr bwMode="auto">
            <a:xfrm>
              <a:off x="0" y="0"/>
              <a:ext cx="864" cy="128"/>
            </a:xfrm>
            <a:prstGeom prst="rightArrow">
              <a:avLst>
                <a:gd name="adj1" fmla="val 50000"/>
                <a:gd name="adj2" fmla="val 168750"/>
              </a:avLst>
            </a:prstGeom>
            <a:solidFill>
              <a:srgbClr val="FF6666"/>
            </a:solidFill>
            <a:ln>
              <a:noFill/>
            </a:ln>
            <a:extLst>
              <a:ext uri="{91240B29-F687-4f45-9708-019B960494DF}">
                <a14:hiddenLine xmlns:a14="http://schemas.microsoft.com/office/drawing/2010/main" w="12700">
                  <a:solidFill>
                    <a:schemeClr val="tx1"/>
                  </a:solidFill>
                  <a:miter lim="800000"/>
                  <a:headEnd/>
                  <a:tailEnd/>
                </a14:hiddenLine>
              </a:ext>
            </a:extLst>
          </p:spPr>
          <p:txBody>
            <a:bodyPr lIns="0" tIns="0" rIns="0" bIns="0"/>
            <a:lstStyle/>
            <a:p>
              <a:endParaRPr lang="ja-JP" altLang="en-US"/>
            </a:p>
          </p:txBody>
        </p:sp>
        <p:sp>
          <p:nvSpPr>
            <p:cNvPr id="45" name="Rectangle 10"/>
            <p:cNvSpPr>
              <a:spLocks/>
            </p:cNvSpPr>
            <p:nvPr/>
          </p:nvSpPr>
          <p:spPr bwMode="auto">
            <a:xfrm>
              <a:off x="0" y="32"/>
              <a:ext cx="756"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endParaRPr lang="ja-JP" altLang="en-US"/>
            </a:p>
          </p:txBody>
        </p:sp>
      </p:grpSp>
      <p:sp>
        <p:nvSpPr>
          <p:cNvPr id="46" name="テキスト ボックス 9"/>
          <p:cNvSpPr txBox="1">
            <a:spLocks noChangeArrowheads="1"/>
          </p:cNvSpPr>
          <p:nvPr/>
        </p:nvSpPr>
        <p:spPr bwMode="auto">
          <a:xfrm>
            <a:off x="4154030" y="3263187"/>
            <a:ext cx="1108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1800" b="1" u="none">
                <a:solidFill>
                  <a:srgbClr val="FF0000"/>
                </a:solidFill>
                <a:latin typeface="Helvetica" charset="0"/>
                <a:cs typeface="Helvetica" charset="0"/>
              </a:rPr>
              <a:t>1 J laser</a:t>
            </a:r>
          </a:p>
          <a:p>
            <a:pPr algn="ctr"/>
            <a:r>
              <a:rPr lang="en-US" altLang="ja-JP" sz="1800" b="1" u="none">
                <a:solidFill>
                  <a:srgbClr val="FF0000"/>
                </a:solidFill>
                <a:latin typeface="Helvetica" charset="0"/>
                <a:cs typeface="Helvetica" charset="0"/>
              </a:rPr>
              <a:t>pulse</a:t>
            </a:r>
            <a:endParaRPr lang="ja-JP" altLang="en-US" sz="1800" b="1" u="none">
              <a:solidFill>
                <a:srgbClr val="FF0000"/>
              </a:solidFill>
              <a:latin typeface="Helvetica" charset="0"/>
              <a:cs typeface="Helvetica" charset="0"/>
            </a:endParaRPr>
          </a:p>
        </p:txBody>
      </p:sp>
      <p:sp>
        <p:nvSpPr>
          <p:cNvPr id="47" name="テキスト ボックス 57"/>
          <p:cNvSpPr txBox="1">
            <a:spLocks noChangeArrowheads="1"/>
          </p:cNvSpPr>
          <p:nvPr/>
        </p:nvSpPr>
        <p:spPr bwMode="auto">
          <a:xfrm>
            <a:off x="5622467" y="2613900"/>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r>
              <a:rPr lang="el-GR" altLang="ja-JP" sz="2000" b="1" u="none" dirty="0">
                <a:solidFill>
                  <a:schemeClr val="bg1"/>
                </a:solidFill>
                <a:latin typeface="Helvetica" charset="0"/>
                <a:cs typeface="Helvetica" charset="0"/>
              </a:rPr>
              <a:t>0 </a:t>
            </a:r>
            <a:r>
              <a:rPr lang="en-US" altLang="ja-JP" sz="2000" b="1" u="none" dirty="0">
                <a:solidFill>
                  <a:schemeClr val="bg1"/>
                </a:solidFill>
                <a:latin typeface="Helvetica" charset="0"/>
                <a:cs typeface="Helvetica" charset="0"/>
              </a:rPr>
              <a:t>ns</a:t>
            </a:r>
            <a:endParaRPr lang="ja-JP" altLang="en-US" sz="2000" b="1" u="none" dirty="0">
              <a:solidFill>
                <a:schemeClr val="bg1"/>
              </a:solidFill>
              <a:latin typeface="Helvetica" charset="0"/>
              <a:cs typeface="Helvetica" charset="0"/>
            </a:endParaRPr>
          </a:p>
        </p:txBody>
      </p:sp>
      <p:sp>
        <p:nvSpPr>
          <p:cNvPr id="48" name="テキスト ボックス 58"/>
          <p:cNvSpPr txBox="1">
            <a:spLocks noChangeArrowheads="1"/>
          </p:cNvSpPr>
          <p:nvPr/>
        </p:nvSpPr>
        <p:spPr bwMode="auto">
          <a:xfrm>
            <a:off x="8070392" y="2613900"/>
            <a:ext cx="992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r>
              <a:rPr lang="en-US" altLang="ja-JP" sz="2000" b="1" u="none">
                <a:solidFill>
                  <a:schemeClr val="bg1"/>
                </a:solidFill>
                <a:latin typeface="Helvetica" charset="0"/>
                <a:cs typeface="Helvetica" charset="0"/>
              </a:rPr>
              <a:t>+10</a:t>
            </a:r>
            <a:r>
              <a:rPr lang="el-GR" altLang="ja-JP" sz="2000" b="1" u="none">
                <a:solidFill>
                  <a:schemeClr val="bg1"/>
                </a:solidFill>
                <a:latin typeface="Helvetica" charset="0"/>
                <a:cs typeface="Helvetica" charset="0"/>
              </a:rPr>
              <a:t> </a:t>
            </a:r>
            <a:r>
              <a:rPr lang="en-US" altLang="ja-JP" sz="2000" b="1" u="none">
                <a:solidFill>
                  <a:schemeClr val="bg1"/>
                </a:solidFill>
                <a:latin typeface="Helvetica" charset="0"/>
                <a:cs typeface="Helvetica" charset="0"/>
              </a:rPr>
              <a:t>µs</a:t>
            </a:r>
            <a:endParaRPr lang="ja-JP" altLang="en-US" sz="2000" b="1" u="none">
              <a:solidFill>
                <a:schemeClr val="bg1"/>
              </a:solidFill>
              <a:latin typeface="Helvetica" charset="0"/>
              <a:cs typeface="Helvetica" charset="0"/>
            </a:endParaRPr>
          </a:p>
        </p:txBody>
      </p:sp>
      <p:pic>
        <p:nvPicPr>
          <p:cNvPr id="4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8000" y="4651089"/>
            <a:ext cx="1824000" cy="1744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6534" y="4622446"/>
            <a:ext cx="1811797" cy="1750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正方形/長方形 50"/>
          <p:cNvSpPr/>
          <p:nvPr/>
        </p:nvSpPr>
        <p:spPr>
          <a:xfrm>
            <a:off x="4342854" y="1080000"/>
            <a:ext cx="4489146" cy="1477328"/>
          </a:xfrm>
          <a:prstGeom prst="rect">
            <a:avLst/>
          </a:prstGeom>
        </p:spPr>
        <p:txBody>
          <a:bodyPr wrap="square">
            <a:spAutoFit/>
          </a:bodyPr>
          <a:lstStyle/>
          <a:p>
            <a:pPr algn="ctr" defTabSz="457047"/>
            <a:r>
              <a:rPr lang="en-US" altLang="ja-JP" b="1" u="sng" dirty="0" smtClean="0">
                <a:solidFill>
                  <a:srgbClr val="000000"/>
                </a:solidFill>
                <a:latin typeface="Helvetica"/>
                <a:ea typeface="ヒラギノ角ゴ ProN W6"/>
                <a:cs typeface="Helvetica"/>
              </a:rPr>
              <a:t>Target isolation</a:t>
            </a:r>
          </a:p>
          <a:p>
            <a:pPr algn="ctr" defTabSz="457047"/>
            <a:r>
              <a:rPr lang="en-US" altLang="ja-JP" b="1" u="sng" dirty="0" smtClean="0">
                <a:solidFill>
                  <a:srgbClr val="000000"/>
                </a:solidFill>
                <a:latin typeface="Helvetica"/>
                <a:ea typeface="ヒラギノ角ゴ ProN W6"/>
                <a:cs typeface="Helvetica"/>
              </a:rPr>
              <a:t>by stalk cutting with a 1J laser pulse</a:t>
            </a:r>
            <a:endParaRPr lang="en-US" altLang="ja-JP" dirty="0" smtClean="0">
              <a:solidFill>
                <a:srgbClr val="000000"/>
              </a:solidFill>
              <a:latin typeface="Helvetica"/>
              <a:ea typeface="ヒラギノ角ゴ Pro W3"/>
              <a:cs typeface="Helvetica"/>
            </a:endParaRPr>
          </a:p>
          <a:p>
            <a:pPr defTabSz="457047"/>
            <a:r>
              <a:rPr lang="en-US" altLang="ja-JP" dirty="0" smtClean="0">
                <a:solidFill>
                  <a:srgbClr val="000000"/>
                </a:solidFill>
                <a:latin typeface="Helvetica"/>
                <a:ea typeface="ヒラギノ角ゴ Pro W3"/>
                <a:cs typeface="Helvetica"/>
              </a:rPr>
              <a:t>Target stalk is the major route, through which electrons is supplied to a positively charged target.</a:t>
            </a:r>
          </a:p>
        </p:txBody>
      </p:sp>
      <p:grpSp>
        <p:nvGrpSpPr>
          <p:cNvPr id="52" name="図形グループ 51"/>
          <p:cNvGrpSpPr/>
          <p:nvPr/>
        </p:nvGrpSpPr>
        <p:grpSpPr>
          <a:xfrm>
            <a:off x="7884344" y="3607744"/>
            <a:ext cx="1265548" cy="950785"/>
            <a:chOff x="7878452" y="3846582"/>
            <a:chExt cx="1265548" cy="950785"/>
          </a:xfrm>
        </p:grpSpPr>
        <p:sp>
          <p:nvSpPr>
            <p:cNvPr id="53" name="円/楕円 52"/>
            <p:cNvSpPr/>
            <p:nvPr/>
          </p:nvSpPr>
          <p:spPr bwMode="auto">
            <a:xfrm>
              <a:off x="7878452" y="4620993"/>
              <a:ext cx="176383" cy="176374"/>
            </a:xfrm>
            <a:prstGeom prst="ellipse">
              <a:avLst/>
            </a:prstGeom>
            <a:noFill/>
            <a:ln w="12700" cap="flat" cmpd="sng" algn="ctr">
              <a:solidFill>
                <a:schemeClr val="bg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endParaRPr kumimoji="0" lang="ja-JP" alt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p:txBody>
        </p:sp>
        <p:sp>
          <p:nvSpPr>
            <p:cNvPr id="54" name="テキスト ボックス 57"/>
            <p:cNvSpPr txBox="1">
              <a:spLocks noChangeArrowheads="1"/>
            </p:cNvSpPr>
            <p:nvPr/>
          </p:nvSpPr>
          <p:spPr bwMode="auto">
            <a:xfrm>
              <a:off x="7962091" y="3846582"/>
              <a:ext cx="118190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r>
                <a:rPr lang="en-US" altLang="ja-JP" sz="2000" b="1" u="none" dirty="0" smtClean="0">
                  <a:solidFill>
                    <a:schemeClr val="bg1"/>
                  </a:solidFill>
                  <a:latin typeface="Helvetica" charset="0"/>
                  <a:cs typeface="Helvetica" charset="0"/>
                </a:rPr>
                <a:t>Initial</a:t>
              </a:r>
            </a:p>
            <a:p>
              <a:r>
                <a:rPr lang="en-US" altLang="ja-JP" sz="2000" b="1" u="none" dirty="0" smtClean="0">
                  <a:solidFill>
                    <a:schemeClr val="bg1"/>
                  </a:solidFill>
                  <a:latin typeface="Helvetica" charset="0"/>
                  <a:cs typeface="Helvetica" charset="0"/>
                </a:rPr>
                <a:t>position</a:t>
              </a:r>
              <a:endParaRPr lang="ja-JP" altLang="en-US" sz="2000" b="1" u="none" dirty="0">
                <a:solidFill>
                  <a:schemeClr val="bg1"/>
                </a:solidFill>
                <a:latin typeface="Helvetica" charset="0"/>
                <a:cs typeface="Helvetica" charset="0"/>
              </a:endParaRPr>
            </a:p>
          </p:txBody>
        </p:sp>
      </p:grpSp>
      <p:grpSp>
        <p:nvGrpSpPr>
          <p:cNvPr id="55" name="図形グループ 118"/>
          <p:cNvGrpSpPr>
            <a:grpSpLocks/>
          </p:cNvGrpSpPr>
          <p:nvPr/>
        </p:nvGrpSpPr>
        <p:grpSpPr bwMode="auto">
          <a:xfrm>
            <a:off x="7879862" y="185188"/>
            <a:ext cx="1223963" cy="788988"/>
            <a:chOff x="7424915" y="-91246"/>
            <a:chExt cx="1224880" cy="790356"/>
          </a:xfrm>
        </p:grpSpPr>
        <p:sp>
          <p:nvSpPr>
            <p:cNvPr id="56"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59" name="図 1" descr="logo0.jpg"/>
            <p:cNvPicPr>
              <a:picLocks noChangeAspect="1"/>
            </p:cNvPicPr>
            <p:nvPr/>
          </p:nvPicPr>
          <p:blipFill>
            <a:blip r:embed="rId8">
              <a:extLst>
                <a:ext uri="{BEBA8EAE-BF5A-486C-A8C5-ECC9F3942E4B}">
                  <a14:imgProps xmlns:a14="http://schemas.microsoft.com/office/drawing/2010/main">
                    <a14:imgLayer r:embed="rId9">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 descr="E:\発表用PPT\logo-SILVER.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42</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83919582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01" name="図 1"/>
          <p:cNvPicPr>
            <a:picLocks noChangeAspect="1"/>
          </p:cNvPicPr>
          <p:nvPr/>
        </p:nvPicPr>
        <p:blipFill>
          <a:blip r:embed="rId2">
            <a:extLst>
              <a:ext uri="{28A0092B-C50C-407E-A947-70E740481C1C}">
                <a14:useLocalDpi xmlns:a14="http://schemas.microsoft.com/office/drawing/2010/main" val="0"/>
              </a:ext>
            </a:extLst>
          </a:blip>
          <a:srcRect t="13925"/>
          <a:stretch>
            <a:fillRect/>
          </a:stretch>
        </p:blipFill>
        <p:spPr bwMode="auto">
          <a:xfrm>
            <a:off x="4211638" y="1268413"/>
            <a:ext cx="4176712"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12875"/>
            <a:ext cx="381635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243388"/>
            <a:ext cx="3673475"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スライド番号プレースホルダー 1"/>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43</a:t>
            </a:fld>
            <a:endParaRPr lang="en-US" altLang="ja-JP" sz="1300">
              <a:solidFill>
                <a:srgbClr val="000000"/>
              </a:solidFill>
              <a:latin typeface="Arial" charset="0"/>
              <a:cs typeface="Gill Sans" charset="0"/>
            </a:endParaRPr>
          </a:p>
        </p:txBody>
      </p:sp>
      <p:sp>
        <p:nvSpPr>
          <p:cNvPr id="12" name="Rectangle 2"/>
          <p:cNvSpPr>
            <a:spLocks noChangeArrowheads="1"/>
          </p:cNvSpPr>
          <p:nvPr/>
        </p:nvSpPr>
        <p:spPr bwMode="auto">
          <a:xfrm>
            <a:off x="-2" y="0"/>
            <a:ext cx="9144001" cy="1080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92" tIns="41148" rIns="82292" bIns="41148" anchor="ctr"/>
          <a:lstStyle/>
          <a:p>
            <a:pPr defTabSz="822928" fontAlgn="base">
              <a:spcBef>
                <a:spcPct val="0"/>
              </a:spcBef>
              <a:spcAft>
                <a:spcPct val="0"/>
              </a:spcAft>
            </a:pPr>
            <a:endParaRPr kumimoji="0" lang="en-US" altLang="ja-JP" sz="2200" b="1" dirty="0" smtClean="0">
              <a:solidFill>
                <a:srgbClr val="000090"/>
              </a:solidFill>
              <a:latin typeface="Helvetica" charset="0"/>
              <a:ea typeface="Helvetica" charset="0"/>
              <a:cs typeface="Helvetica" charset="0"/>
              <a:sym typeface="Gill Sans" charset="0"/>
            </a:endParaRPr>
          </a:p>
          <a:p>
            <a:pPr defTabSz="822928" fontAlgn="base">
              <a:spcBef>
                <a:spcPct val="0"/>
              </a:spcBef>
              <a:spcAft>
                <a:spcPct val="0"/>
              </a:spcAft>
            </a:pPr>
            <a:r>
              <a:rPr kumimoji="0" lang="en-US" altLang="ja-JP" sz="2200" b="1" dirty="0" smtClean="0">
                <a:solidFill>
                  <a:srgbClr val="000090"/>
                </a:solidFill>
                <a:latin typeface="Helvetica" charset="0"/>
                <a:ea typeface="Helvetica" charset="0"/>
                <a:cs typeface="Helvetica" charset="0"/>
                <a:sym typeface="Gill Sans" charset="0"/>
              </a:rPr>
              <a:t>Two teams are organized to conduct supportively</a:t>
            </a:r>
          </a:p>
          <a:p>
            <a:pPr defTabSz="822928" fontAlgn="base">
              <a:spcBef>
                <a:spcPct val="0"/>
              </a:spcBef>
              <a:spcAft>
                <a:spcPct val="0"/>
              </a:spcAft>
            </a:pPr>
            <a:r>
              <a:rPr kumimoji="0" lang="en-US" altLang="ja-JP" sz="2200" b="1" dirty="0" smtClean="0">
                <a:solidFill>
                  <a:srgbClr val="000090"/>
                </a:solidFill>
                <a:latin typeface="Helvetica" charset="0"/>
                <a:ea typeface="Helvetica" charset="0"/>
                <a:cs typeface="Helvetica" charset="0"/>
                <a:sym typeface="Gill Sans" charset="0"/>
              </a:rPr>
              <a:t>electron-based fast-ignition and </a:t>
            </a:r>
            <a:r>
              <a:rPr kumimoji="0" lang="en-US" altLang="ja-JP" sz="2200" b="1" dirty="0" smtClean="0">
                <a:solidFill>
                  <a:srgbClr val="FF0000"/>
                </a:solidFill>
                <a:latin typeface="Helvetica" charset="0"/>
                <a:ea typeface="Helvetica" charset="0"/>
                <a:cs typeface="Helvetica" charset="0"/>
                <a:sym typeface="Gill Sans" charset="0"/>
              </a:rPr>
              <a:t>ion-based fast-ignition</a:t>
            </a:r>
            <a:r>
              <a:rPr kumimoji="0" lang="en-US" altLang="ja-JP" sz="2200" b="1" dirty="0" smtClean="0">
                <a:solidFill>
                  <a:srgbClr val="000090"/>
                </a:solidFill>
                <a:latin typeface="Helvetica" charset="0"/>
                <a:ea typeface="Helvetica" charset="0"/>
                <a:cs typeface="Helvetica" charset="0"/>
                <a:sym typeface="Gill Sans" charset="0"/>
              </a:rPr>
              <a:t>.</a:t>
            </a:r>
          </a:p>
        </p:txBody>
      </p:sp>
      <p:sp>
        <p:nvSpPr>
          <p:cNvPr id="13" name="正方形/長方形 12"/>
          <p:cNvSpPr/>
          <p:nvPr/>
        </p:nvSpPr>
        <p:spPr>
          <a:xfrm>
            <a:off x="39956" y="38103"/>
            <a:ext cx="2545739"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Alternative approaches</a:t>
            </a:r>
            <a:endParaRPr lang="ja-JP" altLang="en-US" dirty="0">
              <a:solidFill>
                <a:prstClr val="black"/>
              </a:solidFill>
              <a:latin typeface="Helvetica"/>
              <a:ea typeface="ＭＳ Ｐゴシック"/>
              <a:cs typeface="Helvetica"/>
            </a:endParaRPr>
          </a:p>
        </p:txBody>
      </p:sp>
      <p:grpSp>
        <p:nvGrpSpPr>
          <p:cNvPr id="14" name="図形グループ 118"/>
          <p:cNvGrpSpPr>
            <a:grpSpLocks/>
          </p:cNvGrpSpPr>
          <p:nvPr/>
        </p:nvGrpSpPr>
        <p:grpSpPr bwMode="auto">
          <a:xfrm>
            <a:off x="7879862" y="185188"/>
            <a:ext cx="1223963" cy="788988"/>
            <a:chOff x="7424915" y="-91246"/>
            <a:chExt cx="1224880" cy="790356"/>
          </a:xfrm>
        </p:grpSpPr>
        <p:sp>
          <p:nvSpPr>
            <p:cNvPr id="15"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16" name="図 1" descr="logo0.jpg"/>
            <p:cNvPicPr>
              <a:picLocks noChangeAspect="1"/>
            </p:cNvPicPr>
            <p:nvPr/>
          </p:nvPicPr>
          <p:blipFill>
            <a:blip r:embed="rId5">
              <a:extLst>
                <a:ext uri="{BEBA8EAE-BF5A-486C-A8C5-ECC9F3942E4B}">
                  <a14:imgProps xmlns:a14="http://schemas.microsoft.com/office/drawing/2010/main">
                    <a14:imgLayer r:embed="rId6">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E:\発表用PPT\logo-SILVER.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スライド番号プレースホルダー 1"/>
          <p:cNvSpPr txBox="1">
            <a:spLocks/>
          </p:cNvSpPr>
          <p:nvPr/>
        </p:nvSpPr>
        <p:spPr bwMode="auto">
          <a:xfrm>
            <a:off x="8671183" y="6623050"/>
            <a:ext cx="415667" cy="25241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none" lIns="82292" tIns="41148" rIns="82292" bIns="41148" numCol="1" anchor="t" anchorCtr="0" compatLnSpc="1">
            <a:prstTxWarp prst="textNoShape">
              <a:avLst/>
            </a:prstTxWarp>
          </a:bodyPr>
          <a:lstStyle>
            <a:defPPr>
              <a:defRPr lang="ja-JP"/>
            </a:defPPr>
            <a:lvl1pPr marL="0" algn="ctr" defTabSz="912813" rtl="0" eaLnBrk="1" latinLnBrk="0" hangingPunct="1">
              <a:defRPr kumimoji="1" sz="2800" u="sng" kern="1200">
                <a:solidFill>
                  <a:schemeClr val="tx1"/>
                </a:solidFill>
                <a:latin typeface="Times New Roman" charset="0"/>
                <a:ea typeface="ＭＳ Ｐゴシック" charset="0"/>
                <a:cs typeface="ＭＳ Ｐゴシック" charset="0"/>
                <a:sym typeface="Gill Sans" charset="0"/>
              </a:defRPr>
            </a:lvl1pPr>
            <a:lvl2pPr marL="742950" indent="-285750" algn="l" defTabSz="912813" rtl="0" eaLnBrk="1" latinLnBrk="0" hangingPunct="1">
              <a:defRPr kumimoji="1" sz="2800" u="sng" kern="1200">
                <a:solidFill>
                  <a:schemeClr val="tx1"/>
                </a:solidFill>
                <a:latin typeface="Times New Roman" charset="0"/>
                <a:ea typeface="ＭＳ Ｐゴシック" charset="0"/>
                <a:cs typeface="+mn-cs"/>
              </a:defRPr>
            </a:lvl2pPr>
            <a:lvl3pPr marL="1143000" indent="-228600" algn="l" defTabSz="912813" rtl="0" eaLnBrk="1" latinLnBrk="0" hangingPunct="1">
              <a:defRPr kumimoji="1" sz="2800" u="sng" kern="1200">
                <a:solidFill>
                  <a:schemeClr val="tx1"/>
                </a:solidFill>
                <a:latin typeface="Times New Roman" charset="0"/>
                <a:ea typeface="ＭＳ Ｐゴシック" charset="0"/>
                <a:cs typeface="+mn-cs"/>
              </a:defRPr>
            </a:lvl3pPr>
            <a:lvl4pPr marL="1600200" indent="-228600" algn="l" defTabSz="912813" rtl="0" eaLnBrk="1" latinLnBrk="0" hangingPunct="1">
              <a:defRPr kumimoji="1" sz="2800" u="sng" kern="1200">
                <a:solidFill>
                  <a:schemeClr val="tx1"/>
                </a:solidFill>
                <a:latin typeface="Times New Roman" charset="0"/>
                <a:ea typeface="ＭＳ Ｐゴシック" charset="0"/>
                <a:cs typeface="+mn-cs"/>
              </a:defRPr>
            </a:lvl4pPr>
            <a:lvl5pPr marL="2057400" indent="-228600" algn="l" defTabSz="912813" rtl="0" eaLnBrk="1" latinLnBrk="0" hangingPunct="1">
              <a:defRPr kumimoji="1" sz="2800" u="sng" kern="1200">
                <a:solidFill>
                  <a:schemeClr val="tx1"/>
                </a:solidFill>
                <a:latin typeface="Times New Roman" charset="0"/>
                <a:ea typeface="ＭＳ Ｐゴシック" charset="0"/>
                <a:cs typeface="+mn-cs"/>
              </a:defRPr>
            </a:lvl5pPr>
            <a:lvl6pPr marL="2514600" indent="-228600" algn="l" defTabSz="912813" rtl="0" eaLnBrk="1" fontAlgn="base" latinLnBrk="0" hangingPunct="1">
              <a:spcBef>
                <a:spcPct val="0"/>
              </a:spcBef>
              <a:spcAft>
                <a:spcPct val="0"/>
              </a:spcAft>
              <a:defRPr kumimoji="1" sz="2800" u="sng" kern="1200">
                <a:solidFill>
                  <a:schemeClr val="tx1"/>
                </a:solidFill>
                <a:latin typeface="Times New Roman" charset="0"/>
                <a:ea typeface="ＭＳ Ｐゴシック" charset="0"/>
                <a:cs typeface="+mn-cs"/>
              </a:defRPr>
            </a:lvl6pPr>
            <a:lvl7pPr marL="2971800" indent="-228600" algn="l" defTabSz="912813" rtl="0" eaLnBrk="1" fontAlgn="base" latinLnBrk="0" hangingPunct="1">
              <a:spcBef>
                <a:spcPct val="0"/>
              </a:spcBef>
              <a:spcAft>
                <a:spcPct val="0"/>
              </a:spcAft>
              <a:defRPr kumimoji="1" sz="2800" u="sng" kern="1200">
                <a:solidFill>
                  <a:schemeClr val="tx1"/>
                </a:solidFill>
                <a:latin typeface="Times New Roman" charset="0"/>
                <a:ea typeface="ＭＳ Ｐゴシック" charset="0"/>
                <a:cs typeface="+mn-cs"/>
              </a:defRPr>
            </a:lvl7pPr>
            <a:lvl8pPr marL="3429000" indent="-228600" algn="l" defTabSz="912813" rtl="0" eaLnBrk="1" fontAlgn="base" latinLnBrk="0" hangingPunct="1">
              <a:spcBef>
                <a:spcPct val="0"/>
              </a:spcBef>
              <a:spcAft>
                <a:spcPct val="0"/>
              </a:spcAft>
              <a:defRPr kumimoji="1" sz="2800" u="sng" kern="1200">
                <a:solidFill>
                  <a:schemeClr val="tx1"/>
                </a:solidFill>
                <a:latin typeface="Times New Roman" charset="0"/>
                <a:ea typeface="ＭＳ Ｐゴシック" charset="0"/>
                <a:cs typeface="+mn-cs"/>
              </a:defRPr>
            </a:lvl8pPr>
            <a:lvl9pPr marL="3886200" indent="-228600" algn="l" defTabSz="912813" rtl="0" eaLnBrk="1" fontAlgn="base" latinLnBrk="0" hangingPunct="1">
              <a:spcBef>
                <a:spcPct val="0"/>
              </a:spcBef>
              <a:spcAft>
                <a:spcPct val="0"/>
              </a:spcAft>
              <a:defRPr kumimoji="1" sz="2800" u="sng" kern="1200">
                <a:solidFill>
                  <a:schemeClr val="tx1"/>
                </a:solidFill>
                <a:latin typeface="Times New Roman" charset="0"/>
                <a:ea typeface="ＭＳ Ｐゴシック" charset="0"/>
                <a:cs typeface="+mn-cs"/>
              </a:defRPr>
            </a:lvl9pPr>
          </a:lstStyle>
          <a:p>
            <a:fld id="{84C0309B-6A62-8044-90CD-ED3F597F668B}" type="slidenum">
              <a:rPr lang="en-US" altLang="ja-JP" sz="1300" smtClean="0">
                <a:solidFill>
                  <a:srgbClr val="000000"/>
                </a:solidFill>
                <a:latin typeface="Arial" charset="0"/>
                <a:cs typeface="Gill Sans" charset="0"/>
              </a:rPr>
              <a:pPr/>
              <a:t>43</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364282415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p:cNvSpPr txBox="1"/>
          <p:nvPr/>
        </p:nvSpPr>
        <p:spPr>
          <a:xfrm>
            <a:off x="0" y="454113"/>
            <a:ext cx="9144000" cy="6463301"/>
          </a:xfrm>
          <a:prstGeom prst="rect">
            <a:avLst/>
          </a:prstGeom>
          <a:noFill/>
        </p:spPr>
        <p:txBody>
          <a:bodyPr wrap="square" lIns="91436" tIns="45716" rIns="91436" bIns="45716" rtlCol="0">
            <a:spAutoFit/>
          </a:bodyPr>
          <a:lstStyle/>
          <a:p>
            <a:r>
              <a:rPr lang="en-US" altLang="ja-JP" b="1" dirty="0" smtClean="0">
                <a:solidFill>
                  <a:srgbClr val="000090"/>
                </a:solidFill>
                <a:latin typeface="Helvetica"/>
                <a:ea typeface="ヒラギノ角ゴ ProN W6"/>
                <a:cs typeface="Helvetica"/>
              </a:rPr>
              <a:t>Current status of “conventional” Fast-ignition researches in Osaka</a:t>
            </a:r>
            <a:endParaRPr lang="en-US" altLang="ja-JP" b="1" dirty="0" smtClean="0">
              <a:solidFill>
                <a:srgbClr val="000000"/>
              </a:solidFill>
              <a:latin typeface="Helvetica"/>
              <a:cs typeface="Helvetica"/>
            </a:endParaRPr>
          </a:p>
          <a:p>
            <a:pPr marL="1256980" lvl="2" indent="-342886">
              <a:buFont typeface="Wingdings" charset="2"/>
              <a:buChar char="ü"/>
            </a:pPr>
            <a:r>
              <a:rPr lang="en-US" altLang="ja-JP" b="1" dirty="0" smtClean="0">
                <a:solidFill>
                  <a:srgbClr val="000000"/>
                </a:solidFill>
                <a:latin typeface="Helvetica"/>
                <a:cs typeface="Helvetica"/>
              </a:rPr>
              <a:t>Basic experiment platform is developed for absolute measurement of all physics parameters those determine heating efficiency.</a:t>
            </a:r>
            <a:endParaRPr lang="en-US" altLang="ja-JP" b="1" dirty="0" smtClean="0">
              <a:solidFill>
                <a:srgbClr val="000000"/>
              </a:solidFill>
              <a:latin typeface="Helvetica"/>
              <a:ea typeface="ヒラギノ角ゴ ProN W6"/>
              <a:cs typeface="Helvetica"/>
            </a:endParaRPr>
          </a:p>
          <a:p>
            <a:pPr marL="1256980" lvl="2" indent="-342886">
              <a:buFont typeface="Wingdings" charset="2"/>
              <a:buChar char="ü"/>
            </a:pPr>
            <a:r>
              <a:rPr lang="en-US" altLang="ja-JP" b="1" dirty="0" smtClean="0">
                <a:solidFill>
                  <a:srgbClr val="000000"/>
                </a:solidFill>
                <a:latin typeface="Helvetica"/>
                <a:ea typeface="ヒラギノ角ゴ ProN W6"/>
                <a:cs typeface="Helvetica"/>
              </a:rPr>
              <a:t>Generation of too energetic electron (&gt; 10 MeV) in a long-scale preformed plasma is the most crucial problem.</a:t>
            </a:r>
          </a:p>
          <a:p>
            <a:pPr marL="1256980" lvl="2" indent="-342886">
              <a:buFont typeface="Wingdings" charset="2"/>
              <a:buChar char="ü"/>
            </a:pPr>
            <a:r>
              <a:rPr lang="en-US" altLang="ja-JP" b="1" dirty="0" smtClean="0">
                <a:solidFill>
                  <a:srgbClr val="000000"/>
                </a:solidFill>
                <a:latin typeface="Helvetica"/>
                <a:ea typeface="ヒラギノ角ゴ ProN W6"/>
                <a:cs typeface="Helvetica"/>
              </a:rPr>
              <a:t>“Cool REB” campaign will be conducted with a plasma mirror and the experiment platform in 2014.</a:t>
            </a:r>
          </a:p>
          <a:p>
            <a:pPr marL="914094" lvl="2"/>
            <a:endParaRPr lang="en-US" altLang="ja-JP" b="1" dirty="0" smtClean="0">
              <a:solidFill>
                <a:srgbClr val="000090"/>
              </a:solidFill>
              <a:latin typeface="Helvetica"/>
              <a:ea typeface="ヒラギノ角ゴ ProN W6"/>
              <a:cs typeface="Helvetica"/>
            </a:endParaRPr>
          </a:p>
          <a:p>
            <a:pPr marL="18"/>
            <a:r>
              <a:rPr lang="en-US" altLang="ja-JP" b="1" dirty="0" smtClean="0">
                <a:solidFill>
                  <a:srgbClr val="000090"/>
                </a:solidFill>
                <a:latin typeface="Helvetica"/>
                <a:ea typeface="ヒラギノ角ゴ ProN W6"/>
                <a:cs typeface="Helvetica"/>
              </a:rPr>
              <a:t>Hydrodynamics of a HED plasma under strong B-field,</a:t>
            </a:r>
          </a:p>
          <a:p>
            <a:pPr marL="1256980" lvl="2" indent="-342886">
              <a:buFont typeface="Wingdings" charset="2"/>
              <a:buChar char="ü"/>
            </a:pPr>
            <a:r>
              <a:rPr lang="en-US" altLang="ja-JP" b="1" dirty="0">
                <a:solidFill>
                  <a:srgbClr val="000000"/>
                </a:solidFill>
                <a:latin typeface="Helvetica"/>
                <a:cs typeface="Helvetica"/>
              </a:rPr>
              <a:t>Electron thermal conduction is anisotropic in strong </a:t>
            </a:r>
            <a:r>
              <a:rPr lang="en-US" altLang="ja-JP" b="1" i="1" dirty="0">
                <a:solidFill>
                  <a:srgbClr val="000000"/>
                </a:solidFill>
                <a:latin typeface="Helvetica"/>
                <a:cs typeface="Helvetica"/>
              </a:rPr>
              <a:t>B</a:t>
            </a:r>
            <a:r>
              <a:rPr lang="en-US" altLang="ja-JP" b="1" dirty="0">
                <a:solidFill>
                  <a:srgbClr val="000000"/>
                </a:solidFill>
                <a:latin typeface="Helvetica"/>
                <a:cs typeface="Helvetica"/>
              </a:rPr>
              <a:t>-field.</a:t>
            </a:r>
          </a:p>
          <a:p>
            <a:pPr marL="1256980" lvl="2" indent="-342886">
              <a:buFont typeface="Wingdings" charset="2"/>
              <a:buChar char="ü"/>
            </a:pPr>
            <a:r>
              <a:rPr lang="en-US" altLang="ja-JP" b="1" dirty="0" smtClean="0">
                <a:solidFill>
                  <a:srgbClr val="000000"/>
                </a:solidFill>
                <a:latin typeface="Helvetica"/>
                <a:ea typeface="ヒラギノ角ゴ ProN W6"/>
                <a:cs typeface="Helvetica"/>
              </a:rPr>
              <a:t>Hydrodynamics of a laser-driven plastic foil was clearly changed by externally imposed </a:t>
            </a:r>
            <a:r>
              <a:rPr lang="en-US" altLang="ja-JP" b="1" i="1" dirty="0" smtClean="0">
                <a:solidFill>
                  <a:srgbClr val="000000"/>
                </a:solidFill>
                <a:latin typeface="Helvetica"/>
                <a:ea typeface="ヒラギノ角ゴ ProN W6"/>
                <a:cs typeface="Helvetica"/>
              </a:rPr>
              <a:t>B</a:t>
            </a:r>
            <a:r>
              <a:rPr lang="en-US" altLang="ja-JP" b="1" dirty="0" smtClean="0">
                <a:solidFill>
                  <a:srgbClr val="000000"/>
                </a:solidFill>
                <a:latin typeface="Helvetica"/>
                <a:ea typeface="ヒラギノ角ゴ ProN W6"/>
                <a:cs typeface="Helvetica"/>
              </a:rPr>
              <a:t>-field.</a:t>
            </a:r>
          </a:p>
          <a:p>
            <a:pPr marL="1256980" lvl="2" indent="-342886">
              <a:buFont typeface="Wingdings" charset="2"/>
              <a:buChar char="ü"/>
            </a:pPr>
            <a:endParaRPr lang="en-US" altLang="ja-JP" b="1" dirty="0">
              <a:solidFill>
                <a:srgbClr val="000000"/>
              </a:solidFill>
              <a:latin typeface="Helvetica"/>
              <a:ea typeface="ヒラギノ角ゴ ProN W6"/>
              <a:cs typeface="Helvetica"/>
            </a:endParaRPr>
          </a:p>
          <a:p>
            <a:pPr marL="18"/>
            <a:r>
              <a:rPr lang="en-US" altLang="ja-JP" b="1" dirty="0" smtClean="0">
                <a:solidFill>
                  <a:srgbClr val="000090"/>
                </a:solidFill>
                <a:latin typeface="Helvetica"/>
                <a:cs typeface="Helvetica"/>
              </a:rPr>
              <a:t>Guiding of relativistic electron beam (REB) by strong B-field,</a:t>
            </a:r>
            <a:endParaRPr lang="en-US" altLang="ja-JP" b="1" dirty="0">
              <a:solidFill>
                <a:srgbClr val="000090"/>
              </a:solidFill>
              <a:latin typeface="Helvetica"/>
              <a:cs typeface="Helvetica"/>
            </a:endParaRPr>
          </a:p>
          <a:p>
            <a:pPr marL="1256980" lvl="2" indent="-342886">
              <a:buFont typeface="Wingdings" charset="2"/>
              <a:buChar char="ü"/>
            </a:pPr>
            <a:r>
              <a:rPr lang="en-US" altLang="ja-JP" b="1" dirty="0" smtClean="0">
                <a:solidFill>
                  <a:srgbClr val="000000"/>
                </a:solidFill>
                <a:latin typeface="Helvetica"/>
                <a:cs typeface="Helvetica"/>
              </a:rPr>
              <a:t>Guiding of REB is a key for the magnetized fast-ignition ICF .</a:t>
            </a:r>
          </a:p>
          <a:p>
            <a:pPr marL="1256980" lvl="2" indent="-342886">
              <a:buFont typeface="Wingdings" charset="2"/>
              <a:buChar char="ü"/>
            </a:pPr>
            <a:r>
              <a:rPr lang="en-US" altLang="ja-JP" b="1" dirty="0" smtClean="0">
                <a:solidFill>
                  <a:srgbClr val="000000"/>
                </a:solidFill>
                <a:latin typeface="Helvetica"/>
                <a:cs typeface="Helvetica"/>
              </a:rPr>
              <a:t>Pinching of the REB was clearly observed with sub-</a:t>
            </a:r>
            <a:r>
              <a:rPr lang="en-US" altLang="ja-JP" b="1" dirty="0" err="1" smtClean="0">
                <a:solidFill>
                  <a:srgbClr val="000000"/>
                </a:solidFill>
                <a:latin typeface="Helvetica"/>
                <a:cs typeface="Helvetica"/>
              </a:rPr>
              <a:t>kT</a:t>
            </a:r>
            <a:r>
              <a:rPr lang="en-US" altLang="ja-JP" b="1" dirty="0" smtClean="0">
                <a:solidFill>
                  <a:srgbClr val="000000"/>
                </a:solidFill>
                <a:latin typeface="Helvetica"/>
                <a:cs typeface="Helvetica"/>
              </a:rPr>
              <a:t> </a:t>
            </a:r>
            <a:r>
              <a:rPr lang="en-US" altLang="ja-JP" b="1" i="1" dirty="0" smtClean="0">
                <a:solidFill>
                  <a:srgbClr val="000000"/>
                </a:solidFill>
                <a:latin typeface="Helvetica"/>
                <a:cs typeface="Helvetica"/>
              </a:rPr>
              <a:t>B</a:t>
            </a:r>
            <a:r>
              <a:rPr lang="en-US" altLang="ja-JP" b="1" dirty="0" smtClean="0">
                <a:solidFill>
                  <a:srgbClr val="000000"/>
                </a:solidFill>
                <a:latin typeface="Helvetica"/>
                <a:cs typeface="Helvetica"/>
              </a:rPr>
              <a:t>-field.</a:t>
            </a:r>
          </a:p>
          <a:p>
            <a:pPr marL="1256980" lvl="2" indent="-342886">
              <a:buFont typeface="Wingdings" charset="2"/>
              <a:buChar char="ü"/>
            </a:pPr>
            <a:r>
              <a:rPr lang="en-US" altLang="ja-JP" b="1" dirty="0" smtClean="0">
                <a:solidFill>
                  <a:srgbClr val="000000"/>
                </a:solidFill>
                <a:latin typeface="Helvetica"/>
                <a:cs typeface="Helvetica"/>
              </a:rPr>
              <a:t>Suppression of the </a:t>
            </a:r>
            <a:r>
              <a:rPr lang="en-US" altLang="ja-JP" b="1" dirty="0" err="1" smtClean="0">
                <a:solidFill>
                  <a:srgbClr val="000000"/>
                </a:solidFill>
                <a:latin typeface="Helvetica"/>
                <a:cs typeface="Helvetica"/>
              </a:rPr>
              <a:t>Weibel</a:t>
            </a:r>
            <a:r>
              <a:rPr lang="en-US" altLang="ja-JP" b="1" dirty="0" smtClean="0">
                <a:solidFill>
                  <a:srgbClr val="000000"/>
                </a:solidFill>
                <a:latin typeface="Helvetica"/>
                <a:cs typeface="Helvetica"/>
              </a:rPr>
              <a:t> instability will be studied.</a:t>
            </a:r>
          </a:p>
          <a:p>
            <a:pPr marL="1256980" lvl="2" indent="-342886">
              <a:buFont typeface="Wingdings" charset="2"/>
              <a:buChar char="ü"/>
            </a:pPr>
            <a:endParaRPr lang="en-US" altLang="ja-JP" b="1" dirty="0">
              <a:solidFill>
                <a:srgbClr val="000000"/>
              </a:solidFill>
              <a:latin typeface="Helvetica"/>
              <a:cs typeface="Helvetica"/>
            </a:endParaRPr>
          </a:p>
          <a:p>
            <a:pPr marL="18"/>
            <a:r>
              <a:rPr lang="en-US" altLang="ja-JP" b="1" dirty="0" smtClean="0">
                <a:solidFill>
                  <a:srgbClr val="000090"/>
                </a:solidFill>
                <a:latin typeface="Helvetica"/>
                <a:cs typeface="Helvetica"/>
              </a:rPr>
              <a:t>Alternative approaches for Fast </a:t>
            </a:r>
            <a:r>
              <a:rPr lang="en-US" altLang="ja-JP" b="1" dirty="0" err="1" smtClean="0">
                <a:solidFill>
                  <a:srgbClr val="000090"/>
                </a:solidFill>
                <a:latin typeface="Helvetica"/>
                <a:cs typeface="Helvetica"/>
              </a:rPr>
              <a:t>Igntion</a:t>
            </a:r>
            <a:endParaRPr lang="en-US" altLang="ja-JP" b="1" dirty="0">
              <a:solidFill>
                <a:srgbClr val="000090"/>
              </a:solidFill>
              <a:latin typeface="Helvetica"/>
              <a:cs typeface="Helvetica"/>
            </a:endParaRPr>
          </a:p>
          <a:p>
            <a:pPr marL="1256980" lvl="2" indent="-342886">
              <a:buFont typeface="Wingdings" charset="2"/>
              <a:buChar char="ü"/>
            </a:pPr>
            <a:r>
              <a:rPr lang="en-US" altLang="ja-JP" b="1" dirty="0" smtClean="0">
                <a:solidFill>
                  <a:srgbClr val="000000"/>
                </a:solidFill>
                <a:latin typeface="Helvetica"/>
                <a:cs typeface="Helvetica"/>
              </a:rPr>
              <a:t>Truly isolated target was developed to confine energetic electrons by self-generated </a:t>
            </a:r>
            <a:r>
              <a:rPr lang="en-US" altLang="ja-JP" b="1" i="1" dirty="0" smtClean="0">
                <a:solidFill>
                  <a:srgbClr val="000000"/>
                </a:solidFill>
                <a:latin typeface="Helvetica"/>
                <a:cs typeface="Helvetica"/>
              </a:rPr>
              <a:t>E</a:t>
            </a:r>
            <a:r>
              <a:rPr lang="en-US" altLang="ja-JP" b="1" dirty="0" smtClean="0">
                <a:solidFill>
                  <a:srgbClr val="000000"/>
                </a:solidFill>
                <a:latin typeface="Helvetica"/>
                <a:cs typeface="Helvetica"/>
              </a:rPr>
              <a:t>-field.</a:t>
            </a:r>
            <a:endParaRPr lang="en-US" altLang="ja-JP" b="1" dirty="0">
              <a:solidFill>
                <a:srgbClr val="000000"/>
              </a:solidFill>
              <a:latin typeface="Helvetica"/>
              <a:cs typeface="Helvetica"/>
            </a:endParaRPr>
          </a:p>
          <a:p>
            <a:pPr marL="1256980" lvl="2" indent="-342886">
              <a:buFont typeface="Wingdings" charset="2"/>
              <a:buChar char="ü"/>
            </a:pPr>
            <a:r>
              <a:rPr lang="en-US" altLang="ja-JP" b="1" dirty="0">
                <a:solidFill>
                  <a:srgbClr val="000000"/>
                </a:solidFill>
                <a:latin typeface="Helvetica"/>
                <a:cs typeface="Helvetica"/>
              </a:rPr>
              <a:t>Two teams are organized to conduct </a:t>
            </a:r>
            <a:r>
              <a:rPr lang="en-US" altLang="ja-JP" b="1" dirty="0" smtClean="0">
                <a:solidFill>
                  <a:srgbClr val="000000"/>
                </a:solidFill>
                <a:latin typeface="Helvetica"/>
                <a:cs typeface="Helvetica"/>
              </a:rPr>
              <a:t>supportively both of electron</a:t>
            </a:r>
            <a:r>
              <a:rPr lang="en-US" altLang="ja-JP" b="1" dirty="0">
                <a:solidFill>
                  <a:srgbClr val="000000"/>
                </a:solidFill>
                <a:latin typeface="Helvetica"/>
                <a:cs typeface="Helvetica"/>
              </a:rPr>
              <a:t>-</a:t>
            </a:r>
            <a:r>
              <a:rPr lang="en-US" altLang="ja-JP" b="1" dirty="0" smtClean="0">
                <a:solidFill>
                  <a:srgbClr val="000000"/>
                </a:solidFill>
                <a:latin typeface="Helvetica"/>
                <a:cs typeface="Helvetica"/>
              </a:rPr>
              <a:t>based and ion</a:t>
            </a:r>
            <a:r>
              <a:rPr lang="en-US" altLang="ja-JP" b="1" dirty="0">
                <a:solidFill>
                  <a:srgbClr val="000000"/>
                </a:solidFill>
                <a:latin typeface="Helvetica"/>
                <a:cs typeface="Helvetica"/>
              </a:rPr>
              <a:t>-based FI</a:t>
            </a:r>
            <a:r>
              <a:rPr lang="en-US" altLang="ja-JP" b="1" dirty="0" smtClean="0">
                <a:solidFill>
                  <a:srgbClr val="000000"/>
                </a:solidFill>
                <a:latin typeface="Helvetica"/>
                <a:cs typeface="Helvetica"/>
              </a:rPr>
              <a:t>.</a:t>
            </a:r>
            <a:endParaRPr lang="en-US" altLang="ja-JP" b="1" dirty="0">
              <a:solidFill>
                <a:srgbClr val="000000"/>
              </a:solidFill>
              <a:latin typeface="Helvetica"/>
              <a:cs typeface="Helvetica"/>
            </a:endParaRPr>
          </a:p>
        </p:txBody>
      </p:sp>
      <p:sp>
        <p:nvSpPr>
          <p:cNvPr id="5" name="正方形/長方形 4"/>
          <p:cNvSpPr/>
          <p:nvPr/>
        </p:nvSpPr>
        <p:spPr>
          <a:xfrm>
            <a:off x="0" y="-14269"/>
            <a:ext cx="2289810" cy="584776"/>
          </a:xfrm>
          <a:prstGeom prst="rect">
            <a:avLst/>
          </a:prstGeom>
        </p:spPr>
        <p:txBody>
          <a:bodyPr wrap="none">
            <a:spAutoFit/>
          </a:bodyPr>
          <a:lstStyle/>
          <a:p>
            <a:r>
              <a:rPr lang="en-US" altLang="ja-JP" sz="3200" b="1" u="sng" dirty="0" smtClean="0">
                <a:latin typeface="Helvetica"/>
                <a:cs typeface="Helvetica"/>
              </a:rPr>
              <a:t>SUMMARY</a:t>
            </a:r>
            <a:endParaRPr lang="en-US" altLang="ja-JP" sz="3200" b="1" u="sng" dirty="0">
              <a:latin typeface="Helvetica"/>
              <a:cs typeface="Helvetica"/>
            </a:endParaRPr>
          </a:p>
        </p:txBody>
      </p:sp>
      <p:sp>
        <p:nvSpPr>
          <p:cNvPr id="4" name="スライド番号プレースホルダー 1"/>
          <p:cNvSpPr>
            <a:spLocks noGrp="1"/>
          </p:cNvSpPr>
          <p:nvPr>
            <p:ph type="sldNum" sz="quarter" idx="10"/>
          </p:nvPr>
        </p:nvSpPr>
        <p:spPr>
          <a:xfrm>
            <a:off x="8847138" y="6623050"/>
            <a:ext cx="239712" cy="2524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44</a:t>
            </a:fld>
            <a:endParaRPr lang="en-US" altLang="ja-JP" sz="1300">
              <a:solidFill>
                <a:srgbClr val="000000"/>
              </a:solidFill>
              <a:latin typeface="Arial" charset="0"/>
              <a:cs typeface="Gill Sans" charset="0"/>
            </a:endParaRPr>
          </a:p>
        </p:txBody>
      </p:sp>
    </p:spTree>
    <p:extLst>
      <p:ext uri="{BB962C8B-B14F-4D97-AF65-F5344CB8AC3E}">
        <p14:creationId xmlns:p14="http://schemas.microsoft.com/office/powerpoint/2010/main" val="314886758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p:cNvSpPr txBox="1"/>
          <p:nvPr/>
        </p:nvSpPr>
        <p:spPr>
          <a:xfrm>
            <a:off x="410862" y="916293"/>
            <a:ext cx="8460009" cy="5262979"/>
          </a:xfrm>
          <a:prstGeom prst="rect">
            <a:avLst/>
          </a:prstGeom>
          <a:noFill/>
        </p:spPr>
        <p:txBody>
          <a:bodyPr wrap="square" rtlCol="0">
            <a:spAutoFit/>
          </a:bodyPr>
          <a:lstStyle/>
          <a:p>
            <a:pPr defTabSz="457047"/>
            <a:r>
              <a:rPr lang="en-US" altLang="ja-JP" sz="2400" b="1" dirty="0" smtClean="0">
                <a:solidFill>
                  <a:prstClr val="black"/>
                </a:solidFill>
                <a:latin typeface="Helvetica"/>
                <a:ea typeface="ＭＳ Ｐゴシック"/>
                <a:cs typeface="Helvetica"/>
              </a:rPr>
              <a:t>Acknowledgement</a:t>
            </a:r>
          </a:p>
          <a:p>
            <a:pPr defTabSz="457047"/>
            <a:endParaRPr lang="en-US" altLang="ja-JP" sz="2400" i="1" dirty="0">
              <a:solidFill>
                <a:srgbClr val="7575D1"/>
              </a:solidFill>
              <a:latin typeface="Helvetica"/>
              <a:ea typeface="ＭＳ Ｐゴシック"/>
              <a:cs typeface="Helvetica"/>
            </a:endParaRPr>
          </a:p>
          <a:p>
            <a:pPr defTabSz="457047"/>
            <a:r>
              <a:rPr lang="en-US" altLang="ja-JP" sz="2400" dirty="0">
                <a:solidFill>
                  <a:prstClr val="black"/>
                </a:solidFill>
                <a:latin typeface="Helvetica"/>
                <a:ea typeface="ＭＳ Ｐゴシック"/>
                <a:cs typeface="Helvetica"/>
              </a:rPr>
              <a:t>This research was supported by the Japanese Ministry of Education, Science, Sports, and Culture (MEXT), by Special Education and Research Expenses for ’Laboratory Astrophysics with High-Power Laser’ and a Grant-in-Aid for Young Scientists (A) for ’Extreme Magnetic Field Genera- </a:t>
            </a:r>
            <a:r>
              <a:rPr lang="en-US" altLang="ja-JP" sz="2400" dirty="0" err="1">
                <a:solidFill>
                  <a:prstClr val="black"/>
                </a:solidFill>
                <a:latin typeface="Helvetica"/>
                <a:ea typeface="ＭＳ Ｐゴシック"/>
                <a:cs typeface="Helvetica"/>
              </a:rPr>
              <a:t>tion</a:t>
            </a:r>
            <a:r>
              <a:rPr lang="en-US" altLang="ja-JP" sz="2400" dirty="0">
                <a:solidFill>
                  <a:prstClr val="black"/>
                </a:solidFill>
                <a:latin typeface="Helvetica"/>
                <a:ea typeface="ＭＳ Ｐゴシック"/>
                <a:cs typeface="Helvetica"/>
              </a:rPr>
              <a:t> for Quantum Beam Control and Laboratory X-ray Astronomy (No. 24684044)</a:t>
            </a:r>
            <a:r>
              <a:rPr lang="en-US" altLang="ja-JP" sz="2400" dirty="0" smtClean="0">
                <a:solidFill>
                  <a:prstClr val="black"/>
                </a:solidFill>
                <a:latin typeface="Helvetica"/>
                <a:ea typeface="ＭＳ Ｐゴシック"/>
                <a:cs typeface="Helvetica"/>
              </a:rPr>
              <a:t>,</a:t>
            </a:r>
            <a:r>
              <a:rPr lang="en-US" altLang="ja-JP" sz="2400" dirty="0">
                <a:solidFill>
                  <a:prstClr val="black"/>
                </a:solidFill>
                <a:latin typeface="Helvetica"/>
                <a:ea typeface="ＭＳ Ｐゴシック"/>
                <a:cs typeface="Helvetica"/>
              </a:rPr>
              <a:t> </a:t>
            </a:r>
            <a:r>
              <a:rPr lang="en-US" altLang="ja-JP" sz="2400" dirty="0" smtClean="0">
                <a:solidFill>
                  <a:prstClr val="black"/>
                </a:solidFill>
                <a:latin typeface="Helvetica"/>
                <a:ea typeface="ＭＳ Ｐゴシック"/>
                <a:cs typeface="Helvetica"/>
              </a:rPr>
              <a:t>‘Bilateral Program for Supporting International Joint Research by JSPS’, ’ </a:t>
            </a:r>
            <a:r>
              <a:rPr lang="en-US" altLang="ja-JP" sz="2400" dirty="0">
                <a:solidFill>
                  <a:prstClr val="black"/>
                </a:solidFill>
                <a:latin typeface="Helvetica"/>
                <a:ea typeface="ＭＳ Ｐゴシック"/>
                <a:cs typeface="Helvetica"/>
              </a:rPr>
              <a:t>Collaboration Research program by NIFS (NIFS12KUGK057 and NIFS11KUGK054) and by the Institute of Laser Engineering at Osaka University (under contract ’Laboratory X-ray Astrophysics with Strong Magnetic Field’). </a:t>
            </a:r>
          </a:p>
        </p:txBody>
      </p:sp>
      <p:sp>
        <p:nvSpPr>
          <p:cNvPr id="3"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45</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17128738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屏幕快照 2013-06-12 16.09.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623" y="2707426"/>
            <a:ext cx="1883077" cy="2520000"/>
          </a:xfrm>
          <a:prstGeom prst="rect">
            <a:avLst/>
          </a:prstGeom>
        </p:spPr>
      </p:pic>
      <p:sp>
        <p:nvSpPr>
          <p:cNvPr id="6" name="TextBox 5"/>
          <p:cNvSpPr txBox="1"/>
          <p:nvPr/>
        </p:nvSpPr>
        <p:spPr>
          <a:xfrm>
            <a:off x="2706438" y="3767073"/>
            <a:ext cx="1124420" cy="369332"/>
          </a:xfrm>
          <a:prstGeom prst="rect">
            <a:avLst/>
          </a:prstGeom>
          <a:noFill/>
        </p:spPr>
        <p:txBody>
          <a:bodyPr wrap="square" rtlCol="0">
            <a:spAutoFit/>
          </a:bodyPr>
          <a:lstStyle/>
          <a:p>
            <a:r>
              <a:rPr lang="en-US" altLang="ja-JP" dirty="0" smtClean="0">
                <a:solidFill>
                  <a:prstClr val="black"/>
                </a:solidFill>
                <a:latin typeface="Calibri"/>
                <a:ea typeface="ＭＳ Ｐゴシック"/>
              </a:rPr>
              <a:t>100 </a:t>
            </a:r>
            <a:r>
              <a:rPr lang="en-US" altLang="ja-JP" dirty="0" err="1" smtClean="0">
                <a:solidFill>
                  <a:prstClr val="black"/>
                </a:solidFill>
                <a:latin typeface="Calibri"/>
                <a:ea typeface="ＭＳ Ｐゴシック"/>
              </a:rPr>
              <a:t>KeV</a:t>
            </a:r>
            <a:endParaRPr lang="ja-JP" altLang="en-US" dirty="0">
              <a:solidFill>
                <a:prstClr val="black"/>
              </a:solidFill>
              <a:latin typeface="Calibri"/>
              <a:ea typeface="ＭＳ Ｐゴシック"/>
            </a:endParaRPr>
          </a:p>
        </p:txBody>
      </p:sp>
      <p:sp>
        <p:nvSpPr>
          <p:cNvPr id="9" name="TextBox 8"/>
          <p:cNvSpPr txBox="1"/>
          <p:nvPr/>
        </p:nvSpPr>
        <p:spPr>
          <a:xfrm>
            <a:off x="6019884" y="5333170"/>
            <a:ext cx="3124116" cy="1200329"/>
          </a:xfrm>
          <a:prstGeom prst="rect">
            <a:avLst/>
          </a:prstGeom>
          <a:noFill/>
        </p:spPr>
        <p:txBody>
          <a:bodyPr wrap="square" rtlCol="0">
            <a:spAutoFit/>
          </a:bodyPr>
          <a:lstStyle/>
          <a:p>
            <a:r>
              <a:rPr lang="en-US" altLang="ja-JP" dirty="0" smtClean="0">
                <a:solidFill>
                  <a:prstClr val="black"/>
                </a:solidFill>
                <a:latin typeface="Helvetica"/>
                <a:ea typeface="ＭＳ Ｐゴシック"/>
                <a:cs typeface="Helvetica"/>
              </a:rPr>
              <a:t>Ta cube:		1 mm</a:t>
            </a:r>
          </a:p>
          <a:p>
            <a:r>
              <a:rPr lang="en-US" altLang="ja-JP" dirty="0" smtClean="0">
                <a:solidFill>
                  <a:srgbClr val="FF0000"/>
                </a:solidFill>
                <a:latin typeface="Helvetica"/>
                <a:ea typeface="ＭＳ Ｐゴシック"/>
                <a:cs typeface="Helvetica"/>
              </a:rPr>
              <a:t>Slope temp.: 1 MeV</a:t>
            </a:r>
          </a:p>
          <a:p>
            <a:r>
              <a:rPr lang="en-US" altLang="ja-JP" dirty="0" smtClean="0">
                <a:solidFill>
                  <a:srgbClr val="FF0000"/>
                </a:solidFill>
                <a:latin typeface="Helvetica"/>
                <a:ea typeface="ＭＳ Ｐゴシック"/>
                <a:cs typeface="Helvetica"/>
              </a:rPr>
              <a:t>Divergence: 	45</a:t>
            </a:r>
            <a:r>
              <a:rPr lang="en-US" altLang="ja-JP" baseline="30000" dirty="0" smtClean="0">
                <a:solidFill>
                  <a:srgbClr val="FF0000"/>
                </a:solidFill>
                <a:latin typeface="Helvetica"/>
                <a:ea typeface="ＭＳ Ｐゴシック"/>
                <a:cs typeface="Helvetica"/>
              </a:rPr>
              <a:t> </a:t>
            </a:r>
            <a:r>
              <a:rPr lang="en-US" altLang="ja-JP" dirty="0" smtClean="0">
                <a:solidFill>
                  <a:srgbClr val="FF0000"/>
                </a:solidFill>
                <a:latin typeface="Helvetica"/>
                <a:ea typeface="ＭＳ Ｐゴシック"/>
                <a:cs typeface="Helvetica"/>
              </a:rPr>
              <a:t> deg. (half)</a:t>
            </a:r>
            <a:endParaRPr lang="en-US" altLang="ja-JP" baseline="30000" dirty="0" smtClean="0">
              <a:solidFill>
                <a:srgbClr val="FF0000"/>
              </a:solidFill>
              <a:latin typeface="Helvetica"/>
              <a:ea typeface="ＭＳ Ｐゴシック"/>
              <a:cs typeface="Helvetica"/>
            </a:endParaRPr>
          </a:p>
          <a:p>
            <a:r>
              <a:rPr lang="en-US" altLang="ja-JP" dirty="0" smtClean="0">
                <a:solidFill>
                  <a:srgbClr val="FF0000"/>
                </a:solidFill>
                <a:latin typeface="Helvetica"/>
                <a:ea typeface="ＭＳ Ｐゴシック"/>
                <a:cs typeface="Helvetica"/>
              </a:rPr>
              <a:t>Beam dia.: 	60 </a:t>
            </a:r>
            <a:r>
              <a:rPr lang="el-GR" altLang="ja-JP" dirty="0" smtClean="0">
                <a:solidFill>
                  <a:srgbClr val="FF0000"/>
                </a:solidFill>
                <a:latin typeface="Helvetica"/>
                <a:ea typeface="ＭＳ Ｐゴシック"/>
                <a:cs typeface="Helvetica"/>
              </a:rPr>
              <a:t>μ</a:t>
            </a:r>
            <a:r>
              <a:rPr lang="en-US" altLang="ja-JP" dirty="0" smtClean="0">
                <a:solidFill>
                  <a:srgbClr val="FF0000"/>
                </a:solidFill>
                <a:latin typeface="Helvetica"/>
                <a:ea typeface="ＭＳ Ｐゴシック"/>
                <a:cs typeface="Helvetica"/>
              </a:rPr>
              <a:t>m</a:t>
            </a:r>
          </a:p>
        </p:txBody>
      </p:sp>
      <p:sp>
        <p:nvSpPr>
          <p:cNvPr id="11" name="Rectangle 10"/>
          <p:cNvSpPr/>
          <p:nvPr/>
        </p:nvSpPr>
        <p:spPr>
          <a:xfrm>
            <a:off x="7316968" y="3625330"/>
            <a:ext cx="619124" cy="62706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grpSp>
        <p:nvGrpSpPr>
          <p:cNvPr id="17" name="図形グループ 83"/>
          <p:cNvGrpSpPr>
            <a:grpSpLocks/>
          </p:cNvGrpSpPr>
          <p:nvPr/>
        </p:nvGrpSpPr>
        <p:grpSpPr bwMode="auto">
          <a:xfrm>
            <a:off x="8109585" y="255726"/>
            <a:ext cx="982980" cy="734035"/>
            <a:chOff x="8108950" y="50800"/>
            <a:chExt cx="984250" cy="734299"/>
          </a:xfrm>
        </p:grpSpPr>
        <p:sp>
          <p:nvSpPr>
            <p:cNvPr id="18" name="Text Box 8"/>
            <p:cNvSpPr txBox="1">
              <a:spLocks noChangeArrowheads="1"/>
            </p:cNvSpPr>
            <p:nvPr/>
          </p:nvSpPr>
          <p:spPr bwMode="auto">
            <a:xfrm>
              <a:off x="8108950" y="508000"/>
              <a:ext cx="984250" cy="27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1014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1014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1014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1014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1200" b="1">
                  <a:solidFill>
                    <a:srgbClr val="000000"/>
                  </a:solidFill>
                  <a:latin typeface="Charcoal" charset="0"/>
                </a:rPr>
                <a:t>ILE, Osaka</a:t>
              </a:r>
            </a:p>
          </p:txBody>
        </p:sp>
        <p:pic>
          <p:nvPicPr>
            <p:cNvPr id="19" name="Picture 2" descr="E:\発表用PPT\logo-SIL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469" y="50800"/>
              <a:ext cx="723213" cy="5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Rectangle 2"/>
          <p:cNvSpPr>
            <a:spLocks noChangeArrowheads="1"/>
          </p:cNvSpPr>
          <p:nvPr/>
        </p:nvSpPr>
        <p:spPr bwMode="auto">
          <a:xfrm>
            <a:off x="2" y="0"/>
            <a:ext cx="8136000"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a:solidFill>
                <a:srgbClr val="FF0000"/>
              </a:solidFill>
              <a:latin typeface="Helvetica"/>
              <a:ea typeface="ヒラギノ角ゴ Pro W3"/>
              <a:cs typeface="Helvetica"/>
            </a:endParaRPr>
          </a:p>
          <a:p>
            <a:r>
              <a:rPr lang="en-US" altLang="ja-JP" sz="2200" b="1" dirty="0" smtClean="0">
                <a:solidFill>
                  <a:srgbClr val="FF0000"/>
                </a:solidFill>
                <a:latin typeface="Helvetica"/>
                <a:ea typeface="ヒラギノ角ゴ Pro W3"/>
                <a:cs typeface="Helvetica"/>
              </a:rPr>
              <a:t>K</a:t>
            </a:r>
            <a:r>
              <a:rPr lang="el-GR" altLang="ja-JP" sz="2200" b="1" dirty="0" smtClean="0">
                <a:solidFill>
                  <a:srgbClr val="FF0000"/>
                </a:solidFill>
                <a:latin typeface="Helvetica"/>
                <a:ea typeface="ヒラギノ角ゴ Pro W3"/>
                <a:cs typeface="Helvetica"/>
              </a:rPr>
              <a:t>α</a:t>
            </a:r>
            <a:r>
              <a:rPr lang="en-US" altLang="ja-JP" sz="2200" b="1" dirty="0">
                <a:solidFill>
                  <a:srgbClr val="FF0000"/>
                </a:solidFill>
                <a:latin typeface="Helvetica"/>
                <a:ea typeface="ヒラギノ角ゴ Pro W3"/>
                <a:cs typeface="Helvetica"/>
              </a:rPr>
              <a:t> </a:t>
            </a:r>
            <a:r>
              <a:rPr lang="en-US" altLang="ja-JP" sz="2200" b="1" dirty="0" smtClean="0">
                <a:solidFill>
                  <a:srgbClr val="FF0000"/>
                </a:solidFill>
                <a:latin typeface="Helvetica"/>
                <a:ea typeface="ヒラギノ角ゴ Pro W3"/>
                <a:cs typeface="Helvetica"/>
              </a:rPr>
              <a:t>signal from a block was used to evaluate conversion efficiency. </a:t>
            </a:r>
            <a:r>
              <a:rPr lang="en-US" altLang="ja-JP" sz="2200" b="1" dirty="0" err="1" smtClean="0">
                <a:solidFill>
                  <a:srgbClr val="000090"/>
                </a:solidFill>
                <a:latin typeface="Helvetica"/>
                <a:ea typeface="ヒラギノ角ゴ Pro W3"/>
                <a:cs typeface="Helvetica"/>
              </a:rPr>
              <a:t>MonteCarlo</a:t>
            </a:r>
            <a:r>
              <a:rPr lang="en-US" altLang="ja-JP" sz="2200" b="1" dirty="0" smtClean="0">
                <a:solidFill>
                  <a:srgbClr val="000090"/>
                </a:solidFill>
                <a:latin typeface="Helvetica"/>
                <a:ea typeface="ヒラギノ角ゴ Pro W3"/>
                <a:cs typeface="Helvetica"/>
              </a:rPr>
              <a:t> code was used to compute </a:t>
            </a:r>
            <a:r>
              <a:rPr lang="en-US" altLang="ja-JP" sz="2200" b="1" dirty="0">
                <a:solidFill>
                  <a:srgbClr val="000090"/>
                </a:solidFill>
                <a:latin typeface="Helvetica"/>
                <a:ea typeface="ヒラギノ角ゴ Pro W3"/>
                <a:cs typeface="Helvetica"/>
              </a:rPr>
              <a:t>K</a:t>
            </a:r>
            <a:r>
              <a:rPr lang="el-GR" altLang="ja-JP" sz="2200" b="1" dirty="0">
                <a:solidFill>
                  <a:srgbClr val="000090"/>
                </a:solidFill>
                <a:latin typeface="Helvetica"/>
                <a:ea typeface="ヒラギノ角ゴ Pro W3"/>
                <a:cs typeface="Helvetica"/>
              </a:rPr>
              <a:t>α</a:t>
            </a:r>
            <a:r>
              <a:rPr lang="en-US" altLang="ja-JP" sz="2200" b="1" dirty="0" smtClean="0">
                <a:solidFill>
                  <a:srgbClr val="000090"/>
                </a:solidFill>
                <a:latin typeface="Helvetica"/>
                <a:ea typeface="ヒラギノ角ゴ Pro W3"/>
                <a:cs typeface="Helvetica"/>
              </a:rPr>
              <a:t> yield.</a:t>
            </a:r>
            <a:endParaRPr lang="en-US" altLang="ja-JP" sz="2200" b="1" dirty="0">
              <a:solidFill>
                <a:srgbClr val="000090"/>
              </a:solidFill>
              <a:latin typeface="Helvetica"/>
              <a:ea typeface="ヒラギノ角ゴ Pro W3"/>
              <a:cs typeface="Helvetica"/>
            </a:endParaRPr>
          </a:p>
        </p:txBody>
      </p:sp>
      <p:sp>
        <p:nvSpPr>
          <p:cNvPr id="21" name="正方形/長方形 20"/>
          <p:cNvSpPr/>
          <p:nvPr/>
        </p:nvSpPr>
        <p:spPr>
          <a:xfrm>
            <a:off x="39957" y="38105"/>
            <a:ext cx="3251081" cy="369328"/>
          </a:xfrm>
          <a:prstGeom prst="rect">
            <a:avLst/>
          </a:prstGeom>
          <a:ln>
            <a:solidFill>
              <a:schemeClr val="tx1"/>
            </a:solidFill>
          </a:ln>
        </p:spPr>
        <p:txBody>
          <a:bodyPr wrap="none" lIns="91438" tIns="45718" rIns="91438" bIns="45718">
            <a:spAutoFit/>
          </a:bodyPr>
          <a:lstStyle/>
          <a:p>
            <a:r>
              <a:rPr kumimoji="0" lang="en-US" altLang="ja-JP" dirty="0" smtClean="0">
                <a:solidFill>
                  <a:srgbClr val="000000"/>
                </a:solidFill>
                <a:latin typeface="Helvetica"/>
                <a:ea typeface="ヒラギノ角ゴ Pro W3"/>
                <a:cs typeface="Helvetica"/>
                <a:sym typeface="Gill Sans" charset="0"/>
              </a:rPr>
              <a:t>Fast Ignition basic experiment</a:t>
            </a:r>
            <a:endParaRPr lang="ja-JP" altLang="en-US" baseline="-25000" dirty="0">
              <a:solidFill>
                <a:prstClr val="black"/>
              </a:solidFill>
              <a:latin typeface="Helvetica"/>
              <a:ea typeface="ＭＳ Ｐゴシック"/>
              <a:cs typeface="Helvetica"/>
            </a:endParaRPr>
          </a:p>
        </p:txBody>
      </p:sp>
      <p:sp>
        <p:nvSpPr>
          <p:cNvPr id="24" name="Slide Number Placeholder 3"/>
          <p:cNvSpPr>
            <a:spLocks noGrp="1"/>
          </p:cNvSpPr>
          <p:nvPr>
            <p:ph type="sldNum" sz="quarter" idx="12"/>
          </p:nvPr>
        </p:nvSpPr>
        <p:spPr>
          <a:xfrm>
            <a:off x="1208991" y="6091052"/>
            <a:ext cx="1828800" cy="365125"/>
          </a:xfrm>
        </p:spPr>
        <p:txBody>
          <a:bodyPr/>
          <a:lstStyle/>
          <a:p>
            <a:fld id="{43D9C125-8B99-CB46-9F23-4D3CACF9D542}" type="slidenum">
              <a:rPr lang="ja-JP" altLang="en-US" smtClean="0">
                <a:solidFill>
                  <a:prstClr val="black">
                    <a:tint val="75000"/>
                  </a:prstClr>
                </a:solidFill>
                <a:latin typeface="Calibri"/>
                <a:ea typeface="ＭＳ Ｐゴシック"/>
              </a:rPr>
              <a:pPr/>
              <a:t>46</a:t>
            </a:fld>
            <a:endParaRPr lang="ja-JP" altLang="en-US">
              <a:solidFill>
                <a:prstClr val="black">
                  <a:tint val="75000"/>
                </a:prstClr>
              </a:solidFill>
              <a:latin typeface="Calibri"/>
              <a:ea typeface="ＭＳ Ｐゴシック"/>
            </a:endParaRPr>
          </a:p>
        </p:txBody>
      </p:sp>
      <p:pic>
        <p:nvPicPr>
          <p:cNvPr id="25" name="Picture 13"/>
          <p:cNvPicPr>
            <a:picLocks noChangeAspect="1"/>
          </p:cNvPicPr>
          <p:nvPr/>
        </p:nvPicPr>
        <p:blipFill>
          <a:blip r:embed="rId4"/>
          <a:stretch>
            <a:fillRect/>
          </a:stretch>
        </p:blipFill>
        <p:spPr>
          <a:xfrm>
            <a:off x="645247" y="3734016"/>
            <a:ext cx="4495800" cy="3136900"/>
          </a:xfrm>
          <a:prstGeom prst="rect">
            <a:avLst/>
          </a:prstGeom>
        </p:spPr>
      </p:pic>
      <p:sp>
        <p:nvSpPr>
          <p:cNvPr id="26" name="TextBox 14"/>
          <p:cNvSpPr txBox="1"/>
          <p:nvPr/>
        </p:nvSpPr>
        <p:spPr>
          <a:xfrm>
            <a:off x="2619662" y="3870189"/>
            <a:ext cx="689818" cy="400110"/>
          </a:xfrm>
          <a:prstGeom prst="rect">
            <a:avLst/>
          </a:prstGeom>
          <a:noFill/>
        </p:spPr>
        <p:txBody>
          <a:bodyPr wrap="square" rtlCol="0">
            <a:spAutoFit/>
          </a:bodyPr>
          <a:lstStyle/>
          <a:p>
            <a:r>
              <a:rPr lang="en-US" altLang="ja-JP" sz="2000" dirty="0" smtClean="0">
                <a:solidFill>
                  <a:prstClr val="black"/>
                </a:solidFill>
                <a:latin typeface="Calibri"/>
                <a:ea typeface="ＭＳ Ｐゴシック"/>
              </a:rPr>
              <a:t>Kα1</a:t>
            </a:r>
            <a:endParaRPr lang="ja-JP" altLang="en-US" sz="2000" dirty="0">
              <a:solidFill>
                <a:prstClr val="black"/>
              </a:solidFill>
              <a:latin typeface="Calibri"/>
              <a:ea typeface="ＭＳ Ｐゴシック"/>
            </a:endParaRPr>
          </a:p>
        </p:txBody>
      </p:sp>
      <p:sp>
        <p:nvSpPr>
          <p:cNvPr id="27" name="TextBox 15"/>
          <p:cNvSpPr txBox="1"/>
          <p:nvPr/>
        </p:nvSpPr>
        <p:spPr>
          <a:xfrm>
            <a:off x="1569251" y="4070244"/>
            <a:ext cx="689818" cy="400110"/>
          </a:xfrm>
          <a:prstGeom prst="rect">
            <a:avLst/>
          </a:prstGeom>
          <a:noFill/>
        </p:spPr>
        <p:txBody>
          <a:bodyPr wrap="square" rtlCol="0">
            <a:spAutoFit/>
          </a:bodyPr>
          <a:lstStyle/>
          <a:p>
            <a:r>
              <a:rPr lang="en-US" altLang="ja-JP" sz="2000" dirty="0" smtClean="0">
                <a:solidFill>
                  <a:prstClr val="black"/>
                </a:solidFill>
                <a:latin typeface="Calibri"/>
                <a:ea typeface="ＭＳ Ｐゴシック"/>
              </a:rPr>
              <a:t>Kα2</a:t>
            </a:r>
            <a:endParaRPr lang="ja-JP" altLang="en-US" sz="2000" dirty="0">
              <a:solidFill>
                <a:prstClr val="black"/>
              </a:solidFill>
              <a:latin typeface="Calibri"/>
              <a:ea typeface="ＭＳ Ｐゴシック"/>
            </a:endParaRPr>
          </a:p>
        </p:txBody>
      </p:sp>
      <p:sp>
        <p:nvSpPr>
          <p:cNvPr id="28" name="TextBox 16"/>
          <p:cNvSpPr txBox="1"/>
          <p:nvPr/>
        </p:nvSpPr>
        <p:spPr>
          <a:xfrm>
            <a:off x="4041946" y="4982848"/>
            <a:ext cx="689818" cy="400110"/>
          </a:xfrm>
          <a:prstGeom prst="rect">
            <a:avLst/>
          </a:prstGeom>
          <a:noFill/>
        </p:spPr>
        <p:txBody>
          <a:bodyPr wrap="square" rtlCol="0">
            <a:spAutoFit/>
          </a:bodyPr>
          <a:lstStyle/>
          <a:p>
            <a:r>
              <a:rPr lang="en-US" altLang="ja-JP" sz="2000" dirty="0" smtClean="0">
                <a:solidFill>
                  <a:prstClr val="black"/>
                </a:solidFill>
                <a:latin typeface="Calibri"/>
                <a:ea typeface="ＭＳ Ｐゴシック"/>
              </a:rPr>
              <a:t>K</a:t>
            </a:r>
            <a:r>
              <a:rPr lang="en-US" altLang="ja-JP" sz="2000" dirty="0">
                <a:solidFill>
                  <a:prstClr val="black"/>
                </a:solidFill>
                <a:latin typeface="Calibri"/>
                <a:ea typeface="ＭＳ Ｐゴシック"/>
              </a:rPr>
              <a:t>β</a:t>
            </a:r>
            <a:endParaRPr lang="ja-JP" altLang="en-US" sz="2000" dirty="0">
              <a:solidFill>
                <a:prstClr val="black"/>
              </a:solidFill>
              <a:latin typeface="Calibri"/>
              <a:ea typeface="ＭＳ Ｐゴシック"/>
            </a:endParaRPr>
          </a:p>
        </p:txBody>
      </p:sp>
      <p:sp>
        <p:nvSpPr>
          <p:cNvPr id="29" name="Freeform 18"/>
          <p:cNvSpPr/>
          <p:nvPr/>
        </p:nvSpPr>
        <p:spPr>
          <a:xfrm>
            <a:off x="1812241" y="3893953"/>
            <a:ext cx="1030649" cy="2025650"/>
          </a:xfrm>
          <a:custGeom>
            <a:avLst/>
            <a:gdLst>
              <a:gd name="connsiteX0" fmla="*/ 0 w 1030649"/>
              <a:gd name="connsiteY0" fmla="*/ 1987550 h 2020585"/>
              <a:gd name="connsiteX1" fmla="*/ 0 w 1030649"/>
              <a:gd name="connsiteY1" fmla="*/ 1987550 h 2020585"/>
              <a:gd name="connsiteX2" fmla="*/ 76200 w 1030649"/>
              <a:gd name="connsiteY2" fmla="*/ 1981200 h 2020585"/>
              <a:gd name="connsiteX3" fmla="*/ 101600 w 1030649"/>
              <a:gd name="connsiteY3" fmla="*/ 1949450 h 2020585"/>
              <a:gd name="connsiteX4" fmla="*/ 127000 w 1030649"/>
              <a:gd name="connsiteY4" fmla="*/ 1905000 h 2020585"/>
              <a:gd name="connsiteX5" fmla="*/ 146050 w 1030649"/>
              <a:gd name="connsiteY5" fmla="*/ 1828800 h 2020585"/>
              <a:gd name="connsiteX6" fmla="*/ 158750 w 1030649"/>
              <a:gd name="connsiteY6" fmla="*/ 1803400 h 2020585"/>
              <a:gd name="connsiteX7" fmla="*/ 190500 w 1030649"/>
              <a:gd name="connsiteY7" fmla="*/ 1746250 h 2020585"/>
              <a:gd name="connsiteX8" fmla="*/ 203200 w 1030649"/>
              <a:gd name="connsiteY8" fmla="*/ 1695450 h 2020585"/>
              <a:gd name="connsiteX9" fmla="*/ 215900 w 1030649"/>
              <a:gd name="connsiteY9" fmla="*/ 1676400 h 2020585"/>
              <a:gd name="connsiteX10" fmla="*/ 228600 w 1030649"/>
              <a:gd name="connsiteY10" fmla="*/ 1638300 h 2020585"/>
              <a:gd name="connsiteX11" fmla="*/ 247650 w 1030649"/>
              <a:gd name="connsiteY11" fmla="*/ 1619250 h 2020585"/>
              <a:gd name="connsiteX12" fmla="*/ 273050 w 1030649"/>
              <a:gd name="connsiteY12" fmla="*/ 1574800 h 2020585"/>
              <a:gd name="connsiteX13" fmla="*/ 279400 w 1030649"/>
              <a:gd name="connsiteY13" fmla="*/ 1555750 h 2020585"/>
              <a:gd name="connsiteX14" fmla="*/ 298450 w 1030649"/>
              <a:gd name="connsiteY14" fmla="*/ 1504950 h 2020585"/>
              <a:gd name="connsiteX15" fmla="*/ 304800 w 1030649"/>
              <a:gd name="connsiteY15" fmla="*/ 1466850 h 2020585"/>
              <a:gd name="connsiteX16" fmla="*/ 317500 w 1030649"/>
              <a:gd name="connsiteY16" fmla="*/ 1352550 h 2020585"/>
              <a:gd name="connsiteX17" fmla="*/ 323850 w 1030649"/>
              <a:gd name="connsiteY17" fmla="*/ 1333500 h 2020585"/>
              <a:gd name="connsiteX18" fmla="*/ 330200 w 1030649"/>
              <a:gd name="connsiteY18" fmla="*/ 1301750 h 2020585"/>
              <a:gd name="connsiteX19" fmla="*/ 349250 w 1030649"/>
              <a:gd name="connsiteY19" fmla="*/ 1244600 h 2020585"/>
              <a:gd name="connsiteX20" fmla="*/ 361950 w 1030649"/>
              <a:gd name="connsiteY20" fmla="*/ 1193800 h 2020585"/>
              <a:gd name="connsiteX21" fmla="*/ 368300 w 1030649"/>
              <a:gd name="connsiteY21" fmla="*/ 1130300 h 2020585"/>
              <a:gd name="connsiteX22" fmla="*/ 381000 w 1030649"/>
              <a:gd name="connsiteY22" fmla="*/ 1073150 h 2020585"/>
              <a:gd name="connsiteX23" fmla="*/ 387350 w 1030649"/>
              <a:gd name="connsiteY23" fmla="*/ 1022350 h 2020585"/>
              <a:gd name="connsiteX24" fmla="*/ 400050 w 1030649"/>
              <a:gd name="connsiteY24" fmla="*/ 965200 h 2020585"/>
              <a:gd name="connsiteX25" fmla="*/ 406400 w 1030649"/>
              <a:gd name="connsiteY25" fmla="*/ 933450 h 2020585"/>
              <a:gd name="connsiteX26" fmla="*/ 412750 w 1030649"/>
              <a:gd name="connsiteY26" fmla="*/ 895350 h 2020585"/>
              <a:gd name="connsiteX27" fmla="*/ 425450 w 1030649"/>
              <a:gd name="connsiteY27" fmla="*/ 819150 h 2020585"/>
              <a:gd name="connsiteX28" fmla="*/ 438150 w 1030649"/>
              <a:gd name="connsiteY28" fmla="*/ 800100 h 2020585"/>
              <a:gd name="connsiteX29" fmla="*/ 457200 w 1030649"/>
              <a:gd name="connsiteY29" fmla="*/ 508000 h 2020585"/>
              <a:gd name="connsiteX30" fmla="*/ 469900 w 1030649"/>
              <a:gd name="connsiteY30" fmla="*/ 463550 h 2020585"/>
              <a:gd name="connsiteX31" fmla="*/ 482600 w 1030649"/>
              <a:gd name="connsiteY31" fmla="*/ 438150 h 2020585"/>
              <a:gd name="connsiteX32" fmla="*/ 495300 w 1030649"/>
              <a:gd name="connsiteY32" fmla="*/ 400050 h 2020585"/>
              <a:gd name="connsiteX33" fmla="*/ 501650 w 1030649"/>
              <a:gd name="connsiteY33" fmla="*/ 381000 h 2020585"/>
              <a:gd name="connsiteX34" fmla="*/ 508000 w 1030649"/>
              <a:gd name="connsiteY34" fmla="*/ 400050 h 2020585"/>
              <a:gd name="connsiteX35" fmla="*/ 520700 w 1030649"/>
              <a:gd name="connsiteY35" fmla="*/ 495300 h 2020585"/>
              <a:gd name="connsiteX36" fmla="*/ 533400 w 1030649"/>
              <a:gd name="connsiteY36" fmla="*/ 533400 h 2020585"/>
              <a:gd name="connsiteX37" fmla="*/ 539750 w 1030649"/>
              <a:gd name="connsiteY37" fmla="*/ 552450 h 2020585"/>
              <a:gd name="connsiteX38" fmla="*/ 546100 w 1030649"/>
              <a:gd name="connsiteY38" fmla="*/ 584200 h 2020585"/>
              <a:gd name="connsiteX39" fmla="*/ 552450 w 1030649"/>
              <a:gd name="connsiteY39" fmla="*/ 603250 h 2020585"/>
              <a:gd name="connsiteX40" fmla="*/ 558800 w 1030649"/>
              <a:gd name="connsiteY40" fmla="*/ 641350 h 2020585"/>
              <a:gd name="connsiteX41" fmla="*/ 565150 w 1030649"/>
              <a:gd name="connsiteY41" fmla="*/ 666750 h 2020585"/>
              <a:gd name="connsiteX42" fmla="*/ 577850 w 1030649"/>
              <a:gd name="connsiteY42" fmla="*/ 723900 h 2020585"/>
              <a:gd name="connsiteX43" fmla="*/ 584200 w 1030649"/>
              <a:gd name="connsiteY43" fmla="*/ 800100 h 2020585"/>
              <a:gd name="connsiteX44" fmla="*/ 590550 w 1030649"/>
              <a:gd name="connsiteY44" fmla="*/ 819150 h 2020585"/>
              <a:gd name="connsiteX45" fmla="*/ 641350 w 1030649"/>
              <a:gd name="connsiteY45" fmla="*/ 806450 h 2020585"/>
              <a:gd name="connsiteX46" fmla="*/ 647700 w 1030649"/>
              <a:gd name="connsiteY46" fmla="*/ 768350 h 2020585"/>
              <a:gd name="connsiteX47" fmla="*/ 654050 w 1030649"/>
              <a:gd name="connsiteY47" fmla="*/ 749300 h 2020585"/>
              <a:gd name="connsiteX48" fmla="*/ 660400 w 1030649"/>
              <a:gd name="connsiteY48" fmla="*/ 723900 h 2020585"/>
              <a:gd name="connsiteX49" fmla="*/ 679450 w 1030649"/>
              <a:gd name="connsiteY49" fmla="*/ 673100 h 2020585"/>
              <a:gd name="connsiteX50" fmla="*/ 685800 w 1030649"/>
              <a:gd name="connsiteY50" fmla="*/ 622300 h 2020585"/>
              <a:gd name="connsiteX51" fmla="*/ 692150 w 1030649"/>
              <a:gd name="connsiteY51" fmla="*/ 584200 h 2020585"/>
              <a:gd name="connsiteX52" fmla="*/ 704850 w 1030649"/>
              <a:gd name="connsiteY52" fmla="*/ 463550 h 2020585"/>
              <a:gd name="connsiteX53" fmla="*/ 711200 w 1030649"/>
              <a:gd name="connsiteY53" fmla="*/ 279400 h 2020585"/>
              <a:gd name="connsiteX54" fmla="*/ 736600 w 1030649"/>
              <a:gd name="connsiteY54" fmla="*/ 228600 h 2020585"/>
              <a:gd name="connsiteX55" fmla="*/ 742950 w 1030649"/>
              <a:gd name="connsiteY55" fmla="*/ 177800 h 2020585"/>
              <a:gd name="connsiteX56" fmla="*/ 749300 w 1030649"/>
              <a:gd name="connsiteY56" fmla="*/ 152400 h 2020585"/>
              <a:gd name="connsiteX57" fmla="*/ 755650 w 1030649"/>
              <a:gd name="connsiteY57" fmla="*/ 69850 h 2020585"/>
              <a:gd name="connsiteX58" fmla="*/ 768350 w 1030649"/>
              <a:gd name="connsiteY58" fmla="*/ 31750 h 2020585"/>
              <a:gd name="connsiteX59" fmla="*/ 774700 w 1030649"/>
              <a:gd name="connsiteY59" fmla="*/ 6350 h 2020585"/>
              <a:gd name="connsiteX60" fmla="*/ 793750 w 1030649"/>
              <a:gd name="connsiteY60" fmla="*/ 0 h 2020585"/>
              <a:gd name="connsiteX61" fmla="*/ 806450 w 1030649"/>
              <a:gd name="connsiteY61" fmla="*/ 19050 h 2020585"/>
              <a:gd name="connsiteX62" fmla="*/ 819150 w 1030649"/>
              <a:gd name="connsiteY62" fmla="*/ 88900 h 2020585"/>
              <a:gd name="connsiteX63" fmla="*/ 825500 w 1030649"/>
              <a:gd name="connsiteY63" fmla="*/ 120650 h 2020585"/>
              <a:gd name="connsiteX64" fmla="*/ 838200 w 1030649"/>
              <a:gd name="connsiteY64" fmla="*/ 298450 h 2020585"/>
              <a:gd name="connsiteX65" fmla="*/ 844550 w 1030649"/>
              <a:gd name="connsiteY65" fmla="*/ 355600 h 2020585"/>
              <a:gd name="connsiteX66" fmla="*/ 850900 w 1030649"/>
              <a:gd name="connsiteY66" fmla="*/ 533400 h 2020585"/>
              <a:gd name="connsiteX67" fmla="*/ 857250 w 1030649"/>
              <a:gd name="connsiteY67" fmla="*/ 558800 h 2020585"/>
              <a:gd name="connsiteX68" fmla="*/ 863600 w 1030649"/>
              <a:gd name="connsiteY68" fmla="*/ 609600 h 2020585"/>
              <a:gd name="connsiteX69" fmla="*/ 876300 w 1030649"/>
              <a:gd name="connsiteY69" fmla="*/ 685800 h 2020585"/>
              <a:gd name="connsiteX70" fmla="*/ 882650 w 1030649"/>
              <a:gd name="connsiteY70" fmla="*/ 800100 h 2020585"/>
              <a:gd name="connsiteX71" fmla="*/ 889000 w 1030649"/>
              <a:gd name="connsiteY71" fmla="*/ 965200 h 2020585"/>
              <a:gd name="connsiteX72" fmla="*/ 901700 w 1030649"/>
              <a:gd name="connsiteY72" fmla="*/ 1079500 h 2020585"/>
              <a:gd name="connsiteX73" fmla="*/ 908050 w 1030649"/>
              <a:gd name="connsiteY73" fmla="*/ 1168400 h 2020585"/>
              <a:gd name="connsiteX74" fmla="*/ 920750 w 1030649"/>
              <a:gd name="connsiteY74" fmla="*/ 1276350 h 2020585"/>
              <a:gd name="connsiteX75" fmla="*/ 927100 w 1030649"/>
              <a:gd name="connsiteY75" fmla="*/ 1308100 h 2020585"/>
              <a:gd name="connsiteX76" fmla="*/ 933450 w 1030649"/>
              <a:gd name="connsiteY76" fmla="*/ 1479550 h 2020585"/>
              <a:gd name="connsiteX77" fmla="*/ 939800 w 1030649"/>
              <a:gd name="connsiteY77" fmla="*/ 1733550 h 2020585"/>
              <a:gd name="connsiteX78" fmla="*/ 946150 w 1030649"/>
              <a:gd name="connsiteY78" fmla="*/ 1778000 h 2020585"/>
              <a:gd name="connsiteX79" fmla="*/ 958850 w 1030649"/>
              <a:gd name="connsiteY79" fmla="*/ 1797050 h 2020585"/>
              <a:gd name="connsiteX80" fmla="*/ 965200 w 1030649"/>
              <a:gd name="connsiteY80" fmla="*/ 1816100 h 2020585"/>
              <a:gd name="connsiteX81" fmla="*/ 977900 w 1030649"/>
              <a:gd name="connsiteY81" fmla="*/ 1847850 h 2020585"/>
              <a:gd name="connsiteX82" fmla="*/ 990600 w 1030649"/>
              <a:gd name="connsiteY82" fmla="*/ 1885950 h 2020585"/>
              <a:gd name="connsiteX83" fmla="*/ 996950 w 1030649"/>
              <a:gd name="connsiteY83" fmla="*/ 1905000 h 2020585"/>
              <a:gd name="connsiteX84" fmla="*/ 1009650 w 1030649"/>
              <a:gd name="connsiteY84" fmla="*/ 1981200 h 2020585"/>
              <a:gd name="connsiteX85" fmla="*/ 1016000 w 1030649"/>
              <a:gd name="connsiteY85" fmla="*/ 2000250 h 2020585"/>
              <a:gd name="connsiteX86" fmla="*/ 1028700 w 1030649"/>
              <a:gd name="connsiteY86" fmla="*/ 2019300 h 2020585"/>
              <a:gd name="connsiteX87" fmla="*/ 844550 w 1030649"/>
              <a:gd name="connsiteY87" fmla="*/ 2012950 h 2020585"/>
              <a:gd name="connsiteX88" fmla="*/ 819150 w 1030649"/>
              <a:gd name="connsiteY88" fmla="*/ 2006600 h 2020585"/>
              <a:gd name="connsiteX89" fmla="*/ 457200 w 1030649"/>
              <a:gd name="connsiteY89" fmla="*/ 1987550 h 2020585"/>
              <a:gd name="connsiteX90" fmla="*/ 400050 w 1030649"/>
              <a:gd name="connsiteY90" fmla="*/ 1974850 h 2020585"/>
              <a:gd name="connsiteX91" fmla="*/ 0 w 1030649"/>
              <a:gd name="connsiteY91" fmla="*/ 1987550 h 2020585"/>
              <a:gd name="connsiteX0" fmla="*/ 0 w 1030649"/>
              <a:gd name="connsiteY0" fmla="*/ 1987550 h 2020585"/>
              <a:gd name="connsiteX1" fmla="*/ 0 w 1030649"/>
              <a:gd name="connsiteY1" fmla="*/ 1987550 h 2020585"/>
              <a:gd name="connsiteX2" fmla="*/ 76200 w 1030649"/>
              <a:gd name="connsiteY2" fmla="*/ 1981200 h 2020585"/>
              <a:gd name="connsiteX3" fmla="*/ 101600 w 1030649"/>
              <a:gd name="connsiteY3" fmla="*/ 1949450 h 2020585"/>
              <a:gd name="connsiteX4" fmla="*/ 127000 w 1030649"/>
              <a:gd name="connsiteY4" fmla="*/ 1905000 h 2020585"/>
              <a:gd name="connsiteX5" fmla="*/ 146050 w 1030649"/>
              <a:gd name="connsiteY5" fmla="*/ 1828800 h 2020585"/>
              <a:gd name="connsiteX6" fmla="*/ 158750 w 1030649"/>
              <a:gd name="connsiteY6" fmla="*/ 1803400 h 2020585"/>
              <a:gd name="connsiteX7" fmla="*/ 190500 w 1030649"/>
              <a:gd name="connsiteY7" fmla="*/ 1746250 h 2020585"/>
              <a:gd name="connsiteX8" fmla="*/ 203200 w 1030649"/>
              <a:gd name="connsiteY8" fmla="*/ 1695450 h 2020585"/>
              <a:gd name="connsiteX9" fmla="*/ 215900 w 1030649"/>
              <a:gd name="connsiteY9" fmla="*/ 1676400 h 2020585"/>
              <a:gd name="connsiteX10" fmla="*/ 228600 w 1030649"/>
              <a:gd name="connsiteY10" fmla="*/ 1638300 h 2020585"/>
              <a:gd name="connsiteX11" fmla="*/ 247650 w 1030649"/>
              <a:gd name="connsiteY11" fmla="*/ 1619250 h 2020585"/>
              <a:gd name="connsiteX12" fmla="*/ 273050 w 1030649"/>
              <a:gd name="connsiteY12" fmla="*/ 1574800 h 2020585"/>
              <a:gd name="connsiteX13" fmla="*/ 279400 w 1030649"/>
              <a:gd name="connsiteY13" fmla="*/ 1555750 h 2020585"/>
              <a:gd name="connsiteX14" fmla="*/ 298450 w 1030649"/>
              <a:gd name="connsiteY14" fmla="*/ 1504950 h 2020585"/>
              <a:gd name="connsiteX15" fmla="*/ 304800 w 1030649"/>
              <a:gd name="connsiteY15" fmla="*/ 1466850 h 2020585"/>
              <a:gd name="connsiteX16" fmla="*/ 317500 w 1030649"/>
              <a:gd name="connsiteY16" fmla="*/ 1352550 h 2020585"/>
              <a:gd name="connsiteX17" fmla="*/ 323850 w 1030649"/>
              <a:gd name="connsiteY17" fmla="*/ 1333500 h 2020585"/>
              <a:gd name="connsiteX18" fmla="*/ 330200 w 1030649"/>
              <a:gd name="connsiteY18" fmla="*/ 1301750 h 2020585"/>
              <a:gd name="connsiteX19" fmla="*/ 349250 w 1030649"/>
              <a:gd name="connsiteY19" fmla="*/ 1244600 h 2020585"/>
              <a:gd name="connsiteX20" fmla="*/ 361950 w 1030649"/>
              <a:gd name="connsiteY20" fmla="*/ 1193800 h 2020585"/>
              <a:gd name="connsiteX21" fmla="*/ 368300 w 1030649"/>
              <a:gd name="connsiteY21" fmla="*/ 1130300 h 2020585"/>
              <a:gd name="connsiteX22" fmla="*/ 381000 w 1030649"/>
              <a:gd name="connsiteY22" fmla="*/ 1073150 h 2020585"/>
              <a:gd name="connsiteX23" fmla="*/ 387350 w 1030649"/>
              <a:gd name="connsiteY23" fmla="*/ 1022350 h 2020585"/>
              <a:gd name="connsiteX24" fmla="*/ 400050 w 1030649"/>
              <a:gd name="connsiteY24" fmla="*/ 965200 h 2020585"/>
              <a:gd name="connsiteX25" fmla="*/ 406400 w 1030649"/>
              <a:gd name="connsiteY25" fmla="*/ 933450 h 2020585"/>
              <a:gd name="connsiteX26" fmla="*/ 412750 w 1030649"/>
              <a:gd name="connsiteY26" fmla="*/ 895350 h 2020585"/>
              <a:gd name="connsiteX27" fmla="*/ 425450 w 1030649"/>
              <a:gd name="connsiteY27" fmla="*/ 819150 h 2020585"/>
              <a:gd name="connsiteX28" fmla="*/ 438150 w 1030649"/>
              <a:gd name="connsiteY28" fmla="*/ 800100 h 2020585"/>
              <a:gd name="connsiteX29" fmla="*/ 457200 w 1030649"/>
              <a:gd name="connsiteY29" fmla="*/ 508000 h 2020585"/>
              <a:gd name="connsiteX30" fmla="*/ 469900 w 1030649"/>
              <a:gd name="connsiteY30" fmla="*/ 463550 h 2020585"/>
              <a:gd name="connsiteX31" fmla="*/ 482600 w 1030649"/>
              <a:gd name="connsiteY31" fmla="*/ 438150 h 2020585"/>
              <a:gd name="connsiteX32" fmla="*/ 495300 w 1030649"/>
              <a:gd name="connsiteY32" fmla="*/ 400050 h 2020585"/>
              <a:gd name="connsiteX33" fmla="*/ 501650 w 1030649"/>
              <a:gd name="connsiteY33" fmla="*/ 381000 h 2020585"/>
              <a:gd name="connsiteX34" fmla="*/ 508000 w 1030649"/>
              <a:gd name="connsiteY34" fmla="*/ 400050 h 2020585"/>
              <a:gd name="connsiteX35" fmla="*/ 520700 w 1030649"/>
              <a:gd name="connsiteY35" fmla="*/ 495300 h 2020585"/>
              <a:gd name="connsiteX36" fmla="*/ 533400 w 1030649"/>
              <a:gd name="connsiteY36" fmla="*/ 533400 h 2020585"/>
              <a:gd name="connsiteX37" fmla="*/ 539750 w 1030649"/>
              <a:gd name="connsiteY37" fmla="*/ 552450 h 2020585"/>
              <a:gd name="connsiteX38" fmla="*/ 546100 w 1030649"/>
              <a:gd name="connsiteY38" fmla="*/ 584200 h 2020585"/>
              <a:gd name="connsiteX39" fmla="*/ 552450 w 1030649"/>
              <a:gd name="connsiteY39" fmla="*/ 603250 h 2020585"/>
              <a:gd name="connsiteX40" fmla="*/ 558800 w 1030649"/>
              <a:gd name="connsiteY40" fmla="*/ 641350 h 2020585"/>
              <a:gd name="connsiteX41" fmla="*/ 565150 w 1030649"/>
              <a:gd name="connsiteY41" fmla="*/ 666750 h 2020585"/>
              <a:gd name="connsiteX42" fmla="*/ 577850 w 1030649"/>
              <a:gd name="connsiteY42" fmla="*/ 723900 h 2020585"/>
              <a:gd name="connsiteX43" fmla="*/ 584200 w 1030649"/>
              <a:gd name="connsiteY43" fmla="*/ 800100 h 2020585"/>
              <a:gd name="connsiteX44" fmla="*/ 590550 w 1030649"/>
              <a:gd name="connsiteY44" fmla="*/ 819150 h 2020585"/>
              <a:gd name="connsiteX45" fmla="*/ 641350 w 1030649"/>
              <a:gd name="connsiteY45" fmla="*/ 806450 h 2020585"/>
              <a:gd name="connsiteX46" fmla="*/ 647700 w 1030649"/>
              <a:gd name="connsiteY46" fmla="*/ 768350 h 2020585"/>
              <a:gd name="connsiteX47" fmla="*/ 654050 w 1030649"/>
              <a:gd name="connsiteY47" fmla="*/ 749300 h 2020585"/>
              <a:gd name="connsiteX48" fmla="*/ 660400 w 1030649"/>
              <a:gd name="connsiteY48" fmla="*/ 723900 h 2020585"/>
              <a:gd name="connsiteX49" fmla="*/ 679450 w 1030649"/>
              <a:gd name="connsiteY49" fmla="*/ 673100 h 2020585"/>
              <a:gd name="connsiteX50" fmla="*/ 685800 w 1030649"/>
              <a:gd name="connsiteY50" fmla="*/ 622300 h 2020585"/>
              <a:gd name="connsiteX51" fmla="*/ 692150 w 1030649"/>
              <a:gd name="connsiteY51" fmla="*/ 584200 h 2020585"/>
              <a:gd name="connsiteX52" fmla="*/ 704850 w 1030649"/>
              <a:gd name="connsiteY52" fmla="*/ 463550 h 2020585"/>
              <a:gd name="connsiteX53" fmla="*/ 711200 w 1030649"/>
              <a:gd name="connsiteY53" fmla="*/ 279400 h 2020585"/>
              <a:gd name="connsiteX54" fmla="*/ 736600 w 1030649"/>
              <a:gd name="connsiteY54" fmla="*/ 228600 h 2020585"/>
              <a:gd name="connsiteX55" fmla="*/ 742950 w 1030649"/>
              <a:gd name="connsiteY55" fmla="*/ 177800 h 2020585"/>
              <a:gd name="connsiteX56" fmla="*/ 749300 w 1030649"/>
              <a:gd name="connsiteY56" fmla="*/ 152400 h 2020585"/>
              <a:gd name="connsiteX57" fmla="*/ 755650 w 1030649"/>
              <a:gd name="connsiteY57" fmla="*/ 69850 h 2020585"/>
              <a:gd name="connsiteX58" fmla="*/ 768350 w 1030649"/>
              <a:gd name="connsiteY58" fmla="*/ 31750 h 2020585"/>
              <a:gd name="connsiteX59" fmla="*/ 774700 w 1030649"/>
              <a:gd name="connsiteY59" fmla="*/ 6350 h 2020585"/>
              <a:gd name="connsiteX60" fmla="*/ 793750 w 1030649"/>
              <a:gd name="connsiteY60" fmla="*/ 0 h 2020585"/>
              <a:gd name="connsiteX61" fmla="*/ 806450 w 1030649"/>
              <a:gd name="connsiteY61" fmla="*/ 19050 h 2020585"/>
              <a:gd name="connsiteX62" fmla="*/ 819150 w 1030649"/>
              <a:gd name="connsiteY62" fmla="*/ 88900 h 2020585"/>
              <a:gd name="connsiteX63" fmla="*/ 825500 w 1030649"/>
              <a:gd name="connsiteY63" fmla="*/ 120650 h 2020585"/>
              <a:gd name="connsiteX64" fmla="*/ 838200 w 1030649"/>
              <a:gd name="connsiteY64" fmla="*/ 298450 h 2020585"/>
              <a:gd name="connsiteX65" fmla="*/ 844550 w 1030649"/>
              <a:gd name="connsiteY65" fmla="*/ 355600 h 2020585"/>
              <a:gd name="connsiteX66" fmla="*/ 850900 w 1030649"/>
              <a:gd name="connsiteY66" fmla="*/ 533400 h 2020585"/>
              <a:gd name="connsiteX67" fmla="*/ 857250 w 1030649"/>
              <a:gd name="connsiteY67" fmla="*/ 558800 h 2020585"/>
              <a:gd name="connsiteX68" fmla="*/ 863600 w 1030649"/>
              <a:gd name="connsiteY68" fmla="*/ 609600 h 2020585"/>
              <a:gd name="connsiteX69" fmla="*/ 876300 w 1030649"/>
              <a:gd name="connsiteY69" fmla="*/ 685800 h 2020585"/>
              <a:gd name="connsiteX70" fmla="*/ 882650 w 1030649"/>
              <a:gd name="connsiteY70" fmla="*/ 800100 h 2020585"/>
              <a:gd name="connsiteX71" fmla="*/ 889000 w 1030649"/>
              <a:gd name="connsiteY71" fmla="*/ 965200 h 2020585"/>
              <a:gd name="connsiteX72" fmla="*/ 901700 w 1030649"/>
              <a:gd name="connsiteY72" fmla="*/ 1079500 h 2020585"/>
              <a:gd name="connsiteX73" fmla="*/ 908050 w 1030649"/>
              <a:gd name="connsiteY73" fmla="*/ 1168400 h 2020585"/>
              <a:gd name="connsiteX74" fmla="*/ 920750 w 1030649"/>
              <a:gd name="connsiteY74" fmla="*/ 1276350 h 2020585"/>
              <a:gd name="connsiteX75" fmla="*/ 927100 w 1030649"/>
              <a:gd name="connsiteY75" fmla="*/ 1308100 h 2020585"/>
              <a:gd name="connsiteX76" fmla="*/ 933450 w 1030649"/>
              <a:gd name="connsiteY76" fmla="*/ 1479550 h 2020585"/>
              <a:gd name="connsiteX77" fmla="*/ 939800 w 1030649"/>
              <a:gd name="connsiteY77" fmla="*/ 1733550 h 2020585"/>
              <a:gd name="connsiteX78" fmla="*/ 946150 w 1030649"/>
              <a:gd name="connsiteY78" fmla="*/ 1778000 h 2020585"/>
              <a:gd name="connsiteX79" fmla="*/ 958850 w 1030649"/>
              <a:gd name="connsiteY79" fmla="*/ 1797050 h 2020585"/>
              <a:gd name="connsiteX80" fmla="*/ 965200 w 1030649"/>
              <a:gd name="connsiteY80" fmla="*/ 1816100 h 2020585"/>
              <a:gd name="connsiteX81" fmla="*/ 977900 w 1030649"/>
              <a:gd name="connsiteY81" fmla="*/ 1847850 h 2020585"/>
              <a:gd name="connsiteX82" fmla="*/ 990600 w 1030649"/>
              <a:gd name="connsiteY82" fmla="*/ 1885950 h 2020585"/>
              <a:gd name="connsiteX83" fmla="*/ 996950 w 1030649"/>
              <a:gd name="connsiteY83" fmla="*/ 1905000 h 2020585"/>
              <a:gd name="connsiteX84" fmla="*/ 1009650 w 1030649"/>
              <a:gd name="connsiteY84" fmla="*/ 1981200 h 2020585"/>
              <a:gd name="connsiteX85" fmla="*/ 1016000 w 1030649"/>
              <a:gd name="connsiteY85" fmla="*/ 2000250 h 2020585"/>
              <a:gd name="connsiteX86" fmla="*/ 1028700 w 1030649"/>
              <a:gd name="connsiteY86" fmla="*/ 2019300 h 2020585"/>
              <a:gd name="connsiteX87" fmla="*/ 844550 w 1030649"/>
              <a:gd name="connsiteY87" fmla="*/ 2012950 h 2020585"/>
              <a:gd name="connsiteX88" fmla="*/ 819150 w 1030649"/>
              <a:gd name="connsiteY88" fmla="*/ 2006600 h 2020585"/>
              <a:gd name="connsiteX89" fmla="*/ 457200 w 1030649"/>
              <a:gd name="connsiteY89" fmla="*/ 1987550 h 2020585"/>
              <a:gd name="connsiteX90" fmla="*/ 361950 w 1030649"/>
              <a:gd name="connsiteY90" fmla="*/ 1993900 h 2020585"/>
              <a:gd name="connsiteX91" fmla="*/ 0 w 1030649"/>
              <a:gd name="connsiteY91" fmla="*/ 1987550 h 2020585"/>
              <a:gd name="connsiteX0" fmla="*/ 0 w 1030649"/>
              <a:gd name="connsiteY0" fmla="*/ 1987550 h 2020585"/>
              <a:gd name="connsiteX1" fmla="*/ 0 w 1030649"/>
              <a:gd name="connsiteY1" fmla="*/ 1987550 h 2020585"/>
              <a:gd name="connsiteX2" fmla="*/ 76200 w 1030649"/>
              <a:gd name="connsiteY2" fmla="*/ 1981200 h 2020585"/>
              <a:gd name="connsiteX3" fmla="*/ 101600 w 1030649"/>
              <a:gd name="connsiteY3" fmla="*/ 1949450 h 2020585"/>
              <a:gd name="connsiteX4" fmla="*/ 127000 w 1030649"/>
              <a:gd name="connsiteY4" fmla="*/ 1905000 h 2020585"/>
              <a:gd name="connsiteX5" fmla="*/ 146050 w 1030649"/>
              <a:gd name="connsiteY5" fmla="*/ 1828800 h 2020585"/>
              <a:gd name="connsiteX6" fmla="*/ 158750 w 1030649"/>
              <a:gd name="connsiteY6" fmla="*/ 1803400 h 2020585"/>
              <a:gd name="connsiteX7" fmla="*/ 190500 w 1030649"/>
              <a:gd name="connsiteY7" fmla="*/ 1746250 h 2020585"/>
              <a:gd name="connsiteX8" fmla="*/ 203200 w 1030649"/>
              <a:gd name="connsiteY8" fmla="*/ 1695450 h 2020585"/>
              <a:gd name="connsiteX9" fmla="*/ 215900 w 1030649"/>
              <a:gd name="connsiteY9" fmla="*/ 1676400 h 2020585"/>
              <a:gd name="connsiteX10" fmla="*/ 228600 w 1030649"/>
              <a:gd name="connsiteY10" fmla="*/ 1638300 h 2020585"/>
              <a:gd name="connsiteX11" fmla="*/ 247650 w 1030649"/>
              <a:gd name="connsiteY11" fmla="*/ 1619250 h 2020585"/>
              <a:gd name="connsiteX12" fmla="*/ 273050 w 1030649"/>
              <a:gd name="connsiteY12" fmla="*/ 1574800 h 2020585"/>
              <a:gd name="connsiteX13" fmla="*/ 279400 w 1030649"/>
              <a:gd name="connsiteY13" fmla="*/ 1555750 h 2020585"/>
              <a:gd name="connsiteX14" fmla="*/ 298450 w 1030649"/>
              <a:gd name="connsiteY14" fmla="*/ 1504950 h 2020585"/>
              <a:gd name="connsiteX15" fmla="*/ 304800 w 1030649"/>
              <a:gd name="connsiteY15" fmla="*/ 1466850 h 2020585"/>
              <a:gd name="connsiteX16" fmla="*/ 317500 w 1030649"/>
              <a:gd name="connsiteY16" fmla="*/ 1352550 h 2020585"/>
              <a:gd name="connsiteX17" fmla="*/ 323850 w 1030649"/>
              <a:gd name="connsiteY17" fmla="*/ 1333500 h 2020585"/>
              <a:gd name="connsiteX18" fmla="*/ 330200 w 1030649"/>
              <a:gd name="connsiteY18" fmla="*/ 1301750 h 2020585"/>
              <a:gd name="connsiteX19" fmla="*/ 349250 w 1030649"/>
              <a:gd name="connsiteY19" fmla="*/ 1244600 h 2020585"/>
              <a:gd name="connsiteX20" fmla="*/ 361950 w 1030649"/>
              <a:gd name="connsiteY20" fmla="*/ 1193800 h 2020585"/>
              <a:gd name="connsiteX21" fmla="*/ 368300 w 1030649"/>
              <a:gd name="connsiteY21" fmla="*/ 1130300 h 2020585"/>
              <a:gd name="connsiteX22" fmla="*/ 381000 w 1030649"/>
              <a:gd name="connsiteY22" fmla="*/ 1073150 h 2020585"/>
              <a:gd name="connsiteX23" fmla="*/ 387350 w 1030649"/>
              <a:gd name="connsiteY23" fmla="*/ 1022350 h 2020585"/>
              <a:gd name="connsiteX24" fmla="*/ 400050 w 1030649"/>
              <a:gd name="connsiteY24" fmla="*/ 965200 h 2020585"/>
              <a:gd name="connsiteX25" fmla="*/ 406400 w 1030649"/>
              <a:gd name="connsiteY25" fmla="*/ 933450 h 2020585"/>
              <a:gd name="connsiteX26" fmla="*/ 412750 w 1030649"/>
              <a:gd name="connsiteY26" fmla="*/ 895350 h 2020585"/>
              <a:gd name="connsiteX27" fmla="*/ 425450 w 1030649"/>
              <a:gd name="connsiteY27" fmla="*/ 819150 h 2020585"/>
              <a:gd name="connsiteX28" fmla="*/ 438150 w 1030649"/>
              <a:gd name="connsiteY28" fmla="*/ 800100 h 2020585"/>
              <a:gd name="connsiteX29" fmla="*/ 457200 w 1030649"/>
              <a:gd name="connsiteY29" fmla="*/ 508000 h 2020585"/>
              <a:gd name="connsiteX30" fmla="*/ 469900 w 1030649"/>
              <a:gd name="connsiteY30" fmla="*/ 463550 h 2020585"/>
              <a:gd name="connsiteX31" fmla="*/ 482600 w 1030649"/>
              <a:gd name="connsiteY31" fmla="*/ 438150 h 2020585"/>
              <a:gd name="connsiteX32" fmla="*/ 495300 w 1030649"/>
              <a:gd name="connsiteY32" fmla="*/ 400050 h 2020585"/>
              <a:gd name="connsiteX33" fmla="*/ 501650 w 1030649"/>
              <a:gd name="connsiteY33" fmla="*/ 381000 h 2020585"/>
              <a:gd name="connsiteX34" fmla="*/ 508000 w 1030649"/>
              <a:gd name="connsiteY34" fmla="*/ 400050 h 2020585"/>
              <a:gd name="connsiteX35" fmla="*/ 520700 w 1030649"/>
              <a:gd name="connsiteY35" fmla="*/ 495300 h 2020585"/>
              <a:gd name="connsiteX36" fmla="*/ 533400 w 1030649"/>
              <a:gd name="connsiteY36" fmla="*/ 533400 h 2020585"/>
              <a:gd name="connsiteX37" fmla="*/ 539750 w 1030649"/>
              <a:gd name="connsiteY37" fmla="*/ 552450 h 2020585"/>
              <a:gd name="connsiteX38" fmla="*/ 546100 w 1030649"/>
              <a:gd name="connsiteY38" fmla="*/ 584200 h 2020585"/>
              <a:gd name="connsiteX39" fmla="*/ 552450 w 1030649"/>
              <a:gd name="connsiteY39" fmla="*/ 603250 h 2020585"/>
              <a:gd name="connsiteX40" fmla="*/ 558800 w 1030649"/>
              <a:gd name="connsiteY40" fmla="*/ 641350 h 2020585"/>
              <a:gd name="connsiteX41" fmla="*/ 565150 w 1030649"/>
              <a:gd name="connsiteY41" fmla="*/ 666750 h 2020585"/>
              <a:gd name="connsiteX42" fmla="*/ 577850 w 1030649"/>
              <a:gd name="connsiteY42" fmla="*/ 723900 h 2020585"/>
              <a:gd name="connsiteX43" fmla="*/ 584200 w 1030649"/>
              <a:gd name="connsiteY43" fmla="*/ 800100 h 2020585"/>
              <a:gd name="connsiteX44" fmla="*/ 590550 w 1030649"/>
              <a:gd name="connsiteY44" fmla="*/ 819150 h 2020585"/>
              <a:gd name="connsiteX45" fmla="*/ 641350 w 1030649"/>
              <a:gd name="connsiteY45" fmla="*/ 806450 h 2020585"/>
              <a:gd name="connsiteX46" fmla="*/ 647700 w 1030649"/>
              <a:gd name="connsiteY46" fmla="*/ 768350 h 2020585"/>
              <a:gd name="connsiteX47" fmla="*/ 654050 w 1030649"/>
              <a:gd name="connsiteY47" fmla="*/ 749300 h 2020585"/>
              <a:gd name="connsiteX48" fmla="*/ 660400 w 1030649"/>
              <a:gd name="connsiteY48" fmla="*/ 723900 h 2020585"/>
              <a:gd name="connsiteX49" fmla="*/ 679450 w 1030649"/>
              <a:gd name="connsiteY49" fmla="*/ 673100 h 2020585"/>
              <a:gd name="connsiteX50" fmla="*/ 685800 w 1030649"/>
              <a:gd name="connsiteY50" fmla="*/ 622300 h 2020585"/>
              <a:gd name="connsiteX51" fmla="*/ 692150 w 1030649"/>
              <a:gd name="connsiteY51" fmla="*/ 584200 h 2020585"/>
              <a:gd name="connsiteX52" fmla="*/ 704850 w 1030649"/>
              <a:gd name="connsiteY52" fmla="*/ 463550 h 2020585"/>
              <a:gd name="connsiteX53" fmla="*/ 711200 w 1030649"/>
              <a:gd name="connsiteY53" fmla="*/ 279400 h 2020585"/>
              <a:gd name="connsiteX54" fmla="*/ 736600 w 1030649"/>
              <a:gd name="connsiteY54" fmla="*/ 228600 h 2020585"/>
              <a:gd name="connsiteX55" fmla="*/ 742950 w 1030649"/>
              <a:gd name="connsiteY55" fmla="*/ 177800 h 2020585"/>
              <a:gd name="connsiteX56" fmla="*/ 749300 w 1030649"/>
              <a:gd name="connsiteY56" fmla="*/ 152400 h 2020585"/>
              <a:gd name="connsiteX57" fmla="*/ 755650 w 1030649"/>
              <a:gd name="connsiteY57" fmla="*/ 69850 h 2020585"/>
              <a:gd name="connsiteX58" fmla="*/ 768350 w 1030649"/>
              <a:gd name="connsiteY58" fmla="*/ 31750 h 2020585"/>
              <a:gd name="connsiteX59" fmla="*/ 774700 w 1030649"/>
              <a:gd name="connsiteY59" fmla="*/ 6350 h 2020585"/>
              <a:gd name="connsiteX60" fmla="*/ 793750 w 1030649"/>
              <a:gd name="connsiteY60" fmla="*/ 0 h 2020585"/>
              <a:gd name="connsiteX61" fmla="*/ 806450 w 1030649"/>
              <a:gd name="connsiteY61" fmla="*/ 19050 h 2020585"/>
              <a:gd name="connsiteX62" fmla="*/ 819150 w 1030649"/>
              <a:gd name="connsiteY62" fmla="*/ 88900 h 2020585"/>
              <a:gd name="connsiteX63" fmla="*/ 825500 w 1030649"/>
              <a:gd name="connsiteY63" fmla="*/ 120650 h 2020585"/>
              <a:gd name="connsiteX64" fmla="*/ 838200 w 1030649"/>
              <a:gd name="connsiteY64" fmla="*/ 298450 h 2020585"/>
              <a:gd name="connsiteX65" fmla="*/ 844550 w 1030649"/>
              <a:gd name="connsiteY65" fmla="*/ 355600 h 2020585"/>
              <a:gd name="connsiteX66" fmla="*/ 850900 w 1030649"/>
              <a:gd name="connsiteY66" fmla="*/ 533400 h 2020585"/>
              <a:gd name="connsiteX67" fmla="*/ 857250 w 1030649"/>
              <a:gd name="connsiteY67" fmla="*/ 558800 h 2020585"/>
              <a:gd name="connsiteX68" fmla="*/ 863600 w 1030649"/>
              <a:gd name="connsiteY68" fmla="*/ 609600 h 2020585"/>
              <a:gd name="connsiteX69" fmla="*/ 876300 w 1030649"/>
              <a:gd name="connsiteY69" fmla="*/ 685800 h 2020585"/>
              <a:gd name="connsiteX70" fmla="*/ 882650 w 1030649"/>
              <a:gd name="connsiteY70" fmla="*/ 800100 h 2020585"/>
              <a:gd name="connsiteX71" fmla="*/ 889000 w 1030649"/>
              <a:gd name="connsiteY71" fmla="*/ 965200 h 2020585"/>
              <a:gd name="connsiteX72" fmla="*/ 901700 w 1030649"/>
              <a:gd name="connsiteY72" fmla="*/ 1079500 h 2020585"/>
              <a:gd name="connsiteX73" fmla="*/ 908050 w 1030649"/>
              <a:gd name="connsiteY73" fmla="*/ 1168400 h 2020585"/>
              <a:gd name="connsiteX74" fmla="*/ 920750 w 1030649"/>
              <a:gd name="connsiteY74" fmla="*/ 1276350 h 2020585"/>
              <a:gd name="connsiteX75" fmla="*/ 927100 w 1030649"/>
              <a:gd name="connsiteY75" fmla="*/ 1308100 h 2020585"/>
              <a:gd name="connsiteX76" fmla="*/ 933450 w 1030649"/>
              <a:gd name="connsiteY76" fmla="*/ 1479550 h 2020585"/>
              <a:gd name="connsiteX77" fmla="*/ 939800 w 1030649"/>
              <a:gd name="connsiteY77" fmla="*/ 1733550 h 2020585"/>
              <a:gd name="connsiteX78" fmla="*/ 946150 w 1030649"/>
              <a:gd name="connsiteY78" fmla="*/ 1778000 h 2020585"/>
              <a:gd name="connsiteX79" fmla="*/ 958850 w 1030649"/>
              <a:gd name="connsiteY79" fmla="*/ 1797050 h 2020585"/>
              <a:gd name="connsiteX80" fmla="*/ 965200 w 1030649"/>
              <a:gd name="connsiteY80" fmla="*/ 1816100 h 2020585"/>
              <a:gd name="connsiteX81" fmla="*/ 977900 w 1030649"/>
              <a:gd name="connsiteY81" fmla="*/ 1847850 h 2020585"/>
              <a:gd name="connsiteX82" fmla="*/ 990600 w 1030649"/>
              <a:gd name="connsiteY82" fmla="*/ 1885950 h 2020585"/>
              <a:gd name="connsiteX83" fmla="*/ 996950 w 1030649"/>
              <a:gd name="connsiteY83" fmla="*/ 1905000 h 2020585"/>
              <a:gd name="connsiteX84" fmla="*/ 1009650 w 1030649"/>
              <a:gd name="connsiteY84" fmla="*/ 1981200 h 2020585"/>
              <a:gd name="connsiteX85" fmla="*/ 1016000 w 1030649"/>
              <a:gd name="connsiteY85" fmla="*/ 2000250 h 2020585"/>
              <a:gd name="connsiteX86" fmla="*/ 1028700 w 1030649"/>
              <a:gd name="connsiteY86" fmla="*/ 2019300 h 2020585"/>
              <a:gd name="connsiteX87" fmla="*/ 844550 w 1030649"/>
              <a:gd name="connsiteY87" fmla="*/ 2012950 h 2020585"/>
              <a:gd name="connsiteX88" fmla="*/ 819150 w 1030649"/>
              <a:gd name="connsiteY88" fmla="*/ 2006600 h 2020585"/>
              <a:gd name="connsiteX89" fmla="*/ 514350 w 1030649"/>
              <a:gd name="connsiteY89" fmla="*/ 2012950 h 2020585"/>
              <a:gd name="connsiteX90" fmla="*/ 361950 w 1030649"/>
              <a:gd name="connsiteY90" fmla="*/ 1993900 h 2020585"/>
              <a:gd name="connsiteX91" fmla="*/ 0 w 1030649"/>
              <a:gd name="connsiteY91" fmla="*/ 1987550 h 2020585"/>
              <a:gd name="connsiteX0" fmla="*/ 0 w 1030649"/>
              <a:gd name="connsiteY0" fmla="*/ 1987550 h 2025650"/>
              <a:gd name="connsiteX1" fmla="*/ 0 w 1030649"/>
              <a:gd name="connsiteY1" fmla="*/ 1987550 h 2025650"/>
              <a:gd name="connsiteX2" fmla="*/ 76200 w 1030649"/>
              <a:gd name="connsiteY2" fmla="*/ 1981200 h 2025650"/>
              <a:gd name="connsiteX3" fmla="*/ 101600 w 1030649"/>
              <a:gd name="connsiteY3" fmla="*/ 1949450 h 2025650"/>
              <a:gd name="connsiteX4" fmla="*/ 127000 w 1030649"/>
              <a:gd name="connsiteY4" fmla="*/ 1905000 h 2025650"/>
              <a:gd name="connsiteX5" fmla="*/ 146050 w 1030649"/>
              <a:gd name="connsiteY5" fmla="*/ 1828800 h 2025650"/>
              <a:gd name="connsiteX6" fmla="*/ 158750 w 1030649"/>
              <a:gd name="connsiteY6" fmla="*/ 1803400 h 2025650"/>
              <a:gd name="connsiteX7" fmla="*/ 190500 w 1030649"/>
              <a:gd name="connsiteY7" fmla="*/ 1746250 h 2025650"/>
              <a:gd name="connsiteX8" fmla="*/ 203200 w 1030649"/>
              <a:gd name="connsiteY8" fmla="*/ 1695450 h 2025650"/>
              <a:gd name="connsiteX9" fmla="*/ 215900 w 1030649"/>
              <a:gd name="connsiteY9" fmla="*/ 1676400 h 2025650"/>
              <a:gd name="connsiteX10" fmla="*/ 228600 w 1030649"/>
              <a:gd name="connsiteY10" fmla="*/ 1638300 h 2025650"/>
              <a:gd name="connsiteX11" fmla="*/ 247650 w 1030649"/>
              <a:gd name="connsiteY11" fmla="*/ 1619250 h 2025650"/>
              <a:gd name="connsiteX12" fmla="*/ 273050 w 1030649"/>
              <a:gd name="connsiteY12" fmla="*/ 1574800 h 2025650"/>
              <a:gd name="connsiteX13" fmla="*/ 279400 w 1030649"/>
              <a:gd name="connsiteY13" fmla="*/ 1555750 h 2025650"/>
              <a:gd name="connsiteX14" fmla="*/ 298450 w 1030649"/>
              <a:gd name="connsiteY14" fmla="*/ 1504950 h 2025650"/>
              <a:gd name="connsiteX15" fmla="*/ 304800 w 1030649"/>
              <a:gd name="connsiteY15" fmla="*/ 1466850 h 2025650"/>
              <a:gd name="connsiteX16" fmla="*/ 317500 w 1030649"/>
              <a:gd name="connsiteY16" fmla="*/ 1352550 h 2025650"/>
              <a:gd name="connsiteX17" fmla="*/ 323850 w 1030649"/>
              <a:gd name="connsiteY17" fmla="*/ 1333500 h 2025650"/>
              <a:gd name="connsiteX18" fmla="*/ 330200 w 1030649"/>
              <a:gd name="connsiteY18" fmla="*/ 1301750 h 2025650"/>
              <a:gd name="connsiteX19" fmla="*/ 349250 w 1030649"/>
              <a:gd name="connsiteY19" fmla="*/ 1244600 h 2025650"/>
              <a:gd name="connsiteX20" fmla="*/ 361950 w 1030649"/>
              <a:gd name="connsiteY20" fmla="*/ 1193800 h 2025650"/>
              <a:gd name="connsiteX21" fmla="*/ 368300 w 1030649"/>
              <a:gd name="connsiteY21" fmla="*/ 1130300 h 2025650"/>
              <a:gd name="connsiteX22" fmla="*/ 381000 w 1030649"/>
              <a:gd name="connsiteY22" fmla="*/ 1073150 h 2025650"/>
              <a:gd name="connsiteX23" fmla="*/ 387350 w 1030649"/>
              <a:gd name="connsiteY23" fmla="*/ 1022350 h 2025650"/>
              <a:gd name="connsiteX24" fmla="*/ 400050 w 1030649"/>
              <a:gd name="connsiteY24" fmla="*/ 965200 h 2025650"/>
              <a:gd name="connsiteX25" fmla="*/ 406400 w 1030649"/>
              <a:gd name="connsiteY25" fmla="*/ 933450 h 2025650"/>
              <a:gd name="connsiteX26" fmla="*/ 412750 w 1030649"/>
              <a:gd name="connsiteY26" fmla="*/ 895350 h 2025650"/>
              <a:gd name="connsiteX27" fmla="*/ 425450 w 1030649"/>
              <a:gd name="connsiteY27" fmla="*/ 819150 h 2025650"/>
              <a:gd name="connsiteX28" fmla="*/ 438150 w 1030649"/>
              <a:gd name="connsiteY28" fmla="*/ 800100 h 2025650"/>
              <a:gd name="connsiteX29" fmla="*/ 457200 w 1030649"/>
              <a:gd name="connsiteY29" fmla="*/ 508000 h 2025650"/>
              <a:gd name="connsiteX30" fmla="*/ 469900 w 1030649"/>
              <a:gd name="connsiteY30" fmla="*/ 463550 h 2025650"/>
              <a:gd name="connsiteX31" fmla="*/ 482600 w 1030649"/>
              <a:gd name="connsiteY31" fmla="*/ 438150 h 2025650"/>
              <a:gd name="connsiteX32" fmla="*/ 495300 w 1030649"/>
              <a:gd name="connsiteY32" fmla="*/ 400050 h 2025650"/>
              <a:gd name="connsiteX33" fmla="*/ 501650 w 1030649"/>
              <a:gd name="connsiteY33" fmla="*/ 381000 h 2025650"/>
              <a:gd name="connsiteX34" fmla="*/ 508000 w 1030649"/>
              <a:gd name="connsiteY34" fmla="*/ 400050 h 2025650"/>
              <a:gd name="connsiteX35" fmla="*/ 520700 w 1030649"/>
              <a:gd name="connsiteY35" fmla="*/ 495300 h 2025650"/>
              <a:gd name="connsiteX36" fmla="*/ 533400 w 1030649"/>
              <a:gd name="connsiteY36" fmla="*/ 533400 h 2025650"/>
              <a:gd name="connsiteX37" fmla="*/ 539750 w 1030649"/>
              <a:gd name="connsiteY37" fmla="*/ 552450 h 2025650"/>
              <a:gd name="connsiteX38" fmla="*/ 546100 w 1030649"/>
              <a:gd name="connsiteY38" fmla="*/ 584200 h 2025650"/>
              <a:gd name="connsiteX39" fmla="*/ 552450 w 1030649"/>
              <a:gd name="connsiteY39" fmla="*/ 603250 h 2025650"/>
              <a:gd name="connsiteX40" fmla="*/ 558800 w 1030649"/>
              <a:gd name="connsiteY40" fmla="*/ 641350 h 2025650"/>
              <a:gd name="connsiteX41" fmla="*/ 565150 w 1030649"/>
              <a:gd name="connsiteY41" fmla="*/ 666750 h 2025650"/>
              <a:gd name="connsiteX42" fmla="*/ 577850 w 1030649"/>
              <a:gd name="connsiteY42" fmla="*/ 723900 h 2025650"/>
              <a:gd name="connsiteX43" fmla="*/ 584200 w 1030649"/>
              <a:gd name="connsiteY43" fmla="*/ 800100 h 2025650"/>
              <a:gd name="connsiteX44" fmla="*/ 590550 w 1030649"/>
              <a:gd name="connsiteY44" fmla="*/ 819150 h 2025650"/>
              <a:gd name="connsiteX45" fmla="*/ 641350 w 1030649"/>
              <a:gd name="connsiteY45" fmla="*/ 806450 h 2025650"/>
              <a:gd name="connsiteX46" fmla="*/ 647700 w 1030649"/>
              <a:gd name="connsiteY46" fmla="*/ 768350 h 2025650"/>
              <a:gd name="connsiteX47" fmla="*/ 654050 w 1030649"/>
              <a:gd name="connsiteY47" fmla="*/ 749300 h 2025650"/>
              <a:gd name="connsiteX48" fmla="*/ 660400 w 1030649"/>
              <a:gd name="connsiteY48" fmla="*/ 723900 h 2025650"/>
              <a:gd name="connsiteX49" fmla="*/ 679450 w 1030649"/>
              <a:gd name="connsiteY49" fmla="*/ 673100 h 2025650"/>
              <a:gd name="connsiteX50" fmla="*/ 685800 w 1030649"/>
              <a:gd name="connsiteY50" fmla="*/ 622300 h 2025650"/>
              <a:gd name="connsiteX51" fmla="*/ 692150 w 1030649"/>
              <a:gd name="connsiteY51" fmla="*/ 584200 h 2025650"/>
              <a:gd name="connsiteX52" fmla="*/ 704850 w 1030649"/>
              <a:gd name="connsiteY52" fmla="*/ 463550 h 2025650"/>
              <a:gd name="connsiteX53" fmla="*/ 711200 w 1030649"/>
              <a:gd name="connsiteY53" fmla="*/ 279400 h 2025650"/>
              <a:gd name="connsiteX54" fmla="*/ 736600 w 1030649"/>
              <a:gd name="connsiteY54" fmla="*/ 228600 h 2025650"/>
              <a:gd name="connsiteX55" fmla="*/ 742950 w 1030649"/>
              <a:gd name="connsiteY55" fmla="*/ 177800 h 2025650"/>
              <a:gd name="connsiteX56" fmla="*/ 749300 w 1030649"/>
              <a:gd name="connsiteY56" fmla="*/ 152400 h 2025650"/>
              <a:gd name="connsiteX57" fmla="*/ 755650 w 1030649"/>
              <a:gd name="connsiteY57" fmla="*/ 69850 h 2025650"/>
              <a:gd name="connsiteX58" fmla="*/ 768350 w 1030649"/>
              <a:gd name="connsiteY58" fmla="*/ 31750 h 2025650"/>
              <a:gd name="connsiteX59" fmla="*/ 774700 w 1030649"/>
              <a:gd name="connsiteY59" fmla="*/ 6350 h 2025650"/>
              <a:gd name="connsiteX60" fmla="*/ 793750 w 1030649"/>
              <a:gd name="connsiteY60" fmla="*/ 0 h 2025650"/>
              <a:gd name="connsiteX61" fmla="*/ 806450 w 1030649"/>
              <a:gd name="connsiteY61" fmla="*/ 19050 h 2025650"/>
              <a:gd name="connsiteX62" fmla="*/ 819150 w 1030649"/>
              <a:gd name="connsiteY62" fmla="*/ 88900 h 2025650"/>
              <a:gd name="connsiteX63" fmla="*/ 825500 w 1030649"/>
              <a:gd name="connsiteY63" fmla="*/ 120650 h 2025650"/>
              <a:gd name="connsiteX64" fmla="*/ 838200 w 1030649"/>
              <a:gd name="connsiteY64" fmla="*/ 298450 h 2025650"/>
              <a:gd name="connsiteX65" fmla="*/ 844550 w 1030649"/>
              <a:gd name="connsiteY65" fmla="*/ 355600 h 2025650"/>
              <a:gd name="connsiteX66" fmla="*/ 850900 w 1030649"/>
              <a:gd name="connsiteY66" fmla="*/ 533400 h 2025650"/>
              <a:gd name="connsiteX67" fmla="*/ 857250 w 1030649"/>
              <a:gd name="connsiteY67" fmla="*/ 558800 h 2025650"/>
              <a:gd name="connsiteX68" fmla="*/ 863600 w 1030649"/>
              <a:gd name="connsiteY68" fmla="*/ 609600 h 2025650"/>
              <a:gd name="connsiteX69" fmla="*/ 876300 w 1030649"/>
              <a:gd name="connsiteY69" fmla="*/ 685800 h 2025650"/>
              <a:gd name="connsiteX70" fmla="*/ 882650 w 1030649"/>
              <a:gd name="connsiteY70" fmla="*/ 800100 h 2025650"/>
              <a:gd name="connsiteX71" fmla="*/ 889000 w 1030649"/>
              <a:gd name="connsiteY71" fmla="*/ 965200 h 2025650"/>
              <a:gd name="connsiteX72" fmla="*/ 901700 w 1030649"/>
              <a:gd name="connsiteY72" fmla="*/ 1079500 h 2025650"/>
              <a:gd name="connsiteX73" fmla="*/ 908050 w 1030649"/>
              <a:gd name="connsiteY73" fmla="*/ 1168400 h 2025650"/>
              <a:gd name="connsiteX74" fmla="*/ 920750 w 1030649"/>
              <a:gd name="connsiteY74" fmla="*/ 1276350 h 2025650"/>
              <a:gd name="connsiteX75" fmla="*/ 927100 w 1030649"/>
              <a:gd name="connsiteY75" fmla="*/ 1308100 h 2025650"/>
              <a:gd name="connsiteX76" fmla="*/ 933450 w 1030649"/>
              <a:gd name="connsiteY76" fmla="*/ 1479550 h 2025650"/>
              <a:gd name="connsiteX77" fmla="*/ 939800 w 1030649"/>
              <a:gd name="connsiteY77" fmla="*/ 1733550 h 2025650"/>
              <a:gd name="connsiteX78" fmla="*/ 946150 w 1030649"/>
              <a:gd name="connsiteY78" fmla="*/ 1778000 h 2025650"/>
              <a:gd name="connsiteX79" fmla="*/ 958850 w 1030649"/>
              <a:gd name="connsiteY79" fmla="*/ 1797050 h 2025650"/>
              <a:gd name="connsiteX80" fmla="*/ 965200 w 1030649"/>
              <a:gd name="connsiteY80" fmla="*/ 1816100 h 2025650"/>
              <a:gd name="connsiteX81" fmla="*/ 977900 w 1030649"/>
              <a:gd name="connsiteY81" fmla="*/ 1847850 h 2025650"/>
              <a:gd name="connsiteX82" fmla="*/ 990600 w 1030649"/>
              <a:gd name="connsiteY82" fmla="*/ 1885950 h 2025650"/>
              <a:gd name="connsiteX83" fmla="*/ 996950 w 1030649"/>
              <a:gd name="connsiteY83" fmla="*/ 1905000 h 2025650"/>
              <a:gd name="connsiteX84" fmla="*/ 1009650 w 1030649"/>
              <a:gd name="connsiteY84" fmla="*/ 1981200 h 2025650"/>
              <a:gd name="connsiteX85" fmla="*/ 1016000 w 1030649"/>
              <a:gd name="connsiteY85" fmla="*/ 2000250 h 2025650"/>
              <a:gd name="connsiteX86" fmla="*/ 1028700 w 1030649"/>
              <a:gd name="connsiteY86" fmla="*/ 2019300 h 2025650"/>
              <a:gd name="connsiteX87" fmla="*/ 844550 w 1030649"/>
              <a:gd name="connsiteY87" fmla="*/ 2012950 h 2025650"/>
              <a:gd name="connsiteX88" fmla="*/ 800100 w 1030649"/>
              <a:gd name="connsiteY88" fmla="*/ 2025650 h 2025650"/>
              <a:gd name="connsiteX89" fmla="*/ 514350 w 1030649"/>
              <a:gd name="connsiteY89" fmla="*/ 2012950 h 2025650"/>
              <a:gd name="connsiteX90" fmla="*/ 361950 w 1030649"/>
              <a:gd name="connsiteY90" fmla="*/ 1993900 h 2025650"/>
              <a:gd name="connsiteX91" fmla="*/ 0 w 1030649"/>
              <a:gd name="connsiteY91" fmla="*/ 1987550 h 2025650"/>
              <a:gd name="connsiteX0" fmla="*/ 0 w 1030649"/>
              <a:gd name="connsiteY0" fmla="*/ 1987550 h 2025650"/>
              <a:gd name="connsiteX1" fmla="*/ 0 w 1030649"/>
              <a:gd name="connsiteY1" fmla="*/ 1987550 h 2025650"/>
              <a:gd name="connsiteX2" fmla="*/ 76200 w 1030649"/>
              <a:gd name="connsiteY2" fmla="*/ 1981200 h 2025650"/>
              <a:gd name="connsiteX3" fmla="*/ 101600 w 1030649"/>
              <a:gd name="connsiteY3" fmla="*/ 1949450 h 2025650"/>
              <a:gd name="connsiteX4" fmla="*/ 127000 w 1030649"/>
              <a:gd name="connsiteY4" fmla="*/ 1905000 h 2025650"/>
              <a:gd name="connsiteX5" fmla="*/ 146050 w 1030649"/>
              <a:gd name="connsiteY5" fmla="*/ 1828800 h 2025650"/>
              <a:gd name="connsiteX6" fmla="*/ 158750 w 1030649"/>
              <a:gd name="connsiteY6" fmla="*/ 1803400 h 2025650"/>
              <a:gd name="connsiteX7" fmla="*/ 190500 w 1030649"/>
              <a:gd name="connsiteY7" fmla="*/ 1746250 h 2025650"/>
              <a:gd name="connsiteX8" fmla="*/ 203200 w 1030649"/>
              <a:gd name="connsiteY8" fmla="*/ 1695450 h 2025650"/>
              <a:gd name="connsiteX9" fmla="*/ 215900 w 1030649"/>
              <a:gd name="connsiteY9" fmla="*/ 1676400 h 2025650"/>
              <a:gd name="connsiteX10" fmla="*/ 228600 w 1030649"/>
              <a:gd name="connsiteY10" fmla="*/ 1638300 h 2025650"/>
              <a:gd name="connsiteX11" fmla="*/ 247650 w 1030649"/>
              <a:gd name="connsiteY11" fmla="*/ 1619250 h 2025650"/>
              <a:gd name="connsiteX12" fmla="*/ 273050 w 1030649"/>
              <a:gd name="connsiteY12" fmla="*/ 1574800 h 2025650"/>
              <a:gd name="connsiteX13" fmla="*/ 279400 w 1030649"/>
              <a:gd name="connsiteY13" fmla="*/ 1555750 h 2025650"/>
              <a:gd name="connsiteX14" fmla="*/ 298450 w 1030649"/>
              <a:gd name="connsiteY14" fmla="*/ 1504950 h 2025650"/>
              <a:gd name="connsiteX15" fmla="*/ 304800 w 1030649"/>
              <a:gd name="connsiteY15" fmla="*/ 1466850 h 2025650"/>
              <a:gd name="connsiteX16" fmla="*/ 317500 w 1030649"/>
              <a:gd name="connsiteY16" fmla="*/ 1352550 h 2025650"/>
              <a:gd name="connsiteX17" fmla="*/ 323850 w 1030649"/>
              <a:gd name="connsiteY17" fmla="*/ 1333500 h 2025650"/>
              <a:gd name="connsiteX18" fmla="*/ 330200 w 1030649"/>
              <a:gd name="connsiteY18" fmla="*/ 1301750 h 2025650"/>
              <a:gd name="connsiteX19" fmla="*/ 349250 w 1030649"/>
              <a:gd name="connsiteY19" fmla="*/ 1244600 h 2025650"/>
              <a:gd name="connsiteX20" fmla="*/ 361950 w 1030649"/>
              <a:gd name="connsiteY20" fmla="*/ 1193800 h 2025650"/>
              <a:gd name="connsiteX21" fmla="*/ 368300 w 1030649"/>
              <a:gd name="connsiteY21" fmla="*/ 1130300 h 2025650"/>
              <a:gd name="connsiteX22" fmla="*/ 381000 w 1030649"/>
              <a:gd name="connsiteY22" fmla="*/ 1073150 h 2025650"/>
              <a:gd name="connsiteX23" fmla="*/ 387350 w 1030649"/>
              <a:gd name="connsiteY23" fmla="*/ 1022350 h 2025650"/>
              <a:gd name="connsiteX24" fmla="*/ 400050 w 1030649"/>
              <a:gd name="connsiteY24" fmla="*/ 965200 h 2025650"/>
              <a:gd name="connsiteX25" fmla="*/ 406400 w 1030649"/>
              <a:gd name="connsiteY25" fmla="*/ 933450 h 2025650"/>
              <a:gd name="connsiteX26" fmla="*/ 412750 w 1030649"/>
              <a:gd name="connsiteY26" fmla="*/ 895350 h 2025650"/>
              <a:gd name="connsiteX27" fmla="*/ 425450 w 1030649"/>
              <a:gd name="connsiteY27" fmla="*/ 819150 h 2025650"/>
              <a:gd name="connsiteX28" fmla="*/ 438150 w 1030649"/>
              <a:gd name="connsiteY28" fmla="*/ 800100 h 2025650"/>
              <a:gd name="connsiteX29" fmla="*/ 457200 w 1030649"/>
              <a:gd name="connsiteY29" fmla="*/ 508000 h 2025650"/>
              <a:gd name="connsiteX30" fmla="*/ 469900 w 1030649"/>
              <a:gd name="connsiteY30" fmla="*/ 463550 h 2025650"/>
              <a:gd name="connsiteX31" fmla="*/ 482600 w 1030649"/>
              <a:gd name="connsiteY31" fmla="*/ 438150 h 2025650"/>
              <a:gd name="connsiteX32" fmla="*/ 495300 w 1030649"/>
              <a:gd name="connsiteY32" fmla="*/ 400050 h 2025650"/>
              <a:gd name="connsiteX33" fmla="*/ 501650 w 1030649"/>
              <a:gd name="connsiteY33" fmla="*/ 381000 h 2025650"/>
              <a:gd name="connsiteX34" fmla="*/ 508000 w 1030649"/>
              <a:gd name="connsiteY34" fmla="*/ 400050 h 2025650"/>
              <a:gd name="connsiteX35" fmla="*/ 520700 w 1030649"/>
              <a:gd name="connsiteY35" fmla="*/ 495300 h 2025650"/>
              <a:gd name="connsiteX36" fmla="*/ 533400 w 1030649"/>
              <a:gd name="connsiteY36" fmla="*/ 533400 h 2025650"/>
              <a:gd name="connsiteX37" fmla="*/ 539750 w 1030649"/>
              <a:gd name="connsiteY37" fmla="*/ 552450 h 2025650"/>
              <a:gd name="connsiteX38" fmla="*/ 546100 w 1030649"/>
              <a:gd name="connsiteY38" fmla="*/ 584200 h 2025650"/>
              <a:gd name="connsiteX39" fmla="*/ 552450 w 1030649"/>
              <a:gd name="connsiteY39" fmla="*/ 603250 h 2025650"/>
              <a:gd name="connsiteX40" fmla="*/ 558800 w 1030649"/>
              <a:gd name="connsiteY40" fmla="*/ 641350 h 2025650"/>
              <a:gd name="connsiteX41" fmla="*/ 565150 w 1030649"/>
              <a:gd name="connsiteY41" fmla="*/ 666750 h 2025650"/>
              <a:gd name="connsiteX42" fmla="*/ 577850 w 1030649"/>
              <a:gd name="connsiteY42" fmla="*/ 723900 h 2025650"/>
              <a:gd name="connsiteX43" fmla="*/ 584200 w 1030649"/>
              <a:gd name="connsiteY43" fmla="*/ 800100 h 2025650"/>
              <a:gd name="connsiteX44" fmla="*/ 590550 w 1030649"/>
              <a:gd name="connsiteY44" fmla="*/ 819150 h 2025650"/>
              <a:gd name="connsiteX45" fmla="*/ 641350 w 1030649"/>
              <a:gd name="connsiteY45" fmla="*/ 806450 h 2025650"/>
              <a:gd name="connsiteX46" fmla="*/ 647700 w 1030649"/>
              <a:gd name="connsiteY46" fmla="*/ 768350 h 2025650"/>
              <a:gd name="connsiteX47" fmla="*/ 654050 w 1030649"/>
              <a:gd name="connsiteY47" fmla="*/ 749300 h 2025650"/>
              <a:gd name="connsiteX48" fmla="*/ 660400 w 1030649"/>
              <a:gd name="connsiteY48" fmla="*/ 723900 h 2025650"/>
              <a:gd name="connsiteX49" fmla="*/ 679450 w 1030649"/>
              <a:gd name="connsiteY49" fmla="*/ 673100 h 2025650"/>
              <a:gd name="connsiteX50" fmla="*/ 685800 w 1030649"/>
              <a:gd name="connsiteY50" fmla="*/ 622300 h 2025650"/>
              <a:gd name="connsiteX51" fmla="*/ 692150 w 1030649"/>
              <a:gd name="connsiteY51" fmla="*/ 584200 h 2025650"/>
              <a:gd name="connsiteX52" fmla="*/ 704850 w 1030649"/>
              <a:gd name="connsiteY52" fmla="*/ 463550 h 2025650"/>
              <a:gd name="connsiteX53" fmla="*/ 711200 w 1030649"/>
              <a:gd name="connsiteY53" fmla="*/ 279400 h 2025650"/>
              <a:gd name="connsiteX54" fmla="*/ 736600 w 1030649"/>
              <a:gd name="connsiteY54" fmla="*/ 228600 h 2025650"/>
              <a:gd name="connsiteX55" fmla="*/ 742950 w 1030649"/>
              <a:gd name="connsiteY55" fmla="*/ 177800 h 2025650"/>
              <a:gd name="connsiteX56" fmla="*/ 749300 w 1030649"/>
              <a:gd name="connsiteY56" fmla="*/ 152400 h 2025650"/>
              <a:gd name="connsiteX57" fmla="*/ 755650 w 1030649"/>
              <a:gd name="connsiteY57" fmla="*/ 69850 h 2025650"/>
              <a:gd name="connsiteX58" fmla="*/ 768350 w 1030649"/>
              <a:gd name="connsiteY58" fmla="*/ 31750 h 2025650"/>
              <a:gd name="connsiteX59" fmla="*/ 774700 w 1030649"/>
              <a:gd name="connsiteY59" fmla="*/ 6350 h 2025650"/>
              <a:gd name="connsiteX60" fmla="*/ 793750 w 1030649"/>
              <a:gd name="connsiteY60" fmla="*/ 0 h 2025650"/>
              <a:gd name="connsiteX61" fmla="*/ 806450 w 1030649"/>
              <a:gd name="connsiteY61" fmla="*/ 19050 h 2025650"/>
              <a:gd name="connsiteX62" fmla="*/ 819150 w 1030649"/>
              <a:gd name="connsiteY62" fmla="*/ 88900 h 2025650"/>
              <a:gd name="connsiteX63" fmla="*/ 825500 w 1030649"/>
              <a:gd name="connsiteY63" fmla="*/ 120650 h 2025650"/>
              <a:gd name="connsiteX64" fmla="*/ 838200 w 1030649"/>
              <a:gd name="connsiteY64" fmla="*/ 298450 h 2025650"/>
              <a:gd name="connsiteX65" fmla="*/ 844550 w 1030649"/>
              <a:gd name="connsiteY65" fmla="*/ 355600 h 2025650"/>
              <a:gd name="connsiteX66" fmla="*/ 850900 w 1030649"/>
              <a:gd name="connsiteY66" fmla="*/ 533400 h 2025650"/>
              <a:gd name="connsiteX67" fmla="*/ 857250 w 1030649"/>
              <a:gd name="connsiteY67" fmla="*/ 558800 h 2025650"/>
              <a:gd name="connsiteX68" fmla="*/ 863600 w 1030649"/>
              <a:gd name="connsiteY68" fmla="*/ 609600 h 2025650"/>
              <a:gd name="connsiteX69" fmla="*/ 876300 w 1030649"/>
              <a:gd name="connsiteY69" fmla="*/ 685800 h 2025650"/>
              <a:gd name="connsiteX70" fmla="*/ 882650 w 1030649"/>
              <a:gd name="connsiteY70" fmla="*/ 800100 h 2025650"/>
              <a:gd name="connsiteX71" fmla="*/ 889000 w 1030649"/>
              <a:gd name="connsiteY71" fmla="*/ 965200 h 2025650"/>
              <a:gd name="connsiteX72" fmla="*/ 901700 w 1030649"/>
              <a:gd name="connsiteY72" fmla="*/ 1079500 h 2025650"/>
              <a:gd name="connsiteX73" fmla="*/ 908050 w 1030649"/>
              <a:gd name="connsiteY73" fmla="*/ 1168400 h 2025650"/>
              <a:gd name="connsiteX74" fmla="*/ 920750 w 1030649"/>
              <a:gd name="connsiteY74" fmla="*/ 1276350 h 2025650"/>
              <a:gd name="connsiteX75" fmla="*/ 927100 w 1030649"/>
              <a:gd name="connsiteY75" fmla="*/ 1308100 h 2025650"/>
              <a:gd name="connsiteX76" fmla="*/ 933450 w 1030649"/>
              <a:gd name="connsiteY76" fmla="*/ 1479550 h 2025650"/>
              <a:gd name="connsiteX77" fmla="*/ 939800 w 1030649"/>
              <a:gd name="connsiteY77" fmla="*/ 1733550 h 2025650"/>
              <a:gd name="connsiteX78" fmla="*/ 946150 w 1030649"/>
              <a:gd name="connsiteY78" fmla="*/ 1778000 h 2025650"/>
              <a:gd name="connsiteX79" fmla="*/ 958850 w 1030649"/>
              <a:gd name="connsiteY79" fmla="*/ 1797050 h 2025650"/>
              <a:gd name="connsiteX80" fmla="*/ 965200 w 1030649"/>
              <a:gd name="connsiteY80" fmla="*/ 1816100 h 2025650"/>
              <a:gd name="connsiteX81" fmla="*/ 977900 w 1030649"/>
              <a:gd name="connsiteY81" fmla="*/ 1847850 h 2025650"/>
              <a:gd name="connsiteX82" fmla="*/ 990600 w 1030649"/>
              <a:gd name="connsiteY82" fmla="*/ 1885950 h 2025650"/>
              <a:gd name="connsiteX83" fmla="*/ 996950 w 1030649"/>
              <a:gd name="connsiteY83" fmla="*/ 1905000 h 2025650"/>
              <a:gd name="connsiteX84" fmla="*/ 1009650 w 1030649"/>
              <a:gd name="connsiteY84" fmla="*/ 1981200 h 2025650"/>
              <a:gd name="connsiteX85" fmla="*/ 1016000 w 1030649"/>
              <a:gd name="connsiteY85" fmla="*/ 2000250 h 2025650"/>
              <a:gd name="connsiteX86" fmla="*/ 1028700 w 1030649"/>
              <a:gd name="connsiteY86" fmla="*/ 2019300 h 2025650"/>
              <a:gd name="connsiteX87" fmla="*/ 844550 w 1030649"/>
              <a:gd name="connsiteY87" fmla="*/ 2012950 h 2025650"/>
              <a:gd name="connsiteX88" fmla="*/ 800100 w 1030649"/>
              <a:gd name="connsiteY88" fmla="*/ 2025650 h 2025650"/>
              <a:gd name="connsiteX89" fmla="*/ 514350 w 1030649"/>
              <a:gd name="connsiteY89" fmla="*/ 2012950 h 2025650"/>
              <a:gd name="connsiteX90" fmla="*/ 285750 w 1030649"/>
              <a:gd name="connsiteY90" fmla="*/ 2006600 h 2025650"/>
              <a:gd name="connsiteX91" fmla="*/ 0 w 1030649"/>
              <a:gd name="connsiteY91" fmla="*/ 19875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030649" h="2025650">
                <a:moveTo>
                  <a:pt x="0" y="1987550"/>
                </a:moveTo>
                <a:lnTo>
                  <a:pt x="0" y="1987550"/>
                </a:lnTo>
                <a:cubicBezTo>
                  <a:pt x="25400" y="1985433"/>
                  <a:pt x="51207" y="1986199"/>
                  <a:pt x="76200" y="1981200"/>
                </a:cubicBezTo>
                <a:cubicBezTo>
                  <a:pt x="98556" y="1976729"/>
                  <a:pt x="94821" y="1965267"/>
                  <a:pt x="101600" y="1949450"/>
                </a:cubicBezTo>
                <a:cubicBezTo>
                  <a:pt x="111268" y="1926892"/>
                  <a:pt x="114245" y="1924132"/>
                  <a:pt x="127000" y="1905000"/>
                </a:cubicBezTo>
                <a:cubicBezTo>
                  <a:pt x="133350" y="1879600"/>
                  <a:pt x="134341" y="1852218"/>
                  <a:pt x="146050" y="1828800"/>
                </a:cubicBezTo>
                <a:cubicBezTo>
                  <a:pt x="150283" y="1820333"/>
                  <a:pt x="153880" y="1811517"/>
                  <a:pt x="158750" y="1803400"/>
                </a:cubicBezTo>
                <a:cubicBezTo>
                  <a:pt x="179019" y="1769618"/>
                  <a:pt x="183201" y="1775445"/>
                  <a:pt x="190500" y="1746250"/>
                </a:cubicBezTo>
                <a:cubicBezTo>
                  <a:pt x="194123" y="1731759"/>
                  <a:pt x="195942" y="1709965"/>
                  <a:pt x="203200" y="1695450"/>
                </a:cubicBezTo>
                <a:cubicBezTo>
                  <a:pt x="206613" y="1688624"/>
                  <a:pt x="212800" y="1683374"/>
                  <a:pt x="215900" y="1676400"/>
                </a:cubicBezTo>
                <a:cubicBezTo>
                  <a:pt x="221337" y="1664167"/>
                  <a:pt x="219134" y="1647766"/>
                  <a:pt x="228600" y="1638300"/>
                </a:cubicBezTo>
                <a:cubicBezTo>
                  <a:pt x="234950" y="1631950"/>
                  <a:pt x="241901" y="1626149"/>
                  <a:pt x="247650" y="1619250"/>
                </a:cubicBezTo>
                <a:cubicBezTo>
                  <a:pt x="257028" y="1607996"/>
                  <a:pt x="267570" y="1587587"/>
                  <a:pt x="273050" y="1574800"/>
                </a:cubicBezTo>
                <a:cubicBezTo>
                  <a:pt x="275687" y="1568648"/>
                  <a:pt x="277050" y="1562017"/>
                  <a:pt x="279400" y="1555750"/>
                </a:cubicBezTo>
                <a:cubicBezTo>
                  <a:pt x="282097" y="1548559"/>
                  <a:pt x="295829" y="1516743"/>
                  <a:pt x="298450" y="1504950"/>
                </a:cubicBezTo>
                <a:cubicBezTo>
                  <a:pt x="301243" y="1492381"/>
                  <a:pt x="303203" y="1479626"/>
                  <a:pt x="304800" y="1466850"/>
                </a:cubicBezTo>
                <a:cubicBezTo>
                  <a:pt x="309555" y="1428812"/>
                  <a:pt x="305378" y="1388917"/>
                  <a:pt x="317500" y="1352550"/>
                </a:cubicBezTo>
                <a:cubicBezTo>
                  <a:pt x="319617" y="1346200"/>
                  <a:pt x="322227" y="1339994"/>
                  <a:pt x="323850" y="1333500"/>
                </a:cubicBezTo>
                <a:cubicBezTo>
                  <a:pt x="326468" y="1323029"/>
                  <a:pt x="327235" y="1312128"/>
                  <a:pt x="330200" y="1301750"/>
                </a:cubicBezTo>
                <a:cubicBezTo>
                  <a:pt x="335717" y="1282442"/>
                  <a:pt x="344380" y="1264081"/>
                  <a:pt x="349250" y="1244600"/>
                </a:cubicBezTo>
                <a:lnTo>
                  <a:pt x="361950" y="1193800"/>
                </a:lnTo>
                <a:cubicBezTo>
                  <a:pt x="364067" y="1172633"/>
                  <a:pt x="365489" y="1151386"/>
                  <a:pt x="368300" y="1130300"/>
                </a:cubicBezTo>
                <a:cubicBezTo>
                  <a:pt x="377713" y="1059705"/>
                  <a:pt x="370940" y="1133511"/>
                  <a:pt x="381000" y="1073150"/>
                </a:cubicBezTo>
                <a:cubicBezTo>
                  <a:pt x="383805" y="1056317"/>
                  <a:pt x="384755" y="1039217"/>
                  <a:pt x="387350" y="1022350"/>
                </a:cubicBezTo>
                <a:cubicBezTo>
                  <a:pt x="392138" y="991228"/>
                  <a:pt x="393729" y="993643"/>
                  <a:pt x="400050" y="965200"/>
                </a:cubicBezTo>
                <a:cubicBezTo>
                  <a:pt x="402391" y="954664"/>
                  <a:pt x="404469" y="944069"/>
                  <a:pt x="406400" y="933450"/>
                </a:cubicBezTo>
                <a:cubicBezTo>
                  <a:pt x="408703" y="920782"/>
                  <a:pt x="411048" y="908112"/>
                  <a:pt x="412750" y="895350"/>
                </a:cubicBezTo>
                <a:cubicBezTo>
                  <a:pt x="415311" y="876145"/>
                  <a:pt x="414620" y="840810"/>
                  <a:pt x="425450" y="819150"/>
                </a:cubicBezTo>
                <a:cubicBezTo>
                  <a:pt x="428863" y="812324"/>
                  <a:pt x="433917" y="806450"/>
                  <a:pt x="438150" y="800100"/>
                </a:cubicBezTo>
                <a:cubicBezTo>
                  <a:pt x="439962" y="758425"/>
                  <a:pt x="446958" y="548968"/>
                  <a:pt x="457200" y="508000"/>
                </a:cubicBezTo>
                <a:cubicBezTo>
                  <a:pt x="460422" y="495111"/>
                  <a:pt x="464434" y="476304"/>
                  <a:pt x="469900" y="463550"/>
                </a:cubicBezTo>
                <a:cubicBezTo>
                  <a:pt x="473629" y="454849"/>
                  <a:pt x="479084" y="446939"/>
                  <a:pt x="482600" y="438150"/>
                </a:cubicBezTo>
                <a:cubicBezTo>
                  <a:pt x="487572" y="425721"/>
                  <a:pt x="491067" y="412750"/>
                  <a:pt x="495300" y="400050"/>
                </a:cubicBezTo>
                <a:lnTo>
                  <a:pt x="501650" y="381000"/>
                </a:lnTo>
                <a:cubicBezTo>
                  <a:pt x="503767" y="387350"/>
                  <a:pt x="506900" y="393448"/>
                  <a:pt x="508000" y="400050"/>
                </a:cubicBezTo>
                <a:cubicBezTo>
                  <a:pt x="513285" y="431762"/>
                  <a:pt x="512869" y="463977"/>
                  <a:pt x="520700" y="495300"/>
                </a:cubicBezTo>
                <a:cubicBezTo>
                  <a:pt x="523947" y="508287"/>
                  <a:pt x="529167" y="520700"/>
                  <a:pt x="533400" y="533400"/>
                </a:cubicBezTo>
                <a:cubicBezTo>
                  <a:pt x="535517" y="539750"/>
                  <a:pt x="538437" y="545886"/>
                  <a:pt x="539750" y="552450"/>
                </a:cubicBezTo>
                <a:cubicBezTo>
                  <a:pt x="541867" y="563033"/>
                  <a:pt x="543482" y="573729"/>
                  <a:pt x="546100" y="584200"/>
                </a:cubicBezTo>
                <a:cubicBezTo>
                  <a:pt x="547723" y="590694"/>
                  <a:pt x="550998" y="596716"/>
                  <a:pt x="552450" y="603250"/>
                </a:cubicBezTo>
                <a:cubicBezTo>
                  <a:pt x="555243" y="615819"/>
                  <a:pt x="556275" y="628725"/>
                  <a:pt x="558800" y="641350"/>
                </a:cubicBezTo>
                <a:cubicBezTo>
                  <a:pt x="560512" y="649908"/>
                  <a:pt x="563438" y="658192"/>
                  <a:pt x="565150" y="666750"/>
                </a:cubicBezTo>
                <a:cubicBezTo>
                  <a:pt x="576326" y="722628"/>
                  <a:pt x="565492" y="686826"/>
                  <a:pt x="577850" y="723900"/>
                </a:cubicBezTo>
                <a:cubicBezTo>
                  <a:pt x="579967" y="749300"/>
                  <a:pt x="580831" y="774836"/>
                  <a:pt x="584200" y="800100"/>
                </a:cubicBezTo>
                <a:cubicBezTo>
                  <a:pt x="585085" y="806735"/>
                  <a:pt x="584200" y="817033"/>
                  <a:pt x="590550" y="819150"/>
                </a:cubicBezTo>
                <a:cubicBezTo>
                  <a:pt x="598213" y="821704"/>
                  <a:pt x="631070" y="809877"/>
                  <a:pt x="641350" y="806450"/>
                </a:cubicBezTo>
                <a:cubicBezTo>
                  <a:pt x="643467" y="793750"/>
                  <a:pt x="644907" y="780919"/>
                  <a:pt x="647700" y="768350"/>
                </a:cubicBezTo>
                <a:cubicBezTo>
                  <a:pt x="649152" y="761816"/>
                  <a:pt x="652211" y="755736"/>
                  <a:pt x="654050" y="749300"/>
                </a:cubicBezTo>
                <a:cubicBezTo>
                  <a:pt x="656448" y="740909"/>
                  <a:pt x="658507" y="732419"/>
                  <a:pt x="660400" y="723900"/>
                </a:cubicBezTo>
                <a:cubicBezTo>
                  <a:pt x="669554" y="682705"/>
                  <a:pt x="659838" y="702517"/>
                  <a:pt x="679450" y="673100"/>
                </a:cubicBezTo>
                <a:cubicBezTo>
                  <a:pt x="681567" y="656167"/>
                  <a:pt x="683387" y="639194"/>
                  <a:pt x="685800" y="622300"/>
                </a:cubicBezTo>
                <a:cubicBezTo>
                  <a:pt x="687621" y="609554"/>
                  <a:pt x="690616" y="596983"/>
                  <a:pt x="692150" y="584200"/>
                </a:cubicBezTo>
                <a:cubicBezTo>
                  <a:pt x="696968" y="544049"/>
                  <a:pt x="704850" y="463550"/>
                  <a:pt x="704850" y="463550"/>
                </a:cubicBezTo>
                <a:cubicBezTo>
                  <a:pt x="706967" y="402167"/>
                  <a:pt x="702975" y="340267"/>
                  <a:pt x="711200" y="279400"/>
                </a:cubicBezTo>
                <a:cubicBezTo>
                  <a:pt x="713735" y="260638"/>
                  <a:pt x="736600" y="228600"/>
                  <a:pt x="736600" y="228600"/>
                </a:cubicBezTo>
                <a:cubicBezTo>
                  <a:pt x="738717" y="211667"/>
                  <a:pt x="740145" y="194633"/>
                  <a:pt x="742950" y="177800"/>
                </a:cubicBezTo>
                <a:cubicBezTo>
                  <a:pt x="744385" y="169192"/>
                  <a:pt x="748280" y="161067"/>
                  <a:pt x="749300" y="152400"/>
                </a:cubicBezTo>
                <a:cubicBezTo>
                  <a:pt x="752525" y="124991"/>
                  <a:pt x="751346" y="97110"/>
                  <a:pt x="755650" y="69850"/>
                </a:cubicBezTo>
                <a:cubicBezTo>
                  <a:pt x="757738" y="56627"/>
                  <a:pt x="765103" y="44737"/>
                  <a:pt x="768350" y="31750"/>
                </a:cubicBezTo>
                <a:cubicBezTo>
                  <a:pt x="770467" y="23283"/>
                  <a:pt x="769248" y="13165"/>
                  <a:pt x="774700" y="6350"/>
                </a:cubicBezTo>
                <a:cubicBezTo>
                  <a:pt x="778881" y="1123"/>
                  <a:pt x="787400" y="2117"/>
                  <a:pt x="793750" y="0"/>
                </a:cubicBezTo>
                <a:cubicBezTo>
                  <a:pt x="797983" y="6350"/>
                  <a:pt x="803037" y="12224"/>
                  <a:pt x="806450" y="19050"/>
                </a:cubicBezTo>
                <a:cubicBezTo>
                  <a:pt x="816525" y="39200"/>
                  <a:pt x="816231" y="69929"/>
                  <a:pt x="819150" y="88900"/>
                </a:cubicBezTo>
                <a:cubicBezTo>
                  <a:pt x="820791" y="99567"/>
                  <a:pt x="824074" y="109952"/>
                  <a:pt x="825500" y="120650"/>
                </a:cubicBezTo>
                <a:cubicBezTo>
                  <a:pt x="834567" y="188655"/>
                  <a:pt x="832607" y="222940"/>
                  <a:pt x="838200" y="298450"/>
                </a:cubicBezTo>
                <a:cubicBezTo>
                  <a:pt x="839616" y="317565"/>
                  <a:pt x="842433" y="336550"/>
                  <a:pt x="844550" y="355600"/>
                </a:cubicBezTo>
                <a:cubicBezTo>
                  <a:pt x="846667" y="414867"/>
                  <a:pt x="847201" y="474211"/>
                  <a:pt x="850900" y="533400"/>
                </a:cubicBezTo>
                <a:cubicBezTo>
                  <a:pt x="851444" y="542110"/>
                  <a:pt x="855815" y="550192"/>
                  <a:pt x="857250" y="558800"/>
                </a:cubicBezTo>
                <a:cubicBezTo>
                  <a:pt x="860055" y="575633"/>
                  <a:pt x="861345" y="592685"/>
                  <a:pt x="863600" y="609600"/>
                </a:cubicBezTo>
                <a:cubicBezTo>
                  <a:pt x="869901" y="656858"/>
                  <a:pt x="868151" y="645053"/>
                  <a:pt x="876300" y="685800"/>
                </a:cubicBezTo>
                <a:cubicBezTo>
                  <a:pt x="878417" y="723900"/>
                  <a:pt x="880917" y="761981"/>
                  <a:pt x="882650" y="800100"/>
                </a:cubicBezTo>
                <a:cubicBezTo>
                  <a:pt x="885151" y="855117"/>
                  <a:pt x="886027" y="910206"/>
                  <a:pt x="889000" y="965200"/>
                </a:cubicBezTo>
                <a:cubicBezTo>
                  <a:pt x="896081" y="1096193"/>
                  <a:pt x="892443" y="982305"/>
                  <a:pt x="901700" y="1079500"/>
                </a:cubicBezTo>
                <a:cubicBezTo>
                  <a:pt x="904517" y="1109075"/>
                  <a:pt x="905476" y="1138803"/>
                  <a:pt x="908050" y="1168400"/>
                </a:cubicBezTo>
                <a:cubicBezTo>
                  <a:pt x="909227" y="1181930"/>
                  <a:pt x="918307" y="1260467"/>
                  <a:pt x="920750" y="1276350"/>
                </a:cubicBezTo>
                <a:cubicBezTo>
                  <a:pt x="922391" y="1287017"/>
                  <a:pt x="924983" y="1297517"/>
                  <a:pt x="927100" y="1308100"/>
                </a:cubicBezTo>
                <a:cubicBezTo>
                  <a:pt x="929217" y="1365250"/>
                  <a:pt x="931744" y="1422386"/>
                  <a:pt x="933450" y="1479550"/>
                </a:cubicBezTo>
                <a:cubicBezTo>
                  <a:pt x="935977" y="1564205"/>
                  <a:pt x="936199" y="1648933"/>
                  <a:pt x="939800" y="1733550"/>
                </a:cubicBezTo>
                <a:cubicBezTo>
                  <a:pt x="940436" y="1748504"/>
                  <a:pt x="941849" y="1763664"/>
                  <a:pt x="946150" y="1778000"/>
                </a:cubicBezTo>
                <a:cubicBezTo>
                  <a:pt x="948343" y="1785310"/>
                  <a:pt x="955437" y="1790224"/>
                  <a:pt x="958850" y="1797050"/>
                </a:cubicBezTo>
                <a:cubicBezTo>
                  <a:pt x="961843" y="1803037"/>
                  <a:pt x="962850" y="1809833"/>
                  <a:pt x="965200" y="1816100"/>
                </a:cubicBezTo>
                <a:cubicBezTo>
                  <a:pt x="969202" y="1826773"/>
                  <a:pt x="974005" y="1837138"/>
                  <a:pt x="977900" y="1847850"/>
                </a:cubicBezTo>
                <a:cubicBezTo>
                  <a:pt x="982475" y="1860431"/>
                  <a:pt x="986367" y="1873250"/>
                  <a:pt x="990600" y="1885950"/>
                </a:cubicBezTo>
                <a:lnTo>
                  <a:pt x="996950" y="1905000"/>
                </a:lnTo>
                <a:cubicBezTo>
                  <a:pt x="1002104" y="1946229"/>
                  <a:pt x="1000327" y="1948568"/>
                  <a:pt x="1009650" y="1981200"/>
                </a:cubicBezTo>
                <a:cubicBezTo>
                  <a:pt x="1011489" y="1987636"/>
                  <a:pt x="1013007" y="1994263"/>
                  <a:pt x="1016000" y="2000250"/>
                </a:cubicBezTo>
                <a:cubicBezTo>
                  <a:pt x="1019413" y="2007076"/>
                  <a:pt x="1036311" y="2018736"/>
                  <a:pt x="1028700" y="2019300"/>
                </a:cubicBezTo>
                <a:cubicBezTo>
                  <a:pt x="967448" y="2023837"/>
                  <a:pt x="905933" y="2015067"/>
                  <a:pt x="844550" y="2012950"/>
                </a:cubicBezTo>
                <a:cubicBezTo>
                  <a:pt x="836083" y="2010833"/>
                  <a:pt x="855133" y="2025650"/>
                  <a:pt x="800100" y="2025650"/>
                </a:cubicBezTo>
                <a:cubicBezTo>
                  <a:pt x="745067" y="2025650"/>
                  <a:pt x="726929" y="2017894"/>
                  <a:pt x="514350" y="2012950"/>
                </a:cubicBezTo>
                <a:cubicBezTo>
                  <a:pt x="504554" y="2010501"/>
                  <a:pt x="293812" y="2006600"/>
                  <a:pt x="285750" y="2006600"/>
                </a:cubicBezTo>
                <a:cubicBezTo>
                  <a:pt x="165081" y="2006600"/>
                  <a:pt x="47625" y="1990725"/>
                  <a:pt x="0" y="1987550"/>
                </a:cubicBezTo>
                <a:close/>
              </a:path>
            </a:pathLst>
          </a:custGeom>
          <a:solidFill>
            <a:srgbClr val="FF0000">
              <a:alpha val="1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grpSp>
        <p:nvGrpSpPr>
          <p:cNvPr id="33" name="Group 2"/>
          <p:cNvGrpSpPr/>
          <p:nvPr/>
        </p:nvGrpSpPr>
        <p:grpSpPr>
          <a:xfrm>
            <a:off x="105833" y="1600600"/>
            <a:ext cx="5732267" cy="1761172"/>
            <a:chOff x="408368" y="1009593"/>
            <a:chExt cx="7553181" cy="2320626"/>
          </a:xfrm>
        </p:grpSpPr>
        <p:pic>
          <p:nvPicPr>
            <p:cNvPr id="34" name="Picture 12" descr="屏幕快照 2012-05-24 11.52.01.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8368" y="1009593"/>
              <a:ext cx="7333688" cy="2320626"/>
            </a:xfrm>
            <a:prstGeom prst="rect">
              <a:avLst/>
            </a:prstGeom>
          </p:spPr>
        </p:pic>
        <p:sp>
          <p:nvSpPr>
            <p:cNvPr id="35" name="TextBox 6"/>
            <p:cNvSpPr txBox="1"/>
            <p:nvPr/>
          </p:nvSpPr>
          <p:spPr>
            <a:xfrm>
              <a:off x="3089697" y="1009593"/>
              <a:ext cx="1490768" cy="527209"/>
            </a:xfrm>
            <a:prstGeom prst="rect">
              <a:avLst/>
            </a:prstGeom>
            <a:noFill/>
          </p:spPr>
          <p:txBody>
            <a:bodyPr wrap="square" rtlCol="0">
              <a:spAutoFit/>
            </a:bodyPr>
            <a:lstStyle/>
            <a:p>
              <a:r>
                <a:rPr lang="en-US" altLang="ja-JP" sz="2000" dirty="0" smtClean="0">
                  <a:solidFill>
                    <a:prstClr val="white"/>
                  </a:solidFill>
                  <a:latin typeface="Helvetica"/>
                  <a:ea typeface="ＭＳ Ｐゴシック"/>
                  <a:cs typeface="Helvetica"/>
                </a:rPr>
                <a:t>0</a:t>
              </a:r>
              <a:r>
                <a:rPr lang="en-US" altLang="ja-JP" sz="2000" baseline="30000" dirty="0" smtClean="0">
                  <a:solidFill>
                    <a:prstClr val="white"/>
                  </a:solidFill>
                  <a:latin typeface="Helvetica"/>
                  <a:ea typeface="ＭＳ Ｐゴシック"/>
                  <a:cs typeface="Helvetica"/>
                </a:rPr>
                <a:t>th</a:t>
              </a:r>
              <a:r>
                <a:rPr lang="en-US" altLang="ja-JP" sz="2000" dirty="0" smtClean="0">
                  <a:solidFill>
                    <a:prstClr val="white"/>
                  </a:solidFill>
                  <a:latin typeface="Helvetica"/>
                  <a:ea typeface="ＭＳ Ｐゴシック"/>
                  <a:cs typeface="Helvetica"/>
                </a:rPr>
                <a:t> order</a:t>
              </a:r>
              <a:endParaRPr lang="ja-JP" altLang="en-US" sz="2000" dirty="0">
                <a:solidFill>
                  <a:prstClr val="white"/>
                </a:solidFill>
                <a:latin typeface="Helvetica"/>
                <a:ea typeface="ＭＳ Ｐゴシック"/>
                <a:cs typeface="Helvetica"/>
              </a:endParaRPr>
            </a:p>
          </p:txBody>
        </p:sp>
        <p:sp>
          <p:nvSpPr>
            <p:cNvPr id="36" name="Rectangle 7"/>
            <p:cNvSpPr/>
            <p:nvPr/>
          </p:nvSpPr>
          <p:spPr>
            <a:xfrm>
              <a:off x="1531362" y="1145727"/>
              <a:ext cx="379942" cy="1897268"/>
            </a:xfrm>
            <a:prstGeom prst="rect">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Helvetica"/>
                <a:ea typeface="ＭＳ Ｐゴシック"/>
                <a:cs typeface="Helvetica"/>
              </a:endParaRPr>
            </a:p>
          </p:txBody>
        </p:sp>
        <p:sp>
          <p:nvSpPr>
            <p:cNvPr id="37" name="Rectangle 8"/>
            <p:cNvSpPr/>
            <p:nvPr/>
          </p:nvSpPr>
          <p:spPr>
            <a:xfrm>
              <a:off x="6280672" y="1206231"/>
              <a:ext cx="362284" cy="1897268"/>
            </a:xfrm>
            <a:prstGeom prst="rect">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Helvetica"/>
                <a:ea typeface="ＭＳ Ｐゴシック"/>
                <a:cs typeface="Helvetica"/>
              </a:endParaRPr>
            </a:p>
          </p:txBody>
        </p:sp>
        <p:sp>
          <p:nvSpPr>
            <p:cNvPr id="38" name="TextBox 9"/>
            <p:cNvSpPr txBox="1"/>
            <p:nvPr/>
          </p:nvSpPr>
          <p:spPr>
            <a:xfrm>
              <a:off x="6668615" y="1209939"/>
              <a:ext cx="1292934" cy="932753"/>
            </a:xfrm>
            <a:prstGeom prst="rect">
              <a:avLst/>
            </a:prstGeom>
            <a:noFill/>
          </p:spPr>
          <p:txBody>
            <a:bodyPr wrap="square" rtlCol="0">
              <a:spAutoFit/>
            </a:bodyPr>
            <a:lstStyle/>
            <a:p>
              <a:r>
                <a:rPr lang="en-US" altLang="ja-JP" sz="2000" dirty="0" smtClean="0">
                  <a:solidFill>
                    <a:prstClr val="white"/>
                  </a:solidFill>
                  <a:latin typeface="Helvetica"/>
                  <a:ea typeface="ＭＳ Ｐゴシック"/>
                  <a:cs typeface="Helvetica"/>
                </a:rPr>
                <a:t>1</a:t>
              </a:r>
              <a:r>
                <a:rPr lang="en-US" altLang="ja-JP" sz="2000" baseline="30000" dirty="0" smtClean="0">
                  <a:solidFill>
                    <a:prstClr val="white"/>
                  </a:solidFill>
                  <a:latin typeface="Helvetica"/>
                  <a:ea typeface="ＭＳ Ｐゴシック"/>
                  <a:cs typeface="Helvetica"/>
                </a:rPr>
                <a:t>st</a:t>
              </a:r>
              <a:r>
                <a:rPr lang="en-US" altLang="ja-JP" sz="2000" dirty="0" smtClean="0">
                  <a:solidFill>
                    <a:prstClr val="white"/>
                  </a:solidFill>
                  <a:latin typeface="Helvetica"/>
                  <a:ea typeface="ＭＳ Ｐゴシック"/>
                  <a:cs typeface="Helvetica"/>
                </a:rPr>
                <a:t>  order</a:t>
              </a:r>
              <a:endParaRPr lang="ja-JP" altLang="en-US" sz="2000" dirty="0">
                <a:solidFill>
                  <a:prstClr val="white"/>
                </a:solidFill>
                <a:latin typeface="Helvetica"/>
                <a:ea typeface="ＭＳ Ｐゴシック"/>
                <a:cs typeface="Helvetica"/>
              </a:endParaRPr>
            </a:p>
          </p:txBody>
        </p:sp>
      </p:grpSp>
      <p:sp>
        <p:nvSpPr>
          <p:cNvPr id="39" name="テキスト ボックス 38"/>
          <p:cNvSpPr txBox="1"/>
          <p:nvPr/>
        </p:nvSpPr>
        <p:spPr>
          <a:xfrm>
            <a:off x="197142" y="1129842"/>
            <a:ext cx="5471621" cy="400101"/>
          </a:xfrm>
          <a:prstGeom prst="rect">
            <a:avLst/>
          </a:prstGeom>
          <a:solidFill>
            <a:schemeClr val="tx1"/>
          </a:solidFill>
        </p:spPr>
        <p:txBody>
          <a:bodyPr wrap="square" lIns="91436" tIns="45716" rIns="91436" bIns="45716" rtlCol="0">
            <a:spAutoFit/>
          </a:bodyPr>
          <a:lstStyle/>
          <a:p>
            <a:pPr algn="ctr" defTabSz="457047"/>
            <a:r>
              <a:rPr lang="en-US" altLang="ja-JP" sz="2000" b="1" dirty="0" smtClean="0">
                <a:solidFill>
                  <a:srgbClr val="FFFFFF"/>
                </a:solidFill>
                <a:latin typeface="Helvetica"/>
                <a:ea typeface="ヒラギノ角ゴ Pro W3"/>
                <a:cs typeface="Helvetica"/>
              </a:rPr>
              <a:t>Detection image of LAUE spectrometer</a:t>
            </a:r>
            <a:endParaRPr lang="ja-JP" altLang="en-US" sz="2000" b="1" dirty="0">
              <a:solidFill>
                <a:srgbClr val="FFFFFF"/>
              </a:solidFill>
              <a:latin typeface="Helvetica"/>
              <a:ea typeface="ヒラギノ角ゴ Pro W3"/>
              <a:cs typeface="Helvetica"/>
            </a:endParaRPr>
          </a:p>
        </p:txBody>
      </p:sp>
      <p:sp>
        <p:nvSpPr>
          <p:cNvPr id="41" name="TextBox 9"/>
          <p:cNvSpPr txBox="1"/>
          <p:nvPr/>
        </p:nvSpPr>
        <p:spPr>
          <a:xfrm>
            <a:off x="59777" y="1783253"/>
            <a:ext cx="981235" cy="707886"/>
          </a:xfrm>
          <a:prstGeom prst="rect">
            <a:avLst/>
          </a:prstGeom>
          <a:noFill/>
        </p:spPr>
        <p:txBody>
          <a:bodyPr wrap="square" rtlCol="0">
            <a:spAutoFit/>
          </a:bodyPr>
          <a:lstStyle/>
          <a:p>
            <a:r>
              <a:rPr lang="en-US" altLang="ja-JP" sz="2000" dirty="0" smtClean="0">
                <a:solidFill>
                  <a:prstClr val="white"/>
                </a:solidFill>
                <a:latin typeface="Helvetica"/>
                <a:ea typeface="ＭＳ Ｐゴシック"/>
                <a:cs typeface="Helvetica"/>
              </a:rPr>
              <a:t>1</a:t>
            </a:r>
            <a:r>
              <a:rPr lang="en-US" altLang="ja-JP" sz="2000" baseline="30000" dirty="0" smtClean="0">
                <a:solidFill>
                  <a:prstClr val="white"/>
                </a:solidFill>
                <a:latin typeface="Helvetica"/>
                <a:ea typeface="ＭＳ Ｐゴシック"/>
                <a:cs typeface="Helvetica"/>
              </a:rPr>
              <a:t>st</a:t>
            </a:r>
            <a:r>
              <a:rPr lang="en-US" altLang="ja-JP" sz="2000" dirty="0" smtClean="0">
                <a:solidFill>
                  <a:prstClr val="white"/>
                </a:solidFill>
                <a:latin typeface="Helvetica"/>
                <a:ea typeface="ＭＳ Ｐゴシック"/>
                <a:cs typeface="Helvetica"/>
              </a:rPr>
              <a:t>  order</a:t>
            </a:r>
            <a:endParaRPr lang="ja-JP" altLang="en-US" sz="2000" dirty="0">
              <a:solidFill>
                <a:prstClr val="white"/>
              </a:solidFill>
              <a:latin typeface="Helvetica"/>
              <a:ea typeface="ＭＳ Ｐゴシック"/>
              <a:cs typeface="Helvetica"/>
            </a:endParaRPr>
          </a:p>
        </p:txBody>
      </p:sp>
      <p:sp>
        <p:nvSpPr>
          <p:cNvPr id="42" name="テキスト ボックス 41"/>
          <p:cNvSpPr txBox="1"/>
          <p:nvPr/>
        </p:nvSpPr>
        <p:spPr>
          <a:xfrm>
            <a:off x="377534" y="3403540"/>
            <a:ext cx="5118855" cy="400101"/>
          </a:xfrm>
          <a:prstGeom prst="rect">
            <a:avLst/>
          </a:prstGeom>
          <a:solidFill>
            <a:schemeClr val="tx1"/>
          </a:solidFill>
        </p:spPr>
        <p:txBody>
          <a:bodyPr wrap="square" lIns="91436" tIns="45716" rIns="91436" bIns="45716" rtlCol="0">
            <a:spAutoFit/>
          </a:bodyPr>
          <a:lstStyle/>
          <a:p>
            <a:pPr algn="ctr" defTabSz="457047"/>
            <a:r>
              <a:rPr lang="en-US" altLang="ja-JP" sz="2000" b="1" dirty="0" smtClean="0">
                <a:solidFill>
                  <a:srgbClr val="FFFFFF"/>
                </a:solidFill>
                <a:latin typeface="Helvetica"/>
                <a:ea typeface="ヒラギノ角ゴ Pro W3"/>
                <a:cs typeface="Helvetica"/>
              </a:rPr>
              <a:t>Lineout of the LAUE spectrometer</a:t>
            </a:r>
            <a:endParaRPr lang="ja-JP" altLang="en-US" sz="2000" b="1" dirty="0">
              <a:solidFill>
                <a:srgbClr val="FFFFFF"/>
              </a:solidFill>
              <a:latin typeface="Helvetica"/>
              <a:ea typeface="ヒラギノ角ゴ Pro W3"/>
              <a:cs typeface="Helvetica"/>
            </a:endParaRPr>
          </a:p>
        </p:txBody>
      </p:sp>
      <p:sp>
        <p:nvSpPr>
          <p:cNvPr id="43" name="テキスト ボックス 42"/>
          <p:cNvSpPr txBox="1"/>
          <p:nvPr/>
        </p:nvSpPr>
        <p:spPr>
          <a:xfrm>
            <a:off x="5838100" y="1444878"/>
            <a:ext cx="3124115" cy="1015655"/>
          </a:xfrm>
          <a:prstGeom prst="rect">
            <a:avLst/>
          </a:prstGeom>
          <a:solidFill>
            <a:schemeClr val="tx1"/>
          </a:solidFill>
        </p:spPr>
        <p:txBody>
          <a:bodyPr wrap="square" lIns="91436" tIns="45716" rIns="91436" bIns="45716" rtlCol="0">
            <a:spAutoFit/>
          </a:bodyPr>
          <a:lstStyle/>
          <a:p>
            <a:pPr algn="ctr" defTabSz="457047"/>
            <a:r>
              <a:rPr lang="en-US" altLang="ja-JP" sz="2000" b="1" dirty="0" smtClean="0">
                <a:solidFill>
                  <a:srgbClr val="FFFFFF"/>
                </a:solidFill>
                <a:latin typeface="Helvetica"/>
                <a:ea typeface="ヒラギノ角ゴ Pro W3"/>
                <a:cs typeface="Helvetica"/>
              </a:rPr>
              <a:t>Trajectory of electrons</a:t>
            </a:r>
          </a:p>
          <a:p>
            <a:pPr algn="ctr" defTabSz="457047"/>
            <a:r>
              <a:rPr lang="en-US" altLang="ja-JP" sz="2000" b="1" dirty="0" smtClean="0">
                <a:solidFill>
                  <a:srgbClr val="FFFFFF"/>
                </a:solidFill>
                <a:latin typeface="Helvetica"/>
                <a:ea typeface="ヒラギノ角ゴ Pro W3"/>
                <a:cs typeface="Helvetica"/>
              </a:rPr>
              <a:t>computed by PHITS code</a:t>
            </a:r>
            <a:endParaRPr lang="ja-JP" altLang="en-US" sz="2000" b="1" dirty="0">
              <a:solidFill>
                <a:srgbClr val="FFFFFF"/>
              </a:solidFill>
              <a:latin typeface="Helvetica"/>
              <a:ea typeface="ヒラギノ角ゴ Pro W3"/>
              <a:cs typeface="Helvetica"/>
            </a:endParaRPr>
          </a:p>
        </p:txBody>
      </p:sp>
      <p:sp>
        <p:nvSpPr>
          <p:cNvPr id="30" name="スライド番号プレースホルダー 1"/>
          <p:cNvSpPr txBox="1">
            <a:spLocks/>
          </p:cNvSpPr>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91436" tIns="45716" rIns="91436" bIns="45716" rtlCol="0" anchor="ctr"/>
          <a:lstStyle>
            <a:defPPr>
              <a:defRPr lang="ja-JP"/>
            </a:defPPr>
            <a:lvl1pPr marL="0" algn="r" defTabSz="457038" rtl="0" eaLnBrk="1" latinLnBrk="0" hangingPunct="1">
              <a:defRPr kumimoji="1" sz="2800" u="sng" kern="1200">
                <a:solidFill>
                  <a:schemeClr val="tx1"/>
                </a:solidFill>
                <a:latin typeface="Times New Roman" charset="0"/>
                <a:ea typeface="ＭＳ Ｐゴシック" charset="0"/>
                <a:cs typeface="ＭＳ Ｐゴシック" charset="0"/>
              </a:defRPr>
            </a:lvl1pPr>
            <a:lvl2pPr marL="742950" indent="-285750" algn="l" defTabSz="457038" rtl="0" eaLnBrk="1" latinLnBrk="0" hangingPunct="1">
              <a:defRPr kumimoji="1" sz="2800" u="sng" kern="1200">
                <a:solidFill>
                  <a:schemeClr val="tx1"/>
                </a:solidFill>
                <a:latin typeface="Times New Roman" charset="0"/>
                <a:ea typeface="ＭＳ Ｐゴシック" charset="0"/>
                <a:cs typeface="+mn-cs"/>
              </a:defRPr>
            </a:lvl2pPr>
            <a:lvl3pPr marL="1143000" indent="-228600" algn="l" defTabSz="457038" rtl="0" eaLnBrk="1" latinLnBrk="0" hangingPunct="1">
              <a:defRPr kumimoji="1" sz="2800" u="sng" kern="1200">
                <a:solidFill>
                  <a:schemeClr val="tx1"/>
                </a:solidFill>
                <a:latin typeface="Times New Roman" charset="0"/>
                <a:ea typeface="ＭＳ Ｐゴシック" charset="0"/>
                <a:cs typeface="+mn-cs"/>
              </a:defRPr>
            </a:lvl3pPr>
            <a:lvl4pPr marL="1600200" indent="-228600" algn="l" defTabSz="457038" rtl="0" eaLnBrk="1" latinLnBrk="0" hangingPunct="1">
              <a:defRPr kumimoji="1" sz="2800" u="sng" kern="1200">
                <a:solidFill>
                  <a:schemeClr val="tx1"/>
                </a:solidFill>
                <a:latin typeface="Times New Roman" charset="0"/>
                <a:ea typeface="ＭＳ Ｐゴシック" charset="0"/>
                <a:cs typeface="+mn-cs"/>
              </a:defRPr>
            </a:lvl4pPr>
            <a:lvl5pPr marL="2057400" indent="-228600" algn="l" defTabSz="457038" rtl="0" eaLnBrk="1" latinLnBrk="0" hangingPunct="1">
              <a:defRPr kumimoji="1" sz="2800" u="sng" kern="1200">
                <a:solidFill>
                  <a:schemeClr val="tx1"/>
                </a:solidFill>
                <a:latin typeface="Times New Roman" charset="0"/>
                <a:ea typeface="ＭＳ Ｐゴシック" charset="0"/>
                <a:cs typeface="+mn-cs"/>
              </a:defRPr>
            </a:lvl5pPr>
            <a:lvl6pPr marL="2514600" indent="-228600" algn="l" defTabSz="457038" rtl="0" eaLnBrk="1" fontAlgn="base" latinLnBrk="0" hangingPunct="1">
              <a:spcBef>
                <a:spcPct val="0"/>
              </a:spcBef>
              <a:spcAft>
                <a:spcPct val="0"/>
              </a:spcAft>
              <a:defRPr kumimoji="1" sz="2800" u="sng" kern="1200">
                <a:solidFill>
                  <a:schemeClr val="tx1"/>
                </a:solidFill>
                <a:latin typeface="Times New Roman" charset="0"/>
                <a:ea typeface="ＭＳ Ｐゴシック" charset="0"/>
                <a:cs typeface="+mn-cs"/>
              </a:defRPr>
            </a:lvl6pPr>
            <a:lvl7pPr marL="2971800" indent="-228600" algn="l" defTabSz="457038" rtl="0" eaLnBrk="1" fontAlgn="base" latinLnBrk="0" hangingPunct="1">
              <a:spcBef>
                <a:spcPct val="0"/>
              </a:spcBef>
              <a:spcAft>
                <a:spcPct val="0"/>
              </a:spcAft>
              <a:defRPr kumimoji="1" sz="2800" u="sng" kern="1200">
                <a:solidFill>
                  <a:schemeClr val="tx1"/>
                </a:solidFill>
                <a:latin typeface="Times New Roman" charset="0"/>
                <a:ea typeface="ＭＳ Ｐゴシック" charset="0"/>
                <a:cs typeface="+mn-cs"/>
              </a:defRPr>
            </a:lvl7pPr>
            <a:lvl8pPr marL="3429000" indent="-228600" algn="l" defTabSz="457038" rtl="0" eaLnBrk="1" fontAlgn="base" latinLnBrk="0" hangingPunct="1">
              <a:spcBef>
                <a:spcPct val="0"/>
              </a:spcBef>
              <a:spcAft>
                <a:spcPct val="0"/>
              </a:spcAft>
              <a:defRPr kumimoji="1" sz="2800" u="sng" kern="1200">
                <a:solidFill>
                  <a:schemeClr val="tx1"/>
                </a:solidFill>
                <a:latin typeface="Times New Roman" charset="0"/>
                <a:ea typeface="ＭＳ Ｐゴシック" charset="0"/>
                <a:cs typeface="+mn-cs"/>
              </a:defRPr>
            </a:lvl8pPr>
            <a:lvl9pPr marL="3886200" indent="-228600" algn="l" defTabSz="457038" rtl="0" eaLnBrk="1" fontAlgn="base" latinLnBrk="0" hangingPunct="1">
              <a:spcBef>
                <a:spcPct val="0"/>
              </a:spcBef>
              <a:spcAft>
                <a:spcPct val="0"/>
              </a:spcAft>
              <a:defRPr kumimoji="1" sz="2800" u="sng" kern="1200">
                <a:solidFill>
                  <a:schemeClr val="tx1"/>
                </a:solidFill>
                <a:latin typeface="Times New Roman" charset="0"/>
                <a:ea typeface="ＭＳ Ｐゴシック" charset="0"/>
                <a:cs typeface="+mn-cs"/>
              </a:defRPr>
            </a:lvl9pPr>
          </a:lstStyle>
          <a:p>
            <a:fld id="{84C0309B-6A62-8044-90CD-ED3F597F668B}" type="slidenum">
              <a:rPr lang="en-US" altLang="ja-JP" sz="1300" smtClean="0">
                <a:solidFill>
                  <a:srgbClr val="000000"/>
                </a:solidFill>
                <a:latin typeface="Arial" charset="0"/>
                <a:cs typeface="Gill Sans" charset="0"/>
              </a:rPr>
              <a:pPr/>
              <a:t>46</a:t>
            </a:fld>
            <a:endParaRPr lang="en-US" altLang="ja-JP" sz="1300" dirty="0">
              <a:solidFill>
                <a:srgbClr val="000000"/>
              </a:solidFill>
              <a:latin typeface="Arial" charset="0"/>
              <a:cs typeface="Gill Sans" charset="0"/>
            </a:endParaRPr>
          </a:p>
        </p:txBody>
      </p:sp>
    </p:spTree>
    <p:extLst>
      <p:ext uri="{BB962C8B-B14F-4D97-AF65-F5344CB8AC3E}">
        <p14:creationId xmlns:p14="http://schemas.microsoft.com/office/powerpoint/2010/main" val="281137137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スライド番号プレースホルダー 1"/>
          <p:cNvSpPr>
            <a:spLocks noGrp="1"/>
          </p:cNvSpPr>
          <p:nvPr>
            <p:ph type="sldNum" sz="quarter" idx="10"/>
          </p:nvPr>
        </p:nvSpPr>
        <p:spPr>
          <a:xfrm>
            <a:off x="8847138" y="6623050"/>
            <a:ext cx="239712" cy="2524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47</a:t>
            </a:fld>
            <a:endParaRPr lang="en-US" altLang="ja-JP" sz="1300">
              <a:solidFill>
                <a:srgbClr val="000000"/>
              </a:solidFill>
              <a:latin typeface="Arial" charset="0"/>
              <a:cs typeface="Gill Sans" charset="0"/>
            </a:endParaRPr>
          </a:p>
        </p:txBody>
      </p:sp>
      <p:sp>
        <p:nvSpPr>
          <p:cNvPr id="10" name="テキスト ボックス 9"/>
          <p:cNvSpPr txBox="1"/>
          <p:nvPr/>
        </p:nvSpPr>
        <p:spPr>
          <a:xfrm>
            <a:off x="110101" y="157128"/>
            <a:ext cx="7968250" cy="276995"/>
          </a:xfrm>
          <a:prstGeom prst="rect">
            <a:avLst/>
          </a:prstGeom>
          <a:noFill/>
        </p:spPr>
        <p:txBody>
          <a:bodyPr wrap="square" lIns="91438" tIns="45718" rIns="91438" bIns="45718" rtlCol="0">
            <a:spAutoFit/>
          </a:bodyPr>
          <a:lstStyle/>
          <a:p>
            <a:r>
              <a:rPr lang="en-US" altLang="ja-JP" sz="1200" b="1" u="sng" dirty="0" smtClean="0">
                <a:solidFill>
                  <a:srgbClr val="000090"/>
                </a:solidFill>
                <a:latin typeface="Helvetica"/>
                <a:ea typeface="ヒラギノ角ゴ ProN W6"/>
                <a:cs typeface="Helvetica"/>
              </a:rPr>
              <a:t>During Ph. D (1999 ~ 2004) Rayleigh-Taylor instability in laser-driven plastic plasma</a:t>
            </a:r>
            <a:r>
              <a:rPr lang="en-US" altLang="ja-JP" sz="1200" b="1" u="sng" dirty="0">
                <a:solidFill>
                  <a:srgbClr val="000090"/>
                </a:solidFill>
                <a:latin typeface="Helvetica"/>
                <a:ea typeface="ヒラギノ角ゴ ProN W6"/>
                <a:cs typeface="Helvetica"/>
              </a:rPr>
              <a:t> </a:t>
            </a:r>
            <a:r>
              <a:rPr lang="en-US" altLang="ja-JP" sz="1200" b="1" u="sng" dirty="0" smtClean="0">
                <a:solidFill>
                  <a:srgbClr val="FF0000"/>
                </a:solidFill>
                <a:latin typeface="Helvetica"/>
                <a:ea typeface="ヒラギノ角ゴ ProN W6"/>
                <a:cs typeface="Helvetica"/>
              </a:rPr>
              <a:t>(&lt; 10</a:t>
            </a:r>
            <a:r>
              <a:rPr lang="en-US" altLang="ja-JP" sz="1200" b="1" u="sng" baseline="30000" dirty="0" smtClean="0">
                <a:solidFill>
                  <a:srgbClr val="FF0000"/>
                </a:solidFill>
                <a:latin typeface="Helvetica"/>
                <a:ea typeface="ヒラギノ角ゴ ProN W6"/>
                <a:cs typeface="Helvetica"/>
              </a:rPr>
              <a:t>15</a:t>
            </a:r>
            <a:r>
              <a:rPr lang="en-US" altLang="ja-JP" sz="1200" b="1" u="sng" dirty="0" smtClean="0">
                <a:solidFill>
                  <a:srgbClr val="FF0000"/>
                </a:solidFill>
                <a:latin typeface="Helvetica"/>
                <a:ea typeface="ヒラギノ角ゴ ProN W6"/>
                <a:cs typeface="Helvetica"/>
              </a:rPr>
              <a:t> W/cm</a:t>
            </a:r>
            <a:r>
              <a:rPr lang="en-US" altLang="ja-JP" sz="1200" b="1" u="sng" baseline="30000" dirty="0" smtClean="0">
                <a:solidFill>
                  <a:srgbClr val="FF0000"/>
                </a:solidFill>
                <a:latin typeface="Helvetica"/>
                <a:ea typeface="ヒラギノ角ゴ ProN W6"/>
                <a:cs typeface="Helvetica"/>
              </a:rPr>
              <a:t>2</a:t>
            </a:r>
            <a:r>
              <a:rPr lang="en-US" altLang="ja-JP" sz="1200" b="1" u="sng" dirty="0" smtClean="0">
                <a:solidFill>
                  <a:srgbClr val="FF0000"/>
                </a:solidFill>
                <a:latin typeface="Helvetica"/>
                <a:ea typeface="ヒラギノ角ゴ ProN W6"/>
                <a:cs typeface="Helvetica"/>
              </a:rPr>
              <a:t>)</a:t>
            </a:r>
          </a:p>
        </p:txBody>
      </p:sp>
      <p:pic>
        <p:nvPicPr>
          <p:cNvPr id="2" name="図 1"/>
          <p:cNvPicPr>
            <a:picLocks noChangeAspect="1"/>
          </p:cNvPicPr>
          <p:nvPr/>
        </p:nvPicPr>
        <p:blipFill>
          <a:blip r:embed="rId3"/>
          <a:stretch>
            <a:fillRect/>
          </a:stretch>
        </p:blipFill>
        <p:spPr>
          <a:xfrm>
            <a:off x="110101" y="601318"/>
            <a:ext cx="4393551" cy="919772"/>
          </a:xfrm>
          <a:prstGeom prst="rect">
            <a:avLst/>
          </a:prstGeom>
          <a:ln>
            <a:solidFill>
              <a:schemeClr val="tx1"/>
            </a:solidFill>
          </a:ln>
        </p:spPr>
      </p:pic>
      <p:pic>
        <p:nvPicPr>
          <p:cNvPr id="3" name="図 2"/>
          <p:cNvPicPr>
            <a:picLocks noChangeAspect="1"/>
          </p:cNvPicPr>
          <p:nvPr/>
        </p:nvPicPr>
        <p:blipFill>
          <a:blip r:embed="rId4"/>
          <a:stretch>
            <a:fillRect/>
          </a:stretch>
        </p:blipFill>
        <p:spPr>
          <a:xfrm>
            <a:off x="4585965" y="474988"/>
            <a:ext cx="4406251" cy="1181565"/>
          </a:xfrm>
          <a:prstGeom prst="rect">
            <a:avLst/>
          </a:prstGeom>
          <a:ln>
            <a:solidFill>
              <a:srgbClr val="000000"/>
            </a:solidFill>
          </a:ln>
        </p:spPr>
      </p:pic>
      <p:sp>
        <p:nvSpPr>
          <p:cNvPr id="13" name="テキスト ボックス 12"/>
          <p:cNvSpPr txBox="1"/>
          <p:nvPr/>
        </p:nvSpPr>
        <p:spPr>
          <a:xfrm>
            <a:off x="110101" y="1668311"/>
            <a:ext cx="6587986" cy="276995"/>
          </a:xfrm>
          <a:prstGeom prst="rect">
            <a:avLst/>
          </a:prstGeom>
          <a:noFill/>
        </p:spPr>
        <p:txBody>
          <a:bodyPr wrap="square" lIns="91438" tIns="45718" rIns="91438" bIns="45718" rtlCol="0">
            <a:spAutoFit/>
          </a:bodyPr>
          <a:lstStyle/>
          <a:p>
            <a:r>
              <a:rPr lang="en-US" altLang="ja-JP" sz="1200" b="1" u="sng" dirty="0" smtClean="0">
                <a:solidFill>
                  <a:srgbClr val="000090"/>
                </a:solidFill>
                <a:latin typeface="Helvetica"/>
                <a:ea typeface="ヒラギノ角ゴ ProN W6"/>
                <a:cs typeface="Helvetica"/>
              </a:rPr>
              <a:t>2004 ~ 2009 Extreme Ultraviolet Light Source Development for Industry </a:t>
            </a:r>
            <a:r>
              <a:rPr lang="en-US" altLang="ja-JP" sz="1200" b="1" u="sng" dirty="0" smtClean="0">
                <a:solidFill>
                  <a:srgbClr val="FF0000"/>
                </a:solidFill>
                <a:latin typeface="Helvetica"/>
                <a:ea typeface="ヒラギノ角ゴ ProN W6"/>
                <a:cs typeface="Helvetica"/>
              </a:rPr>
              <a:t>(&lt; 10</a:t>
            </a:r>
            <a:r>
              <a:rPr lang="en-US" altLang="ja-JP" sz="1200" b="1" u="sng" baseline="30000" dirty="0" smtClean="0">
                <a:solidFill>
                  <a:srgbClr val="FF0000"/>
                </a:solidFill>
                <a:latin typeface="Helvetica"/>
                <a:ea typeface="ヒラギノ角ゴ ProN W6"/>
                <a:cs typeface="Helvetica"/>
              </a:rPr>
              <a:t>12</a:t>
            </a:r>
            <a:r>
              <a:rPr lang="en-US" altLang="ja-JP" sz="1200" b="1" u="sng" dirty="0" smtClean="0">
                <a:solidFill>
                  <a:srgbClr val="FF0000"/>
                </a:solidFill>
                <a:latin typeface="Helvetica"/>
                <a:ea typeface="ヒラギノ角ゴ ProN W6"/>
                <a:cs typeface="Helvetica"/>
              </a:rPr>
              <a:t> W/cm</a:t>
            </a:r>
            <a:r>
              <a:rPr lang="en-US" altLang="ja-JP" sz="1200" b="1" u="sng" baseline="30000" dirty="0" smtClean="0">
                <a:solidFill>
                  <a:srgbClr val="FF0000"/>
                </a:solidFill>
                <a:latin typeface="Helvetica"/>
                <a:ea typeface="ヒラギノ角ゴ ProN W6"/>
                <a:cs typeface="Helvetica"/>
              </a:rPr>
              <a:t>2</a:t>
            </a:r>
            <a:r>
              <a:rPr lang="en-US" altLang="ja-JP" sz="1200" b="1" u="sng" dirty="0" smtClean="0">
                <a:solidFill>
                  <a:srgbClr val="FF0000"/>
                </a:solidFill>
                <a:latin typeface="Helvetica"/>
                <a:ea typeface="ヒラギノ角ゴ ProN W6"/>
                <a:cs typeface="Helvetica"/>
              </a:rPr>
              <a:t>)</a:t>
            </a:r>
          </a:p>
        </p:txBody>
      </p:sp>
      <p:pic>
        <p:nvPicPr>
          <p:cNvPr id="5" name="図 4"/>
          <p:cNvPicPr>
            <a:picLocks noChangeAspect="1"/>
          </p:cNvPicPr>
          <p:nvPr/>
        </p:nvPicPr>
        <p:blipFill>
          <a:blip r:embed="rId5"/>
          <a:stretch>
            <a:fillRect/>
          </a:stretch>
        </p:blipFill>
        <p:spPr>
          <a:xfrm>
            <a:off x="424767" y="1998808"/>
            <a:ext cx="3714359" cy="1325086"/>
          </a:xfrm>
          <a:prstGeom prst="rect">
            <a:avLst/>
          </a:prstGeom>
          <a:ln>
            <a:solidFill>
              <a:srgbClr val="000000"/>
            </a:solidFill>
          </a:ln>
        </p:spPr>
      </p:pic>
      <p:pic>
        <p:nvPicPr>
          <p:cNvPr id="6" name="図 5"/>
          <p:cNvPicPr>
            <a:picLocks noChangeAspect="1"/>
          </p:cNvPicPr>
          <p:nvPr/>
        </p:nvPicPr>
        <p:blipFill>
          <a:blip r:embed="rId6"/>
          <a:stretch>
            <a:fillRect/>
          </a:stretch>
        </p:blipFill>
        <p:spPr>
          <a:xfrm>
            <a:off x="570580" y="3607318"/>
            <a:ext cx="2968843" cy="1347442"/>
          </a:xfrm>
          <a:prstGeom prst="rect">
            <a:avLst/>
          </a:prstGeom>
          <a:ln>
            <a:solidFill>
              <a:srgbClr val="000000"/>
            </a:solidFill>
          </a:ln>
        </p:spPr>
      </p:pic>
      <p:pic>
        <p:nvPicPr>
          <p:cNvPr id="7" name="図 6"/>
          <p:cNvPicPr>
            <a:picLocks noChangeAspect="1"/>
          </p:cNvPicPr>
          <p:nvPr/>
        </p:nvPicPr>
        <p:blipFill rotWithShape="1">
          <a:blip r:embed="rId7"/>
          <a:srcRect b="20795"/>
          <a:stretch/>
        </p:blipFill>
        <p:spPr>
          <a:xfrm>
            <a:off x="4727072" y="3614517"/>
            <a:ext cx="2826607" cy="1333044"/>
          </a:xfrm>
          <a:prstGeom prst="rect">
            <a:avLst/>
          </a:prstGeom>
          <a:ln>
            <a:solidFill>
              <a:srgbClr val="000000"/>
            </a:solidFill>
          </a:ln>
        </p:spPr>
      </p:pic>
      <p:pic>
        <p:nvPicPr>
          <p:cNvPr id="8" name="図 7"/>
          <p:cNvPicPr>
            <a:picLocks noChangeAspect="1"/>
          </p:cNvPicPr>
          <p:nvPr/>
        </p:nvPicPr>
        <p:blipFill>
          <a:blip r:embed="rId8"/>
          <a:stretch>
            <a:fillRect/>
          </a:stretch>
        </p:blipFill>
        <p:spPr>
          <a:xfrm>
            <a:off x="488267" y="5216422"/>
            <a:ext cx="3100395" cy="1500695"/>
          </a:xfrm>
          <a:prstGeom prst="rect">
            <a:avLst/>
          </a:prstGeom>
          <a:ln>
            <a:solidFill>
              <a:srgbClr val="000000"/>
            </a:solidFill>
          </a:ln>
        </p:spPr>
      </p:pic>
      <p:sp>
        <p:nvSpPr>
          <p:cNvPr id="18" name="テキスト ボックス 17"/>
          <p:cNvSpPr txBox="1"/>
          <p:nvPr/>
        </p:nvSpPr>
        <p:spPr>
          <a:xfrm>
            <a:off x="110101" y="3305118"/>
            <a:ext cx="8309258" cy="276995"/>
          </a:xfrm>
          <a:prstGeom prst="rect">
            <a:avLst/>
          </a:prstGeom>
          <a:noFill/>
        </p:spPr>
        <p:txBody>
          <a:bodyPr wrap="square" lIns="91438" tIns="45718" rIns="91438" bIns="45718" rtlCol="0">
            <a:spAutoFit/>
          </a:bodyPr>
          <a:lstStyle/>
          <a:p>
            <a:r>
              <a:rPr lang="en-US" altLang="ja-JP" sz="1200" b="1" u="sng" dirty="0" smtClean="0">
                <a:solidFill>
                  <a:srgbClr val="000090"/>
                </a:solidFill>
                <a:latin typeface="Helvetica"/>
                <a:ea typeface="ヒラギノ角ゴ ProN W6"/>
                <a:cs typeface="Helvetica"/>
              </a:rPr>
              <a:t>2009 ~ 2013 Photo-ionized plasma generation with high-power laser </a:t>
            </a:r>
            <a:r>
              <a:rPr lang="en-US" altLang="ja-JP" sz="1200" b="1" u="sng" dirty="0">
                <a:solidFill>
                  <a:srgbClr val="FF0000"/>
                </a:solidFill>
                <a:latin typeface="Helvetica"/>
                <a:cs typeface="Helvetica"/>
              </a:rPr>
              <a:t>(&lt; 10</a:t>
            </a:r>
            <a:r>
              <a:rPr lang="en-US" altLang="ja-JP" sz="1200" b="1" u="sng" baseline="30000" dirty="0">
                <a:solidFill>
                  <a:srgbClr val="FF0000"/>
                </a:solidFill>
                <a:latin typeface="Helvetica"/>
                <a:cs typeface="Helvetica"/>
              </a:rPr>
              <a:t>15</a:t>
            </a:r>
            <a:r>
              <a:rPr lang="en-US" altLang="ja-JP" sz="1200" b="1" u="sng" dirty="0">
                <a:solidFill>
                  <a:srgbClr val="FF0000"/>
                </a:solidFill>
                <a:latin typeface="Helvetica"/>
                <a:cs typeface="Helvetica"/>
              </a:rPr>
              <a:t> W/cm</a:t>
            </a:r>
            <a:r>
              <a:rPr lang="en-US" altLang="ja-JP" sz="1200" b="1" u="sng" baseline="30000" dirty="0">
                <a:solidFill>
                  <a:srgbClr val="FF0000"/>
                </a:solidFill>
                <a:latin typeface="Helvetica"/>
                <a:cs typeface="Helvetica"/>
              </a:rPr>
              <a:t>2</a:t>
            </a:r>
            <a:r>
              <a:rPr lang="en-US" altLang="ja-JP" sz="1200" b="1" u="sng" dirty="0">
                <a:solidFill>
                  <a:srgbClr val="FF0000"/>
                </a:solidFill>
                <a:latin typeface="Helvetica"/>
                <a:cs typeface="Helvetica"/>
              </a:rPr>
              <a:t>)</a:t>
            </a:r>
          </a:p>
        </p:txBody>
      </p:sp>
      <p:pic>
        <p:nvPicPr>
          <p:cNvPr id="11" name="図 10"/>
          <p:cNvPicPr>
            <a:picLocks noChangeAspect="1"/>
          </p:cNvPicPr>
          <p:nvPr/>
        </p:nvPicPr>
        <p:blipFill>
          <a:blip r:embed="rId9"/>
          <a:stretch>
            <a:fillRect/>
          </a:stretch>
        </p:blipFill>
        <p:spPr>
          <a:xfrm>
            <a:off x="4585966" y="1998808"/>
            <a:ext cx="4265358" cy="1234709"/>
          </a:xfrm>
          <a:prstGeom prst="rect">
            <a:avLst/>
          </a:prstGeom>
          <a:ln>
            <a:solidFill>
              <a:srgbClr val="000000"/>
            </a:solidFill>
          </a:ln>
        </p:spPr>
      </p:pic>
      <p:sp>
        <p:nvSpPr>
          <p:cNvPr id="20" name="テキスト ボックス 19"/>
          <p:cNvSpPr txBox="1"/>
          <p:nvPr/>
        </p:nvSpPr>
        <p:spPr>
          <a:xfrm>
            <a:off x="110101" y="4948030"/>
            <a:ext cx="8309258" cy="461661"/>
          </a:xfrm>
          <a:prstGeom prst="rect">
            <a:avLst/>
          </a:prstGeom>
          <a:noFill/>
        </p:spPr>
        <p:txBody>
          <a:bodyPr wrap="square" lIns="91438" tIns="45718" rIns="91438" bIns="45718" rtlCol="0">
            <a:spAutoFit/>
          </a:bodyPr>
          <a:lstStyle/>
          <a:p>
            <a:r>
              <a:rPr lang="en-US" altLang="ja-JP" sz="1200" b="1" u="sng" dirty="0" smtClean="0">
                <a:solidFill>
                  <a:srgbClr val="000090"/>
                </a:solidFill>
                <a:latin typeface="Helvetica"/>
                <a:ea typeface="ヒラギノ角ゴ ProN W6"/>
                <a:cs typeface="Helvetica"/>
              </a:rPr>
              <a:t>2012 ~  Strong Magnetic Field Generation with High Power Laser &amp; Fast-Ignition Laser Fusion </a:t>
            </a:r>
            <a:r>
              <a:rPr lang="en-US" altLang="ja-JP" sz="1200" b="1" u="sng" dirty="0" smtClean="0">
                <a:solidFill>
                  <a:srgbClr val="FF0000"/>
                </a:solidFill>
                <a:latin typeface="Helvetica"/>
                <a:ea typeface="ヒラギノ角ゴ ProN W6"/>
                <a:cs typeface="Helvetica"/>
              </a:rPr>
              <a:t>(</a:t>
            </a:r>
            <a:r>
              <a:rPr lang="en-US" altLang="ja-JP" sz="1200" b="1" u="sng" dirty="0" smtClean="0">
                <a:solidFill>
                  <a:srgbClr val="FF0000"/>
                </a:solidFill>
                <a:latin typeface="Helvetica"/>
                <a:cs typeface="Helvetica"/>
              </a:rPr>
              <a:t>&lt; 10</a:t>
            </a:r>
            <a:r>
              <a:rPr lang="en-US" altLang="ja-JP" sz="1200" b="1" u="sng" baseline="30000" dirty="0" smtClean="0">
                <a:solidFill>
                  <a:srgbClr val="FF0000"/>
                </a:solidFill>
                <a:latin typeface="Helvetica"/>
                <a:cs typeface="Helvetica"/>
              </a:rPr>
              <a:t>20</a:t>
            </a:r>
            <a:r>
              <a:rPr lang="en-US" altLang="ja-JP" sz="1200" b="1" u="sng" dirty="0" smtClean="0">
                <a:solidFill>
                  <a:srgbClr val="FF0000"/>
                </a:solidFill>
                <a:latin typeface="Helvetica"/>
                <a:cs typeface="Helvetica"/>
              </a:rPr>
              <a:t> </a:t>
            </a:r>
            <a:r>
              <a:rPr lang="en-US" altLang="ja-JP" sz="1200" b="1" u="sng" dirty="0">
                <a:solidFill>
                  <a:srgbClr val="FF0000"/>
                </a:solidFill>
                <a:latin typeface="Helvetica"/>
                <a:cs typeface="Helvetica"/>
              </a:rPr>
              <a:t>W/cm</a:t>
            </a:r>
            <a:r>
              <a:rPr lang="en-US" altLang="ja-JP" sz="1200" b="1" u="sng" baseline="30000" dirty="0">
                <a:solidFill>
                  <a:srgbClr val="FF0000"/>
                </a:solidFill>
                <a:latin typeface="Helvetica"/>
                <a:cs typeface="Helvetica"/>
              </a:rPr>
              <a:t>2</a:t>
            </a:r>
            <a:r>
              <a:rPr lang="en-US" altLang="ja-JP" sz="1200" b="1" u="sng" dirty="0">
                <a:solidFill>
                  <a:srgbClr val="FF0000"/>
                </a:solidFill>
                <a:latin typeface="Helvetica"/>
                <a:cs typeface="Helvetica"/>
              </a:rPr>
              <a:t>)</a:t>
            </a:r>
          </a:p>
          <a:p>
            <a:endParaRPr lang="en-US" altLang="ja-JP" sz="1200" b="1" u="sng" dirty="0" smtClean="0">
              <a:solidFill>
                <a:srgbClr val="000090"/>
              </a:solidFill>
              <a:latin typeface="Helvetica"/>
              <a:ea typeface="ヒラギノ角ゴ ProN W6"/>
              <a:cs typeface="Helvetica"/>
            </a:endParaRPr>
          </a:p>
        </p:txBody>
      </p:sp>
    </p:spTree>
    <p:extLst>
      <p:ext uri="{BB962C8B-B14F-4D97-AF65-F5344CB8AC3E}">
        <p14:creationId xmlns:p14="http://schemas.microsoft.com/office/powerpoint/2010/main" val="85118238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5" name="Rectangle 2"/>
          <p:cNvSpPr>
            <a:spLocks noChangeArrowheads="1"/>
          </p:cNvSpPr>
          <p:nvPr/>
        </p:nvSpPr>
        <p:spPr bwMode="auto">
          <a:xfrm>
            <a:off x="-1" y="0"/>
            <a:ext cx="8136000" cy="1080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92" tIns="41148" rIns="82292" bIns="41148" anchor="ctr"/>
          <a:lstStyle/>
          <a:p>
            <a:pPr defTabSz="822928" fontAlgn="base">
              <a:spcBef>
                <a:spcPct val="0"/>
              </a:spcBef>
              <a:spcAft>
                <a:spcPct val="0"/>
              </a:spcAft>
            </a:pPr>
            <a:endParaRPr kumimoji="0" lang="en-US" altLang="ja-JP" sz="2200" b="1" dirty="0" smtClean="0">
              <a:solidFill>
                <a:srgbClr val="000090"/>
              </a:solidFill>
              <a:latin typeface="Helvetica" charset="0"/>
              <a:ea typeface="Helvetica" charset="0"/>
              <a:cs typeface="Helvetica" charset="0"/>
              <a:sym typeface="Gill Sans" charset="0"/>
            </a:endParaRPr>
          </a:p>
          <a:p>
            <a:pPr defTabSz="822928" fontAlgn="base">
              <a:spcBef>
                <a:spcPct val="0"/>
              </a:spcBef>
              <a:spcAft>
                <a:spcPct val="0"/>
              </a:spcAft>
            </a:pPr>
            <a:r>
              <a:rPr kumimoji="0" lang="en-US" altLang="ja-JP" sz="2200" b="1" dirty="0" smtClean="0">
                <a:solidFill>
                  <a:srgbClr val="000090"/>
                </a:solidFill>
                <a:latin typeface="Helvetica" charset="0"/>
                <a:ea typeface="Helvetica" charset="0"/>
                <a:cs typeface="Helvetica" charset="0"/>
                <a:sym typeface="Gill Sans" charset="0"/>
              </a:rPr>
              <a:t>REB was generated by </a:t>
            </a:r>
            <a:r>
              <a:rPr kumimoji="0" lang="en-US" altLang="ja-JP" sz="2200" b="1" dirty="0" err="1" smtClean="0">
                <a:solidFill>
                  <a:srgbClr val="000090"/>
                </a:solidFill>
                <a:latin typeface="Helvetica" charset="0"/>
                <a:ea typeface="Helvetica" charset="0"/>
                <a:cs typeface="Helvetica" charset="0"/>
                <a:sym typeface="Gill Sans" charset="0"/>
              </a:rPr>
              <a:t>ps</a:t>
            </a:r>
            <a:r>
              <a:rPr kumimoji="0" lang="en-US" altLang="ja-JP" sz="2200" b="1" dirty="0" smtClean="0">
                <a:solidFill>
                  <a:srgbClr val="000090"/>
                </a:solidFill>
                <a:latin typeface="Helvetica" charset="0"/>
                <a:ea typeface="Helvetica" charset="0"/>
                <a:cs typeface="Helvetica" charset="0"/>
                <a:sym typeface="Gill Sans" charset="0"/>
              </a:rPr>
              <a:t>-laser pulse.</a:t>
            </a:r>
            <a:r>
              <a:rPr kumimoji="0" lang="en-US" altLang="ja-JP" sz="2200" b="1" dirty="0">
                <a:solidFill>
                  <a:srgbClr val="000090"/>
                </a:solidFill>
                <a:latin typeface="Helvetica" charset="0"/>
                <a:ea typeface="Helvetica" charset="0"/>
                <a:cs typeface="Helvetica" charset="0"/>
                <a:sym typeface="Gill Sans" charset="0"/>
              </a:rPr>
              <a:t> </a:t>
            </a:r>
            <a:r>
              <a:rPr kumimoji="0" lang="en-US" altLang="ja-JP" sz="2200" b="1" dirty="0" smtClean="0">
                <a:solidFill>
                  <a:srgbClr val="000090"/>
                </a:solidFill>
                <a:latin typeface="Helvetica" charset="0"/>
                <a:ea typeface="Helvetica" charset="0"/>
                <a:cs typeface="Helvetica" charset="0"/>
                <a:sym typeface="Gill Sans" charset="0"/>
              </a:rPr>
              <a:t>Cu-K</a:t>
            </a:r>
            <a:r>
              <a:rPr kumimoji="0" lang="el-GR" altLang="ja-JP" sz="2200" b="1" dirty="0" smtClean="0">
                <a:solidFill>
                  <a:srgbClr val="000090"/>
                </a:solidFill>
                <a:latin typeface="Helvetica" charset="0"/>
                <a:ea typeface="Helvetica" charset="0"/>
                <a:cs typeface="Helvetica" charset="0"/>
                <a:sym typeface="Gill Sans" charset="0"/>
              </a:rPr>
              <a:t>α</a:t>
            </a:r>
            <a:r>
              <a:rPr kumimoji="0" lang="en-US" altLang="ja-JP" sz="2200" b="1" dirty="0" smtClean="0">
                <a:solidFill>
                  <a:srgbClr val="000090"/>
                </a:solidFill>
                <a:latin typeface="Helvetica" charset="0"/>
                <a:ea typeface="Helvetica" charset="0"/>
                <a:cs typeface="Helvetica" charset="0"/>
                <a:sym typeface="Gill Sans" charset="0"/>
              </a:rPr>
              <a:t> and CTR emanated from REB were imaged from the rear side.</a:t>
            </a:r>
          </a:p>
        </p:txBody>
      </p:sp>
      <p:grpSp>
        <p:nvGrpSpPr>
          <p:cNvPr id="24" name="図形グループ 83"/>
          <p:cNvGrpSpPr>
            <a:grpSpLocks/>
          </p:cNvGrpSpPr>
          <p:nvPr/>
        </p:nvGrpSpPr>
        <p:grpSpPr bwMode="auto">
          <a:xfrm>
            <a:off x="8109585" y="255724"/>
            <a:ext cx="982980" cy="734035"/>
            <a:chOff x="8108950" y="50800"/>
            <a:chExt cx="984250" cy="734299"/>
          </a:xfrm>
        </p:grpSpPr>
        <p:sp>
          <p:nvSpPr>
            <p:cNvPr id="25" name="Text Box 8"/>
            <p:cNvSpPr txBox="1">
              <a:spLocks noChangeArrowheads="1"/>
            </p:cNvSpPr>
            <p:nvPr/>
          </p:nvSpPr>
          <p:spPr bwMode="auto">
            <a:xfrm>
              <a:off x="8108950" y="508000"/>
              <a:ext cx="984250" cy="27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1014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1014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1014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1014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1200" b="1">
                  <a:solidFill>
                    <a:srgbClr val="000000"/>
                  </a:solidFill>
                  <a:latin typeface="Charcoal" charset="0"/>
                </a:rPr>
                <a:t>ILE, Osaka</a:t>
              </a:r>
            </a:p>
          </p:txBody>
        </p:sp>
        <p:pic>
          <p:nvPicPr>
            <p:cNvPr id="26" name="Picture 2" descr="E:\発表用PPT\logo-SIL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469" y="50800"/>
              <a:ext cx="723213" cy="5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図 1"/>
          <p:cNvPicPr>
            <a:picLocks noChangeAspect="1"/>
          </p:cNvPicPr>
          <p:nvPr/>
        </p:nvPicPr>
        <p:blipFill>
          <a:blip r:embed="rId4"/>
          <a:stretch>
            <a:fillRect/>
          </a:stretch>
        </p:blipFill>
        <p:spPr>
          <a:xfrm>
            <a:off x="-1" y="1816100"/>
            <a:ext cx="4725916" cy="3505200"/>
          </a:xfrm>
          <a:prstGeom prst="rect">
            <a:avLst/>
          </a:prstGeom>
        </p:spPr>
      </p:pic>
      <p:sp>
        <p:nvSpPr>
          <p:cNvPr id="3" name="テキスト ボックス 2"/>
          <p:cNvSpPr txBox="1"/>
          <p:nvPr/>
        </p:nvSpPr>
        <p:spPr>
          <a:xfrm>
            <a:off x="4203700" y="1460500"/>
            <a:ext cx="4888865" cy="4247317"/>
          </a:xfrm>
          <a:prstGeom prst="rect">
            <a:avLst/>
          </a:prstGeom>
          <a:noFill/>
        </p:spPr>
        <p:txBody>
          <a:bodyPr wrap="square" rtlCol="0">
            <a:spAutoFit/>
          </a:bodyPr>
          <a:lstStyle/>
          <a:p>
            <a:pPr marL="342900" indent="-342900">
              <a:buAutoNum type="arabicPeriod"/>
            </a:pPr>
            <a:r>
              <a:rPr lang="en-US" altLang="ja-JP" dirty="0" smtClean="0"/>
              <a:t>CTR represents properties of REB.</a:t>
            </a:r>
          </a:p>
          <a:p>
            <a:pPr marL="342900" indent="-342900">
              <a:buAutoNum type="arabicPeriod"/>
            </a:pPr>
            <a:endParaRPr lang="en-US" altLang="ja-JP" dirty="0"/>
          </a:p>
          <a:p>
            <a:pPr marL="342900" indent="-342900">
              <a:buAutoNum type="arabicPeriod"/>
            </a:pPr>
            <a:r>
              <a:rPr lang="en-US" altLang="ja-JP" dirty="0" smtClean="0"/>
              <a:t>CTR emission from the rear side was imaged with lens on an visible streak camera. </a:t>
            </a:r>
          </a:p>
          <a:p>
            <a:pPr marL="342900" indent="-342900">
              <a:buAutoNum type="arabicPeriod"/>
            </a:pPr>
            <a:endParaRPr kumimoji="1" lang="en-US" altLang="ja-JP" dirty="0"/>
          </a:p>
          <a:p>
            <a:pPr marL="342900" indent="-342900">
              <a:buAutoNum type="arabicPeriod"/>
            </a:pPr>
            <a:r>
              <a:rPr lang="en-US" altLang="ja-JP" dirty="0" smtClean="0"/>
              <a:t>The slit of the streak camera is fully open (several mm). </a:t>
            </a:r>
          </a:p>
          <a:p>
            <a:pPr marL="342900" indent="-342900">
              <a:buAutoNum type="arabicPeriod"/>
            </a:pPr>
            <a:endParaRPr lang="en-US" altLang="ja-JP" dirty="0" smtClean="0"/>
          </a:p>
          <a:p>
            <a:pPr marL="342900" indent="-342900">
              <a:buAutoNum type="arabicPeriod"/>
            </a:pPr>
            <a:r>
              <a:rPr kumimoji="1" lang="en-US" altLang="ja-JP" dirty="0" smtClean="0"/>
              <a:t>The streak camera is operated with a slow sweep velocity.</a:t>
            </a:r>
          </a:p>
          <a:p>
            <a:pPr marL="342900" indent="-342900">
              <a:buAutoNum type="arabicPeriod"/>
            </a:pPr>
            <a:endParaRPr kumimoji="1" lang="en-US" altLang="ja-JP" dirty="0" smtClean="0"/>
          </a:p>
          <a:p>
            <a:pPr marL="342900" indent="-342900">
              <a:buAutoNum type="arabicPeriod"/>
            </a:pPr>
            <a:r>
              <a:rPr lang="en-US" altLang="ja-JP" dirty="0" smtClean="0"/>
              <a:t>The streak camera acts as a flaming camera in this condition, because duration of the CTR emission is a few ps.</a:t>
            </a:r>
            <a:endParaRPr kumimoji="1" lang="ja-JP" altLang="en-US" dirty="0"/>
          </a:p>
        </p:txBody>
      </p:sp>
      <p:sp>
        <p:nvSpPr>
          <p:cNvPr id="34" name="正方形/長方形 33"/>
          <p:cNvSpPr/>
          <p:nvPr/>
        </p:nvSpPr>
        <p:spPr>
          <a:xfrm>
            <a:off x="1215415" y="5892391"/>
            <a:ext cx="7020999" cy="646331"/>
          </a:xfrm>
          <a:prstGeom prst="rect">
            <a:avLst/>
          </a:prstGeom>
          <a:solidFill>
            <a:schemeClr val="accent6"/>
          </a:solidFill>
        </p:spPr>
        <p:txBody>
          <a:bodyPr wrap="square">
            <a:spAutoFit/>
          </a:bodyPr>
          <a:lstStyle/>
          <a:p>
            <a:r>
              <a:rPr lang="en-US" altLang="ja-JP" b="1" dirty="0" smtClean="0">
                <a:solidFill>
                  <a:schemeClr val="bg1"/>
                </a:solidFill>
              </a:rPr>
              <a:t>Cu K</a:t>
            </a:r>
            <a:r>
              <a:rPr lang="el-GR" altLang="ja-JP" b="1" dirty="0" smtClean="0">
                <a:solidFill>
                  <a:schemeClr val="bg1"/>
                </a:solidFill>
              </a:rPr>
              <a:t>α </a:t>
            </a:r>
            <a:r>
              <a:rPr lang="en-US" altLang="ja-JP" b="1" dirty="0" smtClean="0">
                <a:solidFill>
                  <a:schemeClr val="bg1"/>
                </a:solidFill>
              </a:rPr>
              <a:t>imaging was relatively unstable because strong background was generated by the ns-pulse.</a:t>
            </a:r>
            <a:endParaRPr lang="en-US" altLang="ja-JP" b="1" dirty="0">
              <a:solidFill>
                <a:schemeClr val="bg1"/>
              </a:solidFill>
            </a:endParaRPr>
          </a:p>
        </p:txBody>
      </p:sp>
      <p:sp>
        <p:nvSpPr>
          <p:cNvPr id="10" name="正方形/長方形 9"/>
          <p:cNvSpPr/>
          <p:nvPr/>
        </p:nvSpPr>
        <p:spPr>
          <a:xfrm>
            <a:off x="39956" y="38103"/>
            <a:ext cx="3597447"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Guiding REB with external B-field</a:t>
            </a:r>
            <a:endParaRPr lang="ja-JP" altLang="en-US"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243260581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 y="-1"/>
            <a:ext cx="8136000"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defTabSz="457047"/>
            <a:endParaRPr lang="en-US" altLang="ja-JP" sz="2200" b="1" dirty="0" smtClean="0">
              <a:solidFill>
                <a:srgbClr val="000090"/>
              </a:solidFill>
              <a:latin typeface="Helvetica"/>
              <a:ea typeface="ヒラギノ角ゴ Pro W3"/>
              <a:cs typeface="Helvetica"/>
            </a:endParaRPr>
          </a:p>
          <a:p>
            <a:pPr defTabSz="457047"/>
            <a:r>
              <a:rPr lang="en-US" altLang="ja-JP" sz="2200" b="1" dirty="0" smtClean="0">
                <a:solidFill>
                  <a:srgbClr val="FF0000"/>
                </a:solidFill>
                <a:latin typeface="Helvetica"/>
                <a:ea typeface="ヒラギノ角ゴ Pro W3"/>
                <a:cs typeface="Helvetica"/>
              </a:rPr>
              <a:t>Atomic physics in a magnetized HED plasma </a:t>
            </a:r>
          </a:p>
          <a:p>
            <a:pPr defTabSz="457047"/>
            <a:r>
              <a:rPr lang="en-US" altLang="ja-JP" sz="2200" b="1" dirty="0" smtClean="0">
                <a:solidFill>
                  <a:srgbClr val="000090"/>
                </a:solidFill>
                <a:latin typeface="Helvetica"/>
                <a:ea typeface="ヒラギノ角ゴ Pro W3"/>
                <a:cs typeface="Helvetica"/>
              </a:rPr>
              <a:t>is also important in ICF and astrophysics.</a:t>
            </a:r>
          </a:p>
        </p:txBody>
      </p:sp>
      <p:grpSp>
        <p:nvGrpSpPr>
          <p:cNvPr id="6" name="図形グループ 83"/>
          <p:cNvGrpSpPr>
            <a:grpSpLocks/>
          </p:cNvGrpSpPr>
          <p:nvPr/>
        </p:nvGrpSpPr>
        <p:grpSpPr bwMode="auto">
          <a:xfrm>
            <a:off x="8109585" y="255724"/>
            <a:ext cx="982980" cy="734035"/>
            <a:chOff x="8108950" y="50800"/>
            <a:chExt cx="984250" cy="734299"/>
          </a:xfrm>
        </p:grpSpPr>
        <p:sp>
          <p:nvSpPr>
            <p:cNvPr id="7" name="Text Box 8"/>
            <p:cNvSpPr txBox="1">
              <a:spLocks noChangeArrowheads="1"/>
            </p:cNvSpPr>
            <p:nvPr/>
          </p:nvSpPr>
          <p:spPr bwMode="auto">
            <a:xfrm>
              <a:off x="8108950" y="508000"/>
              <a:ext cx="984250" cy="27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1014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1014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1014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1014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1200" b="1">
                  <a:solidFill>
                    <a:srgbClr val="000000"/>
                  </a:solidFill>
                  <a:latin typeface="Charcoal" charset="0"/>
                </a:rPr>
                <a:t>ILE, Osaka</a:t>
              </a:r>
            </a:p>
          </p:txBody>
        </p:sp>
        <p:pic>
          <p:nvPicPr>
            <p:cNvPr id="8" name="Picture 2" descr="E:\発表用PPT\logo-SIL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469" y="50800"/>
              <a:ext cx="723213" cy="5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正方形/長方形 15"/>
          <p:cNvSpPr/>
          <p:nvPr/>
        </p:nvSpPr>
        <p:spPr>
          <a:xfrm>
            <a:off x="4763815" y="1034927"/>
            <a:ext cx="4328750" cy="923330"/>
          </a:xfrm>
          <a:prstGeom prst="rect">
            <a:avLst/>
          </a:prstGeom>
        </p:spPr>
        <p:txBody>
          <a:bodyPr wrap="square">
            <a:spAutoFit/>
          </a:bodyPr>
          <a:lstStyle/>
          <a:p>
            <a:pPr algn="ctr" defTabSz="457047"/>
            <a:r>
              <a:rPr lang="en-US" altLang="ja-JP" b="1" u="sng" dirty="0" smtClean="0">
                <a:solidFill>
                  <a:srgbClr val="000000"/>
                </a:solidFill>
                <a:latin typeface="Helvetica"/>
                <a:ea typeface="ヒラギノ角ゴ ProN W6"/>
                <a:cs typeface="Helvetica"/>
              </a:rPr>
              <a:t>Deceleration phase w/strong-B</a:t>
            </a:r>
          </a:p>
          <a:p>
            <a:pPr defTabSz="457047"/>
            <a:r>
              <a:rPr lang="en-US" altLang="ja-JP" dirty="0" smtClean="0">
                <a:solidFill>
                  <a:srgbClr val="000000"/>
                </a:solidFill>
                <a:latin typeface="Helvetica"/>
                <a:ea typeface="ヒラギノ角ゴ Pro W3"/>
                <a:cs typeface="Helvetica"/>
              </a:rPr>
              <a:t>Pressure by compressed magnetic field suppresses hydrodynamic instability.</a:t>
            </a:r>
          </a:p>
        </p:txBody>
      </p:sp>
      <p:sp>
        <p:nvSpPr>
          <p:cNvPr id="24" name="正方形/長方形 23"/>
          <p:cNvSpPr/>
          <p:nvPr/>
        </p:nvSpPr>
        <p:spPr>
          <a:xfrm>
            <a:off x="5740661" y="6469198"/>
            <a:ext cx="3221555" cy="369332"/>
          </a:xfrm>
          <a:prstGeom prst="rect">
            <a:avLst/>
          </a:prstGeom>
        </p:spPr>
        <p:txBody>
          <a:bodyPr wrap="none">
            <a:spAutoFit/>
          </a:bodyPr>
          <a:lstStyle/>
          <a:p>
            <a:pPr defTabSz="457200"/>
            <a:r>
              <a:rPr lang="en-US" altLang="ja-JP" dirty="0" smtClean="0">
                <a:solidFill>
                  <a:srgbClr val="000000"/>
                </a:solidFill>
                <a:latin typeface="Helvetica"/>
                <a:ea typeface="ヒラギノ角ゴ Pro W3"/>
                <a:cs typeface="Helvetica"/>
              </a:rPr>
              <a:t>L. J. Perkins et al., </a:t>
            </a:r>
            <a:r>
              <a:rPr lang="en-US" altLang="ja-JP" dirty="0" err="1" smtClean="0">
                <a:solidFill>
                  <a:srgbClr val="000000"/>
                </a:solidFill>
                <a:latin typeface="Helvetica"/>
                <a:ea typeface="ヒラギノ角ゴ Pro W3"/>
                <a:cs typeface="Helvetica"/>
              </a:rPr>
              <a:t>PoP</a:t>
            </a:r>
            <a:r>
              <a:rPr lang="en-US" altLang="ja-JP" dirty="0">
                <a:solidFill>
                  <a:srgbClr val="000000"/>
                </a:solidFill>
                <a:latin typeface="Helvetica"/>
                <a:ea typeface="ヒラギノ角ゴ Pro W3"/>
                <a:cs typeface="Helvetica"/>
              </a:rPr>
              <a:t> </a:t>
            </a:r>
            <a:r>
              <a:rPr lang="en-US" altLang="ja-JP" dirty="0" smtClean="0">
                <a:solidFill>
                  <a:srgbClr val="000000"/>
                </a:solidFill>
                <a:latin typeface="Helvetica"/>
                <a:ea typeface="ヒラギノ角ゴ Pro W3"/>
                <a:cs typeface="Helvetica"/>
              </a:rPr>
              <a:t>2013.</a:t>
            </a:r>
            <a:endParaRPr lang="ja-JP" altLang="en-US" dirty="0">
              <a:solidFill>
                <a:prstClr val="black"/>
              </a:solidFill>
              <a:latin typeface="Calibri"/>
              <a:ea typeface="ＭＳ Ｐゴシック"/>
            </a:endParaRPr>
          </a:p>
        </p:txBody>
      </p:sp>
      <p:pic>
        <p:nvPicPr>
          <p:cNvPr id="26" name="図 25"/>
          <p:cNvPicPr>
            <a:picLocks noChangeAspect="1"/>
          </p:cNvPicPr>
          <p:nvPr/>
        </p:nvPicPr>
        <p:blipFill rotWithShape="1">
          <a:blip r:embed="rId4"/>
          <a:srcRect r="34329"/>
          <a:stretch/>
        </p:blipFill>
        <p:spPr>
          <a:xfrm>
            <a:off x="4400980" y="2081364"/>
            <a:ext cx="4691585" cy="3878185"/>
          </a:xfrm>
          <a:prstGeom prst="rect">
            <a:avLst/>
          </a:prstGeom>
        </p:spPr>
      </p:pic>
      <p:pic>
        <p:nvPicPr>
          <p:cNvPr id="27" name="図 26"/>
          <p:cNvPicPr>
            <a:picLocks noChangeAspect="1"/>
          </p:cNvPicPr>
          <p:nvPr/>
        </p:nvPicPr>
        <p:blipFill>
          <a:blip r:embed="rId5"/>
          <a:stretch>
            <a:fillRect/>
          </a:stretch>
        </p:blipFill>
        <p:spPr>
          <a:xfrm>
            <a:off x="166306" y="2250360"/>
            <a:ext cx="4167955" cy="4522316"/>
          </a:xfrm>
          <a:prstGeom prst="rect">
            <a:avLst/>
          </a:prstGeom>
        </p:spPr>
      </p:pic>
      <p:sp>
        <p:nvSpPr>
          <p:cNvPr id="28" name="テキスト ボックス 27"/>
          <p:cNvSpPr txBox="1"/>
          <p:nvPr/>
        </p:nvSpPr>
        <p:spPr>
          <a:xfrm>
            <a:off x="191472" y="2250360"/>
            <a:ext cx="3507816" cy="369332"/>
          </a:xfrm>
          <a:prstGeom prst="rect">
            <a:avLst/>
          </a:prstGeom>
          <a:noFill/>
        </p:spPr>
        <p:txBody>
          <a:bodyPr wrap="none" rtlCol="0">
            <a:spAutoFit/>
          </a:bodyPr>
          <a:lstStyle/>
          <a:p>
            <a:pPr defTabSz="457038"/>
            <a:r>
              <a:rPr lang="en-US" altLang="ja-JP" dirty="0">
                <a:solidFill>
                  <a:prstClr val="black"/>
                </a:solidFill>
                <a:latin typeface="Arial Unicode MS" pitchFamily="50" charset="-128"/>
                <a:ea typeface="Arial Unicode MS" pitchFamily="50" charset="-128"/>
                <a:cs typeface="Arial Unicode MS" pitchFamily="50" charset="-128"/>
              </a:rPr>
              <a:t>Alfven speed &lt;&lt; RM growth rate</a:t>
            </a:r>
            <a:endParaRPr lang="ja-JP" altLang="en-US" dirty="0">
              <a:solidFill>
                <a:prstClr val="black"/>
              </a:solidFill>
              <a:latin typeface="Arial Unicode MS" pitchFamily="50" charset="-128"/>
              <a:ea typeface="Arial Unicode MS" pitchFamily="50" charset="-128"/>
              <a:cs typeface="Arial Unicode MS" pitchFamily="50" charset="-128"/>
            </a:endParaRPr>
          </a:p>
        </p:txBody>
      </p:sp>
      <p:sp>
        <p:nvSpPr>
          <p:cNvPr id="29" name="テキスト ボックス 28"/>
          <p:cNvSpPr txBox="1"/>
          <p:nvPr/>
        </p:nvSpPr>
        <p:spPr>
          <a:xfrm>
            <a:off x="166306" y="4212917"/>
            <a:ext cx="3373014" cy="369332"/>
          </a:xfrm>
          <a:prstGeom prst="rect">
            <a:avLst/>
          </a:prstGeom>
          <a:noFill/>
        </p:spPr>
        <p:txBody>
          <a:bodyPr wrap="none" rtlCol="0">
            <a:spAutoFit/>
          </a:bodyPr>
          <a:lstStyle/>
          <a:p>
            <a:pPr defTabSz="457038"/>
            <a:r>
              <a:rPr lang="en-US" altLang="ja-JP" dirty="0">
                <a:solidFill>
                  <a:prstClr val="black"/>
                </a:solidFill>
                <a:latin typeface="Arial Unicode MS" pitchFamily="50" charset="-128"/>
                <a:ea typeface="Arial Unicode MS" pitchFamily="50" charset="-128"/>
                <a:cs typeface="Arial Unicode MS" pitchFamily="50" charset="-128"/>
              </a:rPr>
              <a:t>Alfven speed &gt; RM growth rate</a:t>
            </a:r>
            <a:endParaRPr lang="ja-JP" altLang="en-US" dirty="0">
              <a:solidFill>
                <a:prstClr val="black"/>
              </a:solidFill>
              <a:latin typeface="Arial Unicode MS" pitchFamily="50" charset="-128"/>
              <a:ea typeface="Arial Unicode MS" pitchFamily="50" charset="-128"/>
              <a:cs typeface="Arial Unicode MS" pitchFamily="50" charset="-128"/>
            </a:endParaRPr>
          </a:p>
        </p:txBody>
      </p:sp>
      <p:sp>
        <p:nvSpPr>
          <p:cNvPr id="30" name="正方形/長方形 29"/>
          <p:cNvSpPr/>
          <p:nvPr/>
        </p:nvSpPr>
        <p:spPr>
          <a:xfrm>
            <a:off x="159366" y="1079999"/>
            <a:ext cx="4241614" cy="923330"/>
          </a:xfrm>
          <a:prstGeom prst="rect">
            <a:avLst/>
          </a:prstGeom>
        </p:spPr>
        <p:txBody>
          <a:bodyPr wrap="square">
            <a:spAutoFit/>
          </a:bodyPr>
          <a:lstStyle/>
          <a:p>
            <a:pPr algn="ctr" defTabSz="457047"/>
            <a:r>
              <a:rPr lang="en-US" altLang="ja-JP" b="1" u="sng" dirty="0">
                <a:solidFill>
                  <a:srgbClr val="000000"/>
                </a:solidFill>
                <a:latin typeface="Helvetica"/>
                <a:ea typeface="ヒラギノ角ゴ ProN W6"/>
                <a:cs typeface="Helvetica"/>
              </a:rPr>
              <a:t>RM instability in strong-B</a:t>
            </a:r>
            <a:endParaRPr lang="ja-JP" altLang="en-US" b="1" u="sng" dirty="0">
              <a:solidFill>
                <a:srgbClr val="000000"/>
              </a:solidFill>
              <a:latin typeface="Helvetica"/>
              <a:ea typeface="ヒラギノ角ゴ ProN W6"/>
              <a:cs typeface="Helvetica"/>
            </a:endParaRPr>
          </a:p>
          <a:p>
            <a:pPr defTabSz="457047"/>
            <a:r>
              <a:rPr lang="en-US" altLang="ja-JP" dirty="0" err="1">
                <a:solidFill>
                  <a:srgbClr val="000000"/>
                </a:solidFill>
                <a:latin typeface="Helvetica"/>
                <a:ea typeface="ヒラギノ角ゴ Pro W3"/>
                <a:cs typeface="Helvetica"/>
              </a:rPr>
              <a:t>Vorticity</a:t>
            </a:r>
            <a:r>
              <a:rPr lang="en-US" altLang="ja-JP" dirty="0">
                <a:solidFill>
                  <a:srgbClr val="000000"/>
                </a:solidFill>
                <a:latin typeface="Helvetica"/>
                <a:ea typeface="ヒラギノ角ゴ Pro W3"/>
                <a:cs typeface="Helvetica"/>
              </a:rPr>
              <a:t> of the </a:t>
            </a:r>
            <a:r>
              <a:rPr lang="en-US" altLang="ja-JP" dirty="0" err="1">
                <a:solidFill>
                  <a:srgbClr val="000000"/>
                </a:solidFill>
                <a:latin typeface="Helvetica"/>
                <a:ea typeface="ヒラギノ角ゴ Pro W3"/>
                <a:cs typeface="Helvetica"/>
              </a:rPr>
              <a:t>Rechtmyer-Meshkov</a:t>
            </a:r>
            <a:r>
              <a:rPr lang="en-US" altLang="ja-JP" dirty="0">
                <a:solidFill>
                  <a:srgbClr val="000000"/>
                </a:solidFill>
                <a:latin typeface="Helvetica"/>
                <a:ea typeface="ヒラギノ角ゴ Pro W3"/>
                <a:cs typeface="Helvetica"/>
              </a:rPr>
              <a:t> instability carried by the Alfven wave.</a:t>
            </a:r>
            <a:endParaRPr lang="en-US" altLang="ja-JP" b="1" u="sng" dirty="0">
              <a:solidFill>
                <a:srgbClr val="000000"/>
              </a:solidFill>
              <a:latin typeface="Helvetica"/>
              <a:ea typeface="ヒラギノ角ゴ ProN W6"/>
              <a:cs typeface="Helvetica"/>
            </a:endParaRPr>
          </a:p>
        </p:txBody>
      </p:sp>
      <p:sp>
        <p:nvSpPr>
          <p:cNvPr id="15" name="正方形/長方形 14"/>
          <p:cNvSpPr/>
          <p:nvPr/>
        </p:nvSpPr>
        <p:spPr>
          <a:xfrm>
            <a:off x="39956" y="38105"/>
            <a:ext cx="2391772" cy="369328"/>
          </a:xfrm>
          <a:prstGeom prst="rect">
            <a:avLst/>
          </a:prstGeom>
          <a:ln>
            <a:solidFill>
              <a:schemeClr val="tx1"/>
            </a:solidFill>
          </a:ln>
        </p:spPr>
        <p:txBody>
          <a:bodyPr wrap="none" lIns="91438" tIns="45718" rIns="91438" bIns="45718">
            <a:spAutoFit/>
          </a:bodyPr>
          <a:lstStyle/>
          <a:p>
            <a:r>
              <a:rPr kumimoji="0" lang="en-US" altLang="ja-JP" dirty="0" smtClean="0">
                <a:solidFill>
                  <a:srgbClr val="000000"/>
                </a:solidFill>
                <a:latin typeface="Helvetica"/>
                <a:ea typeface="ヒラギノ角ゴ Pro W3"/>
                <a:cs typeface="Helvetica"/>
                <a:sym typeface="Gill Sans" charset="0"/>
              </a:rPr>
              <a:t>Strong-</a:t>
            </a:r>
            <a:r>
              <a:rPr kumimoji="0" lang="en-US" altLang="ja-JP" i="1" dirty="0" smtClean="0">
                <a:solidFill>
                  <a:srgbClr val="000000"/>
                </a:solidFill>
                <a:latin typeface="Helvetica"/>
                <a:ea typeface="ヒラギノ角ゴ Pro W3"/>
                <a:cs typeface="Helvetica"/>
                <a:sym typeface="Gill Sans" charset="0"/>
              </a:rPr>
              <a:t>B</a:t>
            </a:r>
            <a:r>
              <a:rPr kumimoji="0" lang="en-US" altLang="ja-JP" dirty="0" smtClean="0">
                <a:solidFill>
                  <a:srgbClr val="000000"/>
                </a:solidFill>
                <a:latin typeface="Helvetica"/>
                <a:ea typeface="ヒラギノ角ゴ Pro W3"/>
                <a:cs typeface="Helvetica"/>
                <a:sym typeface="Gill Sans" charset="0"/>
              </a:rPr>
              <a:t> Applications</a:t>
            </a:r>
            <a:endParaRPr lang="ja-JP" altLang="en-US" dirty="0">
              <a:latin typeface="Helvetica"/>
              <a:cs typeface="Helvetica"/>
            </a:endParaRPr>
          </a:p>
        </p:txBody>
      </p:sp>
      <p:sp>
        <p:nvSpPr>
          <p:cNvPr id="23" name="正方形/長方形 22"/>
          <p:cNvSpPr/>
          <p:nvPr/>
        </p:nvSpPr>
        <p:spPr>
          <a:xfrm>
            <a:off x="1894137" y="6483823"/>
            <a:ext cx="2742645" cy="369332"/>
          </a:xfrm>
          <a:prstGeom prst="rect">
            <a:avLst/>
          </a:prstGeom>
        </p:spPr>
        <p:txBody>
          <a:bodyPr wrap="none">
            <a:spAutoFit/>
          </a:bodyPr>
          <a:lstStyle/>
          <a:p>
            <a:pPr defTabSz="457200"/>
            <a:r>
              <a:rPr lang="en-US" altLang="ja-JP" dirty="0" smtClean="0">
                <a:solidFill>
                  <a:srgbClr val="000000"/>
                </a:solidFill>
                <a:latin typeface="Helvetica"/>
                <a:ea typeface="ヒラギノ角ゴ Pro W3"/>
                <a:cs typeface="Helvetica"/>
              </a:rPr>
              <a:t>T. Sano </a:t>
            </a:r>
            <a:r>
              <a:rPr lang="en-US" altLang="ja-JP" i="1" dirty="0" smtClean="0">
                <a:solidFill>
                  <a:srgbClr val="000000"/>
                </a:solidFill>
                <a:latin typeface="Helvetica"/>
                <a:ea typeface="ヒラギノ角ゴ Pro W3"/>
                <a:cs typeface="Helvetica"/>
              </a:rPr>
              <a:t>et al.</a:t>
            </a:r>
            <a:r>
              <a:rPr lang="en-US" altLang="ja-JP" dirty="0" smtClean="0">
                <a:solidFill>
                  <a:srgbClr val="000000"/>
                </a:solidFill>
                <a:latin typeface="Helvetica"/>
                <a:ea typeface="ヒラギノ角ゴ Pro W3"/>
                <a:cs typeface="Helvetica"/>
              </a:rPr>
              <a:t>, PRL 2013.</a:t>
            </a:r>
            <a:endParaRPr lang="ja-JP" altLang="en-US" dirty="0">
              <a:solidFill>
                <a:prstClr val="black"/>
              </a:solidFill>
              <a:latin typeface="Calibri"/>
              <a:ea typeface="ＭＳ Ｐゴシック"/>
            </a:endParaRPr>
          </a:p>
        </p:txBody>
      </p:sp>
    </p:spTree>
    <p:extLst>
      <p:ext uri="{BB962C8B-B14F-4D97-AF65-F5344CB8AC3E}">
        <p14:creationId xmlns:p14="http://schemas.microsoft.com/office/powerpoint/2010/main" val="321834938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2p0new.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956" y="2000470"/>
            <a:ext cx="4899471" cy="3919577"/>
          </a:xfrm>
          <a:prstGeom prst="rect">
            <a:avLst/>
          </a:prstGeom>
        </p:spPr>
      </p:pic>
      <p:sp>
        <p:nvSpPr>
          <p:cNvPr id="8" name="Rectangle 2"/>
          <p:cNvSpPr>
            <a:spLocks noChangeArrowheads="1"/>
          </p:cNvSpPr>
          <p:nvPr/>
        </p:nvSpPr>
        <p:spPr bwMode="auto">
          <a:xfrm>
            <a:off x="2" y="0"/>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smtClean="0">
              <a:solidFill>
                <a:srgbClr val="000090"/>
              </a:solidFill>
              <a:latin typeface="Helvetica"/>
              <a:ea typeface="ヒラギノ角ゴ Pro W3"/>
              <a:cs typeface="Helvetica"/>
            </a:endParaRPr>
          </a:p>
          <a:p>
            <a:r>
              <a:rPr lang="el-GR" altLang="ja-JP" sz="2200" b="1" i="1" dirty="0">
                <a:solidFill>
                  <a:srgbClr val="FF0000"/>
                </a:solidFill>
                <a:latin typeface="Helvetica"/>
                <a:ea typeface="ヒラギノ角ゴ Pro W3"/>
                <a:cs typeface="Helvetica"/>
              </a:rPr>
              <a:t>ρ</a:t>
            </a:r>
            <a:r>
              <a:rPr lang="en-US" altLang="ja-JP" sz="2200" b="1" i="1" dirty="0" err="1">
                <a:solidFill>
                  <a:srgbClr val="FF0000"/>
                </a:solidFill>
                <a:latin typeface="Helvetica"/>
                <a:ea typeface="ヒラギノ角ゴ Pro W3"/>
                <a:cs typeface="Helvetica"/>
              </a:rPr>
              <a:t>R</a:t>
            </a:r>
            <a:r>
              <a:rPr lang="en-US" altLang="ja-JP" sz="2200" b="1" baseline="-25000" dirty="0" err="1">
                <a:solidFill>
                  <a:srgbClr val="FF0000"/>
                </a:solidFill>
                <a:latin typeface="Helvetica"/>
                <a:ea typeface="ヒラギノ角ゴ Pro W3"/>
                <a:cs typeface="Helvetica"/>
              </a:rPr>
              <a:t>max</a:t>
            </a:r>
            <a:r>
              <a:rPr lang="en-US" altLang="ja-JP" sz="2200" b="1" dirty="0">
                <a:solidFill>
                  <a:srgbClr val="FF0000"/>
                </a:solidFill>
                <a:latin typeface="Helvetica"/>
                <a:ea typeface="ヒラギノ角ゴ Pro W3"/>
                <a:cs typeface="Helvetica"/>
              </a:rPr>
              <a:t> = </a:t>
            </a:r>
            <a:r>
              <a:rPr lang="en-US" altLang="ja-JP" sz="2200" b="1" dirty="0" smtClean="0">
                <a:solidFill>
                  <a:srgbClr val="FF0000"/>
                </a:solidFill>
                <a:latin typeface="Helvetica"/>
                <a:ea typeface="ヒラギノ角ゴ Pro W3"/>
                <a:cs typeface="Helvetica"/>
              </a:rPr>
              <a:t>54 </a:t>
            </a:r>
            <a:r>
              <a:rPr lang="en-US" altLang="ja-JP" sz="2200" b="1" dirty="0">
                <a:solidFill>
                  <a:srgbClr val="FF0000"/>
                </a:solidFill>
                <a:latin typeface="Helvetica"/>
                <a:ea typeface="ヒラギノ角ゴ Pro W3"/>
                <a:cs typeface="Helvetica"/>
              </a:rPr>
              <a:t>mg/cm</a:t>
            </a:r>
            <a:r>
              <a:rPr lang="en-US" altLang="ja-JP" sz="2200" b="1" baseline="30000" dirty="0">
                <a:solidFill>
                  <a:srgbClr val="FF0000"/>
                </a:solidFill>
                <a:latin typeface="Helvetica"/>
                <a:ea typeface="ヒラギノ角ゴ Pro W3"/>
                <a:cs typeface="Helvetica"/>
              </a:rPr>
              <a:t>2</a:t>
            </a:r>
            <a:r>
              <a:rPr lang="en-US" altLang="ja-JP" sz="2200" b="1" dirty="0">
                <a:solidFill>
                  <a:srgbClr val="FF0000"/>
                </a:solidFill>
                <a:latin typeface="Helvetica"/>
                <a:ea typeface="ヒラギノ角ゴ Pro W3"/>
                <a:cs typeface="Helvetica"/>
              </a:rPr>
              <a:t> and </a:t>
            </a:r>
            <a:r>
              <a:rPr lang="el-GR" altLang="ja-JP" sz="2200" b="1" i="1" dirty="0">
                <a:solidFill>
                  <a:srgbClr val="FF0000"/>
                </a:solidFill>
                <a:latin typeface="Helvetica"/>
                <a:ea typeface="ヒラギノ角ゴ Pro W3"/>
                <a:cs typeface="Helvetica"/>
              </a:rPr>
              <a:t>ρ</a:t>
            </a:r>
            <a:r>
              <a:rPr lang="en-US" altLang="ja-JP" sz="2200" b="1" baseline="-25000" dirty="0">
                <a:solidFill>
                  <a:srgbClr val="FF0000"/>
                </a:solidFill>
                <a:latin typeface="Helvetica"/>
                <a:ea typeface="ヒラギノ角ゴ Pro W3"/>
                <a:cs typeface="Helvetica"/>
              </a:rPr>
              <a:t>max</a:t>
            </a:r>
            <a:r>
              <a:rPr lang="en-US" altLang="ja-JP" sz="2200" b="1" dirty="0">
                <a:solidFill>
                  <a:srgbClr val="FF0000"/>
                </a:solidFill>
                <a:latin typeface="Helvetica"/>
                <a:ea typeface="ヒラギノ角ゴ Pro W3"/>
                <a:cs typeface="Helvetica"/>
              </a:rPr>
              <a:t> = </a:t>
            </a:r>
            <a:r>
              <a:rPr lang="en-US" altLang="ja-JP" sz="2200" b="1" dirty="0" smtClean="0">
                <a:solidFill>
                  <a:srgbClr val="FF0000"/>
                </a:solidFill>
                <a:latin typeface="Helvetica"/>
                <a:ea typeface="ヒラギノ角ゴ Pro W3"/>
                <a:cs typeface="Helvetica"/>
              </a:rPr>
              <a:t>22 </a:t>
            </a:r>
            <a:r>
              <a:rPr lang="en-US" altLang="ja-JP" sz="2200" b="1" dirty="0">
                <a:solidFill>
                  <a:srgbClr val="FF0000"/>
                </a:solidFill>
                <a:latin typeface="Helvetica"/>
                <a:ea typeface="ヒラギノ角ゴ Pro W3"/>
                <a:cs typeface="Helvetica"/>
              </a:rPr>
              <a:t>g/</a:t>
            </a:r>
            <a:r>
              <a:rPr lang="en-US" altLang="ja-JP" sz="2200" b="1" dirty="0" smtClean="0">
                <a:solidFill>
                  <a:srgbClr val="FF0000"/>
                </a:solidFill>
                <a:latin typeface="Helvetica"/>
                <a:ea typeface="ヒラギノ角ゴ Pro W3"/>
                <a:cs typeface="Helvetica"/>
              </a:rPr>
              <a:t>cm</a:t>
            </a:r>
            <a:r>
              <a:rPr lang="en-US" altLang="ja-JP" sz="2200" b="1" baseline="30000" dirty="0" smtClean="0">
                <a:solidFill>
                  <a:srgbClr val="FF0000"/>
                </a:solidFill>
                <a:latin typeface="Helvetica"/>
                <a:ea typeface="ヒラギノ角ゴ Pro W3"/>
                <a:cs typeface="Helvetica"/>
              </a:rPr>
              <a:t>3</a:t>
            </a:r>
            <a:r>
              <a:rPr lang="en-US" altLang="ja-JP" sz="2200" b="1" dirty="0">
                <a:solidFill>
                  <a:srgbClr val="FF0000"/>
                </a:solidFill>
                <a:latin typeface="Helvetica"/>
                <a:ea typeface="ヒラギノ角ゴ Pro W3"/>
                <a:cs typeface="Helvetica"/>
              </a:rPr>
              <a:t> </a:t>
            </a:r>
            <a:r>
              <a:rPr lang="en-US" altLang="ja-JP" sz="2200" b="1" dirty="0" smtClean="0">
                <a:solidFill>
                  <a:srgbClr val="000090"/>
                </a:solidFill>
                <a:latin typeface="Helvetica"/>
                <a:ea typeface="ヒラギノ角ゴ Pro W3"/>
                <a:cs typeface="Helvetica"/>
              </a:rPr>
              <a:t>are obtained with </a:t>
            </a:r>
          </a:p>
          <a:p>
            <a:r>
              <a:rPr lang="en-US" altLang="ja-JP" sz="2200" b="1" dirty="0" smtClean="0">
                <a:solidFill>
                  <a:srgbClr val="000090"/>
                </a:solidFill>
                <a:latin typeface="Helvetica"/>
                <a:ea typeface="ヒラギノ角ゴ Pro W3"/>
                <a:cs typeface="Helvetica"/>
              </a:rPr>
              <a:t>a plastic ball with </a:t>
            </a:r>
            <a:r>
              <a:rPr lang="en-US" altLang="ja-JP" sz="2000" b="1" dirty="0" smtClean="0">
                <a:solidFill>
                  <a:srgbClr val="000090"/>
                </a:solidFill>
                <a:latin typeface="Helvetica"/>
                <a:cs typeface="Helvetica"/>
              </a:rPr>
              <a:t>asymmetric</a:t>
            </a:r>
            <a:r>
              <a:rPr lang="en-US" altLang="ja-JP" sz="2200" b="1" dirty="0" smtClean="0">
                <a:solidFill>
                  <a:srgbClr val="000090"/>
                </a:solidFill>
                <a:latin typeface="Helvetica"/>
                <a:ea typeface="ヒラギノ角ゴ Pro W3"/>
                <a:cs typeface="Helvetica"/>
              </a:rPr>
              <a:t>-spherical irradiation.</a:t>
            </a:r>
            <a:endParaRPr lang="en-US" altLang="ja-JP" sz="2200" b="1" baseline="30000" dirty="0">
              <a:solidFill>
                <a:srgbClr val="FF0000"/>
              </a:solidFill>
              <a:latin typeface="Helvetica"/>
              <a:ea typeface="ヒラギノ角ゴ Pro W3"/>
              <a:cs typeface="Helvetica"/>
            </a:endParaRPr>
          </a:p>
        </p:txBody>
      </p:sp>
      <p:sp>
        <p:nvSpPr>
          <p:cNvPr id="18" name="テキスト ボックス 17"/>
          <p:cNvSpPr txBox="1"/>
          <p:nvPr/>
        </p:nvSpPr>
        <p:spPr>
          <a:xfrm>
            <a:off x="873761" y="1353245"/>
            <a:ext cx="3662812" cy="430879"/>
          </a:xfrm>
          <a:prstGeom prst="rect">
            <a:avLst/>
          </a:prstGeom>
          <a:solidFill>
            <a:schemeClr val="tx1"/>
          </a:solidFill>
        </p:spPr>
        <p:txBody>
          <a:bodyPr wrap="square" lIns="91436" tIns="45716" rIns="91436" bIns="45716" rtlCol="0">
            <a:spAutoFit/>
          </a:bodyPr>
          <a:lstStyle/>
          <a:p>
            <a:pPr algn="ctr" defTabSz="457047"/>
            <a:r>
              <a:rPr lang="en-US" altLang="ja-JP" sz="2200" b="1" dirty="0" smtClean="0">
                <a:solidFill>
                  <a:srgbClr val="FFFFFF"/>
                </a:solidFill>
                <a:latin typeface="Helvetica"/>
                <a:ea typeface="ヒラギノ角ゴ Pro W3"/>
                <a:cs typeface="Helvetica"/>
              </a:rPr>
              <a:t>2D simulation</a:t>
            </a:r>
            <a:endParaRPr lang="ja-JP" altLang="en-US" sz="2200" b="1" dirty="0">
              <a:solidFill>
                <a:srgbClr val="FFFFFF"/>
              </a:solidFill>
              <a:latin typeface="Helvetica"/>
              <a:ea typeface="ヒラギノ角ゴ Pro W3"/>
              <a:cs typeface="Helvetica"/>
            </a:endParaRPr>
          </a:p>
        </p:txBody>
      </p:sp>
      <p:sp>
        <p:nvSpPr>
          <p:cNvPr id="19" name="テキスト ボックス 18"/>
          <p:cNvSpPr txBox="1"/>
          <p:nvPr/>
        </p:nvSpPr>
        <p:spPr>
          <a:xfrm>
            <a:off x="5161701" y="1361418"/>
            <a:ext cx="3801515" cy="769433"/>
          </a:xfrm>
          <a:prstGeom prst="rect">
            <a:avLst/>
          </a:prstGeom>
          <a:solidFill>
            <a:schemeClr val="tx1"/>
          </a:solidFill>
        </p:spPr>
        <p:txBody>
          <a:bodyPr wrap="square" lIns="91436" tIns="45716" rIns="91436" bIns="45716" rtlCol="0">
            <a:spAutoFit/>
          </a:bodyPr>
          <a:lstStyle/>
          <a:p>
            <a:pPr algn="ctr" defTabSz="457047"/>
            <a:r>
              <a:rPr lang="en-US" altLang="ja-JP" sz="2200" b="1" dirty="0" smtClean="0">
                <a:solidFill>
                  <a:srgbClr val="FFFFFF"/>
                </a:solidFill>
                <a:latin typeface="Helvetica"/>
                <a:ea typeface="ヒラギノ角ゴ Pro W3"/>
                <a:cs typeface="Helvetica"/>
              </a:rPr>
              <a:t>X-ray shadow</a:t>
            </a:r>
          </a:p>
          <a:p>
            <a:pPr algn="ctr" defTabSz="457047"/>
            <a:r>
              <a:rPr lang="en-US" altLang="ja-JP" sz="2200" b="1" dirty="0" smtClean="0">
                <a:solidFill>
                  <a:srgbClr val="FFFFFF"/>
                </a:solidFill>
                <a:latin typeface="Helvetica"/>
                <a:ea typeface="ヒラギノ角ゴ Pro W3"/>
                <a:cs typeface="Helvetica"/>
              </a:rPr>
              <a:t>of compressed plastic ball</a:t>
            </a:r>
          </a:p>
        </p:txBody>
      </p:sp>
      <p:sp>
        <p:nvSpPr>
          <p:cNvPr id="20" name="テキスト ボックス 19"/>
          <p:cNvSpPr txBox="1"/>
          <p:nvPr/>
        </p:nvSpPr>
        <p:spPr>
          <a:xfrm>
            <a:off x="661637" y="2043917"/>
            <a:ext cx="1313856" cy="430879"/>
          </a:xfrm>
          <a:prstGeom prst="rect">
            <a:avLst/>
          </a:prstGeom>
          <a:noFill/>
        </p:spPr>
        <p:txBody>
          <a:bodyPr wrap="square" lIns="91436" tIns="45716" rIns="91436" bIns="45716" rtlCol="0">
            <a:spAutoFit/>
          </a:bodyPr>
          <a:lstStyle/>
          <a:p>
            <a:pPr defTabSz="457047"/>
            <a:r>
              <a:rPr lang="en-US" altLang="ja-JP" sz="2200" b="1" dirty="0" smtClean="0">
                <a:solidFill>
                  <a:srgbClr val="FFFFFF"/>
                </a:solidFill>
                <a:latin typeface="Helvetica"/>
                <a:ea typeface="ヒラギノ角ゴ Pro W3"/>
                <a:cs typeface="Helvetica"/>
              </a:rPr>
              <a:t>Density</a:t>
            </a:r>
            <a:endParaRPr lang="ja-JP" altLang="en-US" sz="2200" b="1" dirty="0">
              <a:solidFill>
                <a:srgbClr val="FFFFFF"/>
              </a:solidFill>
              <a:latin typeface="Helvetica"/>
              <a:ea typeface="ヒラギノ角ゴ Pro W3"/>
              <a:cs typeface="Helvetica"/>
            </a:endParaRPr>
          </a:p>
        </p:txBody>
      </p:sp>
      <p:sp>
        <p:nvSpPr>
          <p:cNvPr id="21" name="テキスト ボックス 20"/>
          <p:cNvSpPr txBox="1"/>
          <p:nvPr/>
        </p:nvSpPr>
        <p:spPr>
          <a:xfrm>
            <a:off x="661636" y="5218189"/>
            <a:ext cx="1948836" cy="430879"/>
          </a:xfrm>
          <a:prstGeom prst="rect">
            <a:avLst/>
          </a:prstGeom>
          <a:noFill/>
        </p:spPr>
        <p:txBody>
          <a:bodyPr wrap="square" lIns="91436" tIns="45716" rIns="91436" bIns="45716" rtlCol="0">
            <a:spAutoFit/>
          </a:bodyPr>
          <a:lstStyle/>
          <a:p>
            <a:pPr defTabSz="457047"/>
            <a:r>
              <a:rPr lang="en-US" altLang="ja-JP" sz="2200" b="1" dirty="0" smtClean="0">
                <a:solidFill>
                  <a:srgbClr val="FFFFFF"/>
                </a:solidFill>
                <a:latin typeface="Helvetica"/>
                <a:ea typeface="ヒラギノ角ゴ Pro W3"/>
                <a:cs typeface="Helvetica"/>
              </a:rPr>
              <a:t>Temperature</a:t>
            </a:r>
            <a:endParaRPr lang="ja-JP" altLang="en-US" sz="2200" b="1" dirty="0">
              <a:solidFill>
                <a:srgbClr val="FFFFFF"/>
              </a:solidFill>
              <a:latin typeface="Helvetica"/>
              <a:ea typeface="ヒラギノ角ゴ Pro W3"/>
              <a:cs typeface="Helvetica"/>
            </a:endParaRPr>
          </a:p>
        </p:txBody>
      </p:sp>
      <p:pic>
        <p:nvPicPr>
          <p:cNvPr id="25" name="図 24" descr="crystal-CD-1126T3-meet.png"/>
          <p:cNvPicPr>
            <a:picLocks noChangeAspect="1"/>
          </p:cNvPicPr>
          <p:nvPr/>
        </p:nvPicPr>
        <p:blipFill rotWithShape="1">
          <a:blip r:embed="rId5">
            <a:extLst>
              <a:ext uri="{28A0092B-C50C-407E-A947-70E740481C1C}">
                <a14:useLocalDpi xmlns:a14="http://schemas.microsoft.com/office/drawing/2010/main" val="0"/>
              </a:ext>
            </a:extLst>
          </a:blip>
          <a:srcRect l="34643" t="34480" r="37719" b="35173"/>
          <a:stretch/>
        </p:blipFill>
        <p:spPr>
          <a:xfrm>
            <a:off x="5366945" y="2239631"/>
            <a:ext cx="2342838" cy="2440150"/>
          </a:xfrm>
          <a:prstGeom prst="rect">
            <a:avLst/>
          </a:prstGeom>
        </p:spPr>
      </p:pic>
      <p:cxnSp>
        <p:nvCxnSpPr>
          <p:cNvPr id="3" name="直線矢印コネクタ 2"/>
          <p:cNvCxnSpPr/>
          <p:nvPr/>
        </p:nvCxnSpPr>
        <p:spPr>
          <a:xfrm>
            <a:off x="6671564" y="2858858"/>
            <a:ext cx="612000" cy="0"/>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6360886" y="2256716"/>
            <a:ext cx="1317899" cy="430879"/>
          </a:xfrm>
          <a:prstGeom prst="rect">
            <a:avLst/>
          </a:prstGeom>
          <a:noFill/>
        </p:spPr>
        <p:txBody>
          <a:bodyPr wrap="square" lIns="91436" tIns="45716" rIns="91436" bIns="45716" rtlCol="0">
            <a:spAutoFit/>
          </a:bodyPr>
          <a:lstStyle/>
          <a:p>
            <a:pPr defTabSz="457047"/>
            <a:r>
              <a:rPr lang="en-US" altLang="ja-JP" sz="2200" b="1" dirty="0" smtClean="0">
                <a:solidFill>
                  <a:srgbClr val="FFFFFF"/>
                </a:solidFill>
                <a:latin typeface="Helvetica"/>
                <a:ea typeface="ヒラギノ角ゴ Pro W3"/>
                <a:cs typeface="Helvetica"/>
              </a:rPr>
              <a:t>200 µm</a:t>
            </a:r>
            <a:endParaRPr lang="ja-JP" altLang="en-US" sz="2200" b="1" dirty="0">
              <a:solidFill>
                <a:srgbClr val="FFFFFF"/>
              </a:solidFill>
              <a:latin typeface="Helvetica"/>
              <a:ea typeface="ヒラギノ角ゴ Pro W3"/>
              <a:cs typeface="Helvetica"/>
            </a:endParaRPr>
          </a:p>
        </p:txBody>
      </p:sp>
      <p:pic>
        <p:nvPicPr>
          <p:cNvPr id="16" name="図 15"/>
          <p:cNvPicPr>
            <a:picLocks noChangeAspect="1"/>
          </p:cNvPicPr>
          <p:nvPr/>
        </p:nvPicPr>
        <p:blipFill rotWithShape="1">
          <a:blip r:embed="rId6"/>
          <a:srcRect l="18982" t="56053" r="61365" b="15956"/>
          <a:stretch/>
        </p:blipFill>
        <p:spPr>
          <a:xfrm flipH="1">
            <a:off x="7130158" y="4188456"/>
            <a:ext cx="1677243" cy="1820011"/>
          </a:xfrm>
          <a:prstGeom prst="rect">
            <a:avLst/>
          </a:prstGeom>
        </p:spPr>
      </p:pic>
      <p:sp>
        <p:nvSpPr>
          <p:cNvPr id="17" name="円/楕円 16"/>
          <p:cNvSpPr>
            <a:spLocks noChangeAspect="1"/>
          </p:cNvSpPr>
          <p:nvPr/>
        </p:nvSpPr>
        <p:spPr>
          <a:xfrm>
            <a:off x="7194103" y="4373193"/>
            <a:ext cx="1368000" cy="1368000"/>
          </a:xfrm>
          <a:prstGeom prst="ellipse">
            <a:avLst/>
          </a:prstGeom>
          <a:noFill/>
          <a:ln w="38100" cmpd="sng">
            <a:solidFill>
              <a:srgbClr val="FFFFFF"/>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sp>
        <p:nvSpPr>
          <p:cNvPr id="23" name="テキスト ボックス 22"/>
          <p:cNvSpPr txBox="1"/>
          <p:nvPr/>
        </p:nvSpPr>
        <p:spPr>
          <a:xfrm>
            <a:off x="6689990" y="5743132"/>
            <a:ext cx="2418733" cy="430879"/>
          </a:xfrm>
          <a:prstGeom prst="rect">
            <a:avLst/>
          </a:prstGeom>
          <a:noFill/>
        </p:spPr>
        <p:txBody>
          <a:bodyPr wrap="square" lIns="91436" tIns="45716" rIns="91436" bIns="45716" rtlCol="0">
            <a:spAutoFit/>
          </a:bodyPr>
          <a:lstStyle/>
          <a:p>
            <a:pPr algn="ctr" defTabSz="457047"/>
            <a:r>
              <a:rPr lang="en-US" altLang="ja-JP" sz="2200" b="1" dirty="0" smtClean="0">
                <a:solidFill>
                  <a:srgbClr val="FF0000"/>
                </a:solidFill>
                <a:latin typeface="Helvetica"/>
                <a:ea typeface="ヒラギノ角ゴ Pro W3"/>
                <a:cs typeface="Helvetica"/>
              </a:rPr>
              <a:t>@max. comp.</a:t>
            </a:r>
          </a:p>
        </p:txBody>
      </p:sp>
      <p:cxnSp>
        <p:nvCxnSpPr>
          <p:cNvPr id="28" name="直線矢印コネクタ 27"/>
          <p:cNvCxnSpPr/>
          <p:nvPr/>
        </p:nvCxnSpPr>
        <p:spPr>
          <a:xfrm>
            <a:off x="7194103" y="4315548"/>
            <a:ext cx="1368000"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7307082" y="3861153"/>
            <a:ext cx="1317899" cy="430879"/>
          </a:xfrm>
          <a:prstGeom prst="rect">
            <a:avLst/>
          </a:prstGeom>
          <a:noFill/>
        </p:spPr>
        <p:txBody>
          <a:bodyPr wrap="square" lIns="91436" tIns="45716" rIns="91436" bIns="45716" rtlCol="0">
            <a:spAutoFit/>
          </a:bodyPr>
          <a:lstStyle/>
          <a:p>
            <a:pPr defTabSz="457047"/>
            <a:r>
              <a:rPr lang="en-US" altLang="ja-JP" sz="2200" b="1" dirty="0" smtClean="0">
                <a:latin typeface="Helvetica"/>
                <a:ea typeface="ヒラギノ角ゴ Pro W3"/>
                <a:cs typeface="Helvetica"/>
              </a:rPr>
              <a:t>200 µm</a:t>
            </a:r>
            <a:endParaRPr lang="ja-JP" altLang="en-US" sz="2200" b="1" dirty="0">
              <a:latin typeface="Helvetica"/>
              <a:ea typeface="ヒラギノ角ゴ Pro W3"/>
              <a:cs typeface="Helvetica"/>
            </a:endParaRPr>
          </a:p>
        </p:txBody>
      </p:sp>
      <p:grpSp>
        <p:nvGrpSpPr>
          <p:cNvPr id="22" name="図形グループ 118"/>
          <p:cNvGrpSpPr>
            <a:grpSpLocks/>
          </p:cNvGrpSpPr>
          <p:nvPr/>
        </p:nvGrpSpPr>
        <p:grpSpPr bwMode="auto">
          <a:xfrm>
            <a:off x="7879862" y="185188"/>
            <a:ext cx="1223963" cy="788988"/>
            <a:chOff x="7424915" y="-91246"/>
            <a:chExt cx="1224880" cy="790356"/>
          </a:xfrm>
        </p:grpSpPr>
        <p:sp>
          <p:nvSpPr>
            <p:cNvPr id="24"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30" name="図 1" descr="logo0.jpg"/>
            <p:cNvPicPr>
              <a:picLocks noChangeAspect="1"/>
            </p:cNvPicPr>
            <p:nvPr/>
          </p:nvPicPr>
          <p:blipFill>
            <a:blip r:embed="rId7">
              <a:extLst>
                <a:ext uri="{BEBA8EAE-BF5A-486C-A8C5-ECC9F3942E4B}">
                  <a14:imgProps xmlns:a14="http://schemas.microsoft.com/office/drawing/2010/main">
                    <a14:imgLayer r:embed="rId8">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E:\発表用PPT\logo-SILVER.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5</a:t>
            </a:fld>
            <a:endParaRPr lang="en-US" altLang="ja-JP" sz="1300" dirty="0">
              <a:solidFill>
                <a:srgbClr val="000000"/>
              </a:solidFill>
              <a:latin typeface="Arial" charset="0"/>
              <a:cs typeface="Gill Sans" charset="0"/>
            </a:endParaRPr>
          </a:p>
        </p:txBody>
      </p:sp>
      <p:sp>
        <p:nvSpPr>
          <p:cNvPr id="26" name="正方形/長方形 25"/>
          <p:cNvSpPr/>
          <p:nvPr/>
        </p:nvSpPr>
        <p:spPr>
          <a:xfrm>
            <a:off x="39957" y="38105"/>
            <a:ext cx="4225807" cy="369328"/>
          </a:xfrm>
          <a:prstGeom prst="rect">
            <a:avLst/>
          </a:prstGeom>
          <a:ln>
            <a:solidFill>
              <a:schemeClr val="tx1"/>
            </a:solidFill>
          </a:ln>
        </p:spPr>
        <p:txBody>
          <a:bodyPr wrap="none" lIns="91438" tIns="45718" rIns="91438" bIns="45718">
            <a:spAutoFit/>
          </a:bodyPr>
          <a:lstStyle/>
          <a:p>
            <a:r>
              <a:rPr kumimoji="0" lang="en-US" altLang="ja-JP" dirty="0" smtClean="0">
                <a:solidFill>
                  <a:srgbClr val="000000"/>
                </a:solidFill>
                <a:latin typeface="Helvetica"/>
                <a:ea typeface="ヒラギノ角ゴ Pro W3"/>
                <a:cs typeface="Helvetica"/>
                <a:sym typeface="Gill Sans" charset="0"/>
              </a:rPr>
              <a:t>Fast Ignition Basic Experiment Platform</a:t>
            </a:r>
            <a:endParaRPr lang="ja-JP" altLang="en-US" baseline="-25000"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402053746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テキスト ボックス 3"/>
          <p:cNvSpPr txBox="1"/>
          <p:nvPr/>
        </p:nvSpPr>
        <p:spPr>
          <a:xfrm>
            <a:off x="-270454" y="2116485"/>
            <a:ext cx="184666" cy="369332"/>
          </a:xfrm>
          <a:prstGeom prst="rect">
            <a:avLst/>
          </a:prstGeom>
          <a:noFill/>
        </p:spPr>
        <p:txBody>
          <a:bodyPr wrap="none" rtlCol="0">
            <a:spAutoFit/>
          </a:bodyPr>
          <a:lstStyle/>
          <a:p>
            <a:endParaRPr kumimoji="1" lang="ja-JP" altLang="en-US" dirty="0"/>
          </a:p>
        </p:txBody>
      </p:sp>
      <p:pic>
        <p:nvPicPr>
          <p:cNvPr id="5" name="Bt_Al_-50 (1).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30596" y="1507051"/>
            <a:ext cx="4811371" cy="4280461"/>
          </a:xfrm>
          <a:prstGeom prst="rect">
            <a:avLst/>
          </a:prstGeom>
        </p:spPr>
      </p:pic>
      <p:sp>
        <p:nvSpPr>
          <p:cNvPr id="41" name="テキスト ボックス 4"/>
          <p:cNvSpPr txBox="1">
            <a:spLocks noChangeArrowheads="1"/>
          </p:cNvSpPr>
          <p:nvPr/>
        </p:nvSpPr>
        <p:spPr bwMode="auto">
          <a:xfrm>
            <a:off x="583269" y="1157773"/>
            <a:ext cx="3412674" cy="707878"/>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457047" fontAlgn="base">
              <a:spcBef>
                <a:spcPct val="0"/>
              </a:spcBef>
              <a:spcAft>
                <a:spcPct val="0"/>
              </a:spcAft>
            </a:pPr>
            <a:r>
              <a:rPr lang="en-US" altLang="ja-JP" sz="2000" b="1" dirty="0" smtClean="0">
                <a:solidFill>
                  <a:prstClr val="white"/>
                </a:solidFill>
                <a:latin typeface="Helvetica" charset="0"/>
                <a:cs typeface="Helvetica" charset="0"/>
              </a:rPr>
              <a:t>Diffusion of magnetic field in metal target</a:t>
            </a:r>
            <a:endParaRPr lang="ja-JP" altLang="en-US" sz="2000" b="1" dirty="0">
              <a:solidFill>
                <a:prstClr val="white"/>
              </a:solidFill>
              <a:latin typeface="Helvetica" charset="0"/>
              <a:cs typeface="Helvetica" charset="0"/>
            </a:endParaRPr>
          </a:p>
        </p:txBody>
      </p:sp>
      <p:sp>
        <p:nvSpPr>
          <p:cNvPr id="42" name="テキスト ボックス 198"/>
          <p:cNvSpPr txBox="1">
            <a:spLocks noChangeArrowheads="1"/>
          </p:cNvSpPr>
          <p:nvPr/>
        </p:nvSpPr>
        <p:spPr bwMode="auto">
          <a:xfrm>
            <a:off x="1308662" y="5787512"/>
            <a:ext cx="2687281"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2" tIns="41148" rIns="82292" bIns="41148">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kumimoji="0" lang="en-US" altLang="ja-JP" sz="1800" b="1" dirty="0" smtClean="0">
                <a:solidFill>
                  <a:srgbClr val="000000"/>
                </a:solidFill>
                <a:latin typeface="Helvetica" charset="0"/>
                <a:cs typeface="Helvetica" charset="0"/>
              </a:rPr>
              <a:t>After Prof. </a:t>
            </a:r>
            <a:r>
              <a:rPr kumimoji="0" lang="en-US" altLang="ja-JP" sz="1800" b="1" dirty="0" err="1" smtClean="0">
                <a:solidFill>
                  <a:srgbClr val="000000"/>
                </a:solidFill>
                <a:latin typeface="Helvetica" charset="0"/>
                <a:cs typeface="Helvetica" charset="0"/>
              </a:rPr>
              <a:t>Honrubia</a:t>
            </a:r>
            <a:r>
              <a:rPr kumimoji="0" lang="en-US" altLang="ja-JP" sz="1800" b="1" dirty="0" smtClean="0">
                <a:solidFill>
                  <a:srgbClr val="000000"/>
                </a:solidFill>
                <a:latin typeface="Helvetica" charset="0"/>
                <a:cs typeface="Helvetica" charset="0"/>
              </a:rPr>
              <a:t>.</a:t>
            </a:r>
            <a:endParaRPr kumimoji="0" lang="en-US" altLang="ja-JP" sz="1800" b="1" dirty="0">
              <a:solidFill>
                <a:srgbClr val="000000"/>
              </a:solidFill>
              <a:latin typeface="Helvetica" charset="0"/>
              <a:cs typeface="Helvetica" charset="0"/>
            </a:endParaRPr>
          </a:p>
        </p:txBody>
      </p:sp>
      <p:graphicFrame>
        <p:nvGraphicFramePr>
          <p:cNvPr id="44" name="オブジェクト 43"/>
          <p:cNvGraphicFramePr>
            <a:graphicFrameLocks noChangeAspect="1"/>
          </p:cNvGraphicFramePr>
          <p:nvPr>
            <p:extLst>
              <p:ext uri="{D42A27DB-BD31-4B8C-83A1-F6EECF244321}">
                <p14:modId xmlns:p14="http://schemas.microsoft.com/office/powerpoint/2010/main" val="3482962875"/>
              </p:ext>
            </p:extLst>
          </p:nvPr>
        </p:nvGraphicFramePr>
        <p:xfrm>
          <a:off x="4807579" y="1590419"/>
          <a:ext cx="1313181" cy="806809"/>
        </p:xfrm>
        <a:graphic>
          <a:graphicData uri="http://schemas.openxmlformats.org/presentationml/2006/ole">
            <mc:AlternateContent xmlns:mc="http://schemas.openxmlformats.org/markup-compatibility/2006">
              <mc:Choice xmlns:v="urn:schemas-microsoft-com:vml" Requires="v">
                <p:oleObj spid="_x0000_s191711" name="数式" r:id="rId6" imgW="723900" imgH="444500" progId="Equation.3">
                  <p:embed/>
                </p:oleObj>
              </mc:Choice>
              <mc:Fallback>
                <p:oleObj name="数式" r:id="rId6" imgW="723900" imgH="444500" progId="Equation.3">
                  <p:embed/>
                  <p:pic>
                    <p:nvPicPr>
                      <p:cNvPr id="0" name=""/>
                      <p:cNvPicPr/>
                      <p:nvPr/>
                    </p:nvPicPr>
                    <p:blipFill>
                      <a:blip r:embed="rId7"/>
                      <a:stretch>
                        <a:fillRect/>
                      </a:stretch>
                    </p:blipFill>
                    <p:spPr>
                      <a:xfrm>
                        <a:off x="4807579" y="1590419"/>
                        <a:ext cx="1313181" cy="806809"/>
                      </a:xfrm>
                      <a:prstGeom prst="rect">
                        <a:avLst/>
                      </a:prstGeom>
                    </p:spPr>
                  </p:pic>
                </p:oleObj>
              </mc:Fallback>
            </mc:AlternateContent>
          </a:graphicData>
        </a:graphic>
      </p:graphicFrame>
      <p:sp>
        <p:nvSpPr>
          <p:cNvPr id="46" name="正方形/長方形 45"/>
          <p:cNvSpPr/>
          <p:nvPr/>
        </p:nvSpPr>
        <p:spPr>
          <a:xfrm>
            <a:off x="4689991" y="1137719"/>
            <a:ext cx="3685812" cy="369332"/>
          </a:xfrm>
          <a:prstGeom prst="rect">
            <a:avLst/>
          </a:prstGeom>
        </p:spPr>
        <p:txBody>
          <a:bodyPr wrap="none">
            <a:spAutoFit/>
          </a:bodyPr>
          <a:lstStyle/>
          <a:p>
            <a:r>
              <a:rPr lang="en-US" altLang="ja-JP" b="1" dirty="0" smtClean="0">
                <a:latin typeface="Helvetica"/>
                <a:cs typeface="Helvetica"/>
              </a:rPr>
              <a:t>Diffusion time of magnetic field.</a:t>
            </a:r>
          </a:p>
        </p:txBody>
      </p:sp>
      <p:sp>
        <p:nvSpPr>
          <p:cNvPr id="47" name="正方形/長方形 46"/>
          <p:cNvSpPr/>
          <p:nvPr/>
        </p:nvSpPr>
        <p:spPr>
          <a:xfrm>
            <a:off x="4807579" y="2467776"/>
            <a:ext cx="2343625" cy="923330"/>
          </a:xfrm>
          <a:prstGeom prst="rect">
            <a:avLst/>
          </a:prstGeom>
        </p:spPr>
        <p:txBody>
          <a:bodyPr wrap="none">
            <a:spAutoFit/>
          </a:bodyPr>
          <a:lstStyle/>
          <a:p>
            <a:r>
              <a:rPr lang="el-GR" altLang="ja-JP" i="1" dirty="0" smtClean="0">
                <a:solidFill>
                  <a:srgbClr val="000000"/>
                </a:solidFill>
                <a:latin typeface="Helvetica"/>
                <a:cs typeface="Helvetica"/>
              </a:rPr>
              <a:t>μ</a:t>
            </a:r>
            <a:r>
              <a:rPr lang="en-US" altLang="ja-JP" baseline="-25000" dirty="0" smtClean="0">
                <a:solidFill>
                  <a:srgbClr val="000000"/>
                </a:solidFill>
                <a:latin typeface="Helvetica"/>
                <a:cs typeface="Helvetica"/>
              </a:rPr>
              <a:t>0	</a:t>
            </a:r>
            <a:r>
              <a:rPr lang="en-US" altLang="ja-JP" dirty="0" smtClean="0">
                <a:solidFill>
                  <a:srgbClr val="000000"/>
                </a:solidFill>
                <a:latin typeface="Helvetica"/>
                <a:cs typeface="Helvetica"/>
              </a:rPr>
              <a:t>: permeability</a:t>
            </a:r>
          </a:p>
          <a:p>
            <a:r>
              <a:rPr lang="el-GR" altLang="ja-JP" i="1" dirty="0" smtClean="0">
                <a:solidFill>
                  <a:srgbClr val="000000"/>
                </a:solidFill>
                <a:latin typeface="Helvetica"/>
                <a:cs typeface="Helvetica"/>
              </a:rPr>
              <a:t>η</a:t>
            </a:r>
            <a:r>
              <a:rPr lang="el-GR" altLang="ja-JP" dirty="0" smtClean="0">
                <a:solidFill>
                  <a:srgbClr val="000000"/>
                </a:solidFill>
                <a:latin typeface="Helvetica"/>
                <a:cs typeface="Helvetica"/>
              </a:rPr>
              <a:t> </a:t>
            </a:r>
            <a:r>
              <a:rPr lang="en-US" altLang="ja-JP" dirty="0" smtClean="0">
                <a:solidFill>
                  <a:srgbClr val="000000"/>
                </a:solidFill>
                <a:latin typeface="Helvetica"/>
                <a:cs typeface="Helvetica"/>
              </a:rPr>
              <a:t>	: resistivity</a:t>
            </a:r>
          </a:p>
          <a:p>
            <a:r>
              <a:rPr lang="en-US" altLang="ja-JP" i="1" dirty="0" smtClean="0">
                <a:solidFill>
                  <a:srgbClr val="000000"/>
                </a:solidFill>
                <a:latin typeface="Helvetica"/>
                <a:cs typeface="Helvetica"/>
              </a:rPr>
              <a:t>L</a:t>
            </a:r>
            <a:r>
              <a:rPr lang="en-US" altLang="ja-JP" dirty="0" smtClean="0">
                <a:solidFill>
                  <a:srgbClr val="000000"/>
                </a:solidFill>
                <a:latin typeface="Helvetica"/>
                <a:cs typeface="Helvetica"/>
              </a:rPr>
              <a:t>	: diffusion length</a:t>
            </a:r>
            <a:endParaRPr lang="ja-JP" altLang="en-US" dirty="0">
              <a:solidFill>
                <a:srgbClr val="000000"/>
              </a:solidFill>
            </a:endParaRPr>
          </a:p>
        </p:txBody>
      </p:sp>
      <p:sp>
        <p:nvSpPr>
          <p:cNvPr id="49" name="Rettangolo 14"/>
          <p:cNvSpPr/>
          <p:nvPr/>
        </p:nvSpPr>
        <p:spPr>
          <a:xfrm>
            <a:off x="4396290" y="3542975"/>
            <a:ext cx="4565926" cy="1169551"/>
          </a:xfrm>
          <a:prstGeom prst="rect">
            <a:avLst/>
          </a:prstGeom>
          <a:solidFill>
            <a:schemeClr val="bg1"/>
          </a:solidFill>
          <a:ln w="25400">
            <a:noFill/>
          </a:ln>
        </p:spPr>
        <p:txBody>
          <a:bodyPr wrap="square">
            <a:spAutoFit/>
          </a:bodyPr>
          <a:lstStyle/>
          <a:p>
            <a:pPr algn="just">
              <a:lnSpc>
                <a:spcPct val="150000"/>
              </a:lnSpc>
            </a:pPr>
            <a:r>
              <a:rPr lang="it-IT" sz="2400" i="1" dirty="0" err="1" smtClean="0">
                <a:solidFill>
                  <a:srgbClr val="FF0000"/>
                </a:solidFill>
                <a:latin typeface="Helvetica"/>
                <a:cs typeface="Helvetica"/>
              </a:rPr>
              <a:t>t</a:t>
            </a:r>
            <a:r>
              <a:rPr lang="it-IT" sz="2400" baseline="-25000" dirty="0" err="1" smtClean="0">
                <a:solidFill>
                  <a:srgbClr val="FF0000"/>
                </a:solidFill>
                <a:latin typeface="Helvetica"/>
                <a:cs typeface="Helvetica"/>
              </a:rPr>
              <a:t>diff</a:t>
            </a:r>
            <a:r>
              <a:rPr lang="it-IT" sz="2400" dirty="0" smtClean="0">
                <a:solidFill>
                  <a:srgbClr val="FF0000"/>
                </a:solidFill>
                <a:latin typeface="Helvetica"/>
                <a:cs typeface="Helvetica"/>
              </a:rPr>
              <a:t>(Al@10 </a:t>
            </a:r>
            <a:r>
              <a:rPr lang="it-IT" sz="2400" dirty="0" err="1" smtClean="0">
                <a:solidFill>
                  <a:srgbClr val="FF0000"/>
                </a:solidFill>
                <a:latin typeface="Helvetica"/>
                <a:cs typeface="Helvetica"/>
              </a:rPr>
              <a:t>eV</a:t>
            </a:r>
            <a:r>
              <a:rPr lang="it-IT" sz="2400" dirty="0" smtClean="0">
                <a:solidFill>
                  <a:srgbClr val="FF0000"/>
                </a:solidFill>
                <a:latin typeface="Helvetica"/>
                <a:cs typeface="Helvetica"/>
              </a:rPr>
              <a:t>, 50 µm) = 0.7 ns</a:t>
            </a:r>
          </a:p>
          <a:p>
            <a:pPr algn="just">
              <a:lnSpc>
                <a:spcPct val="150000"/>
              </a:lnSpc>
            </a:pPr>
            <a:r>
              <a:rPr lang="it-IT" sz="2400" i="1" dirty="0" err="1" smtClean="0">
                <a:solidFill>
                  <a:srgbClr val="FF0000"/>
                </a:solidFill>
                <a:latin typeface="Helvetica"/>
                <a:cs typeface="Helvetica"/>
              </a:rPr>
              <a:t>t</a:t>
            </a:r>
            <a:r>
              <a:rPr lang="it-IT" sz="2400" baseline="-25000" dirty="0" err="1" smtClean="0">
                <a:solidFill>
                  <a:srgbClr val="FF0000"/>
                </a:solidFill>
                <a:latin typeface="Helvetica"/>
                <a:cs typeface="Helvetica"/>
              </a:rPr>
              <a:t>diff</a:t>
            </a:r>
            <a:r>
              <a:rPr lang="it-IT" sz="2400" dirty="0">
                <a:solidFill>
                  <a:srgbClr val="FF0000"/>
                </a:solidFill>
                <a:latin typeface="Helvetica"/>
                <a:cs typeface="Helvetica"/>
              </a:rPr>
              <a:t>(</a:t>
            </a:r>
            <a:r>
              <a:rPr lang="it-IT" sz="2400" dirty="0" smtClean="0">
                <a:solidFill>
                  <a:srgbClr val="FF0000"/>
                </a:solidFill>
                <a:latin typeface="Helvetica"/>
                <a:cs typeface="Helvetica"/>
              </a:rPr>
              <a:t>CH@10 </a:t>
            </a:r>
            <a:r>
              <a:rPr lang="it-IT" sz="2400" dirty="0" err="1" smtClean="0">
                <a:solidFill>
                  <a:srgbClr val="FF0000"/>
                </a:solidFill>
                <a:latin typeface="Helvetica"/>
                <a:cs typeface="Helvetica"/>
              </a:rPr>
              <a:t>eV</a:t>
            </a:r>
            <a:r>
              <a:rPr lang="it-IT" sz="2400" dirty="0" smtClean="0">
                <a:solidFill>
                  <a:srgbClr val="FF0000"/>
                </a:solidFill>
                <a:latin typeface="Helvetica"/>
                <a:cs typeface="Helvetica"/>
              </a:rPr>
              <a:t>, 50 µm) = 1.5 ns</a:t>
            </a:r>
          </a:p>
        </p:txBody>
      </p:sp>
      <p:sp>
        <p:nvSpPr>
          <p:cNvPr id="50" name="Rettangolo 15"/>
          <p:cNvSpPr/>
          <p:nvPr/>
        </p:nvSpPr>
        <p:spPr>
          <a:xfrm>
            <a:off x="4396290" y="5705662"/>
            <a:ext cx="4206276" cy="461665"/>
          </a:xfrm>
          <a:prstGeom prst="rect">
            <a:avLst/>
          </a:prstGeom>
          <a:solidFill>
            <a:schemeClr val="bg1"/>
          </a:solidFill>
          <a:ln w="25400">
            <a:noFill/>
          </a:ln>
        </p:spPr>
        <p:txBody>
          <a:bodyPr wrap="square">
            <a:spAutoFit/>
          </a:bodyPr>
          <a:lstStyle/>
          <a:p>
            <a:pPr algn="just"/>
            <a:r>
              <a:rPr lang="it-IT" sz="2400" dirty="0" smtClean="0">
                <a:solidFill>
                  <a:srgbClr val="FF0000"/>
                </a:solidFill>
                <a:latin typeface="Helvetica"/>
                <a:cs typeface="Helvetica"/>
              </a:rPr>
              <a:t>B-</a:t>
            </a:r>
            <a:r>
              <a:rPr lang="it-IT" sz="2400" dirty="0" err="1" smtClean="0">
                <a:solidFill>
                  <a:srgbClr val="FF0000"/>
                </a:solidFill>
                <a:latin typeface="Helvetica"/>
                <a:cs typeface="Helvetica"/>
              </a:rPr>
              <a:t>field</a:t>
            </a:r>
            <a:r>
              <a:rPr lang="it-IT" sz="2400" dirty="0" smtClean="0">
                <a:solidFill>
                  <a:srgbClr val="FF0000"/>
                </a:solidFill>
                <a:latin typeface="Helvetica"/>
                <a:cs typeface="Helvetica"/>
              </a:rPr>
              <a:t> </a:t>
            </a:r>
            <a:r>
              <a:rPr lang="it-IT" sz="2400" dirty="0" err="1" smtClean="0">
                <a:solidFill>
                  <a:srgbClr val="FF0000"/>
                </a:solidFill>
                <a:latin typeface="Helvetica"/>
                <a:cs typeface="Helvetica"/>
              </a:rPr>
              <a:t>duration</a:t>
            </a:r>
            <a:r>
              <a:rPr lang="it-IT" sz="2400" dirty="0" smtClean="0">
                <a:solidFill>
                  <a:srgbClr val="FF0000"/>
                </a:solidFill>
                <a:latin typeface="Helvetica"/>
                <a:cs typeface="Helvetica"/>
              </a:rPr>
              <a:t> </a:t>
            </a:r>
            <a:r>
              <a:rPr lang="it-IT" sz="2400" b="1" i="1" dirty="0" err="1" smtClean="0">
                <a:solidFill>
                  <a:srgbClr val="FF0000"/>
                </a:solidFill>
                <a:latin typeface="Helvetica"/>
                <a:cs typeface="Helvetica"/>
              </a:rPr>
              <a:t>t</a:t>
            </a:r>
            <a:r>
              <a:rPr lang="it-IT" sz="2400" b="1" baseline="-25000" dirty="0" err="1" smtClean="0">
                <a:solidFill>
                  <a:srgbClr val="FF0000"/>
                </a:solidFill>
                <a:latin typeface="Helvetica"/>
                <a:cs typeface="Helvetica"/>
              </a:rPr>
              <a:t>B</a:t>
            </a:r>
            <a:r>
              <a:rPr lang="it-IT" sz="2400" b="1" dirty="0" smtClean="0">
                <a:solidFill>
                  <a:srgbClr val="FF0000"/>
                </a:solidFill>
                <a:latin typeface="Helvetica"/>
                <a:cs typeface="Helvetica"/>
              </a:rPr>
              <a:t>=3ns</a:t>
            </a:r>
            <a:endParaRPr lang="it-IT" sz="2400" b="1" dirty="0">
              <a:solidFill>
                <a:srgbClr val="FF0000"/>
              </a:solidFill>
              <a:latin typeface="Helvetica"/>
              <a:cs typeface="Helvetica"/>
            </a:endParaRPr>
          </a:p>
        </p:txBody>
      </p:sp>
      <p:sp>
        <p:nvSpPr>
          <p:cNvPr id="51" name="Rettangolo 16"/>
          <p:cNvSpPr/>
          <p:nvPr/>
        </p:nvSpPr>
        <p:spPr>
          <a:xfrm>
            <a:off x="6600515" y="4478135"/>
            <a:ext cx="1284548" cy="1446550"/>
          </a:xfrm>
          <a:prstGeom prst="rect">
            <a:avLst/>
          </a:prstGeom>
        </p:spPr>
        <p:txBody>
          <a:bodyPr wrap="square">
            <a:spAutoFit/>
          </a:bodyPr>
          <a:lstStyle/>
          <a:p>
            <a:pPr algn="ctr"/>
            <a:r>
              <a:rPr lang="it-IT" sz="8800" dirty="0">
                <a:solidFill>
                  <a:srgbClr val="FF0000"/>
                </a:solidFill>
                <a:latin typeface="Times New Roman" panose="02020603050405020304" pitchFamily="18" charset="0"/>
                <a:cs typeface="Times New Roman" panose="02020603050405020304" pitchFamily="18" charset="0"/>
                <a:sym typeface="Wingdings"/>
              </a:rPr>
              <a:t></a:t>
            </a:r>
            <a:endParaRPr lang="it-IT" sz="8800" dirty="0">
              <a:solidFill>
                <a:srgbClr val="FF0000"/>
              </a:solidFill>
              <a:latin typeface="Times New Roman" panose="02020603050405020304" pitchFamily="18" charset="0"/>
              <a:cs typeface="Times New Roman" panose="02020603050405020304" pitchFamily="18" charset="0"/>
            </a:endParaRPr>
          </a:p>
        </p:txBody>
      </p:sp>
      <p:sp>
        <p:nvSpPr>
          <p:cNvPr id="56" name="CasellaDiTesto 17"/>
          <p:cNvSpPr txBox="1"/>
          <p:nvPr/>
        </p:nvSpPr>
        <p:spPr>
          <a:xfrm>
            <a:off x="4535616" y="4990916"/>
            <a:ext cx="2064899" cy="461665"/>
          </a:xfrm>
          <a:prstGeom prst="rect">
            <a:avLst/>
          </a:prstGeom>
          <a:noFill/>
        </p:spPr>
        <p:txBody>
          <a:bodyPr wrap="square" rtlCol="0">
            <a:spAutoFit/>
          </a:bodyPr>
          <a:lstStyle/>
          <a:p>
            <a:pPr algn="ctr"/>
            <a:r>
              <a:rPr lang="it-IT" sz="2400" dirty="0" err="1" smtClean="0">
                <a:solidFill>
                  <a:srgbClr val="FF0000"/>
                </a:solidFill>
                <a:latin typeface="Helvetica"/>
                <a:cs typeface="Helvetica"/>
              </a:rPr>
              <a:t>Smaller</a:t>
            </a:r>
            <a:r>
              <a:rPr lang="it-IT" sz="2400" dirty="0" smtClean="0">
                <a:solidFill>
                  <a:srgbClr val="FF0000"/>
                </a:solidFill>
                <a:latin typeface="Helvetica"/>
                <a:cs typeface="Helvetica"/>
              </a:rPr>
              <a:t> </a:t>
            </a:r>
            <a:r>
              <a:rPr lang="it-IT" sz="2400" dirty="0" err="1" smtClean="0">
                <a:solidFill>
                  <a:srgbClr val="FF0000"/>
                </a:solidFill>
                <a:latin typeface="Helvetica"/>
                <a:cs typeface="Helvetica"/>
              </a:rPr>
              <a:t>than</a:t>
            </a:r>
            <a:endParaRPr lang="it-IT" sz="2400" dirty="0">
              <a:solidFill>
                <a:srgbClr val="FF0000"/>
              </a:solidFill>
              <a:latin typeface="Helvetica"/>
              <a:cs typeface="Helvetica"/>
            </a:endParaRPr>
          </a:p>
        </p:txBody>
      </p:sp>
      <p:sp>
        <p:nvSpPr>
          <p:cNvPr id="57" name="テキスト ボックス 56"/>
          <p:cNvSpPr txBox="1"/>
          <p:nvPr/>
        </p:nvSpPr>
        <p:spPr>
          <a:xfrm>
            <a:off x="462684" y="6340351"/>
            <a:ext cx="8216418" cy="400101"/>
          </a:xfrm>
          <a:prstGeom prst="rect">
            <a:avLst/>
          </a:prstGeom>
          <a:solidFill>
            <a:srgbClr val="000090"/>
          </a:solidFill>
        </p:spPr>
        <p:txBody>
          <a:bodyPr wrap="square" lIns="91436" tIns="45716" rIns="91436" bIns="45716" rtlCol="0">
            <a:spAutoFit/>
          </a:bodyPr>
          <a:lstStyle/>
          <a:p>
            <a:pPr algn="ctr" defTabSz="457047"/>
            <a:r>
              <a:rPr lang="en-US" altLang="ja-JP" sz="2000" b="1" dirty="0" smtClean="0">
                <a:solidFill>
                  <a:prstClr val="white"/>
                </a:solidFill>
                <a:latin typeface="Helvetica"/>
                <a:ea typeface="ヒラギノ角ゴ Pro W3"/>
                <a:cs typeface="Helvetica"/>
              </a:rPr>
              <a:t>Target can be magnetized within duration of B-field pulse.</a:t>
            </a:r>
            <a:endParaRPr lang="en-US" altLang="ja-JP" sz="2000" b="1" dirty="0">
              <a:solidFill>
                <a:prstClr val="white"/>
              </a:solidFill>
              <a:latin typeface="Helvetica"/>
              <a:ea typeface="ヒラギノ角ゴ Pro W3"/>
              <a:cs typeface="Helvetica"/>
            </a:endParaRPr>
          </a:p>
        </p:txBody>
      </p:sp>
      <p:sp>
        <p:nvSpPr>
          <p:cNvPr id="19" name="Rectangle 2"/>
          <p:cNvSpPr>
            <a:spLocks noChangeArrowheads="1"/>
          </p:cNvSpPr>
          <p:nvPr/>
        </p:nvSpPr>
        <p:spPr bwMode="auto">
          <a:xfrm>
            <a:off x="-1" y="0"/>
            <a:ext cx="8136000" cy="1080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92" tIns="41148" rIns="82292" bIns="41148" anchor="ctr"/>
          <a:lstStyle/>
          <a:p>
            <a:pPr defTabSz="822928" fontAlgn="base">
              <a:spcBef>
                <a:spcPct val="0"/>
              </a:spcBef>
              <a:spcAft>
                <a:spcPct val="0"/>
              </a:spcAft>
            </a:pPr>
            <a:endParaRPr kumimoji="0" lang="en-US" altLang="ja-JP" sz="2200" b="1" dirty="0" smtClean="0">
              <a:solidFill>
                <a:srgbClr val="000090"/>
              </a:solidFill>
              <a:latin typeface="Helvetica" charset="0"/>
              <a:ea typeface="Helvetica" charset="0"/>
              <a:cs typeface="Helvetica" charset="0"/>
              <a:sym typeface="Gill Sans" charset="0"/>
            </a:endParaRPr>
          </a:p>
          <a:p>
            <a:pPr defTabSz="822928" fontAlgn="base">
              <a:spcBef>
                <a:spcPct val="0"/>
              </a:spcBef>
              <a:spcAft>
                <a:spcPct val="0"/>
              </a:spcAft>
            </a:pPr>
            <a:r>
              <a:rPr kumimoji="0" lang="en-US" altLang="ja-JP" sz="2200" b="1" dirty="0" smtClean="0">
                <a:solidFill>
                  <a:srgbClr val="FF0000"/>
                </a:solidFill>
                <a:latin typeface="Helvetica" charset="0"/>
                <a:ea typeface="Helvetica" charset="0"/>
                <a:cs typeface="Helvetica" charset="0"/>
                <a:sym typeface="Gill Sans" charset="0"/>
              </a:rPr>
              <a:t>It takes finite time (a few ns) </a:t>
            </a:r>
          </a:p>
          <a:p>
            <a:pPr defTabSz="822928" fontAlgn="base">
              <a:spcBef>
                <a:spcPct val="0"/>
              </a:spcBef>
              <a:spcAft>
                <a:spcPct val="0"/>
              </a:spcAft>
            </a:pPr>
            <a:r>
              <a:rPr kumimoji="0" lang="en-US" altLang="ja-JP" sz="2200" b="1" dirty="0" smtClean="0">
                <a:solidFill>
                  <a:srgbClr val="000090"/>
                </a:solidFill>
                <a:latin typeface="Helvetica" charset="0"/>
                <a:ea typeface="Helvetica" charset="0"/>
                <a:cs typeface="Helvetica" charset="0"/>
                <a:sym typeface="Gill Sans" charset="0"/>
              </a:rPr>
              <a:t>that pulsed B-field diffuses into a plastic target.</a:t>
            </a:r>
          </a:p>
        </p:txBody>
      </p:sp>
      <p:grpSp>
        <p:nvGrpSpPr>
          <p:cNvPr id="21" name="図形グループ 83"/>
          <p:cNvGrpSpPr>
            <a:grpSpLocks/>
          </p:cNvGrpSpPr>
          <p:nvPr/>
        </p:nvGrpSpPr>
        <p:grpSpPr bwMode="auto">
          <a:xfrm>
            <a:off x="8109585" y="255724"/>
            <a:ext cx="982980" cy="734035"/>
            <a:chOff x="8108950" y="50800"/>
            <a:chExt cx="984250" cy="734299"/>
          </a:xfrm>
        </p:grpSpPr>
        <p:sp>
          <p:nvSpPr>
            <p:cNvPr id="22" name="Text Box 8"/>
            <p:cNvSpPr txBox="1">
              <a:spLocks noChangeArrowheads="1"/>
            </p:cNvSpPr>
            <p:nvPr/>
          </p:nvSpPr>
          <p:spPr bwMode="auto">
            <a:xfrm>
              <a:off x="8108950" y="508000"/>
              <a:ext cx="984250" cy="27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1014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1014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1014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1014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1200" b="1">
                  <a:solidFill>
                    <a:srgbClr val="000000"/>
                  </a:solidFill>
                  <a:latin typeface="Charcoal" charset="0"/>
                </a:rPr>
                <a:t>ILE, Osaka</a:t>
              </a:r>
            </a:p>
          </p:txBody>
        </p:sp>
        <p:pic>
          <p:nvPicPr>
            <p:cNvPr id="23" name="Picture 2" descr="E:\発表用PPT\logo-SILVE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9469" y="50800"/>
              <a:ext cx="723213" cy="5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正方形/長方形 23"/>
          <p:cNvSpPr/>
          <p:nvPr/>
        </p:nvSpPr>
        <p:spPr>
          <a:xfrm>
            <a:off x="39956" y="38103"/>
            <a:ext cx="3597447"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Guiding REB with external B-field</a:t>
            </a:r>
            <a:endParaRPr lang="ja-JP" altLang="en-US"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202686101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remove" display="0">
                  <p:stCondLst>
                    <p:cond delay="indefinite"/>
                  </p:stCondLst>
                </p:cTn>
                <p:tgtEl>
                  <p:spTgt spid="5"/>
                </p:tgtEl>
              </p:cMediaNode>
            </p:video>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5"/>
                                        </p:tgtEl>
                                      </p:cBhvr>
                                    </p:cmd>
                                  </p:childTnLst>
                                </p:cTn>
                              </p:par>
                            </p:childTnLst>
                          </p:cTn>
                        </p:par>
                      </p:childTnLst>
                    </p:cTn>
                  </p:par>
                </p:childTnLst>
              </p:cTn>
              <p:nextCondLst>
                <p:cond evt="onClick" delay="0">
                  <p:tgtEl>
                    <p:spTgt spid="5"/>
                  </p:tgtEl>
                </p:cond>
              </p:nextCondLst>
            </p:seq>
          </p:childTnLst>
        </p:cTn>
      </p:par>
    </p:tnLst>
    <p:bldLst>
      <p:bldP spid="49" grpId="0" animBg="1"/>
      <p:bldP spid="50" grpId="0" animBg="1"/>
      <p:bldP spid="51" grpId="0"/>
      <p:bldP spid="56"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Rectangle 2"/>
          <p:cNvSpPr>
            <a:spLocks noChangeArrowheads="1"/>
          </p:cNvSpPr>
          <p:nvPr/>
        </p:nvSpPr>
        <p:spPr bwMode="auto">
          <a:xfrm>
            <a:off x="2" y="-1"/>
            <a:ext cx="8136000"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defTabSz="457047"/>
            <a:endParaRPr lang="en-US" altLang="ja-JP" sz="2200" b="1" dirty="0" smtClean="0">
              <a:solidFill>
                <a:srgbClr val="000090"/>
              </a:solidFill>
              <a:latin typeface="Helvetica"/>
              <a:ea typeface="ヒラギノ角ゴ Pro W3"/>
              <a:cs typeface="Helvetica"/>
            </a:endParaRPr>
          </a:p>
          <a:p>
            <a:pPr defTabSz="457047"/>
            <a:r>
              <a:rPr lang="en-US" altLang="ja-JP" sz="2200" b="1" dirty="0" smtClean="0">
                <a:solidFill>
                  <a:srgbClr val="000090"/>
                </a:solidFill>
                <a:latin typeface="Helvetica"/>
                <a:ea typeface="ヒラギノ角ゴ Pro W3"/>
                <a:cs typeface="Helvetica"/>
              </a:rPr>
              <a:t>An ablating plasma may be shaped by </a:t>
            </a:r>
            <a:r>
              <a:rPr lang="en-US" altLang="ja-JP" sz="2200" b="1" dirty="0" err="1" smtClean="0">
                <a:solidFill>
                  <a:srgbClr val="000090"/>
                </a:solidFill>
                <a:latin typeface="Helvetica"/>
                <a:ea typeface="ヒラギノ角ゴ Pro W3"/>
                <a:cs typeface="Helvetica"/>
              </a:rPr>
              <a:t>ambipolar</a:t>
            </a:r>
            <a:r>
              <a:rPr lang="en-US" altLang="ja-JP" sz="2200" b="1" dirty="0" smtClean="0">
                <a:solidFill>
                  <a:srgbClr val="000090"/>
                </a:solidFill>
                <a:latin typeface="Helvetica"/>
                <a:ea typeface="ヒラギノ角ゴ Pro W3"/>
                <a:cs typeface="Helvetica"/>
              </a:rPr>
              <a:t> diffusion initiated by electrons guided by B-field.</a:t>
            </a:r>
            <a:endParaRPr lang="en-US" altLang="ja-JP" sz="2200" b="1" dirty="0" smtClean="0">
              <a:solidFill>
                <a:srgbClr val="FF0000"/>
              </a:solidFill>
              <a:latin typeface="Helvetica"/>
              <a:ea typeface="ヒラギノ角ゴ Pro W3"/>
              <a:cs typeface="Helvetica"/>
            </a:endParaRPr>
          </a:p>
        </p:txBody>
      </p:sp>
      <p:sp>
        <p:nvSpPr>
          <p:cNvPr id="35" name="正方形/長方形 34"/>
          <p:cNvSpPr/>
          <p:nvPr/>
        </p:nvSpPr>
        <p:spPr>
          <a:xfrm>
            <a:off x="39956" y="38103"/>
            <a:ext cx="4213188"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Hydrodynamics in strong magnetic field</a:t>
            </a:r>
            <a:endParaRPr lang="ja-JP" altLang="en-US" baseline="-25000" dirty="0">
              <a:solidFill>
                <a:prstClr val="black"/>
              </a:solidFill>
              <a:latin typeface="Helvetica"/>
              <a:ea typeface="ＭＳ Ｐゴシック"/>
              <a:cs typeface="Helvetica"/>
            </a:endParaRPr>
          </a:p>
        </p:txBody>
      </p:sp>
      <p:grpSp>
        <p:nvGrpSpPr>
          <p:cNvPr id="36" name="図形グループ 83"/>
          <p:cNvGrpSpPr>
            <a:grpSpLocks/>
          </p:cNvGrpSpPr>
          <p:nvPr/>
        </p:nvGrpSpPr>
        <p:grpSpPr bwMode="auto">
          <a:xfrm>
            <a:off x="8109585" y="255724"/>
            <a:ext cx="982980" cy="734035"/>
            <a:chOff x="8108950" y="50800"/>
            <a:chExt cx="984250" cy="734299"/>
          </a:xfrm>
        </p:grpSpPr>
        <p:sp>
          <p:nvSpPr>
            <p:cNvPr id="37" name="Text Box 8"/>
            <p:cNvSpPr txBox="1">
              <a:spLocks noChangeArrowheads="1"/>
            </p:cNvSpPr>
            <p:nvPr/>
          </p:nvSpPr>
          <p:spPr bwMode="auto">
            <a:xfrm>
              <a:off x="8108950" y="508000"/>
              <a:ext cx="984250" cy="27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1014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1014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1014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1014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1200" b="1">
                  <a:solidFill>
                    <a:srgbClr val="000000"/>
                  </a:solidFill>
                  <a:latin typeface="Charcoal" charset="0"/>
                </a:rPr>
                <a:t>ILE, Osaka</a:t>
              </a:r>
            </a:p>
          </p:txBody>
        </p:sp>
        <p:pic>
          <p:nvPicPr>
            <p:cNvPr id="38" name="Picture 2" descr="E:\発表用PPT\logo-SIL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469" y="50800"/>
              <a:ext cx="723213" cy="5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8" name="パイ 107"/>
          <p:cNvSpPr/>
          <p:nvPr/>
        </p:nvSpPr>
        <p:spPr>
          <a:xfrm flipH="1">
            <a:off x="4066172" y="1641564"/>
            <a:ext cx="3600000" cy="3600000"/>
          </a:xfrm>
          <a:prstGeom prst="pie">
            <a:avLst>
              <a:gd name="adj1" fmla="val 5400002"/>
              <a:gd name="adj2" fmla="val 162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09" name="正方形/長方形 108"/>
          <p:cNvSpPr/>
          <p:nvPr/>
        </p:nvSpPr>
        <p:spPr>
          <a:xfrm>
            <a:off x="1379162" y="1468529"/>
            <a:ext cx="250298" cy="3946071"/>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10" name="パイ 109"/>
          <p:cNvSpPr/>
          <p:nvPr/>
        </p:nvSpPr>
        <p:spPr>
          <a:xfrm flipH="1">
            <a:off x="-435513" y="1458844"/>
            <a:ext cx="4123428" cy="3956504"/>
          </a:xfrm>
          <a:prstGeom prst="pie">
            <a:avLst>
              <a:gd name="adj1" fmla="val 5400002"/>
              <a:gd name="adj2" fmla="val 1620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11" name="パイ 110"/>
          <p:cNvSpPr/>
          <p:nvPr/>
        </p:nvSpPr>
        <p:spPr>
          <a:xfrm flipH="1">
            <a:off x="2" y="1793964"/>
            <a:ext cx="3240000" cy="3240000"/>
          </a:xfrm>
          <a:prstGeom prst="pie">
            <a:avLst>
              <a:gd name="adj1" fmla="val 5400002"/>
              <a:gd name="adj2" fmla="val 16200000"/>
            </a:avLst>
          </a:prstGeom>
          <a:solidFill>
            <a:srgbClr val="FF66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12" name="正方形/長方形 111"/>
          <p:cNvSpPr/>
          <p:nvPr/>
        </p:nvSpPr>
        <p:spPr>
          <a:xfrm>
            <a:off x="5615874" y="1468529"/>
            <a:ext cx="250298" cy="3946071"/>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13" name="パイ 112"/>
          <p:cNvSpPr/>
          <p:nvPr/>
        </p:nvSpPr>
        <p:spPr>
          <a:xfrm flipH="1">
            <a:off x="3725322" y="2253926"/>
            <a:ext cx="4262285" cy="2375276"/>
          </a:xfrm>
          <a:prstGeom prst="pie">
            <a:avLst>
              <a:gd name="adj1" fmla="val 5400002"/>
              <a:gd name="adj2" fmla="val 16200000"/>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14" name="パイ 113"/>
          <p:cNvSpPr/>
          <p:nvPr/>
        </p:nvSpPr>
        <p:spPr>
          <a:xfrm flipH="1">
            <a:off x="4236714" y="1821564"/>
            <a:ext cx="3240000" cy="3240000"/>
          </a:xfrm>
          <a:prstGeom prst="pie">
            <a:avLst>
              <a:gd name="adj1" fmla="val 5400002"/>
              <a:gd name="adj2" fmla="val 16200000"/>
            </a:avLst>
          </a:prstGeom>
          <a:solidFill>
            <a:srgbClr val="FF66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15" name="テキスト ボックス 114"/>
          <p:cNvSpPr txBox="1">
            <a:spLocks noChangeArrowheads="1"/>
          </p:cNvSpPr>
          <p:nvPr/>
        </p:nvSpPr>
        <p:spPr bwMode="auto">
          <a:xfrm>
            <a:off x="7703616" y="2524688"/>
            <a:ext cx="4809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b="1" i="1" dirty="0" smtClean="0">
                <a:solidFill>
                  <a:srgbClr val="000090"/>
                </a:solidFill>
                <a:latin typeface="Helvetica" charset="0"/>
                <a:cs typeface="Helvetica" charset="0"/>
              </a:rPr>
              <a:t>B</a:t>
            </a:r>
            <a:endParaRPr lang="ja-JP" altLang="en-US" b="1" i="1" dirty="0">
              <a:solidFill>
                <a:srgbClr val="000090"/>
              </a:solidFill>
              <a:latin typeface="Helvetica" charset="0"/>
              <a:ea typeface="ＭＳ 明朝" charset="0"/>
              <a:cs typeface="ＭＳ 明朝" charset="0"/>
            </a:endParaRPr>
          </a:p>
        </p:txBody>
      </p:sp>
      <p:grpSp>
        <p:nvGrpSpPr>
          <p:cNvPr id="116" name="図形グループ 115"/>
          <p:cNvGrpSpPr/>
          <p:nvPr/>
        </p:nvGrpSpPr>
        <p:grpSpPr>
          <a:xfrm rot="16200000">
            <a:off x="6541235" y="1582611"/>
            <a:ext cx="841468" cy="3648954"/>
            <a:chOff x="4181279" y="1950177"/>
            <a:chExt cx="841468" cy="1799996"/>
          </a:xfrm>
        </p:grpSpPr>
        <p:cxnSp>
          <p:nvCxnSpPr>
            <p:cNvPr id="117" name="直線矢印コネクタ 116"/>
            <p:cNvCxnSpPr/>
            <p:nvPr/>
          </p:nvCxnSpPr>
          <p:spPr bwMode="auto">
            <a:xfrm>
              <a:off x="4391646" y="1950177"/>
              <a:ext cx="0" cy="1799996"/>
            </a:xfrm>
            <a:prstGeom prst="straightConnector1">
              <a:avLst/>
            </a:prstGeom>
            <a:blipFill dpi="0" rotWithShape="0">
              <a:blip r:embed="rId3"/>
              <a:srcRect/>
              <a:tile tx="0" ty="0" sx="100000" sy="100000" flip="none" algn="tl"/>
            </a:blipFill>
            <a:ln w="12700" cap="flat" cmpd="sng" algn="ctr">
              <a:solidFill>
                <a:srgbClr val="000090"/>
              </a:solidFill>
              <a:prstDash val="solid"/>
              <a:round/>
              <a:headEnd type="none" w="med" len="med"/>
              <a:tailEnd type="arrow"/>
            </a:ln>
            <a:effectLst/>
          </p:spPr>
        </p:cxnSp>
        <p:cxnSp>
          <p:nvCxnSpPr>
            <p:cNvPr id="118" name="直線矢印コネクタ 117"/>
            <p:cNvCxnSpPr/>
            <p:nvPr/>
          </p:nvCxnSpPr>
          <p:spPr bwMode="auto">
            <a:xfrm>
              <a:off x="4181279" y="1950177"/>
              <a:ext cx="0" cy="1799996"/>
            </a:xfrm>
            <a:prstGeom prst="straightConnector1">
              <a:avLst/>
            </a:prstGeom>
            <a:blipFill dpi="0" rotWithShape="0">
              <a:blip r:embed="rId3"/>
              <a:srcRect/>
              <a:tile tx="0" ty="0" sx="100000" sy="100000" flip="none" algn="tl"/>
            </a:blipFill>
            <a:ln w="12700" cap="flat" cmpd="sng" algn="ctr">
              <a:solidFill>
                <a:srgbClr val="000090"/>
              </a:solidFill>
              <a:prstDash val="solid"/>
              <a:round/>
              <a:headEnd type="none" w="med" len="med"/>
              <a:tailEnd type="arrow"/>
            </a:ln>
            <a:effectLst/>
          </p:spPr>
        </p:cxnSp>
        <p:cxnSp>
          <p:nvCxnSpPr>
            <p:cNvPr id="119" name="直線矢印コネクタ 118"/>
            <p:cNvCxnSpPr/>
            <p:nvPr/>
          </p:nvCxnSpPr>
          <p:spPr bwMode="auto">
            <a:xfrm>
              <a:off x="4602013" y="1950177"/>
              <a:ext cx="0" cy="1799996"/>
            </a:xfrm>
            <a:prstGeom prst="straightConnector1">
              <a:avLst/>
            </a:prstGeom>
            <a:blipFill dpi="0" rotWithShape="0">
              <a:blip r:embed="rId3"/>
              <a:srcRect/>
              <a:tile tx="0" ty="0" sx="100000" sy="100000" flip="none" algn="tl"/>
            </a:blipFill>
            <a:ln w="12700" cap="flat" cmpd="sng" algn="ctr">
              <a:solidFill>
                <a:srgbClr val="000090"/>
              </a:solidFill>
              <a:prstDash val="solid"/>
              <a:round/>
              <a:headEnd type="none" w="med" len="med"/>
              <a:tailEnd type="arrow"/>
            </a:ln>
            <a:effectLst/>
          </p:spPr>
        </p:cxnSp>
        <p:cxnSp>
          <p:nvCxnSpPr>
            <p:cNvPr id="120" name="直線矢印コネクタ 119"/>
            <p:cNvCxnSpPr/>
            <p:nvPr/>
          </p:nvCxnSpPr>
          <p:spPr bwMode="auto">
            <a:xfrm>
              <a:off x="4812380" y="1950177"/>
              <a:ext cx="0" cy="1799996"/>
            </a:xfrm>
            <a:prstGeom prst="straightConnector1">
              <a:avLst/>
            </a:prstGeom>
            <a:blipFill dpi="0" rotWithShape="0">
              <a:blip r:embed="rId3"/>
              <a:srcRect/>
              <a:tile tx="0" ty="0" sx="100000" sy="100000" flip="none" algn="tl"/>
            </a:blipFill>
            <a:ln w="12700" cap="flat" cmpd="sng" algn="ctr">
              <a:solidFill>
                <a:srgbClr val="000090"/>
              </a:solidFill>
              <a:prstDash val="solid"/>
              <a:round/>
              <a:headEnd type="none" w="med" len="med"/>
              <a:tailEnd type="arrow"/>
            </a:ln>
            <a:effectLst/>
          </p:spPr>
        </p:cxnSp>
        <p:cxnSp>
          <p:nvCxnSpPr>
            <p:cNvPr id="121" name="直線矢印コネクタ 120"/>
            <p:cNvCxnSpPr/>
            <p:nvPr/>
          </p:nvCxnSpPr>
          <p:spPr bwMode="auto">
            <a:xfrm>
              <a:off x="5022747" y="1950177"/>
              <a:ext cx="0" cy="1799996"/>
            </a:xfrm>
            <a:prstGeom prst="straightConnector1">
              <a:avLst/>
            </a:prstGeom>
            <a:blipFill dpi="0" rotWithShape="0">
              <a:blip r:embed="rId3"/>
              <a:srcRect/>
              <a:tile tx="0" ty="0" sx="100000" sy="100000" flip="none" algn="tl"/>
            </a:blipFill>
            <a:ln w="12700" cap="flat" cmpd="sng" algn="ctr">
              <a:solidFill>
                <a:srgbClr val="000090"/>
              </a:solidFill>
              <a:prstDash val="solid"/>
              <a:round/>
              <a:headEnd type="none" w="med" len="med"/>
              <a:tailEnd type="arrow"/>
            </a:ln>
            <a:effectLst/>
          </p:spPr>
        </p:cxnSp>
      </p:grpSp>
      <p:cxnSp>
        <p:nvCxnSpPr>
          <p:cNvPr id="122" name="直線矢印コネクタ 121"/>
          <p:cNvCxnSpPr/>
          <p:nvPr/>
        </p:nvCxnSpPr>
        <p:spPr bwMode="auto">
          <a:xfrm>
            <a:off x="6940745" y="3998495"/>
            <a:ext cx="1251789" cy="0"/>
          </a:xfrm>
          <a:prstGeom prst="straightConnector1">
            <a:avLst/>
          </a:prstGeom>
          <a:blipFill dpi="0" rotWithShape="0">
            <a:blip r:embed="rId3"/>
            <a:srcRect/>
            <a:tile tx="0" ty="0" sx="100000" sy="100000" flip="none" algn="tl"/>
          </a:blipFill>
          <a:ln w="12700" cap="flat" cmpd="sng" algn="ctr">
            <a:solidFill>
              <a:srgbClr val="FF0000"/>
            </a:solidFill>
            <a:prstDash val="solid"/>
            <a:round/>
            <a:headEnd type="none" w="med" len="med"/>
            <a:tailEnd type="arrow"/>
          </a:ln>
          <a:effectLst/>
        </p:spPr>
      </p:cxnSp>
      <p:sp>
        <p:nvSpPr>
          <p:cNvPr id="123" name="テキスト ボックス 122"/>
          <p:cNvSpPr txBox="1">
            <a:spLocks noChangeArrowheads="1"/>
          </p:cNvSpPr>
          <p:nvPr/>
        </p:nvSpPr>
        <p:spPr bwMode="auto">
          <a:xfrm>
            <a:off x="7313454" y="4027426"/>
            <a:ext cx="4640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r>
              <a:rPr lang="en-US" altLang="ja-JP" b="1" i="1" dirty="0" smtClean="0">
                <a:solidFill>
                  <a:srgbClr val="FF0000"/>
                </a:solidFill>
                <a:latin typeface="Helvetica" charset="0"/>
                <a:ea typeface="ＭＳ 明朝" charset="0"/>
                <a:cs typeface="ＭＳ 明朝" charset="0"/>
              </a:rPr>
              <a:t>E</a:t>
            </a:r>
            <a:endParaRPr lang="ja-JP" altLang="en-US" b="1" i="1" dirty="0">
              <a:solidFill>
                <a:srgbClr val="FF0000"/>
              </a:solidFill>
              <a:latin typeface="Helvetica" charset="0"/>
              <a:ea typeface="ＭＳ 明朝" charset="0"/>
              <a:cs typeface="ＭＳ 明朝" charset="0"/>
            </a:endParaRPr>
          </a:p>
        </p:txBody>
      </p:sp>
      <p:sp>
        <p:nvSpPr>
          <p:cNvPr id="5" name="テキスト ボックス 4"/>
          <p:cNvSpPr txBox="1"/>
          <p:nvPr/>
        </p:nvSpPr>
        <p:spPr>
          <a:xfrm>
            <a:off x="2528159" y="1480522"/>
            <a:ext cx="1108221" cy="369332"/>
          </a:xfrm>
          <a:prstGeom prst="rect">
            <a:avLst/>
          </a:prstGeom>
          <a:noFill/>
        </p:spPr>
        <p:txBody>
          <a:bodyPr wrap="none" rtlCol="0">
            <a:spAutoFit/>
          </a:bodyPr>
          <a:lstStyle/>
          <a:p>
            <a:r>
              <a:rPr kumimoji="1" lang="en-US" altLang="ja-JP" b="1" dirty="0" smtClean="0">
                <a:latin typeface="Helvetica"/>
                <a:cs typeface="Helvetica"/>
              </a:rPr>
              <a:t>Electron</a:t>
            </a:r>
            <a:endParaRPr kumimoji="1" lang="ja-JP" altLang="en-US" b="1" dirty="0">
              <a:latin typeface="Helvetica"/>
              <a:cs typeface="Helvetica"/>
            </a:endParaRPr>
          </a:p>
        </p:txBody>
      </p:sp>
      <p:sp>
        <p:nvSpPr>
          <p:cNvPr id="124" name="テキスト ボックス 123"/>
          <p:cNvSpPr txBox="1"/>
          <p:nvPr/>
        </p:nvSpPr>
        <p:spPr>
          <a:xfrm>
            <a:off x="2275381" y="2155356"/>
            <a:ext cx="530802" cy="369332"/>
          </a:xfrm>
          <a:prstGeom prst="rect">
            <a:avLst/>
          </a:prstGeom>
          <a:noFill/>
        </p:spPr>
        <p:txBody>
          <a:bodyPr wrap="none" rtlCol="0">
            <a:spAutoFit/>
          </a:bodyPr>
          <a:lstStyle/>
          <a:p>
            <a:r>
              <a:rPr kumimoji="1" lang="en-US" altLang="ja-JP" b="1" dirty="0" smtClean="0">
                <a:latin typeface="Helvetica"/>
                <a:cs typeface="Helvetica"/>
              </a:rPr>
              <a:t>Ion</a:t>
            </a:r>
            <a:endParaRPr kumimoji="1" lang="ja-JP" altLang="en-US" b="1" dirty="0">
              <a:latin typeface="Helvetica"/>
              <a:cs typeface="Helvetica"/>
            </a:endParaRPr>
          </a:p>
        </p:txBody>
      </p:sp>
    </p:spTree>
    <p:extLst>
      <p:ext uri="{BB962C8B-B14F-4D97-AF65-F5344CB8AC3E}">
        <p14:creationId xmlns:p14="http://schemas.microsoft.com/office/powerpoint/2010/main" val="328669597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四角形吹き出し 37"/>
          <p:cNvSpPr/>
          <p:nvPr/>
        </p:nvSpPr>
        <p:spPr>
          <a:xfrm>
            <a:off x="4308118" y="1080591"/>
            <a:ext cx="4698788" cy="2666339"/>
          </a:xfrm>
          <a:prstGeom prst="wedgeRectCallout">
            <a:avLst>
              <a:gd name="adj1" fmla="val -26559"/>
              <a:gd name="adj2" fmla="val 78055"/>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a:endParaRPr kumimoji="1" lang="ja-JP" altLang="en-US"/>
          </a:p>
        </p:txBody>
      </p:sp>
      <p:sp>
        <p:nvSpPr>
          <p:cNvPr id="75" name="Rectangle 2"/>
          <p:cNvSpPr>
            <a:spLocks noChangeArrowheads="1"/>
          </p:cNvSpPr>
          <p:nvPr/>
        </p:nvSpPr>
        <p:spPr bwMode="auto">
          <a:xfrm>
            <a:off x="2" y="0"/>
            <a:ext cx="8136000"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a:solidFill>
                <a:srgbClr val="000090"/>
              </a:solidFill>
              <a:latin typeface="Helvetica"/>
              <a:ea typeface="ヒラギノ角ゴ Pro W3"/>
              <a:cs typeface="Helvetica"/>
            </a:endParaRPr>
          </a:p>
          <a:p>
            <a:r>
              <a:rPr lang="en-US" altLang="ja-JP" sz="2200" b="1" dirty="0">
                <a:solidFill>
                  <a:srgbClr val="000090"/>
                </a:solidFill>
                <a:latin typeface="Helvetica"/>
                <a:ea typeface="ヒラギノ角ゴ Pro W3"/>
                <a:cs typeface="Helvetica"/>
              </a:rPr>
              <a:t>B-flux density was measured </a:t>
            </a:r>
          </a:p>
          <a:p>
            <a:r>
              <a:rPr lang="en-US" altLang="ja-JP" sz="2200" b="1" dirty="0">
                <a:solidFill>
                  <a:srgbClr val="000090"/>
                </a:solidFill>
                <a:latin typeface="Helvetica"/>
                <a:ea typeface="ヒラギノ角ゴ Pro W3"/>
                <a:cs typeface="Helvetica"/>
              </a:rPr>
              <a:t>by using </a:t>
            </a:r>
            <a:r>
              <a:rPr lang="en-US" altLang="ja-JP" sz="2200" b="1" dirty="0">
                <a:solidFill>
                  <a:srgbClr val="FF0000"/>
                </a:solidFill>
                <a:latin typeface="Helvetica"/>
                <a:ea typeface="ヒラギノ角ゴ Pro W3"/>
                <a:cs typeface="Helvetica"/>
              </a:rPr>
              <a:t>Faraday effect of a fused silica </a:t>
            </a:r>
            <a:r>
              <a:rPr lang="en-US" altLang="ja-JP" sz="2200" b="1" dirty="0">
                <a:solidFill>
                  <a:srgbClr val="000090"/>
                </a:solidFill>
                <a:latin typeface="Helvetica"/>
                <a:ea typeface="ヒラギノ角ゴ Pro W3"/>
                <a:cs typeface="Helvetica"/>
              </a:rPr>
              <a:t>in B-field.</a:t>
            </a:r>
          </a:p>
        </p:txBody>
      </p:sp>
      <p:grpSp>
        <p:nvGrpSpPr>
          <p:cNvPr id="37" name="図形グループ 36"/>
          <p:cNvGrpSpPr/>
          <p:nvPr/>
        </p:nvGrpSpPr>
        <p:grpSpPr>
          <a:xfrm>
            <a:off x="297740" y="2347576"/>
            <a:ext cx="8499120" cy="3987545"/>
            <a:chOff x="297736" y="1822199"/>
            <a:chExt cx="8499120" cy="3987545"/>
          </a:xfrm>
        </p:grpSpPr>
        <p:sp>
          <p:nvSpPr>
            <p:cNvPr id="80" name="円/楕円 79"/>
            <p:cNvSpPr/>
            <p:nvPr/>
          </p:nvSpPr>
          <p:spPr>
            <a:xfrm>
              <a:off x="4612714" y="4481685"/>
              <a:ext cx="709716" cy="997888"/>
            </a:xfrm>
            <a:prstGeom prst="ellipse">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Rectangle 29"/>
            <p:cNvSpPr>
              <a:spLocks noChangeArrowheads="1"/>
            </p:cNvSpPr>
            <p:nvPr/>
          </p:nvSpPr>
          <p:spPr bwMode="auto">
            <a:xfrm>
              <a:off x="2735969" y="3354237"/>
              <a:ext cx="228600" cy="228600"/>
            </a:xfrm>
            <a:prstGeom prst="rect">
              <a:avLst/>
            </a:prstGeom>
            <a:solidFill>
              <a:schemeClr val="accent1"/>
            </a:solidFill>
            <a:ln w="9525">
              <a:miter lim="800000"/>
              <a:headEnd/>
              <a:tailEnd/>
            </a:ln>
            <a:scene3d>
              <a:camera prst="legacyObliqueTopRight">
                <a:rot lat="21299991" lon="18600000"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ja-JP" altLang="en-US" sz="1400">
                <a:latin typeface="Helvetica"/>
                <a:cs typeface="Helvetica"/>
              </a:endParaRPr>
            </a:p>
          </p:txBody>
        </p:sp>
        <p:sp>
          <p:nvSpPr>
            <p:cNvPr id="59" name="Line 30"/>
            <p:cNvSpPr>
              <a:spLocks noChangeShapeType="1"/>
            </p:cNvSpPr>
            <p:nvPr/>
          </p:nvSpPr>
          <p:spPr bwMode="auto">
            <a:xfrm>
              <a:off x="2848268" y="3464114"/>
              <a:ext cx="616815" cy="233023"/>
            </a:xfrm>
            <a:prstGeom prst="line">
              <a:avLst/>
            </a:prstGeom>
            <a:noFill/>
            <a:ln w="28575">
              <a:solidFill>
                <a:srgbClr val="00FF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pic>
          <p:nvPicPr>
            <p:cNvPr id="58" name="図 57" descr="alignment.wmf"/>
            <p:cNvPicPr>
              <a:picLocks noChangeAspect="1"/>
            </p:cNvPicPr>
            <p:nvPr/>
          </p:nvPicPr>
          <p:blipFill rotWithShape="1">
            <a:blip r:embed="rId2">
              <a:extLst>
                <a:ext uri="{28A0092B-C50C-407E-A947-70E740481C1C}">
                  <a14:useLocalDpi xmlns:a14="http://schemas.microsoft.com/office/drawing/2010/main" val="0"/>
                </a:ext>
              </a:extLst>
            </a:blip>
            <a:srcRect l="17180" b="39801"/>
            <a:stretch/>
          </p:blipFill>
          <p:spPr>
            <a:xfrm>
              <a:off x="440696" y="2221627"/>
              <a:ext cx="1840313" cy="1463486"/>
            </a:xfrm>
            <a:prstGeom prst="rect">
              <a:avLst/>
            </a:prstGeom>
          </p:spPr>
        </p:pic>
        <p:sp>
          <p:nvSpPr>
            <p:cNvPr id="4" name="Line 10"/>
            <p:cNvSpPr>
              <a:spLocks noChangeShapeType="1"/>
            </p:cNvSpPr>
            <p:nvPr/>
          </p:nvSpPr>
          <p:spPr bwMode="auto">
            <a:xfrm flipH="1">
              <a:off x="5559968" y="4586030"/>
              <a:ext cx="684378" cy="22992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6" name="Line 12"/>
            <p:cNvSpPr>
              <a:spLocks noChangeShapeType="1"/>
            </p:cNvSpPr>
            <p:nvPr/>
          </p:nvSpPr>
          <p:spPr bwMode="auto">
            <a:xfrm>
              <a:off x="5661151" y="4601492"/>
              <a:ext cx="1075318" cy="441738"/>
            </a:xfrm>
            <a:prstGeom prst="line">
              <a:avLst/>
            </a:prstGeom>
            <a:noFill/>
            <a:ln w="28575">
              <a:solidFill>
                <a:srgbClr val="00FF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7" name="Rectangle 13"/>
            <p:cNvSpPr>
              <a:spLocks noChangeArrowheads="1"/>
            </p:cNvSpPr>
            <p:nvPr/>
          </p:nvSpPr>
          <p:spPr bwMode="auto">
            <a:xfrm>
              <a:off x="6622169" y="4890830"/>
              <a:ext cx="304800" cy="304800"/>
            </a:xfrm>
            <a:prstGeom prst="rect">
              <a:avLst/>
            </a:prstGeom>
            <a:solidFill>
              <a:schemeClr val="accent1"/>
            </a:solidFill>
            <a:ln w="9525">
              <a:miter lim="800000"/>
              <a:headEnd/>
              <a:tailEnd/>
            </a:ln>
            <a:scene3d>
              <a:camera prst="legacyObliqueTopRight">
                <a:rot lat="0" lon="18300000" rev="0"/>
              </a:camera>
              <a:lightRig rig="legacyFlat3" dir="b"/>
            </a:scene3d>
            <a:sp3d prstMaterial="legacyMatte">
              <a:bevelT w="13500" h="13500" prst="angle"/>
              <a:bevelB w="13500" h="13500" prst="angle"/>
              <a:extrusionClr>
                <a:schemeClr val="accent1"/>
              </a:extrusionClr>
            </a:sp3d>
          </p:spPr>
          <p:txBody>
            <a:bodyPr wrap="none" anchor="ctr">
              <a:flatTx/>
            </a:bodyPr>
            <a:lstStyle/>
            <a:p>
              <a:endParaRPr lang="ja-JP" altLang="en-US" sz="1400">
                <a:latin typeface="Helvetica"/>
                <a:cs typeface="Helvetica"/>
              </a:endParaRPr>
            </a:p>
          </p:txBody>
        </p:sp>
        <p:sp>
          <p:nvSpPr>
            <p:cNvPr id="8" name="Line 14"/>
            <p:cNvSpPr>
              <a:spLocks noChangeShapeType="1"/>
            </p:cNvSpPr>
            <p:nvPr/>
          </p:nvSpPr>
          <p:spPr bwMode="auto">
            <a:xfrm>
              <a:off x="6774569" y="5043230"/>
              <a:ext cx="533400" cy="225425"/>
            </a:xfrm>
            <a:prstGeom prst="line">
              <a:avLst/>
            </a:prstGeom>
            <a:noFill/>
            <a:ln w="28575">
              <a:solidFill>
                <a:srgbClr val="00FF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9" name="Line 15"/>
            <p:cNvSpPr>
              <a:spLocks noChangeShapeType="1"/>
            </p:cNvSpPr>
            <p:nvPr/>
          </p:nvSpPr>
          <p:spPr bwMode="auto">
            <a:xfrm>
              <a:off x="5434089" y="4120137"/>
              <a:ext cx="381000" cy="152400"/>
            </a:xfrm>
            <a:prstGeom prst="line">
              <a:avLst/>
            </a:prstGeom>
            <a:noFill/>
            <a:ln w="38100">
              <a:solidFill>
                <a:schemeClr val="tx1"/>
              </a:solidFill>
              <a:round/>
              <a:headEnd type="triangle"/>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0" name="Text Box 16"/>
            <p:cNvSpPr txBox="1">
              <a:spLocks noChangeArrowheads="1"/>
            </p:cNvSpPr>
            <p:nvPr/>
          </p:nvSpPr>
          <p:spPr bwMode="auto">
            <a:xfrm>
              <a:off x="5780230" y="4109917"/>
              <a:ext cx="3143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400" b="1" dirty="0">
                  <a:latin typeface="Helvetica"/>
                  <a:cs typeface="Helvetica"/>
                </a:rPr>
                <a:t>B</a:t>
              </a:r>
            </a:p>
          </p:txBody>
        </p:sp>
        <p:sp>
          <p:nvSpPr>
            <p:cNvPr id="14" name="Line 20"/>
            <p:cNvSpPr>
              <a:spLocks noChangeShapeType="1"/>
            </p:cNvSpPr>
            <p:nvPr/>
          </p:nvSpPr>
          <p:spPr bwMode="auto">
            <a:xfrm flipH="1" flipV="1">
              <a:off x="1868020" y="2909630"/>
              <a:ext cx="643349" cy="388781"/>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5" name="Line 21"/>
            <p:cNvSpPr>
              <a:spLocks noChangeShapeType="1"/>
            </p:cNvSpPr>
            <p:nvPr/>
          </p:nvSpPr>
          <p:spPr bwMode="auto">
            <a:xfrm flipH="1" flipV="1">
              <a:off x="907168" y="2876291"/>
              <a:ext cx="1604202" cy="492738"/>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6" name="Text Box 22"/>
            <p:cNvSpPr txBox="1">
              <a:spLocks noChangeArrowheads="1"/>
            </p:cNvSpPr>
            <p:nvPr/>
          </p:nvSpPr>
          <p:spPr bwMode="auto">
            <a:xfrm>
              <a:off x="7307969" y="5043230"/>
              <a:ext cx="1488887" cy="52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400" b="1" dirty="0">
                  <a:latin typeface="Helvetica"/>
                  <a:cs typeface="Helvetica"/>
                </a:rPr>
                <a:t>Probe beam</a:t>
              </a:r>
            </a:p>
            <a:p>
              <a:r>
                <a:rPr lang="en-US" altLang="ja-JP" sz="1400" b="1" dirty="0">
                  <a:latin typeface="Helvetica"/>
                  <a:cs typeface="Helvetica"/>
                </a:rPr>
                <a:t>(YAG@532 nm)</a:t>
              </a:r>
            </a:p>
          </p:txBody>
        </p:sp>
        <p:sp>
          <p:nvSpPr>
            <p:cNvPr id="17" name="Text Box 23"/>
            <p:cNvSpPr txBox="1">
              <a:spLocks noChangeArrowheads="1"/>
            </p:cNvSpPr>
            <p:nvPr/>
          </p:nvSpPr>
          <p:spPr bwMode="auto">
            <a:xfrm>
              <a:off x="6460216" y="4462751"/>
              <a:ext cx="14029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l-GR" altLang="ja-JP" sz="1400" b="1" dirty="0">
                  <a:latin typeface="Helvetica"/>
                  <a:cs typeface="Helvetica"/>
                  <a:sym typeface="Symbol" charset="0"/>
                </a:rPr>
                <a:t>λ</a:t>
              </a:r>
              <a:r>
                <a:rPr lang="en-US" altLang="ja-JP" sz="1400" b="1" dirty="0">
                  <a:latin typeface="Helvetica"/>
                  <a:cs typeface="Helvetica"/>
                </a:rPr>
                <a:t>/2</a:t>
              </a:r>
              <a:r>
                <a:rPr lang="el-GR" altLang="ja-JP" sz="1400" b="1" dirty="0">
                  <a:latin typeface="Helvetica"/>
                  <a:cs typeface="Helvetica"/>
                </a:rPr>
                <a:t> </a:t>
              </a:r>
              <a:r>
                <a:rPr lang="en-US" altLang="ja-JP" sz="1400" b="1" dirty="0">
                  <a:latin typeface="Helvetica"/>
                  <a:cs typeface="Helvetica"/>
                </a:rPr>
                <a:t>wave plate</a:t>
              </a:r>
            </a:p>
          </p:txBody>
        </p:sp>
        <p:sp>
          <p:nvSpPr>
            <p:cNvPr id="18" name="Rectangle 25"/>
            <p:cNvSpPr>
              <a:spLocks noChangeArrowheads="1"/>
            </p:cNvSpPr>
            <p:nvPr/>
          </p:nvSpPr>
          <p:spPr bwMode="auto">
            <a:xfrm>
              <a:off x="297736" y="3609745"/>
              <a:ext cx="2331516" cy="52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dirty="0">
                  <a:solidFill>
                    <a:srgbClr val="FF0000"/>
                  </a:solidFill>
                  <a:latin typeface="Helvetica"/>
                  <a:cs typeface="Helvetica"/>
                </a:rPr>
                <a:t>Wollaston prism</a:t>
              </a:r>
            </a:p>
            <a:p>
              <a:r>
                <a:rPr lang="en-US" altLang="ja-JP" sz="1400" b="1" dirty="0">
                  <a:latin typeface="Helvetica"/>
                  <a:cs typeface="Helvetica"/>
                </a:rPr>
                <a:t>(divergence angle 5 </a:t>
              </a:r>
              <a:r>
                <a:rPr lang="en-US" altLang="ja-JP" sz="1400" b="1" dirty="0" err="1">
                  <a:latin typeface="Helvetica"/>
                  <a:cs typeface="Helvetica"/>
                </a:rPr>
                <a:t>deg</a:t>
              </a:r>
              <a:r>
                <a:rPr lang="en-US" altLang="ja-JP" sz="1400" b="1" dirty="0">
                  <a:latin typeface="Helvetica"/>
                  <a:cs typeface="Helvetica"/>
                </a:rPr>
                <a:t>)</a:t>
              </a:r>
            </a:p>
          </p:txBody>
        </p:sp>
        <p:sp>
          <p:nvSpPr>
            <p:cNvPr id="20" name="Line 30"/>
            <p:cNvSpPr>
              <a:spLocks noChangeShapeType="1"/>
            </p:cNvSpPr>
            <p:nvPr/>
          </p:nvSpPr>
          <p:spPr bwMode="auto">
            <a:xfrm>
              <a:off x="4183768" y="3968493"/>
              <a:ext cx="996313" cy="379004"/>
            </a:xfrm>
            <a:prstGeom prst="line">
              <a:avLst/>
            </a:prstGeom>
            <a:noFill/>
            <a:ln w="28575">
              <a:solidFill>
                <a:srgbClr val="00FF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23" name="Rectangle 43"/>
            <p:cNvSpPr>
              <a:spLocks noChangeArrowheads="1"/>
            </p:cNvSpPr>
            <p:nvPr/>
          </p:nvSpPr>
          <p:spPr bwMode="auto">
            <a:xfrm>
              <a:off x="502357" y="2871530"/>
              <a:ext cx="1638300" cy="38100"/>
            </a:xfrm>
            <a:prstGeom prst="rect">
              <a:avLst/>
            </a:prstGeom>
            <a:noFill/>
            <a:ln w="19050" cmpd="sng">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400">
                <a:latin typeface="Helvetica"/>
                <a:cs typeface="Helvetica"/>
              </a:endParaRPr>
            </a:p>
          </p:txBody>
        </p:sp>
        <p:sp>
          <p:nvSpPr>
            <p:cNvPr id="27" name="Rectangle 56"/>
            <p:cNvSpPr>
              <a:spLocks noChangeArrowheads="1"/>
            </p:cNvSpPr>
            <p:nvPr/>
          </p:nvSpPr>
          <p:spPr bwMode="auto">
            <a:xfrm>
              <a:off x="5318871" y="3722706"/>
              <a:ext cx="12124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a:latin typeface="Helvetica"/>
                  <a:cs typeface="Helvetica"/>
                </a:rPr>
                <a:t>Fused silica</a:t>
              </a:r>
              <a:endParaRPr lang="en-US" altLang="ja-JP" sz="1400" b="1" dirty="0">
                <a:latin typeface="Helvetica"/>
                <a:cs typeface="Helvetica"/>
              </a:endParaRPr>
            </a:p>
          </p:txBody>
        </p:sp>
        <p:sp>
          <p:nvSpPr>
            <p:cNvPr id="30" name="Rectangle 64"/>
            <p:cNvSpPr>
              <a:spLocks noChangeArrowheads="1"/>
            </p:cNvSpPr>
            <p:nvPr/>
          </p:nvSpPr>
          <p:spPr bwMode="auto">
            <a:xfrm>
              <a:off x="3117949" y="3467143"/>
              <a:ext cx="304800" cy="304800"/>
            </a:xfrm>
            <a:prstGeom prst="rect">
              <a:avLst/>
            </a:prstGeom>
            <a:solidFill>
              <a:schemeClr val="accent1"/>
            </a:solidFill>
            <a:ln w="9525">
              <a:miter lim="800000"/>
              <a:headEnd/>
              <a:tailEnd/>
            </a:ln>
            <a:scene3d>
              <a:camera prst="legacyObliqueTopRight">
                <a:rot lat="0" lon="18300000" rev="0"/>
              </a:camera>
              <a:lightRig rig="legacyFlat3" dir="b"/>
            </a:scene3d>
            <a:sp3d prstMaterial="legacyMatte">
              <a:bevelT w="13500" h="13500" prst="angle"/>
              <a:bevelB w="13500" h="13500" prst="angle"/>
              <a:extrusionClr>
                <a:schemeClr val="accent1"/>
              </a:extrusionClr>
            </a:sp3d>
          </p:spPr>
          <p:txBody>
            <a:bodyPr wrap="none" anchor="ctr">
              <a:flatTx/>
            </a:bodyPr>
            <a:lstStyle/>
            <a:p>
              <a:endParaRPr lang="ja-JP" altLang="en-US" sz="1400">
                <a:latin typeface="Helvetica"/>
                <a:cs typeface="Helvetica"/>
              </a:endParaRPr>
            </a:p>
          </p:txBody>
        </p:sp>
        <p:sp>
          <p:nvSpPr>
            <p:cNvPr id="31" name="Rectangle 65"/>
            <p:cNvSpPr>
              <a:spLocks noChangeArrowheads="1"/>
            </p:cNvSpPr>
            <p:nvPr/>
          </p:nvSpPr>
          <p:spPr bwMode="auto">
            <a:xfrm>
              <a:off x="2134225" y="4023630"/>
              <a:ext cx="10951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dirty="0">
                  <a:latin typeface="Helvetica"/>
                  <a:cs typeface="Helvetica"/>
                </a:rPr>
                <a:t>Band pass</a:t>
              </a:r>
            </a:p>
            <a:p>
              <a:r>
                <a:rPr lang="en-US" altLang="ja-JP" sz="1400" b="1" dirty="0">
                  <a:latin typeface="Helvetica"/>
                  <a:cs typeface="Helvetica"/>
                </a:rPr>
                <a:t>filter</a:t>
              </a:r>
            </a:p>
          </p:txBody>
        </p:sp>
        <p:sp>
          <p:nvSpPr>
            <p:cNvPr id="32" name="Oval 66"/>
            <p:cNvSpPr>
              <a:spLocks noChangeArrowheads="1"/>
            </p:cNvSpPr>
            <p:nvPr/>
          </p:nvSpPr>
          <p:spPr bwMode="auto">
            <a:xfrm>
              <a:off x="4031369" y="3739137"/>
              <a:ext cx="152400" cy="3810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1400">
                <a:latin typeface="Helvetica"/>
                <a:cs typeface="Helvetica"/>
              </a:endParaRPr>
            </a:p>
          </p:txBody>
        </p:sp>
        <p:sp>
          <p:nvSpPr>
            <p:cNvPr id="33" name="Rectangle 67"/>
            <p:cNvSpPr>
              <a:spLocks noChangeArrowheads="1"/>
            </p:cNvSpPr>
            <p:nvPr/>
          </p:nvSpPr>
          <p:spPr bwMode="auto">
            <a:xfrm>
              <a:off x="4211254" y="3172430"/>
              <a:ext cx="12624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dirty="0">
                  <a:latin typeface="Helvetica"/>
                  <a:cs typeface="Helvetica"/>
                </a:rPr>
                <a:t>Image lens 1</a:t>
              </a:r>
            </a:p>
          </p:txBody>
        </p:sp>
        <p:sp>
          <p:nvSpPr>
            <p:cNvPr id="34" name="Line 68"/>
            <p:cNvSpPr>
              <a:spLocks noChangeShapeType="1"/>
            </p:cNvSpPr>
            <p:nvPr/>
          </p:nvSpPr>
          <p:spPr bwMode="auto">
            <a:xfrm flipH="1">
              <a:off x="4183769" y="3468537"/>
              <a:ext cx="76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39" name="Line 10"/>
            <p:cNvSpPr>
              <a:spLocks noChangeShapeType="1"/>
            </p:cNvSpPr>
            <p:nvPr/>
          </p:nvSpPr>
          <p:spPr bwMode="auto">
            <a:xfrm flipH="1" flipV="1">
              <a:off x="4322178" y="4090184"/>
              <a:ext cx="698699" cy="12331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40" name="Line 10"/>
            <p:cNvSpPr>
              <a:spLocks noChangeShapeType="1"/>
            </p:cNvSpPr>
            <p:nvPr/>
          </p:nvSpPr>
          <p:spPr bwMode="auto">
            <a:xfrm flipH="1">
              <a:off x="4296778" y="4056316"/>
              <a:ext cx="684378" cy="229920"/>
            </a:xfrm>
            <a:prstGeom prst="line">
              <a:avLst/>
            </a:prstGeom>
            <a:noFill/>
            <a:ln w="9525">
              <a:solidFill>
                <a:schemeClr val="tx1"/>
              </a:solidFill>
              <a:prstDash val="dash"/>
              <a:round/>
              <a:headEnd type="none" w="med" len="med"/>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41" name="テキスト ボックス 40"/>
            <p:cNvSpPr txBox="1"/>
            <p:nvPr/>
          </p:nvSpPr>
          <p:spPr>
            <a:xfrm>
              <a:off x="4911052" y="4853186"/>
              <a:ext cx="184666" cy="307777"/>
            </a:xfrm>
            <a:prstGeom prst="rect">
              <a:avLst/>
            </a:prstGeom>
            <a:noFill/>
          </p:spPr>
          <p:txBody>
            <a:bodyPr wrap="none" rtlCol="0">
              <a:spAutoFit/>
            </a:bodyPr>
            <a:lstStyle/>
            <a:p>
              <a:endParaRPr lang="ja-JP" altLang="en-US" sz="1400" dirty="0">
                <a:latin typeface="Helvetica"/>
                <a:cs typeface="Helvetica"/>
              </a:endParaRPr>
            </a:p>
          </p:txBody>
        </p:sp>
        <p:sp>
          <p:nvSpPr>
            <p:cNvPr id="42" name="円柱 41"/>
            <p:cNvSpPr/>
            <p:nvPr/>
          </p:nvSpPr>
          <p:spPr>
            <a:xfrm rot="7019640">
              <a:off x="5317486" y="4261080"/>
              <a:ext cx="312355" cy="372334"/>
            </a:xfrm>
            <a:prstGeom prst="can">
              <a:avLst>
                <a:gd name="adj" fmla="val 6758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a:latin typeface="Helvetica"/>
                <a:cs typeface="Helvetica"/>
              </a:endParaRPr>
            </a:p>
          </p:txBody>
        </p:sp>
        <p:sp>
          <p:nvSpPr>
            <p:cNvPr id="44" name="円/楕円 43"/>
            <p:cNvSpPr/>
            <p:nvPr/>
          </p:nvSpPr>
          <p:spPr>
            <a:xfrm>
              <a:off x="3699296" y="3582652"/>
              <a:ext cx="230145" cy="52142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a:latin typeface="Helvetica"/>
                <a:cs typeface="Helvetica"/>
              </a:endParaRPr>
            </a:p>
          </p:txBody>
        </p:sp>
        <p:sp>
          <p:nvSpPr>
            <p:cNvPr id="45" name="円/楕円 44"/>
            <p:cNvSpPr/>
            <p:nvPr/>
          </p:nvSpPr>
          <p:spPr>
            <a:xfrm>
              <a:off x="3783504" y="3735052"/>
              <a:ext cx="77745" cy="23567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a:latin typeface="Helvetica"/>
                <a:cs typeface="Helvetica"/>
              </a:endParaRPr>
            </a:p>
          </p:txBody>
        </p:sp>
        <p:sp>
          <p:nvSpPr>
            <p:cNvPr id="46" name="Line 68"/>
            <p:cNvSpPr>
              <a:spLocks noChangeShapeType="1"/>
            </p:cNvSpPr>
            <p:nvPr/>
          </p:nvSpPr>
          <p:spPr bwMode="auto">
            <a:xfrm flipH="1">
              <a:off x="3863941" y="3289762"/>
              <a:ext cx="76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47" name="Rectangle 67"/>
            <p:cNvSpPr>
              <a:spLocks noChangeArrowheads="1"/>
            </p:cNvSpPr>
            <p:nvPr/>
          </p:nvSpPr>
          <p:spPr bwMode="auto">
            <a:xfrm>
              <a:off x="3749738" y="2990634"/>
              <a:ext cx="4541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dirty="0">
                  <a:latin typeface="Helvetica"/>
                  <a:cs typeface="Helvetica"/>
                </a:rPr>
                <a:t>Iris</a:t>
              </a:r>
            </a:p>
          </p:txBody>
        </p:sp>
        <p:sp>
          <p:nvSpPr>
            <p:cNvPr id="48" name="Oval 66"/>
            <p:cNvSpPr>
              <a:spLocks noChangeArrowheads="1"/>
            </p:cNvSpPr>
            <p:nvPr/>
          </p:nvSpPr>
          <p:spPr bwMode="auto">
            <a:xfrm>
              <a:off x="2964569" y="3369029"/>
              <a:ext cx="152400" cy="3810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ja-JP" altLang="en-US" sz="1400">
                <a:latin typeface="Helvetica"/>
                <a:cs typeface="Helvetica"/>
              </a:endParaRPr>
            </a:p>
          </p:txBody>
        </p:sp>
        <p:sp>
          <p:nvSpPr>
            <p:cNvPr id="49" name="Rectangle 67"/>
            <p:cNvSpPr>
              <a:spLocks noChangeArrowheads="1"/>
            </p:cNvSpPr>
            <p:nvPr/>
          </p:nvSpPr>
          <p:spPr bwMode="auto">
            <a:xfrm>
              <a:off x="3111569" y="2715996"/>
              <a:ext cx="12624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dirty="0">
                  <a:latin typeface="Helvetica"/>
                  <a:cs typeface="Helvetica"/>
                </a:rPr>
                <a:t>Image lens 2</a:t>
              </a:r>
            </a:p>
          </p:txBody>
        </p:sp>
        <p:sp>
          <p:nvSpPr>
            <p:cNvPr id="50" name="Line 68"/>
            <p:cNvSpPr>
              <a:spLocks noChangeShapeType="1"/>
            </p:cNvSpPr>
            <p:nvPr/>
          </p:nvSpPr>
          <p:spPr bwMode="auto">
            <a:xfrm flipH="1">
              <a:off x="3084084" y="3012103"/>
              <a:ext cx="76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51" name="Line 30"/>
            <p:cNvSpPr>
              <a:spLocks noChangeShapeType="1"/>
            </p:cNvSpPr>
            <p:nvPr/>
          </p:nvSpPr>
          <p:spPr bwMode="auto">
            <a:xfrm>
              <a:off x="3783504" y="3845114"/>
              <a:ext cx="247865" cy="75259"/>
            </a:xfrm>
            <a:prstGeom prst="line">
              <a:avLst/>
            </a:prstGeom>
            <a:noFill/>
            <a:ln w="28575">
              <a:solidFill>
                <a:srgbClr val="00FF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53" name="Line 68"/>
            <p:cNvSpPr>
              <a:spLocks noChangeShapeType="1"/>
            </p:cNvSpPr>
            <p:nvPr/>
          </p:nvSpPr>
          <p:spPr bwMode="auto">
            <a:xfrm flipV="1">
              <a:off x="3084016" y="3891537"/>
              <a:ext cx="76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54" name="Line 68"/>
            <p:cNvSpPr>
              <a:spLocks noChangeShapeType="1"/>
            </p:cNvSpPr>
            <p:nvPr/>
          </p:nvSpPr>
          <p:spPr bwMode="auto">
            <a:xfrm flipV="1">
              <a:off x="2511371" y="3616514"/>
              <a:ext cx="76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55" name="Rectangle 25"/>
            <p:cNvSpPr>
              <a:spLocks noChangeArrowheads="1"/>
            </p:cNvSpPr>
            <p:nvPr/>
          </p:nvSpPr>
          <p:spPr bwMode="auto">
            <a:xfrm>
              <a:off x="2281009" y="2202790"/>
              <a:ext cx="16807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dirty="0">
                  <a:latin typeface="Helvetica"/>
                  <a:cs typeface="Helvetica"/>
                </a:rPr>
                <a:t>photocathode slit</a:t>
              </a:r>
            </a:p>
          </p:txBody>
        </p:sp>
        <p:sp>
          <p:nvSpPr>
            <p:cNvPr id="56" name="Line 68"/>
            <p:cNvSpPr>
              <a:spLocks noChangeShapeType="1"/>
            </p:cNvSpPr>
            <p:nvPr/>
          </p:nvSpPr>
          <p:spPr bwMode="auto">
            <a:xfrm flipH="1">
              <a:off x="2183845" y="2447218"/>
              <a:ext cx="76200" cy="228600"/>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grpSp>
          <p:nvGrpSpPr>
            <p:cNvPr id="78" name="図形グループ 77"/>
            <p:cNvGrpSpPr/>
            <p:nvPr/>
          </p:nvGrpSpPr>
          <p:grpSpPr>
            <a:xfrm flipH="1">
              <a:off x="4995477" y="4120137"/>
              <a:ext cx="266222" cy="648226"/>
              <a:chOff x="6837739" y="22987"/>
              <a:chExt cx="1299517" cy="3164215"/>
            </a:xfrm>
          </p:grpSpPr>
          <p:cxnSp>
            <p:nvCxnSpPr>
              <p:cNvPr id="68" name="直線コネクタ 67"/>
              <p:cNvCxnSpPr/>
              <p:nvPr/>
            </p:nvCxnSpPr>
            <p:spPr>
              <a:xfrm flipV="1">
                <a:off x="6837739" y="1969916"/>
                <a:ext cx="536974" cy="221712"/>
              </a:xfrm>
              <a:prstGeom prst="line">
                <a:avLst/>
              </a:prstGeom>
              <a:noFill/>
              <a:ln w="19050" cap="flat" cmpd="sng" algn="ctr">
                <a:solidFill>
                  <a:srgbClr val="F79646">
                    <a:lumMod val="50000"/>
                  </a:srgbClr>
                </a:solidFill>
                <a:prstDash val="solid"/>
              </a:ln>
              <a:effectLst/>
            </p:spPr>
          </p:cxnSp>
          <p:sp>
            <p:nvSpPr>
              <p:cNvPr id="70" name="フリーフォーム 69"/>
              <p:cNvSpPr/>
              <p:nvPr/>
            </p:nvSpPr>
            <p:spPr>
              <a:xfrm>
                <a:off x="6915235" y="22987"/>
                <a:ext cx="1222021" cy="1946925"/>
              </a:xfrm>
              <a:custGeom>
                <a:avLst/>
                <a:gdLst>
                  <a:gd name="connsiteX0" fmla="*/ 654358 w 1941567"/>
                  <a:gd name="connsiteY0" fmla="*/ 2501633 h 2501633"/>
                  <a:gd name="connsiteX1" fmla="*/ 405097 w 1941567"/>
                  <a:gd name="connsiteY1" fmla="*/ 2347320 h 2501633"/>
                  <a:gd name="connsiteX2" fmla="*/ 191446 w 1941567"/>
                  <a:gd name="connsiteY2" fmla="*/ 2062436 h 2501633"/>
                  <a:gd name="connsiteX3" fmla="*/ 49011 w 1941567"/>
                  <a:gd name="connsiteY3" fmla="*/ 1694460 h 2501633"/>
                  <a:gd name="connsiteX4" fmla="*/ 1533 w 1941567"/>
                  <a:gd name="connsiteY4" fmla="*/ 1314614 h 2501633"/>
                  <a:gd name="connsiteX5" fmla="*/ 96489 w 1941567"/>
                  <a:gd name="connsiteY5" fmla="*/ 768585 h 2501633"/>
                  <a:gd name="connsiteX6" fmla="*/ 357619 w 1941567"/>
                  <a:gd name="connsiteY6" fmla="*/ 293778 h 2501633"/>
                  <a:gd name="connsiteX7" fmla="*/ 773053 w 1941567"/>
                  <a:gd name="connsiteY7" fmla="*/ 20764 h 2501633"/>
                  <a:gd name="connsiteX8" fmla="*/ 1235966 w 1941567"/>
                  <a:gd name="connsiteY8" fmla="*/ 56374 h 2501633"/>
                  <a:gd name="connsiteX9" fmla="*/ 1627661 w 1941567"/>
                  <a:gd name="connsiteY9" fmla="*/ 353129 h 2501633"/>
                  <a:gd name="connsiteX10" fmla="*/ 1865051 w 1941567"/>
                  <a:gd name="connsiteY10" fmla="*/ 780456 h 2501633"/>
                  <a:gd name="connsiteX11" fmla="*/ 1936269 w 1941567"/>
                  <a:gd name="connsiteY11" fmla="*/ 1136561 h 2501633"/>
                  <a:gd name="connsiteX12" fmla="*/ 1924399 w 1941567"/>
                  <a:gd name="connsiteY12" fmla="*/ 1552018 h 2501633"/>
                  <a:gd name="connsiteX13" fmla="*/ 1829443 w 1941567"/>
                  <a:gd name="connsiteY13" fmla="*/ 1872513 h 2501633"/>
                  <a:gd name="connsiteX14" fmla="*/ 1687008 w 1941567"/>
                  <a:gd name="connsiteY14" fmla="*/ 2193008 h 2501633"/>
                  <a:gd name="connsiteX15" fmla="*/ 1354661 w 1941567"/>
                  <a:gd name="connsiteY15" fmla="*/ 2501633 h 250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1567" h="2501633">
                    <a:moveTo>
                      <a:pt x="654358" y="2501633"/>
                    </a:moveTo>
                    <a:cubicBezTo>
                      <a:pt x="568303" y="2461076"/>
                      <a:pt x="482249" y="2420519"/>
                      <a:pt x="405097" y="2347320"/>
                    </a:cubicBezTo>
                    <a:cubicBezTo>
                      <a:pt x="327945" y="2274120"/>
                      <a:pt x="250794" y="2171246"/>
                      <a:pt x="191446" y="2062436"/>
                    </a:cubicBezTo>
                    <a:cubicBezTo>
                      <a:pt x="132098" y="1953626"/>
                      <a:pt x="80663" y="1819097"/>
                      <a:pt x="49011" y="1694460"/>
                    </a:cubicBezTo>
                    <a:cubicBezTo>
                      <a:pt x="17359" y="1569823"/>
                      <a:pt x="-6380" y="1468926"/>
                      <a:pt x="1533" y="1314614"/>
                    </a:cubicBezTo>
                    <a:cubicBezTo>
                      <a:pt x="9446" y="1160302"/>
                      <a:pt x="37141" y="938724"/>
                      <a:pt x="96489" y="768585"/>
                    </a:cubicBezTo>
                    <a:cubicBezTo>
                      <a:pt x="155837" y="598446"/>
                      <a:pt x="244858" y="418415"/>
                      <a:pt x="357619" y="293778"/>
                    </a:cubicBezTo>
                    <a:cubicBezTo>
                      <a:pt x="470380" y="169141"/>
                      <a:pt x="626662" y="60331"/>
                      <a:pt x="773053" y="20764"/>
                    </a:cubicBezTo>
                    <a:cubicBezTo>
                      <a:pt x="919444" y="-18803"/>
                      <a:pt x="1093531" y="980"/>
                      <a:pt x="1235966" y="56374"/>
                    </a:cubicBezTo>
                    <a:cubicBezTo>
                      <a:pt x="1378401" y="111768"/>
                      <a:pt x="1522814" y="232449"/>
                      <a:pt x="1627661" y="353129"/>
                    </a:cubicBezTo>
                    <a:cubicBezTo>
                      <a:pt x="1732508" y="473809"/>
                      <a:pt x="1813616" y="649884"/>
                      <a:pt x="1865051" y="780456"/>
                    </a:cubicBezTo>
                    <a:cubicBezTo>
                      <a:pt x="1916486" y="911028"/>
                      <a:pt x="1926378" y="1007967"/>
                      <a:pt x="1936269" y="1136561"/>
                    </a:cubicBezTo>
                    <a:cubicBezTo>
                      <a:pt x="1946160" y="1265155"/>
                      <a:pt x="1942203" y="1429359"/>
                      <a:pt x="1924399" y="1552018"/>
                    </a:cubicBezTo>
                    <a:cubicBezTo>
                      <a:pt x="1906595" y="1674677"/>
                      <a:pt x="1869008" y="1765681"/>
                      <a:pt x="1829443" y="1872513"/>
                    </a:cubicBezTo>
                    <a:cubicBezTo>
                      <a:pt x="1789878" y="1979345"/>
                      <a:pt x="1766138" y="2088155"/>
                      <a:pt x="1687008" y="2193008"/>
                    </a:cubicBezTo>
                    <a:cubicBezTo>
                      <a:pt x="1607878" y="2297861"/>
                      <a:pt x="1354661" y="2501633"/>
                      <a:pt x="1354661" y="2501633"/>
                    </a:cubicBezTo>
                  </a:path>
                </a:pathLst>
              </a:custGeom>
              <a:noFill/>
              <a:ln w="19050" cap="flat" cmpd="sng" algn="ctr">
                <a:solidFill>
                  <a:srgbClr val="F79646">
                    <a:lumMod val="50000"/>
                  </a:srgbClr>
                </a:solidFill>
                <a:prstDash val="solid"/>
              </a:ln>
              <a:effectLst/>
            </p:spPr>
            <p:txBody>
              <a:bodyPr rtlCol="0" anchor="ctr"/>
              <a:lstStyle/>
              <a:p>
                <a:pPr algn="ctr" defTabSz="914229">
                  <a:defRPr/>
                </a:pPr>
                <a:endParaRPr lang="ja-JP" altLang="en-US" kern="0">
                  <a:solidFill>
                    <a:sysClr val="windowText" lastClr="000000"/>
                  </a:solidFill>
                  <a:latin typeface="Helvetica"/>
                  <a:ea typeface="ヒラギノ角ゴ Pro W3"/>
                  <a:cs typeface="Helvetica"/>
                </a:endParaRPr>
              </a:p>
            </p:txBody>
          </p:sp>
          <p:sp>
            <p:nvSpPr>
              <p:cNvPr id="71" name="円/楕円 70"/>
              <p:cNvSpPr/>
              <p:nvPr/>
            </p:nvSpPr>
            <p:spPr>
              <a:xfrm>
                <a:off x="7038891" y="2668380"/>
                <a:ext cx="534317" cy="518822"/>
              </a:xfrm>
              <a:prstGeom prst="ellipse">
                <a:avLst/>
              </a:prstGeom>
              <a:solidFill>
                <a:srgbClr val="FFFFFF"/>
              </a:solidFill>
              <a:ln w="9525" cap="flat" cmpd="sng" algn="ctr">
                <a:solidFill>
                  <a:srgbClr val="FFFFFF"/>
                </a:solidFill>
                <a:prstDash val="solid"/>
              </a:ln>
              <a:effectLst/>
            </p:spPr>
            <p:txBody>
              <a:bodyPr rtlCol="0" anchor="ctr"/>
              <a:lstStyle/>
              <a:p>
                <a:pPr algn="ctr" defTabSz="914229">
                  <a:defRPr/>
                </a:pPr>
                <a:endParaRPr lang="ja-JP" altLang="en-US" kern="0">
                  <a:solidFill>
                    <a:sysClr val="window" lastClr="FFFFFF"/>
                  </a:solidFill>
                  <a:latin typeface="Helvetica"/>
                  <a:ea typeface="ヒラギノ角ゴ Pro W3"/>
                  <a:cs typeface="Helvetica"/>
                </a:endParaRPr>
              </a:p>
            </p:txBody>
          </p:sp>
        </p:grpSp>
        <p:sp>
          <p:nvSpPr>
            <p:cNvPr id="84" name="円/楕円 83"/>
            <p:cNvSpPr/>
            <p:nvPr/>
          </p:nvSpPr>
          <p:spPr>
            <a:xfrm>
              <a:off x="4865631" y="4553891"/>
              <a:ext cx="709716" cy="997888"/>
            </a:xfrm>
            <a:prstGeom prst="ellipse">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5" name="円/楕円 84"/>
            <p:cNvSpPr/>
            <p:nvPr/>
          </p:nvSpPr>
          <p:spPr>
            <a:xfrm>
              <a:off x="5055210" y="4783238"/>
              <a:ext cx="378879" cy="5327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7" name="フリーフォーム 86"/>
            <p:cNvSpPr/>
            <p:nvPr/>
          </p:nvSpPr>
          <p:spPr>
            <a:xfrm>
              <a:off x="5045821" y="4787721"/>
              <a:ext cx="273050" cy="520700"/>
            </a:xfrm>
            <a:custGeom>
              <a:avLst/>
              <a:gdLst>
                <a:gd name="connsiteX0" fmla="*/ 241300 w 273050"/>
                <a:gd name="connsiteY0" fmla="*/ 6350 h 520700"/>
                <a:gd name="connsiteX1" fmla="*/ 269875 w 273050"/>
                <a:gd name="connsiteY1" fmla="*/ 133350 h 520700"/>
                <a:gd name="connsiteX2" fmla="*/ 273050 w 273050"/>
                <a:gd name="connsiteY2" fmla="*/ 241300 h 520700"/>
                <a:gd name="connsiteX3" fmla="*/ 254000 w 273050"/>
                <a:gd name="connsiteY3" fmla="*/ 368300 h 520700"/>
                <a:gd name="connsiteX4" fmla="*/ 215900 w 273050"/>
                <a:gd name="connsiteY4" fmla="*/ 479425 h 520700"/>
                <a:gd name="connsiteX5" fmla="*/ 190500 w 273050"/>
                <a:gd name="connsiteY5" fmla="*/ 520700 h 520700"/>
                <a:gd name="connsiteX6" fmla="*/ 190500 w 273050"/>
                <a:gd name="connsiteY6" fmla="*/ 520700 h 520700"/>
                <a:gd name="connsiteX7" fmla="*/ 136525 w 273050"/>
                <a:gd name="connsiteY7" fmla="*/ 514350 h 520700"/>
                <a:gd name="connsiteX8" fmla="*/ 50800 w 273050"/>
                <a:gd name="connsiteY8" fmla="*/ 438150 h 520700"/>
                <a:gd name="connsiteX9" fmla="*/ 0 w 273050"/>
                <a:gd name="connsiteY9" fmla="*/ 285750 h 520700"/>
                <a:gd name="connsiteX10" fmla="*/ 15875 w 273050"/>
                <a:gd name="connsiteY10" fmla="*/ 165100 h 520700"/>
                <a:gd name="connsiteX11" fmla="*/ 57150 w 273050"/>
                <a:gd name="connsiteY11" fmla="*/ 69850 h 520700"/>
                <a:gd name="connsiteX12" fmla="*/ 111125 w 273050"/>
                <a:gd name="connsiteY12" fmla="*/ 22225 h 520700"/>
                <a:gd name="connsiteX13" fmla="*/ 168275 w 273050"/>
                <a:gd name="connsiteY13" fmla="*/ 0 h 520700"/>
                <a:gd name="connsiteX14" fmla="*/ 241300 w 273050"/>
                <a:gd name="connsiteY14" fmla="*/ 635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050" h="520700">
                  <a:moveTo>
                    <a:pt x="241300" y="6350"/>
                  </a:moveTo>
                  <a:lnTo>
                    <a:pt x="269875" y="133350"/>
                  </a:lnTo>
                  <a:cubicBezTo>
                    <a:pt x="270933" y="169333"/>
                    <a:pt x="271992" y="205317"/>
                    <a:pt x="273050" y="241300"/>
                  </a:cubicBezTo>
                  <a:lnTo>
                    <a:pt x="254000" y="368300"/>
                  </a:lnTo>
                  <a:lnTo>
                    <a:pt x="215900" y="479425"/>
                  </a:lnTo>
                  <a:lnTo>
                    <a:pt x="190500" y="520700"/>
                  </a:lnTo>
                  <a:lnTo>
                    <a:pt x="190500" y="520700"/>
                  </a:lnTo>
                  <a:lnTo>
                    <a:pt x="136525" y="514350"/>
                  </a:lnTo>
                  <a:lnTo>
                    <a:pt x="50800" y="438150"/>
                  </a:lnTo>
                  <a:lnTo>
                    <a:pt x="0" y="285750"/>
                  </a:lnTo>
                  <a:lnTo>
                    <a:pt x="15875" y="165100"/>
                  </a:lnTo>
                  <a:lnTo>
                    <a:pt x="57150" y="69850"/>
                  </a:lnTo>
                  <a:lnTo>
                    <a:pt x="111125" y="22225"/>
                  </a:lnTo>
                  <a:lnTo>
                    <a:pt x="168275" y="0"/>
                  </a:lnTo>
                  <a:lnTo>
                    <a:pt x="241300" y="6350"/>
                  </a:lnTo>
                  <a:close/>
                </a:path>
              </a:pathLst>
            </a:custGeom>
            <a:solidFill>
              <a:srgbClr val="A6A6A6"/>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8" name="直線コネクタ 87"/>
            <p:cNvCxnSpPr/>
            <p:nvPr/>
          </p:nvCxnSpPr>
          <p:spPr>
            <a:xfrm flipH="1" flipV="1">
              <a:off x="4954729" y="4471675"/>
              <a:ext cx="110006" cy="45420"/>
            </a:xfrm>
            <a:prstGeom prst="line">
              <a:avLst/>
            </a:prstGeom>
            <a:noFill/>
            <a:ln w="19050" cap="flat" cmpd="sng" algn="ctr">
              <a:solidFill>
                <a:srgbClr val="F79646">
                  <a:lumMod val="50000"/>
                </a:srgbClr>
              </a:solidFill>
              <a:prstDash val="solid"/>
            </a:ln>
            <a:effectLst/>
          </p:spPr>
        </p:cxnSp>
        <p:sp>
          <p:nvSpPr>
            <p:cNvPr id="89" name="Line 12"/>
            <p:cNvSpPr>
              <a:spLocks noChangeShapeType="1"/>
            </p:cNvSpPr>
            <p:nvPr/>
          </p:nvSpPr>
          <p:spPr bwMode="auto">
            <a:xfrm>
              <a:off x="5151693" y="5037835"/>
              <a:ext cx="1075318" cy="441738"/>
            </a:xfrm>
            <a:prstGeom prst="line">
              <a:avLst/>
            </a:prstGeom>
            <a:noFill/>
            <a:ln w="76200" cmpd="sng">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90" name="Text Box 22"/>
            <p:cNvSpPr txBox="1">
              <a:spLocks noChangeArrowheads="1"/>
            </p:cNvSpPr>
            <p:nvPr/>
          </p:nvSpPr>
          <p:spPr bwMode="auto">
            <a:xfrm>
              <a:off x="5473664" y="5501967"/>
              <a:ext cx="15815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r>
                <a:rPr lang="en-US" altLang="ja-JP" sz="1400" b="1" dirty="0">
                  <a:latin typeface="Helvetica"/>
                  <a:cs typeface="Helvetica"/>
                </a:rPr>
                <a:t>GEKKO XII laser</a:t>
              </a:r>
            </a:p>
          </p:txBody>
        </p:sp>
        <p:sp>
          <p:nvSpPr>
            <p:cNvPr id="110" name="Rectangle 64"/>
            <p:cNvSpPr>
              <a:spLocks noChangeArrowheads="1"/>
            </p:cNvSpPr>
            <p:nvPr/>
          </p:nvSpPr>
          <p:spPr bwMode="auto">
            <a:xfrm>
              <a:off x="3312683" y="3550703"/>
              <a:ext cx="304800" cy="304800"/>
            </a:xfrm>
            <a:prstGeom prst="rect">
              <a:avLst/>
            </a:prstGeom>
            <a:solidFill>
              <a:schemeClr val="accent1"/>
            </a:solidFill>
            <a:ln w="9525">
              <a:miter lim="800000"/>
              <a:headEnd/>
              <a:tailEnd/>
            </a:ln>
            <a:scene3d>
              <a:camera prst="legacyObliqueTopRight">
                <a:rot lat="0" lon="18300000" rev="0"/>
              </a:camera>
              <a:lightRig rig="legacyFlat3" dir="b"/>
            </a:scene3d>
            <a:sp3d prstMaterial="legacyMatte">
              <a:bevelT w="13500" h="13500" prst="angle"/>
              <a:bevelB w="13500" h="13500" prst="angle"/>
              <a:extrusionClr>
                <a:schemeClr val="accent1"/>
              </a:extrusionClr>
            </a:sp3d>
          </p:spPr>
          <p:txBody>
            <a:bodyPr wrap="none" anchor="ctr">
              <a:flatTx/>
            </a:bodyPr>
            <a:lstStyle/>
            <a:p>
              <a:endParaRPr lang="ja-JP" altLang="en-US" sz="1400">
                <a:latin typeface="Helvetica"/>
                <a:cs typeface="Helvetica"/>
              </a:endParaRPr>
            </a:p>
          </p:txBody>
        </p:sp>
        <p:sp>
          <p:nvSpPr>
            <p:cNvPr id="111" name="Line 30"/>
            <p:cNvSpPr>
              <a:spLocks noChangeShapeType="1"/>
            </p:cNvSpPr>
            <p:nvPr/>
          </p:nvSpPr>
          <p:spPr bwMode="auto">
            <a:xfrm>
              <a:off x="3451431" y="3722706"/>
              <a:ext cx="247865" cy="75259"/>
            </a:xfrm>
            <a:prstGeom prst="line">
              <a:avLst/>
            </a:prstGeom>
            <a:noFill/>
            <a:ln w="28575">
              <a:solidFill>
                <a:srgbClr val="00FF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12" name="Line 68"/>
            <p:cNvSpPr>
              <a:spLocks noChangeShapeType="1"/>
            </p:cNvSpPr>
            <p:nvPr/>
          </p:nvSpPr>
          <p:spPr bwMode="auto">
            <a:xfrm flipV="1">
              <a:off x="3312683" y="3929636"/>
              <a:ext cx="137433" cy="48925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13" name="Rectangle 65"/>
            <p:cNvSpPr>
              <a:spLocks noChangeArrowheads="1"/>
            </p:cNvSpPr>
            <p:nvPr/>
          </p:nvSpPr>
          <p:spPr bwMode="auto">
            <a:xfrm>
              <a:off x="2863926" y="4371427"/>
              <a:ext cx="8858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00" b="1" dirty="0">
                  <a:latin typeface="Helvetica"/>
                  <a:cs typeface="Helvetica"/>
                </a:rPr>
                <a:t>HA filter</a:t>
              </a:r>
            </a:p>
          </p:txBody>
        </p:sp>
        <p:sp>
          <p:nvSpPr>
            <p:cNvPr id="61" name="Rectangle 25"/>
            <p:cNvSpPr>
              <a:spLocks noChangeArrowheads="1"/>
            </p:cNvSpPr>
            <p:nvPr/>
          </p:nvSpPr>
          <p:spPr bwMode="auto">
            <a:xfrm>
              <a:off x="383996" y="1822199"/>
              <a:ext cx="20185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dirty="0">
                  <a:latin typeface="Helvetica"/>
                  <a:cs typeface="Helvetica"/>
                </a:rPr>
                <a:t>Visible streak camera</a:t>
              </a:r>
            </a:p>
          </p:txBody>
        </p:sp>
        <p:grpSp>
          <p:nvGrpSpPr>
            <p:cNvPr id="63" name="図形グループ 62"/>
            <p:cNvGrpSpPr/>
            <p:nvPr/>
          </p:nvGrpSpPr>
          <p:grpSpPr>
            <a:xfrm>
              <a:off x="1676681" y="2290798"/>
              <a:ext cx="359997" cy="360000"/>
              <a:chOff x="2918511" y="2288368"/>
              <a:chExt cx="359997" cy="360000"/>
            </a:xfrm>
          </p:grpSpPr>
          <p:sp>
            <p:nvSpPr>
              <p:cNvPr id="64" name="Line 45"/>
              <p:cNvSpPr>
                <a:spLocks noChangeShapeType="1"/>
              </p:cNvSpPr>
              <p:nvPr/>
            </p:nvSpPr>
            <p:spPr bwMode="auto">
              <a:xfrm rot="5400000" flipH="1">
                <a:off x="3098508" y="2306368"/>
                <a:ext cx="2" cy="324001"/>
              </a:xfrm>
              <a:prstGeom prst="line">
                <a:avLst/>
              </a:prstGeom>
              <a:noFill/>
              <a:ln w="28575" cmpd="sng">
                <a:solidFill>
                  <a:srgbClr val="FFFF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r>
                  <a:rPr lang="en-US" altLang="ja-JP" sz="1400" dirty="0">
                    <a:latin typeface="Helvetica"/>
                    <a:cs typeface="Helvetica"/>
                  </a:rPr>
                  <a:t>w</a:t>
                </a:r>
                <a:endParaRPr lang="ja-JP" altLang="en-US" sz="1400" dirty="0">
                  <a:latin typeface="Helvetica"/>
                  <a:cs typeface="Helvetica"/>
                </a:endParaRPr>
              </a:p>
            </p:txBody>
          </p:sp>
          <p:sp>
            <p:nvSpPr>
              <p:cNvPr id="65" name="円/楕円 64"/>
              <p:cNvSpPr/>
              <p:nvPr/>
            </p:nvSpPr>
            <p:spPr>
              <a:xfrm>
                <a:off x="2918511" y="2288368"/>
                <a:ext cx="359997" cy="360000"/>
              </a:xfrm>
              <a:prstGeom prst="ellipse">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66" name="図形グループ 65"/>
            <p:cNvGrpSpPr/>
            <p:nvPr/>
          </p:nvGrpSpPr>
          <p:grpSpPr>
            <a:xfrm rot="16200000">
              <a:off x="659130" y="2290798"/>
              <a:ext cx="359997" cy="360000"/>
              <a:chOff x="2918511" y="2288368"/>
              <a:chExt cx="359997" cy="360000"/>
            </a:xfrm>
          </p:grpSpPr>
          <p:sp>
            <p:nvSpPr>
              <p:cNvPr id="67" name="Line 45"/>
              <p:cNvSpPr>
                <a:spLocks noChangeShapeType="1"/>
              </p:cNvSpPr>
              <p:nvPr/>
            </p:nvSpPr>
            <p:spPr bwMode="auto">
              <a:xfrm rot="5400000" flipH="1">
                <a:off x="3098508" y="2306368"/>
                <a:ext cx="2" cy="324001"/>
              </a:xfrm>
              <a:prstGeom prst="line">
                <a:avLst/>
              </a:prstGeom>
              <a:noFill/>
              <a:ln w="28575" cmpd="sng">
                <a:solidFill>
                  <a:srgbClr val="FFFF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r>
                  <a:rPr lang="en-US" altLang="ja-JP" sz="1400" dirty="0">
                    <a:latin typeface="Helvetica"/>
                    <a:cs typeface="Helvetica"/>
                  </a:rPr>
                  <a:t>w</a:t>
                </a:r>
                <a:endParaRPr lang="ja-JP" altLang="en-US" sz="1400" dirty="0">
                  <a:latin typeface="Helvetica"/>
                  <a:cs typeface="Helvetica"/>
                </a:endParaRPr>
              </a:p>
            </p:txBody>
          </p:sp>
          <p:sp>
            <p:nvSpPr>
              <p:cNvPr id="69" name="円/楕円 68"/>
              <p:cNvSpPr/>
              <p:nvPr/>
            </p:nvSpPr>
            <p:spPr>
              <a:xfrm>
                <a:off x="2918511" y="2288368"/>
                <a:ext cx="359997" cy="360000"/>
              </a:xfrm>
              <a:prstGeom prst="ellipse">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sp>
        <p:nvSpPr>
          <p:cNvPr id="97" name="円柱 96"/>
          <p:cNvSpPr/>
          <p:nvPr/>
        </p:nvSpPr>
        <p:spPr>
          <a:xfrm rot="5400000">
            <a:off x="4920388" y="1581109"/>
            <a:ext cx="251999" cy="1368254"/>
          </a:xfrm>
          <a:prstGeom prst="can">
            <a:avLst/>
          </a:prstGeom>
          <a:solidFill>
            <a:srgbClr val="00FF00"/>
          </a:solidFill>
        </p:spPr>
        <p:style>
          <a:lnRef idx="2">
            <a:schemeClr val="accent3">
              <a:shade val="50000"/>
            </a:schemeClr>
          </a:lnRef>
          <a:fillRef idx="1">
            <a:schemeClr val="accent3"/>
          </a:fillRef>
          <a:effectRef idx="0">
            <a:schemeClr val="accent3"/>
          </a:effectRef>
          <a:fontRef idx="minor">
            <a:schemeClr val="lt1"/>
          </a:fontRef>
        </p:style>
        <p:txBody>
          <a:bodyPr lIns="91438" tIns="45718" rIns="91438" bIns="45718" rtlCol="0" anchor="ctr"/>
          <a:lstStyle/>
          <a:p>
            <a:pPr algn="ctr"/>
            <a:endParaRPr kumimoji="1" lang="ja-JP" altLang="en-US"/>
          </a:p>
        </p:txBody>
      </p:sp>
      <p:sp>
        <p:nvSpPr>
          <p:cNvPr id="5" name="円/楕円 4"/>
          <p:cNvSpPr/>
          <p:nvPr/>
        </p:nvSpPr>
        <p:spPr>
          <a:xfrm>
            <a:off x="5477243" y="1689884"/>
            <a:ext cx="377823" cy="1250369"/>
          </a:xfrm>
          <a:prstGeom prst="ellipse">
            <a:avLst/>
          </a:prstGeom>
          <a:noFill/>
          <a:ln w="28575" cmpd="sng">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lIns="91438" tIns="45718" rIns="91438" bIns="45718" rtlCol="0" anchor="ctr"/>
          <a:lstStyle/>
          <a:p>
            <a:pPr algn="ctr"/>
            <a:endParaRPr kumimoji="1" lang="ja-JP" altLang="en-US"/>
          </a:p>
        </p:txBody>
      </p:sp>
      <p:cxnSp>
        <p:nvCxnSpPr>
          <p:cNvPr id="12" name="直線矢印コネクタ 11"/>
          <p:cNvCxnSpPr/>
          <p:nvPr/>
        </p:nvCxnSpPr>
        <p:spPr>
          <a:xfrm>
            <a:off x="5730515" y="1377012"/>
            <a:ext cx="1511999"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3" name="正方形/長方形 12"/>
          <p:cNvSpPr/>
          <p:nvPr/>
        </p:nvSpPr>
        <p:spPr>
          <a:xfrm>
            <a:off x="5593235" y="2788010"/>
            <a:ext cx="148620" cy="300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8" tIns="45718" rIns="91438" bIns="45718" rtlCol="0" anchor="ctr"/>
          <a:lstStyle/>
          <a:p>
            <a:pPr algn="ctr"/>
            <a:endParaRPr kumimoji="1" lang="ja-JP" altLang="en-US"/>
          </a:p>
        </p:txBody>
      </p:sp>
      <p:sp>
        <p:nvSpPr>
          <p:cNvPr id="77" name="Rectangle 56"/>
          <p:cNvSpPr>
            <a:spLocks noChangeArrowheads="1"/>
          </p:cNvSpPr>
          <p:nvPr/>
        </p:nvSpPr>
        <p:spPr bwMode="auto">
          <a:xfrm>
            <a:off x="6104685" y="1035216"/>
            <a:ext cx="814675" cy="31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8" rIns="91438" bIns="45718">
            <a:spAutoFit/>
          </a:bodyPr>
          <a:lstStyle/>
          <a:p>
            <a:r>
              <a:rPr lang="en-US" altLang="ja-JP" sz="1400" b="1" dirty="0">
                <a:latin typeface="Helvetica"/>
                <a:cs typeface="Helvetica"/>
              </a:rPr>
              <a:t>600 µm</a:t>
            </a:r>
          </a:p>
        </p:txBody>
      </p:sp>
      <p:cxnSp>
        <p:nvCxnSpPr>
          <p:cNvPr id="22" name="直線コネクタ 21"/>
          <p:cNvCxnSpPr/>
          <p:nvPr/>
        </p:nvCxnSpPr>
        <p:spPr>
          <a:xfrm>
            <a:off x="5593233" y="2881758"/>
            <a:ext cx="0" cy="351414"/>
          </a:xfrm>
          <a:prstGeom prst="line">
            <a:avLst/>
          </a:prstGeom>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9" name="直線コネクタ 78"/>
          <p:cNvCxnSpPr/>
          <p:nvPr/>
        </p:nvCxnSpPr>
        <p:spPr>
          <a:xfrm>
            <a:off x="5745633" y="2873801"/>
            <a:ext cx="0" cy="306194"/>
          </a:xfrm>
          <a:prstGeom prst="line">
            <a:avLst/>
          </a:prstGeom>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1" name="直線矢印コネクタ 80"/>
          <p:cNvCxnSpPr/>
          <p:nvPr/>
        </p:nvCxnSpPr>
        <p:spPr>
          <a:xfrm>
            <a:off x="7074775" y="3225355"/>
            <a:ext cx="1036705" cy="14792"/>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3" name="Rectangle 56"/>
          <p:cNvSpPr>
            <a:spLocks noChangeArrowheads="1"/>
          </p:cNvSpPr>
          <p:nvPr/>
        </p:nvSpPr>
        <p:spPr bwMode="auto">
          <a:xfrm>
            <a:off x="7026267" y="3326976"/>
            <a:ext cx="1421601" cy="31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8" rIns="91438" bIns="45718">
            <a:spAutoFit/>
          </a:bodyPr>
          <a:lstStyle/>
          <a:p>
            <a:r>
              <a:rPr lang="en-US" altLang="ja-JP" sz="1400" b="1" dirty="0">
                <a:latin typeface="Helvetica"/>
                <a:cs typeface="Helvetica"/>
              </a:rPr>
              <a:t>500 or 100 µm</a:t>
            </a:r>
          </a:p>
        </p:txBody>
      </p:sp>
      <p:sp>
        <p:nvSpPr>
          <p:cNvPr id="96" name="円柱 95"/>
          <p:cNvSpPr/>
          <p:nvPr/>
        </p:nvSpPr>
        <p:spPr>
          <a:xfrm rot="5400000">
            <a:off x="6244118" y="1547489"/>
            <a:ext cx="252001" cy="1440918"/>
          </a:xfrm>
          <a:prstGeom prst="can">
            <a:avLst/>
          </a:prstGeom>
          <a:solidFill>
            <a:srgbClr val="00FF00"/>
          </a:solidFill>
        </p:spPr>
        <p:style>
          <a:lnRef idx="2">
            <a:schemeClr val="accent3">
              <a:shade val="50000"/>
            </a:schemeClr>
          </a:lnRef>
          <a:fillRef idx="1">
            <a:schemeClr val="accent3"/>
          </a:fillRef>
          <a:effectRef idx="0">
            <a:schemeClr val="accent3"/>
          </a:effectRef>
          <a:fontRef idx="minor">
            <a:schemeClr val="lt1"/>
          </a:fontRef>
        </p:style>
        <p:txBody>
          <a:bodyPr lIns="91438" tIns="45718" rIns="91438" bIns="45718" rtlCol="0" anchor="ctr"/>
          <a:lstStyle/>
          <a:p>
            <a:pPr algn="ctr"/>
            <a:endParaRPr kumimoji="1" lang="ja-JP" altLang="en-US"/>
          </a:p>
        </p:txBody>
      </p:sp>
      <p:sp>
        <p:nvSpPr>
          <p:cNvPr id="2" name="円柱 1"/>
          <p:cNvSpPr/>
          <p:nvPr/>
        </p:nvSpPr>
        <p:spPr>
          <a:xfrm rot="5400000">
            <a:off x="6873970" y="1675726"/>
            <a:ext cx="1511999" cy="1260260"/>
          </a:xfrm>
          <a:prstGeom prst="can">
            <a:avLst/>
          </a:prstGeom>
        </p:spPr>
        <p:style>
          <a:lnRef idx="1">
            <a:schemeClr val="accent1"/>
          </a:lnRef>
          <a:fillRef idx="3">
            <a:schemeClr val="accent1"/>
          </a:fillRef>
          <a:effectRef idx="2">
            <a:schemeClr val="accent1"/>
          </a:effectRef>
          <a:fontRef idx="minor">
            <a:schemeClr val="lt1"/>
          </a:fontRef>
        </p:style>
        <p:txBody>
          <a:bodyPr lIns="91438" tIns="45718" rIns="91438" bIns="45718" rtlCol="0" anchor="ctr"/>
          <a:lstStyle/>
          <a:p>
            <a:pPr algn="ctr"/>
            <a:endParaRPr kumimoji="1" lang="ja-JP" altLang="en-US"/>
          </a:p>
        </p:txBody>
      </p:sp>
      <p:sp>
        <p:nvSpPr>
          <p:cNvPr id="95" name="円柱 94"/>
          <p:cNvSpPr/>
          <p:nvPr/>
        </p:nvSpPr>
        <p:spPr>
          <a:xfrm rot="5400000">
            <a:off x="8330810" y="1903571"/>
            <a:ext cx="252000" cy="792258"/>
          </a:xfrm>
          <a:prstGeom prst="can">
            <a:avLst/>
          </a:prstGeom>
          <a:solidFill>
            <a:srgbClr val="00FF00"/>
          </a:solidFill>
        </p:spPr>
        <p:style>
          <a:lnRef idx="2">
            <a:schemeClr val="accent3">
              <a:shade val="50000"/>
            </a:schemeClr>
          </a:lnRef>
          <a:fillRef idx="1">
            <a:schemeClr val="accent3"/>
          </a:fillRef>
          <a:effectRef idx="0">
            <a:schemeClr val="accent3"/>
          </a:effectRef>
          <a:fontRef idx="minor">
            <a:schemeClr val="lt1"/>
          </a:fontRef>
        </p:style>
        <p:txBody>
          <a:bodyPr lIns="91438" tIns="45718" rIns="91438" bIns="45718" rtlCol="0" anchor="ctr"/>
          <a:lstStyle/>
          <a:p>
            <a:pPr algn="ctr"/>
            <a:endParaRPr kumimoji="1" lang="ja-JP" altLang="en-US"/>
          </a:p>
        </p:txBody>
      </p:sp>
      <p:cxnSp>
        <p:nvCxnSpPr>
          <p:cNvPr id="86" name="直線矢印コネクタ 85"/>
          <p:cNvCxnSpPr/>
          <p:nvPr/>
        </p:nvCxnSpPr>
        <p:spPr>
          <a:xfrm flipH="1">
            <a:off x="8496571" y="1549854"/>
            <a:ext cx="0" cy="1512002"/>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91" name="Rectangle 56"/>
          <p:cNvSpPr>
            <a:spLocks noChangeArrowheads="1"/>
          </p:cNvSpPr>
          <p:nvPr/>
        </p:nvSpPr>
        <p:spPr bwMode="auto">
          <a:xfrm rot="5400000">
            <a:off x="8210466" y="2159556"/>
            <a:ext cx="948034" cy="31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8" rIns="91438" bIns="45718">
            <a:spAutoFit/>
          </a:bodyPr>
          <a:lstStyle/>
          <a:p>
            <a:r>
              <a:rPr lang="en-US" altLang="ja-JP" sz="1400" b="1" dirty="0">
                <a:latin typeface="Helvetica"/>
                <a:cs typeface="Helvetica"/>
              </a:rPr>
              <a:t>600 µm</a:t>
            </a:r>
            <a:r>
              <a:rPr lang="el-GR" altLang="ja-JP" sz="1400" b="1" dirty="0">
                <a:latin typeface="Helvetica"/>
                <a:cs typeface="Helvetica"/>
              </a:rPr>
              <a:t>φ</a:t>
            </a:r>
            <a:endParaRPr lang="en-US" altLang="ja-JP" sz="1400" b="1" dirty="0">
              <a:latin typeface="Helvetica"/>
              <a:cs typeface="Helvetica"/>
            </a:endParaRPr>
          </a:p>
        </p:txBody>
      </p:sp>
      <p:cxnSp>
        <p:nvCxnSpPr>
          <p:cNvPr id="92" name="直線矢印コネクタ 91"/>
          <p:cNvCxnSpPr/>
          <p:nvPr/>
        </p:nvCxnSpPr>
        <p:spPr>
          <a:xfrm flipH="1">
            <a:off x="6080809" y="1656894"/>
            <a:ext cx="0" cy="1260002"/>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93" name="Rectangle 56"/>
          <p:cNvSpPr>
            <a:spLocks noChangeArrowheads="1"/>
          </p:cNvSpPr>
          <p:nvPr/>
        </p:nvSpPr>
        <p:spPr bwMode="auto">
          <a:xfrm rot="5400000">
            <a:off x="5818329" y="2128251"/>
            <a:ext cx="959576" cy="31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8" rIns="91438" bIns="45718">
            <a:spAutoFit/>
          </a:bodyPr>
          <a:lstStyle/>
          <a:p>
            <a:r>
              <a:rPr lang="el-GR" altLang="ja-JP" sz="1400" b="1" dirty="0">
                <a:latin typeface="Helvetica"/>
                <a:cs typeface="Helvetica"/>
              </a:rPr>
              <a:t>5</a:t>
            </a:r>
            <a:r>
              <a:rPr lang="en-US" altLang="ja-JP" sz="1400" b="1" dirty="0">
                <a:latin typeface="Helvetica"/>
                <a:cs typeface="Helvetica"/>
              </a:rPr>
              <a:t>00 µm</a:t>
            </a:r>
            <a:r>
              <a:rPr lang="el-GR" altLang="ja-JP" sz="1400" b="1" dirty="0">
                <a:latin typeface="Helvetica"/>
                <a:cs typeface="Helvetica"/>
              </a:rPr>
              <a:t>φ</a:t>
            </a:r>
            <a:endParaRPr lang="en-US" altLang="ja-JP" sz="1400" b="1" dirty="0">
              <a:latin typeface="Helvetica"/>
              <a:cs typeface="Helvetica"/>
            </a:endParaRPr>
          </a:p>
        </p:txBody>
      </p:sp>
      <p:sp>
        <p:nvSpPr>
          <p:cNvPr id="98" name="Rectangle 56"/>
          <p:cNvSpPr>
            <a:spLocks noChangeArrowheads="1"/>
          </p:cNvSpPr>
          <p:nvPr/>
        </p:nvSpPr>
        <p:spPr bwMode="auto">
          <a:xfrm>
            <a:off x="6926975" y="1503003"/>
            <a:ext cx="1246494" cy="31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spAutoFit/>
          </a:bodyPr>
          <a:lstStyle/>
          <a:p>
            <a:r>
              <a:rPr lang="en-US" altLang="ja-JP" sz="1400" b="1" dirty="0">
                <a:latin typeface="Helvetica"/>
                <a:cs typeface="Helvetica"/>
              </a:rPr>
              <a:t>Fused silica</a:t>
            </a:r>
          </a:p>
        </p:txBody>
      </p:sp>
      <p:sp>
        <p:nvSpPr>
          <p:cNvPr id="99" name="Rectangle 56"/>
          <p:cNvSpPr>
            <a:spLocks noChangeArrowheads="1"/>
          </p:cNvSpPr>
          <p:nvPr/>
        </p:nvSpPr>
        <p:spPr bwMode="auto">
          <a:xfrm>
            <a:off x="5020881" y="1527156"/>
            <a:ext cx="533437" cy="31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spAutoFit/>
          </a:bodyPr>
          <a:lstStyle/>
          <a:p>
            <a:r>
              <a:rPr lang="en-US" altLang="ja-JP" sz="1400" b="1" dirty="0">
                <a:latin typeface="Helvetica"/>
                <a:cs typeface="Helvetica"/>
              </a:rPr>
              <a:t>Coil</a:t>
            </a:r>
          </a:p>
        </p:txBody>
      </p:sp>
      <p:sp>
        <p:nvSpPr>
          <p:cNvPr id="100" name="Rectangle 56"/>
          <p:cNvSpPr>
            <a:spLocks noChangeArrowheads="1"/>
          </p:cNvSpPr>
          <p:nvPr/>
        </p:nvSpPr>
        <p:spPr bwMode="auto">
          <a:xfrm>
            <a:off x="4454068" y="2094642"/>
            <a:ext cx="708005" cy="31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spAutoFit/>
          </a:bodyPr>
          <a:lstStyle/>
          <a:p>
            <a:r>
              <a:rPr lang="en-US" altLang="ja-JP" sz="1400" b="1" dirty="0">
                <a:latin typeface="Helvetica"/>
                <a:cs typeface="Helvetica"/>
              </a:rPr>
              <a:t>Probe</a:t>
            </a:r>
          </a:p>
        </p:txBody>
      </p:sp>
      <p:sp>
        <p:nvSpPr>
          <p:cNvPr id="101" name="テキスト ボックス 100"/>
          <p:cNvSpPr txBox="1"/>
          <p:nvPr/>
        </p:nvSpPr>
        <p:spPr>
          <a:xfrm>
            <a:off x="860716" y="6401595"/>
            <a:ext cx="7635858" cy="400101"/>
          </a:xfrm>
          <a:prstGeom prst="rect">
            <a:avLst/>
          </a:prstGeom>
          <a:solidFill>
            <a:srgbClr val="000090"/>
          </a:solidFill>
        </p:spPr>
        <p:txBody>
          <a:bodyPr wrap="square" lIns="91436" tIns="45716" rIns="91436" bIns="45716" rtlCol="0">
            <a:spAutoFit/>
          </a:bodyPr>
          <a:lstStyle/>
          <a:p>
            <a:pPr algn="ctr"/>
            <a:r>
              <a:rPr lang="en-US" altLang="ja-JP" sz="2000" b="1" dirty="0">
                <a:solidFill>
                  <a:schemeClr val="bg1"/>
                </a:solidFill>
                <a:latin typeface="Helvetica"/>
                <a:cs typeface="Helvetica"/>
              </a:rPr>
              <a:t>Rotation angle is determined from intensity ratio </a:t>
            </a:r>
            <a:r>
              <a:rPr lang="en-US" altLang="ja-JP" sz="2000" b="1" i="1" dirty="0">
                <a:solidFill>
                  <a:schemeClr val="bg1"/>
                </a:solidFill>
                <a:latin typeface="Helvetica"/>
                <a:cs typeface="Helvetica"/>
              </a:rPr>
              <a:t>I</a:t>
            </a:r>
            <a:r>
              <a:rPr lang="en-US" altLang="ja-JP" sz="2000" b="1" baseline="-25000" dirty="0">
                <a:solidFill>
                  <a:schemeClr val="bg1"/>
                </a:solidFill>
                <a:latin typeface="Helvetica"/>
                <a:cs typeface="Helvetica"/>
              </a:rPr>
              <a:t>H</a:t>
            </a:r>
            <a:r>
              <a:rPr lang="en-US" altLang="ja-JP" sz="2000" b="1" i="1" dirty="0">
                <a:solidFill>
                  <a:schemeClr val="bg1"/>
                </a:solidFill>
                <a:latin typeface="Helvetica"/>
                <a:cs typeface="Helvetica"/>
              </a:rPr>
              <a:t> and I</a:t>
            </a:r>
            <a:r>
              <a:rPr lang="en-US" altLang="ja-JP" sz="2000" b="1" baseline="-25000" dirty="0">
                <a:solidFill>
                  <a:schemeClr val="bg1"/>
                </a:solidFill>
                <a:latin typeface="Helvetica"/>
                <a:cs typeface="Helvetica"/>
              </a:rPr>
              <a:t>V</a:t>
            </a:r>
            <a:r>
              <a:rPr lang="en-US" altLang="ja-JP" sz="2000" b="1" dirty="0">
                <a:solidFill>
                  <a:schemeClr val="bg1"/>
                </a:solidFill>
                <a:latin typeface="Helvetica"/>
                <a:cs typeface="Helvetica"/>
              </a:rPr>
              <a:t>.</a:t>
            </a:r>
            <a:endParaRPr lang="en-US" altLang="ja-JP" sz="2000" b="1" baseline="-25000" dirty="0">
              <a:solidFill>
                <a:schemeClr val="bg1"/>
              </a:solidFill>
              <a:latin typeface="Helvetica"/>
              <a:cs typeface="Helvetica"/>
            </a:endParaRPr>
          </a:p>
        </p:txBody>
      </p:sp>
      <p:sp>
        <p:nvSpPr>
          <p:cNvPr id="94" name="正方形/長方形 93"/>
          <p:cNvSpPr/>
          <p:nvPr/>
        </p:nvSpPr>
        <p:spPr>
          <a:xfrm>
            <a:off x="39956" y="38105"/>
            <a:ext cx="2289096" cy="369332"/>
          </a:xfrm>
          <a:prstGeom prst="rect">
            <a:avLst/>
          </a:prstGeom>
          <a:ln>
            <a:solidFill>
              <a:schemeClr val="tx1"/>
            </a:solidFill>
          </a:ln>
        </p:spPr>
        <p:txBody>
          <a:bodyPr wrap="none" lIns="91438" tIns="45718" rIns="91438" bIns="45718">
            <a:spAutoFit/>
          </a:bodyPr>
          <a:lstStyle/>
          <a:p>
            <a:r>
              <a:rPr kumimoji="0" lang="en-US" altLang="ja-JP" dirty="0" smtClean="0">
                <a:solidFill>
                  <a:srgbClr val="000000"/>
                </a:solidFill>
                <a:latin typeface="Helvetica"/>
                <a:ea typeface="ヒラギノ角ゴ Pro W3"/>
                <a:cs typeface="Helvetica"/>
                <a:sym typeface="Gill Sans" charset="0"/>
              </a:rPr>
              <a:t>Strong-</a:t>
            </a:r>
            <a:r>
              <a:rPr kumimoji="0" lang="en-US" altLang="ja-JP" i="1" dirty="0" smtClean="0">
                <a:solidFill>
                  <a:srgbClr val="000000"/>
                </a:solidFill>
                <a:latin typeface="Helvetica"/>
                <a:ea typeface="ヒラギノ角ゴ Pro W3"/>
                <a:cs typeface="Helvetica"/>
                <a:sym typeface="Gill Sans" charset="0"/>
              </a:rPr>
              <a:t>B</a:t>
            </a:r>
            <a:r>
              <a:rPr kumimoji="0" lang="en-US" altLang="ja-JP" dirty="0" smtClean="0">
                <a:solidFill>
                  <a:srgbClr val="000000"/>
                </a:solidFill>
                <a:latin typeface="Helvetica"/>
                <a:ea typeface="ヒラギノ角ゴ Pro W3"/>
                <a:cs typeface="Helvetica"/>
                <a:sym typeface="Gill Sans" charset="0"/>
              </a:rPr>
              <a:t> Generation</a:t>
            </a:r>
            <a:endParaRPr lang="ja-JP" altLang="en-US" dirty="0">
              <a:latin typeface="Helvetica"/>
              <a:cs typeface="Helvetica"/>
            </a:endParaRPr>
          </a:p>
        </p:txBody>
      </p:sp>
      <p:grpSp>
        <p:nvGrpSpPr>
          <p:cNvPr id="102" name="図形グループ 83"/>
          <p:cNvGrpSpPr>
            <a:grpSpLocks/>
          </p:cNvGrpSpPr>
          <p:nvPr/>
        </p:nvGrpSpPr>
        <p:grpSpPr bwMode="auto">
          <a:xfrm>
            <a:off x="8109585" y="255726"/>
            <a:ext cx="982980" cy="734035"/>
            <a:chOff x="8108950" y="50800"/>
            <a:chExt cx="984250" cy="734299"/>
          </a:xfrm>
        </p:grpSpPr>
        <p:sp>
          <p:nvSpPr>
            <p:cNvPr id="103" name="Text Box 8"/>
            <p:cNvSpPr txBox="1">
              <a:spLocks noChangeArrowheads="1"/>
            </p:cNvSpPr>
            <p:nvPr/>
          </p:nvSpPr>
          <p:spPr bwMode="auto">
            <a:xfrm>
              <a:off x="8108950" y="508000"/>
              <a:ext cx="984250" cy="27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1014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1014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1014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1014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1200" b="1">
                  <a:solidFill>
                    <a:srgbClr val="000000"/>
                  </a:solidFill>
                  <a:latin typeface="Charcoal" charset="0"/>
                </a:rPr>
                <a:t>ILE, Osaka</a:t>
              </a:r>
            </a:p>
          </p:txBody>
        </p:sp>
        <p:pic>
          <p:nvPicPr>
            <p:cNvPr id="104" name="Picture 2" descr="E:\発表用PPT\logo-SIL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469" y="50800"/>
              <a:ext cx="723213" cy="5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 name="テキスト ボックス 104"/>
          <p:cNvSpPr txBox="1"/>
          <p:nvPr/>
        </p:nvSpPr>
        <p:spPr>
          <a:xfrm>
            <a:off x="2" y="1097972"/>
            <a:ext cx="4183770" cy="369324"/>
          </a:xfrm>
          <a:prstGeom prst="rect">
            <a:avLst/>
          </a:prstGeom>
          <a:noFill/>
        </p:spPr>
        <p:txBody>
          <a:bodyPr wrap="square" lIns="91436" tIns="45716" rIns="91436" bIns="45716" rtlCol="0">
            <a:spAutoFit/>
          </a:bodyPr>
          <a:lstStyle/>
          <a:p>
            <a:r>
              <a:rPr kumimoji="1" lang="en-US" altLang="ja-JP" b="1" baseline="30000" dirty="0" smtClean="0">
                <a:latin typeface="Helvetica"/>
                <a:cs typeface="Helvetica"/>
              </a:rPr>
              <a:t>#</a:t>
            </a:r>
            <a:r>
              <a:rPr kumimoji="1" lang="en-US" altLang="ja-JP" b="1" dirty="0" smtClean="0">
                <a:latin typeface="Helvetica"/>
                <a:cs typeface="Helvetica"/>
              </a:rPr>
              <a:t>S. Fujioka et al., Sci. Rep. (2013).</a:t>
            </a:r>
            <a:endParaRPr kumimoji="1" lang="ja-JP" altLang="en-US" b="1" dirty="0">
              <a:latin typeface="Helvetica"/>
              <a:cs typeface="Helvetica"/>
            </a:endParaRPr>
          </a:p>
        </p:txBody>
      </p:sp>
    </p:spTree>
    <p:extLst>
      <p:ext uri="{BB962C8B-B14F-4D97-AF65-F5344CB8AC3E}">
        <p14:creationId xmlns:p14="http://schemas.microsoft.com/office/powerpoint/2010/main" val="125964998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 name="図 91" descr="ref.wmf"/>
          <p:cNvPicPr>
            <a:picLocks noChangeAspect="1"/>
          </p:cNvPicPr>
          <p:nvPr/>
        </p:nvPicPr>
        <p:blipFill rotWithShape="1">
          <a:blip r:embed="rId3">
            <a:extLst>
              <a:ext uri="{28A0092B-C50C-407E-A947-70E740481C1C}">
                <a14:useLocalDpi xmlns:a14="http://schemas.microsoft.com/office/drawing/2010/main" val="0"/>
              </a:ext>
            </a:extLst>
          </a:blip>
          <a:srcRect l="16832" b="39979"/>
          <a:stretch/>
        </p:blipFill>
        <p:spPr>
          <a:xfrm>
            <a:off x="734445" y="2072964"/>
            <a:ext cx="3093908" cy="2442842"/>
          </a:xfrm>
          <a:prstGeom prst="rect">
            <a:avLst/>
          </a:prstGeom>
        </p:spPr>
      </p:pic>
      <p:sp>
        <p:nvSpPr>
          <p:cNvPr id="75" name="Rectangle 2"/>
          <p:cNvSpPr>
            <a:spLocks noChangeArrowheads="1"/>
          </p:cNvSpPr>
          <p:nvPr/>
        </p:nvSpPr>
        <p:spPr bwMode="auto">
          <a:xfrm>
            <a:off x="2" y="0"/>
            <a:ext cx="8136000"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a:solidFill>
                <a:srgbClr val="000090"/>
              </a:solidFill>
              <a:latin typeface="Helvetica"/>
              <a:ea typeface="ヒラギノ角ゴ Pro W3"/>
              <a:cs typeface="Helvetica"/>
            </a:endParaRPr>
          </a:p>
          <a:p>
            <a:r>
              <a:rPr lang="en-US" altLang="ja-JP" sz="2200" b="1" dirty="0" smtClean="0">
                <a:solidFill>
                  <a:srgbClr val="000090"/>
                </a:solidFill>
                <a:latin typeface="Helvetica"/>
                <a:ea typeface="ヒラギノ角ゴ Pro W3"/>
                <a:cs typeface="Helvetica"/>
              </a:rPr>
              <a:t>71 deg</a:t>
            </a:r>
            <a:r>
              <a:rPr lang="en-US" altLang="ja-JP" sz="2200" b="1" dirty="0">
                <a:solidFill>
                  <a:srgbClr val="000090"/>
                </a:solidFill>
                <a:latin typeface="Helvetica"/>
                <a:ea typeface="ヒラギノ角ゴ Pro W3"/>
                <a:cs typeface="Helvetica"/>
              </a:rPr>
              <a:t>. of Faraday rotation (corresponding to </a:t>
            </a:r>
            <a:r>
              <a:rPr lang="en-US" altLang="ja-JP" sz="2200" b="1" dirty="0" smtClean="0">
                <a:solidFill>
                  <a:srgbClr val="FF0000"/>
                </a:solidFill>
                <a:latin typeface="Helvetica"/>
                <a:ea typeface="ヒラギノ角ゴ Pro W3"/>
                <a:cs typeface="Helvetica"/>
              </a:rPr>
              <a:t>0.4 </a:t>
            </a:r>
            <a:r>
              <a:rPr lang="en-US" altLang="ja-JP" sz="2200" b="1" dirty="0" err="1">
                <a:solidFill>
                  <a:srgbClr val="FF0000"/>
                </a:solidFill>
                <a:latin typeface="Helvetica"/>
                <a:ea typeface="ヒラギノ角ゴ Pro W3"/>
                <a:cs typeface="Helvetica"/>
              </a:rPr>
              <a:t>kT</a:t>
            </a:r>
            <a:r>
              <a:rPr lang="en-US" altLang="ja-JP" sz="2200" b="1" dirty="0">
                <a:solidFill>
                  <a:srgbClr val="000090"/>
                </a:solidFill>
                <a:latin typeface="Helvetica"/>
                <a:ea typeface="ヒラギノ角ゴ Pro W3"/>
                <a:cs typeface="Helvetica"/>
              </a:rPr>
              <a:t>) was observed around </a:t>
            </a:r>
            <a:r>
              <a:rPr lang="en-US" altLang="ja-JP" sz="2200" b="1" dirty="0">
                <a:solidFill>
                  <a:srgbClr val="FF0000"/>
                </a:solidFill>
                <a:latin typeface="Helvetica"/>
                <a:ea typeface="ヒラギノ角ゴ Pro W3"/>
                <a:cs typeface="Helvetica"/>
              </a:rPr>
              <a:t>1.5 ns after the GEKKO laser irradiation</a:t>
            </a:r>
            <a:r>
              <a:rPr lang="en-US" altLang="ja-JP" sz="2200" b="1" dirty="0">
                <a:solidFill>
                  <a:srgbClr val="000090"/>
                </a:solidFill>
                <a:latin typeface="Helvetica"/>
                <a:ea typeface="ヒラギノ角ゴ Pro W3"/>
                <a:cs typeface="Helvetica"/>
              </a:rPr>
              <a:t>. </a:t>
            </a:r>
          </a:p>
        </p:txBody>
      </p:sp>
      <p:grpSp>
        <p:nvGrpSpPr>
          <p:cNvPr id="11" name="図形グループ 10"/>
          <p:cNvGrpSpPr/>
          <p:nvPr/>
        </p:nvGrpSpPr>
        <p:grpSpPr>
          <a:xfrm>
            <a:off x="2647279" y="2236478"/>
            <a:ext cx="359997" cy="360000"/>
            <a:chOff x="2918511" y="2288368"/>
            <a:chExt cx="359997" cy="360000"/>
          </a:xfrm>
        </p:grpSpPr>
        <p:sp>
          <p:nvSpPr>
            <p:cNvPr id="64" name="Line 45"/>
            <p:cNvSpPr>
              <a:spLocks noChangeShapeType="1"/>
            </p:cNvSpPr>
            <p:nvPr/>
          </p:nvSpPr>
          <p:spPr bwMode="auto">
            <a:xfrm rot="5400000" flipH="1">
              <a:off x="3098508" y="2306368"/>
              <a:ext cx="2" cy="324001"/>
            </a:xfrm>
            <a:prstGeom prst="line">
              <a:avLst/>
            </a:prstGeom>
            <a:noFill/>
            <a:ln w="28575" cmpd="sng">
              <a:solidFill>
                <a:srgbClr val="FFFF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r>
                <a:rPr lang="en-US" altLang="ja-JP" sz="1400" dirty="0">
                  <a:latin typeface="Helvetica"/>
                  <a:cs typeface="Helvetica"/>
                </a:rPr>
                <a:t>w</a:t>
              </a:r>
              <a:endParaRPr lang="ja-JP" altLang="en-US" sz="1400" dirty="0">
                <a:latin typeface="Helvetica"/>
                <a:cs typeface="Helvetica"/>
              </a:endParaRPr>
            </a:p>
          </p:txBody>
        </p:sp>
        <p:sp>
          <p:nvSpPr>
            <p:cNvPr id="5" name="円/楕円 4"/>
            <p:cNvSpPr/>
            <p:nvPr/>
          </p:nvSpPr>
          <p:spPr>
            <a:xfrm>
              <a:off x="2918511" y="2288368"/>
              <a:ext cx="359997" cy="360000"/>
            </a:xfrm>
            <a:prstGeom prst="ellipse">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76" name="図形グループ 75"/>
          <p:cNvGrpSpPr/>
          <p:nvPr/>
        </p:nvGrpSpPr>
        <p:grpSpPr>
          <a:xfrm rot="16200000">
            <a:off x="1232136" y="2236478"/>
            <a:ext cx="359997" cy="360000"/>
            <a:chOff x="2918511" y="2288368"/>
            <a:chExt cx="359997" cy="360000"/>
          </a:xfrm>
        </p:grpSpPr>
        <p:sp>
          <p:nvSpPr>
            <p:cNvPr id="77" name="Line 45"/>
            <p:cNvSpPr>
              <a:spLocks noChangeShapeType="1"/>
            </p:cNvSpPr>
            <p:nvPr/>
          </p:nvSpPr>
          <p:spPr bwMode="auto">
            <a:xfrm rot="5400000" flipH="1">
              <a:off x="3098508" y="2306368"/>
              <a:ext cx="2" cy="324001"/>
            </a:xfrm>
            <a:prstGeom prst="line">
              <a:avLst/>
            </a:prstGeom>
            <a:noFill/>
            <a:ln w="28575" cmpd="sng">
              <a:solidFill>
                <a:srgbClr val="FFFF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r>
                <a:rPr lang="en-US" altLang="ja-JP" sz="1400" dirty="0">
                  <a:latin typeface="Helvetica"/>
                  <a:cs typeface="Helvetica"/>
                </a:rPr>
                <a:t>w</a:t>
              </a:r>
              <a:endParaRPr lang="ja-JP" altLang="en-US" sz="1400" dirty="0">
                <a:latin typeface="Helvetica"/>
                <a:cs typeface="Helvetica"/>
              </a:endParaRPr>
            </a:p>
          </p:txBody>
        </p:sp>
        <p:sp>
          <p:nvSpPr>
            <p:cNvPr id="79" name="円/楕円 78"/>
            <p:cNvSpPr/>
            <p:nvPr/>
          </p:nvSpPr>
          <p:spPr>
            <a:xfrm>
              <a:off x="2918511" y="2288368"/>
              <a:ext cx="359997" cy="360000"/>
            </a:xfrm>
            <a:prstGeom prst="ellipse">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4" name="テキスト ボックス 4"/>
          <p:cNvSpPr txBox="1">
            <a:spLocks noChangeArrowheads="1"/>
          </p:cNvSpPr>
          <p:nvPr/>
        </p:nvSpPr>
        <p:spPr bwMode="auto">
          <a:xfrm>
            <a:off x="1118722" y="1467708"/>
            <a:ext cx="2186507"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a:solidFill>
                  <a:schemeClr val="bg1"/>
                </a:solidFill>
                <a:latin typeface="Helvetica" charset="0"/>
                <a:cs typeface="Helvetica" charset="0"/>
              </a:rPr>
              <a:t>Reference w/o B</a:t>
            </a:r>
            <a:endParaRPr lang="ja-JP" altLang="en-US" sz="2000" b="1" dirty="0">
              <a:solidFill>
                <a:schemeClr val="bg1"/>
              </a:solidFill>
              <a:latin typeface="Helvetica" charset="0"/>
              <a:cs typeface="Helvetica" charset="0"/>
            </a:endParaRPr>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2281975202"/>
              </p:ext>
            </p:extLst>
          </p:nvPr>
        </p:nvGraphicFramePr>
        <p:xfrm>
          <a:off x="1454455" y="4785450"/>
          <a:ext cx="1926638" cy="950123"/>
        </p:xfrm>
        <a:graphic>
          <a:graphicData uri="http://schemas.openxmlformats.org/presentationml/2006/ole">
            <mc:AlternateContent xmlns:mc="http://schemas.openxmlformats.org/markup-compatibility/2006">
              <mc:Choice xmlns:v="urn:schemas-microsoft-com:vml" Requires="v">
                <p:oleObj spid="_x0000_s2000" name="数式" r:id="rId4" imgW="927100" imgH="457200" progId="Equation.3">
                  <p:embed/>
                </p:oleObj>
              </mc:Choice>
              <mc:Fallback>
                <p:oleObj name="数式" r:id="rId4" imgW="927100" imgH="457200" progId="Equation.3">
                  <p:embed/>
                  <p:pic>
                    <p:nvPicPr>
                      <p:cNvPr id="0" name=""/>
                      <p:cNvPicPr/>
                      <p:nvPr/>
                    </p:nvPicPr>
                    <p:blipFill>
                      <a:blip r:embed="rId5"/>
                      <a:stretch>
                        <a:fillRect/>
                      </a:stretch>
                    </p:blipFill>
                    <p:spPr>
                      <a:xfrm>
                        <a:off x="1454455" y="4785450"/>
                        <a:ext cx="1926638" cy="950123"/>
                      </a:xfrm>
                      <a:prstGeom prst="rect">
                        <a:avLst/>
                      </a:prstGeom>
                    </p:spPr>
                  </p:pic>
                </p:oleObj>
              </mc:Fallback>
            </mc:AlternateContent>
          </a:graphicData>
        </a:graphic>
      </p:graphicFrame>
      <p:grpSp>
        <p:nvGrpSpPr>
          <p:cNvPr id="123" name="図形グループ 122"/>
          <p:cNvGrpSpPr/>
          <p:nvPr/>
        </p:nvGrpSpPr>
        <p:grpSpPr>
          <a:xfrm>
            <a:off x="248804" y="2148098"/>
            <a:ext cx="368670" cy="2370127"/>
            <a:chOff x="4179491" y="2114080"/>
            <a:chExt cx="368670" cy="2370127"/>
          </a:xfrm>
        </p:grpSpPr>
        <p:sp>
          <p:nvSpPr>
            <p:cNvPr id="124" name="Line 68"/>
            <p:cNvSpPr>
              <a:spLocks noChangeShapeType="1"/>
            </p:cNvSpPr>
            <p:nvPr/>
          </p:nvSpPr>
          <p:spPr bwMode="auto">
            <a:xfrm flipH="1">
              <a:off x="4494161" y="2122510"/>
              <a:ext cx="0" cy="236169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25" name="Line 68"/>
            <p:cNvSpPr>
              <a:spLocks noChangeShapeType="1"/>
            </p:cNvSpPr>
            <p:nvPr/>
          </p:nvSpPr>
          <p:spPr bwMode="auto">
            <a:xfrm rot="5400000" flipH="1">
              <a:off x="4494161" y="2655689"/>
              <a:ext cx="0" cy="108000"/>
            </a:xfrm>
            <a:prstGeom prst="line">
              <a:avLst/>
            </a:prstGeom>
            <a:noFill/>
            <a:ln w="9525">
              <a:solidFill>
                <a:schemeClr val="tx1"/>
              </a:solidFill>
              <a:round/>
              <a:headEnd/>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26" name="Line 68"/>
            <p:cNvSpPr>
              <a:spLocks noChangeShapeType="1"/>
            </p:cNvSpPr>
            <p:nvPr/>
          </p:nvSpPr>
          <p:spPr bwMode="auto">
            <a:xfrm rot="5400000" flipH="1">
              <a:off x="4494161" y="3049853"/>
              <a:ext cx="0" cy="108000"/>
            </a:xfrm>
            <a:prstGeom prst="line">
              <a:avLst/>
            </a:prstGeom>
            <a:noFill/>
            <a:ln w="9525">
              <a:solidFill>
                <a:schemeClr val="tx1"/>
              </a:solidFill>
              <a:round/>
              <a:headEnd/>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27" name="Line 68"/>
            <p:cNvSpPr>
              <a:spLocks noChangeShapeType="1"/>
            </p:cNvSpPr>
            <p:nvPr/>
          </p:nvSpPr>
          <p:spPr bwMode="auto">
            <a:xfrm rot="5400000" flipH="1">
              <a:off x="4494161" y="3444017"/>
              <a:ext cx="0" cy="108000"/>
            </a:xfrm>
            <a:prstGeom prst="line">
              <a:avLst/>
            </a:prstGeom>
            <a:noFill/>
            <a:ln w="9525">
              <a:solidFill>
                <a:schemeClr val="tx1"/>
              </a:solidFill>
              <a:round/>
              <a:headEnd/>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28" name="Line 68"/>
            <p:cNvSpPr>
              <a:spLocks noChangeShapeType="1"/>
            </p:cNvSpPr>
            <p:nvPr/>
          </p:nvSpPr>
          <p:spPr bwMode="auto">
            <a:xfrm rot="5400000" flipH="1">
              <a:off x="4494161" y="3838181"/>
              <a:ext cx="0" cy="108000"/>
            </a:xfrm>
            <a:prstGeom prst="line">
              <a:avLst/>
            </a:prstGeom>
            <a:noFill/>
            <a:ln w="9525">
              <a:solidFill>
                <a:schemeClr val="tx1"/>
              </a:solidFill>
              <a:round/>
              <a:headEnd/>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29" name="Line 68"/>
            <p:cNvSpPr>
              <a:spLocks noChangeShapeType="1"/>
            </p:cNvSpPr>
            <p:nvPr/>
          </p:nvSpPr>
          <p:spPr bwMode="auto">
            <a:xfrm rot="5400000" flipH="1">
              <a:off x="4494161" y="4232345"/>
              <a:ext cx="0" cy="108000"/>
            </a:xfrm>
            <a:prstGeom prst="line">
              <a:avLst/>
            </a:prstGeom>
            <a:noFill/>
            <a:ln w="9525">
              <a:solidFill>
                <a:schemeClr val="tx1"/>
              </a:solidFill>
              <a:round/>
              <a:headEnd/>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30" name="Rectangle 56"/>
            <p:cNvSpPr>
              <a:spLocks noChangeArrowheads="1"/>
            </p:cNvSpPr>
            <p:nvPr/>
          </p:nvSpPr>
          <p:spPr bwMode="auto">
            <a:xfrm rot="16200000">
              <a:off x="4219133" y="2562150"/>
              <a:ext cx="2422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00" b="1" dirty="0">
                  <a:latin typeface="Helvetica"/>
                  <a:cs typeface="Helvetica"/>
                </a:rPr>
                <a:t>0</a:t>
              </a:r>
            </a:p>
          </p:txBody>
        </p:sp>
        <p:sp>
          <p:nvSpPr>
            <p:cNvPr id="131" name="Rectangle 56"/>
            <p:cNvSpPr>
              <a:spLocks noChangeArrowheads="1"/>
            </p:cNvSpPr>
            <p:nvPr/>
          </p:nvSpPr>
          <p:spPr bwMode="auto">
            <a:xfrm rot="16200000">
              <a:off x="4212240" y="2949133"/>
              <a:ext cx="2422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00" b="1" dirty="0">
                  <a:latin typeface="Helvetica"/>
                  <a:cs typeface="Helvetica"/>
                </a:rPr>
                <a:t>1</a:t>
              </a:r>
            </a:p>
          </p:txBody>
        </p:sp>
        <p:sp>
          <p:nvSpPr>
            <p:cNvPr id="132" name="Rectangle 56"/>
            <p:cNvSpPr>
              <a:spLocks noChangeArrowheads="1"/>
            </p:cNvSpPr>
            <p:nvPr/>
          </p:nvSpPr>
          <p:spPr bwMode="auto">
            <a:xfrm rot="16200000">
              <a:off x="4219132" y="3343973"/>
              <a:ext cx="2422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00" b="1" dirty="0">
                  <a:latin typeface="Helvetica"/>
                  <a:cs typeface="Helvetica"/>
                </a:rPr>
                <a:t>2</a:t>
              </a:r>
            </a:p>
          </p:txBody>
        </p:sp>
        <p:sp>
          <p:nvSpPr>
            <p:cNvPr id="133" name="Rectangle 56"/>
            <p:cNvSpPr>
              <a:spLocks noChangeArrowheads="1"/>
            </p:cNvSpPr>
            <p:nvPr/>
          </p:nvSpPr>
          <p:spPr bwMode="auto">
            <a:xfrm rot="16200000">
              <a:off x="4219132" y="3738292"/>
              <a:ext cx="2422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00" b="1" dirty="0">
                  <a:latin typeface="Helvetica"/>
                  <a:cs typeface="Helvetica"/>
                </a:rPr>
                <a:t>3</a:t>
              </a:r>
            </a:p>
          </p:txBody>
        </p:sp>
        <p:sp>
          <p:nvSpPr>
            <p:cNvPr id="134" name="Rectangle 56"/>
            <p:cNvSpPr>
              <a:spLocks noChangeArrowheads="1"/>
            </p:cNvSpPr>
            <p:nvPr/>
          </p:nvSpPr>
          <p:spPr bwMode="auto">
            <a:xfrm rot="16200000">
              <a:off x="4219132" y="4132456"/>
              <a:ext cx="2422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00" b="1" dirty="0">
                  <a:latin typeface="Helvetica"/>
                  <a:cs typeface="Helvetica"/>
                </a:rPr>
                <a:t>4</a:t>
              </a:r>
            </a:p>
          </p:txBody>
        </p:sp>
        <p:sp>
          <p:nvSpPr>
            <p:cNvPr id="135" name="Line 68"/>
            <p:cNvSpPr>
              <a:spLocks noChangeShapeType="1"/>
            </p:cNvSpPr>
            <p:nvPr/>
          </p:nvSpPr>
          <p:spPr bwMode="auto">
            <a:xfrm rot="5400000" flipH="1">
              <a:off x="4494155" y="2257734"/>
              <a:ext cx="0" cy="108000"/>
            </a:xfrm>
            <a:prstGeom prst="line">
              <a:avLst/>
            </a:prstGeom>
            <a:noFill/>
            <a:ln w="9525">
              <a:solidFill>
                <a:schemeClr val="tx1"/>
              </a:solidFill>
              <a:round/>
              <a:headEnd/>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36" name="正方形/長方形 135"/>
            <p:cNvSpPr/>
            <p:nvPr/>
          </p:nvSpPr>
          <p:spPr>
            <a:xfrm rot="16200000">
              <a:off x="4132302" y="2166312"/>
              <a:ext cx="412242" cy="307777"/>
            </a:xfrm>
            <a:prstGeom prst="rect">
              <a:avLst/>
            </a:prstGeom>
          </p:spPr>
          <p:txBody>
            <a:bodyPr wrap="none">
              <a:spAutoFit/>
            </a:bodyPr>
            <a:lstStyle/>
            <a:p>
              <a:r>
                <a:rPr lang="en-US" altLang="ja-JP" sz="1400" b="1" dirty="0">
                  <a:latin typeface="Helvetica"/>
                  <a:cs typeface="Helvetica"/>
                </a:rPr>
                <a:t>−</a:t>
              </a:r>
              <a:r>
                <a:rPr lang="ja-JP" altLang="en-US" sz="1400" b="1" dirty="0">
                  <a:latin typeface="Helvetica"/>
                  <a:cs typeface="Helvetica"/>
                </a:rPr>
                <a:t>１</a:t>
              </a:r>
              <a:endParaRPr lang="en-US" altLang="ja-JP" sz="1400" b="1" dirty="0">
                <a:latin typeface="Helvetica"/>
                <a:cs typeface="Helvetica"/>
              </a:endParaRPr>
            </a:p>
          </p:txBody>
        </p:sp>
      </p:grpSp>
      <p:sp>
        <p:nvSpPr>
          <p:cNvPr id="137" name="Rectangle 56"/>
          <p:cNvSpPr>
            <a:spLocks noChangeArrowheads="1"/>
          </p:cNvSpPr>
          <p:nvPr/>
        </p:nvSpPr>
        <p:spPr bwMode="auto">
          <a:xfrm rot="16200000">
            <a:off x="-370348" y="3191258"/>
            <a:ext cx="1018714" cy="31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6" rIns="91436" bIns="45716">
            <a:spAutoFit/>
          </a:bodyPr>
          <a:lstStyle/>
          <a:p>
            <a:r>
              <a:rPr lang="en-US" altLang="ja-JP" sz="1400" b="1" dirty="0">
                <a:latin typeface="Helvetica"/>
                <a:cs typeface="Helvetica"/>
              </a:rPr>
              <a:t>Time (ns)</a:t>
            </a:r>
          </a:p>
        </p:txBody>
      </p:sp>
      <p:grpSp>
        <p:nvGrpSpPr>
          <p:cNvPr id="2" name="図形グループ 1"/>
          <p:cNvGrpSpPr/>
          <p:nvPr/>
        </p:nvGrpSpPr>
        <p:grpSpPr>
          <a:xfrm>
            <a:off x="3814467" y="1467708"/>
            <a:ext cx="5346613" cy="4714017"/>
            <a:chOff x="3814465" y="1467706"/>
            <a:chExt cx="5346613" cy="4714017"/>
          </a:xfrm>
        </p:grpSpPr>
        <p:pic>
          <p:nvPicPr>
            <p:cNvPr id="60" name="図 59" descr="35869.wmf"/>
            <p:cNvPicPr>
              <a:picLocks noChangeAspect="1"/>
            </p:cNvPicPr>
            <p:nvPr/>
          </p:nvPicPr>
          <p:blipFill rotWithShape="1">
            <a:blip r:embed="rId6">
              <a:extLst>
                <a:ext uri="{28A0092B-C50C-407E-A947-70E740481C1C}">
                  <a14:useLocalDpi xmlns:a14="http://schemas.microsoft.com/office/drawing/2010/main" val="0"/>
                </a:ext>
              </a:extLst>
            </a:blip>
            <a:srcRect l="15949" b="40335"/>
            <a:stretch/>
          </p:blipFill>
          <p:spPr>
            <a:xfrm>
              <a:off x="4580892" y="2093222"/>
              <a:ext cx="3118180" cy="2421730"/>
            </a:xfrm>
            <a:prstGeom prst="rect">
              <a:avLst/>
            </a:prstGeom>
          </p:spPr>
        </p:pic>
        <p:grpSp>
          <p:nvGrpSpPr>
            <p:cNvPr id="81" name="図形グループ 80"/>
            <p:cNvGrpSpPr/>
            <p:nvPr/>
          </p:nvGrpSpPr>
          <p:grpSpPr>
            <a:xfrm>
              <a:off x="6477198" y="2236478"/>
              <a:ext cx="359997" cy="360000"/>
              <a:chOff x="2918511" y="2288368"/>
              <a:chExt cx="359997" cy="360000"/>
            </a:xfrm>
          </p:grpSpPr>
          <p:sp>
            <p:nvSpPr>
              <p:cNvPr id="82" name="Line 45"/>
              <p:cNvSpPr>
                <a:spLocks noChangeShapeType="1"/>
              </p:cNvSpPr>
              <p:nvPr/>
            </p:nvSpPr>
            <p:spPr bwMode="auto">
              <a:xfrm rot="5400000" flipH="1">
                <a:off x="3098508" y="2306368"/>
                <a:ext cx="2" cy="324001"/>
              </a:xfrm>
              <a:prstGeom prst="line">
                <a:avLst/>
              </a:prstGeom>
              <a:noFill/>
              <a:ln w="28575" cmpd="sng">
                <a:solidFill>
                  <a:srgbClr val="FFFF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r>
                  <a:rPr lang="en-US" altLang="ja-JP" sz="1400" dirty="0">
                    <a:latin typeface="Helvetica"/>
                    <a:cs typeface="Helvetica"/>
                  </a:rPr>
                  <a:t>w</a:t>
                </a:r>
                <a:endParaRPr lang="ja-JP" altLang="en-US" sz="1400" dirty="0">
                  <a:latin typeface="Helvetica"/>
                  <a:cs typeface="Helvetica"/>
                </a:endParaRPr>
              </a:p>
            </p:txBody>
          </p:sp>
          <p:sp>
            <p:nvSpPr>
              <p:cNvPr id="83" name="円/楕円 82"/>
              <p:cNvSpPr/>
              <p:nvPr/>
            </p:nvSpPr>
            <p:spPr>
              <a:xfrm>
                <a:off x="2918511" y="2288368"/>
                <a:ext cx="359997" cy="360000"/>
              </a:xfrm>
              <a:prstGeom prst="ellipse">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86" name="図形グループ 85"/>
            <p:cNvGrpSpPr/>
            <p:nvPr/>
          </p:nvGrpSpPr>
          <p:grpSpPr>
            <a:xfrm rot="16200000">
              <a:off x="5062055" y="2236478"/>
              <a:ext cx="359997" cy="360000"/>
              <a:chOff x="2918511" y="2288368"/>
              <a:chExt cx="359997" cy="360000"/>
            </a:xfrm>
          </p:grpSpPr>
          <p:sp>
            <p:nvSpPr>
              <p:cNvPr id="91" name="Line 45"/>
              <p:cNvSpPr>
                <a:spLocks noChangeShapeType="1"/>
              </p:cNvSpPr>
              <p:nvPr/>
            </p:nvSpPr>
            <p:spPr bwMode="auto">
              <a:xfrm rot="5400000" flipH="1">
                <a:off x="3098508" y="2306368"/>
                <a:ext cx="2" cy="324001"/>
              </a:xfrm>
              <a:prstGeom prst="line">
                <a:avLst/>
              </a:prstGeom>
              <a:noFill/>
              <a:ln w="28575" cmpd="sng">
                <a:solidFill>
                  <a:srgbClr val="FFFF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r>
                  <a:rPr lang="en-US" altLang="ja-JP" sz="1400" dirty="0">
                    <a:latin typeface="Helvetica"/>
                    <a:cs typeface="Helvetica"/>
                  </a:rPr>
                  <a:t>w</a:t>
                </a:r>
                <a:endParaRPr lang="ja-JP" altLang="en-US" sz="1400" dirty="0">
                  <a:latin typeface="Helvetica"/>
                  <a:cs typeface="Helvetica"/>
                </a:endParaRPr>
              </a:p>
            </p:txBody>
          </p:sp>
          <p:sp>
            <p:nvSpPr>
              <p:cNvPr id="97" name="円/楕円 96"/>
              <p:cNvSpPr/>
              <p:nvPr/>
            </p:nvSpPr>
            <p:spPr>
              <a:xfrm>
                <a:off x="2918511" y="2288368"/>
                <a:ext cx="359997" cy="360000"/>
              </a:xfrm>
              <a:prstGeom prst="ellipse">
                <a:avLst/>
              </a:pr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5" name="テキスト ボックス 4"/>
            <p:cNvSpPr txBox="1">
              <a:spLocks noChangeArrowheads="1"/>
            </p:cNvSpPr>
            <p:nvPr/>
          </p:nvSpPr>
          <p:spPr bwMode="auto">
            <a:xfrm>
              <a:off x="4736398" y="1467706"/>
              <a:ext cx="2785398"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a:solidFill>
                    <a:schemeClr val="bg1"/>
                  </a:solidFill>
                  <a:latin typeface="Helvetica" charset="0"/>
                  <a:cs typeface="Helvetica" charset="0"/>
                </a:rPr>
                <a:t>Streak image w/B</a:t>
              </a:r>
              <a:endParaRPr lang="ja-JP" altLang="en-US" sz="2000" b="1" dirty="0">
                <a:solidFill>
                  <a:schemeClr val="bg1"/>
                </a:solidFill>
                <a:latin typeface="Helvetica" charset="0"/>
                <a:cs typeface="Helvetica" charset="0"/>
              </a:endParaRPr>
            </a:p>
          </p:txBody>
        </p:sp>
        <p:graphicFrame>
          <p:nvGraphicFramePr>
            <p:cNvPr id="28" name="オブジェクト 27"/>
            <p:cNvGraphicFramePr>
              <a:graphicFrameLocks noChangeAspect="1"/>
            </p:cNvGraphicFramePr>
            <p:nvPr>
              <p:extLst>
                <p:ext uri="{D42A27DB-BD31-4B8C-83A1-F6EECF244321}">
                  <p14:modId xmlns:p14="http://schemas.microsoft.com/office/powerpoint/2010/main" val="3185229995"/>
                </p:ext>
              </p:extLst>
            </p:nvPr>
          </p:nvGraphicFramePr>
          <p:xfrm>
            <a:off x="4621211" y="4833936"/>
            <a:ext cx="3190875" cy="1347787"/>
          </p:xfrm>
          <a:graphic>
            <a:graphicData uri="http://schemas.openxmlformats.org/presentationml/2006/ole">
              <mc:AlternateContent xmlns:mc="http://schemas.openxmlformats.org/markup-compatibility/2006">
                <mc:Choice xmlns:v="urn:schemas-microsoft-com:vml" Requires="v">
                  <p:oleObj spid="_x0000_s2001" name="数式" r:id="rId7" imgW="1536700" imgH="647700" progId="Equation.3">
                    <p:embed/>
                  </p:oleObj>
                </mc:Choice>
                <mc:Fallback>
                  <p:oleObj name="数式" r:id="rId7" imgW="1536700" imgH="647700" progId="Equation.3">
                    <p:embed/>
                    <p:pic>
                      <p:nvPicPr>
                        <p:cNvPr id="0" name=""/>
                        <p:cNvPicPr/>
                        <p:nvPr/>
                      </p:nvPicPr>
                      <p:blipFill>
                        <a:blip r:embed="rId8"/>
                        <a:stretch>
                          <a:fillRect/>
                        </a:stretch>
                      </p:blipFill>
                      <p:spPr>
                        <a:xfrm>
                          <a:off x="4621211" y="4833936"/>
                          <a:ext cx="3190875" cy="1347787"/>
                        </a:xfrm>
                        <a:prstGeom prst="rect">
                          <a:avLst/>
                        </a:prstGeom>
                      </p:spPr>
                    </p:pic>
                  </p:oleObj>
                </mc:Fallback>
              </mc:AlternateContent>
            </a:graphicData>
          </a:graphic>
        </p:graphicFrame>
        <p:cxnSp>
          <p:nvCxnSpPr>
            <p:cNvPr id="9" name="直線コネクタ 8"/>
            <p:cNvCxnSpPr/>
            <p:nvPr/>
          </p:nvCxnSpPr>
          <p:spPr>
            <a:xfrm flipH="1">
              <a:off x="4580892" y="2740532"/>
              <a:ext cx="3118180" cy="0"/>
            </a:xfrm>
            <a:prstGeom prst="line">
              <a:avLst/>
            </a:prstGeom>
            <a:ln>
              <a:solidFill>
                <a:srgbClr val="FFFFFF"/>
              </a:solidFill>
              <a:prstDash val="dash"/>
            </a:ln>
          </p:spPr>
          <p:style>
            <a:lnRef idx="2">
              <a:schemeClr val="accent1"/>
            </a:lnRef>
            <a:fillRef idx="0">
              <a:schemeClr val="accent1"/>
            </a:fillRef>
            <a:effectRef idx="1">
              <a:schemeClr val="accent1"/>
            </a:effectRef>
            <a:fontRef idx="minor">
              <a:schemeClr val="tx1"/>
            </a:fontRef>
          </p:style>
        </p:cxnSp>
        <p:sp>
          <p:nvSpPr>
            <p:cNvPr id="112" name="Rectangle 56"/>
            <p:cNvSpPr>
              <a:spLocks noChangeArrowheads="1"/>
            </p:cNvSpPr>
            <p:nvPr/>
          </p:nvSpPr>
          <p:spPr bwMode="auto">
            <a:xfrm rot="16200000">
              <a:off x="3462073" y="3102662"/>
              <a:ext cx="1018714" cy="31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6" rIns="91436" bIns="45716">
              <a:spAutoFit/>
            </a:bodyPr>
            <a:lstStyle/>
            <a:p>
              <a:r>
                <a:rPr lang="en-US" altLang="ja-JP" sz="1400" b="1" dirty="0">
                  <a:latin typeface="Helvetica"/>
                  <a:cs typeface="Helvetica"/>
                </a:rPr>
                <a:t>Time (ns)</a:t>
              </a:r>
            </a:p>
          </p:txBody>
        </p:sp>
        <p:grpSp>
          <p:nvGrpSpPr>
            <p:cNvPr id="16" name="図形グループ 15"/>
            <p:cNvGrpSpPr/>
            <p:nvPr/>
          </p:nvGrpSpPr>
          <p:grpSpPr>
            <a:xfrm>
              <a:off x="4086359" y="2144723"/>
              <a:ext cx="368670" cy="2370127"/>
              <a:chOff x="4179491" y="2114080"/>
              <a:chExt cx="368670" cy="2370127"/>
            </a:xfrm>
          </p:grpSpPr>
          <p:sp>
            <p:nvSpPr>
              <p:cNvPr id="105" name="Line 68"/>
              <p:cNvSpPr>
                <a:spLocks noChangeShapeType="1"/>
              </p:cNvSpPr>
              <p:nvPr/>
            </p:nvSpPr>
            <p:spPr bwMode="auto">
              <a:xfrm flipH="1">
                <a:off x="4494161" y="2122510"/>
                <a:ext cx="0" cy="236169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06" name="Line 68"/>
              <p:cNvSpPr>
                <a:spLocks noChangeShapeType="1"/>
              </p:cNvSpPr>
              <p:nvPr/>
            </p:nvSpPr>
            <p:spPr bwMode="auto">
              <a:xfrm rot="5400000" flipH="1">
                <a:off x="4494161" y="2655689"/>
                <a:ext cx="0" cy="108000"/>
              </a:xfrm>
              <a:prstGeom prst="line">
                <a:avLst/>
              </a:prstGeom>
              <a:noFill/>
              <a:ln w="9525">
                <a:solidFill>
                  <a:schemeClr val="tx1"/>
                </a:solidFill>
                <a:round/>
                <a:headEnd/>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07" name="Line 68"/>
              <p:cNvSpPr>
                <a:spLocks noChangeShapeType="1"/>
              </p:cNvSpPr>
              <p:nvPr/>
            </p:nvSpPr>
            <p:spPr bwMode="auto">
              <a:xfrm rot="5400000" flipH="1">
                <a:off x="4494161" y="3049853"/>
                <a:ext cx="0" cy="108000"/>
              </a:xfrm>
              <a:prstGeom prst="line">
                <a:avLst/>
              </a:prstGeom>
              <a:noFill/>
              <a:ln w="9525">
                <a:solidFill>
                  <a:schemeClr val="tx1"/>
                </a:solidFill>
                <a:round/>
                <a:headEnd/>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08" name="Line 68"/>
              <p:cNvSpPr>
                <a:spLocks noChangeShapeType="1"/>
              </p:cNvSpPr>
              <p:nvPr/>
            </p:nvSpPr>
            <p:spPr bwMode="auto">
              <a:xfrm rot="5400000" flipH="1">
                <a:off x="4494161" y="3444017"/>
                <a:ext cx="0" cy="108000"/>
              </a:xfrm>
              <a:prstGeom prst="line">
                <a:avLst/>
              </a:prstGeom>
              <a:noFill/>
              <a:ln w="9525">
                <a:solidFill>
                  <a:schemeClr val="tx1"/>
                </a:solidFill>
                <a:round/>
                <a:headEnd/>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09" name="Line 68"/>
              <p:cNvSpPr>
                <a:spLocks noChangeShapeType="1"/>
              </p:cNvSpPr>
              <p:nvPr/>
            </p:nvSpPr>
            <p:spPr bwMode="auto">
              <a:xfrm rot="5400000" flipH="1">
                <a:off x="4494161" y="3838181"/>
                <a:ext cx="0" cy="108000"/>
              </a:xfrm>
              <a:prstGeom prst="line">
                <a:avLst/>
              </a:prstGeom>
              <a:noFill/>
              <a:ln w="9525">
                <a:solidFill>
                  <a:schemeClr val="tx1"/>
                </a:solidFill>
                <a:round/>
                <a:headEnd/>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10" name="Line 68"/>
              <p:cNvSpPr>
                <a:spLocks noChangeShapeType="1"/>
              </p:cNvSpPr>
              <p:nvPr/>
            </p:nvSpPr>
            <p:spPr bwMode="auto">
              <a:xfrm rot="5400000" flipH="1">
                <a:off x="4494161" y="4232345"/>
                <a:ext cx="0" cy="108000"/>
              </a:xfrm>
              <a:prstGeom prst="line">
                <a:avLst/>
              </a:prstGeom>
              <a:noFill/>
              <a:ln w="9525">
                <a:solidFill>
                  <a:schemeClr val="tx1"/>
                </a:solidFill>
                <a:round/>
                <a:headEnd/>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13" name="Rectangle 56"/>
              <p:cNvSpPr>
                <a:spLocks noChangeArrowheads="1"/>
              </p:cNvSpPr>
              <p:nvPr/>
            </p:nvSpPr>
            <p:spPr bwMode="auto">
              <a:xfrm rot="16200000">
                <a:off x="4219133" y="2562150"/>
                <a:ext cx="2422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00" b="1" dirty="0">
                    <a:latin typeface="Helvetica"/>
                    <a:cs typeface="Helvetica"/>
                  </a:rPr>
                  <a:t>0</a:t>
                </a:r>
              </a:p>
            </p:txBody>
          </p:sp>
          <p:sp>
            <p:nvSpPr>
              <p:cNvPr id="114" name="Rectangle 56"/>
              <p:cNvSpPr>
                <a:spLocks noChangeArrowheads="1"/>
              </p:cNvSpPr>
              <p:nvPr/>
            </p:nvSpPr>
            <p:spPr bwMode="auto">
              <a:xfrm rot="16200000">
                <a:off x="4212240" y="2949133"/>
                <a:ext cx="2422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00" b="1" dirty="0">
                    <a:latin typeface="Helvetica"/>
                    <a:cs typeface="Helvetica"/>
                  </a:rPr>
                  <a:t>1</a:t>
                </a:r>
              </a:p>
            </p:txBody>
          </p:sp>
          <p:sp>
            <p:nvSpPr>
              <p:cNvPr id="115" name="Rectangle 56"/>
              <p:cNvSpPr>
                <a:spLocks noChangeArrowheads="1"/>
              </p:cNvSpPr>
              <p:nvPr/>
            </p:nvSpPr>
            <p:spPr bwMode="auto">
              <a:xfrm rot="16200000">
                <a:off x="4219132" y="3343973"/>
                <a:ext cx="2422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00" b="1" dirty="0">
                    <a:latin typeface="Helvetica"/>
                    <a:cs typeface="Helvetica"/>
                  </a:rPr>
                  <a:t>2</a:t>
                </a:r>
              </a:p>
            </p:txBody>
          </p:sp>
          <p:sp>
            <p:nvSpPr>
              <p:cNvPr id="116" name="Rectangle 56"/>
              <p:cNvSpPr>
                <a:spLocks noChangeArrowheads="1"/>
              </p:cNvSpPr>
              <p:nvPr/>
            </p:nvSpPr>
            <p:spPr bwMode="auto">
              <a:xfrm rot="16200000">
                <a:off x="4219132" y="3738292"/>
                <a:ext cx="2422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00" b="1" dirty="0">
                    <a:latin typeface="Helvetica"/>
                    <a:cs typeface="Helvetica"/>
                  </a:rPr>
                  <a:t>3</a:t>
                </a:r>
              </a:p>
            </p:txBody>
          </p:sp>
          <p:sp>
            <p:nvSpPr>
              <p:cNvPr id="117" name="Rectangle 56"/>
              <p:cNvSpPr>
                <a:spLocks noChangeArrowheads="1"/>
              </p:cNvSpPr>
              <p:nvPr/>
            </p:nvSpPr>
            <p:spPr bwMode="auto">
              <a:xfrm rot="16200000">
                <a:off x="4219132" y="4132456"/>
                <a:ext cx="2422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400" b="1" dirty="0">
                    <a:latin typeface="Helvetica"/>
                    <a:cs typeface="Helvetica"/>
                  </a:rPr>
                  <a:t>4</a:t>
                </a:r>
              </a:p>
            </p:txBody>
          </p:sp>
          <p:sp>
            <p:nvSpPr>
              <p:cNvPr id="120" name="Line 68"/>
              <p:cNvSpPr>
                <a:spLocks noChangeShapeType="1"/>
              </p:cNvSpPr>
              <p:nvPr/>
            </p:nvSpPr>
            <p:spPr bwMode="auto">
              <a:xfrm rot="5400000" flipH="1">
                <a:off x="4494155" y="2257734"/>
                <a:ext cx="0" cy="108000"/>
              </a:xfrm>
              <a:prstGeom prst="line">
                <a:avLst/>
              </a:prstGeom>
              <a:noFill/>
              <a:ln w="9525">
                <a:solidFill>
                  <a:schemeClr val="tx1"/>
                </a:solidFill>
                <a:round/>
                <a:headEnd/>
                <a:tailEnd type="none" w="med" len="med"/>
              </a:ln>
              <a:extLst>
                <a:ext uri="{909E8E84-426E-40dd-AFC4-6F175D3DCCD1}">
                  <a14:hiddenFill xmlns:a14="http://schemas.microsoft.com/office/drawing/2010/main">
                    <a:noFill/>
                  </a14:hiddenFill>
                </a:ext>
              </a:extLst>
            </p:spPr>
            <p:txBody>
              <a:bodyPr wrap="none" anchor="ctr"/>
              <a:lstStyle/>
              <a:p>
                <a:endParaRPr lang="ja-JP" altLang="en-US" sz="1400">
                  <a:latin typeface="Helvetica"/>
                  <a:cs typeface="Helvetica"/>
                </a:endParaRPr>
              </a:p>
            </p:txBody>
          </p:sp>
          <p:sp>
            <p:nvSpPr>
              <p:cNvPr id="15" name="正方形/長方形 14"/>
              <p:cNvSpPr/>
              <p:nvPr/>
            </p:nvSpPr>
            <p:spPr>
              <a:xfrm rot="16200000">
                <a:off x="4132302" y="2166312"/>
                <a:ext cx="412242" cy="307777"/>
              </a:xfrm>
              <a:prstGeom prst="rect">
                <a:avLst/>
              </a:prstGeom>
            </p:spPr>
            <p:txBody>
              <a:bodyPr wrap="none">
                <a:spAutoFit/>
              </a:bodyPr>
              <a:lstStyle/>
              <a:p>
                <a:r>
                  <a:rPr lang="en-US" altLang="ja-JP" sz="1400" b="1" dirty="0">
                    <a:latin typeface="Helvetica"/>
                    <a:cs typeface="Helvetica"/>
                  </a:rPr>
                  <a:t>−</a:t>
                </a:r>
                <a:r>
                  <a:rPr lang="ja-JP" altLang="en-US" sz="1400" b="1" dirty="0">
                    <a:latin typeface="Helvetica"/>
                    <a:cs typeface="Helvetica"/>
                  </a:rPr>
                  <a:t>１</a:t>
                </a:r>
                <a:endParaRPr lang="en-US" altLang="ja-JP" sz="1400" b="1" dirty="0">
                  <a:latin typeface="Helvetica"/>
                  <a:cs typeface="Helvetica"/>
                </a:endParaRPr>
              </a:p>
            </p:txBody>
          </p:sp>
        </p:grpSp>
        <p:cxnSp>
          <p:nvCxnSpPr>
            <p:cNvPr id="18" name="直線矢印コネクタ 17"/>
            <p:cNvCxnSpPr/>
            <p:nvPr/>
          </p:nvCxnSpPr>
          <p:spPr>
            <a:xfrm flipH="1">
              <a:off x="7739145" y="2740326"/>
              <a:ext cx="406042"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左中かっこ 18"/>
            <p:cNvSpPr/>
            <p:nvPr/>
          </p:nvSpPr>
          <p:spPr>
            <a:xfrm flipH="1">
              <a:off x="7756080" y="3348215"/>
              <a:ext cx="284407" cy="97214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lIns="91436" tIns="45716" rIns="91436" bIns="45716" rtlCol="0" anchor="ctr"/>
            <a:lstStyle/>
            <a:p>
              <a:pPr algn="ctr"/>
              <a:endParaRPr kumimoji="1" lang="ja-JP" altLang="en-US"/>
            </a:p>
          </p:txBody>
        </p:sp>
        <p:sp>
          <p:nvSpPr>
            <p:cNvPr id="21" name="テキスト ボックス 20"/>
            <p:cNvSpPr txBox="1"/>
            <p:nvPr/>
          </p:nvSpPr>
          <p:spPr>
            <a:xfrm>
              <a:off x="8022342" y="3649638"/>
              <a:ext cx="1134145" cy="369332"/>
            </a:xfrm>
            <a:prstGeom prst="rect">
              <a:avLst/>
            </a:prstGeom>
            <a:noFill/>
          </p:spPr>
          <p:txBody>
            <a:bodyPr wrap="none" lIns="91436" tIns="45716" rIns="91436" bIns="45716" rtlCol="0">
              <a:spAutoFit/>
            </a:bodyPr>
            <a:lstStyle/>
            <a:p>
              <a:r>
                <a:rPr kumimoji="1" lang="en-US" altLang="ja-JP" dirty="0" smtClean="0">
                  <a:latin typeface="Helvetica"/>
                  <a:cs typeface="Helvetica"/>
                </a:rPr>
                <a:t>Black out</a:t>
              </a:r>
              <a:endParaRPr kumimoji="1" lang="ja-JP" altLang="en-US" dirty="0">
                <a:latin typeface="Helvetica"/>
                <a:cs typeface="Helvetica"/>
              </a:endParaRPr>
            </a:p>
          </p:txBody>
        </p:sp>
        <p:sp>
          <p:nvSpPr>
            <p:cNvPr id="138" name="テキスト ボックス 137"/>
            <p:cNvSpPr txBox="1"/>
            <p:nvPr/>
          </p:nvSpPr>
          <p:spPr>
            <a:xfrm>
              <a:off x="8091300" y="2549955"/>
              <a:ext cx="1069778" cy="369324"/>
            </a:xfrm>
            <a:prstGeom prst="rect">
              <a:avLst/>
            </a:prstGeom>
            <a:noFill/>
          </p:spPr>
          <p:txBody>
            <a:bodyPr wrap="none" lIns="91436" tIns="45716" rIns="91436" bIns="45716" rtlCol="0">
              <a:spAutoFit/>
            </a:bodyPr>
            <a:lstStyle/>
            <a:p>
              <a:r>
                <a:rPr kumimoji="1" lang="en-US" altLang="ja-JP" dirty="0" smtClean="0">
                  <a:solidFill>
                    <a:srgbClr val="FF0000"/>
                  </a:solidFill>
                  <a:latin typeface="Helvetica"/>
                  <a:cs typeface="Helvetica"/>
                </a:rPr>
                <a:t>laser fire</a:t>
              </a:r>
              <a:endParaRPr kumimoji="1" lang="ja-JP" altLang="en-US" dirty="0">
                <a:solidFill>
                  <a:srgbClr val="FF0000"/>
                </a:solidFill>
                <a:latin typeface="Helvetica"/>
                <a:cs typeface="Helvetica"/>
              </a:endParaRPr>
            </a:p>
          </p:txBody>
        </p:sp>
      </p:grpSp>
      <p:sp>
        <p:nvSpPr>
          <p:cNvPr id="139" name="テキスト ボックス 138"/>
          <p:cNvSpPr txBox="1"/>
          <p:nvPr/>
        </p:nvSpPr>
        <p:spPr>
          <a:xfrm>
            <a:off x="45362" y="6276812"/>
            <a:ext cx="8995564" cy="400101"/>
          </a:xfrm>
          <a:prstGeom prst="rect">
            <a:avLst/>
          </a:prstGeom>
          <a:solidFill>
            <a:srgbClr val="000090"/>
          </a:solidFill>
        </p:spPr>
        <p:txBody>
          <a:bodyPr wrap="square" lIns="91436" tIns="45716" rIns="91436" bIns="45716" rtlCol="0">
            <a:spAutoFit/>
          </a:bodyPr>
          <a:lstStyle/>
          <a:p>
            <a:pPr algn="ctr"/>
            <a:r>
              <a:rPr lang="en-US" altLang="ja-JP" sz="2000" b="1" dirty="0">
                <a:solidFill>
                  <a:schemeClr val="bg1"/>
                </a:solidFill>
                <a:latin typeface="Helvetica"/>
                <a:ea typeface="ヒラギノ角ゴ Pro W3"/>
                <a:cs typeface="Helvetica"/>
              </a:rPr>
              <a:t>Fused silica becomes opaque for probe light soon after B-generation.</a:t>
            </a:r>
            <a:endParaRPr lang="ja-JP" altLang="en-US" sz="2000" b="1" dirty="0">
              <a:solidFill>
                <a:schemeClr val="bg1"/>
              </a:solidFill>
              <a:latin typeface="Helvetica"/>
              <a:ea typeface="ヒラギノ角ゴ Pro W3"/>
              <a:cs typeface="Helvetica"/>
            </a:endParaRPr>
          </a:p>
        </p:txBody>
      </p:sp>
      <p:sp>
        <p:nvSpPr>
          <p:cNvPr id="61" name="正方形/長方形 60"/>
          <p:cNvSpPr/>
          <p:nvPr/>
        </p:nvSpPr>
        <p:spPr>
          <a:xfrm>
            <a:off x="39956" y="38105"/>
            <a:ext cx="2289096" cy="369332"/>
          </a:xfrm>
          <a:prstGeom prst="rect">
            <a:avLst/>
          </a:prstGeom>
          <a:ln>
            <a:solidFill>
              <a:schemeClr val="tx1"/>
            </a:solidFill>
          </a:ln>
        </p:spPr>
        <p:txBody>
          <a:bodyPr wrap="none" lIns="91438" tIns="45718" rIns="91438" bIns="45718">
            <a:spAutoFit/>
          </a:bodyPr>
          <a:lstStyle/>
          <a:p>
            <a:r>
              <a:rPr kumimoji="0" lang="en-US" altLang="ja-JP" dirty="0" smtClean="0">
                <a:solidFill>
                  <a:srgbClr val="000000"/>
                </a:solidFill>
                <a:latin typeface="Helvetica"/>
                <a:ea typeface="ヒラギノ角ゴ Pro W3"/>
                <a:cs typeface="Helvetica"/>
                <a:sym typeface="Gill Sans" charset="0"/>
              </a:rPr>
              <a:t>Strong-</a:t>
            </a:r>
            <a:r>
              <a:rPr kumimoji="0" lang="en-US" altLang="ja-JP" i="1" dirty="0" smtClean="0">
                <a:solidFill>
                  <a:srgbClr val="000000"/>
                </a:solidFill>
                <a:latin typeface="Helvetica"/>
                <a:ea typeface="ヒラギノ角ゴ Pro W3"/>
                <a:cs typeface="Helvetica"/>
                <a:sym typeface="Gill Sans" charset="0"/>
              </a:rPr>
              <a:t>B</a:t>
            </a:r>
            <a:r>
              <a:rPr kumimoji="0" lang="en-US" altLang="ja-JP" dirty="0" smtClean="0">
                <a:solidFill>
                  <a:srgbClr val="000000"/>
                </a:solidFill>
                <a:latin typeface="Helvetica"/>
                <a:ea typeface="ヒラギノ角ゴ Pro W3"/>
                <a:cs typeface="Helvetica"/>
                <a:sym typeface="Gill Sans" charset="0"/>
              </a:rPr>
              <a:t> Generation</a:t>
            </a:r>
            <a:endParaRPr lang="ja-JP" altLang="en-US" dirty="0">
              <a:latin typeface="Helvetica"/>
              <a:cs typeface="Helvetica"/>
            </a:endParaRPr>
          </a:p>
        </p:txBody>
      </p:sp>
      <p:grpSp>
        <p:nvGrpSpPr>
          <p:cNvPr id="62" name="図形グループ 83"/>
          <p:cNvGrpSpPr>
            <a:grpSpLocks/>
          </p:cNvGrpSpPr>
          <p:nvPr/>
        </p:nvGrpSpPr>
        <p:grpSpPr bwMode="auto">
          <a:xfrm>
            <a:off x="8109585" y="255726"/>
            <a:ext cx="982980" cy="734035"/>
            <a:chOff x="8108950" y="50800"/>
            <a:chExt cx="984250" cy="734299"/>
          </a:xfrm>
        </p:grpSpPr>
        <p:sp>
          <p:nvSpPr>
            <p:cNvPr id="63" name="Text Box 8"/>
            <p:cNvSpPr txBox="1">
              <a:spLocks noChangeArrowheads="1"/>
            </p:cNvSpPr>
            <p:nvPr/>
          </p:nvSpPr>
          <p:spPr bwMode="auto">
            <a:xfrm>
              <a:off x="8108950" y="508000"/>
              <a:ext cx="984250" cy="27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1014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1014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1014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1014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1200" b="1">
                  <a:solidFill>
                    <a:srgbClr val="000000"/>
                  </a:solidFill>
                  <a:latin typeface="Charcoal" charset="0"/>
                </a:rPr>
                <a:t>ILE, Osaka</a:t>
              </a:r>
            </a:p>
          </p:txBody>
        </p:sp>
        <p:pic>
          <p:nvPicPr>
            <p:cNvPr id="65" name="Picture 2" descr="E:\発表用PPT\logo-SILVE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39469" y="50800"/>
              <a:ext cx="723213" cy="5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 name="テキスト ボックス 66"/>
          <p:cNvSpPr txBox="1"/>
          <p:nvPr/>
        </p:nvSpPr>
        <p:spPr>
          <a:xfrm>
            <a:off x="5285413" y="1080000"/>
            <a:ext cx="3871624" cy="369324"/>
          </a:xfrm>
          <a:prstGeom prst="rect">
            <a:avLst/>
          </a:prstGeom>
          <a:noFill/>
        </p:spPr>
        <p:txBody>
          <a:bodyPr wrap="square" lIns="91436" tIns="45716" rIns="91436" bIns="45716" rtlCol="0">
            <a:spAutoFit/>
          </a:bodyPr>
          <a:lstStyle/>
          <a:p>
            <a:r>
              <a:rPr kumimoji="1" lang="en-US" altLang="ja-JP" b="1" baseline="30000" dirty="0" smtClean="0">
                <a:latin typeface="Helvetica"/>
                <a:cs typeface="Helvetica"/>
              </a:rPr>
              <a:t>#</a:t>
            </a:r>
            <a:r>
              <a:rPr kumimoji="1" lang="en-US" altLang="ja-JP" b="1" dirty="0" smtClean="0">
                <a:latin typeface="Helvetica"/>
                <a:cs typeface="Helvetica"/>
              </a:rPr>
              <a:t>S. Fujioka et al., Sci. Rep. (2013).</a:t>
            </a:r>
            <a:endParaRPr kumimoji="1" lang="ja-JP" altLang="en-US" b="1" dirty="0">
              <a:latin typeface="Helvetica"/>
              <a:cs typeface="Helvetica"/>
            </a:endParaRPr>
          </a:p>
        </p:txBody>
      </p:sp>
    </p:spTree>
    <p:extLst>
      <p:ext uri="{BB962C8B-B14F-4D97-AF65-F5344CB8AC3E}">
        <p14:creationId xmlns:p14="http://schemas.microsoft.com/office/powerpoint/2010/main" val="134808584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 name="Rectangle 2"/>
          <p:cNvSpPr>
            <a:spLocks noChangeArrowheads="1"/>
          </p:cNvSpPr>
          <p:nvPr/>
        </p:nvSpPr>
        <p:spPr bwMode="auto">
          <a:xfrm>
            <a:off x="2" y="0"/>
            <a:ext cx="8136000"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a:solidFill>
                <a:srgbClr val="FF0000"/>
              </a:solidFill>
              <a:latin typeface="Helvetica"/>
              <a:ea typeface="ヒラギノ角ゴ Pro W3"/>
              <a:cs typeface="Helvetica"/>
            </a:endParaRPr>
          </a:p>
          <a:p>
            <a:r>
              <a:rPr lang="en-US" altLang="ja-JP" sz="2200" b="1" dirty="0" smtClean="0">
                <a:solidFill>
                  <a:srgbClr val="FF0000"/>
                </a:solidFill>
                <a:latin typeface="Helvetica"/>
                <a:ea typeface="ヒラギノ角ゴ Pro W3"/>
                <a:cs typeface="Helvetica"/>
              </a:rPr>
              <a:t>1 </a:t>
            </a:r>
            <a:r>
              <a:rPr lang="en-US" altLang="ja-JP" sz="2200" b="1" dirty="0" err="1">
                <a:solidFill>
                  <a:srgbClr val="FF0000"/>
                </a:solidFill>
                <a:latin typeface="Helvetica"/>
                <a:ea typeface="ヒラギノ角ゴ Pro W3"/>
                <a:cs typeface="Helvetica"/>
              </a:rPr>
              <a:t>kT</a:t>
            </a:r>
            <a:r>
              <a:rPr lang="en-US" altLang="ja-JP" sz="2200" b="1" dirty="0">
                <a:solidFill>
                  <a:srgbClr val="FF0000"/>
                </a:solidFill>
                <a:latin typeface="Helvetica"/>
                <a:ea typeface="ヒラギノ角ゴ Pro W3"/>
                <a:cs typeface="Helvetica"/>
              </a:rPr>
              <a:t> B-field</a:t>
            </a:r>
            <a:r>
              <a:rPr lang="en-US" altLang="ja-JP" sz="2200" b="1" dirty="0">
                <a:solidFill>
                  <a:srgbClr val="000090"/>
                </a:solidFill>
                <a:latin typeface="Helvetica"/>
                <a:ea typeface="ヒラギノ角ゴ Pro W3"/>
                <a:cs typeface="Helvetica"/>
              </a:rPr>
              <a:t>@850 µm from the coil</a:t>
            </a:r>
          </a:p>
          <a:p>
            <a:r>
              <a:rPr lang="en-US" altLang="ja-JP" sz="2200" b="1" dirty="0">
                <a:solidFill>
                  <a:srgbClr val="000090"/>
                </a:solidFill>
                <a:latin typeface="Helvetica"/>
                <a:ea typeface="ヒラギノ角ゴ Pro W3"/>
                <a:cs typeface="Helvetica"/>
              </a:rPr>
              <a:t>was obtained with the laser-driven capacitor-coil target.</a:t>
            </a:r>
          </a:p>
        </p:txBody>
      </p:sp>
      <p:sp>
        <p:nvSpPr>
          <p:cNvPr id="7" name="正方形/長方形 6"/>
          <p:cNvSpPr/>
          <p:nvPr/>
        </p:nvSpPr>
        <p:spPr>
          <a:xfrm>
            <a:off x="39956" y="38105"/>
            <a:ext cx="2289096" cy="369332"/>
          </a:xfrm>
          <a:prstGeom prst="rect">
            <a:avLst/>
          </a:prstGeom>
          <a:ln>
            <a:solidFill>
              <a:schemeClr val="tx1"/>
            </a:solidFill>
          </a:ln>
        </p:spPr>
        <p:txBody>
          <a:bodyPr wrap="none" lIns="91438" tIns="45718" rIns="91438" bIns="45718">
            <a:spAutoFit/>
          </a:bodyPr>
          <a:lstStyle/>
          <a:p>
            <a:r>
              <a:rPr kumimoji="0" lang="en-US" altLang="ja-JP" dirty="0" smtClean="0">
                <a:solidFill>
                  <a:srgbClr val="000000"/>
                </a:solidFill>
                <a:latin typeface="Helvetica"/>
                <a:ea typeface="ヒラギノ角ゴ Pro W3"/>
                <a:cs typeface="Helvetica"/>
                <a:sym typeface="Gill Sans" charset="0"/>
              </a:rPr>
              <a:t>Strong-</a:t>
            </a:r>
            <a:r>
              <a:rPr kumimoji="0" lang="en-US" altLang="ja-JP" i="1" dirty="0" smtClean="0">
                <a:solidFill>
                  <a:srgbClr val="000000"/>
                </a:solidFill>
                <a:latin typeface="Helvetica"/>
                <a:ea typeface="ヒラギノ角ゴ Pro W3"/>
                <a:cs typeface="Helvetica"/>
                <a:sym typeface="Gill Sans" charset="0"/>
              </a:rPr>
              <a:t>B</a:t>
            </a:r>
            <a:r>
              <a:rPr kumimoji="0" lang="en-US" altLang="ja-JP" dirty="0" smtClean="0">
                <a:solidFill>
                  <a:srgbClr val="000000"/>
                </a:solidFill>
                <a:latin typeface="Helvetica"/>
                <a:ea typeface="ヒラギノ角ゴ Pro W3"/>
                <a:cs typeface="Helvetica"/>
                <a:sym typeface="Gill Sans" charset="0"/>
              </a:rPr>
              <a:t> Generation</a:t>
            </a:r>
            <a:endParaRPr lang="ja-JP" altLang="en-US" dirty="0">
              <a:latin typeface="Helvetica"/>
              <a:cs typeface="Helvetica"/>
            </a:endParaRPr>
          </a:p>
        </p:txBody>
      </p:sp>
      <p:grpSp>
        <p:nvGrpSpPr>
          <p:cNvPr id="16" name="図形グループ 83"/>
          <p:cNvGrpSpPr>
            <a:grpSpLocks/>
          </p:cNvGrpSpPr>
          <p:nvPr/>
        </p:nvGrpSpPr>
        <p:grpSpPr bwMode="auto">
          <a:xfrm>
            <a:off x="8109585" y="255726"/>
            <a:ext cx="982980" cy="734035"/>
            <a:chOff x="8108950" y="50800"/>
            <a:chExt cx="984250" cy="734299"/>
          </a:xfrm>
        </p:grpSpPr>
        <p:sp>
          <p:nvSpPr>
            <p:cNvPr id="17" name="Text Box 8"/>
            <p:cNvSpPr txBox="1">
              <a:spLocks noChangeArrowheads="1"/>
            </p:cNvSpPr>
            <p:nvPr/>
          </p:nvSpPr>
          <p:spPr bwMode="auto">
            <a:xfrm>
              <a:off x="8108950" y="508000"/>
              <a:ext cx="984250" cy="27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1014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1014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1014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1014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1200" b="1">
                  <a:solidFill>
                    <a:srgbClr val="000000"/>
                  </a:solidFill>
                  <a:latin typeface="Charcoal" charset="0"/>
                </a:rPr>
                <a:t>ILE, Osaka</a:t>
              </a:r>
            </a:p>
          </p:txBody>
        </p:sp>
        <p:pic>
          <p:nvPicPr>
            <p:cNvPr id="18" name="Picture 2" descr="E:\発表用PPT\logo-SIL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469" y="50800"/>
              <a:ext cx="723213" cy="5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テキスト ボックス 4"/>
          <p:cNvSpPr txBox="1">
            <a:spLocks noChangeArrowheads="1"/>
          </p:cNvSpPr>
          <p:nvPr/>
        </p:nvSpPr>
        <p:spPr bwMode="auto">
          <a:xfrm>
            <a:off x="812226" y="1124861"/>
            <a:ext cx="4064702"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charset="0"/>
                <a:cs typeface="Helvetica" charset="0"/>
              </a:rPr>
              <a:t>Max. B flux density vs. Intensity</a:t>
            </a:r>
            <a:endParaRPr lang="ja-JP" altLang="en-US" sz="2000" b="1" dirty="0">
              <a:solidFill>
                <a:schemeClr val="bg1"/>
              </a:solidFill>
              <a:latin typeface="Helvetica" charset="0"/>
              <a:cs typeface="Helvetica" charset="0"/>
            </a:endParaRPr>
          </a:p>
        </p:txBody>
      </p:sp>
      <p:pic>
        <p:nvPicPr>
          <p:cNvPr id="24" name="図 23"/>
          <p:cNvPicPr>
            <a:picLocks noChangeAspect="1"/>
          </p:cNvPicPr>
          <p:nvPr/>
        </p:nvPicPr>
        <p:blipFill>
          <a:blip r:embed="rId3"/>
          <a:stretch>
            <a:fillRect/>
          </a:stretch>
        </p:blipFill>
        <p:spPr>
          <a:xfrm>
            <a:off x="988068" y="1445629"/>
            <a:ext cx="6874329" cy="5333532"/>
          </a:xfrm>
          <a:prstGeom prst="rect">
            <a:avLst/>
          </a:prstGeom>
        </p:spPr>
      </p:pic>
      <p:sp>
        <p:nvSpPr>
          <p:cNvPr id="26" name="テキスト ボックス 6"/>
          <p:cNvSpPr txBox="1">
            <a:spLocks noChangeArrowheads="1"/>
          </p:cNvSpPr>
          <p:nvPr/>
        </p:nvSpPr>
        <p:spPr bwMode="auto">
          <a:xfrm>
            <a:off x="5378516" y="3072302"/>
            <a:ext cx="1988580" cy="370793"/>
          </a:xfrm>
          <a:prstGeom prst="rect">
            <a:avLst/>
          </a:prstGeom>
          <a:no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lang="el-GR" altLang="ja-JP" sz="2200" b="1" i="1" dirty="0" smtClean="0">
                <a:solidFill>
                  <a:srgbClr val="FF0000"/>
                </a:solidFill>
                <a:latin typeface="Helvetica" charset="0"/>
                <a:cs typeface="Helvetica" charset="0"/>
              </a:rPr>
              <a:t>λ</a:t>
            </a:r>
            <a:r>
              <a:rPr lang="en-US" altLang="ja-JP" sz="2200" b="1" baseline="-25000" dirty="0" smtClean="0">
                <a:solidFill>
                  <a:srgbClr val="FF0000"/>
                </a:solidFill>
                <a:latin typeface="Helvetica" charset="0"/>
                <a:cs typeface="Helvetica" charset="0"/>
              </a:rPr>
              <a:t>L</a:t>
            </a:r>
            <a:r>
              <a:rPr lang="en-US" altLang="ja-JP" sz="2200" b="1" dirty="0" smtClean="0">
                <a:solidFill>
                  <a:srgbClr val="FF0000"/>
                </a:solidFill>
                <a:latin typeface="Helvetica" charset="0"/>
                <a:cs typeface="Helvetica" charset="0"/>
              </a:rPr>
              <a:t> = 1.053 µm</a:t>
            </a:r>
            <a:endParaRPr lang="ja-JP" altLang="en-US" sz="2200" b="1" dirty="0">
              <a:solidFill>
                <a:srgbClr val="FF0000"/>
              </a:solidFill>
              <a:latin typeface="Helvetica" charset="0"/>
              <a:cs typeface="Helvetica" charset="0"/>
            </a:endParaRPr>
          </a:p>
        </p:txBody>
      </p:sp>
      <p:sp>
        <p:nvSpPr>
          <p:cNvPr id="27" name="テキスト ボックス 26"/>
          <p:cNvSpPr txBox="1"/>
          <p:nvPr/>
        </p:nvSpPr>
        <p:spPr>
          <a:xfrm>
            <a:off x="4576291" y="2386843"/>
            <a:ext cx="143616" cy="287233"/>
          </a:xfrm>
          <a:prstGeom prst="rect">
            <a:avLst/>
          </a:prstGeom>
          <a:noFill/>
        </p:spPr>
        <p:txBody>
          <a:bodyPr wrap="none" rtlCol="0">
            <a:spAutoFit/>
          </a:bodyPr>
          <a:lstStyle/>
          <a:p>
            <a:endParaRPr kumimoji="1" lang="ja-JP" altLang="en-US" dirty="0"/>
          </a:p>
        </p:txBody>
      </p:sp>
      <p:sp>
        <p:nvSpPr>
          <p:cNvPr id="30" name="正方形/長方形 29"/>
          <p:cNvSpPr/>
          <p:nvPr/>
        </p:nvSpPr>
        <p:spPr>
          <a:xfrm>
            <a:off x="4865402" y="4534732"/>
            <a:ext cx="2364599" cy="662143"/>
          </a:xfrm>
          <a:prstGeom prst="rect">
            <a:avLst/>
          </a:prstGeom>
        </p:spPr>
        <p:txBody>
          <a:bodyPr wrap="square">
            <a:spAutoFit/>
          </a:bodyPr>
          <a:lstStyle/>
          <a:p>
            <a:r>
              <a:rPr lang="en-US" altLang="ja-JP" sz="2200" b="1" dirty="0" smtClean="0">
                <a:solidFill>
                  <a:schemeClr val="bg1">
                    <a:lumMod val="50000"/>
                  </a:schemeClr>
                </a:solidFill>
                <a:latin typeface="Helvetica"/>
                <a:cs typeface="Helvetica"/>
              </a:rPr>
              <a:t>Faraday rotation measurement</a:t>
            </a:r>
            <a:endParaRPr lang="ja-JP" altLang="en-US" sz="2200" b="1" dirty="0">
              <a:solidFill>
                <a:schemeClr val="bg1">
                  <a:lumMod val="50000"/>
                </a:schemeClr>
              </a:solidFill>
              <a:latin typeface="Helvetica"/>
              <a:cs typeface="Helvetica"/>
            </a:endParaRPr>
          </a:p>
        </p:txBody>
      </p:sp>
      <p:sp>
        <p:nvSpPr>
          <p:cNvPr id="32" name="左中かっこ 31"/>
          <p:cNvSpPr/>
          <p:nvPr/>
        </p:nvSpPr>
        <p:spPr>
          <a:xfrm rot="16200000">
            <a:off x="5726076" y="2881279"/>
            <a:ext cx="305179" cy="2976860"/>
          </a:xfrm>
          <a:prstGeom prst="lef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3" name="正方形/長方形 32"/>
          <p:cNvSpPr/>
          <p:nvPr/>
        </p:nvSpPr>
        <p:spPr>
          <a:xfrm>
            <a:off x="2009812" y="5250494"/>
            <a:ext cx="2237807" cy="737509"/>
          </a:xfrm>
          <a:prstGeom prst="rect">
            <a:avLst/>
          </a:prstGeom>
        </p:spPr>
        <p:txBody>
          <a:bodyPr wrap="square">
            <a:spAutoFit/>
          </a:bodyPr>
          <a:lstStyle/>
          <a:p>
            <a:r>
              <a:rPr lang="en-US" altLang="ja-JP" sz="2200" b="1" dirty="0" smtClean="0">
                <a:solidFill>
                  <a:schemeClr val="bg1">
                    <a:lumMod val="50000"/>
                  </a:schemeClr>
                </a:solidFill>
                <a:latin typeface="Helvetica"/>
                <a:cs typeface="Helvetica"/>
              </a:rPr>
              <a:t>Pick-up probe measurement</a:t>
            </a:r>
            <a:endParaRPr lang="ja-JP" altLang="en-US" sz="2200" b="1" dirty="0">
              <a:solidFill>
                <a:schemeClr val="bg1">
                  <a:lumMod val="50000"/>
                </a:schemeClr>
              </a:solidFill>
              <a:latin typeface="Helvetica"/>
              <a:cs typeface="Helvetica"/>
            </a:endParaRPr>
          </a:p>
        </p:txBody>
      </p:sp>
      <p:sp>
        <p:nvSpPr>
          <p:cNvPr id="34" name="テキスト ボックス 6"/>
          <p:cNvSpPr txBox="1">
            <a:spLocks noChangeArrowheads="1"/>
          </p:cNvSpPr>
          <p:nvPr/>
        </p:nvSpPr>
        <p:spPr bwMode="auto">
          <a:xfrm>
            <a:off x="2370098" y="2394395"/>
            <a:ext cx="2074680" cy="430879"/>
          </a:xfrm>
          <a:prstGeom prst="rect">
            <a:avLst/>
          </a:prstGeom>
          <a:no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lang="el-GR" altLang="ja-JP" sz="2200" b="1" i="1" dirty="0" smtClean="0">
                <a:solidFill>
                  <a:srgbClr val="008000"/>
                </a:solidFill>
                <a:latin typeface="Helvetica" charset="0"/>
                <a:cs typeface="Helvetica" charset="0"/>
              </a:rPr>
              <a:t>λ</a:t>
            </a:r>
            <a:r>
              <a:rPr lang="en-US" altLang="ja-JP" sz="2200" b="1" baseline="-25000" dirty="0" smtClean="0">
                <a:solidFill>
                  <a:srgbClr val="008000"/>
                </a:solidFill>
                <a:latin typeface="Helvetica" charset="0"/>
                <a:cs typeface="Helvetica" charset="0"/>
              </a:rPr>
              <a:t>L</a:t>
            </a:r>
            <a:r>
              <a:rPr lang="en-US" altLang="ja-JP" sz="2200" b="1" dirty="0" smtClean="0">
                <a:solidFill>
                  <a:srgbClr val="008000"/>
                </a:solidFill>
                <a:latin typeface="Helvetica" charset="0"/>
                <a:cs typeface="Helvetica" charset="0"/>
              </a:rPr>
              <a:t> = 0.53 µm</a:t>
            </a:r>
            <a:endParaRPr lang="ja-JP" altLang="en-US" sz="2200" b="1" dirty="0">
              <a:solidFill>
                <a:srgbClr val="008000"/>
              </a:solidFill>
              <a:latin typeface="Helvetica" charset="0"/>
              <a:cs typeface="Helvetica" charset="0"/>
            </a:endParaRPr>
          </a:p>
        </p:txBody>
      </p:sp>
      <p:sp>
        <p:nvSpPr>
          <p:cNvPr id="35" name="テキスト ボックス 34"/>
          <p:cNvSpPr txBox="1"/>
          <p:nvPr/>
        </p:nvSpPr>
        <p:spPr>
          <a:xfrm>
            <a:off x="5319736" y="1080000"/>
            <a:ext cx="3824264" cy="369324"/>
          </a:xfrm>
          <a:prstGeom prst="rect">
            <a:avLst/>
          </a:prstGeom>
          <a:noFill/>
        </p:spPr>
        <p:txBody>
          <a:bodyPr wrap="square" lIns="91436" tIns="45716" rIns="91436" bIns="45716" rtlCol="0">
            <a:spAutoFit/>
          </a:bodyPr>
          <a:lstStyle/>
          <a:p>
            <a:r>
              <a:rPr lang="en-US" altLang="ja-JP" b="1" dirty="0" smtClean="0">
                <a:latin typeface="Helvetica"/>
                <a:cs typeface="Helvetica"/>
              </a:rPr>
              <a:t>S. Fujioka </a:t>
            </a:r>
            <a:r>
              <a:rPr kumimoji="1" lang="en-US" altLang="ja-JP" b="1" i="1" dirty="0" smtClean="0">
                <a:latin typeface="Helvetica"/>
                <a:cs typeface="Helvetica"/>
              </a:rPr>
              <a:t>et al</a:t>
            </a:r>
            <a:r>
              <a:rPr kumimoji="1" lang="en-US" altLang="ja-JP" b="1" dirty="0" smtClean="0">
                <a:latin typeface="Helvetica"/>
                <a:cs typeface="Helvetica"/>
              </a:rPr>
              <a:t>., Sci. Rep. (2013)</a:t>
            </a:r>
            <a:r>
              <a:rPr lang="en-US" altLang="ja-JP" b="1" dirty="0">
                <a:latin typeface="Helvetica"/>
                <a:cs typeface="Helvetica"/>
              </a:rPr>
              <a:t>.</a:t>
            </a:r>
            <a:endParaRPr kumimoji="1" lang="ja-JP" altLang="en-US" b="1" dirty="0">
              <a:latin typeface="Helvetica"/>
              <a:cs typeface="Helvetica"/>
            </a:endParaRPr>
          </a:p>
        </p:txBody>
      </p:sp>
      <p:sp>
        <p:nvSpPr>
          <p:cNvPr id="36" name="星 5 35"/>
          <p:cNvSpPr/>
          <p:nvPr/>
        </p:nvSpPr>
        <p:spPr>
          <a:xfrm>
            <a:off x="7018944" y="1456579"/>
            <a:ext cx="539999" cy="537307"/>
          </a:xfrm>
          <a:prstGeom prst="star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2357081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ppt_w</p:attrName>
                                        </p:attrNameLst>
                                      </p:cBhvr>
                                      <p:tavLst>
                                        <p:tav tm="0" fmla="#ppt_w*sin(2.5*pi*$)">
                                          <p:val>
                                            <p:fltVal val="0"/>
                                          </p:val>
                                        </p:tav>
                                        <p:tav tm="100000">
                                          <p:val>
                                            <p:fltVal val="1"/>
                                          </p:val>
                                        </p:tav>
                                      </p:tavLst>
                                    </p:anim>
                                    <p:anim calcmode="lin" valueType="num">
                                      <p:cBhvr>
                                        <p:cTn id="9" dur="20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p:cNvSpPr txBox="1"/>
          <p:nvPr/>
        </p:nvSpPr>
        <p:spPr>
          <a:xfrm>
            <a:off x="-11759" y="1590317"/>
            <a:ext cx="9144000" cy="5170637"/>
          </a:xfrm>
          <a:prstGeom prst="rect">
            <a:avLst/>
          </a:prstGeom>
          <a:noFill/>
        </p:spPr>
        <p:txBody>
          <a:bodyPr wrap="square" lIns="91436" tIns="45716" rIns="91436" bIns="45716" rtlCol="0">
            <a:spAutoFit/>
          </a:bodyPr>
          <a:lstStyle/>
          <a:p>
            <a:r>
              <a:rPr lang="en-US" altLang="ja-JP" sz="2200" b="1" dirty="0" smtClean="0">
                <a:solidFill>
                  <a:srgbClr val="000090"/>
                </a:solidFill>
                <a:latin typeface="Helvetica"/>
                <a:cs typeface="Helvetica"/>
              </a:rPr>
              <a:t>For efficient heating,</a:t>
            </a:r>
            <a:endParaRPr lang="en-US" altLang="ja-JP" sz="2200" b="1" dirty="0">
              <a:solidFill>
                <a:srgbClr val="000090"/>
              </a:solidFill>
              <a:latin typeface="Helvetica"/>
              <a:cs typeface="Helvetica"/>
            </a:endParaRPr>
          </a:p>
          <a:p>
            <a:pPr marL="1256980" lvl="2" indent="-342886">
              <a:buFont typeface="Wingdings" charset="2"/>
              <a:buChar char="ü"/>
            </a:pPr>
            <a:r>
              <a:rPr lang="en-US" altLang="ja-JP" sz="2200" b="1" dirty="0" smtClean="0">
                <a:solidFill>
                  <a:srgbClr val="000000"/>
                </a:solidFill>
                <a:latin typeface="Helvetica"/>
                <a:cs typeface="Helvetica"/>
              </a:rPr>
              <a:t>Reduction of preformed plasma generation.</a:t>
            </a:r>
          </a:p>
          <a:p>
            <a:pPr marL="1256980" lvl="2" indent="-342886">
              <a:buFont typeface="Wingdings" charset="2"/>
              <a:buChar char="ü"/>
            </a:pPr>
            <a:r>
              <a:rPr lang="en-US" altLang="ja-JP" sz="2200" b="1" dirty="0" smtClean="0">
                <a:solidFill>
                  <a:srgbClr val="000000"/>
                </a:solidFill>
                <a:latin typeface="Helvetica"/>
                <a:cs typeface="Helvetica"/>
              </a:rPr>
              <a:t>Development of long &amp; low-Z cone</a:t>
            </a:r>
            <a:r>
              <a:rPr lang="en-US" altLang="ja-JP" sz="2200" b="1" dirty="0" smtClean="0">
                <a:latin typeface="Helvetica"/>
                <a:cs typeface="Helvetica"/>
              </a:rPr>
              <a:t>.</a:t>
            </a:r>
          </a:p>
          <a:p>
            <a:pPr marL="1256980" lvl="2" indent="-342886">
              <a:buFont typeface="Wingdings" charset="2"/>
              <a:buChar char="ü"/>
            </a:pPr>
            <a:r>
              <a:rPr lang="en-US" altLang="ja-JP" sz="2200" b="1" dirty="0">
                <a:latin typeface="Helvetica"/>
                <a:cs typeface="Helvetica"/>
              </a:rPr>
              <a:t>Generation of &gt; 1 </a:t>
            </a:r>
            <a:r>
              <a:rPr lang="en-US" altLang="ja-JP" sz="2200" b="1" dirty="0" err="1">
                <a:latin typeface="Helvetica"/>
                <a:cs typeface="Helvetica"/>
              </a:rPr>
              <a:t>kT</a:t>
            </a:r>
            <a:r>
              <a:rPr lang="en-US" altLang="ja-JP" sz="2200" b="1" dirty="0">
                <a:latin typeface="Helvetica"/>
                <a:cs typeface="Helvetica"/>
              </a:rPr>
              <a:t> B-field to guide e-</a:t>
            </a:r>
            <a:r>
              <a:rPr lang="en-US" altLang="ja-JP" sz="2200" b="1" dirty="0" smtClean="0">
                <a:latin typeface="Helvetica"/>
                <a:cs typeface="Helvetica"/>
              </a:rPr>
              <a:t>beam.</a:t>
            </a:r>
          </a:p>
          <a:p>
            <a:pPr marL="914094" lvl="2"/>
            <a:endParaRPr lang="en-US" altLang="ja-JP" sz="2200" b="1" dirty="0">
              <a:latin typeface="Helvetica"/>
              <a:cs typeface="Helvetica"/>
            </a:endParaRPr>
          </a:p>
          <a:p>
            <a:pPr marL="18"/>
            <a:r>
              <a:rPr lang="en-US" altLang="ja-JP" sz="2200" b="1" dirty="0" smtClean="0">
                <a:solidFill>
                  <a:srgbClr val="000090"/>
                </a:solidFill>
                <a:latin typeface="Helvetica"/>
                <a:cs typeface="Helvetica"/>
              </a:rPr>
              <a:t>For testing novel ideas,</a:t>
            </a:r>
            <a:endParaRPr lang="en-US" altLang="ja-JP" sz="2200" b="1" dirty="0">
              <a:solidFill>
                <a:srgbClr val="000090"/>
              </a:solidFill>
              <a:latin typeface="Helvetica"/>
              <a:cs typeface="Helvetica"/>
            </a:endParaRPr>
          </a:p>
          <a:p>
            <a:pPr marL="1256980" lvl="2" indent="-342886">
              <a:buFont typeface="Wingdings" charset="2"/>
              <a:buChar char="ü"/>
            </a:pPr>
            <a:r>
              <a:rPr lang="en-US" altLang="ja-JP" sz="2200" b="1" dirty="0" smtClean="0">
                <a:latin typeface="Helvetica"/>
                <a:cs typeface="Helvetica"/>
              </a:rPr>
              <a:t>Development of FI-basic and heating </a:t>
            </a:r>
            <a:r>
              <a:rPr lang="en-US" altLang="ja-JP" sz="2200" b="1" dirty="0" err="1" smtClean="0">
                <a:latin typeface="Helvetica"/>
                <a:cs typeface="Helvetica"/>
              </a:rPr>
              <a:t>exp</a:t>
            </a:r>
            <a:r>
              <a:rPr lang="en-US" altLang="ja-JP" sz="2200" b="1" dirty="0" smtClean="0">
                <a:latin typeface="Helvetica"/>
                <a:cs typeface="Helvetica"/>
              </a:rPr>
              <a:t> platforms.</a:t>
            </a:r>
          </a:p>
          <a:p>
            <a:pPr marL="1256980" lvl="2" indent="-342886">
              <a:buFont typeface="Wingdings" charset="2"/>
              <a:buChar char="ü"/>
            </a:pPr>
            <a:r>
              <a:rPr lang="en-US" altLang="ja-JP" sz="2200" b="1" dirty="0" smtClean="0">
                <a:latin typeface="Helvetica"/>
                <a:cs typeface="Helvetica"/>
              </a:rPr>
              <a:t>Development of 0.1 – 30 MeV x</a:t>
            </a:r>
            <a:r>
              <a:rPr lang="en-US" altLang="ja-JP" sz="2200" b="1" dirty="0">
                <a:latin typeface="Helvetica"/>
                <a:cs typeface="Helvetica"/>
              </a:rPr>
              <a:t>-ray </a:t>
            </a:r>
            <a:r>
              <a:rPr lang="en-US" altLang="ja-JP" sz="2200" b="1" dirty="0" smtClean="0">
                <a:latin typeface="Helvetica"/>
                <a:cs typeface="Helvetica"/>
              </a:rPr>
              <a:t>spectrometers.</a:t>
            </a:r>
          </a:p>
          <a:p>
            <a:pPr marL="1256980" lvl="2" indent="-342886">
              <a:buFont typeface="Wingdings" charset="2"/>
              <a:buChar char="ü"/>
            </a:pPr>
            <a:r>
              <a:rPr lang="en-US" altLang="ja-JP" sz="2200" b="1" dirty="0" smtClean="0">
                <a:latin typeface="Helvetica"/>
                <a:cs typeface="Helvetica"/>
              </a:rPr>
              <a:t>Development of x-ray insensitive neutron detectors.</a:t>
            </a:r>
          </a:p>
          <a:p>
            <a:pPr marL="1256980" lvl="2" indent="-342886">
              <a:buFont typeface="Wingdings" charset="2"/>
              <a:buChar char="ü"/>
            </a:pPr>
            <a:r>
              <a:rPr lang="en-US" altLang="ja-JP" sz="2200" b="1" dirty="0" smtClean="0">
                <a:latin typeface="Helvetica"/>
                <a:cs typeface="Helvetica"/>
              </a:rPr>
              <a:t>Estimation of </a:t>
            </a:r>
            <a:r>
              <a:rPr lang="en-US" altLang="ja-JP" sz="2200" b="1" dirty="0">
                <a:latin typeface="Helvetica"/>
                <a:cs typeface="Helvetica"/>
              </a:rPr>
              <a:t>h</a:t>
            </a:r>
            <a:r>
              <a:rPr lang="en-US" altLang="ja-JP" sz="2200" b="1" dirty="0" smtClean="0">
                <a:latin typeface="Helvetica"/>
                <a:cs typeface="Helvetica"/>
              </a:rPr>
              <a:t>eating efficiency with all measured values.</a:t>
            </a:r>
          </a:p>
          <a:p>
            <a:pPr marL="1256980" lvl="2" indent="-342886">
              <a:buFont typeface="Wingdings" charset="2"/>
              <a:buChar char="ü"/>
            </a:pPr>
            <a:endParaRPr lang="en-US" altLang="ja-JP" sz="2200" b="1" dirty="0">
              <a:solidFill>
                <a:srgbClr val="000090"/>
              </a:solidFill>
              <a:latin typeface="Helvetica"/>
              <a:cs typeface="Helvetica"/>
            </a:endParaRPr>
          </a:p>
          <a:p>
            <a:pPr marL="18"/>
            <a:r>
              <a:rPr lang="en-US" altLang="ja-JP" sz="2200" b="1" dirty="0" smtClean="0">
                <a:solidFill>
                  <a:srgbClr val="000090"/>
                </a:solidFill>
                <a:latin typeface="Helvetica"/>
                <a:cs typeface="Helvetica"/>
              </a:rPr>
              <a:t>For 5 </a:t>
            </a:r>
            <a:r>
              <a:rPr lang="en-US" altLang="ja-JP" sz="2200" b="1" dirty="0" err="1">
                <a:solidFill>
                  <a:srgbClr val="000090"/>
                </a:solidFill>
                <a:latin typeface="Helvetica"/>
                <a:cs typeface="Helvetica"/>
              </a:rPr>
              <a:t>keV</a:t>
            </a:r>
            <a:r>
              <a:rPr lang="en-US" altLang="ja-JP" sz="2200" b="1" dirty="0">
                <a:solidFill>
                  <a:srgbClr val="000090"/>
                </a:solidFill>
                <a:latin typeface="Helvetica"/>
                <a:cs typeface="Helvetica"/>
              </a:rPr>
              <a:t> heating</a:t>
            </a:r>
            <a:r>
              <a:rPr lang="en-US" altLang="ja-JP" sz="2200" b="1" dirty="0" smtClean="0">
                <a:solidFill>
                  <a:srgbClr val="000090"/>
                </a:solidFill>
                <a:latin typeface="Helvetica"/>
                <a:cs typeface="Helvetica"/>
              </a:rPr>
              <a:t>,</a:t>
            </a:r>
          </a:p>
          <a:p>
            <a:pPr marL="1256980" lvl="2" indent="-342886">
              <a:buFont typeface="Wingdings" charset="2"/>
              <a:buChar char="ü"/>
            </a:pPr>
            <a:r>
              <a:rPr lang="en-US" altLang="ja-JP" sz="2200" b="1" dirty="0" smtClean="0">
                <a:latin typeface="Helvetica"/>
                <a:cs typeface="Helvetica"/>
              </a:rPr>
              <a:t>Reduction of electron temperature is essential.</a:t>
            </a:r>
          </a:p>
          <a:p>
            <a:pPr marL="1256980" lvl="2" indent="-342886">
              <a:buFont typeface="Wingdings" charset="2"/>
              <a:buChar char="ü"/>
            </a:pPr>
            <a:r>
              <a:rPr lang="en-US" altLang="ja-JP" sz="2200" b="1" dirty="0" smtClean="0">
                <a:latin typeface="Helvetica"/>
                <a:cs typeface="Helvetica"/>
              </a:rPr>
              <a:t>Guiding of low-temperature electron by strong-B field will be studied.</a:t>
            </a:r>
            <a:endParaRPr lang="en-US" altLang="ja-JP" sz="2200" b="1" dirty="0">
              <a:latin typeface="Helvetica"/>
              <a:cs typeface="Helvetica"/>
            </a:endParaRPr>
          </a:p>
        </p:txBody>
      </p:sp>
      <p:sp>
        <p:nvSpPr>
          <p:cNvPr id="4" name="正方形/長方形 3"/>
          <p:cNvSpPr/>
          <p:nvPr/>
        </p:nvSpPr>
        <p:spPr>
          <a:xfrm>
            <a:off x="282216" y="20665"/>
            <a:ext cx="8585200" cy="1569652"/>
          </a:xfrm>
          <a:prstGeom prst="rect">
            <a:avLst/>
          </a:prstGeom>
        </p:spPr>
        <p:txBody>
          <a:bodyPr wrap="square" lIns="91436" tIns="45716" rIns="91436" bIns="45716">
            <a:spAutoFit/>
          </a:bodyPr>
          <a:lstStyle/>
          <a:p>
            <a:r>
              <a:rPr lang="en-US" altLang="ja-JP" sz="3200" b="1" dirty="0" smtClean="0">
                <a:solidFill>
                  <a:srgbClr val="FF0000"/>
                </a:solidFill>
                <a:effectLst>
                  <a:glow rad="63500">
                    <a:schemeClr val="accent1">
                      <a:satMod val="175000"/>
                      <a:alpha val="40000"/>
                    </a:schemeClr>
                  </a:glow>
                  <a:outerShdw blurRad="60007" dist="310007" dir="7680000" sy="30000" kx="1300200" algn="ctr" rotWithShape="0">
                    <a:prstClr val="black">
                      <a:alpha val="32000"/>
                    </a:prstClr>
                  </a:outerShdw>
                </a:effectLst>
                <a:latin typeface="Helvetica"/>
                <a:cs typeface="Helvetica"/>
              </a:rPr>
              <a:t>The goal of the FIREX-I is to demonstrate efficient fuel heating up to 5 </a:t>
            </a:r>
            <a:r>
              <a:rPr lang="en-US" altLang="ja-JP" sz="3200" b="1" dirty="0" err="1" smtClean="0">
                <a:solidFill>
                  <a:srgbClr val="FF0000"/>
                </a:solidFill>
                <a:effectLst>
                  <a:glow rad="63500">
                    <a:schemeClr val="accent1">
                      <a:satMod val="175000"/>
                      <a:alpha val="40000"/>
                    </a:schemeClr>
                  </a:glow>
                  <a:outerShdw blurRad="60007" dist="310007" dir="7680000" sy="30000" kx="1300200" algn="ctr" rotWithShape="0">
                    <a:prstClr val="black">
                      <a:alpha val="32000"/>
                    </a:prstClr>
                  </a:outerShdw>
                </a:effectLst>
                <a:latin typeface="Helvetica"/>
                <a:cs typeface="Helvetica"/>
              </a:rPr>
              <a:t>keV</a:t>
            </a:r>
            <a:r>
              <a:rPr lang="en-US" altLang="ja-JP" sz="3200" b="1" dirty="0" smtClean="0">
                <a:solidFill>
                  <a:srgbClr val="FF0000"/>
                </a:solidFill>
                <a:effectLst>
                  <a:glow rad="63500">
                    <a:schemeClr val="accent1">
                      <a:satMod val="175000"/>
                      <a:alpha val="40000"/>
                    </a:schemeClr>
                  </a:glow>
                  <a:outerShdw blurRad="60007" dist="310007" dir="7680000" sy="30000" kx="1300200" algn="ctr" rotWithShape="0">
                    <a:prstClr val="black">
                      <a:alpha val="32000"/>
                    </a:prstClr>
                  </a:outerShdw>
                </a:effectLst>
                <a:latin typeface="Helvetica"/>
                <a:cs typeface="Helvetica"/>
              </a:rPr>
              <a:t> with the fast-ignition scheme.</a:t>
            </a:r>
            <a:endParaRPr lang="en-US" altLang="ja-JP" sz="3200" b="1" dirty="0">
              <a:solidFill>
                <a:srgbClr val="FF0000"/>
              </a:solidFill>
              <a:effectLst>
                <a:glow rad="63500">
                  <a:schemeClr val="accent1">
                    <a:satMod val="175000"/>
                    <a:alpha val="40000"/>
                  </a:schemeClr>
                </a:glow>
                <a:outerShdw blurRad="60007" dist="310007" dir="7680000" sy="30000" kx="1300200" algn="ctr" rotWithShape="0">
                  <a:prstClr val="black">
                    <a:alpha val="32000"/>
                  </a:prstClr>
                </a:outerShdw>
              </a:effectLst>
              <a:latin typeface="Helvetica"/>
              <a:cs typeface="Helvetica"/>
            </a:endParaRPr>
          </a:p>
        </p:txBody>
      </p:sp>
    </p:spTree>
    <p:extLst>
      <p:ext uri="{BB962C8B-B14F-4D97-AF65-F5344CB8AC3E}">
        <p14:creationId xmlns:p14="http://schemas.microsoft.com/office/powerpoint/2010/main" val="395455564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
          <p:cNvSpPr>
            <a:spLocks noChangeArrowheads="1"/>
          </p:cNvSpPr>
          <p:nvPr/>
        </p:nvSpPr>
        <p:spPr bwMode="auto">
          <a:xfrm>
            <a:off x="2" y="0"/>
            <a:ext cx="8136000"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pPr defTabSz="822960" fontAlgn="base">
              <a:spcBef>
                <a:spcPct val="0"/>
              </a:spcBef>
              <a:spcAft>
                <a:spcPct val="0"/>
              </a:spcAft>
            </a:pPr>
            <a:endParaRPr kumimoji="0" lang="en-US" altLang="ja-JP" sz="2200" b="1" dirty="0" smtClean="0">
              <a:solidFill>
                <a:srgbClr val="FF0000"/>
              </a:solidFill>
              <a:latin typeface="Helvetica" charset="0"/>
              <a:ea typeface="Helvetica" charset="0"/>
              <a:cs typeface="Helvetica" charset="0"/>
              <a:sym typeface="Gill Sans" charset="0"/>
            </a:endParaRPr>
          </a:p>
          <a:p>
            <a:pPr defTabSz="822960" fontAlgn="base">
              <a:spcBef>
                <a:spcPct val="0"/>
              </a:spcBef>
              <a:spcAft>
                <a:spcPct val="0"/>
              </a:spcAft>
            </a:pPr>
            <a:r>
              <a:rPr kumimoji="0" lang="en-US" altLang="ja-JP" sz="2200" b="1" dirty="0" smtClean="0">
                <a:solidFill>
                  <a:srgbClr val="000090"/>
                </a:solidFill>
                <a:latin typeface="Helvetica" charset="0"/>
                <a:ea typeface="Helvetica" charset="0"/>
                <a:cs typeface="Helvetica" charset="0"/>
                <a:sym typeface="Gill Sans" charset="0"/>
              </a:rPr>
              <a:t>Heating experimental shows x17 enhancement of DD-neutron yield. This result is being analyzed with simulation.</a:t>
            </a:r>
          </a:p>
        </p:txBody>
      </p:sp>
      <p:grpSp>
        <p:nvGrpSpPr>
          <p:cNvPr id="32" name="図形グループ 83"/>
          <p:cNvGrpSpPr>
            <a:grpSpLocks/>
          </p:cNvGrpSpPr>
          <p:nvPr/>
        </p:nvGrpSpPr>
        <p:grpSpPr bwMode="auto">
          <a:xfrm>
            <a:off x="8109585" y="255724"/>
            <a:ext cx="982980" cy="734035"/>
            <a:chOff x="8108950" y="50800"/>
            <a:chExt cx="984250" cy="734299"/>
          </a:xfrm>
        </p:grpSpPr>
        <p:sp>
          <p:nvSpPr>
            <p:cNvPr id="33" name="Text Box 8"/>
            <p:cNvSpPr txBox="1">
              <a:spLocks noChangeArrowheads="1"/>
            </p:cNvSpPr>
            <p:nvPr/>
          </p:nvSpPr>
          <p:spPr bwMode="auto">
            <a:xfrm>
              <a:off x="8108950" y="508000"/>
              <a:ext cx="984250" cy="27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1014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1014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1014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1014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1200" b="1">
                  <a:solidFill>
                    <a:srgbClr val="000000"/>
                  </a:solidFill>
                  <a:latin typeface="Charcoal" charset="0"/>
                </a:rPr>
                <a:t>ILE, Osaka</a:t>
              </a:r>
            </a:p>
          </p:txBody>
        </p:sp>
        <p:pic>
          <p:nvPicPr>
            <p:cNvPr id="34" name="Picture 2" descr="E:\発表用PPT\logo-SIL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9469" y="50800"/>
              <a:ext cx="723213" cy="5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テキスト ボックス 8"/>
          <p:cNvSpPr txBox="1"/>
          <p:nvPr/>
        </p:nvSpPr>
        <p:spPr>
          <a:xfrm>
            <a:off x="420578" y="6285438"/>
            <a:ext cx="3278321" cy="461665"/>
          </a:xfrm>
          <a:prstGeom prst="rect">
            <a:avLst/>
          </a:prstGeom>
          <a:noFill/>
        </p:spPr>
        <p:txBody>
          <a:bodyPr wrap="square" rtlCol="0">
            <a:spAutoFit/>
          </a:bodyPr>
          <a:lstStyle/>
          <a:p>
            <a:pPr defTabSz="914400"/>
            <a:r>
              <a:rPr lang="el-GR" altLang="ja-JP" sz="2400" b="1" i="1" dirty="0" smtClean="0">
                <a:solidFill>
                  <a:prstClr val="black"/>
                </a:solidFill>
                <a:latin typeface="Helvetica"/>
                <a:ea typeface="ＭＳ Ｐゴシック"/>
                <a:cs typeface="Helvetica"/>
              </a:rPr>
              <a:t>Υ</a:t>
            </a:r>
            <a:r>
              <a:rPr lang="en-US" altLang="ja-JP" sz="2400" b="1" baseline="-25000" dirty="0" smtClean="0">
                <a:solidFill>
                  <a:prstClr val="black"/>
                </a:solidFill>
                <a:latin typeface="Helvetica"/>
                <a:ea typeface="ＭＳ Ｐゴシック"/>
                <a:cs typeface="Helvetica"/>
              </a:rPr>
              <a:t>n</a:t>
            </a:r>
            <a:r>
              <a:rPr lang="en-US" altLang="ja-JP" sz="2400" b="1" dirty="0" smtClean="0">
                <a:solidFill>
                  <a:prstClr val="black"/>
                </a:solidFill>
                <a:latin typeface="Helvetica"/>
                <a:ea typeface="ＭＳ Ｐゴシック"/>
                <a:cs typeface="Helvetica"/>
              </a:rPr>
              <a:t> = (1.1 +/- 0.6) x 10</a:t>
            </a:r>
            <a:r>
              <a:rPr lang="en-US" altLang="ja-JP" sz="2400" b="1" baseline="30000" dirty="0" smtClean="0">
                <a:solidFill>
                  <a:prstClr val="black"/>
                </a:solidFill>
                <a:latin typeface="Helvetica"/>
                <a:ea typeface="ＭＳ Ｐゴシック"/>
                <a:cs typeface="Helvetica"/>
              </a:rPr>
              <a:t>6</a:t>
            </a:r>
            <a:endParaRPr lang="ja-JP" altLang="en-US" sz="2400" b="1" baseline="30000" dirty="0">
              <a:solidFill>
                <a:prstClr val="black"/>
              </a:solidFill>
              <a:latin typeface="Helvetica"/>
              <a:ea typeface="ＭＳ Ｐゴシック"/>
              <a:cs typeface="Helvetica"/>
            </a:endParaRPr>
          </a:p>
        </p:txBody>
      </p:sp>
      <p:sp>
        <p:nvSpPr>
          <p:cNvPr id="10" name="テキスト ボックス 4"/>
          <p:cNvSpPr txBox="1">
            <a:spLocks noChangeArrowheads="1"/>
          </p:cNvSpPr>
          <p:nvPr/>
        </p:nvSpPr>
        <p:spPr bwMode="auto">
          <a:xfrm>
            <a:off x="5218583" y="1242335"/>
            <a:ext cx="3111170"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457047" fontAlgn="base">
              <a:spcBef>
                <a:spcPct val="0"/>
              </a:spcBef>
              <a:spcAft>
                <a:spcPct val="0"/>
              </a:spcAft>
            </a:pPr>
            <a:r>
              <a:rPr lang="en-US" altLang="ja-JP" sz="2000" b="1" dirty="0" smtClean="0">
                <a:solidFill>
                  <a:prstClr val="white"/>
                </a:solidFill>
                <a:latin typeface="Helvetica" charset="0"/>
                <a:cs typeface="Helvetica" charset="0"/>
              </a:rPr>
              <a:t>1D simulation</a:t>
            </a:r>
          </a:p>
        </p:txBody>
      </p:sp>
      <p:grpSp>
        <p:nvGrpSpPr>
          <p:cNvPr id="24" name="図形グループ 23"/>
          <p:cNvGrpSpPr/>
          <p:nvPr/>
        </p:nvGrpSpPr>
        <p:grpSpPr>
          <a:xfrm>
            <a:off x="439317" y="1209338"/>
            <a:ext cx="3193869" cy="2209304"/>
            <a:chOff x="6194447" y="2893755"/>
            <a:chExt cx="2458521" cy="1700640"/>
          </a:xfrm>
        </p:grpSpPr>
        <p:grpSp>
          <p:nvGrpSpPr>
            <p:cNvPr id="25" name="図形グループ 24"/>
            <p:cNvGrpSpPr/>
            <p:nvPr/>
          </p:nvGrpSpPr>
          <p:grpSpPr>
            <a:xfrm>
              <a:off x="6194447" y="3191834"/>
              <a:ext cx="2030473" cy="1108598"/>
              <a:chOff x="4453877" y="2328198"/>
              <a:chExt cx="3749799" cy="2047316"/>
            </a:xfrm>
          </p:grpSpPr>
          <p:sp>
            <p:nvSpPr>
              <p:cNvPr id="40" name="円/楕円 39"/>
              <p:cNvSpPr/>
              <p:nvPr/>
            </p:nvSpPr>
            <p:spPr>
              <a:xfrm>
                <a:off x="6763676" y="2633873"/>
                <a:ext cx="1440000" cy="1440000"/>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41" name="図形グループ 40"/>
              <p:cNvGrpSpPr/>
              <p:nvPr/>
            </p:nvGrpSpPr>
            <p:grpSpPr>
              <a:xfrm>
                <a:off x="4453877" y="2328198"/>
                <a:ext cx="2321068" cy="2047316"/>
                <a:chOff x="1289050" y="1835150"/>
                <a:chExt cx="3795713" cy="3348038"/>
              </a:xfrm>
            </p:grpSpPr>
            <p:cxnSp>
              <p:nvCxnSpPr>
                <p:cNvPr id="42" name="直線コネクタ 41"/>
                <p:cNvCxnSpPr/>
                <p:nvPr/>
              </p:nvCxnSpPr>
              <p:spPr bwMode="auto">
                <a:xfrm rot="5400000">
                  <a:off x="4934950" y="3509100"/>
                  <a:ext cx="252000" cy="0"/>
                </a:xfrm>
                <a:prstGeom prst="line">
                  <a:avLst/>
                </a:prstGeom>
                <a:ln w="38100" cap="flat" cmpd="sng" algn="ctr">
                  <a:solidFill>
                    <a:srgbClr val="FF66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3" name="直線コネクタ 42"/>
                <p:cNvCxnSpPr/>
                <p:nvPr/>
              </p:nvCxnSpPr>
              <p:spPr bwMode="auto">
                <a:xfrm rot="10800000" flipH="1" flipV="1">
                  <a:off x="1289050" y="1835150"/>
                  <a:ext cx="3784600" cy="1549400"/>
                </a:xfrm>
                <a:prstGeom prst="line">
                  <a:avLst/>
                </a:prstGeom>
                <a:ln w="28575" cap="flat" cmpd="sng" algn="ctr">
                  <a:solidFill>
                    <a:srgbClr val="FF66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bwMode="auto">
                <a:xfrm rot="10800000" flipH="1">
                  <a:off x="1300163" y="3633788"/>
                  <a:ext cx="3784600" cy="1549400"/>
                </a:xfrm>
                <a:prstGeom prst="line">
                  <a:avLst/>
                </a:prstGeom>
                <a:ln w="28575" cap="flat" cmpd="sng" algn="ctr">
                  <a:solidFill>
                    <a:srgbClr val="FF66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sp>
          <p:nvSpPr>
            <p:cNvPr id="28" name="テキスト ボックス 27"/>
            <p:cNvSpPr txBox="1"/>
            <p:nvPr/>
          </p:nvSpPr>
          <p:spPr>
            <a:xfrm>
              <a:off x="6886234" y="4064295"/>
              <a:ext cx="718936" cy="369324"/>
            </a:xfrm>
            <a:prstGeom prst="rect">
              <a:avLst/>
            </a:prstGeom>
            <a:noFill/>
          </p:spPr>
          <p:txBody>
            <a:bodyPr wrap="square" lIns="91436" tIns="45716" rIns="91436" bIns="45716" rtlCol="0">
              <a:spAutoFit/>
            </a:bodyPr>
            <a:lstStyle/>
            <a:p>
              <a:r>
                <a:rPr kumimoji="1" lang="en-US" altLang="ja-JP" b="1" dirty="0" smtClean="0">
                  <a:solidFill>
                    <a:srgbClr val="008000"/>
                  </a:solidFill>
                  <a:latin typeface="Helvetica"/>
                  <a:cs typeface="Helvetica"/>
                </a:rPr>
                <a:t>GXII</a:t>
              </a:r>
              <a:endParaRPr kumimoji="1" lang="ja-JP" altLang="en-US" b="1" dirty="0">
                <a:solidFill>
                  <a:srgbClr val="008000"/>
                </a:solidFill>
                <a:latin typeface="Helvetica"/>
                <a:cs typeface="Helvetica"/>
              </a:endParaRPr>
            </a:p>
          </p:txBody>
        </p:sp>
        <p:cxnSp>
          <p:nvCxnSpPr>
            <p:cNvPr id="29" name="直線矢印コネクタ 28"/>
            <p:cNvCxnSpPr/>
            <p:nvPr/>
          </p:nvCxnSpPr>
          <p:spPr>
            <a:xfrm flipV="1">
              <a:off x="7426675" y="4064295"/>
              <a:ext cx="148711" cy="508972"/>
            </a:xfrm>
            <a:prstGeom prst="straightConnector1">
              <a:avLst/>
            </a:prstGeom>
            <a:noFill/>
            <a:ln w="25400" cap="flat" cmpd="sng" algn="ctr">
              <a:solidFill>
                <a:srgbClr val="008000"/>
              </a:solidFill>
              <a:prstDash val="solid"/>
              <a:tailEnd type="arrow"/>
            </a:ln>
            <a:effectLst/>
          </p:spPr>
        </p:cxnSp>
        <p:cxnSp>
          <p:nvCxnSpPr>
            <p:cNvPr id="31" name="直線矢印コネクタ 30"/>
            <p:cNvCxnSpPr/>
            <p:nvPr/>
          </p:nvCxnSpPr>
          <p:spPr>
            <a:xfrm>
              <a:off x="7427692" y="2919155"/>
              <a:ext cx="148711" cy="508972"/>
            </a:xfrm>
            <a:prstGeom prst="straightConnector1">
              <a:avLst/>
            </a:prstGeom>
            <a:noFill/>
            <a:ln w="25400" cap="flat" cmpd="sng" algn="ctr">
              <a:solidFill>
                <a:srgbClr val="008000"/>
              </a:solidFill>
              <a:prstDash val="solid"/>
              <a:tailEnd type="arrow"/>
            </a:ln>
            <a:effectLst/>
          </p:spPr>
        </p:cxnSp>
        <p:cxnSp>
          <p:nvCxnSpPr>
            <p:cNvPr id="35" name="直線矢印コネクタ 34"/>
            <p:cNvCxnSpPr/>
            <p:nvPr/>
          </p:nvCxnSpPr>
          <p:spPr>
            <a:xfrm flipH="1">
              <a:off x="8012691" y="2893755"/>
              <a:ext cx="148711" cy="508972"/>
            </a:xfrm>
            <a:prstGeom prst="straightConnector1">
              <a:avLst/>
            </a:prstGeom>
            <a:noFill/>
            <a:ln w="25400" cap="flat" cmpd="sng" algn="ctr">
              <a:solidFill>
                <a:srgbClr val="008000"/>
              </a:solidFill>
              <a:prstDash val="solid"/>
              <a:tailEnd type="arrow"/>
            </a:ln>
            <a:effectLst/>
          </p:spPr>
        </p:cxnSp>
        <p:cxnSp>
          <p:nvCxnSpPr>
            <p:cNvPr id="36" name="直線矢印コネクタ 35"/>
            <p:cNvCxnSpPr/>
            <p:nvPr/>
          </p:nvCxnSpPr>
          <p:spPr>
            <a:xfrm flipH="1" flipV="1">
              <a:off x="7994433" y="4085423"/>
              <a:ext cx="148711" cy="508972"/>
            </a:xfrm>
            <a:prstGeom prst="straightConnector1">
              <a:avLst/>
            </a:prstGeom>
            <a:noFill/>
            <a:ln w="25400" cap="flat" cmpd="sng" algn="ctr">
              <a:solidFill>
                <a:srgbClr val="008000"/>
              </a:solidFill>
              <a:prstDash val="solid"/>
              <a:tailEnd type="arrow"/>
            </a:ln>
            <a:effectLst/>
          </p:spPr>
        </p:cxnSp>
        <p:cxnSp>
          <p:nvCxnSpPr>
            <p:cNvPr id="37" name="直線矢印コネクタ 36"/>
            <p:cNvCxnSpPr/>
            <p:nvPr/>
          </p:nvCxnSpPr>
          <p:spPr>
            <a:xfrm flipH="1">
              <a:off x="8179011" y="3415427"/>
              <a:ext cx="473957" cy="188254"/>
            </a:xfrm>
            <a:prstGeom prst="straightConnector1">
              <a:avLst/>
            </a:prstGeom>
            <a:noFill/>
            <a:ln w="25400" cap="flat" cmpd="sng" algn="ctr">
              <a:solidFill>
                <a:srgbClr val="008000"/>
              </a:solidFill>
              <a:prstDash val="solid"/>
              <a:tailEnd type="arrow"/>
            </a:ln>
            <a:effectLst/>
          </p:spPr>
        </p:cxnSp>
        <p:cxnSp>
          <p:nvCxnSpPr>
            <p:cNvPr id="38" name="直線矢印コネクタ 37"/>
            <p:cNvCxnSpPr/>
            <p:nvPr/>
          </p:nvCxnSpPr>
          <p:spPr>
            <a:xfrm flipH="1" flipV="1">
              <a:off x="8175560" y="3897169"/>
              <a:ext cx="473957" cy="188254"/>
            </a:xfrm>
            <a:prstGeom prst="straightConnector1">
              <a:avLst/>
            </a:prstGeom>
            <a:noFill/>
            <a:ln w="25400" cap="flat" cmpd="sng" algn="ctr">
              <a:solidFill>
                <a:srgbClr val="008000"/>
              </a:solidFill>
              <a:prstDash val="solid"/>
              <a:tailEnd type="arrow"/>
            </a:ln>
            <a:effectLst/>
          </p:spPr>
        </p:cxnSp>
        <p:sp>
          <p:nvSpPr>
            <p:cNvPr id="39" name="テキスト ボックス 38"/>
            <p:cNvSpPr txBox="1"/>
            <p:nvPr/>
          </p:nvSpPr>
          <p:spPr>
            <a:xfrm>
              <a:off x="7392081" y="2948686"/>
              <a:ext cx="832839" cy="307983"/>
            </a:xfrm>
            <a:prstGeom prst="rect">
              <a:avLst/>
            </a:prstGeom>
            <a:noFill/>
          </p:spPr>
          <p:txBody>
            <a:bodyPr wrap="square" lIns="91436" tIns="45716" rIns="91436" bIns="45716" rtlCol="0">
              <a:spAutoFit/>
            </a:bodyPr>
            <a:lstStyle/>
            <a:p>
              <a:r>
                <a:rPr lang="en-US" altLang="ja-JP" sz="2000" b="1" dirty="0" smtClean="0">
                  <a:latin typeface="Helvetica"/>
                  <a:cs typeface="Helvetica"/>
                </a:rPr>
                <a:t>CD ball</a:t>
              </a:r>
              <a:endParaRPr lang="ja-JP" altLang="en-US" sz="2000" b="1" dirty="0">
                <a:latin typeface="Helvetica"/>
                <a:cs typeface="Helvetica"/>
              </a:endParaRPr>
            </a:p>
          </p:txBody>
        </p:sp>
      </p:grpSp>
      <p:grpSp>
        <p:nvGrpSpPr>
          <p:cNvPr id="45" name="図形グループ 44"/>
          <p:cNvGrpSpPr>
            <a:grpSpLocks noChangeAspect="1"/>
          </p:cNvGrpSpPr>
          <p:nvPr/>
        </p:nvGrpSpPr>
        <p:grpSpPr>
          <a:xfrm>
            <a:off x="333328" y="3971946"/>
            <a:ext cx="3356629" cy="2231998"/>
            <a:chOff x="6084348" y="2893755"/>
            <a:chExt cx="2568620" cy="1700640"/>
          </a:xfrm>
        </p:grpSpPr>
        <p:grpSp>
          <p:nvGrpSpPr>
            <p:cNvPr id="46" name="図形グループ 45"/>
            <p:cNvGrpSpPr/>
            <p:nvPr/>
          </p:nvGrpSpPr>
          <p:grpSpPr>
            <a:xfrm>
              <a:off x="6194447" y="3191834"/>
              <a:ext cx="2030473" cy="1108598"/>
              <a:chOff x="4453877" y="2328198"/>
              <a:chExt cx="3749799" cy="2047316"/>
            </a:xfrm>
          </p:grpSpPr>
          <p:sp>
            <p:nvSpPr>
              <p:cNvPr id="57" name="円/楕円 56"/>
              <p:cNvSpPr/>
              <p:nvPr/>
            </p:nvSpPr>
            <p:spPr>
              <a:xfrm>
                <a:off x="6763676" y="2633873"/>
                <a:ext cx="1440000" cy="1440000"/>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58" name="図形グループ 57"/>
              <p:cNvGrpSpPr/>
              <p:nvPr/>
            </p:nvGrpSpPr>
            <p:grpSpPr>
              <a:xfrm>
                <a:off x="4453877" y="2328198"/>
                <a:ext cx="2321068" cy="2047316"/>
                <a:chOff x="1289050" y="1835150"/>
                <a:chExt cx="3795713" cy="3348038"/>
              </a:xfrm>
            </p:grpSpPr>
            <p:cxnSp>
              <p:nvCxnSpPr>
                <p:cNvPr id="59" name="直線コネクタ 58"/>
                <p:cNvCxnSpPr/>
                <p:nvPr/>
              </p:nvCxnSpPr>
              <p:spPr bwMode="auto">
                <a:xfrm rot="5400000">
                  <a:off x="4934950" y="3509100"/>
                  <a:ext cx="252000" cy="0"/>
                </a:xfrm>
                <a:prstGeom prst="line">
                  <a:avLst/>
                </a:prstGeom>
                <a:ln w="38100" cap="flat" cmpd="sng" algn="ctr">
                  <a:solidFill>
                    <a:srgbClr val="FF66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bwMode="auto">
                <a:xfrm rot="10800000" flipH="1" flipV="1">
                  <a:off x="1289050" y="1835150"/>
                  <a:ext cx="3784600" cy="1549400"/>
                </a:xfrm>
                <a:prstGeom prst="line">
                  <a:avLst/>
                </a:prstGeom>
                <a:ln w="28575" cap="flat" cmpd="sng" algn="ctr">
                  <a:solidFill>
                    <a:srgbClr val="FF66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bwMode="auto">
                <a:xfrm rot="10800000" flipH="1">
                  <a:off x="1300163" y="3633788"/>
                  <a:ext cx="3784600" cy="1549400"/>
                </a:xfrm>
                <a:prstGeom prst="line">
                  <a:avLst/>
                </a:prstGeom>
                <a:ln w="28575" cap="flat" cmpd="sng" algn="ctr">
                  <a:solidFill>
                    <a:srgbClr val="FF66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cxnSp>
          <p:nvCxnSpPr>
            <p:cNvPr id="47" name="直線矢印コネクタ 46"/>
            <p:cNvCxnSpPr/>
            <p:nvPr/>
          </p:nvCxnSpPr>
          <p:spPr>
            <a:xfrm>
              <a:off x="6780925" y="3741976"/>
              <a:ext cx="504215" cy="0"/>
            </a:xfrm>
            <a:prstGeom prst="straightConnector1">
              <a:avLst/>
            </a:prstGeom>
            <a:noFill/>
            <a:ln w="25400" cap="flat" cmpd="sng" algn="ctr">
              <a:solidFill>
                <a:srgbClr val="FF0000"/>
              </a:solidFill>
              <a:prstDash val="solid"/>
              <a:tailEnd type="arrow"/>
            </a:ln>
            <a:effectLst/>
          </p:spPr>
        </p:cxnSp>
        <p:sp>
          <p:nvSpPr>
            <p:cNvPr id="48" name="テキスト ボックス 47"/>
            <p:cNvSpPr txBox="1"/>
            <p:nvPr/>
          </p:nvSpPr>
          <p:spPr>
            <a:xfrm>
              <a:off x="6084348" y="3545607"/>
              <a:ext cx="796238" cy="369324"/>
            </a:xfrm>
            <a:prstGeom prst="rect">
              <a:avLst/>
            </a:prstGeom>
            <a:noFill/>
          </p:spPr>
          <p:txBody>
            <a:bodyPr wrap="square" lIns="91436" tIns="45716" rIns="91436" bIns="45716" rtlCol="0">
              <a:spAutoFit/>
            </a:bodyPr>
            <a:lstStyle/>
            <a:p>
              <a:r>
                <a:rPr kumimoji="1" lang="en-US" altLang="ja-JP" b="1" dirty="0" smtClean="0">
                  <a:solidFill>
                    <a:srgbClr val="FF0000"/>
                  </a:solidFill>
                  <a:latin typeface="Helvetica"/>
                  <a:cs typeface="Helvetica"/>
                </a:rPr>
                <a:t>LFEX</a:t>
              </a:r>
              <a:endParaRPr kumimoji="1" lang="ja-JP" altLang="en-US" b="1" dirty="0">
                <a:solidFill>
                  <a:srgbClr val="FF0000"/>
                </a:solidFill>
                <a:latin typeface="Helvetica"/>
                <a:cs typeface="Helvetica"/>
              </a:endParaRPr>
            </a:p>
          </p:txBody>
        </p:sp>
        <p:sp>
          <p:nvSpPr>
            <p:cNvPr id="49" name="テキスト ボックス 48"/>
            <p:cNvSpPr txBox="1"/>
            <p:nvPr/>
          </p:nvSpPr>
          <p:spPr>
            <a:xfrm>
              <a:off x="6886234" y="4064295"/>
              <a:ext cx="718936" cy="369324"/>
            </a:xfrm>
            <a:prstGeom prst="rect">
              <a:avLst/>
            </a:prstGeom>
            <a:noFill/>
          </p:spPr>
          <p:txBody>
            <a:bodyPr wrap="square" lIns="91436" tIns="45716" rIns="91436" bIns="45716" rtlCol="0">
              <a:spAutoFit/>
            </a:bodyPr>
            <a:lstStyle/>
            <a:p>
              <a:r>
                <a:rPr kumimoji="1" lang="en-US" altLang="ja-JP" b="1" dirty="0" smtClean="0">
                  <a:solidFill>
                    <a:srgbClr val="008000"/>
                  </a:solidFill>
                  <a:latin typeface="Helvetica"/>
                  <a:cs typeface="Helvetica"/>
                </a:rPr>
                <a:t>GXII</a:t>
              </a:r>
              <a:endParaRPr kumimoji="1" lang="ja-JP" altLang="en-US" b="1" dirty="0">
                <a:solidFill>
                  <a:srgbClr val="008000"/>
                </a:solidFill>
                <a:latin typeface="Helvetica"/>
                <a:cs typeface="Helvetica"/>
              </a:endParaRPr>
            </a:p>
          </p:txBody>
        </p:sp>
        <p:cxnSp>
          <p:nvCxnSpPr>
            <p:cNvPr id="50" name="直線矢印コネクタ 49"/>
            <p:cNvCxnSpPr/>
            <p:nvPr/>
          </p:nvCxnSpPr>
          <p:spPr>
            <a:xfrm flipV="1">
              <a:off x="7426675" y="4064295"/>
              <a:ext cx="148711" cy="508972"/>
            </a:xfrm>
            <a:prstGeom prst="straightConnector1">
              <a:avLst/>
            </a:prstGeom>
            <a:noFill/>
            <a:ln w="25400" cap="flat" cmpd="sng" algn="ctr">
              <a:solidFill>
                <a:srgbClr val="008000"/>
              </a:solidFill>
              <a:prstDash val="solid"/>
              <a:tailEnd type="arrow"/>
            </a:ln>
            <a:effectLst/>
          </p:spPr>
        </p:cxnSp>
        <p:cxnSp>
          <p:nvCxnSpPr>
            <p:cNvPr id="51" name="直線矢印コネクタ 50"/>
            <p:cNvCxnSpPr/>
            <p:nvPr/>
          </p:nvCxnSpPr>
          <p:spPr>
            <a:xfrm>
              <a:off x="7427692" y="2919155"/>
              <a:ext cx="148711" cy="508972"/>
            </a:xfrm>
            <a:prstGeom prst="straightConnector1">
              <a:avLst/>
            </a:prstGeom>
            <a:noFill/>
            <a:ln w="25400" cap="flat" cmpd="sng" algn="ctr">
              <a:solidFill>
                <a:srgbClr val="008000"/>
              </a:solidFill>
              <a:prstDash val="solid"/>
              <a:tailEnd type="arrow"/>
            </a:ln>
            <a:effectLst/>
          </p:spPr>
        </p:cxnSp>
        <p:cxnSp>
          <p:nvCxnSpPr>
            <p:cNvPr id="52" name="直線矢印コネクタ 51"/>
            <p:cNvCxnSpPr/>
            <p:nvPr/>
          </p:nvCxnSpPr>
          <p:spPr>
            <a:xfrm flipH="1">
              <a:off x="8012691" y="2893755"/>
              <a:ext cx="148711" cy="508972"/>
            </a:xfrm>
            <a:prstGeom prst="straightConnector1">
              <a:avLst/>
            </a:prstGeom>
            <a:noFill/>
            <a:ln w="25400" cap="flat" cmpd="sng" algn="ctr">
              <a:solidFill>
                <a:srgbClr val="008000"/>
              </a:solidFill>
              <a:prstDash val="solid"/>
              <a:tailEnd type="arrow"/>
            </a:ln>
            <a:effectLst/>
          </p:spPr>
        </p:cxnSp>
        <p:cxnSp>
          <p:nvCxnSpPr>
            <p:cNvPr id="53" name="直線矢印コネクタ 52"/>
            <p:cNvCxnSpPr/>
            <p:nvPr/>
          </p:nvCxnSpPr>
          <p:spPr>
            <a:xfrm flipH="1" flipV="1">
              <a:off x="7994433" y="4085423"/>
              <a:ext cx="148711" cy="508972"/>
            </a:xfrm>
            <a:prstGeom prst="straightConnector1">
              <a:avLst/>
            </a:prstGeom>
            <a:noFill/>
            <a:ln w="25400" cap="flat" cmpd="sng" algn="ctr">
              <a:solidFill>
                <a:srgbClr val="008000"/>
              </a:solidFill>
              <a:prstDash val="solid"/>
              <a:tailEnd type="arrow"/>
            </a:ln>
            <a:effectLst/>
          </p:spPr>
        </p:cxnSp>
        <p:cxnSp>
          <p:nvCxnSpPr>
            <p:cNvPr id="54" name="直線矢印コネクタ 53"/>
            <p:cNvCxnSpPr/>
            <p:nvPr/>
          </p:nvCxnSpPr>
          <p:spPr>
            <a:xfrm flipH="1">
              <a:off x="8179011" y="3415427"/>
              <a:ext cx="473957" cy="188254"/>
            </a:xfrm>
            <a:prstGeom prst="straightConnector1">
              <a:avLst/>
            </a:prstGeom>
            <a:noFill/>
            <a:ln w="25400" cap="flat" cmpd="sng" algn="ctr">
              <a:solidFill>
                <a:srgbClr val="008000"/>
              </a:solidFill>
              <a:prstDash val="solid"/>
              <a:tailEnd type="arrow"/>
            </a:ln>
            <a:effectLst/>
          </p:spPr>
        </p:cxnSp>
        <p:cxnSp>
          <p:nvCxnSpPr>
            <p:cNvPr id="55" name="直線矢印コネクタ 54"/>
            <p:cNvCxnSpPr/>
            <p:nvPr/>
          </p:nvCxnSpPr>
          <p:spPr>
            <a:xfrm flipH="1" flipV="1">
              <a:off x="8175560" y="3897169"/>
              <a:ext cx="473957" cy="188254"/>
            </a:xfrm>
            <a:prstGeom prst="straightConnector1">
              <a:avLst/>
            </a:prstGeom>
            <a:noFill/>
            <a:ln w="25400" cap="flat" cmpd="sng" algn="ctr">
              <a:solidFill>
                <a:srgbClr val="008000"/>
              </a:solidFill>
              <a:prstDash val="solid"/>
              <a:tailEnd type="arrow"/>
            </a:ln>
            <a:effectLst/>
          </p:spPr>
        </p:cxnSp>
        <p:sp>
          <p:nvSpPr>
            <p:cNvPr id="56" name="テキスト ボックス 55"/>
            <p:cNvSpPr txBox="1"/>
            <p:nvPr/>
          </p:nvSpPr>
          <p:spPr>
            <a:xfrm>
              <a:off x="7392955" y="2941683"/>
              <a:ext cx="831966" cy="304851"/>
            </a:xfrm>
            <a:prstGeom prst="rect">
              <a:avLst/>
            </a:prstGeom>
            <a:noFill/>
          </p:spPr>
          <p:txBody>
            <a:bodyPr wrap="square" lIns="91436" tIns="45716" rIns="91436" bIns="45716" rtlCol="0">
              <a:spAutoFit/>
            </a:bodyPr>
            <a:lstStyle/>
            <a:p>
              <a:r>
                <a:rPr lang="en-US" altLang="ja-JP" sz="2000" b="1" dirty="0" smtClean="0">
                  <a:latin typeface="Helvetica"/>
                  <a:cs typeface="Helvetica"/>
                </a:rPr>
                <a:t>CD ball</a:t>
              </a:r>
              <a:endParaRPr lang="ja-JP" altLang="en-US" sz="2000" b="1" dirty="0">
                <a:latin typeface="Helvetica"/>
                <a:cs typeface="Helvetica"/>
              </a:endParaRPr>
            </a:p>
          </p:txBody>
        </p:sp>
      </p:grpSp>
      <p:sp>
        <p:nvSpPr>
          <p:cNvPr id="62" name="テキスト ボックス 61"/>
          <p:cNvSpPr txBox="1"/>
          <p:nvPr/>
        </p:nvSpPr>
        <p:spPr>
          <a:xfrm>
            <a:off x="420578" y="3430486"/>
            <a:ext cx="2351776" cy="461665"/>
          </a:xfrm>
          <a:prstGeom prst="rect">
            <a:avLst/>
          </a:prstGeom>
          <a:noFill/>
        </p:spPr>
        <p:txBody>
          <a:bodyPr wrap="square" rtlCol="0">
            <a:spAutoFit/>
          </a:bodyPr>
          <a:lstStyle/>
          <a:p>
            <a:pPr defTabSz="914400"/>
            <a:r>
              <a:rPr lang="el-GR" altLang="ja-JP" sz="2400" b="1" i="1" dirty="0" smtClean="0">
                <a:solidFill>
                  <a:prstClr val="black"/>
                </a:solidFill>
                <a:latin typeface="Helvetica"/>
                <a:ea typeface="ＭＳ Ｐゴシック"/>
                <a:cs typeface="Helvetica"/>
              </a:rPr>
              <a:t>Υ</a:t>
            </a:r>
            <a:r>
              <a:rPr lang="en-US" altLang="ja-JP" sz="2400" b="1" baseline="-25000" dirty="0" smtClean="0">
                <a:solidFill>
                  <a:prstClr val="black"/>
                </a:solidFill>
                <a:latin typeface="Helvetica"/>
                <a:ea typeface="ＭＳ Ｐゴシック"/>
                <a:cs typeface="Helvetica"/>
              </a:rPr>
              <a:t>n</a:t>
            </a:r>
            <a:r>
              <a:rPr lang="en-US" altLang="ja-JP" sz="2400" b="1" dirty="0" smtClean="0">
                <a:solidFill>
                  <a:prstClr val="black"/>
                </a:solidFill>
                <a:latin typeface="Helvetica"/>
                <a:ea typeface="ＭＳ Ｐゴシック"/>
                <a:cs typeface="Helvetica"/>
              </a:rPr>
              <a:t> = 6.4 x 10</a:t>
            </a:r>
            <a:r>
              <a:rPr lang="en-US" altLang="ja-JP" sz="2400" b="1" baseline="30000" dirty="0" smtClean="0">
                <a:solidFill>
                  <a:prstClr val="black"/>
                </a:solidFill>
                <a:latin typeface="Helvetica"/>
                <a:ea typeface="ＭＳ Ｐゴシック"/>
                <a:cs typeface="Helvetica"/>
              </a:rPr>
              <a:t>4</a:t>
            </a:r>
            <a:endParaRPr lang="ja-JP" altLang="en-US" sz="2400" b="1" baseline="30000" dirty="0">
              <a:solidFill>
                <a:prstClr val="black"/>
              </a:solidFill>
              <a:latin typeface="Helvetica"/>
              <a:ea typeface="ＭＳ Ｐゴシック"/>
              <a:cs typeface="Helvetica"/>
            </a:endParaRPr>
          </a:p>
        </p:txBody>
      </p:sp>
      <p:sp>
        <p:nvSpPr>
          <p:cNvPr id="65" name="正方形/長方形 64"/>
          <p:cNvSpPr/>
          <p:nvPr/>
        </p:nvSpPr>
        <p:spPr>
          <a:xfrm>
            <a:off x="39956" y="38103"/>
            <a:ext cx="4508491" cy="369332"/>
          </a:xfrm>
          <a:prstGeom prst="rect">
            <a:avLst/>
          </a:prstGeom>
          <a:ln>
            <a:solidFill>
              <a:schemeClr val="tx1"/>
            </a:solidFill>
          </a:ln>
        </p:spPr>
        <p:txBody>
          <a:bodyPr wrap="none">
            <a:spAutoFit/>
          </a:bodyPr>
          <a:lstStyle/>
          <a:p>
            <a:r>
              <a:rPr kumimoji="0" lang="en-US" altLang="ja-JP" dirty="0" smtClean="0">
                <a:solidFill>
                  <a:srgbClr val="000000"/>
                </a:solidFill>
                <a:latin typeface="Helvetica"/>
                <a:ea typeface="ヒラギノ角ゴ Pro W3"/>
                <a:cs typeface="Helvetica"/>
                <a:sym typeface="Gill Sans" charset="0"/>
              </a:rPr>
              <a:t>Result of Fast Ignition Heating Experiment</a:t>
            </a:r>
            <a:endParaRPr lang="ja-JP" altLang="en-US" baseline="-25000" dirty="0">
              <a:latin typeface="Helvetica"/>
              <a:cs typeface="Helvetica"/>
            </a:endParaRPr>
          </a:p>
        </p:txBody>
      </p:sp>
      <p:sp>
        <p:nvSpPr>
          <p:cNvPr id="66" name="テキスト ボックス 65"/>
          <p:cNvSpPr txBox="1"/>
          <p:nvPr/>
        </p:nvSpPr>
        <p:spPr>
          <a:xfrm>
            <a:off x="3925884" y="4687037"/>
            <a:ext cx="834239" cy="461665"/>
          </a:xfrm>
          <a:prstGeom prst="rect">
            <a:avLst/>
          </a:prstGeom>
          <a:noFill/>
        </p:spPr>
        <p:txBody>
          <a:bodyPr wrap="square" rtlCol="0">
            <a:spAutoFit/>
          </a:bodyPr>
          <a:lstStyle/>
          <a:p>
            <a:pPr defTabSz="914400"/>
            <a:r>
              <a:rPr lang="en-US" altLang="ja-JP" sz="2400" b="1" dirty="0" smtClean="0">
                <a:solidFill>
                  <a:srgbClr val="FF0000"/>
                </a:solidFill>
                <a:latin typeface="Helvetica"/>
                <a:ea typeface="ＭＳ Ｐゴシック"/>
                <a:cs typeface="Helvetica"/>
              </a:rPr>
              <a:t>x 17</a:t>
            </a:r>
            <a:endParaRPr lang="ja-JP" altLang="en-US" sz="2400" b="1" baseline="30000" dirty="0">
              <a:solidFill>
                <a:srgbClr val="FF0000"/>
              </a:solidFill>
              <a:latin typeface="Helvetica"/>
              <a:ea typeface="ＭＳ Ｐゴシック"/>
              <a:cs typeface="Helvetica"/>
            </a:endParaRPr>
          </a:p>
        </p:txBody>
      </p:sp>
      <p:sp>
        <p:nvSpPr>
          <p:cNvPr id="2" name="左カーブ矢印 1"/>
          <p:cNvSpPr/>
          <p:nvPr/>
        </p:nvSpPr>
        <p:spPr>
          <a:xfrm>
            <a:off x="3628702" y="3668637"/>
            <a:ext cx="1132775" cy="2734446"/>
          </a:xfrm>
          <a:prstGeom prst="curvedLeftArrow">
            <a:avLst>
              <a:gd name="adj1" fmla="val 25000"/>
              <a:gd name="adj2" fmla="val 54425"/>
              <a:gd name="adj3" fmla="val 25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テキスト ボックス 2"/>
          <p:cNvSpPr txBox="1"/>
          <p:nvPr/>
        </p:nvSpPr>
        <p:spPr>
          <a:xfrm>
            <a:off x="7067088" y="3010112"/>
            <a:ext cx="184666" cy="369332"/>
          </a:xfrm>
          <a:prstGeom prst="rect">
            <a:avLst/>
          </a:prstGeom>
          <a:noFill/>
        </p:spPr>
        <p:txBody>
          <a:bodyPr wrap="none" rtlCol="0">
            <a:spAutoFit/>
          </a:bodyPr>
          <a:lstStyle/>
          <a:p>
            <a:endParaRPr kumimoji="1" lang="ja-JP" altLang="en-US" dirty="0"/>
          </a:p>
        </p:txBody>
      </p:sp>
      <p:graphicFrame>
        <p:nvGraphicFramePr>
          <p:cNvPr id="67" name="オブジェクト 66"/>
          <p:cNvGraphicFramePr>
            <a:graphicFrameLocks noChangeAspect="1"/>
          </p:cNvGraphicFramePr>
          <p:nvPr>
            <p:extLst>
              <p:ext uri="{D42A27DB-BD31-4B8C-83A1-F6EECF244321}">
                <p14:modId xmlns:p14="http://schemas.microsoft.com/office/powerpoint/2010/main" val="2907659270"/>
              </p:ext>
            </p:extLst>
          </p:nvPr>
        </p:nvGraphicFramePr>
        <p:xfrm>
          <a:off x="5014399" y="1741052"/>
          <a:ext cx="3604861" cy="2703156"/>
        </p:xfrm>
        <a:graphic>
          <a:graphicData uri="http://schemas.openxmlformats.org/presentationml/2006/ole">
            <mc:AlternateContent xmlns:mc="http://schemas.openxmlformats.org/markup-compatibility/2006">
              <mc:Choice xmlns:v="urn:schemas-microsoft-com:vml" Requires="v">
                <p:oleObj spid="_x0000_s197816" name="ｸﾞﾗﾌ" r:id="rId5" imgW="2926080" imgH="2194560" progId="Origin50.Graph">
                  <p:embed/>
                </p:oleObj>
              </mc:Choice>
              <mc:Fallback>
                <p:oleObj name="ｸﾞﾗﾌ" r:id="rId5" imgW="2926080" imgH="2194560" progId="Origin50.Graph">
                  <p:embed/>
                  <p:pic>
                    <p:nvPicPr>
                      <p:cNvPr id="0" name=""/>
                      <p:cNvPicPr/>
                      <p:nvPr/>
                    </p:nvPicPr>
                    <p:blipFill>
                      <a:blip r:embed="rId6"/>
                      <a:stretch>
                        <a:fillRect/>
                      </a:stretch>
                    </p:blipFill>
                    <p:spPr>
                      <a:xfrm>
                        <a:off x="5014399" y="1741052"/>
                        <a:ext cx="3604861" cy="2703156"/>
                      </a:xfrm>
                      <a:prstGeom prst="rect">
                        <a:avLst/>
                      </a:prstGeom>
                    </p:spPr>
                  </p:pic>
                </p:oleObj>
              </mc:Fallback>
            </mc:AlternateContent>
          </a:graphicData>
        </a:graphic>
      </p:graphicFrame>
      <p:graphicFrame>
        <p:nvGraphicFramePr>
          <p:cNvPr id="68" name="オブジェクト 67"/>
          <p:cNvGraphicFramePr>
            <a:graphicFrameLocks noChangeAspect="1"/>
          </p:cNvGraphicFramePr>
          <p:nvPr>
            <p:extLst>
              <p:ext uri="{D42A27DB-BD31-4B8C-83A1-F6EECF244321}">
                <p14:modId xmlns:p14="http://schemas.microsoft.com/office/powerpoint/2010/main" val="3225870843"/>
              </p:ext>
            </p:extLst>
          </p:nvPr>
        </p:nvGraphicFramePr>
        <p:xfrm>
          <a:off x="5129282" y="4321565"/>
          <a:ext cx="3325354" cy="2493564"/>
        </p:xfrm>
        <a:graphic>
          <a:graphicData uri="http://schemas.openxmlformats.org/presentationml/2006/ole">
            <mc:AlternateContent xmlns:mc="http://schemas.openxmlformats.org/markup-compatibility/2006">
              <mc:Choice xmlns:v="urn:schemas-microsoft-com:vml" Requires="v">
                <p:oleObj spid="_x0000_s197817" name="ｸﾞﾗﾌ" r:id="rId7" imgW="2926080" imgH="2194560" progId="Origin50.Graph">
                  <p:embed/>
                </p:oleObj>
              </mc:Choice>
              <mc:Fallback>
                <p:oleObj name="ｸﾞﾗﾌ" r:id="rId7" imgW="2926080" imgH="2194560" progId="Origin50.Graph">
                  <p:embed/>
                  <p:pic>
                    <p:nvPicPr>
                      <p:cNvPr id="0" name=""/>
                      <p:cNvPicPr/>
                      <p:nvPr/>
                    </p:nvPicPr>
                    <p:blipFill>
                      <a:blip r:embed="rId8"/>
                      <a:stretch>
                        <a:fillRect/>
                      </a:stretch>
                    </p:blipFill>
                    <p:spPr>
                      <a:xfrm>
                        <a:off x="5129282" y="4321565"/>
                        <a:ext cx="3325354" cy="2493564"/>
                      </a:xfrm>
                      <a:prstGeom prst="rect">
                        <a:avLst/>
                      </a:prstGeom>
                    </p:spPr>
                  </p:pic>
                </p:oleObj>
              </mc:Fallback>
            </mc:AlternateContent>
          </a:graphicData>
        </a:graphic>
      </p:graphicFrame>
      <p:sp>
        <p:nvSpPr>
          <p:cNvPr id="69" name="テキスト ボックス 68"/>
          <p:cNvSpPr txBox="1"/>
          <p:nvPr/>
        </p:nvSpPr>
        <p:spPr>
          <a:xfrm>
            <a:off x="5707819" y="4559879"/>
            <a:ext cx="588850" cy="369332"/>
          </a:xfrm>
          <a:prstGeom prst="rect">
            <a:avLst/>
          </a:prstGeom>
          <a:noFill/>
        </p:spPr>
        <p:txBody>
          <a:bodyPr wrap="square" rtlCol="0">
            <a:spAutoFit/>
          </a:bodyPr>
          <a:lstStyle/>
          <a:p>
            <a:r>
              <a:rPr lang="en-US" altLang="ja-JP" b="1" dirty="0" smtClean="0"/>
              <a:t>5</a:t>
            </a:r>
            <a:r>
              <a:rPr kumimoji="1" lang="en-US" altLang="ja-JP" b="1" dirty="0" smtClean="0"/>
              <a:t>ps</a:t>
            </a:r>
            <a:endParaRPr kumimoji="1" lang="ja-JP" altLang="en-US" b="1" dirty="0"/>
          </a:p>
        </p:txBody>
      </p:sp>
    </p:spTree>
    <p:extLst>
      <p:ext uri="{BB962C8B-B14F-4D97-AF65-F5344CB8AC3E}">
        <p14:creationId xmlns:p14="http://schemas.microsoft.com/office/powerpoint/2010/main" val="400820025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p:cNvSpPr txBox="1"/>
          <p:nvPr/>
        </p:nvSpPr>
        <p:spPr>
          <a:xfrm>
            <a:off x="917193" y="3397645"/>
            <a:ext cx="7819656" cy="523212"/>
          </a:xfrm>
          <a:prstGeom prst="rect">
            <a:avLst/>
          </a:prstGeom>
          <a:noFill/>
        </p:spPr>
        <p:txBody>
          <a:bodyPr wrap="square" lIns="91436" tIns="45716" rIns="91436" bIns="45716" rtlCol="0">
            <a:spAutoFit/>
          </a:bodyPr>
          <a:lstStyle/>
          <a:p>
            <a:r>
              <a:rPr lang="en-US" altLang="ja-JP" sz="2800" b="1" dirty="0" smtClean="0">
                <a:solidFill>
                  <a:srgbClr val="2D2D8A"/>
                </a:solidFill>
                <a:latin typeface="Helvetica"/>
                <a:ea typeface="ヒラギノ角ゴ ProN W6"/>
                <a:cs typeface="Helvetica"/>
              </a:rPr>
              <a:t>based on FI basic and heating experiments.</a:t>
            </a:r>
            <a:endParaRPr lang="en-US" altLang="ja-JP" sz="2400" b="1" dirty="0">
              <a:solidFill>
                <a:srgbClr val="2D2D8A"/>
              </a:solidFill>
              <a:latin typeface="Helvetica"/>
              <a:ea typeface="ヒラギノ角ゴ ProN W6"/>
              <a:cs typeface="Helvetica"/>
            </a:endParaRPr>
          </a:p>
        </p:txBody>
      </p:sp>
      <p:sp>
        <p:nvSpPr>
          <p:cNvPr id="3" name="正方形/長方形 2"/>
          <p:cNvSpPr/>
          <p:nvPr/>
        </p:nvSpPr>
        <p:spPr>
          <a:xfrm>
            <a:off x="2944102" y="2652270"/>
            <a:ext cx="3503325" cy="615545"/>
          </a:xfrm>
          <a:prstGeom prst="rect">
            <a:avLst/>
          </a:prstGeom>
        </p:spPr>
        <p:txBody>
          <a:bodyPr wrap="none" lIns="91436" tIns="45716" rIns="91436" bIns="45716">
            <a:spAutoFit/>
            <a:scene3d>
              <a:camera prst="orthographicFront"/>
              <a:lightRig rig="glow" dir="tl">
                <a:rot lat="0" lon="0" rev="5400000"/>
              </a:lightRig>
            </a:scene3d>
            <a:sp3d contourW="12700">
              <a:bevelT w="25400" h="25400"/>
              <a:contourClr>
                <a:schemeClr val="accent6">
                  <a:shade val="73000"/>
                </a:schemeClr>
              </a:contourClr>
            </a:sp3d>
          </a:bodyPr>
          <a:lstStyle/>
          <a:p>
            <a:r>
              <a:rPr lang="en-US" altLang="ja-JP" sz="3400" b="1" dirty="0" smtClean="0">
                <a:ln w="11430"/>
                <a:gradFill>
                  <a:gsLst>
                    <a:gs pos="0">
                      <a:srgbClr val="2D2D8A">
                        <a:tint val="90000"/>
                        <a:satMod val="120000"/>
                      </a:srgbClr>
                    </a:gs>
                    <a:gs pos="25000">
                      <a:srgbClr val="2D2D8A">
                        <a:tint val="93000"/>
                        <a:satMod val="120000"/>
                      </a:srgbClr>
                    </a:gs>
                    <a:gs pos="50000">
                      <a:srgbClr val="2D2D8A">
                        <a:shade val="89000"/>
                        <a:satMod val="110000"/>
                      </a:srgbClr>
                    </a:gs>
                    <a:gs pos="75000">
                      <a:srgbClr val="2D2D8A">
                        <a:tint val="93000"/>
                        <a:satMod val="120000"/>
                      </a:srgbClr>
                    </a:gs>
                    <a:gs pos="100000">
                      <a:srgbClr val="2D2D8A">
                        <a:tint val="90000"/>
                        <a:satMod val="120000"/>
                      </a:srgbClr>
                    </a:gs>
                  </a:gsLst>
                  <a:lin ang="5400000"/>
                </a:gradFill>
                <a:effectLst>
                  <a:outerShdw blurRad="80000" dist="40000" dir="5040000" algn="tl">
                    <a:srgbClr val="000000">
                      <a:alpha val="30000"/>
                    </a:srgbClr>
                  </a:outerShdw>
                </a:effectLst>
                <a:latin typeface="Helvetica"/>
                <a:ea typeface="ヒラギノ角ゴ ProN W6"/>
                <a:cs typeface="Helvetica"/>
              </a:rPr>
              <a:t>Future direction</a:t>
            </a:r>
            <a:endParaRPr lang="en-US" altLang="ja-JP" sz="3400" b="1" dirty="0">
              <a:ln w="11430"/>
              <a:gradFill>
                <a:gsLst>
                  <a:gs pos="0">
                    <a:srgbClr val="2D2D8A">
                      <a:tint val="90000"/>
                      <a:satMod val="120000"/>
                    </a:srgbClr>
                  </a:gs>
                  <a:gs pos="25000">
                    <a:srgbClr val="2D2D8A">
                      <a:tint val="93000"/>
                      <a:satMod val="120000"/>
                    </a:srgbClr>
                  </a:gs>
                  <a:gs pos="50000">
                    <a:srgbClr val="2D2D8A">
                      <a:shade val="89000"/>
                      <a:satMod val="110000"/>
                    </a:srgbClr>
                  </a:gs>
                  <a:gs pos="75000">
                    <a:srgbClr val="2D2D8A">
                      <a:tint val="93000"/>
                      <a:satMod val="120000"/>
                    </a:srgbClr>
                  </a:gs>
                  <a:gs pos="100000">
                    <a:srgbClr val="2D2D8A">
                      <a:tint val="90000"/>
                      <a:satMod val="120000"/>
                    </a:srgbClr>
                  </a:gs>
                </a:gsLst>
                <a:lin ang="5400000"/>
              </a:gradFill>
              <a:effectLst>
                <a:outerShdw blurRad="80000" dist="40000" dir="5040000" algn="tl">
                  <a:srgbClr val="000000">
                    <a:alpha val="30000"/>
                  </a:srgbClr>
                </a:outerShdw>
              </a:effectLst>
              <a:latin typeface="Helvetica"/>
              <a:ea typeface="ヒラギノ角ゴ ProN W6"/>
              <a:cs typeface="Helvetica"/>
            </a:endParaRPr>
          </a:p>
        </p:txBody>
      </p:sp>
    </p:spTree>
    <p:extLst>
      <p:ext uri="{BB962C8B-B14F-4D97-AF65-F5344CB8AC3E}">
        <p14:creationId xmlns:p14="http://schemas.microsoft.com/office/powerpoint/2010/main" val="131381775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正方形/長方形 7"/>
          <p:cNvSpPr/>
          <p:nvPr/>
        </p:nvSpPr>
        <p:spPr bwMode="auto">
          <a:xfrm flipH="1">
            <a:off x="2993711" y="2626711"/>
            <a:ext cx="271463" cy="158591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101596" tIns="50798" rIns="101596" bIns="50798" anchor="ctr"/>
          <a:lstStyle/>
          <a:p>
            <a:pPr algn="ctr" defTabSz="457178">
              <a:defRPr/>
            </a:pPr>
            <a:endParaRPr lang="ja-JP" altLang="en-US">
              <a:solidFill>
                <a:prstClr val="white"/>
              </a:solidFill>
              <a:latin typeface="Helvetica"/>
              <a:ea typeface="ＭＳ Ｐゴシック"/>
              <a:cs typeface="Helvetica"/>
              <a:sym typeface="Gill Sans" charset="0"/>
            </a:endParaRPr>
          </a:p>
        </p:txBody>
      </p:sp>
      <p:cxnSp>
        <p:nvCxnSpPr>
          <p:cNvPr id="12" name="直線コネクタ 11"/>
          <p:cNvCxnSpPr/>
          <p:nvPr/>
        </p:nvCxnSpPr>
        <p:spPr bwMode="auto">
          <a:xfrm flipV="1">
            <a:off x="3547829" y="1706537"/>
            <a:ext cx="0" cy="3243259"/>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44398" name="図形グループ 15"/>
          <p:cNvGrpSpPr>
            <a:grpSpLocks/>
          </p:cNvGrpSpPr>
          <p:nvPr/>
        </p:nvGrpSpPr>
        <p:grpSpPr bwMode="auto">
          <a:xfrm>
            <a:off x="2739191" y="1966818"/>
            <a:ext cx="379146" cy="2977166"/>
            <a:chOff x="3882199" y="1868183"/>
            <a:chExt cx="310091" cy="2435562"/>
          </a:xfrm>
        </p:grpSpPr>
        <p:sp>
          <p:nvSpPr>
            <p:cNvPr id="13" name="円/楕円 12"/>
            <p:cNvSpPr/>
            <p:nvPr/>
          </p:nvSpPr>
          <p:spPr>
            <a:xfrm>
              <a:off x="3882365" y="1868028"/>
              <a:ext cx="309660" cy="30974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78">
                <a:defRPr/>
              </a:pPr>
              <a:endParaRPr lang="ja-JP" altLang="en-US">
                <a:solidFill>
                  <a:prstClr val="white"/>
                </a:solidFill>
                <a:latin typeface="Helvetica"/>
                <a:ea typeface="ＭＳ Ｐゴシック"/>
                <a:cs typeface="Helvetica"/>
                <a:sym typeface="Gill Sans" charset="0"/>
              </a:endParaRPr>
            </a:p>
          </p:txBody>
        </p:sp>
        <p:sp>
          <p:nvSpPr>
            <p:cNvPr id="15" name="円/楕円 14"/>
            <p:cNvSpPr/>
            <p:nvPr/>
          </p:nvSpPr>
          <p:spPr>
            <a:xfrm>
              <a:off x="3882365" y="3994134"/>
              <a:ext cx="309660" cy="309741"/>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78">
                <a:defRPr/>
              </a:pPr>
              <a:endParaRPr lang="ja-JP" altLang="en-US">
                <a:solidFill>
                  <a:prstClr val="white"/>
                </a:solidFill>
                <a:latin typeface="Helvetica"/>
                <a:ea typeface="ＭＳ Ｐゴシック"/>
                <a:cs typeface="Helvetica"/>
                <a:sym typeface="Gill Sans" charset="0"/>
              </a:endParaRPr>
            </a:p>
          </p:txBody>
        </p:sp>
      </p:grpSp>
      <p:grpSp>
        <p:nvGrpSpPr>
          <p:cNvPr id="3" name="図形グループ 2"/>
          <p:cNvGrpSpPr/>
          <p:nvPr/>
        </p:nvGrpSpPr>
        <p:grpSpPr>
          <a:xfrm>
            <a:off x="2029834" y="1224151"/>
            <a:ext cx="3099064" cy="1121096"/>
            <a:chOff x="2029833" y="1224149"/>
            <a:chExt cx="3099064" cy="1121096"/>
          </a:xfrm>
        </p:grpSpPr>
        <p:sp>
          <p:nvSpPr>
            <p:cNvPr id="144403" name="テキスト ボックス 37"/>
            <p:cNvSpPr txBox="1">
              <a:spLocks noChangeArrowheads="1"/>
            </p:cNvSpPr>
            <p:nvPr/>
          </p:nvSpPr>
          <p:spPr bwMode="auto">
            <a:xfrm>
              <a:off x="2029833" y="1224149"/>
              <a:ext cx="3099064" cy="44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8" tIns="50798" rIns="101598" bIns="50798">
              <a:spAutoFit/>
            </a:bodyPr>
            <a:lstStyle>
              <a:lvl1pPr defTabSz="506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506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506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506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506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fontAlgn="base">
                <a:spcBef>
                  <a:spcPct val="0"/>
                </a:spcBef>
                <a:spcAft>
                  <a:spcPct val="0"/>
                </a:spcAft>
              </a:pPr>
              <a:r>
                <a:rPr lang="en-US" altLang="ja-JP" sz="2200" dirty="0">
                  <a:solidFill>
                    <a:srgbClr val="000000"/>
                  </a:solidFill>
                  <a:latin typeface="Helvetica" charset="0"/>
                  <a:cs typeface="Helvetica" charset="0"/>
                </a:rPr>
                <a:t>DLC </a:t>
              </a:r>
              <a:r>
                <a:rPr lang="en-US" altLang="ja-JP" sz="2200" dirty="0" smtClean="0">
                  <a:solidFill>
                    <a:srgbClr val="000000"/>
                  </a:solidFill>
                  <a:latin typeface="Helvetica" charset="0"/>
                  <a:cs typeface="Helvetica" charset="0"/>
                </a:rPr>
                <a:t>plate + Au coating</a:t>
              </a:r>
              <a:endParaRPr lang="ja-JP" altLang="en-US" sz="2200" dirty="0">
                <a:solidFill>
                  <a:srgbClr val="000000"/>
                </a:solidFill>
                <a:latin typeface="Helvetica" charset="0"/>
                <a:ea typeface="ＭＳ Ｐゴシック" charset="0"/>
                <a:cs typeface="ＭＳ Ｐゴシック" charset="0"/>
              </a:endParaRPr>
            </a:p>
          </p:txBody>
        </p:sp>
        <p:sp>
          <p:nvSpPr>
            <p:cNvPr id="144405" name="テキスト ボックス 39"/>
            <p:cNvSpPr txBox="1">
              <a:spLocks noChangeArrowheads="1"/>
            </p:cNvSpPr>
            <p:nvPr/>
          </p:nvSpPr>
          <p:spPr bwMode="auto">
            <a:xfrm>
              <a:off x="2029833" y="1904103"/>
              <a:ext cx="691191" cy="44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8" tIns="50798" rIns="101598" bIns="50798">
              <a:spAutoFit/>
            </a:bodyPr>
            <a:lstStyle>
              <a:lvl1pPr defTabSz="506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506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506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506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506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fontAlgn="base">
                <a:spcBef>
                  <a:spcPct val="0"/>
                </a:spcBef>
                <a:spcAft>
                  <a:spcPct val="0"/>
                </a:spcAft>
              </a:pPr>
              <a:r>
                <a:rPr lang="en-US" altLang="ja-JP" sz="2200" dirty="0" smtClean="0">
                  <a:solidFill>
                    <a:srgbClr val="000000"/>
                  </a:solidFill>
                  <a:latin typeface="Helvetica" charset="0"/>
                  <a:cs typeface="Helvetica" charset="0"/>
                </a:rPr>
                <a:t>Coil</a:t>
              </a:r>
              <a:endParaRPr lang="ja-JP" altLang="en-US" sz="2200" dirty="0">
                <a:solidFill>
                  <a:srgbClr val="000000"/>
                </a:solidFill>
                <a:latin typeface="Helvetica" charset="0"/>
                <a:ea typeface="ＭＳ Ｐゴシック" charset="0"/>
                <a:cs typeface="ＭＳ Ｐゴシック" charset="0"/>
              </a:endParaRPr>
            </a:p>
          </p:txBody>
        </p:sp>
      </p:grpSp>
      <p:sp>
        <p:nvSpPr>
          <p:cNvPr id="144387" name="Rectangle 2"/>
          <p:cNvSpPr>
            <a:spLocks noChangeArrowheads="1"/>
          </p:cNvSpPr>
          <p:nvPr/>
        </p:nvSpPr>
        <p:spPr bwMode="auto">
          <a:xfrm>
            <a:off x="0" y="0"/>
            <a:ext cx="8136000" cy="1080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6" rIns="91436" bIns="45716" anchor="ctr"/>
          <a:lstStyle/>
          <a:p>
            <a:pPr defTabSz="457047"/>
            <a:endParaRPr lang="en-US" altLang="ja-JP" sz="2200" b="1" dirty="0" smtClean="0">
              <a:solidFill>
                <a:srgbClr val="000090"/>
              </a:solidFill>
              <a:latin typeface="Helvetica"/>
              <a:ea typeface="ヒラギノ角ゴ Pro W3"/>
              <a:cs typeface="Helvetica"/>
            </a:endParaRPr>
          </a:p>
          <a:p>
            <a:pPr defTabSz="457047"/>
            <a:r>
              <a:rPr lang="en-US" altLang="ja-JP" sz="2200" b="1" dirty="0" smtClean="0">
                <a:solidFill>
                  <a:srgbClr val="FF0000"/>
                </a:solidFill>
                <a:latin typeface="Helvetica"/>
                <a:ea typeface="ヒラギノ角ゴ Pro W3"/>
                <a:cs typeface="Helvetica"/>
              </a:rPr>
              <a:t>Low temperature (&lt; 1 MeV) electron beam </a:t>
            </a:r>
            <a:r>
              <a:rPr lang="en-US" altLang="ja-JP" sz="2200" b="1" dirty="0" smtClean="0">
                <a:solidFill>
                  <a:srgbClr val="000090"/>
                </a:solidFill>
                <a:latin typeface="Helvetica"/>
                <a:ea typeface="ヒラギノ角ゴ Pro W3"/>
                <a:cs typeface="Helvetica"/>
              </a:rPr>
              <a:t>generated with “defocused” short laser pulse must be guided.</a:t>
            </a:r>
            <a:endParaRPr lang="en-US" altLang="ja-JP" sz="2200" b="1" dirty="0">
              <a:solidFill>
                <a:srgbClr val="FF0000"/>
              </a:solidFill>
              <a:latin typeface="Helvetica" charset="0"/>
              <a:ea typeface="ヒラギノ角ゴ ProN W3" charset="0"/>
              <a:cs typeface="Helvetica" charset="0"/>
              <a:sym typeface="Gill Sans" charset="0"/>
            </a:endParaRPr>
          </a:p>
        </p:txBody>
      </p:sp>
      <p:grpSp>
        <p:nvGrpSpPr>
          <p:cNvPr id="2" name="図形グループ 1"/>
          <p:cNvGrpSpPr>
            <a:grpSpLocks noChangeAspect="1"/>
          </p:cNvGrpSpPr>
          <p:nvPr/>
        </p:nvGrpSpPr>
        <p:grpSpPr>
          <a:xfrm>
            <a:off x="2813509" y="4635478"/>
            <a:ext cx="210280" cy="213417"/>
            <a:chOff x="5798605" y="1739066"/>
            <a:chExt cx="146096" cy="148275"/>
          </a:xfrm>
        </p:grpSpPr>
        <p:cxnSp>
          <p:nvCxnSpPr>
            <p:cNvPr id="35" name="直線コネクタ 34"/>
            <p:cNvCxnSpPr>
              <a:cxnSpLocks noChangeAspect="1"/>
            </p:cNvCxnSpPr>
            <p:nvPr/>
          </p:nvCxnSpPr>
          <p:spPr>
            <a:xfrm>
              <a:off x="5798605" y="1739066"/>
              <a:ext cx="142922" cy="14732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a:cxnSpLocks noChangeAspect="1"/>
            </p:cNvCxnSpPr>
            <p:nvPr/>
          </p:nvCxnSpPr>
          <p:spPr>
            <a:xfrm flipH="1">
              <a:off x="5801779" y="1740020"/>
              <a:ext cx="142922" cy="14732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37" name="円/楕円 36"/>
          <p:cNvSpPr>
            <a:spLocks noChangeAspect="1"/>
          </p:cNvSpPr>
          <p:nvPr/>
        </p:nvSpPr>
        <p:spPr>
          <a:xfrm>
            <a:off x="2823659" y="2058992"/>
            <a:ext cx="195882" cy="195882"/>
          </a:xfrm>
          <a:prstGeom prst="ellipse">
            <a:avLst/>
          </a:prstGeom>
          <a:solidFill>
            <a:schemeClr val="tx1"/>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a:endParaRPr kumimoji="1" lang="ja-JP" altLang="en-US"/>
          </a:p>
        </p:txBody>
      </p:sp>
      <p:sp>
        <p:nvSpPr>
          <p:cNvPr id="40" name="正方形/長方形 39"/>
          <p:cNvSpPr/>
          <p:nvPr/>
        </p:nvSpPr>
        <p:spPr>
          <a:xfrm>
            <a:off x="39957" y="38105"/>
            <a:ext cx="1788429" cy="369328"/>
          </a:xfrm>
          <a:prstGeom prst="rect">
            <a:avLst/>
          </a:prstGeom>
          <a:ln>
            <a:solidFill>
              <a:schemeClr val="tx1"/>
            </a:solidFill>
          </a:ln>
        </p:spPr>
        <p:txBody>
          <a:bodyPr wrap="none" lIns="91438" tIns="45718" rIns="91438" bIns="45718">
            <a:spAutoFit/>
          </a:bodyPr>
          <a:lstStyle/>
          <a:p>
            <a:r>
              <a:rPr lang="en-US" altLang="ja-JP" dirty="0" smtClean="0">
                <a:latin typeface="Helvetica"/>
                <a:cs typeface="Helvetica"/>
              </a:rPr>
              <a:t>Future direction</a:t>
            </a:r>
            <a:endParaRPr lang="ja-JP" altLang="en-US" dirty="0">
              <a:latin typeface="Helvetica"/>
              <a:cs typeface="Helvetica"/>
            </a:endParaRPr>
          </a:p>
        </p:txBody>
      </p:sp>
      <p:cxnSp>
        <p:nvCxnSpPr>
          <p:cNvPr id="43" name="直線矢印コネクタ 42"/>
          <p:cNvCxnSpPr/>
          <p:nvPr/>
        </p:nvCxnSpPr>
        <p:spPr bwMode="auto">
          <a:xfrm flipV="1">
            <a:off x="2937988" y="4930033"/>
            <a:ext cx="0" cy="1620360"/>
          </a:xfrm>
          <a:prstGeom prst="straightConnector1">
            <a:avLst/>
          </a:prstGeom>
          <a:ln w="76200" cmpd="sng">
            <a:solidFill>
              <a:schemeClr val="accent6">
                <a:lumMod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bwMode="auto">
          <a:xfrm flipV="1">
            <a:off x="2166525" y="4921532"/>
            <a:ext cx="0" cy="578961"/>
          </a:xfrm>
          <a:prstGeom prst="straightConnector1">
            <a:avLst/>
          </a:prstGeom>
          <a:ln w="76200" cmpd="sng">
            <a:solidFill>
              <a:schemeClr val="accent6">
                <a:lumMod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p:cNvCxnSpPr/>
          <p:nvPr/>
        </p:nvCxnSpPr>
        <p:spPr bwMode="auto">
          <a:xfrm flipV="1">
            <a:off x="2166525" y="5955627"/>
            <a:ext cx="0" cy="578961"/>
          </a:xfrm>
          <a:prstGeom prst="straightConnector1">
            <a:avLst/>
          </a:prstGeom>
          <a:ln w="76200" cmpd="sng">
            <a:solidFill>
              <a:schemeClr val="accent6">
                <a:lumMod val="5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52" name="テキスト ボックス 39"/>
          <p:cNvSpPr txBox="1">
            <a:spLocks noChangeArrowheads="1"/>
          </p:cNvSpPr>
          <p:nvPr/>
        </p:nvSpPr>
        <p:spPr bwMode="auto">
          <a:xfrm>
            <a:off x="127368" y="6415069"/>
            <a:ext cx="2996434" cy="44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6" tIns="50798" rIns="101596" bIns="50798">
            <a:spAutoFit/>
          </a:bodyPr>
          <a:lstStyle>
            <a:lvl1pPr defTabSz="506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506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506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506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506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fontAlgn="base">
              <a:spcBef>
                <a:spcPct val="0"/>
              </a:spcBef>
              <a:spcAft>
                <a:spcPct val="0"/>
              </a:spcAft>
            </a:pPr>
            <a:r>
              <a:rPr lang="en-US" altLang="ja-JP" sz="2200" dirty="0">
                <a:solidFill>
                  <a:srgbClr val="000000"/>
                </a:solidFill>
                <a:latin typeface="Helvetica" charset="0"/>
                <a:cs typeface="Helvetica" charset="0"/>
              </a:rPr>
              <a:t>Laser-driven capacitor</a:t>
            </a:r>
            <a:endParaRPr lang="ja-JP" altLang="en-US" sz="2200" dirty="0">
              <a:solidFill>
                <a:srgbClr val="000000"/>
              </a:solidFill>
              <a:latin typeface="Helvetica" charset="0"/>
              <a:ea typeface="ＭＳ Ｐゴシック" charset="0"/>
              <a:cs typeface="ＭＳ Ｐゴシック" charset="0"/>
            </a:endParaRPr>
          </a:p>
        </p:txBody>
      </p:sp>
      <p:grpSp>
        <p:nvGrpSpPr>
          <p:cNvPr id="53" name="図形グループ 83"/>
          <p:cNvGrpSpPr>
            <a:grpSpLocks/>
          </p:cNvGrpSpPr>
          <p:nvPr/>
        </p:nvGrpSpPr>
        <p:grpSpPr bwMode="auto">
          <a:xfrm>
            <a:off x="8109585" y="255726"/>
            <a:ext cx="982980" cy="734035"/>
            <a:chOff x="8108950" y="50800"/>
            <a:chExt cx="984250" cy="734299"/>
          </a:xfrm>
        </p:grpSpPr>
        <p:sp>
          <p:nvSpPr>
            <p:cNvPr id="54" name="Text Box 8"/>
            <p:cNvSpPr txBox="1">
              <a:spLocks noChangeArrowheads="1"/>
            </p:cNvSpPr>
            <p:nvPr/>
          </p:nvSpPr>
          <p:spPr bwMode="auto">
            <a:xfrm>
              <a:off x="8108950" y="508000"/>
              <a:ext cx="984250" cy="27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1014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1014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1014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1014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1200" b="1">
                  <a:solidFill>
                    <a:srgbClr val="000000"/>
                  </a:solidFill>
                  <a:latin typeface="Charcoal" charset="0"/>
                </a:rPr>
                <a:t>ILE, Osaka</a:t>
              </a:r>
            </a:p>
          </p:txBody>
        </p:sp>
        <p:pic>
          <p:nvPicPr>
            <p:cNvPr id="55" name="Picture 2" descr="E:\発表用PPT\logo-SIL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469" y="50800"/>
              <a:ext cx="723213" cy="5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図形グループ 8"/>
          <p:cNvGrpSpPr/>
          <p:nvPr/>
        </p:nvGrpSpPr>
        <p:grpSpPr>
          <a:xfrm>
            <a:off x="849923" y="1646673"/>
            <a:ext cx="7160846" cy="3639538"/>
            <a:chOff x="849923" y="1787769"/>
            <a:chExt cx="7160846" cy="3639538"/>
          </a:xfrm>
        </p:grpSpPr>
        <p:sp>
          <p:nvSpPr>
            <p:cNvPr id="60" name="円/楕円 59"/>
            <p:cNvSpPr/>
            <p:nvPr/>
          </p:nvSpPr>
          <p:spPr bwMode="auto">
            <a:xfrm>
              <a:off x="4766948" y="3415274"/>
              <a:ext cx="361950" cy="361950"/>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01598" tIns="50798" rIns="101598" bIns="50798" anchor="ctr"/>
            <a:lstStyle/>
            <a:p>
              <a:pPr algn="ctr" defTabSz="457178">
                <a:defRPr/>
              </a:pPr>
              <a:endParaRPr lang="ja-JP" altLang="en-US">
                <a:solidFill>
                  <a:prstClr val="white"/>
                </a:solidFill>
                <a:latin typeface="Helvetica"/>
                <a:ea typeface="ＭＳ Ｐゴシック"/>
                <a:cs typeface="Helvetica"/>
                <a:sym typeface="Gill Sans" charset="0"/>
              </a:endParaRPr>
            </a:p>
          </p:txBody>
        </p:sp>
        <p:grpSp>
          <p:nvGrpSpPr>
            <p:cNvPr id="28" name="図形グループ 27"/>
            <p:cNvGrpSpPr/>
            <p:nvPr/>
          </p:nvGrpSpPr>
          <p:grpSpPr>
            <a:xfrm>
              <a:off x="849923" y="1787769"/>
              <a:ext cx="7160846" cy="3639538"/>
              <a:chOff x="849923" y="1787769"/>
              <a:chExt cx="7160846" cy="3639538"/>
            </a:xfrm>
          </p:grpSpPr>
          <p:cxnSp>
            <p:nvCxnSpPr>
              <p:cNvPr id="62" name="直線矢印コネクタ 61"/>
              <p:cNvCxnSpPr/>
              <p:nvPr/>
            </p:nvCxnSpPr>
            <p:spPr>
              <a:xfrm flipV="1">
                <a:off x="851450" y="3591906"/>
                <a:ext cx="7136871" cy="14112"/>
              </a:xfrm>
              <a:prstGeom prst="straightConnector1">
                <a:avLst/>
              </a:prstGeom>
              <a:ln w="38100" cmpd="sng">
                <a:solidFill>
                  <a:srgbClr val="0000FF"/>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6" name="フリーフォーム 25"/>
              <p:cNvSpPr/>
              <p:nvPr/>
            </p:nvSpPr>
            <p:spPr>
              <a:xfrm>
                <a:off x="879231" y="2422769"/>
                <a:ext cx="7092461" cy="1097595"/>
              </a:xfrm>
              <a:custGeom>
                <a:avLst/>
                <a:gdLst>
                  <a:gd name="connsiteX0" fmla="*/ 0 w 7092461"/>
                  <a:gd name="connsiteY0" fmla="*/ 771769 h 1097595"/>
                  <a:gd name="connsiteX1" fmla="*/ 879231 w 7092461"/>
                  <a:gd name="connsiteY1" fmla="*/ 957385 h 1097595"/>
                  <a:gd name="connsiteX2" fmla="*/ 1973384 w 7092461"/>
                  <a:gd name="connsiteY2" fmla="*/ 1064846 h 1097595"/>
                  <a:gd name="connsiteX3" fmla="*/ 3194538 w 7092461"/>
                  <a:gd name="connsiteY3" fmla="*/ 1064846 h 1097595"/>
                  <a:gd name="connsiteX4" fmla="*/ 4083538 w 7092461"/>
                  <a:gd name="connsiteY4" fmla="*/ 1084385 h 1097595"/>
                  <a:gd name="connsiteX5" fmla="*/ 5627077 w 7092461"/>
                  <a:gd name="connsiteY5" fmla="*/ 840154 h 1097595"/>
                  <a:gd name="connsiteX6" fmla="*/ 7092461 w 7092461"/>
                  <a:gd name="connsiteY6" fmla="*/ 0 h 109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2461" h="1097595">
                    <a:moveTo>
                      <a:pt x="0" y="771769"/>
                    </a:moveTo>
                    <a:cubicBezTo>
                      <a:pt x="275167" y="840154"/>
                      <a:pt x="550334" y="908539"/>
                      <a:pt x="879231" y="957385"/>
                    </a:cubicBezTo>
                    <a:cubicBezTo>
                      <a:pt x="1208128" y="1006231"/>
                      <a:pt x="1587500" y="1046936"/>
                      <a:pt x="1973384" y="1064846"/>
                    </a:cubicBezTo>
                    <a:cubicBezTo>
                      <a:pt x="2359269" y="1082756"/>
                      <a:pt x="2842846" y="1061590"/>
                      <a:pt x="3194538" y="1064846"/>
                    </a:cubicBezTo>
                    <a:cubicBezTo>
                      <a:pt x="3546230" y="1068103"/>
                      <a:pt x="3678115" y="1121834"/>
                      <a:pt x="4083538" y="1084385"/>
                    </a:cubicBezTo>
                    <a:cubicBezTo>
                      <a:pt x="4488961" y="1046936"/>
                      <a:pt x="5125590" y="1020885"/>
                      <a:pt x="5627077" y="840154"/>
                    </a:cubicBezTo>
                    <a:cubicBezTo>
                      <a:pt x="6128564" y="659423"/>
                      <a:pt x="6610512" y="329711"/>
                      <a:pt x="7092461" y="0"/>
                    </a:cubicBezTo>
                  </a:path>
                </a:pathLst>
              </a:custGeom>
              <a:ln w="38100"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6" name="フリーフォーム 65"/>
              <p:cNvSpPr/>
              <p:nvPr/>
            </p:nvSpPr>
            <p:spPr>
              <a:xfrm flipV="1">
                <a:off x="851450" y="3678977"/>
                <a:ext cx="7092461" cy="1097595"/>
              </a:xfrm>
              <a:custGeom>
                <a:avLst/>
                <a:gdLst>
                  <a:gd name="connsiteX0" fmla="*/ 0 w 7092461"/>
                  <a:gd name="connsiteY0" fmla="*/ 771769 h 1097595"/>
                  <a:gd name="connsiteX1" fmla="*/ 879231 w 7092461"/>
                  <a:gd name="connsiteY1" fmla="*/ 957385 h 1097595"/>
                  <a:gd name="connsiteX2" fmla="*/ 1973384 w 7092461"/>
                  <a:gd name="connsiteY2" fmla="*/ 1064846 h 1097595"/>
                  <a:gd name="connsiteX3" fmla="*/ 3194538 w 7092461"/>
                  <a:gd name="connsiteY3" fmla="*/ 1064846 h 1097595"/>
                  <a:gd name="connsiteX4" fmla="*/ 4083538 w 7092461"/>
                  <a:gd name="connsiteY4" fmla="*/ 1084385 h 1097595"/>
                  <a:gd name="connsiteX5" fmla="*/ 5627077 w 7092461"/>
                  <a:gd name="connsiteY5" fmla="*/ 840154 h 1097595"/>
                  <a:gd name="connsiteX6" fmla="*/ 7092461 w 7092461"/>
                  <a:gd name="connsiteY6" fmla="*/ 0 h 109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2461" h="1097595">
                    <a:moveTo>
                      <a:pt x="0" y="771769"/>
                    </a:moveTo>
                    <a:cubicBezTo>
                      <a:pt x="275167" y="840154"/>
                      <a:pt x="550334" y="908539"/>
                      <a:pt x="879231" y="957385"/>
                    </a:cubicBezTo>
                    <a:cubicBezTo>
                      <a:pt x="1208128" y="1006231"/>
                      <a:pt x="1587500" y="1046936"/>
                      <a:pt x="1973384" y="1064846"/>
                    </a:cubicBezTo>
                    <a:cubicBezTo>
                      <a:pt x="2359269" y="1082756"/>
                      <a:pt x="2842846" y="1061590"/>
                      <a:pt x="3194538" y="1064846"/>
                    </a:cubicBezTo>
                    <a:cubicBezTo>
                      <a:pt x="3546230" y="1068103"/>
                      <a:pt x="3678115" y="1121834"/>
                      <a:pt x="4083538" y="1084385"/>
                    </a:cubicBezTo>
                    <a:cubicBezTo>
                      <a:pt x="4488961" y="1046936"/>
                      <a:pt x="5125590" y="1020885"/>
                      <a:pt x="5627077" y="840154"/>
                    </a:cubicBezTo>
                    <a:cubicBezTo>
                      <a:pt x="6128564" y="659423"/>
                      <a:pt x="6610512" y="329711"/>
                      <a:pt x="7092461" y="0"/>
                    </a:cubicBezTo>
                  </a:path>
                </a:pathLst>
              </a:custGeom>
              <a:ln w="38100"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7" name="フリーフォーム 26"/>
              <p:cNvSpPr/>
              <p:nvPr/>
            </p:nvSpPr>
            <p:spPr>
              <a:xfrm>
                <a:off x="889000" y="1787769"/>
                <a:ext cx="7121769" cy="1681494"/>
              </a:xfrm>
              <a:custGeom>
                <a:avLst/>
                <a:gdLst>
                  <a:gd name="connsiteX0" fmla="*/ 0 w 7121769"/>
                  <a:gd name="connsiteY0" fmla="*/ 1025769 h 1681494"/>
                  <a:gd name="connsiteX1" fmla="*/ 889000 w 7121769"/>
                  <a:gd name="connsiteY1" fmla="*/ 1397000 h 1681494"/>
                  <a:gd name="connsiteX2" fmla="*/ 2071077 w 7121769"/>
                  <a:gd name="connsiteY2" fmla="*/ 1602154 h 1681494"/>
                  <a:gd name="connsiteX3" fmla="*/ 4093308 w 7121769"/>
                  <a:gd name="connsiteY3" fmla="*/ 1641231 h 1681494"/>
                  <a:gd name="connsiteX4" fmla="*/ 6066692 w 7121769"/>
                  <a:gd name="connsiteY4" fmla="*/ 1045308 h 1681494"/>
                  <a:gd name="connsiteX5" fmla="*/ 7121769 w 7121769"/>
                  <a:gd name="connsiteY5" fmla="*/ 0 h 168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1769" h="1681494">
                    <a:moveTo>
                      <a:pt x="0" y="1025769"/>
                    </a:moveTo>
                    <a:cubicBezTo>
                      <a:pt x="271910" y="1163352"/>
                      <a:pt x="543820" y="1300936"/>
                      <a:pt x="889000" y="1397000"/>
                    </a:cubicBezTo>
                    <a:cubicBezTo>
                      <a:pt x="1234180" y="1493064"/>
                      <a:pt x="1537026" y="1561449"/>
                      <a:pt x="2071077" y="1602154"/>
                    </a:cubicBezTo>
                    <a:cubicBezTo>
                      <a:pt x="2605128" y="1642859"/>
                      <a:pt x="3427372" y="1734039"/>
                      <a:pt x="4093308" y="1641231"/>
                    </a:cubicBezTo>
                    <a:cubicBezTo>
                      <a:pt x="4759244" y="1548423"/>
                      <a:pt x="5561949" y="1318846"/>
                      <a:pt x="6066692" y="1045308"/>
                    </a:cubicBezTo>
                    <a:cubicBezTo>
                      <a:pt x="6571435" y="771770"/>
                      <a:pt x="7121769" y="0"/>
                      <a:pt x="7121769" y="0"/>
                    </a:cubicBezTo>
                  </a:path>
                </a:pathLst>
              </a:custGeom>
              <a:ln w="38100"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8" name="フリーフォーム 67"/>
              <p:cNvSpPr/>
              <p:nvPr/>
            </p:nvSpPr>
            <p:spPr>
              <a:xfrm flipV="1">
                <a:off x="849923" y="3745813"/>
                <a:ext cx="7121769" cy="1681494"/>
              </a:xfrm>
              <a:custGeom>
                <a:avLst/>
                <a:gdLst>
                  <a:gd name="connsiteX0" fmla="*/ 0 w 7121769"/>
                  <a:gd name="connsiteY0" fmla="*/ 1025769 h 1681494"/>
                  <a:gd name="connsiteX1" fmla="*/ 889000 w 7121769"/>
                  <a:gd name="connsiteY1" fmla="*/ 1397000 h 1681494"/>
                  <a:gd name="connsiteX2" fmla="*/ 2071077 w 7121769"/>
                  <a:gd name="connsiteY2" fmla="*/ 1602154 h 1681494"/>
                  <a:gd name="connsiteX3" fmla="*/ 4093308 w 7121769"/>
                  <a:gd name="connsiteY3" fmla="*/ 1641231 h 1681494"/>
                  <a:gd name="connsiteX4" fmla="*/ 6066692 w 7121769"/>
                  <a:gd name="connsiteY4" fmla="*/ 1045308 h 1681494"/>
                  <a:gd name="connsiteX5" fmla="*/ 7121769 w 7121769"/>
                  <a:gd name="connsiteY5" fmla="*/ 0 h 168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1769" h="1681494">
                    <a:moveTo>
                      <a:pt x="0" y="1025769"/>
                    </a:moveTo>
                    <a:cubicBezTo>
                      <a:pt x="271910" y="1163352"/>
                      <a:pt x="543820" y="1300936"/>
                      <a:pt x="889000" y="1397000"/>
                    </a:cubicBezTo>
                    <a:cubicBezTo>
                      <a:pt x="1234180" y="1493064"/>
                      <a:pt x="1537026" y="1561449"/>
                      <a:pt x="2071077" y="1602154"/>
                    </a:cubicBezTo>
                    <a:cubicBezTo>
                      <a:pt x="2605128" y="1642859"/>
                      <a:pt x="3427372" y="1734039"/>
                      <a:pt x="4093308" y="1641231"/>
                    </a:cubicBezTo>
                    <a:cubicBezTo>
                      <a:pt x="4759244" y="1548423"/>
                      <a:pt x="5561949" y="1318846"/>
                      <a:pt x="6066692" y="1045308"/>
                    </a:cubicBezTo>
                    <a:cubicBezTo>
                      <a:pt x="6571435" y="771770"/>
                      <a:pt x="7121769" y="0"/>
                      <a:pt x="7121769" y="0"/>
                    </a:cubicBezTo>
                  </a:path>
                </a:pathLst>
              </a:custGeom>
              <a:ln w="38100" cmpd="sng">
                <a:solidFill>
                  <a:srgbClr val="0000FF"/>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grpSp>
        <p:nvGrpSpPr>
          <p:cNvPr id="21" name="図形グループ 20"/>
          <p:cNvGrpSpPr/>
          <p:nvPr/>
        </p:nvGrpSpPr>
        <p:grpSpPr>
          <a:xfrm>
            <a:off x="864818" y="3456444"/>
            <a:ext cx="2783183" cy="978046"/>
            <a:chOff x="1929381" y="3586480"/>
            <a:chExt cx="2783183" cy="978046"/>
          </a:xfrm>
        </p:grpSpPr>
        <p:cxnSp>
          <p:nvCxnSpPr>
            <p:cNvPr id="126" name="直線矢印コネクタ 125"/>
            <p:cNvCxnSpPr/>
            <p:nvPr/>
          </p:nvCxnSpPr>
          <p:spPr bwMode="auto">
            <a:xfrm>
              <a:off x="2937988" y="3586480"/>
              <a:ext cx="1535906" cy="0"/>
            </a:xfrm>
            <a:prstGeom prst="straightConnector1">
              <a:avLst/>
            </a:prstGeom>
            <a:ln w="762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テキスト ボックス 38"/>
            <p:cNvSpPr txBox="1">
              <a:spLocks noChangeArrowheads="1"/>
            </p:cNvSpPr>
            <p:nvPr/>
          </p:nvSpPr>
          <p:spPr bwMode="auto">
            <a:xfrm>
              <a:off x="1929381" y="3784829"/>
              <a:ext cx="2783183" cy="77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598" tIns="50798" rIns="101598" bIns="50798">
              <a:spAutoFit/>
            </a:bodyPr>
            <a:lstStyle>
              <a:lvl1pPr defTabSz="506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506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506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506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506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200" b="1" dirty="0" smtClean="0">
                  <a:solidFill>
                    <a:srgbClr val="FF0000"/>
                  </a:solidFill>
                  <a:latin typeface="Helvetica" charset="0"/>
                  <a:cs typeface="Helvetica" charset="0"/>
                </a:rPr>
                <a:t>“Defocused” </a:t>
              </a:r>
            </a:p>
            <a:p>
              <a:pPr algn="ctr" fontAlgn="base">
                <a:spcBef>
                  <a:spcPct val="0"/>
                </a:spcBef>
                <a:spcAft>
                  <a:spcPct val="0"/>
                </a:spcAft>
              </a:pPr>
              <a:r>
                <a:rPr lang="en-US" altLang="ja-JP" sz="2200" b="1" dirty="0" smtClean="0">
                  <a:solidFill>
                    <a:srgbClr val="FF0000"/>
                  </a:solidFill>
                  <a:latin typeface="Helvetica" charset="0"/>
                  <a:cs typeface="Helvetica" charset="0"/>
                </a:rPr>
                <a:t>Heating Laser</a:t>
              </a:r>
              <a:endParaRPr lang="en-US" altLang="ja-JP" sz="2200" b="1" dirty="0">
                <a:solidFill>
                  <a:srgbClr val="FF0000"/>
                </a:solidFill>
                <a:latin typeface="Helvetica" charset="0"/>
                <a:cs typeface="Helvetica" charset="0"/>
              </a:endParaRPr>
            </a:p>
          </p:txBody>
        </p:sp>
      </p:grpSp>
      <p:cxnSp>
        <p:nvCxnSpPr>
          <p:cNvPr id="65" name="直線コネクタ 64"/>
          <p:cNvCxnSpPr/>
          <p:nvPr/>
        </p:nvCxnSpPr>
        <p:spPr bwMode="auto">
          <a:xfrm flipV="1">
            <a:off x="3499911" y="1706537"/>
            <a:ext cx="0" cy="324325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67" name="直線矢印コネクタ 66"/>
          <p:cNvCxnSpPr>
            <a:endCxn id="60" idx="2"/>
          </p:cNvCxnSpPr>
          <p:nvPr/>
        </p:nvCxnSpPr>
        <p:spPr bwMode="auto">
          <a:xfrm>
            <a:off x="3619265" y="3449868"/>
            <a:ext cx="1147683" cy="5285"/>
          </a:xfrm>
          <a:prstGeom prst="straightConnector1">
            <a:avLst/>
          </a:prstGeom>
          <a:ln w="762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テキスト ボックス 68"/>
          <p:cNvSpPr txBox="1">
            <a:spLocks noChangeArrowheads="1"/>
          </p:cNvSpPr>
          <p:nvPr/>
        </p:nvSpPr>
        <p:spPr bwMode="auto">
          <a:xfrm>
            <a:off x="3734826" y="3669871"/>
            <a:ext cx="1667119" cy="77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8" tIns="50798" rIns="101598" bIns="50798">
            <a:spAutoFit/>
          </a:bodyPr>
          <a:lstStyle>
            <a:lvl1pPr defTabSz="506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506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506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506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506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200" b="1" i="1" dirty="0" err="1" smtClean="0">
                <a:solidFill>
                  <a:srgbClr val="008000"/>
                </a:solidFill>
                <a:latin typeface="Helvetica" charset="0"/>
                <a:cs typeface="Helvetica" charset="0"/>
              </a:rPr>
              <a:t>T</a:t>
            </a:r>
            <a:r>
              <a:rPr lang="en-US" altLang="ja-JP" sz="2200" b="1" baseline="-25000" dirty="0" err="1" smtClean="0">
                <a:solidFill>
                  <a:srgbClr val="008000"/>
                </a:solidFill>
                <a:latin typeface="Helvetica" charset="0"/>
                <a:cs typeface="Helvetica" charset="0"/>
              </a:rPr>
              <a:t>e</a:t>
            </a:r>
            <a:r>
              <a:rPr lang="en-US" altLang="ja-JP" sz="2200" b="1" dirty="0" smtClean="0">
                <a:solidFill>
                  <a:srgbClr val="008000"/>
                </a:solidFill>
                <a:latin typeface="Helvetica" charset="0"/>
                <a:cs typeface="Helvetica" charset="0"/>
              </a:rPr>
              <a:t> &lt; 1 MeV</a:t>
            </a:r>
          </a:p>
          <a:p>
            <a:pPr algn="ctr" fontAlgn="base">
              <a:spcBef>
                <a:spcPct val="0"/>
              </a:spcBef>
              <a:spcAft>
                <a:spcPct val="0"/>
              </a:spcAft>
            </a:pPr>
            <a:r>
              <a:rPr lang="en-US" altLang="ja-JP" sz="2200" b="1" dirty="0" smtClean="0">
                <a:solidFill>
                  <a:srgbClr val="008000"/>
                </a:solidFill>
                <a:latin typeface="Helvetica" charset="0"/>
                <a:cs typeface="Helvetica" charset="0"/>
              </a:rPr>
              <a:t>e-beam</a:t>
            </a:r>
            <a:endParaRPr lang="en-US" altLang="ja-JP" sz="2200" b="1" dirty="0">
              <a:solidFill>
                <a:srgbClr val="008000"/>
              </a:solidFill>
              <a:latin typeface="Helvetica" charset="0"/>
              <a:cs typeface="Helvetica" charset="0"/>
            </a:endParaRPr>
          </a:p>
        </p:txBody>
      </p:sp>
      <p:sp>
        <p:nvSpPr>
          <p:cNvPr id="4" name="テキスト ボックス 3"/>
          <p:cNvSpPr txBox="1"/>
          <p:nvPr/>
        </p:nvSpPr>
        <p:spPr>
          <a:xfrm>
            <a:off x="-270454" y="2116485"/>
            <a:ext cx="184666" cy="369332"/>
          </a:xfrm>
          <a:prstGeom prst="rect">
            <a:avLst/>
          </a:prstGeom>
          <a:noFill/>
        </p:spPr>
        <p:txBody>
          <a:bodyPr wrap="none" rtlCol="0">
            <a:spAutoFit/>
          </a:bodyPr>
          <a:lstStyle/>
          <a:p>
            <a:endParaRPr kumimoji="1" lang="ja-JP" altLang="en-US" dirty="0"/>
          </a:p>
        </p:txBody>
      </p:sp>
      <p:sp>
        <p:nvSpPr>
          <p:cNvPr id="38" name="テキスト ボックス 198"/>
          <p:cNvSpPr txBox="1">
            <a:spLocks noChangeArrowheads="1"/>
          </p:cNvSpPr>
          <p:nvPr/>
        </p:nvSpPr>
        <p:spPr bwMode="auto">
          <a:xfrm>
            <a:off x="5180333" y="1120867"/>
            <a:ext cx="3963667" cy="3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2" tIns="41148" rIns="82292" bIns="41148">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kumimoji="0" lang="en-US" altLang="ja-JP" sz="1800" b="1" dirty="0" smtClean="0">
                <a:solidFill>
                  <a:srgbClr val="000000"/>
                </a:solidFill>
                <a:latin typeface="Helvetica" charset="0"/>
                <a:cs typeface="Helvetica" charset="0"/>
              </a:rPr>
              <a:t>After </a:t>
            </a:r>
            <a:r>
              <a:rPr kumimoji="0" lang="en-US" altLang="ja-JP" sz="1800" b="1" dirty="0" err="1" smtClean="0">
                <a:solidFill>
                  <a:srgbClr val="000000"/>
                </a:solidFill>
                <a:latin typeface="Helvetica" charset="0"/>
                <a:cs typeface="Helvetica" charset="0"/>
              </a:rPr>
              <a:t>Sunahara</a:t>
            </a:r>
            <a:r>
              <a:rPr kumimoji="0" lang="en-US" altLang="ja-JP" sz="1800" b="1" dirty="0" smtClean="0">
                <a:solidFill>
                  <a:srgbClr val="000000"/>
                </a:solidFill>
                <a:latin typeface="Helvetica" charset="0"/>
                <a:cs typeface="Helvetica" charset="0"/>
              </a:rPr>
              <a:t>, </a:t>
            </a:r>
            <a:r>
              <a:rPr kumimoji="0" lang="en-US" altLang="ja-JP" sz="1800" b="1" dirty="0" err="1" smtClean="0">
                <a:solidFill>
                  <a:srgbClr val="000000"/>
                </a:solidFill>
                <a:latin typeface="Helvetica" charset="0"/>
                <a:cs typeface="Helvetica" charset="0"/>
              </a:rPr>
              <a:t>Johzaki</a:t>
            </a:r>
            <a:r>
              <a:rPr kumimoji="0" lang="en-US" altLang="ja-JP" sz="1800" b="1" dirty="0" smtClean="0">
                <a:solidFill>
                  <a:srgbClr val="000000"/>
                </a:solidFill>
                <a:latin typeface="Helvetica" charset="0"/>
                <a:cs typeface="Helvetica" charset="0"/>
              </a:rPr>
              <a:t>, Fujioka.</a:t>
            </a:r>
            <a:endParaRPr kumimoji="0" lang="en-US" altLang="ja-JP" sz="1800" b="1" dirty="0">
              <a:solidFill>
                <a:srgbClr val="000000"/>
              </a:solidFill>
              <a:latin typeface="Helvetica" charset="0"/>
              <a:cs typeface="Helvetica" charset="0"/>
            </a:endParaRPr>
          </a:p>
        </p:txBody>
      </p:sp>
      <p:sp>
        <p:nvSpPr>
          <p:cNvPr id="41" name="テキスト ボックス 40"/>
          <p:cNvSpPr txBox="1">
            <a:spLocks noChangeArrowheads="1"/>
          </p:cNvSpPr>
          <p:nvPr/>
        </p:nvSpPr>
        <p:spPr bwMode="auto">
          <a:xfrm>
            <a:off x="3154023" y="5406508"/>
            <a:ext cx="5938542" cy="77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8" tIns="50798" rIns="101598" bIns="50798">
            <a:spAutoFit/>
          </a:bodyPr>
          <a:lstStyle>
            <a:lvl1pPr defTabSz="506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506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506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506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506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506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200" b="1" dirty="0" smtClean="0">
                <a:latin typeface="Helvetica" charset="0"/>
                <a:cs typeface="Helvetica" charset="0"/>
              </a:rPr>
              <a:t>Focal spot </a:t>
            </a:r>
            <a:r>
              <a:rPr lang="en-US" altLang="ja-JP" sz="2200" b="1" i="1" dirty="0" err="1" smtClean="0">
                <a:latin typeface="Helvetica" charset="0"/>
                <a:cs typeface="Helvetica" charset="0"/>
              </a:rPr>
              <a:t>d</a:t>
            </a:r>
            <a:r>
              <a:rPr lang="en-US" altLang="ja-JP" sz="2200" b="1" baseline="-25000" dirty="0" err="1" smtClean="0">
                <a:latin typeface="Helvetica" charset="0"/>
                <a:cs typeface="Helvetica" charset="0"/>
              </a:rPr>
              <a:t>L</a:t>
            </a:r>
            <a:r>
              <a:rPr lang="en-US" altLang="ja-JP" sz="2200" b="1" dirty="0" smtClean="0">
                <a:latin typeface="Helvetica" charset="0"/>
                <a:cs typeface="Helvetica" charset="0"/>
              </a:rPr>
              <a:t> = 360 µm (for 1 x 10</a:t>
            </a:r>
            <a:r>
              <a:rPr lang="en-US" altLang="ja-JP" sz="2200" b="1" baseline="30000" dirty="0" smtClean="0">
                <a:latin typeface="Helvetica" charset="0"/>
                <a:cs typeface="Helvetica" charset="0"/>
              </a:rPr>
              <a:t>18</a:t>
            </a:r>
            <a:r>
              <a:rPr lang="en-US" altLang="ja-JP" sz="2200" b="1" dirty="0" smtClean="0">
                <a:latin typeface="Helvetica" charset="0"/>
                <a:cs typeface="Helvetica" charset="0"/>
              </a:rPr>
              <a:t> W/cm</a:t>
            </a:r>
            <a:r>
              <a:rPr lang="en-US" altLang="ja-JP" sz="2200" b="1" baseline="30000" dirty="0" smtClean="0">
                <a:latin typeface="Helvetica" charset="0"/>
                <a:cs typeface="Helvetica" charset="0"/>
              </a:rPr>
              <a:t>2</a:t>
            </a:r>
            <a:r>
              <a:rPr lang="en-US" altLang="ja-JP" sz="2200" b="1" dirty="0" smtClean="0">
                <a:latin typeface="Helvetica" charset="0"/>
                <a:cs typeface="Helvetica" charset="0"/>
              </a:rPr>
              <a:t>)</a:t>
            </a:r>
          </a:p>
          <a:p>
            <a:pPr algn="ctr" fontAlgn="base">
              <a:spcBef>
                <a:spcPct val="0"/>
              </a:spcBef>
              <a:spcAft>
                <a:spcPct val="0"/>
              </a:spcAft>
            </a:pPr>
            <a:r>
              <a:rPr lang="en-US" altLang="ja-JP" sz="2200" b="1" dirty="0" smtClean="0">
                <a:latin typeface="Helvetica" charset="0"/>
                <a:cs typeface="Helvetica" charset="0"/>
              </a:rPr>
              <a:t>&gt;&gt; Fuel diameter (70 µm)</a:t>
            </a:r>
          </a:p>
        </p:txBody>
      </p:sp>
    </p:spTree>
    <p:extLst>
      <p:ext uri="{BB962C8B-B14F-4D97-AF65-F5344CB8AC3E}">
        <p14:creationId xmlns:p14="http://schemas.microsoft.com/office/powerpoint/2010/main" val="152716445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 name="正方形/長方形 53"/>
          <p:cNvSpPr>
            <a:spLocks noChangeArrowheads="1"/>
          </p:cNvSpPr>
          <p:nvPr/>
        </p:nvSpPr>
        <p:spPr bwMode="auto">
          <a:xfrm>
            <a:off x="3330577" y="3939485"/>
            <a:ext cx="1961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n-US" altLang="ja-JP" b="1" dirty="0" smtClean="0">
                <a:solidFill>
                  <a:srgbClr val="000090"/>
                </a:solidFill>
                <a:latin typeface="Helvetica"/>
                <a:ea typeface="Osaka"/>
                <a:cs typeface="Helvetica"/>
              </a:rPr>
              <a:t>&lt; 3 x </a:t>
            </a:r>
            <a:r>
              <a:rPr lang="en-US" altLang="ja-JP" b="1" dirty="0">
                <a:solidFill>
                  <a:srgbClr val="000090"/>
                </a:solidFill>
                <a:latin typeface="Helvetica"/>
                <a:ea typeface="Osaka"/>
                <a:cs typeface="Helvetica"/>
              </a:rPr>
              <a:t>10</a:t>
            </a:r>
            <a:r>
              <a:rPr lang="en-US" altLang="ja-JP" b="1" baseline="30000" dirty="0">
                <a:solidFill>
                  <a:srgbClr val="000090"/>
                </a:solidFill>
                <a:latin typeface="Helvetica"/>
                <a:ea typeface="Osaka"/>
                <a:cs typeface="Helvetica"/>
              </a:rPr>
              <a:t>14</a:t>
            </a:r>
            <a:r>
              <a:rPr lang="en-US" altLang="ja-JP" b="1" dirty="0">
                <a:solidFill>
                  <a:srgbClr val="000090"/>
                </a:solidFill>
                <a:latin typeface="Helvetica"/>
                <a:ea typeface="Osaka"/>
                <a:cs typeface="Helvetica"/>
              </a:rPr>
              <a:t> W/cm</a:t>
            </a:r>
            <a:r>
              <a:rPr lang="en-US" altLang="ja-JP" b="1" baseline="30000" dirty="0">
                <a:solidFill>
                  <a:srgbClr val="000090"/>
                </a:solidFill>
                <a:latin typeface="Helvetica"/>
                <a:ea typeface="Osaka"/>
                <a:cs typeface="Helvetica"/>
              </a:rPr>
              <a:t>2</a:t>
            </a:r>
            <a:endParaRPr lang="ja-JP" altLang="en-US" dirty="0">
              <a:solidFill>
                <a:srgbClr val="000090"/>
              </a:solidFill>
              <a:latin typeface="Helvetica"/>
              <a:ea typeface="Osaka"/>
              <a:cs typeface="Helvetica"/>
            </a:endParaRPr>
          </a:p>
        </p:txBody>
      </p:sp>
      <p:sp>
        <p:nvSpPr>
          <p:cNvPr id="65" name="Line 171"/>
          <p:cNvSpPr>
            <a:spLocks noChangeShapeType="1"/>
          </p:cNvSpPr>
          <p:nvPr/>
        </p:nvSpPr>
        <p:spPr bwMode="auto">
          <a:xfrm flipH="1">
            <a:off x="3700448" y="5235123"/>
            <a:ext cx="314325" cy="0"/>
          </a:xfrm>
          <a:prstGeom prst="line">
            <a:avLst/>
          </a:prstGeom>
          <a:noFill/>
          <a:ln w="12700" cmpd="sng">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defRPr/>
            </a:pPr>
            <a:endParaRPr lang="ja-JP" altLang="en-US">
              <a:solidFill>
                <a:srgbClr val="000000"/>
              </a:solidFill>
              <a:latin typeface="Helvetica"/>
              <a:ea typeface="Osaka"/>
              <a:cs typeface="Helvetica"/>
            </a:endParaRPr>
          </a:p>
        </p:txBody>
      </p:sp>
      <p:sp>
        <p:nvSpPr>
          <p:cNvPr id="66" name="Line 171"/>
          <p:cNvSpPr>
            <a:spLocks noChangeShapeType="1"/>
          </p:cNvSpPr>
          <p:nvPr/>
        </p:nvSpPr>
        <p:spPr bwMode="auto">
          <a:xfrm>
            <a:off x="4594211" y="5235123"/>
            <a:ext cx="312737" cy="0"/>
          </a:xfrm>
          <a:prstGeom prst="line">
            <a:avLst/>
          </a:prstGeom>
          <a:noFill/>
          <a:ln w="12700" cmpd="sng">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a:defRPr/>
            </a:pPr>
            <a:endParaRPr lang="ja-JP" altLang="en-US">
              <a:solidFill>
                <a:srgbClr val="000000"/>
              </a:solidFill>
              <a:latin typeface="Helvetica"/>
              <a:ea typeface="Osaka"/>
              <a:cs typeface="Helvetica"/>
            </a:endParaRPr>
          </a:p>
        </p:txBody>
      </p:sp>
      <p:sp>
        <p:nvSpPr>
          <p:cNvPr id="67" name="正方形/長方形 59"/>
          <p:cNvSpPr>
            <a:spLocks noChangeArrowheads="1"/>
          </p:cNvSpPr>
          <p:nvPr/>
        </p:nvSpPr>
        <p:spPr bwMode="auto">
          <a:xfrm>
            <a:off x="4906948" y="5050457"/>
            <a:ext cx="7749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a:r>
              <a:rPr lang="en-US" altLang="ja-JP" b="1" dirty="0" smtClean="0">
                <a:solidFill>
                  <a:srgbClr val="000090"/>
                </a:solidFill>
                <a:latin typeface="Helvetica"/>
                <a:ea typeface="Osaka"/>
                <a:cs typeface="Helvetica"/>
              </a:rPr>
              <a:t>1.3ns</a:t>
            </a:r>
            <a:endParaRPr lang="ja-JP" altLang="en-US" dirty="0">
              <a:solidFill>
                <a:srgbClr val="000090"/>
              </a:solidFill>
              <a:latin typeface="Helvetica"/>
              <a:ea typeface="Osaka"/>
              <a:cs typeface="Helvetica"/>
            </a:endParaRPr>
          </a:p>
        </p:txBody>
      </p:sp>
      <p:grpSp>
        <p:nvGrpSpPr>
          <p:cNvPr id="68" name="図形グループ 2"/>
          <p:cNvGrpSpPr>
            <a:grpSpLocks/>
          </p:cNvGrpSpPr>
          <p:nvPr/>
        </p:nvGrpSpPr>
        <p:grpSpPr bwMode="auto">
          <a:xfrm>
            <a:off x="3484437" y="4445163"/>
            <a:ext cx="1652588" cy="1854200"/>
            <a:chOff x="6419461" y="5850953"/>
            <a:chExt cx="1651848" cy="364102"/>
          </a:xfrm>
        </p:grpSpPr>
        <p:sp>
          <p:nvSpPr>
            <p:cNvPr id="69" name="フリーフォーム 68"/>
            <p:cNvSpPr/>
            <p:nvPr/>
          </p:nvSpPr>
          <p:spPr>
            <a:xfrm>
              <a:off x="6419461" y="5850953"/>
              <a:ext cx="826718" cy="364102"/>
            </a:xfrm>
            <a:custGeom>
              <a:avLst/>
              <a:gdLst>
                <a:gd name="connsiteX0" fmla="*/ 0 w 825924"/>
                <a:gd name="connsiteY0" fmla="*/ 1403126 h 1403126"/>
                <a:gd name="connsiteX1" fmla="*/ 346355 w 825924"/>
                <a:gd name="connsiteY1" fmla="*/ 1305440 h 1403126"/>
                <a:gd name="connsiteX2" fmla="*/ 550616 w 825924"/>
                <a:gd name="connsiteY2" fmla="*/ 941338 h 1403126"/>
                <a:gd name="connsiteX3" fmla="*/ 728234 w 825924"/>
                <a:gd name="connsiteY3" fmla="*/ 186492 h 1403126"/>
                <a:gd name="connsiteX4" fmla="*/ 825924 w 825924"/>
                <a:gd name="connsiteY4" fmla="*/ 0 h 140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924" h="1403126">
                  <a:moveTo>
                    <a:pt x="0" y="1403126"/>
                  </a:moveTo>
                  <a:cubicBezTo>
                    <a:pt x="127293" y="1392765"/>
                    <a:pt x="254586" y="1382405"/>
                    <a:pt x="346355" y="1305440"/>
                  </a:cubicBezTo>
                  <a:cubicBezTo>
                    <a:pt x="438124" y="1228475"/>
                    <a:pt x="486970" y="1127829"/>
                    <a:pt x="550616" y="941338"/>
                  </a:cubicBezTo>
                  <a:cubicBezTo>
                    <a:pt x="614263" y="754847"/>
                    <a:pt x="682349" y="343382"/>
                    <a:pt x="728234" y="186492"/>
                  </a:cubicBezTo>
                  <a:cubicBezTo>
                    <a:pt x="774119" y="29602"/>
                    <a:pt x="825924" y="0"/>
                    <a:pt x="825924" y="0"/>
                  </a:cubicBezTo>
                </a:path>
              </a:pathLst>
            </a:custGeom>
            <a:ln>
              <a:solidFill>
                <a:srgbClr val="000090"/>
              </a:solidFill>
              <a:prstDash val="solid"/>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ja-JP" altLang="en-US">
                <a:solidFill>
                  <a:srgbClr val="000000"/>
                </a:solidFill>
                <a:latin typeface="Helvetica"/>
                <a:ea typeface="Osaka"/>
                <a:cs typeface="Helvetica"/>
              </a:endParaRPr>
            </a:p>
          </p:txBody>
        </p:sp>
        <p:sp>
          <p:nvSpPr>
            <p:cNvPr id="70" name="フリーフォーム 69"/>
            <p:cNvSpPr/>
            <p:nvPr/>
          </p:nvSpPr>
          <p:spPr>
            <a:xfrm flipH="1">
              <a:off x="7246179" y="5850953"/>
              <a:ext cx="825130" cy="364102"/>
            </a:xfrm>
            <a:custGeom>
              <a:avLst/>
              <a:gdLst>
                <a:gd name="connsiteX0" fmla="*/ 0 w 825924"/>
                <a:gd name="connsiteY0" fmla="*/ 1403126 h 1403126"/>
                <a:gd name="connsiteX1" fmla="*/ 346355 w 825924"/>
                <a:gd name="connsiteY1" fmla="*/ 1305440 h 1403126"/>
                <a:gd name="connsiteX2" fmla="*/ 550616 w 825924"/>
                <a:gd name="connsiteY2" fmla="*/ 941338 h 1403126"/>
                <a:gd name="connsiteX3" fmla="*/ 728234 w 825924"/>
                <a:gd name="connsiteY3" fmla="*/ 186492 h 1403126"/>
                <a:gd name="connsiteX4" fmla="*/ 825924 w 825924"/>
                <a:gd name="connsiteY4" fmla="*/ 0 h 1403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924" h="1403126">
                  <a:moveTo>
                    <a:pt x="0" y="1403126"/>
                  </a:moveTo>
                  <a:cubicBezTo>
                    <a:pt x="127293" y="1392765"/>
                    <a:pt x="254586" y="1382405"/>
                    <a:pt x="346355" y="1305440"/>
                  </a:cubicBezTo>
                  <a:cubicBezTo>
                    <a:pt x="438124" y="1228475"/>
                    <a:pt x="486970" y="1127829"/>
                    <a:pt x="550616" y="941338"/>
                  </a:cubicBezTo>
                  <a:cubicBezTo>
                    <a:pt x="614263" y="754847"/>
                    <a:pt x="682349" y="343382"/>
                    <a:pt x="728234" y="186492"/>
                  </a:cubicBezTo>
                  <a:cubicBezTo>
                    <a:pt x="774119" y="29602"/>
                    <a:pt x="825924" y="0"/>
                    <a:pt x="825924" y="0"/>
                  </a:cubicBezTo>
                </a:path>
              </a:pathLst>
            </a:custGeom>
            <a:ln>
              <a:solidFill>
                <a:srgbClr val="000090"/>
              </a:solidFill>
              <a:prstDash val="solid"/>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ja-JP" altLang="en-US">
                <a:solidFill>
                  <a:srgbClr val="000000"/>
                </a:solidFill>
                <a:latin typeface="Helvetica"/>
                <a:ea typeface="Osaka"/>
                <a:cs typeface="Helvetica"/>
              </a:endParaRPr>
            </a:p>
          </p:txBody>
        </p:sp>
      </p:grpSp>
      <p:sp>
        <p:nvSpPr>
          <p:cNvPr id="3" name="テキスト ボックス 2"/>
          <p:cNvSpPr txBox="1"/>
          <p:nvPr/>
        </p:nvSpPr>
        <p:spPr>
          <a:xfrm>
            <a:off x="730005" y="673178"/>
            <a:ext cx="7847108" cy="2862323"/>
          </a:xfrm>
          <a:prstGeom prst="rect">
            <a:avLst/>
          </a:prstGeom>
          <a:noFill/>
        </p:spPr>
        <p:txBody>
          <a:bodyPr wrap="none" rtlCol="0">
            <a:spAutoFit/>
          </a:bodyPr>
          <a:lstStyle/>
          <a:p>
            <a:pPr defTabSz="457200"/>
            <a:r>
              <a:rPr lang="en-US" altLang="ja-JP" dirty="0" smtClean="0">
                <a:solidFill>
                  <a:srgbClr val="000000"/>
                </a:solidFill>
                <a:latin typeface="Helvetica"/>
                <a:ea typeface="Osaka"/>
                <a:cs typeface="Helvetica"/>
              </a:rPr>
              <a:t>Target: Polystyrene 25 µ</a:t>
            </a:r>
            <a:r>
              <a:rPr lang="en-US" altLang="ja-JP" dirty="0" err="1" smtClean="0">
                <a:solidFill>
                  <a:srgbClr val="000000"/>
                </a:solidFill>
                <a:latin typeface="Helvetica"/>
                <a:ea typeface="Osaka"/>
                <a:cs typeface="Helvetica"/>
              </a:rPr>
              <a:t>mt</a:t>
            </a:r>
            <a:endParaRPr lang="en-US" altLang="ja-JP" dirty="0" smtClean="0">
              <a:solidFill>
                <a:srgbClr val="000000"/>
              </a:solidFill>
              <a:latin typeface="Helvetica"/>
              <a:ea typeface="Osaka"/>
              <a:cs typeface="Helvetica"/>
            </a:endParaRPr>
          </a:p>
          <a:p>
            <a:pPr defTabSz="457200"/>
            <a:r>
              <a:rPr lang="en-US" altLang="ja-JP" dirty="0" smtClean="0">
                <a:solidFill>
                  <a:srgbClr val="000000"/>
                </a:solidFill>
                <a:latin typeface="Helvetica"/>
                <a:ea typeface="Osaka"/>
                <a:cs typeface="Helvetica"/>
              </a:rPr>
              <a:t>Laser:	1.3 ns Gaussian</a:t>
            </a:r>
          </a:p>
          <a:p>
            <a:pPr defTabSz="457200"/>
            <a:r>
              <a:rPr lang="en-US" altLang="ja-JP" dirty="0">
                <a:solidFill>
                  <a:srgbClr val="000000"/>
                </a:solidFill>
                <a:latin typeface="Helvetica"/>
                <a:ea typeface="Osaka"/>
                <a:cs typeface="Helvetica"/>
              </a:rPr>
              <a:t>	</a:t>
            </a:r>
            <a:r>
              <a:rPr lang="en-US" altLang="ja-JP" dirty="0" smtClean="0">
                <a:solidFill>
                  <a:srgbClr val="000000"/>
                </a:solidFill>
                <a:latin typeface="Helvetica"/>
                <a:ea typeface="Osaka"/>
                <a:cs typeface="Helvetica"/>
              </a:rPr>
              <a:t>	SSD</a:t>
            </a:r>
          </a:p>
          <a:p>
            <a:pPr defTabSz="457200"/>
            <a:r>
              <a:rPr lang="en-US" altLang="ja-JP" dirty="0">
                <a:solidFill>
                  <a:srgbClr val="000000"/>
                </a:solidFill>
                <a:latin typeface="Helvetica"/>
                <a:ea typeface="Osaka"/>
                <a:cs typeface="Helvetica"/>
              </a:rPr>
              <a:t>	</a:t>
            </a:r>
            <a:r>
              <a:rPr lang="en-US" altLang="ja-JP" dirty="0" smtClean="0">
                <a:solidFill>
                  <a:srgbClr val="000000"/>
                </a:solidFill>
                <a:latin typeface="Helvetica"/>
                <a:ea typeface="Osaka"/>
                <a:cs typeface="Helvetica"/>
              </a:rPr>
              <a:t>	w/ RPP</a:t>
            </a:r>
          </a:p>
          <a:p>
            <a:pPr defTabSz="457200"/>
            <a:r>
              <a:rPr lang="en-US" altLang="ja-JP" dirty="0">
                <a:solidFill>
                  <a:srgbClr val="000000"/>
                </a:solidFill>
                <a:latin typeface="Helvetica"/>
                <a:ea typeface="Osaka"/>
                <a:cs typeface="Helvetica"/>
              </a:rPr>
              <a:t>	</a:t>
            </a:r>
            <a:r>
              <a:rPr lang="en-US" altLang="ja-JP" dirty="0" smtClean="0">
                <a:solidFill>
                  <a:srgbClr val="000000"/>
                </a:solidFill>
                <a:latin typeface="Helvetica"/>
                <a:ea typeface="Osaka"/>
                <a:cs typeface="Helvetica"/>
              </a:rPr>
              <a:t>	3w</a:t>
            </a:r>
          </a:p>
          <a:p>
            <a:pPr defTabSz="457200"/>
            <a:r>
              <a:rPr lang="en-US" altLang="ja-JP" dirty="0">
                <a:solidFill>
                  <a:srgbClr val="000000"/>
                </a:solidFill>
                <a:latin typeface="Helvetica"/>
                <a:ea typeface="Osaka"/>
                <a:cs typeface="Helvetica"/>
              </a:rPr>
              <a:t>	</a:t>
            </a:r>
            <a:r>
              <a:rPr lang="en-US" altLang="ja-JP" dirty="0" smtClean="0">
                <a:solidFill>
                  <a:srgbClr val="000000"/>
                </a:solidFill>
                <a:latin typeface="Helvetica"/>
                <a:ea typeface="Osaka"/>
                <a:cs typeface="Helvetica"/>
              </a:rPr>
              <a:t>	Spot diameter	300 µm</a:t>
            </a:r>
          </a:p>
          <a:p>
            <a:pPr defTabSz="457200"/>
            <a:r>
              <a:rPr lang="en-US" altLang="ja-JP" dirty="0">
                <a:solidFill>
                  <a:srgbClr val="000000"/>
                </a:solidFill>
                <a:latin typeface="Helvetica"/>
                <a:ea typeface="Osaka"/>
                <a:cs typeface="Helvetica"/>
              </a:rPr>
              <a:t>	</a:t>
            </a:r>
            <a:r>
              <a:rPr lang="en-US" altLang="ja-JP" dirty="0" smtClean="0">
                <a:solidFill>
                  <a:srgbClr val="000000"/>
                </a:solidFill>
                <a:latin typeface="Helvetica"/>
                <a:ea typeface="Osaka"/>
                <a:cs typeface="Helvetica"/>
              </a:rPr>
              <a:t>	Energy			230 J (total)</a:t>
            </a:r>
          </a:p>
          <a:p>
            <a:pPr defTabSz="457200"/>
            <a:r>
              <a:rPr lang="en-US" altLang="ja-JP" dirty="0">
                <a:solidFill>
                  <a:srgbClr val="000000"/>
                </a:solidFill>
                <a:latin typeface="Helvetica"/>
                <a:ea typeface="Osaka"/>
                <a:cs typeface="Helvetica"/>
              </a:rPr>
              <a:t>	</a:t>
            </a:r>
            <a:r>
              <a:rPr lang="en-US" altLang="ja-JP" dirty="0" smtClean="0">
                <a:solidFill>
                  <a:srgbClr val="000000"/>
                </a:solidFill>
                <a:latin typeface="Helvetica"/>
                <a:ea typeface="Osaka"/>
                <a:cs typeface="Helvetica"/>
              </a:rPr>
              <a:t>	Intensity			&lt; 3 x 10</a:t>
            </a:r>
            <a:r>
              <a:rPr lang="en-US" altLang="ja-JP" baseline="30000" dirty="0" smtClean="0">
                <a:solidFill>
                  <a:srgbClr val="000000"/>
                </a:solidFill>
                <a:latin typeface="Helvetica"/>
                <a:ea typeface="Osaka"/>
                <a:cs typeface="Helvetica"/>
              </a:rPr>
              <a:t>14 </a:t>
            </a:r>
            <a:r>
              <a:rPr lang="en-US" altLang="ja-JP" dirty="0" smtClean="0">
                <a:solidFill>
                  <a:srgbClr val="000000"/>
                </a:solidFill>
                <a:latin typeface="Helvetica"/>
                <a:ea typeface="Osaka"/>
                <a:cs typeface="Helvetica"/>
              </a:rPr>
              <a:t>W/cm</a:t>
            </a:r>
            <a:r>
              <a:rPr lang="en-US" altLang="ja-JP" baseline="30000" dirty="0" smtClean="0">
                <a:solidFill>
                  <a:srgbClr val="000000"/>
                </a:solidFill>
                <a:latin typeface="Helvetica"/>
                <a:ea typeface="Osaka"/>
                <a:cs typeface="Helvetica"/>
              </a:rPr>
              <a:t>2 </a:t>
            </a:r>
            <a:r>
              <a:rPr lang="ja-JP" altLang="en-US" dirty="0" smtClean="0">
                <a:solidFill>
                  <a:srgbClr val="000000"/>
                </a:solidFill>
                <a:latin typeface="Helvetica"/>
                <a:ea typeface="Osaka"/>
                <a:cs typeface="Helvetica"/>
              </a:rPr>
              <a:t>（実際はこれよりもう少し小さい）</a:t>
            </a:r>
            <a:endParaRPr lang="en-US" altLang="ja-JP" dirty="0" smtClean="0">
              <a:solidFill>
                <a:srgbClr val="000000"/>
              </a:solidFill>
              <a:latin typeface="Helvetica"/>
              <a:ea typeface="Osaka"/>
              <a:cs typeface="Helvetica"/>
            </a:endParaRPr>
          </a:p>
          <a:p>
            <a:pPr defTabSz="457200"/>
            <a:r>
              <a:rPr lang="en-US" altLang="ja-JP" baseline="30000" dirty="0">
                <a:solidFill>
                  <a:srgbClr val="000000"/>
                </a:solidFill>
                <a:latin typeface="Helvetica"/>
                <a:ea typeface="Osaka"/>
                <a:cs typeface="Helvetica"/>
              </a:rPr>
              <a:t>	</a:t>
            </a:r>
            <a:r>
              <a:rPr lang="en-US" altLang="ja-JP" baseline="30000" dirty="0" smtClean="0">
                <a:solidFill>
                  <a:srgbClr val="000000"/>
                </a:solidFill>
                <a:latin typeface="Helvetica"/>
                <a:ea typeface="Osaka"/>
                <a:cs typeface="Helvetica"/>
              </a:rPr>
              <a:t>									</a:t>
            </a:r>
            <a:r>
              <a:rPr lang="en-US" altLang="ja-JP" dirty="0" smtClean="0">
                <a:solidFill>
                  <a:srgbClr val="000000"/>
                </a:solidFill>
                <a:latin typeface="Helvetica"/>
                <a:ea typeface="Osaka"/>
                <a:cs typeface="Helvetica"/>
              </a:rPr>
              <a:t>Trajectory</a:t>
            </a:r>
            <a:r>
              <a:rPr lang="ja-JP" altLang="en-US" dirty="0" smtClean="0">
                <a:solidFill>
                  <a:srgbClr val="000000"/>
                </a:solidFill>
                <a:latin typeface="Helvetica"/>
                <a:ea typeface="Osaka"/>
                <a:cs typeface="Helvetica"/>
              </a:rPr>
              <a:t>を</a:t>
            </a:r>
            <a:r>
              <a:rPr lang="en-US" altLang="ja-JP" dirty="0" smtClean="0">
                <a:solidFill>
                  <a:srgbClr val="000000"/>
                </a:solidFill>
                <a:latin typeface="Helvetica"/>
                <a:ea typeface="Osaka"/>
                <a:cs typeface="Helvetica"/>
              </a:rPr>
              <a:t>1D</a:t>
            </a:r>
            <a:r>
              <a:rPr lang="ja-JP" altLang="en-US" dirty="0" smtClean="0">
                <a:solidFill>
                  <a:srgbClr val="000000"/>
                </a:solidFill>
                <a:latin typeface="Helvetica"/>
                <a:ea typeface="Osaka"/>
                <a:cs typeface="Helvetica"/>
              </a:rPr>
              <a:t>と合わせて評価</a:t>
            </a:r>
            <a:endParaRPr lang="en-US" altLang="ja-JP" baseline="30000" dirty="0" smtClean="0">
              <a:solidFill>
                <a:srgbClr val="000000"/>
              </a:solidFill>
              <a:latin typeface="Helvetica"/>
              <a:ea typeface="Osaka"/>
              <a:cs typeface="Helvetica"/>
            </a:endParaRPr>
          </a:p>
          <a:p>
            <a:pPr defTabSz="457200"/>
            <a:r>
              <a:rPr lang="en-US" altLang="ja-JP" dirty="0" smtClean="0">
                <a:solidFill>
                  <a:srgbClr val="000000"/>
                </a:solidFill>
                <a:latin typeface="Helvetica"/>
                <a:ea typeface="Osaka"/>
                <a:cs typeface="Helvetica"/>
              </a:rPr>
              <a:t>	</a:t>
            </a:r>
            <a:endParaRPr lang="ja-JP" altLang="en-US" dirty="0">
              <a:solidFill>
                <a:srgbClr val="000000"/>
              </a:solidFill>
              <a:latin typeface="Helvetica"/>
              <a:ea typeface="Osaka"/>
              <a:cs typeface="Helvetica"/>
            </a:endParaRPr>
          </a:p>
        </p:txBody>
      </p:sp>
    </p:spTree>
    <p:extLst>
      <p:ext uri="{BB962C8B-B14F-4D97-AF65-F5344CB8AC3E}">
        <p14:creationId xmlns:p14="http://schemas.microsoft.com/office/powerpoint/2010/main" val="17383933"/>
      </p:ext>
    </p:extLst>
  </p:cSld>
  <p:clrMapOvr>
    <a:masterClrMapping/>
  </p:clrMapOvr>
  <p:transition xmlns:p14="http://schemas.microsoft.com/office/powerpoint/2010/main" spd="slow" advTm="49360">
    <p:wip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円/楕円 5"/>
          <p:cNvSpPr/>
          <p:nvPr/>
        </p:nvSpPr>
        <p:spPr bwMode="auto">
          <a:xfrm>
            <a:off x="1702887" y="2758331"/>
            <a:ext cx="1044271" cy="1044271"/>
          </a:xfrm>
          <a:prstGeom prst="ellipse">
            <a:avLst/>
          </a:prstGeom>
          <a:noFill/>
          <a:ln w="38100" cap="flat" cmpd="sng" algn="ctr">
            <a:solidFill>
              <a:schemeClr val="accent1">
                <a:shade val="95000"/>
                <a:satMod val="10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6" rIns="91436" bIns="45716"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sz="1400"/>
          </a:p>
        </p:txBody>
      </p:sp>
      <p:sp>
        <p:nvSpPr>
          <p:cNvPr id="75" name="正方形/長方形 74"/>
          <p:cNvSpPr/>
          <p:nvPr/>
        </p:nvSpPr>
        <p:spPr>
          <a:xfrm>
            <a:off x="2382273" y="2381745"/>
            <a:ext cx="1597156" cy="1778511"/>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a:p>
        </p:txBody>
      </p:sp>
      <p:sp>
        <p:nvSpPr>
          <p:cNvPr id="7" name="正方形/長方形 6"/>
          <p:cNvSpPr/>
          <p:nvPr/>
        </p:nvSpPr>
        <p:spPr>
          <a:xfrm>
            <a:off x="1676450" y="3082186"/>
            <a:ext cx="76007" cy="3998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36" tIns="45716" rIns="91436" bIns="45716" anchor="ctr"/>
          <a:lstStyle/>
          <a:p>
            <a:pPr algn="ctr">
              <a:defRPr/>
            </a:pPr>
            <a:endParaRPr lang="ja-JP" altLang="en-US" sz="1400"/>
          </a:p>
        </p:txBody>
      </p:sp>
      <p:cxnSp>
        <p:nvCxnSpPr>
          <p:cNvPr id="9" name="直線コネクタ 8"/>
          <p:cNvCxnSpPr/>
          <p:nvPr/>
        </p:nvCxnSpPr>
        <p:spPr bwMode="auto">
          <a:xfrm rot="5400000">
            <a:off x="2059790" y="3280467"/>
            <a:ext cx="105749" cy="0"/>
          </a:xfrm>
          <a:prstGeom prst="line">
            <a:avLst/>
          </a:prstGeom>
          <a:ln w="38100" cap="flat" cmpd="sng" algn="ctr">
            <a:solidFill>
              <a:srgbClr val="FF66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bwMode="auto">
          <a:xfrm rot="10800000" flipH="1" flipV="1">
            <a:off x="149699" y="2421256"/>
            <a:ext cx="1969575" cy="806336"/>
          </a:xfrm>
          <a:prstGeom prst="line">
            <a:avLst/>
          </a:prstGeom>
          <a:ln w="38100" cap="flat" cmpd="sng" algn="ctr">
            <a:solidFill>
              <a:srgbClr val="FF66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bwMode="auto">
          <a:xfrm rot="10800000" flipH="1">
            <a:off x="149699" y="3326732"/>
            <a:ext cx="1969575" cy="806336"/>
          </a:xfrm>
          <a:prstGeom prst="line">
            <a:avLst/>
          </a:prstGeom>
          <a:ln w="38100" cap="flat" cmpd="sng" algn="ctr">
            <a:solidFill>
              <a:srgbClr val="FF66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bwMode="auto">
          <a:xfrm rot="10800000" flipH="1" flipV="1">
            <a:off x="149699" y="2404729"/>
            <a:ext cx="1969575" cy="806336"/>
          </a:xfrm>
          <a:prstGeom prst="line">
            <a:avLst/>
          </a:prstGeom>
          <a:ln w="285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bwMode="auto">
          <a:xfrm rot="10800000" flipH="1">
            <a:off x="155482" y="3340773"/>
            <a:ext cx="1969575" cy="806336"/>
          </a:xfrm>
          <a:prstGeom prst="line">
            <a:avLst/>
          </a:prstGeom>
          <a:ln w="285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正方形/長方形 14"/>
          <p:cNvSpPr/>
          <p:nvPr/>
        </p:nvSpPr>
        <p:spPr>
          <a:xfrm>
            <a:off x="2228092" y="2381749"/>
            <a:ext cx="84040" cy="177851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a:p>
        </p:txBody>
      </p:sp>
      <p:sp>
        <p:nvSpPr>
          <p:cNvPr id="16" name="正方形/長方形 15"/>
          <p:cNvSpPr/>
          <p:nvPr/>
        </p:nvSpPr>
        <p:spPr>
          <a:xfrm>
            <a:off x="2309138" y="2381749"/>
            <a:ext cx="84894" cy="1778511"/>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a:p>
        </p:txBody>
      </p:sp>
      <p:sp>
        <p:nvSpPr>
          <p:cNvPr id="22" name="テキスト ボックス 21"/>
          <p:cNvSpPr txBox="1"/>
          <p:nvPr/>
        </p:nvSpPr>
        <p:spPr>
          <a:xfrm>
            <a:off x="1347168" y="4885850"/>
            <a:ext cx="1981023" cy="400101"/>
          </a:xfrm>
          <a:prstGeom prst="rect">
            <a:avLst/>
          </a:prstGeom>
          <a:noFill/>
        </p:spPr>
        <p:txBody>
          <a:bodyPr wrap="none" lIns="91436" tIns="45716" rIns="91436" bIns="45716" rtlCol="0">
            <a:spAutoFit/>
          </a:bodyPr>
          <a:lstStyle/>
          <a:p>
            <a:r>
              <a:rPr lang="en-US" altLang="ja-JP" sz="2000" b="1" dirty="0" smtClean="0">
                <a:solidFill>
                  <a:schemeClr val="accent6">
                    <a:lumMod val="75000"/>
                  </a:schemeClr>
                </a:solidFill>
                <a:latin typeface="Helvetica"/>
                <a:cs typeface="Helvetica"/>
              </a:rPr>
              <a:t>Cu tracer layer</a:t>
            </a:r>
            <a:endParaRPr lang="ja-JP" altLang="en-US" sz="2000" b="1" dirty="0">
              <a:solidFill>
                <a:schemeClr val="accent6">
                  <a:lumMod val="75000"/>
                </a:schemeClr>
              </a:solidFill>
              <a:latin typeface="Helvetica"/>
              <a:cs typeface="Helvetica"/>
            </a:endParaRPr>
          </a:p>
        </p:txBody>
      </p:sp>
      <p:cxnSp>
        <p:nvCxnSpPr>
          <p:cNvPr id="25" name="直線矢印コネクタ 24"/>
          <p:cNvCxnSpPr/>
          <p:nvPr/>
        </p:nvCxnSpPr>
        <p:spPr>
          <a:xfrm>
            <a:off x="1101926" y="3268896"/>
            <a:ext cx="764831"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302617" y="3079142"/>
            <a:ext cx="796370" cy="369330"/>
          </a:xfrm>
          <a:prstGeom prst="rect">
            <a:avLst/>
          </a:prstGeom>
          <a:noFill/>
        </p:spPr>
        <p:txBody>
          <a:bodyPr wrap="none" lIns="91436" tIns="45716" rIns="91436" bIns="45716" rtlCol="0">
            <a:spAutoFit/>
          </a:bodyPr>
          <a:lstStyle/>
          <a:p>
            <a:r>
              <a:rPr kumimoji="1" lang="en-US" altLang="ja-JP" b="1" dirty="0" smtClean="0">
                <a:solidFill>
                  <a:srgbClr val="FF0000"/>
                </a:solidFill>
                <a:latin typeface="Helvetica"/>
                <a:cs typeface="Helvetica"/>
              </a:rPr>
              <a:t>LFEX</a:t>
            </a:r>
            <a:endParaRPr kumimoji="1" lang="ja-JP" altLang="en-US" b="1" dirty="0">
              <a:solidFill>
                <a:srgbClr val="FF0000"/>
              </a:solidFill>
              <a:latin typeface="Helvetica"/>
              <a:cs typeface="Helvetica"/>
            </a:endParaRPr>
          </a:p>
        </p:txBody>
      </p:sp>
      <p:cxnSp>
        <p:nvCxnSpPr>
          <p:cNvPr id="34" name="直線矢印コネクタ 33"/>
          <p:cNvCxnSpPr/>
          <p:nvPr/>
        </p:nvCxnSpPr>
        <p:spPr>
          <a:xfrm flipV="1">
            <a:off x="2373038" y="2619951"/>
            <a:ext cx="1363148" cy="588291"/>
          </a:xfrm>
          <a:prstGeom prst="straightConnector1">
            <a:avLst/>
          </a:prstGeom>
          <a:ln>
            <a:solidFill>
              <a:srgbClr val="0000FF"/>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a:xfrm>
            <a:off x="2347204" y="3275842"/>
            <a:ext cx="1843887" cy="0"/>
          </a:xfrm>
          <a:prstGeom prst="straightConnector1">
            <a:avLst/>
          </a:prstGeom>
          <a:ln>
            <a:solidFill>
              <a:srgbClr val="0000FF"/>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p:nvPr/>
        </p:nvCxnSpPr>
        <p:spPr>
          <a:xfrm>
            <a:off x="2347200" y="3356577"/>
            <a:ext cx="1503286" cy="409693"/>
          </a:xfrm>
          <a:prstGeom prst="straightConnector1">
            <a:avLst/>
          </a:prstGeom>
          <a:ln>
            <a:solidFill>
              <a:srgbClr val="0000FF"/>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2" name="テキスト ボックス 1"/>
          <p:cNvSpPr txBox="1"/>
          <p:nvPr/>
        </p:nvSpPr>
        <p:spPr>
          <a:xfrm>
            <a:off x="3456679" y="2408890"/>
            <a:ext cx="364290" cy="369332"/>
          </a:xfrm>
          <a:prstGeom prst="rect">
            <a:avLst/>
          </a:prstGeom>
          <a:noFill/>
        </p:spPr>
        <p:txBody>
          <a:bodyPr wrap="none" rtlCol="0">
            <a:spAutoFit/>
          </a:bodyPr>
          <a:lstStyle/>
          <a:p>
            <a:r>
              <a:rPr kumimoji="1" lang="en-US" altLang="ja-JP" b="1" dirty="0" smtClean="0">
                <a:solidFill>
                  <a:schemeClr val="tx2"/>
                </a:solidFill>
                <a:latin typeface="Helvetica"/>
                <a:cs typeface="Helvetica"/>
              </a:rPr>
              <a:t>e</a:t>
            </a:r>
            <a:r>
              <a:rPr kumimoji="1" lang="en-US" altLang="ja-JP" b="1" baseline="30000" dirty="0" smtClean="0">
                <a:solidFill>
                  <a:schemeClr val="tx2"/>
                </a:solidFill>
                <a:latin typeface="Helvetica"/>
                <a:cs typeface="Helvetica"/>
              </a:rPr>
              <a:t>-</a:t>
            </a:r>
            <a:endParaRPr kumimoji="1" lang="ja-JP" altLang="en-US" b="1" baseline="30000" dirty="0">
              <a:solidFill>
                <a:schemeClr val="tx2"/>
              </a:solidFill>
              <a:latin typeface="Helvetica"/>
              <a:cs typeface="Helvetica"/>
            </a:endParaRPr>
          </a:p>
        </p:txBody>
      </p:sp>
      <p:sp>
        <p:nvSpPr>
          <p:cNvPr id="37" name="テキスト ボックス 36"/>
          <p:cNvSpPr txBox="1"/>
          <p:nvPr/>
        </p:nvSpPr>
        <p:spPr>
          <a:xfrm>
            <a:off x="4196424" y="3079140"/>
            <a:ext cx="364290" cy="369332"/>
          </a:xfrm>
          <a:prstGeom prst="rect">
            <a:avLst/>
          </a:prstGeom>
          <a:noFill/>
        </p:spPr>
        <p:txBody>
          <a:bodyPr wrap="none" rtlCol="0">
            <a:spAutoFit/>
          </a:bodyPr>
          <a:lstStyle/>
          <a:p>
            <a:r>
              <a:rPr kumimoji="1" lang="en-US" altLang="ja-JP" b="1" dirty="0" smtClean="0">
                <a:solidFill>
                  <a:schemeClr val="tx2"/>
                </a:solidFill>
                <a:latin typeface="Helvetica"/>
                <a:cs typeface="Helvetica"/>
              </a:rPr>
              <a:t>e</a:t>
            </a:r>
            <a:r>
              <a:rPr kumimoji="1" lang="en-US" altLang="ja-JP" b="1" baseline="30000" dirty="0" smtClean="0">
                <a:solidFill>
                  <a:schemeClr val="tx2"/>
                </a:solidFill>
                <a:latin typeface="Helvetica"/>
                <a:cs typeface="Helvetica"/>
              </a:rPr>
              <a:t>-</a:t>
            </a:r>
            <a:endParaRPr kumimoji="1" lang="ja-JP" altLang="en-US" b="1" baseline="30000" dirty="0">
              <a:solidFill>
                <a:schemeClr val="tx2"/>
              </a:solidFill>
              <a:latin typeface="Helvetica"/>
              <a:cs typeface="Helvetica"/>
            </a:endParaRPr>
          </a:p>
        </p:txBody>
      </p:sp>
      <p:sp>
        <p:nvSpPr>
          <p:cNvPr id="38" name="テキスト ボックス 37"/>
          <p:cNvSpPr txBox="1"/>
          <p:nvPr/>
        </p:nvSpPr>
        <p:spPr>
          <a:xfrm>
            <a:off x="3615139" y="3600872"/>
            <a:ext cx="364290" cy="369332"/>
          </a:xfrm>
          <a:prstGeom prst="rect">
            <a:avLst/>
          </a:prstGeom>
          <a:noFill/>
        </p:spPr>
        <p:txBody>
          <a:bodyPr wrap="none" rtlCol="0">
            <a:spAutoFit/>
          </a:bodyPr>
          <a:lstStyle/>
          <a:p>
            <a:r>
              <a:rPr kumimoji="1" lang="en-US" altLang="ja-JP" b="1" dirty="0" smtClean="0">
                <a:solidFill>
                  <a:schemeClr val="tx2"/>
                </a:solidFill>
                <a:latin typeface="Helvetica"/>
                <a:cs typeface="Helvetica"/>
              </a:rPr>
              <a:t>e</a:t>
            </a:r>
            <a:r>
              <a:rPr kumimoji="1" lang="en-US" altLang="ja-JP" b="1" baseline="30000" dirty="0" smtClean="0">
                <a:solidFill>
                  <a:schemeClr val="tx2"/>
                </a:solidFill>
                <a:latin typeface="Helvetica"/>
                <a:cs typeface="Helvetica"/>
              </a:rPr>
              <a:t>-</a:t>
            </a:r>
            <a:endParaRPr kumimoji="1" lang="ja-JP" altLang="en-US" b="1" baseline="30000" dirty="0">
              <a:solidFill>
                <a:schemeClr val="tx2"/>
              </a:solidFill>
              <a:latin typeface="Helvetica"/>
              <a:cs typeface="Helvetica"/>
            </a:endParaRPr>
          </a:p>
        </p:txBody>
      </p:sp>
      <p:grpSp>
        <p:nvGrpSpPr>
          <p:cNvPr id="4" name="図形グループ 3"/>
          <p:cNvGrpSpPr/>
          <p:nvPr/>
        </p:nvGrpSpPr>
        <p:grpSpPr>
          <a:xfrm rot="20225945">
            <a:off x="2350152" y="2487376"/>
            <a:ext cx="1063779" cy="435180"/>
            <a:chOff x="4145572" y="1919165"/>
            <a:chExt cx="1063779" cy="435180"/>
          </a:xfrm>
        </p:grpSpPr>
        <p:sp>
          <p:nvSpPr>
            <p:cNvPr id="40" name="Freeform 12"/>
            <p:cNvSpPr>
              <a:spLocks/>
            </p:cNvSpPr>
            <p:nvPr/>
          </p:nvSpPr>
          <p:spPr bwMode="auto">
            <a:xfrm rot="9468773">
              <a:off x="4145572" y="2064383"/>
              <a:ext cx="384833" cy="289962"/>
            </a:xfrm>
            <a:custGeom>
              <a:avLst/>
              <a:gdLst>
                <a:gd name="T0" fmla="*/ 0 w 3629"/>
                <a:gd name="T1" fmla="*/ 0 h 1058"/>
                <a:gd name="T2" fmla="*/ 0 w 3629"/>
                <a:gd name="T3" fmla="*/ 0 h 1058"/>
                <a:gd name="T4" fmla="*/ 0 w 3629"/>
                <a:gd name="T5" fmla="*/ 0 h 1058"/>
                <a:gd name="T6" fmla="*/ 0 w 3629"/>
                <a:gd name="T7" fmla="*/ 0 h 1058"/>
                <a:gd name="T8" fmla="*/ 0 w 3629"/>
                <a:gd name="T9" fmla="*/ 0 h 1058"/>
                <a:gd name="T10" fmla="*/ 0 w 3629"/>
                <a:gd name="T11" fmla="*/ 0 h 1058"/>
                <a:gd name="T12" fmla="*/ 0 w 3629"/>
                <a:gd name="T13" fmla="*/ 0 h 1058"/>
                <a:gd name="T14" fmla="*/ 0 w 3629"/>
                <a:gd name="T15" fmla="*/ 0 h 1058"/>
                <a:gd name="T16" fmla="*/ 0 w 3629"/>
                <a:gd name="T17" fmla="*/ 0 h 1058"/>
                <a:gd name="T18" fmla="*/ 0 w 3629"/>
                <a:gd name="T19" fmla="*/ 0 h 10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9"/>
                <a:gd name="T31" fmla="*/ 0 h 1058"/>
                <a:gd name="T32" fmla="*/ 3629 w 3629"/>
                <a:gd name="T33" fmla="*/ 1058 h 10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9" h="1058">
                  <a:moveTo>
                    <a:pt x="0" y="529"/>
                  </a:moveTo>
                  <a:cubicBezTo>
                    <a:pt x="57" y="264"/>
                    <a:pt x="114" y="0"/>
                    <a:pt x="227" y="76"/>
                  </a:cubicBezTo>
                  <a:cubicBezTo>
                    <a:pt x="340" y="152"/>
                    <a:pt x="529" y="991"/>
                    <a:pt x="680" y="983"/>
                  </a:cubicBezTo>
                  <a:cubicBezTo>
                    <a:pt x="831" y="975"/>
                    <a:pt x="983" y="30"/>
                    <a:pt x="1134" y="30"/>
                  </a:cubicBezTo>
                  <a:cubicBezTo>
                    <a:pt x="1285" y="30"/>
                    <a:pt x="1436" y="975"/>
                    <a:pt x="1587" y="983"/>
                  </a:cubicBezTo>
                  <a:cubicBezTo>
                    <a:pt x="1738" y="991"/>
                    <a:pt x="1890" y="76"/>
                    <a:pt x="2041" y="76"/>
                  </a:cubicBezTo>
                  <a:cubicBezTo>
                    <a:pt x="2192" y="76"/>
                    <a:pt x="2344" y="983"/>
                    <a:pt x="2495" y="983"/>
                  </a:cubicBezTo>
                  <a:cubicBezTo>
                    <a:pt x="2646" y="983"/>
                    <a:pt x="2797" y="76"/>
                    <a:pt x="2948" y="76"/>
                  </a:cubicBezTo>
                  <a:cubicBezTo>
                    <a:pt x="3099" y="76"/>
                    <a:pt x="3289" y="908"/>
                    <a:pt x="3402" y="983"/>
                  </a:cubicBezTo>
                  <a:cubicBezTo>
                    <a:pt x="3515" y="1058"/>
                    <a:pt x="3572" y="793"/>
                    <a:pt x="3629" y="529"/>
                  </a:cubicBezTo>
                </a:path>
              </a:pathLst>
            </a:custGeom>
            <a:noFill/>
            <a:ln w="19050">
              <a:solidFill>
                <a:schemeClr val="tx1"/>
              </a:solidFill>
              <a:round/>
              <a:headEnd/>
              <a:tailEnd/>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sp>
          <p:nvSpPr>
            <p:cNvPr id="42" name="Line 14"/>
            <p:cNvSpPr>
              <a:spLocks noChangeShapeType="1"/>
            </p:cNvSpPr>
            <p:nvPr/>
          </p:nvSpPr>
          <p:spPr bwMode="auto">
            <a:xfrm rot="9468773" flipH="1">
              <a:off x="4855169" y="1923274"/>
              <a:ext cx="354182" cy="2832"/>
            </a:xfrm>
            <a:prstGeom prst="line">
              <a:avLst/>
            </a:prstGeom>
            <a:noFill/>
            <a:ln w="19050">
              <a:solidFill>
                <a:schemeClr val="tx1"/>
              </a:solidFill>
              <a:round/>
              <a:headEnd/>
              <a:tailEnd type="triangle" w="lg" len="lg"/>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sp>
          <p:nvSpPr>
            <p:cNvPr id="43" name="Freeform 15"/>
            <p:cNvSpPr>
              <a:spLocks/>
            </p:cNvSpPr>
            <p:nvPr/>
          </p:nvSpPr>
          <p:spPr bwMode="auto">
            <a:xfrm rot="9468773">
              <a:off x="4501363" y="1919165"/>
              <a:ext cx="385400" cy="289962"/>
            </a:xfrm>
            <a:custGeom>
              <a:avLst/>
              <a:gdLst>
                <a:gd name="T0" fmla="*/ 0 w 3629"/>
                <a:gd name="T1" fmla="*/ 0 h 1058"/>
                <a:gd name="T2" fmla="*/ 0 w 3629"/>
                <a:gd name="T3" fmla="*/ 0 h 1058"/>
                <a:gd name="T4" fmla="*/ 0 w 3629"/>
                <a:gd name="T5" fmla="*/ 0 h 1058"/>
                <a:gd name="T6" fmla="*/ 0 w 3629"/>
                <a:gd name="T7" fmla="*/ 0 h 1058"/>
                <a:gd name="T8" fmla="*/ 0 w 3629"/>
                <a:gd name="T9" fmla="*/ 0 h 1058"/>
                <a:gd name="T10" fmla="*/ 0 w 3629"/>
                <a:gd name="T11" fmla="*/ 0 h 1058"/>
                <a:gd name="T12" fmla="*/ 0 w 3629"/>
                <a:gd name="T13" fmla="*/ 0 h 1058"/>
                <a:gd name="T14" fmla="*/ 0 w 3629"/>
                <a:gd name="T15" fmla="*/ 0 h 1058"/>
                <a:gd name="T16" fmla="*/ 0 w 3629"/>
                <a:gd name="T17" fmla="*/ 0 h 1058"/>
                <a:gd name="T18" fmla="*/ 0 w 3629"/>
                <a:gd name="T19" fmla="*/ 0 h 10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9"/>
                <a:gd name="T31" fmla="*/ 0 h 1058"/>
                <a:gd name="T32" fmla="*/ 3629 w 3629"/>
                <a:gd name="T33" fmla="*/ 1058 h 10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9" h="1058">
                  <a:moveTo>
                    <a:pt x="0" y="529"/>
                  </a:moveTo>
                  <a:cubicBezTo>
                    <a:pt x="57" y="264"/>
                    <a:pt x="114" y="0"/>
                    <a:pt x="227" y="76"/>
                  </a:cubicBezTo>
                  <a:cubicBezTo>
                    <a:pt x="340" y="152"/>
                    <a:pt x="529" y="991"/>
                    <a:pt x="680" y="983"/>
                  </a:cubicBezTo>
                  <a:cubicBezTo>
                    <a:pt x="831" y="975"/>
                    <a:pt x="983" y="30"/>
                    <a:pt x="1134" y="30"/>
                  </a:cubicBezTo>
                  <a:cubicBezTo>
                    <a:pt x="1285" y="30"/>
                    <a:pt x="1436" y="975"/>
                    <a:pt x="1587" y="983"/>
                  </a:cubicBezTo>
                  <a:cubicBezTo>
                    <a:pt x="1738" y="991"/>
                    <a:pt x="1890" y="76"/>
                    <a:pt x="2041" y="76"/>
                  </a:cubicBezTo>
                  <a:cubicBezTo>
                    <a:pt x="2192" y="76"/>
                    <a:pt x="2344" y="983"/>
                    <a:pt x="2495" y="983"/>
                  </a:cubicBezTo>
                  <a:cubicBezTo>
                    <a:pt x="2646" y="983"/>
                    <a:pt x="2797" y="76"/>
                    <a:pt x="2948" y="76"/>
                  </a:cubicBezTo>
                  <a:cubicBezTo>
                    <a:pt x="3099" y="76"/>
                    <a:pt x="3289" y="908"/>
                    <a:pt x="3402" y="983"/>
                  </a:cubicBezTo>
                  <a:cubicBezTo>
                    <a:pt x="3515" y="1058"/>
                    <a:pt x="3572" y="793"/>
                    <a:pt x="3629" y="529"/>
                  </a:cubicBezTo>
                </a:path>
              </a:pathLst>
            </a:custGeom>
            <a:noFill/>
            <a:ln w="19050">
              <a:solidFill>
                <a:schemeClr val="tx1"/>
              </a:solidFill>
              <a:round/>
              <a:headEnd/>
              <a:tailEnd/>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grpSp>
      <p:grpSp>
        <p:nvGrpSpPr>
          <p:cNvPr id="21" name="図形グループ 20"/>
          <p:cNvGrpSpPr/>
          <p:nvPr/>
        </p:nvGrpSpPr>
        <p:grpSpPr>
          <a:xfrm rot="3354499">
            <a:off x="2391018" y="3882039"/>
            <a:ext cx="1119874" cy="289962"/>
            <a:chOff x="4584197" y="2862658"/>
            <a:chExt cx="1119874" cy="289962"/>
          </a:xfrm>
        </p:grpSpPr>
        <p:sp>
          <p:nvSpPr>
            <p:cNvPr id="45" name="Freeform 12"/>
            <p:cNvSpPr>
              <a:spLocks/>
            </p:cNvSpPr>
            <p:nvPr/>
          </p:nvSpPr>
          <p:spPr bwMode="auto">
            <a:xfrm rot="10800000">
              <a:off x="4584197" y="2862658"/>
              <a:ext cx="384833" cy="289962"/>
            </a:xfrm>
            <a:custGeom>
              <a:avLst/>
              <a:gdLst>
                <a:gd name="T0" fmla="*/ 0 w 3629"/>
                <a:gd name="T1" fmla="*/ 0 h 1058"/>
                <a:gd name="T2" fmla="*/ 0 w 3629"/>
                <a:gd name="T3" fmla="*/ 0 h 1058"/>
                <a:gd name="T4" fmla="*/ 0 w 3629"/>
                <a:gd name="T5" fmla="*/ 0 h 1058"/>
                <a:gd name="T6" fmla="*/ 0 w 3629"/>
                <a:gd name="T7" fmla="*/ 0 h 1058"/>
                <a:gd name="T8" fmla="*/ 0 w 3629"/>
                <a:gd name="T9" fmla="*/ 0 h 1058"/>
                <a:gd name="T10" fmla="*/ 0 w 3629"/>
                <a:gd name="T11" fmla="*/ 0 h 1058"/>
                <a:gd name="T12" fmla="*/ 0 w 3629"/>
                <a:gd name="T13" fmla="*/ 0 h 1058"/>
                <a:gd name="T14" fmla="*/ 0 w 3629"/>
                <a:gd name="T15" fmla="*/ 0 h 1058"/>
                <a:gd name="T16" fmla="*/ 0 w 3629"/>
                <a:gd name="T17" fmla="*/ 0 h 1058"/>
                <a:gd name="T18" fmla="*/ 0 w 3629"/>
                <a:gd name="T19" fmla="*/ 0 h 10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9"/>
                <a:gd name="T31" fmla="*/ 0 h 1058"/>
                <a:gd name="T32" fmla="*/ 3629 w 3629"/>
                <a:gd name="T33" fmla="*/ 1058 h 10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9" h="1058">
                  <a:moveTo>
                    <a:pt x="0" y="529"/>
                  </a:moveTo>
                  <a:cubicBezTo>
                    <a:pt x="57" y="264"/>
                    <a:pt x="114" y="0"/>
                    <a:pt x="227" y="76"/>
                  </a:cubicBezTo>
                  <a:cubicBezTo>
                    <a:pt x="340" y="152"/>
                    <a:pt x="529" y="991"/>
                    <a:pt x="680" y="983"/>
                  </a:cubicBezTo>
                  <a:cubicBezTo>
                    <a:pt x="831" y="975"/>
                    <a:pt x="983" y="30"/>
                    <a:pt x="1134" y="30"/>
                  </a:cubicBezTo>
                  <a:cubicBezTo>
                    <a:pt x="1285" y="30"/>
                    <a:pt x="1436" y="975"/>
                    <a:pt x="1587" y="983"/>
                  </a:cubicBezTo>
                  <a:cubicBezTo>
                    <a:pt x="1738" y="991"/>
                    <a:pt x="1890" y="76"/>
                    <a:pt x="2041" y="76"/>
                  </a:cubicBezTo>
                  <a:cubicBezTo>
                    <a:pt x="2192" y="76"/>
                    <a:pt x="2344" y="983"/>
                    <a:pt x="2495" y="983"/>
                  </a:cubicBezTo>
                  <a:cubicBezTo>
                    <a:pt x="2646" y="983"/>
                    <a:pt x="2797" y="76"/>
                    <a:pt x="2948" y="76"/>
                  </a:cubicBezTo>
                  <a:cubicBezTo>
                    <a:pt x="3099" y="76"/>
                    <a:pt x="3289" y="908"/>
                    <a:pt x="3402" y="983"/>
                  </a:cubicBezTo>
                  <a:cubicBezTo>
                    <a:pt x="3515" y="1058"/>
                    <a:pt x="3572" y="793"/>
                    <a:pt x="3629" y="529"/>
                  </a:cubicBezTo>
                </a:path>
              </a:pathLst>
            </a:custGeom>
            <a:noFill/>
            <a:ln w="19050">
              <a:solidFill>
                <a:schemeClr val="tx1"/>
              </a:solidFill>
              <a:round/>
              <a:headEnd/>
              <a:tailEnd/>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sp>
          <p:nvSpPr>
            <p:cNvPr id="46" name="Line 14"/>
            <p:cNvSpPr>
              <a:spLocks noChangeShapeType="1"/>
            </p:cNvSpPr>
            <p:nvPr/>
          </p:nvSpPr>
          <p:spPr bwMode="auto">
            <a:xfrm rot="10800000" flipH="1">
              <a:off x="5349889" y="3004807"/>
              <a:ext cx="354182" cy="2832"/>
            </a:xfrm>
            <a:prstGeom prst="line">
              <a:avLst/>
            </a:prstGeom>
            <a:noFill/>
            <a:ln w="19050">
              <a:solidFill>
                <a:schemeClr val="tx1"/>
              </a:solidFill>
              <a:round/>
              <a:headEnd/>
              <a:tailEnd type="triangle" w="lg" len="lg"/>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sp>
          <p:nvSpPr>
            <p:cNvPr id="47" name="Freeform 15"/>
            <p:cNvSpPr>
              <a:spLocks/>
            </p:cNvSpPr>
            <p:nvPr/>
          </p:nvSpPr>
          <p:spPr bwMode="auto">
            <a:xfrm rot="10800000">
              <a:off x="4968462" y="2862658"/>
              <a:ext cx="385400" cy="289962"/>
            </a:xfrm>
            <a:custGeom>
              <a:avLst/>
              <a:gdLst>
                <a:gd name="T0" fmla="*/ 0 w 3629"/>
                <a:gd name="T1" fmla="*/ 0 h 1058"/>
                <a:gd name="T2" fmla="*/ 0 w 3629"/>
                <a:gd name="T3" fmla="*/ 0 h 1058"/>
                <a:gd name="T4" fmla="*/ 0 w 3629"/>
                <a:gd name="T5" fmla="*/ 0 h 1058"/>
                <a:gd name="T6" fmla="*/ 0 w 3629"/>
                <a:gd name="T7" fmla="*/ 0 h 1058"/>
                <a:gd name="T8" fmla="*/ 0 w 3629"/>
                <a:gd name="T9" fmla="*/ 0 h 1058"/>
                <a:gd name="T10" fmla="*/ 0 w 3629"/>
                <a:gd name="T11" fmla="*/ 0 h 1058"/>
                <a:gd name="T12" fmla="*/ 0 w 3629"/>
                <a:gd name="T13" fmla="*/ 0 h 1058"/>
                <a:gd name="T14" fmla="*/ 0 w 3629"/>
                <a:gd name="T15" fmla="*/ 0 h 1058"/>
                <a:gd name="T16" fmla="*/ 0 w 3629"/>
                <a:gd name="T17" fmla="*/ 0 h 1058"/>
                <a:gd name="T18" fmla="*/ 0 w 3629"/>
                <a:gd name="T19" fmla="*/ 0 h 10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9"/>
                <a:gd name="T31" fmla="*/ 0 h 1058"/>
                <a:gd name="T32" fmla="*/ 3629 w 3629"/>
                <a:gd name="T33" fmla="*/ 1058 h 10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9" h="1058">
                  <a:moveTo>
                    <a:pt x="0" y="529"/>
                  </a:moveTo>
                  <a:cubicBezTo>
                    <a:pt x="57" y="264"/>
                    <a:pt x="114" y="0"/>
                    <a:pt x="227" y="76"/>
                  </a:cubicBezTo>
                  <a:cubicBezTo>
                    <a:pt x="340" y="152"/>
                    <a:pt x="529" y="991"/>
                    <a:pt x="680" y="983"/>
                  </a:cubicBezTo>
                  <a:cubicBezTo>
                    <a:pt x="831" y="975"/>
                    <a:pt x="983" y="30"/>
                    <a:pt x="1134" y="30"/>
                  </a:cubicBezTo>
                  <a:cubicBezTo>
                    <a:pt x="1285" y="30"/>
                    <a:pt x="1436" y="975"/>
                    <a:pt x="1587" y="983"/>
                  </a:cubicBezTo>
                  <a:cubicBezTo>
                    <a:pt x="1738" y="991"/>
                    <a:pt x="1890" y="76"/>
                    <a:pt x="2041" y="76"/>
                  </a:cubicBezTo>
                  <a:cubicBezTo>
                    <a:pt x="2192" y="76"/>
                    <a:pt x="2344" y="983"/>
                    <a:pt x="2495" y="983"/>
                  </a:cubicBezTo>
                  <a:cubicBezTo>
                    <a:pt x="2646" y="983"/>
                    <a:pt x="2797" y="76"/>
                    <a:pt x="2948" y="76"/>
                  </a:cubicBezTo>
                  <a:cubicBezTo>
                    <a:pt x="3099" y="76"/>
                    <a:pt x="3289" y="908"/>
                    <a:pt x="3402" y="983"/>
                  </a:cubicBezTo>
                  <a:cubicBezTo>
                    <a:pt x="3515" y="1058"/>
                    <a:pt x="3572" y="793"/>
                    <a:pt x="3629" y="529"/>
                  </a:cubicBezTo>
                </a:path>
              </a:pathLst>
            </a:custGeom>
            <a:noFill/>
            <a:ln w="19050">
              <a:solidFill>
                <a:schemeClr val="tx1"/>
              </a:solidFill>
              <a:round/>
              <a:headEnd/>
              <a:tailEnd/>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grpSp>
      <p:grpSp>
        <p:nvGrpSpPr>
          <p:cNvPr id="29" name="図形グループ 28"/>
          <p:cNvGrpSpPr/>
          <p:nvPr/>
        </p:nvGrpSpPr>
        <p:grpSpPr>
          <a:xfrm rot="19940800">
            <a:off x="2532904" y="2925231"/>
            <a:ext cx="1079149" cy="415614"/>
            <a:chOff x="4243595" y="3555727"/>
            <a:chExt cx="1079149" cy="415614"/>
          </a:xfrm>
        </p:grpSpPr>
        <p:sp>
          <p:nvSpPr>
            <p:cNvPr id="49" name="Freeform 12"/>
            <p:cNvSpPr>
              <a:spLocks/>
            </p:cNvSpPr>
            <p:nvPr/>
          </p:nvSpPr>
          <p:spPr bwMode="auto">
            <a:xfrm rot="11944305">
              <a:off x="4243595" y="3555727"/>
              <a:ext cx="384833" cy="289962"/>
            </a:xfrm>
            <a:custGeom>
              <a:avLst/>
              <a:gdLst>
                <a:gd name="T0" fmla="*/ 0 w 3629"/>
                <a:gd name="T1" fmla="*/ 0 h 1058"/>
                <a:gd name="T2" fmla="*/ 0 w 3629"/>
                <a:gd name="T3" fmla="*/ 0 h 1058"/>
                <a:gd name="T4" fmla="*/ 0 w 3629"/>
                <a:gd name="T5" fmla="*/ 0 h 1058"/>
                <a:gd name="T6" fmla="*/ 0 w 3629"/>
                <a:gd name="T7" fmla="*/ 0 h 1058"/>
                <a:gd name="T8" fmla="*/ 0 w 3629"/>
                <a:gd name="T9" fmla="*/ 0 h 1058"/>
                <a:gd name="T10" fmla="*/ 0 w 3629"/>
                <a:gd name="T11" fmla="*/ 0 h 1058"/>
                <a:gd name="T12" fmla="*/ 0 w 3629"/>
                <a:gd name="T13" fmla="*/ 0 h 1058"/>
                <a:gd name="T14" fmla="*/ 0 w 3629"/>
                <a:gd name="T15" fmla="*/ 0 h 1058"/>
                <a:gd name="T16" fmla="*/ 0 w 3629"/>
                <a:gd name="T17" fmla="*/ 0 h 1058"/>
                <a:gd name="T18" fmla="*/ 0 w 3629"/>
                <a:gd name="T19" fmla="*/ 0 h 10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9"/>
                <a:gd name="T31" fmla="*/ 0 h 1058"/>
                <a:gd name="T32" fmla="*/ 3629 w 3629"/>
                <a:gd name="T33" fmla="*/ 1058 h 10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9" h="1058">
                  <a:moveTo>
                    <a:pt x="0" y="529"/>
                  </a:moveTo>
                  <a:cubicBezTo>
                    <a:pt x="57" y="264"/>
                    <a:pt x="114" y="0"/>
                    <a:pt x="227" y="76"/>
                  </a:cubicBezTo>
                  <a:cubicBezTo>
                    <a:pt x="340" y="152"/>
                    <a:pt x="529" y="991"/>
                    <a:pt x="680" y="983"/>
                  </a:cubicBezTo>
                  <a:cubicBezTo>
                    <a:pt x="831" y="975"/>
                    <a:pt x="983" y="30"/>
                    <a:pt x="1134" y="30"/>
                  </a:cubicBezTo>
                  <a:cubicBezTo>
                    <a:pt x="1285" y="30"/>
                    <a:pt x="1436" y="975"/>
                    <a:pt x="1587" y="983"/>
                  </a:cubicBezTo>
                  <a:cubicBezTo>
                    <a:pt x="1738" y="991"/>
                    <a:pt x="1890" y="76"/>
                    <a:pt x="2041" y="76"/>
                  </a:cubicBezTo>
                  <a:cubicBezTo>
                    <a:pt x="2192" y="76"/>
                    <a:pt x="2344" y="983"/>
                    <a:pt x="2495" y="983"/>
                  </a:cubicBezTo>
                  <a:cubicBezTo>
                    <a:pt x="2646" y="983"/>
                    <a:pt x="2797" y="76"/>
                    <a:pt x="2948" y="76"/>
                  </a:cubicBezTo>
                  <a:cubicBezTo>
                    <a:pt x="3099" y="76"/>
                    <a:pt x="3289" y="908"/>
                    <a:pt x="3402" y="983"/>
                  </a:cubicBezTo>
                  <a:cubicBezTo>
                    <a:pt x="3515" y="1058"/>
                    <a:pt x="3572" y="793"/>
                    <a:pt x="3629" y="529"/>
                  </a:cubicBezTo>
                </a:path>
              </a:pathLst>
            </a:custGeom>
            <a:noFill/>
            <a:ln w="19050">
              <a:solidFill>
                <a:schemeClr val="tx1"/>
              </a:solidFill>
              <a:round/>
              <a:headEnd/>
              <a:tailEnd/>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sp>
          <p:nvSpPr>
            <p:cNvPr id="50" name="Line 14"/>
            <p:cNvSpPr>
              <a:spLocks noChangeShapeType="1"/>
            </p:cNvSpPr>
            <p:nvPr/>
          </p:nvSpPr>
          <p:spPr bwMode="auto">
            <a:xfrm rot="11944305" flipH="1">
              <a:off x="4968562" y="3943138"/>
              <a:ext cx="354182" cy="2832"/>
            </a:xfrm>
            <a:prstGeom prst="line">
              <a:avLst/>
            </a:prstGeom>
            <a:noFill/>
            <a:ln w="19050">
              <a:solidFill>
                <a:schemeClr val="tx1"/>
              </a:solidFill>
              <a:round/>
              <a:headEnd/>
              <a:tailEnd type="triangle" w="lg" len="lg"/>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sp>
          <p:nvSpPr>
            <p:cNvPr id="51" name="Freeform 15"/>
            <p:cNvSpPr>
              <a:spLocks/>
            </p:cNvSpPr>
            <p:nvPr/>
          </p:nvSpPr>
          <p:spPr bwMode="auto">
            <a:xfrm rot="11944305">
              <a:off x="4606752" y="3681379"/>
              <a:ext cx="385400" cy="289962"/>
            </a:xfrm>
            <a:custGeom>
              <a:avLst/>
              <a:gdLst>
                <a:gd name="T0" fmla="*/ 0 w 3629"/>
                <a:gd name="T1" fmla="*/ 0 h 1058"/>
                <a:gd name="T2" fmla="*/ 0 w 3629"/>
                <a:gd name="T3" fmla="*/ 0 h 1058"/>
                <a:gd name="T4" fmla="*/ 0 w 3629"/>
                <a:gd name="T5" fmla="*/ 0 h 1058"/>
                <a:gd name="T6" fmla="*/ 0 w 3629"/>
                <a:gd name="T7" fmla="*/ 0 h 1058"/>
                <a:gd name="T8" fmla="*/ 0 w 3629"/>
                <a:gd name="T9" fmla="*/ 0 h 1058"/>
                <a:gd name="T10" fmla="*/ 0 w 3629"/>
                <a:gd name="T11" fmla="*/ 0 h 1058"/>
                <a:gd name="T12" fmla="*/ 0 w 3629"/>
                <a:gd name="T13" fmla="*/ 0 h 1058"/>
                <a:gd name="T14" fmla="*/ 0 w 3629"/>
                <a:gd name="T15" fmla="*/ 0 h 1058"/>
                <a:gd name="T16" fmla="*/ 0 w 3629"/>
                <a:gd name="T17" fmla="*/ 0 h 1058"/>
                <a:gd name="T18" fmla="*/ 0 w 3629"/>
                <a:gd name="T19" fmla="*/ 0 h 10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9"/>
                <a:gd name="T31" fmla="*/ 0 h 1058"/>
                <a:gd name="T32" fmla="*/ 3629 w 3629"/>
                <a:gd name="T33" fmla="*/ 1058 h 10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9" h="1058">
                  <a:moveTo>
                    <a:pt x="0" y="529"/>
                  </a:moveTo>
                  <a:cubicBezTo>
                    <a:pt x="57" y="264"/>
                    <a:pt x="114" y="0"/>
                    <a:pt x="227" y="76"/>
                  </a:cubicBezTo>
                  <a:cubicBezTo>
                    <a:pt x="340" y="152"/>
                    <a:pt x="529" y="991"/>
                    <a:pt x="680" y="983"/>
                  </a:cubicBezTo>
                  <a:cubicBezTo>
                    <a:pt x="831" y="975"/>
                    <a:pt x="983" y="30"/>
                    <a:pt x="1134" y="30"/>
                  </a:cubicBezTo>
                  <a:cubicBezTo>
                    <a:pt x="1285" y="30"/>
                    <a:pt x="1436" y="975"/>
                    <a:pt x="1587" y="983"/>
                  </a:cubicBezTo>
                  <a:cubicBezTo>
                    <a:pt x="1738" y="991"/>
                    <a:pt x="1890" y="76"/>
                    <a:pt x="2041" y="76"/>
                  </a:cubicBezTo>
                  <a:cubicBezTo>
                    <a:pt x="2192" y="76"/>
                    <a:pt x="2344" y="983"/>
                    <a:pt x="2495" y="983"/>
                  </a:cubicBezTo>
                  <a:cubicBezTo>
                    <a:pt x="2646" y="983"/>
                    <a:pt x="2797" y="76"/>
                    <a:pt x="2948" y="76"/>
                  </a:cubicBezTo>
                  <a:cubicBezTo>
                    <a:pt x="3099" y="76"/>
                    <a:pt x="3289" y="908"/>
                    <a:pt x="3402" y="983"/>
                  </a:cubicBezTo>
                  <a:cubicBezTo>
                    <a:pt x="3515" y="1058"/>
                    <a:pt x="3572" y="793"/>
                    <a:pt x="3629" y="529"/>
                  </a:cubicBezTo>
                </a:path>
              </a:pathLst>
            </a:custGeom>
            <a:noFill/>
            <a:ln w="19050">
              <a:solidFill>
                <a:schemeClr val="tx1"/>
              </a:solidFill>
              <a:round/>
              <a:headEnd/>
              <a:tailEnd/>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grpSp>
      <p:sp>
        <p:nvSpPr>
          <p:cNvPr id="3" name="テキスト ボックス 2"/>
          <p:cNvSpPr txBox="1"/>
          <p:nvPr/>
        </p:nvSpPr>
        <p:spPr>
          <a:xfrm>
            <a:off x="3425397" y="1973292"/>
            <a:ext cx="1120820" cy="369332"/>
          </a:xfrm>
          <a:prstGeom prst="rect">
            <a:avLst/>
          </a:prstGeom>
          <a:noFill/>
        </p:spPr>
        <p:txBody>
          <a:bodyPr wrap="none" rtlCol="0">
            <a:spAutoFit/>
          </a:bodyPr>
          <a:lstStyle/>
          <a:p>
            <a:r>
              <a:rPr kumimoji="1" lang="en-US" altLang="ja-JP" b="1" dirty="0" smtClean="0">
                <a:latin typeface="Helvetica"/>
                <a:cs typeface="Helvetica"/>
              </a:rPr>
              <a:t>K</a:t>
            </a:r>
            <a:r>
              <a:rPr kumimoji="1" lang="el-GR" altLang="ja-JP" b="1" dirty="0" smtClean="0">
                <a:latin typeface="Helvetica"/>
                <a:cs typeface="Helvetica"/>
              </a:rPr>
              <a:t>α </a:t>
            </a:r>
            <a:r>
              <a:rPr kumimoji="1" lang="en-US" altLang="ja-JP" b="1" dirty="0" smtClean="0">
                <a:latin typeface="Helvetica"/>
                <a:cs typeface="Helvetica"/>
              </a:rPr>
              <a:t>x-ray</a:t>
            </a:r>
            <a:endParaRPr kumimoji="1" lang="ja-JP" altLang="en-US" b="1" dirty="0">
              <a:latin typeface="Helvetica"/>
              <a:cs typeface="Helvetica"/>
            </a:endParaRPr>
          </a:p>
        </p:txBody>
      </p:sp>
      <p:sp>
        <p:nvSpPr>
          <p:cNvPr id="72" name="テキスト ボックス 4"/>
          <p:cNvSpPr txBox="1">
            <a:spLocks noChangeArrowheads="1"/>
          </p:cNvSpPr>
          <p:nvPr/>
        </p:nvSpPr>
        <p:spPr bwMode="auto">
          <a:xfrm>
            <a:off x="759242" y="1404332"/>
            <a:ext cx="3382158"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charset="0"/>
                <a:cs typeface="Helvetica" charset="0"/>
              </a:rPr>
              <a:t>C/Cu/C block target</a:t>
            </a:r>
            <a:endParaRPr lang="ja-JP" altLang="en-US" sz="2000" b="1" dirty="0">
              <a:solidFill>
                <a:schemeClr val="bg1"/>
              </a:solidFill>
              <a:latin typeface="Helvetica" charset="0"/>
              <a:cs typeface="Helvetica" charset="0"/>
            </a:endParaRPr>
          </a:p>
        </p:txBody>
      </p:sp>
      <p:sp>
        <p:nvSpPr>
          <p:cNvPr id="88" name="Rectangle 2"/>
          <p:cNvSpPr>
            <a:spLocks noChangeArrowheads="1"/>
          </p:cNvSpPr>
          <p:nvPr/>
        </p:nvSpPr>
        <p:spPr bwMode="auto">
          <a:xfrm>
            <a:off x="2" y="0"/>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a:solidFill>
                <a:srgbClr val="FF0000"/>
              </a:solidFill>
              <a:latin typeface="Helvetica"/>
              <a:ea typeface="ヒラギノ角ゴ Pro W3"/>
              <a:cs typeface="Helvetica"/>
            </a:endParaRPr>
          </a:p>
          <a:p>
            <a:r>
              <a:rPr lang="en-US" altLang="ja-JP" sz="2200" b="1" dirty="0" smtClean="0">
                <a:solidFill>
                  <a:srgbClr val="FF0000"/>
                </a:solidFill>
                <a:latin typeface="Helvetica"/>
                <a:ea typeface="ヒラギノ角ゴ Pro W3"/>
                <a:cs typeface="Helvetica"/>
              </a:rPr>
              <a:t>Cross section </a:t>
            </a:r>
            <a:r>
              <a:rPr lang="en-US" altLang="ja-JP" sz="2200" b="1" dirty="0" smtClean="0">
                <a:solidFill>
                  <a:srgbClr val="000090"/>
                </a:solidFill>
                <a:latin typeface="Helvetica"/>
                <a:ea typeface="ヒラギノ角ゴ Pro W3"/>
                <a:cs typeface="Helvetica"/>
              </a:rPr>
              <a:t>of REB is measured </a:t>
            </a:r>
            <a:r>
              <a:rPr lang="en-US" altLang="ja-JP" sz="2200" b="1" dirty="0">
                <a:solidFill>
                  <a:srgbClr val="000090"/>
                </a:solidFill>
                <a:latin typeface="Helvetica"/>
                <a:ea typeface="ヒラギノ角ゴ Pro W3"/>
                <a:cs typeface="Helvetica"/>
              </a:rPr>
              <a:t>by </a:t>
            </a:r>
            <a:r>
              <a:rPr lang="en-US" altLang="ja-JP" sz="2200" b="1" dirty="0" smtClean="0">
                <a:solidFill>
                  <a:srgbClr val="000090"/>
                </a:solidFill>
                <a:latin typeface="Helvetica"/>
                <a:ea typeface="ヒラギノ角ゴ Pro W3"/>
                <a:cs typeface="Helvetica"/>
              </a:rPr>
              <a:t>imaging</a:t>
            </a:r>
          </a:p>
          <a:p>
            <a:r>
              <a:rPr lang="en-US" altLang="ja-JP" sz="2200" b="1" dirty="0" smtClean="0">
                <a:solidFill>
                  <a:srgbClr val="000090"/>
                </a:solidFill>
                <a:latin typeface="Helvetica"/>
                <a:ea typeface="ヒラギノ角ゴ Pro W3"/>
                <a:cs typeface="Helvetica"/>
              </a:rPr>
              <a:t>K</a:t>
            </a:r>
            <a:r>
              <a:rPr lang="el-GR" altLang="ja-JP" sz="2200" b="1" dirty="0" smtClean="0">
                <a:solidFill>
                  <a:srgbClr val="000090"/>
                </a:solidFill>
                <a:latin typeface="Helvetica"/>
                <a:ea typeface="ヒラギノ角ゴ Pro W3"/>
                <a:cs typeface="Helvetica"/>
              </a:rPr>
              <a:t>α </a:t>
            </a:r>
            <a:r>
              <a:rPr lang="en-US" altLang="ja-JP" sz="2200" b="1" dirty="0" smtClean="0">
                <a:solidFill>
                  <a:srgbClr val="000090"/>
                </a:solidFill>
                <a:latin typeface="Helvetica"/>
                <a:ea typeface="ヒラギノ角ゴ Pro W3"/>
                <a:cs typeface="Helvetica"/>
              </a:rPr>
              <a:t>emission from a varied tracer layer.</a:t>
            </a:r>
            <a:endParaRPr lang="en-US" altLang="ja-JP" sz="2200" b="1" dirty="0">
              <a:solidFill>
                <a:srgbClr val="000090"/>
              </a:solidFill>
              <a:latin typeface="Helvetica"/>
              <a:ea typeface="ヒラギノ角ゴ Pro W3"/>
              <a:cs typeface="Helvetica"/>
            </a:endParaRPr>
          </a:p>
        </p:txBody>
      </p:sp>
      <p:sp>
        <p:nvSpPr>
          <p:cNvPr id="94" name="テキスト ボックス 93"/>
          <p:cNvSpPr txBox="1"/>
          <p:nvPr/>
        </p:nvSpPr>
        <p:spPr>
          <a:xfrm>
            <a:off x="3115545" y="4506112"/>
            <a:ext cx="1120820" cy="369332"/>
          </a:xfrm>
          <a:prstGeom prst="rect">
            <a:avLst/>
          </a:prstGeom>
          <a:noFill/>
        </p:spPr>
        <p:txBody>
          <a:bodyPr wrap="none" rtlCol="0">
            <a:spAutoFit/>
          </a:bodyPr>
          <a:lstStyle/>
          <a:p>
            <a:r>
              <a:rPr kumimoji="1" lang="en-US" altLang="ja-JP" b="1" dirty="0" smtClean="0">
                <a:latin typeface="Helvetica"/>
                <a:cs typeface="Helvetica"/>
              </a:rPr>
              <a:t>K</a:t>
            </a:r>
            <a:r>
              <a:rPr kumimoji="1" lang="el-GR" altLang="ja-JP" b="1" dirty="0" smtClean="0">
                <a:latin typeface="Helvetica"/>
                <a:cs typeface="Helvetica"/>
              </a:rPr>
              <a:t>α </a:t>
            </a:r>
            <a:r>
              <a:rPr kumimoji="1" lang="en-US" altLang="ja-JP" b="1" dirty="0" smtClean="0">
                <a:latin typeface="Helvetica"/>
                <a:cs typeface="Helvetica"/>
              </a:rPr>
              <a:t>x-ray</a:t>
            </a:r>
            <a:endParaRPr kumimoji="1" lang="ja-JP" altLang="en-US" b="1" dirty="0">
              <a:latin typeface="Helvetica"/>
              <a:cs typeface="Helvetica"/>
            </a:endParaRPr>
          </a:p>
        </p:txBody>
      </p:sp>
      <p:grpSp>
        <p:nvGrpSpPr>
          <p:cNvPr id="95" name="図形グループ 94"/>
          <p:cNvGrpSpPr/>
          <p:nvPr/>
        </p:nvGrpSpPr>
        <p:grpSpPr>
          <a:xfrm rot="12086357">
            <a:off x="1346816" y="2579285"/>
            <a:ext cx="1079149" cy="415614"/>
            <a:chOff x="4243595" y="3555727"/>
            <a:chExt cx="1079149" cy="415614"/>
          </a:xfrm>
        </p:grpSpPr>
        <p:sp>
          <p:nvSpPr>
            <p:cNvPr id="96" name="Freeform 12"/>
            <p:cNvSpPr>
              <a:spLocks/>
            </p:cNvSpPr>
            <p:nvPr/>
          </p:nvSpPr>
          <p:spPr bwMode="auto">
            <a:xfrm rot="11944305">
              <a:off x="4243595" y="3555727"/>
              <a:ext cx="384833" cy="289962"/>
            </a:xfrm>
            <a:custGeom>
              <a:avLst/>
              <a:gdLst>
                <a:gd name="T0" fmla="*/ 0 w 3629"/>
                <a:gd name="T1" fmla="*/ 0 h 1058"/>
                <a:gd name="T2" fmla="*/ 0 w 3629"/>
                <a:gd name="T3" fmla="*/ 0 h 1058"/>
                <a:gd name="T4" fmla="*/ 0 w 3629"/>
                <a:gd name="T5" fmla="*/ 0 h 1058"/>
                <a:gd name="T6" fmla="*/ 0 w 3629"/>
                <a:gd name="T7" fmla="*/ 0 h 1058"/>
                <a:gd name="T8" fmla="*/ 0 w 3629"/>
                <a:gd name="T9" fmla="*/ 0 h 1058"/>
                <a:gd name="T10" fmla="*/ 0 w 3629"/>
                <a:gd name="T11" fmla="*/ 0 h 1058"/>
                <a:gd name="T12" fmla="*/ 0 w 3629"/>
                <a:gd name="T13" fmla="*/ 0 h 1058"/>
                <a:gd name="T14" fmla="*/ 0 w 3629"/>
                <a:gd name="T15" fmla="*/ 0 h 1058"/>
                <a:gd name="T16" fmla="*/ 0 w 3629"/>
                <a:gd name="T17" fmla="*/ 0 h 1058"/>
                <a:gd name="T18" fmla="*/ 0 w 3629"/>
                <a:gd name="T19" fmla="*/ 0 h 10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9"/>
                <a:gd name="T31" fmla="*/ 0 h 1058"/>
                <a:gd name="T32" fmla="*/ 3629 w 3629"/>
                <a:gd name="T33" fmla="*/ 1058 h 10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9" h="1058">
                  <a:moveTo>
                    <a:pt x="0" y="529"/>
                  </a:moveTo>
                  <a:cubicBezTo>
                    <a:pt x="57" y="264"/>
                    <a:pt x="114" y="0"/>
                    <a:pt x="227" y="76"/>
                  </a:cubicBezTo>
                  <a:cubicBezTo>
                    <a:pt x="340" y="152"/>
                    <a:pt x="529" y="991"/>
                    <a:pt x="680" y="983"/>
                  </a:cubicBezTo>
                  <a:cubicBezTo>
                    <a:pt x="831" y="975"/>
                    <a:pt x="983" y="30"/>
                    <a:pt x="1134" y="30"/>
                  </a:cubicBezTo>
                  <a:cubicBezTo>
                    <a:pt x="1285" y="30"/>
                    <a:pt x="1436" y="975"/>
                    <a:pt x="1587" y="983"/>
                  </a:cubicBezTo>
                  <a:cubicBezTo>
                    <a:pt x="1738" y="991"/>
                    <a:pt x="1890" y="76"/>
                    <a:pt x="2041" y="76"/>
                  </a:cubicBezTo>
                  <a:cubicBezTo>
                    <a:pt x="2192" y="76"/>
                    <a:pt x="2344" y="983"/>
                    <a:pt x="2495" y="983"/>
                  </a:cubicBezTo>
                  <a:cubicBezTo>
                    <a:pt x="2646" y="983"/>
                    <a:pt x="2797" y="76"/>
                    <a:pt x="2948" y="76"/>
                  </a:cubicBezTo>
                  <a:cubicBezTo>
                    <a:pt x="3099" y="76"/>
                    <a:pt x="3289" y="908"/>
                    <a:pt x="3402" y="983"/>
                  </a:cubicBezTo>
                  <a:cubicBezTo>
                    <a:pt x="3515" y="1058"/>
                    <a:pt x="3572" y="793"/>
                    <a:pt x="3629" y="529"/>
                  </a:cubicBezTo>
                </a:path>
              </a:pathLst>
            </a:custGeom>
            <a:noFill/>
            <a:ln w="19050">
              <a:solidFill>
                <a:schemeClr val="tx1"/>
              </a:solidFill>
              <a:round/>
              <a:headEnd/>
              <a:tailEnd/>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sp>
          <p:nvSpPr>
            <p:cNvPr id="97" name="Line 14"/>
            <p:cNvSpPr>
              <a:spLocks noChangeShapeType="1"/>
            </p:cNvSpPr>
            <p:nvPr/>
          </p:nvSpPr>
          <p:spPr bwMode="auto">
            <a:xfrm rot="11944305" flipH="1">
              <a:off x="4968562" y="3943138"/>
              <a:ext cx="354182" cy="2832"/>
            </a:xfrm>
            <a:prstGeom prst="line">
              <a:avLst/>
            </a:prstGeom>
            <a:noFill/>
            <a:ln w="19050">
              <a:solidFill>
                <a:schemeClr val="tx1"/>
              </a:solidFill>
              <a:round/>
              <a:headEnd/>
              <a:tailEnd type="triangle" w="lg" len="lg"/>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sp>
          <p:nvSpPr>
            <p:cNvPr id="98" name="Freeform 15"/>
            <p:cNvSpPr>
              <a:spLocks/>
            </p:cNvSpPr>
            <p:nvPr/>
          </p:nvSpPr>
          <p:spPr bwMode="auto">
            <a:xfrm rot="11944305">
              <a:off x="4606752" y="3681379"/>
              <a:ext cx="385400" cy="289962"/>
            </a:xfrm>
            <a:custGeom>
              <a:avLst/>
              <a:gdLst>
                <a:gd name="T0" fmla="*/ 0 w 3629"/>
                <a:gd name="T1" fmla="*/ 0 h 1058"/>
                <a:gd name="T2" fmla="*/ 0 w 3629"/>
                <a:gd name="T3" fmla="*/ 0 h 1058"/>
                <a:gd name="T4" fmla="*/ 0 w 3629"/>
                <a:gd name="T5" fmla="*/ 0 h 1058"/>
                <a:gd name="T6" fmla="*/ 0 w 3629"/>
                <a:gd name="T7" fmla="*/ 0 h 1058"/>
                <a:gd name="T8" fmla="*/ 0 w 3629"/>
                <a:gd name="T9" fmla="*/ 0 h 1058"/>
                <a:gd name="T10" fmla="*/ 0 w 3629"/>
                <a:gd name="T11" fmla="*/ 0 h 1058"/>
                <a:gd name="T12" fmla="*/ 0 w 3629"/>
                <a:gd name="T13" fmla="*/ 0 h 1058"/>
                <a:gd name="T14" fmla="*/ 0 w 3629"/>
                <a:gd name="T15" fmla="*/ 0 h 1058"/>
                <a:gd name="T16" fmla="*/ 0 w 3629"/>
                <a:gd name="T17" fmla="*/ 0 h 1058"/>
                <a:gd name="T18" fmla="*/ 0 w 3629"/>
                <a:gd name="T19" fmla="*/ 0 h 10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9"/>
                <a:gd name="T31" fmla="*/ 0 h 1058"/>
                <a:gd name="T32" fmla="*/ 3629 w 3629"/>
                <a:gd name="T33" fmla="*/ 1058 h 10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9" h="1058">
                  <a:moveTo>
                    <a:pt x="0" y="529"/>
                  </a:moveTo>
                  <a:cubicBezTo>
                    <a:pt x="57" y="264"/>
                    <a:pt x="114" y="0"/>
                    <a:pt x="227" y="76"/>
                  </a:cubicBezTo>
                  <a:cubicBezTo>
                    <a:pt x="340" y="152"/>
                    <a:pt x="529" y="991"/>
                    <a:pt x="680" y="983"/>
                  </a:cubicBezTo>
                  <a:cubicBezTo>
                    <a:pt x="831" y="975"/>
                    <a:pt x="983" y="30"/>
                    <a:pt x="1134" y="30"/>
                  </a:cubicBezTo>
                  <a:cubicBezTo>
                    <a:pt x="1285" y="30"/>
                    <a:pt x="1436" y="975"/>
                    <a:pt x="1587" y="983"/>
                  </a:cubicBezTo>
                  <a:cubicBezTo>
                    <a:pt x="1738" y="991"/>
                    <a:pt x="1890" y="76"/>
                    <a:pt x="2041" y="76"/>
                  </a:cubicBezTo>
                  <a:cubicBezTo>
                    <a:pt x="2192" y="76"/>
                    <a:pt x="2344" y="983"/>
                    <a:pt x="2495" y="983"/>
                  </a:cubicBezTo>
                  <a:cubicBezTo>
                    <a:pt x="2646" y="983"/>
                    <a:pt x="2797" y="76"/>
                    <a:pt x="2948" y="76"/>
                  </a:cubicBezTo>
                  <a:cubicBezTo>
                    <a:pt x="3099" y="76"/>
                    <a:pt x="3289" y="908"/>
                    <a:pt x="3402" y="983"/>
                  </a:cubicBezTo>
                  <a:cubicBezTo>
                    <a:pt x="3515" y="1058"/>
                    <a:pt x="3572" y="793"/>
                    <a:pt x="3629" y="529"/>
                  </a:cubicBezTo>
                </a:path>
              </a:pathLst>
            </a:custGeom>
            <a:noFill/>
            <a:ln w="19050">
              <a:solidFill>
                <a:schemeClr val="tx1"/>
              </a:solidFill>
              <a:round/>
              <a:headEnd/>
              <a:tailEnd/>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grpSp>
      <p:grpSp>
        <p:nvGrpSpPr>
          <p:cNvPr id="99" name="図形グループ 98"/>
          <p:cNvGrpSpPr/>
          <p:nvPr/>
        </p:nvGrpSpPr>
        <p:grpSpPr>
          <a:xfrm rot="7625809">
            <a:off x="1368667" y="3623752"/>
            <a:ext cx="1079149" cy="415614"/>
            <a:chOff x="4243595" y="3555727"/>
            <a:chExt cx="1079149" cy="415614"/>
          </a:xfrm>
        </p:grpSpPr>
        <p:sp>
          <p:nvSpPr>
            <p:cNvPr id="100" name="Freeform 12"/>
            <p:cNvSpPr>
              <a:spLocks/>
            </p:cNvSpPr>
            <p:nvPr/>
          </p:nvSpPr>
          <p:spPr bwMode="auto">
            <a:xfrm rot="11944305">
              <a:off x="4243595" y="3555727"/>
              <a:ext cx="384833" cy="289962"/>
            </a:xfrm>
            <a:custGeom>
              <a:avLst/>
              <a:gdLst>
                <a:gd name="T0" fmla="*/ 0 w 3629"/>
                <a:gd name="T1" fmla="*/ 0 h 1058"/>
                <a:gd name="T2" fmla="*/ 0 w 3629"/>
                <a:gd name="T3" fmla="*/ 0 h 1058"/>
                <a:gd name="T4" fmla="*/ 0 w 3629"/>
                <a:gd name="T5" fmla="*/ 0 h 1058"/>
                <a:gd name="T6" fmla="*/ 0 w 3629"/>
                <a:gd name="T7" fmla="*/ 0 h 1058"/>
                <a:gd name="T8" fmla="*/ 0 w 3629"/>
                <a:gd name="T9" fmla="*/ 0 h 1058"/>
                <a:gd name="T10" fmla="*/ 0 w 3629"/>
                <a:gd name="T11" fmla="*/ 0 h 1058"/>
                <a:gd name="T12" fmla="*/ 0 w 3629"/>
                <a:gd name="T13" fmla="*/ 0 h 1058"/>
                <a:gd name="T14" fmla="*/ 0 w 3629"/>
                <a:gd name="T15" fmla="*/ 0 h 1058"/>
                <a:gd name="T16" fmla="*/ 0 w 3629"/>
                <a:gd name="T17" fmla="*/ 0 h 1058"/>
                <a:gd name="T18" fmla="*/ 0 w 3629"/>
                <a:gd name="T19" fmla="*/ 0 h 10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9"/>
                <a:gd name="T31" fmla="*/ 0 h 1058"/>
                <a:gd name="T32" fmla="*/ 3629 w 3629"/>
                <a:gd name="T33" fmla="*/ 1058 h 10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9" h="1058">
                  <a:moveTo>
                    <a:pt x="0" y="529"/>
                  </a:moveTo>
                  <a:cubicBezTo>
                    <a:pt x="57" y="264"/>
                    <a:pt x="114" y="0"/>
                    <a:pt x="227" y="76"/>
                  </a:cubicBezTo>
                  <a:cubicBezTo>
                    <a:pt x="340" y="152"/>
                    <a:pt x="529" y="991"/>
                    <a:pt x="680" y="983"/>
                  </a:cubicBezTo>
                  <a:cubicBezTo>
                    <a:pt x="831" y="975"/>
                    <a:pt x="983" y="30"/>
                    <a:pt x="1134" y="30"/>
                  </a:cubicBezTo>
                  <a:cubicBezTo>
                    <a:pt x="1285" y="30"/>
                    <a:pt x="1436" y="975"/>
                    <a:pt x="1587" y="983"/>
                  </a:cubicBezTo>
                  <a:cubicBezTo>
                    <a:pt x="1738" y="991"/>
                    <a:pt x="1890" y="76"/>
                    <a:pt x="2041" y="76"/>
                  </a:cubicBezTo>
                  <a:cubicBezTo>
                    <a:pt x="2192" y="76"/>
                    <a:pt x="2344" y="983"/>
                    <a:pt x="2495" y="983"/>
                  </a:cubicBezTo>
                  <a:cubicBezTo>
                    <a:pt x="2646" y="983"/>
                    <a:pt x="2797" y="76"/>
                    <a:pt x="2948" y="76"/>
                  </a:cubicBezTo>
                  <a:cubicBezTo>
                    <a:pt x="3099" y="76"/>
                    <a:pt x="3289" y="908"/>
                    <a:pt x="3402" y="983"/>
                  </a:cubicBezTo>
                  <a:cubicBezTo>
                    <a:pt x="3515" y="1058"/>
                    <a:pt x="3572" y="793"/>
                    <a:pt x="3629" y="529"/>
                  </a:cubicBezTo>
                </a:path>
              </a:pathLst>
            </a:custGeom>
            <a:noFill/>
            <a:ln w="19050">
              <a:solidFill>
                <a:schemeClr val="tx1"/>
              </a:solidFill>
              <a:round/>
              <a:headEnd/>
              <a:tailEnd/>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sp>
          <p:nvSpPr>
            <p:cNvPr id="101" name="Line 14"/>
            <p:cNvSpPr>
              <a:spLocks noChangeShapeType="1"/>
            </p:cNvSpPr>
            <p:nvPr/>
          </p:nvSpPr>
          <p:spPr bwMode="auto">
            <a:xfrm rot="11944305" flipH="1">
              <a:off x="4968562" y="3943138"/>
              <a:ext cx="354182" cy="2832"/>
            </a:xfrm>
            <a:prstGeom prst="line">
              <a:avLst/>
            </a:prstGeom>
            <a:noFill/>
            <a:ln w="19050">
              <a:solidFill>
                <a:schemeClr val="tx1"/>
              </a:solidFill>
              <a:round/>
              <a:headEnd/>
              <a:tailEnd type="triangle" w="lg" len="lg"/>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sp>
          <p:nvSpPr>
            <p:cNvPr id="102" name="Freeform 15"/>
            <p:cNvSpPr>
              <a:spLocks/>
            </p:cNvSpPr>
            <p:nvPr/>
          </p:nvSpPr>
          <p:spPr bwMode="auto">
            <a:xfrm rot="11944305">
              <a:off x="4606752" y="3681379"/>
              <a:ext cx="385400" cy="289962"/>
            </a:xfrm>
            <a:custGeom>
              <a:avLst/>
              <a:gdLst>
                <a:gd name="T0" fmla="*/ 0 w 3629"/>
                <a:gd name="T1" fmla="*/ 0 h 1058"/>
                <a:gd name="T2" fmla="*/ 0 w 3629"/>
                <a:gd name="T3" fmla="*/ 0 h 1058"/>
                <a:gd name="T4" fmla="*/ 0 w 3629"/>
                <a:gd name="T5" fmla="*/ 0 h 1058"/>
                <a:gd name="T6" fmla="*/ 0 w 3629"/>
                <a:gd name="T7" fmla="*/ 0 h 1058"/>
                <a:gd name="T8" fmla="*/ 0 w 3629"/>
                <a:gd name="T9" fmla="*/ 0 h 1058"/>
                <a:gd name="T10" fmla="*/ 0 w 3629"/>
                <a:gd name="T11" fmla="*/ 0 h 1058"/>
                <a:gd name="T12" fmla="*/ 0 w 3629"/>
                <a:gd name="T13" fmla="*/ 0 h 1058"/>
                <a:gd name="T14" fmla="*/ 0 w 3629"/>
                <a:gd name="T15" fmla="*/ 0 h 1058"/>
                <a:gd name="T16" fmla="*/ 0 w 3629"/>
                <a:gd name="T17" fmla="*/ 0 h 1058"/>
                <a:gd name="T18" fmla="*/ 0 w 3629"/>
                <a:gd name="T19" fmla="*/ 0 h 10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29"/>
                <a:gd name="T31" fmla="*/ 0 h 1058"/>
                <a:gd name="T32" fmla="*/ 3629 w 3629"/>
                <a:gd name="T33" fmla="*/ 1058 h 10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29" h="1058">
                  <a:moveTo>
                    <a:pt x="0" y="529"/>
                  </a:moveTo>
                  <a:cubicBezTo>
                    <a:pt x="57" y="264"/>
                    <a:pt x="114" y="0"/>
                    <a:pt x="227" y="76"/>
                  </a:cubicBezTo>
                  <a:cubicBezTo>
                    <a:pt x="340" y="152"/>
                    <a:pt x="529" y="991"/>
                    <a:pt x="680" y="983"/>
                  </a:cubicBezTo>
                  <a:cubicBezTo>
                    <a:pt x="831" y="975"/>
                    <a:pt x="983" y="30"/>
                    <a:pt x="1134" y="30"/>
                  </a:cubicBezTo>
                  <a:cubicBezTo>
                    <a:pt x="1285" y="30"/>
                    <a:pt x="1436" y="975"/>
                    <a:pt x="1587" y="983"/>
                  </a:cubicBezTo>
                  <a:cubicBezTo>
                    <a:pt x="1738" y="991"/>
                    <a:pt x="1890" y="76"/>
                    <a:pt x="2041" y="76"/>
                  </a:cubicBezTo>
                  <a:cubicBezTo>
                    <a:pt x="2192" y="76"/>
                    <a:pt x="2344" y="983"/>
                    <a:pt x="2495" y="983"/>
                  </a:cubicBezTo>
                  <a:cubicBezTo>
                    <a:pt x="2646" y="983"/>
                    <a:pt x="2797" y="76"/>
                    <a:pt x="2948" y="76"/>
                  </a:cubicBezTo>
                  <a:cubicBezTo>
                    <a:pt x="3099" y="76"/>
                    <a:pt x="3289" y="908"/>
                    <a:pt x="3402" y="983"/>
                  </a:cubicBezTo>
                  <a:cubicBezTo>
                    <a:pt x="3515" y="1058"/>
                    <a:pt x="3572" y="793"/>
                    <a:pt x="3629" y="529"/>
                  </a:cubicBezTo>
                </a:path>
              </a:pathLst>
            </a:custGeom>
            <a:noFill/>
            <a:ln w="19050">
              <a:solidFill>
                <a:schemeClr val="tx1"/>
              </a:solidFill>
              <a:round/>
              <a:headEnd/>
              <a:tailEnd/>
            </a:ln>
          </p:spPr>
          <p:txBody>
            <a:bodyPr>
              <a:prstTxWarp prst="textNoShape">
                <a:avLst/>
              </a:prstTxWarp>
            </a:bodyPr>
            <a:lstStyle/>
            <a:p>
              <a:pPr algn="ctr" defTabSz="914355" fontAlgn="base">
                <a:spcBef>
                  <a:spcPct val="0"/>
                </a:spcBef>
                <a:spcAft>
                  <a:spcPct val="0"/>
                </a:spcAft>
              </a:pPr>
              <a:endParaRPr lang="ja-JP" altLang="en-US" sz="2400" b="1">
                <a:solidFill>
                  <a:srgbClr val="000000"/>
                </a:solidFill>
                <a:latin typeface="Helvetica" pitchFamily="-29" charset="0"/>
                <a:ea typeface="ヒラギノ角ゴ Pro W3" pitchFamily="-29" charset="-128"/>
                <a:cs typeface="ヒラギノ角ゴ Pro W3" pitchFamily="-29" charset="-128"/>
              </a:endParaRPr>
            </a:p>
          </p:txBody>
        </p:sp>
      </p:grpSp>
      <p:sp>
        <p:nvSpPr>
          <p:cNvPr id="103" name="テキスト ボックス 102"/>
          <p:cNvSpPr txBox="1"/>
          <p:nvPr/>
        </p:nvSpPr>
        <p:spPr>
          <a:xfrm>
            <a:off x="759242" y="4097304"/>
            <a:ext cx="1120820" cy="369332"/>
          </a:xfrm>
          <a:prstGeom prst="rect">
            <a:avLst/>
          </a:prstGeom>
          <a:noFill/>
        </p:spPr>
        <p:txBody>
          <a:bodyPr wrap="none" rtlCol="0">
            <a:spAutoFit/>
          </a:bodyPr>
          <a:lstStyle/>
          <a:p>
            <a:r>
              <a:rPr kumimoji="1" lang="en-US" altLang="ja-JP" b="1" dirty="0" smtClean="0">
                <a:latin typeface="Helvetica"/>
                <a:cs typeface="Helvetica"/>
              </a:rPr>
              <a:t>K</a:t>
            </a:r>
            <a:r>
              <a:rPr kumimoji="1" lang="el-GR" altLang="ja-JP" b="1" dirty="0" smtClean="0">
                <a:latin typeface="Helvetica"/>
                <a:cs typeface="Helvetica"/>
              </a:rPr>
              <a:t>α </a:t>
            </a:r>
            <a:r>
              <a:rPr kumimoji="1" lang="en-US" altLang="ja-JP" b="1" dirty="0" smtClean="0">
                <a:latin typeface="Helvetica"/>
                <a:cs typeface="Helvetica"/>
              </a:rPr>
              <a:t>x-ray</a:t>
            </a:r>
            <a:endParaRPr kumimoji="1" lang="ja-JP" altLang="en-US" b="1" dirty="0">
              <a:latin typeface="Helvetica"/>
              <a:cs typeface="Helvetica"/>
            </a:endParaRPr>
          </a:p>
        </p:txBody>
      </p:sp>
      <p:sp>
        <p:nvSpPr>
          <p:cNvPr id="104" name="テキスト ボックス 103"/>
          <p:cNvSpPr txBox="1"/>
          <p:nvPr/>
        </p:nvSpPr>
        <p:spPr>
          <a:xfrm>
            <a:off x="935556" y="2000658"/>
            <a:ext cx="1120820" cy="369332"/>
          </a:xfrm>
          <a:prstGeom prst="rect">
            <a:avLst/>
          </a:prstGeom>
          <a:noFill/>
        </p:spPr>
        <p:txBody>
          <a:bodyPr wrap="none" rtlCol="0">
            <a:spAutoFit/>
          </a:bodyPr>
          <a:lstStyle/>
          <a:p>
            <a:r>
              <a:rPr kumimoji="1" lang="en-US" altLang="ja-JP" b="1" dirty="0" smtClean="0">
                <a:latin typeface="Helvetica"/>
                <a:cs typeface="Helvetica"/>
              </a:rPr>
              <a:t>K</a:t>
            </a:r>
            <a:r>
              <a:rPr kumimoji="1" lang="el-GR" altLang="ja-JP" b="1" dirty="0" smtClean="0">
                <a:latin typeface="Helvetica"/>
                <a:cs typeface="Helvetica"/>
              </a:rPr>
              <a:t>α </a:t>
            </a:r>
            <a:r>
              <a:rPr kumimoji="1" lang="en-US" altLang="ja-JP" b="1" dirty="0" smtClean="0">
                <a:latin typeface="Helvetica"/>
                <a:cs typeface="Helvetica"/>
              </a:rPr>
              <a:t>x-ray</a:t>
            </a:r>
            <a:endParaRPr kumimoji="1" lang="ja-JP" altLang="en-US" b="1" dirty="0">
              <a:latin typeface="Helvetica"/>
              <a:cs typeface="Helvetica"/>
            </a:endParaRPr>
          </a:p>
        </p:txBody>
      </p:sp>
      <p:cxnSp>
        <p:nvCxnSpPr>
          <p:cNvPr id="105" name="直線矢印コネクタ 104"/>
          <p:cNvCxnSpPr/>
          <p:nvPr/>
        </p:nvCxnSpPr>
        <p:spPr>
          <a:xfrm flipV="1">
            <a:off x="2347204" y="4299687"/>
            <a:ext cx="0" cy="599594"/>
          </a:xfrm>
          <a:prstGeom prst="straightConnector1">
            <a:avLst/>
          </a:prstGeom>
          <a:ln w="38100" cmpd="sng">
            <a:solidFill>
              <a:schemeClr val="accent6">
                <a:lumMod val="75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06" name="Group 67"/>
          <p:cNvGrpSpPr>
            <a:grpSpLocks noChangeAspect="1"/>
          </p:cNvGrpSpPr>
          <p:nvPr/>
        </p:nvGrpSpPr>
        <p:grpSpPr bwMode="auto">
          <a:xfrm rot="20517593">
            <a:off x="6706754" y="1920010"/>
            <a:ext cx="596980" cy="556768"/>
            <a:chOff x="3834" y="1278"/>
            <a:chExt cx="193" cy="180"/>
          </a:xfrm>
        </p:grpSpPr>
        <p:sp>
          <p:nvSpPr>
            <p:cNvPr id="107" name="Freeform 30"/>
            <p:cNvSpPr>
              <a:spLocks noChangeAspect="1"/>
            </p:cNvSpPr>
            <p:nvPr/>
          </p:nvSpPr>
          <p:spPr bwMode="auto">
            <a:xfrm rot="8973582" flipH="1" flipV="1">
              <a:off x="3849" y="1283"/>
              <a:ext cx="178" cy="175"/>
            </a:xfrm>
            <a:custGeom>
              <a:avLst/>
              <a:gdLst/>
              <a:ahLst/>
              <a:cxnLst>
                <a:cxn ang="0">
                  <a:pos x="52" y="0"/>
                </a:cxn>
                <a:cxn ang="0">
                  <a:pos x="212" y="168"/>
                </a:cxn>
                <a:cxn ang="0">
                  <a:pos x="0" y="108"/>
                </a:cxn>
              </a:cxnLst>
              <a:rect l="0" t="0" r="r" b="b"/>
              <a:pathLst>
                <a:path w="221" h="186">
                  <a:moveTo>
                    <a:pt x="52" y="0"/>
                  </a:moveTo>
                  <a:cubicBezTo>
                    <a:pt x="120" y="48"/>
                    <a:pt x="221" y="150"/>
                    <a:pt x="212" y="168"/>
                  </a:cubicBezTo>
                  <a:cubicBezTo>
                    <a:pt x="203" y="186"/>
                    <a:pt x="56" y="132"/>
                    <a:pt x="0" y="108"/>
                  </a:cubicBezTo>
                </a:path>
              </a:pathLst>
            </a:custGeom>
            <a:noFill/>
            <a:ln w="9525">
              <a:solidFill>
                <a:schemeClr val="tx1"/>
              </a:solidFill>
              <a:round/>
              <a:headEnd/>
              <a:tailEnd/>
            </a:ln>
            <a:effectLst/>
          </p:spPr>
          <p:txBody>
            <a:bodyPr wrap="none" anchor="ctr">
              <a:prstTxWarp prst="textNoShape">
                <a:avLst/>
              </a:prstTxWarp>
            </a:bodyPr>
            <a:lstStyle/>
            <a:p>
              <a:endParaRPr lang="ja-JP" altLang="en-US" sz="1600">
                <a:latin typeface="Helvetica"/>
                <a:cs typeface="Helvetica"/>
              </a:endParaRPr>
            </a:p>
          </p:txBody>
        </p:sp>
        <p:sp>
          <p:nvSpPr>
            <p:cNvPr id="108" name="Oval 31"/>
            <p:cNvSpPr>
              <a:spLocks noChangeArrowheads="1"/>
            </p:cNvSpPr>
            <p:nvPr/>
          </p:nvSpPr>
          <p:spPr bwMode="auto">
            <a:xfrm rot="-11282415" flipH="1" flipV="1">
              <a:off x="3872" y="1328"/>
              <a:ext cx="41" cy="91"/>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ja-JP" altLang="en-US" sz="1600">
                <a:latin typeface="Helvetica"/>
                <a:cs typeface="Helvetica"/>
              </a:endParaRPr>
            </a:p>
          </p:txBody>
        </p:sp>
        <p:sp>
          <p:nvSpPr>
            <p:cNvPr id="109" name="Freeform 32"/>
            <p:cNvSpPr>
              <a:spLocks/>
            </p:cNvSpPr>
            <p:nvPr/>
          </p:nvSpPr>
          <p:spPr bwMode="auto">
            <a:xfrm rot="-12626418" flipH="1" flipV="1">
              <a:off x="3834" y="1284"/>
              <a:ext cx="19" cy="38"/>
            </a:xfrm>
            <a:custGeom>
              <a:avLst/>
              <a:gdLst/>
              <a:ahLst/>
              <a:cxnLst>
                <a:cxn ang="0">
                  <a:pos x="11" y="40"/>
                </a:cxn>
                <a:cxn ang="0">
                  <a:pos x="24" y="0"/>
                </a:cxn>
              </a:cxnLst>
              <a:rect l="0" t="0" r="r" b="b"/>
              <a:pathLst>
                <a:path w="24" h="40">
                  <a:moveTo>
                    <a:pt x="11" y="40"/>
                  </a:moveTo>
                  <a:cubicBezTo>
                    <a:pt x="13" y="33"/>
                    <a:pt x="0" y="13"/>
                    <a:pt x="24" y="0"/>
                  </a:cubicBezTo>
                </a:path>
              </a:pathLst>
            </a:custGeom>
            <a:noFill/>
            <a:ln w="9525">
              <a:solidFill>
                <a:schemeClr val="tx1"/>
              </a:solidFill>
              <a:round/>
              <a:headEnd/>
              <a:tailEnd/>
            </a:ln>
            <a:effectLst/>
          </p:spPr>
          <p:txBody>
            <a:bodyPr wrap="none" anchor="ctr">
              <a:prstTxWarp prst="textNoShape">
                <a:avLst/>
              </a:prstTxWarp>
            </a:bodyPr>
            <a:lstStyle/>
            <a:p>
              <a:endParaRPr lang="ja-JP" altLang="en-US" sz="1600">
                <a:latin typeface="Helvetica"/>
                <a:cs typeface="Helvetica"/>
              </a:endParaRPr>
            </a:p>
          </p:txBody>
        </p:sp>
        <p:sp>
          <p:nvSpPr>
            <p:cNvPr id="110" name="Freeform 33"/>
            <p:cNvSpPr>
              <a:spLocks/>
            </p:cNvSpPr>
            <p:nvPr/>
          </p:nvSpPr>
          <p:spPr bwMode="auto">
            <a:xfrm rot="-12626418" flipH="1" flipV="1">
              <a:off x="3854" y="1284"/>
              <a:ext cx="17" cy="35"/>
            </a:xfrm>
            <a:custGeom>
              <a:avLst/>
              <a:gdLst/>
              <a:ahLst/>
              <a:cxnLst>
                <a:cxn ang="0">
                  <a:pos x="8" y="37"/>
                </a:cxn>
                <a:cxn ang="0">
                  <a:pos x="21" y="0"/>
                </a:cxn>
              </a:cxnLst>
              <a:rect l="0" t="0" r="r" b="b"/>
              <a:pathLst>
                <a:path w="21" h="37">
                  <a:moveTo>
                    <a:pt x="8" y="37"/>
                  </a:moveTo>
                  <a:cubicBezTo>
                    <a:pt x="10" y="31"/>
                    <a:pt x="0" y="13"/>
                    <a:pt x="21" y="0"/>
                  </a:cubicBezTo>
                </a:path>
              </a:pathLst>
            </a:custGeom>
            <a:noFill/>
            <a:ln w="9525">
              <a:solidFill>
                <a:schemeClr val="tx1"/>
              </a:solidFill>
              <a:round/>
              <a:headEnd/>
              <a:tailEnd/>
            </a:ln>
            <a:effectLst/>
          </p:spPr>
          <p:txBody>
            <a:bodyPr wrap="none" anchor="ctr">
              <a:prstTxWarp prst="textNoShape">
                <a:avLst/>
              </a:prstTxWarp>
            </a:bodyPr>
            <a:lstStyle/>
            <a:p>
              <a:endParaRPr lang="ja-JP" altLang="en-US" sz="1600">
                <a:latin typeface="Helvetica"/>
                <a:cs typeface="Helvetica"/>
              </a:endParaRPr>
            </a:p>
          </p:txBody>
        </p:sp>
        <p:sp>
          <p:nvSpPr>
            <p:cNvPr id="111" name="Freeform 34"/>
            <p:cNvSpPr>
              <a:spLocks/>
            </p:cNvSpPr>
            <p:nvPr/>
          </p:nvSpPr>
          <p:spPr bwMode="auto">
            <a:xfrm rot="-12626418" flipH="1" flipV="1">
              <a:off x="3883" y="1300"/>
              <a:ext cx="15" cy="30"/>
            </a:xfrm>
            <a:custGeom>
              <a:avLst/>
              <a:gdLst/>
              <a:ahLst/>
              <a:cxnLst>
                <a:cxn ang="0">
                  <a:pos x="2" y="32"/>
                </a:cxn>
                <a:cxn ang="0">
                  <a:pos x="18" y="0"/>
                </a:cxn>
              </a:cxnLst>
              <a:rect l="0" t="0" r="r" b="b"/>
              <a:pathLst>
                <a:path w="18" h="32">
                  <a:moveTo>
                    <a:pt x="2" y="32"/>
                  </a:moveTo>
                  <a:cubicBezTo>
                    <a:pt x="5" y="27"/>
                    <a:pt x="0" y="8"/>
                    <a:pt x="18" y="0"/>
                  </a:cubicBezTo>
                </a:path>
              </a:pathLst>
            </a:custGeom>
            <a:noFill/>
            <a:ln w="9525">
              <a:solidFill>
                <a:schemeClr val="tx1"/>
              </a:solidFill>
              <a:round/>
              <a:headEnd/>
              <a:tailEnd/>
            </a:ln>
            <a:effectLst/>
          </p:spPr>
          <p:txBody>
            <a:bodyPr wrap="none" anchor="ctr">
              <a:prstTxWarp prst="textNoShape">
                <a:avLst/>
              </a:prstTxWarp>
            </a:bodyPr>
            <a:lstStyle/>
            <a:p>
              <a:endParaRPr lang="ja-JP" altLang="en-US" sz="1600">
                <a:latin typeface="Helvetica"/>
                <a:cs typeface="Helvetica"/>
              </a:endParaRPr>
            </a:p>
          </p:txBody>
        </p:sp>
        <p:sp>
          <p:nvSpPr>
            <p:cNvPr id="112" name="Freeform 35"/>
            <p:cNvSpPr>
              <a:spLocks/>
            </p:cNvSpPr>
            <p:nvPr/>
          </p:nvSpPr>
          <p:spPr bwMode="auto">
            <a:xfrm rot="-12626418" flipH="1" flipV="1">
              <a:off x="3878" y="1278"/>
              <a:ext cx="118" cy="134"/>
            </a:xfrm>
            <a:custGeom>
              <a:avLst/>
              <a:gdLst/>
              <a:ahLst/>
              <a:cxnLst>
                <a:cxn ang="0">
                  <a:pos x="0" y="3"/>
                </a:cxn>
                <a:cxn ang="0">
                  <a:pos x="147" y="142"/>
                </a:cxn>
              </a:cxnLst>
              <a:rect l="0" t="0" r="r" b="b"/>
              <a:pathLst>
                <a:path w="147" h="142">
                  <a:moveTo>
                    <a:pt x="0" y="3"/>
                  </a:moveTo>
                  <a:cubicBezTo>
                    <a:pt x="16" y="0"/>
                    <a:pt x="51" y="14"/>
                    <a:pt x="147" y="142"/>
                  </a:cubicBezTo>
                </a:path>
              </a:pathLst>
            </a:custGeom>
            <a:noFill/>
            <a:ln w="9525">
              <a:solidFill>
                <a:schemeClr val="tx1"/>
              </a:solidFill>
              <a:round/>
              <a:headEnd/>
              <a:tailEnd/>
            </a:ln>
            <a:effectLst/>
          </p:spPr>
          <p:txBody>
            <a:bodyPr wrap="none" anchor="ctr">
              <a:prstTxWarp prst="textNoShape">
                <a:avLst/>
              </a:prstTxWarp>
            </a:bodyPr>
            <a:lstStyle/>
            <a:p>
              <a:endParaRPr lang="ja-JP" altLang="en-US" sz="1600">
                <a:latin typeface="Helvetica"/>
                <a:cs typeface="Helvetica"/>
              </a:endParaRPr>
            </a:p>
          </p:txBody>
        </p:sp>
        <p:sp>
          <p:nvSpPr>
            <p:cNvPr id="113" name="Line 36"/>
            <p:cNvSpPr>
              <a:spLocks noChangeShapeType="1"/>
            </p:cNvSpPr>
            <p:nvPr/>
          </p:nvSpPr>
          <p:spPr bwMode="auto">
            <a:xfrm rot="-12626418" flipH="1" flipV="1">
              <a:off x="3901" y="1360"/>
              <a:ext cx="13" cy="16"/>
            </a:xfrm>
            <a:prstGeom prst="line">
              <a:avLst/>
            </a:prstGeom>
            <a:noFill/>
            <a:ln w="50800">
              <a:solidFill>
                <a:schemeClr val="bg1"/>
              </a:solidFill>
              <a:round/>
              <a:headEnd/>
              <a:tailEnd/>
            </a:ln>
            <a:effectLst/>
          </p:spPr>
          <p:txBody>
            <a:bodyPr wrap="none" anchor="ctr">
              <a:prstTxWarp prst="textNoShape">
                <a:avLst/>
              </a:prstTxWarp>
            </a:bodyPr>
            <a:lstStyle/>
            <a:p>
              <a:endParaRPr lang="ja-JP" altLang="en-US" sz="1600">
                <a:latin typeface="Helvetica"/>
                <a:cs typeface="Helvetica"/>
              </a:endParaRPr>
            </a:p>
          </p:txBody>
        </p:sp>
      </p:grpSp>
      <p:pic>
        <p:nvPicPr>
          <p:cNvPr id="115" name="Picture 4" descr="131108T1-[Phospho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929" y="2846636"/>
            <a:ext cx="3240000" cy="3240000"/>
          </a:xfrm>
          <a:prstGeom prst="rect">
            <a:avLst/>
          </a:prstGeom>
          <a:ln>
            <a:solidFill>
              <a:schemeClr val="tx1"/>
            </a:solidFill>
          </a:ln>
        </p:spPr>
      </p:pic>
      <p:cxnSp>
        <p:nvCxnSpPr>
          <p:cNvPr id="116" name="直線矢印コネクタ 115"/>
          <p:cNvCxnSpPr/>
          <p:nvPr/>
        </p:nvCxnSpPr>
        <p:spPr>
          <a:xfrm flipH="1">
            <a:off x="4560714" y="2342624"/>
            <a:ext cx="2154709" cy="527825"/>
          </a:xfrm>
          <a:prstGeom prst="straightConnector1">
            <a:avLst/>
          </a:prstGeom>
          <a:ln>
            <a:solidFill>
              <a:srgbClr val="FF0000"/>
            </a:solidFill>
            <a:prstDash val="dash"/>
            <a:tailEnd type="arrow"/>
          </a:ln>
          <a:effectLst/>
        </p:spPr>
        <p:style>
          <a:lnRef idx="2">
            <a:schemeClr val="accent1"/>
          </a:lnRef>
          <a:fillRef idx="0">
            <a:schemeClr val="accent1"/>
          </a:fillRef>
          <a:effectRef idx="1">
            <a:schemeClr val="accent1"/>
          </a:effectRef>
          <a:fontRef idx="minor">
            <a:schemeClr val="tx1"/>
          </a:fontRef>
        </p:style>
      </p:cxnSp>
      <p:grpSp>
        <p:nvGrpSpPr>
          <p:cNvPr id="5" name="図形グループ 4"/>
          <p:cNvGrpSpPr/>
          <p:nvPr/>
        </p:nvGrpSpPr>
        <p:grpSpPr>
          <a:xfrm>
            <a:off x="5632328" y="4333943"/>
            <a:ext cx="1456949" cy="709506"/>
            <a:chOff x="5632328" y="4333943"/>
            <a:chExt cx="1456949" cy="709506"/>
          </a:xfrm>
        </p:grpSpPr>
        <p:sp>
          <p:nvSpPr>
            <p:cNvPr id="59" name="円/楕円 58"/>
            <p:cNvSpPr/>
            <p:nvPr/>
          </p:nvSpPr>
          <p:spPr>
            <a:xfrm>
              <a:off x="6905743" y="4333943"/>
              <a:ext cx="183534" cy="179999"/>
            </a:xfrm>
            <a:prstGeom prst="ellipse">
              <a:avLst/>
            </a:prstGeom>
            <a:noFill/>
            <a:ln w="19050" cmpd="sng">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7" name="テキスト ボックス 116"/>
            <p:cNvSpPr txBox="1"/>
            <p:nvPr/>
          </p:nvSpPr>
          <p:spPr>
            <a:xfrm>
              <a:off x="5632328" y="4581784"/>
              <a:ext cx="1456949" cy="461665"/>
            </a:xfrm>
            <a:prstGeom prst="rect">
              <a:avLst/>
            </a:prstGeom>
            <a:noFill/>
          </p:spPr>
          <p:txBody>
            <a:bodyPr wrap="none" rtlCol="0">
              <a:spAutoFit/>
            </a:bodyPr>
            <a:lstStyle/>
            <a:p>
              <a:r>
                <a:rPr kumimoji="1" lang="en-US" altLang="ja-JP" sz="2400" b="1" dirty="0" smtClean="0">
                  <a:solidFill>
                    <a:schemeClr val="bg1"/>
                  </a:solidFill>
                  <a:latin typeface="Helvetica"/>
                  <a:cs typeface="Helvetica"/>
                </a:rPr>
                <a:t>100 µm</a:t>
              </a:r>
              <a:r>
                <a:rPr kumimoji="1" lang="el-GR" altLang="ja-JP" sz="2400" b="1" dirty="0" smtClean="0">
                  <a:solidFill>
                    <a:schemeClr val="bg1"/>
                  </a:solidFill>
                  <a:latin typeface="Helvetica"/>
                  <a:cs typeface="Helvetica"/>
                </a:rPr>
                <a:t>φ</a:t>
              </a:r>
              <a:endParaRPr kumimoji="1" lang="ja-JP" altLang="en-US" sz="2400" b="1" dirty="0">
                <a:solidFill>
                  <a:schemeClr val="bg1"/>
                </a:solidFill>
                <a:latin typeface="Helvetica"/>
                <a:cs typeface="Helvetica"/>
              </a:endParaRPr>
            </a:p>
          </p:txBody>
        </p:sp>
      </p:grpSp>
      <p:sp>
        <p:nvSpPr>
          <p:cNvPr id="118" name="テキスト ボックス 4"/>
          <p:cNvSpPr txBox="1">
            <a:spLocks noChangeArrowheads="1"/>
          </p:cNvSpPr>
          <p:nvPr/>
        </p:nvSpPr>
        <p:spPr bwMode="auto">
          <a:xfrm>
            <a:off x="5214664" y="1405098"/>
            <a:ext cx="3382158"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charset="0"/>
                <a:cs typeface="Helvetica" charset="0"/>
              </a:rPr>
              <a:t>Monochromatic K</a:t>
            </a:r>
            <a:r>
              <a:rPr lang="el-GR" altLang="ja-JP" sz="2000" b="1" dirty="0" smtClean="0">
                <a:solidFill>
                  <a:schemeClr val="bg1"/>
                </a:solidFill>
                <a:latin typeface="Helvetica" charset="0"/>
                <a:cs typeface="Helvetica" charset="0"/>
              </a:rPr>
              <a:t>α</a:t>
            </a:r>
            <a:r>
              <a:rPr lang="en-US" altLang="ja-JP" sz="2000" b="1" dirty="0" smtClean="0">
                <a:solidFill>
                  <a:schemeClr val="bg1"/>
                </a:solidFill>
                <a:latin typeface="Helvetica" charset="0"/>
                <a:cs typeface="Helvetica" charset="0"/>
              </a:rPr>
              <a:t> image</a:t>
            </a:r>
            <a:endParaRPr lang="ja-JP" altLang="en-US" sz="2000" b="1" dirty="0">
              <a:solidFill>
                <a:schemeClr val="bg1"/>
              </a:solidFill>
              <a:latin typeface="Helvetica" charset="0"/>
              <a:cs typeface="Helvetica" charset="0"/>
            </a:endParaRPr>
          </a:p>
        </p:txBody>
      </p:sp>
      <p:grpSp>
        <p:nvGrpSpPr>
          <p:cNvPr id="67" name="図形グループ 118"/>
          <p:cNvGrpSpPr>
            <a:grpSpLocks/>
          </p:cNvGrpSpPr>
          <p:nvPr/>
        </p:nvGrpSpPr>
        <p:grpSpPr bwMode="auto">
          <a:xfrm>
            <a:off x="7879862" y="185188"/>
            <a:ext cx="1223963" cy="788988"/>
            <a:chOff x="7424915" y="-91246"/>
            <a:chExt cx="1224880" cy="790356"/>
          </a:xfrm>
        </p:grpSpPr>
        <p:sp>
          <p:nvSpPr>
            <p:cNvPr id="68"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69" name="図 1" descr="logo0.jpg"/>
            <p:cNvPicPr>
              <a:picLocks noChangeAspect="1"/>
            </p:cNvPicPr>
            <p:nvPr/>
          </p:nvPicPr>
          <p:blipFill>
            <a:blip r:embed="rId3">
              <a:extLst>
                <a:ext uri="{BEBA8EAE-BF5A-486C-A8C5-ECC9F3942E4B}">
                  <a14:imgProps xmlns:a14="http://schemas.microsoft.com/office/drawing/2010/main">
                    <a14:imgLayer r:embed="rId4">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2" descr="E:\発表用PPT\logo-SILVER.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6</a:t>
            </a:fld>
            <a:endParaRPr lang="en-US" altLang="ja-JP" sz="1300" dirty="0">
              <a:solidFill>
                <a:srgbClr val="000000"/>
              </a:solidFill>
              <a:latin typeface="Arial" charset="0"/>
              <a:cs typeface="Gill Sans" charset="0"/>
            </a:endParaRPr>
          </a:p>
        </p:txBody>
      </p:sp>
      <p:sp>
        <p:nvSpPr>
          <p:cNvPr id="73" name="正方形/長方形 72"/>
          <p:cNvSpPr/>
          <p:nvPr/>
        </p:nvSpPr>
        <p:spPr>
          <a:xfrm>
            <a:off x="39957" y="38105"/>
            <a:ext cx="4225807" cy="369328"/>
          </a:xfrm>
          <a:prstGeom prst="rect">
            <a:avLst/>
          </a:prstGeom>
          <a:ln>
            <a:solidFill>
              <a:schemeClr val="tx1"/>
            </a:solidFill>
          </a:ln>
        </p:spPr>
        <p:txBody>
          <a:bodyPr wrap="none" lIns="91438" tIns="45718" rIns="91438" bIns="45718">
            <a:spAutoFit/>
          </a:bodyPr>
          <a:lstStyle/>
          <a:p>
            <a:r>
              <a:rPr kumimoji="0" lang="en-US" altLang="ja-JP" dirty="0" smtClean="0">
                <a:solidFill>
                  <a:srgbClr val="000000"/>
                </a:solidFill>
                <a:latin typeface="Helvetica"/>
                <a:ea typeface="ヒラギノ角ゴ Pro W3"/>
                <a:cs typeface="Helvetica"/>
                <a:sym typeface="Gill Sans" charset="0"/>
              </a:rPr>
              <a:t>Fast Ignition Basic Experiment Platform</a:t>
            </a:r>
            <a:endParaRPr lang="ja-JP" altLang="en-US" baseline="-25000" dirty="0">
              <a:solidFill>
                <a:prstClr val="black"/>
              </a:solidFill>
              <a:latin typeface="Helvetica"/>
              <a:ea typeface="ＭＳ Ｐゴシック"/>
              <a:cs typeface="Helvetica"/>
            </a:endParaRPr>
          </a:p>
        </p:txBody>
      </p:sp>
    </p:spTree>
    <p:extLst>
      <p:ext uri="{BB962C8B-B14F-4D97-AF65-F5344CB8AC3E}">
        <p14:creationId xmlns:p14="http://schemas.microsoft.com/office/powerpoint/2010/main" val="295912025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9" name="Picture 85" descr="\\Ptag\ptag伝言板\Target発注書\Target発注書2009年度\FF01\FF01完成ターゲット\FF01-ex1\D4492\DSCN9777.JPG"/>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l="20309" r="12434" b="1416"/>
          <a:stretch>
            <a:fillRect/>
          </a:stretch>
        </p:blipFill>
        <p:spPr bwMode="auto">
          <a:xfrm rot="16200000">
            <a:off x="3533085" y="1692403"/>
            <a:ext cx="2413247" cy="265204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テキスト ボックス 3"/>
          <p:cNvSpPr txBox="1">
            <a:spLocks noChangeArrowheads="1"/>
          </p:cNvSpPr>
          <p:nvPr/>
        </p:nvSpPr>
        <p:spPr bwMode="auto">
          <a:xfrm>
            <a:off x="3390855" y="4257817"/>
            <a:ext cx="283138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defTabSz="822857" fontAlgn="base">
              <a:spcBef>
                <a:spcPct val="0"/>
              </a:spcBef>
              <a:spcAft>
                <a:spcPct val="0"/>
              </a:spcAft>
            </a:pPr>
            <a:r>
              <a:rPr kumimoji="0" lang="en-US" altLang="ja-JP" sz="1600" b="1" u="sng" dirty="0">
                <a:solidFill>
                  <a:srgbClr val="000000"/>
                </a:solidFill>
                <a:latin typeface="Helvetica" charset="0"/>
                <a:cs typeface="Helvetica" charset="0"/>
              </a:rPr>
              <a:t>Shell</a:t>
            </a:r>
          </a:p>
          <a:p>
            <a:pPr defTabSz="822857" fontAlgn="base">
              <a:spcBef>
                <a:spcPct val="0"/>
              </a:spcBef>
              <a:spcAft>
                <a:spcPct val="0"/>
              </a:spcAft>
            </a:pPr>
            <a:r>
              <a:rPr kumimoji="0" lang="en-US" altLang="ja-JP" sz="1600" b="1" dirty="0">
                <a:solidFill>
                  <a:srgbClr val="000000"/>
                </a:solidFill>
                <a:latin typeface="Helvetica" charset="0"/>
                <a:cs typeface="Helvetica" charset="0"/>
              </a:rPr>
              <a:t>Diameter   500 µm</a:t>
            </a:r>
          </a:p>
          <a:p>
            <a:pPr defTabSz="822857" fontAlgn="base">
              <a:spcBef>
                <a:spcPct val="0"/>
              </a:spcBef>
              <a:spcAft>
                <a:spcPct val="0"/>
              </a:spcAft>
            </a:pPr>
            <a:r>
              <a:rPr kumimoji="0" lang="en-US" altLang="ja-JP" sz="1600" b="1" dirty="0">
                <a:solidFill>
                  <a:srgbClr val="000000"/>
                </a:solidFill>
                <a:latin typeface="Helvetica" charset="0"/>
                <a:cs typeface="Helvetica" charset="0"/>
              </a:rPr>
              <a:t>Thickness 7 µm</a:t>
            </a:r>
          </a:p>
          <a:p>
            <a:pPr defTabSz="822857" fontAlgn="base">
              <a:spcBef>
                <a:spcPct val="0"/>
              </a:spcBef>
              <a:spcAft>
                <a:spcPct val="0"/>
              </a:spcAft>
            </a:pPr>
            <a:r>
              <a:rPr kumimoji="0" lang="en-US" altLang="ja-JP" sz="1600" b="1" dirty="0">
                <a:solidFill>
                  <a:srgbClr val="000000"/>
                </a:solidFill>
                <a:latin typeface="Helvetica" charset="0"/>
                <a:cs typeface="Helvetica" charset="0"/>
              </a:rPr>
              <a:t>Material     CD </a:t>
            </a:r>
            <a:r>
              <a:rPr kumimoji="0" lang="en-US" altLang="ja-JP" sz="1600" b="1" dirty="0" smtClean="0">
                <a:solidFill>
                  <a:srgbClr val="000000"/>
                </a:solidFill>
                <a:latin typeface="Helvetica" charset="0"/>
                <a:cs typeface="Helvetica" charset="0"/>
              </a:rPr>
              <a:t>plastic</a:t>
            </a:r>
          </a:p>
          <a:p>
            <a:pPr defTabSz="822857" fontAlgn="base">
              <a:spcBef>
                <a:spcPct val="0"/>
              </a:spcBef>
              <a:spcAft>
                <a:spcPct val="0"/>
              </a:spcAft>
            </a:pPr>
            <a:r>
              <a:rPr kumimoji="0" lang="en-US" altLang="ja-JP" sz="1600" b="1" u="sng" dirty="0" smtClean="0">
                <a:solidFill>
                  <a:srgbClr val="000000"/>
                </a:solidFill>
                <a:latin typeface="Helvetica" charset="0"/>
                <a:cs typeface="Helvetica" charset="0"/>
              </a:rPr>
              <a:t>Solid ball</a:t>
            </a:r>
          </a:p>
          <a:p>
            <a:pPr defTabSz="822857" fontAlgn="base">
              <a:spcBef>
                <a:spcPct val="0"/>
              </a:spcBef>
              <a:spcAft>
                <a:spcPct val="0"/>
              </a:spcAft>
            </a:pPr>
            <a:r>
              <a:rPr kumimoji="0" lang="en-US" altLang="ja-JP" sz="1600" b="1" dirty="0" smtClean="0">
                <a:solidFill>
                  <a:srgbClr val="000000"/>
                </a:solidFill>
                <a:latin typeface="Helvetica" charset="0"/>
                <a:cs typeface="Helvetica" charset="0"/>
              </a:rPr>
              <a:t>Diameter  200 µm</a:t>
            </a:r>
          </a:p>
          <a:p>
            <a:pPr defTabSz="822857" fontAlgn="base">
              <a:spcBef>
                <a:spcPct val="0"/>
              </a:spcBef>
              <a:spcAft>
                <a:spcPct val="0"/>
              </a:spcAft>
            </a:pPr>
            <a:r>
              <a:rPr kumimoji="0" lang="en-US" altLang="ja-JP" sz="1600" b="1" dirty="0" smtClean="0">
                <a:solidFill>
                  <a:srgbClr val="000000"/>
                </a:solidFill>
                <a:latin typeface="Helvetica" charset="0"/>
                <a:cs typeface="Helvetica" charset="0"/>
              </a:rPr>
              <a:t>Material	   CD plastic</a:t>
            </a:r>
            <a:endParaRPr kumimoji="0" lang="en-US" altLang="ja-JP" sz="1600" b="1" dirty="0">
              <a:solidFill>
                <a:srgbClr val="000000"/>
              </a:solidFill>
              <a:latin typeface="Helvetica" charset="0"/>
              <a:cs typeface="Helvetica" charset="0"/>
            </a:endParaRPr>
          </a:p>
          <a:p>
            <a:pPr defTabSz="822857" fontAlgn="base">
              <a:spcBef>
                <a:spcPct val="0"/>
              </a:spcBef>
              <a:spcAft>
                <a:spcPct val="0"/>
              </a:spcAft>
            </a:pPr>
            <a:r>
              <a:rPr kumimoji="0" lang="en-US" altLang="ja-JP" sz="1600" b="1" u="sng" dirty="0">
                <a:solidFill>
                  <a:srgbClr val="000000"/>
                </a:solidFill>
                <a:latin typeface="Helvetica" charset="0"/>
                <a:cs typeface="Helvetica" charset="0"/>
              </a:rPr>
              <a:t>Cone</a:t>
            </a:r>
          </a:p>
          <a:p>
            <a:pPr defTabSz="822857" fontAlgn="base">
              <a:spcBef>
                <a:spcPct val="0"/>
              </a:spcBef>
              <a:spcAft>
                <a:spcPct val="0"/>
              </a:spcAft>
            </a:pPr>
            <a:r>
              <a:rPr kumimoji="0" lang="en-US" altLang="ja-JP" sz="1600" b="1" dirty="0">
                <a:solidFill>
                  <a:srgbClr val="000000"/>
                </a:solidFill>
                <a:latin typeface="Helvetica" charset="0"/>
                <a:cs typeface="Helvetica" charset="0"/>
              </a:rPr>
              <a:t>Angle</a:t>
            </a:r>
            <a:r>
              <a:rPr kumimoji="0" lang="ja-JP" altLang="en-US" sz="1600" b="1" dirty="0">
                <a:solidFill>
                  <a:srgbClr val="000000"/>
                </a:solidFill>
                <a:latin typeface="Helvetica" charset="0"/>
                <a:ea typeface="ヒラギノ角ゴ Pro W3" charset="0"/>
                <a:cs typeface="ヒラギノ角ゴ Pro W3" charset="0"/>
              </a:rPr>
              <a:t>　</a:t>
            </a:r>
            <a:r>
              <a:rPr kumimoji="0" lang="en-US" altLang="ja-JP" sz="1600" b="1" dirty="0">
                <a:solidFill>
                  <a:srgbClr val="000000"/>
                </a:solidFill>
                <a:latin typeface="Helvetica" charset="0"/>
                <a:cs typeface="Helvetica" charset="0"/>
              </a:rPr>
              <a:t>    45 deg.</a:t>
            </a:r>
          </a:p>
          <a:p>
            <a:pPr defTabSz="822857" fontAlgn="base">
              <a:spcBef>
                <a:spcPct val="0"/>
              </a:spcBef>
              <a:spcAft>
                <a:spcPct val="0"/>
              </a:spcAft>
            </a:pPr>
            <a:r>
              <a:rPr kumimoji="0" lang="en-US" altLang="ja-JP" sz="1600" b="1" dirty="0">
                <a:solidFill>
                  <a:srgbClr val="000000"/>
                </a:solidFill>
                <a:latin typeface="Helvetica" charset="0"/>
                <a:cs typeface="Helvetica" charset="0"/>
              </a:rPr>
              <a:t>Material    </a:t>
            </a:r>
            <a:r>
              <a:rPr kumimoji="0" lang="en-US" altLang="ja-JP" sz="1600" b="1" dirty="0" smtClean="0">
                <a:solidFill>
                  <a:srgbClr val="000000"/>
                </a:solidFill>
                <a:latin typeface="Helvetica" charset="0"/>
                <a:cs typeface="Helvetica" charset="0"/>
              </a:rPr>
              <a:t>Gold</a:t>
            </a:r>
            <a:r>
              <a:rPr kumimoji="0" lang="en-US" altLang="ja-JP" sz="1600" b="1" dirty="0">
                <a:solidFill>
                  <a:srgbClr val="000000"/>
                </a:solidFill>
                <a:latin typeface="Helvetica" charset="0"/>
                <a:cs typeface="Helvetica" charset="0"/>
              </a:rPr>
              <a:t> </a:t>
            </a:r>
            <a:r>
              <a:rPr kumimoji="0" lang="en-US" altLang="ja-JP" sz="1600" b="1" dirty="0" smtClean="0">
                <a:solidFill>
                  <a:srgbClr val="000000"/>
                </a:solidFill>
                <a:latin typeface="Helvetica" charset="0"/>
                <a:cs typeface="Helvetica" charset="0"/>
              </a:rPr>
              <a:t>or DLC</a:t>
            </a:r>
            <a:endParaRPr kumimoji="0" lang="en-US" altLang="ja-JP" sz="1600" b="1" dirty="0">
              <a:solidFill>
                <a:srgbClr val="000000"/>
              </a:solidFill>
              <a:latin typeface="Helvetica" charset="0"/>
              <a:cs typeface="Helvetica" charset="0"/>
            </a:endParaRPr>
          </a:p>
        </p:txBody>
      </p:sp>
      <p:cxnSp>
        <p:nvCxnSpPr>
          <p:cNvPr id="54281" name="直線コネクタ 4"/>
          <p:cNvCxnSpPr>
            <a:cxnSpLocks noChangeShapeType="1"/>
          </p:cNvCxnSpPr>
          <p:nvPr/>
        </p:nvCxnSpPr>
        <p:spPr bwMode="auto">
          <a:xfrm rot="16200000" flipH="1">
            <a:off x="3645905" y="2525622"/>
            <a:ext cx="471945" cy="0"/>
          </a:xfrm>
          <a:prstGeom prst="line">
            <a:avLst/>
          </a:prstGeom>
          <a:noFill/>
          <a:ln w="38100">
            <a:solidFill>
              <a:srgbClr val="00FF00"/>
            </a:solidFill>
            <a:round/>
            <a:headEnd/>
            <a:tailEnd type="stealth" w="med" len="med"/>
          </a:ln>
          <a:extLst>
            <a:ext uri="{909E8E84-426E-40dd-AFC4-6F175D3DCCD1}">
              <a14:hiddenFill xmlns:a14="http://schemas.microsoft.com/office/drawing/2010/main">
                <a:noFill/>
              </a14:hiddenFill>
            </a:ext>
          </a:extLst>
        </p:spPr>
      </p:cxnSp>
      <p:cxnSp>
        <p:nvCxnSpPr>
          <p:cNvPr id="54282" name="直線コネクタ 5"/>
          <p:cNvCxnSpPr>
            <a:cxnSpLocks noChangeShapeType="1"/>
          </p:cNvCxnSpPr>
          <p:nvPr/>
        </p:nvCxnSpPr>
        <p:spPr bwMode="auto">
          <a:xfrm rot="5400000" flipH="1" flipV="1">
            <a:off x="3645905" y="3884661"/>
            <a:ext cx="471945" cy="0"/>
          </a:xfrm>
          <a:prstGeom prst="line">
            <a:avLst/>
          </a:prstGeom>
          <a:noFill/>
          <a:ln w="38100">
            <a:solidFill>
              <a:srgbClr val="00FF00"/>
            </a:solidFill>
            <a:round/>
            <a:headEnd/>
            <a:tailEnd type="stealth" w="med" len="med"/>
          </a:ln>
          <a:extLst>
            <a:ext uri="{909E8E84-426E-40dd-AFC4-6F175D3DCCD1}">
              <a14:hiddenFill xmlns:a14="http://schemas.microsoft.com/office/drawing/2010/main">
                <a:noFill/>
              </a14:hiddenFill>
            </a:ext>
          </a:extLst>
        </p:spPr>
      </p:cxnSp>
      <p:cxnSp>
        <p:nvCxnSpPr>
          <p:cNvPr id="54283" name="直線コネクタ 6"/>
          <p:cNvCxnSpPr>
            <a:cxnSpLocks noChangeShapeType="1"/>
          </p:cNvCxnSpPr>
          <p:nvPr/>
        </p:nvCxnSpPr>
        <p:spPr bwMode="auto">
          <a:xfrm rot="10800000" flipH="1" flipV="1">
            <a:off x="2985754" y="3186090"/>
            <a:ext cx="471779" cy="0"/>
          </a:xfrm>
          <a:prstGeom prst="line">
            <a:avLst/>
          </a:prstGeom>
          <a:noFill/>
          <a:ln w="38100">
            <a:solidFill>
              <a:srgbClr val="00FF00"/>
            </a:solidFill>
            <a:round/>
            <a:headEnd/>
            <a:tailEnd type="stealth" w="med" len="med"/>
          </a:ln>
          <a:extLst>
            <a:ext uri="{909E8E84-426E-40dd-AFC4-6F175D3DCCD1}">
              <a14:hiddenFill xmlns:a14="http://schemas.microsoft.com/office/drawing/2010/main">
                <a:noFill/>
              </a14:hiddenFill>
            </a:ext>
          </a:extLst>
        </p:spPr>
      </p:cxnSp>
      <p:cxnSp>
        <p:nvCxnSpPr>
          <p:cNvPr id="54284" name="直線コネクタ 7"/>
          <p:cNvCxnSpPr>
            <a:cxnSpLocks noChangeShapeType="1"/>
          </p:cNvCxnSpPr>
          <p:nvPr/>
        </p:nvCxnSpPr>
        <p:spPr bwMode="auto">
          <a:xfrm>
            <a:off x="3201601" y="2538324"/>
            <a:ext cx="341661" cy="360886"/>
          </a:xfrm>
          <a:prstGeom prst="line">
            <a:avLst/>
          </a:prstGeom>
          <a:noFill/>
          <a:ln w="38100">
            <a:solidFill>
              <a:srgbClr val="00FF00"/>
            </a:solidFill>
            <a:round/>
            <a:headEnd/>
            <a:tailEnd type="stealth" w="med" len="med"/>
          </a:ln>
          <a:extLst>
            <a:ext uri="{909E8E84-426E-40dd-AFC4-6F175D3DCCD1}">
              <a14:hiddenFill xmlns:a14="http://schemas.microsoft.com/office/drawing/2010/main">
                <a:noFill/>
              </a14:hiddenFill>
            </a:ext>
          </a:extLst>
        </p:spPr>
      </p:cxnSp>
      <p:cxnSp>
        <p:nvCxnSpPr>
          <p:cNvPr id="54285" name="直線コネクタ 8"/>
          <p:cNvCxnSpPr>
            <a:cxnSpLocks noChangeShapeType="1"/>
          </p:cNvCxnSpPr>
          <p:nvPr/>
        </p:nvCxnSpPr>
        <p:spPr bwMode="auto">
          <a:xfrm flipV="1">
            <a:off x="3176207" y="3541727"/>
            <a:ext cx="341661" cy="360886"/>
          </a:xfrm>
          <a:prstGeom prst="line">
            <a:avLst/>
          </a:prstGeom>
          <a:noFill/>
          <a:ln w="38100">
            <a:solidFill>
              <a:srgbClr val="00FF00"/>
            </a:solidFill>
            <a:round/>
            <a:headEnd/>
            <a:tailEnd type="stealth" w="med" len="med"/>
          </a:ln>
          <a:extLst>
            <a:ext uri="{909E8E84-426E-40dd-AFC4-6F175D3DCCD1}">
              <a14:hiddenFill xmlns:a14="http://schemas.microsoft.com/office/drawing/2010/main">
                <a:noFill/>
              </a14:hiddenFill>
            </a:ext>
          </a:extLst>
        </p:spPr>
      </p:cxnSp>
      <p:cxnSp>
        <p:nvCxnSpPr>
          <p:cNvPr id="54286" name="直線コネクタ 9"/>
          <p:cNvCxnSpPr>
            <a:cxnSpLocks noChangeShapeType="1"/>
          </p:cNvCxnSpPr>
          <p:nvPr/>
        </p:nvCxnSpPr>
        <p:spPr bwMode="auto">
          <a:xfrm flipH="1">
            <a:off x="4230043" y="2512921"/>
            <a:ext cx="341661" cy="360886"/>
          </a:xfrm>
          <a:prstGeom prst="line">
            <a:avLst/>
          </a:prstGeom>
          <a:noFill/>
          <a:ln w="38100">
            <a:solidFill>
              <a:srgbClr val="00FF00"/>
            </a:solidFill>
            <a:round/>
            <a:headEnd/>
            <a:tailEnd type="stealth" w="med" len="med"/>
          </a:ln>
          <a:extLst>
            <a:ext uri="{909E8E84-426E-40dd-AFC4-6F175D3DCCD1}">
              <a14:hiddenFill xmlns:a14="http://schemas.microsoft.com/office/drawing/2010/main">
                <a:noFill/>
              </a14:hiddenFill>
            </a:ext>
          </a:extLst>
        </p:spPr>
      </p:cxnSp>
      <p:cxnSp>
        <p:nvCxnSpPr>
          <p:cNvPr id="54287" name="直線コネクタ 10"/>
          <p:cNvCxnSpPr>
            <a:cxnSpLocks noChangeShapeType="1"/>
          </p:cNvCxnSpPr>
          <p:nvPr/>
        </p:nvCxnSpPr>
        <p:spPr bwMode="auto">
          <a:xfrm flipH="1" flipV="1">
            <a:off x="4191952" y="3592531"/>
            <a:ext cx="341661" cy="360886"/>
          </a:xfrm>
          <a:prstGeom prst="line">
            <a:avLst/>
          </a:prstGeom>
          <a:noFill/>
          <a:ln w="38100">
            <a:solidFill>
              <a:srgbClr val="00FF00"/>
            </a:solidFill>
            <a:round/>
            <a:headEnd/>
            <a:tailEnd type="stealth" w="med" len="med"/>
          </a:ln>
          <a:extLst>
            <a:ext uri="{909E8E84-426E-40dd-AFC4-6F175D3DCCD1}">
              <a14:hiddenFill xmlns:a14="http://schemas.microsoft.com/office/drawing/2010/main">
                <a:noFill/>
              </a14:hiddenFill>
            </a:ext>
          </a:extLst>
        </p:spPr>
      </p:cxnSp>
      <p:sp>
        <p:nvSpPr>
          <p:cNvPr id="54288" name="正方形/長方形 11"/>
          <p:cNvSpPr>
            <a:spLocks noChangeArrowheads="1"/>
          </p:cNvSpPr>
          <p:nvPr/>
        </p:nvSpPr>
        <p:spPr bwMode="auto">
          <a:xfrm>
            <a:off x="349340" y="1195910"/>
            <a:ext cx="2664687" cy="707886"/>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defTabSz="822857" fontAlgn="base">
              <a:spcBef>
                <a:spcPct val="0"/>
              </a:spcBef>
              <a:spcAft>
                <a:spcPct val="0"/>
              </a:spcAft>
            </a:pPr>
            <a:r>
              <a:rPr kumimoji="0" lang="en-US" altLang="ja-JP" sz="2000" b="1">
                <a:solidFill>
                  <a:srgbClr val="008000"/>
                </a:solidFill>
                <a:latin typeface="Helvetica" charset="0"/>
                <a:ea typeface="ヒラギノ角ゴ ProN W3" charset="0"/>
                <a:cs typeface="Helvetica" charset="0"/>
                <a:sym typeface="Gill Sans" charset="0"/>
              </a:rPr>
              <a:t>Compression Laser:</a:t>
            </a:r>
          </a:p>
          <a:p>
            <a:pPr defTabSz="822857" fontAlgn="base">
              <a:spcBef>
                <a:spcPct val="0"/>
              </a:spcBef>
              <a:spcAft>
                <a:spcPct val="0"/>
              </a:spcAft>
            </a:pPr>
            <a:r>
              <a:rPr kumimoji="0" lang="en-US" altLang="ja-JP" sz="2000" b="1">
                <a:solidFill>
                  <a:srgbClr val="008000"/>
                </a:solidFill>
                <a:latin typeface="Helvetica" charset="0"/>
                <a:ea typeface="ヒラギノ角ゴ ProN W3" charset="0"/>
                <a:cs typeface="Helvetica" charset="0"/>
                <a:sym typeface="Gill Sans" charset="0"/>
              </a:rPr>
              <a:t>GEKKO-XII</a:t>
            </a:r>
            <a:endParaRPr kumimoji="0" lang="ja-JP" altLang="en-US" sz="2000" b="1">
              <a:solidFill>
                <a:srgbClr val="008000"/>
              </a:solidFill>
              <a:latin typeface="Helvetica" charset="0"/>
              <a:ea typeface="ヒラギノ角ゴ Pro W3" charset="0"/>
              <a:cs typeface="ヒラギノ角ゴ Pro W3" charset="0"/>
              <a:sym typeface="Gill Sans" charset="0"/>
            </a:endParaRPr>
          </a:p>
        </p:txBody>
      </p:sp>
      <p:sp>
        <p:nvSpPr>
          <p:cNvPr id="54289" name="正方形/長方形 12"/>
          <p:cNvSpPr>
            <a:spLocks noChangeArrowheads="1"/>
          </p:cNvSpPr>
          <p:nvPr/>
        </p:nvSpPr>
        <p:spPr bwMode="auto">
          <a:xfrm>
            <a:off x="3886343" y="1208611"/>
            <a:ext cx="1623737" cy="4001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defTabSz="822857" fontAlgn="base">
              <a:spcBef>
                <a:spcPct val="0"/>
              </a:spcBef>
              <a:spcAft>
                <a:spcPct val="0"/>
              </a:spcAft>
            </a:pPr>
            <a:r>
              <a:rPr kumimoji="0" lang="en-US" altLang="ja-JP" sz="2000" b="1">
                <a:solidFill>
                  <a:srgbClr val="000000"/>
                </a:solidFill>
                <a:latin typeface="Helvetica" charset="0"/>
                <a:ea typeface="ヒラギノ角ゴ ProN W3" charset="0"/>
                <a:cs typeface="Helvetica" charset="0"/>
                <a:sym typeface="Gill Sans" charset="0"/>
              </a:rPr>
              <a:t>Fusion Fuel</a:t>
            </a:r>
            <a:endParaRPr kumimoji="0" lang="ja-JP" altLang="en-US" sz="2000" b="1">
              <a:solidFill>
                <a:srgbClr val="000000"/>
              </a:solidFill>
              <a:latin typeface="Helvetica" charset="0"/>
              <a:ea typeface="ヒラギノ角ゴ Pro W3" charset="0"/>
              <a:cs typeface="ヒラギノ角ゴ Pro W3" charset="0"/>
              <a:sym typeface="Gill Sans" charset="0"/>
            </a:endParaRPr>
          </a:p>
        </p:txBody>
      </p:sp>
      <p:sp>
        <p:nvSpPr>
          <p:cNvPr id="54290" name="正方形/長方形 13"/>
          <p:cNvSpPr>
            <a:spLocks noChangeArrowheads="1"/>
          </p:cNvSpPr>
          <p:nvPr/>
        </p:nvSpPr>
        <p:spPr bwMode="auto">
          <a:xfrm>
            <a:off x="6671740" y="1125889"/>
            <a:ext cx="1966253" cy="70788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defTabSz="822857" fontAlgn="base">
              <a:spcBef>
                <a:spcPct val="0"/>
              </a:spcBef>
              <a:spcAft>
                <a:spcPct val="0"/>
              </a:spcAft>
            </a:pPr>
            <a:r>
              <a:rPr kumimoji="0" lang="en-US" altLang="ja-JP" sz="2000" b="1">
                <a:solidFill>
                  <a:srgbClr val="FF0000"/>
                </a:solidFill>
                <a:latin typeface="Helvetica" charset="0"/>
                <a:ea typeface="ヒラギノ角ゴ ProN W3" charset="0"/>
                <a:cs typeface="Helvetica" charset="0"/>
                <a:sym typeface="Gill Sans" charset="0"/>
              </a:rPr>
              <a:t>Heating Laser:</a:t>
            </a:r>
          </a:p>
          <a:p>
            <a:pPr defTabSz="822857" fontAlgn="base">
              <a:spcBef>
                <a:spcPct val="0"/>
              </a:spcBef>
              <a:spcAft>
                <a:spcPct val="0"/>
              </a:spcAft>
            </a:pPr>
            <a:r>
              <a:rPr kumimoji="0" lang="en-US" altLang="ja-JP" sz="2000" b="1">
                <a:solidFill>
                  <a:srgbClr val="FF0000"/>
                </a:solidFill>
                <a:latin typeface="Helvetica" charset="0"/>
                <a:ea typeface="ヒラギノ角ゴ ProN W3" charset="0"/>
                <a:cs typeface="Helvetica" charset="0"/>
                <a:sym typeface="Gill Sans" charset="0"/>
              </a:rPr>
              <a:t>LFEX</a:t>
            </a:r>
            <a:endParaRPr kumimoji="0" lang="ja-JP" altLang="en-US" sz="2000" b="1">
              <a:solidFill>
                <a:srgbClr val="FF0000"/>
              </a:solidFill>
              <a:latin typeface="Helvetica" charset="0"/>
              <a:ea typeface="ヒラギノ角ゴ Pro W3" charset="0"/>
              <a:cs typeface="ヒラギノ角ゴ Pro W3" charset="0"/>
              <a:sym typeface="Gill Sans" charset="0"/>
            </a:endParaRPr>
          </a:p>
        </p:txBody>
      </p:sp>
      <p:pic>
        <p:nvPicPr>
          <p:cNvPr id="54291" name="Picture 22" descr="IMG_03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7873" y="1811803"/>
            <a:ext cx="1847386" cy="2446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292" name="直線コネクタ 15"/>
          <p:cNvCxnSpPr>
            <a:cxnSpLocks noChangeShapeType="1"/>
          </p:cNvCxnSpPr>
          <p:nvPr/>
        </p:nvCxnSpPr>
        <p:spPr bwMode="auto">
          <a:xfrm rot="10800000" flipV="1">
            <a:off x="4405114" y="3228946"/>
            <a:ext cx="1731451" cy="0"/>
          </a:xfrm>
          <a:prstGeom prst="line">
            <a:avLst/>
          </a:prstGeom>
          <a:noFill/>
          <a:ln w="76200">
            <a:solidFill>
              <a:srgbClr val="FF0000"/>
            </a:solidFill>
            <a:round/>
            <a:headEnd/>
            <a:tailEnd type="stealth" w="med" len="med"/>
          </a:ln>
          <a:extLst>
            <a:ext uri="{909E8E84-426E-40dd-AFC4-6F175D3DCCD1}">
              <a14:hiddenFill xmlns:a14="http://schemas.microsoft.com/office/drawing/2010/main">
                <a:noFill/>
              </a14:hiddenFill>
            </a:ext>
          </a:extLst>
        </p:spPr>
      </p:cxnSp>
      <p:sp>
        <p:nvSpPr>
          <p:cNvPr id="54293" name="テキスト ボックス 16"/>
          <p:cNvSpPr txBox="1">
            <a:spLocks noChangeArrowheads="1"/>
          </p:cNvSpPr>
          <p:nvPr/>
        </p:nvSpPr>
        <p:spPr bwMode="auto">
          <a:xfrm>
            <a:off x="148691" y="4334024"/>
            <a:ext cx="2924001" cy="157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defTabSz="822857" fontAlgn="base">
              <a:spcBef>
                <a:spcPct val="0"/>
              </a:spcBef>
              <a:spcAft>
                <a:spcPct val="0"/>
              </a:spcAft>
            </a:pPr>
            <a:r>
              <a:rPr kumimoji="0" lang="en-US" altLang="ja-JP" sz="1600" b="1" dirty="0">
                <a:solidFill>
                  <a:srgbClr val="000000"/>
                </a:solidFill>
                <a:latin typeface="Helvetica" charset="0"/>
                <a:cs typeface="Helvetica" charset="0"/>
              </a:rPr>
              <a:t>Beam#	    </a:t>
            </a:r>
            <a:r>
              <a:rPr kumimoji="0" lang="en-US" altLang="ja-JP" sz="1600" b="1" dirty="0" smtClean="0">
                <a:solidFill>
                  <a:srgbClr val="000000"/>
                </a:solidFill>
                <a:latin typeface="Helvetica" charset="0"/>
                <a:cs typeface="Helvetica" charset="0"/>
              </a:rPr>
              <a:t>12 </a:t>
            </a:r>
            <a:r>
              <a:rPr kumimoji="0" lang="en-US" altLang="ja-JP" sz="1600" b="1" dirty="0">
                <a:solidFill>
                  <a:srgbClr val="000000"/>
                </a:solidFill>
                <a:latin typeface="Helvetica" charset="0"/>
                <a:cs typeface="Helvetica" charset="0"/>
              </a:rPr>
              <a:t>beams</a:t>
            </a:r>
          </a:p>
          <a:p>
            <a:pPr defTabSz="822857" fontAlgn="base">
              <a:spcBef>
                <a:spcPct val="0"/>
              </a:spcBef>
              <a:spcAft>
                <a:spcPct val="0"/>
              </a:spcAft>
            </a:pPr>
            <a:r>
              <a:rPr kumimoji="0" lang="en-US" altLang="ja-JP" sz="1600" b="1" dirty="0">
                <a:solidFill>
                  <a:srgbClr val="000000"/>
                </a:solidFill>
                <a:latin typeface="Helvetica" charset="0"/>
                <a:cs typeface="Helvetica" charset="0"/>
              </a:rPr>
              <a:t>Energy      280 J/beams</a:t>
            </a:r>
          </a:p>
          <a:p>
            <a:pPr defTabSz="822857" fontAlgn="base">
              <a:spcBef>
                <a:spcPct val="0"/>
              </a:spcBef>
              <a:spcAft>
                <a:spcPct val="0"/>
              </a:spcAft>
            </a:pPr>
            <a:r>
              <a:rPr kumimoji="0" lang="en-US" altLang="ja-JP" sz="1600" b="1" dirty="0">
                <a:solidFill>
                  <a:srgbClr val="000000"/>
                </a:solidFill>
                <a:latin typeface="Helvetica" charset="0"/>
                <a:cs typeface="Helvetica" charset="0"/>
              </a:rPr>
              <a:t>                   (2.5 kJ total)</a:t>
            </a:r>
          </a:p>
          <a:p>
            <a:pPr defTabSz="822857" fontAlgn="base">
              <a:spcBef>
                <a:spcPct val="0"/>
              </a:spcBef>
              <a:spcAft>
                <a:spcPct val="0"/>
              </a:spcAft>
            </a:pPr>
            <a:r>
              <a:rPr kumimoji="0" lang="en-US" altLang="ja-JP" sz="1600" b="1" dirty="0">
                <a:solidFill>
                  <a:srgbClr val="000000"/>
                </a:solidFill>
                <a:latin typeface="Helvetica" charset="0"/>
                <a:cs typeface="Helvetica" charset="0"/>
              </a:rPr>
              <a:t>Duration</a:t>
            </a:r>
            <a:r>
              <a:rPr kumimoji="0" lang="ja-JP" altLang="en-US" sz="1600" b="1" dirty="0">
                <a:solidFill>
                  <a:srgbClr val="000000"/>
                </a:solidFill>
                <a:latin typeface="Helvetica" charset="0"/>
                <a:ea typeface="ヒラギノ角ゴ Pro W3" charset="0"/>
                <a:cs typeface="ヒラギノ角ゴ Pro W3" charset="0"/>
              </a:rPr>
              <a:t>　</a:t>
            </a:r>
            <a:r>
              <a:rPr kumimoji="0" lang="en-US" altLang="ja-JP" sz="1600" b="1" dirty="0">
                <a:solidFill>
                  <a:srgbClr val="000000"/>
                </a:solidFill>
                <a:latin typeface="Helvetica" charset="0"/>
                <a:cs typeface="Helvetica" charset="0"/>
              </a:rPr>
              <a:t> </a:t>
            </a:r>
            <a:r>
              <a:rPr kumimoji="0" lang="en-US" altLang="ja-JP" sz="1600" b="1" dirty="0" smtClean="0">
                <a:solidFill>
                  <a:srgbClr val="000000"/>
                </a:solidFill>
                <a:latin typeface="Helvetica" charset="0"/>
                <a:cs typeface="Helvetica" charset="0"/>
              </a:rPr>
              <a:t>1.3 ns</a:t>
            </a:r>
            <a:endParaRPr kumimoji="0" lang="en-US" altLang="ja-JP" sz="1600" b="1" dirty="0">
              <a:solidFill>
                <a:srgbClr val="000000"/>
              </a:solidFill>
              <a:latin typeface="Helvetica" charset="0"/>
              <a:cs typeface="Helvetica" charset="0"/>
            </a:endParaRPr>
          </a:p>
          <a:p>
            <a:pPr defTabSz="822857" fontAlgn="base">
              <a:spcBef>
                <a:spcPct val="0"/>
              </a:spcBef>
              <a:spcAft>
                <a:spcPct val="0"/>
              </a:spcAft>
            </a:pPr>
            <a:r>
              <a:rPr kumimoji="0" lang="en-US" altLang="ja-JP" sz="1600" b="1" dirty="0">
                <a:solidFill>
                  <a:srgbClr val="000000"/>
                </a:solidFill>
                <a:latin typeface="Helvetica" charset="0"/>
                <a:cs typeface="Helvetica" charset="0"/>
              </a:rPr>
              <a:t>                   (Flat top)</a:t>
            </a:r>
          </a:p>
          <a:p>
            <a:pPr defTabSz="822857" fontAlgn="base">
              <a:spcBef>
                <a:spcPct val="0"/>
              </a:spcBef>
              <a:spcAft>
                <a:spcPct val="0"/>
              </a:spcAft>
            </a:pPr>
            <a:r>
              <a:rPr kumimoji="0" lang="en-US" altLang="ja-JP" sz="1600" b="1" dirty="0">
                <a:solidFill>
                  <a:srgbClr val="000000"/>
                </a:solidFill>
                <a:latin typeface="Helvetica" charset="0"/>
                <a:cs typeface="Helvetica" charset="0"/>
              </a:rPr>
              <a:t>Wavelength 527 nm         </a:t>
            </a:r>
          </a:p>
        </p:txBody>
      </p:sp>
      <p:sp>
        <p:nvSpPr>
          <p:cNvPr id="54294" name="テキスト ボックス 17"/>
          <p:cNvSpPr txBox="1">
            <a:spLocks noChangeArrowheads="1"/>
          </p:cNvSpPr>
          <p:nvPr/>
        </p:nvSpPr>
        <p:spPr bwMode="auto">
          <a:xfrm>
            <a:off x="6260334" y="4346726"/>
            <a:ext cx="2869480" cy="132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defTabSz="822857" fontAlgn="base">
              <a:spcBef>
                <a:spcPct val="0"/>
              </a:spcBef>
              <a:spcAft>
                <a:spcPct val="0"/>
              </a:spcAft>
            </a:pPr>
            <a:r>
              <a:rPr kumimoji="0" lang="en-US" altLang="ja-JP" sz="1600" b="1" dirty="0">
                <a:solidFill>
                  <a:srgbClr val="000000"/>
                </a:solidFill>
                <a:latin typeface="Helvetica" charset="0"/>
                <a:cs typeface="Helvetica" charset="0"/>
              </a:rPr>
              <a:t>Beam#       </a:t>
            </a:r>
            <a:r>
              <a:rPr kumimoji="0" lang="en-US" altLang="ja-JP" sz="1600" b="1" dirty="0" smtClean="0">
                <a:solidFill>
                  <a:srgbClr val="000000"/>
                </a:solidFill>
                <a:latin typeface="Helvetica" charset="0"/>
                <a:cs typeface="Helvetica" charset="0"/>
              </a:rPr>
              <a:t>3 </a:t>
            </a:r>
            <a:r>
              <a:rPr kumimoji="0" lang="en-US" altLang="ja-JP" sz="1600" b="1" dirty="0">
                <a:solidFill>
                  <a:srgbClr val="000000"/>
                </a:solidFill>
                <a:latin typeface="Helvetica" charset="0"/>
                <a:cs typeface="Helvetica" charset="0"/>
              </a:rPr>
              <a:t>beam</a:t>
            </a:r>
          </a:p>
          <a:p>
            <a:pPr defTabSz="822857" fontAlgn="base">
              <a:spcBef>
                <a:spcPct val="0"/>
              </a:spcBef>
              <a:spcAft>
                <a:spcPct val="0"/>
              </a:spcAft>
            </a:pPr>
            <a:r>
              <a:rPr kumimoji="0" lang="en-US" altLang="ja-JP" sz="1600" b="1" dirty="0">
                <a:solidFill>
                  <a:srgbClr val="000000"/>
                </a:solidFill>
                <a:latin typeface="Helvetica" charset="0"/>
                <a:cs typeface="Helvetica" charset="0"/>
              </a:rPr>
              <a:t>Energy       5</a:t>
            </a:r>
            <a:r>
              <a:rPr kumimoji="0" lang="en-US" altLang="ja-JP" sz="1600" b="1" dirty="0" smtClean="0">
                <a:solidFill>
                  <a:srgbClr val="000000"/>
                </a:solidFill>
                <a:latin typeface="Helvetica" charset="0"/>
                <a:cs typeface="Helvetica" charset="0"/>
              </a:rPr>
              <a:t>00 J/beam</a:t>
            </a:r>
            <a:endParaRPr kumimoji="0" lang="en-US" altLang="ja-JP" sz="1600" b="1" dirty="0">
              <a:solidFill>
                <a:srgbClr val="000000"/>
              </a:solidFill>
              <a:latin typeface="Helvetica" charset="0"/>
              <a:cs typeface="Helvetica" charset="0"/>
            </a:endParaRPr>
          </a:p>
          <a:p>
            <a:pPr defTabSz="822857" fontAlgn="base">
              <a:spcBef>
                <a:spcPct val="0"/>
              </a:spcBef>
              <a:spcAft>
                <a:spcPct val="0"/>
              </a:spcAft>
            </a:pPr>
            <a:r>
              <a:rPr kumimoji="0" lang="en-US" altLang="ja-JP" sz="1600" b="1" dirty="0">
                <a:solidFill>
                  <a:srgbClr val="000000"/>
                </a:solidFill>
                <a:latin typeface="Helvetica" charset="0"/>
                <a:cs typeface="Helvetica" charset="0"/>
              </a:rPr>
              <a:t>                   </a:t>
            </a:r>
          </a:p>
          <a:p>
            <a:pPr defTabSz="822857" fontAlgn="base">
              <a:spcBef>
                <a:spcPct val="0"/>
              </a:spcBef>
              <a:spcAft>
                <a:spcPct val="0"/>
              </a:spcAft>
            </a:pPr>
            <a:r>
              <a:rPr kumimoji="0" lang="en-US" altLang="ja-JP" sz="1600" b="1" dirty="0">
                <a:solidFill>
                  <a:srgbClr val="000000"/>
                </a:solidFill>
                <a:latin typeface="Helvetica" charset="0"/>
                <a:cs typeface="Helvetica" charset="0"/>
              </a:rPr>
              <a:t>Duration</a:t>
            </a:r>
            <a:r>
              <a:rPr kumimoji="0" lang="ja-JP" altLang="en-US" sz="1600" b="1" dirty="0">
                <a:solidFill>
                  <a:srgbClr val="000000"/>
                </a:solidFill>
                <a:latin typeface="Helvetica" charset="0"/>
                <a:ea typeface="ヒラギノ角ゴ Pro W3" charset="0"/>
                <a:cs typeface="ヒラギノ角ゴ Pro W3" charset="0"/>
              </a:rPr>
              <a:t>　</a:t>
            </a:r>
            <a:r>
              <a:rPr kumimoji="0" lang="en-US" altLang="ja-JP" sz="1600" b="1" dirty="0">
                <a:solidFill>
                  <a:srgbClr val="000000"/>
                </a:solidFill>
                <a:latin typeface="Helvetica" charset="0"/>
                <a:cs typeface="Helvetica" charset="0"/>
              </a:rPr>
              <a:t>  </a:t>
            </a:r>
            <a:r>
              <a:rPr kumimoji="0" lang="en-US" altLang="ja-JP" sz="1600" b="1" dirty="0" smtClean="0">
                <a:solidFill>
                  <a:srgbClr val="000000"/>
                </a:solidFill>
                <a:latin typeface="Helvetica" charset="0"/>
                <a:cs typeface="Helvetica" charset="0"/>
              </a:rPr>
              <a:t>&lt; 2 </a:t>
            </a:r>
            <a:r>
              <a:rPr kumimoji="0" lang="en-US" altLang="ja-JP" sz="1600" b="1" dirty="0" err="1" smtClean="0">
                <a:solidFill>
                  <a:srgbClr val="000000"/>
                </a:solidFill>
                <a:latin typeface="Helvetica" charset="0"/>
                <a:cs typeface="Helvetica" charset="0"/>
              </a:rPr>
              <a:t>ps</a:t>
            </a:r>
            <a:endParaRPr kumimoji="0" lang="en-US" altLang="ja-JP" sz="1600" b="1" dirty="0">
              <a:solidFill>
                <a:srgbClr val="000000"/>
              </a:solidFill>
              <a:latin typeface="Helvetica" charset="0"/>
              <a:cs typeface="Helvetica" charset="0"/>
            </a:endParaRPr>
          </a:p>
          <a:p>
            <a:pPr defTabSz="822857" fontAlgn="base">
              <a:spcBef>
                <a:spcPct val="0"/>
              </a:spcBef>
              <a:spcAft>
                <a:spcPct val="0"/>
              </a:spcAft>
            </a:pPr>
            <a:r>
              <a:rPr kumimoji="0" lang="en-US" altLang="ja-JP" sz="1600" b="1" dirty="0">
                <a:solidFill>
                  <a:srgbClr val="000000"/>
                </a:solidFill>
                <a:latin typeface="Helvetica" charset="0"/>
                <a:cs typeface="Helvetica" charset="0"/>
              </a:rPr>
              <a:t>Wavelength 1053 nm         </a:t>
            </a:r>
          </a:p>
        </p:txBody>
      </p:sp>
      <p:pic>
        <p:nvPicPr>
          <p:cNvPr id="5429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391" y="2200076"/>
            <a:ext cx="2829803" cy="1759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2"/>
          <p:cNvSpPr>
            <a:spLocks noChangeArrowheads="1"/>
          </p:cNvSpPr>
          <p:nvPr/>
        </p:nvSpPr>
        <p:spPr bwMode="auto">
          <a:xfrm>
            <a:off x="-1" y="0"/>
            <a:ext cx="8136000" cy="1080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92" tIns="41148" rIns="82292" bIns="41148" anchor="ctr"/>
          <a:lstStyle/>
          <a:p>
            <a:pPr defTabSz="822857" fontAlgn="base">
              <a:spcBef>
                <a:spcPct val="0"/>
              </a:spcBef>
              <a:spcAft>
                <a:spcPct val="0"/>
              </a:spcAft>
            </a:pPr>
            <a:endParaRPr kumimoji="0" lang="en-US" altLang="ja-JP" sz="2200" b="1" dirty="0" smtClean="0">
              <a:solidFill>
                <a:srgbClr val="333399"/>
              </a:solidFill>
              <a:latin typeface="Helvetica" charset="0"/>
              <a:ea typeface="Helvetica" charset="0"/>
              <a:cs typeface="Helvetica" charset="0"/>
              <a:sym typeface="Gill Sans" charset="0"/>
            </a:endParaRPr>
          </a:p>
          <a:p>
            <a:pPr defTabSz="822857" fontAlgn="base">
              <a:spcBef>
                <a:spcPct val="0"/>
              </a:spcBef>
              <a:spcAft>
                <a:spcPct val="0"/>
              </a:spcAft>
            </a:pPr>
            <a:r>
              <a:rPr kumimoji="0" lang="en-US" altLang="ja-JP" sz="2200" b="1" dirty="0" smtClean="0">
                <a:solidFill>
                  <a:srgbClr val="333399"/>
                </a:solidFill>
                <a:latin typeface="Helvetica" charset="0"/>
                <a:ea typeface="Helvetica" charset="0"/>
                <a:cs typeface="Helvetica" charset="0"/>
                <a:sym typeface="Gill Sans" charset="0"/>
              </a:rPr>
              <a:t>Cone</a:t>
            </a:r>
            <a:r>
              <a:rPr kumimoji="0" lang="en-US" altLang="ja-JP" sz="2200" b="1" dirty="0">
                <a:solidFill>
                  <a:srgbClr val="333399"/>
                </a:solidFill>
                <a:latin typeface="Helvetica" charset="0"/>
                <a:ea typeface="Helvetica" charset="0"/>
                <a:cs typeface="Helvetica" charset="0"/>
                <a:sym typeface="Gill Sans" charset="0"/>
              </a:rPr>
              <a:t>-attached surrogate fuel </a:t>
            </a:r>
            <a:r>
              <a:rPr kumimoji="0" lang="en-US" altLang="ja-JP" sz="2200" b="1" dirty="0" smtClean="0">
                <a:solidFill>
                  <a:srgbClr val="333399"/>
                </a:solidFill>
                <a:latin typeface="Helvetica" charset="0"/>
                <a:ea typeface="Helvetica" charset="0"/>
                <a:cs typeface="Helvetica" charset="0"/>
                <a:sym typeface="Gill Sans" charset="0"/>
              </a:rPr>
              <a:t>is</a:t>
            </a:r>
            <a:endParaRPr kumimoji="0" lang="en-US" altLang="ja-JP" sz="2200" b="1" dirty="0">
              <a:solidFill>
                <a:srgbClr val="333399"/>
              </a:solidFill>
              <a:latin typeface="Helvetica" charset="0"/>
              <a:ea typeface="Helvetica" charset="0"/>
              <a:cs typeface="Helvetica" charset="0"/>
              <a:sym typeface="Gill Sans" charset="0"/>
            </a:endParaRPr>
          </a:p>
          <a:p>
            <a:pPr defTabSz="822857" fontAlgn="base">
              <a:spcBef>
                <a:spcPct val="0"/>
              </a:spcBef>
              <a:spcAft>
                <a:spcPct val="0"/>
              </a:spcAft>
            </a:pPr>
            <a:r>
              <a:rPr kumimoji="0" lang="en-US" altLang="ja-JP" sz="2200" b="1" dirty="0">
                <a:solidFill>
                  <a:srgbClr val="FF0000"/>
                </a:solidFill>
                <a:latin typeface="Helvetica" charset="0"/>
                <a:ea typeface="Helvetica" charset="0"/>
                <a:cs typeface="Helvetica" charset="0"/>
                <a:sym typeface="Gill Sans" charset="0"/>
              </a:rPr>
              <a:t>compressed</a:t>
            </a:r>
            <a:r>
              <a:rPr kumimoji="0" lang="en-US" altLang="ja-JP" sz="2200" b="1" dirty="0">
                <a:solidFill>
                  <a:srgbClr val="333399"/>
                </a:solidFill>
                <a:latin typeface="Helvetica" charset="0"/>
                <a:ea typeface="Helvetica" charset="0"/>
                <a:cs typeface="Helvetica" charset="0"/>
                <a:sym typeface="Gill Sans" charset="0"/>
              </a:rPr>
              <a:t> by GEKKO-XII laser and </a:t>
            </a:r>
            <a:r>
              <a:rPr kumimoji="0" lang="en-US" altLang="ja-JP" sz="2200" b="1" dirty="0">
                <a:solidFill>
                  <a:srgbClr val="FF0000"/>
                </a:solidFill>
                <a:latin typeface="Helvetica" charset="0"/>
                <a:ea typeface="Helvetica" charset="0"/>
                <a:cs typeface="Helvetica" charset="0"/>
                <a:sym typeface="Gill Sans" charset="0"/>
              </a:rPr>
              <a:t>heated</a:t>
            </a:r>
            <a:r>
              <a:rPr kumimoji="0" lang="en-US" altLang="ja-JP" sz="2200" b="1" dirty="0">
                <a:solidFill>
                  <a:srgbClr val="333399"/>
                </a:solidFill>
                <a:latin typeface="Helvetica" charset="0"/>
                <a:ea typeface="Helvetica" charset="0"/>
                <a:cs typeface="Helvetica" charset="0"/>
                <a:sym typeface="Gill Sans" charset="0"/>
              </a:rPr>
              <a:t> by LFEX laser </a:t>
            </a:r>
            <a:endParaRPr kumimoji="0" lang="en-US" altLang="ja-JP" sz="2200" b="1" dirty="0">
              <a:solidFill>
                <a:srgbClr val="FF0000"/>
              </a:solidFill>
              <a:latin typeface="Helvetica" charset="0"/>
              <a:ea typeface="Helvetica" charset="0"/>
              <a:cs typeface="Helvetica" charset="0"/>
              <a:sym typeface="Gill Sans" charset="0"/>
            </a:endParaRPr>
          </a:p>
        </p:txBody>
      </p:sp>
      <p:sp>
        <p:nvSpPr>
          <p:cNvPr id="25" name="正方形/長方形 24"/>
          <p:cNvSpPr/>
          <p:nvPr/>
        </p:nvSpPr>
        <p:spPr>
          <a:xfrm>
            <a:off x="39956" y="38103"/>
            <a:ext cx="4726361"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FIREX: </a:t>
            </a:r>
            <a:r>
              <a:rPr kumimoji="0" lang="en-US" altLang="ja-JP" u="sng" dirty="0" smtClean="0">
                <a:solidFill>
                  <a:srgbClr val="000000"/>
                </a:solidFill>
                <a:latin typeface="Helvetica"/>
                <a:ea typeface="ヒラギノ角ゴ Pro W3"/>
                <a:cs typeface="Helvetica"/>
                <a:sym typeface="Gill Sans" charset="0"/>
              </a:rPr>
              <a:t>F</a:t>
            </a:r>
            <a:r>
              <a:rPr kumimoji="0" lang="en-US" altLang="ja-JP" dirty="0" smtClean="0">
                <a:solidFill>
                  <a:srgbClr val="000000"/>
                </a:solidFill>
                <a:latin typeface="Helvetica"/>
                <a:ea typeface="ヒラギノ角ゴ Pro W3"/>
                <a:cs typeface="Helvetica"/>
                <a:sym typeface="Gill Sans" charset="0"/>
              </a:rPr>
              <a:t>ast </a:t>
            </a:r>
            <a:r>
              <a:rPr kumimoji="0" lang="en-US" altLang="ja-JP" u="sng" dirty="0" smtClean="0">
                <a:solidFill>
                  <a:srgbClr val="000000"/>
                </a:solidFill>
                <a:latin typeface="Helvetica"/>
                <a:ea typeface="ヒラギノ角ゴ Pro W3"/>
                <a:cs typeface="Helvetica"/>
                <a:sym typeface="Gill Sans" charset="0"/>
              </a:rPr>
              <a:t>I</a:t>
            </a:r>
            <a:r>
              <a:rPr kumimoji="0" lang="en-US" altLang="ja-JP" dirty="0" smtClean="0">
                <a:solidFill>
                  <a:srgbClr val="000000"/>
                </a:solidFill>
                <a:latin typeface="Helvetica"/>
                <a:ea typeface="ヒラギノ角ゴ Pro W3"/>
                <a:cs typeface="Helvetica"/>
                <a:sym typeface="Gill Sans" charset="0"/>
              </a:rPr>
              <a:t>gnition </a:t>
            </a:r>
            <a:r>
              <a:rPr kumimoji="0" lang="en-US" altLang="ja-JP" u="sng" dirty="0" smtClean="0">
                <a:solidFill>
                  <a:srgbClr val="000000"/>
                </a:solidFill>
                <a:latin typeface="Helvetica"/>
                <a:ea typeface="ヒラギノ角ゴ Pro W3"/>
                <a:cs typeface="Helvetica"/>
                <a:sym typeface="Gill Sans" charset="0"/>
              </a:rPr>
              <a:t>R</a:t>
            </a:r>
            <a:r>
              <a:rPr kumimoji="0" lang="en-US" altLang="ja-JP" dirty="0" smtClean="0">
                <a:solidFill>
                  <a:srgbClr val="000000"/>
                </a:solidFill>
                <a:latin typeface="Helvetica"/>
                <a:ea typeface="ヒラギノ角ゴ Pro W3"/>
                <a:cs typeface="Helvetica"/>
                <a:sym typeface="Gill Sans" charset="0"/>
              </a:rPr>
              <a:t>ealization </a:t>
            </a:r>
            <a:r>
              <a:rPr kumimoji="0" lang="en-US" altLang="ja-JP" u="sng" dirty="0" err="1" smtClean="0">
                <a:solidFill>
                  <a:srgbClr val="000000"/>
                </a:solidFill>
                <a:latin typeface="Helvetica"/>
                <a:ea typeface="ヒラギノ角ゴ Pro W3"/>
                <a:cs typeface="Helvetica"/>
                <a:sym typeface="Gill Sans" charset="0"/>
              </a:rPr>
              <a:t>EX</a:t>
            </a:r>
            <a:r>
              <a:rPr kumimoji="0" lang="en-US" altLang="ja-JP" dirty="0" err="1" smtClean="0">
                <a:solidFill>
                  <a:srgbClr val="000000"/>
                </a:solidFill>
                <a:latin typeface="Helvetica"/>
                <a:ea typeface="ヒラギノ角ゴ Pro W3"/>
                <a:cs typeface="Helvetica"/>
                <a:sym typeface="Gill Sans" charset="0"/>
              </a:rPr>
              <a:t>periment</a:t>
            </a:r>
            <a:endParaRPr lang="ja-JP" altLang="en-US" dirty="0">
              <a:solidFill>
                <a:srgbClr val="000000"/>
              </a:solidFill>
              <a:latin typeface="Helvetica"/>
              <a:ea typeface="ヒラギノ角ゴ ProN W6"/>
              <a:cs typeface="Helvetica"/>
            </a:endParaRPr>
          </a:p>
        </p:txBody>
      </p:sp>
      <p:grpSp>
        <p:nvGrpSpPr>
          <p:cNvPr id="26" name="図形グループ 83"/>
          <p:cNvGrpSpPr>
            <a:grpSpLocks/>
          </p:cNvGrpSpPr>
          <p:nvPr/>
        </p:nvGrpSpPr>
        <p:grpSpPr bwMode="auto">
          <a:xfrm>
            <a:off x="8109585" y="255724"/>
            <a:ext cx="982980" cy="734035"/>
            <a:chOff x="8108950" y="50800"/>
            <a:chExt cx="984250" cy="734299"/>
          </a:xfrm>
        </p:grpSpPr>
        <p:sp>
          <p:nvSpPr>
            <p:cNvPr id="27" name="Text Box 8"/>
            <p:cNvSpPr txBox="1">
              <a:spLocks noChangeArrowheads="1"/>
            </p:cNvSpPr>
            <p:nvPr/>
          </p:nvSpPr>
          <p:spPr bwMode="auto">
            <a:xfrm>
              <a:off x="8108950" y="508000"/>
              <a:ext cx="984250" cy="27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1014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1014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1014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1014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1200" b="1">
                  <a:solidFill>
                    <a:srgbClr val="000000"/>
                  </a:solidFill>
                  <a:latin typeface="Charcoal" charset="0"/>
                </a:rPr>
                <a:t>ILE, Osaka</a:t>
              </a:r>
            </a:p>
          </p:txBody>
        </p:sp>
        <p:pic>
          <p:nvPicPr>
            <p:cNvPr id="28" name="Picture 2" descr="E:\発表用PPT\logo-SILV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9469" y="50800"/>
              <a:ext cx="723213" cy="5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1741647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2465" name="図形グループ 143"/>
          <p:cNvGrpSpPr>
            <a:grpSpLocks/>
          </p:cNvGrpSpPr>
          <p:nvPr/>
        </p:nvGrpSpPr>
        <p:grpSpPr bwMode="auto">
          <a:xfrm>
            <a:off x="495704" y="1596985"/>
            <a:ext cx="8265986" cy="4909185"/>
            <a:chOff x="23678" y="1128239"/>
            <a:chExt cx="9183668" cy="5454210"/>
          </a:xfrm>
        </p:grpSpPr>
        <p:sp>
          <p:nvSpPr>
            <p:cNvPr id="145" name="上矢印 144"/>
            <p:cNvSpPr/>
            <p:nvPr/>
          </p:nvSpPr>
          <p:spPr>
            <a:xfrm>
              <a:off x="6660547" y="3875980"/>
              <a:ext cx="988931" cy="1904846"/>
            </a:xfrm>
            <a:prstGeom prst="upArrow">
              <a:avLst/>
            </a:prstGeom>
            <a:noFill/>
            <a:ln w="28575" cap="flat" cmpd="sng" algn="ctr">
              <a:solidFill>
                <a:srgbClr val="008000"/>
              </a:solidFill>
              <a:prstDash val="solid"/>
              <a:round/>
              <a:headEnd type="none" w="med" len="med"/>
              <a:tailEnd type="none" w="med" len="me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Calibri"/>
                <a:ea typeface="ＭＳ Ｐゴシック"/>
                <a:cs typeface="ヒラギノ角ゴ ProN W6"/>
                <a:sym typeface="Gill Sans" charset="0"/>
              </a:endParaRPr>
            </a:p>
          </p:txBody>
        </p:sp>
        <p:sp>
          <p:nvSpPr>
            <p:cNvPr id="146" name="上矢印 145"/>
            <p:cNvSpPr/>
            <p:nvPr/>
          </p:nvSpPr>
          <p:spPr>
            <a:xfrm>
              <a:off x="8111402" y="3844233"/>
              <a:ext cx="988931" cy="1904846"/>
            </a:xfrm>
            <a:prstGeom prst="upArrow">
              <a:avLst/>
            </a:prstGeom>
            <a:noFill/>
            <a:ln w="28575" cap="flat" cmpd="sng" algn="ctr">
              <a:solidFill>
                <a:srgbClr val="008000"/>
              </a:solidFill>
              <a:prstDash val="solid"/>
              <a:round/>
              <a:headEnd type="none" w="med" len="med"/>
              <a:tailEnd type="none" w="med" len="me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Calibri"/>
                <a:ea typeface="ＭＳ Ｐゴシック"/>
                <a:cs typeface="ヒラギノ角ゴ ProN W6"/>
                <a:sym typeface="Gill Sans" charset="0"/>
              </a:endParaRPr>
            </a:p>
          </p:txBody>
        </p:sp>
        <p:sp>
          <p:nvSpPr>
            <p:cNvPr id="147" name="正方形/長方形 146"/>
            <p:cNvSpPr/>
            <p:nvPr/>
          </p:nvSpPr>
          <p:spPr>
            <a:xfrm>
              <a:off x="30109" y="1656834"/>
              <a:ext cx="1342914" cy="1977865"/>
            </a:xfrm>
            <a:prstGeom prst="rect">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62474" name="テキスト ボックス 147"/>
            <p:cNvSpPr txBox="1">
              <a:spLocks noChangeArrowheads="1"/>
            </p:cNvSpPr>
            <p:nvPr/>
          </p:nvSpPr>
          <p:spPr bwMode="auto">
            <a:xfrm>
              <a:off x="53541" y="1299675"/>
              <a:ext cx="1835753" cy="3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lang="en-US" altLang="ja-JP" sz="1600">
                  <a:solidFill>
                    <a:srgbClr val="000000"/>
                  </a:solidFill>
                </a:rPr>
                <a:t>Oscillator System</a:t>
              </a:r>
              <a:endParaRPr lang="ja-JP" altLang="en-US" sz="1600">
                <a:solidFill>
                  <a:srgbClr val="000000"/>
                </a:solidFill>
              </a:endParaRPr>
            </a:p>
          </p:txBody>
        </p:sp>
        <p:sp>
          <p:nvSpPr>
            <p:cNvPr id="62475" name="テキスト ボックス 148"/>
            <p:cNvSpPr txBox="1">
              <a:spLocks noChangeArrowheads="1"/>
            </p:cNvSpPr>
            <p:nvPr/>
          </p:nvSpPr>
          <p:spPr bwMode="auto">
            <a:xfrm>
              <a:off x="23678" y="2183842"/>
              <a:ext cx="1368472" cy="92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kumimoji="0" lang="en-US" altLang="ja-JP" sz="1600">
                  <a:solidFill>
                    <a:srgbClr val="000000"/>
                  </a:solidFill>
                </a:rPr>
                <a:t>Fiber Osc.</a:t>
              </a:r>
            </a:p>
            <a:p>
              <a:pPr algn="ctr" defTabSz="822911" fontAlgn="base">
                <a:spcBef>
                  <a:spcPct val="0"/>
                </a:spcBef>
                <a:spcAft>
                  <a:spcPct val="0"/>
                </a:spcAft>
              </a:pPr>
              <a:r>
                <a:rPr lang="en-US" altLang="ja-JP" sz="1600">
                  <a:solidFill>
                    <a:srgbClr val="000000"/>
                  </a:solidFill>
                </a:rPr>
                <a:t>Fiber Amp.</a:t>
              </a:r>
            </a:p>
            <a:p>
              <a:pPr algn="ctr" defTabSz="822911" fontAlgn="base">
                <a:spcBef>
                  <a:spcPct val="0"/>
                </a:spcBef>
                <a:spcAft>
                  <a:spcPct val="0"/>
                </a:spcAft>
              </a:pPr>
              <a:r>
                <a:rPr kumimoji="0" lang="en-US" altLang="ja-JP" sz="1600">
                  <a:solidFill>
                    <a:srgbClr val="000000"/>
                  </a:solidFill>
                </a:rPr>
                <a:t>Compressor</a:t>
              </a:r>
              <a:endParaRPr lang="ja-JP" altLang="en-US" sz="1600">
                <a:solidFill>
                  <a:srgbClr val="000000"/>
                </a:solidFill>
              </a:endParaRPr>
            </a:p>
          </p:txBody>
        </p:sp>
        <p:grpSp>
          <p:nvGrpSpPr>
            <p:cNvPr id="62476" name="図形グループ 63"/>
            <p:cNvGrpSpPr>
              <a:grpSpLocks/>
            </p:cNvGrpSpPr>
            <p:nvPr/>
          </p:nvGrpSpPr>
          <p:grpSpPr bwMode="auto">
            <a:xfrm>
              <a:off x="1403388" y="2260927"/>
              <a:ext cx="1190959" cy="769293"/>
              <a:chOff x="1959834" y="2695458"/>
              <a:chExt cx="1190959" cy="769293"/>
            </a:xfrm>
          </p:grpSpPr>
          <p:sp>
            <p:nvSpPr>
              <p:cNvPr id="197" name="正方形/長方形 196"/>
              <p:cNvSpPr/>
              <p:nvPr/>
            </p:nvSpPr>
            <p:spPr>
              <a:xfrm>
                <a:off x="1959628" y="2696154"/>
                <a:ext cx="1190526" cy="768288"/>
              </a:xfrm>
              <a:prstGeom prst="rect">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62524" name="テキスト ボックス 197"/>
              <p:cNvSpPr txBox="1">
                <a:spLocks noChangeArrowheads="1"/>
              </p:cNvSpPr>
              <p:nvPr/>
            </p:nvSpPr>
            <p:spPr bwMode="auto">
              <a:xfrm>
                <a:off x="1972327" y="2758062"/>
                <a:ext cx="1128619" cy="64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kumimoji="0" lang="en-US" altLang="ja-JP" sz="1600">
                    <a:solidFill>
                      <a:srgbClr val="000000"/>
                    </a:solidFill>
                  </a:rPr>
                  <a:t>Grating Stretcher</a:t>
                </a:r>
                <a:endParaRPr lang="ja-JP" altLang="en-US" sz="1600">
                  <a:solidFill>
                    <a:srgbClr val="000000"/>
                  </a:solidFill>
                </a:endParaRPr>
              </a:p>
            </p:txBody>
          </p:sp>
        </p:grpSp>
        <p:grpSp>
          <p:nvGrpSpPr>
            <p:cNvPr id="62477" name="図形グループ 49"/>
            <p:cNvGrpSpPr>
              <a:grpSpLocks/>
            </p:cNvGrpSpPr>
            <p:nvPr/>
          </p:nvGrpSpPr>
          <p:grpSpPr bwMode="auto">
            <a:xfrm>
              <a:off x="2624888" y="2315705"/>
              <a:ext cx="250336" cy="659736"/>
              <a:chOff x="3388944" y="2750236"/>
              <a:chExt cx="543436" cy="659736"/>
            </a:xfrm>
          </p:grpSpPr>
          <p:sp>
            <p:nvSpPr>
              <p:cNvPr id="195" name="二等辺三角形 194"/>
              <p:cNvSpPr/>
              <p:nvPr/>
            </p:nvSpPr>
            <p:spPr>
              <a:xfrm rot="5400000">
                <a:off x="3187503" y="2952799"/>
                <a:ext cx="660347" cy="254996"/>
              </a:xfrm>
              <a:prstGeom prst="triangl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196" name="二等辺三角形 195"/>
              <p:cNvSpPr/>
              <p:nvPr/>
            </p:nvSpPr>
            <p:spPr>
              <a:xfrm rot="16200000" flipH="1">
                <a:off x="3473513" y="2952799"/>
                <a:ext cx="660347" cy="254996"/>
              </a:xfrm>
              <a:prstGeom prst="triangl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grpSp>
        <p:sp>
          <p:nvSpPr>
            <p:cNvPr id="152" name="正方形/長方形 151"/>
            <p:cNvSpPr/>
            <p:nvPr/>
          </p:nvSpPr>
          <p:spPr>
            <a:xfrm>
              <a:off x="2923881" y="1561592"/>
              <a:ext cx="1917541" cy="2168350"/>
            </a:xfrm>
            <a:prstGeom prst="rect">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62479" name="テキスト ボックス 152"/>
            <p:cNvSpPr txBox="1">
              <a:spLocks noChangeArrowheads="1"/>
            </p:cNvSpPr>
            <p:nvPr/>
          </p:nvSpPr>
          <p:spPr bwMode="auto">
            <a:xfrm>
              <a:off x="3281608" y="1194909"/>
              <a:ext cx="1206850" cy="3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lang="en-US" altLang="ja-JP" sz="1600">
                  <a:solidFill>
                    <a:srgbClr val="000000"/>
                  </a:solidFill>
                </a:rPr>
                <a:t>1</a:t>
              </a:r>
              <a:r>
                <a:rPr lang="en-US" altLang="ja-JP" sz="1600" baseline="30000">
                  <a:solidFill>
                    <a:srgbClr val="000000"/>
                  </a:solidFill>
                </a:rPr>
                <a:t>st</a:t>
              </a:r>
              <a:r>
                <a:rPr lang="en-US" altLang="ja-JP" sz="1600">
                  <a:solidFill>
                    <a:srgbClr val="000000"/>
                  </a:solidFill>
                </a:rPr>
                <a:t> OPCPA</a:t>
              </a:r>
              <a:endParaRPr lang="ja-JP" altLang="en-US" sz="1600">
                <a:solidFill>
                  <a:srgbClr val="000000"/>
                </a:solidFill>
              </a:endParaRPr>
            </a:p>
          </p:txBody>
        </p:sp>
        <p:sp>
          <p:nvSpPr>
            <p:cNvPr id="154" name="正方形/長方形 153"/>
            <p:cNvSpPr/>
            <p:nvPr/>
          </p:nvSpPr>
          <p:spPr>
            <a:xfrm>
              <a:off x="2984201" y="2512427"/>
              <a:ext cx="233344" cy="266678"/>
            </a:xfrm>
            <a:prstGeom prst="rect">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155" name="正方形/長方形 154"/>
            <p:cNvSpPr/>
            <p:nvPr/>
          </p:nvSpPr>
          <p:spPr>
            <a:xfrm>
              <a:off x="3784235" y="2512427"/>
              <a:ext cx="233344" cy="266678"/>
            </a:xfrm>
            <a:prstGeom prst="rect">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156" name="正方形/長方形 155"/>
            <p:cNvSpPr/>
            <p:nvPr/>
          </p:nvSpPr>
          <p:spPr>
            <a:xfrm>
              <a:off x="4558871" y="2512427"/>
              <a:ext cx="233344" cy="266678"/>
            </a:xfrm>
            <a:prstGeom prst="rect">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grpSp>
          <p:nvGrpSpPr>
            <p:cNvPr id="62483" name="図形グループ 50"/>
            <p:cNvGrpSpPr>
              <a:grpSpLocks/>
            </p:cNvGrpSpPr>
            <p:nvPr/>
          </p:nvGrpSpPr>
          <p:grpSpPr bwMode="auto">
            <a:xfrm>
              <a:off x="3265801" y="2472829"/>
              <a:ext cx="476522" cy="345489"/>
              <a:chOff x="3388944" y="2750236"/>
              <a:chExt cx="543436" cy="659736"/>
            </a:xfrm>
          </p:grpSpPr>
          <p:sp>
            <p:nvSpPr>
              <p:cNvPr id="193" name="二等辺三角形 192"/>
              <p:cNvSpPr/>
              <p:nvPr/>
            </p:nvSpPr>
            <p:spPr>
              <a:xfrm rot="5400000">
                <a:off x="3186348" y="2951945"/>
                <a:ext cx="660801" cy="257059"/>
              </a:xfrm>
              <a:prstGeom prst="triangl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194" name="二等辺三角形 193"/>
              <p:cNvSpPr/>
              <p:nvPr/>
            </p:nvSpPr>
            <p:spPr>
              <a:xfrm rot="16200000" flipH="1">
                <a:off x="3474181" y="2951945"/>
                <a:ext cx="660801" cy="257059"/>
              </a:xfrm>
              <a:prstGeom prst="triangl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grpSp>
        <p:grpSp>
          <p:nvGrpSpPr>
            <p:cNvPr id="62484" name="図形グループ 53"/>
            <p:cNvGrpSpPr>
              <a:grpSpLocks/>
            </p:cNvGrpSpPr>
            <p:nvPr/>
          </p:nvGrpSpPr>
          <p:grpSpPr bwMode="auto">
            <a:xfrm>
              <a:off x="4053243" y="2472829"/>
              <a:ext cx="476522" cy="345489"/>
              <a:chOff x="3388944" y="2750236"/>
              <a:chExt cx="543436" cy="659736"/>
            </a:xfrm>
          </p:grpSpPr>
          <p:sp>
            <p:nvSpPr>
              <p:cNvPr id="191" name="二等辺三角形 190"/>
              <p:cNvSpPr/>
              <p:nvPr/>
            </p:nvSpPr>
            <p:spPr>
              <a:xfrm rot="5400000">
                <a:off x="3186226" y="2951945"/>
                <a:ext cx="660801" cy="257059"/>
              </a:xfrm>
              <a:prstGeom prst="triangl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192" name="二等辺三角形 191"/>
              <p:cNvSpPr/>
              <p:nvPr/>
            </p:nvSpPr>
            <p:spPr>
              <a:xfrm rot="16200000" flipH="1">
                <a:off x="3474059" y="2951945"/>
                <a:ext cx="660801" cy="257059"/>
              </a:xfrm>
              <a:prstGeom prst="triangl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grpSp>
        <p:grpSp>
          <p:nvGrpSpPr>
            <p:cNvPr id="62485" name="図形グループ 59"/>
            <p:cNvGrpSpPr>
              <a:grpSpLocks/>
            </p:cNvGrpSpPr>
            <p:nvPr/>
          </p:nvGrpSpPr>
          <p:grpSpPr bwMode="auto">
            <a:xfrm>
              <a:off x="4877814" y="2315705"/>
              <a:ext cx="250336" cy="659736"/>
              <a:chOff x="3388944" y="2750236"/>
              <a:chExt cx="543436" cy="659736"/>
            </a:xfrm>
          </p:grpSpPr>
          <p:sp>
            <p:nvSpPr>
              <p:cNvPr id="189" name="二等辺三角形 188"/>
              <p:cNvSpPr/>
              <p:nvPr/>
            </p:nvSpPr>
            <p:spPr>
              <a:xfrm rot="5400000">
                <a:off x="3188247" y="2951077"/>
                <a:ext cx="660347" cy="258441"/>
              </a:xfrm>
              <a:prstGeom prst="triangl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190" name="二等辺三角形 189"/>
              <p:cNvSpPr/>
              <p:nvPr/>
            </p:nvSpPr>
            <p:spPr>
              <a:xfrm rot="16200000" flipH="1">
                <a:off x="3474258" y="2951075"/>
                <a:ext cx="660347" cy="258443"/>
              </a:xfrm>
              <a:prstGeom prst="triangl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grpSp>
        <p:grpSp>
          <p:nvGrpSpPr>
            <p:cNvPr id="62486" name="図形グループ 64"/>
            <p:cNvGrpSpPr>
              <a:grpSpLocks/>
            </p:cNvGrpSpPr>
            <p:nvPr/>
          </p:nvGrpSpPr>
          <p:grpSpPr bwMode="auto">
            <a:xfrm>
              <a:off x="5158433" y="2260927"/>
              <a:ext cx="1190959" cy="769293"/>
              <a:chOff x="1959834" y="2695458"/>
              <a:chExt cx="1190959" cy="769293"/>
            </a:xfrm>
          </p:grpSpPr>
          <p:sp>
            <p:nvSpPr>
              <p:cNvPr id="187" name="正方形/長方形 186"/>
              <p:cNvSpPr/>
              <p:nvPr/>
            </p:nvSpPr>
            <p:spPr>
              <a:xfrm>
                <a:off x="1960297" y="2696154"/>
                <a:ext cx="1190526" cy="768288"/>
              </a:xfrm>
              <a:prstGeom prst="rect">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62514" name="テキスト ボックス 187"/>
              <p:cNvSpPr txBox="1">
                <a:spLocks noChangeArrowheads="1"/>
              </p:cNvSpPr>
              <p:nvPr/>
            </p:nvSpPr>
            <p:spPr bwMode="auto">
              <a:xfrm>
                <a:off x="1972996" y="2758062"/>
                <a:ext cx="1123857" cy="64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kumimoji="0" lang="en-US" altLang="ja-JP" sz="1600">
                    <a:solidFill>
                      <a:srgbClr val="000000"/>
                    </a:solidFill>
                  </a:rPr>
                  <a:t>Grating Stretcher</a:t>
                </a:r>
                <a:endParaRPr lang="ja-JP" altLang="en-US" sz="1600">
                  <a:solidFill>
                    <a:srgbClr val="000000"/>
                  </a:solidFill>
                </a:endParaRPr>
              </a:p>
            </p:txBody>
          </p:sp>
        </p:grpSp>
        <p:grpSp>
          <p:nvGrpSpPr>
            <p:cNvPr id="62487" name="図形グループ 67"/>
            <p:cNvGrpSpPr>
              <a:grpSpLocks/>
            </p:cNvGrpSpPr>
            <p:nvPr/>
          </p:nvGrpSpPr>
          <p:grpSpPr bwMode="auto">
            <a:xfrm>
              <a:off x="6373575" y="2315705"/>
              <a:ext cx="250336" cy="659736"/>
              <a:chOff x="3388944" y="2750236"/>
              <a:chExt cx="543436" cy="659736"/>
            </a:xfrm>
          </p:grpSpPr>
          <p:sp>
            <p:nvSpPr>
              <p:cNvPr id="185" name="二等辺三角形 184"/>
              <p:cNvSpPr/>
              <p:nvPr/>
            </p:nvSpPr>
            <p:spPr>
              <a:xfrm rot="5400000">
                <a:off x="3187251" y="2951077"/>
                <a:ext cx="660347" cy="258441"/>
              </a:xfrm>
              <a:prstGeom prst="triangl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186" name="二等辺三角形 185"/>
              <p:cNvSpPr/>
              <p:nvPr/>
            </p:nvSpPr>
            <p:spPr>
              <a:xfrm rot="16200000" flipH="1">
                <a:off x="3473262" y="2951075"/>
                <a:ext cx="660347" cy="258443"/>
              </a:xfrm>
              <a:prstGeom prst="triangl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grpSp>
        <p:sp>
          <p:nvSpPr>
            <p:cNvPr id="162" name="正方形/長方形 161"/>
            <p:cNvSpPr/>
            <p:nvPr/>
          </p:nvSpPr>
          <p:spPr>
            <a:xfrm>
              <a:off x="6670071" y="1561592"/>
              <a:ext cx="1041314" cy="2168350"/>
            </a:xfrm>
            <a:prstGeom prst="rect">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62489" name="テキスト ボックス 162"/>
            <p:cNvSpPr txBox="1">
              <a:spLocks noChangeArrowheads="1"/>
            </p:cNvSpPr>
            <p:nvPr/>
          </p:nvSpPr>
          <p:spPr bwMode="auto">
            <a:xfrm>
              <a:off x="6612568" y="1128239"/>
              <a:ext cx="1259500" cy="3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lang="en-US" altLang="ja-JP" sz="1600">
                  <a:solidFill>
                    <a:srgbClr val="000000"/>
                  </a:solidFill>
                </a:rPr>
                <a:t>2</a:t>
              </a:r>
              <a:r>
                <a:rPr lang="en-US" altLang="ja-JP" sz="1600" baseline="30000">
                  <a:solidFill>
                    <a:srgbClr val="000000"/>
                  </a:solidFill>
                </a:rPr>
                <a:t>nd</a:t>
              </a:r>
              <a:r>
                <a:rPr lang="en-US" altLang="ja-JP" sz="1600">
                  <a:solidFill>
                    <a:srgbClr val="000000"/>
                  </a:solidFill>
                </a:rPr>
                <a:t> OPCPA</a:t>
              </a:r>
              <a:endParaRPr lang="ja-JP" altLang="en-US" sz="1600">
                <a:solidFill>
                  <a:srgbClr val="000000"/>
                </a:solidFill>
              </a:endParaRPr>
            </a:p>
          </p:txBody>
        </p:sp>
        <p:sp>
          <p:nvSpPr>
            <p:cNvPr id="164" name="正方形/長方形 163"/>
            <p:cNvSpPr/>
            <p:nvPr/>
          </p:nvSpPr>
          <p:spPr>
            <a:xfrm>
              <a:off x="6743090" y="2512427"/>
              <a:ext cx="231756" cy="266678"/>
            </a:xfrm>
            <a:prstGeom prst="rect">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165" name="正方形/長方形 164"/>
            <p:cNvSpPr/>
            <p:nvPr/>
          </p:nvSpPr>
          <p:spPr>
            <a:xfrm>
              <a:off x="7066913" y="2512427"/>
              <a:ext cx="231756" cy="266678"/>
            </a:xfrm>
            <a:prstGeom prst="rect">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dirty="0">
                <a:solidFill>
                  <a:sysClr val="window" lastClr="FFFFFF"/>
                </a:solidFill>
                <a:latin typeface=""/>
                <a:ea typeface="ＭＳ Ｐゴシック"/>
                <a:cs typeface=""/>
                <a:sym typeface="Gill Sans" charset="0"/>
              </a:endParaRPr>
            </a:p>
          </p:txBody>
        </p:sp>
        <p:sp>
          <p:nvSpPr>
            <p:cNvPr id="166" name="正方形/長方形 165"/>
            <p:cNvSpPr/>
            <p:nvPr/>
          </p:nvSpPr>
          <p:spPr>
            <a:xfrm>
              <a:off x="7378037" y="2512427"/>
              <a:ext cx="231756" cy="266678"/>
            </a:xfrm>
            <a:prstGeom prst="rect">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grpSp>
          <p:nvGrpSpPr>
            <p:cNvPr id="62493" name="図形グループ 82"/>
            <p:cNvGrpSpPr>
              <a:grpSpLocks/>
            </p:cNvGrpSpPr>
            <p:nvPr/>
          </p:nvGrpSpPr>
          <p:grpSpPr bwMode="auto">
            <a:xfrm>
              <a:off x="7747211" y="2315705"/>
              <a:ext cx="250336" cy="659736"/>
              <a:chOff x="3388944" y="2750236"/>
              <a:chExt cx="543436" cy="659736"/>
            </a:xfrm>
          </p:grpSpPr>
          <p:sp>
            <p:nvSpPr>
              <p:cNvPr id="183" name="二等辺三角形 182"/>
              <p:cNvSpPr/>
              <p:nvPr/>
            </p:nvSpPr>
            <p:spPr>
              <a:xfrm rot="5400000">
                <a:off x="3187755" y="2952799"/>
                <a:ext cx="660347" cy="254996"/>
              </a:xfrm>
              <a:prstGeom prst="triangl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184" name="二等辺三角形 183"/>
              <p:cNvSpPr/>
              <p:nvPr/>
            </p:nvSpPr>
            <p:spPr>
              <a:xfrm rot="16200000" flipH="1">
                <a:off x="3473763" y="2952799"/>
                <a:ext cx="660347" cy="254996"/>
              </a:xfrm>
              <a:prstGeom prst="triangl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grpSp>
        <p:sp>
          <p:nvSpPr>
            <p:cNvPr id="168" name="正方形/長方形 167"/>
            <p:cNvSpPr/>
            <p:nvPr/>
          </p:nvSpPr>
          <p:spPr>
            <a:xfrm>
              <a:off x="8241566" y="1561592"/>
              <a:ext cx="727015" cy="2168350"/>
            </a:xfrm>
            <a:prstGeom prst="rect">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169" name="正方形/長方形 168"/>
            <p:cNvSpPr/>
            <p:nvPr/>
          </p:nvSpPr>
          <p:spPr>
            <a:xfrm>
              <a:off x="8314585" y="2512427"/>
              <a:ext cx="233344" cy="266678"/>
            </a:xfrm>
            <a:prstGeom prst="rect">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170" name="正方形/長方形 169"/>
            <p:cNvSpPr/>
            <p:nvPr/>
          </p:nvSpPr>
          <p:spPr>
            <a:xfrm>
              <a:off x="8638408" y="2512427"/>
              <a:ext cx="233344" cy="266678"/>
            </a:xfrm>
            <a:prstGeom prst="rect">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dirty="0">
                <a:solidFill>
                  <a:sysClr val="window" lastClr="FFFFFF"/>
                </a:solidFill>
                <a:latin typeface=""/>
                <a:ea typeface="ＭＳ Ｐゴシック"/>
                <a:cs typeface=""/>
                <a:sym typeface="Gill Sans" charset="0"/>
              </a:endParaRPr>
            </a:p>
          </p:txBody>
        </p:sp>
        <p:sp>
          <p:nvSpPr>
            <p:cNvPr id="62497" name="テキスト ボックス 170"/>
            <p:cNvSpPr txBox="1">
              <a:spLocks noChangeArrowheads="1"/>
            </p:cNvSpPr>
            <p:nvPr/>
          </p:nvSpPr>
          <p:spPr bwMode="auto">
            <a:xfrm>
              <a:off x="7974227" y="1145701"/>
              <a:ext cx="1233119" cy="3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lang="en-US" altLang="ja-JP" sz="1600">
                  <a:solidFill>
                    <a:srgbClr val="000000"/>
                  </a:solidFill>
                </a:rPr>
                <a:t>3</a:t>
              </a:r>
              <a:r>
                <a:rPr lang="en-US" altLang="ja-JP" sz="1600" baseline="30000">
                  <a:solidFill>
                    <a:srgbClr val="000000"/>
                  </a:solidFill>
                </a:rPr>
                <a:t>rd</a:t>
              </a:r>
              <a:r>
                <a:rPr lang="en-US" altLang="ja-JP" sz="1600">
                  <a:solidFill>
                    <a:srgbClr val="000000"/>
                  </a:solidFill>
                </a:rPr>
                <a:t> OPCPA</a:t>
              </a:r>
              <a:endParaRPr lang="ja-JP" altLang="en-US" sz="1600">
                <a:solidFill>
                  <a:srgbClr val="000000"/>
                </a:solidFill>
              </a:endParaRPr>
            </a:p>
          </p:txBody>
        </p:sp>
        <p:sp>
          <p:nvSpPr>
            <p:cNvPr id="172" name="正方形/長方形 171"/>
            <p:cNvSpPr/>
            <p:nvPr/>
          </p:nvSpPr>
          <p:spPr>
            <a:xfrm>
              <a:off x="8070130" y="2010818"/>
              <a:ext cx="80956" cy="1328631"/>
            </a:xfrm>
            <a:prstGeom prst="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62499" name="テキスト ボックス 172"/>
            <p:cNvSpPr txBox="1">
              <a:spLocks noChangeArrowheads="1"/>
            </p:cNvSpPr>
            <p:nvPr/>
          </p:nvSpPr>
          <p:spPr bwMode="auto">
            <a:xfrm>
              <a:off x="7051832" y="1591752"/>
              <a:ext cx="1949291" cy="3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lang="en-US" altLang="ja-JP" sz="1600">
                  <a:solidFill>
                    <a:srgbClr val="000000"/>
                  </a:solidFill>
                </a:rPr>
                <a:t>Saturable absorber</a:t>
              </a:r>
              <a:endParaRPr lang="ja-JP" altLang="en-US" sz="1600">
                <a:solidFill>
                  <a:srgbClr val="000000"/>
                </a:solidFill>
              </a:endParaRPr>
            </a:p>
          </p:txBody>
        </p:sp>
        <p:sp>
          <p:nvSpPr>
            <p:cNvPr id="174" name="上矢印 173"/>
            <p:cNvSpPr/>
            <p:nvPr/>
          </p:nvSpPr>
          <p:spPr>
            <a:xfrm>
              <a:off x="2449259" y="3937887"/>
              <a:ext cx="1646101" cy="1904846"/>
            </a:xfrm>
            <a:prstGeom prst="upArrow">
              <a:avLst/>
            </a:prstGeom>
            <a:noFill/>
            <a:ln w="28575" cap="flat" cmpd="sng" algn="ctr">
              <a:solidFill>
                <a:srgbClr val="FF0000"/>
              </a:solidFill>
              <a:prstDash val="solid"/>
              <a:round/>
              <a:headEnd type="none" w="med" len="med"/>
              <a:tailEnd type="none" w="med" len="me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Calibri"/>
                <a:ea typeface="ＭＳ Ｐゴシック"/>
                <a:cs typeface="ヒラギノ角ゴ ProN W6"/>
                <a:sym typeface="Gill Sans" charset="0"/>
              </a:endParaRPr>
            </a:p>
          </p:txBody>
        </p:sp>
        <p:sp>
          <p:nvSpPr>
            <p:cNvPr id="175" name="正方形/長方形 174"/>
            <p:cNvSpPr/>
            <p:nvPr/>
          </p:nvSpPr>
          <p:spPr>
            <a:xfrm>
              <a:off x="2990551" y="5904642"/>
              <a:ext cx="1917541" cy="409542"/>
            </a:xfrm>
            <a:prstGeom prst="rect">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62502" name="テキスト ボックス 175"/>
            <p:cNvSpPr txBox="1">
              <a:spLocks noChangeArrowheads="1"/>
            </p:cNvSpPr>
            <p:nvPr/>
          </p:nvSpPr>
          <p:spPr bwMode="auto">
            <a:xfrm>
              <a:off x="3354550" y="5939564"/>
              <a:ext cx="1222879" cy="37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lang="en-US" altLang="ja-JP" sz="1600">
                  <a:solidFill>
                    <a:srgbClr val="000000"/>
                  </a:solidFill>
                </a:rPr>
                <a:t>Pump laser</a:t>
              </a:r>
              <a:endParaRPr lang="ja-JP" altLang="en-US" sz="1600">
                <a:solidFill>
                  <a:srgbClr val="000000"/>
                </a:solidFill>
              </a:endParaRPr>
            </a:p>
          </p:txBody>
        </p:sp>
        <p:sp>
          <p:nvSpPr>
            <p:cNvPr id="177" name="正方形/長方形 176"/>
            <p:cNvSpPr/>
            <p:nvPr/>
          </p:nvSpPr>
          <p:spPr>
            <a:xfrm>
              <a:off x="6489111" y="5866545"/>
              <a:ext cx="1176241" cy="715904"/>
            </a:xfrm>
            <a:prstGeom prst="rect">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62504" name="テキスト ボックス 177"/>
            <p:cNvSpPr txBox="1">
              <a:spLocks noChangeArrowheads="1"/>
            </p:cNvSpPr>
            <p:nvPr/>
          </p:nvSpPr>
          <p:spPr bwMode="auto">
            <a:xfrm>
              <a:off x="6531970" y="5901467"/>
              <a:ext cx="1093696" cy="64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lang="en-US" altLang="ja-JP" sz="1600">
                  <a:solidFill>
                    <a:srgbClr val="000000"/>
                  </a:solidFill>
                </a:rPr>
                <a:t>Pump laser</a:t>
              </a:r>
              <a:endParaRPr lang="ja-JP" altLang="en-US" sz="1600">
                <a:solidFill>
                  <a:srgbClr val="000000"/>
                </a:solidFill>
              </a:endParaRPr>
            </a:p>
          </p:txBody>
        </p:sp>
        <p:sp>
          <p:nvSpPr>
            <p:cNvPr id="62505" name="テキスト ボックス 178"/>
            <p:cNvSpPr txBox="1">
              <a:spLocks noChangeArrowheads="1"/>
            </p:cNvSpPr>
            <p:nvPr/>
          </p:nvSpPr>
          <p:spPr bwMode="auto">
            <a:xfrm rot="16200000">
              <a:off x="2343701" y="4538280"/>
              <a:ext cx="1758800" cy="85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kumimoji="0" lang="en-US" altLang="ja-JP" sz="2200" b="1">
                  <a:solidFill>
                    <a:srgbClr val="FF0000"/>
                  </a:solidFill>
                </a:rPr>
                <a:t>*AOPF</a:t>
              </a:r>
            </a:p>
            <a:p>
              <a:pPr algn="ctr" defTabSz="822911" fontAlgn="base">
                <a:spcBef>
                  <a:spcPct val="0"/>
                </a:spcBef>
                <a:spcAft>
                  <a:spcPct val="0"/>
                </a:spcAft>
              </a:pPr>
              <a:r>
                <a:rPr kumimoji="0" lang="en-US" altLang="ja-JP" sz="2200" b="1">
                  <a:solidFill>
                    <a:srgbClr val="FF0000"/>
                  </a:solidFill>
                </a:rPr>
                <a:t>Quencher</a:t>
              </a:r>
              <a:endParaRPr lang="ja-JP" altLang="en-US" sz="2200" b="1">
                <a:solidFill>
                  <a:srgbClr val="FF0000"/>
                </a:solidFill>
              </a:endParaRPr>
            </a:p>
          </p:txBody>
        </p:sp>
        <p:sp>
          <p:nvSpPr>
            <p:cNvPr id="180" name="上矢印 179"/>
            <p:cNvSpPr/>
            <p:nvPr/>
          </p:nvSpPr>
          <p:spPr>
            <a:xfrm>
              <a:off x="4028690" y="3942650"/>
              <a:ext cx="988931" cy="1904846"/>
            </a:xfrm>
            <a:prstGeom prst="upArrow">
              <a:avLst/>
            </a:prstGeom>
            <a:noFill/>
            <a:ln w="28575" cap="flat" cmpd="sng" algn="ctr">
              <a:solidFill>
                <a:srgbClr val="008000"/>
              </a:solidFill>
              <a:prstDash val="solid"/>
              <a:round/>
              <a:headEnd type="none" w="med" len="med"/>
              <a:tailEnd type="none" w="med" len="me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Calibri"/>
                <a:ea typeface="ＭＳ Ｐゴシック"/>
                <a:cs typeface="ヒラギノ角ゴ ProN W6"/>
                <a:sym typeface="Gill Sans" charset="0"/>
              </a:endParaRPr>
            </a:p>
          </p:txBody>
        </p:sp>
        <p:sp>
          <p:nvSpPr>
            <p:cNvPr id="181" name="正方形/長方形 180"/>
            <p:cNvSpPr/>
            <p:nvPr/>
          </p:nvSpPr>
          <p:spPr>
            <a:xfrm>
              <a:off x="7963777" y="5866545"/>
              <a:ext cx="1176240" cy="715904"/>
            </a:xfrm>
            <a:prstGeom prst="rect">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defTabSz="822911">
                <a:defRPr/>
              </a:pPr>
              <a:endParaRPr lang="ja-JP" altLang="en-US" kern="0">
                <a:solidFill>
                  <a:sysClr val="window" lastClr="FFFFFF"/>
                </a:solidFill>
                <a:latin typeface=""/>
                <a:ea typeface="ＭＳ Ｐゴシック"/>
                <a:cs typeface=""/>
                <a:sym typeface="Gill Sans" charset="0"/>
              </a:endParaRPr>
            </a:p>
          </p:txBody>
        </p:sp>
        <p:sp>
          <p:nvSpPr>
            <p:cNvPr id="62508" name="テキスト ボックス 181"/>
            <p:cNvSpPr txBox="1">
              <a:spLocks noChangeArrowheads="1"/>
            </p:cNvSpPr>
            <p:nvPr/>
          </p:nvSpPr>
          <p:spPr bwMode="auto">
            <a:xfrm>
              <a:off x="8006635" y="5901467"/>
              <a:ext cx="1093697" cy="64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lang="en-US" altLang="ja-JP" sz="1600">
                  <a:solidFill>
                    <a:srgbClr val="000000"/>
                  </a:solidFill>
                </a:rPr>
                <a:t>Pump laser</a:t>
              </a:r>
              <a:endParaRPr lang="ja-JP" altLang="en-US" sz="1600">
                <a:solidFill>
                  <a:srgbClr val="000000"/>
                </a:solidFill>
              </a:endParaRPr>
            </a:p>
          </p:txBody>
        </p:sp>
      </p:grpSp>
      <p:sp>
        <p:nvSpPr>
          <p:cNvPr id="62466" name="テキスト ボックス 198"/>
          <p:cNvSpPr txBox="1">
            <a:spLocks noChangeArrowheads="1"/>
          </p:cNvSpPr>
          <p:nvPr/>
        </p:nvSpPr>
        <p:spPr bwMode="auto">
          <a:xfrm>
            <a:off x="3510441" y="1080140"/>
            <a:ext cx="5637848" cy="36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2" tIns="41148" rIns="82292" bIns="41148">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defTabSz="822911" fontAlgn="base">
              <a:spcBef>
                <a:spcPct val="0"/>
              </a:spcBef>
              <a:spcAft>
                <a:spcPct val="0"/>
              </a:spcAft>
            </a:pPr>
            <a:r>
              <a:rPr kumimoji="0" lang="en-US" altLang="ja-JP" sz="1800" b="1" dirty="0">
                <a:solidFill>
                  <a:srgbClr val="000000"/>
                </a:solidFill>
                <a:latin typeface="Helvetica" charset="0"/>
                <a:cs typeface="Helvetica" charset="0"/>
              </a:rPr>
              <a:t>*K. Kondo </a:t>
            </a:r>
            <a:r>
              <a:rPr kumimoji="0" lang="en-US" altLang="ja-JP" sz="1800" b="1" i="1" dirty="0">
                <a:solidFill>
                  <a:srgbClr val="000000"/>
                </a:solidFill>
                <a:latin typeface="Helvetica" charset="0"/>
                <a:cs typeface="Helvetica" charset="0"/>
              </a:rPr>
              <a:t>et al.</a:t>
            </a:r>
            <a:r>
              <a:rPr kumimoji="0" lang="en-US" altLang="ja-JP" sz="1800" b="1" dirty="0">
                <a:solidFill>
                  <a:srgbClr val="000000"/>
                </a:solidFill>
                <a:latin typeface="Helvetica" charset="0"/>
                <a:cs typeface="Helvetica" charset="0"/>
              </a:rPr>
              <a:t>, J. Opt. Soc. Am. B, Vol. 23 (2006).</a:t>
            </a:r>
          </a:p>
        </p:txBody>
      </p:sp>
      <p:sp>
        <p:nvSpPr>
          <p:cNvPr id="62467" name="Rectangle 2"/>
          <p:cNvSpPr>
            <a:spLocks noChangeArrowheads="1"/>
          </p:cNvSpPr>
          <p:nvPr/>
        </p:nvSpPr>
        <p:spPr bwMode="auto">
          <a:xfrm>
            <a:off x="-1" y="0"/>
            <a:ext cx="8136000" cy="10800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92" tIns="41148" rIns="82292" bIns="41148" anchor="ctr"/>
          <a:lstStyle/>
          <a:p>
            <a:pPr defTabSz="822911" fontAlgn="base">
              <a:spcBef>
                <a:spcPct val="0"/>
              </a:spcBef>
              <a:spcAft>
                <a:spcPct val="0"/>
              </a:spcAft>
            </a:pPr>
            <a:endParaRPr kumimoji="0" lang="en-US" altLang="ja-JP" sz="2200" b="1" dirty="0" smtClean="0">
              <a:solidFill>
                <a:srgbClr val="FF0000"/>
              </a:solidFill>
              <a:latin typeface="Helvetica" charset="0"/>
              <a:ea typeface="Helvetica" charset="0"/>
              <a:cs typeface="Helvetica" charset="0"/>
              <a:sym typeface="Gill Sans" charset="0"/>
            </a:endParaRPr>
          </a:p>
          <a:p>
            <a:pPr defTabSz="822911" fontAlgn="base">
              <a:spcBef>
                <a:spcPct val="0"/>
              </a:spcBef>
              <a:spcAft>
                <a:spcPct val="0"/>
              </a:spcAft>
            </a:pPr>
            <a:r>
              <a:rPr kumimoji="0" lang="en-US" altLang="ja-JP" sz="2200" b="1" dirty="0" smtClean="0">
                <a:solidFill>
                  <a:srgbClr val="FF0000"/>
                </a:solidFill>
                <a:latin typeface="Helvetica" charset="0"/>
                <a:ea typeface="Helvetica" charset="0"/>
                <a:cs typeface="Helvetica" charset="0"/>
                <a:sym typeface="Gill Sans" charset="0"/>
              </a:rPr>
              <a:t>AOPF </a:t>
            </a:r>
            <a:r>
              <a:rPr kumimoji="0" lang="en-US" altLang="ja-JP" sz="2200" b="1" dirty="0">
                <a:solidFill>
                  <a:srgbClr val="FF0000"/>
                </a:solidFill>
                <a:latin typeface="Helvetica" charset="0"/>
                <a:ea typeface="Helvetica" charset="0"/>
                <a:cs typeface="Helvetica" charset="0"/>
                <a:sym typeface="Gill Sans" charset="0"/>
              </a:rPr>
              <a:t>quencher* and </a:t>
            </a:r>
            <a:r>
              <a:rPr kumimoji="0" lang="en-US" altLang="ja-JP" sz="2200" b="1" dirty="0" err="1">
                <a:solidFill>
                  <a:srgbClr val="FF0000"/>
                </a:solidFill>
                <a:latin typeface="Helvetica" charset="0"/>
                <a:ea typeface="Helvetica" charset="0"/>
                <a:cs typeface="Helvetica" charset="0"/>
                <a:sym typeface="Gill Sans" charset="0"/>
              </a:rPr>
              <a:t>saturable</a:t>
            </a:r>
            <a:r>
              <a:rPr kumimoji="0" lang="en-US" altLang="ja-JP" sz="2200" b="1" dirty="0">
                <a:solidFill>
                  <a:srgbClr val="FF0000"/>
                </a:solidFill>
                <a:latin typeface="Helvetica" charset="0"/>
                <a:ea typeface="Helvetica" charset="0"/>
                <a:cs typeface="Helvetica" charset="0"/>
                <a:sym typeface="Gill Sans" charset="0"/>
              </a:rPr>
              <a:t> absorber </a:t>
            </a:r>
          </a:p>
          <a:p>
            <a:pPr defTabSz="822911" fontAlgn="base">
              <a:spcBef>
                <a:spcPct val="0"/>
              </a:spcBef>
              <a:spcAft>
                <a:spcPct val="0"/>
              </a:spcAft>
            </a:pPr>
            <a:r>
              <a:rPr kumimoji="0" lang="en-US" altLang="ja-JP" sz="2200" b="1" dirty="0">
                <a:solidFill>
                  <a:srgbClr val="333399"/>
                </a:solidFill>
                <a:latin typeface="Helvetica" charset="0"/>
                <a:ea typeface="Helvetica" charset="0"/>
                <a:cs typeface="Helvetica" charset="0"/>
                <a:sym typeface="Gill Sans" charset="0"/>
              </a:rPr>
              <a:t>are introduced to reduce the pedestal intensity.</a:t>
            </a:r>
            <a:endParaRPr kumimoji="0" lang="en-US" altLang="ja-JP" sz="2200" b="1" dirty="0">
              <a:solidFill>
                <a:srgbClr val="FF0000"/>
              </a:solidFill>
              <a:latin typeface="Helvetica" charset="0"/>
              <a:ea typeface="Helvetica" charset="0"/>
              <a:cs typeface="Helvetica" charset="0"/>
              <a:sym typeface="Gill Sans" charset="0"/>
            </a:endParaRPr>
          </a:p>
        </p:txBody>
      </p:sp>
      <p:grpSp>
        <p:nvGrpSpPr>
          <p:cNvPr id="63" name="図形グループ 83"/>
          <p:cNvGrpSpPr>
            <a:grpSpLocks/>
          </p:cNvGrpSpPr>
          <p:nvPr/>
        </p:nvGrpSpPr>
        <p:grpSpPr bwMode="auto">
          <a:xfrm>
            <a:off x="8109585" y="255724"/>
            <a:ext cx="982980" cy="734035"/>
            <a:chOff x="8108950" y="50800"/>
            <a:chExt cx="984250" cy="734299"/>
          </a:xfrm>
        </p:grpSpPr>
        <p:sp>
          <p:nvSpPr>
            <p:cNvPr id="64" name="Text Box 8"/>
            <p:cNvSpPr txBox="1">
              <a:spLocks noChangeArrowheads="1"/>
            </p:cNvSpPr>
            <p:nvPr/>
          </p:nvSpPr>
          <p:spPr bwMode="auto">
            <a:xfrm>
              <a:off x="8108950" y="508000"/>
              <a:ext cx="984250" cy="27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1014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1014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1014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1014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1200" b="1">
                  <a:solidFill>
                    <a:srgbClr val="000000"/>
                  </a:solidFill>
                  <a:latin typeface="Charcoal" charset="0"/>
                </a:rPr>
                <a:t>ILE, Osaka</a:t>
              </a:r>
            </a:p>
          </p:txBody>
        </p:sp>
        <p:pic>
          <p:nvPicPr>
            <p:cNvPr id="65" name="Picture 2" descr="E:\発表用PPT\logo-SIL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469" y="50800"/>
              <a:ext cx="723213" cy="5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正方形/長方形 65"/>
          <p:cNvSpPr/>
          <p:nvPr/>
        </p:nvSpPr>
        <p:spPr>
          <a:xfrm>
            <a:off x="39956" y="38103"/>
            <a:ext cx="3456332"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Reduction of Preformed Plasma</a:t>
            </a:r>
            <a:endParaRPr lang="ja-JP" altLang="en-US" dirty="0">
              <a:solidFill>
                <a:srgbClr val="000000"/>
              </a:solidFill>
              <a:latin typeface="Helvetica"/>
              <a:ea typeface="ヒラギノ角ゴ ProN W6"/>
              <a:cs typeface="Helvetica"/>
            </a:endParaRPr>
          </a:p>
        </p:txBody>
      </p:sp>
    </p:spTree>
    <p:extLst>
      <p:ext uri="{BB962C8B-B14F-4D97-AF65-F5344CB8AC3E}">
        <p14:creationId xmlns:p14="http://schemas.microsoft.com/office/powerpoint/2010/main" val="316483331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2"/>
          <p:cNvSpPr>
            <a:spLocks noChangeArrowheads="1"/>
          </p:cNvSpPr>
          <p:nvPr/>
        </p:nvSpPr>
        <p:spPr bwMode="auto">
          <a:xfrm>
            <a:off x="2" y="0"/>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a:solidFill>
                <a:srgbClr val="000090"/>
              </a:solidFill>
              <a:latin typeface="Helvetica"/>
              <a:ea typeface="ヒラギノ角ゴ Pro W3"/>
              <a:cs typeface="Helvetica"/>
            </a:endParaRPr>
          </a:p>
          <a:p>
            <a:r>
              <a:rPr lang="en-US" altLang="ja-JP" sz="2200" b="1" dirty="0" smtClean="0">
                <a:solidFill>
                  <a:srgbClr val="FF0000"/>
                </a:solidFill>
                <a:latin typeface="Helvetica"/>
                <a:ea typeface="ヒラギノ角ゴ Pro W3"/>
                <a:cs typeface="Helvetica"/>
              </a:rPr>
              <a:t>Absolute energy </a:t>
            </a:r>
            <a:r>
              <a:rPr lang="en-US" altLang="ja-JP" sz="2200" b="1" dirty="0" err="1" smtClean="0">
                <a:solidFill>
                  <a:srgbClr val="FF0000"/>
                </a:solidFill>
                <a:latin typeface="Helvetica"/>
                <a:ea typeface="ヒラギノ角ゴ Pro W3"/>
                <a:cs typeface="Helvetica"/>
              </a:rPr>
              <a:t>sepectrum</a:t>
            </a:r>
            <a:r>
              <a:rPr lang="en-US" altLang="ja-JP" sz="2200" b="1" dirty="0" smtClean="0">
                <a:solidFill>
                  <a:srgbClr val="FF0000"/>
                </a:solidFill>
                <a:latin typeface="Helvetica"/>
                <a:ea typeface="ヒラギノ角ゴ Pro W3"/>
                <a:cs typeface="Helvetica"/>
              </a:rPr>
              <a:t> of REB </a:t>
            </a:r>
            <a:r>
              <a:rPr lang="en-US" altLang="ja-JP" sz="2200" b="1" dirty="0" smtClean="0">
                <a:solidFill>
                  <a:srgbClr val="000090"/>
                </a:solidFill>
                <a:latin typeface="Helvetica"/>
                <a:ea typeface="ヒラギノ角ゴ Pro W3"/>
                <a:cs typeface="Helvetica"/>
              </a:rPr>
              <a:t>was obtained </a:t>
            </a:r>
          </a:p>
          <a:p>
            <a:r>
              <a:rPr lang="en-US" altLang="ja-JP" sz="2200" b="1" dirty="0" smtClean="0">
                <a:solidFill>
                  <a:srgbClr val="000090"/>
                </a:solidFill>
                <a:latin typeface="Helvetica"/>
                <a:ea typeface="ヒラギノ角ゴ Pro W3"/>
                <a:cs typeface="Helvetica"/>
              </a:rPr>
              <a:t>from hard x-ray spectrum with 2-</a:t>
            </a:r>
            <a:r>
              <a:rPr lang="en-US" altLang="ja-JP" sz="2200" b="1" i="1" dirty="0" smtClean="0">
                <a:solidFill>
                  <a:srgbClr val="000090"/>
                </a:solidFill>
                <a:latin typeface="Helvetica"/>
                <a:ea typeface="ヒラギノ角ゴ Pro W3"/>
                <a:cs typeface="Helvetica"/>
              </a:rPr>
              <a:t>T</a:t>
            </a:r>
            <a:r>
              <a:rPr lang="en-US" altLang="ja-JP" sz="2200" b="1" dirty="0" smtClean="0">
                <a:solidFill>
                  <a:srgbClr val="000090"/>
                </a:solidFill>
                <a:latin typeface="Helvetica"/>
                <a:ea typeface="ヒラギノ角ゴ Pro W3"/>
                <a:cs typeface="Helvetica"/>
              </a:rPr>
              <a:t> assumption.</a:t>
            </a:r>
          </a:p>
        </p:txBody>
      </p:sp>
      <p:sp>
        <p:nvSpPr>
          <p:cNvPr id="66" name="正方形/長方形 65"/>
          <p:cNvSpPr/>
          <p:nvPr/>
        </p:nvSpPr>
        <p:spPr>
          <a:xfrm>
            <a:off x="39957" y="38105"/>
            <a:ext cx="4225807" cy="369328"/>
          </a:xfrm>
          <a:prstGeom prst="rect">
            <a:avLst/>
          </a:prstGeom>
          <a:ln>
            <a:solidFill>
              <a:schemeClr val="tx1"/>
            </a:solidFill>
          </a:ln>
        </p:spPr>
        <p:txBody>
          <a:bodyPr wrap="none" lIns="91438" tIns="45718" rIns="91438" bIns="45718">
            <a:spAutoFit/>
          </a:bodyPr>
          <a:lstStyle/>
          <a:p>
            <a:r>
              <a:rPr kumimoji="0" lang="en-US" altLang="ja-JP" dirty="0" smtClean="0">
                <a:solidFill>
                  <a:srgbClr val="000000"/>
                </a:solidFill>
                <a:latin typeface="Helvetica"/>
                <a:ea typeface="ヒラギノ角ゴ Pro W3"/>
                <a:cs typeface="Helvetica"/>
                <a:sym typeface="Gill Sans" charset="0"/>
              </a:rPr>
              <a:t>Fast Ignition Basic Experiment Platform</a:t>
            </a:r>
            <a:endParaRPr lang="ja-JP" altLang="en-US" baseline="-25000" dirty="0">
              <a:solidFill>
                <a:prstClr val="black"/>
              </a:solidFill>
              <a:latin typeface="Helvetica"/>
              <a:ea typeface="ＭＳ Ｐゴシック"/>
              <a:cs typeface="Helvetica"/>
            </a:endParaRPr>
          </a:p>
        </p:txBody>
      </p:sp>
      <p:sp>
        <p:nvSpPr>
          <p:cNvPr id="71" name="テキスト ボックス 4"/>
          <p:cNvSpPr txBox="1">
            <a:spLocks noChangeArrowheads="1"/>
          </p:cNvSpPr>
          <p:nvPr/>
        </p:nvSpPr>
        <p:spPr bwMode="auto">
          <a:xfrm>
            <a:off x="1008716" y="1195888"/>
            <a:ext cx="7134109"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prstClr val="white"/>
                </a:solidFill>
                <a:latin typeface="Helvetica" charset="0"/>
                <a:cs typeface="Helvetica" charset="0"/>
              </a:rPr>
              <a:t>Energy distribution of REB measured with ESM &amp; HEXS</a:t>
            </a:r>
            <a:endParaRPr lang="ja-JP" altLang="en-US" sz="2000" b="1" dirty="0">
              <a:solidFill>
                <a:prstClr val="white"/>
              </a:solidFill>
              <a:latin typeface="Helvetica" charset="0"/>
              <a:cs typeface="Helvetica" charset="0"/>
            </a:endParaRPr>
          </a:p>
        </p:txBody>
      </p:sp>
      <p:graphicFrame>
        <p:nvGraphicFramePr>
          <p:cNvPr id="17" name="オブジェクト 16"/>
          <p:cNvGraphicFramePr>
            <a:graphicFrameLocks noChangeAspect="1"/>
          </p:cNvGraphicFramePr>
          <p:nvPr>
            <p:extLst>
              <p:ext uri="{D42A27DB-BD31-4B8C-83A1-F6EECF244321}">
                <p14:modId xmlns:p14="http://schemas.microsoft.com/office/powerpoint/2010/main" val="1036851120"/>
              </p:ext>
            </p:extLst>
          </p:nvPr>
        </p:nvGraphicFramePr>
        <p:xfrm>
          <a:off x="2205038" y="1677988"/>
          <a:ext cx="4970462" cy="804862"/>
        </p:xfrm>
        <a:graphic>
          <a:graphicData uri="http://schemas.openxmlformats.org/presentationml/2006/ole">
            <mc:AlternateContent xmlns:mc="http://schemas.openxmlformats.org/markup-compatibility/2006">
              <mc:Choice xmlns:v="urn:schemas-microsoft-com:vml" Requires="v">
                <p:oleObj spid="_x0000_s199779" name="数式" r:id="rId3" imgW="2819400" imgH="457200" progId="Equation.3">
                  <p:embed/>
                </p:oleObj>
              </mc:Choice>
              <mc:Fallback>
                <p:oleObj name="数式" r:id="rId3" imgW="2819400" imgH="457200" progId="Equation.3">
                  <p:embed/>
                  <p:pic>
                    <p:nvPicPr>
                      <p:cNvPr id="0" name=""/>
                      <p:cNvPicPr/>
                      <p:nvPr/>
                    </p:nvPicPr>
                    <p:blipFill>
                      <a:blip r:embed="rId4"/>
                      <a:stretch>
                        <a:fillRect/>
                      </a:stretch>
                    </p:blipFill>
                    <p:spPr>
                      <a:xfrm>
                        <a:off x="2205038" y="1677988"/>
                        <a:ext cx="4970462" cy="804862"/>
                      </a:xfrm>
                      <a:prstGeom prst="rect">
                        <a:avLst/>
                      </a:prstGeom>
                    </p:spPr>
                  </p:pic>
                </p:oleObj>
              </mc:Fallback>
            </mc:AlternateContent>
          </a:graphicData>
        </a:graphic>
      </p:graphicFrame>
      <p:pic>
        <p:nvPicPr>
          <p:cNvPr id="2" name="図 1"/>
          <p:cNvPicPr>
            <a:picLocks noChangeAspect="1"/>
          </p:cNvPicPr>
          <p:nvPr/>
        </p:nvPicPr>
        <p:blipFill>
          <a:blip r:embed="rId5"/>
          <a:stretch>
            <a:fillRect/>
          </a:stretch>
        </p:blipFill>
        <p:spPr>
          <a:xfrm>
            <a:off x="1214566" y="2625908"/>
            <a:ext cx="6508981" cy="4086651"/>
          </a:xfrm>
          <a:prstGeom prst="rect">
            <a:avLst/>
          </a:prstGeom>
        </p:spPr>
      </p:pic>
      <p:sp>
        <p:nvSpPr>
          <p:cNvPr id="16" name="テキスト ボックス 15"/>
          <p:cNvSpPr txBox="1"/>
          <p:nvPr/>
        </p:nvSpPr>
        <p:spPr>
          <a:xfrm>
            <a:off x="4099933" y="5382674"/>
            <a:ext cx="2835381" cy="707886"/>
          </a:xfrm>
          <a:prstGeom prst="rect">
            <a:avLst/>
          </a:prstGeom>
          <a:noFill/>
        </p:spPr>
        <p:txBody>
          <a:bodyPr wrap="none" rtlCol="0">
            <a:spAutoFit/>
          </a:bodyPr>
          <a:lstStyle/>
          <a:p>
            <a:pPr algn="ctr"/>
            <a:r>
              <a:rPr kumimoji="1" lang="en-US" altLang="ja-JP" sz="2000" b="1" i="1" dirty="0" smtClean="0">
                <a:solidFill>
                  <a:srgbClr val="FF0000"/>
                </a:solidFill>
                <a:latin typeface="Helvetica"/>
                <a:cs typeface="Helvetica"/>
              </a:rPr>
              <a:t>T</a:t>
            </a:r>
            <a:r>
              <a:rPr kumimoji="1" lang="en-US" altLang="ja-JP" sz="2000" b="1" baseline="-25000" dirty="0" smtClean="0">
                <a:solidFill>
                  <a:srgbClr val="FF0000"/>
                </a:solidFill>
                <a:latin typeface="Helvetica"/>
                <a:cs typeface="Helvetica"/>
              </a:rPr>
              <a:t>REB2</a:t>
            </a:r>
            <a:r>
              <a:rPr kumimoji="1" lang="en-US" altLang="ja-JP" sz="2000" b="1" dirty="0" smtClean="0">
                <a:solidFill>
                  <a:srgbClr val="FF0000"/>
                </a:solidFill>
                <a:latin typeface="Helvetica"/>
                <a:cs typeface="Helvetica"/>
              </a:rPr>
              <a:t> = 15 MeV</a:t>
            </a:r>
          </a:p>
          <a:p>
            <a:pPr algn="ctr"/>
            <a:r>
              <a:rPr lang="en-US" altLang="ja-JP" sz="2000" b="1" dirty="0" smtClean="0">
                <a:solidFill>
                  <a:srgbClr val="FF0000"/>
                </a:solidFill>
                <a:latin typeface="Helvetica"/>
                <a:cs typeface="Helvetica"/>
              </a:rPr>
              <a:t>determined from ESM</a:t>
            </a:r>
            <a:r>
              <a:rPr kumimoji="1" lang="en-US" altLang="ja-JP" sz="2000" b="1" dirty="0" smtClean="0">
                <a:solidFill>
                  <a:srgbClr val="FF0000"/>
                </a:solidFill>
                <a:latin typeface="Helvetica"/>
                <a:cs typeface="Helvetica"/>
              </a:rPr>
              <a:t> </a:t>
            </a:r>
          </a:p>
        </p:txBody>
      </p:sp>
      <p:sp>
        <p:nvSpPr>
          <p:cNvPr id="18" name="テキスト ボックス 17"/>
          <p:cNvSpPr txBox="1"/>
          <p:nvPr/>
        </p:nvSpPr>
        <p:spPr>
          <a:xfrm>
            <a:off x="2478598" y="3757069"/>
            <a:ext cx="2978024" cy="707886"/>
          </a:xfrm>
          <a:prstGeom prst="rect">
            <a:avLst/>
          </a:prstGeom>
          <a:noFill/>
        </p:spPr>
        <p:txBody>
          <a:bodyPr wrap="none" rtlCol="0">
            <a:spAutoFit/>
          </a:bodyPr>
          <a:lstStyle/>
          <a:p>
            <a:pPr algn="ctr"/>
            <a:r>
              <a:rPr kumimoji="1" lang="en-US" altLang="ja-JP" sz="2000" b="1" i="1" dirty="0" smtClean="0">
                <a:solidFill>
                  <a:srgbClr val="0000FF"/>
                </a:solidFill>
                <a:latin typeface="Helvetica"/>
                <a:cs typeface="Helvetica"/>
              </a:rPr>
              <a:t>T</a:t>
            </a:r>
            <a:r>
              <a:rPr kumimoji="1" lang="en-US" altLang="ja-JP" sz="2000" b="1" baseline="-25000" dirty="0" smtClean="0">
                <a:solidFill>
                  <a:srgbClr val="0000FF"/>
                </a:solidFill>
                <a:latin typeface="Helvetica"/>
                <a:cs typeface="Helvetica"/>
              </a:rPr>
              <a:t>REB1</a:t>
            </a:r>
            <a:r>
              <a:rPr kumimoji="1" lang="en-US" altLang="ja-JP" sz="2000" b="1" dirty="0" smtClean="0">
                <a:solidFill>
                  <a:srgbClr val="0000FF"/>
                </a:solidFill>
                <a:latin typeface="Helvetica"/>
                <a:cs typeface="Helvetica"/>
              </a:rPr>
              <a:t> = 1 MeV</a:t>
            </a:r>
          </a:p>
          <a:p>
            <a:pPr algn="ctr"/>
            <a:r>
              <a:rPr kumimoji="1" lang="en-US" altLang="ja-JP" sz="2000" b="1" dirty="0" smtClean="0">
                <a:solidFill>
                  <a:srgbClr val="0000FF"/>
                </a:solidFill>
                <a:latin typeface="Helvetica"/>
                <a:cs typeface="Helvetica"/>
              </a:rPr>
              <a:t>determined from HEXS </a:t>
            </a:r>
          </a:p>
        </p:txBody>
      </p:sp>
      <p:sp>
        <p:nvSpPr>
          <p:cNvPr id="19" name="テキスト ボックス 18"/>
          <p:cNvSpPr txBox="1"/>
          <p:nvPr/>
        </p:nvSpPr>
        <p:spPr>
          <a:xfrm>
            <a:off x="2984678" y="4982564"/>
            <a:ext cx="1596104" cy="400110"/>
          </a:xfrm>
          <a:prstGeom prst="rect">
            <a:avLst/>
          </a:prstGeom>
          <a:noFill/>
        </p:spPr>
        <p:txBody>
          <a:bodyPr wrap="none" rtlCol="0">
            <a:spAutoFit/>
          </a:bodyPr>
          <a:lstStyle/>
          <a:p>
            <a:r>
              <a:rPr kumimoji="1" lang="en-US" altLang="ja-JP" sz="2000" b="1" dirty="0" smtClean="0">
                <a:solidFill>
                  <a:schemeClr val="tx1">
                    <a:lumMod val="50000"/>
                    <a:lumOff val="50000"/>
                  </a:schemeClr>
                </a:solidFill>
                <a:latin typeface="Helvetica"/>
                <a:cs typeface="Helvetica"/>
              </a:rPr>
              <a:t>ESM signal</a:t>
            </a:r>
            <a:endParaRPr kumimoji="1" lang="ja-JP" altLang="en-US" sz="2000" b="1" dirty="0">
              <a:solidFill>
                <a:schemeClr val="tx1">
                  <a:lumMod val="50000"/>
                  <a:lumOff val="50000"/>
                </a:schemeClr>
              </a:solidFill>
              <a:latin typeface="Helvetica"/>
              <a:cs typeface="Helvetica"/>
            </a:endParaRPr>
          </a:p>
        </p:txBody>
      </p:sp>
      <p:grpSp>
        <p:nvGrpSpPr>
          <p:cNvPr id="4" name="図形グループ 3"/>
          <p:cNvGrpSpPr/>
          <p:nvPr/>
        </p:nvGrpSpPr>
        <p:grpSpPr>
          <a:xfrm>
            <a:off x="1008716" y="2555360"/>
            <a:ext cx="7590450" cy="4229578"/>
            <a:chOff x="1214566" y="2458082"/>
            <a:chExt cx="7590450" cy="4229578"/>
          </a:xfrm>
        </p:grpSpPr>
        <p:pic>
          <p:nvPicPr>
            <p:cNvPr id="3" name="図 2"/>
            <p:cNvPicPr>
              <a:picLocks noChangeAspect="1"/>
            </p:cNvPicPr>
            <p:nvPr/>
          </p:nvPicPr>
          <p:blipFill>
            <a:blip r:embed="rId6"/>
            <a:stretch>
              <a:fillRect/>
            </a:stretch>
          </p:blipFill>
          <p:spPr>
            <a:xfrm>
              <a:off x="1214566" y="2458082"/>
              <a:ext cx="6736627" cy="4229578"/>
            </a:xfrm>
            <a:prstGeom prst="rect">
              <a:avLst/>
            </a:prstGeom>
            <a:solidFill>
              <a:schemeClr val="bg1"/>
            </a:solidFill>
          </p:spPr>
        </p:pic>
        <p:sp>
          <p:nvSpPr>
            <p:cNvPr id="14" name="テキスト ボックス 13"/>
            <p:cNvSpPr txBox="1"/>
            <p:nvPr/>
          </p:nvSpPr>
          <p:spPr>
            <a:xfrm>
              <a:off x="4172585" y="2764620"/>
              <a:ext cx="1856756" cy="707886"/>
            </a:xfrm>
            <a:prstGeom prst="rect">
              <a:avLst/>
            </a:prstGeom>
            <a:noFill/>
          </p:spPr>
          <p:txBody>
            <a:bodyPr wrap="none" rtlCol="0">
              <a:spAutoFit/>
            </a:bodyPr>
            <a:lstStyle/>
            <a:p>
              <a:pPr algn="ctr"/>
              <a:r>
                <a:rPr kumimoji="1" lang="en-US" altLang="ja-JP" sz="2000" b="1" i="1" dirty="0" smtClean="0">
                  <a:solidFill>
                    <a:srgbClr val="0000FF"/>
                  </a:solidFill>
                  <a:latin typeface="Helvetica"/>
                  <a:cs typeface="Helvetica"/>
                </a:rPr>
                <a:t>T</a:t>
              </a:r>
              <a:r>
                <a:rPr kumimoji="1" lang="en-US" altLang="ja-JP" sz="2000" b="1" baseline="-25000" dirty="0" smtClean="0">
                  <a:solidFill>
                    <a:srgbClr val="0000FF"/>
                  </a:solidFill>
                  <a:latin typeface="Helvetica"/>
                  <a:cs typeface="Helvetica"/>
                </a:rPr>
                <a:t>REB1</a:t>
              </a:r>
              <a:r>
                <a:rPr kumimoji="1" lang="en-US" altLang="ja-JP" sz="2000" b="1" dirty="0" smtClean="0">
                  <a:solidFill>
                    <a:srgbClr val="0000FF"/>
                  </a:solidFill>
                  <a:latin typeface="Helvetica"/>
                  <a:cs typeface="Helvetica"/>
                </a:rPr>
                <a:t> = 1 MeV </a:t>
              </a:r>
            </a:p>
            <a:p>
              <a:pPr algn="ctr"/>
              <a:r>
                <a:rPr kumimoji="1" lang="en-US" altLang="ja-JP" sz="2000" b="1" dirty="0" smtClean="0">
                  <a:solidFill>
                    <a:srgbClr val="0000FF"/>
                  </a:solidFill>
                  <a:latin typeface="Helvetica"/>
                  <a:cs typeface="Helvetica"/>
                </a:rPr>
                <a:t>(7.9%</a:t>
              </a:r>
              <a:r>
                <a:rPr lang="en-US" altLang="ja-JP" sz="2000" b="1" dirty="0">
                  <a:solidFill>
                    <a:srgbClr val="0000FF"/>
                  </a:solidFill>
                  <a:latin typeface="Helvetica"/>
                  <a:cs typeface="Helvetica"/>
                </a:rPr>
                <a:t> </a:t>
              </a:r>
              <a:r>
                <a:rPr lang="en-US" altLang="ja-JP" sz="2000" b="1" dirty="0" smtClean="0">
                  <a:solidFill>
                    <a:srgbClr val="0000FF"/>
                  </a:solidFill>
                  <a:latin typeface="Helvetica"/>
                  <a:cs typeface="Helvetica"/>
                </a:rPr>
                <a:t>of E</a:t>
              </a:r>
              <a:r>
                <a:rPr lang="en-US" altLang="ja-JP" sz="2000" b="1" baseline="-25000" dirty="0" smtClean="0">
                  <a:solidFill>
                    <a:srgbClr val="0000FF"/>
                  </a:solidFill>
                  <a:latin typeface="Helvetica"/>
                  <a:cs typeface="Helvetica"/>
                </a:rPr>
                <a:t>REB</a:t>
              </a:r>
              <a:r>
                <a:rPr kumimoji="1" lang="en-US" altLang="ja-JP" sz="2000" b="1" dirty="0" smtClean="0">
                  <a:solidFill>
                    <a:srgbClr val="0000FF"/>
                  </a:solidFill>
                  <a:latin typeface="Helvetica"/>
                  <a:cs typeface="Helvetica"/>
                </a:rPr>
                <a:t>)</a:t>
              </a:r>
              <a:endParaRPr kumimoji="1" lang="ja-JP" altLang="en-US" sz="2000" b="1" dirty="0">
                <a:solidFill>
                  <a:srgbClr val="0000FF"/>
                </a:solidFill>
                <a:latin typeface="Helvetica"/>
                <a:cs typeface="Helvetica"/>
              </a:endParaRPr>
            </a:p>
          </p:txBody>
        </p:sp>
        <p:sp>
          <p:nvSpPr>
            <p:cNvPr id="69" name="テキスト ボックス 68"/>
            <p:cNvSpPr txBox="1"/>
            <p:nvPr/>
          </p:nvSpPr>
          <p:spPr>
            <a:xfrm>
              <a:off x="6575070" y="4366133"/>
              <a:ext cx="2070657" cy="707886"/>
            </a:xfrm>
            <a:prstGeom prst="rect">
              <a:avLst/>
            </a:prstGeom>
            <a:noFill/>
          </p:spPr>
          <p:txBody>
            <a:bodyPr wrap="none" rtlCol="0">
              <a:spAutoFit/>
            </a:bodyPr>
            <a:lstStyle/>
            <a:p>
              <a:pPr algn="ctr"/>
              <a:r>
                <a:rPr kumimoji="1" lang="en-US" altLang="ja-JP" sz="2000" b="1" i="1" dirty="0" smtClean="0">
                  <a:solidFill>
                    <a:srgbClr val="FF0000"/>
                  </a:solidFill>
                  <a:latin typeface="Helvetica"/>
                  <a:cs typeface="Helvetica"/>
                </a:rPr>
                <a:t>T</a:t>
              </a:r>
              <a:r>
                <a:rPr kumimoji="1" lang="en-US" altLang="ja-JP" sz="2000" b="1" baseline="-25000" dirty="0" smtClean="0">
                  <a:solidFill>
                    <a:srgbClr val="FF0000"/>
                  </a:solidFill>
                  <a:latin typeface="Helvetica"/>
                  <a:cs typeface="Helvetica"/>
                </a:rPr>
                <a:t>REB2</a:t>
              </a:r>
              <a:r>
                <a:rPr kumimoji="1" lang="en-US" altLang="ja-JP" sz="2000" b="1" dirty="0" smtClean="0">
                  <a:solidFill>
                    <a:srgbClr val="FF0000"/>
                  </a:solidFill>
                  <a:latin typeface="Helvetica"/>
                  <a:cs typeface="Helvetica"/>
                </a:rPr>
                <a:t> = 15 MeV </a:t>
              </a:r>
            </a:p>
            <a:p>
              <a:pPr algn="ctr"/>
              <a:r>
                <a:rPr kumimoji="1" lang="en-US" altLang="ja-JP" sz="2000" b="1" dirty="0" smtClean="0">
                  <a:solidFill>
                    <a:srgbClr val="FF0000"/>
                  </a:solidFill>
                  <a:latin typeface="Helvetica"/>
                  <a:cs typeface="Helvetica"/>
                </a:rPr>
                <a:t>(92.1% of </a:t>
              </a:r>
              <a:r>
                <a:rPr lang="en-US" altLang="ja-JP" sz="2000" b="1" dirty="0" smtClean="0">
                  <a:solidFill>
                    <a:srgbClr val="FF0000"/>
                  </a:solidFill>
                  <a:latin typeface="Helvetica"/>
                  <a:cs typeface="Helvetica"/>
                </a:rPr>
                <a:t>E</a:t>
              </a:r>
              <a:r>
                <a:rPr lang="en-US" altLang="ja-JP" sz="2000" b="1" baseline="-25000" dirty="0" smtClean="0">
                  <a:solidFill>
                    <a:srgbClr val="FF0000"/>
                  </a:solidFill>
                  <a:latin typeface="Helvetica"/>
                  <a:cs typeface="Helvetica"/>
                </a:rPr>
                <a:t>REB</a:t>
              </a:r>
              <a:r>
                <a:rPr kumimoji="1" lang="en-US" altLang="ja-JP" sz="2000" b="1" dirty="0" smtClean="0">
                  <a:solidFill>
                    <a:srgbClr val="FF0000"/>
                  </a:solidFill>
                  <a:latin typeface="Helvetica"/>
                  <a:cs typeface="Helvetica"/>
                </a:rPr>
                <a:t>)</a:t>
              </a:r>
              <a:endParaRPr kumimoji="1" lang="ja-JP" altLang="en-US" sz="2000" b="1" dirty="0">
                <a:solidFill>
                  <a:srgbClr val="FF0000"/>
                </a:solidFill>
                <a:latin typeface="Helvetica"/>
                <a:cs typeface="Helvetica"/>
              </a:endParaRPr>
            </a:p>
          </p:txBody>
        </p:sp>
        <p:sp>
          <p:nvSpPr>
            <p:cNvPr id="70" name="テキスト ボックス 69"/>
            <p:cNvSpPr txBox="1"/>
            <p:nvPr/>
          </p:nvSpPr>
          <p:spPr>
            <a:xfrm>
              <a:off x="5284977" y="3659791"/>
              <a:ext cx="3520039" cy="400110"/>
            </a:xfrm>
            <a:prstGeom prst="rect">
              <a:avLst/>
            </a:prstGeom>
            <a:noFill/>
          </p:spPr>
          <p:txBody>
            <a:bodyPr wrap="none" rtlCol="0">
              <a:spAutoFit/>
            </a:bodyPr>
            <a:lstStyle/>
            <a:p>
              <a:r>
                <a:rPr kumimoji="1" lang="en-US" altLang="ja-JP" sz="2000" b="1" dirty="0" smtClean="0">
                  <a:solidFill>
                    <a:schemeClr val="tx1">
                      <a:lumMod val="50000"/>
                      <a:lumOff val="50000"/>
                    </a:schemeClr>
                  </a:solidFill>
                  <a:latin typeface="Helvetica"/>
                  <a:cs typeface="Helvetica"/>
                </a:rPr>
                <a:t>Vacuum Electron Spectrum</a:t>
              </a:r>
              <a:endParaRPr kumimoji="1" lang="ja-JP" altLang="en-US" sz="2000" b="1" dirty="0">
                <a:solidFill>
                  <a:schemeClr val="tx1">
                    <a:lumMod val="50000"/>
                    <a:lumOff val="50000"/>
                  </a:schemeClr>
                </a:solidFill>
                <a:latin typeface="Helvetica"/>
                <a:cs typeface="Helvetica"/>
              </a:endParaRPr>
            </a:p>
          </p:txBody>
        </p:sp>
      </p:grpSp>
      <p:grpSp>
        <p:nvGrpSpPr>
          <p:cNvPr id="20" name="図形グループ 118"/>
          <p:cNvGrpSpPr>
            <a:grpSpLocks/>
          </p:cNvGrpSpPr>
          <p:nvPr/>
        </p:nvGrpSpPr>
        <p:grpSpPr bwMode="auto">
          <a:xfrm>
            <a:off x="7879862" y="185188"/>
            <a:ext cx="1223963" cy="788988"/>
            <a:chOff x="7424915" y="-91246"/>
            <a:chExt cx="1224880" cy="790356"/>
          </a:xfrm>
        </p:grpSpPr>
        <p:sp>
          <p:nvSpPr>
            <p:cNvPr id="21"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22" name="図 1" descr="logo0.jpg"/>
            <p:cNvPicPr>
              <a:picLocks noChangeAspect="1"/>
            </p:cNvPicPr>
            <p:nvPr/>
          </p:nvPicPr>
          <p:blipFill>
            <a:blip r:embed="rId7">
              <a:extLst>
                <a:ext uri="{BEBA8EAE-BF5A-486C-A8C5-ECC9F3942E4B}">
                  <a14:imgProps xmlns:a14="http://schemas.microsoft.com/office/drawing/2010/main">
                    <a14:imgLayer r:embed="rId8">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E:\発表用PPT\logo-SILVER.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7</a:t>
            </a:fld>
            <a:endParaRPr lang="en-US" altLang="ja-JP" sz="1300" dirty="0">
              <a:solidFill>
                <a:srgbClr val="000000"/>
              </a:solidFill>
              <a:latin typeface="Arial" charset="0"/>
              <a:cs typeface="Gill Sans" charset="0"/>
            </a:endParaRPr>
          </a:p>
        </p:txBody>
      </p:sp>
      <p:sp>
        <p:nvSpPr>
          <p:cNvPr id="23" name="円/楕円 22"/>
          <p:cNvSpPr/>
          <p:nvPr/>
        </p:nvSpPr>
        <p:spPr bwMode="auto">
          <a:xfrm>
            <a:off x="1904633" y="3033629"/>
            <a:ext cx="1995465" cy="1073110"/>
          </a:xfrm>
          <a:prstGeom prst="ellipse">
            <a:avLst/>
          </a:prstGeom>
          <a:noFill/>
          <a:ln w="25400" cap="flat" cmpd="sng" algn="ctr">
            <a:solidFill>
              <a:srgbClr val="008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tab pos="838200" algn="l"/>
              </a:tabLst>
            </a:pPr>
            <a:endParaRPr kumimoji="0" lang="ja-JP" alt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p:txBody>
      </p:sp>
      <p:sp>
        <p:nvSpPr>
          <p:cNvPr id="24" name="テキスト ボックス 13"/>
          <p:cNvSpPr txBox="1">
            <a:spLocks noChangeArrowheads="1"/>
          </p:cNvSpPr>
          <p:nvPr/>
        </p:nvSpPr>
        <p:spPr bwMode="auto">
          <a:xfrm>
            <a:off x="1793107" y="4096405"/>
            <a:ext cx="3149599"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5613">
              <a:defRPr kumimoji="1" sz="2800" u="sng">
                <a:solidFill>
                  <a:schemeClr val="tx1"/>
                </a:solidFill>
                <a:latin typeface="Times New Roman" charset="0"/>
                <a:ea typeface="ＭＳ Ｐゴシック" charset="0"/>
                <a:cs typeface="ＭＳ Ｐゴシック" charset="0"/>
              </a:defRPr>
            </a:lvl1pPr>
            <a:lvl2pPr marL="742950" indent="-285750" defTabSz="455613">
              <a:defRPr kumimoji="1" sz="2800" u="sng">
                <a:solidFill>
                  <a:schemeClr val="tx1"/>
                </a:solidFill>
                <a:latin typeface="Times New Roman" charset="0"/>
                <a:ea typeface="ＭＳ Ｐゴシック" charset="0"/>
              </a:defRPr>
            </a:lvl2pPr>
            <a:lvl3pPr marL="1143000" indent="-228600" defTabSz="455613">
              <a:defRPr kumimoji="1" sz="2800" u="sng">
                <a:solidFill>
                  <a:schemeClr val="tx1"/>
                </a:solidFill>
                <a:latin typeface="Times New Roman" charset="0"/>
                <a:ea typeface="ＭＳ Ｐゴシック" charset="0"/>
              </a:defRPr>
            </a:lvl3pPr>
            <a:lvl4pPr marL="1600200" indent="-228600" defTabSz="455613">
              <a:defRPr kumimoji="1" sz="2800" u="sng">
                <a:solidFill>
                  <a:schemeClr val="tx1"/>
                </a:solidFill>
                <a:latin typeface="Times New Roman" charset="0"/>
                <a:ea typeface="ＭＳ Ｐゴシック" charset="0"/>
              </a:defRPr>
            </a:lvl4pPr>
            <a:lvl5pPr marL="2057400" indent="-228600" defTabSz="455613">
              <a:defRPr kumimoji="1" sz="2800" u="sng">
                <a:solidFill>
                  <a:schemeClr val="tx1"/>
                </a:solidFill>
                <a:latin typeface="Times New Roman" charset="0"/>
                <a:ea typeface="ＭＳ Ｐゴシック" charset="0"/>
              </a:defRPr>
            </a:lvl5pPr>
            <a:lvl6pPr marL="2514600" indent="-228600" defTabSz="4556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4556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4556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455613" fontAlgn="base">
              <a:spcBef>
                <a:spcPct val="0"/>
              </a:spcBef>
              <a:spcAft>
                <a:spcPct val="0"/>
              </a:spcAft>
              <a:defRPr kumimoji="1" sz="2800" u="sng">
                <a:solidFill>
                  <a:schemeClr val="tx1"/>
                </a:solidFill>
                <a:latin typeface="Times New Roman" charset="0"/>
                <a:ea typeface="ＭＳ Ｐゴシック" charset="0"/>
              </a:defRPr>
            </a:lvl9pPr>
          </a:lstStyle>
          <a:p>
            <a:pPr algn="ctr"/>
            <a:r>
              <a:rPr lang="en-US" altLang="ja-JP" sz="2000" b="1" u="none" dirty="0" smtClean="0">
                <a:solidFill>
                  <a:srgbClr val="008000"/>
                </a:solidFill>
                <a:latin typeface="Helvetica" charset="0"/>
                <a:cs typeface="Helvetica" charset="0"/>
              </a:rPr>
              <a:t>Effect of sheath field</a:t>
            </a:r>
            <a:endParaRPr lang="ja-JP" altLang="en-US" sz="2000" b="1" u="none" dirty="0">
              <a:solidFill>
                <a:srgbClr val="008000"/>
              </a:solidFill>
              <a:latin typeface="Helvetica" charset="0"/>
              <a:cs typeface="Helvetica" charset="0"/>
            </a:endParaRPr>
          </a:p>
        </p:txBody>
      </p:sp>
    </p:spTree>
    <p:extLst>
      <p:ext uri="{BB962C8B-B14F-4D97-AF65-F5344CB8AC3E}">
        <p14:creationId xmlns:p14="http://schemas.microsoft.com/office/powerpoint/2010/main" val="183433484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テキスト ボックス 76"/>
          <p:cNvSpPr txBox="1"/>
          <p:nvPr/>
        </p:nvSpPr>
        <p:spPr>
          <a:xfrm>
            <a:off x="4021990" y="2441155"/>
            <a:ext cx="2044851" cy="369332"/>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Fuel cross section</a:t>
            </a:r>
          </a:p>
        </p:txBody>
      </p:sp>
      <p:grpSp>
        <p:nvGrpSpPr>
          <p:cNvPr id="60" name="図形グループ 83"/>
          <p:cNvGrpSpPr>
            <a:grpSpLocks/>
          </p:cNvGrpSpPr>
          <p:nvPr/>
        </p:nvGrpSpPr>
        <p:grpSpPr bwMode="auto">
          <a:xfrm>
            <a:off x="8109585" y="255724"/>
            <a:ext cx="982980" cy="734035"/>
            <a:chOff x="8108950" y="50800"/>
            <a:chExt cx="984250" cy="734299"/>
          </a:xfrm>
        </p:grpSpPr>
        <p:sp>
          <p:nvSpPr>
            <p:cNvPr id="61" name="Text Box 8"/>
            <p:cNvSpPr txBox="1">
              <a:spLocks noChangeArrowheads="1"/>
            </p:cNvSpPr>
            <p:nvPr/>
          </p:nvSpPr>
          <p:spPr bwMode="auto">
            <a:xfrm>
              <a:off x="8108950" y="508000"/>
              <a:ext cx="984250" cy="27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3200">
                  <a:solidFill>
                    <a:schemeClr val="tx1"/>
                  </a:solidFill>
                  <a:latin typeface="Gill Sans" charset="0"/>
                  <a:ea typeface="ヒラギノ角ゴ ProN W3" charset="0"/>
                  <a:cs typeface="ヒラギノ角ゴ ProN W3" charset="0"/>
                  <a:sym typeface="Gill Sans" charset="0"/>
                </a:defRPr>
              </a:lvl1pPr>
              <a:lvl2pPr marL="742950" indent="-285750" defTabSz="1014413">
                <a:defRPr kumimoji="1" sz="3200">
                  <a:solidFill>
                    <a:schemeClr val="tx1"/>
                  </a:solidFill>
                  <a:latin typeface="Gill Sans" charset="0"/>
                  <a:ea typeface="ヒラギノ角ゴ ProN W3" charset="0"/>
                  <a:cs typeface="ヒラギノ角ゴ ProN W3" charset="0"/>
                  <a:sym typeface="Gill Sans" charset="0"/>
                </a:defRPr>
              </a:lvl2pPr>
              <a:lvl3pPr marL="1143000" indent="-228600" defTabSz="1014413">
                <a:defRPr kumimoji="1" sz="3200">
                  <a:solidFill>
                    <a:schemeClr val="tx1"/>
                  </a:solidFill>
                  <a:latin typeface="Gill Sans" charset="0"/>
                  <a:ea typeface="ヒラギノ角ゴ ProN W3" charset="0"/>
                  <a:cs typeface="ヒラギノ角ゴ ProN W3" charset="0"/>
                  <a:sym typeface="Gill Sans" charset="0"/>
                </a:defRPr>
              </a:lvl3pPr>
              <a:lvl4pPr marL="1600200" indent="-228600" defTabSz="1014413">
                <a:defRPr kumimoji="1" sz="3200">
                  <a:solidFill>
                    <a:schemeClr val="tx1"/>
                  </a:solidFill>
                  <a:latin typeface="Gill Sans" charset="0"/>
                  <a:ea typeface="ヒラギノ角ゴ ProN W3" charset="0"/>
                  <a:cs typeface="ヒラギノ角ゴ ProN W3" charset="0"/>
                  <a:sym typeface="Gill Sans" charset="0"/>
                </a:defRPr>
              </a:lvl4pPr>
              <a:lvl5pPr marL="2057400" indent="-228600" defTabSz="1014413">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defTabSz="1014413"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1200" b="1">
                  <a:solidFill>
                    <a:srgbClr val="000000"/>
                  </a:solidFill>
                  <a:latin typeface="Charcoal" charset="0"/>
                </a:rPr>
                <a:t>ILE, Osaka</a:t>
              </a:r>
            </a:p>
          </p:txBody>
        </p:sp>
        <p:pic>
          <p:nvPicPr>
            <p:cNvPr id="62" name="Picture 2" descr="E:\発表用PPT\logo-SIL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469" y="50800"/>
              <a:ext cx="723213" cy="533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 name="テキスト ボックス 72"/>
          <p:cNvSpPr txBox="1"/>
          <p:nvPr/>
        </p:nvSpPr>
        <p:spPr>
          <a:xfrm>
            <a:off x="2" y="4620153"/>
            <a:ext cx="1638640" cy="830997"/>
          </a:xfrm>
          <a:prstGeom prst="rect">
            <a:avLst/>
          </a:prstGeom>
          <a:noFill/>
        </p:spPr>
        <p:txBody>
          <a:bodyPr wrap="none" rtlCol="0">
            <a:spAutoFit/>
          </a:bodyPr>
          <a:lstStyle/>
          <a:p>
            <a:pPr algn="ctr"/>
            <a:r>
              <a:rPr lang="en-US" altLang="ja-JP" sz="2400" b="1" dirty="0" smtClean="0">
                <a:solidFill>
                  <a:srgbClr val="000000"/>
                </a:solidFill>
                <a:latin typeface="Helvetica"/>
                <a:ea typeface="ヒラギノ角ゴ Pro W6"/>
                <a:cs typeface="Helvetica"/>
              </a:rPr>
              <a:t>Heating</a:t>
            </a:r>
          </a:p>
          <a:p>
            <a:pPr algn="ctr"/>
            <a:r>
              <a:rPr lang="en-US" altLang="ja-JP" sz="2400" b="1" dirty="0" smtClean="0">
                <a:solidFill>
                  <a:srgbClr val="000000"/>
                </a:solidFill>
                <a:latin typeface="Helvetica"/>
                <a:ea typeface="ヒラギノ角ゴ Pro W6"/>
                <a:cs typeface="Helvetica"/>
              </a:rPr>
              <a:t>Efficiency</a:t>
            </a:r>
            <a:endParaRPr lang="ja-JP" altLang="en-US" sz="2400" b="1" dirty="0">
              <a:solidFill>
                <a:srgbClr val="000000"/>
              </a:solidFill>
              <a:latin typeface="Helvetica"/>
              <a:ea typeface="ヒラギノ角ゴ Pro W6"/>
              <a:cs typeface="Helvetica"/>
            </a:endParaRPr>
          </a:p>
        </p:txBody>
      </p:sp>
      <p:sp>
        <p:nvSpPr>
          <p:cNvPr id="74" name="テキスト ボックス 73"/>
          <p:cNvSpPr txBox="1"/>
          <p:nvPr/>
        </p:nvSpPr>
        <p:spPr>
          <a:xfrm>
            <a:off x="26573" y="2441155"/>
            <a:ext cx="1749886" cy="923330"/>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Laser- Electron</a:t>
            </a:r>
          </a:p>
          <a:p>
            <a:pPr algn="ctr"/>
            <a:r>
              <a:rPr lang="en-US" altLang="ja-JP" dirty="0" smtClean="0">
                <a:solidFill>
                  <a:srgbClr val="000000"/>
                </a:solidFill>
                <a:latin typeface="Helvetica"/>
                <a:ea typeface="ヒラギノ角ゴ Pro W6"/>
                <a:cs typeface="Helvetica"/>
              </a:rPr>
              <a:t>Conversion</a:t>
            </a:r>
          </a:p>
          <a:p>
            <a:pPr algn="ctr"/>
            <a:r>
              <a:rPr lang="en-US" altLang="ja-JP" dirty="0" smtClean="0">
                <a:solidFill>
                  <a:srgbClr val="000000"/>
                </a:solidFill>
                <a:latin typeface="Helvetica"/>
                <a:ea typeface="ヒラギノ角ゴ Pro W6"/>
                <a:cs typeface="Helvetica"/>
              </a:rPr>
              <a:t>Efficiency</a:t>
            </a:r>
            <a:endParaRPr lang="ja-JP" altLang="en-US" dirty="0">
              <a:solidFill>
                <a:srgbClr val="000000"/>
              </a:solidFill>
              <a:latin typeface="Helvetica"/>
              <a:ea typeface="ヒラギノ角ゴ Pro W6"/>
              <a:cs typeface="Helvetica"/>
            </a:endParaRPr>
          </a:p>
        </p:txBody>
      </p:sp>
      <p:sp>
        <p:nvSpPr>
          <p:cNvPr id="76" name="テキスト ボックス 75"/>
          <p:cNvSpPr txBox="1"/>
          <p:nvPr/>
        </p:nvSpPr>
        <p:spPr>
          <a:xfrm>
            <a:off x="4063773" y="3001973"/>
            <a:ext cx="1961284" cy="646331"/>
          </a:xfrm>
          <a:prstGeom prst="rect">
            <a:avLst/>
          </a:prstGeom>
          <a:noFill/>
        </p:spPr>
        <p:txBody>
          <a:bodyPr wrap="square" rtlCol="0">
            <a:spAutoFit/>
          </a:bodyPr>
          <a:lstStyle/>
          <a:p>
            <a:pPr algn="ctr"/>
            <a:r>
              <a:rPr lang="en-US" altLang="ja-JP" dirty="0" smtClean="0">
                <a:solidFill>
                  <a:srgbClr val="000000"/>
                </a:solidFill>
                <a:latin typeface="Helvetica"/>
                <a:ea typeface="ヒラギノ角ゴ Pro W6"/>
                <a:cs typeface="Helvetica"/>
              </a:rPr>
              <a:t>E-beam cross section @fuel</a:t>
            </a:r>
            <a:endParaRPr lang="ja-JP" altLang="en-US" dirty="0" smtClean="0">
              <a:solidFill>
                <a:srgbClr val="000000"/>
              </a:solidFill>
              <a:latin typeface="Helvetica"/>
              <a:ea typeface="ヒラギノ角ゴ Pro W6"/>
              <a:cs typeface="Helvetica"/>
            </a:endParaRPr>
          </a:p>
        </p:txBody>
      </p:sp>
      <p:sp>
        <p:nvSpPr>
          <p:cNvPr id="79" name="テキスト ボックス 78"/>
          <p:cNvSpPr txBox="1"/>
          <p:nvPr/>
        </p:nvSpPr>
        <p:spPr>
          <a:xfrm flipH="1" flipV="1">
            <a:off x="1549028" y="4887147"/>
            <a:ext cx="340259" cy="461665"/>
          </a:xfrm>
          <a:prstGeom prst="rect">
            <a:avLst/>
          </a:prstGeom>
          <a:noFill/>
        </p:spPr>
        <p:txBody>
          <a:bodyPr wrap="square" rtlCol="0">
            <a:spAutoFit/>
          </a:bodyPr>
          <a:lstStyle/>
          <a:p>
            <a:pPr algn="ctr"/>
            <a:r>
              <a:rPr lang="en-US" altLang="ja-JP" sz="2400" b="1" dirty="0" smtClean="0">
                <a:solidFill>
                  <a:srgbClr val="000000"/>
                </a:solidFill>
                <a:latin typeface="Helvetica"/>
                <a:ea typeface="ヒラギノ角ゴ Pro W6"/>
                <a:cs typeface="Helvetica"/>
              </a:rPr>
              <a:t>=</a:t>
            </a:r>
            <a:endParaRPr lang="ja-JP" altLang="en-US" sz="2400" b="1" dirty="0">
              <a:solidFill>
                <a:srgbClr val="000000"/>
              </a:solidFill>
              <a:latin typeface="Helvetica"/>
              <a:ea typeface="ヒラギノ角ゴ Pro W6"/>
              <a:cs typeface="Helvetica"/>
            </a:endParaRPr>
          </a:p>
        </p:txBody>
      </p:sp>
      <p:sp>
        <p:nvSpPr>
          <p:cNvPr id="80" name="テキスト ボックス 79"/>
          <p:cNvSpPr txBox="1"/>
          <p:nvPr/>
        </p:nvSpPr>
        <p:spPr>
          <a:xfrm>
            <a:off x="1752021" y="2719633"/>
            <a:ext cx="338629" cy="369332"/>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X</a:t>
            </a:r>
          </a:p>
        </p:txBody>
      </p:sp>
      <p:sp>
        <p:nvSpPr>
          <p:cNvPr id="81" name="テキスト ボックス 80"/>
          <p:cNvSpPr txBox="1"/>
          <p:nvPr/>
        </p:nvSpPr>
        <p:spPr>
          <a:xfrm>
            <a:off x="3623444" y="2719633"/>
            <a:ext cx="338629" cy="369332"/>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X</a:t>
            </a:r>
          </a:p>
        </p:txBody>
      </p:sp>
      <p:sp>
        <p:nvSpPr>
          <p:cNvPr id="82" name="テキスト ボックス 81"/>
          <p:cNvSpPr txBox="1"/>
          <p:nvPr/>
        </p:nvSpPr>
        <p:spPr>
          <a:xfrm>
            <a:off x="6184154" y="2719633"/>
            <a:ext cx="338629" cy="369332"/>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X</a:t>
            </a:r>
          </a:p>
        </p:txBody>
      </p:sp>
      <p:cxnSp>
        <p:nvCxnSpPr>
          <p:cNvPr id="83" name="直線コネクタ 82"/>
          <p:cNvCxnSpPr/>
          <p:nvPr/>
        </p:nvCxnSpPr>
        <p:spPr>
          <a:xfrm flipH="1">
            <a:off x="4015460" y="2904299"/>
            <a:ext cx="2057911" cy="0"/>
          </a:xfrm>
          <a:prstGeom prst="line">
            <a:avLst/>
          </a:prstGeom>
          <a:ln w="28575" cmpd="sng">
            <a:solidFill>
              <a:schemeClr val="tx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4" name="テキスト ボックス 83"/>
          <p:cNvSpPr txBox="1"/>
          <p:nvPr/>
        </p:nvSpPr>
        <p:spPr>
          <a:xfrm>
            <a:off x="2086921" y="2581134"/>
            <a:ext cx="1638640" cy="646331"/>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Electron</a:t>
            </a:r>
          </a:p>
          <a:p>
            <a:pPr algn="ctr"/>
            <a:r>
              <a:rPr lang="en-US" altLang="ja-JP" dirty="0" smtClean="0">
                <a:solidFill>
                  <a:srgbClr val="000000"/>
                </a:solidFill>
                <a:latin typeface="Helvetica"/>
                <a:ea typeface="ヒラギノ角ゴ Pro W6"/>
                <a:cs typeface="Helvetica"/>
              </a:rPr>
              <a:t>Transmittance</a:t>
            </a:r>
          </a:p>
        </p:txBody>
      </p:sp>
      <p:sp>
        <p:nvSpPr>
          <p:cNvPr id="88" name="Rectangle 2"/>
          <p:cNvSpPr>
            <a:spLocks noChangeArrowheads="1"/>
          </p:cNvSpPr>
          <p:nvPr/>
        </p:nvSpPr>
        <p:spPr bwMode="auto">
          <a:xfrm>
            <a:off x="2" y="0"/>
            <a:ext cx="8136000"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a:solidFill>
                <a:srgbClr val="FF0000"/>
              </a:solidFill>
              <a:latin typeface="Helvetica"/>
              <a:ea typeface="ヒラギノ角ゴ Pro W3"/>
              <a:cs typeface="Helvetica"/>
            </a:endParaRPr>
          </a:p>
          <a:p>
            <a:r>
              <a:rPr lang="en-US" altLang="ja-JP" sz="2200" b="1" dirty="0" smtClean="0">
                <a:solidFill>
                  <a:srgbClr val="FF0000"/>
                </a:solidFill>
                <a:latin typeface="Helvetica"/>
                <a:ea typeface="ヒラギノ角ゴ Pro W3"/>
                <a:cs typeface="Helvetica"/>
              </a:rPr>
              <a:t>Heating efficiency </a:t>
            </a:r>
            <a:r>
              <a:rPr lang="en-US" altLang="ja-JP" sz="2200" b="1" dirty="0" smtClean="0">
                <a:solidFill>
                  <a:srgbClr val="000090"/>
                </a:solidFill>
                <a:latin typeface="Helvetica"/>
                <a:ea typeface="ヒラギノ角ゴ Pro W3"/>
                <a:cs typeface="Helvetica"/>
              </a:rPr>
              <a:t>is evaluated with </a:t>
            </a:r>
            <a:r>
              <a:rPr lang="en-US" altLang="ja-JP" sz="2200" b="1" dirty="0" smtClean="0">
                <a:solidFill>
                  <a:srgbClr val="FF0000"/>
                </a:solidFill>
                <a:latin typeface="Helvetica"/>
                <a:ea typeface="ヒラギノ角ゴ Pro W3"/>
                <a:cs typeface="Helvetica"/>
              </a:rPr>
              <a:t>measured</a:t>
            </a:r>
            <a:r>
              <a:rPr lang="en-US" altLang="ja-JP" sz="2200" b="1" dirty="0" smtClean="0">
                <a:solidFill>
                  <a:srgbClr val="000090"/>
                </a:solidFill>
                <a:latin typeface="Helvetica"/>
                <a:ea typeface="ヒラギノ角ゴ Pro W3"/>
                <a:cs typeface="Helvetica"/>
              </a:rPr>
              <a:t> divergence</a:t>
            </a:r>
            <a:r>
              <a:rPr lang="en-US" altLang="ja-JP" sz="2200" b="1" dirty="0">
                <a:solidFill>
                  <a:srgbClr val="000090"/>
                </a:solidFill>
                <a:latin typeface="Helvetica"/>
                <a:ea typeface="ヒラギノ角ゴ Pro W3"/>
                <a:cs typeface="Helvetica"/>
              </a:rPr>
              <a:t>, energy distribution and flux of </a:t>
            </a:r>
            <a:r>
              <a:rPr lang="en-US" altLang="ja-JP" sz="2200" b="1" dirty="0" smtClean="0">
                <a:solidFill>
                  <a:srgbClr val="000090"/>
                </a:solidFill>
                <a:latin typeface="Helvetica"/>
                <a:ea typeface="ヒラギノ角ゴ Pro W3"/>
                <a:cs typeface="Helvetica"/>
              </a:rPr>
              <a:t>REB.</a:t>
            </a:r>
            <a:endParaRPr lang="en-US" altLang="ja-JP" sz="2200" b="1" dirty="0">
              <a:solidFill>
                <a:srgbClr val="000090"/>
              </a:solidFill>
              <a:latin typeface="Helvetica"/>
              <a:ea typeface="ヒラギノ角ゴ Pro W3"/>
              <a:cs typeface="Helvetica"/>
            </a:endParaRPr>
          </a:p>
        </p:txBody>
      </p:sp>
      <p:sp>
        <p:nvSpPr>
          <p:cNvPr id="89" name="正方形/長方形 88"/>
          <p:cNvSpPr/>
          <p:nvPr/>
        </p:nvSpPr>
        <p:spPr>
          <a:xfrm>
            <a:off x="39957" y="38105"/>
            <a:ext cx="3558332" cy="369328"/>
          </a:xfrm>
          <a:prstGeom prst="rect">
            <a:avLst/>
          </a:prstGeom>
          <a:ln>
            <a:solidFill>
              <a:schemeClr val="tx1"/>
            </a:solidFill>
          </a:ln>
        </p:spPr>
        <p:txBody>
          <a:bodyPr wrap="none" lIns="91438" tIns="45718" rIns="91438" bIns="45718">
            <a:spAutoFit/>
          </a:bodyPr>
          <a:lstStyle/>
          <a:p>
            <a:r>
              <a:rPr kumimoji="0" lang="en-US" altLang="ja-JP" dirty="0" smtClean="0">
                <a:solidFill>
                  <a:srgbClr val="000000"/>
                </a:solidFill>
                <a:latin typeface="Helvetica"/>
                <a:ea typeface="ヒラギノ角ゴ Pro W3"/>
                <a:cs typeface="Helvetica"/>
                <a:sym typeface="Gill Sans" charset="0"/>
              </a:rPr>
              <a:t>Summary of FI Basic Experiment</a:t>
            </a:r>
            <a:endParaRPr lang="ja-JP" altLang="en-US" baseline="-25000" dirty="0">
              <a:latin typeface="Helvetica"/>
              <a:cs typeface="Helvetica"/>
            </a:endParaRPr>
          </a:p>
        </p:txBody>
      </p:sp>
      <p:grpSp>
        <p:nvGrpSpPr>
          <p:cNvPr id="2" name="図形グループ 1"/>
          <p:cNvGrpSpPr/>
          <p:nvPr/>
        </p:nvGrpSpPr>
        <p:grpSpPr>
          <a:xfrm>
            <a:off x="33421" y="2452253"/>
            <a:ext cx="3619247" cy="2837769"/>
            <a:chOff x="33421" y="2452253"/>
            <a:chExt cx="3619247" cy="2837769"/>
          </a:xfrm>
        </p:grpSpPr>
        <p:sp>
          <p:nvSpPr>
            <p:cNvPr id="85" name="テキスト ボックス 84"/>
            <p:cNvSpPr txBox="1"/>
            <p:nvPr/>
          </p:nvSpPr>
          <p:spPr>
            <a:xfrm>
              <a:off x="2088538" y="4828357"/>
              <a:ext cx="1005954" cy="461665"/>
            </a:xfrm>
            <a:prstGeom prst="rect">
              <a:avLst/>
            </a:prstGeom>
            <a:noFill/>
          </p:spPr>
          <p:txBody>
            <a:bodyPr wrap="none" rtlCol="0">
              <a:spAutoFit/>
            </a:bodyPr>
            <a:lstStyle/>
            <a:p>
              <a:pPr algn="ctr"/>
              <a:r>
                <a:rPr kumimoji="1" lang="en-US" altLang="ja-JP" sz="2400" b="1" dirty="0" smtClean="0">
                  <a:solidFill>
                    <a:srgbClr val="FF0000"/>
                  </a:solidFill>
                  <a:latin typeface="Helvetica"/>
                  <a:ea typeface="ヒラギノ角ゴ Pro W6"/>
                  <a:cs typeface="Helvetica"/>
                </a:rPr>
                <a:t>40 %*</a:t>
              </a:r>
            </a:p>
          </p:txBody>
        </p:sp>
        <p:sp>
          <p:nvSpPr>
            <p:cNvPr id="90" name="正方形/長方形 89"/>
            <p:cNvSpPr/>
            <p:nvPr/>
          </p:nvSpPr>
          <p:spPr>
            <a:xfrm>
              <a:off x="33421" y="2452253"/>
              <a:ext cx="3619247" cy="912232"/>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rot="16200000">
              <a:off x="2332038" y="4345450"/>
              <a:ext cx="424315" cy="584776"/>
            </a:xfrm>
            <a:prstGeom prst="rect">
              <a:avLst/>
            </a:prstGeom>
          </p:spPr>
          <p:txBody>
            <a:bodyPr wrap="none">
              <a:spAutoFit/>
            </a:bodyPr>
            <a:lstStyle/>
            <a:p>
              <a:r>
                <a:rPr lang="en-US" altLang="ja-JP" sz="3200" b="1" dirty="0">
                  <a:solidFill>
                    <a:srgbClr val="FF0000"/>
                  </a:solidFill>
                  <a:latin typeface="Helvetica"/>
                  <a:ea typeface="ヒラギノ角ゴ Pro W6"/>
                  <a:cs typeface="Helvetica"/>
                </a:rPr>
                <a:t>= </a:t>
              </a:r>
              <a:endParaRPr lang="ja-JP" altLang="en-US" sz="3200" b="1" dirty="0"/>
            </a:p>
          </p:txBody>
        </p:sp>
      </p:grpSp>
      <p:cxnSp>
        <p:nvCxnSpPr>
          <p:cNvPr id="97" name="直線コネクタ 96"/>
          <p:cNvCxnSpPr/>
          <p:nvPr/>
        </p:nvCxnSpPr>
        <p:spPr>
          <a:xfrm flipH="1">
            <a:off x="6567139" y="2939572"/>
            <a:ext cx="2481071" cy="1"/>
          </a:xfrm>
          <a:prstGeom prst="line">
            <a:avLst/>
          </a:prstGeom>
          <a:ln w="28575" cmpd="sng">
            <a:solidFill>
              <a:schemeClr val="tx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9" name="テキスト ボックス 98"/>
          <p:cNvSpPr txBox="1"/>
          <p:nvPr/>
        </p:nvSpPr>
        <p:spPr>
          <a:xfrm>
            <a:off x="6823516" y="3042799"/>
            <a:ext cx="1968320" cy="369332"/>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Range of e-beam</a:t>
            </a:r>
          </a:p>
        </p:txBody>
      </p:sp>
      <p:sp>
        <p:nvSpPr>
          <p:cNvPr id="98" name="テキスト ボックス 97"/>
          <p:cNvSpPr txBox="1"/>
          <p:nvPr/>
        </p:nvSpPr>
        <p:spPr>
          <a:xfrm>
            <a:off x="6984128" y="2466480"/>
            <a:ext cx="1647093" cy="369332"/>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2 x Fuel rho-R</a:t>
            </a:r>
          </a:p>
        </p:txBody>
      </p:sp>
      <p:grpSp>
        <p:nvGrpSpPr>
          <p:cNvPr id="10" name="図形グループ 9"/>
          <p:cNvGrpSpPr/>
          <p:nvPr/>
        </p:nvGrpSpPr>
        <p:grpSpPr>
          <a:xfrm>
            <a:off x="4032987" y="1709730"/>
            <a:ext cx="2022856" cy="1126082"/>
            <a:chOff x="4032987" y="1709730"/>
            <a:chExt cx="2022856" cy="1126082"/>
          </a:xfrm>
        </p:grpSpPr>
        <p:sp>
          <p:nvSpPr>
            <p:cNvPr id="75" name="テキスト ボックス 74"/>
            <p:cNvSpPr txBox="1"/>
            <p:nvPr/>
          </p:nvSpPr>
          <p:spPr>
            <a:xfrm>
              <a:off x="4317669" y="1709730"/>
              <a:ext cx="1453493" cy="369332"/>
            </a:xfrm>
            <a:prstGeom prst="rect">
              <a:avLst/>
            </a:prstGeom>
            <a:noFill/>
          </p:spPr>
          <p:txBody>
            <a:bodyPr wrap="none" rtlCol="0">
              <a:spAutoFit/>
            </a:bodyPr>
            <a:lstStyle/>
            <a:p>
              <a:pPr algn="ctr"/>
              <a:r>
                <a:rPr lang="el-GR" altLang="ja-JP" dirty="0" smtClean="0">
                  <a:solidFill>
                    <a:srgbClr val="000090"/>
                  </a:solidFill>
                  <a:latin typeface="Helvetica"/>
                  <a:ea typeface="ヒラギノ角ゴ Pro W6"/>
                  <a:cs typeface="Helvetica"/>
                </a:rPr>
                <a:t>π </a:t>
              </a:r>
              <a:r>
                <a:rPr lang="en-US" altLang="ja-JP" dirty="0" smtClean="0">
                  <a:solidFill>
                    <a:srgbClr val="000090"/>
                  </a:solidFill>
                  <a:latin typeface="Helvetica"/>
                  <a:ea typeface="ヒラギノ角ゴ Pro W6"/>
                  <a:cs typeface="Helvetica"/>
                </a:rPr>
                <a:t>(50/2 µm)</a:t>
              </a:r>
              <a:r>
                <a:rPr lang="en-US" altLang="ja-JP" baseline="30000" dirty="0" smtClean="0">
                  <a:solidFill>
                    <a:srgbClr val="000090"/>
                  </a:solidFill>
                  <a:latin typeface="Helvetica"/>
                  <a:ea typeface="ヒラギノ角ゴ Pro W6"/>
                  <a:cs typeface="Helvetica"/>
                </a:rPr>
                <a:t>2</a:t>
              </a:r>
              <a:endParaRPr kumimoji="1" lang="en-US" altLang="ja-JP" dirty="0" smtClean="0">
                <a:solidFill>
                  <a:srgbClr val="000090"/>
                </a:solidFill>
                <a:latin typeface="Helvetica"/>
                <a:ea typeface="ヒラギノ角ゴ Pro W6"/>
                <a:cs typeface="Helvetica"/>
              </a:endParaRPr>
            </a:p>
          </p:txBody>
        </p:sp>
        <p:sp>
          <p:nvSpPr>
            <p:cNvPr id="101" name="正方形/長方形 100"/>
            <p:cNvSpPr/>
            <p:nvPr/>
          </p:nvSpPr>
          <p:spPr>
            <a:xfrm rot="16200000">
              <a:off x="4884681" y="2038726"/>
              <a:ext cx="319468" cy="369332"/>
            </a:xfrm>
            <a:prstGeom prst="rect">
              <a:avLst/>
            </a:prstGeom>
          </p:spPr>
          <p:txBody>
            <a:bodyPr wrap="none">
              <a:spAutoFit/>
            </a:bodyPr>
            <a:lstStyle/>
            <a:p>
              <a:r>
                <a:rPr lang="en-US" altLang="ja-JP" dirty="0">
                  <a:solidFill>
                    <a:srgbClr val="000090"/>
                  </a:solidFill>
                  <a:latin typeface="Helvetica"/>
                  <a:ea typeface="ヒラギノ角ゴ Pro W6"/>
                  <a:cs typeface="Helvetica"/>
                </a:rPr>
                <a:t>= </a:t>
              </a:r>
              <a:endParaRPr lang="ja-JP" altLang="en-US" dirty="0">
                <a:solidFill>
                  <a:srgbClr val="000090"/>
                </a:solidFill>
              </a:endParaRPr>
            </a:p>
          </p:txBody>
        </p:sp>
        <p:sp>
          <p:nvSpPr>
            <p:cNvPr id="104" name="正方形/長方形 103"/>
            <p:cNvSpPr/>
            <p:nvPr/>
          </p:nvSpPr>
          <p:spPr>
            <a:xfrm>
              <a:off x="4032987" y="2397921"/>
              <a:ext cx="2022856" cy="437891"/>
            </a:xfrm>
            <a:prstGeom prst="rect">
              <a:avLst/>
            </a:prstGeom>
            <a:no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1" name="図形グループ 10"/>
          <p:cNvGrpSpPr/>
          <p:nvPr/>
        </p:nvGrpSpPr>
        <p:grpSpPr>
          <a:xfrm>
            <a:off x="6796246" y="1709730"/>
            <a:ext cx="2022856" cy="1156921"/>
            <a:chOff x="6796246" y="1709730"/>
            <a:chExt cx="2022856" cy="1156921"/>
          </a:xfrm>
        </p:grpSpPr>
        <p:sp>
          <p:nvSpPr>
            <p:cNvPr id="102" name="正方形/長方形 101"/>
            <p:cNvSpPr/>
            <p:nvPr/>
          </p:nvSpPr>
          <p:spPr>
            <a:xfrm rot="16200000">
              <a:off x="7647940" y="2038726"/>
              <a:ext cx="319468" cy="369332"/>
            </a:xfrm>
            <a:prstGeom prst="rect">
              <a:avLst/>
            </a:prstGeom>
          </p:spPr>
          <p:txBody>
            <a:bodyPr wrap="none">
              <a:spAutoFit/>
            </a:bodyPr>
            <a:lstStyle/>
            <a:p>
              <a:r>
                <a:rPr lang="en-US" altLang="ja-JP" dirty="0">
                  <a:solidFill>
                    <a:srgbClr val="000090"/>
                  </a:solidFill>
                  <a:latin typeface="Helvetica"/>
                  <a:ea typeface="ヒラギノ角ゴ Pro W6"/>
                  <a:cs typeface="Helvetica"/>
                </a:rPr>
                <a:t>= </a:t>
              </a:r>
              <a:endParaRPr lang="ja-JP" altLang="en-US" dirty="0">
                <a:solidFill>
                  <a:srgbClr val="000090"/>
                </a:solidFill>
              </a:endParaRPr>
            </a:p>
          </p:txBody>
        </p:sp>
        <p:sp>
          <p:nvSpPr>
            <p:cNvPr id="103" name="正方形/長方形 102"/>
            <p:cNvSpPr/>
            <p:nvPr/>
          </p:nvSpPr>
          <p:spPr>
            <a:xfrm>
              <a:off x="7174253" y="1709730"/>
              <a:ext cx="1266843" cy="369332"/>
            </a:xfrm>
            <a:prstGeom prst="rect">
              <a:avLst/>
            </a:prstGeom>
          </p:spPr>
          <p:txBody>
            <a:bodyPr wrap="none">
              <a:spAutoFit/>
            </a:bodyPr>
            <a:lstStyle/>
            <a:p>
              <a:pPr algn="ctr"/>
              <a:r>
                <a:rPr lang="en-US" altLang="ja-JP" dirty="0" smtClean="0">
                  <a:solidFill>
                    <a:srgbClr val="000090"/>
                  </a:solidFill>
                  <a:latin typeface="Helvetica"/>
                  <a:ea typeface="ヒラギノ角ゴ Pro W6"/>
                  <a:cs typeface="Helvetica"/>
                </a:rPr>
                <a:t>0.11 g/cm</a:t>
              </a:r>
              <a:r>
                <a:rPr lang="en-US" altLang="ja-JP" baseline="30000" dirty="0" smtClean="0">
                  <a:solidFill>
                    <a:srgbClr val="000090"/>
                  </a:solidFill>
                  <a:latin typeface="Helvetica"/>
                  <a:ea typeface="ヒラギノ角ゴ Pro W6"/>
                  <a:cs typeface="Helvetica"/>
                </a:rPr>
                <a:t>2</a:t>
              </a:r>
              <a:r>
                <a:rPr lang="en-US" altLang="ja-JP" dirty="0" smtClean="0">
                  <a:solidFill>
                    <a:srgbClr val="000090"/>
                  </a:solidFill>
                  <a:latin typeface="Helvetica"/>
                  <a:ea typeface="ヒラギノ角ゴ Pro W6"/>
                  <a:cs typeface="Helvetica"/>
                </a:rPr>
                <a:t> </a:t>
              </a:r>
              <a:endParaRPr lang="en-US" altLang="ja-JP" i="1" dirty="0">
                <a:solidFill>
                  <a:srgbClr val="000090"/>
                </a:solidFill>
                <a:latin typeface="Helvetica"/>
                <a:ea typeface="ヒラギノ角ゴ Pro W6"/>
                <a:cs typeface="Helvetica"/>
              </a:endParaRPr>
            </a:p>
          </p:txBody>
        </p:sp>
        <p:sp>
          <p:nvSpPr>
            <p:cNvPr id="105" name="正方形/長方形 104"/>
            <p:cNvSpPr/>
            <p:nvPr/>
          </p:nvSpPr>
          <p:spPr>
            <a:xfrm>
              <a:off x="6796246" y="2428760"/>
              <a:ext cx="2022856" cy="437891"/>
            </a:xfrm>
            <a:prstGeom prst="rect">
              <a:avLst/>
            </a:prstGeom>
            <a:no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 name="図形グループ 2"/>
          <p:cNvGrpSpPr/>
          <p:nvPr/>
        </p:nvGrpSpPr>
        <p:grpSpPr>
          <a:xfrm>
            <a:off x="4062750" y="3031065"/>
            <a:ext cx="1963331" cy="1273127"/>
            <a:chOff x="4062750" y="3031065"/>
            <a:chExt cx="1963331" cy="1273127"/>
          </a:xfrm>
        </p:grpSpPr>
        <p:sp>
          <p:nvSpPr>
            <p:cNvPr id="86" name="テキスト ボックス 85"/>
            <p:cNvSpPr txBox="1"/>
            <p:nvPr/>
          </p:nvSpPr>
          <p:spPr>
            <a:xfrm>
              <a:off x="4253480" y="3934860"/>
              <a:ext cx="1581871" cy="369332"/>
            </a:xfrm>
            <a:prstGeom prst="rect">
              <a:avLst/>
            </a:prstGeom>
            <a:noFill/>
          </p:spPr>
          <p:txBody>
            <a:bodyPr wrap="none" rtlCol="0">
              <a:spAutoFit/>
            </a:bodyPr>
            <a:lstStyle/>
            <a:p>
              <a:pPr algn="ctr"/>
              <a:r>
                <a:rPr lang="el-GR" altLang="ja-JP" dirty="0" smtClean="0">
                  <a:solidFill>
                    <a:srgbClr val="000090"/>
                  </a:solidFill>
                  <a:latin typeface="Helvetica"/>
                  <a:ea typeface="ヒラギノ角ゴ Pro W6"/>
                  <a:cs typeface="Helvetica"/>
                </a:rPr>
                <a:t>π </a:t>
              </a:r>
              <a:r>
                <a:rPr lang="en-US" altLang="ja-JP" dirty="0" smtClean="0">
                  <a:solidFill>
                    <a:srgbClr val="000090"/>
                  </a:solidFill>
                  <a:latin typeface="Helvetica"/>
                  <a:ea typeface="ヒラギノ角ゴ Pro W6"/>
                  <a:cs typeface="Helvetica"/>
                </a:rPr>
                <a:t>(100/2 µm)</a:t>
              </a:r>
              <a:r>
                <a:rPr lang="en-US" altLang="ja-JP" baseline="30000" dirty="0" smtClean="0">
                  <a:solidFill>
                    <a:srgbClr val="000090"/>
                  </a:solidFill>
                  <a:latin typeface="Helvetica"/>
                  <a:ea typeface="ヒラギノ角ゴ Pro W6"/>
                  <a:cs typeface="Helvetica"/>
                </a:rPr>
                <a:t>2</a:t>
              </a:r>
              <a:endParaRPr kumimoji="1" lang="en-US" altLang="ja-JP" dirty="0" smtClean="0">
                <a:solidFill>
                  <a:srgbClr val="000090"/>
                </a:solidFill>
                <a:latin typeface="Helvetica"/>
                <a:ea typeface="ヒラギノ角ゴ Pro W6"/>
                <a:cs typeface="Helvetica"/>
              </a:endParaRPr>
            </a:p>
          </p:txBody>
        </p:sp>
        <p:sp>
          <p:nvSpPr>
            <p:cNvPr id="100" name="正方形/長方形 99"/>
            <p:cNvSpPr/>
            <p:nvPr/>
          </p:nvSpPr>
          <p:spPr>
            <a:xfrm rot="16200000">
              <a:off x="4884681" y="3667888"/>
              <a:ext cx="319468" cy="369332"/>
            </a:xfrm>
            <a:prstGeom prst="rect">
              <a:avLst/>
            </a:prstGeom>
          </p:spPr>
          <p:txBody>
            <a:bodyPr wrap="none">
              <a:spAutoFit/>
            </a:bodyPr>
            <a:lstStyle/>
            <a:p>
              <a:r>
                <a:rPr lang="en-US" altLang="ja-JP" dirty="0">
                  <a:solidFill>
                    <a:srgbClr val="000090"/>
                  </a:solidFill>
                  <a:latin typeface="Helvetica"/>
                  <a:ea typeface="ヒラギノ角ゴ Pro W6"/>
                  <a:cs typeface="Helvetica"/>
                </a:rPr>
                <a:t>= </a:t>
              </a:r>
              <a:endParaRPr lang="ja-JP" altLang="en-US" dirty="0">
                <a:solidFill>
                  <a:srgbClr val="000090"/>
                </a:solidFill>
              </a:endParaRPr>
            </a:p>
          </p:txBody>
        </p:sp>
        <p:sp>
          <p:nvSpPr>
            <p:cNvPr id="106" name="正方形/長方形 105"/>
            <p:cNvSpPr/>
            <p:nvPr/>
          </p:nvSpPr>
          <p:spPr>
            <a:xfrm>
              <a:off x="4062750" y="3031065"/>
              <a:ext cx="1963331" cy="661755"/>
            </a:xfrm>
            <a:prstGeom prst="rect">
              <a:avLst/>
            </a:prstGeom>
            <a:no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6" name="図形グループ 5"/>
          <p:cNvGrpSpPr/>
          <p:nvPr/>
        </p:nvGrpSpPr>
        <p:grpSpPr>
          <a:xfrm>
            <a:off x="6326538" y="3031066"/>
            <a:ext cx="2866177" cy="1321363"/>
            <a:chOff x="6326538" y="3031066"/>
            <a:chExt cx="2866177" cy="1321363"/>
          </a:xfrm>
        </p:grpSpPr>
        <p:sp>
          <p:nvSpPr>
            <p:cNvPr id="108" name="正方形/長方形 107"/>
            <p:cNvSpPr/>
            <p:nvPr/>
          </p:nvSpPr>
          <p:spPr>
            <a:xfrm>
              <a:off x="6569818" y="3031066"/>
              <a:ext cx="2510987" cy="381066"/>
            </a:xfrm>
            <a:prstGeom prst="rect">
              <a:avLst/>
            </a:prstGeom>
            <a:no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9" name="正方形/長方形 108"/>
            <p:cNvSpPr/>
            <p:nvPr/>
          </p:nvSpPr>
          <p:spPr>
            <a:xfrm rot="16200000">
              <a:off x="7566497" y="3410716"/>
              <a:ext cx="319468" cy="369332"/>
            </a:xfrm>
            <a:prstGeom prst="rect">
              <a:avLst/>
            </a:prstGeom>
          </p:spPr>
          <p:txBody>
            <a:bodyPr wrap="none">
              <a:spAutoFit/>
            </a:bodyPr>
            <a:lstStyle/>
            <a:p>
              <a:r>
                <a:rPr lang="en-US" altLang="ja-JP" dirty="0">
                  <a:solidFill>
                    <a:srgbClr val="000090"/>
                  </a:solidFill>
                  <a:latin typeface="Helvetica"/>
                  <a:ea typeface="ヒラギノ角ゴ Pro W6"/>
                  <a:cs typeface="Helvetica"/>
                </a:rPr>
                <a:t>= </a:t>
              </a:r>
              <a:endParaRPr lang="ja-JP" altLang="en-US" dirty="0">
                <a:solidFill>
                  <a:srgbClr val="000090"/>
                </a:solidFill>
              </a:endParaRPr>
            </a:p>
          </p:txBody>
        </p:sp>
        <p:sp>
          <p:nvSpPr>
            <p:cNvPr id="54" name="正方形/長方形 53"/>
            <p:cNvSpPr/>
            <p:nvPr/>
          </p:nvSpPr>
          <p:spPr>
            <a:xfrm>
              <a:off x="6326538" y="3706098"/>
              <a:ext cx="2866177" cy="646331"/>
            </a:xfrm>
            <a:prstGeom prst="rect">
              <a:avLst/>
            </a:prstGeom>
          </p:spPr>
          <p:txBody>
            <a:bodyPr wrap="none">
              <a:spAutoFit/>
            </a:bodyPr>
            <a:lstStyle/>
            <a:p>
              <a:pPr algn="ctr"/>
              <a:r>
                <a:rPr lang="en-US" altLang="ja-JP" dirty="0" smtClean="0">
                  <a:solidFill>
                    <a:srgbClr val="000090"/>
                  </a:solidFill>
                  <a:latin typeface="Helvetica"/>
                  <a:ea typeface="ヒラギノ角ゴ Pro W6"/>
                  <a:cs typeface="Helvetica"/>
                </a:rPr>
                <a:t>4.4 g</a:t>
              </a:r>
              <a:r>
                <a:rPr lang="en-US" altLang="ja-JP" dirty="0">
                  <a:solidFill>
                    <a:srgbClr val="000090"/>
                  </a:solidFill>
                  <a:latin typeface="Helvetica"/>
                  <a:ea typeface="ヒラギノ角ゴ Pro W6"/>
                  <a:cs typeface="Helvetica"/>
                </a:rPr>
                <a:t>/</a:t>
              </a:r>
              <a:r>
                <a:rPr lang="en-US" altLang="ja-JP" dirty="0" smtClean="0">
                  <a:solidFill>
                    <a:srgbClr val="000090"/>
                  </a:solidFill>
                  <a:latin typeface="Helvetica"/>
                  <a:ea typeface="ヒラギノ角ゴ Pro W6"/>
                  <a:cs typeface="Helvetica"/>
                </a:rPr>
                <a:t>cm</a:t>
              </a:r>
              <a:r>
                <a:rPr lang="en-US" altLang="ja-JP" baseline="30000" dirty="0" smtClean="0">
                  <a:solidFill>
                    <a:srgbClr val="000090"/>
                  </a:solidFill>
                  <a:latin typeface="Helvetica"/>
                  <a:ea typeface="ヒラギノ角ゴ Pro W6"/>
                  <a:cs typeface="Helvetica"/>
                </a:rPr>
                <a:t>2</a:t>
              </a:r>
            </a:p>
            <a:p>
              <a:pPr algn="ctr"/>
              <a:r>
                <a:rPr lang="en-US" altLang="ja-JP" dirty="0" smtClean="0">
                  <a:solidFill>
                    <a:srgbClr val="000090"/>
                  </a:solidFill>
                  <a:latin typeface="Helvetica"/>
                  <a:ea typeface="ヒラギノ角ゴ Pro W6"/>
                  <a:cs typeface="Helvetica"/>
                </a:rPr>
                <a:t>(weighted for 1 &amp; 15 MeV)</a:t>
              </a:r>
              <a:endParaRPr lang="en-US" altLang="ja-JP" dirty="0">
                <a:solidFill>
                  <a:srgbClr val="000090"/>
                </a:solidFill>
                <a:latin typeface="Helvetica"/>
                <a:ea typeface="ヒラギノ角ゴ Pro W6"/>
                <a:cs typeface="Helvetica"/>
              </a:endParaRPr>
            </a:p>
          </p:txBody>
        </p:sp>
      </p:grpSp>
      <p:grpSp>
        <p:nvGrpSpPr>
          <p:cNvPr id="5" name="図形グループ 4"/>
          <p:cNvGrpSpPr/>
          <p:nvPr/>
        </p:nvGrpSpPr>
        <p:grpSpPr>
          <a:xfrm>
            <a:off x="3952978" y="1691416"/>
            <a:ext cx="2220434" cy="3610364"/>
            <a:chOff x="3952978" y="1691416"/>
            <a:chExt cx="2220434" cy="3610364"/>
          </a:xfrm>
        </p:grpSpPr>
        <p:sp>
          <p:nvSpPr>
            <p:cNvPr id="110" name="正方形/長方形 109"/>
            <p:cNvSpPr/>
            <p:nvPr/>
          </p:nvSpPr>
          <p:spPr>
            <a:xfrm>
              <a:off x="3952978" y="1691416"/>
              <a:ext cx="2220434" cy="2624534"/>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1" name="正方形/長方形 110"/>
            <p:cNvSpPr/>
            <p:nvPr/>
          </p:nvSpPr>
          <p:spPr>
            <a:xfrm rot="16200000">
              <a:off x="4764984" y="4345450"/>
              <a:ext cx="424315" cy="584776"/>
            </a:xfrm>
            <a:prstGeom prst="rect">
              <a:avLst/>
            </a:prstGeom>
          </p:spPr>
          <p:txBody>
            <a:bodyPr wrap="none">
              <a:spAutoFit/>
            </a:bodyPr>
            <a:lstStyle/>
            <a:p>
              <a:r>
                <a:rPr lang="en-US" altLang="ja-JP" sz="3200" b="1" dirty="0">
                  <a:solidFill>
                    <a:srgbClr val="FF0000"/>
                  </a:solidFill>
                  <a:latin typeface="Helvetica"/>
                  <a:ea typeface="ヒラギノ角ゴ Pro W6"/>
                  <a:cs typeface="Helvetica"/>
                </a:rPr>
                <a:t>= </a:t>
              </a:r>
              <a:endParaRPr lang="ja-JP" altLang="en-US" sz="3200" b="1" dirty="0"/>
            </a:p>
          </p:txBody>
        </p:sp>
        <p:sp>
          <p:nvSpPr>
            <p:cNvPr id="112" name="テキスト ボックス 111"/>
            <p:cNvSpPr txBox="1"/>
            <p:nvPr/>
          </p:nvSpPr>
          <p:spPr>
            <a:xfrm>
              <a:off x="4569328" y="4840115"/>
              <a:ext cx="886180" cy="461665"/>
            </a:xfrm>
            <a:prstGeom prst="rect">
              <a:avLst/>
            </a:prstGeom>
            <a:noFill/>
          </p:spPr>
          <p:txBody>
            <a:bodyPr wrap="none" rtlCol="0">
              <a:spAutoFit/>
            </a:bodyPr>
            <a:lstStyle/>
            <a:p>
              <a:pPr algn="ctr"/>
              <a:r>
                <a:rPr kumimoji="1" lang="en-US" altLang="ja-JP" sz="2400" b="1" dirty="0" smtClean="0">
                  <a:solidFill>
                    <a:srgbClr val="FF0000"/>
                  </a:solidFill>
                  <a:latin typeface="Helvetica"/>
                  <a:ea typeface="ヒラギノ角ゴ Pro W6"/>
                  <a:cs typeface="Helvetica"/>
                </a:rPr>
                <a:t>25 %</a:t>
              </a:r>
            </a:p>
          </p:txBody>
        </p:sp>
      </p:grpSp>
      <p:grpSp>
        <p:nvGrpSpPr>
          <p:cNvPr id="8" name="図形グループ 7"/>
          <p:cNvGrpSpPr/>
          <p:nvPr/>
        </p:nvGrpSpPr>
        <p:grpSpPr>
          <a:xfrm>
            <a:off x="6501031" y="1709730"/>
            <a:ext cx="2631209" cy="3961382"/>
            <a:chOff x="6501031" y="1709730"/>
            <a:chExt cx="2631209" cy="3961382"/>
          </a:xfrm>
        </p:grpSpPr>
        <p:sp>
          <p:nvSpPr>
            <p:cNvPr id="113" name="正方形/長方形 112"/>
            <p:cNvSpPr/>
            <p:nvPr/>
          </p:nvSpPr>
          <p:spPr>
            <a:xfrm>
              <a:off x="6501031" y="1709730"/>
              <a:ext cx="2631209" cy="2624534"/>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4" name="正方形/長方形 113"/>
            <p:cNvSpPr/>
            <p:nvPr/>
          </p:nvSpPr>
          <p:spPr>
            <a:xfrm rot="16200000">
              <a:off x="7560240" y="4345450"/>
              <a:ext cx="424315" cy="584776"/>
            </a:xfrm>
            <a:prstGeom prst="rect">
              <a:avLst/>
            </a:prstGeom>
          </p:spPr>
          <p:txBody>
            <a:bodyPr wrap="none">
              <a:spAutoFit/>
            </a:bodyPr>
            <a:lstStyle/>
            <a:p>
              <a:r>
                <a:rPr lang="en-US" altLang="ja-JP" sz="3200" b="1" dirty="0">
                  <a:solidFill>
                    <a:srgbClr val="FF0000"/>
                  </a:solidFill>
                  <a:latin typeface="Helvetica"/>
                  <a:ea typeface="ヒラギノ角ゴ Pro W6"/>
                  <a:cs typeface="Helvetica"/>
                </a:rPr>
                <a:t>= </a:t>
              </a:r>
              <a:endParaRPr lang="ja-JP" altLang="en-US" sz="3200" b="1" dirty="0"/>
            </a:p>
          </p:txBody>
        </p:sp>
        <p:sp>
          <p:nvSpPr>
            <p:cNvPr id="115" name="テキスト ボックス 114"/>
            <p:cNvSpPr txBox="1"/>
            <p:nvPr/>
          </p:nvSpPr>
          <p:spPr>
            <a:xfrm>
              <a:off x="7375382" y="4840115"/>
              <a:ext cx="971690" cy="830997"/>
            </a:xfrm>
            <a:prstGeom prst="rect">
              <a:avLst/>
            </a:prstGeom>
            <a:noFill/>
          </p:spPr>
          <p:txBody>
            <a:bodyPr wrap="none" rtlCol="0">
              <a:spAutoFit/>
            </a:bodyPr>
            <a:lstStyle/>
            <a:p>
              <a:pPr algn="ctr"/>
              <a:r>
                <a:rPr kumimoji="1" lang="en-US" altLang="ja-JP" sz="2400" b="1" dirty="0" smtClean="0">
                  <a:solidFill>
                    <a:srgbClr val="FF0000"/>
                  </a:solidFill>
                  <a:latin typeface="Helvetica"/>
                  <a:ea typeface="ヒラギノ角ゴ Pro W6"/>
                  <a:cs typeface="Helvetica"/>
                </a:rPr>
                <a:t>2.5 %</a:t>
              </a:r>
            </a:p>
            <a:p>
              <a:pPr algn="ctr"/>
              <a:r>
                <a:rPr kumimoji="1" lang="en-US" altLang="ja-JP" sz="2400" b="1" dirty="0" smtClean="0">
                  <a:solidFill>
                    <a:srgbClr val="FF0000"/>
                  </a:solidFill>
                  <a:latin typeface="Helvetica"/>
                  <a:ea typeface="ヒラギノ角ゴ Pro W6"/>
                  <a:cs typeface="Helvetica"/>
                </a:rPr>
                <a:t>!!!</a:t>
              </a:r>
            </a:p>
          </p:txBody>
        </p:sp>
      </p:grpSp>
      <p:sp>
        <p:nvSpPr>
          <p:cNvPr id="117" name="テキスト ボックス 4"/>
          <p:cNvSpPr txBox="1">
            <a:spLocks noChangeArrowheads="1"/>
          </p:cNvSpPr>
          <p:nvPr/>
        </p:nvSpPr>
        <p:spPr bwMode="auto">
          <a:xfrm>
            <a:off x="2190232" y="1193289"/>
            <a:ext cx="4712638" cy="400101"/>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prstClr val="white"/>
                </a:solidFill>
                <a:latin typeface="Helvetica" charset="0"/>
                <a:cs typeface="Helvetica" charset="0"/>
              </a:rPr>
              <a:t>Heating efficiency estimation</a:t>
            </a:r>
            <a:endParaRPr lang="ja-JP" altLang="en-US" sz="2000" b="1" dirty="0">
              <a:solidFill>
                <a:prstClr val="white"/>
              </a:solidFill>
              <a:latin typeface="Helvetica" charset="0"/>
              <a:cs typeface="Helvetica" charset="0"/>
            </a:endParaRPr>
          </a:p>
        </p:txBody>
      </p:sp>
      <p:sp>
        <p:nvSpPr>
          <p:cNvPr id="118" name="テキスト ボックス 117"/>
          <p:cNvSpPr txBox="1"/>
          <p:nvPr/>
        </p:nvSpPr>
        <p:spPr>
          <a:xfrm>
            <a:off x="3356146" y="4874523"/>
            <a:ext cx="338629" cy="369332"/>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X</a:t>
            </a:r>
          </a:p>
        </p:txBody>
      </p:sp>
      <p:sp>
        <p:nvSpPr>
          <p:cNvPr id="119" name="テキスト ボックス 118"/>
          <p:cNvSpPr txBox="1"/>
          <p:nvPr/>
        </p:nvSpPr>
        <p:spPr>
          <a:xfrm>
            <a:off x="6353468" y="4874523"/>
            <a:ext cx="338629" cy="369332"/>
          </a:xfrm>
          <a:prstGeom prst="rect">
            <a:avLst/>
          </a:prstGeom>
          <a:noFill/>
        </p:spPr>
        <p:txBody>
          <a:bodyPr wrap="none" rtlCol="0">
            <a:spAutoFit/>
          </a:bodyPr>
          <a:lstStyle/>
          <a:p>
            <a:pPr algn="ctr"/>
            <a:r>
              <a:rPr lang="en-US" altLang="ja-JP" dirty="0" smtClean="0">
                <a:solidFill>
                  <a:srgbClr val="000000"/>
                </a:solidFill>
                <a:latin typeface="Helvetica"/>
                <a:ea typeface="ヒラギノ角ゴ Pro W6"/>
                <a:cs typeface="Helvetica"/>
              </a:rPr>
              <a:t>X</a:t>
            </a:r>
          </a:p>
        </p:txBody>
      </p:sp>
      <p:grpSp>
        <p:nvGrpSpPr>
          <p:cNvPr id="9" name="図形グループ 8"/>
          <p:cNvGrpSpPr/>
          <p:nvPr/>
        </p:nvGrpSpPr>
        <p:grpSpPr>
          <a:xfrm>
            <a:off x="1519539" y="5300147"/>
            <a:ext cx="1795891" cy="653812"/>
            <a:chOff x="1531298" y="5605855"/>
            <a:chExt cx="1795891" cy="653812"/>
          </a:xfrm>
        </p:grpSpPr>
        <p:sp>
          <p:nvSpPr>
            <p:cNvPr id="116" name="テキスト ボックス 115"/>
            <p:cNvSpPr txBox="1"/>
            <p:nvPr/>
          </p:nvSpPr>
          <p:spPr>
            <a:xfrm>
              <a:off x="2090252" y="5605855"/>
              <a:ext cx="1236937" cy="646331"/>
            </a:xfrm>
            <a:prstGeom prst="rect">
              <a:avLst/>
            </a:prstGeom>
            <a:noFill/>
          </p:spPr>
          <p:txBody>
            <a:bodyPr wrap="none" rtlCol="0">
              <a:spAutoFit/>
            </a:bodyPr>
            <a:lstStyle/>
            <a:p>
              <a:pPr algn="ctr"/>
              <a:r>
                <a:rPr kumimoji="1" lang="en-US" altLang="ja-JP" sz="3600" b="1" u="sng" dirty="0" smtClean="0">
                  <a:solidFill>
                    <a:srgbClr val="FF0000"/>
                  </a:solidFill>
                  <a:latin typeface="Helvetica"/>
                  <a:ea typeface="ヒラギノ角ゴ Pro W6"/>
                  <a:cs typeface="Helvetica"/>
                </a:rPr>
                <a:t>0.3%</a:t>
              </a:r>
            </a:p>
          </p:txBody>
        </p:sp>
        <p:sp>
          <p:nvSpPr>
            <p:cNvPr id="120" name="テキスト ボックス 119"/>
            <p:cNvSpPr txBox="1"/>
            <p:nvPr/>
          </p:nvSpPr>
          <p:spPr>
            <a:xfrm flipH="1" flipV="1">
              <a:off x="1531298" y="5798002"/>
              <a:ext cx="340259" cy="461665"/>
            </a:xfrm>
            <a:prstGeom prst="rect">
              <a:avLst/>
            </a:prstGeom>
            <a:noFill/>
          </p:spPr>
          <p:txBody>
            <a:bodyPr wrap="square" rtlCol="0">
              <a:spAutoFit/>
            </a:bodyPr>
            <a:lstStyle/>
            <a:p>
              <a:pPr algn="ctr"/>
              <a:r>
                <a:rPr lang="en-US" altLang="ja-JP" sz="2400" b="1" dirty="0" smtClean="0">
                  <a:solidFill>
                    <a:srgbClr val="000000"/>
                  </a:solidFill>
                  <a:latin typeface="Helvetica"/>
                  <a:ea typeface="ヒラギノ角ゴ Pro W6"/>
                  <a:cs typeface="Helvetica"/>
                </a:rPr>
                <a:t>=</a:t>
              </a:r>
              <a:endParaRPr lang="ja-JP" altLang="en-US" sz="2400" b="1" dirty="0">
                <a:solidFill>
                  <a:srgbClr val="000000"/>
                </a:solidFill>
                <a:latin typeface="Helvetica"/>
                <a:ea typeface="ヒラギノ角ゴ Pro W6"/>
                <a:cs typeface="Helvetica"/>
              </a:endParaRPr>
            </a:p>
          </p:txBody>
        </p:sp>
      </p:grpSp>
      <p:sp>
        <p:nvSpPr>
          <p:cNvPr id="121" name="テキスト ボックス 120"/>
          <p:cNvSpPr txBox="1"/>
          <p:nvPr/>
        </p:nvSpPr>
        <p:spPr>
          <a:xfrm>
            <a:off x="1159416" y="5995776"/>
            <a:ext cx="6950169" cy="400101"/>
          </a:xfrm>
          <a:prstGeom prst="rect">
            <a:avLst/>
          </a:prstGeom>
          <a:solidFill>
            <a:srgbClr val="000090"/>
          </a:solidFill>
        </p:spPr>
        <p:txBody>
          <a:bodyPr wrap="square" lIns="91436" tIns="45716" rIns="91436" bIns="45716" rtlCol="0">
            <a:spAutoFit/>
          </a:bodyPr>
          <a:lstStyle/>
          <a:p>
            <a:pPr algn="ctr" defTabSz="457047"/>
            <a:r>
              <a:rPr lang="en-US" altLang="ja-JP" sz="2000" b="1" dirty="0" smtClean="0">
                <a:solidFill>
                  <a:prstClr val="white"/>
                </a:solidFill>
                <a:latin typeface="Helvetica"/>
                <a:ea typeface="ヒラギノ角ゴ Pro W3"/>
                <a:cs typeface="Helvetica"/>
              </a:rPr>
              <a:t>Reduction of </a:t>
            </a:r>
            <a:r>
              <a:rPr lang="en-US" altLang="ja-JP" sz="2000" b="1" i="1" dirty="0" err="1" smtClean="0">
                <a:solidFill>
                  <a:prstClr val="white"/>
                </a:solidFill>
                <a:latin typeface="Helvetica"/>
                <a:ea typeface="ヒラギノ角ゴ Pro W3"/>
                <a:cs typeface="Helvetica"/>
              </a:rPr>
              <a:t>T</a:t>
            </a:r>
            <a:r>
              <a:rPr lang="en-US" altLang="ja-JP" sz="2000" b="1" baseline="-25000" dirty="0" err="1" smtClean="0">
                <a:solidFill>
                  <a:prstClr val="white"/>
                </a:solidFill>
                <a:latin typeface="Helvetica"/>
                <a:ea typeface="ヒラギノ角ゴ Pro W3"/>
                <a:cs typeface="Helvetica"/>
              </a:rPr>
              <a:t>e</a:t>
            </a:r>
            <a:r>
              <a:rPr lang="en-US" altLang="ja-JP" sz="2000" b="1" dirty="0" smtClean="0">
                <a:solidFill>
                  <a:prstClr val="white"/>
                </a:solidFill>
                <a:latin typeface="Helvetica"/>
                <a:ea typeface="ヒラギノ角ゴ Pro W3"/>
                <a:cs typeface="Helvetica"/>
              </a:rPr>
              <a:t> is essential for efficient heating.</a:t>
            </a:r>
            <a:endParaRPr lang="en-US" altLang="ja-JP" sz="2000" b="1" dirty="0">
              <a:solidFill>
                <a:prstClr val="white"/>
              </a:solidFill>
              <a:latin typeface="Helvetica"/>
              <a:ea typeface="ヒラギノ角ゴ Pro W3"/>
              <a:cs typeface="Helvetica"/>
            </a:endParaRPr>
          </a:p>
        </p:txBody>
      </p:sp>
      <p:sp>
        <p:nvSpPr>
          <p:cNvPr id="55"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8</a:t>
            </a:fld>
            <a:endParaRPr lang="en-US" altLang="ja-JP" sz="1300" dirty="0">
              <a:solidFill>
                <a:srgbClr val="000000"/>
              </a:solidFill>
              <a:latin typeface="Arial" charset="0"/>
              <a:cs typeface="Gill Sans" charset="0"/>
            </a:endParaRPr>
          </a:p>
        </p:txBody>
      </p:sp>
      <p:sp>
        <p:nvSpPr>
          <p:cNvPr id="56" name="テキスト ボックス 55"/>
          <p:cNvSpPr txBox="1"/>
          <p:nvPr/>
        </p:nvSpPr>
        <p:spPr>
          <a:xfrm>
            <a:off x="2284226" y="6461589"/>
            <a:ext cx="6236240" cy="369332"/>
          </a:xfrm>
          <a:prstGeom prst="rect">
            <a:avLst/>
          </a:prstGeom>
          <a:noFill/>
          <a:ln>
            <a:solidFill>
              <a:srgbClr val="000000"/>
            </a:solidFill>
          </a:ln>
        </p:spPr>
        <p:txBody>
          <a:bodyPr wrap="none" rtlCol="0">
            <a:spAutoFit/>
          </a:bodyPr>
          <a:lstStyle/>
          <a:p>
            <a:r>
              <a:rPr lang="en-US" altLang="ja-JP" dirty="0" smtClean="0">
                <a:solidFill>
                  <a:srgbClr val="000000"/>
                </a:solidFill>
                <a:latin typeface="Arial"/>
                <a:ea typeface="ヒラギノ角ゴ ProN W6"/>
                <a:cs typeface="ヒラギノ角ゴ ProN W6"/>
              </a:rPr>
              <a:t>See details in the poster by Z. Zhang (IFE/P6-2, Thursday). </a:t>
            </a:r>
            <a:endParaRPr lang="ja-JP" altLang="en-US" dirty="0">
              <a:solidFill>
                <a:srgbClr val="000000"/>
              </a:solidFill>
              <a:latin typeface="Arial"/>
              <a:ea typeface="ヒラギノ角ゴ ProN W6"/>
              <a:cs typeface="ヒラギノ角ゴ ProN W6"/>
            </a:endParaRPr>
          </a:p>
        </p:txBody>
      </p:sp>
    </p:spTree>
    <p:extLst>
      <p:ext uri="{BB962C8B-B14F-4D97-AF65-F5344CB8AC3E}">
        <p14:creationId xmlns:p14="http://schemas.microsoft.com/office/powerpoint/2010/main" val="83615447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a:spLocks noChangeArrowheads="1"/>
          </p:cNvSpPr>
          <p:nvPr/>
        </p:nvSpPr>
        <p:spPr bwMode="auto">
          <a:xfrm>
            <a:off x="2" y="-1"/>
            <a:ext cx="9143998" cy="1080000"/>
          </a:xfrm>
          <a:prstGeom prst="rect">
            <a:avLst/>
          </a:prstGeom>
          <a:solidFill>
            <a:srgbClr val="FFFF66"/>
          </a:solidFill>
          <a:ln w="9525">
            <a:noFill/>
            <a:miter lim="800000"/>
            <a:headEnd/>
            <a:tailEnd/>
          </a:ln>
        </p:spPr>
        <p:txBody>
          <a:bodyPr lIns="91436" tIns="45716" rIns="91436" bIns="45716" anchor="ctr">
            <a:prstTxWarp prst="textNoShape">
              <a:avLst/>
            </a:prstTxWarp>
          </a:bodyPr>
          <a:lstStyle/>
          <a:p>
            <a:endParaRPr lang="en-US" altLang="ja-JP" sz="2200" b="1" dirty="0" smtClean="0">
              <a:solidFill>
                <a:srgbClr val="FF0000"/>
              </a:solidFill>
              <a:latin typeface="Helvetica"/>
              <a:ea typeface="ヒラギノ角ゴ Pro W3"/>
              <a:cs typeface="Helvetica"/>
            </a:endParaRPr>
          </a:p>
          <a:p>
            <a:r>
              <a:rPr lang="en-US" altLang="ja-JP" sz="2200" b="1" dirty="0" smtClean="0">
                <a:solidFill>
                  <a:srgbClr val="000090"/>
                </a:solidFill>
                <a:latin typeface="Helvetica"/>
                <a:ea typeface="ヒラギノ角ゴ Pro W3"/>
                <a:cs typeface="Helvetica"/>
              </a:rPr>
              <a:t>Too energetic electrons are generated </a:t>
            </a:r>
            <a:r>
              <a:rPr lang="en-US" altLang="ja-JP" sz="2200" b="1" dirty="0" smtClean="0">
                <a:solidFill>
                  <a:srgbClr val="FF0000"/>
                </a:solidFill>
                <a:latin typeface="Helvetica"/>
                <a:ea typeface="ヒラギノ角ゴ Pro W3"/>
                <a:cs typeface="Helvetica"/>
              </a:rPr>
              <a:t>in a long-scale</a:t>
            </a:r>
          </a:p>
          <a:p>
            <a:r>
              <a:rPr lang="en-US" altLang="ja-JP" sz="2200" b="1" dirty="0" smtClean="0">
                <a:solidFill>
                  <a:srgbClr val="FF0000"/>
                </a:solidFill>
                <a:latin typeface="Helvetica"/>
                <a:ea typeface="ヒラギノ角ゴ Pro W3"/>
                <a:cs typeface="Helvetica"/>
              </a:rPr>
              <a:t>plasma generated by foot of the heating laser pulse</a:t>
            </a:r>
            <a:r>
              <a:rPr lang="en-US" altLang="ja-JP" sz="2200" b="1" dirty="0" smtClean="0">
                <a:solidFill>
                  <a:srgbClr val="000090"/>
                </a:solidFill>
                <a:latin typeface="Helvetica"/>
                <a:ea typeface="ヒラギノ角ゴ Pro W3"/>
                <a:cs typeface="Helvetica"/>
              </a:rPr>
              <a:t>.</a:t>
            </a:r>
          </a:p>
        </p:txBody>
      </p:sp>
      <p:grpSp>
        <p:nvGrpSpPr>
          <p:cNvPr id="30" name="図形グループ 118"/>
          <p:cNvGrpSpPr>
            <a:grpSpLocks/>
          </p:cNvGrpSpPr>
          <p:nvPr/>
        </p:nvGrpSpPr>
        <p:grpSpPr bwMode="auto">
          <a:xfrm>
            <a:off x="7879862" y="185188"/>
            <a:ext cx="1223963" cy="788988"/>
            <a:chOff x="7424915" y="-91246"/>
            <a:chExt cx="1224880" cy="790356"/>
          </a:xfrm>
        </p:grpSpPr>
        <p:sp>
          <p:nvSpPr>
            <p:cNvPr id="34" name="Text Box 8"/>
            <p:cNvSpPr txBox="1">
              <a:spLocks noChangeArrowheads="1"/>
            </p:cNvSpPr>
            <p:nvPr/>
          </p:nvSpPr>
          <p:spPr bwMode="auto">
            <a:xfrm>
              <a:off x="7496958" y="422111"/>
              <a:ext cx="1091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4413">
                <a:defRPr kumimoji="1" sz="2800" u="sng">
                  <a:solidFill>
                    <a:schemeClr val="tx1"/>
                  </a:solidFill>
                  <a:latin typeface="Times New Roman" charset="0"/>
                  <a:ea typeface="ＭＳ Ｐゴシック" charset="0"/>
                  <a:cs typeface="ＭＳ Ｐゴシック" charset="0"/>
                </a:defRPr>
              </a:lvl1pPr>
              <a:lvl2pPr marL="742950" indent="-285750" defTabSz="1014413">
                <a:defRPr kumimoji="1" sz="2800" u="sng">
                  <a:solidFill>
                    <a:schemeClr val="tx1"/>
                  </a:solidFill>
                  <a:latin typeface="Times New Roman" charset="0"/>
                  <a:ea typeface="ＭＳ Ｐゴシック" charset="0"/>
                </a:defRPr>
              </a:lvl2pPr>
              <a:lvl3pPr marL="1143000" indent="-228600" defTabSz="1014413">
                <a:defRPr kumimoji="1" sz="2800" u="sng">
                  <a:solidFill>
                    <a:schemeClr val="tx1"/>
                  </a:solidFill>
                  <a:latin typeface="Times New Roman" charset="0"/>
                  <a:ea typeface="ＭＳ Ｐゴシック" charset="0"/>
                </a:defRPr>
              </a:lvl3pPr>
              <a:lvl4pPr marL="1600200" indent="-228600" defTabSz="1014413">
                <a:defRPr kumimoji="1" sz="2800" u="sng">
                  <a:solidFill>
                    <a:schemeClr val="tx1"/>
                  </a:solidFill>
                  <a:latin typeface="Times New Roman" charset="0"/>
                  <a:ea typeface="ＭＳ Ｐゴシック" charset="0"/>
                </a:defRPr>
              </a:lvl4pPr>
              <a:lvl5pPr marL="2057400" indent="-228600" defTabSz="1014413">
                <a:defRPr kumimoji="1" sz="2800" u="sng">
                  <a:solidFill>
                    <a:schemeClr val="tx1"/>
                  </a:solidFill>
                  <a:latin typeface="Times New Roman" charset="0"/>
                  <a:ea typeface="ＭＳ Ｐゴシック" charset="0"/>
                </a:defRPr>
              </a:lvl5pPr>
              <a:lvl6pPr marL="2514600" indent="-228600" defTabSz="1014413" fontAlgn="base">
                <a:spcBef>
                  <a:spcPct val="0"/>
                </a:spcBef>
                <a:spcAft>
                  <a:spcPct val="0"/>
                </a:spcAft>
                <a:defRPr kumimoji="1" sz="2800" u="sng">
                  <a:solidFill>
                    <a:schemeClr val="tx1"/>
                  </a:solidFill>
                  <a:latin typeface="Times New Roman" charset="0"/>
                  <a:ea typeface="ＭＳ Ｐゴシック" charset="0"/>
                </a:defRPr>
              </a:lvl6pPr>
              <a:lvl7pPr marL="2971800" indent="-228600" defTabSz="1014413" fontAlgn="base">
                <a:spcBef>
                  <a:spcPct val="0"/>
                </a:spcBef>
                <a:spcAft>
                  <a:spcPct val="0"/>
                </a:spcAft>
                <a:defRPr kumimoji="1" sz="2800" u="sng">
                  <a:solidFill>
                    <a:schemeClr val="tx1"/>
                  </a:solidFill>
                  <a:latin typeface="Times New Roman" charset="0"/>
                  <a:ea typeface="ＭＳ Ｐゴシック" charset="0"/>
                </a:defRPr>
              </a:lvl7pPr>
              <a:lvl8pPr marL="3429000" indent="-228600" defTabSz="1014413" fontAlgn="base">
                <a:spcBef>
                  <a:spcPct val="0"/>
                </a:spcBef>
                <a:spcAft>
                  <a:spcPct val="0"/>
                </a:spcAft>
                <a:defRPr kumimoji="1" sz="2800" u="sng">
                  <a:solidFill>
                    <a:schemeClr val="tx1"/>
                  </a:solidFill>
                  <a:latin typeface="Times New Roman" charset="0"/>
                  <a:ea typeface="ＭＳ Ｐゴシック" charset="0"/>
                </a:defRPr>
              </a:lvl8pPr>
              <a:lvl9pPr marL="3886200" indent="-228600" defTabSz="1014413" fontAlgn="base">
                <a:spcBef>
                  <a:spcPct val="0"/>
                </a:spcBef>
                <a:spcAft>
                  <a:spcPct val="0"/>
                </a:spcAft>
                <a:defRPr kumimoji="1" sz="2800" u="sng">
                  <a:solidFill>
                    <a:schemeClr val="tx1"/>
                  </a:solidFill>
                  <a:latin typeface="Times New Roman" charset="0"/>
                  <a:ea typeface="ＭＳ Ｐゴシック" charset="0"/>
                </a:defRPr>
              </a:lvl9pPr>
            </a:lstStyle>
            <a:p>
              <a:pPr algn="ctr" fontAlgn="base">
                <a:spcBef>
                  <a:spcPct val="0"/>
                </a:spcBef>
                <a:spcAft>
                  <a:spcPct val="0"/>
                </a:spcAft>
              </a:pPr>
              <a:r>
                <a:rPr lang="en-US" altLang="ja-JP" sz="1200" b="1" u="none" smtClean="0">
                  <a:solidFill>
                    <a:srgbClr val="000000"/>
                  </a:solidFill>
                  <a:latin typeface="Charcoal" charset="0"/>
                  <a:ea typeface="ヒラギノ角ゴ ProN W3" charset="0"/>
                  <a:cs typeface="ヒラギノ角ゴ ProN W3" charset="0"/>
                  <a:sym typeface="Gill Sans" charset="0"/>
                </a:rPr>
                <a:t>ILE, Osaka</a:t>
              </a:r>
            </a:p>
          </p:txBody>
        </p:sp>
        <p:pic>
          <p:nvPicPr>
            <p:cNvPr id="36" name="図 1" descr="logo0.jpg"/>
            <p:cNvPicPr>
              <a:picLocks noChangeAspect="1"/>
            </p:cNvPicPr>
            <p:nvPr/>
          </p:nvPicPr>
          <p:blipFill>
            <a:blip r:embed="rId3">
              <a:extLst>
                <a:ext uri="{BEBA8EAE-BF5A-486C-A8C5-ECC9F3942E4B}">
                  <a14:imgProps xmlns:a14="http://schemas.microsoft.com/office/drawing/2010/main">
                    <a14:imgLayer r:embed="rId4">
                      <a14:imgEffect>
                        <a14:backgroundRemoval t="7840" b="70557" l="10000" r="90000"/>
                      </a14:imgEffect>
                    </a14:imgLayer>
                  </a14:imgProps>
                </a:ext>
                <a:ext uri="{28A0092B-C50C-407E-A947-70E740481C1C}">
                  <a14:useLocalDpi xmlns:a14="http://schemas.microsoft.com/office/drawing/2010/main" val="0"/>
                </a:ext>
              </a:extLst>
            </a:blip>
            <a:srcRect b="21603"/>
            <a:stretch>
              <a:fillRect/>
            </a:stretch>
          </p:blipFill>
          <p:spPr bwMode="auto">
            <a:xfrm>
              <a:off x="7964325" y="-91246"/>
              <a:ext cx="685470" cy="5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E:\発表用PPT\logo-SILVER.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24915" y="-19154"/>
              <a:ext cx="616142" cy="45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スライド番号プレースホルダー 1"/>
          <p:cNvSpPr>
            <a:spLocks noGrp="1"/>
          </p:cNvSpPr>
          <p:nvPr>
            <p:ph type="sldNum" sz="quarter" idx="4294967295"/>
          </p:nvPr>
        </p:nvSpPr>
        <p:spPr>
          <a:xfrm>
            <a:off x="8671183" y="6623050"/>
            <a:ext cx="415667" cy="252413"/>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a:solidFill>
                  <a:srgbClr val="000000"/>
                </a:solidFill>
                <a:latin typeface="Arial" charset="0"/>
                <a:cs typeface="Gill Sans" charset="0"/>
              </a:rPr>
              <a:pPr/>
              <a:t>9</a:t>
            </a:fld>
            <a:endParaRPr lang="en-US" altLang="ja-JP" sz="1300" dirty="0">
              <a:solidFill>
                <a:srgbClr val="000000"/>
              </a:solidFill>
              <a:latin typeface="Arial" charset="0"/>
              <a:cs typeface="Gill Sans" charset="0"/>
            </a:endParaRPr>
          </a:p>
        </p:txBody>
      </p:sp>
      <p:sp>
        <p:nvSpPr>
          <p:cNvPr id="31" name="正方形/長方形 30"/>
          <p:cNvSpPr/>
          <p:nvPr/>
        </p:nvSpPr>
        <p:spPr>
          <a:xfrm>
            <a:off x="39956" y="38103"/>
            <a:ext cx="4941076" cy="369332"/>
          </a:xfrm>
          <a:prstGeom prst="rect">
            <a:avLst/>
          </a:prstGeom>
          <a:ln>
            <a:solidFill>
              <a:schemeClr val="tx1"/>
            </a:solidFill>
          </a:ln>
        </p:spPr>
        <p:txBody>
          <a:bodyPr wrap="none">
            <a:spAutoFit/>
          </a:bodyPr>
          <a:lstStyle/>
          <a:p>
            <a:pPr defTabSz="457047"/>
            <a:r>
              <a:rPr kumimoji="0" lang="en-US" altLang="ja-JP" dirty="0" smtClean="0">
                <a:solidFill>
                  <a:srgbClr val="000000"/>
                </a:solidFill>
                <a:latin typeface="Helvetica"/>
                <a:ea typeface="ヒラギノ角ゴ Pro W3"/>
                <a:cs typeface="Helvetica"/>
                <a:sym typeface="Gill Sans" charset="0"/>
              </a:rPr>
              <a:t>Suppression of Too Energetic REB Generation</a:t>
            </a:r>
            <a:endParaRPr lang="ja-JP" altLang="en-US" dirty="0">
              <a:solidFill>
                <a:prstClr val="black"/>
              </a:solidFill>
              <a:latin typeface="Helvetica"/>
              <a:ea typeface="ＭＳ Ｐゴシック"/>
              <a:cs typeface="Helvetica"/>
            </a:endParaRPr>
          </a:p>
        </p:txBody>
      </p:sp>
      <p:pic>
        <p:nvPicPr>
          <p:cNvPr id="81" name="図 47"/>
          <p:cNvPicPr>
            <a:picLocks noChangeAspect="1"/>
          </p:cNvPicPr>
          <p:nvPr/>
        </p:nvPicPr>
        <p:blipFill rotWithShape="1">
          <a:blip r:embed="rId7">
            <a:extLst>
              <a:ext uri="{28A0092B-C50C-407E-A947-70E740481C1C}">
                <a14:useLocalDpi xmlns:a14="http://schemas.microsoft.com/office/drawing/2010/main" val="0"/>
              </a:ext>
            </a:extLst>
          </a:blip>
          <a:srcRect t="13143" b="14700"/>
          <a:stretch/>
        </p:blipFill>
        <p:spPr bwMode="auto">
          <a:xfrm flipH="1">
            <a:off x="1099630" y="1990534"/>
            <a:ext cx="2972855" cy="13073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0" name="Picture 3" descr="E:\Cai\DeepD-cone\SCih\pict\otherpict\scih3pic-10.tif"/>
          <p:cNvPicPr>
            <a:picLocks noChangeAspect="1" noChangeArrowheads="1"/>
          </p:cNvPicPr>
          <p:nvPr/>
        </p:nvPicPr>
        <p:blipFill rotWithShape="1">
          <a:blip r:embed="rId8">
            <a:extLst>
              <a:ext uri="{28A0092B-C50C-407E-A947-70E740481C1C}">
                <a14:useLocalDpi xmlns:a14="http://schemas.microsoft.com/office/drawing/2010/main" val="0"/>
              </a:ext>
            </a:extLst>
          </a:blip>
          <a:srcRect b="69406"/>
          <a:stretch/>
        </p:blipFill>
        <p:spPr bwMode="auto">
          <a:xfrm>
            <a:off x="39956" y="4262037"/>
            <a:ext cx="4643921" cy="245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図形グループ 2"/>
          <p:cNvGrpSpPr/>
          <p:nvPr/>
        </p:nvGrpSpPr>
        <p:grpSpPr>
          <a:xfrm>
            <a:off x="4751552" y="1633150"/>
            <a:ext cx="4573241" cy="4792214"/>
            <a:chOff x="4751552" y="1643637"/>
            <a:chExt cx="4185197" cy="4385590"/>
          </a:xfrm>
        </p:grpSpPr>
        <p:graphicFrame>
          <p:nvGraphicFramePr>
            <p:cNvPr id="94" name="Object 2"/>
            <p:cNvGraphicFramePr>
              <a:graphicFrameLocks noChangeAspect="1"/>
            </p:cNvGraphicFramePr>
            <p:nvPr>
              <p:extLst>
                <p:ext uri="{D42A27DB-BD31-4B8C-83A1-F6EECF244321}">
                  <p14:modId xmlns:p14="http://schemas.microsoft.com/office/powerpoint/2010/main" val="3959435738"/>
                </p:ext>
              </p:extLst>
            </p:nvPr>
          </p:nvGraphicFramePr>
          <p:xfrm>
            <a:off x="4751552" y="1643637"/>
            <a:ext cx="4185197" cy="4385590"/>
          </p:xfrm>
          <a:graphic>
            <a:graphicData uri="http://schemas.openxmlformats.org/presentationml/2006/ole">
              <mc:AlternateContent xmlns:mc="http://schemas.openxmlformats.org/markup-compatibility/2006">
                <mc:Choice xmlns:v="urn:schemas-microsoft-com:vml" Requires="v">
                  <p:oleObj spid="_x0000_s206897" name="ｸﾞﾗﾌ" r:id="rId9" imgW="2381250" imgH="2381250" progId="">
                    <p:embed/>
                  </p:oleObj>
                </mc:Choice>
                <mc:Fallback>
                  <p:oleObj name="ｸﾞﾗﾌ" r:id="rId9" imgW="2381250" imgH="238125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1552" y="1643637"/>
                          <a:ext cx="4185197" cy="4385590"/>
                        </a:xfrm>
                        <a:prstGeom prst="rect">
                          <a:avLst/>
                        </a:prstGeom>
                        <a:noFill/>
                        <a:ln>
                          <a:noFill/>
                        </a:ln>
                        <a:extLst/>
                      </p:spPr>
                    </p:pic>
                  </p:oleObj>
                </mc:Fallback>
              </mc:AlternateContent>
            </a:graphicData>
          </a:graphic>
        </p:graphicFrame>
        <p:sp>
          <p:nvSpPr>
            <p:cNvPr id="95" name="左中かっこ 94"/>
            <p:cNvSpPr/>
            <p:nvPr/>
          </p:nvSpPr>
          <p:spPr>
            <a:xfrm rot="16200000">
              <a:off x="5907466" y="3733312"/>
              <a:ext cx="244977" cy="921893"/>
            </a:xfrm>
            <a:prstGeom prst="leftBrace">
              <a:avLst>
                <a:gd name="adj1" fmla="val 8333"/>
                <a:gd name="adj2" fmla="val 50000"/>
              </a:avLst>
            </a:prstGeom>
            <a:ln>
              <a:solidFill>
                <a:srgbClr val="000090"/>
              </a:solidFill>
            </a:ln>
          </p:spPr>
          <p:style>
            <a:lnRef idx="2">
              <a:schemeClr val="accent1"/>
            </a:lnRef>
            <a:fillRef idx="0">
              <a:schemeClr val="accent1"/>
            </a:fillRef>
            <a:effectRef idx="1">
              <a:schemeClr val="accent1"/>
            </a:effectRef>
            <a:fontRef idx="minor">
              <a:schemeClr val="tx1"/>
            </a:fontRef>
          </p:style>
          <p:txBody>
            <a:bodyPr lIns="91436" tIns="45716" rIns="91436" bIns="45716" anchor="ctr"/>
            <a:lstStyle/>
            <a:p>
              <a:pPr algn="ctr" defTabSz="822911" fontAlgn="base">
                <a:spcBef>
                  <a:spcPct val="0"/>
                </a:spcBef>
                <a:spcAft>
                  <a:spcPct val="0"/>
                </a:spcAft>
                <a:defRPr/>
              </a:pPr>
              <a:endParaRPr lang="ja-JP" altLang="en-US" sz="2900">
                <a:solidFill>
                  <a:srgbClr val="000000"/>
                </a:solidFill>
                <a:latin typeface="Arial"/>
                <a:ea typeface="ヒラギノ角ゴ ProN W6"/>
                <a:cs typeface="ヒラギノ角ゴ ProN W6"/>
                <a:sym typeface="Gill Sans" charset="0"/>
              </a:endParaRPr>
            </a:p>
          </p:txBody>
        </p:sp>
        <p:sp>
          <p:nvSpPr>
            <p:cNvPr id="96" name="左中かっこ 95"/>
            <p:cNvSpPr/>
            <p:nvPr/>
          </p:nvSpPr>
          <p:spPr>
            <a:xfrm rot="5400000" flipV="1">
              <a:off x="7707347" y="3840206"/>
              <a:ext cx="231460" cy="510555"/>
            </a:xfrm>
            <a:prstGeom prst="leftBrace">
              <a:avLst>
                <a:gd name="adj1" fmla="val 8333"/>
                <a:gd name="adj2" fmla="val 50000"/>
              </a:avLst>
            </a:prstGeom>
            <a:ln>
              <a:solidFill>
                <a:srgbClr val="000090"/>
              </a:solidFill>
            </a:ln>
          </p:spPr>
          <p:style>
            <a:lnRef idx="2">
              <a:schemeClr val="accent1"/>
            </a:lnRef>
            <a:fillRef idx="0">
              <a:schemeClr val="accent1"/>
            </a:fillRef>
            <a:effectRef idx="1">
              <a:schemeClr val="accent1"/>
            </a:effectRef>
            <a:fontRef idx="minor">
              <a:schemeClr val="tx1"/>
            </a:fontRef>
          </p:style>
          <p:txBody>
            <a:bodyPr lIns="91436" tIns="45716" rIns="91436" bIns="45716" anchor="ctr"/>
            <a:lstStyle/>
            <a:p>
              <a:pPr algn="ctr" defTabSz="822911" fontAlgn="base">
                <a:spcBef>
                  <a:spcPct val="0"/>
                </a:spcBef>
                <a:spcAft>
                  <a:spcPct val="0"/>
                </a:spcAft>
                <a:defRPr/>
              </a:pPr>
              <a:endParaRPr lang="ja-JP" altLang="en-US" sz="2900">
                <a:solidFill>
                  <a:srgbClr val="000000"/>
                </a:solidFill>
                <a:latin typeface="Arial"/>
                <a:ea typeface="ヒラギノ角ゴ ProN W6"/>
                <a:cs typeface="ヒラギノ角ゴ ProN W6"/>
                <a:sym typeface="Gill Sans" charset="0"/>
              </a:endParaRPr>
            </a:p>
          </p:txBody>
        </p:sp>
        <p:sp>
          <p:nvSpPr>
            <p:cNvPr id="97" name="テキスト ボックス 14"/>
            <p:cNvSpPr txBox="1">
              <a:spLocks noChangeArrowheads="1"/>
            </p:cNvSpPr>
            <p:nvPr/>
          </p:nvSpPr>
          <p:spPr bwMode="auto">
            <a:xfrm>
              <a:off x="5866664" y="4359788"/>
              <a:ext cx="1326790" cy="76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defTabSz="822911" fontAlgn="base">
                <a:spcBef>
                  <a:spcPct val="0"/>
                </a:spcBef>
                <a:spcAft>
                  <a:spcPct val="0"/>
                </a:spcAft>
              </a:pPr>
              <a:r>
                <a:rPr lang="en-US" altLang="ja-JP" sz="1600" b="1" dirty="0">
                  <a:solidFill>
                    <a:srgbClr val="000090"/>
                  </a:solidFill>
                  <a:latin typeface="Helvetica" charset="0"/>
                  <a:cs typeface="Helvetica" charset="0"/>
                </a:rPr>
                <a:t>Preferable electrons decrease</a:t>
              </a:r>
              <a:endParaRPr lang="ja-JP" altLang="en-US" sz="1600" b="1" dirty="0">
                <a:solidFill>
                  <a:srgbClr val="000090"/>
                </a:solidFill>
                <a:latin typeface="Helvetica" charset="0"/>
                <a:cs typeface="Helvetica" charset="0"/>
              </a:endParaRPr>
            </a:p>
          </p:txBody>
        </p:sp>
        <p:sp>
          <p:nvSpPr>
            <p:cNvPr id="98" name="テキスト ボックス 15"/>
            <p:cNvSpPr txBox="1">
              <a:spLocks noChangeArrowheads="1"/>
            </p:cNvSpPr>
            <p:nvPr/>
          </p:nvSpPr>
          <p:spPr bwMode="auto">
            <a:xfrm>
              <a:off x="6671448" y="3316904"/>
              <a:ext cx="2007292" cy="53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r" defTabSz="822911" fontAlgn="base">
                <a:spcBef>
                  <a:spcPct val="0"/>
                </a:spcBef>
                <a:spcAft>
                  <a:spcPct val="0"/>
                </a:spcAft>
              </a:pPr>
              <a:r>
                <a:rPr lang="en-US" altLang="ja-JP" sz="1600" b="1" dirty="0">
                  <a:solidFill>
                    <a:srgbClr val="000090"/>
                  </a:solidFill>
                  <a:latin typeface="Helvetica" charset="0"/>
                  <a:cs typeface="Helvetica" charset="0"/>
                </a:rPr>
                <a:t>Energetic electrons increase</a:t>
              </a:r>
              <a:endParaRPr lang="ja-JP" altLang="en-US" sz="1600" b="1" dirty="0">
                <a:solidFill>
                  <a:srgbClr val="000090"/>
                </a:solidFill>
                <a:latin typeface="Helvetica" charset="0"/>
                <a:cs typeface="Helvetica" charset="0"/>
              </a:endParaRPr>
            </a:p>
          </p:txBody>
        </p:sp>
      </p:grpSp>
      <p:sp>
        <p:nvSpPr>
          <p:cNvPr id="40" name="テキスト ボックス 4"/>
          <p:cNvSpPr txBox="1">
            <a:spLocks noChangeArrowheads="1"/>
          </p:cNvSpPr>
          <p:nvPr/>
        </p:nvSpPr>
        <p:spPr bwMode="auto">
          <a:xfrm>
            <a:off x="740814" y="1146112"/>
            <a:ext cx="3553456" cy="707878"/>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charset="0"/>
                <a:cs typeface="Helvetica" charset="0"/>
              </a:rPr>
              <a:t>Long-scale plasma generated by foot pulse</a:t>
            </a:r>
            <a:endParaRPr lang="ja-JP" altLang="en-US" sz="2000" b="1" dirty="0">
              <a:solidFill>
                <a:schemeClr val="bg1"/>
              </a:solidFill>
              <a:latin typeface="Helvetica" charset="0"/>
              <a:cs typeface="Helvetica" charset="0"/>
            </a:endParaRPr>
          </a:p>
        </p:txBody>
      </p:sp>
      <p:sp>
        <p:nvSpPr>
          <p:cNvPr id="41" name="テキスト ボックス 4"/>
          <p:cNvSpPr txBox="1">
            <a:spLocks noChangeArrowheads="1"/>
          </p:cNvSpPr>
          <p:nvPr/>
        </p:nvSpPr>
        <p:spPr bwMode="auto">
          <a:xfrm>
            <a:off x="729055" y="3473317"/>
            <a:ext cx="3553456" cy="707878"/>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charset="0"/>
                <a:cs typeface="Helvetica" charset="0"/>
              </a:rPr>
              <a:t>Laser </a:t>
            </a:r>
            <a:r>
              <a:rPr lang="en-US" altLang="ja-JP" sz="2000" b="1" dirty="0" err="1" smtClean="0">
                <a:solidFill>
                  <a:schemeClr val="bg1"/>
                </a:solidFill>
                <a:latin typeface="Helvetica" charset="0"/>
                <a:cs typeface="Helvetica" charset="0"/>
              </a:rPr>
              <a:t>filamentation</a:t>
            </a:r>
            <a:r>
              <a:rPr lang="en-US" altLang="ja-JP" sz="2000" b="1" dirty="0" smtClean="0">
                <a:solidFill>
                  <a:schemeClr val="bg1"/>
                </a:solidFill>
                <a:latin typeface="Helvetica" charset="0"/>
                <a:cs typeface="Helvetica" charset="0"/>
              </a:rPr>
              <a:t> </a:t>
            </a:r>
          </a:p>
          <a:p>
            <a:pPr algn="ctr" fontAlgn="base">
              <a:spcBef>
                <a:spcPct val="0"/>
              </a:spcBef>
              <a:spcAft>
                <a:spcPct val="0"/>
              </a:spcAft>
            </a:pPr>
            <a:r>
              <a:rPr lang="en-US" altLang="ja-JP" sz="2000" b="1" dirty="0" smtClean="0">
                <a:solidFill>
                  <a:schemeClr val="bg1"/>
                </a:solidFill>
                <a:latin typeface="Helvetica" charset="0"/>
                <a:cs typeface="Helvetica" charset="0"/>
              </a:rPr>
              <a:t>in a long scale plasma</a:t>
            </a:r>
            <a:endParaRPr lang="ja-JP" altLang="en-US" sz="2000" b="1" dirty="0">
              <a:solidFill>
                <a:schemeClr val="bg1"/>
              </a:solidFill>
              <a:latin typeface="Helvetica" charset="0"/>
              <a:cs typeface="Helvetica" charset="0"/>
            </a:endParaRPr>
          </a:p>
        </p:txBody>
      </p:sp>
      <p:sp>
        <p:nvSpPr>
          <p:cNvPr id="42" name="テキスト ボックス 4"/>
          <p:cNvSpPr txBox="1">
            <a:spLocks noChangeArrowheads="1"/>
          </p:cNvSpPr>
          <p:nvPr/>
        </p:nvSpPr>
        <p:spPr bwMode="auto">
          <a:xfrm>
            <a:off x="5117727" y="1153599"/>
            <a:ext cx="3553456" cy="707878"/>
          </a:xfrm>
          <a:prstGeom prst="rect">
            <a:avLst/>
          </a:prstGeom>
          <a:solidFill>
            <a:schemeClr val="tx1"/>
          </a:solidFill>
          <a:ln>
            <a:noFill/>
          </a:ln>
          <a:extLst/>
        </p:spPr>
        <p:txBody>
          <a:bodyPr wrap="square" lIns="91436" tIns="45716" rIns="91436" bIns="45716">
            <a:spAutoFit/>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37931725" indent="-37474525">
              <a:defRPr kumimoji="1" sz="3200">
                <a:solidFill>
                  <a:schemeClr val="tx1"/>
                </a:solidFill>
                <a:latin typeface="Gill Sans" charset="0"/>
                <a:ea typeface="ヒラギノ角ゴ ProN W3" charset="0"/>
                <a:cs typeface="ヒラギノ角ゴ ProN W3" charset="0"/>
                <a:sym typeface="Gill Sans" charset="0"/>
              </a:defRPr>
            </a:lvl2pPr>
            <a:lvl3pPr>
              <a:defRPr kumimoji="1" sz="3200">
                <a:solidFill>
                  <a:schemeClr val="tx1"/>
                </a:solidFill>
                <a:latin typeface="Gill Sans" charset="0"/>
                <a:ea typeface="ヒラギノ角ゴ ProN W3" charset="0"/>
                <a:cs typeface="ヒラギノ角ゴ ProN W3" charset="0"/>
                <a:sym typeface="Gill Sans" charset="0"/>
              </a:defRPr>
            </a:lvl3pPr>
            <a:lvl4pPr>
              <a:defRPr kumimoji="1" sz="3200">
                <a:solidFill>
                  <a:schemeClr val="tx1"/>
                </a:solidFill>
                <a:latin typeface="Gill Sans" charset="0"/>
                <a:ea typeface="ヒラギノ角ゴ ProN W3" charset="0"/>
                <a:cs typeface="ヒラギノ角ゴ ProN W3" charset="0"/>
                <a:sym typeface="Gill Sans" charset="0"/>
              </a:defRPr>
            </a:lvl4pPr>
            <a:lvl5pPr>
              <a:defRPr kumimoji="1" sz="3200">
                <a:solidFill>
                  <a:schemeClr val="tx1"/>
                </a:solidFill>
                <a:latin typeface="Gill Sans" charset="0"/>
                <a:ea typeface="ヒラギノ角ゴ ProN W3" charset="0"/>
                <a:cs typeface="ヒラギノ角ゴ ProN W3" charset="0"/>
                <a:sym typeface="Gill Sans" charset="0"/>
              </a:defRPr>
            </a:lvl5pPr>
            <a:lvl6pPr marL="4572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9144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13716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1828800"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pPr algn="ctr" fontAlgn="base">
              <a:spcBef>
                <a:spcPct val="0"/>
              </a:spcBef>
              <a:spcAft>
                <a:spcPct val="0"/>
              </a:spcAft>
            </a:pPr>
            <a:r>
              <a:rPr lang="en-US" altLang="ja-JP" sz="2000" b="1" dirty="0" smtClean="0">
                <a:solidFill>
                  <a:schemeClr val="bg1"/>
                </a:solidFill>
                <a:latin typeface="Helvetica" charset="0"/>
                <a:cs typeface="Helvetica" charset="0"/>
              </a:rPr>
              <a:t>Long-scale plasma generated by foot pulse</a:t>
            </a:r>
            <a:endParaRPr lang="ja-JP" altLang="en-US" sz="2000" b="1" dirty="0">
              <a:solidFill>
                <a:schemeClr val="bg1"/>
              </a:solidFill>
              <a:latin typeface="Helvetica" charset="0"/>
              <a:cs typeface="Helvetica" charset="0"/>
            </a:endParaRPr>
          </a:p>
        </p:txBody>
      </p:sp>
    </p:spTree>
    <p:extLst>
      <p:ext uri="{BB962C8B-B14F-4D97-AF65-F5344CB8AC3E}">
        <p14:creationId xmlns:p14="http://schemas.microsoft.com/office/powerpoint/2010/main" val="31702730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タイトル＆箇条書き ">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タイトル＆箇条書き ">
      <a:majorFont>
        <a:latin typeface="Arial"/>
        <a:ea typeface="ヒラギノ角ゴ ProN W6"/>
        <a:cs typeface="ヒラギノ角ゴ ProN W6"/>
      </a:majorFont>
      <a:minorFont>
        <a:latin typeface="Arial"/>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タイトル＆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Times"/>
        <a:ea typeface="Osaka"/>
        <a:cs typeface="Osaka"/>
      </a:majorFont>
      <a:minorFont>
        <a:latin typeface="Time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2100" b="1" i="0" u="none" strike="noStrike" cap="none" normalizeH="0" baseline="0">
            <a:ln>
              <a:noFill/>
            </a:ln>
            <a:solidFill>
              <a:srgbClr val="000000"/>
            </a:solidFill>
            <a:effectLst/>
            <a:latin typeface="Helvetica" charset="0"/>
            <a:ea typeface="Osaka" charset="0"/>
            <a:cs typeface="Osak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2100" b="1" i="0" u="none" strike="noStrike" cap="none" normalizeH="0" baseline="0">
            <a:ln>
              <a:noFill/>
            </a:ln>
            <a:solidFill>
              <a:srgbClr val="000000"/>
            </a:solidFill>
            <a:effectLst/>
            <a:latin typeface="Helvetica" charset="0"/>
            <a:ea typeface="Osaka" charset="0"/>
            <a:cs typeface="Osaka" charset="0"/>
          </a:defRPr>
        </a:defPPr>
      </a:lst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0_タイトル＆箇条書き ">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タイトル＆箇条書き ">
      <a:majorFont>
        <a:latin typeface="Arial"/>
        <a:ea typeface="ヒラギノ角ゴ ProN W6"/>
        <a:cs typeface="ヒラギノ角ゴ ProN W6"/>
      </a:majorFont>
      <a:minorFont>
        <a:latin typeface="Arial"/>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タイトル＆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8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9_タイトル＆箇条書き ">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タイトル＆箇条書き ">
      <a:majorFont>
        <a:latin typeface="Arial"/>
        <a:ea typeface="ヒラギノ角ゴ ProN W6"/>
        <a:cs typeface="ヒラギノ角ゴ ProN W6"/>
      </a:majorFont>
      <a:minorFont>
        <a:latin typeface="Arial"/>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タイトル＆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タイトル＆箇条書き ">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タイトル＆箇条書き ">
      <a:majorFont>
        <a:latin typeface="Arial"/>
        <a:ea typeface="ヒラギノ角ゴ ProN W6"/>
        <a:cs typeface="ヒラギノ角ゴ ProN W6"/>
      </a:majorFont>
      <a:minorFont>
        <a:latin typeface="Arial"/>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タイトル＆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タイトル＆箇条書き ">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タイトル＆箇条書き ">
      <a:majorFont>
        <a:latin typeface="Arial"/>
        <a:ea typeface="ヒラギノ角ゴ ProN W6"/>
        <a:cs typeface="ヒラギノ角ゴ ProN W6"/>
      </a:majorFont>
      <a:minorFont>
        <a:latin typeface="Arial"/>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タイトル＆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タイトル＆箇条書き ">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タイトル＆箇条書き ">
      <a:majorFont>
        <a:latin typeface="Arial"/>
        <a:ea typeface="ヒラギノ角ゴ ProN W6"/>
        <a:cs typeface="ヒラギノ角ゴ ProN W6"/>
      </a:majorFont>
      <a:minorFont>
        <a:latin typeface="Arial"/>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タイトル＆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タイトル＆箇条書き ">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タイトル＆箇条書き ">
      <a:majorFont>
        <a:latin typeface="Arial"/>
        <a:ea typeface="ヒラギノ角ゴ ProN W6"/>
        <a:cs typeface="ヒラギノ角ゴ ProN W6"/>
      </a:majorFont>
      <a:minorFont>
        <a:latin typeface="Arial"/>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タイトル＆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タイトル＆箇条書き ">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タイトル＆箇条書き ">
      <a:majorFont>
        <a:latin typeface="Arial"/>
        <a:ea typeface="ヒラギノ角ゴ ProN W6"/>
        <a:cs typeface="ヒラギノ角ゴ ProN W6"/>
      </a:majorFont>
      <a:minorFont>
        <a:latin typeface="Arial"/>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タイトル＆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40643</TotalTime>
  <Words>5658</Words>
  <Application>Microsoft Macintosh PowerPoint</Application>
  <PresentationFormat>画面に合わせる (4:3)</PresentationFormat>
  <Paragraphs>1022</Paragraphs>
  <Slides>61</Slides>
  <Notes>28</Notes>
  <HiddenSlides>44</HiddenSlides>
  <MMClips>6</MMClips>
  <ScaleCrop>false</ScaleCrop>
  <HeadingPairs>
    <vt:vector size="6" baseType="variant">
      <vt:variant>
        <vt:lpstr>テーマ</vt:lpstr>
      </vt:variant>
      <vt:variant>
        <vt:i4>18</vt:i4>
      </vt:variant>
      <vt:variant>
        <vt:lpstr>埋め込まれた OLE サーバー</vt:lpstr>
      </vt:variant>
      <vt:variant>
        <vt:i4>2</vt:i4>
      </vt:variant>
      <vt:variant>
        <vt:lpstr>スライド タイトル</vt:lpstr>
      </vt:variant>
      <vt:variant>
        <vt:i4>61</vt:i4>
      </vt:variant>
    </vt:vector>
  </HeadingPairs>
  <TitlesOfParts>
    <vt:vector size="81" baseType="lpstr">
      <vt:lpstr>ホワイト</vt:lpstr>
      <vt:lpstr>3_タイトル＆箇条書き </vt:lpstr>
      <vt:lpstr>5_タイトル＆箇条書き </vt:lpstr>
      <vt:lpstr>3_ホワイト</vt:lpstr>
      <vt:lpstr>1_ホワイト</vt:lpstr>
      <vt:lpstr>3_Office ​​テーマ</vt:lpstr>
      <vt:lpstr>6_タイトル＆箇条書き </vt:lpstr>
      <vt:lpstr>7_タイトル＆箇条書き </vt:lpstr>
      <vt:lpstr>4_ホワイト</vt:lpstr>
      <vt:lpstr>11_タイトル＆箇条書き </vt:lpstr>
      <vt:lpstr>5_ホワイト</vt:lpstr>
      <vt:lpstr>新しいプレゼンテーション</vt:lpstr>
      <vt:lpstr>2_ホワイト</vt:lpstr>
      <vt:lpstr>10_タイトル＆箇条書き </vt:lpstr>
      <vt:lpstr>6_ホワイト</vt:lpstr>
      <vt:lpstr>8_ホワイト</vt:lpstr>
      <vt:lpstr>9_タイトル＆箇条書き </vt:lpstr>
      <vt:lpstr>4_タイトル＆箇条書き </vt:lpstr>
      <vt:lpstr>数式</vt:lpstr>
      <vt:lpstr>ｸﾞﾗﾌ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藤岡 慎介</dc:creator>
  <cp:lastModifiedBy>藤岡 慎介</cp:lastModifiedBy>
  <cp:revision>653</cp:revision>
  <cp:lastPrinted>2014-09-08T16:45:57Z</cp:lastPrinted>
  <dcterms:created xsi:type="dcterms:W3CDTF">2011-09-20T10:39:20Z</dcterms:created>
  <dcterms:modified xsi:type="dcterms:W3CDTF">2014-10-15T09:57:53Z</dcterms:modified>
</cp:coreProperties>
</file>