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1511" r:id="rId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99"/>
    <a:srgbClr val="33CCFF"/>
    <a:srgbClr val="9966FF"/>
    <a:srgbClr val="A06D56"/>
    <a:srgbClr val="886A5A"/>
    <a:srgbClr val="FFFFCC"/>
    <a:srgbClr val="99FFCC"/>
    <a:srgbClr val="FF33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62" autoAdjust="0"/>
    <p:restoredTop sz="97800" autoAdjust="0"/>
  </p:normalViewPr>
  <p:slideViewPr>
    <p:cSldViewPr>
      <p:cViewPr>
        <p:scale>
          <a:sx n="125" d="100"/>
          <a:sy n="125" d="100"/>
        </p:scale>
        <p:origin x="-1254" y="-228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82ABF99-CD32-48F3-BA84-43D2D0AD4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55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3A7D4B7-846E-47CC-8BD3-A84AB43A3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09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580C9-2AC6-40D1-B56D-F4B3F99BD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6138E-F839-4DBF-BB53-E95B5537780E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6138E-F839-4DBF-BB53-E95B5537780E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6138E-F839-4DBF-BB53-E95B5537780E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FE738B4E-791D-4FAC-8165-22DD9185C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629400"/>
            <a:ext cx="54864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i="0" dirty="0" smtClean="0">
                <a:solidFill>
                  <a:schemeClr val="accent2"/>
                </a:solidFill>
                <a:latin typeface="Helvetica" pitchFamily="34" charset="0"/>
                <a:cs typeface="+mn-cs"/>
              </a:rPr>
              <a:t>Configuration Studies for an ST-Based FNSF</a:t>
            </a:r>
            <a:r>
              <a:rPr lang="en-US" sz="800" i="0" baseline="0" dirty="0" smtClean="0">
                <a:solidFill>
                  <a:schemeClr val="accent2"/>
                </a:solidFill>
                <a:latin typeface="Helvetica" pitchFamily="34" charset="0"/>
                <a:cs typeface="+mn-cs"/>
              </a:rPr>
              <a:t> (J. Menard)</a:t>
            </a:r>
            <a:endParaRPr lang="en-US" sz="800" i="0" dirty="0">
              <a:solidFill>
                <a:schemeClr val="accent2"/>
              </a:solidFill>
              <a:latin typeface="Helvetica" pitchFamily="34" charset="0"/>
              <a:cs typeface="+mn-cs"/>
            </a:endParaRPr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152400" y="914400"/>
            <a:ext cx="88392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7" r:id="rId2"/>
    <p:sldLayoutId id="2147483669" r:id="rId3"/>
    <p:sldLayoutId id="2147483665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Summary </a:t>
            </a:r>
            <a:r>
              <a:rPr lang="en-US" sz="2800" dirty="0"/>
              <a:t>of </a:t>
            </a:r>
            <a:r>
              <a:rPr lang="en-US" sz="2800" dirty="0" smtClean="0"/>
              <a:t>FNS/1-1:  Configuration </a:t>
            </a:r>
            <a:r>
              <a:rPr lang="en-US" sz="2800" dirty="0"/>
              <a:t>Studies for an ST-Based Fusion Nuclear Science Facility (FNSF</a:t>
            </a:r>
            <a:r>
              <a:rPr lang="en-US" sz="28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181600"/>
          </a:xfrm>
        </p:spPr>
        <p:txBody>
          <a:bodyPr/>
          <a:lstStyle/>
          <a:p>
            <a:r>
              <a:rPr lang="en-US" dirty="0" smtClean="0"/>
              <a:t>Ex-vessel PF coil set identified to support range of equilibria with Super-X/snowflake </a:t>
            </a:r>
            <a:r>
              <a:rPr lang="en-US" dirty="0" err="1" smtClean="0"/>
              <a:t>divertor</a:t>
            </a:r>
            <a:r>
              <a:rPr lang="en-US" dirty="0" smtClean="0"/>
              <a:t> to mitigate </a:t>
            </a:r>
            <a:r>
              <a:rPr lang="en-US" dirty="0" err="1" smtClean="0"/>
              <a:t>divertor</a:t>
            </a:r>
            <a:r>
              <a:rPr lang="en-US" dirty="0" smtClean="0"/>
              <a:t> heat flux</a:t>
            </a:r>
          </a:p>
          <a:p>
            <a:endParaRPr lang="en-US" sz="400" dirty="0" smtClean="0"/>
          </a:p>
          <a:p>
            <a:r>
              <a:rPr lang="en-US" dirty="0" smtClean="0"/>
              <a:t>0.5MeV NNBI optimal for heating &amp; current drive for R=1.7m</a:t>
            </a:r>
          </a:p>
          <a:p>
            <a:endParaRPr lang="en-US" sz="400" dirty="0"/>
          </a:p>
          <a:p>
            <a:r>
              <a:rPr lang="en-US" dirty="0" smtClean="0"/>
              <a:t>Vertical maintenance approach and test-cell layout identified</a:t>
            </a:r>
          </a:p>
          <a:p>
            <a:endParaRPr lang="en-US" sz="400" dirty="0"/>
          </a:p>
          <a:p>
            <a:r>
              <a:rPr lang="en-US" dirty="0" smtClean="0"/>
              <a:t>Shielding adequate for </a:t>
            </a:r>
            <a:r>
              <a:rPr lang="en-US" dirty="0" err="1" smtClean="0"/>
              <a:t>MgO</a:t>
            </a:r>
            <a:r>
              <a:rPr lang="en-US" dirty="0" smtClean="0"/>
              <a:t> insulated inboard Cu PF coils</a:t>
            </a:r>
          </a:p>
          <a:p>
            <a:pPr lvl="1"/>
            <a:r>
              <a:rPr lang="en-US" dirty="0" smtClean="0"/>
              <a:t>Outboard PF coils (behind outboard blankets) can be superconducting</a:t>
            </a:r>
          </a:p>
          <a:p>
            <a:pPr lvl="1"/>
            <a:endParaRPr lang="en-US" sz="400" dirty="0" smtClean="0"/>
          </a:p>
          <a:p>
            <a:r>
              <a:rPr lang="en-US" dirty="0" smtClean="0"/>
              <a:t>Calculated full 3D TBR, TBR reduction from TBM, MTM, NBI</a:t>
            </a:r>
          </a:p>
          <a:p>
            <a:endParaRPr lang="en-US" sz="400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Threshold major radius for TBR ~ 1 is R</a:t>
            </a:r>
            <a:r>
              <a:rPr lang="en-US" b="1" baseline="-25000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>
                <a:solidFill>
                  <a:srgbClr val="FF0000"/>
                </a:solidFill>
              </a:rPr>
              <a:t> ≥ 1.7m</a:t>
            </a:r>
          </a:p>
          <a:p>
            <a:endParaRPr lang="en-US" sz="4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R=1m TBR = 0.88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</a:rPr>
              <a:t>0.4-0.55kg </a:t>
            </a:r>
            <a:r>
              <a:rPr lang="en-US" b="1" dirty="0">
                <a:solidFill>
                  <a:srgbClr val="FF0000"/>
                </a:solidFill>
              </a:rPr>
              <a:t>of T/FPY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</a:rPr>
              <a:t>$12-55M/FPY</a:t>
            </a:r>
          </a:p>
          <a:p>
            <a:endParaRPr lang="en-US" sz="4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R=1m device will have lower electricity and capital cost </a:t>
            </a:r>
            <a:r>
              <a:rPr lang="en-US" dirty="0" smtClean="0">
                <a:sym typeface="Wingdings" panose="05000000000000000000" pitchFamily="2" charset="2"/>
              </a:rPr>
              <a:t> future </a:t>
            </a:r>
            <a:r>
              <a:rPr lang="en-US" smtClean="0">
                <a:sym typeface="Wingdings" panose="05000000000000000000" pitchFamily="2" charset="2"/>
              </a:rPr>
              <a:t>work </a:t>
            </a:r>
            <a:r>
              <a:rPr lang="en-US" smtClean="0">
                <a:sym typeface="Wingdings" panose="05000000000000000000" pitchFamily="2" charset="2"/>
              </a:rPr>
              <a:t>could</a:t>
            </a:r>
            <a:r>
              <a:rPr lang="en-US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assess size/cost trade-offs in more detail</a:t>
            </a:r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6138E-F839-4DBF-BB53-E95B5537780E}" type="slidenum">
              <a:rPr lang="en-US" smtClean="0">
                <a:solidFill>
                  <a:srgbClr val="3333CC"/>
                </a:solidFill>
              </a:rPr>
              <a:pPr>
                <a:defRPr/>
              </a:pPr>
              <a:t>1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91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noFill/>
        <a:ln w="76200" cap="flat" cmpd="sng" algn="ctr">
          <a:solidFill>
            <a:schemeClr val="accent5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79503</TotalTime>
  <Words>126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Summary of FNS/1-1:  Configuration Studies for an ST-Based Fusion Nuclear Science Facility (FNSF)</vt:lpstr>
    </vt:vector>
  </TitlesOfParts>
  <Company>Princeton Plasma Physics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Jonathan E. Menard</cp:lastModifiedBy>
  <cp:revision>12804</cp:revision>
  <dcterms:created xsi:type="dcterms:W3CDTF">2003-10-01T16:23:57Z</dcterms:created>
  <dcterms:modified xsi:type="dcterms:W3CDTF">2014-10-03T03:53:21Z</dcterms:modified>
</cp:coreProperties>
</file>