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680" y="2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E67-416B-AB49-A6F4-082D9AB0E21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F0F-7BD3-7A4E-872E-112FE12DF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9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E67-416B-AB49-A6F4-082D9AB0E21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F0F-7BD3-7A4E-872E-112FE12DF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0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E67-416B-AB49-A6F4-082D9AB0E21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F0F-7BD3-7A4E-872E-112FE12DF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4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E67-416B-AB49-A6F4-082D9AB0E21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F0F-7BD3-7A4E-872E-112FE12DF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E67-416B-AB49-A6F4-082D9AB0E21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F0F-7BD3-7A4E-872E-112FE12DF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6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E67-416B-AB49-A6F4-082D9AB0E21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F0F-7BD3-7A4E-872E-112FE12DF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E67-416B-AB49-A6F4-082D9AB0E21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F0F-7BD3-7A4E-872E-112FE12DF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4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E67-416B-AB49-A6F4-082D9AB0E21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F0F-7BD3-7A4E-872E-112FE12DF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E67-416B-AB49-A6F4-082D9AB0E21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F0F-7BD3-7A4E-872E-112FE12DF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3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E67-416B-AB49-A6F4-082D9AB0E21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F0F-7BD3-7A4E-872E-112FE12DF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3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9E67-416B-AB49-A6F4-082D9AB0E21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F0F-7BD3-7A4E-872E-112FE12DF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9E67-416B-AB49-A6F4-082D9AB0E21D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2F0F-7BD3-7A4E-872E-112FE12DF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Helical states in the RFP </a:t>
            </a:r>
            <a:r>
              <a:rPr lang="en-US" dirty="0" smtClean="0">
                <a:latin typeface="Comic Sans MS"/>
                <a:cs typeface="Comic Sans MS"/>
              </a:rPr>
              <a:t>may form </a:t>
            </a:r>
            <a:r>
              <a:rPr lang="en-US" dirty="0" smtClean="0">
                <a:latin typeface="Comic Sans MS"/>
                <a:cs typeface="Comic Sans MS"/>
              </a:rPr>
              <a:t>due to shear suppression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1272" y="1376299"/>
            <a:ext cx="2944910" cy="3098659"/>
            <a:chOff x="864862" y="2087965"/>
            <a:chExt cx="2944910" cy="3098659"/>
          </a:xfrm>
        </p:grpSpPr>
        <p:pic>
          <p:nvPicPr>
            <p:cNvPr id="12" name="Picture 11" descr="QSH_time_dynamics_ex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62" y="2087965"/>
              <a:ext cx="2944910" cy="1534381"/>
            </a:xfrm>
            <a:prstGeom prst="rect">
              <a:avLst/>
            </a:prstGeom>
          </p:spPr>
        </p:pic>
        <p:pic>
          <p:nvPicPr>
            <p:cNvPr id="13" name="Picture 12" descr="QSH_time_dynamics_mode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807" y="3604751"/>
              <a:ext cx="2857329" cy="158187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0" y="4653203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Shear from the dominant tearing mode suppresses nonlinear interaction with other modes (akin to L-H transition in </a:t>
            </a:r>
            <a:r>
              <a:rPr lang="en-US" dirty="0" err="1" smtClean="0">
                <a:latin typeface="Chalkboard"/>
                <a:cs typeface="Chalkboard"/>
              </a:rPr>
              <a:t>Tokamaks</a:t>
            </a:r>
            <a:r>
              <a:rPr lang="en-US" dirty="0" smtClean="0">
                <a:latin typeface="Chalkboard"/>
                <a:cs typeface="Chalkboard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Time dynamics replicated by a predator-prey model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9200" y="1263488"/>
            <a:ext cx="141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board"/>
                <a:cs typeface="Chalkboard"/>
              </a:rPr>
              <a:t>Experiment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519" y="2893085"/>
            <a:ext cx="94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board"/>
                <a:cs typeface="Chalkboard"/>
              </a:rPr>
              <a:t>Theory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6181" y="5269520"/>
            <a:ext cx="5724929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 new experimental technique uses </a:t>
            </a:r>
            <a:r>
              <a:rPr lang="en-US" dirty="0" smtClean="0">
                <a:latin typeface="Chalkboard"/>
                <a:cs typeface="Chalkboard"/>
              </a:rPr>
              <a:t>an imposed error field to control locking position of structure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Structure can be positioned in alignment with advanced diagnostics to create data ensembles</a:t>
            </a:r>
          </a:p>
        </p:txBody>
      </p:sp>
      <p:pic>
        <p:nvPicPr>
          <p:cNvPr id="9" name="Picture 8" descr="QSH_pressure_dynamic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82" y="1263488"/>
            <a:ext cx="3922888" cy="39588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64291" y="1403300"/>
            <a:ext cx="2379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Core mode dominates</a:t>
            </a:r>
          </a:p>
          <a:p>
            <a:r>
              <a:rPr lang="en-US" dirty="0">
                <a:latin typeface="Chalkboard"/>
                <a:cs typeface="Chalkboard"/>
              </a:rPr>
              <a:t>s</a:t>
            </a:r>
            <a:r>
              <a:rPr lang="en-US" dirty="0" smtClean="0">
                <a:latin typeface="Chalkboard"/>
                <a:cs typeface="Chalkboard"/>
              </a:rPr>
              <a:t>econdary modes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5786" y="2455333"/>
            <a:ext cx="1705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Heating during </a:t>
            </a:r>
          </a:p>
          <a:p>
            <a:r>
              <a:rPr lang="en-US" dirty="0">
                <a:latin typeface="Chalkboard"/>
                <a:cs typeface="Chalkboard"/>
              </a:rPr>
              <a:t>g</a:t>
            </a:r>
            <a:r>
              <a:rPr lang="en-US" dirty="0" smtClean="0">
                <a:latin typeface="Chalkboard"/>
                <a:cs typeface="Chalkboard"/>
              </a:rPr>
              <a:t>rowth phase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5786" y="3262417"/>
            <a:ext cx="1652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Sustained rise</a:t>
            </a:r>
          </a:p>
          <a:p>
            <a:r>
              <a:rPr lang="en-US" dirty="0">
                <a:latin typeface="Chalkboard"/>
                <a:cs typeface="Chalkboard"/>
              </a:rPr>
              <a:t>i</a:t>
            </a:r>
            <a:r>
              <a:rPr lang="en-US" dirty="0" smtClean="0">
                <a:latin typeface="Chalkboard"/>
                <a:cs typeface="Chalkboard"/>
              </a:rPr>
              <a:t>n density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25786" y="4013293"/>
            <a:ext cx="1914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Are there </a:t>
            </a:r>
          </a:p>
          <a:p>
            <a:r>
              <a:rPr lang="en-US" dirty="0">
                <a:latin typeface="Chalkboard"/>
                <a:cs typeface="Chalkboard"/>
              </a:rPr>
              <a:t>p</a:t>
            </a:r>
            <a:r>
              <a:rPr lang="en-US" dirty="0" smtClean="0">
                <a:latin typeface="Chalkboard"/>
                <a:cs typeface="Chalkboard"/>
              </a:rPr>
              <a:t>ressure-limiting </a:t>
            </a:r>
          </a:p>
          <a:p>
            <a:r>
              <a:rPr lang="en-US" dirty="0" smtClean="0">
                <a:latin typeface="Chalkboard"/>
                <a:cs typeface="Chalkboard"/>
              </a:rPr>
              <a:t>effects?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5198" y="4859827"/>
            <a:ext cx="11533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Time [</a:t>
            </a:r>
            <a:r>
              <a:rPr lang="en-US" dirty="0" err="1" smtClean="0">
                <a:latin typeface="Chalkboard"/>
                <a:cs typeface="Chalkboard"/>
              </a:rPr>
              <a:t>ms</a:t>
            </a:r>
            <a:r>
              <a:rPr lang="en-US" dirty="0" smtClean="0">
                <a:latin typeface="Chalkboard"/>
                <a:cs typeface="Chalkboard"/>
              </a:rPr>
              <a:t>]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219229" y="2666276"/>
            <a:ext cx="7888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Radius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3202351" y="3487576"/>
            <a:ext cx="7888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Radius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219229" y="4305681"/>
            <a:ext cx="7888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Radius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4291" y="2294467"/>
            <a:ext cx="36420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halkboard"/>
                <a:cs typeface="Chalkboard"/>
              </a:rPr>
              <a:t>eV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19407" y="3112995"/>
            <a:ext cx="69716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10</a:t>
            </a:r>
            <a:r>
              <a:rPr lang="en-US" sz="1200" baseline="30000" dirty="0" smtClean="0">
                <a:latin typeface="Chalkboard"/>
                <a:cs typeface="Chalkboard"/>
              </a:rPr>
              <a:t>19</a:t>
            </a:r>
            <a:r>
              <a:rPr lang="en-US" sz="1200" dirty="0" smtClean="0">
                <a:latin typeface="Chalkboard"/>
                <a:cs typeface="Chalkboard"/>
              </a:rPr>
              <a:t> m</a:t>
            </a:r>
            <a:r>
              <a:rPr lang="en-US" sz="1200" baseline="30000" dirty="0" smtClean="0">
                <a:latin typeface="Chalkboard"/>
                <a:cs typeface="Chalkboard"/>
              </a:rPr>
              <a:t>-3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21956" y="3942022"/>
            <a:ext cx="4273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halkboard"/>
                <a:cs typeface="Chalkboard"/>
              </a:rPr>
              <a:t>kPa</a:t>
            </a:r>
            <a:endParaRPr lang="en-US" sz="1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065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105</Words>
  <Application>Microsoft Macintosh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Helical states in the RFP may form due to shear suppression</vt:lpstr>
    </vt:vector>
  </TitlesOfParts>
  <Company>UW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Helical states in the RFP can form due to shear suppression</dc:title>
  <dc:creator>Mark Nornberg</dc:creator>
  <cp:lastModifiedBy>Mark Nornberg</cp:lastModifiedBy>
  <cp:revision>7</cp:revision>
  <dcterms:created xsi:type="dcterms:W3CDTF">2014-09-19T23:39:59Z</dcterms:created>
  <dcterms:modified xsi:type="dcterms:W3CDTF">2014-09-20T02:39:57Z</dcterms:modified>
</cp:coreProperties>
</file>