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8" r:id="rId2"/>
    <p:sldId id="291" r:id="rId3"/>
    <p:sldId id="260" r:id="rId4"/>
    <p:sldId id="261" r:id="rId5"/>
    <p:sldId id="270" r:id="rId6"/>
    <p:sldId id="287" r:id="rId7"/>
    <p:sldId id="288" r:id="rId8"/>
    <p:sldId id="271" r:id="rId9"/>
    <p:sldId id="272" r:id="rId10"/>
    <p:sldId id="273" r:id="rId11"/>
    <p:sldId id="268" r:id="rId12"/>
    <p:sldId id="289" r:id="rId13"/>
    <p:sldId id="275" r:id="rId14"/>
    <p:sldId id="292" r:id="rId15"/>
    <p:sldId id="281" r:id="rId16"/>
    <p:sldId id="283" r:id="rId17"/>
    <p:sldId id="274" r:id="rId18"/>
    <p:sldId id="290" r:id="rId19"/>
    <p:sldId id="284" r:id="rId20"/>
  </p:sldIdLst>
  <p:sldSz cx="10080625" cy="7200900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579"/>
    <a:srgbClr val="6699FF"/>
    <a:srgbClr val="66FF66"/>
    <a:srgbClr val="FFDC47"/>
    <a:srgbClr val="FFCC00"/>
    <a:srgbClr val="3C64AA"/>
    <a:srgbClr val="406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7" autoAdjust="0"/>
    <p:restoredTop sz="94566" autoAdjust="0"/>
  </p:normalViewPr>
  <p:slideViewPr>
    <p:cSldViewPr snapToGrid="0">
      <p:cViewPr>
        <p:scale>
          <a:sx n="100" d="100"/>
          <a:sy n="100" d="100"/>
        </p:scale>
        <p:origin x="-492" y="936"/>
      </p:cViewPr>
      <p:guideLst>
        <p:guide orient="horz" pos="2268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96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96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2A21717C-922E-4B54-A00E-625E22E0A754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66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768350"/>
            <a:ext cx="53736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CA3E35AA-D5A9-4E6C-9F4A-BE4489358173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3124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4027D50-E80B-4080-95D6-4D4B64577CFE}" type="slidenum">
              <a:rPr lang="en-GB" altLang="en-US" sz="1300" smtClean="0"/>
              <a:pPr algn="r" eaLnBrk="1" hangingPunct="1"/>
              <a:t>1</a:t>
            </a:fld>
            <a:endParaRPr lang="en-GB" altLang="en-US" sz="13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66763"/>
            <a:ext cx="5375275" cy="384016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8512"/>
          </a:xfrm>
          <a:noFill/>
        </p:spPr>
        <p:txBody>
          <a:bodyPr/>
          <a:lstStyle/>
          <a:p>
            <a:pPr eaLnBrk="1" hangingPunct="1"/>
            <a:endParaRPr lang="en-US" altLang="en-US" sz="17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D2F1F0C-31E8-43E0-867E-16FAC452FDA3}" type="slidenum">
              <a:rPr lang="fr-FR" altLang="fr-FR" sz="1300" smtClean="0"/>
              <a:pPr algn="r" eaLnBrk="1" hangingPunct="1"/>
              <a:t>15</a:t>
            </a:fld>
            <a:endParaRPr lang="fr-FR" altLang="fr-FR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236788"/>
            <a:ext cx="8569325" cy="1543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079875"/>
            <a:ext cx="7056437" cy="1841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4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635125"/>
            <a:ext cx="9072563" cy="4752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6675" y="0"/>
            <a:ext cx="2393950" cy="638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0"/>
            <a:ext cx="7029450" cy="6388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635125"/>
            <a:ext cx="9072563" cy="4752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7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627563"/>
            <a:ext cx="8567738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052763"/>
            <a:ext cx="8567738" cy="1574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37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635125"/>
            <a:ext cx="4459288" cy="47529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635125"/>
            <a:ext cx="4460875" cy="47529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3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88925"/>
            <a:ext cx="9072563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11313"/>
            <a:ext cx="4452938" cy="673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284413"/>
            <a:ext cx="4452938" cy="41481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11313"/>
            <a:ext cx="4456113" cy="673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284413"/>
            <a:ext cx="4456113" cy="41481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7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4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26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87338"/>
            <a:ext cx="3316288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287338"/>
            <a:ext cx="5635625" cy="61452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06538"/>
            <a:ext cx="3316288" cy="492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76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040313"/>
            <a:ext cx="60483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42938"/>
            <a:ext cx="6048375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635625"/>
            <a:ext cx="6048375" cy="84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9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EFDAJEThead06 LAR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9"/>
          <p:cNvSpPr>
            <a:spLocks noChangeArrowheads="1"/>
          </p:cNvSpPr>
          <p:nvPr userDrawn="1"/>
        </p:nvSpPr>
        <p:spPr bwMode="auto">
          <a:xfrm>
            <a:off x="2814638" y="0"/>
            <a:ext cx="7265987" cy="742950"/>
          </a:xfrm>
          <a:prstGeom prst="rect">
            <a:avLst/>
          </a:prstGeom>
          <a:solidFill>
            <a:srgbClr val="5076B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fr-FR"/>
          </a:p>
        </p:txBody>
      </p:sp>
      <p:pic>
        <p:nvPicPr>
          <p:cNvPr id="1028" name="Picture 15" descr="EFDAJEThead06 LARGE"/>
          <p:cNvPicPr>
            <a:picLocks noChangeAspect="1" noChangeArrowheads="1"/>
          </p:cNvPicPr>
          <p:nvPr userDrawn="1"/>
        </p:nvPicPr>
        <p:blipFill>
          <a:blip r:embed="rId15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/>
          <a:stretch>
            <a:fillRect/>
          </a:stretch>
        </p:blipFill>
        <p:spPr bwMode="auto">
          <a:xfrm>
            <a:off x="0" y="6945313"/>
            <a:ext cx="10080625" cy="255587"/>
          </a:xfrm>
          <a:prstGeom prst="rect">
            <a:avLst/>
          </a:prstGeom>
          <a:solidFill>
            <a:srgbClr val="5076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9" name="Rectangle 11"/>
          <p:cNvGraphicFramePr>
            <a:graphicFrameLocks/>
          </p:cNvGraphicFramePr>
          <p:nvPr userDrawn="1"/>
        </p:nvGraphicFramePr>
        <p:xfrm>
          <a:off x="1681163" y="1360488"/>
          <a:ext cx="6719887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File" r:id="rId16" imgW="0" imgH="0" progId="Outlook.FileAttach">
                  <p:embed/>
                </p:oleObj>
              </mc:Choice>
              <mc:Fallback>
                <p:oleObj name="File" r:id="rId16" imgW="0" imgH="0" progId="Outlook.FileAttach">
                  <p:embed/>
                  <p:pic>
                    <p:nvPicPr>
                      <p:cNvPr id="0" name="Rectangle 1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1360488"/>
                        <a:ext cx="6719887" cy="447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Rectangle 12"/>
          <p:cNvGraphicFramePr>
            <a:graphicFrameLocks/>
          </p:cNvGraphicFramePr>
          <p:nvPr userDrawn="1"/>
        </p:nvGraphicFramePr>
        <p:xfrm>
          <a:off x="1681163" y="1360488"/>
          <a:ext cx="6719887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File" r:id="rId17" imgW="0" imgH="0" progId="Outlook.FileAttach">
                  <p:embed/>
                </p:oleObj>
              </mc:Choice>
              <mc:Fallback>
                <p:oleObj name="File" r:id="rId17" imgW="0" imgH="0" progId="Outlook.FileAttach">
                  <p:embed/>
                  <p:pic>
                    <p:nvPicPr>
                      <p:cNvPr id="0" name="Rectangle 1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1360488"/>
                        <a:ext cx="6719887" cy="447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21"/>
          <p:cNvSpPr>
            <a:spLocks noChangeArrowheads="1"/>
          </p:cNvSpPr>
          <p:nvPr userDrawn="1"/>
        </p:nvSpPr>
        <p:spPr bwMode="auto">
          <a:xfrm>
            <a:off x="0" y="6946900"/>
            <a:ext cx="10080625" cy="254000"/>
          </a:xfrm>
          <a:prstGeom prst="rect">
            <a:avLst/>
          </a:prstGeom>
          <a:solidFill>
            <a:srgbClr val="3C64AA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111633" name="Rectangle 17"/>
          <p:cNvSpPr>
            <a:spLocks noChangeArrowheads="1"/>
          </p:cNvSpPr>
          <p:nvPr userDrawn="1"/>
        </p:nvSpPr>
        <p:spPr bwMode="auto">
          <a:xfrm>
            <a:off x="0" y="6937375"/>
            <a:ext cx="10080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24294">
                    <a:alpha val="1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8675" tIns="49337" rIns="98675" bIns="49337" anchor="ctr"/>
          <a:lstStyle>
            <a:lvl1pPr algn="l" defTabSz="987425">
              <a:defRPr>
                <a:solidFill>
                  <a:schemeClr val="tx1"/>
                </a:solidFill>
                <a:latin typeface="Arial" charset="0"/>
              </a:defRPr>
            </a:lvl1pPr>
            <a:lvl2pPr marL="493713" algn="l" defTabSz="987425">
              <a:defRPr>
                <a:solidFill>
                  <a:schemeClr val="tx1"/>
                </a:solidFill>
                <a:latin typeface="Arial" charset="0"/>
              </a:defRPr>
            </a:lvl2pPr>
            <a:lvl3pPr marL="987425" algn="l" defTabSz="987425">
              <a:defRPr>
                <a:solidFill>
                  <a:schemeClr val="tx1"/>
                </a:solidFill>
                <a:latin typeface="Arial" charset="0"/>
              </a:defRPr>
            </a:lvl3pPr>
            <a:lvl4pPr marL="1481138" algn="l" defTabSz="987425">
              <a:defRPr>
                <a:solidFill>
                  <a:schemeClr val="tx1"/>
                </a:solidFill>
                <a:latin typeface="Arial" charset="0"/>
              </a:defRPr>
            </a:lvl4pPr>
            <a:lvl5pPr marL="1974850" algn="l" defTabSz="987425">
              <a:defRPr>
                <a:solidFill>
                  <a:schemeClr val="tx1"/>
                </a:solidFill>
                <a:latin typeface="Arial" charset="0"/>
              </a:defRPr>
            </a:lvl5pPr>
            <a:lvl6pPr marL="243205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925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645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365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cs typeface="+mn-cs"/>
              </a:rPr>
              <a:t>Jeronimo Garcia </a:t>
            </a:r>
            <a:fld id="{B3F9986F-C445-4957-AB44-4C781BE15C67}" type="slidenum">
              <a:rPr lang="en-GB" altLang="en-US" sz="1600" smtClean="0">
                <a:solidFill>
                  <a:schemeClr val="bg1"/>
                </a:solidFill>
                <a:cs typeface="+mn-cs"/>
              </a:rPr>
              <a:pPr algn="r">
                <a:defRPr/>
              </a:pPr>
              <a:t>‹N°›</a:t>
            </a:fld>
            <a:r>
              <a:rPr lang="en-US" altLang="en-US" sz="1600" b="1" dirty="0" smtClean="0">
                <a:solidFill>
                  <a:schemeClr val="bg1"/>
                </a:solidFill>
                <a:cs typeface="+mn-cs"/>
              </a:rPr>
              <a:t>(15)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25th Fusion Energy Conference, Saint Petersburg, Russia,</a:t>
            </a:r>
            <a:r>
              <a:rPr lang="en-US" altLang="en-US" sz="1600" b="1" dirty="0" smtClean="0">
                <a:solidFill>
                  <a:schemeClr val="bg1"/>
                </a:solidFill>
                <a:cs typeface="+mn-cs"/>
              </a:rPr>
              <a:t> 16/10/2014</a:t>
            </a:r>
            <a:endParaRPr lang="en-GB" altLang="en-US" sz="16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033" name="Picture 23" descr="EFDAJEThead06 LAR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24"/>
          <p:cNvSpPr>
            <a:spLocks noChangeArrowheads="1"/>
          </p:cNvSpPr>
          <p:nvPr userDrawn="1"/>
        </p:nvSpPr>
        <p:spPr bwMode="auto">
          <a:xfrm>
            <a:off x="2814638" y="0"/>
            <a:ext cx="7265987" cy="742950"/>
          </a:xfrm>
          <a:prstGeom prst="rect">
            <a:avLst/>
          </a:prstGeom>
          <a:solidFill>
            <a:srgbClr val="5076BD">
              <a:alpha val="5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fr-FR"/>
          </a:p>
        </p:txBody>
      </p:sp>
      <p:pic>
        <p:nvPicPr>
          <p:cNvPr id="1035" name="Picture 26" descr="EFDAJEThead06 LAR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27"/>
          <p:cNvSpPr>
            <a:spLocks noChangeArrowheads="1"/>
          </p:cNvSpPr>
          <p:nvPr userDrawn="1"/>
        </p:nvSpPr>
        <p:spPr bwMode="auto">
          <a:xfrm>
            <a:off x="2814638" y="0"/>
            <a:ext cx="7265987" cy="742950"/>
          </a:xfrm>
          <a:prstGeom prst="rect">
            <a:avLst/>
          </a:prstGeom>
          <a:solidFill>
            <a:srgbClr val="3C64AA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9713" y="0"/>
            <a:ext cx="730091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24294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675" tIns="49337" rIns="98675" bIns="493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8" name="TextBox 1"/>
          <p:cNvSpPr txBox="1">
            <a:spLocks noChangeArrowheads="1"/>
          </p:cNvSpPr>
          <p:nvPr userDrawn="1"/>
        </p:nvSpPr>
        <p:spPr bwMode="auto">
          <a:xfrm>
            <a:off x="144463" y="936625"/>
            <a:ext cx="9658350" cy="5692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fr-FR"/>
          </a:p>
          <a:p>
            <a:pPr eaLnBrk="1" hangingPunct="1"/>
            <a:endParaRPr lang="en-US" altLang="fr-FR"/>
          </a:p>
          <a:p>
            <a:pPr eaLnBrk="1" hangingPunct="1"/>
            <a:endParaRPr lang="en-US" altLang="fr-FR"/>
          </a:p>
          <a:p>
            <a:pPr eaLnBrk="1" hangingPunct="1"/>
            <a:endParaRPr lang="en-US" altLang="fr-FR"/>
          </a:p>
          <a:p>
            <a:pPr eaLnBrk="1" hangingPunct="1"/>
            <a:endParaRPr lang="en-US" altLang="fr-FR"/>
          </a:p>
          <a:p>
            <a:pPr eaLnBrk="1" hangingPunct="1"/>
            <a:endParaRPr lang="en-US" altLang="fr-FR"/>
          </a:p>
          <a:p>
            <a:pPr eaLnBrk="1" hangingPunct="1"/>
            <a:endParaRPr lang="en-US" altLang="fr-FR"/>
          </a:p>
          <a:p>
            <a:pPr eaLnBrk="1" hangingPunct="1"/>
            <a:endParaRPr lang="en-US" altLang="fr-FR"/>
          </a:p>
          <a:p>
            <a:pPr eaLnBrk="1" hangingPunct="1"/>
            <a:endParaRPr lang="en-US" altLang="fr-FR"/>
          </a:p>
          <a:p>
            <a:pPr eaLnBrk="1" hangingPunct="1"/>
            <a:endParaRPr lang="en-US" altLang="fr-FR"/>
          </a:p>
          <a:p>
            <a:pPr eaLnBrk="1" hangingPunct="1"/>
            <a:endParaRPr lang="en-US" altLang="fr-FR"/>
          </a:p>
          <a:p>
            <a:pPr eaLnBrk="1" hangingPunct="1"/>
            <a:endParaRPr lang="en-US" altLang="fr-FR"/>
          </a:p>
          <a:p>
            <a:pPr eaLnBrk="1" hangingPunct="1"/>
            <a:endParaRPr lang="en-US" altLang="fr-FR"/>
          </a:p>
        </p:txBody>
      </p:sp>
      <p:sp>
        <p:nvSpPr>
          <p:cNvPr id="10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35125"/>
            <a:ext cx="90725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675" tIns="49337" rIns="98675" bIns="493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 </a:t>
            </a:r>
          </a:p>
        </p:txBody>
      </p:sp>
      <p:pic>
        <p:nvPicPr>
          <p:cNvPr id="1046" name="Picture 2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376"/>
            <a:ext cx="796403" cy="69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98742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8742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ctr" defTabSz="98742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ctr" defTabSz="98742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ctr" defTabSz="98742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ctr" defTabSz="987425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ctr" defTabSz="987425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ctr" defTabSz="987425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ctr" defTabSz="987425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69888" indent="-369888" algn="l" defTabSz="987425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07975" algn="l" defTabSz="9874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F0000"/>
          </a:solidFill>
          <a:latin typeface="+mn-lt"/>
          <a:cs typeface="+mn-cs"/>
        </a:defRPr>
      </a:lvl2pPr>
      <a:lvl3pPr marL="1235075" indent="-247650" algn="l" defTabSz="987425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FF"/>
          </a:solidFill>
          <a:latin typeface="+mn-lt"/>
          <a:cs typeface="+mn-cs"/>
        </a:defRPr>
      </a:lvl3pPr>
      <a:lvl4pPr marL="1728788" indent="-247650" algn="l" defTabSz="98742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22500" indent="-247650" algn="l" defTabSz="9874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679700" indent="-247650" algn="l" defTabSz="98742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136900" indent="-247650" algn="l" defTabSz="98742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594100" indent="-247650" algn="l" defTabSz="98742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051300" indent="-247650" algn="l" defTabSz="98742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80625" cy="719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1438" y="144463"/>
            <a:ext cx="10153650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675" tIns="49337" rIns="98675" bIns="49337">
            <a:spAutoFit/>
          </a:bodyPr>
          <a:lstStyle>
            <a:lvl1pPr algn="l" defTabSz="987425">
              <a:defRPr>
                <a:solidFill>
                  <a:schemeClr val="tx1"/>
                </a:solidFill>
                <a:latin typeface="Arial" charset="0"/>
              </a:defRPr>
            </a:lvl1pPr>
            <a:lvl2pPr marL="493713" algn="l" defTabSz="987425">
              <a:defRPr>
                <a:solidFill>
                  <a:schemeClr val="tx1"/>
                </a:solidFill>
                <a:latin typeface="Arial" charset="0"/>
              </a:defRPr>
            </a:lvl2pPr>
            <a:lvl3pPr marL="987425" algn="l" defTabSz="987425">
              <a:defRPr>
                <a:solidFill>
                  <a:schemeClr val="tx1"/>
                </a:solidFill>
                <a:latin typeface="Arial" charset="0"/>
              </a:defRPr>
            </a:lvl3pPr>
            <a:lvl4pPr marL="1481138" algn="l" defTabSz="987425">
              <a:defRPr>
                <a:solidFill>
                  <a:schemeClr val="tx1"/>
                </a:solidFill>
                <a:latin typeface="Arial" charset="0"/>
              </a:defRPr>
            </a:lvl4pPr>
            <a:lvl5pPr marL="1974850" algn="l" defTabSz="987425">
              <a:defRPr>
                <a:solidFill>
                  <a:schemeClr val="tx1"/>
                </a:solidFill>
                <a:latin typeface="Arial" charset="0"/>
              </a:defRPr>
            </a:lvl5pPr>
            <a:lvl6pPr marL="243205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925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645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365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4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Core </a:t>
            </a:r>
            <a:r>
              <a:rPr lang="en-US" sz="4400" b="1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microturbulence</a:t>
            </a:r>
            <a:r>
              <a:rPr lang="en-US" sz="4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and edge MHD interplay and stabilization by fast ions in </a:t>
            </a:r>
            <a:r>
              <a:rPr lang="en-US" sz="4400" b="1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tokamak</a:t>
            </a:r>
            <a:r>
              <a:rPr lang="en-US" sz="4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confined plasmas </a:t>
            </a:r>
            <a:endParaRPr lang="en-GB" altLang="en-US" sz="4200" b="1" i="1" dirty="0">
              <a:solidFill>
                <a:srgbClr val="FFE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33176" y="5803224"/>
            <a:ext cx="820896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675" tIns="49337" rIns="98675" bIns="49337">
            <a:spAutoFit/>
          </a:bodyPr>
          <a:lstStyle>
            <a:lvl1pPr algn="l" defTabSz="987425">
              <a:defRPr>
                <a:solidFill>
                  <a:schemeClr val="tx1"/>
                </a:solidFill>
                <a:latin typeface="Arial" charset="0"/>
              </a:defRPr>
            </a:lvl1pPr>
            <a:lvl2pPr marL="493713" algn="l" defTabSz="987425">
              <a:defRPr>
                <a:solidFill>
                  <a:schemeClr val="tx1"/>
                </a:solidFill>
                <a:latin typeface="Arial" charset="0"/>
              </a:defRPr>
            </a:lvl2pPr>
            <a:lvl3pPr marL="987425" algn="l" defTabSz="987425">
              <a:defRPr>
                <a:solidFill>
                  <a:schemeClr val="tx1"/>
                </a:solidFill>
                <a:latin typeface="Arial" charset="0"/>
              </a:defRPr>
            </a:lvl3pPr>
            <a:lvl4pPr marL="1481138" algn="l" defTabSz="987425">
              <a:defRPr>
                <a:solidFill>
                  <a:schemeClr val="tx1"/>
                </a:solidFill>
                <a:latin typeface="Arial" charset="0"/>
              </a:defRPr>
            </a:lvl4pPr>
            <a:lvl5pPr marL="1974850" algn="l" defTabSz="987425">
              <a:defRPr>
                <a:solidFill>
                  <a:schemeClr val="tx1"/>
                </a:solidFill>
                <a:latin typeface="Arial" charset="0"/>
              </a:defRPr>
            </a:lvl5pPr>
            <a:lvl6pPr marL="243205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925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645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365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altLang="en-US" sz="16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25th Fusion Energy Conference</a:t>
            </a:r>
            <a:r>
              <a:rPr lang="en-US" altLang="en-US" sz="20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, </a:t>
            </a:r>
            <a:r>
              <a:rPr lang="en-US" altLang="en-US" sz="16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Saint Petersburg, Russia</a:t>
            </a:r>
            <a:endParaRPr lang="en-GB" altLang="en-US" sz="1600" b="1" i="1" dirty="0">
              <a:solidFill>
                <a:srgbClr val="FFE57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5900" y="2274888"/>
            <a:ext cx="9793288" cy="157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675" tIns="49337" rIns="98675" bIns="49337">
            <a:spAutoFit/>
          </a:bodyPr>
          <a:lstStyle>
            <a:lvl1pPr algn="l" defTabSz="987425">
              <a:defRPr>
                <a:solidFill>
                  <a:schemeClr val="tx1"/>
                </a:solidFill>
                <a:latin typeface="Arial" charset="0"/>
              </a:defRPr>
            </a:lvl1pPr>
            <a:lvl2pPr marL="493713" algn="l" defTabSz="987425">
              <a:defRPr>
                <a:solidFill>
                  <a:schemeClr val="tx1"/>
                </a:solidFill>
                <a:latin typeface="Arial" charset="0"/>
              </a:defRPr>
            </a:lvl2pPr>
            <a:lvl3pPr marL="987425" algn="l" defTabSz="987425">
              <a:defRPr>
                <a:solidFill>
                  <a:schemeClr val="tx1"/>
                </a:solidFill>
                <a:latin typeface="Arial" charset="0"/>
              </a:defRPr>
            </a:lvl3pPr>
            <a:lvl4pPr marL="1481138" algn="l" defTabSz="987425">
              <a:defRPr>
                <a:solidFill>
                  <a:schemeClr val="tx1"/>
                </a:solidFill>
                <a:latin typeface="Arial" charset="0"/>
              </a:defRPr>
            </a:lvl4pPr>
            <a:lvl5pPr marL="1974850" algn="l" defTabSz="987425">
              <a:defRPr>
                <a:solidFill>
                  <a:schemeClr val="tx1"/>
                </a:solidFill>
                <a:latin typeface="Arial" charset="0"/>
              </a:defRPr>
            </a:lvl5pPr>
            <a:lvl6pPr marL="243205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925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645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365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400" b="1" i="1" u="sng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J. Garcia</a:t>
            </a:r>
            <a:r>
              <a:rPr lang="en-US" sz="2400" b="1" i="1" baseline="30000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</a:t>
            </a:r>
            <a:r>
              <a:rPr lang="en-US" sz="2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J. Citrin</a:t>
            </a:r>
            <a:r>
              <a:rPr lang="en-US" sz="2400" b="1" i="1" baseline="30000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1,2</a:t>
            </a:r>
            <a:r>
              <a:rPr lang="en-US" sz="2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T. Görler</a:t>
            </a:r>
            <a:r>
              <a:rPr lang="en-US" sz="2400" b="1" i="1" baseline="30000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</a:t>
            </a:r>
            <a:r>
              <a:rPr lang="en-US" sz="2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N. Hayashi</a:t>
            </a:r>
            <a:r>
              <a:rPr lang="en-US" sz="2400" b="1" i="1" baseline="30000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4</a:t>
            </a:r>
            <a:r>
              <a:rPr lang="en-US" sz="2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F. Jenko</a:t>
            </a:r>
            <a:r>
              <a:rPr lang="en-US" sz="2400" b="1" i="1" baseline="30000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</a:t>
            </a:r>
            <a:r>
              <a:rPr lang="en-US" sz="2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P. Maget</a:t>
            </a:r>
            <a:r>
              <a:rPr lang="en-US" sz="2400" b="1" i="1" baseline="30000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</a:t>
            </a:r>
            <a:r>
              <a:rPr lang="en-US" sz="2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P. Mantica</a:t>
            </a:r>
            <a:r>
              <a:rPr lang="en-US" sz="2400" b="1" i="1" baseline="30000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5</a:t>
            </a:r>
            <a:r>
              <a:rPr lang="en-US" sz="2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M.J. Pueschel</a:t>
            </a:r>
            <a:r>
              <a:rPr lang="en-US" sz="2400" b="1" i="1" baseline="30000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6</a:t>
            </a:r>
            <a:r>
              <a:rPr lang="en-US" sz="2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D. Told</a:t>
            </a:r>
            <a:r>
              <a:rPr lang="en-US" sz="2400" b="1" i="1" baseline="30000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</a:t>
            </a:r>
            <a:r>
              <a:rPr lang="en-US" sz="2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C. Bourdelle</a:t>
            </a:r>
            <a:r>
              <a:rPr lang="en-US" sz="2400" b="1" i="1" baseline="30000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</a:t>
            </a:r>
            <a:r>
              <a:rPr lang="en-US" sz="2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R. Dumont</a:t>
            </a:r>
            <a:r>
              <a:rPr lang="en-US" sz="2400" b="1" i="1" baseline="30000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</a:t>
            </a:r>
            <a:r>
              <a:rPr lang="en-US" sz="2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G. Giruzzi</a:t>
            </a:r>
            <a:r>
              <a:rPr lang="en-US" sz="2400" b="1" i="1" baseline="30000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</a:t>
            </a:r>
            <a:r>
              <a:rPr lang="en-US" sz="2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G.M.D. Hogeweij</a:t>
            </a:r>
            <a:r>
              <a:rPr lang="en-US" sz="2400" b="1" i="1" baseline="30000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</a:t>
            </a:r>
            <a:r>
              <a:rPr lang="en-US" sz="2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S. Ide</a:t>
            </a:r>
            <a:r>
              <a:rPr lang="en-US" sz="2400" b="1" i="1" baseline="30000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4</a:t>
            </a:r>
            <a:r>
              <a:rPr lang="en-US" sz="2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T. Johnson</a:t>
            </a:r>
            <a:r>
              <a:rPr lang="en-US" sz="2400" b="1" i="1" baseline="30000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7</a:t>
            </a:r>
            <a:r>
              <a:rPr lang="en-US" sz="2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H. </a:t>
            </a:r>
            <a:r>
              <a:rPr lang="en-US" sz="2400" b="1" i="1" dirty="0" smtClean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Urano</a:t>
            </a:r>
            <a:r>
              <a:rPr lang="en-US" sz="2400" b="1" i="1" baseline="30000" dirty="0" smtClean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4</a:t>
            </a:r>
            <a:r>
              <a:rPr lang="en-US" sz="2400" b="1" i="1" dirty="0" smtClean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</a:t>
            </a:r>
            <a:r>
              <a:rPr lang="en-US" sz="2400" b="1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JT-60U Team and JET contributors∗</a:t>
            </a:r>
            <a:endParaRPr lang="en-US" altLang="en-US" sz="2600" b="1" i="1" dirty="0">
              <a:solidFill>
                <a:srgbClr val="FFE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33176" y="3878648"/>
            <a:ext cx="9720262" cy="20313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JET-EFDA,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Culham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Science Centre,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Abingdon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OX14 3DB, UK</a:t>
            </a:r>
          </a:p>
          <a:p>
            <a:pPr algn="ctr">
              <a:defRPr/>
            </a:pP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1CEA, IRFM, F-13108 Saint-Paul-lez-Durance, France. </a:t>
            </a:r>
          </a:p>
          <a:p>
            <a:pPr algn="ctr">
              <a:defRPr/>
            </a:pP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2FOM Institute DIFFER – Dutch Institute for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Association EURATOM-FOM,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Nieuwegein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Netherlands</a:t>
            </a:r>
            <a:endParaRPr lang="fr-FR" sz="1400" i="1" dirty="0">
              <a:solidFill>
                <a:srgbClr val="FFE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3Max Planck Institute for Plasma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Boltzmannstr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2, 85748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Garching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Germany</a:t>
            </a:r>
          </a:p>
          <a:p>
            <a:pPr algn="ctr">
              <a:defRPr/>
            </a:pP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4Japan Atomic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Agency,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Mukouyama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City, Ibaraki, 311-0193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</a:t>
            </a:r>
            <a:endParaRPr lang="fr-FR" sz="1400" i="1" dirty="0">
              <a:solidFill>
                <a:srgbClr val="FFE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5Istituto di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Fisica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Plasma “P.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Caldirola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Associazione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Euratom-ENEA-CNR,Milano</a:t>
            </a: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</a:t>
            </a:r>
            <a:endParaRPr lang="fr-FR" sz="1400" i="1" dirty="0">
              <a:solidFill>
                <a:srgbClr val="FFE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6University of Wisconsin-Madison, Madison, Wisconsin 53706, USA</a:t>
            </a:r>
          </a:p>
          <a:p>
            <a:pPr algn="ctr">
              <a:defRPr/>
            </a:pPr>
            <a:r>
              <a:rPr lang="fr-FR" sz="1400" i="1" dirty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7Euratom-VR Association, EES, KTH, Stockholm, </a:t>
            </a:r>
            <a:r>
              <a:rPr lang="fr-FR" sz="1400" i="1" dirty="0" err="1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Sweden</a:t>
            </a:r>
            <a:endParaRPr lang="fr-FR" sz="1400" i="1" dirty="0">
              <a:solidFill>
                <a:srgbClr val="FFE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39" y="6494780"/>
            <a:ext cx="1800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75" y="6496368"/>
            <a:ext cx="5762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38" y="6482080"/>
            <a:ext cx="2162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6" y="6414769"/>
            <a:ext cx="735362" cy="63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8" descr="JAEA ロゴ [更新済み].pct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9530" y="6440170"/>
            <a:ext cx="1344437" cy="5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>
            <a:spLocks noGrp="1" noChangeArrowheads="1"/>
          </p:cNvSpPr>
          <p:nvPr>
            <p:ph type="title"/>
          </p:nvPr>
        </p:nvSpPr>
        <p:spPr>
          <a:xfrm>
            <a:off x="3254877" y="-68240"/>
            <a:ext cx="6537964" cy="900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sz="2600" dirty="0" smtClean="0"/>
              <a:t>Flow shear stabilization ineffective </a:t>
            </a:r>
            <a:br>
              <a:rPr lang="en-US" altLang="en-US" sz="2600" dirty="0" smtClean="0"/>
            </a:br>
            <a:r>
              <a:rPr lang="en-US" altLang="en-US" sz="2600" dirty="0" smtClean="0"/>
              <a:t>at inner half-radius</a:t>
            </a:r>
            <a:endParaRPr lang="nl-NL" altLang="en-US" sz="2600" dirty="0" smtClean="0"/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87785" y="1008162"/>
            <a:ext cx="9505056" cy="415486"/>
          </a:xfrm>
          <a:prstGeom prst="rect">
            <a:avLst/>
          </a:prstGeom>
          <a:blipFill rotWithShape="1">
            <a:blip r:embed="rId2"/>
            <a:stretch>
              <a:fillRect t="-8696" b="-2608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"/>
              <p:cNvSpPr txBox="1"/>
              <p:nvPr/>
            </p:nvSpPr>
            <p:spPr bwMode="auto">
              <a:xfrm>
                <a:off x="5233987" y="1807094"/>
                <a:ext cx="4558854" cy="3686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4664" tIns="42332" rIns="84664" bIns="42332" rtlCol="0">
                <a:spAutoFit/>
              </a:bodyPr>
              <a:lstStyle/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For nominal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1800" dirty="0"/>
                  <a:t>, weak impact of rotation.</a:t>
                </a:r>
              </a:p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For </a:t>
                </a:r>
                <a:r>
                  <a:rPr lang="en-US" sz="1800" dirty="0" smtClean="0"/>
                  <a:t>3x </a:t>
                </a:r>
                <a:r>
                  <a:rPr lang="en-US" sz="1800" dirty="0"/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1800" dirty="0"/>
                  <a:t>, strong impact in electrostatic case. </a:t>
                </a:r>
                <a:r>
                  <a:rPr lang="en-US" sz="1800" dirty="0">
                    <a:solidFill>
                      <a:srgbClr val="FF0000"/>
                    </a:solidFill>
                  </a:rPr>
                  <a:t>But heat fluxes still well above power balance</a:t>
                </a:r>
              </a:p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For (realistic)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electromagnetic+fast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ions case, no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shear stabilization evident at all. </a:t>
                </a:r>
                <a:r>
                  <a:rPr lang="en-US" sz="1800" dirty="0"/>
                  <a:t>Even slight destabilization</a:t>
                </a:r>
              </a:p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Conclusion: EM-stabilization and fast ions completely dominant over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1800" b="0" i="1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r>
                      <a:rPr lang="en-US" sz="1800" b="0" i="1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stabilization at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FF0000"/>
                        </a:solidFill>
                        <a:latin typeface="Cambria Math"/>
                      </a:rPr>
                      <m:t>𝜌</m:t>
                    </m:r>
                    <m:r>
                      <a:rPr lang="en-US" sz="1800" b="0" i="1">
                        <a:solidFill>
                          <a:srgbClr val="FF0000"/>
                        </a:solidFill>
                        <a:latin typeface="Cambria Math"/>
                      </a:rPr>
                      <m:t>=0.33</m:t>
                    </m:r>
                  </m:oMath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3987" y="1807094"/>
                <a:ext cx="4558854" cy="3686477"/>
              </a:xfrm>
              <a:prstGeom prst="rect">
                <a:avLst/>
              </a:prstGeom>
              <a:blipFill rotWithShape="1">
                <a:blip r:embed="rId3"/>
                <a:stretch>
                  <a:fillRect l="-1740" t="-2149" b="-1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7" y="1845733"/>
            <a:ext cx="3930863" cy="388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>
            <a:spLocks noGrp="1" noChangeArrowheads="1"/>
          </p:cNvSpPr>
          <p:nvPr>
            <p:ph type="title"/>
          </p:nvPr>
        </p:nvSpPr>
        <p:spPr>
          <a:xfrm>
            <a:off x="2779713" y="30906"/>
            <a:ext cx="7300912" cy="8383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nl-NL" altLang="en-US" sz="2400" dirty="0" err="1" smtClean="0">
                <a:sym typeface="Symbol" pitchFamily="18" charset="2"/>
              </a:rPr>
              <a:t>Other</a:t>
            </a:r>
            <a:r>
              <a:rPr lang="nl-NL" altLang="en-US" sz="2400" dirty="0" smtClean="0">
                <a:sym typeface="Symbol" pitchFamily="18" charset="2"/>
              </a:rPr>
              <a:t> (non-EM) </a:t>
            </a:r>
            <a:r>
              <a:rPr lang="nl-NL" altLang="en-US" sz="2400" dirty="0" err="1" smtClean="0">
                <a:sym typeface="Symbol" pitchFamily="18" charset="2"/>
              </a:rPr>
              <a:t>fast</a:t>
            </a:r>
            <a:r>
              <a:rPr lang="nl-NL" altLang="en-US" sz="2400" dirty="0" smtClean="0">
                <a:sym typeface="Symbol" pitchFamily="18" charset="2"/>
              </a:rPr>
              <a:t> ion </a:t>
            </a:r>
            <a:r>
              <a:rPr lang="nl-NL" altLang="en-US" sz="2400" dirty="0" err="1" smtClean="0">
                <a:sym typeface="Symbol" pitchFamily="18" charset="2"/>
              </a:rPr>
              <a:t>stabilization</a:t>
            </a:r>
            <a:r>
              <a:rPr lang="nl-NL" altLang="en-US" sz="2400" dirty="0" smtClean="0">
                <a:sym typeface="Symbol" pitchFamily="18" charset="2"/>
              </a:rPr>
              <a:t> </a:t>
            </a:r>
            <a:r>
              <a:rPr lang="nl-NL" altLang="en-US" sz="2400" dirty="0" err="1" smtClean="0">
                <a:sym typeface="Symbol" pitchFamily="18" charset="2"/>
              </a:rPr>
              <a:t>mechanisms</a:t>
            </a:r>
            <a:r>
              <a:rPr lang="nl-NL" altLang="en-US" sz="2400" dirty="0" smtClean="0">
                <a:sym typeface="Symbol" pitchFamily="18" charset="2"/>
              </a:rPr>
              <a:t> of ITG are </a:t>
            </a:r>
            <a:r>
              <a:rPr lang="nl-NL" altLang="en-US" sz="2400" dirty="0" err="1" smtClean="0">
                <a:sym typeface="Symbol" pitchFamily="18" charset="2"/>
              </a:rPr>
              <a:t>less</a:t>
            </a:r>
            <a:r>
              <a:rPr lang="nl-NL" altLang="en-US" sz="2400" dirty="0" smtClean="0">
                <a:sym typeface="Symbol" pitchFamily="18" charset="2"/>
              </a:rPr>
              <a:t> important</a:t>
            </a:r>
            <a:endParaRPr lang="nl-NL" altLang="en-US" sz="2400" dirty="0" smtClean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55853" y="929216"/>
            <a:ext cx="9670520" cy="618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FF"/>
              </a:buClr>
              <a:buSzPct val="125000"/>
            </a:pPr>
            <a:r>
              <a:rPr lang="nl-NL" altLang="en-US" sz="1800" dirty="0" err="1">
                <a:solidFill>
                  <a:srgbClr val="FF0000"/>
                </a:solidFill>
              </a:rPr>
              <a:t>Fast</a:t>
            </a:r>
            <a:r>
              <a:rPr lang="nl-NL" altLang="en-US" sz="1800" dirty="0">
                <a:solidFill>
                  <a:srgbClr val="FF0000"/>
                </a:solidFill>
              </a:rPr>
              <a:t> </a:t>
            </a:r>
            <a:r>
              <a:rPr lang="nl-NL" altLang="en-US" sz="1800" dirty="0" err="1">
                <a:solidFill>
                  <a:srgbClr val="FF0000"/>
                </a:solidFill>
              </a:rPr>
              <a:t>ions</a:t>
            </a:r>
            <a:r>
              <a:rPr lang="nl-NL" altLang="en-US" sz="1800" dirty="0">
                <a:solidFill>
                  <a:srgbClr val="FF0000"/>
                </a:solidFill>
              </a:rPr>
              <a:t> </a:t>
            </a:r>
            <a:r>
              <a:rPr lang="nl-NL" altLang="en-US" sz="1800" dirty="0" err="1"/>
              <a:t>can</a:t>
            </a:r>
            <a:r>
              <a:rPr lang="nl-NL" altLang="en-US" sz="1800" dirty="0"/>
              <a:t> </a:t>
            </a:r>
            <a:r>
              <a:rPr lang="nl-NL" altLang="en-US" sz="1800" dirty="0" err="1"/>
              <a:t>stabilise</a:t>
            </a:r>
            <a:r>
              <a:rPr lang="nl-NL" altLang="en-US" sz="1800" dirty="0"/>
              <a:t> ITG </a:t>
            </a:r>
            <a:r>
              <a:rPr lang="nl-NL" altLang="en-US" sz="1800" dirty="0" err="1"/>
              <a:t>turbulence</a:t>
            </a:r>
            <a:r>
              <a:rPr lang="nl-NL" altLang="en-US" sz="1800" dirty="0"/>
              <a:t> </a:t>
            </a:r>
            <a:r>
              <a:rPr lang="nl-NL" altLang="en-US" sz="1800" dirty="0" err="1"/>
              <a:t>through</a:t>
            </a:r>
            <a:r>
              <a:rPr lang="nl-NL" altLang="en-US" sz="1800" dirty="0"/>
              <a:t> 3 </a:t>
            </a:r>
            <a:r>
              <a:rPr lang="nl-NL" altLang="en-US" sz="1800" dirty="0" err="1"/>
              <a:t>general</a:t>
            </a:r>
            <a:r>
              <a:rPr lang="nl-NL" altLang="en-US" sz="1800" dirty="0"/>
              <a:t> </a:t>
            </a:r>
            <a:r>
              <a:rPr lang="nl-NL" altLang="en-US" sz="1800" dirty="0" err="1"/>
              <a:t>mechanisms</a:t>
            </a:r>
            <a:endParaRPr lang="nl-NL" altLang="en-US" sz="1800" dirty="0"/>
          </a:p>
          <a:p>
            <a:pPr eaLnBrk="1" hangingPunct="1">
              <a:buClr>
                <a:srgbClr val="0000FF"/>
              </a:buClr>
              <a:buSzPct val="125000"/>
            </a:pPr>
            <a:endParaRPr lang="nl-NL" altLang="en-US" sz="1800" dirty="0"/>
          </a:p>
          <a:p>
            <a:pPr algn="l" eaLnBrk="1" hangingPunct="1">
              <a:buClr>
                <a:srgbClr val="0000FF"/>
              </a:buClr>
              <a:buSzPct val="125000"/>
              <a:buFont typeface="Arial" charset="0"/>
              <a:buChar char="•"/>
            </a:pPr>
            <a:r>
              <a:rPr lang="nl-NL" altLang="en-US" sz="1800" dirty="0"/>
              <a:t> </a:t>
            </a:r>
            <a:r>
              <a:rPr lang="nl-NL" altLang="en-US" sz="1800" dirty="0" err="1">
                <a:solidFill>
                  <a:srgbClr val="FF0000"/>
                </a:solidFill>
              </a:rPr>
              <a:t>Dilution</a:t>
            </a:r>
            <a:r>
              <a:rPr lang="nl-NL" altLang="en-US" sz="1800" dirty="0">
                <a:solidFill>
                  <a:srgbClr val="FF0000"/>
                </a:solidFill>
              </a:rPr>
              <a:t> </a:t>
            </a:r>
            <a:r>
              <a:rPr lang="nl-NL" altLang="en-US" sz="1800" dirty="0"/>
              <a:t>of </a:t>
            </a:r>
            <a:r>
              <a:rPr lang="nl-NL" altLang="en-US" sz="1800" dirty="0" err="1"/>
              <a:t>main</a:t>
            </a:r>
            <a:r>
              <a:rPr lang="nl-NL" altLang="en-US" sz="1800" dirty="0"/>
              <a:t> ion species (e.g. </a:t>
            </a:r>
            <a:r>
              <a:rPr lang="nl-NL" altLang="en-US" sz="1800" dirty="0" err="1"/>
              <a:t>Tardini</a:t>
            </a:r>
            <a:r>
              <a:rPr lang="nl-NL" altLang="en-US" sz="1800" dirty="0"/>
              <a:t> </a:t>
            </a:r>
            <a:r>
              <a:rPr lang="nl-NL" altLang="en-US" sz="1800" dirty="0" smtClean="0"/>
              <a:t>NF </a:t>
            </a:r>
            <a:r>
              <a:rPr lang="nl-NL" altLang="en-US" sz="1800" dirty="0"/>
              <a:t>2007)</a:t>
            </a:r>
          </a:p>
          <a:p>
            <a:pPr algn="l" eaLnBrk="1" hangingPunct="1">
              <a:buClr>
                <a:srgbClr val="0000FF"/>
              </a:buClr>
              <a:buSzPct val="125000"/>
              <a:buFont typeface="Arial" charset="0"/>
              <a:buChar char="•"/>
            </a:pPr>
            <a:endParaRPr lang="nl-NL" altLang="en-US" sz="1800" dirty="0"/>
          </a:p>
          <a:p>
            <a:pPr algn="l" eaLnBrk="1" hangingPunct="1">
              <a:buClr>
                <a:srgbClr val="0000FF"/>
              </a:buClr>
              <a:buSzPct val="125000"/>
              <a:buFont typeface="Arial" charset="0"/>
              <a:buChar char="•"/>
            </a:pPr>
            <a:r>
              <a:rPr lang="nl-NL" altLang="en-US" sz="1800" dirty="0"/>
              <a:t> </a:t>
            </a:r>
            <a:r>
              <a:rPr lang="nl-NL" altLang="en-US" sz="1800" dirty="0" err="1">
                <a:solidFill>
                  <a:srgbClr val="FF0000"/>
                </a:solidFill>
              </a:rPr>
              <a:t>Geometric</a:t>
            </a:r>
            <a:r>
              <a:rPr lang="nl-NL" altLang="en-US" sz="1800" dirty="0">
                <a:solidFill>
                  <a:srgbClr val="FF0000"/>
                </a:solidFill>
              </a:rPr>
              <a:t> effect</a:t>
            </a:r>
            <a:r>
              <a:rPr lang="nl-NL" altLang="en-US" sz="1800" dirty="0"/>
              <a:t>: </a:t>
            </a:r>
            <a:r>
              <a:rPr lang="nl-NL" altLang="en-US" sz="1800" dirty="0" err="1"/>
              <a:t>increased</a:t>
            </a:r>
            <a:r>
              <a:rPr lang="nl-NL" altLang="en-US" sz="1800" dirty="0"/>
              <a:t> </a:t>
            </a:r>
            <a:r>
              <a:rPr lang="nl-NL" altLang="en-US" sz="1800" dirty="0" err="1"/>
              <a:t>Shafranov</a:t>
            </a:r>
            <a:r>
              <a:rPr lang="nl-NL" altLang="en-US" sz="1800" dirty="0"/>
              <a:t> shift </a:t>
            </a:r>
            <a:r>
              <a:rPr lang="nl-NL" altLang="en-US" sz="1800" dirty="0" err="1"/>
              <a:t>due</a:t>
            </a:r>
            <a:r>
              <a:rPr lang="nl-NL" altLang="en-US" sz="1800" dirty="0"/>
              <a:t> </a:t>
            </a:r>
            <a:r>
              <a:rPr lang="nl-NL" altLang="en-US" sz="1800" dirty="0" err="1"/>
              <a:t>to</a:t>
            </a:r>
            <a:r>
              <a:rPr lang="nl-NL" altLang="en-US" sz="1800" dirty="0"/>
              <a:t> </a:t>
            </a:r>
            <a:r>
              <a:rPr lang="nl-NL" altLang="en-US" sz="1800" dirty="0" err="1"/>
              <a:t>suprathermal</a:t>
            </a:r>
            <a:r>
              <a:rPr lang="nl-NL" altLang="en-US" sz="1800" dirty="0"/>
              <a:t> </a:t>
            </a:r>
            <a:r>
              <a:rPr lang="nl-NL" altLang="en-US" sz="1800" dirty="0" err="1"/>
              <a:t>pressure</a:t>
            </a:r>
            <a:r>
              <a:rPr lang="nl-NL" altLang="en-US" sz="1800" dirty="0"/>
              <a:t> </a:t>
            </a:r>
            <a:r>
              <a:rPr lang="nl-NL" altLang="en-US" sz="1800" dirty="0" err="1" smtClean="0"/>
              <a:t>which</a:t>
            </a:r>
            <a:r>
              <a:rPr lang="nl-NL" altLang="en-US" sz="1800" dirty="0" smtClean="0"/>
              <a:t> </a:t>
            </a:r>
            <a:r>
              <a:rPr lang="nl-NL" altLang="en-US" sz="1800" dirty="0" err="1" smtClean="0"/>
              <a:t>alters</a:t>
            </a:r>
            <a:r>
              <a:rPr lang="nl-NL" altLang="en-US" sz="1800" dirty="0" smtClean="0"/>
              <a:t> </a:t>
            </a:r>
            <a:r>
              <a:rPr lang="nl-NL" altLang="en-US" sz="1800" dirty="0"/>
              <a:t/>
            </a:r>
            <a:br>
              <a:rPr lang="nl-NL" altLang="en-US" sz="1800" dirty="0"/>
            </a:br>
            <a:r>
              <a:rPr lang="nl-NL" altLang="en-US" sz="1800" dirty="0"/>
              <a:t>  drift </a:t>
            </a:r>
            <a:r>
              <a:rPr lang="nl-NL" altLang="en-US" sz="1800" dirty="0" err="1"/>
              <a:t>frequencies</a:t>
            </a:r>
            <a:r>
              <a:rPr lang="nl-NL" altLang="en-US" sz="1800" dirty="0"/>
              <a:t> </a:t>
            </a:r>
            <a:r>
              <a:rPr lang="nl-NL" altLang="en-US" sz="1800" dirty="0" err="1"/>
              <a:t>and</a:t>
            </a:r>
            <a:r>
              <a:rPr lang="nl-NL" altLang="en-US" sz="1800" dirty="0"/>
              <a:t> </a:t>
            </a:r>
            <a:r>
              <a:rPr lang="nl-NL" altLang="en-US" sz="1800" dirty="0" err="1"/>
              <a:t>stabilises</a:t>
            </a:r>
            <a:r>
              <a:rPr lang="nl-NL" altLang="en-US" sz="1800" dirty="0"/>
              <a:t> ITG at low </a:t>
            </a:r>
            <a:r>
              <a:rPr lang="nl-NL" altLang="en-US" sz="1800" dirty="0" err="1"/>
              <a:t>magnetic</a:t>
            </a:r>
            <a:r>
              <a:rPr lang="nl-NL" altLang="en-US" sz="1800" dirty="0"/>
              <a:t> </a:t>
            </a:r>
            <a:r>
              <a:rPr lang="nl-NL" altLang="en-US" sz="1800" dirty="0" err="1"/>
              <a:t>shear</a:t>
            </a:r>
            <a:r>
              <a:rPr lang="nl-NL" altLang="en-US" sz="1800" dirty="0"/>
              <a:t> (e.g. </a:t>
            </a:r>
            <a:r>
              <a:rPr lang="nl-NL" altLang="en-US" sz="1800" dirty="0" err="1"/>
              <a:t>Bourdelle</a:t>
            </a:r>
            <a:r>
              <a:rPr lang="nl-NL" altLang="en-US" sz="1800" dirty="0"/>
              <a:t> </a:t>
            </a:r>
            <a:r>
              <a:rPr lang="nl-NL" altLang="en-US" sz="1800" dirty="0" smtClean="0"/>
              <a:t>NF </a:t>
            </a:r>
            <a:r>
              <a:rPr lang="nl-NL" altLang="en-US" sz="1800" dirty="0"/>
              <a:t>2005)</a:t>
            </a:r>
          </a:p>
          <a:p>
            <a:pPr eaLnBrk="1" hangingPunct="1">
              <a:buClr>
                <a:srgbClr val="0000FF"/>
              </a:buClr>
              <a:buSzPct val="125000"/>
              <a:buFont typeface="Arial" charset="0"/>
              <a:buChar char="•"/>
            </a:pPr>
            <a:endParaRPr lang="nl-NL" altLang="en-US" sz="1800" dirty="0"/>
          </a:p>
          <a:p>
            <a:pPr eaLnBrk="1" hangingPunct="1">
              <a:buClr>
                <a:srgbClr val="0000FF"/>
              </a:buClr>
              <a:buSzPct val="125000"/>
            </a:pPr>
            <a:r>
              <a:rPr lang="nl-NL" altLang="en-US" sz="1800" dirty="0"/>
              <a:t/>
            </a:r>
            <a:br>
              <a:rPr lang="nl-NL" altLang="en-US" sz="1800" dirty="0"/>
            </a:br>
            <a:r>
              <a:rPr lang="nl-NL" altLang="en-US" sz="1800" dirty="0"/>
              <a:t/>
            </a:r>
            <a:br>
              <a:rPr lang="nl-NL" altLang="en-US" sz="1800" dirty="0"/>
            </a:br>
            <a:r>
              <a:rPr lang="nl-NL" altLang="en-US" sz="1800" dirty="0"/>
              <a:t/>
            </a:r>
            <a:br>
              <a:rPr lang="nl-NL" altLang="en-US" sz="1800" dirty="0"/>
            </a:br>
            <a:r>
              <a:rPr lang="nl-NL" altLang="en-US" sz="1800" u="sng" dirty="0">
                <a:solidFill>
                  <a:srgbClr val="FF0000"/>
                </a:solidFill>
              </a:rPr>
              <a:t>The 3rd </a:t>
            </a:r>
            <a:r>
              <a:rPr lang="nl-NL" altLang="en-US" sz="1800" u="sng" dirty="0" err="1">
                <a:solidFill>
                  <a:srgbClr val="FF0000"/>
                </a:solidFill>
              </a:rPr>
              <a:t>stabilizing</a:t>
            </a:r>
            <a:r>
              <a:rPr lang="nl-NL" altLang="en-US" sz="1800" u="sng" dirty="0">
                <a:solidFill>
                  <a:srgbClr val="FF0000"/>
                </a:solidFill>
              </a:rPr>
              <a:t> effect is </a:t>
            </a:r>
            <a:r>
              <a:rPr lang="nl-NL" altLang="en-US" sz="1800" u="sng" dirty="0" err="1">
                <a:solidFill>
                  <a:srgbClr val="FF0000"/>
                </a:solidFill>
              </a:rPr>
              <a:t>key</a:t>
            </a:r>
            <a:r>
              <a:rPr lang="nl-NL" altLang="en-US" sz="1800" u="sng" dirty="0">
                <a:solidFill>
                  <a:srgbClr val="FF0000"/>
                </a:solidFill>
              </a:rPr>
              <a:t> in these discharges</a:t>
            </a:r>
            <a:r>
              <a:rPr lang="nl-NL" altLang="en-US" sz="1800" dirty="0"/>
              <a:t/>
            </a:r>
            <a:br>
              <a:rPr lang="nl-NL" altLang="en-US" sz="1800" dirty="0"/>
            </a:br>
            <a:endParaRPr lang="nl-NL" altLang="en-US" sz="1800" dirty="0"/>
          </a:p>
          <a:p>
            <a:pPr algn="l" eaLnBrk="1" hangingPunct="1">
              <a:buClr>
                <a:srgbClr val="0000FF"/>
              </a:buClr>
              <a:buSzPct val="125000"/>
              <a:buFont typeface="Arial" charset="0"/>
              <a:buChar char="•"/>
            </a:pPr>
            <a:r>
              <a:rPr lang="nl-NL" altLang="en-US" sz="1800" dirty="0"/>
              <a:t> </a:t>
            </a:r>
            <a:r>
              <a:rPr lang="nl-NL" altLang="en-US" sz="1800" dirty="0" err="1">
                <a:solidFill>
                  <a:srgbClr val="FF0000"/>
                </a:solidFill>
              </a:rPr>
              <a:t>Stabilization</a:t>
            </a:r>
            <a:r>
              <a:rPr lang="nl-NL" altLang="en-US" sz="1800" dirty="0">
                <a:solidFill>
                  <a:srgbClr val="FF0000"/>
                </a:solidFill>
              </a:rPr>
              <a:t> </a:t>
            </a:r>
            <a:r>
              <a:rPr lang="nl-NL" altLang="en-US" sz="1800" dirty="0" err="1">
                <a:solidFill>
                  <a:srgbClr val="FF0000"/>
                </a:solidFill>
              </a:rPr>
              <a:t>by</a:t>
            </a:r>
            <a:r>
              <a:rPr lang="nl-NL" altLang="en-US" sz="1800" dirty="0">
                <a:solidFill>
                  <a:srgbClr val="FF0000"/>
                </a:solidFill>
              </a:rPr>
              <a:t> </a:t>
            </a:r>
            <a:r>
              <a:rPr lang="nl-NL" altLang="en-US" sz="1800" dirty="0" err="1">
                <a:solidFill>
                  <a:srgbClr val="FF0000"/>
                </a:solidFill>
              </a:rPr>
              <a:t>electromagnetic</a:t>
            </a:r>
            <a:r>
              <a:rPr lang="nl-NL" altLang="en-US" sz="18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nl-NL" altLang="en-US" sz="1800" dirty="0" err="1">
                <a:solidFill>
                  <a:srgbClr val="FF0000"/>
                </a:solidFill>
                <a:sym typeface="Symbol" pitchFamily="18" charset="2"/>
              </a:rPr>
              <a:t>effects</a:t>
            </a:r>
            <a:r>
              <a:rPr lang="nl-NL" altLang="en-US" sz="1800" dirty="0">
                <a:sym typeface="Symbol" pitchFamily="18" charset="2"/>
              </a:rPr>
              <a:t>. </a:t>
            </a:r>
            <a:endParaRPr lang="nl-NL" altLang="en-US" sz="1800" dirty="0" smtClean="0">
              <a:sym typeface="Symbol" pitchFamily="18" charset="2"/>
            </a:endParaRPr>
          </a:p>
          <a:p>
            <a:pPr algn="l" eaLnBrk="1" hangingPunct="1">
              <a:buClr>
                <a:srgbClr val="0000FF"/>
              </a:buClr>
              <a:buSzPct val="125000"/>
              <a:buFont typeface="Arial" charset="0"/>
              <a:buChar char="•"/>
            </a:pPr>
            <a:endParaRPr lang="nl-NL" altLang="en-US" sz="1800" b="1" dirty="0">
              <a:sym typeface="Symbol" pitchFamily="18" charset="2"/>
            </a:endParaRPr>
          </a:p>
          <a:p>
            <a:pPr lvl="1" algn="l" eaLnBrk="1" hangingPunct="1">
              <a:spcAft>
                <a:spcPts val="600"/>
              </a:spcAft>
              <a:buClr>
                <a:srgbClr val="0000FF"/>
              </a:buClr>
              <a:buSzPct val="125000"/>
              <a:buFont typeface="Arial" charset="0"/>
              <a:buChar char="•"/>
            </a:pPr>
            <a:r>
              <a:rPr lang="en-US" altLang="en-US" sz="1800" b="1" dirty="0" smtClean="0">
                <a:sym typeface="Symbol" pitchFamily="18" charset="2"/>
              </a:rPr>
              <a:t>ANY</a:t>
            </a:r>
            <a:r>
              <a:rPr lang="en-US" altLang="en-US" sz="1800" dirty="0" smtClean="0">
                <a:sym typeface="Symbol" pitchFamily="18" charset="2"/>
              </a:rPr>
              <a:t> pressure gradient stabilizes ITG turbulence in electromagnetic simulations</a:t>
            </a:r>
            <a:r>
              <a:rPr lang="en-US" altLang="en-US" sz="1800" b="1" dirty="0" smtClean="0">
                <a:sym typeface="Symbol" pitchFamily="18" charset="2"/>
              </a:rPr>
              <a:t>. </a:t>
            </a:r>
          </a:p>
          <a:p>
            <a:pPr lvl="1" algn="l" eaLnBrk="1" hangingPunct="1">
              <a:spcAft>
                <a:spcPts val="600"/>
              </a:spcAft>
              <a:buClr>
                <a:srgbClr val="0000FF"/>
              </a:buClr>
              <a:buSzPct val="125000"/>
              <a:buFont typeface="Arial" charset="0"/>
              <a:buChar char="•"/>
            </a:pPr>
            <a:r>
              <a:rPr lang="en-US" altLang="en-US" sz="1800" dirty="0" smtClean="0">
                <a:sym typeface="Symbol" pitchFamily="18" charset="2"/>
              </a:rPr>
              <a:t>Fast ions provide a </a:t>
            </a:r>
            <a:r>
              <a:rPr lang="en-US" altLang="en-US" sz="1800" dirty="0" smtClean="0">
                <a:solidFill>
                  <a:srgbClr val="FF0000"/>
                </a:solidFill>
                <a:sym typeface="Symbol" pitchFamily="18" charset="2"/>
              </a:rPr>
              <a:t>net source of pressure gradient </a:t>
            </a:r>
            <a:r>
              <a:rPr lang="en-US" altLang="en-US" sz="1800" dirty="0" smtClean="0">
                <a:sym typeface="Symbol" pitchFamily="18" charset="2"/>
              </a:rPr>
              <a:t>as they do not contribute to ITG turbulence </a:t>
            </a:r>
          </a:p>
          <a:p>
            <a:pPr lvl="1" algn="l" eaLnBrk="1" hangingPunct="1">
              <a:spcAft>
                <a:spcPts val="600"/>
              </a:spcAft>
              <a:buClr>
                <a:srgbClr val="0000FF"/>
              </a:buClr>
              <a:buSzPct val="125000"/>
              <a:buFont typeface="Arial" charset="0"/>
              <a:buChar char="•"/>
            </a:pPr>
            <a:r>
              <a:rPr lang="en-US" altLang="en-US" sz="1800" dirty="0" smtClean="0">
                <a:sym typeface="Symbol" pitchFamily="18" charset="2"/>
              </a:rPr>
              <a:t>Has been analyzed linearly for JET discharges  [</a:t>
            </a:r>
            <a:r>
              <a:rPr lang="en-US" altLang="en-US" sz="1800" dirty="0" err="1" smtClean="0">
                <a:sym typeface="Symbol" pitchFamily="18" charset="2"/>
              </a:rPr>
              <a:t>M.Romanelli</a:t>
            </a:r>
            <a:r>
              <a:rPr lang="en-US" altLang="en-US" sz="1800" dirty="0" smtClean="0">
                <a:sym typeface="Symbol" pitchFamily="18" charset="2"/>
              </a:rPr>
              <a:t> PPCF 2011]. </a:t>
            </a:r>
          </a:p>
          <a:p>
            <a:pPr lvl="1" algn="l" eaLnBrk="1" hangingPunct="1">
              <a:spcAft>
                <a:spcPts val="600"/>
              </a:spcAft>
              <a:buClr>
                <a:srgbClr val="0000FF"/>
              </a:buClr>
              <a:buSzPct val="125000"/>
              <a:buFont typeface="Arial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  <a:sym typeface="Symbol" pitchFamily="18" charset="2"/>
              </a:rPr>
              <a:t>Nonlinear electromagnetic stabilization is greater than the linear stabilization </a:t>
            </a:r>
            <a:r>
              <a:rPr lang="en-US" altLang="en-US" sz="1800" dirty="0">
                <a:sym typeface="Symbol" pitchFamily="18" charset="2"/>
              </a:rPr>
              <a:t>[</a:t>
            </a:r>
            <a:r>
              <a:rPr lang="en-US" altLang="en-US" sz="1800" dirty="0" smtClean="0"/>
              <a:t>J. </a:t>
            </a:r>
            <a:r>
              <a:rPr lang="en-US" altLang="en-US" sz="1800" dirty="0" err="1" smtClean="0"/>
              <a:t>Citrin</a:t>
            </a:r>
            <a:r>
              <a:rPr lang="en-US" altLang="en-US" sz="1800" dirty="0" smtClean="0"/>
              <a:t> PRL 2013]</a:t>
            </a:r>
          </a:p>
          <a:p>
            <a:pPr lvl="1" algn="l" eaLnBrk="1" hangingPunct="1">
              <a:buClr>
                <a:srgbClr val="0000FF"/>
              </a:buClr>
              <a:buSzPct val="125000"/>
              <a:buFont typeface="Arial" charset="0"/>
              <a:buChar char="•"/>
            </a:pPr>
            <a:endParaRPr lang="en-US" altLang="en-US" sz="1600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163" y="2905126"/>
            <a:ext cx="8597900" cy="4079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4" rIns="91429" bIns="45714">
            <a:spAutoFit/>
          </a:bodyPr>
          <a:lstStyle/>
          <a:p>
            <a:pPr algn="ctr">
              <a:defRPr/>
            </a:pPr>
            <a:r>
              <a:rPr lang="nl-NL" altLang="en-US" sz="1800" dirty="0">
                <a:solidFill>
                  <a:schemeClr val="tx1"/>
                </a:solidFill>
              </a:rPr>
              <a:t>These 2 effects do not dominate in these discharges following dedicated checks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>
            <a:spLocks noGrp="1" noChangeArrowheads="1"/>
          </p:cNvSpPr>
          <p:nvPr>
            <p:ph type="title"/>
          </p:nvPr>
        </p:nvSpPr>
        <p:spPr>
          <a:xfrm>
            <a:off x="3254877" y="-68112"/>
            <a:ext cx="6537964" cy="89985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sz="2600" dirty="0" smtClean="0"/>
              <a:t>Linear vs non-linear stabilization in hybrid scenarios</a:t>
            </a:r>
            <a:endParaRPr lang="nl-NL" altLang="en-US" sz="2600" dirty="0" smtClean="0"/>
          </a:p>
        </p:txBody>
      </p:sp>
      <p:sp>
        <p:nvSpPr>
          <p:cNvPr id="8" name="TextBox 4"/>
          <p:cNvSpPr txBox="1"/>
          <p:nvPr/>
        </p:nvSpPr>
        <p:spPr bwMode="auto">
          <a:xfrm>
            <a:off x="307443" y="4265706"/>
            <a:ext cx="9465733" cy="188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664" tIns="42332" rIns="84664" bIns="42332" rtlCol="0">
            <a:spAutoFit/>
          </a:bodyPr>
          <a:lstStyle/>
          <a:p>
            <a:pPr>
              <a:buClr>
                <a:srgbClr val="0000FF"/>
              </a:buClr>
              <a:buSzPct val="125000"/>
            </a:pPr>
            <a:endParaRPr lang="en-US" sz="1700" dirty="0"/>
          </a:p>
          <a:p>
            <a:pPr marL="264576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EM stabilization stronger non linearly: higher ion heat flux reduction with </a:t>
            </a:r>
            <a:r>
              <a:rPr lang="el-GR" sz="2000" dirty="0">
                <a:solidFill>
                  <a:srgbClr val="FF0000"/>
                </a:solidFill>
              </a:rPr>
              <a:t>β</a:t>
            </a:r>
            <a:r>
              <a:rPr lang="fr-FR" sz="2000" baseline="-25000" dirty="0">
                <a:solidFill>
                  <a:srgbClr val="FF0000"/>
                </a:solidFill>
              </a:rPr>
              <a:t>e </a:t>
            </a:r>
            <a:r>
              <a:rPr lang="en-US" sz="2000" dirty="0" smtClean="0">
                <a:solidFill>
                  <a:srgbClr val="FF0000"/>
                </a:solidFill>
              </a:rPr>
              <a:t>than growth rate reduction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264576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This has been linked with an increase in zonal flow impact (</a:t>
            </a:r>
            <a:r>
              <a:rPr lang="en-US" altLang="en-US" sz="2000" dirty="0" err="1" smtClean="0"/>
              <a:t>Pueschel</a:t>
            </a:r>
            <a:r>
              <a:rPr lang="en-US" altLang="en-US" sz="2000" dirty="0" smtClean="0"/>
              <a:t> </a:t>
            </a:r>
            <a:r>
              <a:rPr lang="en-US" altLang="en-US" sz="2000" i="1" dirty="0" smtClean="0"/>
              <a:t>et al</a:t>
            </a:r>
            <a:r>
              <a:rPr lang="en-US" altLang="en-US" sz="2000" dirty="0" smtClean="0"/>
              <a:t>., </a:t>
            </a:r>
            <a:r>
              <a:rPr lang="en-US" altLang="en-US" sz="2000" dirty="0" err="1" smtClean="0"/>
              <a:t>PoP</a:t>
            </a:r>
            <a:r>
              <a:rPr lang="en-US" altLang="en-US" sz="2000" dirty="0" smtClean="0"/>
              <a:t> 2008, 2010, 2013)</a:t>
            </a:r>
            <a:endParaRPr lang="en-US" altLang="en-US" sz="2000" i="1" dirty="0" smtClean="0"/>
          </a:p>
          <a:p>
            <a:pPr marL="264576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/>
              <a:t>Further analysis will be performed and inclusion in quasi-linear models required</a:t>
            </a:r>
            <a:endParaRPr lang="en-US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4" y="1225938"/>
            <a:ext cx="3468022" cy="314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12135" y="982730"/>
            <a:ext cx="94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00FF"/>
                </a:solidFill>
              </a:rPr>
              <a:t>High </a:t>
            </a:r>
            <a:r>
              <a:rPr lang="el-GR" sz="1800" dirty="0" smtClean="0">
                <a:solidFill>
                  <a:srgbClr val="0000FF"/>
                </a:solidFill>
              </a:rPr>
              <a:t>δ</a:t>
            </a:r>
            <a:endParaRPr lang="fr-FR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/>
          </p:nvPr>
        </p:nvSpPr>
        <p:spPr>
          <a:xfrm>
            <a:off x="1230313" y="0"/>
            <a:ext cx="7978775" cy="955675"/>
          </a:xfrm>
        </p:spPr>
        <p:txBody>
          <a:bodyPr/>
          <a:lstStyle/>
          <a:p>
            <a:pPr eaLnBrk="1" hangingPunct="1"/>
            <a:r>
              <a:rPr lang="en-GB" altLang="fr-FR" dirty="0" smtClean="0"/>
              <a:t>Edge analysis low </a:t>
            </a:r>
            <a:r>
              <a:rPr lang="el-GR" dirty="0"/>
              <a:t>δ</a:t>
            </a:r>
            <a:endParaRPr lang="fr-FR" altLang="fr-FR" dirty="0" smtClean="0"/>
          </a:p>
        </p:txBody>
      </p:sp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123947"/>
            <a:ext cx="3115733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1" y="934300"/>
            <a:ext cx="346075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7 Rectángulo"/>
          <p:cNvSpPr>
            <a:spLocks noChangeArrowheads="1"/>
          </p:cNvSpPr>
          <p:nvPr/>
        </p:nvSpPr>
        <p:spPr bwMode="auto">
          <a:xfrm>
            <a:off x="123825" y="4087809"/>
            <a:ext cx="9860365" cy="249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altLang="fr-FR" sz="1700" dirty="0" smtClean="0">
                <a:latin typeface="Helvetica" pitchFamily="34" charset="0"/>
              </a:rPr>
              <a:t> Peeling Ballooning analysis performed with the MISHKA code for low </a:t>
            </a:r>
            <a:r>
              <a:rPr lang="el-GR" sz="1700" dirty="0"/>
              <a:t>δ</a:t>
            </a:r>
            <a:endParaRPr lang="en-US" altLang="fr-FR" sz="1700" dirty="0" smtClean="0">
              <a:latin typeface="Helvetica" pitchFamily="34" charset="0"/>
            </a:endParaRPr>
          </a:p>
          <a:p>
            <a:pPr marL="0" lvl="1" algn="just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altLang="fr-FR" sz="1700" dirty="0">
                <a:latin typeface="Helvetica" pitchFamily="34" charset="0"/>
              </a:rPr>
              <a:t> </a:t>
            </a:r>
            <a:r>
              <a:rPr lang="en-US" altLang="fr-FR" sz="1700" dirty="0" smtClean="0">
                <a:solidFill>
                  <a:srgbClr val="FF0000"/>
                </a:solidFill>
                <a:latin typeface="Helvetica" pitchFamily="34" charset="0"/>
              </a:rPr>
              <a:t>The extra </a:t>
            </a:r>
            <a:r>
              <a:rPr lang="el-GR" altLang="fr-FR" sz="1700" dirty="0" smtClean="0">
                <a:solidFill>
                  <a:srgbClr val="FF0000"/>
                </a:solidFill>
                <a:latin typeface="Helvetica" pitchFamily="34" charset="0"/>
              </a:rPr>
              <a:t>β</a:t>
            </a:r>
            <a:r>
              <a:rPr lang="fr-FR" altLang="fr-FR" sz="1700" baseline="-25000" dirty="0" err="1" smtClean="0">
                <a:solidFill>
                  <a:srgbClr val="FF0000"/>
                </a:solidFill>
                <a:latin typeface="Helvetica" pitchFamily="34" charset="0"/>
              </a:rPr>
              <a:t>fast</a:t>
            </a:r>
            <a:r>
              <a:rPr lang="en-US" altLang="fr-FR" sz="1700" dirty="0" smtClean="0">
                <a:solidFill>
                  <a:srgbClr val="FF0000"/>
                </a:solidFill>
                <a:latin typeface="Helvetica" pitchFamily="34" charset="0"/>
              </a:rPr>
              <a:t> provided by the fast ions</a:t>
            </a:r>
            <a:r>
              <a:rPr lang="en-US" altLang="fr-FR" sz="1700" dirty="0" smtClean="0">
                <a:latin typeface="Helvetica" pitchFamily="34" charset="0"/>
              </a:rPr>
              <a:t>, </a:t>
            </a:r>
            <a:r>
              <a:rPr lang="el-GR" altLang="fr-FR" sz="1700" dirty="0" smtClean="0">
                <a:latin typeface="Helvetica" pitchFamily="34" charset="0"/>
              </a:rPr>
              <a:t>β</a:t>
            </a:r>
            <a:r>
              <a:rPr lang="fr-FR" altLang="fr-FR" sz="1700" baseline="-25000" dirty="0" err="1" smtClean="0">
                <a:latin typeface="Helvetica" pitchFamily="34" charset="0"/>
              </a:rPr>
              <a:t>N,th</a:t>
            </a:r>
            <a:r>
              <a:rPr lang="fr-FR" altLang="fr-FR" sz="1700" dirty="0" smtClean="0">
                <a:latin typeface="Helvetica" pitchFamily="34" charset="0"/>
              </a:rPr>
              <a:t>=2.13 </a:t>
            </a:r>
            <a:r>
              <a:rPr lang="el-GR" altLang="fr-FR" sz="1700" dirty="0">
                <a:latin typeface="Helvetica" pitchFamily="34" charset="0"/>
              </a:rPr>
              <a:t>β</a:t>
            </a:r>
            <a:r>
              <a:rPr lang="fr-FR" altLang="fr-FR" sz="1700" baseline="-25000" dirty="0" smtClean="0">
                <a:latin typeface="Helvetica" pitchFamily="34" charset="0"/>
              </a:rPr>
              <a:t>N</a:t>
            </a:r>
            <a:r>
              <a:rPr lang="fr-FR" altLang="fr-FR" sz="1700" dirty="0" smtClean="0">
                <a:latin typeface="Helvetica" pitchFamily="34" charset="0"/>
              </a:rPr>
              <a:t>=2.9</a:t>
            </a:r>
            <a:r>
              <a:rPr lang="fr-FR" altLang="fr-FR" sz="1700" dirty="0" smtClean="0">
                <a:solidFill>
                  <a:srgbClr val="FF0000"/>
                </a:solidFill>
                <a:latin typeface="Helvetica" pitchFamily="34" charset="0"/>
              </a:rPr>
              <a:t>, </a:t>
            </a:r>
            <a:r>
              <a:rPr lang="en-US" altLang="fr-FR" sz="1700" dirty="0" smtClean="0">
                <a:solidFill>
                  <a:srgbClr val="FF0000"/>
                </a:solidFill>
                <a:latin typeface="Helvetica" pitchFamily="34" charset="0"/>
              </a:rPr>
              <a:t>expands the stable region </a:t>
            </a:r>
            <a:r>
              <a:rPr lang="en-US" altLang="fr-FR" sz="1700" dirty="0">
                <a:solidFill>
                  <a:srgbClr val="FF0000"/>
                </a:solidFill>
                <a:latin typeface="Helvetica" pitchFamily="34" charset="0"/>
              </a:rPr>
              <a:t>b</a:t>
            </a:r>
            <a:r>
              <a:rPr lang="en-US" altLang="fr-FR" sz="1700" dirty="0" smtClean="0">
                <a:solidFill>
                  <a:srgbClr val="FF0000"/>
                </a:solidFill>
                <a:latin typeface="Helvetica" pitchFamily="34" charset="0"/>
              </a:rPr>
              <a:t>y 10% through </a:t>
            </a:r>
            <a:r>
              <a:rPr lang="en-US" altLang="fr-FR" sz="1700" dirty="0" err="1" smtClean="0">
                <a:solidFill>
                  <a:srgbClr val="FF0000"/>
                </a:solidFill>
                <a:latin typeface="Helvetica" pitchFamily="34" charset="0"/>
              </a:rPr>
              <a:t>Shafranov</a:t>
            </a:r>
            <a:r>
              <a:rPr lang="en-US" altLang="fr-FR" sz="1700" dirty="0" smtClean="0">
                <a:solidFill>
                  <a:srgbClr val="FF0000"/>
                </a:solidFill>
                <a:latin typeface="Helvetica" pitchFamily="34" charset="0"/>
              </a:rPr>
              <a:t>-shift</a:t>
            </a:r>
          </a:p>
          <a:p>
            <a:pPr marL="0" lvl="1" algn="just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altLang="fr-FR" sz="1700" dirty="0" smtClean="0">
                <a:latin typeface="Helvetica" pitchFamily="34" charset="0"/>
              </a:rPr>
              <a:t> Alternative linear run: Fast </a:t>
            </a:r>
            <a:r>
              <a:rPr lang="en-US" altLang="fr-FR" sz="1700" dirty="0">
                <a:latin typeface="Helvetica" pitchFamily="34" charset="0"/>
              </a:rPr>
              <a:t>ions pressure is removed and temperature gradients increased to match </a:t>
            </a:r>
            <a:r>
              <a:rPr lang="en-US" altLang="fr-FR" sz="1700" dirty="0" err="1" smtClean="0">
                <a:solidFill>
                  <a:srgbClr val="FF0000"/>
                </a:solidFill>
                <a:latin typeface="Helvetica" pitchFamily="34" charset="0"/>
              </a:rPr>
              <a:t>P</a:t>
            </a:r>
            <a:r>
              <a:rPr lang="en-US" altLang="fr-FR" sz="1700" baseline="-25000" dirty="0" err="1" smtClean="0">
                <a:solidFill>
                  <a:srgbClr val="FF0000"/>
                </a:solidFill>
                <a:latin typeface="Helvetica" pitchFamily="34" charset="0"/>
              </a:rPr>
              <a:t>thermal</a:t>
            </a:r>
            <a:r>
              <a:rPr lang="en-US" altLang="fr-FR" sz="1700" dirty="0" smtClean="0">
                <a:solidFill>
                  <a:srgbClr val="FF0000"/>
                </a:solidFill>
                <a:latin typeface="Helvetica" pitchFamily="34" charset="0"/>
              </a:rPr>
              <a:t>=</a:t>
            </a:r>
            <a:r>
              <a:rPr lang="en-US" altLang="fr-FR" sz="1700" dirty="0" err="1" smtClean="0">
                <a:solidFill>
                  <a:srgbClr val="FF0000"/>
                </a:solidFill>
                <a:latin typeface="Helvetica" pitchFamily="34" charset="0"/>
              </a:rPr>
              <a:t>P</a:t>
            </a:r>
            <a:r>
              <a:rPr lang="en-US" altLang="fr-FR" sz="1700" baseline="-25000" dirty="0" err="1" smtClean="0">
                <a:solidFill>
                  <a:srgbClr val="FF0000"/>
                </a:solidFill>
                <a:latin typeface="Helvetica" pitchFamily="34" charset="0"/>
              </a:rPr>
              <a:t>tot</a:t>
            </a:r>
            <a:r>
              <a:rPr lang="en-US" altLang="fr-FR" sz="1700" dirty="0" smtClean="0">
                <a:latin typeface="Helvetica" pitchFamily="34" charset="0"/>
              </a:rPr>
              <a:t> </a:t>
            </a:r>
            <a:r>
              <a:rPr lang="en-US" altLang="fr-FR" sz="1700" dirty="0" smtClean="0">
                <a:solidFill>
                  <a:srgbClr val="FF0000"/>
                </a:solidFill>
                <a:latin typeface="Helvetica" pitchFamily="34" charset="0"/>
              </a:rPr>
              <a:t>: Growth </a:t>
            </a:r>
            <a:r>
              <a:rPr lang="en-US" altLang="fr-FR" sz="1700" dirty="0">
                <a:solidFill>
                  <a:srgbClr val="FF0000"/>
                </a:solidFill>
                <a:latin typeface="Helvetica" pitchFamily="34" charset="0"/>
              </a:rPr>
              <a:t>rates highly </a:t>
            </a:r>
            <a:r>
              <a:rPr lang="en-US" altLang="fr-FR" sz="1700" dirty="0" smtClean="0">
                <a:solidFill>
                  <a:srgbClr val="FF0000"/>
                </a:solidFill>
                <a:latin typeface="Helvetica" pitchFamily="34" charset="0"/>
              </a:rPr>
              <a:t>increased</a:t>
            </a:r>
          </a:p>
          <a:p>
            <a:pPr marL="0" lvl="1" algn="just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altLang="fr-FR" sz="1700" dirty="0" smtClean="0">
                <a:solidFill>
                  <a:srgbClr val="FF0000"/>
                </a:solidFill>
                <a:latin typeface="Helvetica" pitchFamily="34" charset="0"/>
              </a:rPr>
              <a:t> Core-edge coupling by fast ions </a:t>
            </a:r>
            <a:r>
              <a:rPr lang="en-US" altLang="fr-FR" sz="1700" dirty="0">
                <a:solidFill>
                  <a:srgbClr val="FF0000"/>
                </a:solidFill>
                <a:latin typeface="Helvetica" pitchFamily="34" charset="0"/>
              </a:rPr>
              <a:t>through </a:t>
            </a:r>
            <a:r>
              <a:rPr lang="en-US" altLang="fr-FR" sz="1700" dirty="0" smtClean="0">
                <a:solidFill>
                  <a:srgbClr val="FF0000"/>
                </a:solidFill>
                <a:latin typeface="Helvetica" pitchFamily="34" charset="0"/>
              </a:rPr>
              <a:t>plasma stiffness</a:t>
            </a:r>
          </a:p>
          <a:p>
            <a:pPr marL="0" lvl="1" algn="just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altLang="fr-FR" sz="1700" dirty="0" smtClean="0">
                <a:latin typeface="Helvetica" pitchFamily="34" charset="0"/>
              </a:rPr>
              <a:t> Other </a:t>
            </a:r>
            <a:r>
              <a:rPr lang="en-US" altLang="fr-FR" sz="1700" dirty="0">
                <a:latin typeface="Helvetica" pitchFamily="34" charset="0"/>
              </a:rPr>
              <a:t>mechanisms for core and edge interplay: C. Challis this conference EX/9-3, R. </a:t>
            </a:r>
            <a:r>
              <a:rPr lang="en-US" altLang="fr-FR" sz="1700" dirty="0" err="1">
                <a:latin typeface="Helvetica" pitchFamily="34" charset="0"/>
              </a:rPr>
              <a:t>Cesario</a:t>
            </a:r>
            <a:r>
              <a:rPr lang="en-US" altLang="fr-FR" sz="1700" dirty="0">
                <a:latin typeface="Helvetica" pitchFamily="34" charset="0"/>
              </a:rPr>
              <a:t> et al. PPCF (2013</a:t>
            </a:r>
            <a:r>
              <a:rPr lang="en-US" altLang="fr-FR" sz="1700" dirty="0" smtClean="0">
                <a:latin typeface="Helvetica" pitchFamily="34" charset="0"/>
              </a:rPr>
              <a:t>)</a:t>
            </a:r>
            <a:endParaRPr lang="en-US" altLang="fr-FR" sz="1700" baseline="-25000" dirty="0">
              <a:solidFill>
                <a:srgbClr val="FF0000"/>
              </a:solidFill>
              <a:latin typeface="Helvetica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" y="1159930"/>
            <a:ext cx="3096094" cy="268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1" y="1019172"/>
            <a:ext cx="3168650" cy="31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/>
          </p:nvPr>
        </p:nvSpPr>
        <p:spPr>
          <a:xfrm>
            <a:off x="1230313" y="0"/>
            <a:ext cx="7978775" cy="955675"/>
          </a:xfrm>
        </p:spPr>
        <p:txBody>
          <a:bodyPr/>
          <a:lstStyle/>
          <a:p>
            <a:pPr eaLnBrk="1" hangingPunct="1"/>
            <a:r>
              <a:rPr lang="en-GB" altLang="fr-FR" dirty="0" smtClean="0"/>
              <a:t>Extrapolation to ITER</a:t>
            </a:r>
            <a:endParaRPr lang="fr-FR" altLang="fr-FR" dirty="0" smtClean="0"/>
          </a:p>
        </p:txBody>
      </p:sp>
      <p:sp>
        <p:nvSpPr>
          <p:cNvPr id="7" name="27 Rectángulo"/>
          <p:cNvSpPr>
            <a:spLocks noChangeArrowheads="1"/>
          </p:cNvSpPr>
          <p:nvPr/>
        </p:nvSpPr>
        <p:spPr bwMode="auto">
          <a:xfrm>
            <a:off x="138112" y="3746182"/>
            <a:ext cx="980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altLang="fr-FR" sz="2000" dirty="0" smtClean="0">
                <a:latin typeface="Helvetica" pitchFamily="34" charset="0"/>
              </a:rPr>
              <a:t> Same analysis performed to the ITER hybrid scenario </a:t>
            </a:r>
            <a:r>
              <a:rPr lang="en-US" altLang="fr-FR" sz="1600" dirty="0" smtClean="0">
                <a:latin typeface="Helvetica" pitchFamily="34" charset="0"/>
              </a:rPr>
              <a:t>[</a:t>
            </a:r>
            <a:r>
              <a:rPr lang="fr-FR" sz="1600" dirty="0" smtClean="0"/>
              <a:t>K </a:t>
            </a:r>
            <a:r>
              <a:rPr lang="fr-FR" sz="1600" dirty="0" err="1" smtClean="0"/>
              <a:t>Besseghir</a:t>
            </a:r>
            <a:r>
              <a:rPr lang="fr-FR" sz="1600" dirty="0" smtClean="0"/>
              <a:t>, J Garcia</a:t>
            </a:r>
            <a:r>
              <a:rPr lang="fr-FR" sz="1600" dirty="0"/>
              <a:t> </a:t>
            </a:r>
            <a:r>
              <a:rPr lang="fr-FR" sz="1600" dirty="0" smtClean="0"/>
              <a:t>PPFC 2013</a:t>
            </a:r>
            <a:r>
              <a:rPr lang="fr-FR" sz="1600" dirty="0"/>
              <a:t>]</a:t>
            </a:r>
            <a:endParaRPr lang="en-US" altLang="fr-FR" sz="1600" dirty="0" smtClean="0">
              <a:latin typeface="Helvetica" pitchFamily="34" charset="0"/>
            </a:endParaRPr>
          </a:p>
          <a:p>
            <a:pPr marL="0" lvl="1" algn="just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altLang="fr-FR" sz="2000" dirty="0">
                <a:latin typeface="Helvetica" pitchFamily="34" charset="0"/>
              </a:rPr>
              <a:t> </a:t>
            </a:r>
            <a:r>
              <a:rPr lang="fr-FR" altLang="fr-FR" sz="2000" dirty="0" err="1" smtClean="0">
                <a:latin typeface="Helvetica" pitchFamily="34" charset="0"/>
              </a:rPr>
              <a:t>Fast</a:t>
            </a:r>
            <a:r>
              <a:rPr lang="fr-FR" altLang="fr-FR" sz="2000" dirty="0" smtClean="0">
                <a:latin typeface="Helvetica" pitchFamily="34" charset="0"/>
              </a:rPr>
              <a:t> ions </a:t>
            </a:r>
            <a:r>
              <a:rPr lang="fr-FR" altLang="fr-FR" sz="2000" dirty="0" err="1" smtClean="0">
                <a:latin typeface="Helvetica" pitchFamily="34" charset="0"/>
              </a:rPr>
              <a:t>from</a:t>
            </a:r>
            <a:r>
              <a:rPr lang="fr-FR" altLang="fr-FR" sz="2000" dirty="0" smtClean="0">
                <a:latin typeface="Helvetica" pitchFamily="34" charset="0"/>
              </a:rPr>
              <a:t> </a:t>
            </a:r>
            <a:r>
              <a:rPr lang="fr-FR" altLang="fr-FR" sz="2000" dirty="0" smtClean="0">
                <a:solidFill>
                  <a:srgbClr val="FF0000"/>
                </a:solidFill>
                <a:latin typeface="Helvetica" pitchFamily="34" charset="0"/>
              </a:rPr>
              <a:t>alphas</a:t>
            </a:r>
            <a:r>
              <a:rPr lang="fr-FR" altLang="fr-FR" sz="2000" dirty="0" smtClean="0">
                <a:latin typeface="Helvetica" pitchFamily="34" charset="0"/>
              </a:rPr>
              <a:t> and </a:t>
            </a:r>
            <a:r>
              <a:rPr lang="fr-FR" altLang="fr-FR" sz="2000" dirty="0" err="1" smtClean="0">
                <a:latin typeface="Helvetica" pitchFamily="34" charset="0"/>
              </a:rPr>
              <a:t>beams</a:t>
            </a:r>
            <a:r>
              <a:rPr lang="fr-FR" altLang="fr-FR" sz="2000" dirty="0" smtClean="0">
                <a:latin typeface="Helvetica" pitchFamily="34" charset="0"/>
              </a:rPr>
              <a:t> </a:t>
            </a:r>
            <a:r>
              <a:rPr lang="fr-FR" altLang="fr-FR" sz="2000" dirty="0" err="1" smtClean="0">
                <a:latin typeface="Helvetica" pitchFamily="34" charset="0"/>
              </a:rPr>
              <a:t>highly</a:t>
            </a:r>
            <a:r>
              <a:rPr lang="fr-FR" altLang="fr-FR" sz="2000" dirty="0" smtClean="0">
                <a:latin typeface="Helvetica" pitchFamily="34" charset="0"/>
              </a:rPr>
              <a:t> </a:t>
            </a:r>
            <a:r>
              <a:rPr lang="fr-FR" altLang="fr-FR" sz="2000" dirty="0" err="1" smtClean="0">
                <a:latin typeface="Helvetica" pitchFamily="34" charset="0"/>
              </a:rPr>
              <a:t>contribute</a:t>
            </a:r>
            <a:r>
              <a:rPr lang="fr-FR" altLang="fr-FR" sz="2000" dirty="0" smtClean="0">
                <a:latin typeface="Helvetica" pitchFamily="34" charset="0"/>
              </a:rPr>
              <a:t> to </a:t>
            </a:r>
            <a:r>
              <a:rPr lang="el-GR" altLang="fr-FR" sz="2000" dirty="0" smtClean="0">
                <a:latin typeface="Helvetica" pitchFamily="34" charset="0"/>
              </a:rPr>
              <a:t>β</a:t>
            </a:r>
            <a:r>
              <a:rPr lang="fr-FR" altLang="fr-FR" sz="2000" dirty="0" smtClean="0">
                <a:latin typeface="Helvetica" pitchFamily="34" charset="0"/>
              </a:rPr>
              <a:t> and </a:t>
            </a:r>
            <a:r>
              <a:rPr lang="el-GR" altLang="fr-FR" sz="2000" dirty="0" smtClean="0">
                <a:latin typeface="Helvetica" pitchFamily="34" charset="0"/>
              </a:rPr>
              <a:t>β</a:t>
            </a:r>
            <a:r>
              <a:rPr lang="fr-FR" altLang="fr-FR" sz="2000" dirty="0" smtClean="0">
                <a:latin typeface="Helvetica" pitchFamily="34" charset="0"/>
              </a:rPr>
              <a:t>’ due to </a:t>
            </a:r>
            <a:r>
              <a:rPr lang="fr-FR" altLang="fr-FR" sz="2000" dirty="0" err="1" smtClean="0">
                <a:latin typeface="Helvetica" pitchFamily="34" charset="0"/>
              </a:rPr>
              <a:t>their</a:t>
            </a:r>
            <a:r>
              <a:rPr lang="fr-FR" altLang="fr-FR" sz="2000" dirty="0" smtClean="0">
                <a:latin typeface="Helvetica" pitchFamily="34" charset="0"/>
              </a:rPr>
              <a:t> high </a:t>
            </a:r>
            <a:r>
              <a:rPr lang="fr-FR" altLang="fr-FR" sz="2000" dirty="0" err="1" smtClean="0">
                <a:latin typeface="Helvetica" pitchFamily="34" charset="0"/>
              </a:rPr>
              <a:t>energy</a:t>
            </a:r>
            <a:endParaRPr lang="fr-FR" altLang="fr-FR" sz="2000" dirty="0" smtClean="0">
              <a:latin typeface="Helvetica" pitchFamily="34" charset="0"/>
            </a:endParaRPr>
          </a:p>
          <a:p>
            <a:pPr marL="0" lvl="1" algn="just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fr-FR" altLang="fr-FR" sz="2000" dirty="0">
                <a:solidFill>
                  <a:srgbClr val="0000FF"/>
                </a:solidFill>
                <a:latin typeface="Helvetica" pitchFamily="34" charset="0"/>
              </a:rPr>
              <a:t> </a:t>
            </a:r>
            <a:r>
              <a:rPr lang="en-US" altLang="fr-FR" sz="2000" dirty="0" smtClean="0">
                <a:latin typeface="Helvetica" pitchFamily="34" charset="0"/>
              </a:rPr>
              <a:t>Maximum ITG linear growth rate reduced by 30%</a:t>
            </a:r>
          </a:p>
          <a:p>
            <a:pPr marL="0" lvl="1" algn="just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altLang="fr-FR" sz="2000" dirty="0" smtClean="0">
                <a:latin typeface="Helvetica" pitchFamily="34" charset="0"/>
              </a:rPr>
              <a:t> The stable pedestal boundary is also expanded by 10%</a:t>
            </a:r>
          </a:p>
          <a:p>
            <a:pPr marL="0" lvl="1" algn="just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altLang="fr-FR" sz="2000" dirty="0">
                <a:solidFill>
                  <a:srgbClr val="0000FF"/>
                </a:solidFill>
                <a:latin typeface="Helvetica" pitchFamily="34" charset="0"/>
              </a:rPr>
              <a:t> </a:t>
            </a:r>
            <a:r>
              <a:rPr lang="en-US" altLang="fr-FR" sz="2000" dirty="0" smtClean="0">
                <a:solidFill>
                  <a:srgbClr val="FF0000"/>
                </a:solidFill>
                <a:latin typeface="Helvetica" pitchFamily="34" charset="0"/>
              </a:rPr>
              <a:t>Core and edge improvement in ITER expected to be of the same level as JET</a:t>
            </a:r>
          </a:p>
        </p:txBody>
      </p:sp>
      <p:pic>
        <p:nvPicPr>
          <p:cNvPr id="21506" name="Image 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7" y="838191"/>
            <a:ext cx="2772109" cy="27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Image 2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67" y="999059"/>
            <a:ext cx="5506656" cy="26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72" y="995475"/>
            <a:ext cx="2828777" cy="267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1230313" y="0"/>
            <a:ext cx="7978775" cy="955675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Conclusions</a:t>
            </a:r>
          </a:p>
        </p:txBody>
      </p:sp>
      <p:sp>
        <p:nvSpPr>
          <p:cNvPr id="20" name="27 Rectángulo"/>
          <p:cNvSpPr>
            <a:spLocks noChangeArrowheads="1"/>
          </p:cNvSpPr>
          <p:nvPr/>
        </p:nvSpPr>
        <p:spPr bwMode="auto">
          <a:xfrm>
            <a:off x="203200" y="791633"/>
            <a:ext cx="9601200" cy="5513500"/>
          </a:xfrm>
          <a:prstGeom prst="rect">
            <a:avLst/>
          </a:prstGeom>
          <a:noFill/>
          <a:ln>
            <a:noFill/>
          </a:ln>
          <a:extLst/>
        </p:spPr>
        <p:txBody>
          <a:bodyPr lIns="98746" tIns="49373" rIns="98746" bIns="49373">
            <a:spAutoFit/>
          </a:bodyPr>
          <a:lstStyle/>
          <a:p>
            <a:pPr marL="205721" lvl="1" algn="just" defTabSz="1049177" eaLnBrk="0" hangingPunct="0">
              <a:spcBef>
                <a:spcPct val="30000"/>
              </a:spcBef>
              <a:buClr>
                <a:srgbClr val="FF0000"/>
              </a:buClr>
              <a:tabLst>
                <a:tab pos="9055150" algn="l"/>
              </a:tabLst>
              <a:defRPr/>
            </a:pPr>
            <a:endParaRPr lang="en-US" sz="1300" dirty="0">
              <a:latin typeface="Helvetica" pitchFamily="34" charset="0"/>
              <a:cs typeface="+mn-cs"/>
            </a:endParaRPr>
          </a:p>
          <a:p>
            <a:pPr marL="411442" lvl="1" indent="-205721" algn="just" defTabSz="1049177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9055150" algn="l"/>
              </a:tabLst>
              <a:defRPr/>
            </a:pPr>
            <a:r>
              <a:rPr lang="en-US" sz="2200" dirty="0" smtClean="0">
                <a:solidFill>
                  <a:srgbClr val="FF0000"/>
                </a:solidFill>
                <a:latin typeface="Helvetica" pitchFamily="34" charset="0"/>
                <a:cs typeface="+mn-cs"/>
              </a:rPr>
              <a:t>Fast ions and electromagnetic effects </a:t>
            </a:r>
            <a:r>
              <a:rPr lang="en-US" sz="2200" dirty="0" smtClean="0">
                <a:solidFill>
                  <a:srgbClr val="FF0000"/>
                </a:solidFill>
                <a:latin typeface="Helvetica" pitchFamily="34" charset="0"/>
              </a:rPr>
              <a:t>are </a:t>
            </a:r>
            <a:r>
              <a:rPr lang="en-US" sz="2200" dirty="0">
                <a:solidFill>
                  <a:srgbClr val="FF0000"/>
                </a:solidFill>
                <a:latin typeface="Helvetica" pitchFamily="34" charset="0"/>
              </a:rPr>
              <a:t>key </a:t>
            </a:r>
            <a:r>
              <a:rPr lang="en-US" sz="2200" dirty="0" smtClean="0">
                <a:solidFill>
                  <a:srgbClr val="FF0000"/>
                </a:solidFill>
                <a:latin typeface="Helvetica" pitchFamily="34" charset="0"/>
              </a:rPr>
              <a:t>ingredients </a:t>
            </a:r>
            <a:r>
              <a:rPr lang="en-US" sz="2200" dirty="0">
                <a:solidFill>
                  <a:srgbClr val="FF0000"/>
                </a:solidFill>
                <a:latin typeface="Helvetica" pitchFamily="34" charset="0"/>
              </a:rPr>
              <a:t>for understanding ITG turbulence reduction </a:t>
            </a:r>
            <a:endParaRPr lang="en-US" sz="2200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marL="411442" lvl="1" indent="-205721" algn="just" defTabSz="1049177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9055150" algn="l"/>
              </a:tabLst>
              <a:defRPr/>
            </a:pPr>
            <a:r>
              <a:rPr lang="en-US" sz="2200" dirty="0" smtClean="0">
                <a:latin typeface="Helvetica" pitchFamily="34" charset="0"/>
                <a:cs typeface="+mn-cs"/>
              </a:rPr>
              <a:t>These</a:t>
            </a:r>
            <a:r>
              <a:rPr lang="en-US" sz="2200" dirty="0" smtClean="0">
                <a:solidFill>
                  <a:srgbClr val="FF0000"/>
                </a:solidFill>
                <a:latin typeface="Helvetica" pitchFamily="34" charset="0"/>
                <a:cs typeface="+mn-cs"/>
              </a:rPr>
              <a:t> </a:t>
            </a:r>
            <a:r>
              <a:rPr lang="en-US" sz="2200" dirty="0" smtClean="0">
                <a:latin typeface="Helvetica" pitchFamily="34" charset="0"/>
              </a:rPr>
              <a:t>effects </a:t>
            </a:r>
            <a:r>
              <a:rPr lang="en-US" sz="2200" dirty="0">
                <a:latin typeface="Helvetica" pitchFamily="34" charset="0"/>
              </a:rPr>
              <a:t>are essential for describing high beta plasmas</a:t>
            </a:r>
          </a:p>
          <a:p>
            <a:pPr marL="411442" lvl="1" indent="-205721" algn="just" defTabSz="1049177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9055150" algn="l"/>
              </a:tabLst>
              <a:defRPr/>
            </a:pPr>
            <a:r>
              <a:rPr lang="en-US" sz="2200" dirty="0" smtClean="0">
                <a:latin typeface="Helvetica" pitchFamily="34" charset="0"/>
                <a:cs typeface="+mn-cs"/>
              </a:rPr>
              <a:t>Fast </a:t>
            </a:r>
            <a:r>
              <a:rPr lang="en-US" sz="2200" dirty="0">
                <a:latin typeface="Helvetica" pitchFamily="34" charset="0"/>
                <a:cs typeface="+mn-cs"/>
              </a:rPr>
              <a:t>ions increase total 𝛽′ and 𝛽 in system, and thus more EM-stabilization in the core and more edge pressure while not adding to the ITG drive. </a:t>
            </a:r>
          </a:p>
          <a:p>
            <a:pPr marL="411442" lvl="1" indent="-205721" algn="just" defTabSz="1049177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9055150" algn="l"/>
              </a:tabLst>
              <a:defRPr/>
            </a:pPr>
            <a:r>
              <a:rPr lang="en-US" sz="2200" dirty="0">
                <a:latin typeface="Helvetica" pitchFamily="34" charset="0"/>
                <a:cs typeface="+mn-cs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Helvetica" pitchFamily="34" charset="0"/>
                <a:cs typeface="+mn-cs"/>
              </a:rPr>
              <a:t>Concept </a:t>
            </a:r>
            <a:r>
              <a:rPr lang="en-US" sz="2200" dirty="0">
                <a:solidFill>
                  <a:srgbClr val="FF0000"/>
                </a:solidFill>
                <a:latin typeface="Helvetica" pitchFamily="34" charset="0"/>
                <a:cs typeface="+mn-cs"/>
              </a:rPr>
              <a:t>of “free 𝛽” (as long as below BAE/KBM mode limit)</a:t>
            </a:r>
          </a:p>
          <a:p>
            <a:pPr marL="411442" lvl="1" indent="-205721" algn="just" defTabSz="1049177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9055150" algn="l"/>
              </a:tabLst>
              <a:defRPr/>
            </a:pPr>
            <a:r>
              <a:rPr lang="en-US" sz="2200" dirty="0" smtClean="0">
                <a:latin typeface="Helvetica" pitchFamily="34" charset="0"/>
                <a:cs typeface="+mn-cs"/>
              </a:rPr>
              <a:t> </a:t>
            </a:r>
            <a:r>
              <a:rPr lang="en-US" sz="2200" dirty="0">
                <a:latin typeface="Helvetica" pitchFamily="34" charset="0"/>
                <a:cs typeface="+mn-cs"/>
              </a:rPr>
              <a:t>Core-edge coupling due to fast ions is a solid mechanism for improved confinement: </a:t>
            </a:r>
            <a:r>
              <a:rPr lang="en-US" sz="2200" dirty="0">
                <a:solidFill>
                  <a:srgbClr val="FF0000"/>
                </a:solidFill>
                <a:latin typeface="Helvetica" pitchFamily="34" charset="0"/>
                <a:cs typeface="+mn-cs"/>
              </a:rPr>
              <a:t>more efficient at high power</a:t>
            </a:r>
            <a:r>
              <a:rPr lang="en-US" sz="2200" dirty="0" smtClean="0">
                <a:solidFill>
                  <a:srgbClr val="FF0000"/>
                </a:solidFill>
                <a:latin typeface="Helvetica" pitchFamily="34" charset="0"/>
                <a:cs typeface="+mn-cs"/>
              </a:rPr>
              <a:t>!</a:t>
            </a:r>
          </a:p>
          <a:p>
            <a:pPr marL="411442" lvl="1" indent="-205721" algn="just" defTabSz="1049177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9055150" algn="l"/>
              </a:tabLst>
              <a:defRPr/>
            </a:pPr>
            <a:r>
              <a:rPr lang="en-US" sz="2200" dirty="0">
                <a:solidFill>
                  <a:srgbClr val="FF0000"/>
                </a:solidFill>
                <a:latin typeface="Helvetica" pitchFamily="34" charset="0"/>
              </a:rPr>
              <a:t>Unlike </a:t>
            </a:r>
            <a:r>
              <a:rPr lang="en-US" sz="2200" dirty="0" err="1">
                <a:solidFill>
                  <a:srgbClr val="FF0000"/>
                </a:solidFill>
                <a:latin typeface="Helvetica" pitchFamily="34" charset="0"/>
              </a:rPr>
              <a:t>ExB</a:t>
            </a:r>
            <a:r>
              <a:rPr lang="en-US" sz="2200" dirty="0">
                <a:solidFill>
                  <a:srgbClr val="FF0000"/>
                </a:solidFill>
                <a:latin typeface="Helvetica" pitchFamily="34" charset="0"/>
              </a:rPr>
              <a:t> shear, this effect </a:t>
            </a:r>
            <a:r>
              <a:rPr lang="en-US" sz="2200" dirty="0" smtClean="0">
                <a:solidFill>
                  <a:srgbClr val="FF0000"/>
                </a:solidFill>
                <a:latin typeface="Helvetica" pitchFamily="34" charset="0"/>
              </a:rPr>
              <a:t>could explain </a:t>
            </a:r>
            <a:r>
              <a:rPr lang="en-US" sz="2200" dirty="0">
                <a:solidFill>
                  <a:srgbClr val="FF0000"/>
                </a:solidFill>
                <a:latin typeface="Helvetica" pitchFamily="34" charset="0"/>
              </a:rPr>
              <a:t>core improved confinement in JET hybrid scenarios</a:t>
            </a:r>
          </a:p>
          <a:p>
            <a:pPr marL="411442" lvl="1" indent="-205721" algn="just" defTabSz="1049177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9055150" algn="l"/>
              </a:tabLst>
              <a:defRPr/>
            </a:pPr>
            <a:r>
              <a:rPr lang="en-US" sz="2200" dirty="0" smtClean="0">
                <a:solidFill>
                  <a:srgbClr val="FF0000"/>
                </a:solidFill>
                <a:latin typeface="Helvetica" pitchFamily="34" charset="0"/>
                <a:cs typeface="+mn-cs"/>
              </a:rPr>
              <a:t>The impact on ITER hybrid expected to be of the same level as on JET </a:t>
            </a:r>
          </a:p>
          <a:p>
            <a:pPr marL="411442" lvl="1" indent="-205721" algn="just" defTabSz="1049177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9055150" algn="l"/>
              </a:tabLst>
              <a:defRPr/>
            </a:pPr>
            <a:r>
              <a:rPr lang="en-US" sz="2200" dirty="0" smtClean="0">
                <a:latin typeface="Helvetica" pitchFamily="34" charset="0"/>
                <a:cs typeface="+mn-cs"/>
              </a:rPr>
              <a:t>Good scaling for </a:t>
            </a:r>
            <a:r>
              <a:rPr lang="en-US" sz="2200" dirty="0" err="1" smtClean="0">
                <a:latin typeface="Helvetica" pitchFamily="34" charset="0"/>
                <a:cs typeface="+mn-cs"/>
              </a:rPr>
              <a:t>Tokamak</a:t>
            </a:r>
            <a:r>
              <a:rPr lang="en-US" sz="2200" dirty="0" smtClean="0">
                <a:latin typeface="Helvetica" pitchFamily="34" charset="0"/>
                <a:cs typeface="+mn-cs"/>
              </a:rPr>
              <a:t> reactors!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>
            <a:spLocks noGrp="1" noChangeArrowheads="1"/>
          </p:cNvSpPr>
          <p:nvPr>
            <p:ph type="title"/>
          </p:nvPr>
        </p:nvSpPr>
        <p:spPr>
          <a:xfrm>
            <a:off x="2779712" y="0"/>
            <a:ext cx="7300913" cy="776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sz="2200" dirty="0" smtClean="0"/>
              <a:t>With fast ion mode in NL simulation, </a:t>
            </a:r>
            <a:br>
              <a:rPr lang="en-US" altLang="en-US" sz="2200" dirty="0" smtClean="0"/>
            </a:br>
            <a:r>
              <a:rPr lang="en-US" altLang="en-US" sz="2200" dirty="0" smtClean="0"/>
              <a:t>fluxes far above power balance levels</a:t>
            </a:r>
            <a:endParaRPr lang="nl-NL" altLang="en-US" sz="2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47700" y="5040313"/>
            <a:ext cx="9267825" cy="1738312"/>
          </a:xfrm>
          <a:prstGeom prst="rect">
            <a:avLst/>
          </a:prstGeom>
        </p:spPr>
        <p:txBody>
          <a:bodyPr lIns="91429" tIns="45714" rIns="91429" bIns="45714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Phase 1:</a:t>
            </a:r>
            <a:r>
              <a:rPr lang="en-US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With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30% reduced fast ion pressure </a:t>
            </a:r>
            <a:r>
              <a:rPr lang="en-US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(no BAE/KBM mode) </a:t>
            </a:r>
            <a:br>
              <a:rPr lang="en-US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Phase 2:</a:t>
            </a:r>
            <a:r>
              <a:rPr lang="en-US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increase to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nominal fast ion pressure </a:t>
            </a:r>
            <a:r>
              <a:rPr lang="en-US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and restart simulation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859" indent="-342859" algn="ctr" fontAlgn="auto">
              <a:spcAft>
                <a:spcPts val="0"/>
              </a:spcAft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System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with fast ion mode </a:t>
            </a:r>
            <a:r>
              <a:rPr lang="en-US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has fluxes clearly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above power balance values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</a:t>
            </a:r>
            <a:r>
              <a:rPr lang="en-US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Limit cycles? Robustly maintained below limit?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800" u="sng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Needs further study</a:t>
            </a:r>
            <a:r>
              <a:rPr lang="en-US" sz="18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  <a:p>
            <a:pPr marL="342859" indent="-342859" algn="ctr" fontAlgn="auto">
              <a:spcAft>
                <a:spcPts val="0"/>
              </a:spcAft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Supports use of a “stiff” fast ion transport model in reduced </a:t>
            </a:r>
            <a:r>
              <a:rPr lang="en-US" sz="18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modelling</a:t>
            </a:r>
            <a:r>
              <a:rPr lang="en-US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frameworks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719138" y="1512888"/>
            <a:ext cx="8448675" cy="3381375"/>
            <a:chOff x="234950" y="1523165"/>
            <a:chExt cx="8448675" cy="3381375"/>
          </a:xfrm>
        </p:grpSpPr>
        <p:grpSp>
          <p:nvGrpSpPr>
            <p:cNvPr id="15366" name="Group 13"/>
            <p:cNvGrpSpPr>
              <a:grpSpLocks/>
            </p:cNvGrpSpPr>
            <p:nvPr/>
          </p:nvGrpSpPr>
          <p:grpSpPr bwMode="auto">
            <a:xfrm>
              <a:off x="234950" y="1523165"/>
              <a:ext cx="8448675" cy="3381375"/>
              <a:chOff x="234950" y="1523165"/>
              <a:chExt cx="8448675" cy="3381375"/>
            </a:xfrm>
          </p:grpSpPr>
          <p:pic>
            <p:nvPicPr>
              <p:cNvPr id="1536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950" y="1523165"/>
                <a:ext cx="8448675" cy="3381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0" name="TextBox 8"/>
              <p:cNvSpPr txBox="1">
                <a:spLocks noChangeArrowheads="1"/>
              </p:cNvSpPr>
              <p:nvPr/>
            </p:nvSpPr>
            <p:spPr bwMode="auto">
              <a:xfrm>
                <a:off x="1001713" y="2767013"/>
                <a:ext cx="1016000" cy="306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ctr" eaLnBrk="0" hangingPunct="0"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ctr" eaLnBrk="0" hangingPunct="0"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ctr" eaLnBrk="0" hangingPunct="0"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ctr" eaLnBrk="0" hangingPunct="0"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rgbClr val="0000FF"/>
                    </a:solidFill>
                  </a:rPr>
                  <a:t>Phase 1</a:t>
                </a:r>
              </a:p>
            </p:txBody>
          </p:sp>
          <p:sp>
            <p:nvSpPr>
              <p:cNvPr id="15371" name="TextBox 23"/>
              <p:cNvSpPr txBox="1">
                <a:spLocks noChangeArrowheads="1"/>
              </p:cNvSpPr>
              <p:nvPr/>
            </p:nvSpPr>
            <p:spPr bwMode="auto">
              <a:xfrm>
                <a:off x="2054225" y="2759075"/>
                <a:ext cx="7620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ctr" eaLnBrk="0" hangingPunct="0"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ctr" eaLnBrk="0" hangingPunct="0"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ctr" eaLnBrk="0" hangingPunct="0"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ctr" eaLnBrk="0" hangingPunct="0"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rgbClr val="0000FF"/>
                    </a:solidFill>
                  </a:rPr>
                  <a:t>Phase 2</a:t>
                </a:r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>
              <a:off x="5033962" y="1934327"/>
              <a:ext cx="0" cy="24479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864475" y="1894640"/>
              <a:ext cx="0" cy="24495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241300" y="1112838"/>
            <a:ext cx="9674225" cy="414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rgbClr val="FF0000"/>
                </a:solidFill>
              </a:rPr>
              <a:t>What happens nonlinearly if we allow the BAE/KBM mode to be unstable?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/>
          </p:nvPr>
        </p:nvSpPr>
        <p:spPr>
          <a:xfrm>
            <a:off x="1230313" y="0"/>
            <a:ext cx="7978775" cy="955675"/>
          </a:xfrm>
        </p:spPr>
        <p:txBody>
          <a:bodyPr/>
          <a:lstStyle/>
          <a:p>
            <a:pPr eaLnBrk="1" hangingPunct="1"/>
            <a:r>
              <a:rPr lang="en-GB" altLang="fr-FR" dirty="0"/>
              <a:t>Edge analysis </a:t>
            </a:r>
            <a:r>
              <a:rPr lang="en-GB" altLang="fr-FR" dirty="0" smtClean="0"/>
              <a:t>high </a:t>
            </a:r>
            <a:r>
              <a:rPr lang="el-GR" dirty="0"/>
              <a:t>δ</a:t>
            </a:r>
            <a:endParaRPr lang="fr-FR" altLang="fr-FR" dirty="0" smtClean="0"/>
          </a:p>
        </p:txBody>
      </p:sp>
      <p:sp>
        <p:nvSpPr>
          <p:cNvPr id="7" name="27 Rectángulo"/>
          <p:cNvSpPr>
            <a:spLocks noChangeArrowheads="1"/>
          </p:cNvSpPr>
          <p:nvPr/>
        </p:nvSpPr>
        <p:spPr bwMode="auto">
          <a:xfrm>
            <a:off x="228692" y="3989070"/>
            <a:ext cx="9566090" cy="175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altLang="fr-FR" sz="2000" dirty="0" smtClean="0">
                <a:latin typeface="Helvetica" pitchFamily="34" charset="0"/>
              </a:rPr>
              <a:t> </a:t>
            </a:r>
            <a:r>
              <a:rPr lang="en-US" altLang="fr-FR" sz="1800" dirty="0" smtClean="0">
                <a:latin typeface="Helvetica" pitchFamily="34" charset="0"/>
              </a:rPr>
              <a:t>Peeling Ballooning analysis performed for high </a:t>
            </a:r>
            <a:r>
              <a:rPr lang="el-GR" sz="1800" dirty="0"/>
              <a:t>δ</a:t>
            </a:r>
            <a:r>
              <a:rPr lang="el-GR" sz="1800" dirty="0">
                <a:solidFill>
                  <a:srgbClr val="0000FF"/>
                </a:solidFill>
              </a:rPr>
              <a:t> </a:t>
            </a:r>
            <a:r>
              <a:rPr lang="en-US" altLang="fr-FR" sz="1800" dirty="0" smtClean="0">
                <a:latin typeface="Helvetica" pitchFamily="34" charset="0"/>
              </a:rPr>
              <a:t>discharge</a:t>
            </a:r>
          </a:p>
          <a:p>
            <a:pPr marL="0" lvl="1" algn="just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altLang="fr-FR" sz="1800" dirty="0">
                <a:latin typeface="Helvetica" pitchFamily="34" charset="0"/>
              </a:rPr>
              <a:t> </a:t>
            </a:r>
            <a:r>
              <a:rPr lang="en-US" altLang="fr-FR" sz="1800" dirty="0">
                <a:solidFill>
                  <a:srgbClr val="FF0000"/>
                </a:solidFill>
                <a:latin typeface="Helvetica" pitchFamily="34" charset="0"/>
              </a:rPr>
              <a:t>L</a:t>
            </a:r>
            <a:r>
              <a:rPr lang="en-US" altLang="fr-FR" sz="1800" dirty="0" smtClean="0">
                <a:solidFill>
                  <a:srgbClr val="FF0000"/>
                </a:solidFill>
                <a:latin typeface="Helvetica" pitchFamily="34" charset="0"/>
              </a:rPr>
              <a:t>ower contribution of fast ions than for low </a:t>
            </a:r>
            <a:r>
              <a:rPr lang="el-GR" sz="1800" dirty="0">
                <a:solidFill>
                  <a:srgbClr val="FF0000"/>
                </a:solidFill>
              </a:rPr>
              <a:t>δ</a:t>
            </a:r>
            <a:r>
              <a:rPr lang="en-US" altLang="fr-FR" sz="1800" dirty="0" smtClean="0">
                <a:solidFill>
                  <a:srgbClr val="FF0000"/>
                </a:solidFill>
                <a:latin typeface="Helvetica" pitchFamily="34" charset="0"/>
              </a:rPr>
              <a:t>,</a:t>
            </a:r>
            <a:r>
              <a:rPr lang="en-US" altLang="fr-FR" sz="1800" dirty="0" smtClean="0">
                <a:solidFill>
                  <a:srgbClr val="0000FF"/>
                </a:solidFill>
                <a:latin typeface="Helvetica" pitchFamily="34" charset="0"/>
              </a:rPr>
              <a:t> </a:t>
            </a:r>
            <a:r>
              <a:rPr lang="el-GR" altLang="fr-FR" sz="1800" dirty="0">
                <a:solidFill>
                  <a:srgbClr val="FF0000"/>
                </a:solidFill>
                <a:latin typeface="Helvetica" pitchFamily="34" charset="0"/>
              </a:rPr>
              <a:t>β</a:t>
            </a:r>
            <a:r>
              <a:rPr lang="fr-FR" altLang="fr-FR" sz="1800" baseline="-25000" dirty="0" err="1" smtClean="0">
                <a:solidFill>
                  <a:srgbClr val="FF0000"/>
                </a:solidFill>
                <a:latin typeface="Helvetica" pitchFamily="34" charset="0"/>
              </a:rPr>
              <a:t>N,th</a:t>
            </a:r>
            <a:r>
              <a:rPr lang="fr-FR" altLang="fr-FR" sz="1800" dirty="0" smtClean="0">
                <a:solidFill>
                  <a:srgbClr val="FF0000"/>
                </a:solidFill>
                <a:latin typeface="Helvetica" pitchFamily="34" charset="0"/>
              </a:rPr>
              <a:t>=2.46 </a:t>
            </a:r>
            <a:r>
              <a:rPr lang="el-GR" altLang="fr-FR" sz="1800" dirty="0">
                <a:solidFill>
                  <a:srgbClr val="FF0000"/>
                </a:solidFill>
                <a:latin typeface="Helvetica" pitchFamily="34" charset="0"/>
              </a:rPr>
              <a:t>β</a:t>
            </a:r>
            <a:r>
              <a:rPr lang="fr-FR" altLang="fr-FR" sz="1800" baseline="-25000" dirty="0" smtClean="0">
                <a:solidFill>
                  <a:srgbClr val="FF0000"/>
                </a:solidFill>
                <a:latin typeface="Helvetica" pitchFamily="34" charset="0"/>
              </a:rPr>
              <a:t>N</a:t>
            </a:r>
            <a:r>
              <a:rPr lang="fr-FR" altLang="fr-FR" sz="1800" dirty="0" smtClean="0">
                <a:solidFill>
                  <a:srgbClr val="FF0000"/>
                </a:solidFill>
                <a:latin typeface="Helvetica" pitchFamily="34" charset="0"/>
              </a:rPr>
              <a:t>=2.8.</a:t>
            </a:r>
            <a:endParaRPr lang="en-US" altLang="fr-FR" sz="1800" dirty="0" smtClean="0">
              <a:solidFill>
                <a:srgbClr val="0000FF"/>
              </a:solidFill>
              <a:latin typeface="Helvetica" pitchFamily="34" charset="0"/>
            </a:endParaRPr>
          </a:p>
          <a:p>
            <a:pPr marL="0" lvl="1" algn="just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altLang="fr-FR" sz="1800" dirty="0" smtClean="0">
                <a:latin typeface="Helvetica" pitchFamily="34" charset="0"/>
              </a:rPr>
              <a:t> However, larger boundary region expansion, by 14%</a:t>
            </a:r>
            <a:endParaRPr lang="en-US" altLang="fr-FR" sz="1800" dirty="0" smtClean="0">
              <a:solidFill>
                <a:srgbClr val="0000FF"/>
              </a:solidFill>
              <a:latin typeface="Helvetica" pitchFamily="34" charset="0"/>
            </a:endParaRPr>
          </a:p>
          <a:p>
            <a:pPr marL="0" lvl="1" algn="just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Triangularity</a:t>
            </a:r>
            <a:r>
              <a:rPr lang="en-US" sz="1800" dirty="0" smtClean="0">
                <a:solidFill>
                  <a:srgbClr val="FF0000"/>
                </a:solidFill>
              </a:rPr>
              <a:t> critically changes the impact of fast ions: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from mostly in the core  to mostly at the edge.</a:t>
            </a:r>
          </a:p>
        </p:txBody>
      </p:sp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3" y="939793"/>
            <a:ext cx="3264748" cy="3086734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863750"/>
            <a:ext cx="3174999" cy="292978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92" y="881932"/>
            <a:ext cx="3180090" cy="291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9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>
            <a:spLocks noGrp="1" noChangeArrowheads="1"/>
          </p:cNvSpPr>
          <p:nvPr>
            <p:ph type="title"/>
          </p:nvPr>
        </p:nvSpPr>
        <p:spPr>
          <a:xfrm>
            <a:off x="2886366" y="-42333"/>
            <a:ext cx="7085013" cy="8383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nl-NL" altLang="en-US" sz="2400" dirty="0" err="1" smtClean="0"/>
              <a:t>Motivation</a:t>
            </a:r>
            <a:r>
              <a:rPr lang="nl-NL" altLang="en-US" sz="2400" dirty="0" smtClean="0"/>
              <a:t>: High </a:t>
            </a:r>
            <a:r>
              <a:rPr lang="nl-NL" altLang="en-US" sz="2400" dirty="0" err="1" smtClean="0"/>
              <a:t>thermal</a:t>
            </a:r>
            <a:r>
              <a:rPr lang="nl-NL" altLang="en-US" sz="2400" dirty="0" smtClean="0"/>
              <a:t> energy </a:t>
            </a:r>
            <a:r>
              <a:rPr lang="nl-NL" altLang="en-US" sz="2400" dirty="0" err="1" smtClean="0"/>
              <a:t>confinement</a:t>
            </a:r>
            <a:r>
              <a:rPr lang="nl-NL" altLang="en-US" sz="2400" dirty="0" smtClean="0"/>
              <a:t> in the </a:t>
            </a:r>
            <a:r>
              <a:rPr lang="nl-NL" altLang="en-US" sz="2400" dirty="0" err="1" smtClean="0"/>
              <a:t>presence</a:t>
            </a:r>
            <a:r>
              <a:rPr lang="nl-NL" altLang="en-US" sz="2400" dirty="0" smtClean="0"/>
              <a:t> of high </a:t>
            </a:r>
            <a:r>
              <a:rPr lang="el-GR" altLang="en-US" sz="2400" dirty="0" smtClean="0"/>
              <a:t>β</a:t>
            </a:r>
            <a:endParaRPr lang="nl-NL" altLang="en-US" sz="24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83483"/>
            <a:ext cx="3332692" cy="307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"/>
              <p:cNvSpPr txBox="1"/>
              <p:nvPr/>
            </p:nvSpPr>
            <p:spPr bwMode="auto">
              <a:xfrm>
                <a:off x="163923" y="3766185"/>
                <a:ext cx="9773013" cy="2593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4664" tIns="42332" rIns="84664" bIns="42332" rtlCol="0">
                <a:spAutoFit/>
              </a:bodyPr>
              <a:lstStyle/>
              <a:p>
                <a:pPr>
                  <a:spcAft>
                    <a:spcPts val="600"/>
                  </a:spcAft>
                  <a:buClr>
                    <a:srgbClr val="0000FF"/>
                  </a:buClr>
                  <a:buSzPct val="125000"/>
                </a:pPr>
                <a:endParaRPr lang="en-US" sz="1900" dirty="0" smtClean="0">
                  <a:sym typeface="Wingdings" panose="05000000000000000000" pitchFamily="2" charset="2"/>
                </a:endParaRPr>
              </a:p>
              <a:p>
                <a:pPr marL="264576" indent="-264576">
                  <a:spcAft>
                    <a:spcPts val="600"/>
                  </a:spcAft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700" dirty="0" smtClean="0">
                    <a:sym typeface="Wingdings" panose="05000000000000000000" pitchFamily="2" charset="2"/>
                  </a:rPr>
                  <a:t>Hybrid scenarios at JET, with </a:t>
                </a:r>
                <a:r>
                  <a:rPr lang="en-US" sz="17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improved thermal energy confinement correlated with high β</a:t>
                </a:r>
                <a:endParaRPr lang="en-US" sz="1700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264576" indent="-264576">
                  <a:spcAft>
                    <a:spcPts val="600"/>
                  </a:spcAft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700" dirty="0" smtClean="0">
                    <a:sym typeface="Wingdings" panose="05000000000000000000" pitchFamily="2" charset="2"/>
                  </a:rPr>
                  <a:t>Strong linear correlation between β</a:t>
                </a:r>
                <a:r>
                  <a:rPr lang="en-US" sz="1700" baseline="-25000" dirty="0" smtClean="0">
                    <a:sym typeface="Wingdings" panose="05000000000000000000" pitchFamily="2" charset="2"/>
                  </a:rPr>
                  <a:t>pol </a:t>
                </a:r>
                <a:r>
                  <a:rPr lang="en-US" sz="1700" dirty="0" smtClean="0">
                    <a:sym typeface="Wingdings" panose="05000000000000000000" pitchFamily="2" charset="2"/>
                  </a:rPr>
                  <a:t>(thermal) and β</a:t>
                </a:r>
                <a:r>
                  <a:rPr lang="en-US" sz="1700" baseline="-25000" dirty="0" err="1" smtClean="0">
                    <a:sym typeface="Wingdings" panose="05000000000000000000" pitchFamily="2" charset="2"/>
                  </a:rPr>
                  <a:t>pol,edge</a:t>
                </a:r>
                <a:r>
                  <a:rPr lang="en-US" sz="1700" dirty="0" smtClean="0">
                    <a:sym typeface="Wingdings" panose="05000000000000000000" pitchFamily="2" charset="2"/>
                  </a:rPr>
                  <a:t> suggests key role of pedestal</a:t>
                </a:r>
                <a:endParaRPr lang="en-US" sz="1700" dirty="0"/>
              </a:p>
              <a:p>
                <a:pPr marL="264576" indent="-264576">
                  <a:spcAft>
                    <a:spcPts val="600"/>
                  </a:spcAft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700" dirty="0" smtClean="0">
                    <a:sym typeface="Wingdings" panose="05000000000000000000" pitchFamily="2" charset="2"/>
                  </a:rPr>
                  <a:t>Picture changes including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700">
                        <a:sym typeface="Wingdings" panose="05000000000000000000" pitchFamily="2" charset="2"/>
                      </a:rPr>
                      <m:t>β</m:t>
                    </m:r>
                    <m:r>
                      <m:rPr>
                        <m:nor/>
                      </m:rPr>
                      <a:rPr lang="en-US" sz="1700" baseline="-25000">
                        <a:sym typeface="Wingdings" panose="05000000000000000000" pitchFamily="2" charset="2"/>
                      </a:rPr>
                      <m:t>pol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sym typeface="Wingdings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fast</m:t>
                    </m:r>
                    <m:r>
                      <m:rPr>
                        <m:nor/>
                      </m:rPr>
                      <a:rPr lang="en-US" sz="1700">
                        <a:sym typeface="Wingdings" panose="05000000000000000000" pitchFamily="2" charset="2"/>
                      </a:rPr>
                      <m:t>)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. 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Hybrids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and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baseline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split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by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the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1700">
                        <a:sym typeface="Wingdings" panose="05000000000000000000" pitchFamily="2" charset="2"/>
                      </a:rPr>
                      <m:t>β</m:t>
                    </m:r>
                    <m:r>
                      <m:rPr>
                        <m:nor/>
                      </m:rPr>
                      <a:rPr lang="en-US" sz="1700" b="0" i="0" baseline="-25000" smtClean="0">
                        <a:sym typeface="Wingdings" panose="05000000000000000000" pitchFamily="2" charset="2"/>
                      </a:rPr>
                      <m:t>pol</m:t>
                    </m:r>
                    <m:r>
                      <a:rPr lang="en-US" sz="1700" b="0" i="1" smtClean="0">
                        <a:latin typeface="Cambria Math"/>
                        <a:sym typeface="Wingdings" panose="05000000000000000000" pitchFamily="2" charset="2"/>
                      </a:rPr>
                      <m:t>≈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1 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region</m:t>
                    </m:r>
                    <m:r>
                      <m:rPr>
                        <m:nor/>
                      </m:rPr>
                      <a:rPr lang="en-US" sz="1700" b="0" i="0" smtClean="0">
                        <a:sym typeface="Wingdings" panose="05000000000000000000" pitchFamily="2" charset="2"/>
                      </a:rPr>
                      <m:t>. </m:t>
                    </m:r>
                  </m:oMath>
                </a14:m>
                <a:endParaRPr lang="en-US" sz="1700" b="0" i="0" dirty="0" smtClean="0">
                  <a:sym typeface="Wingdings" panose="05000000000000000000" pitchFamily="2" charset="2"/>
                </a:endParaRPr>
              </a:p>
              <a:p>
                <a:pPr marL="264576" indent="-264576">
                  <a:spcAft>
                    <a:spcPts val="600"/>
                  </a:spcAft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700" b="0" dirty="0" smtClean="0">
                    <a:sym typeface="Wingdings" panose="05000000000000000000" pitchFamily="2" charset="2"/>
                  </a:rPr>
                  <a:t>Diamagnetism already pointed out to be important for hybrid scenarios </a:t>
                </a:r>
                <a:r>
                  <a:rPr lang="en-US" sz="1700" dirty="0">
                    <a:sym typeface="Wingdings" panose="05000000000000000000" pitchFamily="2" charset="2"/>
                  </a:rPr>
                  <a:t>[J. Garcia and G. </a:t>
                </a:r>
                <a:r>
                  <a:rPr lang="en-US" sz="1700" dirty="0" err="1">
                    <a:sym typeface="Wingdings" panose="05000000000000000000" pitchFamily="2" charset="2"/>
                  </a:rPr>
                  <a:t>Giruzzi</a:t>
                </a:r>
                <a:r>
                  <a:rPr lang="en-US" sz="1700" dirty="0">
                    <a:sym typeface="Wingdings" panose="05000000000000000000" pitchFamily="2" charset="2"/>
                  </a:rPr>
                  <a:t> PRL 10</a:t>
                </a:r>
                <a:r>
                  <a:rPr lang="en-US" sz="1700" dirty="0" smtClean="0">
                    <a:sym typeface="Wingdings" panose="05000000000000000000" pitchFamily="2" charset="2"/>
                  </a:rPr>
                  <a:t>] [E. Solano and R. </a:t>
                </a:r>
                <a:r>
                  <a:rPr lang="en-US" sz="1700" dirty="0" err="1" smtClean="0">
                    <a:sym typeface="Wingdings" panose="05000000000000000000" pitchFamily="2" charset="2"/>
                  </a:rPr>
                  <a:t>Hazeltine</a:t>
                </a:r>
                <a:r>
                  <a:rPr lang="en-US" sz="1700" dirty="0" smtClean="0">
                    <a:sym typeface="Wingdings" panose="05000000000000000000" pitchFamily="2" charset="2"/>
                  </a:rPr>
                  <a:t> NF 2012]</a:t>
                </a:r>
                <a:endParaRPr lang="en-US" sz="1700" b="0" dirty="0" smtClean="0">
                  <a:sym typeface="Wingdings" panose="05000000000000000000" pitchFamily="2" charset="2"/>
                </a:endParaRPr>
              </a:p>
              <a:p>
                <a:pPr marL="264576" indent="-264576">
                  <a:spcAft>
                    <a:spcPts val="600"/>
                  </a:spcAft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700" b="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Significant contribution of fast ions to </a:t>
                </a:r>
                <a:r>
                  <a:rPr lang="en-US" sz="17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β in hybrids: What is their impact in the core or edge regions?</a:t>
                </a:r>
              </a:p>
            </p:txBody>
          </p:sp>
        </mc:Choice>
        <mc:Fallback xmlns="">
          <p:sp>
            <p:nvSpPr>
              <p:cNvPr id="20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923" y="3766185"/>
                <a:ext cx="9773013" cy="2593870"/>
              </a:xfrm>
              <a:prstGeom prst="rect">
                <a:avLst/>
              </a:prstGeom>
              <a:blipFill rotWithShape="1">
                <a:blip r:embed="rId3"/>
                <a:stretch>
                  <a:fillRect l="-686" b="-2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8212455" y="2770739"/>
            <a:ext cx="162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M.N.A. </a:t>
            </a:r>
            <a:r>
              <a:rPr lang="fr-FR" sz="1400" dirty="0" err="1" smtClean="0"/>
              <a:t>Beurskens</a:t>
            </a:r>
            <a:r>
              <a:rPr lang="fr-FR" sz="1400" dirty="0" smtClean="0"/>
              <a:t> et al., NF 2013</a:t>
            </a:r>
            <a:endParaRPr lang="fr-FR" sz="1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4868390" y="988964"/>
            <a:ext cx="3227859" cy="3139281"/>
            <a:chOff x="4868390" y="988964"/>
            <a:chExt cx="3227859" cy="3139281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666" y="988964"/>
              <a:ext cx="3058583" cy="2970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6048373" y="3789691"/>
              <a:ext cx="140229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β</a:t>
              </a:r>
              <a:r>
                <a:rPr lang="fr-FR" sz="1600" baseline="-25000" dirty="0" err="1" smtClean="0"/>
                <a:t>pol</a:t>
              </a:r>
              <a:r>
                <a:rPr lang="fr-FR" sz="1600" dirty="0" smtClean="0"/>
                <a:t>-thermal</a:t>
              </a:r>
              <a:endParaRPr lang="fr-FR" sz="1600" dirty="0"/>
            </a:p>
          </p:txBody>
        </p:sp>
        <p:sp>
          <p:nvSpPr>
            <p:cNvPr id="11" name="ZoneTexte 10"/>
            <p:cNvSpPr txBox="1"/>
            <p:nvPr/>
          </p:nvSpPr>
          <p:spPr>
            <a:xfrm rot="16200000">
              <a:off x="3968832" y="2228489"/>
              <a:ext cx="213767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Pedestal</a:t>
              </a:r>
              <a:r>
                <a:rPr lang="fr-FR" sz="1600" dirty="0" smtClean="0"/>
                <a:t> </a:t>
              </a:r>
              <a:r>
                <a:rPr lang="el-GR" sz="1600" dirty="0" smtClean="0"/>
                <a:t>β</a:t>
              </a:r>
              <a:r>
                <a:rPr lang="fr-FR" sz="1600" baseline="-25000" dirty="0" err="1" smtClean="0"/>
                <a:t>pol</a:t>
              </a:r>
              <a:r>
                <a:rPr lang="fr-FR" sz="1600" dirty="0" smtClean="0"/>
                <a:t>-thermal</a:t>
              </a:r>
              <a:endParaRPr lang="fr-FR" sz="16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830290" y="998936"/>
            <a:ext cx="3227859" cy="3126452"/>
            <a:chOff x="36859" y="1278079"/>
            <a:chExt cx="3001544" cy="2946723"/>
          </a:xfrm>
        </p:grpSpPr>
        <p:grpSp>
          <p:nvGrpSpPr>
            <p:cNvPr id="5" name="Groupe 4"/>
            <p:cNvGrpSpPr/>
            <p:nvPr/>
          </p:nvGrpSpPr>
          <p:grpSpPr>
            <a:xfrm>
              <a:off x="205189" y="1278079"/>
              <a:ext cx="2833214" cy="2746901"/>
              <a:chOff x="6617648" y="1170516"/>
              <a:chExt cx="2782723" cy="2674244"/>
            </a:xfrm>
          </p:grpSpPr>
          <p:pic>
            <p:nvPicPr>
              <p:cNvPr id="20484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7648" y="1170516"/>
                <a:ext cx="2782723" cy="2674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8263466" y="1219199"/>
                <a:ext cx="169334" cy="2336800"/>
              </a:xfrm>
              <a:prstGeom prst="rect">
                <a:avLst/>
              </a:prstGeom>
              <a:solidFill>
                <a:srgbClr val="FFC000">
                  <a:alpha val="15000"/>
                </a:srgbClr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74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>
              <a:off x="1265927" y="3886248"/>
              <a:ext cx="140229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β</a:t>
              </a:r>
              <a:r>
                <a:rPr lang="fr-FR" sz="1600" baseline="-25000" dirty="0" err="1" smtClean="0"/>
                <a:t>pol</a:t>
              </a:r>
              <a:r>
                <a:rPr lang="fr-FR" sz="1600" dirty="0" smtClean="0"/>
                <a:t>-total</a:t>
              </a:r>
              <a:endParaRPr lang="fr-FR" sz="1600" dirty="0"/>
            </a:p>
          </p:txBody>
        </p:sp>
        <p:sp>
          <p:nvSpPr>
            <p:cNvPr id="14" name="ZoneTexte 13"/>
            <p:cNvSpPr txBox="1"/>
            <p:nvPr/>
          </p:nvSpPr>
          <p:spPr>
            <a:xfrm rot="16200000">
              <a:off x="-862699" y="2437279"/>
              <a:ext cx="213767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Pedestal</a:t>
              </a:r>
              <a:r>
                <a:rPr lang="fr-FR" sz="1600" dirty="0" smtClean="0"/>
                <a:t> </a:t>
              </a:r>
              <a:r>
                <a:rPr lang="el-GR" sz="1600" dirty="0" smtClean="0"/>
                <a:t>β</a:t>
              </a:r>
              <a:r>
                <a:rPr lang="fr-FR" sz="1600" baseline="-25000" dirty="0" err="1" smtClean="0"/>
                <a:t>pol</a:t>
              </a:r>
              <a:r>
                <a:rPr lang="fr-FR" sz="1600" dirty="0" smtClean="0"/>
                <a:t>-thermal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557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450" y="0"/>
            <a:ext cx="6292850" cy="731838"/>
          </a:xfrm>
        </p:spPr>
        <p:txBody>
          <a:bodyPr/>
          <a:lstStyle/>
          <a:p>
            <a:pPr algn="l" eaLnBrk="1" hangingPunct="1"/>
            <a:r>
              <a:rPr lang="en-GB" altLang="en-US" smtClean="0"/>
              <a:t>Outline</a:t>
            </a:r>
            <a:endParaRPr lang="en-GB" altLang="en-US" b="0" smtClean="0"/>
          </a:p>
        </p:txBody>
      </p:sp>
      <p:sp>
        <p:nvSpPr>
          <p:cNvPr id="5" name="TextBox 6"/>
          <p:cNvSpPr txBox="1"/>
          <p:nvPr/>
        </p:nvSpPr>
        <p:spPr bwMode="auto">
          <a:xfrm>
            <a:off x="295276" y="1036365"/>
            <a:ext cx="9705974" cy="562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664" tIns="42332" rIns="84664" bIns="42332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Tools and discharges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Impact of fast ions on </a:t>
            </a:r>
            <a:r>
              <a:rPr lang="en-US" sz="2400" dirty="0" err="1"/>
              <a:t>microturbulence</a:t>
            </a:r>
            <a:r>
              <a:rPr lang="en-US" sz="2400" dirty="0"/>
              <a:t> of JET hybrid regimes: </a:t>
            </a:r>
            <a:r>
              <a:rPr lang="en-US" sz="2400" dirty="0">
                <a:solidFill>
                  <a:srgbClr val="FF0000"/>
                </a:solidFill>
              </a:rPr>
              <a:t>Reduction of ITG turbulence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Analysis of the physical mechanisms: </a:t>
            </a:r>
            <a:r>
              <a:rPr lang="en-US" sz="2400" dirty="0" smtClean="0">
                <a:solidFill>
                  <a:srgbClr val="FF0000"/>
                </a:solidFill>
              </a:rPr>
              <a:t>Electromagnetic effects and pressure gradients important at high </a:t>
            </a:r>
            <a:r>
              <a:rPr lang="el-GR" sz="2400" dirty="0">
                <a:solidFill>
                  <a:srgbClr val="FF0000"/>
                </a:solidFill>
                <a:sym typeface="Wingdings" panose="05000000000000000000" pitchFamily="2" charset="2"/>
              </a:rPr>
              <a:t>β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Impact of fast ions on the pedestal pressure: </a:t>
            </a:r>
            <a:r>
              <a:rPr lang="en-US" sz="2400" dirty="0" smtClean="0">
                <a:solidFill>
                  <a:srgbClr val="FF0000"/>
                </a:solidFill>
              </a:rPr>
              <a:t>Pedestal improvement and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ore-edge coupling through fast ions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Extrapolation to ITER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Conclusions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>
            <a:spLocks noGrp="1" noChangeArrowheads="1"/>
          </p:cNvSpPr>
          <p:nvPr>
            <p:ph type="title"/>
          </p:nvPr>
        </p:nvSpPr>
        <p:spPr>
          <a:xfrm>
            <a:off x="3198814" y="112713"/>
            <a:ext cx="4983162" cy="5318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nl-NL" altLang="en-US" sz="2800" dirty="0" err="1" smtClean="0"/>
              <a:t>Choice</a:t>
            </a:r>
            <a:r>
              <a:rPr lang="nl-NL" altLang="en-US" sz="2800" dirty="0" smtClean="0"/>
              <a:t> of </a:t>
            </a:r>
            <a:r>
              <a:rPr lang="nl-NL" altLang="en-US" sz="2800" dirty="0" err="1" smtClean="0"/>
              <a:t>assumptions</a:t>
            </a:r>
            <a:endParaRPr lang="nl-NL" alt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TextBox 8"/>
              <p:cNvSpPr txBox="1">
                <a:spLocks noChangeArrowheads="1"/>
              </p:cNvSpPr>
              <p:nvPr/>
            </p:nvSpPr>
            <p:spPr bwMode="auto">
              <a:xfrm>
                <a:off x="4619626" y="954088"/>
                <a:ext cx="5341938" cy="5170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29" tIns="45714" rIns="91429" bIns="45714">
                <a:spAutoFit/>
              </a:bodyPr>
              <a:lstStyle>
                <a:lvl1pPr marL="285750" indent="-285750" algn="ctr" eaLnBrk="0" hangingPunct="0"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ctr" eaLnBrk="0" hangingPunct="0"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ctr" eaLnBrk="0" hangingPunct="0"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ctr" eaLnBrk="0" hangingPunct="0"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ctr" eaLnBrk="0" hangingPunct="0"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>
                  <a:spcBef>
                    <a:spcPts val="1200"/>
                  </a:spcBef>
                  <a:buClr>
                    <a:srgbClr val="0000FF"/>
                  </a:buClr>
                  <a:buSzPct val="125000"/>
                  <a:buFont typeface="Arial" charset="0"/>
                  <a:buChar char="•"/>
                </a:pPr>
                <a:r>
                  <a:rPr lang="en-US" altLang="en-US" sz="2000" dirty="0" smtClean="0"/>
                  <a:t>GENE code [</a:t>
                </a:r>
                <a:r>
                  <a:rPr lang="da-DK" altLang="en-US" sz="2000" dirty="0" smtClean="0"/>
                  <a:t>Jenko </a:t>
                </a:r>
                <a:r>
                  <a:rPr lang="da-DK" altLang="en-US" sz="2000" dirty="0"/>
                  <a:t>et al., PoP </a:t>
                </a:r>
                <a:r>
                  <a:rPr lang="da-DK" altLang="en-US" sz="2000" dirty="0" smtClean="0"/>
                  <a:t>2000</a:t>
                </a:r>
                <a:r>
                  <a:rPr lang="en-US" altLang="en-US" sz="2000" dirty="0" smtClean="0"/>
                  <a:t>] is chosen to perform </a:t>
                </a:r>
                <a:r>
                  <a:rPr lang="en-US" altLang="en-US" sz="2000" dirty="0" err="1"/>
                  <a:t>gyrokinetic</a:t>
                </a:r>
                <a:r>
                  <a:rPr lang="en-US" altLang="en-US" sz="2000" dirty="0"/>
                  <a:t> analysis of core </a:t>
                </a:r>
                <a:r>
                  <a:rPr lang="en-US" altLang="en-US" sz="2000" dirty="0" err="1"/>
                  <a:t>microturbulence</a:t>
                </a:r>
                <a:endParaRPr lang="en-US" altLang="en-US" sz="2000" dirty="0"/>
              </a:p>
              <a:p>
                <a:pPr algn="l" eaLnBrk="1" hangingPunct="1">
                  <a:spcBef>
                    <a:spcPts val="1200"/>
                  </a:spcBef>
                  <a:buClr>
                    <a:srgbClr val="0000FF"/>
                  </a:buClr>
                  <a:buSzPct val="125000"/>
                  <a:buFont typeface="Arial" charset="0"/>
                  <a:buChar char="•"/>
                </a:pPr>
                <a:r>
                  <a:rPr lang="en-US" altLang="en-US" sz="2000" dirty="0"/>
                  <a:t>We include:</a:t>
                </a:r>
                <a:r>
                  <a:rPr lang="en-US" altLang="en-US" sz="2000" dirty="0">
                    <a:solidFill>
                      <a:srgbClr val="0000FF"/>
                    </a:solidFill>
                  </a:rPr>
                  <a:t> 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kinetic electrons, experimental geometry, electromagnetic effects, </a:t>
                </a:r>
                <a:r>
                  <a:rPr lang="en-US" altLang="en-US" sz="2000" dirty="0" smtClean="0">
                    <a:solidFill>
                      <a:srgbClr val="FF0000"/>
                    </a:solidFill>
                  </a:rPr>
                  <a:t>active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C species, active fast ions (D from </a:t>
                </a:r>
                <a:r>
                  <a:rPr lang="en-US" altLang="en-US" sz="2000" dirty="0" smtClean="0">
                    <a:solidFill>
                      <a:srgbClr val="FF0000"/>
                    </a:solidFill>
                  </a:rPr>
                  <a:t>NBI)</a:t>
                </a:r>
              </a:p>
              <a:p>
                <a:pPr algn="l" eaLnBrk="1" hangingPunct="1">
                  <a:spcBef>
                    <a:spcPts val="1200"/>
                  </a:spcBef>
                  <a:buClr>
                    <a:srgbClr val="0000FF"/>
                  </a:buClr>
                  <a:buSzPct val="125000"/>
                  <a:buFont typeface="Arial" charset="0"/>
                  <a:buChar char="•"/>
                </a:pPr>
                <a:r>
                  <a:rPr lang="en-US" altLang="en-US" sz="2000" dirty="0" smtClean="0"/>
                  <a:t> </a:t>
                </a:r>
                <a:r>
                  <a:rPr lang="en-US" altLang="en-US" sz="2000" u="sng" dirty="0" smtClean="0"/>
                  <a:t>Local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(flux tube) approximation taken (assumed justified for our case: 1/</a:t>
                </a:r>
                <a:r>
                  <a:rPr lang="en-US" altLang="en-US" sz="2000" dirty="0">
                    <a:sym typeface="Symbol" pitchFamily="18" charset="2"/>
                  </a:rPr>
                  <a:t></a:t>
                </a:r>
                <a:r>
                  <a:rPr lang="en-US" altLang="en-US" sz="2000" baseline="30000" dirty="0">
                    <a:sym typeface="Symbol" pitchFamily="18" charset="2"/>
                  </a:rPr>
                  <a:t>*</a:t>
                </a:r>
                <a:r>
                  <a:rPr lang="en-US" altLang="en-US" sz="2000" dirty="0">
                    <a:sym typeface="Symbol" pitchFamily="18" charset="2"/>
                  </a:rPr>
                  <a:t> ~ 500</a:t>
                </a:r>
                <a:r>
                  <a:rPr lang="en-US" altLang="en-US" sz="2000" dirty="0" smtClean="0">
                    <a:sym typeface="Symbol" pitchFamily="18" charset="2"/>
                  </a:rPr>
                  <a:t>)</a:t>
                </a:r>
              </a:p>
              <a:p>
                <a:pPr algn="l" eaLnBrk="1" hangingPunct="1">
                  <a:spcBef>
                    <a:spcPts val="1200"/>
                  </a:spcBef>
                  <a:buClr>
                    <a:srgbClr val="0000FF"/>
                  </a:buClr>
                  <a:buSzPct val="125000"/>
                  <a:buFont typeface="Arial" charset="0"/>
                  <a:buChar char="•"/>
                </a:pPr>
                <a:r>
                  <a:rPr lang="en-US" altLang="en-US" sz="2000" dirty="0">
                    <a:sym typeface="Symbol" pitchFamily="18" charset="2"/>
                  </a:rPr>
                  <a:t> </a:t>
                </a:r>
                <a:r>
                  <a:rPr lang="en-US" altLang="en-US" sz="2000" dirty="0" smtClean="0">
                    <a:sym typeface="Symbol" pitchFamily="18" charset="2"/>
                  </a:rPr>
                  <a:t>Both </a:t>
                </a:r>
                <a:r>
                  <a:rPr lang="el-GR" altLang="en-US" sz="2000" dirty="0" smtClean="0">
                    <a:sym typeface="Symbol" pitchFamily="18" charset="2"/>
                  </a:rPr>
                  <a:t>δ</a:t>
                </a:r>
                <a:r>
                  <a:rPr lang="en-US" altLang="en-US" sz="2000" dirty="0">
                    <a:sym typeface="Symbol" pitchFamily="18" charset="2"/>
                  </a:rPr>
                  <a:t>B</a:t>
                </a:r>
                <a:r>
                  <a:rPr lang="el-GR" altLang="en-US" sz="2000" baseline="-25000" dirty="0">
                    <a:sym typeface="Symbol" pitchFamily="18" charset="2"/>
                  </a:rPr>
                  <a:t>┴</a:t>
                </a:r>
                <a:r>
                  <a:rPr lang="en-US" altLang="en-US" sz="2000" baseline="-25000" dirty="0">
                    <a:sym typeface="Symbol" pitchFamily="18" charset="2"/>
                  </a:rPr>
                  <a:t> </a:t>
                </a:r>
                <a:r>
                  <a:rPr lang="en-US" altLang="en-US" sz="2000" dirty="0" smtClean="0">
                    <a:sym typeface="Symbol" pitchFamily="18" charset="2"/>
                  </a:rPr>
                  <a:t>and</a:t>
                </a:r>
                <a:r>
                  <a:rPr lang="en-US" altLang="en-US" sz="2000" baseline="-25000" dirty="0" smtClean="0">
                    <a:sym typeface="Symbol" pitchFamily="18" charset="2"/>
                  </a:rPr>
                  <a:t> </a:t>
                </a:r>
                <a:r>
                  <a:rPr lang="el-GR" altLang="en-US" sz="2000" dirty="0">
                    <a:sym typeface="Symbol" pitchFamily="18" charset="2"/>
                  </a:rPr>
                  <a:t>δ</a:t>
                </a:r>
                <a:r>
                  <a:rPr lang="en-US" altLang="en-US" sz="2000" dirty="0">
                    <a:sym typeface="Symbol" pitchFamily="18" charset="2"/>
                  </a:rPr>
                  <a:t>B</a:t>
                </a:r>
                <a:r>
                  <a:rPr lang="en-US" altLang="en-US" sz="2000" baseline="-25000" dirty="0">
                    <a:sym typeface="Symbol" pitchFamily="18" charset="2"/>
                  </a:rPr>
                  <a:t>║ </a:t>
                </a:r>
                <a:r>
                  <a:rPr lang="en-US" altLang="en-US" sz="2000" dirty="0" smtClean="0">
                    <a:sym typeface="Symbol" pitchFamily="18" charset="2"/>
                  </a:rPr>
                  <a:t>fluctuations included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𝛻</m:t>
                    </m:r>
                    <m:r>
                      <a:rPr lang="en-US" sz="20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dirty="0"/>
                  <a:t> included </a:t>
                </a:r>
                <a:r>
                  <a:rPr lang="en-US" sz="2000" dirty="0" smtClean="0"/>
                  <a:t>in the </a:t>
                </a:r>
                <a:r>
                  <a:rPr lang="en-US" sz="2000" dirty="0"/>
                  <a:t>curvature-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𝛻</m:t>
                    </m:r>
                  </m:oMath>
                </a14:m>
                <a:r>
                  <a:rPr lang="en-US" sz="2000" dirty="0"/>
                  <a:t>B drift)</a:t>
                </a:r>
                <a:endParaRPr lang="en-US" altLang="en-US" sz="2000" dirty="0" smtClean="0">
                  <a:sym typeface="Symbol" pitchFamily="18" charset="2"/>
                </a:endParaRPr>
              </a:p>
              <a:p>
                <a:pPr algn="l" eaLnBrk="1" hangingPunct="1">
                  <a:spcBef>
                    <a:spcPts val="1200"/>
                  </a:spcBef>
                  <a:buClr>
                    <a:srgbClr val="0000FF"/>
                  </a:buClr>
                  <a:buSzPct val="125000"/>
                  <a:buFont typeface="Arial" charset="0"/>
                  <a:buChar char="•"/>
                </a:pPr>
                <a:r>
                  <a:rPr lang="en-US" altLang="en-US" sz="2000" dirty="0" smtClean="0">
                    <a:sym typeface="Symbol" pitchFamily="18" charset="2"/>
                  </a:rPr>
                  <a:t> </a:t>
                </a:r>
                <a:r>
                  <a:rPr lang="en-US" altLang="en-US" sz="2000" dirty="0" err="1" smtClean="0">
                    <a:sym typeface="Symbol" pitchFamily="18" charset="2"/>
                  </a:rPr>
                  <a:t>ExB</a:t>
                </a:r>
                <a:r>
                  <a:rPr lang="en-US" altLang="en-US" sz="2000" dirty="0" smtClean="0">
                    <a:sym typeface="Symbol" pitchFamily="18" charset="2"/>
                  </a:rPr>
                  <a:t> and Parallel flow shear included</a:t>
                </a:r>
                <a:endParaRPr lang="en-US" altLang="en-US" sz="2000" dirty="0">
                  <a:sym typeface="Symbol" pitchFamily="18" charset="2"/>
                </a:endParaRPr>
              </a:p>
              <a:p>
                <a:pPr algn="l" eaLnBrk="1" hangingPunct="1">
                  <a:spcBef>
                    <a:spcPts val="1200"/>
                  </a:spcBef>
                  <a:buClr>
                    <a:srgbClr val="0000FF"/>
                  </a:buClr>
                  <a:buSzPct val="125000"/>
                  <a:buFont typeface="Arial" charset="0"/>
                  <a:buChar char="•"/>
                </a:pPr>
                <a:r>
                  <a:rPr lang="en-US" altLang="en-US" sz="2000" dirty="0">
                    <a:sym typeface="Symbol" pitchFamily="18" charset="2"/>
                  </a:rPr>
                  <a:t> </a:t>
                </a:r>
                <a:r>
                  <a:rPr lang="en-US" altLang="en-US" sz="2000" dirty="0" smtClean="0">
                    <a:sym typeface="Symbol" pitchFamily="18" charset="2"/>
                  </a:rPr>
                  <a:t>Caveat</a:t>
                </a:r>
                <a:r>
                  <a:rPr lang="en-US" altLang="en-US" sz="2000" dirty="0">
                    <a:sym typeface="Symbol" pitchFamily="18" charset="2"/>
                  </a:rPr>
                  <a:t>: fast </a:t>
                </a:r>
                <a:r>
                  <a:rPr lang="en-US" altLang="en-US" sz="2000" dirty="0" smtClean="0">
                    <a:sym typeface="Symbol" pitchFamily="18" charset="2"/>
                  </a:rPr>
                  <a:t>ion distribution </a:t>
                </a:r>
                <a:r>
                  <a:rPr lang="en-US" altLang="en-US" sz="2000" dirty="0">
                    <a:sym typeface="Symbol" pitchFamily="18" charset="2"/>
                  </a:rPr>
                  <a:t>approximated by hot </a:t>
                </a:r>
                <a:r>
                  <a:rPr lang="en-US" altLang="en-US" sz="2000" dirty="0" err="1" smtClean="0">
                    <a:sym typeface="Symbol" pitchFamily="18" charset="2"/>
                  </a:rPr>
                  <a:t>Maxwellians</a:t>
                </a:r>
                <a:endParaRPr lang="en-US" altLang="en-US" sz="20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12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9626" y="954088"/>
                <a:ext cx="5341938" cy="5170634"/>
              </a:xfrm>
              <a:prstGeom prst="rect">
                <a:avLst/>
              </a:prstGeom>
              <a:blipFill rotWithShape="1">
                <a:blip r:embed="rId2"/>
                <a:stretch>
                  <a:fillRect l="-1712" t="-1533" b="-12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519184" y="1482725"/>
            <a:ext cx="4100442" cy="3613150"/>
            <a:chOff x="316282" y="2916641"/>
            <a:chExt cx="4282705" cy="3302132"/>
          </a:xfrm>
        </p:grpSpPr>
        <p:pic>
          <p:nvPicPr>
            <p:cNvPr id="512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82" y="2916641"/>
              <a:ext cx="4179518" cy="3206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436" y="5670411"/>
              <a:ext cx="701675" cy="50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10428" y="5689019"/>
              <a:ext cx="688559" cy="529754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endParaRPr lang="en-US" dirty="0" err="1">
                <a:latin typeface="+mn-lt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/>
              <p:cNvSpPr txBox="1"/>
              <p:nvPr/>
            </p:nvSpPr>
            <p:spPr bwMode="auto">
              <a:xfrm>
                <a:off x="165103" y="4592615"/>
                <a:ext cx="9774527" cy="1839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4664" tIns="42332" rIns="84664" bIns="42332" rtlCol="0">
                <a:spAutoFit/>
              </a:bodyPr>
              <a:lstStyle/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Similar improved confinement in both cases, H</a:t>
                </a:r>
                <a:r>
                  <a:rPr lang="en-US" sz="1900" baseline="-25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98</a:t>
                </a:r>
                <a:r>
                  <a:rPr lang="en-US" sz="19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(y,2)=1.3, and high </a:t>
                </a:r>
                <a:r>
                  <a:rPr lang="el-GR" sz="19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β</a:t>
                </a:r>
                <a:r>
                  <a:rPr lang="en-US" sz="1900" baseline="-25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N</a:t>
                </a:r>
                <a:r>
                  <a:rPr lang="en-US" sz="19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but different fast ion </a:t>
                </a:r>
                <a:r>
                  <a:rPr lang="en-US" sz="19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fraction</a:t>
                </a:r>
              </a:p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9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Extensive </a:t>
                </a:r>
                <a:r>
                  <a:rPr lang="en-US" sz="19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GENE linear and nonlinear analysis</a:t>
                </a:r>
                <a:r>
                  <a:rPr lang="en-US" sz="19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of representative high confinement C-wall </a:t>
                </a:r>
                <a:r>
                  <a:rPr lang="en-US" sz="19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low </a:t>
                </a:r>
                <a:r>
                  <a:rPr lang="en-US" sz="19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triangularity</a:t>
                </a:r>
                <a:r>
                  <a:rPr lang="en-US" sz="19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75225 </a:t>
                </a:r>
                <a:r>
                  <a:rPr lang="en-US" sz="1900" dirty="0" smtClean="0">
                    <a:solidFill>
                      <a:schemeClr val="tx1"/>
                    </a:solidFill>
                  </a:rPr>
                  <a:t>and high </a:t>
                </a:r>
                <a:r>
                  <a:rPr lang="en-US" sz="1900" dirty="0" err="1" smtClean="0">
                    <a:solidFill>
                      <a:schemeClr val="tx1"/>
                    </a:solidFill>
                  </a:rPr>
                  <a:t>triangularity</a:t>
                </a:r>
                <a:r>
                  <a:rPr lang="en-US" sz="19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900" dirty="0">
                    <a:sym typeface="Wingdings" panose="05000000000000000000" pitchFamily="2" charset="2"/>
                  </a:rPr>
                  <a:t>77923 hybrid </a:t>
                </a:r>
                <a:r>
                  <a:rPr lang="en-US" sz="1900" dirty="0" smtClean="0">
                    <a:sym typeface="Wingdings" panose="05000000000000000000" pitchFamily="2" charset="2"/>
                  </a:rPr>
                  <a:t>scenarios </a:t>
                </a:r>
                <a:r>
                  <a:rPr lang="en-US" sz="1900" dirty="0">
                    <a:sym typeface="Wingdings" panose="05000000000000000000" pitchFamily="2" charset="2"/>
                  </a:rPr>
                  <a:t>both </a:t>
                </a:r>
                <a:r>
                  <a:rPr lang="en-US" sz="19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chemeClr val="tx1"/>
                        </a:solidFill>
                        <a:latin typeface="Cambria Math"/>
                        <a:sym typeface="Wingdings" panose="05000000000000000000" pitchFamily="2" charset="2"/>
                      </a:rPr>
                      <m:t>𝜌</m:t>
                    </m:r>
                    <m:r>
                      <a:rPr lang="en-US" sz="1900" i="1">
                        <a:solidFill>
                          <a:schemeClr val="tx1"/>
                        </a:solidFill>
                        <a:latin typeface="Cambria Math"/>
                        <a:sym typeface="Wingdings" panose="05000000000000000000" pitchFamily="2" charset="2"/>
                      </a:rPr>
                      <m:t>=0.33</m:t>
                    </m:r>
                  </m:oMath>
                </a14:m>
                <a:r>
                  <a:rPr lang="en-US" sz="1900" dirty="0">
                    <a:solidFill>
                      <a:schemeClr val="tx1"/>
                    </a:solidFill>
                  </a:rPr>
                  <a:t> </a:t>
                </a:r>
                <a:endParaRPr lang="en-US" sz="19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>
                  <a:buClr>
                    <a:srgbClr val="0000FF"/>
                  </a:buClr>
                  <a:buSzPct val="125000"/>
                </a:pPr>
                <a:endParaRPr lang="en-US" sz="1900" dirty="0"/>
              </a:p>
            </p:txBody>
          </p:sp>
        </mc:Choice>
        <mc:Fallback xmlns="">
          <p:sp>
            <p:nvSpPr>
              <p:cNvPr id="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103" y="4592615"/>
                <a:ext cx="9774527" cy="1839817"/>
              </a:xfrm>
              <a:prstGeom prst="rect">
                <a:avLst/>
              </a:prstGeom>
              <a:blipFill rotWithShape="1">
                <a:blip r:embed="rId2"/>
                <a:stretch>
                  <a:fillRect l="-873" t="-3974" r="-7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Discharges selected</a:t>
            </a:r>
            <a:endParaRPr lang="fr-FR" dirty="0"/>
          </a:p>
        </p:txBody>
      </p:sp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71" y="1641626"/>
            <a:ext cx="2031762" cy="1805919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6" y="1378648"/>
            <a:ext cx="2518800" cy="271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67" y="1404050"/>
            <a:ext cx="2549403" cy="27164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421252" y="4131321"/>
            <a:ext cx="40999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 smtClean="0"/>
              <a:t>J</a:t>
            </a:r>
            <a:r>
              <a:rPr lang="en-US" altLang="en-US" sz="1200" dirty="0"/>
              <a:t>. Garcia </a:t>
            </a:r>
            <a:r>
              <a:rPr lang="en-US" altLang="en-US" sz="1200" dirty="0" smtClean="0"/>
              <a:t>and G. </a:t>
            </a:r>
            <a:r>
              <a:rPr lang="en-US" altLang="en-US" sz="1200" dirty="0" err="1" smtClean="0"/>
              <a:t>Giruzzi</a:t>
            </a:r>
            <a:r>
              <a:rPr lang="en-US" altLang="en-US" sz="1200" dirty="0" smtClean="0"/>
              <a:t> </a:t>
            </a:r>
            <a:r>
              <a:rPr lang="it-IT" altLang="en-US" sz="1200" dirty="0" smtClean="0"/>
              <a:t>Nucl</a:t>
            </a:r>
            <a:r>
              <a:rPr lang="it-IT" altLang="en-US" sz="1200" dirty="0"/>
              <a:t>. Fusion </a:t>
            </a:r>
            <a:r>
              <a:rPr lang="it-IT" altLang="en-US" sz="1200" dirty="0" smtClean="0"/>
              <a:t>2013</a:t>
            </a:r>
            <a:endParaRPr lang="fr-FR" sz="1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13" y="1674324"/>
            <a:ext cx="2107218" cy="177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colade ouvrante 2"/>
          <p:cNvSpPr/>
          <p:nvPr/>
        </p:nvSpPr>
        <p:spPr bwMode="auto">
          <a:xfrm rot="5400000">
            <a:off x="2663110" y="-580215"/>
            <a:ext cx="267892" cy="3629849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87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19472" y="805854"/>
            <a:ext cx="141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75225 </a:t>
            </a:r>
            <a:r>
              <a:rPr lang="fr-FR" sz="1600" dirty="0" err="1" smtClean="0">
                <a:solidFill>
                  <a:srgbClr val="0000FF"/>
                </a:solidFill>
              </a:rPr>
              <a:t>Low</a:t>
            </a:r>
            <a:r>
              <a:rPr lang="fr-FR" sz="1600" dirty="0" smtClean="0">
                <a:solidFill>
                  <a:srgbClr val="0000FF"/>
                </a:solidFill>
              </a:rPr>
              <a:t> </a:t>
            </a:r>
            <a:r>
              <a:rPr lang="el-GR" sz="1600" dirty="0" smtClean="0">
                <a:solidFill>
                  <a:srgbClr val="0000FF"/>
                </a:solidFill>
              </a:rPr>
              <a:t>δ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17" name="Accolade ouvrante 16"/>
          <p:cNvSpPr/>
          <p:nvPr/>
        </p:nvSpPr>
        <p:spPr bwMode="auto">
          <a:xfrm rot="5400000">
            <a:off x="7404446" y="-570223"/>
            <a:ext cx="267892" cy="3629849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87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941492" y="802083"/>
            <a:ext cx="1421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77923 High </a:t>
            </a:r>
            <a:r>
              <a:rPr lang="el-GR" sz="1600" dirty="0" smtClean="0">
                <a:solidFill>
                  <a:srgbClr val="0000FF"/>
                </a:solidFill>
              </a:rPr>
              <a:t>δ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7608" y="4102720"/>
            <a:ext cx="2049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ym typeface="Wingdings" panose="05000000000000000000" pitchFamily="2" charset="2"/>
              </a:rPr>
              <a:t>J.Hobirk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PPCF </a:t>
            </a:r>
            <a:r>
              <a:rPr lang="en-US" sz="1200" dirty="0">
                <a:sym typeface="Wingdings" panose="05000000000000000000" pitchFamily="2" charset="2"/>
              </a:rPr>
              <a:t>2012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>
            <a:spLocks noGrp="1" noChangeArrowheads="1"/>
          </p:cNvSpPr>
          <p:nvPr>
            <p:ph type="title"/>
          </p:nvPr>
        </p:nvSpPr>
        <p:spPr>
          <a:xfrm>
            <a:off x="2892188" y="201607"/>
            <a:ext cx="7044053" cy="43819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sz="2200" dirty="0" smtClean="0"/>
              <a:t>Linear study in inner half-radius: </a:t>
            </a:r>
            <a:r>
              <a:rPr lang="en-US" altLang="en-US" sz="2000" dirty="0" smtClean="0"/>
              <a:t>High </a:t>
            </a:r>
            <a:r>
              <a:rPr lang="el-GR" altLang="en-US" sz="2000" dirty="0"/>
              <a:t>δ</a:t>
            </a:r>
            <a:r>
              <a:rPr lang="fr-FR" altLang="en-US" sz="2000" dirty="0"/>
              <a:t> case</a:t>
            </a:r>
            <a:endParaRPr lang="nl-NL" altLang="en-US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560502" y="973020"/>
                <a:ext cx="7242190" cy="393267"/>
              </a:xfrm>
              <a:prstGeom prst="rect">
                <a:avLst/>
              </a:prstGeom>
              <a:noFill/>
            </p:spPr>
            <p:txBody>
              <a:bodyPr wrap="square" lIns="84664" tIns="42332" rIns="84664" bIns="42332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Linear spectra of JET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high </a:t>
                </a:r>
                <a:r>
                  <a:rPr lang="el-GR" sz="2000" dirty="0">
                    <a:solidFill>
                      <a:srgbClr val="FF0000"/>
                    </a:solidFill>
                  </a:rPr>
                  <a:t>δ</a:t>
                </a:r>
                <a:r>
                  <a:rPr lang="el-GR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hybrid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scenario 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𝜌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=0.33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502" y="973020"/>
                <a:ext cx="7242190" cy="393267"/>
              </a:xfrm>
              <a:prstGeom prst="rect">
                <a:avLst/>
              </a:prstGeom>
              <a:blipFill rotWithShape="1">
                <a:blip r:embed="rId2"/>
                <a:stretch>
                  <a:fillRect l="-1010" t="-7813" b="-29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/>
              <p:cNvSpPr txBox="1"/>
              <p:nvPr/>
            </p:nvSpPr>
            <p:spPr bwMode="auto">
              <a:xfrm>
                <a:off x="232009" y="4316622"/>
                <a:ext cx="9594376" cy="1769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 lIns="84664" tIns="42332" rIns="84664" bIns="42332" rtlCol="0">
                <a:spAutoFit/>
              </a:bodyPr>
              <a:lstStyle/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ITG modes found in the region </a:t>
                </a:r>
                <a14:m>
                  <m:oMath xmlns:m="http://schemas.openxmlformats.org/officeDocument/2006/math">
                    <m:r>
                      <a:rPr lang="fr-FR" sz="1800" b="0" i="0" smtClean="0">
                        <a:solidFill>
                          <a:schemeClr val="tx1"/>
                        </a:solidFill>
                        <a:latin typeface="Cambria Math"/>
                      </a:rPr>
                      <m:t>0.2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&lt;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m:rPr>
                        <m:nor/>
                      </m:rPr>
                      <a:rPr lang="fr-FR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1800" i="1"/>
                      <m:t>k</m:t>
                    </m:r>
                    <m:r>
                      <m:rPr>
                        <m:nor/>
                      </m:rPr>
                      <a:rPr lang="en-US" sz="1800" i="1" baseline="-25000"/>
                      <m:t>y</m:t>
                    </m:r>
                    <m:r>
                      <m:rPr>
                        <m:nor/>
                      </m:rPr>
                      <a:rPr lang="en-US" sz="1800" i="1"/>
                      <m:t>ρ</m:t>
                    </m:r>
                    <m:r>
                      <m:rPr>
                        <m:nor/>
                      </m:rPr>
                      <a:rPr lang="en-US" sz="1800" i="1" baseline="-25000"/>
                      <m:t>s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&lt;0.</m:t>
                    </m:r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45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rgbClr val="0000FF"/>
                  </a:solidFill>
                </a:endParaRPr>
              </a:p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Significant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reduction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of maximum growth rate, 35%, by fast ions</a:t>
                </a:r>
              </a:p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Electromagnetic effects are essential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 smtClean="0"/>
                  <a:t>to get this stabilization.</a:t>
                </a:r>
                <a:endParaRPr lang="en-US" sz="1800" dirty="0"/>
              </a:p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10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009" y="4316622"/>
                <a:ext cx="9594376" cy="1769413"/>
              </a:xfrm>
              <a:prstGeom prst="rect">
                <a:avLst/>
              </a:prstGeom>
              <a:blipFill rotWithShape="1">
                <a:blip r:embed="rId3"/>
                <a:stretch>
                  <a:fillRect l="-826" t="-448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1486015"/>
            <a:ext cx="3142555" cy="256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257" y="1486014"/>
            <a:ext cx="3185940" cy="256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2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>
            <a:spLocks noGrp="1" noChangeArrowheads="1"/>
          </p:cNvSpPr>
          <p:nvPr>
            <p:ph type="title"/>
          </p:nvPr>
        </p:nvSpPr>
        <p:spPr>
          <a:xfrm>
            <a:off x="2935664" y="215443"/>
            <a:ext cx="7144961" cy="40741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sz="2000" dirty="0" smtClean="0"/>
              <a:t>Nonlinear study in inner half-radius: High </a:t>
            </a:r>
            <a:r>
              <a:rPr lang="el-GR" altLang="en-US" sz="2000" dirty="0" smtClean="0"/>
              <a:t>δ</a:t>
            </a:r>
            <a:r>
              <a:rPr lang="fr-FR" altLang="en-US" sz="2000" dirty="0" smtClean="0"/>
              <a:t> case</a:t>
            </a:r>
            <a:endParaRPr lang="nl-NL" altLang="en-US" sz="2000" dirty="0" smtClean="0"/>
          </a:p>
        </p:txBody>
      </p:sp>
      <p:sp>
        <p:nvSpPr>
          <p:cNvPr id="8" name="TextBox 5"/>
          <p:cNvSpPr txBox="1"/>
          <p:nvPr/>
        </p:nvSpPr>
        <p:spPr bwMode="auto">
          <a:xfrm>
            <a:off x="4881906" y="1369549"/>
            <a:ext cx="4812409" cy="43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664" tIns="42332" rIns="84664" bIns="42332" rtlCol="0">
            <a:spAutoFit/>
          </a:bodyPr>
          <a:lstStyle/>
          <a:p>
            <a:pPr marL="0" lvl="1">
              <a:buClr>
                <a:srgbClr val="0000FF"/>
              </a:buClr>
              <a:buSzPct val="125000"/>
            </a:pP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4576" lvl="1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significant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increase </a:t>
            </a:r>
            <a:r>
              <a:rPr lang="en-US" altLang="fr-FR" sz="2000" dirty="0" smtClean="0">
                <a:solidFill>
                  <a:srgbClr val="FF0000"/>
                </a:solidFill>
                <a:latin typeface="Helvetica" pitchFamily="34" charset="0"/>
              </a:rPr>
              <a:t>of </a:t>
            </a:r>
            <a:r>
              <a:rPr lang="en-US" altLang="fr-FR" sz="2000" dirty="0">
                <a:solidFill>
                  <a:srgbClr val="FF0000"/>
                </a:solidFill>
                <a:latin typeface="Helvetica" pitchFamily="34" charset="0"/>
              </a:rPr>
              <a:t>R/</a:t>
            </a:r>
            <a:r>
              <a:rPr lang="en-US" altLang="fr-FR" sz="2000" dirty="0" err="1">
                <a:solidFill>
                  <a:srgbClr val="FF0000"/>
                </a:solidFill>
                <a:latin typeface="Helvetica" pitchFamily="34" charset="0"/>
              </a:rPr>
              <a:t>L</a:t>
            </a:r>
            <a:r>
              <a:rPr lang="en-US" altLang="fr-FR" sz="2000" baseline="-25000" dirty="0" err="1">
                <a:solidFill>
                  <a:srgbClr val="FF0000"/>
                </a:solidFill>
                <a:latin typeface="Helvetica" pitchFamily="34" charset="0"/>
              </a:rPr>
              <a:t>Ti</a:t>
            </a:r>
            <a:r>
              <a:rPr lang="en-US" altLang="fr-FR" sz="2000" dirty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altLang="fr-FR" sz="2000" dirty="0" smtClean="0">
                <a:solidFill>
                  <a:srgbClr val="FF0000"/>
                </a:solidFill>
                <a:latin typeface="Helvetica" pitchFamily="34" charset="0"/>
              </a:rPr>
              <a:t>for </a:t>
            </a:r>
            <a:r>
              <a:rPr lang="en-US" altLang="fr-FR" sz="2000" dirty="0">
                <a:solidFill>
                  <a:srgbClr val="FF0000"/>
                </a:solidFill>
                <a:latin typeface="Helvetica" pitchFamily="34" charset="0"/>
              </a:rPr>
              <a:t>the same heat </a:t>
            </a:r>
            <a:r>
              <a:rPr lang="en-US" altLang="fr-FR" sz="2000" dirty="0" smtClean="0">
                <a:solidFill>
                  <a:srgbClr val="FF0000"/>
                </a:solidFill>
                <a:latin typeface="Helvetica" pitchFamily="34" charset="0"/>
              </a:rPr>
              <a:t>flux.</a:t>
            </a:r>
          </a:p>
          <a:p>
            <a:pPr marL="264576" lvl="1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4576" lvl="1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EM-effects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factor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reaching power balance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fluxes.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 effect is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stiffness reduction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4576" lvl="1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4576" lvl="1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Heat flux reduction at constant </a:t>
            </a:r>
            <a:r>
              <a:rPr lang="en-US" altLang="fr-FR" sz="2000" dirty="0" smtClean="0">
                <a:solidFill>
                  <a:srgbClr val="FF0000"/>
                </a:solidFill>
                <a:latin typeface="Helvetica" pitchFamily="34" charset="0"/>
              </a:rPr>
              <a:t>R/</a:t>
            </a:r>
            <a:r>
              <a:rPr lang="en-US" altLang="fr-FR" sz="2000" dirty="0" err="1" smtClean="0">
                <a:solidFill>
                  <a:srgbClr val="FF0000"/>
                </a:solidFill>
                <a:latin typeface="Helvetica" pitchFamily="34" charset="0"/>
              </a:rPr>
              <a:t>L</a:t>
            </a:r>
            <a:r>
              <a:rPr lang="en-US" altLang="fr-FR" sz="2000" baseline="-25000" dirty="0" err="1" smtClean="0">
                <a:solidFill>
                  <a:srgbClr val="FF0000"/>
                </a:solidFill>
                <a:latin typeface="Helvetica" pitchFamily="34" charset="0"/>
              </a:rPr>
              <a:t>Ti</a:t>
            </a:r>
            <a:r>
              <a:rPr lang="en-US" altLang="fr-FR" sz="2000" baseline="-25000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altLang="fr-FR" sz="2000" dirty="0" smtClean="0">
                <a:solidFill>
                  <a:srgbClr val="FF0000"/>
                </a:solidFill>
                <a:latin typeface="Helvetica" pitchFamily="34" charset="0"/>
              </a:rPr>
              <a:t>is stronger than linear reduction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rgbClr val="0000FF"/>
              </a:buClr>
              <a:buSzPct val="125000"/>
            </a:pP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4576" lvl="1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Extraordinary agreement between experimental and calculated fluxes.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483" y="957471"/>
            <a:ext cx="4027648" cy="824155"/>
          </a:xfrm>
          <a:prstGeom prst="rect">
            <a:avLst/>
          </a:prstGeom>
          <a:noFill/>
        </p:spPr>
        <p:txBody>
          <a:bodyPr wrap="square" lIns="84664" tIns="42332" rIns="84664" bIns="42332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GENE nonlinear simulation of JET high </a:t>
            </a:r>
            <a:r>
              <a:rPr lang="el-GR" sz="1600" dirty="0">
                <a:solidFill>
                  <a:srgbClr val="FF0000"/>
                </a:solidFill>
              </a:rPr>
              <a:t>δ</a:t>
            </a:r>
            <a:r>
              <a:rPr lang="el-GR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@ ρ=0.33. 4 ion species, finite-β, collisions, real geometry, rotation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47672"/>
            <a:ext cx="424341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0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>
            <a:spLocks noGrp="1" noChangeArrowheads="1"/>
          </p:cNvSpPr>
          <p:nvPr>
            <p:ph type="title"/>
          </p:nvPr>
        </p:nvSpPr>
        <p:spPr>
          <a:xfrm>
            <a:off x="2892188" y="201607"/>
            <a:ext cx="7044053" cy="43819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sz="2200" dirty="0" smtClean="0"/>
              <a:t>Linear study in inner half-radius: </a:t>
            </a:r>
            <a:r>
              <a:rPr lang="en-US" altLang="en-US" sz="2000" dirty="0" smtClean="0"/>
              <a:t>Low </a:t>
            </a:r>
            <a:r>
              <a:rPr lang="el-GR" altLang="en-US" sz="2000" dirty="0" smtClean="0"/>
              <a:t>δ</a:t>
            </a:r>
            <a:r>
              <a:rPr lang="fr-FR" altLang="en-US" sz="2000" dirty="0" smtClean="0"/>
              <a:t> </a:t>
            </a:r>
            <a:r>
              <a:rPr lang="fr-FR" altLang="en-US" sz="2000" dirty="0"/>
              <a:t>case</a:t>
            </a:r>
            <a:endParaRPr lang="nl-NL" altLang="en-US" sz="2200" dirty="0" smtClean="0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295400" y="1174817"/>
            <a:ext cx="6657975" cy="3384550"/>
            <a:chOff x="836577" y="1428730"/>
            <a:chExt cx="7293980" cy="3781897"/>
          </a:xfrm>
        </p:grpSpPr>
        <p:pic>
          <p:nvPicPr>
            <p:cNvPr id="1229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77" y="1428730"/>
              <a:ext cx="3749937" cy="378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151" y="1486128"/>
              <a:ext cx="3641406" cy="365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714500" y="781550"/>
                <a:ext cx="6343650" cy="393267"/>
              </a:xfrm>
              <a:prstGeom prst="rect">
                <a:avLst/>
              </a:prstGeom>
              <a:noFill/>
            </p:spPr>
            <p:txBody>
              <a:bodyPr wrap="square" lIns="84664" tIns="42332" rIns="84664" bIns="42332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Linear spectra of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low </a:t>
                </a:r>
                <a:r>
                  <a:rPr lang="el-GR" sz="2000" dirty="0">
                    <a:solidFill>
                      <a:srgbClr val="FF0000"/>
                    </a:solidFill>
                  </a:rPr>
                  <a:t>δ</a:t>
                </a:r>
                <a:r>
                  <a:rPr lang="el-GR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hybrid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scenario 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𝜌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=0.33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781550"/>
                <a:ext cx="6343650" cy="393267"/>
              </a:xfrm>
              <a:prstGeom prst="rect">
                <a:avLst/>
              </a:prstGeom>
              <a:blipFill rotWithShape="1">
                <a:blip r:embed="rId4"/>
                <a:stretch>
                  <a:fillRect l="-1057" t="-6154" b="-2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/>
              <p:cNvSpPr txBox="1"/>
              <p:nvPr/>
            </p:nvSpPr>
            <p:spPr bwMode="auto">
              <a:xfrm>
                <a:off x="232012" y="4494422"/>
                <a:ext cx="9594376" cy="20464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 lIns="84664" tIns="42332" rIns="84664" bIns="42332" rtlCol="0">
                <a:spAutoFit/>
              </a:bodyPr>
              <a:lstStyle/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FF0000"/>
                    </a:solidFill>
                  </a:rPr>
                  <a:t>Significant EM-stabilization </a:t>
                </a:r>
                <a:r>
                  <a:rPr lang="en-US" sz="1800" dirty="0"/>
                  <a:t>of ITG modes. Enhanced by fast ions.</a:t>
                </a:r>
              </a:p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With nominal fast ion pressure (CRONOS/SPOT),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fast ion modes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</a:rPr>
                      <m:t>&lt;0.2</m:t>
                    </m:r>
                  </m:oMath>
                </a14:m>
                <a:endParaRPr lang="en-US" sz="1800" dirty="0">
                  <a:solidFill>
                    <a:srgbClr val="0000FF"/>
                  </a:solidFill>
                </a:endParaRPr>
              </a:p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264576" indent="-264576">
                  <a:buClr>
                    <a:srgbClr val="0000FF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Fast ion mode (consistent with beta induced Alfven </a:t>
                </a:r>
                <a:r>
                  <a:rPr lang="en-US" sz="1800" dirty="0" err="1"/>
                  <a:t>Eigenmode</a:t>
                </a:r>
                <a:r>
                  <a:rPr lang="en-US" sz="1800" dirty="0"/>
                  <a:t> – BAE) </a:t>
                </a:r>
                <a:r>
                  <a:rPr lang="en-US" sz="1800" dirty="0">
                    <a:solidFill>
                      <a:srgbClr val="FF0000"/>
                    </a:solidFill>
                  </a:rPr>
                  <a:t>stabilized </a:t>
                </a:r>
                <a:r>
                  <a:rPr lang="en-US" sz="1800" dirty="0"/>
                  <a:t>by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/>
                      </a:rPr>
                      <m:t>≈30%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reduction </a:t>
                </a:r>
                <a:r>
                  <a:rPr lang="en-US" sz="1800" dirty="0"/>
                  <a:t>of fast ion gradient. Likely coupled with KBM branch, thus referred to BAE/KBM</a:t>
                </a:r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10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012" y="4494422"/>
                <a:ext cx="9594376" cy="2046412"/>
              </a:xfrm>
              <a:prstGeom prst="rect">
                <a:avLst/>
              </a:prstGeom>
              <a:blipFill rotWithShape="1">
                <a:blip r:embed="rId5"/>
                <a:stretch>
                  <a:fillRect l="-826" t="-3869" b="-4167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>
            <a:spLocks noGrp="1" noChangeArrowheads="1"/>
          </p:cNvSpPr>
          <p:nvPr>
            <p:ph type="title"/>
          </p:nvPr>
        </p:nvSpPr>
        <p:spPr>
          <a:xfrm>
            <a:off x="3321975" y="215443"/>
            <a:ext cx="6758650" cy="40741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sz="2000" dirty="0" smtClean="0"/>
              <a:t>Nonlinear study in inner half-radius: Low </a:t>
            </a:r>
            <a:r>
              <a:rPr lang="el-GR" altLang="en-US" sz="2000" dirty="0" smtClean="0"/>
              <a:t>δ</a:t>
            </a:r>
            <a:r>
              <a:rPr lang="fr-FR" altLang="en-US" sz="2000" dirty="0" smtClean="0"/>
              <a:t> case</a:t>
            </a:r>
            <a:endParaRPr lang="nl-NL" altLang="en-US" sz="2000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66900"/>
            <a:ext cx="42545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/>
          <p:nvPr/>
        </p:nvSpPr>
        <p:spPr bwMode="auto">
          <a:xfrm>
            <a:off x="5008905" y="1359828"/>
            <a:ext cx="4812409" cy="43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664" tIns="42332" rIns="84664" bIns="42332" rtlCol="0">
            <a:spAutoFit/>
          </a:bodyPr>
          <a:lstStyle/>
          <a:p>
            <a:pPr>
              <a:buClr>
                <a:srgbClr val="0000FF"/>
              </a:buClr>
              <a:buSzPct val="12500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4576" lvl="1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effects stronger than previous discharge: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10-20% increase </a:t>
            </a:r>
            <a:r>
              <a:rPr lang="en-US" altLang="fr-FR" sz="2000" dirty="0" smtClean="0">
                <a:solidFill>
                  <a:srgbClr val="FF0000"/>
                </a:solidFill>
                <a:latin typeface="Helvetica" pitchFamily="34" charset="0"/>
              </a:rPr>
              <a:t>of </a:t>
            </a:r>
            <a:r>
              <a:rPr lang="en-US" altLang="fr-FR" sz="2000" dirty="0">
                <a:solidFill>
                  <a:srgbClr val="FF0000"/>
                </a:solidFill>
                <a:latin typeface="Helvetica" pitchFamily="34" charset="0"/>
              </a:rPr>
              <a:t>R/</a:t>
            </a:r>
            <a:r>
              <a:rPr lang="en-US" altLang="fr-FR" sz="2000" dirty="0" err="1">
                <a:solidFill>
                  <a:srgbClr val="FF0000"/>
                </a:solidFill>
                <a:latin typeface="Helvetica" pitchFamily="34" charset="0"/>
              </a:rPr>
              <a:t>L</a:t>
            </a:r>
            <a:r>
              <a:rPr lang="en-US" altLang="fr-FR" sz="2000" baseline="-25000" dirty="0" err="1">
                <a:solidFill>
                  <a:srgbClr val="FF0000"/>
                </a:solidFill>
                <a:latin typeface="Helvetica" pitchFamily="34" charset="0"/>
              </a:rPr>
              <a:t>Ti</a:t>
            </a:r>
            <a:r>
              <a:rPr lang="en-US" altLang="fr-FR" sz="2000" dirty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altLang="fr-FR" sz="2000" dirty="0" smtClean="0">
                <a:solidFill>
                  <a:srgbClr val="FF0000"/>
                </a:solidFill>
                <a:latin typeface="Helvetica" pitchFamily="34" charset="0"/>
              </a:rPr>
              <a:t>for </a:t>
            </a:r>
            <a:r>
              <a:rPr lang="en-US" altLang="fr-FR" sz="2000" dirty="0">
                <a:solidFill>
                  <a:srgbClr val="FF0000"/>
                </a:solidFill>
                <a:latin typeface="Helvetica" pitchFamily="34" charset="0"/>
              </a:rPr>
              <a:t>the same heat </a:t>
            </a:r>
            <a:r>
              <a:rPr lang="en-US" altLang="fr-FR" sz="2000" dirty="0" smtClean="0">
                <a:solidFill>
                  <a:srgbClr val="FF0000"/>
                </a:solidFill>
                <a:latin typeface="Helvetica" pitchFamily="34" charset="0"/>
              </a:rPr>
              <a:t>flux</a:t>
            </a:r>
          </a:p>
          <a:p>
            <a:pPr marL="264576" lvl="1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endParaRPr lang="en-US" altLang="fr-FR" sz="2000" dirty="0" smtClean="0">
              <a:solidFill>
                <a:srgbClr val="0000FF"/>
              </a:solidFill>
              <a:latin typeface="Helvetica" pitchFamily="34" charset="0"/>
            </a:endParaRPr>
          </a:p>
          <a:p>
            <a:pPr marL="264576" lvl="1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fr-FR" sz="2000" dirty="0" smtClean="0">
                <a:solidFill>
                  <a:srgbClr val="FF0000"/>
                </a:solidFill>
                <a:latin typeface="Helvetica" pitchFamily="34" charset="0"/>
              </a:rPr>
              <a:t>Only fast ions change the threshold</a:t>
            </a:r>
          </a:p>
          <a:p>
            <a:pPr marL="264576" lvl="1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endParaRPr lang="en-US" altLang="fr-FR" sz="2000" dirty="0" smtClean="0">
              <a:solidFill>
                <a:srgbClr val="0000FF"/>
              </a:solidFill>
              <a:latin typeface="Helvetica" pitchFamily="34" charset="0"/>
            </a:endParaRPr>
          </a:p>
          <a:p>
            <a:pPr marL="264576" lvl="1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EM-effects + fast ions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factor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obtaining experimental heat fluxes</a:t>
            </a:r>
          </a:p>
          <a:p>
            <a:pPr marL="264576" lvl="1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4576" lvl="1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Fluxes calculated with reduced fast ion pressure gradient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4576" lvl="1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4576" lvl="1" indent="-264576"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ion transport necessary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955858" y="1068964"/>
            <a:ext cx="3909830" cy="824155"/>
          </a:xfrm>
          <a:prstGeom prst="rect">
            <a:avLst/>
          </a:prstGeom>
          <a:noFill/>
        </p:spPr>
        <p:txBody>
          <a:bodyPr wrap="square" lIns="84664" tIns="42332" rIns="84664" bIns="42332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GENE nonlinear simulation of low </a:t>
            </a:r>
            <a:r>
              <a:rPr lang="el-GR" sz="1600" dirty="0">
                <a:solidFill>
                  <a:srgbClr val="FF0000"/>
                </a:solidFill>
              </a:rPr>
              <a:t>δ</a:t>
            </a:r>
            <a:r>
              <a:rPr lang="el-GR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@ ρ=0.33. 4 ion species, finite-β, collisions, real geometry, rotation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87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87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16454</TotalTime>
  <Words>1382</Words>
  <Application>Microsoft Office PowerPoint</Application>
  <PresentationFormat>Personnalisé</PresentationFormat>
  <Paragraphs>151</Paragraphs>
  <Slides>19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Custom Design</vt:lpstr>
      <vt:lpstr>File</vt:lpstr>
      <vt:lpstr>Présentation PowerPoint</vt:lpstr>
      <vt:lpstr>Motivation: High thermal energy confinement in the presence of high β</vt:lpstr>
      <vt:lpstr>Outline</vt:lpstr>
      <vt:lpstr>Choice of assumptions</vt:lpstr>
      <vt:lpstr>Discharges selected</vt:lpstr>
      <vt:lpstr>Linear study in inner half-radius: High δ case</vt:lpstr>
      <vt:lpstr>Nonlinear study in inner half-radius: High δ case</vt:lpstr>
      <vt:lpstr>Linear study in inner half-radius: Low δ case</vt:lpstr>
      <vt:lpstr>Nonlinear study in inner half-radius: Low δ case</vt:lpstr>
      <vt:lpstr>Flow shear stabilization ineffective  at inner half-radius</vt:lpstr>
      <vt:lpstr>Other (non-EM) fast ion stabilization mechanisms of ITG are less important</vt:lpstr>
      <vt:lpstr>Linear vs non-linear stabilization in hybrid scenarios</vt:lpstr>
      <vt:lpstr>Edge analysis low δ</vt:lpstr>
      <vt:lpstr>Extrapolation to ITER</vt:lpstr>
      <vt:lpstr>Conclusions</vt:lpstr>
      <vt:lpstr>Présentation PowerPoint</vt:lpstr>
      <vt:lpstr>With fast ion mode in NL simulation,  fluxes far above power balance levels</vt:lpstr>
      <vt:lpstr>Edge analysis high δ</vt:lpstr>
      <vt:lpstr>Présentation PowerPoint</vt:lpstr>
    </vt:vector>
  </TitlesOfParts>
  <Company>UKAEA Culham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richkam</dc:creator>
  <cp:lastModifiedBy>GARCIA Jeronimo 120906</cp:lastModifiedBy>
  <cp:revision>636</cp:revision>
  <cp:lastPrinted>2014-06-20T00:57:22Z</cp:lastPrinted>
  <dcterms:created xsi:type="dcterms:W3CDTF">2006-03-08T17:03:39Z</dcterms:created>
  <dcterms:modified xsi:type="dcterms:W3CDTF">2014-10-15T09:54:56Z</dcterms:modified>
</cp:coreProperties>
</file>